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371" r:id="rId3"/>
    <p:sldId id="372" r:id="rId4"/>
    <p:sldId id="373" r:id="rId5"/>
    <p:sldId id="382" r:id="rId6"/>
    <p:sldId id="383" r:id="rId7"/>
    <p:sldId id="384" r:id="rId8"/>
    <p:sldId id="375" r:id="rId9"/>
    <p:sldId id="393" r:id="rId10"/>
    <p:sldId id="376" r:id="rId11"/>
    <p:sldId id="385" r:id="rId12"/>
    <p:sldId id="394" r:id="rId13"/>
    <p:sldId id="378" r:id="rId14"/>
    <p:sldId id="379" r:id="rId15"/>
    <p:sldId id="380" r:id="rId16"/>
    <p:sldId id="381" r:id="rId17"/>
    <p:sldId id="387" r:id="rId18"/>
    <p:sldId id="303" r:id="rId19"/>
    <p:sldId id="304" r:id="rId20"/>
    <p:sldId id="305" r:id="rId21"/>
    <p:sldId id="302" r:id="rId22"/>
    <p:sldId id="306" r:id="rId23"/>
    <p:sldId id="324" r:id="rId24"/>
    <p:sldId id="325" r:id="rId25"/>
    <p:sldId id="326" r:id="rId26"/>
    <p:sldId id="289" r:id="rId27"/>
    <p:sldId id="290" r:id="rId28"/>
    <p:sldId id="327" r:id="rId29"/>
    <p:sldId id="400" r:id="rId30"/>
    <p:sldId id="401" r:id="rId31"/>
    <p:sldId id="328" r:id="rId32"/>
    <p:sldId id="388" r:id="rId33"/>
    <p:sldId id="395" r:id="rId34"/>
    <p:sldId id="318" r:id="rId35"/>
    <p:sldId id="271" r:id="rId36"/>
    <p:sldId id="330" r:id="rId37"/>
    <p:sldId id="329" r:id="rId38"/>
    <p:sldId id="331" r:id="rId39"/>
    <p:sldId id="272" r:id="rId40"/>
    <p:sldId id="332" r:id="rId41"/>
    <p:sldId id="333" r:id="rId42"/>
    <p:sldId id="319" r:id="rId43"/>
    <p:sldId id="334" r:id="rId44"/>
    <p:sldId id="335" r:id="rId45"/>
    <p:sldId id="336" r:id="rId46"/>
    <p:sldId id="337" r:id="rId47"/>
    <p:sldId id="294" r:id="rId48"/>
    <p:sldId id="339" r:id="rId49"/>
    <p:sldId id="340" r:id="rId50"/>
    <p:sldId id="341" r:id="rId51"/>
    <p:sldId id="342" r:id="rId52"/>
    <p:sldId id="343" r:id="rId53"/>
    <p:sldId id="396" r:id="rId54"/>
    <p:sldId id="345" r:id="rId55"/>
    <p:sldId id="346" r:id="rId56"/>
    <p:sldId id="347" r:id="rId57"/>
    <p:sldId id="348" r:id="rId58"/>
    <p:sldId id="350" r:id="rId59"/>
    <p:sldId id="351" r:id="rId60"/>
    <p:sldId id="352" r:id="rId61"/>
    <p:sldId id="320" r:id="rId62"/>
    <p:sldId id="397" r:id="rId63"/>
    <p:sldId id="398" r:id="rId64"/>
    <p:sldId id="399" r:id="rId65"/>
    <p:sldId id="389" r:id="rId66"/>
    <p:sldId id="281" r:id="rId67"/>
    <p:sldId id="390" r:id="rId68"/>
    <p:sldId id="392" r:id="rId69"/>
    <p:sldId id="391" r:id="rId70"/>
    <p:sldId id="268" r:id="rId71"/>
    <p:sldId id="402"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5050"/>
    <a:srgbClr val="E6EDF6"/>
    <a:srgbClr val="785D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4660"/>
  </p:normalViewPr>
  <p:slideViewPr>
    <p:cSldViewPr>
      <p:cViewPr varScale="1">
        <p:scale>
          <a:sx n="74" d="100"/>
          <a:sy n="74" d="100"/>
        </p:scale>
        <p:origin x="127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Desktop\ESOP%20-%20Presentation\Presentation\INFY\ESOP%20(INFY)_Model.xlsm"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hp\Desktop\ESOP%20-%20Presentation\Presentation\INFY\ESOP%20(INFY)_Model.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761802009373139E-2"/>
          <c:y val="3.1712424121791975E-2"/>
          <c:w val="0.92702365600726799"/>
          <c:h val="0.81963983293862042"/>
        </c:manualLayout>
      </c:layout>
      <c:lineChart>
        <c:grouping val="standard"/>
        <c:varyColors val="0"/>
        <c:ser>
          <c:idx val="0"/>
          <c:order val="0"/>
          <c:tx>
            <c:strRef>
              <c:f>Sheet1!$C$2</c:f>
              <c:strCache>
                <c:ptCount val="1"/>
                <c:pt idx="0">
                  <c:v>Stock Price</c:v>
                </c:pt>
              </c:strCache>
            </c:strRef>
          </c:tx>
          <c:marker>
            <c:symbol val="none"/>
          </c:marker>
          <c:cat>
            <c:numRef>
              <c:f>Sheet1!$B$3:$B$75</c:f>
              <c:numCache>
                <c:formatCode>d\-mmm\-yy</c:formatCode>
                <c:ptCount val="73"/>
                <c:pt idx="0">
                  <c:v>42737</c:v>
                </c:pt>
                <c:pt idx="1">
                  <c:v>42738</c:v>
                </c:pt>
                <c:pt idx="2">
                  <c:v>42739</c:v>
                </c:pt>
                <c:pt idx="3">
                  <c:v>42740</c:v>
                </c:pt>
                <c:pt idx="4">
                  <c:v>42741</c:v>
                </c:pt>
                <c:pt idx="5">
                  <c:v>42744</c:v>
                </c:pt>
                <c:pt idx="6">
                  <c:v>42745</c:v>
                </c:pt>
                <c:pt idx="7">
                  <c:v>42746</c:v>
                </c:pt>
                <c:pt idx="8">
                  <c:v>42747</c:v>
                </c:pt>
                <c:pt idx="9">
                  <c:v>42748</c:v>
                </c:pt>
                <c:pt idx="10">
                  <c:v>42751</c:v>
                </c:pt>
                <c:pt idx="11">
                  <c:v>42752</c:v>
                </c:pt>
                <c:pt idx="12">
                  <c:v>42753</c:v>
                </c:pt>
                <c:pt idx="13">
                  <c:v>42754</c:v>
                </c:pt>
                <c:pt idx="14">
                  <c:v>42755</c:v>
                </c:pt>
                <c:pt idx="15">
                  <c:v>42758</c:v>
                </c:pt>
                <c:pt idx="16">
                  <c:v>42759</c:v>
                </c:pt>
                <c:pt idx="17">
                  <c:v>42760</c:v>
                </c:pt>
                <c:pt idx="18">
                  <c:v>42762</c:v>
                </c:pt>
                <c:pt idx="19">
                  <c:v>42765</c:v>
                </c:pt>
                <c:pt idx="20">
                  <c:v>42766</c:v>
                </c:pt>
                <c:pt idx="21">
                  <c:v>42767</c:v>
                </c:pt>
                <c:pt idx="22">
                  <c:v>42768</c:v>
                </c:pt>
                <c:pt idx="23">
                  <c:v>42769</c:v>
                </c:pt>
                <c:pt idx="24">
                  <c:v>42772</c:v>
                </c:pt>
                <c:pt idx="25">
                  <c:v>42773</c:v>
                </c:pt>
                <c:pt idx="26">
                  <c:v>42774</c:v>
                </c:pt>
                <c:pt idx="27">
                  <c:v>42775</c:v>
                </c:pt>
                <c:pt idx="28">
                  <c:v>42776</c:v>
                </c:pt>
                <c:pt idx="29">
                  <c:v>42779</c:v>
                </c:pt>
                <c:pt idx="30">
                  <c:v>42780</c:v>
                </c:pt>
                <c:pt idx="31">
                  <c:v>42781</c:v>
                </c:pt>
                <c:pt idx="32">
                  <c:v>42782</c:v>
                </c:pt>
                <c:pt idx="33">
                  <c:v>42783</c:v>
                </c:pt>
                <c:pt idx="34">
                  <c:v>42786</c:v>
                </c:pt>
                <c:pt idx="35">
                  <c:v>42787</c:v>
                </c:pt>
                <c:pt idx="36">
                  <c:v>42788</c:v>
                </c:pt>
                <c:pt idx="37">
                  <c:v>42789</c:v>
                </c:pt>
                <c:pt idx="38">
                  <c:v>42790</c:v>
                </c:pt>
                <c:pt idx="39">
                  <c:v>42791</c:v>
                </c:pt>
                <c:pt idx="40">
                  <c:v>42792</c:v>
                </c:pt>
                <c:pt idx="41">
                  <c:v>42793</c:v>
                </c:pt>
                <c:pt idx="42">
                  <c:v>42794</c:v>
                </c:pt>
                <c:pt idx="43">
                  <c:v>42795</c:v>
                </c:pt>
                <c:pt idx="44">
                  <c:v>42796</c:v>
                </c:pt>
                <c:pt idx="45">
                  <c:v>42797</c:v>
                </c:pt>
                <c:pt idx="46">
                  <c:v>42798</c:v>
                </c:pt>
                <c:pt idx="47">
                  <c:v>42799</c:v>
                </c:pt>
                <c:pt idx="48">
                  <c:v>42800</c:v>
                </c:pt>
                <c:pt idx="49">
                  <c:v>42801</c:v>
                </c:pt>
                <c:pt idx="50">
                  <c:v>42802</c:v>
                </c:pt>
                <c:pt idx="51">
                  <c:v>42803</c:v>
                </c:pt>
                <c:pt idx="52">
                  <c:v>42804</c:v>
                </c:pt>
                <c:pt idx="53">
                  <c:v>42805</c:v>
                </c:pt>
                <c:pt idx="54">
                  <c:v>42806</c:v>
                </c:pt>
                <c:pt idx="55">
                  <c:v>42807</c:v>
                </c:pt>
                <c:pt idx="56">
                  <c:v>42808</c:v>
                </c:pt>
                <c:pt idx="57">
                  <c:v>42809</c:v>
                </c:pt>
                <c:pt idx="58">
                  <c:v>42810</c:v>
                </c:pt>
                <c:pt idx="59">
                  <c:v>42811</c:v>
                </c:pt>
                <c:pt idx="60">
                  <c:v>42812</c:v>
                </c:pt>
                <c:pt idx="61">
                  <c:v>42813</c:v>
                </c:pt>
                <c:pt idx="62">
                  <c:v>42814</c:v>
                </c:pt>
                <c:pt idx="63">
                  <c:v>42815</c:v>
                </c:pt>
                <c:pt idx="64">
                  <c:v>42816</c:v>
                </c:pt>
                <c:pt idx="65">
                  <c:v>42817</c:v>
                </c:pt>
                <c:pt idx="66">
                  <c:v>42818</c:v>
                </c:pt>
                <c:pt idx="67">
                  <c:v>42819</c:v>
                </c:pt>
                <c:pt idx="68">
                  <c:v>42820</c:v>
                </c:pt>
                <c:pt idx="69">
                  <c:v>42821</c:v>
                </c:pt>
                <c:pt idx="70">
                  <c:v>42822</c:v>
                </c:pt>
                <c:pt idx="71">
                  <c:v>42823</c:v>
                </c:pt>
                <c:pt idx="72">
                  <c:v>42824</c:v>
                </c:pt>
              </c:numCache>
            </c:numRef>
          </c:cat>
          <c:val>
            <c:numRef>
              <c:f>Sheet1!$C$3:$C$75</c:f>
              <c:numCache>
                <c:formatCode>#,##0</c:formatCode>
                <c:ptCount val="73"/>
                <c:pt idx="0">
                  <c:v>1001.1</c:v>
                </c:pt>
                <c:pt idx="1">
                  <c:v>993.85</c:v>
                </c:pt>
                <c:pt idx="2">
                  <c:v>997.75</c:v>
                </c:pt>
                <c:pt idx="3">
                  <c:v>996.15</c:v>
                </c:pt>
                <c:pt idx="4">
                  <c:v>972.25</c:v>
                </c:pt>
                <c:pt idx="5">
                  <c:v>970.35</c:v>
                </c:pt>
                <c:pt idx="6">
                  <c:v>970.55</c:v>
                </c:pt>
                <c:pt idx="7">
                  <c:v>969.1</c:v>
                </c:pt>
                <c:pt idx="8">
                  <c:v>1000.05</c:v>
                </c:pt>
                <c:pt idx="9">
                  <c:v>975.8</c:v>
                </c:pt>
                <c:pt idx="10">
                  <c:v>955.65</c:v>
                </c:pt>
                <c:pt idx="11">
                  <c:v>955.4</c:v>
                </c:pt>
                <c:pt idx="12">
                  <c:v>950.8</c:v>
                </c:pt>
                <c:pt idx="13">
                  <c:v>958.1</c:v>
                </c:pt>
                <c:pt idx="14">
                  <c:v>948.7</c:v>
                </c:pt>
                <c:pt idx="15">
                  <c:v>952.7</c:v>
                </c:pt>
                <c:pt idx="16">
                  <c:v>945.55</c:v>
                </c:pt>
                <c:pt idx="17">
                  <c:v>936.6</c:v>
                </c:pt>
                <c:pt idx="18">
                  <c:v>942.15</c:v>
                </c:pt>
                <c:pt idx="19">
                  <c:v>949.35</c:v>
                </c:pt>
                <c:pt idx="20">
                  <c:v>928.6</c:v>
                </c:pt>
                <c:pt idx="21">
                  <c:v>916.75</c:v>
                </c:pt>
                <c:pt idx="22">
                  <c:v>935.9</c:v>
                </c:pt>
                <c:pt idx="23">
                  <c:v>936.1</c:v>
                </c:pt>
                <c:pt idx="24">
                  <c:v>935.25</c:v>
                </c:pt>
                <c:pt idx="25">
                  <c:v>942.25</c:v>
                </c:pt>
                <c:pt idx="26">
                  <c:v>936.5</c:v>
                </c:pt>
                <c:pt idx="27">
                  <c:v>946</c:v>
                </c:pt>
                <c:pt idx="28">
                  <c:v>968.3</c:v>
                </c:pt>
                <c:pt idx="29">
                  <c:v>984.35</c:v>
                </c:pt>
                <c:pt idx="30">
                  <c:v>987.7</c:v>
                </c:pt>
                <c:pt idx="31">
                  <c:v>981.8</c:v>
                </c:pt>
                <c:pt idx="32">
                  <c:v>1012.1</c:v>
                </c:pt>
                <c:pt idx="33">
                  <c:v>1000.1</c:v>
                </c:pt>
                <c:pt idx="34">
                  <c:v>1010.25</c:v>
                </c:pt>
                <c:pt idx="35">
                  <c:v>1013.6</c:v>
                </c:pt>
                <c:pt idx="36">
                  <c:v>990.15</c:v>
                </c:pt>
                <c:pt idx="37">
                  <c:v>1008.85</c:v>
                </c:pt>
              </c:numCache>
            </c:numRef>
          </c:val>
          <c:smooth val="0"/>
        </c:ser>
        <c:ser>
          <c:idx val="1"/>
          <c:order val="1"/>
          <c:tx>
            <c:strRef>
              <c:f>Sheet1!$D$2</c:f>
              <c:strCache>
                <c:ptCount val="1"/>
                <c:pt idx="0">
                  <c:v>Strike Price</c:v>
                </c:pt>
              </c:strCache>
            </c:strRef>
          </c:tx>
          <c:marker>
            <c:symbol val="none"/>
          </c:marker>
          <c:cat>
            <c:numRef>
              <c:f>Sheet1!$B$3:$B$75</c:f>
              <c:numCache>
                <c:formatCode>d\-mmm\-yy</c:formatCode>
                <c:ptCount val="73"/>
                <c:pt idx="0">
                  <c:v>42737</c:v>
                </c:pt>
                <c:pt idx="1">
                  <c:v>42738</c:v>
                </c:pt>
                <c:pt idx="2">
                  <c:v>42739</c:v>
                </c:pt>
                <c:pt idx="3">
                  <c:v>42740</c:v>
                </c:pt>
                <c:pt idx="4">
                  <c:v>42741</c:v>
                </c:pt>
                <c:pt idx="5">
                  <c:v>42744</c:v>
                </c:pt>
                <c:pt idx="6">
                  <c:v>42745</c:v>
                </c:pt>
                <c:pt idx="7">
                  <c:v>42746</c:v>
                </c:pt>
                <c:pt idx="8">
                  <c:v>42747</c:v>
                </c:pt>
                <c:pt idx="9">
                  <c:v>42748</c:v>
                </c:pt>
                <c:pt idx="10">
                  <c:v>42751</c:v>
                </c:pt>
                <c:pt idx="11">
                  <c:v>42752</c:v>
                </c:pt>
                <c:pt idx="12">
                  <c:v>42753</c:v>
                </c:pt>
                <c:pt idx="13">
                  <c:v>42754</c:v>
                </c:pt>
                <c:pt idx="14">
                  <c:v>42755</c:v>
                </c:pt>
                <c:pt idx="15">
                  <c:v>42758</c:v>
                </c:pt>
                <c:pt idx="16">
                  <c:v>42759</c:v>
                </c:pt>
                <c:pt idx="17">
                  <c:v>42760</c:v>
                </c:pt>
                <c:pt idx="18">
                  <c:v>42762</c:v>
                </c:pt>
                <c:pt idx="19">
                  <c:v>42765</c:v>
                </c:pt>
                <c:pt idx="20">
                  <c:v>42766</c:v>
                </c:pt>
                <c:pt idx="21">
                  <c:v>42767</c:v>
                </c:pt>
                <c:pt idx="22">
                  <c:v>42768</c:v>
                </c:pt>
                <c:pt idx="23">
                  <c:v>42769</c:v>
                </c:pt>
                <c:pt idx="24">
                  <c:v>42772</c:v>
                </c:pt>
                <c:pt idx="25">
                  <c:v>42773</c:v>
                </c:pt>
                <c:pt idx="26">
                  <c:v>42774</c:v>
                </c:pt>
                <c:pt idx="27">
                  <c:v>42775</c:v>
                </c:pt>
                <c:pt idx="28">
                  <c:v>42776</c:v>
                </c:pt>
                <c:pt idx="29">
                  <c:v>42779</c:v>
                </c:pt>
                <c:pt idx="30">
                  <c:v>42780</c:v>
                </c:pt>
                <c:pt idx="31">
                  <c:v>42781</c:v>
                </c:pt>
                <c:pt idx="32">
                  <c:v>42782</c:v>
                </c:pt>
                <c:pt idx="33">
                  <c:v>42783</c:v>
                </c:pt>
                <c:pt idx="34">
                  <c:v>42786</c:v>
                </c:pt>
                <c:pt idx="35">
                  <c:v>42787</c:v>
                </c:pt>
                <c:pt idx="36">
                  <c:v>42788</c:v>
                </c:pt>
                <c:pt idx="37">
                  <c:v>42789</c:v>
                </c:pt>
                <c:pt idx="38">
                  <c:v>42790</c:v>
                </c:pt>
                <c:pt idx="39">
                  <c:v>42791</c:v>
                </c:pt>
                <c:pt idx="40">
                  <c:v>42792</c:v>
                </c:pt>
                <c:pt idx="41">
                  <c:v>42793</c:v>
                </c:pt>
                <c:pt idx="42">
                  <c:v>42794</c:v>
                </c:pt>
                <c:pt idx="43">
                  <c:v>42795</c:v>
                </c:pt>
                <c:pt idx="44">
                  <c:v>42796</c:v>
                </c:pt>
                <c:pt idx="45">
                  <c:v>42797</c:v>
                </c:pt>
                <c:pt idx="46">
                  <c:v>42798</c:v>
                </c:pt>
                <c:pt idx="47">
                  <c:v>42799</c:v>
                </c:pt>
                <c:pt idx="48">
                  <c:v>42800</c:v>
                </c:pt>
                <c:pt idx="49">
                  <c:v>42801</c:v>
                </c:pt>
                <c:pt idx="50">
                  <c:v>42802</c:v>
                </c:pt>
                <c:pt idx="51">
                  <c:v>42803</c:v>
                </c:pt>
                <c:pt idx="52">
                  <c:v>42804</c:v>
                </c:pt>
                <c:pt idx="53">
                  <c:v>42805</c:v>
                </c:pt>
                <c:pt idx="54">
                  <c:v>42806</c:v>
                </c:pt>
                <c:pt idx="55">
                  <c:v>42807</c:v>
                </c:pt>
                <c:pt idx="56">
                  <c:v>42808</c:v>
                </c:pt>
                <c:pt idx="57">
                  <c:v>42809</c:v>
                </c:pt>
                <c:pt idx="58">
                  <c:v>42810</c:v>
                </c:pt>
                <c:pt idx="59">
                  <c:v>42811</c:v>
                </c:pt>
                <c:pt idx="60">
                  <c:v>42812</c:v>
                </c:pt>
                <c:pt idx="61">
                  <c:v>42813</c:v>
                </c:pt>
                <c:pt idx="62">
                  <c:v>42814</c:v>
                </c:pt>
                <c:pt idx="63">
                  <c:v>42815</c:v>
                </c:pt>
                <c:pt idx="64">
                  <c:v>42816</c:v>
                </c:pt>
                <c:pt idx="65">
                  <c:v>42817</c:v>
                </c:pt>
                <c:pt idx="66">
                  <c:v>42818</c:v>
                </c:pt>
                <c:pt idx="67">
                  <c:v>42819</c:v>
                </c:pt>
                <c:pt idx="68">
                  <c:v>42820</c:v>
                </c:pt>
                <c:pt idx="69">
                  <c:v>42821</c:v>
                </c:pt>
                <c:pt idx="70">
                  <c:v>42822</c:v>
                </c:pt>
                <c:pt idx="71">
                  <c:v>42823</c:v>
                </c:pt>
                <c:pt idx="72">
                  <c:v>42824</c:v>
                </c:pt>
              </c:numCache>
            </c:numRef>
          </c:cat>
          <c:val>
            <c:numRef>
              <c:f>Sheet1!$D$3:$D$75</c:f>
              <c:numCache>
                <c:formatCode>General</c:formatCode>
                <c:ptCount val="73"/>
                <c:pt idx="0">
                  <c:v>1000</c:v>
                </c:pt>
                <c:pt idx="1">
                  <c:v>1000</c:v>
                </c:pt>
                <c:pt idx="2">
                  <c:v>1000</c:v>
                </c:pt>
                <c:pt idx="3">
                  <c:v>1000</c:v>
                </c:pt>
                <c:pt idx="4">
                  <c:v>1000</c:v>
                </c:pt>
                <c:pt idx="5">
                  <c:v>1000</c:v>
                </c:pt>
                <c:pt idx="6">
                  <c:v>1000</c:v>
                </c:pt>
                <c:pt idx="7">
                  <c:v>1000</c:v>
                </c:pt>
                <c:pt idx="8">
                  <c:v>1000</c:v>
                </c:pt>
                <c:pt idx="9">
                  <c:v>1000</c:v>
                </c:pt>
                <c:pt idx="10">
                  <c:v>1000</c:v>
                </c:pt>
                <c:pt idx="11">
                  <c:v>1000</c:v>
                </c:pt>
                <c:pt idx="12">
                  <c:v>1000</c:v>
                </c:pt>
                <c:pt idx="13">
                  <c:v>1000</c:v>
                </c:pt>
                <c:pt idx="14">
                  <c:v>1000</c:v>
                </c:pt>
                <c:pt idx="15">
                  <c:v>1000</c:v>
                </c:pt>
                <c:pt idx="16">
                  <c:v>1000</c:v>
                </c:pt>
                <c:pt idx="17">
                  <c:v>1000</c:v>
                </c:pt>
                <c:pt idx="18">
                  <c:v>1000</c:v>
                </c:pt>
                <c:pt idx="19">
                  <c:v>1000</c:v>
                </c:pt>
                <c:pt idx="20">
                  <c:v>1000</c:v>
                </c:pt>
                <c:pt idx="21">
                  <c:v>1000</c:v>
                </c:pt>
                <c:pt idx="22">
                  <c:v>1000</c:v>
                </c:pt>
                <c:pt idx="23">
                  <c:v>1000</c:v>
                </c:pt>
                <c:pt idx="24">
                  <c:v>1000</c:v>
                </c:pt>
                <c:pt idx="25">
                  <c:v>1000</c:v>
                </c:pt>
                <c:pt idx="26">
                  <c:v>1000</c:v>
                </c:pt>
                <c:pt idx="27">
                  <c:v>1000</c:v>
                </c:pt>
                <c:pt idx="28">
                  <c:v>1000</c:v>
                </c:pt>
                <c:pt idx="29">
                  <c:v>1000</c:v>
                </c:pt>
                <c:pt idx="30">
                  <c:v>1000</c:v>
                </c:pt>
                <c:pt idx="31">
                  <c:v>1000</c:v>
                </c:pt>
                <c:pt idx="32">
                  <c:v>1000</c:v>
                </c:pt>
                <c:pt idx="33">
                  <c:v>1000</c:v>
                </c:pt>
                <c:pt idx="34">
                  <c:v>1000</c:v>
                </c:pt>
                <c:pt idx="35">
                  <c:v>1000</c:v>
                </c:pt>
                <c:pt idx="36">
                  <c:v>1000</c:v>
                </c:pt>
                <c:pt idx="37">
                  <c:v>1000</c:v>
                </c:pt>
                <c:pt idx="38">
                  <c:v>1000</c:v>
                </c:pt>
                <c:pt idx="39">
                  <c:v>1000</c:v>
                </c:pt>
                <c:pt idx="40">
                  <c:v>1000</c:v>
                </c:pt>
                <c:pt idx="41">
                  <c:v>1000</c:v>
                </c:pt>
                <c:pt idx="42">
                  <c:v>1000</c:v>
                </c:pt>
                <c:pt idx="43">
                  <c:v>1000</c:v>
                </c:pt>
                <c:pt idx="44">
                  <c:v>1000</c:v>
                </c:pt>
                <c:pt idx="45">
                  <c:v>1000</c:v>
                </c:pt>
                <c:pt idx="46">
                  <c:v>1000</c:v>
                </c:pt>
                <c:pt idx="47">
                  <c:v>1000</c:v>
                </c:pt>
                <c:pt idx="48">
                  <c:v>1000</c:v>
                </c:pt>
                <c:pt idx="49">
                  <c:v>1000</c:v>
                </c:pt>
                <c:pt idx="50">
                  <c:v>1000</c:v>
                </c:pt>
                <c:pt idx="51">
                  <c:v>1000</c:v>
                </c:pt>
                <c:pt idx="52">
                  <c:v>1000</c:v>
                </c:pt>
                <c:pt idx="53">
                  <c:v>1000</c:v>
                </c:pt>
                <c:pt idx="54">
                  <c:v>1000</c:v>
                </c:pt>
                <c:pt idx="55">
                  <c:v>1000</c:v>
                </c:pt>
                <c:pt idx="56">
                  <c:v>1000</c:v>
                </c:pt>
                <c:pt idx="57">
                  <c:v>1000</c:v>
                </c:pt>
                <c:pt idx="58">
                  <c:v>1000</c:v>
                </c:pt>
                <c:pt idx="59">
                  <c:v>1000</c:v>
                </c:pt>
                <c:pt idx="60">
                  <c:v>1000</c:v>
                </c:pt>
                <c:pt idx="61">
                  <c:v>1000</c:v>
                </c:pt>
                <c:pt idx="62">
                  <c:v>1000</c:v>
                </c:pt>
                <c:pt idx="63">
                  <c:v>1000</c:v>
                </c:pt>
                <c:pt idx="64">
                  <c:v>1000</c:v>
                </c:pt>
                <c:pt idx="65">
                  <c:v>1000</c:v>
                </c:pt>
                <c:pt idx="66">
                  <c:v>1000</c:v>
                </c:pt>
                <c:pt idx="67">
                  <c:v>1000</c:v>
                </c:pt>
                <c:pt idx="68">
                  <c:v>1000</c:v>
                </c:pt>
                <c:pt idx="69">
                  <c:v>1000</c:v>
                </c:pt>
                <c:pt idx="70">
                  <c:v>1000</c:v>
                </c:pt>
                <c:pt idx="71">
                  <c:v>1000</c:v>
                </c:pt>
                <c:pt idx="72">
                  <c:v>1000</c:v>
                </c:pt>
              </c:numCache>
            </c:numRef>
          </c:val>
          <c:smooth val="0"/>
        </c:ser>
        <c:dLbls>
          <c:showLegendKey val="0"/>
          <c:showVal val="0"/>
          <c:showCatName val="0"/>
          <c:showSerName val="0"/>
          <c:showPercent val="0"/>
          <c:showBubbleSize val="0"/>
        </c:dLbls>
        <c:smooth val="0"/>
        <c:axId val="718065040"/>
        <c:axId val="718065600"/>
      </c:lineChart>
      <c:dateAx>
        <c:axId val="718065040"/>
        <c:scaling>
          <c:orientation val="minMax"/>
          <c:max val="42824"/>
          <c:min val="42737"/>
        </c:scaling>
        <c:delete val="0"/>
        <c:axPos val="b"/>
        <c:numFmt formatCode="d\-mmm\-yy" sourceLinked="1"/>
        <c:majorTickMark val="out"/>
        <c:minorTickMark val="none"/>
        <c:tickLblPos val="nextTo"/>
        <c:crossAx val="718065600"/>
        <c:crosses val="autoZero"/>
        <c:auto val="1"/>
        <c:lblOffset val="100"/>
        <c:baseTimeUnit val="days"/>
        <c:majorUnit val="3"/>
        <c:majorTimeUnit val="days"/>
      </c:dateAx>
      <c:valAx>
        <c:axId val="718065600"/>
        <c:scaling>
          <c:orientation val="minMax"/>
          <c:max val="1100"/>
          <c:min val="900"/>
        </c:scaling>
        <c:delete val="0"/>
        <c:axPos val="l"/>
        <c:majorGridlines/>
        <c:numFmt formatCode="#,##0" sourceLinked="1"/>
        <c:majorTickMark val="out"/>
        <c:minorTickMark val="none"/>
        <c:tickLblPos val="nextTo"/>
        <c:crossAx val="718065040"/>
        <c:crosses val="autoZero"/>
        <c:crossBetween val="between"/>
        <c:majorUnit val="30"/>
      </c:valAx>
      <c:spPr>
        <a:solidFill>
          <a:srgbClr val="FFFFCC"/>
        </a:solidFill>
      </c:spPr>
    </c:plotArea>
    <c:legend>
      <c:legendPos val="r"/>
      <c:layout>
        <c:manualLayout>
          <c:xMode val="edge"/>
          <c:yMode val="edge"/>
          <c:x val="0.54459346084165217"/>
          <c:y val="3.9050609562341437E-2"/>
          <c:w val="0.41288624397128804"/>
          <c:h val="9.6644564745331327E-2"/>
        </c:manualLayout>
      </c:layout>
      <c:overlay val="0"/>
      <c:txPr>
        <a:bodyPr/>
        <a:lstStyle/>
        <a:p>
          <a:pPr>
            <a:defRPr sz="14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smtClean="0"/>
              <a:t>Option</a:t>
            </a:r>
            <a:r>
              <a:rPr lang="en-GB" baseline="0" dirty="0" smtClean="0"/>
              <a:t> Price = Intrinsic Value + Option Value</a:t>
            </a:r>
            <a:endParaRPr lang="en-GB" dirty="0"/>
          </a:p>
        </c:rich>
      </c:tx>
      <c:overlay val="1"/>
    </c:title>
    <c:autoTitleDeleted val="0"/>
    <c:plotArea>
      <c:layout>
        <c:manualLayout>
          <c:layoutTarget val="inner"/>
          <c:xMode val="edge"/>
          <c:yMode val="edge"/>
          <c:x val="8.6313856964260915E-2"/>
          <c:y val="0.10385936880523147"/>
          <c:w val="0.88142468894281911"/>
          <c:h val="0.73755562355353155"/>
        </c:manualLayout>
      </c:layout>
      <c:lineChart>
        <c:grouping val="standard"/>
        <c:varyColors val="0"/>
        <c:ser>
          <c:idx val="1"/>
          <c:order val="0"/>
          <c:tx>
            <c:v>Option Price</c:v>
          </c:tx>
          <c:spPr>
            <a:ln w="50800" cap="flat" cmpd="sng" algn="ctr">
              <a:solidFill>
                <a:schemeClr val="dk1"/>
              </a:solidFill>
              <a:prstDash val="solid"/>
            </a:ln>
            <a:effectLst/>
          </c:spPr>
          <c:marker>
            <c:symbol val="none"/>
          </c:marker>
          <c:cat>
            <c:numRef>
              <c:f>'P1'!$F$14:$F$214</c:f>
              <c:numCache>
                <c:formatCode>0</c:formatCode>
                <c:ptCount val="201"/>
                <c:pt idx="0">
                  <c:v>900</c:v>
                </c:pt>
                <c:pt idx="1">
                  <c:v>901</c:v>
                </c:pt>
                <c:pt idx="2">
                  <c:v>902</c:v>
                </c:pt>
                <c:pt idx="3">
                  <c:v>903</c:v>
                </c:pt>
                <c:pt idx="4">
                  <c:v>904</c:v>
                </c:pt>
                <c:pt idx="5">
                  <c:v>905</c:v>
                </c:pt>
                <c:pt idx="6">
                  <c:v>906</c:v>
                </c:pt>
                <c:pt idx="7">
                  <c:v>907</c:v>
                </c:pt>
                <c:pt idx="8">
                  <c:v>908</c:v>
                </c:pt>
                <c:pt idx="9">
                  <c:v>909</c:v>
                </c:pt>
                <c:pt idx="10">
                  <c:v>910</c:v>
                </c:pt>
                <c:pt idx="11">
                  <c:v>911</c:v>
                </c:pt>
                <c:pt idx="12">
                  <c:v>912</c:v>
                </c:pt>
                <c:pt idx="13">
                  <c:v>913</c:v>
                </c:pt>
                <c:pt idx="14">
                  <c:v>914</c:v>
                </c:pt>
                <c:pt idx="15">
                  <c:v>915</c:v>
                </c:pt>
                <c:pt idx="16">
                  <c:v>916</c:v>
                </c:pt>
                <c:pt idx="17">
                  <c:v>917</c:v>
                </c:pt>
                <c:pt idx="18">
                  <c:v>918</c:v>
                </c:pt>
                <c:pt idx="19">
                  <c:v>919</c:v>
                </c:pt>
                <c:pt idx="20">
                  <c:v>920</c:v>
                </c:pt>
                <c:pt idx="21">
                  <c:v>921</c:v>
                </c:pt>
                <c:pt idx="22">
                  <c:v>922</c:v>
                </c:pt>
                <c:pt idx="23">
                  <c:v>923</c:v>
                </c:pt>
                <c:pt idx="24">
                  <c:v>924</c:v>
                </c:pt>
                <c:pt idx="25">
                  <c:v>925</c:v>
                </c:pt>
                <c:pt idx="26">
                  <c:v>926</c:v>
                </c:pt>
                <c:pt idx="27">
                  <c:v>927</c:v>
                </c:pt>
                <c:pt idx="28">
                  <c:v>928</c:v>
                </c:pt>
                <c:pt idx="29">
                  <c:v>929</c:v>
                </c:pt>
                <c:pt idx="30">
                  <c:v>930</c:v>
                </c:pt>
                <c:pt idx="31">
                  <c:v>931</c:v>
                </c:pt>
                <c:pt idx="32">
                  <c:v>932</c:v>
                </c:pt>
                <c:pt idx="33">
                  <c:v>933</c:v>
                </c:pt>
                <c:pt idx="34">
                  <c:v>934</c:v>
                </c:pt>
                <c:pt idx="35">
                  <c:v>935</c:v>
                </c:pt>
                <c:pt idx="36">
                  <c:v>936</c:v>
                </c:pt>
                <c:pt idx="37">
                  <c:v>937</c:v>
                </c:pt>
                <c:pt idx="38">
                  <c:v>938</c:v>
                </c:pt>
                <c:pt idx="39">
                  <c:v>939</c:v>
                </c:pt>
                <c:pt idx="40">
                  <c:v>940</c:v>
                </c:pt>
                <c:pt idx="41">
                  <c:v>941</c:v>
                </c:pt>
                <c:pt idx="42">
                  <c:v>942</c:v>
                </c:pt>
                <c:pt idx="43">
                  <c:v>943</c:v>
                </c:pt>
                <c:pt idx="44">
                  <c:v>944</c:v>
                </c:pt>
                <c:pt idx="45">
                  <c:v>945</c:v>
                </c:pt>
                <c:pt idx="46">
                  <c:v>946</c:v>
                </c:pt>
                <c:pt idx="47">
                  <c:v>947</c:v>
                </c:pt>
                <c:pt idx="48">
                  <c:v>948</c:v>
                </c:pt>
                <c:pt idx="49">
                  <c:v>949</c:v>
                </c:pt>
                <c:pt idx="50">
                  <c:v>950</c:v>
                </c:pt>
                <c:pt idx="51">
                  <c:v>951</c:v>
                </c:pt>
                <c:pt idx="52">
                  <c:v>952</c:v>
                </c:pt>
                <c:pt idx="53">
                  <c:v>953</c:v>
                </c:pt>
                <c:pt idx="54">
                  <c:v>954</c:v>
                </c:pt>
                <c:pt idx="55">
                  <c:v>955</c:v>
                </c:pt>
                <c:pt idx="56">
                  <c:v>956</c:v>
                </c:pt>
                <c:pt idx="57">
                  <c:v>957</c:v>
                </c:pt>
                <c:pt idx="58">
                  <c:v>958</c:v>
                </c:pt>
                <c:pt idx="59">
                  <c:v>959</c:v>
                </c:pt>
                <c:pt idx="60">
                  <c:v>960</c:v>
                </c:pt>
                <c:pt idx="61">
                  <c:v>961</c:v>
                </c:pt>
                <c:pt idx="62">
                  <c:v>962</c:v>
                </c:pt>
                <c:pt idx="63">
                  <c:v>963</c:v>
                </c:pt>
                <c:pt idx="64">
                  <c:v>964</c:v>
                </c:pt>
                <c:pt idx="65">
                  <c:v>965</c:v>
                </c:pt>
                <c:pt idx="66">
                  <c:v>966</c:v>
                </c:pt>
                <c:pt idx="67">
                  <c:v>967</c:v>
                </c:pt>
                <c:pt idx="68">
                  <c:v>968</c:v>
                </c:pt>
                <c:pt idx="69">
                  <c:v>969</c:v>
                </c:pt>
                <c:pt idx="70">
                  <c:v>970</c:v>
                </c:pt>
                <c:pt idx="71">
                  <c:v>971</c:v>
                </c:pt>
                <c:pt idx="72">
                  <c:v>972</c:v>
                </c:pt>
                <c:pt idx="73">
                  <c:v>973</c:v>
                </c:pt>
                <c:pt idx="74">
                  <c:v>974</c:v>
                </c:pt>
                <c:pt idx="75">
                  <c:v>975</c:v>
                </c:pt>
                <c:pt idx="76">
                  <c:v>976</c:v>
                </c:pt>
                <c:pt idx="77">
                  <c:v>977</c:v>
                </c:pt>
                <c:pt idx="78">
                  <c:v>978</c:v>
                </c:pt>
                <c:pt idx="79">
                  <c:v>979</c:v>
                </c:pt>
                <c:pt idx="80">
                  <c:v>980</c:v>
                </c:pt>
                <c:pt idx="81">
                  <c:v>981</c:v>
                </c:pt>
                <c:pt idx="82">
                  <c:v>982</c:v>
                </c:pt>
                <c:pt idx="83">
                  <c:v>983</c:v>
                </c:pt>
                <c:pt idx="84">
                  <c:v>984</c:v>
                </c:pt>
                <c:pt idx="85">
                  <c:v>985</c:v>
                </c:pt>
                <c:pt idx="86">
                  <c:v>986</c:v>
                </c:pt>
                <c:pt idx="87">
                  <c:v>987</c:v>
                </c:pt>
                <c:pt idx="88">
                  <c:v>988</c:v>
                </c:pt>
                <c:pt idx="89">
                  <c:v>989</c:v>
                </c:pt>
                <c:pt idx="90">
                  <c:v>990</c:v>
                </c:pt>
                <c:pt idx="91">
                  <c:v>991</c:v>
                </c:pt>
                <c:pt idx="92">
                  <c:v>992</c:v>
                </c:pt>
                <c:pt idx="93">
                  <c:v>993</c:v>
                </c:pt>
                <c:pt idx="94">
                  <c:v>994</c:v>
                </c:pt>
                <c:pt idx="95">
                  <c:v>995</c:v>
                </c:pt>
                <c:pt idx="96">
                  <c:v>996</c:v>
                </c:pt>
                <c:pt idx="97">
                  <c:v>997</c:v>
                </c:pt>
                <c:pt idx="98">
                  <c:v>998</c:v>
                </c:pt>
                <c:pt idx="99">
                  <c:v>999</c:v>
                </c:pt>
                <c:pt idx="100">
                  <c:v>1000</c:v>
                </c:pt>
                <c:pt idx="101">
                  <c:v>1001</c:v>
                </c:pt>
                <c:pt idx="102">
                  <c:v>1002</c:v>
                </c:pt>
                <c:pt idx="103">
                  <c:v>1003</c:v>
                </c:pt>
                <c:pt idx="104">
                  <c:v>1004</c:v>
                </c:pt>
                <c:pt idx="105">
                  <c:v>1005</c:v>
                </c:pt>
                <c:pt idx="106">
                  <c:v>1006</c:v>
                </c:pt>
                <c:pt idx="107">
                  <c:v>1007</c:v>
                </c:pt>
                <c:pt idx="108">
                  <c:v>1008</c:v>
                </c:pt>
                <c:pt idx="109">
                  <c:v>1009</c:v>
                </c:pt>
                <c:pt idx="110">
                  <c:v>1010</c:v>
                </c:pt>
                <c:pt idx="111">
                  <c:v>1011</c:v>
                </c:pt>
                <c:pt idx="112">
                  <c:v>1012</c:v>
                </c:pt>
                <c:pt idx="113">
                  <c:v>1013</c:v>
                </c:pt>
                <c:pt idx="114">
                  <c:v>1014</c:v>
                </c:pt>
                <c:pt idx="115">
                  <c:v>1015</c:v>
                </c:pt>
                <c:pt idx="116">
                  <c:v>1016</c:v>
                </c:pt>
                <c:pt idx="117">
                  <c:v>1017</c:v>
                </c:pt>
                <c:pt idx="118">
                  <c:v>1018</c:v>
                </c:pt>
                <c:pt idx="119">
                  <c:v>1019</c:v>
                </c:pt>
                <c:pt idx="120">
                  <c:v>1020</c:v>
                </c:pt>
                <c:pt idx="121">
                  <c:v>1021</c:v>
                </c:pt>
                <c:pt idx="122">
                  <c:v>1022</c:v>
                </c:pt>
                <c:pt idx="123">
                  <c:v>1023</c:v>
                </c:pt>
                <c:pt idx="124">
                  <c:v>1024</c:v>
                </c:pt>
                <c:pt idx="125">
                  <c:v>1025</c:v>
                </c:pt>
                <c:pt idx="126">
                  <c:v>1026</c:v>
                </c:pt>
                <c:pt idx="127">
                  <c:v>1027</c:v>
                </c:pt>
                <c:pt idx="128">
                  <c:v>1028</c:v>
                </c:pt>
                <c:pt idx="129">
                  <c:v>1029</c:v>
                </c:pt>
                <c:pt idx="130">
                  <c:v>1030</c:v>
                </c:pt>
                <c:pt idx="131">
                  <c:v>1031</c:v>
                </c:pt>
                <c:pt idx="132">
                  <c:v>1032</c:v>
                </c:pt>
                <c:pt idx="133">
                  <c:v>1033</c:v>
                </c:pt>
                <c:pt idx="134">
                  <c:v>1034</c:v>
                </c:pt>
                <c:pt idx="135">
                  <c:v>1035</c:v>
                </c:pt>
                <c:pt idx="136">
                  <c:v>1036</c:v>
                </c:pt>
                <c:pt idx="137">
                  <c:v>1037</c:v>
                </c:pt>
                <c:pt idx="138">
                  <c:v>1038</c:v>
                </c:pt>
                <c:pt idx="139">
                  <c:v>1039</c:v>
                </c:pt>
                <c:pt idx="140">
                  <c:v>1040</c:v>
                </c:pt>
                <c:pt idx="141">
                  <c:v>1041</c:v>
                </c:pt>
                <c:pt idx="142">
                  <c:v>1042</c:v>
                </c:pt>
                <c:pt idx="143">
                  <c:v>1043</c:v>
                </c:pt>
                <c:pt idx="144">
                  <c:v>1044</c:v>
                </c:pt>
                <c:pt idx="145">
                  <c:v>1045</c:v>
                </c:pt>
                <c:pt idx="146">
                  <c:v>1046</c:v>
                </c:pt>
                <c:pt idx="147">
                  <c:v>1047</c:v>
                </c:pt>
                <c:pt idx="148">
                  <c:v>1048</c:v>
                </c:pt>
                <c:pt idx="149">
                  <c:v>1049</c:v>
                </c:pt>
                <c:pt idx="150">
                  <c:v>1050</c:v>
                </c:pt>
                <c:pt idx="151">
                  <c:v>1051</c:v>
                </c:pt>
                <c:pt idx="152">
                  <c:v>1052</c:v>
                </c:pt>
                <c:pt idx="153">
                  <c:v>1053</c:v>
                </c:pt>
                <c:pt idx="154">
                  <c:v>1054</c:v>
                </c:pt>
                <c:pt idx="155">
                  <c:v>1055</c:v>
                </c:pt>
                <c:pt idx="156">
                  <c:v>1056</c:v>
                </c:pt>
                <c:pt idx="157">
                  <c:v>1057</c:v>
                </c:pt>
                <c:pt idx="158">
                  <c:v>1058</c:v>
                </c:pt>
                <c:pt idx="159">
                  <c:v>1059</c:v>
                </c:pt>
                <c:pt idx="160">
                  <c:v>1060</c:v>
                </c:pt>
                <c:pt idx="161">
                  <c:v>1061</c:v>
                </c:pt>
                <c:pt idx="162">
                  <c:v>1062</c:v>
                </c:pt>
                <c:pt idx="163">
                  <c:v>1063</c:v>
                </c:pt>
                <c:pt idx="164">
                  <c:v>1064</c:v>
                </c:pt>
                <c:pt idx="165">
                  <c:v>1065</c:v>
                </c:pt>
                <c:pt idx="166">
                  <c:v>1066</c:v>
                </c:pt>
                <c:pt idx="167">
                  <c:v>1067</c:v>
                </c:pt>
                <c:pt idx="168">
                  <c:v>1068</c:v>
                </c:pt>
                <c:pt idx="169">
                  <c:v>1069</c:v>
                </c:pt>
                <c:pt idx="170">
                  <c:v>1070</c:v>
                </c:pt>
                <c:pt idx="171">
                  <c:v>1071</c:v>
                </c:pt>
                <c:pt idx="172">
                  <c:v>1072</c:v>
                </c:pt>
                <c:pt idx="173">
                  <c:v>1073</c:v>
                </c:pt>
                <c:pt idx="174">
                  <c:v>1074</c:v>
                </c:pt>
                <c:pt idx="175">
                  <c:v>1075</c:v>
                </c:pt>
                <c:pt idx="176">
                  <c:v>1076</c:v>
                </c:pt>
                <c:pt idx="177">
                  <c:v>1077</c:v>
                </c:pt>
                <c:pt idx="178">
                  <c:v>1078</c:v>
                </c:pt>
                <c:pt idx="179">
                  <c:v>1079</c:v>
                </c:pt>
                <c:pt idx="180">
                  <c:v>1080</c:v>
                </c:pt>
                <c:pt idx="181">
                  <c:v>1081</c:v>
                </c:pt>
                <c:pt idx="182">
                  <c:v>1082</c:v>
                </c:pt>
                <c:pt idx="183">
                  <c:v>1083</c:v>
                </c:pt>
                <c:pt idx="184">
                  <c:v>1084</c:v>
                </c:pt>
                <c:pt idx="185">
                  <c:v>1085</c:v>
                </c:pt>
                <c:pt idx="186">
                  <c:v>1086</c:v>
                </c:pt>
                <c:pt idx="187">
                  <c:v>1087</c:v>
                </c:pt>
                <c:pt idx="188">
                  <c:v>1088</c:v>
                </c:pt>
                <c:pt idx="189">
                  <c:v>1089</c:v>
                </c:pt>
                <c:pt idx="190">
                  <c:v>1090</c:v>
                </c:pt>
                <c:pt idx="191">
                  <c:v>1091</c:v>
                </c:pt>
                <c:pt idx="192">
                  <c:v>1092</c:v>
                </c:pt>
                <c:pt idx="193">
                  <c:v>1093</c:v>
                </c:pt>
                <c:pt idx="194">
                  <c:v>1094</c:v>
                </c:pt>
                <c:pt idx="195">
                  <c:v>1095</c:v>
                </c:pt>
                <c:pt idx="196">
                  <c:v>1096</c:v>
                </c:pt>
                <c:pt idx="197">
                  <c:v>1097</c:v>
                </c:pt>
                <c:pt idx="198">
                  <c:v>1098</c:v>
                </c:pt>
                <c:pt idx="199">
                  <c:v>1099</c:v>
                </c:pt>
                <c:pt idx="200">
                  <c:v>1100</c:v>
                </c:pt>
              </c:numCache>
            </c:numRef>
          </c:cat>
          <c:val>
            <c:numRef>
              <c:f>'P1'!$H$14:$H$214</c:f>
              <c:numCache>
                <c:formatCode>0.00</c:formatCode>
                <c:ptCount val="201"/>
                <c:pt idx="0">
                  <c:v>2.5007822471217054</c:v>
                </c:pt>
                <c:pt idx="1">
                  <c:v>2.5889992988217188</c:v>
                </c:pt>
                <c:pt idx="2">
                  <c:v>2.6797299502834449</c:v>
                </c:pt>
                <c:pt idx="3">
                  <c:v>2.7730240923740439</c:v>
                </c:pt>
                <c:pt idx="4">
                  <c:v>2.8689319192154699</c:v>
                </c:pt>
                <c:pt idx="5">
                  <c:v>2.9675039097446358</c:v>
                </c:pt>
                <c:pt idx="6">
                  <c:v>3.0687908088089131</c:v>
                </c:pt>
                <c:pt idx="7">
                  <c:v>3.172843607808403</c:v>
                </c:pt>
                <c:pt idx="8">
                  <c:v>3.2797135248988383</c:v>
                </c:pt>
                <c:pt idx="9">
                  <c:v>3.3894519847665094</c:v>
                </c:pt>
                <c:pt idx="10">
                  <c:v>3.5021105979896276</c:v>
                </c:pt>
                <c:pt idx="11">
                  <c:v>3.6177411400009731</c:v>
                </c:pt>
                <c:pt idx="12">
                  <c:v>3.7363955296656712</c:v>
                </c:pt>
                <c:pt idx="13">
                  <c:v>3.8581258074900688</c:v>
                </c:pt>
                <c:pt idx="14">
                  <c:v>3.9829841134781674</c:v>
                </c:pt>
                <c:pt idx="15">
                  <c:v>4.1110226646516423</c:v>
                </c:pt>
                <c:pt idx="16">
                  <c:v>4.2422937322505305</c:v>
                </c:pt>
                <c:pt idx="17">
                  <c:v>4.3768496186328036</c:v>
                </c:pt>
                <c:pt idx="18">
                  <c:v>4.5147426338908758</c:v>
                </c:pt>
                <c:pt idx="19">
                  <c:v>4.6560250722026097</c:v>
                </c:pt>
                <c:pt idx="20">
                  <c:v>4.8007491879374413</c:v>
                </c:pt>
                <c:pt idx="21">
                  <c:v>4.9489671715363954</c:v>
                </c:pt>
                <c:pt idx="22">
                  <c:v>5.1007311251851775</c:v>
                </c:pt>
                <c:pt idx="23">
                  <c:v>5.2560930383020548</c:v>
                </c:pt>
                <c:pt idx="24">
                  <c:v>5.415104762859869</c:v>
                </c:pt>
                <c:pt idx="25">
                  <c:v>5.5778179885637655</c:v>
                </c:pt>
                <c:pt idx="26">
                  <c:v>5.7442842179052604</c:v>
                </c:pt>
                <c:pt idx="27">
                  <c:v>5.9145547411156656</c:v>
                </c:pt>
                <c:pt idx="28">
                  <c:v>6.0886806110378018</c:v>
                </c:pt>
                <c:pt idx="29">
                  <c:v>6.2667126179416641</c:v>
                </c:pt>
                <c:pt idx="30">
                  <c:v>6.4487012643022581</c:v>
                </c:pt>
                <c:pt idx="31">
                  <c:v>6.634696739564987</c:v>
                </c:pt>
                <c:pt idx="32">
                  <c:v>6.8247488949193382</c:v>
                </c:pt>
                <c:pt idx="33">
                  <c:v>7.0189072181038625</c:v>
                </c:pt>
                <c:pt idx="34">
                  <c:v>7.2172208082650116</c:v>
                </c:pt>
                <c:pt idx="35">
                  <c:v>7.419738350892402</c:v>
                </c:pt>
                <c:pt idx="36">
                  <c:v>7.6265080928532143</c:v>
                </c:pt>
                <c:pt idx="37">
                  <c:v>7.8375778175478388</c:v>
                </c:pt>
                <c:pt idx="38">
                  <c:v>8.0529948202101309</c:v>
                </c:pt>
                <c:pt idx="39">
                  <c:v>8.2728058833740761</c:v>
                </c:pt>
                <c:pt idx="40">
                  <c:v>8.4970572525288901</c:v>
                </c:pt>
                <c:pt idx="41">
                  <c:v>8.7257946119868279</c:v>
                </c:pt>
                <c:pt idx="42">
                  <c:v>8.9590630609814355</c:v>
                </c:pt>
                <c:pt idx="43">
                  <c:v>9.1969070900236147</c:v>
                </c:pt>
                <c:pt idx="44">
                  <c:v>9.4393705575320439</c:v>
                </c:pt>
                <c:pt idx="45">
                  <c:v>9.6864966667627357</c:v>
                </c:pt>
                <c:pt idx="46">
                  <c:v>9.9383279430563505</c:v>
                </c:pt>
                <c:pt idx="47">
                  <c:v>10.194906211426513</c:v>
                </c:pt>
                <c:pt idx="48">
                  <c:v>10.456272574506727</c:v>
                </c:pt>
                <c:pt idx="49">
                  <c:v>10.722467390877597</c:v>
                </c:pt>
                <c:pt idx="50">
                  <c:v>10.993530253794205</c:v>
                </c:pt>
                <c:pt idx="51">
                  <c:v>11.269499970331367</c:v>
                </c:pt>
                <c:pt idx="52">
                  <c:v>11.550414540967211</c:v>
                </c:pt>
                <c:pt idx="53">
                  <c:v>11.836311139621671</c:v>
                </c:pt>
                <c:pt idx="54">
                  <c:v>12.127226094169316</c:v>
                </c:pt>
                <c:pt idx="55">
                  <c:v>12.423194867441907</c:v>
                </c:pt>
                <c:pt idx="56">
                  <c:v>12.724252038740019</c:v>
                </c:pt>
                <c:pt idx="57">
                  <c:v>13.030431285867166</c:v>
                </c:pt>
                <c:pt idx="58">
                  <c:v>13.341765367703545</c:v>
                </c:pt>
                <c:pt idx="59">
                  <c:v>13.658286107334334</c:v>
                </c:pt>
                <c:pt idx="60">
                  <c:v>13.980024375746893</c:v>
                </c:pt>
                <c:pt idx="61">
                  <c:v>14.30701007610935</c:v>
                </c:pt>
                <c:pt idx="62">
                  <c:v>14.639272128646894</c:v>
                </c:pt>
                <c:pt idx="63">
                  <c:v>14.976838456124199</c:v>
                </c:pt>
                <c:pt idx="64">
                  <c:v>15.319735969948908</c:v>
                </c:pt>
                <c:pt idx="65">
                  <c:v>15.667990556905806</c:v>
                </c:pt>
                <c:pt idx="66">
                  <c:v>16.021627066532403</c:v>
                </c:pt>
                <c:pt idx="67">
                  <c:v>16.380669299146177</c:v>
                </c:pt>
                <c:pt idx="68">
                  <c:v>16.745139994531257</c:v>
                </c:pt>
                <c:pt idx="69">
                  <c:v>17.115060821295003</c:v>
                </c:pt>
                <c:pt idx="70">
                  <c:v>17.490452366898694</c:v>
                </c:pt>
                <c:pt idx="71">
                  <c:v>17.87133412837278</c:v>
                </c:pt>
                <c:pt idx="72">
                  <c:v>18.257724503720169</c:v>
                </c:pt>
                <c:pt idx="73">
                  <c:v>18.649640784014764</c:v>
                </c:pt>
                <c:pt idx="74">
                  <c:v>19.047099146197468</c:v>
                </c:pt>
                <c:pt idx="75">
                  <c:v>19.450114646576651</c:v>
                </c:pt>
                <c:pt idx="76">
                  <c:v>19.85870121503325</c:v>
                </c:pt>
                <c:pt idx="77">
                  <c:v>20.272871649934245</c:v>
                </c:pt>
                <c:pt idx="78">
                  <c:v>20.692637613757427</c:v>
                </c:pt>
                <c:pt idx="79">
                  <c:v>21.11800962942425</c:v>
                </c:pt>
                <c:pt idx="80">
                  <c:v>21.548997077346485</c:v>
                </c:pt>
                <c:pt idx="81">
                  <c:v>21.985608193180497</c:v>
                </c:pt>
                <c:pt idx="82">
                  <c:v>22.427850066292876</c:v>
                </c:pt>
                <c:pt idx="83">
                  <c:v>22.875728638930866</c:v>
                </c:pt>
                <c:pt idx="84">
                  <c:v>23.329248706098554</c:v>
                </c:pt>
                <c:pt idx="85">
                  <c:v>23.788413916132811</c:v>
                </c:pt>
                <c:pt idx="86">
                  <c:v>24.253226771976585</c:v>
                </c:pt>
                <c:pt idx="87">
                  <c:v>24.723688633142899</c:v>
                </c:pt>
                <c:pt idx="88">
                  <c:v>25.199799718366421</c:v>
                </c:pt>
                <c:pt idx="89">
                  <c:v>25.681559108933868</c:v>
                </c:pt>
                <c:pt idx="90">
                  <c:v>26.168964752688737</c:v>
                </c:pt>
                <c:pt idx="91">
                  <c:v>26.662013468701446</c:v>
                </c:pt>
                <c:pt idx="92">
                  <c:v>27.160700952597267</c:v>
                </c:pt>
                <c:pt idx="93">
                  <c:v>27.665021782533984</c:v>
                </c:pt>
                <c:pt idx="94">
                  <c:v>28.174969425818574</c:v>
                </c:pt>
                <c:pt idx="95">
                  <c:v>28.690536246155602</c:v>
                </c:pt>
                <c:pt idx="96">
                  <c:v>29.211713511514063</c:v>
                </c:pt>
                <c:pt idx="97">
                  <c:v>29.738491402603586</c:v>
                </c:pt>
                <c:pt idx="98">
                  <c:v>30.270859021949661</c:v>
                </c:pt>
                <c:pt idx="99">
                  <c:v>30.808804403552699</c:v>
                </c:pt>
                <c:pt idx="100">
                  <c:v>31.352314523121095</c:v>
                </c:pt>
                <c:pt idx="101">
                  <c:v>31.901375308865909</c:v>
                </c:pt>
                <c:pt idx="102">
                  <c:v>32.455971652842095</c:v>
                </c:pt>
                <c:pt idx="103">
                  <c:v>33.016087422823603</c:v>
                </c:pt>
                <c:pt idx="104">
                  <c:v>33.581705474698197</c:v>
                </c:pt>
                <c:pt idx="105">
                  <c:v>34.152807665367845</c:v>
                </c:pt>
                <c:pt idx="106">
                  <c:v>34.729374866139551</c:v>
                </c:pt>
                <c:pt idx="107">
                  <c:v>35.31138697659253</c:v>
                </c:pt>
                <c:pt idx="108">
                  <c:v>35.898822938902981</c:v>
                </c:pt>
                <c:pt idx="109">
                  <c:v>36.49166075261644</c:v>
                </c:pt>
                <c:pt idx="110">
                  <c:v>37.089877489847368</c:v>
                </c:pt>
                <c:pt idx="111">
                  <c:v>37.693449310890742</c:v>
                </c:pt>
                <c:pt idx="112">
                  <c:v>38.30235148022939</c:v>
                </c:pt>
                <c:pt idx="113">
                  <c:v>38.916558382922517</c:v>
                </c:pt>
                <c:pt idx="114">
                  <c:v>39.536043541354957</c:v>
                </c:pt>
                <c:pt idx="115">
                  <c:v>40.160779632332947</c:v>
                </c:pt>
                <c:pt idx="116">
                  <c:v>40.790738504509022</c:v>
                </c:pt>
                <c:pt idx="117">
                  <c:v>41.425891196117732</c:v>
                </c:pt>
                <c:pt idx="118">
                  <c:v>42.066207953006597</c:v>
                </c:pt>
                <c:pt idx="119">
                  <c:v>42.711658246943671</c:v>
                </c:pt>
                <c:pt idx="120">
                  <c:v>43.36221079418408</c:v>
                </c:pt>
                <c:pt idx="121">
                  <c:v>44.017833574281212</c:v>
                </c:pt>
                <c:pt idx="122">
                  <c:v>44.678493849119832</c:v>
                </c:pt>
                <c:pt idx="123">
                  <c:v>45.344158182160413</c:v>
                </c:pt>
                <c:pt idx="124">
                  <c:v>46.014792457870954</c:v>
                </c:pt>
                <c:pt idx="125">
                  <c:v>46.690361901333063</c:v>
                </c:pt>
                <c:pt idx="126">
                  <c:v>47.370831098004828</c:v>
                </c:pt>
                <c:pt idx="127">
                  <c:v>48.056164013620901</c:v>
                </c:pt>
                <c:pt idx="128">
                  <c:v>48.746324014216498</c:v>
                </c:pt>
                <c:pt idx="129">
                  <c:v>49.441273886254521</c:v>
                </c:pt>
                <c:pt idx="130">
                  <c:v>50.140975856843284</c:v>
                </c:pt>
                <c:pt idx="131">
                  <c:v>50.845391614023811</c:v>
                </c:pt>
                <c:pt idx="132">
                  <c:v>51.554482327114783</c:v>
                </c:pt>
                <c:pt idx="133">
                  <c:v>52.268208667095678</c:v>
                </c:pt>
                <c:pt idx="134">
                  <c:v>52.986530827013553</c:v>
                </c:pt>
                <c:pt idx="135">
                  <c:v>53.709408542399274</c:v>
                </c:pt>
                <c:pt idx="136">
                  <c:v>54.436801111672594</c:v>
                </c:pt>
                <c:pt idx="137">
                  <c:v>55.168667416528251</c:v>
                </c:pt>
                <c:pt idx="138">
                  <c:v>55.904965942280796</c:v>
                </c:pt>
                <c:pt idx="139">
                  <c:v>56.645654798160081</c:v>
                </c:pt>
                <c:pt idx="140">
                  <c:v>57.390691737537168</c:v>
                </c:pt>
                <c:pt idx="141">
                  <c:v>58.14003417807055</c:v>
                </c:pt>
                <c:pt idx="142">
                  <c:v>58.893639221758463</c:v>
                </c:pt>
                <c:pt idx="143">
                  <c:v>59.651463674880006</c:v>
                </c:pt>
                <c:pt idx="144">
                  <c:v>60.413464067818495</c:v>
                </c:pt>
                <c:pt idx="145">
                  <c:v>61.179596674748609</c:v>
                </c:pt>
                <c:pt idx="146">
                  <c:v>61.949817533177452</c:v>
                </c:pt>
                <c:pt idx="147">
                  <c:v>62.724082463326113</c:v>
                </c:pt>
                <c:pt idx="148">
                  <c:v>63.502347087344106</c:v>
                </c:pt>
                <c:pt idx="149">
                  <c:v>64.284566848335999</c:v>
                </c:pt>
                <c:pt idx="150">
                  <c:v>65.07069702920262</c:v>
                </c:pt>
                <c:pt idx="151">
                  <c:v>65.860692771273307</c:v>
                </c:pt>
                <c:pt idx="152">
                  <c:v>66.654509092727039</c:v>
                </c:pt>
                <c:pt idx="153">
                  <c:v>67.452100906789497</c:v>
                </c:pt>
                <c:pt idx="154">
                  <c:v>68.253423039698419</c:v>
                </c:pt>
                <c:pt idx="155">
                  <c:v>69.058430248424884</c:v>
                </c:pt>
                <c:pt idx="156">
                  <c:v>69.86707723814618</c:v>
                </c:pt>
                <c:pt idx="157">
                  <c:v>70.679318679458788</c:v>
                </c:pt>
                <c:pt idx="158">
                  <c:v>71.495109225323745</c:v>
                </c:pt>
                <c:pt idx="159">
                  <c:v>72.314403527740183</c:v>
                </c:pt>
                <c:pt idx="160">
                  <c:v>73.137156254134311</c:v>
                </c:pt>
                <c:pt idx="161">
                  <c:v>73.963322103463724</c:v>
                </c:pt>
                <c:pt idx="162">
                  <c:v>74.79285582202499</c:v>
                </c:pt>
                <c:pt idx="163">
                  <c:v>75.625712218960985</c:v>
                </c:pt>
                <c:pt idx="164">
                  <c:v>76.461846181464693</c:v>
                </c:pt>
                <c:pt idx="165">
                  <c:v>77.301212689669569</c:v>
                </c:pt>
                <c:pt idx="166">
                  <c:v>78.143766831224866</c:v>
                </c:pt>
                <c:pt idx="167">
                  <c:v>78.989463815553108</c:v>
                </c:pt>
                <c:pt idx="168">
                  <c:v>79.838258987779909</c:v>
                </c:pt>
                <c:pt idx="169">
                  <c:v>80.690107842339216</c:v>
                </c:pt>
                <c:pt idx="170">
                  <c:v>81.544966036245683</c:v>
                </c:pt>
                <c:pt idx="171">
                  <c:v>82.402789402034728</c:v>
                </c:pt>
                <c:pt idx="172">
                  <c:v>83.263533960365862</c:v>
                </c:pt>
                <c:pt idx="173">
                  <c:v>84.127155932286769</c:v>
                </c:pt>
                <c:pt idx="174">
                  <c:v>84.9936117511578</c:v>
                </c:pt>
                <c:pt idx="175">
                  <c:v>85.862858074235646</c:v>
                </c:pt>
                <c:pt idx="176">
                  <c:v>86.734851793912071</c:v>
                </c:pt>
                <c:pt idx="177">
                  <c:v>87.609550048610686</c:v>
                </c:pt>
                <c:pt idx="178">
                  <c:v>88.486910233339017</c:v>
                </c:pt>
                <c:pt idx="179">
                  <c:v>89.366890009895656</c:v>
                </c:pt>
                <c:pt idx="180">
                  <c:v>90.249447316734518</c:v>
                </c:pt>
                <c:pt idx="181">
                  <c:v>91.134540378482825</c:v>
                </c:pt>
                <c:pt idx="182">
                  <c:v>92.022127715119609</c:v>
                </c:pt>
                <c:pt idx="183">
                  <c:v>92.912168150809066</c:v>
                </c:pt>
                <c:pt idx="184">
                  <c:v>93.804620822394099</c:v>
                </c:pt>
                <c:pt idx="185">
                  <c:v>94.699445187551532</c:v>
                </c:pt>
                <c:pt idx="186">
                  <c:v>95.596601032608532</c:v>
                </c:pt>
                <c:pt idx="187">
                  <c:v>96.496048480024911</c:v>
                </c:pt>
                <c:pt idx="188">
                  <c:v>97.397747995540726</c:v>
                </c:pt>
                <c:pt idx="189">
                  <c:v>98.301660394996247</c:v>
                </c:pt>
                <c:pt idx="190">
                  <c:v>99.207746850820627</c:v>
                </c:pt>
                <c:pt idx="191">
                  <c:v>100.11596889819862</c:v>
                </c:pt>
                <c:pt idx="192">
                  <c:v>101.02628844091475</c:v>
                </c:pt>
                <c:pt idx="193">
                  <c:v>101.93866775687877</c:v>
                </c:pt>
                <c:pt idx="194">
                  <c:v>102.85306950333825</c:v>
                </c:pt>
                <c:pt idx="195">
                  <c:v>103.76945672177794</c:v>
                </c:pt>
                <c:pt idx="196">
                  <c:v>104.68779284251514</c:v>
                </c:pt>
                <c:pt idx="197">
                  <c:v>105.60804168898881</c:v>
                </c:pt>
                <c:pt idx="198">
                  <c:v>106.53016748175503</c:v>
                </c:pt>
                <c:pt idx="199">
                  <c:v>107.45413484218329</c:v>
                </c:pt>
                <c:pt idx="200">
                  <c:v>108.3799087958663</c:v>
                </c:pt>
              </c:numCache>
            </c:numRef>
          </c:val>
          <c:smooth val="0"/>
        </c:ser>
        <c:ser>
          <c:idx val="0"/>
          <c:order val="1"/>
          <c:tx>
            <c:v>Intrinsic Value</c:v>
          </c:tx>
          <c:spPr>
            <a:ln w="50800"/>
          </c:spPr>
          <c:marker>
            <c:symbol val="none"/>
          </c:marker>
          <c:cat>
            <c:numRef>
              <c:f>'P1'!$F$14:$F$214</c:f>
              <c:numCache>
                <c:formatCode>0</c:formatCode>
                <c:ptCount val="201"/>
                <c:pt idx="0">
                  <c:v>900</c:v>
                </c:pt>
                <c:pt idx="1">
                  <c:v>901</c:v>
                </c:pt>
                <c:pt idx="2">
                  <c:v>902</c:v>
                </c:pt>
                <c:pt idx="3">
                  <c:v>903</c:v>
                </c:pt>
                <c:pt idx="4">
                  <c:v>904</c:v>
                </c:pt>
                <c:pt idx="5">
                  <c:v>905</c:v>
                </c:pt>
                <c:pt idx="6">
                  <c:v>906</c:v>
                </c:pt>
                <c:pt idx="7">
                  <c:v>907</c:v>
                </c:pt>
                <c:pt idx="8">
                  <c:v>908</c:v>
                </c:pt>
                <c:pt idx="9">
                  <c:v>909</c:v>
                </c:pt>
                <c:pt idx="10">
                  <c:v>910</c:v>
                </c:pt>
                <c:pt idx="11">
                  <c:v>911</c:v>
                </c:pt>
                <c:pt idx="12">
                  <c:v>912</c:v>
                </c:pt>
                <c:pt idx="13">
                  <c:v>913</c:v>
                </c:pt>
                <c:pt idx="14">
                  <c:v>914</c:v>
                </c:pt>
                <c:pt idx="15">
                  <c:v>915</c:v>
                </c:pt>
                <c:pt idx="16">
                  <c:v>916</c:v>
                </c:pt>
                <c:pt idx="17">
                  <c:v>917</c:v>
                </c:pt>
                <c:pt idx="18">
                  <c:v>918</c:v>
                </c:pt>
                <c:pt idx="19">
                  <c:v>919</c:v>
                </c:pt>
                <c:pt idx="20">
                  <c:v>920</c:v>
                </c:pt>
                <c:pt idx="21">
                  <c:v>921</c:v>
                </c:pt>
                <c:pt idx="22">
                  <c:v>922</c:v>
                </c:pt>
                <c:pt idx="23">
                  <c:v>923</c:v>
                </c:pt>
                <c:pt idx="24">
                  <c:v>924</c:v>
                </c:pt>
                <c:pt idx="25">
                  <c:v>925</c:v>
                </c:pt>
                <c:pt idx="26">
                  <c:v>926</c:v>
                </c:pt>
                <c:pt idx="27">
                  <c:v>927</c:v>
                </c:pt>
                <c:pt idx="28">
                  <c:v>928</c:v>
                </c:pt>
                <c:pt idx="29">
                  <c:v>929</c:v>
                </c:pt>
                <c:pt idx="30">
                  <c:v>930</c:v>
                </c:pt>
                <c:pt idx="31">
                  <c:v>931</c:v>
                </c:pt>
                <c:pt idx="32">
                  <c:v>932</c:v>
                </c:pt>
                <c:pt idx="33">
                  <c:v>933</c:v>
                </c:pt>
                <c:pt idx="34">
                  <c:v>934</c:v>
                </c:pt>
                <c:pt idx="35">
                  <c:v>935</c:v>
                </c:pt>
                <c:pt idx="36">
                  <c:v>936</c:v>
                </c:pt>
                <c:pt idx="37">
                  <c:v>937</c:v>
                </c:pt>
                <c:pt idx="38">
                  <c:v>938</c:v>
                </c:pt>
                <c:pt idx="39">
                  <c:v>939</c:v>
                </c:pt>
                <c:pt idx="40">
                  <c:v>940</c:v>
                </c:pt>
                <c:pt idx="41">
                  <c:v>941</c:v>
                </c:pt>
                <c:pt idx="42">
                  <c:v>942</c:v>
                </c:pt>
                <c:pt idx="43">
                  <c:v>943</c:v>
                </c:pt>
                <c:pt idx="44">
                  <c:v>944</c:v>
                </c:pt>
                <c:pt idx="45">
                  <c:v>945</c:v>
                </c:pt>
                <c:pt idx="46">
                  <c:v>946</c:v>
                </c:pt>
                <c:pt idx="47">
                  <c:v>947</c:v>
                </c:pt>
                <c:pt idx="48">
                  <c:v>948</c:v>
                </c:pt>
                <c:pt idx="49">
                  <c:v>949</c:v>
                </c:pt>
                <c:pt idx="50">
                  <c:v>950</c:v>
                </c:pt>
                <c:pt idx="51">
                  <c:v>951</c:v>
                </c:pt>
                <c:pt idx="52">
                  <c:v>952</c:v>
                </c:pt>
                <c:pt idx="53">
                  <c:v>953</c:v>
                </c:pt>
                <c:pt idx="54">
                  <c:v>954</c:v>
                </c:pt>
                <c:pt idx="55">
                  <c:v>955</c:v>
                </c:pt>
                <c:pt idx="56">
                  <c:v>956</c:v>
                </c:pt>
                <c:pt idx="57">
                  <c:v>957</c:v>
                </c:pt>
                <c:pt idx="58">
                  <c:v>958</c:v>
                </c:pt>
                <c:pt idx="59">
                  <c:v>959</c:v>
                </c:pt>
                <c:pt idx="60">
                  <c:v>960</c:v>
                </c:pt>
                <c:pt idx="61">
                  <c:v>961</c:v>
                </c:pt>
                <c:pt idx="62">
                  <c:v>962</c:v>
                </c:pt>
                <c:pt idx="63">
                  <c:v>963</c:v>
                </c:pt>
                <c:pt idx="64">
                  <c:v>964</c:v>
                </c:pt>
                <c:pt idx="65">
                  <c:v>965</c:v>
                </c:pt>
                <c:pt idx="66">
                  <c:v>966</c:v>
                </c:pt>
                <c:pt idx="67">
                  <c:v>967</c:v>
                </c:pt>
                <c:pt idx="68">
                  <c:v>968</c:v>
                </c:pt>
                <c:pt idx="69">
                  <c:v>969</c:v>
                </c:pt>
                <c:pt idx="70">
                  <c:v>970</c:v>
                </c:pt>
                <c:pt idx="71">
                  <c:v>971</c:v>
                </c:pt>
                <c:pt idx="72">
                  <c:v>972</c:v>
                </c:pt>
                <c:pt idx="73">
                  <c:v>973</c:v>
                </c:pt>
                <c:pt idx="74">
                  <c:v>974</c:v>
                </c:pt>
                <c:pt idx="75">
                  <c:v>975</c:v>
                </c:pt>
                <c:pt idx="76">
                  <c:v>976</c:v>
                </c:pt>
                <c:pt idx="77">
                  <c:v>977</c:v>
                </c:pt>
                <c:pt idx="78">
                  <c:v>978</c:v>
                </c:pt>
                <c:pt idx="79">
                  <c:v>979</c:v>
                </c:pt>
                <c:pt idx="80">
                  <c:v>980</c:v>
                </c:pt>
                <c:pt idx="81">
                  <c:v>981</c:v>
                </c:pt>
                <c:pt idx="82">
                  <c:v>982</c:v>
                </c:pt>
                <c:pt idx="83">
                  <c:v>983</c:v>
                </c:pt>
                <c:pt idx="84">
                  <c:v>984</c:v>
                </c:pt>
                <c:pt idx="85">
                  <c:v>985</c:v>
                </c:pt>
                <c:pt idx="86">
                  <c:v>986</c:v>
                </c:pt>
                <c:pt idx="87">
                  <c:v>987</c:v>
                </c:pt>
                <c:pt idx="88">
                  <c:v>988</c:v>
                </c:pt>
                <c:pt idx="89">
                  <c:v>989</c:v>
                </c:pt>
                <c:pt idx="90">
                  <c:v>990</c:v>
                </c:pt>
                <c:pt idx="91">
                  <c:v>991</c:v>
                </c:pt>
                <c:pt idx="92">
                  <c:v>992</c:v>
                </c:pt>
                <c:pt idx="93">
                  <c:v>993</c:v>
                </c:pt>
                <c:pt idx="94">
                  <c:v>994</c:v>
                </c:pt>
                <c:pt idx="95">
                  <c:v>995</c:v>
                </c:pt>
                <c:pt idx="96">
                  <c:v>996</c:v>
                </c:pt>
                <c:pt idx="97">
                  <c:v>997</c:v>
                </c:pt>
                <c:pt idx="98">
                  <c:v>998</c:v>
                </c:pt>
                <c:pt idx="99">
                  <c:v>999</c:v>
                </c:pt>
                <c:pt idx="100">
                  <c:v>1000</c:v>
                </c:pt>
                <c:pt idx="101">
                  <c:v>1001</c:v>
                </c:pt>
                <c:pt idx="102">
                  <c:v>1002</c:v>
                </c:pt>
                <c:pt idx="103">
                  <c:v>1003</c:v>
                </c:pt>
                <c:pt idx="104">
                  <c:v>1004</c:v>
                </c:pt>
                <c:pt idx="105">
                  <c:v>1005</c:v>
                </c:pt>
                <c:pt idx="106">
                  <c:v>1006</c:v>
                </c:pt>
                <c:pt idx="107">
                  <c:v>1007</c:v>
                </c:pt>
                <c:pt idx="108">
                  <c:v>1008</c:v>
                </c:pt>
                <c:pt idx="109">
                  <c:v>1009</c:v>
                </c:pt>
                <c:pt idx="110">
                  <c:v>1010</c:v>
                </c:pt>
                <c:pt idx="111">
                  <c:v>1011</c:v>
                </c:pt>
                <c:pt idx="112">
                  <c:v>1012</c:v>
                </c:pt>
                <c:pt idx="113">
                  <c:v>1013</c:v>
                </c:pt>
                <c:pt idx="114">
                  <c:v>1014</c:v>
                </c:pt>
                <c:pt idx="115">
                  <c:v>1015</c:v>
                </c:pt>
                <c:pt idx="116">
                  <c:v>1016</c:v>
                </c:pt>
                <c:pt idx="117">
                  <c:v>1017</c:v>
                </c:pt>
                <c:pt idx="118">
                  <c:v>1018</c:v>
                </c:pt>
                <c:pt idx="119">
                  <c:v>1019</c:v>
                </c:pt>
                <c:pt idx="120">
                  <c:v>1020</c:v>
                </c:pt>
                <c:pt idx="121">
                  <c:v>1021</c:v>
                </c:pt>
                <c:pt idx="122">
                  <c:v>1022</c:v>
                </c:pt>
                <c:pt idx="123">
                  <c:v>1023</c:v>
                </c:pt>
                <c:pt idx="124">
                  <c:v>1024</c:v>
                </c:pt>
                <c:pt idx="125">
                  <c:v>1025</c:v>
                </c:pt>
                <c:pt idx="126">
                  <c:v>1026</c:v>
                </c:pt>
                <c:pt idx="127">
                  <c:v>1027</c:v>
                </c:pt>
                <c:pt idx="128">
                  <c:v>1028</c:v>
                </c:pt>
                <c:pt idx="129">
                  <c:v>1029</c:v>
                </c:pt>
                <c:pt idx="130">
                  <c:v>1030</c:v>
                </c:pt>
                <c:pt idx="131">
                  <c:v>1031</c:v>
                </c:pt>
                <c:pt idx="132">
                  <c:v>1032</c:v>
                </c:pt>
                <c:pt idx="133">
                  <c:v>1033</c:v>
                </c:pt>
                <c:pt idx="134">
                  <c:v>1034</c:v>
                </c:pt>
                <c:pt idx="135">
                  <c:v>1035</c:v>
                </c:pt>
                <c:pt idx="136">
                  <c:v>1036</c:v>
                </c:pt>
                <c:pt idx="137">
                  <c:v>1037</c:v>
                </c:pt>
                <c:pt idx="138">
                  <c:v>1038</c:v>
                </c:pt>
                <c:pt idx="139">
                  <c:v>1039</c:v>
                </c:pt>
                <c:pt idx="140">
                  <c:v>1040</c:v>
                </c:pt>
                <c:pt idx="141">
                  <c:v>1041</c:v>
                </c:pt>
                <c:pt idx="142">
                  <c:v>1042</c:v>
                </c:pt>
                <c:pt idx="143">
                  <c:v>1043</c:v>
                </c:pt>
                <c:pt idx="144">
                  <c:v>1044</c:v>
                </c:pt>
                <c:pt idx="145">
                  <c:v>1045</c:v>
                </c:pt>
                <c:pt idx="146">
                  <c:v>1046</c:v>
                </c:pt>
                <c:pt idx="147">
                  <c:v>1047</c:v>
                </c:pt>
                <c:pt idx="148">
                  <c:v>1048</c:v>
                </c:pt>
                <c:pt idx="149">
                  <c:v>1049</c:v>
                </c:pt>
                <c:pt idx="150">
                  <c:v>1050</c:v>
                </c:pt>
                <c:pt idx="151">
                  <c:v>1051</c:v>
                </c:pt>
                <c:pt idx="152">
                  <c:v>1052</c:v>
                </c:pt>
                <c:pt idx="153">
                  <c:v>1053</c:v>
                </c:pt>
                <c:pt idx="154">
                  <c:v>1054</c:v>
                </c:pt>
                <c:pt idx="155">
                  <c:v>1055</c:v>
                </c:pt>
                <c:pt idx="156">
                  <c:v>1056</c:v>
                </c:pt>
                <c:pt idx="157">
                  <c:v>1057</c:v>
                </c:pt>
                <c:pt idx="158">
                  <c:v>1058</c:v>
                </c:pt>
                <c:pt idx="159">
                  <c:v>1059</c:v>
                </c:pt>
                <c:pt idx="160">
                  <c:v>1060</c:v>
                </c:pt>
                <c:pt idx="161">
                  <c:v>1061</c:v>
                </c:pt>
                <c:pt idx="162">
                  <c:v>1062</c:v>
                </c:pt>
                <c:pt idx="163">
                  <c:v>1063</c:v>
                </c:pt>
                <c:pt idx="164">
                  <c:v>1064</c:v>
                </c:pt>
                <c:pt idx="165">
                  <c:v>1065</c:v>
                </c:pt>
                <c:pt idx="166">
                  <c:v>1066</c:v>
                </c:pt>
                <c:pt idx="167">
                  <c:v>1067</c:v>
                </c:pt>
                <c:pt idx="168">
                  <c:v>1068</c:v>
                </c:pt>
                <c:pt idx="169">
                  <c:v>1069</c:v>
                </c:pt>
                <c:pt idx="170">
                  <c:v>1070</c:v>
                </c:pt>
                <c:pt idx="171">
                  <c:v>1071</c:v>
                </c:pt>
                <c:pt idx="172">
                  <c:v>1072</c:v>
                </c:pt>
                <c:pt idx="173">
                  <c:v>1073</c:v>
                </c:pt>
                <c:pt idx="174">
                  <c:v>1074</c:v>
                </c:pt>
                <c:pt idx="175">
                  <c:v>1075</c:v>
                </c:pt>
                <c:pt idx="176">
                  <c:v>1076</c:v>
                </c:pt>
                <c:pt idx="177">
                  <c:v>1077</c:v>
                </c:pt>
                <c:pt idx="178">
                  <c:v>1078</c:v>
                </c:pt>
                <c:pt idx="179">
                  <c:v>1079</c:v>
                </c:pt>
                <c:pt idx="180">
                  <c:v>1080</c:v>
                </c:pt>
                <c:pt idx="181">
                  <c:v>1081</c:v>
                </c:pt>
                <c:pt idx="182">
                  <c:v>1082</c:v>
                </c:pt>
                <c:pt idx="183">
                  <c:v>1083</c:v>
                </c:pt>
                <c:pt idx="184">
                  <c:v>1084</c:v>
                </c:pt>
                <c:pt idx="185">
                  <c:v>1085</c:v>
                </c:pt>
                <c:pt idx="186">
                  <c:v>1086</c:v>
                </c:pt>
                <c:pt idx="187">
                  <c:v>1087</c:v>
                </c:pt>
                <c:pt idx="188">
                  <c:v>1088</c:v>
                </c:pt>
                <c:pt idx="189">
                  <c:v>1089</c:v>
                </c:pt>
                <c:pt idx="190">
                  <c:v>1090</c:v>
                </c:pt>
                <c:pt idx="191">
                  <c:v>1091</c:v>
                </c:pt>
                <c:pt idx="192">
                  <c:v>1092</c:v>
                </c:pt>
                <c:pt idx="193">
                  <c:v>1093</c:v>
                </c:pt>
                <c:pt idx="194">
                  <c:v>1094</c:v>
                </c:pt>
                <c:pt idx="195">
                  <c:v>1095</c:v>
                </c:pt>
                <c:pt idx="196">
                  <c:v>1096</c:v>
                </c:pt>
                <c:pt idx="197">
                  <c:v>1097</c:v>
                </c:pt>
                <c:pt idx="198">
                  <c:v>1098</c:v>
                </c:pt>
                <c:pt idx="199">
                  <c:v>1099</c:v>
                </c:pt>
                <c:pt idx="200">
                  <c:v>1100</c:v>
                </c:pt>
              </c:numCache>
            </c:numRef>
          </c:cat>
          <c:val>
            <c:numRef>
              <c:f>('P1'!$I$8,'P1'!$I$12:$I$214)</c:f>
              <c:numCache>
                <c:formatCode>0.00</c:formatCode>
                <c:ptCount val="204"/>
                <c:pt idx="0" formatCode="General">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1</c:v>
                </c:pt>
                <c:pt idx="105">
                  <c:v>2</c:v>
                </c:pt>
                <c:pt idx="106">
                  <c:v>3</c:v>
                </c:pt>
                <c:pt idx="107">
                  <c:v>4</c:v>
                </c:pt>
                <c:pt idx="108">
                  <c:v>5</c:v>
                </c:pt>
                <c:pt idx="109">
                  <c:v>6</c:v>
                </c:pt>
                <c:pt idx="110">
                  <c:v>7</c:v>
                </c:pt>
                <c:pt idx="111">
                  <c:v>8</c:v>
                </c:pt>
                <c:pt idx="112">
                  <c:v>9</c:v>
                </c:pt>
                <c:pt idx="113">
                  <c:v>10</c:v>
                </c:pt>
                <c:pt idx="114">
                  <c:v>11</c:v>
                </c:pt>
                <c:pt idx="115">
                  <c:v>12</c:v>
                </c:pt>
                <c:pt idx="116">
                  <c:v>13</c:v>
                </c:pt>
                <c:pt idx="117">
                  <c:v>14</c:v>
                </c:pt>
                <c:pt idx="118">
                  <c:v>15</c:v>
                </c:pt>
                <c:pt idx="119">
                  <c:v>16</c:v>
                </c:pt>
                <c:pt idx="120">
                  <c:v>17</c:v>
                </c:pt>
                <c:pt idx="121">
                  <c:v>18</c:v>
                </c:pt>
                <c:pt idx="122">
                  <c:v>19</c:v>
                </c:pt>
                <c:pt idx="123">
                  <c:v>20</c:v>
                </c:pt>
                <c:pt idx="124">
                  <c:v>21</c:v>
                </c:pt>
                <c:pt idx="125">
                  <c:v>22</c:v>
                </c:pt>
                <c:pt idx="126">
                  <c:v>23</c:v>
                </c:pt>
                <c:pt idx="127">
                  <c:v>24</c:v>
                </c:pt>
                <c:pt idx="128">
                  <c:v>25</c:v>
                </c:pt>
                <c:pt idx="129">
                  <c:v>26</c:v>
                </c:pt>
                <c:pt idx="130">
                  <c:v>27</c:v>
                </c:pt>
                <c:pt idx="131">
                  <c:v>28</c:v>
                </c:pt>
                <c:pt idx="132">
                  <c:v>29</c:v>
                </c:pt>
                <c:pt idx="133">
                  <c:v>30</c:v>
                </c:pt>
                <c:pt idx="134">
                  <c:v>31</c:v>
                </c:pt>
                <c:pt idx="135">
                  <c:v>32</c:v>
                </c:pt>
                <c:pt idx="136">
                  <c:v>33</c:v>
                </c:pt>
                <c:pt idx="137">
                  <c:v>34</c:v>
                </c:pt>
                <c:pt idx="138">
                  <c:v>35</c:v>
                </c:pt>
                <c:pt idx="139">
                  <c:v>36</c:v>
                </c:pt>
                <c:pt idx="140">
                  <c:v>37</c:v>
                </c:pt>
                <c:pt idx="141">
                  <c:v>38</c:v>
                </c:pt>
                <c:pt idx="142">
                  <c:v>39</c:v>
                </c:pt>
                <c:pt idx="143">
                  <c:v>40</c:v>
                </c:pt>
                <c:pt idx="144">
                  <c:v>41</c:v>
                </c:pt>
                <c:pt idx="145">
                  <c:v>42</c:v>
                </c:pt>
                <c:pt idx="146">
                  <c:v>43</c:v>
                </c:pt>
                <c:pt idx="147">
                  <c:v>44</c:v>
                </c:pt>
                <c:pt idx="148">
                  <c:v>45</c:v>
                </c:pt>
                <c:pt idx="149">
                  <c:v>46</c:v>
                </c:pt>
                <c:pt idx="150">
                  <c:v>47</c:v>
                </c:pt>
                <c:pt idx="151">
                  <c:v>48</c:v>
                </c:pt>
                <c:pt idx="152">
                  <c:v>49</c:v>
                </c:pt>
                <c:pt idx="153">
                  <c:v>50</c:v>
                </c:pt>
                <c:pt idx="154">
                  <c:v>51</c:v>
                </c:pt>
                <c:pt idx="155">
                  <c:v>52</c:v>
                </c:pt>
                <c:pt idx="156">
                  <c:v>53</c:v>
                </c:pt>
                <c:pt idx="157">
                  <c:v>54</c:v>
                </c:pt>
                <c:pt idx="158">
                  <c:v>55</c:v>
                </c:pt>
                <c:pt idx="159">
                  <c:v>56</c:v>
                </c:pt>
                <c:pt idx="160">
                  <c:v>57</c:v>
                </c:pt>
                <c:pt idx="161">
                  <c:v>58</c:v>
                </c:pt>
                <c:pt idx="162">
                  <c:v>59</c:v>
                </c:pt>
                <c:pt idx="163">
                  <c:v>60</c:v>
                </c:pt>
                <c:pt idx="164">
                  <c:v>61</c:v>
                </c:pt>
                <c:pt idx="165">
                  <c:v>62</c:v>
                </c:pt>
                <c:pt idx="166">
                  <c:v>63</c:v>
                </c:pt>
                <c:pt idx="167">
                  <c:v>64</c:v>
                </c:pt>
                <c:pt idx="168">
                  <c:v>65</c:v>
                </c:pt>
                <c:pt idx="169">
                  <c:v>66</c:v>
                </c:pt>
                <c:pt idx="170">
                  <c:v>67</c:v>
                </c:pt>
                <c:pt idx="171">
                  <c:v>68</c:v>
                </c:pt>
                <c:pt idx="172">
                  <c:v>69</c:v>
                </c:pt>
                <c:pt idx="173">
                  <c:v>70</c:v>
                </c:pt>
                <c:pt idx="174">
                  <c:v>71</c:v>
                </c:pt>
                <c:pt idx="175">
                  <c:v>72</c:v>
                </c:pt>
                <c:pt idx="176">
                  <c:v>73</c:v>
                </c:pt>
                <c:pt idx="177">
                  <c:v>74</c:v>
                </c:pt>
                <c:pt idx="178">
                  <c:v>75</c:v>
                </c:pt>
                <c:pt idx="179">
                  <c:v>76</c:v>
                </c:pt>
                <c:pt idx="180">
                  <c:v>77</c:v>
                </c:pt>
                <c:pt idx="181">
                  <c:v>78</c:v>
                </c:pt>
                <c:pt idx="182">
                  <c:v>79</c:v>
                </c:pt>
                <c:pt idx="183">
                  <c:v>80</c:v>
                </c:pt>
                <c:pt idx="184">
                  <c:v>81</c:v>
                </c:pt>
                <c:pt idx="185">
                  <c:v>82</c:v>
                </c:pt>
                <c:pt idx="186">
                  <c:v>83</c:v>
                </c:pt>
                <c:pt idx="187">
                  <c:v>84</c:v>
                </c:pt>
                <c:pt idx="188">
                  <c:v>85</c:v>
                </c:pt>
                <c:pt idx="189">
                  <c:v>86</c:v>
                </c:pt>
                <c:pt idx="190">
                  <c:v>87</c:v>
                </c:pt>
                <c:pt idx="191">
                  <c:v>88</c:v>
                </c:pt>
                <c:pt idx="192">
                  <c:v>89</c:v>
                </c:pt>
                <c:pt idx="193">
                  <c:v>90</c:v>
                </c:pt>
                <c:pt idx="194">
                  <c:v>91</c:v>
                </c:pt>
                <c:pt idx="195">
                  <c:v>92</c:v>
                </c:pt>
                <c:pt idx="196">
                  <c:v>93</c:v>
                </c:pt>
                <c:pt idx="197">
                  <c:v>94</c:v>
                </c:pt>
                <c:pt idx="198">
                  <c:v>95</c:v>
                </c:pt>
                <c:pt idx="199">
                  <c:v>96</c:v>
                </c:pt>
                <c:pt idx="200">
                  <c:v>97</c:v>
                </c:pt>
                <c:pt idx="201">
                  <c:v>98</c:v>
                </c:pt>
                <c:pt idx="202">
                  <c:v>99</c:v>
                </c:pt>
                <c:pt idx="203">
                  <c:v>100</c:v>
                </c:pt>
              </c:numCache>
            </c:numRef>
          </c:val>
          <c:smooth val="0"/>
        </c:ser>
        <c:ser>
          <c:idx val="2"/>
          <c:order val="2"/>
          <c:tx>
            <c:v>Option Value (OP - IV)</c:v>
          </c:tx>
          <c:spPr>
            <a:ln w="50800" cap="flat" cmpd="sng" algn="ctr">
              <a:solidFill>
                <a:schemeClr val="accent6"/>
              </a:solidFill>
              <a:prstDash val="solid"/>
            </a:ln>
            <a:effectLst/>
          </c:spPr>
          <c:marker>
            <c:symbol val="none"/>
          </c:marker>
          <c:cat>
            <c:numRef>
              <c:f>'P1'!$F$14:$F$214</c:f>
              <c:numCache>
                <c:formatCode>0</c:formatCode>
                <c:ptCount val="201"/>
                <c:pt idx="0">
                  <c:v>900</c:v>
                </c:pt>
                <c:pt idx="1">
                  <c:v>901</c:v>
                </c:pt>
                <c:pt idx="2">
                  <c:v>902</c:v>
                </c:pt>
                <c:pt idx="3">
                  <c:v>903</c:v>
                </c:pt>
                <c:pt idx="4">
                  <c:v>904</c:v>
                </c:pt>
                <c:pt idx="5">
                  <c:v>905</c:v>
                </c:pt>
                <c:pt idx="6">
                  <c:v>906</c:v>
                </c:pt>
                <c:pt idx="7">
                  <c:v>907</c:v>
                </c:pt>
                <c:pt idx="8">
                  <c:v>908</c:v>
                </c:pt>
                <c:pt idx="9">
                  <c:v>909</c:v>
                </c:pt>
                <c:pt idx="10">
                  <c:v>910</c:v>
                </c:pt>
                <c:pt idx="11">
                  <c:v>911</c:v>
                </c:pt>
                <c:pt idx="12">
                  <c:v>912</c:v>
                </c:pt>
                <c:pt idx="13">
                  <c:v>913</c:v>
                </c:pt>
                <c:pt idx="14">
                  <c:v>914</c:v>
                </c:pt>
                <c:pt idx="15">
                  <c:v>915</c:v>
                </c:pt>
                <c:pt idx="16">
                  <c:v>916</c:v>
                </c:pt>
                <c:pt idx="17">
                  <c:v>917</c:v>
                </c:pt>
                <c:pt idx="18">
                  <c:v>918</c:v>
                </c:pt>
                <c:pt idx="19">
                  <c:v>919</c:v>
                </c:pt>
                <c:pt idx="20">
                  <c:v>920</c:v>
                </c:pt>
                <c:pt idx="21">
                  <c:v>921</c:v>
                </c:pt>
                <c:pt idx="22">
                  <c:v>922</c:v>
                </c:pt>
                <c:pt idx="23">
                  <c:v>923</c:v>
                </c:pt>
                <c:pt idx="24">
                  <c:v>924</c:v>
                </c:pt>
                <c:pt idx="25">
                  <c:v>925</c:v>
                </c:pt>
                <c:pt idx="26">
                  <c:v>926</c:v>
                </c:pt>
                <c:pt idx="27">
                  <c:v>927</c:v>
                </c:pt>
                <c:pt idx="28">
                  <c:v>928</c:v>
                </c:pt>
                <c:pt idx="29">
                  <c:v>929</c:v>
                </c:pt>
                <c:pt idx="30">
                  <c:v>930</c:v>
                </c:pt>
                <c:pt idx="31">
                  <c:v>931</c:v>
                </c:pt>
                <c:pt idx="32">
                  <c:v>932</c:v>
                </c:pt>
                <c:pt idx="33">
                  <c:v>933</c:v>
                </c:pt>
                <c:pt idx="34">
                  <c:v>934</c:v>
                </c:pt>
                <c:pt idx="35">
                  <c:v>935</c:v>
                </c:pt>
                <c:pt idx="36">
                  <c:v>936</c:v>
                </c:pt>
                <c:pt idx="37">
                  <c:v>937</c:v>
                </c:pt>
                <c:pt idx="38">
                  <c:v>938</c:v>
                </c:pt>
                <c:pt idx="39">
                  <c:v>939</c:v>
                </c:pt>
                <c:pt idx="40">
                  <c:v>940</c:v>
                </c:pt>
                <c:pt idx="41">
                  <c:v>941</c:v>
                </c:pt>
                <c:pt idx="42">
                  <c:v>942</c:v>
                </c:pt>
                <c:pt idx="43">
                  <c:v>943</c:v>
                </c:pt>
                <c:pt idx="44">
                  <c:v>944</c:v>
                </c:pt>
                <c:pt idx="45">
                  <c:v>945</c:v>
                </c:pt>
                <c:pt idx="46">
                  <c:v>946</c:v>
                </c:pt>
                <c:pt idx="47">
                  <c:v>947</c:v>
                </c:pt>
                <c:pt idx="48">
                  <c:v>948</c:v>
                </c:pt>
                <c:pt idx="49">
                  <c:v>949</c:v>
                </c:pt>
                <c:pt idx="50">
                  <c:v>950</c:v>
                </c:pt>
                <c:pt idx="51">
                  <c:v>951</c:v>
                </c:pt>
                <c:pt idx="52">
                  <c:v>952</c:v>
                </c:pt>
                <c:pt idx="53">
                  <c:v>953</c:v>
                </c:pt>
                <c:pt idx="54">
                  <c:v>954</c:v>
                </c:pt>
                <c:pt idx="55">
                  <c:v>955</c:v>
                </c:pt>
                <c:pt idx="56">
                  <c:v>956</c:v>
                </c:pt>
                <c:pt idx="57">
                  <c:v>957</c:v>
                </c:pt>
                <c:pt idx="58">
                  <c:v>958</c:v>
                </c:pt>
                <c:pt idx="59">
                  <c:v>959</c:v>
                </c:pt>
                <c:pt idx="60">
                  <c:v>960</c:v>
                </c:pt>
                <c:pt idx="61">
                  <c:v>961</c:v>
                </c:pt>
                <c:pt idx="62">
                  <c:v>962</c:v>
                </c:pt>
                <c:pt idx="63">
                  <c:v>963</c:v>
                </c:pt>
                <c:pt idx="64">
                  <c:v>964</c:v>
                </c:pt>
                <c:pt idx="65">
                  <c:v>965</c:v>
                </c:pt>
                <c:pt idx="66">
                  <c:v>966</c:v>
                </c:pt>
                <c:pt idx="67">
                  <c:v>967</c:v>
                </c:pt>
                <c:pt idx="68">
                  <c:v>968</c:v>
                </c:pt>
                <c:pt idx="69">
                  <c:v>969</c:v>
                </c:pt>
                <c:pt idx="70">
                  <c:v>970</c:v>
                </c:pt>
                <c:pt idx="71">
                  <c:v>971</c:v>
                </c:pt>
                <c:pt idx="72">
                  <c:v>972</c:v>
                </c:pt>
                <c:pt idx="73">
                  <c:v>973</c:v>
                </c:pt>
                <c:pt idx="74">
                  <c:v>974</c:v>
                </c:pt>
                <c:pt idx="75">
                  <c:v>975</c:v>
                </c:pt>
                <c:pt idx="76">
                  <c:v>976</c:v>
                </c:pt>
                <c:pt idx="77">
                  <c:v>977</c:v>
                </c:pt>
                <c:pt idx="78">
                  <c:v>978</c:v>
                </c:pt>
                <c:pt idx="79">
                  <c:v>979</c:v>
                </c:pt>
                <c:pt idx="80">
                  <c:v>980</c:v>
                </c:pt>
                <c:pt idx="81">
                  <c:v>981</c:v>
                </c:pt>
                <c:pt idx="82">
                  <c:v>982</c:v>
                </c:pt>
                <c:pt idx="83">
                  <c:v>983</c:v>
                </c:pt>
                <c:pt idx="84">
                  <c:v>984</c:v>
                </c:pt>
                <c:pt idx="85">
                  <c:v>985</c:v>
                </c:pt>
                <c:pt idx="86">
                  <c:v>986</c:v>
                </c:pt>
                <c:pt idx="87">
                  <c:v>987</c:v>
                </c:pt>
                <c:pt idx="88">
                  <c:v>988</c:v>
                </c:pt>
                <c:pt idx="89">
                  <c:v>989</c:v>
                </c:pt>
                <c:pt idx="90">
                  <c:v>990</c:v>
                </c:pt>
                <c:pt idx="91">
                  <c:v>991</c:v>
                </c:pt>
                <c:pt idx="92">
                  <c:v>992</c:v>
                </c:pt>
                <c:pt idx="93">
                  <c:v>993</c:v>
                </c:pt>
                <c:pt idx="94">
                  <c:v>994</c:v>
                </c:pt>
                <c:pt idx="95">
                  <c:v>995</c:v>
                </c:pt>
                <c:pt idx="96">
                  <c:v>996</c:v>
                </c:pt>
                <c:pt idx="97">
                  <c:v>997</c:v>
                </c:pt>
                <c:pt idx="98">
                  <c:v>998</c:v>
                </c:pt>
                <c:pt idx="99">
                  <c:v>999</c:v>
                </c:pt>
                <c:pt idx="100">
                  <c:v>1000</c:v>
                </c:pt>
                <c:pt idx="101">
                  <c:v>1001</c:v>
                </c:pt>
                <c:pt idx="102">
                  <c:v>1002</c:v>
                </c:pt>
                <c:pt idx="103">
                  <c:v>1003</c:v>
                </c:pt>
                <c:pt idx="104">
                  <c:v>1004</c:v>
                </c:pt>
                <c:pt idx="105">
                  <c:v>1005</c:v>
                </c:pt>
                <c:pt idx="106">
                  <c:v>1006</c:v>
                </c:pt>
                <c:pt idx="107">
                  <c:v>1007</c:v>
                </c:pt>
                <c:pt idx="108">
                  <c:v>1008</c:v>
                </c:pt>
                <c:pt idx="109">
                  <c:v>1009</c:v>
                </c:pt>
                <c:pt idx="110">
                  <c:v>1010</c:v>
                </c:pt>
                <c:pt idx="111">
                  <c:v>1011</c:v>
                </c:pt>
                <c:pt idx="112">
                  <c:v>1012</c:v>
                </c:pt>
                <c:pt idx="113">
                  <c:v>1013</c:v>
                </c:pt>
                <c:pt idx="114">
                  <c:v>1014</c:v>
                </c:pt>
                <c:pt idx="115">
                  <c:v>1015</c:v>
                </c:pt>
                <c:pt idx="116">
                  <c:v>1016</c:v>
                </c:pt>
                <c:pt idx="117">
                  <c:v>1017</c:v>
                </c:pt>
                <c:pt idx="118">
                  <c:v>1018</c:v>
                </c:pt>
                <c:pt idx="119">
                  <c:v>1019</c:v>
                </c:pt>
                <c:pt idx="120">
                  <c:v>1020</c:v>
                </c:pt>
                <c:pt idx="121">
                  <c:v>1021</c:v>
                </c:pt>
                <c:pt idx="122">
                  <c:v>1022</c:v>
                </c:pt>
                <c:pt idx="123">
                  <c:v>1023</c:v>
                </c:pt>
                <c:pt idx="124">
                  <c:v>1024</c:v>
                </c:pt>
                <c:pt idx="125">
                  <c:v>1025</c:v>
                </c:pt>
                <c:pt idx="126">
                  <c:v>1026</c:v>
                </c:pt>
                <c:pt idx="127">
                  <c:v>1027</c:v>
                </c:pt>
                <c:pt idx="128">
                  <c:v>1028</c:v>
                </c:pt>
                <c:pt idx="129">
                  <c:v>1029</c:v>
                </c:pt>
                <c:pt idx="130">
                  <c:v>1030</c:v>
                </c:pt>
                <c:pt idx="131">
                  <c:v>1031</c:v>
                </c:pt>
                <c:pt idx="132">
                  <c:v>1032</c:v>
                </c:pt>
                <c:pt idx="133">
                  <c:v>1033</c:v>
                </c:pt>
                <c:pt idx="134">
                  <c:v>1034</c:v>
                </c:pt>
                <c:pt idx="135">
                  <c:v>1035</c:v>
                </c:pt>
                <c:pt idx="136">
                  <c:v>1036</c:v>
                </c:pt>
                <c:pt idx="137">
                  <c:v>1037</c:v>
                </c:pt>
                <c:pt idx="138">
                  <c:v>1038</c:v>
                </c:pt>
                <c:pt idx="139">
                  <c:v>1039</c:v>
                </c:pt>
                <c:pt idx="140">
                  <c:v>1040</c:v>
                </c:pt>
                <c:pt idx="141">
                  <c:v>1041</c:v>
                </c:pt>
                <c:pt idx="142">
                  <c:v>1042</c:v>
                </c:pt>
                <c:pt idx="143">
                  <c:v>1043</c:v>
                </c:pt>
                <c:pt idx="144">
                  <c:v>1044</c:v>
                </c:pt>
                <c:pt idx="145">
                  <c:v>1045</c:v>
                </c:pt>
                <c:pt idx="146">
                  <c:v>1046</c:v>
                </c:pt>
                <c:pt idx="147">
                  <c:v>1047</c:v>
                </c:pt>
                <c:pt idx="148">
                  <c:v>1048</c:v>
                </c:pt>
                <c:pt idx="149">
                  <c:v>1049</c:v>
                </c:pt>
                <c:pt idx="150">
                  <c:v>1050</c:v>
                </c:pt>
                <c:pt idx="151">
                  <c:v>1051</c:v>
                </c:pt>
                <c:pt idx="152">
                  <c:v>1052</c:v>
                </c:pt>
                <c:pt idx="153">
                  <c:v>1053</c:v>
                </c:pt>
                <c:pt idx="154">
                  <c:v>1054</c:v>
                </c:pt>
                <c:pt idx="155">
                  <c:v>1055</c:v>
                </c:pt>
                <c:pt idx="156">
                  <c:v>1056</c:v>
                </c:pt>
                <c:pt idx="157">
                  <c:v>1057</c:v>
                </c:pt>
                <c:pt idx="158">
                  <c:v>1058</c:v>
                </c:pt>
                <c:pt idx="159">
                  <c:v>1059</c:v>
                </c:pt>
                <c:pt idx="160">
                  <c:v>1060</c:v>
                </c:pt>
                <c:pt idx="161">
                  <c:v>1061</c:v>
                </c:pt>
                <c:pt idx="162">
                  <c:v>1062</c:v>
                </c:pt>
                <c:pt idx="163">
                  <c:v>1063</c:v>
                </c:pt>
                <c:pt idx="164">
                  <c:v>1064</c:v>
                </c:pt>
                <c:pt idx="165">
                  <c:v>1065</c:v>
                </c:pt>
                <c:pt idx="166">
                  <c:v>1066</c:v>
                </c:pt>
                <c:pt idx="167">
                  <c:v>1067</c:v>
                </c:pt>
                <c:pt idx="168">
                  <c:v>1068</c:v>
                </c:pt>
                <c:pt idx="169">
                  <c:v>1069</c:v>
                </c:pt>
                <c:pt idx="170">
                  <c:v>1070</c:v>
                </c:pt>
                <c:pt idx="171">
                  <c:v>1071</c:v>
                </c:pt>
                <c:pt idx="172">
                  <c:v>1072</c:v>
                </c:pt>
                <c:pt idx="173">
                  <c:v>1073</c:v>
                </c:pt>
                <c:pt idx="174">
                  <c:v>1074</c:v>
                </c:pt>
                <c:pt idx="175">
                  <c:v>1075</c:v>
                </c:pt>
                <c:pt idx="176">
                  <c:v>1076</c:v>
                </c:pt>
                <c:pt idx="177">
                  <c:v>1077</c:v>
                </c:pt>
                <c:pt idx="178">
                  <c:v>1078</c:v>
                </c:pt>
                <c:pt idx="179">
                  <c:v>1079</c:v>
                </c:pt>
                <c:pt idx="180">
                  <c:v>1080</c:v>
                </c:pt>
                <c:pt idx="181">
                  <c:v>1081</c:v>
                </c:pt>
                <c:pt idx="182">
                  <c:v>1082</c:v>
                </c:pt>
                <c:pt idx="183">
                  <c:v>1083</c:v>
                </c:pt>
                <c:pt idx="184">
                  <c:v>1084</c:v>
                </c:pt>
                <c:pt idx="185">
                  <c:v>1085</c:v>
                </c:pt>
                <c:pt idx="186">
                  <c:v>1086</c:v>
                </c:pt>
                <c:pt idx="187">
                  <c:v>1087</c:v>
                </c:pt>
                <c:pt idx="188">
                  <c:v>1088</c:v>
                </c:pt>
                <c:pt idx="189">
                  <c:v>1089</c:v>
                </c:pt>
                <c:pt idx="190">
                  <c:v>1090</c:v>
                </c:pt>
                <c:pt idx="191">
                  <c:v>1091</c:v>
                </c:pt>
                <c:pt idx="192">
                  <c:v>1092</c:v>
                </c:pt>
                <c:pt idx="193">
                  <c:v>1093</c:v>
                </c:pt>
                <c:pt idx="194">
                  <c:v>1094</c:v>
                </c:pt>
                <c:pt idx="195">
                  <c:v>1095</c:v>
                </c:pt>
                <c:pt idx="196">
                  <c:v>1096</c:v>
                </c:pt>
                <c:pt idx="197">
                  <c:v>1097</c:v>
                </c:pt>
                <c:pt idx="198">
                  <c:v>1098</c:v>
                </c:pt>
                <c:pt idx="199">
                  <c:v>1099</c:v>
                </c:pt>
                <c:pt idx="200">
                  <c:v>1100</c:v>
                </c:pt>
              </c:numCache>
            </c:numRef>
          </c:cat>
          <c:val>
            <c:numRef>
              <c:f>('P1'!$J$8,'P1'!$J$14:$J$214)</c:f>
              <c:numCache>
                <c:formatCode>0.00</c:formatCode>
                <c:ptCount val="202"/>
                <c:pt idx="0" formatCode="General">
                  <c:v>0</c:v>
                </c:pt>
                <c:pt idx="1">
                  <c:v>2.5007822471217054</c:v>
                </c:pt>
                <c:pt idx="2">
                  <c:v>2.5889992988217188</c:v>
                </c:pt>
                <c:pt idx="3">
                  <c:v>2.6797299502834449</c:v>
                </c:pt>
                <c:pt idx="4">
                  <c:v>2.7730240923740439</c:v>
                </c:pt>
                <c:pt idx="5">
                  <c:v>2.8689319192154699</c:v>
                </c:pt>
                <c:pt idx="6">
                  <c:v>2.9675039097446358</c:v>
                </c:pt>
                <c:pt idx="7">
                  <c:v>3.0687908088089131</c:v>
                </c:pt>
                <c:pt idx="8">
                  <c:v>3.172843607808403</c:v>
                </c:pt>
                <c:pt idx="9">
                  <c:v>3.2797135248988383</c:v>
                </c:pt>
                <c:pt idx="10">
                  <c:v>3.3894519847665094</c:v>
                </c:pt>
                <c:pt idx="11">
                  <c:v>3.5021105979896276</c:v>
                </c:pt>
                <c:pt idx="12">
                  <c:v>3.6177411400009731</c:v>
                </c:pt>
                <c:pt idx="13">
                  <c:v>3.7363955296656712</c:v>
                </c:pt>
                <c:pt idx="14">
                  <c:v>3.8581258074900688</c:v>
                </c:pt>
                <c:pt idx="15">
                  <c:v>3.9829841134781674</c:v>
                </c:pt>
                <c:pt idx="16">
                  <c:v>4.1110226646516423</c:v>
                </c:pt>
                <c:pt idx="17">
                  <c:v>4.2422937322505305</c:v>
                </c:pt>
                <c:pt idx="18">
                  <c:v>4.3768496186328036</c:v>
                </c:pt>
                <c:pt idx="19">
                  <c:v>4.5147426338908758</c:v>
                </c:pt>
                <c:pt idx="20">
                  <c:v>4.6560250722026097</c:v>
                </c:pt>
                <c:pt idx="21">
                  <c:v>4.8007491879374413</c:v>
                </c:pt>
                <c:pt idx="22">
                  <c:v>4.9489671715363954</c:v>
                </c:pt>
                <c:pt idx="23">
                  <c:v>5.1007311251851775</c:v>
                </c:pt>
                <c:pt idx="24">
                  <c:v>5.2560930383020548</c:v>
                </c:pt>
                <c:pt idx="25">
                  <c:v>5.415104762859869</c:v>
                </c:pt>
                <c:pt idx="26">
                  <c:v>5.5778179885637655</c:v>
                </c:pt>
                <c:pt idx="27">
                  <c:v>5.7442842179052604</c:v>
                </c:pt>
                <c:pt idx="28">
                  <c:v>5.9145547411156656</c:v>
                </c:pt>
                <c:pt idx="29">
                  <c:v>6.0886806110378018</c:v>
                </c:pt>
                <c:pt idx="30">
                  <c:v>6.2667126179416641</c:v>
                </c:pt>
                <c:pt idx="31">
                  <c:v>6.4487012643022581</c:v>
                </c:pt>
                <c:pt idx="32">
                  <c:v>6.634696739564987</c:v>
                </c:pt>
                <c:pt idx="33">
                  <c:v>6.8247488949193382</c:v>
                </c:pt>
                <c:pt idx="34">
                  <c:v>7.0189072181038625</c:v>
                </c:pt>
                <c:pt idx="35">
                  <c:v>7.2172208082650116</c:v>
                </c:pt>
                <c:pt idx="36">
                  <c:v>7.419738350892402</c:v>
                </c:pt>
                <c:pt idx="37">
                  <c:v>7.6265080928532143</c:v>
                </c:pt>
                <c:pt idx="38">
                  <c:v>7.8375778175478388</c:v>
                </c:pt>
                <c:pt idx="39">
                  <c:v>8.0529948202101309</c:v>
                </c:pt>
                <c:pt idx="40">
                  <c:v>8.2728058833740761</c:v>
                </c:pt>
                <c:pt idx="41">
                  <c:v>8.4970572525288901</c:v>
                </c:pt>
                <c:pt idx="42">
                  <c:v>8.7257946119868279</c:v>
                </c:pt>
                <c:pt idx="43">
                  <c:v>8.9590630609814355</c:v>
                </c:pt>
                <c:pt idx="44">
                  <c:v>9.1969070900236147</c:v>
                </c:pt>
                <c:pt idx="45">
                  <c:v>9.4393705575320439</c:v>
                </c:pt>
                <c:pt idx="46">
                  <c:v>9.6864966667627357</c:v>
                </c:pt>
                <c:pt idx="47">
                  <c:v>9.9383279430563505</c:v>
                </c:pt>
                <c:pt idx="48">
                  <c:v>10.194906211426513</c:v>
                </c:pt>
                <c:pt idx="49">
                  <c:v>10.456272574506727</c:v>
                </c:pt>
                <c:pt idx="50">
                  <c:v>10.722467390877597</c:v>
                </c:pt>
                <c:pt idx="51">
                  <c:v>10.993530253794205</c:v>
                </c:pt>
                <c:pt idx="52">
                  <c:v>11.269499970331367</c:v>
                </c:pt>
                <c:pt idx="53">
                  <c:v>11.550414540967211</c:v>
                </c:pt>
                <c:pt idx="54">
                  <c:v>11.836311139621671</c:v>
                </c:pt>
                <c:pt idx="55">
                  <c:v>12.127226094169316</c:v>
                </c:pt>
                <c:pt idx="56">
                  <c:v>12.423194867441907</c:v>
                </c:pt>
                <c:pt idx="57">
                  <c:v>12.724252038740019</c:v>
                </c:pt>
                <c:pt idx="58">
                  <c:v>13.030431285867166</c:v>
                </c:pt>
                <c:pt idx="59">
                  <c:v>13.341765367703545</c:v>
                </c:pt>
                <c:pt idx="60">
                  <c:v>13.658286107334334</c:v>
                </c:pt>
                <c:pt idx="61">
                  <c:v>13.980024375746893</c:v>
                </c:pt>
                <c:pt idx="62">
                  <c:v>14.30701007610935</c:v>
                </c:pt>
                <c:pt idx="63">
                  <c:v>14.639272128646894</c:v>
                </c:pt>
                <c:pt idx="64">
                  <c:v>14.976838456124199</c:v>
                </c:pt>
                <c:pt idx="65">
                  <c:v>15.319735969948908</c:v>
                </c:pt>
                <c:pt idx="66">
                  <c:v>15.667990556905806</c:v>
                </c:pt>
                <c:pt idx="67">
                  <c:v>16.021627066532403</c:v>
                </c:pt>
                <c:pt idx="68">
                  <c:v>16.380669299146177</c:v>
                </c:pt>
                <c:pt idx="69">
                  <c:v>16.745139994531257</c:v>
                </c:pt>
                <c:pt idx="70">
                  <c:v>17.115060821295003</c:v>
                </c:pt>
                <c:pt idx="71">
                  <c:v>17.490452366898694</c:v>
                </c:pt>
                <c:pt idx="72">
                  <c:v>17.87133412837278</c:v>
                </c:pt>
                <c:pt idx="73">
                  <c:v>18.257724503720169</c:v>
                </c:pt>
                <c:pt idx="74">
                  <c:v>18.649640784014764</c:v>
                </c:pt>
                <c:pt idx="75">
                  <c:v>19.047099146197468</c:v>
                </c:pt>
                <c:pt idx="76">
                  <c:v>19.450114646576651</c:v>
                </c:pt>
                <c:pt idx="77">
                  <c:v>19.85870121503325</c:v>
                </c:pt>
                <c:pt idx="78">
                  <c:v>20.272871649934245</c:v>
                </c:pt>
                <c:pt idx="79">
                  <c:v>20.692637613757427</c:v>
                </c:pt>
                <c:pt idx="80">
                  <c:v>21.11800962942425</c:v>
                </c:pt>
                <c:pt idx="81">
                  <c:v>21.548997077346485</c:v>
                </c:pt>
                <c:pt idx="82">
                  <c:v>21.985608193180497</c:v>
                </c:pt>
                <c:pt idx="83">
                  <c:v>22.427850066292876</c:v>
                </c:pt>
                <c:pt idx="84">
                  <c:v>22.875728638930866</c:v>
                </c:pt>
                <c:pt idx="85">
                  <c:v>23.329248706098554</c:v>
                </c:pt>
                <c:pt idx="86">
                  <c:v>23.788413916132811</c:v>
                </c:pt>
                <c:pt idx="87">
                  <c:v>24.253226771976585</c:v>
                </c:pt>
                <c:pt idx="88">
                  <c:v>24.723688633142899</c:v>
                </c:pt>
                <c:pt idx="89">
                  <c:v>25.199799718366421</c:v>
                </c:pt>
                <c:pt idx="90">
                  <c:v>25.681559108933868</c:v>
                </c:pt>
                <c:pt idx="91">
                  <c:v>26.168964752688737</c:v>
                </c:pt>
                <c:pt idx="92">
                  <c:v>26.662013468701446</c:v>
                </c:pt>
                <c:pt idx="93">
                  <c:v>27.160700952597267</c:v>
                </c:pt>
                <c:pt idx="94">
                  <c:v>27.665021782533984</c:v>
                </c:pt>
                <c:pt idx="95">
                  <c:v>28.174969425818574</c:v>
                </c:pt>
                <c:pt idx="96">
                  <c:v>28.690536246155602</c:v>
                </c:pt>
                <c:pt idx="97">
                  <c:v>29.211713511514063</c:v>
                </c:pt>
                <c:pt idx="98">
                  <c:v>29.738491402603586</c:v>
                </c:pt>
                <c:pt idx="99">
                  <c:v>30.270859021949661</c:v>
                </c:pt>
                <c:pt idx="100">
                  <c:v>30.808804403552699</c:v>
                </c:pt>
                <c:pt idx="101">
                  <c:v>31.352314523121095</c:v>
                </c:pt>
                <c:pt idx="102">
                  <c:v>30.901375308865909</c:v>
                </c:pt>
                <c:pt idx="103">
                  <c:v>30.455971652842095</c:v>
                </c:pt>
                <c:pt idx="104">
                  <c:v>30.016087422823603</c:v>
                </c:pt>
                <c:pt idx="105">
                  <c:v>29.581705474698197</c:v>
                </c:pt>
                <c:pt idx="106">
                  <c:v>29.152807665367845</c:v>
                </c:pt>
                <c:pt idx="107">
                  <c:v>28.729374866139551</c:v>
                </c:pt>
                <c:pt idx="108">
                  <c:v>28.31138697659253</c:v>
                </c:pt>
                <c:pt idx="109">
                  <c:v>27.898822938902981</c:v>
                </c:pt>
                <c:pt idx="110">
                  <c:v>27.49166075261644</c:v>
                </c:pt>
                <c:pt idx="111">
                  <c:v>27.089877489847368</c:v>
                </c:pt>
                <c:pt idx="112">
                  <c:v>26.693449310890742</c:v>
                </c:pt>
                <c:pt idx="113">
                  <c:v>26.30235148022939</c:v>
                </c:pt>
                <c:pt idx="114">
                  <c:v>25.916558382922517</c:v>
                </c:pt>
                <c:pt idx="115">
                  <c:v>25.536043541354957</c:v>
                </c:pt>
                <c:pt idx="116">
                  <c:v>25.160779632332947</c:v>
                </c:pt>
                <c:pt idx="117">
                  <c:v>24.790738504509022</c:v>
                </c:pt>
                <c:pt idx="118">
                  <c:v>24.425891196117732</c:v>
                </c:pt>
                <c:pt idx="119">
                  <c:v>24.066207953006597</c:v>
                </c:pt>
                <c:pt idx="120">
                  <c:v>23.711658246943671</c:v>
                </c:pt>
                <c:pt idx="121">
                  <c:v>23.36221079418408</c:v>
                </c:pt>
                <c:pt idx="122">
                  <c:v>23.017833574281212</c:v>
                </c:pt>
                <c:pt idx="123">
                  <c:v>22.678493849119832</c:v>
                </c:pt>
                <c:pt idx="124">
                  <c:v>22.344158182160413</c:v>
                </c:pt>
                <c:pt idx="125">
                  <c:v>22.014792457870954</c:v>
                </c:pt>
                <c:pt idx="126">
                  <c:v>21.690361901333063</c:v>
                </c:pt>
                <c:pt idx="127">
                  <c:v>21.370831098004828</c:v>
                </c:pt>
                <c:pt idx="128">
                  <c:v>21.056164013620901</c:v>
                </c:pt>
                <c:pt idx="129">
                  <c:v>20.746324014216498</c:v>
                </c:pt>
                <c:pt idx="130">
                  <c:v>20.441273886254521</c:v>
                </c:pt>
                <c:pt idx="131">
                  <c:v>20.140975856843284</c:v>
                </c:pt>
                <c:pt idx="132">
                  <c:v>19.845391614023811</c:v>
                </c:pt>
                <c:pt idx="133">
                  <c:v>19.554482327114783</c:v>
                </c:pt>
                <c:pt idx="134">
                  <c:v>19.268208667095678</c:v>
                </c:pt>
                <c:pt idx="135">
                  <c:v>18.986530827013553</c:v>
                </c:pt>
                <c:pt idx="136">
                  <c:v>18.709408542399274</c:v>
                </c:pt>
                <c:pt idx="137">
                  <c:v>18.436801111672594</c:v>
                </c:pt>
                <c:pt idx="138">
                  <c:v>18.168667416528251</c:v>
                </c:pt>
                <c:pt idx="139">
                  <c:v>17.904965942280796</c:v>
                </c:pt>
                <c:pt idx="140">
                  <c:v>17.645654798160081</c:v>
                </c:pt>
                <c:pt idx="141">
                  <c:v>17.390691737537168</c:v>
                </c:pt>
                <c:pt idx="142">
                  <c:v>17.14003417807055</c:v>
                </c:pt>
                <c:pt idx="143">
                  <c:v>16.893639221758463</c:v>
                </c:pt>
                <c:pt idx="144">
                  <c:v>16.651463674880006</c:v>
                </c:pt>
                <c:pt idx="145">
                  <c:v>16.413464067818495</c:v>
                </c:pt>
                <c:pt idx="146">
                  <c:v>16.179596674748609</c:v>
                </c:pt>
                <c:pt idx="147">
                  <c:v>15.949817533177452</c:v>
                </c:pt>
                <c:pt idx="148">
                  <c:v>15.724082463326113</c:v>
                </c:pt>
                <c:pt idx="149">
                  <c:v>15.502347087344106</c:v>
                </c:pt>
                <c:pt idx="150">
                  <c:v>15.284566848335999</c:v>
                </c:pt>
                <c:pt idx="151">
                  <c:v>15.07069702920262</c:v>
                </c:pt>
                <c:pt idx="152">
                  <c:v>14.860692771273307</c:v>
                </c:pt>
                <c:pt idx="153">
                  <c:v>14.654509092727039</c:v>
                </c:pt>
                <c:pt idx="154">
                  <c:v>14.452100906789497</c:v>
                </c:pt>
                <c:pt idx="155">
                  <c:v>14.253423039698419</c:v>
                </c:pt>
                <c:pt idx="156">
                  <c:v>14.058430248424884</c:v>
                </c:pt>
                <c:pt idx="157">
                  <c:v>13.86707723814618</c:v>
                </c:pt>
                <c:pt idx="158">
                  <c:v>13.679318679458788</c:v>
                </c:pt>
                <c:pt idx="159">
                  <c:v>13.495109225323745</c:v>
                </c:pt>
                <c:pt idx="160">
                  <c:v>13.314403527740183</c:v>
                </c:pt>
                <c:pt idx="161">
                  <c:v>13.137156254134311</c:v>
                </c:pt>
                <c:pt idx="162">
                  <c:v>12.963322103463724</c:v>
                </c:pt>
                <c:pt idx="163">
                  <c:v>12.79285582202499</c:v>
                </c:pt>
                <c:pt idx="164">
                  <c:v>12.625712218960985</c:v>
                </c:pt>
                <c:pt idx="165">
                  <c:v>12.461846181464693</c:v>
                </c:pt>
                <c:pt idx="166">
                  <c:v>12.301212689669569</c:v>
                </c:pt>
                <c:pt idx="167">
                  <c:v>12.143766831224866</c:v>
                </c:pt>
                <c:pt idx="168">
                  <c:v>11.989463815553108</c:v>
                </c:pt>
                <c:pt idx="169">
                  <c:v>11.838258987779909</c:v>
                </c:pt>
                <c:pt idx="170">
                  <c:v>11.690107842339216</c:v>
                </c:pt>
                <c:pt idx="171">
                  <c:v>11.544966036245683</c:v>
                </c:pt>
                <c:pt idx="172">
                  <c:v>11.402789402034728</c:v>
                </c:pt>
                <c:pt idx="173">
                  <c:v>11.263533960365862</c:v>
                </c:pt>
                <c:pt idx="174">
                  <c:v>11.127155932286769</c:v>
                </c:pt>
                <c:pt idx="175">
                  <c:v>10.9936117511578</c:v>
                </c:pt>
                <c:pt idx="176">
                  <c:v>10.862858074235646</c:v>
                </c:pt>
                <c:pt idx="177">
                  <c:v>10.734851793912071</c:v>
                </c:pt>
                <c:pt idx="178">
                  <c:v>10.609550048610686</c:v>
                </c:pt>
                <c:pt idx="179">
                  <c:v>10.486910233339017</c:v>
                </c:pt>
                <c:pt idx="180">
                  <c:v>10.366890009895656</c:v>
                </c:pt>
                <c:pt idx="181">
                  <c:v>10.249447316734518</c:v>
                </c:pt>
                <c:pt idx="182">
                  <c:v>10.134540378482825</c:v>
                </c:pt>
                <c:pt idx="183">
                  <c:v>10.022127715119609</c:v>
                </c:pt>
                <c:pt idx="184">
                  <c:v>9.912168150809066</c:v>
                </c:pt>
                <c:pt idx="185">
                  <c:v>9.8046208223940994</c:v>
                </c:pt>
                <c:pt idx="186">
                  <c:v>9.6994451875515324</c:v>
                </c:pt>
                <c:pt idx="187">
                  <c:v>9.5966010326085325</c:v>
                </c:pt>
                <c:pt idx="188">
                  <c:v>9.4960484800249105</c:v>
                </c:pt>
                <c:pt idx="189">
                  <c:v>9.3977479955407262</c:v>
                </c:pt>
                <c:pt idx="190">
                  <c:v>9.3016603949962473</c:v>
                </c:pt>
                <c:pt idx="191">
                  <c:v>9.2077468508206266</c:v>
                </c:pt>
                <c:pt idx="192">
                  <c:v>9.1159688981986164</c:v>
                </c:pt>
                <c:pt idx="193">
                  <c:v>9.0262884409147546</c:v>
                </c:pt>
                <c:pt idx="194">
                  <c:v>8.9386677568787718</c:v>
                </c:pt>
                <c:pt idx="195">
                  <c:v>8.8530695033382472</c:v>
                </c:pt>
                <c:pt idx="196">
                  <c:v>8.7694567217779422</c:v>
                </c:pt>
                <c:pt idx="197">
                  <c:v>8.6877928425151367</c:v>
                </c:pt>
                <c:pt idx="198">
                  <c:v>8.6080416889888056</c:v>
                </c:pt>
                <c:pt idx="199">
                  <c:v>8.5301674817550293</c:v>
                </c:pt>
                <c:pt idx="200">
                  <c:v>8.4541348421832936</c:v>
                </c:pt>
                <c:pt idx="201">
                  <c:v>8.3799087958662994</c:v>
                </c:pt>
              </c:numCache>
            </c:numRef>
          </c:val>
          <c:smooth val="0"/>
        </c:ser>
        <c:dLbls>
          <c:showLegendKey val="0"/>
          <c:showVal val="0"/>
          <c:showCatName val="0"/>
          <c:showSerName val="0"/>
          <c:showPercent val="0"/>
          <c:showBubbleSize val="0"/>
        </c:dLbls>
        <c:smooth val="0"/>
        <c:axId val="718070160"/>
        <c:axId val="718070720"/>
      </c:lineChart>
      <c:catAx>
        <c:axId val="718070160"/>
        <c:scaling>
          <c:orientation val="minMax"/>
        </c:scaling>
        <c:delete val="0"/>
        <c:axPos val="b"/>
        <c:title>
          <c:tx>
            <c:rich>
              <a:bodyPr/>
              <a:lstStyle/>
              <a:p>
                <a:pPr>
                  <a:defRPr/>
                </a:pPr>
                <a:r>
                  <a:rPr lang="en-IN" sz="1400" dirty="0" smtClean="0"/>
                  <a:t>Underlying share price</a:t>
                </a:r>
                <a:endParaRPr lang="en-IN" sz="1100" dirty="0"/>
              </a:p>
            </c:rich>
          </c:tx>
          <c:layout>
            <c:manualLayout>
              <c:xMode val="edge"/>
              <c:yMode val="edge"/>
              <c:x val="0.43570753703960036"/>
              <c:y val="0.93200707406558614"/>
            </c:manualLayout>
          </c:layout>
          <c:overlay val="0"/>
        </c:title>
        <c:numFmt formatCode="General" sourceLinked="0"/>
        <c:majorTickMark val="out"/>
        <c:minorTickMark val="none"/>
        <c:tickLblPos val="low"/>
        <c:spPr>
          <a:noFill/>
          <a:ln w="9525" cap="flat" cmpd="sng" algn="ctr">
            <a:solidFill>
              <a:schemeClr val="dk1">
                <a:shade val="95000"/>
                <a:satMod val="105000"/>
              </a:schemeClr>
            </a:solidFill>
            <a:prstDash val="solid"/>
          </a:ln>
          <a:effectLst/>
        </c:spPr>
        <c:txPr>
          <a:bodyPr/>
          <a:lstStyle/>
          <a:p>
            <a:pPr>
              <a:defRPr sz="1200">
                <a:solidFill>
                  <a:schemeClr val="tx1"/>
                </a:solidFill>
                <a:latin typeface="+mn-lt"/>
                <a:ea typeface="+mn-ea"/>
                <a:cs typeface="+mn-cs"/>
              </a:defRPr>
            </a:pPr>
            <a:endParaRPr lang="en-US"/>
          </a:p>
        </c:txPr>
        <c:crossAx val="718070720"/>
        <c:crossesAt val="0"/>
        <c:auto val="1"/>
        <c:lblAlgn val="ctr"/>
        <c:lblOffset val="200"/>
        <c:tickLblSkip val="20"/>
        <c:tickMarkSkip val="10"/>
        <c:noMultiLvlLbl val="0"/>
      </c:catAx>
      <c:valAx>
        <c:axId val="718070720"/>
        <c:scaling>
          <c:orientation val="minMax"/>
          <c:max val="120"/>
          <c:min val="1"/>
        </c:scaling>
        <c:delete val="0"/>
        <c:axPos val="l"/>
        <c:majorGridlines>
          <c:spPr>
            <a:ln w="9525" cap="flat" cmpd="sng" algn="ctr">
              <a:solidFill>
                <a:schemeClr val="bg1">
                  <a:lumMod val="85000"/>
                </a:schemeClr>
              </a:solidFill>
              <a:prstDash val="solid"/>
            </a:ln>
            <a:effectLst/>
          </c:spPr>
        </c:majorGridlines>
        <c:title>
          <c:tx>
            <c:rich>
              <a:bodyPr/>
              <a:lstStyle/>
              <a:p>
                <a:pPr>
                  <a:defRPr/>
                </a:pPr>
                <a:r>
                  <a:rPr lang="en-IN" sz="1400" dirty="0"/>
                  <a:t>Option</a:t>
                </a:r>
                <a:r>
                  <a:rPr lang="en-IN" sz="1400" baseline="0" dirty="0"/>
                  <a:t> Price </a:t>
                </a:r>
                <a:endParaRPr lang="en-IN" sz="1400" dirty="0"/>
              </a:p>
            </c:rich>
          </c:tx>
          <c:overlay val="0"/>
        </c:title>
        <c:numFmt formatCode="0" sourceLinked="0"/>
        <c:majorTickMark val="cross"/>
        <c:minorTickMark val="none"/>
        <c:tickLblPos val="nextTo"/>
        <c:txPr>
          <a:bodyPr/>
          <a:lstStyle/>
          <a:p>
            <a:pPr>
              <a:defRPr sz="1200"/>
            </a:pPr>
            <a:endParaRPr lang="en-US"/>
          </a:p>
        </c:txPr>
        <c:crossAx val="718070160"/>
        <c:crossesAt val="1"/>
        <c:crossBetween val="midCat"/>
        <c:majorUnit val="15"/>
        <c:minorUnit val="4"/>
      </c:valAx>
      <c:spPr>
        <a:solidFill>
          <a:srgbClr val="FFFFCC"/>
        </a:solidFill>
        <a:ln w="25400" cap="flat" cmpd="sng" algn="ctr">
          <a:solidFill>
            <a:schemeClr val="dk1"/>
          </a:solidFill>
          <a:prstDash val="solid"/>
        </a:ln>
        <a:effectLst/>
      </c:spPr>
    </c:plotArea>
    <c:legend>
      <c:legendPos val="r"/>
      <c:layout>
        <c:manualLayout>
          <c:xMode val="edge"/>
          <c:yMode val="edge"/>
          <c:x val="0.1497337869554182"/>
          <c:y val="0.27278021105263001"/>
          <c:w val="0.55312206664945374"/>
          <c:h val="0.12291167617713672"/>
        </c:manualLayout>
      </c:layout>
      <c:overlay val="1"/>
      <c:txPr>
        <a:bodyPr/>
        <a:lstStyle/>
        <a:p>
          <a:pPr>
            <a:defRPr sz="1400"/>
          </a:pPr>
          <a:endParaRPr lang="en-US"/>
        </a:p>
      </c:txPr>
    </c:legend>
    <c:plotVisOnly val="1"/>
    <c:dispBlanksAs val="gap"/>
    <c:showDLblsOverMax val="0"/>
  </c:chart>
  <c:spPr>
    <a:pattFill prst="pct5">
      <a:fgClr>
        <a:schemeClr val="lt1"/>
      </a:fgClr>
      <a:bgClr>
        <a:schemeClr val="bg1"/>
      </a:bgClr>
    </a:pattFill>
    <a:ln w="12700"/>
  </c:sp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DEB706-C986-4DA1-B59D-268F1A343748}" type="doc">
      <dgm:prSet loTypeId="urn:microsoft.com/office/officeart/2005/8/layout/hList1" loCatId="list" qsTypeId="urn:microsoft.com/office/officeart/2005/8/quickstyle/simple4" qsCatId="simple" csTypeId="urn:microsoft.com/office/officeart/2005/8/colors/accent1_2" csCatId="accent1" phldr="1"/>
      <dgm:spPr/>
      <dgm:t>
        <a:bodyPr/>
        <a:lstStyle/>
        <a:p>
          <a:endParaRPr lang="en-IN"/>
        </a:p>
      </dgm:t>
    </dgm:pt>
    <dgm:pt modelId="{1A0C0963-D403-40E4-9E5A-6EBF8D2B6C19}">
      <dgm:prSet phldrT="[Text]" custT="1"/>
      <dgm:spPr>
        <a:solidFill>
          <a:schemeClr val="accent2">
            <a:lumMod val="40000"/>
            <a:lumOff val="60000"/>
          </a:schemeClr>
        </a:solidFill>
        <a:ln>
          <a:noFill/>
        </a:ln>
      </dgm:spPr>
      <dgm:t>
        <a:bodyPr/>
        <a:lstStyle/>
        <a:p>
          <a:r>
            <a:rPr lang="en-US" sz="1900" b="1" dirty="0" smtClean="0">
              <a:solidFill>
                <a:schemeClr val="tx1"/>
              </a:solidFill>
            </a:rPr>
            <a:t>Un-Vested options</a:t>
          </a:r>
        </a:p>
      </dgm:t>
    </dgm:pt>
    <dgm:pt modelId="{8A41FFE1-0B19-44CD-B73C-F1F42BBC6920}" type="parTrans" cxnId="{CB13C063-F643-4165-832E-5FA83988793F}">
      <dgm:prSet/>
      <dgm:spPr/>
      <dgm:t>
        <a:bodyPr/>
        <a:lstStyle/>
        <a:p>
          <a:endParaRPr lang="en-IN"/>
        </a:p>
      </dgm:t>
    </dgm:pt>
    <dgm:pt modelId="{093E35A3-5051-46D3-9A28-6A353D2C64EA}" type="sibTrans" cxnId="{CB13C063-F643-4165-832E-5FA83988793F}">
      <dgm:prSet/>
      <dgm:spPr/>
      <dgm:t>
        <a:bodyPr/>
        <a:lstStyle/>
        <a:p>
          <a:endParaRPr lang="en-IN"/>
        </a:p>
      </dgm:t>
    </dgm:pt>
    <dgm:pt modelId="{F9E0A34B-C4FA-42ED-BF5D-28AB83F6F37A}">
      <dgm:prSet phldrT="[Text]" custT="1"/>
      <dgm:spPr>
        <a:solidFill>
          <a:schemeClr val="accent2">
            <a:lumMod val="20000"/>
            <a:lumOff val="80000"/>
            <a:alpha val="90000"/>
          </a:schemeClr>
        </a:solidFill>
      </dgm:spPr>
      <dgm:t>
        <a:bodyPr/>
        <a:lstStyle/>
        <a:p>
          <a:pPr algn="just"/>
          <a:r>
            <a:rPr lang="en-US" sz="1600" b="1" dirty="0" smtClean="0"/>
            <a:t>Require</a:t>
          </a:r>
          <a:r>
            <a:rPr lang="en-US" sz="1600" dirty="0" smtClean="0"/>
            <a:t> accounting  for ESOPs as per Ind AS 102</a:t>
          </a:r>
          <a:endParaRPr lang="en-IN" sz="1600" dirty="0"/>
        </a:p>
      </dgm:t>
    </dgm:pt>
    <dgm:pt modelId="{41698315-5E1E-4595-8602-414D703DBD47}" type="parTrans" cxnId="{90ACF797-7F28-4DC6-B0D3-7EDC0E321DD5}">
      <dgm:prSet/>
      <dgm:spPr/>
      <dgm:t>
        <a:bodyPr/>
        <a:lstStyle/>
        <a:p>
          <a:endParaRPr lang="en-IN"/>
        </a:p>
      </dgm:t>
    </dgm:pt>
    <dgm:pt modelId="{8AC6E161-EE5F-40BA-81B6-DBDC28FF766E}" type="sibTrans" cxnId="{90ACF797-7F28-4DC6-B0D3-7EDC0E321DD5}">
      <dgm:prSet/>
      <dgm:spPr/>
      <dgm:t>
        <a:bodyPr/>
        <a:lstStyle/>
        <a:p>
          <a:endParaRPr lang="en-IN"/>
        </a:p>
      </dgm:t>
    </dgm:pt>
    <dgm:pt modelId="{BAABF4ED-5EE7-4958-A9BB-1CA01A38EAA1}">
      <dgm:prSet phldrT="[Text]" custT="1"/>
      <dgm:spPr>
        <a:solidFill>
          <a:schemeClr val="accent2">
            <a:lumMod val="40000"/>
            <a:lumOff val="60000"/>
          </a:schemeClr>
        </a:solidFill>
        <a:ln>
          <a:noFill/>
        </a:ln>
      </dgm:spPr>
      <dgm:t>
        <a:bodyPr/>
        <a:lstStyle/>
        <a:p>
          <a:r>
            <a:rPr lang="en-US" sz="1900" b="1" smtClean="0">
              <a:solidFill>
                <a:schemeClr val="tx1"/>
              </a:solidFill>
            </a:rPr>
            <a:t>Vested options but not yet exercised</a:t>
          </a:r>
          <a:endParaRPr lang="en-IN" sz="1900" dirty="0">
            <a:solidFill>
              <a:schemeClr val="tx1"/>
            </a:solidFill>
          </a:endParaRPr>
        </a:p>
      </dgm:t>
    </dgm:pt>
    <dgm:pt modelId="{CA8454D1-101A-499A-8BEC-2D76881A1F03}" type="parTrans" cxnId="{EB296B3C-B425-41E2-BDA3-8BBCAC0C90AC}">
      <dgm:prSet/>
      <dgm:spPr/>
      <dgm:t>
        <a:bodyPr/>
        <a:lstStyle/>
        <a:p>
          <a:endParaRPr lang="en-IN"/>
        </a:p>
      </dgm:t>
    </dgm:pt>
    <dgm:pt modelId="{C3FEE8DC-4C70-4DF4-A6E5-93F8B82A9C53}" type="sibTrans" cxnId="{EB296B3C-B425-41E2-BDA3-8BBCAC0C90AC}">
      <dgm:prSet/>
      <dgm:spPr/>
      <dgm:t>
        <a:bodyPr/>
        <a:lstStyle/>
        <a:p>
          <a:endParaRPr lang="en-IN"/>
        </a:p>
      </dgm:t>
    </dgm:pt>
    <dgm:pt modelId="{1ACACCFE-D9B0-4F37-B79D-1F890C3FFD82}">
      <dgm:prSet phldrT="[Text]" custT="1"/>
      <dgm:spPr>
        <a:solidFill>
          <a:schemeClr val="accent2">
            <a:lumMod val="40000"/>
            <a:lumOff val="60000"/>
          </a:schemeClr>
        </a:solidFill>
        <a:ln>
          <a:noFill/>
        </a:ln>
      </dgm:spPr>
      <dgm:t>
        <a:bodyPr/>
        <a:lstStyle/>
        <a:p>
          <a:r>
            <a:rPr lang="en-US" sz="1900" b="1" dirty="0" smtClean="0">
              <a:solidFill>
                <a:schemeClr val="tx1"/>
              </a:solidFill>
            </a:rPr>
            <a:t>Options vested and exercised</a:t>
          </a:r>
          <a:endParaRPr lang="en-IN" sz="1900" dirty="0">
            <a:solidFill>
              <a:schemeClr val="tx1"/>
            </a:solidFill>
          </a:endParaRPr>
        </a:p>
      </dgm:t>
    </dgm:pt>
    <dgm:pt modelId="{AA72BECF-6247-4FB6-8F5F-8562DF8FE30A}" type="parTrans" cxnId="{AD57777B-FFF7-4571-A6EB-231A133ACE40}">
      <dgm:prSet/>
      <dgm:spPr/>
      <dgm:t>
        <a:bodyPr/>
        <a:lstStyle/>
        <a:p>
          <a:endParaRPr lang="en-IN"/>
        </a:p>
      </dgm:t>
    </dgm:pt>
    <dgm:pt modelId="{F015722D-7215-4E96-B3A7-BD82AB7B1222}" type="sibTrans" cxnId="{AD57777B-FFF7-4571-A6EB-231A133ACE40}">
      <dgm:prSet/>
      <dgm:spPr/>
      <dgm:t>
        <a:bodyPr/>
        <a:lstStyle/>
        <a:p>
          <a:endParaRPr lang="en-IN"/>
        </a:p>
      </dgm:t>
    </dgm:pt>
    <dgm:pt modelId="{56BA46C0-9C37-4F30-B731-71B8EA7C6E94}">
      <dgm:prSet phldrT="[Text]" custT="1"/>
      <dgm:spPr>
        <a:solidFill>
          <a:schemeClr val="accent2">
            <a:lumMod val="20000"/>
            <a:lumOff val="80000"/>
            <a:alpha val="90000"/>
          </a:schemeClr>
        </a:solidFill>
      </dgm:spPr>
      <dgm:t>
        <a:bodyPr/>
        <a:lstStyle/>
        <a:p>
          <a:pPr algn="just"/>
          <a:r>
            <a:rPr lang="en-US" sz="1600" b="1" dirty="0" smtClean="0"/>
            <a:t>Not required </a:t>
          </a:r>
          <a:r>
            <a:rPr lang="en-US" sz="1600" dirty="0" smtClean="0"/>
            <a:t>to  apply Ind AS 102</a:t>
          </a:r>
          <a:endParaRPr lang="en-IN" sz="1600" dirty="0"/>
        </a:p>
      </dgm:t>
    </dgm:pt>
    <dgm:pt modelId="{DD19A96C-A8A1-45A9-B9C0-41F9D697190B}" type="parTrans" cxnId="{88A7C984-6AF3-4BD1-9E4D-365CB326885B}">
      <dgm:prSet/>
      <dgm:spPr/>
      <dgm:t>
        <a:bodyPr/>
        <a:lstStyle/>
        <a:p>
          <a:endParaRPr lang="en-IN"/>
        </a:p>
      </dgm:t>
    </dgm:pt>
    <dgm:pt modelId="{41A54261-D04F-4ED9-8D25-F54B69DF40F8}" type="sibTrans" cxnId="{88A7C984-6AF3-4BD1-9E4D-365CB326885B}">
      <dgm:prSet/>
      <dgm:spPr/>
      <dgm:t>
        <a:bodyPr/>
        <a:lstStyle/>
        <a:p>
          <a:endParaRPr lang="en-IN"/>
        </a:p>
      </dgm:t>
    </dgm:pt>
    <dgm:pt modelId="{64D766AD-2CD4-4EF6-A0F8-C9D8ED349609}">
      <dgm:prSet custT="1"/>
      <dgm:spPr>
        <a:solidFill>
          <a:schemeClr val="accent2">
            <a:lumMod val="20000"/>
            <a:lumOff val="80000"/>
            <a:alpha val="90000"/>
          </a:schemeClr>
        </a:solidFill>
      </dgm:spPr>
      <dgm:t>
        <a:bodyPr/>
        <a:lstStyle/>
        <a:p>
          <a:pPr algn="just"/>
          <a:r>
            <a:rPr lang="en-US" sz="1600" b="1" dirty="0" smtClean="0"/>
            <a:t>Encouraged</a:t>
          </a:r>
          <a:r>
            <a:rPr lang="en-US" sz="1600" dirty="0" smtClean="0"/>
            <a:t> but not required to apply Ind AS 102</a:t>
          </a:r>
          <a:endParaRPr lang="en-IN" sz="1600" dirty="0"/>
        </a:p>
      </dgm:t>
    </dgm:pt>
    <dgm:pt modelId="{4B28B449-3B99-4ACF-9F35-6CEFA7F6B751}" type="parTrans" cxnId="{437CB14D-2484-4AE1-A88D-75D6D7B11A1D}">
      <dgm:prSet/>
      <dgm:spPr/>
      <dgm:t>
        <a:bodyPr/>
        <a:lstStyle/>
        <a:p>
          <a:endParaRPr lang="en-IN"/>
        </a:p>
      </dgm:t>
    </dgm:pt>
    <dgm:pt modelId="{78C7B505-DB35-4420-AD13-B9DBC9F00133}" type="sibTrans" cxnId="{437CB14D-2484-4AE1-A88D-75D6D7B11A1D}">
      <dgm:prSet/>
      <dgm:spPr/>
      <dgm:t>
        <a:bodyPr/>
        <a:lstStyle/>
        <a:p>
          <a:endParaRPr lang="en-IN"/>
        </a:p>
      </dgm:t>
    </dgm:pt>
    <dgm:pt modelId="{899EDB14-2940-430A-8CD4-66B10DEAB36B}">
      <dgm:prSet custT="1"/>
      <dgm:spPr>
        <a:solidFill>
          <a:schemeClr val="accent2">
            <a:lumMod val="20000"/>
            <a:lumOff val="80000"/>
            <a:alpha val="90000"/>
          </a:schemeClr>
        </a:solidFill>
      </dgm:spPr>
      <dgm:t>
        <a:bodyPr/>
        <a:lstStyle/>
        <a:p>
          <a:pPr algn="just"/>
          <a:r>
            <a:rPr lang="en-US" sz="1600" dirty="0" smtClean="0"/>
            <a:t>All expenses recognized. No further adjustment needed.</a:t>
          </a:r>
          <a:endParaRPr lang="en-IN" sz="1600" dirty="0"/>
        </a:p>
      </dgm:t>
    </dgm:pt>
    <dgm:pt modelId="{A1A8ADD2-9778-4A68-A955-756AB8D12CC2}" type="parTrans" cxnId="{91AD4AEE-93A0-46FD-9171-88A06DB81920}">
      <dgm:prSet/>
      <dgm:spPr/>
      <dgm:t>
        <a:bodyPr/>
        <a:lstStyle/>
        <a:p>
          <a:endParaRPr lang="en-IN"/>
        </a:p>
      </dgm:t>
    </dgm:pt>
    <dgm:pt modelId="{CBA22382-916A-4942-8EA2-B6C496164FED}" type="sibTrans" cxnId="{91AD4AEE-93A0-46FD-9171-88A06DB81920}">
      <dgm:prSet/>
      <dgm:spPr/>
      <dgm:t>
        <a:bodyPr/>
        <a:lstStyle/>
        <a:p>
          <a:endParaRPr lang="en-IN"/>
        </a:p>
      </dgm:t>
    </dgm:pt>
    <dgm:pt modelId="{F6C329BE-260D-4961-AEFC-E9C83CE649D6}">
      <dgm:prSet phldrT="[Text]" custT="1"/>
      <dgm:spPr>
        <a:solidFill>
          <a:schemeClr val="accent2">
            <a:lumMod val="20000"/>
            <a:lumOff val="80000"/>
            <a:alpha val="90000"/>
          </a:schemeClr>
        </a:solidFill>
      </dgm:spPr>
      <dgm:t>
        <a:bodyPr/>
        <a:lstStyle/>
        <a:p>
          <a:pPr algn="just"/>
          <a:r>
            <a:rPr lang="en-US" sz="1600" dirty="0" smtClean="0"/>
            <a:t>Need to value options again as at grant date using fair value method</a:t>
          </a:r>
          <a:endParaRPr lang="en-IN" sz="1600" dirty="0"/>
        </a:p>
      </dgm:t>
    </dgm:pt>
    <dgm:pt modelId="{2649C463-72B5-4403-9FC5-9CC96453A81E}" type="sibTrans" cxnId="{A577A1C2-1360-4F8A-A53E-FA482F1A2010}">
      <dgm:prSet/>
      <dgm:spPr/>
      <dgm:t>
        <a:bodyPr/>
        <a:lstStyle/>
        <a:p>
          <a:endParaRPr lang="en-IN"/>
        </a:p>
      </dgm:t>
    </dgm:pt>
    <dgm:pt modelId="{D1FA1CE4-2AD9-4289-8FC6-7551EAD989E1}" type="parTrans" cxnId="{A577A1C2-1360-4F8A-A53E-FA482F1A2010}">
      <dgm:prSet/>
      <dgm:spPr/>
      <dgm:t>
        <a:bodyPr/>
        <a:lstStyle/>
        <a:p>
          <a:endParaRPr lang="en-IN"/>
        </a:p>
      </dgm:t>
    </dgm:pt>
    <dgm:pt modelId="{E079D462-3A36-435D-8A0A-69BAB9064C9F}">
      <dgm:prSet phldrT="[Text]" custT="1"/>
      <dgm:spPr>
        <a:solidFill>
          <a:schemeClr val="accent2">
            <a:lumMod val="20000"/>
            <a:lumOff val="80000"/>
            <a:alpha val="90000"/>
          </a:schemeClr>
        </a:solidFill>
      </dgm:spPr>
      <dgm:t>
        <a:bodyPr/>
        <a:lstStyle/>
        <a:p>
          <a:pPr algn="just"/>
          <a:endParaRPr lang="en-IN" sz="1600" dirty="0"/>
        </a:p>
      </dgm:t>
    </dgm:pt>
    <dgm:pt modelId="{79CDBCB2-82CA-4DC7-B152-C03281C58270}" type="sibTrans" cxnId="{C3DA736E-7E80-422F-A857-E66948702200}">
      <dgm:prSet/>
      <dgm:spPr/>
      <dgm:t>
        <a:bodyPr/>
        <a:lstStyle/>
        <a:p>
          <a:endParaRPr lang="en-IN"/>
        </a:p>
      </dgm:t>
    </dgm:pt>
    <dgm:pt modelId="{C3F85E04-0954-419B-B535-E4729AF14420}" type="parTrans" cxnId="{C3DA736E-7E80-422F-A857-E66948702200}">
      <dgm:prSet/>
      <dgm:spPr/>
      <dgm:t>
        <a:bodyPr/>
        <a:lstStyle/>
        <a:p>
          <a:endParaRPr lang="en-IN"/>
        </a:p>
      </dgm:t>
    </dgm:pt>
    <dgm:pt modelId="{240569E3-72C7-4382-A503-60B658AFDE71}">
      <dgm:prSet phldrT="[Text]" custT="1"/>
      <dgm:spPr>
        <a:solidFill>
          <a:schemeClr val="accent2">
            <a:lumMod val="20000"/>
            <a:lumOff val="80000"/>
            <a:alpha val="90000"/>
          </a:schemeClr>
        </a:solidFill>
      </dgm:spPr>
      <dgm:t>
        <a:bodyPr/>
        <a:lstStyle/>
        <a:p>
          <a:pPr algn="just"/>
          <a:r>
            <a:rPr lang="en-US" sz="1600" dirty="0" smtClean="0"/>
            <a:t>All expenses not yet recognized. Additional expense will be recognized compared to Intrinsic Value Method</a:t>
          </a:r>
          <a:endParaRPr lang="en-IN" sz="1600" dirty="0"/>
        </a:p>
      </dgm:t>
    </dgm:pt>
    <dgm:pt modelId="{F86A0004-D355-476C-A032-5B39E685B25B}" type="parTrans" cxnId="{5048066A-8868-4E9D-9ADC-4AD076D6229D}">
      <dgm:prSet/>
      <dgm:spPr/>
      <dgm:t>
        <a:bodyPr/>
        <a:lstStyle/>
        <a:p>
          <a:endParaRPr lang="en-IN"/>
        </a:p>
      </dgm:t>
    </dgm:pt>
    <dgm:pt modelId="{A3FE5E12-93F9-4F01-A425-AE6D859DA44A}" type="sibTrans" cxnId="{5048066A-8868-4E9D-9ADC-4AD076D6229D}">
      <dgm:prSet/>
      <dgm:spPr/>
      <dgm:t>
        <a:bodyPr/>
        <a:lstStyle/>
        <a:p>
          <a:endParaRPr lang="en-IN"/>
        </a:p>
      </dgm:t>
    </dgm:pt>
    <dgm:pt modelId="{15E62CCB-F83F-4E01-9631-4B57510F5AE8}">
      <dgm:prSet phldrT="[Text]" custT="1"/>
      <dgm:spPr>
        <a:solidFill>
          <a:schemeClr val="accent2">
            <a:lumMod val="20000"/>
            <a:lumOff val="80000"/>
            <a:alpha val="90000"/>
          </a:schemeClr>
        </a:solidFill>
      </dgm:spPr>
      <dgm:t>
        <a:bodyPr/>
        <a:lstStyle/>
        <a:p>
          <a:pPr algn="just"/>
          <a:endParaRPr lang="en-IN" sz="1600" dirty="0"/>
        </a:p>
      </dgm:t>
    </dgm:pt>
    <dgm:pt modelId="{569BEA57-F2F9-4672-AD07-0C24F29F2EF8}" type="parTrans" cxnId="{E179E83B-F494-4427-B40E-815F52695431}">
      <dgm:prSet/>
      <dgm:spPr/>
      <dgm:t>
        <a:bodyPr/>
        <a:lstStyle/>
        <a:p>
          <a:endParaRPr lang="en-IN"/>
        </a:p>
      </dgm:t>
    </dgm:pt>
    <dgm:pt modelId="{89E5B5C4-9735-47E4-A561-F402F8831418}" type="sibTrans" cxnId="{E179E83B-F494-4427-B40E-815F52695431}">
      <dgm:prSet/>
      <dgm:spPr/>
      <dgm:t>
        <a:bodyPr/>
        <a:lstStyle/>
        <a:p>
          <a:endParaRPr lang="en-IN"/>
        </a:p>
      </dgm:t>
    </dgm:pt>
    <dgm:pt modelId="{342D8BE2-D592-408C-A096-8E5E849C1564}">
      <dgm:prSet phldrT="[Text]" custT="1"/>
      <dgm:spPr>
        <a:solidFill>
          <a:schemeClr val="accent2">
            <a:lumMod val="20000"/>
            <a:lumOff val="80000"/>
            <a:alpha val="90000"/>
          </a:schemeClr>
        </a:solidFill>
      </dgm:spPr>
      <dgm:t>
        <a:bodyPr/>
        <a:lstStyle/>
        <a:p>
          <a:pPr algn="just"/>
          <a:endParaRPr lang="en-IN" sz="1600" dirty="0"/>
        </a:p>
      </dgm:t>
    </dgm:pt>
    <dgm:pt modelId="{7E65C107-791C-46FE-BA1F-013B80173B8A}" type="parTrans" cxnId="{558D8A3E-AA02-4FA9-A848-37D359182BD4}">
      <dgm:prSet/>
      <dgm:spPr/>
      <dgm:t>
        <a:bodyPr/>
        <a:lstStyle/>
        <a:p>
          <a:endParaRPr lang="en-IN"/>
        </a:p>
      </dgm:t>
    </dgm:pt>
    <dgm:pt modelId="{6D40551E-10E2-4C25-B1DC-A31D950EF3ED}" type="sibTrans" cxnId="{558D8A3E-AA02-4FA9-A848-37D359182BD4}">
      <dgm:prSet/>
      <dgm:spPr/>
      <dgm:t>
        <a:bodyPr/>
        <a:lstStyle/>
        <a:p>
          <a:endParaRPr lang="en-IN"/>
        </a:p>
      </dgm:t>
    </dgm:pt>
    <dgm:pt modelId="{160CD0E7-3E71-436C-8BD1-D479F25BEC3C}">
      <dgm:prSet phldrT="[Text]" custT="1"/>
      <dgm:spPr>
        <a:solidFill>
          <a:schemeClr val="accent2">
            <a:lumMod val="20000"/>
            <a:lumOff val="80000"/>
            <a:alpha val="90000"/>
          </a:schemeClr>
        </a:solidFill>
      </dgm:spPr>
      <dgm:t>
        <a:bodyPr/>
        <a:lstStyle/>
        <a:p>
          <a:pPr algn="just"/>
          <a:endParaRPr lang="en-IN" sz="1600" dirty="0"/>
        </a:p>
      </dgm:t>
    </dgm:pt>
    <dgm:pt modelId="{C69599A9-4946-4CB0-A22D-FE766A411CE5}" type="parTrans" cxnId="{D7BDE494-73E2-4291-8066-05DD05854547}">
      <dgm:prSet/>
      <dgm:spPr/>
      <dgm:t>
        <a:bodyPr/>
        <a:lstStyle/>
        <a:p>
          <a:endParaRPr lang="en-IN"/>
        </a:p>
      </dgm:t>
    </dgm:pt>
    <dgm:pt modelId="{2B3D8476-9B77-4F76-A27D-D7CCA03119DA}" type="sibTrans" cxnId="{D7BDE494-73E2-4291-8066-05DD05854547}">
      <dgm:prSet/>
      <dgm:spPr/>
      <dgm:t>
        <a:bodyPr/>
        <a:lstStyle/>
        <a:p>
          <a:endParaRPr lang="en-IN"/>
        </a:p>
      </dgm:t>
    </dgm:pt>
    <dgm:pt modelId="{A14DF1AA-45A6-43FE-A101-9D5C7C957A6E}">
      <dgm:prSet custT="1"/>
      <dgm:spPr>
        <a:solidFill>
          <a:schemeClr val="accent2">
            <a:lumMod val="20000"/>
            <a:lumOff val="80000"/>
            <a:alpha val="90000"/>
          </a:schemeClr>
        </a:solidFill>
      </dgm:spPr>
      <dgm:t>
        <a:bodyPr/>
        <a:lstStyle/>
        <a:p>
          <a:pPr algn="just"/>
          <a:endParaRPr lang="en-IN" sz="1600" dirty="0"/>
        </a:p>
      </dgm:t>
    </dgm:pt>
    <dgm:pt modelId="{AE2968EF-B3E6-439A-9F56-258978E81D50}" type="parTrans" cxnId="{8E3F264C-9EEE-44CD-AC91-F958D0AA3AB1}">
      <dgm:prSet/>
      <dgm:spPr/>
      <dgm:t>
        <a:bodyPr/>
        <a:lstStyle/>
        <a:p>
          <a:endParaRPr lang="en-IN"/>
        </a:p>
      </dgm:t>
    </dgm:pt>
    <dgm:pt modelId="{E93F6CB4-678C-45F0-8617-0512780DCD31}" type="sibTrans" cxnId="{8E3F264C-9EEE-44CD-AC91-F958D0AA3AB1}">
      <dgm:prSet/>
      <dgm:spPr/>
      <dgm:t>
        <a:bodyPr/>
        <a:lstStyle/>
        <a:p>
          <a:endParaRPr lang="en-IN"/>
        </a:p>
      </dgm:t>
    </dgm:pt>
    <dgm:pt modelId="{BDBDAB40-24C9-400E-9179-62B8DF176F96}">
      <dgm:prSet phldrT="[Text]" custT="1"/>
      <dgm:spPr>
        <a:solidFill>
          <a:schemeClr val="accent2">
            <a:lumMod val="20000"/>
            <a:lumOff val="80000"/>
            <a:alpha val="90000"/>
          </a:schemeClr>
        </a:solidFill>
      </dgm:spPr>
      <dgm:t>
        <a:bodyPr/>
        <a:lstStyle/>
        <a:p>
          <a:pPr algn="just"/>
          <a:r>
            <a:rPr lang="en-US" sz="1600" dirty="0" smtClean="0"/>
            <a:t>No adjustment needed as transaction has been fully settled</a:t>
          </a:r>
          <a:endParaRPr lang="en-IN" sz="1600" dirty="0"/>
        </a:p>
      </dgm:t>
    </dgm:pt>
    <dgm:pt modelId="{FB5E1D3E-9441-4DDD-A27F-D3BB46FD8C98}" type="parTrans" cxnId="{85554C09-9392-457A-8F78-5125C7F4916A}">
      <dgm:prSet/>
      <dgm:spPr/>
      <dgm:t>
        <a:bodyPr/>
        <a:lstStyle/>
        <a:p>
          <a:endParaRPr lang="en-IN"/>
        </a:p>
      </dgm:t>
    </dgm:pt>
    <dgm:pt modelId="{A98997CD-F57C-4F41-9272-006B0DACFDD7}" type="sibTrans" cxnId="{85554C09-9392-457A-8F78-5125C7F4916A}">
      <dgm:prSet/>
      <dgm:spPr/>
      <dgm:t>
        <a:bodyPr/>
        <a:lstStyle/>
        <a:p>
          <a:endParaRPr lang="en-IN"/>
        </a:p>
      </dgm:t>
    </dgm:pt>
    <dgm:pt modelId="{0E76877C-A979-42E2-893C-5A1434D7513F}">
      <dgm:prSet phldrT="[Text]" custT="1"/>
      <dgm:spPr>
        <a:solidFill>
          <a:schemeClr val="accent2">
            <a:lumMod val="20000"/>
            <a:lumOff val="80000"/>
            <a:alpha val="90000"/>
          </a:schemeClr>
        </a:solidFill>
      </dgm:spPr>
      <dgm:t>
        <a:bodyPr/>
        <a:lstStyle/>
        <a:p>
          <a:pPr algn="just"/>
          <a:endParaRPr lang="en-IN" sz="1600" dirty="0"/>
        </a:p>
      </dgm:t>
    </dgm:pt>
    <dgm:pt modelId="{B205992D-5878-4376-95FA-B09E22964643}" type="parTrans" cxnId="{4B45CCDB-64CD-495E-B279-0CD0200F3C36}">
      <dgm:prSet/>
      <dgm:spPr/>
      <dgm:t>
        <a:bodyPr/>
        <a:lstStyle/>
        <a:p>
          <a:endParaRPr lang="en-IN"/>
        </a:p>
      </dgm:t>
    </dgm:pt>
    <dgm:pt modelId="{F37B3454-4249-4DF8-810D-1641B13C2FE4}" type="sibTrans" cxnId="{4B45CCDB-64CD-495E-B279-0CD0200F3C36}">
      <dgm:prSet/>
      <dgm:spPr/>
      <dgm:t>
        <a:bodyPr/>
        <a:lstStyle/>
        <a:p>
          <a:endParaRPr lang="en-IN"/>
        </a:p>
      </dgm:t>
    </dgm:pt>
    <dgm:pt modelId="{53B31619-6B78-4E13-A3D7-7E5FC550EFA5}" type="pres">
      <dgm:prSet presAssocID="{92DEB706-C986-4DA1-B59D-268F1A343748}" presName="Name0" presStyleCnt="0">
        <dgm:presLayoutVars>
          <dgm:dir/>
          <dgm:animLvl val="lvl"/>
          <dgm:resizeHandles val="exact"/>
        </dgm:presLayoutVars>
      </dgm:prSet>
      <dgm:spPr/>
      <dgm:t>
        <a:bodyPr/>
        <a:lstStyle/>
        <a:p>
          <a:endParaRPr lang="en-IN"/>
        </a:p>
      </dgm:t>
    </dgm:pt>
    <dgm:pt modelId="{1CF64C1B-5629-4A4D-A44F-D22D9A4B506D}" type="pres">
      <dgm:prSet presAssocID="{1A0C0963-D403-40E4-9E5A-6EBF8D2B6C19}" presName="composite" presStyleCnt="0"/>
      <dgm:spPr/>
    </dgm:pt>
    <dgm:pt modelId="{E1685BD3-29B0-4E2B-92CD-E6B088ED3102}" type="pres">
      <dgm:prSet presAssocID="{1A0C0963-D403-40E4-9E5A-6EBF8D2B6C19}" presName="parTx" presStyleLbl="alignNode1" presStyleIdx="0" presStyleCnt="3" custLinFactNeighborX="-103" custLinFactNeighborY="-6903">
        <dgm:presLayoutVars>
          <dgm:chMax val="0"/>
          <dgm:chPref val="0"/>
          <dgm:bulletEnabled val="1"/>
        </dgm:presLayoutVars>
      </dgm:prSet>
      <dgm:spPr/>
      <dgm:t>
        <a:bodyPr/>
        <a:lstStyle/>
        <a:p>
          <a:endParaRPr lang="en-IN"/>
        </a:p>
      </dgm:t>
    </dgm:pt>
    <dgm:pt modelId="{C9BED353-BE7F-4CF1-BCF7-74A9FE4154A3}" type="pres">
      <dgm:prSet presAssocID="{1A0C0963-D403-40E4-9E5A-6EBF8D2B6C19}" presName="desTx" presStyleLbl="alignAccFollowNode1" presStyleIdx="0" presStyleCnt="3">
        <dgm:presLayoutVars>
          <dgm:bulletEnabled val="1"/>
        </dgm:presLayoutVars>
      </dgm:prSet>
      <dgm:spPr/>
      <dgm:t>
        <a:bodyPr/>
        <a:lstStyle/>
        <a:p>
          <a:endParaRPr lang="en-IN"/>
        </a:p>
      </dgm:t>
    </dgm:pt>
    <dgm:pt modelId="{9302FC5D-9256-43D3-B5E1-3A4541533E3C}" type="pres">
      <dgm:prSet presAssocID="{093E35A3-5051-46D3-9A28-6A353D2C64EA}" presName="space" presStyleCnt="0"/>
      <dgm:spPr/>
    </dgm:pt>
    <dgm:pt modelId="{ED05F3D0-4D10-4A10-A175-2FE57F0A7414}" type="pres">
      <dgm:prSet presAssocID="{BAABF4ED-5EE7-4958-A9BB-1CA01A38EAA1}" presName="composite" presStyleCnt="0"/>
      <dgm:spPr/>
    </dgm:pt>
    <dgm:pt modelId="{87292373-0400-45EE-822C-61A1BF72F9E2}" type="pres">
      <dgm:prSet presAssocID="{BAABF4ED-5EE7-4958-A9BB-1CA01A38EAA1}" presName="parTx" presStyleLbl="alignNode1" presStyleIdx="1" presStyleCnt="3">
        <dgm:presLayoutVars>
          <dgm:chMax val="0"/>
          <dgm:chPref val="0"/>
          <dgm:bulletEnabled val="1"/>
        </dgm:presLayoutVars>
      </dgm:prSet>
      <dgm:spPr/>
      <dgm:t>
        <a:bodyPr/>
        <a:lstStyle/>
        <a:p>
          <a:endParaRPr lang="en-IN"/>
        </a:p>
      </dgm:t>
    </dgm:pt>
    <dgm:pt modelId="{60C8A0EB-46D7-4FD6-8C1F-6BF4A09CC528}" type="pres">
      <dgm:prSet presAssocID="{BAABF4ED-5EE7-4958-A9BB-1CA01A38EAA1}" presName="desTx" presStyleLbl="alignAccFollowNode1" presStyleIdx="1" presStyleCnt="3" custLinFactY="339286" custLinFactNeighborX="-164" custLinFactNeighborY="400000">
        <dgm:presLayoutVars>
          <dgm:bulletEnabled val="1"/>
        </dgm:presLayoutVars>
      </dgm:prSet>
      <dgm:spPr/>
      <dgm:t>
        <a:bodyPr/>
        <a:lstStyle/>
        <a:p>
          <a:endParaRPr lang="en-IN"/>
        </a:p>
      </dgm:t>
    </dgm:pt>
    <dgm:pt modelId="{D6452875-3BD2-45D0-8575-615D6D255341}" type="pres">
      <dgm:prSet presAssocID="{C3FEE8DC-4C70-4DF4-A6E5-93F8B82A9C53}" presName="space" presStyleCnt="0"/>
      <dgm:spPr/>
    </dgm:pt>
    <dgm:pt modelId="{4E271922-9825-4BB5-8C8A-9FA6B0CEEDFE}" type="pres">
      <dgm:prSet presAssocID="{1ACACCFE-D9B0-4F37-B79D-1F890C3FFD82}" presName="composite" presStyleCnt="0"/>
      <dgm:spPr/>
    </dgm:pt>
    <dgm:pt modelId="{A2B59BE5-2BBB-4F76-968D-EDF9643C19E1}" type="pres">
      <dgm:prSet presAssocID="{1ACACCFE-D9B0-4F37-B79D-1F890C3FFD82}" presName="parTx" presStyleLbl="alignNode1" presStyleIdx="2" presStyleCnt="3">
        <dgm:presLayoutVars>
          <dgm:chMax val="0"/>
          <dgm:chPref val="0"/>
          <dgm:bulletEnabled val="1"/>
        </dgm:presLayoutVars>
      </dgm:prSet>
      <dgm:spPr/>
      <dgm:t>
        <a:bodyPr/>
        <a:lstStyle/>
        <a:p>
          <a:endParaRPr lang="en-IN"/>
        </a:p>
      </dgm:t>
    </dgm:pt>
    <dgm:pt modelId="{B3C46047-86B6-4829-BF58-A1053ED83FDB}" type="pres">
      <dgm:prSet presAssocID="{1ACACCFE-D9B0-4F37-B79D-1F890C3FFD82}" presName="desTx" presStyleLbl="alignAccFollowNode1" presStyleIdx="2" presStyleCnt="3">
        <dgm:presLayoutVars>
          <dgm:bulletEnabled val="1"/>
        </dgm:presLayoutVars>
      </dgm:prSet>
      <dgm:spPr/>
      <dgm:t>
        <a:bodyPr/>
        <a:lstStyle/>
        <a:p>
          <a:endParaRPr lang="en-IN"/>
        </a:p>
      </dgm:t>
    </dgm:pt>
  </dgm:ptLst>
  <dgm:cxnLst>
    <dgm:cxn modelId="{A577A1C2-1360-4F8A-A53E-FA482F1A2010}" srcId="{1A0C0963-D403-40E4-9E5A-6EBF8D2B6C19}" destId="{F6C329BE-260D-4961-AEFC-E9C83CE649D6}" srcOrd="4" destOrd="0" parTransId="{D1FA1CE4-2AD9-4289-8FC6-7551EAD989E1}" sibTransId="{2649C463-72B5-4403-9FC5-9CC96453A81E}"/>
    <dgm:cxn modelId="{693FFEC8-7D41-4235-8EEF-2E7F0F32CC53}" type="presOf" srcId="{15E62CCB-F83F-4E01-9631-4B57510F5AE8}" destId="{C9BED353-BE7F-4CF1-BCF7-74A9FE4154A3}" srcOrd="0" destOrd="1" presId="urn:microsoft.com/office/officeart/2005/8/layout/hList1"/>
    <dgm:cxn modelId="{3E718B74-2E31-475C-A2D8-9DB73C6F5474}" type="presOf" srcId="{A14DF1AA-45A6-43FE-A101-9D5C7C957A6E}" destId="{60C8A0EB-46D7-4FD6-8C1F-6BF4A09CC528}" srcOrd="0" destOrd="1" presId="urn:microsoft.com/office/officeart/2005/8/layout/hList1"/>
    <dgm:cxn modelId="{437CB14D-2484-4AE1-A88D-75D6D7B11A1D}" srcId="{BAABF4ED-5EE7-4958-A9BB-1CA01A38EAA1}" destId="{64D766AD-2CD4-4EF6-A0F8-C9D8ED349609}" srcOrd="0" destOrd="0" parTransId="{4B28B449-3B99-4ACF-9F35-6CEFA7F6B751}" sibTransId="{78C7B505-DB35-4420-AD13-B9DBC9F00133}"/>
    <dgm:cxn modelId="{E179E83B-F494-4427-B40E-815F52695431}" srcId="{1A0C0963-D403-40E4-9E5A-6EBF8D2B6C19}" destId="{15E62CCB-F83F-4E01-9631-4B57510F5AE8}" srcOrd="1" destOrd="0" parTransId="{569BEA57-F2F9-4672-AD07-0C24F29F2EF8}" sibTransId="{89E5B5C4-9735-47E4-A561-F402F8831418}"/>
    <dgm:cxn modelId="{CB13C063-F643-4165-832E-5FA83988793F}" srcId="{92DEB706-C986-4DA1-B59D-268F1A343748}" destId="{1A0C0963-D403-40E4-9E5A-6EBF8D2B6C19}" srcOrd="0" destOrd="0" parTransId="{8A41FFE1-0B19-44CD-B73C-F1F42BBC6920}" sibTransId="{093E35A3-5051-46D3-9A28-6A353D2C64EA}"/>
    <dgm:cxn modelId="{B32B312A-DF79-41B9-A713-7376AB8A1928}" type="presOf" srcId="{BAABF4ED-5EE7-4958-A9BB-1CA01A38EAA1}" destId="{87292373-0400-45EE-822C-61A1BF72F9E2}" srcOrd="0" destOrd="0" presId="urn:microsoft.com/office/officeart/2005/8/layout/hList1"/>
    <dgm:cxn modelId="{2C1C7797-0E2E-47EF-8867-1E5A16FFE3FD}" type="presOf" srcId="{1A0C0963-D403-40E4-9E5A-6EBF8D2B6C19}" destId="{E1685BD3-29B0-4E2B-92CD-E6B088ED3102}" srcOrd="0" destOrd="0" presId="urn:microsoft.com/office/officeart/2005/8/layout/hList1"/>
    <dgm:cxn modelId="{EB296B3C-B425-41E2-BDA3-8BBCAC0C90AC}" srcId="{92DEB706-C986-4DA1-B59D-268F1A343748}" destId="{BAABF4ED-5EE7-4958-A9BB-1CA01A38EAA1}" srcOrd="1" destOrd="0" parTransId="{CA8454D1-101A-499A-8BEC-2D76881A1F03}" sibTransId="{C3FEE8DC-4C70-4DF4-A6E5-93F8B82A9C53}"/>
    <dgm:cxn modelId="{85554C09-9392-457A-8F78-5125C7F4916A}" srcId="{1ACACCFE-D9B0-4F37-B79D-1F890C3FFD82}" destId="{BDBDAB40-24C9-400E-9179-62B8DF176F96}" srcOrd="2" destOrd="0" parTransId="{FB5E1D3E-9441-4DDD-A27F-D3BB46FD8C98}" sibTransId="{A98997CD-F57C-4F41-9272-006B0DACFDD7}"/>
    <dgm:cxn modelId="{70DF25DB-5A3C-45F8-BDE8-D1EEFB08B06F}" type="presOf" srcId="{F9E0A34B-C4FA-42ED-BF5D-28AB83F6F37A}" destId="{C9BED353-BE7F-4CF1-BCF7-74A9FE4154A3}" srcOrd="0" destOrd="0" presId="urn:microsoft.com/office/officeart/2005/8/layout/hList1"/>
    <dgm:cxn modelId="{59A5EFD7-6DC4-4F82-8FA3-81C3BFBBA16E}" type="presOf" srcId="{240569E3-72C7-4382-A503-60B658AFDE71}" destId="{C9BED353-BE7F-4CF1-BCF7-74A9FE4154A3}" srcOrd="0" destOrd="2" presId="urn:microsoft.com/office/officeart/2005/8/layout/hList1"/>
    <dgm:cxn modelId="{91178686-8641-4E92-966C-A1DC49C316E8}" type="presOf" srcId="{92DEB706-C986-4DA1-B59D-268F1A343748}" destId="{53B31619-6B78-4E13-A3D7-7E5FC550EFA5}" srcOrd="0" destOrd="0" presId="urn:microsoft.com/office/officeart/2005/8/layout/hList1"/>
    <dgm:cxn modelId="{B6A5F51F-9977-4A22-9C71-E566AE7BD161}" type="presOf" srcId="{342D8BE2-D592-408C-A096-8E5E849C1564}" destId="{C9BED353-BE7F-4CF1-BCF7-74A9FE4154A3}" srcOrd="0" destOrd="6" presId="urn:microsoft.com/office/officeart/2005/8/layout/hList1"/>
    <dgm:cxn modelId="{FEF2F139-1AAA-4DE6-9888-C9306218DF65}" type="presOf" srcId="{F6C329BE-260D-4961-AEFC-E9C83CE649D6}" destId="{C9BED353-BE7F-4CF1-BCF7-74A9FE4154A3}" srcOrd="0" destOrd="4" presId="urn:microsoft.com/office/officeart/2005/8/layout/hList1"/>
    <dgm:cxn modelId="{5048066A-8868-4E9D-9ADC-4AD076D6229D}" srcId="{1A0C0963-D403-40E4-9E5A-6EBF8D2B6C19}" destId="{240569E3-72C7-4382-A503-60B658AFDE71}" srcOrd="2" destOrd="0" parTransId="{F86A0004-D355-476C-A032-5B39E685B25B}" sibTransId="{A3FE5E12-93F9-4F01-A425-AE6D859DA44A}"/>
    <dgm:cxn modelId="{6D273843-7F68-4B96-9736-59849E794C71}" type="presOf" srcId="{E079D462-3A36-435D-8A0A-69BAB9064C9F}" destId="{C9BED353-BE7F-4CF1-BCF7-74A9FE4154A3}" srcOrd="0" destOrd="3" presId="urn:microsoft.com/office/officeart/2005/8/layout/hList1"/>
    <dgm:cxn modelId="{B302D749-9F7B-40D0-BEEB-68D0BF85FE1F}" type="presOf" srcId="{899EDB14-2940-430A-8CD4-66B10DEAB36B}" destId="{60C8A0EB-46D7-4FD6-8C1F-6BF4A09CC528}" srcOrd="0" destOrd="2" presId="urn:microsoft.com/office/officeart/2005/8/layout/hList1"/>
    <dgm:cxn modelId="{A9D2A3CE-4E35-49DF-ABF1-4976479B2264}" type="presOf" srcId="{BDBDAB40-24C9-400E-9179-62B8DF176F96}" destId="{B3C46047-86B6-4829-BF58-A1053ED83FDB}" srcOrd="0" destOrd="2" presId="urn:microsoft.com/office/officeart/2005/8/layout/hList1"/>
    <dgm:cxn modelId="{84220FA0-2C48-4DF5-AABC-6C8C7809FC63}" type="presOf" srcId="{64D766AD-2CD4-4EF6-A0F8-C9D8ED349609}" destId="{60C8A0EB-46D7-4FD6-8C1F-6BF4A09CC528}" srcOrd="0" destOrd="0" presId="urn:microsoft.com/office/officeart/2005/8/layout/hList1"/>
    <dgm:cxn modelId="{90ACF797-7F28-4DC6-B0D3-7EDC0E321DD5}" srcId="{1A0C0963-D403-40E4-9E5A-6EBF8D2B6C19}" destId="{F9E0A34B-C4FA-42ED-BF5D-28AB83F6F37A}" srcOrd="0" destOrd="0" parTransId="{41698315-5E1E-4595-8602-414D703DBD47}" sibTransId="{8AC6E161-EE5F-40BA-81B6-DBDC28FF766E}"/>
    <dgm:cxn modelId="{286C5779-1C1E-4682-BA51-5BA3A777409D}" type="presOf" srcId="{160CD0E7-3E71-436C-8BD1-D479F25BEC3C}" destId="{C9BED353-BE7F-4CF1-BCF7-74A9FE4154A3}" srcOrd="0" destOrd="5" presId="urn:microsoft.com/office/officeart/2005/8/layout/hList1"/>
    <dgm:cxn modelId="{B3DE3AD2-305F-474F-B757-5C7ABA900B78}" type="presOf" srcId="{56BA46C0-9C37-4F30-B731-71B8EA7C6E94}" destId="{B3C46047-86B6-4829-BF58-A1053ED83FDB}" srcOrd="0" destOrd="0" presId="urn:microsoft.com/office/officeart/2005/8/layout/hList1"/>
    <dgm:cxn modelId="{C3DA736E-7E80-422F-A857-E66948702200}" srcId="{1A0C0963-D403-40E4-9E5A-6EBF8D2B6C19}" destId="{E079D462-3A36-435D-8A0A-69BAB9064C9F}" srcOrd="3" destOrd="0" parTransId="{C3F85E04-0954-419B-B535-E4729AF14420}" sibTransId="{79CDBCB2-82CA-4DC7-B152-C03281C58270}"/>
    <dgm:cxn modelId="{8E3F264C-9EEE-44CD-AC91-F958D0AA3AB1}" srcId="{BAABF4ED-5EE7-4958-A9BB-1CA01A38EAA1}" destId="{A14DF1AA-45A6-43FE-A101-9D5C7C957A6E}" srcOrd="1" destOrd="0" parTransId="{AE2968EF-B3E6-439A-9F56-258978E81D50}" sibTransId="{E93F6CB4-678C-45F0-8617-0512780DCD31}"/>
    <dgm:cxn modelId="{88A7C984-6AF3-4BD1-9E4D-365CB326885B}" srcId="{1ACACCFE-D9B0-4F37-B79D-1F890C3FFD82}" destId="{56BA46C0-9C37-4F30-B731-71B8EA7C6E94}" srcOrd="0" destOrd="0" parTransId="{DD19A96C-A8A1-45A9-B9C0-41F9D697190B}" sibTransId="{41A54261-D04F-4ED9-8D25-F54B69DF40F8}"/>
    <dgm:cxn modelId="{D7BDE494-73E2-4291-8066-05DD05854547}" srcId="{1A0C0963-D403-40E4-9E5A-6EBF8D2B6C19}" destId="{160CD0E7-3E71-436C-8BD1-D479F25BEC3C}" srcOrd="5" destOrd="0" parTransId="{C69599A9-4946-4CB0-A22D-FE766A411CE5}" sibTransId="{2B3D8476-9B77-4F76-A27D-D7CCA03119DA}"/>
    <dgm:cxn modelId="{AD57777B-FFF7-4571-A6EB-231A133ACE40}" srcId="{92DEB706-C986-4DA1-B59D-268F1A343748}" destId="{1ACACCFE-D9B0-4F37-B79D-1F890C3FFD82}" srcOrd="2" destOrd="0" parTransId="{AA72BECF-6247-4FB6-8F5F-8562DF8FE30A}" sibTransId="{F015722D-7215-4E96-B3A7-BD82AB7B1222}"/>
    <dgm:cxn modelId="{4B45CCDB-64CD-495E-B279-0CD0200F3C36}" srcId="{1ACACCFE-D9B0-4F37-B79D-1F890C3FFD82}" destId="{0E76877C-A979-42E2-893C-5A1434D7513F}" srcOrd="1" destOrd="0" parTransId="{B205992D-5878-4376-95FA-B09E22964643}" sibTransId="{F37B3454-4249-4DF8-810D-1641B13C2FE4}"/>
    <dgm:cxn modelId="{558D8A3E-AA02-4FA9-A848-37D359182BD4}" srcId="{1A0C0963-D403-40E4-9E5A-6EBF8D2B6C19}" destId="{342D8BE2-D592-408C-A096-8E5E849C1564}" srcOrd="6" destOrd="0" parTransId="{7E65C107-791C-46FE-BA1F-013B80173B8A}" sibTransId="{6D40551E-10E2-4C25-B1DC-A31D950EF3ED}"/>
    <dgm:cxn modelId="{E1FD9245-D16B-4E74-8D32-9E978C2DAB6D}" type="presOf" srcId="{0E76877C-A979-42E2-893C-5A1434D7513F}" destId="{B3C46047-86B6-4829-BF58-A1053ED83FDB}" srcOrd="0" destOrd="1" presId="urn:microsoft.com/office/officeart/2005/8/layout/hList1"/>
    <dgm:cxn modelId="{91AD4AEE-93A0-46FD-9171-88A06DB81920}" srcId="{BAABF4ED-5EE7-4958-A9BB-1CA01A38EAA1}" destId="{899EDB14-2940-430A-8CD4-66B10DEAB36B}" srcOrd="2" destOrd="0" parTransId="{A1A8ADD2-9778-4A68-A955-756AB8D12CC2}" sibTransId="{CBA22382-916A-4942-8EA2-B6C496164FED}"/>
    <dgm:cxn modelId="{4469A123-FDA5-4F02-BA27-5CD425AF8426}" type="presOf" srcId="{1ACACCFE-D9B0-4F37-B79D-1F890C3FFD82}" destId="{A2B59BE5-2BBB-4F76-968D-EDF9643C19E1}" srcOrd="0" destOrd="0" presId="urn:microsoft.com/office/officeart/2005/8/layout/hList1"/>
    <dgm:cxn modelId="{39A79525-27E5-4614-9F79-5FCC1D67B23C}" type="presParOf" srcId="{53B31619-6B78-4E13-A3D7-7E5FC550EFA5}" destId="{1CF64C1B-5629-4A4D-A44F-D22D9A4B506D}" srcOrd="0" destOrd="0" presId="urn:microsoft.com/office/officeart/2005/8/layout/hList1"/>
    <dgm:cxn modelId="{14940E0A-FD34-4484-85E5-1C48709A41BB}" type="presParOf" srcId="{1CF64C1B-5629-4A4D-A44F-D22D9A4B506D}" destId="{E1685BD3-29B0-4E2B-92CD-E6B088ED3102}" srcOrd="0" destOrd="0" presId="urn:microsoft.com/office/officeart/2005/8/layout/hList1"/>
    <dgm:cxn modelId="{9BBFD849-7D66-498C-8205-7D578F593199}" type="presParOf" srcId="{1CF64C1B-5629-4A4D-A44F-D22D9A4B506D}" destId="{C9BED353-BE7F-4CF1-BCF7-74A9FE4154A3}" srcOrd="1" destOrd="0" presId="urn:microsoft.com/office/officeart/2005/8/layout/hList1"/>
    <dgm:cxn modelId="{D2C3CF90-C82B-4770-B987-AD6247D24597}" type="presParOf" srcId="{53B31619-6B78-4E13-A3D7-7E5FC550EFA5}" destId="{9302FC5D-9256-43D3-B5E1-3A4541533E3C}" srcOrd="1" destOrd="0" presId="urn:microsoft.com/office/officeart/2005/8/layout/hList1"/>
    <dgm:cxn modelId="{D394E9B4-8AEF-4AF7-8A62-5D3FA7829E3E}" type="presParOf" srcId="{53B31619-6B78-4E13-A3D7-7E5FC550EFA5}" destId="{ED05F3D0-4D10-4A10-A175-2FE57F0A7414}" srcOrd="2" destOrd="0" presId="urn:microsoft.com/office/officeart/2005/8/layout/hList1"/>
    <dgm:cxn modelId="{A652A57B-60BD-47B3-842F-D7C8BEBAFE9E}" type="presParOf" srcId="{ED05F3D0-4D10-4A10-A175-2FE57F0A7414}" destId="{87292373-0400-45EE-822C-61A1BF72F9E2}" srcOrd="0" destOrd="0" presId="urn:microsoft.com/office/officeart/2005/8/layout/hList1"/>
    <dgm:cxn modelId="{78DBF062-6DBF-4127-BD8F-559D64263C6F}" type="presParOf" srcId="{ED05F3D0-4D10-4A10-A175-2FE57F0A7414}" destId="{60C8A0EB-46D7-4FD6-8C1F-6BF4A09CC528}" srcOrd="1" destOrd="0" presId="urn:microsoft.com/office/officeart/2005/8/layout/hList1"/>
    <dgm:cxn modelId="{8D14B4C2-435A-4B60-BEF8-F9CB867C6EDD}" type="presParOf" srcId="{53B31619-6B78-4E13-A3D7-7E5FC550EFA5}" destId="{D6452875-3BD2-45D0-8575-615D6D255341}" srcOrd="3" destOrd="0" presId="urn:microsoft.com/office/officeart/2005/8/layout/hList1"/>
    <dgm:cxn modelId="{83F69448-1572-4B89-966A-02A55B0CEAFE}" type="presParOf" srcId="{53B31619-6B78-4E13-A3D7-7E5FC550EFA5}" destId="{4E271922-9825-4BB5-8C8A-9FA6B0CEEDFE}" srcOrd="4" destOrd="0" presId="urn:microsoft.com/office/officeart/2005/8/layout/hList1"/>
    <dgm:cxn modelId="{A0F386AE-3F51-42FE-AE11-98EAA9293AD8}" type="presParOf" srcId="{4E271922-9825-4BB5-8C8A-9FA6B0CEEDFE}" destId="{A2B59BE5-2BBB-4F76-968D-EDF9643C19E1}" srcOrd="0" destOrd="0" presId="urn:microsoft.com/office/officeart/2005/8/layout/hList1"/>
    <dgm:cxn modelId="{2B7C3BE0-E9BB-4F24-813F-514EBB269FAD}" type="presParOf" srcId="{4E271922-9825-4BB5-8C8A-9FA6B0CEEDFE}" destId="{B3C46047-86B6-4829-BF58-A1053ED83FD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DEB706-C986-4DA1-B59D-268F1A343748}" type="doc">
      <dgm:prSet loTypeId="urn:microsoft.com/office/officeart/2005/8/layout/hList1" loCatId="list" qsTypeId="urn:microsoft.com/office/officeart/2005/8/quickstyle/simple4" qsCatId="simple" csTypeId="urn:microsoft.com/office/officeart/2005/8/colors/accent1_2" csCatId="accent1" phldr="1"/>
      <dgm:spPr/>
      <dgm:t>
        <a:bodyPr/>
        <a:lstStyle/>
        <a:p>
          <a:endParaRPr lang="en-IN"/>
        </a:p>
      </dgm:t>
    </dgm:pt>
    <dgm:pt modelId="{1A0C0963-D403-40E4-9E5A-6EBF8D2B6C19}">
      <dgm:prSet phldrT="[Text]" custT="1"/>
      <dgm:spPr>
        <a:solidFill>
          <a:schemeClr val="accent3">
            <a:lumMod val="60000"/>
            <a:lumOff val="40000"/>
          </a:schemeClr>
        </a:solidFill>
        <a:ln>
          <a:noFill/>
        </a:ln>
      </dgm:spPr>
      <dgm:t>
        <a:bodyPr/>
        <a:lstStyle/>
        <a:p>
          <a:r>
            <a:rPr lang="en-US" sz="1900" b="1" dirty="0" smtClean="0">
              <a:solidFill>
                <a:schemeClr val="tx1"/>
              </a:solidFill>
            </a:rPr>
            <a:t>Un-Vested SARs</a:t>
          </a:r>
        </a:p>
      </dgm:t>
    </dgm:pt>
    <dgm:pt modelId="{8A41FFE1-0B19-44CD-B73C-F1F42BBC6920}" type="parTrans" cxnId="{CB13C063-F643-4165-832E-5FA83988793F}">
      <dgm:prSet/>
      <dgm:spPr/>
      <dgm:t>
        <a:bodyPr/>
        <a:lstStyle/>
        <a:p>
          <a:endParaRPr lang="en-IN"/>
        </a:p>
      </dgm:t>
    </dgm:pt>
    <dgm:pt modelId="{093E35A3-5051-46D3-9A28-6A353D2C64EA}" type="sibTrans" cxnId="{CB13C063-F643-4165-832E-5FA83988793F}">
      <dgm:prSet/>
      <dgm:spPr/>
      <dgm:t>
        <a:bodyPr/>
        <a:lstStyle/>
        <a:p>
          <a:endParaRPr lang="en-IN"/>
        </a:p>
      </dgm:t>
    </dgm:pt>
    <dgm:pt modelId="{F9E0A34B-C4FA-42ED-BF5D-28AB83F6F37A}">
      <dgm:prSet phldrT="[Text]" custT="1"/>
      <dgm:spPr>
        <a:solidFill>
          <a:schemeClr val="accent3">
            <a:lumMod val="20000"/>
            <a:lumOff val="80000"/>
            <a:alpha val="90000"/>
          </a:schemeClr>
        </a:solidFill>
      </dgm:spPr>
      <dgm:t>
        <a:bodyPr/>
        <a:lstStyle/>
        <a:p>
          <a:pPr algn="just"/>
          <a:r>
            <a:rPr lang="en-US" sz="1600" b="1" dirty="0" smtClean="0"/>
            <a:t>Require</a:t>
          </a:r>
          <a:r>
            <a:rPr lang="en-US" sz="1600" dirty="0" smtClean="0"/>
            <a:t> accounting  for ESOPs as per </a:t>
          </a:r>
          <a:r>
            <a:rPr lang="en-US" sz="1600" dirty="0" err="1" smtClean="0"/>
            <a:t>Ind</a:t>
          </a:r>
          <a:r>
            <a:rPr lang="en-US" sz="1600" dirty="0" smtClean="0"/>
            <a:t> AS 102</a:t>
          </a:r>
          <a:endParaRPr lang="en-IN" sz="1600" dirty="0"/>
        </a:p>
      </dgm:t>
    </dgm:pt>
    <dgm:pt modelId="{41698315-5E1E-4595-8602-414D703DBD47}" type="parTrans" cxnId="{90ACF797-7F28-4DC6-B0D3-7EDC0E321DD5}">
      <dgm:prSet/>
      <dgm:spPr/>
      <dgm:t>
        <a:bodyPr/>
        <a:lstStyle/>
        <a:p>
          <a:endParaRPr lang="en-IN"/>
        </a:p>
      </dgm:t>
    </dgm:pt>
    <dgm:pt modelId="{8AC6E161-EE5F-40BA-81B6-DBDC28FF766E}" type="sibTrans" cxnId="{90ACF797-7F28-4DC6-B0D3-7EDC0E321DD5}">
      <dgm:prSet/>
      <dgm:spPr/>
      <dgm:t>
        <a:bodyPr/>
        <a:lstStyle/>
        <a:p>
          <a:endParaRPr lang="en-IN"/>
        </a:p>
      </dgm:t>
    </dgm:pt>
    <dgm:pt modelId="{BAABF4ED-5EE7-4958-A9BB-1CA01A38EAA1}">
      <dgm:prSet phldrT="[Text]" custT="1"/>
      <dgm:spPr>
        <a:solidFill>
          <a:schemeClr val="accent3">
            <a:lumMod val="60000"/>
            <a:lumOff val="40000"/>
          </a:schemeClr>
        </a:solidFill>
        <a:ln>
          <a:noFill/>
        </a:ln>
      </dgm:spPr>
      <dgm:t>
        <a:bodyPr/>
        <a:lstStyle/>
        <a:p>
          <a:r>
            <a:rPr lang="en-US" sz="1900" b="1" dirty="0" smtClean="0">
              <a:solidFill>
                <a:schemeClr val="tx1"/>
              </a:solidFill>
            </a:rPr>
            <a:t>Vested SARs but not yet settled</a:t>
          </a:r>
          <a:endParaRPr lang="en-IN" sz="1900" dirty="0">
            <a:solidFill>
              <a:schemeClr val="tx1"/>
            </a:solidFill>
          </a:endParaRPr>
        </a:p>
      </dgm:t>
    </dgm:pt>
    <dgm:pt modelId="{CA8454D1-101A-499A-8BEC-2D76881A1F03}" type="parTrans" cxnId="{EB296B3C-B425-41E2-BDA3-8BBCAC0C90AC}">
      <dgm:prSet/>
      <dgm:spPr/>
      <dgm:t>
        <a:bodyPr/>
        <a:lstStyle/>
        <a:p>
          <a:endParaRPr lang="en-IN"/>
        </a:p>
      </dgm:t>
    </dgm:pt>
    <dgm:pt modelId="{C3FEE8DC-4C70-4DF4-A6E5-93F8B82A9C53}" type="sibTrans" cxnId="{EB296B3C-B425-41E2-BDA3-8BBCAC0C90AC}">
      <dgm:prSet/>
      <dgm:spPr/>
      <dgm:t>
        <a:bodyPr/>
        <a:lstStyle/>
        <a:p>
          <a:endParaRPr lang="en-IN"/>
        </a:p>
      </dgm:t>
    </dgm:pt>
    <dgm:pt modelId="{1ACACCFE-D9B0-4F37-B79D-1F890C3FFD82}">
      <dgm:prSet phldrT="[Text]" custT="1"/>
      <dgm:spPr>
        <a:solidFill>
          <a:schemeClr val="accent3">
            <a:lumMod val="60000"/>
            <a:lumOff val="40000"/>
          </a:schemeClr>
        </a:solidFill>
        <a:ln>
          <a:noFill/>
        </a:ln>
      </dgm:spPr>
      <dgm:t>
        <a:bodyPr/>
        <a:lstStyle/>
        <a:p>
          <a:r>
            <a:rPr lang="en-US" sz="1900" b="1" dirty="0" smtClean="0">
              <a:solidFill>
                <a:schemeClr val="tx1"/>
              </a:solidFill>
            </a:rPr>
            <a:t>SARs vested and settled</a:t>
          </a:r>
          <a:endParaRPr lang="en-IN" sz="1900" dirty="0">
            <a:solidFill>
              <a:schemeClr val="tx1"/>
            </a:solidFill>
          </a:endParaRPr>
        </a:p>
      </dgm:t>
    </dgm:pt>
    <dgm:pt modelId="{AA72BECF-6247-4FB6-8F5F-8562DF8FE30A}" type="parTrans" cxnId="{AD57777B-FFF7-4571-A6EB-231A133ACE40}">
      <dgm:prSet/>
      <dgm:spPr/>
      <dgm:t>
        <a:bodyPr/>
        <a:lstStyle/>
        <a:p>
          <a:endParaRPr lang="en-IN"/>
        </a:p>
      </dgm:t>
    </dgm:pt>
    <dgm:pt modelId="{F015722D-7215-4E96-B3A7-BD82AB7B1222}" type="sibTrans" cxnId="{AD57777B-FFF7-4571-A6EB-231A133ACE40}">
      <dgm:prSet/>
      <dgm:spPr/>
      <dgm:t>
        <a:bodyPr/>
        <a:lstStyle/>
        <a:p>
          <a:endParaRPr lang="en-IN"/>
        </a:p>
      </dgm:t>
    </dgm:pt>
    <dgm:pt modelId="{56BA46C0-9C37-4F30-B731-71B8EA7C6E94}">
      <dgm:prSet phldrT="[Text]" custT="1"/>
      <dgm:spPr>
        <a:solidFill>
          <a:schemeClr val="accent3">
            <a:lumMod val="20000"/>
            <a:lumOff val="80000"/>
            <a:alpha val="90000"/>
          </a:schemeClr>
        </a:solidFill>
      </dgm:spPr>
      <dgm:t>
        <a:bodyPr/>
        <a:lstStyle/>
        <a:p>
          <a:pPr algn="just"/>
          <a:r>
            <a:rPr lang="en-US" sz="1600" b="1" dirty="0" smtClean="0"/>
            <a:t>Encouraged</a:t>
          </a:r>
          <a:r>
            <a:rPr lang="en-US" sz="1600" dirty="0" smtClean="0"/>
            <a:t> but not required to apply </a:t>
          </a:r>
          <a:r>
            <a:rPr lang="en-US" sz="1600" dirty="0" err="1" smtClean="0"/>
            <a:t>Ind</a:t>
          </a:r>
          <a:r>
            <a:rPr lang="en-US" sz="1600" dirty="0" smtClean="0"/>
            <a:t> AS 102</a:t>
          </a:r>
          <a:endParaRPr lang="en-IN" sz="1600" dirty="0"/>
        </a:p>
      </dgm:t>
    </dgm:pt>
    <dgm:pt modelId="{DD19A96C-A8A1-45A9-B9C0-41F9D697190B}" type="parTrans" cxnId="{88A7C984-6AF3-4BD1-9E4D-365CB326885B}">
      <dgm:prSet/>
      <dgm:spPr/>
      <dgm:t>
        <a:bodyPr/>
        <a:lstStyle/>
        <a:p>
          <a:endParaRPr lang="en-IN"/>
        </a:p>
      </dgm:t>
    </dgm:pt>
    <dgm:pt modelId="{41A54261-D04F-4ED9-8D25-F54B69DF40F8}" type="sibTrans" cxnId="{88A7C984-6AF3-4BD1-9E4D-365CB326885B}">
      <dgm:prSet/>
      <dgm:spPr/>
      <dgm:t>
        <a:bodyPr/>
        <a:lstStyle/>
        <a:p>
          <a:endParaRPr lang="en-IN"/>
        </a:p>
      </dgm:t>
    </dgm:pt>
    <dgm:pt modelId="{64D766AD-2CD4-4EF6-A0F8-C9D8ED349609}">
      <dgm:prSet custT="1"/>
      <dgm:spPr>
        <a:solidFill>
          <a:schemeClr val="accent3">
            <a:lumMod val="20000"/>
            <a:lumOff val="80000"/>
            <a:alpha val="90000"/>
          </a:schemeClr>
        </a:solidFill>
      </dgm:spPr>
      <dgm:t>
        <a:bodyPr/>
        <a:lstStyle/>
        <a:p>
          <a:pPr algn="just"/>
          <a:r>
            <a:rPr lang="en-US" sz="1600" b="1" dirty="0" smtClean="0"/>
            <a:t>Require</a:t>
          </a:r>
          <a:r>
            <a:rPr lang="en-US" sz="1600" dirty="0" smtClean="0"/>
            <a:t> accounting  for ESOPs as per </a:t>
          </a:r>
          <a:r>
            <a:rPr lang="en-US" sz="1600" dirty="0" err="1" smtClean="0"/>
            <a:t>Ind</a:t>
          </a:r>
          <a:r>
            <a:rPr lang="en-US" sz="1600" dirty="0" smtClean="0"/>
            <a:t> AS 102</a:t>
          </a:r>
          <a:endParaRPr lang="en-IN" sz="1600" dirty="0"/>
        </a:p>
      </dgm:t>
    </dgm:pt>
    <dgm:pt modelId="{4B28B449-3B99-4ACF-9F35-6CEFA7F6B751}" type="parTrans" cxnId="{437CB14D-2484-4AE1-A88D-75D6D7B11A1D}">
      <dgm:prSet/>
      <dgm:spPr/>
      <dgm:t>
        <a:bodyPr/>
        <a:lstStyle/>
        <a:p>
          <a:endParaRPr lang="en-IN"/>
        </a:p>
      </dgm:t>
    </dgm:pt>
    <dgm:pt modelId="{78C7B505-DB35-4420-AD13-B9DBC9F00133}" type="sibTrans" cxnId="{437CB14D-2484-4AE1-A88D-75D6D7B11A1D}">
      <dgm:prSet/>
      <dgm:spPr/>
      <dgm:t>
        <a:bodyPr/>
        <a:lstStyle/>
        <a:p>
          <a:endParaRPr lang="en-IN"/>
        </a:p>
      </dgm:t>
    </dgm:pt>
    <dgm:pt modelId="{86089F92-7E45-4ED9-B32F-7A600BB4B824}">
      <dgm:prSet custT="1"/>
      <dgm:spPr>
        <a:solidFill>
          <a:schemeClr val="accent3">
            <a:lumMod val="20000"/>
            <a:lumOff val="80000"/>
            <a:alpha val="90000"/>
          </a:schemeClr>
        </a:solidFill>
      </dgm:spPr>
      <dgm:t>
        <a:bodyPr/>
        <a:lstStyle/>
        <a:p>
          <a:pPr algn="just"/>
          <a:endParaRPr lang="en-IN" sz="1600" dirty="0" smtClean="0"/>
        </a:p>
      </dgm:t>
    </dgm:pt>
    <dgm:pt modelId="{CFF0A7A4-E8DA-4456-9129-02E73C72EB43}" type="parTrans" cxnId="{A844B6A6-5C05-4873-9956-CD1D48AA3500}">
      <dgm:prSet/>
      <dgm:spPr/>
      <dgm:t>
        <a:bodyPr/>
        <a:lstStyle/>
        <a:p>
          <a:endParaRPr lang="en-IN"/>
        </a:p>
      </dgm:t>
    </dgm:pt>
    <dgm:pt modelId="{555BFB58-968C-4F58-935D-302D9653B0AE}" type="sibTrans" cxnId="{A844B6A6-5C05-4873-9956-CD1D48AA3500}">
      <dgm:prSet/>
      <dgm:spPr/>
      <dgm:t>
        <a:bodyPr/>
        <a:lstStyle/>
        <a:p>
          <a:endParaRPr lang="en-IN"/>
        </a:p>
      </dgm:t>
    </dgm:pt>
    <dgm:pt modelId="{0EACFC19-AEB8-4FC1-92E5-226DF603B3C0}">
      <dgm:prSet custT="1"/>
      <dgm:spPr>
        <a:solidFill>
          <a:schemeClr val="accent3">
            <a:lumMod val="20000"/>
            <a:lumOff val="80000"/>
            <a:alpha val="90000"/>
          </a:schemeClr>
        </a:solidFill>
      </dgm:spPr>
      <dgm:t>
        <a:bodyPr/>
        <a:lstStyle/>
        <a:p>
          <a:pPr algn="just"/>
          <a:r>
            <a:rPr lang="en-US" sz="1600" dirty="0" smtClean="0"/>
            <a:t>All expenses not yet recognized. Additional expense will be recognized compared to Intrinsic Value Method</a:t>
          </a:r>
          <a:endParaRPr lang="en-IN" sz="1600" dirty="0" smtClean="0"/>
        </a:p>
      </dgm:t>
    </dgm:pt>
    <dgm:pt modelId="{FF8A8EAF-7ADD-4922-BB25-15191225AD14}" type="parTrans" cxnId="{CD23C642-7039-43B7-AC6D-FF468B7F75A8}">
      <dgm:prSet/>
      <dgm:spPr/>
      <dgm:t>
        <a:bodyPr/>
        <a:lstStyle/>
        <a:p>
          <a:endParaRPr lang="en-IN"/>
        </a:p>
      </dgm:t>
    </dgm:pt>
    <dgm:pt modelId="{B24FB782-EA77-4ABF-9E90-3294C3BDB3D8}" type="sibTrans" cxnId="{CD23C642-7039-43B7-AC6D-FF468B7F75A8}">
      <dgm:prSet/>
      <dgm:spPr/>
      <dgm:t>
        <a:bodyPr/>
        <a:lstStyle/>
        <a:p>
          <a:endParaRPr lang="en-IN"/>
        </a:p>
      </dgm:t>
    </dgm:pt>
    <dgm:pt modelId="{7CDC874D-3474-4FFD-895F-5CE5DC4ABE7E}">
      <dgm:prSet custT="1"/>
      <dgm:spPr>
        <a:solidFill>
          <a:schemeClr val="accent3">
            <a:lumMod val="20000"/>
            <a:lumOff val="80000"/>
            <a:alpha val="90000"/>
          </a:schemeClr>
        </a:solidFill>
      </dgm:spPr>
      <dgm:t>
        <a:bodyPr/>
        <a:lstStyle/>
        <a:p>
          <a:pPr algn="just"/>
          <a:endParaRPr lang="en-IN" sz="1600" dirty="0" smtClean="0"/>
        </a:p>
      </dgm:t>
    </dgm:pt>
    <dgm:pt modelId="{3AD47F01-32B3-47F9-9E52-8DF3117BA618}" type="parTrans" cxnId="{9DD94766-0111-4D67-AA3F-C33EB85FC9B3}">
      <dgm:prSet/>
      <dgm:spPr/>
      <dgm:t>
        <a:bodyPr/>
        <a:lstStyle/>
        <a:p>
          <a:endParaRPr lang="en-IN"/>
        </a:p>
      </dgm:t>
    </dgm:pt>
    <dgm:pt modelId="{563837C6-C5BE-4BED-9116-7426344FFFDE}" type="sibTrans" cxnId="{9DD94766-0111-4D67-AA3F-C33EB85FC9B3}">
      <dgm:prSet/>
      <dgm:spPr/>
      <dgm:t>
        <a:bodyPr/>
        <a:lstStyle/>
        <a:p>
          <a:endParaRPr lang="en-IN"/>
        </a:p>
      </dgm:t>
    </dgm:pt>
    <dgm:pt modelId="{4DB0D95F-5581-421E-A4BB-497B6856BB3D}">
      <dgm:prSet custT="1"/>
      <dgm:spPr>
        <a:solidFill>
          <a:schemeClr val="accent3">
            <a:lumMod val="20000"/>
            <a:lumOff val="80000"/>
            <a:alpha val="90000"/>
          </a:schemeClr>
        </a:solidFill>
      </dgm:spPr>
      <dgm:t>
        <a:bodyPr/>
        <a:lstStyle/>
        <a:p>
          <a:pPr algn="just"/>
          <a:r>
            <a:rPr lang="en-US" sz="1600" dirty="0" smtClean="0"/>
            <a:t>All expenses not yet recognized. Additional expense will be recognized compared to Intrinsic Value Method</a:t>
          </a:r>
          <a:endParaRPr lang="en-IN" sz="1600" dirty="0" smtClean="0"/>
        </a:p>
      </dgm:t>
    </dgm:pt>
    <dgm:pt modelId="{B0013806-60FC-44B8-82C2-07142E0FEB78}" type="parTrans" cxnId="{92B51C43-B4DB-454D-988A-2F8A42CE74A1}">
      <dgm:prSet/>
      <dgm:spPr/>
      <dgm:t>
        <a:bodyPr/>
        <a:lstStyle/>
        <a:p>
          <a:endParaRPr lang="en-IN"/>
        </a:p>
      </dgm:t>
    </dgm:pt>
    <dgm:pt modelId="{542CA2FD-D949-421E-AEE2-57AEAEEA523C}" type="sibTrans" cxnId="{92B51C43-B4DB-454D-988A-2F8A42CE74A1}">
      <dgm:prSet/>
      <dgm:spPr/>
      <dgm:t>
        <a:bodyPr/>
        <a:lstStyle/>
        <a:p>
          <a:endParaRPr lang="en-IN"/>
        </a:p>
      </dgm:t>
    </dgm:pt>
    <dgm:pt modelId="{725536BC-49ED-4075-AD2F-0E8E553E9BEA}">
      <dgm:prSet custT="1"/>
      <dgm:spPr>
        <a:solidFill>
          <a:schemeClr val="accent3">
            <a:lumMod val="20000"/>
            <a:lumOff val="80000"/>
            <a:alpha val="90000"/>
          </a:schemeClr>
        </a:solidFill>
      </dgm:spPr>
      <dgm:t>
        <a:bodyPr/>
        <a:lstStyle/>
        <a:p>
          <a:pPr algn="just"/>
          <a:endParaRPr lang="en-IN" sz="1600" dirty="0" smtClean="0"/>
        </a:p>
      </dgm:t>
    </dgm:pt>
    <dgm:pt modelId="{57A27D86-5958-4F27-AECA-DC332E60B15E}" type="parTrans" cxnId="{AC86AA1E-4D87-4D13-8E5E-FEEAD09BE530}">
      <dgm:prSet/>
      <dgm:spPr/>
      <dgm:t>
        <a:bodyPr/>
        <a:lstStyle/>
        <a:p>
          <a:endParaRPr lang="en-IN"/>
        </a:p>
      </dgm:t>
    </dgm:pt>
    <dgm:pt modelId="{C4F08A3D-2839-4F3A-A67A-39A96BAD51AA}" type="sibTrans" cxnId="{AC86AA1E-4D87-4D13-8E5E-FEEAD09BE530}">
      <dgm:prSet/>
      <dgm:spPr/>
      <dgm:t>
        <a:bodyPr/>
        <a:lstStyle/>
        <a:p>
          <a:endParaRPr lang="en-IN"/>
        </a:p>
      </dgm:t>
    </dgm:pt>
    <dgm:pt modelId="{B8327D61-6048-4CAA-A598-372868ED388E}">
      <dgm:prSet custT="1"/>
      <dgm:spPr>
        <a:solidFill>
          <a:schemeClr val="accent3">
            <a:lumMod val="20000"/>
            <a:lumOff val="80000"/>
            <a:alpha val="90000"/>
          </a:schemeClr>
        </a:solidFill>
      </dgm:spPr>
      <dgm:t>
        <a:bodyPr/>
        <a:lstStyle/>
        <a:p>
          <a:pPr algn="just"/>
          <a:r>
            <a:rPr lang="en-US" sz="1600" dirty="0" smtClean="0"/>
            <a:t>Need to value options at each previous reporting date from grant date using fair value method until vested. </a:t>
          </a:r>
          <a:endParaRPr lang="en-IN" sz="1600" dirty="0" smtClean="0"/>
        </a:p>
      </dgm:t>
    </dgm:pt>
    <dgm:pt modelId="{8D68BBAE-2FC6-43B9-AD41-1C522275584B}" type="parTrans" cxnId="{1B5E462E-14AF-41B8-80B6-8D8613FAD519}">
      <dgm:prSet/>
      <dgm:spPr/>
      <dgm:t>
        <a:bodyPr/>
        <a:lstStyle/>
        <a:p>
          <a:endParaRPr lang="en-IN"/>
        </a:p>
      </dgm:t>
    </dgm:pt>
    <dgm:pt modelId="{3493A7D1-7AB9-4375-B24B-CB946BB4B4FB}" type="sibTrans" cxnId="{1B5E462E-14AF-41B8-80B6-8D8613FAD519}">
      <dgm:prSet/>
      <dgm:spPr/>
      <dgm:t>
        <a:bodyPr/>
        <a:lstStyle/>
        <a:p>
          <a:endParaRPr lang="en-IN"/>
        </a:p>
      </dgm:t>
    </dgm:pt>
    <dgm:pt modelId="{2FA3B32E-58C2-44B2-B67D-CEDD47272C03}">
      <dgm:prSet custT="1"/>
      <dgm:spPr>
        <a:solidFill>
          <a:schemeClr val="accent3">
            <a:lumMod val="20000"/>
            <a:lumOff val="80000"/>
            <a:alpha val="90000"/>
          </a:schemeClr>
        </a:solidFill>
      </dgm:spPr>
      <dgm:t>
        <a:bodyPr/>
        <a:lstStyle/>
        <a:p>
          <a:pPr algn="just"/>
          <a:endParaRPr lang="en-IN" sz="1600" dirty="0" smtClean="0"/>
        </a:p>
      </dgm:t>
    </dgm:pt>
    <dgm:pt modelId="{D0C04FD0-78D3-4B41-9BB0-EF45E5AA72F7}" type="parTrans" cxnId="{B8B1601F-BF2A-4D0C-97F7-E55F97466AC6}">
      <dgm:prSet/>
      <dgm:spPr/>
      <dgm:t>
        <a:bodyPr/>
        <a:lstStyle/>
        <a:p>
          <a:endParaRPr lang="en-IN"/>
        </a:p>
      </dgm:t>
    </dgm:pt>
    <dgm:pt modelId="{9B6B828F-681E-4BD8-9864-A1F442F2881C}" type="sibTrans" cxnId="{B8B1601F-BF2A-4D0C-97F7-E55F97466AC6}">
      <dgm:prSet/>
      <dgm:spPr/>
      <dgm:t>
        <a:bodyPr/>
        <a:lstStyle/>
        <a:p>
          <a:endParaRPr lang="en-IN"/>
        </a:p>
      </dgm:t>
    </dgm:pt>
    <dgm:pt modelId="{BDBDAB40-24C9-400E-9179-62B8DF176F96}">
      <dgm:prSet phldrT="[Text]" custT="1"/>
      <dgm:spPr>
        <a:solidFill>
          <a:schemeClr val="accent3">
            <a:lumMod val="20000"/>
            <a:lumOff val="80000"/>
            <a:alpha val="90000"/>
          </a:schemeClr>
        </a:solidFill>
      </dgm:spPr>
      <dgm:t>
        <a:bodyPr/>
        <a:lstStyle/>
        <a:p>
          <a:pPr algn="just"/>
          <a:r>
            <a:rPr lang="en-US" sz="1600" dirty="0" smtClean="0"/>
            <a:t>No adjustment needed as transaction has been fully settled</a:t>
          </a:r>
          <a:endParaRPr lang="en-IN" sz="1600" dirty="0"/>
        </a:p>
      </dgm:t>
    </dgm:pt>
    <dgm:pt modelId="{A98997CD-F57C-4F41-9272-006B0DACFDD7}" type="sibTrans" cxnId="{85554C09-9392-457A-8F78-5125C7F4916A}">
      <dgm:prSet/>
      <dgm:spPr/>
      <dgm:t>
        <a:bodyPr/>
        <a:lstStyle/>
        <a:p>
          <a:endParaRPr lang="en-IN"/>
        </a:p>
      </dgm:t>
    </dgm:pt>
    <dgm:pt modelId="{FB5E1D3E-9441-4DDD-A27F-D3BB46FD8C98}" type="parTrans" cxnId="{85554C09-9392-457A-8F78-5125C7F4916A}">
      <dgm:prSet/>
      <dgm:spPr/>
      <dgm:t>
        <a:bodyPr/>
        <a:lstStyle/>
        <a:p>
          <a:endParaRPr lang="en-IN"/>
        </a:p>
      </dgm:t>
    </dgm:pt>
    <dgm:pt modelId="{0E76877C-A979-42E2-893C-5A1434D7513F}">
      <dgm:prSet phldrT="[Text]" custT="1"/>
      <dgm:spPr>
        <a:solidFill>
          <a:schemeClr val="accent3">
            <a:lumMod val="20000"/>
            <a:lumOff val="80000"/>
            <a:alpha val="90000"/>
          </a:schemeClr>
        </a:solidFill>
      </dgm:spPr>
      <dgm:t>
        <a:bodyPr/>
        <a:lstStyle/>
        <a:p>
          <a:pPr algn="just"/>
          <a:endParaRPr lang="en-IN" sz="1600" dirty="0"/>
        </a:p>
      </dgm:t>
    </dgm:pt>
    <dgm:pt modelId="{F37B3454-4249-4DF8-810D-1641B13C2FE4}" type="sibTrans" cxnId="{4B45CCDB-64CD-495E-B279-0CD0200F3C36}">
      <dgm:prSet/>
      <dgm:spPr/>
      <dgm:t>
        <a:bodyPr/>
        <a:lstStyle/>
        <a:p>
          <a:endParaRPr lang="en-IN"/>
        </a:p>
      </dgm:t>
    </dgm:pt>
    <dgm:pt modelId="{B205992D-5878-4376-95FA-B09E22964643}" type="parTrans" cxnId="{4B45CCDB-64CD-495E-B279-0CD0200F3C36}">
      <dgm:prSet/>
      <dgm:spPr/>
      <dgm:t>
        <a:bodyPr/>
        <a:lstStyle/>
        <a:p>
          <a:endParaRPr lang="en-IN"/>
        </a:p>
      </dgm:t>
    </dgm:pt>
    <dgm:pt modelId="{53B31619-6B78-4E13-A3D7-7E5FC550EFA5}" type="pres">
      <dgm:prSet presAssocID="{92DEB706-C986-4DA1-B59D-268F1A343748}" presName="Name0" presStyleCnt="0">
        <dgm:presLayoutVars>
          <dgm:dir/>
          <dgm:animLvl val="lvl"/>
          <dgm:resizeHandles val="exact"/>
        </dgm:presLayoutVars>
      </dgm:prSet>
      <dgm:spPr/>
      <dgm:t>
        <a:bodyPr/>
        <a:lstStyle/>
        <a:p>
          <a:endParaRPr lang="en-IN"/>
        </a:p>
      </dgm:t>
    </dgm:pt>
    <dgm:pt modelId="{1CF64C1B-5629-4A4D-A44F-D22D9A4B506D}" type="pres">
      <dgm:prSet presAssocID="{1A0C0963-D403-40E4-9E5A-6EBF8D2B6C19}" presName="composite" presStyleCnt="0"/>
      <dgm:spPr/>
    </dgm:pt>
    <dgm:pt modelId="{E1685BD3-29B0-4E2B-92CD-E6B088ED3102}" type="pres">
      <dgm:prSet presAssocID="{1A0C0963-D403-40E4-9E5A-6EBF8D2B6C19}" presName="parTx" presStyleLbl="alignNode1" presStyleIdx="0" presStyleCnt="3" custLinFactNeighborX="-103" custLinFactNeighborY="-6903">
        <dgm:presLayoutVars>
          <dgm:chMax val="0"/>
          <dgm:chPref val="0"/>
          <dgm:bulletEnabled val="1"/>
        </dgm:presLayoutVars>
      </dgm:prSet>
      <dgm:spPr/>
      <dgm:t>
        <a:bodyPr/>
        <a:lstStyle/>
        <a:p>
          <a:endParaRPr lang="en-IN"/>
        </a:p>
      </dgm:t>
    </dgm:pt>
    <dgm:pt modelId="{C9BED353-BE7F-4CF1-BCF7-74A9FE4154A3}" type="pres">
      <dgm:prSet presAssocID="{1A0C0963-D403-40E4-9E5A-6EBF8D2B6C19}" presName="desTx" presStyleLbl="alignAccFollowNode1" presStyleIdx="0" presStyleCnt="3">
        <dgm:presLayoutVars>
          <dgm:bulletEnabled val="1"/>
        </dgm:presLayoutVars>
      </dgm:prSet>
      <dgm:spPr/>
      <dgm:t>
        <a:bodyPr/>
        <a:lstStyle/>
        <a:p>
          <a:endParaRPr lang="en-IN"/>
        </a:p>
      </dgm:t>
    </dgm:pt>
    <dgm:pt modelId="{9302FC5D-9256-43D3-B5E1-3A4541533E3C}" type="pres">
      <dgm:prSet presAssocID="{093E35A3-5051-46D3-9A28-6A353D2C64EA}" presName="space" presStyleCnt="0"/>
      <dgm:spPr/>
    </dgm:pt>
    <dgm:pt modelId="{ED05F3D0-4D10-4A10-A175-2FE57F0A7414}" type="pres">
      <dgm:prSet presAssocID="{BAABF4ED-5EE7-4958-A9BB-1CA01A38EAA1}" presName="composite" presStyleCnt="0"/>
      <dgm:spPr/>
    </dgm:pt>
    <dgm:pt modelId="{87292373-0400-45EE-822C-61A1BF72F9E2}" type="pres">
      <dgm:prSet presAssocID="{BAABF4ED-5EE7-4958-A9BB-1CA01A38EAA1}" presName="parTx" presStyleLbl="alignNode1" presStyleIdx="1" presStyleCnt="3">
        <dgm:presLayoutVars>
          <dgm:chMax val="0"/>
          <dgm:chPref val="0"/>
          <dgm:bulletEnabled val="1"/>
        </dgm:presLayoutVars>
      </dgm:prSet>
      <dgm:spPr/>
      <dgm:t>
        <a:bodyPr/>
        <a:lstStyle/>
        <a:p>
          <a:endParaRPr lang="en-IN"/>
        </a:p>
      </dgm:t>
    </dgm:pt>
    <dgm:pt modelId="{60C8A0EB-46D7-4FD6-8C1F-6BF4A09CC528}" type="pres">
      <dgm:prSet presAssocID="{BAABF4ED-5EE7-4958-A9BB-1CA01A38EAA1}" presName="desTx" presStyleLbl="alignAccFollowNode1" presStyleIdx="1" presStyleCnt="3" custLinFactY="339286" custLinFactNeighborX="-164" custLinFactNeighborY="400000">
        <dgm:presLayoutVars>
          <dgm:bulletEnabled val="1"/>
        </dgm:presLayoutVars>
      </dgm:prSet>
      <dgm:spPr/>
      <dgm:t>
        <a:bodyPr/>
        <a:lstStyle/>
        <a:p>
          <a:endParaRPr lang="en-IN"/>
        </a:p>
      </dgm:t>
    </dgm:pt>
    <dgm:pt modelId="{D6452875-3BD2-45D0-8575-615D6D255341}" type="pres">
      <dgm:prSet presAssocID="{C3FEE8DC-4C70-4DF4-A6E5-93F8B82A9C53}" presName="space" presStyleCnt="0"/>
      <dgm:spPr/>
    </dgm:pt>
    <dgm:pt modelId="{4E271922-9825-4BB5-8C8A-9FA6B0CEEDFE}" type="pres">
      <dgm:prSet presAssocID="{1ACACCFE-D9B0-4F37-B79D-1F890C3FFD82}" presName="composite" presStyleCnt="0"/>
      <dgm:spPr/>
    </dgm:pt>
    <dgm:pt modelId="{A2B59BE5-2BBB-4F76-968D-EDF9643C19E1}" type="pres">
      <dgm:prSet presAssocID="{1ACACCFE-D9B0-4F37-B79D-1F890C3FFD82}" presName="parTx" presStyleLbl="alignNode1" presStyleIdx="2" presStyleCnt="3">
        <dgm:presLayoutVars>
          <dgm:chMax val="0"/>
          <dgm:chPref val="0"/>
          <dgm:bulletEnabled val="1"/>
        </dgm:presLayoutVars>
      </dgm:prSet>
      <dgm:spPr/>
      <dgm:t>
        <a:bodyPr/>
        <a:lstStyle/>
        <a:p>
          <a:endParaRPr lang="en-IN"/>
        </a:p>
      </dgm:t>
    </dgm:pt>
    <dgm:pt modelId="{B3C46047-86B6-4829-BF58-A1053ED83FDB}" type="pres">
      <dgm:prSet presAssocID="{1ACACCFE-D9B0-4F37-B79D-1F890C3FFD82}" presName="desTx" presStyleLbl="alignAccFollowNode1" presStyleIdx="2" presStyleCnt="3">
        <dgm:presLayoutVars>
          <dgm:bulletEnabled val="1"/>
        </dgm:presLayoutVars>
      </dgm:prSet>
      <dgm:spPr/>
      <dgm:t>
        <a:bodyPr/>
        <a:lstStyle/>
        <a:p>
          <a:endParaRPr lang="en-IN"/>
        </a:p>
      </dgm:t>
    </dgm:pt>
  </dgm:ptLst>
  <dgm:cxnLst>
    <dgm:cxn modelId="{9DD94766-0111-4D67-AA3F-C33EB85FC9B3}" srcId="{1A0C0963-D403-40E4-9E5A-6EBF8D2B6C19}" destId="{7CDC874D-3474-4FFD-895F-5CE5DC4ABE7E}" srcOrd="1" destOrd="0" parTransId="{3AD47F01-32B3-47F9-9E52-8DF3117BA618}" sibTransId="{563837C6-C5BE-4BED-9116-7426344FFFDE}"/>
    <dgm:cxn modelId="{E201F7C1-072E-4939-8E77-E207B5F5E7DF}" type="presOf" srcId="{BDBDAB40-24C9-400E-9179-62B8DF176F96}" destId="{B3C46047-86B6-4829-BF58-A1053ED83FDB}" srcOrd="0" destOrd="2" presId="urn:microsoft.com/office/officeart/2005/8/layout/hList1"/>
    <dgm:cxn modelId="{4B45CCDB-64CD-495E-B279-0CD0200F3C36}" srcId="{1ACACCFE-D9B0-4F37-B79D-1F890C3FFD82}" destId="{0E76877C-A979-42E2-893C-5A1434D7513F}" srcOrd="1" destOrd="0" parTransId="{B205992D-5878-4376-95FA-B09E22964643}" sibTransId="{F37B3454-4249-4DF8-810D-1641B13C2FE4}"/>
    <dgm:cxn modelId="{D1EB8360-412A-4A64-B3AE-4B1B67C04647}" type="presOf" srcId="{2FA3B32E-58C2-44B2-B67D-CEDD47272C03}" destId="{C9BED353-BE7F-4CF1-BCF7-74A9FE4154A3}" srcOrd="0" destOrd="5" presId="urn:microsoft.com/office/officeart/2005/8/layout/hList1"/>
    <dgm:cxn modelId="{054FA91B-D92A-47DC-876B-73F21EBF369A}" type="presOf" srcId="{725536BC-49ED-4075-AD2F-0E8E553E9BEA}" destId="{C9BED353-BE7F-4CF1-BCF7-74A9FE4154A3}" srcOrd="0" destOrd="3" presId="urn:microsoft.com/office/officeart/2005/8/layout/hList1"/>
    <dgm:cxn modelId="{AD57777B-FFF7-4571-A6EB-231A133ACE40}" srcId="{92DEB706-C986-4DA1-B59D-268F1A343748}" destId="{1ACACCFE-D9B0-4F37-B79D-1F890C3FFD82}" srcOrd="2" destOrd="0" parTransId="{AA72BECF-6247-4FB6-8F5F-8562DF8FE30A}" sibTransId="{F015722D-7215-4E96-B3A7-BD82AB7B1222}"/>
    <dgm:cxn modelId="{90ACF797-7F28-4DC6-B0D3-7EDC0E321DD5}" srcId="{1A0C0963-D403-40E4-9E5A-6EBF8D2B6C19}" destId="{F9E0A34B-C4FA-42ED-BF5D-28AB83F6F37A}" srcOrd="0" destOrd="0" parTransId="{41698315-5E1E-4595-8602-414D703DBD47}" sibTransId="{8AC6E161-EE5F-40BA-81B6-DBDC28FF766E}"/>
    <dgm:cxn modelId="{E4AA3539-72F4-4CD9-AFEC-FDE56F0757E6}" type="presOf" srcId="{1ACACCFE-D9B0-4F37-B79D-1F890C3FFD82}" destId="{A2B59BE5-2BBB-4F76-968D-EDF9643C19E1}" srcOrd="0" destOrd="0" presId="urn:microsoft.com/office/officeart/2005/8/layout/hList1"/>
    <dgm:cxn modelId="{AC86AA1E-4D87-4D13-8E5E-FEEAD09BE530}" srcId="{1A0C0963-D403-40E4-9E5A-6EBF8D2B6C19}" destId="{725536BC-49ED-4075-AD2F-0E8E553E9BEA}" srcOrd="3" destOrd="0" parTransId="{57A27D86-5958-4F27-AECA-DC332E60B15E}" sibTransId="{C4F08A3D-2839-4F3A-A67A-39A96BAD51AA}"/>
    <dgm:cxn modelId="{5FB5D85E-91AF-4D41-BB59-2483B4147DF6}" type="presOf" srcId="{0E76877C-A979-42E2-893C-5A1434D7513F}" destId="{B3C46047-86B6-4829-BF58-A1053ED83FDB}" srcOrd="0" destOrd="1" presId="urn:microsoft.com/office/officeart/2005/8/layout/hList1"/>
    <dgm:cxn modelId="{DE1559FB-253A-4193-B876-64CC3A55DE48}" type="presOf" srcId="{86089F92-7E45-4ED9-B32F-7A600BB4B824}" destId="{60C8A0EB-46D7-4FD6-8C1F-6BF4A09CC528}" srcOrd="0" destOrd="1" presId="urn:microsoft.com/office/officeart/2005/8/layout/hList1"/>
    <dgm:cxn modelId="{CB13C063-F643-4165-832E-5FA83988793F}" srcId="{92DEB706-C986-4DA1-B59D-268F1A343748}" destId="{1A0C0963-D403-40E4-9E5A-6EBF8D2B6C19}" srcOrd="0" destOrd="0" parTransId="{8A41FFE1-0B19-44CD-B73C-F1F42BBC6920}" sibTransId="{093E35A3-5051-46D3-9A28-6A353D2C64EA}"/>
    <dgm:cxn modelId="{CD23C642-7039-43B7-AC6D-FF468B7F75A8}" srcId="{BAABF4ED-5EE7-4958-A9BB-1CA01A38EAA1}" destId="{0EACFC19-AEB8-4FC1-92E5-226DF603B3C0}" srcOrd="2" destOrd="0" parTransId="{FF8A8EAF-7ADD-4922-BB25-15191225AD14}" sibTransId="{B24FB782-EA77-4ABF-9E90-3294C3BDB3D8}"/>
    <dgm:cxn modelId="{6CD6B9E1-AAC1-422D-B700-CBED2CFF0D4E}" type="presOf" srcId="{64D766AD-2CD4-4EF6-A0F8-C9D8ED349609}" destId="{60C8A0EB-46D7-4FD6-8C1F-6BF4A09CC528}" srcOrd="0" destOrd="0" presId="urn:microsoft.com/office/officeart/2005/8/layout/hList1"/>
    <dgm:cxn modelId="{A844B6A6-5C05-4873-9956-CD1D48AA3500}" srcId="{BAABF4ED-5EE7-4958-A9BB-1CA01A38EAA1}" destId="{86089F92-7E45-4ED9-B32F-7A600BB4B824}" srcOrd="1" destOrd="0" parTransId="{CFF0A7A4-E8DA-4456-9129-02E73C72EB43}" sibTransId="{555BFB58-968C-4F58-935D-302D9653B0AE}"/>
    <dgm:cxn modelId="{B8B1601F-BF2A-4D0C-97F7-E55F97466AC6}" srcId="{1A0C0963-D403-40E4-9E5A-6EBF8D2B6C19}" destId="{2FA3B32E-58C2-44B2-B67D-CEDD47272C03}" srcOrd="5" destOrd="0" parTransId="{D0C04FD0-78D3-4B41-9BB0-EF45E5AA72F7}" sibTransId="{9B6B828F-681E-4BD8-9864-A1F442F2881C}"/>
    <dgm:cxn modelId="{48A4205B-F294-4342-AC82-E01AB4434A54}" type="presOf" srcId="{92DEB706-C986-4DA1-B59D-268F1A343748}" destId="{53B31619-6B78-4E13-A3D7-7E5FC550EFA5}" srcOrd="0" destOrd="0" presId="urn:microsoft.com/office/officeart/2005/8/layout/hList1"/>
    <dgm:cxn modelId="{67F87582-6344-48A0-8EF2-D32B612BF64A}" type="presOf" srcId="{F9E0A34B-C4FA-42ED-BF5D-28AB83F6F37A}" destId="{C9BED353-BE7F-4CF1-BCF7-74A9FE4154A3}" srcOrd="0" destOrd="0" presId="urn:microsoft.com/office/officeart/2005/8/layout/hList1"/>
    <dgm:cxn modelId="{EB296B3C-B425-41E2-BDA3-8BBCAC0C90AC}" srcId="{92DEB706-C986-4DA1-B59D-268F1A343748}" destId="{BAABF4ED-5EE7-4958-A9BB-1CA01A38EAA1}" srcOrd="1" destOrd="0" parTransId="{CA8454D1-101A-499A-8BEC-2D76881A1F03}" sibTransId="{C3FEE8DC-4C70-4DF4-A6E5-93F8B82A9C53}"/>
    <dgm:cxn modelId="{B4FA52EF-699C-4517-9994-CAE635DCCA6F}" type="presOf" srcId="{4DB0D95F-5581-421E-A4BB-497B6856BB3D}" destId="{C9BED353-BE7F-4CF1-BCF7-74A9FE4154A3}" srcOrd="0" destOrd="2" presId="urn:microsoft.com/office/officeart/2005/8/layout/hList1"/>
    <dgm:cxn modelId="{1B5E462E-14AF-41B8-80B6-8D8613FAD519}" srcId="{1A0C0963-D403-40E4-9E5A-6EBF8D2B6C19}" destId="{B8327D61-6048-4CAA-A598-372868ED388E}" srcOrd="4" destOrd="0" parTransId="{8D68BBAE-2FC6-43B9-AD41-1C522275584B}" sibTransId="{3493A7D1-7AB9-4375-B24B-CB946BB4B4FB}"/>
    <dgm:cxn modelId="{03D094F5-D473-4FC5-B959-F0E9FA403DB2}" type="presOf" srcId="{1A0C0963-D403-40E4-9E5A-6EBF8D2B6C19}" destId="{E1685BD3-29B0-4E2B-92CD-E6B088ED3102}" srcOrd="0" destOrd="0" presId="urn:microsoft.com/office/officeart/2005/8/layout/hList1"/>
    <dgm:cxn modelId="{437CB14D-2484-4AE1-A88D-75D6D7B11A1D}" srcId="{BAABF4ED-5EE7-4958-A9BB-1CA01A38EAA1}" destId="{64D766AD-2CD4-4EF6-A0F8-C9D8ED349609}" srcOrd="0" destOrd="0" parTransId="{4B28B449-3B99-4ACF-9F35-6CEFA7F6B751}" sibTransId="{78C7B505-DB35-4420-AD13-B9DBC9F00133}"/>
    <dgm:cxn modelId="{7A83453C-692B-4097-9FC6-ABA9FAB882ED}" type="presOf" srcId="{7CDC874D-3474-4FFD-895F-5CE5DC4ABE7E}" destId="{C9BED353-BE7F-4CF1-BCF7-74A9FE4154A3}" srcOrd="0" destOrd="1" presId="urn:microsoft.com/office/officeart/2005/8/layout/hList1"/>
    <dgm:cxn modelId="{B5A5985D-56A8-4471-911C-03F5B403E73C}" type="presOf" srcId="{B8327D61-6048-4CAA-A598-372868ED388E}" destId="{C9BED353-BE7F-4CF1-BCF7-74A9FE4154A3}" srcOrd="0" destOrd="4" presId="urn:microsoft.com/office/officeart/2005/8/layout/hList1"/>
    <dgm:cxn modelId="{85554C09-9392-457A-8F78-5125C7F4916A}" srcId="{1ACACCFE-D9B0-4F37-B79D-1F890C3FFD82}" destId="{BDBDAB40-24C9-400E-9179-62B8DF176F96}" srcOrd="2" destOrd="0" parTransId="{FB5E1D3E-9441-4DDD-A27F-D3BB46FD8C98}" sibTransId="{A98997CD-F57C-4F41-9272-006B0DACFDD7}"/>
    <dgm:cxn modelId="{968E5A77-25B2-442B-93C6-668D707393F1}" type="presOf" srcId="{BAABF4ED-5EE7-4958-A9BB-1CA01A38EAA1}" destId="{87292373-0400-45EE-822C-61A1BF72F9E2}" srcOrd="0" destOrd="0" presId="urn:microsoft.com/office/officeart/2005/8/layout/hList1"/>
    <dgm:cxn modelId="{7CA8A582-A124-435B-902A-BE606BB5CF1E}" type="presOf" srcId="{56BA46C0-9C37-4F30-B731-71B8EA7C6E94}" destId="{B3C46047-86B6-4829-BF58-A1053ED83FDB}" srcOrd="0" destOrd="0" presId="urn:microsoft.com/office/officeart/2005/8/layout/hList1"/>
    <dgm:cxn modelId="{002C2D27-BA16-4ED5-AB1A-E66625D367C2}" type="presOf" srcId="{0EACFC19-AEB8-4FC1-92E5-226DF603B3C0}" destId="{60C8A0EB-46D7-4FD6-8C1F-6BF4A09CC528}" srcOrd="0" destOrd="2" presId="urn:microsoft.com/office/officeart/2005/8/layout/hList1"/>
    <dgm:cxn modelId="{92B51C43-B4DB-454D-988A-2F8A42CE74A1}" srcId="{1A0C0963-D403-40E4-9E5A-6EBF8D2B6C19}" destId="{4DB0D95F-5581-421E-A4BB-497B6856BB3D}" srcOrd="2" destOrd="0" parTransId="{B0013806-60FC-44B8-82C2-07142E0FEB78}" sibTransId="{542CA2FD-D949-421E-AEE2-57AEAEEA523C}"/>
    <dgm:cxn modelId="{88A7C984-6AF3-4BD1-9E4D-365CB326885B}" srcId="{1ACACCFE-D9B0-4F37-B79D-1F890C3FFD82}" destId="{56BA46C0-9C37-4F30-B731-71B8EA7C6E94}" srcOrd="0" destOrd="0" parTransId="{DD19A96C-A8A1-45A9-B9C0-41F9D697190B}" sibTransId="{41A54261-D04F-4ED9-8D25-F54B69DF40F8}"/>
    <dgm:cxn modelId="{F31160C0-73AC-4CDC-8EB1-9B1870BF199B}" type="presParOf" srcId="{53B31619-6B78-4E13-A3D7-7E5FC550EFA5}" destId="{1CF64C1B-5629-4A4D-A44F-D22D9A4B506D}" srcOrd="0" destOrd="0" presId="urn:microsoft.com/office/officeart/2005/8/layout/hList1"/>
    <dgm:cxn modelId="{B1C416E8-4BCF-403B-BF46-04AB664B5A81}" type="presParOf" srcId="{1CF64C1B-5629-4A4D-A44F-D22D9A4B506D}" destId="{E1685BD3-29B0-4E2B-92CD-E6B088ED3102}" srcOrd="0" destOrd="0" presId="urn:microsoft.com/office/officeart/2005/8/layout/hList1"/>
    <dgm:cxn modelId="{03028E5E-6C95-4330-8237-A27AA7891D9A}" type="presParOf" srcId="{1CF64C1B-5629-4A4D-A44F-D22D9A4B506D}" destId="{C9BED353-BE7F-4CF1-BCF7-74A9FE4154A3}" srcOrd="1" destOrd="0" presId="urn:microsoft.com/office/officeart/2005/8/layout/hList1"/>
    <dgm:cxn modelId="{FA686224-7F79-4193-954B-045629049C60}" type="presParOf" srcId="{53B31619-6B78-4E13-A3D7-7E5FC550EFA5}" destId="{9302FC5D-9256-43D3-B5E1-3A4541533E3C}" srcOrd="1" destOrd="0" presId="urn:microsoft.com/office/officeart/2005/8/layout/hList1"/>
    <dgm:cxn modelId="{E3BA5467-41D1-4038-8B8B-BB45DFCDD0A0}" type="presParOf" srcId="{53B31619-6B78-4E13-A3D7-7E5FC550EFA5}" destId="{ED05F3D0-4D10-4A10-A175-2FE57F0A7414}" srcOrd="2" destOrd="0" presId="urn:microsoft.com/office/officeart/2005/8/layout/hList1"/>
    <dgm:cxn modelId="{D39C1084-3D62-498A-AC2E-CDE0F161BCD8}" type="presParOf" srcId="{ED05F3D0-4D10-4A10-A175-2FE57F0A7414}" destId="{87292373-0400-45EE-822C-61A1BF72F9E2}" srcOrd="0" destOrd="0" presId="urn:microsoft.com/office/officeart/2005/8/layout/hList1"/>
    <dgm:cxn modelId="{BCBEAFC0-A695-407E-9BE8-7C67BE8F63F1}" type="presParOf" srcId="{ED05F3D0-4D10-4A10-A175-2FE57F0A7414}" destId="{60C8A0EB-46D7-4FD6-8C1F-6BF4A09CC528}" srcOrd="1" destOrd="0" presId="urn:microsoft.com/office/officeart/2005/8/layout/hList1"/>
    <dgm:cxn modelId="{C1CBF801-C0E4-4C34-8579-4247E5C1D292}" type="presParOf" srcId="{53B31619-6B78-4E13-A3D7-7E5FC550EFA5}" destId="{D6452875-3BD2-45D0-8575-615D6D255341}" srcOrd="3" destOrd="0" presId="urn:microsoft.com/office/officeart/2005/8/layout/hList1"/>
    <dgm:cxn modelId="{DDEAF7D2-8AAE-410B-AAD1-C7A05C317401}" type="presParOf" srcId="{53B31619-6B78-4E13-A3D7-7E5FC550EFA5}" destId="{4E271922-9825-4BB5-8C8A-9FA6B0CEEDFE}" srcOrd="4" destOrd="0" presId="urn:microsoft.com/office/officeart/2005/8/layout/hList1"/>
    <dgm:cxn modelId="{3392BB3F-320A-489C-9F76-6B7DBA720C64}" type="presParOf" srcId="{4E271922-9825-4BB5-8C8A-9FA6B0CEEDFE}" destId="{A2B59BE5-2BBB-4F76-968D-EDF9643C19E1}" srcOrd="0" destOrd="0" presId="urn:microsoft.com/office/officeart/2005/8/layout/hList1"/>
    <dgm:cxn modelId="{D253D315-9868-4ED7-983E-7DA2092BA226}" type="presParOf" srcId="{4E271922-9825-4BB5-8C8A-9FA6B0CEEDFE}" destId="{B3C46047-86B6-4829-BF58-A1053ED83FD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0.78631</cdr:x>
      <cdr:y>0.92525</cdr:y>
    </cdr:from>
    <cdr:to>
      <cdr:x>0.84916</cdr:x>
      <cdr:y>0.95758</cdr:y>
    </cdr:to>
    <cdr:sp macro="" textlink="">
      <cdr:nvSpPr>
        <cdr:cNvPr id="2" name="TextBox 1"/>
        <cdr:cNvSpPr txBox="1"/>
      </cdr:nvSpPr>
      <cdr:spPr>
        <a:xfrm xmlns:a="http://schemas.openxmlformats.org/drawingml/2006/main">
          <a:off x="5644818" y="4592054"/>
          <a:ext cx="451184" cy="1604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02EB96-92BA-425F-B3AD-E648BB7FB669}" type="datetimeFigureOut">
              <a:rPr lang="en-US" smtClean="0"/>
              <a:t>3/4/2017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25FB3F-CED1-4C08-AC0E-EF4B51E5F5BB}" type="slidenum">
              <a:rPr lang="en-IN" smtClean="0"/>
              <a:t>‹#›</a:t>
            </a:fld>
            <a:endParaRPr lang="en-IN"/>
          </a:p>
        </p:txBody>
      </p:sp>
    </p:spTree>
    <p:extLst>
      <p:ext uri="{BB962C8B-B14F-4D97-AF65-F5344CB8AC3E}">
        <p14:creationId xmlns:p14="http://schemas.microsoft.com/office/powerpoint/2010/main" val="1700222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CF5F8C1-AB65-4961-9F27-D9E250952D02}" type="datetimeFigureOut">
              <a:rPr lang="en-US" smtClean="0"/>
              <a:t>3/4/2017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CF5F8C1-AB65-4961-9F27-D9E250952D02}" type="datetimeFigureOut">
              <a:rPr lang="en-US" smtClean="0"/>
              <a:t>3/4/2017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CF5F8C1-AB65-4961-9F27-D9E250952D02}" type="datetimeFigureOut">
              <a:rPr lang="en-US" smtClean="0"/>
              <a:t>3/4/2017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CF5F8C1-AB65-4961-9F27-D9E250952D02}" type="datetimeFigureOut">
              <a:rPr lang="en-US" smtClean="0"/>
              <a:t>3/4/2017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5F8C1-AB65-4961-9F27-D9E250952D02}" type="datetimeFigureOut">
              <a:rPr lang="en-US" smtClean="0"/>
              <a:t>3/4/2017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CF5F8C1-AB65-4961-9F27-D9E250952D02}" type="datetimeFigureOut">
              <a:rPr lang="en-US" smtClean="0"/>
              <a:t>3/4/2017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CF5F8C1-AB65-4961-9F27-D9E250952D02}" type="datetimeFigureOut">
              <a:rPr lang="en-US" smtClean="0"/>
              <a:t>3/4/2017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CF5F8C1-AB65-4961-9F27-D9E250952D02}" type="datetimeFigureOut">
              <a:rPr lang="en-US" smtClean="0"/>
              <a:t>3/4/2017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5F8C1-AB65-4961-9F27-D9E250952D02}" type="datetimeFigureOut">
              <a:rPr lang="en-US" smtClean="0"/>
              <a:t>3/4/2017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F5F8C1-AB65-4961-9F27-D9E250952D02}" type="datetimeFigureOut">
              <a:rPr lang="en-US" smtClean="0"/>
              <a:t>3/4/2017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F5F8C1-AB65-4961-9F27-D9E250952D02}" type="datetimeFigureOut">
              <a:rPr lang="en-US" smtClean="0"/>
              <a:t>3/4/2017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60FB54-8D32-4254-A6EE-F7206905C897}"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5F8C1-AB65-4961-9F27-D9E250952D02}" type="datetimeFigureOut">
              <a:rPr lang="en-US" smtClean="0"/>
              <a:t>3/4/2017</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60FB54-8D32-4254-A6EE-F7206905C897}"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hyperlink" Target="http://www.slu.edu/~chakrab/readings/Valuing_Options.pdf"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fintools.com/"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6" descr="http://alsn.mda.org/files/alsn/imagecache/story_main_image_620x/Man-in-KeyholeLeadArt.JPG"/>
          <p:cNvPicPr>
            <a:picLocks noChangeAspect="1" noChangeArrowheads="1"/>
          </p:cNvPicPr>
          <p:nvPr/>
        </p:nvPicPr>
        <p:blipFill>
          <a:blip r:embed="rId2"/>
          <a:srcRect/>
          <a:stretch>
            <a:fillRect/>
          </a:stretch>
        </p:blipFill>
        <p:spPr bwMode="auto">
          <a:xfrm>
            <a:off x="-15442" y="1643050"/>
            <a:ext cx="9159442" cy="5214974"/>
          </a:xfrm>
          <a:prstGeom prst="rect">
            <a:avLst/>
          </a:prstGeom>
          <a:noFill/>
        </p:spPr>
      </p:pic>
      <p:sp>
        <p:nvSpPr>
          <p:cNvPr id="10" name="Title 1"/>
          <p:cNvSpPr>
            <a:spLocks noGrp="1"/>
          </p:cNvSpPr>
          <p:nvPr>
            <p:ph type="ctrTitle"/>
          </p:nvPr>
        </p:nvSpPr>
        <p:spPr>
          <a:xfrm>
            <a:off x="0" y="101587"/>
            <a:ext cx="6200764" cy="1470025"/>
          </a:xfrm>
        </p:spPr>
        <p:txBody>
          <a:bodyPr>
            <a:noAutofit/>
          </a:bodyPr>
          <a:lstStyle/>
          <a:p>
            <a:pPr algn="l"/>
            <a:r>
              <a:rPr lang="en-IN" sz="3600" b="1" dirty="0" smtClean="0">
                <a:solidFill>
                  <a:schemeClr val="tx2">
                    <a:lumMod val="50000"/>
                  </a:schemeClr>
                </a:solidFill>
              </a:rPr>
              <a:t>Employee Stock Option Plan</a:t>
            </a:r>
            <a:endParaRPr lang="en-IN" sz="3600" b="1" dirty="0">
              <a:solidFill>
                <a:schemeClr val="tx2">
                  <a:lumMod val="50000"/>
                </a:schemeClr>
              </a:solidFill>
            </a:endParaRPr>
          </a:p>
        </p:txBody>
      </p:sp>
      <p:sp>
        <p:nvSpPr>
          <p:cNvPr id="11" name="Subtitle 2"/>
          <p:cNvSpPr>
            <a:spLocks noGrp="1"/>
          </p:cNvSpPr>
          <p:nvPr>
            <p:ph type="subTitle" idx="1"/>
          </p:nvPr>
        </p:nvSpPr>
        <p:spPr>
          <a:xfrm>
            <a:off x="5952874" y="4958735"/>
            <a:ext cx="3132442" cy="1752600"/>
          </a:xfrm>
        </p:spPr>
        <p:txBody>
          <a:bodyPr>
            <a:noAutofit/>
          </a:bodyPr>
          <a:lstStyle/>
          <a:p>
            <a:pPr algn="r">
              <a:spcBef>
                <a:spcPts val="0"/>
              </a:spcBef>
            </a:pPr>
            <a:r>
              <a:rPr lang="en-IN" sz="2000" b="1" dirty="0" smtClean="0">
                <a:solidFill>
                  <a:schemeClr val="bg1"/>
                </a:solidFill>
              </a:rPr>
              <a:t>Presenter:</a:t>
            </a:r>
          </a:p>
          <a:p>
            <a:pPr algn="r">
              <a:spcBef>
                <a:spcPts val="0"/>
              </a:spcBef>
            </a:pPr>
            <a:r>
              <a:rPr lang="en-IN" sz="2000" b="1" dirty="0" smtClean="0">
                <a:solidFill>
                  <a:schemeClr val="bg1"/>
                </a:solidFill>
              </a:rPr>
              <a:t>Khushwant Pahwa, FIAI, FIA</a:t>
            </a:r>
          </a:p>
          <a:p>
            <a:pPr algn="r">
              <a:spcBef>
                <a:spcPts val="0"/>
              </a:spcBef>
            </a:pPr>
            <a:r>
              <a:rPr lang="en-IN" sz="1600" dirty="0" smtClean="0">
                <a:solidFill>
                  <a:schemeClr val="bg1"/>
                </a:solidFill>
              </a:rPr>
              <a:t>Founder and Consulting Actuary</a:t>
            </a:r>
          </a:p>
          <a:p>
            <a:pPr algn="r">
              <a:spcBef>
                <a:spcPts val="0"/>
              </a:spcBef>
            </a:pPr>
            <a:r>
              <a:rPr lang="en-IN" sz="1600" b="1" dirty="0" smtClean="0">
                <a:solidFill>
                  <a:schemeClr val="bg1"/>
                </a:solidFill>
              </a:rPr>
              <a:t>KPAC (</a:t>
            </a:r>
            <a:r>
              <a:rPr lang="en-IN" sz="1600" b="1" dirty="0">
                <a:solidFill>
                  <a:schemeClr val="bg1"/>
                </a:solidFill>
              </a:rPr>
              <a:t>Actuaries and Consultants</a:t>
            </a:r>
            <a:r>
              <a:rPr lang="en-IN" sz="1600" b="1" dirty="0" smtClean="0">
                <a:solidFill>
                  <a:schemeClr val="bg1"/>
                </a:solidFill>
              </a:rPr>
              <a:t>)</a:t>
            </a:r>
            <a:endParaRPr lang="en-IN" sz="1600" b="1" dirty="0" smtClean="0">
              <a:solidFill>
                <a:schemeClr val="bg1"/>
              </a:solidFill>
            </a:endParaRPr>
          </a:p>
        </p:txBody>
      </p:sp>
      <p:pic>
        <p:nvPicPr>
          <p:cNvPr id="12" name="Picture 2" descr="KPAC"/>
          <p:cNvPicPr>
            <a:picLocks noChangeAspect="1" noChangeArrowheads="1"/>
          </p:cNvPicPr>
          <p:nvPr/>
        </p:nvPicPr>
        <p:blipFill>
          <a:blip r:embed="rId3"/>
          <a:srcRect/>
          <a:stretch>
            <a:fillRect/>
          </a:stretch>
        </p:blipFill>
        <p:spPr bwMode="auto">
          <a:xfrm>
            <a:off x="6286512" y="401393"/>
            <a:ext cx="2595569" cy="741591"/>
          </a:xfrm>
          <a:prstGeom prst="rect">
            <a:avLst/>
          </a:prstGeom>
          <a:noFill/>
        </p:spPr>
      </p:pic>
      <p:sp>
        <p:nvSpPr>
          <p:cNvPr id="6" name="Subtitle 2"/>
          <p:cNvSpPr txBox="1">
            <a:spLocks/>
          </p:cNvSpPr>
          <p:nvPr/>
        </p:nvSpPr>
        <p:spPr>
          <a:xfrm>
            <a:off x="17237" y="4998626"/>
            <a:ext cx="3132442" cy="12759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sz="2000" b="1" dirty="0" smtClean="0">
                <a:solidFill>
                  <a:schemeClr val="bg1"/>
                </a:solidFill>
              </a:rPr>
              <a:t>Guide:</a:t>
            </a:r>
            <a:endParaRPr lang="en-IN" sz="2000" b="1" dirty="0" smtClean="0">
              <a:solidFill>
                <a:schemeClr val="bg1"/>
              </a:solidFill>
            </a:endParaRPr>
          </a:p>
          <a:p>
            <a:pPr algn="l">
              <a:spcBef>
                <a:spcPts val="0"/>
              </a:spcBef>
            </a:pPr>
            <a:r>
              <a:rPr lang="en-IN" sz="2000" b="1" dirty="0" err="1" smtClean="0">
                <a:solidFill>
                  <a:schemeClr val="bg1"/>
                </a:solidFill>
              </a:rPr>
              <a:t>Shri</a:t>
            </a:r>
            <a:r>
              <a:rPr lang="en-IN" sz="2000" b="1" dirty="0" smtClean="0">
                <a:solidFill>
                  <a:schemeClr val="bg1"/>
                </a:solidFill>
              </a:rPr>
              <a:t> K </a:t>
            </a:r>
            <a:r>
              <a:rPr lang="en-IN" sz="2000" b="1" dirty="0" err="1" smtClean="0">
                <a:solidFill>
                  <a:schemeClr val="bg1"/>
                </a:solidFill>
              </a:rPr>
              <a:t>K</a:t>
            </a:r>
            <a:r>
              <a:rPr lang="en-IN" sz="2000" b="1" dirty="0" smtClean="0">
                <a:solidFill>
                  <a:schemeClr val="bg1"/>
                </a:solidFill>
              </a:rPr>
              <a:t> </a:t>
            </a:r>
            <a:r>
              <a:rPr lang="en-IN" sz="2000" b="1" dirty="0" err="1" smtClean="0">
                <a:solidFill>
                  <a:schemeClr val="bg1"/>
                </a:solidFill>
              </a:rPr>
              <a:t>Wadhwa</a:t>
            </a:r>
            <a:r>
              <a:rPr lang="en-IN" sz="2000" b="1" dirty="0" smtClean="0">
                <a:solidFill>
                  <a:schemeClr val="bg1"/>
                </a:solidFill>
              </a:rPr>
              <a:t>, FIAI</a:t>
            </a:r>
          </a:p>
          <a:p>
            <a:pPr algn="l">
              <a:spcBef>
                <a:spcPts val="0"/>
              </a:spcBef>
            </a:pPr>
            <a:r>
              <a:rPr lang="en-IN" sz="1600" dirty="0" smtClean="0">
                <a:solidFill>
                  <a:schemeClr val="bg1"/>
                </a:solidFill>
              </a:rPr>
              <a:t>Consulting Actuary</a:t>
            </a:r>
            <a:r>
              <a:rPr lang="en-IN" sz="1600" b="1" dirty="0" smtClean="0">
                <a:solidFill>
                  <a:schemeClr val="bg1"/>
                </a:solidFill>
              </a:rPr>
              <a:t> </a:t>
            </a:r>
          </a:p>
          <a:p>
            <a:pPr algn="l">
              <a:spcBef>
                <a:spcPts val="0"/>
              </a:spcBef>
            </a:pPr>
            <a:r>
              <a:rPr lang="en-IN" sz="1600" b="1" dirty="0" smtClean="0">
                <a:solidFill>
                  <a:schemeClr val="bg1"/>
                </a:solidFill>
              </a:rPr>
              <a:t>Kwadhwa.in@gmail.com</a:t>
            </a:r>
            <a:endParaRPr lang="en-IN" sz="16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85665099"/>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27384"/>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Ind AS 101: First Time Adoption                     (1/3)</a:t>
            </a:r>
            <a:endParaRPr lang="en-IN" sz="3600" dirty="0">
              <a:solidFill>
                <a:schemeClr val="bg1"/>
              </a:solidFill>
            </a:endParaRPr>
          </a:p>
        </p:txBody>
      </p:sp>
      <p:sp>
        <p:nvSpPr>
          <p:cNvPr id="5" name="Rectangle 4"/>
          <p:cNvSpPr/>
          <p:nvPr/>
        </p:nvSpPr>
        <p:spPr>
          <a:xfrm>
            <a:off x="0" y="1124744"/>
            <a:ext cx="9143999" cy="4770537"/>
          </a:xfrm>
          <a:prstGeom prst="rect">
            <a:avLst/>
          </a:prstGeom>
        </p:spPr>
        <p:txBody>
          <a:bodyPr wrap="square">
            <a:spAutoFit/>
          </a:bodyPr>
          <a:lstStyle/>
          <a:p>
            <a:pPr marL="285750" indent="-285750">
              <a:buFont typeface="Arial" pitchFamily="34" charset="0"/>
              <a:buChar char="•"/>
            </a:pPr>
            <a:r>
              <a:rPr lang="en-GB" sz="1600" dirty="0" smtClean="0"/>
              <a:t>Ind </a:t>
            </a:r>
            <a:r>
              <a:rPr lang="en-GB" sz="1600" dirty="0"/>
              <a:t>AS 101 mandates retrospective implementation of standards.</a:t>
            </a:r>
          </a:p>
          <a:p>
            <a:pPr marL="285750" indent="-285750">
              <a:buFont typeface="Arial" pitchFamily="34" charset="0"/>
              <a:buChar char="•"/>
            </a:pPr>
            <a:endParaRPr lang="en-GB" sz="1600" dirty="0"/>
          </a:p>
          <a:p>
            <a:pPr marL="285750" indent="-285750">
              <a:buFont typeface="Arial" pitchFamily="34" charset="0"/>
              <a:buChar char="•"/>
            </a:pPr>
            <a:r>
              <a:rPr lang="en-GB" sz="1600" dirty="0"/>
              <a:t>It also provides for certain exceptions and exemptions from first time adoption.</a:t>
            </a:r>
          </a:p>
          <a:p>
            <a:pPr algn="just"/>
            <a:endParaRPr lang="en-GB" sz="1600" dirty="0" smtClean="0"/>
          </a:p>
          <a:p>
            <a:pPr marL="285750" indent="-285750" algn="just">
              <a:buFont typeface="Arial" pitchFamily="34" charset="0"/>
              <a:buChar char="•"/>
            </a:pPr>
            <a:r>
              <a:rPr lang="en-GB" sz="1600" dirty="0" err="1" smtClean="0"/>
              <a:t>Paras</a:t>
            </a:r>
            <a:r>
              <a:rPr lang="en-GB" sz="1600" dirty="0" smtClean="0"/>
              <a:t> D2 and D3 in Ind AS 101 deal with Share Based Payments. Quoted below:</a:t>
            </a:r>
          </a:p>
          <a:p>
            <a:pPr algn="just"/>
            <a:endParaRPr lang="en-GB" sz="1600" dirty="0" smtClean="0"/>
          </a:p>
          <a:p>
            <a:pPr marL="268288" algn="just"/>
            <a:r>
              <a:rPr lang="en-GB" sz="1600" dirty="0" smtClean="0"/>
              <a:t>“</a:t>
            </a:r>
            <a:r>
              <a:rPr lang="en-GB" sz="1600" i="1" dirty="0" smtClean="0"/>
              <a:t>D2 A </a:t>
            </a:r>
            <a:r>
              <a:rPr lang="en-GB" sz="1600" b="1" i="1" dirty="0" smtClean="0">
                <a:solidFill>
                  <a:srgbClr val="C00000"/>
                </a:solidFill>
              </a:rPr>
              <a:t>first-time adopter is encouraged, but not required, to apply </a:t>
            </a:r>
            <a:r>
              <a:rPr lang="en-GB" sz="1600" b="1" i="1" dirty="0" err="1" smtClean="0">
                <a:solidFill>
                  <a:srgbClr val="C00000"/>
                </a:solidFill>
              </a:rPr>
              <a:t>Ind</a:t>
            </a:r>
            <a:r>
              <a:rPr lang="en-GB" sz="1600" b="1" i="1" dirty="0" smtClean="0">
                <a:solidFill>
                  <a:srgbClr val="C00000"/>
                </a:solidFill>
              </a:rPr>
              <a:t> AS 102 Share-based payment to equity instruments that vested before date of transition to </a:t>
            </a:r>
            <a:r>
              <a:rPr lang="en-GB" sz="1600" b="1" i="1" dirty="0" err="1" smtClean="0">
                <a:solidFill>
                  <a:srgbClr val="C00000"/>
                </a:solidFill>
              </a:rPr>
              <a:t>Ind</a:t>
            </a:r>
            <a:r>
              <a:rPr lang="en-GB" sz="1600" b="1" i="1" dirty="0" smtClean="0">
                <a:solidFill>
                  <a:srgbClr val="C00000"/>
                </a:solidFill>
              </a:rPr>
              <a:t> ASs</a:t>
            </a:r>
            <a:r>
              <a:rPr lang="en-GB" sz="1600" i="1" dirty="0" smtClean="0"/>
              <a:t>. However, if a first-time adopter elects to apply </a:t>
            </a:r>
            <a:r>
              <a:rPr lang="en-GB" sz="1600" i="1" dirty="0" err="1" smtClean="0"/>
              <a:t>Ind</a:t>
            </a:r>
            <a:r>
              <a:rPr lang="en-GB" sz="1600" i="1" dirty="0" smtClean="0"/>
              <a:t> AS 102 to such equity instruments, it may do so only if the entity has disclosed publicly the fair value of those equity instruments, determined at the measurement date, as defined in </a:t>
            </a:r>
            <a:r>
              <a:rPr lang="en-GB" sz="1600" i="1" dirty="0" err="1" smtClean="0"/>
              <a:t>Ind</a:t>
            </a:r>
            <a:r>
              <a:rPr lang="en-GB" sz="1600" i="1" dirty="0" smtClean="0"/>
              <a:t> AS 102. For all grants of equity instruments to which </a:t>
            </a:r>
            <a:r>
              <a:rPr lang="en-GB" sz="1600" i="1" dirty="0" err="1" smtClean="0"/>
              <a:t>Ind</a:t>
            </a:r>
            <a:r>
              <a:rPr lang="en-GB" sz="1600" i="1" dirty="0" smtClean="0"/>
              <a:t> AS 102 has not been applied (</a:t>
            </a:r>
            <a:r>
              <a:rPr lang="en-GB" sz="1600" i="1" dirty="0" err="1" smtClean="0"/>
              <a:t>eg</a:t>
            </a:r>
            <a:r>
              <a:rPr lang="en-GB" sz="1600" i="1" dirty="0" smtClean="0"/>
              <a:t>, equity instruments vested but not settled before date of transition to </a:t>
            </a:r>
            <a:r>
              <a:rPr lang="en-GB" sz="1600" i="1" dirty="0" err="1" smtClean="0"/>
              <a:t>Ind</a:t>
            </a:r>
            <a:r>
              <a:rPr lang="en-GB" sz="1600" i="1" dirty="0" smtClean="0"/>
              <a:t> ASs, a </a:t>
            </a:r>
            <a:r>
              <a:rPr lang="en-GB" sz="1600" b="1" i="1" dirty="0" smtClean="0">
                <a:solidFill>
                  <a:srgbClr val="C00000"/>
                </a:solidFill>
              </a:rPr>
              <a:t>first time adopter shall nevertheless disclose the information required by paragraphs 44 and 45 of </a:t>
            </a:r>
            <a:r>
              <a:rPr lang="en-GB" sz="1600" b="1" i="1" dirty="0" err="1" smtClean="0">
                <a:solidFill>
                  <a:srgbClr val="C00000"/>
                </a:solidFill>
              </a:rPr>
              <a:t>Ind</a:t>
            </a:r>
            <a:r>
              <a:rPr lang="en-GB" sz="1600" b="1" i="1" dirty="0" smtClean="0">
                <a:solidFill>
                  <a:srgbClr val="C00000"/>
                </a:solidFill>
              </a:rPr>
              <a:t> AS 102</a:t>
            </a:r>
            <a:r>
              <a:rPr lang="en-GB" sz="1600" i="1" dirty="0" smtClean="0"/>
              <a:t>. If a first-time adopter modifies the terms or conditions of a grant of equity instruments to which </a:t>
            </a:r>
            <a:r>
              <a:rPr lang="en-GB" sz="1600" i="1" dirty="0" err="1" smtClean="0"/>
              <a:t>Ind</a:t>
            </a:r>
            <a:r>
              <a:rPr lang="en-GB" sz="1600" i="1" dirty="0" smtClean="0"/>
              <a:t> AS 102 has not been applied, the entity is not required to apply paragraphs 26–29 of </a:t>
            </a:r>
            <a:r>
              <a:rPr lang="en-GB" sz="1600" i="1" dirty="0" err="1" smtClean="0"/>
              <a:t>Ind</a:t>
            </a:r>
            <a:r>
              <a:rPr lang="en-GB" sz="1600" i="1" dirty="0" smtClean="0"/>
              <a:t> AS 102 if the modification occurred before the date of transition to </a:t>
            </a:r>
            <a:r>
              <a:rPr lang="en-GB" sz="1600" i="1" dirty="0" err="1" smtClean="0"/>
              <a:t>Ind</a:t>
            </a:r>
            <a:r>
              <a:rPr lang="en-GB" sz="1600" i="1" dirty="0" smtClean="0"/>
              <a:t> ASs. </a:t>
            </a:r>
          </a:p>
          <a:p>
            <a:pPr algn="just"/>
            <a:endParaRPr lang="en-GB" sz="1600" i="1" dirty="0" smtClean="0"/>
          </a:p>
          <a:p>
            <a:pPr marL="268288" algn="just"/>
            <a:r>
              <a:rPr lang="en-GB" sz="1600" i="1" dirty="0" smtClean="0"/>
              <a:t>D3 A </a:t>
            </a:r>
            <a:r>
              <a:rPr lang="en-GB" sz="1600" b="1" i="1" dirty="0" smtClean="0">
                <a:solidFill>
                  <a:srgbClr val="C00000"/>
                </a:solidFill>
              </a:rPr>
              <a:t>first-time adopter is encouraged, but not required, to apply Ind AS 102 to liabilities arising from share-based payment transactions that were settled before the date of transition to Ind ASs.</a:t>
            </a:r>
            <a:r>
              <a:rPr lang="en-GB" sz="1600" i="1" dirty="0" smtClean="0"/>
              <a:t>” </a:t>
            </a:r>
            <a:endParaRPr lang="en-GB" sz="1600" i="1" dirty="0"/>
          </a:p>
        </p:txBody>
      </p:sp>
    </p:spTree>
    <p:extLst>
      <p:ext uri="{BB962C8B-B14F-4D97-AF65-F5344CB8AC3E}">
        <p14:creationId xmlns:p14="http://schemas.microsoft.com/office/powerpoint/2010/main" val="3378411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88717819"/>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Managing Transition: Equity Settled SBPT    (2/3)</a:t>
            </a:r>
            <a:endParaRPr lang="en-IN" sz="3600" dirty="0">
              <a:solidFill>
                <a:schemeClr val="bg1"/>
              </a:solidFill>
            </a:endParaRPr>
          </a:p>
        </p:txBody>
      </p:sp>
      <p:sp>
        <p:nvSpPr>
          <p:cNvPr id="4" name="TextBox 3"/>
          <p:cNvSpPr txBox="1"/>
          <p:nvPr/>
        </p:nvSpPr>
        <p:spPr>
          <a:xfrm>
            <a:off x="1115616" y="1124744"/>
            <a:ext cx="6912768" cy="461665"/>
          </a:xfrm>
          <a:prstGeom prst="rect">
            <a:avLst/>
          </a:prstGeom>
          <a:solidFill>
            <a:schemeClr val="accent2"/>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b="1" dirty="0" smtClean="0">
                <a:solidFill>
                  <a:schemeClr val="bg1"/>
                </a:solidFill>
              </a:rPr>
              <a:t>Equity-Settled Share Based Payment Transactions</a:t>
            </a:r>
          </a:p>
        </p:txBody>
      </p:sp>
      <p:cxnSp>
        <p:nvCxnSpPr>
          <p:cNvPr id="6" name="Straight Connector 5"/>
          <p:cNvCxnSpPr>
            <a:stCxn id="4" idx="2"/>
          </p:cNvCxnSpPr>
          <p:nvPr/>
        </p:nvCxnSpPr>
        <p:spPr>
          <a:xfrm>
            <a:off x="4572000" y="1586409"/>
            <a:ext cx="0" cy="345231"/>
          </a:xfrm>
          <a:prstGeom prst="line">
            <a:avLst/>
          </a:prstGeom>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115616" y="1957681"/>
            <a:ext cx="6912768" cy="0"/>
          </a:xfrm>
          <a:prstGeom prst="line">
            <a:avLst/>
          </a:prstGeom>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1091749" y="1958926"/>
            <a:ext cx="0" cy="37067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aphicFrame>
        <p:nvGraphicFramePr>
          <p:cNvPr id="46" name="Diagram 45"/>
          <p:cNvGraphicFramePr/>
          <p:nvPr>
            <p:extLst>
              <p:ext uri="{D42A27DB-BD31-4B8C-83A1-F6EECF244321}">
                <p14:modId xmlns:p14="http://schemas.microsoft.com/office/powerpoint/2010/main" val="2641677100"/>
              </p:ext>
            </p:extLst>
          </p:nvPr>
        </p:nvGraphicFramePr>
        <p:xfrm>
          <a:off x="40287" y="2329605"/>
          <a:ext cx="9068217" cy="4528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8" name="Straight Arrow Connector 27"/>
          <p:cNvCxnSpPr/>
          <p:nvPr/>
        </p:nvCxnSpPr>
        <p:spPr>
          <a:xfrm>
            <a:off x="4567427" y="1958926"/>
            <a:ext cx="4573" cy="37067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a:off x="8028384" y="1958925"/>
            <a:ext cx="0" cy="3706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98582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7999162"/>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Managing Transition: Equity Settled SBPT    (3/3)</a:t>
            </a:r>
            <a:endParaRPr lang="en-IN" sz="3600" dirty="0">
              <a:solidFill>
                <a:schemeClr val="bg1"/>
              </a:solidFill>
            </a:endParaRPr>
          </a:p>
        </p:txBody>
      </p:sp>
      <p:sp>
        <p:nvSpPr>
          <p:cNvPr id="4" name="TextBox 3"/>
          <p:cNvSpPr txBox="1"/>
          <p:nvPr/>
        </p:nvSpPr>
        <p:spPr>
          <a:xfrm>
            <a:off x="1115616" y="1124744"/>
            <a:ext cx="6912768" cy="461665"/>
          </a:xfrm>
          <a:prstGeom prst="rect">
            <a:avLst/>
          </a:prstGeom>
          <a:solidFill>
            <a:schemeClr val="accent3">
              <a:lumMod val="5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b="1" dirty="0">
                <a:solidFill>
                  <a:schemeClr val="bg1"/>
                </a:solidFill>
              </a:rPr>
              <a:t>Cash-Settled Share Based Payment Transactions</a:t>
            </a:r>
          </a:p>
        </p:txBody>
      </p:sp>
      <p:cxnSp>
        <p:nvCxnSpPr>
          <p:cNvPr id="6" name="Straight Connector 5"/>
          <p:cNvCxnSpPr>
            <a:stCxn id="4" idx="2"/>
          </p:cNvCxnSpPr>
          <p:nvPr/>
        </p:nvCxnSpPr>
        <p:spPr>
          <a:xfrm>
            <a:off x="4572000" y="1586409"/>
            <a:ext cx="0" cy="345231"/>
          </a:xfrm>
          <a:prstGeom prst="line">
            <a:avLst/>
          </a:prstGeom>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115616" y="1957681"/>
            <a:ext cx="6912768" cy="0"/>
          </a:xfrm>
          <a:prstGeom prst="line">
            <a:avLst/>
          </a:prstGeom>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1091749" y="1958926"/>
            <a:ext cx="0" cy="37067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aphicFrame>
        <p:nvGraphicFramePr>
          <p:cNvPr id="46" name="Diagram 45"/>
          <p:cNvGraphicFramePr/>
          <p:nvPr>
            <p:extLst>
              <p:ext uri="{D42A27DB-BD31-4B8C-83A1-F6EECF244321}">
                <p14:modId xmlns:p14="http://schemas.microsoft.com/office/powerpoint/2010/main" val="2491882782"/>
              </p:ext>
            </p:extLst>
          </p:nvPr>
        </p:nvGraphicFramePr>
        <p:xfrm>
          <a:off x="40287" y="2329605"/>
          <a:ext cx="9068217" cy="4528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8" name="Straight Arrow Connector 27"/>
          <p:cNvCxnSpPr/>
          <p:nvPr/>
        </p:nvCxnSpPr>
        <p:spPr>
          <a:xfrm>
            <a:off x="4567427" y="1958926"/>
            <a:ext cx="4573" cy="37067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a:off x="8028384" y="1958925"/>
            <a:ext cx="0" cy="3706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70197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466869"/>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SEBI Guidelines</a:t>
            </a:r>
            <a:endParaRPr lang="en-IN" sz="3600" dirty="0">
              <a:solidFill>
                <a:schemeClr val="bg1"/>
              </a:solidFill>
            </a:endParaRPr>
          </a:p>
        </p:txBody>
      </p:sp>
      <p:sp>
        <p:nvSpPr>
          <p:cNvPr id="4" name="TextBox 3"/>
          <p:cNvSpPr txBox="1"/>
          <p:nvPr/>
        </p:nvSpPr>
        <p:spPr>
          <a:xfrm>
            <a:off x="0" y="1026602"/>
            <a:ext cx="9144000" cy="5570756"/>
          </a:xfrm>
          <a:prstGeom prst="rect">
            <a:avLst/>
          </a:prstGeom>
          <a:noFill/>
        </p:spPr>
        <p:txBody>
          <a:bodyPr wrap="square" rtlCol="0">
            <a:spAutoFit/>
          </a:bodyPr>
          <a:lstStyle/>
          <a:p>
            <a:pPr marL="285750" indent="-285750" algn="just">
              <a:buFont typeface="Arial" pitchFamily="34" charset="0"/>
              <a:buChar char="•"/>
            </a:pPr>
            <a:r>
              <a:rPr lang="en-GB" dirty="0"/>
              <a:t>Securities And Exchange Board Of India (Employee Stock Option Scheme And Employee Stock Purchase Scheme) Guidelines, </a:t>
            </a:r>
            <a:r>
              <a:rPr lang="en-GB" dirty="0" smtClean="0"/>
              <a:t>1999</a:t>
            </a:r>
          </a:p>
          <a:p>
            <a:pPr marL="285750" indent="-285750" algn="just">
              <a:buFont typeface="Arial" pitchFamily="34" charset="0"/>
              <a:buChar char="•"/>
            </a:pPr>
            <a:endParaRPr lang="en-GB" dirty="0" smtClean="0"/>
          </a:p>
          <a:p>
            <a:pPr marL="285750" indent="-285750" algn="just">
              <a:buFont typeface="Arial" pitchFamily="34" charset="0"/>
              <a:buChar char="•"/>
            </a:pPr>
            <a:r>
              <a:rPr lang="en-GB" dirty="0" smtClean="0"/>
              <a:t>Issued in 1999 but amended up to 2009. New regulations: </a:t>
            </a:r>
            <a:r>
              <a:rPr lang="en-GB" b="1" dirty="0"/>
              <a:t>SECURITIES AND EXCHANGE BOARD OF INDIA (SHARE BASED EMPLOYEE BENEFITS) REGULATIONS, 2014</a:t>
            </a:r>
            <a:endParaRPr lang="en-GB" b="1" dirty="0" smtClean="0"/>
          </a:p>
          <a:p>
            <a:pPr marL="285750" indent="-285750" algn="just">
              <a:buFont typeface="Arial" pitchFamily="34" charset="0"/>
              <a:buChar char="•"/>
            </a:pPr>
            <a:endParaRPr lang="en-GB" dirty="0"/>
          </a:p>
          <a:p>
            <a:pPr marL="285750" indent="-285750" algn="just">
              <a:buFont typeface="Arial" pitchFamily="34" charset="0"/>
              <a:buChar char="•"/>
            </a:pPr>
            <a:r>
              <a:rPr lang="en-GB" dirty="0"/>
              <a:t>Applies </a:t>
            </a:r>
            <a:r>
              <a:rPr lang="en-GB" dirty="0" smtClean="0"/>
              <a:t>to </a:t>
            </a:r>
            <a:r>
              <a:rPr lang="en-GB" b="1" dirty="0" smtClean="0">
                <a:solidFill>
                  <a:srgbClr val="C00000"/>
                </a:solidFill>
              </a:rPr>
              <a:t>Employee </a:t>
            </a:r>
            <a:r>
              <a:rPr lang="en-GB" b="1" dirty="0">
                <a:solidFill>
                  <a:srgbClr val="C00000"/>
                </a:solidFill>
              </a:rPr>
              <a:t>Stock Option Scheme </a:t>
            </a:r>
            <a:r>
              <a:rPr lang="en-GB" dirty="0"/>
              <a:t>and </a:t>
            </a:r>
            <a:r>
              <a:rPr lang="en-GB" b="1" dirty="0">
                <a:solidFill>
                  <a:srgbClr val="C00000"/>
                </a:solidFill>
              </a:rPr>
              <a:t>Employee Stock Purchase </a:t>
            </a:r>
            <a:r>
              <a:rPr lang="en-GB" b="1" dirty="0" smtClean="0">
                <a:solidFill>
                  <a:srgbClr val="C00000"/>
                </a:solidFill>
              </a:rPr>
              <a:t>Scheme</a:t>
            </a:r>
            <a:r>
              <a:rPr lang="en-GB" dirty="0" smtClean="0"/>
              <a:t>.</a:t>
            </a:r>
          </a:p>
          <a:p>
            <a:pPr marL="285750" indent="-285750" algn="just">
              <a:buFont typeface="Arial" pitchFamily="34" charset="0"/>
              <a:buChar char="•"/>
            </a:pPr>
            <a:endParaRPr lang="en-GB" dirty="0"/>
          </a:p>
          <a:p>
            <a:pPr marL="285750" indent="-285750" algn="just">
              <a:buFont typeface="Arial" pitchFamily="34" charset="0"/>
              <a:buChar char="•"/>
            </a:pPr>
            <a:r>
              <a:rPr lang="en-GB" dirty="0" smtClean="0"/>
              <a:t>Applies to any </a:t>
            </a:r>
            <a:r>
              <a:rPr lang="en-GB" dirty="0"/>
              <a:t>company whose shares are listed on </a:t>
            </a:r>
            <a:r>
              <a:rPr lang="en-GB" dirty="0" smtClean="0"/>
              <a:t>any recognised </a:t>
            </a:r>
            <a:r>
              <a:rPr lang="en-GB" dirty="0"/>
              <a:t>stock exchange in India. </a:t>
            </a:r>
            <a:endParaRPr lang="en-GB" dirty="0" smtClean="0"/>
          </a:p>
          <a:p>
            <a:pPr marL="285750" indent="-285750" algn="just">
              <a:buFont typeface="Arial" pitchFamily="34" charset="0"/>
              <a:buChar char="•"/>
            </a:pPr>
            <a:endParaRPr lang="en-GB" dirty="0"/>
          </a:p>
          <a:p>
            <a:pPr marL="285750" indent="-285750" algn="just">
              <a:buFont typeface="Arial" pitchFamily="34" charset="0"/>
              <a:buChar char="•"/>
            </a:pPr>
            <a:r>
              <a:rPr lang="en-GB" dirty="0" smtClean="0"/>
              <a:t>Runs into 35 pages, divided into:</a:t>
            </a:r>
          </a:p>
          <a:p>
            <a:pPr marL="285750" indent="-285750" algn="just">
              <a:buFont typeface="Arial" pitchFamily="34" charset="0"/>
              <a:buChar char="•"/>
            </a:pPr>
            <a:endParaRPr lang="en-GB" sz="1400" dirty="0"/>
          </a:p>
          <a:p>
            <a:pPr marL="530225" lvl="1" indent="-173038" algn="just">
              <a:buFont typeface="Calibri" pitchFamily="34" charset="0"/>
              <a:buChar char="­"/>
            </a:pPr>
            <a:r>
              <a:rPr lang="en-GB" b="1" dirty="0" smtClean="0">
                <a:solidFill>
                  <a:srgbClr val="C00000"/>
                </a:solidFill>
              </a:rPr>
              <a:t>Main regulations (22 pages)</a:t>
            </a:r>
            <a:r>
              <a:rPr lang="en-GB" dirty="0" smtClean="0"/>
              <a:t>: Gives requirements to comply with regards to ESPS and ESOPs. Key requirements discussed in further slides.</a:t>
            </a:r>
          </a:p>
          <a:p>
            <a:pPr marL="530225" lvl="1" indent="-173038" algn="just">
              <a:buFont typeface="Calibri" pitchFamily="34" charset="0"/>
              <a:buChar char="­"/>
            </a:pPr>
            <a:r>
              <a:rPr lang="en-GB" b="1" dirty="0">
                <a:solidFill>
                  <a:srgbClr val="C00000"/>
                </a:solidFill>
              </a:rPr>
              <a:t>Schedule </a:t>
            </a:r>
            <a:r>
              <a:rPr lang="en-GB" b="1" dirty="0" smtClean="0">
                <a:solidFill>
                  <a:srgbClr val="C00000"/>
                </a:solidFill>
              </a:rPr>
              <a:t>1 (4 pages):</a:t>
            </a:r>
            <a:r>
              <a:rPr lang="en-GB" dirty="0" smtClean="0"/>
              <a:t> </a:t>
            </a:r>
            <a:r>
              <a:rPr lang="en-GB" dirty="0"/>
              <a:t>Accounting Policies for ESOS</a:t>
            </a:r>
            <a:endParaRPr lang="en-GB" dirty="0" smtClean="0"/>
          </a:p>
          <a:p>
            <a:pPr marL="530225" lvl="1" indent="-173038" algn="just">
              <a:buFont typeface="Calibri" pitchFamily="34" charset="0"/>
              <a:buChar char="­"/>
            </a:pPr>
            <a:r>
              <a:rPr lang="en-GB" b="1" dirty="0" smtClean="0">
                <a:solidFill>
                  <a:srgbClr val="C00000"/>
                </a:solidFill>
              </a:rPr>
              <a:t>Schedule 2 (</a:t>
            </a:r>
            <a:r>
              <a:rPr lang="en-GB" b="1" dirty="0">
                <a:solidFill>
                  <a:srgbClr val="C00000"/>
                </a:solidFill>
              </a:rPr>
              <a:t>1 </a:t>
            </a:r>
            <a:r>
              <a:rPr lang="en-GB" b="1" dirty="0" smtClean="0">
                <a:solidFill>
                  <a:srgbClr val="C00000"/>
                </a:solidFill>
              </a:rPr>
              <a:t>page)</a:t>
            </a:r>
            <a:r>
              <a:rPr lang="en-GB" dirty="0" smtClean="0"/>
              <a:t>: </a:t>
            </a:r>
            <a:r>
              <a:rPr lang="en-GB" dirty="0"/>
              <a:t>Accounting Policies for ESPS</a:t>
            </a:r>
            <a:endParaRPr lang="en-GB" dirty="0" smtClean="0"/>
          </a:p>
          <a:p>
            <a:pPr marL="530225" lvl="1" indent="-173038" algn="just">
              <a:buFont typeface="Calibri" pitchFamily="34" charset="0"/>
              <a:buChar char="­"/>
            </a:pPr>
            <a:r>
              <a:rPr lang="en-GB" b="1" dirty="0" smtClean="0">
                <a:solidFill>
                  <a:srgbClr val="C00000"/>
                </a:solidFill>
              </a:rPr>
              <a:t>Schedule 3 (1 page)</a:t>
            </a:r>
            <a:r>
              <a:rPr lang="en-GB" dirty="0" smtClean="0"/>
              <a:t>: Fair value of options</a:t>
            </a:r>
          </a:p>
          <a:p>
            <a:pPr marL="530225" lvl="1" indent="-173038" algn="just">
              <a:buFont typeface="Calibri" pitchFamily="34" charset="0"/>
              <a:buChar char="­"/>
            </a:pPr>
            <a:r>
              <a:rPr lang="en-GB" b="1" dirty="0">
                <a:solidFill>
                  <a:srgbClr val="C00000"/>
                </a:solidFill>
              </a:rPr>
              <a:t>Schedule </a:t>
            </a:r>
            <a:r>
              <a:rPr lang="en-GB" b="1" dirty="0" smtClean="0">
                <a:solidFill>
                  <a:srgbClr val="C00000"/>
                </a:solidFill>
              </a:rPr>
              <a:t>4 (2 pages)</a:t>
            </a:r>
            <a:r>
              <a:rPr lang="en-GB" dirty="0" smtClean="0"/>
              <a:t>: </a:t>
            </a:r>
            <a:r>
              <a:rPr lang="en-GB" dirty="0"/>
              <a:t>Disclosure </a:t>
            </a:r>
            <a:r>
              <a:rPr lang="en-GB" dirty="0" smtClean="0"/>
              <a:t>document</a:t>
            </a:r>
          </a:p>
          <a:p>
            <a:pPr marL="530225" lvl="1" indent="-173038" algn="just">
              <a:buFont typeface="Calibri" pitchFamily="34" charset="0"/>
              <a:buChar char="­"/>
            </a:pPr>
            <a:r>
              <a:rPr lang="en-GB" b="1" dirty="0">
                <a:solidFill>
                  <a:srgbClr val="C00000"/>
                </a:solidFill>
              </a:rPr>
              <a:t>Schedule </a:t>
            </a:r>
            <a:r>
              <a:rPr lang="en-GB" b="1" dirty="0" smtClean="0">
                <a:solidFill>
                  <a:srgbClr val="C00000"/>
                </a:solidFill>
              </a:rPr>
              <a:t>5 (4 pages)</a:t>
            </a:r>
            <a:r>
              <a:rPr lang="en-GB" dirty="0" smtClean="0"/>
              <a:t>: Information required in statement to be filed with Stock Exchange</a:t>
            </a:r>
          </a:p>
          <a:p>
            <a:pPr marL="530225" lvl="1" indent="-173038" algn="just">
              <a:buFont typeface="Calibri" pitchFamily="34" charset="0"/>
              <a:buChar char="­"/>
            </a:pPr>
            <a:r>
              <a:rPr lang="en-GB" b="1" dirty="0" smtClean="0">
                <a:solidFill>
                  <a:srgbClr val="C00000"/>
                </a:solidFill>
              </a:rPr>
              <a:t>Schedule 6 (1 Page)</a:t>
            </a:r>
            <a:r>
              <a:rPr lang="en-GB" dirty="0" smtClean="0"/>
              <a:t>: </a:t>
            </a:r>
            <a:r>
              <a:rPr lang="en-GB" dirty="0"/>
              <a:t>Format </a:t>
            </a:r>
            <a:r>
              <a:rPr lang="en-GB" dirty="0" smtClean="0"/>
              <a:t>of notification for issue of shares under stock option plans.</a:t>
            </a:r>
            <a:endParaRPr lang="en-GB" dirty="0"/>
          </a:p>
        </p:txBody>
      </p:sp>
    </p:spTree>
    <p:extLst>
      <p:ext uri="{BB962C8B-B14F-4D97-AF65-F5344CB8AC3E}">
        <p14:creationId xmlns:p14="http://schemas.microsoft.com/office/powerpoint/2010/main" val="240365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9255261"/>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SEBI Guidelines – Main Regulations</a:t>
            </a:r>
            <a:endParaRPr lang="en-IN" sz="3600" dirty="0">
              <a:solidFill>
                <a:schemeClr val="bg1"/>
              </a:solidFill>
            </a:endParaRPr>
          </a:p>
        </p:txBody>
      </p:sp>
      <p:sp>
        <p:nvSpPr>
          <p:cNvPr id="4" name="TextBox 3"/>
          <p:cNvSpPr txBox="1"/>
          <p:nvPr/>
        </p:nvSpPr>
        <p:spPr>
          <a:xfrm>
            <a:off x="0" y="1026602"/>
            <a:ext cx="9144000" cy="5878532"/>
          </a:xfrm>
          <a:prstGeom prst="rect">
            <a:avLst/>
          </a:prstGeom>
          <a:noFill/>
        </p:spPr>
        <p:txBody>
          <a:bodyPr wrap="square" rtlCol="0">
            <a:spAutoFit/>
          </a:bodyPr>
          <a:lstStyle/>
          <a:p>
            <a:pPr algn="just"/>
            <a:r>
              <a:rPr lang="en-GB" sz="1600" b="1" dirty="0"/>
              <a:t>PART A: ESOS </a:t>
            </a:r>
            <a:endParaRPr lang="en-GB" sz="1600" b="1" dirty="0" smtClean="0"/>
          </a:p>
          <a:p>
            <a:pPr marL="285750" indent="-285750" algn="just">
              <a:buFont typeface="Arial" pitchFamily="34" charset="0"/>
              <a:buChar char="•"/>
            </a:pPr>
            <a:endParaRPr lang="en-GB" sz="1600" dirty="0"/>
          </a:p>
          <a:p>
            <a:pPr marL="285750" indent="-285750" algn="just">
              <a:buFont typeface="Arial" pitchFamily="34" charset="0"/>
              <a:buChar char="•"/>
            </a:pPr>
            <a:r>
              <a:rPr lang="en-GB" sz="1600" b="1" dirty="0">
                <a:solidFill>
                  <a:srgbClr val="C00000"/>
                </a:solidFill>
              </a:rPr>
              <a:t>Deals with Eligibility to participate in </a:t>
            </a:r>
            <a:r>
              <a:rPr lang="en-GB" sz="1600" b="1" dirty="0" smtClean="0">
                <a:solidFill>
                  <a:srgbClr val="C00000"/>
                </a:solidFill>
              </a:rPr>
              <a:t>ESOS</a:t>
            </a:r>
            <a:r>
              <a:rPr lang="en-GB" sz="1600" dirty="0" smtClean="0"/>
              <a:t>. Disqualifies the following persons:</a:t>
            </a:r>
          </a:p>
          <a:p>
            <a:pPr marL="285750" indent="-285750" algn="just">
              <a:buFont typeface="Arial" pitchFamily="34" charset="0"/>
              <a:buChar char="•"/>
            </a:pPr>
            <a:endParaRPr lang="en-GB" sz="1000" dirty="0"/>
          </a:p>
          <a:p>
            <a:pPr marL="742950" lvl="1" indent="-285750" algn="just">
              <a:buFont typeface="Calibri" pitchFamily="34" charset="0"/>
              <a:buChar char="­"/>
            </a:pPr>
            <a:r>
              <a:rPr lang="en-GB" sz="1600" dirty="0" smtClean="0"/>
              <a:t>An </a:t>
            </a:r>
            <a:r>
              <a:rPr lang="en-GB" sz="1600" dirty="0"/>
              <a:t>employee who </a:t>
            </a:r>
            <a:r>
              <a:rPr lang="en-GB" sz="1600" b="1" dirty="0"/>
              <a:t>is a promoter or belongs to the promoter group </a:t>
            </a:r>
            <a:r>
              <a:rPr lang="en-GB" sz="1600" dirty="0"/>
              <a:t>shall not </a:t>
            </a:r>
            <a:r>
              <a:rPr lang="en-GB" sz="1600" dirty="0" smtClean="0"/>
              <a:t>be eligible </a:t>
            </a:r>
            <a:r>
              <a:rPr lang="en-GB" sz="1600" dirty="0"/>
              <a:t>to participate in the ESOS. </a:t>
            </a:r>
            <a:endParaRPr lang="en-GB" sz="1600" dirty="0" smtClean="0"/>
          </a:p>
          <a:p>
            <a:pPr marL="285750" indent="-285750" algn="just">
              <a:buFont typeface="Calibri" pitchFamily="34" charset="0"/>
              <a:buChar char="­"/>
            </a:pPr>
            <a:endParaRPr lang="en-GB" sz="1000" dirty="0"/>
          </a:p>
          <a:p>
            <a:pPr marL="742950" lvl="1" indent="-285750" algn="just">
              <a:buFont typeface="Calibri" pitchFamily="34" charset="0"/>
              <a:buChar char="­"/>
            </a:pPr>
            <a:r>
              <a:rPr lang="en-GB" sz="1600" dirty="0"/>
              <a:t>A director who either by himself or through his relative or through any </a:t>
            </a:r>
            <a:r>
              <a:rPr lang="en-GB" sz="1600" dirty="0" smtClean="0"/>
              <a:t>body corporate</a:t>
            </a:r>
            <a:r>
              <a:rPr lang="en-GB" sz="1600" dirty="0"/>
              <a:t>, directly or indirectly </a:t>
            </a:r>
            <a:r>
              <a:rPr lang="en-GB" sz="1600" b="1" dirty="0"/>
              <a:t>holds more than 10% of the outstanding </a:t>
            </a:r>
            <a:r>
              <a:rPr lang="en-GB" sz="1600" b="1" dirty="0" smtClean="0"/>
              <a:t>equity shares </a:t>
            </a:r>
            <a:r>
              <a:rPr lang="en-GB" sz="1600" dirty="0"/>
              <a:t>of the company shall not be eligible to participate in the ESOS</a:t>
            </a:r>
            <a:r>
              <a:rPr lang="en-GB" sz="1600" dirty="0" smtClean="0"/>
              <a:t>.</a:t>
            </a:r>
          </a:p>
          <a:p>
            <a:pPr marL="742950" lvl="1" indent="-285750" algn="just">
              <a:buFont typeface="Arial" pitchFamily="34" charset="0"/>
              <a:buChar char="•"/>
            </a:pPr>
            <a:endParaRPr lang="en-GB" sz="1600" dirty="0"/>
          </a:p>
          <a:p>
            <a:pPr marL="285750" indent="-285750" algn="just">
              <a:buFont typeface="Arial" pitchFamily="34" charset="0"/>
              <a:buChar char="•"/>
            </a:pPr>
            <a:r>
              <a:rPr lang="en-GB" sz="1600" b="1" dirty="0" smtClean="0">
                <a:solidFill>
                  <a:srgbClr val="C00000"/>
                </a:solidFill>
              </a:rPr>
              <a:t>Requires constitution of Compensation Committee.</a:t>
            </a:r>
            <a:endParaRPr lang="en-GB" sz="1600" dirty="0" smtClean="0"/>
          </a:p>
          <a:p>
            <a:pPr marL="285750" indent="-285750" algn="just">
              <a:buFont typeface="Arial" pitchFamily="34" charset="0"/>
              <a:buChar char="•"/>
            </a:pPr>
            <a:endParaRPr lang="en-GB" sz="1600" dirty="0"/>
          </a:p>
          <a:p>
            <a:pPr marL="742950" lvl="1" indent="-285750" algn="just">
              <a:buFont typeface="Calibri" pitchFamily="34" charset="0"/>
              <a:buChar char="­"/>
            </a:pPr>
            <a:r>
              <a:rPr lang="en-GB" sz="1600" dirty="0" smtClean="0"/>
              <a:t>Committee </a:t>
            </a:r>
            <a:r>
              <a:rPr lang="en-GB" sz="1600" dirty="0"/>
              <a:t>of the Board of </a:t>
            </a:r>
            <a:r>
              <a:rPr lang="en-GB" sz="1600" dirty="0" smtClean="0"/>
              <a:t>directors consisting </a:t>
            </a:r>
            <a:r>
              <a:rPr lang="en-GB" sz="1600" dirty="0"/>
              <a:t>of a majority of independent directors</a:t>
            </a:r>
            <a:r>
              <a:rPr lang="en-GB" sz="1600" dirty="0" smtClean="0"/>
              <a:t>.</a:t>
            </a:r>
            <a:endParaRPr lang="en-GB" sz="1600" dirty="0"/>
          </a:p>
          <a:p>
            <a:pPr marL="742950" lvl="1" indent="-285750" algn="just">
              <a:buFont typeface="Calibri" pitchFamily="34" charset="0"/>
              <a:buChar char="­"/>
            </a:pPr>
            <a:endParaRPr lang="en-GB" sz="1000" dirty="0" smtClean="0"/>
          </a:p>
          <a:p>
            <a:pPr marL="742950" lvl="1" indent="-285750" algn="just">
              <a:buFont typeface="Calibri" pitchFamily="34" charset="0"/>
              <a:buChar char="­"/>
            </a:pPr>
            <a:r>
              <a:rPr lang="en-GB" sz="1600" dirty="0" smtClean="0"/>
              <a:t>Compensation </a:t>
            </a:r>
            <a:r>
              <a:rPr lang="en-GB" sz="1600" dirty="0"/>
              <a:t>Committee </a:t>
            </a:r>
            <a:r>
              <a:rPr lang="en-GB" sz="1600" dirty="0" smtClean="0"/>
              <a:t>shall </a:t>
            </a:r>
            <a:r>
              <a:rPr lang="en-GB" sz="1600" dirty="0"/>
              <a:t>formulate the detailed </a:t>
            </a:r>
            <a:r>
              <a:rPr lang="en-GB" sz="1600" b="1" dirty="0" smtClean="0"/>
              <a:t>terms and </a:t>
            </a:r>
            <a:r>
              <a:rPr lang="en-GB" sz="1600" b="1" dirty="0"/>
              <a:t>conditions of the </a:t>
            </a:r>
            <a:r>
              <a:rPr lang="en-GB" sz="1600" b="1" dirty="0" smtClean="0"/>
              <a:t>ESOS</a:t>
            </a:r>
          </a:p>
          <a:p>
            <a:pPr marL="742950" lvl="1" indent="-285750" algn="just">
              <a:buFont typeface="Calibri" pitchFamily="34" charset="0"/>
              <a:buChar char="­"/>
            </a:pPr>
            <a:endParaRPr lang="en-GB" sz="1600" dirty="0"/>
          </a:p>
          <a:p>
            <a:pPr marL="285750" indent="-285750" algn="just">
              <a:buFont typeface="Arial" pitchFamily="34" charset="0"/>
              <a:buChar char="•"/>
            </a:pPr>
            <a:r>
              <a:rPr lang="en-GB" sz="1600" b="1" dirty="0" smtClean="0">
                <a:solidFill>
                  <a:srgbClr val="C00000"/>
                </a:solidFill>
              </a:rPr>
              <a:t>Requires Shareholder Approval </a:t>
            </a:r>
            <a:r>
              <a:rPr lang="en-GB" sz="1600" dirty="0" smtClean="0"/>
              <a:t>for grant of ESOPs.</a:t>
            </a:r>
          </a:p>
          <a:p>
            <a:pPr marL="285750" indent="-285750" algn="just">
              <a:buFont typeface="Arial" pitchFamily="34" charset="0"/>
              <a:buChar char="•"/>
            </a:pPr>
            <a:endParaRPr lang="en-GB" sz="1000" dirty="0"/>
          </a:p>
          <a:p>
            <a:pPr marL="742950" lvl="1" indent="-285750" algn="just">
              <a:buFont typeface="Calibri" pitchFamily="34" charset="0"/>
              <a:buChar char="­"/>
            </a:pPr>
            <a:r>
              <a:rPr lang="en-GB" sz="1600" dirty="0" smtClean="0"/>
              <a:t>Shareholders need to </a:t>
            </a:r>
            <a:r>
              <a:rPr lang="en-GB" sz="1600" b="1" dirty="0" smtClean="0"/>
              <a:t>approve </a:t>
            </a:r>
            <a:r>
              <a:rPr lang="en-GB" sz="1600" b="1" dirty="0"/>
              <a:t>ESOS by passing a special resolution in the </a:t>
            </a:r>
            <a:r>
              <a:rPr lang="en-GB" sz="1600" b="1" dirty="0" smtClean="0"/>
              <a:t>general meeting</a:t>
            </a:r>
            <a:r>
              <a:rPr lang="en-GB" sz="1600" dirty="0"/>
              <a:t>. </a:t>
            </a:r>
            <a:endParaRPr lang="en-GB" sz="1600" dirty="0" smtClean="0"/>
          </a:p>
          <a:p>
            <a:pPr marL="742950" lvl="1" indent="-285750" algn="just">
              <a:buFont typeface="Arial" pitchFamily="34" charset="0"/>
              <a:buChar char="•"/>
            </a:pPr>
            <a:endParaRPr lang="en-GB" sz="1600" dirty="0"/>
          </a:p>
          <a:p>
            <a:pPr marL="285750" indent="-285750" algn="just">
              <a:buFont typeface="Arial" pitchFamily="34" charset="0"/>
              <a:buChar char="•"/>
            </a:pPr>
            <a:r>
              <a:rPr lang="en-GB" sz="1600" dirty="0" smtClean="0"/>
              <a:t>Lays down procedure for </a:t>
            </a:r>
            <a:r>
              <a:rPr lang="en-GB" sz="1600" b="1" dirty="0" smtClean="0">
                <a:solidFill>
                  <a:srgbClr val="C00000"/>
                </a:solidFill>
              </a:rPr>
              <a:t>variation </a:t>
            </a:r>
            <a:r>
              <a:rPr lang="en-GB" sz="1600" b="1" dirty="0">
                <a:solidFill>
                  <a:srgbClr val="C00000"/>
                </a:solidFill>
              </a:rPr>
              <a:t>of terms of </a:t>
            </a:r>
            <a:r>
              <a:rPr lang="en-GB" sz="1600" b="1" dirty="0" smtClean="0">
                <a:solidFill>
                  <a:srgbClr val="C00000"/>
                </a:solidFill>
              </a:rPr>
              <a:t>ESOS</a:t>
            </a:r>
          </a:p>
          <a:p>
            <a:pPr marL="285750" indent="-285750" algn="just">
              <a:buFont typeface="Arial" pitchFamily="34" charset="0"/>
              <a:buChar char="•"/>
            </a:pPr>
            <a:endParaRPr lang="en-GB" sz="1000" b="1" dirty="0">
              <a:solidFill>
                <a:srgbClr val="C00000"/>
              </a:solidFill>
            </a:endParaRPr>
          </a:p>
          <a:p>
            <a:pPr marL="742950" lvl="1" indent="-285750" algn="just">
              <a:buFont typeface="Calibri" pitchFamily="34" charset="0"/>
              <a:buChar char="­"/>
            </a:pPr>
            <a:r>
              <a:rPr lang="en-GB" sz="1600" dirty="0" smtClean="0"/>
              <a:t>Prohibits variation to the </a:t>
            </a:r>
            <a:r>
              <a:rPr lang="en-GB" sz="1600" dirty="0"/>
              <a:t>terms of the ESOS in any manner, which </a:t>
            </a:r>
            <a:r>
              <a:rPr lang="en-GB" sz="1600" dirty="0" smtClean="0"/>
              <a:t>may be </a:t>
            </a:r>
            <a:r>
              <a:rPr lang="en-GB" sz="1600" dirty="0"/>
              <a:t>detrimental to the interests of the employees</a:t>
            </a:r>
          </a:p>
        </p:txBody>
      </p:sp>
    </p:spTree>
    <p:extLst>
      <p:ext uri="{BB962C8B-B14F-4D97-AF65-F5344CB8AC3E}">
        <p14:creationId xmlns:p14="http://schemas.microsoft.com/office/powerpoint/2010/main" val="3079168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34230501"/>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SEBI Guidelines – Main Regulations</a:t>
            </a:r>
            <a:endParaRPr lang="en-IN" sz="3600" dirty="0">
              <a:solidFill>
                <a:schemeClr val="bg1"/>
              </a:solidFill>
            </a:endParaRPr>
          </a:p>
        </p:txBody>
      </p:sp>
      <p:sp>
        <p:nvSpPr>
          <p:cNvPr id="4" name="TextBox 3"/>
          <p:cNvSpPr txBox="1"/>
          <p:nvPr/>
        </p:nvSpPr>
        <p:spPr>
          <a:xfrm>
            <a:off x="0" y="1026602"/>
            <a:ext cx="9144000" cy="5478423"/>
          </a:xfrm>
          <a:prstGeom prst="rect">
            <a:avLst/>
          </a:prstGeom>
          <a:noFill/>
        </p:spPr>
        <p:txBody>
          <a:bodyPr wrap="square" rtlCol="0">
            <a:spAutoFit/>
          </a:bodyPr>
          <a:lstStyle/>
          <a:p>
            <a:pPr algn="just"/>
            <a:r>
              <a:rPr lang="en-GB" sz="1600" b="1" dirty="0"/>
              <a:t>PART A: ESOS </a:t>
            </a:r>
            <a:endParaRPr lang="en-GB" sz="1600" b="1" dirty="0" smtClean="0"/>
          </a:p>
          <a:p>
            <a:pPr marL="285750" indent="-285750" algn="just">
              <a:buFont typeface="Arial" pitchFamily="34" charset="0"/>
              <a:buChar char="•"/>
            </a:pPr>
            <a:endParaRPr lang="en-GB" sz="1600" dirty="0"/>
          </a:p>
          <a:p>
            <a:pPr marL="285750" indent="-285750" algn="just">
              <a:buFont typeface="Arial" pitchFamily="34" charset="0"/>
              <a:buChar char="•"/>
            </a:pPr>
            <a:r>
              <a:rPr lang="en-GB" sz="1600" b="1" dirty="0" smtClean="0">
                <a:solidFill>
                  <a:srgbClr val="C00000"/>
                </a:solidFill>
              </a:rPr>
              <a:t>Talks about Pricing of ESOPs</a:t>
            </a:r>
            <a:r>
              <a:rPr lang="en-GB" sz="1600" dirty="0" smtClean="0"/>
              <a:t>. </a:t>
            </a:r>
          </a:p>
          <a:p>
            <a:pPr marL="285750" indent="-285750" algn="just">
              <a:buFont typeface="Arial" pitchFamily="34" charset="0"/>
              <a:buChar char="•"/>
            </a:pPr>
            <a:endParaRPr lang="en-GB" sz="1000" dirty="0"/>
          </a:p>
          <a:p>
            <a:pPr marL="742950" lvl="1" indent="-285750" algn="just">
              <a:buFont typeface="Calibri" pitchFamily="34" charset="0"/>
              <a:buChar char="­"/>
            </a:pPr>
            <a:r>
              <a:rPr lang="en-GB" sz="1600" dirty="0" smtClean="0"/>
              <a:t>Gives freedom </a:t>
            </a:r>
            <a:r>
              <a:rPr lang="en-GB" sz="1600" dirty="0"/>
              <a:t>to determine the exercise price subject to conforming to </a:t>
            </a:r>
            <a:r>
              <a:rPr lang="en-GB" sz="1600" dirty="0" smtClean="0"/>
              <a:t>the accounting </a:t>
            </a:r>
            <a:r>
              <a:rPr lang="en-GB" sz="1600" dirty="0"/>
              <a:t>policies specified in clause 13.1.</a:t>
            </a:r>
            <a:endParaRPr lang="en-GB" sz="1600" dirty="0" smtClean="0"/>
          </a:p>
          <a:p>
            <a:pPr marL="285750" indent="-285750" algn="just">
              <a:buFont typeface="Calibri" pitchFamily="34" charset="0"/>
              <a:buChar char="­"/>
            </a:pPr>
            <a:endParaRPr lang="en-GB" sz="1000" dirty="0"/>
          </a:p>
          <a:p>
            <a:pPr marL="742950" lvl="1" indent="-285750" algn="just">
              <a:buFont typeface="Calibri" pitchFamily="34" charset="0"/>
              <a:buChar char="­"/>
            </a:pPr>
            <a:r>
              <a:rPr lang="en-GB" sz="1600" dirty="0" smtClean="0"/>
              <a:t>Requires that in </a:t>
            </a:r>
            <a:r>
              <a:rPr lang="en-GB" sz="1600" dirty="0"/>
              <a:t>case </a:t>
            </a:r>
            <a:r>
              <a:rPr lang="en-GB" sz="1600" dirty="0" smtClean="0"/>
              <a:t>a company </a:t>
            </a:r>
            <a:r>
              <a:rPr lang="en-GB" sz="1600" dirty="0"/>
              <a:t>calculates the employee </a:t>
            </a:r>
            <a:r>
              <a:rPr lang="en-GB" sz="1600" dirty="0" smtClean="0"/>
              <a:t>cost </a:t>
            </a:r>
            <a:r>
              <a:rPr lang="en-GB" sz="1600" dirty="0"/>
              <a:t>using </a:t>
            </a:r>
            <a:r>
              <a:rPr lang="en-GB" sz="1600" dirty="0" smtClean="0"/>
              <a:t>intrinsic value, </a:t>
            </a:r>
            <a:r>
              <a:rPr lang="en-GB" sz="1600" b="1" dirty="0"/>
              <a:t>the difference </a:t>
            </a:r>
            <a:r>
              <a:rPr lang="en-GB" sz="1600" b="1" dirty="0" smtClean="0"/>
              <a:t>in cost based on the </a:t>
            </a:r>
            <a:r>
              <a:rPr lang="en-GB" sz="1600" b="1" dirty="0"/>
              <a:t>fair value of </a:t>
            </a:r>
            <a:r>
              <a:rPr lang="en-GB" sz="1600" b="1" dirty="0" smtClean="0"/>
              <a:t>the options </a:t>
            </a:r>
            <a:r>
              <a:rPr lang="en-GB" sz="1600" b="1" dirty="0"/>
              <a:t>shall be disclosed in the Directors report </a:t>
            </a:r>
            <a:r>
              <a:rPr lang="en-GB" sz="1600" dirty="0"/>
              <a:t>and also the impact of </a:t>
            </a:r>
            <a:r>
              <a:rPr lang="en-GB" sz="1600" dirty="0" smtClean="0"/>
              <a:t>this difference </a:t>
            </a:r>
            <a:r>
              <a:rPr lang="en-GB" sz="1600" dirty="0"/>
              <a:t>on profits and on Earning Per Share of the company shall also </a:t>
            </a:r>
            <a:r>
              <a:rPr lang="en-GB" sz="1600" dirty="0" smtClean="0"/>
              <a:t>be disclosed </a:t>
            </a:r>
            <a:r>
              <a:rPr lang="en-GB" sz="1600" dirty="0"/>
              <a:t>in the Directors’ </a:t>
            </a:r>
            <a:r>
              <a:rPr lang="en-GB" sz="1600" dirty="0" smtClean="0"/>
              <a:t>report</a:t>
            </a:r>
          </a:p>
          <a:p>
            <a:pPr marL="742950" lvl="1" indent="-285750" algn="just">
              <a:buFont typeface="Calibri" pitchFamily="34" charset="0"/>
              <a:buChar char="­"/>
            </a:pPr>
            <a:endParaRPr lang="en-GB" sz="1600" dirty="0"/>
          </a:p>
          <a:p>
            <a:pPr marL="285750" indent="-285750" algn="just">
              <a:buFont typeface="Arial" pitchFamily="34" charset="0"/>
              <a:buChar char="•"/>
            </a:pPr>
            <a:r>
              <a:rPr lang="en-GB" sz="1600" b="1" dirty="0" smtClean="0">
                <a:solidFill>
                  <a:srgbClr val="C00000"/>
                </a:solidFill>
              </a:rPr>
              <a:t>Disclosure </a:t>
            </a:r>
            <a:r>
              <a:rPr lang="en-GB" sz="1600" b="1" dirty="0">
                <a:solidFill>
                  <a:srgbClr val="C00000"/>
                </a:solidFill>
              </a:rPr>
              <a:t>in the Directors' </a:t>
            </a:r>
            <a:r>
              <a:rPr lang="en-GB" sz="1600" b="1" dirty="0" smtClean="0">
                <a:solidFill>
                  <a:srgbClr val="C00000"/>
                </a:solidFill>
              </a:rPr>
              <a:t>Report</a:t>
            </a:r>
          </a:p>
          <a:p>
            <a:pPr marL="285750" indent="-285750" algn="just">
              <a:buFont typeface="Calibri" pitchFamily="34" charset="0"/>
              <a:buChar char="­"/>
            </a:pPr>
            <a:endParaRPr lang="en-GB" sz="1600" dirty="0"/>
          </a:p>
          <a:p>
            <a:pPr marL="742950" lvl="1" indent="-285750" algn="just">
              <a:buFont typeface="Calibri" pitchFamily="34" charset="0"/>
              <a:buChar char="­"/>
            </a:pPr>
            <a:r>
              <a:rPr lang="en-GB" sz="1600" dirty="0" smtClean="0"/>
              <a:t>Various disclosures, largely in line with disclosure requirement in Ind AS 102 on Share Based Payments</a:t>
            </a:r>
          </a:p>
          <a:p>
            <a:pPr marL="742950" lvl="1" indent="-285750" algn="just">
              <a:buFont typeface="Calibri" pitchFamily="34" charset="0"/>
              <a:buChar char="­"/>
            </a:pPr>
            <a:endParaRPr lang="en-GB" sz="1000" dirty="0"/>
          </a:p>
          <a:p>
            <a:pPr marL="742950" lvl="1" indent="-285750" algn="just">
              <a:buFont typeface="Calibri" pitchFamily="34" charset="0"/>
              <a:buChar char="­"/>
            </a:pPr>
            <a:r>
              <a:rPr lang="en-GB" sz="1600" dirty="0"/>
              <a:t>Requires that in case a company calculates the employee cost using intrinsic value, </a:t>
            </a:r>
            <a:r>
              <a:rPr lang="en-GB" sz="1600" b="1" dirty="0"/>
              <a:t>the difference in cost based on the fair value of the options shall be disclosed in the Directors report </a:t>
            </a:r>
            <a:r>
              <a:rPr lang="en-GB" sz="1600" dirty="0"/>
              <a:t>and also the impact of this difference on profits and on Earning Per Share of the company shall also be disclosed in the Directors’ </a:t>
            </a:r>
            <a:r>
              <a:rPr lang="en-GB" sz="1600" dirty="0" smtClean="0"/>
              <a:t>report.</a:t>
            </a:r>
          </a:p>
          <a:p>
            <a:pPr marL="742950" lvl="1" indent="-285750" algn="just">
              <a:buFont typeface="Calibri" pitchFamily="34" charset="0"/>
              <a:buChar char="­"/>
            </a:pPr>
            <a:endParaRPr lang="en-GB" sz="1600" dirty="0"/>
          </a:p>
          <a:p>
            <a:pPr algn="just"/>
            <a:r>
              <a:rPr lang="en-GB" sz="1600" b="1" dirty="0" smtClean="0"/>
              <a:t>PART B: ESPS (not discussed in this presentation)</a:t>
            </a:r>
            <a:endParaRPr lang="en-GB" sz="1600" b="1" dirty="0"/>
          </a:p>
        </p:txBody>
      </p:sp>
    </p:spTree>
    <p:extLst>
      <p:ext uri="{BB962C8B-B14F-4D97-AF65-F5344CB8AC3E}">
        <p14:creationId xmlns:p14="http://schemas.microsoft.com/office/powerpoint/2010/main" val="2108843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94539802"/>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t>SEBI </a:t>
            </a:r>
            <a:r>
              <a:rPr lang="en-GB" sz="2800" dirty="0"/>
              <a:t>Guidelines</a:t>
            </a:r>
            <a:r>
              <a:rPr lang="en-GB" sz="2800" dirty="0" smtClean="0"/>
              <a:t>: Schedule 1: </a:t>
            </a:r>
            <a:r>
              <a:rPr lang="en-GB" sz="2800" dirty="0"/>
              <a:t>Accounting Policies for ESOS</a:t>
            </a:r>
            <a:endParaRPr lang="en-IN" sz="2800" dirty="0">
              <a:solidFill>
                <a:schemeClr val="bg1"/>
              </a:solidFill>
            </a:endParaRPr>
          </a:p>
        </p:txBody>
      </p:sp>
      <p:sp>
        <p:nvSpPr>
          <p:cNvPr id="4" name="TextBox 3"/>
          <p:cNvSpPr txBox="1"/>
          <p:nvPr/>
        </p:nvSpPr>
        <p:spPr>
          <a:xfrm>
            <a:off x="0" y="1026602"/>
            <a:ext cx="9144000" cy="5509200"/>
          </a:xfrm>
          <a:prstGeom prst="rect">
            <a:avLst/>
          </a:prstGeom>
          <a:noFill/>
        </p:spPr>
        <p:txBody>
          <a:bodyPr wrap="square" rtlCol="0">
            <a:spAutoFit/>
          </a:bodyPr>
          <a:lstStyle/>
          <a:p>
            <a:pPr marL="285750" indent="-285750" algn="just">
              <a:buFont typeface="Arial" pitchFamily="34" charset="0"/>
              <a:buChar char="•"/>
            </a:pPr>
            <a:r>
              <a:rPr lang="en-GB" sz="1600" dirty="0" smtClean="0"/>
              <a:t>Permits both intrinsic value and fair value methods of measure. </a:t>
            </a:r>
          </a:p>
          <a:p>
            <a:pPr marL="285750" indent="-285750" algn="just">
              <a:buFont typeface="Arial" pitchFamily="34" charset="0"/>
              <a:buChar char="•"/>
            </a:pPr>
            <a:endParaRPr lang="en-GB" sz="1600" dirty="0"/>
          </a:p>
          <a:p>
            <a:pPr marL="285750" indent="-285750" algn="just">
              <a:buFont typeface="Arial" pitchFamily="34" charset="0"/>
              <a:buChar char="•"/>
            </a:pPr>
            <a:r>
              <a:rPr lang="en-GB" sz="1600" b="1" dirty="0" smtClean="0">
                <a:solidFill>
                  <a:srgbClr val="C00000"/>
                </a:solidFill>
              </a:rPr>
              <a:t>Intrinsic value approach to become irrelevant as the Companies start reporting on IFRS converged Ind AS basis.</a:t>
            </a:r>
          </a:p>
          <a:p>
            <a:pPr marL="285750" indent="-285750" algn="just">
              <a:buFont typeface="Arial" pitchFamily="34" charset="0"/>
              <a:buChar char="•"/>
            </a:pPr>
            <a:endParaRPr lang="en-GB" sz="1600" dirty="0"/>
          </a:p>
          <a:p>
            <a:pPr marL="285750" indent="-285750" algn="just">
              <a:buFont typeface="Arial" pitchFamily="34" charset="0"/>
              <a:buChar char="•"/>
            </a:pPr>
            <a:r>
              <a:rPr lang="en-GB" sz="1600" dirty="0" smtClean="0"/>
              <a:t>Suggests accounting approach and entries which are in line with requirements of Ind AS 102 and discussed later in the presentation.</a:t>
            </a:r>
          </a:p>
          <a:p>
            <a:pPr marL="285750" indent="-285750" algn="just">
              <a:buFont typeface="Arial" pitchFamily="34" charset="0"/>
              <a:buChar char="•"/>
            </a:pPr>
            <a:endParaRPr lang="en-GB" sz="1600" dirty="0"/>
          </a:p>
          <a:p>
            <a:pPr marL="285750" indent="-285750" algn="just">
              <a:buFont typeface="Arial" pitchFamily="34" charset="0"/>
              <a:buChar char="•"/>
            </a:pPr>
            <a:r>
              <a:rPr lang="en-GB" sz="1600" dirty="0" smtClean="0"/>
              <a:t>Contradicts Ind AS 102 with respect to </a:t>
            </a:r>
            <a:r>
              <a:rPr lang="en-GB" sz="1600" dirty="0" err="1" smtClean="0"/>
              <a:t>lapsation</a:t>
            </a:r>
            <a:r>
              <a:rPr lang="en-GB" sz="1600" dirty="0" smtClean="0"/>
              <a:t> of vested options:</a:t>
            </a:r>
          </a:p>
          <a:p>
            <a:pPr marL="285750" indent="-285750" algn="just">
              <a:buFont typeface="Arial" pitchFamily="34" charset="0"/>
              <a:buChar char="•"/>
            </a:pPr>
            <a:endParaRPr lang="en-GB" sz="1600" dirty="0"/>
          </a:p>
          <a:p>
            <a:pPr marL="268288" algn="just"/>
            <a:r>
              <a:rPr lang="en-GB" sz="1600" i="1" dirty="0" smtClean="0"/>
              <a:t>“When </a:t>
            </a:r>
            <a:r>
              <a:rPr lang="en-GB" sz="1600" i="1" dirty="0"/>
              <a:t>a vested option lapses on expiry of the exercise period, after the fair value of the option has already been accounted for as employee compensation, </a:t>
            </a:r>
            <a:r>
              <a:rPr lang="en-GB" sz="1600" b="1" i="1" dirty="0">
                <a:solidFill>
                  <a:srgbClr val="C00000"/>
                </a:solidFill>
              </a:rPr>
              <a:t>this accounting treatment shall be reversed by a credit to employee compensation expense</a:t>
            </a:r>
            <a:r>
              <a:rPr lang="en-GB" sz="1600" b="1" i="1" dirty="0" smtClean="0">
                <a:solidFill>
                  <a:srgbClr val="C00000"/>
                </a:solidFill>
              </a:rPr>
              <a:t>.</a:t>
            </a:r>
            <a:r>
              <a:rPr lang="en-GB" sz="1600" i="1" dirty="0" smtClean="0"/>
              <a:t>”</a:t>
            </a:r>
          </a:p>
          <a:p>
            <a:pPr marL="268288" algn="just"/>
            <a:endParaRPr lang="en-GB" sz="1600" dirty="0"/>
          </a:p>
          <a:p>
            <a:pPr marL="268288" indent="-268288" algn="just">
              <a:buFont typeface="Arial" pitchFamily="34" charset="0"/>
              <a:buChar char="•"/>
            </a:pPr>
            <a:r>
              <a:rPr lang="en-GB" sz="1600" dirty="0" smtClean="0"/>
              <a:t>Para 22 of Ind AS 102, which reads as under, does not permit such reversal:</a:t>
            </a:r>
          </a:p>
          <a:p>
            <a:pPr marL="268288" indent="-268288" algn="just">
              <a:buFont typeface="Arial" pitchFamily="34" charset="0"/>
              <a:buChar char="•"/>
            </a:pPr>
            <a:endParaRPr lang="en-GB" sz="1600" dirty="0"/>
          </a:p>
          <a:p>
            <a:pPr marL="268288" algn="just"/>
            <a:r>
              <a:rPr lang="en-GB" sz="1600" i="1" dirty="0" smtClean="0"/>
              <a:t>“Having </a:t>
            </a:r>
            <a:r>
              <a:rPr lang="en-GB" sz="1600" i="1" dirty="0"/>
              <a:t>recognised the goods or services received in accordance with paragraphs 10–22, and a corresponding increase in equity, the entity shall make no subsequent adjustment to total equity after vesting date. For example, the </a:t>
            </a:r>
            <a:r>
              <a:rPr lang="en-GB" sz="1600" b="1" i="1" dirty="0">
                <a:solidFill>
                  <a:srgbClr val="C00000"/>
                </a:solidFill>
              </a:rPr>
              <a:t>entity shall not subsequently reverse the amount recognised for services received from an employee if the vested equity instruments are later forfeited or, in the case of share options, the options are not exercised</a:t>
            </a:r>
            <a:r>
              <a:rPr lang="en-GB" sz="1600" i="1" dirty="0"/>
              <a:t>. However, this requirement does not preclude the entity from recognising a transfer within equity, </a:t>
            </a:r>
            <a:r>
              <a:rPr lang="en-GB" sz="1600" i="1" dirty="0" err="1"/>
              <a:t>ie</a:t>
            </a:r>
            <a:r>
              <a:rPr lang="en-GB" sz="1600" i="1" dirty="0"/>
              <a:t> a transfer from one component of equity to another</a:t>
            </a:r>
            <a:r>
              <a:rPr lang="en-GB" sz="1600" i="1" dirty="0" smtClean="0"/>
              <a:t>.”</a:t>
            </a:r>
          </a:p>
        </p:txBody>
      </p:sp>
    </p:spTree>
    <p:extLst>
      <p:ext uri="{BB962C8B-B14F-4D97-AF65-F5344CB8AC3E}">
        <p14:creationId xmlns:p14="http://schemas.microsoft.com/office/powerpoint/2010/main" val="630586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solidFill>
                  <a:schemeClr val="bg1"/>
                </a:solidFill>
              </a:rPr>
              <a:t>Agenda</a:t>
            </a:r>
          </a:p>
        </p:txBody>
      </p:sp>
      <p:sp>
        <p:nvSpPr>
          <p:cNvPr id="10" name="TextBox 9"/>
          <p:cNvSpPr txBox="1"/>
          <p:nvPr/>
        </p:nvSpPr>
        <p:spPr>
          <a:xfrm>
            <a:off x="214282" y="1196752"/>
            <a:ext cx="8572560" cy="4893647"/>
          </a:xfrm>
          <a:prstGeom prst="rect">
            <a:avLst/>
          </a:prstGeom>
          <a:noFill/>
        </p:spPr>
        <p:txBody>
          <a:bodyPr wrap="square" rtlCol="0">
            <a:spAutoFit/>
          </a:bodyPr>
          <a:lstStyle/>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Look at the </a:t>
            </a:r>
            <a:r>
              <a:rPr lang="en-GB" sz="2400" dirty="0"/>
              <a:t>Reference Material</a:t>
            </a:r>
            <a:endParaRPr lang="en-IN" sz="2400" dirty="0"/>
          </a:p>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b="1" dirty="0">
                <a:solidFill>
                  <a:srgbClr val="C00000"/>
                </a:solidFill>
              </a:rPr>
              <a:t>Black-Scholes Model</a:t>
            </a:r>
          </a:p>
          <a:p>
            <a:endParaRPr lang="en-US" sz="2400" dirty="0" smtClean="0"/>
          </a:p>
          <a:p>
            <a:pPr marL="514350" indent="-514350">
              <a:buFont typeface="Arial" pitchFamily="34" charset="0"/>
              <a:buChar char="•"/>
            </a:pPr>
            <a:r>
              <a:rPr lang="en-US" sz="2400" dirty="0"/>
              <a:t>Live Example – Listed Company</a:t>
            </a:r>
            <a:endParaRPr lang="en-IN" sz="2400" dirty="0"/>
          </a:p>
          <a:p>
            <a:endParaRPr lang="en-IN" sz="2400" dirty="0"/>
          </a:p>
          <a:p>
            <a:pPr marL="514350" indent="-514350">
              <a:buFont typeface="Arial" pitchFamily="34" charset="0"/>
              <a:buChar char="•"/>
            </a:pPr>
            <a:r>
              <a:rPr lang="en-US" sz="2400" dirty="0" smtClean="0"/>
              <a:t>Practical Challenges – Non Listed Companies</a:t>
            </a:r>
            <a:endParaRPr lang="en-IN" sz="2400" dirty="0"/>
          </a:p>
          <a:p>
            <a:pPr marL="514350" indent="-514350">
              <a:buFont typeface="Arial" pitchFamily="34" charset="0"/>
              <a:buChar char="•"/>
            </a:pPr>
            <a:endParaRPr lang="en-IN" sz="2400" dirty="0"/>
          </a:p>
          <a:p>
            <a:pPr marL="514350" indent="-514350">
              <a:buFont typeface="Arial" pitchFamily="34" charset="0"/>
              <a:buChar char="•"/>
            </a:pPr>
            <a:r>
              <a:rPr lang="en-IN" sz="2400" dirty="0" smtClean="0"/>
              <a:t>Market Research</a:t>
            </a:r>
          </a:p>
          <a:p>
            <a:pPr marL="514350" indent="-514350">
              <a:buFont typeface="Arial" pitchFamily="34" charset="0"/>
              <a:buChar char="•"/>
            </a:pPr>
            <a:endParaRPr lang="en-US" sz="2400" dirty="0"/>
          </a:p>
          <a:p>
            <a:pPr marL="514350" indent="-514350">
              <a:buFont typeface="Arial" pitchFamily="34" charset="0"/>
              <a:buChar char="•"/>
            </a:pPr>
            <a:r>
              <a:rPr lang="en-IN" sz="2400" dirty="0" smtClean="0"/>
              <a:t>Questions</a:t>
            </a:r>
          </a:p>
          <a:p>
            <a:pPr marL="514350" indent="-514350">
              <a:buFont typeface="Arial" pitchFamily="34" charset="0"/>
              <a:buChar char="•"/>
            </a:pPr>
            <a:endParaRPr lang="en-IN" sz="2400" dirty="0" smtClean="0"/>
          </a:p>
        </p:txBody>
      </p:sp>
      <p:pic>
        <p:nvPicPr>
          <p:cNvPr id="11" name="Picture 5"/>
          <p:cNvPicPr>
            <a:picLocks noChangeAspect="1" noChangeArrowheads="1"/>
          </p:cNvPicPr>
          <p:nvPr/>
        </p:nvPicPr>
        <p:blipFill>
          <a:blip r:embed="rId2"/>
          <a:srcRect/>
          <a:stretch>
            <a:fillRect/>
          </a:stretch>
        </p:blipFill>
        <p:spPr bwMode="auto">
          <a:xfrm>
            <a:off x="6677025" y="5010150"/>
            <a:ext cx="2466975" cy="1847850"/>
          </a:xfrm>
          <a:prstGeom prst="rect">
            <a:avLst/>
          </a:prstGeom>
          <a:noFill/>
          <a:ln w="9525">
            <a:noFill/>
            <a:miter lim="800000"/>
            <a:headEnd/>
            <a:tailEnd/>
          </a:ln>
          <a:effectLst/>
        </p:spPr>
      </p:pic>
      <p:sp>
        <p:nvSpPr>
          <p:cNvPr id="12" name="Rectangle 11"/>
          <p:cNvSpPr/>
          <p:nvPr/>
        </p:nvSpPr>
        <p:spPr>
          <a:xfrm>
            <a:off x="214282" y="2133211"/>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0000"/>
              </a:solidFill>
            </a:endParaRPr>
          </a:p>
        </p:txBody>
      </p:sp>
    </p:spTree>
    <p:extLst>
      <p:ext uri="{BB962C8B-B14F-4D97-AF65-F5344CB8AC3E}">
        <p14:creationId xmlns:p14="http://schemas.microsoft.com/office/powerpoint/2010/main" val="452710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35638824"/>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smtClean="0">
                <a:solidFill>
                  <a:schemeClr val="bg1"/>
                </a:solidFill>
              </a:rPr>
              <a:t>Black-Scholes Formula: </a:t>
            </a:r>
            <a:r>
              <a:rPr lang="en-US" sz="3200" dirty="0" smtClean="0">
                <a:solidFill>
                  <a:schemeClr val="bg1"/>
                </a:solidFill>
              </a:rPr>
              <a:t>(Ignoring dividends)</a:t>
            </a:r>
            <a:endParaRPr lang="en-IN" sz="3600" dirty="0">
              <a:solidFill>
                <a:schemeClr val="bg1"/>
              </a:solidFill>
            </a:endParaRPr>
          </a:p>
        </p:txBody>
      </p:sp>
      <p:sp>
        <p:nvSpPr>
          <p:cNvPr id="4" name="TextBox 3"/>
          <p:cNvSpPr txBox="1"/>
          <p:nvPr/>
        </p:nvSpPr>
        <p:spPr>
          <a:xfrm>
            <a:off x="155575" y="1033572"/>
            <a:ext cx="8880921" cy="1384995"/>
          </a:xfrm>
          <a:prstGeom prst="rect">
            <a:avLst/>
          </a:prstGeom>
          <a:solidFill>
            <a:srgbClr val="FFFFCC"/>
          </a:solidFill>
          <a:ln>
            <a:solidFill>
              <a:srgbClr val="FF0000"/>
            </a:solidFill>
          </a:ln>
        </p:spPr>
        <p:txBody>
          <a:bodyPr wrap="square" rtlCol="0">
            <a:spAutoFit/>
          </a:bodyPr>
          <a:lstStyle/>
          <a:p>
            <a:pPr algn="ctr"/>
            <a:r>
              <a:rPr lang="en-GB" sz="2800" dirty="0" smtClean="0"/>
              <a:t>Price of Call Option (C) </a:t>
            </a:r>
          </a:p>
          <a:p>
            <a:pPr algn="ctr"/>
            <a:r>
              <a:rPr lang="en-GB" sz="2800" dirty="0" smtClean="0"/>
              <a:t>= </a:t>
            </a:r>
          </a:p>
          <a:p>
            <a:pPr algn="ctr"/>
            <a:r>
              <a:rPr lang="en-GB" sz="2800" b="1" dirty="0" smtClean="0">
                <a:solidFill>
                  <a:srgbClr val="C00000"/>
                </a:solidFill>
              </a:rPr>
              <a:t>S  </a:t>
            </a:r>
            <a:r>
              <a:rPr lang="en-GB" sz="2800" b="1" dirty="0" smtClean="0"/>
              <a:t>*</a:t>
            </a:r>
            <a:r>
              <a:rPr lang="en-GB" sz="2800" b="1" dirty="0" smtClean="0">
                <a:solidFill>
                  <a:srgbClr val="C00000"/>
                </a:solidFill>
              </a:rPr>
              <a:t> </a:t>
            </a:r>
            <a:r>
              <a:rPr lang="en-GB" sz="2800" b="1" dirty="0" smtClean="0">
                <a:solidFill>
                  <a:srgbClr val="002060"/>
                </a:solidFill>
              </a:rPr>
              <a:t>N (d</a:t>
            </a:r>
            <a:r>
              <a:rPr lang="en-GB" sz="2800" b="1" baseline="-25000" dirty="0" smtClean="0">
                <a:solidFill>
                  <a:srgbClr val="002060"/>
                </a:solidFill>
              </a:rPr>
              <a:t>1</a:t>
            </a:r>
            <a:r>
              <a:rPr lang="en-GB" sz="2800" b="1" dirty="0" smtClean="0">
                <a:solidFill>
                  <a:srgbClr val="002060"/>
                </a:solidFill>
              </a:rPr>
              <a:t>)</a:t>
            </a:r>
            <a:r>
              <a:rPr lang="en-GB" sz="2800" dirty="0" smtClean="0"/>
              <a:t>   -   </a:t>
            </a:r>
            <a:r>
              <a:rPr lang="en-GB" sz="2800" b="1" dirty="0" smtClean="0">
                <a:solidFill>
                  <a:srgbClr val="0070C0"/>
                </a:solidFill>
              </a:rPr>
              <a:t>K * e </a:t>
            </a:r>
            <a:r>
              <a:rPr lang="en-GB" sz="2800" b="1" baseline="30000" dirty="0" smtClean="0">
                <a:solidFill>
                  <a:srgbClr val="0070C0"/>
                </a:solidFill>
              </a:rPr>
              <a:t>r (T - t)</a:t>
            </a:r>
            <a:r>
              <a:rPr lang="en-GB" sz="2800" dirty="0" smtClean="0">
                <a:solidFill>
                  <a:srgbClr val="0070C0"/>
                </a:solidFill>
              </a:rPr>
              <a:t> </a:t>
            </a:r>
            <a:r>
              <a:rPr lang="en-GB" sz="2800" dirty="0" smtClean="0"/>
              <a:t>* </a:t>
            </a:r>
            <a:r>
              <a:rPr lang="en-GB" sz="2800" b="1" dirty="0" smtClean="0">
                <a:solidFill>
                  <a:schemeClr val="accent3">
                    <a:lumMod val="50000"/>
                  </a:schemeClr>
                </a:solidFill>
              </a:rPr>
              <a:t>N </a:t>
            </a:r>
            <a:r>
              <a:rPr lang="en-GB" sz="2800" b="1" dirty="0">
                <a:solidFill>
                  <a:schemeClr val="accent3">
                    <a:lumMod val="50000"/>
                  </a:schemeClr>
                </a:solidFill>
              </a:rPr>
              <a:t>(</a:t>
            </a:r>
            <a:r>
              <a:rPr lang="en-GB" sz="2800" b="1" dirty="0" smtClean="0">
                <a:solidFill>
                  <a:schemeClr val="accent3">
                    <a:lumMod val="50000"/>
                  </a:schemeClr>
                </a:solidFill>
              </a:rPr>
              <a:t>d</a:t>
            </a:r>
            <a:r>
              <a:rPr lang="en-GB" sz="2800" b="1" baseline="-25000" dirty="0" smtClean="0">
                <a:solidFill>
                  <a:schemeClr val="accent3">
                    <a:lumMod val="50000"/>
                  </a:schemeClr>
                </a:solidFill>
              </a:rPr>
              <a:t>2</a:t>
            </a:r>
            <a:r>
              <a:rPr lang="en-GB" sz="2800" b="1" dirty="0" smtClean="0">
                <a:solidFill>
                  <a:schemeClr val="accent3">
                    <a:lumMod val="50000"/>
                  </a:schemeClr>
                </a:solidFill>
              </a:rPr>
              <a:t>)</a:t>
            </a:r>
            <a:endParaRPr lang="en-GB" sz="2800" b="1" dirty="0">
              <a:solidFill>
                <a:schemeClr val="accent3">
                  <a:lumMod val="50000"/>
                </a:schemeClr>
              </a:solidFill>
            </a:endParaRPr>
          </a:p>
        </p:txBody>
      </p:sp>
      <p:sp>
        <p:nvSpPr>
          <p:cNvPr id="5" name="TextBox 4"/>
          <p:cNvSpPr txBox="1"/>
          <p:nvPr/>
        </p:nvSpPr>
        <p:spPr>
          <a:xfrm>
            <a:off x="219710" y="4411176"/>
            <a:ext cx="9133054" cy="2446824"/>
          </a:xfrm>
          <a:prstGeom prst="rect">
            <a:avLst/>
          </a:prstGeom>
          <a:noFill/>
        </p:spPr>
        <p:txBody>
          <a:bodyPr wrap="square" rtlCol="0">
            <a:spAutoFit/>
          </a:bodyPr>
          <a:lstStyle/>
          <a:p>
            <a:r>
              <a:rPr lang="en-GB" dirty="0" smtClean="0"/>
              <a:t>S = Stock Price on the date of Valuation</a:t>
            </a:r>
          </a:p>
          <a:p>
            <a:endParaRPr lang="en-GB" sz="900" dirty="0" smtClean="0"/>
          </a:p>
          <a:p>
            <a:r>
              <a:rPr lang="en-GB" dirty="0" smtClean="0"/>
              <a:t>K = Strike Price of Call Option</a:t>
            </a:r>
          </a:p>
          <a:p>
            <a:endParaRPr lang="en-GB" sz="900" dirty="0" smtClean="0"/>
          </a:p>
          <a:p>
            <a:r>
              <a:rPr lang="en-GB" dirty="0" smtClean="0"/>
              <a:t>r = risk free rate of return</a:t>
            </a:r>
          </a:p>
          <a:p>
            <a:endParaRPr lang="en-GB" sz="900" dirty="0"/>
          </a:p>
          <a:p>
            <a:r>
              <a:rPr lang="en-GB" dirty="0" smtClean="0"/>
              <a:t>T = Expiry Time in years</a:t>
            </a:r>
          </a:p>
          <a:p>
            <a:endParaRPr lang="en-GB" sz="900" dirty="0" smtClean="0"/>
          </a:p>
          <a:p>
            <a:r>
              <a:rPr lang="en-GB" dirty="0" smtClean="0">
                <a:cs typeface="Calibri"/>
              </a:rPr>
              <a:t>t</a:t>
            </a:r>
            <a:r>
              <a:rPr lang="en-GB" dirty="0" smtClean="0"/>
              <a:t> = Current Time in years</a:t>
            </a:r>
          </a:p>
          <a:p>
            <a:endParaRPr lang="en-GB" sz="900" dirty="0" smtClean="0">
              <a:latin typeface="Calibri"/>
              <a:cs typeface="Calibri"/>
            </a:endParaRPr>
          </a:p>
          <a:p>
            <a:r>
              <a:rPr lang="el-GR" dirty="0" smtClean="0">
                <a:latin typeface="Calibri"/>
                <a:cs typeface="Calibri"/>
              </a:rPr>
              <a:t>σ</a:t>
            </a:r>
            <a:r>
              <a:rPr lang="en-GB" dirty="0" smtClean="0">
                <a:latin typeface="Calibri"/>
                <a:cs typeface="Calibri"/>
              </a:rPr>
              <a:t> = Annualised volatility of the Stock</a:t>
            </a:r>
            <a:endParaRPr lang="en-GB" dirty="0"/>
          </a:p>
        </p:txBody>
      </p:sp>
      <p:sp>
        <p:nvSpPr>
          <p:cNvPr id="10" name="TextBox 9"/>
          <p:cNvSpPr txBox="1"/>
          <p:nvPr/>
        </p:nvSpPr>
        <p:spPr>
          <a:xfrm>
            <a:off x="155575" y="2610778"/>
            <a:ext cx="8448873" cy="1631216"/>
          </a:xfrm>
          <a:prstGeom prst="rect">
            <a:avLst/>
          </a:prstGeom>
          <a:noFill/>
        </p:spPr>
        <p:txBody>
          <a:bodyPr wrap="square" rtlCol="0">
            <a:spAutoFit/>
          </a:bodyPr>
          <a:lstStyle/>
          <a:p>
            <a:r>
              <a:rPr lang="en-GB" sz="2000" dirty="0" smtClean="0"/>
              <a:t>Where:</a:t>
            </a:r>
          </a:p>
          <a:p>
            <a:endParaRPr lang="en-GB" sz="2000" dirty="0" smtClean="0"/>
          </a:p>
          <a:p>
            <a:r>
              <a:rPr lang="en-GB" sz="2000" dirty="0" smtClean="0"/>
              <a:t>d</a:t>
            </a:r>
            <a:r>
              <a:rPr lang="en-GB" sz="2000" baseline="-25000" dirty="0" smtClean="0"/>
              <a:t>1</a:t>
            </a:r>
            <a:r>
              <a:rPr lang="en-GB" sz="2000" dirty="0" smtClean="0"/>
              <a:t> = </a:t>
            </a:r>
            <a:r>
              <a:rPr lang="en-GB" sz="2000" dirty="0"/>
              <a:t>[</a:t>
            </a:r>
            <a:r>
              <a:rPr lang="en-GB" sz="2000" dirty="0" smtClean="0"/>
              <a:t>Ln (S</a:t>
            </a:r>
            <a:r>
              <a:rPr lang="en-GB" sz="2000" baseline="-25000" dirty="0" smtClean="0"/>
              <a:t>0</a:t>
            </a:r>
            <a:r>
              <a:rPr lang="en-GB" sz="2000" dirty="0" smtClean="0"/>
              <a:t> / K) + (r + </a:t>
            </a:r>
            <a:r>
              <a:rPr lang="el-GR" sz="2000" dirty="0" smtClean="0">
                <a:cs typeface="Calibri"/>
              </a:rPr>
              <a:t>σ</a:t>
            </a:r>
            <a:r>
              <a:rPr lang="en-GB" sz="2000" baseline="30000" dirty="0" smtClean="0">
                <a:cs typeface="Calibri"/>
              </a:rPr>
              <a:t>2</a:t>
            </a:r>
            <a:r>
              <a:rPr lang="en-GB" sz="2000" dirty="0" smtClean="0">
                <a:cs typeface="Calibri"/>
              </a:rPr>
              <a:t> / 2) * (T - t)</a:t>
            </a:r>
            <a:r>
              <a:rPr lang="en-GB" sz="2000" dirty="0" smtClean="0"/>
              <a:t> ] </a:t>
            </a:r>
            <a:r>
              <a:rPr lang="en-GB" sz="2000" dirty="0" smtClean="0">
                <a:solidFill>
                  <a:srgbClr val="C00000"/>
                </a:solidFill>
              </a:rPr>
              <a:t>/</a:t>
            </a:r>
            <a:r>
              <a:rPr lang="en-GB" sz="2000" dirty="0" smtClean="0"/>
              <a:t> </a:t>
            </a:r>
            <a:r>
              <a:rPr lang="el-GR" sz="2000" dirty="0" smtClean="0">
                <a:cs typeface="Calibri"/>
              </a:rPr>
              <a:t>σ</a:t>
            </a:r>
            <a:r>
              <a:rPr lang="en-GB" sz="2000" dirty="0" smtClean="0">
                <a:cs typeface="Calibri"/>
              </a:rPr>
              <a:t> ((T - t)</a:t>
            </a:r>
            <a:r>
              <a:rPr lang="en-GB" sz="2000" baseline="30000" dirty="0" smtClean="0">
                <a:cs typeface="Calibri"/>
              </a:rPr>
              <a:t>0.5</a:t>
            </a:r>
            <a:r>
              <a:rPr lang="en-GB" sz="2000" dirty="0" smtClean="0">
                <a:cs typeface="Calibri"/>
              </a:rPr>
              <a:t>)</a:t>
            </a:r>
            <a:endParaRPr lang="en-GB" sz="2000" dirty="0" smtClean="0"/>
          </a:p>
          <a:p>
            <a:endParaRPr lang="en-GB" sz="2000" dirty="0"/>
          </a:p>
          <a:p>
            <a:r>
              <a:rPr lang="en-GB" sz="2000" dirty="0" smtClean="0"/>
              <a:t>d</a:t>
            </a:r>
            <a:r>
              <a:rPr lang="en-GB" sz="2000" baseline="-25000" dirty="0" smtClean="0"/>
              <a:t>2</a:t>
            </a:r>
            <a:r>
              <a:rPr lang="en-GB" sz="2000" dirty="0" smtClean="0"/>
              <a:t> = </a:t>
            </a:r>
            <a:r>
              <a:rPr lang="en-GB" sz="2000" dirty="0"/>
              <a:t>[Ln (S</a:t>
            </a:r>
            <a:r>
              <a:rPr lang="en-GB" sz="2000" baseline="-25000" dirty="0"/>
              <a:t>0</a:t>
            </a:r>
            <a:r>
              <a:rPr lang="en-GB" sz="2000" dirty="0"/>
              <a:t> / K) + (r </a:t>
            </a:r>
            <a:r>
              <a:rPr lang="en-GB" sz="2000" dirty="0" smtClean="0"/>
              <a:t>- </a:t>
            </a:r>
            <a:r>
              <a:rPr lang="el-GR" sz="2000" dirty="0">
                <a:cs typeface="Calibri"/>
              </a:rPr>
              <a:t>σ</a:t>
            </a:r>
            <a:r>
              <a:rPr lang="en-GB" sz="2000" baseline="30000" dirty="0">
                <a:cs typeface="Calibri"/>
              </a:rPr>
              <a:t>2</a:t>
            </a:r>
            <a:r>
              <a:rPr lang="en-GB" sz="2000" dirty="0">
                <a:cs typeface="Calibri"/>
              </a:rPr>
              <a:t> / 2) * </a:t>
            </a:r>
            <a:r>
              <a:rPr lang="en-GB" sz="2000" dirty="0" smtClean="0">
                <a:cs typeface="Calibri"/>
              </a:rPr>
              <a:t>(T - t)</a:t>
            </a:r>
            <a:r>
              <a:rPr lang="en-GB" sz="2000" dirty="0" smtClean="0"/>
              <a:t> </a:t>
            </a:r>
            <a:r>
              <a:rPr lang="en-GB" sz="2000" dirty="0"/>
              <a:t>] </a:t>
            </a:r>
            <a:r>
              <a:rPr lang="en-GB" sz="2000" dirty="0">
                <a:solidFill>
                  <a:srgbClr val="C00000"/>
                </a:solidFill>
              </a:rPr>
              <a:t>/</a:t>
            </a:r>
            <a:r>
              <a:rPr lang="en-GB" sz="2000" dirty="0"/>
              <a:t> </a:t>
            </a:r>
            <a:r>
              <a:rPr lang="el-GR" sz="2000" dirty="0">
                <a:cs typeface="Calibri"/>
              </a:rPr>
              <a:t>σ</a:t>
            </a:r>
            <a:r>
              <a:rPr lang="en-GB" sz="2000" dirty="0">
                <a:cs typeface="Calibri"/>
              </a:rPr>
              <a:t> </a:t>
            </a:r>
            <a:r>
              <a:rPr lang="en-GB" sz="2000" dirty="0" smtClean="0">
                <a:cs typeface="Calibri"/>
              </a:rPr>
              <a:t>((T - t)</a:t>
            </a:r>
            <a:r>
              <a:rPr lang="en-GB" sz="2000" baseline="30000" dirty="0" smtClean="0">
                <a:cs typeface="Calibri"/>
              </a:rPr>
              <a:t>0.5</a:t>
            </a:r>
            <a:r>
              <a:rPr lang="en-GB" sz="2000" dirty="0">
                <a:cs typeface="Calibri"/>
              </a:rPr>
              <a:t>)  </a:t>
            </a:r>
            <a:r>
              <a:rPr lang="en-GB" sz="2000" dirty="0" smtClean="0">
                <a:cs typeface="Calibri"/>
              </a:rPr>
              <a:t>= </a:t>
            </a:r>
            <a:r>
              <a:rPr lang="en-GB" sz="2000" dirty="0" smtClean="0"/>
              <a:t>d</a:t>
            </a:r>
            <a:r>
              <a:rPr lang="en-GB" sz="2000" baseline="-25000" dirty="0" smtClean="0"/>
              <a:t>1</a:t>
            </a:r>
            <a:r>
              <a:rPr lang="en-GB" sz="2000" dirty="0" smtClean="0">
                <a:cs typeface="Calibri"/>
              </a:rPr>
              <a:t> - </a:t>
            </a:r>
            <a:r>
              <a:rPr lang="el-GR" sz="2000" dirty="0">
                <a:cs typeface="Calibri"/>
              </a:rPr>
              <a:t>σ</a:t>
            </a:r>
            <a:r>
              <a:rPr lang="en-GB" sz="2000" dirty="0">
                <a:cs typeface="Calibri"/>
              </a:rPr>
              <a:t> </a:t>
            </a:r>
            <a:r>
              <a:rPr lang="en-GB" sz="2000" dirty="0" smtClean="0">
                <a:cs typeface="Calibri"/>
              </a:rPr>
              <a:t>((T - t)</a:t>
            </a:r>
            <a:r>
              <a:rPr lang="en-GB" sz="2000" baseline="30000" dirty="0" smtClean="0">
                <a:cs typeface="Calibri"/>
              </a:rPr>
              <a:t>0.5</a:t>
            </a:r>
            <a:r>
              <a:rPr lang="en-GB" sz="2000" dirty="0">
                <a:cs typeface="Calibri"/>
              </a:rPr>
              <a:t>)</a:t>
            </a:r>
            <a:endParaRPr lang="en-GB" sz="2000" dirty="0"/>
          </a:p>
        </p:txBody>
      </p:sp>
    </p:spTree>
    <p:extLst>
      <p:ext uri="{BB962C8B-B14F-4D97-AF65-F5344CB8AC3E}">
        <p14:creationId xmlns:p14="http://schemas.microsoft.com/office/powerpoint/2010/main" val="3609353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49031506"/>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smtClean="0">
                <a:solidFill>
                  <a:schemeClr val="bg1"/>
                </a:solidFill>
              </a:rPr>
              <a:t>Black-Scholes Formula – intuitive explanation</a:t>
            </a:r>
            <a:endParaRPr lang="en-IN" sz="3600" dirty="0">
              <a:solidFill>
                <a:schemeClr val="bg1"/>
              </a:solidFill>
            </a:endParaRPr>
          </a:p>
        </p:txBody>
      </p:sp>
      <p:sp>
        <p:nvSpPr>
          <p:cNvPr id="4" name="TextBox 3"/>
          <p:cNvSpPr txBox="1"/>
          <p:nvPr/>
        </p:nvSpPr>
        <p:spPr>
          <a:xfrm>
            <a:off x="731639" y="1033572"/>
            <a:ext cx="4704457" cy="1384995"/>
          </a:xfrm>
          <a:prstGeom prst="rect">
            <a:avLst/>
          </a:prstGeom>
          <a:solidFill>
            <a:srgbClr val="FFFFCC"/>
          </a:solidFill>
          <a:ln>
            <a:solidFill>
              <a:srgbClr val="FF0000"/>
            </a:solidFill>
          </a:ln>
        </p:spPr>
        <p:txBody>
          <a:bodyPr wrap="square" rtlCol="0">
            <a:spAutoFit/>
          </a:bodyPr>
          <a:lstStyle/>
          <a:p>
            <a:pPr algn="ctr"/>
            <a:r>
              <a:rPr lang="en-GB" sz="2800" dirty="0" smtClean="0"/>
              <a:t>Price of Call Option (C) </a:t>
            </a:r>
          </a:p>
          <a:p>
            <a:pPr algn="ctr"/>
            <a:r>
              <a:rPr lang="en-GB" sz="2800" dirty="0" smtClean="0"/>
              <a:t>= </a:t>
            </a:r>
          </a:p>
          <a:p>
            <a:pPr algn="ctr"/>
            <a:r>
              <a:rPr lang="en-GB" sz="2800" b="1" dirty="0" smtClean="0">
                <a:solidFill>
                  <a:srgbClr val="C00000"/>
                </a:solidFill>
              </a:rPr>
              <a:t>S  </a:t>
            </a:r>
            <a:r>
              <a:rPr lang="en-GB" sz="2800" b="1" dirty="0" smtClean="0"/>
              <a:t>*</a:t>
            </a:r>
            <a:r>
              <a:rPr lang="en-GB" sz="2800" b="1" dirty="0" smtClean="0">
                <a:solidFill>
                  <a:srgbClr val="C00000"/>
                </a:solidFill>
              </a:rPr>
              <a:t> </a:t>
            </a:r>
            <a:r>
              <a:rPr lang="en-GB" sz="2800" b="1" dirty="0" smtClean="0">
                <a:solidFill>
                  <a:srgbClr val="002060"/>
                </a:solidFill>
              </a:rPr>
              <a:t>N (d</a:t>
            </a:r>
            <a:r>
              <a:rPr lang="en-GB" sz="2800" b="1" baseline="-25000" dirty="0" smtClean="0">
                <a:solidFill>
                  <a:srgbClr val="002060"/>
                </a:solidFill>
              </a:rPr>
              <a:t>1</a:t>
            </a:r>
            <a:r>
              <a:rPr lang="en-GB" sz="2800" b="1" dirty="0" smtClean="0">
                <a:solidFill>
                  <a:srgbClr val="002060"/>
                </a:solidFill>
              </a:rPr>
              <a:t>)</a:t>
            </a:r>
            <a:r>
              <a:rPr lang="en-GB" sz="2800" dirty="0" smtClean="0"/>
              <a:t> - </a:t>
            </a:r>
            <a:r>
              <a:rPr lang="en-GB" sz="2800" b="1" dirty="0" smtClean="0">
                <a:solidFill>
                  <a:srgbClr val="0070C0"/>
                </a:solidFill>
              </a:rPr>
              <a:t>K * e </a:t>
            </a:r>
            <a:r>
              <a:rPr lang="en-GB" sz="2800" b="1" baseline="30000" dirty="0" smtClean="0">
                <a:solidFill>
                  <a:srgbClr val="0070C0"/>
                </a:solidFill>
              </a:rPr>
              <a:t>r (T - t)</a:t>
            </a:r>
            <a:r>
              <a:rPr lang="en-GB" sz="2800" dirty="0" smtClean="0">
                <a:solidFill>
                  <a:srgbClr val="0070C0"/>
                </a:solidFill>
              </a:rPr>
              <a:t> </a:t>
            </a:r>
            <a:r>
              <a:rPr lang="en-GB" sz="2800" dirty="0"/>
              <a:t>* </a:t>
            </a:r>
            <a:r>
              <a:rPr lang="en-GB" sz="2800" b="1" dirty="0" smtClean="0">
                <a:solidFill>
                  <a:schemeClr val="accent3">
                    <a:lumMod val="50000"/>
                  </a:schemeClr>
                </a:solidFill>
              </a:rPr>
              <a:t>N </a:t>
            </a:r>
            <a:r>
              <a:rPr lang="en-GB" sz="2800" b="1" dirty="0">
                <a:solidFill>
                  <a:schemeClr val="accent3">
                    <a:lumMod val="50000"/>
                  </a:schemeClr>
                </a:solidFill>
              </a:rPr>
              <a:t>(</a:t>
            </a:r>
            <a:r>
              <a:rPr lang="en-GB" sz="2800" b="1" dirty="0" smtClean="0">
                <a:solidFill>
                  <a:schemeClr val="accent3">
                    <a:lumMod val="50000"/>
                  </a:schemeClr>
                </a:solidFill>
              </a:rPr>
              <a:t>d</a:t>
            </a:r>
            <a:r>
              <a:rPr lang="en-GB" sz="2800" b="1" baseline="-25000" dirty="0" smtClean="0">
                <a:solidFill>
                  <a:schemeClr val="accent3">
                    <a:lumMod val="50000"/>
                  </a:schemeClr>
                </a:solidFill>
              </a:rPr>
              <a:t>2</a:t>
            </a:r>
            <a:r>
              <a:rPr lang="en-GB" sz="2800" b="1" dirty="0" smtClean="0">
                <a:solidFill>
                  <a:schemeClr val="accent3">
                    <a:lumMod val="50000"/>
                  </a:schemeClr>
                </a:solidFill>
              </a:rPr>
              <a:t>)</a:t>
            </a:r>
            <a:endParaRPr lang="en-GB" sz="2800" b="1" dirty="0">
              <a:solidFill>
                <a:schemeClr val="accent3">
                  <a:lumMod val="50000"/>
                </a:schemeClr>
              </a:solidFill>
            </a:endParaRPr>
          </a:p>
        </p:txBody>
      </p:sp>
      <p:sp>
        <p:nvSpPr>
          <p:cNvPr id="6" name="Rectangular Callout 5"/>
          <p:cNvSpPr/>
          <p:nvPr/>
        </p:nvSpPr>
        <p:spPr>
          <a:xfrm>
            <a:off x="6372200" y="1268760"/>
            <a:ext cx="2736304" cy="936104"/>
          </a:xfrm>
          <a:prstGeom prst="wedgeRectCallout">
            <a:avLst>
              <a:gd name="adj1" fmla="val -84187"/>
              <a:gd name="adj2" fmla="val 4011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RHS of equation = </a:t>
            </a:r>
          </a:p>
          <a:p>
            <a:pPr algn="ctr"/>
            <a:r>
              <a:rPr lang="en-GB" dirty="0" smtClean="0"/>
              <a:t>Cost of replicating portfolio</a:t>
            </a:r>
            <a:endParaRPr lang="en-GB" dirty="0"/>
          </a:p>
        </p:txBody>
      </p:sp>
      <p:sp>
        <p:nvSpPr>
          <p:cNvPr id="8" name="Rectangle 7"/>
          <p:cNvSpPr/>
          <p:nvPr/>
        </p:nvSpPr>
        <p:spPr>
          <a:xfrm>
            <a:off x="155575" y="2636912"/>
            <a:ext cx="8736905" cy="4108817"/>
          </a:xfrm>
          <a:prstGeom prst="rect">
            <a:avLst/>
          </a:prstGeom>
        </p:spPr>
        <p:txBody>
          <a:bodyPr wrap="square">
            <a:spAutoFit/>
          </a:bodyPr>
          <a:lstStyle/>
          <a:p>
            <a:pPr marL="285750" indent="-285750" algn="just">
              <a:buFont typeface="Arial" pitchFamily="34" charset="0"/>
              <a:buChar char="•"/>
            </a:pPr>
            <a:r>
              <a:rPr lang="en-GB" sz="1600" dirty="0" smtClean="0"/>
              <a:t>Cost </a:t>
            </a:r>
            <a:r>
              <a:rPr lang="en-GB" sz="1600" dirty="0"/>
              <a:t>of setting up </a:t>
            </a:r>
            <a:r>
              <a:rPr lang="en-GB" sz="1600" dirty="0" smtClean="0"/>
              <a:t>hedging </a:t>
            </a:r>
            <a:r>
              <a:rPr lang="en-GB" sz="1600" dirty="0"/>
              <a:t>portfolio on </a:t>
            </a:r>
            <a:r>
              <a:rPr lang="en-GB" sz="1600" dirty="0" smtClean="0"/>
              <a:t>right </a:t>
            </a:r>
            <a:r>
              <a:rPr lang="en-GB" sz="1600" dirty="0"/>
              <a:t>side of </a:t>
            </a:r>
            <a:r>
              <a:rPr lang="en-GB" sz="1600" dirty="0" smtClean="0"/>
              <a:t>equation</a:t>
            </a:r>
          </a:p>
          <a:p>
            <a:pPr marL="285750" indent="-285750" algn="just">
              <a:buFont typeface="Arial" pitchFamily="34" charset="0"/>
              <a:buChar char="•"/>
            </a:pPr>
            <a:endParaRPr lang="en-GB" sz="1200" dirty="0"/>
          </a:p>
          <a:p>
            <a:pPr marL="285750" indent="-285750" algn="just">
              <a:buFont typeface="Arial" pitchFamily="34" charset="0"/>
              <a:buChar char="•"/>
            </a:pPr>
            <a:r>
              <a:rPr lang="en-GB" sz="1600" dirty="0" smtClean="0"/>
              <a:t>Seller </a:t>
            </a:r>
            <a:r>
              <a:rPr lang="en-GB" sz="1600" dirty="0"/>
              <a:t>of </a:t>
            </a:r>
            <a:r>
              <a:rPr lang="en-GB" sz="1600" dirty="0" smtClean="0"/>
              <a:t>call option:</a:t>
            </a:r>
          </a:p>
          <a:p>
            <a:pPr marL="742950" lvl="1" indent="-285750" algn="just">
              <a:buFont typeface="Arial" pitchFamily="34" charset="0"/>
              <a:buChar char="•"/>
            </a:pPr>
            <a:endParaRPr lang="en-GB" sz="1100" b="1" dirty="0">
              <a:solidFill>
                <a:srgbClr val="C00000"/>
              </a:solidFill>
            </a:endParaRPr>
          </a:p>
          <a:p>
            <a:pPr marL="552450" lvl="1" indent="-285750" algn="just">
              <a:buFont typeface="Calibri" pitchFamily="34" charset="0"/>
              <a:buChar char="­"/>
            </a:pPr>
            <a:r>
              <a:rPr lang="en-GB" sz="1600" b="1" dirty="0" smtClean="0">
                <a:solidFill>
                  <a:srgbClr val="C00000"/>
                </a:solidFill>
              </a:rPr>
              <a:t>buys </a:t>
            </a:r>
            <a:r>
              <a:rPr lang="en-GB" sz="1600" b="1" dirty="0">
                <a:solidFill>
                  <a:srgbClr val="C00000"/>
                </a:solidFill>
              </a:rPr>
              <a:t>some amount of shares </a:t>
            </a:r>
            <a:r>
              <a:rPr lang="en-GB" sz="1600" b="1" dirty="0" smtClean="0">
                <a:solidFill>
                  <a:srgbClr val="C00000"/>
                </a:solidFill>
              </a:rPr>
              <a:t>at </a:t>
            </a:r>
            <a:r>
              <a:rPr lang="en-GB" sz="1600" b="1" dirty="0">
                <a:solidFill>
                  <a:srgbClr val="C00000"/>
                </a:solidFill>
              </a:rPr>
              <a:t>current price S</a:t>
            </a:r>
            <a:r>
              <a:rPr lang="en-GB" sz="1600" dirty="0"/>
              <a:t>, and </a:t>
            </a:r>
            <a:endParaRPr lang="en-GB" sz="1600" dirty="0" smtClean="0"/>
          </a:p>
          <a:p>
            <a:pPr marL="552450" lvl="1" indent="-285750" algn="just">
              <a:buFont typeface="Calibri" pitchFamily="34" charset="0"/>
              <a:buChar char="­"/>
            </a:pPr>
            <a:r>
              <a:rPr lang="en-GB" sz="1600" b="1" dirty="0" smtClean="0">
                <a:solidFill>
                  <a:srgbClr val="C00000"/>
                </a:solidFill>
              </a:rPr>
              <a:t>goes </a:t>
            </a:r>
            <a:r>
              <a:rPr lang="en-GB" sz="1600" b="1" dirty="0">
                <a:solidFill>
                  <a:srgbClr val="C00000"/>
                </a:solidFill>
              </a:rPr>
              <a:t>short </a:t>
            </a:r>
            <a:r>
              <a:rPr lang="en-GB" sz="1600" b="1" dirty="0" smtClean="0">
                <a:solidFill>
                  <a:srgbClr val="C00000"/>
                </a:solidFill>
              </a:rPr>
              <a:t>on risk free bond </a:t>
            </a:r>
            <a:r>
              <a:rPr lang="en-GB" sz="1600" b="1" dirty="0">
                <a:solidFill>
                  <a:srgbClr val="C00000"/>
                </a:solidFill>
              </a:rPr>
              <a:t>that equals to </a:t>
            </a:r>
            <a:r>
              <a:rPr lang="en-GB" sz="1600" b="1" dirty="0" smtClean="0">
                <a:solidFill>
                  <a:srgbClr val="C00000"/>
                </a:solidFill>
              </a:rPr>
              <a:t>K </a:t>
            </a:r>
            <a:r>
              <a:rPr lang="en-GB" sz="1600" b="1" dirty="0">
                <a:solidFill>
                  <a:srgbClr val="C00000"/>
                </a:solidFill>
              </a:rPr>
              <a:t>at expiration</a:t>
            </a:r>
            <a:r>
              <a:rPr lang="en-GB" sz="1600" b="1" dirty="0"/>
              <a:t> </a:t>
            </a:r>
            <a:r>
              <a:rPr lang="en-GB" sz="1600" dirty="0"/>
              <a:t>if the option finishes in </a:t>
            </a:r>
            <a:r>
              <a:rPr lang="en-GB" sz="1600" dirty="0" smtClean="0"/>
              <a:t>money</a:t>
            </a:r>
            <a:r>
              <a:rPr lang="en-GB" sz="1600" dirty="0"/>
              <a:t>. </a:t>
            </a:r>
            <a:endParaRPr lang="en-GB" sz="1600" dirty="0" smtClean="0"/>
          </a:p>
          <a:p>
            <a:pPr marL="285750" indent="-285750" algn="just">
              <a:buFont typeface="Arial" pitchFamily="34" charset="0"/>
              <a:buChar char="•"/>
            </a:pPr>
            <a:endParaRPr lang="en-GB" sz="1200" dirty="0"/>
          </a:p>
          <a:p>
            <a:pPr marL="285750" indent="-285750" algn="just">
              <a:buFont typeface="Arial" pitchFamily="34" charset="0"/>
              <a:buChar char="•"/>
            </a:pPr>
            <a:r>
              <a:rPr lang="en-GB" sz="1600" b="1" dirty="0"/>
              <a:t>e </a:t>
            </a:r>
            <a:r>
              <a:rPr lang="en-GB" sz="1600" b="1" baseline="30000" dirty="0" smtClean="0"/>
              <a:t>r (T </a:t>
            </a:r>
            <a:r>
              <a:rPr lang="en-GB" sz="1600" b="1" baseline="30000" dirty="0"/>
              <a:t>- t)</a:t>
            </a:r>
            <a:r>
              <a:rPr lang="en-GB" sz="1600" dirty="0" smtClean="0"/>
              <a:t> </a:t>
            </a:r>
            <a:r>
              <a:rPr lang="en-GB" sz="1600" dirty="0"/>
              <a:t>is the discount (present valuing) factor </a:t>
            </a:r>
            <a:endParaRPr lang="en-GB" sz="1600" dirty="0" smtClean="0"/>
          </a:p>
          <a:p>
            <a:pPr marL="285750" indent="-285750" algn="just">
              <a:buFont typeface="Arial" pitchFamily="34" charset="0"/>
              <a:buChar char="•"/>
            </a:pPr>
            <a:endParaRPr lang="en-GB" sz="1200" dirty="0"/>
          </a:p>
          <a:p>
            <a:pPr marL="285750" indent="-285750" algn="just">
              <a:buFont typeface="Arial" pitchFamily="34" charset="0"/>
              <a:buChar char="•"/>
            </a:pPr>
            <a:r>
              <a:rPr lang="en-GB" sz="1600" dirty="0" smtClean="0"/>
              <a:t>Mysterious </a:t>
            </a:r>
            <a:r>
              <a:rPr lang="en-GB" sz="1600" dirty="0"/>
              <a:t>N(d1) </a:t>
            </a:r>
            <a:r>
              <a:rPr lang="en-GB" sz="1600" dirty="0" smtClean="0"/>
              <a:t>must </a:t>
            </a:r>
            <a:r>
              <a:rPr lang="en-GB" sz="1600" dirty="0"/>
              <a:t>be the number of shares </a:t>
            </a:r>
            <a:r>
              <a:rPr lang="en-GB" sz="1600" dirty="0" smtClean="0"/>
              <a:t>of </a:t>
            </a:r>
            <a:r>
              <a:rPr lang="en-GB" sz="1600" dirty="0"/>
              <a:t>the stock to go long </a:t>
            </a:r>
            <a:r>
              <a:rPr lang="en-GB" sz="1600" dirty="0" smtClean="0"/>
              <a:t>today</a:t>
            </a:r>
          </a:p>
          <a:p>
            <a:pPr marL="285750" indent="-285750" algn="just">
              <a:buFont typeface="Arial" pitchFamily="34" charset="0"/>
              <a:buChar char="•"/>
            </a:pPr>
            <a:endParaRPr lang="en-GB" sz="1100" dirty="0"/>
          </a:p>
          <a:p>
            <a:pPr marL="285750" indent="-285750" algn="just">
              <a:buFont typeface="Arial" pitchFamily="34" charset="0"/>
              <a:buChar char="•"/>
            </a:pPr>
            <a:r>
              <a:rPr lang="en-GB" sz="1600" dirty="0" smtClean="0"/>
              <a:t>Mysterious N(d2) must be probability </a:t>
            </a:r>
            <a:r>
              <a:rPr lang="en-GB" sz="1600" dirty="0"/>
              <a:t>that </a:t>
            </a:r>
            <a:r>
              <a:rPr lang="en-GB" sz="1600" dirty="0" smtClean="0"/>
              <a:t>option </a:t>
            </a:r>
            <a:r>
              <a:rPr lang="en-GB" sz="1600" dirty="0"/>
              <a:t>will finish in the </a:t>
            </a:r>
            <a:r>
              <a:rPr lang="en-GB" sz="1600" dirty="0" smtClean="0"/>
              <a:t>money. </a:t>
            </a:r>
          </a:p>
          <a:p>
            <a:pPr marL="285750" indent="-285750" algn="just">
              <a:buFont typeface="Arial" pitchFamily="34" charset="0"/>
              <a:buChar char="•"/>
            </a:pPr>
            <a:endParaRPr lang="en-GB" sz="1100" dirty="0"/>
          </a:p>
          <a:p>
            <a:pPr marL="285750" indent="-285750" algn="just">
              <a:buFont typeface="Arial" pitchFamily="34" charset="0"/>
              <a:buChar char="•"/>
            </a:pPr>
            <a:r>
              <a:rPr lang="en-GB" sz="1600" dirty="0" smtClean="0"/>
              <a:t>Both </a:t>
            </a:r>
            <a:r>
              <a:rPr lang="en-GB" sz="1600" dirty="0"/>
              <a:t>N(d1) and N(d2) change as the underlying stock price and the time to expiration change. This is why one needs to adjust the hedging portfolio continuously</a:t>
            </a:r>
            <a:r>
              <a:rPr lang="en-GB" sz="1600" dirty="0" smtClean="0"/>
              <a:t>.</a:t>
            </a:r>
          </a:p>
          <a:p>
            <a:pPr marL="285750" indent="-285750" algn="just">
              <a:buFont typeface="Arial" pitchFamily="34" charset="0"/>
              <a:buChar char="•"/>
            </a:pPr>
            <a:endParaRPr lang="en-GB" sz="1050" dirty="0" smtClean="0"/>
          </a:p>
          <a:p>
            <a:pPr marL="285750" indent="-285750" algn="just">
              <a:buFont typeface="Arial" pitchFamily="34" charset="0"/>
              <a:buChar char="•"/>
            </a:pPr>
            <a:r>
              <a:rPr lang="en-GB" sz="1600" b="1" i="1" dirty="0" smtClean="0"/>
              <a:t>The </a:t>
            </a:r>
            <a:r>
              <a:rPr lang="en-GB" sz="1600" b="1" i="1" dirty="0"/>
              <a:t>Intuition Behind Option Valuation</a:t>
            </a:r>
            <a:r>
              <a:rPr lang="en-GB" sz="1600" b="1" i="1" dirty="0" smtClean="0"/>
              <a:t>: A </a:t>
            </a:r>
            <a:r>
              <a:rPr lang="en-GB" sz="1600" b="1" i="1" dirty="0"/>
              <a:t>Teaching </a:t>
            </a:r>
            <a:r>
              <a:rPr lang="en-GB" sz="1600" b="1" i="1" dirty="0" smtClean="0"/>
              <a:t>Note By Thomas Grossman, </a:t>
            </a:r>
            <a:r>
              <a:rPr lang="en-GB" sz="1600" i="1" dirty="0" err="1" smtClean="0"/>
              <a:t>Haskayne</a:t>
            </a:r>
            <a:r>
              <a:rPr lang="en-GB" sz="1600" i="1" dirty="0" smtClean="0"/>
              <a:t> </a:t>
            </a:r>
            <a:r>
              <a:rPr lang="en-GB" sz="1600" i="1" dirty="0"/>
              <a:t>School of </a:t>
            </a:r>
            <a:r>
              <a:rPr lang="en-GB" sz="1600" i="1" dirty="0" smtClean="0"/>
              <a:t>Business, University </a:t>
            </a:r>
            <a:r>
              <a:rPr lang="en-GB" sz="1600" i="1" dirty="0"/>
              <a:t>of </a:t>
            </a:r>
            <a:r>
              <a:rPr lang="en-GB" sz="1600" i="1" dirty="0" smtClean="0"/>
              <a:t>Calgary. Link: </a:t>
            </a:r>
            <a:r>
              <a:rPr lang="en-GB" sz="1600" i="1" dirty="0" smtClean="0">
                <a:hlinkClick r:id="rId2"/>
              </a:rPr>
              <a:t>http</a:t>
            </a:r>
            <a:r>
              <a:rPr lang="en-GB" sz="1600" i="1" dirty="0">
                <a:hlinkClick r:id="rId2"/>
              </a:rPr>
              <a:t>://www.slu.edu/~</a:t>
            </a:r>
            <a:r>
              <a:rPr lang="en-GB" sz="1600" i="1" dirty="0" smtClean="0">
                <a:hlinkClick r:id="rId2"/>
              </a:rPr>
              <a:t>chakrab/readings/Valuing_Options.pdf</a:t>
            </a:r>
            <a:r>
              <a:rPr lang="en-GB" sz="1600" i="1" dirty="0" smtClean="0"/>
              <a:t> </a:t>
            </a:r>
            <a:endParaRPr lang="en-GB" sz="1600" i="1" dirty="0"/>
          </a:p>
        </p:txBody>
      </p:sp>
    </p:spTree>
    <p:extLst>
      <p:ext uri="{BB962C8B-B14F-4D97-AF65-F5344CB8AC3E}">
        <p14:creationId xmlns:p14="http://schemas.microsoft.com/office/powerpoint/2010/main" val="8251646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solidFill>
                  <a:schemeClr val="bg1"/>
                </a:solidFill>
              </a:rPr>
              <a:t>Agenda</a:t>
            </a:r>
          </a:p>
        </p:txBody>
      </p:sp>
      <p:sp>
        <p:nvSpPr>
          <p:cNvPr id="10" name="TextBox 9"/>
          <p:cNvSpPr txBox="1"/>
          <p:nvPr/>
        </p:nvSpPr>
        <p:spPr>
          <a:xfrm>
            <a:off x="214282" y="1196752"/>
            <a:ext cx="8572560" cy="4893647"/>
          </a:xfrm>
          <a:prstGeom prst="rect">
            <a:avLst/>
          </a:prstGeom>
          <a:noFill/>
        </p:spPr>
        <p:txBody>
          <a:bodyPr wrap="square" rtlCol="0">
            <a:spAutoFit/>
          </a:bodyPr>
          <a:lstStyle/>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b="1" dirty="0">
                <a:solidFill>
                  <a:srgbClr val="C00000"/>
                </a:solidFill>
              </a:rPr>
              <a:t>Look at the </a:t>
            </a:r>
            <a:r>
              <a:rPr lang="en-GB" sz="2400" b="1" dirty="0">
                <a:solidFill>
                  <a:srgbClr val="C00000"/>
                </a:solidFill>
              </a:rPr>
              <a:t>Reference Material</a:t>
            </a:r>
            <a:endParaRPr lang="en-IN" sz="2400" b="1" dirty="0">
              <a:solidFill>
                <a:srgbClr val="C00000"/>
              </a:solidFill>
            </a:endParaRPr>
          </a:p>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Black-Scholes Model</a:t>
            </a:r>
          </a:p>
          <a:p>
            <a:endParaRPr lang="en-US" sz="2400" dirty="0" smtClean="0"/>
          </a:p>
          <a:p>
            <a:pPr marL="514350" indent="-514350">
              <a:buFont typeface="Arial" pitchFamily="34" charset="0"/>
              <a:buChar char="•"/>
            </a:pPr>
            <a:r>
              <a:rPr lang="en-US" sz="2400" dirty="0"/>
              <a:t>Live Example – Listed Company</a:t>
            </a:r>
            <a:endParaRPr lang="en-IN" sz="2400" dirty="0"/>
          </a:p>
          <a:p>
            <a:endParaRPr lang="en-IN" sz="2400" dirty="0"/>
          </a:p>
          <a:p>
            <a:pPr marL="514350" indent="-514350">
              <a:buFont typeface="Arial" pitchFamily="34" charset="0"/>
              <a:buChar char="•"/>
            </a:pPr>
            <a:r>
              <a:rPr lang="en-US" sz="2400" dirty="0" smtClean="0"/>
              <a:t>Practical Challenges – Non Listed Companies</a:t>
            </a:r>
            <a:endParaRPr lang="en-IN" sz="2400" dirty="0"/>
          </a:p>
          <a:p>
            <a:pPr marL="514350" indent="-514350">
              <a:buFont typeface="Arial" pitchFamily="34" charset="0"/>
              <a:buChar char="•"/>
            </a:pPr>
            <a:endParaRPr lang="en-IN" sz="2400" dirty="0"/>
          </a:p>
          <a:p>
            <a:pPr marL="514350" indent="-514350">
              <a:buFont typeface="Arial" pitchFamily="34" charset="0"/>
              <a:buChar char="•"/>
            </a:pPr>
            <a:r>
              <a:rPr lang="en-IN" sz="2400" dirty="0" smtClean="0"/>
              <a:t>Market Research</a:t>
            </a:r>
          </a:p>
          <a:p>
            <a:pPr marL="514350" indent="-514350">
              <a:buFont typeface="Arial" pitchFamily="34" charset="0"/>
              <a:buChar char="•"/>
            </a:pPr>
            <a:endParaRPr lang="en-US" sz="2400" dirty="0"/>
          </a:p>
          <a:p>
            <a:pPr marL="514350" indent="-514350">
              <a:buFont typeface="Arial" pitchFamily="34" charset="0"/>
              <a:buChar char="•"/>
            </a:pPr>
            <a:r>
              <a:rPr lang="en-IN" sz="2400" dirty="0" smtClean="0"/>
              <a:t>Questions</a:t>
            </a:r>
          </a:p>
          <a:p>
            <a:pPr marL="514350" indent="-514350">
              <a:buFont typeface="Arial" pitchFamily="34" charset="0"/>
              <a:buChar char="•"/>
            </a:pPr>
            <a:endParaRPr lang="en-IN" sz="2400" dirty="0" smtClean="0"/>
          </a:p>
        </p:txBody>
      </p:sp>
      <p:pic>
        <p:nvPicPr>
          <p:cNvPr id="11" name="Picture 5"/>
          <p:cNvPicPr>
            <a:picLocks noChangeAspect="1" noChangeArrowheads="1"/>
          </p:cNvPicPr>
          <p:nvPr/>
        </p:nvPicPr>
        <p:blipFill>
          <a:blip r:embed="rId2"/>
          <a:srcRect/>
          <a:stretch>
            <a:fillRect/>
          </a:stretch>
        </p:blipFill>
        <p:spPr bwMode="auto">
          <a:xfrm>
            <a:off x="6677025" y="5010150"/>
            <a:ext cx="2466975" cy="1847850"/>
          </a:xfrm>
          <a:prstGeom prst="rect">
            <a:avLst/>
          </a:prstGeom>
          <a:noFill/>
          <a:ln w="9525">
            <a:noFill/>
            <a:miter lim="800000"/>
            <a:headEnd/>
            <a:tailEnd/>
          </a:ln>
          <a:effectLst/>
        </p:spPr>
      </p:pic>
      <p:sp>
        <p:nvSpPr>
          <p:cNvPr id="12" name="Rectangle 11"/>
          <p:cNvSpPr/>
          <p:nvPr/>
        </p:nvSpPr>
        <p:spPr>
          <a:xfrm>
            <a:off x="214282" y="1412800"/>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0000"/>
              </a:solidFill>
            </a:endParaRPr>
          </a:p>
        </p:txBody>
      </p:sp>
    </p:spTree>
    <p:extLst>
      <p:ext uri="{BB962C8B-B14F-4D97-AF65-F5344CB8AC3E}">
        <p14:creationId xmlns:p14="http://schemas.microsoft.com/office/powerpoint/2010/main" val="16910203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5224480"/>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smtClean="0">
                <a:solidFill>
                  <a:schemeClr val="bg1"/>
                </a:solidFill>
              </a:rPr>
              <a:t>Black-Scholes Formula – Assumptions</a:t>
            </a:r>
            <a:endParaRPr lang="en-IN" sz="3600" dirty="0">
              <a:solidFill>
                <a:schemeClr val="bg1"/>
              </a:solidFill>
            </a:endParaRPr>
          </a:p>
        </p:txBody>
      </p:sp>
      <p:sp>
        <p:nvSpPr>
          <p:cNvPr id="5" name="Rectangle 4"/>
          <p:cNvSpPr/>
          <p:nvPr/>
        </p:nvSpPr>
        <p:spPr>
          <a:xfrm>
            <a:off x="179512" y="980728"/>
            <a:ext cx="8856984" cy="5616922"/>
          </a:xfrm>
          <a:prstGeom prst="rect">
            <a:avLst/>
          </a:prstGeom>
        </p:spPr>
        <p:txBody>
          <a:bodyPr wrap="square">
            <a:spAutoFit/>
          </a:bodyPr>
          <a:lstStyle/>
          <a:p>
            <a:pPr algn="just"/>
            <a:r>
              <a:rPr lang="en-GB" sz="1600" dirty="0" smtClean="0">
                <a:latin typeface="+mj-lt"/>
              </a:rPr>
              <a:t>Assumptions used in Black Scholes formula:</a:t>
            </a:r>
          </a:p>
          <a:p>
            <a:pPr algn="just"/>
            <a:endParaRPr lang="en-GB" sz="1600" dirty="0" smtClean="0">
              <a:latin typeface="+mj-lt"/>
            </a:endParaRPr>
          </a:p>
          <a:p>
            <a:pPr marL="285750" indent="-285750" algn="just">
              <a:buFont typeface="Arial" pitchFamily="34" charset="0"/>
              <a:buChar char="•"/>
            </a:pPr>
            <a:r>
              <a:rPr lang="en-GB" sz="1600" dirty="0" smtClean="0">
                <a:latin typeface="+mj-lt"/>
              </a:rPr>
              <a:t>Underlying </a:t>
            </a:r>
            <a:r>
              <a:rPr lang="en-GB" sz="1600" dirty="0">
                <a:latin typeface="+mj-lt"/>
              </a:rPr>
              <a:t>share price follows </a:t>
            </a:r>
            <a:r>
              <a:rPr lang="en-GB" sz="1600" b="1" dirty="0" smtClean="0">
                <a:latin typeface="+mj-lt"/>
              </a:rPr>
              <a:t>Geometric </a:t>
            </a:r>
            <a:r>
              <a:rPr lang="en-GB" sz="1600" b="1" dirty="0">
                <a:latin typeface="+mj-lt"/>
              </a:rPr>
              <a:t>Brownian motion</a:t>
            </a:r>
          </a:p>
          <a:p>
            <a:pPr marL="285750" indent="-285750" algn="just">
              <a:buFont typeface="Arial" pitchFamily="34" charset="0"/>
              <a:buChar char="•"/>
            </a:pPr>
            <a:r>
              <a:rPr lang="en-GB" sz="1600" dirty="0" smtClean="0">
                <a:latin typeface="+mj-lt"/>
              </a:rPr>
              <a:t>Market </a:t>
            </a:r>
            <a:r>
              <a:rPr lang="en-GB" sz="1600" dirty="0">
                <a:latin typeface="+mj-lt"/>
              </a:rPr>
              <a:t>is </a:t>
            </a:r>
            <a:r>
              <a:rPr lang="en-GB" sz="1600" b="1" dirty="0">
                <a:latin typeface="+mj-lt"/>
              </a:rPr>
              <a:t>arbitrage-free</a:t>
            </a:r>
          </a:p>
          <a:p>
            <a:pPr marL="285750" indent="-285750" algn="just">
              <a:buFont typeface="Arial" pitchFamily="34" charset="0"/>
              <a:buChar char="•"/>
            </a:pPr>
            <a:r>
              <a:rPr lang="en-GB" sz="1600" dirty="0" smtClean="0">
                <a:latin typeface="+mj-lt"/>
              </a:rPr>
              <a:t>Risk-free </a:t>
            </a:r>
            <a:r>
              <a:rPr lang="en-GB" sz="1600" dirty="0">
                <a:latin typeface="+mj-lt"/>
              </a:rPr>
              <a:t>rate </a:t>
            </a:r>
            <a:r>
              <a:rPr lang="en-GB" sz="1600" b="1" i="1" dirty="0">
                <a:latin typeface="+mj-lt"/>
              </a:rPr>
              <a:t>r </a:t>
            </a:r>
            <a:r>
              <a:rPr lang="en-GB" sz="1600" b="1" dirty="0">
                <a:latin typeface="+mj-lt"/>
              </a:rPr>
              <a:t>is constant </a:t>
            </a:r>
            <a:r>
              <a:rPr lang="en-GB" sz="1600" dirty="0">
                <a:latin typeface="+mj-lt"/>
              </a:rPr>
              <a:t>and the same for all borrowing and lending</a:t>
            </a:r>
          </a:p>
          <a:p>
            <a:pPr marL="285750" indent="-285750" algn="just">
              <a:buFont typeface="Arial" pitchFamily="34" charset="0"/>
              <a:buChar char="•"/>
            </a:pPr>
            <a:r>
              <a:rPr lang="en-GB" sz="1600" dirty="0" smtClean="0">
                <a:latin typeface="+mj-lt"/>
              </a:rPr>
              <a:t>Assets </a:t>
            </a:r>
            <a:r>
              <a:rPr lang="en-GB" sz="1600" b="1" dirty="0">
                <a:latin typeface="+mj-lt"/>
              </a:rPr>
              <a:t>may be bought and sold at any time </a:t>
            </a:r>
            <a:r>
              <a:rPr lang="en-GB" sz="1600" i="1" dirty="0">
                <a:latin typeface="+mj-lt"/>
              </a:rPr>
              <a:t>t </a:t>
            </a:r>
            <a:r>
              <a:rPr lang="en-GB" sz="1600" dirty="0">
                <a:latin typeface="+mj-lt"/>
              </a:rPr>
              <a:t>&gt; 0</a:t>
            </a:r>
          </a:p>
          <a:p>
            <a:pPr marL="285750" indent="-285750" algn="just">
              <a:buFont typeface="Arial" pitchFamily="34" charset="0"/>
              <a:buChar char="•"/>
            </a:pPr>
            <a:r>
              <a:rPr lang="en-GB" sz="1600" dirty="0" smtClean="0">
                <a:latin typeface="+mj-lt"/>
              </a:rPr>
              <a:t>Assets </a:t>
            </a:r>
            <a:r>
              <a:rPr lang="en-GB" sz="1600" dirty="0">
                <a:latin typeface="+mj-lt"/>
              </a:rPr>
              <a:t>may be </a:t>
            </a:r>
            <a:r>
              <a:rPr lang="en-GB" sz="1600" b="1" dirty="0">
                <a:latin typeface="+mj-lt"/>
              </a:rPr>
              <a:t>held in any amount</a:t>
            </a:r>
          </a:p>
          <a:p>
            <a:pPr marL="285750" indent="-285750" algn="just">
              <a:buFont typeface="Arial" pitchFamily="34" charset="0"/>
              <a:buChar char="•"/>
            </a:pPr>
            <a:r>
              <a:rPr lang="en-GB" sz="1600" dirty="0" smtClean="0">
                <a:latin typeface="+mj-lt"/>
              </a:rPr>
              <a:t>There </a:t>
            </a:r>
            <a:r>
              <a:rPr lang="en-GB" sz="1600" dirty="0">
                <a:latin typeface="+mj-lt"/>
              </a:rPr>
              <a:t>are </a:t>
            </a:r>
            <a:r>
              <a:rPr lang="en-GB" sz="1600" b="1" dirty="0">
                <a:latin typeface="+mj-lt"/>
              </a:rPr>
              <a:t>no taxes or transaction </a:t>
            </a:r>
            <a:r>
              <a:rPr lang="en-GB" sz="1600" b="1" dirty="0" smtClean="0">
                <a:latin typeface="+mj-lt"/>
              </a:rPr>
              <a:t>costs</a:t>
            </a:r>
          </a:p>
          <a:p>
            <a:pPr marL="285750" indent="-285750" algn="just">
              <a:buFont typeface="Arial" pitchFamily="34" charset="0"/>
              <a:buChar char="•"/>
            </a:pPr>
            <a:endParaRPr lang="en-GB" sz="1600" dirty="0">
              <a:latin typeface="+mj-lt"/>
            </a:endParaRPr>
          </a:p>
          <a:p>
            <a:pPr algn="just"/>
            <a:r>
              <a:rPr lang="en-GB" sz="1600" dirty="0" smtClean="0"/>
              <a:t>One can </a:t>
            </a:r>
            <a:r>
              <a:rPr lang="en-GB" sz="1600" b="1" dirty="0"/>
              <a:t>criticise quite easily the individual </a:t>
            </a:r>
            <a:r>
              <a:rPr lang="en-GB" sz="1600" b="1" dirty="0" smtClean="0"/>
              <a:t>assumptions</a:t>
            </a:r>
            <a:r>
              <a:rPr lang="en-GB" sz="1600" dirty="0" smtClean="0"/>
              <a:t>. Example:</a:t>
            </a:r>
          </a:p>
          <a:p>
            <a:pPr algn="just"/>
            <a:endParaRPr lang="en-GB" sz="1600" dirty="0"/>
          </a:p>
          <a:p>
            <a:pPr marL="285750" indent="-285750" algn="just">
              <a:buFont typeface="Arial" pitchFamily="34" charset="0"/>
              <a:buChar char="•"/>
            </a:pPr>
            <a:r>
              <a:rPr lang="en-GB" sz="1600" dirty="0"/>
              <a:t>Share prices can </a:t>
            </a:r>
            <a:r>
              <a:rPr lang="en-GB" sz="1600" dirty="0" smtClean="0"/>
              <a:t>jump, invalidating assumption </a:t>
            </a:r>
            <a:r>
              <a:rPr lang="en-GB" sz="1600" dirty="0"/>
              <a:t>1 since </a:t>
            </a:r>
            <a:r>
              <a:rPr lang="en-GB" sz="1600" dirty="0" smtClean="0"/>
              <a:t>Geometric Brownian motion </a:t>
            </a:r>
            <a:r>
              <a:rPr lang="en-GB" sz="1600" dirty="0"/>
              <a:t>has </a:t>
            </a:r>
            <a:r>
              <a:rPr lang="en-GB" sz="1600" dirty="0" smtClean="0"/>
              <a:t>continuous </a:t>
            </a:r>
            <a:r>
              <a:rPr lang="en-GB" sz="1600" dirty="0"/>
              <a:t>sample paths</a:t>
            </a:r>
            <a:r>
              <a:rPr lang="en-GB" sz="1600" dirty="0" smtClean="0"/>
              <a:t>.</a:t>
            </a:r>
          </a:p>
          <a:p>
            <a:pPr algn="just"/>
            <a:endParaRPr lang="en-GB" sz="700" dirty="0" smtClean="0"/>
          </a:p>
          <a:p>
            <a:pPr marL="285750" indent="-285750" algn="just">
              <a:buFont typeface="Arial" pitchFamily="34" charset="0"/>
              <a:buChar char="•"/>
            </a:pPr>
            <a:r>
              <a:rPr lang="en-GB" sz="1600" dirty="0" smtClean="0"/>
              <a:t>The </a:t>
            </a:r>
            <a:r>
              <a:rPr lang="en-GB" sz="1600" dirty="0"/>
              <a:t>risk-free rate of interest does vary and in an unpredictable way.</a:t>
            </a:r>
            <a:endParaRPr lang="en-GB" sz="1600" dirty="0" smtClean="0"/>
          </a:p>
          <a:p>
            <a:pPr algn="just"/>
            <a:endParaRPr lang="en-GB" sz="1600" dirty="0"/>
          </a:p>
          <a:p>
            <a:pPr algn="just"/>
            <a:r>
              <a:rPr lang="en-GB" sz="1600" dirty="0" smtClean="0"/>
              <a:t>Despite potential </a:t>
            </a:r>
            <a:r>
              <a:rPr lang="en-GB" sz="1600" dirty="0"/>
              <a:t>flaws in </a:t>
            </a:r>
            <a:r>
              <a:rPr lang="en-GB" sz="1600" dirty="0" smtClean="0"/>
              <a:t>assumptions</a:t>
            </a:r>
            <a:r>
              <a:rPr lang="en-GB" sz="1600" dirty="0"/>
              <a:t>, analyses of </a:t>
            </a:r>
            <a:r>
              <a:rPr lang="en-GB" sz="1600" dirty="0" smtClean="0"/>
              <a:t>market derivative </a:t>
            </a:r>
            <a:r>
              <a:rPr lang="en-GB" sz="1600" dirty="0"/>
              <a:t>prices indicate that the </a:t>
            </a:r>
            <a:r>
              <a:rPr lang="en-GB" sz="1600" b="1" dirty="0">
                <a:solidFill>
                  <a:srgbClr val="C00000"/>
                </a:solidFill>
              </a:rPr>
              <a:t>Black-Scholes model does give a very </a:t>
            </a:r>
            <a:r>
              <a:rPr lang="en-GB" sz="1600" b="1" dirty="0" smtClean="0">
                <a:solidFill>
                  <a:srgbClr val="C00000"/>
                </a:solidFill>
              </a:rPr>
              <a:t>good approximation </a:t>
            </a:r>
            <a:r>
              <a:rPr lang="en-GB" sz="1600" b="1" dirty="0">
                <a:solidFill>
                  <a:srgbClr val="C00000"/>
                </a:solidFill>
              </a:rPr>
              <a:t>to the market</a:t>
            </a:r>
            <a:r>
              <a:rPr lang="en-GB" sz="1600" dirty="0" smtClean="0"/>
              <a:t>.</a:t>
            </a:r>
          </a:p>
          <a:p>
            <a:pPr algn="just"/>
            <a:endParaRPr lang="en-GB" sz="1600" dirty="0">
              <a:latin typeface="+mj-lt"/>
            </a:endParaRPr>
          </a:p>
          <a:p>
            <a:pPr algn="just"/>
            <a:r>
              <a:rPr lang="en-GB" sz="1600" dirty="0"/>
              <a:t>In this </a:t>
            </a:r>
            <a:r>
              <a:rPr lang="en-GB" sz="1600" dirty="0" smtClean="0"/>
              <a:t>respect, Black-Scholes </a:t>
            </a:r>
            <a:r>
              <a:rPr lang="en-GB" sz="1600" dirty="0"/>
              <a:t>model is a good model since it gives </a:t>
            </a:r>
            <a:r>
              <a:rPr lang="en-GB" sz="1600" dirty="0" smtClean="0"/>
              <a:t>prices which </a:t>
            </a:r>
            <a:r>
              <a:rPr lang="en-GB" sz="1600" dirty="0"/>
              <a:t>are close to </a:t>
            </a:r>
            <a:r>
              <a:rPr lang="en-GB" sz="1600" dirty="0" smtClean="0"/>
              <a:t>observed market prices and </a:t>
            </a:r>
            <a:r>
              <a:rPr lang="en-GB" sz="1600" dirty="0"/>
              <a:t>because it provides </a:t>
            </a:r>
            <a:r>
              <a:rPr lang="en-GB" sz="1600" dirty="0" smtClean="0"/>
              <a:t>insight into </a:t>
            </a:r>
            <a:r>
              <a:rPr lang="en-GB" sz="1600" dirty="0"/>
              <a:t>the usefulness of dynamic hedging</a:t>
            </a:r>
            <a:r>
              <a:rPr lang="en-GB" sz="1600" dirty="0" smtClean="0"/>
              <a:t>.</a:t>
            </a:r>
          </a:p>
          <a:p>
            <a:pPr algn="just"/>
            <a:endParaRPr lang="en-GB" sz="1600" dirty="0">
              <a:latin typeface="+mj-lt"/>
            </a:endParaRPr>
          </a:p>
          <a:p>
            <a:pPr algn="just"/>
            <a:r>
              <a:rPr lang="en-GB" sz="1600" dirty="0" smtClean="0">
                <a:latin typeface="+mj-lt"/>
              </a:rPr>
              <a:t>Let us see in context of a listed share in India how close does the Black Scholes Model give the price.</a:t>
            </a:r>
            <a:endParaRPr lang="en-GB" sz="1600" dirty="0">
              <a:latin typeface="+mj-lt"/>
            </a:endParaRPr>
          </a:p>
        </p:txBody>
      </p:sp>
    </p:spTree>
    <p:extLst>
      <p:ext uri="{BB962C8B-B14F-4D97-AF65-F5344CB8AC3E}">
        <p14:creationId xmlns:p14="http://schemas.microsoft.com/office/powerpoint/2010/main" val="614151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29643342"/>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smtClean="0">
                <a:solidFill>
                  <a:schemeClr val="bg1"/>
                </a:solidFill>
              </a:rPr>
              <a:t>3 things in this section…</a:t>
            </a:r>
            <a:endParaRPr lang="en-IN" sz="3600" dirty="0">
              <a:solidFill>
                <a:schemeClr val="bg1"/>
              </a:solidFill>
            </a:endParaRPr>
          </a:p>
        </p:txBody>
      </p:sp>
      <p:sp>
        <p:nvSpPr>
          <p:cNvPr id="4" name="Rectangle 3"/>
          <p:cNvSpPr/>
          <p:nvPr/>
        </p:nvSpPr>
        <p:spPr>
          <a:xfrm>
            <a:off x="3419872" y="1052736"/>
            <a:ext cx="2088232" cy="1008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Black Scholes Formula</a:t>
            </a:r>
            <a:endParaRPr lang="en-GB" sz="2000" dirty="0"/>
          </a:p>
        </p:txBody>
      </p:sp>
      <p:sp>
        <p:nvSpPr>
          <p:cNvPr id="8" name="Rectangle 7"/>
          <p:cNvSpPr/>
          <p:nvPr/>
        </p:nvSpPr>
        <p:spPr>
          <a:xfrm>
            <a:off x="395536" y="2924944"/>
            <a:ext cx="2088232" cy="100811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Finding Theoretical Price of traded option</a:t>
            </a:r>
            <a:endParaRPr lang="en-GB" sz="2000" dirty="0"/>
          </a:p>
        </p:txBody>
      </p:sp>
      <p:sp>
        <p:nvSpPr>
          <p:cNvPr id="9" name="Rectangle 8"/>
          <p:cNvSpPr/>
          <p:nvPr/>
        </p:nvSpPr>
        <p:spPr>
          <a:xfrm>
            <a:off x="3419872" y="2924944"/>
            <a:ext cx="2088232" cy="100811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Comparing Theoretical Price with Market Price</a:t>
            </a:r>
            <a:endParaRPr lang="en-GB" sz="2000" dirty="0"/>
          </a:p>
        </p:txBody>
      </p:sp>
      <p:sp>
        <p:nvSpPr>
          <p:cNvPr id="10" name="Rectangle 9"/>
          <p:cNvSpPr/>
          <p:nvPr/>
        </p:nvSpPr>
        <p:spPr>
          <a:xfrm>
            <a:off x="6516216" y="2924944"/>
            <a:ext cx="2088232" cy="1008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Exploring one online calculator</a:t>
            </a:r>
            <a:endParaRPr lang="en-GB" sz="2000" dirty="0"/>
          </a:p>
        </p:txBody>
      </p:sp>
      <p:cxnSp>
        <p:nvCxnSpPr>
          <p:cNvPr id="11" name="Elbow Connector 10"/>
          <p:cNvCxnSpPr>
            <a:stCxn id="4" idx="2"/>
            <a:endCxn id="8" idx="0"/>
          </p:cNvCxnSpPr>
          <p:nvPr/>
        </p:nvCxnSpPr>
        <p:spPr>
          <a:xfrm rot="5400000">
            <a:off x="2519772" y="980728"/>
            <a:ext cx="864096" cy="3024336"/>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4" idx="2"/>
            <a:endCxn id="9" idx="0"/>
          </p:cNvCxnSpPr>
          <p:nvPr/>
        </p:nvCxnSpPr>
        <p:spPr>
          <a:xfrm rot="5400000">
            <a:off x="4031940" y="2492896"/>
            <a:ext cx="864096" cy="127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4" idx="2"/>
            <a:endCxn id="10" idx="0"/>
          </p:cNvCxnSpPr>
          <p:nvPr/>
        </p:nvCxnSpPr>
        <p:spPr>
          <a:xfrm rot="16200000" flipH="1">
            <a:off x="5580112" y="944724"/>
            <a:ext cx="864096" cy="3096344"/>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1500" y="4040833"/>
            <a:ext cx="9001000" cy="2870016"/>
          </a:xfrm>
          <a:prstGeom prst="rect">
            <a:avLst/>
          </a:prstGeom>
          <a:noFill/>
        </p:spPr>
        <p:txBody>
          <a:bodyPr wrap="square" rtlCol="0">
            <a:spAutoFit/>
          </a:bodyPr>
          <a:lstStyle/>
          <a:p>
            <a:pPr marL="285750" indent="-285750" algn="just">
              <a:buFont typeface="Arial" pitchFamily="34" charset="0"/>
              <a:buChar char="•"/>
            </a:pPr>
            <a:r>
              <a:rPr lang="en-GB" sz="1600" dirty="0" smtClean="0"/>
              <a:t>Black Scholes formula used to calculate Theoretical Price of traded call options.</a:t>
            </a:r>
          </a:p>
          <a:p>
            <a:pPr marL="285750" indent="-285750" algn="just">
              <a:buFont typeface="Arial" pitchFamily="34" charset="0"/>
              <a:buChar char="•"/>
            </a:pPr>
            <a:endParaRPr lang="en-GB" sz="1050" dirty="0" smtClean="0"/>
          </a:p>
          <a:p>
            <a:pPr marL="285750" indent="-285750" algn="just">
              <a:buFont typeface="Arial" pitchFamily="34" charset="0"/>
              <a:buChar char="•"/>
            </a:pPr>
            <a:r>
              <a:rPr lang="en-GB" sz="1600" dirty="0" smtClean="0"/>
              <a:t>Using parameters / inputs observed in the market to price the option.</a:t>
            </a:r>
            <a:endParaRPr lang="en-GB" sz="1600" dirty="0"/>
          </a:p>
          <a:p>
            <a:pPr marL="285750" indent="-285750" algn="just">
              <a:buFont typeface="Arial" pitchFamily="34" charset="0"/>
              <a:buChar char="•"/>
            </a:pPr>
            <a:endParaRPr lang="en-GB" sz="1050" dirty="0"/>
          </a:p>
          <a:p>
            <a:pPr marL="285750" indent="-285750" algn="just">
              <a:buFont typeface="Arial" pitchFamily="34" charset="0"/>
              <a:buChar char="•"/>
            </a:pPr>
            <a:r>
              <a:rPr lang="en-GB" sz="1600" dirty="0" smtClean="0"/>
              <a:t>Call options traded in the market are short term (up to 3 months). </a:t>
            </a:r>
          </a:p>
          <a:p>
            <a:pPr marL="285750" indent="-285750" algn="just">
              <a:buFont typeface="Arial" pitchFamily="34" charset="0"/>
              <a:buChar char="•"/>
            </a:pPr>
            <a:endParaRPr lang="en-GB" sz="1050" dirty="0"/>
          </a:p>
          <a:p>
            <a:pPr marL="285750" indent="-285750" algn="just">
              <a:buFont typeface="Arial" pitchFamily="34" charset="0"/>
              <a:buChar char="•"/>
            </a:pPr>
            <a:r>
              <a:rPr lang="en-GB" sz="1600" dirty="0" smtClean="0"/>
              <a:t>Calculations done for </a:t>
            </a:r>
            <a:r>
              <a:rPr lang="en-GB" sz="1600" b="1" dirty="0">
                <a:solidFill>
                  <a:srgbClr val="C00000"/>
                </a:solidFill>
              </a:rPr>
              <a:t>INFOSYS LIMITED </a:t>
            </a:r>
            <a:r>
              <a:rPr lang="en-GB" sz="1600" dirty="0" smtClean="0"/>
              <a:t>as on </a:t>
            </a:r>
            <a:r>
              <a:rPr lang="en-GB" sz="1600" b="1" dirty="0">
                <a:solidFill>
                  <a:srgbClr val="C00000"/>
                </a:solidFill>
              </a:rPr>
              <a:t>23 February 2017 </a:t>
            </a:r>
            <a:r>
              <a:rPr lang="en-GB" sz="1600" dirty="0" smtClean="0"/>
              <a:t>for Call Options maturing on 30 March 2017.</a:t>
            </a:r>
          </a:p>
          <a:p>
            <a:pPr marL="285750" indent="-285750" algn="just">
              <a:buFont typeface="Arial" pitchFamily="34" charset="0"/>
              <a:buChar char="•"/>
            </a:pPr>
            <a:endParaRPr lang="en-GB" sz="1050" dirty="0"/>
          </a:p>
          <a:p>
            <a:pPr marL="285750" indent="-285750" algn="just">
              <a:buFont typeface="Arial" pitchFamily="34" charset="0"/>
              <a:buChar char="•"/>
            </a:pPr>
            <a:r>
              <a:rPr lang="en-GB" sz="1600" dirty="0" smtClean="0"/>
              <a:t>ESOPs are </a:t>
            </a:r>
            <a:r>
              <a:rPr lang="en-GB" sz="1600" b="1" dirty="0" smtClean="0">
                <a:solidFill>
                  <a:srgbClr val="C00000"/>
                </a:solidFill>
              </a:rPr>
              <a:t>Call Options</a:t>
            </a:r>
            <a:r>
              <a:rPr lang="en-GB" sz="1600" b="1" dirty="0" smtClean="0"/>
              <a:t> </a:t>
            </a:r>
            <a:r>
              <a:rPr lang="en-GB" sz="1600" dirty="0" smtClean="0"/>
              <a:t>with </a:t>
            </a:r>
            <a:r>
              <a:rPr lang="en-GB" sz="1600" b="1" dirty="0" smtClean="0">
                <a:solidFill>
                  <a:srgbClr val="C00000"/>
                </a:solidFill>
              </a:rPr>
              <a:t>Longer Term </a:t>
            </a:r>
            <a:r>
              <a:rPr lang="en-GB" sz="1600" dirty="0" smtClean="0"/>
              <a:t>plus </a:t>
            </a:r>
            <a:r>
              <a:rPr lang="en-GB" sz="1600" b="1" dirty="0" smtClean="0">
                <a:solidFill>
                  <a:srgbClr val="C00000"/>
                </a:solidFill>
              </a:rPr>
              <a:t>Added Complications </a:t>
            </a:r>
            <a:r>
              <a:rPr lang="en-GB" sz="1600" dirty="0" smtClean="0"/>
              <a:t>(e.g. American Call Option, Restriction on sale, </a:t>
            </a:r>
            <a:r>
              <a:rPr lang="en-GB" sz="1600" dirty="0" err="1" smtClean="0"/>
              <a:t>etc</a:t>
            </a:r>
            <a:r>
              <a:rPr lang="en-GB" sz="1600" dirty="0" smtClean="0"/>
              <a:t>)</a:t>
            </a:r>
          </a:p>
          <a:p>
            <a:pPr marL="285750" indent="-285750" algn="just">
              <a:buFont typeface="Arial" pitchFamily="34" charset="0"/>
              <a:buChar char="•"/>
            </a:pPr>
            <a:endParaRPr lang="en-GB" sz="1050" dirty="0"/>
          </a:p>
          <a:p>
            <a:pPr marL="285750" indent="-285750" algn="just">
              <a:buFont typeface="Arial" pitchFamily="34" charset="0"/>
              <a:buChar char="•"/>
            </a:pPr>
            <a:r>
              <a:rPr lang="en-GB" sz="1600" dirty="0" smtClean="0"/>
              <a:t>Note: Explaining details and derivation of Black Scholes Formula not the purpose of this presentation.</a:t>
            </a:r>
            <a:endParaRPr lang="en-GB" sz="1600" dirty="0"/>
          </a:p>
        </p:txBody>
      </p:sp>
    </p:spTree>
    <p:extLst>
      <p:ext uri="{BB962C8B-B14F-4D97-AF65-F5344CB8AC3E}">
        <p14:creationId xmlns:p14="http://schemas.microsoft.com/office/powerpoint/2010/main" val="53219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Lets take a live case – INFOSYS LIMITED</a:t>
            </a:r>
            <a:endParaRPr lang="en-IN" sz="3200"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135245221"/>
              </p:ext>
            </p:extLst>
          </p:nvPr>
        </p:nvGraphicFramePr>
        <p:xfrm>
          <a:off x="107504" y="5362912"/>
          <a:ext cx="4032448" cy="1037996"/>
        </p:xfrm>
        <a:graphic>
          <a:graphicData uri="http://schemas.openxmlformats.org/drawingml/2006/table">
            <a:tbl>
              <a:tblPr firstRow="1" bandRow="1">
                <a:tableStyleId>{BC89EF96-8CEA-46FF-86C4-4CE0E7609802}</a:tableStyleId>
              </a:tblPr>
              <a:tblGrid>
                <a:gridCol w="1449161"/>
                <a:gridCol w="2583287"/>
              </a:tblGrid>
              <a:tr h="123448">
                <a:tc>
                  <a:txBody>
                    <a:bodyPr/>
                    <a:lstStyle/>
                    <a:p>
                      <a:pPr algn="just"/>
                      <a:r>
                        <a:rPr lang="en-US" sz="1600" b="1" dirty="0" smtClean="0"/>
                        <a:t>Type of Option</a:t>
                      </a:r>
                      <a:endParaRPr lang="en-IN" sz="1600" b="1" dirty="0"/>
                    </a:p>
                  </a:txBody>
                  <a:tcPr/>
                </a:tc>
                <a:tc>
                  <a:txBody>
                    <a:bodyPr/>
                    <a:lstStyle/>
                    <a:p>
                      <a:pPr algn="just"/>
                      <a:r>
                        <a:rPr lang="en-US" sz="1600" b="0" dirty="0" smtClean="0"/>
                        <a:t>Call</a:t>
                      </a:r>
                      <a:r>
                        <a:rPr lang="en-US" sz="1600" b="0" baseline="0" dirty="0" smtClean="0"/>
                        <a:t> Option (European)</a:t>
                      </a:r>
                      <a:endParaRPr lang="en-US" sz="1600" b="0" dirty="0" smtClean="0"/>
                    </a:p>
                  </a:txBody>
                  <a:tcPr/>
                </a:tc>
              </a:tr>
              <a:tr h="351358">
                <a:tc>
                  <a:txBody>
                    <a:bodyPr/>
                    <a:lstStyle/>
                    <a:p>
                      <a:pPr algn="just"/>
                      <a:r>
                        <a:rPr lang="en-US" sz="1600" b="1" baseline="0" dirty="0" smtClean="0"/>
                        <a:t>Valuation Date</a:t>
                      </a:r>
                      <a:endParaRPr lang="en-IN" sz="1600" b="1" baseline="30000" dirty="0"/>
                    </a:p>
                  </a:txBody>
                  <a:tcPr/>
                </a:tc>
                <a:tc>
                  <a:txBody>
                    <a:bodyPr/>
                    <a:lstStyle/>
                    <a:p>
                      <a:pPr algn="just"/>
                      <a:r>
                        <a:rPr lang="en-US" sz="1600" baseline="0" dirty="0" smtClean="0"/>
                        <a:t>23 Feb 2017</a:t>
                      </a:r>
                      <a:endParaRPr lang="en-IN" sz="1600" dirty="0"/>
                    </a:p>
                  </a:txBody>
                  <a:tcPr/>
                </a:tc>
              </a:tr>
              <a:tr h="351358">
                <a:tc>
                  <a:txBody>
                    <a:bodyPr/>
                    <a:lstStyle/>
                    <a:p>
                      <a:pPr algn="just"/>
                      <a:r>
                        <a:rPr lang="en-US" sz="1600" b="1" dirty="0" smtClean="0"/>
                        <a:t>Expiry Date</a:t>
                      </a:r>
                      <a:endParaRPr lang="en-IN" sz="1600" b="1" baseline="30000" dirty="0"/>
                    </a:p>
                  </a:txBody>
                  <a:tcPr/>
                </a:tc>
                <a:tc>
                  <a:txBody>
                    <a:bodyPr/>
                    <a:lstStyle/>
                    <a:p>
                      <a:pPr algn="just"/>
                      <a:r>
                        <a:rPr lang="en-US" sz="1600" dirty="0" smtClean="0"/>
                        <a:t>30 March 2017</a:t>
                      </a:r>
                      <a:endParaRPr lang="en-IN" sz="1600"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878099813"/>
              </p:ext>
            </p:extLst>
          </p:nvPr>
        </p:nvGraphicFramePr>
        <p:xfrm>
          <a:off x="4211960" y="5356056"/>
          <a:ext cx="4824536" cy="1054074"/>
        </p:xfrm>
        <a:graphic>
          <a:graphicData uri="http://schemas.openxmlformats.org/drawingml/2006/table">
            <a:tbl>
              <a:tblPr firstRow="1" bandRow="1">
                <a:tableStyleId>{BC89EF96-8CEA-46FF-86C4-4CE0E7609802}</a:tableStyleId>
              </a:tblPr>
              <a:tblGrid>
                <a:gridCol w="2081172"/>
                <a:gridCol w="2743364"/>
              </a:tblGrid>
              <a:tr h="351358">
                <a:tc>
                  <a:txBody>
                    <a:bodyPr/>
                    <a:lstStyle/>
                    <a:p>
                      <a:pPr algn="just"/>
                      <a:r>
                        <a:rPr lang="en-US" sz="1600" b="1" dirty="0" smtClean="0"/>
                        <a:t>Exercise Price (X)</a:t>
                      </a:r>
                      <a:endParaRPr lang="en-IN" sz="1600" b="1" dirty="0"/>
                    </a:p>
                  </a:txBody>
                  <a:tcPr/>
                </a:tc>
                <a:tc>
                  <a:txBody>
                    <a:bodyPr/>
                    <a:lstStyle/>
                    <a:p>
                      <a:pPr algn="just"/>
                      <a:r>
                        <a:rPr lang="en-US" sz="1600" b="0" dirty="0" smtClean="0"/>
                        <a:t>Rs. 1000.00</a:t>
                      </a:r>
                      <a:endParaRPr lang="en-IN" sz="1600" b="0" dirty="0"/>
                    </a:p>
                  </a:txBody>
                  <a:tcPr/>
                </a:tc>
              </a:tr>
              <a:tr h="351358">
                <a:tc>
                  <a:txBody>
                    <a:bodyPr/>
                    <a:lstStyle/>
                    <a:p>
                      <a:pPr algn="just"/>
                      <a:r>
                        <a:rPr lang="en-US" sz="1600" b="1" dirty="0" smtClean="0"/>
                        <a:t>Stock Price</a:t>
                      </a:r>
                      <a:endParaRPr lang="en-US" sz="1600" b="1" baseline="0" dirty="0" smtClean="0"/>
                    </a:p>
                  </a:txBody>
                  <a:tcPr/>
                </a:tc>
                <a:tc>
                  <a:txBody>
                    <a:bodyPr/>
                    <a:lstStyle/>
                    <a:p>
                      <a:pPr algn="just"/>
                      <a:r>
                        <a:rPr lang="en-US" sz="1600" dirty="0" smtClean="0"/>
                        <a:t>Rs. 1006.55</a:t>
                      </a:r>
                      <a:endParaRPr lang="en-IN" sz="1600" dirty="0"/>
                    </a:p>
                  </a:txBody>
                  <a:tcPr/>
                </a:tc>
              </a:tr>
              <a:tr h="351358">
                <a:tc>
                  <a:txBody>
                    <a:bodyPr/>
                    <a:lstStyle/>
                    <a:p>
                      <a:pPr algn="just"/>
                      <a:r>
                        <a:rPr lang="en-US" sz="1600" b="1" baseline="0" dirty="0" smtClean="0"/>
                        <a:t>Term to maturity </a:t>
                      </a:r>
                      <a:endParaRPr lang="en-IN" sz="1600" b="1" baseline="0" dirty="0"/>
                    </a:p>
                  </a:txBody>
                  <a:tcPr/>
                </a:tc>
                <a:tc>
                  <a:txBody>
                    <a:bodyPr/>
                    <a:lstStyle/>
                    <a:p>
                      <a:pPr algn="just"/>
                      <a:r>
                        <a:rPr lang="en-US" sz="1600" dirty="0" smtClean="0"/>
                        <a:t>0.10 years (approx.)</a:t>
                      </a:r>
                      <a:endParaRPr lang="en-IN" sz="1600" dirty="0"/>
                    </a:p>
                  </a:txBody>
                  <a:tcPr/>
                </a:tc>
              </a:tr>
            </a:tbl>
          </a:graphicData>
        </a:graphic>
      </p:graphicFrame>
      <p:graphicFrame>
        <p:nvGraphicFramePr>
          <p:cNvPr id="13" name="Chart 12"/>
          <p:cNvGraphicFramePr>
            <a:graphicFrameLocks/>
          </p:cNvGraphicFramePr>
          <p:nvPr>
            <p:extLst>
              <p:ext uri="{D42A27DB-BD31-4B8C-83A1-F6EECF244321}">
                <p14:modId xmlns:p14="http://schemas.microsoft.com/office/powerpoint/2010/main" val="1555400095"/>
              </p:ext>
            </p:extLst>
          </p:nvPr>
        </p:nvGraphicFramePr>
        <p:xfrm>
          <a:off x="1" y="889447"/>
          <a:ext cx="8964487" cy="4339753"/>
        </p:xfrm>
        <a:graphic>
          <a:graphicData uri="http://schemas.openxmlformats.org/drawingml/2006/chart">
            <c:chart xmlns:c="http://schemas.openxmlformats.org/drawingml/2006/chart" xmlns:r="http://schemas.openxmlformats.org/officeDocument/2006/relationships" r:id="rId2"/>
          </a:graphicData>
        </a:graphic>
      </p:graphicFrame>
      <p:sp>
        <p:nvSpPr>
          <p:cNvPr id="4" name="Oval Callout 3"/>
          <p:cNvSpPr/>
          <p:nvPr/>
        </p:nvSpPr>
        <p:spPr>
          <a:xfrm>
            <a:off x="5202813" y="1628800"/>
            <a:ext cx="1296144" cy="871490"/>
          </a:xfrm>
          <a:prstGeom prst="wedgeEllipseCallout">
            <a:avLst>
              <a:gd name="adj1" fmla="val -29079"/>
              <a:gd name="adj2" fmla="val 61137"/>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600" b="1" dirty="0" smtClean="0"/>
              <a:t>1006.55</a:t>
            </a:r>
            <a:endParaRPr lang="en-IN" sz="1600" b="1" dirty="0"/>
          </a:p>
        </p:txBody>
      </p:sp>
      <p:sp>
        <p:nvSpPr>
          <p:cNvPr id="14" name="Oval Callout 13"/>
          <p:cNvSpPr/>
          <p:nvPr/>
        </p:nvSpPr>
        <p:spPr>
          <a:xfrm>
            <a:off x="7308304" y="1748515"/>
            <a:ext cx="1296144" cy="871490"/>
          </a:xfrm>
          <a:prstGeom prst="wedgeEllipseCallout">
            <a:avLst>
              <a:gd name="adj1" fmla="val 59793"/>
              <a:gd name="adj2" fmla="val 69313"/>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b="1" dirty="0" smtClean="0"/>
              <a:t>1000</a:t>
            </a:r>
            <a:endParaRPr lang="en-IN" sz="1600" b="1" dirty="0"/>
          </a:p>
        </p:txBody>
      </p:sp>
    </p:spTree>
    <p:extLst>
      <p:ext uri="{BB962C8B-B14F-4D97-AF65-F5344CB8AC3E}">
        <p14:creationId xmlns:p14="http://schemas.microsoft.com/office/powerpoint/2010/main" val="6237690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Now, lets look into what inputs are required</a:t>
            </a:r>
            <a:endParaRPr lang="en-IN" sz="3200"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713566067"/>
              </p:ext>
            </p:extLst>
          </p:nvPr>
        </p:nvGraphicFramePr>
        <p:xfrm>
          <a:off x="179512" y="1196752"/>
          <a:ext cx="3744416" cy="457200"/>
        </p:xfrm>
        <a:graphic>
          <a:graphicData uri="http://schemas.openxmlformats.org/drawingml/2006/table">
            <a:tbl>
              <a:tblPr firstRow="1" bandRow="1">
                <a:tableStyleId>{BC89EF96-8CEA-46FF-86C4-4CE0E7609802}</a:tableStyleId>
              </a:tblPr>
              <a:tblGrid>
                <a:gridCol w="3744416"/>
              </a:tblGrid>
              <a:tr h="432048">
                <a:tc>
                  <a:txBody>
                    <a:bodyPr/>
                    <a:lstStyle/>
                    <a:p>
                      <a:r>
                        <a:rPr lang="en-US" sz="2400" dirty="0" smtClean="0">
                          <a:solidFill>
                            <a:schemeClr val="bg1"/>
                          </a:solidFill>
                        </a:rPr>
                        <a:t>Inputs to the BS Model</a:t>
                      </a:r>
                      <a:endParaRPr lang="en-IN" sz="2400" dirty="0">
                        <a:solidFill>
                          <a:schemeClr val="bg1"/>
                        </a:solidFill>
                      </a:endParaRPr>
                    </a:p>
                  </a:txBody>
                  <a:tcPr>
                    <a:solidFill>
                      <a:schemeClr val="tx2"/>
                    </a:solidFill>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718404283"/>
              </p:ext>
            </p:extLst>
          </p:nvPr>
        </p:nvGraphicFramePr>
        <p:xfrm>
          <a:off x="179512" y="1844824"/>
          <a:ext cx="8568952" cy="2560320"/>
        </p:xfrm>
        <a:graphic>
          <a:graphicData uri="http://schemas.openxmlformats.org/drawingml/2006/table">
            <a:tbl>
              <a:tblPr firstRow="1" bandRow="1">
                <a:tableStyleId>{BC89EF96-8CEA-46FF-86C4-4CE0E7609802}</a:tableStyleId>
              </a:tblPr>
              <a:tblGrid>
                <a:gridCol w="4959747"/>
                <a:gridCol w="3609205"/>
              </a:tblGrid>
              <a:tr h="365760">
                <a:tc>
                  <a:txBody>
                    <a:bodyPr/>
                    <a:lstStyle/>
                    <a:p>
                      <a:pPr algn="just"/>
                      <a:r>
                        <a:rPr lang="en-US" sz="1800" b="0" dirty="0" smtClean="0"/>
                        <a:t>Valuation Date</a:t>
                      </a:r>
                      <a:endParaRPr lang="en-IN" sz="1800" b="0" dirty="0"/>
                    </a:p>
                  </a:txBody>
                  <a:tcPr/>
                </a:tc>
                <a:tc>
                  <a:txBody>
                    <a:bodyPr/>
                    <a:lstStyle/>
                    <a:p>
                      <a:pPr algn="ctr"/>
                      <a:r>
                        <a:rPr lang="en-US" sz="1800" b="0" baseline="0" dirty="0" smtClean="0"/>
                        <a:t>23 Feb 2017</a:t>
                      </a:r>
                      <a:endParaRPr lang="en-IN" sz="1800" b="0" dirty="0"/>
                    </a:p>
                  </a:txBody>
                  <a:tcPr/>
                </a:tc>
              </a:tr>
              <a:tr h="351358">
                <a:tc>
                  <a:txBody>
                    <a:bodyPr/>
                    <a:lstStyle/>
                    <a:p>
                      <a:pPr algn="just"/>
                      <a:r>
                        <a:rPr lang="en-US" sz="1800" b="0" dirty="0" smtClean="0"/>
                        <a:t>Exercise Price (X)</a:t>
                      </a:r>
                      <a:endParaRPr lang="en-IN" sz="1800" b="0" dirty="0"/>
                    </a:p>
                  </a:txBody>
                  <a:tcPr/>
                </a:tc>
                <a:tc>
                  <a:txBody>
                    <a:bodyPr/>
                    <a:lstStyle/>
                    <a:p>
                      <a:pPr algn="ctr"/>
                      <a:r>
                        <a:rPr lang="en-US" sz="1800" dirty="0" smtClean="0"/>
                        <a:t>Rs. 1000.00</a:t>
                      </a:r>
                      <a:endParaRPr lang="en-IN" sz="1800" dirty="0"/>
                    </a:p>
                  </a:txBody>
                  <a:tcPr/>
                </a:tc>
              </a:tr>
              <a:tr h="351358">
                <a:tc>
                  <a:txBody>
                    <a:bodyPr/>
                    <a:lstStyle/>
                    <a:p>
                      <a:pPr algn="just"/>
                      <a:r>
                        <a:rPr lang="en-US" sz="1800" b="0" dirty="0" smtClean="0"/>
                        <a:t>Stock Price as at Grant</a:t>
                      </a:r>
                      <a:r>
                        <a:rPr lang="en-US" sz="1800" b="0" baseline="0" dirty="0" smtClean="0"/>
                        <a:t> Date (S</a:t>
                      </a:r>
                      <a:r>
                        <a:rPr lang="en-IN" sz="1800" b="0" baseline="0" dirty="0" smtClean="0"/>
                        <a:t>)</a:t>
                      </a:r>
                      <a:endParaRPr lang="en-US" sz="1800" b="0" baseline="0" dirty="0" smtClean="0"/>
                    </a:p>
                  </a:txBody>
                  <a:tcPr/>
                </a:tc>
                <a:tc>
                  <a:txBody>
                    <a:bodyPr/>
                    <a:lstStyle/>
                    <a:p>
                      <a:pPr algn="ctr"/>
                      <a:r>
                        <a:rPr lang="en-US" sz="1800" dirty="0" smtClean="0"/>
                        <a:t>Rs. 1006.55</a:t>
                      </a:r>
                      <a:endParaRPr lang="en-IN" sz="1800" dirty="0"/>
                    </a:p>
                  </a:txBody>
                  <a:tcPr/>
                </a:tc>
              </a:tr>
              <a:tr h="351358">
                <a:tc>
                  <a:txBody>
                    <a:bodyPr/>
                    <a:lstStyle/>
                    <a:p>
                      <a:pPr algn="just"/>
                      <a:r>
                        <a:rPr lang="en-US" sz="1800" b="0" dirty="0" smtClean="0"/>
                        <a:t>Time to expiration ( T – t, in year)</a:t>
                      </a:r>
                      <a:endParaRPr lang="en-IN" sz="1800" b="0" dirty="0"/>
                    </a:p>
                  </a:txBody>
                  <a:tcPr/>
                </a:tc>
                <a:tc>
                  <a:txBody>
                    <a:bodyPr/>
                    <a:lstStyle/>
                    <a:p>
                      <a:pPr algn="ctr"/>
                      <a:r>
                        <a:rPr lang="en-US" sz="1800" baseline="0" dirty="0" smtClean="0"/>
                        <a:t>0.10 years (approx.)</a:t>
                      </a:r>
                      <a:endParaRPr lang="en-IN" sz="1800" dirty="0"/>
                    </a:p>
                  </a:txBody>
                  <a:tcPr/>
                </a:tc>
              </a:tr>
              <a:tr h="351358">
                <a:tc>
                  <a:txBody>
                    <a:bodyPr/>
                    <a:lstStyle/>
                    <a:p>
                      <a:pPr algn="just"/>
                      <a:r>
                        <a:rPr lang="en-US" sz="1800" b="0" dirty="0" smtClean="0"/>
                        <a:t>Risk-free</a:t>
                      </a:r>
                      <a:r>
                        <a:rPr lang="en-US" sz="1800" b="0" baseline="0" dirty="0" smtClean="0"/>
                        <a:t> rate of return (r)</a:t>
                      </a:r>
                      <a:endParaRPr lang="en-IN" sz="1800" b="0" dirty="0"/>
                    </a:p>
                  </a:txBody>
                  <a:tcPr/>
                </a:tc>
                <a:tc>
                  <a:txBody>
                    <a:bodyPr/>
                    <a:lstStyle/>
                    <a:p>
                      <a:pPr algn="ctr"/>
                      <a:r>
                        <a:rPr lang="en-US" sz="1800" dirty="0" smtClean="0"/>
                        <a:t>6.00%</a:t>
                      </a:r>
                      <a:endParaRPr lang="en-IN" sz="1800" dirty="0"/>
                    </a:p>
                  </a:txBody>
                  <a:tcPr/>
                </a:tc>
              </a:tr>
              <a:tr h="351358">
                <a:tc>
                  <a:txBody>
                    <a:bodyPr/>
                    <a:lstStyle/>
                    <a:p>
                      <a:pPr algn="just"/>
                      <a:r>
                        <a:rPr lang="en-US" sz="1800" b="0" dirty="0" smtClean="0"/>
                        <a:t>Dividend Yield</a:t>
                      </a:r>
                      <a:endParaRPr lang="en-IN" sz="1800" b="0" dirty="0"/>
                    </a:p>
                  </a:txBody>
                  <a:tcPr/>
                </a:tc>
                <a:tc>
                  <a:txBody>
                    <a:bodyPr/>
                    <a:lstStyle/>
                    <a:p>
                      <a:pPr algn="ctr"/>
                      <a:r>
                        <a:rPr lang="en-US" sz="1800" dirty="0" smtClean="0"/>
                        <a:t>0.00%</a:t>
                      </a:r>
                      <a:endParaRPr lang="en-IN" sz="1800" dirty="0"/>
                    </a:p>
                  </a:txBody>
                  <a:tcPr/>
                </a:tc>
              </a:tr>
              <a:tr h="351358">
                <a:tc>
                  <a:txBody>
                    <a:bodyPr/>
                    <a:lstStyle/>
                    <a:p>
                      <a:pPr algn="just"/>
                      <a:r>
                        <a:rPr lang="en-US" sz="1800" b="0" dirty="0" smtClean="0"/>
                        <a:t>Annualized Volatility (</a:t>
                      </a:r>
                      <a:r>
                        <a:rPr lang="el-GR" sz="1800" b="0" dirty="0" smtClean="0"/>
                        <a:t>σ</a:t>
                      </a:r>
                      <a:r>
                        <a:rPr lang="en-US" sz="1800" b="0" dirty="0" smtClean="0"/>
                        <a:t>)</a:t>
                      </a:r>
                      <a:endParaRPr lang="en-IN" sz="1800" b="0" dirty="0"/>
                    </a:p>
                  </a:txBody>
                  <a:tcPr/>
                </a:tc>
                <a:tc>
                  <a:txBody>
                    <a:bodyPr/>
                    <a:lstStyle/>
                    <a:p>
                      <a:pPr algn="ctr"/>
                      <a:r>
                        <a:rPr lang="en-US" sz="1800" dirty="0" smtClean="0"/>
                        <a:t>23.05%</a:t>
                      </a:r>
                      <a:endParaRPr lang="en-IN" sz="1800" dirty="0"/>
                    </a:p>
                  </a:txBody>
                  <a:tcPr/>
                </a:tc>
              </a:tr>
            </a:tbl>
          </a:graphicData>
        </a:graphic>
      </p:graphicFrame>
      <p:sp>
        <p:nvSpPr>
          <p:cNvPr id="4" name="TextBox 3"/>
          <p:cNvSpPr txBox="1"/>
          <p:nvPr/>
        </p:nvSpPr>
        <p:spPr>
          <a:xfrm>
            <a:off x="35496" y="4725144"/>
            <a:ext cx="8856984" cy="1677382"/>
          </a:xfrm>
          <a:prstGeom prst="rect">
            <a:avLst/>
          </a:prstGeom>
          <a:noFill/>
        </p:spPr>
        <p:txBody>
          <a:bodyPr wrap="square" rtlCol="0">
            <a:spAutoFit/>
          </a:bodyPr>
          <a:lstStyle/>
          <a:p>
            <a:pPr algn="just"/>
            <a:r>
              <a:rPr lang="en-US" dirty="0" smtClean="0"/>
              <a:t>Points to note:</a:t>
            </a:r>
          </a:p>
          <a:p>
            <a:pPr algn="just"/>
            <a:endParaRPr lang="en-US" sz="1700" dirty="0"/>
          </a:p>
          <a:p>
            <a:pPr marL="285750" indent="-285750" algn="just">
              <a:buFont typeface="Arial" pitchFamily="34" charset="0"/>
              <a:buChar char="•"/>
            </a:pPr>
            <a:r>
              <a:rPr lang="en-US" sz="1700" dirty="0" smtClean="0"/>
              <a:t>Annualized Volatility (shown above) has been calculated based on the share price data of past one year (252 trading days) which has been taken from the NSE website.</a:t>
            </a:r>
          </a:p>
          <a:p>
            <a:pPr algn="just"/>
            <a:endParaRPr lang="en-US" sz="1700" dirty="0" smtClean="0"/>
          </a:p>
          <a:p>
            <a:pPr marL="285750" indent="-285750" algn="just">
              <a:buFont typeface="Arial" pitchFamily="34" charset="0"/>
              <a:buChar char="•"/>
            </a:pPr>
            <a:r>
              <a:rPr lang="en-US" sz="1700" b="1" dirty="0" smtClean="0"/>
              <a:t>As per NSE website implied volatility is 21.22%.</a:t>
            </a:r>
            <a:endParaRPr lang="en-IN" sz="1700" b="1" dirty="0"/>
          </a:p>
        </p:txBody>
      </p:sp>
    </p:spTree>
    <p:extLst>
      <p:ext uri="{BB962C8B-B14F-4D97-AF65-F5344CB8AC3E}">
        <p14:creationId xmlns:p14="http://schemas.microsoft.com/office/powerpoint/2010/main" val="4047925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Finally the outputs</a:t>
            </a:r>
            <a:endParaRPr lang="en-IN" sz="3200"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273970257"/>
              </p:ext>
            </p:extLst>
          </p:nvPr>
        </p:nvGraphicFramePr>
        <p:xfrm>
          <a:off x="179512" y="1196752"/>
          <a:ext cx="3744416" cy="457200"/>
        </p:xfrm>
        <a:graphic>
          <a:graphicData uri="http://schemas.openxmlformats.org/drawingml/2006/table">
            <a:tbl>
              <a:tblPr firstRow="1" bandRow="1">
                <a:tableStyleId>{BC89EF96-8CEA-46FF-86C4-4CE0E7609802}</a:tableStyleId>
              </a:tblPr>
              <a:tblGrid>
                <a:gridCol w="3744416"/>
              </a:tblGrid>
              <a:tr h="288032">
                <a:tc>
                  <a:txBody>
                    <a:bodyPr/>
                    <a:lstStyle/>
                    <a:p>
                      <a:r>
                        <a:rPr lang="en-US" sz="2400" dirty="0" smtClean="0">
                          <a:solidFill>
                            <a:schemeClr val="bg1"/>
                          </a:solidFill>
                        </a:rPr>
                        <a:t>Output from the BS Model</a:t>
                      </a:r>
                      <a:endParaRPr lang="en-IN" sz="2400" dirty="0">
                        <a:solidFill>
                          <a:schemeClr val="bg1"/>
                        </a:solidFill>
                      </a:endParaRPr>
                    </a:p>
                  </a:txBody>
                  <a:tcPr>
                    <a:solidFill>
                      <a:schemeClr val="tx2"/>
                    </a:solidFill>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944192495"/>
              </p:ext>
            </p:extLst>
          </p:nvPr>
        </p:nvGraphicFramePr>
        <p:xfrm>
          <a:off x="179512" y="1988840"/>
          <a:ext cx="4680520" cy="2103120"/>
        </p:xfrm>
        <a:graphic>
          <a:graphicData uri="http://schemas.openxmlformats.org/drawingml/2006/table">
            <a:tbl>
              <a:tblPr firstRow="1" bandRow="1">
                <a:tableStyleId>{BC89EF96-8CEA-46FF-86C4-4CE0E7609802}</a:tableStyleId>
              </a:tblPr>
              <a:tblGrid>
                <a:gridCol w="2376264"/>
                <a:gridCol w="2304256"/>
              </a:tblGrid>
              <a:tr h="336037">
                <a:tc>
                  <a:txBody>
                    <a:bodyPr/>
                    <a:lstStyle/>
                    <a:p>
                      <a:pPr algn="just"/>
                      <a:r>
                        <a:rPr lang="en-US" sz="1700" b="1" dirty="0" smtClean="0"/>
                        <a:t>d1</a:t>
                      </a:r>
                      <a:endParaRPr lang="en-IN" sz="1700" b="1" dirty="0"/>
                    </a:p>
                  </a:txBody>
                  <a:tcPr/>
                </a:tc>
                <a:tc>
                  <a:txBody>
                    <a:bodyPr/>
                    <a:lstStyle/>
                    <a:p>
                      <a:pPr algn="just"/>
                      <a:r>
                        <a:rPr lang="en-US" sz="1700" b="0" baseline="0" dirty="0" smtClean="0"/>
                        <a:t>20.77%</a:t>
                      </a:r>
                      <a:endParaRPr lang="en-IN" sz="1700" b="0" dirty="0"/>
                    </a:p>
                  </a:txBody>
                  <a:tcPr/>
                </a:tc>
              </a:tr>
              <a:tr h="336037">
                <a:tc>
                  <a:txBody>
                    <a:bodyPr/>
                    <a:lstStyle/>
                    <a:p>
                      <a:pPr algn="just"/>
                      <a:r>
                        <a:rPr lang="en-US" sz="1700" b="1" dirty="0" smtClean="0"/>
                        <a:t>d2</a:t>
                      </a:r>
                      <a:endParaRPr lang="en-IN" sz="1700" b="1" dirty="0"/>
                    </a:p>
                  </a:txBody>
                  <a:tcPr/>
                </a:tc>
                <a:tc>
                  <a:txBody>
                    <a:bodyPr/>
                    <a:lstStyle/>
                    <a:p>
                      <a:pPr algn="just"/>
                      <a:r>
                        <a:rPr lang="en-US" sz="1700" dirty="0" smtClean="0"/>
                        <a:t>13.64%</a:t>
                      </a:r>
                      <a:endParaRPr lang="en-IN" sz="1700" dirty="0"/>
                    </a:p>
                  </a:txBody>
                  <a:tcPr/>
                </a:tc>
              </a:tr>
              <a:tr h="336037">
                <a:tc>
                  <a:txBody>
                    <a:bodyPr/>
                    <a:lstStyle/>
                    <a:p>
                      <a:pPr algn="just"/>
                      <a:r>
                        <a:rPr lang="en-US" sz="1700" b="1" dirty="0" smtClean="0"/>
                        <a:t>N(d1)</a:t>
                      </a:r>
                      <a:endParaRPr lang="en-US" sz="1700" b="1" baseline="0" dirty="0" smtClean="0"/>
                    </a:p>
                  </a:txBody>
                  <a:tcPr/>
                </a:tc>
                <a:tc>
                  <a:txBody>
                    <a:bodyPr/>
                    <a:lstStyle/>
                    <a:p>
                      <a:pPr algn="just"/>
                      <a:r>
                        <a:rPr lang="en-US" sz="1700" dirty="0" smtClean="0"/>
                        <a:t>58.23%</a:t>
                      </a:r>
                      <a:endParaRPr lang="en-IN" sz="1700" dirty="0"/>
                    </a:p>
                  </a:txBody>
                  <a:tcPr/>
                </a:tc>
              </a:tr>
              <a:tr h="336037">
                <a:tc>
                  <a:txBody>
                    <a:bodyPr/>
                    <a:lstStyle/>
                    <a:p>
                      <a:pPr algn="just"/>
                      <a:r>
                        <a:rPr lang="en-US" sz="1700" b="1" dirty="0" smtClean="0"/>
                        <a:t>N(-d1)</a:t>
                      </a:r>
                      <a:endParaRPr lang="en-IN" sz="1700" b="1" dirty="0"/>
                    </a:p>
                  </a:txBody>
                  <a:tcPr/>
                </a:tc>
                <a:tc>
                  <a:txBody>
                    <a:bodyPr/>
                    <a:lstStyle/>
                    <a:p>
                      <a:pPr algn="just"/>
                      <a:r>
                        <a:rPr lang="en-US" sz="1700" baseline="0" dirty="0" smtClean="0"/>
                        <a:t>41.77%</a:t>
                      </a:r>
                      <a:endParaRPr lang="en-IN" sz="1700" dirty="0"/>
                    </a:p>
                  </a:txBody>
                  <a:tcPr/>
                </a:tc>
              </a:tr>
              <a:tr h="336037">
                <a:tc>
                  <a:txBody>
                    <a:bodyPr/>
                    <a:lstStyle/>
                    <a:p>
                      <a:pPr algn="just"/>
                      <a:r>
                        <a:rPr lang="en-US" sz="1700" b="1" dirty="0" smtClean="0"/>
                        <a:t>N(d2)</a:t>
                      </a:r>
                      <a:endParaRPr lang="en-US" sz="1700" b="1" baseline="0" dirty="0" smtClean="0"/>
                    </a:p>
                  </a:txBody>
                  <a:tcPr/>
                </a:tc>
                <a:tc>
                  <a:txBody>
                    <a:bodyPr/>
                    <a:lstStyle/>
                    <a:p>
                      <a:pPr algn="just"/>
                      <a:r>
                        <a:rPr lang="en-US" sz="1700" dirty="0" smtClean="0"/>
                        <a:t>55.42%</a:t>
                      </a:r>
                      <a:endParaRPr lang="en-IN" sz="1700" dirty="0"/>
                    </a:p>
                  </a:txBody>
                  <a:tcPr/>
                </a:tc>
              </a:tr>
              <a:tr h="336037">
                <a:tc>
                  <a:txBody>
                    <a:bodyPr/>
                    <a:lstStyle/>
                    <a:p>
                      <a:pPr algn="just"/>
                      <a:r>
                        <a:rPr lang="en-US" sz="1700" b="1" dirty="0" smtClean="0"/>
                        <a:t>N(-d2)</a:t>
                      </a:r>
                      <a:endParaRPr lang="en-IN" sz="1700" b="1" dirty="0"/>
                    </a:p>
                  </a:txBody>
                  <a:tcPr/>
                </a:tc>
                <a:tc>
                  <a:txBody>
                    <a:bodyPr/>
                    <a:lstStyle/>
                    <a:p>
                      <a:pPr algn="just"/>
                      <a:r>
                        <a:rPr lang="en-US" sz="1700" dirty="0" smtClean="0"/>
                        <a:t>44.58%</a:t>
                      </a:r>
                      <a:endParaRPr lang="en-IN" sz="170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35075050"/>
              </p:ext>
            </p:extLst>
          </p:nvPr>
        </p:nvGraphicFramePr>
        <p:xfrm>
          <a:off x="165657" y="4393785"/>
          <a:ext cx="4680520" cy="701040"/>
        </p:xfrm>
        <a:graphic>
          <a:graphicData uri="http://schemas.openxmlformats.org/drawingml/2006/table">
            <a:tbl>
              <a:tblPr firstRow="1" bandRow="1">
                <a:tableStyleId>{BC89EF96-8CEA-46FF-86C4-4CE0E7609802}</a:tableStyleId>
              </a:tblPr>
              <a:tblGrid>
                <a:gridCol w="2376264"/>
                <a:gridCol w="2304256"/>
              </a:tblGrid>
              <a:tr h="293752">
                <a:tc>
                  <a:txBody>
                    <a:bodyPr/>
                    <a:lstStyle/>
                    <a:p>
                      <a:pPr algn="just"/>
                      <a:r>
                        <a:rPr lang="en-US" sz="1700" b="1" dirty="0" smtClean="0">
                          <a:solidFill>
                            <a:srgbClr val="C00000"/>
                          </a:solidFill>
                        </a:rPr>
                        <a:t>Price of Call Option</a:t>
                      </a:r>
                      <a:endParaRPr lang="en-IN" sz="1700" b="1" dirty="0">
                        <a:solidFill>
                          <a:srgbClr val="C00000"/>
                        </a:solidFill>
                      </a:endParaRPr>
                    </a:p>
                  </a:txBody>
                  <a:tcPr/>
                </a:tc>
                <a:tc>
                  <a:txBody>
                    <a:bodyPr/>
                    <a:lstStyle/>
                    <a:p>
                      <a:pPr algn="just"/>
                      <a:r>
                        <a:rPr lang="en-US" sz="1700" b="1" baseline="0" dirty="0" smtClean="0">
                          <a:solidFill>
                            <a:srgbClr val="C00000"/>
                          </a:solidFill>
                        </a:rPr>
                        <a:t>Rs. 35.05</a:t>
                      </a:r>
                      <a:endParaRPr lang="en-IN" sz="1700" b="1" dirty="0">
                        <a:solidFill>
                          <a:srgbClr val="C00000"/>
                        </a:solidFill>
                      </a:endParaRPr>
                    </a:p>
                  </a:txBody>
                  <a:tcPr/>
                </a:tc>
              </a:tr>
              <a:tr h="336037">
                <a:tc>
                  <a:txBody>
                    <a:bodyPr/>
                    <a:lstStyle/>
                    <a:p>
                      <a:pPr algn="just"/>
                      <a:r>
                        <a:rPr lang="en-US" sz="1700" b="1" dirty="0" smtClean="0"/>
                        <a:t>Price of Put Option</a:t>
                      </a:r>
                      <a:endParaRPr lang="en-IN" sz="1700" b="1" dirty="0"/>
                    </a:p>
                  </a:txBody>
                  <a:tcPr/>
                </a:tc>
                <a:tc>
                  <a:txBody>
                    <a:bodyPr/>
                    <a:lstStyle/>
                    <a:p>
                      <a:pPr algn="just"/>
                      <a:r>
                        <a:rPr lang="en-US" sz="1700" dirty="0" smtClean="0"/>
                        <a:t>Rs. 22.76</a:t>
                      </a:r>
                      <a:endParaRPr lang="en-IN" sz="1700" dirty="0"/>
                    </a:p>
                  </a:txBody>
                  <a:tcPr/>
                </a:tc>
              </a:tr>
            </a:tbl>
          </a:graphicData>
        </a:graphic>
      </p:graphicFrame>
      <p:sp>
        <p:nvSpPr>
          <p:cNvPr id="6" name="Rectangle 5"/>
          <p:cNvSpPr/>
          <p:nvPr/>
        </p:nvSpPr>
        <p:spPr>
          <a:xfrm>
            <a:off x="5796136" y="1484784"/>
            <a:ext cx="3096344" cy="57606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a:t>
            </a:r>
            <a:r>
              <a:rPr lang="en-US" sz="1600" dirty="0" smtClean="0"/>
              <a:t>1 = </a:t>
            </a:r>
            <a:r>
              <a:rPr lang="en-US" sz="1600" u="sng" dirty="0" err="1" smtClean="0"/>
              <a:t>ln</a:t>
            </a:r>
            <a:r>
              <a:rPr lang="en-US" sz="1600" u="sng" dirty="0" smtClean="0"/>
              <a:t>(S/X) + (r + (</a:t>
            </a:r>
            <a:r>
              <a:rPr lang="el-GR" sz="1600" u="sng" dirty="0" smtClean="0"/>
              <a:t>σ^</a:t>
            </a:r>
            <a:r>
              <a:rPr lang="en-US" sz="1600" u="sng" dirty="0" smtClean="0"/>
              <a:t>2)/2)*(T - t)</a:t>
            </a:r>
          </a:p>
          <a:p>
            <a:pPr algn="ctr"/>
            <a:r>
              <a:rPr lang="el-GR" sz="1600" dirty="0" smtClean="0"/>
              <a:t>σ</a:t>
            </a:r>
            <a:r>
              <a:rPr lang="en-US" sz="1600" dirty="0" smtClean="0"/>
              <a:t>*√(T - t)</a:t>
            </a:r>
            <a:endParaRPr lang="en-IN" sz="1600" dirty="0"/>
          </a:p>
        </p:txBody>
      </p:sp>
      <p:sp>
        <p:nvSpPr>
          <p:cNvPr id="8" name="Rectangle 7"/>
          <p:cNvSpPr/>
          <p:nvPr/>
        </p:nvSpPr>
        <p:spPr>
          <a:xfrm>
            <a:off x="5796136" y="2636912"/>
            <a:ext cx="3096344" cy="5040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d</a:t>
            </a:r>
            <a:r>
              <a:rPr lang="en-US" sz="1600" dirty="0" smtClean="0">
                <a:solidFill>
                  <a:schemeClr val="bg1"/>
                </a:solidFill>
              </a:rPr>
              <a:t>2 = d1 - </a:t>
            </a:r>
            <a:r>
              <a:rPr lang="el-GR" sz="1600" dirty="0"/>
              <a:t>σ</a:t>
            </a:r>
            <a:r>
              <a:rPr lang="en-US" sz="1600" dirty="0"/>
              <a:t>*</a:t>
            </a:r>
            <a:r>
              <a:rPr lang="en-US" sz="1600" dirty="0" smtClean="0"/>
              <a:t>√(T - t)</a:t>
            </a:r>
            <a:r>
              <a:rPr lang="en-US" sz="1600" dirty="0" smtClean="0">
                <a:solidFill>
                  <a:schemeClr val="bg1"/>
                </a:solidFill>
              </a:rPr>
              <a:t> </a:t>
            </a:r>
            <a:endParaRPr lang="en-IN" sz="1600" dirty="0">
              <a:solidFill>
                <a:schemeClr val="bg1"/>
              </a:solidFill>
            </a:endParaRPr>
          </a:p>
        </p:txBody>
      </p:sp>
      <p:cxnSp>
        <p:nvCxnSpPr>
          <p:cNvPr id="10" name="Straight Arrow Connector 9"/>
          <p:cNvCxnSpPr>
            <a:stCxn id="6" idx="1"/>
          </p:cNvCxnSpPr>
          <p:nvPr/>
        </p:nvCxnSpPr>
        <p:spPr>
          <a:xfrm flipH="1">
            <a:off x="4860032" y="1772816"/>
            <a:ext cx="93610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8" idx="1"/>
          </p:cNvCxnSpPr>
          <p:nvPr/>
        </p:nvCxnSpPr>
        <p:spPr>
          <a:xfrm flipH="1" flipV="1">
            <a:off x="4860032" y="2564904"/>
            <a:ext cx="936104" cy="3240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782166" y="4073192"/>
            <a:ext cx="3096344" cy="5040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c</a:t>
            </a:r>
            <a:r>
              <a:rPr lang="en-US" sz="1600" dirty="0" smtClean="0">
                <a:solidFill>
                  <a:schemeClr val="bg1"/>
                </a:solidFill>
              </a:rPr>
              <a:t> = S*N(d1) – N(d2)*K*e^(-r*(T - t))</a:t>
            </a:r>
            <a:endParaRPr lang="en-IN" sz="1600" dirty="0">
              <a:solidFill>
                <a:schemeClr val="bg1"/>
              </a:solidFill>
            </a:endParaRPr>
          </a:p>
        </p:txBody>
      </p:sp>
      <p:cxnSp>
        <p:nvCxnSpPr>
          <p:cNvPr id="17" name="Straight Arrow Connector 16"/>
          <p:cNvCxnSpPr>
            <a:stCxn id="14" idx="1"/>
          </p:cNvCxnSpPr>
          <p:nvPr/>
        </p:nvCxnSpPr>
        <p:spPr>
          <a:xfrm flipH="1">
            <a:off x="4860032" y="4325220"/>
            <a:ext cx="922134" cy="2520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783057" y="4965206"/>
            <a:ext cx="3096344" cy="5040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p = N(-d2</a:t>
            </a:r>
            <a:r>
              <a:rPr lang="en-US" sz="1600" dirty="0">
                <a:solidFill>
                  <a:schemeClr val="bg1"/>
                </a:solidFill>
              </a:rPr>
              <a:t>)*K*e^(-</a:t>
            </a:r>
            <a:r>
              <a:rPr lang="en-US" sz="1600" dirty="0" smtClean="0">
                <a:solidFill>
                  <a:schemeClr val="bg1"/>
                </a:solidFill>
              </a:rPr>
              <a:t>r*(T - t)) – S*N(-d1)</a:t>
            </a:r>
            <a:endParaRPr lang="en-IN" sz="1600" dirty="0">
              <a:solidFill>
                <a:schemeClr val="bg1"/>
              </a:solidFill>
            </a:endParaRPr>
          </a:p>
        </p:txBody>
      </p:sp>
      <p:cxnSp>
        <p:nvCxnSpPr>
          <p:cNvPr id="23" name="Straight Arrow Connector 22"/>
          <p:cNvCxnSpPr/>
          <p:nvPr/>
        </p:nvCxnSpPr>
        <p:spPr>
          <a:xfrm flipH="1" flipV="1">
            <a:off x="4814664" y="4956630"/>
            <a:ext cx="923025" cy="2520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704873058"/>
              </p:ext>
            </p:extLst>
          </p:nvPr>
        </p:nvGraphicFramePr>
        <p:xfrm>
          <a:off x="160009" y="5877272"/>
          <a:ext cx="4680520" cy="868680"/>
        </p:xfrm>
        <a:graphic>
          <a:graphicData uri="http://schemas.openxmlformats.org/drawingml/2006/table">
            <a:tbl>
              <a:tblPr firstRow="1" bandRow="1">
                <a:tableStyleId>{BC89EF96-8CEA-46FF-86C4-4CE0E7609802}</a:tableStyleId>
              </a:tblPr>
              <a:tblGrid>
                <a:gridCol w="2376264"/>
                <a:gridCol w="2304256"/>
              </a:tblGrid>
              <a:tr h="397764">
                <a:tc>
                  <a:txBody>
                    <a:bodyPr/>
                    <a:lstStyle/>
                    <a:p>
                      <a:pPr algn="just"/>
                      <a:r>
                        <a:rPr lang="en-US" sz="1700" b="1" dirty="0" smtClean="0"/>
                        <a:t>Put Call Parity check </a:t>
                      </a:r>
                    </a:p>
                    <a:p>
                      <a:pPr algn="just"/>
                      <a:r>
                        <a:rPr lang="en-US" sz="1700" b="0" dirty="0" smtClean="0"/>
                        <a:t>(Using the calculated assumed volatility)</a:t>
                      </a:r>
                      <a:endParaRPr lang="en-IN" sz="1700" b="0" dirty="0"/>
                    </a:p>
                  </a:txBody>
                  <a:tcPr/>
                </a:tc>
                <a:tc>
                  <a:txBody>
                    <a:bodyPr/>
                    <a:lstStyle/>
                    <a:p>
                      <a:pPr algn="l"/>
                      <a:r>
                        <a:rPr lang="en-US" sz="1700" b="0" dirty="0" smtClean="0"/>
                        <a:t>TRUE</a:t>
                      </a:r>
                      <a:endParaRPr lang="en-IN" sz="1700" b="0" dirty="0"/>
                    </a:p>
                  </a:txBody>
                  <a:tcPr anchor="ctr"/>
                </a:tc>
              </a:tr>
            </a:tbl>
          </a:graphicData>
        </a:graphic>
      </p:graphicFrame>
      <p:sp>
        <p:nvSpPr>
          <p:cNvPr id="25" name="Rectangle 24"/>
          <p:cNvSpPr/>
          <p:nvPr/>
        </p:nvSpPr>
        <p:spPr>
          <a:xfrm>
            <a:off x="5782166" y="5873846"/>
            <a:ext cx="3096344" cy="5040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c</a:t>
            </a:r>
            <a:r>
              <a:rPr lang="en-US" sz="1600" dirty="0" smtClean="0">
                <a:solidFill>
                  <a:schemeClr val="bg1"/>
                </a:solidFill>
              </a:rPr>
              <a:t> – S = p - K*e^(-r*(T - t))</a:t>
            </a:r>
            <a:endParaRPr lang="en-IN" sz="1600" dirty="0">
              <a:solidFill>
                <a:schemeClr val="bg1"/>
              </a:solidFill>
            </a:endParaRPr>
          </a:p>
        </p:txBody>
      </p:sp>
      <p:cxnSp>
        <p:nvCxnSpPr>
          <p:cNvPr id="27" name="Straight Arrow Connector 26"/>
          <p:cNvCxnSpPr>
            <a:stCxn id="25" idx="1"/>
            <a:endCxn id="24" idx="3"/>
          </p:cNvCxnSpPr>
          <p:nvPr/>
        </p:nvCxnSpPr>
        <p:spPr>
          <a:xfrm flipH="1">
            <a:off x="4840529" y="6125874"/>
            <a:ext cx="941637" cy="1857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0330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07"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bg1"/>
                </a:solidFill>
              </a:rPr>
              <a:t>Snapshot: Option </a:t>
            </a:r>
            <a:r>
              <a:rPr lang="en-GB" sz="2800" dirty="0">
                <a:solidFill>
                  <a:schemeClr val="bg1"/>
                </a:solidFill>
              </a:rPr>
              <a:t>Price and Volatility – NSE </a:t>
            </a:r>
            <a:r>
              <a:rPr lang="en-GB" sz="2800" dirty="0" smtClean="0">
                <a:solidFill>
                  <a:schemeClr val="bg1"/>
                </a:solidFill>
              </a:rPr>
              <a:t>Website</a:t>
            </a:r>
            <a:endParaRPr lang="en-GB" sz="2800" dirty="0">
              <a:solidFill>
                <a:schemeClr val="bg1"/>
              </a:solidFill>
            </a:endParaRPr>
          </a:p>
        </p:txBody>
      </p:sp>
      <p:pic>
        <p:nvPicPr>
          <p:cNvPr id="1026" name="Picture 2" descr="E:\INFY - Option Value (23 Fe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432" y="1196752"/>
            <a:ext cx="7697960"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8400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Now, lets look into few more cases</a:t>
            </a:r>
            <a:endParaRPr lang="en-IN" sz="32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823738844"/>
              </p:ext>
            </p:extLst>
          </p:nvPr>
        </p:nvGraphicFramePr>
        <p:xfrm>
          <a:off x="0" y="1124745"/>
          <a:ext cx="9143999" cy="3538360"/>
        </p:xfrm>
        <a:graphic>
          <a:graphicData uri="http://schemas.openxmlformats.org/drawingml/2006/table">
            <a:tbl>
              <a:tblPr firstRow="1" bandRow="1">
                <a:tableStyleId>{5C22544A-7EE6-4342-B048-85BDC9FD1C3A}</a:tableStyleId>
              </a:tblPr>
              <a:tblGrid>
                <a:gridCol w="1718161"/>
                <a:gridCol w="2378994"/>
                <a:gridCol w="2692380"/>
                <a:gridCol w="2354464"/>
              </a:tblGrid>
              <a:tr h="630114">
                <a:tc>
                  <a:txBody>
                    <a:bodyPr/>
                    <a:lstStyle/>
                    <a:p>
                      <a:pPr algn="ctr"/>
                      <a:r>
                        <a:rPr lang="en-US" dirty="0" smtClean="0"/>
                        <a:t>S.</a:t>
                      </a:r>
                      <a:r>
                        <a:rPr lang="en-US" baseline="0" dirty="0" smtClean="0"/>
                        <a:t> No.</a:t>
                      </a:r>
                      <a:endParaRPr lang="en-IN" dirty="0"/>
                    </a:p>
                  </a:txBody>
                  <a:tcPr anchor="ctr"/>
                </a:tc>
                <a:tc>
                  <a:txBody>
                    <a:bodyPr/>
                    <a:lstStyle/>
                    <a:p>
                      <a:pPr algn="ctr"/>
                      <a:r>
                        <a:rPr lang="en-US" dirty="0" smtClean="0"/>
                        <a:t>Strike Price</a:t>
                      </a:r>
                      <a:endParaRPr lang="en-IN" dirty="0"/>
                    </a:p>
                  </a:txBody>
                  <a:tcPr anchor="ctr"/>
                </a:tc>
                <a:tc>
                  <a:txBody>
                    <a:bodyPr/>
                    <a:lstStyle/>
                    <a:p>
                      <a:pPr algn="ctr"/>
                      <a:r>
                        <a:rPr lang="en-US" dirty="0" smtClean="0"/>
                        <a:t>Option Price</a:t>
                      </a:r>
                    </a:p>
                    <a:p>
                      <a:pPr algn="ctr"/>
                      <a:r>
                        <a:rPr lang="en-US" dirty="0" smtClean="0"/>
                        <a:t>(as per excel model)</a:t>
                      </a:r>
                      <a:endParaRPr lang="en-IN" dirty="0"/>
                    </a:p>
                  </a:txBody>
                  <a:tcPr anchor="ctr"/>
                </a:tc>
                <a:tc>
                  <a:txBody>
                    <a:bodyPr/>
                    <a:lstStyle/>
                    <a:p>
                      <a:pPr algn="ctr"/>
                      <a:r>
                        <a:rPr lang="en-US" dirty="0" smtClean="0"/>
                        <a:t>Option Price (NSE)*</a:t>
                      </a:r>
                      <a:endParaRPr lang="en-IN" dirty="0"/>
                    </a:p>
                  </a:txBody>
                  <a:tcPr anchor="ctr"/>
                </a:tc>
              </a:tr>
              <a:tr h="579656">
                <a:tc>
                  <a:txBody>
                    <a:bodyPr/>
                    <a:lstStyle/>
                    <a:p>
                      <a:pPr algn="ctr"/>
                      <a:r>
                        <a:rPr lang="en-US" dirty="0" smtClean="0"/>
                        <a:t>1</a:t>
                      </a:r>
                      <a:endParaRPr lang="en-IN" dirty="0"/>
                    </a:p>
                  </a:txBody>
                  <a:tcPr anchor="ctr"/>
                </a:tc>
                <a:tc>
                  <a:txBody>
                    <a:bodyPr/>
                    <a:lstStyle/>
                    <a:p>
                      <a:pPr algn="ctr"/>
                      <a:r>
                        <a:rPr lang="en-US" dirty="0" smtClean="0"/>
                        <a:t>960</a:t>
                      </a:r>
                      <a:endParaRPr lang="en-IN" dirty="0"/>
                    </a:p>
                  </a:txBody>
                  <a:tcPr anchor="ctr"/>
                </a:tc>
                <a:tc>
                  <a:txBody>
                    <a:bodyPr/>
                    <a:lstStyle/>
                    <a:p>
                      <a:pPr algn="ctr"/>
                      <a:r>
                        <a:rPr lang="en-US" dirty="0" smtClean="0"/>
                        <a:t>61.33</a:t>
                      </a:r>
                      <a:endParaRPr lang="en-IN" dirty="0"/>
                    </a:p>
                  </a:txBody>
                  <a:tcPr anchor="ctr"/>
                </a:tc>
                <a:tc>
                  <a:txBody>
                    <a:bodyPr/>
                    <a:lstStyle/>
                    <a:p>
                      <a:pPr algn="ctr"/>
                      <a:r>
                        <a:rPr lang="en-US" dirty="0" smtClean="0"/>
                        <a:t>62.10</a:t>
                      </a:r>
                      <a:endParaRPr lang="en-IN" dirty="0"/>
                    </a:p>
                  </a:txBody>
                  <a:tcPr anchor="ctr"/>
                </a:tc>
              </a:tr>
              <a:tr h="579656">
                <a:tc>
                  <a:txBody>
                    <a:bodyPr/>
                    <a:lstStyle/>
                    <a:p>
                      <a:pPr algn="ctr"/>
                      <a:r>
                        <a:rPr lang="en-US" dirty="0" smtClean="0"/>
                        <a:t>2</a:t>
                      </a:r>
                      <a:endParaRPr lang="en-IN" dirty="0"/>
                    </a:p>
                  </a:txBody>
                  <a:tcPr anchor="ctr"/>
                </a:tc>
                <a:tc>
                  <a:txBody>
                    <a:bodyPr/>
                    <a:lstStyle/>
                    <a:p>
                      <a:pPr algn="ctr"/>
                      <a:r>
                        <a:rPr lang="en-US" dirty="0" smtClean="0"/>
                        <a:t>980</a:t>
                      </a:r>
                      <a:endParaRPr lang="en-IN" dirty="0"/>
                    </a:p>
                  </a:txBody>
                  <a:tcPr anchor="ctr"/>
                </a:tc>
                <a:tc>
                  <a:txBody>
                    <a:bodyPr/>
                    <a:lstStyle/>
                    <a:p>
                      <a:pPr algn="ctr"/>
                      <a:r>
                        <a:rPr lang="en-US" dirty="0" smtClean="0"/>
                        <a:t>47.16</a:t>
                      </a:r>
                      <a:endParaRPr lang="en-IN" dirty="0"/>
                    </a:p>
                  </a:txBody>
                  <a:tcPr anchor="ctr"/>
                </a:tc>
                <a:tc>
                  <a:txBody>
                    <a:bodyPr/>
                    <a:lstStyle/>
                    <a:p>
                      <a:pPr algn="ctr"/>
                      <a:r>
                        <a:rPr lang="en-US" dirty="0" smtClean="0"/>
                        <a:t>47.00</a:t>
                      </a:r>
                      <a:endParaRPr lang="en-IN" dirty="0"/>
                    </a:p>
                  </a:txBody>
                  <a:tcPr anchor="ctr"/>
                </a:tc>
              </a:tr>
              <a:tr h="579656">
                <a:tc>
                  <a:txBody>
                    <a:bodyPr/>
                    <a:lstStyle/>
                    <a:p>
                      <a:pPr algn="ctr"/>
                      <a:r>
                        <a:rPr lang="en-US" dirty="0" smtClean="0"/>
                        <a:t>3</a:t>
                      </a:r>
                      <a:endParaRPr lang="en-IN" dirty="0"/>
                    </a:p>
                  </a:txBody>
                  <a:tcPr anchor="ctr"/>
                </a:tc>
                <a:tc>
                  <a:txBody>
                    <a:bodyPr/>
                    <a:lstStyle/>
                    <a:p>
                      <a:pPr algn="ctr"/>
                      <a:r>
                        <a:rPr lang="en-US" dirty="0" smtClean="0"/>
                        <a:t>1,000</a:t>
                      </a:r>
                      <a:endParaRPr lang="en-IN" dirty="0"/>
                    </a:p>
                  </a:txBody>
                  <a:tcPr anchor="ctr"/>
                </a:tc>
                <a:tc>
                  <a:txBody>
                    <a:bodyPr/>
                    <a:lstStyle/>
                    <a:p>
                      <a:pPr algn="ctr"/>
                      <a:r>
                        <a:rPr lang="en-US" dirty="0" smtClean="0"/>
                        <a:t>35.05</a:t>
                      </a:r>
                      <a:endParaRPr lang="en-IN" dirty="0"/>
                    </a:p>
                  </a:txBody>
                  <a:tcPr anchor="ctr"/>
                </a:tc>
                <a:tc>
                  <a:txBody>
                    <a:bodyPr/>
                    <a:lstStyle/>
                    <a:p>
                      <a:pPr algn="ctr"/>
                      <a:r>
                        <a:rPr lang="en-US" dirty="0" smtClean="0"/>
                        <a:t>35.00</a:t>
                      </a:r>
                      <a:endParaRPr lang="en-IN" dirty="0"/>
                    </a:p>
                  </a:txBody>
                  <a:tcPr anchor="ctr"/>
                </a:tc>
              </a:tr>
              <a:tr h="579656">
                <a:tc>
                  <a:txBody>
                    <a:bodyPr/>
                    <a:lstStyle/>
                    <a:p>
                      <a:pPr algn="ctr"/>
                      <a:r>
                        <a:rPr lang="en-US" dirty="0" smtClean="0"/>
                        <a:t>4</a:t>
                      </a:r>
                      <a:endParaRPr lang="en-IN" dirty="0"/>
                    </a:p>
                  </a:txBody>
                  <a:tcPr anchor="ctr"/>
                </a:tc>
                <a:tc>
                  <a:txBody>
                    <a:bodyPr/>
                    <a:lstStyle/>
                    <a:p>
                      <a:pPr algn="ctr"/>
                      <a:r>
                        <a:rPr lang="en-US" dirty="0" smtClean="0"/>
                        <a:t>1,020</a:t>
                      </a:r>
                      <a:endParaRPr lang="en-IN" dirty="0"/>
                    </a:p>
                  </a:txBody>
                  <a:tcPr anchor="ctr"/>
                </a:tc>
                <a:tc>
                  <a:txBody>
                    <a:bodyPr/>
                    <a:lstStyle/>
                    <a:p>
                      <a:pPr algn="ctr"/>
                      <a:r>
                        <a:rPr lang="en-US" dirty="0" smtClean="0"/>
                        <a:t>25.13</a:t>
                      </a:r>
                      <a:endParaRPr lang="en-IN" dirty="0"/>
                    </a:p>
                  </a:txBody>
                  <a:tcPr anchor="ctr"/>
                </a:tc>
                <a:tc>
                  <a:txBody>
                    <a:bodyPr/>
                    <a:lstStyle/>
                    <a:p>
                      <a:pPr algn="ctr"/>
                      <a:r>
                        <a:rPr lang="en-US" dirty="0" smtClean="0"/>
                        <a:t>26.25</a:t>
                      </a:r>
                      <a:endParaRPr lang="en-IN" dirty="0"/>
                    </a:p>
                  </a:txBody>
                  <a:tcPr anchor="ctr"/>
                </a:tc>
              </a:tr>
              <a:tr h="579656">
                <a:tc>
                  <a:txBody>
                    <a:bodyPr/>
                    <a:lstStyle/>
                    <a:p>
                      <a:pPr algn="ctr"/>
                      <a:r>
                        <a:rPr lang="en-US" dirty="0" smtClean="0"/>
                        <a:t>5</a:t>
                      </a:r>
                      <a:endParaRPr lang="en-IN" dirty="0"/>
                    </a:p>
                  </a:txBody>
                  <a:tcPr anchor="ctr"/>
                </a:tc>
                <a:tc>
                  <a:txBody>
                    <a:bodyPr/>
                    <a:lstStyle/>
                    <a:p>
                      <a:pPr algn="ctr"/>
                      <a:r>
                        <a:rPr lang="en-US" dirty="0" smtClean="0"/>
                        <a:t>1,040</a:t>
                      </a:r>
                      <a:endParaRPr lang="en-IN" dirty="0"/>
                    </a:p>
                  </a:txBody>
                  <a:tcPr anchor="ctr"/>
                </a:tc>
                <a:tc>
                  <a:txBody>
                    <a:bodyPr/>
                    <a:lstStyle/>
                    <a:p>
                      <a:pPr algn="ctr"/>
                      <a:r>
                        <a:rPr lang="en-US" dirty="0" smtClean="0"/>
                        <a:t>17.35</a:t>
                      </a:r>
                      <a:endParaRPr lang="en-IN" dirty="0"/>
                    </a:p>
                  </a:txBody>
                  <a:tcPr anchor="ctr"/>
                </a:tc>
                <a:tc>
                  <a:txBody>
                    <a:bodyPr/>
                    <a:lstStyle/>
                    <a:p>
                      <a:pPr algn="ctr"/>
                      <a:r>
                        <a:rPr lang="en-US" dirty="0" smtClean="0"/>
                        <a:t>18.95</a:t>
                      </a:r>
                      <a:endParaRPr lang="en-IN" dirty="0"/>
                    </a:p>
                  </a:txBody>
                  <a:tcPr anchor="ctr"/>
                </a:tc>
              </a:tr>
            </a:tbl>
          </a:graphicData>
        </a:graphic>
      </p:graphicFrame>
      <p:sp>
        <p:nvSpPr>
          <p:cNvPr id="3" name="TextBox 2"/>
          <p:cNvSpPr txBox="1"/>
          <p:nvPr/>
        </p:nvSpPr>
        <p:spPr>
          <a:xfrm>
            <a:off x="251520" y="4696712"/>
            <a:ext cx="7848872" cy="584775"/>
          </a:xfrm>
          <a:prstGeom prst="rect">
            <a:avLst/>
          </a:prstGeom>
          <a:noFill/>
        </p:spPr>
        <p:txBody>
          <a:bodyPr wrap="square" rtlCol="0">
            <a:spAutoFit/>
          </a:bodyPr>
          <a:lstStyle/>
          <a:p>
            <a:r>
              <a:rPr lang="en-US" sz="1600" b="1" dirty="0" smtClean="0"/>
              <a:t>*Stock price, Term to maturity, Risk-free rate of interest and  Volatility have been kept same with the previous example.</a:t>
            </a:r>
            <a:endParaRPr lang="en-IN" sz="1600" b="1" dirty="0"/>
          </a:p>
        </p:txBody>
      </p:sp>
    </p:spTree>
    <p:extLst>
      <p:ext uri="{BB962C8B-B14F-4D97-AF65-F5344CB8AC3E}">
        <p14:creationId xmlns:p14="http://schemas.microsoft.com/office/powerpoint/2010/main" val="25682260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16632"/>
            <a:ext cx="5328592" cy="369332"/>
          </a:xfrm>
          <a:prstGeom prst="rect">
            <a:avLst/>
          </a:prstGeom>
          <a:noFill/>
        </p:spPr>
        <p:txBody>
          <a:bodyPr wrap="square" rtlCol="0">
            <a:spAutoFit/>
          </a:bodyPr>
          <a:lstStyle/>
          <a:p>
            <a:r>
              <a:rPr lang="en-US" b="1" dirty="0" smtClean="0"/>
              <a:t>Snapshot 2 (Option prices at different strike prices)</a:t>
            </a:r>
            <a:endParaRPr lang="en-IN" b="1" dirty="0"/>
          </a:p>
        </p:txBody>
      </p:sp>
      <p:pic>
        <p:nvPicPr>
          <p:cNvPr id="1026" name="Picture 2" descr="E:\Option Chain (23 Fe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4"/>
            <a:ext cx="8640960" cy="51845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bg1"/>
                </a:solidFill>
              </a:rPr>
              <a:t>Snapshot: Option Chain </a:t>
            </a:r>
            <a:r>
              <a:rPr lang="en-GB" sz="2800" dirty="0">
                <a:solidFill>
                  <a:schemeClr val="bg1"/>
                </a:solidFill>
              </a:rPr>
              <a:t>– NSE </a:t>
            </a:r>
            <a:r>
              <a:rPr lang="en-GB" sz="2800" dirty="0" smtClean="0">
                <a:solidFill>
                  <a:schemeClr val="bg1"/>
                </a:solidFill>
              </a:rPr>
              <a:t>Website</a:t>
            </a:r>
            <a:endParaRPr lang="en-GB" sz="2800" dirty="0">
              <a:solidFill>
                <a:schemeClr val="bg1"/>
              </a:solidFill>
            </a:endParaRPr>
          </a:p>
        </p:txBody>
      </p:sp>
    </p:spTree>
    <p:extLst>
      <p:ext uri="{BB962C8B-B14F-4D97-AF65-F5344CB8AC3E}">
        <p14:creationId xmlns:p14="http://schemas.microsoft.com/office/powerpoint/2010/main" val="37068853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Option prices at different share prices</a:t>
            </a:r>
            <a:endParaRPr lang="en-IN" sz="3200" dirty="0">
              <a:solidFill>
                <a:schemeClr val="bg1"/>
              </a:solidFill>
            </a:endParaRPr>
          </a:p>
        </p:txBody>
      </p:sp>
      <p:sp>
        <p:nvSpPr>
          <p:cNvPr id="8" name="TextBox 7"/>
          <p:cNvSpPr txBox="1"/>
          <p:nvPr/>
        </p:nvSpPr>
        <p:spPr>
          <a:xfrm>
            <a:off x="2051720" y="5837783"/>
            <a:ext cx="5614120" cy="61555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700" b="1" dirty="0" smtClean="0"/>
              <a:t>Intrinsic Value	=	Share Price – Strike Price</a:t>
            </a:r>
          </a:p>
          <a:p>
            <a:pPr algn="just"/>
            <a:r>
              <a:rPr lang="en-US" sz="1700" b="1" dirty="0" smtClean="0"/>
              <a:t>Option Value 	=	Option Price – Intrinsic Value</a:t>
            </a:r>
            <a:endParaRPr lang="en-IN" sz="1700" b="1" dirty="0"/>
          </a:p>
        </p:txBody>
      </p:sp>
      <p:graphicFrame>
        <p:nvGraphicFramePr>
          <p:cNvPr id="9" name="Chart 8"/>
          <p:cNvGraphicFramePr>
            <a:graphicFrameLocks/>
          </p:cNvGraphicFramePr>
          <p:nvPr>
            <p:extLst>
              <p:ext uri="{D42A27DB-BD31-4B8C-83A1-F6EECF244321}">
                <p14:modId xmlns:p14="http://schemas.microsoft.com/office/powerpoint/2010/main" val="2935203651"/>
              </p:ext>
            </p:extLst>
          </p:nvPr>
        </p:nvGraphicFramePr>
        <p:xfrm>
          <a:off x="26866" y="857232"/>
          <a:ext cx="9117134" cy="46864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72509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Black-Scholes – Online Model</a:t>
            </a:r>
            <a:endParaRPr lang="en-IN" sz="3200" dirty="0">
              <a:solidFill>
                <a:schemeClr val="bg1"/>
              </a:solidFil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3" y="857233"/>
            <a:ext cx="9120808" cy="6000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366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42518159"/>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smtClean="0">
                <a:solidFill>
                  <a:schemeClr val="bg1"/>
                </a:solidFill>
              </a:rPr>
              <a:t>Black-Scholes Formula</a:t>
            </a:r>
            <a:endParaRPr lang="en-IN" sz="3600" dirty="0">
              <a:solidFill>
                <a:schemeClr val="bg1"/>
              </a:solidFill>
            </a:endParaRPr>
          </a:p>
        </p:txBody>
      </p:sp>
      <p:sp>
        <p:nvSpPr>
          <p:cNvPr id="6" name="Rectangle 5"/>
          <p:cNvSpPr/>
          <p:nvPr/>
        </p:nvSpPr>
        <p:spPr>
          <a:xfrm>
            <a:off x="35496" y="1124744"/>
            <a:ext cx="9001000" cy="5324535"/>
          </a:xfrm>
          <a:prstGeom prst="rect">
            <a:avLst/>
          </a:prstGeom>
        </p:spPr>
        <p:txBody>
          <a:bodyPr wrap="square">
            <a:spAutoFit/>
          </a:bodyPr>
          <a:lstStyle/>
          <a:p>
            <a:pPr lvl="0"/>
            <a:r>
              <a:rPr lang="en-GB" sz="1700" dirty="0" smtClean="0"/>
              <a:t>Reference material provided contains necessary reading material for ESOPs:</a:t>
            </a:r>
          </a:p>
          <a:p>
            <a:pPr lvl="0"/>
            <a:endParaRPr lang="en-GB" sz="1700" dirty="0" smtClean="0"/>
          </a:p>
          <a:p>
            <a:pPr marL="285750" lvl="0" indent="-285750">
              <a:buFont typeface="Arial" pitchFamily="34" charset="0"/>
              <a:buChar char="•"/>
            </a:pPr>
            <a:r>
              <a:rPr lang="en-GB" sz="1700" b="1" dirty="0" smtClean="0">
                <a:solidFill>
                  <a:srgbClr val="C00000"/>
                </a:solidFill>
              </a:rPr>
              <a:t>Ind </a:t>
            </a:r>
            <a:r>
              <a:rPr lang="en-GB" sz="1700" b="1" dirty="0">
                <a:solidFill>
                  <a:srgbClr val="C00000"/>
                </a:solidFill>
              </a:rPr>
              <a:t>AS 102: Share Based Payments</a:t>
            </a:r>
          </a:p>
          <a:p>
            <a:pPr marL="285750" lvl="0" indent="-285750">
              <a:buFont typeface="Arial" pitchFamily="34" charset="0"/>
              <a:buChar char="•"/>
            </a:pPr>
            <a:endParaRPr lang="en-GB" sz="1700" dirty="0" smtClean="0"/>
          </a:p>
          <a:p>
            <a:pPr marL="285750" lvl="0" indent="-285750">
              <a:buFont typeface="Arial" pitchFamily="34" charset="0"/>
              <a:buChar char="•"/>
            </a:pPr>
            <a:r>
              <a:rPr lang="en-GB" sz="1700" dirty="0" smtClean="0"/>
              <a:t>GN </a:t>
            </a:r>
            <a:r>
              <a:rPr lang="en-GB" sz="1700" dirty="0"/>
              <a:t>on Share Based Payments</a:t>
            </a:r>
          </a:p>
          <a:p>
            <a:pPr marL="285750" lvl="0" indent="-285750">
              <a:buFont typeface="Arial" pitchFamily="34" charset="0"/>
              <a:buChar char="•"/>
            </a:pPr>
            <a:endParaRPr lang="en-GB" sz="1700" dirty="0" smtClean="0"/>
          </a:p>
          <a:p>
            <a:pPr marL="285750" lvl="0" indent="-285750">
              <a:buFont typeface="Arial" pitchFamily="34" charset="0"/>
              <a:buChar char="•"/>
            </a:pPr>
            <a:r>
              <a:rPr lang="en-GB" sz="1700" dirty="0" smtClean="0"/>
              <a:t>Ind </a:t>
            </a:r>
            <a:r>
              <a:rPr lang="en-GB" sz="1700" dirty="0"/>
              <a:t>AS 101: First time Adoption</a:t>
            </a:r>
          </a:p>
          <a:p>
            <a:pPr marL="285750" lvl="0" indent="-285750">
              <a:buFont typeface="Arial" pitchFamily="34" charset="0"/>
              <a:buChar char="•"/>
            </a:pPr>
            <a:endParaRPr lang="en-GB" sz="1700" dirty="0" smtClean="0"/>
          </a:p>
          <a:p>
            <a:pPr marL="285750" lvl="0" indent="-285750" algn="just">
              <a:buFont typeface="Arial" pitchFamily="34" charset="0"/>
              <a:buChar char="•"/>
            </a:pPr>
            <a:r>
              <a:rPr lang="en-GB" sz="1700" b="1" dirty="0" smtClean="0">
                <a:solidFill>
                  <a:srgbClr val="C00000"/>
                </a:solidFill>
              </a:rPr>
              <a:t>SEBI Guidelines:</a:t>
            </a:r>
          </a:p>
          <a:p>
            <a:pPr marL="285750" lvl="0" indent="-285750" algn="just">
              <a:buFont typeface="Arial" pitchFamily="34" charset="0"/>
              <a:buChar char="•"/>
            </a:pPr>
            <a:endParaRPr lang="en-GB" sz="1700" b="1" dirty="0">
              <a:solidFill>
                <a:srgbClr val="C00000"/>
              </a:solidFill>
            </a:endParaRPr>
          </a:p>
          <a:p>
            <a:pPr marL="447675" lvl="1" indent="-180975" algn="just">
              <a:buFont typeface="Calibri" pitchFamily="34" charset="0"/>
              <a:buChar char="­"/>
            </a:pPr>
            <a:r>
              <a:rPr lang="en-GB" sz="1700" dirty="0" smtClean="0"/>
              <a:t>SEBI (Employee Stock Option Scheme And Employee Stock Purchase Scheme) Guidelines, 1999</a:t>
            </a:r>
          </a:p>
          <a:p>
            <a:pPr marL="447675" lvl="1" indent="-180975" algn="just">
              <a:buFont typeface="Calibri" pitchFamily="34" charset="0"/>
              <a:buChar char="­"/>
            </a:pPr>
            <a:r>
              <a:rPr lang="en-GB" sz="1700" i="1" dirty="0" smtClean="0">
                <a:solidFill>
                  <a:srgbClr val="C00000"/>
                </a:solidFill>
              </a:rPr>
              <a:t>SEBI (Share Based Employee Benefits) Regulations, 2014</a:t>
            </a:r>
            <a:endParaRPr lang="en-GB" sz="1700" i="1" dirty="0">
              <a:solidFill>
                <a:srgbClr val="C00000"/>
              </a:solidFill>
            </a:endParaRPr>
          </a:p>
          <a:p>
            <a:pPr marL="285750" lvl="0" indent="-285750">
              <a:buFont typeface="Arial" pitchFamily="34" charset="0"/>
              <a:buChar char="•"/>
            </a:pPr>
            <a:endParaRPr lang="en-GB" sz="1700" dirty="0" smtClean="0"/>
          </a:p>
          <a:p>
            <a:pPr marL="285750" lvl="0" indent="-285750">
              <a:buFont typeface="Arial" pitchFamily="34" charset="0"/>
              <a:buChar char="•"/>
            </a:pPr>
            <a:r>
              <a:rPr lang="en-GB" sz="1700" dirty="0" smtClean="0"/>
              <a:t>CT8 </a:t>
            </a:r>
            <a:r>
              <a:rPr lang="en-GB" sz="1700" dirty="0"/>
              <a:t>Chapter 12 (The Binomial Model) </a:t>
            </a:r>
            <a:endParaRPr lang="en-GB" sz="1700" dirty="0" smtClean="0"/>
          </a:p>
          <a:p>
            <a:pPr marL="285750" lvl="0" indent="-285750">
              <a:buFont typeface="Arial" pitchFamily="34" charset="0"/>
              <a:buChar char="•"/>
            </a:pPr>
            <a:endParaRPr lang="en-GB" sz="1700" dirty="0" smtClean="0"/>
          </a:p>
          <a:p>
            <a:pPr marL="285750" lvl="0" indent="-285750">
              <a:buFont typeface="Arial" pitchFamily="34" charset="0"/>
              <a:buChar char="•"/>
            </a:pPr>
            <a:r>
              <a:rPr lang="en-GB" sz="1700" dirty="0" smtClean="0"/>
              <a:t>CT8 Chapter 13 </a:t>
            </a:r>
            <a:r>
              <a:rPr lang="en-GB" sz="1700" dirty="0"/>
              <a:t>(The Black-Scholes option pricing formula</a:t>
            </a:r>
            <a:r>
              <a:rPr lang="en-GB" sz="1700" dirty="0" smtClean="0"/>
              <a:t>)</a:t>
            </a:r>
          </a:p>
          <a:p>
            <a:pPr marL="285750" lvl="0" indent="-285750">
              <a:buFont typeface="Arial" pitchFamily="34" charset="0"/>
              <a:buChar char="•"/>
            </a:pPr>
            <a:endParaRPr lang="en-GB" sz="1700" dirty="0"/>
          </a:p>
          <a:p>
            <a:pPr marL="285750" indent="-285750">
              <a:buFont typeface="Arial" pitchFamily="34" charset="0"/>
              <a:buChar char="•"/>
            </a:pPr>
            <a:r>
              <a:rPr lang="en-GB" sz="1700" dirty="0"/>
              <a:t>Mayur </a:t>
            </a:r>
            <a:r>
              <a:rPr lang="en-GB" sz="1700" dirty="0" err="1"/>
              <a:t>Ankolekar’s</a:t>
            </a:r>
            <a:r>
              <a:rPr lang="en-GB" sz="1700" dirty="0"/>
              <a:t> presentation on ESOPs</a:t>
            </a:r>
          </a:p>
          <a:p>
            <a:pPr marL="285750" lvl="0" indent="-285750">
              <a:buFont typeface="Arial" pitchFamily="34" charset="0"/>
              <a:buChar char="•"/>
            </a:pPr>
            <a:endParaRPr lang="en-GB" sz="1700" dirty="0" smtClean="0"/>
          </a:p>
          <a:p>
            <a:pPr lvl="0"/>
            <a:r>
              <a:rPr lang="en-GB" sz="1700" dirty="0" smtClean="0"/>
              <a:t>Let is take a quick overview of each of above</a:t>
            </a:r>
            <a:endParaRPr lang="en-GB" sz="1700" dirty="0"/>
          </a:p>
        </p:txBody>
      </p:sp>
    </p:spTree>
    <p:extLst>
      <p:ext uri="{BB962C8B-B14F-4D97-AF65-F5344CB8AC3E}">
        <p14:creationId xmlns:p14="http://schemas.microsoft.com/office/powerpoint/2010/main" val="41955068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Black-Scholes – Online Model</a:t>
            </a:r>
            <a:endParaRPr lang="en-IN" sz="3200" dirty="0">
              <a:solidFill>
                <a:schemeClr val="bg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7" y="884226"/>
            <a:ext cx="9128423" cy="5973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6777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bg1"/>
                </a:solidFill>
              </a:rPr>
              <a:t>Black-Scholes – Online Model</a:t>
            </a:r>
            <a:endParaRPr lang="en-IN" sz="3200" dirty="0">
              <a:solidFill>
                <a:schemeClr val="bg1"/>
              </a:solidFill>
            </a:endParaRPr>
          </a:p>
        </p:txBody>
      </p:sp>
      <p:sp>
        <p:nvSpPr>
          <p:cNvPr id="5" name="TextBox 4"/>
          <p:cNvSpPr txBox="1"/>
          <p:nvPr/>
        </p:nvSpPr>
        <p:spPr>
          <a:xfrm>
            <a:off x="105557" y="1001494"/>
            <a:ext cx="8712968" cy="646331"/>
          </a:xfrm>
          <a:prstGeom prst="rect">
            <a:avLst/>
          </a:prstGeom>
          <a:noFill/>
        </p:spPr>
        <p:txBody>
          <a:bodyPr wrap="square" rtlCol="0">
            <a:spAutoFit/>
          </a:bodyPr>
          <a:lstStyle/>
          <a:p>
            <a:r>
              <a:rPr lang="en-US" dirty="0" smtClean="0"/>
              <a:t>As BS model is fairly a simple model so instead of creating, one can also use free online models. One such magical website is </a:t>
            </a:r>
            <a:r>
              <a:rPr lang="en-US" dirty="0" smtClean="0">
                <a:hlinkClick r:id="rId2"/>
              </a:rPr>
              <a:t>www.fintools.com</a:t>
            </a:r>
            <a:r>
              <a:rPr lang="en-US" dirty="0" smtClean="0"/>
              <a:t>. </a:t>
            </a:r>
            <a:endParaRPr lang="en-IN" dirty="0"/>
          </a:p>
        </p:txBody>
      </p:sp>
      <p:pic>
        <p:nvPicPr>
          <p:cNvPr id="1026" name="Picture 2" descr="E:\Online Model (23 Fe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47825"/>
            <a:ext cx="8208912" cy="4877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5920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solidFill>
                  <a:schemeClr val="bg1"/>
                </a:solidFill>
              </a:rPr>
              <a:t>Agenda</a:t>
            </a:r>
          </a:p>
        </p:txBody>
      </p:sp>
      <p:sp>
        <p:nvSpPr>
          <p:cNvPr id="10" name="TextBox 9"/>
          <p:cNvSpPr txBox="1"/>
          <p:nvPr/>
        </p:nvSpPr>
        <p:spPr>
          <a:xfrm>
            <a:off x="214282" y="1196752"/>
            <a:ext cx="8572560" cy="4893647"/>
          </a:xfrm>
          <a:prstGeom prst="rect">
            <a:avLst/>
          </a:prstGeom>
          <a:noFill/>
        </p:spPr>
        <p:txBody>
          <a:bodyPr wrap="square" rtlCol="0">
            <a:spAutoFit/>
          </a:bodyPr>
          <a:lstStyle/>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Look at the </a:t>
            </a:r>
            <a:r>
              <a:rPr lang="en-GB" sz="2400" dirty="0"/>
              <a:t>Reference Material</a:t>
            </a:r>
            <a:endParaRPr lang="en-IN" sz="2400" dirty="0"/>
          </a:p>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Black-Scholes Model</a:t>
            </a:r>
          </a:p>
          <a:p>
            <a:endParaRPr lang="en-US" sz="2400" dirty="0" smtClean="0"/>
          </a:p>
          <a:p>
            <a:pPr marL="514350" indent="-514350">
              <a:buFont typeface="Arial" pitchFamily="34" charset="0"/>
              <a:buChar char="•"/>
            </a:pPr>
            <a:r>
              <a:rPr lang="en-US" sz="2400" b="1" dirty="0">
                <a:solidFill>
                  <a:srgbClr val="C00000"/>
                </a:solidFill>
              </a:rPr>
              <a:t>Live Example – Listed Company</a:t>
            </a:r>
            <a:endParaRPr lang="en-IN" sz="2400" b="1" dirty="0">
              <a:solidFill>
                <a:srgbClr val="C00000"/>
              </a:solidFill>
            </a:endParaRPr>
          </a:p>
          <a:p>
            <a:endParaRPr lang="en-IN" sz="2400" dirty="0"/>
          </a:p>
          <a:p>
            <a:pPr marL="514350" indent="-514350">
              <a:buFont typeface="Arial" pitchFamily="34" charset="0"/>
              <a:buChar char="•"/>
            </a:pPr>
            <a:r>
              <a:rPr lang="en-US" sz="2400" dirty="0" smtClean="0"/>
              <a:t>Practical Challenges – Non Listed Companies</a:t>
            </a:r>
            <a:endParaRPr lang="en-IN" sz="2400" dirty="0"/>
          </a:p>
          <a:p>
            <a:pPr marL="514350" indent="-514350">
              <a:buFont typeface="Arial" pitchFamily="34" charset="0"/>
              <a:buChar char="•"/>
            </a:pPr>
            <a:endParaRPr lang="en-IN" sz="2400" dirty="0"/>
          </a:p>
          <a:p>
            <a:pPr marL="514350" indent="-514350">
              <a:buFont typeface="Arial" pitchFamily="34" charset="0"/>
              <a:buChar char="•"/>
            </a:pPr>
            <a:r>
              <a:rPr lang="en-IN" sz="2400" dirty="0" smtClean="0"/>
              <a:t>Market Research</a:t>
            </a:r>
          </a:p>
          <a:p>
            <a:pPr marL="514350" indent="-514350">
              <a:buFont typeface="Arial" pitchFamily="34" charset="0"/>
              <a:buChar char="•"/>
            </a:pPr>
            <a:endParaRPr lang="en-US" sz="2400" dirty="0"/>
          </a:p>
          <a:p>
            <a:pPr marL="514350" indent="-514350">
              <a:buFont typeface="Arial" pitchFamily="34" charset="0"/>
              <a:buChar char="•"/>
            </a:pPr>
            <a:r>
              <a:rPr lang="en-IN" sz="2400" dirty="0" smtClean="0"/>
              <a:t>Questions</a:t>
            </a:r>
          </a:p>
          <a:p>
            <a:pPr marL="514350" indent="-514350">
              <a:buFont typeface="Arial" pitchFamily="34" charset="0"/>
              <a:buChar char="•"/>
            </a:pPr>
            <a:endParaRPr lang="en-IN" sz="2400" dirty="0" smtClean="0"/>
          </a:p>
        </p:txBody>
      </p:sp>
      <p:pic>
        <p:nvPicPr>
          <p:cNvPr id="11" name="Picture 5"/>
          <p:cNvPicPr>
            <a:picLocks noChangeAspect="1" noChangeArrowheads="1"/>
          </p:cNvPicPr>
          <p:nvPr/>
        </p:nvPicPr>
        <p:blipFill>
          <a:blip r:embed="rId2"/>
          <a:srcRect/>
          <a:stretch>
            <a:fillRect/>
          </a:stretch>
        </p:blipFill>
        <p:spPr bwMode="auto">
          <a:xfrm>
            <a:off x="6677025" y="5010150"/>
            <a:ext cx="2466975" cy="1847850"/>
          </a:xfrm>
          <a:prstGeom prst="rect">
            <a:avLst/>
          </a:prstGeom>
          <a:noFill/>
          <a:ln w="9525">
            <a:noFill/>
            <a:miter lim="800000"/>
            <a:headEnd/>
            <a:tailEnd/>
          </a:ln>
          <a:effectLst/>
        </p:spPr>
      </p:pic>
      <p:sp>
        <p:nvSpPr>
          <p:cNvPr id="12" name="Rectangle 11"/>
          <p:cNvSpPr/>
          <p:nvPr/>
        </p:nvSpPr>
        <p:spPr>
          <a:xfrm>
            <a:off x="33391" y="2929195"/>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0000"/>
              </a:solidFill>
            </a:endParaRPr>
          </a:p>
        </p:txBody>
      </p:sp>
    </p:spTree>
    <p:extLst>
      <p:ext uri="{BB962C8B-B14F-4D97-AF65-F5344CB8AC3E}">
        <p14:creationId xmlns:p14="http://schemas.microsoft.com/office/powerpoint/2010/main" val="452710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smtClean="0">
                <a:solidFill>
                  <a:schemeClr val="bg1"/>
                </a:solidFill>
              </a:rPr>
              <a:t>Accounting Treatment: Equity-settled SBPT</a:t>
            </a:r>
            <a:endParaRPr lang="en-IN" sz="3600" dirty="0">
              <a:solidFill>
                <a:schemeClr val="bg1"/>
              </a:solidFill>
            </a:endParaRPr>
          </a:p>
        </p:txBody>
      </p:sp>
      <p:sp>
        <p:nvSpPr>
          <p:cNvPr id="10" name="TextBox 9"/>
          <p:cNvSpPr txBox="1"/>
          <p:nvPr/>
        </p:nvSpPr>
        <p:spPr>
          <a:xfrm>
            <a:off x="107504" y="1086991"/>
            <a:ext cx="8928992" cy="5078313"/>
          </a:xfrm>
          <a:prstGeom prst="rect">
            <a:avLst/>
          </a:prstGeom>
          <a:noFill/>
        </p:spPr>
        <p:txBody>
          <a:bodyPr wrap="square" rtlCol="0">
            <a:spAutoFit/>
          </a:bodyPr>
          <a:lstStyle/>
          <a:p>
            <a:pPr marL="285750" indent="-285750" algn="just">
              <a:buFont typeface="Arial" pitchFamily="34" charset="0"/>
              <a:buChar char="•"/>
            </a:pPr>
            <a:r>
              <a:rPr lang="en-US" dirty="0"/>
              <a:t>For equity-settled </a:t>
            </a:r>
            <a:r>
              <a:rPr lang="en-US" dirty="0" smtClean="0"/>
              <a:t>SBPT, entity </a:t>
            </a:r>
            <a:r>
              <a:rPr lang="en-US" dirty="0"/>
              <a:t>shall measure their value, and </a:t>
            </a:r>
            <a:r>
              <a:rPr lang="en-US" dirty="0" smtClean="0"/>
              <a:t>corresponding </a:t>
            </a:r>
            <a:r>
              <a:rPr lang="en-US" dirty="0"/>
              <a:t>increase </a:t>
            </a:r>
            <a:r>
              <a:rPr lang="en-US" dirty="0" smtClean="0"/>
              <a:t>in equity</a:t>
            </a:r>
            <a:r>
              <a:rPr lang="en-US" dirty="0"/>
              <a:t>, </a:t>
            </a:r>
            <a:r>
              <a:rPr lang="en-US" b="1" dirty="0" smtClean="0">
                <a:solidFill>
                  <a:srgbClr val="C00000"/>
                </a:solidFill>
              </a:rPr>
              <a:t>by </a:t>
            </a:r>
            <a:r>
              <a:rPr lang="en-US" b="1" dirty="0">
                <a:solidFill>
                  <a:srgbClr val="C00000"/>
                </a:solidFill>
              </a:rPr>
              <a:t>reference </a:t>
            </a:r>
            <a:r>
              <a:rPr lang="en-US" b="1" dirty="0" smtClean="0">
                <a:solidFill>
                  <a:srgbClr val="C00000"/>
                </a:solidFill>
              </a:rPr>
              <a:t>to fair </a:t>
            </a:r>
            <a:r>
              <a:rPr lang="en-US" b="1" dirty="0">
                <a:solidFill>
                  <a:srgbClr val="C00000"/>
                </a:solidFill>
              </a:rPr>
              <a:t>value of the </a:t>
            </a:r>
            <a:r>
              <a:rPr lang="en-US" b="1" dirty="0" smtClean="0">
                <a:solidFill>
                  <a:srgbClr val="C00000"/>
                </a:solidFill>
              </a:rPr>
              <a:t>equity </a:t>
            </a:r>
            <a:r>
              <a:rPr lang="en-IN" b="1" dirty="0" smtClean="0">
                <a:solidFill>
                  <a:srgbClr val="C00000"/>
                </a:solidFill>
              </a:rPr>
              <a:t>instruments granted</a:t>
            </a:r>
            <a:r>
              <a:rPr lang="en-IN" dirty="0" smtClean="0"/>
              <a:t>.</a:t>
            </a:r>
          </a:p>
          <a:p>
            <a:pPr algn="just"/>
            <a:endParaRPr lang="en-IN" dirty="0" smtClean="0"/>
          </a:p>
          <a:p>
            <a:pPr marL="285750" indent="-285750" algn="just">
              <a:buFont typeface="Arial" pitchFamily="34" charset="0"/>
              <a:buChar char="•"/>
            </a:pPr>
            <a:r>
              <a:rPr lang="en-US" dirty="0" smtClean="0"/>
              <a:t>If equity </a:t>
            </a:r>
            <a:r>
              <a:rPr lang="en-US" dirty="0"/>
              <a:t>instruments granted </a:t>
            </a:r>
            <a:r>
              <a:rPr lang="en-US" b="1" dirty="0"/>
              <a:t>vest immediately</a:t>
            </a:r>
            <a:r>
              <a:rPr lang="en-US" dirty="0"/>
              <a:t>, </a:t>
            </a:r>
            <a:r>
              <a:rPr lang="en-US" dirty="0" smtClean="0"/>
              <a:t>recognize the expense and corresponding increase in equity immediately.</a:t>
            </a:r>
          </a:p>
          <a:p>
            <a:pPr marL="285750" indent="-285750" algn="just">
              <a:buFont typeface="Arial" pitchFamily="34" charset="0"/>
              <a:buChar char="•"/>
            </a:pPr>
            <a:endParaRPr lang="en-US" dirty="0" smtClean="0"/>
          </a:p>
          <a:p>
            <a:pPr marL="285750" indent="-285750" algn="just">
              <a:buFont typeface="Arial" pitchFamily="34" charset="0"/>
              <a:buChar char="•"/>
            </a:pPr>
            <a:r>
              <a:rPr lang="en-US" dirty="0" smtClean="0"/>
              <a:t>If equity </a:t>
            </a:r>
            <a:r>
              <a:rPr lang="en-US" dirty="0"/>
              <a:t>instruments granted </a:t>
            </a:r>
            <a:r>
              <a:rPr lang="en-US" b="1" dirty="0">
                <a:solidFill>
                  <a:srgbClr val="C00000"/>
                </a:solidFill>
              </a:rPr>
              <a:t>do not vest until </a:t>
            </a:r>
            <a:r>
              <a:rPr lang="en-US" b="1" dirty="0" smtClean="0">
                <a:solidFill>
                  <a:srgbClr val="C00000"/>
                </a:solidFill>
              </a:rPr>
              <a:t>a </a:t>
            </a:r>
            <a:r>
              <a:rPr lang="en-US" b="1" dirty="0">
                <a:solidFill>
                  <a:srgbClr val="C00000"/>
                </a:solidFill>
              </a:rPr>
              <a:t>specified period of service, </a:t>
            </a:r>
            <a:r>
              <a:rPr lang="en-US" b="1" dirty="0" smtClean="0">
                <a:solidFill>
                  <a:srgbClr val="C00000"/>
                </a:solidFill>
              </a:rPr>
              <a:t>recognize cost and the corresponding increase in equity over the </a:t>
            </a:r>
            <a:r>
              <a:rPr lang="en-US" b="1" dirty="0">
                <a:solidFill>
                  <a:srgbClr val="C00000"/>
                </a:solidFill>
              </a:rPr>
              <a:t>vesting </a:t>
            </a:r>
            <a:r>
              <a:rPr lang="en-US" b="1" dirty="0" smtClean="0">
                <a:solidFill>
                  <a:srgbClr val="C00000"/>
                </a:solidFill>
              </a:rPr>
              <a:t>period</a:t>
            </a:r>
            <a:r>
              <a:rPr lang="en-US" dirty="0" smtClean="0"/>
              <a:t>.</a:t>
            </a:r>
          </a:p>
          <a:p>
            <a:pPr marL="285750" indent="-285750" algn="just">
              <a:buFont typeface="Arial" pitchFamily="34" charset="0"/>
              <a:buChar char="•"/>
            </a:pPr>
            <a:endParaRPr lang="en-US" dirty="0" smtClean="0"/>
          </a:p>
          <a:p>
            <a:pPr marL="285750" indent="-285750" algn="just">
              <a:buFont typeface="Arial" pitchFamily="34" charset="0"/>
              <a:buChar char="•"/>
            </a:pPr>
            <a:r>
              <a:rPr lang="en-US" dirty="0" smtClean="0"/>
              <a:t>Measure </a:t>
            </a:r>
            <a:r>
              <a:rPr lang="en-US" dirty="0"/>
              <a:t>the fair value of </a:t>
            </a:r>
            <a:r>
              <a:rPr lang="en-US" dirty="0" smtClean="0"/>
              <a:t>equity instruments </a:t>
            </a:r>
            <a:r>
              <a:rPr lang="en-US" dirty="0"/>
              <a:t>granted at the </a:t>
            </a:r>
            <a:r>
              <a:rPr lang="en-US" b="1" dirty="0"/>
              <a:t>measurement </a:t>
            </a:r>
            <a:r>
              <a:rPr lang="en-US" b="1" dirty="0" smtClean="0"/>
              <a:t>date</a:t>
            </a:r>
            <a:r>
              <a:rPr lang="en-US" dirty="0" smtClean="0"/>
              <a:t>, </a:t>
            </a:r>
            <a:r>
              <a:rPr lang="en-US" dirty="0"/>
              <a:t>taking into account </a:t>
            </a:r>
            <a:r>
              <a:rPr lang="en-US" dirty="0" smtClean="0"/>
              <a:t>terms </a:t>
            </a:r>
            <a:r>
              <a:rPr lang="en-US" dirty="0"/>
              <a:t>and conditions upon which </a:t>
            </a:r>
            <a:r>
              <a:rPr lang="en-US" dirty="0" smtClean="0"/>
              <a:t>those </a:t>
            </a:r>
            <a:r>
              <a:rPr lang="en-IN" dirty="0" smtClean="0"/>
              <a:t>equity </a:t>
            </a:r>
            <a:r>
              <a:rPr lang="en-IN" dirty="0"/>
              <a:t>instruments were </a:t>
            </a:r>
            <a:r>
              <a:rPr lang="en-IN" dirty="0" smtClean="0"/>
              <a:t>granted.</a:t>
            </a:r>
          </a:p>
          <a:p>
            <a:pPr marL="285750" indent="-285750" algn="just">
              <a:buFont typeface="Arial" pitchFamily="34" charset="0"/>
              <a:buChar char="•"/>
            </a:pPr>
            <a:endParaRPr lang="en-IN" dirty="0"/>
          </a:p>
          <a:p>
            <a:pPr marL="285750" indent="-285750" algn="just">
              <a:buFont typeface="Arial" pitchFamily="34" charset="0"/>
              <a:buChar char="•"/>
            </a:pPr>
            <a:r>
              <a:rPr lang="en-US" dirty="0" smtClean="0"/>
              <a:t>Grant </a:t>
            </a:r>
            <a:r>
              <a:rPr lang="en-US" dirty="0"/>
              <a:t>of equity instruments </a:t>
            </a:r>
            <a:r>
              <a:rPr lang="en-US" dirty="0" smtClean="0"/>
              <a:t>may be </a:t>
            </a:r>
            <a:r>
              <a:rPr lang="en-US" dirty="0"/>
              <a:t>conditional upon </a:t>
            </a:r>
            <a:r>
              <a:rPr lang="en-US" dirty="0" smtClean="0"/>
              <a:t>satisfying </a:t>
            </a:r>
            <a:r>
              <a:rPr lang="en-IN" dirty="0" smtClean="0"/>
              <a:t>specified </a:t>
            </a:r>
            <a:r>
              <a:rPr lang="en-IN" dirty="0"/>
              <a:t>vesting </a:t>
            </a:r>
            <a:r>
              <a:rPr lang="en-IN" dirty="0" smtClean="0"/>
              <a:t>conditions i.e. market and non-market conditions. </a:t>
            </a:r>
          </a:p>
          <a:p>
            <a:pPr marL="285750" indent="-285750" algn="just">
              <a:buFont typeface="Arial" pitchFamily="34" charset="0"/>
              <a:buChar char="•"/>
            </a:pPr>
            <a:endParaRPr lang="en-IN" dirty="0"/>
          </a:p>
          <a:p>
            <a:pPr marL="742950" lvl="1" indent="-285750" algn="just">
              <a:buFont typeface="Calibri" pitchFamily="34" charset="0"/>
              <a:buChar char="­"/>
            </a:pPr>
            <a:r>
              <a:rPr lang="en-IN" dirty="0" smtClean="0"/>
              <a:t>Adjust market condition in determination of Fair Value </a:t>
            </a:r>
          </a:p>
          <a:p>
            <a:pPr lvl="1" algn="just"/>
            <a:endParaRPr lang="en-IN" sz="1200" dirty="0" smtClean="0"/>
          </a:p>
          <a:p>
            <a:pPr marL="742950" lvl="1" indent="-285750" algn="just">
              <a:buFont typeface="Calibri" pitchFamily="34" charset="0"/>
              <a:buChar char="­"/>
            </a:pPr>
            <a:r>
              <a:rPr lang="en-IN" b="1" dirty="0" smtClean="0">
                <a:solidFill>
                  <a:srgbClr val="C00000"/>
                </a:solidFill>
              </a:rPr>
              <a:t>Adjust non market condition in estimate of number of options likely to vest.</a:t>
            </a:r>
            <a:endParaRPr lang="en-US" b="1" dirty="0">
              <a:solidFill>
                <a:srgbClr val="C00000"/>
              </a:solidFill>
            </a:endParaRPr>
          </a:p>
        </p:txBody>
      </p:sp>
    </p:spTree>
    <p:extLst>
      <p:ext uri="{BB962C8B-B14F-4D97-AF65-F5344CB8AC3E}">
        <p14:creationId xmlns:p14="http://schemas.microsoft.com/office/powerpoint/2010/main" val="18763962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Example </a:t>
            </a:r>
            <a:r>
              <a:rPr lang="en-US" sz="2800" dirty="0" smtClean="0"/>
              <a:t>1: </a:t>
            </a:r>
            <a:r>
              <a:rPr lang="en-US" sz="2800" dirty="0"/>
              <a:t>Equity-settled </a:t>
            </a:r>
            <a:r>
              <a:rPr lang="en-US" sz="2800" dirty="0" smtClean="0"/>
              <a:t>ESOPS</a:t>
            </a:r>
            <a:endParaRPr lang="en-US" sz="2800" dirty="0"/>
          </a:p>
        </p:txBody>
      </p:sp>
      <p:sp>
        <p:nvSpPr>
          <p:cNvPr id="3" name="Rectangle 2"/>
          <p:cNvSpPr/>
          <p:nvPr/>
        </p:nvSpPr>
        <p:spPr>
          <a:xfrm>
            <a:off x="101318" y="3571269"/>
            <a:ext cx="8863170" cy="3354765"/>
          </a:xfrm>
          <a:prstGeom prst="rect">
            <a:avLst/>
          </a:prstGeom>
        </p:spPr>
        <p:txBody>
          <a:bodyPr wrap="square">
            <a:spAutoFit/>
          </a:bodyPr>
          <a:lstStyle/>
          <a:p>
            <a:pPr marL="342900" indent="-342900" algn="just">
              <a:buFont typeface="Arial" pitchFamily="34" charset="0"/>
              <a:buChar char="•"/>
            </a:pPr>
            <a:r>
              <a:rPr lang="en-US" dirty="0"/>
              <a:t>Infosys Ltd grants </a:t>
            </a:r>
            <a:r>
              <a:rPr lang="en-US" b="1" dirty="0" smtClean="0">
                <a:solidFill>
                  <a:srgbClr val="C00000"/>
                </a:solidFill>
              </a:rPr>
              <a:t>1,000 </a:t>
            </a:r>
            <a:r>
              <a:rPr lang="en-US" b="1" dirty="0">
                <a:solidFill>
                  <a:srgbClr val="C00000"/>
                </a:solidFill>
              </a:rPr>
              <a:t>share </a:t>
            </a:r>
            <a:r>
              <a:rPr lang="en-US" b="1" dirty="0" smtClean="0">
                <a:solidFill>
                  <a:srgbClr val="C00000"/>
                </a:solidFill>
              </a:rPr>
              <a:t>options (ESOPs 2017) each </a:t>
            </a:r>
            <a:r>
              <a:rPr lang="en-US" dirty="0" smtClean="0"/>
              <a:t>to its </a:t>
            </a:r>
            <a:r>
              <a:rPr lang="en-US" b="1" dirty="0" smtClean="0">
                <a:solidFill>
                  <a:srgbClr val="C00000"/>
                </a:solidFill>
              </a:rPr>
              <a:t>100 </a:t>
            </a:r>
            <a:r>
              <a:rPr lang="en-US" b="1" dirty="0">
                <a:solidFill>
                  <a:srgbClr val="C00000"/>
                </a:solidFill>
              </a:rPr>
              <a:t>employees</a:t>
            </a:r>
            <a:r>
              <a:rPr lang="en-US" dirty="0"/>
              <a:t> on </a:t>
            </a:r>
            <a:r>
              <a:rPr lang="en-US" b="1" dirty="0" smtClean="0">
                <a:solidFill>
                  <a:srgbClr val="C00000"/>
                </a:solidFill>
              </a:rPr>
              <a:t>23 February 2017</a:t>
            </a:r>
            <a:r>
              <a:rPr lang="en-US" dirty="0"/>
              <a:t>. </a:t>
            </a:r>
          </a:p>
          <a:p>
            <a:pPr marL="342900" indent="-342900" algn="just">
              <a:buFont typeface="Arial" pitchFamily="34" charset="0"/>
              <a:buChar char="•"/>
            </a:pPr>
            <a:endParaRPr lang="en-US" sz="1400" dirty="0"/>
          </a:p>
          <a:p>
            <a:pPr marL="342900" indent="-342900" algn="just">
              <a:buFont typeface="Arial" pitchFamily="34" charset="0"/>
              <a:buChar char="•"/>
            </a:pPr>
            <a:r>
              <a:rPr lang="en-US" dirty="0"/>
              <a:t>Grant is conditional upon the employee working for the entity over the </a:t>
            </a:r>
            <a:r>
              <a:rPr lang="en-US" b="1" dirty="0">
                <a:solidFill>
                  <a:srgbClr val="C00000"/>
                </a:solidFill>
              </a:rPr>
              <a:t>next three years</a:t>
            </a:r>
            <a:r>
              <a:rPr lang="en-US" dirty="0"/>
              <a:t>. </a:t>
            </a:r>
          </a:p>
          <a:p>
            <a:pPr marL="342900" indent="-342900" algn="just">
              <a:buFont typeface="Arial" pitchFamily="34" charset="0"/>
              <a:buChar char="•"/>
            </a:pPr>
            <a:endParaRPr lang="en-US" sz="1400" dirty="0"/>
          </a:p>
          <a:p>
            <a:pPr marL="342900" indent="-342900" algn="just">
              <a:buFont typeface="Arial" pitchFamily="34" charset="0"/>
              <a:buChar char="•"/>
            </a:pPr>
            <a:r>
              <a:rPr lang="en-US" dirty="0"/>
              <a:t>Options are to be </a:t>
            </a:r>
            <a:r>
              <a:rPr lang="en-US" b="1" dirty="0">
                <a:solidFill>
                  <a:srgbClr val="C00000"/>
                </a:solidFill>
              </a:rPr>
              <a:t>immediately exercised after three years</a:t>
            </a:r>
            <a:r>
              <a:rPr lang="en-US" dirty="0"/>
              <a:t>. </a:t>
            </a:r>
            <a:endParaRPr lang="en-US" dirty="0" smtClean="0"/>
          </a:p>
          <a:p>
            <a:pPr marL="342900" indent="-342900" algn="just">
              <a:buFont typeface="Arial" pitchFamily="34" charset="0"/>
              <a:buChar char="•"/>
            </a:pPr>
            <a:endParaRPr lang="en-US" sz="1200" dirty="0"/>
          </a:p>
          <a:p>
            <a:pPr marL="342900" indent="-342900" algn="just">
              <a:buFont typeface="Arial" pitchFamily="34" charset="0"/>
              <a:buChar char="•"/>
            </a:pPr>
            <a:r>
              <a:rPr lang="en-US" dirty="0" smtClean="0"/>
              <a:t>Strike Price = Rs. 1,000.</a:t>
            </a:r>
            <a:endParaRPr lang="en-US" dirty="0"/>
          </a:p>
          <a:p>
            <a:pPr marL="342900" indent="-342900" algn="just">
              <a:buFont typeface="Arial" pitchFamily="34" charset="0"/>
              <a:buChar char="•"/>
            </a:pPr>
            <a:endParaRPr lang="en-US" sz="1400" dirty="0"/>
          </a:p>
          <a:p>
            <a:pPr marL="342900" indent="-342900" algn="just">
              <a:buFont typeface="Arial" pitchFamily="34" charset="0"/>
              <a:buChar char="•"/>
            </a:pPr>
            <a:r>
              <a:rPr lang="en-US" dirty="0" smtClean="0"/>
              <a:t>On </a:t>
            </a:r>
            <a:r>
              <a:rPr lang="en-US" dirty="0"/>
              <a:t>the basis of attrition </a:t>
            </a:r>
            <a:r>
              <a:rPr lang="en-US" dirty="0" smtClean="0"/>
              <a:t>trend, </a:t>
            </a:r>
            <a:r>
              <a:rPr lang="en-US" dirty="0"/>
              <a:t>the entity expects </a:t>
            </a:r>
            <a:r>
              <a:rPr lang="en-US" b="1" dirty="0">
                <a:solidFill>
                  <a:srgbClr val="C00000"/>
                </a:solidFill>
              </a:rPr>
              <a:t>20% of the employees to leave each year</a:t>
            </a:r>
            <a:r>
              <a:rPr lang="en-US" dirty="0"/>
              <a:t>, which will result in the forfeiture of their options</a:t>
            </a:r>
            <a:r>
              <a:rPr lang="en-US" dirty="0" smtClean="0"/>
              <a:t>. </a:t>
            </a:r>
          </a:p>
          <a:p>
            <a:pPr marL="342900" indent="-342900" algn="just">
              <a:buFont typeface="Arial" pitchFamily="34" charset="0"/>
              <a:buChar char="•"/>
            </a:pPr>
            <a:endParaRPr lang="en-US" sz="1400" dirty="0"/>
          </a:p>
          <a:p>
            <a:pPr marL="342900" indent="-342900" algn="just">
              <a:buFont typeface="Arial" pitchFamily="34" charset="0"/>
              <a:buChar char="•"/>
            </a:pPr>
            <a:r>
              <a:rPr lang="en-US" dirty="0" smtClean="0"/>
              <a:t>We need to determine accounting for </a:t>
            </a:r>
            <a:r>
              <a:rPr lang="en-US" b="1" dirty="0" smtClean="0">
                <a:solidFill>
                  <a:srgbClr val="C00000"/>
                </a:solidFill>
              </a:rPr>
              <a:t>FY 2016-17</a:t>
            </a:r>
            <a:r>
              <a:rPr lang="en-US" dirty="0" smtClean="0"/>
              <a:t>,</a:t>
            </a:r>
            <a:r>
              <a:rPr lang="en-US" b="1" dirty="0" smtClean="0"/>
              <a:t> </a:t>
            </a:r>
            <a:r>
              <a:rPr lang="en-US" b="1" dirty="0" smtClean="0">
                <a:solidFill>
                  <a:srgbClr val="C00000"/>
                </a:solidFill>
              </a:rPr>
              <a:t>FY2017-18</a:t>
            </a:r>
            <a:r>
              <a:rPr lang="en-US" dirty="0" smtClean="0"/>
              <a:t>, </a:t>
            </a:r>
            <a:r>
              <a:rPr lang="en-US" b="1" dirty="0" smtClean="0">
                <a:solidFill>
                  <a:srgbClr val="C00000"/>
                </a:solidFill>
              </a:rPr>
              <a:t>FY2018-19 </a:t>
            </a:r>
            <a:r>
              <a:rPr lang="en-US" dirty="0" smtClean="0"/>
              <a:t>and</a:t>
            </a:r>
            <a:r>
              <a:rPr lang="en-US" b="1" dirty="0" smtClean="0"/>
              <a:t> </a:t>
            </a:r>
            <a:r>
              <a:rPr lang="en-US" b="1" dirty="0" smtClean="0">
                <a:solidFill>
                  <a:srgbClr val="C00000"/>
                </a:solidFill>
              </a:rPr>
              <a:t>FY2019-20</a:t>
            </a:r>
            <a:r>
              <a:rPr lang="en-US" dirty="0" smtClean="0"/>
              <a:t>.</a:t>
            </a:r>
            <a:endParaRPr lang="en-US" dirty="0"/>
          </a:p>
        </p:txBody>
      </p:sp>
      <p:cxnSp>
        <p:nvCxnSpPr>
          <p:cNvPr id="5" name="Straight Arrow Connector 4"/>
          <p:cNvCxnSpPr/>
          <p:nvPr/>
        </p:nvCxnSpPr>
        <p:spPr>
          <a:xfrm>
            <a:off x="395536" y="2682750"/>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326443" y="2574738"/>
            <a:ext cx="7125877" cy="218331"/>
            <a:chOff x="326443" y="1808820"/>
            <a:chExt cx="7125877" cy="218331"/>
          </a:xfrm>
        </p:grpSpPr>
        <p:sp>
          <p:nvSpPr>
            <p:cNvPr id="10" name="Oval 9"/>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p:cNvGrpSpPr/>
          <p:nvPr/>
        </p:nvGrpSpPr>
        <p:grpSpPr>
          <a:xfrm>
            <a:off x="1187624" y="2574738"/>
            <a:ext cx="7056784" cy="216024"/>
            <a:chOff x="1187624" y="1808820"/>
            <a:chExt cx="7056784" cy="216024"/>
          </a:xfrm>
        </p:grpSpPr>
        <p:sp>
          <p:nvSpPr>
            <p:cNvPr id="12" name="Oval 11"/>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Box 18"/>
          <p:cNvSpPr txBox="1"/>
          <p:nvPr/>
        </p:nvSpPr>
        <p:spPr>
          <a:xfrm>
            <a:off x="719572" y="2826766"/>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20" name="TextBox 19"/>
          <p:cNvSpPr txBox="1"/>
          <p:nvPr/>
        </p:nvSpPr>
        <p:spPr>
          <a:xfrm>
            <a:off x="2951820" y="2826766"/>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21" name="TextBox 20"/>
          <p:cNvSpPr txBox="1"/>
          <p:nvPr/>
        </p:nvSpPr>
        <p:spPr>
          <a:xfrm>
            <a:off x="5256076" y="2826766"/>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22" name="TextBox 21"/>
          <p:cNvSpPr txBox="1"/>
          <p:nvPr/>
        </p:nvSpPr>
        <p:spPr>
          <a:xfrm>
            <a:off x="7560332" y="2833191"/>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23" name="TextBox 22"/>
          <p:cNvSpPr txBox="1"/>
          <p:nvPr/>
        </p:nvSpPr>
        <p:spPr>
          <a:xfrm>
            <a:off x="-141609" y="2285292"/>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24" name="TextBox 23"/>
          <p:cNvSpPr txBox="1"/>
          <p:nvPr/>
        </p:nvSpPr>
        <p:spPr>
          <a:xfrm>
            <a:off x="6768244" y="2250702"/>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5" name="Oval Callout 24"/>
          <p:cNvSpPr/>
          <p:nvPr/>
        </p:nvSpPr>
        <p:spPr>
          <a:xfrm>
            <a:off x="899592" y="1052736"/>
            <a:ext cx="2808312" cy="1008112"/>
          </a:xfrm>
          <a:prstGeom prst="wedgeEllipseCallout">
            <a:avLst>
              <a:gd name="adj1" fmla="val -63898"/>
              <a:gd name="adj2" fmla="val 7186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Grant Date</a:t>
            </a:r>
            <a:r>
              <a:rPr lang="en-GB" sz="1400" dirty="0" smtClean="0">
                <a:solidFill>
                  <a:schemeClr val="tx1"/>
                </a:solidFill>
              </a:rPr>
              <a:t>: 1,000 * 100 ESOPS</a:t>
            </a:r>
          </a:p>
          <a:p>
            <a:pPr algn="ctr"/>
            <a:r>
              <a:rPr lang="en-GB" sz="1400" b="1" dirty="0" smtClean="0">
                <a:solidFill>
                  <a:schemeClr val="tx1"/>
                </a:solidFill>
              </a:rPr>
              <a:t>Strike Price</a:t>
            </a:r>
            <a:r>
              <a:rPr lang="en-GB" sz="1400" dirty="0" smtClean="0">
                <a:solidFill>
                  <a:schemeClr val="tx1"/>
                </a:solidFill>
              </a:rPr>
              <a:t>: Rs. 1000</a:t>
            </a:r>
            <a:endParaRPr lang="en-GB" sz="1400" dirty="0">
              <a:solidFill>
                <a:schemeClr val="tx1"/>
              </a:solidFill>
            </a:endParaRPr>
          </a:p>
        </p:txBody>
      </p:sp>
      <p:sp>
        <p:nvSpPr>
          <p:cNvPr id="26" name="Oval Callout 25"/>
          <p:cNvSpPr/>
          <p:nvPr/>
        </p:nvSpPr>
        <p:spPr>
          <a:xfrm>
            <a:off x="4067944" y="1052736"/>
            <a:ext cx="2736304" cy="936104"/>
          </a:xfrm>
          <a:prstGeom prst="wedgeEllipseCallout">
            <a:avLst>
              <a:gd name="adj1" fmla="val 67932"/>
              <a:gd name="adj2" fmla="val 783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Vesting Date</a:t>
            </a:r>
            <a:r>
              <a:rPr lang="en-GB" sz="1400" dirty="0" smtClean="0">
                <a:solidFill>
                  <a:schemeClr val="tx1"/>
                </a:solidFill>
              </a:rPr>
              <a:t>: 3 years</a:t>
            </a:r>
          </a:p>
          <a:p>
            <a:pPr algn="ctr"/>
            <a:r>
              <a:rPr lang="en-GB" sz="1400" dirty="0" smtClean="0">
                <a:solidFill>
                  <a:schemeClr val="tx1"/>
                </a:solidFill>
              </a:rPr>
              <a:t>Must be exercised immediately</a:t>
            </a:r>
            <a:endParaRPr lang="en-GB" sz="1400" dirty="0">
              <a:solidFill>
                <a:schemeClr val="tx1"/>
              </a:solidFill>
            </a:endParaRPr>
          </a:p>
        </p:txBody>
      </p:sp>
    </p:spTree>
    <p:extLst>
      <p:ext uri="{BB962C8B-B14F-4D97-AF65-F5344CB8AC3E}">
        <p14:creationId xmlns:p14="http://schemas.microsoft.com/office/powerpoint/2010/main" val="37209513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Step 1: Determine Fair Value on Grant Date</a:t>
            </a:r>
            <a:endParaRPr lang="en-US" sz="2800" dirty="0"/>
          </a:p>
        </p:txBody>
      </p:sp>
      <p:cxnSp>
        <p:nvCxnSpPr>
          <p:cNvPr id="3" name="Straight Arrow Connector 2"/>
          <p:cNvCxnSpPr/>
          <p:nvPr/>
        </p:nvCxnSpPr>
        <p:spPr>
          <a:xfrm>
            <a:off x="395536" y="2682750"/>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26443" y="2574738"/>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87624" y="2574738"/>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719572" y="2826766"/>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51820" y="2826766"/>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56076" y="2826766"/>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60332" y="2833191"/>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141609" y="2285292"/>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68244" y="2250702"/>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19" name="Oval Callout 18"/>
          <p:cNvSpPr/>
          <p:nvPr/>
        </p:nvSpPr>
        <p:spPr>
          <a:xfrm>
            <a:off x="899592" y="1052736"/>
            <a:ext cx="2808312" cy="1008112"/>
          </a:xfrm>
          <a:prstGeom prst="wedgeEllipseCallout">
            <a:avLst>
              <a:gd name="adj1" fmla="val -63898"/>
              <a:gd name="adj2" fmla="val 7186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Grant Date</a:t>
            </a:r>
            <a:r>
              <a:rPr lang="en-GB" sz="1400" dirty="0" smtClean="0">
                <a:solidFill>
                  <a:schemeClr val="tx1"/>
                </a:solidFill>
              </a:rPr>
              <a:t>: 1,000 * 100 ESOPS</a:t>
            </a:r>
          </a:p>
          <a:p>
            <a:pPr algn="ctr"/>
            <a:r>
              <a:rPr lang="en-GB" sz="1400" b="1" dirty="0" smtClean="0">
                <a:solidFill>
                  <a:schemeClr val="tx1"/>
                </a:solidFill>
              </a:rPr>
              <a:t>Strike Price</a:t>
            </a:r>
            <a:r>
              <a:rPr lang="en-GB" sz="1400" dirty="0" smtClean="0">
                <a:solidFill>
                  <a:schemeClr val="tx1"/>
                </a:solidFill>
              </a:rPr>
              <a:t>: Rs. 1000</a:t>
            </a:r>
            <a:endParaRPr lang="en-GB" sz="1400" dirty="0">
              <a:solidFill>
                <a:schemeClr val="tx1"/>
              </a:solidFill>
            </a:endParaRPr>
          </a:p>
        </p:txBody>
      </p:sp>
      <p:sp>
        <p:nvSpPr>
          <p:cNvPr id="20" name="Oval Callout 19"/>
          <p:cNvSpPr/>
          <p:nvPr/>
        </p:nvSpPr>
        <p:spPr>
          <a:xfrm>
            <a:off x="4067944" y="1052736"/>
            <a:ext cx="2736304" cy="936104"/>
          </a:xfrm>
          <a:prstGeom prst="wedgeEllipseCallout">
            <a:avLst>
              <a:gd name="adj1" fmla="val 67932"/>
              <a:gd name="adj2" fmla="val 783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Vesting Date</a:t>
            </a:r>
            <a:r>
              <a:rPr lang="en-GB" sz="1400" dirty="0" smtClean="0">
                <a:solidFill>
                  <a:schemeClr val="tx1"/>
                </a:solidFill>
              </a:rPr>
              <a:t>: 3 years</a:t>
            </a:r>
          </a:p>
          <a:p>
            <a:pPr algn="ctr"/>
            <a:r>
              <a:rPr lang="en-GB" sz="1400" dirty="0" smtClean="0">
                <a:solidFill>
                  <a:schemeClr val="tx1"/>
                </a:solidFill>
              </a:rPr>
              <a:t>Must be exercised immediately</a:t>
            </a:r>
            <a:endParaRPr lang="en-GB" sz="1400" dirty="0">
              <a:solidFill>
                <a:schemeClr val="tx1"/>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505655523"/>
              </p:ext>
            </p:extLst>
          </p:nvPr>
        </p:nvGraphicFramePr>
        <p:xfrm>
          <a:off x="251520" y="3429000"/>
          <a:ext cx="8460940" cy="2346960"/>
        </p:xfrm>
        <a:graphic>
          <a:graphicData uri="http://schemas.openxmlformats.org/drawingml/2006/table">
            <a:tbl>
              <a:tblPr firstRow="1" bandRow="1">
                <a:tableStyleId>{BC89EF96-8CEA-46FF-86C4-4CE0E7609802}</a:tableStyleId>
              </a:tblPr>
              <a:tblGrid>
                <a:gridCol w="4428492"/>
                <a:gridCol w="4032448"/>
              </a:tblGrid>
              <a:tr h="257171">
                <a:tc>
                  <a:txBody>
                    <a:bodyPr/>
                    <a:lstStyle/>
                    <a:p>
                      <a:pPr algn="just"/>
                      <a:r>
                        <a:rPr lang="en-US" sz="1600" b="0" dirty="0" smtClean="0"/>
                        <a:t>Valuation Date</a:t>
                      </a:r>
                      <a:endParaRPr lang="en-IN" sz="1600" b="0" dirty="0"/>
                    </a:p>
                  </a:txBody>
                  <a:tcPr/>
                </a:tc>
                <a:tc>
                  <a:txBody>
                    <a:bodyPr/>
                    <a:lstStyle/>
                    <a:p>
                      <a:pPr algn="ctr"/>
                      <a:r>
                        <a:rPr lang="en-US" sz="1600" b="0" baseline="0" dirty="0" smtClean="0"/>
                        <a:t>23 Feb 2017</a:t>
                      </a:r>
                      <a:endParaRPr lang="en-IN" sz="1600" b="0" dirty="0"/>
                    </a:p>
                  </a:txBody>
                  <a:tcPr/>
                </a:tc>
              </a:tr>
              <a:tr h="257171">
                <a:tc>
                  <a:txBody>
                    <a:bodyPr/>
                    <a:lstStyle/>
                    <a:p>
                      <a:pPr algn="just"/>
                      <a:r>
                        <a:rPr lang="en-US" sz="1600" b="0" dirty="0" smtClean="0"/>
                        <a:t>Exercise Price (X)</a:t>
                      </a:r>
                      <a:endParaRPr lang="en-IN" sz="1600" b="0" dirty="0"/>
                    </a:p>
                  </a:txBody>
                  <a:tcPr/>
                </a:tc>
                <a:tc>
                  <a:txBody>
                    <a:bodyPr/>
                    <a:lstStyle/>
                    <a:p>
                      <a:pPr algn="ctr"/>
                      <a:r>
                        <a:rPr lang="en-US" sz="1600" dirty="0" smtClean="0"/>
                        <a:t>Rs. 1000.00</a:t>
                      </a:r>
                      <a:endParaRPr lang="en-IN" sz="1600" dirty="0"/>
                    </a:p>
                  </a:txBody>
                  <a:tcPr/>
                </a:tc>
              </a:tr>
              <a:tr h="257171">
                <a:tc>
                  <a:txBody>
                    <a:bodyPr/>
                    <a:lstStyle/>
                    <a:p>
                      <a:pPr algn="just"/>
                      <a:r>
                        <a:rPr lang="en-US" sz="1600" b="0" dirty="0" smtClean="0"/>
                        <a:t>Stock Price as at Grant</a:t>
                      </a:r>
                      <a:r>
                        <a:rPr lang="en-US" sz="1600" b="0" baseline="0" dirty="0" smtClean="0"/>
                        <a:t> Date (S</a:t>
                      </a:r>
                      <a:r>
                        <a:rPr lang="en-IN" sz="1600" b="0" baseline="0" dirty="0" smtClean="0"/>
                        <a:t>)</a:t>
                      </a:r>
                      <a:endParaRPr lang="en-US" sz="1600" b="0" baseline="0" dirty="0" smtClean="0"/>
                    </a:p>
                  </a:txBody>
                  <a:tcPr/>
                </a:tc>
                <a:tc>
                  <a:txBody>
                    <a:bodyPr/>
                    <a:lstStyle/>
                    <a:p>
                      <a:pPr algn="ctr"/>
                      <a:r>
                        <a:rPr lang="en-US" sz="1600" dirty="0" smtClean="0"/>
                        <a:t>Rs. 1006.55</a:t>
                      </a:r>
                      <a:endParaRPr lang="en-IN" sz="1600" dirty="0"/>
                    </a:p>
                  </a:txBody>
                  <a:tcPr/>
                </a:tc>
              </a:tr>
              <a:tr h="257171">
                <a:tc>
                  <a:txBody>
                    <a:bodyPr/>
                    <a:lstStyle/>
                    <a:p>
                      <a:pPr algn="just"/>
                      <a:r>
                        <a:rPr lang="en-US" sz="1600" b="1" dirty="0" smtClean="0">
                          <a:solidFill>
                            <a:srgbClr val="C00000"/>
                          </a:solidFill>
                        </a:rPr>
                        <a:t>Time to expiration ( T –</a:t>
                      </a:r>
                      <a:r>
                        <a:rPr lang="en-US" sz="1600" b="1" baseline="0" dirty="0" smtClean="0">
                          <a:solidFill>
                            <a:srgbClr val="C00000"/>
                          </a:solidFill>
                        </a:rPr>
                        <a:t> t, in </a:t>
                      </a:r>
                      <a:r>
                        <a:rPr lang="en-US" sz="1600" b="1" dirty="0" smtClean="0">
                          <a:solidFill>
                            <a:srgbClr val="C00000"/>
                          </a:solidFill>
                        </a:rPr>
                        <a:t>year)</a:t>
                      </a:r>
                      <a:endParaRPr lang="en-IN" sz="1600" b="1" dirty="0">
                        <a:solidFill>
                          <a:srgbClr val="C00000"/>
                        </a:solidFill>
                      </a:endParaRPr>
                    </a:p>
                  </a:txBody>
                  <a:tcPr/>
                </a:tc>
                <a:tc>
                  <a:txBody>
                    <a:bodyPr/>
                    <a:lstStyle/>
                    <a:p>
                      <a:pPr algn="ctr"/>
                      <a:r>
                        <a:rPr lang="en-US" sz="1600" b="1" baseline="0" dirty="0" smtClean="0">
                          <a:solidFill>
                            <a:srgbClr val="C00000"/>
                          </a:solidFill>
                        </a:rPr>
                        <a:t>3 years</a:t>
                      </a:r>
                      <a:endParaRPr lang="en-IN" sz="1600" b="1" dirty="0">
                        <a:solidFill>
                          <a:srgbClr val="C00000"/>
                        </a:solidFill>
                      </a:endParaRPr>
                    </a:p>
                  </a:txBody>
                  <a:tcPr/>
                </a:tc>
              </a:tr>
              <a:tr h="257171">
                <a:tc>
                  <a:txBody>
                    <a:bodyPr/>
                    <a:lstStyle/>
                    <a:p>
                      <a:pPr algn="just"/>
                      <a:r>
                        <a:rPr lang="en-US" sz="1600" b="0" dirty="0" smtClean="0"/>
                        <a:t>Risk-free</a:t>
                      </a:r>
                      <a:r>
                        <a:rPr lang="en-US" sz="1600" b="0" baseline="0" dirty="0" smtClean="0"/>
                        <a:t> rate of return (r)</a:t>
                      </a:r>
                      <a:endParaRPr lang="en-IN" sz="1600" b="0" dirty="0"/>
                    </a:p>
                  </a:txBody>
                  <a:tcPr/>
                </a:tc>
                <a:tc>
                  <a:txBody>
                    <a:bodyPr/>
                    <a:lstStyle/>
                    <a:p>
                      <a:pPr algn="ctr"/>
                      <a:r>
                        <a:rPr lang="en-US" sz="1600" dirty="0" smtClean="0"/>
                        <a:t>6.00%</a:t>
                      </a:r>
                      <a:endParaRPr lang="en-IN" sz="1600" dirty="0"/>
                    </a:p>
                  </a:txBody>
                  <a:tcPr/>
                </a:tc>
              </a:tr>
              <a:tr h="257171">
                <a:tc>
                  <a:txBody>
                    <a:bodyPr/>
                    <a:lstStyle/>
                    <a:p>
                      <a:pPr algn="just"/>
                      <a:r>
                        <a:rPr lang="en-US" sz="1600" b="0" dirty="0" smtClean="0"/>
                        <a:t>Dividend Yield</a:t>
                      </a:r>
                      <a:endParaRPr lang="en-IN" sz="1600" b="0" dirty="0"/>
                    </a:p>
                  </a:txBody>
                  <a:tcPr/>
                </a:tc>
                <a:tc>
                  <a:txBody>
                    <a:bodyPr/>
                    <a:lstStyle/>
                    <a:p>
                      <a:pPr algn="ctr"/>
                      <a:r>
                        <a:rPr lang="en-US" sz="1600" dirty="0" smtClean="0"/>
                        <a:t>0.00%</a:t>
                      </a:r>
                      <a:endParaRPr lang="en-IN" sz="1600" dirty="0"/>
                    </a:p>
                  </a:txBody>
                  <a:tcPr/>
                </a:tc>
              </a:tr>
              <a:tr h="257171">
                <a:tc>
                  <a:txBody>
                    <a:bodyPr/>
                    <a:lstStyle/>
                    <a:p>
                      <a:pPr algn="just"/>
                      <a:r>
                        <a:rPr lang="en-US" sz="1600" b="0" dirty="0" smtClean="0"/>
                        <a:t>Annualized Volatility (</a:t>
                      </a:r>
                      <a:r>
                        <a:rPr lang="el-GR" sz="1600" b="0" dirty="0" smtClean="0"/>
                        <a:t>σ</a:t>
                      </a:r>
                      <a:r>
                        <a:rPr lang="en-US" sz="1600" b="0" dirty="0" smtClean="0"/>
                        <a:t>)</a:t>
                      </a:r>
                      <a:endParaRPr lang="en-IN" sz="1600" b="0" dirty="0"/>
                    </a:p>
                  </a:txBody>
                  <a:tcPr/>
                </a:tc>
                <a:tc>
                  <a:txBody>
                    <a:bodyPr/>
                    <a:lstStyle/>
                    <a:p>
                      <a:pPr algn="ctr"/>
                      <a:r>
                        <a:rPr lang="en-US" sz="1600" dirty="0" smtClean="0"/>
                        <a:t>23.05%</a:t>
                      </a:r>
                      <a:endParaRPr lang="en-IN" sz="1600" dirty="0"/>
                    </a:p>
                  </a:txBody>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478275421"/>
              </p:ext>
            </p:extLst>
          </p:nvPr>
        </p:nvGraphicFramePr>
        <p:xfrm>
          <a:off x="251520" y="5926792"/>
          <a:ext cx="8460940" cy="670560"/>
        </p:xfrm>
        <a:graphic>
          <a:graphicData uri="http://schemas.openxmlformats.org/drawingml/2006/table">
            <a:tbl>
              <a:tblPr firstRow="1" bandRow="1">
                <a:tableStyleId>{BC89EF96-8CEA-46FF-86C4-4CE0E7609802}</a:tableStyleId>
              </a:tblPr>
              <a:tblGrid>
                <a:gridCol w="4428492"/>
                <a:gridCol w="4032448"/>
              </a:tblGrid>
              <a:tr h="288032">
                <a:tc>
                  <a:txBody>
                    <a:bodyPr/>
                    <a:lstStyle/>
                    <a:p>
                      <a:pPr algn="just"/>
                      <a:r>
                        <a:rPr lang="en-US" sz="1600" b="1" dirty="0" smtClean="0">
                          <a:solidFill>
                            <a:srgbClr val="C00000"/>
                          </a:solidFill>
                        </a:rPr>
                        <a:t>Price of Call Option</a:t>
                      </a:r>
                      <a:endParaRPr lang="en-IN" sz="1600" b="1" dirty="0">
                        <a:solidFill>
                          <a:srgbClr val="C00000"/>
                        </a:solidFill>
                      </a:endParaRPr>
                    </a:p>
                  </a:txBody>
                  <a:tcPr/>
                </a:tc>
                <a:tc>
                  <a:txBody>
                    <a:bodyPr/>
                    <a:lstStyle/>
                    <a:p>
                      <a:pPr algn="ctr"/>
                      <a:r>
                        <a:rPr lang="en-US" sz="1600" b="1" dirty="0" smtClean="0">
                          <a:solidFill>
                            <a:srgbClr val="C00000"/>
                          </a:solidFill>
                        </a:rPr>
                        <a:t>Rs. 246.72</a:t>
                      </a:r>
                      <a:endParaRPr lang="en-IN" sz="1600" b="1" dirty="0">
                        <a:solidFill>
                          <a:srgbClr val="C00000"/>
                        </a:solidFill>
                      </a:endParaRPr>
                    </a:p>
                  </a:txBody>
                  <a:tcPr/>
                </a:tc>
              </a:tr>
              <a:tr h="240784">
                <a:tc>
                  <a:txBody>
                    <a:bodyPr/>
                    <a:lstStyle/>
                    <a:p>
                      <a:pPr algn="just"/>
                      <a:r>
                        <a:rPr lang="en-US" sz="1600" b="1" dirty="0" smtClean="0">
                          <a:solidFill>
                            <a:srgbClr val="C00000"/>
                          </a:solidFill>
                        </a:rPr>
                        <a:t>Total Worth of Options Granted</a:t>
                      </a:r>
                      <a:endParaRPr lang="en-IN" sz="1600" b="1" dirty="0">
                        <a:solidFill>
                          <a:srgbClr val="C00000"/>
                        </a:solidFill>
                      </a:endParaRPr>
                    </a:p>
                  </a:txBody>
                  <a:tcPr/>
                </a:tc>
                <a:tc>
                  <a:txBody>
                    <a:bodyPr/>
                    <a:lstStyle/>
                    <a:p>
                      <a:pPr algn="ctr"/>
                      <a:r>
                        <a:rPr lang="en-US" sz="1600" b="1" dirty="0" smtClean="0">
                          <a:solidFill>
                            <a:srgbClr val="C00000"/>
                          </a:solidFill>
                        </a:rPr>
                        <a:t>Rs. 24,672,000</a:t>
                      </a:r>
                      <a:endParaRPr lang="en-IN" sz="1600" b="1" dirty="0">
                        <a:solidFill>
                          <a:srgbClr val="C00000"/>
                        </a:solidFill>
                      </a:endParaRPr>
                    </a:p>
                  </a:txBody>
                  <a:tcPr/>
                </a:tc>
              </a:tr>
            </a:tbl>
          </a:graphicData>
        </a:graphic>
      </p:graphicFrame>
    </p:spTree>
    <p:extLst>
      <p:ext uri="{BB962C8B-B14F-4D97-AF65-F5344CB8AC3E}">
        <p14:creationId xmlns:p14="http://schemas.microsoft.com/office/powerpoint/2010/main" val="22717745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Snapshot – Fair Value of Option as per Online Model</a:t>
            </a:r>
            <a:endParaRPr lang="en-US" sz="2800" dirty="0"/>
          </a:p>
        </p:txBody>
      </p:sp>
      <p:pic>
        <p:nvPicPr>
          <p:cNvPr id="3074" name="Picture 2" descr="E:\Online Model - Example 1 (23 Fe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55" y="980728"/>
            <a:ext cx="8845588"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5460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Step 2: Determine options expected to vest</a:t>
            </a:r>
          </a:p>
        </p:txBody>
      </p:sp>
      <p:cxnSp>
        <p:nvCxnSpPr>
          <p:cNvPr id="3" name="Straight Arrow Connector 2"/>
          <p:cNvCxnSpPr/>
          <p:nvPr/>
        </p:nvCxnSpPr>
        <p:spPr>
          <a:xfrm>
            <a:off x="361948" y="1741777"/>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61948" y="1633765"/>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54036" y="1633765"/>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685984" y="1885793"/>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18232" y="1885793"/>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22488" y="1885793"/>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26744" y="1892218"/>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0" y="1300497"/>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34656" y="1309729"/>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3" name="Oval 22"/>
          <p:cNvSpPr/>
          <p:nvPr/>
        </p:nvSpPr>
        <p:spPr>
          <a:xfrm>
            <a:off x="2630200" y="161601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4898452" y="161750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2162148" y="1309728"/>
            <a:ext cx="1152128" cy="307777"/>
          </a:xfrm>
          <a:prstGeom prst="rect">
            <a:avLst/>
          </a:prstGeom>
          <a:noFill/>
        </p:spPr>
        <p:txBody>
          <a:bodyPr wrap="square" rtlCol="0">
            <a:spAutoFit/>
          </a:bodyPr>
          <a:lstStyle/>
          <a:p>
            <a:pPr algn="ctr"/>
            <a:r>
              <a:rPr lang="en-GB" sz="1400" b="1" dirty="0" smtClean="0"/>
              <a:t>23 Feb 18</a:t>
            </a:r>
            <a:endParaRPr lang="en-GB" sz="1400" b="1" dirty="0"/>
          </a:p>
        </p:txBody>
      </p:sp>
      <p:sp>
        <p:nvSpPr>
          <p:cNvPr id="26" name="TextBox 25"/>
          <p:cNvSpPr txBox="1"/>
          <p:nvPr/>
        </p:nvSpPr>
        <p:spPr>
          <a:xfrm>
            <a:off x="4430400" y="1308239"/>
            <a:ext cx="1152128" cy="307777"/>
          </a:xfrm>
          <a:prstGeom prst="rect">
            <a:avLst/>
          </a:prstGeom>
          <a:noFill/>
        </p:spPr>
        <p:txBody>
          <a:bodyPr wrap="square" rtlCol="0">
            <a:spAutoFit/>
          </a:bodyPr>
          <a:lstStyle/>
          <a:p>
            <a:pPr algn="ctr"/>
            <a:r>
              <a:rPr lang="en-GB" sz="1400" b="1" dirty="0" smtClean="0"/>
              <a:t>23 Feb 19</a:t>
            </a:r>
            <a:endParaRPr lang="en-GB" sz="1400" b="1" dirty="0"/>
          </a:p>
        </p:txBody>
      </p:sp>
      <p:sp>
        <p:nvSpPr>
          <p:cNvPr id="30" name="Left Brace 29"/>
          <p:cNvSpPr/>
          <p:nvPr/>
        </p:nvSpPr>
        <p:spPr>
          <a:xfrm rot="16200000">
            <a:off x="1080493" y="1495320"/>
            <a:ext cx="940844" cy="2337345"/>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2" name="TextBox 31"/>
          <p:cNvSpPr txBox="1"/>
          <p:nvPr/>
        </p:nvSpPr>
        <p:spPr>
          <a:xfrm>
            <a:off x="382243" y="3149420"/>
            <a:ext cx="2247958"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a:t>2</a:t>
            </a:r>
            <a:r>
              <a:rPr lang="en-US" sz="1400" b="1" dirty="0" smtClean="0"/>
              <a:t>0,000  ESOPs  Lapsed</a:t>
            </a:r>
          </a:p>
          <a:p>
            <a:pPr algn="ctr"/>
            <a:r>
              <a:rPr lang="en-US" sz="1400" b="1" dirty="0" smtClean="0"/>
              <a:t>(1,000 * 100 * .20)</a:t>
            </a:r>
            <a:endParaRPr lang="en-IN" sz="1400" b="1" dirty="0"/>
          </a:p>
        </p:txBody>
      </p:sp>
      <p:sp>
        <p:nvSpPr>
          <p:cNvPr id="33" name="Left Brace 32"/>
          <p:cNvSpPr/>
          <p:nvPr/>
        </p:nvSpPr>
        <p:spPr>
          <a:xfrm rot="16200000">
            <a:off x="3383292" y="1544872"/>
            <a:ext cx="940844" cy="2268252"/>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4" name="TextBox 33"/>
          <p:cNvSpPr txBox="1"/>
          <p:nvPr/>
        </p:nvSpPr>
        <p:spPr>
          <a:xfrm>
            <a:off x="2830341" y="3149420"/>
            <a:ext cx="2068112"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16,000 ESOPs Lapsed</a:t>
            </a:r>
          </a:p>
          <a:p>
            <a:pPr algn="ctr"/>
            <a:r>
              <a:rPr lang="en-US" sz="1400" b="1" dirty="0"/>
              <a:t>(</a:t>
            </a:r>
            <a:r>
              <a:rPr lang="en-US" sz="1400" b="1" dirty="0" smtClean="0"/>
              <a:t>1,000 * 100 * .20^2)</a:t>
            </a:r>
            <a:endParaRPr lang="en-IN" sz="1400" b="1" dirty="0"/>
          </a:p>
        </p:txBody>
      </p:sp>
      <p:sp>
        <p:nvSpPr>
          <p:cNvPr id="35" name="Left Brace 34"/>
          <p:cNvSpPr/>
          <p:nvPr/>
        </p:nvSpPr>
        <p:spPr>
          <a:xfrm rot="16200000">
            <a:off x="5718061" y="1448345"/>
            <a:ext cx="940844" cy="2401286"/>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6" name="TextBox 35"/>
          <p:cNvSpPr txBox="1"/>
          <p:nvPr/>
        </p:nvSpPr>
        <p:spPr>
          <a:xfrm>
            <a:off x="5112659" y="3147677"/>
            <a:ext cx="2198061"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12,800 ESOPs Lapsed</a:t>
            </a:r>
          </a:p>
          <a:p>
            <a:pPr algn="ctr"/>
            <a:r>
              <a:rPr lang="en-US" sz="1400" b="1" dirty="0"/>
              <a:t>(</a:t>
            </a:r>
            <a:r>
              <a:rPr lang="en-US" sz="1400" b="1" dirty="0" smtClean="0"/>
              <a:t>1,000 * 100 * .20^3)</a:t>
            </a:r>
            <a:endParaRPr lang="en-IN" sz="1400" b="1" dirty="0"/>
          </a:p>
        </p:txBody>
      </p:sp>
      <p:graphicFrame>
        <p:nvGraphicFramePr>
          <p:cNvPr id="38" name="Table 37"/>
          <p:cNvGraphicFramePr>
            <a:graphicFrameLocks noGrp="1"/>
          </p:cNvGraphicFramePr>
          <p:nvPr>
            <p:extLst>
              <p:ext uri="{D42A27DB-BD31-4B8C-83A1-F6EECF244321}">
                <p14:modId xmlns:p14="http://schemas.microsoft.com/office/powerpoint/2010/main" val="2519328033"/>
              </p:ext>
            </p:extLst>
          </p:nvPr>
        </p:nvGraphicFramePr>
        <p:xfrm>
          <a:off x="446296" y="4797152"/>
          <a:ext cx="7942128" cy="1224136"/>
        </p:xfrm>
        <a:graphic>
          <a:graphicData uri="http://schemas.openxmlformats.org/drawingml/2006/table">
            <a:tbl>
              <a:tblPr firstRow="1" bandRow="1">
                <a:tableStyleId>{BC89EF96-8CEA-46FF-86C4-4CE0E7609802}</a:tableStyleId>
              </a:tblPr>
              <a:tblGrid>
                <a:gridCol w="4017273"/>
                <a:gridCol w="3924855"/>
              </a:tblGrid>
              <a:tr h="612068">
                <a:tc>
                  <a:txBody>
                    <a:bodyPr/>
                    <a:lstStyle/>
                    <a:p>
                      <a:pPr algn="ctr"/>
                      <a:r>
                        <a:rPr lang="en-US" sz="1600" dirty="0" smtClean="0"/>
                        <a:t>Options expected to vest </a:t>
                      </a:r>
                    </a:p>
                    <a:p>
                      <a:pPr algn="ctr"/>
                      <a:r>
                        <a:rPr lang="en-US" sz="1600" dirty="0" smtClean="0"/>
                        <a:t>as on 23 Feb 2020</a:t>
                      </a:r>
                      <a:endParaRPr lang="en-IN"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t>51,200 Options</a:t>
                      </a:r>
                      <a:endParaRPr lang="en-IN"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068">
                <a:tc>
                  <a:txBody>
                    <a:bodyPr/>
                    <a:lstStyle/>
                    <a:p>
                      <a:pPr algn="ctr"/>
                      <a:r>
                        <a:rPr lang="en-US" sz="1600" b="1" dirty="0" smtClean="0"/>
                        <a:t>Total expected cost to be recognized during the</a:t>
                      </a:r>
                      <a:r>
                        <a:rPr lang="en-US" sz="1600" b="1" baseline="0" dirty="0" smtClean="0"/>
                        <a:t> three year period</a:t>
                      </a:r>
                      <a:endParaRPr lang="en-IN"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b="1" dirty="0" smtClean="0"/>
                        <a:t>Rs. 12,632,064</a:t>
                      </a:r>
                    </a:p>
                    <a:p>
                      <a:pPr algn="ctr"/>
                      <a:r>
                        <a:rPr lang="en-US" sz="1600" b="1" dirty="0" smtClean="0"/>
                        <a:t>( 51,200</a:t>
                      </a:r>
                      <a:r>
                        <a:rPr lang="en-US" sz="1600" b="1" baseline="0" dirty="0" smtClean="0"/>
                        <a:t> * 246.72 </a:t>
                      </a:r>
                      <a:r>
                        <a:rPr lang="en-US" sz="1600" b="1" dirty="0" smtClean="0"/>
                        <a:t>)</a:t>
                      </a:r>
                      <a:endParaRPr lang="en-IN" sz="16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9" name="TextBox 38"/>
          <p:cNvSpPr txBox="1"/>
          <p:nvPr/>
        </p:nvSpPr>
        <p:spPr>
          <a:xfrm>
            <a:off x="1909498" y="4069610"/>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80,000 ESOPs</a:t>
            </a:r>
          </a:p>
        </p:txBody>
      </p:sp>
      <p:sp>
        <p:nvSpPr>
          <p:cNvPr id="40" name="TextBox 39"/>
          <p:cNvSpPr txBox="1"/>
          <p:nvPr/>
        </p:nvSpPr>
        <p:spPr>
          <a:xfrm>
            <a:off x="4196374" y="4077072"/>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6</a:t>
            </a:r>
            <a:r>
              <a:rPr lang="en-US" sz="1400" b="1" dirty="0"/>
              <a:t>4</a:t>
            </a:r>
            <a:r>
              <a:rPr lang="en-US" sz="1400" b="1" dirty="0" smtClean="0"/>
              <a:t>,000 ESOPs</a:t>
            </a:r>
          </a:p>
        </p:txBody>
      </p:sp>
      <p:sp>
        <p:nvSpPr>
          <p:cNvPr id="41" name="TextBox 40"/>
          <p:cNvSpPr txBox="1"/>
          <p:nvPr/>
        </p:nvSpPr>
        <p:spPr>
          <a:xfrm>
            <a:off x="6419234" y="4086236"/>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51,200 ESOPs</a:t>
            </a:r>
            <a:endParaRPr lang="en-IN" sz="1400" b="1" dirty="0"/>
          </a:p>
        </p:txBody>
      </p:sp>
      <p:cxnSp>
        <p:nvCxnSpPr>
          <p:cNvPr id="43" name="Straight Arrow Connector 42"/>
          <p:cNvCxnSpPr>
            <a:stCxn id="33" idx="0"/>
            <a:endCxn id="39" idx="0"/>
          </p:cNvCxnSpPr>
          <p:nvPr/>
        </p:nvCxnSpPr>
        <p:spPr>
          <a:xfrm>
            <a:off x="2719588" y="2208576"/>
            <a:ext cx="0" cy="18610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004086" y="2225202"/>
            <a:ext cx="0" cy="18610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388960" y="2225202"/>
            <a:ext cx="0" cy="18610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6063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Step 3: Determine expense to be recognized each year</a:t>
            </a:r>
          </a:p>
        </p:txBody>
      </p:sp>
      <p:cxnSp>
        <p:nvCxnSpPr>
          <p:cNvPr id="3" name="Straight Arrow Connector 2"/>
          <p:cNvCxnSpPr/>
          <p:nvPr/>
        </p:nvCxnSpPr>
        <p:spPr>
          <a:xfrm>
            <a:off x="361948" y="1741777"/>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61948" y="1633765"/>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54036" y="1633765"/>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685984" y="1885793"/>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18232" y="1885793"/>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22488" y="1885793"/>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26744" y="1892218"/>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0" y="1300497"/>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34656" y="1309729"/>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3" name="Oval 22"/>
          <p:cNvSpPr/>
          <p:nvPr/>
        </p:nvSpPr>
        <p:spPr>
          <a:xfrm>
            <a:off x="2630200" y="161601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4898452" y="161750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2162148" y="1309728"/>
            <a:ext cx="1152128" cy="307777"/>
          </a:xfrm>
          <a:prstGeom prst="rect">
            <a:avLst/>
          </a:prstGeom>
          <a:noFill/>
        </p:spPr>
        <p:txBody>
          <a:bodyPr wrap="square" rtlCol="0">
            <a:spAutoFit/>
          </a:bodyPr>
          <a:lstStyle/>
          <a:p>
            <a:pPr algn="ctr"/>
            <a:r>
              <a:rPr lang="en-GB" sz="1400" b="1" dirty="0" smtClean="0"/>
              <a:t>23 Feb 18</a:t>
            </a:r>
            <a:endParaRPr lang="en-GB" sz="1400" b="1" dirty="0"/>
          </a:p>
        </p:txBody>
      </p:sp>
      <p:sp>
        <p:nvSpPr>
          <p:cNvPr id="26" name="TextBox 25"/>
          <p:cNvSpPr txBox="1"/>
          <p:nvPr/>
        </p:nvSpPr>
        <p:spPr>
          <a:xfrm>
            <a:off x="4430400" y="1308239"/>
            <a:ext cx="1152128" cy="307777"/>
          </a:xfrm>
          <a:prstGeom prst="rect">
            <a:avLst/>
          </a:prstGeom>
          <a:noFill/>
        </p:spPr>
        <p:txBody>
          <a:bodyPr wrap="square" rtlCol="0">
            <a:spAutoFit/>
          </a:bodyPr>
          <a:lstStyle/>
          <a:p>
            <a:pPr algn="ctr"/>
            <a:r>
              <a:rPr lang="en-GB" sz="1400" b="1" dirty="0" smtClean="0"/>
              <a:t>23 Feb 19</a:t>
            </a:r>
            <a:endParaRPr lang="en-GB" sz="1400" b="1" dirty="0"/>
          </a:p>
        </p:txBody>
      </p:sp>
      <p:cxnSp>
        <p:nvCxnSpPr>
          <p:cNvPr id="19" name="Straight Arrow Connector 18"/>
          <p:cNvCxnSpPr>
            <a:stCxn id="13" idx="2"/>
          </p:cNvCxnSpPr>
          <p:nvPr/>
        </p:nvCxnSpPr>
        <p:spPr>
          <a:xfrm>
            <a:off x="1262048" y="2193570"/>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a:off x="3494296" y="2193570"/>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9" name="Straight Arrow Connector 48"/>
          <p:cNvCxnSpPr/>
          <p:nvPr/>
        </p:nvCxnSpPr>
        <p:spPr>
          <a:xfrm>
            <a:off x="5817954" y="2199995"/>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0" name="Straight Arrow Connector 49"/>
          <p:cNvCxnSpPr/>
          <p:nvPr/>
        </p:nvCxnSpPr>
        <p:spPr>
          <a:xfrm>
            <a:off x="7379813" y="2193570"/>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TextBox 26"/>
          <p:cNvSpPr txBox="1"/>
          <p:nvPr/>
        </p:nvSpPr>
        <p:spPr>
          <a:xfrm>
            <a:off x="361948" y="3212976"/>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412,069</a:t>
            </a:r>
          </a:p>
          <a:p>
            <a:pPr algn="ctr"/>
            <a:r>
              <a:rPr lang="en-US" sz="1400" b="1" dirty="0" smtClean="0"/>
              <a:t>( 12,632,064 * .10 / 3 )</a:t>
            </a:r>
          </a:p>
        </p:txBody>
      </p:sp>
      <p:sp>
        <p:nvSpPr>
          <p:cNvPr id="28" name="TextBox 27"/>
          <p:cNvSpPr txBox="1"/>
          <p:nvPr/>
        </p:nvSpPr>
        <p:spPr>
          <a:xfrm>
            <a:off x="2550399" y="3212976"/>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4,210,688</a:t>
            </a:r>
          </a:p>
          <a:p>
            <a:pPr algn="ctr"/>
            <a:r>
              <a:rPr lang="en-US" sz="1400" b="1" dirty="0" smtClean="0"/>
              <a:t>( 12,632,064 * 1 / 3 )</a:t>
            </a:r>
          </a:p>
        </p:txBody>
      </p:sp>
      <p:sp>
        <p:nvSpPr>
          <p:cNvPr id="29" name="TextBox 28"/>
          <p:cNvSpPr txBox="1"/>
          <p:nvPr/>
        </p:nvSpPr>
        <p:spPr>
          <a:xfrm>
            <a:off x="4854655" y="3180365"/>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4,210,688</a:t>
            </a:r>
          </a:p>
          <a:p>
            <a:pPr algn="ctr"/>
            <a:r>
              <a:rPr lang="en-US" sz="1400" b="1" dirty="0" smtClean="0"/>
              <a:t>( 12,632,064 * 1 / 3 )</a:t>
            </a:r>
          </a:p>
        </p:txBody>
      </p:sp>
      <p:sp>
        <p:nvSpPr>
          <p:cNvPr id="30" name="TextBox 29"/>
          <p:cNvSpPr txBox="1"/>
          <p:nvPr/>
        </p:nvSpPr>
        <p:spPr>
          <a:xfrm>
            <a:off x="6790895" y="3171444"/>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3,789,619</a:t>
            </a:r>
          </a:p>
          <a:p>
            <a:pPr algn="ctr"/>
            <a:r>
              <a:rPr lang="en-US" sz="1400" b="1" dirty="0" smtClean="0"/>
              <a:t>( 12,632,064 * .90 / 3 )</a:t>
            </a:r>
          </a:p>
        </p:txBody>
      </p:sp>
      <p:graphicFrame>
        <p:nvGraphicFramePr>
          <p:cNvPr id="2" name="Table 1"/>
          <p:cNvGraphicFramePr>
            <a:graphicFrameLocks noGrp="1"/>
          </p:cNvGraphicFramePr>
          <p:nvPr>
            <p:extLst>
              <p:ext uri="{D42A27DB-BD31-4B8C-83A1-F6EECF244321}">
                <p14:modId xmlns:p14="http://schemas.microsoft.com/office/powerpoint/2010/main" val="3256904106"/>
              </p:ext>
            </p:extLst>
          </p:nvPr>
        </p:nvGraphicFramePr>
        <p:xfrm>
          <a:off x="1185772" y="3935793"/>
          <a:ext cx="6840759" cy="2914640"/>
        </p:xfrm>
        <a:graphic>
          <a:graphicData uri="http://schemas.openxmlformats.org/drawingml/2006/table">
            <a:tbl>
              <a:tblPr firstRow="1" bandRow="1">
                <a:tableStyleId>{5C22544A-7EE6-4342-B048-85BDC9FD1C3A}</a:tableStyleId>
              </a:tblPr>
              <a:tblGrid>
                <a:gridCol w="1437744"/>
                <a:gridCol w="2524548"/>
                <a:gridCol w="2878467"/>
              </a:tblGrid>
              <a:tr h="720080">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Cumulative Expense (Rs.)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Expense to be recognized during</a:t>
                      </a:r>
                      <a:r>
                        <a:rPr lang="en-US" sz="1600" baseline="0" dirty="0" smtClean="0"/>
                        <a:t> each year (Rs.)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sz="1600" dirty="0" smtClean="0"/>
                        <a:t>31 March 2017</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421,069</a:t>
                      </a:r>
                    </a:p>
                    <a:p>
                      <a:pPr algn="ctr"/>
                      <a:r>
                        <a:rPr lang="en-US" sz="1400" b="1" dirty="0" smtClean="0"/>
                        <a:t>( 12,632,064 * .10 / 3 )</a:t>
                      </a:r>
                      <a:endParaRPr lang="en-IN"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421,069</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31 March 2018</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4,631,757</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( 12,632,064 * 1.10 / 3 )</a:t>
                      </a:r>
                      <a:endParaRPr lang="en-IN" sz="14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4,210,688</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31 March 2019</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8,842,445</a:t>
                      </a:r>
                    </a:p>
                    <a:p>
                      <a:pPr algn="ctr"/>
                      <a:r>
                        <a:rPr lang="en-US" sz="1400" b="1" dirty="0" smtClean="0"/>
                        <a:t>( 12,632,064 * 2.10 / 3 )</a:t>
                      </a:r>
                      <a:endParaRPr lang="en-IN"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4,210,688</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23 Feb 2020</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12,632,064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( 12,632,064 * 3 / 3 )</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3,789,619</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785834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Accounting Entries: Assuming actual attrition hold		(1/3)</a:t>
            </a:r>
            <a:endParaRPr lang="en-IN" sz="2800" dirty="0"/>
          </a:p>
        </p:txBody>
      </p:sp>
      <p:graphicFrame>
        <p:nvGraphicFramePr>
          <p:cNvPr id="2" name="Table 1"/>
          <p:cNvGraphicFramePr>
            <a:graphicFrameLocks noGrp="1"/>
          </p:cNvGraphicFramePr>
          <p:nvPr>
            <p:extLst>
              <p:ext uri="{D42A27DB-BD31-4B8C-83A1-F6EECF244321}">
                <p14:modId xmlns:p14="http://schemas.microsoft.com/office/powerpoint/2010/main" val="1258301637"/>
              </p:ext>
            </p:extLst>
          </p:nvPr>
        </p:nvGraphicFramePr>
        <p:xfrm>
          <a:off x="90000" y="980728"/>
          <a:ext cx="8964000" cy="5760641"/>
        </p:xfrm>
        <a:graphic>
          <a:graphicData uri="http://schemas.openxmlformats.org/drawingml/2006/table">
            <a:tbl>
              <a:tblPr firstRow="1" bandRow="1">
                <a:tableStyleId>{5C22544A-7EE6-4342-B048-85BDC9FD1C3A}</a:tableStyleId>
              </a:tblPr>
              <a:tblGrid>
                <a:gridCol w="1584000"/>
                <a:gridCol w="4842216"/>
                <a:gridCol w="1205784"/>
                <a:gridCol w="1332000"/>
              </a:tblGrid>
              <a:tr h="636349">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Particulars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Debit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Credit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06668">
                <a:tc>
                  <a:txBody>
                    <a:bodyPr/>
                    <a:lstStyle/>
                    <a:p>
                      <a:pPr algn="ctr"/>
                      <a:r>
                        <a:rPr lang="en-US" sz="1500" dirty="0" smtClean="0"/>
                        <a:t>31 March</a:t>
                      </a:r>
                      <a:r>
                        <a:rPr lang="en-US" sz="1500" baseline="0" dirty="0" smtClean="0"/>
                        <a:t> 2017</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600" dirty="0" smtClean="0"/>
                        <a:t>Employee compensation expense account            Dr</a:t>
                      </a:r>
                    </a:p>
                    <a:p>
                      <a:pPr algn="just"/>
                      <a:r>
                        <a:rPr lang="en-US" sz="1600" dirty="0" smtClean="0"/>
                        <a:t>To</a:t>
                      </a:r>
                      <a:r>
                        <a:rPr lang="en-US" sz="1600" baseline="0" dirty="0" smtClean="0"/>
                        <a:t> ESOP outstanding account</a:t>
                      </a:r>
                    </a:p>
                    <a:p>
                      <a:pPr algn="just"/>
                      <a:endParaRPr lang="en-US" sz="1600" baseline="0" dirty="0" smtClean="0"/>
                    </a:p>
                    <a:p>
                      <a:pPr algn="just"/>
                      <a:r>
                        <a:rPr lang="en-US" sz="1500" baseline="0" dirty="0" smtClean="0"/>
                        <a:t>(Being grant of 100,000 options to employees worth Rs. 246.72 amortized on straight line basis over 3 years)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5547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2017</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600" dirty="0" smtClean="0"/>
                        <a:t>Profit</a:t>
                      </a:r>
                      <a:r>
                        <a:rPr lang="en-US" sz="1600" baseline="0" dirty="0" smtClean="0"/>
                        <a:t> and loss account                                               Dr</a:t>
                      </a:r>
                      <a:endParaRPr lang="en-US" sz="1600" dirty="0" smtClean="0"/>
                    </a:p>
                    <a:p>
                      <a:pPr algn="just"/>
                      <a:r>
                        <a:rPr lang="en-US" sz="1600" dirty="0" smtClean="0"/>
                        <a:t>To Employee compensation expense account</a:t>
                      </a:r>
                    </a:p>
                    <a:p>
                      <a:pPr algn="just"/>
                      <a:endParaRPr lang="en-US" sz="1600" dirty="0" smtClean="0"/>
                    </a:p>
                    <a:p>
                      <a:pPr algn="just"/>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06668">
                <a:tc>
                  <a:txBody>
                    <a:bodyPr/>
                    <a:lstStyle/>
                    <a:p>
                      <a:pPr algn="ctr"/>
                      <a:r>
                        <a:rPr lang="en-US" sz="1500" dirty="0" smtClean="0"/>
                        <a:t>31 March</a:t>
                      </a:r>
                      <a:r>
                        <a:rPr lang="en-US" sz="1500" baseline="0" dirty="0" smtClean="0"/>
                        <a:t> 2018</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600" dirty="0" smtClean="0"/>
                        <a:t>Employee compensation expense account            Dr</a:t>
                      </a:r>
                    </a:p>
                    <a:p>
                      <a:pPr algn="just"/>
                      <a:r>
                        <a:rPr lang="en-US" sz="1600" dirty="0" smtClean="0"/>
                        <a:t>To</a:t>
                      </a:r>
                      <a:r>
                        <a:rPr lang="en-US" sz="1600" baseline="0" dirty="0" smtClean="0"/>
                        <a:t> ESOP outstanding account</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600" baseline="0"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US" sz="1500" baseline="0" dirty="0" smtClean="0"/>
                        <a:t>(Being grant of 100,000 options to employees worth Rs. 246.72 amortized on straight line basis over 3 years)</a:t>
                      </a:r>
                      <a:endParaRPr lang="en-IN"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5547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2018</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600" dirty="0" smtClean="0"/>
                        <a:t>Profit</a:t>
                      </a:r>
                      <a:r>
                        <a:rPr lang="en-US" sz="1600" baseline="0" dirty="0" smtClean="0"/>
                        <a:t> and loss account                                               Dr</a:t>
                      </a:r>
                      <a:endParaRPr lang="en-US" sz="1600" dirty="0" smtClean="0"/>
                    </a:p>
                    <a:p>
                      <a:pPr algn="just"/>
                      <a:r>
                        <a:rPr lang="en-US" sz="1600" dirty="0" smtClean="0"/>
                        <a:t>To Employee compensation expense account</a:t>
                      </a:r>
                    </a:p>
                    <a:p>
                      <a:pPr algn="just"/>
                      <a:endParaRPr lang="en-US" sz="1600"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16513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74112032"/>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Ind AS 102: Share Based </a:t>
            </a:r>
            <a:r>
              <a:rPr lang="en-GB" sz="3600" dirty="0" smtClean="0"/>
              <a:t>Payments                (1/4)</a:t>
            </a:r>
            <a:endParaRPr lang="en-IN" sz="3600" dirty="0">
              <a:solidFill>
                <a:schemeClr val="bg1"/>
              </a:solidFill>
            </a:endParaRPr>
          </a:p>
        </p:txBody>
      </p:sp>
      <p:sp>
        <p:nvSpPr>
          <p:cNvPr id="4" name="TextBox 3"/>
          <p:cNvSpPr txBox="1"/>
          <p:nvPr/>
        </p:nvSpPr>
        <p:spPr>
          <a:xfrm>
            <a:off x="0" y="1125899"/>
            <a:ext cx="8964488" cy="4801314"/>
          </a:xfrm>
          <a:prstGeom prst="rect">
            <a:avLst/>
          </a:prstGeom>
          <a:noFill/>
        </p:spPr>
        <p:txBody>
          <a:bodyPr wrap="square" rtlCol="0">
            <a:spAutoFit/>
          </a:bodyPr>
          <a:lstStyle/>
          <a:p>
            <a:pPr marL="285750" indent="-285750" algn="just">
              <a:buFont typeface="Arial" pitchFamily="34" charset="0"/>
              <a:buChar char="•"/>
            </a:pPr>
            <a:r>
              <a:rPr lang="en-GB" dirty="0" smtClean="0"/>
              <a:t>35 page Standard covering Share Based Payments.</a:t>
            </a:r>
          </a:p>
          <a:p>
            <a:pPr marL="285750" indent="-285750" algn="just">
              <a:buFont typeface="Arial" pitchFamily="34" charset="0"/>
              <a:buChar char="•"/>
            </a:pPr>
            <a:endParaRPr lang="en-GB" dirty="0"/>
          </a:p>
          <a:p>
            <a:pPr marL="285750" indent="-285750" algn="just">
              <a:buFont typeface="Arial" pitchFamily="34" charset="0"/>
              <a:buChar char="•"/>
            </a:pPr>
            <a:r>
              <a:rPr lang="en-GB" dirty="0" smtClean="0"/>
              <a:t>Specifies Recognition, Measurement and Disclosure with regards to share based transactions.</a:t>
            </a:r>
          </a:p>
          <a:p>
            <a:pPr marL="285750" indent="-285750" algn="just">
              <a:buFont typeface="Arial" pitchFamily="34" charset="0"/>
              <a:buChar char="•"/>
            </a:pPr>
            <a:endParaRPr lang="en-GB" dirty="0"/>
          </a:p>
          <a:p>
            <a:pPr marL="285750" indent="-285750" algn="just">
              <a:buFont typeface="Arial" pitchFamily="34" charset="0"/>
              <a:buChar char="•"/>
            </a:pPr>
            <a:r>
              <a:rPr lang="en-GB" dirty="0" smtClean="0"/>
              <a:t>Standard is divided into 3 main parts:</a:t>
            </a:r>
          </a:p>
          <a:p>
            <a:pPr marL="285750" indent="-285750" algn="just">
              <a:buFont typeface="Arial" pitchFamily="34" charset="0"/>
              <a:buChar char="•"/>
            </a:pPr>
            <a:endParaRPr lang="en-GB" dirty="0"/>
          </a:p>
          <a:p>
            <a:pPr marL="742950" lvl="1" indent="-285750" algn="just">
              <a:buFont typeface="Calibri" pitchFamily="34" charset="0"/>
              <a:buChar char="­"/>
            </a:pPr>
            <a:r>
              <a:rPr lang="en-GB" b="1" dirty="0" smtClean="0">
                <a:solidFill>
                  <a:srgbClr val="C00000"/>
                </a:solidFill>
              </a:rPr>
              <a:t>Main Standard</a:t>
            </a:r>
            <a:r>
              <a:rPr lang="en-GB" dirty="0" smtClean="0"/>
              <a:t>, containing  Scope, Recognition, Measurement and Disclosure Requirements.</a:t>
            </a:r>
          </a:p>
          <a:p>
            <a:pPr marL="742950" lvl="1" indent="-285750" algn="just">
              <a:buFont typeface="Calibri" pitchFamily="34" charset="0"/>
              <a:buChar char="­"/>
            </a:pPr>
            <a:endParaRPr lang="en-GB" dirty="0"/>
          </a:p>
          <a:p>
            <a:pPr marL="742950" lvl="1" indent="-285750" algn="just">
              <a:buFont typeface="Calibri" pitchFamily="34" charset="0"/>
              <a:buChar char="­"/>
            </a:pPr>
            <a:r>
              <a:rPr lang="en-GB" b="1" dirty="0" smtClean="0">
                <a:solidFill>
                  <a:srgbClr val="C00000"/>
                </a:solidFill>
              </a:rPr>
              <a:t>Appendix A</a:t>
            </a:r>
            <a:r>
              <a:rPr lang="en-GB" dirty="0" smtClean="0"/>
              <a:t>, giving major definitions</a:t>
            </a:r>
          </a:p>
          <a:p>
            <a:pPr marL="742950" lvl="1" indent="-285750" algn="just">
              <a:buFont typeface="Calibri" pitchFamily="34" charset="0"/>
              <a:buChar char="­"/>
            </a:pPr>
            <a:endParaRPr lang="en-GB" dirty="0"/>
          </a:p>
          <a:p>
            <a:pPr marL="742950" lvl="1" indent="-285750" algn="just">
              <a:buFont typeface="Calibri" pitchFamily="34" charset="0"/>
              <a:buChar char="­"/>
            </a:pPr>
            <a:r>
              <a:rPr lang="en-GB" b="1" dirty="0" smtClean="0">
                <a:solidFill>
                  <a:srgbClr val="C00000"/>
                </a:solidFill>
              </a:rPr>
              <a:t>Appendix B</a:t>
            </a:r>
            <a:r>
              <a:rPr lang="en-GB" dirty="0" smtClean="0"/>
              <a:t>, which provides guidance on application of the standard</a:t>
            </a:r>
          </a:p>
          <a:p>
            <a:pPr marL="742950" lvl="1" indent="-285750" algn="just">
              <a:buFont typeface="Calibri" pitchFamily="34" charset="0"/>
              <a:buChar char="­"/>
            </a:pPr>
            <a:endParaRPr lang="en-GB" dirty="0"/>
          </a:p>
          <a:p>
            <a:pPr marL="285750" indent="-285750" algn="just">
              <a:buFont typeface="Arial" pitchFamily="34" charset="0"/>
              <a:buChar char="•"/>
            </a:pPr>
            <a:r>
              <a:rPr lang="en-GB" dirty="0" smtClean="0"/>
              <a:t>Appendices are an integral part of the Standard.</a:t>
            </a:r>
          </a:p>
          <a:p>
            <a:pPr marL="285750" indent="-285750" algn="just">
              <a:buFont typeface="Arial" pitchFamily="34" charset="0"/>
              <a:buChar char="•"/>
            </a:pPr>
            <a:endParaRPr lang="en-GB" dirty="0"/>
          </a:p>
          <a:p>
            <a:pPr marL="285750" indent="-285750" algn="just">
              <a:buFont typeface="Arial" pitchFamily="34" charset="0"/>
              <a:buChar char="•"/>
            </a:pPr>
            <a:r>
              <a:rPr lang="en-GB" dirty="0" smtClean="0"/>
              <a:t>Overview of above parts given in the following slides.</a:t>
            </a:r>
            <a:endParaRPr lang="en-GB" dirty="0"/>
          </a:p>
        </p:txBody>
      </p:sp>
    </p:spTree>
    <p:extLst>
      <p:ext uri="{BB962C8B-B14F-4D97-AF65-F5344CB8AC3E}">
        <p14:creationId xmlns:p14="http://schemas.microsoft.com/office/powerpoint/2010/main" val="37992628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Accounting Entries: Assuming actual attrition hold		</a:t>
            </a:r>
            <a:r>
              <a:rPr lang="en-US" sz="2800" dirty="0" smtClean="0"/>
              <a:t>(2/3</a:t>
            </a:r>
            <a:r>
              <a:rPr lang="en-US" sz="2800" dirty="0"/>
              <a:t>)</a:t>
            </a:r>
            <a:endParaRPr lang="en-IN" sz="2800" dirty="0"/>
          </a:p>
        </p:txBody>
      </p:sp>
      <p:graphicFrame>
        <p:nvGraphicFramePr>
          <p:cNvPr id="2" name="Table 1"/>
          <p:cNvGraphicFramePr>
            <a:graphicFrameLocks noGrp="1"/>
          </p:cNvGraphicFramePr>
          <p:nvPr>
            <p:extLst>
              <p:ext uri="{D42A27DB-BD31-4B8C-83A1-F6EECF244321}">
                <p14:modId xmlns:p14="http://schemas.microsoft.com/office/powerpoint/2010/main" val="3938179762"/>
              </p:ext>
            </p:extLst>
          </p:nvPr>
        </p:nvGraphicFramePr>
        <p:xfrm>
          <a:off x="90000" y="980727"/>
          <a:ext cx="8964000" cy="5760640"/>
        </p:xfrm>
        <a:graphic>
          <a:graphicData uri="http://schemas.openxmlformats.org/drawingml/2006/table">
            <a:tbl>
              <a:tblPr firstRow="1" bandRow="1">
                <a:tableStyleId>{5C22544A-7EE6-4342-B048-85BDC9FD1C3A}</a:tableStyleId>
              </a:tblPr>
              <a:tblGrid>
                <a:gridCol w="1584000"/>
                <a:gridCol w="4842216"/>
                <a:gridCol w="1205784"/>
                <a:gridCol w="1332000"/>
              </a:tblGrid>
              <a:tr h="636350">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Particulars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Debit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Credit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06668">
                <a:tc>
                  <a:txBody>
                    <a:bodyPr/>
                    <a:lstStyle/>
                    <a:p>
                      <a:pPr algn="ctr"/>
                      <a:r>
                        <a:rPr lang="en-US" sz="1500" dirty="0" smtClean="0"/>
                        <a:t>31 March</a:t>
                      </a:r>
                      <a:r>
                        <a:rPr lang="en-US" sz="1500" baseline="0" dirty="0" smtClean="0"/>
                        <a:t> 2019</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dirty="0" smtClean="0"/>
                        <a:t>Employee compensation expense account                     Dr</a:t>
                      </a:r>
                    </a:p>
                    <a:p>
                      <a:r>
                        <a:rPr lang="en-US" sz="1600" dirty="0" smtClean="0"/>
                        <a:t>To</a:t>
                      </a:r>
                      <a:r>
                        <a:rPr lang="en-US" sz="1600" baseline="0" dirty="0" smtClean="0"/>
                        <a:t> ESOP outstanding account</a:t>
                      </a:r>
                    </a:p>
                    <a:p>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(Being grant of 100,000 options to employees worth Rs. 246.72 amortized on straight line basis over 3 years)</a:t>
                      </a:r>
                      <a:endParaRPr lang="en-IN"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US" sz="1500" dirty="0" smtClean="0"/>
                    </a:p>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1554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2019</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sz="1500" dirty="0" smtClean="0"/>
                    </a:p>
                    <a:p>
                      <a:pPr algn="ctr"/>
                      <a:r>
                        <a:rPr lang="en-US" sz="1500" dirty="0" smtClean="0"/>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4066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23 Feb</a:t>
                      </a:r>
                      <a:r>
                        <a:rPr lang="en-US" sz="1500" baseline="0" dirty="0" smtClean="0"/>
                        <a:t>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dirty="0" smtClean="0"/>
                        <a:t>Employee compensation expense account                     Dr</a:t>
                      </a:r>
                    </a:p>
                    <a:p>
                      <a:r>
                        <a:rPr lang="en-US" sz="1600" dirty="0" smtClean="0"/>
                        <a:t>To</a:t>
                      </a:r>
                      <a:r>
                        <a:rPr lang="en-US" sz="1600" baseline="0" dirty="0" smtClean="0"/>
                        <a:t> ESOP outstanding account</a:t>
                      </a:r>
                    </a:p>
                    <a:p>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(Being grant of 100,000 options to employees worth Rs. 246.72 amortized on straight line basis over 3 years)</a:t>
                      </a:r>
                      <a:endParaRPr lang="en-IN"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500" dirty="0" smtClean="0"/>
                        <a:t>3,789,619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US" sz="1500" dirty="0" smtClean="0"/>
                    </a:p>
                    <a:p>
                      <a:pPr algn="ctr"/>
                      <a:r>
                        <a:rPr lang="en-US" sz="1500" dirty="0" smtClean="0"/>
                        <a:t>3,789,619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1554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23 Feb</a:t>
                      </a:r>
                      <a:r>
                        <a:rPr lang="en-US" sz="1500" baseline="0" dirty="0" smtClean="0"/>
                        <a:t>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500" dirty="0" smtClean="0"/>
                        <a:t>3,789,619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sz="1500" dirty="0" smtClean="0"/>
                    </a:p>
                    <a:p>
                      <a:pPr algn="ctr"/>
                      <a:r>
                        <a:rPr lang="en-US" sz="1500" dirty="0" smtClean="0"/>
                        <a:t>3,789,619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443353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2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Accounting Entries: Assuming actual attrition hold		</a:t>
            </a:r>
            <a:r>
              <a:rPr lang="en-US" sz="2800" dirty="0" smtClean="0"/>
              <a:t>(3/3</a:t>
            </a:r>
            <a:r>
              <a:rPr lang="en-US" sz="2800" dirty="0"/>
              <a:t>)</a:t>
            </a:r>
            <a:endParaRPr lang="en-IN" sz="2800" dirty="0"/>
          </a:p>
        </p:txBody>
      </p:sp>
      <p:sp>
        <p:nvSpPr>
          <p:cNvPr id="3" name="Left Brace 2"/>
          <p:cNvSpPr/>
          <p:nvPr/>
        </p:nvSpPr>
        <p:spPr>
          <a:xfrm rot="5400000">
            <a:off x="4075481" y="-745146"/>
            <a:ext cx="550972" cy="4320481"/>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IN" sz="1400"/>
          </a:p>
        </p:txBody>
      </p:sp>
      <p:sp>
        <p:nvSpPr>
          <p:cNvPr id="4" name="TextBox 3"/>
          <p:cNvSpPr txBox="1"/>
          <p:nvPr/>
        </p:nvSpPr>
        <p:spPr>
          <a:xfrm>
            <a:off x="3428873" y="852870"/>
            <a:ext cx="1854206" cy="307777"/>
          </a:xfrm>
          <a:prstGeom prst="rect">
            <a:avLst/>
          </a:prstGeom>
          <a:noFill/>
        </p:spPr>
        <p:txBody>
          <a:bodyPr wrap="square" rtlCol="0">
            <a:spAutoFit/>
          </a:bodyPr>
          <a:lstStyle/>
          <a:p>
            <a:pPr algn="ctr"/>
            <a:r>
              <a:rPr lang="en-US" sz="1400" b="1" dirty="0" smtClean="0"/>
              <a:t>Last Entries</a:t>
            </a:r>
            <a:endParaRPr lang="en-IN" sz="1400" b="1" dirty="0"/>
          </a:p>
        </p:txBody>
      </p:sp>
      <p:sp>
        <p:nvSpPr>
          <p:cNvPr id="6" name="TextBox 5"/>
          <p:cNvSpPr txBox="1"/>
          <p:nvPr/>
        </p:nvSpPr>
        <p:spPr>
          <a:xfrm>
            <a:off x="539551" y="1748638"/>
            <a:ext cx="331236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t>(a)</a:t>
            </a:r>
          </a:p>
          <a:p>
            <a:pPr algn="ctr"/>
            <a:r>
              <a:rPr lang="en-US" sz="1400" dirty="0" smtClean="0"/>
              <a:t>If all vested options get exercised</a:t>
            </a:r>
            <a:endParaRPr lang="en-IN" sz="1400" dirty="0"/>
          </a:p>
        </p:txBody>
      </p:sp>
      <p:sp>
        <p:nvSpPr>
          <p:cNvPr id="10" name="TextBox 9"/>
          <p:cNvSpPr txBox="1"/>
          <p:nvPr/>
        </p:nvSpPr>
        <p:spPr>
          <a:xfrm>
            <a:off x="4860032" y="1744470"/>
            <a:ext cx="331236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t>(b)</a:t>
            </a:r>
          </a:p>
          <a:p>
            <a:pPr algn="ctr"/>
            <a:r>
              <a:rPr lang="en-US" sz="1400" dirty="0" smtClean="0"/>
              <a:t>If all vested options get lapsed</a:t>
            </a:r>
            <a:endParaRPr lang="en-IN" sz="1400" dirty="0"/>
          </a:p>
        </p:txBody>
      </p:sp>
      <p:graphicFrame>
        <p:nvGraphicFramePr>
          <p:cNvPr id="13" name="Table 12"/>
          <p:cNvGraphicFramePr>
            <a:graphicFrameLocks noGrp="1"/>
          </p:cNvGraphicFramePr>
          <p:nvPr>
            <p:extLst>
              <p:ext uri="{D42A27DB-BD31-4B8C-83A1-F6EECF244321}">
                <p14:modId xmlns:p14="http://schemas.microsoft.com/office/powerpoint/2010/main" val="4109402981"/>
              </p:ext>
            </p:extLst>
          </p:nvPr>
        </p:nvGraphicFramePr>
        <p:xfrm>
          <a:off x="90000" y="2564905"/>
          <a:ext cx="8964000" cy="3376470"/>
        </p:xfrm>
        <a:graphic>
          <a:graphicData uri="http://schemas.openxmlformats.org/drawingml/2006/table">
            <a:tbl>
              <a:tblPr firstRow="1" bandRow="1">
                <a:tableStyleId>{5C22544A-7EE6-4342-B048-85BDC9FD1C3A}</a:tableStyleId>
              </a:tblPr>
              <a:tblGrid>
                <a:gridCol w="1241640"/>
                <a:gridCol w="5328592"/>
                <a:gridCol w="1152128"/>
                <a:gridCol w="1241640"/>
              </a:tblGrid>
              <a:tr h="504055">
                <a:tc>
                  <a:txBody>
                    <a:bodyPr/>
                    <a:lstStyle/>
                    <a:p>
                      <a:pPr algn="ctr"/>
                      <a:r>
                        <a:rPr lang="en-US" sz="1600" b="0" dirty="0" smtClean="0"/>
                        <a:t>Date</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Particulars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Debit</a:t>
                      </a:r>
                      <a:r>
                        <a:rPr lang="en-US" sz="1600" b="0" baseline="0" dirty="0" smtClean="0"/>
                        <a:t> </a:t>
                      </a:r>
                      <a:r>
                        <a:rPr lang="en-US" sz="1600" b="0" dirty="0" smtClean="0"/>
                        <a:t>(Rs.)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Credit</a:t>
                      </a:r>
                      <a:r>
                        <a:rPr lang="en-US" sz="1600" b="0" baseline="0" dirty="0" smtClean="0"/>
                        <a:t> </a:t>
                      </a:r>
                      <a:r>
                        <a:rPr lang="en-US" sz="1600" b="0" dirty="0" smtClean="0"/>
                        <a:t>(Rs.)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288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smtClean="0"/>
                        <a:t>23 Feb</a:t>
                      </a:r>
                      <a:r>
                        <a:rPr lang="en-US" sz="1600" b="0" baseline="0" dirty="0" smtClean="0"/>
                        <a:t> 2020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baseline="0" dirty="0" smtClean="0"/>
                        <a:t>(a)</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dirty="0" smtClean="0"/>
                        <a:t>Bank account (51200 * 1000)                                                       </a:t>
                      </a:r>
                      <a:r>
                        <a:rPr lang="en-US" sz="1600" b="0" baseline="0" dirty="0" smtClean="0"/>
                        <a:t>Dr</a:t>
                      </a:r>
                    </a:p>
                    <a:p>
                      <a:r>
                        <a:rPr lang="en-US" sz="1600" b="0" baseline="0" dirty="0" smtClean="0"/>
                        <a:t>ESOP outstanding account                                                            Dr</a:t>
                      </a:r>
                      <a:endParaRPr lang="en-US" sz="1600" b="0" dirty="0" smtClean="0"/>
                    </a:p>
                    <a:p>
                      <a:r>
                        <a:rPr lang="en-US" sz="1600" b="0" dirty="0" smtClean="0"/>
                        <a:t>To Equity Share</a:t>
                      </a:r>
                      <a:r>
                        <a:rPr lang="en-US" sz="1600" b="0" baseline="0" dirty="0" smtClean="0"/>
                        <a:t> capital account (51200 * 5)</a:t>
                      </a:r>
                    </a:p>
                    <a:p>
                      <a:r>
                        <a:rPr lang="en-US" sz="1600" b="0" dirty="0" smtClean="0"/>
                        <a:t>To Share</a:t>
                      </a:r>
                      <a:r>
                        <a:rPr lang="en-US" sz="1600" b="0" baseline="0" dirty="0" smtClean="0"/>
                        <a:t> Premium account (Balancing Item)</a:t>
                      </a:r>
                      <a:endParaRPr lang="en-US" sz="1600" b="0" dirty="0" smtClean="0"/>
                    </a:p>
                    <a:p>
                      <a:endParaRPr lang="en-US" sz="1600"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t>(Being 51,200 employee stock options exercised</a:t>
                      </a:r>
                      <a:r>
                        <a:rPr lang="en-US" sz="1600" b="0" baseline="0" dirty="0" smtClean="0"/>
                        <a:t>)</a:t>
                      </a:r>
                      <a:endParaRPr lang="en-US" sz="16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51,200,000</a:t>
                      </a:r>
                    </a:p>
                    <a:p>
                      <a:pPr algn="ctr"/>
                      <a:r>
                        <a:rPr lang="en-US" sz="1600" b="0" dirty="0" smtClean="0"/>
                        <a:t>12,632,064</a:t>
                      </a:r>
                      <a:endParaRPr lang="en-IN"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b="0" dirty="0" smtClean="0"/>
                    </a:p>
                    <a:p>
                      <a:pPr algn="ctr"/>
                      <a:endParaRPr lang="en-US" sz="1600" b="0" dirty="0" smtClean="0"/>
                    </a:p>
                    <a:p>
                      <a:pPr algn="ctr"/>
                      <a:r>
                        <a:rPr lang="en-US" sz="1600" b="0" dirty="0" smtClean="0"/>
                        <a:t>256,000*</a:t>
                      </a:r>
                    </a:p>
                    <a:p>
                      <a:pPr algn="ctr"/>
                      <a:r>
                        <a:rPr lang="en-US" sz="1600" b="0" dirty="0" smtClean="0"/>
                        <a:t>63,576,064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7935">
                <a:tc>
                  <a:txBody>
                    <a:bodyPr/>
                    <a:lstStyle/>
                    <a:p>
                      <a:pPr algn="ctr"/>
                      <a:r>
                        <a:rPr lang="en-US" sz="1600" b="0" dirty="0" smtClean="0"/>
                        <a:t>23 Feb</a:t>
                      </a:r>
                      <a:r>
                        <a:rPr lang="en-US" sz="1600" b="0" baseline="0" dirty="0" smtClean="0"/>
                        <a:t> 2020</a:t>
                      </a:r>
                    </a:p>
                    <a:p>
                      <a:pPr algn="ctr"/>
                      <a:r>
                        <a:rPr lang="en-US" sz="1600" b="0" baseline="0" dirty="0" smtClean="0"/>
                        <a:t>(b)</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smtClean="0"/>
                        <a:t>ESOP outstanding account                                                            Dr</a:t>
                      </a:r>
                      <a:endParaRPr lang="en-US" sz="1600" b="0" dirty="0" smtClean="0"/>
                    </a:p>
                    <a:p>
                      <a:r>
                        <a:rPr lang="en-US" sz="1600" b="0" dirty="0" smtClean="0"/>
                        <a:t>To</a:t>
                      </a:r>
                      <a:r>
                        <a:rPr lang="en-US" sz="1600" b="0" baseline="0" dirty="0" smtClean="0"/>
                        <a:t> General reserve account</a:t>
                      </a:r>
                    </a:p>
                    <a:p>
                      <a:endParaRPr lang="en-US" sz="1600"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t>(</a:t>
                      </a:r>
                      <a:r>
                        <a:rPr lang="en-US" sz="1600" b="0" dirty="0" smtClean="0"/>
                        <a:t>Being 51,200 employee stock options get lapsed</a:t>
                      </a:r>
                      <a:r>
                        <a:rPr lang="en-US" sz="1600" b="0" baseline="0" dirty="0" smtClean="0"/>
                        <a:t>)</a:t>
                      </a:r>
                      <a:endParaRPr lang="en-US" sz="16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12,632,064</a:t>
                      </a:r>
                      <a:endParaRPr lang="en-IN"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b="0" dirty="0" smtClean="0"/>
                    </a:p>
                    <a:p>
                      <a:pPr algn="ctr"/>
                      <a:r>
                        <a:rPr lang="en-US" sz="1600" b="0" dirty="0" smtClean="0"/>
                        <a:t>12,632,064</a:t>
                      </a:r>
                      <a:endParaRPr lang="en-IN"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4" name="TextBox 13"/>
          <p:cNvSpPr txBox="1"/>
          <p:nvPr/>
        </p:nvSpPr>
        <p:spPr>
          <a:xfrm>
            <a:off x="31228" y="6093296"/>
            <a:ext cx="8856984" cy="369332"/>
          </a:xfrm>
          <a:prstGeom prst="rect">
            <a:avLst/>
          </a:prstGeom>
          <a:noFill/>
        </p:spPr>
        <p:txBody>
          <a:bodyPr wrap="square" rtlCol="0">
            <a:spAutoFit/>
          </a:bodyPr>
          <a:lstStyle/>
          <a:p>
            <a:r>
              <a:rPr lang="en-US" dirty="0" smtClean="0"/>
              <a:t>*Face value of the shares is Rs. 5. This has been taken from the NSE website.</a:t>
            </a:r>
            <a:endParaRPr lang="en-IN" dirty="0"/>
          </a:p>
        </p:txBody>
      </p:sp>
    </p:spTree>
    <p:extLst>
      <p:ext uri="{BB962C8B-B14F-4D97-AF65-F5344CB8AC3E}">
        <p14:creationId xmlns:p14="http://schemas.microsoft.com/office/powerpoint/2010/main" val="39605874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Disclosures as on 31 March 2017</a:t>
            </a:r>
            <a:endParaRPr lang="en-IN" sz="2800" dirty="0"/>
          </a:p>
        </p:txBody>
      </p:sp>
      <p:sp>
        <p:nvSpPr>
          <p:cNvPr id="2" name="TextBox 1"/>
          <p:cNvSpPr txBox="1"/>
          <p:nvPr/>
        </p:nvSpPr>
        <p:spPr>
          <a:xfrm>
            <a:off x="0" y="1052736"/>
            <a:ext cx="914400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smtClean="0"/>
              <a:t>Description of share – based payment arrangements	</a:t>
            </a:r>
            <a:r>
              <a:rPr lang="en-US" b="1" dirty="0" smtClean="0"/>
              <a:t> </a:t>
            </a:r>
            <a:r>
              <a:rPr lang="en-US" sz="1400" b="1" dirty="0" smtClean="0"/>
              <a:t>refer </a:t>
            </a:r>
            <a:r>
              <a:rPr lang="en-US" sz="1400" b="1" dirty="0"/>
              <a:t>to </a:t>
            </a:r>
            <a:r>
              <a:rPr lang="en-US" sz="1400" b="1" dirty="0" err="1"/>
              <a:t>para</a:t>
            </a:r>
            <a:r>
              <a:rPr lang="en-US" sz="1400" b="1" dirty="0"/>
              <a:t> 45 (a) of Ind AS </a:t>
            </a:r>
            <a:r>
              <a:rPr lang="en-US" sz="1400" b="1" dirty="0" smtClean="0"/>
              <a:t>102</a:t>
            </a:r>
            <a:endParaRPr lang="en-IN" sz="1400" b="1" dirty="0"/>
          </a:p>
        </p:txBody>
      </p:sp>
      <p:graphicFrame>
        <p:nvGraphicFramePr>
          <p:cNvPr id="4" name="Table 3"/>
          <p:cNvGraphicFramePr>
            <a:graphicFrameLocks noGrp="1"/>
          </p:cNvGraphicFramePr>
          <p:nvPr>
            <p:extLst>
              <p:ext uri="{D42A27DB-BD31-4B8C-83A1-F6EECF244321}">
                <p14:modId xmlns:p14="http://schemas.microsoft.com/office/powerpoint/2010/main" val="454305941"/>
              </p:ext>
            </p:extLst>
          </p:nvPr>
        </p:nvGraphicFramePr>
        <p:xfrm>
          <a:off x="0" y="1700808"/>
          <a:ext cx="9040300" cy="3744000"/>
        </p:xfrm>
        <a:graphic>
          <a:graphicData uri="http://schemas.openxmlformats.org/drawingml/2006/table">
            <a:tbl>
              <a:tblPr firstRow="1" bandRow="1">
                <a:tableStyleId>{5C22544A-7EE6-4342-B048-85BDC9FD1C3A}</a:tableStyleId>
              </a:tblPr>
              <a:tblGrid>
                <a:gridCol w="4520150"/>
                <a:gridCol w="4520150"/>
              </a:tblGrid>
              <a:tr h="468000">
                <a:tc>
                  <a:txBody>
                    <a:bodyPr/>
                    <a:lstStyle/>
                    <a:p>
                      <a:pPr algn="just"/>
                      <a:r>
                        <a:rPr lang="en-US" sz="2000" dirty="0" smtClean="0"/>
                        <a:t>Particulars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ESOPs 2017</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ESOPs Granted</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100,000</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Method of settlement</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Equity Settled</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Grant Date</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23 Feb 2017</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Vesting Requirement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3 years</a:t>
                      </a:r>
                      <a:r>
                        <a:rPr lang="en-US" sz="2000" baseline="0" dirty="0" smtClean="0"/>
                        <a:t> from grant date</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Exercise Price</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Rs.</a:t>
                      </a:r>
                      <a:r>
                        <a:rPr lang="en-US" sz="2000" baseline="0" dirty="0" smtClean="0"/>
                        <a:t> 1,000</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Share</a:t>
                      </a:r>
                      <a:r>
                        <a:rPr lang="en-US" sz="2000" b="0" baseline="0" dirty="0" smtClean="0"/>
                        <a:t> price as at grant date</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Rs. 1006.55</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Exercise Date</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24 Feb 2020</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419633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Disclosures as on 31 March 2017</a:t>
            </a:r>
            <a:endParaRPr lang="en-IN" sz="2800" dirty="0"/>
          </a:p>
        </p:txBody>
      </p:sp>
      <p:sp>
        <p:nvSpPr>
          <p:cNvPr id="2" name="TextBox 1"/>
          <p:cNvSpPr txBox="1"/>
          <p:nvPr/>
        </p:nvSpPr>
        <p:spPr>
          <a:xfrm>
            <a:off x="0" y="1052736"/>
            <a:ext cx="914400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smtClean="0"/>
              <a:t>No. of Options movement during the year		</a:t>
            </a:r>
            <a:r>
              <a:rPr lang="en-US" b="1" dirty="0" smtClean="0"/>
              <a:t>       	</a:t>
            </a:r>
            <a:r>
              <a:rPr lang="en-US" sz="1400" b="1" dirty="0" smtClean="0"/>
              <a:t>refer </a:t>
            </a:r>
            <a:r>
              <a:rPr lang="en-US" sz="1400" b="1" dirty="0"/>
              <a:t>to </a:t>
            </a:r>
            <a:r>
              <a:rPr lang="en-US" sz="1400" b="1" dirty="0" err="1"/>
              <a:t>para</a:t>
            </a:r>
            <a:r>
              <a:rPr lang="en-US" sz="1400" b="1" dirty="0"/>
              <a:t> 45 </a:t>
            </a:r>
            <a:r>
              <a:rPr lang="en-US" sz="1400" b="1" dirty="0" smtClean="0"/>
              <a:t>(</a:t>
            </a:r>
            <a:r>
              <a:rPr lang="en-US" sz="1400" b="1" dirty="0"/>
              <a:t>b</a:t>
            </a:r>
            <a:r>
              <a:rPr lang="en-US" sz="1400" b="1" dirty="0" smtClean="0"/>
              <a:t>) </a:t>
            </a:r>
            <a:r>
              <a:rPr lang="en-US" sz="1400" b="1" dirty="0"/>
              <a:t>of Ind AS </a:t>
            </a:r>
            <a:r>
              <a:rPr lang="en-US" sz="1400" b="1" dirty="0" smtClean="0"/>
              <a:t>102</a:t>
            </a:r>
            <a:endParaRPr lang="en-IN" sz="1400" b="1" dirty="0"/>
          </a:p>
        </p:txBody>
      </p:sp>
      <p:graphicFrame>
        <p:nvGraphicFramePr>
          <p:cNvPr id="4" name="Table 3"/>
          <p:cNvGraphicFramePr>
            <a:graphicFrameLocks noGrp="1"/>
          </p:cNvGraphicFramePr>
          <p:nvPr>
            <p:extLst>
              <p:ext uri="{D42A27DB-BD31-4B8C-83A1-F6EECF244321}">
                <p14:modId xmlns:p14="http://schemas.microsoft.com/office/powerpoint/2010/main" val="1320690594"/>
              </p:ext>
            </p:extLst>
          </p:nvPr>
        </p:nvGraphicFramePr>
        <p:xfrm>
          <a:off x="0" y="1772816"/>
          <a:ext cx="9144001" cy="4536504"/>
        </p:xfrm>
        <a:graphic>
          <a:graphicData uri="http://schemas.openxmlformats.org/drawingml/2006/table">
            <a:tbl>
              <a:tblPr firstRow="1" bandRow="1">
                <a:tableStyleId>{5C22544A-7EE6-4342-B048-85BDC9FD1C3A}</a:tableStyleId>
              </a:tblPr>
              <a:tblGrid>
                <a:gridCol w="4007737"/>
                <a:gridCol w="1284066"/>
                <a:gridCol w="1284066"/>
                <a:gridCol w="1284066"/>
                <a:gridCol w="1284066"/>
              </a:tblGrid>
              <a:tr h="567063">
                <a:tc>
                  <a:txBody>
                    <a:bodyPr/>
                    <a:lstStyle/>
                    <a:p>
                      <a:r>
                        <a:rPr lang="en-US" sz="2000" dirty="0" smtClean="0"/>
                        <a:t>Particulars</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smtClean="0"/>
                        <a:t>31</a:t>
                      </a:r>
                      <a:r>
                        <a:rPr lang="en-US" sz="2000" baseline="0" dirty="0" smtClean="0"/>
                        <a:t>-03-17</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smtClean="0"/>
                        <a:t>31</a:t>
                      </a:r>
                      <a:r>
                        <a:rPr lang="en-US" sz="2000" baseline="0" dirty="0" smtClean="0"/>
                        <a:t>-03-18</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smtClean="0"/>
                        <a:t>31</a:t>
                      </a:r>
                      <a:r>
                        <a:rPr lang="en-US" sz="2000" baseline="0" dirty="0" smtClean="0"/>
                        <a:t>-03-19</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smtClean="0"/>
                        <a:t>31</a:t>
                      </a:r>
                      <a:r>
                        <a:rPr lang="en-US" sz="2000" baseline="0" dirty="0" smtClean="0"/>
                        <a:t>-03-20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b="1" dirty="0" smtClean="0"/>
                        <a:t>Options O/S at the beginning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98,000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78,400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62,720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dirty="0" smtClean="0"/>
                        <a:t>Options Granted during the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100,000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dirty="0" smtClean="0"/>
                        <a:t>Options Forfeited during the year</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2,000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19,600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15,680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11,520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dirty="0" smtClean="0"/>
                        <a:t>Options Exercised during the year</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51,200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dirty="0" smtClean="0"/>
                        <a:t>Options Expired during the year</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0</a:t>
                      </a:r>
                      <a:endParaRPr lang="en-IN"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b="1" dirty="0" smtClean="0"/>
                        <a:t>Options O/S at the end</a:t>
                      </a:r>
                      <a:endParaRPr lang="en-I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98,000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78,400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62,720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063">
                <a:tc>
                  <a:txBody>
                    <a:bodyPr/>
                    <a:lstStyle/>
                    <a:p>
                      <a:pPr algn="just"/>
                      <a:r>
                        <a:rPr lang="en-US" sz="2000" b="1" dirty="0" smtClean="0"/>
                        <a:t>Options Exercisable at the end</a:t>
                      </a:r>
                      <a:endParaRPr lang="en-I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smtClean="0"/>
                        <a:t>0</a:t>
                      </a:r>
                      <a:endParaRPr lang="en-IN"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834584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Disclosures as on 31 March 2017</a:t>
            </a:r>
            <a:endParaRPr lang="en-IN" sz="2800" dirty="0"/>
          </a:p>
        </p:txBody>
      </p:sp>
      <p:sp>
        <p:nvSpPr>
          <p:cNvPr id="2" name="TextBox 1"/>
          <p:cNvSpPr txBox="1"/>
          <p:nvPr/>
        </p:nvSpPr>
        <p:spPr>
          <a:xfrm>
            <a:off x="0" y="980728"/>
            <a:ext cx="91440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Weighted-average exercise prices </a:t>
            </a:r>
            <a:r>
              <a:rPr lang="en-US" sz="2000" b="1" dirty="0" smtClean="0"/>
              <a:t>of options</a:t>
            </a:r>
            <a:endParaRPr lang="en-US" b="1" dirty="0"/>
          </a:p>
          <a:p>
            <a:r>
              <a:rPr lang="en-US" sz="1600" b="1" dirty="0" smtClean="0"/>
              <a:t>							</a:t>
            </a:r>
            <a:r>
              <a:rPr lang="en-US" sz="1400" b="1" dirty="0" smtClean="0"/>
              <a:t>refer </a:t>
            </a:r>
            <a:r>
              <a:rPr lang="en-US" sz="1400" b="1" dirty="0"/>
              <a:t>to </a:t>
            </a:r>
            <a:r>
              <a:rPr lang="en-US" sz="1400" b="1" dirty="0" err="1"/>
              <a:t>para</a:t>
            </a:r>
            <a:r>
              <a:rPr lang="en-US" sz="1400" b="1" dirty="0"/>
              <a:t> 45 </a:t>
            </a:r>
            <a:r>
              <a:rPr lang="en-US" sz="1400" b="1" dirty="0" smtClean="0"/>
              <a:t>(b) </a:t>
            </a:r>
            <a:r>
              <a:rPr lang="en-US" sz="1400" b="1" dirty="0"/>
              <a:t>of Ind AS </a:t>
            </a:r>
            <a:r>
              <a:rPr lang="en-US" sz="1400" b="1" dirty="0" smtClean="0"/>
              <a:t>102</a:t>
            </a:r>
            <a:endParaRPr lang="en-IN" sz="1400" b="1" dirty="0"/>
          </a:p>
        </p:txBody>
      </p:sp>
      <p:graphicFrame>
        <p:nvGraphicFramePr>
          <p:cNvPr id="4" name="Table 3"/>
          <p:cNvGraphicFramePr>
            <a:graphicFrameLocks noGrp="1"/>
          </p:cNvGraphicFramePr>
          <p:nvPr>
            <p:extLst>
              <p:ext uri="{D42A27DB-BD31-4B8C-83A1-F6EECF244321}">
                <p14:modId xmlns:p14="http://schemas.microsoft.com/office/powerpoint/2010/main" val="1451362840"/>
              </p:ext>
            </p:extLst>
          </p:nvPr>
        </p:nvGraphicFramePr>
        <p:xfrm>
          <a:off x="2" y="4581129"/>
          <a:ext cx="9163974" cy="1621073"/>
        </p:xfrm>
        <a:graphic>
          <a:graphicData uri="http://schemas.openxmlformats.org/drawingml/2006/table">
            <a:tbl>
              <a:tblPr firstRow="1" bandRow="1">
                <a:tableStyleId>{69012ECD-51FC-41F1-AA8D-1B2483CD663E}</a:tableStyleId>
              </a:tblPr>
              <a:tblGrid>
                <a:gridCol w="4237609"/>
                <a:gridCol w="1159145"/>
                <a:gridCol w="1219161"/>
                <a:gridCol w="1291885"/>
                <a:gridCol w="1256174"/>
              </a:tblGrid>
              <a:tr h="397664">
                <a:tc>
                  <a:txBody>
                    <a:bodyPr/>
                    <a:lstStyle/>
                    <a:p>
                      <a:r>
                        <a:rPr lang="en-US" sz="1700" b="1" dirty="0" smtClean="0">
                          <a:latin typeface="+mn-lt"/>
                        </a:rPr>
                        <a:t>Particulars</a:t>
                      </a:r>
                      <a:endParaRPr lang="en-IN" sz="17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dirty="0" smtClean="0">
                          <a:latin typeface="+mn-lt"/>
                        </a:rPr>
                        <a:t>31</a:t>
                      </a:r>
                      <a:r>
                        <a:rPr lang="en-US" sz="1700" baseline="0" dirty="0" smtClean="0">
                          <a:latin typeface="+mn-lt"/>
                        </a:rPr>
                        <a:t>-03-17</a:t>
                      </a:r>
                      <a:endParaRPr lang="en-IN" sz="17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dirty="0" smtClean="0">
                          <a:latin typeface="+mn-lt"/>
                        </a:rPr>
                        <a:t>31</a:t>
                      </a:r>
                      <a:r>
                        <a:rPr lang="en-US" sz="1700" baseline="0" dirty="0" smtClean="0">
                          <a:latin typeface="+mn-lt"/>
                        </a:rPr>
                        <a:t>-03-18</a:t>
                      </a:r>
                      <a:endParaRPr lang="en-IN" sz="17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dirty="0" smtClean="0">
                          <a:latin typeface="+mn-lt"/>
                        </a:rPr>
                        <a:t>31</a:t>
                      </a:r>
                      <a:r>
                        <a:rPr lang="en-US" sz="1700" baseline="0" dirty="0" smtClean="0">
                          <a:latin typeface="+mn-lt"/>
                        </a:rPr>
                        <a:t>-03-19</a:t>
                      </a:r>
                      <a:endParaRPr lang="en-IN" sz="17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700" dirty="0" smtClean="0">
                          <a:latin typeface="+mn-lt"/>
                        </a:rPr>
                        <a:t>31</a:t>
                      </a:r>
                      <a:r>
                        <a:rPr lang="en-US" sz="1700" baseline="0" dirty="0" smtClean="0">
                          <a:latin typeface="+mn-lt"/>
                        </a:rPr>
                        <a:t>-03-20</a:t>
                      </a:r>
                      <a:endParaRPr lang="en-IN" sz="17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8439">
                <a:tc>
                  <a:txBody>
                    <a:bodyPr/>
                    <a:lstStyle/>
                    <a:p>
                      <a:pPr algn="just"/>
                      <a:r>
                        <a:rPr lang="en-US" sz="1700" b="0" dirty="0" smtClean="0">
                          <a:latin typeface="+mn-lt"/>
                        </a:rPr>
                        <a:t>Weighted average share price as at the exercise date (Rs.)</a:t>
                      </a:r>
                      <a:endParaRPr lang="en-IN" sz="17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N/A</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N/A</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N/A</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1,280*</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3809">
                <a:tc>
                  <a:txBody>
                    <a:bodyPr/>
                    <a:lstStyle/>
                    <a:p>
                      <a:pPr algn="just"/>
                      <a:r>
                        <a:rPr lang="en-US" sz="1700" b="0" dirty="0" smtClean="0">
                          <a:latin typeface="+mn-lt"/>
                        </a:rPr>
                        <a:t>Weighted average</a:t>
                      </a:r>
                      <a:r>
                        <a:rPr lang="en-US" sz="1700" b="0" baseline="0" dirty="0" smtClean="0">
                          <a:latin typeface="+mn-lt"/>
                        </a:rPr>
                        <a:t> contractual life of the share options</a:t>
                      </a:r>
                      <a:endParaRPr lang="en-IN" sz="17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2.9</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b="0" dirty="0" smtClean="0">
                          <a:latin typeface="+mn-lt"/>
                        </a:rPr>
                        <a:t>1.9</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0.9</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n-lt"/>
                        </a:rPr>
                        <a:t>-</a:t>
                      </a:r>
                      <a:endParaRPr lang="en-IN" sz="1700" b="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18365" y="6241078"/>
            <a:ext cx="9072485" cy="646331"/>
          </a:xfrm>
          <a:prstGeom prst="rect">
            <a:avLst/>
          </a:prstGeom>
          <a:noFill/>
        </p:spPr>
        <p:txBody>
          <a:bodyPr wrap="square" rtlCol="0">
            <a:spAutoFit/>
          </a:bodyPr>
          <a:lstStyle/>
          <a:p>
            <a:pPr algn="just"/>
            <a:r>
              <a:rPr lang="en-US" dirty="0" smtClean="0"/>
              <a:t>*For the sake of presentation we have assumed that the share price as at the exercise date will be Rs 1,280.</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1119961176"/>
              </p:ext>
            </p:extLst>
          </p:nvPr>
        </p:nvGraphicFramePr>
        <p:xfrm>
          <a:off x="0" y="1772816"/>
          <a:ext cx="9144000" cy="1723256"/>
        </p:xfrm>
        <a:graphic>
          <a:graphicData uri="http://schemas.openxmlformats.org/drawingml/2006/table">
            <a:tbl>
              <a:tblPr firstRow="1" bandRow="1">
                <a:tableStyleId>{69012ECD-51FC-41F1-AA8D-1B2483CD663E}</a:tableStyleId>
              </a:tblPr>
              <a:tblGrid>
                <a:gridCol w="4283967"/>
                <a:gridCol w="1152129"/>
                <a:gridCol w="1139772"/>
                <a:gridCol w="1284066"/>
                <a:gridCol w="1284066"/>
              </a:tblGrid>
              <a:tr h="504056">
                <a:tc>
                  <a:txBody>
                    <a:bodyPr/>
                    <a:lstStyle/>
                    <a:p>
                      <a:r>
                        <a:rPr lang="en-US" sz="1800" b="1" dirty="0" smtClean="0"/>
                        <a:t>Particulars</a:t>
                      </a:r>
                      <a:endParaRPr lang="en-IN"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t>31</a:t>
                      </a:r>
                      <a:r>
                        <a:rPr lang="en-US" sz="1800" baseline="0" dirty="0" smtClean="0"/>
                        <a:t>-03-17</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t>31</a:t>
                      </a:r>
                      <a:r>
                        <a:rPr lang="en-US" sz="1800" baseline="0" dirty="0" smtClean="0"/>
                        <a:t>-03-18</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t>31</a:t>
                      </a:r>
                      <a:r>
                        <a:rPr lang="en-US" sz="1800" baseline="0" dirty="0" smtClean="0"/>
                        <a:t>-03-19</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smtClean="0"/>
                        <a:t>31</a:t>
                      </a:r>
                      <a:r>
                        <a:rPr lang="en-US" sz="1800" baseline="0" dirty="0" smtClean="0"/>
                        <a:t>-03-20</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0835">
                <a:tc>
                  <a:txBody>
                    <a:bodyPr/>
                    <a:lstStyle/>
                    <a:p>
                      <a:pPr algn="just"/>
                      <a:r>
                        <a:rPr lang="en-US" sz="1700" b="0" dirty="0" smtClean="0"/>
                        <a:t>Weighted average exercise price for the share options outstanding at the end</a:t>
                      </a:r>
                      <a:r>
                        <a:rPr lang="en-US" sz="1700" b="0" baseline="0" dirty="0" smtClean="0"/>
                        <a:t> </a:t>
                      </a:r>
                      <a:r>
                        <a:rPr lang="en-US" sz="1700" b="0" dirty="0" smtClean="0"/>
                        <a:t>(Rs.)</a:t>
                      </a:r>
                      <a:endParaRPr lang="en-IN" sz="17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t>1,000</a:t>
                      </a:r>
                      <a:endParaRPr lang="en-IN" sz="17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t>1,000</a:t>
                      </a:r>
                      <a:endParaRPr lang="en-IN" sz="17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t>1,000</a:t>
                      </a:r>
                      <a:endParaRPr lang="en-IN" sz="17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t>N/A</a:t>
                      </a:r>
                      <a:endParaRPr lang="en-IN" sz="17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1481">
                <a:tc>
                  <a:txBody>
                    <a:bodyPr/>
                    <a:lstStyle/>
                    <a:p>
                      <a:pPr algn="just"/>
                      <a:r>
                        <a:rPr lang="en-US" sz="1700" b="0" dirty="0" smtClean="0"/>
                        <a:t>Weighted average exercise price for the share options exercised during the period (Rs.)</a:t>
                      </a:r>
                      <a:endParaRPr lang="en-IN" sz="17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b="0" dirty="0" smtClean="0"/>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0" dirty="0" smtClean="0"/>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0" dirty="0" smtClean="0"/>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b="0" smtClean="0"/>
                        <a:t>1,000</a:t>
                      </a:r>
                      <a:endParaRPr lang="en-IN" sz="17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21892" y="3789040"/>
            <a:ext cx="91440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smtClean="0"/>
              <a:t>Weighted-average </a:t>
            </a:r>
            <a:r>
              <a:rPr lang="en-US" sz="2000" b="1" dirty="0"/>
              <a:t>fair </a:t>
            </a:r>
            <a:r>
              <a:rPr lang="en-US" sz="2000" b="1" dirty="0" smtClean="0"/>
              <a:t>values and remaining contractual life </a:t>
            </a:r>
            <a:r>
              <a:rPr lang="en-US" sz="2000" b="1" dirty="0"/>
              <a:t>of </a:t>
            </a:r>
            <a:r>
              <a:rPr lang="en-US" sz="2000" b="1" dirty="0" smtClean="0"/>
              <a:t>options</a:t>
            </a:r>
            <a:endParaRPr lang="en-US" b="1" dirty="0"/>
          </a:p>
          <a:p>
            <a:r>
              <a:rPr lang="en-US" sz="1600" b="1" dirty="0" smtClean="0"/>
              <a:t>							</a:t>
            </a:r>
            <a:r>
              <a:rPr lang="en-US" sz="1400" b="1" dirty="0" smtClean="0"/>
              <a:t>refer </a:t>
            </a:r>
            <a:r>
              <a:rPr lang="en-US" sz="1400" b="1" dirty="0"/>
              <a:t>to </a:t>
            </a:r>
            <a:r>
              <a:rPr lang="en-US" sz="1400" b="1" dirty="0" err="1"/>
              <a:t>para</a:t>
            </a:r>
            <a:r>
              <a:rPr lang="en-US" sz="1400" b="1" dirty="0"/>
              <a:t> 45 </a:t>
            </a:r>
            <a:r>
              <a:rPr lang="en-US" sz="1400" b="1" dirty="0" smtClean="0"/>
              <a:t>(c) </a:t>
            </a:r>
            <a:r>
              <a:rPr lang="en-US" sz="1400" b="1" dirty="0"/>
              <a:t>of Ind AS </a:t>
            </a:r>
            <a:r>
              <a:rPr lang="en-US" sz="1400" b="1" dirty="0" smtClean="0"/>
              <a:t>102</a:t>
            </a:r>
            <a:endParaRPr lang="en-IN" sz="1400" b="1" dirty="0"/>
          </a:p>
        </p:txBody>
      </p:sp>
    </p:spTree>
    <p:extLst>
      <p:ext uri="{BB962C8B-B14F-4D97-AF65-F5344CB8AC3E}">
        <p14:creationId xmlns:p14="http://schemas.microsoft.com/office/powerpoint/2010/main" val="3158669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Disclosures as on 31 March 2017</a:t>
            </a:r>
            <a:endParaRPr lang="en-IN" sz="2800" dirty="0"/>
          </a:p>
        </p:txBody>
      </p:sp>
      <p:sp>
        <p:nvSpPr>
          <p:cNvPr id="2" name="TextBox 1"/>
          <p:cNvSpPr txBox="1"/>
          <p:nvPr/>
        </p:nvSpPr>
        <p:spPr>
          <a:xfrm>
            <a:off x="0" y="1052736"/>
            <a:ext cx="9144000"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Description of </a:t>
            </a:r>
            <a:r>
              <a:rPr lang="en-US" sz="2000" b="1" dirty="0" smtClean="0"/>
              <a:t>method / assumptions </a:t>
            </a:r>
            <a:r>
              <a:rPr lang="en-US" sz="2000" b="1" dirty="0"/>
              <a:t>used to estimate the fair value of </a:t>
            </a:r>
            <a:r>
              <a:rPr lang="en-US" sz="2000" b="1" dirty="0" smtClean="0"/>
              <a:t>option</a:t>
            </a:r>
          </a:p>
          <a:p>
            <a:r>
              <a:rPr lang="en-US" sz="2000" b="1" dirty="0"/>
              <a:t>	</a:t>
            </a:r>
            <a:r>
              <a:rPr lang="en-US" sz="2000" b="1" dirty="0" smtClean="0"/>
              <a:t>					</a:t>
            </a:r>
            <a:r>
              <a:rPr lang="en-US" sz="2000" b="1" dirty="0"/>
              <a:t> </a:t>
            </a:r>
            <a:r>
              <a:rPr lang="en-US" sz="2000" b="1" dirty="0" smtClean="0"/>
              <a:t>             </a:t>
            </a:r>
            <a:r>
              <a:rPr lang="en-US" sz="1400" b="1" dirty="0" smtClean="0"/>
              <a:t>refer </a:t>
            </a:r>
            <a:r>
              <a:rPr lang="en-US" sz="1400" b="1" dirty="0"/>
              <a:t>to </a:t>
            </a:r>
            <a:r>
              <a:rPr lang="en-US" sz="1400" b="1" dirty="0" err="1"/>
              <a:t>para</a:t>
            </a:r>
            <a:r>
              <a:rPr lang="en-US" sz="1400" b="1" dirty="0"/>
              <a:t> </a:t>
            </a:r>
            <a:r>
              <a:rPr lang="en-US" sz="1400" b="1" dirty="0" smtClean="0"/>
              <a:t>47 </a:t>
            </a:r>
            <a:r>
              <a:rPr lang="en-US" sz="1400" b="1" dirty="0"/>
              <a:t>(</a:t>
            </a:r>
            <a:r>
              <a:rPr lang="en-US" sz="1400" b="1" dirty="0" smtClean="0"/>
              <a:t>a - i) </a:t>
            </a:r>
            <a:r>
              <a:rPr lang="en-US" sz="1400" b="1" dirty="0"/>
              <a:t>of Ind AS </a:t>
            </a:r>
            <a:r>
              <a:rPr lang="en-US" sz="1400" b="1" dirty="0" smtClean="0"/>
              <a:t>102</a:t>
            </a:r>
            <a:endParaRPr lang="en-IN" sz="1400" b="1" dirty="0"/>
          </a:p>
        </p:txBody>
      </p:sp>
      <p:graphicFrame>
        <p:nvGraphicFramePr>
          <p:cNvPr id="4" name="Table 3"/>
          <p:cNvGraphicFramePr>
            <a:graphicFrameLocks noGrp="1"/>
          </p:cNvGraphicFramePr>
          <p:nvPr>
            <p:extLst>
              <p:ext uri="{D42A27DB-BD31-4B8C-83A1-F6EECF244321}">
                <p14:modId xmlns:p14="http://schemas.microsoft.com/office/powerpoint/2010/main" val="1976558936"/>
              </p:ext>
            </p:extLst>
          </p:nvPr>
        </p:nvGraphicFramePr>
        <p:xfrm>
          <a:off x="0" y="1916832"/>
          <a:ext cx="9149038" cy="4212000"/>
        </p:xfrm>
        <a:graphic>
          <a:graphicData uri="http://schemas.openxmlformats.org/drawingml/2006/table">
            <a:tbl>
              <a:tblPr firstRow="1" bandRow="1">
                <a:tableStyleId>{5C22544A-7EE6-4342-B048-85BDC9FD1C3A}</a:tableStyleId>
              </a:tblPr>
              <a:tblGrid>
                <a:gridCol w="4574519"/>
                <a:gridCol w="4574519"/>
              </a:tblGrid>
              <a:tr h="468000">
                <a:tc>
                  <a:txBody>
                    <a:bodyPr/>
                    <a:lstStyle/>
                    <a:p>
                      <a:r>
                        <a:rPr lang="en-US" sz="2000" dirty="0" smtClean="0"/>
                        <a:t>Particulars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smtClean="0"/>
                        <a:t>ESOPs 2017</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Option Price Model</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Black – Scholes Method</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Share Price as at grant date (Rs.)</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1,006.55</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Exercise Price (Rs.)</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1000.00</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Expected Volatility</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23.05%</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algn="just"/>
                      <a:r>
                        <a:rPr lang="en-US" sz="2000" b="0" dirty="0" smtClean="0"/>
                        <a:t>Exercise Date</a:t>
                      </a:r>
                      <a:endParaRPr lang="en-IN" sz="2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smtClean="0"/>
                        <a:t>24 Feb 2020</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marL="0" algn="just" defTabSz="914400" rtl="0" eaLnBrk="1" latinLnBrk="0" hangingPunct="1"/>
                      <a:r>
                        <a:rPr lang="en-US" sz="2000" b="0" kern="1200" dirty="0" smtClean="0">
                          <a:solidFill>
                            <a:schemeClr val="dk1"/>
                          </a:solidFill>
                          <a:latin typeface="+mn-lt"/>
                          <a:ea typeface="+mn-ea"/>
                          <a:cs typeface="+mn-cs"/>
                        </a:rPr>
                        <a:t>Time to expiration ( T – t, in year)</a:t>
                      </a:r>
                      <a:endParaRPr lang="en-IN" sz="2000" b="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US" sz="2000" kern="1200" dirty="0" smtClean="0">
                          <a:solidFill>
                            <a:schemeClr val="dk1"/>
                          </a:solidFill>
                          <a:latin typeface="+mn-lt"/>
                          <a:ea typeface="+mn-ea"/>
                          <a:cs typeface="+mn-cs"/>
                        </a:rPr>
                        <a:t>3 years</a:t>
                      </a:r>
                      <a:endParaRPr lang="en-IN" sz="20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marL="0" algn="just" defTabSz="914400" rtl="0" eaLnBrk="1" latinLnBrk="0" hangingPunct="1"/>
                      <a:r>
                        <a:rPr lang="en-US" sz="2000" b="0" kern="1200" dirty="0" smtClean="0">
                          <a:solidFill>
                            <a:schemeClr val="dk1"/>
                          </a:solidFill>
                          <a:latin typeface="+mn-lt"/>
                          <a:ea typeface="+mn-ea"/>
                          <a:cs typeface="+mn-cs"/>
                        </a:rPr>
                        <a:t>Risk-free rate of return (r)</a:t>
                      </a:r>
                      <a:endParaRPr lang="en-IN" sz="2000" b="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US" sz="2000" kern="1200" dirty="0" smtClean="0">
                          <a:solidFill>
                            <a:schemeClr val="dk1"/>
                          </a:solidFill>
                          <a:latin typeface="+mn-lt"/>
                          <a:ea typeface="+mn-ea"/>
                          <a:cs typeface="+mn-cs"/>
                        </a:rPr>
                        <a:t>6.00%</a:t>
                      </a:r>
                      <a:endParaRPr lang="en-IN" sz="20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00">
                <a:tc>
                  <a:txBody>
                    <a:bodyPr/>
                    <a:lstStyle/>
                    <a:p>
                      <a:pPr marL="0" algn="just" defTabSz="914400" rtl="0" eaLnBrk="1" latinLnBrk="0" hangingPunct="1"/>
                      <a:r>
                        <a:rPr lang="en-US" sz="2000" b="0" kern="1200" dirty="0" smtClean="0">
                          <a:solidFill>
                            <a:schemeClr val="dk1"/>
                          </a:solidFill>
                          <a:latin typeface="+mn-lt"/>
                          <a:ea typeface="+mn-ea"/>
                          <a:cs typeface="+mn-cs"/>
                        </a:rPr>
                        <a:t>Dividend Yield</a:t>
                      </a:r>
                      <a:endParaRPr lang="en-IN" sz="2000" b="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US" sz="2000" kern="1200" dirty="0" smtClean="0">
                          <a:solidFill>
                            <a:schemeClr val="dk1"/>
                          </a:solidFill>
                          <a:latin typeface="+mn-lt"/>
                          <a:ea typeface="+mn-ea"/>
                          <a:cs typeface="+mn-cs"/>
                        </a:rPr>
                        <a:t>0.00%</a:t>
                      </a:r>
                      <a:endParaRPr lang="en-IN" sz="20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0" y="6309320"/>
            <a:ext cx="9144000" cy="369332"/>
          </a:xfrm>
          <a:prstGeom prst="rect">
            <a:avLst/>
          </a:prstGeom>
          <a:solidFill>
            <a:schemeClr val="accent2">
              <a:lumMod val="75000"/>
            </a:schemeClr>
          </a:solidFill>
        </p:spPr>
        <p:txBody>
          <a:bodyPr wrap="square" rtlCol="0">
            <a:spAutoFit/>
          </a:bodyPr>
          <a:lstStyle/>
          <a:p>
            <a:r>
              <a:rPr lang="en-US" b="1" dirty="0" smtClean="0">
                <a:solidFill>
                  <a:schemeClr val="bg1"/>
                </a:solidFill>
              </a:rPr>
              <a:t>Fair Value of Options as at grant date: Rs. 246.72</a:t>
            </a:r>
          </a:p>
        </p:txBody>
      </p:sp>
    </p:spTree>
    <p:extLst>
      <p:ext uri="{BB962C8B-B14F-4D97-AF65-F5344CB8AC3E}">
        <p14:creationId xmlns:p14="http://schemas.microsoft.com/office/powerpoint/2010/main" val="12822642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Disclosures as on 31 March 2017</a:t>
            </a:r>
            <a:endParaRPr lang="en-IN" sz="2800" dirty="0"/>
          </a:p>
        </p:txBody>
      </p:sp>
      <p:sp>
        <p:nvSpPr>
          <p:cNvPr id="2" name="TextBox 1"/>
          <p:cNvSpPr txBox="1"/>
          <p:nvPr/>
        </p:nvSpPr>
        <p:spPr>
          <a:xfrm>
            <a:off x="87034" y="1052736"/>
            <a:ext cx="9056966"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smtClean="0"/>
              <a:t>Other key information on fair value of options</a:t>
            </a:r>
          </a:p>
          <a:p>
            <a:r>
              <a:rPr lang="en-US" sz="2000" b="1" dirty="0"/>
              <a:t>	</a:t>
            </a:r>
            <a:r>
              <a:rPr lang="en-US" sz="2000" b="1" dirty="0" smtClean="0"/>
              <a:t>					            </a:t>
            </a:r>
            <a:r>
              <a:rPr lang="en-US" sz="1400" b="1" dirty="0" smtClean="0"/>
              <a:t>refer </a:t>
            </a:r>
            <a:r>
              <a:rPr lang="en-US" sz="1400" b="1" dirty="0"/>
              <a:t>to </a:t>
            </a:r>
            <a:r>
              <a:rPr lang="en-US" sz="1400" b="1" dirty="0" err="1"/>
              <a:t>para</a:t>
            </a:r>
            <a:r>
              <a:rPr lang="en-US" sz="1400" b="1" dirty="0"/>
              <a:t> </a:t>
            </a:r>
            <a:r>
              <a:rPr lang="en-US" sz="1400" b="1" dirty="0" smtClean="0"/>
              <a:t>47 (a – ii) </a:t>
            </a:r>
            <a:r>
              <a:rPr lang="en-US" sz="1400" b="1" dirty="0"/>
              <a:t>of Ind AS </a:t>
            </a:r>
            <a:r>
              <a:rPr lang="en-US" sz="1400" b="1" dirty="0" smtClean="0"/>
              <a:t>102</a:t>
            </a:r>
            <a:endParaRPr lang="en-IN" sz="1400" b="1" dirty="0"/>
          </a:p>
        </p:txBody>
      </p:sp>
      <p:sp>
        <p:nvSpPr>
          <p:cNvPr id="3" name="TextBox 2"/>
          <p:cNvSpPr txBox="1"/>
          <p:nvPr/>
        </p:nvSpPr>
        <p:spPr>
          <a:xfrm>
            <a:off x="53752" y="1988840"/>
            <a:ext cx="8949462" cy="2939266"/>
          </a:xfrm>
          <a:prstGeom prst="rect">
            <a:avLst/>
          </a:prstGeom>
          <a:noFill/>
        </p:spPr>
        <p:txBody>
          <a:bodyPr wrap="square" rtlCol="0">
            <a:spAutoFit/>
          </a:bodyPr>
          <a:lstStyle/>
          <a:p>
            <a:pPr marL="342900" indent="-342900" algn="just">
              <a:buFont typeface="+mj-lt"/>
              <a:buAutoNum type="arabicPeriod"/>
            </a:pPr>
            <a:r>
              <a:rPr lang="en-US" sz="1600" dirty="0" smtClean="0"/>
              <a:t>The </a:t>
            </a:r>
            <a:r>
              <a:rPr lang="en-US" sz="1600" dirty="0"/>
              <a:t>measure of volatility </a:t>
            </a:r>
            <a:r>
              <a:rPr lang="en-US" sz="1600" dirty="0" smtClean="0"/>
              <a:t>used in </a:t>
            </a:r>
            <a:r>
              <a:rPr lang="en-US" sz="1600" dirty="0"/>
              <a:t>option pricing </a:t>
            </a:r>
            <a:r>
              <a:rPr lang="en-US" sz="1600" dirty="0" smtClean="0"/>
              <a:t>model </a:t>
            </a:r>
            <a:r>
              <a:rPr lang="en-US" sz="1600" dirty="0"/>
              <a:t>is the </a:t>
            </a:r>
            <a:r>
              <a:rPr lang="en-US" sz="1600" dirty="0" smtClean="0"/>
              <a:t>annualized </a:t>
            </a:r>
            <a:r>
              <a:rPr lang="en-US" sz="1600" dirty="0"/>
              <a:t>standard deviation of </a:t>
            </a:r>
            <a:r>
              <a:rPr lang="en-US" sz="1600" dirty="0" smtClean="0"/>
              <a:t>the continuously </a:t>
            </a:r>
            <a:r>
              <a:rPr lang="en-US" sz="1600" dirty="0"/>
              <a:t>compounded rates of return on the share over a </a:t>
            </a:r>
            <a:r>
              <a:rPr lang="en-US" sz="1600" dirty="0" smtClean="0"/>
              <a:t>one year period of time.</a:t>
            </a:r>
          </a:p>
          <a:p>
            <a:pPr marL="342900" indent="-342900" algn="just">
              <a:buFont typeface="+mj-lt"/>
              <a:buAutoNum type="arabicPeriod"/>
            </a:pPr>
            <a:endParaRPr lang="en-US" sz="1100" dirty="0" smtClean="0"/>
          </a:p>
          <a:p>
            <a:pPr marL="342900" indent="-342900" algn="just">
              <a:buFont typeface="+mj-lt"/>
              <a:buAutoNum type="arabicPeriod"/>
            </a:pPr>
            <a:r>
              <a:rPr lang="en-US" sz="1600" dirty="0" smtClean="0"/>
              <a:t>Implied </a:t>
            </a:r>
            <a:r>
              <a:rPr lang="en-US" sz="1600" dirty="0"/>
              <a:t>v</a:t>
            </a:r>
            <a:r>
              <a:rPr lang="en-US" sz="1600" dirty="0" smtClean="0"/>
              <a:t>olatility as per the NSE website is 21.22%, which has been calculated using all the same inputs (mentioned in previous section) except the term to maturity. Please note that the implied volatility mentioned here is for an option expiring at 30 March 2017. Since the term of the ESOP is longer, the Company has used volatility of share price actually observed over the past term consistent with the term of the ESOPs granted.</a:t>
            </a:r>
          </a:p>
          <a:p>
            <a:pPr marL="342900" indent="-342900" algn="just">
              <a:buFont typeface="+mj-lt"/>
              <a:buAutoNum type="arabicPeriod"/>
            </a:pPr>
            <a:endParaRPr lang="en-US" sz="1100" dirty="0"/>
          </a:p>
          <a:p>
            <a:pPr marL="342900" indent="-342900" algn="just">
              <a:buFont typeface="+mj-lt"/>
              <a:buAutoNum type="arabicPeriod"/>
            </a:pPr>
            <a:r>
              <a:rPr lang="en-US" sz="1600" dirty="0" smtClean="0"/>
              <a:t>Closing price of the Company’s shares on NSE website on the grant date has been considered.</a:t>
            </a:r>
          </a:p>
          <a:p>
            <a:pPr marL="342900" indent="-342900" algn="just">
              <a:buFont typeface="+mj-lt"/>
              <a:buAutoNum type="arabicPeriod"/>
            </a:pPr>
            <a:endParaRPr lang="en-US" sz="1100" dirty="0"/>
          </a:p>
          <a:p>
            <a:pPr marL="342900" indent="-342900" algn="just">
              <a:buFont typeface="+mj-lt"/>
              <a:buAutoNum type="arabicPeriod"/>
            </a:pPr>
            <a:r>
              <a:rPr lang="en-US" sz="1600" dirty="0" smtClean="0"/>
              <a:t>Risk-free rate of return considered is based on yields on Indian government bonds</a:t>
            </a:r>
            <a:r>
              <a:rPr lang="en-US" dirty="0" smtClean="0"/>
              <a:t>.</a:t>
            </a:r>
          </a:p>
        </p:txBody>
      </p:sp>
      <p:sp>
        <p:nvSpPr>
          <p:cNvPr id="5" name="TextBox 4"/>
          <p:cNvSpPr txBox="1"/>
          <p:nvPr/>
        </p:nvSpPr>
        <p:spPr>
          <a:xfrm>
            <a:off x="0" y="4953362"/>
            <a:ext cx="9056966"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smtClean="0"/>
              <a:t>Expense to be recognized in P/L statement</a:t>
            </a:r>
          </a:p>
          <a:p>
            <a:r>
              <a:rPr lang="en-US" sz="2000" b="1" dirty="0"/>
              <a:t>	</a:t>
            </a:r>
            <a:r>
              <a:rPr lang="en-US" sz="2000" b="1" dirty="0" smtClean="0"/>
              <a:t>					</a:t>
            </a:r>
            <a:r>
              <a:rPr lang="en-US" sz="2000" b="1" dirty="0"/>
              <a:t> </a:t>
            </a:r>
            <a:r>
              <a:rPr lang="en-US" sz="2000" b="1" dirty="0" smtClean="0"/>
              <a:t>             </a:t>
            </a:r>
            <a:r>
              <a:rPr lang="en-US" sz="1400" b="1" dirty="0" smtClean="0"/>
              <a:t>refer </a:t>
            </a:r>
            <a:r>
              <a:rPr lang="en-US" sz="1400" b="1" dirty="0"/>
              <a:t>to </a:t>
            </a:r>
            <a:r>
              <a:rPr lang="en-US" sz="1400" b="1" dirty="0" err="1"/>
              <a:t>para</a:t>
            </a:r>
            <a:r>
              <a:rPr lang="en-US" sz="1400" b="1" dirty="0"/>
              <a:t> </a:t>
            </a:r>
            <a:r>
              <a:rPr lang="en-US" sz="1400" b="1" dirty="0" smtClean="0"/>
              <a:t>50 </a:t>
            </a:r>
            <a:r>
              <a:rPr lang="en-US" sz="1400" b="1" dirty="0"/>
              <a:t>of Ind AS </a:t>
            </a:r>
            <a:r>
              <a:rPr lang="en-US" sz="1400" b="1" dirty="0" smtClean="0"/>
              <a:t>102</a:t>
            </a:r>
            <a:endParaRPr lang="en-IN" sz="1400" b="1" dirty="0"/>
          </a:p>
        </p:txBody>
      </p:sp>
      <p:graphicFrame>
        <p:nvGraphicFramePr>
          <p:cNvPr id="4" name="Table 3"/>
          <p:cNvGraphicFramePr>
            <a:graphicFrameLocks noGrp="1"/>
          </p:cNvGraphicFramePr>
          <p:nvPr>
            <p:extLst>
              <p:ext uri="{D42A27DB-BD31-4B8C-83A1-F6EECF244321}">
                <p14:modId xmlns:p14="http://schemas.microsoft.com/office/powerpoint/2010/main" val="4265488054"/>
              </p:ext>
            </p:extLst>
          </p:nvPr>
        </p:nvGraphicFramePr>
        <p:xfrm>
          <a:off x="25622" y="5812617"/>
          <a:ext cx="9118378" cy="928751"/>
        </p:xfrm>
        <a:graphic>
          <a:graphicData uri="http://schemas.openxmlformats.org/drawingml/2006/table">
            <a:tbl>
              <a:tblPr firstRow="1" bandRow="1">
                <a:tableStyleId>{5C22544A-7EE6-4342-B048-85BDC9FD1C3A}</a:tableStyleId>
              </a:tblPr>
              <a:tblGrid>
                <a:gridCol w="3883662"/>
                <a:gridCol w="1299780"/>
                <a:gridCol w="1371990"/>
                <a:gridCol w="1299780"/>
                <a:gridCol w="1263166"/>
              </a:tblGrid>
              <a:tr h="301105">
                <a:tc>
                  <a:txBody>
                    <a:bodyPr/>
                    <a:lstStyle/>
                    <a:p>
                      <a:r>
                        <a:rPr lang="en-US" sz="1800" dirty="0" smtClean="0"/>
                        <a:t>Particulars</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31</a:t>
                      </a:r>
                      <a:r>
                        <a:rPr lang="en-US" sz="1800" baseline="0" dirty="0" smtClean="0"/>
                        <a:t>-03-17</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31</a:t>
                      </a:r>
                      <a:r>
                        <a:rPr lang="en-US" sz="1800" baseline="0" dirty="0" smtClean="0"/>
                        <a:t>-03-18</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31</a:t>
                      </a:r>
                      <a:r>
                        <a:rPr lang="en-US" sz="1800" baseline="0" dirty="0" smtClean="0"/>
                        <a:t>-03-19</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31</a:t>
                      </a:r>
                      <a:r>
                        <a:rPr lang="en-US" sz="1800" baseline="0" dirty="0" smtClean="0"/>
                        <a:t>-03-20</a:t>
                      </a:r>
                      <a:endParaRPr lang="en-IN"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2991">
                <a:tc>
                  <a:txBody>
                    <a:bodyPr/>
                    <a:lstStyle/>
                    <a:p>
                      <a:pPr algn="just"/>
                      <a:r>
                        <a:rPr lang="en-US" sz="1600" b="0" dirty="0" smtClean="0"/>
                        <a:t>Expense</a:t>
                      </a:r>
                      <a:r>
                        <a:rPr lang="en-US" sz="1600" b="0" baseline="0" dirty="0" smtClean="0"/>
                        <a:t> recognized </a:t>
                      </a:r>
                      <a:r>
                        <a:rPr lang="en-US" sz="1600" b="0" dirty="0" smtClean="0"/>
                        <a:t>during</a:t>
                      </a:r>
                      <a:r>
                        <a:rPr lang="en-US" sz="1600" b="0" baseline="0" dirty="0" smtClean="0"/>
                        <a:t> the period (Rs.)</a:t>
                      </a:r>
                      <a:endParaRPr lang="en-US" sz="1600" b="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421,069</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4,210,688</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4,210,688</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3,789,619</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82427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700" dirty="0"/>
              <a:t>Example </a:t>
            </a:r>
            <a:r>
              <a:rPr lang="en-US" sz="2700" dirty="0" smtClean="0"/>
              <a:t>1A: Example 1 + Actual Attrition Varies</a:t>
            </a:r>
            <a:endParaRPr lang="en-US" sz="2700" dirty="0"/>
          </a:p>
        </p:txBody>
      </p:sp>
      <p:sp>
        <p:nvSpPr>
          <p:cNvPr id="2" name="TextBox 1"/>
          <p:cNvSpPr txBox="1"/>
          <p:nvPr/>
        </p:nvSpPr>
        <p:spPr>
          <a:xfrm>
            <a:off x="147929" y="1303893"/>
            <a:ext cx="8784976"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lgn="just">
              <a:buFont typeface="Arial" pitchFamily="34" charset="0"/>
              <a:buChar char="•"/>
            </a:pPr>
            <a:endParaRPr lang="en-US" sz="2000" dirty="0" smtClean="0"/>
          </a:p>
          <a:p>
            <a:pPr marL="342900" indent="-342900" algn="just">
              <a:buFont typeface="Arial" pitchFamily="34" charset="0"/>
              <a:buChar char="•"/>
            </a:pPr>
            <a:r>
              <a:rPr lang="en-US" sz="2000" dirty="0" smtClean="0"/>
              <a:t>Let us assume everything does not go as planned and actual attrition rate assumption does not hold.</a:t>
            </a:r>
          </a:p>
          <a:p>
            <a:pPr marL="342900" indent="-342900" algn="just">
              <a:buFont typeface="Arial" pitchFamily="34" charset="0"/>
              <a:buChar char="•"/>
            </a:pPr>
            <a:endParaRPr lang="en-US" sz="2000" dirty="0" smtClean="0"/>
          </a:p>
          <a:p>
            <a:pPr marL="342900" indent="-342900" algn="just">
              <a:buFont typeface="Arial" pitchFamily="34" charset="0"/>
              <a:buChar char="•"/>
            </a:pPr>
            <a:r>
              <a:rPr lang="en-US" sz="2000" dirty="0" smtClean="0"/>
              <a:t>During second year, only 10% of the employees leave the organization, hence the entity revise the attrition rate assumption from 20% p.a. to 15% p.a..</a:t>
            </a:r>
            <a:endParaRPr lang="en-US" sz="2000" dirty="0"/>
          </a:p>
          <a:p>
            <a:pPr marL="342900" indent="-342900" algn="just">
              <a:buFont typeface="Arial" pitchFamily="34" charset="0"/>
              <a:buChar char="•"/>
            </a:pPr>
            <a:endParaRPr lang="en-US" sz="2000" dirty="0" smtClean="0"/>
          </a:p>
          <a:p>
            <a:pPr marL="342900" indent="-342900" algn="just">
              <a:buFont typeface="Arial" pitchFamily="34" charset="0"/>
              <a:buChar char="•"/>
            </a:pPr>
            <a:r>
              <a:rPr lang="en-US" sz="2000" dirty="0" smtClean="0"/>
              <a:t>Let us discuss the accounting treatment.</a:t>
            </a:r>
            <a:endParaRPr lang="en-US" sz="2000" dirty="0"/>
          </a:p>
          <a:p>
            <a:pPr marL="342900" indent="-342900" algn="just">
              <a:buFont typeface="Arial" pitchFamily="34" charset="0"/>
              <a:buChar char="•"/>
            </a:pPr>
            <a:endParaRPr lang="en-US" sz="2000" b="1" dirty="0"/>
          </a:p>
        </p:txBody>
      </p:sp>
    </p:spTree>
    <p:extLst>
      <p:ext uri="{BB962C8B-B14F-4D97-AF65-F5344CB8AC3E}">
        <p14:creationId xmlns:p14="http://schemas.microsoft.com/office/powerpoint/2010/main" val="40059240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Step 2: Determine options expected to vest</a:t>
            </a:r>
          </a:p>
        </p:txBody>
      </p:sp>
      <p:cxnSp>
        <p:nvCxnSpPr>
          <p:cNvPr id="3" name="Straight Arrow Connector 2"/>
          <p:cNvCxnSpPr/>
          <p:nvPr/>
        </p:nvCxnSpPr>
        <p:spPr>
          <a:xfrm>
            <a:off x="361948" y="1741777"/>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61948" y="1633765"/>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54036" y="1633765"/>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685984" y="1885793"/>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18232" y="1885793"/>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22488" y="1885793"/>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26744" y="1892218"/>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0" y="1300497"/>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34656" y="1309729"/>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3" name="Oval 22"/>
          <p:cNvSpPr/>
          <p:nvPr/>
        </p:nvSpPr>
        <p:spPr>
          <a:xfrm>
            <a:off x="2630200" y="161601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4898452" y="161750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2162148" y="1309728"/>
            <a:ext cx="1152128" cy="307777"/>
          </a:xfrm>
          <a:prstGeom prst="rect">
            <a:avLst/>
          </a:prstGeom>
          <a:noFill/>
        </p:spPr>
        <p:txBody>
          <a:bodyPr wrap="square" rtlCol="0">
            <a:spAutoFit/>
          </a:bodyPr>
          <a:lstStyle/>
          <a:p>
            <a:pPr algn="ctr"/>
            <a:r>
              <a:rPr lang="en-GB" sz="1400" b="1" dirty="0" smtClean="0"/>
              <a:t>23 Feb 18</a:t>
            </a:r>
            <a:endParaRPr lang="en-GB" sz="1400" b="1" dirty="0"/>
          </a:p>
        </p:txBody>
      </p:sp>
      <p:sp>
        <p:nvSpPr>
          <p:cNvPr id="26" name="TextBox 25"/>
          <p:cNvSpPr txBox="1"/>
          <p:nvPr/>
        </p:nvSpPr>
        <p:spPr>
          <a:xfrm>
            <a:off x="4430400" y="1308239"/>
            <a:ext cx="1152128" cy="307777"/>
          </a:xfrm>
          <a:prstGeom prst="rect">
            <a:avLst/>
          </a:prstGeom>
          <a:noFill/>
        </p:spPr>
        <p:txBody>
          <a:bodyPr wrap="square" rtlCol="0">
            <a:spAutoFit/>
          </a:bodyPr>
          <a:lstStyle/>
          <a:p>
            <a:pPr algn="ctr"/>
            <a:r>
              <a:rPr lang="en-GB" sz="1400" b="1" dirty="0" smtClean="0"/>
              <a:t>23 Feb 19</a:t>
            </a:r>
            <a:endParaRPr lang="en-GB" sz="1400" b="1" dirty="0"/>
          </a:p>
        </p:txBody>
      </p:sp>
      <p:sp>
        <p:nvSpPr>
          <p:cNvPr id="30" name="Left Brace 29"/>
          <p:cNvSpPr/>
          <p:nvPr/>
        </p:nvSpPr>
        <p:spPr>
          <a:xfrm rot="16200000">
            <a:off x="1080493" y="1495320"/>
            <a:ext cx="940844" cy="2337345"/>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2" name="TextBox 31"/>
          <p:cNvSpPr txBox="1"/>
          <p:nvPr/>
        </p:nvSpPr>
        <p:spPr>
          <a:xfrm>
            <a:off x="382243" y="3149420"/>
            <a:ext cx="2247958"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a:t>2</a:t>
            </a:r>
            <a:r>
              <a:rPr lang="en-US" sz="1400" b="1" dirty="0" smtClean="0"/>
              <a:t>0,000  ESOPs  Lapsed</a:t>
            </a:r>
          </a:p>
          <a:p>
            <a:pPr algn="ctr"/>
            <a:r>
              <a:rPr lang="en-US" sz="1400" b="1" dirty="0" smtClean="0"/>
              <a:t>(1,000 * 100 * .20)</a:t>
            </a:r>
            <a:endParaRPr lang="en-IN" sz="1400" b="1" dirty="0"/>
          </a:p>
        </p:txBody>
      </p:sp>
      <p:sp>
        <p:nvSpPr>
          <p:cNvPr id="33" name="Left Brace 32"/>
          <p:cNvSpPr/>
          <p:nvPr/>
        </p:nvSpPr>
        <p:spPr>
          <a:xfrm rot="16200000">
            <a:off x="3383292" y="1544872"/>
            <a:ext cx="940844" cy="2268252"/>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4" name="TextBox 33"/>
          <p:cNvSpPr txBox="1"/>
          <p:nvPr/>
        </p:nvSpPr>
        <p:spPr>
          <a:xfrm>
            <a:off x="2830341" y="3149420"/>
            <a:ext cx="2068112"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10,000 ESOPs Lapsed</a:t>
            </a:r>
          </a:p>
          <a:p>
            <a:pPr algn="ctr"/>
            <a:r>
              <a:rPr lang="en-US" sz="1400" b="1" dirty="0"/>
              <a:t>(</a:t>
            </a:r>
            <a:r>
              <a:rPr lang="en-US" sz="1400" b="1" dirty="0" smtClean="0"/>
              <a:t>1,000 * 100 * .10)</a:t>
            </a:r>
            <a:endParaRPr lang="en-IN" sz="1400" b="1" dirty="0"/>
          </a:p>
        </p:txBody>
      </p:sp>
      <p:sp>
        <p:nvSpPr>
          <p:cNvPr id="35" name="Left Brace 34"/>
          <p:cNvSpPr/>
          <p:nvPr/>
        </p:nvSpPr>
        <p:spPr>
          <a:xfrm rot="16200000">
            <a:off x="5718061" y="1448345"/>
            <a:ext cx="940844" cy="2401286"/>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6" name="TextBox 35"/>
          <p:cNvSpPr txBox="1"/>
          <p:nvPr/>
        </p:nvSpPr>
        <p:spPr>
          <a:xfrm>
            <a:off x="5112659" y="3147677"/>
            <a:ext cx="2198061"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10,500 ESOPs Lapsed</a:t>
            </a:r>
          </a:p>
          <a:p>
            <a:pPr algn="ctr"/>
            <a:r>
              <a:rPr lang="en-US" sz="1400" b="1" dirty="0" smtClean="0"/>
              <a:t>(70,000 * .15)</a:t>
            </a:r>
            <a:endParaRPr lang="en-IN" sz="1400" b="1" dirty="0"/>
          </a:p>
        </p:txBody>
      </p:sp>
      <p:graphicFrame>
        <p:nvGraphicFramePr>
          <p:cNvPr id="38" name="Table 37"/>
          <p:cNvGraphicFramePr>
            <a:graphicFrameLocks noGrp="1"/>
          </p:cNvGraphicFramePr>
          <p:nvPr>
            <p:extLst>
              <p:ext uri="{D42A27DB-BD31-4B8C-83A1-F6EECF244321}">
                <p14:modId xmlns:p14="http://schemas.microsoft.com/office/powerpoint/2010/main" val="3194181114"/>
              </p:ext>
            </p:extLst>
          </p:nvPr>
        </p:nvGraphicFramePr>
        <p:xfrm>
          <a:off x="446296" y="4797152"/>
          <a:ext cx="7942128" cy="1224136"/>
        </p:xfrm>
        <a:graphic>
          <a:graphicData uri="http://schemas.openxmlformats.org/drawingml/2006/table">
            <a:tbl>
              <a:tblPr firstRow="1" bandRow="1">
                <a:tableStyleId>{BC89EF96-8CEA-46FF-86C4-4CE0E7609802}</a:tableStyleId>
              </a:tblPr>
              <a:tblGrid>
                <a:gridCol w="4341728"/>
                <a:gridCol w="3600400"/>
              </a:tblGrid>
              <a:tr h="612068">
                <a:tc>
                  <a:txBody>
                    <a:bodyPr/>
                    <a:lstStyle/>
                    <a:p>
                      <a:pPr algn="ctr"/>
                      <a:r>
                        <a:rPr lang="en-US" sz="1600" dirty="0" smtClean="0"/>
                        <a:t>Options expected to vest </a:t>
                      </a:r>
                    </a:p>
                    <a:p>
                      <a:pPr algn="ctr"/>
                      <a:r>
                        <a:rPr lang="en-US" sz="1600" dirty="0" smtClean="0"/>
                        <a:t>as on 23 Feb 2020</a:t>
                      </a:r>
                      <a:endParaRPr lang="en-IN"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t>59,500 Options</a:t>
                      </a:r>
                      <a:endParaRPr lang="en-IN"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068">
                <a:tc>
                  <a:txBody>
                    <a:bodyPr/>
                    <a:lstStyle/>
                    <a:p>
                      <a:pPr algn="ctr"/>
                      <a:r>
                        <a:rPr lang="en-US" sz="1600" b="1" dirty="0" smtClean="0"/>
                        <a:t>Total expected cost to be recognized during the</a:t>
                      </a:r>
                      <a:r>
                        <a:rPr lang="en-US" sz="1600" b="1" baseline="0" dirty="0" smtClean="0"/>
                        <a:t> three year period</a:t>
                      </a:r>
                      <a:endParaRPr lang="en-IN"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b="1" dirty="0" smtClean="0"/>
                        <a:t>Rs. 14,679,840</a:t>
                      </a:r>
                    </a:p>
                    <a:p>
                      <a:pPr algn="ctr"/>
                      <a:r>
                        <a:rPr lang="en-US" sz="1600" b="1" dirty="0" smtClean="0"/>
                        <a:t>( 59,500</a:t>
                      </a:r>
                      <a:r>
                        <a:rPr lang="en-US" sz="1600" b="1" baseline="0" dirty="0" smtClean="0"/>
                        <a:t> * 246.72 </a:t>
                      </a:r>
                      <a:r>
                        <a:rPr lang="en-US" sz="1600" b="1" dirty="0" smtClean="0"/>
                        <a:t>)</a:t>
                      </a:r>
                      <a:endParaRPr lang="en-IN" sz="16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9" name="TextBox 38"/>
          <p:cNvSpPr txBox="1"/>
          <p:nvPr/>
        </p:nvSpPr>
        <p:spPr>
          <a:xfrm>
            <a:off x="1909498" y="4069610"/>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80,000 ESOPs</a:t>
            </a:r>
          </a:p>
        </p:txBody>
      </p:sp>
      <p:sp>
        <p:nvSpPr>
          <p:cNvPr id="40" name="TextBox 39"/>
          <p:cNvSpPr txBox="1"/>
          <p:nvPr/>
        </p:nvSpPr>
        <p:spPr>
          <a:xfrm>
            <a:off x="4196374" y="4077072"/>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70,000 ESOPs</a:t>
            </a:r>
          </a:p>
        </p:txBody>
      </p:sp>
      <p:sp>
        <p:nvSpPr>
          <p:cNvPr id="41" name="TextBox 40"/>
          <p:cNvSpPr txBox="1"/>
          <p:nvPr/>
        </p:nvSpPr>
        <p:spPr>
          <a:xfrm>
            <a:off x="6563033" y="4090283"/>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59,500 ESOPs</a:t>
            </a:r>
            <a:endParaRPr lang="en-IN" sz="1400" b="1" dirty="0"/>
          </a:p>
        </p:txBody>
      </p:sp>
      <p:cxnSp>
        <p:nvCxnSpPr>
          <p:cNvPr id="43" name="Straight Arrow Connector 42"/>
          <p:cNvCxnSpPr>
            <a:stCxn id="33" idx="0"/>
            <a:endCxn id="39" idx="0"/>
          </p:cNvCxnSpPr>
          <p:nvPr/>
        </p:nvCxnSpPr>
        <p:spPr>
          <a:xfrm>
            <a:off x="2719588" y="2208576"/>
            <a:ext cx="0" cy="18610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4987840" y="2225202"/>
            <a:ext cx="0" cy="18610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388960" y="2225202"/>
            <a:ext cx="0" cy="18610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7627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Step 3: Determine expense to be recognized each </a:t>
            </a:r>
            <a:r>
              <a:rPr lang="en-US" sz="2800" dirty="0" smtClean="0"/>
              <a:t>year</a:t>
            </a:r>
          </a:p>
          <a:p>
            <a:r>
              <a:rPr lang="en-US" sz="2800" dirty="0" smtClean="0"/>
              <a:t>(Already sitting as on 31 March 2019)</a:t>
            </a:r>
            <a:endParaRPr lang="en-US" sz="2800" dirty="0"/>
          </a:p>
        </p:txBody>
      </p:sp>
      <p:cxnSp>
        <p:nvCxnSpPr>
          <p:cNvPr id="3" name="Straight Arrow Connector 2"/>
          <p:cNvCxnSpPr/>
          <p:nvPr/>
        </p:nvCxnSpPr>
        <p:spPr>
          <a:xfrm>
            <a:off x="361948" y="1741777"/>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61948" y="1633765"/>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54036" y="1633765"/>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685984" y="1885793"/>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18232" y="1885793"/>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22488" y="1885793"/>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26744" y="1892218"/>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0" y="1300497"/>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34656" y="1309729"/>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3" name="Oval 22"/>
          <p:cNvSpPr/>
          <p:nvPr/>
        </p:nvSpPr>
        <p:spPr>
          <a:xfrm>
            <a:off x="2630200" y="161601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4898452" y="161750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2162148" y="1309728"/>
            <a:ext cx="1152128" cy="307777"/>
          </a:xfrm>
          <a:prstGeom prst="rect">
            <a:avLst/>
          </a:prstGeom>
          <a:noFill/>
        </p:spPr>
        <p:txBody>
          <a:bodyPr wrap="square" rtlCol="0">
            <a:spAutoFit/>
          </a:bodyPr>
          <a:lstStyle/>
          <a:p>
            <a:pPr algn="ctr"/>
            <a:r>
              <a:rPr lang="en-GB" sz="1400" b="1" dirty="0" smtClean="0"/>
              <a:t>23 Feb 18</a:t>
            </a:r>
            <a:endParaRPr lang="en-GB" sz="1400" b="1" dirty="0"/>
          </a:p>
        </p:txBody>
      </p:sp>
      <p:sp>
        <p:nvSpPr>
          <p:cNvPr id="26" name="TextBox 25"/>
          <p:cNvSpPr txBox="1"/>
          <p:nvPr/>
        </p:nvSpPr>
        <p:spPr>
          <a:xfrm>
            <a:off x="4430400" y="1308239"/>
            <a:ext cx="1152128" cy="307777"/>
          </a:xfrm>
          <a:prstGeom prst="rect">
            <a:avLst/>
          </a:prstGeom>
          <a:noFill/>
        </p:spPr>
        <p:txBody>
          <a:bodyPr wrap="square" rtlCol="0">
            <a:spAutoFit/>
          </a:bodyPr>
          <a:lstStyle/>
          <a:p>
            <a:pPr algn="ctr"/>
            <a:r>
              <a:rPr lang="en-GB" sz="1400" b="1" dirty="0" smtClean="0"/>
              <a:t>23 Feb 19</a:t>
            </a:r>
            <a:endParaRPr lang="en-GB" sz="1400" b="1" dirty="0"/>
          </a:p>
        </p:txBody>
      </p:sp>
      <p:cxnSp>
        <p:nvCxnSpPr>
          <p:cNvPr id="19" name="Straight Arrow Connector 18"/>
          <p:cNvCxnSpPr>
            <a:stCxn id="13" idx="2"/>
          </p:cNvCxnSpPr>
          <p:nvPr/>
        </p:nvCxnSpPr>
        <p:spPr>
          <a:xfrm>
            <a:off x="1262048" y="2193570"/>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a:off x="3494296" y="2193570"/>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9" name="Straight Arrow Connector 48"/>
          <p:cNvCxnSpPr/>
          <p:nvPr/>
        </p:nvCxnSpPr>
        <p:spPr>
          <a:xfrm>
            <a:off x="5817954" y="2199995"/>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0" name="Straight Arrow Connector 49"/>
          <p:cNvCxnSpPr/>
          <p:nvPr/>
        </p:nvCxnSpPr>
        <p:spPr>
          <a:xfrm>
            <a:off x="7380312" y="2132856"/>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TextBox 26"/>
          <p:cNvSpPr txBox="1"/>
          <p:nvPr/>
        </p:nvSpPr>
        <p:spPr>
          <a:xfrm>
            <a:off x="361948" y="3068960"/>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412,069</a:t>
            </a:r>
          </a:p>
          <a:p>
            <a:pPr algn="ctr"/>
            <a:r>
              <a:rPr lang="en-US" sz="1400" b="1" dirty="0" smtClean="0"/>
              <a:t>( 12,632,064 * .10 / 3 )</a:t>
            </a:r>
          </a:p>
        </p:txBody>
      </p:sp>
      <p:sp>
        <p:nvSpPr>
          <p:cNvPr id="28" name="TextBox 27"/>
          <p:cNvSpPr txBox="1"/>
          <p:nvPr/>
        </p:nvSpPr>
        <p:spPr>
          <a:xfrm>
            <a:off x="2550399" y="3068960"/>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4,631,757</a:t>
            </a:r>
          </a:p>
          <a:p>
            <a:pPr algn="ctr"/>
            <a:r>
              <a:rPr lang="en-US" sz="1400" b="1" dirty="0" smtClean="0"/>
              <a:t>( 12,632,064 * 1.1 / </a:t>
            </a:r>
            <a:r>
              <a:rPr lang="en-US" sz="1400" b="1" dirty="0"/>
              <a:t>3</a:t>
            </a:r>
            <a:r>
              <a:rPr lang="en-US" sz="1400" b="1" dirty="0" smtClean="0"/>
              <a:t> )</a:t>
            </a:r>
          </a:p>
        </p:txBody>
      </p:sp>
      <p:sp>
        <p:nvSpPr>
          <p:cNvPr id="29" name="TextBox 28"/>
          <p:cNvSpPr txBox="1"/>
          <p:nvPr/>
        </p:nvSpPr>
        <p:spPr>
          <a:xfrm>
            <a:off x="4700430" y="3049796"/>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10,275,888</a:t>
            </a:r>
          </a:p>
          <a:p>
            <a:pPr algn="ctr"/>
            <a:r>
              <a:rPr lang="en-US" sz="1400" b="1" dirty="0"/>
              <a:t>( 14,679,840 * </a:t>
            </a:r>
            <a:r>
              <a:rPr lang="en-US" sz="1400" b="1" dirty="0" smtClean="0"/>
              <a:t>2.1 </a:t>
            </a:r>
            <a:r>
              <a:rPr lang="en-US" sz="1400" b="1" dirty="0"/>
              <a:t>/ </a:t>
            </a:r>
            <a:r>
              <a:rPr lang="en-US" sz="1400" b="1" dirty="0" smtClean="0"/>
              <a:t>3 </a:t>
            </a:r>
            <a:r>
              <a:rPr lang="en-US" sz="1400" b="1" dirty="0"/>
              <a:t>)</a:t>
            </a:r>
          </a:p>
        </p:txBody>
      </p:sp>
      <p:sp>
        <p:nvSpPr>
          <p:cNvPr id="30" name="TextBox 29"/>
          <p:cNvSpPr txBox="1"/>
          <p:nvPr/>
        </p:nvSpPr>
        <p:spPr>
          <a:xfrm>
            <a:off x="6691367" y="3068960"/>
            <a:ext cx="1985089"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14,679,840</a:t>
            </a:r>
          </a:p>
          <a:p>
            <a:pPr algn="ctr"/>
            <a:r>
              <a:rPr lang="en-US" sz="1400" b="1" dirty="0"/>
              <a:t>( 14,679,840 * </a:t>
            </a:r>
            <a:r>
              <a:rPr lang="en-US" sz="1400" b="1" dirty="0" smtClean="0"/>
              <a:t>3 </a:t>
            </a:r>
            <a:r>
              <a:rPr lang="en-US" sz="1400" b="1" dirty="0"/>
              <a:t>/ </a:t>
            </a:r>
            <a:r>
              <a:rPr lang="en-US" sz="1400" b="1" dirty="0" smtClean="0"/>
              <a:t>3 )</a:t>
            </a:r>
            <a:endParaRPr lang="en-US" sz="1400" b="1" dirty="0"/>
          </a:p>
        </p:txBody>
      </p:sp>
      <p:graphicFrame>
        <p:nvGraphicFramePr>
          <p:cNvPr id="2" name="Table 1"/>
          <p:cNvGraphicFramePr>
            <a:graphicFrameLocks noGrp="1"/>
          </p:cNvGraphicFramePr>
          <p:nvPr>
            <p:extLst>
              <p:ext uri="{D42A27DB-BD31-4B8C-83A1-F6EECF244321}">
                <p14:modId xmlns:p14="http://schemas.microsoft.com/office/powerpoint/2010/main" val="110791025"/>
              </p:ext>
            </p:extLst>
          </p:nvPr>
        </p:nvGraphicFramePr>
        <p:xfrm>
          <a:off x="35496" y="3676367"/>
          <a:ext cx="9036495" cy="3065001"/>
        </p:xfrm>
        <a:graphic>
          <a:graphicData uri="http://schemas.openxmlformats.org/drawingml/2006/table">
            <a:tbl>
              <a:tblPr firstRow="1" bandRow="1">
                <a:tableStyleId>{5C22544A-7EE6-4342-B048-85BDC9FD1C3A}</a:tableStyleId>
              </a:tblPr>
              <a:tblGrid>
                <a:gridCol w="1440159"/>
                <a:gridCol w="1800201"/>
                <a:gridCol w="1841005"/>
                <a:gridCol w="1977565"/>
                <a:gridCol w="1977565"/>
              </a:tblGrid>
              <a:tr h="1151501">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Expense to be recognized during</a:t>
                      </a:r>
                      <a:r>
                        <a:rPr lang="en-US" sz="1600" baseline="0" dirty="0" smtClean="0"/>
                        <a:t> each year</a:t>
                      </a:r>
                      <a:endParaRPr lang="en-IN" sz="1600" dirty="0" smtClean="0"/>
                    </a:p>
                    <a:p>
                      <a:pPr algn="ctr"/>
                      <a:r>
                        <a:rPr lang="en-US" sz="1600" dirty="0" smtClean="0"/>
                        <a:t>(as per plan)</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Cumulative Expenses</a:t>
                      </a:r>
                    </a:p>
                    <a:p>
                      <a:pPr algn="ctr"/>
                      <a:r>
                        <a:rPr lang="en-US" sz="1600" dirty="0" smtClean="0"/>
                        <a:t>(as</a:t>
                      </a:r>
                      <a:r>
                        <a:rPr lang="en-US" sz="1600" baseline="0" dirty="0" smtClean="0"/>
                        <a:t> per plan)</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Actual Expense to be recognized during</a:t>
                      </a:r>
                      <a:r>
                        <a:rPr lang="en-US" sz="1600" baseline="0" dirty="0" smtClean="0"/>
                        <a:t> each year</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Actual Cumulative Expense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6645">
                <a:tc>
                  <a:txBody>
                    <a:bodyPr/>
                    <a:lstStyle/>
                    <a:p>
                      <a:pPr algn="ctr"/>
                      <a:r>
                        <a:rPr lang="en-US" sz="1600" dirty="0" smtClean="0"/>
                        <a:t>31 March 2017</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421,069</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0" i="0" u="none" strike="noStrike" dirty="0" smtClean="0">
                          <a:solidFill>
                            <a:srgbClr val="000000"/>
                          </a:solidFill>
                          <a:effectLst/>
                          <a:latin typeface="Calibri"/>
                        </a:rPr>
                        <a:t>421,069</a:t>
                      </a:r>
                      <a:endParaRPr lang="en-IN"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a:rPr>
                        <a:t>421,069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66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31 March 2018</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4,210,688</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4,631,757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a:rPr>
                        <a:t>4,210,688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0" i="0" u="none" strike="noStrike" dirty="0" smtClean="0">
                          <a:solidFill>
                            <a:srgbClr val="000000"/>
                          </a:solidFill>
                          <a:effectLst/>
                          <a:latin typeface="Calibri"/>
                        </a:rPr>
                        <a:t>4,631,757</a:t>
                      </a:r>
                      <a:endParaRPr lang="en-IN"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66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31 March 2019</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smtClean="0">
                          <a:solidFill>
                            <a:srgbClr val="FF0000"/>
                          </a:solidFill>
                        </a:rPr>
                        <a:t>4,210,688</a:t>
                      </a:r>
                      <a:endParaRPr lang="en-IN"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smtClean="0">
                          <a:solidFill>
                            <a:srgbClr val="FF0000"/>
                          </a:solidFill>
                        </a:rPr>
                        <a:t>8,842,445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1" i="0" u="none" strike="noStrike" dirty="0" smtClean="0">
                          <a:solidFill>
                            <a:srgbClr val="FF0000"/>
                          </a:solidFill>
                          <a:effectLst/>
                          <a:latin typeface="Calibri"/>
                        </a:rPr>
                        <a:t>5,644,131</a:t>
                      </a:r>
                      <a:endParaRPr lang="en-IN" sz="1600" b="1" i="0" u="none" strike="noStrike" dirty="0">
                        <a:solidFill>
                          <a:srgbClr val="FF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1" i="0" u="none" strike="noStrike" dirty="0" smtClean="0">
                          <a:solidFill>
                            <a:srgbClr val="FF0000"/>
                          </a:solidFill>
                          <a:effectLst/>
                          <a:latin typeface="Calibri"/>
                        </a:rPr>
                        <a:t>10,275,888</a:t>
                      </a:r>
                      <a:endParaRPr lang="en-IN" sz="1600" b="1" i="0" u="none" strike="noStrike" dirty="0">
                        <a:solidFill>
                          <a:srgbClr val="FF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35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23 Feb 2020</a:t>
                      </a:r>
                      <a:endParaRPr lang="en-IN" sz="16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smtClean="0">
                          <a:solidFill>
                            <a:srgbClr val="FF0000"/>
                          </a:solidFill>
                        </a:rPr>
                        <a:t>3,789,619</a:t>
                      </a:r>
                      <a:endParaRPr lang="en-IN"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smtClean="0">
                          <a:solidFill>
                            <a:srgbClr val="FF0000"/>
                          </a:solidFill>
                        </a:rPr>
                        <a:t>12,632,064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1" i="0" u="none" strike="noStrike" dirty="0" smtClean="0">
                          <a:solidFill>
                            <a:srgbClr val="FF0000"/>
                          </a:solidFill>
                          <a:effectLst/>
                          <a:latin typeface="Calibri"/>
                        </a:rPr>
                        <a:t>4,403,952</a:t>
                      </a:r>
                      <a:endParaRPr lang="en-IN" sz="1600" b="1" i="0" u="none" strike="noStrike" dirty="0">
                        <a:solidFill>
                          <a:srgbClr val="FF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600" b="1" i="0" u="none" strike="noStrike" dirty="0" smtClean="0">
                          <a:solidFill>
                            <a:srgbClr val="FF0000"/>
                          </a:solidFill>
                          <a:effectLst/>
                          <a:latin typeface="Calibri"/>
                        </a:rPr>
                        <a:t>14,679,840</a:t>
                      </a:r>
                      <a:endParaRPr lang="en-IN" sz="1600" b="1" i="0" u="none" strike="noStrike" dirty="0">
                        <a:solidFill>
                          <a:srgbClr val="FF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87959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82215215"/>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Ind AS 102: Share Based </a:t>
            </a:r>
            <a:r>
              <a:rPr lang="en-GB" sz="3600" dirty="0" smtClean="0"/>
              <a:t>Payments                (2/4)</a:t>
            </a:r>
            <a:endParaRPr lang="en-IN" sz="3600" dirty="0">
              <a:solidFill>
                <a:schemeClr val="bg1"/>
              </a:solidFill>
            </a:endParaRPr>
          </a:p>
        </p:txBody>
      </p:sp>
      <p:sp>
        <p:nvSpPr>
          <p:cNvPr id="21" name="Rectangle 20"/>
          <p:cNvSpPr/>
          <p:nvPr/>
        </p:nvSpPr>
        <p:spPr>
          <a:xfrm>
            <a:off x="3131840" y="1124744"/>
            <a:ext cx="2088232" cy="6480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Main Standard</a:t>
            </a:r>
          </a:p>
          <a:p>
            <a:pPr algn="ctr"/>
            <a:r>
              <a:rPr lang="en-GB" sz="1600" dirty="0" smtClean="0"/>
              <a:t>(16 pages)</a:t>
            </a:r>
            <a:endParaRPr lang="en-GB" sz="1600" dirty="0"/>
          </a:p>
        </p:txBody>
      </p:sp>
      <p:cxnSp>
        <p:nvCxnSpPr>
          <p:cNvPr id="15" name="Straight Arrow Connector 14"/>
          <p:cNvCxnSpPr/>
          <p:nvPr/>
        </p:nvCxnSpPr>
        <p:spPr>
          <a:xfrm>
            <a:off x="4230078" y="1772816"/>
            <a:ext cx="0" cy="8545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51576" y="2204864"/>
            <a:ext cx="62287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151576" y="2204864"/>
            <a:ext cx="0"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380312" y="2195312"/>
            <a:ext cx="0"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5575" y="2636912"/>
            <a:ext cx="2040161" cy="646331"/>
          </a:xfrm>
          <a:prstGeom prst="rect">
            <a:avLst/>
          </a:prstGeom>
          <a:solidFill>
            <a:schemeClr val="tx2">
              <a:lumMod val="50000"/>
            </a:schemeClr>
          </a:solidFill>
        </p:spPr>
        <p:txBody>
          <a:bodyPr wrap="square" rtlCol="0">
            <a:spAutoFit/>
          </a:bodyPr>
          <a:lstStyle/>
          <a:p>
            <a:pPr algn="ctr"/>
            <a:r>
              <a:rPr lang="en-US" dirty="0" smtClean="0">
                <a:solidFill>
                  <a:schemeClr val="bg1"/>
                </a:solidFill>
              </a:rPr>
              <a:t>Objectives &amp; Scope</a:t>
            </a:r>
          </a:p>
          <a:p>
            <a:pPr algn="ctr"/>
            <a:r>
              <a:rPr lang="en-US" dirty="0" smtClean="0">
                <a:solidFill>
                  <a:schemeClr val="bg1"/>
                </a:solidFill>
              </a:rPr>
              <a:t>(2 pages)</a:t>
            </a:r>
            <a:endParaRPr lang="en-IN" dirty="0">
              <a:solidFill>
                <a:schemeClr val="bg1"/>
              </a:solidFill>
            </a:endParaRPr>
          </a:p>
        </p:txBody>
      </p:sp>
      <p:sp>
        <p:nvSpPr>
          <p:cNvPr id="43" name="TextBox 42"/>
          <p:cNvSpPr txBox="1"/>
          <p:nvPr/>
        </p:nvSpPr>
        <p:spPr>
          <a:xfrm>
            <a:off x="6188595" y="2627360"/>
            <a:ext cx="2383433" cy="646331"/>
          </a:xfrm>
          <a:prstGeom prst="rect">
            <a:avLst/>
          </a:prstGeom>
          <a:solidFill>
            <a:schemeClr val="accent3">
              <a:lumMod val="50000"/>
            </a:schemeClr>
          </a:solidFill>
        </p:spPr>
        <p:txBody>
          <a:bodyPr wrap="square" rtlCol="0">
            <a:spAutoFit/>
          </a:bodyPr>
          <a:lstStyle/>
          <a:p>
            <a:pPr algn="ctr"/>
            <a:r>
              <a:rPr lang="en-US" dirty="0" smtClean="0">
                <a:solidFill>
                  <a:schemeClr val="bg1"/>
                </a:solidFill>
              </a:rPr>
              <a:t>Disclosures</a:t>
            </a:r>
          </a:p>
          <a:p>
            <a:pPr algn="ctr"/>
            <a:r>
              <a:rPr lang="en-US" dirty="0" smtClean="0">
                <a:solidFill>
                  <a:schemeClr val="bg1"/>
                </a:solidFill>
              </a:rPr>
              <a:t>(3 pages)</a:t>
            </a:r>
            <a:endParaRPr lang="en-IN" dirty="0">
              <a:solidFill>
                <a:schemeClr val="bg1"/>
              </a:solidFill>
            </a:endParaRPr>
          </a:p>
        </p:txBody>
      </p:sp>
      <p:sp>
        <p:nvSpPr>
          <p:cNvPr id="44" name="TextBox 43"/>
          <p:cNvSpPr txBox="1"/>
          <p:nvPr/>
        </p:nvSpPr>
        <p:spPr>
          <a:xfrm>
            <a:off x="3038361" y="2627360"/>
            <a:ext cx="2383433" cy="646331"/>
          </a:xfrm>
          <a:prstGeom prst="rect">
            <a:avLst/>
          </a:prstGeom>
          <a:solidFill>
            <a:srgbClr val="7030A0"/>
          </a:solidFill>
        </p:spPr>
        <p:txBody>
          <a:bodyPr wrap="square" rtlCol="0">
            <a:spAutoFit/>
          </a:bodyPr>
          <a:lstStyle/>
          <a:p>
            <a:pPr algn="ctr"/>
            <a:r>
              <a:rPr lang="en-US" dirty="0" smtClean="0">
                <a:solidFill>
                  <a:schemeClr val="bg1"/>
                </a:solidFill>
              </a:rPr>
              <a:t>Recognition</a:t>
            </a:r>
          </a:p>
          <a:p>
            <a:pPr algn="ctr"/>
            <a:r>
              <a:rPr lang="en-US" dirty="0" smtClean="0">
                <a:solidFill>
                  <a:schemeClr val="bg1"/>
                </a:solidFill>
              </a:rPr>
              <a:t>(11 pages)</a:t>
            </a:r>
            <a:endParaRPr lang="en-IN" dirty="0">
              <a:solidFill>
                <a:schemeClr val="bg1"/>
              </a:solidFill>
            </a:endParaRPr>
          </a:p>
        </p:txBody>
      </p:sp>
      <p:sp>
        <p:nvSpPr>
          <p:cNvPr id="54" name="TextBox 53"/>
          <p:cNvSpPr txBox="1"/>
          <p:nvPr/>
        </p:nvSpPr>
        <p:spPr>
          <a:xfrm>
            <a:off x="131496" y="5078926"/>
            <a:ext cx="2040160" cy="1477328"/>
          </a:xfrm>
          <a:prstGeom prst="rect">
            <a:avLst/>
          </a:prstGeom>
          <a:solidFill>
            <a:schemeClr val="tx2">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500" dirty="0" smtClean="0"/>
              <a:t>Financial reporting of all SBPT, whether or not the entity can identify specifically some or all of the goods or services received</a:t>
            </a:r>
            <a:endParaRPr lang="en-IN" sz="1500" dirty="0"/>
          </a:p>
        </p:txBody>
      </p:sp>
      <p:sp>
        <p:nvSpPr>
          <p:cNvPr id="59" name="TextBox 58"/>
          <p:cNvSpPr txBox="1"/>
          <p:nvPr/>
        </p:nvSpPr>
        <p:spPr>
          <a:xfrm>
            <a:off x="2195736" y="4055505"/>
            <a:ext cx="1080120" cy="809084"/>
          </a:xfrm>
          <a:prstGeom prst="rect">
            <a:avLst/>
          </a:prstGeom>
          <a:solidFill>
            <a:schemeClr val="accent4">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500" dirty="0" smtClean="0"/>
              <a:t>Equity-Settled SBPT</a:t>
            </a:r>
            <a:endParaRPr lang="en-IN" sz="1500" dirty="0"/>
          </a:p>
        </p:txBody>
      </p:sp>
      <p:sp>
        <p:nvSpPr>
          <p:cNvPr id="63" name="TextBox 62"/>
          <p:cNvSpPr txBox="1"/>
          <p:nvPr/>
        </p:nvSpPr>
        <p:spPr>
          <a:xfrm>
            <a:off x="3646705" y="4048834"/>
            <a:ext cx="1166746" cy="784830"/>
          </a:xfrm>
          <a:prstGeom prst="rect">
            <a:avLst/>
          </a:prstGeom>
          <a:solidFill>
            <a:schemeClr val="accent4">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500" dirty="0" smtClean="0"/>
              <a:t>SBPT with choice of settlement</a:t>
            </a:r>
            <a:endParaRPr lang="en-IN" sz="1500" dirty="0"/>
          </a:p>
        </p:txBody>
      </p:sp>
      <p:cxnSp>
        <p:nvCxnSpPr>
          <p:cNvPr id="68" name="Straight Arrow Connector 67"/>
          <p:cNvCxnSpPr>
            <a:stCxn id="63" idx="2"/>
          </p:cNvCxnSpPr>
          <p:nvPr/>
        </p:nvCxnSpPr>
        <p:spPr>
          <a:xfrm>
            <a:off x="4230078" y="4833664"/>
            <a:ext cx="404128" cy="758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3" idx="2"/>
          </p:cNvCxnSpPr>
          <p:nvPr/>
        </p:nvCxnSpPr>
        <p:spPr>
          <a:xfrm flipH="1">
            <a:off x="3851920" y="4833664"/>
            <a:ext cx="378158" cy="815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2915817" y="4996721"/>
            <a:ext cx="1260140" cy="323165"/>
          </a:xfrm>
          <a:prstGeom prst="rect">
            <a:avLst/>
          </a:prstGeom>
          <a:solidFill>
            <a:schemeClr val="accent4">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500" dirty="0" smtClean="0"/>
              <a:t>Writer</a:t>
            </a:r>
          </a:p>
        </p:txBody>
      </p:sp>
      <p:sp>
        <p:nvSpPr>
          <p:cNvPr id="77" name="TextBox 76"/>
          <p:cNvSpPr txBox="1"/>
          <p:nvPr/>
        </p:nvSpPr>
        <p:spPr>
          <a:xfrm>
            <a:off x="4273239" y="4985344"/>
            <a:ext cx="1530192" cy="323165"/>
          </a:xfrm>
          <a:prstGeom prst="rect">
            <a:avLst/>
          </a:prstGeom>
          <a:solidFill>
            <a:schemeClr val="accent4">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500" dirty="0" smtClean="0"/>
              <a:t>Holder</a:t>
            </a:r>
            <a:endParaRPr lang="en-US" sz="1500" dirty="0"/>
          </a:p>
        </p:txBody>
      </p:sp>
      <p:sp>
        <p:nvSpPr>
          <p:cNvPr id="80" name="TextBox 79"/>
          <p:cNvSpPr txBox="1"/>
          <p:nvPr/>
        </p:nvSpPr>
        <p:spPr>
          <a:xfrm>
            <a:off x="5108475" y="4055505"/>
            <a:ext cx="1080120" cy="784830"/>
          </a:xfrm>
          <a:prstGeom prst="rect">
            <a:avLst/>
          </a:prstGeom>
          <a:solidFill>
            <a:schemeClr val="accent4">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500" dirty="0" smtClean="0"/>
              <a:t>Cash-Settled SBPT</a:t>
            </a:r>
            <a:endParaRPr lang="en-IN" sz="1500" dirty="0"/>
          </a:p>
        </p:txBody>
      </p:sp>
      <p:cxnSp>
        <p:nvCxnSpPr>
          <p:cNvPr id="86" name="Straight Connector 85"/>
          <p:cNvCxnSpPr/>
          <p:nvPr/>
        </p:nvCxnSpPr>
        <p:spPr>
          <a:xfrm>
            <a:off x="6549823" y="3303014"/>
            <a:ext cx="6656" cy="27091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6553151" y="3680068"/>
            <a:ext cx="36004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6889832" y="3518486"/>
            <a:ext cx="2267745" cy="553998"/>
          </a:xfrm>
          <a:prstGeom prst="rect">
            <a:avLst/>
          </a:prstGeom>
          <a:solidFill>
            <a:schemeClr val="accent3">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500" dirty="0" smtClean="0"/>
              <a:t>Description of SBPT  </a:t>
            </a:r>
          </a:p>
          <a:p>
            <a:pPr algn="just"/>
            <a:r>
              <a:rPr lang="en-US" sz="1500" b="1" dirty="0" smtClean="0"/>
              <a:t>- Para 44, with 45</a:t>
            </a:r>
            <a:endParaRPr lang="en-IN" sz="1500" b="1" dirty="0"/>
          </a:p>
        </p:txBody>
      </p:sp>
      <p:cxnSp>
        <p:nvCxnSpPr>
          <p:cNvPr id="89" name="Straight Arrow Connector 88"/>
          <p:cNvCxnSpPr/>
          <p:nvPr/>
        </p:nvCxnSpPr>
        <p:spPr>
          <a:xfrm>
            <a:off x="6529792" y="4450815"/>
            <a:ext cx="36004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6887302" y="4289232"/>
            <a:ext cx="2270275" cy="1246495"/>
          </a:xfrm>
          <a:prstGeom prst="rect">
            <a:avLst/>
          </a:prstGeom>
          <a:solidFill>
            <a:schemeClr val="accent3">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500" dirty="0" smtClean="0"/>
              <a:t>Description of method / assumption used to estimate fair value of option</a:t>
            </a:r>
          </a:p>
          <a:p>
            <a:pPr algn="just"/>
            <a:r>
              <a:rPr lang="en-US" sz="1500" b="1" dirty="0" smtClean="0"/>
              <a:t>-</a:t>
            </a:r>
            <a:r>
              <a:rPr lang="en-US" sz="1500" b="1" dirty="0"/>
              <a:t> </a:t>
            </a:r>
            <a:r>
              <a:rPr lang="en-US" sz="1500" b="1" dirty="0" smtClean="0"/>
              <a:t>Para 46, with 47 to 49 </a:t>
            </a:r>
            <a:endParaRPr lang="en-IN" sz="1500" b="1" dirty="0"/>
          </a:p>
        </p:txBody>
      </p:sp>
      <p:cxnSp>
        <p:nvCxnSpPr>
          <p:cNvPr id="91" name="Straight Arrow Connector 90"/>
          <p:cNvCxnSpPr/>
          <p:nvPr/>
        </p:nvCxnSpPr>
        <p:spPr>
          <a:xfrm>
            <a:off x="6547292" y="6012138"/>
            <a:ext cx="36004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6907332" y="5630408"/>
            <a:ext cx="2250245" cy="784830"/>
          </a:xfrm>
          <a:prstGeom prst="rect">
            <a:avLst/>
          </a:prstGeom>
          <a:solidFill>
            <a:schemeClr val="accent3">
              <a:lumMod val="40000"/>
              <a:lumOff val="6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500" dirty="0" smtClean="0"/>
              <a:t>Expense to be recognized  in P/L statement</a:t>
            </a:r>
          </a:p>
          <a:p>
            <a:pPr algn="just"/>
            <a:r>
              <a:rPr lang="en-US" sz="1500" b="1" dirty="0" smtClean="0"/>
              <a:t>- Para 50, with 51 to 52</a:t>
            </a:r>
            <a:endParaRPr lang="en-IN" sz="1500" b="1" dirty="0"/>
          </a:p>
        </p:txBody>
      </p:sp>
      <p:cxnSp>
        <p:nvCxnSpPr>
          <p:cNvPr id="108" name="Straight Arrow Connector 107"/>
          <p:cNvCxnSpPr>
            <a:endCxn id="54" idx="0"/>
          </p:cNvCxnSpPr>
          <p:nvPr/>
        </p:nvCxnSpPr>
        <p:spPr>
          <a:xfrm>
            <a:off x="1145546" y="3283243"/>
            <a:ext cx="6030" cy="179568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44" idx="2"/>
            <a:endCxn id="63" idx="0"/>
          </p:cNvCxnSpPr>
          <p:nvPr/>
        </p:nvCxnSpPr>
        <p:spPr>
          <a:xfrm>
            <a:off x="4230078" y="3273691"/>
            <a:ext cx="0" cy="77514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V="1">
            <a:off x="2735796" y="3680068"/>
            <a:ext cx="2912739" cy="44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a:off x="2735796" y="3684534"/>
            <a:ext cx="0" cy="3924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p:nvPr/>
        </p:nvCxnSpPr>
        <p:spPr>
          <a:xfrm>
            <a:off x="5626132" y="3673087"/>
            <a:ext cx="0" cy="3757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a:off x="2177712" y="5368960"/>
            <a:ext cx="4176463" cy="1477328"/>
          </a:xfrm>
          <a:prstGeom prst="rect">
            <a:avLst/>
          </a:prstGeom>
          <a:solidFill>
            <a:schemeClr val="accent4">
              <a:lumMod val="40000"/>
              <a:lumOff val="60000"/>
            </a:schemeClr>
          </a:solidFill>
          <a:ln>
            <a:noFill/>
          </a:ln>
        </p:spPr>
        <p:txBody>
          <a:bodyPr wrap="square" rtlCol="0">
            <a:spAutoFit/>
          </a:bodyPr>
          <a:lstStyle/>
          <a:p>
            <a:pPr algn="just"/>
            <a:r>
              <a:rPr lang="en-US" sz="1500" dirty="0" smtClean="0"/>
              <a:t>For each SBPT:</a:t>
            </a:r>
          </a:p>
          <a:p>
            <a:pPr marL="285750" indent="-285750" algn="just">
              <a:buFont typeface="Arial" pitchFamily="34" charset="0"/>
              <a:buChar char="•"/>
            </a:pPr>
            <a:r>
              <a:rPr lang="en-US" sz="1500" dirty="0" smtClean="0"/>
              <a:t>Recognition &amp; Measurement</a:t>
            </a:r>
          </a:p>
          <a:p>
            <a:pPr marL="285750" indent="-285750" algn="just">
              <a:buFont typeface="Arial" pitchFamily="34" charset="0"/>
              <a:buChar char="•"/>
            </a:pPr>
            <a:r>
              <a:rPr lang="en-US" sz="1500" dirty="0" smtClean="0"/>
              <a:t>Treatment of vesting condition (Marketing &amp; Non-Marketing)</a:t>
            </a:r>
          </a:p>
          <a:p>
            <a:pPr marL="285750" indent="-285750" algn="just">
              <a:buFont typeface="Arial" pitchFamily="34" charset="0"/>
              <a:buChar char="•"/>
            </a:pPr>
            <a:r>
              <a:rPr lang="en-US" sz="1500" dirty="0" smtClean="0"/>
              <a:t>Modification of terms &amp; condition</a:t>
            </a:r>
          </a:p>
          <a:p>
            <a:pPr marL="285750" indent="-285750" algn="just">
              <a:buFont typeface="Arial" pitchFamily="34" charset="0"/>
              <a:buChar char="•"/>
            </a:pPr>
            <a:r>
              <a:rPr lang="en-US" sz="1500" dirty="0" smtClean="0"/>
              <a:t>Settlement by group entities</a:t>
            </a:r>
            <a:endParaRPr lang="en-IN" sz="1500" dirty="0"/>
          </a:p>
        </p:txBody>
      </p:sp>
    </p:spTree>
    <p:extLst>
      <p:ext uri="{BB962C8B-B14F-4D97-AF65-F5344CB8AC3E}">
        <p14:creationId xmlns:p14="http://schemas.microsoft.com/office/powerpoint/2010/main" val="21949031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Accounting Entries: Assuming actual attrition doesn’t hold									(1/3)</a:t>
            </a:r>
            <a:endParaRPr lang="en-IN" sz="2800" dirty="0"/>
          </a:p>
        </p:txBody>
      </p:sp>
      <p:graphicFrame>
        <p:nvGraphicFramePr>
          <p:cNvPr id="2" name="Table 1"/>
          <p:cNvGraphicFramePr>
            <a:graphicFrameLocks noGrp="1"/>
          </p:cNvGraphicFramePr>
          <p:nvPr>
            <p:extLst>
              <p:ext uri="{D42A27DB-BD31-4B8C-83A1-F6EECF244321}">
                <p14:modId xmlns:p14="http://schemas.microsoft.com/office/powerpoint/2010/main" val="2587787884"/>
              </p:ext>
            </p:extLst>
          </p:nvPr>
        </p:nvGraphicFramePr>
        <p:xfrm>
          <a:off x="90000" y="980728"/>
          <a:ext cx="8964000" cy="5519544"/>
        </p:xfrm>
        <a:graphic>
          <a:graphicData uri="http://schemas.openxmlformats.org/drawingml/2006/table">
            <a:tbl>
              <a:tblPr firstRow="1" bandRow="1">
                <a:tableStyleId>{5C22544A-7EE6-4342-B048-85BDC9FD1C3A}</a:tableStyleId>
              </a:tblPr>
              <a:tblGrid>
                <a:gridCol w="1584000"/>
                <a:gridCol w="4842216"/>
                <a:gridCol w="1205784"/>
                <a:gridCol w="1332000"/>
              </a:tblGrid>
              <a:tr h="602709">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Particulars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Debit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Credit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32304">
                <a:tc>
                  <a:txBody>
                    <a:bodyPr/>
                    <a:lstStyle/>
                    <a:p>
                      <a:pPr algn="ctr"/>
                      <a:r>
                        <a:rPr lang="en-US" sz="1500" dirty="0" smtClean="0"/>
                        <a:t>31 March</a:t>
                      </a:r>
                      <a:r>
                        <a:rPr lang="en-US" sz="1500" baseline="0" dirty="0" smtClean="0"/>
                        <a:t> 2017</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Employee compensation expense account            Dr</a:t>
                      </a:r>
                    </a:p>
                    <a:p>
                      <a:r>
                        <a:rPr lang="en-US" sz="1600" dirty="0" smtClean="0"/>
                        <a:t>To</a:t>
                      </a:r>
                      <a:r>
                        <a:rPr lang="en-US" sz="1600" baseline="0" dirty="0" smtClean="0"/>
                        <a:t> ESOP outstanding account</a:t>
                      </a:r>
                    </a:p>
                    <a:p>
                      <a:endParaRPr lang="en-US" sz="1600" baseline="0" dirty="0" smtClean="0"/>
                    </a:p>
                    <a:p>
                      <a:r>
                        <a:rPr lang="en-US" sz="1500" baseline="0" dirty="0" smtClean="0"/>
                        <a:t>(Being grant of 100,000 options to employees worth Rs. 246.72 amortized on straight line basis over 3 years)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102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2017</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endParaRPr lang="en-US" sz="1600" dirty="0" smtClean="0"/>
                    </a:p>
                    <a:p>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US" sz="1500" dirty="0" smtClean="0"/>
                        <a:t>421,069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364025">
                <a:tc>
                  <a:txBody>
                    <a:bodyPr/>
                    <a:lstStyle/>
                    <a:p>
                      <a:pPr algn="ctr"/>
                      <a:r>
                        <a:rPr lang="en-US" sz="1500" dirty="0" smtClean="0"/>
                        <a:t>31 March</a:t>
                      </a:r>
                      <a:r>
                        <a:rPr lang="en-US" sz="1500" baseline="0" dirty="0" smtClean="0"/>
                        <a:t> 2018</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Employee compensation expense account            Dr</a:t>
                      </a:r>
                    </a:p>
                    <a:p>
                      <a:r>
                        <a:rPr lang="en-US" sz="1600" dirty="0" smtClean="0"/>
                        <a:t>To</a:t>
                      </a:r>
                      <a:r>
                        <a:rPr lang="en-US" sz="1600" baseline="0" dirty="0" smtClean="0"/>
                        <a:t> ESOP outstanding account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(Being grant of 100,000 options to employees worth Rs. 246.72 amortized on straight line basis over 3 years)</a:t>
                      </a:r>
                      <a:endParaRPr lang="en-IN"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500" b="0" i="0" u="none" strike="noStrike" dirty="0" smtClean="0">
                          <a:solidFill>
                            <a:srgbClr val="000000"/>
                          </a:solidFill>
                          <a:effectLst/>
                          <a:latin typeface="+mn-lt"/>
                        </a:rPr>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IN" sz="1500" b="0" i="0" u="none" strike="noStrike" dirty="0" smtClean="0">
                          <a:solidFill>
                            <a:srgbClr val="000000"/>
                          </a:solidFill>
                          <a:effectLst/>
                          <a:latin typeface="+mn-lt"/>
                        </a:rPr>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102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2018</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500" b="0" i="0" u="none" strike="noStrike" dirty="0" smtClean="0">
                          <a:solidFill>
                            <a:srgbClr val="000000"/>
                          </a:solidFill>
                          <a:effectLst/>
                          <a:latin typeface="+mn-lt"/>
                        </a:rPr>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algn="ctr"/>
                      <a:r>
                        <a:rPr lang="en-IN" sz="1500" b="0" i="0" u="none" strike="noStrike" dirty="0" smtClean="0">
                          <a:solidFill>
                            <a:srgbClr val="000000"/>
                          </a:solidFill>
                          <a:effectLst/>
                          <a:latin typeface="+mn-lt"/>
                        </a:rPr>
                        <a:t>4,210,688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9814263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Accounting Entries: Assuming actual attrition </a:t>
            </a:r>
            <a:r>
              <a:rPr lang="en-US" sz="2800" dirty="0" smtClean="0"/>
              <a:t>doesn’t hold</a:t>
            </a:r>
            <a:r>
              <a:rPr lang="en-US" sz="2800" dirty="0"/>
              <a:t>		</a:t>
            </a:r>
            <a:r>
              <a:rPr lang="en-US" sz="2800" dirty="0" smtClean="0"/>
              <a:t>							(2/3</a:t>
            </a:r>
            <a:r>
              <a:rPr lang="en-US" sz="2800" dirty="0"/>
              <a:t>)</a:t>
            </a:r>
            <a:endParaRPr lang="en-IN" sz="2800" dirty="0"/>
          </a:p>
        </p:txBody>
      </p:sp>
      <p:graphicFrame>
        <p:nvGraphicFramePr>
          <p:cNvPr id="2" name="Table 1"/>
          <p:cNvGraphicFramePr>
            <a:graphicFrameLocks noGrp="1"/>
          </p:cNvGraphicFramePr>
          <p:nvPr>
            <p:extLst>
              <p:ext uri="{D42A27DB-BD31-4B8C-83A1-F6EECF244321}">
                <p14:modId xmlns:p14="http://schemas.microsoft.com/office/powerpoint/2010/main" val="1697176420"/>
              </p:ext>
            </p:extLst>
          </p:nvPr>
        </p:nvGraphicFramePr>
        <p:xfrm>
          <a:off x="90000" y="980728"/>
          <a:ext cx="8964000" cy="5478016"/>
        </p:xfrm>
        <a:graphic>
          <a:graphicData uri="http://schemas.openxmlformats.org/drawingml/2006/table">
            <a:tbl>
              <a:tblPr firstRow="1" bandRow="1">
                <a:tableStyleId>{5C22544A-7EE6-4342-B048-85BDC9FD1C3A}</a:tableStyleId>
              </a:tblPr>
              <a:tblGrid>
                <a:gridCol w="1584000"/>
                <a:gridCol w="4842216"/>
                <a:gridCol w="1205784"/>
                <a:gridCol w="1332000"/>
              </a:tblGrid>
              <a:tr h="594756">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Particulars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Debit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Credit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6027">
                <a:tc>
                  <a:txBody>
                    <a:bodyPr/>
                    <a:lstStyle/>
                    <a:p>
                      <a:pPr algn="ctr"/>
                      <a:r>
                        <a:rPr lang="en-US" sz="1500" dirty="0" smtClean="0"/>
                        <a:t>31 March</a:t>
                      </a:r>
                      <a:r>
                        <a:rPr lang="en-US" sz="1500" baseline="0" dirty="0" smtClean="0"/>
                        <a:t> 2019</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dirty="0" smtClean="0"/>
                        <a:t>Employee compensation expense account                     Dr</a:t>
                      </a:r>
                    </a:p>
                    <a:p>
                      <a:r>
                        <a:rPr lang="en-US" sz="1600" dirty="0" smtClean="0"/>
                        <a:t>To</a:t>
                      </a:r>
                      <a:r>
                        <a:rPr lang="en-US" sz="1600" baseline="0" dirty="0" smtClean="0"/>
                        <a:t> ESOP outstanding account</a:t>
                      </a:r>
                    </a:p>
                    <a:p>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(Being grant of 100,000 options to employees worth Rs. 246.72 amortized on straight line basis over 3 years)</a:t>
                      </a:r>
                      <a:endParaRPr lang="en-IN"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IN" sz="1500" b="0" i="0" u="none" strike="noStrike" dirty="0" smtClean="0">
                          <a:solidFill>
                            <a:srgbClr val="000000"/>
                          </a:solidFill>
                          <a:effectLst/>
                          <a:latin typeface="+mn-lt"/>
                        </a:rPr>
                        <a:t>5,644,131</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US" sz="1500" dirty="0" smtClean="0"/>
                    </a:p>
                    <a:p>
                      <a:pPr algn="ctr"/>
                      <a:r>
                        <a:rPr lang="en-IN" sz="1500" b="0" i="0" u="none" strike="noStrike" dirty="0" smtClean="0">
                          <a:solidFill>
                            <a:srgbClr val="000000"/>
                          </a:solidFill>
                          <a:effectLst/>
                          <a:latin typeface="+mn-lt"/>
                        </a:rPr>
                        <a:t>5,644,131</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9560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2019</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IN" sz="1500" b="0" i="0" u="none" strike="noStrike" dirty="0" smtClean="0">
                          <a:solidFill>
                            <a:srgbClr val="000000"/>
                          </a:solidFill>
                          <a:effectLst/>
                          <a:latin typeface="+mn-lt"/>
                        </a:rPr>
                        <a:t>5,644,131</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sz="1500" dirty="0" smtClean="0"/>
                    </a:p>
                    <a:p>
                      <a:pPr algn="ctr"/>
                      <a:r>
                        <a:rPr lang="en-IN" sz="1500" b="0" i="0" u="none" strike="noStrike" dirty="0" smtClean="0">
                          <a:solidFill>
                            <a:srgbClr val="000000"/>
                          </a:solidFill>
                          <a:effectLst/>
                          <a:latin typeface="+mn-lt"/>
                        </a:rPr>
                        <a:t>5,644,131</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3460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23 Feb</a:t>
                      </a:r>
                      <a:r>
                        <a:rPr lang="en-US" sz="1500" baseline="0" dirty="0" smtClean="0"/>
                        <a:t>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dirty="0" smtClean="0"/>
                        <a:t>Employee compensation expense account                     Dr</a:t>
                      </a:r>
                    </a:p>
                    <a:p>
                      <a:r>
                        <a:rPr lang="en-US" sz="1600" dirty="0" smtClean="0"/>
                        <a:t>To</a:t>
                      </a:r>
                      <a:r>
                        <a:rPr lang="en-US" sz="1600" baseline="0" dirty="0" smtClean="0"/>
                        <a:t> ESOP outstanding account</a:t>
                      </a:r>
                    </a:p>
                    <a:p>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(Being grant of 100,000 options to employees worth Rs. 246.72 amortized on straight line basis over 3 years)</a:t>
                      </a:r>
                      <a:endParaRPr lang="en-IN"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IN" sz="1500" b="0" i="0" u="none" strike="noStrike" dirty="0" smtClean="0">
                          <a:solidFill>
                            <a:srgbClr val="000000"/>
                          </a:solidFill>
                          <a:effectLst/>
                          <a:latin typeface="+mn-lt"/>
                        </a:rPr>
                        <a:t>4,403,952</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US" sz="1500" dirty="0" smtClean="0"/>
                    </a:p>
                    <a:p>
                      <a:pPr algn="ctr"/>
                      <a:r>
                        <a:rPr lang="en-IN" sz="1500" b="0" i="0" u="none" strike="noStrike" dirty="0" smtClean="0">
                          <a:solidFill>
                            <a:srgbClr val="000000"/>
                          </a:solidFill>
                          <a:effectLst/>
                          <a:latin typeface="+mn-lt"/>
                        </a:rPr>
                        <a:t>4,403,952</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9560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23 Feb</a:t>
                      </a:r>
                      <a:r>
                        <a:rPr lang="en-US" sz="1500" baseline="0" dirty="0" smtClean="0"/>
                        <a:t>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IN" sz="1500" b="0" i="0" u="none" strike="noStrike" dirty="0" smtClean="0">
                          <a:solidFill>
                            <a:srgbClr val="000000"/>
                          </a:solidFill>
                          <a:effectLst/>
                          <a:latin typeface="+mn-lt"/>
                        </a:rPr>
                        <a:t>4,403,952</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sz="1500" dirty="0" smtClean="0"/>
                    </a:p>
                    <a:p>
                      <a:pPr algn="ctr"/>
                      <a:r>
                        <a:rPr lang="en-IN" sz="1500" b="0" i="0" u="none" strike="noStrike" dirty="0" smtClean="0">
                          <a:solidFill>
                            <a:srgbClr val="000000"/>
                          </a:solidFill>
                          <a:effectLst/>
                          <a:latin typeface="+mn-lt"/>
                        </a:rPr>
                        <a:t>4,403,952</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491817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2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Accounting Entries: Assuming actual attrition </a:t>
            </a:r>
            <a:r>
              <a:rPr lang="en-US" sz="2800" dirty="0" smtClean="0"/>
              <a:t>doesn’t hold</a:t>
            </a:r>
            <a:r>
              <a:rPr lang="en-US" sz="2800" dirty="0"/>
              <a:t>		</a:t>
            </a:r>
            <a:r>
              <a:rPr lang="en-US" sz="2800" dirty="0" smtClean="0"/>
              <a:t>							(3/3</a:t>
            </a:r>
            <a:r>
              <a:rPr lang="en-US" sz="2800" dirty="0"/>
              <a:t>)</a:t>
            </a:r>
            <a:endParaRPr lang="en-IN" sz="2800" dirty="0"/>
          </a:p>
        </p:txBody>
      </p:sp>
      <p:sp>
        <p:nvSpPr>
          <p:cNvPr id="3" name="Left Brace 2"/>
          <p:cNvSpPr/>
          <p:nvPr/>
        </p:nvSpPr>
        <p:spPr>
          <a:xfrm rot="5400000">
            <a:off x="4075481" y="-745146"/>
            <a:ext cx="550972" cy="4320481"/>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IN" sz="1400"/>
          </a:p>
        </p:txBody>
      </p:sp>
      <p:sp>
        <p:nvSpPr>
          <p:cNvPr id="4" name="TextBox 3"/>
          <p:cNvSpPr txBox="1"/>
          <p:nvPr/>
        </p:nvSpPr>
        <p:spPr>
          <a:xfrm>
            <a:off x="3428873" y="852870"/>
            <a:ext cx="1854206" cy="307777"/>
          </a:xfrm>
          <a:prstGeom prst="rect">
            <a:avLst/>
          </a:prstGeom>
          <a:noFill/>
        </p:spPr>
        <p:txBody>
          <a:bodyPr wrap="square" rtlCol="0">
            <a:spAutoFit/>
          </a:bodyPr>
          <a:lstStyle/>
          <a:p>
            <a:pPr algn="ctr"/>
            <a:r>
              <a:rPr lang="en-US" sz="1400" b="1" dirty="0" smtClean="0"/>
              <a:t>Last Entries</a:t>
            </a:r>
            <a:endParaRPr lang="en-IN" sz="1400" b="1" dirty="0"/>
          </a:p>
        </p:txBody>
      </p:sp>
      <p:sp>
        <p:nvSpPr>
          <p:cNvPr id="6" name="TextBox 5"/>
          <p:cNvSpPr txBox="1"/>
          <p:nvPr/>
        </p:nvSpPr>
        <p:spPr>
          <a:xfrm>
            <a:off x="539551" y="1748638"/>
            <a:ext cx="331236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t>(a)</a:t>
            </a:r>
          </a:p>
          <a:p>
            <a:pPr algn="ctr"/>
            <a:r>
              <a:rPr lang="en-US" sz="1400" dirty="0" smtClean="0"/>
              <a:t>If all vested options get exercised</a:t>
            </a:r>
            <a:endParaRPr lang="en-IN" sz="1400" dirty="0"/>
          </a:p>
        </p:txBody>
      </p:sp>
      <p:sp>
        <p:nvSpPr>
          <p:cNvPr id="10" name="TextBox 9"/>
          <p:cNvSpPr txBox="1"/>
          <p:nvPr/>
        </p:nvSpPr>
        <p:spPr>
          <a:xfrm>
            <a:off x="4860032" y="1744470"/>
            <a:ext cx="331236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t>(b)</a:t>
            </a:r>
          </a:p>
          <a:p>
            <a:pPr algn="ctr"/>
            <a:r>
              <a:rPr lang="en-US" sz="1400" dirty="0" smtClean="0"/>
              <a:t>If all vested options get lapsed</a:t>
            </a:r>
            <a:endParaRPr lang="en-IN" sz="1400" dirty="0"/>
          </a:p>
        </p:txBody>
      </p:sp>
      <p:graphicFrame>
        <p:nvGraphicFramePr>
          <p:cNvPr id="13" name="Table 12"/>
          <p:cNvGraphicFramePr>
            <a:graphicFrameLocks noGrp="1"/>
          </p:cNvGraphicFramePr>
          <p:nvPr>
            <p:extLst>
              <p:ext uri="{D42A27DB-BD31-4B8C-83A1-F6EECF244321}">
                <p14:modId xmlns:p14="http://schemas.microsoft.com/office/powerpoint/2010/main" val="2964458277"/>
              </p:ext>
            </p:extLst>
          </p:nvPr>
        </p:nvGraphicFramePr>
        <p:xfrm>
          <a:off x="90000" y="2564905"/>
          <a:ext cx="8964000" cy="3376470"/>
        </p:xfrm>
        <a:graphic>
          <a:graphicData uri="http://schemas.openxmlformats.org/drawingml/2006/table">
            <a:tbl>
              <a:tblPr firstRow="1" bandRow="1">
                <a:tableStyleId>{5C22544A-7EE6-4342-B048-85BDC9FD1C3A}</a:tableStyleId>
              </a:tblPr>
              <a:tblGrid>
                <a:gridCol w="1241640"/>
                <a:gridCol w="5328592"/>
                <a:gridCol w="1152128"/>
                <a:gridCol w="1241640"/>
              </a:tblGrid>
              <a:tr h="504055">
                <a:tc>
                  <a:txBody>
                    <a:bodyPr/>
                    <a:lstStyle/>
                    <a:p>
                      <a:pPr algn="ctr"/>
                      <a:r>
                        <a:rPr lang="en-US" sz="1600" b="0" dirty="0" smtClean="0"/>
                        <a:t>Date</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Particulars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Debit</a:t>
                      </a:r>
                      <a:r>
                        <a:rPr lang="en-US" sz="1600" b="0" baseline="0" dirty="0" smtClean="0"/>
                        <a:t> </a:t>
                      </a:r>
                      <a:r>
                        <a:rPr lang="en-US" sz="1600" b="0" dirty="0" smtClean="0"/>
                        <a:t>(Rs.)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Credit</a:t>
                      </a:r>
                      <a:r>
                        <a:rPr lang="en-US" sz="1600" b="0" baseline="0" dirty="0" smtClean="0"/>
                        <a:t> </a:t>
                      </a:r>
                      <a:r>
                        <a:rPr lang="en-US" sz="1600" b="0" dirty="0" smtClean="0"/>
                        <a:t>(Rs.)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288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smtClean="0"/>
                        <a:t>23 Feb</a:t>
                      </a:r>
                      <a:r>
                        <a:rPr lang="en-US" sz="1600" b="0" baseline="0" dirty="0" smtClean="0"/>
                        <a:t> 2020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baseline="0" dirty="0" smtClean="0"/>
                        <a:t>(a)</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dirty="0" smtClean="0"/>
                        <a:t>Bank account (59500 * 1000)                                                       </a:t>
                      </a:r>
                      <a:r>
                        <a:rPr lang="en-US" sz="1600" b="0" baseline="0" dirty="0" smtClean="0"/>
                        <a:t>Dr</a:t>
                      </a:r>
                    </a:p>
                    <a:p>
                      <a:r>
                        <a:rPr lang="en-US" sz="1600" b="0" baseline="0" dirty="0" smtClean="0"/>
                        <a:t>ESOP outstanding account                                                            Dr</a:t>
                      </a:r>
                      <a:endParaRPr lang="en-US" sz="1600" b="0" dirty="0" smtClean="0"/>
                    </a:p>
                    <a:p>
                      <a:r>
                        <a:rPr lang="en-US" sz="1600" b="0" dirty="0" smtClean="0"/>
                        <a:t>To Equity Share</a:t>
                      </a:r>
                      <a:r>
                        <a:rPr lang="en-US" sz="1600" b="0" baseline="0" dirty="0" smtClean="0"/>
                        <a:t> capital account (59500 * 5)</a:t>
                      </a:r>
                    </a:p>
                    <a:p>
                      <a:r>
                        <a:rPr lang="en-US" sz="1600" b="0" dirty="0" smtClean="0"/>
                        <a:t>To Share</a:t>
                      </a:r>
                      <a:r>
                        <a:rPr lang="en-US" sz="1600" b="0" baseline="0" dirty="0" smtClean="0"/>
                        <a:t> Premium account (Balancing Item)</a:t>
                      </a:r>
                      <a:endParaRPr lang="en-US" sz="1600" b="0" dirty="0" smtClean="0"/>
                    </a:p>
                    <a:p>
                      <a:endParaRPr lang="en-US" sz="1600"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t>(Being 59,500 employee stock options exercised</a:t>
                      </a:r>
                      <a:r>
                        <a:rPr lang="en-US" sz="1600" b="0" baseline="0" dirty="0" smtClean="0"/>
                        <a:t>)</a:t>
                      </a:r>
                      <a:endParaRPr lang="en-US" sz="16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59,500,000</a:t>
                      </a:r>
                    </a:p>
                    <a:p>
                      <a:pPr algn="ctr"/>
                      <a:r>
                        <a:rPr lang="en-US" sz="1600" b="0" dirty="0" smtClean="0"/>
                        <a:t>14,679,840</a:t>
                      </a:r>
                      <a:endParaRPr lang="en-IN"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b="0" dirty="0" smtClean="0"/>
                    </a:p>
                    <a:p>
                      <a:pPr algn="ctr"/>
                      <a:endParaRPr lang="en-US" sz="1600" b="0" dirty="0" smtClean="0"/>
                    </a:p>
                    <a:p>
                      <a:pPr algn="ctr"/>
                      <a:r>
                        <a:rPr lang="en-US" sz="1600" b="0" dirty="0" smtClean="0"/>
                        <a:t>297,500</a:t>
                      </a:r>
                    </a:p>
                    <a:p>
                      <a:pPr algn="ctr"/>
                      <a:r>
                        <a:rPr lang="en-US" sz="1600" b="0" dirty="0" smtClean="0"/>
                        <a:t>73,882,340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7935">
                <a:tc>
                  <a:txBody>
                    <a:bodyPr/>
                    <a:lstStyle/>
                    <a:p>
                      <a:pPr algn="ctr"/>
                      <a:r>
                        <a:rPr lang="en-US" sz="1600" b="0" dirty="0" smtClean="0"/>
                        <a:t>23 Feb</a:t>
                      </a:r>
                      <a:r>
                        <a:rPr lang="en-US" sz="1600" b="0" baseline="0" dirty="0" smtClean="0"/>
                        <a:t> 2020</a:t>
                      </a:r>
                    </a:p>
                    <a:p>
                      <a:pPr algn="ctr"/>
                      <a:r>
                        <a:rPr lang="en-US" sz="1600" b="0" baseline="0" dirty="0" smtClean="0"/>
                        <a:t>(b)</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baseline="0" dirty="0" smtClean="0"/>
                        <a:t>ESOP outstanding account                                                            Dr</a:t>
                      </a:r>
                      <a:endParaRPr lang="en-US" sz="1600" b="0" dirty="0" smtClean="0"/>
                    </a:p>
                    <a:p>
                      <a:r>
                        <a:rPr lang="en-US" sz="1600" b="0" dirty="0" smtClean="0"/>
                        <a:t>To</a:t>
                      </a:r>
                      <a:r>
                        <a:rPr lang="en-US" sz="1600" b="0" baseline="0" dirty="0" smtClean="0"/>
                        <a:t> General reserve account</a:t>
                      </a:r>
                    </a:p>
                    <a:p>
                      <a:endParaRPr lang="en-US" sz="1600"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b="0" baseline="0" dirty="0" smtClean="0"/>
                        <a:t>(</a:t>
                      </a:r>
                      <a:r>
                        <a:rPr lang="en-US" sz="1600" b="0" dirty="0" smtClean="0"/>
                        <a:t>Being 59,500 employee stock options get lapsed</a:t>
                      </a:r>
                      <a:r>
                        <a:rPr lang="en-US" sz="1600" b="0" baseline="0" dirty="0" smtClean="0"/>
                        <a:t>)</a:t>
                      </a:r>
                      <a:endParaRPr lang="en-US" sz="16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14,679,840</a:t>
                      </a:r>
                      <a:endParaRPr lang="en-IN"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b="0" dirty="0" smtClean="0"/>
                    </a:p>
                    <a:p>
                      <a:pPr algn="ctr"/>
                      <a:r>
                        <a:rPr lang="en-US" sz="1600" b="0" dirty="0" smtClean="0"/>
                        <a:t>14,679,840</a:t>
                      </a:r>
                      <a:endParaRPr lang="en-IN"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4" name="TextBox 13"/>
          <p:cNvSpPr txBox="1"/>
          <p:nvPr/>
        </p:nvSpPr>
        <p:spPr>
          <a:xfrm>
            <a:off x="31228" y="6093296"/>
            <a:ext cx="8856984" cy="369332"/>
          </a:xfrm>
          <a:prstGeom prst="rect">
            <a:avLst/>
          </a:prstGeom>
          <a:noFill/>
        </p:spPr>
        <p:txBody>
          <a:bodyPr wrap="square" rtlCol="0">
            <a:spAutoFit/>
          </a:bodyPr>
          <a:lstStyle/>
          <a:p>
            <a:r>
              <a:rPr lang="en-US" dirty="0" smtClean="0"/>
              <a:t>*Face value of the shares is Rs. 5. This has been taken from the NSE website.</a:t>
            </a:r>
            <a:endParaRPr lang="en-IN" dirty="0"/>
          </a:p>
        </p:txBody>
      </p:sp>
    </p:spTree>
    <p:extLst>
      <p:ext uri="{BB962C8B-B14F-4D97-AF65-F5344CB8AC3E}">
        <p14:creationId xmlns:p14="http://schemas.microsoft.com/office/powerpoint/2010/main" val="24327441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smtClean="0">
                <a:solidFill>
                  <a:schemeClr val="bg1"/>
                </a:solidFill>
              </a:rPr>
              <a:t>Accounting Treatment: Cash-settled SBPT</a:t>
            </a:r>
            <a:endParaRPr lang="en-IN" sz="3600" dirty="0">
              <a:solidFill>
                <a:schemeClr val="bg1"/>
              </a:solidFill>
            </a:endParaRPr>
          </a:p>
        </p:txBody>
      </p:sp>
      <p:sp>
        <p:nvSpPr>
          <p:cNvPr id="10" name="TextBox 9"/>
          <p:cNvSpPr txBox="1"/>
          <p:nvPr/>
        </p:nvSpPr>
        <p:spPr>
          <a:xfrm>
            <a:off x="107504" y="977528"/>
            <a:ext cx="8928992" cy="4539704"/>
          </a:xfrm>
          <a:prstGeom prst="rect">
            <a:avLst/>
          </a:prstGeom>
          <a:noFill/>
        </p:spPr>
        <p:txBody>
          <a:bodyPr wrap="square" rtlCol="0">
            <a:spAutoFit/>
          </a:bodyPr>
          <a:lstStyle/>
          <a:p>
            <a:pPr marL="684000" algn="just"/>
            <a:endParaRPr lang="en-US" sz="1700" dirty="0">
              <a:solidFill>
                <a:srgbClr val="C00000"/>
              </a:solidFill>
            </a:endParaRPr>
          </a:p>
          <a:p>
            <a:pPr marL="285750" indent="-285750" algn="just">
              <a:buFont typeface="Arial" pitchFamily="34" charset="0"/>
              <a:buChar char="•"/>
            </a:pPr>
            <a:r>
              <a:rPr lang="en-US" sz="1700" dirty="0"/>
              <a:t>For cash-settled share-based payment transactions, the entity </a:t>
            </a:r>
            <a:r>
              <a:rPr lang="en-US" sz="1700" dirty="0" smtClean="0"/>
              <a:t>shall measure </a:t>
            </a:r>
            <a:r>
              <a:rPr lang="en-US" sz="1700" dirty="0"/>
              <a:t>the goods or services acquired and the </a:t>
            </a:r>
            <a:r>
              <a:rPr lang="en-US" sz="1700" b="1" dirty="0">
                <a:solidFill>
                  <a:srgbClr val="C00000"/>
                </a:solidFill>
              </a:rPr>
              <a:t>liability incurred at </a:t>
            </a:r>
            <a:r>
              <a:rPr lang="en-US" sz="1700" b="1" dirty="0" smtClean="0">
                <a:solidFill>
                  <a:srgbClr val="C00000"/>
                </a:solidFill>
              </a:rPr>
              <a:t>the fair </a:t>
            </a:r>
            <a:r>
              <a:rPr lang="en-US" sz="1700" b="1" dirty="0">
                <a:solidFill>
                  <a:srgbClr val="C00000"/>
                </a:solidFill>
              </a:rPr>
              <a:t>value of the liability</a:t>
            </a:r>
            <a:r>
              <a:rPr lang="en-US" sz="1700" dirty="0"/>
              <a:t>. </a:t>
            </a:r>
            <a:endParaRPr lang="en-US" sz="1700" dirty="0" smtClean="0"/>
          </a:p>
          <a:p>
            <a:pPr marL="285750" indent="-285750" algn="just">
              <a:buFont typeface="Arial" pitchFamily="34" charset="0"/>
              <a:buChar char="•"/>
            </a:pPr>
            <a:endParaRPr lang="en-US" sz="1700" dirty="0"/>
          </a:p>
          <a:p>
            <a:pPr marL="285750" indent="-285750" algn="just">
              <a:buFont typeface="Arial" pitchFamily="34" charset="0"/>
              <a:buChar char="•"/>
            </a:pPr>
            <a:r>
              <a:rPr lang="en-US" sz="1700" b="1" dirty="0" smtClean="0">
                <a:solidFill>
                  <a:srgbClr val="C00000"/>
                </a:solidFill>
              </a:rPr>
              <a:t>Until </a:t>
            </a:r>
            <a:r>
              <a:rPr lang="en-US" sz="1700" b="1" dirty="0">
                <a:solidFill>
                  <a:srgbClr val="C00000"/>
                </a:solidFill>
              </a:rPr>
              <a:t>the liability is settled, the entity </a:t>
            </a:r>
            <a:r>
              <a:rPr lang="en-US" sz="1700" b="1" dirty="0" smtClean="0">
                <a:solidFill>
                  <a:srgbClr val="C00000"/>
                </a:solidFill>
              </a:rPr>
              <a:t>shall remeasure </a:t>
            </a:r>
            <a:r>
              <a:rPr lang="en-US" sz="1700" b="1" dirty="0">
                <a:solidFill>
                  <a:srgbClr val="C00000"/>
                </a:solidFill>
              </a:rPr>
              <a:t>the fair value of the liability at the end of each </a:t>
            </a:r>
            <a:r>
              <a:rPr lang="en-US" sz="1700" b="1" dirty="0" smtClean="0">
                <a:solidFill>
                  <a:srgbClr val="C00000"/>
                </a:solidFill>
              </a:rPr>
              <a:t>reporting period </a:t>
            </a:r>
            <a:r>
              <a:rPr lang="en-US" sz="1700" b="1" dirty="0">
                <a:solidFill>
                  <a:srgbClr val="C00000"/>
                </a:solidFill>
              </a:rPr>
              <a:t>and at the date of settlement, with any changes in fair </a:t>
            </a:r>
            <a:r>
              <a:rPr lang="en-US" sz="1700" b="1" dirty="0" smtClean="0">
                <a:solidFill>
                  <a:srgbClr val="C00000"/>
                </a:solidFill>
              </a:rPr>
              <a:t>value recognized </a:t>
            </a:r>
            <a:r>
              <a:rPr lang="en-US" sz="1700" b="1" dirty="0">
                <a:solidFill>
                  <a:srgbClr val="C00000"/>
                </a:solidFill>
              </a:rPr>
              <a:t>in profit or loss for the </a:t>
            </a:r>
            <a:r>
              <a:rPr lang="en-US" sz="1700" b="1" dirty="0" smtClean="0">
                <a:solidFill>
                  <a:srgbClr val="C00000"/>
                </a:solidFill>
              </a:rPr>
              <a:t>period</a:t>
            </a:r>
            <a:r>
              <a:rPr lang="en-US" sz="1700" dirty="0" smtClean="0"/>
              <a:t>.</a:t>
            </a:r>
          </a:p>
          <a:p>
            <a:pPr marL="285750" indent="-285750" algn="just">
              <a:buFont typeface="Arial" pitchFamily="34" charset="0"/>
              <a:buChar char="•"/>
            </a:pPr>
            <a:endParaRPr lang="en-US" sz="1700" dirty="0" smtClean="0"/>
          </a:p>
          <a:p>
            <a:pPr marL="285750" indent="-285750" algn="just">
              <a:buFont typeface="Arial" pitchFamily="34" charset="0"/>
              <a:buChar char="•"/>
            </a:pPr>
            <a:r>
              <a:rPr lang="en-US" sz="1700" dirty="0" smtClean="0"/>
              <a:t>The </a:t>
            </a:r>
            <a:r>
              <a:rPr lang="en-US" sz="1700" dirty="0"/>
              <a:t>entity shall </a:t>
            </a:r>
            <a:r>
              <a:rPr lang="en-US" sz="1700" dirty="0" smtClean="0"/>
              <a:t>recognize </a:t>
            </a:r>
            <a:r>
              <a:rPr lang="en-US" sz="1700" dirty="0"/>
              <a:t>the services received, and a liability to pay </a:t>
            </a:r>
            <a:r>
              <a:rPr lang="en-US" sz="1700" dirty="0" smtClean="0"/>
              <a:t>for those </a:t>
            </a:r>
            <a:r>
              <a:rPr lang="en-US" sz="1700" dirty="0"/>
              <a:t>services, as the employees render </a:t>
            </a:r>
            <a:r>
              <a:rPr lang="en-US" sz="1700" dirty="0" smtClean="0"/>
              <a:t>service.</a:t>
            </a:r>
          </a:p>
          <a:p>
            <a:pPr marL="285750" indent="-285750" algn="just">
              <a:buFont typeface="Arial" pitchFamily="34" charset="0"/>
              <a:buChar char="•"/>
            </a:pPr>
            <a:endParaRPr lang="en-US" sz="1700" dirty="0" smtClean="0"/>
          </a:p>
          <a:p>
            <a:pPr marL="285750" indent="-285750" algn="just">
              <a:buFont typeface="Arial" pitchFamily="34" charset="0"/>
              <a:buChar char="•"/>
            </a:pPr>
            <a:r>
              <a:rPr lang="en-US" sz="1700" dirty="0" smtClean="0"/>
              <a:t>In absence </a:t>
            </a:r>
            <a:r>
              <a:rPr lang="en-US" sz="1700" dirty="0"/>
              <a:t>of evidence to </a:t>
            </a:r>
            <a:r>
              <a:rPr lang="en-US" sz="1700" dirty="0" smtClean="0"/>
              <a:t>the contrary</a:t>
            </a:r>
            <a:r>
              <a:rPr lang="en-US" sz="1700" dirty="0"/>
              <a:t>, the entity </a:t>
            </a:r>
            <a:r>
              <a:rPr lang="en-US" sz="1700" dirty="0" smtClean="0"/>
              <a:t>shall presume </a:t>
            </a:r>
            <a:r>
              <a:rPr lang="en-US" sz="1700" dirty="0"/>
              <a:t>that the services rendered by the employees in exchange for </a:t>
            </a:r>
            <a:r>
              <a:rPr lang="en-US" sz="1700" dirty="0" smtClean="0"/>
              <a:t>the share </a:t>
            </a:r>
            <a:r>
              <a:rPr lang="en-US" sz="1700" dirty="0"/>
              <a:t>appreciation rights have been </a:t>
            </a:r>
            <a:r>
              <a:rPr lang="en-US" sz="1700" dirty="0" smtClean="0"/>
              <a:t>received.</a:t>
            </a:r>
          </a:p>
          <a:p>
            <a:pPr marL="285750" indent="-285750" algn="just">
              <a:buFont typeface="Arial" pitchFamily="34" charset="0"/>
              <a:buChar char="•"/>
            </a:pPr>
            <a:endParaRPr lang="en-US" sz="1700" dirty="0" smtClean="0"/>
          </a:p>
          <a:p>
            <a:pPr marL="285750" indent="-285750" algn="just">
              <a:buFont typeface="Arial" pitchFamily="34" charset="0"/>
              <a:buChar char="•"/>
            </a:pPr>
            <a:r>
              <a:rPr lang="en-US" sz="1700" dirty="0" smtClean="0"/>
              <a:t>If </a:t>
            </a:r>
            <a:r>
              <a:rPr lang="en-US" sz="1700" dirty="0"/>
              <a:t>the share appreciation rights do not vest until the employees </a:t>
            </a:r>
            <a:r>
              <a:rPr lang="en-US" sz="1700" dirty="0" smtClean="0"/>
              <a:t>have completed </a:t>
            </a:r>
            <a:r>
              <a:rPr lang="en-US" sz="1700" dirty="0"/>
              <a:t>a specified period of service, the entity shall </a:t>
            </a:r>
            <a:r>
              <a:rPr lang="en-US" sz="1700" dirty="0" smtClean="0"/>
              <a:t>recognize the services </a:t>
            </a:r>
            <a:r>
              <a:rPr lang="en-US" sz="1700" dirty="0"/>
              <a:t>received, and a liability to pay for them, as the employees </a:t>
            </a:r>
            <a:r>
              <a:rPr lang="en-US" sz="1700" dirty="0" smtClean="0"/>
              <a:t>render </a:t>
            </a:r>
            <a:r>
              <a:rPr lang="en-IN" sz="1700" dirty="0" smtClean="0"/>
              <a:t>service </a:t>
            </a:r>
            <a:r>
              <a:rPr lang="en-IN" sz="1700" dirty="0"/>
              <a:t>during that period.</a:t>
            </a:r>
            <a:endParaRPr lang="en-US" sz="1700" dirty="0"/>
          </a:p>
        </p:txBody>
      </p:sp>
    </p:spTree>
    <p:extLst>
      <p:ext uri="{BB962C8B-B14F-4D97-AF65-F5344CB8AC3E}">
        <p14:creationId xmlns:p14="http://schemas.microsoft.com/office/powerpoint/2010/main" val="33459420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Example 2</a:t>
            </a:r>
            <a:r>
              <a:rPr lang="en-US" sz="2800" dirty="0" smtClean="0"/>
              <a:t>: Cash-settled share based payments</a:t>
            </a:r>
            <a:endParaRPr lang="en-US" sz="2800" dirty="0"/>
          </a:p>
        </p:txBody>
      </p:sp>
      <p:sp>
        <p:nvSpPr>
          <p:cNvPr id="3" name="Rectangle 2"/>
          <p:cNvSpPr/>
          <p:nvPr/>
        </p:nvSpPr>
        <p:spPr>
          <a:xfrm>
            <a:off x="101318" y="3571269"/>
            <a:ext cx="8863170" cy="3354765"/>
          </a:xfrm>
          <a:prstGeom prst="rect">
            <a:avLst/>
          </a:prstGeom>
        </p:spPr>
        <p:txBody>
          <a:bodyPr wrap="square">
            <a:spAutoFit/>
          </a:bodyPr>
          <a:lstStyle/>
          <a:p>
            <a:pPr marL="342900" indent="-342900" algn="just">
              <a:buFont typeface="Arial" pitchFamily="34" charset="0"/>
              <a:buChar char="•"/>
            </a:pPr>
            <a:r>
              <a:rPr lang="en-US" dirty="0"/>
              <a:t>Infosys Ltd grants </a:t>
            </a:r>
            <a:r>
              <a:rPr lang="en-US" b="1" dirty="0" smtClean="0">
                <a:solidFill>
                  <a:srgbClr val="C00000"/>
                </a:solidFill>
              </a:rPr>
              <a:t>1,000 </a:t>
            </a:r>
            <a:r>
              <a:rPr lang="en-US" b="1" dirty="0">
                <a:solidFill>
                  <a:srgbClr val="C00000"/>
                </a:solidFill>
              </a:rPr>
              <a:t>share </a:t>
            </a:r>
            <a:r>
              <a:rPr lang="en-US" b="1" dirty="0" smtClean="0">
                <a:solidFill>
                  <a:srgbClr val="C00000"/>
                </a:solidFill>
              </a:rPr>
              <a:t>appreciation rights (SARs 2017) each </a:t>
            </a:r>
            <a:r>
              <a:rPr lang="en-US" dirty="0" smtClean="0"/>
              <a:t>to its </a:t>
            </a:r>
            <a:r>
              <a:rPr lang="en-US" b="1" dirty="0" smtClean="0">
                <a:solidFill>
                  <a:srgbClr val="C00000"/>
                </a:solidFill>
              </a:rPr>
              <a:t>100 </a:t>
            </a:r>
            <a:r>
              <a:rPr lang="en-US" b="1" dirty="0">
                <a:solidFill>
                  <a:srgbClr val="C00000"/>
                </a:solidFill>
              </a:rPr>
              <a:t>employees</a:t>
            </a:r>
            <a:r>
              <a:rPr lang="en-US" dirty="0"/>
              <a:t> on </a:t>
            </a:r>
            <a:r>
              <a:rPr lang="en-US" b="1" dirty="0" smtClean="0">
                <a:solidFill>
                  <a:srgbClr val="C00000"/>
                </a:solidFill>
              </a:rPr>
              <a:t>23 February 2017</a:t>
            </a:r>
            <a:r>
              <a:rPr lang="en-US" dirty="0"/>
              <a:t>. </a:t>
            </a:r>
          </a:p>
          <a:p>
            <a:pPr marL="342900" indent="-342900" algn="just">
              <a:buFont typeface="Arial" pitchFamily="34" charset="0"/>
              <a:buChar char="•"/>
            </a:pPr>
            <a:endParaRPr lang="en-US" sz="1400" dirty="0"/>
          </a:p>
          <a:p>
            <a:pPr marL="342900" indent="-342900" algn="just">
              <a:buFont typeface="Arial" pitchFamily="34" charset="0"/>
              <a:buChar char="•"/>
            </a:pPr>
            <a:r>
              <a:rPr lang="en-US" dirty="0"/>
              <a:t>Grant is conditional upon the employee working for the entity over the </a:t>
            </a:r>
            <a:r>
              <a:rPr lang="en-US" b="1" dirty="0">
                <a:solidFill>
                  <a:srgbClr val="C00000"/>
                </a:solidFill>
              </a:rPr>
              <a:t>next three years</a:t>
            </a:r>
            <a:r>
              <a:rPr lang="en-US" dirty="0"/>
              <a:t>. </a:t>
            </a:r>
          </a:p>
          <a:p>
            <a:pPr marL="342900" indent="-342900" algn="just">
              <a:buFont typeface="Arial" pitchFamily="34" charset="0"/>
              <a:buChar char="•"/>
            </a:pPr>
            <a:endParaRPr lang="en-US" sz="1400" dirty="0"/>
          </a:p>
          <a:p>
            <a:pPr marL="342900" indent="-342900" algn="just">
              <a:buFont typeface="Arial" pitchFamily="34" charset="0"/>
              <a:buChar char="•"/>
            </a:pPr>
            <a:r>
              <a:rPr lang="en-US" dirty="0" smtClean="0"/>
              <a:t>SARs </a:t>
            </a:r>
            <a:r>
              <a:rPr lang="en-US" dirty="0"/>
              <a:t>are to be </a:t>
            </a:r>
            <a:r>
              <a:rPr lang="en-US" b="1" dirty="0">
                <a:solidFill>
                  <a:srgbClr val="C00000"/>
                </a:solidFill>
              </a:rPr>
              <a:t>immediately </a:t>
            </a:r>
            <a:r>
              <a:rPr lang="en-US" b="1" dirty="0" smtClean="0">
                <a:solidFill>
                  <a:srgbClr val="C00000"/>
                </a:solidFill>
              </a:rPr>
              <a:t>settled i.e. paid </a:t>
            </a:r>
            <a:r>
              <a:rPr lang="en-US" b="1" dirty="0">
                <a:solidFill>
                  <a:srgbClr val="C00000"/>
                </a:solidFill>
              </a:rPr>
              <a:t>after three years</a:t>
            </a:r>
            <a:r>
              <a:rPr lang="en-US" dirty="0"/>
              <a:t>. </a:t>
            </a:r>
            <a:endParaRPr lang="en-US" dirty="0" smtClean="0"/>
          </a:p>
          <a:p>
            <a:pPr marL="342900" indent="-342900" algn="just">
              <a:buFont typeface="Arial" pitchFamily="34" charset="0"/>
              <a:buChar char="•"/>
            </a:pPr>
            <a:endParaRPr lang="en-US" sz="1200" dirty="0"/>
          </a:p>
          <a:p>
            <a:pPr marL="342900" indent="-342900" algn="just">
              <a:buFont typeface="Arial" pitchFamily="34" charset="0"/>
              <a:buChar char="•"/>
            </a:pPr>
            <a:r>
              <a:rPr lang="en-US" dirty="0" smtClean="0"/>
              <a:t>Strike Price = Rs. 1,000.</a:t>
            </a:r>
            <a:endParaRPr lang="en-US" dirty="0"/>
          </a:p>
          <a:p>
            <a:pPr marL="342900" indent="-342900" algn="just">
              <a:buFont typeface="Arial" pitchFamily="34" charset="0"/>
              <a:buChar char="•"/>
            </a:pPr>
            <a:endParaRPr lang="en-US" sz="1400" dirty="0"/>
          </a:p>
          <a:p>
            <a:pPr marL="342900" indent="-342900" algn="just">
              <a:buFont typeface="Arial" pitchFamily="34" charset="0"/>
              <a:buChar char="•"/>
            </a:pPr>
            <a:r>
              <a:rPr lang="en-US" dirty="0" smtClean="0"/>
              <a:t>On </a:t>
            </a:r>
            <a:r>
              <a:rPr lang="en-US" dirty="0"/>
              <a:t>the basis of attrition </a:t>
            </a:r>
            <a:r>
              <a:rPr lang="en-US" dirty="0" smtClean="0"/>
              <a:t>trend, </a:t>
            </a:r>
            <a:r>
              <a:rPr lang="en-US" dirty="0"/>
              <a:t>the entity expects </a:t>
            </a:r>
            <a:r>
              <a:rPr lang="en-US" b="1" dirty="0">
                <a:solidFill>
                  <a:srgbClr val="C00000"/>
                </a:solidFill>
              </a:rPr>
              <a:t>20% of the employees to leave each year</a:t>
            </a:r>
            <a:r>
              <a:rPr lang="en-US" dirty="0"/>
              <a:t>, which will result in the forfeiture of their options</a:t>
            </a:r>
            <a:r>
              <a:rPr lang="en-US" dirty="0" smtClean="0"/>
              <a:t>. </a:t>
            </a:r>
          </a:p>
          <a:p>
            <a:pPr marL="342900" indent="-342900" algn="just">
              <a:buFont typeface="Arial" pitchFamily="34" charset="0"/>
              <a:buChar char="•"/>
            </a:pPr>
            <a:endParaRPr lang="en-US" sz="1400" dirty="0"/>
          </a:p>
          <a:p>
            <a:pPr marL="342900" indent="-342900" algn="just">
              <a:buFont typeface="Arial" pitchFamily="34" charset="0"/>
              <a:buChar char="•"/>
            </a:pPr>
            <a:r>
              <a:rPr lang="en-US" dirty="0" smtClean="0"/>
              <a:t>We need to determine accounting for </a:t>
            </a:r>
            <a:r>
              <a:rPr lang="en-US" b="1" dirty="0" smtClean="0">
                <a:solidFill>
                  <a:srgbClr val="C00000"/>
                </a:solidFill>
              </a:rPr>
              <a:t>FY 2016-17</a:t>
            </a:r>
            <a:r>
              <a:rPr lang="en-US" dirty="0" smtClean="0"/>
              <a:t>,</a:t>
            </a:r>
            <a:r>
              <a:rPr lang="en-US" b="1" dirty="0" smtClean="0"/>
              <a:t> </a:t>
            </a:r>
            <a:r>
              <a:rPr lang="en-US" b="1" dirty="0" smtClean="0">
                <a:solidFill>
                  <a:srgbClr val="C00000"/>
                </a:solidFill>
              </a:rPr>
              <a:t>FY2017-18</a:t>
            </a:r>
            <a:r>
              <a:rPr lang="en-US" dirty="0" smtClean="0"/>
              <a:t>, </a:t>
            </a:r>
            <a:r>
              <a:rPr lang="en-US" b="1" dirty="0" smtClean="0">
                <a:solidFill>
                  <a:srgbClr val="C00000"/>
                </a:solidFill>
              </a:rPr>
              <a:t>FY2018-19 </a:t>
            </a:r>
            <a:r>
              <a:rPr lang="en-US" dirty="0" smtClean="0"/>
              <a:t>and</a:t>
            </a:r>
            <a:r>
              <a:rPr lang="en-US" b="1" dirty="0" smtClean="0"/>
              <a:t> </a:t>
            </a:r>
            <a:r>
              <a:rPr lang="en-US" b="1" dirty="0" smtClean="0">
                <a:solidFill>
                  <a:srgbClr val="C00000"/>
                </a:solidFill>
              </a:rPr>
              <a:t>FY2019-20</a:t>
            </a:r>
            <a:r>
              <a:rPr lang="en-US" dirty="0" smtClean="0"/>
              <a:t>.</a:t>
            </a:r>
            <a:endParaRPr lang="en-US" dirty="0"/>
          </a:p>
        </p:txBody>
      </p:sp>
      <p:cxnSp>
        <p:nvCxnSpPr>
          <p:cNvPr id="5" name="Straight Arrow Connector 4"/>
          <p:cNvCxnSpPr/>
          <p:nvPr/>
        </p:nvCxnSpPr>
        <p:spPr>
          <a:xfrm>
            <a:off x="395536" y="2682750"/>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326443" y="2574738"/>
            <a:ext cx="7125877" cy="218331"/>
            <a:chOff x="326443" y="1808820"/>
            <a:chExt cx="7125877" cy="218331"/>
          </a:xfrm>
        </p:grpSpPr>
        <p:sp>
          <p:nvSpPr>
            <p:cNvPr id="10" name="Oval 9"/>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p:cNvGrpSpPr/>
          <p:nvPr/>
        </p:nvGrpSpPr>
        <p:grpSpPr>
          <a:xfrm>
            <a:off x="1187624" y="2574738"/>
            <a:ext cx="7056784" cy="216024"/>
            <a:chOff x="1187624" y="1808820"/>
            <a:chExt cx="7056784" cy="216024"/>
          </a:xfrm>
        </p:grpSpPr>
        <p:sp>
          <p:nvSpPr>
            <p:cNvPr id="12" name="Oval 11"/>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Box 18"/>
          <p:cNvSpPr txBox="1"/>
          <p:nvPr/>
        </p:nvSpPr>
        <p:spPr>
          <a:xfrm>
            <a:off x="719572" y="2826766"/>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20" name="TextBox 19"/>
          <p:cNvSpPr txBox="1"/>
          <p:nvPr/>
        </p:nvSpPr>
        <p:spPr>
          <a:xfrm>
            <a:off x="2951820" y="2826766"/>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21" name="TextBox 20"/>
          <p:cNvSpPr txBox="1"/>
          <p:nvPr/>
        </p:nvSpPr>
        <p:spPr>
          <a:xfrm>
            <a:off x="5256076" y="2826766"/>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22" name="TextBox 21"/>
          <p:cNvSpPr txBox="1"/>
          <p:nvPr/>
        </p:nvSpPr>
        <p:spPr>
          <a:xfrm>
            <a:off x="7560332" y="2833191"/>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23" name="TextBox 22"/>
          <p:cNvSpPr txBox="1"/>
          <p:nvPr/>
        </p:nvSpPr>
        <p:spPr>
          <a:xfrm>
            <a:off x="-141609" y="2285292"/>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24" name="TextBox 23"/>
          <p:cNvSpPr txBox="1"/>
          <p:nvPr/>
        </p:nvSpPr>
        <p:spPr>
          <a:xfrm>
            <a:off x="6768244" y="2250702"/>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5" name="Oval Callout 24"/>
          <p:cNvSpPr/>
          <p:nvPr/>
        </p:nvSpPr>
        <p:spPr>
          <a:xfrm>
            <a:off x="899592" y="1052736"/>
            <a:ext cx="2808312" cy="1008112"/>
          </a:xfrm>
          <a:prstGeom prst="wedgeEllipseCallout">
            <a:avLst>
              <a:gd name="adj1" fmla="val -63898"/>
              <a:gd name="adj2" fmla="val 7186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Grant Date</a:t>
            </a:r>
            <a:r>
              <a:rPr lang="en-GB" sz="1400" dirty="0" smtClean="0">
                <a:solidFill>
                  <a:schemeClr val="tx1"/>
                </a:solidFill>
              </a:rPr>
              <a:t>: 1,000 * 100 SARs</a:t>
            </a:r>
          </a:p>
          <a:p>
            <a:pPr algn="ctr"/>
            <a:r>
              <a:rPr lang="en-GB" sz="1400" b="1" dirty="0" smtClean="0">
                <a:solidFill>
                  <a:schemeClr val="tx1"/>
                </a:solidFill>
              </a:rPr>
              <a:t>Strike Price</a:t>
            </a:r>
            <a:r>
              <a:rPr lang="en-GB" sz="1400" dirty="0" smtClean="0">
                <a:solidFill>
                  <a:schemeClr val="tx1"/>
                </a:solidFill>
              </a:rPr>
              <a:t>: Rs. 1000</a:t>
            </a:r>
            <a:endParaRPr lang="en-GB" sz="1400" dirty="0">
              <a:solidFill>
                <a:schemeClr val="tx1"/>
              </a:solidFill>
            </a:endParaRPr>
          </a:p>
        </p:txBody>
      </p:sp>
      <p:sp>
        <p:nvSpPr>
          <p:cNvPr id="26" name="Oval Callout 25"/>
          <p:cNvSpPr/>
          <p:nvPr/>
        </p:nvSpPr>
        <p:spPr>
          <a:xfrm>
            <a:off x="4067944" y="1052736"/>
            <a:ext cx="2736304" cy="936104"/>
          </a:xfrm>
          <a:prstGeom prst="wedgeEllipseCallout">
            <a:avLst>
              <a:gd name="adj1" fmla="val 67932"/>
              <a:gd name="adj2" fmla="val 783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Vesting Date</a:t>
            </a:r>
            <a:r>
              <a:rPr lang="en-GB" sz="1400" dirty="0" smtClean="0">
                <a:solidFill>
                  <a:schemeClr val="tx1"/>
                </a:solidFill>
              </a:rPr>
              <a:t>: 3 years</a:t>
            </a:r>
          </a:p>
          <a:p>
            <a:pPr algn="ctr"/>
            <a:r>
              <a:rPr lang="en-GB" sz="1400" dirty="0" smtClean="0">
                <a:solidFill>
                  <a:schemeClr val="tx1"/>
                </a:solidFill>
              </a:rPr>
              <a:t>Must be settled immediately</a:t>
            </a:r>
            <a:endParaRPr lang="en-GB" sz="1400" dirty="0">
              <a:solidFill>
                <a:schemeClr val="tx1"/>
              </a:solidFill>
            </a:endParaRPr>
          </a:p>
        </p:txBody>
      </p:sp>
    </p:spTree>
    <p:extLst>
      <p:ext uri="{BB962C8B-B14F-4D97-AF65-F5344CB8AC3E}">
        <p14:creationId xmlns:p14="http://schemas.microsoft.com/office/powerpoint/2010/main" val="30811501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Step 1: Determine Fair Value of SARs</a:t>
            </a:r>
            <a:endParaRPr lang="en-US" sz="2800" dirty="0"/>
          </a:p>
        </p:txBody>
      </p:sp>
      <p:cxnSp>
        <p:nvCxnSpPr>
          <p:cNvPr id="3" name="Straight Arrow Connector 2"/>
          <p:cNvCxnSpPr/>
          <p:nvPr/>
        </p:nvCxnSpPr>
        <p:spPr>
          <a:xfrm>
            <a:off x="395536" y="2682750"/>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26443" y="2574738"/>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87624" y="2574738"/>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719572" y="2826766"/>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51820" y="2826766"/>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56076" y="2826766"/>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60332" y="2833191"/>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141609" y="2285292"/>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68244" y="2250702"/>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19" name="Oval Callout 18"/>
          <p:cNvSpPr/>
          <p:nvPr/>
        </p:nvSpPr>
        <p:spPr>
          <a:xfrm>
            <a:off x="899592" y="1052736"/>
            <a:ext cx="2808312" cy="1008112"/>
          </a:xfrm>
          <a:prstGeom prst="wedgeEllipseCallout">
            <a:avLst>
              <a:gd name="adj1" fmla="val -63898"/>
              <a:gd name="adj2" fmla="val 7186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Grant Date</a:t>
            </a:r>
            <a:r>
              <a:rPr lang="en-GB" sz="1400" dirty="0" smtClean="0">
                <a:solidFill>
                  <a:schemeClr val="tx1"/>
                </a:solidFill>
              </a:rPr>
              <a:t>: 1,000 * 100 SARs</a:t>
            </a:r>
          </a:p>
          <a:p>
            <a:pPr algn="ctr"/>
            <a:r>
              <a:rPr lang="en-GB" sz="1400" b="1" dirty="0" smtClean="0">
                <a:solidFill>
                  <a:schemeClr val="tx1"/>
                </a:solidFill>
              </a:rPr>
              <a:t>Strike Price</a:t>
            </a:r>
            <a:r>
              <a:rPr lang="en-GB" sz="1400" dirty="0" smtClean="0">
                <a:solidFill>
                  <a:schemeClr val="tx1"/>
                </a:solidFill>
              </a:rPr>
              <a:t>: Rs. 1000</a:t>
            </a:r>
            <a:endParaRPr lang="en-GB" sz="1400" dirty="0">
              <a:solidFill>
                <a:schemeClr val="tx1"/>
              </a:solidFill>
            </a:endParaRPr>
          </a:p>
        </p:txBody>
      </p:sp>
      <p:sp>
        <p:nvSpPr>
          <p:cNvPr id="20" name="Oval Callout 19"/>
          <p:cNvSpPr/>
          <p:nvPr/>
        </p:nvSpPr>
        <p:spPr>
          <a:xfrm>
            <a:off x="4067944" y="1052736"/>
            <a:ext cx="2736304" cy="936104"/>
          </a:xfrm>
          <a:prstGeom prst="wedgeEllipseCallout">
            <a:avLst>
              <a:gd name="adj1" fmla="val 67932"/>
              <a:gd name="adj2" fmla="val 783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Vesting Date</a:t>
            </a:r>
            <a:r>
              <a:rPr lang="en-GB" sz="1400" dirty="0" smtClean="0">
                <a:solidFill>
                  <a:schemeClr val="tx1"/>
                </a:solidFill>
              </a:rPr>
              <a:t>: 3 years</a:t>
            </a:r>
          </a:p>
          <a:p>
            <a:pPr algn="ctr"/>
            <a:r>
              <a:rPr lang="en-GB" sz="1400" dirty="0" smtClean="0">
                <a:solidFill>
                  <a:schemeClr val="tx1"/>
                </a:solidFill>
              </a:rPr>
              <a:t>Must be settled immediately</a:t>
            </a:r>
            <a:endParaRPr lang="en-GB" sz="1400" dirty="0">
              <a:solidFill>
                <a:schemeClr val="tx1"/>
              </a:solidFill>
            </a:endParaRPr>
          </a:p>
        </p:txBody>
      </p:sp>
      <p:sp>
        <p:nvSpPr>
          <p:cNvPr id="23" name="Oval 22"/>
          <p:cNvSpPr/>
          <p:nvPr/>
        </p:nvSpPr>
        <p:spPr>
          <a:xfrm>
            <a:off x="2627784" y="2558479"/>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5034811" y="2582398"/>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p:cNvSpPr txBox="1"/>
          <p:nvPr/>
        </p:nvSpPr>
        <p:spPr>
          <a:xfrm>
            <a:off x="4575121" y="2263169"/>
            <a:ext cx="1152128" cy="307777"/>
          </a:xfrm>
          <a:prstGeom prst="rect">
            <a:avLst/>
          </a:prstGeom>
          <a:noFill/>
        </p:spPr>
        <p:txBody>
          <a:bodyPr wrap="square" rtlCol="0">
            <a:spAutoFit/>
          </a:bodyPr>
          <a:lstStyle/>
          <a:p>
            <a:pPr algn="ctr"/>
            <a:r>
              <a:rPr lang="en-GB" sz="1400" b="1" dirty="0" smtClean="0"/>
              <a:t>23 Feb 2019</a:t>
            </a:r>
            <a:endParaRPr lang="en-GB" sz="1400" b="1" dirty="0"/>
          </a:p>
        </p:txBody>
      </p:sp>
      <p:sp>
        <p:nvSpPr>
          <p:cNvPr id="33" name="TextBox 32"/>
          <p:cNvSpPr txBox="1"/>
          <p:nvPr/>
        </p:nvSpPr>
        <p:spPr>
          <a:xfrm>
            <a:off x="2159732" y="2237508"/>
            <a:ext cx="1152128" cy="307777"/>
          </a:xfrm>
          <a:prstGeom prst="rect">
            <a:avLst/>
          </a:prstGeom>
          <a:noFill/>
        </p:spPr>
        <p:txBody>
          <a:bodyPr wrap="square" rtlCol="0">
            <a:spAutoFit/>
          </a:bodyPr>
          <a:lstStyle/>
          <a:p>
            <a:pPr algn="ctr"/>
            <a:r>
              <a:rPr lang="en-GB" sz="1400" b="1" dirty="0" smtClean="0"/>
              <a:t>23 Feb 2018</a:t>
            </a:r>
            <a:endParaRPr lang="en-GB" sz="1400" b="1" dirty="0"/>
          </a:p>
        </p:txBody>
      </p:sp>
      <p:sp>
        <p:nvSpPr>
          <p:cNvPr id="35" name="TextBox 34"/>
          <p:cNvSpPr txBox="1"/>
          <p:nvPr/>
        </p:nvSpPr>
        <p:spPr>
          <a:xfrm>
            <a:off x="0" y="5013176"/>
            <a:ext cx="9144000" cy="1815882"/>
          </a:xfrm>
          <a:prstGeom prst="rect">
            <a:avLst/>
          </a:prstGeom>
          <a:noFill/>
        </p:spPr>
        <p:txBody>
          <a:bodyPr wrap="square" rtlCol="0">
            <a:spAutoFit/>
          </a:bodyPr>
          <a:lstStyle/>
          <a:p>
            <a:pPr marL="285750" indent="-285750" algn="just">
              <a:buFont typeface="Arial" pitchFamily="34" charset="0"/>
              <a:buChar char="•"/>
            </a:pPr>
            <a:r>
              <a:rPr lang="en-US" sz="1600" dirty="0" smtClean="0"/>
              <a:t>Share price is assumed to be Rs. 1,050, Rs. 1,100, Rs. 1,150 &amp; Rs. 1,200 as on 31 Mar 17, 31 Mar 18, 31 Mar 19 and 23 Feb 20 respectively.</a:t>
            </a:r>
          </a:p>
          <a:p>
            <a:pPr marL="285750" indent="-285750" algn="just">
              <a:buFont typeface="Arial" pitchFamily="34" charset="0"/>
              <a:buChar char="•"/>
            </a:pPr>
            <a:endParaRPr lang="en-US" sz="1600" dirty="0" smtClean="0"/>
          </a:p>
          <a:p>
            <a:pPr marL="285750" indent="-285750" algn="just">
              <a:buFont typeface="Arial" pitchFamily="34" charset="0"/>
              <a:buChar char="•"/>
            </a:pPr>
            <a:r>
              <a:rPr lang="en-US" sz="1600" dirty="0" smtClean="0"/>
              <a:t>Strike Price, Expected Volatility, Risk-free rate of return and Expected Dividend Yield has been consistent with the previous example</a:t>
            </a:r>
          </a:p>
          <a:p>
            <a:pPr marL="285750" indent="-285750" algn="just">
              <a:buFont typeface="Arial" pitchFamily="34" charset="0"/>
              <a:buChar char="•"/>
            </a:pPr>
            <a:endParaRPr lang="en-US" sz="1600" dirty="0" smtClean="0"/>
          </a:p>
          <a:p>
            <a:pPr marL="285750" indent="-285750" algn="just">
              <a:buFont typeface="Arial" pitchFamily="34" charset="0"/>
              <a:buChar char="•"/>
            </a:pPr>
            <a:r>
              <a:rPr lang="en-US" sz="1600" dirty="0" smtClean="0"/>
              <a:t>The remaining term to expiry from respective reporting dates has </a:t>
            </a:r>
            <a:r>
              <a:rPr lang="en-US" sz="1600" dirty="0"/>
              <a:t>been considered as </a:t>
            </a:r>
            <a:r>
              <a:rPr lang="en-US" sz="1600" dirty="0" smtClean="0"/>
              <a:t>term </a:t>
            </a:r>
            <a:r>
              <a:rPr lang="en-US" sz="1600" dirty="0"/>
              <a:t>to </a:t>
            </a:r>
            <a:r>
              <a:rPr lang="en-US" sz="1600" dirty="0" smtClean="0"/>
              <a:t>maturity.</a:t>
            </a:r>
            <a:endParaRPr lang="en-IN" sz="1600" dirty="0"/>
          </a:p>
        </p:txBody>
      </p:sp>
      <p:cxnSp>
        <p:nvCxnSpPr>
          <p:cNvPr id="37" name="Straight Arrow Connector 36"/>
          <p:cNvCxnSpPr/>
          <p:nvPr/>
        </p:nvCxnSpPr>
        <p:spPr>
          <a:xfrm>
            <a:off x="1295636" y="3134543"/>
            <a:ext cx="0" cy="7822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54030" y="3950911"/>
            <a:ext cx="205773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400" dirty="0" smtClean="0"/>
              <a:t>Share Price	– Rs. 1050</a:t>
            </a:r>
          </a:p>
          <a:p>
            <a:pPr algn="just"/>
            <a:r>
              <a:rPr lang="en-US" sz="1400" dirty="0" smtClean="0"/>
              <a:t>Option Price	 – Rs. 275</a:t>
            </a:r>
          </a:p>
          <a:p>
            <a:pPr algn="just"/>
            <a:r>
              <a:rPr lang="en-US" sz="1400" dirty="0" smtClean="0"/>
              <a:t>Payout	– Rs.  </a:t>
            </a:r>
            <a:r>
              <a:rPr lang="en-US" sz="1400" dirty="0"/>
              <a:t>0</a:t>
            </a:r>
            <a:endParaRPr lang="en-IN" sz="1400" dirty="0"/>
          </a:p>
        </p:txBody>
      </p:sp>
      <p:cxnSp>
        <p:nvCxnSpPr>
          <p:cNvPr id="43" name="Straight Arrow Connector 42"/>
          <p:cNvCxnSpPr/>
          <p:nvPr/>
        </p:nvCxnSpPr>
        <p:spPr>
          <a:xfrm>
            <a:off x="3527884" y="3134543"/>
            <a:ext cx="0" cy="7822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586278" y="3950911"/>
            <a:ext cx="1985722"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400" dirty="0" smtClean="0"/>
              <a:t>Share Price	– Rs. 1150</a:t>
            </a:r>
          </a:p>
          <a:p>
            <a:pPr algn="just"/>
            <a:r>
              <a:rPr lang="en-US" sz="1400" dirty="0"/>
              <a:t>Option </a:t>
            </a:r>
            <a:r>
              <a:rPr lang="en-US" sz="1400" dirty="0" smtClean="0"/>
              <a:t>Price  – Rs. 296</a:t>
            </a:r>
          </a:p>
          <a:p>
            <a:pPr algn="just"/>
            <a:r>
              <a:rPr lang="en-US" sz="1400" dirty="0" smtClean="0"/>
              <a:t>Payout	– Rs. 0</a:t>
            </a:r>
            <a:endParaRPr lang="en-IN" sz="1400" dirty="0"/>
          </a:p>
        </p:txBody>
      </p:sp>
      <p:cxnSp>
        <p:nvCxnSpPr>
          <p:cNvPr id="45" name="Straight Arrow Connector 44"/>
          <p:cNvCxnSpPr/>
          <p:nvPr/>
        </p:nvCxnSpPr>
        <p:spPr>
          <a:xfrm>
            <a:off x="5832140" y="3106831"/>
            <a:ext cx="0" cy="7822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4680011" y="3950911"/>
            <a:ext cx="2049797"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400" dirty="0" smtClean="0"/>
              <a:t>Share Price	– Rs. 1250</a:t>
            </a:r>
          </a:p>
          <a:p>
            <a:pPr algn="just"/>
            <a:r>
              <a:rPr lang="en-US" sz="1400" dirty="0"/>
              <a:t>Option Price  </a:t>
            </a:r>
            <a:r>
              <a:rPr lang="en-US" sz="1400" dirty="0" smtClean="0"/>
              <a:t>– Rs. 314</a:t>
            </a:r>
          </a:p>
          <a:p>
            <a:pPr algn="just"/>
            <a:r>
              <a:rPr lang="en-US" sz="1400" dirty="0" smtClean="0"/>
              <a:t>Payout	– Rs.  </a:t>
            </a:r>
            <a:r>
              <a:rPr lang="en-US" sz="1400" dirty="0"/>
              <a:t>0</a:t>
            </a:r>
            <a:endParaRPr lang="en-IN" sz="1400" dirty="0"/>
          </a:p>
        </p:txBody>
      </p:sp>
      <p:cxnSp>
        <p:nvCxnSpPr>
          <p:cNvPr id="47" name="Straight Arrow Connector 46"/>
          <p:cNvCxnSpPr/>
          <p:nvPr/>
        </p:nvCxnSpPr>
        <p:spPr>
          <a:xfrm>
            <a:off x="7344308" y="3078794"/>
            <a:ext cx="0" cy="7822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6884282" y="3948800"/>
            <a:ext cx="193619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400" dirty="0" smtClean="0"/>
              <a:t>Share Price	– Rs. 1280</a:t>
            </a:r>
          </a:p>
          <a:p>
            <a:pPr algn="just"/>
            <a:r>
              <a:rPr lang="en-US" sz="1400" dirty="0"/>
              <a:t>Option </a:t>
            </a:r>
            <a:r>
              <a:rPr lang="en-US" sz="1400" dirty="0" smtClean="0"/>
              <a:t>Price – Rs. 280</a:t>
            </a:r>
          </a:p>
          <a:p>
            <a:pPr algn="just"/>
            <a:r>
              <a:rPr lang="en-US" sz="1400" dirty="0" smtClean="0"/>
              <a:t>Payout	– Rs. 280</a:t>
            </a:r>
            <a:endParaRPr lang="en-IN" sz="1400" dirty="0"/>
          </a:p>
        </p:txBody>
      </p:sp>
    </p:spTree>
    <p:extLst>
      <p:ext uri="{BB962C8B-B14F-4D97-AF65-F5344CB8AC3E}">
        <p14:creationId xmlns:p14="http://schemas.microsoft.com/office/powerpoint/2010/main" val="38825386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Step 2: Determine </a:t>
            </a:r>
            <a:r>
              <a:rPr lang="en-US" sz="2800" dirty="0" smtClean="0"/>
              <a:t>SARs </a:t>
            </a:r>
            <a:r>
              <a:rPr lang="en-US" sz="2800" dirty="0"/>
              <a:t>expected to vest</a:t>
            </a:r>
          </a:p>
        </p:txBody>
      </p:sp>
      <p:cxnSp>
        <p:nvCxnSpPr>
          <p:cNvPr id="3" name="Straight Arrow Connector 2"/>
          <p:cNvCxnSpPr/>
          <p:nvPr/>
        </p:nvCxnSpPr>
        <p:spPr>
          <a:xfrm>
            <a:off x="361948" y="1741777"/>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61948" y="1633765"/>
            <a:ext cx="7125877" cy="218331"/>
            <a:chOff x="326443" y="1808820"/>
            <a:chExt cx="7125877" cy="218331"/>
          </a:xfrm>
        </p:grpSpPr>
        <p:sp>
          <p:nvSpPr>
            <p:cNvPr id="5" name="Oval 4"/>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p:cNvGrpSpPr/>
          <p:nvPr/>
        </p:nvGrpSpPr>
        <p:grpSpPr>
          <a:xfrm>
            <a:off x="1154036" y="1633765"/>
            <a:ext cx="7056784" cy="216024"/>
            <a:chOff x="1187624" y="1808820"/>
            <a:chExt cx="7056784" cy="216024"/>
          </a:xfrm>
        </p:grpSpPr>
        <p:sp>
          <p:nvSpPr>
            <p:cNvPr id="9" name="Oval 8"/>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694626" y="1812542"/>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14" name="TextBox 13"/>
          <p:cNvSpPr txBox="1"/>
          <p:nvPr/>
        </p:nvSpPr>
        <p:spPr>
          <a:xfrm>
            <a:off x="2918232" y="1832040"/>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15" name="TextBox 14"/>
          <p:cNvSpPr txBox="1"/>
          <p:nvPr/>
        </p:nvSpPr>
        <p:spPr>
          <a:xfrm>
            <a:off x="5222488" y="1828691"/>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16" name="TextBox 15"/>
          <p:cNvSpPr txBox="1"/>
          <p:nvPr/>
        </p:nvSpPr>
        <p:spPr>
          <a:xfrm>
            <a:off x="7526744" y="1834794"/>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17" name="TextBox 16"/>
          <p:cNvSpPr txBox="1"/>
          <p:nvPr/>
        </p:nvSpPr>
        <p:spPr>
          <a:xfrm>
            <a:off x="0" y="1300497"/>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18" name="TextBox 17"/>
          <p:cNvSpPr txBox="1"/>
          <p:nvPr/>
        </p:nvSpPr>
        <p:spPr>
          <a:xfrm>
            <a:off x="6734656" y="1309729"/>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23" name="Oval 22"/>
          <p:cNvSpPr/>
          <p:nvPr/>
        </p:nvSpPr>
        <p:spPr>
          <a:xfrm>
            <a:off x="2630200" y="161601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4898452" y="1617506"/>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2162148" y="1309728"/>
            <a:ext cx="1152128" cy="307777"/>
          </a:xfrm>
          <a:prstGeom prst="rect">
            <a:avLst/>
          </a:prstGeom>
          <a:noFill/>
        </p:spPr>
        <p:txBody>
          <a:bodyPr wrap="square" rtlCol="0">
            <a:spAutoFit/>
          </a:bodyPr>
          <a:lstStyle/>
          <a:p>
            <a:pPr algn="ctr"/>
            <a:r>
              <a:rPr lang="en-GB" sz="1400" b="1" dirty="0" smtClean="0"/>
              <a:t>23 Feb 18</a:t>
            </a:r>
            <a:endParaRPr lang="en-GB" sz="1400" b="1" dirty="0"/>
          </a:p>
        </p:txBody>
      </p:sp>
      <p:sp>
        <p:nvSpPr>
          <p:cNvPr id="26" name="TextBox 25"/>
          <p:cNvSpPr txBox="1"/>
          <p:nvPr/>
        </p:nvSpPr>
        <p:spPr>
          <a:xfrm>
            <a:off x="4430400" y="1308239"/>
            <a:ext cx="1152128" cy="307777"/>
          </a:xfrm>
          <a:prstGeom prst="rect">
            <a:avLst/>
          </a:prstGeom>
          <a:noFill/>
        </p:spPr>
        <p:txBody>
          <a:bodyPr wrap="square" rtlCol="0">
            <a:spAutoFit/>
          </a:bodyPr>
          <a:lstStyle/>
          <a:p>
            <a:pPr algn="ctr"/>
            <a:r>
              <a:rPr lang="en-GB" sz="1400" b="1" dirty="0" smtClean="0"/>
              <a:t>23 Feb 19</a:t>
            </a:r>
            <a:endParaRPr lang="en-GB" sz="1400" b="1" dirty="0"/>
          </a:p>
        </p:txBody>
      </p:sp>
      <p:sp>
        <p:nvSpPr>
          <p:cNvPr id="30" name="Left Brace 29"/>
          <p:cNvSpPr/>
          <p:nvPr/>
        </p:nvSpPr>
        <p:spPr>
          <a:xfrm rot="16200000">
            <a:off x="1044216" y="1345570"/>
            <a:ext cx="940844" cy="2337345"/>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2" name="TextBox 31"/>
          <p:cNvSpPr txBox="1"/>
          <p:nvPr/>
        </p:nvSpPr>
        <p:spPr>
          <a:xfrm>
            <a:off x="345966" y="2999670"/>
            <a:ext cx="2247958"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a:t>2</a:t>
            </a:r>
            <a:r>
              <a:rPr lang="en-US" sz="1400" b="1" dirty="0" smtClean="0"/>
              <a:t>0,000  SARs  Lapsed</a:t>
            </a:r>
          </a:p>
          <a:p>
            <a:pPr algn="ctr"/>
            <a:r>
              <a:rPr lang="en-US" sz="1400" b="1" dirty="0" smtClean="0"/>
              <a:t>(1,000 * 100 * .20)</a:t>
            </a:r>
            <a:endParaRPr lang="en-IN" sz="1400" b="1" dirty="0"/>
          </a:p>
        </p:txBody>
      </p:sp>
      <p:sp>
        <p:nvSpPr>
          <p:cNvPr id="33" name="Left Brace 32"/>
          <p:cNvSpPr/>
          <p:nvPr/>
        </p:nvSpPr>
        <p:spPr>
          <a:xfrm rot="16200000">
            <a:off x="3347015" y="1395122"/>
            <a:ext cx="940844" cy="2268252"/>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4" name="TextBox 33"/>
          <p:cNvSpPr txBox="1"/>
          <p:nvPr/>
        </p:nvSpPr>
        <p:spPr>
          <a:xfrm>
            <a:off x="2794064" y="2999670"/>
            <a:ext cx="2068112"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16,000 SARs Lapsed</a:t>
            </a:r>
          </a:p>
          <a:p>
            <a:pPr algn="ctr"/>
            <a:r>
              <a:rPr lang="en-US" sz="1400" b="1" dirty="0"/>
              <a:t>(</a:t>
            </a:r>
            <a:r>
              <a:rPr lang="en-US" sz="1400" b="1" dirty="0" smtClean="0"/>
              <a:t>1,000 * 100 * .20^2)</a:t>
            </a:r>
            <a:endParaRPr lang="en-IN" sz="1400" b="1" dirty="0"/>
          </a:p>
        </p:txBody>
      </p:sp>
      <p:sp>
        <p:nvSpPr>
          <p:cNvPr id="35" name="Left Brace 34"/>
          <p:cNvSpPr/>
          <p:nvPr/>
        </p:nvSpPr>
        <p:spPr>
          <a:xfrm rot="16200000">
            <a:off x="5681784" y="1298595"/>
            <a:ext cx="940844" cy="2401286"/>
          </a:xfrm>
          <a:prstGeom prst="leftBrace">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6" name="TextBox 35"/>
          <p:cNvSpPr txBox="1"/>
          <p:nvPr/>
        </p:nvSpPr>
        <p:spPr>
          <a:xfrm>
            <a:off x="5076382" y="2997927"/>
            <a:ext cx="2198061"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12,800 SARs Lapsed</a:t>
            </a:r>
          </a:p>
          <a:p>
            <a:pPr algn="ctr"/>
            <a:r>
              <a:rPr lang="en-US" sz="1400" b="1" dirty="0"/>
              <a:t>(</a:t>
            </a:r>
            <a:r>
              <a:rPr lang="en-US" sz="1400" b="1" dirty="0" smtClean="0"/>
              <a:t>1,000 * 100 * .20^3)</a:t>
            </a:r>
            <a:endParaRPr lang="en-IN" sz="1400" b="1" dirty="0"/>
          </a:p>
        </p:txBody>
      </p:sp>
      <p:graphicFrame>
        <p:nvGraphicFramePr>
          <p:cNvPr id="38" name="Table 37"/>
          <p:cNvGraphicFramePr>
            <a:graphicFrameLocks noGrp="1"/>
          </p:cNvGraphicFramePr>
          <p:nvPr>
            <p:extLst>
              <p:ext uri="{D42A27DB-BD31-4B8C-83A1-F6EECF244321}">
                <p14:modId xmlns:p14="http://schemas.microsoft.com/office/powerpoint/2010/main" val="3748110368"/>
              </p:ext>
            </p:extLst>
          </p:nvPr>
        </p:nvGraphicFramePr>
        <p:xfrm>
          <a:off x="215516" y="4249168"/>
          <a:ext cx="8712968" cy="2595545"/>
        </p:xfrm>
        <a:graphic>
          <a:graphicData uri="http://schemas.openxmlformats.org/drawingml/2006/table">
            <a:tbl>
              <a:tblPr firstRow="1" bandRow="1">
                <a:tableStyleId>{BC89EF96-8CEA-46FF-86C4-4CE0E7609802}</a:tableStyleId>
              </a:tblPr>
              <a:tblGrid>
                <a:gridCol w="4407178"/>
                <a:gridCol w="4305790"/>
              </a:tblGrid>
              <a:tr h="400985">
                <a:tc>
                  <a:txBody>
                    <a:bodyPr/>
                    <a:lstStyle/>
                    <a:p>
                      <a:pPr algn="ctr"/>
                      <a:r>
                        <a:rPr lang="en-US" sz="1500" dirty="0" smtClean="0"/>
                        <a:t>SARs expected </a:t>
                      </a:r>
                      <a:r>
                        <a:rPr lang="en-US" sz="1500" smtClean="0"/>
                        <a:t>to vest</a:t>
                      </a:r>
                      <a:r>
                        <a:rPr lang="en-US" sz="1500" baseline="0" smtClean="0"/>
                        <a:t> </a:t>
                      </a:r>
                      <a:r>
                        <a:rPr lang="en-US" sz="1500" smtClean="0"/>
                        <a:t>as </a:t>
                      </a:r>
                      <a:r>
                        <a:rPr lang="en-US" sz="1500" dirty="0" smtClean="0"/>
                        <a:t>on 23 Feb 2020</a:t>
                      </a:r>
                      <a:endParaRPr lang="en-IN" sz="15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51,200 SARs</a:t>
                      </a:r>
                      <a:endParaRPr lang="en-IN" sz="15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7773">
                <a:tc>
                  <a:txBody>
                    <a:bodyPr/>
                    <a:lstStyle/>
                    <a:p>
                      <a:pPr algn="ctr"/>
                      <a:r>
                        <a:rPr lang="en-US" sz="1500" b="1" dirty="0" smtClean="0"/>
                        <a:t>Total</a:t>
                      </a:r>
                      <a:r>
                        <a:rPr lang="en-US" sz="1500" b="1" baseline="0" dirty="0" smtClean="0"/>
                        <a:t> w</a:t>
                      </a:r>
                      <a:r>
                        <a:rPr lang="en-US" sz="1500" b="1" dirty="0" smtClean="0"/>
                        <a:t>orth</a:t>
                      </a:r>
                      <a:r>
                        <a:rPr lang="en-US" sz="1500" b="1" baseline="0" dirty="0" smtClean="0"/>
                        <a:t> of SARs as on 31 Mar 2017</a:t>
                      </a:r>
                      <a:endParaRPr lang="en-IN" sz="15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Rs. 14,080,000</a:t>
                      </a:r>
                    </a:p>
                    <a:p>
                      <a:pPr algn="ctr"/>
                      <a:r>
                        <a:rPr lang="en-US" sz="1500" b="1" dirty="0" smtClean="0"/>
                        <a:t>( 51,200 * 275 )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7773">
                <a:tc>
                  <a:txBody>
                    <a:bodyPr/>
                    <a:lstStyle/>
                    <a:p>
                      <a:pPr algn="ctr"/>
                      <a:r>
                        <a:rPr lang="en-US" sz="1500" b="1" dirty="0" smtClean="0"/>
                        <a:t>Total</a:t>
                      </a:r>
                      <a:r>
                        <a:rPr lang="en-US" sz="1500" b="1" baseline="0" dirty="0" smtClean="0"/>
                        <a:t> w</a:t>
                      </a:r>
                      <a:r>
                        <a:rPr lang="en-US" sz="1500" b="1" dirty="0" smtClean="0"/>
                        <a:t>orth</a:t>
                      </a:r>
                      <a:r>
                        <a:rPr lang="en-US" sz="1500" b="1" baseline="0" dirty="0" smtClean="0"/>
                        <a:t> of SARs as on 31 Mar 2018</a:t>
                      </a:r>
                      <a:endParaRPr lang="en-IN" sz="15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Rs. 15,155,200</a:t>
                      </a:r>
                    </a:p>
                    <a:p>
                      <a:pPr algn="ctr"/>
                      <a:r>
                        <a:rPr lang="en-US" sz="1500" b="1" dirty="0" smtClean="0"/>
                        <a:t>( 51,200 * 296 )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7773">
                <a:tc>
                  <a:txBody>
                    <a:bodyPr/>
                    <a:lstStyle/>
                    <a:p>
                      <a:pPr algn="ctr"/>
                      <a:r>
                        <a:rPr lang="en-US" sz="1500" b="1" dirty="0" smtClean="0"/>
                        <a:t>Total</a:t>
                      </a:r>
                      <a:r>
                        <a:rPr lang="en-US" sz="1500" b="1" baseline="0" dirty="0" smtClean="0"/>
                        <a:t> w</a:t>
                      </a:r>
                      <a:r>
                        <a:rPr lang="en-US" sz="1500" b="1" dirty="0" smtClean="0"/>
                        <a:t>orth</a:t>
                      </a:r>
                      <a:r>
                        <a:rPr lang="en-US" sz="1500" b="1" baseline="0" dirty="0" smtClean="0"/>
                        <a:t> of SARs as on 31 Mar 2019</a:t>
                      </a:r>
                      <a:endParaRPr lang="en-IN" sz="15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Rs. 16,076,800</a:t>
                      </a:r>
                    </a:p>
                    <a:p>
                      <a:pPr algn="ctr"/>
                      <a:r>
                        <a:rPr lang="en-US" sz="1500" b="1" dirty="0" smtClean="0"/>
                        <a:t>( 51,200 * 314 )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7773">
                <a:tc>
                  <a:txBody>
                    <a:bodyPr/>
                    <a:lstStyle/>
                    <a:p>
                      <a:pPr algn="ctr"/>
                      <a:r>
                        <a:rPr lang="en-US" sz="1500" b="1" dirty="0" smtClean="0"/>
                        <a:t>Total</a:t>
                      </a:r>
                      <a:r>
                        <a:rPr lang="en-US" sz="1500" b="1" baseline="0" dirty="0" smtClean="0"/>
                        <a:t> w</a:t>
                      </a:r>
                      <a:r>
                        <a:rPr lang="en-US" sz="1500" b="1" dirty="0" smtClean="0"/>
                        <a:t>orth</a:t>
                      </a:r>
                      <a:r>
                        <a:rPr lang="en-US" sz="1500" b="1" baseline="0" dirty="0" smtClean="0"/>
                        <a:t> of SARs as on 23 Feb 2020</a:t>
                      </a:r>
                      <a:endParaRPr lang="en-IN" sz="15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b="1" dirty="0" smtClean="0"/>
                        <a:t>Rs. 14,336,000</a:t>
                      </a:r>
                    </a:p>
                    <a:p>
                      <a:pPr algn="ctr"/>
                      <a:r>
                        <a:rPr lang="en-US" sz="1500" b="1" dirty="0" smtClean="0"/>
                        <a:t>( 51,200 * 280 )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9" name="TextBox 38"/>
          <p:cNvSpPr txBox="1"/>
          <p:nvPr/>
        </p:nvSpPr>
        <p:spPr>
          <a:xfrm>
            <a:off x="1873221" y="3804677"/>
            <a:ext cx="1596765"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80,000 SARs</a:t>
            </a:r>
          </a:p>
        </p:txBody>
      </p:sp>
      <p:cxnSp>
        <p:nvCxnSpPr>
          <p:cNvPr id="43" name="Straight Arrow Connector 42"/>
          <p:cNvCxnSpPr>
            <a:stCxn id="33" idx="0"/>
          </p:cNvCxnSpPr>
          <p:nvPr/>
        </p:nvCxnSpPr>
        <p:spPr>
          <a:xfrm flipH="1">
            <a:off x="2671604" y="2058826"/>
            <a:ext cx="11707" cy="174585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141473" y="3811102"/>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64,000 SARs</a:t>
            </a:r>
          </a:p>
        </p:txBody>
      </p:sp>
      <p:cxnSp>
        <p:nvCxnSpPr>
          <p:cNvPr id="49" name="Straight Arrow Connector 48"/>
          <p:cNvCxnSpPr/>
          <p:nvPr/>
        </p:nvCxnSpPr>
        <p:spPr>
          <a:xfrm>
            <a:off x="4951563" y="2065251"/>
            <a:ext cx="0" cy="174585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6542759" y="3804676"/>
            <a:ext cx="1620180" cy="307777"/>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51,200 SARs</a:t>
            </a:r>
          </a:p>
        </p:txBody>
      </p:sp>
      <p:cxnSp>
        <p:nvCxnSpPr>
          <p:cNvPr id="51" name="Straight Arrow Connector 50"/>
          <p:cNvCxnSpPr/>
          <p:nvPr/>
        </p:nvCxnSpPr>
        <p:spPr>
          <a:xfrm>
            <a:off x="7352849" y="2058825"/>
            <a:ext cx="0" cy="174585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4463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Step 3: Determine expense to be recognized each </a:t>
            </a:r>
            <a:r>
              <a:rPr lang="en-US" sz="2800" dirty="0" smtClean="0"/>
              <a:t>year</a:t>
            </a:r>
            <a:endParaRPr lang="en-US" sz="2800" dirty="0"/>
          </a:p>
        </p:txBody>
      </p:sp>
      <p:cxnSp>
        <p:nvCxnSpPr>
          <p:cNvPr id="36" name="Straight Arrow Connector 35"/>
          <p:cNvCxnSpPr/>
          <p:nvPr/>
        </p:nvCxnSpPr>
        <p:spPr>
          <a:xfrm>
            <a:off x="349947" y="2263976"/>
            <a:ext cx="856895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349947" y="2155964"/>
            <a:ext cx="7125877" cy="218331"/>
            <a:chOff x="326443" y="1808820"/>
            <a:chExt cx="7125877" cy="218331"/>
          </a:xfrm>
        </p:grpSpPr>
        <p:sp>
          <p:nvSpPr>
            <p:cNvPr id="38" name="Oval 37"/>
            <p:cNvSpPr/>
            <p:nvPr/>
          </p:nvSpPr>
          <p:spPr>
            <a:xfrm>
              <a:off x="326443" y="1808820"/>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7236296" y="1811127"/>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 name="Group 39"/>
          <p:cNvGrpSpPr/>
          <p:nvPr/>
        </p:nvGrpSpPr>
        <p:grpSpPr>
          <a:xfrm>
            <a:off x="1142035" y="2155964"/>
            <a:ext cx="7056784" cy="216024"/>
            <a:chOff x="1187624" y="1808820"/>
            <a:chExt cx="7056784" cy="216024"/>
          </a:xfrm>
        </p:grpSpPr>
        <p:sp>
          <p:nvSpPr>
            <p:cNvPr id="41" name="Oval 40"/>
            <p:cNvSpPr/>
            <p:nvPr/>
          </p:nvSpPr>
          <p:spPr>
            <a:xfrm>
              <a:off x="118762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3419872"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5724128"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p:cNvSpPr/>
            <p:nvPr/>
          </p:nvSpPr>
          <p:spPr>
            <a:xfrm>
              <a:off x="8028384" y="1808820"/>
              <a:ext cx="216024" cy="216024"/>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p:cNvSpPr txBox="1"/>
          <p:nvPr/>
        </p:nvSpPr>
        <p:spPr>
          <a:xfrm>
            <a:off x="673983" y="2407992"/>
            <a:ext cx="1152128" cy="307777"/>
          </a:xfrm>
          <a:prstGeom prst="rect">
            <a:avLst/>
          </a:prstGeom>
          <a:noFill/>
        </p:spPr>
        <p:txBody>
          <a:bodyPr wrap="square" rtlCol="0">
            <a:spAutoFit/>
          </a:bodyPr>
          <a:lstStyle/>
          <a:p>
            <a:pPr algn="ctr"/>
            <a:r>
              <a:rPr lang="en-GB" sz="1400" b="1" dirty="0" smtClean="0"/>
              <a:t>31 Mar 2017</a:t>
            </a:r>
            <a:endParaRPr lang="en-GB" sz="1400" b="1" dirty="0"/>
          </a:p>
        </p:txBody>
      </p:sp>
      <p:sp>
        <p:nvSpPr>
          <p:cNvPr id="46" name="TextBox 45"/>
          <p:cNvSpPr txBox="1"/>
          <p:nvPr/>
        </p:nvSpPr>
        <p:spPr>
          <a:xfrm>
            <a:off x="2906231" y="2407992"/>
            <a:ext cx="1152128" cy="307777"/>
          </a:xfrm>
          <a:prstGeom prst="rect">
            <a:avLst/>
          </a:prstGeom>
          <a:noFill/>
        </p:spPr>
        <p:txBody>
          <a:bodyPr wrap="square" rtlCol="0">
            <a:spAutoFit/>
          </a:bodyPr>
          <a:lstStyle/>
          <a:p>
            <a:pPr algn="ctr"/>
            <a:r>
              <a:rPr lang="en-GB" sz="1400" b="1" dirty="0" smtClean="0"/>
              <a:t>31 Mar 2018</a:t>
            </a:r>
            <a:endParaRPr lang="en-GB" sz="1400" b="1" dirty="0"/>
          </a:p>
        </p:txBody>
      </p:sp>
      <p:sp>
        <p:nvSpPr>
          <p:cNvPr id="47" name="TextBox 46"/>
          <p:cNvSpPr txBox="1"/>
          <p:nvPr/>
        </p:nvSpPr>
        <p:spPr>
          <a:xfrm>
            <a:off x="5210487" y="2407992"/>
            <a:ext cx="1152128" cy="307777"/>
          </a:xfrm>
          <a:prstGeom prst="rect">
            <a:avLst/>
          </a:prstGeom>
          <a:noFill/>
        </p:spPr>
        <p:txBody>
          <a:bodyPr wrap="square" rtlCol="0">
            <a:spAutoFit/>
          </a:bodyPr>
          <a:lstStyle/>
          <a:p>
            <a:pPr algn="ctr"/>
            <a:r>
              <a:rPr lang="en-GB" sz="1400" b="1" dirty="0" smtClean="0"/>
              <a:t>31 Mar 2019</a:t>
            </a:r>
            <a:endParaRPr lang="en-GB" sz="1400" b="1" dirty="0"/>
          </a:p>
        </p:txBody>
      </p:sp>
      <p:sp>
        <p:nvSpPr>
          <p:cNvPr id="51" name="TextBox 50"/>
          <p:cNvSpPr txBox="1"/>
          <p:nvPr/>
        </p:nvSpPr>
        <p:spPr>
          <a:xfrm>
            <a:off x="7514743" y="2414417"/>
            <a:ext cx="1152128" cy="307777"/>
          </a:xfrm>
          <a:prstGeom prst="rect">
            <a:avLst/>
          </a:prstGeom>
          <a:noFill/>
        </p:spPr>
        <p:txBody>
          <a:bodyPr wrap="square" rtlCol="0">
            <a:spAutoFit/>
          </a:bodyPr>
          <a:lstStyle/>
          <a:p>
            <a:pPr algn="ctr"/>
            <a:r>
              <a:rPr lang="en-GB" sz="1400" b="1" dirty="0" smtClean="0"/>
              <a:t>31 Mar 2020</a:t>
            </a:r>
            <a:endParaRPr lang="en-GB" sz="1400" b="1" dirty="0"/>
          </a:p>
        </p:txBody>
      </p:sp>
      <p:sp>
        <p:nvSpPr>
          <p:cNvPr id="52" name="TextBox 51"/>
          <p:cNvSpPr txBox="1"/>
          <p:nvPr/>
        </p:nvSpPr>
        <p:spPr>
          <a:xfrm>
            <a:off x="6722655" y="1831928"/>
            <a:ext cx="1152128" cy="307777"/>
          </a:xfrm>
          <a:prstGeom prst="rect">
            <a:avLst/>
          </a:prstGeom>
          <a:noFill/>
        </p:spPr>
        <p:txBody>
          <a:bodyPr wrap="square" rtlCol="0">
            <a:spAutoFit/>
          </a:bodyPr>
          <a:lstStyle/>
          <a:p>
            <a:pPr algn="ctr"/>
            <a:r>
              <a:rPr lang="en-GB" sz="1400" b="1" dirty="0" smtClean="0"/>
              <a:t>23 Feb 2020</a:t>
            </a:r>
            <a:endParaRPr lang="en-GB" sz="1400" b="1" dirty="0"/>
          </a:p>
        </p:txBody>
      </p:sp>
      <p:sp>
        <p:nvSpPr>
          <p:cNvPr id="53" name="Oval 52"/>
          <p:cNvSpPr/>
          <p:nvPr/>
        </p:nvSpPr>
        <p:spPr>
          <a:xfrm>
            <a:off x="2627281" y="2155964"/>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p:cNvSpPr/>
          <p:nvPr/>
        </p:nvSpPr>
        <p:spPr>
          <a:xfrm>
            <a:off x="4870753" y="2155964"/>
            <a:ext cx="216024" cy="216024"/>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Box 54"/>
          <p:cNvSpPr txBox="1"/>
          <p:nvPr/>
        </p:nvSpPr>
        <p:spPr>
          <a:xfrm>
            <a:off x="2150147" y="1831927"/>
            <a:ext cx="1152128" cy="307777"/>
          </a:xfrm>
          <a:prstGeom prst="rect">
            <a:avLst/>
          </a:prstGeom>
          <a:noFill/>
        </p:spPr>
        <p:txBody>
          <a:bodyPr wrap="square" rtlCol="0">
            <a:spAutoFit/>
          </a:bodyPr>
          <a:lstStyle/>
          <a:p>
            <a:pPr algn="ctr"/>
            <a:r>
              <a:rPr lang="en-GB" sz="1400" b="1" dirty="0" smtClean="0"/>
              <a:t>23 Feb 18</a:t>
            </a:r>
            <a:endParaRPr lang="en-GB" sz="1400" b="1" dirty="0"/>
          </a:p>
        </p:txBody>
      </p:sp>
      <p:sp>
        <p:nvSpPr>
          <p:cNvPr id="56" name="TextBox 55"/>
          <p:cNvSpPr txBox="1"/>
          <p:nvPr/>
        </p:nvSpPr>
        <p:spPr>
          <a:xfrm>
            <a:off x="4418399" y="1830438"/>
            <a:ext cx="1152128" cy="307777"/>
          </a:xfrm>
          <a:prstGeom prst="rect">
            <a:avLst/>
          </a:prstGeom>
          <a:noFill/>
        </p:spPr>
        <p:txBody>
          <a:bodyPr wrap="square" rtlCol="0">
            <a:spAutoFit/>
          </a:bodyPr>
          <a:lstStyle/>
          <a:p>
            <a:pPr algn="ctr"/>
            <a:r>
              <a:rPr lang="en-GB" sz="1400" b="1" dirty="0" smtClean="0"/>
              <a:t>23 Feb 19</a:t>
            </a:r>
            <a:endParaRPr lang="en-GB" sz="1400" b="1" dirty="0"/>
          </a:p>
        </p:txBody>
      </p:sp>
      <p:sp>
        <p:nvSpPr>
          <p:cNvPr id="87" name="TextBox 86"/>
          <p:cNvSpPr txBox="1"/>
          <p:nvPr/>
        </p:nvSpPr>
        <p:spPr>
          <a:xfrm>
            <a:off x="16504" y="1816291"/>
            <a:ext cx="1152128" cy="307777"/>
          </a:xfrm>
          <a:prstGeom prst="rect">
            <a:avLst/>
          </a:prstGeom>
          <a:noFill/>
        </p:spPr>
        <p:txBody>
          <a:bodyPr wrap="square" rtlCol="0">
            <a:spAutoFit/>
          </a:bodyPr>
          <a:lstStyle/>
          <a:p>
            <a:pPr algn="ctr"/>
            <a:r>
              <a:rPr lang="en-GB" sz="1400" b="1" dirty="0" smtClean="0"/>
              <a:t>23 Feb 17</a:t>
            </a:r>
            <a:endParaRPr lang="en-GB" sz="1400" b="1" dirty="0"/>
          </a:p>
        </p:txBody>
      </p:sp>
      <p:sp>
        <p:nvSpPr>
          <p:cNvPr id="21" name="TextBox 20"/>
          <p:cNvSpPr txBox="1"/>
          <p:nvPr/>
        </p:nvSpPr>
        <p:spPr>
          <a:xfrm>
            <a:off x="149466" y="1060028"/>
            <a:ext cx="238695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smtClean="0"/>
              <a:t>Cumulative Expense</a:t>
            </a:r>
            <a:endParaRPr lang="en-IN" b="1" dirty="0"/>
          </a:p>
        </p:txBody>
      </p:sp>
      <p:cxnSp>
        <p:nvCxnSpPr>
          <p:cNvPr id="102" name="Straight Arrow Connector 101"/>
          <p:cNvCxnSpPr/>
          <p:nvPr/>
        </p:nvCxnSpPr>
        <p:spPr>
          <a:xfrm>
            <a:off x="1248069" y="2638593"/>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3" name="Straight Arrow Connector 102"/>
          <p:cNvCxnSpPr/>
          <p:nvPr/>
        </p:nvCxnSpPr>
        <p:spPr>
          <a:xfrm>
            <a:off x="3480317" y="2638593"/>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4" name="Straight Arrow Connector 103"/>
          <p:cNvCxnSpPr/>
          <p:nvPr/>
        </p:nvCxnSpPr>
        <p:spPr>
          <a:xfrm>
            <a:off x="5803975" y="2645018"/>
            <a:ext cx="0" cy="80338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5" name="Straight Arrow Connector 104"/>
          <p:cNvCxnSpPr/>
          <p:nvPr/>
        </p:nvCxnSpPr>
        <p:spPr>
          <a:xfrm>
            <a:off x="7367812" y="2568305"/>
            <a:ext cx="0" cy="88009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06" name="TextBox 105"/>
          <p:cNvSpPr txBox="1"/>
          <p:nvPr/>
        </p:nvSpPr>
        <p:spPr>
          <a:xfrm>
            <a:off x="347969" y="3533205"/>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469,333</a:t>
            </a:r>
          </a:p>
          <a:p>
            <a:pPr algn="ctr"/>
            <a:r>
              <a:rPr lang="en-US" sz="1400" b="1" dirty="0" smtClean="0"/>
              <a:t>( 14,080,000 * .10 / 3 )</a:t>
            </a:r>
          </a:p>
        </p:txBody>
      </p:sp>
      <p:sp>
        <p:nvSpPr>
          <p:cNvPr id="107" name="TextBox 106"/>
          <p:cNvSpPr txBox="1"/>
          <p:nvPr/>
        </p:nvSpPr>
        <p:spPr>
          <a:xfrm>
            <a:off x="2536420" y="3533205"/>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5,556,907</a:t>
            </a:r>
          </a:p>
          <a:p>
            <a:pPr algn="ctr"/>
            <a:r>
              <a:rPr lang="en-US" sz="1400" b="1" dirty="0" smtClean="0"/>
              <a:t>( 15,155,200 * 1.1 / </a:t>
            </a:r>
            <a:r>
              <a:rPr lang="en-US" sz="1400" b="1" dirty="0"/>
              <a:t>3</a:t>
            </a:r>
            <a:r>
              <a:rPr lang="en-US" sz="1400" b="1" dirty="0" smtClean="0"/>
              <a:t> )</a:t>
            </a:r>
          </a:p>
        </p:txBody>
      </p:sp>
      <p:sp>
        <p:nvSpPr>
          <p:cNvPr id="108" name="TextBox 107"/>
          <p:cNvSpPr txBox="1"/>
          <p:nvPr/>
        </p:nvSpPr>
        <p:spPr>
          <a:xfrm>
            <a:off x="4840676" y="3545011"/>
            <a:ext cx="1887794"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11,253,760</a:t>
            </a:r>
          </a:p>
          <a:p>
            <a:pPr algn="ctr"/>
            <a:r>
              <a:rPr lang="en-US" sz="1400" b="1" dirty="0"/>
              <a:t>( </a:t>
            </a:r>
            <a:r>
              <a:rPr lang="en-US" sz="1400" b="1" dirty="0" smtClean="0"/>
              <a:t>16,076,800 </a:t>
            </a:r>
            <a:r>
              <a:rPr lang="en-US" sz="1400" b="1" dirty="0"/>
              <a:t>* </a:t>
            </a:r>
            <a:r>
              <a:rPr lang="en-US" sz="1400" b="1" dirty="0" smtClean="0"/>
              <a:t>2.1 </a:t>
            </a:r>
            <a:r>
              <a:rPr lang="en-US" sz="1400" b="1" dirty="0"/>
              <a:t>/ </a:t>
            </a:r>
            <a:r>
              <a:rPr lang="en-US" sz="1400" b="1" dirty="0" smtClean="0"/>
              <a:t>3 </a:t>
            </a:r>
            <a:r>
              <a:rPr lang="en-US" sz="1400" b="1" dirty="0"/>
              <a:t>)</a:t>
            </a:r>
          </a:p>
        </p:txBody>
      </p:sp>
      <p:sp>
        <p:nvSpPr>
          <p:cNvPr id="109" name="TextBox 108"/>
          <p:cNvSpPr txBox="1"/>
          <p:nvPr/>
        </p:nvSpPr>
        <p:spPr>
          <a:xfrm>
            <a:off x="6882238" y="3533205"/>
            <a:ext cx="1985089" cy="52322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Rs. 14,336,000</a:t>
            </a:r>
          </a:p>
          <a:p>
            <a:pPr algn="ctr"/>
            <a:r>
              <a:rPr lang="en-US" sz="1400" b="1" dirty="0" smtClean="0"/>
              <a:t>(51,200 * 280)</a:t>
            </a:r>
          </a:p>
        </p:txBody>
      </p:sp>
      <p:graphicFrame>
        <p:nvGraphicFramePr>
          <p:cNvPr id="119" name="Table 118"/>
          <p:cNvGraphicFramePr>
            <a:graphicFrameLocks noGrp="1"/>
          </p:cNvGraphicFramePr>
          <p:nvPr>
            <p:extLst>
              <p:ext uri="{D42A27DB-BD31-4B8C-83A1-F6EECF244321}">
                <p14:modId xmlns:p14="http://schemas.microsoft.com/office/powerpoint/2010/main" val="2041028329"/>
              </p:ext>
            </p:extLst>
          </p:nvPr>
        </p:nvGraphicFramePr>
        <p:xfrm>
          <a:off x="899593" y="4293096"/>
          <a:ext cx="6840759" cy="2304257"/>
        </p:xfrm>
        <a:graphic>
          <a:graphicData uri="http://schemas.openxmlformats.org/drawingml/2006/table">
            <a:tbl>
              <a:tblPr firstRow="1" bandRow="1">
                <a:tableStyleId>{5C22544A-7EE6-4342-B048-85BDC9FD1C3A}</a:tableStyleId>
              </a:tblPr>
              <a:tblGrid>
                <a:gridCol w="1507899"/>
                <a:gridCol w="3090302"/>
                <a:gridCol w="2242558"/>
              </a:tblGrid>
              <a:tr h="466844">
                <a:tc>
                  <a:txBody>
                    <a:bodyPr/>
                    <a:lstStyle/>
                    <a:p>
                      <a:pPr algn="ctr"/>
                      <a:r>
                        <a:rPr lang="en-US" sz="1600" dirty="0" smtClean="0"/>
                        <a:t>Date </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Cumulative </a:t>
                      </a:r>
                      <a:r>
                        <a:rPr lang="en-US" sz="1600" baseline="0" dirty="0" smtClean="0"/>
                        <a:t>Expense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Expense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6881">
                <a:tc>
                  <a:txBody>
                    <a:bodyPr/>
                    <a:lstStyle/>
                    <a:p>
                      <a:pPr algn="ctr"/>
                      <a:r>
                        <a:rPr lang="en-US" sz="1600" dirty="0" smtClean="0"/>
                        <a:t>31 March 2017</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469,333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469,333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6844">
                <a:tc>
                  <a:txBody>
                    <a:bodyPr/>
                    <a:lstStyle/>
                    <a:p>
                      <a:pPr algn="ctr"/>
                      <a:r>
                        <a:rPr lang="en-US" sz="1600" dirty="0" smtClean="0"/>
                        <a:t>31 March 2018</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5,556,907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5,087,573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6844">
                <a:tc>
                  <a:txBody>
                    <a:bodyPr/>
                    <a:lstStyle/>
                    <a:p>
                      <a:pPr algn="ctr"/>
                      <a:r>
                        <a:rPr lang="en-US" sz="1600" dirty="0" smtClean="0"/>
                        <a:t>31 March 2019</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11,253,760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5,696,853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6844">
                <a:tc>
                  <a:txBody>
                    <a:bodyPr/>
                    <a:lstStyle/>
                    <a:p>
                      <a:pPr algn="ctr"/>
                      <a:r>
                        <a:rPr lang="en-US" sz="1600" dirty="0" smtClean="0"/>
                        <a:t>23 Feb 2020</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14,336,000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3,082,240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064867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Accounting Entries: Assuming actual attrition hold		(1/3)</a:t>
            </a:r>
            <a:endParaRPr lang="en-IN" sz="2800" dirty="0"/>
          </a:p>
        </p:txBody>
      </p:sp>
      <p:graphicFrame>
        <p:nvGraphicFramePr>
          <p:cNvPr id="2" name="Table 1"/>
          <p:cNvGraphicFramePr>
            <a:graphicFrameLocks noGrp="1"/>
          </p:cNvGraphicFramePr>
          <p:nvPr>
            <p:extLst>
              <p:ext uri="{D42A27DB-BD31-4B8C-83A1-F6EECF244321}">
                <p14:modId xmlns:p14="http://schemas.microsoft.com/office/powerpoint/2010/main" val="3701540507"/>
              </p:ext>
            </p:extLst>
          </p:nvPr>
        </p:nvGraphicFramePr>
        <p:xfrm>
          <a:off x="90000" y="980728"/>
          <a:ext cx="8964000" cy="5688632"/>
        </p:xfrm>
        <a:graphic>
          <a:graphicData uri="http://schemas.openxmlformats.org/drawingml/2006/table">
            <a:tbl>
              <a:tblPr firstRow="1" bandRow="1">
                <a:tableStyleId>{5C22544A-7EE6-4342-B048-85BDC9FD1C3A}</a:tableStyleId>
              </a:tblPr>
              <a:tblGrid>
                <a:gridCol w="1584000"/>
                <a:gridCol w="4842216"/>
                <a:gridCol w="1205784"/>
                <a:gridCol w="1332000"/>
              </a:tblGrid>
              <a:tr h="621173">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dirty="0" smtClean="0"/>
                        <a:t>Particulars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dirty="0" smtClean="0"/>
                        <a:t>Debit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dirty="0" smtClean="0"/>
                        <a:t>Credit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1373118">
                <a:tc>
                  <a:txBody>
                    <a:bodyPr/>
                    <a:lstStyle/>
                    <a:p>
                      <a:pPr algn="ctr"/>
                      <a:r>
                        <a:rPr lang="en-US" sz="1500" dirty="0" smtClean="0"/>
                        <a:t>31 March</a:t>
                      </a:r>
                      <a:r>
                        <a:rPr lang="en-US" sz="1500" baseline="0" dirty="0" smtClean="0"/>
                        <a:t> 2017</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Employee compensation expense account              </a:t>
                      </a:r>
                      <a:r>
                        <a:rPr lang="en-US" sz="1600" baseline="0" dirty="0" smtClean="0"/>
                        <a:t>       </a:t>
                      </a:r>
                      <a:r>
                        <a:rPr lang="en-US" sz="1600" dirty="0" smtClean="0"/>
                        <a:t>Dr</a:t>
                      </a:r>
                    </a:p>
                    <a:p>
                      <a:r>
                        <a:rPr lang="en-US" sz="1600" dirty="0" smtClean="0"/>
                        <a:t>To</a:t>
                      </a:r>
                      <a:r>
                        <a:rPr lang="en-US" sz="1600" baseline="0" dirty="0" smtClean="0"/>
                        <a:t> Provision for SARs  A/C</a:t>
                      </a:r>
                    </a:p>
                    <a:p>
                      <a:endParaRPr lang="en-US" sz="1600" baseline="0" dirty="0" smtClean="0"/>
                    </a:p>
                    <a:p>
                      <a:r>
                        <a:rPr lang="en-US" sz="1500" baseline="0" dirty="0" smtClean="0"/>
                        <a:t>(Being worth of 100,000 SARs to employees amortized on straight line basis over 3 years)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469,333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469,333</a:t>
                      </a:r>
                    </a:p>
                    <a:p>
                      <a:pPr algn="ct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442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2017</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endParaRPr lang="en-US" sz="1600" dirty="0" smtClean="0"/>
                    </a:p>
                    <a:p>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469,333</a:t>
                      </a:r>
                    </a:p>
                    <a:p>
                      <a:pPr algn="ct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469,333</a:t>
                      </a:r>
                    </a:p>
                    <a:p>
                      <a:pPr algn="ct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05811">
                <a:tc>
                  <a:txBody>
                    <a:bodyPr/>
                    <a:lstStyle/>
                    <a:p>
                      <a:pPr algn="ctr"/>
                      <a:r>
                        <a:rPr lang="en-US" sz="1500" dirty="0" smtClean="0"/>
                        <a:t>31 March</a:t>
                      </a:r>
                      <a:r>
                        <a:rPr lang="en-US" sz="1500" baseline="0" dirty="0" smtClean="0"/>
                        <a:t> 2018</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Employee compensation expense account                     Dr</a:t>
                      </a:r>
                    </a:p>
                    <a:p>
                      <a:r>
                        <a:rPr lang="en-US" sz="1600" dirty="0" smtClean="0"/>
                        <a:t>To Provision for SARs  A/C</a:t>
                      </a:r>
                    </a:p>
                    <a:p>
                      <a:endParaRPr lang="en-US" sz="1600" dirty="0" smtClean="0"/>
                    </a:p>
                    <a:p>
                      <a:r>
                        <a:rPr lang="en-US" sz="1500" dirty="0" smtClean="0"/>
                        <a:t>(Being worth of 100,000 SARs to employees amortized on straight line basis over 3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5,087,573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b="0" dirty="0" smtClean="0"/>
                    </a:p>
                    <a:p>
                      <a:pPr algn="ctr"/>
                      <a:r>
                        <a:rPr lang="en-US" sz="1500" dirty="0" smtClean="0"/>
                        <a:t>5,087,573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442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2018</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endParaRPr lang="en-US" sz="1600" dirty="0" smtClean="0"/>
                    </a:p>
                    <a:p>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500" dirty="0" smtClean="0"/>
                        <a:t>5,087,573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500" b="0" dirty="0" smtClean="0"/>
                    </a:p>
                    <a:p>
                      <a:pPr algn="ctr"/>
                      <a:r>
                        <a:rPr lang="en-US" sz="1500" dirty="0" smtClean="0"/>
                        <a:t>5,087,573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1493287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Accounting Entries: Assuming actual attrition hold		</a:t>
            </a:r>
            <a:r>
              <a:rPr lang="en-US" sz="2800" dirty="0" smtClean="0"/>
              <a:t>(2/3</a:t>
            </a:r>
            <a:r>
              <a:rPr lang="en-US" sz="2800" dirty="0"/>
              <a:t>)</a:t>
            </a:r>
            <a:endParaRPr lang="en-IN" sz="2800" dirty="0"/>
          </a:p>
        </p:txBody>
      </p:sp>
      <p:graphicFrame>
        <p:nvGraphicFramePr>
          <p:cNvPr id="2" name="Table 1"/>
          <p:cNvGraphicFramePr>
            <a:graphicFrameLocks noGrp="1"/>
          </p:cNvGraphicFramePr>
          <p:nvPr>
            <p:extLst>
              <p:ext uri="{D42A27DB-BD31-4B8C-83A1-F6EECF244321}">
                <p14:modId xmlns:p14="http://schemas.microsoft.com/office/powerpoint/2010/main" val="4160696638"/>
              </p:ext>
            </p:extLst>
          </p:nvPr>
        </p:nvGraphicFramePr>
        <p:xfrm>
          <a:off x="90000" y="980728"/>
          <a:ext cx="8964000" cy="5688633"/>
        </p:xfrm>
        <a:graphic>
          <a:graphicData uri="http://schemas.openxmlformats.org/drawingml/2006/table">
            <a:tbl>
              <a:tblPr firstRow="1" bandRow="1">
                <a:tableStyleId>{5C22544A-7EE6-4342-B048-85BDC9FD1C3A}</a:tableStyleId>
              </a:tblPr>
              <a:tblGrid>
                <a:gridCol w="1584000"/>
                <a:gridCol w="4842216"/>
                <a:gridCol w="1205784"/>
                <a:gridCol w="1332000"/>
              </a:tblGrid>
              <a:tr h="617623">
                <a:tc>
                  <a:txBody>
                    <a:bodyPr/>
                    <a:lstStyle/>
                    <a:p>
                      <a:pPr algn="ctr"/>
                      <a:r>
                        <a:rPr lang="en-US" sz="1600" dirty="0" smtClean="0"/>
                        <a:t>Date</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Particulars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Debit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Credit</a:t>
                      </a:r>
                    </a:p>
                    <a:p>
                      <a:pPr algn="ctr"/>
                      <a:r>
                        <a:rPr lang="en-US" sz="1600" dirty="0" smtClean="0"/>
                        <a:t>(Rs.)</a:t>
                      </a:r>
                      <a:endParaRPr lang="en-IN"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7778">
                <a:tc>
                  <a:txBody>
                    <a:bodyPr/>
                    <a:lstStyle/>
                    <a:p>
                      <a:pPr algn="ctr"/>
                      <a:r>
                        <a:rPr lang="en-US" sz="1500" dirty="0" smtClean="0"/>
                        <a:t>31 March</a:t>
                      </a:r>
                      <a:r>
                        <a:rPr lang="en-US" sz="1500" baseline="0" dirty="0" smtClean="0"/>
                        <a:t> 2019</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dirty="0" smtClean="0"/>
                        <a:t>Employee compensation expense account                     Dr</a:t>
                      </a:r>
                    </a:p>
                    <a:p>
                      <a:r>
                        <a:rPr lang="en-US" sz="1600" dirty="0" smtClean="0"/>
                        <a:t>To Provision for SARs  A/C</a:t>
                      </a:r>
                    </a:p>
                    <a:p>
                      <a:endParaRPr lang="en-US" sz="1600" dirty="0" smtClean="0"/>
                    </a:p>
                    <a:p>
                      <a:r>
                        <a:rPr lang="en-US" sz="1500" dirty="0" smtClean="0"/>
                        <a:t>(Being worth of 100,000 SARs to employees amortized on straight line basis over 3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500" dirty="0" smtClean="0"/>
                        <a:t>5,696,853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US" sz="1500" b="0" dirty="0" smtClean="0"/>
                    </a:p>
                    <a:p>
                      <a:pPr algn="ctr"/>
                      <a:r>
                        <a:rPr lang="en-US" sz="1500" dirty="0" smtClean="0"/>
                        <a:t>5,696,853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1377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31 March</a:t>
                      </a:r>
                      <a:r>
                        <a:rPr lang="en-US" sz="1500" baseline="0" dirty="0" smtClean="0"/>
                        <a:t> 2019</a:t>
                      </a:r>
                      <a:endParaRPr lang="en-IN" sz="15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endParaRPr lang="en-US" sz="1600" dirty="0" smtClean="0"/>
                    </a:p>
                    <a:p>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500" dirty="0" smtClean="0"/>
                        <a:t>5,696,853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sz="1500" b="0" dirty="0" smtClean="0"/>
                    </a:p>
                    <a:p>
                      <a:pPr algn="ctr"/>
                      <a:r>
                        <a:rPr lang="en-US" sz="1500" dirty="0" smtClean="0"/>
                        <a:t>5,696,853</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39777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23 Feb</a:t>
                      </a:r>
                      <a:r>
                        <a:rPr lang="en-US" sz="1500" baseline="0" dirty="0" smtClean="0"/>
                        <a:t>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dirty="0" smtClean="0"/>
                        <a:t>Employee compensation expense account                     Dr</a:t>
                      </a:r>
                    </a:p>
                    <a:p>
                      <a:r>
                        <a:rPr lang="en-US" sz="1600" dirty="0" smtClean="0"/>
                        <a:t>To Provision for SARs  A/C</a:t>
                      </a:r>
                    </a:p>
                    <a:p>
                      <a:endParaRPr lang="en-US" sz="1600" dirty="0" smtClean="0"/>
                    </a:p>
                    <a:p>
                      <a:r>
                        <a:rPr lang="en-US" sz="1500" dirty="0" smtClean="0"/>
                        <a:t>(Being worth of 100,000 SARs to employees amortized on straight line basis over 3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500" dirty="0" smtClean="0"/>
                        <a:t>3,082,240</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US" sz="1500" b="0" dirty="0" smtClean="0"/>
                    </a:p>
                    <a:p>
                      <a:pPr algn="ctr"/>
                      <a:r>
                        <a:rPr lang="en-US" sz="1500" dirty="0" smtClean="0"/>
                        <a:t>3,082,240</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1377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23 Feb</a:t>
                      </a:r>
                      <a:r>
                        <a:rPr lang="en-US" sz="1500" baseline="0" dirty="0" smtClean="0"/>
                        <a:t> 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dirty="0" smtClean="0"/>
                        <a:t>Profit</a:t>
                      </a:r>
                      <a:r>
                        <a:rPr lang="en-US" sz="1600" baseline="0" dirty="0" smtClean="0"/>
                        <a:t> and loss account                                                        Dr</a:t>
                      </a:r>
                      <a:endParaRPr lang="en-US" sz="1600" dirty="0" smtClean="0"/>
                    </a:p>
                    <a:p>
                      <a:r>
                        <a:rPr lang="en-US" sz="1600" dirty="0" smtClean="0"/>
                        <a:t>To Employee compensation expense account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(Being expense</a:t>
                      </a:r>
                      <a:r>
                        <a:rPr lang="en-US" sz="1500" baseline="0" dirty="0" smtClean="0"/>
                        <a:t>s transferred to P/L account at year end)</a:t>
                      </a:r>
                      <a:endParaRPr lang="en-US" sz="15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500" dirty="0" smtClean="0"/>
                        <a:t>3,082,240</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sz="1500" b="0" dirty="0" smtClean="0"/>
                    </a:p>
                    <a:p>
                      <a:pPr algn="ctr"/>
                      <a:r>
                        <a:rPr lang="en-US" sz="1500" dirty="0" smtClean="0"/>
                        <a:t>3,082,240</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486445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96416535"/>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Ind AS 102: Share Based </a:t>
            </a:r>
            <a:r>
              <a:rPr lang="en-GB" sz="3600" dirty="0" smtClean="0"/>
              <a:t>Payments                (3/4)</a:t>
            </a:r>
            <a:endParaRPr lang="en-IN" sz="3600" dirty="0">
              <a:solidFill>
                <a:schemeClr val="bg1"/>
              </a:solidFill>
            </a:endParaRPr>
          </a:p>
        </p:txBody>
      </p:sp>
      <p:sp>
        <p:nvSpPr>
          <p:cNvPr id="36" name="Rectangle 35"/>
          <p:cNvSpPr/>
          <p:nvPr/>
        </p:nvSpPr>
        <p:spPr>
          <a:xfrm>
            <a:off x="3185962" y="1124744"/>
            <a:ext cx="2088232" cy="6480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Appendix A</a:t>
            </a:r>
          </a:p>
          <a:p>
            <a:pPr algn="ctr"/>
            <a:r>
              <a:rPr lang="en-GB" sz="1600" dirty="0" smtClean="0"/>
              <a:t>(5 pages)</a:t>
            </a:r>
            <a:endParaRPr lang="en-GB" sz="2000" dirty="0"/>
          </a:p>
        </p:txBody>
      </p:sp>
      <p:sp>
        <p:nvSpPr>
          <p:cNvPr id="6" name="TextBox 5"/>
          <p:cNvSpPr txBox="1"/>
          <p:nvPr/>
        </p:nvSpPr>
        <p:spPr>
          <a:xfrm>
            <a:off x="155575" y="2780928"/>
            <a:ext cx="4074503" cy="3308598"/>
          </a:xfrm>
          <a:prstGeom prst="rect">
            <a:avLst/>
          </a:prstGeom>
          <a:solidFill>
            <a:schemeClr val="accent2">
              <a:lumMod val="40000"/>
              <a:lumOff val="60000"/>
            </a:schemeClr>
          </a:solidFill>
        </p:spPr>
        <p:txBody>
          <a:bodyPr wrap="square" rtlCol="0">
            <a:spAutoFit/>
          </a:bodyPr>
          <a:lstStyle/>
          <a:p>
            <a:pPr marL="285750" indent="-285750">
              <a:buFont typeface="Arial" pitchFamily="34" charset="0"/>
              <a:buChar char="•"/>
            </a:pPr>
            <a:r>
              <a:rPr lang="en-US" sz="1900" dirty="0" smtClean="0"/>
              <a:t>Cash-settled SBPT</a:t>
            </a:r>
          </a:p>
          <a:p>
            <a:pPr marL="285750" indent="-285750">
              <a:buFont typeface="Arial" pitchFamily="34" charset="0"/>
              <a:buChar char="•"/>
            </a:pPr>
            <a:r>
              <a:rPr lang="en-US" sz="1900" dirty="0" smtClean="0"/>
              <a:t>Employees and others providing similar services</a:t>
            </a:r>
          </a:p>
          <a:p>
            <a:pPr marL="285750" indent="-285750">
              <a:buFont typeface="Arial" pitchFamily="34" charset="0"/>
              <a:buChar char="•"/>
            </a:pPr>
            <a:r>
              <a:rPr lang="en-US" sz="1900" dirty="0" smtClean="0"/>
              <a:t>Equity instrument</a:t>
            </a:r>
          </a:p>
          <a:p>
            <a:pPr marL="285750" indent="-285750">
              <a:buFont typeface="Arial" pitchFamily="34" charset="0"/>
              <a:buChar char="•"/>
            </a:pPr>
            <a:r>
              <a:rPr lang="en-US" sz="1900" dirty="0" smtClean="0"/>
              <a:t>Equity instrument granted</a:t>
            </a:r>
          </a:p>
          <a:p>
            <a:pPr marL="285750" indent="-285750">
              <a:buFont typeface="Arial" pitchFamily="34" charset="0"/>
              <a:buChar char="•"/>
            </a:pPr>
            <a:r>
              <a:rPr lang="en-US" sz="1900" dirty="0" smtClean="0"/>
              <a:t>Equity-settled SBPT</a:t>
            </a:r>
          </a:p>
          <a:p>
            <a:pPr marL="285750" indent="-285750">
              <a:buFont typeface="Arial" pitchFamily="34" charset="0"/>
              <a:buChar char="•"/>
            </a:pPr>
            <a:r>
              <a:rPr lang="en-US" sz="1900" dirty="0" smtClean="0"/>
              <a:t>Fair Value</a:t>
            </a:r>
          </a:p>
          <a:p>
            <a:pPr marL="285750" indent="-285750">
              <a:buFont typeface="Arial" pitchFamily="34" charset="0"/>
              <a:buChar char="•"/>
            </a:pPr>
            <a:r>
              <a:rPr lang="en-US" sz="1900" dirty="0" smtClean="0"/>
              <a:t>Grant Date</a:t>
            </a:r>
          </a:p>
          <a:p>
            <a:pPr marL="285750" indent="-285750">
              <a:buFont typeface="Arial" pitchFamily="34" charset="0"/>
              <a:buChar char="•"/>
            </a:pPr>
            <a:r>
              <a:rPr lang="en-US" sz="1900" dirty="0" smtClean="0"/>
              <a:t>Intrinsic Value</a:t>
            </a:r>
          </a:p>
          <a:p>
            <a:pPr marL="285750" indent="-285750">
              <a:buFont typeface="Arial" pitchFamily="34" charset="0"/>
              <a:buChar char="•"/>
            </a:pPr>
            <a:r>
              <a:rPr lang="en-US" sz="1900" dirty="0" smtClean="0"/>
              <a:t>Market condition</a:t>
            </a:r>
          </a:p>
          <a:p>
            <a:pPr marL="285750" indent="-285750">
              <a:buFont typeface="Arial" pitchFamily="34" charset="0"/>
              <a:buChar char="•"/>
            </a:pPr>
            <a:r>
              <a:rPr lang="en-US" sz="1900" dirty="0" smtClean="0"/>
              <a:t>Measurement Date</a:t>
            </a:r>
            <a:endParaRPr lang="en-IN" sz="1900" dirty="0"/>
          </a:p>
        </p:txBody>
      </p:sp>
      <p:sp>
        <p:nvSpPr>
          <p:cNvPr id="40" name="TextBox 39"/>
          <p:cNvSpPr txBox="1"/>
          <p:nvPr/>
        </p:nvSpPr>
        <p:spPr>
          <a:xfrm>
            <a:off x="4416580" y="2778158"/>
            <a:ext cx="4614878" cy="3308598"/>
          </a:xfrm>
          <a:prstGeom prst="rect">
            <a:avLst/>
          </a:prstGeom>
          <a:solidFill>
            <a:schemeClr val="accent2">
              <a:lumMod val="40000"/>
              <a:lumOff val="60000"/>
            </a:schemeClr>
          </a:solidFill>
        </p:spPr>
        <p:txBody>
          <a:bodyPr wrap="square" rtlCol="0">
            <a:spAutoFit/>
          </a:bodyPr>
          <a:lstStyle/>
          <a:p>
            <a:pPr marL="285750" indent="-285750">
              <a:buFont typeface="Arial" pitchFamily="34" charset="0"/>
              <a:buChar char="•"/>
            </a:pPr>
            <a:r>
              <a:rPr lang="en-US" sz="1900" dirty="0" smtClean="0"/>
              <a:t>Performance condition</a:t>
            </a:r>
          </a:p>
          <a:p>
            <a:pPr marL="285750" indent="-285750">
              <a:buFont typeface="Arial" pitchFamily="34" charset="0"/>
              <a:buChar char="•"/>
            </a:pPr>
            <a:r>
              <a:rPr lang="en-US" sz="1900" dirty="0" smtClean="0"/>
              <a:t>Reload feature</a:t>
            </a:r>
          </a:p>
          <a:p>
            <a:pPr marL="285750" indent="-285750">
              <a:buFont typeface="Arial" pitchFamily="34" charset="0"/>
              <a:buChar char="•"/>
            </a:pPr>
            <a:r>
              <a:rPr lang="en-US" sz="1900" dirty="0" smtClean="0"/>
              <a:t>Reload option</a:t>
            </a:r>
          </a:p>
          <a:p>
            <a:pPr marL="285750" indent="-285750">
              <a:buFont typeface="Arial" pitchFamily="34" charset="0"/>
              <a:buChar char="•"/>
            </a:pPr>
            <a:r>
              <a:rPr lang="en-US" sz="1900" dirty="0" smtClean="0"/>
              <a:t>Service condition</a:t>
            </a:r>
          </a:p>
          <a:p>
            <a:pPr marL="285750" indent="-285750">
              <a:buFont typeface="Arial" pitchFamily="34" charset="0"/>
              <a:buChar char="•"/>
            </a:pPr>
            <a:r>
              <a:rPr lang="en-US" sz="1900" dirty="0" smtClean="0"/>
              <a:t>Share-based payment arrangement</a:t>
            </a:r>
          </a:p>
          <a:p>
            <a:pPr marL="285750" indent="-285750">
              <a:buFont typeface="Arial" pitchFamily="34" charset="0"/>
              <a:buChar char="•"/>
            </a:pPr>
            <a:r>
              <a:rPr lang="en-US" sz="1900" dirty="0" smtClean="0"/>
              <a:t>Share-based payment transaction</a:t>
            </a:r>
          </a:p>
          <a:p>
            <a:pPr marL="285750" indent="-285750">
              <a:buFont typeface="Arial" pitchFamily="34" charset="0"/>
              <a:buChar char="•"/>
            </a:pPr>
            <a:r>
              <a:rPr lang="en-US" sz="1900" dirty="0" smtClean="0"/>
              <a:t>Share option</a:t>
            </a:r>
          </a:p>
          <a:p>
            <a:pPr marL="285750" indent="-285750">
              <a:buFont typeface="Arial" pitchFamily="34" charset="0"/>
              <a:buChar char="•"/>
            </a:pPr>
            <a:r>
              <a:rPr lang="en-US" sz="1900" dirty="0" smtClean="0"/>
              <a:t>Vest</a:t>
            </a:r>
          </a:p>
          <a:p>
            <a:pPr marL="285750" indent="-285750">
              <a:buFont typeface="Arial" pitchFamily="34" charset="0"/>
              <a:buChar char="•"/>
            </a:pPr>
            <a:r>
              <a:rPr lang="en-US" sz="1900" dirty="0" smtClean="0"/>
              <a:t>Vesting condition</a:t>
            </a:r>
          </a:p>
          <a:p>
            <a:pPr marL="285750" indent="-285750">
              <a:buFont typeface="Arial" pitchFamily="34" charset="0"/>
              <a:buChar char="•"/>
            </a:pPr>
            <a:r>
              <a:rPr lang="en-US" sz="1900" dirty="0" smtClean="0"/>
              <a:t>Vesting period</a:t>
            </a:r>
          </a:p>
          <a:p>
            <a:pPr marL="285750" indent="-285750">
              <a:buFont typeface="Arial" pitchFamily="34" charset="0"/>
              <a:buChar char="•"/>
            </a:pPr>
            <a:endParaRPr lang="en-US" sz="1900" dirty="0" smtClean="0"/>
          </a:p>
        </p:txBody>
      </p:sp>
      <p:sp>
        <p:nvSpPr>
          <p:cNvPr id="8" name="TextBox 7"/>
          <p:cNvSpPr txBox="1"/>
          <p:nvPr/>
        </p:nvSpPr>
        <p:spPr>
          <a:xfrm>
            <a:off x="1835696" y="1994135"/>
            <a:ext cx="4680520" cy="384721"/>
          </a:xfrm>
          <a:prstGeom prst="rect">
            <a:avLst/>
          </a:prstGeom>
          <a:solidFill>
            <a:schemeClr val="accent2">
              <a:lumMod val="40000"/>
              <a:lumOff val="60000"/>
            </a:schemeClr>
          </a:solidFill>
        </p:spPr>
        <p:txBody>
          <a:bodyPr wrap="square" rtlCol="0">
            <a:spAutoFit/>
          </a:bodyPr>
          <a:lstStyle/>
          <a:p>
            <a:pPr algn="ctr"/>
            <a:r>
              <a:rPr lang="en-US" sz="1900" dirty="0" smtClean="0"/>
              <a:t>Appendix A defines following items:</a:t>
            </a:r>
            <a:endParaRPr lang="en-IN" sz="1900" dirty="0"/>
          </a:p>
        </p:txBody>
      </p:sp>
      <p:cxnSp>
        <p:nvCxnSpPr>
          <p:cNvPr id="10" name="Straight Arrow Connector 9"/>
          <p:cNvCxnSpPr>
            <a:stCxn id="8" idx="2"/>
            <a:endCxn id="6" idx="0"/>
          </p:cNvCxnSpPr>
          <p:nvPr/>
        </p:nvCxnSpPr>
        <p:spPr>
          <a:xfrm flipH="1">
            <a:off x="2192827" y="2378856"/>
            <a:ext cx="1983129" cy="402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8" idx="2"/>
            <a:endCxn id="40" idx="0"/>
          </p:cNvCxnSpPr>
          <p:nvPr/>
        </p:nvCxnSpPr>
        <p:spPr>
          <a:xfrm>
            <a:off x="4175956" y="2378856"/>
            <a:ext cx="2548063" cy="3993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5926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2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Accounting Entries: Assuming actual attrition hold		</a:t>
            </a:r>
            <a:r>
              <a:rPr lang="en-US" sz="2800" dirty="0" smtClean="0"/>
              <a:t>(3/3</a:t>
            </a:r>
            <a:r>
              <a:rPr lang="en-US" sz="2800" dirty="0"/>
              <a:t>)</a:t>
            </a:r>
            <a:endParaRPr lang="en-IN" sz="2800" dirty="0"/>
          </a:p>
        </p:txBody>
      </p:sp>
      <p:sp>
        <p:nvSpPr>
          <p:cNvPr id="3" name="Left Brace 2"/>
          <p:cNvSpPr/>
          <p:nvPr/>
        </p:nvSpPr>
        <p:spPr>
          <a:xfrm rot="5400000">
            <a:off x="4008878" y="-657504"/>
            <a:ext cx="684178" cy="4320482"/>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IN" sz="1400"/>
          </a:p>
        </p:txBody>
      </p:sp>
      <p:sp>
        <p:nvSpPr>
          <p:cNvPr id="4" name="TextBox 3"/>
          <p:cNvSpPr txBox="1"/>
          <p:nvPr/>
        </p:nvSpPr>
        <p:spPr>
          <a:xfrm>
            <a:off x="3428873" y="852870"/>
            <a:ext cx="1854206" cy="307777"/>
          </a:xfrm>
          <a:prstGeom prst="rect">
            <a:avLst/>
          </a:prstGeom>
          <a:noFill/>
        </p:spPr>
        <p:txBody>
          <a:bodyPr wrap="square" rtlCol="0">
            <a:spAutoFit/>
          </a:bodyPr>
          <a:lstStyle/>
          <a:p>
            <a:pPr algn="ctr"/>
            <a:r>
              <a:rPr lang="en-US" sz="1400" b="1" dirty="0" smtClean="0"/>
              <a:t>Last Entries</a:t>
            </a:r>
            <a:endParaRPr lang="en-IN" sz="1400" b="1" dirty="0"/>
          </a:p>
        </p:txBody>
      </p:sp>
      <p:sp>
        <p:nvSpPr>
          <p:cNvPr id="6" name="TextBox 5"/>
          <p:cNvSpPr txBox="1"/>
          <p:nvPr/>
        </p:nvSpPr>
        <p:spPr>
          <a:xfrm>
            <a:off x="539551" y="1968121"/>
            <a:ext cx="331236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t>(a)</a:t>
            </a:r>
          </a:p>
          <a:p>
            <a:pPr algn="ctr"/>
            <a:r>
              <a:rPr lang="en-US" sz="1400" dirty="0" smtClean="0"/>
              <a:t>If all vested SARs get settled</a:t>
            </a:r>
            <a:endParaRPr lang="en-IN" sz="1400" dirty="0"/>
          </a:p>
        </p:txBody>
      </p:sp>
      <p:sp>
        <p:nvSpPr>
          <p:cNvPr id="10" name="TextBox 9"/>
          <p:cNvSpPr txBox="1"/>
          <p:nvPr/>
        </p:nvSpPr>
        <p:spPr>
          <a:xfrm>
            <a:off x="4860032" y="1968121"/>
            <a:ext cx="331236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t>(b)</a:t>
            </a:r>
          </a:p>
          <a:p>
            <a:pPr algn="ctr"/>
            <a:r>
              <a:rPr lang="en-US" sz="1400" dirty="0" smtClean="0"/>
              <a:t>If all vested SARs get lapsed</a:t>
            </a:r>
            <a:endParaRPr lang="en-IN" sz="1400" dirty="0"/>
          </a:p>
        </p:txBody>
      </p:sp>
      <p:graphicFrame>
        <p:nvGraphicFramePr>
          <p:cNvPr id="13" name="Table 12"/>
          <p:cNvGraphicFramePr>
            <a:graphicFrameLocks noGrp="1"/>
          </p:cNvGraphicFramePr>
          <p:nvPr>
            <p:extLst>
              <p:ext uri="{D42A27DB-BD31-4B8C-83A1-F6EECF244321}">
                <p14:modId xmlns:p14="http://schemas.microsoft.com/office/powerpoint/2010/main" val="2573455668"/>
              </p:ext>
            </p:extLst>
          </p:nvPr>
        </p:nvGraphicFramePr>
        <p:xfrm>
          <a:off x="90000" y="3140968"/>
          <a:ext cx="8964000" cy="2873550"/>
        </p:xfrm>
        <a:graphic>
          <a:graphicData uri="http://schemas.openxmlformats.org/drawingml/2006/table">
            <a:tbl>
              <a:tblPr firstRow="1" bandRow="1">
                <a:tableStyleId>{5C22544A-7EE6-4342-B048-85BDC9FD1C3A}</a:tableStyleId>
              </a:tblPr>
              <a:tblGrid>
                <a:gridCol w="1241640"/>
                <a:gridCol w="5328592"/>
                <a:gridCol w="1152128"/>
                <a:gridCol w="1241640"/>
              </a:tblGrid>
              <a:tr h="504055">
                <a:tc>
                  <a:txBody>
                    <a:bodyPr/>
                    <a:lstStyle/>
                    <a:p>
                      <a:pPr algn="ctr"/>
                      <a:r>
                        <a:rPr lang="en-US" sz="1600" b="0" dirty="0" smtClean="0"/>
                        <a:t>Date</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Particulars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Debit</a:t>
                      </a:r>
                      <a:r>
                        <a:rPr lang="en-US" sz="1600" b="0" baseline="0" dirty="0" smtClean="0"/>
                        <a:t> </a:t>
                      </a:r>
                      <a:r>
                        <a:rPr lang="en-US" sz="1600" b="0" dirty="0" smtClean="0"/>
                        <a:t>(Rs.)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smtClean="0"/>
                        <a:t>Credit</a:t>
                      </a:r>
                      <a:r>
                        <a:rPr lang="en-US" sz="1600" b="0" baseline="0" dirty="0" smtClean="0"/>
                        <a:t> </a:t>
                      </a:r>
                      <a:r>
                        <a:rPr lang="en-US" sz="1600" b="0" dirty="0" smtClean="0"/>
                        <a:t>(Rs.)</a:t>
                      </a:r>
                      <a:endParaRPr lang="en-IN"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0" dirty="0" smtClean="0"/>
                        <a:t>23 Feb</a:t>
                      </a:r>
                      <a:r>
                        <a:rPr lang="en-US" sz="1500" b="0" baseline="0" dirty="0" smtClean="0"/>
                        <a:t> 2020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500" b="0" baseline="0" dirty="0" smtClean="0"/>
                        <a:t>(a)</a:t>
                      </a:r>
                      <a:endParaRPr lang="en-IN" sz="15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aseline="0" dirty="0" smtClean="0"/>
                        <a:t>Provision for SARs  A/C                                                                  </a:t>
                      </a:r>
                      <a:r>
                        <a:rPr lang="en-US" sz="1600" b="0" baseline="0" dirty="0" smtClean="0"/>
                        <a:t>Dr</a:t>
                      </a:r>
                      <a:endParaRPr lang="en-US" sz="1600" b="0" dirty="0" smtClean="0"/>
                    </a:p>
                    <a:p>
                      <a:r>
                        <a:rPr lang="en-US" sz="1600" b="0" dirty="0" smtClean="0"/>
                        <a:t>To Bank</a:t>
                      </a:r>
                      <a:r>
                        <a:rPr lang="en-US" sz="1600" b="0" baseline="0" dirty="0" smtClean="0"/>
                        <a:t> account (51200 * 280)</a:t>
                      </a:r>
                    </a:p>
                    <a:p>
                      <a:endParaRPr lang="en-US" sz="1600"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0" dirty="0" smtClean="0"/>
                        <a:t>(Being 51,200 SARs get settled</a:t>
                      </a:r>
                      <a:r>
                        <a:rPr lang="en-US" sz="1500" b="0" baseline="0" dirty="0" smtClean="0"/>
                        <a:t>)</a:t>
                      </a:r>
                      <a:endParaRPr lang="en-US" sz="15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smtClean="0"/>
                        <a:t>14,336,000</a:t>
                      </a:r>
                      <a:endParaRPr lang="en-US" sz="1500" b="0" dirty="0" smtClean="0"/>
                    </a:p>
                    <a:p>
                      <a:pPr algn="ct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500" b="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14,336,000</a:t>
                      </a:r>
                      <a:endParaRPr lang="en-US" sz="15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7935">
                <a:tc>
                  <a:txBody>
                    <a:bodyPr/>
                    <a:lstStyle/>
                    <a:p>
                      <a:pPr algn="ctr"/>
                      <a:r>
                        <a:rPr lang="en-US" sz="1500" b="0" dirty="0" smtClean="0"/>
                        <a:t>23 Feb</a:t>
                      </a:r>
                      <a:r>
                        <a:rPr lang="en-US" sz="1500" b="0" baseline="0" dirty="0" smtClean="0"/>
                        <a:t> 2020</a:t>
                      </a:r>
                    </a:p>
                    <a:p>
                      <a:pPr algn="ctr"/>
                      <a:r>
                        <a:rPr lang="en-US" sz="1500" b="0" baseline="0" dirty="0" smtClean="0"/>
                        <a:t>(b)</a:t>
                      </a:r>
                      <a:endParaRPr lang="en-IN" sz="15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aseline="0" dirty="0" smtClean="0"/>
                        <a:t>Provision for SARs  A/C                                                                  </a:t>
                      </a:r>
                      <a:r>
                        <a:rPr lang="en-US" sz="1600" b="0" baseline="0" dirty="0" smtClean="0"/>
                        <a:t>Dr</a:t>
                      </a:r>
                      <a:endParaRPr lang="en-US" sz="1600" b="0" dirty="0" smtClean="0"/>
                    </a:p>
                    <a:p>
                      <a:r>
                        <a:rPr lang="en-US" sz="1600" b="0" dirty="0" smtClean="0"/>
                        <a:t>To</a:t>
                      </a:r>
                      <a:r>
                        <a:rPr lang="en-US" sz="1600" b="0" baseline="0" dirty="0" smtClean="0"/>
                        <a:t> General reserve account</a:t>
                      </a:r>
                    </a:p>
                    <a:p>
                      <a:endParaRPr lang="en-US" sz="1600"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500" b="0" baseline="0" dirty="0" smtClean="0"/>
                        <a:t>(</a:t>
                      </a:r>
                      <a:r>
                        <a:rPr lang="en-US" sz="1500" b="0" dirty="0" smtClean="0"/>
                        <a:t>Being 51,200 SARs get lapsed</a:t>
                      </a:r>
                      <a:r>
                        <a:rPr lang="en-US" sz="1500" b="0" baseline="0" dirty="0" smtClean="0"/>
                        <a:t>)</a:t>
                      </a:r>
                      <a:endParaRPr lang="en-US" sz="15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500" dirty="0" smtClean="0"/>
                        <a:t>14,336,000</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500" b="0" dirty="0" smtClean="0"/>
                    </a:p>
                    <a:p>
                      <a:pPr algn="ctr"/>
                      <a:r>
                        <a:rPr lang="en-US" sz="1500" dirty="0" smtClean="0"/>
                        <a:t>14,336,000</a:t>
                      </a:r>
                      <a:endParaRPr lang="en-IN" sz="15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457390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t>Parameter 1: Expected Volatility</a:t>
            </a:r>
            <a:endParaRPr lang="en-IN" sz="2800" dirty="0"/>
          </a:p>
        </p:txBody>
      </p:sp>
      <p:sp>
        <p:nvSpPr>
          <p:cNvPr id="5" name="Up Arrow 4"/>
          <p:cNvSpPr/>
          <p:nvPr/>
        </p:nvSpPr>
        <p:spPr>
          <a:xfrm>
            <a:off x="1259632" y="1299463"/>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p:cNvSpPr txBox="1"/>
          <p:nvPr/>
        </p:nvSpPr>
        <p:spPr>
          <a:xfrm>
            <a:off x="1763688" y="1391796"/>
            <a:ext cx="1931353"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Volatility</a:t>
            </a:r>
            <a:endParaRPr lang="en-IN" b="1" dirty="0">
              <a:solidFill>
                <a:schemeClr val="bg1"/>
              </a:solidFill>
            </a:endParaRPr>
          </a:p>
        </p:txBody>
      </p:sp>
      <p:sp>
        <p:nvSpPr>
          <p:cNvPr id="10" name="TextBox 9"/>
          <p:cNvSpPr txBox="1"/>
          <p:nvPr/>
        </p:nvSpPr>
        <p:spPr>
          <a:xfrm>
            <a:off x="4967812" y="1391796"/>
            <a:ext cx="2484508"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Price of Call Options</a:t>
            </a:r>
            <a:endParaRPr lang="en-IN" b="1" dirty="0">
              <a:solidFill>
                <a:schemeClr val="bg1"/>
              </a:solidFill>
            </a:endParaRPr>
          </a:p>
        </p:txBody>
      </p:sp>
      <p:cxnSp>
        <p:nvCxnSpPr>
          <p:cNvPr id="22" name="Straight Arrow Connector 21"/>
          <p:cNvCxnSpPr/>
          <p:nvPr/>
        </p:nvCxnSpPr>
        <p:spPr>
          <a:xfrm>
            <a:off x="3856435" y="1576462"/>
            <a:ext cx="931589" cy="0"/>
          </a:xfrm>
          <a:prstGeom prst="straightConnector1">
            <a:avLst/>
          </a:prstGeom>
          <a:ln w="15875">
            <a:tailEnd type="arrow"/>
          </a:ln>
        </p:spPr>
        <p:style>
          <a:lnRef idx="2">
            <a:schemeClr val="dk1"/>
          </a:lnRef>
          <a:fillRef idx="0">
            <a:schemeClr val="dk1"/>
          </a:fillRef>
          <a:effectRef idx="1">
            <a:schemeClr val="dk1"/>
          </a:effectRef>
          <a:fontRef idx="minor">
            <a:schemeClr val="tx1"/>
          </a:fontRef>
        </p:style>
      </p:cxnSp>
      <p:sp>
        <p:nvSpPr>
          <p:cNvPr id="23" name="Up Arrow 22"/>
          <p:cNvSpPr/>
          <p:nvPr/>
        </p:nvSpPr>
        <p:spPr>
          <a:xfrm>
            <a:off x="7553043" y="1299463"/>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5" name="TextBox 24"/>
          <p:cNvSpPr txBox="1"/>
          <p:nvPr/>
        </p:nvSpPr>
        <p:spPr>
          <a:xfrm>
            <a:off x="0" y="2276872"/>
            <a:ext cx="9144000" cy="3385542"/>
          </a:xfrm>
          <a:prstGeom prst="rect">
            <a:avLst/>
          </a:prstGeom>
          <a:noFill/>
        </p:spPr>
        <p:txBody>
          <a:bodyPr wrap="square" rtlCol="0">
            <a:spAutoFit/>
          </a:bodyPr>
          <a:lstStyle/>
          <a:p>
            <a:pPr marL="285750" indent="-285750" algn="just">
              <a:buFont typeface="Arial" pitchFamily="34" charset="0"/>
              <a:buChar char="•"/>
            </a:pPr>
            <a:r>
              <a:rPr lang="en-US" sz="1600" dirty="0"/>
              <a:t>The measure of volatility used in option </a:t>
            </a:r>
            <a:r>
              <a:rPr lang="en-US" sz="1600" dirty="0" smtClean="0"/>
              <a:t>pricing models </a:t>
            </a:r>
            <a:r>
              <a:rPr lang="en-US" sz="1600" dirty="0"/>
              <a:t>is </a:t>
            </a:r>
            <a:r>
              <a:rPr lang="en-US" sz="1600" b="1" dirty="0" smtClean="0"/>
              <a:t>annualized </a:t>
            </a:r>
            <a:r>
              <a:rPr lang="en-US" sz="1600" b="1" dirty="0"/>
              <a:t>standard deviation of the </a:t>
            </a:r>
            <a:r>
              <a:rPr lang="en-US" sz="1600" b="1" dirty="0" smtClean="0"/>
              <a:t>continuously compounded </a:t>
            </a:r>
            <a:r>
              <a:rPr lang="en-US" sz="1600" b="1" dirty="0"/>
              <a:t>rates of return on the share over a period of </a:t>
            </a:r>
            <a:r>
              <a:rPr lang="en-US" sz="1600" b="1" dirty="0" smtClean="0"/>
              <a:t>time</a:t>
            </a:r>
            <a:r>
              <a:rPr lang="en-US" sz="1600" dirty="0" smtClean="0"/>
              <a:t>.</a:t>
            </a:r>
          </a:p>
          <a:p>
            <a:pPr algn="just"/>
            <a:endParaRPr lang="en-US" sz="1600" dirty="0" smtClean="0"/>
          </a:p>
          <a:p>
            <a:pPr marL="285750" indent="-285750" algn="just">
              <a:buFont typeface="Arial" pitchFamily="34" charset="0"/>
              <a:buChar char="•"/>
            </a:pPr>
            <a:r>
              <a:rPr lang="en-US" sz="1600" dirty="0" smtClean="0"/>
              <a:t>Factors to consider in estimating expected volatility include:</a:t>
            </a:r>
          </a:p>
          <a:p>
            <a:pPr marL="285750" indent="-285750" algn="just">
              <a:buFont typeface="Arial" pitchFamily="34" charset="0"/>
              <a:buChar char="•"/>
            </a:pPr>
            <a:endParaRPr lang="en-US" sz="1050" dirty="0"/>
          </a:p>
          <a:p>
            <a:pPr marL="800100" lvl="1" indent="-342900" algn="just">
              <a:buFont typeface="Calibri" pitchFamily="34" charset="0"/>
              <a:buChar char="­"/>
            </a:pPr>
            <a:r>
              <a:rPr lang="en-US" sz="1600" b="1" dirty="0">
                <a:solidFill>
                  <a:srgbClr val="C00000"/>
                </a:solidFill>
              </a:rPr>
              <a:t>I</a:t>
            </a:r>
            <a:r>
              <a:rPr lang="en-US" sz="1600" b="1" dirty="0" smtClean="0">
                <a:solidFill>
                  <a:srgbClr val="C00000"/>
                </a:solidFill>
              </a:rPr>
              <a:t>mplied </a:t>
            </a:r>
            <a:r>
              <a:rPr lang="en-US" sz="1600" b="1" dirty="0">
                <a:solidFill>
                  <a:srgbClr val="C00000"/>
                </a:solidFill>
              </a:rPr>
              <a:t>volatility </a:t>
            </a:r>
            <a:r>
              <a:rPr lang="en-US" sz="1600" dirty="0"/>
              <a:t>from traded share options on the entity’s </a:t>
            </a:r>
            <a:r>
              <a:rPr lang="en-US" sz="1600" dirty="0" smtClean="0"/>
              <a:t>shares,</a:t>
            </a:r>
          </a:p>
          <a:p>
            <a:pPr marL="800100" lvl="1" indent="-342900" algn="just">
              <a:buFont typeface="Calibri" pitchFamily="34" charset="0"/>
              <a:buChar char="­"/>
            </a:pPr>
            <a:endParaRPr lang="en-US" sz="1050" dirty="0" smtClean="0"/>
          </a:p>
          <a:p>
            <a:pPr marL="800100" lvl="1" indent="-342900" algn="just">
              <a:buFont typeface="Calibri" pitchFamily="34" charset="0"/>
              <a:buChar char="­"/>
            </a:pPr>
            <a:r>
              <a:rPr lang="en-US" sz="1600" b="1" dirty="0" smtClean="0">
                <a:solidFill>
                  <a:srgbClr val="C00000"/>
                </a:solidFill>
              </a:rPr>
              <a:t>Historical </a:t>
            </a:r>
            <a:r>
              <a:rPr lang="en-US" sz="1600" b="1" dirty="0">
                <a:solidFill>
                  <a:srgbClr val="C00000"/>
                </a:solidFill>
              </a:rPr>
              <a:t>volatility</a:t>
            </a:r>
            <a:r>
              <a:rPr lang="en-US" sz="1600" dirty="0"/>
              <a:t> of the share price over the most recent </a:t>
            </a:r>
            <a:r>
              <a:rPr lang="en-US" sz="1600" b="1" dirty="0" smtClean="0">
                <a:solidFill>
                  <a:srgbClr val="C00000"/>
                </a:solidFill>
              </a:rPr>
              <a:t>period that </a:t>
            </a:r>
            <a:r>
              <a:rPr lang="en-US" sz="1600" b="1" dirty="0">
                <a:solidFill>
                  <a:srgbClr val="C00000"/>
                </a:solidFill>
              </a:rPr>
              <a:t>is generally commensurate with the expected term of </a:t>
            </a:r>
            <a:r>
              <a:rPr lang="en-US" sz="1600" b="1" dirty="0" smtClean="0">
                <a:solidFill>
                  <a:srgbClr val="C00000"/>
                </a:solidFill>
              </a:rPr>
              <a:t>the </a:t>
            </a:r>
            <a:r>
              <a:rPr lang="en-IN" sz="1600" b="1" dirty="0" smtClean="0">
                <a:solidFill>
                  <a:srgbClr val="C00000"/>
                </a:solidFill>
              </a:rPr>
              <a:t>option</a:t>
            </a:r>
            <a:endParaRPr lang="en-IN" sz="1600" dirty="0" smtClean="0"/>
          </a:p>
          <a:p>
            <a:pPr marL="800100" lvl="1" indent="-342900" algn="just">
              <a:buFont typeface="Calibri" pitchFamily="34" charset="0"/>
              <a:buChar char="­"/>
            </a:pPr>
            <a:endParaRPr lang="en-US" sz="1050" dirty="0" smtClean="0"/>
          </a:p>
          <a:p>
            <a:pPr marL="800100" lvl="1" indent="-342900" algn="just">
              <a:buFont typeface="Calibri" pitchFamily="34" charset="0"/>
              <a:buChar char="­"/>
            </a:pPr>
            <a:r>
              <a:rPr lang="en-US" sz="1600" dirty="0" smtClean="0"/>
              <a:t>Length of time an entity’s shares have been publically traded</a:t>
            </a:r>
          </a:p>
          <a:p>
            <a:pPr marL="800100" lvl="1" indent="-342900" algn="just">
              <a:buFont typeface="Calibri" pitchFamily="34" charset="0"/>
              <a:buChar char="­"/>
            </a:pPr>
            <a:endParaRPr lang="en-US" sz="1050" dirty="0" smtClean="0"/>
          </a:p>
          <a:p>
            <a:pPr marL="800100" lvl="1" indent="-342900" algn="just">
              <a:buFont typeface="Calibri" pitchFamily="34" charset="0"/>
              <a:buChar char="­"/>
            </a:pPr>
            <a:r>
              <a:rPr lang="en-US" sz="1600" dirty="0" smtClean="0"/>
              <a:t>Tendency </a:t>
            </a:r>
            <a:r>
              <a:rPr lang="en-US" sz="1600" dirty="0"/>
              <a:t>of volatility to revert to its </a:t>
            </a:r>
            <a:r>
              <a:rPr lang="en-US" sz="1600" dirty="0" smtClean="0"/>
              <a:t>mean</a:t>
            </a:r>
            <a:r>
              <a:rPr lang="en-US" sz="1600" dirty="0"/>
              <a:t> </a:t>
            </a:r>
            <a:r>
              <a:rPr lang="en-US" sz="1600" dirty="0" smtClean="0"/>
              <a:t>and</a:t>
            </a:r>
          </a:p>
          <a:p>
            <a:pPr marL="800100" lvl="1" indent="-342900" algn="just">
              <a:buFont typeface="Calibri" pitchFamily="34" charset="0"/>
              <a:buChar char="­"/>
            </a:pPr>
            <a:endParaRPr lang="en-US" sz="1050" dirty="0" smtClean="0"/>
          </a:p>
          <a:p>
            <a:pPr marL="800100" lvl="1" indent="-342900" algn="just">
              <a:buFont typeface="Calibri" pitchFamily="34" charset="0"/>
              <a:buChar char="­"/>
            </a:pPr>
            <a:r>
              <a:rPr lang="en-US" sz="1600" dirty="0" smtClean="0"/>
              <a:t>Appropriate </a:t>
            </a:r>
            <a:r>
              <a:rPr lang="en-US" sz="1600" dirty="0"/>
              <a:t>and regular intervals for price </a:t>
            </a:r>
            <a:r>
              <a:rPr lang="en-US" sz="1600" dirty="0" smtClean="0"/>
              <a:t>observations.</a:t>
            </a:r>
            <a:endParaRPr lang="en-IN" sz="1600" dirty="0"/>
          </a:p>
        </p:txBody>
      </p:sp>
    </p:spTree>
    <p:extLst>
      <p:ext uri="{BB962C8B-B14F-4D97-AF65-F5344CB8AC3E}">
        <p14:creationId xmlns:p14="http://schemas.microsoft.com/office/powerpoint/2010/main" val="28939780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t>Parameter </a:t>
            </a:r>
            <a:r>
              <a:rPr lang="en-IN" sz="2800" dirty="0"/>
              <a:t>2</a:t>
            </a:r>
            <a:r>
              <a:rPr lang="en-IN" sz="2800" dirty="0" smtClean="0"/>
              <a:t>: Expected Early Exercise</a:t>
            </a:r>
            <a:endParaRPr lang="en-IN" sz="2800" dirty="0"/>
          </a:p>
        </p:txBody>
      </p:sp>
      <p:sp>
        <p:nvSpPr>
          <p:cNvPr id="5" name="Up Arrow 4"/>
          <p:cNvSpPr/>
          <p:nvPr/>
        </p:nvSpPr>
        <p:spPr>
          <a:xfrm>
            <a:off x="683568" y="1234271"/>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C00000"/>
              </a:solidFill>
            </a:endParaRPr>
          </a:p>
        </p:txBody>
      </p:sp>
      <p:sp>
        <p:nvSpPr>
          <p:cNvPr id="9" name="TextBox 8"/>
          <p:cNvSpPr txBox="1"/>
          <p:nvPr/>
        </p:nvSpPr>
        <p:spPr>
          <a:xfrm>
            <a:off x="1187624" y="1326604"/>
            <a:ext cx="2771858"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Term since start of contract</a:t>
            </a:r>
            <a:endParaRPr lang="en-IN" b="1" dirty="0">
              <a:solidFill>
                <a:schemeClr val="bg1"/>
              </a:solidFill>
            </a:endParaRPr>
          </a:p>
        </p:txBody>
      </p:sp>
      <p:sp>
        <p:nvSpPr>
          <p:cNvPr id="10" name="TextBox 9"/>
          <p:cNvSpPr txBox="1"/>
          <p:nvPr/>
        </p:nvSpPr>
        <p:spPr>
          <a:xfrm>
            <a:off x="4866957" y="1326604"/>
            <a:ext cx="2484508"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Price of Call Options</a:t>
            </a:r>
          </a:p>
        </p:txBody>
      </p:sp>
      <p:cxnSp>
        <p:nvCxnSpPr>
          <p:cNvPr id="22" name="Straight Arrow Connector 21"/>
          <p:cNvCxnSpPr/>
          <p:nvPr/>
        </p:nvCxnSpPr>
        <p:spPr>
          <a:xfrm>
            <a:off x="4136034" y="1511270"/>
            <a:ext cx="576064" cy="0"/>
          </a:xfrm>
          <a:prstGeom prst="straightConnector1">
            <a:avLst/>
          </a:prstGeom>
          <a:ln w="15875">
            <a:tailEnd type="arrow"/>
          </a:ln>
        </p:spPr>
        <p:style>
          <a:lnRef idx="2">
            <a:schemeClr val="dk1"/>
          </a:lnRef>
          <a:fillRef idx="0">
            <a:schemeClr val="dk1"/>
          </a:fillRef>
          <a:effectRef idx="1">
            <a:schemeClr val="dk1"/>
          </a:effectRef>
          <a:fontRef idx="minor">
            <a:schemeClr val="tx1"/>
          </a:fontRef>
        </p:style>
      </p:cxnSp>
      <p:sp>
        <p:nvSpPr>
          <p:cNvPr id="23" name="Up Arrow 22"/>
          <p:cNvSpPr/>
          <p:nvPr/>
        </p:nvSpPr>
        <p:spPr>
          <a:xfrm>
            <a:off x="7648000" y="1234270"/>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C00000"/>
              </a:solidFill>
            </a:endParaRPr>
          </a:p>
        </p:txBody>
      </p:sp>
      <p:sp>
        <p:nvSpPr>
          <p:cNvPr id="25" name="TextBox 24"/>
          <p:cNvSpPr txBox="1"/>
          <p:nvPr/>
        </p:nvSpPr>
        <p:spPr>
          <a:xfrm>
            <a:off x="0" y="2276872"/>
            <a:ext cx="9144000" cy="3916457"/>
          </a:xfrm>
          <a:prstGeom prst="rect">
            <a:avLst/>
          </a:prstGeom>
          <a:noFill/>
        </p:spPr>
        <p:txBody>
          <a:bodyPr wrap="square" rtlCol="0">
            <a:spAutoFit/>
          </a:bodyPr>
          <a:lstStyle/>
          <a:p>
            <a:pPr marL="285750" indent="-285750" algn="just">
              <a:buFont typeface="Arial" pitchFamily="34" charset="0"/>
              <a:buChar char="•"/>
            </a:pPr>
            <a:r>
              <a:rPr lang="en-US" sz="1600" dirty="0"/>
              <a:t>E</a:t>
            </a:r>
            <a:r>
              <a:rPr lang="en-US" sz="1600" dirty="0" smtClean="0"/>
              <a:t>xpected </a:t>
            </a:r>
            <a:r>
              <a:rPr lang="en-US" sz="1600" dirty="0"/>
              <a:t>early exercise </a:t>
            </a:r>
            <a:r>
              <a:rPr lang="en-US" sz="1600" dirty="0" smtClean="0"/>
              <a:t>taken </a:t>
            </a:r>
            <a:r>
              <a:rPr lang="en-US" sz="1600" dirty="0"/>
              <a:t>into account by using </a:t>
            </a:r>
            <a:r>
              <a:rPr lang="en-US" sz="1600" dirty="0" smtClean="0"/>
              <a:t>an estimate </a:t>
            </a:r>
            <a:r>
              <a:rPr lang="en-US" sz="1600" dirty="0"/>
              <a:t>of the option’s expected </a:t>
            </a:r>
            <a:r>
              <a:rPr lang="en-US" sz="1600" dirty="0" smtClean="0"/>
              <a:t>life, as </a:t>
            </a:r>
            <a:r>
              <a:rPr lang="en-US" sz="1600" dirty="0"/>
              <a:t>an input into an option pricing model (</a:t>
            </a:r>
            <a:r>
              <a:rPr lang="en-US" sz="1600" dirty="0" err="1"/>
              <a:t>eg</a:t>
            </a:r>
            <a:r>
              <a:rPr lang="en-US" sz="1600" dirty="0"/>
              <a:t> </a:t>
            </a:r>
            <a:r>
              <a:rPr lang="en-US" sz="1600" dirty="0" smtClean="0"/>
              <a:t>the </a:t>
            </a:r>
            <a:r>
              <a:rPr lang="en-IN" sz="1600" dirty="0" smtClean="0"/>
              <a:t>Black-Scholes-Merton </a:t>
            </a:r>
            <a:r>
              <a:rPr lang="en-IN" sz="1600" dirty="0"/>
              <a:t>formula</a:t>
            </a:r>
            <a:r>
              <a:rPr lang="en-IN" sz="1600" dirty="0" smtClean="0"/>
              <a:t>)</a:t>
            </a:r>
          </a:p>
          <a:p>
            <a:pPr marL="285750" indent="-285750" algn="just">
              <a:buFont typeface="Arial" pitchFamily="34" charset="0"/>
              <a:buChar char="•"/>
            </a:pPr>
            <a:endParaRPr lang="en-IN" sz="1600" dirty="0"/>
          </a:p>
          <a:p>
            <a:pPr marL="285750" indent="-285750" algn="just">
              <a:buFont typeface="Arial" pitchFamily="34" charset="0"/>
              <a:buChar char="•"/>
            </a:pPr>
            <a:r>
              <a:rPr lang="en-IN" sz="1600" dirty="0" smtClean="0"/>
              <a:t>Expenses determined based on Fair Value shall, however, continue to be spread over vesting period and not the expected exercise period.</a:t>
            </a:r>
          </a:p>
          <a:p>
            <a:pPr marL="285750" indent="-285750" algn="just">
              <a:buFont typeface="Arial" pitchFamily="34" charset="0"/>
              <a:buChar char="•"/>
            </a:pPr>
            <a:endParaRPr lang="en-US" sz="1600" dirty="0"/>
          </a:p>
          <a:p>
            <a:pPr marL="285750" indent="-285750" algn="just">
              <a:buFont typeface="Arial" pitchFamily="34" charset="0"/>
              <a:buChar char="•"/>
            </a:pPr>
            <a:r>
              <a:rPr lang="en-US" sz="1600" dirty="0" smtClean="0"/>
              <a:t>Factors to consider in estimating early exercise include:</a:t>
            </a:r>
          </a:p>
          <a:p>
            <a:pPr marL="285750" indent="-285750" algn="just">
              <a:buFont typeface="Arial" pitchFamily="34" charset="0"/>
              <a:buChar char="•"/>
            </a:pPr>
            <a:endParaRPr lang="en-US" sz="1600" dirty="0"/>
          </a:p>
          <a:p>
            <a:pPr marL="800100" lvl="1" indent="-342900" algn="just">
              <a:buFont typeface="Calibri" pitchFamily="34" charset="0"/>
              <a:buChar char="­"/>
            </a:pPr>
            <a:r>
              <a:rPr lang="en-US" sz="1600" dirty="0"/>
              <a:t>L</a:t>
            </a:r>
            <a:r>
              <a:rPr lang="en-US" sz="1600" dirty="0" smtClean="0"/>
              <a:t>ength </a:t>
            </a:r>
            <a:r>
              <a:rPr lang="en-US" sz="1600" dirty="0"/>
              <a:t>of the vesting </a:t>
            </a:r>
            <a:r>
              <a:rPr lang="en-US" sz="1600" dirty="0" smtClean="0"/>
              <a:t>period,</a:t>
            </a:r>
          </a:p>
          <a:p>
            <a:pPr marL="800100" lvl="1" indent="-342900" algn="just">
              <a:buFont typeface="Calibri" pitchFamily="34" charset="0"/>
              <a:buChar char="­"/>
            </a:pPr>
            <a:endParaRPr lang="en-US" sz="900" dirty="0" smtClean="0"/>
          </a:p>
          <a:p>
            <a:pPr marL="800100" lvl="1" indent="-342900" algn="just">
              <a:buFont typeface="Calibri" pitchFamily="34" charset="0"/>
              <a:buChar char="­"/>
            </a:pPr>
            <a:r>
              <a:rPr lang="en-US" sz="1600" dirty="0" smtClean="0"/>
              <a:t>Average </a:t>
            </a:r>
            <a:r>
              <a:rPr lang="en-US" sz="1600" dirty="0"/>
              <a:t>length of time similar options have remained outstanding </a:t>
            </a:r>
            <a:r>
              <a:rPr lang="en-US" sz="1600" dirty="0" smtClean="0"/>
              <a:t>in t</a:t>
            </a:r>
            <a:r>
              <a:rPr lang="en-IN" sz="1600" dirty="0" smtClean="0"/>
              <a:t>he past</a:t>
            </a:r>
            <a:r>
              <a:rPr lang="en-IN" sz="1600" dirty="0"/>
              <a:t>,</a:t>
            </a:r>
            <a:endParaRPr lang="en-IN" sz="1600" dirty="0" smtClean="0"/>
          </a:p>
          <a:p>
            <a:pPr marL="800100" lvl="1" indent="-342900" algn="just">
              <a:buFont typeface="Calibri" pitchFamily="34" charset="0"/>
              <a:buChar char="­"/>
            </a:pPr>
            <a:endParaRPr lang="en-US" sz="1000" dirty="0" smtClean="0"/>
          </a:p>
          <a:p>
            <a:pPr marL="800100" lvl="1" indent="-342900" algn="just">
              <a:buFont typeface="Calibri" pitchFamily="34" charset="0"/>
              <a:buChar char="­"/>
            </a:pPr>
            <a:r>
              <a:rPr lang="en-US" sz="1600" dirty="0" smtClean="0"/>
              <a:t>Price </a:t>
            </a:r>
            <a:r>
              <a:rPr lang="en-US" sz="1600" dirty="0"/>
              <a:t>of the underlying </a:t>
            </a:r>
            <a:r>
              <a:rPr lang="en-US" sz="1600" dirty="0" smtClean="0"/>
              <a:t>shares</a:t>
            </a:r>
            <a:r>
              <a:rPr lang="en-US" sz="1600" dirty="0"/>
              <a:t>,</a:t>
            </a:r>
            <a:endParaRPr lang="en-US" sz="1600" dirty="0" smtClean="0"/>
          </a:p>
          <a:p>
            <a:pPr marL="800100" lvl="1" indent="-342900" algn="just">
              <a:buFont typeface="Calibri" pitchFamily="34" charset="0"/>
              <a:buChar char="­"/>
            </a:pPr>
            <a:endParaRPr lang="en-US" sz="1000" dirty="0" smtClean="0"/>
          </a:p>
          <a:p>
            <a:pPr marL="800100" lvl="1" indent="-342900" algn="just">
              <a:buFont typeface="Calibri" pitchFamily="34" charset="0"/>
              <a:buChar char="­"/>
            </a:pPr>
            <a:r>
              <a:rPr lang="en-US" sz="1600" dirty="0" smtClean="0"/>
              <a:t>Employee’s </a:t>
            </a:r>
            <a:r>
              <a:rPr lang="en-US" sz="1600" dirty="0"/>
              <a:t>level within the </a:t>
            </a:r>
            <a:r>
              <a:rPr lang="en-US" sz="1600" dirty="0" err="1" smtClean="0"/>
              <a:t>organisation</a:t>
            </a:r>
            <a:r>
              <a:rPr lang="en-US" sz="1600" dirty="0"/>
              <a:t> </a:t>
            </a:r>
            <a:r>
              <a:rPr lang="en-US" sz="1600" dirty="0" smtClean="0"/>
              <a:t>and,</a:t>
            </a:r>
          </a:p>
          <a:p>
            <a:pPr marL="800100" lvl="1" indent="-342900" algn="just">
              <a:buFont typeface="Calibri" pitchFamily="34" charset="0"/>
              <a:buChar char="­"/>
            </a:pPr>
            <a:endParaRPr lang="en-US" sz="1000" dirty="0" smtClean="0"/>
          </a:p>
          <a:p>
            <a:pPr marL="800100" lvl="1" indent="-342900" algn="just">
              <a:buFont typeface="Calibri" pitchFamily="34" charset="0"/>
              <a:buChar char="­"/>
            </a:pPr>
            <a:r>
              <a:rPr lang="en-US" sz="1600" dirty="0" smtClean="0"/>
              <a:t>Expected </a:t>
            </a:r>
            <a:r>
              <a:rPr lang="en-US" sz="1600" dirty="0"/>
              <a:t>volatility of the underlying </a:t>
            </a:r>
            <a:r>
              <a:rPr lang="en-US" sz="1600" dirty="0" smtClean="0"/>
              <a:t>shares.</a:t>
            </a:r>
            <a:endParaRPr lang="en-IN" sz="1600" dirty="0" smtClean="0"/>
          </a:p>
        </p:txBody>
      </p:sp>
    </p:spTree>
    <p:extLst>
      <p:ext uri="{BB962C8B-B14F-4D97-AF65-F5344CB8AC3E}">
        <p14:creationId xmlns:p14="http://schemas.microsoft.com/office/powerpoint/2010/main" val="90413470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t>Parameter 3: Expected Dividend</a:t>
            </a:r>
            <a:endParaRPr lang="en-IN" sz="2800" dirty="0"/>
          </a:p>
        </p:txBody>
      </p:sp>
      <p:sp>
        <p:nvSpPr>
          <p:cNvPr id="5" name="Up Arrow 4"/>
          <p:cNvSpPr/>
          <p:nvPr/>
        </p:nvSpPr>
        <p:spPr>
          <a:xfrm>
            <a:off x="971600" y="1299462"/>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p:cNvSpPr txBox="1"/>
          <p:nvPr/>
        </p:nvSpPr>
        <p:spPr>
          <a:xfrm>
            <a:off x="1403648" y="1391796"/>
            <a:ext cx="2298317"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Share Dividend</a:t>
            </a:r>
            <a:endParaRPr lang="en-IN" b="1" dirty="0">
              <a:solidFill>
                <a:schemeClr val="bg1"/>
              </a:solidFill>
            </a:endParaRPr>
          </a:p>
        </p:txBody>
      </p:sp>
      <p:sp>
        <p:nvSpPr>
          <p:cNvPr id="10" name="TextBox 9"/>
          <p:cNvSpPr txBox="1"/>
          <p:nvPr/>
        </p:nvSpPr>
        <p:spPr>
          <a:xfrm>
            <a:off x="4644008" y="1391796"/>
            <a:ext cx="2484508"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Price of Call Options</a:t>
            </a:r>
          </a:p>
        </p:txBody>
      </p:sp>
      <p:cxnSp>
        <p:nvCxnSpPr>
          <p:cNvPr id="22" name="Straight Arrow Connector 21"/>
          <p:cNvCxnSpPr/>
          <p:nvPr/>
        </p:nvCxnSpPr>
        <p:spPr>
          <a:xfrm>
            <a:off x="3856435" y="1576462"/>
            <a:ext cx="576064" cy="0"/>
          </a:xfrm>
          <a:prstGeom prst="straightConnector1">
            <a:avLst/>
          </a:prstGeom>
          <a:ln w="15875">
            <a:tailEnd type="arrow"/>
          </a:ln>
        </p:spPr>
        <p:style>
          <a:lnRef idx="2">
            <a:schemeClr val="dk1"/>
          </a:lnRef>
          <a:fillRef idx="0">
            <a:schemeClr val="dk1"/>
          </a:fillRef>
          <a:effectRef idx="1">
            <a:schemeClr val="dk1"/>
          </a:effectRef>
          <a:fontRef idx="minor">
            <a:schemeClr val="tx1"/>
          </a:fontRef>
        </p:style>
      </p:cxnSp>
      <p:sp>
        <p:nvSpPr>
          <p:cNvPr id="25" name="TextBox 24"/>
          <p:cNvSpPr txBox="1"/>
          <p:nvPr/>
        </p:nvSpPr>
        <p:spPr>
          <a:xfrm>
            <a:off x="0" y="2276872"/>
            <a:ext cx="9144000" cy="3416320"/>
          </a:xfrm>
          <a:prstGeom prst="rect">
            <a:avLst/>
          </a:prstGeom>
          <a:noFill/>
        </p:spPr>
        <p:txBody>
          <a:bodyPr wrap="square" rtlCol="0">
            <a:spAutoFit/>
          </a:bodyPr>
          <a:lstStyle/>
          <a:p>
            <a:pPr marL="342900" indent="-342900" algn="just">
              <a:buFont typeface="Arial" pitchFamily="34" charset="0"/>
              <a:buChar char="•"/>
            </a:pPr>
            <a:r>
              <a:rPr lang="en-US" dirty="0"/>
              <a:t>Generally, the assumption about expected dividends </a:t>
            </a:r>
            <a:r>
              <a:rPr lang="en-US" b="1" dirty="0">
                <a:solidFill>
                  <a:srgbClr val="C00000"/>
                </a:solidFill>
              </a:rPr>
              <a:t>should be based </a:t>
            </a:r>
            <a:r>
              <a:rPr lang="en-US" b="1" dirty="0" smtClean="0">
                <a:solidFill>
                  <a:srgbClr val="C00000"/>
                </a:solidFill>
              </a:rPr>
              <a:t>on publicly available information</a:t>
            </a:r>
            <a:r>
              <a:rPr lang="en-US" dirty="0"/>
              <a:t>. </a:t>
            </a:r>
            <a:endParaRPr lang="en-US" dirty="0" smtClean="0"/>
          </a:p>
          <a:p>
            <a:pPr marL="342900" indent="-342900" algn="just">
              <a:buFont typeface="Arial" pitchFamily="34" charset="0"/>
              <a:buChar char="•"/>
            </a:pPr>
            <a:endParaRPr lang="en-US" dirty="0"/>
          </a:p>
          <a:p>
            <a:pPr marL="342900" indent="-342900" algn="just">
              <a:buFont typeface="Arial" pitchFamily="34" charset="0"/>
              <a:buChar char="•"/>
            </a:pPr>
            <a:r>
              <a:rPr lang="en-US" dirty="0" smtClean="0"/>
              <a:t>An </a:t>
            </a:r>
            <a:r>
              <a:rPr lang="en-US" dirty="0"/>
              <a:t>entity that does not pay dividends </a:t>
            </a:r>
            <a:r>
              <a:rPr lang="en-US" dirty="0" smtClean="0"/>
              <a:t>and has </a:t>
            </a:r>
            <a:r>
              <a:rPr lang="en-US" dirty="0"/>
              <a:t>no plans to do so should assume an expected dividend yield of </a:t>
            </a:r>
            <a:r>
              <a:rPr lang="en-US" dirty="0" smtClean="0"/>
              <a:t>zero. </a:t>
            </a:r>
          </a:p>
          <a:p>
            <a:pPr marL="342900" indent="-342900" algn="just">
              <a:buFont typeface="Arial" pitchFamily="34" charset="0"/>
              <a:buChar char="•"/>
            </a:pPr>
            <a:endParaRPr lang="en-US" dirty="0"/>
          </a:p>
          <a:p>
            <a:pPr marL="342900" indent="-342900" algn="just">
              <a:buFont typeface="Arial" pitchFamily="34" charset="0"/>
              <a:buChar char="•"/>
            </a:pPr>
            <a:r>
              <a:rPr lang="en-US" dirty="0" smtClean="0"/>
              <a:t>However</a:t>
            </a:r>
            <a:r>
              <a:rPr lang="en-US" dirty="0"/>
              <a:t>, an emerging entity with no history of paying dividends </a:t>
            </a:r>
            <a:r>
              <a:rPr lang="en-US" dirty="0" smtClean="0"/>
              <a:t>might expect </a:t>
            </a:r>
            <a:r>
              <a:rPr lang="en-US" dirty="0"/>
              <a:t>to begin paying dividends during the expected lives of its </a:t>
            </a:r>
            <a:r>
              <a:rPr lang="en-US" dirty="0" smtClean="0"/>
              <a:t>employee share </a:t>
            </a:r>
            <a:r>
              <a:rPr lang="en-US" dirty="0"/>
              <a:t>options. </a:t>
            </a:r>
            <a:endParaRPr lang="en-US" dirty="0" smtClean="0"/>
          </a:p>
          <a:p>
            <a:pPr marL="342900" indent="-342900" algn="just">
              <a:buFont typeface="Arial" pitchFamily="34" charset="0"/>
              <a:buChar char="•"/>
            </a:pPr>
            <a:endParaRPr lang="en-US" dirty="0"/>
          </a:p>
          <a:p>
            <a:pPr marL="342900" indent="-342900" algn="just">
              <a:buFont typeface="Arial" pitchFamily="34" charset="0"/>
              <a:buChar char="•"/>
            </a:pPr>
            <a:r>
              <a:rPr lang="en-US" dirty="0" smtClean="0"/>
              <a:t>Those </a:t>
            </a:r>
            <a:r>
              <a:rPr lang="en-US" dirty="0"/>
              <a:t>entities could use an average of their past </a:t>
            </a:r>
            <a:r>
              <a:rPr lang="en-US" dirty="0" smtClean="0"/>
              <a:t>dividend yield </a:t>
            </a:r>
            <a:r>
              <a:rPr lang="en-US" dirty="0"/>
              <a:t>(zero) and the mean dividend yield of an appropriately </a:t>
            </a:r>
            <a:r>
              <a:rPr lang="en-US" dirty="0" smtClean="0"/>
              <a:t>comparable </a:t>
            </a:r>
            <a:r>
              <a:rPr lang="en-IN" dirty="0" smtClean="0"/>
              <a:t>peer group.</a:t>
            </a:r>
          </a:p>
          <a:p>
            <a:pPr marL="342900" indent="-342900" algn="just">
              <a:buFont typeface="Arial" pitchFamily="34" charset="0"/>
              <a:buChar char="•"/>
            </a:pPr>
            <a:endParaRPr lang="en-US" dirty="0"/>
          </a:p>
        </p:txBody>
      </p:sp>
      <p:sp>
        <p:nvSpPr>
          <p:cNvPr id="2" name="Down Arrow 1"/>
          <p:cNvSpPr/>
          <p:nvPr/>
        </p:nvSpPr>
        <p:spPr>
          <a:xfrm>
            <a:off x="7207449" y="1345629"/>
            <a:ext cx="316879" cy="461665"/>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3243674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t>Parameter </a:t>
            </a:r>
            <a:r>
              <a:rPr lang="en-IN" sz="2800" dirty="0"/>
              <a:t>4</a:t>
            </a:r>
            <a:r>
              <a:rPr lang="en-IN" sz="2800" dirty="0" smtClean="0"/>
              <a:t>: Risk-free interest rate</a:t>
            </a:r>
            <a:endParaRPr lang="en-IN" sz="2800" dirty="0"/>
          </a:p>
        </p:txBody>
      </p:sp>
      <p:sp>
        <p:nvSpPr>
          <p:cNvPr id="5" name="Up Arrow 4"/>
          <p:cNvSpPr/>
          <p:nvPr/>
        </p:nvSpPr>
        <p:spPr>
          <a:xfrm>
            <a:off x="1057767" y="1345628"/>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p:cNvSpPr txBox="1"/>
          <p:nvPr/>
        </p:nvSpPr>
        <p:spPr>
          <a:xfrm>
            <a:off x="1481595" y="1391796"/>
            <a:ext cx="2298317"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Risk-free interest rate</a:t>
            </a:r>
            <a:endParaRPr lang="en-IN" b="1" dirty="0">
              <a:solidFill>
                <a:schemeClr val="bg1"/>
              </a:solidFill>
            </a:endParaRPr>
          </a:p>
        </p:txBody>
      </p:sp>
      <p:sp>
        <p:nvSpPr>
          <p:cNvPr id="10" name="TextBox 9"/>
          <p:cNvSpPr txBox="1"/>
          <p:nvPr/>
        </p:nvSpPr>
        <p:spPr>
          <a:xfrm>
            <a:off x="4866957" y="1391796"/>
            <a:ext cx="2484508" cy="369332"/>
          </a:xfrm>
          <a:prstGeom prst="rect">
            <a:avLst/>
          </a:prstGeom>
          <a:solidFill>
            <a:schemeClr val="tx2">
              <a:lumMod val="75000"/>
            </a:schemeClr>
          </a:solidFill>
        </p:spPr>
        <p:txBody>
          <a:bodyPr wrap="square" rtlCol="0">
            <a:spAutoFit/>
          </a:bodyPr>
          <a:lstStyle/>
          <a:p>
            <a:pPr algn="ctr"/>
            <a:r>
              <a:rPr lang="en-US" b="1" dirty="0" smtClean="0">
                <a:solidFill>
                  <a:schemeClr val="bg1"/>
                </a:solidFill>
              </a:rPr>
              <a:t>Price of Call Options</a:t>
            </a:r>
          </a:p>
        </p:txBody>
      </p:sp>
      <p:cxnSp>
        <p:nvCxnSpPr>
          <p:cNvPr id="22" name="Straight Arrow Connector 21"/>
          <p:cNvCxnSpPr/>
          <p:nvPr/>
        </p:nvCxnSpPr>
        <p:spPr>
          <a:xfrm>
            <a:off x="3995936" y="1576462"/>
            <a:ext cx="576064" cy="0"/>
          </a:xfrm>
          <a:prstGeom prst="straightConnector1">
            <a:avLst/>
          </a:prstGeom>
          <a:ln w="15875">
            <a:tailEnd type="arrow"/>
          </a:ln>
        </p:spPr>
        <p:style>
          <a:lnRef idx="2">
            <a:schemeClr val="dk1"/>
          </a:lnRef>
          <a:fillRef idx="0">
            <a:schemeClr val="dk1"/>
          </a:fillRef>
          <a:effectRef idx="1">
            <a:schemeClr val="dk1"/>
          </a:effectRef>
          <a:fontRef idx="minor">
            <a:schemeClr val="tx1"/>
          </a:fontRef>
        </p:style>
      </p:cxnSp>
      <p:sp>
        <p:nvSpPr>
          <p:cNvPr id="25" name="TextBox 24"/>
          <p:cNvSpPr txBox="1"/>
          <p:nvPr/>
        </p:nvSpPr>
        <p:spPr>
          <a:xfrm>
            <a:off x="107504" y="2276872"/>
            <a:ext cx="8856984" cy="1754326"/>
          </a:xfrm>
          <a:prstGeom prst="rect">
            <a:avLst/>
          </a:prstGeom>
          <a:noFill/>
        </p:spPr>
        <p:txBody>
          <a:bodyPr wrap="square" rtlCol="0">
            <a:spAutoFit/>
          </a:bodyPr>
          <a:lstStyle/>
          <a:p>
            <a:pPr marL="285750" indent="-285750" algn="just">
              <a:buFont typeface="Arial" pitchFamily="34" charset="0"/>
              <a:buChar char="•"/>
            </a:pPr>
            <a:r>
              <a:rPr lang="en-US" dirty="0" smtClean="0"/>
              <a:t>Risk-free </a:t>
            </a:r>
            <a:r>
              <a:rPr lang="en-US" dirty="0"/>
              <a:t>interest rate is the implied yield </a:t>
            </a:r>
            <a:r>
              <a:rPr lang="en-US" b="1" dirty="0">
                <a:solidFill>
                  <a:srgbClr val="C00000"/>
                </a:solidFill>
              </a:rPr>
              <a:t>currently </a:t>
            </a:r>
            <a:r>
              <a:rPr lang="en-US" b="1" dirty="0" smtClean="0">
                <a:solidFill>
                  <a:srgbClr val="C00000"/>
                </a:solidFill>
              </a:rPr>
              <a:t>available on </a:t>
            </a:r>
            <a:r>
              <a:rPr lang="en-US" b="1" dirty="0">
                <a:solidFill>
                  <a:srgbClr val="C00000"/>
                </a:solidFill>
              </a:rPr>
              <a:t>zero-coupon government issues </a:t>
            </a:r>
            <a:r>
              <a:rPr lang="en-US" dirty="0"/>
              <a:t>of the country in whose currency </a:t>
            </a:r>
            <a:r>
              <a:rPr lang="en-US" dirty="0" smtClean="0"/>
              <a:t>the exercise </a:t>
            </a:r>
            <a:r>
              <a:rPr lang="en-US" dirty="0"/>
              <a:t>price is expressed, </a:t>
            </a:r>
            <a:endParaRPr lang="en-US" dirty="0" smtClean="0"/>
          </a:p>
          <a:p>
            <a:pPr marL="285750" indent="-285750" algn="just">
              <a:buFont typeface="Arial" pitchFamily="34" charset="0"/>
              <a:buChar char="•"/>
            </a:pPr>
            <a:endParaRPr lang="en-US" dirty="0"/>
          </a:p>
          <a:p>
            <a:pPr marL="285750" indent="-285750" algn="just">
              <a:buFont typeface="Arial" pitchFamily="34" charset="0"/>
              <a:buChar char="•"/>
            </a:pPr>
            <a:r>
              <a:rPr lang="en-US" dirty="0" smtClean="0"/>
              <a:t>with </a:t>
            </a:r>
            <a:r>
              <a:rPr lang="en-US" dirty="0"/>
              <a:t>a </a:t>
            </a:r>
            <a:r>
              <a:rPr lang="en-US" b="1" dirty="0">
                <a:solidFill>
                  <a:srgbClr val="C00000"/>
                </a:solidFill>
              </a:rPr>
              <a:t>remaining term equal to the </a:t>
            </a:r>
            <a:r>
              <a:rPr lang="en-US" b="1" dirty="0" smtClean="0">
                <a:solidFill>
                  <a:srgbClr val="C00000"/>
                </a:solidFill>
              </a:rPr>
              <a:t>expected term </a:t>
            </a:r>
            <a:r>
              <a:rPr lang="en-US" b="1" dirty="0">
                <a:solidFill>
                  <a:srgbClr val="C00000"/>
                </a:solidFill>
              </a:rPr>
              <a:t>of the option </a:t>
            </a:r>
            <a:r>
              <a:rPr lang="en-US" dirty="0"/>
              <a:t>being valued (based on the option’s </a:t>
            </a:r>
            <a:r>
              <a:rPr lang="en-US" dirty="0" smtClean="0"/>
              <a:t>remaining contractual </a:t>
            </a:r>
            <a:r>
              <a:rPr lang="en-US" dirty="0"/>
              <a:t>life and taking into account the effects of expected </a:t>
            </a:r>
            <a:r>
              <a:rPr lang="en-US" dirty="0" smtClean="0"/>
              <a:t>early </a:t>
            </a:r>
            <a:r>
              <a:rPr lang="en-IN" dirty="0" smtClean="0"/>
              <a:t>exercise</a:t>
            </a:r>
            <a:r>
              <a:rPr lang="en-IN" dirty="0"/>
              <a:t>).</a:t>
            </a:r>
            <a:endParaRPr lang="en-US" dirty="0"/>
          </a:p>
        </p:txBody>
      </p:sp>
      <p:sp>
        <p:nvSpPr>
          <p:cNvPr id="11" name="Up Arrow 10"/>
          <p:cNvSpPr/>
          <p:nvPr/>
        </p:nvSpPr>
        <p:spPr>
          <a:xfrm>
            <a:off x="7524328" y="1299462"/>
            <a:ext cx="288032" cy="461665"/>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9973812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solidFill>
                  <a:schemeClr val="bg1"/>
                </a:solidFill>
              </a:rPr>
              <a:t>Agenda</a:t>
            </a:r>
          </a:p>
        </p:txBody>
      </p:sp>
      <p:sp>
        <p:nvSpPr>
          <p:cNvPr id="10" name="TextBox 9"/>
          <p:cNvSpPr txBox="1"/>
          <p:nvPr/>
        </p:nvSpPr>
        <p:spPr>
          <a:xfrm>
            <a:off x="214282" y="1196752"/>
            <a:ext cx="8572560" cy="4893647"/>
          </a:xfrm>
          <a:prstGeom prst="rect">
            <a:avLst/>
          </a:prstGeom>
          <a:noFill/>
        </p:spPr>
        <p:txBody>
          <a:bodyPr wrap="square" rtlCol="0">
            <a:spAutoFit/>
          </a:bodyPr>
          <a:lstStyle/>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Look at the </a:t>
            </a:r>
            <a:r>
              <a:rPr lang="en-GB" sz="2400" dirty="0"/>
              <a:t>Reference Material</a:t>
            </a:r>
            <a:endParaRPr lang="en-IN" sz="2400" dirty="0"/>
          </a:p>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Black-Scholes Model</a:t>
            </a:r>
          </a:p>
          <a:p>
            <a:endParaRPr lang="en-US" sz="2400" dirty="0" smtClean="0"/>
          </a:p>
          <a:p>
            <a:pPr marL="514350" indent="-514350">
              <a:buFont typeface="Arial" pitchFamily="34" charset="0"/>
              <a:buChar char="•"/>
            </a:pPr>
            <a:r>
              <a:rPr lang="en-US" sz="2400" dirty="0"/>
              <a:t>Live Example – Listed Company</a:t>
            </a:r>
            <a:endParaRPr lang="en-IN" sz="2400" dirty="0"/>
          </a:p>
          <a:p>
            <a:endParaRPr lang="en-IN" sz="2400" dirty="0"/>
          </a:p>
          <a:p>
            <a:pPr marL="514350" indent="-514350">
              <a:buFont typeface="Arial" pitchFamily="34" charset="0"/>
              <a:buChar char="•"/>
            </a:pPr>
            <a:r>
              <a:rPr lang="en-US" sz="2400" b="1" dirty="0">
                <a:solidFill>
                  <a:srgbClr val="C00000"/>
                </a:solidFill>
              </a:rPr>
              <a:t>Practical Challenges – Non Listed Companies</a:t>
            </a:r>
            <a:endParaRPr lang="en-IN" sz="2400" b="1" dirty="0">
              <a:solidFill>
                <a:srgbClr val="C00000"/>
              </a:solidFill>
            </a:endParaRPr>
          </a:p>
          <a:p>
            <a:pPr marL="514350" indent="-514350">
              <a:buFont typeface="Arial" pitchFamily="34" charset="0"/>
              <a:buChar char="•"/>
            </a:pPr>
            <a:endParaRPr lang="en-IN" sz="2400" dirty="0"/>
          </a:p>
          <a:p>
            <a:pPr marL="514350" indent="-514350">
              <a:buFont typeface="Arial" pitchFamily="34" charset="0"/>
              <a:buChar char="•"/>
            </a:pPr>
            <a:r>
              <a:rPr lang="en-IN" sz="2400" dirty="0" smtClean="0"/>
              <a:t>Market Research</a:t>
            </a:r>
          </a:p>
          <a:p>
            <a:pPr marL="514350" indent="-514350">
              <a:buFont typeface="Arial" pitchFamily="34" charset="0"/>
              <a:buChar char="•"/>
            </a:pPr>
            <a:endParaRPr lang="en-US" sz="2400" dirty="0"/>
          </a:p>
          <a:p>
            <a:pPr marL="514350" indent="-514350">
              <a:buFont typeface="Arial" pitchFamily="34" charset="0"/>
              <a:buChar char="•"/>
            </a:pPr>
            <a:r>
              <a:rPr lang="en-IN" sz="2400" dirty="0" smtClean="0"/>
              <a:t>Questions</a:t>
            </a:r>
          </a:p>
          <a:p>
            <a:pPr marL="514350" indent="-514350">
              <a:buFont typeface="Arial" pitchFamily="34" charset="0"/>
              <a:buChar char="•"/>
            </a:pPr>
            <a:endParaRPr lang="en-IN" sz="2400" dirty="0" smtClean="0"/>
          </a:p>
        </p:txBody>
      </p:sp>
      <p:pic>
        <p:nvPicPr>
          <p:cNvPr id="11" name="Picture 5"/>
          <p:cNvPicPr>
            <a:picLocks noChangeAspect="1" noChangeArrowheads="1"/>
          </p:cNvPicPr>
          <p:nvPr/>
        </p:nvPicPr>
        <p:blipFill>
          <a:blip r:embed="rId2"/>
          <a:srcRect/>
          <a:stretch>
            <a:fillRect/>
          </a:stretch>
        </p:blipFill>
        <p:spPr bwMode="auto">
          <a:xfrm>
            <a:off x="6677025" y="5010150"/>
            <a:ext cx="2466975" cy="1847850"/>
          </a:xfrm>
          <a:prstGeom prst="rect">
            <a:avLst/>
          </a:prstGeom>
          <a:noFill/>
          <a:ln w="9525">
            <a:noFill/>
            <a:miter lim="800000"/>
            <a:headEnd/>
            <a:tailEnd/>
          </a:ln>
          <a:effectLst/>
        </p:spPr>
      </p:pic>
      <p:sp>
        <p:nvSpPr>
          <p:cNvPr id="12" name="Rectangle 11"/>
          <p:cNvSpPr/>
          <p:nvPr/>
        </p:nvSpPr>
        <p:spPr>
          <a:xfrm>
            <a:off x="285720" y="3643575"/>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0000"/>
              </a:solidFill>
            </a:endParaRPr>
          </a:p>
        </p:txBody>
      </p:sp>
    </p:spTree>
    <p:extLst>
      <p:ext uri="{BB962C8B-B14F-4D97-AF65-F5344CB8AC3E}">
        <p14:creationId xmlns:p14="http://schemas.microsoft.com/office/powerpoint/2010/main" val="4527104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dirty="0" smtClean="0">
                <a:solidFill>
                  <a:schemeClr val="bg1"/>
                </a:solidFill>
              </a:rPr>
              <a:t>Key Issues in Case of Non Listed Entities</a:t>
            </a:r>
            <a:endParaRPr lang="en-IN" sz="2400" dirty="0">
              <a:solidFill>
                <a:schemeClr val="bg1"/>
              </a:solidFill>
            </a:endParaRPr>
          </a:p>
        </p:txBody>
      </p:sp>
    </p:spTree>
    <p:extLst>
      <p:ext uri="{BB962C8B-B14F-4D97-AF65-F5344CB8AC3E}">
        <p14:creationId xmlns:p14="http://schemas.microsoft.com/office/powerpoint/2010/main" val="36795115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solidFill>
                  <a:schemeClr val="bg1"/>
                </a:solidFill>
              </a:rPr>
              <a:t>Agenda</a:t>
            </a:r>
          </a:p>
        </p:txBody>
      </p:sp>
      <p:sp>
        <p:nvSpPr>
          <p:cNvPr id="10" name="TextBox 9"/>
          <p:cNvSpPr txBox="1"/>
          <p:nvPr/>
        </p:nvSpPr>
        <p:spPr>
          <a:xfrm>
            <a:off x="214282" y="1196752"/>
            <a:ext cx="8572560" cy="4893647"/>
          </a:xfrm>
          <a:prstGeom prst="rect">
            <a:avLst/>
          </a:prstGeom>
          <a:noFill/>
        </p:spPr>
        <p:txBody>
          <a:bodyPr wrap="square" rtlCol="0">
            <a:spAutoFit/>
          </a:bodyPr>
          <a:lstStyle/>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Look at the </a:t>
            </a:r>
            <a:r>
              <a:rPr lang="en-GB" sz="2400" dirty="0"/>
              <a:t>Reference Material</a:t>
            </a:r>
            <a:endParaRPr lang="en-IN" sz="2400" dirty="0"/>
          </a:p>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Black-Scholes Model</a:t>
            </a:r>
          </a:p>
          <a:p>
            <a:endParaRPr lang="en-US" sz="2400" dirty="0" smtClean="0"/>
          </a:p>
          <a:p>
            <a:pPr marL="514350" indent="-514350">
              <a:buFont typeface="Arial" pitchFamily="34" charset="0"/>
              <a:buChar char="•"/>
            </a:pPr>
            <a:r>
              <a:rPr lang="en-US" sz="2400" dirty="0"/>
              <a:t>Live Example – Listed Company</a:t>
            </a:r>
            <a:endParaRPr lang="en-IN" sz="2400" dirty="0"/>
          </a:p>
          <a:p>
            <a:endParaRPr lang="en-IN" sz="2400" dirty="0"/>
          </a:p>
          <a:p>
            <a:pPr marL="514350" indent="-514350">
              <a:buFont typeface="Arial" pitchFamily="34" charset="0"/>
              <a:buChar char="•"/>
            </a:pPr>
            <a:r>
              <a:rPr lang="en-US" sz="2400" dirty="0" smtClean="0"/>
              <a:t>Practical Challenges – Non Listed Companies</a:t>
            </a:r>
            <a:endParaRPr lang="en-IN" sz="2400" dirty="0"/>
          </a:p>
          <a:p>
            <a:pPr marL="514350" indent="-514350">
              <a:buFont typeface="Arial" pitchFamily="34" charset="0"/>
              <a:buChar char="•"/>
            </a:pPr>
            <a:endParaRPr lang="en-IN" sz="2400" dirty="0"/>
          </a:p>
          <a:p>
            <a:pPr marL="514350" indent="-514350">
              <a:buFont typeface="Arial" pitchFamily="34" charset="0"/>
              <a:buChar char="•"/>
            </a:pPr>
            <a:r>
              <a:rPr lang="en-IN" sz="2400" b="1" dirty="0">
                <a:solidFill>
                  <a:srgbClr val="C00000"/>
                </a:solidFill>
              </a:rPr>
              <a:t>Market Research</a:t>
            </a:r>
          </a:p>
          <a:p>
            <a:pPr marL="514350" indent="-514350">
              <a:buFont typeface="Arial" pitchFamily="34" charset="0"/>
              <a:buChar char="•"/>
            </a:pPr>
            <a:endParaRPr lang="en-US" sz="2400" dirty="0"/>
          </a:p>
          <a:p>
            <a:pPr marL="514350" indent="-514350">
              <a:buFont typeface="Arial" pitchFamily="34" charset="0"/>
              <a:buChar char="•"/>
            </a:pPr>
            <a:r>
              <a:rPr lang="en-IN" sz="2400" dirty="0" smtClean="0"/>
              <a:t>Questions</a:t>
            </a:r>
          </a:p>
          <a:p>
            <a:pPr marL="514350" indent="-514350">
              <a:buFont typeface="Arial" pitchFamily="34" charset="0"/>
              <a:buChar char="•"/>
            </a:pPr>
            <a:endParaRPr lang="en-IN" sz="2400" dirty="0" smtClean="0"/>
          </a:p>
        </p:txBody>
      </p:sp>
      <p:pic>
        <p:nvPicPr>
          <p:cNvPr id="11" name="Picture 5"/>
          <p:cNvPicPr>
            <a:picLocks noChangeAspect="1" noChangeArrowheads="1"/>
          </p:cNvPicPr>
          <p:nvPr/>
        </p:nvPicPr>
        <p:blipFill>
          <a:blip r:embed="rId2"/>
          <a:srcRect/>
          <a:stretch>
            <a:fillRect/>
          </a:stretch>
        </p:blipFill>
        <p:spPr bwMode="auto">
          <a:xfrm>
            <a:off x="6677025" y="5010150"/>
            <a:ext cx="2466975" cy="1847850"/>
          </a:xfrm>
          <a:prstGeom prst="rect">
            <a:avLst/>
          </a:prstGeom>
          <a:noFill/>
          <a:ln w="9525">
            <a:noFill/>
            <a:miter lim="800000"/>
            <a:headEnd/>
            <a:tailEnd/>
          </a:ln>
          <a:effectLst/>
        </p:spPr>
      </p:pic>
      <p:sp>
        <p:nvSpPr>
          <p:cNvPr id="12" name="Rectangle 11"/>
          <p:cNvSpPr/>
          <p:nvPr/>
        </p:nvSpPr>
        <p:spPr>
          <a:xfrm>
            <a:off x="194001" y="4315868"/>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0000"/>
              </a:solidFill>
            </a:endParaRPr>
          </a:p>
        </p:txBody>
      </p:sp>
    </p:spTree>
    <p:extLst>
      <p:ext uri="{BB962C8B-B14F-4D97-AF65-F5344CB8AC3E}">
        <p14:creationId xmlns:p14="http://schemas.microsoft.com/office/powerpoint/2010/main" val="45271047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solidFill>
                  <a:schemeClr val="bg1"/>
                </a:solidFill>
              </a:rPr>
              <a:t>Size of Potential Opportunity</a:t>
            </a:r>
            <a:endParaRPr lang="en-IN" sz="2800" dirty="0">
              <a:solidFill>
                <a:schemeClr val="bg1"/>
              </a:solidFill>
            </a:endParaRPr>
          </a:p>
        </p:txBody>
      </p:sp>
      <p:pic>
        <p:nvPicPr>
          <p:cNvPr id="4098" name="Picture 2" descr="Image result for market re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7620000" cy="404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4887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solidFill>
                  <a:schemeClr val="bg1"/>
                </a:solidFill>
              </a:rPr>
              <a:t>Agenda</a:t>
            </a:r>
          </a:p>
        </p:txBody>
      </p:sp>
      <p:sp>
        <p:nvSpPr>
          <p:cNvPr id="10" name="TextBox 9"/>
          <p:cNvSpPr txBox="1"/>
          <p:nvPr/>
        </p:nvSpPr>
        <p:spPr>
          <a:xfrm>
            <a:off x="214282" y="1196752"/>
            <a:ext cx="8572560" cy="4893647"/>
          </a:xfrm>
          <a:prstGeom prst="rect">
            <a:avLst/>
          </a:prstGeom>
          <a:noFill/>
        </p:spPr>
        <p:txBody>
          <a:bodyPr wrap="square" rtlCol="0">
            <a:spAutoFit/>
          </a:bodyPr>
          <a:lstStyle/>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Look at the </a:t>
            </a:r>
            <a:r>
              <a:rPr lang="en-GB" sz="2400" dirty="0"/>
              <a:t>Reference Material</a:t>
            </a:r>
            <a:endParaRPr lang="en-IN" sz="2400" dirty="0"/>
          </a:p>
          <a:p>
            <a:pPr marL="514350" indent="-514350">
              <a:buFont typeface="Arial" pitchFamily="34" charset="0"/>
              <a:buChar char="•"/>
            </a:pPr>
            <a:endParaRPr lang="en-US" sz="2400" b="1" dirty="0">
              <a:solidFill>
                <a:srgbClr val="C00000"/>
              </a:solidFill>
            </a:endParaRPr>
          </a:p>
          <a:p>
            <a:pPr marL="514350" indent="-514350">
              <a:buFont typeface="Arial" pitchFamily="34" charset="0"/>
              <a:buChar char="•"/>
            </a:pPr>
            <a:r>
              <a:rPr lang="en-US" sz="2400" dirty="0"/>
              <a:t>Black-Scholes Model</a:t>
            </a:r>
          </a:p>
          <a:p>
            <a:endParaRPr lang="en-US" sz="2400" dirty="0" smtClean="0"/>
          </a:p>
          <a:p>
            <a:pPr marL="514350" indent="-514350">
              <a:buFont typeface="Arial" pitchFamily="34" charset="0"/>
              <a:buChar char="•"/>
            </a:pPr>
            <a:r>
              <a:rPr lang="en-US" sz="2400" dirty="0"/>
              <a:t>Live Example – Listed Company</a:t>
            </a:r>
            <a:endParaRPr lang="en-IN" sz="2400" dirty="0"/>
          </a:p>
          <a:p>
            <a:endParaRPr lang="en-IN" sz="2400" dirty="0"/>
          </a:p>
          <a:p>
            <a:pPr marL="514350" indent="-514350">
              <a:buFont typeface="Arial" pitchFamily="34" charset="0"/>
              <a:buChar char="•"/>
            </a:pPr>
            <a:r>
              <a:rPr lang="en-US" sz="2400" dirty="0" smtClean="0"/>
              <a:t>Practical Challenges – Non Listed Companies</a:t>
            </a:r>
            <a:endParaRPr lang="en-IN" sz="2400" dirty="0"/>
          </a:p>
          <a:p>
            <a:pPr marL="514350" indent="-514350">
              <a:buFont typeface="Arial" pitchFamily="34" charset="0"/>
              <a:buChar char="•"/>
            </a:pPr>
            <a:endParaRPr lang="en-IN" sz="2400" dirty="0"/>
          </a:p>
          <a:p>
            <a:pPr marL="514350" indent="-514350">
              <a:buFont typeface="Arial" pitchFamily="34" charset="0"/>
              <a:buChar char="•"/>
            </a:pPr>
            <a:r>
              <a:rPr lang="en-IN" sz="2400" dirty="0"/>
              <a:t>Market Research</a:t>
            </a:r>
          </a:p>
          <a:p>
            <a:pPr marL="514350" indent="-514350">
              <a:buFont typeface="Arial" pitchFamily="34" charset="0"/>
              <a:buChar char="•"/>
            </a:pPr>
            <a:endParaRPr lang="en-US" sz="2400" dirty="0"/>
          </a:p>
          <a:p>
            <a:pPr marL="514350" indent="-514350">
              <a:buFont typeface="Arial" pitchFamily="34" charset="0"/>
              <a:buChar char="•"/>
            </a:pPr>
            <a:r>
              <a:rPr lang="en-IN" sz="2400" b="1" dirty="0">
                <a:solidFill>
                  <a:srgbClr val="C00000"/>
                </a:solidFill>
              </a:rPr>
              <a:t>Questions</a:t>
            </a:r>
          </a:p>
          <a:p>
            <a:pPr marL="514350" indent="-514350">
              <a:buFont typeface="Arial" pitchFamily="34" charset="0"/>
              <a:buChar char="•"/>
            </a:pPr>
            <a:endParaRPr lang="en-IN" sz="2400" dirty="0" smtClean="0"/>
          </a:p>
        </p:txBody>
      </p:sp>
      <p:pic>
        <p:nvPicPr>
          <p:cNvPr id="11" name="Picture 5"/>
          <p:cNvPicPr>
            <a:picLocks noChangeAspect="1" noChangeArrowheads="1"/>
          </p:cNvPicPr>
          <p:nvPr/>
        </p:nvPicPr>
        <p:blipFill>
          <a:blip r:embed="rId2"/>
          <a:srcRect/>
          <a:stretch>
            <a:fillRect/>
          </a:stretch>
        </p:blipFill>
        <p:spPr bwMode="auto">
          <a:xfrm>
            <a:off x="6677025" y="5010150"/>
            <a:ext cx="2466975" cy="1847850"/>
          </a:xfrm>
          <a:prstGeom prst="rect">
            <a:avLst/>
          </a:prstGeom>
          <a:noFill/>
          <a:ln w="9525">
            <a:noFill/>
            <a:miter lim="800000"/>
            <a:headEnd/>
            <a:tailEnd/>
          </a:ln>
          <a:effectLst/>
        </p:spPr>
      </p:pic>
      <p:sp>
        <p:nvSpPr>
          <p:cNvPr id="12" name="Rectangle 11"/>
          <p:cNvSpPr/>
          <p:nvPr/>
        </p:nvSpPr>
        <p:spPr>
          <a:xfrm>
            <a:off x="194001" y="5046570"/>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0000"/>
              </a:solidFill>
            </a:endParaRPr>
          </a:p>
        </p:txBody>
      </p:sp>
    </p:spTree>
    <p:extLst>
      <p:ext uri="{BB962C8B-B14F-4D97-AF65-F5344CB8AC3E}">
        <p14:creationId xmlns:p14="http://schemas.microsoft.com/office/powerpoint/2010/main" val="4164726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67197171"/>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Ind AS 102: Share Based </a:t>
            </a:r>
            <a:r>
              <a:rPr lang="en-GB" sz="3600" dirty="0" smtClean="0"/>
              <a:t>Payments                (4/4)</a:t>
            </a:r>
            <a:endParaRPr lang="en-IN" sz="3600" dirty="0">
              <a:solidFill>
                <a:schemeClr val="bg1"/>
              </a:solidFill>
            </a:endParaRPr>
          </a:p>
        </p:txBody>
      </p:sp>
      <p:sp>
        <p:nvSpPr>
          <p:cNvPr id="11" name="Rectangle 10"/>
          <p:cNvSpPr/>
          <p:nvPr/>
        </p:nvSpPr>
        <p:spPr>
          <a:xfrm>
            <a:off x="3221828" y="1064463"/>
            <a:ext cx="2088232" cy="6480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Appendix B</a:t>
            </a:r>
          </a:p>
          <a:p>
            <a:pPr algn="ctr"/>
            <a:r>
              <a:rPr lang="en-GB" dirty="0" smtClean="0"/>
              <a:t>(14 pages)</a:t>
            </a:r>
            <a:endParaRPr lang="en-GB" dirty="0"/>
          </a:p>
        </p:txBody>
      </p:sp>
      <p:sp>
        <p:nvSpPr>
          <p:cNvPr id="10" name="TextBox 9"/>
          <p:cNvSpPr txBox="1"/>
          <p:nvPr/>
        </p:nvSpPr>
        <p:spPr>
          <a:xfrm>
            <a:off x="224061" y="2564903"/>
            <a:ext cx="2043684" cy="584775"/>
          </a:xfrm>
          <a:prstGeom prst="rect">
            <a:avLst/>
          </a:prstGeom>
          <a:solidFill>
            <a:schemeClr val="accent3">
              <a:lumMod val="60000"/>
              <a:lumOff val="40000"/>
            </a:schemeClr>
          </a:solidFill>
        </p:spPr>
        <p:txBody>
          <a:bodyPr wrap="square" rtlCol="0">
            <a:spAutoFit/>
          </a:bodyPr>
          <a:lstStyle/>
          <a:p>
            <a:pPr algn="ctr"/>
            <a:r>
              <a:rPr lang="en-US" sz="1600" b="1" dirty="0"/>
              <a:t>Estimating </a:t>
            </a:r>
            <a:r>
              <a:rPr lang="en-US" sz="1600" b="1" dirty="0" smtClean="0"/>
              <a:t>fair </a:t>
            </a:r>
            <a:r>
              <a:rPr lang="en-US" sz="1600" b="1" dirty="0"/>
              <a:t>value of equity </a:t>
            </a:r>
            <a:r>
              <a:rPr lang="en-US" sz="1600" b="1" dirty="0" smtClean="0"/>
              <a:t>instruments</a:t>
            </a:r>
            <a:endParaRPr lang="en-US" sz="1600" b="1" dirty="0"/>
          </a:p>
        </p:txBody>
      </p:sp>
      <p:sp>
        <p:nvSpPr>
          <p:cNvPr id="32" name="TextBox 31"/>
          <p:cNvSpPr txBox="1"/>
          <p:nvPr/>
        </p:nvSpPr>
        <p:spPr>
          <a:xfrm>
            <a:off x="1835696" y="3764066"/>
            <a:ext cx="1998199" cy="338554"/>
          </a:xfrm>
          <a:prstGeom prst="rect">
            <a:avLst/>
          </a:prstGeom>
          <a:solidFill>
            <a:schemeClr val="accent1">
              <a:lumMod val="40000"/>
              <a:lumOff val="60000"/>
            </a:schemeClr>
          </a:solidFill>
        </p:spPr>
        <p:txBody>
          <a:bodyPr wrap="square" rtlCol="0">
            <a:spAutoFit/>
          </a:bodyPr>
          <a:lstStyle/>
          <a:p>
            <a:pPr algn="ctr"/>
            <a:r>
              <a:rPr lang="en-US" sz="1600" b="1" dirty="0" smtClean="0"/>
              <a:t>Share options</a:t>
            </a:r>
            <a:endParaRPr lang="en-IN" sz="1600" b="1" dirty="0"/>
          </a:p>
        </p:txBody>
      </p:sp>
      <p:sp>
        <p:nvSpPr>
          <p:cNvPr id="45" name="TextBox 44"/>
          <p:cNvSpPr txBox="1"/>
          <p:nvPr/>
        </p:nvSpPr>
        <p:spPr>
          <a:xfrm>
            <a:off x="107504" y="3764066"/>
            <a:ext cx="1512168" cy="338554"/>
          </a:xfrm>
          <a:prstGeom prst="rect">
            <a:avLst/>
          </a:prstGeom>
          <a:solidFill>
            <a:schemeClr val="accent1">
              <a:lumMod val="40000"/>
              <a:lumOff val="60000"/>
            </a:schemeClr>
          </a:solidFill>
        </p:spPr>
        <p:txBody>
          <a:bodyPr wrap="square" rtlCol="0">
            <a:spAutoFit/>
          </a:bodyPr>
          <a:lstStyle/>
          <a:p>
            <a:pPr algn="ctr"/>
            <a:r>
              <a:rPr lang="en-US" sz="1600" b="1" dirty="0" smtClean="0"/>
              <a:t>Shares</a:t>
            </a:r>
            <a:endParaRPr lang="en-IN" b="1" dirty="0"/>
          </a:p>
        </p:txBody>
      </p:sp>
      <p:cxnSp>
        <p:nvCxnSpPr>
          <p:cNvPr id="55" name="Elbow Connector 54"/>
          <p:cNvCxnSpPr>
            <a:stCxn id="10" idx="2"/>
            <a:endCxn id="45" idx="0"/>
          </p:cNvCxnSpPr>
          <p:nvPr/>
        </p:nvCxnSpPr>
        <p:spPr>
          <a:xfrm rot="5400000">
            <a:off x="747552" y="3265715"/>
            <a:ext cx="614388" cy="382315"/>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Elbow Connector 56"/>
          <p:cNvCxnSpPr>
            <a:stCxn id="10" idx="2"/>
            <a:endCxn id="32" idx="0"/>
          </p:cNvCxnSpPr>
          <p:nvPr/>
        </p:nvCxnSpPr>
        <p:spPr>
          <a:xfrm rot="16200000" flipH="1">
            <a:off x="1733155" y="2662425"/>
            <a:ext cx="614388" cy="1588893"/>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3156040" y="4395301"/>
            <a:ext cx="2424072" cy="338554"/>
          </a:xfrm>
          <a:prstGeom prst="rect">
            <a:avLst/>
          </a:prstGeom>
          <a:solidFill>
            <a:schemeClr val="accent1">
              <a:lumMod val="40000"/>
              <a:lumOff val="60000"/>
            </a:schemeClr>
          </a:solidFill>
        </p:spPr>
        <p:txBody>
          <a:bodyPr wrap="square" rtlCol="0">
            <a:spAutoFit/>
          </a:bodyPr>
          <a:lstStyle/>
          <a:p>
            <a:pPr algn="just"/>
            <a:r>
              <a:rPr lang="en-US" sz="1600" dirty="0"/>
              <a:t>Expected early exercise</a:t>
            </a:r>
          </a:p>
        </p:txBody>
      </p:sp>
      <p:sp>
        <p:nvSpPr>
          <p:cNvPr id="79" name="TextBox 78"/>
          <p:cNvSpPr txBox="1"/>
          <p:nvPr/>
        </p:nvSpPr>
        <p:spPr>
          <a:xfrm>
            <a:off x="3156038" y="4899357"/>
            <a:ext cx="2424073" cy="338554"/>
          </a:xfrm>
          <a:prstGeom prst="rect">
            <a:avLst/>
          </a:prstGeom>
          <a:solidFill>
            <a:schemeClr val="accent1">
              <a:lumMod val="40000"/>
              <a:lumOff val="60000"/>
            </a:schemeClr>
          </a:solidFill>
        </p:spPr>
        <p:txBody>
          <a:bodyPr wrap="square" rtlCol="0">
            <a:spAutoFit/>
          </a:bodyPr>
          <a:lstStyle/>
          <a:p>
            <a:pPr algn="just"/>
            <a:r>
              <a:rPr lang="en-US" sz="1600" dirty="0"/>
              <a:t>Expected volatility</a:t>
            </a:r>
          </a:p>
        </p:txBody>
      </p:sp>
      <p:sp>
        <p:nvSpPr>
          <p:cNvPr id="80" name="TextBox 79"/>
          <p:cNvSpPr txBox="1"/>
          <p:nvPr/>
        </p:nvSpPr>
        <p:spPr>
          <a:xfrm>
            <a:off x="3156038" y="5390311"/>
            <a:ext cx="2424073" cy="338554"/>
          </a:xfrm>
          <a:prstGeom prst="rect">
            <a:avLst/>
          </a:prstGeom>
          <a:solidFill>
            <a:schemeClr val="accent1">
              <a:lumMod val="40000"/>
              <a:lumOff val="60000"/>
            </a:schemeClr>
          </a:solidFill>
        </p:spPr>
        <p:txBody>
          <a:bodyPr wrap="square" rtlCol="0">
            <a:spAutoFit/>
          </a:bodyPr>
          <a:lstStyle/>
          <a:p>
            <a:pPr algn="just"/>
            <a:r>
              <a:rPr lang="en-US" sz="1600" dirty="0"/>
              <a:t>Expected dividend</a:t>
            </a:r>
          </a:p>
        </p:txBody>
      </p:sp>
      <p:sp>
        <p:nvSpPr>
          <p:cNvPr id="84" name="TextBox 83"/>
          <p:cNvSpPr txBox="1"/>
          <p:nvPr/>
        </p:nvSpPr>
        <p:spPr>
          <a:xfrm>
            <a:off x="3133525" y="6402814"/>
            <a:ext cx="2446586" cy="338554"/>
          </a:xfrm>
          <a:prstGeom prst="rect">
            <a:avLst/>
          </a:prstGeom>
          <a:solidFill>
            <a:schemeClr val="accent1">
              <a:lumMod val="40000"/>
              <a:lumOff val="60000"/>
            </a:schemeClr>
          </a:solidFill>
        </p:spPr>
        <p:txBody>
          <a:bodyPr wrap="square" rtlCol="0">
            <a:spAutoFit/>
          </a:bodyPr>
          <a:lstStyle/>
          <a:p>
            <a:pPr algn="just"/>
            <a:r>
              <a:rPr lang="en-US" sz="1600" dirty="0" smtClean="0"/>
              <a:t>Capital structure effects</a:t>
            </a:r>
            <a:endParaRPr lang="en-US" sz="1600" dirty="0"/>
          </a:p>
        </p:txBody>
      </p:sp>
      <p:sp>
        <p:nvSpPr>
          <p:cNvPr id="85" name="TextBox 84"/>
          <p:cNvSpPr txBox="1"/>
          <p:nvPr/>
        </p:nvSpPr>
        <p:spPr>
          <a:xfrm>
            <a:off x="3149505" y="5896727"/>
            <a:ext cx="2430607" cy="338554"/>
          </a:xfrm>
          <a:prstGeom prst="rect">
            <a:avLst/>
          </a:prstGeom>
          <a:solidFill>
            <a:schemeClr val="accent1">
              <a:lumMod val="40000"/>
              <a:lumOff val="60000"/>
            </a:schemeClr>
          </a:solidFill>
        </p:spPr>
        <p:txBody>
          <a:bodyPr wrap="square" rtlCol="0">
            <a:spAutoFit/>
          </a:bodyPr>
          <a:lstStyle/>
          <a:p>
            <a:pPr algn="just"/>
            <a:r>
              <a:rPr lang="en-US" sz="1600" dirty="0" smtClean="0"/>
              <a:t>Risk free rate</a:t>
            </a:r>
            <a:endParaRPr lang="en-US" sz="1600" dirty="0"/>
          </a:p>
        </p:txBody>
      </p:sp>
      <p:sp>
        <p:nvSpPr>
          <p:cNvPr id="87" name="TextBox 86"/>
          <p:cNvSpPr txBox="1"/>
          <p:nvPr/>
        </p:nvSpPr>
        <p:spPr>
          <a:xfrm>
            <a:off x="2594858" y="2564902"/>
            <a:ext cx="2114393" cy="584775"/>
          </a:xfrm>
          <a:prstGeom prst="rect">
            <a:avLst/>
          </a:prstGeom>
          <a:solidFill>
            <a:schemeClr val="accent3">
              <a:lumMod val="60000"/>
              <a:lumOff val="40000"/>
            </a:schemeClr>
          </a:solidFill>
        </p:spPr>
        <p:txBody>
          <a:bodyPr wrap="square" rtlCol="0">
            <a:spAutoFit/>
          </a:bodyPr>
          <a:lstStyle/>
          <a:p>
            <a:pPr algn="ctr"/>
            <a:r>
              <a:rPr lang="en-US" sz="1600" b="1" dirty="0" smtClean="0"/>
              <a:t>SBPT  </a:t>
            </a:r>
            <a:r>
              <a:rPr lang="en-US" sz="1600" b="1" dirty="0"/>
              <a:t>involving cash-settled </a:t>
            </a:r>
            <a:r>
              <a:rPr lang="en-US" sz="1600" b="1" dirty="0" smtClean="0"/>
              <a:t>payments</a:t>
            </a:r>
            <a:endParaRPr lang="en-US" sz="1600" b="1" dirty="0"/>
          </a:p>
        </p:txBody>
      </p:sp>
      <p:sp>
        <p:nvSpPr>
          <p:cNvPr id="92" name="TextBox 91"/>
          <p:cNvSpPr txBox="1"/>
          <p:nvPr/>
        </p:nvSpPr>
        <p:spPr>
          <a:xfrm>
            <a:off x="5076056" y="2564904"/>
            <a:ext cx="1782220" cy="584775"/>
          </a:xfrm>
          <a:prstGeom prst="rect">
            <a:avLst/>
          </a:prstGeom>
          <a:solidFill>
            <a:schemeClr val="accent3">
              <a:lumMod val="60000"/>
              <a:lumOff val="40000"/>
            </a:schemeClr>
          </a:solidFill>
        </p:spPr>
        <p:txBody>
          <a:bodyPr wrap="square" rtlCol="0">
            <a:spAutoFit/>
          </a:bodyPr>
          <a:lstStyle/>
          <a:p>
            <a:pPr algn="ctr"/>
            <a:r>
              <a:rPr lang="en-US" sz="1600" b="1" dirty="0"/>
              <a:t>Modification to </a:t>
            </a:r>
            <a:r>
              <a:rPr lang="en-US" sz="1600" b="1" dirty="0" smtClean="0"/>
              <a:t>SBPTs</a:t>
            </a:r>
            <a:endParaRPr lang="en-US" sz="1600" b="1" dirty="0"/>
          </a:p>
        </p:txBody>
      </p:sp>
      <p:sp>
        <p:nvSpPr>
          <p:cNvPr id="101" name="TextBox 100"/>
          <p:cNvSpPr txBox="1"/>
          <p:nvPr/>
        </p:nvSpPr>
        <p:spPr>
          <a:xfrm>
            <a:off x="7262298" y="2567806"/>
            <a:ext cx="1774198" cy="584775"/>
          </a:xfrm>
          <a:prstGeom prst="rect">
            <a:avLst/>
          </a:prstGeom>
          <a:solidFill>
            <a:schemeClr val="accent3">
              <a:lumMod val="60000"/>
              <a:lumOff val="40000"/>
            </a:schemeClr>
          </a:solidFill>
        </p:spPr>
        <p:txBody>
          <a:bodyPr wrap="square" rtlCol="0">
            <a:spAutoFit/>
          </a:bodyPr>
          <a:lstStyle/>
          <a:p>
            <a:pPr algn="ctr"/>
            <a:r>
              <a:rPr lang="en-US" sz="1600" b="1" dirty="0" smtClean="0"/>
              <a:t>SBPT involving group entities</a:t>
            </a:r>
            <a:endParaRPr lang="en-US" sz="1600" b="1" dirty="0"/>
          </a:p>
        </p:txBody>
      </p:sp>
      <p:cxnSp>
        <p:nvCxnSpPr>
          <p:cNvPr id="27" name="Elbow Connector 26"/>
          <p:cNvCxnSpPr>
            <a:stCxn id="11" idx="2"/>
            <a:endCxn id="10" idx="0"/>
          </p:cNvCxnSpPr>
          <p:nvPr/>
        </p:nvCxnSpPr>
        <p:spPr>
          <a:xfrm rot="5400000">
            <a:off x="2329740" y="628699"/>
            <a:ext cx="852368" cy="3020041"/>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11" idx="2"/>
            <a:endCxn id="87" idx="0"/>
          </p:cNvCxnSpPr>
          <p:nvPr/>
        </p:nvCxnSpPr>
        <p:spPr>
          <a:xfrm rot="5400000">
            <a:off x="3532817" y="1831774"/>
            <a:ext cx="852367" cy="61388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a:stCxn id="11" idx="2"/>
            <a:endCxn id="92" idx="0"/>
          </p:cNvCxnSpPr>
          <p:nvPr/>
        </p:nvCxnSpPr>
        <p:spPr>
          <a:xfrm rot="16200000" flipH="1">
            <a:off x="4690371" y="1288108"/>
            <a:ext cx="852369" cy="1701222"/>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11" idx="2"/>
            <a:endCxn id="101" idx="0"/>
          </p:cNvCxnSpPr>
          <p:nvPr/>
        </p:nvCxnSpPr>
        <p:spPr>
          <a:xfrm rot="16200000" flipH="1">
            <a:off x="5780035" y="198443"/>
            <a:ext cx="855271" cy="3883453"/>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32" idx="2"/>
            <a:endCxn id="78" idx="1"/>
          </p:cNvCxnSpPr>
          <p:nvPr/>
        </p:nvCxnSpPr>
        <p:spPr>
          <a:xfrm rot="16200000" flipH="1">
            <a:off x="2764439" y="4172977"/>
            <a:ext cx="461958" cy="321244"/>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a:stCxn id="32" idx="2"/>
            <a:endCxn id="79" idx="1"/>
          </p:cNvCxnSpPr>
          <p:nvPr/>
        </p:nvCxnSpPr>
        <p:spPr>
          <a:xfrm rot="16200000" flipH="1">
            <a:off x="2512410" y="4425006"/>
            <a:ext cx="966014" cy="321242"/>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Elbow Connector 46"/>
          <p:cNvCxnSpPr>
            <a:stCxn id="32" idx="2"/>
            <a:endCxn id="80" idx="1"/>
          </p:cNvCxnSpPr>
          <p:nvPr/>
        </p:nvCxnSpPr>
        <p:spPr>
          <a:xfrm rot="16200000" flipH="1">
            <a:off x="2266933" y="4670483"/>
            <a:ext cx="1456968" cy="321242"/>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Elbow Connector 48"/>
          <p:cNvCxnSpPr>
            <a:stCxn id="32" idx="2"/>
            <a:endCxn id="85" idx="1"/>
          </p:cNvCxnSpPr>
          <p:nvPr/>
        </p:nvCxnSpPr>
        <p:spPr>
          <a:xfrm rot="16200000" flipH="1">
            <a:off x="2010458" y="4926957"/>
            <a:ext cx="1963384" cy="31470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Elbow Connector 50"/>
          <p:cNvCxnSpPr>
            <a:stCxn id="32" idx="2"/>
            <a:endCxn id="84" idx="1"/>
          </p:cNvCxnSpPr>
          <p:nvPr/>
        </p:nvCxnSpPr>
        <p:spPr>
          <a:xfrm rot="16200000" flipH="1">
            <a:off x="1749425" y="5187990"/>
            <a:ext cx="2469471" cy="29872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27815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smtClean="0">
                <a:solidFill>
                  <a:schemeClr val="bg1"/>
                </a:solidFill>
              </a:rPr>
              <a:t>Questions?</a:t>
            </a:r>
            <a:endParaRPr lang="en-IN" sz="1400" dirty="0">
              <a:solidFill>
                <a:schemeClr val="bg1"/>
              </a:solidFill>
            </a:endParaRPr>
          </a:p>
        </p:txBody>
      </p:sp>
      <p:sp>
        <p:nvSpPr>
          <p:cNvPr id="2" name="AutoShape 2" descr="Image result for question ma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Image result for question ma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Image result for question mar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80" name="Picture 8" descr="Image result for question m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4158" y="1052736"/>
            <a:ext cx="5675684" cy="5675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82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787792"/>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i="1" dirty="0" smtClean="0">
                <a:solidFill>
                  <a:schemeClr val="bg1"/>
                </a:solidFill>
              </a:rPr>
              <a:t>Thank you!</a:t>
            </a:r>
            <a:endParaRPr lang="en-IN" sz="1400" i="1" dirty="0">
              <a:solidFill>
                <a:schemeClr val="bg1"/>
              </a:solidFill>
            </a:endParaRPr>
          </a:p>
        </p:txBody>
      </p:sp>
      <p:sp>
        <p:nvSpPr>
          <p:cNvPr id="2" name="AutoShape 2" descr="Image result for question ma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Image result for question ma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Image result for question mar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Subtitle 2"/>
          <p:cNvSpPr txBox="1">
            <a:spLocks/>
          </p:cNvSpPr>
          <p:nvPr/>
        </p:nvSpPr>
        <p:spPr>
          <a:xfrm>
            <a:off x="35496" y="4958735"/>
            <a:ext cx="3132442" cy="1752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IN" sz="1600" b="1" dirty="0" smtClean="0"/>
              <a:t>Presenter:</a:t>
            </a:r>
          </a:p>
          <a:p>
            <a:pPr marL="0" indent="0">
              <a:spcBef>
                <a:spcPts val="0"/>
              </a:spcBef>
              <a:buNone/>
            </a:pPr>
            <a:r>
              <a:rPr lang="en-IN" sz="1600" b="1" dirty="0" err="1" smtClean="0"/>
              <a:t>Khushwant</a:t>
            </a:r>
            <a:r>
              <a:rPr lang="en-IN" sz="1600" b="1" dirty="0" smtClean="0"/>
              <a:t> </a:t>
            </a:r>
            <a:r>
              <a:rPr lang="en-IN" sz="1600" b="1" dirty="0" err="1" smtClean="0"/>
              <a:t>Pahwa</a:t>
            </a:r>
            <a:r>
              <a:rPr lang="en-IN" sz="1600" b="1" dirty="0" smtClean="0"/>
              <a:t>, FIAI, FIA</a:t>
            </a:r>
          </a:p>
          <a:p>
            <a:pPr marL="0" indent="0">
              <a:spcBef>
                <a:spcPts val="0"/>
              </a:spcBef>
              <a:buNone/>
            </a:pPr>
            <a:r>
              <a:rPr lang="en-IN" sz="1200" dirty="0" smtClean="0"/>
              <a:t>Founder and Consulting Actuary</a:t>
            </a:r>
          </a:p>
          <a:p>
            <a:pPr marL="0" indent="0">
              <a:spcBef>
                <a:spcPts val="0"/>
              </a:spcBef>
              <a:buNone/>
            </a:pPr>
            <a:r>
              <a:rPr lang="en-IN" sz="1200" b="1" dirty="0" smtClean="0"/>
              <a:t>KPAC (Actuaries and Consultants</a:t>
            </a:r>
            <a:r>
              <a:rPr lang="en-IN" sz="1200" b="1" dirty="0" smtClean="0"/>
              <a:t>)</a:t>
            </a:r>
            <a:endParaRPr lang="en-IN" sz="1200" b="1" dirty="0" smtClean="0"/>
          </a:p>
        </p:txBody>
      </p:sp>
      <p:sp>
        <p:nvSpPr>
          <p:cNvPr id="9" name="Subtitle 2"/>
          <p:cNvSpPr txBox="1">
            <a:spLocks/>
          </p:cNvSpPr>
          <p:nvPr/>
        </p:nvSpPr>
        <p:spPr>
          <a:xfrm>
            <a:off x="17237" y="3861048"/>
            <a:ext cx="3132442" cy="12759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sz="1600" b="1" dirty="0" smtClean="0">
                <a:solidFill>
                  <a:schemeClr val="tx1"/>
                </a:solidFill>
              </a:rPr>
              <a:t>Guide:</a:t>
            </a:r>
            <a:endParaRPr lang="en-IN" sz="1600" b="1" dirty="0" smtClean="0">
              <a:solidFill>
                <a:schemeClr val="tx1"/>
              </a:solidFill>
            </a:endParaRPr>
          </a:p>
          <a:p>
            <a:pPr algn="l">
              <a:spcBef>
                <a:spcPts val="0"/>
              </a:spcBef>
            </a:pPr>
            <a:r>
              <a:rPr lang="en-IN" sz="1600" b="1" dirty="0" err="1" smtClean="0">
                <a:solidFill>
                  <a:schemeClr val="tx1"/>
                </a:solidFill>
              </a:rPr>
              <a:t>Shri</a:t>
            </a:r>
            <a:r>
              <a:rPr lang="en-IN" sz="1600" b="1" dirty="0" smtClean="0">
                <a:solidFill>
                  <a:schemeClr val="tx1"/>
                </a:solidFill>
              </a:rPr>
              <a:t> K </a:t>
            </a:r>
            <a:r>
              <a:rPr lang="en-IN" sz="1600" b="1" dirty="0" err="1" smtClean="0">
                <a:solidFill>
                  <a:schemeClr val="tx1"/>
                </a:solidFill>
              </a:rPr>
              <a:t>K</a:t>
            </a:r>
            <a:r>
              <a:rPr lang="en-IN" sz="1600" b="1" dirty="0" smtClean="0">
                <a:solidFill>
                  <a:schemeClr val="tx1"/>
                </a:solidFill>
              </a:rPr>
              <a:t> </a:t>
            </a:r>
            <a:r>
              <a:rPr lang="en-IN" sz="1600" b="1" dirty="0" err="1" smtClean="0">
                <a:solidFill>
                  <a:schemeClr val="tx1"/>
                </a:solidFill>
              </a:rPr>
              <a:t>Wadhwa</a:t>
            </a:r>
            <a:r>
              <a:rPr lang="en-IN" sz="1600" b="1" dirty="0" smtClean="0">
                <a:solidFill>
                  <a:schemeClr val="tx1"/>
                </a:solidFill>
              </a:rPr>
              <a:t>, FIAI</a:t>
            </a:r>
          </a:p>
          <a:p>
            <a:pPr algn="l">
              <a:spcBef>
                <a:spcPts val="0"/>
              </a:spcBef>
            </a:pPr>
            <a:r>
              <a:rPr lang="en-IN" sz="1200" dirty="0" smtClean="0">
                <a:solidFill>
                  <a:schemeClr val="tx1"/>
                </a:solidFill>
              </a:rPr>
              <a:t>Consulting </a:t>
            </a:r>
            <a:r>
              <a:rPr lang="en-IN" sz="1200" dirty="0" smtClean="0">
                <a:solidFill>
                  <a:schemeClr val="tx1"/>
                </a:solidFill>
              </a:rPr>
              <a:t>Actuary</a:t>
            </a:r>
            <a:endParaRPr lang="en-IN" sz="1200" b="1" dirty="0" smtClean="0">
              <a:solidFill>
                <a:schemeClr val="tx1"/>
              </a:solidFill>
            </a:endParaRPr>
          </a:p>
        </p:txBody>
      </p:sp>
    </p:spTree>
    <p:extLst>
      <p:ext uri="{BB962C8B-B14F-4D97-AF65-F5344CB8AC3E}">
        <p14:creationId xmlns:p14="http://schemas.microsoft.com/office/powerpoint/2010/main" val="24890580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50439582"/>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GN on Share </a:t>
            </a:r>
            <a:r>
              <a:rPr lang="en-GB" sz="3600" dirty="0"/>
              <a:t>Based </a:t>
            </a:r>
            <a:r>
              <a:rPr lang="en-GB" sz="3600" dirty="0" smtClean="0"/>
              <a:t>Payments                         (1/2)</a:t>
            </a:r>
            <a:endParaRPr lang="en-IN" sz="3600" dirty="0">
              <a:solidFill>
                <a:schemeClr val="bg1"/>
              </a:solidFill>
            </a:endParaRPr>
          </a:p>
        </p:txBody>
      </p:sp>
      <p:sp>
        <p:nvSpPr>
          <p:cNvPr id="4" name="TextBox 3"/>
          <p:cNvSpPr txBox="1"/>
          <p:nvPr/>
        </p:nvSpPr>
        <p:spPr>
          <a:xfrm>
            <a:off x="0" y="1268760"/>
            <a:ext cx="9143999" cy="4524315"/>
          </a:xfrm>
          <a:prstGeom prst="rect">
            <a:avLst/>
          </a:prstGeom>
          <a:noFill/>
        </p:spPr>
        <p:txBody>
          <a:bodyPr wrap="square" rtlCol="0">
            <a:spAutoFit/>
          </a:bodyPr>
          <a:lstStyle/>
          <a:p>
            <a:pPr marL="285750" indent="-285750">
              <a:buFont typeface="Arial" pitchFamily="34" charset="0"/>
              <a:buChar char="•"/>
            </a:pPr>
            <a:r>
              <a:rPr lang="en-US" sz="1600" dirty="0" smtClean="0"/>
              <a:t>Largely similar to </a:t>
            </a:r>
            <a:r>
              <a:rPr lang="en-US" sz="1600" dirty="0" err="1" smtClean="0"/>
              <a:t>Ind</a:t>
            </a:r>
            <a:r>
              <a:rPr lang="en-US" sz="1600" dirty="0" smtClean="0"/>
              <a:t> AS 102: Share Based Payments </a:t>
            </a:r>
          </a:p>
          <a:p>
            <a:pPr marL="285750" indent="-285750">
              <a:buFont typeface="Arial" pitchFamily="34" charset="0"/>
              <a:buChar char="•"/>
            </a:pPr>
            <a:endParaRPr lang="en-US" sz="1600" dirty="0" smtClean="0"/>
          </a:p>
          <a:p>
            <a:pPr marL="285750" indent="-285750">
              <a:buFont typeface="Arial" pitchFamily="34" charset="0"/>
              <a:buChar char="•"/>
            </a:pPr>
            <a:r>
              <a:rPr lang="en-GB" sz="1600" dirty="0" smtClean="0"/>
              <a:t>Para 40 in GN permits Intrinsic Value Method to value the SBPT. </a:t>
            </a:r>
            <a:r>
              <a:rPr lang="en-GB" sz="1600" dirty="0"/>
              <a:t>Quoted </a:t>
            </a:r>
            <a:r>
              <a:rPr lang="en-GB" sz="1600" dirty="0" smtClean="0"/>
              <a:t>below:</a:t>
            </a:r>
          </a:p>
          <a:p>
            <a:pPr marL="285750" indent="-285750">
              <a:buFont typeface="Arial" pitchFamily="34" charset="0"/>
              <a:buChar char="•"/>
            </a:pPr>
            <a:endParaRPr lang="en-GB" sz="1600" i="1" dirty="0"/>
          </a:p>
          <a:p>
            <a:pPr marL="288000" algn="just"/>
            <a:r>
              <a:rPr lang="en-US" sz="1600" i="1" dirty="0" smtClean="0"/>
              <a:t>Para 40 – “</a:t>
            </a:r>
            <a:r>
              <a:rPr lang="en-US" sz="1600" b="1" i="1" dirty="0">
                <a:solidFill>
                  <a:srgbClr val="C00000"/>
                </a:solidFill>
              </a:rPr>
              <a:t>There is another method known as the ‘Intrinsic Value Method’ for </a:t>
            </a:r>
            <a:r>
              <a:rPr lang="en-US" sz="1600" b="1" i="1" dirty="0" smtClean="0">
                <a:solidFill>
                  <a:srgbClr val="C00000"/>
                </a:solidFill>
              </a:rPr>
              <a:t>valuation employee </a:t>
            </a:r>
            <a:r>
              <a:rPr lang="en-US" sz="1600" b="1" i="1" dirty="0">
                <a:solidFill>
                  <a:srgbClr val="C00000"/>
                </a:solidFill>
              </a:rPr>
              <a:t>share based payment plans. Intrinsic value, in the case of a listed company, is the amount by which the quoted market price of the underlying share exceeds the exercise price of an option. </a:t>
            </a:r>
            <a:endParaRPr lang="en-US" sz="1600" b="1" i="1" dirty="0" smtClean="0">
              <a:solidFill>
                <a:srgbClr val="C00000"/>
              </a:solidFill>
            </a:endParaRPr>
          </a:p>
          <a:p>
            <a:pPr marL="288000" algn="just"/>
            <a:endParaRPr lang="en-US" sz="1600" b="1" i="1" dirty="0">
              <a:solidFill>
                <a:srgbClr val="C00000"/>
              </a:solidFill>
            </a:endParaRPr>
          </a:p>
          <a:p>
            <a:pPr marL="288000" algn="just"/>
            <a:r>
              <a:rPr lang="en-US" sz="1600" i="1" dirty="0" smtClean="0"/>
              <a:t>For </a:t>
            </a:r>
            <a:r>
              <a:rPr lang="en-US" sz="1600" i="1" dirty="0"/>
              <a:t>example, an option with an exercise price of </a:t>
            </a:r>
            <a:r>
              <a:rPr lang="en-US" sz="1600" i="1" dirty="0" err="1" smtClean="0"/>
              <a:t>Rs</a:t>
            </a:r>
            <a:r>
              <a:rPr lang="en-US" sz="1600" i="1" dirty="0" smtClean="0"/>
              <a:t>. </a:t>
            </a:r>
            <a:r>
              <a:rPr lang="en-US" sz="1600" i="1" dirty="0"/>
              <a:t>100 on an equity share whose current quoted market price is </a:t>
            </a:r>
            <a:r>
              <a:rPr lang="en-US" sz="1600" i="1" dirty="0" err="1" smtClean="0"/>
              <a:t>Rs</a:t>
            </a:r>
            <a:r>
              <a:rPr lang="en-US" sz="1600" i="1" dirty="0" smtClean="0"/>
              <a:t>. </a:t>
            </a:r>
            <a:r>
              <a:rPr lang="en-US" sz="1600" i="1" dirty="0"/>
              <a:t>125, has an intrinsic value of </a:t>
            </a:r>
            <a:r>
              <a:rPr lang="en-US" sz="1600" i="1" dirty="0" err="1" smtClean="0"/>
              <a:t>Rs</a:t>
            </a:r>
            <a:r>
              <a:rPr lang="en-US" sz="1600" i="1" dirty="0" smtClean="0"/>
              <a:t>. </a:t>
            </a:r>
            <a:r>
              <a:rPr lang="en-US" sz="1600" i="1" dirty="0"/>
              <a:t>25 per share on the date of its valuation. If the quoted market price is not available on the grant date then the share price nearest to that date is taken. </a:t>
            </a:r>
            <a:endParaRPr lang="en-US" sz="1600" i="1" dirty="0" smtClean="0"/>
          </a:p>
          <a:p>
            <a:pPr marL="288000" algn="just"/>
            <a:endParaRPr lang="en-US" sz="1600" b="1" i="1" dirty="0">
              <a:solidFill>
                <a:srgbClr val="C00000"/>
              </a:solidFill>
            </a:endParaRPr>
          </a:p>
          <a:p>
            <a:pPr marL="288000" algn="just"/>
            <a:r>
              <a:rPr lang="en-US" sz="1600" i="1" dirty="0" smtClean="0"/>
              <a:t>In </a:t>
            </a:r>
            <a:r>
              <a:rPr lang="en-US" sz="1600" i="1" dirty="0"/>
              <a:t>the case of a non- listed company, since the shares are not quoted on a stock exchange, value of its shares is determined on the basis of a valuation report from an independent </a:t>
            </a:r>
            <a:r>
              <a:rPr lang="en-US" sz="1600" i="1" dirty="0" err="1"/>
              <a:t>valuer</a:t>
            </a:r>
            <a:r>
              <a:rPr lang="en-US" sz="1600" i="1" dirty="0"/>
              <a:t>. </a:t>
            </a:r>
            <a:endParaRPr lang="en-US" sz="1600" i="1" dirty="0" smtClean="0"/>
          </a:p>
          <a:p>
            <a:pPr marL="288000" algn="just"/>
            <a:endParaRPr lang="en-US" sz="1600" b="1" i="1" dirty="0">
              <a:solidFill>
                <a:srgbClr val="C00000"/>
              </a:solidFill>
            </a:endParaRPr>
          </a:p>
          <a:p>
            <a:pPr marL="288000" algn="just"/>
            <a:r>
              <a:rPr lang="en-US" sz="1600" b="1" i="1" dirty="0" smtClean="0">
                <a:solidFill>
                  <a:srgbClr val="C00000"/>
                </a:solidFill>
              </a:rPr>
              <a:t>For </a:t>
            </a:r>
            <a:r>
              <a:rPr lang="en-US" sz="1600" b="1" i="1" dirty="0">
                <a:solidFill>
                  <a:srgbClr val="C00000"/>
                </a:solidFill>
              </a:rPr>
              <a:t>accounting for employee share-based payment plans, the intrinsic value may be used, mutatis mutandis, in place of the fair value as described in paragraphs 10 to 39</a:t>
            </a:r>
            <a:r>
              <a:rPr lang="en-US" sz="1600" b="1" i="1" dirty="0" smtClean="0">
                <a:solidFill>
                  <a:srgbClr val="C00000"/>
                </a:solidFill>
              </a:rPr>
              <a:t>.”</a:t>
            </a:r>
          </a:p>
          <a:p>
            <a:pPr marL="288000" algn="just"/>
            <a:endParaRPr lang="en-US" sz="1600" b="1" i="1" dirty="0">
              <a:solidFill>
                <a:srgbClr val="C00000"/>
              </a:solidFill>
            </a:endParaRPr>
          </a:p>
        </p:txBody>
      </p:sp>
    </p:spTree>
    <p:extLst>
      <p:ext uri="{BB962C8B-B14F-4D97-AF65-F5344CB8AC3E}">
        <p14:creationId xmlns:p14="http://schemas.microsoft.com/office/powerpoint/2010/main" val="1312082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1230119"/>
              </p:ext>
            </p:extLst>
          </p:nvPr>
        </p:nvGraphicFramePr>
        <p:xfrm>
          <a:off x="122438" y="260649"/>
          <a:ext cx="7789207" cy="576064"/>
        </p:xfrm>
        <a:graphic>
          <a:graphicData uri="http://schemas.openxmlformats.org/drawingml/2006/table">
            <a:tbl>
              <a:tblPr firstRow="1" bandRow="1">
                <a:tableStyleId>{D113A9D2-9D6B-4929-AA2D-F23B5EE8CBE7}</a:tableStyleId>
              </a:tblPr>
              <a:tblGrid>
                <a:gridCol w="7789207"/>
              </a:tblGrid>
              <a:tr h="576064">
                <a:tc>
                  <a:txBody>
                    <a:bodyPr/>
                    <a:lstStyle/>
                    <a:p>
                      <a:r>
                        <a:rPr lang="en-US" sz="2800" dirty="0" smtClean="0"/>
                        <a:t>The Black –Scholes Formulas</a:t>
                      </a:r>
                      <a:endParaRPr lang="en-IN" sz="2800" dirty="0"/>
                    </a:p>
                  </a:txBody>
                  <a:tcPr/>
                </a:tc>
              </a:tr>
            </a:tbl>
          </a:graphicData>
        </a:graphic>
      </p:graphicFrame>
      <p:sp>
        <p:nvSpPr>
          <p:cNvPr id="3" name="AutoShape 2" descr="Image result for black-scholes formul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Rectangle 6"/>
          <p:cNvSpPr/>
          <p:nvPr/>
        </p:nvSpPr>
        <p:spPr>
          <a:xfrm>
            <a:off x="0" y="0"/>
            <a:ext cx="9144000" cy="8572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t>GN on Share </a:t>
            </a:r>
            <a:r>
              <a:rPr lang="en-GB" sz="3600" dirty="0"/>
              <a:t>Based </a:t>
            </a:r>
            <a:r>
              <a:rPr lang="en-GB" sz="3600" dirty="0" smtClean="0"/>
              <a:t>Payments                         (2/2)</a:t>
            </a:r>
            <a:endParaRPr lang="en-IN" sz="3600" dirty="0">
              <a:solidFill>
                <a:schemeClr val="bg1"/>
              </a:solidFill>
            </a:endParaRPr>
          </a:p>
        </p:txBody>
      </p:sp>
      <p:sp>
        <p:nvSpPr>
          <p:cNvPr id="4" name="TextBox 3"/>
          <p:cNvSpPr txBox="1"/>
          <p:nvPr/>
        </p:nvSpPr>
        <p:spPr>
          <a:xfrm>
            <a:off x="-1" y="1052736"/>
            <a:ext cx="9143999" cy="5509200"/>
          </a:xfrm>
          <a:prstGeom prst="rect">
            <a:avLst/>
          </a:prstGeom>
          <a:noFill/>
        </p:spPr>
        <p:txBody>
          <a:bodyPr wrap="square" rtlCol="0">
            <a:spAutoFit/>
          </a:bodyPr>
          <a:lstStyle/>
          <a:p>
            <a:pPr marL="285750" indent="-285750" algn="just">
              <a:buFont typeface="Arial" pitchFamily="34" charset="0"/>
              <a:buChar char="•"/>
            </a:pPr>
            <a:r>
              <a:rPr lang="en-GB" sz="1600" dirty="0" smtClean="0"/>
              <a:t>Runs </a:t>
            </a:r>
            <a:r>
              <a:rPr lang="en-GB" sz="1600" dirty="0"/>
              <a:t>into </a:t>
            </a:r>
            <a:r>
              <a:rPr lang="en-GB" sz="1600" dirty="0" smtClean="0"/>
              <a:t>about 85 </a:t>
            </a:r>
            <a:r>
              <a:rPr lang="en-GB" sz="1600" dirty="0"/>
              <a:t>pages, divided into</a:t>
            </a:r>
            <a:r>
              <a:rPr lang="en-GB" sz="1600" dirty="0" smtClean="0"/>
              <a:t>:</a:t>
            </a:r>
          </a:p>
          <a:p>
            <a:pPr algn="just"/>
            <a:endParaRPr lang="en-GB" sz="1600" dirty="0" smtClean="0"/>
          </a:p>
          <a:p>
            <a:pPr marL="530225" lvl="1" indent="-173038" algn="just">
              <a:buFont typeface="Calibri" pitchFamily="34" charset="0"/>
              <a:buChar char="­"/>
            </a:pPr>
            <a:r>
              <a:rPr lang="en-GB" sz="1600" b="1" dirty="0">
                <a:solidFill>
                  <a:srgbClr val="C00000"/>
                </a:solidFill>
              </a:rPr>
              <a:t>Main regulations (22 pages)</a:t>
            </a:r>
            <a:r>
              <a:rPr lang="en-GB" sz="1600" dirty="0"/>
              <a:t>: </a:t>
            </a:r>
            <a:r>
              <a:rPr lang="en-GB" sz="1600" dirty="0" smtClean="0"/>
              <a:t>Guidance Note on Accounting for Employee Share-based Payments</a:t>
            </a:r>
          </a:p>
          <a:p>
            <a:pPr marL="530225" lvl="1" indent="-173038" algn="just">
              <a:buFont typeface="Calibri" pitchFamily="34" charset="0"/>
              <a:buChar char="­"/>
            </a:pPr>
            <a:endParaRPr lang="en-GB" sz="1600" dirty="0"/>
          </a:p>
          <a:p>
            <a:pPr marL="530225" lvl="1" indent="-173038" algn="just">
              <a:buFont typeface="Calibri" pitchFamily="34" charset="0"/>
              <a:buChar char="­"/>
            </a:pPr>
            <a:r>
              <a:rPr lang="en-GB" sz="1600" b="1" dirty="0" smtClean="0">
                <a:solidFill>
                  <a:srgbClr val="C00000"/>
                </a:solidFill>
              </a:rPr>
              <a:t>Appendix </a:t>
            </a:r>
            <a:r>
              <a:rPr lang="en-GB" sz="1600" b="1" dirty="0">
                <a:solidFill>
                  <a:srgbClr val="C00000"/>
                </a:solidFill>
              </a:rPr>
              <a:t>1 </a:t>
            </a:r>
            <a:r>
              <a:rPr lang="en-GB" sz="1600" b="1" dirty="0" smtClean="0">
                <a:solidFill>
                  <a:srgbClr val="C00000"/>
                </a:solidFill>
              </a:rPr>
              <a:t>(10 pages): </a:t>
            </a:r>
            <a:r>
              <a:rPr lang="en-GB" sz="1600" dirty="0" smtClean="0"/>
              <a:t>Estimating the Fair Value of Shares or Stock Options Granted</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smtClean="0">
                <a:solidFill>
                  <a:srgbClr val="C00000"/>
                </a:solidFill>
              </a:rPr>
              <a:t>Appendix 2 (16 pages): </a:t>
            </a:r>
            <a:r>
              <a:rPr lang="en-GB" sz="1600" dirty="0" smtClean="0"/>
              <a:t>Equity-settled Employee Share-based Payment Plans</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smtClean="0">
                <a:solidFill>
                  <a:srgbClr val="C00000"/>
                </a:solidFill>
              </a:rPr>
              <a:t>Appendix 3 (4 pages): </a:t>
            </a:r>
            <a:r>
              <a:rPr lang="en-GB" sz="1600" dirty="0" smtClean="0"/>
              <a:t>Modification to the Term and Conditions of Equity-settled Employee Share-based Payment Plans</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a:solidFill>
                  <a:srgbClr val="C00000"/>
                </a:solidFill>
              </a:rPr>
              <a:t>Appendix </a:t>
            </a:r>
            <a:r>
              <a:rPr lang="en-GB" sz="1600" b="1" dirty="0" smtClean="0">
                <a:solidFill>
                  <a:srgbClr val="C00000"/>
                </a:solidFill>
              </a:rPr>
              <a:t>4 (7 </a:t>
            </a:r>
            <a:r>
              <a:rPr lang="en-GB" sz="1600" b="1" dirty="0">
                <a:solidFill>
                  <a:srgbClr val="C00000"/>
                </a:solidFill>
              </a:rPr>
              <a:t>pages</a:t>
            </a:r>
            <a:r>
              <a:rPr lang="en-GB" sz="1600" b="1" dirty="0" smtClean="0">
                <a:solidFill>
                  <a:srgbClr val="C00000"/>
                </a:solidFill>
              </a:rPr>
              <a:t>): </a:t>
            </a:r>
            <a:r>
              <a:rPr lang="en-GB" sz="1600" dirty="0" smtClean="0"/>
              <a:t>Cash-settled </a:t>
            </a:r>
            <a:r>
              <a:rPr lang="en-GB" sz="1600" dirty="0"/>
              <a:t>Employee Share-based Payment </a:t>
            </a:r>
            <a:r>
              <a:rPr lang="en-GB" sz="1600" dirty="0" smtClean="0"/>
              <a:t>Plans</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a:solidFill>
                  <a:srgbClr val="C00000"/>
                </a:solidFill>
              </a:rPr>
              <a:t>Appendix </a:t>
            </a:r>
            <a:r>
              <a:rPr lang="en-GB" sz="1600" b="1" dirty="0" smtClean="0">
                <a:solidFill>
                  <a:srgbClr val="C00000"/>
                </a:solidFill>
              </a:rPr>
              <a:t>5 (4 </a:t>
            </a:r>
            <a:r>
              <a:rPr lang="en-GB" sz="1600" b="1" dirty="0">
                <a:solidFill>
                  <a:srgbClr val="C00000"/>
                </a:solidFill>
              </a:rPr>
              <a:t>pages</a:t>
            </a:r>
            <a:r>
              <a:rPr lang="en-GB" sz="1600" b="1" dirty="0" smtClean="0">
                <a:solidFill>
                  <a:srgbClr val="C00000"/>
                </a:solidFill>
              </a:rPr>
              <a:t>): </a:t>
            </a:r>
            <a:r>
              <a:rPr lang="en-GB" sz="1600" dirty="0" smtClean="0"/>
              <a:t>Employee </a:t>
            </a:r>
            <a:r>
              <a:rPr lang="en-GB" sz="1600" dirty="0"/>
              <a:t>Share-based Payment </a:t>
            </a:r>
            <a:r>
              <a:rPr lang="en-GB" sz="1600" dirty="0" smtClean="0"/>
              <a:t>Plans with Cash Alternatives</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a:solidFill>
                  <a:srgbClr val="C00000"/>
                </a:solidFill>
              </a:rPr>
              <a:t>Appendix </a:t>
            </a:r>
            <a:r>
              <a:rPr lang="en-GB" sz="1600" b="1" dirty="0" smtClean="0">
                <a:solidFill>
                  <a:srgbClr val="C00000"/>
                </a:solidFill>
              </a:rPr>
              <a:t>6 (</a:t>
            </a:r>
            <a:r>
              <a:rPr lang="en-GB" sz="1600" b="1" dirty="0">
                <a:solidFill>
                  <a:srgbClr val="C00000"/>
                </a:solidFill>
              </a:rPr>
              <a:t>4 pages</a:t>
            </a:r>
            <a:r>
              <a:rPr lang="en-GB" sz="1600" b="1" dirty="0" smtClean="0">
                <a:solidFill>
                  <a:srgbClr val="C00000"/>
                </a:solidFill>
              </a:rPr>
              <a:t>): </a:t>
            </a:r>
            <a:r>
              <a:rPr lang="en-GB" sz="1600" dirty="0" smtClean="0"/>
              <a:t>Graded Vesting</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smtClean="0">
                <a:solidFill>
                  <a:srgbClr val="C00000"/>
                </a:solidFill>
              </a:rPr>
              <a:t>Appendix 7 (12 pages): </a:t>
            </a:r>
            <a:r>
              <a:rPr lang="en-GB" sz="1600" dirty="0" smtClean="0"/>
              <a:t>Accounting for Employee Share-based Payment Plans Administered Through a Trust</a:t>
            </a:r>
          </a:p>
          <a:p>
            <a:pPr marL="530225" lvl="1" indent="-173038" algn="just">
              <a:buFont typeface="Calibri" pitchFamily="34" charset="0"/>
              <a:buChar char="­"/>
            </a:pPr>
            <a:endParaRPr lang="en-GB" sz="1600" dirty="0" smtClean="0"/>
          </a:p>
          <a:p>
            <a:pPr marL="530225" lvl="1" indent="-173038" algn="just">
              <a:buFont typeface="Calibri" pitchFamily="34" charset="0"/>
              <a:buChar char="­"/>
            </a:pPr>
            <a:r>
              <a:rPr lang="en-GB" sz="1600" b="1" dirty="0">
                <a:solidFill>
                  <a:srgbClr val="C00000"/>
                </a:solidFill>
              </a:rPr>
              <a:t>Appendix </a:t>
            </a:r>
            <a:r>
              <a:rPr lang="en-GB" sz="1600" b="1" dirty="0" smtClean="0">
                <a:solidFill>
                  <a:srgbClr val="C00000"/>
                </a:solidFill>
              </a:rPr>
              <a:t>8 (</a:t>
            </a:r>
            <a:r>
              <a:rPr lang="en-GB" sz="1600" b="1" dirty="0">
                <a:solidFill>
                  <a:srgbClr val="C00000"/>
                </a:solidFill>
              </a:rPr>
              <a:t>6</a:t>
            </a:r>
            <a:r>
              <a:rPr lang="en-GB" sz="1600" b="1" dirty="0" smtClean="0">
                <a:solidFill>
                  <a:srgbClr val="C00000"/>
                </a:solidFill>
              </a:rPr>
              <a:t> </a:t>
            </a:r>
            <a:r>
              <a:rPr lang="en-GB" sz="1600" b="1" dirty="0">
                <a:solidFill>
                  <a:srgbClr val="C00000"/>
                </a:solidFill>
              </a:rPr>
              <a:t>pages</a:t>
            </a:r>
            <a:r>
              <a:rPr lang="en-GB" sz="1600" b="1" dirty="0" smtClean="0">
                <a:solidFill>
                  <a:srgbClr val="C00000"/>
                </a:solidFill>
              </a:rPr>
              <a:t>): </a:t>
            </a:r>
            <a:r>
              <a:rPr lang="en-GB" sz="1600" dirty="0" smtClean="0"/>
              <a:t>Accounting </a:t>
            </a:r>
            <a:r>
              <a:rPr lang="en-GB" sz="1600" dirty="0"/>
              <a:t>for Employee Share-based Payment Plans Administered Through a </a:t>
            </a:r>
            <a:r>
              <a:rPr lang="en-GB" sz="1600" dirty="0" smtClean="0"/>
              <a:t>Trust</a:t>
            </a:r>
            <a:endParaRPr lang="en-GB" sz="1600" dirty="0"/>
          </a:p>
        </p:txBody>
      </p:sp>
    </p:spTree>
    <p:extLst>
      <p:ext uri="{BB962C8B-B14F-4D97-AF65-F5344CB8AC3E}">
        <p14:creationId xmlns:p14="http://schemas.microsoft.com/office/powerpoint/2010/main" val="2536312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4981</TotalTime>
  <Words>7268</Words>
  <Application>Microsoft Office PowerPoint</Application>
  <PresentationFormat>On-screen Show (4:3)</PresentationFormat>
  <Paragraphs>1385</Paragraphs>
  <Slides>71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71</vt:i4>
      </vt:variant>
    </vt:vector>
  </HeadingPairs>
  <TitlesOfParts>
    <vt:vector size="74" baseType="lpstr">
      <vt:lpstr>Arial</vt:lpstr>
      <vt:lpstr>Calibri</vt:lpstr>
      <vt:lpstr>Office Theme</vt:lpstr>
      <vt:lpstr>Employee Stock Option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Khushwant Pahwa</dc:creator>
  <cp:lastModifiedBy>Quintus Mendonca</cp:lastModifiedBy>
  <cp:revision>729</cp:revision>
  <dcterms:created xsi:type="dcterms:W3CDTF">2015-07-14T05:17:49Z</dcterms:created>
  <dcterms:modified xsi:type="dcterms:W3CDTF">2017-03-04T07:25:30Z</dcterms:modified>
</cp:coreProperties>
</file>