
<file path=[Content_Types].xml><?xml version="1.0" encoding="utf-8"?>
<Types xmlns="http://schemas.openxmlformats.org/package/2006/content-types">
  <Default Extension="xml" ContentType="application/xml"/>
  <Default Extension="jpg" ContentType="image/jp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3.xml" ContentType="application/vnd.openxmlformats-officedocument.drawingml.chart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8"/>
  </p:notesMasterIdLst>
  <p:sldIdLst>
    <p:sldId id="263" r:id="rId2"/>
    <p:sldId id="296" r:id="rId3"/>
    <p:sldId id="322" r:id="rId4"/>
    <p:sldId id="315" r:id="rId5"/>
    <p:sldId id="320" r:id="rId6"/>
    <p:sldId id="321" r:id="rId7"/>
    <p:sldId id="323" r:id="rId8"/>
    <p:sldId id="280" r:id="rId9"/>
    <p:sldId id="287" r:id="rId10"/>
    <p:sldId id="324" r:id="rId11"/>
    <p:sldId id="309" r:id="rId12"/>
    <p:sldId id="325" r:id="rId13"/>
    <p:sldId id="275" r:id="rId14"/>
    <p:sldId id="302" r:id="rId15"/>
    <p:sldId id="310" r:id="rId16"/>
    <p:sldId id="311" r:id="rId17"/>
    <p:sldId id="312" r:id="rId18"/>
    <p:sldId id="326" r:id="rId19"/>
    <p:sldId id="303" r:id="rId20"/>
    <p:sldId id="291" r:id="rId21"/>
    <p:sldId id="268" r:id="rId22"/>
    <p:sldId id="327" r:id="rId23"/>
    <p:sldId id="328" r:id="rId24"/>
    <p:sldId id="329" r:id="rId25"/>
    <p:sldId id="314" r:id="rId26"/>
    <p:sldId id="330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02" autoAdjust="0"/>
  </p:normalViewPr>
  <p:slideViewPr>
    <p:cSldViewPr>
      <p:cViewPr varScale="1">
        <p:scale>
          <a:sx n="115" d="100"/>
          <a:sy n="115" d="100"/>
        </p:scale>
        <p:origin x="136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rasleen\Dropbox\Tiger%20-%20PolicyBazaar\Scorecard\2017%2003%20Policybazaar%20Scorecard%20Mar%20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C:\Users\rasleen\Dropbox\Tiger%20-%20PolicyBazaar\Scorecard\2017%2009%20Policybazaar%20Scorecard%20Sep%202017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327662190799817"/>
          <c:y val="0.0251942081094491"/>
          <c:w val="0.939508518621572"/>
          <c:h val="0.838566403270001"/>
        </c:manualLayout>
      </c:layout>
      <c:areaChart>
        <c:grouping val="stacked"/>
        <c:varyColors val="0"/>
        <c:ser>
          <c:idx val="0"/>
          <c:order val="0"/>
          <c:tx>
            <c:strRef>
              <c:f>'Deck Data 1'!$A$2</c:f>
              <c:strCache>
                <c:ptCount val="1"/>
                <c:pt idx="0">
                  <c:v>Direct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cat>
            <c:numRef>
              <c:f>'Deck Data 1'!$B$1:$BU$1</c:f>
              <c:numCache>
                <c:formatCode>mmm\-yy</c:formatCode>
                <c:ptCount val="72"/>
                <c:pt idx="0">
                  <c:v>40634.0</c:v>
                </c:pt>
                <c:pt idx="1">
                  <c:v>40664.0</c:v>
                </c:pt>
                <c:pt idx="2">
                  <c:v>40695.0</c:v>
                </c:pt>
                <c:pt idx="3">
                  <c:v>40725.0</c:v>
                </c:pt>
                <c:pt idx="4">
                  <c:v>40756.0</c:v>
                </c:pt>
                <c:pt idx="5">
                  <c:v>40787.0</c:v>
                </c:pt>
                <c:pt idx="6">
                  <c:v>40817.0</c:v>
                </c:pt>
                <c:pt idx="7">
                  <c:v>40848.0</c:v>
                </c:pt>
                <c:pt idx="8">
                  <c:v>40878.0</c:v>
                </c:pt>
                <c:pt idx="9">
                  <c:v>40909.0</c:v>
                </c:pt>
                <c:pt idx="10">
                  <c:v>40940.0</c:v>
                </c:pt>
                <c:pt idx="11">
                  <c:v>40969.0</c:v>
                </c:pt>
                <c:pt idx="12">
                  <c:v>41000.0</c:v>
                </c:pt>
                <c:pt idx="13">
                  <c:v>41030.0</c:v>
                </c:pt>
                <c:pt idx="14">
                  <c:v>41061.0</c:v>
                </c:pt>
                <c:pt idx="15">
                  <c:v>41091.0</c:v>
                </c:pt>
                <c:pt idx="16">
                  <c:v>41122.0</c:v>
                </c:pt>
                <c:pt idx="17">
                  <c:v>41153.0</c:v>
                </c:pt>
                <c:pt idx="18">
                  <c:v>41183.0</c:v>
                </c:pt>
                <c:pt idx="19">
                  <c:v>41214.0</c:v>
                </c:pt>
                <c:pt idx="20">
                  <c:v>41244.0</c:v>
                </c:pt>
                <c:pt idx="21">
                  <c:v>41275.0</c:v>
                </c:pt>
                <c:pt idx="22">
                  <c:v>41306.0</c:v>
                </c:pt>
                <c:pt idx="23">
                  <c:v>41334.0</c:v>
                </c:pt>
                <c:pt idx="24">
                  <c:v>41365.0</c:v>
                </c:pt>
                <c:pt idx="25">
                  <c:v>41395.0</c:v>
                </c:pt>
                <c:pt idx="26">
                  <c:v>41426.0</c:v>
                </c:pt>
                <c:pt idx="27">
                  <c:v>41456.0</c:v>
                </c:pt>
                <c:pt idx="28">
                  <c:v>41487.0</c:v>
                </c:pt>
                <c:pt idx="29">
                  <c:v>41518.0</c:v>
                </c:pt>
                <c:pt idx="30">
                  <c:v>41548.0</c:v>
                </c:pt>
                <c:pt idx="31">
                  <c:v>41579.0</c:v>
                </c:pt>
                <c:pt idx="32">
                  <c:v>41609.0</c:v>
                </c:pt>
                <c:pt idx="33">
                  <c:v>41640.0</c:v>
                </c:pt>
                <c:pt idx="34">
                  <c:v>41671.0</c:v>
                </c:pt>
                <c:pt idx="35">
                  <c:v>41699.0</c:v>
                </c:pt>
                <c:pt idx="36">
                  <c:v>41730.0</c:v>
                </c:pt>
                <c:pt idx="37">
                  <c:v>41760.0</c:v>
                </c:pt>
                <c:pt idx="38">
                  <c:v>41791.0</c:v>
                </c:pt>
                <c:pt idx="39">
                  <c:v>41821.0</c:v>
                </c:pt>
                <c:pt idx="40">
                  <c:v>41852.0</c:v>
                </c:pt>
                <c:pt idx="41">
                  <c:v>41883.0</c:v>
                </c:pt>
                <c:pt idx="42">
                  <c:v>41913.0</c:v>
                </c:pt>
                <c:pt idx="43">
                  <c:v>41944.0</c:v>
                </c:pt>
                <c:pt idx="44">
                  <c:v>41974.0</c:v>
                </c:pt>
                <c:pt idx="45">
                  <c:v>42005.0</c:v>
                </c:pt>
                <c:pt idx="46">
                  <c:v>42036.0</c:v>
                </c:pt>
                <c:pt idx="47">
                  <c:v>42064.0</c:v>
                </c:pt>
                <c:pt idx="48">
                  <c:v>42096.0</c:v>
                </c:pt>
                <c:pt idx="49">
                  <c:v>42128.0</c:v>
                </c:pt>
                <c:pt idx="50">
                  <c:v>42160.0</c:v>
                </c:pt>
                <c:pt idx="51">
                  <c:v>42192.0</c:v>
                </c:pt>
                <c:pt idx="52">
                  <c:v>42224.0</c:v>
                </c:pt>
                <c:pt idx="53">
                  <c:v>42256.0</c:v>
                </c:pt>
                <c:pt idx="54">
                  <c:v>42288.0</c:v>
                </c:pt>
                <c:pt idx="55">
                  <c:v>42320.0</c:v>
                </c:pt>
                <c:pt idx="56">
                  <c:v>42352.0</c:v>
                </c:pt>
                <c:pt idx="57">
                  <c:v>42384.0</c:v>
                </c:pt>
                <c:pt idx="58">
                  <c:v>42416.0</c:v>
                </c:pt>
                <c:pt idx="59">
                  <c:v>42448.0</c:v>
                </c:pt>
                <c:pt idx="60">
                  <c:v>42480.0</c:v>
                </c:pt>
                <c:pt idx="61">
                  <c:v>42512.0</c:v>
                </c:pt>
                <c:pt idx="62">
                  <c:v>42544.0</c:v>
                </c:pt>
                <c:pt idx="63">
                  <c:v>42575.0</c:v>
                </c:pt>
                <c:pt idx="64">
                  <c:v>42606.0</c:v>
                </c:pt>
                <c:pt idx="65">
                  <c:v>42637.0</c:v>
                </c:pt>
                <c:pt idx="66">
                  <c:v>42668.0</c:v>
                </c:pt>
                <c:pt idx="67">
                  <c:v>42675.0</c:v>
                </c:pt>
                <c:pt idx="68">
                  <c:v>42705.0</c:v>
                </c:pt>
                <c:pt idx="69">
                  <c:v>42736.0</c:v>
                </c:pt>
                <c:pt idx="70">
                  <c:v>42768.0</c:v>
                </c:pt>
                <c:pt idx="71">
                  <c:v>42800.0</c:v>
                </c:pt>
              </c:numCache>
            </c:numRef>
          </c:cat>
          <c:val>
            <c:numRef>
              <c:f>'Deck Data 1'!$B$2:$BU$2</c:f>
              <c:numCache>
                <c:formatCode>General</c:formatCode>
                <c:ptCount val="72"/>
                <c:pt idx="0">
                  <c:v>1482.0</c:v>
                </c:pt>
                <c:pt idx="1">
                  <c:v>1740.0</c:v>
                </c:pt>
                <c:pt idx="2">
                  <c:v>1688.0</c:v>
                </c:pt>
                <c:pt idx="3">
                  <c:v>1823.0</c:v>
                </c:pt>
                <c:pt idx="4">
                  <c:v>1622.0</c:v>
                </c:pt>
                <c:pt idx="5">
                  <c:v>1943.0</c:v>
                </c:pt>
                <c:pt idx="6">
                  <c:v>2316.0</c:v>
                </c:pt>
                <c:pt idx="7">
                  <c:v>2419.0</c:v>
                </c:pt>
                <c:pt idx="8">
                  <c:v>3173.0</c:v>
                </c:pt>
                <c:pt idx="9">
                  <c:v>3385.0</c:v>
                </c:pt>
                <c:pt idx="10">
                  <c:v>2954.0</c:v>
                </c:pt>
                <c:pt idx="11">
                  <c:v>3326.0</c:v>
                </c:pt>
                <c:pt idx="12">
                  <c:v>2894.0</c:v>
                </c:pt>
                <c:pt idx="13">
                  <c:v>3276.0</c:v>
                </c:pt>
                <c:pt idx="14">
                  <c:v>3072.0</c:v>
                </c:pt>
                <c:pt idx="15">
                  <c:v>3497.0</c:v>
                </c:pt>
                <c:pt idx="16">
                  <c:v>3323.0</c:v>
                </c:pt>
                <c:pt idx="17">
                  <c:v>4356.0</c:v>
                </c:pt>
                <c:pt idx="18">
                  <c:v>5099.0</c:v>
                </c:pt>
                <c:pt idx="19">
                  <c:v>4401.0</c:v>
                </c:pt>
                <c:pt idx="20">
                  <c:v>8079.0</c:v>
                </c:pt>
                <c:pt idx="21">
                  <c:v>8796.0</c:v>
                </c:pt>
                <c:pt idx="22">
                  <c:v>8153.0</c:v>
                </c:pt>
                <c:pt idx="23">
                  <c:v>8806.0</c:v>
                </c:pt>
                <c:pt idx="24">
                  <c:v>7044.0</c:v>
                </c:pt>
                <c:pt idx="25">
                  <c:v>7378.0</c:v>
                </c:pt>
                <c:pt idx="26">
                  <c:v>7470.0</c:v>
                </c:pt>
                <c:pt idx="27">
                  <c:v>7937.0</c:v>
                </c:pt>
                <c:pt idx="28">
                  <c:v>7208.0</c:v>
                </c:pt>
                <c:pt idx="29">
                  <c:v>9169.0</c:v>
                </c:pt>
                <c:pt idx="30">
                  <c:v>9674.0</c:v>
                </c:pt>
                <c:pt idx="31">
                  <c:v>9075.0</c:v>
                </c:pt>
                <c:pt idx="32">
                  <c:v>12124.0</c:v>
                </c:pt>
                <c:pt idx="33">
                  <c:v>11644.0</c:v>
                </c:pt>
                <c:pt idx="34">
                  <c:v>11819.0</c:v>
                </c:pt>
                <c:pt idx="35">
                  <c:v>12345.0</c:v>
                </c:pt>
                <c:pt idx="36" formatCode="0">
                  <c:v>9614.0</c:v>
                </c:pt>
                <c:pt idx="37" formatCode="0">
                  <c:v>10636.0</c:v>
                </c:pt>
                <c:pt idx="38" formatCode="0">
                  <c:v>11589.0</c:v>
                </c:pt>
                <c:pt idx="39" formatCode="0">
                  <c:v>12754.0</c:v>
                </c:pt>
                <c:pt idx="40" formatCode="0">
                  <c:v>14411.0</c:v>
                </c:pt>
                <c:pt idx="41" formatCode="0">
                  <c:v>15223.0</c:v>
                </c:pt>
                <c:pt idx="42" formatCode="0">
                  <c:v>16986.0</c:v>
                </c:pt>
                <c:pt idx="43" formatCode="0">
                  <c:v>16896.0</c:v>
                </c:pt>
                <c:pt idx="44" formatCode="0">
                  <c:v>17489.0</c:v>
                </c:pt>
                <c:pt idx="45" formatCode="0">
                  <c:v>17866.0</c:v>
                </c:pt>
                <c:pt idx="46" formatCode="0">
                  <c:v>17604.0</c:v>
                </c:pt>
                <c:pt idx="47" formatCode="0">
                  <c:v>21640.0</c:v>
                </c:pt>
                <c:pt idx="48" formatCode="0">
                  <c:v>17122.0</c:v>
                </c:pt>
                <c:pt idx="49" formatCode="0">
                  <c:v>17613.0</c:v>
                </c:pt>
                <c:pt idx="50" formatCode="0">
                  <c:v>17712.0</c:v>
                </c:pt>
                <c:pt idx="51" formatCode="0">
                  <c:v>18316.0</c:v>
                </c:pt>
                <c:pt idx="52" formatCode="0">
                  <c:v>19894.0</c:v>
                </c:pt>
                <c:pt idx="53" formatCode="0">
                  <c:v>21762.0</c:v>
                </c:pt>
                <c:pt idx="54" formatCode="0">
                  <c:v>26146.0</c:v>
                </c:pt>
                <c:pt idx="55" formatCode="0">
                  <c:v>24091.0</c:v>
                </c:pt>
                <c:pt idx="56" formatCode="0">
                  <c:v>29647.0</c:v>
                </c:pt>
                <c:pt idx="57" formatCode="0">
                  <c:v>30685.0</c:v>
                </c:pt>
                <c:pt idx="58" formatCode="0">
                  <c:v>28885.0</c:v>
                </c:pt>
                <c:pt idx="59" formatCode="0">
                  <c:v>35532.0</c:v>
                </c:pt>
                <c:pt idx="60" formatCode="0">
                  <c:v>29856.0</c:v>
                </c:pt>
                <c:pt idx="61" formatCode="0">
                  <c:v>36941.0</c:v>
                </c:pt>
                <c:pt idx="62" formatCode="0">
                  <c:v>33728.0</c:v>
                </c:pt>
                <c:pt idx="63" formatCode="0">
                  <c:v>38953.0</c:v>
                </c:pt>
                <c:pt idx="64" formatCode="0">
                  <c:v>54552.0</c:v>
                </c:pt>
                <c:pt idx="65" formatCode="0">
                  <c:v>53818.0</c:v>
                </c:pt>
                <c:pt idx="66" formatCode="0">
                  <c:v>61969.0</c:v>
                </c:pt>
                <c:pt idx="67" formatCode="0">
                  <c:v>60611.0</c:v>
                </c:pt>
                <c:pt idx="68" formatCode="0">
                  <c:v>66509.42094089412</c:v>
                </c:pt>
                <c:pt idx="69" formatCode="0">
                  <c:v>73209.0</c:v>
                </c:pt>
                <c:pt idx="70" formatCode="0">
                  <c:v>78489.0</c:v>
                </c:pt>
                <c:pt idx="71" formatCode="0">
                  <c:v>109124.0</c:v>
                </c:pt>
              </c:numCache>
            </c:numRef>
          </c:val>
        </c:ser>
        <c:ser>
          <c:idx val="1"/>
          <c:order val="1"/>
          <c:tx>
            <c:strRef>
              <c:f>'Deck Data 1'!$A$3</c:f>
              <c:strCache>
                <c:ptCount val="1"/>
                <c:pt idx="0">
                  <c:v>SEM</c:v>
                </c:pt>
              </c:strCache>
            </c:strRef>
          </c:tx>
          <c:spPr>
            <a:solidFill>
              <a:srgbClr val="9ADEBC"/>
            </a:solidFill>
          </c:spPr>
          <c:cat>
            <c:numRef>
              <c:f>'Deck Data 1'!$B$1:$BU$1</c:f>
              <c:numCache>
                <c:formatCode>mmm\-yy</c:formatCode>
                <c:ptCount val="72"/>
                <c:pt idx="0">
                  <c:v>40634.0</c:v>
                </c:pt>
                <c:pt idx="1">
                  <c:v>40664.0</c:v>
                </c:pt>
                <c:pt idx="2">
                  <c:v>40695.0</c:v>
                </c:pt>
                <c:pt idx="3">
                  <c:v>40725.0</c:v>
                </c:pt>
                <c:pt idx="4">
                  <c:v>40756.0</c:v>
                </c:pt>
                <c:pt idx="5">
                  <c:v>40787.0</c:v>
                </c:pt>
                <c:pt idx="6">
                  <c:v>40817.0</c:v>
                </c:pt>
                <c:pt idx="7">
                  <c:v>40848.0</c:v>
                </c:pt>
                <c:pt idx="8">
                  <c:v>40878.0</c:v>
                </c:pt>
                <c:pt idx="9">
                  <c:v>40909.0</c:v>
                </c:pt>
                <c:pt idx="10">
                  <c:v>40940.0</c:v>
                </c:pt>
                <c:pt idx="11">
                  <c:v>40969.0</c:v>
                </c:pt>
                <c:pt idx="12">
                  <c:v>41000.0</c:v>
                </c:pt>
                <c:pt idx="13">
                  <c:v>41030.0</c:v>
                </c:pt>
                <c:pt idx="14">
                  <c:v>41061.0</c:v>
                </c:pt>
                <c:pt idx="15">
                  <c:v>41091.0</c:v>
                </c:pt>
                <c:pt idx="16">
                  <c:v>41122.0</c:v>
                </c:pt>
                <c:pt idx="17">
                  <c:v>41153.0</c:v>
                </c:pt>
                <c:pt idx="18">
                  <c:v>41183.0</c:v>
                </c:pt>
                <c:pt idx="19">
                  <c:v>41214.0</c:v>
                </c:pt>
                <c:pt idx="20">
                  <c:v>41244.0</c:v>
                </c:pt>
                <c:pt idx="21">
                  <c:v>41275.0</c:v>
                </c:pt>
                <c:pt idx="22">
                  <c:v>41306.0</c:v>
                </c:pt>
                <c:pt idx="23">
                  <c:v>41334.0</c:v>
                </c:pt>
                <c:pt idx="24">
                  <c:v>41365.0</c:v>
                </c:pt>
                <c:pt idx="25">
                  <c:v>41395.0</c:v>
                </c:pt>
                <c:pt idx="26">
                  <c:v>41426.0</c:v>
                </c:pt>
                <c:pt idx="27">
                  <c:v>41456.0</c:v>
                </c:pt>
                <c:pt idx="28">
                  <c:v>41487.0</c:v>
                </c:pt>
                <c:pt idx="29">
                  <c:v>41518.0</c:v>
                </c:pt>
                <c:pt idx="30">
                  <c:v>41548.0</c:v>
                </c:pt>
                <c:pt idx="31">
                  <c:v>41579.0</c:v>
                </c:pt>
                <c:pt idx="32">
                  <c:v>41609.0</c:v>
                </c:pt>
                <c:pt idx="33">
                  <c:v>41640.0</c:v>
                </c:pt>
                <c:pt idx="34">
                  <c:v>41671.0</c:v>
                </c:pt>
                <c:pt idx="35">
                  <c:v>41699.0</c:v>
                </c:pt>
                <c:pt idx="36">
                  <c:v>41730.0</c:v>
                </c:pt>
                <c:pt idx="37">
                  <c:v>41760.0</c:v>
                </c:pt>
                <c:pt idx="38">
                  <c:v>41791.0</c:v>
                </c:pt>
                <c:pt idx="39">
                  <c:v>41821.0</c:v>
                </c:pt>
                <c:pt idx="40">
                  <c:v>41852.0</c:v>
                </c:pt>
                <c:pt idx="41">
                  <c:v>41883.0</c:v>
                </c:pt>
                <c:pt idx="42">
                  <c:v>41913.0</c:v>
                </c:pt>
                <c:pt idx="43">
                  <c:v>41944.0</c:v>
                </c:pt>
                <c:pt idx="44">
                  <c:v>41974.0</c:v>
                </c:pt>
                <c:pt idx="45">
                  <c:v>42005.0</c:v>
                </c:pt>
                <c:pt idx="46">
                  <c:v>42036.0</c:v>
                </c:pt>
                <c:pt idx="47">
                  <c:v>42064.0</c:v>
                </c:pt>
                <c:pt idx="48">
                  <c:v>42096.0</c:v>
                </c:pt>
                <c:pt idx="49">
                  <c:v>42128.0</c:v>
                </c:pt>
                <c:pt idx="50">
                  <c:v>42160.0</c:v>
                </c:pt>
                <c:pt idx="51">
                  <c:v>42192.0</c:v>
                </c:pt>
                <c:pt idx="52">
                  <c:v>42224.0</c:v>
                </c:pt>
                <c:pt idx="53">
                  <c:v>42256.0</c:v>
                </c:pt>
                <c:pt idx="54">
                  <c:v>42288.0</c:v>
                </c:pt>
                <c:pt idx="55">
                  <c:v>42320.0</c:v>
                </c:pt>
                <c:pt idx="56">
                  <c:v>42352.0</c:v>
                </c:pt>
                <c:pt idx="57">
                  <c:v>42384.0</c:v>
                </c:pt>
                <c:pt idx="58">
                  <c:v>42416.0</c:v>
                </c:pt>
                <c:pt idx="59">
                  <c:v>42448.0</c:v>
                </c:pt>
                <c:pt idx="60">
                  <c:v>42480.0</c:v>
                </c:pt>
                <c:pt idx="61">
                  <c:v>42512.0</c:v>
                </c:pt>
                <c:pt idx="62">
                  <c:v>42544.0</c:v>
                </c:pt>
                <c:pt idx="63">
                  <c:v>42575.0</c:v>
                </c:pt>
                <c:pt idx="64">
                  <c:v>42606.0</c:v>
                </c:pt>
                <c:pt idx="65">
                  <c:v>42637.0</c:v>
                </c:pt>
                <c:pt idx="66">
                  <c:v>42668.0</c:v>
                </c:pt>
                <c:pt idx="67">
                  <c:v>42675.0</c:v>
                </c:pt>
                <c:pt idx="68">
                  <c:v>42705.0</c:v>
                </c:pt>
                <c:pt idx="69">
                  <c:v>42736.0</c:v>
                </c:pt>
                <c:pt idx="70">
                  <c:v>42768.0</c:v>
                </c:pt>
                <c:pt idx="71">
                  <c:v>42800.0</c:v>
                </c:pt>
              </c:numCache>
            </c:numRef>
          </c:cat>
          <c:val>
            <c:numRef>
              <c:f>'Deck Data 1'!$B$3:$BU$3</c:f>
              <c:numCache>
                <c:formatCode>General</c:formatCode>
                <c:ptCount val="72"/>
                <c:pt idx="2">
                  <c:v>2.0</c:v>
                </c:pt>
                <c:pt idx="3">
                  <c:v>102.0</c:v>
                </c:pt>
                <c:pt idx="4">
                  <c:v>450.0</c:v>
                </c:pt>
                <c:pt idx="5">
                  <c:v>611.0</c:v>
                </c:pt>
                <c:pt idx="6">
                  <c:v>733.0</c:v>
                </c:pt>
                <c:pt idx="7">
                  <c:v>894.0</c:v>
                </c:pt>
                <c:pt idx="8">
                  <c:v>1105.0</c:v>
                </c:pt>
                <c:pt idx="9">
                  <c:v>976.0</c:v>
                </c:pt>
                <c:pt idx="10">
                  <c:v>880.0</c:v>
                </c:pt>
                <c:pt idx="11">
                  <c:v>1055.0</c:v>
                </c:pt>
                <c:pt idx="12">
                  <c:v>827.0</c:v>
                </c:pt>
                <c:pt idx="13">
                  <c:v>874.0</c:v>
                </c:pt>
                <c:pt idx="14">
                  <c:v>816.0</c:v>
                </c:pt>
                <c:pt idx="15">
                  <c:v>816.0</c:v>
                </c:pt>
                <c:pt idx="16">
                  <c:v>955.0</c:v>
                </c:pt>
                <c:pt idx="17">
                  <c:v>1035.0</c:v>
                </c:pt>
                <c:pt idx="18">
                  <c:v>1035.0</c:v>
                </c:pt>
                <c:pt idx="19">
                  <c:v>1021.0</c:v>
                </c:pt>
                <c:pt idx="20">
                  <c:v>1638.0</c:v>
                </c:pt>
                <c:pt idx="21">
                  <c:v>1792.0</c:v>
                </c:pt>
                <c:pt idx="22">
                  <c:v>1765.0</c:v>
                </c:pt>
                <c:pt idx="23">
                  <c:v>1819.0</c:v>
                </c:pt>
                <c:pt idx="24">
                  <c:v>1562.0</c:v>
                </c:pt>
                <c:pt idx="25">
                  <c:v>1436.0</c:v>
                </c:pt>
                <c:pt idx="26">
                  <c:v>1584.0</c:v>
                </c:pt>
                <c:pt idx="27">
                  <c:v>1867.0</c:v>
                </c:pt>
                <c:pt idx="28">
                  <c:v>2068.0</c:v>
                </c:pt>
                <c:pt idx="29">
                  <c:v>2362.0</c:v>
                </c:pt>
                <c:pt idx="30">
                  <c:v>1869.0</c:v>
                </c:pt>
                <c:pt idx="31">
                  <c:v>1654.0</c:v>
                </c:pt>
                <c:pt idx="32">
                  <c:v>2276.0</c:v>
                </c:pt>
                <c:pt idx="33">
                  <c:v>2358.0</c:v>
                </c:pt>
                <c:pt idx="34">
                  <c:v>2022.0</c:v>
                </c:pt>
                <c:pt idx="35">
                  <c:v>2167.0</c:v>
                </c:pt>
                <c:pt idx="36" formatCode="0">
                  <c:v>1369.0</c:v>
                </c:pt>
                <c:pt idx="37" formatCode="0">
                  <c:v>1537.0</c:v>
                </c:pt>
                <c:pt idx="38" formatCode="0">
                  <c:v>1658.0</c:v>
                </c:pt>
                <c:pt idx="39" formatCode="0">
                  <c:v>1660.0</c:v>
                </c:pt>
                <c:pt idx="40" formatCode="0">
                  <c:v>1615.0</c:v>
                </c:pt>
                <c:pt idx="41" formatCode="0">
                  <c:v>1527.0</c:v>
                </c:pt>
                <c:pt idx="42" formatCode="0">
                  <c:v>1758.0</c:v>
                </c:pt>
                <c:pt idx="43" formatCode="0">
                  <c:v>1769.0</c:v>
                </c:pt>
                <c:pt idx="44" formatCode="0">
                  <c:v>1505.0</c:v>
                </c:pt>
                <c:pt idx="45" formatCode="0">
                  <c:v>1466.0</c:v>
                </c:pt>
                <c:pt idx="46" formatCode="0">
                  <c:v>1371.0</c:v>
                </c:pt>
                <c:pt idx="47" formatCode="0">
                  <c:v>1642.0</c:v>
                </c:pt>
                <c:pt idx="48" formatCode="0">
                  <c:v>1245.0</c:v>
                </c:pt>
                <c:pt idx="49" formatCode="0">
                  <c:v>1645.0</c:v>
                </c:pt>
                <c:pt idx="50" formatCode="0">
                  <c:v>1213.0</c:v>
                </c:pt>
                <c:pt idx="51" formatCode="0">
                  <c:v>1109.0</c:v>
                </c:pt>
                <c:pt idx="52" formatCode="0">
                  <c:v>1027.0</c:v>
                </c:pt>
                <c:pt idx="53" formatCode="0">
                  <c:v>1358.0</c:v>
                </c:pt>
                <c:pt idx="54" formatCode="0">
                  <c:v>1316.0</c:v>
                </c:pt>
                <c:pt idx="55" formatCode="0">
                  <c:v>1136.0</c:v>
                </c:pt>
                <c:pt idx="56" formatCode="0">
                  <c:v>1388.0</c:v>
                </c:pt>
                <c:pt idx="57" formatCode="0">
                  <c:v>1280.0</c:v>
                </c:pt>
                <c:pt idx="58" formatCode="0">
                  <c:v>1123.0</c:v>
                </c:pt>
                <c:pt idx="59" formatCode="0">
                  <c:v>1790.0</c:v>
                </c:pt>
                <c:pt idx="60" formatCode="0">
                  <c:v>1768.0</c:v>
                </c:pt>
                <c:pt idx="61" formatCode="0">
                  <c:v>2032.0</c:v>
                </c:pt>
                <c:pt idx="62" formatCode="0">
                  <c:v>2138.0</c:v>
                </c:pt>
                <c:pt idx="63" formatCode="0">
                  <c:v>2461.0</c:v>
                </c:pt>
                <c:pt idx="64" formatCode="0">
                  <c:v>2086.0</c:v>
                </c:pt>
                <c:pt idx="65" formatCode="0">
                  <c:v>2050.0</c:v>
                </c:pt>
                <c:pt idx="66" formatCode="0">
                  <c:v>2384.0</c:v>
                </c:pt>
                <c:pt idx="67" formatCode="0">
                  <c:v>2176.0</c:v>
                </c:pt>
                <c:pt idx="68" formatCode="0">
                  <c:v>2212.248238515738</c:v>
                </c:pt>
                <c:pt idx="69" formatCode="0">
                  <c:v>1933.0</c:v>
                </c:pt>
                <c:pt idx="70" formatCode="0">
                  <c:v>1854.0</c:v>
                </c:pt>
                <c:pt idx="71" formatCode="0">
                  <c:v>2669.0</c:v>
                </c:pt>
              </c:numCache>
            </c:numRef>
          </c:val>
        </c:ser>
        <c:ser>
          <c:idx val="2"/>
          <c:order val="2"/>
          <c:tx>
            <c:strRef>
              <c:f>'Deck Data 1'!$A$4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'Deck Data 1'!$B$1:$BU$1</c:f>
              <c:numCache>
                <c:formatCode>mmm\-yy</c:formatCode>
                <c:ptCount val="72"/>
                <c:pt idx="0">
                  <c:v>40634.0</c:v>
                </c:pt>
                <c:pt idx="1">
                  <c:v>40664.0</c:v>
                </c:pt>
                <c:pt idx="2">
                  <c:v>40695.0</c:v>
                </c:pt>
                <c:pt idx="3">
                  <c:v>40725.0</c:v>
                </c:pt>
                <c:pt idx="4">
                  <c:v>40756.0</c:v>
                </c:pt>
                <c:pt idx="5">
                  <c:v>40787.0</c:v>
                </c:pt>
                <c:pt idx="6">
                  <c:v>40817.0</c:v>
                </c:pt>
                <c:pt idx="7">
                  <c:v>40848.0</c:v>
                </c:pt>
                <c:pt idx="8">
                  <c:v>40878.0</c:v>
                </c:pt>
                <c:pt idx="9">
                  <c:v>40909.0</c:v>
                </c:pt>
                <c:pt idx="10">
                  <c:v>40940.0</c:v>
                </c:pt>
                <c:pt idx="11">
                  <c:v>40969.0</c:v>
                </c:pt>
                <c:pt idx="12">
                  <c:v>41000.0</c:v>
                </c:pt>
                <c:pt idx="13">
                  <c:v>41030.0</c:v>
                </c:pt>
                <c:pt idx="14">
                  <c:v>41061.0</c:v>
                </c:pt>
                <c:pt idx="15">
                  <c:v>41091.0</c:v>
                </c:pt>
                <c:pt idx="16">
                  <c:v>41122.0</c:v>
                </c:pt>
                <c:pt idx="17">
                  <c:v>41153.0</c:v>
                </c:pt>
                <c:pt idx="18">
                  <c:v>41183.0</c:v>
                </c:pt>
                <c:pt idx="19">
                  <c:v>41214.0</c:v>
                </c:pt>
                <c:pt idx="20">
                  <c:v>41244.0</c:v>
                </c:pt>
                <c:pt idx="21">
                  <c:v>41275.0</c:v>
                </c:pt>
                <c:pt idx="22">
                  <c:v>41306.0</c:v>
                </c:pt>
                <c:pt idx="23">
                  <c:v>41334.0</c:v>
                </c:pt>
                <c:pt idx="24">
                  <c:v>41365.0</c:v>
                </c:pt>
                <c:pt idx="25">
                  <c:v>41395.0</c:v>
                </c:pt>
                <c:pt idx="26">
                  <c:v>41426.0</c:v>
                </c:pt>
                <c:pt idx="27">
                  <c:v>41456.0</c:v>
                </c:pt>
                <c:pt idx="28">
                  <c:v>41487.0</c:v>
                </c:pt>
                <c:pt idx="29">
                  <c:v>41518.0</c:v>
                </c:pt>
                <c:pt idx="30">
                  <c:v>41548.0</c:v>
                </c:pt>
                <c:pt idx="31">
                  <c:v>41579.0</c:v>
                </c:pt>
                <c:pt idx="32">
                  <c:v>41609.0</c:v>
                </c:pt>
                <c:pt idx="33">
                  <c:v>41640.0</c:v>
                </c:pt>
                <c:pt idx="34">
                  <c:v>41671.0</c:v>
                </c:pt>
                <c:pt idx="35">
                  <c:v>41699.0</c:v>
                </c:pt>
                <c:pt idx="36">
                  <c:v>41730.0</c:v>
                </c:pt>
                <c:pt idx="37">
                  <c:v>41760.0</c:v>
                </c:pt>
                <c:pt idx="38">
                  <c:v>41791.0</c:v>
                </c:pt>
                <c:pt idx="39">
                  <c:v>41821.0</c:v>
                </c:pt>
                <c:pt idx="40">
                  <c:v>41852.0</c:v>
                </c:pt>
                <c:pt idx="41">
                  <c:v>41883.0</c:v>
                </c:pt>
                <c:pt idx="42">
                  <c:v>41913.0</c:v>
                </c:pt>
                <c:pt idx="43">
                  <c:v>41944.0</c:v>
                </c:pt>
                <c:pt idx="44">
                  <c:v>41974.0</c:v>
                </c:pt>
                <c:pt idx="45">
                  <c:v>42005.0</c:v>
                </c:pt>
                <c:pt idx="46">
                  <c:v>42036.0</c:v>
                </c:pt>
                <c:pt idx="47">
                  <c:v>42064.0</c:v>
                </c:pt>
                <c:pt idx="48">
                  <c:v>42096.0</c:v>
                </c:pt>
                <c:pt idx="49">
                  <c:v>42128.0</c:v>
                </c:pt>
                <c:pt idx="50">
                  <c:v>42160.0</c:v>
                </c:pt>
                <c:pt idx="51">
                  <c:v>42192.0</c:v>
                </c:pt>
                <c:pt idx="52">
                  <c:v>42224.0</c:v>
                </c:pt>
                <c:pt idx="53">
                  <c:v>42256.0</c:v>
                </c:pt>
                <c:pt idx="54">
                  <c:v>42288.0</c:v>
                </c:pt>
                <c:pt idx="55">
                  <c:v>42320.0</c:v>
                </c:pt>
                <c:pt idx="56">
                  <c:v>42352.0</c:v>
                </c:pt>
                <c:pt idx="57">
                  <c:v>42384.0</c:v>
                </c:pt>
                <c:pt idx="58">
                  <c:v>42416.0</c:v>
                </c:pt>
                <c:pt idx="59">
                  <c:v>42448.0</c:v>
                </c:pt>
                <c:pt idx="60">
                  <c:v>42480.0</c:v>
                </c:pt>
                <c:pt idx="61">
                  <c:v>42512.0</c:v>
                </c:pt>
                <c:pt idx="62">
                  <c:v>42544.0</c:v>
                </c:pt>
                <c:pt idx="63">
                  <c:v>42575.0</c:v>
                </c:pt>
                <c:pt idx="64">
                  <c:v>42606.0</c:v>
                </c:pt>
                <c:pt idx="65">
                  <c:v>42637.0</c:v>
                </c:pt>
                <c:pt idx="66">
                  <c:v>42668.0</c:v>
                </c:pt>
                <c:pt idx="67">
                  <c:v>42675.0</c:v>
                </c:pt>
                <c:pt idx="68">
                  <c:v>42705.0</c:v>
                </c:pt>
                <c:pt idx="69">
                  <c:v>42736.0</c:v>
                </c:pt>
                <c:pt idx="70">
                  <c:v>42768.0</c:v>
                </c:pt>
                <c:pt idx="71">
                  <c:v>42800.0</c:v>
                </c:pt>
              </c:numCache>
            </c:numRef>
          </c:cat>
          <c:val>
            <c:numRef>
              <c:f>'Deck Data 1'!$B$4:$BU$4</c:f>
              <c:numCache>
                <c:formatCode>General</c:formatCode>
                <c:ptCount val="72"/>
                <c:pt idx="2">
                  <c:v>7.0</c:v>
                </c:pt>
                <c:pt idx="3">
                  <c:v>32.0</c:v>
                </c:pt>
                <c:pt idx="4">
                  <c:v>200.0</c:v>
                </c:pt>
                <c:pt idx="5">
                  <c:v>375.0</c:v>
                </c:pt>
                <c:pt idx="6">
                  <c:v>557.0</c:v>
                </c:pt>
                <c:pt idx="7">
                  <c:v>768.0</c:v>
                </c:pt>
                <c:pt idx="8">
                  <c:v>1040.0</c:v>
                </c:pt>
                <c:pt idx="9">
                  <c:v>1577.0</c:v>
                </c:pt>
                <c:pt idx="10">
                  <c:v>1767.0</c:v>
                </c:pt>
                <c:pt idx="11">
                  <c:v>2117.0</c:v>
                </c:pt>
                <c:pt idx="12">
                  <c:v>1557.0</c:v>
                </c:pt>
                <c:pt idx="13">
                  <c:v>1674.0</c:v>
                </c:pt>
                <c:pt idx="14">
                  <c:v>1721.0</c:v>
                </c:pt>
                <c:pt idx="15">
                  <c:v>1691.0</c:v>
                </c:pt>
                <c:pt idx="16">
                  <c:v>1338.0</c:v>
                </c:pt>
                <c:pt idx="17">
                  <c:v>1417.0</c:v>
                </c:pt>
                <c:pt idx="18">
                  <c:v>1460.0</c:v>
                </c:pt>
                <c:pt idx="19">
                  <c:v>1446.0</c:v>
                </c:pt>
                <c:pt idx="20">
                  <c:v>1797.0</c:v>
                </c:pt>
                <c:pt idx="21">
                  <c:v>225.0</c:v>
                </c:pt>
                <c:pt idx="22">
                  <c:v>230.0</c:v>
                </c:pt>
                <c:pt idx="23">
                  <c:v>319.0</c:v>
                </c:pt>
                <c:pt idx="24">
                  <c:v>232.0</c:v>
                </c:pt>
                <c:pt idx="25">
                  <c:v>254.0</c:v>
                </c:pt>
                <c:pt idx="26">
                  <c:v>205.0</c:v>
                </c:pt>
                <c:pt idx="27">
                  <c:v>176.0</c:v>
                </c:pt>
                <c:pt idx="28">
                  <c:v>210.0</c:v>
                </c:pt>
                <c:pt idx="29">
                  <c:v>140.0</c:v>
                </c:pt>
                <c:pt idx="30">
                  <c:v>120.0</c:v>
                </c:pt>
                <c:pt idx="31">
                  <c:v>147.0</c:v>
                </c:pt>
                <c:pt idx="32">
                  <c:v>128.0</c:v>
                </c:pt>
                <c:pt idx="33">
                  <c:v>109.0</c:v>
                </c:pt>
                <c:pt idx="34">
                  <c:v>103.0</c:v>
                </c:pt>
                <c:pt idx="35">
                  <c:v>112.0</c:v>
                </c:pt>
                <c:pt idx="36" formatCode="0">
                  <c:v>65.0</c:v>
                </c:pt>
                <c:pt idx="37" formatCode="0">
                  <c:v>95.0</c:v>
                </c:pt>
                <c:pt idx="38" formatCode="0">
                  <c:v>86.0</c:v>
                </c:pt>
                <c:pt idx="39" formatCode="0">
                  <c:v>86.0</c:v>
                </c:pt>
                <c:pt idx="40" formatCode="0">
                  <c:v>61.0</c:v>
                </c:pt>
                <c:pt idx="41" formatCode="0">
                  <c:v>99.0</c:v>
                </c:pt>
                <c:pt idx="42" formatCode="0">
                  <c:v>103.0</c:v>
                </c:pt>
                <c:pt idx="43" formatCode="0">
                  <c:v>162.0</c:v>
                </c:pt>
                <c:pt idx="44" formatCode="0">
                  <c:v>174.0</c:v>
                </c:pt>
                <c:pt idx="45" formatCode="0">
                  <c:v>152.0</c:v>
                </c:pt>
                <c:pt idx="46" formatCode="0">
                  <c:v>161.0</c:v>
                </c:pt>
                <c:pt idx="47" formatCode="0">
                  <c:v>255.0</c:v>
                </c:pt>
                <c:pt idx="48" formatCode="0">
                  <c:v>181.0</c:v>
                </c:pt>
                <c:pt idx="49" formatCode="0">
                  <c:v>207.0</c:v>
                </c:pt>
                <c:pt idx="50" formatCode="0">
                  <c:v>139.0</c:v>
                </c:pt>
                <c:pt idx="51" formatCode="0">
                  <c:v>162.0</c:v>
                </c:pt>
                <c:pt idx="52" formatCode="0">
                  <c:v>204.0</c:v>
                </c:pt>
                <c:pt idx="53" formatCode="0">
                  <c:v>113.0</c:v>
                </c:pt>
                <c:pt idx="54" formatCode="0">
                  <c:v>114.0</c:v>
                </c:pt>
                <c:pt idx="55" formatCode="0">
                  <c:v>224.0</c:v>
                </c:pt>
                <c:pt idx="56" formatCode="0">
                  <c:v>481.0</c:v>
                </c:pt>
                <c:pt idx="57" formatCode="0">
                  <c:v>606.0</c:v>
                </c:pt>
                <c:pt idx="58" formatCode="0">
                  <c:v>486.0</c:v>
                </c:pt>
                <c:pt idx="59" formatCode="0">
                  <c:v>423.0</c:v>
                </c:pt>
                <c:pt idx="60" formatCode="0">
                  <c:v>404.0</c:v>
                </c:pt>
                <c:pt idx="61" formatCode="0">
                  <c:v>364.0</c:v>
                </c:pt>
                <c:pt idx="62" formatCode="0">
                  <c:v>228.0</c:v>
                </c:pt>
                <c:pt idx="63" formatCode="0">
                  <c:v>251.0</c:v>
                </c:pt>
                <c:pt idx="64" formatCode="0">
                  <c:v>382.0</c:v>
                </c:pt>
                <c:pt idx="65" formatCode="0">
                  <c:v>221.0</c:v>
                </c:pt>
                <c:pt idx="66" formatCode="0">
                  <c:v>51.0</c:v>
                </c:pt>
                <c:pt idx="67" formatCode="0">
                  <c:v>62.0</c:v>
                </c:pt>
                <c:pt idx="68" formatCode="0">
                  <c:v>148.3308205901357</c:v>
                </c:pt>
                <c:pt idx="69" formatCode="0">
                  <c:v>49.0</c:v>
                </c:pt>
                <c:pt idx="70" formatCode="0">
                  <c:v>35.0</c:v>
                </c:pt>
                <c:pt idx="71" formatCode="0">
                  <c:v>49.0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6861104"/>
        <c:axId val="1556862880"/>
      </c:areaChart>
      <c:dateAx>
        <c:axId val="15568611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556862880"/>
        <c:crosses val="autoZero"/>
        <c:auto val="1"/>
        <c:lblOffset val="100"/>
        <c:baseTimeUnit val="months"/>
      </c:dateAx>
      <c:valAx>
        <c:axId val="15568628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56861104"/>
        <c:crosses val="autoZero"/>
        <c:crossBetween val="midCat"/>
      </c:valAx>
      <c:spPr>
        <a:ln>
          <a:solidFill>
            <a:srgbClr val="000000"/>
          </a:solidFill>
        </a:ln>
      </c:spPr>
    </c:plotArea>
    <c:legend>
      <c:legendPos val="t"/>
      <c:layout>
        <c:manualLayout>
          <c:xMode val="edge"/>
          <c:yMode val="edge"/>
          <c:x val="0.254908284356006"/>
          <c:y val="0.0921409201407132"/>
          <c:w val="0.515388215195667"/>
          <c:h val="0.0528795734322411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000">
          <a:latin typeface="Century Gothic" panose="020B0502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390243902439"/>
          <c:y val="0.020059914804655"/>
          <c:w val="0.751219512195122"/>
          <c:h val="0.6720831954386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'Prem and txn'!$A$2</c:f>
              <c:strCache>
                <c:ptCount val="1"/>
                <c:pt idx="0">
                  <c:v>Term</c:v>
                </c:pt>
              </c:strCache>
            </c:strRef>
          </c:tx>
          <c:spPr>
            <a:solidFill>
              <a:srgbClr val="005286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txn'!$B$2:$BO$2</c:f>
              <c:numCache>
                <c:formatCode>0</c:formatCode>
                <c:ptCount val="66"/>
                <c:pt idx="0">
                  <c:v>2.8419194</c:v>
                </c:pt>
                <c:pt idx="1">
                  <c:v>2.7972841</c:v>
                </c:pt>
                <c:pt idx="2">
                  <c:v>2.749528</c:v>
                </c:pt>
                <c:pt idx="3">
                  <c:v>2.7466011</c:v>
                </c:pt>
                <c:pt idx="4">
                  <c:v>2.860792200000001</c:v>
                </c:pt>
                <c:pt idx="5">
                  <c:v>3.0806181</c:v>
                </c:pt>
                <c:pt idx="6">
                  <c:v>3.2015855</c:v>
                </c:pt>
                <c:pt idx="7">
                  <c:v>2.6084815</c:v>
                </c:pt>
                <c:pt idx="8">
                  <c:v>4.3705932</c:v>
                </c:pt>
                <c:pt idx="9">
                  <c:v>4.545077199999999</c:v>
                </c:pt>
                <c:pt idx="10">
                  <c:v>3.7535774</c:v>
                </c:pt>
                <c:pt idx="11">
                  <c:v>3.713472999999999</c:v>
                </c:pt>
                <c:pt idx="12">
                  <c:v>3.1110176</c:v>
                </c:pt>
                <c:pt idx="13">
                  <c:v>3.3298516</c:v>
                </c:pt>
                <c:pt idx="14">
                  <c:v>3.5072508</c:v>
                </c:pt>
                <c:pt idx="15">
                  <c:v>4.2622617</c:v>
                </c:pt>
                <c:pt idx="16">
                  <c:v>4.4918692</c:v>
                </c:pt>
                <c:pt idx="17">
                  <c:v>5.050772848802635</c:v>
                </c:pt>
                <c:pt idx="18">
                  <c:v>4.02642679160867</c:v>
                </c:pt>
                <c:pt idx="19">
                  <c:v>4.2754513416667</c:v>
                </c:pt>
                <c:pt idx="20">
                  <c:v>5.626518922127848</c:v>
                </c:pt>
                <c:pt idx="21">
                  <c:v>6.01015454999998</c:v>
                </c:pt>
                <c:pt idx="22">
                  <c:v>5.595932349999989</c:v>
                </c:pt>
                <c:pt idx="23">
                  <c:v>5.591595899999991</c:v>
                </c:pt>
                <c:pt idx="24">
                  <c:v>3.2355505</c:v>
                </c:pt>
                <c:pt idx="25">
                  <c:v>3.934852599999997</c:v>
                </c:pt>
                <c:pt idx="26">
                  <c:v>3.86320935</c:v>
                </c:pt>
                <c:pt idx="27">
                  <c:v>4.527011599999985</c:v>
                </c:pt>
                <c:pt idx="28">
                  <c:v>4.698693599999998</c:v>
                </c:pt>
                <c:pt idx="29">
                  <c:v>4.8952786</c:v>
                </c:pt>
                <c:pt idx="30">
                  <c:v>4.2466858</c:v>
                </c:pt>
                <c:pt idx="31">
                  <c:v>4.669458433333333</c:v>
                </c:pt>
                <c:pt idx="32">
                  <c:v>5.9206079</c:v>
                </c:pt>
                <c:pt idx="33">
                  <c:v>6.622169599999989</c:v>
                </c:pt>
                <c:pt idx="34">
                  <c:v>6.752083856454226</c:v>
                </c:pt>
                <c:pt idx="35">
                  <c:v>8.40764085000001</c:v>
                </c:pt>
                <c:pt idx="36">
                  <c:v>5.769900999999995</c:v>
                </c:pt>
                <c:pt idx="37">
                  <c:v>5.946803800000001</c:v>
                </c:pt>
                <c:pt idx="38">
                  <c:v>5.600874999999989</c:v>
                </c:pt>
                <c:pt idx="39">
                  <c:v>5.715075866666657</c:v>
                </c:pt>
                <c:pt idx="40">
                  <c:v>5.948990933333337</c:v>
                </c:pt>
                <c:pt idx="41">
                  <c:v>5.863859499999998</c:v>
                </c:pt>
                <c:pt idx="42">
                  <c:v>6.1161632</c:v>
                </c:pt>
                <c:pt idx="43">
                  <c:v>5.4015324</c:v>
                </c:pt>
                <c:pt idx="44">
                  <c:v>6.830044599999995</c:v>
                </c:pt>
                <c:pt idx="45">
                  <c:v>7.4966473</c:v>
                </c:pt>
                <c:pt idx="46">
                  <c:v>7.119227266666666</c:v>
                </c:pt>
                <c:pt idx="47">
                  <c:v>8.58349753333334</c:v>
                </c:pt>
                <c:pt idx="48">
                  <c:v>7.299436599999995</c:v>
                </c:pt>
                <c:pt idx="49">
                  <c:v>7.390081599999989</c:v>
                </c:pt>
                <c:pt idx="50">
                  <c:v>6.858882499999995</c:v>
                </c:pt>
                <c:pt idx="51">
                  <c:v>8.039363599999996</c:v>
                </c:pt>
                <c:pt idx="52">
                  <c:v>9.0553111</c:v>
                </c:pt>
                <c:pt idx="53">
                  <c:v>9.726903299999998</c:v>
                </c:pt>
                <c:pt idx="54">
                  <c:v>9.139707076</c:v>
                </c:pt>
                <c:pt idx="55">
                  <c:v>10.075340776</c:v>
                </c:pt>
                <c:pt idx="56">
                  <c:v>11.763057126</c:v>
                </c:pt>
                <c:pt idx="57">
                  <c:v>14.511964477</c:v>
                </c:pt>
                <c:pt idx="58">
                  <c:v>15.844695748</c:v>
                </c:pt>
                <c:pt idx="59">
                  <c:v>19.917726879</c:v>
                </c:pt>
                <c:pt idx="60">
                  <c:v>16.1542392</c:v>
                </c:pt>
                <c:pt idx="61">
                  <c:v>15.7500282</c:v>
                </c:pt>
                <c:pt idx="62">
                  <c:v>20.134694</c:v>
                </c:pt>
                <c:pt idx="63">
                  <c:v>17.3475113</c:v>
                </c:pt>
                <c:pt idx="64">
                  <c:v>19.50939</c:v>
                </c:pt>
                <c:pt idx="65">
                  <c:v>19.3821615</c:v>
                </c:pt>
              </c:numCache>
            </c:numRef>
          </c:val>
        </c:ser>
        <c:ser>
          <c:idx val="1"/>
          <c:order val="1"/>
          <c:tx>
            <c:strRef>
              <c:f>'Prem and txn'!$A$3</c:f>
              <c:strCache>
                <c:ptCount val="1"/>
                <c:pt idx="0">
                  <c:v>Invest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txn'!$B$3:$BO$3</c:f>
              <c:numCache>
                <c:formatCode>0</c:formatCode>
                <c:ptCount val="66"/>
                <c:pt idx="0">
                  <c:v>0.6900747</c:v>
                </c:pt>
                <c:pt idx="1">
                  <c:v>1.046603</c:v>
                </c:pt>
                <c:pt idx="2">
                  <c:v>1.076721899999999</c:v>
                </c:pt>
                <c:pt idx="3">
                  <c:v>1.2201653</c:v>
                </c:pt>
                <c:pt idx="4">
                  <c:v>0.9972816</c:v>
                </c:pt>
                <c:pt idx="5">
                  <c:v>1.4306132</c:v>
                </c:pt>
                <c:pt idx="6">
                  <c:v>1.4003486</c:v>
                </c:pt>
                <c:pt idx="7">
                  <c:v>1.5376649</c:v>
                </c:pt>
                <c:pt idx="8">
                  <c:v>2.365276199999998</c:v>
                </c:pt>
                <c:pt idx="9">
                  <c:v>2.5504183</c:v>
                </c:pt>
                <c:pt idx="10">
                  <c:v>2.2987612</c:v>
                </c:pt>
                <c:pt idx="11">
                  <c:v>2.5398168</c:v>
                </c:pt>
                <c:pt idx="12">
                  <c:v>1.6523189</c:v>
                </c:pt>
                <c:pt idx="13">
                  <c:v>1.4754867</c:v>
                </c:pt>
                <c:pt idx="14">
                  <c:v>1.5992765</c:v>
                </c:pt>
                <c:pt idx="15">
                  <c:v>1.9995473</c:v>
                </c:pt>
                <c:pt idx="16">
                  <c:v>1.8565796</c:v>
                </c:pt>
                <c:pt idx="17">
                  <c:v>2.1138802</c:v>
                </c:pt>
                <c:pt idx="18">
                  <c:v>2.396404799999999</c:v>
                </c:pt>
                <c:pt idx="19">
                  <c:v>2.0173033</c:v>
                </c:pt>
                <c:pt idx="20">
                  <c:v>3.162845599999998</c:v>
                </c:pt>
                <c:pt idx="21">
                  <c:v>1.5823255</c:v>
                </c:pt>
                <c:pt idx="22">
                  <c:v>1.7830035</c:v>
                </c:pt>
                <c:pt idx="23">
                  <c:v>2.304794500000001</c:v>
                </c:pt>
                <c:pt idx="24">
                  <c:v>1.8873282</c:v>
                </c:pt>
                <c:pt idx="25">
                  <c:v>1.8610359</c:v>
                </c:pt>
                <c:pt idx="26">
                  <c:v>1.7229274</c:v>
                </c:pt>
                <c:pt idx="27">
                  <c:v>2.326938199999998</c:v>
                </c:pt>
                <c:pt idx="28">
                  <c:v>3.079473699999999</c:v>
                </c:pt>
                <c:pt idx="29">
                  <c:v>3.6704871</c:v>
                </c:pt>
                <c:pt idx="30">
                  <c:v>4.32753319999999</c:v>
                </c:pt>
                <c:pt idx="31">
                  <c:v>4.731796</c:v>
                </c:pt>
                <c:pt idx="32">
                  <c:v>6.82245239999999</c:v>
                </c:pt>
                <c:pt idx="33">
                  <c:v>6.820333000000001</c:v>
                </c:pt>
                <c:pt idx="34">
                  <c:v>6.4170452</c:v>
                </c:pt>
                <c:pt idx="35">
                  <c:v>8.0670379</c:v>
                </c:pt>
                <c:pt idx="36">
                  <c:v>5.8850954</c:v>
                </c:pt>
                <c:pt idx="37">
                  <c:v>5.5867047</c:v>
                </c:pt>
                <c:pt idx="38">
                  <c:v>5.550718000000001</c:v>
                </c:pt>
                <c:pt idx="39">
                  <c:v>5.698272500000001</c:v>
                </c:pt>
                <c:pt idx="40">
                  <c:v>6.685547400000001</c:v>
                </c:pt>
                <c:pt idx="41">
                  <c:v>7.2403388</c:v>
                </c:pt>
                <c:pt idx="42">
                  <c:v>7.393138199999996</c:v>
                </c:pt>
                <c:pt idx="43">
                  <c:v>6.396405499999997</c:v>
                </c:pt>
                <c:pt idx="44">
                  <c:v>8.85543740000001</c:v>
                </c:pt>
                <c:pt idx="45">
                  <c:v>10.6310595</c:v>
                </c:pt>
                <c:pt idx="46">
                  <c:v>9.792856500000002</c:v>
                </c:pt>
                <c:pt idx="47">
                  <c:v>11.51163453333334</c:v>
                </c:pt>
                <c:pt idx="48">
                  <c:v>8.683926399999998</c:v>
                </c:pt>
                <c:pt idx="49">
                  <c:v>8.622087700000001</c:v>
                </c:pt>
                <c:pt idx="50">
                  <c:v>8.785677400000001</c:v>
                </c:pt>
                <c:pt idx="51">
                  <c:v>9.7524585</c:v>
                </c:pt>
                <c:pt idx="52">
                  <c:v>11.0813967</c:v>
                </c:pt>
                <c:pt idx="53">
                  <c:v>12.2964235</c:v>
                </c:pt>
                <c:pt idx="54">
                  <c:v>11.2730218</c:v>
                </c:pt>
                <c:pt idx="55">
                  <c:v>12.2309509</c:v>
                </c:pt>
                <c:pt idx="56">
                  <c:v>13.8068976</c:v>
                </c:pt>
                <c:pt idx="57">
                  <c:v>15.412633628</c:v>
                </c:pt>
                <c:pt idx="58">
                  <c:v>15.712076</c:v>
                </c:pt>
                <c:pt idx="59">
                  <c:v>18.9675252</c:v>
                </c:pt>
                <c:pt idx="60">
                  <c:v>15.2760321</c:v>
                </c:pt>
                <c:pt idx="61">
                  <c:v>15.3305987</c:v>
                </c:pt>
                <c:pt idx="62">
                  <c:v>18.63899200000001</c:v>
                </c:pt>
                <c:pt idx="63">
                  <c:v>20.9286341</c:v>
                </c:pt>
                <c:pt idx="64">
                  <c:v>21.13673379999999</c:v>
                </c:pt>
                <c:pt idx="65">
                  <c:v>20.95867719230769</c:v>
                </c:pt>
              </c:numCache>
            </c:numRef>
          </c:val>
        </c:ser>
        <c:ser>
          <c:idx val="2"/>
          <c:order val="2"/>
          <c:tx>
            <c:strRef>
              <c:f>'Prem and txn'!$A$4</c:f>
              <c:strCache>
                <c:ptCount val="1"/>
                <c:pt idx="0">
                  <c:v>Health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txn'!$B$4:$BO$4</c:f>
              <c:numCache>
                <c:formatCode>0</c:formatCode>
                <c:ptCount val="66"/>
                <c:pt idx="0">
                  <c:v>0.8413029</c:v>
                </c:pt>
                <c:pt idx="1">
                  <c:v>0.8269823</c:v>
                </c:pt>
                <c:pt idx="2">
                  <c:v>0.820335</c:v>
                </c:pt>
                <c:pt idx="3">
                  <c:v>0.954978</c:v>
                </c:pt>
                <c:pt idx="4">
                  <c:v>0.9060554</c:v>
                </c:pt>
                <c:pt idx="5">
                  <c:v>1.0181736</c:v>
                </c:pt>
                <c:pt idx="6">
                  <c:v>1.337900499999999</c:v>
                </c:pt>
                <c:pt idx="7">
                  <c:v>1.2893432</c:v>
                </c:pt>
                <c:pt idx="8">
                  <c:v>1.5963955</c:v>
                </c:pt>
                <c:pt idx="9">
                  <c:v>1.884968</c:v>
                </c:pt>
                <c:pt idx="10">
                  <c:v>2.183411900000001</c:v>
                </c:pt>
                <c:pt idx="11">
                  <c:v>2.3614263</c:v>
                </c:pt>
                <c:pt idx="12">
                  <c:v>1.8390086</c:v>
                </c:pt>
                <c:pt idx="13">
                  <c:v>1.6476916</c:v>
                </c:pt>
                <c:pt idx="14">
                  <c:v>1.721744</c:v>
                </c:pt>
                <c:pt idx="15">
                  <c:v>2.0465277</c:v>
                </c:pt>
                <c:pt idx="16">
                  <c:v>1.8918204</c:v>
                </c:pt>
                <c:pt idx="17">
                  <c:v>2.3837858</c:v>
                </c:pt>
                <c:pt idx="18">
                  <c:v>2.2819841</c:v>
                </c:pt>
                <c:pt idx="19">
                  <c:v>2.1134381</c:v>
                </c:pt>
                <c:pt idx="20">
                  <c:v>3.0196105</c:v>
                </c:pt>
                <c:pt idx="21">
                  <c:v>3.831666599999997</c:v>
                </c:pt>
                <c:pt idx="22">
                  <c:v>3.7983211</c:v>
                </c:pt>
                <c:pt idx="23">
                  <c:v>3.9636849</c:v>
                </c:pt>
                <c:pt idx="24">
                  <c:v>3.217733900000001</c:v>
                </c:pt>
                <c:pt idx="25">
                  <c:v>2.9822115</c:v>
                </c:pt>
                <c:pt idx="26">
                  <c:v>3.0624278</c:v>
                </c:pt>
                <c:pt idx="27">
                  <c:v>3.285000200000001</c:v>
                </c:pt>
                <c:pt idx="28">
                  <c:v>3.1836994</c:v>
                </c:pt>
                <c:pt idx="29">
                  <c:v>3.6619601</c:v>
                </c:pt>
                <c:pt idx="30">
                  <c:v>3.3750868</c:v>
                </c:pt>
                <c:pt idx="31">
                  <c:v>3.7463072</c:v>
                </c:pt>
                <c:pt idx="32">
                  <c:v>4.796944599999991</c:v>
                </c:pt>
                <c:pt idx="33">
                  <c:v>6.220692400000001</c:v>
                </c:pt>
                <c:pt idx="34">
                  <c:v>5.866863100000001</c:v>
                </c:pt>
                <c:pt idx="35">
                  <c:v>7.2336753</c:v>
                </c:pt>
                <c:pt idx="36">
                  <c:v>5.4065001</c:v>
                </c:pt>
                <c:pt idx="37">
                  <c:v>5.117111099999985</c:v>
                </c:pt>
                <c:pt idx="38">
                  <c:v>4.905410499999999</c:v>
                </c:pt>
                <c:pt idx="39">
                  <c:v>5.684435499999987</c:v>
                </c:pt>
                <c:pt idx="40">
                  <c:v>5.494136499999991</c:v>
                </c:pt>
                <c:pt idx="41">
                  <c:v>6.044926399999999</c:v>
                </c:pt>
                <c:pt idx="42">
                  <c:v>6.2780991</c:v>
                </c:pt>
                <c:pt idx="43">
                  <c:v>6.146427899999995</c:v>
                </c:pt>
                <c:pt idx="44">
                  <c:v>8.483606100000002</c:v>
                </c:pt>
                <c:pt idx="45">
                  <c:v>10.2672249</c:v>
                </c:pt>
                <c:pt idx="46">
                  <c:v>9.5899212</c:v>
                </c:pt>
                <c:pt idx="47">
                  <c:v>10.5790064</c:v>
                </c:pt>
                <c:pt idx="48">
                  <c:v>7.899662100000003</c:v>
                </c:pt>
                <c:pt idx="49">
                  <c:v>8.349568900000001</c:v>
                </c:pt>
                <c:pt idx="50">
                  <c:v>7.333277326000002</c:v>
                </c:pt>
                <c:pt idx="51">
                  <c:v>8.30879899</c:v>
                </c:pt>
                <c:pt idx="52">
                  <c:v>9.969242416</c:v>
                </c:pt>
                <c:pt idx="53">
                  <c:v>10.38329742</c:v>
                </c:pt>
                <c:pt idx="54">
                  <c:v>9.738351189999967</c:v>
                </c:pt>
                <c:pt idx="55">
                  <c:v>10.034981426</c:v>
                </c:pt>
                <c:pt idx="56">
                  <c:v>14.06596405</c:v>
                </c:pt>
                <c:pt idx="57">
                  <c:v>18.078561797</c:v>
                </c:pt>
                <c:pt idx="58">
                  <c:v>16.588318258</c:v>
                </c:pt>
                <c:pt idx="59">
                  <c:v>22.14365545200002</c:v>
                </c:pt>
                <c:pt idx="60">
                  <c:v>13.8817477</c:v>
                </c:pt>
                <c:pt idx="61">
                  <c:v>13.8938593</c:v>
                </c:pt>
                <c:pt idx="62">
                  <c:v>16.8889036</c:v>
                </c:pt>
                <c:pt idx="63">
                  <c:v>13.6170407</c:v>
                </c:pt>
                <c:pt idx="64">
                  <c:v>16.8595588</c:v>
                </c:pt>
                <c:pt idx="65">
                  <c:v>18.49865469230769</c:v>
                </c:pt>
              </c:numCache>
            </c:numRef>
          </c:val>
        </c:ser>
        <c:ser>
          <c:idx val="3"/>
          <c:order val="3"/>
          <c:tx>
            <c:strRef>
              <c:f>'Prem and txn'!$A$5</c:f>
              <c:strCache>
                <c:ptCount val="1"/>
                <c:pt idx="0">
                  <c:v>Motor</c:v>
                </c:pt>
              </c:strCache>
            </c:strRef>
          </c:tx>
          <c:spPr>
            <a:solidFill>
              <a:srgbClr val="FCAC37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txn'!$B$5:$BO$5</c:f>
              <c:numCache>
                <c:formatCode>0</c:formatCode>
                <c:ptCount val="66"/>
                <c:pt idx="0">
                  <c:v>0.3569545</c:v>
                </c:pt>
                <c:pt idx="1">
                  <c:v>0.3723364</c:v>
                </c:pt>
                <c:pt idx="2">
                  <c:v>0.3955726</c:v>
                </c:pt>
                <c:pt idx="3">
                  <c:v>0.4957937</c:v>
                </c:pt>
                <c:pt idx="4">
                  <c:v>0.5436182</c:v>
                </c:pt>
                <c:pt idx="5">
                  <c:v>0.7706586</c:v>
                </c:pt>
                <c:pt idx="6">
                  <c:v>1.05237915</c:v>
                </c:pt>
                <c:pt idx="7">
                  <c:v>1.082234</c:v>
                </c:pt>
                <c:pt idx="8">
                  <c:v>2.147411500000001</c:v>
                </c:pt>
                <c:pt idx="9">
                  <c:v>2.4019308</c:v>
                </c:pt>
                <c:pt idx="10">
                  <c:v>2.3551133</c:v>
                </c:pt>
                <c:pt idx="11">
                  <c:v>2.520259099999999</c:v>
                </c:pt>
                <c:pt idx="12">
                  <c:v>2.0600004</c:v>
                </c:pt>
                <c:pt idx="13">
                  <c:v>2.438260399999999</c:v>
                </c:pt>
                <c:pt idx="14">
                  <c:v>2.6139857</c:v>
                </c:pt>
                <c:pt idx="15">
                  <c:v>2.7051505</c:v>
                </c:pt>
                <c:pt idx="16">
                  <c:v>2.3851306</c:v>
                </c:pt>
                <c:pt idx="17">
                  <c:v>2.955480399999999</c:v>
                </c:pt>
                <c:pt idx="18">
                  <c:v>3.1180177</c:v>
                </c:pt>
                <c:pt idx="19">
                  <c:v>2.858200099999999</c:v>
                </c:pt>
                <c:pt idx="20">
                  <c:v>3.5014394</c:v>
                </c:pt>
                <c:pt idx="21">
                  <c:v>3.3675591</c:v>
                </c:pt>
                <c:pt idx="22">
                  <c:v>4.126914599999981</c:v>
                </c:pt>
                <c:pt idx="23">
                  <c:v>4.583757299999998</c:v>
                </c:pt>
                <c:pt idx="24">
                  <c:v>2.78013</c:v>
                </c:pt>
                <c:pt idx="25">
                  <c:v>3.682425</c:v>
                </c:pt>
                <c:pt idx="26">
                  <c:v>3.7794457</c:v>
                </c:pt>
                <c:pt idx="27">
                  <c:v>4.039414799999999</c:v>
                </c:pt>
                <c:pt idx="28">
                  <c:v>4.8096883</c:v>
                </c:pt>
                <c:pt idx="29">
                  <c:v>4.961343</c:v>
                </c:pt>
                <c:pt idx="30">
                  <c:v>6.0096944</c:v>
                </c:pt>
                <c:pt idx="31">
                  <c:v>5.6996508</c:v>
                </c:pt>
                <c:pt idx="32">
                  <c:v>5.9800639</c:v>
                </c:pt>
                <c:pt idx="33">
                  <c:v>5.816316499999997</c:v>
                </c:pt>
                <c:pt idx="34">
                  <c:v>5.680916699999987</c:v>
                </c:pt>
                <c:pt idx="35">
                  <c:v>6.9702576</c:v>
                </c:pt>
                <c:pt idx="36">
                  <c:v>5.372432799999999</c:v>
                </c:pt>
                <c:pt idx="37">
                  <c:v>6.260114399999988</c:v>
                </c:pt>
                <c:pt idx="38">
                  <c:v>6.347453499999998</c:v>
                </c:pt>
                <c:pt idx="39">
                  <c:v>6.28176810000001</c:v>
                </c:pt>
                <c:pt idx="40">
                  <c:v>7.5005267</c:v>
                </c:pt>
                <c:pt idx="41">
                  <c:v>7.874684099999991</c:v>
                </c:pt>
                <c:pt idx="42">
                  <c:v>10.277775</c:v>
                </c:pt>
                <c:pt idx="43">
                  <c:v>9.1136303</c:v>
                </c:pt>
                <c:pt idx="44">
                  <c:v>11.171763</c:v>
                </c:pt>
                <c:pt idx="45">
                  <c:v>10.4732194</c:v>
                </c:pt>
                <c:pt idx="46">
                  <c:v>9.794063799999998</c:v>
                </c:pt>
                <c:pt idx="47">
                  <c:v>12.912685585</c:v>
                </c:pt>
                <c:pt idx="48">
                  <c:v>9.995382007000006</c:v>
                </c:pt>
                <c:pt idx="49">
                  <c:v>11.78693707</c:v>
                </c:pt>
                <c:pt idx="50">
                  <c:v>11.3093958</c:v>
                </c:pt>
                <c:pt idx="51">
                  <c:v>12.2795621</c:v>
                </c:pt>
                <c:pt idx="52">
                  <c:v>13.8589284</c:v>
                </c:pt>
                <c:pt idx="53">
                  <c:v>14.7756128</c:v>
                </c:pt>
                <c:pt idx="54">
                  <c:v>19.595789655</c:v>
                </c:pt>
                <c:pt idx="55">
                  <c:v>17.46561269999991</c:v>
                </c:pt>
                <c:pt idx="56">
                  <c:v>21.6172635</c:v>
                </c:pt>
                <c:pt idx="57">
                  <c:v>19.35412411900001</c:v>
                </c:pt>
                <c:pt idx="58">
                  <c:v>18.11603961</c:v>
                </c:pt>
                <c:pt idx="59">
                  <c:v>26.9800947</c:v>
                </c:pt>
                <c:pt idx="60">
                  <c:v>18.0972216</c:v>
                </c:pt>
                <c:pt idx="61">
                  <c:v>22.8017103</c:v>
                </c:pt>
                <c:pt idx="62">
                  <c:v>25.3987935</c:v>
                </c:pt>
                <c:pt idx="63">
                  <c:v>22.8396495</c:v>
                </c:pt>
                <c:pt idx="64">
                  <c:v>26.79911169999999</c:v>
                </c:pt>
                <c:pt idx="65">
                  <c:v>29.51680546153847</c:v>
                </c:pt>
              </c:numCache>
            </c:numRef>
          </c:val>
        </c:ser>
        <c:ser>
          <c:idx val="4"/>
          <c:order val="4"/>
          <c:tx>
            <c:strRef>
              <c:f>'Prem and txn'!$A$6</c:f>
              <c:strCache>
                <c:ptCount val="1"/>
                <c:pt idx="0">
                  <c:v>Travel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txn'!$B$6:$BO$6</c:f>
              <c:numCache>
                <c:formatCode>General</c:formatCode>
                <c:ptCount val="66"/>
                <c:pt idx="12" formatCode="0">
                  <c:v>0.1853226</c:v>
                </c:pt>
                <c:pt idx="13" formatCode="0">
                  <c:v>0.261363</c:v>
                </c:pt>
                <c:pt idx="14" formatCode="0">
                  <c:v>0.2275953</c:v>
                </c:pt>
                <c:pt idx="15" formatCode="0">
                  <c:v>0.215009</c:v>
                </c:pt>
                <c:pt idx="16" formatCode="0">
                  <c:v>0.1603934</c:v>
                </c:pt>
                <c:pt idx="17" formatCode="0">
                  <c:v>0.2130473</c:v>
                </c:pt>
                <c:pt idx="18" formatCode="0">
                  <c:v>0.1885993</c:v>
                </c:pt>
                <c:pt idx="19" formatCode="0">
                  <c:v>0.1389704</c:v>
                </c:pt>
                <c:pt idx="20" formatCode="0">
                  <c:v>0.1832676</c:v>
                </c:pt>
                <c:pt idx="21" formatCode="0">
                  <c:v>0.2010067</c:v>
                </c:pt>
                <c:pt idx="22" formatCode="0">
                  <c:v>0.2654384</c:v>
                </c:pt>
                <c:pt idx="23" formatCode="0">
                  <c:v>0.3243386</c:v>
                </c:pt>
                <c:pt idx="24" formatCode="0">
                  <c:v>0.4780324</c:v>
                </c:pt>
                <c:pt idx="25" formatCode="0">
                  <c:v>0.4997808</c:v>
                </c:pt>
                <c:pt idx="26" formatCode="0">
                  <c:v>0.444869481</c:v>
                </c:pt>
                <c:pt idx="27" formatCode="0">
                  <c:v>0.376827487</c:v>
                </c:pt>
                <c:pt idx="28" formatCode="0">
                  <c:v>0.325496593</c:v>
                </c:pt>
                <c:pt idx="29" formatCode="0">
                  <c:v>0.383436541</c:v>
                </c:pt>
                <c:pt idx="30" formatCode="0">
                  <c:v>0.3218887</c:v>
                </c:pt>
                <c:pt idx="31" formatCode="0">
                  <c:v>0.3135022</c:v>
                </c:pt>
                <c:pt idx="32" formatCode="0">
                  <c:v>0.3057297</c:v>
                </c:pt>
                <c:pt idx="33" formatCode="0">
                  <c:v>0.3113226</c:v>
                </c:pt>
                <c:pt idx="34" formatCode="0">
                  <c:v>0.3772825</c:v>
                </c:pt>
                <c:pt idx="35" formatCode="0">
                  <c:v>0.621421</c:v>
                </c:pt>
                <c:pt idx="36" formatCode="0">
                  <c:v>0.5327408</c:v>
                </c:pt>
                <c:pt idx="37" formatCode="0">
                  <c:v>0.823524</c:v>
                </c:pt>
                <c:pt idx="38" formatCode="0">
                  <c:v>0.8046482</c:v>
                </c:pt>
                <c:pt idx="39" formatCode="0">
                  <c:v>0.6576015</c:v>
                </c:pt>
                <c:pt idx="40" formatCode="0">
                  <c:v>0.5747742</c:v>
                </c:pt>
                <c:pt idx="41" formatCode="0">
                  <c:v>0.6380794</c:v>
                </c:pt>
                <c:pt idx="42" formatCode="0">
                  <c:v>0.5800353</c:v>
                </c:pt>
                <c:pt idx="43" formatCode="0">
                  <c:v>0.5894617</c:v>
                </c:pt>
                <c:pt idx="44" formatCode="0">
                  <c:v>0.7023469</c:v>
                </c:pt>
                <c:pt idx="45" formatCode="0">
                  <c:v>0.6903626</c:v>
                </c:pt>
                <c:pt idx="46" formatCode="0">
                  <c:v>0.682606</c:v>
                </c:pt>
                <c:pt idx="47" formatCode="0">
                  <c:v>0.9140797</c:v>
                </c:pt>
                <c:pt idx="48" formatCode="0">
                  <c:v>1.1297432</c:v>
                </c:pt>
                <c:pt idx="49" formatCode="0">
                  <c:v>1.6579692</c:v>
                </c:pt>
                <c:pt idx="50" formatCode="0">
                  <c:v>1.4519039</c:v>
                </c:pt>
                <c:pt idx="51" formatCode="0">
                  <c:v>1.3696421</c:v>
                </c:pt>
                <c:pt idx="52" formatCode="0">
                  <c:v>1.1310591</c:v>
                </c:pt>
                <c:pt idx="53" formatCode="0">
                  <c:v>1.2069728</c:v>
                </c:pt>
                <c:pt idx="54" formatCode="0">
                  <c:v>1.0402473</c:v>
                </c:pt>
                <c:pt idx="55" formatCode="0">
                  <c:v>1.118896</c:v>
                </c:pt>
                <c:pt idx="56" formatCode="0">
                  <c:v>1.3474164</c:v>
                </c:pt>
                <c:pt idx="57" formatCode="0">
                  <c:v>1.1803517</c:v>
                </c:pt>
                <c:pt idx="58" formatCode="0">
                  <c:v>1.4415625</c:v>
                </c:pt>
                <c:pt idx="59" formatCode="0">
                  <c:v>2.0927893</c:v>
                </c:pt>
                <c:pt idx="60" formatCode="0">
                  <c:v>2.445485399999999</c:v>
                </c:pt>
                <c:pt idx="61" formatCode="0">
                  <c:v>2.7431063</c:v>
                </c:pt>
                <c:pt idx="62" formatCode="0">
                  <c:v>2.861543199999998</c:v>
                </c:pt>
                <c:pt idx="63" formatCode="0">
                  <c:v>2.4894778</c:v>
                </c:pt>
                <c:pt idx="64" formatCode="0">
                  <c:v>2.0965957</c:v>
                </c:pt>
                <c:pt idx="65" formatCode="0">
                  <c:v>1.933741730769231</c:v>
                </c:pt>
              </c:numCache>
            </c:numRef>
          </c:val>
        </c:ser>
        <c:ser>
          <c:idx val="5"/>
          <c:order val="5"/>
          <c:tx>
            <c:strRef>
              <c:f>'Prem and txn'!$A$7</c:f>
              <c:strCache>
                <c:ptCount val="1"/>
                <c:pt idx="0">
                  <c:v>2w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txn'!$B$7:$BO$7</c:f>
              <c:numCache>
                <c:formatCode>General</c:formatCode>
                <c:ptCount val="66"/>
                <c:pt idx="12" formatCode="0">
                  <c:v>0.030213</c:v>
                </c:pt>
                <c:pt idx="13" formatCode="0">
                  <c:v>0.0340007</c:v>
                </c:pt>
                <c:pt idx="14" formatCode="0">
                  <c:v>0.0255045</c:v>
                </c:pt>
                <c:pt idx="15" formatCode="0">
                  <c:v>0.0304365</c:v>
                </c:pt>
                <c:pt idx="16" formatCode="0">
                  <c:v>0.0186697</c:v>
                </c:pt>
                <c:pt idx="17" formatCode="0">
                  <c:v>0.0369118</c:v>
                </c:pt>
                <c:pt idx="18" formatCode="0">
                  <c:v>0.0559524</c:v>
                </c:pt>
                <c:pt idx="19" formatCode="0">
                  <c:v>0.048374</c:v>
                </c:pt>
                <c:pt idx="20" formatCode="0">
                  <c:v>0.0490055</c:v>
                </c:pt>
                <c:pt idx="21" formatCode="0">
                  <c:v>0.0368388</c:v>
                </c:pt>
                <c:pt idx="22" formatCode="0">
                  <c:v>0.081543</c:v>
                </c:pt>
                <c:pt idx="23" formatCode="0">
                  <c:v>0.0644967</c:v>
                </c:pt>
                <c:pt idx="24" formatCode="0">
                  <c:v>0.066181</c:v>
                </c:pt>
                <c:pt idx="25" formatCode="0">
                  <c:v>0.0619802</c:v>
                </c:pt>
                <c:pt idx="26" formatCode="0">
                  <c:v>0.0874371</c:v>
                </c:pt>
                <c:pt idx="27" formatCode="0">
                  <c:v>0.1941445</c:v>
                </c:pt>
                <c:pt idx="28" formatCode="0">
                  <c:v>0.2932818</c:v>
                </c:pt>
                <c:pt idx="29" formatCode="0">
                  <c:v>0.3305476</c:v>
                </c:pt>
                <c:pt idx="30" formatCode="0">
                  <c:v>0.4877147</c:v>
                </c:pt>
                <c:pt idx="31" formatCode="0">
                  <c:v>0.5007796</c:v>
                </c:pt>
                <c:pt idx="32" formatCode="0">
                  <c:v>0.4759134</c:v>
                </c:pt>
                <c:pt idx="33" formatCode="0">
                  <c:v>0.4382857</c:v>
                </c:pt>
                <c:pt idx="34" formatCode="0">
                  <c:v>0.4126008</c:v>
                </c:pt>
                <c:pt idx="35" formatCode="0">
                  <c:v>0.446582397</c:v>
                </c:pt>
                <c:pt idx="36" formatCode="0">
                  <c:v>0.4848159</c:v>
                </c:pt>
                <c:pt idx="37" formatCode="0">
                  <c:v>0.4239216</c:v>
                </c:pt>
                <c:pt idx="38" formatCode="0">
                  <c:v>0.441152356</c:v>
                </c:pt>
                <c:pt idx="39" formatCode="0">
                  <c:v>0.4724634</c:v>
                </c:pt>
                <c:pt idx="40" formatCode="0">
                  <c:v>0.4847447</c:v>
                </c:pt>
                <c:pt idx="41" formatCode="0">
                  <c:v>0.5250245</c:v>
                </c:pt>
                <c:pt idx="42" formatCode="0">
                  <c:v>0.7873435</c:v>
                </c:pt>
                <c:pt idx="43" formatCode="0">
                  <c:v>0.8679313</c:v>
                </c:pt>
                <c:pt idx="44" formatCode="0">
                  <c:v>0.9069813</c:v>
                </c:pt>
                <c:pt idx="45" formatCode="0">
                  <c:v>1.0148338</c:v>
                </c:pt>
                <c:pt idx="46" formatCode="0">
                  <c:v>1.0056624</c:v>
                </c:pt>
                <c:pt idx="47" formatCode="0">
                  <c:v>1.093408</c:v>
                </c:pt>
                <c:pt idx="48" formatCode="0">
                  <c:v>1.1838701</c:v>
                </c:pt>
                <c:pt idx="49" formatCode="0">
                  <c:v>1.6830978</c:v>
                </c:pt>
                <c:pt idx="50" formatCode="0">
                  <c:v>1.6090508</c:v>
                </c:pt>
                <c:pt idx="51" formatCode="0">
                  <c:v>1.9426182</c:v>
                </c:pt>
                <c:pt idx="52" formatCode="0">
                  <c:v>3.421256709</c:v>
                </c:pt>
                <c:pt idx="53" formatCode="0">
                  <c:v>3.1974093</c:v>
                </c:pt>
                <c:pt idx="54" formatCode="0">
                  <c:v>3.9860198</c:v>
                </c:pt>
                <c:pt idx="55" formatCode="0">
                  <c:v>3.939100499999999</c:v>
                </c:pt>
                <c:pt idx="56" formatCode="0">
                  <c:v>3.5940804</c:v>
                </c:pt>
                <c:pt idx="57" formatCode="0">
                  <c:v>4.2202724</c:v>
                </c:pt>
                <c:pt idx="58" formatCode="0">
                  <c:v>4.6727025</c:v>
                </c:pt>
                <c:pt idx="59" formatCode="0">
                  <c:v>6.912855899999989</c:v>
                </c:pt>
                <c:pt idx="60" formatCode="0">
                  <c:v>5.41972</c:v>
                </c:pt>
                <c:pt idx="61" formatCode="0">
                  <c:v>5.723685299999991</c:v>
                </c:pt>
                <c:pt idx="62" formatCode="0">
                  <c:v>6.0777258</c:v>
                </c:pt>
                <c:pt idx="63" formatCode="0">
                  <c:v>6.4178232</c:v>
                </c:pt>
                <c:pt idx="64" formatCode="0">
                  <c:v>7.66489719999999</c:v>
                </c:pt>
                <c:pt idx="65" formatCode="0">
                  <c:v>8.660828884615368</c:v>
                </c:pt>
              </c:numCache>
            </c:numRef>
          </c:val>
        </c:ser>
        <c:ser>
          <c:idx val="6"/>
          <c:order val="6"/>
          <c:tx>
            <c:strRef>
              <c:f>'Prem and txn'!$A$8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numRef>
              <c:f>'Prem and txn'!$B$1:$BO$1</c:f>
              <c:numCache>
                <c:formatCode>mmm\-yy</c:formatCode>
                <c:ptCount val="66"/>
                <c:pt idx="0">
                  <c:v>41000.0</c:v>
                </c:pt>
                <c:pt idx="1">
                  <c:v>41030.0</c:v>
                </c:pt>
                <c:pt idx="2">
                  <c:v>41061.0</c:v>
                </c:pt>
                <c:pt idx="3">
                  <c:v>41091.0</c:v>
                </c:pt>
                <c:pt idx="4">
                  <c:v>41122.0</c:v>
                </c:pt>
                <c:pt idx="5">
                  <c:v>41153.0</c:v>
                </c:pt>
                <c:pt idx="6">
                  <c:v>41183.0</c:v>
                </c:pt>
                <c:pt idx="7">
                  <c:v>41214.0</c:v>
                </c:pt>
                <c:pt idx="8">
                  <c:v>41244.0</c:v>
                </c:pt>
                <c:pt idx="9">
                  <c:v>41275.0</c:v>
                </c:pt>
                <c:pt idx="10">
                  <c:v>41306.0</c:v>
                </c:pt>
                <c:pt idx="11">
                  <c:v>41334.0</c:v>
                </c:pt>
                <c:pt idx="12">
                  <c:v>41365.0</c:v>
                </c:pt>
                <c:pt idx="13">
                  <c:v>41395.0</c:v>
                </c:pt>
                <c:pt idx="14">
                  <c:v>41426.0</c:v>
                </c:pt>
                <c:pt idx="15">
                  <c:v>41456.0</c:v>
                </c:pt>
                <c:pt idx="16">
                  <c:v>41487.0</c:v>
                </c:pt>
                <c:pt idx="17">
                  <c:v>41518.0</c:v>
                </c:pt>
                <c:pt idx="18">
                  <c:v>41548.0</c:v>
                </c:pt>
                <c:pt idx="19">
                  <c:v>41579.0</c:v>
                </c:pt>
                <c:pt idx="20">
                  <c:v>41609.0</c:v>
                </c:pt>
                <c:pt idx="21">
                  <c:v>41640.0</c:v>
                </c:pt>
                <c:pt idx="22">
                  <c:v>41671.0</c:v>
                </c:pt>
                <c:pt idx="23">
                  <c:v>41699.0</c:v>
                </c:pt>
                <c:pt idx="24">
                  <c:v>41730.0</c:v>
                </c:pt>
                <c:pt idx="25">
                  <c:v>41760.0</c:v>
                </c:pt>
                <c:pt idx="26">
                  <c:v>41791.0</c:v>
                </c:pt>
                <c:pt idx="27">
                  <c:v>41821.0</c:v>
                </c:pt>
                <c:pt idx="28">
                  <c:v>41852.0</c:v>
                </c:pt>
                <c:pt idx="29">
                  <c:v>41883.0</c:v>
                </c:pt>
                <c:pt idx="30">
                  <c:v>41913.0</c:v>
                </c:pt>
                <c:pt idx="31">
                  <c:v>41944.0</c:v>
                </c:pt>
                <c:pt idx="32">
                  <c:v>41974.0</c:v>
                </c:pt>
                <c:pt idx="33">
                  <c:v>42005.0</c:v>
                </c:pt>
                <c:pt idx="34">
                  <c:v>42036.0</c:v>
                </c:pt>
                <c:pt idx="35">
                  <c:v>42064.0</c:v>
                </c:pt>
                <c:pt idx="36">
                  <c:v>42095.0</c:v>
                </c:pt>
                <c:pt idx="37">
                  <c:v>42125.0</c:v>
                </c:pt>
                <c:pt idx="38">
                  <c:v>42156.0</c:v>
                </c:pt>
                <c:pt idx="39">
                  <c:v>42186.0</c:v>
                </c:pt>
                <c:pt idx="40">
                  <c:v>42217.0</c:v>
                </c:pt>
                <c:pt idx="41">
                  <c:v>42248.0</c:v>
                </c:pt>
                <c:pt idx="42">
                  <c:v>42278.0</c:v>
                </c:pt>
                <c:pt idx="43">
                  <c:v>42309.0</c:v>
                </c:pt>
                <c:pt idx="44">
                  <c:v>42339.0</c:v>
                </c:pt>
                <c:pt idx="45">
                  <c:v>42370.0</c:v>
                </c:pt>
                <c:pt idx="46">
                  <c:v>42401.0</c:v>
                </c:pt>
                <c:pt idx="47">
                  <c:v>42430.0</c:v>
                </c:pt>
                <c:pt idx="48">
                  <c:v>42461.0</c:v>
                </c:pt>
                <c:pt idx="49">
                  <c:v>42491.0</c:v>
                </c:pt>
                <c:pt idx="50">
                  <c:v>42522.0</c:v>
                </c:pt>
                <c:pt idx="51">
                  <c:v>42552.0</c:v>
                </c:pt>
                <c:pt idx="52">
                  <c:v>42583.0</c:v>
                </c:pt>
                <c:pt idx="53">
                  <c:v>42614.0</c:v>
                </c:pt>
                <c:pt idx="54">
                  <c:v>42644.0</c:v>
                </c:pt>
                <c:pt idx="55">
                  <c:v>42675.0</c:v>
                </c:pt>
                <c:pt idx="56">
                  <c:v>42705.0</c:v>
                </c:pt>
                <c:pt idx="57">
                  <c:v>42736.0</c:v>
                </c:pt>
                <c:pt idx="58">
                  <c:v>42767.0</c:v>
                </c:pt>
                <c:pt idx="59">
                  <c:v>42795.0</c:v>
                </c:pt>
                <c:pt idx="60">
                  <c:v>42826.0</c:v>
                </c:pt>
                <c:pt idx="61">
                  <c:v>42856.0</c:v>
                </c:pt>
                <c:pt idx="62">
                  <c:v>42887.0</c:v>
                </c:pt>
                <c:pt idx="63">
                  <c:v>42917.0</c:v>
                </c:pt>
                <c:pt idx="64">
                  <c:v>42948.0</c:v>
                </c:pt>
                <c:pt idx="65">
                  <c:v>42979.0</c:v>
                </c:pt>
              </c:numCache>
            </c:numRef>
          </c:cat>
          <c:val>
            <c:numRef>
              <c:f>'Prem and txn'!$B$8:$BO$8</c:f>
              <c:numCache>
                <c:formatCode>General</c:formatCode>
                <c:ptCount val="66"/>
                <c:pt idx="12" formatCode="0">
                  <c:v>0.0356177</c:v>
                </c:pt>
                <c:pt idx="13" formatCode="0">
                  <c:v>0.0371578</c:v>
                </c:pt>
                <c:pt idx="14" formatCode="0">
                  <c:v>0.0358122</c:v>
                </c:pt>
                <c:pt idx="15" formatCode="0">
                  <c:v>0.0307139</c:v>
                </c:pt>
                <c:pt idx="16" formatCode="0">
                  <c:v>0.074396</c:v>
                </c:pt>
                <c:pt idx="17" formatCode="0">
                  <c:v>0.19750965</c:v>
                </c:pt>
                <c:pt idx="18" formatCode="0">
                  <c:v>0.201464795</c:v>
                </c:pt>
                <c:pt idx="19" formatCode="0">
                  <c:v>0.23463768333333</c:v>
                </c:pt>
                <c:pt idx="20" formatCode="0">
                  <c:v>0.3174388</c:v>
                </c:pt>
                <c:pt idx="21" formatCode="0">
                  <c:v>0.30330183333333</c:v>
                </c:pt>
                <c:pt idx="22" formatCode="0">
                  <c:v>0.24935215</c:v>
                </c:pt>
                <c:pt idx="23" formatCode="0">
                  <c:v>0.23906895</c:v>
                </c:pt>
                <c:pt idx="24" formatCode="0">
                  <c:v>0.2339354</c:v>
                </c:pt>
                <c:pt idx="25" formatCode="0">
                  <c:v>0.17404705</c:v>
                </c:pt>
                <c:pt idx="26" formatCode="0">
                  <c:v>0.430215</c:v>
                </c:pt>
                <c:pt idx="27" formatCode="0">
                  <c:v>0.2683996</c:v>
                </c:pt>
                <c:pt idx="28" formatCode="0">
                  <c:v>0.1856897</c:v>
                </c:pt>
                <c:pt idx="29" formatCode="0">
                  <c:v>0.1749489</c:v>
                </c:pt>
                <c:pt idx="30" formatCode="0">
                  <c:v>0.1911748</c:v>
                </c:pt>
                <c:pt idx="31" formatCode="0">
                  <c:v>0.1870203</c:v>
                </c:pt>
                <c:pt idx="32" formatCode="0">
                  <c:v>0.1628589</c:v>
                </c:pt>
                <c:pt idx="33" formatCode="0">
                  <c:v>0.1883086</c:v>
                </c:pt>
                <c:pt idx="34" formatCode="0">
                  <c:v>0.1627413</c:v>
                </c:pt>
                <c:pt idx="35" formatCode="0">
                  <c:v>0.1911962</c:v>
                </c:pt>
                <c:pt idx="36" formatCode="0">
                  <c:v>0.1701909</c:v>
                </c:pt>
                <c:pt idx="37" formatCode="0">
                  <c:v>0.1810458</c:v>
                </c:pt>
                <c:pt idx="38" formatCode="0">
                  <c:v>0.2278862</c:v>
                </c:pt>
                <c:pt idx="39" formatCode="0">
                  <c:v>0.2893648</c:v>
                </c:pt>
                <c:pt idx="40" formatCode="0">
                  <c:v>0.2278506</c:v>
                </c:pt>
                <c:pt idx="41" formatCode="0">
                  <c:v>0.326967</c:v>
                </c:pt>
                <c:pt idx="42" formatCode="0">
                  <c:v>0.3396214</c:v>
                </c:pt>
                <c:pt idx="43" formatCode="0">
                  <c:v>0.2522968</c:v>
                </c:pt>
                <c:pt idx="44" formatCode="0">
                  <c:v>0.290727</c:v>
                </c:pt>
                <c:pt idx="45" formatCode="0">
                  <c:v>0.253278</c:v>
                </c:pt>
                <c:pt idx="46" formatCode="0">
                  <c:v>0.2464037</c:v>
                </c:pt>
                <c:pt idx="47" formatCode="0">
                  <c:v>0.2551242</c:v>
                </c:pt>
                <c:pt idx="48" formatCode="0">
                  <c:v>0.2104601</c:v>
                </c:pt>
                <c:pt idx="49" formatCode="0">
                  <c:v>0.3143983</c:v>
                </c:pt>
                <c:pt idx="50" formatCode="0">
                  <c:v>0.23769635</c:v>
                </c:pt>
                <c:pt idx="51" formatCode="0">
                  <c:v>0.2722087</c:v>
                </c:pt>
                <c:pt idx="52" formatCode="0">
                  <c:v>0.400216125</c:v>
                </c:pt>
                <c:pt idx="53" formatCode="0">
                  <c:v>0.2568986</c:v>
                </c:pt>
                <c:pt idx="54" formatCode="0">
                  <c:v>0.3090816</c:v>
                </c:pt>
                <c:pt idx="55" formatCode="0">
                  <c:v>0.2825411</c:v>
                </c:pt>
                <c:pt idx="56" formatCode="0">
                  <c:v>0.381644125</c:v>
                </c:pt>
                <c:pt idx="57" formatCode="0">
                  <c:v>0.658848861</c:v>
                </c:pt>
                <c:pt idx="58" formatCode="0">
                  <c:v>0.612770672</c:v>
                </c:pt>
                <c:pt idx="59" formatCode="0">
                  <c:v>0.625457742</c:v>
                </c:pt>
                <c:pt idx="60" formatCode="0">
                  <c:v>0.7269991</c:v>
                </c:pt>
                <c:pt idx="61" formatCode="0">
                  <c:v>0.885049</c:v>
                </c:pt>
                <c:pt idx="62" formatCode="0">
                  <c:v>1.3279284</c:v>
                </c:pt>
                <c:pt idx="63" formatCode="0">
                  <c:v>0.9173577</c:v>
                </c:pt>
                <c:pt idx="64" formatCode="0">
                  <c:v>0.9524907</c:v>
                </c:pt>
                <c:pt idx="65" formatCode="0">
                  <c:v>0.830662038461539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3100704"/>
        <c:axId val="1593103536"/>
      </c:barChart>
      <c:lineChart>
        <c:grouping val="standard"/>
        <c:varyColors val="0"/>
        <c:ser>
          <c:idx val="7"/>
          <c:order val="7"/>
          <c:tx>
            <c:strRef>
              <c:f>'Prem and txn'!$A$10</c:f>
              <c:strCache>
                <c:ptCount val="1"/>
                <c:pt idx="0">
                  <c:v>Txn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val>
            <c:numRef>
              <c:f>'Prem and txn'!$B$11:$BO$11</c:f>
              <c:numCache>
                <c:formatCode>#,##0</c:formatCode>
                <c:ptCount val="66"/>
                <c:pt idx="0">
                  <c:v>4.507</c:v>
                </c:pt>
                <c:pt idx="1">
                  <c:v>5.031</c:v>
                </c:pt>
                <c:pt idx="2">
                  <c:v>4.873</c:v>
                </c:pt>
                <c:pt idx="3">
                  <c:v>5.451</c:v>
                </c:pt>
                <c:pt idx="4">
                  <c:v>5.111999999999997</c:v>
                </c:pt>
                <c:pt idx="5">
                  <c:v>5.846</c:v>
                </c:pt>
                <c:pt idx="6">
                  <c:v>6.837</c:v>
                </c:pt>
                <c:pt idx="7">
                  <c:v>6.238</c:v>
                </c:pt>
                <c:pt idx="8">
                  <c:v>10.217</c:v>
                </c:pt>
                <c:pt idx="9">
                  <c:v>11.281</c:v>
                </c:pt>
                <c:pt idx="10">
                  <c:v>10.557</c:v>
                </c:pt>
                <c:pt idx="11">
                  <c:v>11.099</c:v>
                </c:pt>
                <c:pt idx="12">
                  <c:v>9.629</c:v>
                </c:pt>
                <c:pt idx="13">
                  <c:v>9.868</c:v>
                </c:pt>
                <c:pt idx="14">
                  <c:v>10.272</c:v>
                </c:pt>
                <c:pt idx="15">
                  <c:v>11.205</c:v>
                </c:pt>
                <c:pt idx="16">
                  <c:v>10.603</c:v>
                </c:pt>
                <c:pt idx="17">
                  <c:v>13.297</c:v>
                </c:pt>
                <c:pt idx="18">
                  <c:v>13.219</c:v>
                </c:pt>
                <c:pt idx="19">
                  <c:v>12.593</c:v>
                </c:pt>
                <c:pt idx="20">
                  <c:v>16.344</c:v>
                </c:pt>
                <c:pt idx="21">
                  <c:v>16.936</c:v>
                </c:pt>
                <c:pt idx="22">
                  <c:v>17.559</c:v>
                </c:pt>
                <c:pt idx="23">
                  <c:v>18.215</c:v>
                </c:pt>
                <c:pt idx="24">
                  <c:v>13.192</c:v>
                </c:pt>
                <c:pt idx="25">
                  <c:v>14.492</c:v>
                </c:pt>
                <c:pt idx="26">
                  <c:v>16.245</c:v>
                </c:pt>
                <c:pt idx="27">
                  <c:v>16.931</c:v>
                </c:pt>
                <c:pt idx="28">
                  <c:v>18.92299999999998</c:v>
                </c:pt>
                <c:pt idx="29">
                  <c:v>20.265</c:v>
                </c:pt>
                <c:pt idx="30">
                  <c:v>22.028</c:v>
                </c:pt>
                <c:pt idx="31">
                  <c:v>22.39699999999999</c:v>
                </c:pt>
                <c:pt idx="32">
                  <c:v>24.021</c:v>
                </c:pt>
                <c:pt idx="33">
                  <c:v>25.017</c:v>
                </c:pt>
                <c:pt idx="34">
                  <c:v>23.796</c:v>
                </c:pt>
                <c:pt idx="35">
                  <c:v>28.722</c:v>
                </c:pt>
                <c:pt idx="36">
                  <c:v>22.767</c:v>
                </c:pt>
                <c:pt idx="37">
                  <c:v>23.686</c:v>
                </c:pt>
                <c:pt idx="38">
                  <c:v>23.162</c:v>
                </c:pt>
                <c:pt idx="39">
                  <c:v>24.688</c:v>
                </c:pt>
                <c:pt idx="40">
                  <c:v>26.799</c:v>
                </c:pt>
                <c:pt idx="41">
                  <c:v>29.579</c:v>
                </c:pt>
                <c:pt idx="42">
                  <c:v>35.285</c:v>
                </c:pt>
                <c:pt idx="43">
                  <c:v>32.956</c:v>
                </c:pt>
                <c:pt idx="44">
                  <c:v>39.728</c:v>
                </c:pt>
                <c:pt idx="45">
                  <c:v>41.697</c:v>
                </c:pt>
                <c:pt idx="46">
                  <c:v>39.29100000000001</c:v>
                </c:pt>
                <c:pt idx="47">
                  <c:v>46.926</c:v>
                </c:pt>
                <c:pt idx="48">
                  <c:v>39.001</c:v>
                </c:pt>
                <c:pt idx="49">
                  <c:v>47.29100000000001</c:v>
                </c:pt>
                <c:pt idx="50">
                  <c:v>43.876</c:v>
                </c:pt>
                <c:pt idx="51">
                  <c:v>49.92</c:v>
                </c:pt>
                <c:pt idx="52">
                  <c:v>66.641</c:v>
                </c:pt>
                <c:pt idx="53">
                  <c:v>65.94</c:v>
                </c:pt>
                <c:pt idx="54">
                  <c:v>75.807</c:v>
                </c:pt>
                <c:pt idx="55">
                  <c:v>73.258</c:v>
                </c:pt>
                <c:pt idx="56">
                  <c:v>82.245</c:v>
                </c:pt>
                <c:pt idx="57">
                  <c:v>90.32199999999997</c:v>
                </c:pt>
                <c:pt idx="58">
                  <c:v>92.665</c:v>
                </c:pt>
                <c:pt idx="59">
                  <c:v>127.739</c:v>
                </c:pt>
                <c:pt idx="60">
                  <c:v>94.15299999999996</c:v>
                </c:pt>
                <c:pt idx="61">
                  <c:v>104.182</c:v>
                </c:pt>
                <c:pt idx="62">
                  <c:v>115.865</c:v>
                </c:pt>
                <c:pt idx="63">
                  <c:v>108.434</c:v>
                </c:pt>
                <c:pt idx="64">
                  <c:v>127.991</c:v>
                </c:pt>
                <c:pt idx="65">
                  <c:v>140.7473076923077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3110320"/>
        <c:axId val="1593106928"/>
      </c:lineChart>
      <c:dateAx>
        <c:axId val="15931007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593103536"/>
        <c:crosses val="autoZero"/>
        <c:auto val="1"/>
        <c:lblOffset val="100"/>
        <c:baseTimeUnit val="months"/>
      </c:dateAx>
      <c:valAx>
        <c:axId val="15931035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 smtClean="0"/>
                  <a:t>Premium</a:t>
                </a:r>
                <a:r>
                  <a:rPr lang="en-US" b="0" baseline="0" dirty="0" smtClean="0"/>
                  <a:t> </a:t>
                </a:r>
                <a:r>
                  <a:rPr lang="en-US" b="0" dirty="0" smtClean="0"/>
                  <a:t>(</a:t>
                </a:r>
                <a:r>
                  <a:rPr lang="en-US" b="0" dirty="0"/>
                  <a:t>INR </a:t>
                </a:r>
                <a:r>
                  <a:rPr lang="en-US" b="0" dirty="0" smtClean="0"/>
                  <a:t>Cr)</a:t>
                </a:r>
                <a:endParaRPr lang="en-US" b="0" dirty="0"/>
              </a:p>
            </c:rich>
          </c:tx>
          <c:layout>
            <c:manualLayout>
              <c:xMode val="edge"/>
              <c:yMode val="edge"/>
              <c:x val="0.0749681518468728"/>
              <c:y val="0.301340732120037"/>
            </c:manualLayout>
          </c:layout>
          <c:overlay val="0"/>
        </c:title>
        <c:numFmt formatCode="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593100704"/>
        <c:crosses val="autoZero"/>
        <c:crossBetween val="between"/>
      </c:valAx>
      <c:valAx>
        <c:axId val="159310692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 smtClean="0"/>
                  <a:t>Transactions</a:t>
                </a:r>
                <a:r>
                  <a:rPr lang="en-US" b="0" baseline="0" dirty="0" smtClean="0"/>
                  <a:t> </a:t>
                </a:r>
                <a:r>
                  <a:rPr lang="en-US" b="0" dirty="0" smtClean="0"/>
                  <a:t>(</a:t>
                </a:r>
                <a:r>
                  <a:rPr lang="en-US" b="0" dirty="0"/>
                  <a:t>k)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one"/>
        <c:spPr>
          <a:ln>
            <a:solidFill>
              <a:schemeClr val="tx1">
                <a:lumMod val="50000"/>
                <a:lumOff val="50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593110320"/>
        <c:crosses val="max"/>
        <c:crossBetween val="between"/>
      </c:valAx>
      <c:catAx>
        <c:axId val="1593110320"/>
        <c:scaling>
          <c:orientation val="minMax"/>
        </c:scaling>
        <c:delete val="1"/>
        <c:axPos val="b"/>
        <c:majorTickMark val="out"/>
        <c:minorTickMark val="none"/>
        <c:tickLblPos val="nextTo"/>
        <c:crossAx val="1593106928"/>
        <c:crosses val="autoZero"/>
        <c:auto val="1"/>
        <c:lblAlgn val="ctr"/>
        <c:lblOffset val="100"/>
        <c:noMultiLvlLbl val="0"/>
      </c:catAx>
      <c:spPr>
        <a:ln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0271391076115486"/>
          <c:y val="0.878797616514152"/>
          <c:w val="0.956983046038164"/>
          <c:h val="0.087418599702064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Century Gothic" panose="020B050202020202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31777511352398"/>
          <c:y val="0.0410646491619013"/>
          <c:w val="0.870466321243523"/>
          <c:h val="0.9446693657219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15318">
              <a:noFill/>
            </a:ln>
          </c:spPr>
          <c:invertIfNegative val="0"/>
          <c:dLbls>
            <c:spPr>
              <a:noFill/>
              <a:ln w="15318">
                <a:noFill/>
              </a:ln>
            </c:spPr>
            <c:txPr>
              <a:bodyPr/>
              <a:lstStyle/>
              <a:p>
                <a:pPr>
                  <a:defRPr sz="84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#,##0;\-#,##0</c:formatCode>
                <c:ptCount val="6"/>
                <c:pt idx="0">
                  <c:v>36.80000000000418</c:v>
                </c:pt>
                <c:pt idx="1">
                  <c:v>31.60000000000359</c:v>
                </c:pt>
                <c:pt idx="2">
                  <c:v>21.1000000000024</c:v>
                </c:pt>
                <c:pt idx="3">
                  <c:v>15.8000000000018</c:v>
                </c:pt>
                <c:pt idx="4">
                  <c:v>13.2000000000015</c:v>
                </c:pt>
                <c:pt idx="5">
                  <c:v>10.40000000000118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593572448"/>
        <c:axId val="1593574496"/>
      </c:barChart>
      <c:catAx>
        <c:axId val="15935724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7659">
            <a:solidFill>
              <a:schemeClr val="tx1"/>
            </a:solidFill>
            <a:prstDash val="solid"/>
          </a:ln>
        </c:spPr>
        <c:crossAx val="1593574496"/>
        <c:crossesAt val="0.0"/>
        <c:auto val="1"/>
        <c:lblAlgn val="ctr"/>
        <c:lblOffset val="100"/>
        <c:tickLblSkip val="1"/>
        <c:tickMarkSkip val="1"/>
        <c:noMultiLvlLbl val="0"/>
      </c:catAx>
      <c:valAx>
        <c:axId val="1593574496"/>
        <c:scaling>
          <c:orientation val="minMax"/>
          <c:max val="36.80000000000001"/>
          <c:min val="0.0"/>
        </c:scaling>
        <c:delete val="0"/>
        <c:axPos val="t"/>
        <c:numFmt formatCode="#,##0;\-#,##0" sourceLinked="1"/>
        <c:majorTickMark val="none"/>
        <c:minorTickMark val="none"/>
        <c:tickLblPos val="none"/>
        <c:spPr>
          <a:ln w="5744">
            <a:noFill/>
          </a:ln>
        </c:spPr>
        <c:crossAx val="1593572448"/>
        <c:crosses val="autoZero"/>
        <c:crossBetween val="between"/>
      </c:valAx>
      <c:spPr>
        <a:noFill/>
        <a:ln w="1531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4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31777511352398"/>
          <c:y val="0.0410646491619013"/>
          <c:w val="0.870466321243523"/>
          <c:h val="0.944669365721997"/>
        </c:manualLayout>
      </c:layout>
      <c:barChart>
        <c:barDir val="bar"/>
        <c:grouping val="stack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611801056"/>
        <c:axId val="1611803376"/>
      </c:barChart>
      <c:catAx>
        <c:axId val="1611801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7659">
            <a:solidFill>
              <a:schemeClr val="tx1"/>
            </a:solidFill>
            <a:prstDash val="solid"/>
          </a:ln>
        </c:spPr>
        <c:crossAx val="1611803376"/>
        <c:crossesAt val="0.0"/>
        <c:auto val="1"/>
        <c:lblAlgn val="ctr"/>
        <c:lblOffset val="100"/>
        <c:tickLblSkip val="1"/>
        <c:tickMarkSkip val="1"/>
        <c:noMultiLvlLbl val="0"/>
      </c:catAx>
      <c:valAx>
        <c:axId val="1611803376"/>
        <c:scaling>
          <c:orientation val="minMax"/>
          <c:max val="36.80000000000001"/>
          <c:min val="0.0"/>
        </c:scaling>
        <c:delete val="0"/>
        <c:axPos val="t"/>
        <c:numFmt formatCode="#,##0;\-#,##0" sourceLinked="1"/>
        <c:majorTickMark val="none"/>
        <c:minorTickMark val="none"/>
        <c:tickLblPos val="none"/>
        <c:spPr>
          <a:ln w="5744">
            <a:noFill/>
          </a:ln>
        </c:spPr>
        <c:crossAx val="1611801056"/>
        <c:crosses val="autoZero"/>
        <c:crossBetween val="between"/>
      </c:valAx>
      <c:spPr>
        <a:noFill/>
        <a:ln w="1531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4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31778929188256"/>
          <c:y val="0.0352941176470588"/>
          <c:w val="0.870466321243523"/>
          <c:h val="0.93986928104575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16933">
              <a:noFill/>
            </a:ln>
          </c:spPr>
          <c:invertIfNegative val="0"/>
          <c:dLbls>
            <c:spPr>
              <a:noFill/>
              <a:ln w="16933">
                <a:noFill/>
              </a:ln>
            </c:spPr>
            <c:txPr>
              <a:bodyPr/>
              <a:lstStyle/>
              <a:p>
                <a:pPr>
                  <a:defRPr sz="933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#,##0;\-#,##0</c:formatCode>
                <c:ptCount val="5"/>
                <c:pt idx="0">
                  <c:v>60.50000000000688</c:v>
                </c:pt>
                <c:pt idx="1">
                  <c:v>42.1000000000048</c:v>
                </c:pt>
                <c:pt idx="2">
                  <c:v>36.80000000000418</c:v>
                </c:pt>
                <c:pt idx="3">
                  <c:v>28.90000000000328</c:v>
                </c:pt>
                <c:pt idx="4">
                  <c:v>18.40000000000209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612295472"/>
        <c:axId val="1611838128"/>
      </c:barChart>
      <c:catAx>
        <c:axId val="16122954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8467">
            <a:solidFill>
              <a:schemeClr val="tx1"/>
            </a:solidFill>
            <a:prstDash val="solid"/>
          </a:ln>
        </c:spPr>
        <c:crossAx val="1611838128"/>
        <c:crossesAt val="0.0"/>
        <c:auto val="1"/>
        <c:lblAlgn val="ctr"/>
        <c:lblOffset val="100"/>
        <c:tickLblSkip val="1"/>
        <c:tickMarkSkip val="1"/>
        <c:noMultiLvlLbl val="0"/>
      </c:catAx>
      <c:valAx>
        <c:axId val="1611838128"/>
        <c:scaling>
          <c:orientation val="minMax"/>
          <c:max val="60.5"/>
          <c:min val="0.0"/>
        </c:scaling>
        <c:delete val="0"/>
        <c:axPos val="t"/>
        <c:numFmt formatCode="#,##0;\-#,##0" sourceLinked="1"/>
        <c:majorTickMark val="none"/>
        <c:minorTickMark val="none"/>
        <c:tickLblPos val="none"/>
        <c:spPr>
          <a:ln w="6350">
            <a:noFill/>
          </a:ln>
        </c:spPr>
        <c:crossAx val="1612295472"/>
        <c:crosses val="autoZero"/>
        <c:crossBetween val="between"/>
      </c:valAx>
      <c:spPr>
        <a:noFill/>
        <a:ln w="169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431777511352398"/>
          <c:y val="0.0410646491619013"/>
          <c:w val="0.870466321243523"/>
          <c:h val="0.944669365721997"/>
        </c:manualLayout>
      </c:layout>
      <c:barChart>
        <c:barDir val="bar"/>
        <c:grouping val="stack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612360048"/>
        <c:axId val="1612362368"/>
      </c:barChart>
      <c:catAx>
        <c:axId val="1612360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7659">
            <a:solidFill>
              <a:schemeClr val="tx1"/>
            </a:solidFill>
            <a:prstDash val="solid"/>
          </a:ln>
        </c:spPr>
        <c:crossAx val="1612362368"/>
        <c:crossesAt val="0.0"/>
        <c:auto val="1"/>
        <c:lblAlgn val="ctr"/>
        <c:lblOffset val="100"/>
        <c:tickLblSkip val="1"/>
        <c:tickMarkSkip val="1"/>
        <c:noMultiLvlLbl val="0"/>
      </c:catAx>
      <c:valAx>
        <c:axId val="1612362368"/>
        <c:scaling>
          <c:orientation val="minMax"/>
          <c:max val="36.80000000000001"/>
          <c:min val="0.0"/>
        </c:scaling>
        <c:delete val="0"/>
        <c:axPos val="t"/>
        <c:numFmt formatCode="#,##0;\-#,##0" sourceLinked="1"/>
        <c:majorTickMark val="none"/>
        <c:minorTickMark val="none"/>
        <c:tickLblPos val="none"/>
        <c:spPr>
          <a:ln w="5744">
            <a:noFill/>
          </a:ln>
        </c:spPr>
        <c:crossAx val="1612360048"/>
        <c:crosses val="autoZero"/>
        <c:crossBetween val="between"/>
      </c:valAx>
      <c:spPr>
        <a:noFill/>
        <a:ln w="1531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4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337381916329285"/>
          <c:y val="0.0352941176470588"/>
          <c:w val="0.898785425101215"/>
          <c:h val="0.93986928104575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16933">
              <a:noFill/>
            </a:ln>
          </c:spPr>
          <c:invertIfNegative val="0"/>
          <c:dLbls>
            <c:spPr>
              <a:noFill/>
              <a:ln w="16933">
                <a:noFill/>
              </a:ln>
            </c:spPr>
            <c:txPr>
              <a:bodyPr/>
              <a:lstStyle/>
              <a:p>
                <a:pPr>
                  <a:defRPr sz="933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#,##0;\-#,##0</c:formatCode>
                <c:ptCount val="7"/>
                <c:pt idx="0">
                  <c:v>43.80000000000498</c:v>
                </c:pt>
                <c:pt idx="1">
                  <c:v>37.50000000000426</c:v>
                </c:pt>
                <c:pt idx="2">
                  <c:v>25.00000000000284</c:v>
                </c:pt>
                <c:pt idx="3">
                  <c:v>25.00000000000284</c:v>
                </c:pt>
                <c:pt idx="4">
                  <c:v>18.80000000000214</c:v>
                </c:pt>
                <c:pt idx="5">
                  <c:v>18.80000000000214</c:v>
                </c:pt>
                <c:pt idx="6">
                  <c:v>12.50000000000142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538893584"/>
        <c:axId val="1538661680"/>
      </c:barChart>
      <c:catAx>
        <c:axId val="1538893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8466">
            <a:solidFill>
              <a:schemeClr val="tx1"/>
            </a:solidFill>
            <a:prstDash val="solid"/>
          </a:ln>
        </c:spPr>
        <c:crossAx val="1538661680"/>
        <c:crossesAt val="0.0"/>
        <c:auto val="1"/>
        <c:lblAlgn val="ctr"/>
        <c:lblOffset val="100"/>
        <c:tickLblSkip val="1"/>
        <c:tickMarkSkip val="1"/>
        <c:noMultiLvlLbl val="0"/>
      </c:catAx>
      <c:valAx>
        <c:axId val="1538661680"/>
        <c:scaling>
          <c:orientation val="minMax"/>
          <c:max val="43.8"/>
          <c:min val="0.0"/>
        </c:scaling>
        <c:delete val="0"/>
        <c:axPos val="t"/>
        <c:numFmt formatCode="#,##0;\-#,##0" sourceLinked="1"/>
        <c:majorTickMark val="none"/>
        <c:minorTickMark val="none"/>
        <c:tickLblPos val="none"/>
        <c:spPr>
          <a:ln w="6350">
            <a:noFill/>
          </a:ln>
        </c:spPr>
        <c:crossAx val="1538893584"/>
        <c:crosses val="autoZero"/>
        <c:crossBetween val="between"/>
      </c:valAx>
      <c:spPr>
        <a:noFill/>
        <a:ln w="169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841CD-076D-4614-A525-C5328D0B4D84}" type="datetimeFigureOut">
              <a:rPr lang="en-US" smtClean="0"/>
              <a:t>12/5/17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669A0-41FD-4919-BB78-9BF50D336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2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06BBB8-9F6F-4E73-A371-C20350A20630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6" Type="http://schemas.openxmlformats.org/officeDocument/2006/relationships/image" Target="../media/image2.png"/><Relationship Id="rId1" Type="http://schemas.openxmlformats.org/officeDocument/2006/relationships/vmlDrawing" Target="../drawings/vmlDrawing2.vml"/><Relationship Id="rId2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26846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2" b="26900"/>
          <a:stretch/>
        </p:blipFill>
        <p:spPr>
          <a:xfrm>
            <a:off x="6934200" y="36393"/>
            <a:ext cx="2169991" cy="5186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tags" Target="../tags/tag2.xml"/><Relationship Id="rId15" Type="http://schemas.openxmlformats.org/officeDocument/2006/relationships/oleObject" Target="../embeddings/oleObject1.bin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5EC2D-EE43-4223-8549-F68906B88D00}" type="datetimeFigureOut">
              <a:rPr lang="en-US" smtClean="0"/>
              <a:t>12/5/17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F9CEE-D7D7-4D8C-A657-126990EEF2C8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41794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034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4" Type="http://schemas.openxmlformats.org/officeDocument/2006/relationships/tags" Target="../tags/tag7.xml"/><Relationship Id="rId5" Type="http://schemas.openxmlformats.org/officeDocument/2006/relationships/tags" Target="../tags/tag8.xml"/><Relationship Id="rId6" Type="http://schemas.openxmlformats.org/officeDocument/2006/relationships/tags" Target="../tags/tag9.xml"/><Relationship Id="rId7" Type="http://schemas.openxmlformats.org/officeDocument/2006/relationships/tags" Target="../tags/tag10.xml"/><Relationship Id="rId8" Type="http://schemas.openxmlformats.org/officeDocument/2006/relationships/slideLayout" Target="../slideLayouts/slideLayout2.xml"/><Relationship Id="rId9" Type="http://schemas.openxmlformats.org/officeDocument/2006/relationships/chart" Target="../charts/chart3.xml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4" Type="http://schemas.openxmlformats.org/officeDocument/2006/relationships/tags" Target="../tags/tag14.xml"/><Relationship Id="rId5" Type="http://schemas.openxmlformats.org/officeDocument/2006/relationships/tags" Target="../tags/tag15.xml"/><Relationship Id="rId6" Type="http://schemas.openxmlformats.org/officeDocument/2006/relationships/tags" Target="../tags/tag16.xml"/><Relationship Id="rId7" Type="http://schemas.openxmlformats.org/officeDocument/2006/relationships/tags" Target="../tags/tag17.xml"/><Relationship Id="rId8" Type="http://schemas.openxmlformats.org/officeDocument/2006/relationships/tags" Target="../tags/tag18.xml"/><Relationship Id="rId9" Type="http://schemas.openxmlformats.org/officeDocument/2006/relationships/slideLayout" Target="../slideLayouts/slideLayout2.xml"/><Relationship Id="rId10" Type="http://schemas.openxmlformats.org/officeDocument/2006/relationships/chart" Target="../charts/chart4.xml"/><Relationship Id="rId11" Type="http://schemas.openxmlformats.org/officeDocument/2006/relationships/chart" Target="../charts/chart5.xml"/><Relationship Id="rId1" Type="http://schemas.openxmlformats.org/officeDocument/2006/relationships/tags" Target="../tags/tag11.xml"/><Relationship Id="rId2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chart" Target="../charts/chart6.xml"/><Relationship Id="rId13" Type="http://schemas.openxmlformats.org/officeDocument/2006/relationships/chart" Target="../charts/chart7.xml"/><Relationship Id="rId1" Type="http://schemas.openxmlformats.org/officeDocument/2006/relationships/tags" Target="../tags/tag19.xml"/><Relationship Id="rId2" Type="http://schemas.openxmlformats.org/officeDocument/2006/relationships/tags" Target="../tags/tag20.xml"/><Relationship Id="rId3" Type="http://schemas.openxmlformats.org/officeDocument/2006/relationships/tags" Target="../tags/tag21.xml"/><Relationship Id="rId4" Type="http://schemas.openxmlformats.org/officeDocument/2006/relationships/tags" Target="../tags/tag22.xml"/><Relationship Id="rId5" Type="http://schemas.openxmlformats.org/officeDocument/2006/relationships/tags" Target="../tags/tag23.xml"/><Relationship Id="rId6" Type="http://schemas.openxmlformats.org/officeDocument/2006/relationships/tags" Target="../tags/tag24.xml"/><Relationship Id="rId7" Type="http://schemas.openxmlformats.org/officeDocument/2006/relationships/tags" Target="../tags/tag25.xml"/><Relationship Id="rId8" Type="http://schemas.openxmlformats.org/officeDocument/2006/relationships/tags" Target="../tags/tag26.xml"/><Relationship Id="rId9" Type="http://schemas.openxmlformats.org/officeDocument/2006/relationships/tags" Target="../tags/tag27.xml"/><Relationship Id="rId10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03982"/>
            <a:ext cx="3367088" cy="1801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1896533"/>
            <a:ext cx="7696200" cy="44627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IN" sz="3200" b="1" dirty="0" smtClean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en-IN" sz="3200" b="1" dirty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en-IN" sz="3200" b="1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Key </a:t>
            </a:r>
            <a:r>
              <a:rPr lang="en-IN" sz="3200" b="1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Challenges faced by </a:t>
            </a:r>
            <a:r>
              <a:rPr lang="en-IN" sz="3200" b="1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Web Aggregators </a:t>
            </a:r>
            <a:r>
              <a:rPr lang="en-IN" sz="3200" b="1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in Health Insurance</a:t>
            </a:r>
          </a:p>
          <a:p>
            <a:endParaRPr lang="en-IN" sz="2400" dirty="0" smtClean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endParaRPr lang="en-IN" sz="1600" dirty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endParaRPr lang="en-IN" sz="1600" dirty="0" smtClean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endParaRPr lang="en-IN" sz="1600" dirty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endParaRPr lang="en-IN" sz="1600" dirty="0" smtClean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endParaRPr lang="en-IN" sz="1600" dirty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  <a:p>
            <a:r>
              <a:rPr lang="en-IN" sz="1600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Presented </a:t>
            </a:r>
            <a:r>
              <a:rPr lang="en-IN" sz="1600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by</a:t>
            </a:r>
          </a:p>
          <a:p>
            <a:r>
              <a:rPr lang="en-IN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Dhruv Sarin – Director, Health</a:t>
            </a:r>
          </a:p>
          <a:p>
            <a:r>
              <a:rPr lang="en-IN" dirty="0" smtClean="0">
                <a:solidFill>
                  <a:srgbClr val="0070C0"/>
                </a:solidFill>
                <a:latin typeface="Tahoma" charset="0"/>
                <a:ea typeface="Tahoma" charset="0"/>
                <a:cs typeface="Tahoma" charset="0"/>
              </a:rPr>
              <a:t>Ankit Mittal – VP Actuarial</a:t>
            </a:r>
            <a:endParaRPr lang="en-IN" dirty="0">
              <a:solidFill>
                <a:srgbClr val="0070C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08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insurance – The way we know it</a:t>
            </a:r>
          </a:p>
        </p:txBody>
      </p:sp>
    </p:spTree>
    <p:extLst>
      <p:ext uri="{BB962C8B-B14F-4D97-AF65-F5344CB8AC3E}">
        <p14:creationId xmlns:p14="http://schemas.microsoft.com/office/powerpoint/2010/main" val="23135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Insurance – The Way we know 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0549" y="2081367"/>
            <a:ext cx="8983133" cy="4296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4.5 million unique visitors on our website annually (Health Portal only) – And growing….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48% from top 8 cities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25% from other state capitals.</a:t>
            </a:r>
          </a:p>
          <a:p>
            <a:pPr marL="7429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Remaining – Rest of India and overseas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FY 2017-18 – PB targeting 0.25 million health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policies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6% - 7% relevant market share (of India health insurance industry)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25%-26% of total health online business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30% penetration in below 35 age group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35 million minutes of talk time by health agents so far in this FY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 SI – 5 lacs ; average premium 12500 ; 15% multi year policies ; 34% cross attachments (Health related products)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end to end purchase on our platform</a:t>
            </a:r>
          </a:p>
        </p:txBody>
      </p:sp>
    </p:spTree>
    <p:extLst>
      <p:ext uri="{BB962C8B-B14F-4D97-AF65-F5344CB8AC3E}">
        <p14:creationId xmlns:p14="http://schemas.microsoft.com/office/powerpoint/2010/main" val="39255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 in health insurance</a:t>
            </a:r>
          </a:p>
        </p:txBody>
      </p:sp>
    </p:spTree>
    <p:extLst>
      <p:ext uri="{BB962C8B-B14F-4D97-AF65-F5344CB8AC3E}">
        <p14:creationId xmlns:p14="http://schemas.microsoft.com/office/powerpoint/2010/main" val="97818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399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challenges people face while purchasing health insurance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04799" y="1905000"/>
            <a:ext cx="8288867" cy="4438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 –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Unfamiliarity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the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jargons of heath insurance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Unaware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the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exclusions of health policies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Insufficient clarity about the plan benefits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Lack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availability of trained in-person 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assistance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q"/>
            </a:pPr>
            <a:endParaRPr lang="en-I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I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 </a:t>
            </a:r>
            <a:r>
              <a:rPr lang="en-IN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contact points to complete the purchase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Smooth end to end journey.</a:t>
            </a:r>
          </a:p>
          <a:p>
            <a:pPr marL="914400" lvl="1" indent="-45720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Inflexible payment options – PB providing EMI options.</a:t>
            </a:r>
          </a:p>
        </p:txBody>
      </p:sp>
    </p:spTree>
    <p:extLst>
      <p:ext uri="{BB962C8B-B14F-4D97-AF65-F5344CB8AC3E}">
        <p14:creationId xmlns:p14="http://schemas.microsoft.com/office/powerpoint/2010/main" val="5550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42" y="-228600"/>
            <a:ext cx="2169991" cy="11715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en-IN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 Indians don’t buy Health Insurance – Our survey results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57200" y="2209800"/>
            <a:ext cx="8153400" cy="3997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wareness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Misconception about always being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healthy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Trust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Affordability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Other available options – group coverages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Protections vs. Investment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Value for money paid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Product suitability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Unable to assess the value of health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plans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9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3489323" y="5182778"/>
            <a:ext cx="13858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354DEC36-FB4F-4E3D-96F7-A5DBAB66107E}" type="datetime'I ''''''c''''''a''''n''no''t'''''''' ''''''aff''o''r''d it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cannot afford it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auto">
          <a:xfrm>
            <a:off x="3222623" y="4555149"/>
            <a:ext cx="16525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EBDB771A-3157-4EDC-8118-53306F24E217}" type="datetime'''''It is c''o''s''tl''''y'''' fo''''r'' v''alu''''e''''''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It is costly for value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88898" y="3197554"/>
            <a:ext cx="47863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8BA8456C-2201-42D8-8475-7C6074CD45AE}" type="thinkcell&lt;?xml version=&quot;1.0&quot; encoding=&quot;UTF-16&quot; standalone=&quot;yes&quot;?&gt;&lt;root reqver=&quot;23045&quot;&gt;&lt;version val=&quot;25160&quot;/&gt;&lt;PersistentType&gt;&lt;m_guid val=&quot;a6184abb-ce6b-4e78-aceb-47d22a92c54c&quot;/&gt;&lt;m_prec&gt;&lt;m_yearfmt&gt;&lt;begin val=&quot;0&quot;/&gt;&lt;end val=&quot;4&quot;/&gt;&lt;/m_yearfmt&gt;&lt;/m_prec&gt;&lt;/PersistentType&gt;&lt;/root&gt;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am interested but it doesn’t cover my/family’s condition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custDataLst>
              <p:tags r:id="rId4"/>
            </p:custDataLst>
          </p:nvPr>
        </p:nvSpPr>
        <p:spPr bwMode="auto">
          <a:xfrm>
            <a:off x="1797048" y="3909415"/>
            <a:ext cx="30781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72CA3423-F057-4E7F-9BC9-F09B7B056488}" type="datetime'I'''' ''am'' interes''''ted b''''ut hav''e not s''at on i''t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am interested but have not sat on it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1697036" y="2569455"/>
            <a:ext cx="31781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460AAA78-D31F-4480-9C25-FE68DF21452D}" type="datetime'I am'' co''nfused o''''''n w''''hat i''s good ''for'''' me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am confused on what is good for me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2884486" y="5913437"/>
            <a:ext cx="1990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8AD07FCB-1B52-4081-B974-CB4949032DA5}" type="datetime'''I a''m ''cove''red ''''''''''''e''''ls''e''w''h''e''''''re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am covered elsewhere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4572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would best describe your reason to not buy health insurance?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Content Placeholder 3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5196027"/>
              </p:ext>
            </p:extLst>
          </p:nvPr>
        </p:nvGraphicFramePr>
        <p:xfrm>
          <a:off x="4953000" y="2133600"/>
          <a:ext cx="3325509" cy="424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93235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3489323" y="5182778"/>
            <a:ext cx="13858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auto">
          <a:xfrm>
            <a:off x="3296984" y="5182777"/>
            <a:ext cx="16525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B6A0752E-4628-40F5-90EF-9C4BFA6857F2}" type="datetime'C''''ov''''e''rage'''' for chr''onic''/a''cute condi''t''ions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Coverage for chronic/acute conditions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163259" y="3303916"/>
            <a:ext cx="47863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5AE59D36-ED70-4FC0-AD45-C22B55F70A15}" type="datetime'''''''''Retu''r''''''n'' ''of'''''' ''''mo''''''''n''e''y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Return of money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custDataLst>
              <p:tags r:id="rId4"/>
            </p:custDataLst>
          </p:nvPr>
        </p:nvSpPr>
        <p:spPr bwMode="auto">
          <a:xfrm>
            <a:off x="1871409" y="4267200"/>
            <a:ext cx="30781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AA90E1B2-4004-42E7-809C-928DE702A8B0}" type="datetime'''Re''g''''''''ular'' ''''''Mont''hly'' ''P''r''''emiums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Regular Monthly Premiums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1771397" y="2438400"/>
            <a:ext cx="31781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B6362C99-C804-4601-9E9D-623BC8DD9423}" type="datetime'Coverage for'' regular i''tems like O''PD, Med''icin''''es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Coverage for regular items like OPD, Medicines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2958847" y="6126162"/>
            <a:ext cx="1990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4ECE83B9-2CFC-4685-8FF7-B3BE969AC0BF}" type="datetime'''''''''''R''egu''''''''la''r advice ''on ''hea''l''t''h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Regular advice on health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4572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factors, if introduced in health insurance, may propel you to make the purchase?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Content Placeholder 3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7791086"/>
              </p:ext>
            </p:extLst>
          </p:nvPr>
        </p:nvGraphicFramePr>
        <p:xfrm>
          <a:off x="4953000" y="2133600"/>
          <a:ext cx="3325509" cy="424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" name="Object 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521283918"/>
              </p:ext>
            </p:extLst>
          </p:nvPr>
        </p:nvGraphicFramePr>
        <p:xfrm>
          <a:off x="4982768" y="1943099"/>
          <a:ext cx="3679825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7478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3489323" y="5182778"/>
            <a:ext cx="13858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400" dirty="0" smtClean="0">
              <a:sym typeface="+mn-lt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custDataLst>
              <p:tags r:id="rId2"/>
            </p:custDataLst>
          </p:nvPr>
        </p:nvSpPr>
        <p:spPr bwMode="auto">
          <a:xfrm>
            <a:off x="2668587" y="4267200"/>
            <a:ext cx="165258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95A35148-D432-4029-BD38-CCDC642A955C}" type="datetime'I am'''' ''n''ot comfortable ''wit''h onlin''e ''purcha''se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 am not comfortable with online purchase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-465138" y="2971800"/>
            <a:ext cx="47863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CE70B3A0-8ABE-47F1-95AD-DD519F738281}" type="datetime'''''''''''B''e''t''''t''''''''''''er'''''''' ''''Pr''''''ice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Better Price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custDataLst>
              <p:tags r:id="rId4"/>
            </p:custDataLst>
          </p:nvPr>
        </p:nvSpPr>
        <p:spPr bwMode="auto">
          <a:xfrm>
            <a:off x="1243012" y="3657600"/>
            <a:ext cx="30781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AA90E1B2-4004-42E7-809C-928DE702A8B0}" type="datetime'''Re''g''''''''ular'' ''''''Mont''hly'' ''P''r''''emiums'">
              <a:rPr lang="en-US" altLang="en-US" sz="12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Regular Monthly Premiums</a:t>
            </a:fld>
            <a:r>
              <a:rPr lang="en-US" alt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fld id="{1A7A526F-1885-494F-8AB0-0CABBB89C075}" type="datetime'''Was ''D''e''''''t''''''''''''''''aile''d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Was Detailed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1143000" y="2332036"/>
            <a:ext cx="31781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3E999691-5B1B-4EA9-94F3-862EE5BE586B}" type="datetime'''T''''''''''''''''''''''''''''''''''r''''''''u''st''''''''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Trust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2330450" y="4970053"/>
            <a:ext cx="1990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7F55F0CD-479D-4419-879E-A46D70AA7153}" type="datetime'''''F''''''''''''a''''''''''''ce'' to Fa''''''''c''e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Face to Face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4572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would best describe the reasons you bought health insurance from offline channels?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4" name="Content Placeholder 3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569362190"/>
              </p:ext>
            </p:extLst>
          </p:nvPr>
        </p:nvGraphicFramePr>
        <p:xfrm>
          <a:off x="4953000" y="2133600"/>
          <a:ext cx="3325509" cy="424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" name="Object 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503691058"/>
              </p:ext>
            </p:extLst>
          </p:nvPr>
        </p:nvGraphicFramePr>
        <p:xfrm>
          <a:off x="4267200" y="1917699"/>
          <a:ext cx="4708525" cy="49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5" name="Rectangle 14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auto">
          <a:xfrm>
            <a:off x="2330450" y="5638800"/>
            <a:ext cx="1990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24E7F2E3-6D51-4F59-BB19-048B0DA7BFF9}" type="datetime'In''tu''''i''t''i''ve, U''''''''''''s''''er Fri''e''''ndly'">
              <a:rPr lang="en-US" altLang="en-US" sz="12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Intuitive, User Friendly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auto">
          <a:xfrm>
            <a:off x="3090862" y="6324599"/>
            <a:ext cx="12303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363" indent="-233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89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6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33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305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77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86367572-8442-40E8-B4CA-D824FA1C5B88}" type="datetime'Be''''''''''''''t''''ter ''Opti''''o''n''''''s'''''''''''''">
              <a:rPr lang="en-US" altLang="en-US"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Better Options</a:t>
            </a:fld>
            <a:endParaRPr lang="en-US" alt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115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approach to tackle the challenges - Innovations</a:t>
            </a:r>
          </a:p>
        </p:txBody>
      </p:sp>
    </p:spTree>
    <p:extLst>
      <p:ext uri="{BB962C8B-B14F-4D97-AF65-F5344CB8AC3E}">
        <p14:creationId xmlns:p14="http://schemas.microsoft.com/office/powerpoint/2010/main" val="189750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approach to mitigating problems</a:t>
            </a:r>
            <a:endParaRPr lang="en-IN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04800" y="1768444"/>
            <a:ext cx="8001000" cy="470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IN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Options – Choice of </a:t>
            </a: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Plans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– Huge data bank of customers and non customers to be leveraged including behaviour data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 – 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Exchange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Portability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Chat Bot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 Bot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Behaviour</a:t>
            </a:r>
            <a:endParaRPr lang="en-IN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Overall </a:t>
            </a:r>
            <a:r>
              <a:rPr lang="en-IN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 </a:t>
            </a: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Financing the health care spends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Innovations</a:t>
            </a:r>
          </a:p>
        </p:txBody>
      </p:sp>
    </p:spTree>
    <p:extLst>
      <p:ext uri="{BB962C8B-B14F-4D97-AF65-F5344CB8AC3E}">
        <p14:creationId xmlns:p14="http://schemas.microsoft.com/office/powerpoint/2010/main" val="104090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Agenda</a:t>
            </a:r>
            <a:endParaRPr lang="en-IN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1000" y="1981200"/>
            <a:ext cx="807720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Policybazaar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we have done till now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Deviation from traditional risk based </a:t>
            </a: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</a:t>
            </a:r>
            <a:endParaRPr lang="en-IN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ealth insurance – The way we know it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 in </a:t>
            </a: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Insurance</a:t>
            </a:r>
            <a:endParaRPr lang="en-IN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eople face while buying</a:t>
            </a:r>
          </a:p>
          <a:p>
            <a:pPr marL="800100" lvl="1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people don’t buy</a:t>
            </a:r>
          </a:p>
          <a:p>
            <a:pPr marL="285750" lvl="1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approach to tackle the challenges - Innovations</a:t>
            </a:r>
          </a:p>
          <a:p>
            <a:pPr marL="800100" lvl="2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Products</a:t>
            </a:r>
          </a:p>
          <a:p>
            <a:pPr marL="800100" lvl="2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</a:t>
            </a:r>
          </a:p>
          <a:p>
            <a:pPr marL="800100" lvl="2" indent="-342900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I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</a:t>
            </a:r>
            <a:endParaRPr lang="en-IN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Way Forward</a:t>
            </a:r>
            <a:endParaRPr lang="en-IN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– Products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221163"/>
          </a:xfrm>
        </p:spPr>
        <p:txBody>
          <a:bodyPr>
            <a:normAutofit/>
          </a:bodyPr>
          <a:lstStyle/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products</a:t>
            </a:r>
          </a:p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 product – PNB MetLife – Mera Term Plan</a:t>
            </a:r>
          </a:p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Product – ET Life – Wealth Plus</a:t>
            </a:r>
          </a:p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Motor – Incorporation of behavioral parameters leading to appropriate Discounting / Loading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78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ew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‘market-first’ products</a:t>
            </a:r>
            <a:endParaRPr lang="en-IN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95939" y="2133600"/>
            <a:ext cx="8994775" cy="1401346"/>
            <a:chOff x="455613" y="1508125"/>
            <a:chExt cx="8994775" cy="1401346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gray">
            <a:xfrm>
              <a:off x="455613" y="1508125"/>
              <a:ext cx="1755775" cy="1401346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/>
            <a:p>
              <a:pPr algn="ctr"/>
              <a:r>
                <a:rPr lang="en-US" altLang="en-US" sz="14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MARKET-FIRST</a:t>
              </a:r>
            </a:p>
            <a:p>
              <a:pPr algn="ctr"/>
              <a:endParaRPr lang="en-US" altLang="en-US" sz="900" b="1" dirty="0" smtClean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en-US" sz="1600" b="1" i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“Affordable &amp; Value-for-money”</a:t>
              </a:r>
              <a:endParaRPr lang="en-US" altLang="en-US" sz="1100" b="1" i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Rectangle 3"/>
            <p:cNvSpPr>
              <a:spLocks noChangeArrowheads="1"/>
            </p:cNvSpPr>
            <p:nvPr/>
          </p:nvSpPr>
          <p:spPr bwMode="gray">
            <a:xfrm>
              <a:off x="2211388" y="1508125"/>
              <a:ext cx="7239000" cy="14013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 algn="l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288925" indent="-174625" algn="l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569913" indent="-166688" algn="l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39875" indent="-168275" algn="l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algn="l"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171450" indent="-171450">
                <a:lnSpc>
                  <a:spcPct val="12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US" altLang="en-US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71450" indent="-171450">
                <a:lnSpc>
                  <a:spcPct val="12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 new indemnity ‘market-first’ products</a:t>
              </a:r>
            </a:p>
            <a:p>
              <a:pPr lvl="1" indent="0">
                <a:lnSpc>
                  <a:spcPct val="120000"/>
                </a:lnSpc>
                <a:spcAft>
                  <a:spcPts val="300"/>
                </a:spcAft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(1) Cancer Care    (2) Cardiac Care     (3) Critical Care    (4) Surgical Care</a:t>
              </a:r>
            </a:p>
            <a:p>
              <a:pPr marL="171450" indent="-171450">
                <a:lnSpc>
                  <a:spcPct val="12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Pricing starting at Rs. 60/month – highest pricing at 60% of existing products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5778" y="3581400"/>
            <a:ext cx="8994775" cy="1401346"/>
            <a:chOff x="455613" y="3255348"/>
            <a:chExt cx="8994775" cy="1401346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gray">
            <a:xfrm>
              <a:off x="455613" y="3255348"/>
              <a:ext cx="1755775" cy="1401346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rgbClr val="3D6E8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/>
            <a:p>
              <a:pPr algn="ctr"/>
              <a:r>
                <a:rPr lang="en-US" altLang="en-US" sz="14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SINGLE-RATE</a:t>
              </a:r>
            </a:p>
            <a:p>
              <a:pPr algn="ctr"/>
              <a:endParaRPr lang="en-US" altLang="en-US" sz="900" b="1" dirty="0" smtClean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en-US" sz="1600" b="1" i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“Same rate for all ages…bank products”</a:t>
              </a:r>
              <a:endParaRPr lang="en-US" altLang="en-US" sz="1600" b="1" i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gray">
            <a:xfrm>
              <a:off x="2211388" y="3255348"/>
              <a:ext cx="7239000" cy="14013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/>
            <a:lstStyle/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altLang="en-US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Simple one-tier rate for all entrants</a:t>
              </a:r>
            </a:p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Overall portfolio literally extinguished and re-drawn after specified periodic intervals </a:t>
              </a:r>
              <a:endParaRPr lang="en-US" altLang="en-US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5939" y="5025776"/>
            <a:ext cx="8996872" cy="1401346"/>
            <a:chOff x="455613" y="3255348"/>
            <a:chExt cx="8996872" cy="1401346"/>
          </a:xfrm>
        </p:grpSpPr>
        <p:sp>
          <p:nvSpPr>
            <p:cNvPr id="14" name="Rectangle 4"/>
            <p:cNvSpPr>
              <a:spLocks noChangeArrowheads="1"/>
            </p:cNvSpPr>
            <p:nvPr/>
          </p:nvSpPr>
          <p:spPr bwMode="gray">
            <a:xfrm>
              <a:off x="455613" y="3255348"/>
              <a:ext cx="1755775" cy="1401346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rgbClr val="3D6E8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 anchor="ctr"/>
            <a:lstStyle/>
            <a:p>
              <a:pPr algn="ctr"/>
              <a:r>
                <a:rPr lang="en-US" altLang="en-US" sz="14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YOUNG-AT-HEART</a:t>
              </a:r>
            </a:p>
            <a:p>
              <a:pPr algn="ctr"/>
              <a:endParaRPr lang="en-US" altLang="en-US" sz="1400" b="1" i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altLang="en-US" sz="1600" b="1" i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“Plans focused on the young customer”</a:t>
              </a:r>
              <a:endParaRPr lang="en-US" altLang="en-US" b="1" i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Rectangle 5"/>
            <p:cNvSpPr>
              <a:spLocks noChangeArrowheads="1"/>
            </p:cNvSpPr>
            <p:nvPr/>
          </p:nvSpPr>
          <p:spPr bwMode="gray">
            <a:xfrm>
              <a:off x="2213485" y="3255348"/>
              <a:ext cx="7239000" cy="14013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algn="ctr">
              <a:solidFill>
                <a:schemeClr val="accent1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tIns="91440" bIns="91440"/>
            <a:lstStyle/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altLang="en-US" sz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Current plan pricing driven by ‘young’ financing the ‘old’</a:t>
              </a:r>
            </a:p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Rates for young entrants hence not attractive enough</a:t>
              </a:r>
            </a:p>
            <a:p>
              <a:pPr marL="171450" indent="-171450" algn="l">
                <a:lnSpc>
                  <a:spcPct val="13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altLang="en-US" sz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Proposal to distribute the risk across time instead of across lives</a:t>
              </a:r>
              <a:endParaRPr lang="en-US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1087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an all-extensive cover that will provide for all healthcare need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Inpatient Hospitalization, Outpatient Department, Medicines, Critical Illness etc.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Issue is about pricing – these OPD covers otherwise exist in the market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Utilization is assumed to be between 70-80% making pricing unattractive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Given the price, the purchaser again utilizes it to &gt;90%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unnoticed but significant issue is of false alarms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to hospital on emergency but being told there is no issue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intention is hence to create a cover that allows customers to use for all kinds of healthcare issues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keep the costs low and frauds under control, a closed loop is the best way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for additional covers like OPD and medicines, this way is preferred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basic cover of hospitalization will exist across, even outside the network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will it work for customers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OPD constitutes 70% of overall healthcare spends of a family</a:t>
            </a:r>
          </a:p>
          <a:p>
            <a:pPr lvl="1">
              <a:lnSpc>
                <a:spcPct val="120000"/>
              </a:lnSpc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priced correctly, most customers will be happy to use the facility 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fairly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Closed Loop All-in-All Healthcare (Closed Loop similar to CGHS)</a:t>
            </a:r>
            <a:endParaRPr lang="en-IN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6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HealthXchange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radically simplifying health-insurance-discovery </a:t>
            </a:r>
            <a:endParaRPr lang="en-IN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gray">
          <a:xfrm>
            <a:off x="1281073" y="1905000"/>
            <a:ext cx="7818120" cy="2271784"/>
          </a:xfrm>
          <a:prstGeom prst="rect">
            <a:avLst/>
          </a:prstGeom>
          <a:noFill/>
          <a:ln w="9525" algn="ctr">
            <a:solidFill>
              <a:srgbClr val="E7D475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tIns="91440" bIns="91440"/>
          <a:lstStyle>
            <a:lvl1pPr algn="l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88925" indent="-174625" algn="l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569913" indent="-166688" algn="l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39875" indent="-168275" algn="l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 sz="1400" dirty="0"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395374" y="2070935"/>
            <a:ext cx="2070260" cy="1828797"/>
            <a:chOff x="1102683" y="1774208"/>
            <a:chExt cx="2295610" cy="1534568"/>
          </a:xfrm>
        </p:grpSpPr>
        <p:sp>
          <p:nvSpPr>
            <p:cNvPr id="7" name="Rectangle 6"/>
            <p:cNvSpPr/>
            <p:nvPr/>
          </p:nvSpPr>
          <p:spPr bwMode="auto">
            <a:xfrm>
              <a:off x="1102683" y="1774208"/>
              <a:ext cx="2295610" cy="153166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solidFill>
                <a:srgbClr val="B2B2B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1199392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Apply / Pay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322929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Medical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Examination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2322929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Under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writing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1199392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Decision</a:t>
              </a:r>
            </a:p>
          </p:txBody>
        </p:sp>
        <p:cxnSp>
          <p:nvCxnSpPr>
            <p:cNvPr id="12" name="Straight Arrow Connector 11"/>
            <p:cNvCxnSpPr>
              <a:stCxn id="8" idx="3"/>
              <a:endCxn id="9" idx="1"/>
            </p:cNvCxnSpPr>
            <p:nvPr/>
          </p:nvCxnSpPr>
          <p:spPr bwMode="auto">
            <a:xfrm>
              <a:off x="2212112" y="207446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Arrow Connector 12"/>
            <p:cNvCxnSpPr>
              <a:stCxn id="9" idx="2"/>
              <a:endCxn id="10" idx="0"/>
            </p:cNvCxnSpPr>
            <p:nvPr/>
          </p:nvCxnSpPr>
          <p:spPr bwMode="auto">
            <a:xfrm>
              <a:off x="2829289" y="2265528"/>
              <a:ext cx="0" cy="2120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Arrow Connector 13"/>
            <p:cNvCxnSpPr>
              <a:stCxn id="10" idx="1"/>
              <a:endCxn id="11" idx="3"/>
            </p:cNvCxnSpPr>
            <p:nvPr/>
          </p:nvCxnSpPr>
          <p:spPr bwMode="auto">
            <a:xfrm flipH="1">
              <a:off x="2212112" y="266862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>
              <a:off x="1183484" y="2840036"/>
              <a:ext cx="1137504" cy="468740"/>
            </a:xfrm>
            <a:prstGeom prst="rect">
              <a:avLst/>
            </a:prstGeom>
            <a:noFill/>
          </p:spPr>
          <p:txBody>
            <a:bodyPr wrap="square" lIns="73152" tIns="36576" rIns="73152" bIns="36576" rtlCol="0">
              <a:spAutoFit/>
            </a:bodyPr>
            <a:lstStyle/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Conditional </a:t>
              </a:r>
              <a:r>
                <a:rPr lang="en-US" sz="1050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cceptance</a:t>
              </a:r>
            </a:p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 rejection</a:t>
              </a:r>
              <a:endParaRPr lang="en-US" sz="105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6" name="Rectangle 4"/>
          <p:cNvSpPr>
            <a:spLocks noChangeArrowheads="1"/>
          </p:cNvSpPr>
          <p:nvPr/>
        </p:nvSpPr>
        <p:spPr bwMode="gray">
          <a:xfrm>
            <a:off x="114300" y="1905000"/>
            <a:ext cx="1166774" cy="2271784"/>
          </a:xfrm>
          <a:prstGeom prst="rect">
            <a:avLst/>
          </a:prstGeom>
          <a:solidFill>
            <a:srgbClr val="FCAC4B"/>
          </a:solidFill>
          <a:ln w="9525" algn="ctr">
            <a:solidFill>
              <a:srgbClr val="E7D475"/>
            </a:solidFill>
            <a:miter lim="800000"/>
            <a:headEnd type="none" w="lg" len="lg"/>
            <a:tailEnd type="none" w="lg" len="lg"/>
          </a:ln>
          <a:effectLst/>
          <a:extLst/>
        </p:spPr>
        <p:txBody>
          <a:bodyPr wrap="none" tIns="91440" bIns="91440" anchor="ctr"/>
          <a:lstStyle/>
          <a:p>
            <a:pPr algn="ctr">
              <a:lnSpc>
                <a:spcPct val="120000"/>
              </a:lnSpc>
            </a:pPr>
            <a:r>
              <a:rPr lang="en-US" altLang="en-US" dirty="0" smtClean="0">
                <a:latin typeface="Century Gothic" panose="020B0502020202020204" pitchFamily="34" charset="0"/>
              </a:rPr>
              <a:t>Traditional</a:t>
            </a:r>
          </a:p>
          <a:p>
            <a:pPr algn="ctr">
              <a:lnSpc>
                <a:spcPct val="120000"/>
              </a:lnSpc>
            </a:pPr>
            <a:r>
              <a:rPr lang="en-US" altLang="en-US" dirty="0" smtClean="0">
                <a:latin typeface="Century Gothic" panose="020B0502020202020204" pitchFamily="34" charset="0"/>
              </a:rPr>
              <a:t>Purchase </a:t>
            </a:r>
          </a:p>
          <a:p>
            <a:pPr algn="ctr">
              <a:lnSpc>
                <a:spcPct val="120000"/>
              </a:lnSpc>
            </a:pPr>
            <a:r>
              <a:rPr lang="en-US" altLang="en-US" dirty="0" smtClean="0">
                <a:latin typeface="Century Gothic" panose="020B0502020202020204" pitchFamily="34" charset="0"/>
              </a:rPr>
              <a:t>Process</a:t>
            </a:r>
            <a:endParaRPr lang="en-US" altLang="en-US" dirty="0">
              <a:latin typeface="Century Gothic" panose="020B0502020202020204" pitchFamily="3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>
            <a:off x="114300" y="4451420"/>
            <a:ext cx="1166774" cy="2267712"/>
          </a:xfrm>
          <a:prstGeom prst="rect">
            <a:avLst/>
          </a:prstGeom>
          <a:solidFill>
            <a:srgbClr val="FCAC4B"/>
          </a:solidFill>
          <a:ln w="9525" algn="ctr">
            <a:solidFill>
              <a:srgbClr val="E7D475"/>
            </a:solidFill>
            <a:miter lim="800000"/>
            <a:headEnd type="none" w="lg" len="lg"/>
            <a:tailEnd type="none" w="lg" len="lg"/>
          </a:ln>
          <a:effectLst/>
          <a:extLst/>
        </p:spPr>
        <p:txBody>
          <a:bodyPr wrap="none" tIns="91440" bIns="91440" anchor="ctr"/>
          <a:lstStyle/>
          <a:p>
            <a:pPr>
              <a:lnSpc>
                <a:spcPct val="120000"/>
              </a:lnSpc>
            </a:pPr>
            <a:r>
              <a:rPr lang="en-US" altLang="en-US" dirty="0" smtClean="0">
                <a:latin typeface="Century Gothic" panose="020B0502020202020204" pitchFamily="34" charset="0"/>
              </a:rPr>
              <a:t>Health</a:t>
            </a:r>
          </a:p>
          <a:p>
            <a:pPr>
              <a:lnSpc>
                <a:spcPct val="120000"/>
              </a:lnSpc>
            </a:pPr>
            <a:r>
              <a:rPr lang="en-US" altLang="en-US" dirty="0" smtClean="0">
                <a:latin typeface="Century Gothic" panose="020B0502020202020204" pitchFamily="34" charset="0"/>
              </a:rPr>
              <a:t>Exchange</a:t>
            </a:r>
            <a:endParaRPr lang="en-US" altLang="en-US" dirty="0">
              <a:latin typeface="Century Gothic" panose="020B0502020202020204" pitchFamily="34" charset="0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gray">
          <a:xfrm>
            <a:off x="1281073" y="4451420"/>
            <a:ext cx="7818120" cy="2267712"/>
          </a:xfrm>
          <a:prstGeom prst="rect">
            <a:avLst/>
          </a:prstGeom>
          <a:noFill/>
          <a:ln w="9525" algn="ctr">
            <a:solidFill>
              <a:srgbClr val="E7D475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tIns="91440" bIns="91440"/>
          <a:lstStyle/>
          <a:p>
            <a:pPr algn="l"/>
            <a:endParaRPr lang="en-US" altLang="en-US" sz="2400" dirty="0">
              <a:latin typeface="Century Gothic" panose="020B0502020202020204" pitchFamily="34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6037384" y="2750926"/>
            <a:ext cx="329270" cy="484632"/>
          </a:xfrm>
          <a:prstGeom prst="rightArrow">
            <a:avLst>
              <a:gd name="adj1" fmla="val 50000"/>
              <a:gd name="adj2" fmla="val 61478"/>
            </a:avLst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65433" y="3927534"/>
            <a:ext cx="1560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entury Gothic" panose="020B0502020202020204" pitchFamily="34" charset="0"/>
              </a:rPr>
              <a:t>Iteration / Insurer 1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03583" y="3927534"/>
            <a:ext cx="1688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Iteration </a:t>
            </a:r>
            <a:r>
              <a:rPr lang="en-US" sz="1200" dirty="0" smtClean="0">
                <a:latin typeface="Century Gothic" panose="020B0502020202020204" pitchFamily="34" charset="0"/>
              </a:rPr>
              <a:t>2 / </a:t>
            </a:r>
            <a:r>
              <a:rPr lang="en-US" sz="1200" dirty="0">
                <a:latin typeface="Century Gothic" panose="020B0502020202020204" pitchFamily="34" charset="0"/>
              </a:rPr>
              <a:t>Insurer </a:t>
            </a:r>
            <a:r>
              <a:rPr lang="en-US" sz="1200" dirty="0" smtClean="0">
                <a:latin typeface="Century Gothic" panose="020B0502020202020204" pitchFamily="34" charset="0"/>
              </a:rPr>
              <a:t>2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81472" y="3927534"/>
            <a:ext cx="1707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Iteration </a:t>
            </a:r>
            <a:r>
              <a:rPr lang="en-US" sz="1200" dirty="0" smtClean="0">
                <a:latin typeface="Century Gothic" panose="020B0502020202020204" pitchFamily="34" charset="0"/>
              </a:rPr>
              <a:t>n / </a:t>
            </a:r>
            <a:r>
              <a:rPr lang="en-US" sz="1200" dirty="0">
                <a:latin typeface="Century Gothic" panose="020B0502020202020204" pitchFamily="34" charset="0"/>
              </a:rPr>
              <a:t>Insurer </a:t>
            </a:r>
            <a:r>
              <a:rPr lang="en-US" sz="1200" dirty="0" smtClean="0">
                <a:latin typeface="Century Gothic" panose="020B0502020202020204" pitchFamily="34" charset="0"/>
              </a:rPr>
              <a:t>n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3" name="Right Arrow 22"/>
          <p:cNvSpPr/>
          <p:nvPr/>
        </p:nvSpPr>
        <p:spPr bwMode="auto">
          <a:xfrm>
            <a:off x="6566975" y="2750926"/>
            <a:ext cx="329270" cy="484632"/>
          </a:xfrm>
          <a:prstGeom prst="rightArrow">
            <a:avLst>
              <a:gd name="adj1" fmla="val 50000"/>
              <a:gd name="adj2" fmla="val 61478"/>
            </a:avLst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3134" y="282252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Century Gothic" panose="020B0502020202020204" pitchFamily="34" charset="0"/>
              </a:rPr>
              <a:t>. . .</a:t>
            </a:r>
            <a:endParaRPr lang="en-US" sz="1200" b="1" dirty="0">
              <a:latin typeface="Century Gothic" panose="020B0502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849488" y="5326951"/>
            <a:ext cx="919749" cy="516650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Apply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3213432" y="5326951"/>
            <a:ext cx="919749" cy="516650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Examination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4694453" y="4524683"/>
            <a:ext cx="1358316" cy="516650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Underwriting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Insurer 1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7014372" y="4783009"/>
            <a:ext cx="1958834" cy="1639703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Decision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acceptance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Pay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9" name="Straight Arrow Connector 28"/>
          <p:cNvCxnSpPr>
            <a:stCxn id="25" idx="3"/>
            <a:endCxn id="26" idx="1"/>
          </p:cNvCxnSpPr>
          <p:nvPr/>
        </p:nvCxnSpPr>
        <p:spPr bwMode="auto">
          <a:xfrm>
            <a:off x="2769237" y="5585276"/>
            <a:ext cx="444195" cy="0"/>
          </a:xfrm>
          <a:prstGeom prst="straightConnector1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30" name="Elbow Connector 29"/>
          <p:cNvCxnSpPr>
            <a:stCxn id="26" idx="3"/>
            <a:endCxn id="27" idx="1"/>
          </p:cNvCxnSpPr>
          <p:nvPr/>
        </p:nvCxnSpPr>
        <p:spPr bwMode="auto">
          <a:xfrm flipV="1">
            <a:off x="4133181" y="4783008"/>
            <a:ext cx="561272" cy="802268"/>
          </a:xfrm>
          <a:prstGeom prst="bentConnector3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sp>
        <p:nvSpPr>
          <p:cNvPr id="31" name="Rounded Rectangle 30"/>
          <p:cNvSpPr/>
          <p:nvPr/>
        </p:nvSpPr>
        <p:spPr bwMode="auto">
          <a:xfrm>
            <a:off x="4694453" y="5127424"/>
            <a:ext cx="1358316" cy="516650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Underwriting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Insurer 2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4694453" y="6164386"/>
            <a:ext cx="1358316" cy="516650"/>
          </a:xfrm>
          <a:prstGeom prst="roundRect">
            <a:avLst/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123627" tIns="123627" rIns="123627" bIns="123627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Underwriting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Insurer 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Elbow Connector 32"/>
          <p:cNvCxnSpPr>
            <a:stCxn id="26" idx="3"/>
            <a:endCxn id="31" idx="1"/>
          </p:cNvCxnSpPr>
          <p:nvPr/>
        </p:nvCxnSpPr>
        <p:spPr bwMode="auto">
          <a:xfrm flipV="1">
            <a:off x="4133181" y="5385751"/>
            <a:ext cx="561272" cy="199527"/>
          </a:xfrm>
          <a:prstGeom prst="bentConnector3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34" name="Elbow Connector 33"/>
          <p:cNvCxnSpPr>
            <a:stCxn id="26" idx="3"/>
            <a:endCxn id="32" idx="1"/>
          </p:cNvCxnSpPr>
          <p:nvPr/>
        </p:nvCxnSpPr>
        <p:spPr bwMode="auto">
          <a:xfrm>
            <a:off x="4133181" y="5585278"/>
            <a:ext cx="561272" cy="8374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sp>
        <p:nvSpPr>
          <p:cNvPr id="35" name="TextBox 34"/>
          <p:cNvSpPr txBox="1"/>
          <p:nvPr/>
        </p:nvSpPr>
        <p:spPr>
          <a:xfrm>
            <a:off x="5261005" y="5602568"/>
            <a:ext cx="24237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 smtClean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1600" b="1" dirty="0" smtClean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1600" b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6" name="Right Arrow 35"/>
          <p:cNvSpPr/>
          <p:nvPr/>
        </p:nvSpPr>
        <p:spPr bwMode="auto">
          <a:xfrm>
            <a:off x="6323134" y="5360252"/>
            <a:ext cx="329270" cy="484632"/>
          </a:xfrm>
          <a:prstGeom prst="rightArrow">
            <a:avLst>
              <a:gd name="adj1" fmla="val 50000"/>
              <a:gd name="adj2" fmla="val 61478"/>
            </a:avLst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909974" y="2070933"/>
            <a:ext cx="2070260" cy="1828797"/>
            <a:chOff x="1102683" y="1774208"/>
            <a:chExt cx="2295610" cy="1534568"/>
          </a:xfrm>
        </p:grpSpPr>
        <p:sp>
          <p:nvSpPr>
            <p:cNvPr id="38" name="Rectangle 37"/>
            <p:cNvSpPr/>
            <p:nvPr/>
          </p:nvSpPr>
          <p:spPr bwMode="auto">
            <a:xfrm>
              <a:off x="1102683" y="1774208"/>
              <a:ext cx="2295610" cy="153166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solidFill>
                <a:srgbClr val="B2B2B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 bwMode="auto">
            <a:xfrm>
              <a:off x="1199392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Apply / Pay</a:t>
              </a:r>
            </a:p>
          </p:txBody>
        </p:sp>
        <p:sp>
          <p:nvSpPr>
            <p:cNvPr id="40" name="Rounded Rectangle 39"/>
            <p:cNvSpPr/>
            <p:nvPr/>
          </p:nvSpPr>
          <p:spPr bwMode="auto">
            <a:xfrm>
              <a:off x="2322929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Medical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Examination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2322929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Under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writing</a:t>
              </a: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1199392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Decision</a:t>
              </a:r>
            </a:p>
          </p:txBody>
        </p:sp>
        <p:cxnSp>
          <p:nvCxnSpPr>
            <p:cNvPr id="43" name="Straight Arrow Connector 42"/>
            <p:cNvCxnSpPr>
              <a:stCxn id="39" idx="3"/>
              <a:endCxn id="40" idx="1"/>
            </p:cNvCxnSpPr>
            <p:nvPr/>
          </p:nvCxnSpPr>
          <p:spPr bwMode="auto">
            <a:xfrm>
              <a:off x="2212112" y="207446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44" name="Straight Arrow Connector 43"/>
            <p:cNvCxnSpPr>
              <a:stCxn id="40" idx="2"/>
              <a:endCxn id="41" idx="0"/>
            </p:cNvCxnSpPr>
            <p:nvPr/>
          </p:nvCxnSpPr>
          <p:spPr bwMode="auto">
            <a:xfrm>
              <a:off x="2829289" y="2265528"/>
              <a:ext cx="0" cy="2120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45" name="Straight Arrow Connector 44"/>
            <p:cNvCxnSpPr>
              <a:stCxn id="41" idx="1"/>
              <a:endCxn id="42" idx="3"/>
            </p:cNvCxnSpPr>
            <p:nvPr/>
          </p:nvCxnSpPr>
          <p:spPr bwMode="auto">
            <a:xfrm flipH="1">
              <a:off x="2212112" y="266862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sp>
          <p:nvSpPr>
            <p:cNvPr id="46" name="TextBox 45"/>
            <p:cNvSpPr txBox="1"/>
            <p:nvPr/>
          </p:nvSpPr>
          <p:spPr>
            <a:xfrm>
              <a:off x="1183484" y="2840036"/>
              <a:ext cx="1137504" cy="468740"/>
            </a:xfrm>
            <a:prstGeom prst="rect">
              <a:avLst/>
            </a:prstGeom>
            <a:noFill/>
          </p:spPr>
          <p:txBody>
            <a:bodyPr wrap="square" lIns="73152" tIns="36576" rIns="73152" bIns="36576" rtlCol="0">
              <a:spAutoFit/>
            </a:bodyPr>
            <a:lstStyle/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Conditional </a:t>
              </a:r>
              <a:r>
                <a:rPr lang="en-US" sz="1050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cceptance</a:t>
              </a:r>
            </a:p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 rejection</a:t>
              </a:r>
              <a:endParaRPr lang="en-US" sz="105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7" name="Right Arrow 46"/>
          <p:cNvSpPr/>
          <p:nvPr/>
        </p:nvSpPr>
        <p:spPr bwMode="auto">
          <a:xfrm>
            <a:off x="3536414" y="2756732"/>
            <a:ext cx="329270" cy="484632"/>
          </a:xfrm>
          <a:prstGeom prst="rightArrow">
            <a:avLst>
              <a:gd name="adj1" fmla="val 50000"/>
              <a:gd name="adj2" fmla="val 61478"/>
            </a:avLst>
          </a:prstGeom>
          <a:solidFill>
            <a:srgbClr val="005286"/>
          </a:solidFill>
          <a:ln w="9525" cap="flat" cmpd="sng" algn="ctr">
            <a:solidFill>
              <a:srgbClr val="3D6E8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959440" y="2070933"/>
            <a:ext cx="2070260" cy="1828797"/>
            <a:chOff x="1102683" y="1774208"/>
            <a:chExt cx="2295610" cy="1534568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102683" y="1774208"/>
              <a:ext cx="2295610" cy="153166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solidFill>
                <a:srgbClr val="B2B2B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cs typeface="Arial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 bwMode="auto">
            <a:xfrm>
              <a:off x="1199392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Apply / Pay</a:t>
              </a:r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2322929" y="188339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Medical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Examination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2" name="Rounded Rectangle 51"/>
            <p:cNvSpPr/>
            <p:nvPr/>
          </p:nvSpPr>
          <p:spPr bwMode="auto">
            <a:xfrm>
              <a:off x="2322929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Under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writing</a:t>
              </a:r>
            </a:p>
          </p:txBody>
        </p:sp>
        <p:sp>
          <p:nvSpPr>
            <p:cNvPr id="53" name="Rounded Rectangle 52"/>
            <p:cNvSpPr/>
            <p:nvPr/>
          </p:nvSpPr>
          <p:spPr bwMode="auto">
            <a:xfrm>
              <a:off x="1199392" y="2477551"/>
              <a:ext cx="1012720" cy="382137"/>
            </a:xfrm>
            <a:prstGeom prst="roundRect">
              <a:avLst/>
            </a:prstGeom>
            <a:solidFill>
              <a:srgbClr val="005286"/>
            </a:solidFill>
            <a:ln w="9525" cap="flat" cmpd="sng" algn="ctr">
              <a:solidFill>
                <a:srgbClr val="3D6E81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vert="horz" wrap="none" lIns="73152" tIns="73152" rIns="73152" bIns="73152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Decision</a:t>
              </a:r>
            </a:p>
          </p:txBody>
        </p:sp>
        <p:cxnSp>
          <p:nvCxnSpPr>
            <p:cNvPr id="54" name="Straight Arrow Connector 53"/>
            <p:cNvCxnSpPr>
              <a:stCxn id="50" idx="3"/>
              <a:endCxn id="51" idx="1"/>
            </p:cNvCxnSpPr>
            <p:nvPr/>
          </p:nvCxnSpPr>
          <p:spPr bwMode="auto">
            <a:xfrm>
              <a:off x="2212112" y="207446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55" name="Straight Arrow Connector 54"/>
            <p:cNvCxnSpPr>
              <a:stCxn id="51" idx="2"/>
              <a:endCxn id="52" idx="0"/>
            </p:cNvCxnSpPr>
            <p:nvPr/>
          </p:nvCxnSpPr>
          <p:spPr bwMode="auto">
            <a:xfrm>
              <a:off x="2829289" y="2265528"/>
              <a:ext cx="0" cy="2120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cxnSp>
          <p:nvCxnSpPr>
            <p:cNvPr id="56" name="Straight Arrow Connector 55"/>
            <p:cNvCxnSpPr>
              <a:stCxn id="52" idx="1"/>
              <a:endCxn id="53" idx="3"/>
            </p:cNvCxnSpPr>
            <p:nvPr/>
          </p:nvCxnSpPr>
          <p:spPr bwMode="auto">
            <a:xfrm flipH="1">
              <a:off x="2212112" y="2668620"/>
              <a:ext cx="11081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</p:cxnSp>
        <p:sp>
          <p:nvSpPr>
            <p:cNvPr id="57" name="TextBox 56"/>
            <p:cNvSpPr txBox="1"/>
            <p:nvPr/>
          </p:nvSpPr>
          <p:spPr>
            <a:xfrm>
              <a:off x="1183484" y="2840036"/>
              <a:ext cx="1137504" cy="468740"/>
            </a:xfrm>
            <a:prstGeom prst="rect">
              <a:avLst/>
            </a:prstGeom>
            <a:noFill/>
          </p:spPr>
          <p:txBody>
            <a:bodyPr wrap="square" lIns="73152" tIns="36576" rIns="73152" bIns="36576" rtlCol="0">
              <a:spAutoFit/>
            </a:bodyPr>
            <a:lstStyle/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Conditional </a:t>
              </a:r>
              <a:r>
                <a:rPr lang="en-US" sz="1050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cceptance</a:t>
              </a:r>
            </a:p>
            <a:p>
              <a:pPr algn="ctr"/>
              <a:r>
                <a:rPr lang="en-US" sz="1050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 rejection</a:t>
              </a:r>
              <a:endParaRPr lang="en-US" sz="1050" dirty="0">
                <a:solidFill>
                  <a:schemeClr val="bg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72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Way Forward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14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Way Forward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8366" y="1981200"/>
            <a:ext cx="8229600" cy="42211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Insurers can leverage PB pool of analytics, actuarial, operations, market knowledge for :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Inclusions of behavioral parameters in risk based pricing.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roduct development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benchmarks of LRs , Frequency, Severity, ICD based statistics etc. for online customers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516466" y="5334000"/>
            <a:ext cx="8153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Jointly (PB and Partners) showcase to regulator how to innovate that would lead to greater customer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1595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Q&amp;A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Policybazaar</a:t>
            </a:r>
            <a:endParaRPr lang="en-IN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43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3400" y="3118991"/>
            <a:ext cx="2620804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120%</a:t>
            </a:r>
            <a:r>
              <a:rPr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 </a:t>
            </a:r>
            <a:r>
              <a:rPr lang="en-US"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s</a:t>
            </a:r>
            <a:r>
              <a:rPr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ales </a:t>
            </a:r>
            <a:r>
              <a:rPr lang="en-US"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g</a:t>
            </a:r>
            <a:r>
              <a:rPr sz="2100" b="1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rowth</a:t>
            </a:r>
          </a:p>
          <a:p>
            <a:pPr algn="ctr" defTabSz="914400">
              <a:lnSpc>
                <a:spcPct val="100000"/>
              </a:lnSpc>
            </a:pPr>
            <a:r>
              <a:rPr lang="en-US" sz="1400" spc="-5" dirty="0">
                <a:solidFill>
                  <a:srgbClr val="005286"/>
                </a:solidFill>
                <a:latin typeface="Century Gothic"/>
                <a:ea typeface="+mn-ea"/>
                <a:cs typeface="Century Gothic"/>
              </a:rPr>
              <a:t>Year over year</a:t>
            </a:r>
            <a:endParaRPr sz="1400" spc="-5" dirty="0">
              <a:solidFill>
                <a:srgbClr val="005286"/>
              </a:solidFill>
              <a:latin typeface="Century Gothic"/>
              <a:ea typeface="+mn-ea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05201" y="3118991"/>
            <a:ext cx="2760344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90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% </a:t>
            </a:r>
            <a:r>
              <a:rPr lang="en-US" sz="2100" b="1" spc="-15" dirty="0">
                <a:solidFill>
                  <a:srgbClr val="005286"/>
                </a:solidFill>
                <a:latin typeface="Century Gothic"/>
                <a:cs typeface="Century Gothic"/>
              </a:rPr>
              <a:t>m</a:t>
            </a:r>
            <a:r>
              <a:rPr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ar</a:t>
            </a:r>
            <a:r>
              <a:rPr sz="2100" b="1" spc="10" dirty="0" smtClean="0">
                <a:solidFill>
                  <a:srgbClr val="005286"/>
                </a:solidFill>
                <a:latin typeface="Century Gothic"/>
                <a:cs typeface="Century Gothic"/>
              </a:rPr>
              <a:t>k</a:t>
            </a:r>
            <a:r>
              <a:rPr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e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t </a:t>
            </a:r>
            <a:r>
              <a:rPr lang="en-US"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hare</a:t>
            </a:r>
            <a:endParaRPr sz="2100" dirty="0">
              <a:solidFill>
                <a:srgbClr val="005286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of</a:t>
            </a:r>
            <a:r>
              <a:rPr sz="1400" spc="-1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On</a:t>
            </a:r>
            <a:r>
              <a:rPr sz="1400" spc="5" dirty="0">
                <a:solidFill>
                  <a:srgbClr val="005286"/>
                </a:solidFill>
                <a:latin typeface="Century Gothic"/>
                <a:cs typeface="Century Gothic"/>
              </a:rPr>
              <a:t>l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in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e</a:t>
            </a:r>
            <a:r>
              <a:rPr sz="1400" spc="-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400" spc="15" dirty="0">
                <a:solidFill>
                  <a:srgbClr val="005286"/>
                </a:solidFill>
                <a:latin typeface="Century Gothic"/>
                <a:cs typeface="Century Gothic"/>
              </a:rPr>
              <a:t>I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ns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u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ranc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e</a:t>
            </a:r>
            <a:r>
              <a:rPr sz="1400" spc="-4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lang="en-US" sz="1400" spc="-40" dirty="0" smtClean="0">
                <a:solidFill>
                  <a:srgbClr val="005286"/>
                </a:solidFill>
                <a:latin typeface="Century Gothic"/>
                <a:cs typeface="Century Gothic"/>
              </a:rPr>
              <a:t>Comparison</a:t>
            </a:r>
            <a:endParaRPr sz="14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210044" y="2271609"/>
            <a:ext cx="628650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400801" y="3118991"/>
            <a:ext cx="2245992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1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2</a:t>
            </a:r>
            <a:r>
              <a:rPr lang="en-US"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 million p.a.</a:t>
            </a:r>
            <a:endParaRPr sz="2100" dirty="0">
              <a:solidFill>
                <a:srgbClr val="005286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Tran</a:t>
            </a:r>
            <a:r>
              <a:rPr sz="1400" spc="-10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c</a:t>
            </a:r>
            <a:r>
              <a:rPr sz="1400" spc="-10" dirty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400" spc="15" dirty="0">
                <a:solidFill>
                  <a:srgbClr val="005286"/>
                </a:solidFill>
                <a:latin typeface="Century Gothic"/>
                <a:cs typeface="Century Gothic"/>
              </a:rPr>
              <a:t>i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n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400" spc="-4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cus</a:t>
            </a:r>
            <a:r>
              <a:rPr sz="1400" spc="-15" dirty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omers</a:t>
            </a:r>
          </a:p>
        </p:txBody>
      </p:sp>
      <p:sp>
        <p:nvSpPr>
          <p:cNvPr id="15" name="object 15"/>
          <p:cNvSpPr/>
          <p:nvPr/>
        </p:nvSpPr>
        <p:spPr>
          <a:xfrm>
            <a:off x="1383030" y="4968240"/>
            <a:ext cx="781811" cy="377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8200" y="5552182"/>
            <a:ext cx="203835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335" algn="ctr">
              <a:lnSpc>
                <a:spcPct val="100000"/>
              </a:lnSpc>
            </a:pPr>
            <a:r>
              <a:rPr lang="en-US"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25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million</a:t>
            </a:r>
            <a:r>
              <a:rPr lang="en-US"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 p.a.</a:t>
            </a:r>
            <a:endParaRPr sz="2100" dirty="0">
              <a:solidFill>
                <a:srgbClr val="005286"/>
              </a:solidFill>
              <a:latin typeface="Century Gothic"/>
              <a:cs typeface="Century Gothic"/>
            </a:endParaRPr>
          </a:p>
          <a:p>
            <a:pPr marL="12700" algn="ctr">
              <a:lnSpc>
                <a:spcPct val="100000"/>
              </a:lnSpc>
            </a:pPr>
            <a:r>
              <a:rPr lang="en-US" sz="1400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Quotes compared</a:t>
            </a:r>
            <a:endParaRPr sz="14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07718" y="4882897"/>
            <a:ext cx="500634" cy="547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733801" y="5552182"/>
            <a:ext cx="2260090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9</a:t>
            </a:r>
            <a:r>
              <a:rPr lang="en-US" sz="2100" b="1" dirty="0">
                <a:solidFill>
                  <a:srgbClr val="005286"/>
                </a:solidFill>
                <a:latin typeface="Century Gothic"/>
                <a:cs typeface="Century Gothic"/>
              </a:rPr>
              <a:t>8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% </a:t>
            </a:r>
            <a:r>
              <a:rPr lang="en-US"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21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ales</a:t>
            </a:r>
            <a:endParaRPr sz="2100" dirty="0">
              <a:solidFill>
                <a:srgbClr val="005286"/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from</a:t>
            </a:r>
            <a:r>
              <a:rPr sz="1400" spc="-1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lang="en-US"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d</a:t>
            </a:r>
            <a:r>
              <a:rPr sz="1600" b="1" spc="-10" dirty="0" smtClean="0">
                <a:solidFill>
                  <a:srgbClr val="005286"/>
                </a:solidFill>
                <a:latin typeface="Century Gothic"/>
                <a:cs typeface="Century Gothic"/>
              </a:rPr>
              <a:t>i</a:t>
            </a:r>
            <a:r>
              <a:rPr sz="16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 smtClean="0">
                <a:solidFill>
                  <a:srgbClr val="005286"/>
                </a:solidFill>
                <a:latin typeface="Century Gothic"/>
                <a:cs typeface="Century Gothic"/>
              </a:rPr>
              <a:t>ec</a:t>
            </a:r>
            <a:r>
              <a:rPr sz="16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600" b="1" spc="5" dirty="0" smtClean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lang="en-US" sz="1600" b="1" spc="5" dirty="0" smtClean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600" b="1" dirty="0" smtClean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 smtClean="0">
                <a:solidFill>
                  <a:srgbClr val="005286"/>
                </a:solidFill>
                <a:latin typeface="Century Gothic"/>
                <a:cs typeface="Century Gothic"/>
              </a:rPr>
              <a:t>affic</a:t>
            </a:r>
            <a:endParaRPr sz="16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53201" y="5552182"/>
            <a:ext cx="2024442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33</a:t>
            </a:r>
            <a:r>
              <a:rPr sz="21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0</a:t>
            </a:r>
            <a:r>
              <a:rPr sz="2100" b="1" dirty="0">
                <a:solidFill>
                  <a:srgbClr val="005286"/>
                </a:solidFill>
                <a:latin typeface="Century Gothic"/>
                <a:cs typeface="Century Gothic"/>
              </a:rPr>
              <a:t>+ </a:t>
            </a:r>
            <a:r>
              <a:rPr sz="21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pl</a:t>
            </a:r>
            <a:r>
              <a:rPr sz="2100" b="1" spc="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21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ns</a:t>
            </a:r>
            <a:endParaRPr sz="2100" dirty="0">
              <a:solidFill>
                <a:srgbClr val="005286"/>
              </a:solidFill>
              <a:latin typeface="Century Gothic"/>
              <a:cs typeface="Century Gothic"/>
            </a:endParaRPr>
          </a:p>
          <a:p>
            <a:pPr marL="33655" algn="ctr">
              <a:lnSpc>
                <a:spcPct val="100000"/>
              </a:lnSpc>
            </a:pP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From</a:t>
            </a:r>
            <a:r>
              <a:rPr sz="1400" spc="-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400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3</a:t>
            </a:r>
            <a:r>
              <a:rPr lang="en-US"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7</a:t>
            </a:r>
            <a:r>
              <a:rPr sz="1400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400" spc="15" dirty="0">
                <a:solidFill>
                  <a:srgbClr val="005286"/>
                </a:solidFill>
                <a:latin typeface="Century Gothic"/>
                <a:cs typeface="Century Gothic"/>
              </a:rPr>
              <a:t>I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ns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u</a:t>
            </a:r>
            <a:r>
              <a:rPr sz="1400" spc="-5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400" dirty="0">
                <a:solidFill>
                  <a:srgbClr val="005286"/>
                </a:solidFill>
                <a:latin typeface="Century Gothic"/>
                <a:cs typeface="Century Gothic"/>
              </a:rPr>
              <a:t>ers</a:t>
            </a:r>
          </a:p>
        </p:txBody>
      </p:sp>
      <p:sp>
        <p:nvSpPr>
          <p:cNvPr id="20" name="object 20"/>
          <p:cNvSpPr/>
          <p:nvPr/>
        </p:nvSpPr>
        <p:spPr>
          <a:xfrm>
            <a:off x="7230617" y="4828033"/>
            <a:ext cx="586359" cy="6583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55039" y="2043009"/>
            <a:ext cx="637793" cy="685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1"/>
          <p:cNvSpPr/>
          <p:nvPr/>
        </p:nvSpPr>
        <p:spPr>
          <a:xfrm>
            <a:off x="4690414" y="2311615"/>
            <a:ext cx="417938" cy="417195"/>
          </a:xfrm>
          <a:custGeom>
            <a:avLst/>
            <a:gdLst/>
            <a:ahLst/>
            <a:cxnLst/>
            <a:rect l="l" t="t" r="r" b="b"/>
            <a:pathLst>
              <a:path w="417829" h="417194">
                <a:moveTo>
                  <a:pt x="86081" y="39518"/>
                </a:moveTo>
                <a:lnTo>
                  <a:pt x="49040" y="73885"/>
                </a:lnTo>
                <a:lnTo>
                  <a:pt x="22137" y="114712"/>
                </a:lnTo>
                <a:lnTo>
                  <a:pt x="5686" y="159972"/>
                </a:lnTo>
                <a:lnTo>
                  <a:pt x="0" y="207640"/>
                </a:lnTo>
                <a:lnTo>
                  <a:pt x="551" y="223714"/>
                </a:lnTo>
                <a:lnTo>
                  <a:pt x="9706" y="271439"/>
                </a:lnTo>
                <a:lnTo>
                  <a:pt x="30360" y="316842"/>
                </a:lnTo>
                <a:lnTo>
                  <a:pt x="61981" y="356884"/>
                </a:lnTo>
                <a:lnTo>
                  <a:pt x="100916" y="387177"/>
                </a:lnTo>
                <a:lnTo>
                  <a:pt x="144944" y="407140"/>
                </a:lnTo>
                <a:lnTo>
                  <a:pt x="192037" y="416449"/>
                </a:lnTo>
                <a:lnTo>
                  <a:pt x="208066" y="417128"/>
                </a:lnTo>
                <a:lnTo>
                  <a:pt x="224135" y="416576"/>
                </a:lnTo>
                <a:lnTo>
                  <a:pt x="271834" y="407408"/>
                </a:lnTo>
                <a:lnTo>
                  <a:pt x="317195" y="386722"/>
                </a:lnTo>
                <a:lnTo>
                  <a:pt x="357219" y="355118"/>
                </a:lnTo>
                <a:lnTo>
                  <a:pt x="387512" y="316220"/>
                </a:lnTo>
                <a:lnTo>
                  <a:pt x="407474" y="272212"/>
                </a:lnTo>
                <a:lnTo>
                  <a:pt x="416783" y="225121"/>
                </a:lnTo>
                <a:lnTo>
                  <a:pt x="417463" y="209090"/>
                </a:lnTo>
                <a:lnTo>
                  <a:pt x="417440" y="208428"/>
                </a:lnTo>
                <a:lnTo>
                  <a:pt x="208763" y="208428"/>
                </a:lnTo>
                <a:lnTo>
                  <a:pt x="86081" y="39518"/>
                </a:lnTo>
                <a:close/>
              </a:path>
              <a:path w="417829" h="417194">
                <a:moveTo>
                  <a:pt x="221007" y="0"/>
                </a:moveTo>
                <a:lnTo>
                  <a:pt x="208763" y="208428"/>
                </a:lnTo>
                <a:lnTo>
                  <a:pt x="417440" y="208428"/>
                </a:lnTo>
                <a:lnTo>
                  <a:pt x="412062" y="161042"/>
                </a:lnTo>
                <a:lnTo>
                  <a:pt x="395252" y="114639"/>
                </a:lnTo>
                <a:lnTo>
                  <a:pt x="369342" y="75062"/>
                </a:lnTo>
                <a:lnTo>
                  <a:pt x="341278" y="47128"/>
                </a:lnTo>
                <a:lnTo>
                  <a:pt x="308776" y="25179"/>
                </a:lnTo>
                <a:lnTo>
                  <a:pt x="272784" y="9708"/>
                </a:lnTo>
                <a:lnTo>
                  <a:pt x="234252" y="1202"/>
                </a:lnTo>
                <a:lnTo>
                  <a:pt x="221007" y="0"/>
                </a:lnTo>
                <a:close/>
              </a:path>
            </a:pathLst>
          </a:custGeom>
          <a:solidFill>
            <a:srgbClr val="005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2"/>
          <p:cNvSpPr/>
          <p:nvPr/>
        </p:nvSpPr>
        <p:spPr>
          <a:xfrm>
            <a:off x="4746985" y="2273536"/>
            <a:ext cx="90964" cy="208915"/>
          </a:xfrm>
          <a:custGeom>
            <a:avLst/>
            <a:gdLst/>
            <a:ahLst/>
            <a:cxnLst/>
            <a:rect l="l" t="t" r="r" b="b"/>
            <a:pathLst>
              <a:path w="121285" h="208915">
                <a:moveTo>
                  <a:pt x="121016" y="0"/>
                </a:moveTo>
                <a:lnTo>
                  <a:pt x="82425" y="3603"/>
                </a:lnTo>
                <a:lnTo>
                  <a:pt x="45375" y="14204"/>
                </a:lnTo>
                <a:lnTo>
                  <a:pt x="10807" y="31488"/>
                </a:lnTo>
                <a:lnTo>
                  <a:pt x="0" y="38681"/>
                </a:lnTo>
                <a:lnTo>
                  <a:pt x="121016" y="208787"/>
                </a:lnTo>
                <a:lnTo>
                  <a:pt x="121016" y="0"/>
                </a:lnTo>
                <a:close/>
              </a:path>
            </a:pathLst>
          </a:custGeom>
          <a:solidFill>
            <a:srgbClr val="FCAC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3"/>
          <p:cNvSpPr/>
          <p:nvPr/>
        </p:nvSpPr>
        <p:spPr>
          <a:xfrm>
            <a:off x="4746985" y="2273536"/>
            <a:ext cx="90964" cy="208915"/>
          </a:xfrm>
          <a:custGeom>
            <a:avLst/>
            <a:gdLst/>
            <a:ahLst/>
            <a:cxnLst/>
            <a:rect l="l" t="t" r="r" b="b"/>
            <a:pathLst>
              <a:path w="121285" h="208915">
                <a:moveTo>
                  <a:pt x="121016" y="208787"/>
                </a:moveTo>
                <a:lnTo>
                  <a:pt x="121016" y="0"/>
                </a:lnTo>
                <a:lnTo>
                  <a:pt x="108039" y="404"/>
                </a:lnTo>
                <a:lnTo>
                  <a:pt x="69857" y="6375"/>
                </a:lnTo>
                <a:lnTo>
                  <a:pt x="33530" y="19238"/>
                </a:lnTo>
                <a:lnTo>
                  <a:pt x="0" y="38681"/>
                </a:lnTo>
                <a:lnTo>
                  <a:pt x="121016" y="208787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Quick summary of Policybazaar: Significant player in the Indian insurance industry</a:t>
            </a:r>
            <a:endParaRPr lang="en-IN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9"/>
          <p:cNvSpPr txBox="1"/>
          <p:nvPr/>
        </p:nvSpPr>
        <p:spPr>
          <a:xfrm>
            <a:off x="5181600" y="1917309"/>
            <a:ext cx="3809999" cy="521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8435">
              <a:lnSpc>
                <a:spcPct val="106200"/>
              </a:lnSpc>
            </a:pP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Rec</a:t>
            </a:r>
            <a:r>
              <a:rPr sz="1600" b="1" spc="-15" dirty="0">
                <a:solidFill>
                  <a:srgbClr val="005286"/>
                </a:solidFill>
                <a:latin typeface="Century Gothic"/>
                <a:cs typeface="Century Gothic"/>
              </a:rPr>
              <a:t>o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nized</a:t>
            </a:r>
            <a:r>
              <a:rPr sz="1600" b="1" spc="3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in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the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ind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u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y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1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the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fla</a:t>
            </a:r>
            <a:r>
              <a:rPr sz="1600" b="1" spc="10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-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bea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e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2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for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di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ital</a:t>
            </a:r>
            <a:r>
              <a:rPr sz="1600" b="1" spc="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finan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cia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l</a:t>
            </a:r>
            <a:r>
              <a:rPr sz="1600" b="1" spc="3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ervices</a:t>
            </a:r>
            <a:endParaRPr sz="16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20"/>
          <p:cNvSpPr txBox="1"/>
          <p:nvPr/>
        </p:nvSpPr>
        <p:spPr>
          <a:xfrm>
            <a:off x="355473" y="1917309"/>
            <a:ext cx="4445127" cy="521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>
              <a:lnSpc>
                <a:spcPct val="106200"/>
              </a:lnSpc>
            </a:pP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Ver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y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ef</a:t>
            </a:r>
            <a:r>
              <a:rPr sz="1600" b="1" spc="-15" dirty="0">
                <a:solidFill>
                  <a:srgbClr val="005286"/>
                </a:solidFill>
                <a:latin typeface="Century Gothic"/>
                <a:cs typeface="Century Gothic"/>
              </a:rPr>
              <a:t>f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ecti</a:t>
            </a:r>
            <a:r>
              <a:rPr sz="1600" b="1" spc="-15" dirty="0">
                <a:solidFill>
                  <a:srgbClr val="005286"/>
                </a:solidFill>
                <a:latin typeface="Century Gothic"/>
                <a:cs typeface="Century Gothic"/>
              </a:rPr>
              <a:t>v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e</a:t>
            </a:r>
            <a:r>
              <a:rPr sz="1600" b="1" spc="4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ma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ketin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2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initiati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ve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that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e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cre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ating</a:t>
            </a:r>
            <a:r>
              <a:rPr sz="1600" b="1" spc="2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st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on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g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b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nd</a:t>
            </a:r>
            <a:r>
              <a:rPr sz="1600" b="1" spc="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p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ull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&amp;</a:t>
            </a:r>
            <a:r>
              <a:rPr sz="1600" b="1" spc="1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ecall</a:t>
            </a:r>
            <a:endParaRPr sz="16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181600" y="5268792"/>
            <a:ext cx="3638550" cy="504444"/>
            <a:chOff x="5181600" y="4448556"/>
            <a:chExt cx="3638550" cy="504444"/>
          </a:xfrm>
        </p:grpSpPr>
        <p:sp>
          <p:nvSpPr>
            <p:cNvPr id="20" name="object 21"/>
            <p:cNvSpPr txBox="1"/>
            <p:nvPr/>
          </p:nvSpPr>
          <p:spPr>
            <a:xfrm>
              <a:off x="5181600" y="4768334"/>
              <a:ext cx="3638550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Best</a:t>
              </a:r>
              <a:r>
                <a:rPr sz="1200" spc="-15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F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inancial</a:t>
              </a:r>
              <a:r>
                <a:rPr sz="1200" spc="-3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W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eb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s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ite</a:t>
              </a:r>
              <a:r>
                <a:rPr sz="1200" spc="-45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2013</a:t>
              </a:r>
              <a:r>
                <a:rPr sz="1200" spc="-35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and</a:t>
              </a:r>
              <a:r>
                <a:rPr sz="1200" spc="-2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2014</a:t>
              </a:r>
            </a:p>
          </p:txBody>
        </p:sp>
        <p:sp>
          <p:nvSpPr>
            <p:cNvPr id="22" name="object 23"/>
            <p:cNvSpPr/>
            <p:nvPr/>
          </p:nvSpPr>
          <p:spPr>
            <a:xfrm>
              <a:off x="6669977" y="4448556"/>
              <a:ext cx="661797" cy="2758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334001" y="5945381"/>
            <a:ext cx="3333750" cy="531619"/>
            <a:chOff x="5334001" y="5193793"/>
            <a:chExt cx="3333750" cy="531619"/>
          </a:xfrm>
        </p:grpSpPr>
        <p:sp>
          <p:nvSpPr>
            <p:cNvPr id="21" name="object 22"/>
            <p:cNvSpPr txBox="1"/>
            <p:nvPr/>
          </p:nvSpPr>
          <p:spPr>
            <a:xfrm>
              <a:off x="5334001" y="5540746"/>
              <a:ext cx="3333750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C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usto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m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er</a:t>
              </a:r>
              <a:r>
                <a:rPr sz="1200" spc="-45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1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V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alue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Leaders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h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ip</a:t>
              </a:r>
              <a:r>
                <a:rPr sz="1200" spc="-114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spc="-25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A</a:t>
              </a:r>
              <a:r>
                <a:rPr sz="1200" spc="-2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w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ard</a:t>
              </a:r>
              <a:r>
                <a:rPr sz="1200" spc="-1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</a:t>
              </a:r>
              <a:r>
                <a:rPr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2014</a:t>
              </a:r>
            </a:p>
          </p:txBody>
        </p:sp>
        <p:sp>
          <p:nvSpPr>
            <p:cNvPr id="23" name="object 24"/>
            <p:cNvSpPr/>
            <p:nvPr/>
          </p:nvSpPr>
          <p:spPr>
            <a:xfrm>
              <a:off x="6312218" y="5193793"/>
              <a:ext cx="1377315" cy="2682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Century Gothic" panose="020B0502020202020204" pitchFamily="34" charset="0"/>
              </a:endParaRPr>
            </a:p>
          </p:txBody>
        </p:sp>
      </p:grpSp>
      <p:sp>
        <p:nvSpPr>
          <p:cNvPr id="24" name="object 29"/>
          <p:cNvSpPr/>
          <p:nvPr/>
        </p:nvSpPr>
        <p:spPr>
          <a:xfrm>
            <a:off x="355473" y="2629016"/>
            <a:ext cx="4386833" cy="37840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Group 36"/>
          <p:cNvGrpSpPr/>
          <p:nvPr/>
        </p:nvGrpSpPr>
        <p:grpSpPr>
          <a:xfrm>
            <a:off x="5086351" y="2561298"/>
            <a:ext cx="3829049" cy="1032411"/>
            <a:chOff x="5086351" y="1775321"/>
            <a:chExt cx="3829049" cy="1032411"/>
          </a:xfrm>
        </p:grpSpPr>
        <p:sp>
          <p:nvSpPr>
            <p:cNvPr id="26" name="object 27"/>
            <p:cNvSpPr txBox="1"/>
            <p:nvPr/>
          </p:nvSpPr>
          <p:spPr>
            <a:xfrm>
              <a:off x="5086351" y="2438400"/>
              <a:ext cx="3829049" cy="3693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indent="635" algn="ctr">
                <a:lnSpc>
                  <a:spcPct val="100000"/>
                </a:lnSpc>
              </a:pP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Excellence 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in Omni-Experience, </a:t>
              </a: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Operations 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&amp; </a:t>
              </a: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Revenue 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2015 &amp; </a:t>
              </a: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2016</a:t>
              </a:r>
              <a:endParaRPr sz="1200" dirty="0">
                <a:solidFill>
                  <a:srgbClr val="005286"/>
                </a:solidFill>
                <a:latin typeface="Century Gothic" panose="020B0502020202020204" pitchFamily="34" charset="0"/>
                <a:cs typeface="Arial"/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5889" y="1775321"/>
              <a:ext cx="909973" cy="586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Group 32"/>
          <p:cNvGrpSpPr/>
          <p:nvPr/>
        </p:nvGrpSpPr>
        <p:grpSpPr>
          <a:xfrm>
            <a:off x="5086351" y="3880738"/>
            <a:ext cx="3829049" cy="551171"/>
            <a:chOff x="5086351" y="2954029"/>
            <a:chExt cx="3829049" cy="551171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5094" y="2954029"/>
              <a:ext cx="1071563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object 27"/>
            <p:cNvSpPr txBox="1"/>
            <p:nvPr/>
          </p:nvSpPr>
          <p:spPr>
            <a:xfrm>
              <a:off x="5086351" y="3135868"/>
              <a:ext cx="3829049" cy="3693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indent="635" algn="ctr">
                <a:lnSpc>
                  <a:spcPct val="100000"/>
                </a:lnSpc>
              </a:pP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Best 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Corporate Brand 2016</a:t>
              </a:r>
            </a:p>
            <a:p>
              <a:pPr marL="12700" indent="635">
                <a:lnSpc>
                  <a:spcPct val="100000"/>
                </a:lnSpc>
              </a:pPr>
              <a:endParaRPr sz="1200" dirty="0">
                <a:solidFill>
                  <a:srgbClr val="005286"/>
                </a:solidFill>
                <a:latin typeface="Century Gothic" panose="020B0502020202020204" pitchFamily="34" charset="0"/>
                <a:cs typeface="Arial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086351" y="4454781"/>
            <a:ext cx="3829049" cy="641866"/>
            <a:chOff x="5086351" y="3429000"/>
            <a:chExt cx="3829049" cy="641866"/>
          </a:xfrm>
        </p:grpSpPr>
        <p:sp>
          <p:nvSpPr>
            <p:cNvPr id="30" name="object 27"/>
            <p:cNvSpPr txBox="1"/>
            <p:nvPr/>
          </p:nvSpPr>
          <p:spPr>
            <a:xfrm>
              <a:off x="5086351" y="3886200"/>
              <a:ext cx="3829049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indent="635" algn="ctr">
                <a:lnSpc>
                  <a:spcPct val="100000"/>
                </a:lnSpc>
              </a:pP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Top 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100 </a:t>
              </a:r>
              <a:r>
                <a:rPr lang="en-US" sz="1200" dirty="0" err="1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FinTech</a:t>
              </a:r>
              <a:r>
                <a:rPr lang="en-US" sz="1200" dirty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 Innovators </a:t>
              </a:r>
              <a:r>
                <a:rPr lang="en-US" sz="1200" dirty="0" smtClean="0">
                  <a:solidFill>
                    <a:srgbClr val="005286"/>
                  </a:solidFill>
                  <a:latin typeface="Century Gothic" panose="020B0502020202020204" pitchFamily="34" charset="0"/>
                  <a:cs typeface="Arial"/>
                </a:rPr>
                <a:t>Globally</a:t>
              </a:r>
              <a:endParaRPr lang="en-US" sz="1200" dirty="0">
                <a:solidFill>
                  <a:srgbClr val="005286"/>
                </a:solidFill>
                <a:latin typeface="Century Gothic" panose="020B0502020202020204" pitchFamily="34" charset="0"/>
                <a:cs typeface="Arial"/>
              </a:endParaRPr>
            </a:p>
          </p:txBody>
        </p:sp>
        <p:pic>
          <p:nvPicPr>
            <p:cNvPr id="31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7191" y="3429000"/>
              <a:ext cx="1787368" cy="446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" name="Rectangle 37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Owing to focus on right product education…we are today synonymous with “online insurance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3"/>
          <p:cNvSpPr txBox="1"/>
          <p:nvPr/>
        </p:nvSpPr>
        <p:spPr>
          <a:xfrm>
            <a:off x="5146928" y="1981200"/>
            <a:ext cx="366731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>
              <a:lnSpc>
                <a:spcPct val="100000"/>
              </a:lnSpc>
            </a:pPr>
            <a:r>
              <a:rPr sz="1600" b="1" spc="-15" dirty="0" smtClean="0">
                <a:solidFill>
                  <a:srgbClr val="005286"/>
                </a:solidFill>
                <a:latin typeface="Century Gothic"/>
                <a:cs typeface="Century Gothic"/>
              </a:rPr>
              <a:t>9</a:t>
            </a:r>
            <a:r>
              <a:rPr lang="en-US" sz="1600" b="1" spc="-15" dirty="0">
                <a:solidFill>
                  <a:srgbClr val="005286"/>
                </a:solidFill>
                <a:latin typeface="Century Gothic"/>
                <a:cs typeface="Century Gothic"/>
              </a:rPr>
              <a:t>8</a:t>
            </a:r>
            <a:r>
              <a:rPr sz="16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%</a:t>
            </a:r>
            <a:r>
              <a:rPr sz="1600" b="1" spc="25" dirty="0" smtClean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o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f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the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ale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s</a:t>
            </a:r>
            <a:r>
              <a:rPr sz="1600" b="1" spc="1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lang="en-US" sz="1600" b="1" spc="10" dirty="0" smtClean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600" b="1" spc="-5" dirty="0" smtClean="0">
                <a:solidFill>
                  <a:srgbClr val="005286"/>
                </a:solidFill>
                <a:latin typeface="Century Gothic"/>
                <a:cs typeface="Century Gothic"/>
              </a:rPr>
              <a:t>hus</a:t>
            </a:r>
            <a:r>
              <a:rPr sz="1600" b="1" spc="5" dirty="0" smtClean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bein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2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d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i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ve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</a:t>
            </a:r>
            <a:r>
              <a:rPr sz="1600" b="1" spc="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b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y</a:t>
            </a:r>
            <a:r>
              <a:rPr sz="1600" b="1" spc="5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or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g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nic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nd</a:t>
            </a:r>
            <a:r>
              <a:rPr sz="1600" b="1" spc="2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u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n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p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aid</a:t>
            </a:r>
            <a:r>
              <a:rPr sz="1600" b="1" spc="30" dirty="0">
                <a:solidFill>
                  <a:srgbClr val="005286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5286"/>
                </a:solidFill>
                <a:latin typeface="Century Gothic"/>
                <a:cs typeface="Century Gothic"/>
              </a:rPr>
              <a:t>t</a:t>
            </a:r>
            <a:r>
              <a:rPr sz="1600" b="1" dirty="0">
                <a:solidFill>
                  <a:srgbClr val="005286"/>
                </a:solidFill>
                <a:latin typeface="Century Gothic"/>
                <a:cs typeface="Century Gothic"/>
              </a:rPr>
              <a:t>r</a:t>
            </a:r>
            <a:r>
              <a:rPr sz="1600" b="1" spc="-10" dirty="0">
                <a:solidFill>
                  <a:srgbClr val="005286"/>
                </a:solidFill>
                <a:latin typeface="Century Gothic"/>
                <a:cs typeface="Century Gothic"/>
              </a:rPr>
              <a:t>affic</a:t>
            </a:r>
            <a:endParaRPr sz="16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691092"/>
              </p:ext>
            </p:extLst>
          </p:nvPr>
        </p:nvGraphicFramePr>
        <p:xfrm>
          <a:off x="5027522" y="2473643"/>
          <a:ext cx="3779045" cy="4003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334786"/>
              </p:ext>
            </p:extLst>
          </p:nvPr>
        </p:nvGraphicFramePr>
        <p:xfrm>
          <a:off x="294035" y="2438401"/>
          <a:ext cx="4686300" cy="4190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ject 63"/>
          <p:cNvSpPr txBox="1"/>
          <p:nvPr/>
        </p:nvSpPr>
        <p:spPr>
          <a:xfrm>
            <a:off x="803528" y="1981200"/>
            <a:ext cx="366731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>
              <a:lnSpc>
                <a:spcPct val="100000"/>
              </a:lnSpc>
            </a:pPr>
            <a:r>
              <a:rPr lang="en-US" sz="1600" b="1" spc="-15" dirty="0" smtClean="0">
                <a:solidFill>
                  <a:srgbClr val="005286"/>
                </a:solidFill>
                <a:latin typeface="Century Gothic"/>
                <a:cs typeface="Century Gothic"/>
              </a:rPr>
              <a:t>Unparalleled growth in premium and transactions across business lines</a:t>
            </a:r>
            <a:endParaRPr sz="1600" dirty="0">
              <a:solidFill>
                <a:srgbClr val="005286"/>
              </a:solidFill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 brand recall and high brand affinity as compared to peers</a:t>
            </a:r>
          </a:p>
        </p:txBody>
      </p:sp>
    </p:spTree>
    <p:extLst>
      <p:ext uri="{BB962C8B-B14F-4D97-AF65-F5344CB8AC3E}">
        <p14:creationId xmlns:p14="http://schemas.microsoft.com/office/powerpoint/2010/main" val="200589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4825"/>
            <a:ext cx="9144000" cy="7747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have we done till now</a:t>
            </a:r>
            <a:endParaRPr lang="en-IN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Behavioral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parameters 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considered in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 to Risk parameters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221163"/>
          </a:xfrm>
        </p:spPr>
        <p:txBody>
          <a:bodyPr>
            <a:normAutofit/>
          </a:bodyPr>
          <a:lstStyle/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Assisted vs. Unassisted </a:t>
            </a:r>
          </a:p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Talk time</a:t>
            </a:r>
          </a:p>
          <a:p>
            <a:pPr marL="341313" indent="-341313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 Rank</a:t>
            </a:r>
          </a:p>
          <a:p>
            <a:pPr marL="341313" indent="-341313" algn="just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taken to purchase the policy after first visit  on website</a:t>
            </a:r>
          </a:p>
          <a:p>
            <a:pPr marL="341313" indent="-341313" algn="just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Toggling between plans</a:t>
            </a:r>
            <a:endParaRPr lang="en-US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2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33400"/>
            <a:ext cx="8991600" cy="1219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Loss Ratios based  on behavioral parameters</a:t>
            </a:r>
            <a:endParaRPr lang="en-I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266" y="65532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433581"/>
              </p:ext>
            </p:extLst>
          </p:nvPr>
        </p:nvGraphicFramePr>
        <p:xfrm>
          <a:off x="533400" y="2286000"/>
          <a:ext cx="3810000" cy="3096002"/>
        </p:xfrm>
        <a:graphic>
          <a:graphicData uri="http://schemas.openxmlformats.org/drawingml/2006/table">
            <a:tbl>
              <a:tblPr/>
              <a:tblGrid>
                <a:gridCol w="1939636"/>
                <a:gridCol w="831273"/>
                <a:gridCol w="1039091"/>
              </a:tblGrid>
              <a:tr h="39796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State/Credit Type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Assisted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Unassisted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Delhi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Maharashtra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Haryana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Karnataka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Uttar Pradesh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Gujarat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Andhra Pradesh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Tamil Nadu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Rajasthan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 Bengal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405507"/>
              </p:ext>
            </p:extLst>
          </p:nvPr>
        </p:nvGraphicFramePr>
        <p:xfrm>
          <a:off x="4800600" y="2286000"/>
          <a:ext cx="3888000" cy="3096002"/>
        </p:xfrm>
        <a:graphic>
          <a:graphicData uri="http://schemas.openxmlformats.org/drawingml/2006/table">
            <a:tbl>
              <a:tblPr/>
              <a:tblGrid>
                <a:gridCol w="2193616"/>
                <a:gridCol w="726166"/>
                <a:gridCol w="968218"/>
              </a:tblGrid>
              <a:tr h="39796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Make/Credit Type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Assisted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Unassisted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MARUTI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HYUNDAI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HONDA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FORD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TATA MOTORS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TOYOTA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CHEVROLET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MAHINDRA AND MAHINDRA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VOLKSWAGEN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98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SKODA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0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1fQhRyS26dBETldqVJ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ejIL8aQ3GPW7JDhA3kQ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.VP3YaySRyzf_w0NpQow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a68NjOVQKeI0tbj9ioPh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c4Hu3rlQ2CwsmU3CXQpg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eRTajfSySTtPwAIhOsg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yPqV1pQJCPDC7V99j0T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1fQhRyS26dBETldqVJe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1fQhRyS26dBETldqVJe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ejIL8aQ3GPW7JDhA3kQ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.VP3YaySRyzf_w0NpQow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a68NjOVQKeI0tbj9ioPh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c4Hu3rlQ2CwsmU3CXQpg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eRTajfSySTtPwAIhOsg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yPqV1pQJCPDC7V99j0T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1fQhRyS26dBETldqVJe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1fQhRyS26dBETldqVJe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yPqV1pQJCPDC7V99j0T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6g5.6NTLCrnUrd4fu6X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ejIL8aQ3GPW7JDhA3kQ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.VP3YaySRyzf_w0NpQow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a68NjOVQKeI0tbj9ioPh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c4Hu3rlQ2CwsmU3CXQpg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eRTajfSySTtPwAIhOsg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yPqV1pQJCPDC7V99j0T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</TotalTime>
  <Words>1264</Words>
  <Application>Microsoft Macintosh PowerPoint</Application>
  <PresentationFormat>On-screen Show (4:3)</PresentationFormat>
  <Paragraphs>300</Paragraphs>
  <Slides>26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</vt:lpstr>
      <vt:lpstr>Calibri Light</vt:lpstr>
      <vt:lpstr>Century Gothic</vt:lpstr>
      <vt:lpstr>Tahoma</vt:lpstr>
      <vt:lpstr>Wingdings</vt:lpstr>
      <vt:lpstr>Arial</vt:lpstr>
      <vt:lpstr>Office Theme</vt:lpstr>
      <vt:lpstr>think-cell Slide</vt:lpstr>
      <vt:lpstr>PowerPoint Presentation</vt:lpstr>
      <vt:lpstr>PowerPoint Presentation</vt:lpstr>
      <vt:lpstr>PowerPoint Presentation</vt:lpstr>
      <vt:lpstr>120% sales growth Year over year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Balvinder Singh</dc:creator>
  <cp:lastModifiedBy>dhruv@policybazaar.lonmicrosoft.com</cp:lastModifiedBy>
  <cp:revision>107</cp:revision>
  <dcterms:created xsi:type="dcterms:W3CDTF">2017-12-01T12:16:14Z</dcterms:created>
  <dcterms:modified xsi:type="dcterms:W3CDTF">2017-12-05T09:31:09Z</dcterms:modified>
</cp:coreProperties>
</file>