
<file path=[Content_Types].xml><?xml version="1.0" encoding="utf-8"?>
<Types xmlns="http://schemas.openxmlformats.org/package/2006/content-types">
  <Override PartName="/ppt/diagrams/layout20.xml" ContentType="application/vnd.openxmlformats-officedocument.drawingml.diagramLayout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slides/slide18.xml" ContentType="application/vnd.openxmlformats-officedocument.presentationml.slide+xml"/>
  <Override PartName="/ppt/diagrams/quickStyle16.xml" ContentType="application/vnd.openxmlformats-officedocument.drawingml.diagramStyle+xml"/>
  <Override PartName="/ppt/diagrams/data22.xml" ContentType="application/vnd.openxmlformats-officedocument.drawingml.diagramData+xml"/>
  <Override PartName="/ppt/diagrams/layout16.xml" ContentType="application/vnd.openxmlformats-officedocument.drawingml.diagramLayout+xml"/>
  <Override PartName="/ppt/slides/slide9.xml" ContentType="application/vnd.openxmlformats-officedocument.presentationml.slide+xml"/>
  <Override PartName="/ppt/diagrams/quickStyle6.xml" ContentType="application/vnd.openxmlformats-officedocument.drawingml.diagramStyle+xml"/>
  <Override PartName="/ppt/diagrams/colors2.xml" ContentType="application/vnd.openxmlformats-officedocument.drawingml.diagramColors+xml"/>
  <Override PartName="/ppt/diagrams/drawing10.xml" ContentType="application/vnd.ms-office.drawingml.diagramDrawing+xml"/>
  <Override PartName="/ppt/diagrams/data18.xml" ContentType="application/vnd.openxmlformats-officedocument.drawingml.diagramData+xml"/>
  <Override PartName="/ppt/diagrams/drawing1.xml" ContentType="application/vnd.ms-office.drawingml.diagramDrawing+xml"/>
  <Override PartName="/ppt/theme/theme1.xml" ContentType="application/vnd.openxmlformats-officedocument.theme+xml"/>
  <Override PartName="/ppt/diagrams/colors15.xml" ContentType="application/vnd.openxmlformats-officedocument.drawingml.diagramColors+xml"/>
  <Override PartName="/ppt/diagrams/colors8.xml" ContentType="application/vnd.openxmlformats-officedocument.drawingml.diagramColors+xml"/>
  <Override PartName="/ppt/diagrams/drawing15.xml" ContentType="application/vnd.ms-office.drawingml.diagramDrawing+xml"/>
  <Override PartName="/ppt/diagrams/drawing7.xml" ContentType="application/vnd.ms-office.drawingml.diagramDrawing+xml"/>
  <Override PartName="/ppt/diagrams/data6.xml" ContentType="application/vnd.openxmlformats-officedocument.drawingml.diagramData+xml"/>
  <Default Extension="jpeg" ContentType="image/jpeg"/>
  <Override PartName="/ppt/diagrams/layout3.xml" ContentType="application/vnd.openxmlformats-officedocument.drawingml.diagramLayout+xml"/>
  <Override PartName="/ppt/slides/slide13.xml" ContentType="application/vnd.openxmlformats-officedocument.presentationml.slide+xml"/>
  <Override PartName="/ppt/diagrams/quickStyle11.xml" ContentType="application/vnd.openxmlformats-officedocument.drawingml.diagramStyle+xml"/>
  <Override PartName="/ppt/slides/slide23.xml" ContentType="application/vnd.openxmlformats-officedocument.presentationml.slide+xml"/>
  <Override PartName="/ppt/charts/chart6.xml" ContentType="application/vnd.openxmlformats-officedocument.drawingml.chart+xml"/>
  <Override PartName="/ppt/diagrams/quickStyle21.xml" ContentType="application/vnd.openxmlformats-officedocument.drawingml.diagramStyle+xml"/>
  <Override PartName="/ppt/slides/slide4.xml" ContentType="application/vnd.openxmlformats-officedocument.presentationml.slide+xml"/>
  <Override PartName="/ppt/diagrams/layout11.xml" ContentType="application/vnd.openxmlformats-officedocument.drawingml.diagramLayout+xml"/>
  <Override PartName="/ppt/slideLayouts/slideLayout5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21.xml" ContentType="application/vnd.openxmlformats-officedocument.drawingml.diagram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Override PartName="/ppt/slides/slide19.xml" ContentType="application/vnd.openxmlformats-officedocument.presentationml.slide+xml"/>
  <Override PartName="/ppt/diagrams/quickStyle17.xml" ContentType="application/vnd.openxmlformats-officedocument.drawingml.diagramStyle+xml"/>
  <Override PartName="/ppt/slideLayouts/slideLayout10.xml" ContentType="application/vnd.openxmlformats-officedocument.presentationml.slideLayout+xml"/>
  <Override PartName="/ppt/diagrams/data23.xml" ContentType="application/vnd.openxmlformats-officedocument.drawingml.diagramData+xml"/>
  <Override PartName="/ppt/diagrams/layout17.xml" ContentType="application/vnd.openxmlformats-officedocument.drawingml.diagramLayout+xml"/>
  <Override PartName="/ppt/diagrams/colors10.xml" ContentType="application/vnd.openxmlformats-officedocument.drawingml.diagramColors+xml"/>
  <Override PartName="/ppt/diagrams/quickStyle7.xml" ContentType="application/vnd.openxmlformats-officedocument.drawingml.diagramStyle+xml"/>
  <Override PartName="/ppt/diagrams/colors3.xml" ContentType="application/vnd.openxmlformats-officedocument.drawingml.diagramColors+xml"/>
  <Override PartName="/ppt/diagrams/drawing11.xml" ContentType="application/vnd.ms-office.drawingml.diagramDrawing+xml"/>
  <Override PartName="/ppt/diagrams/data19.xml" ContentType="application/vnd.openxmlformats-officedocument.drawingml.diagramData+xml"/>
  <Override PartName="/ppt/diagrams/drawing20.xml" ContentType="application/vnd.ms-office.drawingml.diagramDrawing+xml"/>
  <Override PartName="/ppt/diagrams/drawing2.xml" ContentType="application/vnd.ms-office.drawingml.diagramDrawing+xml"/>
  <Override PartName="/ppt/diagrams/data1.xml" ContentType="application/vnd.openxmlformats-officedocument.drawingml.diagramData+xml"/>
  <Override PartName="/ppt/diagrams/colors16.xml" ContentType="application/vnd.openxmlformats-officedocument.drawingml.diagramColors+xml"/>
  <Override PartName="/ppt/charts/chart1.xml" ContentType="application/vnd.openxmlformats-officedocument.drawingml.chart+xml"/>
  <Override PartName="/ppt/diagrams/colors9.xml" ContentType="application/vnd.openxmlformats-officedocument.drawingml.diagramColors+xml"/>
  <Override PartName="/ppt/diagrams/drawing16.xml" ContentType="application/vnd.ms-office.drawingml.diagramDrawing+xml"/>
  <Override PartName="/ppt/diagrams/drawing8.xml" ContentType="application/vnd.ms-office.drawingml.diagramDrawing+xml"/>
  <Override PartName="/ppt/diagrams/data7.xml" ContentType="application/vnd.openxmlformats-officedocument.drawingml.diagramData+xml"/>
  <Override PartName="/ppt/diagrams/layout4.xml" ContentType="application/vnd.openxmlformats-officedocument.drawingml.diagramLayout+xml"/>
  <Override PartName="/ppt/slides/slide14.xml" ContentType="application/vnd.openxmlformats-officedocument.presentationml.slide+xml"/>
  <Override PartName="/ppt/diagrams/quickStyle12.xml" ContentType="application/vnd.openxmlformats-officedocument.drawingml.diagramStyle+xml"/>
  <Override PartName="/ppt/charts/chart7.xml" ContentType="application/vnd.openxmlformats-officedocument.drawingml.chart+xml"/>
  <Default Extension="bin" ContentType="application/vnd.openxmlformats-officedocument.presentationml.printerSettings"/>
  <Override PartName="/ppt/slides/slide24.xml" ContentType="application/vnd.openxmlformats-officedocument.presentationml.slide+xml"/>
  <Override PartName="/ppt/diagrams/quickStyle22.xml" ContentType="application/vnd.openxmlformats-officedocument.drawingml.diagramStyle+xml"/>
  <Default Extension="xml" ContentType="application/xml"/>
  <Override PartName="/ppt/diagrams/layout12.xml" ContentType="application/vnd.openxmlformats-officedocument.drawingml.diagramLayout+xml"/>
  <Override PartName="/ppt/slides/slide5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tableStyles.xml" ContentType="application/vnd.openxmlformats-officedocument.presentationml.tableStyles+xml"/>
  <Override PartName="/ppt/diagrams/layout22.xml" ContentType="application/vnd.openxmlformats-officedocument.drawingml.diagramLayout+xml"/>
  <Override PartName="/ppt/diagrams/data14.xml" ContentType="application/vnd.openxmlformats-officedocument.drawingml.diagramData+xml"/>
  <Override PartName="/ppt/diagrams/quickStyle18.xml" ContentType="application/vnd.openxmlformats-officedocument.drawingml.diagramStyle+xml"/>
  <Override PartName="/ppt/slideLayouts/slideLayout11.xml" ContentType="application/vnd.openxmlformats-officedocument.presentationml.slideLayout+xml"/>
  <Override PartName="/docProps/app.xml" ContentType="application/vnd.openxmlformats-officedocument.extended-properties+xml"/>
  <Override PartName="/ppt/diagrams/layout1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11.xml" ContentType="application/vnd.openxmlformats-officedocument.drawingml.diagramColors+xml"/>
  <Override PartName="/ppt/diagrams/colors4.xml" ContentType="application/vnd.openxmlformats-officedocument.drawingml.diagramColors+xml"/>
  <Override PartName="/ppt/diagrams/colors20.xml" ContentType="application/vnd.openxmlformats-officedocument.drawingml.diagramColors+xml"/>
  <Override PartName="/docProps/core.xml" ContentType="application/vnd.openxmlformats-package.core-properties+xml"/>
  <Override PartName="/ppt/diagrams/drawing21.xml" ContentType="application/vnd.ms-office.drawingml.diagramDrawing+xml"/>
  <Override PartName="/ppt/diagrams/drawing3.xml" ContentType="application/vnd.ms-office.drawingml.diagramDrawing+xml"/>
  <Override PartName="/ppt/diagrams/data2.xml" ContentType="application/vnd.openxmlformats-officedocument.drawingml.diagramData+xml"/>
  <Override PartName="/ppt/diagrams/colors17.xml" ContentType="application/vnd.openxmlformats-officedocument.drawingml.diagramColors+xml"/>
  <Override PartName="/ppt/charts/chart2.xml" ContentType="application/vnd.openxmlformats-officedocument.drawingml.chart+xml"/>
  <Override PartName="/ppt/diagrams/drawing17.xml" ContentType="application/vnd.ms-office.drawingml.diagramDrawing+xml"/>
  <Override PartName="/ppt/slideLayouts/slideLayout1.xml" ContentType="application/vnd.openxmlformats-officedocument.presentationml.slideLayout+xml"/>
  <Override PartName="/ppt/diagrams/drawing9.xml" ContentType="application/vnd.ms-office.drawingml.diagramDrawing+xml"/>
  <Override PartName="/ppt/diagrams/data8.xml" ContentType="application/vnd.openxmlformats-officedocument.drawingml.diagramData+xml"/>
  <Override PartName="/ppt/diagrams/layout5.xml" ContentType="application/vnd.openxmlformats-officedocument.drawingml.diagramLayout+xml"/>
  <Override PartName="/ppt/slides/slide15.xml" ContentType="application/vnd.openxmlformats-officedocument.presentationml.slide+xml"/>
  <Override PartName="/ppt/diagrams/quickStyle13.xml" ContentType="application/vnd.openxmlformats-officedocument.drawingml.diagramStyle+xml"/>
  <Override PartName="/ppt/charts/chart8.xml" ContentType="application/vnd.openxmlformats-officedocument.drawingml.chart+xml"/>
  <Override PartName="/ppt/slides/slide25.xml" ContentType="application/vnd.openxmlformats-officedocument.presentationml.slide+xml"/>
  <Override PartName="/ppt/diagrams/quickStyle23.xml" ContentType="application/vnd.openxmlformats-officedocument.drawingml.diagramStyle+xml"/>
  <Default Extension="png" ContentType="image/png"/>
  <Override PartName="/ppt/diagrams/layout13.xml" ContentType="application/vnd.openxmlformats-officedocument.drawingml.diagramLayout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quickStyle3.xml" ContentType="application/vnd.openxmlformats-officedocument.drawingml.diagramStyle+xml"/>
  <Override PartName="/ppt/diagrams/layout23.xml" ContentType="application/vnd.openxmlformats-officedocument.drawingml.diagramLayout+xml"/>
  <Override PartName="/ppt/diagrams/quickStyle19.xml" ContentType="application/vnd.openxmlformats-officedocument.drawingml.diagramStyle+xml"/>
  <Override PartName="/ppt/diagrams/data15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12.xml" ContentType="application/vnd.openxmlformats-officedocument.drawingml.diagramColors+xml"/>
  <Override PartName="/ppt/diagrams/colors5.xml" ContentType="application/vnd.openxmlformats-officedocument.drawingml.diagramColors+xml"/>
  <Override PartName="/ppt/diagrams/drawing12.xml" ContentType="application/vnd.ms-office.drawingml.diagramDrawing+xml"/>
  <Override PartName="/ppt/diagrams/colors21.xml" ContentType="application/vnd.openxmlformats-officedocument.drawingml.diagramColors+xml"/>
  <Override PartName="/ppt/diagrams/drawing22.xml" ContentType="application/vnd.ms-office.drawingml.diagramDrawing+xml"/>
  <Override PartName="/ppt/diagrams/drawing4.xml" ContentType="application/vnd.ms-office.drawingml.diagramDrawing+xml"/>
  <Override PartName="/ppt/diagrams/data3.xml" ContentType="application/vnd.openxmlformats-officedocument.drawingml.diagramData+xml"/>
  <Override PartName="/ppt/slides/slide10.xml" ContentType="application/vnd.openxmlformats-officedocument.presentationml.slide+xml"/>
  <Override PartName="/ppt/diagrams/colors18.xml" ContentType="application/vnd.openxmlformats-officedocument.drawingml.diagramColors+xml"/>
  <Override PartName="/ppt/slides/slide20.xml" ContentType="application/vnd.openxmlformats-officedocument.presentationml.slide+xml"/>
  <Override PartName="/ppt/diagrams/drawing18.xml" ContentType="application/vnd.ms-office.drawingml.diagramDrawing+xml"/>
  <Override PartName="/ppt/charts/chart3.xml" ContentType="application/vnd.openxmlformats-officedocument.drawingml.chart+xml"/>
  <Override PartName="/ppt/slides/slide1.xml" ContentType="application/vnd.openxmlformats-officedocument.presentationml.slide+xml"/>
  <Override PartName="/ppt/slideLayouts/slideLayout2.xml" ContentType="application/vnd.openxmlformats-officedocument.presentationml.slideLayout+xml"/>
  <Override PartName="/ppt/diagrams/data9.xml" ContentType="application/vnd.openxmlformats-officedocument.drawingml.diagramData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ppt/slides/slide16.xml" ContentType="application/vnd.openxmlformats-officedocument.presentationml.slide+xml"/>
  <Override PartName="/ppt/viewProps.xml" ContentType="application/vnd.openxmlformats-officedocument.presentationml.viewProps+xml"/>
  <Override PartName="/ppt/diagrams/quickStyle14.xml" ContentType="application/vnd.openxmlformats-officedocument.drawingml.diagramStyle+xml"/>
  <Default Extension="rels" ContentType="application/vnd.openxmlformats-package.relationships+xml"/>
  <Override PartName="/ppt/diagrams/data20.xml" ContentType="application/vnd.openxmlformats-officedocument.drawingml.diagramData+xml"/>
  <Override PartName="/ppt/slides/slide26.xml" ContentType="application/vnd.openxmlformats-officedocument.presentationml.slide+xml"/>
  <Override PartName="/ppt/slides/slide7.xml" ContentType="application/vnd.openxmlformats-officedocument.presentationml.slide+xml"/>
  <Override PartName="/ppt/diagrams/layout14.xml" ContentType="application/vnd.openxmlformats-officedocument.drawingml.diagramLayout+xml"/>
  <Override PartName="/ppt/slideLayouts/slideLayout8.xml" ContentType="application/vnd.openxmlformats-officedocument.presentationml.slideLayout+xml"/>
  <Override PartName="/ppt/diagrams/quickStyle4.xml" ContentType="application/vnd.openxmlformats-officedocument.drawingml.diagramStyle+xml"/>
  <Override PartName="/ppt/diagrams/data16.xml" ContentType="application/vnd.openxmlformats-officedocument.drawingml.diagramData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diagrams/colors13.xml" ContentType="application/vnd.openxmlformats-officedocument.drawingml.diagramColors+xml"/>
  <Override PartName="/ppt/diagrams/colors6.xml" ContentType="application/vnd.openxmlformats-officedocument.drawingml.diagramColors+xml"/>
  <Override PartName="/ppt/diagrams/drawing13.xml" ContentType="application/vnd.ms-office.drawingml.diagramDrawing+xml"/>
  <Override PartName="/ppt/diagrams/colors22.xml" ContentType="application/vnd.openxmlformats-officedocument.drawingml.diagramColors+xml"/>
  <Override PartName="/ppt/diagrams/drawing23.xml" ContentType="application/vnd.ms-office.drawingml.diagramDrawing+xml"/>
  <Override PartName="/ppt/diagrams/drawing5.xml" ContentType="application/vnd.ms-office.drawingml.diagramDrawing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slides/slide11.xml" ContentType="application/vnd.openxmlformats-officedocument.presentationml.slide+xml"/>
  <Override PartName="/ppt/diagrams/colors19.xml" ContentType="application/vnd.openxmlformats-officedocument.drawingml.diagramColors+xml"/>
  <Override PartName="/ppt/charts/chart4.xml" ContentType="application/vnd.openxmlformats-officedocument.drawingml.chart+xml"/>
  <Override PartName="/ppt/slides/slide21.xml" ContentType="application/vnd.openxmlformats-officedocument.presentationml.slide+xml"/>
  <Override PartName="/ppt/diagrams/drawing19.xml" ContentType="application/vnd.ms-office.drawingml.diagramDrawing+xml"/>
  <Override PartName="/ppt/slides/slide2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layout7.xml" ContentType="application/vnd.openxmlformats-officedocument.drawingml.diagramLayout+xml"/>
  <Override PartName="/ppt/diagrams/quickStyle15.xml" ContentType="application/vnd.openxmlformats-officedocument.drawingml.diagramStyle+xml"/>
  <Override PartName="/ppt/diagrams/data11.xml" ContentType="application/vnd.openxmlformats-officedocument.drawingml.diagramData+xml"/>
  <Override PartName="/ppt/slides/slide17.xml" ContentType="application/vnd.openxmlformats-officedocument.presentationml.slide+xml"/>
  <Override PartName="/ppt/diagrams/data21.xml" ContentType="application/vnd.openxmlformats-officedocument.drawingml.diagramData+xml"/>
  <Override PartName="/ppt/diagrams/layout15.xml" ContentType="application/vnd.openxmlformats-officedocument.drawingml.diagramLayout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quickStyle5.xml" ContentType="application/vnd.openxmlformats-officedocument.drawingml.diagramStyle+xml"/>
  <Override PartName="/ppt/diagrams/colors1.xml" ContentType="application/vnd.openxmlformats-officedocument.drawingml.diagramColors+xml"/>
  <Override PartName="/ppt/diagrams/data17.xml" ContentType="application/vnd.openxmlformats-officedocument.drawingml.diagramData+xml"/>
  <Override PartName="/ppt/diagrams/colors14.xml" ContentType="application/vnd.openxmlformats-officedocument.drawingml.diagramColors+xml"/>
  <Override PartName="/ppt/diagrams/colors7.xml" ContentType="application/vnd.openxmlformats-officedocument.drawingml.diagramColors+xml"/>
  <Override PartName="/ppt/diagrams/drawing14.xml" ContentType="application/vnd.ms-office.drawingml.diagramDrawing+xml"/>
  <Override PartName="/ppt/diagrams/colors23.xml" ContentType="application/vnd.openxmlformats-officedocument.drawingml.diagramColors+xml"/>
  <Override PartName="/ppt/diagrams/drawing6.xml" ContentType="application/vnd.ms-office.drawingml.diagramDrawing+xml"/>
  <Override PartName="/ppt/diagrams/data5.xml" ContentType="application/vnd.openxmlformats-officedocument.drawingml.diagramData+xml"/>
  <Override PartName="/ppt/diagrams/layout2.xml" ContentType="application/vnd.openxmlformats-officedocument.drawingml.diagramLayout+xml"/>
  <Override PartName="/ppt/slides/slide12.xml" ContentType="application/vnd.openxmlformats-officedocument.presentationml.slide+xml"/>
  <Override PartName="/ppt/diagrams/quickStyle10.xml" ContentType="application/vnd.openxmlformats-officedocument.drawingml.diagramStyle+xml"/>
  <Override PartName="/ppt/diagrams/quickStyle20.xml" ContentType="application/vnd.openxmlformats-officedocument.drawingml.diagramStyle+xml"/>
  <Override PartName="/ppt/charts/chart5.xml" ContentType="application/vnd.openxmlformats-officedocument.drawingml.chart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diagrams/layout10.xml" ContentType="application/vnd.openxmlformats-officedocument.drawingml.diagram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72" r:id="rId1"/>
  </p:sldMasterIdLst>
  <p:sldIdLst>
    <p:sldId id="256" r:id="rId2"/>
    <p:sldId id="257" r:id="rId3"/>
    <p:sldId id="325" r:id="rId4"/>
    <p:sldId id="326" r:id="rId5"/>
    <p:sldId id="327" r:id="rId6"/>
    <p:sldId id="328" r:id="rId7"/>
    <p:sldId id="329" r:id="rId8"/>
    <p:sldId id="289" r:id="rId9"/>
    <p:sldId id="309" r:id="rId10"/>
    <p:sldId id="311" r:id="rId11"/>
    <p:sldId id="313" r:id="rId12"/>
    <p:sldId id="332" r:id="rId13"/>
    <p:sldId id="333" r:id="rId14"/>
    <p:sldId id="334" r:id="rId15"/>
    <p:sldId id="310" r:id="rId16"/>
    <p:sldId id="314" r:id="rId17"/>
    <p:sldId id="336" r:id="rId18"/>
    <p:sldId id="335" r:id="rId19"/>
    <p:sldId id="324" r:id="rId20"/>
    <p:sldId id="338" r:id="rId21"/>
    <p:sldId id="321" r:id="rId22"/>
    <p:sldId id="322" r:id="rId23"/>
    <p:sldId id="312" r:id="rId24"/>
    <p:sldId id="323" r:id="rId25"/>
    <p:sldId id="280" r:id="rId26"/>
    <p:sldId id="292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>
          <a:srgbClr val="FF0000"/>
        </p14:laserClr>
      </p:ext>
      <p:ext uri="{2FDB2607-1784-4EEB-B798-7EB5836EED8A}">
        <p14:showMediaCtrls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"/>
      </p:ext>
    </p:extLst>
  </p:showPr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vert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512" y="-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ahul\Desktop\Ifs\Book1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ahul\Desktop\Ifs\Book1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ahul\Desktop\Ifs\Book1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ahul\Desktop\Ifs\Book1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ahul\Desktop\Ifs\Book1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ahul\Desktop\Ifs\Book1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ahul\Desktop\Ifs\Book1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ahul\Desktop\Ifs\Book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2"/>
  <c:chart>
    <c:title>
      <c:tx>
        <c:rich>
          <a:bodyPr/>
          <a:lstStyle/>
          <a:p>
            <a:pPr>
              <a:defRPr lang="en-IN"/>
            </a:pPr>
            <a:r>
              <a:rPr lang="en-IN" sz="1000"/>
              <a:t>10 yr Gsec Yield Vs Sensex</a:t>
            </a:r>
          </a:p>
        </c:rich>
      </c:tx>
      <c:layout/>
      <c:overlay val="1"/>
    </c:title>
    <c:plotArea>
      <c:layout>
        <c:manualLayout>
          <c:layoutTarget val="inner"/>
          <c:xMode val="edge"/>
          <c:yMode val="edge"/>
          <c:x val="0.154516019549281"/>
          <c:y val="0.044455927384077"/>
          <c:w val="0.68779598496134"/>
          <c:h val="0.766029187985743"/>
        </c:manualLayout>
      </c:layout>
      <c:lineChart>
        <c:grouping val="standard"/>
        <c:ser>
          <c:idx val="2"/>
          <c:order val="1"/>
          <c:tx>
            <c:strRef>
              <c:f>'BSE30  '!$K$1</c:f>
              <c:strCache>
                <c:ptCount val="1"/>
                <c:pt idx="0">
                  <c:v>10 Year Yield</c:v>
                </c:pt>
              </c:strCache>
            </c:strRef>
          </c:tx>
          <c:marker>
            <c:symbol val="none"/>
          </c:marker>
          <c:cat>
            <c:numRef>
              <c:f>'BSE30  '!$I$2:$I$60</c:f>
              <c:numCache>
                <c:formatCode>General</c:formatCode>
                <c:ptCount val="59"/>
                <c:pt idx="0">
                  <c:v>2000.0</c:v>
                </c:pt>
                <c:pt idx="1">
                  <c:v>2000.0</c:v>
                </c:pt>
                <c:pt idx="2">
                  <c:v>2000.0</c:v>
                </c:pt>
                <c:pt idx="3">
                  <c:v>2000.0</c:v>
                </c:pt>
                <c:pt idx="4">
                  <c:v>2000.0</c:v>
                </c:pt>
                <c:pt idx="5">
                  <c:v>2000.0</c:v>
                </c:pt>
                <c:pt idx="6">
                  <c:v>2000.0</c:v>
                </c:pt>
                <c:pt idx="7">
                  <c:v>2000.0</c:v>
                </c:pt>
                <c:pt idx="8">
                  <c:v>2000.0</c:v>
                </c:pt>
                <c:pt idx="9">
                  <c:v>2000.0</c:v>
                </c:pt>
                <c:pt idx="10">
                  <c:v>2000.0</c:v>
                </c:pt>
                <c:pt idx="11">
                  <c:v>2000.0</c:v>
                </c:pt>
                <c:pt idx="12">
                  <c:v>2001.0</c:v>
                </c:pt>
                <c:pt idx="13">
                  <c:v>2001.0</c:v>
                </c:pt>
                <c:pt idx="14">
                  <c:v>2001.0</c:v>
                </c:pt>
                <c:pt idx="15">
                  <c:v>2001.0</c:v>
                </c:pt>
                <c:pt idx="16">
                  <c:v>2001.0</c:v>
                </c:pt>
                <c:pt idx="17">
                  <c:v>2001.0</c:v>
                </c:pt>
                <c:pt idx="18">
                  <c:v>2001.0</c:v>
                </c:pt>
                <c:pt idx="19">
                  <c:v>2001.0</c:v>
                </c:pt>
                <c:pt idx="20">
                  <c:v>2001.0</c:v>
                </c:pt>
                <c:pt idx="21">
                  <c:v>2001.0</c:v>
                </c:pt>
                <c:pt idx="22">
                  <c:v>2001.0</c:v>
                </c:pt>
                <c:pt idx="23">
                  <c:v>2001.0</c:v>
                </c:pt>
                <c:pt idx="24">
                  <c:v>2002.0</c:v>
                </c:pt>
                <c:pt idx="25">
                  <c:v>2002.0</c:v>
                </c:pt>
                <c:pt idx="26">
                  <c:v>2002.0</c:v>
                </c:pt>
                <c:pt idx="27">
                  <c:v>2002.0</c:v>
                </c:pt>
                <c:pt idx="28">
                  <c:v>2002.0</c:v>
                </c:pt>
                <c:pt idx="29">
                  <c:v>2002.0</c:v>
                </c:pt>
                <c:pt idx="30">
                  <c:v>2002.0</c:v>
                </c:pt>
                <c:pt idx="31">
                  <c:v>2002.0</c:v>
                </c:pt>
                <c:pt idx="32">
                  <c:v>2002.0</c:v>
                </c:pt>
                <c:pt idx="33">
                  <c:v>2002.0</c:v>
                </c:pt>
                <c:pt idx="34">
                  <c:v>2002.0</c:v>
                </c:pt>
                <c:pt idx="35">
                  <c:v>2002.0</c:v>
                </c:pt>
                <c:pt idx="36">
                  <c:v>2003.0</c:v>
                </c:pt>
                <c:pt idx="37">
                  <c:v>2003.0</c:v>
                </c:pt>
                <c:pt idx="38">
                  <c:v>2003.0</c:v>
                </c:pt>
                <c:pt idx="39">
                  <c:v>2003.0</c:v>
                </c:pt>
                <c:pt idx="40">
                  <c:v>2003.0</c:v>
                </c:pt>
                <c:pt idx="41">
                  <c:v>2003.0</c:v>
                </c:pt>
                <c:pt idx="42">
                  <c:v>2003.0</c:v>
                </c:pt>
                <c:pt idx="43">
                  <c:v>2003.0</c:v>
                </c:pt>
                <c:pt idx="44">
                  <c:v>2003.0</c:v>
                </c:pt>
                <c:pt idx="45">
                  <c:v>2003.0</c:v>
                </c:pt>
                <c:pt idx="46">
                  <c:v>2003.0</c:v>
                </c:pt>
                <c:pt idx="47">
                  <c:v>2003.0</c:v>
                </c:pt>
                <c:pt idx="48">
                  <c:v>2004.0</c:v>
                </c:pt>
                <c:pt idx="49">
                  <c:v>2004.0</c:v>
                </c:pt>
                <c:pt idx="50">
                  <c:v>2004.0</c:v>
                </c:pt>
                <c:pt idx="51">
                  <c:v>2004.0</c:v>
                </c:pt>
                <c:pt idx="52">
                  <c:v>2004.0</c:v>
                </c:pt>
                <c:pt idx="53">
                  <c:v>2004.0</c:v>
                </c:pt>
                <c:pt idx="54">
                  <c:v>2004.0</c:v>
                </c:pt>
                <c:pt idx="55">
                  <c:v>2004.0</c:v>
                </c:pt>
                <c:pt idx="56">
                  <c:v>2004.0</c:v>
                </c:pt>
                <c:pt idx="57">
                  <c:v>2004.0</c:v>
                </c:pt>
                <c:pt idx="58">
                  <c:v>2004.0</c:v>
                </c:pt>
              </c:numCache>
            </c:numRef>
          </c:cat>
          <c:val>
            <c:numRef>
              <c:f>'BSE30  '!$K$2:$K$60</c:f>
              <c:numCache>
                <c:formatCode>_ * #,##0.0000_ ;_ * \-#,##0.0000_ ;_ * "-"??_ ;_ @_ </c:formatCode>
                <c:ptCount val="59"/>
                <c:pt idx="0">
                  <c:v>10.9434</c:v>
                </c:pt>
                <c:pt idx="1">
                  <c:v>10.4416</c:v>
                </c:pt>
                <c:pt idx="2">
                  <c:v>10.8663</c:v>
                </c:pt>
                <c:pt idx="3">
                  <c:v>10.3663</c:v>
                </c:pt>
                <c:pt idx="4">
                  <c:v>10.8186</c:v>
                </c:pt>
                <c:pt idx="5">
                  <c:v>11.1004</c:v>
                </c:pt>
                <c:pt idx="6">
                  <c:v>11.3</c:v>
                </c:pt>
                <c:pt idx="7">
                  <c:v>11.37150000000001</c:v>
                </c:pt>
                <c:pt idx="8">
                  <c:v>11.80510000000001</c:v>
                </c:pt>
                <c:pt idx="9">
                  <c:v>11.6078</c:v>
                </c:pt>
                <c:pt idx="10">
                  <c:v>11.4009</c:v>
                </c:pt>
                <c:pt idx="11">
                  <c:v>10.9359</c:v>
                </c:pt>
                <c:pt idx="12">
                  <c:v>10.4842</c:v>
                </c:pt>
                <c:pt idx="13">
                  <c:v>10.0447</c:v>
                </c:pt>
                <c:pt idx="14">
                  <c:v>10.2737</c:v>
                </c:pt>
                <c:pt idx="15">
                  <c:v>10.0779</c:v>
                </c:pt>
                <c:pt idx="16">
                  <c:v>9.7149</c:v>
                </c:pt>
                <c:pt idx="17">
                  <c:v>9.455100000000014</c:v>
                </c:pt>
                <c:pt idx="18">
                  <c:v>9.260900000000001</c:v>
                </c:pt>
                <c:pt idx="19">
                  <c:v>9.1394</c:v>
                </c:pt>
                <c:pt idx="20">
                  <c:v>9.146800000000002</c:v>
                </c:pt>
                <c:pt idx="21">
                  <c:v>8.789300000000001</c:v>
                </c:pt>
                <c:pt idx="22">
                  <c:v>7.9239</c:v>
                </c:pt>
                <c:pt idx="23">
                  <c:v>8.2666</c:v>
                </c:pt>
                <c:pt idx="24">
                  <c:v>7.647399999999997</c:v>
                </c:pt>
                <c:pt idx="25">
                  <c:v>7.4725</c:v>
                </c:pt>
                <c:pt idx="26">
                  <c:v>7.3437</c:v>
                </c:pt>
                <c:pt idx="27">
                  <c:v>7.3952</c:v>
                </c:pt>
                <c:pt idx="28">
                  <c:v>7.65289999999999</c:v>
                </c:pt>
                <c:pt idx="29">
                  <c:v>7.5701</c:v>
                </c:pt>
                <c:pt idx="30">
                  <c:v>7.3733</c:v>
                </c:pt>
                <c:pt idx="31">
                  <c:v>7.15599999999999</c:v>
                </c:pt>
                <c:pt idx="32">
                  <c:v>7.197599999999991</c:v>
                </c:pt>
                <c:pt idx="33">
                  <c:v>6.979100000000003</c:v>
                </c:pt>
                <c:pt idx="34">
                  <c:v>6.4573</c:v>
                </c:pt>
                <c:pt idx="35">
                  <c:v>6.0818</c:v>
                </c:pt>
                <c:pt idx="36">
                  <c:v>6.339</c:v>
                </c:pt>
                <c:pt idx="37">
                  <c:v>6.2321</c:v>
                </c:pt>
                <c:pt idx="38">
                  <c:v>6.1936</c:v>
                </c:pt>
                <c:pt idx="39">
                  <c:v>5.9053</c:v>
                </c:pt>
                <c:pt idx="40">
                  <c:v>5.847899999999996</c:v>
                </c:pt>
                <c:pt idx="41">
                  <c:v>5.7329</c:v>
                </c:pt>
                <c:pt idx="42">
                  <c:v>5.62059999999999</c:v>
                </c:pt>
                <c:pt idx="43">
                  <c:v>5.262</c:v>
                </c:pt>
                <c:pt idx="44">
                  <c:v>5.2589</c:v>
                </c:pt>
                <c:pt idx="45">
                  <c:v>5.1052</c:v>
                </c:pt>
                <c:pt idx="46">
                  <c:v>5.1433</c:v>
                </c:pt>
                <c:pt idx="47">
                  <c:v>5.1368</c:v>
                </c:pt>
                <c:pt idx="48">
                  <c:v>5.1911</c:v>
                </c:pt>
                <c:pt idx="49">
                  <c:v>5.270300000000002</c:v>
                </c:pt>
                <c:pt idx="50">
                  <c:v>5.154199999999989</c:v>
                </c:pt>
                <c:pt idx="51">
                  <c:v>5.1461</c:v>
                </c:pt>
                <c:pt idx="52">
                  <c:v>5.3016</c:v>
                </c:pt>
                <c:pt idx="53">
                  <c:v>5.867699999999997</c:v>
                </c:pt>
                <c:pt idx="54">
                  <c:v>6.193499999999998</c:v>
                </c:pt>
                <c:pt idx="55">
                  <c:v>6.15449999999999</c:v>
                </c:pt>
                <c:pt idx="56">
                  <c:v>6.2446</c:v>
                </c:pt>
                <c:pt idx="57">
                  <c:v>6.86519999999999</c:v>
                </c:pt>
                <c:pt idx="58">
                  <c:v>7.2053</c:v>
                </c:pt>
              </c:numCache>
            </c:numRef>
          </c:val>
        </c:ser>
        <c:dLbls/>
        <c:marker val="1"/>
        <c:axId val="460592568"/>
        <c:axId val="460987112"/>
      </c:lineChart>
      <c:lineChart>
        <c:grouping val="standard"/>
        <c:ser>
          <c:idx val="1"/>
          <c:order val="0"/>
          <c:tx>
            <c:strRef>
              <c:f>'BSE30  '!$J$1</c:f>
              <c:strCache>
                <c:ptCount val="1"/>
                <c:pt idx="0">
                  <c:v>Sensex</c:v>
                </c:pt>
              </c:strCache>
            </c:strRef>
          </c:tx>
          <c:marker>
            <c:symbol val="none"/>
          </c:marker>
          <c:cat>
            <c:numRef>
              <c:f>'BSE30  '!$I$2:$I$60</c:f>
              <c:numCache>
                <c:formatCode>General</c:formatCode>
                <c:ptCount val="59"/>
                <c:pt idx="0">
                  <c:v>2000.0</c:v>
                </c:pt>
                <c:pt idx="1">
                  <c:v>2000.0</c:v>
                </c:pt>
                <c:pt idx="2">
                  <c:v>2000.0</c:v>
                </c:pt>
                <c:pt idx="3">
                  <c:v>2000.0</c:v>
                </c:pt>
                <c:pt idx="4">
                  <c:v>2000.0</c:v>
                </c:pt>
                <c:pt idx="5">
                  <c:v>2000.0</c:v>
                </c:pt>
                <c:pt idx="6">
                  <c:v>2000.0</c:v>
                </c:pt>
                <c:pt idx="7">
                  <c:v>2000.0</c:v>
                </c:pt>
                <c:pt idx="8">
                  <c:v>2000.0</c:v>
                </c:pt>
                <c:pt idx="9">
                  <c:v>2000.0</c:v>
                </c:pt>
                <c:pt idx="10">
                  <c:v>2000.0</c:v>
                </c:pt>
                <c:pt idx="11">
                  <c:v>2000.0</c:v>
                </c:pt>
                <c:pt idx="12">
                  <c:v>2001.0</c:v>
                </c:pt>
                <c:pt idx="13">
                  <c:v>2001.0</c:v>
                </c:pt>
                <c:pt idx="14">
                  <c:v>2001.0</c:v>
                </c:pt>
                <c:pt idx="15">
                  <c:v>2001.0</c:v>
                </c:pt>
                <c:pt idx="16">
                  <c:v>2001.0</c:v>
                </c:pt>
                <c:pt idx="17">
                  <c:v>2001.0</c:v>
                </c:pt>
                <c:pt idx="18">
                  <c:v>2001.0</c:v>
                </c:pt>
                <c:pt idx="19">
                  <c:v>2001.0</c:v>
                </c:pt>
                <c:pt idx="20">
                  <c:v>2001.0</c:v>
                </c:pt>
                <c:pt idx="21">
                  <c:v>2001.0</c:v>
                </c:pt>
                <c:pt idx="22">
                  <c:v>2001.0</c:v>
                </c:pt>
                <c:pt idx="23">
                  <c:v>2001.0</c:v>
                </c:pt>
                <c:pt idx="24">
                  <c:v>2002.0</c:v>
                </c:pt>
                <c:pt idx="25">
                  <c:v>2002.0</c:v>
                </c:pt>
                <c:pt idx="26">
                  <c:v>2002.0</c:v>
                </c:pt>
                <c:pt idx="27">
                  <c:v>2002.0</c:v>
                </c:pt>
                <c:pt idx="28">
                  <c:v>2002.0</c:v>
                </c:pt>
                <c:pt idx="29">
                  <c:v>2002.0</c:v>
                </c:pt>
                <c:pt idx="30">
                  <c:v>2002.0</c:v>
                </c:pt>
                <c:pt idx="31">
                  <c:v>2002.0</c:v>
                </c:pt>
                <c:pt idx="32">
                  <c:v>2002.0</c:v>
                </c:pt>
                <c:pt idx="33">
                  <c:v>2002.0</c:v>
                </c:pt>
                <c:pt idx="34">
                  <c:v>2002.0</c:v>
                </c:pt>
                <c:pt idx="35">
                  <c:v>2002.0</c:v>
                </c:pt>
                <c:pt idx="36">
                  <c:v>2003.0</c:v>
                </c:pt>
                <c:pt idx="37">
                  <c:v>2003.0</c:v>
                </c:pt>
                <c:pt idx="38">
                  <c:v>2003.0</c:v>
                </c:pt>
                <c:pt idx="39">
                  <c:v>2003.0</c:v>
                </c:pt>
                <c:pt idx="40">
                  <c:v>2003.0</c:v>
                </c:pt>
                <c:pt idx="41">
                  <c:v>2003.0</c:v>
                </c:pt>
                <c:pt idx="42">
                  <c:v>2003.0</c:v>
                </c:pt>
                <c:pt idx="43">
                  <c:v>2003.0</c:v>
                </c:pt>
                <c:pt idx="44">
                  <c:v>2003.0</c:v>
                </c:pt>
                <c:pt idx="45">
                  <c:v>2003.0</c:v>
                </c:pt>
                <c:pt idx="46">
                  <c:v>2003.0</c:v>
                </c:pt>
                <c:pt idx="47">
                  <c:v>2003.0</c:v>
                </c:pt>
                <c:pt idx="48">
                  <c:v>2004.0</c:v>
                </c:pt>
                <c:pt idx="49">
                  <c:v>2004.0</c:v>
                </c:pt>
                <c:pt idx="50">
                  <c:v>2004.0</c:v>
                </c:pt>
                <c:pt idx="51">
                  <c:v>2004.0</c:v>
                </c:pt>
                <c:pt idx="52">
                  <c:v>2004.0</c:v>
                </c:pt>
                <c:pt idx="53">
                  <c:v>2004.0</c:v>
                </c:pt>
                <c:pt idx="54">
                  <c:v>2004.0</c:v>
                </c:pt>
                <c:pt idx="55">
                  <c:v>2004.0</c:v>
                </c:pt>
                <c:pt idx="56">
                  <c:v>2004.0</c:v>
                </c:pt>
                <c:pt idx="57">
                  <c:v>2004.0</c:v>
                </c:pt>
                <c:pt idx="58">
                  <c:v>2004.0</c:v>
                </c:pt>
              </c:numCache>
            </c:numRef>
          </c:cat>
          <c:val>
            <c:numRef>
              <c:f>'BSE30  '!$J$2:$J$60</c:f>
              <c:numCache>
                <c:formatCode>General</c:formatCode>
                <c:ptCount val="59"/>
                <c:pt idx="0">
                  <c:v>5205.29</c:v>
                </c:pt>
                <c:pt idx="1">
                  <c:v>5446.98</c:v>
                </c:pt>
                <c:pt idx="2">
                  <c:v>5001.28</c:v>
                </c:pt>
                <c:pt idx="3">
                  <c:v>4657.55</c:v>
                </c:pt>
                <c:pt idx="4">
                  <c:v>4433.610000000002</c:v>
                </c:pt>
                <c:pt idx="5">
                  <c:v>4748.77</c:v>
                </c:pt>
                <c:pt idx="6">
                  <c:v>4279.860000000002</c:v>
                </c:pt>
                <c:pt idx="7">
                  <c:v>4477.31</c:v>
                </c:pt>
                <c:pt idx="8">
                  <c:v>4090.38</c:v>
                </c:pt>
                <c:pt idx="9">
                  <c:v>3711.02</c:v>
                </c:pt>
                <c:pt idx="10">
                  <c:v>3997.99</c:v>
                </c:pt>
                <c:pt idx="11">
                  <c:v>3972.12</c:v>
                </c:pt>
                <c:pt idx="12">
                  <c:v>4326.72</c:v>
                </c:pt>
                <c:pt idx="13">
                  <c:v>4247.04</c:v>
                </c:pt>
                <c:pt idx="14">
                  <c:v>3604.38</c:v>
                </c:pt>
                <c:pt idx="15">
                  <c:v>3519.16</c:v>
                </c:pt>
                <c:pt idx="16">
                  <c:v>3631.910000000001</c:v>
                </c:pt>
                <c:pt idx="17">
                  <c:v>3456.78</c:v>
                </c:pt>
                <c:pt idx="18">
                  <c:v>3329.28</c:v>
                </c:pt>
                <c:pt idx="19">
                  <c:v>3244.950000000001</c:v>
                </c:pt>
                <c:pt idx="20">
                  <c:v>2811.6</c:v>
                </c:pt>
                <c:pt idx="21">
                  <c:v>2989.350000000002</c:v>
                </c:pt>
                <c:pt idx="22">
                  <c:v>3287.56</c:v>
                </c:pt>
                <c:pt idx="23">
                  <c:v>3262.330000000002</c:v>
                </c:pt>
                <c:pt idx="24">
                  <c:v>3311.03</c:v>
                </c:pt>
                <c:pt idx="25">
                  <c:v>3562.310000000002</c:v>
                </c:pt>
                <c:pt idx="26">
                  <c:v>3469.350000000002</c:v>
                </c:pt>
                <c:pt idx="27">
                  <c:v>3338.16</c:v>
                </c:pt>
                <c:pt idx="28">
                  <c:v>3125.73</c:v>
                </c:pt>
                <c:pt idx="29">
                  <c:v>3244.7</c:v>
                </c:pt>
                <c:pt idx="30">
                  <c:v>2987.65</c:v>
                </c:pt>
                <c:pt idx="31">
                  <c:v>3181.23</c:v>
                </c:pt>
                <c:pt idx="32">
                  <c:v>2991.36</c:v>
                </c:pt>
                <c:pt idx="33">
                  <c:v>2949.32</c:v>
                </c:pt>
                <c:pt idx="34">
                  <c:v>3228.82</c:v>
                </c:pt>
                <c:pt idx="35">
                  <c:v>3377.28</c:v>
                </c:pt>
                <c:pt idx="36">
                  <c:v>3250.38</c:v>
                </c:pt>
                <c:pt idx="37">
                  <c:v>3283.66</c:v>
                </c:pt>
                <c:pt idx="38">
                  <c:v>3048.72</c:v>
                </c:pt>
                <c:pt idx="39">
                  <c:v>2959.79</c:v>
                </c:pt>
                <c:pt idx="40">
                  <c:v>3180.75</c:v>
                </c:pt>
                <c:pt idx="41">
                  <c:v>3607.13</c:v>
                </c:pt>
                <c:pt idx="42">
                  <c:v>3792.61</c:v>
                </c:pt>
                <c:pt idx="43">
                  <c:v>4244.73</c:v>
                </c:pt>
                <c:pt idx="44">
                  <c:v>4453.24</c:v>
                </c:pt>
                <c:pt idx="45">
                  <c:v>4906.87</c:v>
                </c:pt>
                <c:pt idx="46">
                  <c:v>5044.820000000002</c:v>
                </c:pt>
                <c:pt idx="47">
                  <c:v>5838.96</c:v>
                </c:pt>
                <c:pt idx="48">
                  <c:v>5695.67</c:v>
                </c:pt>
                <c:pt idx="49">
                  <c:v>5667.51</c:v>
                </c:pt>
                <c:pt idx="50">
                  <c:v>5590.6</c:v>
                </c:pt>
                <c:pt idx="51">
                  <c:v>5655.09</c:v>
                </c:pt>
                <c:pt idx="52">
                  <c:v>4759.620000000004</c:v>
                </c:pt>
                <c:pt idx="53">
                  <c:v>4795.46</c:v>
                </c:pt>
                <c:pt idx="54">
                  <c:v>5170.320000000002</c:v>
                </c:pt>
                <c:pt idx="55">
                  <c:v>5192.08</c:v>
                </c:pt>
                <c:pt idx="56">
                  <c:v>5583.610000000002</c:v>
                </c:pt>
                <c:pt idx="57">
                  <c:v>5672.27</c:v>
                </c:pt>
                <c:pt idx="58">
                  <c:v>6234.29</c:v>
                </c:pt>
              </c:numCache>
            </c:numRef>
          </c:val>
        </c:ser>
        <c:dLbls/>
        <c:marker val="1"/>
        <c:axId val="461267640"/>
        <c:axId val="460472792"/>
      </c:lineChart>
      <c:catAx>
        <c:axId val="46059256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460987112"/>
        <c:crosses val="autoZero"/>
        <c:auto val="1"/>
        <c:lblAlgn val="ctr"/>
        <c:lblOffset val="100"/>
        <c:tickLblSkip val="12"/>
      </c:catAx>
      <c:valAx>
        <c:axId val="460987112"/>
        <c:scaling>
          <c:orientation val="minMax"/>
          <c:max val="12.0"/>
          <c:min val="4.0"/>
        </c:scaling>
        <c:axPos val="l"/>
        <c:title>
          <c:tx>
            <c:rich>
              <a:bodyPr rot="-5400000" vert="horz"/>
              <a:lstStyle/>
              <a:p>
                <a:pPr>
                  <a:defRPr lang="en-IN"/>
                </a:pPr>
                <a:r>
                  <a:rPr lang="en-US"/>
                  <a:t>Yield</a:t>
                </a:r>
              </a:p>
            </c:rich>
          </c:tx>
          <c:layout/>
        </c:title>
        <c:numFmt formatCode="#,##0.0" sourceLinked="0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460592568"/>
        <c:crosses val="autoZero"/>
        <c:crossBetween val="between"/>
      </c:valAx>
      <c:valAx>
        <c:axId val="460472792"/>
        <c:scaling>
          <c:orientation val="minMax"/>
        </c:scaling>
        <c:axPos val="r"/>
        <c:title>
          <c:tx>
            <c:rich>
              <a:bodyPr rot="-5400000" vert="horz"/>
              <a:lstStyle/>
              <a:p>
                <a:pPr>
                  <a:defRPr lang="en-IN"/>
                </a:pPr>
                <a:r>
                  <a:rPr lang="en-US"/>
                  <a:t>Sensex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461267640"/>
        <c:crosses val="max"/>
        <c:crossBetween val="between"/>
      </c:valAx>
      <c:catAx>
        <c:axId val="461267640"/>
        <c:scaling>
          <c:orientation val="minMax"/>
        </c:scaling>
        <c:delete val="1"/>
        <c:axPos val="b"/>
        <c:numFmt formatCode="General" sourceLinked="1"/>
        <c:tickLblPos val="nextTo"/>
        <c:crossAx val="460472792"/>
        <c:crosses val="autoZero"/>
        <c:auto val="1"/>
        <c:lblAlgn val="ctr"/>
        <c:lblOffset val="100"/>
      </c:catAx>
    </c:plotArea>
    <c:legend>
      <c:legendPos val="r"/>
      <c:layout>
        <c:manualLayout>
          <c:xMode val="edge"/>
          <c:yMode val="edge"/>
          <c:x val="0.175529411764706"/>
          <c:y val="0.606097623213766"/>
          <c:w val="0.369468745585273"/>
          <c:h val="0.1674343832021"/>
        </c:manualLayout>
      </c:layout>
      <c:txPr>
        <a:bodyPr/>
        <a:lstStyle/>
        <a:p>
          <a:pPr>
            <a:defRPr lang="en-IN"/>
          </a:pPr>
          <a:endParaRPr lang="en-US"/>
        </a:p>
      </c:txPr>
    </c:legend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2"/>
  <c:chart>
    <c:title>
      <c:tx>
        <c:rich>
          <a:bodyPr/>
          <a:lstStyle/>
          <a:p>
            <a:pPr>
              <a:defRPr lang="en-IN"/>
            </a:pPr>
            <a:r>
              <a:rPr lang="en-IN" sz="1000"/>
              <a:t>10 yr Gsec Yield Vs Sensex</a:t>
            </a:r>
          </a:p>
        </c:rich>
      </c:tx>
      <c:layout/>
      <c:overlay val="1"/>
    </c:title>
    <c:plotArea>
      <c:layout>
        <c:manualLayout>
          <c:layoutTarget val="inner"/>
          <c:xMode val="edge"/>
          <c:yMode val="edge"/>
          <c:x val="0.151642477122793"/>
          <c:y val="0.137607475789664"/>
          <c:w val="0.633890690134322"/>
          <c:h val="0.679822155851208"/>
        </c:manualLayout>
      </c:layout>
      <c:lineChart>
        <c:grouping val="standard"/>
        <c:ser>
          <c:idx val="2"/>
          <c:order val="1"/>
          <c:tx>
            <c:strRef>
              <c:f>'BSE30  '!$K$1</c:f>
              <c:strCache>
                <c:ptCount val="1"/>
                <c:pt idx="0">
                  <c:v>10 Year Yield</c:v>
                </c:pt>
              </c:strCache>
            </c:strRef>
          </c:tx>
          <c:marker>
            <c:symbol val="none"/>
          </c:marker>
          <c:cat>
            <c:numRef>
              <c:f>'BSE30  '!$I$53:$I$88</c:f>
              <c:numCache>
                <c:formatCode>General</c:formatCode>
                <c:ptCount val="36"/>
                <c:pt idx="0">
                  <c:v>2004.0</c:v>
                </c:pt>
                <c:pt idx="1">
                  <c:v>2004.0</c:v>
                </c:pt>
                <c:pt idx="2">
                  <c:v>2004.0</c:v>
                </c:pt>
                <c:pt idx="3">
                  <c:v>2004.0</c:v>
                </c:pt>
                <c:pt idx="4">
                  <c:v>2004.0</c:v>
                </c:pt>
                <c:pt idx="5">
                  <c:v>2004.0</c:v>
                </c:pt>
                <c:pt idx="6">
                  <c:v>2004.0</c:v>
                </c:pt>
                <c:pt idx="7">
                  <c:v>2004.0</c:v>
                </c:pt>
                <c:pt idx="8">
                  <c:v>2004.0</c:v>
                </c:pt>
                <c:pt idx="9">
                  <c:v>2005.0</c:v>
                </c:pt>
                <c:pt idx="10">
                  <c:v>2005.0</c:v>
                </c:pt>
                <c:pt idx="11">
                  <c:v>2005.0</c:v>
                </c:pt>
                <c:pt idx="12">
                  <c:v>2005.0</c:v>
                </c:pt>
                <c:pt idx="13">
                  <c:v>2005.0</c:v>
                </c:pt>
                <c:pt idx="14">
                  <c:v>2005.0</c:v>
                </c:pt>
                <c:pt idx="15">
                  <c:v>2005.0</c:v>
                </c:pt>
                <c:pt idx="16">
                  <c:v>2005.0</c:v>
                </c:pt>
                <c:pt idx="17">
                  <c:v>2005.0</c:v>
                </c:pt>
                <c:pt idx="18">
                  <c:v>2005.0</c:v>
                </c:pt>
                <c:pt idx="19">
                  <c:v>2005.0</c:v>
                </c:pt>
                <c:pt idx="20">
                  <c:v>2005.0</c:v>
                </c:pt>
                <c:pt idx="21">
                  <c:v>2006.0</c:v>
                </c:pt>
                <c:pt idx="22">
                  <c:v>2006.0</c:v>
                </c:pt>
                <c:pt idx="23">
                  <c:v>2006.0</c:v>
                </c:pt>
                <c:pt idx="24">
                  <c:v>2006.0</c:v>
                </c:pt>
                <c:pt idx="25">
                  <c:v>2006.0</c:v>
                </c:pt>
                <c:pt idx="26">
                  <c:v>2006.0</c:v>
                </c:pt>
                <c:pt idx="27">
                  <c:v>2006.0</c:v>
                </c:pt>
                <c:pt idx="28">
                  <c:v>2006.0</c:v>
                </c:pt>
                <c:pt idx="29">
                  <c:v>2006.0</c:v>
                </c:pt>
                <c:pt idx="30">
                  <c:v>2006.0</c:v>
                </c:pt>
                <c:pt idx="31">
                  <c:v>2006.0</c:v>
                </c:pt>
                <c:pt idx="32">
                  <c:v>2006.0</c:v>
                </c:pt>
                <c:pt idx="33">
                  <c:v>2007.0</c:v>
                </c:pt>
                <c:pt idx="34">
                  <c:v>2007.0</c:v>
                </c:pt>
                <c:pt idx="35">
                  <c:v>2007.0</c:v>
                </c:pt>
              </c:numCache>
            </c:numRef>
          </c:cat>
          <c:val>
            <c:numRef>
              <c:f>'BSE30  '!$K$53:$K$88</c:f>
              <c:numCache>
                <c:formatCode>_ * #,##0.0000_ ;_ * \-#,##0.0000_ ;_ * "-"??_ ;_ @_ </c:formatCode>
                <c:ptCount val="36"/>
                <c:pt idx="0">
                  <c:v>5.1461</c:v>
                </c:pt>
                <c:pt idx="1">
                  <c:v>5.3016</c:v>
                </c:pt>
                <c:pt idx="2">
                  <c:v>5.867699999999997</c:v>
                </c:pt>
                <c:pt idx="3">
                  <c:v>6.193499999999998</c:v>
                </c:pt>
                <c:pt idx="4">
                  <c:v>6.15449999999999</c:v>
                </c:pt>
                <c:pt idx="5">
                  <c:v>6.2446</c:v>
                </c:pt>
                <c:pt idx="6">
                  <c:v>6.86519999999999</c:v>
                </c:pt>
                <c:pt idx="7">
                  <c:v>7.2053</c:v>
                </c:pt>
                <c:pt idx="8">
                  <c:v>6.591</c:v>
                </c:pt>
                <c:pt idx="9">
                  <c:v>6.7091</c:v>
                </c:pt>
                <c:pt idx="10">
                  <c:v>6.486700000000007</c:v>
                </c:pt>
                <c:pt idx="11">
                  <c:v>6.6853</c:v>
                </c:pt>
                <c:pt idx="12">
                  <c:v>7.1866</c:v>
                </c:pt>
                <c:pt idx="13">
                  <c:v>7.0602</c:v>
                </c:pt>
                <c:pt idx="14">
                  <c:v>6.8835</c:v>
                </c:pt>
                <c:pt idx="15">
                  <c:v>6.9451</c:v>
                </c:pt>
                <c:pt idx="16">
                  <c:v>7.1918</c:v>
                </c:pt>
                <c:pt idx="17">
                  <c:v>7.2081</c:v>
                </c:pt>
                <c:pt idx="18">
                  <c:v>7.0784</c:v>
                </c:pt>
                <c:pt idx="19">
                  <c:v>7.110799999999998</c:v>
                </c:pt>
                <c:pt idx="20">
                  <c:v>7.1191</c:v>
                </c:pt>
                <c:pt idx="21">
                  <c:v>7.309</c:v>
                </c:pt>
                <c:pt idx="22">
                  <c:v>7.344099999999996</c:v>
                </c:pt>
                <c:pt idx="23">
                  <c:v>7.5291</c:v>
                </c:pt>
                <c:pt idx="24">
                  <c:v>7.394099999999992</c:v>
                </c:pt>
                <c:pt idx="25">
                  <c:v>7.680899999999998</c:v>
                </c:pt>
                <c:pt idx="26">
                  <c:v>8.1318</c:v>
                </c:pt>
                <c:pt idx="27">
                  <c:v>8.280900000000001</c:v>
                </c:pt>
                <c:pt idx="28">
                  <c:v>7.930400000000001</c:v>
                </c:pt>
                <c:pt idx="29">
                  <c:v>7.6776</c:v>
                </c:pt>
                <c:pt idx="30">
                  <c:v>7.6417</c:v>
                </c:pt>
                <c:pt idx="31">
                  <c:v>7.4061</c:v>
                </c:pt>
                <c:pt idx="32">
                  <c:v>7.607099999999995</c:v>
                </c:pt>
                <c:pt idx="33">
                  <c:v>7.7739</c:v>
                </c:pt>
                <c:pt idx="34">
                  <c:v>7.9454</c:v>
                </c:pt>
                <c:pt idx="35">
                  <c:v>7.936</c:v>
                </c:pt>
              </c:numCache>
            </c:numRef>
          </c:val>
        </c:ser>
        <c:dLbls/>
        <c:marker val="1"/>
        <c:axId val="461097752"/>
        <c:axId val="461280456"/>
      </c:lineChart>
      <c:lineChart>
        <c:grouping val="standard"/>
        <c:ser>
          <c:idx val="1"/>
          <c:order val="0"/>
          <c:tx>
            <c:strRef>
              <c:f>'BSE30  '!$J$1</c:f>
              <c:strCache>
                <c:ptCount val="1"/>
                <c:pt idx="0">
                  <c:v>Sensex</c:v>
                </c:pt>
              </c:strCache>
            </c:strRef>
          </c:tx>
          <c:marker>
            <c:symbol val="none"/>
          </c:marker>
          <c:cat>
            <c:numRef>
              <c:f>'BSE30  '!$I$53:$I$88</c:f>
              <c:numCache>
                <c:formatCode>General</c:formatCode>
                <c:ptCount val="36"/>
                <c:pt idx="0">
                  <c:v>2004.0</c:v>
                </c:pt>
                <c:pt idx="1">
                  <c:v>2004.0</c:v>
                </c:pt>
                <c:pt idx="2">
                  <c:v>2004.0</c:v>
                </c:pt>
                <c:pt idx="3">
                  <c:v>2004.0</c:v>
                </c:pt>
                <c:pt idx="4">
                  <c:v>2004.0</c:v>
                </c:pt>
                <c:pt idx="5">
                  <c:v>2004.0</c:v>
                </c:pt>
                <c:pt idx="6">
                  <c:v>2004.0</c:v>
                </c:pt>
                <c:pt idx="7">
                  <c:v>2004.0</c:v>
                </c:pt>
                <c:pt idx="8">
                  <c:v>2004.0</c:v>
                </c:pt>
                <c:pt idx="9">
                  <c:v>2005.0</c:v>
                </c:pt>
                <c:pt idx="10">
                  <c:v>2005.0</c:v>
                </c:pt>
                <c:pt idx="11">
                  <c:v>2005.0</c:v>
                </c:pt>
                <c:pt idx="12">
                  <c:v>2005.0</c:v>
                </c:pt>
                <c:pt idx="13">
                  <c:v>2005.0</c:v>
                </c:pt>
                <c:pt idx="14">
                  <c:v>2005.0</c:v>
                </c:pt>
                <c:pt idx="15">
                  <c:v>2005.0</c:v>
                </c:pt>
                <c:pt idx="16">
                  <c:v>2005.0</c:v>
                </c:pt>
                <c:pt idx="17">
                  <c:v>2005.0</c:v>
                </c:pt>
                <c:pt idx="18">
                  <c:v>2005.0</c:v>
                </c:pt>
                <c:pt idx="19">
                  <c:v>2005.0</c:v>
                </c:pt>
                <c:pt idx="20">
                  <c:v>2005.0</c:v>
                </c:pt>
                <c:pt idx="21">
                  <c:v>2006.0</c:v>
                </c:pt>
                <c:pt idx="22">
                  <c:v>2006.0</c:v>
                </c:pt>
                <c:pt idx="23">
                  <c:v>2006.0</c:v>
                </c:pt>
                <c:pt idx="24">
                  <c:v>2006.0</c:v>
                </c:pt>
                <c:pt idx="25">
                  <c:v>2006.0</c:v>
                </c:pt>
                <c:pt idx="26">
                  <c:v>2006.0</c:v>
                </c:pt>
                <c:pt idx="27">
                  <c:v>2006.0</c:v>
                </c:pt>
                <c:pt idx="28">
                  <c:v>2006.0</c:v>
                </c:pt>
                <c:pt idx="29">
                  <c:v>2006.0</c:v>
                </c:pt>
                <c:pt idx="30">
                  <c:v>2006.0</c:v>
                </c:pt>
                <c:pt idx="31">
                  <c:v>2006.0</c:v>
                </c:pt>
                <c:pt idx="32">
                  <c:v>2006.0</c:v>
                </c:pt>
                <c:pt idx="33">
                  <c:v>2007.0</c:v>
                </c:pt>
                <c:pt idx="34">
                  <c:v>2007.0</c:v>
                </c:pt>
                <c:pt idx="35">
                  <c:v>2007.0</c:v>
                </c:pt>
              </c:numCache>
            </c:numRef>
          </c:cat>
          <c:val>
            <c:numRef>
              <c:f>'BSE30  '!$J$53:$J$88</c:f>
              <c:numCache>
                <c:formatCode>General</c:formatCode>
                <c:ptCount val="36"/>
                <c:pt idx="0">
                  <c:v>5655.09</c:v>
                </c:pt>
                <c:pt idx="1">
                  <c:v>4759.620000000004</c:v>
                </c:pt>
                <c:pt idx="2">
                  <c:v>4795.46</c:v>
                </c:pt>
                <c:pt idx="3">
                  <c:v>5170.320000000002</c:v>
                </c:pt>
                <c:pt idx="4">
                  <c:v>5192.08</c:v>
                </c:pt>
                <c:pt idx="5">
                  <c:v>5583.610000000002</c:v>
                </c:pt>
                <c:pt idx="6">
                  <c:v>5672.27</c:v>
                </c:pt>
                <c:pt idx="7">
                  <c:v>6234.29</c:v>
                </c:pt>
                <c:pt idx="8">
                  <c:v>6602.690000000001</c:v>
                </c:pt>
                <c:pt idx="9">
                  <c:v>6555.94</c:v>
                </c:pt>
                <c:pt idx="10">
                  <c:v>6713.860000000002</c:v>
                </c:pt>
                <c:pt idx="11">
                  <c:v>6492.820000000002</c:v>
                </c:pt>
                <c:pt idx="12">
                  <c:v>6154.44</c:v>
                </c:pt>
                <c:pt idx="13">
                  <c:v>6715.110000000002</c:v>
                </c:pt>
                <c:pt idx="14">
                  <c:v>7193.85</c:v>
                </c:pt>
                <c:pt idx="15">
                  <c:v>7635.42</c:v>
                </c:pt>
                <c:pt idx="16">
                  <c:v>7805.43</c:v>
                </c:pt>
                <c:pt idx="17">
                  <c:v>8634.48</c:v>
                </c:pt>
                <c:pt idx="18">
                  <c:v>7892.320000000002</c:v>
                </c:pt>
                <c:pt idx="19">
                  <c:v>8788.809999999981</c:v>
                </c:pt>
                <c:pt idx="20">
                  <c:v>9397.93</c:v>
                </c:pt>
                <c:pt idx="21">
                  <c:v>9919.889999999981</c:v>
                </c:pt>
                <c:pt idx="22">
                  <c:v>10370.24000000001</c:v>
                </c:pt>
                <c:pt idx="23">
                  <c:v>11279.96</c:v>
                </c:pt>
                <c:pt idx="24">
                  <c:v>12042.56</c:v>
                </c:pt>
                <c:pt idx="25">
                  <c:v>10398.61</c:v>
                </c:pt>
                <c:pt idx="26">
                  <c:v>10609.25</c:v>
                </c:pt>
                <c:pt idx="27">
                  <c:v>10743.88</c:v>
                </c:pt>
                <c:pt idx="28">
                  <c:v>11699.05</c:v>
                </c:pt>
                <c:pt idx="29">
                  <c:v>12454.42</c:v>
                </c:pt>
                <c:pt idx="30">
                  <c:v>12961.9</c:v>
                </c:pt>
                <c:pt idx="31">
                  <c:v>13696.31</c:v>
                </c:pt>
                <c:pt idx="32">
                  <c:v>13786.91</c:v>
                </c:pt>
                <c:pt idx="33">
                  <c:v>14090.92</c:v>
                </c:pt>
                <c:pt idx="34">
                  <c:v>12938.09</c:v>
                </c:pt>
                <c:pt idx="35">
                  <c:v>13072.1</c:v>
                </c:pt>
              </c:numCache>
            </c:numRef>
          </c:val>
        </c:ser>
        <c:dLbls/>
        <c:marker val="1"/>
        <c:axId val="461069384"/>
        <c:axId val="461284504"/>
      </c:lineChart>
      <c:catAx>
        <c:axId val="461097752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461280456"/>
        <c:crosses val="autoZero"/>
        <c:auto val="1"/>
        <c:lblAlgn val="ctr"/>
        <c:lblOffset val="100"/>
        <c:tickLblSkip val="11"/>
      </c:catAx>
      <c:valAx>
        <c:axId val="461280456"/>
        <c:scaling>
          <c:orientation val="minMax"/>
          <c:max val="12.0"/>
          <c:min val="4.0"/>
        </c:scaling>
        <c:axPos val="l"/>
        <c:title>
          <c:tx>
            <c:rich>
              <a:bodyPr rot="-5400000" vert="horz"/>
              <a:lstStyle/>
              <a:p>
                <a:pPr>
                  <a:defRPr lang="en-IN"/>
                </a:pPr>
                <a:r>
                  <a:rPr lang="en-US"/>
                  <a:t>Yield</a:t>
                </a:r>
              </a:p>
            </c:rich>
          </c:tx>
          <c:layout/>
        </c:title>
        <c:numFmt formatCode="#,##0.0" sourceLinked="0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461097752"/>
        <c:crosses val="autoZero"/>
        <c:crossBetween val="between"/>
      </c:valAx>
      <c:valAx>
        <c:axId val="461284504"/>
        <c:scaling>
          <c:orientation val="minMax"/>
        </c:scaling>
        <c:axPos val="r"/>
        <c:title>
          <c:tx>
            <c:rich>
              <a:bodyPr rot="-5400000" vert="horz"/>
              <a:lstStyle/>
              <a:p>
                <a:pPr>
                  <a:defRPr lang="en-IN"/>
                </a:pPr>
                <a:r>
                  <a:rPr lang="en-US"/>
                  <a:t>Sensex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461069384"/>
        <c:crosses val="max"/>
        <c:crossBetween val="between"/>
      </c:valAx>
      <c:catAx>
        <c:axId val="461069384"/>
        <c:scaling>
          <c:orientation val="minMax"/>
        </c:scaling>
        <c:delete val="1"/>
        <c:axPos val="b"/>
        <c:numFmt formatCode="General" sourceLinked="1"/>
        <c:tickLblPos val="nextTo"/>
        <c:crossAx val="461284504"/>
        <c:crosses val="autoZero"/>
        <c:auto val="1"/>
        <c:lblAlgn val="ctr"/>
        <c:lblOffset val="100"/>
      </c:catAx>
    </c:plotArea>
    <c:legend>
      <c:legendPos val="r"/>
      <c:layout>
        <c:manualLayout>
          <c:xMode val="edge"/>
          <c:yMode val="edge"/>
          <c:x val="0.175529411764706"/>
          <c:y val="0.686344415281424"/>
          <c:w val="0.52219877154531"/>
          <c:h val="0.0871877126470302"/>
        </c:manualLayout>
      </c:layout>
      <c:txPr>
        <a:bodyPr/>
        <a:lstStyle/>
        <a:p>
          <a:pPr>
            <a:defRPr lang="en-IN"/>
          </a:pPr>
          <a:endParaRPr lang="en-US"/>
        </a:p>
      </c:txPr>
    </c:legend>
    <c:plotVisOnly val="1"/>
    <c:dispBlanksAs val="gap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2"/>
  <c:chart>
    <c:title>
      <c:tx>
        <c:rich>
          <a:bodyPr/>
          <a:lstStyle/>
          <a:p>
            <a:pPr>
              <a:defRPr lang="en-IN"/>
            </a:pPr>
            <a:r>
              <a:rPr lang="en-IN" sz="1000"/>
              <a:t>10 yr Gsec Yield Vs Sensex</a:t>
            </a:r>
          </a:p>
        </c:rich>
      </c:tx>
      <c:layout/>
      <c:overlay val="1"/>
    </c:title>
    <c:plotArea>
      <c:layout>
        <c:manualLayout>
          <c:layoutTarget val="inner"/>
          <c:xMode val="edge"/>
          <c:yMode val="edge"/>
          <c:x val="0.14797341821634"/>
          <c:y val="0.134734033245844"/>
          <c:w val="0.65540123973865"/>
          <c:h val="0.682695975503063"/>
        </c:manualLayout>
      </c:layout>
      <c:lineChart>
        <c:grouping val="standard"/>
        <c:ser>
          <c:idx val="2"/>
          <c:order val="1"/>
          <c:tx>
            <c:strRef>
              <c:f>'BSE30  '!$K$1</c:f>
              <c:strCache>
                <c:ptCount val="1"/>
                <c:pt idx="0">
                  <c:v>10 Year Yield</c:v>
                </c:pt>
              </c:strCache>
            </c:strRef>
          </c:tx>
          <c:marker>
            <c:symbol val="none"/>
          </c:marker>
          <c:cat>
            <c:numRef>
              <c:f>'BSE30  '!$I$89:$I$124</c:f>
              <c:numCache>
                <c:formatCode>General</c:formatCode>
                <c:ptCount val="36"/>
                <c:pt idx="0">
                  <c:v>2007.0</c:v>
                </c:pt>
                <c:pt idx="1">
                  <c:v>2007.0</c:v>
                </c:pt>
                <c:pt idx="2">
                  <c:v>2007.0</c:v>
                </c:pt>
                <c:pt idx="3">
                  <c:v>2007.0</c:v>
                </c:pt>
                <c:pt idx="4">
                  <c:v>2007.0</c:v>
                </c:pt>
                <c:pt idx="5">
                  <c:v>2007.0</c:v>
                </c:pt>
                <c:pt idx="6">
                  <c:v>2007.0</c:v>
                </c:pt>
                <c:pt idx="7">
                  <c:v>2007.0</c:v>
                </c:pt>
                <c:pt idx="8">
                  <c:v>2007.0</c:v>
                </c:pt>
                <c:pt idx="9">
                  <c:v>2008.0</c:v>
                </c:pt>
                <c:pt idx="10">
                  <c:v>2008.0</c:v>
                </c:pt>
                <c:pt idx="11">
                  <c:v>2008.0</c:v>
                </c:pt>
                <c:pt idx="12">
                  <c:v>2008.0</c:v>
                </c:pt>
                <c:pt idx="13">
                  <c:v>2008.0</c:v>
                </c:pt>
                <c:pt idx="14">
                  <c:v>2008.0</c:v>
                </c:pt>
                <c:pt idx="15">
                  <c:v>2008.0</c:v>
                </c:pt>
                <c:pt idx="16">
                  <c:v>2008.0</c:v>
                </c:pt>
                <c:pt idx="17">
                  <c:v>2008.0</c:v>
                </c:pt>
                <c:pt idx="18">
                  <c:v>2008.0</c:v>
                </c:pt>
                <c:pt idx="19">
                  <c:v>2008.0</c:v>
                </c:pt>
                <c:pt idx="20">
                  <c:v>2008.0</c:v>
                </c:pt>
                <c:pt idx="21">
                  <c:v>2009.0</c:v>
                </c:pt>
                <c:pt idx="22">
                  <c:v>2009.0</c:v>
                </c:pt>
                <c:pt idx="23">
                  <c:v>2009.0</c:v>
                </c:pt>
                <c:pt idx="24">
                  <c:v>2009.0</c:v>
                </c:pt>
                <c:pt idx="25">
                  <c:v>2009.0</c:v>
                </c:pt>
                <c:pt idx="26">
                  <c:v>2009.0</c:v>
                </c:pt>
                <c:pt idx="27">
                  <c:v>2009.0</c:v>
                </c:pt>
                <c:pt idx="28">
                  <c:v>2009.0</c:v>
                </c:pt>
                <c:pt idx="29">
                  <c:v>2009.0</c:v>
                </c:pt>
                <c:pt idx="30">
                  <c:v>2009.0</c:v>
                </c:pt>
                <c:pt idx="31">
                  <c:v>2009.0</c:v>
                </c:pt>
                <c:pt idx="32">
                  <c:v>2009.0</c:v>
                </c:pt>
                <c:pt idx="33">
                  <c:v>2010.0</c:v>
                </c:pt>
                <c:pt idx="34">
                  <c:v>2010.0</c:v>
                </c:pt>
                <c:pt idx="35">
                  <c:v>2010.0</c:v>
                </c:pt>
              </c:numCache>
            </c:numRef>
          </c:cat>
          <c:val>
            <c:numRef>
              <c:f>'BSE30  '!$K$89:$K$124</c:f>
              <c:numCache>
                <c:formatCode>_ * #,##0.0000_ ;_ * \-#,##0.0000_ ;_ * "-"??_ ;_ @_ </c:formatCode>
                <c:ptCount val="36"/>
                <c:pt idx="0">
                  <c:v>8.131600000000001</c:v>
                </c:pt>
                <c:pt idx="1">
                  <c:v>8.1225</c:v>
                </c:pt>
                <c:pt idx="2">
                  <c:v>8.1559</c:v>
                </c:pt>
                <c:pt idx="3">
                  <c:v>7.9108</c:v>
                </c:pt>
                <c:pt idx="4">
                  <c:v>7.9194</c:v>
                </c:pt>
                <c:pt idx="5">
                  <c:v>7.9155</c:v>
                </c:pt>
                <c:pt idx="6">
                  <c:v>7.869899999999999</c:v>
                </c:pt>
                <c:pt idx="7">
                  <c:v>7.9218</c:v>
                </c:pt>
                <c:pt idx="8">
                  <c:v>7.8057</c:v>
                </c:pt>
                <c:pt idx="9">
                  <c:v>7.573700000000001</c:v>
                </c:pt>
                <c:pt idx="10">
                  <c:v>7.626799999999997</c:v>
                </c:pt>
                <c:pt idx="11">
                  <c:v>7.6367</c:v>
                </c:pt>
                <c:pt idx="12">
                  <c:v>8.0181</c:v>
                </c:pt>
                <c:pt idx="13">
                  <c:v>8.106900000000001</c:v>
                </c:pt>
                <c:pt idx="14">
                  <c:v>8.651800000000001</c:v>
                </c:pt>
                <c:pt idx="15">
                  <c:v>9.350000000000006</c:v>
                </c:pt>
                <c:pt idx="16">
                  <c:v>8.712100000000001</c:v>
                </c:pt>
                <c:pt idx="17">
                  <c:v>8.718399999999997</c:v>
                </c:pt>
                <c:pt idx="18">
                  <c:v>7.4808</c:v>
                </c:pt>
                <c:pt idx="19">
                  <c:v>7.1197</c:v>
                </c:pt>
                <c:pt idx="20">
                  <c:v>5.302799999999999</c:v>
                </c:pt>
                <c:pt idx="21">
                  <c:v>6.004099999999998</c:v>
                </c:pt>
                <c:pt idx="22">
                  <c:v>6.5711</c:v>
                </c:pt>
                <c:pt idx="23">
                  <c:v>7.0414</c:v>
                </c:pt>
                <c:pt idx="24">
                  <c:v>6.2923</c:v>
                </c:pt>
                <c:pt idx="25">
                  <c:v>6.7528</c:v>
                </c:pt>
                <c:pt idx="26">
                  <c:v>6.9536</c:v>
                </c:pt>
                <c:pt idx="27">
                  <c:v>6.9926</c:v>
                </c:pt>
                <c:pt idx="28">
                  <c:v>7.4969</c:v>
                </c:pt>
                <c:pt idx="29">
                  <c:v>7.3377</c:v>
                </c:pt>
                <c:pt idx="30">
                  <c:v>7.5877</c:v>
                </c:pt>
                <c:pt idx="31">
                  <c:v>7.458</c:v>
                </c:pt>
                <c:pt idx="32">
                  <c:v>7.736600000000008</c:v>
                </c:pt>
                <c:pt idx="33">
                  <c:v>7.5814</c:v>
                </c:pt>
                <c:pt idx="34">
                  <c:v>7.856999999999997</c:v>
                </c:pt>
                <c:pt idx="35">
                  <c:v>7.824999999999989</c:v>
                </c:pt>
              </c:numCache>
            </c:numRef>
          </c:val>
        </c:ser>
        <c:dLbls/>
        <c:marker val="1"/>
        <c:axId val="461109736"/>
        <c:axId val="461113016"/>
      </c:lineChart>
      <c:lineChart>
        <c:grouping val="standard"/>
        <c:ser>
          <c:idx val="1"/>
          <c:order val="0"/>
          <c:tx>
            <c:strRef>
              <c:f>'BSE30  '!$J$1</c:f>
              <c:strCache>
                <c:ptCount val="1"/>
                <c:pt idx="0">
                  <c:v>Sensex</c:v>
                </c:pt>
              </c:strCache>
            </c:strRef>
          </c:tx>
          <c:marker>
            <c:symbol val="none"/>
          </c:marker>
          <c:cat>
            <c:numRef>
              <c:f>'BSE30  '!$I$89:$I$124</c:f>
              <c:numCache>
                <c:formatCode>General</c:formatCode>
                <c:ptCount val="36"/>
                <c:pt idx="0">
                  <c:v>2007.0</c:v>
                </c:pt>
                <c:pt idx="1">
                  <c:v>2007.0</c:v>
                </c:pt>
                <c:pt idx="2">
                  <c:v>2007.0</c:v>
                </c:pt>
                <c:pt idx="3">
                  <c:v>2007.0</c:v>
                </c:pt>
                <c:pt idx="4">
                  <c:v>2007.0</c:v>
                </c:pt>
                <c:pt idx="5">
                  <c:v>2007.0</c:v>
                </c:pt>
                <c:pt idx="6">
                  <c:v>2007.0</c:v>
                </c:pt>
                <c:pt idx="7">
                  <c:v>2007.0</c:v>
                </c:pt>
                <c:pt idx="8">
                  <c:v>2007.0</c:v>
                </c:pt>
                <c:pt idx="9">
                  <c:v>2008.0</c:v>
                </c:pt>
                <c:pt idx="10">
                  <c:v>2008.0</c:v>
                </c:pt>
                <c:pt idx="11">
                  <c:v>2008.0</c:v>
                </c:pt>
                <c:pt idx="12">
                  <c:v>2008.0</c:v>
                </c:pt>
                <c:pt idx="13">
                  <c:v>2008.0</c:v>
                </c:pt>
                <c:pt idx="14">
                  <c:v>2008.0</c:v>
                </c:pt>
                <c:pt idx="15">
                  <c:v>2008.0</c:v>
                </c:pt>
                <c:pt idx="16">
                  <c:v>2008.0</c:v>
                </c:pt>
                <c:pt idx="17">
                  <c:v>2008.0</c:v>
                </c:pt>
                <c:pt idx="18">
                  <c:v>2008.0</c:v>
                </c:pt>
                <c:pt idx="19">
                  <c:v>2008.0</c:v>
                </c:pt>
                <c:pt idx="20">
                  <c:v>2008.0</c:v>
                </c:pt>
                <c:pt idx="21">
                  <c:v>2009.0</c:v>
                </c:pt>
                <c:pt idx="22">
                  <c:v>2009.0</c:v>
                </c:pt>
                <c:pt idx="23">
                  <c:v>2009.0</c:v>
                </c:pt>
                <c:pt idx="24">
                  <c:v>2009.0</c:v>
                </c:pt>
                <c:pt idx="25">
                  <c:v>2009.0</c:v>
                </c:pt>
                <c:pt idx="26">
                  <c:v>2009.0</c:v>
                </c:pt>
                <c:pt idx="27">
                  <c:v>2009.0</c:v>
                </c:pt>
                <c:pt idx="28">
                  <c:v>2009.0</c:v>
                </c:pt>
                <c:pt idx="29">
                  <c:v>2009.0</c:v>
                </c:pt>
                <c:pt idx="30">
                  <c:v>2009.0</c:v>
                </c:pt>
                <c:pt idx="31">
                  <c:v>2009.0</c:v>
                </c:pt>
                <c:pt idx="32">
                  <c:v>2009.0</c:v>
                </c:pt>
                <c:pt idx="33">
                  <c:v>2010.0</c:v>
                </c:pt>
                <c:pt idx="34">
                  <c:v>2010.0</c:v>
                </c:pt>
                <c:pt idx="35">
                  <c:v>2010.0</c:v>
                </c:pt>
              </c:numCache>
            </c:numRef>
          </c:cat>
          <c:val>
            <c:numRef>
              <c:f>'BSE30  '!$J$89:$J$124</c:f>
              <c:numCache>
                <c:formatCode>General</c:formatCode>
                <c:ptCount val="36"/>
                <c:pt idx="0">
                  <c:v>13872.36999999998</c:v>
                </c:pt>
                <c:pt idx="1">
                  <c:v>14544.46</c:v>
                </c:pt>
                <c:pt idx="2">
                  <c:v>14650.51</c:v>
                </c:pt>
                <c:pt idx="3">
                  <c:v>15550.99</c:v>
                </c:pt>
                <c:pt idx="4">
                  <c:v>15318.6</c:v>
                </c:pt>
                <c:pt idx="5">
                  <c:v>17291.09999999997</c:v>
                </c:pt>
                <c:pt idx="6">
                  <c:v>19837.99000000001</c:v>
                </c:pt>
                <c:pt idx="7">
                  <c:v>19363.18999999997</c:v>
                </c:pt>
                <c:pt idx="8">
                  <c:v>20286.99000000001</c:v>
                </c:pt>
                <c:pt idx="9">
                  <c:v>17648.71</c:v>
                </c:pt>
                <c:pt idx="10">
                  <c:v>17578.72</c:v>
                </c:pt>
                <c:pt idx="11">
                  <c:v>15644.44</c:v>
                </c:pt>
                <c:pt idx="12">
                  <c:v>17287.30999999997</c:v>
                </c:pt>
                <c:pt idx="13">
                  <c:v>16415.57</c:v>
                </c:pt>
                <c:pt idx="14">
                  <c:v>13461.6</c:v>
                </c:pt>
                <c:pt idx="15">
                  <c:v>14355.75</c:v>
                </c:pt>
                <c:pt idx="16">
                  <c:v>14564.53</c:v>
                </c:pt>
                <c:pt idx="17">
                  <c:v>12860.43</c:v>
                </c:pt>
                <c:pt idx="18">
                  <c:v>9788.059999999981</c:v>
                </c:pt>
                <c:pt idx="19">
                  <c:v>9092.719999999983</c:v>
                </c:pt>
                <c:pt idx="20">
                  <c:v>9647.309999999981</c:v>
                </c:pt>
                <c:pt idx="21">
                  <c:v>9424.240000000008</c:v>
                </c:pt>
                <c:pt idx="22">
                  <c:v>8891.61</c:v>
                </c:pt>
                <c:pt idx="23">
                  <c:v>9708.5</c:v>
                </c:pt>
                <c:pt idx="24">
                  <c:v>11403.25</c:v>
                </c:pt>
                <c:pt idx="25">
                  <c:v>14625.25</c:v>
                </c:pt>
                <c:pt idx="26">
                  <c:v>14493.84</c:v>
                </c:pt>
                <c:pt idx="27">
                  <c:v>15670.31</c:v>
                </c:pt>
                <c:pt idx="28">
                  <c:v>15666.64000000001</c:v>
                </c:pt>
                <c:pt idx="29">
                  <c:v>17126.84</c:v>
                </c:pt>
                <c:pt idx="30">
                  <c:v>15896.28</c:v>
                </c:pt>
                <c:pt idx="31">
                  <c:v>16926.22</c:v>
                </c:pt>
                <c:pt idx="32">
                  <c:v>17464.80999999997</c:v>
                </c:pt>
                <c:pt idx="33">
                  <c:v>16357.96</c:v>
                </c:pt>
                <c:pt idx="34">
                  <c:v>16429.55</c:v>
                </c:pt>
                <c:pt idx="35">
                  <c:v>17527.77</c:v>
                </c:pt>
              </c:numCache>
            </c:numRef>
          </c:val>
        </c:ser>
        <c:dLbls/>
        <c:marker val="1"/>
        <c:axId val="460754264"/>
        <c:axId val="460886808"/>
      </c:lineChart>
      <c:catAx>
        <c:axId val="46110973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461113016"/>
        <c:crosses val="autoZero"/>
        <c:auto val="1"/>
        <c:lblAlgn val="ctr"/>
        <c:lblOffset val="100"/>
        <c:tickLblSkip val="11"/>
      </c:catAx>
      <c:valAx>
        <c:axId val="461113016"/>
        <c:scaling>
          <c:orientation val="minMax"/>
          <c:max val="12.0"/>
          <c:min val="4.0"/>
        </c:scaling>
        <c:axPos val="l"/>
        <c:title>
          <c:tx>
            <c:rich>
              <a:bodyPr rot="-5400000" vert="horz"/>
              <a:lstStyle/>
              <a:p>
                <a:pPr>
                  <a:defRPr lang="en-IN"/>
                </a:pPr>
                <a:r>
                  <a:rPr lang="en-US"/>
                  <a:t>Yield</a:t>
                </a:r>
              </a:p>
            </c:rich>
          </c:tx>
          <c:layout/>
        </c:title>
        <c:numFmt formatCode="#,##0.0" sourceLinked="0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461109736"/>
        <c:crosses val="autoZero"/>
        <c:crossBetween val="between"/>
      </c:valAx>
      <c:valAx>
        <c:axId val="460886808"/>
        <c:scaling>
          <c:orientation val="minMax"/>
        </c:scaling>
        <c:axPos val="r"/>
        <c:title>
          <c:tx>
            <c:rich>
              <a:bodyPr rot="-5400000" vert="horz"/>
              <a:lstStyle/>
              <a:p>
                <a:pPr>
                  <a:defRPr lang="en-IN"/>
                </a:pPr>
                <a:r>
                  <a:rPr lang="en-US"/>
                  <a:t>Sensex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460754264"/>
        <c:crosses val="max"/>
        <c:crossBetween val="between"/>
      </c:valAx>
      <c:catAx>
        <c:axId val="460754264"/>
        <c:scaling>
          <c:orientation val="minMax"/>
        </c:scaling>
        <c:delete val="1"/>
        <c:axPos val="b"/>
        <c:numFmt formatCode="General" sourceLinked="1"/>
        <c:tickLblPos val="nextTo"/>
        <c:crossAx val="460886808"/>
        <c:crosses val="autoZero"/>
        <c:auto val="1"/>
        <c:lblAlgn val="ctr"/>
        <c:lblOffset val="100"/>
      </c:catAx>
    </c:plotArea>
    <c:legend>
      <c:legendPos val="r"/>
      <c:layout>
        <c:manualLayout>
          <c:xMode val="edge"/>
          <c:yMode val="edge"/>
          <c:x val="0.175529411764706"/>
          <c:y val="0.606097623213767"/>
          <c:w val="0.369468745585273"/>
          <c:h val="0.1674343832021"/>
        </c:manualLayout>
      </c:layout>
      <c:txPr>
        <a:bodyPr/>
        <a:lstStyle/>
        <a:p>
          <a:pPr>
            <a:defRPr lang="en-IN"/>
          </a:pPr>
          <a:endParaRPr lang="en-US"/>
        </a:p>
      </c:txPr>
    </c:legend>
    <c:plotVisOnly val="1"/>
    <c:dispBlanksAs val="gap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2"/>
  <c:chart>
    <c:title>
      <c:tx>
        <c:rich>
          <a:bodyPr/>
          <a:lstStyle/>
          <a:p>
            <a:pPr>
              <a:defRPr lang="en-IN"/>
            </a:pPr>
            <a:r>
              <a:rPr lang="en-IN" sz="1000"/>
              <a:t>10 yr Gsec Yield Vs Sensex</a:t>
            </a:r>
          </a:p>
        </c:rich>
      </c:tx>
      <c:layout>
        <c:manualLayout>
          <c:xMode val="edge"/>
          <c:yMode val="edge"/>
          <c:x val="0.25804071033674"/>
          <c:y val="0.037037037037037"/>
        </c:manualLayout>
      </c:layout>
      <c:overlay val="1"/>
    </c:title>
    <c:plotArea>
      <c:layout>
        <c:manualLayout>
          <c:layoutTarget val="inner"/>
          <c:xMode val="edge"/>
          <c:yMode val="edge"/>
          <c:x val="0.151642477122793"/>
          <c:y val="0.192426307288512"/>
          <c:w val="0.634025241525661"/>
          <c:h val="0.535260448213204"/>
        </c:manualLayout>
      </c:layout>
      <c:lineChart>
        <c:grouping val="standard"/>
        <c:ser>
          <c:idx val="2"/>
          <c:order val="1"/>
          <c:tx>
            <c:strRef>
              <c:f>'BSE30  '!$K$1</c:f>
              <c:strCache>
                <c:ptCount val="1"/>
                <c:pt idx="0">
                  <c:v>10 Year Yield</c:v>
                </c:pt>
              </c:strCache>
            </c:strRef>
          </c:tx>
          <c:marker>
            <c:symbol val="none"/>
          </c:marker>
          <c:cat>
            <c:numRef>
              <c:f>'BSE30  '!$I$137:$I$148</c:f>
              <c:numCache>
                <c:formatCode>General</c:formatCode>
                <c:ptCount val="12"/>
                <c:pt idx="0">
                  <c:v>2011.0</c:v>
                </c:pt>
                <c:pt idx="1">
                  <c:v>2011.0</c:v>
                </c:pt>
                <c:pt idx="2">
                  <c:v>2011.0</c:v>
                </c:pt>
                <c:pt idx="3">
                  <c:v>2011.0</c:v>
                </c:pt>
                <c:pt idx="4">
                  <c:v>2011.0</c:v>
                </c:pt>
                <c:pt idx="5">
                  <c:v>2011.0</c:v>
                </c:pt>
                <c:pt idx="6">
                  <c:v>2011.0</c:v>
                </c:pt>
                <c:pt idx="7">
                  <c:v>2011.0</c:v>
                </c:pt>
                <c:pt idx="8">
                  <c:v>2011.0</c:v>
                </c:pt>
                <c:pt idx="9">
                  <c:v>2012.0</c:v>
                </c:pt>
                <c:pt idx="10">
                  <c:v>2012.0</c:v>
                </c:pt>
                <c:pt idx="11">
                  <c:v>2012.0</c:v>
                </c:pt>
              </c:numCache>
            </c:numRef>
          </c:cat>
          <c:val>
            <c:numRef>
              <c:f>'BSE30  '!$K$137:$K$148</c:f>
              <c:numCache>
                <c:formatCode>_ * #,##0.0000_ ;_ * \-#,##0.0000_ ;_ * "-"??_ ;_ @_ </c:formatCode>
                <c:ptCount val="12"/>
                <c:pt idx="0">
                  <c:v>8.126700000000001</c:v>
                </c:pt>
                <c:pt idx="1">
                  <c:v>8.4123</c:v>
                </c:pt>
                <c:pt idx="2">
                  <c:v>8.3518</c:v>
                </c:pt>
                <c:pt idx="3">
                  <c:v>8.4792</c:v>
                </c:pt>
                <c:pt idx="4">
                  <c:v>8.3543</c:v>
                </c:pt>
                <c:pt idx="5">
                  <c:v>8.397500000000002</c:v>
                </c:pt>
                <c:pt idx="6">
                  <c:v>8.8849</c:v>
                </c:pt>
                <c:pt idx="7">
                  <c:v>8.759400000000004</c:v>
                </c:pt>
                <c:pt idx="8">
                  <c:v>8.545900000000001</c:v>
                </c:pt>
                <c:pt idx="9">
                  <c:v>8.287800000000002</c:v>
                </c:pt>
                <c:pt idx="10">
                  <c:v>8.200000000000001</c:v>
                </c:pt>
                <c:pt idx="11">
                  <c:v>8.5607</c:v>
                </c:pt>
              </c:numCache>
            </c:numRef>
          </c:val>
        </c:ser>
        <c:dLbls/>
        <c:marker val="1"/>
        <c:axId val="513661944"/>
        <c:axId val="513694856"/>
      </c:lineChart>
      <c:lineChart>
        <c:grouping val="standard"/>
        <c:ser>
          <c:idx val="1"/>
          <c:order val="0"/>
          <c:tx>
            <c:strRef>
              <c:f>'BSE30  '!$J$1</c:f>
              <c:strCache>
                <c:ptCount val="1"/>
                <c:pt idx="0">
                  <c:v>Sensex</c:v>
                </c:pt>
              </c:strCache>
            </c:strRef>
          </c:tx>
          <c:marker>
            <c:symbol val="none"/>
          </c:marker>
          <c:cat>
            <c:numRef>
              <c:f>'BSE30  '!$I$137:$I$148</c:f>
              <c:numCache>
                <c:formatCode>General</c:formatCode>
                <c:ptCount val="12"/>
                <c:pt idx="0">
                  <c:v>2011.0</c:v>
                </c:pt>
                <c:pt idx="1">
                  <c:v>2011.0</c:v>
                </c:pt>
                <c:pt idx="2">
                  <c:v>2011.0</c:v>
                </c:pt>
                <c:pt idx="3">
                  <c:v>2011.0</c:v>
                </c:pt>
                <c:pt idx="4">
                  <c:v>2011.0</c:v>
                </c:pt>
                <c:pt idx="5">
                  <c:v>2011.0</c:v>
                </c:pt>
                <c:pt idx="6">
                  <c:v>2011.0</c:v>
                </c:pt>
                <c:pt idx="7">
                  <c:v>2011.0</c:v>
                </c:pt>
                <c:pt idx="8">
                  <c:v>2011.0</c:v>
                </c:pt>
                <c:pt idx="9">
                  <c:v>2012.0</c:v>
                </c:pt>
                <c:pt idx="10">
                  <c:v>2012.0</c:v>
                </c:pt>
                <c:pt idx="11">
                  <c:v>2012.0</c:v>
                </c:pt>
              </c:numCache>
            </c:numRef>
          </c:cat>
          <c:val>
            <c:numRef>
              <c:f>'BSE30  '!$J$137:$J$148</c:f>
              <c:numCache>
                <c:formatCode>General</c:formatCode>
                <c:ptCount val="12"/>
                <c:pt idx="0">
                  <c:v>19135.96000000002</c:v>
                </c:pt>
                <c:pt idx="1">
                  <c:v>18503.28000000002</c:v>
                </c:pt>
                <c:pt idx="2">
                  <c:v>18845.87</c:v>
                </c:pt>
                <c:pt idx="3">
                  <c:v>18197.2</c:v>
                </c:pt>
                <c:pt idx="4">
                  <c:v>16676.75</c:v>
                </c:pt>
                <c:pt idx="5">
                  <c:v>16453.75999999997</c:v>
                </c:pt>
                <c:pt idx="6">
                  <c:v>17705.00999999997</c:v>
                </c:pt>
                <c:pt idx="7">
                  <c:v>16123.46</c:v>
                </c:pt>
                <c:pt idx="8">
                  <c:v>15454.92</c:v>
                </c:pt>
                <c:pt idx="9">
                  <c:v>17193.55</c:v>
                </c:pt>
                <c:pt idx="10">
                  <c:v>17752.68</c:v>
                </c:pt>
                <c:pt idx="11">
                  <c:v>17404.2</c:v>
                </c:pt>
              </c:numCache>
            </c:numRef>
          </c:val>
        </c:ser>
        <c:dLbls/>
        <c:marker val="1"/>
        <c:axId val="513689496"/>
        <c:axId val="513683208"/>
      </c:lineChart>
      <c:catAx>
        <c:axId val="513661944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513694856"/>
        <c:crosses val="autoZero"/>
        <c:auto val="1"/>
        <c:lblAlgn val="ctr"/>
        <c:lblOffset val="100"/>
        <c:tickLblSkip val="11"/>
      </c:catAx>
      <c:valAx>
        <c:axId val="513694856"/>
        <c:scaling>
          <c:orientation val="minMax"/>
          <c:max val="12.0"/>
          <c:min val="4.0"/>
        </c:scaling>
        <c:axPos val="l"/>
        <c:title>
          <c:tx>
            <c:rich>
              <a:bodyPr rot="-5400000" vert="horz"/>
              <a:lstStyle/>
              <a:p>
                <a:pPr>
                  <a:defRPr lang="en-IN"/>
                </a:pPr>
                <a:r>
                  <a:rPr lang="en-US"/>
                  <a:t>Yield</a:t>
                </a:r>
              </a:p>
            </c:rich>
          </c:tx>
          <c:layout/>
        </c:title>
        <c:numFmt formatCode="#,##0.0" sourceLinked="0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513661944"/>
        <c:crosses val="autoZero"/>
        <c:crossBetween val="between"/>
      </c:valAx>
      <c:valAx>
        <c:axId val="513683208"/>
        <c:scaling>
          <c:orientation val="minMax"/>
        </c:scaling>
        <c:axPos val="r"/>
        <c:title>
          <c:tx>
            <c:rich>
              <a:bodyPr rot="-5400000" vert="horz"/>
              <a:lstStyle/>
              <a:p>
                <a:pPr>
                  <a:defRPr lang="en-IN"/>
                </a:pPr>
                <a:r>
                  <a:rPr lang="en-US"/>
                  <a:t>Sensex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513689496"/>
        <c:crosses val="max"/>
        <c:crossBetween val="between"/>
      </c:valAx>
      <c:catAx>
        <c:axId val="513689496"/>
        <c:scaling>
          <c:orientation val="minMax"/>
        </c:scaling>
        <c:delete val="1"/>
        <c:axPos val="b"/>
        <c:numFmt formatCode="General" sourceLinked="1"/>
        <c:tickLblPos val="nextTo"/>
        <c:crossAx val="513683208"/>
        <c:crosses val="autoZero"/>
        <c:auto val="1"/>
        <c:lblAlgn val="ctr"/>
        <c:lblOffset val="100"/>
      </c:catAx>
    </c:plotArea>
    <c:legend>
      <c:legendPos val="r"/>
      <c:layout>
        <c:manualLayout>
          <c:xMode val="edge"/>
          <c:yMode val="edge"/>
          <c:x val="0.168437203328307"/>
          <c:y val="0.886487314085739"/>
          <c:w val="0.536135310213883"/>
          <c:h val="0.0857630990570625"/>
        </c:manualLayout>
      </c:layout>
      <c:txPr>
        <a:bodyPr/>
        <a:lstStyle/>
        <a:p>
          <a:pPr>
            <a:defRPr lang="en-IN"/>
          </a:pPr>
          <a:endParaRPr lang="en-US"/>
        </a:p>
      </c:txPr>
    </c:legend>
    <c:plotVisOnly val="1"/>
    <c:dispBlanksAs val="gap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2"/>
  <c:chart>
    <c:title>
      <c:tx>
        <c:rich>
          <a:bodyPr/>
          <a:lstStyle/>
          <a:p>
            <a:pPr>
              <a:defRPr lang="en-IN"/>
            </a:pPr>
            <a:r>
              <a:rPr lang="en-IN" sz="1000"/>
              <a:t>NB</a:t>
            </a:r>
            <a:r>
              <a:rPr lang="en-IN" sz="1000" baseline="0"/>
              <a:t> Premium</a:t>
            </a:r>
            <a:endParaRPr lang="en-IN" sz="1000"/>
          </a:p>
        </c:rich>
      </c:tx>
      <c:layout>
        <c:manualLayout>
          <c:xMode val="edge"/>
          <c:yMode val="edge"/>
          <c:x val="0.360904318778334"/>
          <c:y val="0.0357142857142857"/>
        </c:manualLayout>
      </c:layout>
      <c:overlay val="1"/>
    </c:title>
    <c:plotArea>
      <c:layout>
        <c:manualLayout>
          <c:layoutTarget val="inner"/>
          <c:xMode val="edge"/>
          <c:yMode val="edge"/>
          <c:x val="0.123713822515701"/>
          <c:y val="0.178214285714286"/>
          <c:w val="0.800821835021627"/>
          <c:h val="0.520287776527934"/>
        </c:manualLayout>
      </c:layout>
      <c:barChart>
        <c:barDir val="col"/>
        <c:grouping val="percentStacked"/>
        <c:ser>
          <c:idx val="0"/>
          <c:order val="0"/>
          <c:tx>
            <c:strRef>
              <c:f>Sheet2!$D$4</c:f>
              <c:strCache>
                <c:ptCount val="1"/>
                <c:pt idx="0">
                  <c:v>Par</c:v>
                </c:pt>
              </c:strCache>
            </c:strRef>
          </c:tx>
          <c:cat>
            <c:strRef>
              <c:f>Sheet2!$E$3:$G$3</c:f>
              <c:strCache>
                <c:ptCount val="3"/>
                <c:pt idx="0">
                  <c:v>2009-10</c:v>
                </c:pt>
                <c:pt idx="1">
                  <c:v>2010-11</c:v>
                </c:pt>
                <c:pt idx="2">
                  <c:v>2011-12</c:v>
                </c:pt>
              </c:strCache>
            </c:strRef>
          </c:cat>
          <c:val>
            <c:numRef>
              <c:f>Sheet2!$E$4:$G$4</c:f>
              <c:numCache>
                <c:formatCode>General</c:formatCode>
                <c:ptCount val="3"/>
                <c:pt idx="0">
                  <c:v>23076.50933079092</c:v>
                </c:pt>
                <c:pt idx="1">
                  <c:v>29385.00726195092</c:v>
                </c:pt>
                <c:pt idx="2">
                  <c:v>42119.52144401331</c:v>
                </c:pt>
              </c:numCache>
            </c:numRef>
          </c:val>
        </c:ser>
        <c:ser>
          <c:idx val="1"/>
          <c:order val="1"/>
          <c:tx>
            <c:strRef>
              <c:f>Sheet2!$D$5</c:f>
              <c:strCache>
                <c:ptCount val="1"/>
                <c:pt idx="0">
                  <c:v>non par (non link)</c:v>
                </c:pt>
              </c:strCache>
            </c:strRef>
          </c:tx>
          <c:cat>
            <c:strRef>
              <c:f>Sheet2!$E$3:$G$3</c:f>
              <c:strCache>
                <c:ptCount val="3"/>
                <c:pt idx="0">
                  <c:v>2009-10</c:v>
                </c:pt>
                <c:pt idx="1">
                  <c:v>2010-11</c:v>
                </c:pt>
                <c:pt idx="2">
                  <c:v>2011-12</c:v>
                </c:pt>
              </c:strCache>
            </c:strRef>
          </c:cat>
          <c:val>
            <c:numRef>
              <c:f>Sheet2!$E$5:$G$5</c:f>
              <c:numCache>
                <c:formatCode>General</c:formatCode>
                <c:ptCount val="3"/>
                <c:pt idx="0">
                  <c:v>26363.33885937768</c:v>
                </c:pt>
                <c:pt idx="1">
                  <c:v>43493.43066930769</c:v>
                </c:pt>
                <c:pt idx="2">
                  <c:v>54192.79210633413</c:v>
                </c:pt>
              </c:numCache>
            </c:numRef>
          </c:val>
        </c:ser>
        <c:ser>
          <c:idx val="2"/>
          <c:order val="2"/>
          <c:tx>
            <c:strRef>
              <c:f>Sheet2!$D$6</c:f>
              <c:strCache>
                <c:ptCount val="1"/>
                <c:pt idx="0">
                  <c:v>non par  (link)</c:v>
                </c:pt>
              </c:strCache>
            </c:strRef>
          </c:tx>
          <c:cat>
            <c:strRef>
              <c:f>Sheet2!$E$3:$G$3</c:f>
              <c:strCache>
                <c:ptCount val="3"/>
                <c:pt idx="0">
                  <c:v>2009-10</c:v>
                </c:pt>
                <c:pt idx="1">
                  <c:v>2010-11</c:v>
                </c:pt>
                <c:pt idx="2">
                  <c:v>2011-12</c:v>
                </c:pt>
              </c:strCache>
            </c:strRef>
          </c:cat>
          <c:val>
            <c:numRef>
              <c:f>Sheet2!$E$6:$G$6</c:f>
              <c:numCache>
                <c:formatCode>General</c:formatCode>
                <c:ptCount val="3"/>
                <c:pt idx="0">
                  <c:v>59850.51699217027</c:v>
                </c:pt>
                <c:pt idx="1">
                  <c:v>52947.59212470515</c:v>
                </c:pt>
                <c:pt idx="2">
                  <c:v>17920.4138248562</c:v>
                </c:pt>
              </c:numCache>
            </c:numRef>
          </c:val>
        </c:ser>
        <c:dLbls/>
        <c:overlap val="100"/>
        <c:axId val="513628696"/>
        <c:axId val="513631992"/>
      </c:barChart>
      <c:catAx>
        <c:axId val="513628696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513631992"/>
        <c:crosses val="autoZero"/>
        <c:auto val="1"/>
        <c:lblAlgn val="ctr"/>
        <c:lblOffset val="100"/>
      </c:catAx>
      <c:valAx>
        <c:axId val="513631992"/>
        <c:scaling>
          <c:orientation val="minMax"/>
        </c:scaling>
        <c:axPos val="l"/>
        <c:numFmt formatCode="0%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513628696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128800794713341"/>
          <c:y val="0.872652975281076"/>
          <c:w val="0.795482365574813"/>
          <c:h val="0.0950909820973872"/>
        </c:manualLayout>
      </c:layout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2"/>
  <c:chart>
    <c:title>
      <c:tx>
        <c:rich>
          <a:bodyPr/>
          <a:lstStyle/>
          <a:p>
            <a:pPr>
              <a:defRPr lang="en-IN"/>
            </a:pPr>
            <a:r>
              <a:rPr lang="en-IN" sz="1100" b="1" i="0" baseline="0" dirty="0" smtClean="0"/>
              <a:t>Tot Value of Investment under various fund – LIC</a:t>
            </a:r>
            <a:endParaRPr lang="en-IN" sz="1100" b="1" i="0" baseline="0" dirty="0"/>
          </a:p>
        </c:rich>
      </c:tx>
      <c:layout>
        <c:manualLayout>
          <c:xMode val="edge"/>
          <c:yMode val="edge"/>
          <c:x val="0.149009310156985"/>
          <c:y val="0.0"/>
        </c:manualLayout>
      </c:layout>
      <c:overlay val="1"/>
    </c:title>
    <c:plotArea>
      <c:layout>
        <c:manualLayout>
          <c:layoutTarget val="inner"/>
          <c:xMode val="edge"/>
          <c:yMode val="edge"/>
          <c:x val="0.134074926954885"/>
          <c:y val="0.143426602924634"/>
          <c:w val="0.831333878076561"/>
          <c:h val="0.692996812898388"/>
        </c:manualLayout>
      </c:layout>
      <c:barChart>
        <c:barDir val="col"/>
        <c:grouping val="percentStacked"/>
        <c:ser>
          <c:idx val="0"/>
          <c:order val="0"/>
          <c:tx>
            <c:strRef>
              <c:f>Sheet6!$G$24</c:f>
              <c:strCache>
                <c:ptCount val="1"/>
                <c:pt idx="0">
                  <c:v>2010 - 11</c:v>
                </c:pt>
              </c:strCache>
            </c:strRef>
          </c:tx>
          <c:cat>
            <c:strRef>
              <c:f>Sheet6!$G$24:$G$26</c:f>
              <c:strCache>
                <c:ptCount val="3"/>
                <c:pt idx="0">
                  <c:v>2010 - 11</c:v>
                </c:pt>
                <c:pt idx="1">
                  <c:v>2011 - 12</c:v>
                </c:pt>
                <c:pt idx="2">
                  <c:v>2012 - 13</c:v>
                </c:pt>
              </c:strCache>
            </c:strRef>
          </c:cat>
          <c:val>
            <c:numRef>
              <c:f>Sheet6!$H$24:$J$24</c:f>
              <c:numCache>
                <c:formatCode>_ * #,##0_ ;_ * \-#,##0_ ;_ * "-"??_ ;_ @_ </c:formatCode>
                <c:ptCount val="3"/>
                <c:pt idx="0">
                  <c:v>798291.0</c:v>
                </c:pt>
                <c:pt idx="1">
                  <c:v>173282.0</c:v>
                </c:pt>
                <c:pt idx="2">
                  <c:v>177016.0</c:v>
                </c:pt>
              </c:numCache>
            </c:numRef>
          </c:val>
        </c:ser>
        <c:ser>
          <c:idx val="1"/>
          <c:order val="1"/>
          <c:tx>
            <c:strRef>
              <c:f>Sheet6!$G$25</c:f>
              <c:strCache>
                <c:ptCount val="1"/>
                <c:pt idx="0">
                  <c:v>2011 - 12</c:v>
                </c:pt>
              </c:strCache>
            </c:strRef>
          </c:tx>
          <c:cat>
            <c:strRef>
              <c:f>Sheet6!$G$24:$G$26</c:f>
              <c:strCache>
                <c:ptCount val="3"/>
                <c:pt idx="0">
                  <c:v>2010 - 11</c:v>
                </c:pt>
                <c:pt idx="1">
                  <c:v>2011 - 12</c:v>
                </c:pt>
                <c:pt idx="2">
                  <c:v>2012 - 13</c:v>
                </c:pt>
              </c:strCache>
            </c:strRef>
          </c:cat>
          <c:val>
            <c:numRef>
              <c:f>Sheet6!$H$25:$J$25</c:f>
              <c:numCache>
                <c:formatCode>_ * #,##0_ ;_ * \-#,##0_ ;_ * "-"??_ ;_ @_ </c:formatCode>
                <c:ptCount val="3"/>
                <c:pt idx="0">
                  <c:v>914614.0</c:v>
                </c:pt>
                <c:pt idx="1">
                  <c:v>212754.0</c:v>
                </c:pt>
                <c:pt idx="2">
                  <c:v>141703.0</c:v>
                </c:pt>
              </c:numCache>
            </c:numRef>
          </c:val>
        </c:ser>
        <c:ser>
          <c:idx val="2"/>
          <c:order val="2"/>
          <c:tx>
            <c:strRef>
              <c:f>Sheet6!$G$26</c:f>
              <c:strCache>
                <c:ptCount val="1"/>
                <c:pt idx="0">
                  <c:v>2012 - 13</c:v>
                </c:pt>
              </c:strCache>
            </c:strRef>
          </c:tx>
          <c:cat>
            <c:strRef>
              <c:f>Sheet6!$G$24:$G$26</c:f>
              <c:strCache>
                <c:ptCount val="3"/>
                <c:pt idx="0">
                  <c:v>2010 - 11</c:v>
                </c:pt>
                <c:pt idx="1">
                  <c:v>2011 - 12</c:v>
                </c:pt>
                <c:pt idx="2">
                  <c:v>2012 - 13</c:v>
                </c:pt>
              </c:strCache>
            </c:strRef>
          </c:cat>
          <c:val>
            <c:numRef>
              <c:f>Sheet6!$H$26:$J$26</c:f>
              <c:numCache>
                <c:formatCode>_ * #,##0_ ;_ * \-#,##0_ ;_ * "-"??_ ;_ @_ </c:formatCode>
                <c:ptCount val="3"/>
                <c:pt idx="0">
                  <c:v>1.037656E6</c:v>
                </c:pt>
                <c:pt idx="1">
                  <c:v>251011.0</c:v>
                </c:pt>
                <c:pt idx="2">
                  <c:v>114324.0</c:v>
                </c:pt>
              </c:numCache>
            </c:numRef>
          </c:val>
        </c:ser>
        <c:dLbls/>
        <c:overlap val="100"/>
        <c:axId val="513260440"/>
        <c:axId val="513304600"/>
      </c:barChart>
      <c:catAx>
        <c:axId val="513260440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513304600"/>
        <c:crosses val="autoZero"/>
        <c:auto val="1"/>
        <c:lblAlgn val="ctr"/>
        <c:lblOffset val="100"/>
      </c:catAx>
      <c:valAx>
        <c:axId val="513304600"/>
        <c:scaling>
          <c:orientation val="minMax"/>
        </c:scaling>
        <c:axPos val="l"/>
        <c:numFmt formatCode="0%" sourceLinked="1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513260440"/>
        <c:crosses val="autoZero"/>
        <c:crossBetween val="between"/>
      </c:valAx>
    </c:plotArea>
    <c:plotVisOnly val="1"/>
    <c:dispBlanksAs val="gap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2"/>
  <c:chart>
    <c:title>
      <c:tx>
        <c:rich>
          <a:bodyPr/>
          <a:lstStyle/>
          <a:p>
            <a:pPr>
              <a:defRPr lang="en-IN"/>
            </a:pPr>
            <a:r>
              <a:rPr lang="en-IN" sz="1100" b="1" i="0" baseline="0" dirty="0" smtClean="0"/>
              <a:t>Tot Value of Investment under various fund – Private</a:t>
            </a:r>
            <a:endParaRPr lang="en-IN" sz="1100" b="1" i="0" baseline="0" dirty="0"/>
          </a:p>
        </c:rich>
      </c:tx>
      <c:layout>
        <c:manualLayout>
          <c:xMode val="edge"/>
          <c:yMode val="edge"/>
          <c:x val="0.142440476190476"/>
          <c:y val="0.0833333333333333"/>
        </c:manualLayout>
      </c:layout>
      <c:overlay val="1"/>
    </c:title>
    <c:plotArea>
      <c:layout>
        <c:manualLayout>
          <c:layoutTarget val="inner"/>
          <c:xMode val="edge"/>
          <c:yMode val="edge"/>
          <c:x val="0.0828684679721157"/>
          <c:y val="0.196369568387285"/>
          <c:w val="0.815281320468744"/>
          <c:h val="0.581208442694663"/>
        </c:manualLayout>
      </c:layout>
      <c:barChart>
        <c:barDir val="col"/>
        <c:grouping val="percentStacked"/>
        <c:ser>
          <c:idx val="0"/>
          <c:order val="0"/>
          <c:tx>
            <c:strRef>
              <c:f>Sheet6!$H$15</c:f>
              <c:strCache>
                <c:ptCount val="1"/>
                <c:pt idx="0">
                  <c:v>Life Fund</c:v>
                </c:pt>
              </c:strCache>
            </c:strRef>
          </c:tx>
          <c:cat>
            <c:strRef>
              <c:f>Sheet6!$G$16:$G$18</c:f>
              <c:strCache>
                <c:ptCount val="3"/>
                <c:pt idx="0">
                  <c:v>2010 - 11</c:v>
                </c:pt>
                <c:pt idx="1">
                  <c:v>2011 - 12</c:v>
                </c:pt>
                <c:pt idx="2">
                  <c:v>2012 - 13</c:v>
                </c:pt>
              </c:strCache>
            </c:strRef>
          </c:cat>
          <c:val>
            <c:numRef>
              <c:f>Sheet6!$H$16:$H$18</c:f>
              <c:numCache>
                <c:formatCode>_ * #,##0_ ;_ * \-#,##0_ ;_ * "-"??_ ;_ @_ </c:formatCode>
                <c:ptCount val="3"/>
                <c:pt idx="0">
                  <c:v>42784.0</c:v>
                </c:pt>
                <c:pt idx="1">
                  <c:v>60006.0</c:v>
                </c:pt>
                <c:pt idx="2">
                  <c:v>82343.0</c:v>
                </c:pt>
              </c:numCache>
            </c:numRef>
          </c:val>
        </c:ser>
        <c:ser>
          <c:idx val="1"/>
          <c:order val="1"/>
          <c:tx>
            <c:strRef>
              <c:f>Sheet6!$I$15</c:f>
              <c:strCache>
                <c:ptCount val="1"/>
                <c:pt idx="0">
                  <c:v>Pension and GA &amp; GF</c:v>
                </c:pt>
              </c:strCache>
            </c:strRef>
          </c:tx>
          <c:cat>
            <c:strRef>
              <c:f>Sheet6!$G$16:$G$18</c:f>
              <c:strCache>
                <c:ptCount val="3"/>
                <c:pt idx="0">
                  <c:v>2010 - 11</c:v>
                </c:pt>
                <c:pt idx="1">
                  <c:v>2011 - 12</c:v>
                </c:pt>
                <c:pt idx="2">
                  <c:v>2012 - 13</c:v>
                </c:pt>
              </c:strCache>
            </c:strRef>
          </c:cat>
          <c:val>
            <c:numRef>
              <c:f>Sheet6!$I$16:$I$18</c:f>
              <c:numCache>
                <c:formatCode>_ * #,##0_ ;_ * \-#,##0_ ;_ * "-"??_ ;_ @_ </c:formatCode>
                <c:ptCount val="3"/>
                <c:pt idx="0">
                  <c:v>16646.0</c:v>
                </c:pt>
                <c:pt idx="1">
                  <c:v>23913.0</c:v>
                </c:pt>
                <c:pt idx="2">
                  <c:v>31375.0</c:v>
                </c:pt>
              </c:numCache>
            </c:numRef>
          </c:val>
        </c:ser>
        <c:ser>
          <c:idx val="2"/>
          <c:order val="2"/>
          <c:tx>
            <c:strRef>
              <c:f>Sheet6!$J$15</c:f>
              <c:strCache>
                <c:ptCount val="1"/>
                <c:pt idx="0">
                  <c:v>UL fund</c:v>
                </c:pt>
              </c:strCache>
            </c:strRef>
          </c:tx>
          <c:cat>
            <c:strRef>
              <c:f>Sheet6!$G$16:$G$18</c:f>
              <c:strCache>
                <c:ptCount val="3"/>
                <c:pt idx="0">
                  <c:v>2010 - 11</c:v>
                </c:pt>
                <c:pt idx="1">
                  <c:v>2011 - 12</c:v>
                </c:pt>
                <c:pt idx="2">
                  <c:v>2012 - 13</c:v>
                </c:pt>
              </c:strCache>
            </c:strRef>
          </c:cat>
          <c:val>
            <c:numRef>
              <c:f>Sheet6!$J$16:$J$18</c:f>
              <c:numCache>
                <c:formatCode>_ * #,##0_ ;_ * \-#,##0_ ;_ * "-"??_ ;_ @_ </c:formatCode>
                <c:ptCount val="3"/>
                <c:pt idx="0">
                  <c:v>222099.0</c:v>
                </c:pt>
                <c:pt idx="1">
                  <c:v>228269.0</c:v>
                </c:pt>
                <c:pt idx="2">
                  <c:v>228184.0</c:v>
                </c:pt>
              </c:numCache>
            </c:numRef>
          </c:val>
        </c:ser>
        <c:dLbls/>
        <c:overlap val="100"/>
        <c:axId val="513266168"/>
        <c:axId val="513269464"/>
      </c:barChart>
      <c:catAx>
        <c:axId val="513266168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513269464"/>
        <c:crosses val="autoZero"/>
        <c:auto val="1"/>
        <c:lblAlgn val="ctr"/>
        <c:lblOffset val="100"/>
      </c:catAx>
      <c:valAx>
        <c:axId val="513269464"/>
        <c:scaling>
          <c:orientation val="minMax"/>
        </c:scaling>
        <c:axPos val="l"/>
        <c:numFmt formatCode="0%" sourceLinked="1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5132661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43582442819648"/>
          <c:y val="0.914612496354623"/>
          <c:w val="0.832608020771598"/>
          <c:h val="0.0853875036453776"/>
        </c:manualLayout>
      </c:layout>
      <c:txPr>
        <a:bodyPr/>
        <a:lstStyle/>
        <a:p>
          <a:pPr>
            <a:defRPr lang="en-IN"/>
          </a:pPr>
          <a:endParaRPr lang="en-US"/>
        </a:p>
      </c:txPr>
    </c:legend>
    <c:plotVisOnly val="1"/>
    <c:dispBlanksAs val="gap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2"/>
  <c:chart>
    <c:title>
      <c:tx>
        <c:rich>
          <a:bodyPr/>
          <a:lstStyle/>
          <a:p>
            <a:pPr>
              <a:defRPr lang="en-IN"/>
            </a:pPr>
            <a:r>
              <a:rPr lang="en-IN" sz="1000"/>
              <a:t>10 yr Gsec Yield Vs Sensex</a:t>
            </a:r>
          </a:p>
        </c:rich>
      </c:tx>
      <c:layout/>
      <c:overlay val="1"/>
    </c:title>
    <c:plotArea>
      <c:layout>
        <c:manualLayout>
          <c:layoutTarget val="inner"/>
          <c:xMode val="edge"/>
          <c:yMode val="edge"/>
          <c:x val="0.151642477122793"/>
          <c:y val="0.0514005540974045"/>
          <c:w val="0.644119026541801"/>
          <c:h val="0.766029187985743"/>
        </c:manualLayout>
      </c:layout>
      <c:lineChart>
        <c:grouping val="standard"/>
        <c:ser>
          <c:idx val="2"/>
          <c:order val="1"/>
          <c:tx>
            <c:strRef>
              <c:f>'BSE30  '!$K$1</c:f>
              <c:strCache>
                <c:ptCount val="1"/>
                <c:pt idx="0">
                  <c:v>10 Year Yield</c:v>
                </c:pt>
              </c:strCache>
            </c:strRef>
          </c:tx>
          <c:marker>
            <c:symbol val="none"/>
          </c:marker>
          <c:cat>
            <c:numRef>
              <c:f>'BSE30  '!$I$149:$I$178</c:f>
              <c:numCache>
                <c:formatCode>General</c:formatCode>
                <c:ptCount val="30"/>
                <c:pt idx="0">
                  <c:v>2012.0</c:v>
                </c:pt>
                <c:pt idx="1">
                  <c:v>2012.0</c:v>
                </c:pt>
                <c:pt idx="2">
                  <c:v>2012.0</c:v>
                </c:pt>
                <c:pt idx="3">
                  <c:v>2012.0</c:v>
                </c:pt>
                <c:pt idx="4">
                  <c:v>2012.0</c:v>
                </c:pt>
                <c:pt idx="5">
                  <c:v>2012.0</c:v>
                </c:pt>
                <c:pt idx="6">
                  <c:v>2012.0</c:v>
                </c:pt>
                <c:pt idx="7">
                  <c:v>2012.0</c:v>
                </c:pt>
                <c:pt idx="8">
                  <c:v>2012.0</c:v>
                </c:pt>
                <c:pt idx="9">
                  <c:v>2013.0</c:v>
                </c:pt>
                <c:pt idx="10">
                  <c:v>2013.0</c:v>
                </c:pt>
                <c:pt idx="11">
                  <c:v>2013.0</c:v>
                </c:pt>
                <c:pt idx="12">
                  <c:v>2013.0</c:v>
                </c:pt>
                <c:pt idx="13">
                  <c:v>2013.0</c:v>
                </c:pt>
                <c:pt idx="14">
                  <c:v>2013.0</c:v>
                </c:pt>
                <c:pt idx="15">
                  <c:v>2013.0</c:v>
                </c:pt>
                <c:pt idx="16">
                  <c:v>2013.0</c:v>
                </c:pt>
                <c:pt idx="17">
                  <c:v>2013.0</c:v>
                </c:pt>
                <c:pt idx="18">
                  <c:v>2013.0</c:v>
                </c:pt>
                <c:pt idx="19">
                  <c:v>2013.0</c:v>
                </c:pt>
                <c:pt idx="20">
                  <c:v>2013.0</c:v>
                </c:pt>
                <c:pt idx="21">
                  <c:v>2014.0</c:v>
                </c:pt>
                <c:pt idx="22">
                  <c:v>2014.0</c:v>
                </c:pt>
                <c:pt idx="23">
                  <c:v>2014.0</c:v>
                </c:pt>
                <c:pt idx="24">
                  <c:v>2014.0</c:v>
                </c:pt>
                <c:pt idx="25">
                  <c:v>2014.0</c:v>
                </c:pt>
                <c:pt idx="26">
                  <c:v>2014.0</c:v>
                </c:pt>
                <c:pt idx="27">
                  <c:v>2014.0</c:v>
                </c:pt>
                <c:pt idx="28">
                  <c:v>2014.0</c:v>
                </c:pt>
                <c:pt idx="29">
                  <c:v>2014.0</c:v>
                </c:pt>
              </c:numCache>
            </c:numRef>
          </c:cat>
          <c:val>
            <c:numRef>
              <c:f>'BSE30  '!$K$149:$K$178</c:f>
              <c:numCache>
                <c:formatCode>_ * #,##0.0000_ ;_ * \-#,##0.0000_ ;_ * "-"??_ ;_ @_ </c:formatCode>
                <c:ptCount val="30"/>
                <c:pt idx="0">
                  <c:v>8.6523</c:v>
                </c:pt>
                <c:pt idx="1">
                  <c:v>8.459900000000004</c:v>
                </c:pt>
                <c:pt idx="2">
                  <c:v>8.226900000000001</c:v>
                </c:pt>
                <c:pt idx="3">
                  <c:v>8.263100000000001</c:v>
                </c:pt>
                <c:pt idx="4">
                  <c:v>8.313500000000004</c:v>
                </c:pt>
                <c:pt idx="5">
                  <c:v>8.1388</c:v>
                </c:pt>
                <c:pt idx="6">
                  <c:v>8.201000000000001</c:v>
                </c:pt>
                <c:pt idx="7">
                  <c:v>8.198119999999997</c:v>
                </c:pt>
                <c:pt idx="8">
                  <c:v>8.200340000000002</c:v>
                </c:pt>
                <c:pt idx="9">
                  <c:v>7.941720000000008</c:v>
                </c:pt>
                <c:pt idx="10">
                  <c:v>7.924119999999989</c:v>
                </c:pt>
                <c:pt idx="11">
                  <c:v>8.010200000000001</c:v>
                </c:pt>
                <c:pt idx="12">
                  <c:v>7.7879</c:v>
                </c:pt>
                <c:pt idx="13">
                  <c:v>7.480300000000002</c:v>
                </c:pt>
                <c:pt idx="14">
                  <c:v>7.4604</c:v>
                </c:pt>
                <c:pt idx="15">
                  <c:v>8.272730000000002</c:v>
                </c:pt>
                <c:pt idx="16">
                  <c:v>8.783000000000001</c:v>
                </c:pt>
                <c:pt idx="17">
                  <c:v>8.7629</c:v>
                </c:pt>
                <c:pt idx="18">
                  <c:v>8.7086</c:v>
                </c:pt>
                <c:pt idx="19">
                  <c:v>8.7178</c:v>
                </c:pt>
                <c:pt idx="20">
                  <c:v>8.7689</c:v>
                </c:pt>
                <c:pt idx="21">
                  <c:v>8.869800000000006</c:v>
                </c:pt>
                <c:pt idx="22">
                  <c:v>8.9384</c:v>
                </c:pt>
                <c:pt idx="23">
                  <c:v>8.877600000000002</c:v>
                </c:pt>
                <c:pt idx="24">
                  <c:v>8.8902</c:v>
                </c:pt>
                <c:pt idx="25">
                  <c:v>8.6867</c:v>
                </c:pt>
                <c:pt idx="26">
                  <c:v>8.7536</c:v>
                </c:pt>
                <c:pt idx="27">
                  <c:v>8.4928</c:v>
                </c:pt>
                <c:pt idx="28">
                  <c:v>8.625200000000001</c:v>
                </c:pt>
                <c:pt idx="29" formatCode="General">
                  <c:v>8.527000000000001</c:v>
                </c:pt>
              </c:numCache>
            </c:numRef>
          </c:val>
        </c:ser>
        <c:dLbls/>
        <c:marker val="1"/>
        <c:axId val="444711128"/>
        <c:axId val="444723336"/>
      </c:lineChart>
      <c:lineChart>
        <c:grouping val="standard"/>
        <c:ser>
          <c:idx val="1"/>
          <c:order val="0"/>
          <c:tx>
            <c:strRef>
              <c:f>'BSE30  '!$J$1</c:f>
              <c:strCache>
                <c:ptCount val="1"/>
                <c:pt idx="0">
                  <c:v>Sensex</c:v>
                </c:pt>
              </c:strCache>
            </c:strRef>
          </c:tx>
          <c:marker>
            <c:symbol val="none"/>
          </c:marker>
          <c:cat>
            <c:numRef>
              <c:f>'BSE30  '!$I$149:$I$178</c:f>
              <c:numCache>
                <c:formatCode>General</c:formatCode>
                <c:ptCount val="30"/>
                <c:pt idx="0">
                  <c:v>2012.0</c:v>
                </c:pt>
                <c:pt idx="1">
                  <c:v>2012.0</c:v>
                </c:pt>
                <c:pt idx="2">
                  <c:v>2012.0</c:v>
                </c:pt>
                <c:pt idx="3">
                  <c:v>2012.0</c:v>
                </c:pt>
                <c:pt idx="4">
                  <c:v>2012.0</c:v>
                </c:pt>
                <c:pt idx="5">
                  <c:v>2012.0</c:v>
                </c:pt>
                <c:pt idx="6">
                  <c:v>2012.0</c:v>
                </c:pt>
                <c:pt idx="7">
                  <c:v>2012.0</c:v>
                </c:pt>
                <c:pt idx="8">
                  <c:v>2012.0</c:v>
                </c:pt>
                <c:pt idx="9">
                  <c:v>2013.0</c:v>
                </c:pt>
                <c:pt idx="10">
                  <c:v>2013.0</c:v>
                </c:pt>
                <c:pt idx="11">
                  <c:v>2013.0</c:v>
                </c:pt>
                <c:pt idx="12">
                  <c:v>2013.0</c:v>
                </c:pt>
                <c:pt idx="13">
                  <c:v>2013.0</c:v>
                </c:pt>
                <c:pt idx="14">
                  <c:v>2013.0</c:v>
                </c:pt>
                <c:pt idx="15">
                  <c:v>2013.0</c:v>
                </c:pt>
                <c:pt idx="16">
                  <c:v>2013.0</c:v>
                </c:pt>
                <c:pt idx="17">
                  <c:v>2013.0</c:v>
                </c:pt>
                <c:pt idx="18">
                  <c:v>2013.0</c:v>
                </c:pt>
                <c:pt idx="19">
                  <c:v>2013.0</c:v>
                </c:pt>
                <c:pt idx="20">
                  <c:v>2013.0</c:v>
                </c:pt>
                <c:pt idx="21">
                  <c:v>2014.0</c:v>
                </c:pt>
                <c:pt idx="22">
                  <c:v>2014.0</c:v>
                </c:pt>
                <c:pt idx="23">
                  <c:v>2014.0</c:v>
                </c:pt>
                <c:pt idx="24">
                  <c:v>2014.0</c:v>
                </c:pt>
                <c:pt idx="25">
                  <c:v>2014.0</c:v>
                </c:pt>
                <c:pt idx="26">
                  <c:v>2014.0</c:v>
                </c:pt>
                <c:pt idx="27">
                  <c:v>2014.0</c:v>
                </c:pt>
                <c:pt idx="28">
                  <c:v>2014.0</c:v>
                </c:pt>
                <c:pt idx="29">
                  <c:v>2014.0</c:v>
                </c:pt>
              </c:numCache>
            </c:numRef>
          </c:cat>
          <c:val>
            <c:numRef>
              <c:f>'BSE30  '!$J$149:$J$178</c:f>
              <c:numCache>
                <c:formatCode>General</c:formatCode>
                <c:ptCount val="30"/>
                <c:pt idx="0">
                  <c:v>17318.80999999997</c:v>
                </c:pt>
                <c:pt idx="1">
                  <c:v>16218.53</c:v>
                </c:pt>
                <c:pt idx="2">
                  <c:v>17429.98000000002</c:v>
                </c:pt>
                <c:pt idx="3">
                  <c:v>17236.18</c:v>
                </c:pt>
                <c:pt idx="4">
                  <c:v>17429.56</c:v>
                </c:pt>
                <c:pt idx="5">
                  <c:v>18762.74000000001</c:v>
                </c:pt>
                <c:pt idx="6">
                  <c:v>18505.38</c:v>
                </c:pt>
                <c:pt idx="7">
                  <c:v>19339.9</c:v>
                </c:pt>
                <c:pt idx="8">
                  <c:v>19426.71</c:v>
                </c:pt>
                <c:pt idx="9">
                  <c:v>19894.98000000002</c:v>
                </c:pt>
                <c:pt idx="10">
                  <c:v>18861.54</c:v>
                </c:pt>
                <c:pt idx="11">
                  <c:v>18835.77</c:v>
                </c:pt>
                <c:pt idx="12">
                  <c:v>19504.18</c:v>
                </c:pt>
                <c:pt idx="13">
                  <c:v>19760.3</c:v>
                </c:pt>
                <c:pt idx="14">
                  <c:v>19395.80999999997</c:v>
                </c:pt>
                <c:pt idx="15">
                  <c:v>19345.7</c:v>
                </c:pt>
                <c:pt idx="16">
                  <c:v>18619.72</c:v>
                </c:pt>
                <c:pt idx="17">
                  <c:v>19379.77</c:v>
                </c:pt>
                <c:pt idx="18">
                  <c:v>21164.52</c:v>
                </c:pt>
                <c:pt idx="19">
                  <c:v>20791.93</c:v>
                </c:pt>
                <c:pt idx="20">
                  <c:v>21170.68</c:v>
                </c:pt>
                <c:pt idx="21">
                  <c:v>20513.84999999997</c:v>
                </c:pt>
                <c:pt idx="22">
                  <c:v>21120.12</c:v>
                </c:pt>
                <c:pt idx="23">
                  <c:v>22386.27</c:v>
                </c:pt>
                <c:pt idx="24">
                  <c:v>22417.8</c:v>
                </c:pt>
                <c:pt idx="25">
                  <c:v>24217.34</c:v>
                </c:pt>
                <c:pt idx="26">
                  <c:v>25413.78000000002</c:v>
                </c:pt>
                <c:pt idx="27">
                  <c:v>25894.97</c:v>
                </c:pt>
                <c:pt idx="28">
                  <c:v>26638.10999999996</c:v>
                </c:pt>
                <c:pt idx="29">
                  <c:v>26630.51</c:v>
                </c:pt>
              </c:numCache>
            </c:numRef>
          </c:val>
        </c:ser>
        <c:dLbls/>
        <c:marker val="1"/>
        <c:axId val="444719496"/>
        <c:axId val="444714424"/>
      </c:lineChart>
      <c:catAx>
        <c:axId val="44471112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444723336"/>
        <c:crosses val="autoZero"/>
        <c:auto val="1"/>
        <c:lblAlgn val="ctr"/>
        <c:lblOffset val="100"/>
        <c:tickLblSkip val="9"/>
      </c:catAx>
      <c:valAx>
        <c:axId val="444723336"/>
        <c:scaling>
          <c:orientation val="minMax"/>
          <c:max val="12.0"/>
          <c:min val="4.0"/>
        </c:scaling>
        <c:axPos val="l"/>
        <c:title>
          <c:tx>
            <c:rich>
              <a:bodyPr rot="-5400000" vert="horz"/>
              <a:lstStyle/>
              <a:p>
                <a:pPr>
                  <a:defRPr lang="en-IN"/>
                </a:pPr>
                <a:r>
                  <a:rPr lang="en-US"/>
                  <a:t>Yield</a:t>
                </a:r>
              </a:p>
            </c:rich>
          </c:tx>
          <c:layout/>
        </c:title>
        <c:numFmt formatCode="#,##0.0" sourceLinked="0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444711128"/>
        <c:crosses val="autoZero"/>
        <c:crossBetween val="between"/>
      </c:valAx>
      <c:valAx>
        <c:axId val="444714424"/>
        <c:scaling>
          <c:orientation val="minMax"/>
        </c:scaling>
        <c:axPos val="r"/>
        <c:title>
          <c:tx>
            <c:rich>
              <a:bodyPr rot="-5400000" vert="horz"/>
              <a:lstStyle/>
              <a:p>
                <a:pPr>
                  <a:defRPr lang="en-IN"/>
                </a:pPr>
                <a:r>
                  <a:rPr lang="en-US"/>
                  <a:t>Sensex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444719496"/>
        <c:crosses val="max"/>
        <c:crossBetween val="between"/>
      </c:valAx>
      <c:catAx>
        <c:axId val="444719496"/>
        <c:scaling>
          <c:orientation val="minMax"/>
        </c:scaling>
        <c:delete val="1"/>
        <c:axPos val="b"/>
        <c:numFmt formatCode="General" sourceLinked="1"/>
        <c:tickLblPos val="nextTo"/>
        <c:crossAx val="444714424"/>
        <c:crosses val="autoZero"/>
        <c:auto val="1"/>
        <c:lblAlgn val="ctr"/>
        <c:lblOffset val="100"/>
      </c:catAx>
    </c:plotArea>
    <c:legend>
      <c:legendPos val="r"/>
      <c:layout>
        <c:manualLayout>
          <c:xMode val="edge"/>
          <c:yMode val="edge"/>
          <c:x val="0.175529411764706"/>
          <c:y val="0.606097623213767"/>
          <c:w val="0.369468745585274"/>
          <c:h val="0.167434383202101"/>
        </c:manualLayout>
      </c:layout>
      <c:txPr>
        <a:bodyPr/>
        <a:lstStyle/>
        <a:p>
          <a:pPr>
            <a:defRPr lang="en-IN"/>
          </a:pPr>
          <a:endParaRPr lang="en-US"/>
        </a:p>
      </c:txPr>
    </c:legend>
    <c:plotVisOnly val="1"/>
    <c:dispBlanksAs val="gap"/>
  </c:chart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EFF8B4-8431-4301-8369-589B20EF411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5ACB1918-5A5A-4780-AA25-A3E253F7AB09}">
      <dgm:prSet phldrT="[Text]"/>
      <dgm:spPr/>
      <dgm:t>
        <a:bodyPr/>
        <a:lstStyle/>
        <a:p>
          <a:r>
            <a:rPr lang="en-US" dirty="0" smtClean="0"/>
            <a:t>Pre 2000</a:t>
          </a:r>
          <a:endParaRPr lang="en-IN" dirty="0"/>
        </a:p>
      </dgm:t>
    </dgm:pt>
    <dgm:pt modelId="{369C1F37-5825-49F8-B049-BD26ADAC61D5}" type="parTrans" cxnId="{F9CD8C1A-83B2-4A5D-9BD1-A9EF43E485FD}">
      <dgm:prSet/>
      <dgm:spPr/>
      <dgm:t>
        <a:bodyPr/>
        <a:lstStyle/>
        <a:p>
          <a:endParaRPr lang="en-IN"/>
        </a:p>
      </dgm:t>
    </dgm:pt>
    <dgm:pt modelId="{7E0CEF11-9035-4527-837B-3EAD4E72418B}" type="sibTrans" cxnId="{F9CD8C1A-83B2-4A5D-9BD1-A9EF43E485FD}">
      <dgm:prSet/>
      <dgm:spPr/>
      <dgm:t>
        <a:bodyPr/>
        <a:lstStyle/>
        <a:p>
          <a:endParaRPr lang="en-IN"/>
        </a:p>
      </dgm:t>
    </dgm:pt>
    <dgm:pt modelId="{CBC32C2F-213E-4763-8F15-2500005F208C}">
      <dgm:prSet phldrT="[Text]"/>
      <dgm:spPr/>
      <dgm:t>
        <a:bodyPr/>
        <a:lstStyle/>
        <a:p>
          <a:r>
            <a:rPr lang="en-US" dirty="0" smtClean="0"/>
            <a:t>From 2000 to 2004</a:t>
          </a:r>
          <a:endParaRPr lang="en-IN" dirty="0"/>
        </a:p>
      </dgm:t>
    </dgm:pt>
    <dgm:pt modelId="{BD68D95F-05F7-4801-B881-11931839B11E}" type="parTrans" cxnId="{0B71CFCA-BCFF-482A-9AE9-E7EADF9A1356}">
      <dgm:prSet/>
      <dgm:spPr/>
      <dgm:t>
        <a:bodyPr/>
        <a:lstStyle/>
        <a:p>
          <a:endParaRPr lang="en-IN"/>
        </a:p>
      </dgm:t>
    </dgm:pt>
    <dgm:pt modelId="{BD41D07B-4851-4D90-8038-0E0FD34FC932}" type="sibTrans" cxnId="{0B71CFCA-BCFF-482A-9AE9-E7EADF9A1356}">
      <dgm:prSet/>
      <dgm:spPr/>
      <dgm:t>
        <a:bodyPr/>
        <a:lstStyle/>
        <a:p>
          <a:endParaRPr lang="en-IN"/>
        </a:p>
      </dgm:t>
    </dgm:pt>
    <dgm:pt modelId="{ACD354D3-6487-4E51-99EB-F4624448D796}">
      <dgm:prSet/>
      <dgm:spPr/>
      <dgm:t>
        <a:bodyPr/>
        <a:lstStyle/>
        <a:p>
          <a:r>
            <a:rPr lang="en-US" dirty="0" smtClean="0"/>
            <a:t>Products sold – Mostly Par</a:t>
          </a:r>
          <a:endParaRPr lang="en-IN" dirty="0"/>
        </a:p>
      </dgm:t>
    </dgm:pt>
    <dgm:pt modelId="{C30CEDC3-D60D-4C21-923C-EBB21D8E67C3}" type="parTrans" cxnId="{CC3D6AFF-8643-46B1-9848-F408CF1F01EC}">
      <dgm:prSet/>
      <dgm:spPr/>
      <dgm:t>
        <a:bodyPr/>
        <a:lstStyle/>
        <a:p>
          <a:endParaRPr lang="en-IN"/>
        </a:p>
      </dgm:t>
    </dgm:pt>
    <dgm:pt modelId="{A18A0D72-960B-4C6E-8FE1-1EAE8C807970}" type="sibTrans" cxnId="{CC3D6AFF-8643-46B1-9848-F408CF1F01EC}">
      <dgm:prSet/>
      <dgm:spPr/>
      <dgm:t>
        <a:bodyPr/>
        <a:lstStyle/>
        <a:p>
          <a:endParaRPr lang="en-IN"/>
        </a:p>
      </dgm:t>
    </dgm:pt>
    <dgm:pt modelId="{805C8F38-6ED8-4962-A8DF-C590F61F6DAB}">
      <dgm:prSet/>
      <dgm:spPr/>
      <dgm:t>
        <a:bodyPr/>
        <a:lstStyle/>
        <a:p>
          <a:r>
            <a:rPr lang="en-US" dirty="0" smtClean="0"/>
            <a:t>Privatization of the sector in 2000</a:t>
          </a:r>
          <a:endParaRPr lang="en-IN" dirty="0"/>
        </a:p>
      </dgm:t>
    </dgm:pt>
    <dgm:pt modelId="{A039C83E-0CA8-4682-9AE2-344F97BA5236}" type="parTrans" cxnId="{2777F0EB-7FCF-44B4-9B53-87131AEE2EC0}">
      <dgm:prSet/>
      <dgm:spPr/>
      <dgm:t>
        <a:bodyPr/>
        <a:lstStyle/>
        <a:p>
          <a:endParaRPr lang="en-IN"/>
        </a:p>
      </dgm:t>
    </dgm:pt>
    <dgm:pt modelId="{6A2A0D16-A659-418B-BD98-F5FE8C971886}" type="sibTrans" cxnId="{2777F0EB-7FCF-44B4-9B53-87131AEE2EC0}">
      <dgm:prSet/>
      <dgm:spPr/>
      <dgm:t>
        <a:bodyPr/>
        <a:lstStyle/>
        <a:p>
          <a:endParaRPr lang="en-IN"/>
        </a:p>
      </dgm:t>
    </dgm:pt>
    <dgm:pt modelId="{6DB50416-749B-4AB0-9D21-D39C3DB0E500}">
      <dgm:prSet/>
      <dgm:spPr/>
      <dgm:t>
        <a:bodyPr/>
        <a:lstStyle/>
        <a:p>
          <a:r>
            <a:rPr lang="en-US" dirty="0" smtClean="0"/>
            <a:t>Products Sold – Similar to LIC and mostly par endowment </a:t>
          </a:r>
          <a:endParaRPr lang="en-IN" dirty="0"/>
        </a:p>
      </dgm:t>
    </dgm:pt>
    <dgm:pt modelId="{E3E55070-96DA-41E1-A587-1170265AD0EF}" type="parTrans" cxnId="{9C9781ED-9A26-4C1D-9325-94EE1BFEFEDD}">
      <dgm:prSet/>
      <dgm:spPr/>
      <dgm:t>
        <a:bodyPr/>
        <a:lstStyle/>
        <a:p>
          <a:endParaRPr lang="en-IN"/>
        </a:p>
      </dgm:t>
    </dgm:pt>
    <dgm:pt modelId="{E65E16AD-0D5F-46D4-9B9A-2D9AEE6869B8}" type="sibTrans" cxnId="{9C9781ED-9A26-4C1D-9325-94EE1BFEFEDD}">
      <dgm:prSet/>
      <dgm:spPr/>
      <dgm:t>
        <a:bodyPr/>
        <a:lstStyle/>
        <a:p>
          <a:endParaRPr lang="en-IN"/>
        </a:p>
      </dgm:t>
    </dgm:pt>
    <dgm:pt modelId="{DBDBB058-9E48-4651-88BE-87063055970F}">
      <dgm:prSet/>
      <dgm:spPr/>
      <dgm:t>
        <a:bodyPr/>
        <a:lstStyle/>
        <a:p>
          <a:r>
            <a:rPr lang="en-US" dirty="0" smtClean="0"/>
            <a:t>Issues on Par portfolio - Sharp dip in interest rates in 2000 to 2004</a:t>
          </a:r>
          <a:endParaRPr lang="en-IN" dirty="0"/>
        </a:p>
      </dgm:t>
    </dgm:pt>
    <dgm:pt modelId="{9681BF0C-718D-4F09-B88F-2C67AFA3754C}" type="parTrans" cxnId="{C947CD77-88CF-4CDD-96EB-96C5C16C275F}">
      <dgm:prSet/>
      <dgm:spPr/>
      <dgm:t>
        <a:bodyPr/>
        <a:lstStyle/>
        <a:p>
          <a:endParaRPr lang="en-IN"/>
        </a:p>
      </dgm:t>
    </dgm:pt>
    <dgm:pt modelId="{3AFD31DD-C5B1-43BB-AC86-5D2581204287}" type="sibTrans" cxnId="{C947CD77-88CF-4CDD-96EB-96C5C16C275F}">
      <dgm:prSet/>
      <dgm:spPr/>
      <dgm:t>
        <a:bodyPr/>
        <a:lstStyle/>
        <a:p>
          <a:endParaRPr lang="en-IN"/>
        </a:p>
      </dgm:t>
    </dgm:pt>
    <dgm:pt modelId="{81B44BC2-1FC0-46F6-A5E0-F0F914B58D2E}">
      <dgm:prSet/>
      <dgm:spPr/>
      <dgm:t>
        <a:bodyPr/>
        <a:lstStyle/>
        <a:p>
          <a:r>
            <a:rPr lang="en-US" dirty="0" smtClean="0"/>
            <a:t>IRDA Distribution of Surplus Regulation (2002)  - ‘90:10’ gate </a:t>
          </a:r>
          <a:endParaRPr lang="en-IN" dirty="0"/>
        </a:p>
      </dgm:t>
    </dgm:pt>
    <dgm:pt modelId="{F67BEAB6-A4FD-4439-B97E-D4BDCE51B2FA}" type="parTrans" cxnId="{B3AA162A-360A-410D-8106-FE45A51BA3CC}">
      <dgm:prSet/>
      <dgm:spPr/>
      <dgm:t>
        <a:bodyPr/>
        <a:lstStyle/>
        <a:p>
          <a:endParaRPr lang="en-IN"/>
        </a:p>
      </dgm:t>
    </dgm:pt>
    <dgm:pt modelId="{044817AF-DB23-4548-BC5F-75DED37174A2}" type="sibTrans" cxnId="{B3AA162A-360A-410D-8106-FE45A51BA3CC}">
      <dgm:prSet/>
      <dgm:spPr/>
      <dgm:t>
        <a:bodyPr/>
        <a:lstStyle/>
        <a:p>
          <a:endParaRPr lang="en-IN"/>
        </a:p>
      </dgm:t>
    </dgm:pt>
    <dgm:pt modelId="{1F06B806-4D0B-404B-BDB1-FB9811ED9A99}">
      <dgm:prSet/>
      <dgm:spPr/>
      <dgm:t>
        <a:bodyPr/>
        <a:lstStyle/>
        <a:p>
          <a:r>
            <a:rPr lang="en-US" dirty="0" smtClean="0"/>
            <a:t>Alternatives – Non-linked non par (until 2003-2004 ~ </a:t>
          </a:r>
          <a:r>
            <a:rPr lang="en-US" i="1" dirty="0" smtClean="0"/>
            <a:t>20%</a:t>
          </a:r>
          <a:r>
            <a:rPr lang="en-US" dirty="0" smtClean="0"/>
            <a:t>)</a:t>
          </a:r>
          <a:endParaRPr lang="en-IN" dirty="0"/>
        </a:p>
      </dgm:t>
    </dgm:pt>
    <dgm:pt modelId="{3A0BBF35-534C-4B29-BF5A-3A94030B9275}" type="parTrans" cxnId="{FFAD9350-6490-4BF7-87CD-A7A6B85387CE}">
      <dgm:prSet/>
      <dgm:spPr/>
      <dgm:t>
        <a:bodyPr/>
        <a:lstStyle/>
        <a:p>
          <a:endParaRPr lang="en-IN"/>
        </a:p>
      </dgm:t>
    </dgm:pt>
    <dgm:pt modelId="{96B0B5DC-B12C-49EE-B73E-1E2582045B71}" type="sibTrans" cxnId="{FFAD9350-6490-4BF7-87CD-A7A6B85387CE}">
      <dgm:prSet/>
      <dgm:spPr/>
      <dgm:t>
        <a:bodyPr/>
        <a:lstStyle/>
        <a:p>
          <a:endParaRPr lang="en-IN"/>
        </a:p>
      </dgm:t>
    </dgm:pt>
    <dgm:pt modelId="{E6010117-19B2-4065-BA12-A69F4D2CB2C1}">
      <dgm:prSet/>
      <dgm:spPr/>
      <dgm:t>
        <a:bodyPr/>
        <a:lstStyle/>
        <a:p>
          <a:endParaRPr lang="en-IN" dirty="0"/>
        </a:p>
      </dgm:t>
    </dgm:pt>
    <dgm:pt modelId="{509B81D9-6D00-472A-8182-9DA1555262A3}" type="parTrans" cxnId="{411573DD-6B88-45CA-A274-A61B973FBF18}">
      <dgm:prSet/>
      <dgm:spPr/>
      <dgm:t>
        <a:bodyPr/>
        <a:lstStyle/>
        <a:p>
          <a:endParaRPr lang="en-IN"/>
        </a:p>
      </dgm:t>
    </dgm:pt>
    <dgm:pt modelId="{BFEBCE2D-ACCE-4568-9987-B0462F4E7BD5}" type="sibTrans" cxnId="{411573DD-6B88-45CA-A274-A61B973FBF18}">
      <dgm:prSet/>
      <dgm:spPr/>
      <dgm:t>
        <a:bodyPr/>
        <a:lstStyle/>
        <a:p>
          <a:endParaRPr lang="en-IN"/>
        </a:p>
      </dgm:t>
    </dgm:pt>
    <dgm:pt modelId="{B20F6B80-44A6-4FED-A661-68A9E947465C}">
      <dgm:prSet/>
      <dgm:spPr/>
      <dgm:t>
        <a:bodyPr/>
        <a:lstStyle/>
        <a:p>
          <a:endParaRPr lang="en-IN" dirty="0"/>
        </a:p>
      </dgm:t>
    </dgm:pt>
    <dgm:pt modelId="{38CD3628-CD83-407B-B6DB-EB8D1FB01606}" type="parTrans" cxnId="{4DEAF64F-E963-4FCC-B56A-EB39BE7D0CBA}">
      <dgm:prSet/>
      <dgm:spPr/>
      <dgm:t>
        <a:bodyPr/>
        <a:lstStyle/>
        <a:p>
          <a:endParaRPr lang="en-IN"/>
        </a:p>
      </dgm:t>
    </dgm:pt>
    <dgm:pt modelId="{B55B89BA-A437-4D5C-8209-2BD484241805}" type="sibTrans" cxnId="{4DEAF64F-E963-4FCC-B56A-EB39BE7D0CBA}">
      <dgm:prSet/>
      <dgm:spPr/>
      <dgm:t>
        <a:bodyPr/>
        <a:lstStyle/>
        <a:p>
          <a:endParaRPr lang="en-IN"/>
        </a:p>
      </dgm:t>
    </dgm:pt>
    <dgm:pt modelId="{092B8FDE-EE9C-4281-948C-4874301B9349}">
      <dgm:prSet/>
      <dgm:spPr/>
      <dgm:t>
        <a:bodyPr/>
        <a:lstStyle/>
        <a:p>
          <a:r>
            <a:rPr lang="en-US" dirty="0" smtClean="0"/>
            <a:t>LIC - Operating as monopoly after nationalization in 1956</a:t>
          </a:r>
          <a:endParaRPr lang="en-IN" dirty="0"/>
        </a:p>
      </dgm:t>
    </dgm:pt>
    <dgm:pt modelId="{1D6FE802-B5DC-41CB-A34F-51BF72A6DE33}" type="sibTrans" cxnId="{3DBC8770-46D2-4C1A-81F6-3A5B605CDAED}">
      <dgm:prSet/>
      <dgm:spPr/>
      <dgm:t>
        <a:bodyPr/>
        <a:lstStyle/>
        <a:p>
          <a:endParaRPr lang="en-IN"/>
        </a:p>
      </dgm:t>
    </dgm:pt>
    <dgm:pt modelId="{44AC2BC9-EC6C-4845-9A79-901D2E524358}" type="parTrans" cxnId="{3DBC8770-46D2-4C1A-81F6-3A5B605CDAED}">
      <dgm:prSet/>
      <dgm:spPr/>
      <dgm:t>
        <a:bodyPr/>
        <a:lstStyle/>
        <a:p>
          <a:endParaRPr lang="en-IN"/>
        </a:p>
      </dgm:t>
    </dgm:pt>
    <dgm:pt modelId="{1DB73CA7-2198-4D3A-9E8E-7E76220125FD}" type="pres">
      <dgm:prSet presAssocID="{F6EFF8B4-8431-4301-8369-589B20EF411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90ECF268-49FC-40FC-AE9E-0A93F13236DB}" type="pres">
      <dgm:prSet presAssocID="{5ACB1918-5A5A-4780-AA25-A3E253F7AB09}" presName="parentLin" presStyleCnt="0"/>
      <dgm:spPr/>
    </dgm:pt>
    <dgm:pt modelId="{4D5CC082-8F01-476E-B330-4AE1D0ADC27F}" type="pres">
      <dgm:prSet presAssocID="{5ACB1918-5A5A-4780-AA25-A3E253F7AB09}" presName="parentLeftMargin" presStyleLbl="node1" presStyleIdx="0" presStyleCnt="2"/>
      <dgm:spPr/>
      <dgm:t>
        <a:bodyPr/>
        <a:lstStyle/>
        <a:p>
          <a:endParaRPr lang="en-IN"/>
        </a:p>
      </dgm:t>
    </dgm:pt>
    <dgm:pt modelId="{817DF447-6374-4AB7-810E-1EC149364DC1}" type="pres">
      <dgm:prSet presAssocID="{5ACB1918-5A5A-4780-AA25-A3E253F7AB09}" presName="parentText" presStyleLbl="node1" presStyleIdx="0" presStyleCnt="2" custScaleX="31217" custScaleY="67013" custLinFactNeighborY="-938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F060407-0AB6-47F3-94C4-8B1BBB6B57D9}" type="pres">
      <dgm:prSet presAssocID="{5ACB1918-5A5A-4780-AA25-A3E253F7AB09}" presName="negativeSpace" presStyleCnt="0"/>
      <dgm:spPr/>
    </dgm:pt>
    <dgm:pt modelId="{B7CA37E8-478C-4D86-9817-55AE2B0819D4}" type="pres">
      <dgm:prSet presAssocID="{5ACB1918-5A5A-4780-AA25-A3E253F7AB09}" presName="childText" presStyleLbl="conFgAcc1" presStyleIdx="0" presStyleCnt="2" custScaleX="48147" custScaleY="4687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AD46E39-120F-4F9A-A545-BC27656FB848}" type="pres">
      <dgm:prSet presAssocID="{7E0CEF11-9035-4527-837B-3EAD4E72418B}" presName="spaceBetweenRectangles" presStyleCnt="0"/>
      <dgm:spPr/>
    </dgm:pt>
    <dgm:pt modelId="{26CB65AD-DE81-4054-AE8D-343B7D4B1322}" type="pres">
      <dgm:prSet presAssocID="{CBC32C2F-213E-4763-8F15-2500005F208C}" presName="parentLin" presStyleCnt="0"/>
      <dgm:spPr/>
    </dgm:pt>
    <dgm:pt modelId="{33D46CE9-E73B-441E-8292-CBE5415E9084}" type="pres">
      <dgm:prSet presAssocID="{CBC32C2F-213E-4763-8F15-2500005F208C}" presName="parentLeftMargin" presStyleLbl="node1" presStyleIdx="0" presStyleCnt="2"/>
      <dgm:spPr/>
      <dgm:t>
        <a:bodyPr/>
        <a:lstStyle/>
        <a:p>
          <a:endParaRPr lang="en-IN"/>
        </a:p>
      </dgm:t>
    </dgm:pt>
    <dgm:pt modelId="{BCD82A56-B109-4058-B67B-6FFE477B0B2E}" type="pres">
      <dgm:prSet presAssocID="{CBC32C2F-213E-4763-8F15-2500005F208C}" presName="parentText" presStyleLbl="node1" presStyleIdx="1" presStyleCnt="2" custScaleX="55026" custScaleY="68796" custLinFactNeighborY="-13626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0D5BE75-DEBA-4141-81FB-9F025257FB91}" type="pres">
      <dgm:prSet presAssocID="{CBC32C2F-213E-4763-8F15-2500005F208C}" presName="negativeSpace" presStyleCnt="0"/>
      <dgm:spPr/>
    </dgm:pt>
    <dgm:pt modelId="{17C48857-F690-4CBD-BF2C-4BF5482A889D}" type="pres">
      <dgm:prSet presAssocID="{CBC32C2F-213E-4763-8F15-2500005F208C}" presName="childText" presStyleLbl="conFgAcc1" presStyleIdx="1" presStyleCnt="2" custScaleX="100000" custScaleY="3494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3DBC8770-46D2-4C1A-81F6-3A5B605CDAED}" srcId="{5ACB1918-5A5A-4780-AA25-A3E253F7AB09}" destId="{092B8FDE-EE9C-4281-948C-4874301B9349}" srcOrd="1" destOrd="0" parTransId="{44AC2BC9-EC6C-4845-9A79-901D2E524358}" sibTransId="{1D6FE802-B5DC-41CB-A34F-51BF72A6DE33}"/>
    <dgm:cxn modelId="{411573DD-6B88-45CA-A274-A61B973FBF18}" srcId="{5ACB1918-5A5A-4780-AA25-A3E253F7AB09}" destId="{E6010117-19B2-4065-BA12-A69F4D2CB2C1}" srcOrd="0" destOrd="0" parTransId="{509B81D9-6D00-472A-8182-9DA1555262A3}" sibTransId="{BFEBCE2D-ACCE-4568-9987-B0462F4E7BD5}"/>
    <dgm:cxn modelId="{51E5B6BC-13BA-2749-B9F0-A3DE0753E09D}" type="presOf" srcId="{5ACB1918-5A5A-4780-AA25-A3E253F7AB09}" destId="{4D5CC082-8F01-476E-B330-4AE1D0ADC27F}" srcOrd="0" destOrd="0" presId="urn:microsoft.com/office/officeart/2005/8/layout/list1"/>
    <dgm:cxn modelId="{FDBCFB96-928B-9A48-8BE2-8C76CE99353F}" type="presOf" srcId="{5ACB1918-5A5A-4780-AA25-A3E253F7AB09}" destId="{817DF447-6374-4AB7-810E-1EC149364DC1}" srcOrd="1" destOrd="0" presId="urn:microsoft.com/office/officeart/2005/8/layout/list1"/>
    <dgm:cxn modelId="{9E5535DB-9F5A-A946-8D46-743872F29273}" type="presOf" srcId="{805C8F38-6ED8-4962-A8DF-C590F61F6DAB}" destId="{17C48857-F690-4CBD-BF2C-4BF5482A889D}" srcOrd="0" destOrd="1" presId="urn:microsoft.com/office/officeart/2005/8/layout/list1"/>
    <dgm:cxn modelId="{FFAD9350-6490-4BF7-87CD-A7A6B85387CE}" srcId="{CBC32C2F-213E-4763-8F15-2500005F208C}" destId="{1F06B806-4D0B-404B-BDB1-FB9811ED9A99}" srcOrd="5" destOrd="0" parTransId="{3A0BBF35-534C-4B29-BF5A-3A94030B9275}" sibTransId="{96B0B5DC-B12C-49EE-B73E-1E2582045B71}"/>
    <dgm:cxn modelId="{FFDC0527-7BA1-A848-9AA7-6592CA4C9EFB}" type="presOf" srcId="{CBC32C2F-213E-4763-8F15-2500005F208C}" destId="{33D46CE9-E73B-441E-8292-CBE5415E9084}" srcOrd="0" destOrd="0" presId="urn:microsoft.com/office/officeart/2005/8/layout/list1"/>
    <dgm:cxn modelId="{277F8D4F-4D40-D94D-8419-50BC86D5119A}" type="presOf" srcId="{DBDBB058-9E48-4651-88BE-87063055970F}" destId="{17C48857-F690-4CBD-BF2C-4BF5482A889D}" srcOrd="0" destOrd="3" presId="urn:microsoft.com/office/officeart/2005/8/layout/list1"/>
    <dgm:cxn modelId="{0B71CFCA-BCFF-482A-9AE9-E7EADF9A1356}" srcId="{F6EFF8B4-8431-4301-8369-589B20EF411D}" destId="{CBC32C2F-213E-4763-8F15-2500005F208C}" srcOrd="1" destOrd="0" parTransId="{BD68D95F-05F7-4801-B881-11931839B11E}" sibTransId="{BD41D07B-4851-4D90-8038-0E0FD34FC932}"/>
    <dgm:cxn modelId="{9C9781ED-9A26-4C1D-9325-94EE1BFEFEDD}" srcId="{CBC32C2F-213E-4763-8F15-2500005F208C}" destId="{6DB50416-749B-4AB0-9D21-D39C3DB0E500}" srcOrd="2" destOrd="0" parTransId="{E3E55070-96DA-41E1-A587-1170265AD0EF}" sibTransId="{E65E16AD-0D5F-46D4-9B9A-2D9AEE6869B8}"/>
    <dgm:cxn modelId="{4F96A18E-AA5A-6846-A7D4-FC74A2739B12}" type="presOf" srcId="{B20F6B80-44A6-4FED-A661-68A9E947465C}" destId="{17C48857-F690-4CBD-BF2C-4BF5482A889D}" srcOrd="0" destOrd="0" presId="urn:microsoft.com/office/officeart/2005/8/layout/list1"/>
    <dgm:cxn modelId="{A4DBFA0D-1CD7-E144-879E-350C3235A5E6}" type="presOf" srcId="{1F06B806-4D0B-404B-BDB1-FB9811ED9A99}" destId="{17C48857-F690-4CBD-BF2C-4BF5482A889D}" srcOrd="0" destOrd="5" presId="urn:microsoft.com/office/officeart/2005/8/layout/list1"/>
    <dgm:cxn modelId="{CC3D6AFF-8643-46B1-9848-F408CF1F01EC}" srcId="{5ACB1918-5A5A-4780-AA25-A3E253F7AB09}" destId="{ACD354D3-6487-4E51-99EB-F4624448D796}" srcOrd="2" destOrd="0" parTransId="{C30CEDC3-D60D-4C21-923C-EBB21D8E67C3}" sibTransId="{A18A0D72-960B-4C6E-8FE1-1EAE8C807970}"/>
    <dgm:cxn modelId="{C947CD77-88CF-4CDD-96EB-96C5C16C275F}" srcId="{CBC32C2F-213E-4763-8F15-2500005F208C}" destId="{DBDBB058-9E48-4651-88BE-87063055970F}" srcOrd="3" destOrd="0" parTransId="{9681BF0C-718D-4F09-B88F-2C67AFA3754C}" sibTransId="{3AFD31DD-C5B1-43BB-AC86-5D2581204287}"/>
    <dgm:cxn modelId="{0C63C4BB-679F-DF4B-BF71-6A8306C0F94E}" type="presOf" srcId="{E6010117-19B2-4065-BA12-A69F4D2CB2C1}" destId="{B7CA37E8-478C-4D86-9817-55AE2B0819D4}" srcOrd="0" destOrd="0" presId="urn:microsoft.com/office/officeart/2005/8/layout/list1"/>
    <dgm:cxn modelId="{EDE4AE93-C498-BC4E-9503-84DABF606F03}" type="presOf" srcId="{CBC32C2F-213E-4763-8F15-2500005F208C}" destId="{BCD82A56-B109-4058-B67B-6FFE477B0B2E}" srcOrd="1" destOrd="0" presId="urn:microsoft.com/office/officeart/2005/8/layout/list1"/>
    <dgm:cxn modelId="{9E7FFA34-7919-644D-AC36-590A1D37D8D8}" type="presOf" srcId="{F6EFF8B4-8431-4301-8369-589B20EF411D}" destId="{1DB73CA7-2198-4D3A-9E8E-7E76220125FD}" srcOrd="0" destOrd="0" presId="urn:microsoft.com/office/officeart/2005/8/layout/list1"/>
    <dgm:cxn modelId="{4DEAF64F-E963-4FCC-B56A-EB39BE7D0CBA}" srcId="{CBC32C2F-213E-4763-8F15-2500005F208C}" destId="{B20F6B80-44A6-4FED-A661-68A9E947465C}" srcOrd="0" destOrd="0" parTransId="{38CD3628-CD83-407B-B6DB-EB8D1FB01606}" sibTransId="{B55B89BA-A437-4D5C-8209-2BD484241805}"/>
    <dgm:cxn modelId="{2777F0EB-7FCF-44B4-9B53-87131AEE2EC0}" srcId="{CBC32C2F-213E-4763-8F15-2500005F208C}" destId="{805C8F38-6ED8-4962-A8DF-C590F61F6DAB}" srcOrd="1" destOrd="0" parTransId="{A039C83E-0CA8-4682-9AE2-344F97BA5236}" sibTransId="{6A2A0D16-A659-418B-BD98-F5FE8C971886}"/>
    <dgm:cxn modelId="{C2E97CB9-826E-B649-B1BD-57B30EB4BC0A}" type="presOf" srcId="{6DB50416-749B-4AB0-9D21-D39C3DB0E500}" destId="{17C48857-F690-4CBD-BF2C-4BF5482A889D}" srcOrd="0" destOrd="2" presId="urn:microsoft.com/office/officeart/2005/8/layout/list1"/>
    <dgm:cxn modelId="{06257AE1-A9D7-FB42-AC3C-38C56119DCB5}" type="presOf" srcId="{092B8FDE-EE9C-4281-948C-4874301B9349}" destId="{B7CA37E8-478C-4D86-9817-55AE2B0819D4}" srcOrd="0" destOrd="1" presId="urn:microsoft.com/office/officeart/2005/8/layout/list1"/>
    <dgm:cxn modelId="{B3AA162A-360A-410D-8106-FE45A51BA3CC}" srcId="{CBC32C2F-213E-4763-8F15-2500005F208C}" destId="{81B44BC2-1FC0-46F6-A5E0-F0F914B58D2E}" srcOrd="4" destOrd="0" parTransId="{F67BEAB6-A4FD-4439-B97E-D4BDCE51B2FA}" sibTransId="{044817AF-DB23-4548-BC5F-75DED37174A2}"/>
    <dgm:cxn modelId="{888A74A2-C18A-FC44-8E20-AA4831D21E4C}" type="presOf" srcId="{ACD354D3-6487-4E51-99EB-F4624448D796}" destId="{B7CA37E8-478C-4D86-9817-55AE2B0819D4}" srcOrd="0" destOrd="2" presId="urn:microsoft.com/office/officeart/2005/8/layout/list1"/>
    <dgm:cxn modelId="{C458DBDD-598A-F142-A9C2-EAB99B8D7001}" type="presOf" srcId="{81B44BC2-1FC0-46F6-A5E0-F0F914B58D2E}" destId="{17C48857-F690-4CBD-BF2C-4BF5482A889D}" srcOrd="0" destOrd="4" presId="urn:microsoft.com/office/officeart/2005/8/layout/list1"/>
    <dgm:cxn modelId="{F9CD8C1A-83B2-4A5D-9BD1-A9EF43E485FD}" srcId="{F6EFF8B4-8431-4301-8369-589B20EF411D}" destId="{5ACB1918-5A5A-4780-AA25-A3E253F7AB09}" srcOrd="0" destOrd="0" parTransId="{369C1F37-5825-49F8-B049-BD26ADAC61D5}" sibTransId="{7E0CEF11-9035-4527-837B-3EAD4E72418B}"/>
    <dgm:cxn modelId="{E76CBBA1-720A-A240-9563-13C5479B1E3C}" type="presParOf" srcId="{1DB73CA7-2198-4D3A-9E8E-7E76220125FD}" destId="{90ECF268-49FC-40FC-AE9E-0A93F13236DB}" srcOrd="0" destOrd="0" presId="urn:microsoft.com/office/officeart/2005/8/layout/list1"/>
    <dgm:cxn modelId="{04362CE2-99B1-0C4A-BA9C-ACE8437EA27D}" type="presParOf" srcId="{90ECF268-49FC-40FC-AE9E-0A93F13236DB}" destId="{4D5CC082-8F01-476E-B330-4AE1D0ADC27F}" srcOrd="0" destOrd="0" presId="urn:microsoft.com/office/officeart/2005/8/layout/list1"/>
    <dgm:cxn modelId="{A9D5D57B-3538-244E-89DD-8DA3A2A33189}" type="presParOf" srcId="{90ECF268-49FC-40FC-AE9E-0A93F13236DB}" destId="{817DF447-6374-4AB7-810E-1EC149364DC1}" srcOrd="1" destOrd="0" presId="urn:microsoft.com/office/officeart/2005/8/layout/list1"/>
    <dgm:cxn modelId="{DD3183FF-7814-C049-B20E-214CF873330F}" type="presParOf" srcId="{1DB73CA7-2198-4D3A-9E8E-7E76220125FD}" destId="{DF060407-0AB6-47F3-94C4-8B1BBB6B57D9}" srcOrd="1" destOrd="0" presId="urn:microsoft.com/office/officeart/2005/8/layout/list1"/>
    <dgm:cxn modelId="{C0EF7BC8-B8D6-BB48-AD18-C8C2C7B03180}" type="presParOf" srcId="{1DB73CA7-2198-4D3A-9E8E-7E76220125FD}" destId="{B7CA37E8-478C-4D86-9817-55AE2B0819D4}" srcOrd="2" destOrd="0" presId="urn:microsoft.com/office/officeart/2005/8/layout/list1"/>
    <dgm:cxn modelId="{39208C90-C2FD-6D4E-AFE5-2731A1338D28}" type="presParOf" srcId="{1DB73CA7-2198-4D3A-9E8E-7E76220125FD}" destId="{3AD46E39-120F-4F9A-A545-BC27656FB848}" srcOrd="3" destOrd="0" presId="urn:microsoft.com/office/officeart/2005/8/layout/list1"/>
    <dgm:cxn modelId="{646ED44C-9F47-6F4C-89D3-802D6487052B}" type="presParOf" srcId="{1DB73CA7-2198-4D3A-9E8E-7E76220125FD}" destId="{26CB65AD-DE81-4054-AE8D-343B7D4B1322}" srcOrd="4" destOrd="0" presId="urn:microsoft.com/office/officeart/2005/8/layout/list1"/>
    <dgm:cxn modelId="{3A8B5D76-397C-994A-8F1F-BEC511CC24E7}" type="presParOf" srcId="{26CB65AD-DE81-4054-AE8D-343B7D4B1322}" destId="{33D46CE9-E73B-441E-8292-CBE5415E9084}" srcOrd="0" destOrd="0" presId="urn:microsoft.com/office/officeart/2005/8/layout/list1"/>
    <dgm:cxn modelId="{EFE19284-1646-424F-9698-7DD88DC77C9A}" type="presParOf" srcId="{26CB65AD-DE81-4054-AE8D-343B7D4B1322}" destId="{BCD82A56-B109-4058-B67B-6FFE477B0B2E}" srcOrd="1" destOrd="0" presId="urn:microsoft.com/office/officeart/2005/8/layout/list1"/>
    <dgm:cxn modelId="{A65617D2-D6F6-3148-AD83-6FA0806218BB}" type="presParOf" srcId="{1DB73CA7-2198-4D3A-9E8E-7E76220125FD}" destId="{B0D5BE75-DEBA-4141-81FB-9F025257FB91}" srcOrd="5" destOrd="0" presId="urn:microsoft.com/office/officeart/2005/8/layout/list1"/>
    <dgm:cxn modelId="{ABA8E651-179D-E643-A2F1-48B4C8EE26DE}" type="presParOf" srcId="{1DB73CA7-2198-4D3A-9E8E-7E76220125FD}" destId="{17C48857-F690-4CBD-BF2C-4BF5482A889D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05635C3-2FE3-4DFC-85C9-0CC61E71379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DC322679-1925-447A-83E6-122C2B910DE6}">
      <dgm:prSet phldrT="[Text]" custT="1"/>
      <dgm:spPr/>
      <dgm:t>
        <a:bodyPr/>
        <a:lstStyle/>
        <a:p>
          <a:r>
            <a:rPr lang="en-IN" sz="2000" dirty="0" smtClean="0"/>
            <a:t>Test for Substitutability </a:t>
          </a:r>
          <a:endParaRPr lang="en-IN" sz="2000" dirty="0"/>
        </a:p>
      </dgm:t>
    </dgm:pt>
    <dgm:pt modelId="{C2F532BC-B8AF-47B7-AD20-B1117D4976B0}" type="parTrans" cxnId="{A6ADEB0D-CE75-4377-B37E-6583B1649FFB}">
      <dgm:prSet/>
      <dgm:spPr/>
      <dgm:t>
        <a:bodyPr/>
        <a:lstStyle/>
        <a:p>
          <a:endParaRPr lang="en-IN"/>
        </a:p>
      </dgm:t>
    </dgm:pt>
    <dgm:pt modelId="{02581945-BA2E-48B7-B73B-C2AFCC74E4D3}" type="sibTrans" cxnId="{A6ADEB0D-CE75-4377-B37E-6583B1649FFB}">
      <dgm:prSet/>
      <dgm:spPr/>
      <dgm:t>
        <a:bodyPr/>
        <a:lstStyle/>
        <a:p>
          <a:endParaRPr lang="en-IN"/>
        </a:p>
      </dgm:t>
    </dgm:pt>
    <dgm:pt modelId="{16BE4FCC-19BF-4425-8032-415572D4B9D3}">
      <dgm:prSet custT="1"/>
      <dgm:spPr/>
      <dgm:t>
        <a:bodyPr/>
        <a:lstStyle/>
        <a:p>
          <a:r>
            <a:rPr lang="en-IN" sz="2000" dirty="0" smtClean="0"/>
            <a:t>Does the insurer have any technical specifics  or play such a unique role in a market that it would be difficult to substitute an equivalent actor in the short-term if the institution were to disappear?</a:t>
          </a:r>
          <a:endParaRPr lang="en-IN" sz="2000" dirty="0"/>
        </a:p>
      </dgm:t>
    </dgm:pt>
    <dgm:pt modelId="{FCC314F9-8C85-4083-A91E-CE319DDA8629}" type="parTrans" cxnId="{156D2E7A-1F21-4669-BF0D-C61DA3F9F6A1}">
      <dgm:prSet/>
      <dgm:spPr/>
      <dgm:t>
        <a:bodyPr/>
        <a:lstStyle/>
        <a:p>
          <a:endParaRPr lang="en-IN"/>
        </a:p>
      </dgm:t>
    </dgm:pt>
    <dgm:pt modelId="{A8EEC24C-296E-48E6-806E-75CC4270C011}" type="sibTrans" cxnId="{156D2E7A-1F21-4669-BF0D-C61DA3F9F6A1}">
      <dgm:prSet/>
      <dgm:spPr/>
      <dgm:t>
        <a:bodyPr/>
        <a:lstStyle/>
        <a:p>
          <a:endParaRPr lang="en-IN"/>
        </a:p>
      </dgm:t>
    </dgm:pt>
    <dgm:pt modelId="{2C5181A0-7CBE-4410-A341-F83A69FDF6AB}">
      <dgm:prSet custT="1"/>
      <dgm:spPr/>
      <dgm:t>
        <a:bodyPr/>
        <a:lstStyle/>
        <a:p>
          <a:endParaRPr lang="en-IN" sz="2000" dirty="0"/>
        </a:p>
      </dgm:t>
    </dgm:pt>
    <dgm:pt modelId="{D92E4668-68E8-45BE-AFA6-9CF7F582A1EB}" type="parTrans" cxnId="{F80D739F-21A7-42B4-8F5B-F95FAB2E9D07}">
      <dgm:prSet/>
      <dgm:spPr/>
      <dgm:t>
        <a:bodyPr/>
        <a:lstStyle/>
        <a:p>
          <a:endParaRPr lang="en-US"/>
        </a:p>
      </dgm:t>
    </dgm:pt>
    <dgm:pt modelId="{520D2189-5D25-49D3-9F32-4E15EE063C4E}" type="sibTrans" cxnId="{F80D739F-21A7-42B4-8F5B-F95FAB2E9D07}">
      <dgm:prSet/>
      <dgm:spPr/>
      <dgm:t>
        <a:bodyPr/>
        <a:lstStyle/>
        <a:p>
          <a:endParaRPr lang="en-US"/>
        </a:p>
      </dgm:t>
    </dgm:pt>
    <dgm:pt modelId="{096BADA9-3BA8-42CC-B367-6CA773C8829F}">
      <dgm:prSet custT="1"/>
      <dgm:spPr/>
      <dgm:t>
        <a:bodyPr/>
        <a:lstStyle/>
        <a:p>
          <a:r>
            <a:rPr lang="en-IN" sz="2000" dirty="0" smtClean="0"/>
            <a:t>Is the capacity that the institution deploys to its market so large or unique that others could not step in with capacity sufficient to enable the market to clear? </a:t>
          </a:r>
          <a:endParaRPr lang="en-IN" sz="2000" dirty="0"/>
        </a:p>
      </dgm:t>
    </dgm:pt>
    <dgm:pt modelId="{A526274F-7716-4F00-A6C4-D2875955ABF0}" type="parTrans" cxnId="{133FDA1E-56FC-4654-9CC7-CC45BF4C88B6}">
      <dgm:prSet/>
      <dgm:spPr/>
      <dgm:t>
        <a:bodyPr/>
        <a:lstStyle/>
        <a:p>
          <a:endParaRPr lang="en-US"/>
        </a:p>
      </dgm:t>
    </dgm:pt>
    <dgm:pt modelId="{D9187FB1-272A-4F2A-BA8D-2F8BC0927321}" type="sibTrans" cxnId="{133FDA1E-56FC-4654-9CC7-CC45BF4C88B6}">
      <dgm:prSet/>
      <dgm:spPr/>
      <dgm:t>
        <a:bodyPr/>
        <a:lstStyle/>
        <a:p>
          <a:endParaRPr lang="en-US"/>
        </a:p>
      </dgm:t>
    </dgm:pt>
    <dgm:pt modelId="{68DD8A5F-F8EC-4003-B34A-18893B22DED1}" type="pres">
      <dgm:prSet presAssocID="{C05635C3-2FE3-4DFC-85C9-0CC61E71379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DC6354ED-37CC-4FE9-A085-145953C2CA8E}" type="pres">
      <dgm:prSet presAssocID="{DC322679-1925-447A-83E6-122C2B910DE6}" presName="parentLin" presStyleCnt="0"/>
      <dgm:spPr/>
    </dgm:pt>
    <dgm:pt modelId="{1D8399BF-DE05-427C-9C00-426EA2944DB0}" type="pres">
      <dgm:prSet presAssocID="{DC322679-1925-447A-83E6-122C2B910DE6}" presName="parentLeftMargin" presStyleLbl="node1" presStyleIdx="0" presStyleCnt="1"/>
      <dgm:spPr/>
      <dgm:t>
        <a:bodyPr/>
        <a:lstStyle/>
        <a:p>
          <a:endParaRPr lang="en-IN"/>
        </a:p>
      </dgm:t>
    </dgm:pt>
    <dgm:pt modelId="{F8186F68-B710-4ABC-833E-1D6E5BFED6C3}" type="pres">
      <dgm:prSet presAssocID="{DC322679-1925-447A-83E6-122C2B910DE6}" presName="parentText" presStyleLbl="node1" presStyleIdx="0" presStyleCnt="1" custScaleX="133272" custScaleY="300056" custLinFactNeighborX="-27857" custLinFactNeighborY="57016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26F9E02-AAE4-408D-A595-8977CA4CD789}" type="pres">
      <dgm:prSet presAssocID="{DC322679-1925-447A-83E6-122C2B910DE6}" presName="negativeSpace" presStyleCnt="0"/>
      <dgm:spPr/>
    </dgm:pt>
    <dgm:pt modelId="{391D666F-E0AD-4E42-AC8F-4FE69CED964F}" type="pres">
      <dgm:prSet presAssocID="{DC322679-1925-447A-83E6-122C2B910DE6}" presName="childText" presStyleLbl="conFgAcc1" presStyleIdx="0" presStyleCnt="1" custScaleY="20674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F80D739F-21A7-42B4-8F5B-F95FAB2E9D07}" srcId="{DC322679-1925-447A-83E6-122C2B910DE6}" destId="{2C5181A0-7CBE-4410-A341-F83A69FDF6AB}" srcOrd="2" destOrd="0" parTransId="{D92E4668-68E8-45BE-AFA6-9CF7F582A1EB}" sibTransId="{520D2189-5D25-49D3-9F32-4E15EE063C4E}"/>
    <dgm:cxn modelId="{9A182D78-80D8-4F92-A8A2-1253A92D3076}" type="presOf" srcId="{16BE4FCC-19BF-4425-8032-415572D4B9D3}" destId="{391D666F-E0AD-4E42-AC8F-4FE69CED964F}" srcOrd="0" destOrd="0" presId="urn:microsoft.com/office/officeart/2005/8/layout/list1"/>
    <dgm:cxn modelId="{156D2E7A-1F21-4669-BF0D-C61DA3F9F6A1}" srcId="{DC322679-1925-447A-83E6-122C2B910DE6}" destId="{16BE4FCC-19BF-4425-8032-415572D4B9D3}" srcOrd="0" destOrd="0" parTransId="{FCC314F9-8C85-4083-A91E-CE319DDA8629}" sibTransId="{A8EEC24C-296E-48E6-806E-75CC4270C011}"/>
    <dgm:cxn modelId="{B0652A46-AC39-4EE5-866E-5189A43C5906}" type="presOf" srcId="{DC322679-1925-447A-83E6-122C2B910DE6}" destId="{1D8399BF-DE05-427C-9C00-426EA2944DB0}" srcOrd="0" destOrd="0" presId="urn:microsoft.com/office/officeart/2005/8/layout/list1"/>
    <dgm:cxn modelId="{D223D39F-1378-46FD-9E2E-0E9772CE07A6}" type="presOf" srcId="{2C5181A0-7CBE-4410-A341-F83A69FDF6AB}" destId="{391D666F-E0AD-4E42-AC8F-4FE69CED964F}" srcOrd="0" destOrd="2" presId="urn:microsoft.com/office/officeart/2005/8/layout/list1"/>
    <dgm:cxn modelId="{133FDA1E-56FC-4654-9CC7-CC45BF4C88B6}" srcId="{DC322679-1925-447A-83E6-122C2B910DE6}" destId="{096BADA9-3BA8-42CC-B367-6CA773C8829F}" srcOrd="1" destOrd="0" parTransId="{A526274F-7716-4F00-A6C4-D2875955ABF0}" sibTransId="{D9187FB1-272A-4F2A-BA8D-2F8BC0927321}"/>
    <dgm:cxn modelId="{0873B179-F8B3-4A5C-8FA7-97AAE1E1C753}" type="presOf" srcId="{DC322679-1925-447A-83E6-122C2B910DE6}" destId="{F8186F68-B710-4ABC-833E-1D6E5BFED6C3}" srcOrd="1" destOrd="0" presId="urn:microsoft.com/office/officeart/2005/8/layout/list1"/>
    <dgm:cxn modelId="{A6ADEB0D-CE75-4377-B37E-6583B1649FFB}" srcId="{C05635C3-2FE3-4DFC-85C9-0CC61E713794}" destId="{DC322679-1925-447A-83E6-122C2B910DE6}" srcOrd="0" destOrd="0" parTransId="{C2F532BC-B8AF-47B7-AD20-B1117D4976B0}" sibTransId="{02581945-BA2E-48B7-B73B-C2AFCC74E4D3}"/>
    <dgm:cxn modelId="{56FA344B-432F-425D-9002-2BAF80084754}" type="presOf" srcId="{096BADA9-3BA8-42CC-B367-6CA773C8829F}" destId="{391D666F-E0AD-4E42-AC8F-4FE69CED964F}" srcOrd="0" destOrd="1" presId="urn:microsoft.com/office/officeart/2005/8/layout/list1"/>
    <dgm:cxn modelId="{03E16925-3E73-4635-A52A-AC0B33521300}" type="presOf" srcId="{C05635C3-2FE3-4DFC-85C9-0CC61E713794}" destId="{68DD8A5F-F8EC-4003-B34A-18893B22DED1}" srcOrd="0" destOrd="0" presId="urn:microsoft.com/office/officeart/2005/8/layout/list1"/>
    <dgm:cxn modelId="{57518D3A-7751-4F5E-87C4-FA8E123A282B}" type="presParOf" srcId="{68DD8A5F-F8EC-4003-B34A-18893B22DED1}" destId="{DC6354ED-37CC-4FE9-A085-145953C2CA8E}" srcOrd="0" destOrd="0" presId="urn:microsoft.com/office/officeart/2005/8/layout/list1"/>
    <dgm:cxn modelId="{C88DF62F-CE59-48A5-80B1-6ED3D6F51DAD}" type="presParOf" srcId="{DC6354ED-37CC-4FE9-A085-145953C2CA8E}" destId="{1D8399BF-DE05-427C-9C00-426EA2944DB0}" srcOrd="0" destOrd="0" presId="urn:microsoft.com/office/officeart/2005/8/layout/list1"/>
    <dgm:cxn modelId="{F76EB0A1-465C-4C3D-BA80-05C9E332B164}" type="presParOf" srcId="{DC6354ED-37CC-4FE9-A085-145953C2CA8E}" destId="{F8186F68-B710-4ABC-833E-1D6E5BFED6C3}" srcOrd="1" destOrd="0" presId="urn:microsoft.com/office/officeart/2005/8/layout/list1"/>
    <dgm:cxn modelId="{2B447127-A49C-4FE3-89E6-6D207A612FA6}" type="presParOf" srcId="{68DD8A5F-F8EC-4003-B34A-18893B22DED1}" destId="{426F9E02-AAE4-408D-A595-8977CA4CD789}" srcOrd="1" destOrd="0" presId="urn:microsoft.com/office/officeart/2005/8/layout/list1"/>
    <dgm:cxn modelId="{1777A03B-3FF8-45A5-83D2-6D3047A30AE4}" type="presParOf" srcId="{68DD8A5F-F8EC-4003-B34A-18893B22DED1}" destId="{391D666F-E0AD-4E42-AC8F-4FE69CED964F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05635C3-2FE3-4DFC-85C9-0CC61E71379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DC322679-1925-447A-83E6-122C2B910DE6}">
      <dgm:prSet phldrT="[Text]" custT="1"/>
      <dgm:spPr/>
      <dgm:t>
        <a:bodyPr/>
        <a:lstStyle/>
        <a:p>
          <a:r>
            <a:rPr lang="en-IN" sz="2000" dirty="0" smtClean="0"/>
            <a:t>Interconnectedness: Only if risk can be transmitted then the institution or its activities present a risk for the system </a:t>
          </a:r>
          <a:endParaRPr lang="en-IN" sz="2000" dirty="0"/>
        </a:p>
      </dgm:t>
    </dgm:pt>
    <dgm:pt modelId="{C2F532BC-B8AF-47B7-AD20-B1117D4976B0}" type="parTrans" cxnId="{A6ADEB0D-CE75-4377-B37E-6583B1649FFB}">
      <dgm:prSet/>
      <dgm:spPr/>
      <dgm:t>
        <a:bodyPr/>
        <a:lstStyle/>
        <a:p>
          <a:endParaRPr lang="en-IN"/>
        </a:p>
      </dgm:t>
    </dgm:pt>
    <dgm:pt modelId="{02581945-BA2E-48B7-B73B-C2AFCC74E4D3}" type="sibTrans" cxnId="{A6ADEB0D-CE75-4377-B37E-6583B1649FFB}">
      <dgm:prSet/>
      <dgm:spPr/>
      <dgm:t>
        <a:bodyPr/>
        <a:lstStyle/>
        <a:p>
          <a:endParaRPr lang="en-IN"/>
        </a:p>
      </dgm:t>
    </dgm:pt>
    <dgm:pt modelId="{16BE4FCC-19BF-4425-8032-415572D4B9D3}">
      <dgm:prSet custT="1"/>
      <dgm:spPr/>
      <dgm:t>
        <a:bodyPr/>
        <a:lstStyle/>
        <a:p>
          <a:r>
            <a:rPr lang="en-IN" sz="2000" dirty="0" smtClean="0"/>
            <a:t>Insurers as owners of financial assets</a:t>
          </a:r>
          <a:endParaRPr lang="en-IN" sz="2000" dirty="0"/>
        </a:p>
      </dgm:t>
    </dgm:pt>
    <dgm:pt modelId="{FCC314F9-8C85-4083-A91E-CE319DDA8629}" type="parTrans" cxnId="{156D2E7A-1F21-4669-BF0D-C61DA3F9F6A1}">
      <dgm:prSet/>
      <dgm:spPr/>
      <dgm:t>
        <a:bodyPr/>
        <a:lstStyle/>
        <a:p>
          <a:endParaRPr lang="en-IN"/>
        </a:p>
      </dgm:t>
    </dgm:pt>
    <dgm:pt modelId="{A8EEC24C-296E-48E6-806E-75CC4270C011}" type="sibTrans" cxnId="{156D2E7A-1F21-4669-BF0D-C61DA3F9F6A1}">
      <dgm:prSet/>
      <dgm:spPr/>
      <dgm:t>
        <a:bodyPr/>
        <a:lstStyle/>
        <a:p>
          <a:endParaRPr lang="en-IN"/>
        </a:p>
      </dgm:t>
    </dgm:pt>
    <dgm:pt modelId="{2C5181A0-7CBE-4410-A341-F83A69FDF6AB}">
      <dgm:prSet custT="1"/>
      <dgm:spPr/>
      <dgm:t>
        <a:bodyPr/>
        <a:lstStyle/>
        <a:p>
          <a:endParaRPr lang="en-IN" sz="2000" dirty="0"/>
        </a:p>
      </dgm:t>
    </dgm:pt>
    <dgm:pt modelId="{D92E4668-68E8-45BE-AFA6-9CF7F582A1EB}" type="parTrans" cxnId="{F80D739F-21A7-42B4-8F5B-F95FAB2E9D07}">
      <dgm:prSet/>
      <dgm:spPr/>
      <dgm:t>
        <a:bodyPr/>
        <a:lstStyle/>
        <a:p>
          <a:endParaRPr lang="en-US"/>
        </a:p>
      </dgm:t>
    </dgm:pt>
    <dgm:pt modelId="{520D2189-5D25-49D3-9F32-4E15EE063C4E}" type="sibTrans" cxnId="{F80D739F-21A7-42B4-8F5B-F95FAB2E9D07}">
      <dgm:prSet/>
      <dgm:spPr/>
      <dgm:t>
        <a:bodyPr/>
        <a:lstStyle/>
        <a:p>
          <a:endParaRPr lang="en-US"/>
        </a:p>
      </dgm:t>
    </dgm:pt>
    <dgm:pt modelId="{096BADA9-3BA8-42CC-B367-6CA773C8829F}">
      <dgm:prSet custT="1"/>
      <dgm:spPr/>
      <dgm:t>
        <a:bodyPr/>
        <a:lstStyle/>
        <a:p>
          <a:r>
            <a:rPr lang="en-IN" sz="2000" dirty="0" smtClean="0"/>
            <a:t>Linkage between company and financial system</a:t>
          </a:r>
          <a:endParaRPr lang="en-IN" sz="2000" dirty="0"/>
        </a:p>
      </dgm:t>
    </dgm:pt>
    <dgm:pt modelId="{A526274F-7716-4F00-A6C4-D2875955ABF0}" type="parTrans" cxnId="{133FDA1E-56FC-4654-9CC7-CC45BF4C88B6}">
      <dgm:prSet/>
      <dgm:spPr/>
      <dgm:t>
        <a:bodyPr/>
        <a:lstStyle/>
        <a:p>
          <a:endParaRPr lang="en-US"/>
        </a:p>
      </dgm:t>
    </dgm:pt>
    <dgm:pt modelId="{D9187FB1-272A-4F2A-BA8D-2F8BC0927321}" type="sibTrans" cxnId="{133FDA1E-56FC-4654-9CC7-CC45BF4C88B6}">
      <dgm:prSet/>
      <dgm:spPr/>
      <dgm:t>
        <a:bodyPr/>
        <a:lstStyle/>
        <a:p>
          <a:endParaRPr lang="en-US"/>
        </a:p>
      </dgm:t>
    </dgm:pt>
    <dgm:pt modelId="{3023CE6B-1C7F-4C8D-AAEA-46CDBFEB4A36}">
      <dgm:prSet custT="1"/>
      <dgm:spPr/>
      <dgm:t>
        <a:bodyPr/>
        <a:lstStyle/>
        <a:p>
          <a:endParaRPr lang="en-IN" sz="2000" dirty="0"/>
        </a:p>
      </dgm:t>
    </dgm:pt>
    <dgm:pt modelId="{26D09AA4-8016-4BA8-8703-D32D67FE0A50}" type="parTrans" cxnId="{63154724-0ABD-4C21-A814-1B0D55D9F64D}">
      <dgm:prSet/>
      <dgm:spPr/>
      <dgm:t>
        <a:bodyPr/>
        <a:lstStyle/>
        <a:p>
          <a:endParaRPr lang="en-US"/>
        </a:p>
      </dgm:t>
    </dgm:pt>
    <dgm:pt modelId="{8794FA93-4A1F-4AFB-BE88-49C70BA2A172}" type="sibTrans" cxnId="{63154724-0ABD-4C21-A814-1B0D55D9F64D}">
      <dgm:prSet/>
      <dgm:spPr/>
      <dgm:t>
        <a:bodyPr/>
        <a:lstStyle/>
        <a:p>
          <a:endParaRPr lang="en-US"/>
        </a:p>
      </dgm:t>
    </dgm:pt>
    <dgm:pt modelId="{854696C0-DB9F-4068-892D-C0DCC0C6A6B1}">
      <dgm:prSet custT="1"/>
      <dgm:spPr/>
      <dgm:t>
        <a:bodyPr/>
        <a:lstStyle/>
        <a:p>
          <a:endParaRPr lang="en-IN" sz="2000" dirty="0"/>
        </a:p>
      </dgm:t>
    </dgm:pt>
    <dgm:pt modelId="{E3CC6E4D-BB99-41EB-A730-DFD2AD9256E7}" type="parTrans" cxnId="{BBE2D5D3-5830-4AC7-86A0-548BF14CD3C4}">
      <dgm:prSet/>
      <dgm:spPr/>
      <dgm:t>
        <a:bodyPr/>
        <a:lstStyle/>
        <a:p>
          <a:endParaRPr lang="en-US"/>
        </a:p>
      </dgm:t>
    </dgm:pt>
    <dgm:pt modelId="{48F22005-96D9-4793-82BC-BC40025C95AA}" type="sibTrans" cxnId="{BBE2D5D3-5830-4AC7-86A0-548BF14CD3C4}">
      <dgm:prSet/>
      <dgm:spPr/>
      <dgm:t>
        <a:bodyPr/>
        <a:lstStyle/>
        <a:p>
          <a:endParaRPr lang="en-US"/>
        </a:p>
      </dgm:t>
    </dgm:pt>
    <dgm:pt modelId="{683E5C9F-F822-43CB-9221-9C5E15F7B907}">
      <dgm:prSet custT="1"/>
      <dgm:spPr/>
      <dgm:t>
        <a:bodyPr/>
        <a:lstStyle/>
        <a:p>
          <a:r>
            <a:rPr lang="en-IN" sz="2000" dirty="0" smtClean="0"/>
            <a:t>Insurance companies within complex financial services groups</a:t>
          </a:r>
          <a:endParaRPr lang="en-IN" sz="2000" dirty="0"/>
        </a:p>
      </dgm:t>
    </dgm:pt>
    <dgm:pt modelId="{CAEBE76E-03EC-47DF-985F-5F8E606E7944}" type="parTrans" cxnId="{355D260E-E8E9-4414-AE7B-A68195731FFD}">
      <dgm:prSet/>
      <dgm:spPr/>
      <dgm:t>
        <a:bodyPr/>
        <a:lstStyle/>
        <a:p>
          <a:endParaRPr lang="en-US"/>
        </a:p>
      </dgm:t>
    </dgm:pt>
    <dgm:pt modelId="{C6916389-6E12-494D-BE55-617D3CA29F9E}" type="sibTrans" cxnId="{355D260E-E8E9-4414-AE7B-A68195731FFD}">
      <dgm:prSet/>
      <dgm:spPr/>
      <dgm:t>
        <a:bodyPr/>
        <a:lstStyle/>
        <a:p>
          <a:endParaRPr lang="en-US"/>
        </a:p>
      </dgm:t>
    </dgm:pt>
    <dgm:pt modelId="{0118BEEE-B803-47B1-A9BF-20C9D905DFA5}">
      <dgm:prSet custT="1"/>
      <dgm:spPr/>
      <dgm:t>
        <a:bodyPr/>
        <a:lstStyle/>
        <a:p>
          <a:r>
            <a:rPr lang="en-IN" sz="2000" dirty="0" smtClean="0"/>
            <a:t>Linkage between insurers and bank</a:t>
          </a:r>
          <a:endParaRPr lang="en-IN" sz="2000" dirty="0"/>
        </a:p>
      </dgm:t>
    </dgm:pt>
    <dgm:pt modelId="{BC830031-70BC-4B20-B787-90DBED889B69}" type="parTrans" cxnId="{9C4FB8F0-7392-4B50-84F7-06EC971042A2}">
      <dgm:prSet/>
      <dgm:spPr/>
      <dgm:t>
        <a:bodyPr/>
        <a:lstStyle/>
        <a:p>
          <a:endParaRPr lang="en-US"/>
        </a:p>
      </dgm:t>
    </dgm:pt>
    <dgm:pt modelId="{22DC5B43-360B-44F9-A1F3-D5487CAD1409}" type="sibTrans" cxnId="{9C4FB8F0-7392-4B50-84F7-06EC971042A2}">
      <dgm:prSet/>
      <dgm:spPr/>
      <dgm:t>
        <a:bodyPr/>
        <a:lstStyle/>
        <a:p>
          <a:endParaRPr lang="en-US"/>
        </a:p>
      </dgm:t>
    </dgm:pt>
    <dgm:pt modelId="{A4DDE468-701C-4BD9-98F3-4B0EBC4C2988}">
      <dgm:prSet custT="1"/>
      <dgm:spPr/>
      <dgm:t>
        <a:bodyPr/>
        <a:lstStyle/>
        <a:p>
          <a:r>
            <a:rPr lang="en-IN" sz="2000" dirty="0" smtClean="0"/>
            <a:t>Linkage between insurers and reinsurers</a:t>
          </a:r>
          <a:endParaRPr lang="en-IN" sz="2000" dirty="0"/>
        </a:p>
      </dgm:t>
    </dgm:pt>
    <dgm:pt modelId="{524D7136-3C6A-410E-A8BD-222BB9CE13BA}" type="parTrans" cxnId="{4D2A5C07-87BD-48FE-B5FE-1AB0603795AF}">
      <dgm:prSet/>
      <dgm:spPr/>
      <dgm:t>
        <a:bodyPr/>
        <a:lstStyle/>
        <a:p>
          <a:endParaRPr lang="en-US"/>
        </a:p>
      </dgm:t>
    </dgm:pt>
    <dgm:pt modelId="{BF4194F9-C3BE-4528-8D48-7CE1EBDA8F84}" type="sibTrans" cxnId="{4D2A5C07-87BD-48FE-B5FE-1AB0603795AF}">
      <dgm:prSet/>
      <dgm:spPr/>
      <dgm:t>
        <a:bodyPr/>
        <a:lstStyle/>
        <a:p>
          <a:endParaRPr lang="en-US"/>
        </a:p>
      </dgm:t>
    </dgm:pt>
    <dgm:pt modelId="{591628B4-F5EB-42B1-B32A-59D79F21E099}">
      <dgm:prSet custT="1"/>
      <dgm:spPr/>
      <dgm:t>
        <a:bodyPr/>
        <a:lstStyle/>
        <a:p>
          <a:endParaRPr lang="en-IN" sz="2000" dirty="0"/>
        </a:p>
      </dgm:t>
    </dgm:pt>
    <dgm:pt modelId="{60C26EE9-61E9-4A8C-B257-D9050A7A09C3}" type="parTrans" cxnId="{882E1B24-DD90-481E-AB88-A951DB80D498}">
      <dgm:prSet/>
      <dgm:spPr/>
    </dgm:pt>
    <dgm:pt modelId="{0952A30C-45AE-407B-807D-3D9B61F66646}" type="sibTrans" cxnId="{882E1B24-DD90-481E-AB88-A951DB80D498}">
      <dgm:prSet/>
      <dgm:spPr/>
    </dgm:pt>
    <dgm:pt modelId="{68DD8A5F-F8EC-4003-B34A-18893B22DED1}" type="pres">
      <dgm:prSet presAssocID="{C05635C3-2FE3-4DFC-85C9-0CC61E71379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DC6354ED-37CC-4FE9-A085-145953C2CA8E}" type="pres">
      <dgm:prSet presAssocID="{DC322679-1925-447A-83E6-122C2B910DE6}" presName="parentLin" presStyleCnt="0"/>
      <dgm:spPr/>
    </dgm:pt>
    <dgm:pt modelId="{1D8399BF-DE05-427C-9C00-426EA2944DB0}" type="pres">
      <dgm:prSet presAssocID="{DC322679-1925-447A-83E6-122C2B910DE6}" presName="parentLeftMargin" presStyleLbl="node1" presStyleIdx="0" presStyleCnt="1"/>
      <dgm:spPr/>
      <dgm:t>
        <a:bodyPr/>
        <a:lstStyle/>
        <a:p>
          <a:endParaRPr lang="en-IN"/>
        </a:p>
      </dgm:t>
    </dgm:pt>
    <dgm:pt modelId="{F8186F68-B710-4ABC-833E-1D6E5BFED6C3}" type="pres">
      <dgm:prSet presAssocID="{DC322679-1925-447A-83E6-122C2B910DE6}" presName="parentText" presStyleLbl="node1" presStyleIdx="0" presStyleCnt="1" custScaleX="133272" custScaleY="521268" custLinFactY="74578" custLinFactNeighborX="-27857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26F9E02-AAE4-408D-A595-8977CA4CD789}" type="pres">
      <dgm:prSet presAssocID="{DC322679-1925-447A-83E6-122C2B910DE6}" presName="negativeSpace" presStyleCnt="0"/>
      <dgm:spPr/>
    </dgm:pt>
    <dgm:pt modelId="{391D666F-E0AD-4E42-AC8F-4FE69CED964F}" type="pres">
      <dgm:prSet presAssocID="{DC322679-1925-447A-83E6-122C2B910DE6}" presName="childText" presStyleLbl="conFgAcc1" presStyleIdx="0" presStyleCnt="1" custScaleY="206749" custLinFactNeighborX="-1802" custLinFactNeighborY="-3416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2B94E3C8-4C19-4011-A302-9871DDCE9C8F}" type="presOf" srcId="{DC322679-1925-447A-83E6-122C2B910DE6}" destId="{1D8399BF-DE05-427C-9C00-426EA2944DB0}" srcOrd="0" destOrd="0" presId="urn:microsoft.com/office/officeart/2005/8/layout/list1"/>
    <dgm:cxn modelId="{FF558FD9-C738-4A2C-A5E7-01F2B34B7C36}" type="presOf" srcId="{2C5181A0-7CBE-4410-A341-F83A69FDF6AB}" destId="{391D666F-E0AD-4E42-AC8F-4FE69CED964F}" srcOrd="0" destOrd="8" presId="urn:microsoft.com/office/officeart/2005/8/layout/list1"/>
    <dgm:cxn modelId="{63154724-0ABD-4C21-A814-1B0D55D9F64D}" srcId="{DC322679-1925-447A-83E6-122C2B910DE6}" destId="{3023CE6B-1C7F-4C8D-AAEA-46CDBFEB4A36}" srcOrd="7" destOrd="0" parTransId="{26D09AA4-8016-4BA8-8703-D32D67FE0A50}" sibTransId="{8794FA93-4A1F-4AFB-BE88-49C70BA2A172}"/>
    <dgm:cxn modelId="{4D2A5C07-87BD-48FE-B5FE-1AB0603795AF}" srcId="{DC322679-1925-447A-83E6-122C2B910DE6}" destId="{A4DDE468-701C-4BD9-98F3-4B0EBC4C2988}" srcOrd="4" destOrd="0" parTransId="{524D7136-3C6A-410E-A8BD-222BB9CE13BA}" sibTransId="{BF4194F9-C3BE-4528-8D48-7CE1EBDA8F84}"/>
    <dgm:cxn modelId="{355D260E-E8E9-4414-AE7B-A68195731FFD}" srcId="{DC322679-1925-447A-83E6-122C2B910DE6}" destId="{683E5C9F-F822-43CB-9221-9C5E15F7B907}" srcOrd="5" destOrd="0" parTransId="{CAEBE76E-03EC-47DF-985F-5F8E606E7944}" sibTransId="{C6916389-6E12-494D-BE55-617D3CA29F9E}"/>
    <dgm:cxn modelId="{EFB56D26-A739-44C7-9A6D-FC8FFF2062CB}" type="presOf" srcId="{16BE4FCC-19BF-4425-8032-415572D4B9D3}" destId="{391D666F-E0AD-4E42-AC8F-4FE69CED964F}" srcOrd="0" destOrd="1" presId="urn:microsoft.com/office/officeart/2005/8/layout/list1"/>
    <dgm:cxn modelId="{156D2E7A-1F21-4669-BF0D-C61DA3F9F6A1}" srcId="{DC322679-1925-447A-83E6-122C2B910DE6}" destId="{16BE4FCC-19BF-4425-8032-415572D4B9D3}" srcOrd="1" destOrd="0" parTransId="{FCC314F9-8C85-4083-A91E-CE319DDA8629}" sibTransId="{A8EEC24C-296E-48E6-806E-75CC4270C011}"/>
    <dgm:cxn modelId="{AC25BC7D-BEEB-494A-B840-14BC8E9FF8DB}" type="presOf" srcId="{3023CE6B-1C7F-4C8D-AAEA-46CDBFEB4A36}" destId="{391D666F-E0AD-4E42-AC8F-4FE69CED964F}" srcOrd="0" destOrd="7" presId="urn:microsoft.com/office/officeart/2005/8/layout/list1"/>
    <dgm:cxn modelId="{9C4FB8F0-7392-4B50-84F7-06EC971042A2}" srcId="{DC322679-1925-447A-83E6-122C2B910DE6}" destId="{0118BEEE-B803-47B1-A9BF-20C9D905DFA5}" srcOrd="3" destOrd="0" parTransId="{BC830031-70BC-4B20-B787-90DBED889B69}" sibTransId="{22DC5B43-360B-44F9-A1F3-D5487CAD1409}"/>
    <dgm:cxn modelId="{BBE2D5D3-5830-4AC7-86A0-548BF14CD3C4}" srcId="{DC322679-1925-447A-83E6-122C2B910DE6}" destId="{854696C0-DB9F-4068-892D-C0DCC0C6A6B1}" srcOrd="6" destOrd="0" parTransId="{E3CC6E4D-BB99-41EB-A730-DFD2AD9256E7}" sibTransId="{48F22005-96D9-4793-82BC-BC40025C95AA}"/>
    <dgm:cxn modelId="{DCAF8277-14DE-4627-9069-A68C61EF2865}" type="presOf" srcId="{A4DDE468-701C-4BD9-98F3-4B0EBC4C2988}" destId="{391D666F-E0AD-4E42-AC8F-4FE69CED964F}" srcOrd="0" destOrd="4" presId="urn:microsoft.com/office/officeart/2005/8/layout/list1"/>
    <dgm:cxn modelId="{BF5557D8-AEA5-45F9-BC1A-DE9FFEA9C8EA}" type="presOf" srcId="{591628B4-F5EB-42B1-B32A-59D79F21E099}" destId="{391D666F-E0AD-4E42-AC8F-4FE69CED964F}" srcOrd="0" destOrd="0" presId="urn:microsoft.com/office/officeart/2005/8/layout/list1"/>
    <dgm:cxn modelId="{21127C0E-DADF-4B49-9D09-E0D81B3DC597}" type="presOf" srcId="{096BADA9-3BA8-42CC-B367-6CA773C8829F}" destId="{391D666F-E0AD-4E42-AC8F-4FE69CED964F}" srcOrd="0" destOrd="2" presId="urn:microsoft.com/office/officeart/2005/8/layout/list1"/>
    <dgm:cxn modelId="{A6ADEB0D-CE75-4377-B37E-6583B1649FFB}" srcId="{C05635C3-2FE3-4DFC-85C9-0CC61E713794}" destId="{DC322679-1925-447A-83E6-122C2B910DE6}" srcOrd="0" destOrd="0" parTransId="{C2F532BC-B8AF-47B7-AD20-B1117D4976B0}" sibTransId="{02581945-BA2E-48B7-B73B-C2AFCC74E4D3}"/>
    <dgm:cxn modelId="{F80D739F-21A7-42B4-8F5B-F95FAB2E9D07}" srcId="{DC322679-1925-447A-83E6-122C2B910DE6}" destId="{2C5181A0-7CBE-4410-A341-F83A69FDF6AB}" srcOrd="8" destOrd="0" parTransId="{D92E4668-68E8-45BE-AFA6-9CF7F582A1EB}" sibTransId="{520D2189-5D25-49D3-9F32-4E15EE063C4E}"/>
    <dgm:cxn modelId="{76DA1997-B0FA-4500-B78F-513E37396180}" type="presOf" srcId="{C05635C3-2FE3-4DFC-85C9-0CC61E713794}" destId="{68DD8A5F-F8EC-4003-B34A-18893B22DED1}" srcOrd="0" destOrd="0" presId="urn:microsoft.com/office/officeart/2005/8/layout/list1"/>
    <dgm:cxn modelId="{CC879872-772C-476D-B2B3-941F6A360B30}" type="presOf" srcId="{0118BEEE-B803-47B1-A9BF-20C9D905DFA5}" destId="{391D666F-E0AD-4E42-AC8F-4FE69CED964F}" srcOrd="0" destOrd="3" presId="urn:microsoft.com/office/officeart/2005/8/layout/list1"/>
    <dgm:cxn modelId="{4FF23384-0DAB-44F6-B06A-8B2FC02A427F}" type="presOf" srcId="{683E5C9F-F822-43CB-9221-9C5E15F7B907}" destId="{391D666F-E0AD-4E42-AC8F-4FE69CED964F}" srcOrd="0" destOrd="5" presId="urn:microsoft.com/office/officeart/2005/8/layout/list1"/>
    <dgm:cxn modelId="{882E1B24-DD90-481E-AB88-A951DB80D498}" srcId="{DC322679-1925-447A-83E6-122C2B910DE6}" destId="{591628B4-F5EB-42B1-B32A-59D79F21E099}" srcOrd="0" destOrd="0" parTransId="{60C26EE9-61E9-4A8C-B257-D9050A7A09C3}" sibTransId="{0952A30C-45AE-407B-807D-3D9B61F66646}"/>
    <dgm:cxn modelId="{254D9983-4EF4-43D8-B7D2-9A4662433770}" type="presOf" srcId="{DC322679-1925-447A-83E6-122C2B910DE6}" destId="{F8186F68-B710-4ABC-833E-1D6E5BFED6C3}" srcOrd="1" destOrd="0" presId="urn:microsoft.com/office/officeart/2005/8/layout/list1"/>
    <dgm:cxn modelId="{DFABAB06-5334-400E-8CFD-7491527E6698}" type="presOf" srcId="{854696C0-DB9F-4068-892D-C0DCC0C6A6B1}" destId="{391D666F-E0AD-4E42-AC8F-4FE69CED964F}" srcOrd="0" destOrd="6" presId="urn:microsoft.com/office/officeart/2005/8/layout/list1"/>
    <dgm:cxn modelId="{133FDA1E-56FC-4654-9CC7-CC45BF4C88B6}" srcId="{DC322679-1925-447A-83E6-122C2B910DE6}" destId="{096BADA9-3BA8-42CC-B367-6CA773C8829F}" srcOrd="2" destOrd="0" parTransId="{A526274F-7716-4F00-A6C4-D2875955ABF0}" sibTransId="{D9187FB1-272A-4F2A-BA8D-2F8BC0927321}"/>
    <dgm:cxn modelId="{74264110-91EF-4C1C-9540-0D440B953550}" type="presParOf" srcId="{68DD8A5F-F8EC-4003-B34A-18893B22DED1}" destId="{DC6354ED-37CC-4FE9-A085-145953C2CA8E}" srcOrd="0" destOrd="0" presId="urn:microsoft.com/office/officeart/2005/8/layout/list1"/>
    <dgm:cxn modelId="{B92FE5A2-FF49-4BD8-B7C4-DBCD60616F4A}" type="presParOf" srcId="{DC6354ED-37CC-4FE9-A085-145953C2CA8E}" destId="{1D8399BF-DE05-427C-9C00-426EA2944DB0}" srcOrd="0" destOrd="0" presId="urn:microsoft.com/office/officeart/2005/8/layout/list1"/>
    <dgm:cxn modelId="{CBA659D4-CDE1-4430-8DD0-179C9C8F2244}" type="presParOf" srcId="{DC6354ED-37CC-4FE9-A085-145953C2CA8E}" destId="{F8186F68-B710-4ABC-833E-1D6E5BFED6C3}" srcOrd="1" destOrd="0" presId="urn:microsoft.com/office/officeart/2005/8/layout/list1"/>
    <dgm:cxn modelId="{776E8548-8FE7-4B15-A474-3BD0A88AECED}" type="presParOf" srcId="{68DD8A5F-F8EC-4003-B34A-18893B22DED1}" destId="{426F9E02-AAE4-408D-A595-8977CA4CD789}" srcOrd="1" destOrd="0" presId="urn:microsoft.com/office/officeart/2005/8/layout/list1"/>
    <dgm:cxn modelId="{5B704470-A7E1-42C7-927F-C0046735AA08}" type="presParOf" srcId="{68DD8A5F-F8EC-4003-B34A-18893B22DED1}" destId="{391D666F-E0AD-4E42-AC8F-4FE69CED964F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05635C3-2FE3-4DFC-85C9-0CC61E71379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DC322679-1925-447A-83E6-122C2B910DE6}">
      <dgm:prSet phldrT="[Text]" custT="1"/>
      <dgm:spPr/>
      <dgm:t>
        <a:bodyPr/>
        <a:lstStyle/>
        <a:p>
          <a:r>
            <a:rPr lang="en-IN" sz="2000" dirty="0" smtClean="0"/>
            <a:t>Time</a:t>
          </a:r>
          <a:endParaRPr lang="en-IN" sz="2000" dirty="0"/>
        </a:p>
      </dgm:t>
    </dgm:pt>
    <dgm:pt modelId="{C2F532BC-B8AF-47B7-AD20-B1117D4976B0}" type="parTrans" cxnId="{A6ADEB0D-CE75-4377-B37E-6583B1649FFB}">
      <dgm:prSet/>
      <dgm:spPr/>
      <dgm:t>
        <a:bodyPr/>
        <a:lstStyle/>
        <a:p>
          <a:endParaRPr lang="en-IN"/>
        </a:p>
      </dgm:t>
    </dgm:pt>
    <dgm:pt modelId="{02581945-BA2E-48B7-B73B-C2AFCC74E4D3}" type="sibTrans" cxnId="{A6ADEB0D-CE75-4377-B37E-6583B1649FFB}">
      <dgm:prSet/>
      <dgm:spPr/>
      <dgm:t>
        <a:bodyPr/>
        <a:lstStyle/>
        <a:p>
          <a:endParaRPr lang="en-IN"/>
        </a:p>
      </dgm:t>
    </dgm:pt>
    <dgm:pt modelId="{16BE4FCC-19BF-4425-8032-415572D4B9D3}">
      <dgm:prSet custT="1"/>
      <dgm:spPr/>
      <dgm:t>
        <a:bodyPr/>
        <a:lstStyle/>
        <a:p>
          <a:r>
            <a:rPr lang="en-US" sz="2000" dirty="0" smtClean="0"/>
            <a:t>Immediate shock or a slowly ticking bomb? Pace of transmission</a:t>
          </a:r>
          <a:endParaRPr lang="en-IN" sz="2000" dirty="0"/>
        </a:p>
      </dgm:t>
    </dgm:pt>
    <dgm:pt modelId="{FCC314F9-8C85-4083-A91E-CE319DDA8629}" type="parTrans" cxnId="{156D2E7A-1F21-4669-BF0D-C61DA3F9F6A1}">
      <dgm:prSet/>
      <dgm:spPr/>
      <dgm:t>
        <a:bodyPr/>
        <a:lstStyle/>
        <a:p>
          <a:endParaRPr lang="en-IN"/>
        </a:p>
      </dgm:t>
    </dgm:pt>
    <dgm:pt modelId="{A8EEC24C-296E-48E6-806E-75CC4270C011}" type="sibTrans" cxnId="{156D2E7A-1F21-4669-BF0D-C61DA3F9F6A1}">
      <dgm:prSet/>
      <dgm:spPr/>
      <dgm:t>
        <a:bodyPr/>
        <a:lstStyle/>
        <a:p>
          <a:endParaRPr lang="en-IN"/>
        </a:p>
      </dgm:t>
    </dgm:pt>
    <dgm:pt modelId="{2C5181A0-7CBE-4410-A341-F83A69FDF6AB}">
      <dgm:prSet custT="1"/>
      <dgm:spPr/>
      <dgm:t>
        <a:bodyPr/>
        <a:lstStyle/>
        <a:p>
          <a:endParaRPr lang="en-IN" sz="2000" dirty="0"/>
        </a:p>
      </dgm:t>
    </dgm:pt>
    <dgm:pt modelId="{D92E4668-68E8-45BE-AFA6-9CF7F582A1EB}" type="parTrans" cxnId="{F80D739F-21A7-42B4-8F5B-F95FAB2E9D07}">
      <dgm:prSet/>
      <dgm:spPr/>
      <dgm:t>
        <a:bodyPr/>
        <a:lstStyle/>
        <a:p>
          <a:endParaRPr lang="en-US"/>
        </a:p>
      </dgm:t>
    </dgm:pt>
    <dgm:pt modelId="{520D2189-5D25-49D3-9F32-4E15EE063C4E}" type="sibTrans" cxnId="{F80D739F-21A7-42B4-8F5B-F95FAB2E9D07}">
      <dgm:prSet/>
      <dgm:spPr/>
      <dgm:t>
        <a:bodyPr/>
        <a:lstStyle/>
        <a:p>
          <a:endParaRPr lang="en-US"/>
        </a:p>
      </dgm:t>
    </dgm:pt>
    <dgm:pt modelId="{3023CE6B-1C7F-4C8D-AAEA-46CDBFEB4A36}">
      <dgm:prSet custT="1"/>
      <dgm:spPr/>
      <dgm:t>
        <a:bodyPr/>
        <a:lstStyle/>
        <a:p>
          <a:endParaRPr lang="en-IN" sz="2000" dirty="0"/>
        </a:p>
      </dgm:t>
    </dgm:pt>
    <dgm:pt modelId="{26D09AA4-8016-4BA8-8703-D32D67FE0A50}" type="parTrans" cxnId="{63154724-0ABD-4C21-A814-1B0D55D9F64D}">
      <dgm:prSet/>
      <dgm:spPr/>
      <dgm:t>
        <a:bodyPr/>
        <a:lstStyle/>
        <a:p>
          <a:endParaRPr lang="en-US"/>
        </a:p>
      </dgm:t>
    </dgm:pt>
    <dgm:pt modelId="{8794FA93-4A1F-4AFB-BE88-49C70BA2A172}" type="sibTrans" cxnId="{63154724-0ABD-4C21-A814-1B0D55D9F64D}">
      <dgm:prSet/>
      <dgm:spPr/>
      <dgm:t>
        <a:bodyPr/>
        <a:lstStyle/>
        <a:p>
          <a:endParaRPr lang="en-US"/>
        </a:p>
      </dgm:t>
    </dgm:pt>
    <dgm:pt modelId="{854696C0-DB9F-4068-892D-C0DCC0C6A6B1}">
      <dgm:prSet custT="1"/>
      <dgm:spPr/>
      <dgm:t>
        <a:bodyPr/>
        <a:lstStyle/>
        <a:p>
          <a:endParaRPr lang="en-IN" sz="2000" dirty="0"/>
        </a:p>
      </dgm:t>
    </dgm:pt>
    <dgm:pt modelId="{E3CC6E4D-BB99-41EB-A730-DFD2AD9256E7}" type="parTrans" cxnId="{BBE2D5D3-5830-4AC7-86A0-548BF14CD3C4}">
      <dgm:prSet/>
      <dgm:spPr/>
      <dgm:t>
        <a:bodyPr/>
        <a:lstStyle/>
        <a:p>
          <a:endParaRPr lang="en-US"/>
        </a:p>
      </dgm:t>
    </dgm:pt>
    <dgm:pt modelId="{48F22005-96D9-4793-82BC-BC40025C95AA}" type="sibTrans" cxnId="{BBE2D5D3-5830-4AC7-86A0-548BF14CD3C4}">
      <dgm:prSet/>
      <dgm:spPr/>
      <dgm:t>
        <a:bodyPr/>
        <a:lstStyle/>
        <a:p>
          <a:endParaRPr lang="en-US"/>
        </a:p>
      </dgm:t>
    </dgm:pt>
    <dgm:pt modelId="{19D1AD37-D252-454F-BECA-014273C7DC40}">
      <dgm:prSet custT="1"/>
      <dgm:spPr/>
      <dgm:t>
        <a:bodyPr/>
        <a:lstStyle/>
        <a:p>
          <a:r>
            <a:rPr lang="en-US" sz="2000" dirty="0" smtClean="0"/>
            <a:t>Slow pace might increase substitutability for rebuilding capital e.g. slow pace of claim settlement in insurance industry</a:t>
          </a:r>
          <a:endParaRPr lang="en-IN" sz="2000" dirty="0"/>
        </a:p>
      </dgm:t>
    </dgm:pt>
    <dgm:pt modelId="{DF862A29-08CB-4CF7-9F8D-F3F81B8943F5}" type="parTrans" cxnId="{3EF6A970-A9D5-4CD2-AE1E-CF1DAD6DBCAC}">
      <dgm:prSet/>
      <dgm:spPr/>
      <dgm:t>
        <a:bodyPr/>
        <a:lstStyle/>
        <a:p>
          <a:endParaRPr lang="en-US"/>
        </a:p>
      </dgm:t>
    </dgm:pt>
    <dgm:pt modelId="{13472A49-9F38-498D-8210-39B046322E05}" type="sibTrans" cxnId="{3EF6A970-A9D5-4CD2-AE1E-CF1DAD6DBCAC}">
      <dgm:prSet/>
      <dgm:spPr/>
      <dgm:t>
        <a:bodyPr/>
        <a:lstStyle/>
        <a:p>
          <a:endParaRPr lang="en-US"/>
        </a:p>
      </dgm:t>
    </dgm:pt>
    <dgm:pt modelId="{68DD8A5F-F8EC-4003-B34A-18893B22DED1}" type="pres">
      <dgm:prSet presAssocID="{C05635C3-2FE3-4DFC-85C9-0CC61E71379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DC6354ED-37CC-4FE9-A085-145953C2CA8E}" type="pres">
      <dgm:prSet presAssocID="{DC322679-1925-447A-83E6-122C2B910DE6}" presName="parentLin" presStyleCnt="0"/>
      <dgm:spPr/>
    </dgm:pt>
    <dgm:pt modelId="{1D8399BF-DE05-427C-9C00-426EA2944DB0}" type="pres">
      <dgm:prSet presAssocID="{DC322679-1925-447A-83E6-122C2B910DE6}" presName="parentLeftMargin" presStyleLbl="node1" presStyleIdx="0" presStyleCnt="1"/>
      <dgm:spPr/>
      <dgm:t>
        <a:bodyPr/>
        <a:lstStyle/>
        <a:p>
          <a:endParaRPr lang="en-IN"/>
        </a:p>
      </dgm:t>
    </dgm:pt>
    <dgm:pt modelId="{F8186F68-B710-4ABC-833E-1D6E5BFED6C3}" type="pres">
      <dgm:prSet presAssocID="{DC322679-1925-447A-83E6-122C2B910DE6}" presName="parentText" presStyleLbl="node1" presStyleIdx="0" presStyleCnt="1" custScaleX="133272" custScaleY="521268" custLinFactNeighborX="-27857" custLinFactNeighborY="-198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26F9E02-AAE4-408D-A595-8977CA4CD789}" type="pres">
      <dgm:prSet presAssocID="{DC322679-1925-447A-83E6-122C2B910DE6}" presName="negativeSpace" presStyleCnt="0"/>
      <dgm:spPr/>
    </dgm:pt>
    <dgm:pt modelId="{391D666F-E0AD-4E42-AC8F-4FE69CED964F}" type="pres">
      <dgm:prSet presAssocID="{DC322679-1925-447A-83E6-122C2B910DE6}" presName="childText" presStyleLbl="conFgAcc1" presStyleIdx="0" presStyleCnt="1" custScaleY="206749" custLinFactNeighborX="-1802" custLinFactNeighborY="-3416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414F6CB4-FD9F-431D-854F-B7DFD90C0FD0}" type="presOf" srcId="{2C5181A0-7CBE-4410-A341-F83A69FDF6AB}" destId="{391D666F-E0AD-4E42-AC8F-4FE69CED964F}" srcOrd="0" destOrd="4" presId="urn:microsoft.com/office/officeart/2005/8/layout/list1"/>
    <dgm:cxn modelId="{F80D739F-21A7-42B4-8F5B-F95FAB2E9D07}" srcId="{DC322679-1925-447A-83E6-122C2B910DE6}" destId="{2C5181A0-7CBE-4410-A341-F83A69FDF6AB}" srcOrd="4" destOrd="0" parTransId="{D92E4668-68E8-45BE-AFA6-9CF7F582A1EB}" sibTransId="{520D2189-5D25-49D3-9F32-4E15EE063C4E}"/>
    <dgm:cxn modelId="{63154724-0ABD-4C21-A814-1B0D55D9F64D}" srcId="{DC322679-1925-447A-83E6-122C2B910DE6}" destId="{3023CE6B-1C7F-4C8D-AAEA-46CDBFEB4A36}" srcOrd="3" destOrd="0" parTransId="{26D09AA4-8016-4BA8-8703-D32D67FE0A50}" sibTransId="{8794FA93-4A1F-4AFB-BE88-49C70BA2A172}"/>
    <dgm:cxn modelId="{44137757-E296-4570-9D1B-08F6D1BA2062}" type="presOf" srcId="{854696C0-DB9F-4068-892D-C0DCC0C6A6B1}" destId="{391D666F-E0AD-4E42-AC8F-4FE69CED964F}" srcOrd="0" destOrd="2" presId="urn:microsoft.com/office/officeart/2005/8/layout/list1"/>
    <dgm:cxn modelId="{A450EB48-64C5-46D6-AA06-6B0C4997D5F9}" type="presOf" srcId="{DC322679-1925-447A-83E6-122C2B910DE6}" destId="{1D8399BF-DE05-427C-9C00-426EA2944DB0}" srcOrd="0" destOrd="0" presId="urn:microsoft.com/office/officeart/2005/8/layout/list1"/>
    <dgm:cxn modelId="{156D2E7A-1F21-4669-BF0D-C61DA3F9F6A1}" srcId="{DC322679-1925-447A-83E6-122C2B910DE6}" destId="{16BE4FCC-19BF-4425-8032-415572D4B9D3}" srcOrd="0" destOrd="0" parTransId="{FCC314F9-8C85-4083-A91E-CE319DDA8629}" sibTransId="{A8EEC24C-296E-48E6-806E-75CC4270C011}"/>
    <dgm:cxn modelId="{85A63F0A-63F2-496B-80AB-F2D774A4DEFE}" type="presOf" srcId="{3023CE6B-1C7F-4C8D-AAEA-46CDBFEB4A36}" destId="{391D666F-E0AD-4E42-AC8F-4FE69CED964F}" srcOrd="0" destOrd="3" presId="urn:microsoft.com/office/officeart/2005/8/layout/list1"/>
    <dgm:cxn modelId="{1AB5F18A-5B53-4D2A-92DA-FC06AF6E6BD5}" type="presOf" srcId="{C05635C3-2FE3-4DFC-85C9-0CC61E713794}" destId="{68DD8A5F-F8EC-4003-B34A-18893B22DED1}" srcOrd="0" destOrd="0" presId="urn:microsoft.com/office/officeart/2005/8/layout/list1"/>
    <dgm:cxn modelId="{521ED967-75FC-4BB6-AA9E-F10C4BC13B7F}" type="presOf" srcId="{19D1AD37-D252-454F-BECA-014273C7DC40}" destId="{391D666F-E0AD-4E42-AC8F-4FE69CED964F}" srcOrd="0" destOrd="1" presId="urn:microsoft.com/office/officeart/2005/8/layout/list1"/>
    <dgm:cxn modelId="{A6ADEB0D-CE75-4377-B37E-6583B1649FFB}" srcId="{C05635C3-2FE3-4DFC-85C9-0CC61E713794}" destId="{DC322679-1925-447A-83E6-122C2B910DE6}" srcOrd="0" destOrd="0" parTransId="{C2F532BC-B8AF-47B7-AD20-B1117D4976B0}" sibTransId="{02581945-BA2E-48B7-B73B-C2AFCC74E4D3}"/>
    <dgm:cxn modelId="{355D0A87-634E-40DC-994E-4C8D9F030C17}" type="presOf" srcId="{DC322679-1925-447A-83E6-122C2B910DE6}" destId="{F8186F68-B710-4ABC-833E-1D6E5BFED6C3}" srcOrd="1" destOrd="0" presId="urn:microsoft.com/office/officeart/2005/8/layout/list1"/>
    <dgm:cxn modelId="{BBE2D5D3-5830-4AC7-86A0-548BF14CD3C4}" srcId="{DC322679-1925-447A-83E6-122C2B910DE6}" destId="{854696C0-DB9F-4068-892D-C0DCC0C6A6B1}" srcOrd="2" destOrd="0" parTransId="{E3CC6E4D-BB99-41EB-A730-DFD2AD9256E7}" sibTransId="{48F22005-96D9-4793-82BC-BC40025C95AA}"/>
    <dgm:cxn modelId="{D38C4BF6-125E-49E7-A2F1-FC1F44388A2B}" type="presOf" srcId="{16BE4FCC-19BF-4425-8032-415572D4B9D3}" destId="{391D666F-E0AD-4E42-AC8F-4FE69CED964F}" srcOrd="0" destOrd="0" presId="urn:microsoft.com/office/officeart/2005/8/layout/list1"/>
    <dgm:cxn modelId="{3EF6A970-A9D5-4CD2-AE1E-CF1DAD6DBCAC}" srcId="{DC322679-1925-447A-83E6-122C2B910DE6}" destId="{19D1AD37-D252-454F-BECA-014273C7DC40}" srcOrd="1" destOrd="0" parTransId="{DF862A29-08CB-4CF7-9F8D-F3F81B8943F5}" sibTransId="{13472A49-9F38-498D-8210-39B046322E05}"/>
    <dgm:cxn modelId="{B5FA9D20-FF30-4531-A416-ADFA941C1E1F}" type="presParOf" srcId="{68DD8A5F-F8EC-4003-B34A-18893B22DED1}" destId="{DC6354ED-37CC-4FE9-A085-145953C2CA8E}" srcOrd="0" destOrd="0" presId="urn:microsoft.com/office/officeart/2005/8/layout/list1"/>
    <dgm:cxn modelId="{37953B3B-6665-422C-8366-26F1572CEB39}" type="presParOf" srcId="{DC6354ED-37CC-4FE9-A085-145953C2CA8E}" destId="{1D8399BF-DE05-427C-9C00-426EA2944DB0}" srcOrd="0" destOrd="0" presId="urn:microsoft.com/office/officeart/2005/8/layout/list1"/>
    <dgm:cxn modelId="{EE1B5BB2-5173-4878-B116-AF31781D7D1B}" type="presParOf" srcId="{DC6354ED-37CC-4FE9-A085-145953C2CA8E}" destId="{F8186F68-B710-4ABC-833E-1D6E5BFED6C3}" srcOrd="1" destOrd="0" presId="urn:microsoft.com/office/officeart/2005/8/layout/list1"/>
    <dgm:cxn modelId="{7DD7E5DE-3C41-49CD-B8FD-C50D65BC8E75}" type="presParOf" srcId="{68DD8A5F-F8EC-4003-B34A-18893B22DED1}" destId="{426F9E02-AAE4-408D-A595-8977CA4CD789}" srcOrd="1" destOrd="0" presId="urn:microsoft.com/office/officeart/2005/8/layout/list1"/>
    <dgm:cxn modelId="{01AE1B94-C49C-4F17-B1AC-7D3C28E8888A}" type="presParOf" srcId="{68DD8A5F-F8EC-4003-B34A-18893B22DED1}" destId="{391D666F-E0AD-4E42-AC8F-4FE69CED964F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05635C3-2FE3-4DFC-85C9-0CC61E71379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DC322679-1925-447A-83E6-122C2B910DE6}">
      <dgm:prSet phldrT="[Text]" custT="1"/>
      <dgm:spPr/>
      <dgm:t>
        <a:bodyPr/>
        <a:lstStyle/>
        <a:p>
          <a:r>
            <a:rPr lang="en-IN" sz="2000" dirty="0" smtClean="0"/>
            <a:t>Other factors added by IAIS</a:t>
          </a:r>
          <a:endParaRPr lang="en-IN" sz="2000" dirty="0"/>
        </a:p>
      </dgm:t>
    </dgm:pt>
    <dgm:pt modelId="{C2F532BC-B8AF-47B7-AD20-B1117D4976B0}" type="parTrans" cxnId="{A6ADEB0D-CE75-4377-B37E-6583B1649FFB}">
      <dgm:prSet/>
      <dgm:spPr/>
      <dgm:t>
        <a:bodyPr/>
        <a:lstStyle/>
        <a:p>
          <a:endParaRPr lang="en-IN"/>
        </a:p>
      </dgm:t>
    </dgm:pt>
    <dgm:pt modelId="{02581945-BA2E-48B7-B73B-C2AFCC74E4D3}" type="sibTrans" cxnId="{A6ADEB0D-CE75-4377-B37E-6583B1649FFB}">
      <dgm:prSet/>
      <dgm:spPr/>
      <dgm:t>
        <a:bodyPr/>
        <a:lstStyle/>
        <a:p>
          <a:endParaRPr lang="en-IN"/>
        </a:p>
      </dgm:t>
    </dgm:pt>
    <dgm:pt modelId="{16BE4FCC-19BF-4425-8032-415572D4B9D3}">
      <dgm:prSet custT="1"/>
      <dgm:spPr/>
      <dgm:t>
        <a:bodyPr/>
        <a:lstStyle/>
        <a:p>
          <a:r>
            <a:rPr lang="en-US" sz="2000" dirty="0" smtClean="0"/>
            <a:t>How leveraged is an institution and its investments?</a:t>
          </a:r>
          <a:endParaRPr lang="en-IN" sz="2000" dirty="0"/>
        </a:p>
      </dgm:t>
    </dgm:pt>
    <dgm:pt modelId="{FCC314F9-8C85-4083-A91E-CE319DDA8629}" type="parTrans" cxnId="{156D2E7A-1F21-4669-BF0D-C61DA3F9F6A1}">
      <dgm:prSet/>
      <dgm:spPr/>
      <dgm:t>
        <a:bodyPr/>
        <a:lstStyle/>
        <a:p>
          <a:endParaRPr lang="en-IN"/>
        </a:p>
      </dgm:t>
    </dgm:pt>
    <dgm:pt modelId="{A8EEC24C-296E-48E6-806E-75CC4270C011}" type="sibTrans" cxnId="{156D2E7A-1F21-4669-BF0D-C61DA3F9F6A1}">
      <dgm:prSet/>
      <dgm:spPr/>
      <dgm:t>
        <a:bodyPr/>
        <a:lstStyle/>
        <a:p>
          <a:endParaRPr lang="en-IN"/>
        </a:p>
      </dgm:t>
    </dgm:pt>
    <dgm:pt modelId="{2C5181A0-7CBE-4410-A341-F83A69FDF6AB}">
      <dgm:prSet custT="1"/>
      <dgm:spPr/>
      <dgm:t>
        <a:bodyPr/>
        <a:lstStyle/>
        <a:p>
          <a:endParaRPr lang="en-IN" sz="2000" dirty="0"/>
        </a:p>
      </dgm:t>
    </dgm:pt>
    <dgm:pt modelId="{D92E4668-68E8-45BE-AFA6-9CF7F582A1EB}" type="parTrans" cxnId="{F80D739F-21A7-42B4-8F5B-F95FAB2E9D07}">
      <dgm:prSet/>
      <dgm:spPr/>
      <dgm:t>
        <a:bodyPr/>
        <a:lstStyle/>
        <a:p>
          <a:endParaRPr lang="en-US"/>
        </a:p>
      </dgm:t>
    </dgm:pt>
    <dgm:pt modelId="{520D2189-5D25-49D3-9F32-4E15EE063C4E}" type="sibTrans" cxnId="{F80D739F-21A7-42B4-8F5B-F95FAB2E9D07}">
      <dgm:prSet/>
      <dgm:spPr/>
      <dgm:t>
        <a:bodyPr/>
        <a:lstStyle/>
        <a:p>
          <a:endParaRPr lang="en-US"/>
        </a:p>
      </dgm:t>
    </dgm:pt>
    <dgm:pt modelId="{3023CE6B-1C7F-4C8D-AAEA-46CDBFEB4A36}">
      <dgm:prSet custT="1"/>
      <dgm:spPr/>
      <dgm:t>
        <a:bodyPr/>
        <a:lstStyle/>
        <a:p>
          <a:endParaRPr lang="en-IN" sz="2000" dirty="0"/>
        </a:p>
      </dgm:t>
    </dgm:pt>
    <dgm:pt modelId="{26D09AA4-8016-4BA8-8703-D32D67FE0A50}" type="parTrans" cxnId="{63154724-0ABD-4C21-A814-1B0D55D9F64D}">
      <dgm:prSet/>
      <dgm:spPr/>
      <dgm:t>
        <a:bodyPr/>
        <a:lstStyle/>
        <a:p>
          <a:endParaRPr lang="en-US"/>
        </a:p>
      </dgm:t>
    </dgm:pt>
    <dgm:pt modelId="{8794FA93-4A1F-4AFB-BE88-49C70BA2A172}" type="sibTrans" cxnId="{63154724-0ABD-4C21-A814-1B0D55D9F64D}">
      <dgm:prSet/>
      <dgm:spPr/>
      <dgm:t>
        <a:bodyPr/>
        <a:lstStyle/>
        <a:p>
          <a:endParaRPr lang="en-US"/>
        </a:p>
      </dgm:t>
    </dgm:pt>
    <dgm:pt modelId="{854696C0-DB9F-4068-892D-C0DCC0C6A6B1}">
      <dgm:prSet custT="1"/>
      <dgm:spPr/>
      <dgm:t>
        <a:bodyPr/>
        <a:lstStyle/>
        <a:p>
          <a:endParaRPr lang="en-IN" sz="2000" dirty="0"/>
        </a:p>
      </dgm:t>
    </dgm:pt>
    <dgm:pt modelId="{E3CC6E4D-BB99-41EB-A730-DFD2AD9256E7}" type="parTrans" cxnId="{BBE2D5D3-5830-4AC7-86A0-548BF14CD3C4}">
      <dgm:prSet/>
      <dgm:spPr/>
      <dgm:t>
        <a:bodyPr/>
        <a:lstStyle/>
        <a:p>
          <a:endParaRPr lang="en-US"/>
        </a:p>
      </dgm:t>
    </dgm:pt>
    <dgm:pt modelId="{48F22005-96D9-4793-82BC-BC40025C95AA}" type="sibTrans" cxnId="{BBE2D5D3-5830-4AC7-86A0-548BF14CD3C4}">
      <dgm:prSet/>
      <dgm:spPr/>
      <dgm:t>
        <a:bodyPr/>
        <a:lstStyle/>
        <a:p>
          <a:endParaRPr lang="en-US"/>
        </a:p>
      </dgm:t>
    </dgm:pt>
    <dgm:pt modelId="{19D1AD37-D252-454F-BECA-014273C7DC40}">
      <dgm:prSet custT="1"/>
      <dgm:spPr/>
      <dgm:t>
        <a:bodyPr/>
        <a:lstStyle/>
        <a:p>
          <a:r>
            <a:rPr lang="en-US" sz="2000" dirty="0" smtClean="0"/>
            <a:t>Complexity : Lack of transparency implied by complexity – unclear to regulators, market participants and the company what exposure it has</a:t>
          </a:r>
          <a:endParaRPr lang="en-IN" sz="2000" dirty="0"/>
        </a:p>
      </dgm:t>
    </dgm:pt>
    <dgm:pt modelId="{DF862A29-08CB-4CF7-9F8D-F3F81B8943F5}" type="parTrans" cxnId="{3EF6A970-A9D5-4CD2-AE1E-CF1DAD6DBCAC}">
      <dgm:prSet/>
      <dgm:spPr/>
      <dgm:t>
        <a:bodyPr/>
        <a:lstStyle/>
        <a:p>
          <a:endParaRPr lang="en-US"/>
        </a:p>
      </dgm:t>
    </dgm:pt>
    <dgm:pt modelId="{13472A49-9F38-498D-8210-39B046322E05}" type="sibTrans" cxnId="{3EF6A970-A9D5-4CD2-AE1E-CF1DAD6DBCAC}">
      <dgm:prSet/>
      <dgm:spPr/>
      <dgm:t>
        <a:bodyPr/>
        <a:lstStyle/>
        <a:p>
          <a:endParaRPr lang="en-US"/>
        </a:p>
      </dgm:t>
    </dgm:pt>
    <dgm:pt modelId="{BC31B53F-990B-47EB-87AC-30D195487803}">
      <dgm:prSet custT="1"/>
      <dgm:spPr/>
      <dgm:t>
        <a:bodyPr/>
        <a:lstStyle/>
        <a:p>
          <a:r>
            <a:rPr lang="en-IN" sz="2000" dirty="0" smtClean="0"/>
            <a:t>Liquidity risk and maturity mismatches</a:t>
          </a:r>
          <a:endParaRPr lang="en-IN" sz="2000" dirty="0"/>
        </a:p>
      </dgm:t>
    </dgm:pt>
    <dgm:pt modelId="{093BEA2C-CEBF-4471-B0E2-D4BCEA7E788F}" type="parTrans" cxnId="{57DF2FEF-6D64-4284-ACB5-CD39E21E8B25}">
      <dgm:prSet/>
      <dgm:spPr/>
      <dgm:t>
        <a:bodyPr/>
        <a:lstStyle/>
        <a:p>
          <a:endParaRPr lang="en-US"/>
        </a:p>
      </dgm:t>
    </dgm:pt>
    <dgm:pt modelId="{F49EB336-4F8E-400F-8586-F453FBD918BC}" type="sibTrans" cxnId="{57DF2FEF-6D64-4284-ACB5-CD39E21E8B25}">
      <dgm:prSet/>
      <dgm:spPr/>
      <dgm:t>
        <a:bodyPr/>
        <a:lstStyle/>
        <a:p>
          <a:endParaRPr lang="en-US"/>
        </a:p>
      </dgm:t>
    </dgm:pt>
    <dgm:pt modelId="{CBF79D8D-C0E2-4D15-84B8-78CCB2F83271}">
      <dgm:prSet custT="1"/>
      <dgm:spPr/>
      <dgm:t>
        <a:bodyPr/>
        <a:lstStyle/>
        <a:p>
          <a:r>
            <a:rPr lang="en-IN" sz="2000" dirty="0" smtClean="0"/>
            <a:t>Global activity</a:t>
          </a:r>
          <a:endParaRPr lang="en-IN" sz="2000" dirty="0"/>
        </a:p>
      </dgm:t>
    </dgm:pt>
    <dgm:pt modelId="{AA4941DC-5996-491A-BC38-9985B0A5D680}" type="parTrans" cxnId="{28F25010-D30C-4C50-A497-B59C8FB87C0C}">
      <dgm:prSet/>
      <dgm:spPr/>
      <dgm:t>
        <a:bodyPr/>
        <a:lstStyle/>
        <a:p>
          <a:endParaRPr lang="en-US"/>
        </a:p>
      </dgm:t>
    </dgm:pt>
    <dgm:pt modelId="{DDD256D2-9DEB-4AD2-B25D-19650CD7CCBD}" type="sibTrans" cxnId="{28F25010-D30C-4C50-A497-B59C8FB87C0C}">
      <dgm:prSet/>
      <dgm:spPr/>
      <dgm:t>
        <a:bodyPr/>
        <a:lstStyle/>
        <a:p>
          <a:endParaRPr lang="en-US"/>
        </a:p>
      </dgm:t>
    </dgm:pt>
    <dgm:pt modelId="{68DD8A5F-F8EC-4003-B34A-18893B22DED1}" type="pres">
      <dgm:prSet presAssocID="{C05635C3-2FE3-4DFC-85C9-0CC61E71379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DC6354ED-37CC-4FE9-A085-145953C2CA8E}" type="pres">
      <dgm:prSet presAssocID="{DC322679-1925-447A-83E6-122C2B910DE6}" presName="parentLin" presStyleCnt="0"/>
      <dgm:spPr/>
    </dgm:pt>
    <dgm:pt modelId="{1D8399BF-DE05-427C-9C00-426EA2944DB0}" type="pres">
      <dgm:prSet presAssocID="{DC322679-1925-447A-83E6-122C2B910DE6}" presName="parentLeftMargin" presStyleLbl="node1" presStyleIdx="0" presStyleCnt="1"/>
      <dgm:spPr/>
      <dgm:t>
        <a:bodyPr/>
        <a:lstStyle/>
        <a:p>
          <a:endParaRPr lang="en-IN"/>
        </a:p>
      </dgm:t>
    </dgm:pt>
    <dgm:pt modelId="{F8186F68-B710-4ABC-833E-1D6E5BFED6C3}" type="pres">
      <dgm:prSet presAssocID="{DC322679-1925-447A-83E6-122C2B910DE6}" presName="parentText" presStyleLbl="node1" presStyleIdx="0" presStyleCnt="1" custScaleX="133272" custScaleY="521268" custLinFactNeighborX="-27857" custLinFactNeighborY="-180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26F9E02-AAE4-408D-A595-8977CA4CD789}" type="pres">
      <dgm:prSet presAssocID="{DC322679-1925-447A-83E6-122C2B910DE6}" presName="negativeSpace" presStyleCnt="0"/>
      <dgm:spPr/>
    </dgm:pt>
    <dgm:pt modelId="{391D666F-E0AD-4E42-AC8F-4FE69CED964F}" type="pres">
      <dgm:prSet presAssocID="{DC322679-1925-447A-83E6-122C2B910DE6}" presName="childText" presStyleLbl="conFgAcc1" presStyleIdx="0" presStyleCnt="1" custScaleY="351623" custLinFactNeighborX="-1802" custLinFactNeighborY="-3416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6D29A034-C966-41E5-93A6-524C340557D5}" type="presOf" srcId="{16BE4FCC-19BF-4425-8032-415572D4B9D3}" destId="{391D666F-E0AD-4E42-AC8F-4FE69CED964F}" srcOrd="0" destOrd="0" presId="urn:microsoft.com/office/officeart/2005/8/layout/list1"/>
    <dgm:cxn modelId="{F80D739F-21A7-42B4-8F5B-F95FAB2E9D07}" srcId="{DC322679-1925-447A-83E6-122C2B910DE6}" destId="{2C5181A0-7CBE-4410-A341-F83A69FDF6AB}" srcOrd="6" destOrd="0" parTransId="{D92E4668-68E8-45BE-AFA6-9CF7F582A1EB}" sibTransId="{520D2189-5D25-49D3-9F32-4E15EE063C4E}"/>
    <dgm:cxn modelId="{63154724-0ABD-4C21-A814-1B0D55D9F64D}" srcId="{DC322679-1925-447A-83E6-122C2B910DE6}" destId="{3023CE6B-1C7F-4C8D-AAEA-46CDBFEB4A36}" srcOrd="5" destOrd="0" parTransId="{26D09AA4-8016-4BA8-8703-D32D67FE0A50}" sibTransId="{8794FA93-4A1F-4AFB-BE88-49C70BA2A172}"/>
    <dgm:cxn modelId="{AE00161D-451A-4047-9E2F-94D95435F7A2}" type="presOf" srcId="{19D1AD37-D252-454F-BECA-014273C7DC40}" destId="{391D666F-E0AD-4E42-AC8F-4FE69CED964F}" srcOrd="0" destOrd="2" presId="urn:microsoft.com/office/officeart/2005/8/layout/list1"/>
    <dgm:cxn modelId="{16148BB3-7BB4-4D4C-ADCB-01D8479EFBE5}" type="presOf" srcId="{DC322679-1925-447A-83E6-122C2B910DE6}" destId="{F8186F68-B710-4ABC-833E-1D6E5BFED6C3}" srcOrd="1" destOrd="0" presId="urn:microsoft.com/office/officeart/2005/8/layout/list1"/>
    <dgm:cxn modelId="{5EDE246C-BB21-4D81-BD66-CE4FD13F4213}" type="presOf" srcId="{3023CE6B-1C7F-4C8D-AAEA-46CDBFEB4A36}" destId="{391D666F-E0AD-4E42-AC8F-4FE69CED964F}" srcOrd="0" destOrd="5" presId="urn:microsoft.com/office/officeart/2005/8/layout/list1"/>
    <dgm:cxn modelId="{1F2BE7EC-4129-4805-926E-A9704F89FAA6}" type="presOf" srcId="{BC31B53F-990B-47EB-87AC-30D195487803}" destId="{391D666F-E0AD-4E42-AC8F-4FE69CED964F}" srcOrd="0" destOrd="1" presId="urn:microsoft.com/office/officeart/2005/8/layout/list1"/>
    <dgm:cxn modelId="{156D2E7A-1F21-4669-BF0D-C61DA3F9F6A1}" srcId="{DC322679-1925-447A-83E6-122C2B910DE6}" destId="{16BE4FCC-19BF-4425-8032-415572D4B9D3}" srcOrd="0" destOrd="0" parTransId="{FCC314F9-8C85-4083-A91E-CE319DDA8629}" sibTransId="{A8EEC24C-296E-48E6-806E-75CC4270C011}"/>
    <dgm:cxn modelId="{74A5FAED-3975-45C8-926B-32E7A28E42C7}" type="presOf" srcId="{2C5181A0-7CBE-4410-A341-F83A69FDF6AB}" destId="{391D666F-E0AD-4E42-AC8F-4FE69CED964F}" srcOrd="0" destOrd="6" presId="urn:microsoft.com/office/officeart/2005/8/layout/list1"/>
    <dgm:cxn modelId="{683D0AAA-A4F4-4BAF-AEF9-0B97086FC6B8}" type="presOf" srcId="{CBF79D8D-C0E2-4D15-84B8-78CCB2F83271}" destId="{391D666F-E0AD-4E42-AC8F-4FE69CED964F}" srcOrd="0" destOrd="3" presId="urn:microsoft.com/office/officeart/2005/8/layout/list1"/>
    <dgm:cxn modelId="{7632EB5B-D54C-4711-991C-1195CD25AA1E}" type="presOf" srcId="{DC322679-1925-447A-83E6-122C2B910DE6}" destId="{1D8399BF-DE05-427C-9C00-426EA2944DB0}" srcOrd="0" destOrd="0" presId="urn:microsoft.com/office/officeart/2005/8/layout/list1"/>
    <dgm:cxn modelId="{0B58934A-954D-486B-87E3-36DF3A36E547}" type="presOf" srcId="{C05635C3-2FE3-4DFC-85C9-0CC61E713794}" destId="{68DD8A5F-F8EC-4003-B34A-18893B22DED1}" srcOrd="0" destOrd="0" presId="urn:microsoft.com/office/officeart/2005/8/layout/list1"/>
    <dgm:cxn modelId="{A6ADEB0D-CE75-4377-B37E-6583B1649FFB}" srcId="{C05635C3-2FE3-4DFC-85C9-0CC61E713794}" destId="{DC322679-1925-447A-83E6-122C2B910DE6}" srcOrd="0" destOrd="0" parTransId="{C2F532BC-B8AF-47B7-AD20-B1117D4976B0}" sibTransId="{02581945-BA2E-48B7-B73B-C2AFCC74E4D3}"/>
    <dgm:cxn modelId="{28F25010-D30C-4C50-A497-B59C8FB87C0C}" srcId="{DC322679-1925-447A-83E6-122C2B910DE6}" destId="{CBF79D8D-C0E2-4D15-84B8-78CCB2F83271}" srcOrd="3" destOrd="0" parTransId="{AA4941DC-5996-491A-BC38-9985B0A5D680}" sibTransId="{DDD256D2-9DEB-4AD2-B25D-19650CD7CCBD}"/>
    <dgm:cxn modelId="{E94743B3-0FB9-4A49-BAF1-A1751BEEF58A}" type="presOf" srcId="{854696C0-DB9F-4068-892D-C0DCC0C6A6B1}" destId="{391D666F-E0AD-4E42-AC8F-4FE69CED964F}" srcOrd="0" destOrd="4" presId="urn:microsoft.com/office/officeart/2005/8/layout/list1"/>
    <dgm:cxn modelId="{BBE2D5D3-5830-4AC7-86A0-548BF14CD3C4}" srcId="{DC322679-1925-447A-83E6-122C2B910DE6}" destId="{854696C0-DB9F-4068-892D-C0DCC0C6A6B1}" srcOrd="4" destOrd="0" parTransId="{E3CC6E4D-BB99-41EB-A730-DFD2AD9256E7}" sibTransId="{48F22005-96D9-4793-82BC-BC40025C95AA}"/>
    <dgm:cxn modelId="{57DF2FEF-6D64-4284-ACB5-CD39E21E8B25}" srcId="{DC322679-1925-447A-83E6-122C2B910DE6}" destId="{BC31B53F-990B-47EB-87AC-30D195487803}" srcOrd="1" destOrd="0" parTransId="{093BEA2C-CEBF-4471-B0E2-D4BCEA7E788F}" sibTransId="{F49EB336-4F8E-400F-8586-F453FBD918BC}"/>
    <dgm:cxn modelId="{3EF6A970-A9D5-4CD2-AE1E-CF1DAD6DBCAC}" srcId="{DC322679-1925-447A-83E6-122C2B910DE6}" destId="{19D1AD37-D252-454F-BECA-014273C7DC40}" srcOrd="2" destOrd="0" parTransId="{DF862A29-08CB-4CF7-9F8D-F3F81B8943F5}" sibTransId="{13472A49-9F38-498D-8210-39B046322E05}"/>
    <dgm:cxn modelId="{3DBC44AF-A552-4A0C-8C5F-7F7B7E0F2A09}" type="presParOf" srcId="{68DD8A5F-F8EC-4003-B34A-18893B22DED1}" destId="{DC6354ED-37CC-4FE9-A085-145953C2CA8E}" srcOrd="0" destOrd="0" presId="urn:microsoft.com/office/officeart/2005/8/layout/list1"/>
    <dgm:cxn modelId="{58364DF7-6677-4E25-8A74-AA75628BA8E9}" type="presParOf" srcId="{DC6354ED-37CC-4FE9-A085-145953C2CA8E}" destId="{1D8399BF-DE05-427C-9C00-426EA2944DB0}" srcOrd="0" destOrd="0" presId="urn:microsoft.com/office/officeart/2005/8/layout/list1"/>
    <dgm:cxn modelId="{D10F8DB5-AA5E-43AF-961A-07B9237211CB}" type="presParOf" srcId="{DC6354ED-37CC-4FE9-A085-145953C2CA8E}" destId="{F8186F68-B710-4ABC-833E-1D6E5BFED6C3}" srcOrd="1" destOrd="0" presId="urn:microsoft.com/office/officeart/2005/8/layout/list1"/>
    <dgm:cxn modelId="{A7CD3853-8363-4340-8A70-0415D7A7A967}" type="presParOf" srcId="{68DD8A5F-F8EC-4003-B34A-18893B22DED1}" destId="{426F9E02-AAE4-408D-A595-8977CA4CD789}" srcOrd="1" destOrd="0" presId="urn:microsoft.com/office/officeart/2005/8/layout/list1"/>
    <dgm:cxn modelId="{E4A65D98-6A6B-41D8-AF33-79FABA52F8A6}" type="presParOf" srcId="{68DD8A5F-F8EC-4003-B34A-18893B22DED1}" destId="{391D666F-E0AD-4E42-AC8F-4FE69CED964F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05635C3-2FE3-4DFC-85C9-0CC61E71379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DC322679-1925-447A-83E6-122C2B910DE6}">
      <dgm:prSet phldrT="[Text]" custT="1"/>
      <dgm:spPr/>
      <dgm:t>
        <a:bodyPr/>
        <a:lstStyle/>
        <a:p>
          <a:r>
            <a:rPr lang="en-IN" sz="1900" dirty="0" smtClean="0"/>
            <a:t>Characteristics of insurance industry</a:t>
          </a:r>
          <a:endParaRPr lang="en-IN" sz="1900" dirty="0"/>
        </a:p>
      </dgm:t>
    </dgm:pt>
    <dgm:pt modelId="{C2F532BC-B8AF-47B7-AD20-B1117D4976B0}" type="parTrans" cxnId="{A6ADEB0D-CE75-4377-B37E-6583B1649FFB}">
      <dgm:prSet/>
      <dgm:spPr/>
      <dgm:t>
        <a:bodyPr/>
        <a:lstStyle/>
        <a:p>
          <a:endParaRPr lang="en-IN"/>
        </a:p>
      </dgm:t>
    </dgm:pt>
    <dgm:pt modelId="{02581945-BA2E-48B7-B73B-C2AFCC74E4D3}" type="sibTrans" cxnId="{A6ADEB0D-CE75-4377-B37E-6583B1649FFB}">
      <dgm:prSet/>
      <dgm:spPr/>
      <dgm:t>
        <a:bodyPr/>
        <a:lstStyle/>
        <a:p>
          <a:endParaRPr lang="en-IN"/>
        </a:p>
      </dgm:t>
    </dgm:pt>
    <dgm:pt modelId="{B505F422-66E2-45DE-9EC0-3A28D0BC1898}">
      <dgm:prSet/>
      <dgm:spPr/>
      <dgm:t>
        <a:bodyPr/>
        <a:lstStyle/>
        <a:p>
          <a:endParaRPr lang="en-IN" sz="3100" dirty="0"/>
        </a:p>
      </dgm:t>
    </dgm:pt>
    <dgm:pt modelId="{9FF10844-2104-4E80-AFD9-B2DA4D0C2851}" type="parTrans" cxnId="{8983C135-85EE-45E8-A16F-8622E4D35BE1}">
      <dgm:prSet/>
      <dgm:spPr/>
      <dgm:t>
        <a:bodyPr/>
        <a:lstStyle/>
        <a:p>
          <a:endParaRPr lang="en-US"/>
        </a:p>
      </dgm:t>
    </dgm:pt>
    <dgm:pt modelId="{DB6BA36B-1C20-466C-854B-71E1F072EF58}" type="sibTrans" cxnId="{8983C135-85EE-45E8-A16F-8622E4D35BE1}">
      <dgm:prSet/>
      <dgm:spPr/>
      <dgm:t>
        <a:bodyPr/>
        <a:lstStyle/>
        <a:p>
          <a:endParaRPr lang="en-US"/>
        </a:p>
      </dgm:t>
    </dgm:pt>
    <dgm:pt modelId="{313DE065-50C3-4989-A287-7F07D5AE5FDB}">
      <dgm:prSet custT="1"/>
      <dgm:spPr/>
      <dgm:t>
        <a:bodyPr/>
        <a:lstStyle/>
        <a:p>
          <a:endParaRPr lang="en-IN" sz="2200" dirty="0"/>
        </a:p>
      </dgm:t>
    </dgm:pt>
    <dgm:pt modelId="{EEF1F1A6-1BA0-4AD7-8764-BB2D2F624942}" type="parTrans" cxnId="{06E3636B-E02C-4892-822E-C959FF782FDB}">
      <dgm:prSet/>
      <dgm:spPr/>
      <dgm:t>
        <a:bodyPr/>
        <a:lstStyle/>
        <a:p>
          <a:endParaRPr lang="en-US"/>
        </a:p>
      </dgm:t>
    </dgm:pt>
    <dgm:pt modelId="{32D614C9-8EE2-42FD-B8DA-BD0314EC1AC1}" type="sibTrans" cxnId="{06E3636B-E02C-4892-822E-C959FF782FDB}">
      <dgm:prSet/>
      <dgm:spPr/>
      <dgm:t>
        <a:bodyPr/>
        <a:lstStyle/>
        <a:p>
          <a:endParaRPr lang="en-US"/>
        </a:p>
      </dgm:t>
    </dgm:pt>
    <dgm:pt modelId="{14D9E7ED-FFEC-4B23-8BF8-5FD5617E3A42}">
      <dgm:prSet custT="1"/>
      <dgm:spPr/>
      <dgm:t>
        <a:bodyPr/>
        <a:lstStyle/>
        <a:p>
          <a:endParaRPr lang="en-IN" sz="2200" dirty="0"/>
        </a:p>
      </dgm:t>
    </dgm:pt>
    <dgm:pt modelId="{03A942B3-4667-4CB6-BF8F-C683E2D25740}" type="parTrans" cxnId="{86DE1AFF-9900-4DAB-A0AC-ACFCD9550634}">
      <dgm:prSet/>
      <dgm:spPr/>
      <dgm:t>
        <a:bodyPr/>
        <a:lstStyle/>
        <a:p>
          <a:endParaRPr lang="en-US"/>
        </a:p>
      </dgm:t>
    </dgm:pt>
    <dgm:pt modelId="{384D2C44-8FE0-459E-BE4B-A70D96A0C535}" type="sibTrans" cxnId="{86DE1AFF-9900-4DAB-A0AC-ACFCD9550634}">
      <dgm:prSet/>
      <dgm:spPr/>
      <dgm:t>
        <a:bodyPr/>
        <a:lstStyle/>
        <a:p>
          <a:endParaRPr lang="en-US"/>
        </a:p>
      </dgm:t>
    </dgm:pt>
    <dgm:pt modelId="{D484CB54-0C7E-4ED6-9319-4E6F5FF33D71}">
      <dgm:prSet custT="1"/>
      <dgm:spPr/>
      <dgm:t>
        <a:bodyPr/>
        <a:lstStyle/>
        <a:p>
          <a:endParaRPr lang="en-IN" sz="2200" dirty="0"/>
        </a:p>
      </dgm:t>
    </dgm:pt>
    <dgm:pt modelId="{24282E7E-A8A8-43AF-BB07-429D5CC37120}" type="parTrans" cxnId="{F118B3F1-C476-4559-B045-A474B2879F3B}">
      <dgm:prSet/>
      <dgm:spPr/>
      <dgm:t>
        <a:bodyPr/>
        <a:lstStyle/>
        <a:p>
          <a:endParaRPr lang="en-US"/>
        </a:p>
      </dgm:t>
    </dgm:pt>
    <dgm:pt modelId="{CD7B3456-C1C7-403D-BAA3-60C4C34E72D7}" type="sibTrans" cxnId="{F118B3F1-C476-4559-B045-A474B2879F3B}">
      <dgm:prSet/>
      <dgm:spPr/>
      <dgm:t>
        <a:bodyPr/>
        <a:lstStyle/>
        <a:p>
          <a:endParaRPr lang="en-US"/>
        </a:p>
      </dgm:t>
    </dgm:pt>
    <dgm:pt modelId="{6A0368CF-7D7A-6147-9B46-C4E8331019A3}">
      <dgm:prSet custT="1"/>
      <dgm:spPr/>
      <dgm:t>
        <a:bodyPr/>
        <a:lstStyle/>
        <a:p>
          <a:endParaRPr lang="en-IN" sz="2200" dirty="0"/>
        </a:p>
      </dgm:t>
    </dgm:pt>
    <dgm:pt modelId="{1DD08E0C-CA93-EF4A-9920-B97508473F07}" type="parTrans" cxnId="{B1512383-14BE-2D43-8454-0EA0D9DBDC60}">
      <dgm:prSet/>
      <dgm:spPr/>
      <dgm:t>
        <a:bodyPr/>
        <a:lstStyle/>
        <a:p>
          <a:endParaRPr lang="en-US"/>
        </a:p>
      </dgm:t>
    </dgm:pt>
    <dgm:pt modelId="{A1C8198E-4082-F148-9530-C251081200D4}" type="sibTrans" cxnId="{B1512383-14BE-2D43-8454-0EA0D9DBDC60}">
      <dgm:prSet/>
      <dgm:spPr/>
      <dgm:t>
        <a:bodyPr/>
        <a:lstStyle/>
        <a:p>
          <a:endParaRPr lang="en-US"/>
        </a:p>
      </dgm:t>
    </dgm:pt>
    <dgm:pt modelId="{422197E8-1A05-D549-9304-954234DCFC3C}">
      <dgm:prSet custT="1"/>
      <dgm:spPr/>
      <dgm:t>
        <a:bodyPr/>
        <a:lstStyle/>
        <a:p>
          <a:endParaRPr lang="en-IN" sz="1200" dirty="0"/>
        </a:p>
      </dgm:t>
    </dgm:pt>
    <dgm:pt modelId="{BE5F12AA-1D17-FF47-BEF7-0784A25D9C2D}" type="parTrans" cxnId="{73CF1FC1-4777-6645-9674-6E57644FB2EB}">
      <dgm:prSet/>
      <dgm:spPr/>
      <dgm:t>
        <a:bodyPr/>
        <a:lstStyle/>
        <a:p>
          <a:endParaRPr lang="en-US"/>
        </a:p>
      </dgm:t>
    </dgm:pt>
    <dgm:pt modelId="{4480537C-8485-8D45-8F23-BDB02BDD014E}" type="sibTrans" cxnId="{73CF1FC1-4777-6645-9674-6E57644FB2EB}">
      <dgm:prSet/>
      <dgm:spPr/>
      <dgm:t>
        <a:bodyPr/>
        <a:lstStyle/>
        <a:p>
          <a:endParaRPr lang="en-US"/>
        </a:p>
      </dgm:t>
    </dgm:pt>
    <dgm:pt modelId="{83E9C747-7E3A-CC4F-BC56-8255B12CD5A6}">
      <dgm:prSet custT="1"/>
      <dgm:spPr/>
      <dgm:t>
        <a:bodyPr/>
        <a:lstStyle/>
        <a:p>
          <a:endParaRPr lang="en-IN" sz="2200" dirty="0"/>
        </a:p>
      </dgm:t>
    </dgm:pt>
    <dgm:pt modelId="{A2B0E0AA-DA3D-1240-BCDD-9D8373D779CE}" type="parTrans" cxnId="{35688ACD-6960-3C43-8F6E-C58D7824FDE1}">
      <dgm:prSet/>
      <dgm:spPr/>
      <dgm:t>
        <a:bodyPr/>
        <a:lstStyle/>
        <a:p>
          <a:endParaRPr lang="en-US"/>
        </a:p>
      </dgm:t>
    </dgm:pt>
    <dgm:pt modelId="{C3B5A30A-0C42-3B42-866B-938A876B0F50}" type="sibTrans" cxnId="{35688ACD-6960-3C43-8F6E-C58D7824FDE1}">
      <dgm:prSet/>
      <dgm:spPr/>
      <dgm:t>
        <a:bodyPr/>
        <a:lstStyle/>
        <a:p>
          <a:endParaRPr lang="en-US"/>
        </a:p>
      </dgm:t>
    </dgm:pt>
    <dgm:pt modelId="{35AC1F6F-D2F4-2041-A99E-CAB68CB77FDE}">
      <dgm:prSet custT="1"/>
      <dgm:spPr/>
      <dgm:t>
        <a:bodyPr/>
        <a:lstStyle/>
        <a:p>
          <a:r>
            <a:rPr lang="en-IN" sz="2200" dirty="0" smtClean="0"/>
            <a:t>Characterisitics of non-par business:</a:t>
          </a:r>
          <a:endParaRPr lang="en-IN" sz="2200" dirty="0"/>
        </a:p>
      </dgm:t>
    </dgm:pt>
    <dgm:pt modelId="{2D11824A-DC40-F946-B366-9595D64807B4}" type="parTrans" cxnId="{AF1BC931-6EC5-DF4B-A7EA-661E5AD3A9A2}">
      <dgm:prSet/>
      <dgm:spPr/>
      <dgm:t>
        <a:bodyPr/>
        <a:lstStyle/>
        <a:p>
          <a:endParaRPr lang="en-US"/>
        </a:p>
      </dgm:t>
    </dgm:pt>
    <dgm:pt modelId="{6B85AFD6-58FC-6E4D-AC8A-9777E5DD2514}" type="sibTrans" cxnId="{AF1BC931-6EC5-DF4B-A7EA-661E5AD3A9A2}">
      <dgm:prSet/>
      <dgm:spPr/>
      <dgm:t>
        <a:bodyPr/>
        <a:lstStyle/>
        <a:p>
          <a:endParaRPr lang="en-US"/>
        </a:p>
      </dgm:t>
    </dgm:pt>
    <dgm:pt modelId="{CEABF3AD-26F5-5D4B-A47A-888BD6CC406D}">
      <dgm:prSet custT="1"/>
      <dgm:spPr/>
      <dgm:t>
        <a:bodyPr/>
        <a:lstStyle/>
        <a:p>
          <a:r>
            <a:rPr lang="en-IN" sz="2200" dirty="0" smtClean="0"/>
            <a:t>High guarantees (fixed, non-discretionary)</a:t>
          </a:r>
          <a:endParaRPr lang="en-IN" sz="2200" dirty="0"/>
        </a:p>
      </dgm:t>
    </dgm:pt>
    <dgm:pt modelId="{917561DC-DF26-AE46-8ADA-40D9EE929315}" type="parTrans" cxnId="{0B22DDCC-3B76-4749-BE2D-7715BA51C5BB}">
      <dgm:prSet/>
      <dgm:spPr/>
      <dgm:t>
        <a:bodyPr/>
        <a:lstStyle/>
        <a:p>
          <a:endParaRPr lang="en-US"/>
        </a:p>
      </dgm:t>
    </dgm:pt>
    <dgm:pt modelId="{C1C9E10B-0F41-A749-A9CE-38D8C20281C2}" type="sibTrans" cxnId="{0B22DDCC-3B76-4749-BE2D-7715BA51C5BB}">
      <dgm:prSet/>
      <dgm:spPr/>
      <dgm:t>
        <a:bodyPr/>
        <a:lstStyle/>
        <a:p>
          <a:endParaRPr lang="en-US"/>
        </a:p>
      </dgm:t>
    </dgm:pt>
    <dgm:pt modelId="{8F255AB8-967E-CF40-AE7E-28C6B9CEB777}">
      <dgm:prSet custT="1"/>
      <dgm:spPr/>
      <dgm:t>
        <a:bodyPr/>
        <a:lstStyle/>
        <a:p>
          <a:r>
            <a:rPr lang="en-IN" sz="2200" dirty="0" smtClean="0"/>
            <a:t>Competitive market (so low premiums)</a:t>
          </a:r>
          <a:endParaRPr lang="en-IN" sz="2200" dirty="0"/>
        </a:p>
      </dgm:t>
    </dgm:pt>
    <dgm:pt modelId="{1717BB1A-C2D2-C14D-98A1-EA0CE9640CA4}" type="parTrans" cxnId="{50186CF3-C19D-744C-9692-5C10D1EB613B}">
      <dgm:prSet/>
      <dgm:spPr/>
      <dgm:t>
        <a:bodyPr/>
        <a:lstStyle/>
        <a:p>
          <a:endParaRPr lang="en-US"/>
        </a:p>
      </dgm:t>
    </dgm:pt>
    <dgm:pt modelId="{E1FC78E2-EDD2-1E41-B14B-5BA60448229E}" type="sibTrans" cxnId="{50186CF3-C19D-744C-9692-5C10D1EB613B}">
      <dgm:prSet/>
      <dgm:spPr/>
      <dgm:t>
        <a:bodyPr/>
        <a:lstStyle/>
        <a:p>
          <a:endParaRPr lang="en-US"/>
        </a:p>
      </dgm:t>
    </dgm:pt>
    <dgm:pt modelId="{0310D7A6-A018-7B4E-9CFB-405D452A6EE4}">
      <dgm:prSet custT="1"/>
      <dgm:spPr/>
      <dgm:t>
        <a:bodyPr/>
        <a:lstStyle/>
        <a:p>
          <a:r>
            <a:rPr lang="en-IN" sz="2200" dirty="0" smtClean="0"/>
            <a:t>Therefore, inability to adjust resiliently to shocks</a:t>
          </a:r>
          <a:endParaRPr lang="en-IN" sz="2200" dirty="0"/>
        </a:p>
      </dgm:t>
    </dgm:pt>
    <dgm:pt modelId="{754422DA-1299-9E4A-BFB9-9930289E03A1}" type="parTrans" cxnId="{C59E6830-1291-914E-9D1F-42E0FB8F691C}">
      <dgm:prSet/>
      <dgm:spPr/>
      <dgm:t>
        <a:bodyPr/>
        <a:lstStyle/>
        <a:p>
          <a:endParaRPr lang="en-US"/>
        </a:p>
      </dgm:t>
    </dgm:pt>
    <dgm:pt modelId="{64D393E4-FA46-E947-967C-CCC742CA2848}" type="sibTrans" cxnId="{C59E6830-1291-914E-9D1F-42E0FB8F691C}">
      <dgm:prSet/>
      <dgm:spPr/>
      <dgm:t>
        <a:bodyPr/>
        <a:lstStyle/>
        <a:p>
          <a:endParaRPr lang="en-US"/>
        </a:p>
      </dgm:t>
    </dgm:pt>
    <dgm:pt modelId="{CBEDF5CC-9EEB-BC4B-8787-CBE9C11DE942}">
      <dgm:prSet custT="1"/>
      <dgm:spPr/>
      <dgm:t>
        <a:bodyPr/>
        <a:lstStyle/>
        <a:p>
          <a:r>
            <a:rPr lang="en-IN" sz="2200" dirty="0" smtClean="0"/>
            <a:t>Up-front premiums – contribute to stability, insurance industry is self-funding</a:t>
          </a:r>
          <a:endParaRPr lang="en-IN" sz="2200" dirty="0"/>
        </a:p>
      </dgm:t>
    </dgm:pt>
    <dgm:pt modelId="{6AB6234B-E725-0B47-B9C4-58C220B234AD}" type="parTrans" cxnId="{8F390D11-6AB5-9D47-AA91-8155710B750C}">
      <dgm:prSet/>
      <dgm:spPr/>
      <dgm:t>
        <a:bodyPr/>
        <a:lstStyle/>
        <a:p>
          <a:endParaRPr lang="en-US"/>
        </a:p>
      </dgm:t>
    </dgm:pt>
    <dgm:pt modelId="{7A5A6459-A044-FA4B-9589-FE65699146DC}" type="sibTrans" cxnId="{8F390D11-6AB5-9D47-AA91-8155710B750C}">
      <dgm:prSet/>
      <dgm:spPr/>
      <dgm:t>
        <a:bodyPr/>
        <a:lstStyle/>
        <a:p>
          <a:endParaRPr lang="en-US"/>
        </a:p>
      </dgm:t>
    </dgm:pt>
    <dgm:pt modelId="{2F819370-D31D-834F-BD40-B8125E03D98C}">
      <dgm:prSet custT="1"/>
      <dgm:spPr/>
      <dgm:t>
        <a:bodyPr/>
        <a:lstStyle/>
        <a:p>
          <a:r>
            <a:rPr lang="en-IN" sz="2200" dirty="0" smtClean="0"/>
            <a:t>However, upfront commission, acquisition costs with future profits – make it more vulnerable</a:t>
          </a:r>
          <a:endParaRPr lang="en-IN" sz="2200" dirty="0"/>
        </a:p>
      </dgm:t>
    </dgm:pt>
    <dgm:pt modelId="{8A90F40C-79E3-C948-88D0-D6F705F1BC35}" type="parTrans" cxnId="{8927C2E4-AAFD-A14D-9AD3-66EE982BD034}">
      <dgm:prSet/>
      <dgm:spPr/>
      <dgm:t>
        <a:bodyPr/>
        <a:lstStyle/>
        <a:p>
          <a:endParaRPr lang="en-US"/>
        </a:p>
      </dgm:t>
    </dgm:pt>
    <dgm:pt modelId="{F49444BF-5EE2-4149-850D-0B30F6716514}" type="sibTrans" cxnId="{8927C2E4-AAFD-A14D-9AD3-66EE982BD034}">
      <dgm:prSet/>
      <dgm:spPr/>
      <dgm:t>
        <a:bodyPr/>
        <a:lstStyle/>
        <a:p>
          <a:endParaRPr lang="en-US"/>
        </a:p>
      </dgm:t>
    </dgm:pt>
    <dgm:pt modelId="{BA748F1A-B46C-0442-9B4C-B930C6C6BF94}">
      <dgm:prSet custT="1"/>
      <dgm:spPr/>
      <dgm:t>
        <a:bodyPr/>
        <a:lstStyle/>
        <a:p>
          <a:r>
            <a:rPr lang="en-IN" sz="2200" dirty="0" smtClean="0"/>
            <a:t>Large AUMs (roughly 10% of world’s total financial assets*), expanding industry =&gt; net buyers of assets, long term nature, unlike other investors insurers’ assets must have direct relevance to liabilities</a:t>
          </a:r>
          <a:endParaRPr lang="en-IN" sz="2200" dirty="0"/>
        </a:p>
      </dgm:t>
    </dgm:pt>
    <dgm:pt modelId="{4E5284DC-9A63-1C4B-B571-F3F22FF86A46}" type="parTrans" cxnId="{0AC1B81C-CDAE-2C4E-BCB2-70352A9D7767}">
      <dgm:prSet/>
      <dgm:spPr/>
      <dgm:t>
        <a:bodyPr/>
        <a:lstStyle/>
        <a:p>
          <a:endParaRPr lang="en-US"/>
        </a:p>
      </dgm:t>
    </dgm:pt>
    <dgm:pt modelId="{77746245-E1D5-8645-8E02-A740D1B2DC75}" type="sibTrans" cxnId="{0AC1B81C-CDAE-2C4E-BCB2-70352A9D7767}">
      <dgm:prSet/>
      <dgm:spPr/>
      <dgm:t>
        <a:bodyPr/>
        <a:lstStyle/>
        <a:p>
          <a:endParaRPr lang="en-US"/>
        </a:p>
      </dgm:t>
    </dgm:pt>
    <dgm:pt modelId="{68DD8A5F-F8EC-4003-B34A-18893B22DED1}" type="pres">
      <dgm:prSet presAssocID="{C05635C3-2FE3-4DFC-85C9-0CC61E71379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DC6354ED-37CC-4FE9-A085-145953C2CA8E}" type="pres">
      <dgm:prSet presAssocID="{DC322679-1925-447A-83E6-122C2B910DE6}" presName="parentLin" presStyleCnt="0"/>
      <dgm:spPr/>
    </dgm:pt>
    <dgm:pt modelId="{1D8399BF-DE05-427C-9C00-426EA2944DB0}" type="pres">
      <dgm:prSet presAssocID="{DC322679-1925-447A-83E6-122C2B910DE6}" presName="parentLeftMargin" presStyleLbl="node1" presStyleIdx="0" presStyleCnt="1"/>
      <dgm:spPr/>
      <dgm:t>
        <a:bodyPr/>
        <a:lstStyle/>
        <a:p>
          <a:endParaRPr lang="en-IN"/>
        </a:p>
      </dgm:t>
    </dgm:pt>
    <dgm:pt modelId="{F8186F68-B710-4ABC-833E-1D6E5BFED6C3}" type="pres">
      <dgm:prSet presAssocID="{DC322679-1925-447A-83E6-122C2B910DE6}" presName="parentText" presStyleLbl="node1" presStyleIdx="0" presStyleCnt="1" custScaleY="519565" custLinFactY="42644" custLinFactNeighborX="8214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26F9E02-AAE4-408D-A595-8977CA4CD789}" type="pres">
      <dgm:prSet presAssocID="{DC322679-1925-447A-83E6-122C2B910DE6}" presName="negativeSpace" presStyleCnt="0"/>
      <dgm:spPr/>
    </dgm:pt>
    <dgm:pt modelId="{391D666F-E0AD-4E42-AC8F-4FE69CED964F}" type="pres">
      <dgm:prSet presAssocID="{DC322679-1925-447A-83E6-122C2B910DE6}" presName="childText" presStyleLbl="conFgAcc1" presStyleIdx="0" presStyleCnt="1" custScaleY="193501" custLinFactNeighborY="-7466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35688ACD-6960-3C43-8F6E-C58D7824FDE1}" srcId="{DC322679-1925-447A-83E6-122C2B910DE6}" destId="{83E9C747-7E3A-CC4F-BC56-8255B12CD5A6}" srcOrd="5" destOrd="0" parTransId="{A2B0E0AA-DA3D-1240-BCDD-9D8373D779CE}" sibTransId="{C3B5A30A-0C42-3B42-866B-938A876B0F50}"/>
    <dgm:cxn modelId="{73CF1FC1-4777-6645-9674-6E57644FB2EB}" srcId="{DC322679-1925-447A-83E6-122C2B910DE6}" destId="{422197E8-1A05-D549-9304-954234DCFC3C}" srcOrd="0" destOrd="0" parTransId="{BE5F12AA-1D17-FF47-BEF7-0784A25D9C2D}" sibTransId="{4480537C-8485-8D45-8F23-BDB02BDD014E}"/>
    <dgm:cxn modelId="{50186CF3-C19D-744C-9692-5C10D1EB613B}" srcId="{35AC1F6F-D2F4-2041-A99E-CAB68CB77FDE}" destId="{8F255AB8-967E-CF40-AE7E-28C6B9CEB777}" srcOrd="1" destOrd="0" parTransId="{1717BB1A-C2D2-C14D-98A1-EA0CE9640CA4}" sibTransId="{E1FC78E2-EDD2-1E41-B14B-5BA60448229E}"/>
    <dgm:cxn modelId="{73986C03-8064-2746-832D-DC3DF888444E}" type="presOf" srcId="{8F255AB8-967E-CF40-AE7E-28C6B9CEB777}" destId="{391D666F-E0AD-4E42-AC8F-4FE69CED964F}" srcOrd="0" destOrd="6" presId="urn:microsoft.com/office/officeart/2005/8/layout/list1"/>
    <dgm:cxn modelId="{924CD216-BAA3-E646-A18D-A9FD90983B51}" type="presOf" srcId="{CEABF3AD-26F5-5D4B-A47A-888BD6CC406D}" destId="{391D666F-E0AD-4E42-AC8F-4FE69CED964F}" srcOrd="0" destOrd="5" presId="urn:microsoft.com/office/officeart/2005/8/layout/list1"/>
    <dgm:cxn modelId="{0B22DDCC-3B76-4749-BE2D-7715BA51C5BB}" srcId="{35AC1F6F-D2F4-2041-A99E-CAB68CB77FDE}" destId="{CEABF3AD-26F5-5D4B-A47A-888BD6CC406D}" srcOrd="0" destOrd="0" parTransId="{917561DC-DF26-AE46-8ADA-40D9EE929315}" sibTransId="{C1C9E10B-0F41-A749-A9CE-38D8C20281C2}"/>
    <dgm:cxn modelId="{F118B3F1-C476-4559-B045-A474B2879F3B}" srcId="{DC322679-1925-447A-83E6-122C2B910DE6}" destId="{D484CB54-0C7E-4ED6-9319-4E6F5FF33D71}" srcOrd="8" destOrd="0" parTransId="{24282E7E-A8A8-43AF-BB07-429D5CC37120}" sibTransId="{CD7B3456-C1C7-403D-BAA3-60C4C34E72D7}"/>
    <dgm:cxn modelId="{088A2728-7E92-AC49-A0EC-141204ECD1CA}" type="presOf" srcId="{DC322679-1925-447A-83E6-122C2B910DE6}" destId="{1D8399BF-DE05-427C-9C00-426EA2944DB0}" srcOrd="0" destOrd="0" presId="urn:microsoft.com/office/officeart/2005/8/layout/list1"/>
    <dgm:cxn modelId="{0AC1B81C-CDAE-2C4E-BCB2-70352A9D7767}" srcId="{DC322679-1925-447A-83E6-122C2B910DE6}" destId="{BA748F1A-B46C-0442-9B4C-B930C6C6BF94}" srcOrd="3" destOrd="0" parTransId="{4E5284DC-9A63-1C4B-B571-F3F22FF86A46}" sibTransId="{77746245-E1D5-8645-8E02-A740D1B2DC75}"/>
    <dgm:cxn modelId="{03A9E0D7-5223-324D-8DC0-24E370159C24}" type="presOf" srcId="{422197E8-1A05-D549-9304-954234DCFC3C}" destId="{391D666F-E0AD-4E42-AC8F-4FE69CED964F}" srcOrd="0" destOrd="0" presId="urn:microsoft.com/office/officeart/2005/8/layout/list1"/>
    <dgm:cxn modelId="{5740AC33-EBBE-3843-8508-9DA763F59FE6}" type="presOf" srcId="{DC322679-1925-447A-83E6-122C2B910DE6}" destId="{F8186F68-B710-4ABC-833E-1D6E5BFED6C3}" srcOrd="1" destOrd="0" presId="urn:microsoft.com/office/officeart/2005/8/layout/list1"/>
    <dgm:cxn modelId="{A0ABCDEC-8AF6-F84A-998F-A9614E7C5A06}" type="presOf" srcId="{35AC1F6F-D2F4-2041-A99E-CAB68CB77FDE}" destId="{391D666F-E0AD-4E42-AC8F-4FE69CED964F}" srcOrd="0" destOrd="4" presId="urn:microsoft.com/office/officeart/2005/8/layout/list1"/>
    <dgm:cxn modelId="{365F16AA-0F6A-9C4E-BAD2-BD3B929182F1}" type="presOf" srcId="{14D9E7ED-FFEC-4B23-8BF8-5FD5617E3A42}" destId="{391D666F-E0AD-4E42-AC8F-4FE69CED964F}" srcOrd="0" destOrd="12" presId="urn:microsoft.com/office/officeart/2005/8/layout/list1"/>
    <dgm:cxn modelId="{86DE1AFF-9900-4DAB-A0AC-ACFCD9550634}" srcId="{DC322679-1925-447A-83E6-122C2B910DE6}" destId="{14D9E7ED-FFEC-4B23-8BF8-5FD5617E3A42}" srcOrd="9" destOrd="0" parTransId="{03A942B3-4667-4CB6-BF8F-C683E2D25740}" sibTransId="{384D2C44-8FE0-459E-BE4B-A70D96A0C535}"/>
    <dgm:cxn modelId="{8983C135-85EE-45E8-A16F-8622E4D35BE1}" srcId="{DC322679-1925-447A-83E6-122C2B910DE6}" destId="{B505F422-66E2-45DE-9EC0-3A28D0BC1898}" srcOrd="10" destOrd="0" parTransId="{9FF10844-2104-4E80-AFD9-B2DA4D0C2851}" sibTransId="{DB6BA36B-1C20-466C-854B-71E1F072EF58}"/>
    <dgm:cxn modelId="{AF1BC931-6EC5-DF4B-A7EA-661E5AD3A9A2}" srcId="{DC322679-1925-447A-83E6-122C2B910DE6}" destId="{35AC1F6F-D2F4-2041-A99E-CAB68CB77FDE}" srcOrd="4" destOrd="0" parTransId="{2D11824A-DC40-F946-B366-9595D64807B4}" sibTransId="{6B85AFD6-58FC-6E4D-AC8A-9777E5DD2514}"/>
    <dgm:cxn modelId="{A6ADEB0D-CE75-4377-B37E-6583B1649FFB}" srcId="{C05635C3-2FE3-4DFC-85C9-0CC61E713794}" destId="{DC322679-1925-447A-83E6-122C2B910DE6}" srcOrd="0" destOrd="0" parTransId="{C2F532BC-B8AF-47B7-AD20-B1117D4976B0}" sibTransId="{02581945-BA2E-48B7-B73B-C2AFCC74E4D3}"/>
    <dgm:cxn modelId="{B1512383-14BE-2D43-8454-0EA0D9DBDC60}" srcId="{DC322679-1925-447A-83E6-122C2B910DE6}" destId="{6A0368CF-7D7A-6147-9B46-C4E8331019A3}" srcOrd="6" destOrd="0" parTransId="{1DD08E0C-CA93-EF4A-9920-B97508473F07}" sibTransId="{A1C8198E-4082-F148-9530-C251081200D4}"/>
    <dgm:cxn modelId="{659DFD89-133E-A54D-803B-A2F333E7965E}" type="presOf" srcId="{6A0368CF-7D7A-6147-9B46-C4E8331019A3}" destId="{391D666F-E0AD-4E42-AC8F-4FE69CED964F}" srcOrd="0" destOrd="9" presId="urn:microsoft.com/office/officeart/2005/8/layout/list1"/>
    <dgm:cxn modelId="{8F390D11-6AB5-9D47-AA91-8155710B750C}" srcId="{DC322679-1925-447A-83E6-122C2B910DE6}" destId="{CBEDF5CC-9EEB-BC4B-8787-CBE9C11DE942}" srcOrd="1" destOrd="0" parTransId="{6AB6234B-E725-0B47-B9C4-58C220B234AD}" sibTransId="{7A5A6459-A044-FA4B-9589-FE65699146DC}"/>
    <dgm:cxn modelId="{8927C2E4-AAFD-A14D-9AD3-66EE982BD034}" srcId="{DC322679-1925-447A-83E6-122C2B910DE6}" destId="{2F819370-D31D-834F-BD40-B8125E03D98C}" srcOrd="2" destOrd="0" parTransId="{8A90F40C-79E3-C948-88D0-D6F705F1BC35}" sibTransId="{F49444BF-5EE2-4149-850D-0B30F6716514}"/>
    <dgm:cxn modelId="{EDF60C03-6CC6-5342-874D-C46F2DB4870B}" type="presOf" srcId="{313DE065-50C3-4989-A287-7F07D5AE5FDB}" destId="{391D666F-E0AD-4E42-AC8F-4FE69CED964F}" srcOrd="0" destOrd="10" presId="urn:microsoft.com/office/officeart/2005/8/layout/list1"/>
    <dgm:cxn modelId="{A4618192-99A8-1745-B5D0-992213E61244}" type="presOf" srcId="{C05635C3-2FE3-4DFC-85C9-0CC61E713794}" destId="{68DD8A5F-F8EC-4003-B34A-18893B22DED1}" srcOrd="0" destOrd="0" presId="urn:microsoft.com/office/officeart/2005/8/layout/list1"/>
    <dgm:cxn modelId="{0AB69283-364B-0B43-92E3-6BF1324D795F}" type="presOf" srcId="{83E9C747-7E3A-CC4F-BC56-8255B12CD5A6}" destId="{391D666F-E0AD-4E42-AC8F-4FE69CED964F}" srcOrd="0" destOrd="8" presId="urn:microsoft.com/office/officeart/2005/8/layout/list1"/>
    <dgm:cxn modelId="{BA26B253-7DE0-2441-85E8-82499748DDD6}" type="presOf" srcId="{0310D7A6-A018-7B4E-9CFB-405D452A6EE4}" destId="{391D666F-E0AD-4E42-AC8F-4FE69CED964F}" srcOrd="0" destOrd="7" presId="urn:microsoft.com/office/officeart/2005/8/layout/list1"/>
    <dgm:cxn modelId="{BE51FC68-63CD-8D46-8938-CF46355474B4}" type="presOf" srcId="{BA748F1A-B46C-0442-9B4C-B930C6C6BF94}" destId="{391D666F-E0AD-4E42-AC8F-4FE69CED964F}" srcOrd="0" destOrd="3" presId="urn:microsoft.com/office/officeart/2005/8/layout/list1"/>
    <dgm:cxn modelId="{1F825E43-4ED8-D94A-B759-D8FC0729DF24}" type="presOf" srcId="{CBEDF5CC-9EEB-BC4B-8787-CBE9C11DE942}" destId="{391D666F-E0AD-4E42-AC8F-4FE69CED964F}" srcOrd="0" destOrd="1" presId="urn:microsoft.com/office/officeart/2005/8/layout/list1"/>
    <dgm:cxn modelId="{06E3636B-E02C-4892-822E-C959FF782FDB}" srcId="{DC322679-1925-447A-83E6-122C2B910DE6}" destId="{313DE065-50C3-4989-A287-7F07D5AE5FDB}" srcOrd="7" destOrd="0" parTransId="{EEF1F1A6-1BA0-4AD7-8764-BB2D2F624942}" sibTransId="{32D614C9-8EE2-42FD-B8DA-BD0314EC1AC1}"/>
    <dgm:cxn modelId="{C59E6830-1291-914E-9D1F-42E0FB8F691C}" srcId="{35AC1F6F-D2F4-2041-A99E-CAB68CB77FDE}" destId="{0310D7A6-A018-7B4E-9CFB-405D452A6EE4}" srcOrd="2" destOrd="0" parTransId="{754422DA-1299-9E4A-BFB9-9930289E03A1}" sibTransId="{64D393E4-FA46-E947-967C-CCC742CA2848}"/>
    <dgm:cxn modelId="{5FD84A9E-C860-1941-AF63-DEE024433E91}" type="presOf" srcId="{D484CB54-0C7E-4ED6-9319-4E6F5FF33D71}" destId="{391D666F-E0AD-4E42-AC8F-4FE69CED964F}" srcOrd="0" destOrd="11" presId="urn:microsoft.com/office/officeart/2005/8/layout/list1"/>
    <dgm:cxn modelId="{71622FAD-4982-A248-A714-105F98370666}" type="presOf" srcId="{2F819370-D31D-834F-BD40-B8125E03D98C}" destId="{391D666F-E0AD-4E42-AC8F-4FE69CED964F}" srcOrd="0" destOrd="2" presId="urn:microsoft.com/office/officeart/2005/8/layout/list1"/>
    <dgm:cxn modelId="{D3B72BEE-3385-804F-8AC8-991CB22B6C14}" type="presOf" srcId="{B505F422-66E2-45DE-9EC0-3A28D0BC1898}" destId="{391D666F-E0AD-4E42-AC8F-4FE69CED964F}" srcOrd="0" destOrd="13" presId="urn:microsoft.com/office/officeart/2005/8/layout/list1"/>
    <dgm:cxn modelId="{51E74890-5B01-6A4F-BCA1-6A19C1DD9C8D}" type="presParOf" srcId="{68DD8A5F-F8EC-4003-B34A-18893B22DED1}" destId="{DC6354ED-37CC-4FE9-A085-145953C2CA8E}" srcOrd="0" destOrd="0" presId="urn:microsoft.com/office/officeart/2005/8/layout/list1"/>
    <dgm:cxn modelId="{70003099-AE4A-264D-85DD-424472845CCF}" type="presParOf" srcId="{DC6354ED-37CC-4FE9-A085-145953C2CA8E}" destId="{1D8399BF-DE05-427C-9C00-426EA2944DB0}" srcOrd="0" destOrd="0" presId="urn:microsoft.com/office/officeart/2005/8/layout/list1"/>
    <dgm:cxn modelId="{064CF907-7436-5948-824E-AD23316D02C4}" type="presParOf" srcId="{DC6354ED-37CC-4FE9-A085-145953C2CA8E}" destId="{F8186F68-B710-4ABC-833E-1D6E5BFED6C3}" srcOrd="1" destOrd="0" presId="urn:microsoft.com/office/officeart/2005/8/layout/list1"/>
    <dgm:cxn modelId="{EB7008AE-892E-F44A-A532-5FB8E1BBB75C}" type="presParOf" srcId="{68DD8A5F-F8EC-4003-B34A-18893B22DED1}" destId="{426F9E02-AAE4-408D-A595-8977CA4CD789}" srcOrd="1" destOrd="0" presId="urn:microsoft.com/office/officeart/2005/8/layout/list1"/>
    <dgm:cxn modelId="{C0FB3715-6672-E249-948B-07A587099EC9}" type="presParOf" srcId="{68DD8A5F-F8EC-4003-B34A-18893B22DED1}" destId="{391D666F-E0AD-4E42-AC8F-4FE69CED964F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C05635C3-2FE3-4DFC-85C9-0CC61E71379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DC322679-1925-447A-83E6-122C2B910DE6}">
      <dgm:prSet phldrT="[Text]" custT="1"/>
      <dgm:spPr/>
      <dgm:t>
        <a:bodyPr/>
        <a:lstStyle/>
        <a:p>
          <a:r>
            <a:rPr lang="en-IN" sz="2400" dirty="0" smtClean="0"/>
            <a:t>Investment related</a:t>
          </a:r>
          <a:r>
            <a:rPr lang="en-IN" sz="1900" dirty="0" smtClean="0"/>
            <a:t>:</a:t>
          </a:r>
          <a:endParaRPr lang="en-IN" sz="1900" dirty="0"/>
        </a:p>
      </dgm:t>
    </dgm:pt>
    <dgm:pt modelId="{C2F532BC-B8AF-47B7-AD20-B1117D4976B0}" type="parTrans" cxnId="{A6ADEB0D-CE75-4377-B37E-6583B1649FFB}">
      <dgm:prSet/>
      <dgm:spPr/>
      <dgm:t>
        <a:bodyPr/>
        <a:lstStyle/>
        <a:p>
          <a:endParaRPr lang="en-IN"/>
        </a:p>
      </dgm:t>
    </dgm:pt>
    <dgm:pt modelId="{02581945-BA2E-48B7-B73B-C2AFCC74E4D3}" type="sibTrans" cxnId="{A6ADEB0D-CE75-4377-B37E-6583B1649FFB}">
      <dgm:prSet/>
      <dgm:spPr/>
      <dgm:t>
        <a:bodyPr/>
        <a:lstStyle/>
        <a:p>
          <a:endParaRPr lang="en-IN"/>
        </a:p>
      </dgm:t>
    </dgm:pt>
    <dgm:pt modelId="{B505F422-66E2-45DE-9EC0-3A28D0BC1898}">
      <dgm:prSet/>
      <dgm:spPr/>
      <dgm:t>
        <a:bodyPr/>
        <a:lstStyle/>
        <a:p>
          <a:endParaRPr lang="en-IN" sz="3100" dirty="0"/>
        </a:p>
      </dgm:t>
    </dgm:pt>
    <dgm:pt modelId="{9FF10844-2104-4E80-AFD9-B2DA4D0C2851}" type="parTrans" cxnId="{8983C135-85EE-45E8-A16F-8622E4D35BE1}">
      <dgm:prSet/>
      <dgm:spPr/>
      <dgm:t>
        <a:bodyPr/>
        <a:lstStyle/>
        <a:p>
          <a:endParaRPr lang="en-US"/>
        </a:p>
      </dgm:t>
    </dgm:pt>
    <dgm:pt modelId="{DB6BA36B-1C20-466C-854B-71E1F072EF58}" type="sibTrans" cxnId="{8983C135-85EE-45E8-A16F-8622E4D35BE1}">
      <dgm:prSet/>
      <dgm:spPr/>
      <dgm:t>
        <a:bodyPr/>
        <a:lstStyle/>
        <a:p>
          <a:endParaRPr lang="en-US"/>
        </a:p>
      </dgm:t>
    </dgm:pt>
    <dgm:pt modelId="{D04D2BD4-9299-4F66-9CB2-B157C9D884F6}">
      <dgm:prSet custT="1"/>
      <dgm:spPr/>
      <dgm:t>
        <a:bodyPr/>
        <a:lstStyle/>
        <a:p>
          <a:r>
            <a:rPr lang="en-IN" sz="2000" dirty="0" smtClean="0"/>
            <a:t>Insurers primary owners of financial securities</a:t>
          </a:r>
          <a:endParaRPr lang="en-IN" sz="2000" dirty="0"/>
        </a:p>
      </dgm:t>
    </dgm:pt>
    <dgm:pt modelId="{B1A5CFBB-CABA-4ACD-8645-BFC06B07EE2F}" type="parTrans" cxnId="{E660D342-19E0-4B37-A598-24B9381267D9}">
      <dgm:prSet/>
      <dgm:spPr/>
      <dgm:t>
        <a:bodyPr/>
        <a:lstStyle/>
        <a:p>
          <a:endParaRPr lang="en-US"/>
        </a:p>
      </dgm:t>
    </dgm:pt>
    <dgm:pt modelId="{40DF8C96-D7C6-4A21-985A-8DA42A1A0494}" type="sibTrans" cxnId="{E660D342-19E0-4B37-A598-24B9381267D9}">
      <dgm:prSet/>
      <dgm:spPr/>
      <dgm:t>
        <a:bodyPr/>
        <a:lstStyle/>
        <a:p>
          <a:endParaRPr lang="en-US"/>
        </a:p>
      </dgm:t>
    </dgm:pt>
    <dgm:pt modelId="{313DE065-50C3-4989-A287-7F07D5AE5FDB}">
      <dgm:prSet custT="1"/>
      <dgm:spPr/>
      <dgm:t>
        <a:bodyPr/>
        <a:lstStyle/>
        <a:p>
          <a:endParaRPr lang="en-IN" sz="2200" dirty="0"/>
        </a:p>
      </dgm:t>
    </dgm:pt>
    <dgm:pt modelId="{EEF1F1A6-1BA0-4AD7-8764-BB2D2F624942}" type="parTrans" cxnId="{06E3636B-E02C-4892-822E-C959FF782FDB}">
      <dgm:prSet/>
      <dgm:spPr/>
      <dgm:t>
        <a:bodyPr/>
        <a:lstStyle/>
        <a:p>
          <a:endParaRPr lang="en-US"/>
        </a:p>
      </dgm:t>
    </dgm:pt>
    <dgm:pt modelId="{32D614C9-8EE2-42FD-B8DA-BD0314EC1AC1}" type="sibTrans" cxnId="{06E3636B-E02C-4892-822E-C959FF782FDB}">
      <dgm:prSet/>
      <dgm:spPr/>
      <dgm:t>
        <a:bodyPr/>
        <a:lstStyle/>
        <a:p>
          <a:endParaRPr lang="en-US"/>
        </a:p>
      </dgm:t>
    </dgm:pt>
    <dgm:pt modelId="{14D9E7ED-FFEC-4B23-8BF8-5FD5617E3A42}">
      <dgm:prSet custT="1"/>
      <dgm:spPr/>
      <dgm:t>
        <a:bodyPr/>
        <a:lstStyle/>
        <a:p>
          <a:endParaRPr lang="en-IN" sz="2200" dirty="0"/>
        </a:p>
      </dgm:t>
    </dgm:pt>
    <dgm:pt modelId="{03A942B3-4667-4CB6-BF8F-C683E2D25740}" type="parTrans" cxnId="{86DE1AFF-9900-4DAB-A0AC-ACFCD9550634}">
      <dgm:prSet/>
      <dgm:spPr/>
      <dgm:t>
        <a:bodyPr/>
        <a:lstStyle/>
        <a:p>
          <a:endParaRPr lang="en-US"/>
        </a:p>
      </dgm:t>
    </dgm:pt>
    <dgm:pt modelId="{384D2C44-8FE0-459E-BE4B-A70D96A0C535}" type="sibTrans" cxnId="{86DE1AFF-9900-4DAB-A0AC-ACFCD9550634}">
      <dgm:prSet/>
      <dgm:spPr/>
      <dgm:t>
        <a:bodyPr/>
        <a:lstStyle/>
        <a:p>
          <a:endParaRPr lang="en-US"/>
        </a:p>
      </dgm:t>
    </dgm:pt>
    <dgm:pt modelId="{D484CB54-0C7E-4ED6-9319-4E6F5FF33D71}">
      <dgm:prSet custT="1"/>
      <dgm:spPr/>
      <dgm:t>
        <a:bodyPr/>
        <a:lstStyle/>
        <a:p>
          <a:endParaRPr lang="en-IN" sz="2200" dirty="0"/>
        </a:p>
      </dgm:t>
    </dgm:pt>
    <dgm:pt modelId="{24282E7E-A8A8-43AF-BB07-429D5CC37120}" type="parTrans" cxnId="{F118B3F1-C476-4559-B045-A474B2879F3B}">
      <dgm:prSet/>
      <dgm:spPr/>
      <dgm:t>
        <a:bodyPr/>
        <a:lstStyle/>
        <a:p>
          <a:endParaRPr lang="en-US"/>
        </a:p>
      </dgm:t>
    </dgm:pt>
    <dgm:pt modelId="{CD7B3456-C1C7-403D-BAA3-60C4C34E72D7}" type="sibTrans" cxnId="{F118B3F1-C476-4559-B045-A474B2879F3B}">
      <dgm:prSet/>
      <dgm:spPr/>
      <dgm:t>
        <a:bodyPr/>
        <a:lstStyle/>
        <a:p>
          <a:endParaRPr lang="en-US"/>
        </a:p>
      </dgm:t>
    </dgm:pt>
    <dgm:pt modelId="{6A0368CF-7D7A-6147-9B46-C4E8331019A3}">
      <dgm:prSet custT="1"/>
      <dgm:spPr/>
      <dgm:t>
        <a:bodyPr/>
        <a:lstStyle/>
        <a:p>
          <a:endParaRPr lang="en-IN" sz="2200" dirty="0"/>
        </a:p>
      </dgm:t>
    </dgm:pt>
    <dgm:pt modelId="{1DD08E0C-CA93-EF4A-9920-B97508473F07}" type="parTrans" cxnId="{B1512383-14BE-2D43-8454-0EA0D9DBDC60}">
      <dgm:prSet/>
      <dgm:spPr/>
      <dgm:t>
        <a:bodyPr/>
        <a:lstStyle/>
        <a:p>
          <a:endParaRPr lang="en-US"/>
        </a:p>
      </dgm:t>
    </dgm:pt>
    <dgm:pt modelId="{A1C8198E-4082-F148-9530-C251081200D4}" type="sibTrans" cxnId="{B1512383-14BE-2D43-8454-0EA0D9DBDC60}">
      <dgm:prSet/>
      <dgm:spPr/>
      <dgm:t>
        <a:bodyPr/>
        <a:lstStyle/>
        <a:p>
          <a:endParaRPr lang="en-US"/>
        </a:p>
      </dgm:t>
    </dgm:pt>
    <dgm:pt modelId="{422197E8-1A05-D549-9304-954234DCFC3C}">
      <dgm:prSet custT="1"/>
      <dgm:spPr/>
      <dgm:t>
        <a:bodyPr/>
        <a:lstStyle/>
        <a:p>
          <a:endParaRPr lang="en-IN" sz="1000" dirty="0"/>
        </a:p>
      </dgm:t>
    </dgm:pt>
    <dgm:pt modelId="{BE5F12AA-1D17-FF47-BEF7-0784A25D9C2D}" type="parTrans" cxnId="{73CF1FC1-4777-6645-9674-6E57644FB2EB}">
      <dgm:prSet/>
      <dgm:spPr/>
      <dgm:t>
        <a:bodyPr/>
        <a:lstStyle/>
        <a:p>
          <a:endParaRPr lang="en-US"/>
        </a:p>
      </dgm:t>
    </dgm:pt>
    <dgm:pt modelId="{4480537C-8485-8D45-8F23-BDB02BDD014E}" type="sibTrans" cxnId="{73CF1FC1-4777-6645-9674-6E57644FB2EB}">
      <dgm:prSet/>
      <dgm:spPr/>
      <dgm:t>
        <a:bodyPr/>
        <a:lstStyle/>
        <a:p>
          <a:endParaRPr lang="en-US"/>
        </a:p>
      </dgm:t>
    </dgm:pt>
    <dgm:pt modelId="{8F451007-0418-1E46-BCFB-2B124E3E96BF}">
      <dgm:prSet custT="1"/>
      <dgm:spPr/>
      <dgm:t>
        <a:bodyPr/>
        <a:lstStyle/>
        <a:p>
          <a:r>
            <a:rPr lang="en-IN" sz="2000" dirty="0" smtClean="0"/>
            <a:t>Decide on type of securities to buy and when to sell</a:t>
          </a:r>
          <a:endParaRPr lang="en-IN" sz="2000" dirty="0"/>
        </a:p>
      </dgm:t>
    </dgm:pt>
    <dgm:pt modelId="{98728BC3-1D7D-5440-954B-4159494A35D2}" type="parTrans" cxnId="{46615055-6445-9E46-9D9A-07848B906DF0}">
      <dgm:prSet/>
      <dgm:spPr/>
      <dgm:t>
        <a:bodyPr/>
        <a:lstStyle/>
        <a:p>
          <a:endParaRPr lang="en-US"/>
        </a:p>
      </dgm:t>
    </dgm:pt>
    <dgm:pt modelId="{46B5D461-955B-C143-9821-C076450400CC}" type="sibTrans" cxnId="{46615055-6445-9E46-9D9A-07848B906DF0}">
      <dgm:prSet/>
      <dgm:spPr/>
      <dgm:t>
        <a:bodyPr/>
        <a:lstStyle/>
        <a:p>
          <a:endParaRPr lang="en-US"/>
        </a:p>
      </dgm:t>
    </dgm:pt>
    <dgm:pt modelId="{6FB8065C-EF0D-9A48-BCAB-53D4799DE9A0}">
      <dgm:prSet custT="1"/>
      <dgm:spPr/>
      <dgm:t>
        <a:bodyPr/>
        <a:lstStyle/>
        <a:p>
          <a:r>
            <a:rPr lang="en-IN" sz="2000" dirty="0" smtClean="0"/>
            <a:t>Favour certain type of securities</a:t>
          </a:r>
          <a:endParaRPr lang="en-IN" sz="2000" dirty="0"/>
        </a:p>
      </dgm:t>
    </dgm:pt>
    <dgm:pt modelId="{5986E550-EB8E-9C40-9512-4413D364CF1D}" type="parTrans" cxnId="{65F29D3E-3956-6D46-9440-623DCBAF6811}">
      <dgm:prSet/>
      <dgm:spPr/>
      <dgm:t>
        <a:bodyPr/>
        <a:lstStyle/>
        <a:p>
          <a:endParaRPr lang="en-US"/>
        </a:p>
      </dgm:t>
    </dgm:pt>
    <dgm:pt modelId="{00CB30F5-5784-9D4C-A35F-C72A86EA022A}" type="sibTrans" cxnId="{65F29D3E-3956-6D46-9440-623DCBAF6811}">
      <dgm:prSet/>
      <dgm:spPr/>
      <dgm:t>
        <a:bodyPr/>
        <a:lstStyle/>
        <a:p>
          <a:endParaRPr lang="en-US"/>
        </a:p>
      </dgm:t>
    </dgm:pt>
    <dgm:pt modelId="{CE38C3C7-C7B1-4632-9746-F00308A89156}">
      <dgm:prSet custT="1"/>
      <dgm:spPr/>
      <dgm:t>
        <a:bodyPr/>
        <a:lstStyle/>
        <a:p>
          <a:r>
            <a:rPr lang="en-IN" sz="2000" dirty="0" smtClean="0"/>
            <a:t>Investment strategies impacted by regulatory restrictions on holding certain assets which best match liabilities</a:t>
          </a:r>
          <a:endParaRPr lang="en-IN" sz="2000" dirty="0"/>
        </a:p>
      </dgm:t>
    </dgm:pt>
    <dgm:pt modelId="{6AF033FC-89D2-4C2C-BDC3-AFCBF5D5852F}" type="parTrans" cxnId="{5F17C3F9-525C-4C76-90FB-7C05855FF931}">
      <dgm:prSet/>
      <dgm:spPr/>
      <dgm:t>
        <a:bodyPr/>
        <a:lstStyle/>
        <a:p>
          <a:endParaRPr lang="en-US"/>
        </a:p>
      </dgm:t>
    </dgm:pt>
    <dgm:pt modelId="{0E19F5FD-9F3F-45F3-B82B-01621C9384D5}" type="sibTrans" cxnId="{5F17C3F9-525C-4C76-90FB-7C05855FF931}">
      <dgm:prSet/>
      <dgm:spPr/>
      <dgm:t>
        <a:bodyPr/>
        <a:lstStyle/>
        <a:p>
          <a:endParaRPr lang="en-US"/>
        </a:p>
      </dgm:t>
    </dgm:pt>
    <dgm:pt modelId="{B8DA6C85-5436-4445-869A-F219245EC3E0}">
      <dgm:prSet custT="1"/>
      <dgm:spPr/>
      <dgm:t>
        <a:bodyPr/>
        <a:lstStyle/>
        <a:p>
          <a:r>
            <a:rPr lang="en-IN" sz="2000" dirty="0" smtClean="0"/>
            <a:t>Leads to coordinated investment activities by insurers</a:t>
          </a:r>
          <a:endParaRPr lang="en-IN" sz="2000" dirty="0"/>
        </a:p>
      </dgm:t>
    </dgm:pt>
    <dgm:pt modelId="{1466E1E5-54FA-4436-88BD-3628A9E998D3}" type="parTrans" cxnId="{ACCE6032-D83E-4E35-9E5C-D07C12604E23}">
      <dgm:prSet/>
      <dgm:spPr/>
      <dgm:t>
        <a:bodyPr/>
        <a:lstStyle/>
        <a:p>
          <a:endParaRPr lang="en-US"/>
        </a:p>
      </dgm:t>
    </dgm:pt>
    <dgm:pt modelId="{DBBFBA98-7C76-4E2B-8CA5-6DEBEA8BC2B9}" type="sibTrans" cxnId="{ACCE6032-D83E-4E35-9E5C-D07C12604E23}">
      <dgm:prSet/>
      <dgm:spPr/>
      <dgm:t>
        <a:bodyPr/>
        <a:lstStyle/>
        <a:p>
          <a:endParaRPr lang="en-US"/>
        </a:p>
      </dgm:t>
    </dgm:pt>
    <dgm:pt modelId="{D671B47D-6F09-4139-82AF-5FFA1D1C85AB}">
      <dgm:prSet custT="1"/>
      <dgm:spPr/>
      <dgm:t>
        <a:bodyPr/>
        <a:lstStyle/>
        <a:p>
          <a:pPr rtl="0"/>
          <a:r>
            <a:rPr lang="en-US" sz="2000" dirty="0" smtClean="0"/>
            <a:t>Can inflate bubbles in certain securities or sectors related to those securities</a:t>
          </a:r>
          <a:endParaRPr lang="en-IN" sz="2000" dirty="0"/>
        </a:p>
      </dgm:t>
    </dgm:pt>
    <dgm:pt modelId="{12AC14A0-7FE3-41C8-8971-513AF7DCE864}" type="parTrans" cxnId="{458792D2-41AE-45DB-A759-43BB9A48E396}">
      <dgm:prSet/>
      <dgm:spPr/>
      <dgm:t>
        <a:bodyPr/>
        <a:lstStyle/>
        <a:p>
          <a:endParaRPr lang="en-US"/>
        </a:p>
      </dgm:t>
    </dgm:pt>
    <dgm:pt modelId="{71E93848-3F13-4E3E-BDE0-43F196411377}" type="sibTrans" cxnId="{458792D2-41AE-45DB-A759-43BB9A48E396}">
      <dgm:prSet/>
      <dgm:spPr/>
      <dgm:t>
        <a:bodyPr/>
        <a:lstStyle/>
        <a:p>
          <a:endParaRPr lang="en-US"/>
        </a:p>
      </dgm:t>
    </dgm:pt>
    <dgm:pt modelId="{50871356-FC4E-40A0-B619-B53069A36BFC}">
      <dgm:prSet custT="1"/>
      <dgm:spPr/>
      <dgm:t>
        <a:bodyPr/>
        <a:lstStyle/>
        <a:p>
          <a:pPr rtl="0"/>
          <a:r>
            <a:rPr lang="en-IN" sz="2000" dirty="0" smtClean="0"/>
            <a:t>Ignite or exacerbate fire sale of assets as soon as their credit rating goes down to avoid regulatory ramifications. </a:t>
          </a:r>
          <a:endParaRPr lang="en-IN" sz="2000" dirty="0"/>
        </a:p>
      </dgm:t>
    </dgm:pt>
    <dgm:pt modelId="{3BC3AB4D-5B0F-4773-A3F1-AC616AFF4C26}" type="parTrans" cxnId="{0F6698CF-7FA1-4E10-BEDE-95EBFFFCE96E}">
      <dgm:prSet/>
      <dgm:spPr/>
      <dgm:t>
        <a:bodyPr/>
        <a:lstStyle/>
        <a:p>
          <a:endParaRPr lang="en-US"/>
        </a:p>
      </dgm:t>
    </dgm:pt>
    <dgm:pt modelId="{B9751B2D-3771-4871-A2F0-B6FC1B73EE43}" type="sibTrans" cxnId="{0F6698CF-7FA1-4E10-BEDE-95EBFFFCE96E}">
      <dgm:prSet/>
      <dgm:spPr/>
      <dgm:t>
        <a:bodyPr/>
        <a:lstStyle/>
        <a:p>
          <a:endParaRPr lang="en-US"/>
        </a:p>
      </dgm:t>
    </dgm:pt>
    <dgm:pt modelId="{E4CC38A3-C467-483D-81BF-73DF0F377E73}">
      <dgm:prSet custT="1"/>
      <dgm:spPr/>
      <dgm:t>
        <a:bodyPr/>
        <a:lstStyle/>
        <a:p>
          <a:pPr rtl="0"/>
          <a:r>
            <a:rPr lang="en-IN" sz="2000" dirty="0" smtClean="0"/>
            <a:t>This will aggravate further downgrading of assets contributing to their sudden illiquidity</a:t>
          </a:r>
          <a:endParaRPr lang="en-IN" sz="2000" dirty="0"/>
        </a:p>
      </dgm:t>
    </dgm:pt>
    <dgm:pt modelId="{DB1D8762-82AA-4D05-956D-8329E327047D}" type="parTrans" cxnId="{B10EDFEF-39B9-4832-B740-B106C101EB46}">
      <dgm:prSet/>
      <dgm:spPr/>
      <dgm:t>
        <a:bodyPr/>
        <a:lstStyle/>
        <a:p>
          <a:endParaRPr lang="en-US"/>
        </a:p>
      </dgm:t>
    </dgm:pt>
    <dgm:pt modelId="{EE73B806-608E-4269-B503-6C5E938D2BC4}" type="sibTrans" cxnId="{B10EDFEF-39B9-4832-B740-B106C101EB46}">
      <dgm:prSet/>
      <dgm:spPr/>
      <dgm:t>
        <a:bodyPr/>
        <a:lstStyle/>
        <a:p>
          <a:endParaRPr lang="en-US"/>
        </a:p>
      </dgm:t>
    </dgm:pt>
    <dgm:pt modelId="{760350F5-89E7-4961-9209-58F4B761FDAA}">
      <dgm:prSet custT="1"/>
      <dgm:spPr/>
      <dgm:t>
        <a:bodyPr/>
        <a:lstStyle/>
        <a:p>
          <a:r>
            <a:rPr lang="en-IN" sz="2000" dirty="0" smtClean="0"/>
            <a:t>Systemic risk due to coordinated activity:</a:t>
          </a:r>
          <a:endParaRPr lang="en-IN" sz="2000" dirty="0"/>
        </a:p>
      </dgm:t>
    </dgm:pt>
    <dgm:pt modelId="{182FB67B-1417-4165-8234-F8CF1B86C284}" type="parTrans" cxnId="{9E244D16-06A6-4B11-BDF1-B334602FFEDB}">
      <dgm:prSet/>
      <dgm:spPr/>
      <dgm:t>
        <a:bodyPr/>
        <a:lstStyle/>
        <a:p>
          <a:endParaRPr lang="en-US"/>
        </a:p>
      </dgm:t>
    </dgm:pt>
    <dgm:pt modelId="{BD4BF0B5-9D13-4699-9F65-D1A9877B4483}" type="sibTrans" cxnId="{9E244D16-06A6-4B11-BDF1-B334602FFEDB}">
      <dgm:prSet/>
      <dgm:spPr/>
      <dgm:t>
        <a:bodyPr/>
        <a:lstStyle/>
        <a:p>
          <a:endParaRPr lang="en-US"/>
        </a:p>
      </dgm:t>
    </dgm:pt>
    <dgm:pt modelId="{CE2944DB-3EFD-465D-A500-7E70880C3DDD}">
      <dgm:prSet custT="1"/>
      <dgm:spPr/>
      <dgm:t>
        <a:bodyPr/>
        <a:lstStyle/>
        <a:p>
          <a:r>
            <a:rPr lang="en-IN" sz="2000" dirty="0" smtClean="0"/>
            <a:t>Buying habits that lead to Concentration risk</a:t>
          </a:r>
          <a:endParaRPr lang="en-IN" sz="2000" dirty="0"/>
        </a:p>
      </dgm:t>
    </dgm:pt>
    <dgm:pt modelId="{0AD605D1-DED3-4C29-9F34-5FC1B076E64D}" type="parTrans" cxnId="{6B9EA7D3-AE7D-4C58-A99D-50757B68B239}">
      <dgm:prSet/>
      <dgm:spPr/>
      <dgm:t>
        <a:bodyPr/>
        <a:lstStyle/>
        <a:p>
          <a:endParaRPr lang="en-IN"/>
        </a:p>
      </dgm:t>
    </dgm:pt>
    <dgm:pt modelId="{B1579694-E162-4CD3-B245-5D9BA4612184}" type="sibTrans" cxnId="{6B9EA7D3-AE7D-4C58-A99D-50757B68B239}">
      <dgm:prSet/>
      <dgm:spPr/>
      <dgm:t>
        <a:bodyPr/>
        <a:lstStyle/>
        <a:p>
          <a:endParaRPr lang="en-IN"/>
        </a:p>
      </dgm:t>
    </dgm:pt>
    <dgm:pt modelId="{68DD8A5F-F8EC-4003-B34A-18893B22DED1}" type="pres">
      <dgm:prSet presAssocID="{C05635C3-2FE3-4DFC-85C9-0CC61E71379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DC6354ED-37CC-4FE9-A085-145953C2CA8E}" type="pres">
      <dgm:prSet presAssocID="{DC322679-1925-447A-83E6-122C2B910DE6}" presName="parentLin" presStyleCnt="0"/>
      <dgm:spPr/>
    </dgm:pt>
    <dgm:pt modelId="{1D8399BF-DE05-427C-9C00-426EA2944DB0}" type="pres">
      <dgm:prSet presAssocID="{DC322679-1925-447A-83E6-122C2B910DE6}" presName="parentLeftMargin" presStyleLbl="node1" presStyleIdx="0" presStyleCnt="1"/>
      <dgm:spPr/>
      <dgm:t>
        <a:bodyPr/>
        <a:lstStyle/>
        <a:p>
          <a:endParaRPr lang="en-IN"/>
        </a:p>
      </dgm:t>
    </dgm:pt>
    <dgm:pt modelId="{F8186F68-B710-4ABC-833E-1D6E5BFED6C3}" type="pres">
      <dgm:prSet presAssocID="{DC322679-1925-447A-83E6-122C2B910DE6}" presName="parentText" presStyleLbl="node1" presStyleIdx="0" presStyleCnt="1" custScaleY="519565" custLinFactY="33442" custLinFactNeighborX="8214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26F9E02-AAE4-408D-A595-8977CA4CD789}" type="pres">
      <dgm:prSet presAssocID="{DC322679-1925-447A-83E6-122C2B910DE6}" presName="negativeSpace" presStyleCnt="0"/>
      <dgm:spPr/>
    </dgm:pt>
    <dgm:pt modelId="{391D666F-E0AD-4E42-AC8F-4FE69CED964F}" type="pres">
      <dgm:prSet presAssocID="{DC322679-1925-447A-83E6-122C2B910DE6}" presName="childText" presStyleLbl="conFgAcc1" presStyleIdx="0" presStyleCnt="1" custScaleY="193501" custLinFactNeighborY="-7466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6B9EA7D3-AE7D-4C58-A99D-50757B68B239}" srcId="{DC322679-1925-447A-83E6-122C2B910DE6}" destId="{CE2944DB-3EFD-465D-A500-7E70880C3DDD}" srcOrd="1" destOrd="0" parTransId="{0AD605D1-DED3-4C29-9F34-5FC1B076E64D}" sibTransId="{B1579694-E162-4CD3-B245-5D9BA4612184}"/>
    <dgm:cxn modelId="{BE82AEDC-7910-4289-ABFE-09B899E564E0}" type="presOf" srcId="{8F451007-0418-1E46-BCFB-2B124E3E96BF}" destId="{391D666F-E0AD-4E42-AC8F-4FE69CED964F}" srcOrd="0" destOrd="3" presId="urn:microsoft.com/office/officeart/2005/8/layout/list1"/>
    <dgm:cxn modelId="{73CF1FC1-4777-6645-9674-6E57644FB2EB}" srcId="{DC322679-1925-447A-83E6-122C2B910DE6}" destId="{422197E8-1A05-D549-9304-954234DCFC3C}" srcOrd="0" destOrd="0" parTransId="{BE5F12AA-1D17-FF47-BEF7-0784A25D9C2D}" sibTransId="{4480537C-8485-8D45-8F23-BDB02BDD014E}"/>
    <dgm:cxn modelId="{E21BB739-56B2-4C02-A223-DDF342A4A90B}" type="presOf" srcId="{313DE065-50C3-4989-A287-7F07D5AE5FDB}" destId="{391D666F-E0AD-4E42-AC8F-4FE69CED964F}" srcOrd="0" destOrd="12" presId="urn:microsoft.com/office/officeart/2005/8/layout/list1"/>
    <dgm:cxn modelId="{86B67AA9-1BF7-48B3-8C6D-8C4A05384061}" type="presOf" srcId="{6A0368CF-7D7A-6147-9B46-C4E8331019A3}" destId="{391D666F-E0AD-4E42-AC8F-4FE69CED964F}" srcOrd="0" destOrd="11" presId="urn:microsoft.com/office/officeart/2005/8/layout/list1"/>
    <dgm:cxn modelId="{97273222-375D-4DC3-98F7-4E472C1EE4A9}" type="presOf" srcId="{B505F422-66E2-45DE-9EC0-3A28D0BC1898}" destId="{391D666F-E0AD-4E42-AC8F-4FE69CED964F}" srcOrd="0" destOrd="15" presId="urn:microsoft.com/office/officeart/2005/8/layout/list1"/>
    <dgm:cxn modelId="{CB49B195-2369-4AF0-B680-6F286247D8AA}" type="presOf" srcId="{CE2944DB-3EFD-465D-A500-7E70880C3DDD}" destId="{391D666F-E0AD-4E42-AC8F-4FE69CED964F}" srcOrd="0" destOrd="1" presId="urn:microsoft.com/office/officeart/2005/8/layout/list1"/>
    <dgm:cxn modelId="{F118B3F1-C476-4559-B045-A474B2879F3B}" srcId="{DC322679-1925-447A-83E6-122C2B910DE6}" destId="{D484CB54-0C7E-4ED6-9319-4E6F5FF33D71}" srcOrd="13" destOrd="0" parTransId="{24282E7E-A8A8-43AF-BB07-429D5CC37120}" sibTransId="{CD7B3456-C1C7-403D-BAA3-60C4C34E72D7}"/>
    <dgm:cxn modelId="{ACCE6032-D83E-4E35-9E5C-D07C12604E23}" srcId="{DC322679-1925-447A-83E6-122C2B910DE6}" destId="{B8DA6C85-5436-4445-869A-F219245EC3E0}" srcOrd="6" destOrd="0" parTransId="{1466E1E5-54FA-4436-88BD-3628A9E998D3}" sibTransId="{DBBFBA98-7C76-4E2B-8CA5-6DEBEA8BC2B9}"/>
    <dgm:cxn modelId="{CD4557EC-1280-4C00-A862-15C1524FDFB4}" type="presOf" srcId="{B8DA6C85-5436-4445-869A-F219245EC3E0}" destId="{391D666F-E0AD-4E42-AC8F-4FE69CED964F}" srcOrd="0" destOrd="6" presId="urn:microsoft.com/office/officeart/2005/8/layout/list1"/>
    <dgm:cxn modelId="{43A2EC66-180C-4E05-9B18-5ECACC227F49}" type="presOf" srcId="{D484CB54-0C7E-4ED6-9319-4E6F5FF33D71}" destId="{391D666F-E0AD-4E42-AC8F-4FE69CED964F}" srcOrd="0" destOrd="13" presId="urn:microsoft.com/office/officeart/2005/8/layout/list1"/>
    <dgm:cxn modelId="{86DE1AFF-9900-4DAB-A0AC-ACFCD9550634}" srcId="{DC322679-1925-447A-83E6-122C2B910DE6}" destId="{14D9E7ED-FFEC-4B23-8BF8-5FD5617E3A42}" srcOrd="14" destOrd="0" parTransId="{03A942B3-4667-4CB6-BF8F-C683E2D25740}" sibTransId="{384D2C44-8FE0-459E-BE4B-A70D96A0C535}"/>
    <dgm:cxn modelId="{8983C135-85EE-45E8-A16F-8622E4D35BE1}" srcId="{DC322679-1925-447A-83E6-122C2B910DE6}" destId="{B505F422-66E2-45DE-9EC0-3A28D0BC1898}" srcOrd="15" destOrd="0" parTransId="{9FF10844-2104-4E80-AFD9-B2DA4D0C2851}" sibTransId="{DB6BA36B-1C20-466C-854B-71E1F072EF58}"/>
    <dgm:cxn modelId="{B1512383-14BE-2D43-8454-0EA0D9DBDC60}" srcId="{DC322679-1925-447A-83E6-122C2B910DE6}" destId="{6A0368CF-7D7A-6147-9B46-C4E8331019A3}" srcOrd="11" destOrd="0" parTransId="{1DD08E0C-CA93-EF4A-9920-B97508473F07}" sibTransId="{A1C8198E-4082-F148-9530-C251081200D4}"/>
    <dgm:cxn modelId="{A6ADEB0D-CE75-4377-B37E-6583B1649FFB}" srcId="{C05635C3-2FE3-4DFC-85C9-0CC61E713794}" destId="{DC322679-1925-447A-83E6-122C2B910DE6}" srcOrd="0" destOrd="0" parTransId="{C2F532BC-B8AF-47B7-AD20-B1117D4976B0}" sibTransId="{02581945-BA2E-48B7-B73B-C2AFCC74E4D3}"/>
    <dgm:cxn modelId="{5E3F0693-98E4-4B51-B0B0-6FB3D5C571DD}" type="presOf" srcId="{D04D2BD4-9299-4F66-9CB2-B157C9D884F6}" destId="{391D666F-E0AD-4E42-AC8F-4FE69CED964F}" srcOrd="0" destOrd="2" presId="urn:microsoft.com/office/officeart/2005/8/layout/list1"/>
    <dgm:cxn modelId="{B10EDFEF-39B9-4832-B740-B106C101EB46}" srcId="{DC322679-1925-447A-83E6-122C2B910DE6}" destId="{E4CC38A3-C467-483D-81BF-73DF0F377E73}" srcOrd="10" destOrd="0" parTransId="{DB1D8762-82AA-4D05-956D-8329E327047D}" sibTransId="{EE73B806-608E-4269-B503-6C5E938D2BC4}"/>
    <dgm:cxn modelId="{65F29D3E-3956-6D46-9440-623DCBAF6811}" srcId="{DC322679-1925-447A-83E6-122C2B910DE6}" destId="{6FB8065C-EF0D-9A48-BCAB-53D4799DE9A0}" srcOrd="4" destOrd="0" parTransId="{5986E550-EB8E-9C40-9512-4413D364CF1D}" sibTransId="{00CB30F5-5784-9D4C-A35F-C72A86EA022A}"/>
    <dgm:cxn modelId="{46615055-6445-9E46-9D9A-07848B906DF0}" srcId="{DC322679-1925-447A-83E6-122C2B910DE6}" destId="{8F451007-0418-1E46-BCFB-2B124E3E96BF}" srcOrd="3" destOrd="0" parTransId="{98728BC3-1D7D-5440-954B-4159494A35D2}" sibTransId="{46B5D461-955B-C143-9821-C076450400CC}"/>
    <dgm:cxn modelId="{B88D1C52-DB2B-4EB0-BC72-6BA137D3D549}" type="presOf" srcId="{50871356-FC4E-40A0-B619-B53069A36BFC}" destId="{391D666F-E0AD-4E42-AC8F-4FE69CED964F}" srcOrd="0" destOrd="9" presId="urn:microsoft.com/office/officeart/2005/8/layout/list1"/>
    <dgm:cxn modelId="{CF0C38F1-9D18-4070-B0AC-7616ED174CBD}" type="presOf" srcId="{CE38C3C7-C7B1-4632-9746-F00308A89156}" destId="{391D666F-E0AD-4E42-AC8F-4FE69CED964F}" srcOrd="0" destOrd="5" presId="urn:microsoft.com/office/officeart/2005/8/layout/list1"/>
    <dgm:cxn modelId="{1A2AAB61-7F4A-45F5-9887-8D7EAEE4F7AE}" type="presOf" srcId="{D671B47D-6F09-4139-82AF-5FFA1D1C85AB}" destId="{391D666F-E0AD-4E42-AC8F-4FE69CED964F}" srcOrd="0" destOrd="8" presId="urn:microsoft.com/office/officeart/2005/8/layout/list1"/>
    <dgm:cxn modelId="{3705B174-10AA-4555-BE87-DA67475265C9}" type="presOf" srcId="{14D9E7ED-FFEC-4B23-8BF8-5FD5617E3A42}" destId="{391D666F-E0AD-4E42-AC8F-4FE69CED964F}" srcOrd="0" destOrd="14" presId="urn:microsoft.com/office/officeart/2005/8/layout/list1"/>
    <dgm:cxn modelId="{148041C5-E3CA-481D-9FE3-3D49A5CB942D}" type="presOf" srcId="{DC322679-1925-447A-83E6-122C2B910DE6}" destId="{F8186F68-B710-4ABC-833E-1D6E5BFED6C3}" srcOrd="1" destOrd="0" presId="urn:microsoft.com/office/officeart/2005/8/layout/list1"/>
    <dgm:cxn modelId="{7459687C-D8F2-4A8E-A185-0BC9D2E871C5}" type="presOf" srcId="{760350F5-89E7-4961-9209-58F4B761FDAA}" destId="{391D666F-E0AD-4E42-AC8F-4FE69CED964F}" srcOrd="0" destOrd="7" presId="urn:microsoft.com/office/officeart/2005/8/layout/list1"/>
    <dgm:cxn modelId="{0F6698CF-7FA1-4E10-BEDE-95EBFFFCE96E}" srcId="{DC322679-1925-447A-83E6-122C2B910DE6}" destId="{50871356-FC4E-40A0-B619-B53069A36BFC}" srcOrd="9" destOrd="0" parTransId="{3BC3AB4D-5B0F-4773-A3F1-AC616AFF4C26}" sibTransId="{B9751B2D-3771-4871-A2F0-B6FC1B73EE43}"/>
    <dgm:cxn modelId="{06E3636B-E02C-4892-822E-C959FF782FDB}" srcId="{DC322679-1925-447A-83E6-122C2B910DE6}" destId="{313DE065-50C3-4989-A287-7F07D5AE5FDB}" srcOrd="12" destOrd="0" parTransId="{EEF1F1A6-1BA0-4AD7-8764-BB2D2F624942}" sibTransId="{32D614C9-8EE2-42FD-B8DA-BD0314EC1AC1}"/>
    <dgm:cxn modelId="{3C894AFD-0683-4F76-939B-A41157834381}" type="presOf" srcId="{422197E8-1A05-D549-9304-954234DCFC3C}" destId="{391D666F-E0AD-4E42-AC8F-4FE69CED964F}" srcOrd="0" destOrd="0" presId="urn:microsoft.com/office/officeart/2005/8/layout/list1"/>
    <dgm:cxn modelId="{9E244D16-06A6-4B11-BDF1-B334602FFEDB}" srcId="{DC322679-1925-447A-83E6-122C2B910DE6}" destId="{760350F5-89E7-4961-9209-58F4B761FDAA}" srcOrd="7" destOrd="0" parTransId="{182FB67B-1417-4165-8234-F8CF1B86C284}" sibTransId="{BD4BF0B5-9D13-4699-9F65-D1A9877B4483}"/>
    <dgm:cxn modelId="{5F17C3F9-525C-4C76-90FB-7C05855FF931}" srcId="{DC322679-1925-447A-83E6-122C2B910DE6}" destId="{CE38C3C7-C7B1-4632-9746-F00308A89156}" srcOrd="5" destOrd="0" parTransId="{6AF033FC-89D2-4C2C-BDC3-AFCBF5D5852F}" sibTransId="{0E19F5FD-9F3F-45F3-B82B-01621C9384D5}"/>
    <dgm:cxn modelId="{7D8B613C-44E7-42B6-96F5-1E90FCFAD2BE}" type="presOf" srcId="{DC322679-1925-447A-83E6-122C2B910DE6}" destId="{1D8399BF-DE05-427C-9C00-426EA2944DB0}" srcOrd="0" destOrd="0" presId="urn:microsoft.com/office/officeart/2005/8/layout/list1"/>
    <dgm:cxn modelId="{458792D2-41AE-45DB-A759-43BB9A48E396}" srcId="{DC322679-1925-447A-83E6-122C2B910DE6}" destId="{D671B47D-6F09-4139-82AF-5FFA1D1C85AB}" srcOrd="8" destOrd="0" parTransId="{12AC14A0-7FE3-41C8-8971-513AF7DCE864}" sibTransId="{71E93848-3F13-4E3E-BDE0-43F196411377}"/>
    <dgm:cxn modelId="{15772967-4EB6-4D2D-9916-D7FA82B71C6F}" type="presOf" srcId="{6FB8065C-EF0D-9A48-BCAB-53D4799DE9A0}" destId="{391D666F-E0AD-4E42-AC8F-4FE69CED964F}" srcOrd="0" destOrd="4" presId="urn:microsoft.com/office/officeart/2005/8/layout/list1"/>
    <dgm:cxn modelId="{4425811D-5DB9-4DFC-9052-7B4943E8DB4F}" type="presOf" srcId="{C05635C3-2FE3-4DFC-85C9-0CC61E713794}" destId="{68DD8A5F-F8EC-4003-B34A-18893B22DED1}" srcOrd="0" destOrd="0" presId="urn:microsoft.com/office/officeart/2005/8/layout/list1"/>
    <dgm:cxn modelId="{E660D342-19E0-4B37-A598-24B9381267D9}" srcId="{DC322679-1925-447A-83E6-122C2B910DE6}" destId="{D04D2BD4-9299-4F66-9CB2-B157C9D884F6}" srcOrd="2" destOrd="0" parTransId="{B1A5CFBB-CABA-4ACD-8645-BFC06B07EE2F}" sibTransId="{40DF8C96-D7C6-4A21-985A-8DA42A1A0494}"/>
    <dgm:cxn modelId="{0119E5EC-552D-49A4-BED8-22A2808B062E}" type="presOf" srcId="{E4CC38A3-C467-483D-81BF-73DF0F377E73}" destId="{391D666F-E0AD-4E42-AC8F-4FE69CED964F}" srcOrd="0" destOrd="10" presId="urn:microsoft.com/office/officeart/2005/8/layout/list1"/>
    <dgm:cxn modelId="{A7D8ADDF-BF0D-4BE8-BD12-F36138986530}" type="presParOf" srcId="{68DD8A5F-F8EC-4003-B34A-18893B22DED1}" destId="{DC6354ED-37CC-4FE9-A085-145953C2CA8E}" srcOrd="0" destOrd="0" presId="urn:microsoft.com/office/officeart/2005/8/layout/list1"/>
    <dgm:cxn modelId="{1F7A45F8-096B-4E0F-B4B9-53EA9BAD6FD1}" type="presParOf" srcId="{DC6354ED-37CC-4FE9-A085-145953C2CA8E}" destId="{1D8399BF-DE05-427C-9C00-426EA2944DB0}" srcOrd="0" destOrd="0" presId="urn:microsoft.com/office/officeart/2005/8/layout/list1"/>
    <dgm:cxn modelId="{C85698BA-2C27-4745-A8E5-D19EEB88336C}" type="presParOf" srcId="{DC6354ED-37CC-4FE9-A085-145953C2CA8E}" destId="{F8186F68-B710-4ABC-833E-1D6E5BFED6C3}" srcOrd="1" destOrd="0" presId="urn:microsoft.com/office/officeart/2005/8/layout/list1"/>
    <dgm:cxn modelId="{0E18C6A7-7374-49E2-88AF-3F6148AF2A90}" type="presParOf" srcId="{68DD8A5F-F8EC-4003-B34A-18893B22DED1}" destId="{426F9E02-AAE4-408D-A595-8977CA4CD789}" srcOrd="1" destOrd="0" presId="urn:microsoft.com/office/officeart/2005/8/layout/list1"/>
    <dgm:cxn modelId="{5B1E18A3-50F1-49C3-8570-9F1CA83D2B88}" type="presParOf" srcId="{68DD8A5F-F8EC-4003-B34A-18893B22DED1}" destId="{391D666F-E0AD-4E42-AC8F-4FE69CED964F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C05635C3-2FE3-4DFC-85C9-0CC61E71379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DC322679-1925-447A-83E6-122C2B910DE6}">
      <dgm:prSet phldrT="[Text]" custT="1"/>
      <dgm:spPr/>
      <dgm:t>
        <a:bodyPr/>
        <a:lstStyle/>
        <a:p>
          <a:r>
            <a:rPr lang="en-IN" sz="2400" dirty="0" smtClean="0"/>
            <a:t>Investment related</a:t>
          </a:r>
          <a:r>
            <a:rPr lang="en-IN" sz="1900" dirty="0" smtClean="0"/>
            <a:t>:</a:t>
          </a:r>
          <a:endParaRPr lang="en-IN" sz="1900" dirty="0"/>
        </a:p>
      </dgm:t>
    </dgm:pt>
    <dgm:pt modelId="{C2F532BC-B8AF-47B7-AD20-B1117D4976B0}" type="parTrans" cxnId="{A6ADEB0D-CE75-4377-B37E-6583B1649FFB}">
      <dgm:prSet/>
      <dgm:spPr/>
      <dgm:t>
        <a:bodyPr/>
        <a:lstStyle/>
        <a:p>
          <a:endParaRPr lang="en-IN"/>
        </a:p>
      </dgm:t>
    </dgm:pt>
    <dgm:pt modelId="{02581945-BA2E-48B7-B73B-C2AFCC74E4D3}" type="sibTrans" cxnId="{A6ADEB0D-CE75-4377-B37E-6583B1649FFB}">
      <dgm:prSet/>
      <dgm:spPr/>
      <dgm:t>
        <a:bodyPr/>
        <a:lstStyle/>
        <a:p>
          <a:endParaRPr lang="en-IN"/>
        </a:p>
      </dgm:t>
    </dgm:pt>
    <dgm:pt modelId="{B505F422-66E2-45DE-9EC0-3A28D0BC1898}">
      <dgm:prSet/>
      <dgm:spPr/>
      <dgm:t>
        <a:bodyPr/>
        <a:lstStyle/>
        <a:p>
          <a:endParaRPr lang="en-IN" sz="3100" dirty="0"/>
        </a:p>
      </dgm:t>
    </dgm:pt>
    <dgm:pt modelId="{9FF10844-2104-4E80-AFD9-B2DA4D0C2851}" type="parTrans" cxnId="{8983C135-85EE-45E8-A16F-8622E4D35BE1}">
      <dgm:prSet/>
      <dgm:spPr/>
      <dgm:t>
        <a:bodyPr/>
        <a:lstStyle/>
        <a:p>
          <a:endParaRPr lang="en-US"/>
        </a:p>
      </dgm:t>
    </dgm:pt>
    <dgm:pt modelId="{DB6BA36B-1C20-466C-854B-71E1F072EF58}" type="sibTrans" cxnId="{8983C135-85EE-45E8-A16F-8622E4D35BE1}">
      <dgm:prSet/>
      <dgm:spPr/>
      <dgm:t>
        <a:bodyPr/>
        <a:lstStyle/>
        <a:p>
          <a:endParaRPr lang="en-US"/>
        </a:p>
      </dgm:t>
    </dgm:pt>
    <dgm:pt modelId="{313DE065-50C3-4989-A287-7F07D5AE5FDB}">
      <dgm:prSet custT="1"/>
      <dgm:spPr/>
      <dgm:t>
        <a:bodyPr/>
        <a:lstStyle/>
        <a:p>
          <a:endParaRPr lang="en-IN" sz="2200" dirty="0"/>
        </a:p>
      </dgm:t>
    </dgm:pt>
    <dgm:pt modelId="{EEF1F1A6-1BA0-4AD7-8764-BB2D2F624942}" type="parTrans" cxnId="{06E3636B-E02C-4892-822E-C959FF782FDB}">
      <dgm:prSet/>
      <dgm:spPr/>
      <dgm:t>
        <a:bodyPr/>
        <a:lstStyle/>
        <a:p>
          <a:endParaRPr lang="en-US"/>
        </a:p>
      </dgm:t>
    </dgm:pt>
    <dgm:pt modelId="{32D614C9-8EE2-42FD-B8DA-BD0314EC1AC1}" type="sibTrans" cxnId="{06E3636B-E02C-4892-822E-C959FF782FDB}">
      <dgm:prSet/>
      <dgm:spPr/>
      <dgm:t>
        <a:bodyPr/>
        <a:lstStyle/>
        <a:p>
          <a:endParaRPr lang="en-US"/>
        </a:p>
      </dgm:t>
    </dgm:pt>
    <dgm:pt modelId="{14D9E7ED-FFEC-4B23-8BF8-5FD5617E3A42}">
      <dgm:prSet custT="1"/>
      <dgm:spPr/>
      <dgm:t>
        <a:bodyPr/>
        <a:lstStyle/>
        <a:p>
          <a:endParaRPr lang="en-IN" sz="2200" dirty="0"/>
        </a:p>
      </dgm:t>
    </dgm:pt>
    <dgm:pt modelId="{03A942B3-4667-4CB6-BF8F-C683E2D25740}" type="parTrans" cxnId="{86DE1AFF-9900-4DAB-A0AC-ACFCD9550634}">
      <dgm:prSet/>
      <dgm:spPr/>
      <dgm:t>
        <a:bodyPr/>
        <a:lstStyle/>
        <a:p>
          <a:endParaRPr lang="en-US"/>
        </a:p>
      </dgm:t>
    </dgm:pt>
    <dgm:pt modelId="{384D2C44-8FE0-459E-BE4B-A70D96A0C535}" type="sibTrans" cxnId="{86DE1AFF-9900-4DAB-A0AC-ACFCD9550634}">
      <dgm:prSet/>
      <dgm:spPr/>
      <dgm:t>
        <a:bodyPr/>
        <a:lstStyle/>
        <a:p>
          <a:endParaRPr lang="en-US"/>
        </a:p>
      </dgm:t>
    </dgm:pt>
    <dgm:pt modelId="{D484CB54-0C7E-4ED6-9319-4E6F5FF33D71}">
      <dgm:prSet custT="1"/>
      <dgm:spPr/>
      <dgm:t>
        <a:bodyPr/>
        <a:lstStyle/>
        <a:p>
          <a:endParaRPr lang="en-IN" sz="2200" dirty="0"/>
        </a:p>
      </dgm:t>
    </dgm:pt>
    <dgm:pt modelId="{24282E7E-A8A8-43AF-BB07-429D5CC37120}" type="parTrans" cxnId="{F118B3F1-C476-4559-B045-A474B2879F3B}">
      <dgm:prSet/>
      <dgm:spPr/>
      <dgm:t>
        <a:bodyPr/>
        <a:lstStyle/>
        <a:p>
          <a:endParaRPr lang="en-US"/>
        </a:p>
      </dgm:t>
    </dgm:pt>
    <dgm:pt modelId="{CD7B3456-C1C7-403D-BAA3-60C4C34E72D7}" type="sibTrans" cxnId="{F118B3F1-C476-4559-B045-A474B2879F3B}">
      <dgm:prSet/>
      <dgm:spPr/>
      <dgm:t>
        <a:bodyPr/>
        <a:lstStyle/>
        <a:p>
          <a:endParaRPr lang="en-US"/>
        </a:p>
      </dgm:t>
    </dgm:pt>
    <dgm:pt modelId="{6A0368CF-7D7A-6147-9B46-C4E8331019A3}">
      <dgm:prSet custT="1"/>
      <dgm:spPr/>
      <dgm:t>
        <a:bodyPr/>
        <a:lstStyle/>
        <a:p>
          <a:endParaRPr lang="en-IN" sz="2200" dirty="0"/>
        </a:p>
      </dgm:t>
    </dgm:pt>
    <dgm:pt modelId="{1DD08E0C-CA93-EF4A-9920-B97508473F07}" type="parTrans" cxnId="{B1512383-14BE-2D43-8454-0EA0D9DBDC60}">
      <dgm:prSet/>
      <dgm:spPr/>
      <dgm:t>
        <a:bodyPr/>
        <a:lstStyle/>
        <a:p>
          <a:endParaRPr lang="en-US"/>
        </a:p>
      </dgm:t>
    </dgm:pt>
    <dgm:pt modelId="{A1C8198E-4082-F148-9530-C251081200D4}" type="sibTrans" cxnId="{B1512383-14BE-2D43-8454-0EA0D9DBDC60}">
      <dgm:prSet/>
      <dgm:spPr/>
      <dgm:t>
        <a:bodyPr/>
        <a:lstStyle/>
        <a:p>
          <a:endParaRPr lang="en-US"/>
        </a:p>
      </dgm:t>
    </dgm:pt>
    <dgm:pt modelId="{422197E8-1A05-D549-9304-954234DCFC3C}">
      <dgm:prSet custT="1"/>
      <dgm:spPr/>
      <dgm:t>
        <a:bodyPr/>
        <a:lstStyle/>
        <a:p>
          <a:endParaRPr lang="en-IN" sz="1000" dirty="0"/>
        </a:p>
      </dgm:t>
    </dgm:pt>
    <dgm:pt modelId="{BE5F12AA-1D17-FF47-BEF7-0784A25D9C2D}" type="parTrans" cxnId="{73CF1FC1-4777-6645-9674-6E57644FB2EB}">
      <dgm:prSet/>
      <dgm:spPr/>
      <dgm:t>
        <a:bodyPr/>
        <a:lstStyle/>
        <a:p>
          <a:endParaRPr lang="en-US"/>
        </a:p>
      </dgm:t>
    </dgm:pt>
    <dgm:pt modelId="{4480537C-8485-8D45-8F23-BDB02BDD014E}" type="sibTrans" cxnId="{73CF1FC1-4777-6645-9674-6E57644FB2EB}">
      <dgm:prSet/>
      <dgm:spPr/>
      <dgm:t>
        <a:bodyPr/>
        <a:lstStyle/>
        <a:p>
          <a:endParaRPr lang="en-US"/>
        </a:p>
      </dgm:t>
    </dgm:pt>
    <dgm:pt modelId="{83E9C747-7E3A-CC4F-BC56-8255B12CD5A6}">
      <dgm:prSet custT="1"/>
      <dgm:spPr/>
      <dgm:t>
        <a:bodyPr/>
        <a:lstStyle/>
        <a:p>
          <a:endParaRPr lang="en-IN" sz="2200" dirty="0"/>
        </a:p>
      </dgm:t>
    </dgm:pt>
    <dgm:pt modelId="{A2B0E0AA-DA3D-1240-BCDD-9D8373D779CE}" type="parTrans" cxnId="{35688ACD-6960-3C43-8F6E-C58D7824FDE1}">
      <dgm:prSet/>
      <dgm:spPr/>
      <dgm:t>
        <a:bodyPr/>
        <a:lstStyle/>
        <a:p>
          <a:endParaRPr lang="en-US"/>
        </a:p>
      </dgm:t>
    </dgm:pt>
    <dgm:pt modelId="{C3B5A30A-0C42-3B42-866B-938A876B0F50}" type="sibTrans" cxnId="{35688ACD-6960-3C43-8F6E-C58D7824FDE1}">
      <dgm:prSet/>
      <dgm:spPr/>
      <dgm:t>
        <a:bodyPr/>
        <a:lstStyle/>
        <a:p>
          <a:endParaRPr lang="en-US"/>
        </a:p>
      </dgm:t>
    </dgm:pt>
    <dgm:pt modelId="{C72267DC-BE1B-49BD-8D2B-E04D12919414}">
      <dgm:prSet custT="1"/>
      <dgm:spPr/>
      <dgm:t>
        <a:bodyPr/>
        <a:lstStyle/>
        <a:p>
          <a:r>
            <a:rPr lang="en-IN" sz="2000" dirty="0" smtClean="0"/>
            <a:t>Sale of investment oriented products </a:t>
          </a:r>
          <a:r>
            <a:rPr lang="en-US" sz="2000" dirty="0" smtClean="0"/>
            <a:t>guaranteeing contractually-specified investment returns to policyholders</a:t>
          </a:r>
          <a:endParaRPr lang="en-IN" sz="2000" dirty="0"/>
        </a:p>
      </dgm:t>
    </dgm:pt>
    <dgm:pt modelId="{67284797-A259-49A4-A39B-7173BBE3CCDB}" type="parTrans" cxnId="{E4B1C6DA-A208-45E3-AB54-231F32A54454}">
      <dgm:prSet/>
      <dgm:spPr/>
      <dgm:t>
        <a:bodyPr/>
        <a:lstStyle/>
        <a:p>
          <a:endParaRPr lang="en-US"/>
        </a:p>
      </dgm:t>
    </dgm:pt>
    <dgm:pt modelId="{CD5E7B86-51E3-443D-B15A-A6FEDB42793B}" type="sibTrans" cxnId="{E4B1C6DA-A208-45E3-AB54-231F32A54454}">
      <dgm:prSet/>
      <dgm:spPr/>
      <dgm:t>
        <a:bodyPr/>
        <a:lstStyle/>
        <a:p>
          <a:endParaRPr lang="en-US"/>
        </a:p>
      </dgm:t>
    </dgm:pt>
    <dgm:pt modelId="{AA640A2C-4067-45C1-A0C8-2F6C21105D88}">
      <dgm:prSet custT="1"/>
      <dgm:spPr/>
      <dgm:t>
        <a:bodyPr/>
        <a:lstStyle/>
        <a:p>
          <a:r>
            <a:rPr lang="en-IN" sz="2000" dirty="0" smtClean="0"/>
            <a:t>ALM risk</a:t>
          </a:r>
          <a:endParaRPr lang="en-IN" sz="2000" dirty="0"/>
        </a:p>
      </dgm:t>
    </dgm:pt>
    <dgm:pt modelId="{31FA6080-056F-4EBF-B7B6-C4867ECC43A4}" type="parTrans" cxnId="{69C02A91-C696-4C89-8F3A-B78F3419459C}">
      <dgm:prSet/>
      <dgm:spPr/>
      <dgm:t>
        <a:bodyPr/>
        <a:lstStyle/>
        <a:p>
          <a:endParaRPr lang="en-US"/>
        </a:p>
      </dgm:t>
    </dgm:pt>
    <dgm:pt modelId="{3D8096AE-7A83-4529-ABA2-3167EDB84B6E}" type="sibTrans" cxnId="{69C02A91-C696-4C89-8F3A-B78F3419459C}">
      <dgm:prSet/>
      <dgm:spPr/>
      <dgm:t>
        <a:bodyPr/>
        <a:lstStyle/>
        <a:p>
          <a:endParaRPr lang="en-US"/>
        </a:p>
      </dgm:t>
    </dgm:pt>
    <dgm:pt modelId="{E306C29E-5980-45FD-8B9D-04EBAD83E7CA}">
      <dgm:prSet custT="1"/>
      <dgm:spPr/>
      <dgm:t>
        <a:bodyPr/>
        <a:lstStyle/>
        <a:p>
          <a:r>
            <a:rPr lang="en-IN" sz="2000" dirty="0" smtClean="0"/>
            <a:t>Mismatch: Long term guarantees Vs unavailability of long term stocks</a:t>
          </a:r>
          <a:endParaRPr lang="en-IN" sz="2000" dirty="0"/>
        </a:p>
      </dgm:t>
    </dgm:pt>
    <dgm:pt modelId="{CC31F210-D88E-473A-9CA9-A6B2533913E3}" type="parTrans" cxnId="{0D5FAF99-ECB0-4EA2-9AFF-A0805510406B}">
      <dgm:prSet/>
      <dgm:spPr/>
      <dgm:t>
        <a:bodyPr/>
        <a:lstStyle/>
        <a:p>
          <a:endParaRPr lang="en-US"/>
        </a:p>
      </dgm:t>
    </dgm:pt>
    <dgm:pt modelId="{BE8DD8D5-6F4D-42BF-97FA-09E0588020AB}" type="sibTrans" cxnId="{0D5FAF99-ECB0-4EA2-9AFF-A0805510406B}">
      <dgm:prSet/>
      <dgm:spPr/>
      <dgm:t>
        <a:bodyPr/>
        <a:lstStyle/>
        <a:p>
          <a:endParaRPr lang="en-US"/>
        </a:p>
      </dgm:t>
    </dgm:pt>
    <dgm:pt modelId="{36319C2E-7D47-40AA-9538-591B3B84F9BC}">
      <dgm:prSet custT="1"/>
      <dgm:spPr/>
      <dgm:t>
        <a:bodyPr/>
        <a:lstStyle/>
        <a:p>
          <a:r>
            <a:rPr lang="en-IN" sz="2000" dirty="0" smtClean="0"/>
            <a:t>CPPI strategy</a:t>
          </a:r>
          <a:endParaRPr lang="en-IN" sz="2000" dirty="0"/>
        </a:p>
      </dgm:t>
    </dgm:pt>
    <dgm:pt modelId="{F94BC187-1292-4554-B676-D1A6CDD09E28}" type="parTrans" cxnId="{467C7B97-0060-4F1A-A168-C35B69D34F85}">
      <dgm:prSet/>
      <dgm:spPr/>
      <dgm:t>
        <a:bodyPr/>
        <a:lstStyle/>
        <a:p>
          <a:endParaRPr lang="en-US"/>
        </a:p>
      </dgm:t>
    </dgm:pt>
    <dgm:pt modelId="{B6E261A8-9ADD-4A0C-9002-D0218335E58B}" type="sibTrans" cxnId="{467C7B97-0060-4F1A-A168-C35B69D34F85}">
      <dgm:prSet/>
      <dgm:spPr/>
      <dgm:t>
        <a:bodyPr/>
        <a:lstStyle/>
        <a:p>
          <a:endParaRPr lang="en-US"/>
        </a:p>
      </dgm:t>
    </dgm:pt>
    <dgm:pt modelId="{E0825FE1-2113-4123-A3BD-A98A130BC5DB}">
      <dgm:prSet custT="1"/>
      <dgm:spPr/>
      <dgm:t>
        <a:bodyPr/>
        <a:lstStyle/>
        <a:p>
          <a:r>
            <a:rPr lang="en-IN" sz="2000" dirty="0" smtClean="0"/>
            <a:t>Reinvestment risk</a:t>
          </a:r>
          <a:endParaRPr lang="en-IN" sz="2000" dirty="0"/>
        </a:p>
      </dgm:t>
    </dgm:pt>
    <dgm:pt modelId="{7ADE5DC7-6ECC-4F56-A40F-E8BC958CC2C6}" type="parTrans" cxnId="{6FC58952-BC50-4D4C-A171-3990623C7DB4}">
      <dgm:prSet/>
      <dgm:spPr/>
      <dgm:t>
        <a:bodyPr/>
        <a:lstStyle/>
        <a:p>
          <a:endParaRPr lang="en-US"/>
        </a:p>
      </dgm:t>
    </dgm:pt>
    <dgm:pt modelId="{99AE7543-9C12-4F8D-9E77-EDC873F2DDC4}" type="sibTrans" cxnId="{6FC58952-BC50-4D4C-A171-3990623C7DB4}">
      <dgm:prSet/>
      <dgm:spPr/>
      <dgm:t>
        <a:bodyPr/>
        <a:lstStyle/>
        <a:p>
          <a:endParaRPr lang="en-US"/>
        </a:p>
      </dgm:t>
    </dgm:pt>
    <dgm:pt modelId="{6AA1B73F-0AFB-479A-AEB8-36A83059F96A}">
      <dgm:prSet custT="1"/>
      <dgm:spPr/>
      <dgm:t>
        <a:bodyPr/>
        <a:lstStyle/>
        <a:p>
          <a:r>
            <a:rPr lang="en-IN" sz="2000" dirty="0" smtClean="0"/>
            <a:t>Liquidity risk:</a:t>
          </a:r>
          <a:endParaRPr lang="en-IN" sz="2000" dirty="0"/>
        </a:p>
      </dgm:t>
    </dgm:pt>
    <dgm:pt modelId="{33A5639F-B4EE-43B8-AFB4-204FEB5FF665}" type="parTrans" cxnId="{65054C79-4EB0-46A9-942E-EE5ED812511D}">
      <dgm:prSet/>
      <dgm:spPr/>
      <dgm:t>
        <a:bodyPr/>
        <a:lstStyle/>
        <a:p>
          <a:endParaRPr lang="en-US"/>
        </a:p>
      </dgm:t>
    </dgm:pt>
    <dgm:pt modelId="{6E735479-D14B-457D-A565-8AB4A949022C}" type="sibTrans" cxnId="{65054C79-4EB0-46A9-942E-EE5ED812511D}">
      <dgm:prSet/>
      <dgm:spPr/>
      <dgm:t>
        <a:bodyPr/>
        <a:lstStyle/>
        <a:p>
          <a:endParaRPr lang="en-US"/>
        </a:p>
      </dgm:t>
    </dgm:pt>
    <dgm:pt modelId="{20F358DD-1D89-43F9-91F6-2625ABD30F77}">
      <dgm:prSet custT="1"/>
      <dgm:spPr/>
      <dgm:t>
        <a:bodyPr/>
        <a:lstStyle/>
        <a:p>
          <a:r>
            <a:rPr lang="en-IN" sz="2000" dirty="0" smtClean="0"/>
            <a:t>Reduced liquidity of certain assets or liquidity crunch in banking operations </a:t>
          </a:r>
          <a:endParaRPr lang="en-IN" sz="2000" dirty="0"/>
        </a:p>
      </dgm:t>
    </dgm:pt>
    <dgm:pt modelId="{FB5BB1F9-0504-4B6C-85F0-7719F5783F91}" type="parTrans" cxnId="{557CB38B-E38F-4ED0-B98E-BBF39E1F564F}">
      <dgm:prSet/>
      <dgm:spPr/>
      <dgm:t>
        <a:bodyPr/>
        <a:lstStyle/>
        <a:p>
          <a:endParaRPr lang="en-US"/>
        </a:p>
      </dgm:t>
    </dgm:pt>
    <dgm:pt modelId="{0B92EB84-801C-4BF2-A952-DF1557CB52D4}" type="sibTrans" cxnId="{557CB38B-E38F-4ED0-B98E-BBF39E1F564F}">
      <dgm:prSet/>
      <dgm:spPr/>
      <dgm:t>
        <a:bodyPr/>
        <a:lstStyle/>
        <a:p>
          <a:endParaRPr lang="en-US"/>
        </a:p>
      </dgm:t>
    </dgm:pt>
    <dgm:pt modelId="{A9936EB1-8178-47ED-B3D0-E4D1BD5B341B}">
      <dgm:prSet custT="1"/>
      <dgm:spPr/>
      <dgm:t>
        <a:bodyPr/>
        <a:lstStyle/>
        <a:p>
          <a:r>
            <a:rPr lang="en-IN" sz="2000" dirty="0" smtClean="0"/>
            <a:t>long term nature of assets =&gt; liquidity lock-in</a:t>
          </a:r>
          <a:endParaRPr lang="en-IN" sz="2000" dirty="0"/>
        </a:p>
      </dgm:t>
    </dgm:pt>
    <dgm:pt modelId="{09E86084-06C1-42DC-B7C0-B8057850696B}" type="parTrans" cxnId="{20DE40F3-D602-491F-A84D-16C89A3E851B}">
      <dgm:prSet/>
      <dgm:spPr/>
      <dgm:t>
        <a:bodyPr/>
        <a:lstStyle/>
        <a:p>
          <a:endParaRPr lang="en-US"/>
        </a:p>
      </dgm:t>
    </dgm:pt>
    <dgm:pt modelId="{F45E08D8-066E-489C-86E7-169AAD28D5DF}" type="sibTrans" cxnId="{20DE40F3-D602-491F-A84D-16C89A3E851B}">
      <dgm:prSet/>
      <dgm:spPr/>
      <dgm:t>
        <a:bodyPr/>
        <a:lstStyle/>
        <a:p>
          <a:endParaRPr lang="en-US"/>
        </a:p>
      </dgm:t>
    </dgm:pt>
    <dgm:pt modelId="{A05988CF-206B-4941-AD3C-A00EF1EB3C58}">
      <dgm:prSet custT="1"/>
      <dgm:spPr/>
      <dgm:t>
        <a:bodyPr/>
        <a:lstStyle/>
        <a:p>
          <a:r>
            <a:rPr lang="en-IN" sz="2000" dirty="0" smtClean="0"/>
            <a:t>Mostly planned claims e.g. maturity but policyholders can accelerate this through surrenders =&gt; liquidity risk</a:t>
          </a:r>
          <a:endParaRPr lang="en-IN" sz="2000" dirty="0"/>
        </a:p>
      </dgm:t>
    </dgm:pt>
    <dgm:pt modelId="{AECB925C-63AD-4903-BE70-A7ECE8863368}" type="parTrans" cxnId="{C1225568-115C-4C02-8609-C57990186292}">
      <dgm:prSet/>
      <dgm:spPr/>
      <dgm:t>
        <a:bodyPr/>
        <a:lstStyle/>
        <a:p>
          <a:endParaRPr lang="en-US"/>
        </a:p>
      </dgm:t>
    </dgm:pt>
    <dgm:pt modelId="{568A7252-4C80-477B-8A6C-12DEFFBEB29F}" type="sibTrans" cxnId="{C1225568-115C-4C02-8609-C57990186292}">
      <dgm:prSet/>
      <dgm:spPr/>
      <dgm:t>
        <a:bodyPr/>
        <a:lstStyle/>
        <a:p>
          <a:endParaRPr lang="en-US"/>
        </a:p>
      </dgm:t>
    </dgm:pt>
    <dgm:pt modelId="{76769BD2-2DD0-4DBB-A212-40CD77BF1147}">
      <dgm:prSet custT="1"/>
      <dgm:spPr/>
      <dgm:t>
        <a:bodyPr/>
        <a:lstStyle/>
        <a:p>
          <a:r>
            <a:rPr lang="en-IN" sz="2000" dirty="0" smtClean="0"/>
            <a:t>Policyholder exercise options, change behaviour e.g. large surrenders when market move adversely</a:t>
          </a:r>
          <a:endParaRPr lang="en-IN" sz="2000" dirty="0"/>
        </a:p>
      </dgm:t>
    </dgm:pt>
    <dgm:pt modelId="{4E812A32-C48B-414E-B94C-FEA604807BBE}" type="parTrans" cxnId="{008C85DC-41F5-4F63-9923-72502D270200}">
      <dgm:prSet/>
      <dgm:spPr/>
      <dgm:t>
        <a:bodyPr/>
        <a:lstStyle/>
        <a:p>
          <a:endParaRPr lang="en-US"/>
        </a:p>
      </dgm:t>
    </dgm:pt>
    <dgm:pt modelId="{F4F63797-83B6-401B-8A75-4829FAD052A2}" type="sibTrans" cxnId="{008C85DC-41F5-4F63-9923-72502D270200}">
      <dgm:prSet/>
      <dgm:spPr/>
      <dgm:t>
        <a:bodyPr/>
        <a:lstStyle/>
        <a:p>
          <a:endParaRPr lang="en-US"/>
        </a:p>
      </dgm:t>
    </dgm:pt>
    <dgm:pt modelId="{68DD8A5F-F8EC-4003-B34A-18893B22DED1}" type="pres">
      <dgm:prSet presAssocID="{C05635C3-2FE3-4DFC-85C9-0CC61E71379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DC6354ED-37CC-4FE9-A085-145953C2CA8E}" type="pres">
      <dgm:prSet presAssocID="{DC322679-1925-447A-83E6-122C2B910DE6}" presName="parentLin" presStyleCnt="0"/>
      <dgm:spPr/>
    </dgm:pt>
    <dgm:pt modelId="{1D8399BF-DE05-427C-9C00-426EA2944DB0}" type="pres">
      <dgm:prSet presAssocID="{DC322679-1925-447A-83E6-122C2B910DE6}" presName="parentLeftMargin" presStyleLbl="node1" presStyleIdx="0" presStyleCnt="1"/>
      <dgm:spPr/>
      <dgm:t>
        <a:bodyPr/>
        <a:lstStyle/>
        <a:p>
          <a:endParaRPr lang="en-IN"/>
        </a:p>
      </dgm:t>
    </dgm:pt>
    <dgm:pt modelId="{F8186F68-B710-4ABC-833E-1D6E5BFED6C3}" type="pres">
      <dgm:prSet presAssocID="{DC322679-1925-447A-83E6-122C2B910DE6}" presName="parentText" presStyleLbl="node1" presStyleIdx="0" presStyleCnt="1" custScaleY="519565" custLinFactY="42459" custLinFactNeighborX="8214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26F9E02-AAE4-408D-A595-8977CA4CD789}" type="pres">
      <dgm:prSet presAssocID="{DC322679-1925-447A-83E6-122C2B910DE6}" presName="negativeSpace" presStyleCnt="0"/>
      <dgm:spPr/>
    </dgm:pt>
    <dgm:pt modelId="{391D666F-E0AD-4E42-AC8F-4FE69CED964F}" type="pres">
      <dgm:prSet presAssocID="{DC322679-1925-447A-83E6-122C2B910DE6}" presName="childText" presStyleLbl="conFgAcc1" presStyleIdx="0" presStyleCnt="1" custScaleY="193501" custLinFactNeighborY="-7466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35688ACD-6960-3C43-8F6E-C58D7824FDE1}" srcId="{DC322679-1925-447A-83E6-122C2B910DE6}" destId="{83E9C747-7E3A-CC4F-BC56-8255B12CD5A6}" srcOrd="4" destOrd="0" parTransId="{A2B0E0AA-DA3D-1240-BCDD-9D8373D779CE}" sibTransId="{C3B5A30A-0C42-3B42-866B-938A876B0F50}"/>
    <dgm:cxn modelId="{66C2BC83-8257-48CD-B4ED-7B549CFED847}" type="presOf" srcId="{E0825FE1-2113-4123-A3BD-A98A130BC5DB}" destId="{391D666F-E0AD-4E42-AC8F-4FE69CED964F}" srcOrd="0" destOrd="5" presId="urn:microsoft.com/office/officeart/2005/8/layout/list1"/>
    <dgm:cxn modelId="{73CF1FC1-4777-6645-9674-6E57644FB2EB}" srcId="{DC322679-1925-447A-83E6-122C2B910DE6}" destId="{422197E8-1A05-D549-9304-954234DCFC3C}" srcOrd="0" destOrd="0" parTransId="{BE5F12AA-1D17-FF47-BEF7-0784A25D9C2D}" sibTransId="{4480537C-8485-8D45-8F23-BDB02BDD014E}"/>
    <dgm:cxn modelId="{69C02A91-C696-4C89-8F3A-B78F3419459C}" srcId="{DC322679-1925-447A-83E6-122C2B910DE6}" destId="{AA640A2C-4067-45C1-A0C8-2F6C21105D88}" srcOrd="3" destOrd="0" parTransId="{31FA6080-056F-4EBF-B7B6-C4867ECC43A4}" sibTransId="{3D8096AE-7A83-4529-ABA2-3167EDB84B6E}"/>
    <dgm:cxn modelId="{65054C79-4EB0-46A9-942E-EE5ED812511D}" srcId="{AA640A2C-4067-45C1-A0C8-2F6C21105D88}" destId="{6AA1B73F-0AFB-479A-AEB8-36A83059F96A}" srcOrd="2" destOrd="0" parTransId="{33A5639F-B4EE-43B8-AFB4-204FEB5FF665}" sibTransId="{6E735479-D14B-457D-A565-8AB4A949022C}"/>
    <dgm:cxn modelId="{F118B3F1-C476-4559-B045-A474B2879F3B}" srcId="{DC322679-1925-447A-83E6-122C2B910DE6}" destId="{D484CB54-0C7E-4ED6-9319-4E6F5FF33D71}" srcOrd="7" destOrd="0" parTransId="{24282E7E-A8A8-43AF-BB07-429D5CC37120}" sibTransId="{CD7B3456-C1C7-403D-BAA3-60C4C34E72D7}"/>
    <dgm:cxn modelId="{2BCFD166-67FF-47AE-B0BA-7882547654AD}" type="presOf" srcId="{76769BD2-2DD0-4DBB-A212-40CD77BF1147}" destId="{391D666F-E0AD-4E42-AC8F-4FE69CED964F}" srcOrd="0" destOrd="10" presId="urn:microsoft.com/office/officeart/2005/8/layout/list1"/>
    <dgm:cxn modelId="{0D5FAF99-ECB0-4EA2-9AFF-A0805510406B}" srcId="{AA640A2C-4067-45C1-A0C8-2F6C21105D88}" destId="{E306C29E-5980-45FD-8B9D-04EBAD83E7CA}" srcOrd="0" destOrd="0" parTransId="{CC31F210-D88E-473A-9CA9-A6B2533913E3}" sibTransId="{BE8DD8D5-6F4D-42BF-97FA-09E0588020AB}"/>
    <dgm:cxn modelId="{656A52AF-90B9-4340-B866-20B7ED2E12C4}" type="presOf" srcId="{6AA1B73F-0AFB-479A-AEB8-36A83059F96A}" destId="{391D666F-E0AD-4E42-AC8F-4FE69CED964F}" srcOrd="0" destOrd="6" presId="urn:microsoft.com/office/officeart/2005/8/layout/list1"/>
    <dgm:cxn modelId="{412CCD16-1413-4143-BB51-CF0BBE5FA390}" type="presOf" srcId="{6A0368CF-7D7A-6147-9B46-C4E8331019A3}" destId="{391D666F-E0AD-4E42-AC8F-4FE69CED964F}" srcOrd="0" destOrd="12" presId="urn:microsoft.com/office/officeart/2005/8/layout/list1"/>
    <dgm:cxn modelId="{6FC58952-BC50-4D4C-A171-3990623C7DB4}" srcId="{AA640A2C-4067-45C1-A0C8-2F6C21105D88}" destId="{E0825FE1-2113-4123-A3BD-A98A130BC5DB}" srcOrd="1" destOrd="0" parTransId="{7ADE5DC7-6ECC-4F56-A40F-E8BC958CC2C6}" sibTransId="{99AE7543-9C12-4F8D-9E77-EDC873F2DDC4}"/>
    <dgm:cxn modelId="{BCF4C0F2-84F8-4904-A7B4-A56DBBB4A6CE}" type="presOf" srcId="{AA640A2C-4067-45C1-A0C8-2F6C21105D88}" destId="{391D666F-E0AD-4E42-AC8F-4FE69CED964F}" srcOrd="0" destOrd="3" presId="urn:microsoft.com/office/officeart/2005/8/layout/list1"/>
    <dgm:cxn modelId="{008C85DC-41F5-4F63-9923-72502D270200}" srcId="{6AA1B73F-0AFB-479A-AEB8-36A83059F96A}" destId="{76769BD2-2DD0-4DBB-A212-40CD77BF1147}" srcOrd="3" destOrd="0" parTransId="{4E812A32-C48B-414E-B94C-FEA604807BBE}" sibTransId="{F4F63797-83B6-401B-8A75-4829FAD052A2}"/>
    <dgm:cxn modelId="{E4B1C6DA-A208-45E3-AB54-231F32A54454}" srcId="{DC322679-1925-447A-83E6-122C2B910DE6}" destId="{C72267DC-BE1B-49BD-8D2B-E04D12919414}" srcOrd="1" destOrd="0" parTransId="{67284797-A259-49A4-A39B-7173BBE3CCDB}" sibTransId="{CD5E7B86-51E3-443D-B15A-A6FEDB42793B}"/>
    <dgm:cxn modelId="{86DE1AFF-9900-4DAB-A0AC-ACFCD9550634}" srcId="{DC322679-1925-447A-83E6-122C2B910DE6}" destId="{14D9E7ED-FFEC-4B23-8BF8-5FD5617E3A42}" srcOrd="8" destOrd="0" parTransId="{03A942B3-4667-4CB6-BF8F-C683E2D25740}" sibTransId="{384D2C44-8FE0-459E-BE4B-A70D96A0C535}"/>
    <dgm:cxn modelId="{4C8B89D6-C423-4B99-8375-C069A38580CE}" type="presOf" srcId="{C05635C3-2FE3-4DFC-85C9-0CC61E713794}" destId="{68DD8A5F-F8EC-4003-B34A-18893B22DED1}" srcOrd="0" destOrd="0" presId="urn:microsoft.com/office/officeart/2005/8/layout/list1"/>
    <dgm:cxn modelId="{7F543127-4C9B-44DF-9341-2AA7AA5EAD00}" type="presOf" srcId="{313DE065-50C3-4989-A287-7F07D5AE5FDB}" destId="{391D666F-E0AD-4E42-AC8F-4FE69CED964F}" srcOrd="0" destOrd="13" presId="urn:microsoft.com/office/officeart/2005/8/layout/list1"/>
    <dgm:cxn modelId="{8983C135-85EE-45E8-A16F-8622E4D35BE1}" srcId="{DC322679-1925-447A-83E6-122C2B910DE6}" destId="{B505F422-66E2-45DE-9EC0-3A28D0BC1898}" srcOrd="9" destOrd="0" parTransId="{9FF10844-2104-4E80-AFD9-B2DA4D0C2851}" sibTransId="{DB6BA36B-1C20-466C-854B-71E1F072EF58}"/>
    <dgm:cxn modelId="{C7CF2215-FAEC-4F20-863B-CBBFAB2691F9}" type="presOf" srcId="{83E9C747-7E3A-CC4F-BC56-8255B12CD5A6}" destId="{391D666F-E0AD-4E42-AC8F-4FE69CED964F}" srcOrd="0" destOrd="11" presId="urn:microsoft.com/office/officeart/2005/8/layout/list1"/>
    <dgm:cxn modelId="{B1512383-14BE-2D43-8454-0EA0D9DBDC60}" srcId="{DC322679-1925-447A-83E6-122C2B910DE6}" destId="{6A0368CF-7D7A-6147-9B46-C4E8331019A3}" srcOrd="5" destOrd="0" parTransId="{1DD08E0C-CA93-EF4A-9920-B97508473F07}" sibTransId="{A1C8198E-4082-F148-9530-C251081200D4}"/>
    <dgm:cxn modelId="{A6ADEB0D-CE75-4377-B37E-6583B1649FFB}" srcId="{C05635C3-2FE3-4DFC-85C9-0CC61E713794}" destId="{DC322679-1925-447A-83E6-122C2B910DE6}" srcOrd="0" destOrd="0" parTransId="{C2F532BC-B8AF-47B7-AD20-B1117D4976B0}" sibTransId="{02581945-BA2E-48B7-B73B-C2AFCC74E4D3}"/>
    <dgm:cxn modelId="{32972569-7657-4CE5-91E1-D3B39BABF841}" type="presOf" srcId="{20F358DD-1D89-43F9-91F6-2625ABD30F77}" destId="{391D666F-E0AD-4E42-AC8F-4FE69CED964F}" srcOrd="0" destOrd="7" presId="urn:microsoft.com/office/officeart/2005/8/layout/list1"/>
    <dgm:cxn modelId="{D47C9CD6-FA24-4387-8431-B7047804F80F}" type="presOf" srcId="{A05988CF-206B-4941-AD3C-A00EF1EB3C58}" destId="{391D666F-E0AD-4E42-AC8F-4FE69CED964F}" srcOrd="0" destOrd="9" presId="urn:microsoft.com/office/officeart/2005/8/layout/list1"/>
    <dgm:cxn modelId="{467C7B97-0060-4F1A-A168-C35B69D34F85}" srcId="{DC322679-1925-447A-83E6-122C2B910DE6}" destId="{36319C2E-7D47-40AA-9538-591B3B84F9BC}" srcOrd="2" destOrd="0" parTransId="{F94BC187-1292-4554-B676-D1A6CDD09E28}" sibTransId="{B6E261A8-9ADD-4A0C-9002-D0218335E58B}"/>
    <dgm:cxn modelId="{20DE40F3-D602-491F-A84D-16C89A3E851B}" srcId="{6AA1B73F-0AFB-479A-AEB8-36A83059F96A}" destId="{A9936EB1-8178-47ED-B3D0-E4D1BD5B341B}" srcOrd="1" destOrd="0" parTransId="{09E86084-06C1-42DC-B7C0-B8057850696B}" sibTransId="{F45E08D8-066E-489C-86E7-169AAD28D5DF}"/>
    <dgm:cxn modelId="{202F9A4A-1E7D-4976-B8AC-5B165368B510}" type="presOf" srcId="{A9936EB1-8178-47ED-B3D0-E4D1BD5B341B}" destId="{391D666F-E0AD-4E42-AC8F-4FE69CED964F}" srcOrd="0" destOrd="8" presId="urn:microsoft.com/office/officeart/2005/8/layout/list1"/>
    <dgm:cxn modelId="{C1225568-115C-4C02-8609-C57990186292}" srcId="{6AA1B73F-0AFB-479A-AEB8-36A83059F96A}" destId="{A05988CF-206B-4941-AD3C-A00EF1EB3C58}" srcOrd="2" destOrd="0" parTransId="{AECB925C-63AD-4903-BE70-A7ECE8863368}" sibTransId="{568A7252-4C80-477B-8A6C-12DEFFBEB29F}"/>
    <dgm:cxn modelId="{7C6D4A36-7CB3-425F-9295-BFD1B3E62478}" type="presOf" srcId="{36319C2E-7D47-40AA-9538-591B3B84F9BC}" destId="{391D666F-E0AD-4E42-AC8F-4FE69CED964F}" srcOrd="0" destOrd="2" presId="urn:microsoft.com/office/officeart/2005/8/layout/list1"/>
    <dgm:cxn modelId="{ECB65CFE-3EA7-4EB0-BFFF-A99535DC3324}" type="presOf" srcId="{14D9E7ED-FFEC-4B23-8BF8-5FD5617E3A42}" destId="{391D666F-E0AD-4E42-AC8F-4FE69CED964F}" srcOrd="0" destOrd="15" presId="urn:microsoft.com/office/officeart/2005/8/layout/list1"/>
    <dgm:cxn modelId="{557CB38B-E38F-4ED0-B98E-BBF39E1F564F}" srcId="{6AA1B73F-0AFB-479A-AEB8-36A83059F96A}" destId="{20F358DD-1D89-43F9-91F6-2625ABD30F77}" srcOrd="0" destOrd="0" parTransId="{FB5BB1F9-0504-4B6C-85F0-7719F5783F91}" sibTransId="{0B92EB84-801C-4BF2-A952-DF1557CB52D4}"/>
    <dgm:cxn modelId="{544911C0-8667-4AF7-88D2-D729ABC3CD21}" type="presOf" srcId="{DC322679-1925-447A-83E6-122C2B910DE6}" destId="{1D8399BF-DE05-427C-9C00-426EA2944DB0}" srcOrd="0" destOrd="0" presId="urn:microsoft.com/office/officeart/2005/8/layout/list1"/>
    <dgm:cxn modelId="{7BBC6047-BB91-4D79-98DA-1C7E734116DE}" type="presOf" srcId="{C72267DC-BE1B-49BD-8D2B-E04D12919414}" destId="{391D666F-E0AD-4E42-AC8F-4FE69CED964F}" srcOrd="0" destOrd="1" presId="urn:microsoft.com/office/officeart/2005/8/layout/list1"/>
    <dgm:cxn modelId="{06E3636B-E02C-4892-822E-C959FF782FDB}" srcId="{DC322679-1925-447A-83E6-122C2B910DE6}" destId="{313DE065-50C3-4989-A287-7F07D5AE5FDB}" srcOrd="6" destOrd="0" parTransId="{EEF1F1A6-1BA0-4AD7-8764-BB2D2F624942}" sibTransId="{32D614C9-8EE2-42FD-B8DA-BD0314EC1AC1}"/>
    <dgm:cxn modelId="{4A2337FB-2EAF-4507-957E-5EC7DEA7BDF2}" type="presOf" srcId="{E306C29E-5980-45FD-8B9D-04EBAD83E7CA}" destId="{391D666F-E0AD-4E42-AC8F-4FE69CED964F}" srcOrd="0" destOrd="4" presId="urn:microsoft.com/office/officeart/2005/8/layout/list1"/>
    <dgm:cxn modelId="{F11592CC-1AB7-4718-831D-102028A31E7B}" type="presOf" srcId="{B505F422-66E2-45DE-9EC0-3A28D0BC1898}" destId="{391D666F-E0AD-4E42-AC8F-4FE69CED964F}" srcOrd="0" destOrd="16" presId="urn:microsoft.com/office/officeart/2005/8/layout/list1"/>
    <dgm:cxn modelId="{D1FEC453-D74B-4DBE-A58A-AAC82D11721B}" type="presOf" srcId="{D484CB54-0C7E-4ED6-9319-4E6F5FF33D71}" destId="{391D666F-E0AD-4E42-AC8F-4FE69CED964F}" srcOrd="0" destOrd="14" presId="urn:microsoft.com/office/officeart/2005/8/layout/list1"/>
    <dgm:cxn modelId="{BCBDAD0F-FF45-4716-B151-18B469B4449D}" type="presOf" srcId="{DC322679-1925-447A-83E6-122C2B910DE6}" destId="{F8186F68-B710-4ABC-833E-1D6E5BFED6C3}" srcOrd="1" destOrd="0" presId="urn:microsoft.com/office/officeart/2005/8/layout/list1"/>
    <dgm:cxn modelId="{A167D38C-10BE-4CD7-AB15-1A813334C243}" type="presOf" srcId="{422197E8-1A05-D549-9304-954234DCFC3C}" destId="{391D666F-E0AD-4E42-AC8F-4FE69CED964F}" srcOrd="0" destOrd="0" presId="urn:microsoft.com/office/officeart/2005/8/layout/list1"/>
    <dgm:cxn modelId="{A5D3DF5C-E127-4597-B1DE-BBD8B770EA34}" type="presParOf" srcId="{68DD8A5F-F8EC-4003-B34A-18893B22DED1}" destId="{DC6354ED-37CC-4FE9-A085-145953C2CA8E}" srcOrd="0" destOrd="0" presId="urn:microsoft.com/office/officeart/2005/8/layout/list1"/>
    <dgm:cxn modelId="{8B79DAD9-37F4-4AD7-A680-DC9D0084D453}" type="presParOf" srcId="{DC6354ED-37CC-4FE9-A085-145953C2CA8E}" destId="{1D8399BF-DE05-427C-9C00-426EA2944DB0}" srcOrd="0" destOrd="0" presId="urn:microsoft.com/office/officeart/2005/8/layout/list1"/>
    <dgm:cxn modelId="{3341705C-790D-44EF-83C0-FF098490642B}" type="presParOf" srcId="{DC6354ED-37CC-4FE9-A085-145953C2CA8E}" destId="{F8186F68-B710-4ABC-833E-1D6E5BFED6C3}" srcOrd="1" destOrd="0" presId="urn:microsoft.com/office/officeart/2005/8/layout/list1"/>
    <dgm:cxn modelId="{3D177F17-1F81-4059-A293-8BF6D08046F7}" type="presParOf" srcId="{68DD8A5F-F8EC-4003-B34A-18893B22DED1}" destId="{426F9E02-AAE4-408D-A595-8977CA4CD789}" srcOrd="1" destOrd="0" presId="urn:microsoft.com/office/officeart/2005/8/layout/list1"/>
    <dgm:cxn modelId="{C7DFC6C1-5199-4CAA-98FC-167B75E38C2F}" type="presParOf" srcId="{68DD8A5F-F8EC-4003-B34A-18893B22DED1}" destId="{391D666F-E0AD-4E42-AC8F-4FE69CED964F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C05635C3-2FE3-4DFC-85C9-0CC61E71379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DC322679-1925-447A-83E6-122C2B910DE6}">
      <dgm:prSet phldrT="[Text]" custT="1"/>
      <dgm:spPr/>
      <dgm:t>
        <a:bodyPr/>
        <a:lstStyle/>
        <a:p>
          <a:r>
            <a:rPr lang="en-IN" sz="2400" dirty="0" smtClean="0"/>
            <a:t>Investment related (continued)</a:t>
          </a:r>
          <a:r>
            <a:rPr lang="en-IN" sz="1900" dirty="0" smtClean="0"/>
            <a:t>:</a:t>
          </a:r>
          <a:endParaRPr lang="en-IN" sz="1900" dirty="0"/>
        </a:p>
      </dgm:t>
    </dgm:pt>
    <dgm:pt modelId="{C2F532BC-B8AF-47B7-AD20-B1117D4976B0}" type="parTrans" cxnId="{A6ADEB0D-CE75-4377-B37E-6583B1649FFB}">
      <dgm:prSet/>
      <dgm:spPr/>
      <dgm:t>
        <a:bodyPr/>
        <a:lstStyle/>
        <a:p>
          <a:endParaRPr lang="en-IN"/>
        </a:p>
      </dgm:t>
    </dgm:pt>
    <dgm:pt modelId="{02581945-BA2E-48B7-B73B-C2AFCC74E4D3}" type="sibTrans" cxnId="{A6ADEB0D-CE75-4377-B37E-6583B1649FFB}">
      <dgm:prSet/>
      <dgm:spPr/>
      <dgm:t>
        <a:bodyPr/>
        <a:lstStyle/>
        <a:p>
          <a:endParaRPr lang="en-IN"/>
        </a:p>
      </dgm:t>
    </dgm:pt>
    <dgm:pt modelId="{B505F422-66E2-45DE-9EC0-3A28D0BC1898}">
      <dgm:prSet/>
      <dgm:spPr/>
      <dgm:t>
        <a:bodyPr/>
        <a:lstStyle/>
        <a:p>
          <a:endParaRPr lang="en-IN" sz="3100" dirty="0"/>
        </a:p>
      </dgm:t>
    </dgm:pt>
    <dgm:pt modelId="{9FF10844-2104-4E80-AFD9-B2DA4D0C2851}" type="parTrans" cxnId="{8983C135-85EE-45E8-A16F-8622E4D35BE1}">
      <dgm:prSet/>
      <dgm:spPr/>
      <dgm:t>
        <a:bodyPr/>
        <a:lstStyle/>
        <a:p>
          <a:endParaRPr lang="en-US"/>
        </a:p>
      </dgm:t>
    </dgm:pt>
    <dgm:pt modelId="{DB6BA36B-1C20-466C-854B-71E1F072EF58}" type="sibTrans" cxnId="{8983C135-85EE-45E8-A16F-8622E4D35BE1}">
      <dgm:prSet/>
      <dgm:spPr/>
      <dgm:t>
        <a:bodyPr/>
        <a:lstStyle/>
        <a:p>
          <a:endParaRPr lang="en-US"/>
        </a:p>
      </dgm:t>
    </dgm:pt>
    <dgm:pt modelId="{313DE065-50C3-4989-A287-7F07D5AE5FDB}">
      <dgm:prSet custT="1"/>
      <dgm:spPr/>
      <dgm:t>
        <a:bodyPr/>
        <a:lstStyle/>
        <a:p>
          <a:endParaRPr lang="en-IN" sz="2200" dirty="0"/>
        </a:p>
      </dgm:t>
    </dgm:pt>
    <dgm:pt modelId="{EEF1F1A6-1BA0-4AD7-8764-BB2D2F624942}" type="parTrans" cxnId="{06E3636B-E02C-4892-822E-C959FF782FDB}">
      <dgm:prSet/>
      <dgm:spPr/>
      <dgm:t>
        <a:bodyPr/>
        <a:lstStyle/>
        <a:p>
          <a:endParaRPr lang="en-US"/>
        </a:p>
      </dgm:t>
    </dgm:pt>
    <dgm:pt modelId="{32D614C9-8EE2-42FD-B8DA-BD0314EC1AC1}" type="sibTrans" cxnId="{06E3636B-E02C-4892-822E-C959FF782FDB}">
      <dgm:prSet/>
      <dgm:spPr/>
      <dgm:t>
        <a:bodyPr/>
        <a:lstStyle/>
        <a:p>
          <a:endParaRPr lang="en-US"/>
        </a:p>
      </dgm:t>
    </dgm:pt>
    <dgm:pt modelId="{14D9E7ED-FFEC-4B23-8BF8-5FD5617E3A42}">
      <dgm:prSet custT="1"/>
      <dgm:spPr/>
      <dgm:t>
        <a:bodyPr/>
        <a:lstStyle/>
        <a:p>
          <a:endParaRPr lang="en-IN" sz="2200" dirty="0"/>
        </a:p>
      </dgm:t>
    </dgm:pt>
    <dgm:pt modelId="{03A942B3-4667-4CB6-BF8F-C683E2D25740}" type="parTrans" cxnId="{86DE1AFF-9900-4DAB-A0AC-ACFCD9550634}">
      <dgm:prSet/>
      <dgm:spPr/>
      <dgm:t>
        <a:bodyPr/>
        <a:lstStyle/>
        <a:p>
          <a:endParaRPr lang="en-US"/>
        </a:p>
      </dgm:t>
    </dgm:pt>
    <dgm:pt modelId="{384D2C44-8FE0-459E-BE4B-A70D96A0C535}" type="sibTrans" cxnId="{86DE1AFF-9900-4DAB-A0AC-ACFCD9550634}">
      <dgm:prSet/>
      <dgm:spPr/>
      <dgm:t>
        <a:bodyPr/>
        <a:lstStyle/>
        <a:p>
          <a:endParaRPr lang="en-US"/>
        </a:p>
      </dgm:t>
    </dgm:pt>
    <dgm:pt modelId="{D484CB54-0C7E-4ED6-9319-4E6F5FF33D71}">
      <dgm:prSet custT="1"/>
      <dgm:spPr/>
      <dgm:t>
        <a:bodyPr/>
        <a:lstStyle/>
        <a:p>
          <a:endParaRPr lang="en-IN" sz="2200" dirty="0"/>
        </a:p>
      </dgm:t>
    </dgm:pt>
    <dgm:pt modelId="{24282E7E-A8A8-43AF-BB07-429D5CC37120}" type="parTrans" cxnId="{F118B3F1-C476-4559-B045-A474B2879F3B}">
      <dgm:prSet/>
      <dgm:spPr/>
      <dgm:t>
        <a:bodyPr/>
        <a:lstStyle/>
        <a:p>
          <a:endParaRPr lang="en-US"/>
        </a:p>
      </dgm:t>
    </dgm:pt>
    <dgm:pt modelId="{CD7B3456-C1C7-403D-BAA3-60C4C34E72D7}" type="sibTrans" cxnId="{F118B3F1-C476-4559-B045-A474B2879F3B}">
      <dgm:prSet/>
      <dgm:spPr/>
      <dgm:t>
        <a:bodyPr/>
        <a:lstStyle/>
        <a:p>
          <a:endParaRPr lang="en-US"/>
        </a:p>
      </dgm:t>
    </dgm:pt>
    <dgm:pt modelId="{6A0368CF-7D7A-6147-9B46-C4E8331019A3}">
      <dgm:prSet custT="1"/>
      <dgm:spPr/>
      <dgm:t>
        <a:bodyPr/>
        <a:lstStyle/>
        <a:p>
          <a:endParaRPr lang="en-IN" sz="2200" dirty="0"/>
        </a:p>
      </dgm:t>
    </dgm:pt>
    <dgm:pt modelId="{1DD08E0C-CA93-EF4A-9920-B97508473F07}" type="parTrans" cxnId="{B1512383-14BE-2D43-8454-0EA0D9DBDC60}">
      <dgm:prSet/>
      <dgm:spPr/>
      <dgm:t>
        <a:bodyPr/>
        <a:lstStyle/>
        <a:p>
          <a:endParaRPr lang="en-US"/>
        </a:p>
      </dgm:t>
    </dgm:pt>
    <dgm:pt modelId="{A1C8198E-4082-F148-9530-C251081200D4}" type="sibTrans" cxnId="{B1512383-14BE-2D43-8454-0EA0D9DBDC60}">
      <dgm:prSet/>
      <dgm:spPr/>
      <dgm:t>
        <a:bodyPr/>
        <a:lstStyle/>
        <a:p>
          <a:endParaRPr lang="en-US"/>
        </a:p>
      </dgm:t>
    </dgm:pt>
    <dgm:pt modelId="{422197E8-1A05-D549-9304-954234DCFC3C}">
      <dgm:prSet custT="1"/>
      <dgm:spPr/>
      <dgm:t>
        <a:bodyPr/>
        <a:lstStyle/>
        <a:p>
          <a:endParaRPr lang="en-IN" sz="900" dirty="0"/>
        </a:p>
      </dgm:t>
    </dgm:pt>
    <dgm:pt modelId="{BE5F12AA-1D17-FF47-BEF7-0784A25D9C2D}" type="parTrans" cxnId="{73CF1FC1-4777-6645-9674-6E57644FB2EB}">
      <dgm:prSet/>
      <dgm:spPr/>
      <dgm:t>
        <a:bodyPr/>
        <a:lstStyle/>
        <a:p>
          <a:endParaRPr lang="en-US"/>
        </a:p>
      </dgm:t>
    </dgm:pt>
    <dgm:pt modelId="{4480537C-8485-8D45-8F23-BDB02BDD014E}" type="sibTrans" cxnId="{73CF1FC1-4777-6645-9674-6E57644FB2EB}">
      <dgm:prSet/>
      <dgm:spPr/>
      <dgm:t>
        <a:bodyPr/>
        <a:lstStyle/>
        <a:p>
          <a:endParaRPr lang="en-US"/>
        </a:p>
      </dgm:t>
    </dgm:pt>
    <dgm:pt modelId="{6E7814EB-5116-004A-A942-FDF6D2360104}">
      <dgm:prSet custT="1"/>
      <dgm:spPr/>
      <dgm:t>
        <a:bodyPr/>
        <a:lstStyle/>
        <a:p>
          <a:r>
            <a:rPr lang="en-IN" sz="2000" dirty="0" smtClean="0"/>
            <a:t>Eventually, one or a combination of above risks could affect insurer’s financial position</a:t>
          </a:r>
          <a:endParaRPr lang="en-IN" sz="2000" dirty="0"/>
        </a:p>
      </dgm:t>
    </dgm:pt>
    <dgm:pt modelId="{B87E1B2B-5401-CB47-9C27-2FFFEB501AF5}" type="parTrans" cxnId="{BBFCE67D-2438-834D-A8AF-15C8889CA9A1}">
      <dgm:prSet/>
      <dgm:spPr/>
      <dgm:t>
        <a:bodyPr/>
        <a:lstStyle/>
        <a:p>
          <a:endParaRPr lang="en-US"/>
        </a:p>
      </dgm:t>
    </dgm:pt>
    <dgm:pt modelId="{E1F841E3-22EC-E949-B4D6-D9150A266B84}" type="sibTrans" cxnId="{BBFCE67D-2438-834D-A8AF-15C8889CA9A1}">
      <dgm:prSet/>
      <dgm:spPr/>
      <dgm:t>
        <a:bodyPr/>
        <a:lstStyle/>
        <a:p>
          <a:endParaRPr lang="en-US"/>
        </a:p>
      </dgm:t>
    </dgm:pt>
    <dgm:pt modelId="{83E9C747-7E3A-CC4F-BC56-8255B12CD5A6}">
      <dgm:prSet custT="1"/>
      <dgm:spPr/>
      <dgm:t>
        <a:bodyPr/>
        <a:lstStyle/>
        <a:p>
          <a:endParaRPr lang="en-IN" sz="2200" dirty="0"/>
        </a:p>
      </dgm:t>
    </dgm:pt>
    <dgm:pt modelId="{A2B0E0AA-DA3D-1240-BCDD-9D8373D779CE}" type="parTrans" cxnId="{35688ACD-6960-3C43-8F6E-C58D7824FDE1}">
      <dgm:prSet/>
      <dgm:spPr/>
      <dgm:t>
        <a:bodyPr/>
        <a:lstStyle/>
        <a:p>
          <a:endParaRPr lang="en-US"/>
        </a:p>
      </dgm:t>
    </dgm:pt>
    <dgm:pt modelId="{C3B5A30A-0C42-3B42-866B-938A876B0F50}" type="sibTrans" cxnId="{35688ACD-6960-3C43-8F6E-C58D7824FDE1}">
      <dgm:prSet/>
      <dgm:spPr/>
      <dgm:t>
        <a:bodyPr/>
        <a:lstStyle/>
        <a:p>
          <a:endParaRPr lang="en-US"/>
        </a:p>
      </dgm:t>
    </dgm:pt>
    <dgm:pt modelId="{124F59B3-FBAE-4EDC-A04B-C97A5FE7E9D6}">
      <dgm:prSet custT="1"/>
      <dgm:spPr/>
      <dgm:t>
        <a:bodyPr/>
        <a:lstStyle/>
        <a:p>
          <a:r>
            <a:rPr lang="en-IN" sz="2000" dirty="0" smtClean="0"/>
            <a:t>Severe economic or market downturn</a:t>
          </a:r>
          <a:endParaRPr lang="en-IN" sz="2000" dirty="0"/>
        </a:p>
      </dgm:t>
    </dgm:pt>
    <dgm:pt modelId="{58C89AB7-2E97-4AFC-9DAE-468CFF3EDAA8}" type="parTrans" cxnId="{05CD5F2A-46DB-46A7-B700-36F0C4FDE2BA}">
      <dgm:prSet/>
      <dgm:spPr/>
      <dgm:t>
        <a:bodyPr/>
        <a:lstStyle/>
        <a:p>
          <a:endParaRPr lang="en-US"/>
        </a:p>
      </dgm:t>
    </dgm:pt>
    <dgm:pt modelId="{3C8BD9C7-F46B-46CE-84BA-246934784801}" type="sibTrans" cxnId="{05CD5F2A-46DB-46A7-B700-36F0C4FDE2BA}">
      <dgm:prSet/>
      <dgm:spPr/>
      <dgm:t>
        <a:bodyPr/>
        <a:lstStyle/>
        <a:p>
          <a:endParaRPr lang="en-US"/>
        </a:p>
      </dgm:t>
    </dgm:pt>
    <dgm:pt modelId="{DC66D326-5AAE-4E78-ACAA-E21CA10DF0F1}">
      <dgm:prSet custT="1"/>
      <dgm:spPr/>
      <dgm:t>
        <a:bodyPr/>
        <a:lstStyle/>
        <a:p>
          <a:r>
            <a:rPr lang="en-IN" sz="2000" dirty="0" smtClean="0"/>
            <a:t>Adverse interest rate movements (low interest rates, high inflation) – affect on guarantees inherent in non-par portfolio, exacerbated if no hedging and priced riskily (i.e. using high yields)</a:t>
          </a:r>
          <a:endParaRPr lang="en-IN" sz="2000" dirty="0"/>
        </a:p>
      </dgm:t>
    </dgm:pt>
    <dgm:pt modelId="{B6A37B45-CCF7-4D8B-8C54-E67BCF94765F}" type="parTrans" cxnId="{857BF413-8DA1-4486-A49F-0BFEE0990EF6}">
      <dgm:prSet/>
      <dgm:spPr/>
      <dgm:t>
        <a:bodyPr/>
        <a:lstStyle/>
        <a:p>
          <a:endParaRPr lang="en-US"/>
        </a:p>
      </dgm:t>
    </dgm:pt>
    <dgm:pt modelId="{4308C28C-E2A3-4A58-9141-90AFB14833DA}" type="sibTrans" cxnId="{857BF413-8DA1-4486-A49F-0BFEE0990EF6}">
      <dgm:prSet/>
      <dgm:spPr/>
      <dgm:t>
        <a:bodyPr/>
        <a:lstStyle/>
        <a:p>
          <a:endParaRPr lang="en-US"/>
        </a:p>
      </dgm:t>
    </dgm:pt>
    <dgm:pt modelId="{68DD8A5F-F8EC-4003-B34A-18893B22DED1}" type="pres">
      <dgm:prSet presAssocID="{C05635C3-2FE3-4DFC-85C9-0CC61E71379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DC6354ED-37CC-4FE9-A085-145953C2CA8E}" type="pres">
      <dgm:prSet presAssocID="{DC322679-1925-447A-83E6-122C2B910DE6}" presName="parentLin" presStyleCnt="0"/>
      <dgm:spPr/>
    </dgm:pt>
    <dgm:pt modelId="{1D8399BF-DE05-427C-9C00-426EA2944DB0}" type="pres">
      <dgm:prSet presAssocID="{DC322679-1925-447A-83E6-122C2B910DE6}" presName="parentLeftMargin" presStyleLbl="node1" presStyleIdx="0" presStyleCnt="1"/>
      <dgm:spPr/>
      <dgm:t>
        <a:bodyPr/>
        <a:lstStyle/>
        <a:p>
          <a:endParaRPr lang="en-IN"/>
        </a:p>
      </dgm:t>
    </dgm:pt>
    <dgm:pt modelId="{F8186F68-B710-4ABC-833E-1D6E5BFED6C3}" type="pres">
      <dgm:prSet presAssocID="{DC322679-1925-447A-83E6-122C2B910DE6}" presName="parentText" presStyleLbl="node1" presStyleIdx="0" presStyleCnt="1" custScaleY="519565" custLinFactY="46382" custLinFactNeighborX="8214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26F9E02-AAE4-408D-A595-8977CA4CD789}" type="pres">
      <dgm:prSet presAssocID="{DC322679-1925-447A-83E6-122C2B910DE6}" presName="negativeSpace" presStyleCnt="0"/>
      <dgm:spPr/>
    </dgm:pt>
    <dgm:pt modelId="{391D666F-E0AD-4E42-AC8F-4FE69CED964F}" type="pres">
      <dgm:prSet presAssocID="{DC322679-1925-447A-83E6-122C2B910DE6}" presName="childText" presStyleLbl="conFgAcc1" presStyleIdx="0" presStyleCnt="1" custScaleY="193501" custLinFactNeighborY="-7466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35688ACD-6960-3C43-8F6E-C58D7824FDE1}" srcId="{DC322679-1925-447A-83E6-122C2B910DE6}" destId="{83E9C747-7E3A-CC4F-BC56-8255B12CD5A6}" srcOrd="4" destOrd="0" parTransId="{A2B0E0AA-DA3D-1240-BCDD-9D8373D779CE}" sibTransId="{C3B5A30A-0C42-3B42-866B-938A876B0F50}"/>
    <dgm:cxn modelId="{73CF1FC1-4777-6645-9674-6E57644FB2EB}" srcId="{DC322679-1925-447A-83E6-122C2B910DE6}" destId="{422197E8-1A05-D549-9304-954234DCFC3C}" srcOrd="0" destOrd="0" parTransId="{BE5F12AA-1D17-FF47-BEF7-0784A25D9C2D}" sibTransId="{4480537C-8485-8D45-8F23-BDB02BDD014E}"/>
    <dgm:cxn modelId="{EE88F786-3E02-DC4C-A96D-F96F9AFC1A8B}" type="presOf" srcId="{83E9C747-7E3A-CC4F-BC56-8255B12CD5A6}" destId="{391D666F-E0AD-4E42-AC8F-4FE69CED964F}" srcOrd="0" destOrd="4" presId="urn:microsoft.com/office/officeart/2005/8/layout/list1"/>
    <dgm:cxn modelId="{F118B3F1-C476-4559-B045-A474B2879F3B}" srcId="{DC322679-1925-447A-83E6-122C2B910DE6}" destId="{D484CB54-0C7E-4ED6-9319-4E6F5FF33D71}" srcOrd="7" destOrd="0" parTransId="{24282E7E-A8A8-43AF-BB07-429D5CC37120}" sibTransId="{CD7B3456-C1C7-403D-BAA3-60C4C34E72D7}"/>
    <dgm:cxn modelId="{05CD5F2A-46DB-46A7-B700-36F0C4FDE2BA}" srcId="{DC322679-1925-447A-83E6-122C2B910DE6}" destId="{124F59B3-FBAE-4EDC-A04B-C97A5FE7E9D6}" srcOrd="1" destOrd="0" parTransId="{58C89AB7-2E97-4AFC-9DAE-468CFF3EDAA8}" sibTransId="{3C8BD9C7-F46B-46CE-84BA-246934784801}"/>
    <dgm:cxn modelId="{D9390A2D-E958-FC4C-A50B-4FC4E049AABB}" type="presOf" srcId="{DC322679-1925-447A-83E6-122C2B910DE6}" destId="{1D8399BF-DE05-427C-9C00-426EA2944DB0}" srcOrd="0" destOrd="0" presId="urn:microsoft.com/office/officeart/2005/8/layout/list1"/>
    <dgm:cxn modelId="{86DE1AFF-9900-4DAB-A0AC-ACFCD9550634}" srcId="{DC322679-1925-447A-83E6-122C2B910DE6}" destId="{14D9E7ED-FFEC-4B23-8BF8-5FD5617E3A42}" srcOrd="8" destOrd="0" parTransId="{03A942B3-4667-4CB6-BF8F-C683E2D25740}" sibTransId="{384D2C44-8FE0-459E-BE4B-A70D96A0C535}"/>
    <dgm:cxn modelId="{8983C135-85EE-45E8-A16F-8622E4D35BE1}" srcId="{DC322679-1925-447A-83E6-122C2B910DE6}" destId="{B505F422-66E2-45DE-9EC0-3A28D0BC1898}" srcOrd="9" destOrd="0" parTransId="{9FF10844-2104-4E80-AFD9-B2DA4D0C2851}" sibTransId="{DB6BA36B-1C20-466C-854B-71E1F072EF58}"/>
    <dgm:cxn modelId="{B1512383-14BE-2D43-8454-0EA0D9DBDC60}" srcId="{DC322679-1925-447A-83E6-122C2B910DE6}" destId="{6A0368CF-7D7A-6147-9B46-C4E8331019A3}" srcOrd="5" destOrd="0" parTransId="{1DD08E0C-CA93-EF4A-9920-B97508473F07}" sibTransId="{A1C8198E-4082-F148-9530-C251081200D4}"/>
    <dgm:cxn modelId="{A6ADEB0D-CE75-4377-B37E-6583B1649FFB}" srcId="{C05635C3-2FE3-4DFC-85C9-0CC61E713794}" destId="{DC322679-1925-447A-83E6-122C2B910DE6}" srcOrd="0" destOrd="0" parTransId="{C2F532BC-B8AF-47B7-AD20-B1117D4976B0}" sibTransId="{02581945-BA2E-48B7-B73B-C2AFCC74E4D3}"/>
    <dgm:cxn modelId="{338A47E9-AFE0-6B45-BD0F-2806EDB3B276}" type="presOf" srcId="{422197E8-1A05-D549-9304-954234DCFC3C}" destId="{391D666F-E0AD-4E42-AC8F-4FE69CED964F}" srcOrd="0" destOrd="0" presId="urn:microsoft.com/office/officeart/2005/8/layout/list1"/>
    <dgm:cxn modelId="{5766FCD9-8A40-5049-A48E-EC7028ED94A2}" type="presOf" srcId="{C05635C3-2FE3-4DFC-85C9-0CC61E713794}" destId="{68DD8A5F-F8EC-4003-B34A-18893B22DED1}" srcOrd="0" destOrd="0" presId="urn:microsoft.com/office/officeart/2005/8/layout/list1"/>
    <dgm:cxn modelId="{32595AA2-E937-F54D-A3C4-8280EC23957C}" type="presOf" srcId="{DC322679-1925-447A-83E6-122C2B910DE6}" destId="{F8186F68-B710-4ABC-833E-1D6E5BFED6C3}" srcOrd="1" destOrd="0" presId="urn:microsoft.com/office/officeart/2005/8/layout/list1"/>
    <dgm:cxn modelId="{45EAF88A-F3B3-48B8-BC03-6BBC118609E2}" type="presOf" srcId="{DC66D326-5AAE-4E78-ACAA-E21CA10DF0F1}" destId="{391D666F-E0AD-4E42-AC8F-4FE69CED964F}" srcOrd="0" destOrd="2" presId="urn:microsoft.com/office/officeart/2005/8/layout/list1"/>
    <dgm:cxn modelId="{65B0A4C7-1492-274F-BAC9-E9DBFE3B4593}" type="presOf" srcId="{313DE065-50C3-4989-A287-7F07D5AE5FDB}" destId="{391D666F-E0AD-4E42-AC8F-4FE69CED964F}" srcOrd="0" destOrd="6" presId="urn:microsoft.com/office/officeart/2005/8/layout/list1"/>
    <dgm:cxn modelId="{3BFFF7B2-1AD0-A349-9A8D-6ED224A87947}" type="presOf" srcId="{6E7814EB-5116-004A-A942-FDF6D2360104}" destId="{391D666F-E0AD-4E42-AC8F-4FE69CED964F}" srcOrd="0" destOrd="3" presId="urn:microsoft.com/office/officeart/2005/8/layout/list1"/>
    <dgm:cxn modelId="{12A0CF9E-DD83-7E44-ABC5-1A00D93C21BD}" type="presOf" srcId="{D484CB54-0C7E-4ED6-9319-4E6F5FF33D71}" destId="{391D666F-E0AD-4E42-AC8F-4FE69CED964F}" srcOrd="0" destOrd="7" presId="urn:microsoft.com/office/officeart/2005/8/layout/list1"/>
    <dgm:cxn modelId="{380DA2BD-5710-4E63-9817-C12BEBB1EAAE}" type="presOf" srcId="{124F59B3-FBAE-4EDC-A04B-C97A5FE7E9D6}" destId="{391D666F-E0AD-4E42-AC8F-4FE69CED964F}" srcOrd="0" destOrd="1" presId="urn:microsoft.com/office/officeart/2005/8/layout/list1"/>
    <dgm:cxn modelId="{8383B8D5-1148-924B-A67E-5E22E2ED04D3}" type="presOf" srcId="{6A0368CF-7D7A-6147-9B46-C4E8331019A3}" destId="{391D666F-E0AD-4E42-AC8F-4FE69CED964F}" srcOrd="0" destOrd="5" presId="urn:microsoft.com/office/officeart/2005/8/layout/list1"/>
    <dgm:cxn modelId="{06E3636B-E02C-4892-822E-C959FF782FDB}" srcId="{DC322679-1925-447A-83E6-122C2B910DE6}" destId="{313DE065-50C3-4989-A287-7F07D5AE5FDB}" srcOrd="6" destOrd="0" parTransId="{EEF1F1A6-1BA0-4AD7-8764-BB2D2F624942}" sibTransId="{32D614C9-8EE2-42FD-B8DA-BD0314EC1AC1}"/>
    <dgm:cxn modelId="{BBFCE67D-2438-834D-A8AF-15C8889CA9A1}" srcId="{DC322679-1925-447A-83E6-122C2B910DE6}" destId="{6E7814EB-5116-004A-A942-FDF6D2360104}" srcOrd="3" destOrd="0" parTransId="{B87E1B2B-5401-CB47-9C27-2FFFEB501AF5}" sibTransId="{E1F841E3-22EC-E949-B4D6-D9150A266B84}"/>
    <dgm:cxn modelId="{4DC62DC9-A0A9-174B-97B7-2ED8F9407116}" type="presOf" srcId="{B505F422-66E2-45DE-9EC0-3A28D0BC1898}" destId="{391D666F-E0AD-4E42-AC8F-4FE69CED964F}" srcOrd="0" destOrd="9" presId="urn:microsoft.com/office/officeart/2005/8/layout/list1"/>
    <dgm:cxn modelId="{857BF413-8DA1-4486-A49F-0BFEE0990EF6}" srcId="{DC322679-1925-447A-83E6-122C2B910DE6}" destId="{DC66D326-5AAE-4E78-ACAA-E21CA10DF0F1}" srcOrd="2" destOrd="0" parTransId="{B6A37B45-CCF7-4D8B-8C54-E67BCF94765F}" sibTransId="{4308C28C-E2A3-4A58-9141-90AFB14833DA}"/>
    <dgm:cxn modelId="{D5D87BA3-F4C9-E84D-9DBE-8DE425DE2FF1}" type="presOf" srcId="{14D9E7ED-FFEC-4B23-8BF8-5FD5617E3A42}" destId="{391D666F-E0AD-4E42-AC8F-4FE69CED964F}" srcOrd="0" destOrd="8" presId="urn:microsoft.com/office/officeart/2005/8/layout/list1"/>
    <dgm:cxn modelId="{DE5F3E99-BE76-8945-8A2D-102980CCF82F}" type="presParOf" srcId="{68DD8A5F-F8EC-4003-B34A-18893B22DED1}" destId="{DC6354ED-37CC-4FE9-A085-145953C2CA8E}" srcOrd="0" destOrd="0" presId="urn:microsoft.com/office/officeart/2005/8/layout/list1"/>
    <dgm:cxn modelId="{73D041D0-44FF-4742-8CFE-405774C7537C}" type="presParOf" srcId="{DC6354ED-37CC-4FE9-A085-145953C2CA8E}" destId="{1D8399BF-DE05-427C-9C00-426EA2944DB0}" srcOrd="0" destOrd="0" presId="urn:microsoft.com/office/officeart/2005/8/layout/list1"/>
    <dgm:cxn modelId="{1F927A54-90C2-0B40-9AE5-1B48E2E86B34}" type="presParOf" srcId="{DC6354ED-37CC-4FE9-A085-145953C2CA8E}" destId="{F8186F68-B710-4ABC-833E-1D6E5BFED6C3}" srcOrd="1" destOrd="0" presId="urn:microsoft.com/office/officeart/2005/8/layout/list1"/>
    <dgm:cxn modelId="{10084022-364A-8145-8E2E-2556AD34C262}" type="presParOf" srcId="{68DD8A5F-F8EC-4003-B34A-18893B22DED1}" destId="{426F9E02-AAE4-408D-A595-8977CA4CD789}" srcOrd="1" destOrd="0" presId="urn:microsoft.com/office/officeart/2005/8/layout/list1"/>
    <dgm:cxn modelId="{F0B9A5DD-56D8-A14C-A29D-CD59E7453BE0}" type="presParOf" srcId="{68DD8A5F-F8EC-4003-B34A-18893B22DED1}" destId="{391D666F-E0AD-4E42-AC8F-4FE69CED964F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C05635C3-2FE3-4DFC-85C9-0CC61E71379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DC322679-1925-447A-83E6-122C2B910DE6}">
      <dgm:prSet phldrT="[Text]" custT="1"/>
      <dgm:spPr/>
      <dgm:t>
        <a:bodyPr/>
        <a:lstStyle/>
        <a:p>
          <a:r>
            <a:rPr lang="en-IN" sz="1800" dirty="0" smtClean="0"/>
            <a:t>Underwriting/core insurance related</a:t>
          </a:r>
          <a:r>
            <a:rPr lang="en-IN" sz="2000" dirty="0" smtClean="0"/>
            <a:t>:</a:t>
          </a:r>
          <a:endParaRPr lang="en-IN" sz="2000" dirty="0"/>
        </a:p>
      </dgm:t>
    </dgm:pt>
    <dgm:pt modelId="{C2F532BC-B8AF-47B7-AD20-B1117D4976B0}" type="parTrans" cxnId="{A6ADEB0D-CE75-4377-B37E-6583B1649FFB}">
      <dgm:prSet/>
      <dgm:spPr/>
      <dgm:t>
        <a:bodyPr/>
        <a:lstStyle/>
        <a:p>
          <a:endParaRPr lang="en-IN"/>
        </a:p>
      </dgm:t>
    </dgm:pt>
    <dgm:pt modelId="{02581945-BA2E-48B7-B73B-C2AFCC74E4D3}" type="sibTrans" cxnId="{A6ADEB0D-CE75-4377-B37E-6583B1649FFB}">
      <dgm:prSet/>
      <dgm:spPr/>
      <dgm:t>
        <a:bodyPr/>
        <a:lstStyle/>
        <a:p>
          <a:endParaRPr lang="en-IN"/>
        </a:p>
      </dgm:t>
    </dgm:pt>
    <dgm:pt modelId="{16BE4FCC-19BF-4425-8032-415572D4B9D3}">
      <dgm:prSet custT="1"/>
      <dgm:spPr/>
      <dgm:t>
        <a:bodyPr/>
        <a:lstStyle/>
        <a:p>
          <a:r>
            <a:rPr lang="en-IN" sz="1800" dirty="0" smtClean="0"/>
            <a:t>Claims are contingent on risk events happening a catastrophe can lead to insurance run- pandemic, terrorist attack</a:t>
          </a:r>
          <a:endParaRPr lang="en-IN" sz="1800" dirty="0"/>
        </a:p>
      </dgm:t>
    </dgm:pt>
    <dgm:pt modelId="{FCC314F9-8C85-4083-A91E-CE319DDA8629}" type="parTrans" cxnId="{156D2E7A-1F21-4669-BF0D-C61DA3F9F6A1}">
      <dgm:prSet/>
      <dgm:spPr/>
      <dgm:t>
        <a:bodyPr/>
        <a:lstStyle/>
        <a:p>
          <a:endParaRPr lang="en-IN"/>
        </a:p>
      </dgm:t>
    </dgm:pt>
    <dgm:pt modelId="{A8EEC24C-296E-48E6-806E-75CC4270C011}" type="sibTrans" cxnId="{156D2E7A-1F21-4669-BF0D-C61DA3F9F6A1}">
      <dgm:prSet/>
      <dgm:spPr/>
      <dgm:t>
        <a:bodyPr/>
        <a:lstStyle/>
        <a:p>
          <a:endParaRPr lang="en-IN"/>
        </a:p>
      </dgm:t>
    </dgm:pt>
    <dgm:pt modelId="{2C5181A0-7CBE-4410-A341-F83A69FDF6AB}">
      <dgm:prSet custT="1"/>
      <dgm:spPr/>
      <dgm:t>
        <a:bodyPr/>
        <a:lstStyle/>
        <a:p>
          <a:endParaRPr lang="en-IN" sz="1800" dirty="0"/>
        </a:p>
      </dgm:t>
    </dgm:pt>
    <dgm:pt modelId="{D92E4668-68E8-45BE-AFA6-9CF7F582A1EB}" type="parTrans" cxnId="{F80D739F-21A7-42B4-8F5B-F95FAB2E9D07}">
      <dgm:prSet/>
      <dgm:spPr/>
      <dgm:t>
        <a:bodyPr/>
        <a:lstStyle/>
        <a:p>
          <a:endParaRPr lang="en-US"/>
        </a:p>
      </dgm:t>
    </dgm:pt>
    <dgm:pt modelId="{520D2189-5D25-49D3-9F32-4E15EE063C4E}" type="sibTrans" cxnId="{F80D739F-21A7-42B4-8F5B-F95FAB2E9D07}">
      <dgm:prSet/>
      <dgm:spPr/>
      <dgm:t>
        <a:bodyPr/>
        <a:lstStyle/>
        <a:p>
          <a:endParaRPr lang="en-US"/>
        </a:p>
      </dgm:t>
    </dgm:pt>
    <dgm:pt modelId="{3023CE6B-1C7F-4C8D-AAEA-46CDBFEB4A36}">
      <dgm:prSet custT="1"/>
      <dgm:spPr/>
      <dgm:t>
        <a:bodyPr/>
        <a:lstStyle/>
        <a:p>
          <a:endParaRPr lang="en-IN" sz="1800" dirty="0"/>
        </a:p>
      </dgm:t>
    </dgm:pt>
    <dgm:pt modelId="{26D09AA4-8016-4BA8-8703-D32D67FE0A50}" type="parTrans" cxnId="{63154724-0ABD-4C21-A814-1B0D55D9F64D}">
      <dgm:prSet/>
      <dgm:spPr/>
      <dgm:t>
        <a:bodyPr/>
        <a:lstStyle/>
        <a:p>
          <a:endParaRPr lang="en-US"/>
        </a:p>
      </dgm:t>
    </dgm:pt>
    <dgm:pt modelId="{8794FA93-4A1F-4AFB-BE88-49C70BA2A172}" type="sibTrans" cxnId="{63154724-0ABD-4C21-A814-1B0D55D9F64D}">
      <dgm:prSet/>
      <dgm:spPr/>
      <dgm:t>
        <a:bodyPr/>
        <a:lstStyle/>
        <a:p>
          <a:endParaRPr lang="en-US"/>
        </a:p>
      </dgm:t>
    </dgm:pt>
    <dgm:pt modelId="{854696C0-DB9F-4068-892D-C0DCC0C6A6B1}">
      <dgm:prSet custT="1"/>
      <dgm:spPr/>
      <dgm:t>
        <a:bodyPr/>
        <a:lstStyle/>
        <a:p>
          <a:endParaRPr lang="en-IN" sz="1800" dirty="0"/>
        </a:p>
      </dgm:t>
    </dgm:pt>
    <dgm:pt modelId="{E3CC6E4D-BB99-41EB-A730-DFD2AD9256E7}" type="parTrans" cxnId="{BBE2D5D3-5830-4AC7-86A0-548BF14CD3C4}">
      <dgm:prSet/>
      <dgm:spPr/>
      <dgm:t>
        <a:bodyPr/>
        <a:lstStyle/>
        <a:p>
          <a:endParaRPr lang="en-US"/>
        </a:p>
      </dgm:t>
    </dgm:pt>
    <dgm:pt modelId="{48F22005-96D9-4793-82BC-BC40025C95AA}" type="sibTrans" cxnId="{BBE2D5D3-5830-4AC7-86A0-548BF14CD3C4}">
      <dgm:prSet/>
      <dgm:spPr/>
      <dgm:t>
        <a:bodyPr/>
        <a:lstStyle/>
        <a:p>
          <a:endParaRPr lang="en-US"/>
        </a:p>
      </dgm:t>
    </dgm:pt>
    <dgm:pt modelId="{19D1AD37-D252-454F-BECA-014273C7DC40}">
      <dgm:prSet custT="1"/>
      <dgm:spPr/>
      <dgm:t>
        <a:bodyPr/>
        <a:lstStyle/>
        <a:p>
          <a:r>
            <a:rPr lang="en-US" sz="1800" dirty="0" smtClean="0"/>
            <a:t>Slow pace might increase substitutability for rebuilding capital e.g. slow pace of claim settlement in insurance industry</a:t>
          </a:r>
          <a:endParaRPr lang="en-IN" sz="1800" dirty="0"/>
        </a:p>
      </dgm:t>
    </dgm:pt>
    <dgm:pt modelId="{13472A49-9F38-498D-8210-39B046322E05}" type="sibTrans" cxnId="{3EF6A970-A9D5-4CD2-AE1E-CF1DAD6DBCAC}">
      <dgm:prSet/>
      <dgm:spPr/>
      <dgm:t>
        <a:bodyPr/>
        <a:lstStyle/>
        <a:p>
          <a:endParaRPr lang="en-US"/>
        </a:p>
      </dgm:t>
    </dgm:pt>
    <dgm:pt modelId="{DF862A29-08CB-4CF7-9F8D-F3F81B8943F5}" type="parTrans" cxnId="{3EF6A970-A9D5-4CD2-AE1E-CF1DAD6DBCAC}">
      <dgm:prSet/>
      <dgm:spPr/>
      <dgm:t>
        <a:bodyPr/>
        <a:lstStyle/>
        <a:p>
          <a:endParaRPr lang="en-US"/>
        </a:p>
      </dgm:t>
    </dgm:pt>
    <dgm:pt modelId="{CD6C426F-7282-460F-953B-29CCE9EFD790}">
      <dgm:prSet custT="1"/>
      <dgm:spPr/>
      <dgm:t>
        <a:bodyPr/>
        <a:lstStyle/>
        <a:p>
          <a:r>
            <a:rPr lang="en-IN" sz="1800" dirty="0" smtClean="0"/>
            <a:t>no sudden run-off claims paid a slow pace, not paid immediately after a catastrophe therefore, however:</a:t>
          </a:r>
          <a:endParaRPr lang="en-IN" sz="1800" dirty="0"/>
        </a:p>
      </dgm:t>
    </dgm:pt>
    <dgm:pt modelId="{5340BD3D-06E2-447B-A268-E2626618FF14}" type="parTrans" cxnId="{F8CA3D5F-3F6A-46E7-9FCF-9E95E6D34533}">
      <dgm:prSet/>
      <dgm:spPr/>
      <dgm:t>
        <a:bodyPr/>
        <a:lstStyle/>
        <a:p>
          <a:endParaRPr lang="en-US"/>
        </a:p>
      </dgm:t>
    </dgm:pt>
    <dgm:pt modelId="{FBFC5D4F-42FF-4539-B91F-2E6A2E07F298}" type="sibTrans" cxnId="{F8CA3D5F-3F6A-46E7-9FCF-9E95E6D34533}">
      <dgm:prSet/>
      <dgm:spPr/>
      <dgm:t>
        <a:bodyPr/>
        <a:lstStyle/>
        <a:p>
          <a:endParaRPr lang="en-US"/>
        </a:p>
      </dgm:t>
    </dgm:pt>
    <dgm:pt modelId="{9858BBEB-61E7-4FB3-890D-4F28E0287833}">
      <dgm:prSet custT="1"/>
      <dgm:spPr/>
      <dgm:t>
        <a:bodyPr/>
        <a:lstStyle/>
        <a:p>
          <a:r>
            <a:rPr lang="en-IN" sz="1800" dirty="0" smtClean="0"/>
            <a:t>An adverse A/E could potentially lead to running into risk, with high mortality risk in term, longevity risk in annuities</a:t>
          </a:r>
          <a:endParaRPr lang="en-IN" sz="1800" dirty="0"/>
        </a:p>
      </dgm:t>
    </dgm:pt>
    <dgm:pt modelId="{689ABBD9-24EC-49B3-9B4E-22EA8C65760B}" type="parTrans" cxnId="{3423100C-BEB4-40E2-B0B6-2CC81987E7A3}">
      <dgm:prSet/>
      <dgm:spPr/>
      <dgm:t>
        <a:bodyPr/>
        <a:lstStyle/>
        <a:p>
          <a:endParaRPr lang="en-US"/>
        </a:p>
      </dgm:t>
    </dgm:pt>
    <dgm:pt modelId="{FC42BB13-A3C9-4892-8D61-9A4E89EFFF66}" type="sibTrans" cxnId="{3423100C-BEB4-40E2-B0B6-2CC81987E7A3}">
      <dgm:prSet/>
      <dgm:spPr/>
      <dgm:t>
        <a:bodyPr/>
        <a:lstStyle/>
        <a:p>
          <a:endParaRPr lang="en-US"/>
        </a:p>
      </dgm:t>
    </dgm:pt>
    <dgm:pt modelId="{C03145B8-533D-4A75-9BC7-49F79C6080B1}">
      <dgm:prSet custT="1"/>
      <dgm:spPr/>
      <dgm:t>
        <a:bodyPr/>
        <a:lstStyle/>
        <a:p>
          <a:r>
            <a:rPr lang="en-IN" sz="1800" dirty="0" smtClean="0"/>
            <a:t>Industry-wide common standards of underwriting: common inadequacy, </a:t>
          </a:r>
          <a:r>
            <a:rPr lang="en-IN" sz="1800" dirty="0" err="1" smtClean="0"/>
            <a:t>mis</a:t>
          </a:r>
          <a:r>
            <a:rPr lang="en-IN" sz="1800" dirty="0" smtClean="0"/>
            <a:t>-estimations could be detrimental</a:t>
          </a:r>
          <a:endParaRPr lang="en-IN" sz="1800" dirty="0"/>
        </a:p>
      </dgm:t>
    </dgm:pt>
    <dgm:pt modelId="{2B172C3B-5FF9-4EB8-8EB8-B81845DC204D}" type="parTrans" cxnId="{E0DA7033-7E45-4A9A-8CF8-FA81371866BF}">
      <dgm:prSet/>
      <dgm:spPr/>
      <dgm:t>
        <a:bodyPr/>
        <a:lstStyle/>
        <a:p>
          <a:endParaRPr lang="en-US"/>
        </a:p>
      </dgm:t>
    </dgm:pt>
    <dgm:pt modelId="{13B61E0E-E02C-4B85-BE98-D452EC24C8D2}" type="sibTrans" cxnId="{E0DA7033-7E45-4A9A-8CF8-FA81371866BF}">
      <dgm:prSet/>
      <dgm:spPr/>
      <dgm:t>
        <a:bodyPr/>
        <a:lstStyle/>
        <a:p>
          <a:endParaRPr lang="en-US"/>
        </a:p>
      </dgm:t>
    </dgm:pt>
    <dgm:pt modelId="{BCB842A2-90B8-4927-935B-5EAC1FD1B09E}">
      <dgm:prSet custT="1"/>
      <dgm:spPr/>
      <dgm:t>
        <a:bodyPr/>
        <a:lstStyle/>
        <a:p>
          <a:r>
            <a:rPr lang="en-IN" sz="1800" dirty="0" smtClean="0"/>
            <a:t>Imbalance between pricing &amp; underwriting</a:t>
          </a:r>
          <a:endParaRPr lang="en-IN" sz="1800" dirty="0"/>
        </a:p>
      </dgm:t>
    </dgm:pt>
    <dgm:pt modelId="{37E414AF-AAC1-4C05-8E49-954261D1CE2C}" type="parTrans" cxnId="{F8BE8C8A-6AF9-402C-84E3-2D3FBEA04D15}">
      <dgm:prSet/>
      <dgm:spPr/>
      <dgm:t>
        <a:bodyPr/>
        <a:lstStyle/>
        <a:p>
          <a:endParaRPr lang="en-US"/>
        </a:p>
      </dgm:t>
    </dgm:pt>
    <dgm:pt modelId="{16F298DC-4E58-4D1F-9CF0-A2F72AF00FB9}" type="sibTrans" cxnId="{F8BE8C8A-6AF9-402C-84E3-2D3FBEA04D15}">
      <dgm:prSet/>
      <dgm:spPr/>
      <dgm:t>
        <a:bodyPr/>
        <a:lstStyle/>
        <a:p>
          <a:endParaRPr lang="en-US"/>
        </a:p>
      </dgm:t>
    </dgm:pt>
    <dgm:pt modelId="{68DD8A5F-F8EC-4003-B34A-18893B22DED1}" type="pres">
      <dgm:prSet presAssocID="{C05635C3-2FE3-4DFC-85C9-0CC61E71379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DC6354ED-37CC-4FE9-A085-145953C2CA8E}" type="pres">
      <dgm:prSet presAssocID="{DC322679-1925-447A-83E6-122C2B910DE6}" presName="parentLin" presStyleCnt="0"/>
      <dgm:spPr/>
    </dgm:pt>
    <dgm:pt modelId="{1D8399BF-DE05-427C-9C00-426EA2944DB0}" type="pres">
      <dgm:prSet presAssocID="{DC322679-1925-447A-83E6-122C2B910DE6}" presName="parentLeftMargin" presStyleLbl="node1" presStyleIdx="0" presStyleCnt="1"/>
      <dgm:spPr/>
      <dgm:t>
        <a:bodyPr/>
        <a:lstStyle/>
        <a:p>
          <a:endParaRPr lang="en-IN"/>
        </a:p>
      </dgm:t>
    </dgm:pt>
    <dgm:pt modelId="{F8186F68-B710-4ABC-833E-1D6E5BFED6C3}" type="pres">
      <dgm:prSet presAssocID="{DC322679-1925-447A-83E6-122C2B910DE6}" presName="parentText" presStyleLbl="node1" presStyleIdx="0" presStyleCnt="1" custScaleX="133272" custScaleY="521268" custLinFactNeighborX="-27857" custLinFactNeighborY="-198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26F9E02-AAE4-408D-A595-8977CA4CD789}" type="pres">
      <dgm:prSet presAssocID="{DC322679-1925-447A-83E6-122C2B910DE6}" presName="negativeSpace" presStyleCnt="0"/>
      <dgm:spPr/>
    </dgm:pt>
    <dgm:pt modelId="{391D666F-E0AD-4E42-AC8F-4FE69CED964F}" type="pres">
      <dgm:prSet presAssocID="{DC322679-1925-447A-83E6-122C2B910DE6}" presName="childText" presStyleLbl="conFgAcc1" presStyleIdx="0" presStyleCnt="1" custScaleY="206749" custLinFactNeighborX="-1802" custLinFactNeighborY="-3416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E0DA7033-7E45-4A9A-8CF8-FA81371866BF}" srcId="{CD6C426F-7282-460F-953B-29CCE9EFD790}" destId="{C03145B8-533D-4A75-9BC7-49F79C6080B1}" srcOrd="1" destOrd="0" parTransId="{2B172C3B-5FF9-4EB8-8EB8-B81845DC204D}" sibTransId="{13B61E0E-E02C-4B85-BE98-D452EC24C8D2}"/>
    <dgm:cxn modelId="{E9F2EDFD-A3B7-48A3-B2E4-9B4F454A2920}" type="presOf" srcId="{19D1AD37-D252-454F-BECA-014273C7DC40}" destId="{391D666F-E0AD-4E42-AC8F-4FE69CED964F}" srcOrd="0" destOrd="1" presId="urn:microsoft.com/office/officeart/2005/8/layout/list1"/>
    <dgm:cxn modelId="{F80D739F-21A7-42B4-8F5B-F95FAB2E9D07}" srcId="{DC322679-1925-447A-83E6-122C2B910DE6}" destId="{2C5181A0-7CBE-4410-A341-F83A69FDF6AB}" srcOrd="5" destOrd="0" parTransId="{D92E4668-68E8-45BE-AFA6-9CF7F582A1EB}" sibTransId="{520D2189-5D25-49D3-9F32-4E15EE063C4E}"/>
    <dgm:cxn modelId="{6DF13448-9D69-43AF-859A-2E8376B3BA8A}" type="presOf" srcId="{9858BBEB-61E7-4FB3-890D-4F28E0287833}" destId="{391D666F-E0AD-4E42-AC8F-4FE69CED964F}" srcOrd="0" destOrd="3" presId="urn:microsoft.com/office/officeart/2005/8/layout/list1"/>
    <dgm:cxn modelId="{F8CA3D5F-3F6A-46E7-9FCF-9E95E6D34533}" srcId="{DC322679-1925-447A-83E6-122C2B910DE6}" destId="{CD6C426F-7282-460F-953B-29CCE9EFD790}" srcOrd="2" destOrd="0" parTransId="{5340BD3D-06E2-447B-A268-E2626618FF14}" sibTransId="{FBFC5D4F-42FF-4539-B91F-2E6A2E07F298}"/>
    <dgm:cxn modelId="{63154724-0ABD-4C21-A814-1B0D55D9F64D}" srcId="{DC322679-1925-447A-83E6-122C2B910DE6}" destId="{3023CE6B-1C7F-4C8D-AAEA-46CDBFEB4A36}" srcOrd="4" destOrd="0" parTransId="{26D09AA4-8016-4BA8-8703-D32D67FE0A50}" sibTransId="{8794FA93-4A1F-4AFB-BE88-49C70BA2A172}"/>
    <dgm:cxn modelId="{3423100C-BEB4-40E2-B0B6-2CC81987E7A3}" srcId="{CD6C426F-7282-460F-953B-29CCE9EFD790}" destId="{9858BBEB-61E7-4FB3-890D-4F28E0287833}" srcOrd="0" destOrd="0" parTransId="{689ABBD9-24EC-49B3-9B4E-22EA8C65760B}" sibTransId="{FC42BB13-A3C9-4892-8D61-9A4E89EFFF66}"/>
    <dgm:cxn modelId="{2C14781C-2106-479A-BD1D-E2B2E3703BCD}" type="presOf" srcId="{BCB842A2-90B8-4927-935B-5EAC1FD1B09E}" destId="{391D666F-E0AD-4E42-AC8F-4FE69CED964F}" srcOrd="0" destOrd="5" presId="urn:microsoft.com/office/officeart/2005/8/layout/list1"/>
    <dgm:cxn modelId="{4685C95B-BD9C-4A78-8075-9E4117057FAE}" type="presOf" srcId="{C03145B8-533D-4A75-9BC7-49F79C6080B1}" destId="{391D666F-E0AD-4E42-AC8F-4FE69CED964F}" srcOrd="0" destOrd="4" presId="urn:microsoft.com/office/officeart/2005/8/layout/list1"/>
    <dgm:cxn modelId="{B2CD5561-569F-4EC3-855F-F351F6B89678}" type="presOf" srcId="{854696C0-DB9F-4068-892D-C0DCC0C6A6B1}" destId="{391D666F-E0AD-4E42-AC8F-4FE69CED964F}" srcOrd="0" destOrd="6" presId="urn:microsoft.com/office/officeart/2005/8/layout/list1"/>
    <dgm:cxn modelId="{8FA8286B-B6B3-43DD-8A0E-C3A6686A7149}" type="presOf" srcId="{3023CE6B-1C7F-4C8D-AAEA-46CDBFEB4A36}" destId="{391D666F-E0AD-4E42-AC8F-4FE69CED964F}" srcOrd="0" destOrd="7" presId="urn:microsoft.com/office/officeart/2005/8/layout/list1"/>
    <dgm:cxn modelId="{AB2476D7-89CA-40B3-AC51-839C0FE0C672}" type="presOf" srcId="{CD6C426F-7282-460F-953B-29CCE9EFD790}" destId="{391D666F-E0AD-4E42-AC8F-4FE69CED964F}" srcOrd="0" destOrd="2" presId="urn:microsoft.com/office/officeart/2005/8/layout/list1"/>
    <dgm:cxn modelId="{C8B0A4AD-B79A-46CA-8E0E-D48DD3B5D352}" type="presOf" srcId="{DC322679-1925-447A-83E6-122C2B910DE6}" destId="{1D8399BF-DE05-427C-9C00-426EA2944DB0}" srcOrd="0" destOrd="0" presId="urn:microsoft.com/office/officeart/2005/8/layout/list1"/>
    <dgm:cxn modelId="{156D2E7A-1F21-4669-BF0D-C61DA3F9F6A1}" srcId="{DC322679-1925-447A-83E6-122C2B910DE6}" destId="{16BE4FCC-19BF-4425-8032-415572D4B9D3}" srcOrd="0" destOrd="0" parTransId="{FCC314F9-8C85-4083-A91E-CE319DDA8629}" sibTransId="{A8EEC24C-296E-48E6-806E-75CC4270C011}"/>
    <dgm:cxn modelId="{F7140A0E-84C1-4176-A38E-12E1A15B9B6B}" type="presOf" srcId="{16BE4FCC-19BF-4425-8032-415572D4B9D3}" destId="{391D666F-E0AD-4E42-AC8F-4FE69CED964F}" srcOrd="0" destOrd="0" presId="urn:microsoft.com/office/officeart/2005/8/layout/list1"/>
    <dgm:cxn modelId="{F8BE8C8A-6AF9-402C-84E3-2D3FBEA04D15}" srcId="{CD6C426F-7282-460F-953B-29CCE9EFD790}" destId="{BCB842A2-90B8-4927-935B-5EAC1FD1B09E}" srcOrd="2" destOrd="0" parTransId="{37E414AF-AAC1-4C05-8E49-954261D1CE2C}" sibTransId="{16F298DC-4E58-4D1F-9CF0-A2F72AF00FB9}"/>
    <dgm:cxn modelId="{F9F8B415-3FEE-4C18-A929-E676EAA2472D}" type="presOf" srcId="{2C5181A0-7CBE-4410-A341-F83A69FDF6AB}" destId="{391D666F-E0AD-4E42-AC8F-4FE69CED964F}" srcOrd="0" destOrd="8" presId="urn:microsoft.com/office/officeart/2005/8/layout/list1"/>
    <dgm:cxn modelId="{A6ADEB0D-CE75-4377-B37E-6583B1649FFB}" srcId="{C05635C3-2FE3-4DFC-85C9-0CC61E713794}" destId="{DC322679-1925-447A-83E6-122C2B910DE6}" srcOrd="0" destOrd="0" parTransId="{C2F532BC-B8AF-47B7-AD20-B1117D4976B0}" sibTransId="{02581945-BA2E-48B7-B73B-C2AFCC74E4D3}"/>
    <dgm:cxn modelId="{C2CC04C9-D562-44A9-B66A-0D37A3A905D0}" type="presOf" srcId="{DC322679-1925-447A-83E6-122C2B910DE6}" destId="{F8186F68-B710-4ABC-833E-1D6E5BFED6C3}" srcOrd="1" destOrd="0" presId="urn:microsoft.com/office/officeart/2005/8/layout/list1"/>
    <dgm:cxn modelId="{85614B00-16BE-4045-97A4-F9C8F201BDA5}" type="presOf" srcId="{C05635C3-2FE3-4DFC-85C9-0CC61E713794}" destId="{68DD8A5F-F8EC-4003-B34A-18893B22DED1}" srcOrd="0" destOrd="0" presId="urn:microsoft.com/office/officeart/2005/8/layout/list1"/>
    <dgm:cxn modelId="{BBE2D5D3-5830-4AC7-86A0-548BF14CD3C4}" srcId="{DC322679-1925-447A-83E6-122C2B910DE6}" destId="{854696C0-DB9F-4068-892D-C0DCC0C6A6B1}" srcOrd="3" destOrd="0" parTransId="{E3CC6E4D-BB99-41EB-A730-DFD2AD9256E7}" sibTransId="{48F22005-96D9-4793-82BC-BC40025C95AA}"/>
    <dgm:cxn modelId="{3EF6A970-A9D5-4CD2-AE1E-CF1DAD6DBCAC}" srcId="{DC322679-1925-447A-83E6-122C2B910DE6}" destId="{19D1AD37-D252-454F-BECA-014273C7DC40}" srcOrd="1" destOrd="0" parTransId="{DF862A29-08CB-4CF7-9F8D-F3F81B8943F5}" sibTransId="{13472A49-9F38-498D-8210-39B046322E05}"/>
    <dgm:cxn modelId="{991C8F32-F28F-406D-9FD5-672996740081}" type="presParOf" srcId="{68DD8A5F-F8EC-4003-B34A-18893B22DED1}" destId="{DC6354ED-37CC-4FE9-A085-145953C2CA8E}" srcOrd="0" destOrd="0" presId="urn:microsoft.com/office/officeart/2005/8/layout/list1"/>
    <dgm:cxn modelId="{7096DD78-2D6B-491A-8660-84AB0A662155}" type="presParOf" srcId="{DC6354ED-37CC-4FE9-A085-145953C2CA8E}" destId="{1D8399BF-DE05-427C-9C00-426EA2944DB0}" srcOrd="0" destOrd="0" presId="urn:microsoft.com/office/officeart/2005/8/layout/list1"/>
    <dgm:cxn modelId="{C2327A35-BCC2-4765-95D8-AA71E88DFA2B}" type="presParOf" srcId="{DC6354ED-37CC-4FE9-A085-145953C2CA8E}" destId="{F8186F68-B710-4ABC-833E-1D6E5BFED6C3}" srcOrd="1" destOrd="0" presId="urn:microsoft.com/office/officeart/2005/8/layout/list1"/>
    <dgm:cxn modelId="{10DBAEA1-A104-478D-8302-8119DC4140C5}" type="presParOf" srcId="{68DD8A5F-F8EC-4003-B34A-18893B22DED1}" destId="{426F9E02-AAE4-408D-A595-8977CA4CD789}" srcOrd="1" destOrd="0" presId="urn:microsoft.com/office/officeart/2005/8/layout/list1"/>
    <dgm:cxn modelId="{7606F793-1E30-4E8C-8533-EFD462DB1B7F}" type="presParOf" srcId="{68DD8A5F-F8EC-4003-B34A-18893B22DED1}" destId="{391D666F-E0AD-4E42-AC8F-4FE69CED964F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C05635C3-2FE3-4DFC-85C9-0CC61E71379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DC322679-1925-447A-83E6-122C2B910DE6}">
      <dgm:prSet phldrT="[Text]" custT="1"/>
      <dgm:spPr/>
      <dgm:t>
        <a:bodyPr/>
        <a:lstStyle/>
        <a:p>
          <a:pPr rtl="0"/>
          <a:r>
            <a:rPr lang="en-IN" sz="1800" dirty="0" smtClean="0"/>
            <a:t>Policyholder runs</a:t>
          </a:r>
          <a:endParaRPr lang="en-IN" sz="1800" dirty="0"/>
        </a:p>
      </dgm:t>
    </dgm:pt>
    <dgm:pt modelId="{C2F532BC-B8AF-47B7-AD20-B1117D4976B0}" type="parTrans" cxnId="{A6ADEB0D-CE75-4377-B37E-6583B1649FFB}">
      <dgm:prSet/>
      <dgm:spPr/>
      <dgm:t>
        <a:bodyPr/>
        <a:lstStyle/>
        <a:p>
          <a:endParaRPr lang="en-IN"/>
        </a:p>
      </dgm:t>
    </dgm:pt>
    <dgm:pt modelId="{02581945-BA2E-48B7-B73B-C2AFCC74E4D3}" type="sibTrans" cxnId="{A6ADEB0D-CE75-4377-B37E-6583B1649FFB}">
      <dgm:prSet/>
      <dgm:spPr/>
      <dgm:t>
        <a:bodyPr/>
        <a:lstStyle/>
        <a:p>
          <a:endParaRPr lang="en-IN"/>
        </a:p>
      </dgm:t>
    </dgm:pt>
    <dgm:pt modelId="{16BE4FCC-19BF-4425-8032-415572D4B9D3}">
      <dgm:prSet custT="1"/>
      <dgm:spPr/>
      <dgm:t>
        <a:bodyPr/>
        <a:lstStyle/>
        <a:p>
          <a:r>
            <a:rPr lang="en-IN" sz="1800" dirty="0" smtClean="0"/>
            <a:t>Increase in policyholder withdrawals due to:</a:t>
          </a:r>
          <a:endParaRPr lang="en-IN" sz="1800" dirty="0"/>
        </a:p>
      </dgm:t>
    </dgm:pt>
    <dgm:pt modelId="{FCC314F9-8C85-4083-A91E-CE319DDA8629}" type="parTrans" cxnId="{156D2E7A-1F21-4669-BF0D-C61DA3F9F6A1}">
      <dgm:prSet/>
      <dgm:spPr/>
      <dgm:t>
        <a:bodyPr/>
        <a:lstStyle/>
        <a:p>
          <a:endParaRPr lang="en-IN"/>
        </a:p>
      </dgm:t>
    </dgm:pt>
    <dgm:pt modelId="{A8EEC24C-296E-48E6-806E-75CC4270C011}" type="sibTrans" cxnId="{156D2E7A-1F21-4669-BF0D-C61DA3F9F6A1}">
      <dgm:prSet/>
      <dgm:spPr/>
      <dgm:t>
        <a:bodyPr/>
        <a:lstStyle/>
        <a:p>
          <a:endParaRPr lang="en-IN"/>
        </a:p>
      </dgm:t>
    </dgm:pt>
    <dgm:pt modelId="{2C5181A0-7CBE-4410-A341-F83A69FDF6AB}">
      <dgm:prSet custT="1"/>
      <dgm:spPr/>
      <dgm:t>
        <a:bodyPr/>
        <a:lstStyle/>
        <a:p>
          <a:endParaRPr lang="en-IN" sz="2000" dirty="0"/>
        </a:p>
      </dgm:t>
    </dgm:pt>
    <dgm:pt modelId="{D92E4668-68E8-45BE-AFA6-9CF7F582A1EB}" type="parTrans" cxnId="{F80D739F-21A7-42B4-8F5B-F95FAB2E9D07}">
      <dgm:prSet/>
      <dgm:spPr/>
      <dgm:t>
        <a:bodyPr/>
        <a:lstStyle/>
        <a:p>
          <a:endParaRPr lang="en-US"/>
        </a:p>
      </dgm:t>
    </dgm:pt>
    <dgm:pt modelId="{520D2189-5D25-49D3-9F32-4E15EE063C4E}" type="sibTrans" cxnId="{F80D739F-21A7-42B4-8F5B-F95FAB2E9D07}">
      <dgm:prSet/>
      <dgm:spPr/>
      <dgm:t>
        <a:bodyPr/>
        <a:lstStyle/>
        <a:p>
          <a:endParaRPr lang="en-US"/>
        </a:p>
      </dgm:t>
    </dgm:pt>
    <dgm:pt modelId="{3023CE6B-1C7F-4C8D-AAEA-46CDBFEB4A36}">
      <dgm:prSet custT="1"/>
      <dgm:spPr/>
      <dgm:t>
        <a:bodyPr/>
        <a:lstStyle/>
        <a:p>
          <a:endParaRPr lang="en-IN" sz="2000" dirty="0"/>
        </a:p>
      </dgm:t>
    </dgm:pt>
    <dgm:pt modelId="{26D09AA4-8016-4BA8-8703-D32D67FE0A50}" type="parTrans" cxnId="{63154724-0ABD-4C21-A814-1B0D55D9F64D}">
      <dgm:prSet/>
      <dgm:spPr/>
      <dgm:t>
        <a:bodyPr/>
        <a:lstStyle/>
        <a:p>
          <a:endParaRPr lang="en-US"/>
        </a:p>
      </dgm:t>
    </dgm:pt>
    <dgm:pt modelId="{8794FA93-4A1F-4AFB-BE88-49C70BA2A172}" type="sibTrans" cxnId="{63154724-0ABD-4C21-A814-1B0D55D9F64D}">
      <dgm:prSet/>
      <dgm:spPr/>
      <dgm:t>
        <a:bodyPr/>
        <a:lstStyle/>
        <a:p>
          <a:endParaRPr lang="en-US"/>
        </a:p>
      </dgm:t>
    </dgm:pt>
    <dgm:pt modelId="{854696C0-DB9F-4068-892D-C0DCC0C6A6B1}">
      <dgm:prSet custT="1"/>
      <dgm:spPr/>
      <dgm:t>
        <a:bodyPr/>
        <a:lstStyle/>
        <a:p>
          <a:endParaRPr lang="en-IN" sz="2000" dirty="0"/>
        </a:p>
      </dgm:t>
    </dgm:pt>
    <dgm:pt modelId="{E3CC6E4D-BB99-41EB-A730-DFD2AD9256E7}" type="parTrans" cxnId="{BBE2D5D3-5830-4AC7-86A0-548BF14CD3C4}">
      <dgm:prSet/>
      <dgm:spPr/>
      <dgm:t>
        <a:bodyPr/>
        <a:lstStyle/>
        <a:p>
          <a:endParaRPr lang="en-US"/>
        </a:p>
      </dgm:t>
    </dgm:pt>
    <dgm:pt modelId="{48F22005-96D9-4793-82BC-BC40025C95AA}" type="sibTrans" cxnId="{BBE2D5D3-5830-4AC7-86A0-548BF14CD3C4}">
      <dgm:prSet/>
      <dgm:spPr/>
      <dgm:t>
        <a:bodyPr/>
        <a:lstStyle/>
        <a:p>
          <a:endParaRPr lang="en-US"/>
        </a:p>
      </dgm:t>
    </dgm:pt>
    <dgm:pt modelId="{E50E7C71-5F99-4B6E-886A-5542877D7216}">
      <dgm:prSet custT="1"/>
      <dgm:spPr/>
      <dgm:t>
        <a:bodyPr/>
        <a:lstStyle/>
        <a:p>
          <a:r>
            <a:rPr lang="en-IN" sz="1800" dirty="0" smtClean="0"/>
            <a:t>Worries about insurer's solvency</a:t>
          </a:r>
          <a:endParaRPr lang="en-IN" sz="1800" dirty="0"/>
        </a:p>
      </dgm:t>
    </dgm:pt>
    <dgm:pt modelId="{69E8C464-1362-4A97-A3E6-D6B1DF3C21A8}" type="parTrans" cxnId="{99481ED6-E48F-4460-A463-AB34FA4B5CC8}">
      <dgm:prSet/>
      <dgm:spPr/>
      <dgm:t>
        <a:bodyPr/>
        <a:lstStyle/>
        <a:p>
          <a:endParaRPr lang="en-US"/>
        </a:p>
      </dgm:t>
    </dgm:pt>
    <dgm:pt modelId="{A0FF36BC-F5B6-4021-8C10-2217F99E0BFC}" type="sibTrans" cxnId="{99481ED6-E48F-4460-A463-AB34FA4B5CC8}">
      <dgm:prSet/>
      <dgm:spPr/>
      <dgm:t>
        <a:bodyPr/>
        <a:lstStyle/>
        <a:p>
          <a:endParaRPr lang="en-US"/>
        </a:p>
      </dgm:t>
    </dgm:pt>
    <dgm:pt modelId="{3D9A6E00-6328-42BE-BD65-617FFB508C0F}">
      <dgm:prSet custT="1"/>
      <dgm:spPr/>
      <dgm:t>
        <a:bodyPr/>
        <a:lstStyle/>
        <a:p>
          <a:r>
            <a:rPr lang="en-IN" sz="1800" dirty="0" smtClean="0"/>
            <a:t>Fall in markets and liquidity needs</a:t>
          </a:r>
          <a:endParaRPr lang="en-IN" sz="1800" dirty="0"/>
        </a:p>
      </dgm:t>
    </dgm:pt>
    <dgm:pt modelId="{13B82CCB-EC67-421F-8D10-59C676660900}" type="parTrans" cxnId="{3941AE2B-B9A4-4682-ABE3-8430B16A6CA7}">
      <dgm:prSet/>
      <dgm:spPr/>
      <dgm:t>
        <a:bodyPr/>
        <a:lstStyle/>
        <a:p>
          <a:endParaRPr lang="en-US"/>
        </a:p>
      </dgm:t>
    </dgm:pt>
    <dgm:pt modelId="{071CF842-544D-4580-88A0-2614DFB6D778}" type="sibTrans" cxnId="{3941AE2B-B9A4-4682-ABE3-8430B16A6CA7}">
      <dgm:prSet/>
      <dgm:spPr/>
      <dgm:t>
        <a:bodyPr/>
        <a:lstStyle/>
        <a:p>
          <a:endParaRPr lang="en-US"/>
        </a:p>
      </dgm:t>
    </dgm:pt>
    <dgm:pt modelId="{B3C54755-9476-44B2-91FA-D3B10F47394A}">
      <dgm:prSet custT="1"/>
      <dgm:spPr/>
      <dgm:t>
        <a:bodyPr/>
        <a:lstStyle/>
        <a:p>
          <a:r>
            <a:rPr lang="en-IN" sz="1800" dirty="0" smtClean="0"/>
            <a:t>Regulator prescribed Guaranteed Surrender value</a:t>
          </a:r>
          <a:endParaRPr lang="en-IN" sz="1800" dirty="0"/>
        </a:p>
      </dgm:t>
    </dgm:pt>
    <dgm:pt modelId="{1F3FF853-67AB-4671-A07C-6139153A306C}" type="parTrans" cxnId="{3A420382-129D-47A5-AE41-3A0D54852601}">
      <dgm:prSet/>
      <dgm:spPr/>
      <dgm:t>
        <a:bodyPr/>
        <a:lstStyle/>
        <a:p>
          <a:endParaRPr lang="en-US"/>
        </a:p>
      </dgm:t>
    </dgm:pt>
    <dgm:pt modelId="{DE390522-7A12-4F72-AEA6-6FFC1006A897}" type="sibTrans" cxnId="{3A420382-129D-47A5-AE41-3A0D54852601}">
      <dgm:prSet/>
      <dgm:spPr/>
      <dgm:t>
        <a:bodyPr/>
        <a:lstStyle/>
        <a:p>
          <a:endParaRPr lang="en-US"/>
        </a:p>
      </dgm:t>
    </dgm:pt>
    <dgm:pt modelId="{32B1068F-9062-4D70-AB22-3FEC4C976209}">
      <dgm:prSet custT="1"/>
      <dgm:spPr/>
      <dgm:t>
        <a:bodyPr/>
        <a:lstStyle/>
        <a:p>
          <a:r>
            <a:rPr lang="en-IN" sz="1800" dirty="0" smtClean="0"/>
            <a:t>Policyholder buying ULIPs not aware of risks</a:t>
          </a:r>
          <a:endParaRPr lang="en-IN" sz="1800" dirty="0"/>
        </a:p>
      </dgm:t>
    </dgm:pt>
    <dgm:pt modelId="{954E187A-DEB8-4B6F-ABF1-1AA65C812EC1}" type="parTrans" cxnId="{29B3917A-A8AD-4D9E-993D-72DEFF0E884D}">
      <dgm:prSet/>
      <dgm:spPr/>
      <dgm:t>
        <a:bodyPr/>
        <a:lstStyle/>
        <a:p>
          <a:endParaRPr lang="en-US"/>
        </a:p>
      </dgm:t>
    </dgm:pt>
    <dgm:pt modelId="{493EC613-09DE-4468-BA52-51636BF69CA0}" type="sibTrans" cxnId="{29B3917A-A8AD-4D9E-993D-72DEFF0E884D}">
      <dgm:prSet/>
      <dgm:spPr/>
      <dgm:t>
        <a:bodyPr/>
        <a:lstStyle/>
        <a:p>
          <a:endParaRPr lang="en-US"/>
        </a:p>
      </dgm:t>
    </dgm:pt>
    <dgm:pt modelId="{68DD8A5F-F8EC-4003-B34A-18893B22DED1}" type="pres">
      <dgm:prSet presAssocID="{C05635C3-2FE3-4DFC-85C9-0CC61E71379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DC6354ED-37CC-4FE9-A085-145953C2CA8E}" type="pres">
      <dgm:prSet presAssocID="{DC322679-1925-447A-83E6-122C2B910DE6}" presName="parentLin" presStyleCnt="0"/>
      <dgm:spPr/>
    </dgm:pt>
    <dgm:pt modelId="{1D8399BF-DE05-427C-9C00-426EA2944DB0}" type="pres">
      <dgm:prSet presAssocID="{DC322679-1925-447A-83E6-122C2B910DE6}" presName="parentLeftMargin" presStyleLbl="node1" presStyleIdx="0" presStyleCnt="1"/>
      <dgm:spPr/>
      <dgm:t>
        <a:bodyPr/>
        <a:lstStyle/>
        <a:p>
          <a:endParaRPr lang="en-IN"/>
        </a:p>
      </dgm:t>
    </dgm:pt>
    <dgm:pt modelId="{F8186F68-B710-4ABC-833E-1D6E5BFED6C3}" type="pres">
      <dgm:prSet presAssocID="{DC322679-1925-447A-83E6-122C2B910DE6}" presName="parentText" presStyleLbl="node1" presStyleIdx="0" presStyleCnt="1" custScaleX="133272" custScaleY="258981" custLinFactNeighborX="-26534" custLinFactNeighborY="6412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26F9E02-AAE4-408D-A595-8977CA4CD789}" type="pres">
      <dgm:prSet presAssocID="{DC322679-1925-447A-83E6-122C2B910DE6}" presName="negativeSpace" presStyleCnt="0"/>
      <dgm:spPr/>
    </dgm:pt>
    <dgm:pt modelId="{391D666F-E0AD-4E42-AC8F-4FE69CED964F}" type="pres">
      <dgm:prSet presAssocID="{DC322679-1925-447A-83E6-122C2B910DE6}" presName="childText" presStyleLbl="conFgAcc1" presStyleIdx="0" presStyleCnt="1" custScaleY="227693" custLinFactNeighborX="-1802" custLinFactNeighborY="-3416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FF57AE88-5F48-40E8-B15C-4905782E97B8}" type="presOf" srcId="{DC322679-1925-447A-83E6-122C2B910DE6}" destId="{F8186F68-B710-4ABC-833E-1D6E5BFED6C3}" srcOrd="1" destOrd="0" presId="urn:microsoft.com/office/officeart/2005/8/layout/list1"/>
    <dgm:cxn modelId="{99481ED6-E48F-4460-A463-AB34FA4B5CC8}" srcId="{DC322679-1925-447A-83E6-122C2B910DE6}" destId="{E50E7C71-5F99-4B6E-886A-5542877D7216}" srcOrd="1" destOrd="0" parTransId="{69E8C464-1362-4A97-A3E6-D6B1DF3C21A8}" sibTransId="{A0FF36BC-F5B6-4021-8C10-2217F99E0BFC}"/>
    <dgm:cxn modelId="{5161D1C9-CB5A-4BCE-9CB0-444099019088}" type="presOf" srcId="{E50E7C71-5F99-4B6E-886A-5542877D7216}" destId="{391D666F-E0AD-4E42-AC8F-4FE69CED964F}" srcOrd="0" destOrd="1" presId="urn:microsoft.com/office/officeart/2005/8/layout/list1"/>
    <dgm:cxn modelId="{F80D739F-21A7-42B4-8F5B-F95FAB2E9D07}" srcId="{DC322679-1925-447A-83E6-122C2B910DE6}" destId="{2C5181A0-7CBE-4410-A341-F83A69FDF6AB}" srcOrd="7" destOrd="0" parTransId="{D92E4668-68E8-45BE-AFA6-9CF7F582A1EB}" sibTransId="{520D2189-5D25-49D3-9F32-4E15EE063C4E}"/>
    <dgm:cxn modelId="{63154724-0ABD-4C21-A814-1B0D55D9F64D}" srcId="{DC322679-1925-447A-83E6-122C2B910DE6}" destId="{3023CE6B-1C7F-4C8D-AAEA-46CDBFEB4A36}" srcOrd="6" destOrd="0" parTransId="{26D09AA4-8016-4BA8-8703-D32D67FE0A50}" sibTransId="{8794FA93-4A1F-4AFB-BE88-49C70BA2A172}"/>
    <dgm:cxn modelId="{C02E0367-E6ED-4367-B344-F02C6322B0BD}" type="presOf" srcId="{32B1068F-9062-4D70-AB22-3FEC4C976209}" destId="{391D666F-E0AD-4E42-AC8F-4FE69CED964F}" srcOrd="0" destOrd="3" presId="urn:microsoft.com/office/officeart/2005/8/layout/list1"/>
    <dgm:cxn modelId="{52402FCB-A024-453B-88B6-7A678FD3E1B9}" type="presOf" srcId="{3023CE6B-1C7F-4C8D-AAEA-46CDBFEB4A36}" destId="{391D666F-E0AD-4E42-AC8F-4FE69CED964F}" srcOrd="0" destOrd="6" presId="urn:microsoft.com/office/officeart/2005/8/layout/list1"/>
    <dgm:cxn modelId="{98C5D6B6-82DA-41BE-9542-AACEDF2E2528}" type="presOf" srcId="{16BE4FCC-19BF-4425-8032-415572D4B9D3}" destId="{391D666F-E0AD-4E42-AC8F-4FE69CED964F}" srcOrd="0" destOrd="0" presId="urn:microsoft.com/office/officeart/2005/8/layout/list1"/>
    <dgm:cxn modelId="{29B3917A-A8AD-4D9E-993D-72DEFF0E884D}" srcId="{DC322679-1925-447A-83E6-122C2B910DE6}" destId="{32B1068F-9062-4D70-AB22-3FEC4C976209}" srcOrd="3" destOrd="0" parTransId="{954E187A-DEB8-4B6F-ABF1-1AA65C812EC1}" sibTransId="{493EC613-09DE-4468-BA52-51636BF69CA0}"/>
    <dgm:cxn modelId="{97023172-3F33-40DD-B03F-DCD01EA3FC13}" type="presOf" srcId="{3D9A6E00-6328-42BE-BD65-617FFB508C0F}" destId="{391D666F-E0AD-4E42-AC8F-4FE69CED964F}" srcOrd="0" destOrd="2" presId="urn:microsoft.com/office/officeart/2005/8/layout/list1"/>
    <dgm:cxn modelId="{10845332-2988-432E-BB6E-E8C84A59715D}" type="presOf" srcId="{C05635C3-2FE3-4DFC-85C9-0CC61E713794}" destId="{68DD8A5F-F8EC-4003-B34A-18893B22DED1}" srcOrd="0" destOrd="0" presId="urn:microsoft.com/office/officeart/2005/8/layout/list1"/>
    <dgm:cxn modelId="{DB5E59FD-46EF-46F8-90D3-C437FC87C894}" type="presOf" srcId="{B3C54755-9476-44B2-91FA-D3B10F47394A}" destId="{391D666F-E0AD-4E42-AC8F-4FE69CED964F}" srcOrd="0" destOrd="4" presId="urn:microsoft.com/office/officeart/2005/8/layout/list1"/>
    <dgm:cxn modelId="{0EA52F4E-3A17-443D-ABA5-54F31C14207C}" type="presOf" srcId="{854696C0-DB9F-4068-892D-C0DCC0C6A6B1}" destId="{391D666F-E0AD-4E42-AC8F-4FE69CED964F}" srcOrd="0" destOrd="5" presId="urn:microsoft.com/office/officeart/2005/8/layout/list1"/>
    <dgm:cxn modelId="{BE6CA345-3167-4888-9FDB-7E3B0428C4F4}" type="presOf" srcId="{2C5181A0-7CBE-4410-A341-F83A69FDF6AB}" destId="{391D666F-E0AD-4E42-AC8F-4FE69CED964F}" srcOrd="0" destOrd="7" presId="urn:microsoft.com/office/officeart/2005/8/layout/list1"/>
    <dgm:cxn modelId="{156D2E7A-1F21-4669-BF0D-C61DA3F9F6A1}" srcId="{DC322679-1925-447A-83E6-122C2B910DE6}" destId="{16BE4FCC-19BF-4425-8032-415572D4B9D3}" srcOrd="0" destOrd="0" parTransId="{FCC314F9-8C85-4083-A91E-CE319DDA8629}" sibTransId="{A8EEC24C-296E-48E6-806E-75CC4270C011}"/>
    <dgm:cxn modelId="{A6ADEB0D-CE75-4377-B37E-6583B1649FFB}" srcId="{C05635C3-2FE3-4DFC-85C9-0CC61E713794}" destId="{DC322679-1925-447A-83E6-122C2B910DE6}" srcOrd="0" destOrd="0" parTransId="{C2F532BC-B8AF-47B7-AD20-B1117D4976B0}" sibTransId="{02581945-BA2E-48B7-B73B-C2AFCC74E4D3}"/>
    <dgm:cxn modelId="{BBE2D5D3-5830-4AC7-86A0-548BF14CD3C4}" srcId="{DC322679-1925-447A-83E6-122C2B910DE6}" destId="{854696C0-DB9F-4068-892D-C0DCC0C6A6B1}" srcOrd="5" destOrd="0" parTransId="{E3CC6E4D-BB99-41EB-A730-DFD2AD9256E7}" sibTransId="{48F22005-96D9-4793-82BC-BC40025C95AA}"/>
    <dgm:cxn modelId="{40BA1396-6B2A-4A70-B977-502940CE386A}" type="presOf" srcId="{DC322679-1925-447A-83E6-122C2B910DE6}" destId="{1D8399BF-DE05-427C-9C00-426EA2944DB0}" srcOrd="0" destOrd="0" presId="urn:microsoft.com/office/officeart/2005/8/layout/list1"/>
    <dgm:cxn modelId="{3941AE2B-B9A4-4682-ABE3-8430B16A6CA7}" srcId="{DC322679-1925-447A-83E6-122C2B910DE6}" destId="{3D9A6E00-6328-42BE-BD65-617FFB508C0F}" srcOrd="2" destOrd="0" parTransId="{13B82CCB-EC67-421F-8D10-59C676660900}" sibTransId="{071CF842-544D-4580-88A0-2614DFB6D778}"/>
    <dgm:cxn modelId="{3A420382-129D-47A5-AE41-3A0D54852601}" srcId="{DC322679-1925-447A-83E6-122C2B910DE6}" destId="{B3C54755-9476-44B2-91FA-D3B10F47394A}" srcOrd="4" destOrd="0" parTransId="{1F3FF853-67AB-4671-A07C-6139153A306C}" sibTransId="{DE390522-7A12-4F72-AEA6-6FFC1006A897}"/>
    <dgm:cxn modelId="{AE455759-D066-49C3-9E46-8B495D37CF12}" type="presParOf" srcId="{68DD8A5F-F8EC-4003-B34A-18893B22DED1}" destId="{DC6354ED-37CC-4FE9-A085-145953C2CA8E}" srcOrd="0" destOrd="0" presId="urn:microsoft.com/office/officeart/2005/8/layout/list1"/>
    <dgm:cxn modelId="{EFFE2A34-B52B-46D3-B78A-52CDD5FE3AA7}" type="presParOf" srcId="{DC6354ED-37CC-4FE9-A085-145953C2CA8E}" destId="{1D8399BF-DE05-427C-9C00-426EA2944DB0}" srcOrd="0" destOrd="0" presId="urn:microsoft.com/office/officeart/2005/8/layout/list1"/>
    <dgm:cxn modelId="{1F9F499F-BE9A-4A04-A8BF-93E6A6DE0F7C}" type="presParOf" srcId="{DC6354ED-37CC-4FE9-A085-145953C2CA8E}" destId="{F8186F68-B710-4ABC-833E-1D6E5BFED6C3}" srcOrd="1" destOrd="0" presId="urn:microsoft.com/office/officeart/2005/8/layout/list1"/>
    <dgm:cxn modelId="{D3D081EF-F933-4D37-926A-DD1BE7D92949}" type="presParOf" srcId="{68DD8A5F-F8EC-4003-B34A-18893B22DED1}" destId="{426F9E02-AAE4-408D-A595-8977CA4CD789}" srcOrd="1" destOrd="0" presId="urn:microsoft.com/office/officeart/2005/8/layout/list1"/>
    <dgm:cxn modelId="{BEE3B56A-DB6B-4E35-9E76-CCCBD3B4376C}" type="presParOf" srcId="{68DD8A5F-F8EC-4003-B34A-18893B22DED1}" destId="{391D666F-E0AD-4E42-AC8F-4FE69CED964F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6EFF8B4-8431-4301-8369-589B20EF411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5ACB1918-5A5A-4780-AA25-A3E253F7AB09}">
      <dgm:prSet phldrT="[Text]"/>
      <dgm:spPr/>
      <dgm:t>
        <a:bodyPr/>
        <a:lstStyle/>
        <a:p>
          <a:r>
            <a:rPr lang="en-US" dirty="0" smtClean="0"/>
            <a:t>From 2005 to 2007</a:t>
          </a:r>
          <a:endParaRPr lang="en-IN" dirty="0"/>
        </a:p>
      </dgm:t>
    </dgm:pt>
    <dgm:pt modelId="{369C1F37-5825-49F8-B049-BD26ADAC61D5}" type="parTrans" cxnId="{F9CD8C1A-83B2-4A5D-9BD1-A9EF43E485FD}">
      <dgm:prSet/>
      <dgm:spPr/>
      <dgm:t>
        <a:bodyPr/>
        <a:lstStyle/>
        <a:p>
          <a:endParaRPr lang="en-IN"/>
        </a:p>
      </dgm:t>
    </dgm:pt>
    <dgm:pt modelId="{7E0CEF11-9035-4527-837B-3EAD4E72418B}" type="sibTrans" cxnId="{F9CD8C1A-83B2-4A5D-9BD1-A9EF43E485FD}">
      <dgm:prSet/>
      <dgm:spPr/>
      <dgm:t>
        <a:bodyPr/>
        <a:lstStyle/>
        <a:p>
          <a:endParaRPr lang="en-IN"/>
        </a:p>
      </dgm:t>
    </dgm:pt>
    <dgm:pt modelId="{CBC32C2F-213E-4763-8F15-2500005F208C}">
      <dgm:prSet phldrT="[Text]"/>
      <dgm:spPr/>
      <dgm:t>
        <a:bodyPr/>
        <a:lstStyle/>
        <a:p>
          <a:r>
            <a:rPr lang="en-US" dirty="0" smtClean="0"/>
            <a:t>From 2007 to 2010</a:t>
          </a:r>
          <a:endParaRPr lang="en-IN" dirty="0"/>
        </a:p>
      </dgm:t>
    </dgm:pt>
    <dgm:pt modelId="{BD68D95F-05F7-4801-B881-11931839B11E}" type="parTrans" cxnId="{0B71CFCA-BCFF-482A-9AE9-E7EADF9A1356}">
      <dgm:prSet/>
      <dgm:spPr/>
      <dgm:t>
        <a:bodyPr/>
        <a:lstStyle/>
        <a:p>
          <a:endParaRPr lang="en-IN"/>
        </a:p>
      </dgm:t>
    </dgm:pt>
    <dgm:pt modelId="{BD41D07B-4851-4D90-8038-0E0FD34FC932}" type="sibTrans" cxnId="{0B71CFCA-BCFF-482A-9AE9-E7EADF9A1356}">
      <dgm:prSet/>
      <dgm:spPr/>
      <dgm:t>
        <a:bodyPr/>
        <a:lstStyle/>
        <a:p>
          <a:endParaRPr lang="en-IN"/>
        </a:p>
      </dgm:t>
    </dgm:pt>
    <dgm:pt modelId="{805C8F38-6ED8-4962-A8DF-C590F61F6DAB}">
      <dgm:prSet/>
      <dgm:spPr/>
      <dgm:t>
        <a:bodyPr/>
        <a:lstStyle/>
        <a:p>
          <a:r>
            <a:rPr lang="en-US" dirty="0" smtClean="0"/>
            <a:t>Private Sector - </a:t>
          </a:r>
          <a:r>
            <a:rPr lang="en-US" dirty="0" err="1" smtClean="0"/>
            <a:t>ULIPs</a:t>
          </a:r>
          <a:r>
            <a:rPr lang="en-US" dirty="0" smtClean="0"/>
            <a:t> (by 2010 NB ~ 80%) and non-linked non par continued </a:t>
          </a:r>
          <a:endParaRPr lang="en-IN" dirty="0"/>
        </a:p>
      </dgm:t>
    </dgm:pt>
    <dgm:pt modelId="{A039C83E-0CA8-4682-9AE2-344F97BA5236}" type="parTrans" cxnId="{2777F0EB-7FCF-44B4-9B53-87131AEE2EC0}">
      <dgm:prSet/>
      <dgm:spPr/>
      <dgm:t>
        <a:bodyPr/>
        <a:lstStyle/>
        <a:p>
          <a:endParaRPr lang="en-IN"/>
        </a:p>
      </dgm:t>
    </dgm:pt>
    <dgm:pt modelId="{6A2A0D16-A659-418B-BD98-F5FE8C971886}" type="sibTrans" cxnId="{2777F0EB-7FCF-44B4-9B53-87131AEE2EC0}">
      <dgm:prSet/>
      <dgm:spPr/>
      <dgm:t>
        <a:bodyPr/>
        <a:lstStyle/>
        <a:p>
          <a:endParaRPr lang="en-IN"/>
        </a:p>
      </dgm:t>
    </dgm:pt>
    <dgm:pt modelId="{E6010117-19B2-4065-BA12-A69F4D2CB2C1}">
      <dgm:prSet/>
      <dgm:spPr/>
      <dgm:t>
        <a:bodyPr/>
        <a:lstStyle/>
        <a:p>
          <a:endParaRPr lang="en-IN" dirty="0"/>
        </a:p>
      </dgm:t>
    </dgm:pt>
    <dgm:pt modelId="{509B81D9-6D00-472A-8182-9DA1555262A3}" type="parTrans" cxnId="{411573DD-6B88-45CA-A274-A61B973FBF18}">
      <dgm:prSet/>
      <dgm:spPr/>
      <dgm:t>
        <a:bodyPr/>
        <a:lstStyle/>
        <a:p>
          <a:endParaRPr lang="en-IN"/>
        </a:p>
      </dgm:t>
    </dgm:pt>
    <dgm:pt modelId="{BFEBCE2D-ACCE-4568-9987-B0462F4E7BD5}" type="sibTrans" cxnId="{411573DD-6B88-45CA-A274-A61B973FBF18}">
      <dgm:prSet/>
      <dgm:spPr/>
      <dgm:t>
        <a:bodyPr/>
        <a:lstStyle/>
        <a:p>
          <a:endParaRPr lang="en-IN"/>
        </a:p>
      </dgm:t>
    </dgm:pt>
    <dgm:pt modelId="{B20F6B80-44A6-4FED-A661-68A9E947465C}">
      <dgm:prSet/>
      <dgm:spPr/>
      <dgm:t>
        <a:bodyPr/>
        <a:lstStyle/>
        <a:p>
          <a:endParaRPr lang="en-IN" dirty="0"/>
        </a:p>
      </dgm:t>
    </dgm:pt>
    <dgm:pt modelId="{38CD3628-CD83-407B-B6DB-EB8D1FB01606}" type="parTrans" cxnId="{4DEAF64F-E963-4FCC-B56A-EB39BE7D0CBA}">
      <dgm:prSet/>
      <dgm:spPr/>
      <dgm:t>
        <a:bodyPr/>
        <a:lstStyle/>
        <a:p>
          <a:endParaRPr lang="en-IN"/>
        </a:p>
      </dgm:t>
    </dgm:pt>
    <dgm:pt modelId="{B55B89BA-A437-4D5C-8209-2BD484241805}" type="sibTrans" cxnId="{4DEAF64F-E963-4FCC-B56A-EB39BE7D0CBA}">
      <dgm:prSet/>
      <dgm:spPr/>
      <dgm:t>
        <a:bodyPr/>
        <a:lstStyle/>
        <a:p>
          <a:endParaRPr lang="en-IN"/>
        </a:p>
      </dgm:t>
    </dgm:pt>
    <dgm:pt modelId="{092B8FDE-EE9C-4281-948C-4874301B9349}">
      <dgm:prSet/>
      <dgm:spPr/>
      <dgm:t>
        <a:bodyPr/>
        <a:lstStyle/>
        <a:p>
          <a:r>
            <a:rPr lang="en-US" dirty="0" err="1" smtClean="0"/>
            <a:t>ULIPs</a:t>
          </a:r>
          <a:r>
            <a:rPr lang="en-US" dirty="0" smtClean="0"/>
            <a:t> (non par) were introduced </a:t>
          </a:r>
          <a:endParaRPr lang="en-IN" dirty="0"/>
        </a:p>
      </dgm:t>
    </dgm:pt>
    <dgm:pt modelId="{1D6FE802-B5DC-41CB-A34F-51BF72A6DE33}" type="sibTrans" cxnId="{3DBC8770-46D2-4C1A-81F6-3A5B605CDAED}">
      <dgm:prSet/>
      <dgm:spPr/>
      <dgm:t>
        <a:bodyPr/>
        <a:lstStyle/>
        <a:p>
          <a:endParaRPr lang="en-IN"/>
        </a:p>
      </dgm:t>
    </dgm:pt>
    <dgm:pt modelId="{44AC2BC9-EC6C-4845-9A79-901D2E524358}" type="parTrans" cxnId="{3DBC8770-46D2-4C1A-81F6-3A5B605CDAED}">
      <dgm:prSet/>
      <dgm:spPr/>
      <dgm:t>
        <a:bodyPr/>
        <a:lstStyle/>
        <a:p>
          <a:endParaRPr lang="en-IN"/>
        </a:p>
      </dgm:t>
    </dgm:pt>
    <dgm:pt modelId="{3BCAA6C3-9777-41A9-B668-5AA09B49DDF5}">
      <dgm:prSet/>
      <dgm:spPr/>
      <dgm:t>
        <a:bodyPr/>
        <a:lstStyle/>
        <a:p>
          <a:r>
            <a:rPr lang="en-US" dirty="0" smtClean="0"/>
            <a:t>Rising level of stock market – </a:t>
          </a:r>
          <a:r>
            <a:rPr lang="en-US" dirty="0" err="1" smtClean="0"/>
            <a:t>Sensex</a:t>
          </a:r>
          <a:r>
            <a:rPr lang="en-US" dirty="0" smtClean="0"/>
            <a:t> Doubled (6K to 12K) </a:t>
          </a:r>
          <a:endParaRPr lang="en-IN" dirty="0"/>
        </a:p>
      </dgm:t>
    </dgm:pt>
    <dgm:pt modelId="{659155CC-B318-44C1-AD27-EA49F71EC5C3}" type="parTrans" cxnId="{03294850-1108-4DDA-8914-6EF1892FE441}">
      <dgm:prSet/>
      <dgm:spPr/>
      <dgm:t>
        <a:bodyPr/>
        <a:lstStyle/>
        <a:p>
          <a:endParaRPr lang="en-IN"/>
        </a:p>
      </dgm:t>
    </dgm:pt>
    <dgm:pt modelId="{EE3C1A57-0C11-4A0E-9DBF-4C356A7E2441}" type="sibTrans" cxnId="{03294850-1108-4DDA-8914-6EF1892FE441}">
      <dgm:prSet/>
      <dgm:spPr/>
      <dgm:t>
        <a:bodyPr/>
        <a:lstStyle/>
        <a:p>
          <a:endParaRPr lang="en-IN"/>
        </a:p>
      </dgm:t>
    </dgm:pt>
    <dgm:pt modelId="{996A4E63-4179-4A3C-A324-CFCEB56F9E20}">
      <dgm:prSet/>
      <dgm:spPr/>
      <dgm:t>
        <a:bodyPr/>
        <a:lstStyle/>
        <a:p>
          <a:r>
            <a:rPr lang="en-US" dirty="0" smtClean="0"/>
            <a:t>Products Sold – Par mostly by LIC, Non Par (mostly by private players)</a:t>
          </a:r>
          <a:endParaRPr lang="en-IN" dirty="0"/>
        </a:p>
      </dgm:t>
    </dgm:pt>
    <dgm:pt modelId="{B4CEF92B-AAFA-4A09-B0EF-68C812D5AE39}" type="parTrans" cxnId="{77333805-FFC0-461B-9233-777736732B7E}">
      <dgm:prSet/>
      <dgm:spPr/>
      <dgm:t>
        <a:bodyPr/>
        <a:lstStyle/>
        <a:p>
          <a:endParaRPr lang="en-IN"/>
        </a:p>
      </dgm:t>
    </dgm:pt>
    <dgm:pt modelId="{AF426705-E42D-4F3D-87CB-8C3B04DC694E}" type="sibTrans" cxnId="{77333805-FFC0-461B-9233-777736732B7E}">
      <dgm:prSet/>
      <dgm:spPr/>
      <dgm:t>
        <a:bodyPr/>
        <a:lstStyle/>
        <a:p>
          <a:endParaRPr lang="en-IN"/>
        </a:p>
      </dgm:t>
    </dgm:pt>
    <dgm:pt modelId="{879D1FC8-E192-47B6-880C-9A41130DA4DB}">
      <dgm:prSet/>
      <dgm:spPr/>
      <dgm:t>
        <a:bodyPr/>
        <a:lstStyle/>
        <a:p>
          <a:r>
            <a:rPr lang="en-US" dirty="0" smtClean="0"/>
            <a:t>LIC – ULIPs ( ~ </a:t>
          </a:r>
          <a:r>
            <a:rPr lang="en-US" i="1" dirty="0" smtClean="0"/>
            <a:t>60%</a:t>
          </a:r>
          <a:r>
            <a:rPr lang="en-US" dirty="0" smtClean="0"/>
            <a:t> in 2007 – 08) and Par continued</a:t>
          </a:r>
          <a:endParaRPr lang="en-IN" dirty="0"/>
        </a:p>
      </dgm:t>
    </dgm:pt>
    <dgm:pt modelId="{4386DC19-94DA-49EC-9961-97C3FF381B19}" type="parTrans" cxnId="{8FDA1628-27D8-4B78-A58C-59D0222A88E2}">
      <dgm:prSet/>
      <dgm:spPr/>
      <dgm:t>
        <a:bodyPr/>
        <a:lstStyle/>
        <a:p>
          <a:endParaRPr lang="en-IN"/>
        </a:p>
      </dgm:t>
    </dgm:pt>
    <dgm:pt modelId="{663C8459-CB4C-49C6-99D8-A8FAA343FB92}" type="sibTrans" cxnId="{8FDA1628-27D8-4B78-A58C-59D0222A88E2}">
      <dgm:prSet/>
      <dgm:spPr/>
      <dgm:t>
        <a:bodyPr/>
        <a:lstStyle/>
        <a:p>
          <a:endParaRPr lang="en-IN"/>
        </a:p>
      </dgm:t>
    </dgm:pt>
    <dgm:pt modelId="{5EE621E6-F746-42E3-816D-B388A8EDA9D2}">
      <dgm:prSet/>
      <dgm:spPr/>
      <dgm:t>
        <a:bodyPr/>
        <a:lstStyle/>
        <a:p>
          <a:r>
            <a:rPr lang="en-US" dirty="0" smtClean="0"/>
            <a:t>Stock market crashed and sharp reductions in interest rates in 2008 – impact on par portfolio again</a:t>
          </a:r>
          <a:endParaRPr lang="en-IN" dirty="0"/>
        </a:p>
      </dgm:t>
    </dgm:pt>
    <dgm:pt modelId="{72469F48-7D78-4D3B-8FCC-01973C2C77F9}" type="parTrans" cxnId="{B23F8669-0023-45F0-BF7B-FF8E2CAA4171}">
      <dgm:prSet/>
      <dgm:spPr/>
      <dgm:t>
        <a:bodyPr/>
        <a:lstStyle/>
        <a:p>
          <a:endParaRPr lang="en-IN"/>
        </a:p>
      </dgm:t>
    </dgm:pt>
    <dgm:pt modelId="{C10C5F09-FF08-4344-9936-43FF328EFA42}" type="sibTrans" cxnId="{B23F8669-0023-45F0-BF7B-FF8E2CAA4171}">
      <dgm:prSet/>
      <dgm:spPr/>
      <dgm:t>
        <a:bodyPr/>
        <a:lstStyle/>
        <a:p>
          <a:endParaRPr lang="en-IN"/>
        </a:p>
      </dgm:t>
    </dgm:pt>
    <dgm:pt modelId="{14702251-FE04-4F4A-A939-F66076BD36D4}">
      <dgm:prSet/>
      <dgm:spPr/>
      <dgm:t>
        <a:bodyPr/>
        <a:lstStyle/>
        <a:p>
          <a:r>
            <a:rPr lang="en-US" dirty="0" smtClean="0"/>
            <a:t>Non par guaranteed products became more attractive</a:t>
          </a:r>
          <a:endParaRPr lang="en-IN" dirty="0"/>
        </a:p>
      </dgm:t>
    </dgm:pt>
    <dgm:pt modelId="{9D519E82-780B-400E-8087-DCF05EA7585E}" type="parTrans" cxnId="{827BC17B-C134-4157-9683-CC56D3D71EC8}">
      <dgm:prSet/>
      <dgm:spPr/>
      <dgm:t>
        <a:bodyPr/>
        <a:lstStyle/>
        <a:p>
          <a:endParaRPr lang="en-IN"/>
        </a:p>
      </dgm:t>
    </dgm:pt>
    <dgm:pt modelId="{44CDB305-3010-4D43-97A6-560ADD3AA980}" type="sibTrans" cxnId="{827BC17B-C134-4157-9683-CC56D3D71EC8}">
      <dgm:prSet/>
      <dgm:spPr/>
      <dgm:t>
        <a:bodyPr/>
        <a:lstStyle/>
        <a:p>
          <a:endParaRPr lang="en-IN"/>
        </a:p>
      </dgm:t>
    </dgm:pt>
    <dgm:pt modelId="{1DB73CA7-2198-4D3A-9E8E-7E76220125FD}" type="pres">
      <dgm:prSet presAssocID="{F6EFF8B4-8431-4301-8369-589B20EF411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90ECF268-49FC-40FC-AE9E-0A93F13236DB}" type="pres">
      <dgm:prSet presAssocID="{5ACB1918-5A5A-4780-AA25-A3E253F7AB09}" presName="parentLin" presStyleCnt="0"/>
      <dgm:spPr/>
    </dgm:pt>
    <dgm:pt modelId="{4D5CC082-8F01-476E-B330-4AE1D0ADC27F}" type="pres">
      <dgm:prSet presAssocID="{5ACB1918-5A5A-4780-AA25-A3E253F7AB09}" presName="parentLeftMargin" presStyleLbl="node1" presStyleIdx="0" presStyleCnt="2"/>
      <dgm:spPr/>
      <dgm:t>
        <a:bodyPr/>
        <a:lstStyle/>
        <a:p>
          <a:endParaRPr lang="en-IN"/>
        </a:p>
      </dgm:t>
    </dgm:pt>
    <dgm:pt modelId="{817DF447-6374-4AB7-810E-1EC149364DC1}" type="pres">
      <dgm:prSet presAssocID="{5ACB1918-5A5A-4780-AA25-A3E253F7AB09}" presName="parentText" presStyleLbl="node1" presStyleIdx="0" presStyleCnt="2" custScaleX="41799" custScaleY="60142" custLinFactNeighborY="-938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F060407-0AB6-47F3-94C4-8B1BBB6B57D9}" type="pres">
      <dgm:prSet presAssocID="{5ACB1918-5A5A-4780-AA25-A3E253F7AB09}" presName="negativeSpace" presStyleCnt="0"/>
      <dgm:spPr/>
    </dgm:pt>
    <dgm:pt modelId="{B7CA37E8-478C-4D86-9817-55AE2B0819D4}" type="pres">
      <dgm:prSet presAssocID="{5ACB1918-5A5A-4780-AA25-A3E253F7AB09}" presName="childText" presStyleLbl="conFgAcc1" presStyleIdx="0" presStyleCnt="2" custScaleX="51853" custScaleY="33722" custLinFactNeighborY="1386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AD46E39-120F-4F9A-A545-BC27656FB848}" type="pres">
      <dgm:prSet presAssocID="{7E0CEF11-9035-4527-837B-3EAD4E72418B}" presName="spaceBetweenRectangles" presStyleCnt="0"/>
      <dgm:spPr/>
    </dgm:pt>
    <dgm:pt modelId="{26CB65AD-DE81-4054-AE8D-343B7D4B1322}" type="pres">
      <dgm:prSet presAssocID="{CBC32C2F-213E-4763-8F15-2500005F208C}" presName="parentLin" presStyleCnt="0"/>
      <dgm:spPr/>
    </dgm:pt>
    <dgm:pt modelId="{33D46CE9-E73B-441E-8292-CBE5415E9084}" type="pres">
      <dgm:prSet presAssocID="{CBC32C2F-213E-4763-8F15-2500005F208C}" presName="parentLeftMargin" presStyleLbl="node1" presStyleIdx="0" presStyleCnt="2"/>
      <dgm:spPr/>
      <dgm:t>
        <a:bodyPr/>
        <a:lstStyle/>
        <a:p>
          <a:endParaRPr lang="en-IN"/>
        </a:p>
      </dgm:t>
    </dgm:pt>
    <dgm:pt modelId="{BCD82A56-B109-4058-B67B-6FFE477B0B2E}" type="pres">
      <dgm:prSet presAssocID="{CBC32C2F-213E-4763-8F15-2500005F208C}" presName="parentText" presStyleLbl="node1" presStyleIdx="1" presStyleCnt="2" custScaleX="55026" custScaleY="68796" custLinFactNeighborY="-13626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0D5BE75-DEBA-4141-81FB-9F025257FB91}" type="pres">
      <dgm:prSet presAssocID="{CBC32C2F-213E-4763-8F15-2500005F208C}" presName="negativeSpace" presStyleCnt="0"/>
      <dgm:spPr/>
    </dgm:pt>
    <dgm:pt modelId="{17C48857-F690-4CBD-BF2C-4BF5482A889D}" type="pres">
      <dgm:prSet presAssocID="{CBC32C2F-213E-4763-8F15-2500005F208C}" presName="childText" presStyleLbl="conFgAcc1" presStyleIdx="1" presStyleCnt="2" custScaleX="51852" custScaleY="3494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3DBC8770-46D2-4C1A-81F6-3A5B605CDAED}" srcId="{5ACB1918-5A5A-4780-AA25-A3E253F7AB09}" destId="{092B8FDE-EE9C-4281-948C-4874301B9349}" srcOrd="1" destOrd="0" parTransId="{44AC2BC9-EC6C-4845-9A79-901D2E524358}" sibTransId="{1D6FE802-B5DC-41CB-A34F-51BF72A6DE33}"/>
    <dgm:cxn modelId="{411573DD-6B88-45CA-A274-A61B973FBF18}" srcId="{5ACB1918-5A5A-4780-AA25-A3E253F7AB09}" destId="{E6010117-19B2-4065-BA12-A69F4D2CB2C1}" srcOrd="0" destOrd="0" parTransId="{509B81D9-6D00-472A-8182-9DA1555262A3}" sibTransId="{BFEBCE2D-ACCE-4568-9987-B0462F4E7BD5}"/>
    <dgm:cxn modelId="{E15F1C97-F21D-0649-AF77-B73E4B2C2D94}" type="presOf" srcId="{3BCAA6C3-9777-41A9-B668-5AA09B49DDF5}" destId="{B7CA37E8-478C-4D86-9817-55AE2B0819D4}" srcOrd="0" destOrd="2" presId="urn:microsoft.com/office/officeart/2005/8/layout/list1"/>
    <dgm:cxn modelId="{9A58250B-2667-1F40-B0C4-D6DA954EEC26}" type="presOf" srcId="{5EE621E6-F746-42E3-816D-B388A8EDA9D2}" destId="{17C48857-F690-4CBD-BF2C-4BF5482A889D}" srcOrd="0" destOrd="3" presId="urn:microsoft.com/office/officeart/2005/8/layout/list1"/>
    <dgm:cxn modelId="{29B38AC5-A759-0C45-A7C0-1494D96C94BC}" type="presOf" srcId="{CBC32C2F-213E-4763-8F15-2500005F208C}" destId="{33D46CE9-E73B-441E-8292-CBE5415E9084}" srcOrd="0" destOrd="0" presId="urn:microsoft.com/office/officeart/2005/8/layout/list1"/>
    <dgm:cxn modelId="{E3B9CF73-F7E2-E647-A55E-0B555DDC7E3A}" type="presOf" srcId="{805C8F38-6ED8-4962-A8DF-C590F61F6DAB}" destId="{17C48857-F690-4CBD-BF2C-4BF5482A889D}" srcOrd="0" destOrd="1" presId="urn:microsoft.com/office/officeart/2005/8/layout/list1"/>
    <dgm:cxn modelId="{62350161-311E-894D-8EE6-7C7F1B546A37}" type="presOf" srcId="{F6EFF8B4-8431-4301-8369-589B20EF411D}" destId="{1DB73CA7-2198-4D3A-9E8E-7E76220125FD}" srcOrd="0" destOrd="0" presId="urn:microsoft.com/office/officeart/2005/8/layout/list1"/>
    <dgm:cxn modelId="{5B485E03-D8F3-4E41-A93F-A6A6CD178421}" type="presOf" srcId="{CBC32C2F-213E-4763-8F15-2500005F208C}" destId="{BCD82A56-B109-4058-B67B-6FFE477B0B2E}" srcOrd="1" destOrd="0" presId="urn:microsoft.com/office/officeart/2005/8/layout/list1"/>
    <dgm:cxn modelId="{044EAA54-A5D7-4247-A35A-DFEFFDFB4318}" type="presOf" srcId="{B20F6B80-44A6-4FED-A661-68A9E947465C}" destId="{17C48857-F690-4CBD-BF2C-4BF5482A889D}" srcOrd="0" destOrd="0" presId="urn:microsoft.com/office/officeart/2005/8/layout/list1"/>
    <dgm:cxn modelId="{0B71CFCA-BCFF-482A-9AE9-E7EADF9A1356}" srcId="{F6EFF8B4-8431-4301-8369-589B20EF411D}" destId="{CBC32C2F-213E-4763-8F15-2500005F208C}" srcOrd="1" destOrd="0" parTransId="{BD68D95F-05F7-4801-B881-11931839B11E}" sibTransId="{BD41D07B-4851-4D90-8038-0E0FD34FC932}"/>
    <dgm:cxn modelId="{B23F8669-0023-45F0-BF7B-FF8E2CAA4171}" srcId="{CBC32C2F-213E-4763-8F15-2500005F208C}" destId="{5EE621E6-F746-42E3-816D-B388A8EDA9D2}" srcOrd="3" destOrd="0" parTransId="{72469F48-7D78-4D3B-8FCC-01973C2C77F9}" sibTransId="{C10C5F09-FF08-4344-9936-43FF328EFA42}"/>
    <dgm:cxn modelId="{47C0234E-07CB-F54E-B895-79D4040D9D46}" type="presOf" srcId="{5ACB1918-5A5A-4780-AA25-A3E253F7AB09}" destId="{4D5CC082-8F01-476E-B330-4AE1D0ADC27F}" srcOrd="0" destOrd="0" presId="urn:microsoft.com/office/officeart/2005/8/layout/list1"/>
    <dgm:cxn modelId="{8C4075FE-E354-EB49-B5F5-EA6CE70D1CE9}" type="presOf" srcId="{996A4E63-4179-4A3C-A324-CFCEB56F9E20}" destId="{B7CA37E8-478C-4D86-9817-55AE2B0819D4}" srcOrd="0" destOrd="3" presId="urn:microsoft.com/office/officeart/2005/8/layout/list1"/>
    <dgm:cxn modelId="{443B7471-9636-4A45-AC06-BA98EC9B5642}" type="presOf" srcId="{879D1FC8-E192-47B6-880C-9A41130DA4DB}" destId="{17C48857-F690-4CBD-BF2C-4BF5482A889D}" srcOrd="0" destOrd="2" presId="urn:microsoft.com/office/officeart/2005/8/layout/list1"/>
    <dgm:cxn modelId="{77333805-FFC0-461B-9233-777736732B7E}" srcId="{5ACB1918-5A5A-4780-AA25-A3E253F7AB09}" destId="{996A4E63-4179-4A3C-A324-CFCEB56F9E20}" srcOrd="3" destOrd="0" parTransId="{B4CEF92B-AAFA-4A09-B0EF-68C812D5AE39}" sibTransId="{AF426705-E42D-4F3D-87CB-8C3B04DC694E}"/>
    <dgm:cxn modelId="{03294850-1108-4DDA-8914-6EF1892FE441}" srcId="{5ACB1918-5A5A-4780-AA25-A3E253F7AB09}" destId="{3BCAA6C3-9777-41A9-B668-5AA09B49DDF5}" srcOrd="2" destOrd="0" parTransId="{659155CC-B318-44C1-AD27-EA49F71EC5C3}" sibTransId="{EE3C1A57-0C11-4A0E-9DBF-4C356A7E2441}"/>
    <dgm:cxn modelId="{4DEAF64F-E963-4FCC-B56A-EB39BE7D0CBA}" srcId="{CBC32C2F-213E-4763-8F15-2500005F208C}" destId="{B20F6B80-44A6-4FED-A661-68A9E947465C}" srcOrd="0" destOrd="0" parTransId="{38CD3628-CD83-407B-B6DB-EB8D1FB01606}" sibTransId="{B55B89BA-A437-4D5C-8209-2BD484241805}"/>
    <dgm:cxn modelId="{2777F0EB-7FCF-44B4-9B53-87131AEE2EC0}" srcId="{CBC32C2F-213E-4763-8F15-2500005F208C}" destId="{805C8F38-6ED8-4962-A8DF-C590F61F6DAB}" srcOrd="1" destOrd="0" parTransId="{A039C83E-0CA8-4682-9AE2-344F97BA5236}" sibTransId="{6A2A0D16-A659-418B-BD98-F5FE8C971886}"/>
    <dgm:cxn modelId="{12CD962F-1039-3F46-8DAD-0686895AD84E}" type="presOf" srcId="{5ACB1918-5A5A-4780-AA25-A3E253F7AB09}" destId="{817DF447-6374-4AB7-810E-1EC149364DC1}" srcOrd="1" destOrd="0" presId="urn:microsoft.com/office/officeart/2005/8/layout/list1"/>
    <dgm:cxn modelId="{827BC17B-C134-4157-9683-CC56D3D71EC8}" srcId="{CBC32C2F-213E-4763-8F15-2500005F208C}" destId="{14702251-FE04-4F4A-A939-F66076BD36D4}" srcOrd="4" destOrd="0" parTransId="{9D519E82-780B-400E-8087-DCF05EA7585E}" sibTransId="{44CDB305-3010-4D43-97A6-560ADD3AA980}"/>
    <dgm:cxn modelId="{26C3607A-3963-2A4D-8782-E26BAA4C3410}" type="presOf" srcId="{E6010117-19B2-4065-BA12-A69F4D2CB2C1}" destId="{B7CA37E8-478C-4D86-9817-55AE2B0819D4}" srcOrd="0" destOrd="0" presId="urn:microsoft.com/office/officeart/2005/8/layout/list1"/>
    <dgm:cxn modelId="{8FDA1628-27D8-4B78-A58C-59D0222A88E2}" srcId="{CBC32C2F-213E-4763-8F15-2500005F208C}" destId="{879D1FC8-E192-47B6-880C-9A41130DA4DB}" srcOrd="2" destOrd="0" parTransId="{4386DC19-94DA-49EC-9961-97C3FF381B19}" sibTransId="{663C8459-CB4C-49C6-99D8-A8FAA343FB92}"/>
    <dgm:cxn modelId="{1CDDB291-2337-8B4B-86B1-7831670EE5BB}" type="presOf" srcId="{092B8FDE-EE9C-4281-948C-4874301B9349}" destId="{B7CA37E8-478C-4D86-9817-55AE2B0819D4}" srcOrd="0" destOrd="1" presId="urn:microsoft.com/office/officeart/2005/8/layout/list1"/>
    <dgm:cxn modelId="{FACB6D44-F90C-0C40-829C-58D2705EF9FC}" type="presOf" srcId="{14702251-FE04-4F4A-A939-F66076BD36D4}" destId="{17C48857-F690-4CBD-BF2C-4BF5482A889D}" srcOrd="0" destOrd="4" presId="urn:microsoft.com/office/officeart/2005/8/layout/list1"/>
    <dgm:cxn modelId="{F9CD8C1A-83B2-4A5D-9BD1-A9EF43E485FD}" srcId="{F6EFF8B4-8431-4301-8369-589B20EF411D}" destId="{5ACB1918-5A5A-4780-AA25-A3E253F7AB09}" srcOrd="0" destOrd="0" parTransId="{369C1F37-5825-49F8-B049-BD26ADAC61D5}" sibTransId="{7E0CEF11-9035-4527-837B-3EAD4E72418B}"/>
    <dgm:cxn modelId="{743C70A7-113D-1247-AE09-2F472D37E010}" type="presParOf" srcId="{1DB73CA7-2198-4D3A-9E8E-7E76220125FD}" destId="{90ECF268-49FC-40FC-AE9E-0A93F13236DB}" srcOrd="0" destOrd="0" presId="urn:microsoft.com/office/officeart/2005/8/layout/list1"/>
    <dgm:cxn modelId="{0423168F-C401-3449-9E18-B762580C96B0}" type="presParOf" srcId="{90ECF268-49FC-40FC-AE9E-0A93F13236DB}" destId="{4D5CC082-8F01-476E-B330-4AE1D0ADC27F}" srcOrd="0" destOrd="0" presId="urn:microsoft.com/office/officeart/2005/8/layout/list1"/>
    <dgm:cxn modelId="{36DB9D41-C968-4042-9D56-17E8EF03A343}" type="presParOf" srcId="{90ECF268-49FC-40FC-AE9E-0A93F13236DB}" destId="{817DF447-6374-4AB7-810E-1EC149364DC1}" srcOrd="1" destOrd="0" presId="urn:microsoft.com/office/officeart/2005/8/layout/list1"/>
    <dgm:cxn modelId="{FED13136-A5E0-9B44-A143-F5BB26753440}" type="presParOf" srcId="{1DB73CA7-2198-4D3A-9E8E-7E76220125FD}" destId="{DF060407-0AB6-47F3-94C4-8B1BBB6B57D9}" srcOrd="1" destOrd="0" presId="urn:microsoft.com/office/officeart/2005/8/layout/list1"/>
    <dgm:cxn modelId="{11D42E16-7A21-E44A-83A5-D5FF86CA8768}" type="presParOf" srcId="{1DB73CA7-2198-4D3A-9E8E-7E76220125FD}" destId="{B7CA37E8-478C-4D86-9817-55AE2B0819D4}" srcOrd="2" destOrd="0" presId="urn:microsoft.com/office/officeart/2005/8/layout/list1"/>
    <dgm:cxn modelId="{A9B9A898-606F-424B-B63F-D103682FFA12}" type="presParOf" srcId="{1DB73CA7-2198-4D3A-9E8E-7E76220125FD}" destId="{3AD46E39-120F-4F9A-A545-BC27656FB848}" srcOrd="3" destOrd="0" presId="urn:microsoft.com/office/officeart/2005/8/layout/list1"/>
    <dgm:cxn modelId="{EB9DD2CE-5DCB-2841-9551-E463AD6D5C19}" type="presParOf" srcId="{1DB73CA7-2198-4D3A-9E8E-7E76220125FD}" destId="{26CB65AD-DE81-4054-AE8D-343B7D4B1322}" srcOrd="4" destOrd="0" presId="urn:microsoft.com/office/officeart/2005/8/layout/list1"/>
    <dgm:cxn modelId="{3BD82695-284D-0545-A595-7F0FCC56716B}" type="presParOf" srcId="{26CB65AD-DE81-4054-AE8D-343B7D4B1322}" destId="{33D46CE9-E73B-441E-8292-CBE5415E9084}" srcOrd="0" destOrd="0" presId="urn:microsoft.com/office/officeart/2005/8/layout/list1"/>
    <dgm:cxn modelId="{7C50584B-43D2-BD4C-91EB-2089A3F020AA}" type="presParOf" srcId="{26CB65AD-DE81-4054-AE8D-343B7D4B1322}" destId="{BCD82A56-B109-4058-B67B-6FFE477B0B2E}" srcOrd="1" destOrd="0" presId="urn:microsoft.com/office/officeart/2005/8/layout/list1"/>
    <dgm:cxn modelId="{20970940-03FA-7A40-85C6-3CDF241C55F9}" type="presParOf" srcId="{1DB73CA7-2198-4D3A-9E8E-7E76220125FD}" destId="{B0D5BE75-DEBA-4141-81FB-9F025257FB91}" srcOrd="5" destOrd="0" presId="urn:microsoft.com/office/officeart/2005/8/layout/list1"/>
    <dgm:cxn modelId="{1EAAB960-55BB-774D-9DA7-4A7A9E3DADF5}" type="presParOf" srcId="{1DB73CA7-2198-4D3A-9E8E-7E76220125FD}" destId="{17C48857-F690-4CBD-BF2C-4BF5482A889D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C05635C3-2FE3-4DFC-85C9-0CC61E71379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DC322679-1925-447A-83E6-122C2B910DE6}">
      <dgm:prSet phldrT="[Text]" custT="1"/>
      <dgm:spPr/>
      <dgm:t>
        <a:bodyPr/>
        <a:lstStyle/>
        <a:p>
          <a:r>
            <a:rPr lang="en-IN" sz="2400" dirty="0" smtClean="0"/>
            <a:t>Counter-party (reinsurer, in particular)</a:t>
          </a:r>
          <a:r>
            <a:rPr lang="en-IN" sz="1900" dirty="0" smtClean="0"/>
            <a:t>:</a:t>
          </a:r>
          <a:endParaRPr lang="en-IN" sz="1900" dirty="0"/>
        </a:p>
      </dgm:t>
    </dgm:pt>
    <dgm:pt modelId="{C2F532BC-B8AF-47B7-AD20-B1117D4976B0}" type="parTrans" cxnId="{A6ADEB0D-CE75-4377-B37E-6583B1649FFB}">
      <dgm:prSet/>
      <dgm:spPr/>
      <dgm:t>
        <a:bodyPr/>
        <a:lstStyle/>
        <a:p>
          <a:endParaRPr lang="en-IN"/>
        </a:p>
      </dgm:t>
    </dgm:pt>
    <dgm:pt modelId="{02581945-BA2E-48B7-B73B-C2AFCC74E4D3}" type="sibTrans" cxnId="{A6ADEB0D-CE75-4377-B37E-6583B1649FFB}">
      <dgm:prSet/>
      <dgm:spPr/>
      <dgm:t>
        <a:bodyPr/>
        <a:lstStyle/>
        <a:p>
          <a:endParaRPr lang="en-IN"/>
        </a:p>
      </dgm:t>
    </dgm:pt>
    <dgm:pt modelId="{422197E8-1A05-D549-9304-954234DCFC3C}">
      <dgm:prSet custT="1"/>
      <dgm:spPr/>
      <dgm:t>
        <a:bodyPr/>
        <a:lstStyle/>
        <a:p>
          <a:r>
            <a:rPr lang="en-IN" sz="2000" dirty="0" smtClean="0"/>
            <a:t>Same reinsurers are used by multiple market players – failure of one big reinsurer can cause systemic risk</a:t>
          </a:r>
          <a:endParaRPr lang="en-IN" sz="2200" dirty="0"/>
        </a:p>
      </dgm:t>
    </dgm:pt>
    <dgm:pt modelId="{BE5F12AA-1D17-FF47-BEF7-0784A25D9C2D}" type="parTrans" cxnId="{73CF1FC1-4777-6645-9674-6E57644FB2EB}">
      <dgm:prSet/>
      <dgm:spPr/>
      <dgm:t>
        <a:bodyPr/>
        <a:lstStyle/>
        <a:p>
          <a:endParaRPr lang="en-US"/>
        </a:p>
      </dgm:t>
    </dgm:pt>
    <dgm:pt modelId="{4480537C-8485-8D45-8F23-BDB02BDD014E}" type="sibTrans" cxnId="{73CF1FC1-4777-6645-9674-6E57644FB2EB}">
      <dgm:prSet/>
      <dgm:spPr/>
      <dgm:t>
        <a:bodyPr/>
        <a:lstStyle/>
        <a:p>
          <a:endParaRPr lang="en-US"/>
        </a:p>
      </dgm:t>
    </dgm:pt>
    <dgm:pt modelId="{FC175B29-E1C5-DF49-9CD6-AE7E7349556E}">
      <dgm:prSet custT="1"/>
      <dgm:spPr/>
      <dgm:t>
        <a:bodyPr/>
        <a:lstStyle/>
        <a:p>
          <a:r>
            <a:rPr lang="en-IN" sz="2000" dirty="0" smtClean="0"/>
            <a:t>Maximising retention within India  - concentration risk as </a:t>
          </a:r>
          <a:r>
            <a:rPr lang="en-US" sz="2000" dirty="0" smtClean="0"/>
            <a:t>diversification of risk will not occur</a:t>
          </a:r>
          <a:endParaRPr lang="en-IN" sz="2000" dirty="0"/>
        </a:p>
      </dgm:t>
    </dgm:pt>
    <dgm:pt modelId="{C71FF6E3-10BA-9D44-9FA8-0CBA14ACDB19}" type="parTrans" cxnId="{0DF4DECB-377E-5D41-A30C-751564FDCB90}">
      <dgm:prSet/>
      <dgm:spPr/>
      <dgm:t>
        <a:bodyPr/>
        <a:lstStyle/>
        <a:p>
          <a:endParaRPr lang="en-US"/>
        </a:p>
      </dgm:t>
    </dgm:pt>
    <dgm:pt modelId="{7C903059-F511-524D-8A71-DB78D78EEB37}" type="sibTrans" cxnId="{0DF4DECB-377E-5D41-A30C-751564FDCB90}">
      <dgm:prSet/>
      <dgm:spPr/>
      <dgm:t>
        <a:bodyPr/>
        <a:lstStyle/>
        <a:p>
          <a:endParaRPr lang="en-US"/>
        </a:p>
      </dgm:t>
    </dgm:pt>
    <dgm:pt modelId="{88391618-5621-6348-8CCD-32188739BE97}">
      <dgm:prSet custT="1"/>
      <dgm:spPr/>
      <dgm:t>
        <a:bodyPr/>
        <a:lstStyle/>
        <a:p>
          <a:r>
            <a:rPr lang="en-IN" sz="2000" dirty="0" smtClean="0"/>
            <a:t>Withdrawal of reinsurance cover for particular events e.g. after 9/11, no terrorism cover</a:t>
          </a:r>
          <a:endParaRPr lang="en-IN" sz="2000" dirty="0"/>
        </a:p>
      </dgm:t>
    </dgm:pt>
    <dgm:pt modelId="{28746D2A-AB65-A047-AB30-4F90CF1975A7}" type="parTrans" cxnId="{66F1F5D5-E34B-4447-A313-68F9C0F9A8A7}">
      <dgm:prSet/>
      <dgm:spPr/>
      <dgm:t>
        <a:bodyPr/>
        <a:lstStyle/>
        <a:p>
          <a:endParaRPr lang="en-US"/>
        </a:p>
      </dgm:t>
    </dgm:pt>
    <dgm:pt modelId="{870F73A8-1DE3-044F-B91E-F377DD33B16F}" type="sibTrans" cxnId="{66F1F5D5-E34B-4447-A313-68F9C0F9A8A7}">
      <dgm:prSet/>
      <dgm:spPr/>
      <dgm:t>
        <a:bodyPr/>
        <a:lstStyle/>
        <a:p>
          <a:endParaRPr lang="en-US"/>
        </a:p>
      </dgm:t>
    </dgm:pt>
    <dgm:pt modelId="{ADE2D452-E662-40C8-8038-ABB28BB8DC6D}">
      <dgm:prSet custT="1"/>
      <dgm:spPr/>
      <dgm:t>
        <a:bodyPr/>
        <a:lstStyle/>
        <a:p>
          <a:r>
            <a:rPr lang="en-IN" sz="2000" dirty="0" smtClean="0"/>
            <a:t>Prescriptive Reinsurance guidelines:</a:t>
          </a:r>
          <a:endParaRPr lang="en-IN" sz="2000" dirty="0"/>
        </a:p>
      </dgm:t>
    </dgm:pt>
    <dgm:pt modelId="{E414720B-FD01-4D1F-9949-51F250169F92}" type="parTrans" cxnId="{2FBA9F10-A05B-4305-A9D8-F8876594BA07}">
      <dgm:prSet/>
      <dgm:spPr/>
      <dgm:t>
        <a:bodyPr/>
        <a:lstStyle/>
        <a:p>
          <a:endParaRPr lang="en-US"/>
        </a:p>
      </dgm:t>
    </dgm:pt>
    <dgm:pt modelId="{0A8749B7-601D-4381-BE3C-EDEDFFCFAC2C}" type="sibTrans" cxnId="{2FBA9F10-A05B-4305-A9D8-F8876594BA07}">
      <dgm:prSet/>
      <dgm:spPr/>
      <dgm:t>
        <a:bodyPr/>
        <a:lstStyle/>
        <a:p>
          <a:endParaRPr lang="en-US"/>
        </a:p>
      </dgm:t>
    </dgm:pt>
    <dgm:pt modelId="{8370AB93-0AD0-4363-865C-253506D467AD}">
      <dgm:prSet custT="1"/>
      <dgm:spPr/>
      <dgm:t>
        <a:bodyPr/>
        <a:lstStyle/>
        <a:p>
          <a:r>
            <a:rPr lang="en-IN" sz="2000" dirty="0" smtClean="0"/>
            <a:t>No  reinsurance support on data, product design </a:t>
          </a:r>
          <a:r>
            <a:rPr lang="en-IN" sz="2000" dirty="0" err="1" smtClean="0"/>
            <a:t>etc</a:t>
          </a:r>
          <a:endParaRPr lang="en-IN" sz="2000" dirty="0"/>
        </a:p>
      </dgm:t>
    </dgm:pt>
    <dgm:pt modelId="{1334FD99-A7E0-4D70-9C94-DDC0846B852C}" type="parTrans" cxnId="{46DF5111-33A1-492C-89E3-894A65291DE2}">
      <dgm:prSet/>
      <dgm:spPr/>
      <dgm:t>
        <a:bodyPr/>
        <a:lstStyle/>
        <a:p>
          <a:endParaRPr lang="en-US"/>
        </a:p>
      </dgm:t>
    </dgm:pt>
    <dgm:pt modelId="{52023C82-D77E-432A-8E88-E753A692DCDE}" type="sibTrans" cxnId="{46DF5111-33A1-492C-89E3-894A65291DE2}">
      <dgm:prSet/>
      <dgm:spPr/>
      <dgm:t>
        <a:bodyPr/>
        <a:lstStyle/>
        <a:p>
          <a:endParaRPr lang="en-US"/>
        </a:p>
      </dgm:t>
    </dgm:pt>
    <dgm:pt modelId="{B91B8888-ACF2-4DE6-B265-B9FC4E16D2D3}">
      <dgm:prSet custT="1"/>
      <dgm:spPr/>
      <dgm:t>
        <a:bodyPr/>
        <a:lstStyle/>
        <a:p>
          <a:r>
            <a:rPr lang="en-IN" sz="2000" dirty="0" smtClean="0"/>
            <a:t>Reinsurers exiting market or reinsurance not available on favourable terms?</a:t>
          </a:r>
          <a:endParaRPr lang="en-IN" sz="2000" dirty="0"/>
        </a:p>
      </dgm:t>
    </dgm:pt>
    <dgm:pt modelId="{4277854F-5838-49E5-B82C-F277E8191B2F}" type="parTrans" cxnId="{C373D638-624C-4265-B1D5-66134F3ECD32}">
      <dgm:prSet/>
      <dgm:spPr/>
      <dgm:t>
        <a:bodyPr/>
        <a:lstStyle/>
        <a:p>
          <a:endParaRPr lang="en-US"/>
        </a:p>
      </dgm:t>
    </dgm:pt>
    <dgm:pt modelId="{13DADD7A-EE69-4D80-B229-B4D6140D36D8}" type="sibTrans" cxnId="{C373D638-624C-4265-B1D5-66134F3ECD32}">
      <dgm:prSet/>
      <dgm:spPr/>
      <dgm:t>
        <a:bodyPr/>
        <a:lstStyle/>
        <a:p>
          <a:endParaRPr lang="en-US"/>
        </a:p>
      </dgm:t>
    </dgm:pt>
    <dgm:pt modelId="{68DD8A5F-F8EC-4003-B34A-18893B22DED1}" type="pres">
      <dgm:prSet presAssocID="{C05635C3-2FE3-4DFC-85C9-0CC61E71379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DC6354ED-37CC-4FE9-A085-145953C2CA8E}" type="pres">
      <dgm:prSet presAssocID="{DC322679-1925-447A-83E6-122C2B910DE6}" presName="parentLin" presStyleCnt="0"/>
      <dgm:spPr/>
    </dgm:pt>
    <dgm:pt modelId="{1D8399BF-DE05-427C-9C00-426EA2944DB0}" type="pres">
      <dgm:prSet presAssocID="{DC322679-1925-447A-83E6-122C2B910DE6}" presName="parentLeftMargin" presStyleLbl="node1" presStyleIdx="0" presStyleCnt="1"/>
      <dgm:spPr/>
      <dgm:t>
        <a:bodyPr/>
        <a:lstStyle/>
        <a:p>
          <a:endParaRPr lang="en-IN"/>
        </a:p>
      </dgm:t>
    </dgm:pt>
    <dgm:pt modelId="{F8186F68-B710-4ABC-833E-1D6E5BFED6C3}" type="pres">
      <dgm:prSet presAssocID="{DC322679-1925-447A-83E6-122C2B910DE6}" presName="parentText" presStyleLbl="node1" presStyleIdx="0" presStyleCnt="1" custScaleY="519565" custLinFactY="35991" custLinFactNeighborX="8214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26F9E02-AAE4-408D-A595-8977CA4CD789}" type="pres">
      <dgm:prSet presAssocID="{DC322679-1925-447A-83E6-122C2B910DE6}" presName="negativeSpace" presStyleCnt="0"/>
      <dgm:spPr/>
    </dgm:pt>
    <dgm:pt modelId="{391D666F-E0AD-4E42-AC8F-4FE69CED964F}" type="pres">
      <dgm:prSet presAssocID="{DC322679-1925-447A-83E6-122C2B910DE6}" presName="childText" presStyleLbl="conFgAcc1" presStyleIdx="0" presStyleCnt="1" custScaleY="205637" custLinFactNeighborY="-7466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4856327C-D267-4292-B286-F5A25F3B2006}" type="presOf" srcId="{8370AB93-0AD0-4363-865C-253506D467AD}" destId="{391D666F-E0AD-4E42-AC8F-4FE69CED964F}" srcOrd="0" destOrd="5" presId="urn:microsoft.com/office/officeart/2005/8/layout/list1"/>
    <dgm:cxn modelId="{66F1F5D5-E34B-4447-A313-68F9C0F9A8A7}" srcId="{DC322679-1925-447A-83E6-122C2B910DE6}" destId="{88391618-5621-6348-8CCD-32188739BE97}" srcOrd="1" destOrd="0" parTransId="{28746D2A-AB65-A047-AB30-4F90CF1975A7}" sibTransId="{870F73A8-1DE3-044F-B91E-F377DD33B16F}"/>
    <dgm:cxn modelId="{C373D638-624C-4265-B1D5-66134F3ECD32}" srcId="{DC322679-1925-447A-83E6-122C2B910DE6}" destId="{B91B8888-ACF2-4DE6-B265-B9FC4E16D2D3}" srcOrd="4" destOrd="0" parTransId="{4277854F-5838-49E5-B82C-F277E8191B2F}" sibTransId="{13DADD7A-EE69-4D80-B229-B4D6140D36D8}"/>
    <dgm:cxn modelId="{0F754ABE-12DC-4936-899F-7D41D77B35F7}" type="presOf" srcId="{ADE2D452-E662-40C8-8038-ABB28BB8DC6D}" destId="{391D666F-E0AD-4E42-AC8F-4FE69CED964F}" srcOrd="0" destOrd="2" presId="urn:microsoft.com/office/officeart/2005/8/layout/list1"/>
    <dgm:cxn modelId="{BBB224AC-1191-8D42-8F7A-E7A5AA53F8DC}" type="presOf" srcId="{422197E8-1A05-D549-9304-954234DCFC3C}" destId="{391D666F-E0AD-4E42-AC8F-4FE69CED964F}" srcOrd="0" destOrd="0" presId="urn:microsoft.com/office/officeart/2005/8/layout/list1"/>
    <dgm:cxn modelId="{2FBA9F10-A05B-4305-A9D8-F8876594BA07}" srcId="{DC322679-1925-447A-83E6-122C2B910DE6}" destId="{ADE2D452-E662-40C8-8038-ABB28BB8DC6D}" srcOrd="2" destOrd="0" parTransId="{E414720B-FD01-4D1F-9949-51F250169F92}" sibTransId="{0A8749B7-601D-4381-BE3C-EDEDFFCFAC2C}"/>
    <dgm:cxn modelId="{73CF1FC1-4777-6645-9674-6E57644FB2EB}" srcId="{DC322679-1925-447A-83E6-122C2B910DE6}" destId="{422197E8-1A05-D549-9304-954234DCFC3C}" srcOrd="0" destOrd="0" parTransId="{BE5F12AA-1D17-FF47-BEF7-0784A25D9C2D}" sibTransId="{4480537C-8485-8D45-8F23-BDB02BDD014E}"/>
    <dgm:cxn modelId="{69CF243B-6EF3-A84E-B43E-C027716AD9D1}" type="presOf" srcId="{DC322679-1925-447A-83E6-122C2B910DE6}" destId="{1D8399BF-DE05-427C-9C00-426EA2944DB0}" srcOrd="0" destOrd="0" presId="urn:microsoft.com/office/officeart/2005/8/layout/list1"/>
    <dgm:cxn modelId="{0DF4DECB-377E-5D41-A30C-751564FDCB90}" srcId="{DC322679-1925-447A-83E6-122C2B910DE6}" destId="{FC175B29-E1C5-DF49-9CD6-AE7E7349556E}" srcOrd="3" destOrd="0" parTransId="{C71FF6E3-10BA-9D44-9FA8-0CBA14ACDB19}" sibTransId="{7C903059-F511-524D-8A71-DB78D78EEB37}"/>
    <dgm:cxn modelId="{FD3C4A39-DADE-654F-9FF0-548881242211}" type="presOf" srcId="{88391618-5621-6348-8CCD-32188739BE97}" destId="{391D666F-E0AD-4E42-AC8F-4FE69CED964F}" srcOrd="0" destOrd="1" presId="urn:microsoft.com/office/officeart/2005/8/layout/list1"/>
    <dgm:cxn modelId="{F552C8CC-7065-8F4E-B4B6-4F59023C9E35}" type="presOf" srcId="{C05635C3-2FE3-4DFC-85C9-0CC61E713794}" destId="{68DD8A5F-F8EC-4003-B34A-18893B22DED1}" srcOrd="0" destOrd="0" presId="urn:microsoft.com/office/officeart/2005/8/layout/list1"/>
    <dgm:cxn modelId="{758D4490-31CA-864C-B77F-27BE1F7B76F1}" type="presOf" srcId="{FC175B29-E1C5-DF49-9CD6-AE7E7349556E}" destId="{391D666F-E0AD-4E42-AC8F-4FE69CED964F}" srcOrd="0" destOrd="3" presId="urn:microsoft.com/office/officeart/2005/8/layout/list1"/>
    <dgm:cxn modelId="{46DF5111-33A1-492C-89E3-894A65291DE2}" srcId="{DC322679-1925-447A-83E6-122C2B910DE6}" destId="{8370AB93-0AD0-4363-865C-253506D467AD}" srcOrd="5" destOrd="0" parTransId="{1334FD99-A7E0-4D70-9C94-DDC0846B852C}" sibTransId="{52023C82-D77E-432A-8E88-E753A692DCDE}"/>
    <dgm:cxn modelId="{A6ADEB0D-CE75-4377-B37E-6583B1649FFB}" srcId="{C05635C3-2FE3-4DFC-85C9-0CC61E713794}" destId="{DC322679-1925-447A-83E6-122C2B910DE6}" srcOrd="0" destOrd="0" parTransId="{C2F532BC-B8AF-47B7-AD20-B1117D4976B0}" sibTransId="{02581945-BA2E-48B7-B73B-C2AFCC74E4D3}"/>
    <dgm:cxn modelId="{90D503FD-4A6E-C24E-A5E4-A999C3A2A38F}" type="presOf" srcId="{DC322679-1925-447A-83E6-122C2B910DE6}" destId="{F8186F68-B710-4ABC-833E-1D6E5BFED6C3}" srcOrd="1" destOrd="0" presId="urn:microsoft.com/office/officeart/2005/8/layout/list1"/>
    <dgm:cxn modelId="{9C39E245-ECB5-442E-BDA9-9550293C81F2}" type="presOf" srcId="{B91B8888-ACF2-4DE6-B265-B9FC4E16D2D3}" destId="{391D666F-E0AD-4E42-AC8F-4FE69CED964F}" srcOrd="0" destOrd="4" presId="urn:microsoft.com/office/officeart/2005/8/layout/list1"/>
    <dgm:cxn modelId="{733DA956-5767-A141-A504-920AA66DAA38}" type="presParOf" srcId="{68DD8A5F-F8EC-4003-B34A-18893B22DED1}" destId="{DC6354ED-37CC-4FE9-A085-145953C2CA8E}" srcOrd="0" destOrd="0" presId="urn:microsoft.com/office/officeart/2005/8/layout/list1"/>
    <dgm:cxn modelId="{9224839E-DF50-6847-B502-C514D66AAA4F}" type="presParOf" srcId="{DC6354ED-37CC-4FE9-A085-145953C2CA8E}" destId="{1D8399BF-DE05-427C-9C00-426EA2944DB0}" srcOrd="0" destOrd="0" presId="urn:microsoft.com/office/officeart/2005/8/layout/list1"/>
    <dgm:cxn modelId="{F5DE8A88-1B69-DB42-AC33-E683AD081A98}" type="presParOf" srcId="{DC6354ED-37CC-4FE9-A085-145953C2CA8E}" destId="{F8186F68-B710-4ABC-833E-1D6E5BFED6C3}" srcOrd="1" destOrd="0" presId="urn:microsoft.com/office/officeart/2005/8/layout/list1"/>
    <dgm:cxn modelId="{E783E42A-C5DE-3A41-9F91-AE69C18F6EB9}" type="presParOf" srcId="{68DD8A5F-F8EC-4003-B34A-18893B22DED1}" destId="{426F9E02-AAE4-408D-A595-8977CA4CD789}" srcOrd="1" destOrd="0" presId="urn:microsoft.com/office/officeart/2005/8/layout/list1"/>
    <dgm:cxn modelId="{BED6E069-7BCD-8C4A-BED0-7873CCE15878}" type="presParOf" srcId="{68DD8A5F-F8EC-4003-B34A-18893B22DED1}" destId="{391D666F-E0AD-4E42-AC8F-4FE69CED964F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C05635C3-2FE3-4DFC-85C9-0CC61E71379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DC322679-1925-447A-83E6-122C2B910DE6}">
      <dgm:prSet phldrT="[Text]" custT="1"/>
      <dgm:spPr/>
      <dgm:t>
        <a:bodyPr/>
        <a:lstStyle/>
        <a:p>
          <a:r>
            <a:rPr lang="en-IN" sz="2400" dirty="0" smtClean="0"/>
            <a:t>Other</a:t>
          </a:r>
          <a:r>
            <a:rPr lang="en-IN" sz="1900" dirty="0" smtClean="0"/>
            <a:t>:</a:t>
          </a:r>
          <a:endParaRPr lang="en-IN" sz="1900" dirty="0"/>
        </a:p>
      </dgm:t>
    </dgm:pt>
    <dgm:pt modelId="{C2F532BC-B8AF-47B7-AD20-B1117D4976B0}" type="parTrans" cxnId="{A6ADEB0D-CE75-4377-B37E-6583B1649FFB}">
      <dgm:prSet/>
      <dgm:spPr/>
      <dgm:t>
        <a:bodyPr/>
        <a:lstStyle/>
        <a:p>
          <a:endParaRPr lang="en-IN"/>
        </a:p>
      </dgm:t>
    </dgm:pt>
    <dgm:pt modelId="{02581945-BA2E-48B7-B73B-C2AFCC74E4D3}" type="sibTrans" cxnId="{A6ADEB0D-CE75-4377-B37E-6583B1649FFB}">
      <dgm:prSet/>
      <dgm:spPr/>
      <dgm:t>
        <a:bodyPr/>
        <a:lstStyle/>
        <a:p>
          <a:endParaRPr lang="en-IN"/>
        </a:p>
      </dgm:t>
    </dgm:pt>
    <dgm:pt modelId="{B505F422-66E2-45DE-9EC0-3A28D0BC1898}">
      <dgm:prSet/>
      <dgm:spPr/>
      <dgm:t>
        <a:bodyPr/>
        <a:lstStyle/>
        <a:p>
          <a:endParaRPr lang="en-IN" sz="3100" dirty="0"/>
        </a:p>
      </dgm:t>
    </dgm:pt>
    <dgm:pt modelId="{9FF10844-2104-4E80-AFD9-B2DA4D0C2851}" type="parTrans" cxnId="{8983C135-85EE-45E8-A16F-8622E4D35BE1}">
      <dgm:prSet/>
      <dgm:spPr/>
      <dgm:t>
        <a:bodyPr/>
        <a:lstStyle/>
        <a:p>
          <a:endParaRPr lang="en-US"/>
        </a:p>
      </dgm:t>
    </dgm:pt>
    <dgm:pt modelId="{DB6BA36B-1C20-466C-854B-71E1F072EF58}" type="sibTrans" cxnId="{8983C135-85EE-45E8-A16F-8622E4D35BE1}">
      <dgm:prSet/>
      <dgm:spPr/>
      <dgm:t>
        <a:bodyPr/>
        <a:lstStyle/>
        <a:p>
          <a:endParaRPr lang="en-US"/>
        </a:p>
      </dgm:t>
    </dgm:pt>
    <dgm:pt modelId="{D04D2BD4-9299-4F66-9CB2-B157C9D884F6}">
      <dgm:prSet custT="1"/>
      <dgm:spPr/>
      <dgm:t>
        <a:bodyPr/>
        <a:lstStyle/>
        <a:p>
          <a:r>
            <a:rPr lang="en-IN" sz="2200" dirty="0" smtClean="0"/>
            <a:t>Regulatory risk, sudden change in legal/regulatory framework </a:t>
          </a:r>
          <a:endParaRPr lang="en-IN" sz="2200" dirty="0"/>
        </a:p>
      </dgm:t>
    </dgm:pt>
    <dgm:pt modelId="{B1A5CFBB-CABA-4ACD-8645-BFC06B07EE2F}" type="parTrans" cxnId="{E660D342-19E0-4B37-A598-24B9381267D9}">
      <dgm:prSet/>
      <dgm:spPr/>
      <dgm:t>
        <a:bodyPr/>
        <a:lstStyle/>
        <a:p>
          <a:endParaRPr lang="en-US"/>
        </a:p>
      </dgm:t>
    </dgm:pt>
    <dgm:pt modelId="{40DF8C96-D7C6-4A21-985A-8DA42A1A0494}" type="sibTrans" cxnId="{E660D342-19E0-4B37-A598-24B9381267D9}">
      <dgm:prSet/>
      <dgm:spPr/>
      <dgm:t>
        <a:bodyPr/>
        <a:lstStyle/>
        <a:p>
          <a:endParaRPr lang="en-US"/>
        </a:p>
      </dgm:t>
    </dgm:pt>
    <dgm:pt modelId="{313DE065-50C3-4989-A287-7F07D5AE5FDB}">
      <dgm:prSet custT="1"/>
      <dgm:spPr/>
      <dgm:t>
        <a:bodyPr/>
        <a:lstStyle/>
        <a:p>
          <a:endParaRPr lang="en-IN" sz="2200" dirty="0"/>
        </a:p>
      </dgm:t>
    </dgm:pt>
    <dgm:pt modelId="{EEF1F1A6-1BA0-4AD7-8764-BB2D2F624942}" type="parTrans" cxnId="{06E3636B-E02C-4892-822E-C959FF782FDB}">
      <dgm:prSet/>
      <dgm:spPr/>
      <dgm:t>
        <a:bodyPr/>
        <a:lstStyle/>
        <a:p>
          <a:endParaRPr lang="en-US"/>
        </a:p>
      </dgm:t>
    </dgm:pt>
    <dgm:pt modelId="{32D614C9-8EE2-42FD-B8DA-BD0314EC1AC1}" type="sibTrans" cxnId="{06E3636B-E02C-4892-822E-C959FF782FDB}">
      <dgm:prSet/>
      <dgm:spPr/>
      <dgm:t>
        <a:bodyPr/>
        <a:lstStyle/>
        <a:p>
          <a:endParaRPr lang="en-US"/>
        </a:p>
      </dgm:t>
    </dgm:pt>
    <dgm:pt modelId="{14D9E7ED-FFEC-4B23-8BF8-5FD5617E3A42}">
      <dgm:prSet custT="1"/>
      <dgm:spPr/>
      <dgm:t>
        <a:bodyPr/>
        <a:lstStyle/>
        <a:p>
          <a:endParaRPr lang="en-IN" sz="2200" dirty="0"/>
        </a:p>
      </dgm:t>
    </dgm:pt>
    <dgm:pt modelId="{03A942B3-4667-4CB6-BF8F-C683E2D25740}" type="parTrans" cxnId="{86DE1AFF-9900-4DAB-A0AC-ACFCD9550634}">
      <dgm:prSet/>
      <dgm:spPr/>
      <dgm:t>
        <a:bodyPr/>
        <a:lstStyle/>
        <a:p>
          <a:endParaRPr lang="en-US"/>
        </a:p>
      </dgm:t>
    </dgm:pt>
    <dgm:pt modelId="{384D2C44-8FE0-459E-BE4B-A70D96A0C535}" type="sibTrans" cxnId="{86DE1AFF-9900-4DAB-A0AC-ACFCD9550634}">
      <dgm:prSet/>
      <dgm:spPr/>
      <dgm:t>
        <a:bodyPr/>
        <a:lstStyle/>
        <a:p>
          <a:endParaRPr lang="en-US"/>
        </a:p>
      </dgm:t>
    </dgm:pt>
    <dgm:pt modelId="{D484CB54-0C7E-4ED6-9319-4E6F5FF33D71}">
      <dgm:prSet custT="1"/>
      <dgm:spPr/>
      <dgm:t>
        <a:bodyPr/>
        <a:lstStyle/>
        <a:p>
          <a:endParaRPr lang="en-IN" sz="2200" dirty="0"/>
        </a:p>
      </dgm:t>
    </dgm:pt>
    <dgm:pt modelId="{24282E7E-A8A8-43AF-BB07-429D5CC37120}" type="parTrans" cxnId="{F118B3F1-C476-4559-B045-A474B2879F3B}">
      <dgm:prSet/>
      <dgm:spPr/>
      <dgm:t>
        <a:bodyPr/>
        <a:lstStyle/>
        <a:p>
          <a:endParaRPr lang="en-US"/>
        </a:p>
      </dgm:t>
    </dgm:pt>
    <dgm:pt modelId="{CD7B3456-C1C7-403D-BAA3-60C4C34E72D7}" type="sibTrans" cxnId="{F118B3F1-C476-4559-B045-A474B2879F3B}">
      <dgm:prSet/>
      <dgm:spPr/>
      <dgm:t>
        <a:bodyPr/>
        <a:lstStyle/>
        <a:p>
          <a:endParaRPr lang="en-US"/>
        </a:p>
      </dgm:t>
    </dgm:pt>
    <dgm:pt modelId="{CB76EA17-17CF-DF4C-A21E-E98A8B1990FA}">
      <dgm:prSet custT="1"/>
      <dgm:spPr/>
      <dgm:t>
        <a:bodyPr/>
        <a:lstStyle/>
        <a:p>
          <a:r>
            <a:rPr lang="en-IN" sz="2200" dirty="0" smtClean="0"/>
            <a:t>Other causes: over-valuation of assets, ill-managed rapid growth</a:t>
          </a:r>
          <a:endParaRPr lang="en-IN" sz="2200" dirty="0"/>
        </a:p>
      </dgm:t>
    </dgm:pt>
    <dgm:pt modelId="{498B1538-7A12-5D45-8681-C467B4E157AB}" type="parTrans" cxnId="{7AD8A027-1006-3D42-A0F9-1E6298097876}">
      <dgm:prSet/>
      <dgm:spPr/>
      <dgm:t>
        <a:bodyPr/>
        <a:lstStyle/>
        <a:p>
          <a:endParaRPr lang="en-US"/>
        </a:p>
      </dgm:t>
    </dgm:pt>
    <dgm:pt modelId="{6A4AF4BD-43B6-C948-A945-8EEB4B842A8A}" type="sibTrans" cxnId="{7AD8A027-1006-3D42-A0F9-1E6298097876}">
      <dgm:prSet/>
      <dgm:spPr/>
      <dgm:t>
        <a:bodyPr/>
        <a:lstStyle/>
        <a:p>
          <a:endParaRPr lang="en-US"/>
        </a:p>
      </dgm:t>
    </dgm:pt>
    <dgm:pt modelId="{6A0368CF-7D7A-6147-9B46-C4E8331019A3}">
      <dgm:prSet custT="1"/>
      <dgm:spPr/>
      <dgm:t>
        <a:bodyPr/>
        <a:lstStyle/>
        <a:p>
          <a:endParaRPr lang="en-IN" sz="2200" dirty="0"/>
        </a:p>
      </dgm:t>
    </dgm:pt>
    <dgm:pt modelId="{1DD08E0C-CA93-EF4A-9920-B97508473F07}" type="parTrans" cxnId="{B1512383-14BE-2D43-8454-0EA0D9DBDC60}">
      <dgm:prSet/>
      <dgm:spPr/>
      <dgm:t>
        <a:bodyPr/>
        <a:lstStyle/>
        <a:p>
          <a:endParaRPr lang="en-US"/>
        </a:p>
      </dgm:t>
    </dgm:pt>
    <dgm:pt modelId="{A1C8198E-4082-F148-9530-C251081200D4}" type="sibTrans" cxnId="{B1512383-14BE-2D43-8454-0EA0D9DBDC60}">
      <dgm:prSet/>
      <dgm:spPr/>
      <dgm:t>
        <a:bodyPr/>
        <a:lstStyle/>
        <a:p>
          <a:endParaRPr lang="en-US"/>
        </a:p>
      </dgm:t>
    </dgm:pt>
    <dgm:pt modelId="{422197E8-1A05-D549-9304-954234DCFC3C}">
      <dgm:prSet custT="1"/>
      <dgm:spPr/>
      <dgm:t>
        <a:bodyPr/>
        <a:lstStyle/>
        <a:p>
          <a:endParaRPr lang="en-IN" sz="2200" dirty="0"/>
        </a:p>
      </dgm:t>
    </dgm:pt>
    <dgm:pt modelId="{BE5F12AA-1D17-FF47-BEF7-0784A25D9C2D}" type="parTrans" cxnId="{73CF1FC1-4777-6645-9674-6E57644FB2EB}">
      <dgm:prSet/>
      <dgm:spPr/>
      <dgm:t>
        <a:bodyPr/>
        <a:lstStyle/>
        <a:p>
          <a:endParaRPr lang="en-US"/>
        </a:p>
      </dgm:t>
    </dgm:pt>
    <dgm:pt modelId="{4480537C-8485-8D45-8F23-BDB02BDD014E}" type="sibTrans" cxnId="{73CF1FC1-4777-6645-9674-6E57644FB2EB}">
      <dgm:prSet/>
      <dgm:spPr/>
      <dgm:t>
        <a:bodyPr/>
        <a:lstStyle/>
        <a:p>
          <a:endParaRPr lang="en-US"/>
        </a:p>
      </dgm:t>
    </dgm:pt>
    <dgm:pt modelId="{FC175B29-E1C5-DF49-9CD6-AE7E7349556E}">
      <dgm:prSet custT="1"/>
      <dgm:spPr/>
      <dgm:t>
        <a:bodyPr/>
        <a:lstStyle/>
        <a:p>
          <a:r>
            <a:rPr lang="en-IN" sz="2200" dirty="0" smtClean="0"/>
            <a:t>Systemic risks associated with long term trends e.g. climate change, longevity</a:t>
          </a:r>
          <a:endParaRPr lang="en-IN" sz="2200" dirty="0"/>
        </a:p>
      </dgm:t>
    </dgm:pt>
    <dgm:pt modelId="{C71FF6E3-10BA-9D44-9FA8-0CBA14ACDB19}" type="parTrans" cxnId="{0DF4DECB-377E-5D41-A30C-751564FDCB90}">
      <dgm:prSet/>
      <dgm:spPr/>
      <dgm:t>
        <a:bodyPr/>
        <a:lstStyle/>
        <a:p>
          <a:endParaRPr lang="en-US"/>
        </a:p>
      </dgm:t>
    </dgm:pt>
    <dgm:pt modelId="{7C903059-F511-524D-8A71-DB78D78EEB37}" type="sibTrans" cxnId="{0DF4DECB-377E-5D41-A30C-751564FDCB90}">
      <dgm:prSet/>
      <dgm:spPr/>
      <dgm:t>
        <a:bodyPr/>
        <a:lstStyle/>
        <a:p>
          <a:endParaRPr lang="en-US"/>
        </a:p>
      </dgm:t>
    </dgm:pt>
    <dgm:pt modelId="{CFA1D843-7D5B-E84A-8113-396BE4323204}">
      <dgm:prSet custT="1"/>
      <dgm:spPr/>
      <dgm:t>
        <a:bodyPr/>
        <a:lstStyle/>
        <a:p>
          <a:r>
            <a:rPr lang="en-IN" sz="2200" dirty="0" smtClean="0"/>
            <a:t>On the other hand, during the onset of a systemic risk, regulators’ early intervention e.g. relaxing capital requirements temporarily prevent crisis from happening</a:t>
          </a:r>
          <a:endParaRPr lang="en-IN" sz="2200" dirty="0"/>
        </a:p>
      </dgm:t>
    </dgm:pt>
    <dgm:pt modelId="{1577177D-543D-0045-8F6E-B997C98283DA}" type="parTrans" cxnId="{63637EC7-A2D1-E040-97E2-EA687BD9C632}">
      <dgm:prSet/>
      <dgm:spPr/>
      <dgm:t>
        <a:bodyPr/>
        <a:lstStyle/>
        <a:p>
          <a:endParaRPr lang="en-US"/>
        </a:p>
      </dgm:t>
    </dgm:pt>
    <dgm:pt modelId="{F3C98EDF-1D56-B346-B8E6-CBCCB8741380}" type="sibTrans" cxnId="{63637EC7-A2D1-E040-97E2-EA687BD9C632}">
      <dgm:prSet/>
      <dgm:spPr/>
      <dgm:t>
        <a:bodyPr/>
        <a:lstStyle/>
        <a:p>
          <a:endParaRPr lang="en-US"/>
        </a:p>
      </dgm:t>
    </dgm:pt>
    <dgm:pt modelId="{9881D878-388F-4C19-9551-DBAB8A37B14B}">
      <dgm:prSet custT="1"/>
      <dgm:spPr/>
      <dgm:t>
        <a:bodyPr/>
        <a:lstStyle/>
        <a:p>
          <a:r>
            <a:rPr lang="en-IN" sz="2200" dirty="0" smtClean="0"/>
            <a:t>Operational risks</a:t>
          </a:r>
          <a:endParaRPr lang="en-IN" sz="2200" dirty="0"/>
        </a:p>
      </dgm:t>
    </dgm:pt>
    <dgm:pt modelId="{4A9571F1-53BC-4878-B609-09468B54241B}" type="parTrans" cxnId="{99E090CC-741C-4570-B6E3-ADB0925D2397}">
      <dgm:prSet/>
      <dgm:spPr/>
      <dgm:t>
        <a:bodyPr/>
        <a:lstStyle/>
        <a:p>
          <a:endParaRPr lang="en-US"/>
        </a:p>
      </dgm:t>
    </dgm:pt>
    <dgm:pt modelId="{6E593B25-E5A9-4989-A548-341178B80664}" type="sibTrans" cxnId="{99E090CC-741C-4570-B6E3-ADB0925D2397}">
      <dgm:prSet/>
      <dgm:spPr/>
      <dgm:t>
        <a:bodyPr/>
        <a:lstStyle/>
        <a:p>
          <a:endParaRPr lang="en-US"/>
        </a:p>
      </dgm:t>
    </dgm:pt>
    <dgm:pt modelId="{68DD8A5F-F8EC-4003-B34A-18893B22DED1}" type="pres">
      <dgm:prSet presAssocID="{C05635C3-2FE3-4DFC-85C9-0CC61E71379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DC6354ED-37CC-4FE9-A085-145953C2CA8E}" type="pres">
      <dgm:prSet presAssocID="{DC322679-1925-447A-83E6-122C2B910DE6}" presName="parentLin" presStyleCnt="0"/>
      <dgm:spPr/>
    </dgm:pt>
    <dgm:pt modelId="{1D8399BF-DE05-427C-9C00-426EA2944DB0}" type="pres">
      <dgm:prSet presAssocID="{DC322679-1925-447A-83E6-122C2B910DE6}" presName="parentLeftMargin" presStyleLbl="node1" presStyleIdx="0" presStyleCnt="1"/>
      <dgm:spPr/>
      <dgm:t>
        <a:bodyPr/>
        <a:lstStyle/>
        <a:p>
          <a:endParaRPr lang="en-IN"/>
        </a:p>
      </dgm:t>
    </dgm:pt>
    <dgm:pt modelId="{F8186F68-B710-4ABC-833E-1D6E5BFED6C3}" type="pres">
      <dgm:prSet presAssocID="{DC322679-1925-447A-83E6-122C2B910DE6}" presName="parentText" presStyleLbl="node1" presStyleIdx="0" presStyleCnt="1" custScaleY="519565" custLinFactY="14980" custLinFactNeighborX="8214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26F9E02-AAE4-408D-A595-8977CA4CD789}" type="pres">
      <dgm:prSet presAssocID="{DC322679-1925-447A-83E6-122C2B910DE6}" presName="negativeSpace" presStyleCnt="0"/>
      <dgm:spPr/>
    </dgm:pt>
    <dgm:pt modelId="{391D666F-E0AD-4E42-AC8F-4FE69CED964F}" type="pres">
      <dgm:prSet presAssocID="{DC322679-1925-447A-83E6-122C2B910DE6}" presName="childText" presStyleLbl="conFgAcc1" presStyleIdx="0" presStyleCnt="1" custScaleY="193501" custLinFactNeighborY="-7466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3F317963-C0BE-F041-ABAE-47F50917186A}" type="presOf" srcId="{313DE065-50C3-4989-A287-7F07D5AE5FDB}" destId="{391D666F-E0AD-4E42-AC8F-4FE69CED964F}" srcOrd="0" destOrd="7" presId="urn:microsoft.com/office/officeart/2005/8/layout/list1"/>
    <dgm:cxn modelId="{73CF1FC1-4777-6645-9674-6E57644FB2EB}" srcId="{DC322679-1925-447A-83E6-122C2B910DE6}" destId="{422197E8-1A05-D549-9304-954234DCFC3C}" srcOrd="0" destOrd="0" parTransId="{BE5F12AA-1D17-FF47-BEF7-0784A25D9C2D}" sibTransId="{4480537C-8485-8D45-8F23-BDB02BDD014E}"/>
    <dgm:cxn modelId="{F118B3F1-C476-4559-B045-A474B2879F3B}" srcId="{DC322679-1925-447A-83E6-122C2B910DE6}" destId="{D484CB54-0C7E-4ED6-9319-4E6F5FF33D71}" srcOrd="8" destOrd="0" parTransId="{24282E7E-A8A8-43AF-BB07-429D5CC37120}" sibTransId="{CD7B3456-C1C7-403D-BAA3-60C4C34E72D7}"/>
    <dgm:cxn modelId="{85BD5286-4B9F-4A46-82C3-881D87FC5078}" type="presOf" srcId="{DC322679-1925-447A-83E6-122C2B910DE6}" destId="{1D8399BF-DE05-427C-9C00-426EA2944DB0}" srcOrd="0" destOrd="0" presId="urn:microsoft.com/office/officeart/2005/8/layout/list1"/>
    <dgm:cxn modelId="{99E090CC-741C-4570-B6E3-ADB0925D2397}" srcId="{DC322679-1925-447A-83E6-122C2B910DE6}" destId="{9881D878-388F-4C19-9551-DBAB8A37B14B}" srcOrd="5" destOrd="0" parTransId="{4A9571F1-53BC-4878-B609-09468B54241B}" sibTransId="{6E593B25-E5A9-4989-A548-341178B80664}"/>
    <dgm:cxn modelId="{D698B0A4-AC34-4A49-841E-C02F5ADAE9B2}" type="presOf" srcId="{D484CB54-0C7E-4ED6-9319-4E6F5FF33D71}" destId="{391D666F-E0AD-4E42-AC8F-4FE69CED964F}" srcOrd="0" destOrd="8" presId="urn:microsoft.com/office/officeart/2005/8/layout/list1"/>
    <dgm:cxn modelId="{3D91AFFC-F5E7-C646-91EF-87221C86F4AF}" type="presOf" srcId="{FC175B29-E1C5-DF49-9CD6-AE7E7349556E}" destId="{391D666F-E0AD-4E42-AC8F-4FE69CED964F}" srcOrd="0" destOrd="3" presId="urn:microsoft.com/office/officeart/2005/8/layout/list1"/>
    <dgm:cxn modelId="{0DF4DECB-377E-5D41-A30C-751564FDCB90}" srcId="{DC322679-1925-447A-83E6-122C2B910DE6}" destId="{FC175B29-E1C5-DF49-9CD6-AE7E7349556E}" srcOrd="3" destOrd="0" parTransId="{C71FF6E3-10BA-9D44-9FA8-0CBA14ACDB19}" sibTransId="{7C903059-F511-524D-8A71-DB78D78EEB37}"/>
    <dgm:cxn modelId="{86DE1AFF-9900-4DAB-A0AC-ACFCD9550634}" srcId="{DC322679-1925-447A-83E6-122C2B910DE6}" destId="{14D9E7ED-FFEC-4B23-8BF8-5FD5617E3A42}" srcOrd="9" destOrd="0" parTransId="{03A942B3-4667-4CB6-BF8F-C683E2D25740}" sibTransId="{384D2C44-8FE0-459E-BE4B-A70D96A0C535}"/>
    <dgm:cxn modelId="{49A25CD9-DB40-8842-A953-C554209F3E91}" type="presOf" srcId="{D04D2BD4-9299-4F66-9CB2-B157C9D884F6}" destId="{391D666F-E0AD-4E42-AC8F-4FE69CED964F}" srcOrd="0" destOrd="1" presId="urn:microsoft.com/office/officeart/2005/8/layout/list1"/>
    <dgm:cxn modelId="{8983C135-85EE-45E8-A16F-8622E4D35BE1}" srcId="{DC322679-1925-447A-83E6-122C2B910DE6}" destId="{B505F422-66E2-45DE-9EC0-3A28D0BC1898}" srcOrd="10" destOrd="0" parTransId="{9FF10844-2104-4E80-AFD9-B2DA4D0C2851}" sibTransId="{DB6BA36B-1C20-466C-854B-71E1F072EF58}"/>
    <dgm:cxn modelId="{C517A88B-974B-A846-B0CD-BD6B9A552E3E}" type="presOf" srcId="{6A0368CF-7D7A-6147-9B46-C4E8331019A3}" destId="{391D666F-E0AD-4E42-AC8F-4FE69CED964F}" srcOrd="0" destOrd="6" presId="urn:microsoft.com/office/officeart/2005/8/layout/list1"/>
    <dgm:cxn modelId="{B1512383-14BE-2D43-8454-0EA0D9DBDC60}" srcId="{DC322679-1925-447A-83E6-122C2B910DE6}" destId="{6A0368CF-7D7A-6147-9B46-C4E8331019A3}" srcOrd="6" destOrd="0" parTransId="{1DD08E0C-CA93-EF4A-9920-B97508473F07}" sibTransId="{A1C8198E-4082-F148-9530-C251081200D4}"/>
    <dgm:cxn modelId="{A6ADEB0D-CE75-4377-B37E-6583B1649FFB}" srcId="{C05635C3-2FE3-4DFC-85C9-0CC61E713794}" destId="{DC322679-1925-447A-83E6-122C2B910DE6}" srcOrd="0" destOrd="0" parTransId="{C2F532BC-B8AF-47B7-AD20-B1117D4976B0}" sibTransId="{02581945-BA2E-48B7-B73B-C2AFCC74E4D3}"/>
    <dgm:cxn modelId="{7AD8A027-1006-3D42-A0F9-1E6298097876}" srcId="{DC322679-1925-447A-83E6-122C2B910DE6}" destId="{CB76EA17-17CF-DF4C-A21E-E98A8B1990FA}" srcOrd="4" destOrd="0" parTransId="{498B1538-7A12-5D45-8681-C467B4E157AB}" sibTransId="{6A4AF4BD-43B6-C948-A945-8EEB4B842A8A}"/>
    <dgm:cxn modelId="{3F96567D-0CEA-8847-B7F1-E18A2F0F7458}" type="presOf" srcId="{DC322679-1925-447A-83E6-122C2B910DE6}" destId="{F8186F68-B710-4ABC-833E-1D6E5BFED6C3}" srcOrd="1" destOrd="0" presId="urn:microsoft.com/office/officeart/2005/8/layout/list1"/>
    <dgm:cxn modelId="{749C35C7-BE30-264D-BBAE-931D989E88D9}" type="presOf" srcId="{14D9E7ED-FFEC-4B23-8BF8-5FD5617E3A42}" destId="{391D666F-E0AD-4E42-AC8F-4FE69CED964F}" srcOrd="0" destOrd="9" presId="urn:microsoft.com/office/officeart/2005/8/layout/list1"/>
    <dgm:cxn modelId="{CE4F11B3-53F1-F541-90AD-390AA6C2D68C}" type="presOf" srcId="{B505F422-66E2-45DE-9EC0-3A28D0BC1898}" destId="{391D666F-E0AD-4E42-AC8F-4FE69CED964F}" srcOrd="0" destOrd="10" presId="urn:microsoft.com/office/officeart/2005/8/layout/list1"/>
    <dgm:cxn modelId="{63637EC7-A2D1-E040-97E2-EA687BD9C632}" srcId="{DC322679-1925-447A-83E6-122C2B910DE6}" destId="{CFA1D843-7D5B-E84A-8113-396BE4323204}" srcOrd="2" destOrd="0" parTransId="{1577177D-543D-0045-8F6E-B997C98283DA}" sibTransId="{F3C98EDF-1D56-B346-B8E6-CBCCB8741380}"/>
    <dgm:cxn modelId="{0B7811E5-95F6-8E42-ADDC-E1AAFF5B3115}" type="presOf" srcId="{CB76EA17-17CF-DF4C-A21E-E98A8B1990FA}" destId="{391D666F-E0AD-4E42-AC8F-4FE69CED964F}" srcOrd="0" destOrd="4" presId="urn:microsoft.com/office/officeart/2005/8/layout/list1"/>
    <dgm:cxn modelId="{E059859C-6C9C-144A-8356-11861F17CFAE}" type="presOf" srcId="{C05635C3-2FE3-4DFC-85C9-0CC61E713794}" destId="{68DD8A5F-F8EC-4003-B34A-18893B22DED1}" srcOrd="0" destOrd="0" presId="urn:microsoft.com/office/officeart/2005/8/layout/list1"/>
    <dgm:cxn modelId="{06E3636B-E02C-4892-822E-C959FF782FDB}" srcId="{DC322679-1925-447A-83E6-122C2B910DE6}" destId="{313DE065-50C3-4989-A287-7F07D5AE5FDB}" srcOrd="7" destOrd="0" parTransId="{EEF1F1A6-1BA0-4AD7-8764-BB2D2F624942}" sibTransId="{32D614C9-8EE2-42FD-B8DA-BD0314EC1AC1}"/>
    <dgm:cxn modelId="{A9570607-9026-4A80-A54F-70F4BA183C29}" type="presOf" srcId="{9881D878-388F-4C19-9551-DBAB8A37B14B}" destId="{391D666F-E0AD-4E42-AC8F-4FE69CED964F}" srcOrd="0" destOrd="5" presId="urn:microsoft.com/office/officeart/2005/8/layout/list1"/>
    <dgm:cxn modelId="{5A0F6E34-BFF5-534B-AAF6-9C20D2367E48}" type="presOf" srcId="{422197E8-1A05-D549-9304-954234DCFC3C}" destId="{391D666F-E0AD-4E42-AC8F-4FE69CED964F}" srcOrd="0" destOrd="0" presId="urn:microsoft.com/office/officeart/2005/8/layout/list1"/>
    <dgm:cxn modelId="{F011CBDB-5754-6C4F-B7FF-9881D914A035}" type="presOf" srcId="{CFA1D843-7D5B-E84A-8113-396BE4323204}" destId="{391D666F-E0AD-4E42-AC8F-4FE69CED964F}" srcOrd="0" destOrd="2" presId="urn:microsoft.com/office/officeart/2005/8/layout/list1"/>
    <dgm:cxn modelId="{E660D342-19E0-4B37-A598-24B9381267D9}" srcId="{DC322679-1925-447A-83E6-122C2B910DE6}" destId="{D04D2BD4-9299-4F66-9CB2-B157C9D884F6}" srcOrd="1" destOrd="0" parTransId="{B1A5CFBB-CABA-4ACD-8645-BFC06B07EE2F}" sibTransId="{40DF8C96-D7C6-4A21-985A-8DA42A1A0494}"/>
    <dgm:cxn modelId="{429587E9-32BC-1B4C-BE76-ABD66569F439}" type="presParOf" srcId="{68DD8A5F-F8EC-4003-B34A-18893B22DED1}" destId="{DC6354ED-37CC-4FE9-A085-145953C2CA8E}" srcOrd="0" destOrd="0" presId="urn:microsoft.com/office/officeart/2005/8/layout/list1"/>
    <dgm:cxn modelId="{B7B11F1F-B7D3-1D4E-9A4E-B4AA087B54A8}" type="presParOf" srcId="{DC6354ED-37CC-4FE9-A085-145953C2CA8E}" destId="{1D8399BF-DE05-427C-9C00-426EA2944DB0}" srcOrd="0" destOrd="0" presId="urn:microsoft.com/office/officeart/2005/8/layout/list1"/>
    <dgm:cxn modelId="{A5311FF8-7748-F549-A99A-25C0D1304B9F}" type="presParOf" srcId="{DC6354ED-37CC-4FE9-A085-145953C2CA8E}" destId="{F8186F68-B710-4ABC-833E-1D6E5BFED6C3}" srcOrd="1" destOrd="0" presId="urn:microsoft.com/office/officeart/2005/8/layout/list1"/>
    <dgm:cxn modelId="{DEC66E76-9E3A-8C4F-80F7-A64EDE844E36}" type="presParOf" srcId="{68DD8A5F-F8EC-4003-B34A-18893B22DED1}" destId="{426F9E02-AAE4-408D-A595-8977CA4CD789}" srcOrd="1" destOrd="0" presId="urn:microsoft.com/office/officeart/2005/8/layout/list1"/>
    <dgm:cxn modelId="{2515EB6C-E78C-1B48-A61D-15386056B08A}" type="presParOf" srcId="{68DD8A5F-F8EC-4003-B34A-18893B22DED1}" destId="{391D666F-E0AD-4E42-AC8F-4FE69CED964F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FF142B2F-BB16-264C-B50A-33093692A40A}" type="doc">
      <dgm:prSet loTypeId="urn:microsoft.com/office/officeart/2005/8/layout/list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E4F077F-A253-044D-9F78-C60CABC00B94}">
      <dgm:prSet phldrT="[Text]" custT="1"/>
      <dgm:spPr/>
      <dgm:t>
        <a:bodyPr/>
        <a:lstStyle/>
        <a:p>
          <a:r>
            <a:rPr lang="en-US" sz="1800" dirty="0" smtClean="0"/>
            <a:t>Implement comprehensive, integrated and principle-based supervision of Insurance</a:t>
          </a:r>
          <a:endParaRPr lang="en-US" sz="1800" dirty="0"/>
        </a:p>
      </dgm:t>
    </dgm:pt>
    <dgm:pt modelId="{3B884D2A-FCE0-5A40-BBA8-8281CD64D8CD}" type="parTrans" cxnId="{D3180B6B-CF53-C543-8CBE-49F90C9A7AA2}">
      <dgm:prSet/>
      <dgm:spPr/>
      <dgm:t>
        <a:bodyPr/>
        <a:lstStyle/>
        <a:p>
          <a:endParaRPr lang="en-US"/>
        </a:p>
      </dgm:t>
    </dgm:pt>
    <dgm:pt modelId="{13028392-CF35-B246-ACCF-0E87C681BA55}" type="sibTrans" cxnId="{D3180B6B-CF53-C543-8CBE-49F90C9A7AA2}">
      <dgm:prSet/>
      <dgm:spPr/>
      <dgm:t>
        <a:bodyPr/>
        <a:lstStyle/>
        <a:p>
          <a:endParaRPr lang="en-US"/>
        </a:p>
      </dgm:t>
    </dgm:pt>
    <dgm:pt modelId="{AD5E6F0A-0386-8745-ADA6-A3678A5DD25A}">
      <dgm:prSet phldrT="[Text]" custT="1"/>
      <dgm:spPr/>
      <dgm:t>
        <a:bodyPr/>
        <a:lstStyle/>
        <a:p>
          <a:r>
            <a:rPr lang="en-US" sz="1800" dirty="0" smtClean="0"/>
            <a:t>Strengthen liquidity risk management </a:t>
          </a:r>
          <a:r>
            <a:rPr lang="en-US" sz="1800" dirty="0" err="1" smtClean="0"/>
            <a:t>e.g</a:t>
          </a:r>
          <a:r>
            <a:rPr lang="en-US" sz="1800" dirty="0" smtClean="0"/>
            <a:t>, liquidity stress tests</a:t>
          </a:r>
          <a:endParaRPr lang="en-US" sz="1800" dirty="0"/>
        </a:p>
      </dgm:t>
    </dgm:pt>
    <dgm:pt modelId="{1C486C44-3161-D542-8FD0-5CD0DF003904}" type="parTrans" cxnId="{F2B8DC10-C180-704E-B806-D822B1AF00C9}">
      <dgm:prSet/>
      <dgm:spPr/>
      <dgm:t>
        <a:bodyPr/>
        <a:lstStyle/>
        <a:p>
          <a:endParaRPr lang="en-US"/>
        </a:p>
      </dgm:t>
    </dgm:pt>
    <dgm:pt modelId="{C0AA181D-4348-8041-8266-5F46651597A2}" type="sibTrans" cxnId="{F2B8DC10-C180-704E-B806-D822B1AF00C9}">
      <dgm:prSet/>
      <dgm:spPr/>
      <dgm:t>
        <a:bodyPr/>
        <a:lstStyle/>
        <a:p>
          <a:endParaRPr lang="en-US"/>
        </a:p>
      </dgm:t>
    </dgm:pt>
    <dgm:pt modelId="{BE7BBD6A-90A4-EC4A-B54F-C27DF907A879}">
      <dgm:prSet custT="1"/>
      <dgm:spPr/>
      <dgm:t>
        <a:bodyPr/>
        <a:lstStyle/>
        <a:p>
          <a:r>
            <a:rPr lang="en-US" sz="1800" dirty="0" smtClean="0"/>
            <a:t>Increased monitoring of macro/industry-level prudence with adequate insurance representation</a:t>
          </a:r>
          <a:endParaRPr lang="en-US" sz="1800" dirty="0"/>
        </a:p>
      </dgm:t>
    </dgm:pt>
    <dgm:pt modelId="{FBF295C7-63F5-5142-BF2B-D3981E5FB1C9}" type="parTrans" cxnId="{7A8CA826-409C-DD42-A003-16A46EBE3409}">
      <dgm:prSet/>
      <dgm:spPr/>
      <dgm:t>
        <a:bodyPr/>
        <a:lstStyle/>
        <a:p>
          <a:endParaRPr lang="en-US"/>
        </a:p>
      </dgm:t>
    </dgm:pt>
    <dgm:pt modelId="{503F9DE4-71B5-3F48-A777-2818E7D58C36}" type="sibTrans" cxnId="{7A8CA826-409C-DD42-A003-16A46EBE3409}">
      <dgm:prSet/>
      <dgm:spPr/>
      <dgm:t>
        <a:bodyPr/>
        <a:lstStyle/>
        <a:p>
          <a:endParaRPr lang="en-US"/>
        </a:p>
      </dgm:t>
    </dgm:pt>
    <dgm:pt modelId="{EDF336A7-F81B-C744-BA0C-6BE5F710EE5B}">
      <dgm:prSet phldrT="[Text]" custT="1"/>
      <dgm:spPr/>
      <dgm:t>
        <a:bodyPr/>
        <a:lstStyle/>
        <a:p>
          <a:r>
            <a:rPr lang="en-US" sz="1800" dirty="0" smtClean="0"/>
            <a:t>Enhance regulation of financial guarantee insurance</a:t>
          </a:r>
          <a:endParaRPr lang="en-US" sz="1800" dirty="0"/>
        </a:p>
      </dgm:t>
    </dgm:pt>
    <dgm:pt modelId="{E71C27EE-AB78-2D45-80BF-A2BFF4E98EB1}" type="sibTrans" cxnId="{9F7A121E-B1F9-8E4E-ACA1-39FEFD321FDA}">
      <dgm:prSet/>
      <dgm:spPr/>
      <dgm:t>
        <a:bodyPr/>
        <a:lstStyle/>
        <a:p>
          <a:endParaRPr lang="en-US"/>
        </a:p>
      </dgm:t>
    </dgm:pt>
    <dgm:pt modelId="{CF8F965B-9FDD-FD43-AD9C-7DEE46CFE1E1}" type="parTrans" cxnId="{9F7A121E-B1F9-8E4E-ACA1-39FEFD321FDA}">
      <dgm:prSet/>
      <dgm:spPr/>
      <dgm:t>
        <a:bodyPr/>
        <a:lstStyle/>
        <a:p>
          <a:endParaRPr lang="en-US"/>
        </a:p>
      </dgm:t>
    </dgm:pt>
    <dgm:pt modelId="{A7F377A3-2BD7-4A52-9AC7-69252051870E}">
      <dgm:prSet custT="1"/>
      <dgm:spPr/>
      <dgm:t>
        <a:bodyPr/>
        <a:lstStyle/>
        <a:p>
          <a:r>
            <a:rPr lang="en-US" sz="1800" dirty="0" smtClean="0"/>
            <a:t>Industry-wide risk management practices e.g. stringent regulatory reserving, risk based capital?</a:t>
          </a:r>
          <a:endParaRPr lang="en-US" sz="1800" dirty="0"/>
        </a:p>
      </dgm:t>
    </dgm:pt>
    <dgm:pt modelId="{440411C1-041D-4264-9E53-F79DAABDE52B}" type="parTrans" cxnId="{86D612DB-84E3-4294-B0FB-AF175FD5834B}">
      <dgm:prSet/>
      <dgm:spPr/>
      <dgm:t>
        <a:bodyPr/>
        <a:lstStyle/>
        <a:p>
          <a:endParaRPr lang="en-US"/>
        </a:p>
      </dgm:t>
    </dgm:pt>
    <dgm:pt modelId="{EEF45717-FF6C-4998-A691-CC8B7BA4ED47}" type="sibTrans" cxnId="{86D612DB-84E3-4294-B0FB-AF175FD5834B}">
      <dgm:prSet/>
      <dgm:spPr/>
      <dgm:t>
        <a:bodyPr/>
        <a:lstStyle/>
        <a:p>
          <a:endParaRPr lang="en-US"/>
        </a:p>
      </dgm:t>
    </dgm:pt>
    <dgm:pt modelId="{CC02ABEB-6467-4C61-A4AD-69CB074B8505}">
      <dgm:prSet custT="1"/>
      <dgm:spPr/>
      <dgm:t>
        <a:bodyPr/>
        <a:lstStyle/>
        <a:p>
          <a:r>
            <a:rPr lang="en-US" sz="1800" dirty="0" smtClean="0"/>
            <a:t>Individual insurers – (1) good underwriting is first line of defense (2) ALM exercises coupled with resilience tests (3) ERM</a:t>
          </a:r>
          <a:endParaRPr lang="en-US" sz="1800" dirty="0"/>
        </a:p>
      </dgm:t>
    </dgm:pt>
    <dgm:pt modelId="{3E0B61DE-59D0-403B-9C43-297FA3D0BA7B}" type="parTrans" cxnId="{F49ADF3D-F588-4384-9E17-61BACDEBC9DB}">
      <dgm:prSet/>
      <dgm:spPr/>
      <dgm:t>
        <a:bodyPr/>
        <a:lstStyle/>
        <a:p>
          <a:endParaRPr lang="en-US"/>
        </a:p>
      </dgm:t>
    </dgm:pt>
    <dgm:pt modelId="{1275DD6A-68FB-4397-AA86-179A5DEAC44F}" type="sibTrans" cxnId="{F49ADF3D-F588-4384-9E17-61BACDEBC9DB}">
      <dgm:prSet/>
      <dgm:spPr/>
      <dgm:t>
        <a:bodyPr/>
        <a:lstStyle/>
        <a:p>
          <a:endParaRPr lang="en-US"/>
        </a:p>
      </dgm:t>
    </dgm:pt>
    <dgm:pt modelId="{2E45F312-BA26-054C-B139-8441A6E2F92D}" type="pres">
      <dgm:prSet presAssocID="{FF142B2F-BB16-264C-B50A-33093692A40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5006314-D4FC-2547-8E8E-4219F101A532}" type="pres">
      <dgm:prSet presAssocID="{BE4F077F-A253-044D-9F78-C60CABC00B94}" presName="parentLin" presStyleCnt="0"/>
      <dgm:spPr/>
    </dgm:pt>
    <dgm:pt modelId="{02A2322D-CC45-9C45-9EB2-26C9F59D2E88}" type="pres">
      <dgm:prSet presAssocID="{BE4F077F-A253-044D-9F78-C60CABC00B94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2F5BF84B-F88F-0D45-9052-F68DF2CDDCB8}" type="pres">
      <dgm:prSet presAssocID="{BE4F077F-A253-044D-9F78-C60CABC00B94}" presName="parentText" presStyleLbl="node1" presStyleIdx="0" presStyleCnt="6" custScaleX="142857" custScaleY="172211" custLinFactNeighborX="1479" custLinFactNeighborY="-282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2784E6-759B-6345-BEE8-17AEBF9D19E8}" type="pres">
      <dgm:prSet presAssocID="{BE4F077F-A253-044D-9F78-C60CABC00B94}" presName="negativeSpace" presStyleCnt="0"/>
      <dgm:spPr/>
    </dgm:pt>
    <dgm:pt modelId="{555BEACE-ED9D-B842-AC03-17EC92ABB0EA}" type="pres">
      <dgm:prSet presAssocID="{BE4F077F-A253-044D-9F78-C60CABC00B94}" presName="childText" presStyleLbl="conFgAcc1" presStyleIdx="0" presStyleCnt="6">
        <dgm:presLayoutVars>
          <dgm:bulletEnabled val="1"/>
        </dgm:presLayoutVars>
      </dgm:prSet>
      <dgm:spPr/>
    </dgm:pt>
    <dgm:pt modelId="{4D1DD608-E812-734B-B38A-7AFC302B8A53}" type="pres">
      <dgm:prSet presAssocID="{13028392-CF35-B246-ACCF-0E87C681BA55}" presName="spaceBetweenRectangles" presStyleCnt="0"/>
      <dgm:spPr/>
    </dgm:pt>
    <dgm:pt modelId="{51F4E9FD-EBA5-1D49-8C39-BFF0330FBF56}" type="pres">
      <dgm:prSet presAssocID="{AD5E6F0A-0386-8745-ADA6-A3678A5DD25A}" presName="parentLin" presStyleCnt="0"/>
      <dgm:spPr/>
    </dgm:pt>
    <dgm:pt modelId="{6E4E3A87-6EDC-BF44-BCD1-B9D961BA2CFB}" type="pres">
      <dgm:prSet presAssocID="{AD5E6F0A-0386-8745-ADA6-A3678A5DD25A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C97F8168-0EA3-D248-AC80-A37B7FEFE6E6}" type="pres">
      <dgm:prSet presAssocID="{AD5E6F0A-0386-8745-ADA6-A3678A5DD25A}" presName="parentText" presStyleLbl="node1" presStyleIdx="1" presStyleCnt="6" custScaleX="135972" custScaleY="17608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1290B1-38AC-A845-9AB5-201C78E73836}" type="pres">
      <dgm:prSet presAssocID="{AD5E6F0A-0386-8745-ADA6-A3678A5DD25A}" presName="negativeSpace" presStyleCnt="0"/>
      <dgm:spPr/>
    </dgm:pt>
    <dgm:pt modelId="{7E2FFF1C-2FDA-1243-8A05-2514365CF9AB}" type="pres">
      <dgm:prSet presAssocID="{AD5E6F0A-0386-8745-ADA6-A3678A5DD25A}" presName="childText" presStyleLbl="conFgAcc1" presStyleIdx="1" presStyleCnt="6">
        <dgm:presLayoutVars>
          <dgm:bulletEnabled val="1"/>
        </dgm:presLayoutVars>
      </dgm:prSet>
      <dgm:spPr/>
    </dgm:pt>
    <dgm:pt modelId="{38ED4572-7212-1E4F-8B05-7EC9D53F0368}" type="pres">
      <dgm:prSet presAssocID="{C0AA181D-4348-8041-8266-5F46651597A2}" presName="spaceBetweenRectangles" presStyleCnt="0"/>
      <dgm:spPr/>
    </dgm:pt>
    <dgm:pt modelId="{0DE89683-4BB9-1D45-8069-218BF653E183}" type="pres">
      <dgm:prSet presAssocID="{EDF336A7-F81B-C744-BA0C-6BE5F710EE5B}" presName="parentLin" presStyleCnt="0"/>
      <dgm:spPr/>
    </dgm:pt>
    <dgm:pt modelId="{1B417800-1CD1-C644-9C0A-D189F07904CA}" type="pres">
      <dgm:prSet presAssocID="{EDF336A7-F81B-C744-BA0C-6BE5F710EE5B}" presName="parentLeftMargin" presStyleLbl="node1" presStyleIdx="1" presStyleCnt="6"/>
      <dgm:spPr/>
      <dgm:t>
        <a:bodyPr/>
        <a:lstStyle/>
        <a:p>
          <a:endParaRPr lang="en-US"/>
        </a:p>
      </dgm:t>
    </dgm:pt>
    <dgm:pt modelId="{D23326C7-32C1-3444-B8D8-FF85147F0683}" type="pres">
      <dgm:prSet presAssocID="{EDF336A7-F81B-C744-BA0C-6BE5F710EE5B}" presName="parentText" presStyleLbl="node1" presStyleIdx="2" presStyleCnt="6" custScaleX="142857" custScaleY="143606" custLinFactNeighborX="4568" custLinFactNeighborY="-1869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E35881-F10E-854F-BF29-5A87F0E65650}" type="pres">
      <dgm:prSet presAssocID="{EDF336A7-F81B-C744-BA0C-6BE5F710EE5B}" presName="negativeSpace" presStyleCnt="0"/>
      <dgm:spPr/>
    </dgm:pt>
    <dgm:pt modelId="{FB6737F8-54E1-0045-9202-F1D05660FF33}" type="pres">
      <dgm:prSet presAssocID="{EDF336A7-F81B-C744-BA0C-6BE5F710EE5B}" presName="childText" presStyleLbl="conFgAcc1" presStyleIdx="2" presStyleCnt="6">
        <dgm:presLayoutVars>
          <dgm:bulletEnabled val="1"/>
        </dgm:presLayoutVars>
      </dgm:prSet>
      <dgm:spPr/>
    </dgm:pt>
    <dgm:pt modelId="{46442011-CE63-C247-9271-0E98278B883C}" type="pres">
      <dgm:prSet presAssocID="{E71C27EE-AB78-2D45-80BF-A2BFF4E98EB1}" presName="spaceBetweenRectangles" presStyleCnt="0"/>
      <dgm:spPr/>
    </dgm:pt>
    <dgm:pt modelId="{5CDC1B05-632E-5D44-BFD1-D0010151E24A}" type="pres">
      <dgm:prSet presAssocID="{BE7BBD6A-90A4-EC4A-B54F-C27DF907A879}" presName="parentLin" presStyleCnt="0"/>
      <dgm:spPr/>
    </dgm:pt>
    <dgm:pt modelId="{685352A7-258E-0F44-97EF-909C6619E046}" type="pres">
      <dgm:prSet presAssocID="{BE7BBD6A-90A4-EC4A-B54F-C27DF907A879}" presName="parentLeftMargin" presStyleLbl="node1" presStyleIdx="2" presStyleCnt="6"/>
      <dgm:spPr/>
      <dgm:t>
        <a:bodyPr/>
        <a:lstStyle/>
        <a:p>
          <a:endParaRPr lang="en-US"/>
        </a:p>
      </dgm:t>
    </dgm:pt>
    <dgm:pt modelId="{60DBA865-E1BE-1E4B-A24B-6E5B44BB1444}" type="pres">
      <dgm:prSet presAssocID="{BE7BBD6A-90A4-EC4A-B54F-C27DF907A879}" presName="parentText" presStyleLbl="node1" presStyleIdx="3" presStyleCnt="6" custScaleX="142857" custScaleY="146981" custLinFactNeighborY="-1427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D712E5-18B8-CB4C-9270-22084842E68F}" type="pres">
      <dgm:prSet presAssocID="{BE7BBD6A-90A4-EC4A-B54F-C27DF907A879}" presName="negativeSpace" presStyleCnt="0"/>
      <dgm:spPr/>
    </dgm:pt>
    <dgm:pt modelId="{8B2AE45D-F396-3844-8214-D53E1D2FC662}" type="pres">
      <dgm:prSet presAssocID="{BE7BBD6A-90A4-EC4A-B54F-C27DF907A879}" presName="childText" presStyleLbl="conFgAcc1" presStyleIdx="3" presStyleCnt="6">
        <dgm:presLayoutVars>
          <dgm:bulletEnabled val="1"/>
        </dgm:presLayoutVars>
      </dgm:prSet>
      <dgm:spPr/>
    </dgm:pt>
    <dgm:pt modelId="{CC113759-77E6-4FE3-8832-8D0D97C26431}" type="pres">
      <dgm:prSet presAssocID="{503F9DE4-71B5-3F48-A777-2818E7D58C36}" presName="spaceBetweenRectangles" presStyleCnt="0"/>
      <dgm:spPr/>
    </dgm:pt>
    <dgm:pt modelId="{CB055C6A-0CF5-4AD3-AAF3-20E24D13F716}" type="pres">
      <dgm:prSet presAssocID="{A7F377A3-2BD7-4A52-9AC7-69252051870E}" presName="parentLin" presStyleCnt="0"/>
      <dgm:spPr/>
    </dgm:pt>
    <dgm:pt modelId="{E5466603-6045-4995-9625-AD3EF9778350}" type="pres">
      <dgm:prSet presAssocID="{A7F377A3-2BD7-4A52-9AC7-69252051870E}" presName="parentLeftMargin" presStyleLbl="node1" presStyleIdx="3" presStyleCnt="6"/>
      <dgm:spPr/>
      <dgm:t>
        <a:bodyPr/>
        <a:lstStyle/>
        <a:p>
          <a:endParaRPr lang="en-US"/>
        </a:p>
      </dgm:t>
    </dgm:pt>
    <dgm:pt modelId="{55B514DE-742F-4947-A4B2-5E54DFD810D2}" type="pres">
      <dgm:prSet presAssocID="{A7F377A3-2BD7-4A52-9AC7-69252051870E}" presName="parentText" presStyleLbl="node1" presStyleIdx="4" presStyleCnt="6" custScaleX="142857" custScaleY="13774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74C163-6B91-4B8B-9E02-4363B751A190}" type="pres">
      <dgm:prSet presAssocID="{A7F377A3-2BD7-4A52-9AC7-69252051870E}" presName="negativeSpace" presStyleCnt="0"/>
      <dgm:spPr/>
    </dgm:pt>
    <dgm:pt modelId="{8603A258-32C0-442D-841C-92529B4F0F9A}" type="pres">
      <dgm:prSet presAssocID="{A7F377A3-2BD7-4A52-9AC7-69252051870E}" presName="childText" presStyleLbl="conFgAcc1" presStyleIdx="4" presStyleCnt="6">
        <dgm:presLayoutVars>
          <dgm:bulletEnabled val="1"/>
        </dgm:presLayoutVars>
      </dgm:prSet>
      <dgm:spPr/>
    </dgm:pt>
    <dgm:pt modelId="{F5ABC3E5-A0AB-4D09-A4D2-4B0E0882F29E}" type="pres">
      <dgm:prSet presAssocID="{EEF45717-FF6C-4998-A691-CC8B7BA4ED47}" presName="spaceBetweenRectangles" presStyleCnt="0"/>
      <dgm:spPr/>
    </dgm:pt>
    <dgm:pt modelId="{6035EFAF-4CA9-496A-8E7F-F5CE51E77B35}" type="pres">
      <dgm:prSet presAssocID="{CC02ABEB-6467-4C61-A4AD-69CB074B8505}" presName="parentLin" presStyleCnt="0"/>
      <dgm:spPr/>
    </dgm:pt>
    <dgm:pt modelId="{07149378-062B-4D1C-8206-A68E6297F9BE}" type="pres">
      <dgm:prSet presAssocID="{CC02ABEB-6467-4C61-A4AD-69CB074B8505}" presName="parentLeftMargin" presStyleLbl="node1" presStyleIdx="4" presStyleCnt="6"/>
      <dgm:spPr/>
      <dgm:t>
        <a:bodyPr/>
        <a:lstStyle/>
        <a:p>
          <a:endParaRPr lang="en-US"/>
        </a:p>
      </dgm:t>
    </dgm:pt>
    <dgm:pt modelId="{5FC8071D-5AAD-41A5-9A10-21ADD0A6537E}" type="pres">
      <dgm:prSet presAssocID="{CC02ABEB-6467-4C61-A4AD-69CB074B8505}" presName="parentText" presStyleLbl="node1" presStyleIdx="5" presStyleCnt="6" custScaleX="142997" custScaleY="149749" custLinFactNeighborY="2317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8125B1-67A6-4745-B784-4A5C3A0DF24B}" type="pres">
      <dgm:prSet presAssocID="{CC02ABEB-6467-4C61-A4AD-69CB074B8505}" presName="negativeSpace" presStyleCnt="0"/>
      <dgm:spPr/>
    </dgm:pt>
    <dgm:pt modelId="{332962FF-95C8-4820-8E25-BA95B1C5C1F5}" type="pres">
      <dgm:prSet presAssocID="{CC02ABEB-6467-4C61-A4AD-69CB074B8505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7129E4DC-8CE8-46C9-B51B-7C17DE0D018E}" type="presOf" srcId="{CC02ABEB-6467-4C61-A4AD-69CB074B8505}" destId="{07149378-062B-4D1C-8206-A68E6297F9BE}" srcOrd="0" destOrd="0" presId="urn:microsoft.com/office/officeart/2005/8/layout/list1"/>
    <dgm:cxn modelId="{B8F7AE14-F07C-9F4C-B82D-2FFC9829ECA4}" type="presOf" srcId="{BE7BBD6A-90A4-EC4A-B54F-C27DF907A879}" destId="{60DBA865-E1BE-1E4B-A24B-6E5B44BB1444}" srcOrd="1" destOrd="0" presId="urn:microsoft.com/office/officeart/2005/8/layout/list1"/>
    <dgm:cxn modelId="{9F7A121E-B1F9-8E4E-ACA1-39FEFD321FDA}" srcId="{FF142B2F-BB16-264C-B50A-33093692A40A}" destId="{EDF336A7-F81B-C744-BA0C-6BE5F710EE5B}" srcOrd="2" destOrd="0" parTransId="{CF8F965B-9FDD-FD43-AD9C-7DEE46CFE1E1}" sibTransId="{E71C27EE-AB78-2D45-80BF-A2BFF4E98EB1}"/>
    <dgm:cxn modelId="{EC028A2E-4A06-43B6-8A34-65E975B3780B}" type="presOf" srcId="{CC02ABEB-6467-4C61-A4AD-69CB074B8505}" destId="{5FC8071D-5AAD-41A5-9A10-21ADD0A6537E}" srcOrd="1" destOrd="0" presId="urn:microsoft.com/office/officeart/2005/8/layout/list1"/>
    <dgm:cxn modelId="{7A8CA826-409C-DD42-A003-16A46EBE3409}" srcId="{FF142B2F-BB16-264C-B50A-33093692A40A}" destId="{BE7BBD6A-90A4-EC4A-B54F-C27DF907A879}" srcOrd="3" destOrd="0" parTransId="{FBF295C7-63F5-5142-BF2B-D3981E5FB1C9}" sibTransId="{503F9DE4-71B5-3F48-A777-2818E7D58C36}"/>
    <dgm:cxn modelId="{86D612DB-84E3-4294-B0FB-AF175FD5834B}" srcId="{FF142B2F-BB16-264C-B50A-33093692A40A}" destId="{A7F377A3-2BD7-4A52-9AC7-69252051870E}" srcOrd="4" destOrd="0" parTransId="{440411C1-041D-4264-9E53-F79DAABDE52B}" sibTransId="{EEF45717-FF6C-4998-A691-CC8B7BA4ED47}"/>
    <dgm:cxn modelId="{1B993410-362D-B440-90B4-B868A3AED13F}" type="presOf" srcId="{BE4F077F-A253-044D-9F78-C60CABC00B94}" destId="{02A2322D-CC45-9C45-9EB2-26C9F59D2E88}" srcOrd="0" destOrd="0" presId="urn:microsoft.com/office/officeart/2005/8/layout/list1"/>
    <dgm:cxn modelId="{FE7708F1-AA73-2643-91BB-9B489B80773C}" type="presOf" srcId="{EDF336A7-F81B-C744-BA0C-6BE5F710EE5B}" destId="{1B417800-1CD1-C644-9C0A-D189F07904CA}" srcOrd="0" destOrd="0" presId="urn:microsoft.com/office/officeart/2005/8/layout/list1"/>
    <dgm:cxn modelId="{E7519CBF-B14F-45CA-9602-FDCC98D7B712}" type="presOf" srcId="{A7F377A3-2BD7-4A52-9AC7-69252051870E}" destId="{E5466603-6045-4995-9625-AD3EF9778350}" srcOrd="0" destOrd="0" presId="urn:microsoft.com/office/officeart/2005/8/layout/list1"/>
    <dgm:cxn modelId="{D5EE37A9-B61C-634E-A026-24783FCFA0E5}" type="presOf" srcId="{BE7BBD6A-90A4-EC4A-B54F-C27DF907A879}" destId="{685352A7-258E-0F44-97EF-909C6619E046}" srcOrd="0" destOrd="0" presId="urn:microsoft.com/office/officeart/2005/8/layout/list1"/>
    <dgm:cxn modelId="{D3180B6B-CF53-C543-8CBE-49F90C9A7AA2}" srcId="{FF142B2F-BB16-264C-B50A-33093692A40A}" destId="{BE4F077F-A253-044D-9F78-C60CABC00B94}" srcOrd="0" destOrd="0" parTransId="{3B884D2A-FCE0-5A40-BBA8-8281CD64D8CD}" sibTransId="{13028392-CF35-B246-ACCF-0E87C681BA55}"/>
    <dgm:cxn modelId="{F49ADF3D-F588-4384-9E17-61BACDEBC9DB}" srcId="{FF142B2F-BB16-264C-B50A-33093692A40A}" destId="{CC02ABEB-6467-4C61-A4AD-69CB074B8505}" srcOrd="5" destOrd="0" parTransId="{3E0B61DE-59D0-403B-9C43-297FA3D0BA7B}" sibTransId="{1275DD6A-68FB-4397-AA86-179A5DEAC44F}"/>
    <dgm:cxn modelId="{E430A32E-3D97-4653-A266-247714B8899A}" type="presOf" srcId="{A7F377A3-2BD7-4A52-9AC7-69252051870E}" destId="{55B514DE-742F-4947-A4B2-5E54DFD810D2}" srcOrd="1" destOrd="0" presId="urn:microsoft.com/office/officeart/2005/8/layout/list1"/>
    <dgm:cxn modelId="{1A88277A-0D34-CC47-8C67-88A2B86B625C}" type="presOf" srcId="{FF142B2F-BB16-264C-B50A-33093692A40A}" destId="{2E45F312-BA26-054C-B139-8441A6E2F92D}" srcOrd="0" destOrd="0" presId="urn:microsoft.com/office/officeart/2005/8/layout/list1"/>
    <dgm:cxn modelId="{4F0CE326-11CE-584F-B90A-CF508F8AB25A}" type="presOf" srcId="{AD5E6F0A-0386-8745-ADA6-A3678A5DD25A}" destId="{C97F8168-0EA3-D248-AC80-A37B7FEFE6E6}" srcOrd="1" destOrd="0" presId="urn:microsoft.com/office/officeart/2005/8/layout/list1"/>
    <dgm:cxn modelId="{F2B8DC10-C180-704E-B806-D822B1AF00C9}" srcId="{FF142B2F-BB16-264C-B50A-33093692A40A}" destId="{AD5E6F0A-0386-8745-ADA6-A3678A5DD25A}" srcOrd="1" destOrd="0" parTransId="{1C486C44-3161-D542-8FD0-5CD0DF003904}" sibTransId="{C0AA181D-4348-8041-8266-5F46651597A2}"/>
    <dgm:cxn modelId="{151E06B5-B67C-B247-A4B1-842CF70380D8}" type="presOf" srcId="{EDF336A7-F81B-C744-BA0C-6BE5F710EE5B}" destId="{D23326C7-32C1-3444-B8D8-FF85147F0683}" srcOrd="1" destOrd="0" presId="urn:microsoft.com/office/officeart/2005/8/layout/list1"/>
    <dgm:cxn modelId="{785C38B4-B056-D441-B3F9-DE4AC8D23ACA}" type="presOf" srcId="{AD5E6F0A-0386-8745-ADA6-A3678A5DD25A}" destId="{6E4E3A87-6EDC-BF44-BCD1-B9D961BA2CFB}" srcOrd="0" destOrd="0" presId="urn:microsoft.com/office/officeart/2005/8/layout/list1"/>
    <dgm:cxn modelId="{044C5D31-BB06-6345-A525-0CFB8ACCF317}" type="presOf" srcId="{BE4F077F-A253-044D-9F78-C60CABC00B94}" destId="{2F5BF84B-F88F-0D45-9052-F68DF2CDDCB8}" srcOrd="1" destOrd="0" presId="urn:microsoft.com/office/officeart/2005/8/layout/list1"/>
    <dgm:cxn modelId="{19A2D530-9EB1-FC4B-BD17-54A9FE8F05E5}" type="presParOf" srcId="{2E45F312-BA26-054C-B139-8441A6E2F92D}" destId="{85006314-D4FC-2547-8E8E-4219F101A532}" srcOrd="0" destOrd="0" presId="urn:microsoft.com/office/officeart/2005/8/layout/list1"/>
    <dgm:cxn modelId="{5A22FAAD-FA2B-444D-9DB9-ABEE1E31598A}" type="presParOf" srcId="{85006314-D4FC-2547-8E8E-4219F101A532}" destId="{02A2322D-CC45-9C45-9EB2-26C9F59D2E88}" srcOrd="0" destOrd="0" presId="urn:microsoft.com/office/officeart/2005/8/layout/list1"/>
    <dgm:cxn modelId="{AA136F2D-8D09-F745-B12E-9B4B992BF9C5}" type="presParOf" srcId="{85006314-D4FC-2547-8E8E-4219F101A532}" destId="{2F5BF84B-F88F-0D45-9052-F68DF2CDDCB8}" srcOrd="1" destOrd="0" presId="urn:microsoft.com/office/officeart/2005/8/layout/list1"/>
    <dgm:cxn modelId="{40D5C66D-FAEE-9C47-8A5A-9075FA442C88}" type="presParOf" srcId="{2E45F312-BA26-054C-B139-8441A6E2F92D}" destId="{8F2784E6-759B-6345-BEE8-17AEBF9D19E8}" srcOrd="1" destOrd="0" presId="urn:microsoft.com/office/officeart/2005/8/layout/list1"/>
    <dgm:cxn modelId="{0C6D5BBE-EA28-FB41-BEFE-74912031D7A8}" type="presParOf" srcId="{2E45F312-BA26-054C-B139-8441A6E2F92D}" destId="{555BEACE-ED9D-B842-AC03-17EC92ABB0EA}" srcOrd="2" destOrd="0" presId="urn:microsoft.com/office/officeart/2005/8/layout/list1"/>
    <dgm:cxn modelId="{854B402F-0B7E-9944-A710-A9F4E5E4A164}" type="presParOf" srcId="{2E45F312-BA26-054C-B139-8441A6E2F92D}" destId="{4D1DD608-E812-734B-B38A-7AFC302B8A53}" srcOrd="3" destOrd="0" presId="urn:microsoft.com/office/officeart/2005/8/layout/list1"/>
    <dgm:cxn modelId="{27CC80C7-935C-C34B-9439-B97744F8449F}" type="presParOf" srcId="{2E45F312-BA26-054C-B139-8441A6E2F92D}" destId="{51F4E9FD-EBA5-1D49-8C39-BFF0330FBF56}" srcOrd="4" destOrd="0" presId="urn:microsoft.com/office/officeart/2005/8/layout/list1"/>
    <dgm:cxn modelId="{20CDBAA8-6CDB-EF49-9609-984AB2F8FF24}" type="presParOf" srcId="{51F4E9FD-EBA5-1D49-8C39-BFF0330FBF56}" destId="{6E4E3A87-6EDC-BF44-BCD1-B9D961BA2CFB}" srcOrd="0" destOrd="0" presId="urn:microsoft.com/office/officeart/2005/8/layout/list1"/>
    <dgm:cxn modelId="{26E5736E-150E-3B42-8B90-C2006DF987C7}" type="presParOf" srcId="{51F4E9FD-EBA5-1D49-8C39-BFF0330FBF56}" destId="{C97F8168-0EA3-D248-AC80-A37B7FEFE6E6}" srcOrd="1" destOrd="0" presId="urn:microsoft.com/office/officeart/2005/8/layout/list1"/>
    <dgm:cxn modelId="{BAF3CA80-87C6-5644-A60E-3B2310C51E05}" type="presParOf" srcId="{2E45F312-BA26-054C-B139-8441A6E2F92D}" destId="{361290B1-38AC-A845-9AB5-201C78E73836}" srcOrd="5" destOrd="0" presId="urn:microsoft.com/office/officeart/2005/8/layout/list1"/>
    <dgm:cxn modelId="{A13E00E7-4502-D74B-91E6-AE017F0AD71B}" type="presParOf" srcId="{2E45F312-BA26-054C-B139-8441A6E2F92D}" destId="{7E2FFF1C-2FDA-1243-8A05-2514365CF9AB}" srcOrd="6" destOrd="0" presId="urn:microsoft.com/office/officeart/2005/8/layout/list1"/>
    <dgm:cxn modelId="{6A5AFF7C-46E2-B645-83F2-FC682863DC13}" type="presParOf" srcId="{2E45F312-BA26-054C-B139-8441A6E2F92D}" destId="{38ED4572-7212-1E4F-8B05-7EC9D53F0368}" srcOrd="7" destOrd="0" presId="urn:microsoft.com/office/officeart/2005/8/layout/list1"/>
    <dgm:cxn modelId="{362032F1-1429-AD4F-A9D1-D189ED371EF3}" type="presParOf" srcId="{2E45F312-BA26-054C-B139-8441A6E2F92D}" destId="{0DE89683-4BB9-1D45-8069-218BF653E183}" srcOrd="8" destOrd="0" presId="urn:microsoft.com/office/officeart/2005/8/layout/list1"/>
    <dgm:cxn modelId="{AFD3274F-7901-814A-83FC-8EA7DF52AD68}" type="presParOf" srcId="{0DE89683-4BB9-1D45-8069-218BF653E183}" destId="{1B417800-1CD1-C644-9C0A-D189F07904CA}" srcOrd="0" destOrd="0" presId="urn:microsoft.com/office/officeart/2005/8/layout/list1"/>
    <dgm:cxn modelId="{56815935-B7C2-6949-9BAD-ED416A620015}" type="presParOf" srcId="{0DE89683-4BB9-1D45-8069-218BF653E183}" destId="{D23326C7-32C1-3444-B8D8-FF85147F0683}" srcOrd="1" destOrd="0" presId="urn:microsoft.com/office/officeart/2005/8/layout/list1"/>
    <dgm:cxn modelId="{F72A13FA-B11D-7840-89B6-420086E31578}" type="presParOf" srcId="{2E45F312-BA26-054C-B139-8441A6E2F92D}" destId="{31E35881-F10E-854F-BF29-5A87F0E65650}" srcOrd="9" destOrd="0" presId="urn:microsoft.com/office/officeart/2005/8/layout/list1"/>
    <dgm:cxn modelId="{7A655317-D2E8-7D42-8512-404E88B4DE18}" type="presParOf" srcId="{2E45F312-BA26-054C-B139-8441A6E2F92D}" destId="{FB6737F8-54E1-0045-9202-F1D05660FF33}" srcOrd="10" destOrd="0" presId="urn:microsoft.com/office/officeart/2005/8/layout/list1"/>
    <dgm:cxn modelId="{6C1A7332-1C0B-E841-822B-0FF822104CAC}" type="presParOf" srcId="{2E45F312-BA26-054C-B139-8441A6E2F92D}" destId="{46442011-CE63-C247-9271-0E98278B883C}" srcOrd="11" destOrd="0" presId="urn:microsoft.com/office/officeart/2005/8/layout/list1"/>
    <dgm:cxn modelId="{919D9423-7CC2-A44F-8F62-8D532FA139A3}" type="presParOf" srcId="{2E45F312-BA26-054C-B139-8441A6E2F92D}" destId="{5CDC1B05-632E-5D44-BFD1-D0010151E24A}" srcOrd="12" destOrd="0" presId="urn:microsoft.com/office/officeart/2005/8/layout/list1"/>
    <dgm:cxn modelId="{CEF7AFB1-D29F-3B40-A12F-F9E312178FAB}" type="presParOf" srcId="{5CDC1B05-632E-5D44-BFD1-D0010151E24A}" destId="{685352A7-258E-0F44-97EF-909C6619E046}" srcOrd="0" destOrd="0" presId="urn:microsoft.com/office/officeart/2005/8/layout/list1"/>
    <dgm:cxn modelId="{165FDC81-1512-0A4D-95E8-E140A6AADC48}" type="presParOf" srcId="{5CDC1B05-632E-5D44-BFD1-D0010151E24A}" destId="{60DBA865-E1BE-1E4B-A24B-6E5B44BB1444}" srcOrd="1" destOrd="0" presId="urn:microsoft.com/office/officeart/2005/8/layout/list1"/>
    <dgm:cxn modelId="{1B51D5DA-8C3E-AA40-89CE-CC9CCC86690D}" type="presParOf" srcId="{2E45F312-BA26-054C-B139-8441A6E2F92D}" destId="{9DD712E5-18B8-CB4C-9270-22084842E68F}" srcOrd="13" destOrd="0" presId="urn:microsoft.com/office/officeart/2005/8/layout/list1"/>
    <dgm:cxn modelId="{4C7B1A98-B462-6043-ABA2-78B5D7084C6A}" type="presParOf" srcId="{2E45F312-BA26-054C-B139-8441A6E2F92D}" destId="{8B2AE45D-F396-3844-8214-D53E1D2FC662}" srcOrd="14" destOrd="0" presId="urn:microsoft.com/office/officeart/2005/8/layout/list1"/>
    <dgm:cxn modelId="{8BF202BF-3990-4545-A19A-EE9CB0BD4FFC}" type="presParOf" srcId="{2E45F312-BA26-054C-B139-8441A6E2F92D}" destId="{CC113759-77E6-4FE3-8832-8D0D97C26431}" srcOrd="15" destOrd="0" presId="urn:microsoft.com/office/officeart/2005/8/layout/list1"/>
    <dgm:cxn modelId="{59CDB98A-EFF7-42D8-8B9B-8254DB1EFE5D}" type="presParOf" srcId="{2E45F312-BA26-054C-B139-8441A6E2F92D}" destId="{CB055C6A-0CF5-4AD3-AAF3-20E24D13F716}" srcOrd="16" destOrd="0" presId="urn:microsoft.com/office/officeart/2005/8/layout/list1"/>
    <dgm:cxn modelId="{357B9F66-C9F6-4C13-BB74-BFFE3638A0A4}" type="presParOf" srcId="{CB055C6A-0CF5-4AD3-AAF3-20E24D13F716}" destId="{E5466603-6045-4995-9625-AD3EF9778350}" srcOrd="0" destOrd="0" presId="urn:microsoft.com/office/officeart/2005/8/layout/list1"/>
    <dgm:cxn modelId="{02662A67-A16D-47BE-B18E-98F7BD410847}" type="presParOf" srcId="{CB055C6A-0CF5-4AD3-AAF3-20E24D13F716}" destId="{55B514DE-742F-4947-A4B2-5E54DFD810D2}" srcOrd="1" destOrd="0" presId="urn:microsoft.com/office/officeart/2005/8/layout/list1"/>
    <dgm:cxn modelId="{7AEBBB18-48CD-47F6-9B0F-1C15C30EA0C0}" type="presParOf" srcId="{2E45F312-BA26-054C-B139-8441A6E2F92D}" destId="{6C74C163-6B91-4B8B-9E02-4363B751A190}" srcOrd="17" destOrd="0" presId="urn:microsoft.com/office/officeart/2005/8/layout/list1"/>
    <dgm:cxn modelId="{CB3CE445-7FE9-4FB3-B462-C8BC71661FDC}" type="presParOf" srcId="{2E45F312-BA26-054C-B139-8441A6E2F92D}" destId="{8603A258-32C0-442D-841C-92529B4F0F9A}" srcOrd="18" destOrd="0" presId="urn:microsoft.com/office/officeart/2005/8/layout/list1"/>
    <dgm:cxn modelId="{50992289-5416-4CF6-9624-E1D001350FE9}" type="presParOf" srcId="{2E45F312-BA26-054C-B139-8441A6E2F92D}" destId="{F5ABC3E5-A0AB-4D09-A4D2-4B0E0882F29E}" srcOrd="19" destOrd="0" presId="urn:microsoft.com/office/officeart/2005/8/layout/list1"/>
    <dgm:cxn modelId="{F740D247-734C-44B9-A12A-8F6AA8341B30}" type="presParOf" srcId="{2E45F312-BA26-054C-B139-8441A6E2F92D}" destId="{6035EFAF-4CA9-496A-8E7F-F5CE51E77B35}" srcOrd="20" destOrd="0" presId="urn:microsoft.com/office/officeart/2005/8/layout/list1"/>
    <dgm:cxn modelId="{123887EA-7D83-4B7B-B156-2FA2BE859B71}" type="presParOf" srcId="{6035EFAF-4CA9-496A-8E7F-F5CE51E77B35}" destId="{07149378-062B-4D1C-8206-A68E6297F9BE}" srcOrd="0" destOrd="0" presId="urn:microsoft.com/office/officeart/2005/8/layout/list1"/>
    <dgm:cxn modelId="{3E70EA21-6985-4F44-B4AD-073B50BE9102}" type="presParOf" srcId="{6035EFAF-4CA9-496A-8E7F-F5CE51E77B35}" destId="{5FC8071D-5AAD-41A5-9A10-21ADD0A6537E}" srcOrd="1" destOrd="0" presId="urn:microsoft.com/office/officeart/2005/8/layout/list1"/>
    <dgm:cxn modelId="{19D71B39-130C-4004-B6A5-4B8C8F4A0B1A}" type="presParOf" srcId="{2E45F312-BA26-054C-B139-8441A6E2F92D}" destId="{D28125B1-67A6-4745-B784-4A5C3A0DF24B}" srcOrd="21" destOrd="0" presId="urn:microsoft.com/office/officeart/2005/8/layout/list1"/>
    <dgm:cxn modelId="{EEEAF61B-DF76-428C-A022-A6D9B7756265}" type="presParOf" srcId="{2E45F312-BA26-054C-B139-8441A6E2F92D}" destId="{332962FF-95C8-4820-8E25-BA95B1C5C1F5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C05635C3-2FE3-4DFC-85C9-0CC61E71379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39FA2A7E-0C45-46D9-BAAC-40136BCF7C3F}">
      <dgm:prSet custT="1"/>
      <dgm:spPr/>
      <dgm:t>
        <a:bodyPr/>
        <a:lstStyle/>
        <a:p>
          <a:r>
            <a:rPr lang="en-IN" sz="2200" b="0" dirty="0" smtClean="0"/>
            <a:t>&lt;www.genevaassociation.org&gt;</a:t>
          </a:r>
          <a:endParaRPr lang="en-IN" sz="2200" b="0" dirty="0"/>
        </a:p>
      </dgm:t>
    </dgm:pt>
    <dgm:pt modelId="{AB1B7E66-8D87-4854-9F5E-984113B27060}" type="parTrans" cxnId="{B7E70369-27B9-463C-94FE-79C1099BFA68}">
      <dgm:prSet/>
      <dgm:spPr/>
      <dgm:t>
        <a:bodyPr/>
        <a:lstStyle/>
        <a:p>
          <a:endParaRPr lang="en-US"/>
        </a:p>
      </dgm:t>
    </dgm:pt>
    <dgm:pt modelId="{D10A4981-6650-4283-9AD1-32CE5A16EED4}" type="sibTrans" cxnId="{B7E70369-27B9-463C-94FE-79C1099BFA68}">
      <dgm:prSet/>
      <dgm:spPr/>
      <dgm:t>
        <a:bodyPr/>
        <a:lstStyle/>
        <a:p>
          <a:endParaRPr lang="en-US"/>
        </a:p>
      </dgm:t>
    </dgm:pt>
    <dgm:pt modelId="{CB6B65C0-AB44-4E06-A064-78DEC02540D2}">
      <dgm:prSet custT="1"/>
      <dgm:spPr/>
      <dgm:t>
        <a:bodyPr/>
        <a:lstStyle/>
        <a:p>
          <a:endParaRPr lang="en-IN" sz="2200" b="0" dirty="0"/>
        </a:p>
      </dgm:t>
    </dgm:pt>
    <dgm:pt modelId="{EB41BA47-AE1E-49A0-8B84-EA1C5D23A9D0}" type="parTrans" cxnId="{1C924EE3-AE28-4767-AFFA-BFBAE3849941}">
      <dgm:prSet/>
      <dgm:spPr/>
      <dgm:t>
        <a:bodyPr/>
        <a:lstStyle/>
        <a:p>
          <a:endParaRPr lang="en-US"/>
        </a:p>
      </dgm:t>
    </dgm:pt>
    <dgm:pt modelId="{6DFC83D3-1355-41A0-8941-FE40ED0E83E9}" type="sibTrans" cxnId="{1C924EE3-AE28-4767-AFFA-BFBAE3849941}">
      <dgm:prSet/>
      <dgm:spPr/>
      <dgm:t>
        <a:bodyPr/>
        <a:lstStyle/>
        <a:p>
          <a:endParaRPr lang="en-US"/>
        </a:p>
      </dgm:t>
    </dgm:pt>
    <dgm:pt modelId="{1E50D60F-8119-824C-BF55-EC23EE20B57F}">
      <dgm:prSet custT="1"/>
      <dgm:spPr/>
      <dgm:t>
        <a:bodyPr/>
        <a:lstStyle/>
        <a:p>
          <a:endParaRPr lang="en-IN" sz="2200" b="0" dirty="0"/>
        </a:p>
      </dgm:t>
    </dgm:pt>
    <dgm:pt modelId="{8B98AE7E-68A8-3644-B63E-A0E37DC68FCC}" type="parTrans" cxnId="{7BFEE156-3984-A64F-B650-B549B380CD14}">
      <dgm:prSet/>
      <dgm:spPr/>
      <dgm:t>
        <a:bodyPr/>
        <a:lstStyle/>
        <a:p>
          <a:endParaRPr lang="en-US"/>
        </a:p>
      </dgm:t>
    </dgm:pt>
    <dgm:pt modelId="{B09832CF-FAD3-D14D-8DDC-A893EB7720DB}" type="sibTrans" cxnId="{7BFEE156-3984-A64F-B650-B549B380CD14}">
      <dgm:prSet/>
      <dgm:spPr/>
      <dgm:t>
        <a:bodyPr/>
        <a:lstStyle/>
        <a:p>
          <a:endParaRPr lang="en-US"/>
        </a:p>
      </dgm:t>
    </dgm:pt>
    <dgm:pt modelId="{9D5A295C-95B6-40D5-A4F5-6B9AA18A782E}">
      <dgm:prSet custT="1"/>
      <dgm:spPr/>
      <dgm:t>
        <a:bodyPr/>
        <a:lstStyle/>
        <a:p>
          <a:r>
            <a:rPr lang="en-IN" sz="2200" b="0" dirty="0" smtClean="0"/>
            <a:t>&lt;www.irda.gov.in&gt;</a:t>
          </a:r>
          <a:endParaRPr lang="en-IN" sz="2200" b="0" dirty="0"/>
        </a:p>
      </dgm:t>
    </dgm:pt>
    <dgm:pt modelId="{0B12533F-D6CD-406F-8420-9CA840923ED0}" type="parTrans" cxnId="{0A69B2E4-B903-4538-88B7-99BE4B912226}">
      <dgm:prSet/>
      <dgm:spPr/>
      <dgm:t>
        <a:bodyPr/>
        <a:lstStyle/>
        <a:p>
          <a:endParaRPr lang="en-US"/>
        </a:p>
      </dgm:t>
    </dgm:pt>
    <dgm:pt modelId="{56556B07-0A3C-498C-AD95-BD171B69C38A}" type="sibTrans" cxnId="{0A69B2E4-B903-4538-88B7-99BE4B912226}">
      <dgm:prSet/>
      <dgm:spPr/>
      <dgm:t>
        <a:bodyPr/>
        <a:lstStyle/>
        <a:p>
          <a:endParaRPr lang="en-US"/>
        </a:p>
      </dgm:t>
    </dgm:pt>
    <dgm:pt modelId="{1F806D27-11DA-4D8D-9B9E-D8AB141ED708}">
      <dgm:prSet custT="1"/>
      <dgm:spPr/>
      <dgm:t>
        <a:bodyPr/>
        <a:lstStyle/>
        <a:p>
          <a:r>
            <a:rPr lang="en-IN" sz="2200" b="0" dirty="0" smtClean="0"/>
            <a:t>&lt;www.bseindia.com&gt;</a:t>
          </a:r>
          <a:endParaRPr lang="en-IN" sz="2200" b="0" dirty="0"/>
        </a:p>
      </dgm:t>
    </dgm:pt>
    <dgm:pt modelId="{6C932F8F-753A-4BC2-A9D0-D51F1DDA6BFF}" type="parTrans" cxnId="{C67EA1BF-8ABE-43EA-8804-C02374453346}">
      <dgm:prSet/>
      <dgm:spPr/>
      <dgm:t>
        <a:bodyPr/>
        <a:lstStyle/>
        <a:p>
          <a:endParaRPr lang="en-US"/>
        </a:p>
      </dgm:t>
    </dgm:pt>
    <dgm:pt modelId="{321B93A6-8909-4E18-B644-0217B0712118}" type="sibTrans" cxnId="{C67EA1BF-8ABE-43EA-8804-C02374453346}">
      <dgm:prSet/>
      <dgm:spPr/>
      <dgm:t>
        <a:bodyPr/>
        <a:lstStyle/>
        <a:p>
          <a:endParaRPr lang="en-US"/>
        </a:p>
      </dgm:t>
    </dgm:pt>
    <dgm:pt modelId="{BEAC16A5-9342-4DE5-943B-FE88C8B3FEF9}">
      <dgm:prSet custT="1"/>
      <dgm:spPr/>
      <dgm:t>
        <a:bodyPr/>
        <a:lstStyle/>
        <a:p>
          <a:r>
            <a:rPr lang="en-IN" sz="2200" b="0" dirty="0" smtClean="0"/>
            <a:t>&lt;www.rbi.org.in&gt;</a:t>
          </a:r>
          <a:endParaRPr lang="en-IN" sz="2200" b="0" dirty="0"/>
        </a:p>
      </dgm:t>
    </dgm:pt>
    <dgm:pt modelId="{9E50C258-2332-47FF-AF5F-52B3493E3A74}" type="parTrans" cxnId="{B5E3597F-43AD-40FA-9202-90BFC62362BA}">
      <dgm:prSet/>
      <dgm:spPr/>
      <dgm:t>
        <a:bodyPr/>
        <a:lstStyle/>
        <a:p>
          <a:endParaRPr lang="en-US"/>
        </a:p>
      </dgm:t>
    </dgm:pt>
    <dgm:pt modelId="{4CCC5A22-AE5F-4054-B632-4DA88DFBDA85}" type="sibTrans" cxnId="{B5E3597F-43AD-40FA-9202-90BFC62362BA}">
      <dgm:prSet/>
      <dgm:spPr/>
      <dgm:t>
        <a:bodyPr/>
        <a:lstStyle/>
        <a:p>
          <a:endParaRPr lang="en-US"/>
        </a:p>
      </dgm:t>
    </dgm:pt>
    <dgm:pt modelId="{80FD4A30-27BC-46A5-8E2A-4213FF70E14C}">
      <dgm:prSet custT="1"/>
      <dgm:spPr/>
      <dgm:t>
        <a:bodyPr/>
        <a:lstStyle/>
        <a:p>
          <a:r>
            <a:rPr lang="en-US" sz="2200" b="0" dirty="0" smtClean="0"/>
            <a:t>&lt;</a:t>
          </a:r>
          <a:r>
            <a:rPr lang="en-IN" sz="2200" b="0" i="0" dirty="0" smtClean="0"/>
            <a:t>www.milliman.com&gt;</a:t>
          </a:r>
          <a:endParaRPr lang="en-IN" sz="2200" b="0" dirty="0"/>
        </a:p>
      </dgm:t>
    </dgm:pt>
    <dgm:pt modelId="{9630DE64-A15B-41A0-906D-99B875E3AA2C}" type="parTrans" cxnId="{B61D4F9A-18E5-4459-937B-F30D8F2B4854}">
      <dgm:prSet/>
      <dgm:spPr/>
      <dgm:t>
        <a:bodyPr/>
        <a:lstStyle/>
        <a:p>
          <a:endParaRPr lang="en-US"/>
        </a:p>
      </dgm:t>
    </dgm:pt>
    <dgm:pt modelId="{0BA64032-9E2F-4068-81D9-96225D00CB96}" type="sibTrans" cxnId="{B61D4F9A-18E5-4459-937B-F30D8F2B4854}">
      <dgm:prSet/>
      <dgm:spPr/>
      <dgm:t>
        <a:bodyPr/>
        <a:lstStyle/>
        <a:p>
          <a:endParaRPr lang="en-US"/>
        </a:p>
      </dgm:t>
    </dgm:pt>
    <dgm:pt modelId="{30DD124A-F733-4711-90F1-1DC2C686A8D8}">
      <dgm:prSet custT="1"/>
      <dgm:spPr/>
      <dgm:t>
        <a:bodyPr/>
        <a:lstStyle/>
        <a:p>
          <a:r>
            <a:rPr lang="en-US" sz="2200" b="0" dirty="0" smtClean="0"/>
            <a:t>&lt;</a:t>
          </a:r>
          <a:r>
            <a:rPr lang="en-IN" sz="2200" b="0" i="0" dirty="0" smtClean="0"/>
            <a:t>www.financialstabilityboard.org</a:t>
          </a:r>
          <a:r>
            <a:rPr lang="en-US" sz="2200" b="0" dirty="0" smtClean="0"/>
            <a:t>&gt;</a:t>
          </a:r>
          <a:endParaRPr lang="en-IN" sz="2200" b="0" dirty="0"/>
        </a:p>
      </dgm:t>
    </dgm:pt>
    <dgm:pt modelId="{8B65619B-F2E9-411C-9EFD-3ED28D52FAA1}" type="parTrans" cxnId="{1EB72538-6337-4F3F-9DF2-5A3EF36876E6}">
      <dgm:prSet/>
      <dgm:spPr/>
      <dgm:t>
        <a:bodyPr/>
        <a:lstStyle/>
        <a:p>
          <a:endParaRPr lang="en-US"/>
        </a:p>
      </dgm:t>
    </dgm:pt>
    <dgm:pt modelId="{56FD94A3-6B19-4E8F-8D01-52224D716E3F}" type="sibTrans" cxnId="{1EB72538-6337-4F3F-9DF2-5A3EF36876E6}">
      <dgm:prSet/>
      <dgm:spPr/>
      <dgm:t>
        <a:bodyPr/>
        <a:lstStyle/>
        <a:p>
          <a:endParaRPr lang="en-US"/>
        </a:p>
      </dgm:t>
    </dgm:pt>
    <dgm:pt modelId="{DC322679-1925-447A-83E6-122C2B910DE6}">
      <dgm:prSet phldrT="[Text]" custT="1"/>
      <dgm:spPr/>
      <dgm:t>
        <a:bodyPr/>
        <a:lstStyle/>
        <a:p>
          <a:r>
            <a:rPr lang="en-IN" sz="2000" dirty="0" smtClean="0"/>
            <a:t>Links</a:t>
          </a:r>
          <a:endParaRPr lang="en-IN" sz="2000" dirty="0"/>
        </a:p>
      </dgm:t>
    </dgm:pt>
    <dgm:pt modelId="{02581945-BA2E-48B7-B73B-C2AFCC74E4D3}" type="sibTrans" cxnId="{A6ADEB0D-CE75-4377-B37E-6583B1649FFB}">
      <dgm:prSet/>
      <dgm:spPr/>
      <dgm:t>
        <a:bodyPr/>
        <a:lstStyle/>
        <a:p>
          <a:endParaRPr lang="en-IN"/>
        </a:p>
      </dgm:t>
    </dgm:pt>
    <dgm:pt modelId="{C2F532BC-B8AF-47B7-AD20-B1117D4976B0}" type="parTrans" cxnId="{A6ADEB0D-CE75-4377-B37E-6583B1649FFB}">
      <dgm:prSet/>
      <dgm:spPr/>
      <dgm:t>
        <a:bodyPr/>
        <a:lstStyle/>
        <a:p>
          <a:endParaRPr lang="en-IN"/>
        </a:p>
      </dgm:t>
    </dgm:pt>
    <dgm:pt modelId="{68DD8A5F-F8EC-4003-B34A-18893B22DED1}" type="pres">
      <dgm:prSet presAssocID="{C05635C3-2FE3-4DFC-85C9-0CC61E71379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DC6354ED-37CC-4FE9-A085-145953C2CA8E}" type="pres">
      <dgm:prSet presAssocID="{DC322679-1925-447A-83E6-122C2B910DE6}" presName="parentLin" presStyleCnt="0"/>
      <dgm:spPr/>
    </dgm:pt>
    <dgm:pt modelId="{1D8399BF-DE05-427C-9C00-426EA2944DB0}" type="pres">
      <dgm:prSet presAssocID="{DC322679-1925-447A-83E6-122C2B910DE6}" presName="parentLeftMargin" presStyleLbl="node1" presStyleIdx="0" presStyleCnt="1"/>
      <dgm:spPr/>
      <dgm:t>
        <a:bodyPr/>
        <a:lstStyle/>
        <a:p>
          <a:endParaRPr lang="en-IN"/>
        </a:p>
      </dgm:t>
    </dgm:pt>
    <dgm:pt modelId="{F8186F68-B710-4ABC-833E-1D6E5BFED6C3}" type="pres">
      <dgm:prSet presAssocID="{DC322679-1925-447A-83E6-122C2B910DE6}" presName="parentText" presStyleLbl="node1" presStyleIdx="0" presStyleCnt="1" custScaleY="501786" custLinFactY="14296" custLinFactNeighborX="8214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26F9E02-AAE4-408D-A595-8977CA4CD789}" type="pres">
      <dgm:prSet presAssocID="{DC322679-1925-447A-83E6-122C2B910DE6}" presName="negativeSpace" presStyleCnt="0"/>
      <dgm:spPr/>
    </dgm:pt>
    <dgm:pt modelId="{391D666F-E0AD-4E42-AC8F-4FE69CED964F}" type="pres">
      <dgm:prSet presAssocID="{DC322679-1925-447A-83E6-122C2B910DE6}" presName="childText" presStyleLbl="conFgAcc1" presStyleIdx="0" presStyleCnt="1" custScaleY="193501" custLinFactNeighborY="-7466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B61D4F9A-18E5-4459-937B-F30D8F2B4854}" srcId="{DC322679-1925-447A-83E6-122C2B910DE6}" destId="{80FD4A30-27BC-46A5-8E2A-4213FF70E14C}" srcOrd="4" destOrd="0" parTransId="{9630DE64-A15B-41A0-906D-99B875E3AA2C}" sibTransId="{0BA64032-9E2F-4068-81D9-96225D00CB96}"/>
    <dgm:cxn modelId="{CA680EEF-0A60-419A-825B-7E0AB136FCB4}" type="presOf" srcId="{9D5A295C-95B6-40D5-A4F5-6B9AA18A782E}" destId="{391D666F-E0AD-4E42-AC8F-4FE69CED964F}" srcOrd="0" destOrd="1" presId="urn:microsoft.com/office/officeart/2005/8/layout/list1"/>
    <dgm:cxn modelId="{C67EA1BF-8ABE-43EA-8804-C02374453346}" srcId="{DC322679-1925-447A-83E6-122C2B910DE6}" destId="{1F806D27-11DA-4D8D-9B9E-D8AB141ED708}" srcOrd="2" destOrd="0" parTransId="{6C932F8F-753A-4BC2-A9D0-D51F1DDA6BFF}" sibTransId="{321B93A6-8909-4E18-B644-0217B0712118}"/>
    <dgm:cxn modelId="{1C924EE3-AE28-4767-AFFA-BFBAE3849941}" srcId="{DC322679-1925-447A-83E6-122C2B910DE6}" destId="{CB6B65C0-AB44-4E06-A064-78DEC02540D2}" srcOrd="7" destOrd="0" parTransId="{EB41BA47-AE1E-49A0-8B84-EA1C5D23A9D0}" sibTransId="{6DFC83D3-1355-41A0-8941-FE40ED0E83E9}"/>
    <dgm:cxn modelId="{1EB72538-6337-4F3F-9DF2-5A3EF36876E6}" srcId="{DC322679-1925-447A-83E6-122C2B910DE6}" destId="{30DD124A-F733-4711-90F1-1DC2C686A8D8}" srcOrd="5" destOrd="0" parTransId="{8B65619B-F2E9-411C-9EFD-3ED28D52FAA1}" sibTransId="{56FD94A3-6B19-4E8F-8D01-52224D716E3F}"/>
    <dgm:cxn modelId="{B7E70369-27B9-463C-94FE-79C1099BFA68}" srcId="{DC322679-1925-447A-83E6-122C2B910DE6}" destId="{39FA2A7E-0C45-46D9-BAAC-40136BCF7C3F}" srcOrd="0" destOrd="0" parTransId="{AB1B7E66-8D87-4854-9F5E-984113B27060}" sibTransId="{D10A4981-6650-4283-9AD1-32CE5A16EED4}"/>
    <dgm:cxn modelId="{E9890C51-9F62-4B5E-8929-2864C24FA162}" type="presOf" srcId="{80FD4A30-27BC-46A5-8E2A-4213FF70E14C}" destId="{391D666F-E0AD-4E42-AC8F-4FE69CED964F}" srcOrd="0" destOrd="4" presId="urn:microsoft.com/office/officeart/2005/8/layout/list1"/>
    <dgm:cxn modelId="{F96F26DC-5A03-486F-A2E9-ECB59BAFAAD5}" type="presOf" srcId="{1F806D27-11DA-4D8D-9B9E-D8AB141ED708}" destId="{391D666F-E0AD-4E42-AC8F-4FE69CED964F}" srcOrd="0" destOrd="2" presId="urn:microsoft.com/office/officeart/2005/8/layout/list1"/>
    <dgm:cxn modelId="{4F96F38F-DD13-4818-8355-AD5288F4F48F}" type="presOf" srcId="{BEAC16A5-9342-4DE5-943B-FE88C8B3FEF9}" destId="{391D666F-E0AD-4E42-AC8F-4FE69CED964F}" srcOrd="0" destOrd="3" presId="urn:microsoft.com/office/officeart/2005/8/layout/list1"/>
    <dgm:cxn modelId="{7E0136E6-ED55-9149-AB1E-9BFDE3610A45}" type="presOf" srcId="{39FA2A7E-0C45-46D9-BAAC-40136BCF7C3F}" destId="{391D666F-E0AD-4E42-AC8F-4FE69CED964F}" srcOrd="0" destOrd="0" presId="urn:microsoft.com/office/officeart/2005/8/layout/list1"/>
    <dgm:cxn modelId="{B5E3597F-43AD-40FA-9202-90BFC62362BA}" srcId="{DC322679-1925-447A-83E6-122C2B910DE6}" destId="{BEAC16A5-9342-4DE5-943B-FE88C8B3FEF9}" srcOrd="3" destOrd="0" parTransId="{9E50C258-2332-47FF-AF5F-52B3493E3A74}" sibTransId="{4CCC5A22-AE5F-4054-B632-4DA88DFBDA85}"/>
    <dgm:cxn modelId="{82081BEA-29F3-0E4F-A50F-8DB50A8188A6}" type="presOf" srcId="{C05635C3-2FE3-4DFC-85C9-0CC61E713794}" destId="{68DD8A5F-F8EC-4003-B34A-18893B22DED1}" srcOrd="0" destOrd="0" presId="urn:microsoft.com/office/officeart/2005/8/layout/list1"/>
    <dgm:cxn modelId="{E5A225C2-C5D3-FC41-A582-2929E2D8607E}" type="presOf" srcId="{1E50D60F-8119-824C-BF55-EC23EE20B57F}" destId="{391D666F-E0AD-4E42-AC8F-4FE69CED964F}" srcOrd="0" destOrd="6" presId="urn:microsoft.com/office/officeart/2005/8/layout/list1"/>
    <dgm:cxn modelId="{C305432C-5E59-A34E-8B9A-7BA579B71DBE}" type="presOf" srcId="{DC322679-1925-447A-83E6-122C2B910DE6}" destId="{F8186F68-B710-4ABC-833E-1D6E5BFED6C3}" srcOrd="1" destOrd="0" presId="urn:microsoft.com/office/officeart/2005/8/layout/list1"/>
    <dgm:cxn modelId="{609986F2-F454-F140-93DF-15FF8AA973E4}" type="presOf" srcId="{CB6B65C0-AB44-4E06-A064-78DEC02540D2}" destId="{391D666F-E0AD-4E42-AC8F-4FE69CED964F}" srcOrd="0" destOrd="7" presId="urn:microsoft.com/office/officeart/2005/8/layout/list1"/>
    <dgm:cxn modelId="{7DDA8339-C7D8-2243-95B1-04D6A30E0B63}" type="presOf" srcId="{DC322679-1925-447A-83E6-122C2B910DE6}" destId="{1D8399BF-DE05-427C-9C00-426EA2944DB0}" srcOrd="0" destOrd="0" presId="urn:microsoft.com/office/officeart/2005/8/layout/list1"/>
    <dgm:cxn modelId="{F1D51624-3F02-40A2-8A7B-A9B65FBA67C9}" type="presOf" srcId="{30DD124A-F733-4711-90F1-1DC2C686A8D8}" destId="{391D666F-E0AD-4E42-AC8F-4FE69CED964F}" srcOrd="0" destOrd="5" presId="urn:microsoft.com/office/officeart/2005/8/layout/list1"/>
    <dgm:cxn modelId="{A6ADEB0D-CE75-4377-B37E-6583B1649FFB}" srcId="{C05635C3-2FE3-4DFC-85C9-0CC61E713794}" destId="{DC322679-1925-447A-83E6-122C2B910DE6}" srcOrd="0" destOrd="0" parTransId="{C2F532BC-B8AF-47B7-AD20-B1117D4976B0}" sibTransId="{02581945-BA2E-48B7-B73B-C2AFCC74E4D3}"/>
    <dgm:cxn modelId="{7BFEE156-3984-A64F-B650-B549B380CD14}" srcId="{DC322679-1925-447A-83E6-122C2B910DE6}" destId="{1E50D60F-8119-824C-BF55-EC23EE20B57F}" srcOrd="6" destOrd="0" parTransId="{8B98AE7E-68A8-3644-B63E-A0E37DC68FCC}" sibTransId="{B09832CF-FAD3-D14D-8DDC-A893EB7720DB}"/>
    <dgm:cxn modelId="{0A69B2E4-B903-4538-88B7-99BE4B912226}" srcId="{DC322679-1925-447A-83E6-122C2B910DE6}" destId="{9D5A295C-95B6-40D5-A4F5-6B9AA18A782E}" srcOrd="1" destOrd="0" parTransId="{0B12533F-D6CD-406F-8420-9CA840923ED0}" sibTransId="{56556B07-0A3C-498C-AD95-BD171B69C38A}"/>
    <dgm:cxn modelId="{E1DD3A30-F7E0-9247-9020-C95B613E7808}" type="presParOf" srcId="{68DD8A5F-F8EC-4003-B34A-18893B22DED1}" destId="{DC6354ED-37CC-4FE9-A085-145953C2CA8E}" srcOrd="0" destOrd="0" presId="urn:microsoft.com/office/officeart/2005/8/layout/list1"/>
    <dgm:cxn modelId="{2A7FC4E3-FCC9-BA44-81FD-6CD9D9A44356}" type="presParOf" srcId="{DC6354ED-37CC-4FE9-A085-145953C2CA8E}" destId="{1D8399BF-DE05-427C-9C00-426EA2944DB0}" srcOrd="0" destOrd="0" presId="urn:microsoft.com/office/officeart/2005/8/layout/list1"/>
    <dgm:cxn modelId="{06415E34-70EB-1E44-88EA-7427FCA9695E}" type="presParOf" srcId="{DC6354ED-37CC-4FE9-A085-145953C2CA8E}" destId="{F8186F68-B710-4ABC-833E-1D6E5BFED6C3}" srcOrd="1" destOrd="0" presId="urn:microsoft.com/office/officeart/2005/8/layout/list1"/>
    <dgm:cxn modelId="{C6FA3D1C-F8D4-F14B-A37C-2C838E1D63AA}" type="presParOf" srcId="{68DD8A5F-F8EC-4003-B34A-18893B22DED1}" destId="{426F9E02-AAE4-408D-A595-8977CA4CD789}" srcOrd="1" destOrd="0" presId="urn:microsoft.com/office/officeart/2005/8/layout/list1"/>
    <dgm:cxn modelId="{4DCFC016-01C7-C44B-85F9-ABD3D48635EA}" type="presParOf" srcId="{68DD8A5F-F8EC-4003-B34A-18893B22DED1}" destId="{391D666F-E0AD-4E42-AC8F-4FE69CED964F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6EFF8B4-8431-4301-8369-589B20EF411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5ACB1918-5A5A-4780-AA25-A3E253F7AB09}">
      <dgm:prSet phldrT="[Text]"/>
      <dgm:spPr/>
      <dgm:t>
        <a:bodyPr/>
        <a:lstStyle/>
        <a:p>
          <a:r>
            <a:rPr lang="en-US" dirty="0" smtClean="0"/>
            <a:t>From 2011 to 2012</a:t>
          </a:r>
          <a:endParaRPr lang="en-IN" dirty="0"/>
        </a:p>
      </dgm:t>
    </dgm:pt>
    <dgm:pt modelId="{369C1F37-5825-49F8-B049-BD26ADAC61D5}" type="parTrans" cxnId="{F9CD8C1A-83B2-4A5D-9BD1-A9EF43E485FD}">
      <dgm:prSet/>
      <dgm:spPr/>
      <dgm:t>
        <a:bodyPr/>
        <a:lstStyle/>
        <a:p>
          <a:endParaRPr lang="en-IN"/>
        </a:p>
      </dgm:t>
    </dgm:pt>
    <dgm:pt modelId="{7E0CEF11-9035-4527-837B-3EAD4E72418B}" type="sibTrans" cxnId="{F9CD8C1A-83B2-4A5D-9BD1-A9EF43E485FD}">
      <dgm:prSet/>
      <dgm:spPr/>
      <dgm:t>
        <a:bodyPr/>
        <a:lstStyle/>
        <a:p>
          <a:endParaRPr lang="en-IN"/>
        </a:p>
      </dgm:t>
    </dgm:pt>
    <dgm:pt modelId="{E6010117-19B2-4065-BA12-A69F4D2CB2C1}">
      <dgm:prSet/>
      <dgm:spPr/>
      <dgm:t>
        <a:bodyPr/>
        <a:lstStyle/>
        <a:p>
          <a:r>
            <a:rPr lang="en-US" dirty="0" smtClean="0"/>
            <a:t>Flat market – both equity and bond market</a:t>
          </a:r>
          <a:endParaRPr lang="en-IN" dirty="0"/>
        </a:p>
      </dgm:t>
    </dgm:pt>
    <dgm:pt modelId="{509B81D9-6D00-472A-8182-9DA1555262A3}" type="parTrans" cxnId="{411573DD-6B88-45CA-A274-A61B973FBF18}">
      <dgm:prSet/>
      <dgm:spPr/>
      <dgm:t>
        <a:bodyPr/>
        <a:lstStyle/>
        <a:p>
          <a:endParaRPr lang="en-IN"/>
        </a:p>
      </dgm:t>
    </dgm:pt>
    <dgm:pt modelId="{BFEBCE2D-ACCE-4568-9987-B0462F4E7BD5}" type="sibTrans" cxnId="{411573DD-6B88-45CA-A274-A61B973FBF18}">
      <dgm:prSet/>
      <dgm:spPr/>
      <dgm:t>
        <a:bodyPr/>
        <a:lstStyle/>
        <a:p>
          <a:endParaRPr lang="en-IN"/>
        </a:p>
      </dgm:t>
    </dgm:pt>
    <dgm:pt modelId="{3574DB14-93FA-4B45-97C2-FF3519BD8917}">
      <dgm:prSet/>
      <dgm:spPr/>
      <dgm:t>
        <a:bodyPr/>
        <a:lstStyle/>
        <a:p>
          <a:r>
            <a:rPr lang="en-US" dirty="0" smtClean="0"/>
            <a:t>Decrease in ULIPs and increase in </a:t>
          </a:r>
          <a:r>
            <a:rPr lang="en-US" dirty="0" err="1" smtClean="0"/>
            <a:t>trad</a:t>
          </a:r>
          <a:r>
            <a:rPr lang="en-US" dirty="0" smtClean="0"/>
            <a:t> par and non par business</a:t>
          </a:r>
          <a:endParaRPr lang="en-IN" dirty="0"/>
        </a:p>
      </dgm:t>
    </dgm:pt>
    <dgm:pt modelId="{E8190907-6F00-427F-8BF0-3B73B0605858}" type="parTrans" cxnId="{88059D2B-1121-45B0-9127-FE7CB6E9A407}">
      <dgm:prSet/>
      <dgm:spPr/>
      <dgm:t>
        <a:bodyPr/>
        <a:lstStyle/>
        <a:p>
          <a:endParaRPr lang="en-IN"/>
        </a:p>
      </dgm:t>
    </dgm:pt>
    <dgm:pt modelId="{F4865E7C-051E-4677-B0CB-A8EB21AECB98}" type="sibTrans" cxnId="{88059D2B-1121-45B0-9127-FE7CB6E9A407}">
      <dgm:prSet/>
      <dgm:spPr/>
      <dgm:t>
        <a:bodyPr/>
        <a:lstStyle/>
        <a:p>
          <a:endParaRPr lang="en-IN"/>
        </a:p>
      </dgm:t>
    </dgm:pt>
    <dgm:pt modelId="{EFBA6F3D-95F8-4F1D-9AF1-9914106F12A6}">
      <dgm:prSet/>
      <dgm:spPr/>
      <dgm:t>
        <a:bodyPr/>
        <a:lstStyle/>
        <a:p>
          <a:r>
            <a:rPr lang="en-US" dirty="0" smtClean="0"/>
            <a:t>Negative impact on consumer demand – sharp drop in stock market in 2008</a:t>
          </a:r>
          <a:endParaRPr lang="en-IN" dirty="0"/>
        </a:p>
      </dgm:t>
    </dgm:pt>
    <dgm:pt modelId="{74B5D1B0-2C98-42C0-984C-F03ECE7C2DCE}" type="parTrans" cxnId="{D426BA81-1E2A-40A6-8570-27512FB29226}">
      <dgm:prSet/>
      <dgm:spPr/>
      <dgm:t>
        <a:bodyPr/>
        <a:lstStyle/>
        <a:p>
          <a:endParaRPr lang="en-IN"/>
        </a:p>
      </dgm:t>
    </dgm:pt>
    <dgm:pt modelId="{502A6225-6BE6-46C6-967B-F3CE687315CA}" type="sibTrans" cxnId="{D426BA81-1E2A-40A6-8570-27512FB29226}">
      <dgm:prSet/>
      <dgm:spPr/>
      <dgm:t>
        <a:bodyPr/>
        <a:lstStyle/>
        <a:p>
          <a:endParaRPr lang="en-IN"/>
        </a:p>
      </dgm:t>
    </dgm:pt>
    <dgm:pt modelId="{729117BC-430C-4C39-B450-9E62CB83507A}">
      <dgm:prSet/>
      <dgm:spPr/>
      <dgm:t>
        <a:bodyPr/>
        <a:lstStyle/>
        <a:p>
          <a:r>
            <a:rPr lang="en-US" dirty="0" err="1" smtClean="0"/>
            <a:t>Mis</a:t>
          </a:r>
          <a:r>
            <a:rPr lang="en-US" dirty="0" smtClean="0"/>
            <a:t>-selling issues on ULIPs emerged aggressively - 100% allocation charge product and highest NAV products</a:t>
          </a:r>
          <a:endParaRPr lang="en-IN" dirty="0"/>
        </a:p>
      </dgm:t>
    </dgm:pt>
    <dgm:pt modelId="{28B19574-387E-483E-8E97-A488FA4DA7E4}" type="parTrans" cxnId="{A9455885-D3F1-4491-BCB9-B7DAB8E48AA5}">
      <dgm:prSet/>
      <dgm:spPr/>
      <dgm:t>
        <a:bodyPr/>
        <a:lstStyle/>
        <a:p>
          <a:endParaRPr lang="en-IN"/>
        </a:p>
      </dgm:t>
    </dgm:pt>
    <dgm:pt modelId="{21090401-0800-44AC-A8D5-11F83EC7AA4D}" type="sibTrans" cxnId="{A9455885-D3F1-4491-BCB9-B7DAB8E48AA5}">
      <dgm:prSet/>
      <dgm:spPr/>
      <dgm:t>
        <a:bodyPr/>
        <a:lstStyle/>
        <a:p>
          <a:endParaRPr lang="en-IN"/>
        </a:p>
      </dgm:t>
    </dgm:pt>
    <dgm:pt modelId="{B2191FCA-2C0D-450E-BF7A-3CEA5BFA15C7}">
      <dgm:prSet/>
      <dgm:spPr/>
      <dgm:t>
        <a:bodyPr/>
        <a:lstStyle/>
        <a:p>
          <a:r>
            <a:rPr lang="en-US" dirty="0" smtClean="0"/>
            <a:t>More guarantees are offered on non par to attract customers(G-sec linked prod)</a:t>
          </a:r>
          <a:endParaRPr lang="en-IN" dirty="0"/>
        </a:p>
      </dgm:t>
    </dgm:pt>
    <dgm:pt modelId="{34E039B9-0F35-4C6F-A5B0-68AC29261806}" type="parTrans" cxnId="{A8A0F10F-EED1-43FB-B46A-7C1ADA0C0BE6}">
      <dgm:prSet/>
      <dgm:spPr/>
      <dgm:t>
        <a:bodyPr/>
        <a:lstStyle/>
        <a:p>
          <a:endParaRPr lang="en-IN"/>
        </a:p>
      </dgm:t>
    </dgm:pt>
    <dgm:pt modelId="{CB0250BF-4EB1-4911-B138-417EC1D91E4E}" type="sibTrans" cxnId="{A8A0F10F-EED1-43FB-B46A-7C1ADA0C0BE6}">
      <dgm:prSet/>
      <dgm:spPr/>
      <dgm:t>
        <a:bodyPr/>
        <a:lstStyle/>
        <a:p>
          <a:endParaRPr lang="en-IN"/>
        </a:p>
      </dgm:t>
    </dgm:pt>
    <dgm:pt modelId="{5256AEB1-3A19-4CF7-B2CE-3FDCCEDE966F}">
      <dgm:prSet/>
      <dgm:spPr/>
      <dgm:t>
        <a:bodyPr/>
        <a:lstStyle/>
        <a:p>
          <a:r>
            <a:rPr lang="en-US" dirty="0" smtClean="0"/>
            <a:t>NB of around </a:t>
          </a:r>
          <a:r>
            <a:rPr lang="en-US" i="1" dirty="0" smtClean="0"/>
            <a:t>80%</a:t>
          </a:r>
          <a:r>
            <a:rPr lang="en-US" dirty="0" smtClean="0"/>
            <a:t> in traditional par and non par in 2011-12</a:t>
          </a:r>
          <a:endParaRPr lang="en-IN" dirty="0"/>
        </a:p>
      </dgm:t>
    </dgm:pt>
    <dgm:pt modelId="{5C1BAE5A-E2F1-4CC4-8950-1D6846BB8702}" type="parTrans" cxnId="{CB89F420-269A-4B39-BACF-9A63C7D3982F}">
      <dgm:prSet/>
      <dgm:spPr/>
      <dgm:t>
        <a:bodyPr/>
        <a:lstStyle/>
        <a:p>
          <a:endParaRPr lang="en-IN"/>
        </a:p>
      </dgm:t>
    </dgm:pt>
    <dgm:pt modelId="{13614479-E549-4251-868A-194EC0964A18}" type="sibTrans" cxnId="{CB89F420-269A-4B39-BACF-9A63C7D3982F}">
      <dgm:prSet/>
      <dgm:spPr/>
      <dgm:t>
        <a:bodyPr/>
        <a:lstStyle/>
        <a:p>
          <a:endParaRPr lang="en-IN"/>
        </a:p>
      </dgm:t>
    </dgm:pt>
    <dgm:pt modelId="{DA692C64-FDAD-495E-AB77-E24BF67DED4B}">
      <dgm:prSet/>
      <dgm:spPr/>
      <dgm:t>
        <a:bodyPr/>
        <a:lstStyle/>
        <a:p>
          <a:r>
            <a:rPr lang="en-US" dirty="0" smtClean="0"/>
            <a:t>Reduced distributor compensation in ULIP –  Product Regulations 2010</a:t>
          </a:r>
          <a:endParaRPr lang="en-IN" dirty="0"/>
        </a:p>
      </dgm:t>
    </dgm:pt>
    <dgm:pt modelId="{1093D00C-EEC1-4898-A7D0-BE4CD3645553}" type="sibTrans" cxnId="{A0B4E5E0-14CE-44C2-B4D9-86A1DE166EFD}">
      <dgm:prSet/>
      <dgm:spPr/>
      <dgm:t>
        <a:bodyPr/>
        <a:lstStyle/>
        <a:p>
          <a:endParaRPr lang="en-IN"/>
        </a:p>
      </dgm:t>
    </dgm:pt>
    <dgm:pt modelId="{ACEA797C-04B8-46E8-805C-917E48C9C1DB}" type="parTrans" cxnId="{A0B4E5E0-14CE-44C2-B4D9-86A1DE166EFD}">
      <dgm:prSet/>
      <dgm:spPr/>
      <dgm:t>
        <a:bodyPr/>
        <a:lstStyle/>
        <a:p>
          <a:endParaRPr lang="en-IN"/>
        </a:p>
      </dgm:t>
    </dgm:pt>
    <dgm:pt modelId="{1DB73CA7-2198-4D3A-9E8E-7E76220125FD}" type="pres">
      <dgm:prSet presAssocID="{F6EFF8B4-8431-4301-8369-589B20EF411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90ECF268-49FC-40FC-AE9E-0A93F13236DB}" type="pres">
      <dgm:prSet presAssocID="{5ACB1918-5A5A-4780-AA25-A3E253F7AB09}" presName="parentLin" presStyleCnt="0"/>
      <dgm:spPr/>
    </dgm:pt>
    <dgm:pt modelId="{4D5CC082-8F01-476E-B330-4AE1D0ADC27F}" type="pres">
      <dgm:prSet presAssocID="{5ACB1918-5A5A-4780-AA25-A3E253F7AB09}" presName="parentLeftMargin" presStyleLbl="node1" presStyleIdx="0" presStyleCnt="1"/>
      <dgm:spPr/>
      <dgm:t>
        <a:bodyPr/>
        <a:lstStyle/>
        <a:p>
          <a:endParaRPr lang="en-IN"/>
        </a:p>
      </dgm:t>
    </dgm:pt>
    <dgm:pt modelId="{817DF447-6374-4AB7-810E-1EC149364DC1}" type="pres">
      <dgm:prSet presAssocID="{5ACB1918-5A5A-4780-AA25-A3E253F7AB09}" presName="parentText" presStyleLbl="node1" presStyleIdx="0" presStyleCnt="1" custScaleX="81482" custScaleY="39386" custLinFactNeighborY="-25052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F060407-0AB6-47F3-94C4-8B1BBB6B57D9}" type="pres">
      <dgm:prSet presAssocID="{5ACB1918-5A5A-4780-AA25-A3E253F7AB09}" presName="negativeSpace" presStyleCnt="0"/>
      <dgm:spPr/>
    </dgm:pt>
    <dgm:pt modelId="{B7CA37E8-478C-4D86-9817-55AE2B0819D4}" type="pres">
      <dgm:prSet presAssocID="{5ACB1918-5A5A-4780-AA25-A3E253F7AB09}" presName="childText" presStyleLbl="conFgAcc1" presStyleIdx="0" presStyleCnt="1" custScaleX="100000" custScaleY="11350" custLinFactNeighborY="1386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CEBFB2BF-F611-0D4C-BF2C-FF72AEA4AEF3}" type="presOf" srcId="{E6010117-19B2-4065-BA12-A69F4D2CB2C1}" destId="{B7CA37E8-478C-4D86-9817-55AE2B0819D4}" srcOrd="0" destOrd="0" presId="urn:microsoft.com/office/officeart/2005/8/layout/list1"/>
    <dgm:cxn modelId="{F3DF35C7-3E9E-BD41-B6B1-C6B644C2D9D4}" type="presOf" srcId="{5256AEB1-3A19-4CF7-B2CE-3FDCCEDE966F}" destId="{B7CA37E8-478C-4D86-9817-55AE2B0819D4}" srcOrd="0" destOrd="6" presId="urn:microsoft.com/office/officeart/2005/8/layout/list1"/>
    <dgm:cxn modelId="{CB89F420-269A-4B39-BACF-9A63C7D3982F}" srcId="{3574DB14-93FA-4B45-97C2-FF3519BD8917}" destId="{5256AEB1-3A19-4CF7-B2CE-3FDCCEDE966F}" srcOrd="4" destOrd="0" parTransId="{5C1BAE5A-E2F1-4CC4-8950-1D6846BB8702}" sibTransId="{13614479-E549-4251-868A-194EC0964A18}"/>
    <dgm:cxn modelId="{411573DD-6B88-45CA-A274-A61B973FBF18}" srcId="{5ACB1918-5A5A-4780-AA25-A3E253F7AB09}" destId="{E6010117-19B2-4065-BA12-A69F4D2CB2C1}" srcOrd="0" destOrd="0" parTransId="{509B81D9-6D00-472A-8182-9DA1555262A3}" sibTransId="{BFEBCE2D-ACCE-4568-9987-B0462F4E7BD5}"/>
    <dgm:cxn modelId="{1FED79C4-CA9F-8749-B635-C1CD64AEF445}" type="presOf" srcId="{3574DB14-93FA-4B45-97C2-FF3519BD8917}" destId="{B7CA37E8-478C-4D86-9817-55AE2B0819D4}" srcOrd="0" destOrd="1" presId="urn:microsoft.com/office/officeart/2005/8/layout/list1"/>
    <dgm:cxn modelId="{5ADF24B6-0298-F74B-98A4-11C69D6D125B}" type="presOf" srcId="{5ACB1918-5A5A-4780-AA25-A3E253F7AB09}" destId="{4D5CC082-8F01-476E-B330-4AE1D0ADC27F}" srcOrd="0" destOrd="0" presId="urn:microsoft.com/office/officeart/2005/8/layout/list1"/>
    <dgm:cxn modelId="{FB437800-A4EF-F343-82B9-47D65329F207}" type="presOf" srcId="{DA692C64-FDAD-495E-AB77-E24BF67DED4B}" destId="{B7CA37E8-478C-4D86-9817-55AE2B0819D4}" srcOrd="0" destOrd="2" presId="urn:microsoft.com/office/officeart/2005/8/layout/list1"/>
    <dgm:cxn modelId="{D426BA81-1E2A-40A6-8570-27512FB29226}" srcId="{3574DB14-93FA-4B45-97C2-FF3519BD8917}" destId="{EFBA6F3D-95F8-4F1D-9AF1-9914106F12A6}" srcOrd="1" destOrd="0" parTransId="{74B5D1B0-2C98-42C0-984C-F03ECE7C2DCE}" sibTransId="{502A6225-6BE6-46C6-967B-F3CE687315CA}"/>
    <dgm:cxn modelId="{A9455885-D3F1-4491-BCB9-B7DAB8E48AA5}" srcId="{3574DB14-93FA-4B45-97C2-FF3519BD8917}" destId="{729117BC-430C-4C39-B450-9E62CB83507A}" srcOrd="2" destOrd="0" parTransId="{28B19574-387E-483E-8E97-A488FA4DA7E4}" sibTransId="{21090401-0800-44AC-A8D5-11F83EC7AA4D}"/>
    <dgm:cxn modelId="{96E10FF5-F0C0-DB4B-A1B0-890B3866C6E6}" type="presOf" srcId="{729117BC-430C-4C39-B450-9E62CB83507A}" destId="{B7CA37E8-478C-4D86-9817-55AE2B0819D4}" srcOrd="0" destOrd="4" presId="urn:microsoft.com/office/officeart/2005/8/layout/list1"/>
    <dgm:cxn modelId="{BD8EBD29-7789-DA49-BAEB-84168C6B726E}" type="presOf" srcId="{F6EFF8B4-8431-4301-8369-589B20EF411D}" destId="{1DB73CA7-2198-4D3A-9E8E-7E76220125FD}" srcOrd="0" destOrd="0" presId="urn:microsoft.com/office/officeart/2005/8/layout/list1"/>
    <dgm:cxn modelId="{A0B4E5E0-14CE-44C2-B4D9-86A1DE166EFD}" srcId="{3574DB14-93FA-4B45-97C2-FF3519BD8917}" destId="{DA692C64-FDAD-495E-AB77-E24BF67DED4B}" srcOrd="0" destOrd="0" parTransId="{ACEA797C-04B8-46E8-805C-917E48C9C1DB}" sibTransId="{1093D00C-EEC1-4898-A7D0-BE4CD3645553}"/>
    <dgm:cxn modelId="{A8A0F10F-EED1-43FB-B46A-7C1ADA0C0BE6}" srcId="{3574DB14-93FA-4B45-97C2-FF3519BD8917}" destId="{B2191FCA-2C0D-450E-BF7A-3CEA5BFA15C7}" srcOrd="3" destOrd="0" parTransId="{34E039B9-0F35-4C6F-A5B0-68AC29261806}" sibTransId="{CB0250BF-4EB1-4911-B138-417EC1D91E4E}"/>
    <dgm:cxn modelId="{59330278-0932-BB49-8DF1-44BA663A3B8B}" type="presOf" srcId="{5ACB1918-5A5A-4780-AA25-A3E253F7AB09}" destId="{817DF447-6374-4AB7-810E-1EC149364DC1}" srcOrd="1" destOrd="0" presId="urn:microsoft.com/office/officeart/2005/8/layout/list1"/>
    <dgm:cxn modelId="{F9CD8C1A-83B2-4A5D-9BD1-A9EF43E485FD}" srcId="{F6EFF8B4-8431-4301-8369-589B20EF411D}" destId="{5ACB1918-5A5A-4780-AA25-A3E253F7AB09}" srcOrd="0" destOrd="0" parTransId="{369C1F37-5825-49F8-B049-BD26ADAC61D5}" sibTransId="{7E0CEF11-9035-4527-837B-3EAD4E72418B}"/>
    <dgm:cxn modelId="{572F0796-88D3-2B4D-8F98-D6902D8F11B5}" type="presOf" srcId="{EFBA6F3D-95F8-4F1D-9AF1-9914106F12A6}" destId="{B7CA37E8-478C-4D86-9817-55AE2B0819D4}" srcOrd="0" destOrd="3" presId="urn:microsoft.com/office/officeart/2005/8/layout/list1"/>
    <dgm:cxn modelId="{88059D2B-1121-45B0-9127-FE7CB6E9A407}" srcId="{5ACB1918-5A5A-4780-AA25-A3E253F7AB09}" destId="{3574DB14-93FA-4B45-97C2-FF3519BD8917}" srcOrd="1" destOrd="0" parTransId="{E8190907-6F00-427F-8BF0-3B73B0605858}" sibTransId="{F4865E7C-051E-4677-B0CB-A8EB21AECB98}"/>
    <dgm:cxn modelId="{17461C43-A0C0-3A48-9CCF-F0BDDD9B4744}" type="presOf" srcId="{B2191FCA-2C0D-450E-BF7A-3CEA5BFA15C7}" destId="{B7CA37E8-478C-4D86-9817-55AE2B0819D4}" srcOrd="0" destOrd="5" presId="urn:microsoft.com/office/officeart/2005/8/layout/list1"/>
    <dgm:cxn modelId="{B198EB96-25ED-7D4B-9DF9-8CE6C5DB7EB3}" type="presParOf" srcId="{1DB73CA7-2198-4D3A-9E8E-7E76220125FD}" destId="{90ECF268-49FC-40FC-AE9E-0A93F13236DB}" srcOrd="0" destOrd="0" presId="urn:microsoft.com/office/officeart/2005/8/layout/list1"/>
    <dgm:cxn modelId="{185B1A1B-9A51-954C-9DE2-4643D8E2526D}" type="presParOf" srcId="{90ECF268-49FC-40FC-AE9E-0A93F13236DB}" destId="{4D5CC082-8F01-476E-B330-4AE1D0ADC27F}" srcOrd="0" destOrd="0" presId="urn:microsoft.com/office/officeart/2005/8/layout/list1"/>
    <dgm:cxn modelId="{841A1F00-04DB-BC44-98B7-EE40012B3F71}" type="presParOf" srcId="{90ECF268-49FC-40FC-AE9E-0A93F13236DB}" destId="{817DF447-6374-4AB7-810E-1EC149364DC1}" srcOrd="1" destOrd="0" presId="urn:microsoft.com/office/officeart/2005/8/layout/list1"/>
    <dgm:cxn modelId="{B6B0F86F-0528-B14D-B260-4022127CF111}" type="presParOf" srcId="{1DB73CA7-2198-4D3A-9E8E-7E76220125FD}" destId="{DF060407-0AB6-47F3-94C4-8B1BBB6B57D9}" srcOrd="1" destOrd="0" presId="urn:microsoft.com/office/officeart/2005/8/layout/list1"/>
    <dgm:cxn modelId="{E31DE4A7-16AB-1647-A144-01C261FC5272}" type="presParOf" srcId="{1DB73CA7-2198-4D3A-9E8E-7E76220125FD}" destId="{B7CA37E8-478C-4D86-9817-55AE2B0819D4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8CCA087-97A0-4A2E-8681-347CCEB75DB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6EF834C5-7933-4FD9-BCBE-94E3661F1FD4}">
      <dgm:prSet/>
      <dgm:spPr/>
      <dgm:t>
        <a:bodyPr/>
        <a:lstStyle/>
        <a:p>
          <a:r>
            <a:rPr lang="en-US" dirty="0" smtClean="0"/>
            <a:t>Total value of Investments under various funds from 2011 to 2013</a:t>
          </a:r>
          <a:endParaRPr lang="en-IN" dirty="0"/>
        </a:p>
      </dgm:t>
    </dgm:pt>
    <dgm:pt modelId="{CE53FA35-5DA1-4DAA-B88D-909D2958AE58}" type="parTrans" cxnId="{3C350AA2-A359-49D3-9701-00E0F8A69AB7}">
      <dgm:prSet/>
      <dgm:spPr/>
      <dgm:t>
        <a:bodyPr/>
        <a:lstStyle/>
        <a:p>
          <a:endParaRPr lang="en-IN"/>
        </a:p>
      </dgm:t>
    </dgm:pt>
    <dgm:pt modelId="{D8820203-FE2E-4DF2-B155-6718F4428997}" type="sibTrans" cxnId="{3C350AA2-A359-49D3-9701-00E0F8A69AB7}">
      <dgm:prSet/>
      <dgm:spPr/>
      <dgm:t>
        <a:bodyPr/>
        <a:lstStyle/>
        <a:p>
          <a:endParaRPr lang="en-IN"/>
        </a:p>
      </dgm:t>
    </dgm:pt>
    <dgm:pt modelId="{920ABA72-347A-4E28-83A8-950AE755AEE8}">
      <dgm:prSet/>
      <dgm:spPr/>
      <dgm:t>
        <a:bodyPr/>
        <a:lstStyle/>
        <a:p>
          <a:r>
            <a:rPr lang="en-US" dirty="0" smtClean="0"/>
            <a:t>For LIC</a:t>
          </a:r>
          <a:endParaRPr lang="en-IN" dirty="0"/>
        </a:p>
      </dgm:t>
    </dgm:pt>
    <dgm:pt modelId="{2C87F508-43B8-493F-B5AA-A7D17CF2A49B}" type="parTrans" cxnId="{633E4CB9-6421-41C6-818C-B4ADAB96ED7D}">
      <dgm:prSet/>
      <dgm:spPr/>
      <dgm:t>
        <a:bodyPr/>
        <a:lstStyle/>
        <a:p>
          <a:endParaRPr lang="en-IN"/>
        </a:p>
      </dgm:t>
    </dgm:pt>
    <dgm:pt modelId="{5692684F-8863-4D73-9BD7-8B770C889D0B}" type="sibTrans" cxnId="{633E4CB9-6421-41C6-818C-B4ADAB96ED7D}">
      <dgm:prSet/>
      <dgm:spPr/>
      <dgm:t>
        <a:bodyPr/>
        <a:lstStyle/>
        <a:p>
          <a:endParaRPr lang="en-IN"/>
        </a:p>
      </dgm:t>
    </dgm:pt>
    <dgm:pt modelId="{2B2BA096-B7C7-4007-9AE4-50620E3DF760}">
      <dgm:prSet/>
      <dgm:spPr/>
      <dgm:t>
        <a:bodyPr/>
        <a:lstStyle/>
        <a:p>
          <a:r>
            <a:rPr lang="en-US" dirty="0" smtClean="0"/>
            <a:t>ULIP investment reducing – aftermath of stock market shock</a:t>
          </a:r>
          <a:endParaRPr lang="en-IN" dirty="0"/>
        </a:p>
      </dgm:t>
    </dgm:pt>
    <dgm:pt modelId="{FF40222C-7D8C-4DCA-8660-950BB52E77AC}" type="parTrans" cxnId="{AFCB56D8-F943-4CD6-B154-70B089354ECE}">
      <dgm:prSet/>
      <dgm:spPr/>
      <dgm:t>
        <a:bodyPr/>
        <a:lstStyle/>
        <a:p>
          <a:endParaRPr lang="en-IN"/>
        </a:p>
      </dgm:t>
    </dgm:pt>
    <dgm:pt modelId="{2B2F08F9-0198-4398-B8F6-4509450764C5}" type="sibTrans" cxnId="{AFCB56D8-F943-4CD6-B154-70B089354ECE}">
      <dgm:prSet/>
      <dgm:spPr/>
      <dgm:t>
        <a:bodyPr/>
        <a:lstStyle/>
        <a:p>
          <a:endParaRPr lang="en-IN"/>
        </a:p>
      </dgm:t>
    </dgm:pt>
    <dgm:pt modelId="{D87BF7AF-5832-48FF-8F03-C6DCBD6C0F24}">
      <dgm:prSet/>
      <dgm:spPr/>
      <dgm:t>
        <a:bodyPr/>
        <a:lstStyle/>
        <a:p>
          <a:r>
            <a:rPr lang="en-US" dirty="0" smtClean="0"/>
            <a:t>Pension and General Annuity &amp; Group Fund increasing – demand of guarantees and annuities</a:t>
          </a:r>
          <a:endParaRPr lang="en-IN" dirty="0"/>
        </a:p>
      </dgm:t>
    </dgm:pt>
    <dgm:pt modelId="{9EE1B935-4E98-4E7B-80E8-51EC0585DDAC}" type="parTrans" cxnId="{5E853BE5-10AA-4BBB-8006-C441BBAF00CB}">
      <dgm:prSet/>
      <dgm:spPr/>
      <dgm:t>
        <a:bodyPr/>
        <a:lstStyle/>
        <a:p>
          <a:endParaRPr lang="en-IN"/>
        </a:p>
      </dgm:t>
    </dgm:pt>
    <dgm:pt modelId="{EB57C827-A720-4190-B54A-CEDDD9AD341C}" type="sibTrans" cxnId="{5E853BE5-10AA-4BBB-8006-C441BBAF00CB}">
      <dgm:prSet/>
      <dgm:spPr/>
      <dgm:t>
        <a:bodyPr/>
        <a:lstStyle/>
        <a:p>
          <a:endParaRPr lang="en-IN"/>
        </a:p>
      </dgm:t>
    </dgm:pt>
    <dgm:pt modelId="{BE5F9FC9-D975-4A79-B65F-8AAE2DFB4ADF}">
      <dgm:prSet/>
      <dgm:spPr/>
      <dgm:t>
        <a:bodyPr/>
        <a:lstStyle/>
        <a:p>
          <a:r>
            <a:rPr lang="en-US" dirty="0" smtClean="0"/>
            <a:t>Life Fund  steady -  attraction of par business continued</a:t>
          </a:r>
          <a:endParaRPr lang="en-IN" dirty="0"/>
        </a:p>
      </dgm:t>
    </dgm:pt>
    <dgm:pt modelId="{2125D4CD-CF0C-4007-BF09-6F36A0C57C9C}" type="parTrans" cxnId="{A3D56393-6E05-4935-BCFF-2D8E341A8333}">
      <dgm:prSet/>
      <dgm:spPr/>
      <dgm:t>
        <a:bodyPr/>
        <a:lstStyle/>
        <a:p>
          <a:endParaRPr lang="en-IN"/>
        </a:p>
      </dgm:t>
    </dgm:pt>
    <dgm:pt modelId="{37843A1D-56D5-4816-9E61-3FAB84AAD69A}" type="sibTrans" cxnId="{A3D56393-6E05-4935-BCFF-2D8E341A8333}">
      <dgm:prSet/>
      <dgm:spPr/>
      <dgm:t>
        <a:bodyPr/>
        <a:lstStyle/>
        <a:p>
          <a:endParaRPr lang="en-IN"/>
        </a:p>
      </dgm:t>
    </dgm:pt>
    <dgm:pt modelId="{3622024E-782D-4142-9F79-3CA1214FE76B}">
      <dgm:prSet/>
      <dgm:spPr/>
      <dgm:t>
        <a:bodyPr/>
        <a:lstStyle/>
        <a:p>
          <a:r>
            <a:rPr lang="en-US" dirty="0" smtClean="0"/>
            <a:t>ULIP investment reducing – aftermath of stock market shock</a:t>
          </a:r>
          <a:endParaRPr lang="en-IN" dirty="0"/>
        </a:p>
      </dgm:t>
    </dgm:pt>
    <dgm:pt modelId="{60E8391C-09B7-49BF-BB07-14E2DDA16240}" type="parTrans" cxnId="{75817820-AF8E-4830-98BB-D9D2B1DEB6C7}">
      <dgm:prSet/>
      <dgm:spPr/>
      <dgm:t>
        <a:bodyPr/>
        <a:lstStyle/>
        <a:p>
          <a:endParaRPr lang="en-IN"/>
        </a:p>
      </dgm:t>
    </dgm:pt>
    <dgm:pt modelId="{00D8B22D-17D8-4C48-9FFA-58F6C37B2D65}" type="sibTrans" cxnId="{75817820-AF8E-4830-98BB-D9D2B1DEB6C7}">
      <dgm:prSet/>
      <dgm:spPr/>
      <dgm:t>
        <a:bodyPr/>
        <a:lstStyle/>
        <a:p>
          <a:endParaRPr lang="en-IN"/>
        </a:p>
      </dgm:t>
    </dgm:pt>
    <dgm:pt modelId="{D7A0DF5C-F99F-43A5-A5DD-6214BEEEE6A3}">
      <dgm:prSet/>
      <dgm:spPr/>
      <dgm:t>
        <a:bodyPr/>
        <a:lstStyle/>
        <a:p>
          <a:r>
            <a:rPr lang="en-US" dirty="0" smtClean="0"/>
            <a:t>Pension and General Annuity &amp; Group Fund – annuities and group fund</a:t>
          </a:r>
          <a:endParaRPr lang="en-IN" dirty="0"/>
        </a:p>
      </dgm:t>
    </dgm:pt>
    <dgm:pt modelId="{1C9C0CAA-9608-4E34-99CC-7D3BAA02132C}" type="parTrans" cxnId="{469C3925-ECA3-401E-AEFC-7F3E7DB8A644}">
      <dgm:prSet/>
      <dgm:spPr/>
      <dgm:t>
        <a:bodyPr/>
        <a:lstStyle/>
        <a:p>
          <a:endParaRPr lang="en-IN"/>
        </a:p>
      </dgm:t>
    </dgm:pt>
    <dgm:pt modelId="{9455B03E-4E7C-48F1-B2D4-7018EF9AAA0B}" type="sibTrans" cxnId="{469C3925-ECA3-401E-AEFC-7F3E7DB8A644}">
      <dgm:prSet/>
      <dgm:spPr/>
      <dgm:t>
        <a:bodyPr/>
        <a:lstStyle/>
        <a:p>
          <a:endParaRPr lang="en-IN"/>
        </a:p>
      </dgm:t>
    </dgm:pt>
    <dgm:pt modelId="{AE2781EE-69DA-47D8-BAD7-0D9D377ABA01}">
      <dgm:prSet/>
      <dgm:spPr/>
      <dgm:t>
        <a:bodyPr/>
        <a:lstStyle/>
        <a:p>
          <a:r>
            <a:rPr lang="en-US" dirty="0" smtClean="0"/>
            <a:t>Life Fund increasing speedily -  demand of guarantees under non par business</a:t>
          </a:r>
          <a:endParaRPr lang="en-IN" dirty="0"/>
        </a:p>
      </dgm:t>
    </dgm:pt>
    <dgm:pt modelId="{10FC0513-6778-43EB-8BA8-40BFC0E48F8A}" type="parTrans" cxnId="{66866E54-E7E8-470C-ACE8-998A22502B28}">
      <dgm:prSet/>
      <dgm:spPr/>
      <dgm:t>
        <a:bodyPr/>
        <a:lstStyle/>
        <a:p>
          <a:endParaRPr lang="en-IN"/>
        </a:p>
      </dgm:t>
    </dgm:pt>
    <dgm:pt modelId="{C2B3C432-84EF-4322-9C70-36D54D1E62BA}" type="sibTrans" cxnId="{66866E54-E7E8-470C-ACE8-998A22502B28}">
      <dgm:prSet/>
      <dgm:spPr/>
      <dgm:t>
        <a:bodyPr/>
        <a:lstStyle/>
        <a:p>
          <a:endParaRPr lang="en-IN"/>
        </a:p>
      </dgm:t>
    </dgm:pt>
    <dgm:pt modelId="{6A7AB5A4-3C9F-435A-BF7D-364FC4E25755}">
      <dgm:prSet/>
      <dgm:spPr/>
      <dgm:t>
        <a:bodyPr/>
        <a:lstStyle/>
        <a:p>
          <a:r>
            <a:rPr lang="en-US" dirty="0" smtClean="0"/>
            <a:t>For Private Sector</a:t>
          </a:r>
          <a:endParaRPr lang="en-IN" dirty="0"/>
        </a:p>
      </dgm:t>
    </dgm:pt>
    <dgm:pt modelId="{736E1CB7-7682-4F3B-B384-3E1E119FD721}" type="parTrans" cxnId="{702F3E9D-E4AB-4874-BE0E-841628B299E6}">
      <dgm:prSet/>
      <dgm:spPr/>
      <dgm:t>
        <a:bodyPr/>
        <a:lstStyle/>
        <a:p>
          <a:endParaRPr lang="en-IN"/>
        </a:p>
      </dgm:t>
    </dgm:pt>
    <dgm:pt modelId="{B8DE1F10-67F2-46EC-87A3-3D9AECAC1BD1}" type="sibTrans" cxnId="{702F3E9D-E4AB-4874-BE0E-841628B299E6}">
      <dgm:prSet/>
      <dgm:spPr/>
      <dgm:t>
        <a:bodyPr/>
        <a:lstStyle/>
        <a:p>
          <a:endParaRPr lang="en-IN"/>
        </a:p>
      </dgm:t>
    </dgm:pt>
    <dgm:pt modelId="{8AF62C55-8ACE-4518-8BE9-D34ECAF080F7}">
      <dgm:prSet/>
      <dgm:spPr/>
      <dgm:t>
        <a:bodyPr/>
        <a:lstStyle/>
        <a:p>
          <a:endParaRPr lang="en-IN" dirty="0"/>
        </a:p>
      </dgm:t>
    </dgm:pt>
    <dgm:pt modelId="{E1ABC8CC-9125-42A2-96CF-7F088FCCFC1B}" type="sibTrans" cxnId="{57F5D7E0-836B-48B8-B1E8-7798BD8EA023}">
      <dgm:prSet/>
      <dgm:spPr/>
      <dgm:t>
        <a:bodyPr/>
        <a:lstStyle/>
        <a:p>
          <a:endParaRPr lang="en-IN"/>
        </a:p>
      </dgm:t>
    </dgm:pt>
    <dgm:pt modelId="{3B481152-BD11-471A-8BDB-8960EDCDBA6B}" type="parTrans" cxnId="{57F5D7E0-836B-48B8-B1E8-7798BD8EA023}">
      <dgm:prSet/>
      <dgm:spPr/>
      <dgm:t>
        <a:bodyPr/>
        <a:lstStyle/>
        <a:p>
          <a:endParaRPr lang="en-IN"/>
        </a:p>
      </dgm:t>
    </dgm:pt>
    <dgm:pt modelId="{6799D4D5-3F18-4E97-905B-05CA053377FD}" type="pres">
      <dgm:prSet presAssocID="{E8CCA087-97A0-4A2E-8681-347CCEB75DB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E818AEB9-5B73-474F-8012-EE18BDCB214C}" type="pres">
      <dgm:prSet presAssocID="{6EF834C5-7933-4FD9-BCBE-94E3661F1FD4}" presName="parentLin" presStyleCnt="0"/>
      <dgm:spPr/>
    </dgm:pt>
    <dgm:pt modelId="{3ED8259E-DBFC-431D-91C6-27FEDACAFE70}" type="pres">
      <dgm:prSet presAssocID="{6EF834C5-7933-4FD9-BCBE-94E3661F1FD4}" presName="parentLeftMargin" presStyleLbl="node1" presStyleIdx="0" presStyleCnt="1"/>
      <dgm:spPr/>
      <dgm:t>
        <a:bodyPr/>
        <a:lstStyle/>
        <a:p>
          <a:endParaRPr lang="en-IN"/>
        </a:p>
      </dgm:t>
    </dgm:pt>
    <dgm:pt modelId="{5333E00A-F416-4A07-92DA-BFDB418B11E3}" type="pres">
      <dgm:prSet presAssocID="{6EF834C5-7933-4FD9-BCBE-94E3661F1FD4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C568CC4-766B-468B-B61C-02936B7A03E9}" type="pres">
      <dgm:prSet presAssocID="{6EF834C5-7933-4FD9-BCBE-94E3661F1FD4}" presName="negativeSpace" presStyleCnt="0"/>
      <dgm:spPr/>
    </dgm:pt>
    <dgm:pt modelId="{3877B35A-E686-46F0-94D8-6458C10017E4}" type="pres">
      <dgm:prSet presAssocID="{6EF834C5-7933-4FD9-BCBE-94E3661F1FD4}" presName="childText" presStyleLbl="conFgAcc1" presStyleIdx="0" presStyleCnt="1" custScaleY="10723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0E084B0F-9DCA-AA47-96BF-A5E94913A943}" type="presOf" srcId="{AE2781EE-69DA-47D8-BAD7-0D9D377ABA01}" destId="{3877B35A-E686-46F0-94D8-6458C10017E4}" srcOrd="0" destOrd="8" presId="urn:microsoft.com/office/officeart/2005/8/layout/list1"/>
    <dgm:cxn modelId="{A3D56393-6E05-4935-BCFF-2D8E341A8333}" srcId="{920ABA72-347A-4E28-83A8-950AE755AEE8}" destId="{BE5F9FC9-D975-4A79-B65F-8AAE2DFB4ADF}" srcOrd="2" destOrd="0" parTransId="{2125D4CD-CF0C-4007-BF09-6F36A0C57C9C}" sibTransId="{37843A1D-56D5-4816-9E61-3FAB84AAD69A}"/>
    <dgm:cxn modelId="{5E853BE5-10AA-4BBB-8006-C441BBAF00CB}" srcId="{920ABA72-347A-4E28-83A8-950AE755AEE8}" destId="{D87BF7AF-5832-48FF-8F03-C6DCBD6C0F24}" srcOrd="1" destOrd="0" parTransId="{9EE1B935-4E98-4E7B-80E8-51EC0585DDAC}" sibTransId="{EB57C827-A720-4190-B54A-CEDDD9AD341C}"/>
    <dgm:cxn modelId="{BDE5C150-93B1-8947-B23A-CCDFB7FB058C}" type="presOf" srcId="{D7A0DF5C-F99F-43A5-A5DD-6214BEEEE6A3}" destId="{3877B35A-E686-46F0-94D8-6458C10017E4}" srcOrd="0" destOrd="7" presId="urn:microsoft.com/office/officeart/2005/8/layout/list1"/>
    <dgm:cxn modelId="{66866E54-E7E8-470C-ACE8-998A22502B28}" srcId="{6A7AB5A4-3C9F-435A-BF7D-364FC4E25755}" destId="{AE2781EE-69DA-47D8-BAD7-0D9D377ABA01}" srcOrd="2" destOrd="0" parTransId="{10FC0513-6778-43EB-8BA8-40BFC0E48F8A}" sibTransId="{C2B3C432-84EF-4322-9C70-36D54D1E62BA}"/>
    <dgm:cxn modelId="{EB7C65C7-A72C-EF4F-A952-9138CFA755F9}" type="presOf" srcId="{6EF834C5-7933-4FD9-BCBE-94E3661F1FD4}" destId="{3ED8259E-DBFC-431D-91C6-27FEDACAFE70}" srcOrd="0" destOrd="0" presId="urn:microsoft.com/office/officeart/2005/8/layout/list1"/>
    <dgm:cxn modelId="{469C3925-ECA3-401E-AEFC-7F3E7DB8A644}" srcId="{6A7AB5A4-3C9F-435A-BF7D-364FC4E25755}" destId="{D7A0DF5C-F99F-43A5-A5DD-6214BEEEE6A3}" srcOrd="1" destOrd="0" parTransId="{1C9C0CAA-9608-4E34-99CC-7D3BAA02132C}" sibTransId="{9455B03E-4E7C-48F1-B2D4-7018EF9AAA0B}"/>
    <dgm:cxn modelId="{A104C0C8-294B-4440-97F3-98B3041E65E1}" type="presOf" srcId="{D87BF7AF-5832-48FF-8F03-C6DCBD6C0F24}" destId="{3877B35A-E686-46F0-94D8-6458C10017E4}" srcOrd="0" destOrd="2" presId="urn:microsoft.com/office/officeart/2005/8/layout/list1"/>
    <dgm:cxn modelId="{38EB0B4A-7E3E-3349-9999-65D43D113D70}" type="presOf" srcId="{BE5F9FC9-D975-4A79-B65F-8AAE2DFB4ADF}" destId="{3877B35A-E686-46F0-94D8-6458C10017E4}" srcOrd="0" destOrd="3" presId="urn:microsoft.com/office/officeart/2005/8/layout/list1"/>
    <dgm:cxn modelId="{633E4CB9-6421-41C6-818C-B4ADAB96ED7D}" srcId="{6EF834C5-7933-4FD9-BCBE-94E3661F1FD4}" destId="{920ABA72-347A-4E28-83A8-950AE755AEE8}" srcOrd="0" destOrd="0" parTransId="{2C87F508-43B8-493F-B5AA-A7D17CF2A49B}" sibTransId="{5692684F-8863-4D73-9BD7-8B770C889D0B}"/>
    <dgm:cxn modelId="{AFCB56D8-F943-4CD6-B154-70B089354ECE}" srcId="{920ABA72-347A-4E28-83A8-950AE755AEE8}" destId="{2B2BA096-B7C7-4007-9AE4-50620E3DF760}" srcOrd="0" destOrd="0" parTransId="{FF40222C-7D8C-4DCA-8660-950BB52E77AC}" sibTransId="{2B2F08F9-0198-4398-B8F6-4509450764C5}"/>
    <dgm:cxn modelId="{3C350AA2-A359-49D3-9701-00E0F8A69AB7}" srcId="{E8CCA087-97A0-4A2E-8681-347CCEB75DB7}" destId="{6EF834C5-7933-4FD9-BCBE-94E3661F1FD4}" srcOrd="0" destOrd="0" parTransId="{CE53FA35-5DA1-4DAA-B88D-909D2958AE58}" sibTransId="{D8820203-FE2E-4DF2-B155-6718F4428997}"/>
    <dgm:cxn modelId="{E2961513-2E07-8247-BC71-F5E19026111F}" type="presOf" srcId="{6A7AB5A4-3C9F-435A-BF7D-364FC4E25755}" destId="{3877B35A-E686-46F0-94D8-6458C10017E4}" srcOrd="0" destOrd="5" presId="urn:microsoft.com/office/officeart/2005/8/layout/list1"/>
    <dgm:cxn modelId="{42A16AEE-A204-E948-A39B-EBDF6043A12E}" type="presOf" srcId="{920ABA72-347A-4E28-83A8-950AE755AEE8}" destId="{3877B35A-E686-46F0-94D8-6458C10017E4}" srcOrd="0" destOrd="0" presId="urn:microsoft.com/office/officeart/2005/8/layout/list1"/>
    <dgm:cxn modelId="{88BE48BF-D185-FA41-9E60-7F86F89D8673}" type="presOf" srcId="{8AF62C55-8ACE-4518-8BE9-D34ECAF080F7}" destId="{3877B35A-E686-46F0-94D8-6458C10017E4}" srcOrd="0" destOrd="4" presId="urn:microsoft.com/office/officeart/2005/8/layout/list1"/>
    <dgm:cxn modelId="{E1F86A6C-61DD-CA45-90ED-B0235DDF6D0C}" type="presOf" srcId="{E8CCA087-97A0-4A2E-8681-347CCEB75DB7}" destId="{6799D4D5-3F18-4E97-905B-05CA053377FD}" srcOrd="0" destOrd="0" presId="urn:microsoft.com/office/officeart/2005/8/layout/list1"/>
    <dgm:cxn modelId="{702F3E9D-E4AB-4874-BE0E-841628B299E6}" srcId="{6EF834C5-7933-4FD9-BCBE-94E3661F1FD4}" destId="{6A7AB5A4-3C9F-435A-BF7D-364FC4E25755}" srcOrd="2" destOrd="0" parTransId="{736E1CB7-7682-4F3B-B384-3E1E119FD721}" sibTransId="{B8DE1F10-67F2-46EC-87A3-3D9AECAC1BD1}"/>
    <dgm:cxn modelId="{57F5D7E0-836B-48B8-B1E8-7798BD8EA023}" srcId="{6EF834C5-7933-4FD9-BCBE-94E3661F1FD4}" destId="{8AF62C55-8ACE-4518-8BE9-D34ECAF080F7}" srcOrd="1" destOrd="0" parTransId="{3B481152-BD11-471A-8BDB-8960EDCDBA6B}" sibTransId="{E1ABC8CC-9125-42A2-96CF-7F088FCCFC1B}"/>
    <dgm:cxn modelId="{561AB03E-398D-E347-84F2-0F813C5D657E}" type="presOf" srcId="{3622024E-782D-4142-9F79-3CA1214FE76B}" destId="{3877B35A-E686-46F0-94D8-6458C10017E4}" srcOrd="0" destOrd="6" presId="urn:microsoft.com/office/officeart/2005/8/layout/list1"/>
    <dgm:cxn modelId="{E384217C-B9A1-F740-8BC2-68EACB8262E8}" type="presOf" srcId="{6EF834C5-7933-4FD9-BCBE-94E3661F1FD4}" destId="{5333E00A-F416-4A07-92DA-BFDB418B11E3}" srcOrd="1" destOrd="0" presId="urn:microsoft.com/office/officeart/2005/8/layout/list1"/>
    <dgm:cxn modelId="{75817820-AF8E-4830-98BB-D9D2B1DEB6C7}" srcId="{6A7AB5A4-3C9F-435A-BF7D-364FC4E25755}" destId="{3622024E-782D-4142-9F79-3CA1214FE76B}" srcOrd="0" destOrd="0" parTransId="{60E8391C-09B7-49BF-BB07-14E2DDA16240}" sibTransId="{00D8B22D-17D8-4C48-9FFA-58F6C37B2D65}"/>
    <dgm:cxn modelId="{27CDF4D1-9210-9A46-8B8B-F9EABC0FA679}" type="presOf" srcId="{2B2BA096-B7C7-4007-9AE4-50620E3DF760}" destId="{3877B35A-E686-46F0-94D8-6458C10017E4}" srcOrd="0" destOrd="1" presId="urn:microsoft.com/office/officeart/2005/8/layout/list1"/>
    <dgm:cxn modelId="{CDD9478B-DA60-EC4B-B23A-412D0F485197}" type="presParOf" srcId="{6799D4D5-3F18-4E97-905B-05CA053377FD}" destId="{E818AEB9-5B73-474F-8012-EE18BDCB214C}" srcOrd="0" destOrd="0" presId="urn:microsoft.com/office/officeart/2005/8/layout/list1"/>
    <dgm:cxn modelId="{DA065AF0-4F63-0B46-936D-2D449B4F088D}" type="presParOf" srcId="{E818AEB9-5B73-474F-8012-EE18BDCB214C}" destId="{3ED8259E-DBFC-431D-91C6-27FEDACAFE70}" srcOrd="0" destOrd="0" presId="urn:microsoft.com/office/officeart/2005/8/layout/list1"/>
    <dgm:cxn modelId="{8FE8CD0E-7DF7-9144-B36C-24009E03D300}" type="presParOf" srcId="{E818AEB9-5B73-474F-8012-EE18BDCB214C}" destId="{5333E00A-F416-4A07-92DA-BFDB418B11E3}" srcOrd="1" destOrd="0" presId="urn:microsoft.com/office/officeart/2005/8/layout/list1"/>
    <dgm:cxn modelId="{A6B90E12-A9A8-1549-9D8F-868EF1E1B198}" type="presParOf" srcId="{6799D4D5-3F18-4E97-905B-05CA053377FD}" destId="{0C568CC4-766B-468B-B61C-02936B7A03E9}" srcOrd="1" destOrd="0" presId="urn:microsoft.com/office/officeart/2005/8/layout/list1"/>
    <dgm:cxn modelId="{036C4685-25ED-D34C-ACDE-92E6DA1ADD40}" type="presParOf" srcId="{6799D4D5-3F18-4E97-905B-05CA053377FD}" destId="{3877B35A-E686-46F0-94D8-6458C10017E4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DF8A34A-7908-4ED9-AD2E-9DBCC4E13E12}" type="doc">
      <dgm:prSet loTypeId="urn:microsoft.com/office/officeart/2005/8/layout/arrow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91CB27A8-19CB-4E85-ABC8-1DEE2F8DA57B}">
      <dgm:prSet phldrT="[Text]"/>
      <dgm:spPr>
        <a:ln w="28575">
          <a:solidFill>
            <a:schemeClr val="accent1"/>
          </a:solidFill>
        </a:ln>
      </dgm:spPr>
      <dgm:t>
        <a:bodyPr/>
        <a:lstStyle/>
        <a:p>
          <a:r>
            <a:rPr lang="en-US" dirty="0" smtClean="0"/>
            <a:t>ULIPs and traditional non par increasing:</a:t>
          </a:r>
        </a:p>
      </dgm:t>
    </dgm:pt>
    <dgm:pt modelId="{86C84AAA-C44D-4DE8-BB98-4F37DB2455B1}" type="parTrans" cxnId="{7AF9A98E-E8BC-40A6-AFFD-FECB7FF326D7}">
      <dgm:prSet/>
      <dgm:spPr/>
      <dgm:t>
        <a:bodyPr/>
        <a:lstStyle/>
        <a:p>
          <a:endParaRPr lang="en-IN"/>
        </a:p>
      </dgm:t>
    </dgm:pt>
    <dgm:pt modelId="{B928CE09-912C-4A7F-A1F2-3E085A5C01DE}" type="sibTrans" cxnId="{7AF9A98E-E8BC-40A6-AFFD-FECB7FF326D7}">
      <dgm:prSet/>
      <dgm:spPr/>
      <dgm:t>
        <a:bodyPr/>
        <a:lstStyle/>
        <a:p>
          <a:endParaRPr lang="en-IN"/>
        </a:p>
      </dgm:t>
    </dgm:pt>
    <dgm:pt modelId="{0BB3B6DC-8623-43E5-BF2A-57E011BB027E}">
      <dgm:prSet phldrT="[Text]"/>
      <dgm:spPr>
        <a:ln w="28575">
          <a:solidFill>
            <a:schemeClr val="accent1"/>
          </a:solidFill>
        </a:ln>
      </dgm:spPr>
      <dgm:t>
        <a:bodyPr/>
        <a:lstStyle/>
        <a:p>
          <a:r>
            <a:rPr lang="en-US" dirty="0" smtClean="0"/>
            <a:t>Par business reducing :</a:t>
          </a:r>
        </a:p>
      </dgm:t>
    </dgm:pt>
    <dgm:pt modelId="{66043B57-04DD-4442-8BC6-A712B735149D}" type="parTrans" cxnId="{1415DD13-A929-410F-BF03-DFE1A0AFB03E}">
      <dgm:prSet/>
      <dgm:spPr/>
      <dgm:t>
        <a:bodyPr/>
        <a:lstStyle/>
        <a:p>
          <a:endParaRPr lang="en-IN"/>
        </a:p>
      </dgm:t>
    </dgm:pt>
    <dgm:pt modelId="{0D3263C4-C133-4073-8671-654B1374E26E}" type="sibTrans" cxnId="{1415DD13-A929-410F-BF03-DFE1A0AFB03E}">
      <dgm:prSet/>
      <dgm:spPr/>
      <dgm:t>
        <a:bodyPr/>
        <a:lstStyle/>
        <a:p>
          <a:endParaRPr lang="en-IN"/>
        </a:p>
      </dgm:t>
    </dgm:pt>
    <dgm:pt modelId="{3FBE9EED-FBD4-45AF-BE56-23220274E827}">
      <dgm:prSet/>
      <dgm:spPr>
        <a:ln w="28575">
          <a:solidFill>
            <a:schemeClr val="accent1"/>
          </a:solidFill>
        </a:ln>
      </dgm:spPr>
      <dgm:t>
        <a:bodyPr/>
        <a:lstStyle/>
        <a:p>
          <a:r>
            <a:rPr lang="en-US" dirty="0" smtClean="0"/>
            <a:t>Enhanced Guarantees – Ensuring 0% customer IRR(@4%) – PRE raised</a:t>
          </a:r>
          <a:endParaRPr lang="en-IN" dirty="0"/>
        </a:p>
      </dgm:t>
    </dgm:pt>
    <dgm:pt modelId="{B5C9E877-9305-4684-B08C-913F38400854}" type="parTrans" cxnId="{1F247EDB-04F6-4B62-BEDB-21C2A305C11E}">
      <dgm:prSet/>
      <dgm:spPr/>
      <dgm:t>
        <a:bodyPr/>
        <a:lstStyle/>
        <a:p>
          <a:endParaRPr lang="en-IN"/>
        </a:p>
      </dgm:t>
    </dgm:pt>
    <dgm:pt modelId="{98BD2683-01CA-42AD-AA46-8C0CF31279CB}" type="sibTrans" cxnId="{1F247EDB-04F6-4B62-BEDB-21C2A305C11E}">
      <dgm:prSet/>
      <dgm:spPr/>
      <dgm:t>
        <a:bodyPr/>
        <a:lstStyle/>
        <a:p>
          <a:endParaRPr lang="en-IN"/>
        </a:p>
      </dgm:t>
    </dgm:pt>
    <dgm:pt modelId="{5882D23C-A787-4544-9001-F3E3E215F0CF}">
      <dgm:prSet/>
      <dgm:spPr>
        <a:ln w="28575">
          <a:solidFill>
            <a:schemeClr val="accent1"/>
          </a:solidFill>
        </a:ln>
      </dgm:spPr>
      <dgm:t>
        <a:bodyPr/>
        <a:lstStyle/>
        <a:p>
          <a:r>
            <a:rPr lang="en-US" dirty="0" smtClean="0"/>
            <a:t>Enhanced Cost – Complexity/additional governance requirement</a:t>
          </a:r>
          <a:endParaRPr lang="en-IN" dirty="0" smtClean="0"/>
        </a:p>
      </dgm:t>
    </dgm:pt>
    <dgm:pt modelId="{4FAA5CC3-A0E0-4678-B6E2-F498520EFE99}" type="parTrans" cxnId="{A9F41A2D-4782-481F-8FEA-CEFB305F79E5}">
      <dgm:prSet/>
      <dgm:spPr/>
      <dgm:t>
        <a:bodyPr/>
        <a:lstStyle/>
        <a:p>
          <a:endParaRPr lang="en-IN"/>
        </a:p>
      </dgm:t>
    </dgm:pt>
    <dgm:pt modelId="{24ADAE0D-B425-4D84-A9A8-995801FE1E0B}" type="sibTrans" cxnId="{A9F41A2D-4782-481F-8FEA-CEFB305F79E5}">
      <dgm:prSet/>
      <dgm:spPr/>
      <dgm:t>
        <a:bodyPr/>
        <a:lstStyle/>
        <a:p>
          <a:endParaRPr lang="en-IN"/>
        </a:p>
      </dgm:t>
    </dgm:pt>
    <dgm:pt modelId="{C4E00C85-4179-4C68-9A30-5A0322A92D3C}">
      <dgm:prSet/>
      <dgm:spPr>
        <a:ln w="28575">
          <a:solidFill>
            <a:schemeClr val="accent1"/>
          </a:solidFill>
        </a:ln>
      </dgm:spPr>
      <dgm:t>
        <a:bodyPr/>
        <a:lstStyle/>
        <a:p>
          <a:r>
            <a:rPr lang="en-US" dirty="0" smtClean="0"/>
            <a:t>Downward mean reverting trend in </a:t>
          </a:r>
          <a:r>
            <a:rPr lang="en-US" dirty="0" err="1" smtClean="0"/>
            <a:t>Gsec</a:t>
          </a:r>
          <a:r>
            <a:rPr lang="en-US" dirty="0" smtClean="0"/>
            <a:t> yield - started impacting par portfolio</a:t>
          </a:r>
          <a:endParaRPr lang="en-IN" dirty="0"/>
        </a:p>
      </dgm:t>
    </dgm:pt>
    <dgm:pt modelId="{B7DF8AE7-9346-4BC1-991A-FE848211CAAD}" type="parTrans" cxnId="{22DA1258-0C66-4A3F-B70B-FD73DA175A20}">
      <dgm:prSet/>
      <dgm:spPr/>
      <dgm:t>
        <a:bodyPr/>
        <a:lstStyle/>
        <a:p>
          <a:endParaRPr lang="en-IN"/>
        </a:p>
      </dgm:t>
    </dgm:pt>
    <dgm:pt modelId="{3F6D18A5-98E9-4415-81EB-69AF78839912}" type="sibTrans" cxnId="{22DA1258-0C66-4A3F-B70B-FD73DA175A20}">
      <dgm:prSet/>
      <dgm:spPr/>
      <dgm:t>
        <a:bodyPr/>
        <a:lstStyle/>
        <a:p>
          <a:endParaRPr lang="en-IN"/>
        </a:p>
      </dgm:t>
    </dgm:pt>
    <dgm:pt modelId="{276DC089-6567-45A5-8315-AB417CEFD302}">
      <dgm:prSet/>
      <dgm:spPr>
        <a:ln w="28575">
          <a:solidFill>
            <a:schemeClr val="accent1"/>
          </a:solidFill>
        </a:ln>
      </dgm:spPr>
      <dgm:t>
        <a:bodyPr/>
        <a:lstStyle/>
        <a:p>
          <a:r>
            <a:rPr lang="en-US" dirty="0" smtClean="0"/>
            <a:t>Lower profitability – ’90/10 gate’  </a:t>
          </a:r>
          <a:endParaRPr lang="en-IN" dirty="0"/>
        </a:p>
      </dgm:t>
    </dgm:pt>
    <dgm:pt modelId="{C482245B-2729-4C84-A096-A04F4D32DBEE}" type="parTrans" cxnId="{52631AFA-8B02-45E9-B7EE-2022BAB6CE9D}">
      <dgm:prSet/>
      <dgm:spPr/>
      <dgm:t>
        <a:bodyPr/>
        <a:lstStyle/>
        <a:p>
          <a:endParaRPr lang="en-IN"/>
        </a:p>
      </dgm:t>
    </dgm:pt>
    <dgm:pt modelId="{81283928-27C1-413D-AD12-7B4CF7DD6EDD}" type="sibTrans" cxnId="{52631AFA-8B02-45E9-B7EE-2022BAB6CE9D}">
      <dgm:prSet/>
      <dgm:spPr/>
      <dgm:t>
        <a:bodyPr/>
        <a:lstStyle/>
        <a:p>
          <a:endParaRPr lang="en-IN"/>
        </a:p>
      </dgm:t>
    </dgm:pt>
    <dgm:pt modelId="{809873EF-1EDD-46C9-AB49-BA42326603BE}">
      <dgm:prSet/>
      <dgm:spPr>
        <a:ln w="28575">
          <a:solidFill>
            <a:schemeClr val="accent1"/>
          </a:solidFill>
        </a:ln>
      </dgm:spPr>
      <dgm:t>
        <a:bodyPr/>
        <a:lstStyle/>
        <a:p>
          <a:r>
            <a:rPr lang="en-US" dirty="0" smtClean="0"/>
            <a:t>Upward trend in </a:t>
          </a:r>
          <a:r>
            <a:rPr lang="en-US" dirty="0" err="1" smtClean="0"/>
            <a:t>sensex</a:t>
          </a:r>
          <a:r>
            <a:rPr lang="en-US" dirty="0" smtClean="0"/>
            <a:t> – Impacting ULIP sells (since, 2014 Jan the </a:t>
          </a:r>
          <a:r>
            <a:rPr lang="en-US" dirty="0" err="1" smtClean="0"/>
            <a:t>sensex</a:t>
          </a:r>
          <a:r>
            <a:rPr lang="en-US" dirty="0" smtClean="0"/>
            <a:t> has touched a 33% growth)</a:t>
          </a:r>
          <a:endParaRPr lang="en-IN" dirty="0"/>
        </a:p>
      </dgm:t>
    </dgm:pt>
    <dgm:pt modelId="{86162064-3887-492A-B978-CEC58AF7CD75}" type="parTrans" cxnId="{FFBAD181-C971-4024-9C2F-2D95092A90A0}">
      <dgm:prSet/>
      <dgm:spPr/>
      <dgm:t>
        <a:bodyPr/>
        <a:lstStyle/>
        <a:p>
          <a:endParaRPr lang="en-IN"/>
        </a:p>
      </dgm:t>
    </dgm:pt>
    <dgm:pt modelId="{DB1203B1-F51D-4EB0-8447-5DBE0817553C}" type="sibTrans" cxnId="{FFBAD181-C971-4024-9C2F-2D95092A90A0}">
      <dgm:prSet/>
      <dgm:spPr/>
      <dgm:t>
        <a:bodyPr/>
        <a:lstStyle/>
        <a:p>
          <a:endParaRPr lang="en-IN"/>
        </a:p>
      </dgm:t>
    </dgm:pt>
    <dgm:pt modelId="{D8207DF1-1F4A-4BCD-8EEA-A81077D8D29E}">
      <dgm:prSet/>
      <dgm:spPr>
        <a:ln w="28575">
          <a:solidFill>
            <a:schemeClr val="accent1"/>
          </a:solidFill>
        </a:ln>
      </dgm:spPr>
      <dgm:t>
        <a:bodyPr/>
        <a:lstStyle/>
        <a:p>
          <a:r>
            <a:rPr lang="en-US" dirty="0" smtClean="0"/>
            <a:t>Attraction of higher guarantees(GSVs) on non-par – making impact on sales</a:t>
          </a:r>
          <a:endParaRPr lang="en-IN" dirty="0"/>
        </a:p>
      </dgm:t>
    </dgm:pt>
    <dgm:pt modelId="{C5BABC14-507D-49F5-ABD5-D22E34530D6E}" type="parTrans" cxnId="{821D41EE-1ED4-4312-BA51-4DDB71C9D424}">
      <dgm:prSet/>
      <dgm:spPr/>
      <dgm:t>
        <a:bodyPr/>
        <a:lstStyle/>
        <a:p>
          <a:endParaRPr lang="en-IN"/>
        </a:p>
      </dgm:t>
    </dgm:pt>
    <dgm:pt modelId="{98CD58E3-D656-450B-A538-EF1E1D0152A7}" type="sibTrans" cxnId="{821D41EE-1ED4-4312-BA51-4DDB71C9D424}">
      <dgm:prSet/>
      <dgm:spPr/>
      <dgm:t>
        <a:bodyPr/>
        <a:lstStyle/>
        <a:p>
          <a:endParaRPr lang="en-IN"/>
        </a:p>
      </dgm:t>
    </dgm:pt>
    <dgm:pt modelId="{8BB15DC4-2496-475E-9362-B755B54754F4}" type="pres">
      <dgm:prSet presAssocID="{2DF8A34A-7908-4ED9-AD2E-9DBCC4E13E12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12F385C1-919B-4BA8-A3F2-C1327CB5ADB8}" type="pres">
      <dgm:prSet presAssocID="{91CB27A8-19CB-4E85-ABC8-1DEE2F8DA57B}" presName="upArrow" presStyleLbl="node1" presStyleIdx="0" presStyleCnt="2" custScaleX="53101" custLinFactNeighborX="-20656"/>
      <dgm:spPr/>
    </dgm:pt>
    <dgm:pt modelId="{35A6BBF8-23C8-45A0-8246-AA976624B8FB}" type="pres">
      <dgm:prSet presAssocID="{91CB27A8-19CB-4E85-ABC8-1DEE2F8DA57B}" presName="upArrowText" presStyleLbl="revTx" presStyleIdx="0" presStyleCnt="2" custScaleX="139241" custScaleY="7708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79BD0B2-8774-425D-AF76-7AF05562C4B0}" type="pres">
      <dgm:prSet presAssocID="{0BB3B6DC-8623-43E5-BF2A-57E011BB027E}" presName="downArrow" presStyleLbl="node1" presStyleIdx="1" presStyleCnt="2" custScaleX="53215" custLinFactNeighborX="-9212" custLinFactNeighborY="3846"/>
      <dgm:spPr/>
    </dgm:pt>
    <dgm:pt modelId="{1697AB12-56CB-4ACC-A80D-A0455956B0A6}" type="pres">
      <dgm:prSet presAssocID="{0BB3B6DC-8623-43E5-BF2A-57E011BB027E}" presName="downArrowText" presStyleLbl="revTx" presStyleIdx="1" presStyleCnt="2" custScaleX="128191" custScaleY="89316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FFBAD181-C971-4024-9C2F-2D95092A90A0}" srcId="{91CB27A8-19CB-4E85-ABC8-1DEE2F8DA57B}" destId="{809873EF-1EDD-46C9-AB49-BA42326603BE}" srcOrd="0" destOrd="0" parTransId="{86162064-3887-492A-B978-CEC58AF7CD75}" sibTransId="{DB1203B1-F51D-4EB0-8447-5DBE0817553C}"/>
    <dgm:cxn modelId="{0FEF967D-5F15-6F43-9374-B735CC55982A}" type="presOf" srcId="{809873EF-1EDD-46C9-AB49-BA42326603BE}" destId="{35A6BBF8-23C8-45A0-8246-AA976624B8FB}" srcOrd="0" destOrd="1" presId="urn:microsoft.com/office/officeart/2005/8/layout/arrow4"/>
    <dgm:cxn modelId="{A9F41A2D-4782-481F-8FEA-CEFB305F79E5}" srcId="{0BB3B6DC-8623-43E5-BF2A-57E011BB027E}" destId="{5882D23C-A787-4544-9001-F3E3E215F0CF}" srcOrd="1" destOrd="0" parTransId="{4FAA5CC3-A0E0-4678-B6E2-F498520EFE99}" sibTransId="{24ADAE0D-B425-4D84-A9A8-995801FE1E0B}"/>
    <dgm:cxn modelId="{52631AFA-8B02-45E9-B7EE-2022BAB6CE9D}" srcId="{0BB3B6DC-8623-43E5-BF2A-57E011BB027E}" destId="{276DC089-6567-45A5-8315-AB417CEFD302}" srcOrd="3" destOrd="0" parTransId="{C482245B-2729-4C84-A096-A04F4D32DBEE}" sibTransId="{81283928-27C1-413D-AD12-7B4CF7DD6EDD}"/>
    <dgm:cxn modelId="{D45C4E34-D17A-404B-A72D-C45A9010398F}" type="presOf" srcId="{D8207DF1-1F4A-4BCD-8EEA-A81077D8D29E}" destId="{35A6BBF8-23C8-45A0-8246-AA976624B8FB}" srcOrd="0" destOrd="2" presId="urn:microsoft.com/office/officeart/2005/8/layout/arrow4"/>
    <dgm:cxn modelId="{1415DD13-A929-410F-BF03-DFE1A0AFB03E}" srcId="{2DF8A34A-7908-4ED9-AD2E-9DBCC4E13E12}" destId="{0BB3B6DC-8623-43E5-BF2A-57E011BB027E}" srcOrd="1" destOrd="0" parTransId="{66043B57-04DD-4442-8BC6-A712B735149D}" sibTransId="{0D3263C4-C133-4073-8671-654B1374E26E}"/>
    <dgm:cxn modelId="{22DA1258-0C66-4A3F-B70B-FD73DA175A20}" srcId="{0BB3B6DC-8623-43E5-BF2A-57E011BB027E}" destId="{C4E00C85-4179-4C68-9A30-5A0322A92D3C}" srcOrd="2" destOrd="0" parTransId="{B7DF8AE7-9346-4BC1-991A-FE848211CAAD}" sibTransId="{3F6D18A5-98E9-4415-81EB-69AF78839912}"/>
    <dgm:cxn modelId="{01344A62-03F1-4C40-831C-DC08A456966E}" type="presOf" srcId="{C4E00C85-4179-4C68-9A30-5A0322A92D3C}" destId="{1697AB12-56CB-4ACC-A80D-A0455956B0A6}" srcOrd="0" destOrd="3" presId="urn:microsoft.com/office/officeart/2005/8/layout/arrow4"/>
    <dgm:cxn modelId="{1F247EDB-04F6-4B62-BEDB-21C2A305C11E}" srcId="{0BB3B6DC-8623-43E5-BF2A-57E011BB027E}" destId="{3FBE9EED-FBD4-45AF-BE56-23220274E827}" srcOrd="0" destOrd="0" parTransId="{B5C9E877-9305-4684-B08C-913F38400854}" sibTransId="{98BD2683-01CA-42AD-AA46-8C0CF31279CB}"/>
    <dgm:cxn modelId="{F0EBD4E8-A0BF-3D42-85D1-E6421F313F46}" type="presOf" srcId="{5882D23C-A787-4544-9001-F3E3E215F0CF}" destId="{1697AB12-56CB-4ACC-A80D-A0455956B0A6}" srcOrd="0" destOrd="2" presId="urn:microsoft.com/office/officeart/2005/8/layout/arrow4"/>
    <dgm:cxn modelId="{821D41EE-1ED4-4312-BA51-4DDB71C9D424}" srcId="{91CB27A8-19CB-4E85-ABC8-1DEE2F8DA57B}" destId="{D8207DF1-1F4A-4BCD-8EEA-A81077D8D29E}" srcOrd="1" destOrd="0" parTransId="{C5BABC14-507D-49F5-ABD5-D22E34530D6E}" sibTransId="{98CD58E3-D656-450B-A538-EF1E1D0152A7}"/>
    <dgm:cxn modelId="{8C0BEBDB-EBF6-0940-9AEC-55869575E61D}" type="presOf" srcId="{3FBE9EED-FBD4-45AF-BE56-23220274E827}" destId="{1697AB12-56CB-4ACC-A80D-A0455956B0A6}" srcOrd="0" destOrd="1" presId="urn:microsoft.com/office/officeart/2005/8/layout/arrow4"/>
    <dgm:cxn modelId="{9C42FAED-D982-6049-82B4-C9EC544786DE}" type="presOf" srcId="{2DF8A34A-7908-4ED9-AD2E-9DBCC4E13E12}" destId="{8BB15DC4-2496-475E-9362-B755B54754F4}" srcOrd="0" destOrd="0" presId="urn:microsoft.com/office/officeart/2005/8/layout/arrow4"/>
    <dgm:cxn modelId="{7AF9A98E-E8BC-40A6-AFFD-FECB7FF326D7}" srcId="{2DF8A34A-7908-4ED9-AD2E-9DBCC4E13E12}" destId="{91CB27A8-19CB-4E85-ABC8-1DEE2F8DA57B}" srcOrd="0" destOrd="0" parTransId="{86C84AAA-C44D-4DE8-BB98-4F37DB2455B1}" sibTransId="{B928CE09-912C-4A7F-A1F2-3E085A5C01DE}"/>
    <dgm:cxn modelId="{F1B8337B-61C6-E840-B4F7-2065CF4A563F}" type="presOf" srcId="{276DC089-6567-45A5-8315-AB417CEFD302}" destId="{1697AB12-56CB-4ACC-A80D-A0455956B0A6}" srcOrd="0" destOrd="4" presId="urn:microsoft.com/office/officeart/2005/8/layout/arrow4"/>
    <dgm:cxn modelId="{DE1C7029-000F-5144-822B-0E4FCBBF510B}" type="presOf" srcId="{0BB3B6DC-8623-43E5-BF2A-57E011BB027E}" destId="{1697AB12-56CB-4ACC-A80D-A0455956B0A6}" srcOrd="0" destOrd="0" presId="urn:microsoft.com/office/officeart/2005/8/layout/arrow4"/>
    <dgm:cxn modelId="{E0FBE76B-B467-F146-ACD5-8990E5D5E240}" type="presOf" srcId="{91CB27A8-19CB-4E85-ABC8-1DEE2F8DA57B}" destId="{35A6BBF8-23C8-45A0-8246-AA976624B8FB}" srcOrd="0" destOrd="0" presId="urn:microsoft.com/office/officeart/2005/8/layout/arrow4"/>
    <dgm:cxn modelId="{19702A51-C863-0740-B96E-6A97E32D5DA7}" type="presParOf" srcId="{8BB15DC4-2496-475E-9362-B755B54754F4}" destId="{12F385C1-919B-4BA8-A3F2-C1327CB5ADB8}" srcOrd="0" destOrd="0" presId="urn:microsoft.com/office/officeart/2005/8/layout/arrow4"/>
    <dgm:cxn modelId="{8E81803C-3663-A747-AA25-DDF33FB78F65}" type="presParOf" srcId="{8BB15DC4-2496-475E-9362-B755B54754F4}" destId="{35A6BBF8-23C8-45A0-8246-AA976624B8FB}" srcOrd="1" destOrd="0" presId="urn:microsoft.com/office/officeart/2005/8/layout/arrow4"/>
    <dgm:cxn modelId="{76110104-A168-0449-A35B-16117F58D64A}" type="presParOf" srcId="{8BB15DC4-2496-475E-9362-B755B54754F4}" destId="{879BD0B2-8774-425D-AF76-7AF05562C4B0}" srcOrd="2" destOrd="0" presId="urn:microsoft.com/office/officeart/2005/8/layout/arrow4"/>
    <dgm:cxn modelId="{9CFBE4D3-F6E0-E646-A97C-F251D2225CDB}" type="presParOf" srcId="{8BB15DC4-2496-475E-9362-B755B54754F4}" destId="{1697AB12-56CB-4ACC-A80D-A0455956B0A6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05635C3-2FE3-4DFC-85C9-0CC61E71379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DC322679-1925-447A-83E6-122C2B910DE6}">
      <dgm:prSet phldrT="[Text]"/>
      <dgm:spPr/>
      <dgm:t>
        <a:bodyPr/>
        <a:lstStyle/>
        <a:p>
          <a:r>
            <a:rPr lang="en-US" dirty="0" smtClean="0"/>
            <a:t>Definitions:</a:t>
          </a:r>
          <a:endParaRPr lang="en-IN" dirty="0"/>
        </a:p>
      </dgm:t>
    </dgm:pt>
    <dgm:pt modelId="{C2F532BC-B8AF-47B7-AD20-B1117D4976B0}" type="parTrans" cxnId="{A6ADEB0D-CE75-4377-B37E-6583B1649FFB}">
      <dgm:prSet/>
      <dgm:spPr/>
      <dgm:t>
        <a:bodyPr/>
        <a:lstStyle/>
        <a:p>
          <a:endParaRPr lang="en-IN"/>
        </a:p>
      </dgm:t>
    </dgm:pt>
    <dgm:pt modelId="{02581945-BA2E-48B7-B73B-C2AFCC74E4D3}" type="sibTrans" cxnId="{A6ADEB0D-CE75-4377-B37E-6583B1649FFB}">
      <dgm:prSet/>
      <dgm:spPr/>
      <dgm:t>
        <a:bodyPr/>
        <a:lstStyle/>
        <a:p>
          <a:endParaRPr lang="en-IN"/>
        </a:p>
      </dgm:t>
    </dgm:pt>
    <dgm:pt modelId="{CA268417-820F-42C2-BAF9-1B1445EB8C39}">
      <dgm:prSet phldrT="[Text]"/>
      <dgm:spPr/>
      <dgm:t>
        <a:bodyPr/>
        <a:lstStyle/>
        <a:p>
          <a:r>
            <a:rPr lang="en-US" dirty="0" smtClean="0"/>
            <a:t> Triggers:</a:t>
          </a:r>
          <a:endParaRPr lang="en-IN" dirty="0"/>
        </a:p>
      </dgm:t>
    </dgm:pt>
    <dgm:pt modelId="{F2E04ACB-A5AB-4526-88E2-5270413A173A}" type="parTrans" cxnId="{96BBC77B-A80B-4D87-BF9E-53A46D4A2C33}">
      <dgm:prSet/>
      <dgm:spPr/>
      <dgm:t>
        <a:bodyPr/>
        <a:lstStyle/>
        <a:p>
          <a:endParaRPr lang="en-IN"/>
        </a:p>
      </dgm:t>
    </dgm:pt>
    <dgm:pt modelId="{0B08FB25-E7AA-4D78-BFDE-03FE009506B8}" type="sibTrans" cxnId="{96BBC77B-A80B-4D87-BF9E-53A46D4A2C33}">
      <dgm:prSet/>
      <dgm:spPr/>
      <dgm:t>
        <a:bodyPr/>
        <a:lstStyle/>
        <a:p>
          <a:endParaRPr lang="en-IN"/>
        </a:p>
      </dgm:t>
    </dgm:pt>
    <dgm:pt modelId="{53D5A38F-E22E-422F-89E1-F96FE9091757}">
      <dgm:prSet/>
      <dgm:spPr/>
      <dgm:t>
        <a:bodyPr/>
        <a:lstStyle/>
        <a:p>
          <a:r>
            <a:rPr lang="en-US" dirty="0" smtClean="0"/>
            <a:t>Contagion</a:t>
          </a:r>
          <a:endParaRPr lang="en-IN" dirty="0"/>
        </a:p>
      </dgm:t>
    </dgm:pt>
    <dgm:pt modelId="{94DDBD5A-6020-4F6C-8264-1E3DA615CD21}" type="parTrans" cxnId="{3418822B-7EBA-4E1B-97E0-B591EB11D75D}">
      <dgm:prSet/>
      <dgm:spPr/>
      <dgm:t>
        <a:bodyPr/>
        <a:lstStyle/>
        <a:p>
          <a:endParaRPr lang="en-IN"/>
        </a:p>
      </dgm:t>
    </dgm:pt>
    <dgm:pt modelId="{EE693697-D7B8-4BDC-8D93-D42A232A12B0}" type="sibTrans" cxnId="{3418822B-7EBA-4E1B-97E0-B591EB11D75D}">
      <dgm:prSet/>
      <dgm:spPr/>
      <dgm:t>
        <a:bodyPr/>
        <a:lstStyle/>
        <a:p>
          <a:endParaRPr lang="en-IN"/>
        </a:p>
      </dgm:t>
    </dgm:pt>
    <dgm:pt modelId="{A12D3647-C642-4BED-8294-45252C22A56B}">
      <dgm:prSet/>
      <dgm:spPr/>
      <dgm:t>
        <a:bodyPr/>
        <a:lstStyle/>
        <a:p>
          <a:r>
            <a:rPr lang="en-IN" dirty="0" smtClean="0"/>
            <a:t>External e.g. contagion fears in non-insurance operations</a:t>
          </a:r>
          <a:endParaRPr lang="en-IN" dirty="0"/>
        </a:p>
      </dgm:t>
    </dgm:pt>
    <dgm:pt modelId="{F4A0AB49-67DE-45B8-ABC5-3E68F9281A07}" type="parTrans" cxnId="{09382926-98F0-44E9-9630-BB0077862E65}">
      <dgm:prSet/>
      <dgm:spPr/>
      <dgm:t>
        <a:bodyPr/>
        <a:lstStyle/>
        <a:p>
          <a:endParaRPr lang="en-IN"/>
        </a:p>
      </dgm:t>
    </dgm:pt>
    <dgm:pt modelId="{5FA31630-F25A-4CB7-82DE-443F0125ED29}" type="sibTrans" cxnId="{09382926-98F0-44E9-9630-BB0077862E65}">
      <dgm:prSet/>
      <dgm:spPr/>
      <dgm:t>
        <a:bodyPr/>
        <a:lstStyle/>
        <a:p>
          <a:endParaRPr lang="en-IN"/>
        </a:p>
      </dgm:t>
    </dgm:pt>
    <dgm:pt modelId="{70D8A477-EC7A-4BF6-A8B7-14DD3BD109C1}">
      <dgm:prSet/>
      <dgm:spPr/>
      <dgm:t>
        <a:bodyPr/>
        <a:lstStyle/>
        <a:p>
          <a:endParaRPr lang="en-IN" dirty="0"/>
        </a:p>
      </dgm:t>
    </dgm:pt>
    <dgm:pt modelId="{34005E20-A958-4681-A418-817A75ED7C60}" type="parTrans" cxnId="{E4196456-E407-427A-8D0E-874B89547418}">
      <dgm:prSet/>
      <dgm:spPr/>
      <dgm:t>
        <a:bodyPr/>
        <a:lstStyle/>
        <a:p>
          <a:endParaRPr lang="en-GB"/>
        </a:p>
      </dgm:t>
    </dgm:pt>
    <dgm:pt modelId="{A1667D71-66B3-4738-9255-38BC95284FED}" type="sibTrans" cxnId="{E4196456-E407-427A-8D0E-874B89547418}">
      <dgm:prSet/>
      <dgm:spPr/>
      <dgm:t>
        <a:bodyPr/>
        <a:lstStyle/>
        <a:p>
          <a:endParaRPr lang="en-GB"/>
        </a:p>
      </dgm:t>
    </dgm:pt>
    <dgm:pt modelId="{E45B3807-918E-B546-8A00-F4D0B1899A63}">
      <dgm:prSet/>
      <dgm:spPr/>
      <dgm:t>
        <a:bodyPr/>
        <a:lstStyle/>
        <a:p>
          <a:r>
            <a:rPr lang="en-IN" dirty="0" smtClean="0"/>
            <a:t>Internal</a:t>
          </a:r>
          <a:endParaRPr lang="en-IN" dirty="0"/>
        </a:p>
      </dgm:t>
    </dgm:pt>
    <dgm:pt modelId="{BC952B80-D9D7-4A49-A126-3114CD9231ED}" type="parTrans" cxnId="{2B20D4BD-4C19-5B46-9AEE-BFCE0B636AD1}">
      <dgm:prSet/>
      <dgm:spPr/>
      <dgm:t>
        <a:bodyPr/>
        <a:lstStyle/>
        <a:p>
          <a:endParaRPr lang="en-US"/>
        </a:p>
      </dgm:t>
    </dgm:pt>
    <dgm:pt modelId="{79D4DE54-B96E-2B42-A7BE-107C3892AF23}" type="sibTrans" cxnId="{2B20D4BD-4C19-5B46-9AEE-BFCE0B636AD1}">
      <dgm:prSet/>
      <dgm:spPr/>
      <dgm:t>
        <a:bodyPr/>
        <a:lstStyle/>
        <a:p>
          <a:endParaRPr lang="en-US"/>
        </a:p>
      </dgm:t>
    </dgm:pt>
    <dgm:pt modelId="{BF86357B-0ECD-F64C-8969-91A1534CAF93}">
      <dgm:prSet/>
      <dgm:spPr/>
      <dgm:t>
        <a:bodyPr/>
        <a:lstStyle/>
        <a:p>
          <a:r>
            <a:rPr lang="en-IN" dirty="0" smtClean="0"/>
            <a:t>Chain Reaction</a:t>
          </a:r>
          <a:endParaRPr lang="en-IN" dirty="0"/>
        </a:p>
      </dgm:t>
    </dgm:pt>
    <dgm:pt modelId="{C2E23DA6-9498-904E-8351-1C864C7C0D5A}" type="parTrans" cxnId="{1A24CF0A-D920-E646-8BB0-30431A430DE6}">
      <dgm:prSet/>
      <dgm:spPr/>
      <dgm:t>
        <a:bodyPr/>
        <a:lstStyle/>
        <a:p>
          <a:endParaRPr lang="en-US"/>
        </a:p>
      </dgm:t>
    </dgm:pt>
    <dgm:pt modelId="{4331B3F6-B33E-2C40-AABD-5392BF862BEA}" type="sibTrans" cxnId="{1A24CF0A-D920-E646-8BB0-30431A430DE6}">
      <dgm:prSet/>
      <dgm:spPr/>
      <dgm:t>
        <a:bodyPr/>
        <a:lstStyle/>
        <a:p>
          <a:endParaRPr lang="en-US"/>
        </a:p>
      </dgm:t>
    </dgm:pt>
    <dgm:pt modelId="{31834F93-C63C-ED42-ACCC-03903417F87A}">
      <dgm:prSet/>
      <dgm:spPr/>
      <dgm:t>
        <a:bodyPr/>
        <a:lstStyle/>
        <a:p>
          <a:r>
            <a:rPr lang="en-IN" dirty="0" smtClean="0"/>
            <a:t>Collapse or failure of a major part of financial system</a:t>
          </a:r>
          <a:endParaRPr lang="en-IN" dirty="0"/>
        </a:p>
      </dgm:t>
    </dgm:pt>
    <dgm:pt modelId="{4BDC5B75-E672-2940-B1A0-3809AA5C514F}" type="parTrans" cxnId="{DC9C2E73-AAA3-3248-BE8B-C46F3455EAFD}">
      <dgm:prSet/>
      <dgm:spPr/>
      <dgm:t>
        <a:bodyPr/>
        <a:lstStyle/>
        <a:p>
          <a:endParaRPr lang="en-US"/>
        </a:p>
      </dgm:t>
    </dgm:pt>
    <dgm:pt modelId="{407D8C4D-3900-DA48-9FE3-484615F8094E}" type="sibTrans" cxnId="{DC9C2E73-AAA3-3248-BE8B-C46F3455EAFD}">
      <dgm:prSet/>
      <dgm:spPr/>
      <dgm:t>
        <a:bodyPr/>
        <a:lstStyle/>
        <a:p>
          <a:endParaRPr lang="en-US"/>
        </a:p>
      </dgm:t>
    </dgm:pt>
    <dgm:pt modelId="{BFA6FC36-5F1F-094E-BD7E-DF12D0E3008A}">
      <dgm:prSet/>
      <dgm:spPr/>
      <dgm:t>
        <a:bodyPr/>
        <a:lstStyle/>
        <a:p>
          <a:r>
            <a:rPr lang="en-IN" dirty="0" smtClean="0"/>
            <a:t>Domino effect</a:t>
          </a:r>
          <a:endParaRPr lang="en-IN" dirty="0"/>
        </a:p>
      </dgm:t>
    </dgm:pt>
    <dgm:pt modelId="{250D7487-5BE4-324E-97A1-4C2DA88FA0B0}" type="parTrans" cxnId="{EED59A82-D01D-4E4B-8E46-E686D2186D35}">
      <dgm:prSet/>
      <dgm:spPr/>
      <dgm:t>
        <a:bodyPr/>
        <a:lstStyle/>
        <a:p>
          <a:endParaRPr lang="en-US"/>
        </a:p>
      </dgm:t>
    </dgm:pt>
    <dgm:pt modelId="{ADDD3432-DDAE-2A4C-881B-4F93B90FCF7E}" type="sibTrans" cxnId="{EED59A82-D01D-4E4B-8E46-E686D2186D35}">
      <dgm:prSet/>
      <dgm:spPr/>
      <dgm:t>
        <a:bodyPr/>
        <a:lstStyle/>
        <a:p>
          <a:endParaRPr lang="en-US"/>
        </a:p>
      </dgm:t>
    </dgm:pt>
    <dgm:pt modelId="{863EFC05-D6A5-1D45-A483-858E6FB2CF6F}">
      <dgm:prSet/>
      <dgm:spPr/>
      <dgm:t>
        <a:bodyPr/>
        <a:lstStyle/>
        <a:p>
          <a:r>
            <a:rPr lang="en-IN" dirty="0" smtClean="0"/>
            <a:t>Covered in more detail later (sources of systemic risk)</a:t>
          </a:r>
          <a:endParaRPr lang="en-IN" dirty="0"/>
        </a:p>
      </dgm:t>
    </dgm:pt>
    <dgm:pt modelId="{AE4F6D8C-8071-1346-9798-7D8AF2D91886}" type="parTrans" cxnId="{C4A77530-3310-AA4A-9B73-8CFE5FE5E614}">
      <dgm:prSet/>
      <dgm:spPr/>
      <dgm:t>
        <a:bodyPr/>
        <a:lstStyle/>
        <a:p>
          <a:endParaRPr lang="en-US"/>
        </a:p>
      </dgm:t>
    </dgm:pt>
    <dgm:pt modelId="{27E37F4D-C029-E247-A88A-CC4C3DBE7117}" type="sibTrans" cxnId="{C4A77530-3310-AA4A-9B73-8CFE5FE5E614}">
      <dgm:prSet/>
      <dgm:spPr/>
      <dgm:t>
        <a:bodyPr/>
        <a:lstStyle/>
        <a:p>
          <a:endParaRPr lang="en-US"/>
        </a:p>
      </dgm:t>
    </dgm:pt>
    <dgm:pt modelId="{68DD8A5F-F8EC-4003-B34A-18893B22DED1}" type="pres">
      <dgm:prSet presAssocID="{C05635C3-2FE3-4DFC-85C9-0CC61E71379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DC6354ED-37CC-4FE9-A085-145953C2CA8E}" type="pres">
      <dgm:prSet presAssocID="{DC322679-1925-447A-83E6-122C2B910DE6}" presName="parentLin" presStyleCnt="0"/>
      <dgm:spPr/>
    </dgm:pt>
    <dgm:pt modelId="{1D8399BF-DE05-427C-9C00-426EA2944DB0}" type="pres">
      <dgm:prSet presAssocID="{DC322679-1925-447A-83E6-122C2B910DE6}" presName="parentLeftMargin" presStyleLbl="node1" presStyleIdx="0" presStyleCnt="2"/>
      <dgm:spPr/>
      <dgm:t>
        <a:bodyPr/>
        <a:lstStyle/>
        <a:p>
          <a:endParaRPr lang="en-IN"/>
        </a:p>
      </dgm:t>
    </dgm:pt>
    <dgm:pt modelId="{F8186F68-B710-4ABC-833E-1D6E5BFED6C3}" type="pres">
      <dgm:prSet presAssocID="{DC322679-1925-447A-83E6-122C2B910DE6}" presName="parentText" presStyleLbl="node1" presStyleIdx="0" presStyleCnt="2" custLinFactNeighborX="-11111" custLinFactNeighborY="-8136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26F9E02-AAE4-408D-A595-8977CA4CD789}" type="pres">
      <dgm:prSet presAssocID="{DC322679-1925-447A-83E6-122C2B910DE6}" presName="negativeSpace" presStyleCnt="0"/>
      <dgm:spPr/>
    </dgm:pt>
    <dgm:pt modelId="{391D666F-E0AD-4E42-AC8F-4FE69CED964F}" type="pres">
      <dgm:prSet presAssocID="{DC322679-1925-447A-83E6-122C2B910DE6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F581B38-9BA0-41A4-ABE9-7BEE4EC3D713}" type="pres">
      <dgm:prSet presAssocID="{02581945-BA2E-48B7-B73B-C2AFCC74E4D3}" presName="spaceBetweenRectangles" presStyleCnt="0"/>
      <dgm:spPr/>
    </dgm:pt>
    <dgm:pt modelId="{5CE1073F-879F-4E05-943A-6F6DA42D5B64}" type="pres">
      <dgm:prSet presAssocID="{CA268417-820F-42C2-BAF9-1B1445EB8C39}" presName="parentLin" presStyleCnt="0"/>
      <dgm:spPr/>
    </dgm:pt>
    <dgm:pt modelId="{6B4875E3-56B5-4A8F-9EA3-4BCBB6D26187}" type="pres">
      <dgm:prSet presAssocID="{CA268417-820F-42C2-BAF9-1B1445EB8C39}" presName="parentLeftMargin" presStyleLbl="node1" presStyleIdx="0" presStyleCnt="2"/>
      <dgm:spPr/>
      <dgm:t>
        <a:bodyPr/>
        <a:lstStyle/>
        <a:p>
          <a:endParaRPr lang="en-IN"/>
        </a:p>
      </dgm:t>
    </dgm:pt>
    <dgm:pt modelId="{BDEDFFF4-98DD-4A45-8BA7-10B4525C0490}" type="pres">
      <dgm:prSet presAssocID="{CA268417-820F-42C2-BAF9-1B1445EB8C39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EA2A7B5-B644-4BFD-9A2A-CF31C4AE14D0}" type="pres">
      <dgm:prSet presAssocID="{CA268417-820F-42C2-BAF9-1B1445EB8C39}" presName="negativeSpace" presStyleCnt="0"/>
      <dgm:spPr/>
    </dgm:pt>
    <dgm:pt modelId="{8E2CAC9D-2DE8-484E-81F4-88ADD9DFD76B}" type="pres">
      <dgm:prSet presAssocID="{CA268417-820F-42C2-BAF9-1B1445EB8C39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361BB6C1-8F9A-FA4F-B12A-DE6892D0ED38}" type="presOf" srcId="{A12D3647-C642-4BED-8294-45252C22A56B}" destId="{8E2CAC9D-2DE8-484E-81F4-88ADD9DFD76B}" srcOrd="0" destOrd="0" presId="urn:microsoft.com/office/officeart/2005/8/layout/list1"/>
    <dgm:cxn modelId="{09382926-98F0-44E9-9630-BB0077862E65}" srcId="{CA268417-820F-42C2-BAF9-1B1445EB8C39}" destId="{A12D3647-C642-4BED-8294-45252C22A56B}" srcOrd="0" destOrd="0" parTransId="{F4A0AB49-67DE-45B8-ABC5-3E68F9281A07}" sibTransId="{5FA31630-F25A-4CB7-82DE-443F0125ED29}"/>
    <dgm:cxn modelId="{3DC698AF-AED8-984C-8353-59EDE6AD9ABA}" type="presOf" srcId="{70D8A477-EC7A-4BF6-A8B7-14DD3BD109C1}" destId="{8E2CAC9D-2DE8-484E-81F4-88ADD9DFD76B}" srcOrd="0" destOrd="3" presId="urn:microsoft.com/office/officeart/2005/8/layout/list1"/>
    <dgm:cxn modelId="{7B192317-B131-CA47-A1F6-3DDA8C3CC7E5}" type="presOf" srcId="{CA268417-820F-42C2-BAF9-1B1445EB8C39}" destId="{6B4875E3-56B5-4A8F-9EA3-4BCBB6D26187}" srcOrd="0" destOrd="0" presId="urn:microsoft.com/office/officeart/2005/8/layout/list1"/>
    <dgm:cxn modelId="{2A982484-1B44-7549-A7A0-220D3F727E1D}" type="presOf" srcId="{863EFC05-D6A5-1D45-A483-858E6FB2CF6F}" destId="{8E2CAC9D-2DE8-484E-81F4-88ADD9DFD76B}" srcOrd="0" destOrd="2" presId="urn:microsoft.com/office/officeart/2005/8/layout/list1"/>
    <dgm:cxn modelId="{4A4E8DE6-767B-764C-A840-3D69E601DE71}" type="presOf" srcId="{DC322679-1925-447A-83E6-122C2B910DE6}" destId="{F8186F68-B710-4ABC-833E-1D6E5BFED6C3}" srcOrd="1" destOrd="0" presId="urn:microsoft.com/office/officeart/2005/8/layout/list1"/>
    <dgm:cxn modelId="{EED59A82-D01D-4E4B-8E46-E686D2186D35}" srcId="{DC322679-1925-447A-83E6-122C2B910DE6}" destId="{BFA6FC36-5F1F-094E-BD7E-DF12D0E3008A}" srcOrd="3" destOrd="0" parTransId="{250D7487-5BE4-324E-97A1-4C2DA88FA0B0}" sibTransId="{ADDD3432-DDAE-2A4C-881B-4F93B90FCF7E}"/>
    <dgm:cxn modelId="{2B20D4BD-4C19-5B46-9AEE-BFCE0B636AD1}" srcId="{CA268417-820F-42C2-BAF9-1B1445EB8C39}" destId="{E45B3807-918E-B546-8A00-F4D0B1899A63}" srcOrd="1" destOrd="0" parTransId="{BC952B80-D9D7-4A49-A126-3114CD9231ED}" sibTransId="{79D4DE54-B96E-2B42-A7BE-107C3892AF23}"/>
    <dgm:cxn modelId="{96BBC77B-A80B-4D87-BF9E-53A46D4A2C33}" srcId="{C05635C3-2FE3-4DFC-85C9-0CC61E713794}" destId="{CA268417-820F-42C2-BAF9-1B1445EB8C39}" srcOrd="1" destOrd="0" parTransId="{F2E04ACB-A5AB-4526-88E2-5270413A173A}" sibTransId="{0B08FB25-E7AA-4D78-BFDE-03FE009506B8}"/>
    <dgm:cxn modelId="{C5D53B3C-289F-D341-8F09-211AB64DB7D6}" type="presOf" srcId="{BF86357B-0ECD-F64C-8969-91A1534CAF93}" destId="{391D666F-E0AD-4E42-AC8F-4FE69CED964F}" srcOrd="0" destOrd="1" presId="urn:microsoft.com/office/officeart/2005/8/layout/list1"/>
    <dgm:cxn modelId="{C3C443ED-7469-AE4C-912B-71DC14F196ED}" type="presOf" srcId="{DC322679-1925-447A-83E6-122C2B910DE6}" destId="{1D8399BF-DE05-427C-9C00-426EA2944DB0}" srcOrd="0" destOrd="0" presId="urn:microsoft.com/office/officeart/2005/8/layout/list1"/>
    <dgm:cxn modelId="{7167F0E0-2163-B44A-970F-03DA086F4449}" type="presOf" srcId="{53D5A38F-E22E-422F-89E1-F96FE9091757}" destId="{391D666F-E0AD-4E42-AC8F-4FE69CED964F}" srcOrd="0" destOrd="0" presId="urn:microsoft.com/office/officeart/2005/8/layout/list1"/>
    <dgm:cxn modelId="{6D0C41E8-4740-A441-804C-35F1B6561A2F}" type="presOf" srcId="{E45B3807-918E-B546-8A00-F4D0B1899A63}" destId="{8E2CAC9D-2DE8-484E-81F4-88ADD9DFD76B}" srcOrd="0" destOrd="1" presId="urn:microsoft.com/office/officeart/2005/8/layout/list1"/>
    <dgm:cxn modelId="{DC9C2E73-AAA3-3248-BE8B-C46F3455EAFD}" srcId="{DC322679-1925-447A-83E6-122C2B910DE6}" destId="{31834F93-C63C-ED42-ACCC-03903417F87A}" srcOrd="2" destOrd="0" parTransId="{4BDC5B75-E672-2940-B1A0-3809AA5C514F}" sibTransId="{407D8C4D-3900-DA48-9FE3-484615F8094E}"/>
    <dgm:cxn modelId="{A6ADEB0D-CE75-4377-B37E-6583B1649FFB}" srcId="{C05635C3-2FE3-4DFC-85C9-0CC61E713794}" destId="{DC322679-1925-447A-83E6-122C2B910DE6}" srcOrd="0" destOrd="0" parTransId="{C2F532BC-B8AF-47B7-AD20-B1117D4976B0}" sibTransId="{02581945-BA2E-48B7-B73B-C2AFCC74E4D3}"/>
    <dgm:cxn modelId="{E4196456-E407-427A-8D0E-874B89547418}" srcId="{CA268417-820F-42C2-BAF9-1B1445EB8C39}" destId="{70D8A477-EC7A-4BF6-A8B7-14DD3BD109C1}" srcOrd="3" destOrd="0" parTransId="{34005E20-A958-4681-A418-817A75ED7C60}" sibTransId="{A1667D71-66B3-4738-9255-38BC95284FED}"/>
    <dgm:cxn modelId="{C4A77530-3310-AA4A-9B73-8CFE5FE5E614}" srcId="{CA268417-820F-42C2-BAF9-1B1445EB8C39}" destId="{863EFC05-D6A5-1D45-A483-858E6FB2CF6F}" srcOrd="2" destOrd="0" parTransId="{AE4F6D8C-8071-1346-9798-7D8AF2D91886}" sibTransId="{27E37F4D-C029-E247-A88A-CC4C3DBE7117}"/>
    <dgm:cxn modelId="{01A31BCE-C0D7-734B-8210-C63289EA96DE}" type="presOf" srcId="{BFA6FC36-5F1F-094E-BD7E-DF12D0E3008A}" destId="{391D666F-E0AD-4E42-AC8F-4FE69CED964F}" srcOrd="0" destOrd="3" presId="urn:microsoft.com/office/officeart/2005/8/layout/list1"/>
    <dgm:cxn modelId="{676D92F3-DD9B-D84D-8D13-22D2C35A5EED}" type="presOf" srcId="{CA268417-820F-42C2-BAF9-1B1445EB8C39}" destId="{BDEDFFF4-98DD-4A45-8BA7-10B4525C0490}" srcOrd="1" destOrd="0" presId="urn:microsoft.com/office/officeart/2005/8/layout/list1"/>
    <dgm:cxn modelId="{3418822B-7EBA-4E1B-97E0-B591EB11D75D}" srcId="{DC322679-1925-447A-83E6-122C2B910DE6}" destId="{53D5A38F-E22E-422F-89E1-F96FE9091757}" srcOrd="0" destOrd="0" parTransId="{94DDBD5A-6020-4F6C-8264-1E3DA615CD21}" sibTransId="{EE693697-D7B8-4BDC-8D93-D42A232A12B0}"/>
    <dgm:cxn modelId="{74F56E28-B812-E242-A122-874E76455F5F}" type="presOf" srcId="{C05635C3-2FE3-4DFC-85C9-0CC61E713794}" destId="{68DD8A5F-F8EC-4003-B34A-18893B22DED1}" srcOrd="0" destOrd="0" presId="urn:microsoft.com/office/officeart/2005/8/layout/list1"/>
    <dgm:cxn modelId="{1A24CF0A-D920-E646-8BB0-30431A430DE6}" srcId="{DC322679-1925-447A-83E6-122C2B910DE6}" destId="{BF86357B-0ECD-F64C-8969-91A1534CAF93}" srcOrd="1" destOrd="0" parTransId="{C2E23DA6-9498-904E-8351-1C864C7C0D5A}" sibTransId="{4331B3F6-B33E-2C40-AABD-5392BF862BEA}"/>
    <dgm:cxn modelId="{E8E2388F-4502-1641-BB69-6AF9E45F1C5B}" type="presOf" srcId="{31834F93-C63C-ED42-ACCC-03903417F87A}" destId="{391D666F-E0AD-4E42-AC8F-4FE69CED964F}" srcOrd="0" destOrd="2" presId="urn:microsoft.com/office/officeart/2005/8/layout/list1"/>
    <dgm:cxn modelId="{1F9255CF-B84F-604F-B9C6-65B4F773F649}" type="presParOf" srcId="{68DD8A5F-F8EC-4003-B34A-18893B22DED1}" destId="{DC6354ED-37CC-4FE9-A085-145953C2CA8E}" srcOrd="0" destOrd="0" presId="urn:microsoft.com/office/officeart/2005/8/layout/list1"/>
    <dgm:cxn modelId="{F742731B-0490-F746-9996-38B609488D58}" type="presParOf" srcId="{DC6354ED-37CC-4FE9-A085-145953C2CA8E}" destId="{1D8399BF-DE05-427C-9C00-426EA2944DB0}" srcOrd="0" destOrd="0" presId="urn:microsoft.com/office/officeart/2005/8/layout/list1"/>
    <dgm:cxn modelId="{5E4F4439-D463-0F42-9192-C95034850A94}" type="presParOf" srcId="{DC6354ED-37CC-4FE9-A085-145953C2CA8E}" destId="{F8186F68-B710-4ABC-833E-1D6E5BFED6C3}" srcOrd="1" destOrd="0" presId="urn:microsoft.com/office/officeart/2005/8/layout/list1"/>
    <dgm:cxn modelId="{631A9EC3-E2D4-E947-B89B-72827A2B8E69}" type="presParOf" srcId="{68DD8A5F-F8EC-4003-B34A-18893B22DED1}" destId="{426F9E02-AAE4-408D-A595-8977CA4CD789}" srcOrd="1" destOrd="0" presId="urn:microsoft.com/office/officeart/2005/8/layout/list1"/>
    <dgm:cxn modelId="{A4BE05AD-F796-A441-94DC-23D9D6993E42}" type="presParOf" srcId="{68DD8A5F-F8EC-4003-B34A-18893B22DED1}" destId="{391D666F-E0AD-4E42-AC8F-4FE69CED964F}" srcOrd="2" destOrd="0" presId="urn:microsoft.com/office/officeart/2005/8/layout/list1"/>
    <dgm:cxn modelId="{40B645CF-5522-AC4F-9E1A-6D2CCE2F34A3}" type="presParOf" srcId="{68DD8A5F-F8EC-4003-B34A-18893B22DED1}" destId="{6F581B38-9BA0-41A4-ABE9-7BEE4EC3D713}" srcOrd="3" destOrd="0" presId="urn:microsoft.com/office/officeart/2005/8/layout/list1"/>
    <dgm:cxn modelId="{11A4BFBC-E610-3946-B3B7-4BDA19A70126}" type="presParOf" srcId="{68DD8A5F-F8EC-4003-B34A-18893B22DED1}" destId="{5CE1073F-879F-4E05-943A-6F6DA42D5B64}" srcOrd="4" destOrd="0" presId="urn:microsoft.com/office/officeart/2005/8/layout/list1"/>
    <dgm:cxn modelId="{7DC0FD91-D0FA-8A41-968A-0AF9398B853C}" type="presParOf" srcId="{5CE1073F-879F-4E05-943A-6F6DA42D5B64}" destId="{6B4875E3-56B5-4A8F-9EA3-4BCBB6D26187}" srcOrd="0" destOrd="0" presId="urn:microsoft.com/office/officeart/2005/8/layout/list1"/>
    <dgm:cxn modelId="{4820A2D6-B994-F849-967E-2A7F793F6D5A}" type="presParOf" srcId="{5CE1073F-879F-4E05-943A-6F6DA42D5B64}" destId="{BDEDFFF4-98DD-4A45-8BA7-10B4525C0490}" srcOrd="1" destOrd="0" presId="urn:microsoft.com/office/officeart/2005/8/layout/list1"/>
    <dgm:cxn modelId="{26136C70-E575-4749-922E-09B064CD1EB5}" type="presParOf" srcId="{68DD8A5F-F8EC-4003-B34A-18893B22DED1}" destId="{1EA2A7B5-B644-4BFD-9A2A-CF31C4AE14D0}" srcOrd="5" destOrd="0" presId="urn:microsoft.com/office/officeart/2005/8/layout/list1"/>
    <dgm:cxn modelId="{1C5C0A47-A7CB-AE46-8D6E-8E9629227869}" type="presParOf" srcId="{68DD8A5F-F8EC-4003-B34A-18893B22DED1}" destId="{8E2CAC9D-2DE8-484E-81F4-88ADD9DFD76B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05635C3-2FE3-4DFC-85C9-0CC61E71379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DC322679-1925-447A-83E6-122C2B910DE6}">
      <dgm:prSet phldrT="[Text]" custT="1"/>
      <dgm:spPr/>
      <dgm:t>
        <a:bodyPr/>
        <a:lstStyle/>
        <a:p>
          <a:r>
            <a:rPr lang="en-US" sz="2000" dirty="0" smtClean="0"/>
            <a:t>FSB/IAIS defined criteria to assess an institution's systemic risk</a:t>
          </a:r>
          <a:endParaRPr lang="en-IN" sz="2000" dirty="0"/>
        </a:p>
      </dgm:t>
    </dgm:pt>
    <dgm:pt modelId="{C2F532BC-B8AF-47B7-AD20-B1117D4976B0}" type="parTrans" cxnId="{A6ADEB0D-CE75-4377-B37E-6583B1649FFB}">
      <dgm:prSet/>
      <dgm:spPr/>
      <dgm:t>
        <a:bodyPr/>
        <a:lstStyle/>
        <a:p>
          <a:endParaRPr lang="en-IN"/>
        </a:p>
      </dgm:t>
    </dgm:pt>
    <dgm:pt modelId="{02581945-BA2E-48B7-B73B-C2AFCC74E4D3}" type="sibTrans" cxnId="{A6ADEB0D-CE75-4377-B37E-6583B1649FFB}">
      <dgm:prSet/>
      <dgm:spPr/>
      <dgm:t>
        <a:bodyPr/>
        <a:lstStyle/>
        <a:p>
          <a:endParaRPr lang="en-IN"/>
        </a:p>
      </dgm:t>
    </dgm:pt>
    <dgm:pt modelId="{16BE4FCC-19BF-4425-8032-415572D4B9D3}">
      <dgm:prSet custT="1"/>
      <dgm:spPr/>
      <dgm:t>
        <a:bodyPr/>
        <a:lstStyle/>
        <a:p>
          <a:r>
            <a:rPr lang="en-IN" sz="1900" dirty="0" smtClean="0"/>
            <a:t>Size</a:t>
          </a:r>
          <a:endParaRPr lang="en-IN" sz="1900" dirty="0"/>
        </a:p>
      </dgm:t>
    </dgm:pt>
    <dgm:pt modelId="{FCC314F9-8C85-4083-A91E-CE319DDA8629}" type="parTrans" cxnId="{156D2E7A-1F21-4669-BF0D-C61DA3F9F6A1}">
      <dgm:prSet/>
      <dgm:spPr/>
      <dgm:t>
        <a:bodyPr/>
        <a:lstStyle/>
        <a:p>
          <a:endParaRPr lang="en-IN"/>
        </a:p>
      </dgm:t>
    </dgm:pt>
    <dgm:pt modelId="{A8EEC24C-296E-48E6-806E-75CC4270C011}" type="sibTrans" cxnId="{156D2E7A-1F21-4669-BF0D-C61DA3F9F6A1}">
      <dgm:prSet/>
      <dgm:spPr/>
      <dgm:t>
        <a:bodyPr/>
        <a:lstStyle/>
        <a:p>
          <a:endParaRPr lang="en-IN"/>
        </a:p>
      </dgm:t>
    </dgm:pt>
    <dgm:pt modelId="{1B40B6B0-6CCF-485B-B0EE-6C3D1C9B8BC8}">
      <dgm:prSet custT="1"/>
      <dgm:spPr/>
      <dgm:t>
        <a:bodyPr/>
        <a:lstStyle/>
        <a:p>
          <a:r>
            <a:rPr lang="en-IN" sz="1900" dirty="0" smtClean="0"/>
            <a:t>Interconnectedness</a:t>
          </a:r>
          <a:endParaRPr lang="en-IN" sz="1900" dirty="0"/>
        </a:p>
      </dgm:t>
    </dgm:pt>
    <dgm:pt modelId="{456AEC76-A60A-4D2E-92EF-26F098943743}" type="parTrans" cxnId="{C8A6D776-551C-4DA2-9278-DE51F99EDDD8}">
      <dgm:prSet/>
      <dgm:spPr/>
      <dgm:t>
        <a:bodyPr/>
        <a:lstStyle/>
        <a:p>
          <a:endParaRPr lang="en-US"/>
        </a:p>
      </dgm:t>
    </dgm:pt>
    <dgm:pt modelId="{F68938A4-ABC7-4DA3-A91B-30882CD76FF1}" type="sibTrans" cxnId="{C8A6D776-551C-4DA2-9278-DE51F99EDDD8}">
      <dgm:prSet/>
      <dgm:spPr/>
      <dgm:t>
        <a:bodyPr/>
        <a:lstStyle/>
        <a:p>
          <a:endParaRPr lang="en-US"/>
        </a:p>
      </dgm:t>
    </dgm:pt>
    <dgm:pt modelId="{99E82B1E-71EC-47D4-9648-928EAF6D72DB}">
      <dgm:prSet custT="1"/>
      <dgm:spPr/>
      <dgm:t>
        <a:bodyPr/>
        <a:lstStyle/>
        <a:p>
          <a:r>
            <a:rPr lang="en-IN" sz="1900" dirty="0" smtClean="0"/>
            <a:t>Speed of loss of transmission to other parties - </a:t>
          </a:r>
          <a:r>
            <a:rPr lang="en-US" sz="1900" dirty="0" smtClean="0"/>
            <a:t>slow pace of claim settlement in insurance industry</a:t>
          </a:r>
          <a:endParaRPr lang="en-IN" sz="1900" dirty="0"/>
        </a:p>
      </dgm:t>
    </dgm:pt>
    <dgm:pt modelId="{B7629718-3691-490E-BEBC-60D67066AF65}" type="parTrans" cxnId="{1590B76B-315C-466B-BE17-ABCC881D2240}">
      <dgm:prSet/>
      <dgm:spPr/>
      <dgm:t>
        <a:bodyPr/>
        <a:lstStyle/>
        <a:p>
          <a:endParaRPr lang="en-US"/>
        </a:p>
      </dgm:t>
    </dgm:pt>
    <dgm:pt modelId="{FF736EA4-0ABA-43FE-AAC3-0E82D1FA3FD0}" type="sibTrans" cxnId="{1590B76B-315C-466B-BE17-ABCC881D2240}">
      <dgm:prSet/>
      <dgm:spPr/>
      <dgm:t>
        <a:bodyPr/>
        <a:lstStyle/>
        <a:p>
          <a:endParaRPr lang="en-US"/>
        </a:p>
      </dgm:t>
    </dgm:pt>
    <dgm:pt modelId="{6D86BE29-F56C-4B14-94F4-BF6D09E8BB45}">
      <dgm:prSet custT="1"/>
      <dgm:spPr/>
      <dgm:t>
        <a:bodyPr/>
        <a:lstStyle/>
        <a:p>
          <a:r>
            <a:rPr lang="en-IN" sz="1900" dirty="0" smtClean="0"/>
            <a:t>Substitutability</a:t>
          </a:r>
          <a:endParaRPr lang="en-IN" sz="1900" dirty="0"/>
        </a:p>
      </dgm:t>
    </dgm:pt>
    <dgm:pt modelId="{AE08B21E-C342-43A4-B574-C9132589EA80}" type="parTrans" cxnId="{A66DED4C-A200-4FA2-BEBB-102F52366D67}">
      <dgm:prSet/>
      <dgm:spPr/>
      <dgm:t>
        <a:bodyPr/>
        <a:lstStyle/>
        <a:p>
          <a:endParaRPr lang="en-IN"/>
        </a:p>
      </dgm:t>
    </dgm:pt>
    <dgm:pt modelId="{7F949352-088E-4781-B8A0-190A686C21F9}" type="sibTrans" cxnId="{A66DED4C-A200-4FA2-BEBB-102F52366D67}">
      <dgm:prSet/>
      <dgm:spPr/>
      <dgm:t>
        <a:bodyPr/>
        <a:lstStyle/>
        <a:p>
          <a:endParaRPr lang="en-IN"/>
        </a:p>
      </dgm:t>
    </dgm:pt>
    <dgm:pt modelId="{68DD8A5F-F8EC-4003-B34A-18893B22DED1}" type="pres">
      <dgm:prSet presAssocID="{C05635C3-2FE3-4DFC-85C9-0CC61E71379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DC6354ED-37CC-4FE9-A085-145953C2CA8E}" type="pres">
      <dgm:prSet presAssocID="{DC322679-1925-447A-83E6-122C2B910DE6}" presName="parentLin" presStyleCnt="0"/>
      <dgm:spPr/>
    </dgm:pt>
    <dgm:pt modelId="{1D8399BF-DE05-427C-9C00-426EA2944DB0}" type="pres">
      <dgm:prSet presAssocID="{DC322679-1925-447A-83E6-122C2B910DE6}" presName="parentLeftMargin" presStyleLbl="node1" presStyleIdx="0" presStyleCnt="1"/>
      <dgm:spPr/>
      <dgm:t>
        <a:bodyPr/>
        <a:lstStyle/>
        <a:p>
          <a:endParaRPr lang="en-IN"/>
        </a:p>
      </dgm:t>
    </dgm:pt>
    <dgm:pt modelId="{F8186F68-B710-4ABC-833E-1D6E5BFED6C3}" type="pres">
      <dgm:prSet presAssocID="{DC322679-1925-447A-83E6-122C2B910DE6}" presName="parentText" presStyleLbl="node1" presStyleIdx="0" presStyleCnt="1" custScaleX="133272" custScaleY="300056" custLinFactNeighborX="-19519" custLinFactNeighborY="-10198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26F9E02-AAE4-408D-A595-8977CA4CD789}" type="pres">
      <dgm:prSet presAssocID="{DC322679-1925-447A-83E6-122C2B910DE6}" presName="negativeSpace" presStyleCnt="0"/>
      <dgm:spPr/>
    </dgm:pt>
    <dgm:pt modelId="{391D666F-E0AD-4E42-AC8F-4FE69CED964F}" type="pres">
      <dgm:prSet presAssocID="{DC322679-1925-447A-83E6-122C2B910DE6}" presName="childText" presStyleLbl="conFgAcc1" presStyleIdx="0" presStyleCnt="1" custScaleY="11080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8893E572-72B2-4CFF-8F47-466B397A99B3}" type="presOf" srcId="{6D86BE29-F56C-4B14-94F4-BF6D09E8BB45}" destId="{391D666F-E0AD-4E42-AC8F-4FE69CED964F}" srcOrd="0" destOrd="1" presId="urn:microsoft.com/office/officeart/2005/8/layout/list1"/>
    <dgm:cxn modelId="{8277C284-27BB-46B9-993F-6163E649431D}" type="presOf" srcId="{1B40B6B0-6CCF-485B-B0EE-6C3D1C9B8BC8}" destId="{391D666F-E0AD-4E42-AC8F-4FE69CED964F}" srcOrd="0" destOrd="2" presId="urn:microsoft.com/office/officeart/2005/8/layout/list1"/>
    <dgm:cxn modelId="{3DADAFA5-5F36-4431-816E-F1F055AFE1F5}" type="presOf" srcId="{99E82B1E-71EC-47D4-9648-928EAF6D72DB}" destId="{391D666F-E0AD-4E42-AC8F-4FE69CED964F}" srcOrd="0" destOrd="3" presId="urn:microsoft.com/office/officeart/2005/8/layout/list1"/>
    <dgm:cxn modelId="{1590B76B-315C-466B-BE17-ABCC881D2240}" srcId="{DC322679-1925-447A-83E6-122C2B910DE6}" destId="{99E82B1E-71EC-47D4-9648-928EAF6D72DB}" srcOrd="3" destOrd="0" parTransId="{B7629718-3691-490E-BEBC-60D67066AF65}" sibTransId="{FF736EA4-0ABA-43FE-AAC3-0E82D1FA3FD0}"/>
    <dgm:cxn modelId="{156D2E7A-1F21-4669-BF0D-C61DA3F9F6A1}" srcId="{DC322679-1925-447A-83E6-122C2B910DE6}" destId="{16BE4FCC-19BF-4425-8032-415572D4B9D3}" srcOrd="0" destOrd="0" parTransId="{FCC314F9-8C85-4083-A91E-CE319DDA8629}" sibTransId="{A8EEC24C-296E-48E6-806E-75CC4270C011}"/>
    <dgm:cxn modelId="{3B8AD95E-E8FB-48F2-9BC7-36ADE27F5598}" type="presOf" srcId="{16BE4FCC-19BF-4425-8032-415572D4B9D3}" destId="{391D666F-E0AD-4E42-AC8F-4FE69CED964F}" srcOrd="0" destOrd="0" presId="urn:microsoft.com/office/officeart/2005/8/layout/list1"/>
    <dgm:cxn modelId="{A66DED4C-A200-4FA2-BEBB-102F52366D67}" srcId="{DC322679-1925-447A-83E6-122C2B910DE6}" destId="{6D86BE29-F56C-4B14-94F4-BF6D09E8BB45}" srcOrd="1" destOrd="0" parTransId="{AE08B21E-C342-43A4-B574-C9132589EA80}" sibTransId="{7F949352-088E-4781-B8A0-190A686C21F9}"/>
    <dgm:cxn modelId="{E22B1401-EEE2-42B0-B712-F89D4C7BB0CC}" type="presOf" srcId="{C05635C3-2FE3-4DFC-85C9-0CC61E713794}" destId="{68DD8A5F-F8EC-4003-B34A-18893B22DED1}" srcOrd="0" destOrd="0" presId="urn:microsoft.com/office/officeart/2005/8/layout/list1"/>
    <dgm:cxn modelId="{A6ADEB0D-CE75-4377-B37E-6583B1649FFB}" srcId="{C05635C3-2FE3-4DFC-85C9-0CC61E713794}" destId="{DC322679-1925-447A-83E6-122C2B910DE6}" srcOrd="0" destOrd="0" parTransId="{C2F532BC-B8AF-47B7-AD20-B1117D4976B0}" sibTransId="{02581945-BA2E-48B7-B73B-C2AFCC74E4D3}"/>
    <dgm:cxn modelId="{DF60371F-6EBA-4349-BA55-DC60F691E1CA}" type="presOf" srcId="{DC322679-1925-447A-83E6-122C2B910DE6}" destId="{1D8399BF-DE05-427C-9C00-426EA2944DB0}" srcOrd="0" destOrd="0" presId="urn:microsoft.com/office/officeart/2005/8/layout/list1"/>
    <dgm:cxn modelId="{C8A6D776-551C-4DA2-9278-DE51F99EDDD8}" srcId="{DC322679-1925-447A-83E6-122C2B910DE6}" destId="{1B40B6B0-6CCF-485B-B0EE-6C3D1C9B8BC8}" srcOrd="2" destOrd="0" parTransId="{456AEC76-A60A-4D2E-92EF-26F098943743}" sibTransId="{F68938A4-ABC7-4DA3-A91B-30882CD76FF1}"/>
    <dgm:cxn modelId="{0D76592C-B11E-4C3F-A21D-2AC12C9DC11D}" type="presOf" srcId="{DC322679-1925-447A-83E6-122C2B910DE6}" destId="{F8186F68-B710-4ABC-833E-1D6E5BFED6C3}" srcOrd="1" destOrd="0" presId="urn:microsoft.com/office/officeart/2005/8/layout/list1"/>
    <dgm:cxn modelId="{A4B3C78C-3937-404C-8B72-68041FB22C29}" type="presParOf" srcId="{68DD8A5F-F8EC-4003-B34A-18893B22DED1}" destId="{DC6354ED-37CC-4FE9-A085-145953C2CA8E}" srcOrd="0" destOrd="0" presId="urn:microsoft.com/office/officeart/2005/8/layout/list1"/>
    <dgm:cxn modelId="{C1F914E8-7105-46A1-9143-794FEC2E5B51}" type="presParOf" srcId="{DC6354ED-37CC-4FE9-A085-145953C2CA8E}" destId="{1D8399BF-DE05-427C-9C00-426EA2944DB0}" srcOrd="0" destOrd="0" presId="urn:microsoft.com/office/officeart/2005/8/layout/list1"/>
    <dgm:cxn modelId="{56B6B2CF-41E3-4A72-B523-DF604F0086A5}" type="presParOf" srcId="{DC6354ED-37CC-4FE9-A085-145953C2CA8E}" destId="{F8186F68-B710-4ABC-833E-1D6E5BFED6C3}" srcOrd="1" destOrd="0" presId="urn:microsoft.com/office/officeart/2005/8/layout/list1"/>
    <dgm:cxn modelId="{2D1049AF-C2FF-4332-8216-07FF2500B169}" type="presParOf" srcId="{68DD8A5F-F8EC-4003-B34A-18893B22DED1}" destId="{426F9E02-AAE4-408D-A595-8977CA4CD789}" srcOrd="1" destOrd="0" presId="urn:microsoft.com/office/officeart/2005/8/layout/list1"/>
    <dgm:cxn modelId="{AB80FE48-6CFE-47B5-9B7A-C0B6B04EB513}" type="presParOf" srcId="{68DD8A5F-F8EC-4003-B34A-18893B22DED1}" destId="{391D666F-E0AD-4E42-AC8F-4FE69CED964F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05635C3-2FE3-4DFC-85C9-0CC61E71379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DC322679-1925-447A-83E6-122C2B910DE6}">
      <dgm:prSet phldrT="[Text]" custT="1"/>
      <dgm:spPr/>
      <dgm:t>
        <a:bodyPr/>
        <a:lstStyle/>
        <a:p>
          <a:r>
            <a:rPr lang="en-IN" sz="2000" dirty="0" smtClean="0"/>
            <a:t>Application of criteria to main activities of insurers &amp; reinsurers</a:t>
          </a:r>
          <a:endParaRPr lang="en-IN" sz="2000" dirty="0"/>
        </a:p>
      </dgm:t>
    </dgm:pt>
    <dgm:pt modelId="{C2F532BC-B8AF-47B7-AD20-B1117D4976B0}" type="parTrans" cxnId="{A6ADEB0D-CE75-4377-B37E-6583B1649FFB}">
      <dgm:prSet/>
      <dgm:spPr/>
      <dgm:t>
        <a:bodyPr/>
        <a:lstStyle/>
        <a:p>
          <a:endParaRPr lang="en-IN"/>
        </a:p>
      </dgm:t>
    </dgm:pt>
    <dgm:pt modelId="{02581945-BA2E-48B7-B73B-C2AFCC74E4D3}" type="sibTrans" cxnId="{A6ADEB0D-CE75-4377-B37E-6583B1649FFB}">
      <dgm:prSet/>
      <dgm:spPr/>
      <dgm:t>
        <a:bodyPr/>
        <a:lstStyle/>
        <a:p>
          <a:endParaRPr lang="en-IN"/>
        </a:p>
      </dgm:t>
    </dgm:pt>
    <dgm:pt modelId="{16BE4FCC-19BF-4425-8032-415572D4B9D3}">
      <dgm:prSet custT="1"/>
      <dgm:spPr/>
      <dgm:t>
        <a:bodyPr/>
        <a:lstStyle/>
        <a:p>
          <a:r>
            <a:rPr lang="en-IN" sz="1900" dirty="0" smtClean="0"/>
            <a:t>Investment management</a:t>
          </a:r>
          <a:endParaRPr lang="en-IN" sz="1900" dirty="0"/>
        </a:p>
      </dgm:t>
    </dgm:pt>
    <dgm:pt modelId="{FCC314F9-8C85-4083-A91E-CE319DDA8629}" type="parTrans" cxnId="{156D2E7A-1F21-4669-BF0D-C61DA3F9F6A1}">
      <dgm:prSet/>
      <dgm:spPr/>
      <dgm:t>
        <a:bodyPr/>
        <a:lstStyle/>
        <a:p>
          <a:endParaRPr lang="en-IN"/>
        </a:p>
      </dgm:t>
    </dgm:pt>
    <dgm:pt modelId="{A8EEC24C-296E-48E6-806E-75CC4270C011}" type="sibTrans" cxnId="{156D2E7A-1F21-4669-BF0D-C61DA3F9F6A1}">
      <dgm:prSet/>
      <dgm:spPr/>
      <dgm:t>
        <a:bodyPr/>
        <a:lstStyle/>
        <a:p>
          <a:endParaRPr lang="en-IN"/>
        </a:p>
      </dgm:t>
    </dgm:pt>
    <dgm:pt modelId="{DC11FFBE-A28F-4BAA-8037-3F637977AD61}">
      <dgm:prSet custT="1"/>
      <dgm:spPr/>
      <dgm:t>
        <a:bodyPr/>
        <a:lstStyle/>
        <a:p>
          <a:r>
            <a:rPr lang="en-IN" sz="1900" dirty="0" smtClean="0"/>
            <a:t>Liability origination</a:t>
          </a:r>
          <a:endParaRPr lang="en-IN" sz="1900" dirty="0"/>
        </a:p>
      </dgm:t>
    </dgm:pt>
    <dgm:pt modelId="{56C2EE8D-4F22-485A-BF69-A125D9DD82C8}" type="parTrans" cxnId="{2F72987C-C838-4E4E-BD30-25168DF6DFE9}">
      <dgm:prSet/>
      <dgm:spPr/>
      <dgm:t>
        <a:bodyPr/>
        <a:lstStyle/>
        <a:p>
          <a:endParaRPr lang="en-US"/>
        </a:p>
      </dgm:t>
    </dgm:pt>
    <dgm:pt modelId="{CF9655F8-91E1-4FAA-A268-891D59B0F2CD}" type="sibTrans" cxnId="{2F72987C-C838-4E4E-BD30-25168DF6DFE9}">
      <dgm:prSet/>
      <dgm:spPr/>
      <dgm:t>
        <a:bodyPr/>
        <a:lstStyle/>
        <a:p>
          <a:endParaRPr lang="en-US"/>
        </a:p>
      </dgm:t>
    </dgm:pt>
    <dgm:pt modelId="{81CBE366-7B15-45D5-9218-0686AD0A611A}">
      <dgm:prSet custT="1"/>
      <dgm:spPr/>
      <dgm:t>
        <a:bodyPr/>
        <a:lstStyle/>
        <a:p>
          <a:r>
            <a:rPr lang="en-IN" sz="1900" dirty="0" smtClean="0"/>
            <a:t>Risk transfer</a:t>
          </a:r>
          <a:endParaRPr lang="en-IN" sz="1900" dirty="0"/>
        </a:p>
      </dgm:t>
    </dgm:pt>
    <dgm:pt modelId="{7327AE26-01E9-4764-84D5-C6F292B3E755}" type="parTrans" cxnId="{FB54A502-041B-4209-B982-E889FEB6618F}">
      <dgm:prSet/>
      <dgm:spPr/>
      <dgm:t>
        <a:bodyPr/>
        <a:lstStyle/>
        <a:p>
          <a:endParaRPr lang="en-US"/>
        </a:p>
      </dgm:t>
    </dgm:pt>
    <dgm:pt modelId="{35071C36-DB3B-4B1B-A0A9-83A7A70EF369}" type="sibTrans" cxnId="{FB54A502-041B-4209-B982-E889FEB6618F}">
      <dgm:prSet/>
      <dgm:spPr/>
      <dgm:t>
        <a:bodyPr/>
        <a:lstStyle/>
        <a:p>
          <a:endParaRPr lang="en-US"/>
        </a:p>
      </dgm:t>
    </dgm:pt>
    <dgm:pt modelId="{AA8B2EB0-05E7-4F7B-80FF-05F1E9BA64E4}">
      <dgm:prSet custT="1"/>
      <dgm:spPr/>
      <dgm:t>
        <a:bodyPr/>
        <a:lstStyle/>
        <a:p>
          <a:r>
            <a:rPr lang="en-IN" sz="1900" dirty="0" smtClean="0"/>
            <a:t>Capital Management</a:t>
          </a:r>
          <a:endParaRPr lang="en-IN" sz="1900" dirty="0"/>
        </a:p>
      </dgm:t>
    </dgm:pt>
    <dgm:pt modelId="{6B80DE70-2DEF-4FB2-B309-257B4188F300}" type="parTrans" cxnId="{F648FCE7-4F29-4943-8416-4080F81BEF0C}">
      <dgm:prSet/>
      <dgm:spPr/>
      <dgm:t>
        <a:bodyPr/>
        <a:lstStyle/>
        <a:p>
          <a:endParaRPr lang="en-US"/>
        </a:p>
      </dgm:t>
    </dgm:pt>
    <dgm:pt modelId="{252FEE54-F43C-4029-8414-3CD2F6384BF4}" type="sibTrans" cxnId="{F648FCE7-4F29-4943-8416-4080F81BEF0C}">
      <dgm:prSet/>
      <dgm:spPr/>
      <dgm:t>
        <a:bodyPr/>
        <a:lstStyle/>
        <a:p>
          <a:endParaRPr lang="en-US"/>
        </a:p>
      </dgm:t>
    </dgm:pt>
    <dgm:pt modelId="{68DD8A5F-F8EC-4003-B34A-18893B22DED1}" type="pres">
      <dgm:prSet presAssocID="{C05635C3-2FE3-4DFC-85C9-0CC61E71379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DC6354ED-37CC-4FE9-A085-145953C2CA8E}" type="pres">
      <dgm:prSet presAssocID="{DC322679-1925-447A-83E6-122C2B910DE6}" presName="parentLin" presStyleCnt="0"/>
      <dgm:spPr/>
    </dgm:pt>
    <dgm:pt modelId="{1D8399BF-DE05-427C-9C00-426EA2944DB0}" type="pres">
      <dgm:prSet presAssocID="{DC322679-1925-447A-83E6-122C2B910DE6}" presName="parentLeftMargin" presStyleLbl="node1" presStyleIdx="0" presStyleCnt="1"/>
      <dgm:spPr/>
      <dgm:t>
        <a:bodyPr/>
        <a:lstStyle/>
        <a:p>
          <a:endParaRPr lang="en-IN"/>
        </a:p>
      </dgm:t>
    </dgm:pt>
    <dgm:pt modelId="{F8186F68-B710-4ABC-833E-1D6E5BFED6C3}" type="pres">
      <dgm:prSet presAssocID="{DC322679-1925-447A-83E6-122C2B910DE6}" presName="parentText" presStyleLbl="node1" presStyleIdx="0" presStyleCnt="1" custScaleX="133272" custScaleY="300056" custLinFactNeighborX="-45401" custLinFactNeighborY="-11840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26F9E02-AAE4-408D-A595-8977CA4CD789}" type="pres">
      <dgm:prSet presAssocID="{DC322679-1925-447A-83E6-122C2B910DE6}" presName="negativeSpace" presStyleCnt="0"/>
      <dgm:spPr/>
    </dgm:pt>
    <dgm:pt modelId="{391D666F-E0AD-4E42-AC8F-4FE69CED964F}" type="pres">
      <dgm:prSet presAssocID="{DC322679-1925-447A-83E6-122C2B910DE6}" presName="childText" presStyleLbl="conFgAcc1" presStyleIdx="0" presStyleCnt="1" custScaleY="11080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2F72987C-C838-4E4E-BD30-25168DF6DFE9}" srcId="{DC322679-1925-447A-83E6-122C2B910DE6}" destId="{DC11FFBE-A28F-4BAA-8037-3F637977AD61}" srcOrd="1" destOrd="0" parTransId="{56C2EE8D-4F22-485A-BF69-A125D9DD82C8}" sibTransId="{CF9655F8-91E1-4FAA-A268-891D59B0F2CD}"/>
    <dgm:cxn modelId="{FB54A502-041B-4209-B982-E889FEB6618F}" srcId="{DC322679-1925-447A-83E6-122C2B910DE6}" destId="{81CBE366-7B15-45D5-9218-0686AD0A611A}" srcOrd="2" destOrd="0" parTransId="{7327AE26-01E9-4764-84D5-C6F292B3E755}" sibTransId="{35071C36-DB3B-4B1B-A0A9-83A7A70EF369}"/>
    <dgm:cxn modelId="{9E1B7DCF-4670-4E20-82AE-C82D7CBC3B40}" type="presOf" srcId="{DC11FFBE-A28F-4BAA-8037-3F637977AD61}" destId="{391D666F-E0AD-4E42-AC8F-4FE69CED964F}" srcOrd="0" destOrd="1" presId="urn:microsoft.com/office/officeart/2005/8/layout/list1"/>
    <dgm:cxn modelId="{0995031A-6C34-4893-8EDB-8AC3329CF349}" type="presOf" srcId="{81CBE366-7B15-45D5-9218-0686AD0A611A}" destId="{391D666F-E0AD-4E42-AC8F-4FE69CED964F}" srcOrd="0" destOrd="2" presId="urn:microsoft.com/office/officeart/2005/8/layout/list1"/>
    <dgm:cxn modelId="{C0CDC65C-0C00-4965-B5B4-2600C8B525BD}" type="presOf" srcId="{DC322679-1925-447A-83E6-122C2B910DE6}" destId="{F8186F68-B710-4ABC-833E-1D6E5BFED6C3}" srcOrd="1" destOrd="0" presId="urn:microsoft.com/office/officeart/2005/8/layout/list1"/>
    <dgm:cxn modelId="{156D2E7A-1F21-4669-BF0D-C61DA3F9F6A1}" srcId="{DC322679-1925-447A-83E6-122C2B910DE6}" destId="{16BE4FCC-19BF-4425-8032-415572D4B9D3}" srcOrd="0" destOrd="0" parTransId="{FCC314F9-8C85-4083-A91E-CE319DDA8629}" sibTransId="{A8EEC24C-296E-48E6-806E-75CC4270C011}"/>
    <dgm:cxn modelId="{942B6F82-FD48-4A20-8F3B-6EDDBEA5113E}" type="presOf" srcId="{C05635C3-2FE3-4DFC-85C9-0CC61E713794}" destId="{68DD8A5F-F8EC-4003-B34A-18893B22DED1}" srcOrd="0" destOrd="0" presId="urn:microsoft.com/office/officeart/2005/8/layout/list1"/>
    <dgm:cxn modelId="{A6ADEB0D-CE75-4377-B37E-6583B1649FFB}" srcId="{C05635C3-2FE3-4DFC-85C9-0CC61E713794}" destId="{DC322679-1925-447A-83E6-122C2B910DE6}" srcOrd="0" destOrd="0" parTransId="{C2F532BC-B8AF-47B7-AD20-B1117D4976B0}" sibTransId="{02581945-BA2E-48B7-B73B-C2AFCC74E4D3}"/>
    <dgm:cxn modelId="{F648FCE7-4F29-4943-8416-4080F81BEF0C}" srcId="{DC322679-1925-447A-83E6-122C2B910DE6}" destId="{AA8B2EB0-05E7-4F7B-80FF-05F1E9BA64E4}" srcOrd="3" destOrd="0" parTransId="{6B80DE70-2DEF-4FB2-B309-257B4188F300}" sibTransId="{252FEE54-F43C-4029-8414-3CD2F6384BF4}"/>
    <dgm:cxn modelId="{05BE42E7-19F3-4147-A8FD-B9C1356C5AB3}" type="presOf" srcId="{16BE4FCC-19BF-4425-8032-415572D4B9D3}" destId="{391D666F-E0AD-4E42-AC8F-4FE69CED964F}" srcOrd="0" destOrd="0" presId="urn:microsoft.com/office/officeart/2005/8/layout/list1"/>
    <dgm:cxn modelId="{87A534D1-A183-4D28-8AB9-F1D1BFBADDBC}" type="presOf" srcId="{DC322679-1925-447A-83E6-122C2B910DE6}" destId="{1D8399BF-DE05-427C-9C00-426EA2944DB0}" srcOrd="0" destOrd="0" presId="urn:microsoft.com/office/officeart/2005/8/layout/list1"/>
    <dgm:cxn modelId="{EF00B009-653A-4617-9FE1-A33BD36C0BB7}" type="presOf" srcId="{AA8B2EB0-05E7-4F7B-80FF-05F1E9BA64E4}" destId="{391D666F-E0AD-4E42-AC8F-4FE69CED964F}" srcOrd="0" destOrd="3" presId="urn:microsoft.com/office/officeart/2005/8/layout/list1"/>
    <dgm:cxn modelId="{D386E60F-AA82-4352-9C0B-21746F3B0FDD}" type="presParOf" srcId="{68DD8A5F-F8EC-4003-B34A-18893B22DED1}" destId="{DC6354ED-37CC-4FE9-A085-145953C2CA8E}" srcOrd="0" destOrd="0" presId="urn:microsoft.com/office/officeart/2005/8/layout/list1"/>
    <dgm:cxn modelId="{3337B346-92F0-47E8-9B7C-482145110B7E}" type="presParOf" srcId="{DC6354ED-37CC-4FE9-A085-145953C2CA8E}" destId="{1D8399BF-DE05-427C-9C00-426EA2944DB0}" srcOrd="0" destOrd="0" presId="urn:microsoft.com/office/officeart/2005/8/layout/list1"/>
    <dgm:cxn modelId="{50EA03FA-C454-4888-BA06-51492BD9E137}" type="presParOf" srcId="{DC6354ED-37CC-4FE9-A085-145953C2CA8E}" destId="{F8186F68-B710-4ABC-833E-1D6E5BFED6C3}" srcOrd="1" destOrd="0" presId="urn:microsoft.com/office/officeart/2005/8/layout/list1"/>
    <dgm:cxn modelId="{AA506B57-8CF4-47F3-8715-FD0292B05141}" type="presParOf" srcId="{68DD8A5F-F8EC-4003-B34A-18893B22DED1}" destId="{426F9E02-AAE4-408D-A595-8977CA4CD789}" srcOrd="1" destOrd="0" presId="urn:microsoft.com/office/officeart/2005/8/layout/list1"/>
    <dgm:cxn modelId="{CB35D713-3FD5-4765-8DF7-4C2C17AE09A1}" type="presParOf" srcId="{68DD8A5F-F8EC-4003-B34A-18893B22DED1}" destId="{391D666F-E0AD-4E42-AC8F-4FE69CED964F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05635C3-2FE3-4DFC-85C9-0CC61E71379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DC322679-1925-447A-83E6-122C2B910DE6}">
      <dgm:prSet phldrT="[Text]" custT="1"/>
      <dgm:spPr/>
      <dgm:t>
        <a:bodyPr/>
        <a:lstStyle/>
        <a:p>
          <a:r>
            <a:rPr lang="en-IN" sz="2000" dirty="0" smtClean="0"/>
            <a:t>Conclusion : Insurers do not pass systemic relevance test</a:t>
          </a:r>
          <a:endParaRPr lang="en-IN" sz="2000" dirty="0"/>
        </a:p>
      </dgm:t>
    </dgm:pt>
    <dgm:pt modelId="{C2F532BC-B8AF-47B7-AD20-B1117D4976B0}" type="parTrans" cxnId="{A6ADEB0D-CE75-4377-B37E-6583B1649FFB}">
      <dgm:prSet/>
      <dgm:spPr/>
      <dgm:t>
        <a:bodyPr/>
        <a:lstStyle/>
        <a:p>
          <a:endParaRPr lang="en-IN"/>
        </a:p>
      </dgm:t>
    </dgm:pt>
    <dgm:pt modelId="{02581945-BA2E-48B7-B73B-C2AFCC74E4D3}" type="sibTrans" cxnId="{A6ADEB0D-CE75-4377-B37E-6583B1649FFB}">
      <dgm:prSet/>
      <dgm:spPr/>
      <dgm:t>
        <a:bodyPr/>
        <a:lstStyle/>
        <a:p>
          <a:endParaRPr lang="en-IN"/>
        </a:p>
      </dgm:t>
    </dgm:pt>
    <dgm:pt modelId="{16BE4FCC-19BF-4425-8032-415572D4B9D3}">
      <dgm:prSet custT="1"/>
      <dgm:spPr/>
      <dgm:t>
        <a:bodyPr/>
        <a:lstStyle/>
        <a:p>
          <a:r>
            <a:rPr lang="en-IN" sz="1900" dirty="0" smtClean="0"/>
            <a:t>Limited size means effect of financial markets not disruptive</a:t>
          </a:r>
          <a:endParaRPr lang="en-IN" sz="1900" dirty="0"/>
        </a:p>
      </dgm:t>
    </dgm:pt>
    <dgm:pt modelId="{FCC314F9-8C85-4083-A91E-CE319DDA8629}" type="parTrans" cxnId="{156D2E7A-1F21-4669-BF0D-C61DA3F9F6A1}">
      <dgm:prSet/>
      <dgm:spPr/>
      <dgm:t>
        <a:bodyPr/>
        <a:lstStyle/>
        <a:p>
          <a:endParaRPr lang="en-IN"/>
        </a:p>
      </dgm:t>
    </dgm:pt>
    <dgm:pt modelId="{A8EEC24C-296E-48E6-806E-75CC4270C011}" type="sibTrans" cxnId="{156D2E7A-1F21-4669-BF0D-C61DA3F9F6A1}">
      <dgm:prSet/>
      <dgm:spPr/>
      <dgm:t>
        <a:bodyPr/>
        <a:lstStyle/>
        <a:p>
          <a:endParaRPr lang="en-IN"/>
        </a:p>
      </dgm:t>
    </dgm:pt>
    <dgm:pt modelId="{DC11FFBE-A28F-4BAA-8037-3F637977AD61}">
      <dgm:prSet custT="1"/>
      <dgm:spPr/>
      <dgm:t>
        <a:bodyPr/>
        <a:lstStyle/>
        <a:p>
          <a:r>
            <a:rPr lang="en-IN" sz="1900" dirty="0" smtClean="0"/>
            <a:t>Slow speed of their impact allows insurers to absorb them </a:t>
          </a:r>
          <a:r>
            <a:rPr lang="en-IN" sz="1900" dirty="0" err="1" smtClean="0"/>
            <a:t>e.g</a:t>
          </a:r>
          <a:r>
            <a:rPr lang="en-IN" sz="1900" dirty="0" smtClean="0"/>
            <a:t>, raising capital or orderly wind up</a:t>
          </a:r>
          <a:endParaRPr lang="en-IN" sz="1900" dirty="0"/>
        </a:p>
      </dgm:t>
    </dgm:pt>
    <dgm:pt modelId="{56C2EE8D-4F22-485A-BF69-A125D9DD82C8}" type="parTrans" cxnId="{2F72987C-C838-4E4E-BD30-25168DF6DFE9}">
      <dgm:prSet/>
      <dgm:spPr/>
      <dgm:t>
        <a:bodyPr/>
        <a:lstStyle/>
        <a:p>
          <a:endParaRPr lang="en-US"/>
        </a:p>
      </dgm:t>
    </dgm:pt>
    <dgm:pt modelId="{CF9655F8-91E1-4FAA-A268-891D59B0F2CD}" type="sibTrans" cxnId="{2F72987C-C838-4E4E-BD30-25168DF6DFE9}">
      <dgm:prSet/>
      <dgm:spPr/>
      <dgm:t>
        <a:bodyPr/>
        <a:lstStyle/>
        <a:p>
          <a:endParaRPr lang="en-US"/>
        </a:p>
      </dgm:t>
    </dgm:pt>
    <dgm:pt modelId="{81CBE366-7B15-45D5-9218-0686AD0A611A}">
      <dgm:prSet custT="1"/>
      <dgm:spPr/>
      <dgm:t>
        <a:bodyPr/>
        <a:lstStyle/>
        <a:p>
          <a:r>
            <a:rPr lang="en-IN" sz="1900" dirty="0" smtClean="0"/>
            <a:t>Features of interconnectedness means contagion risk limited</a:t>
          </a:r>
          <a:endParaRPr lang="en-IN" sz="1900" dirty="0"/>
        </a:p>
      </dgm:t>
    </dgm:pt>
    <dgm:pt modelId="{7327AE26-01E9-4764-84D5-C6F292B3E755}" type="parTrans" cxnId="{FB54A502-041B-4209-B982-E889FEB6618F}">
      <dgm:prSet/>
      <dgm:spPr/>
      <dgm:t>
        <a:bodyPr/>
        <a:lstStyle/>
        <a:p>
          <a:endParaRPr lang="en-US"/>
        </a:p>
      </dgm:t>
    </dgm:pt>
    <dgm:pt modelId="{35071C36-DB3B-4B1B-A0A9-83A7A70EF369}" type="sibTrans" cxnId="{FB54A502-041B-4209-B982-E889FEB6618F}">
      <dgm:prSet/>
      <dgm:spPr/>
      <dgm:t>
        <a:bodyPr/>
        <a:lstStyle/>
        <a:p>
          <a:endParaRPr lang="en-US"/>
        </a:p>
      </dgm:t>
    </dgm:pt>
    <dgm:pt modelId="{68DD8A5F-F8EC-4003-B34A-18893B22DED1}" type="pres">
      <dgm:prSet presAssocID="{C05635C3-2FE3-4DFC-85C9-0CC61E71379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DC6354ED-37CC-4FE9-A085-145953C2CA8E}" type="pres">
      <dgm:prSet presAssocID="{DC322679-1925-447A-83E6-122C2B910DE6}" presName="parentLin" presStyleCnt="0"/>
      <dgm:spPr/>
    </dgm:pt>
    <dgm:pt modelId="{1D8399BF-DE05-427C-9C00-426EA2944DB0}" type="pres">
      <dgm:prSet presAssocID="{DC322679-1925-447A-83E6-122C2B910DE6}" presName="parentLeftMargin" presStyleLbl="node1" presStyleIdx="0" presStyleCnt="1"/>
      <dgm:spPr/>
      <dgm:t>
        <a:bodyPr/>
        <a:lstStyle/>
        <a:p>
          <a:endParaRPr lang="en-IN"/>
        </a:p>
      </dgm:t>
    </dgm:pt>
    <dgm:pt modelId="{F8186F68-B710-4ABC-833E-1D6E5BFED6C3}" type="pres">
      <dgm:prSet presAssocID="{DC322679-1925-447A-83E6-122C2B910DE6}" presName="parentText" presStyleLbl="node1" presStyleIdx="0" presStyleCnt="1" custScaleX="133272" custScaleY="300056" custLinFactNeighborX="-45401" custLinFactNeighborY="-11696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26F9E02-AAE4-408D-A595-8977CA4CD789}" type="pres">
      <dgm:prSet presAssocID="{DC322679-1925-447A-83E6-122C2B910DE6}" presName="negativeSpace" presStyleCnt="0"/>
      <dgm:spPr/>
    </dgm:pt>
    <dgm:pt modelId="{391D666F-E0AD-4E42-AC8F-4FE69CED964F}" type="pres">
      <dgm:prSet presAssocID="{DC322679-1925-447A-83E6-122C2B910DE6}" presName="childText" presStyleLbl="conFgAcc1" presStyleIdx="0" presStyleCnt="1" custScaleY="110801" custLinFactNeighborX="89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2F72987C-C838-4E4E-BD30-25168DF6DFE9}" srcId="{DC322679-1925-447A-83E6-122C2B910DE6}" destId="{DC11FFBE-A28F-4BAA-8037-3F637977AD61}" srcOrd="1" destOrd="0" parTransId="{56C2EE8D-4F22-485A-BF69-A125D9DD82C8}" sibTransId="{CF9655F8-91E1-4FAA-A268-891D59B0F2CD}"/>
    <dgm:cxn modelId="{02BDEFF4-0FAD-418C-B8A9-33AB472F278D}" type="presOf" srcId="{C05635C3-2FE3-4DFC-85C9-0CC61E713794}" destId="{68DD8A5F-F8EC-4003-B34A-18893B22DED1}" srcOrd="0" destOrd="0" presId="urn:microsoft.com/office/officeart/2005/8/layout/list1"/>
    <dgm:cxn modelId="{FB54A502-041B-4209-B982-E889FEB6618F}" srcId="{DC322679-1925-447A-83E6-122C2B910DE6}" destId="{81CBE366-7B15-45D5-9218-0686AD0A611A}" srcOrd="2" destOrd="0" parTransId="{7327AE26-01E9-4764-84D5-C6F292B3E755}" sibTransId="{35071C36-DB3B-4B1B-A0A9-83A7A70EF369}"/>
    <dgm:cxn modelId="{04C3C98D-0148-4491-B84B-00AF9158B8D3}" type="presOf" srcId="{DC322679-1925-447A-83E6-122C2B910DE6}" destId="{1D8399BF-DE05-427C-9C00-426EA2944DB0}" srcOrd="0" destOrd="0" presId="urn:microsoft.com/office/officeart/2005/8/layout/list1"/>
    <dgm:cxn modelId="{F416782C-D042-4BAB-8579-4530538E6529}" type="presOf" srcId="{81CBE366-7B15-45D5-9218-0686AD0A611A}" destId="{391D666F-E0AD-4E42-AC8F-4FE69CED964F}" srcOrd="0" destOrd="2" presId="urn:microsoft.com/office/officeart/2005/8/layout/list1"/>
    <dgm:cxn modelId="{156D2E7A-1F21-4669-BF0D-C61DA3F9F6A1}" srcId="{DC322679-1925-447A-83E6-122C2B910DE6}" destId="{16BE4FCC-19BF-4425-8032-415572D4B9D3}" srcOrd="0" destOrd="0" parTransId="{FCC314F9-8C85-4083-A91E-CE319DDA8629}" sibTransId="{A8EEC24C-296E-48E6-806E-75CC4270C011}"/>
    <dgm:cxn modelId="{A6ADEB0D-CE75-4377-B37E-6583B1649FFB}" srcId="{C05635C3-2FE3-4DFC-85C9-0CC61E713794}" destId="{DC322679-1925-447A-83E6-122C2B910DE6}" srcOrd="0" destOrd="0" parTransId="{C2F532BC-B8AF-47B7-AD20-B1117D4976B0}" sibTransId="{02581945-BA2E-48B7-B73B-C2AFCC74E4D3}"/>
    <dgm:cxn modelId="{075F8124-7A7F-40BF-955E-CE069AA2D15F}" type="presOf" srcId="{DC322679-1925-447A-83E6-122C2B910DE6}" destId="{F8186F68-B710-4ABC-833E-1D6E5BFED6C3}" srcOrd="1" destOrd="0" presId="urn:microsoft.com/office/officeart/2005/8/layout/list1"/>
    <dgm:cxn modelId="{48687873-9FD8-427D-9910-3FD1EB853107}" type="presOf" srcId="{DC11FFBE-A28F-4BAA-8037-3F637977AD61}" destId="{391D666F-E0AD-4E42-AC8F-4FE69CED964F}" srcOrd="0" destOrd="1" presId="urn:microsoft.com/office/officeart/2005/8/layout/list1"/>
    <dgm:cxn modelId="{A38B1DA9-3181-4D0B-BAC2-04D90231DAFC}" type="presOf" srcId="{16BE4FCC-19BF-4425-8032-415572D4B9D3}" destId="{391D666F-E0AD-4E42-AC8F-4FE69CED964F}" srcOrd="0" destOrd="0" presId="urn:microsoft.com/office/officeart/2005/8/layout/list1"/>
    <dgm:cxn modelId="{65BACC2E-29E8-4165-B634-C67AFE830B22}" type="presParOf" srcId="{68DD8A5F-F8EC-4003-B34A-18893B22DED1}" destId="{DC6354ED-37CC-4FE9-A085-145953C2CA8E}" srcOrd="0" destOrd="0" presId="urn:microsoft.com/office/officeart/2005/8/layout/list1"/>
    <dgm:cxn modelId="{717C09D1-2976-4A35-9C5F-126CA474A31D}" type="presParOf" srcId="{DC6354ED-37CC-4FE9-A085-145953C2CA8E}" destId="{1D8399BF-DE05-427C-9C00-426EA2944DB0}" srcOrd="0" destOrd="0" presId="urn:microsoft.com/office/officeart/2005/8/layout/list1"/>
    <dgm:cxn modelId="{E8D16699-8AA4-4FBE-BEE3-885913CC315C}" type="presParOf" srcId="{DC6354ED-37CC-4FE9-A085-145953C2CA8E}" destId="{F8186F68-B710-4ABC-833E-1D6E5BFED6C3}" srcOrd="1" destOrd="0" presId="urn:microsoft.com/office/officeart/2005/8/layout/list1"/>
    <dgm:cxn modelId="{E29230E0-6EE1-4F94-94E6-F205A34D0D87}" type="presParOf" srcId="{68DD8A5F-F8EC-4003-B34A-18893B22DED1}" destId="{426F9E02-AAE4-408D-A595-8977CA4CD789}" srcOrd="1" destOrd="0" presId="urn:microsoft.com/office/officeart/2005/8/layout/list1"/>
    <dgm:cxn modelId="{212604C4-C00A-4DD2-925C-4E84299BD4C1}" type="presParOf" srcId="{68DD8A5F-F8EC-4003-B34A-18893B22DED1}" destId="{391D666F-E0AD-4E42-AC8F-4FE69CED964F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7CA37E8-478C-4D86-9817-55AE2B0819D4}">
      <dsp:nvSpPr>
        <dsp:cNvPr id="0" name=""/>
        <dsp:cNvSpPr/>
      </dsp:nvSpPr>
      <dsp:spPr>
        <a:xfrm>
          <a:off x="0" y="241832"/>
          <a:ext cx="3962305" cy="148831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312420" rIns="638708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LIC - Operating as monopoly after nationalization in 1956</a:t>
          </a:r>
          <a:endParaRPr lang="en-IN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Products sold – Mostly Par</a:t>
          </a:r>
          <a:endParaRPr lang="en-IN" sz="1500" kern="1200" dirty="0"/>
        </a:p>
      </dsp:txBody>
      <dsp:txXfrm>
        <a:off x="0" y="241832"/>
        <a:ext cx="3962305" cy="1488311"/>
      </dsp:txXfrm>
    </dsp:sp>
    <dsp:sp modelId="{817DF447-6374-4AB7-810E-1EC149364DC1}">
      <dsp:nvSpPr>
        <dsp:cNvPr id="0" name=""/>
        <dsp:cNvSpPr/>
      </dsp:nvSpPr>
      <dsp:spPr>
        <a:xfrm>
          <a:off x="411480" y="0"/>
          <a:ext cx="1798323" cy="712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Pre 2000</a:t>
          </a:r>
          <a:endParaRPr lang="en-IN" sz="1500" kern="1200" dirty="0"/>
        </a:p>
      </dsp:txBody>
      <dsp:txXfrm>
        <a:off x="411480" y="0"/>
        <a:ext cx="1798323" cy="712160"/>
      </dsp:txXfrm>
    </dsp:sp>
    <dsp:sp modelId="{17C48857-F690-4CBD-BF2C-4BF5482A889D}">
      <dsp:nvSpPr>
        <dsp:cNvPr id="0" name=""/>
        <dsp:cNvSpPr/>
      </dsp:nvSpPr>
      <dsp:spPr>
        <a:xfrm>
          <a:off x="0" y="2124293"/>
          <a:ext cx="8229600" cy="261527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312420" rIns="638708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Privatization of the sector in 2000</a:t>
          </a:r>
          <a:endParaRPr lang="en-IN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Products Sold – Similar to LIC and mostly par endowment </a:t>
          </a:r>
          <a:endParaRPr lang="en-IN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Issues on Par portfolio - Sharp dip in interest rates in 2000 to 2004</a:t>
          </a:r>
          <a:endParaRPr lang="en-IN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IRDA Distribution of Surplus Regulation (2002)  - ‘90:10’ gate </a:t>
          </a:r>
          <a:endParaRPr lang="en-IN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Alternatives – Non-linked non par (until 2003-2004 ~ </a:t>
          </a:r>
          <a:r>
            <a:rPr lang="en-US" sz="1500" i="1" kern="1200" dirty="0" smtClean="0"/>
            <a:t>20%</a:t>
          </a:r>
          <a:r>
            <a:rPr lang="en-US" sz="1500" kern="1200" dirty="0" smtClean="0"/>
            <a:t>)</a:t>
          </a:r>
          <a:endParaRPr lang="en-IN" sz="1500" kern="1200" dirty="0"/>
        </a:p>
      </dsp:txBody>
      <dsp:txXfrm>
        <a:off x="0" y="2124293"/>
        <a:ext cx="8229600" cy="2615273"/>
      </dsp:txXfrm>
    </dsp:sp>
    <dsp:sp modelId="{BCD82A56-B109-4058-B67B-6FFE477B0B2E}">
      <dsp:nvSpPr>
        <dsp:cNvPr id="0" name=""/>
        <dsp:cNvSpPr/>
      </dsp:nvSpPr>
      <dsp:spPr>
        <a:xfrm>
          <a:off x="411480" y="1779737"/>
          <a:ext cx="3169893" cy="7311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From 2000 to 2004</a:t>
          </a:r>
          <a:endParaRPr lang="en-IN" sz="1500" kern="1200" dirty="0"/>
        </a:p>
      </dsp:txBody>
      <dsp:txXfrm>
        <a:off x="411480" y="1779737"/>
        <a:ext cx="3169893" cy="731108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91D666F-E0AD-4E42-AC8F-4FE69CED964F}">
      <dsp:nvSpPr>
        <dsp:cNvPr id="0" name=""/>
        <dsp:cNvSpPr/>
      </dsp:nvSpPr>
      <dsp:spPr>
        <a:xfrm>
          <a:off x="0" y="325247"/>
          <a:ext cx="8458200" cy="227723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6450" tIns="149295" rIns="65645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/>
            <a:t>Does the insurer have any technical specifics  or play such a unique role in a market that it would be difficult to substitute an equivalent actor in the short-term if the institution were to disappear?</a:t>
          </a:r>
          <a:endParaRPr lang="en-IN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/>
            <a:t>Is the capacity that the institution deploys to its market so large or unique that others could not step in with capacity sufficient to enable the market to clear? </a:t>
          </a:r>
          <a:endParaRPr lang="en-IN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000" kern="1200" dirty="0"/>
        </a:p>
      </dsp:txBody>
      <dsp:txXfrm>
        <a:off x="0" y="325247"/>
        <a:ext cx="8458200" cy="2277238"/>
      </dsp:txXfrm>
    </dsp:sp>
    <dsp:sp modelId="{F8186F68-B710-4ABC-833E-1D6E5BFED6C3}">
      <dsp:nvSpPr>
        <dsp:cNvPr id="0" name=""/>
        <dsp:cNvSpPr/>
      </dsp:nvSpPr>
      <dsp:spPr>
        <a:xfrm>
          <a:off x="304802" y="76180"/>
          <a:ext cx="7882982" cy="3871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3790" tIns="0" rIns="22379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/>
            <a:t>Test for Substitutability </a:t>
          </a:r>
          <a:endParaRPr lang="en-IN" sz="2000" kern="1200" dirty="0"/>
        </a:p>
      </dsp:txBody>
      <dsp:txXfrm>
        <a:off x="304802" y="76180"/>
        <a:ext cx="7882982" cy="387143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91D666F-E0AD-4E42-AC8F-4FE69CED964F}">
      <dsp:nvSpPr>
        <dsp:cNvPr id="0" name=""/>
        <dsp:cNvSpPr/>
      </dsp:nvSpPr>
      <dsp:spPr>
        <a:xfrm>
          <a:off x="0" y="530049"/>
          <a:ext cx="8458200" cy="20535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6450" tIns="134632" rIns="65645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/>
            <a:t>Insurers as owners of financial assets</a:t>
          </a:r>
          <a:endParaRPr lang="en-IN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/>
            <a:t>Linkage between company and financial system</a:t>
          </a:r>
          <a:endParaRPr lang="en-IN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/>
            <a:t>Linkage between insurers and bank</a:t>
          </a:r>
          <a:endParaRPr lang="en-IN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/>
            <a:t>Linkage between insurers and reinsurers</a:t>
          </a:r>
          <a:endParaRPr lang="en-IN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/>
            <a:t>Insurance companies within complex financial services groups</a:t>
          </a:r>
          <a:endParaRPr lang="en-IN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000" kern="1200" dirty="0"/>
        </a:p>
      </dsp:txBody>
      <dsp:txXfrm>
        <a:off x="0" y="530049"/>
        <a:ext cx="8458200" cy="2053587"/>
      </dsp:txXfrm>
    </dsp:sp>
    <dsp:sp modelId="{F8186F68-B710-4ABC-833E-1D6E5BFED6C3}">
      <dsp:nvSpPr>
        <dsp:cNvPr id="0" name=""/>
        <dsp:cNvSpPr/>
      </dsp:nvSpPr>
      <dsp:spPr>
        <a:xfrm>
          <a:off x="304802" y="204721"/>
          <a:ext cx="7882982" cy="6065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3790" tIns="0" rIns="22379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/>
            <a:t>Interconnectedness: Only if risk can be transmitted then the institution or its activities present a risk for the system </a:t>
          </a:r>
          <a:endParaRPr lang="en-IN" sz="2000" kern="1200" dirty="0"/>
        </a:p>
      </dsp:txBody>
      <dsp:txXfrm>
        <a:off x="304802" y="204721"/>
        <a:ext cx="7882982" cy="606505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91D666F-E0AD-4E42-AC8F-4FE69CED964F}">
      <dsp:nvSpPr>
        <dsp:cNvPr id="0" name=""/>
        <dsp:cNvSpPr/>
      </dsp:nvSpPr>
      <dsp:spPr>
        <a:xfrm>
          <a:off x="0" y="486558"/>
          <a:ext cx="8458200" cy="13220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6450" tIns="123468" rIns="65645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Immediate shock or a slowly ticking bomb? Pace of transmission</a:t>
          </a:r>
          <a:endParaRPr lang="en-IN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Slow pace might increase substitutability for rebuilding capital e.g. slow pace of claim settlement in insurance industry</a:t>
          </a:r>
          <a:endParaRPr lang="en-IN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000" kern="1200" dirty="0"/>
        </a:p>
      </dsp:txBody>
      <dsp:txXfrm>
        <a:off x="0" y="486558"/>
        <a:ext cx="8458200" cy="1322087"/>
      </dsp:txXfrm>
    </dsp:sp>
    <dsp:sp modelId="{F8186F68-B710-4ABC-833E-1D6E5BFED6C3}">
      <dsp:nvSpPr>
        <dsp:cNvPr id="0" name=""/>
        <dsp:cNvSpPr/>
      </dsp:nvSpPr>
      <dsp:spPr>
        <a:xfrm>
          <a:off x="304802" y="0"/>
          <a:ext cx="7882982" cy="55621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3790" tIns="0" rIns="22379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/>
            <a:t>Time</a:t>
          </a:r>
          <a:endParaRPr lang="en-IN" sz="2000" kern="1200" dirty="0"/>
        </a:p>
      </dsp:txBody>
      <dsp:txXfrm>
        <a:off x="304802" y="0"/>
        <a:ext cx="7882982" cy="556213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91D666F-E0AD-4E42-AC8F-4FE69CED964F}">
      <dsp:nvSpPr>
        <dsp:cNvPr id="0" name=""/>
        <dsp:cNvSpPr/>
      </dsp:nvSpPr>
      <dsp:spPr>
        <a:xfrm>
          <a:off x="0" y="529483"/>
          <a:ext cx="8305800" cy="203977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4622" tIns="134465" rIns="644622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How leveraged is an institution and its investments?</a:t>
          </a:r>
          <a:endParaRPr lang="en-IN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/>
            <a:t>Liquidity risk and maturity mismatches</a:t>
          </a:r>
          <a:endParaRPr lang="en-IN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Complexity : Lack of transparency implied by complexity – unclear to regulators, market participants and the company what exposure it has</a:t>
          </a:r>
          <a:endParaRPr lang="en-IN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/>
            <a:t>Global activity</a:t>
          </a:r>
          <a:endParaRPr lang="en-IN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000" kern="1200" dirty="0"/>
        </a:p>
      </dsp:txBody>
      <dsp:txXfrm>
        <a:off x="0" y="529483"/>
        <a:ext cx="8305800" cy="2039779"/>
      </dsp:txXfrm>
    </dsp:sp>
    <dsp:sp modelId="{F8186F68-B710-4ABC-833E-1D6E5BFED6C3}">
      <dsp:nvSpPr>
        <dsp:cNvPr id="0" name=""/>
        <dsp:cNvSpPr/>
      </dsp:nvSpPr>
      <dsp:spPr>
        <a:xfrm>
          <a:off x="299310" y="0"/>
          <a:ext cx="7740947" cy="6057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758" tIns="0" rIns="219758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/>
            <a:t>Other factors added by IAIS</a:t>
          </a:r>
          <a:endParaRPr lang="en-IN" sz="2000" kern="1200" dirty="0"/>
        </a:p>
      </dsp:txBody>
      <dsp:txXfrm>
        <a:off x="299310" y="0"/>
        <a:ext cx="7740947" cy="605754"/>
      </dsp:txXfrm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91D666F-E0AD-4E42-AC8F-4FE69CED964F}">
      <dsp:nvSpPr>
        <dsp:cNvPr id="0" name=""/>
        <dsp:cNvSpPr/>
      </dsp:nvSpPr>
      <dsp:spPr>
        <a:xfrm>
          <a:off x="0" y="569301"/>
          <a:ext cx="8458200" cy="478736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6450" tIns="151128" rIns="656450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1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200" kern="1200" dirty="0" smtClean="0"/>
            <a:t>Up-front premiums – contribute to stability, insurance industry is self-funding</a:t>
          </a:r>
          <a:endParaRPr lang="en-IN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200" kern="1200" dirty="0" smtClean="0"/>
            <a:t>However, upfront commission, acquisition costs with future profits – make it more vulnerable</a:t>
          </a:r>
          <a:endParaRPr lang="en-IN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200" kern="1200" dirty="0" smtClean="0"/>
            <a:t>Large AUMs (roughly 10% of world’s total financial assets*), expanding industry =&gt; net buyers of assets, long term nature, unlike other investors insurers’ assets must have direct relevance to liabilities</a:t>
          </a:r>
          <a:endParaRPr lang="en-IN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200" kern="1200" dirty="0" smtClean="0"/>
            <a:t>Characterisitics of non-par business:</a:t>
          </a:r>
          <a:endParaRPr lang="en-IN" sz="2200" kern="1200" dirty="0"/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200" kern="1200" dirty="0" smtClean="0"/>
            <a:t>High guarantees (fixed, non-discretionary)</a:t>
          </a:r>
          <a:endParaRPr lang="en-IN" sz="2200" kern="1200" dirty="0"/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200" kern="1200" dirty="0" smtClean="0"/>
            <a:t>Competitive market (so low premiums)</a:t>
          </a:r>
          <a:endParaRPr lang="en-IN" sz="2200" kern="1200" dirty="0"/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200" kern="1200" dirty="0" smtClean="0"/>
            <a:t>Therefore, inability to adjust resiliently to shocks</a:t>
          </a:r>
          <a:endParaRPr lang="en-IN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200" kern="1200" dirty="0"/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3100" kern="1200" dirty="0"/>
        </a:p>
      </dsp:txBody>
      <dsp:txXfrm>
        <a:off x="0" y="569301"/>
        <a:ext cx="8458200" cy="4787362"/>
      </dsp:txXfrm>
    </dsp:sp>
    <dsp:sp modelId="{F8186F68-B710-4ABC-833E-1D6E5BFED6C3}">
      <dsp:nvSpPr>
        <dsp:cNvPr id="0" name=""/>
        <dsp:cNvSpPr/>
      </dsp:nvSpPr>
      <dsp:spPr>
        <a:xfrm>
          <a:off x="457200" y="191078"/>
          <a:ext cx="5914958" cy="6785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3790" tIns="0" rIns="223790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900" kern="1200" dirty="0" smtClean="0"/>
            <a:t>Characteristics of insurance industry</a:t>
          </a:r>
          <a:endParaRPr lang="en-IN" sz="1900" kern="1200" dirty="0"/>
        </a:p>
      </dsp:txBody>
      <dsp:txXfrm>
        <a:off x="457200" y="191078"/>
        <a:ext cx="5914958" cy="678592"/>
      </dsp:txXfrm>
    </dsp:sp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91D666F-E0AD-4E42-AC8F-4FE69CED964F}">
      <dsp:nvSpPr>
        <dsp:cNvPr id="0" name=""/>
        <dsp:cNvSpPr/>
      </dsp:nvSpPr>
      <dsp:spPr>
        <a:xfrm>
          <a:off x="0" y="567232"/>
          <a:ext cx="8458200" cy="471473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6450" tIns="150961" rIns="65645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1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/>
            <a:t>Buying habits that lead to Concentration risk</a:t>
          </a:r>
          <a:endParaRPr lang="en-IN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/>
            <a:t>Insurers primary owners of financial securities</a:t>
          </a:r>
          <a:endParaRPr lang="en-IN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/>
            <a:t>Decide on type of securities to buy and when to sell</a:t>
          </a:r>
          <a:endParaRPr lang="en-IN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/>
            <a:t>Favour certain type of securities</a:t>
          </a:r>
          <a:endParaRPr lang="en-IN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/>
            <a:t>Investment strategies impacted by regulatory restrictions on holding certain assets which best match liabilities</a:t>
          </a:r>
          <a:endParaRPr lang="en-IN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/>
            <a:t>Leads to coordinated investment activities by insurers</a:t>
          </a:r>
          <a:endParaRPr lang="en-IN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/>
            <a:t>Systemic risk due to coordinated activity:</a:t>
          </a:r>
          <a:endParaRPr lang="en-IN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Can inflate bubbles in certain securities or sectors related to those securities</a:t>
          </a:r>
          <a:endParaRPr lang="en-IN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/>
            <a:t>Ignite or exacerbate fire sale of assets as soon as their credit rating goes down to avoid regulatory ramifications. </a:t>
          </a:r>
          <a:endParaRPr lang="en-IN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/>
            <a:t>This will aggravate further downgrading of assets contributing to their sudden illiquidity</a:t>
          </a:r>
          <a:endParaRPr lang="en-IN" sz="20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200" kern="1200" dirty="0"/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3100" kern="1200" dirty="0"/>
        </a:p>
      </dsp:txBody>
      <dsp:txXfrm>
        <a:off x="0" y="567232"/>
        <a:ext cx="8458200" cy="4714731"/>
      </dsp:txXfrm>
    </dsp:sp>
    <dsp:sp modelId="{F8186F68-B710-4ABC-833E-1D6E5BFED6C3}">
      <dsp:nvSpPr>
        <dsp:cNvPr id="0" name=""/>
        <dsp:cNvSpPr/>
      </dsp:nvSpPr>
      <dsp:spPr>
        <a:xfrm>
          <a:off x="457200" y="177421"/>
          <a:ext cx="5914958" cy="6778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3790" tIns="0" rIns="22379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/>
            <a:t>Investment related</a:t>
          </a:r>
          <a:r>
            <a:rPr lang="en-IN" sz="1900" kern="1200" dirty="0" smtClean="0"/>
            <a:t>:</a:t>
          </a:r>
          <a:endParaRPr lang="en-IN" sz="1900" kern="1200" dirty="0"/>
        </a:p>
      </dsp:txBody>
      <dsp:txXfrm>
        <a:off x="457200" y="177421"/>
        <a:ext cx="5914958" cy="677844"/>
      </dsp:txXfrm>
    </dsp:sp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91D666F-E0AD-4E42-AC8F-4FE69CED964F}">
      <dsp:nvSpPr>
        <dsp:cNvPr id="0" name=""/>
        <dsp:cNvSpPr/>
      </dsp:nvSpPr>
      <dsp:spPr>
        <a:xfrm>
          <a:off x="0" y="570786"/>
          <a:ext cx="8458200" cy="493849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6450" tIns="151628" rIns="65645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1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/>
            <a:t>Sale of investment oriented products </a:t>
          </a:r>
          <a:r>
            <a:rPr lang="en-US" sz="2000" kern="1200" dirty="0" smtClean="0"/>
            <a:t>guaranteeing contractually-specified investment returns to policyholders</a:t>
          </a:r>
          <a:endParaRPr lang="en-IN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/>
            <a:t>CPPI strategy</a:t>
          </a:r>
          <a:endParaRPr lang="en-IN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/>
            <a:t>ALM risk</a:t>
          </a:r>
          <a:endParaRPr lang="en-IN" sz="2000" kern="1200" dirty="0"/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/>
            <a:t>Mismatch: Long term guarantees Vs unavailability of long term stocks</a:t>
          </a:r>
          <a:endParaRPr lang="en-IN" sz="2000" kern="1200" dirty="0"/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/>
            <a:t>Reinvestment risk</a:t>
          </a:r>
          <a:endParaRPr lang="en-IN" sz="2000" kern="1200" dirty="0"/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/>
            <a:t>Liquidity risk:</a:t>
          </a:r>
          <a:endParaRPr lang="en-IN" sz="2000" kern="1200" dirty="0"/>
        </a:p>
        <a:p>
          <a:pPr marL="685800" lvl="3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/>
            <a:t>Reduced liquidity of certain assets or liquidity crunch in banking operations </a:t>
          </a:r>
          <a:endParaRPr lang="en-IN" sz="2000" kern="1200" dirty="0"/>
        </a:p>
        <a:p>
          <a:pPr marL="685800" lvl="3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/>
            <a:t>long term nature of assets =&gt; liquidity lock-in</a:t>
          </a:r>
          <a:endParaRPr lang="en-IN" sz="2000" kern="1200" dirty="0"/>
        </a:p>
        <a:p>
          <a:pPr marL="685800" lvl="3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/>
            <a:t>Mostly planned claims e.g. maturity but policyholders can accelerate this through surrenders =&gt; liquidity risk</a:t>
          </a:r>
          <a:endParaRPr lang="en-IN" sz="2000" kern="1200" dirty="0"/>
        </a:p>
        <a:p>
          <a:pPr marL="685800" lvl="3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/>
            <a:t>Policyholder exercise options, change behaviour e.g. large surrenders when market move adversely</a:t>
          </a:r>
          <a:endParaRPr lang="en-IN" sz="20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200" kern="1200" dirty="0"/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3100" kern="1200" dirty="0"/>
        </a:p>
      </dsp:txBody>
      <dsp:txXfrm>
        <a:off x="0" y="570786"/>
        <a:ext cx="8458200" cy="4938498"/>
      </dsp:txXfrm>
    </dsp:sp>
    <dsp:sp modelId="{F8186F68-B710-4ABC-833E-1D6E5BFED6C3}">
      <dsp:nvSpPr>
        <dsp:cNvPr id="0" name=""/>
        <dsp:cNvSpPr/>
      </dsp:nvSpPr>
      <dsp:spPr>
        <a:xfrm>
          <a:off x="457200" y="191070"/>
          <a:ext cx="5914958" cy="6808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3790" tIns="0" rIns="22379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/>
            <a:t>Investment related</a:t>
          </a:r>
          <a:r>
            <a:rPr lang="en-IN" sz="1900" kern="1200" dirty="0" smtClean="0"/>
            <a:t>:</a:t>
          </a:r>
          <a:endParaRPr lang="en-IN" sz="1900" kern="1200" dirty="0"/>
        </a:p>
      </dsp:txBody>
      <dsp:txXfrm>
        <a:off x="457200" y="191070"/>
        <a:ext cx="5914958" cy="680837"/>
      </dsp:txXfrm>
    </dsp:sp>
  </dsp:spTree>
</dsp:drawing>
</file>

<file path=ppt/diagrams/drawing1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91D666F-E0AD-4E42-AC8F-4FE69CED964F}">
      <dsp:nvSpPr>
        <dsp:cNvPr id="0" name=""/>
        <dsp:cNvSpPr/>
      </dsp:nvSpPr>
      <dsp:spPr>
        <a:xfrm>
          <a:off x="0" y="563135"/>
          <a:ext cx="8458200" cy="456932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6450" tIns="104140" rIns="656450" bIns="64008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9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/>
            <a:t>Severe economic or market downturn</a:t>
          </a:r>
          <a:endParaRPr lang="en-IN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/>
            <a:t>Adverse interest rate movements (low interest rates, high inflation) – affect on guarantees inherent in non-par portfolio, exacerbated if no hedging and priced riskily (i.e. using high yields)</a:t>
          </a:r>
          <a:endParaRPr lang="en-IN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/>
            <a:t>Eventually, one or a combination of above risks could affect insurer’s financial position</a:t>
          </a:r>
          <a:endParaRPr lang="en-IN" sz="20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200" kern="1200" dirty="0"/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3100" kern="1200" dirty="0"/>
        </a:p>
      </dsp:txBody>
      <dsp:txXfrm>
        <a:off x="0" y="563135"/>
        <a:ext cx="8458200" cy="4569321"/>
      </dsp:txXfrm>
    </dsp:sp>
    <dsp:sp modelId="{F8186F68-B710-4ABC-833E-1D6E5BFED6C3}">
      <dsp:nvSpPr>
        <dsp:cNvPr id="0" name=""/>
        <dsp:cNvSpPr/>
      </dsp:nvSpPr>
      <dsp:spPr>
        <a:xfrm>
          <a:off x="457200" y="191078"/>
          <a:ext cx="5914958" cy="6762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3790" tIns="0" rIns="22379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/>
            <a:t>Investment related (continued)</a:t>
          </a:r>
          <a:r>
            <a:rPr lang="en-IN" sz="1900" kern="1200" dirty="0" smtClean="0"/>
            <a:t>:</a:t>
          </a:r>
          <a:endParaRPr lang="en-IN" sz="1900" kern="1200" dirty="0"/>
        </a:p>
      </dsp:txBody>
      <dsp:txXfrm>
        <a:off x="457200" y="191078"/>
        <a:ext cx="5914958" cy="676260"/>
      </dsp:txXfrm>
    </dsp:sp>
  </dsp:spTree>
</dsp:drawing>
</file>

<file path=ppt/diagrams/drawing1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91D666F-E0AD-4E42-AC8F-4FE69CED964F}">
      <dsp:nvSpPr>
        <dsp:cNvPr id="0" name=""/>
        <dsp:cNvSpPr/>
      </dsp:nvSpPr>
      <dsp:spPr>
        <a:xfrm>
          <a:off x="0" y="566660"/>
          <a:ext cx="8077200" cy="314367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6880" tIns="143796" rIns="626880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800" kern="1200" dirty="0" smtClean="0"/>
            <a:t>Claims are contingent on risk events happening a catastrophe can lead to insurance run- pandemic, terrorist attack</a:t>
          </a:r>
          <a:endParaRPr lang="en-IN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Slow pace might increase substitutability for rebuilding capital e.g. slow pace of claim settlement in insurance industry</a:t>
          </a:r>
          <a:endParaRPr lang="en-IN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800" kern="1200" dirty="0" smtClean="0"/>
            <a:t>no sudden run-off claims paid a slow pace, not paid immediately after a catastrophe therefore, however:</a:t>
          </a:r>
          <a:endParaRPr lang="en-IN" sz="1800" kern="1200" dirty="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800" kern="1200" dirty="0" smtClean="0"/>
            <a:t>An adverse A/E could potentially lead to running into risk, with high mortality risk in term, longevity risk in annuities</a:t>
          </a:r>
          <a:endParaRPr lang="en-IN" sz="1800" kern="1200" dirty="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800" kern="1200" dirty="0" smtClean="0"/>
            <a:t>Industry-wide common standards of underwriting: common inadequacy, </a:t>
          </a:r>
          <a:r>
            <a:rPr lang="en-IN" sz="1800" kern="1200" dirty="0" err="1" smtClean="0"/>
            <a:t>mis</a:t>
          </a:r>
          <a:r>
            <a:rPr lang="en-IN" sz="1800" kern="1200" dirty="0" smtClean="0"/>
            <a:t>-estimations could be detrimental</a:t>
          </a:r>
          <a:endParaRPr lang="en-IN" sz="1800" kern="1200" dirty="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800" kern="1200" dirty="0" smtClean="0"/>
            <a:t>Imbalance between pricing &amp; underwriting</a:t>
          </a:r>
          <a:endParaRPr lang="en-IN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1800" kern="1200" dirty="0"/>
        </a:p>
      </dsp:txBody>
      <dsp:txXfrm>
        <a:off x="0" y="566660"/>
        <a:ext cx="8077200" cy="3143674"/>
      </dsp:txXfrm>
    </dsp:sp>
    <dsp:sp modelId="{F8186F68-B710-4ABC-833E-1D6E5BFED6C3}">
      <dsp:nvSpPr>
        <dsp:cNvPr id="0" name=""/>
        <dsp:cNvSpPr/>
      </dsp:nvSpPr>
      <dsp:spPr>
        <a:xfrm>
          <a:off x="291072" y="0"/>
          <a:ext cx="7527893" cy="6477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709" tIns="0" rIns="213709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kern="1200" dirty="0" smtClean="0"/>
            <a:t>Underwriting/core insurance related</a:t>
          </a:r>
          <a:r>
            <a:rPr lang="en-IN" sz="2000" kern="1200" dirty="0" smtClean="0"/>
            <a:t>:</a:t>
          </a:r>
          <a:endParaRPr lang="en-IN" sz="2000" kern="1200" dirty="0"/>
        </a:p>
      </dsp:txBody>
      <dsp:txXfrm>
        <a:off x="291072" y="0"/>
        <a:ext cx="7527893" cy="647789"/>
      </dsp:txXfrm>
    </dsp:sp>
  </dsp:spTree>
</dsp:drawing>
</file>

<file path=ppt/diagrams/drawing1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91D666F-E0AD-4E42-AC8F-4FE69CED964F}">
      <dsp:nvSpPr>
        <dsp:cNvPr id="0" name=""/>
        <dsp:cNvSpPr/>
      </dsp:nvSpPr>
      <dsp:spPr>
        <a:xfrm>
          <a:off x="0" y="243182"/>
          <a:ext cx="8077200" cy="156295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6880" tIns="145962" rIns="626880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800" kern="1200" dirty="0" smtClean="0"/>
            <a:t>Increase in policyholder withdrawals due to:</a:t>
          </a:r>
          <a:endParaRPr lang="en-IN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800" kern="1200" dirty="0" smtClean="0"/>
            <a:t>Worries about insurer's solvency</a:t>
          </a:r>
          <a:endParaRPr lang="en-IN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800" kern="1200" dirty="0" smtClean="0"/>
            <a:t>Fall in markets and liquidity needs</a:t>
          </a:r>
          <a:endParaRPr lang="en-IN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800" kern="1200" dirty="0" smtClean="0"/>
            <a:t>Policyholder buying ULIPs not aware of risks</a:t>
          </a:r>
          <a:endParaRPr lang="en-IN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800" kern="1200" dirty="0" smtClean="0"/>
            <a:t>Regulator prescribed Guaranteed Surrender value</a:t>
          </a:r>
          <a:endParaRPr lang="en-IN" sz="18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000" kern="1200" dirty="0"/>
        </a:p>
      </dsp:txBody>
      <dsp:txXfrm>
        <a:off x="0" y="243182"/>
        <a:ext cx="8077200" cy="1562953"/>
      </dsp:txXfrm>
    </dsp:sp>
    <dsp:sp modelId="{F8186F68-B710-4ABC-833E-1D6E5BFED6C3}">
      <dsp:nvSpPr>
        <dsp:cNvPr id="0" name=""/>
        <dsp:cNvSpPr/>
      </dsp:nvSpPr>
      <dsp:spPr>
        <a:xfrm>
          <a:off x="296410" y="82002"/>
          <a:ext cx="7527893" cy="32668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709" tIns="0" rIns="213709" bIns="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kern="1200" dirty="0" smtClean="0"/>
            <a:t>Policyholder runs</a:t>
          </a:r>
          <a:endParaRPr lang="en-IN" sz="1800" kern="1200" dirty="0"/>
        </a:p>
      </dsp:txBody>
      <dsp:txXfrm>
        <a:off x="296410" y="82002"/>
        <a:ext cx="7527893" cy="32668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7CA37E8-478C-4D86-9817-55AE2B0819D4}">
      <dsp:nvSpPr>
        <dsp:cNvPr id="0" name=""/>
        <dsp:cNvSpPr/>
      </dsp:nvSpPr>
      <dsp:spPr>
        <a:xfrm>
          <a:off x="0" y="249582"/>
          <a:ext cx="4267294" cy="160611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270764" rIns="638708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err="1" smtClean="0"/>
            <a:t>ULIPs</a:t>
          </a:r>
          <a:r>
            <a:rPr lang="en-US" sz="1300" kern="1200" dirty="0" smtClean="0"/>
            <a:t> (non par) were introduced </a:t>
          </a:r>
          <a:endParaRPr lang="en-IN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Rising level of stock market – </a:t>
          </a:r>
          <a:r>
            <a:rPr lang="en-US" sz="1300" kern="1200" dirty="0" err="1" smtClean="0"/>
            <a:t>Sensex</a:t>
          </a:r>
          <a:r>
            <a:rPr lang="en-US" sz="1300" kern="1200" dirty="0" smtClean="0"/>
            <a:t> Doubled (6K to 12K) </a:t>
          </a:r>
          <a:endParaRPr lang="en-IN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Products Sold – Par mostly by LIC, Non Par (mostly by private players)</a:t>
          </a:r>
          <a:endParaRPr lang="en-IN" sz="1300" kern="1200" dirty="0"/>
        </a:p>
      </dsp:txBody>
      <dsp:txXfrm>
        <a:off x="0" y="249582"/>
        <a:ext cx="4267294" cy="1606111"/>
      </dsp:txXfrm>
    </dsp:sp>
    <dsp:sp modelId="{817DF447-6374-4AB7-810E-1EC149364DC1}">
      <dsp:nvSpPr>
        <dsp:cNvPr id="0" name=""/>
        <dsp:cNvSpPr/>
      </dsp:nvSpPr>
      <dsp:spPr>
        <a:xfrm>
          <a:off x="411480" y="15116"/>
          <a:ext cx="2407923" cy="6391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From 2005 to 2007</a:t>
          </a:r>
          <a:endParaRPr lang="en-IN" sz="1300" kern="1200" dirty="0"/>
        </a:p>
      </dsp:txBody>
      <dsp:txXfrm>
        <a:off x="411480" y="15116"/>
        <a:ext cx="2407923" cy="639141"/>
      </dsp:txXfrm>
    </dsp:sp>
    <dsp:sp modelId="{17C48857-F690-4CBD-BF2C-4BF5482A889D}">
      <dsp:nvSpPr>
        <dsp:cNvPr id="0" name=""/>
        <dsp:cNvSpPr/>
      </dsp:nvSpPr>
      <dsp:spPr>
        <a:xfrm>
          <a:off x="0" y="2222883"/>
          <a:ext cx="4267212" cy="261527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270764" rIns="638708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Private Sector - </a:t>
          </a:r>
          <a:r>
            <a:rPr lang="en-US" sz="1300" kern="1200" dirty="0" err="1" smtClean="0"/>
            <a:t>ULIPs</a:t>
          </a:r>
          <a:r>
            <a:rPr lang="en-US" sz="1300" kern="1200" dirty="0" smtClean="0"/>
            <a:t> (by 2010 NB ~ 80%) and non-linked non par continued </a:t>
          </a:r>
          <a:endParaRPr lang="en-IN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LIC – ULIPs ( ~ </a:t>
          </a:r>
          <a:r>
            <a:rPr lang="en-US" sz="1300" i="1" kern="1200" dirty="0" smtClean="0"/>
            <a:t>60%</a:t>
          </a:r>
          <a:r>
            <a:rPr lang="en-US" sz="1300" kern="1200" dirty="0" smtClean="0"/>
            <a:t> in 2007 – 08) and Par continued</a:t>
          </a:r>
          <a:endParaRPr lang="en-IN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Stock market crashed and sharp reductions in interest rates in 2008 – impact on par portfolio again</a:t>
          </a:r>
          <a:endParaRPr lang="en-IN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Non par guaranteed products became more attractive</a:t>
          </a:r>
          <a:endParaRPr lang="en-IN" sz="1300" kern="1200" dirty="0"/>
        </a:p>
      </dsp:txBody>
      <dsp:txXfrm>
        <a:off x="0" y="2222883"/>
        <a:ext cx="4267212" cy="2615273"/>
      </dsp:txXfrm>
    </dsp:sp>
    <dsp:sp modelId="{BCD82A56-B109-4058-B67B-6FFE477B0B2E}">
      <dsp:nvSpPr>
        <dsp:cNvPr id="0" name=""/>
        <dsp:cNvSpPr/>
      </dsp:nvSpPr>
      <dsp:spPr>
        <a:xfrm>
          <a:off x="411480" y="1878328"/>
          <a:ext cx="3169893" cy="7311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From 2007 to 2010</a:t>
          </a:r>
          <a:endParaRPr lang="en-IN" sz="1300" kern="1200" dirty="0"/>
        </a:p>
      </dsp:txBody>
      <dsp:txXfrm>
        <a:off x="411480" y="1878328"/>
        <a:ext cx="3169893" cy="731108"/>
      </dsp:txXfrm>
    </dsp:sp>
  </dsp:spTree>
</dsp:drawing>
</file>

<file path=ppt/diagrams/drawing2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91D666F-E0AD-4E42-AC8F-4FE69CED964F}">
      <dsp:nvSpPr>
        <dsp:cNvPr id="0" name=""/>
        <dsp:cNvSpPr/>
      </dsp:nvSpPr>
      <dsp:spPr>
        <a:xfrm>
          <a:off x="0" y="559160"/>
          <a:ext cx="8458200" cy="419114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6450" tIns="774709" rIns="65645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/>
            <a:t>Same reinsurers are used by multiple market players – failure of one big reinsurer can cause systemic risk</a:t>
          </a:r>
          <a:endParaRPr lang="en-IN" sz="22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/>
            <a:t>Withdrawal of reinsurance cover for particular events e.g. after 9/11, no terrorism cover</a:t>
          </a:r>
          <a:endParaRPr lang="en-IN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/>
            <a:t>Prescriptive Reinsurance guidelines:</a:t>
          </a:r>
          <a:endParaRPr lang="en-IN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/>
            <a:t>Maximising retention within India  - concentration risk as </a:t>
          </a:r>
          <a:r>
            <a:rPr lang="en-US" sz="2000" kern="1200" dirty="0" smtClean="0"/>
            <a:t>diversification of risk will not occur</a:t>
          </a:r>
          <a:endParaRPr lang="en-IN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/>
            <a:t>Reinsurers exiting market or reinsurance not available on favourable terms?</a:t>
          </a:r>
          <a:endParaRPr lang="en-IN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000" kern="1200" dirty="0" smtClean="0"/>
            <a:t>No  reinsurance support on data, product design </a:t>
          </a:r>
          <a:r>
            <a:rPr lang="en-IN" sz="2000" kern="1200" dirty="0" err="1" smtClean="0"/>
            <a:t>etc</a:t>
          </a:r>
          <a:endParaRPr lang="en-IN" sz="2000" kern="1200" dirty="0"/>
        </a:p>
      </dsp:txBody>
      <dsp:txXfrm>
        <a:off x="0" y="559160"/>
        <a:ext cx="8458200" cy="4191148"/>
      </dsp:txXfrm>
    </dsp:sp>
    <dsp:sp modelId="{F8186F68-B710-4ABC-833E-1D6E5BFED6C3}">
      <dsp:nvSpPr>
        <dsp:cNvPr id="0" name=""/>
        <dsp:cNvSpPr/>
      </dsp:nvSpPr>
      <dsp:spPr>
        <a:xfrm>
          <a:off x="457200" y="177421"/>
          <a:ext cx="5914958" cy="669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3790" tIns="0" rIns="22379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/>
            <a:t>Counter-party (reinsurer, in particular)</a:t>
          </a:r>
          <a:r>
            <a:rPr lang="en-IN" sz="1900" kern="1200" dirty="0" smtClean="0"/>
            <a:t>:</a:t>
          </a:r>
          <a:endParaRPr lang="en-IN" sz="1900" kern="1200" dirty="0"/>
        </a:p>
      </dsp:txBody>
      <dsp:txXfrm>
        <a:off x="457200" y="177421"/>
        <a:ext cx="5914958" cy="669520"/>
      </dsp:txXfrm>
    </dsp:sp>
  </dsp:spTree>
</dsp:drawing>
</file>

<file path=ppt/diagrams/drawing2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91D666F-E0AD-4E42-AC8F-4FE69CED964F}">
      <dsp:nvSpPr>
        <dsp:cNvPr id="0" name=""/>
        <dsp:cNvSpPr/>
      </dsp:nvSpPr>
      <dsp:spPr>
        <a:xfrm>
          <a:off x="0" y="557168"/>
          <a:ext cx="8458200" cy="404052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6450" tIns="148462" rIns="656450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200" kern="1200" dirty="0" smtClean="0"/>
            <a:t>Regulatory risk, sudden change in legal/regulatory framework </a:t>
          </a:r>
          <a:endParaRPr lang="en-IN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200" kern="1200" dirty="0" smtClean="0"/>
            <a:t>On the other hand, during the onset of a systemic risk, regulators’ early intervention e.g. relaxing capital requirements temporarily prevent crisis from happening</a:t>
          </a:r>
          <a:endParaRPr lang="en-IN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200" kern="1200" dirty="0" smtClean="0"/>
            <a:t>Systemic risks associated with long term trends e.g. climate change, longevity</a:t>
          </a:r>
          <a:endParaRPr lang="en-IN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200" kern="1200" dirty="0" smtClean="0"/>
            <a:t>Other causes: over-valuation of assets, ill-managed rapid growth</a:t>
          </a:r>
          <a:endParaRPr lang="en-IN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200" kern="1200" dirty="0" smtClean="0"/>
            <a:t>Operational risks</a:t>
          </a:r>
          <a:endParaRPr lang="en-IN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200" kern="1200" dirty="0"/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3100" kern="1200" dirty="0"/>
        </a:p>
      </dsp:txBody>
      <dsp:txXfrm>
        <a:off x="0" y="557168"/>
        <a:ext cx="8458200" cy="4040529"/>
      </dsp:txXfrm>
    </dsp:sp>
    <dsp:sp modelId="{F8186F68-B710-4ABC-833E-1D6E5BFED6C3}">
      <dsp:nvSpPr>
        <dsp:cNvPr id="0" name=""/>
        <dsp:cNvSpPr/>
      </dsp:nvSpPr>
      <dsp:spPr>
        <a:xfrm>
          <a:off x="457200" y="150124"/>
          <a:ext cx="5914958" cy="6666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3790" tIns="0" rIns="22379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/>
            <a:t>Other</a:t>
          </a:r>
          <a:r>
            <a:rPr lang="en-IN" sz="1900" kern="1200" dirty="0" smtClean="0"/>
            <a:t>:</a:t>
          </a:r>
          <a:endParaRPr lang="en-IN" sz="1900" kern="1200" dirty="0"/>
        </a:p>
      </dsp:txBody>
      <dsp:txXfrm>
        <a:off x="457200" y="150124"/>
        <a:ext cx="5914958" cy="666622"/>
      </dsp:txXfrm>
    </dsp:sp>
  </dsp:spTree>
</dsp:drawing>
</file>

<file path=ppt/diagrams/drawing2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55BEACE-ED9D-B842-AC03-17EC92ABB0EA}">
      <dsp:nvSpPr>
        <dsp:cNvPr id="0" name=""/>
        <dsp:cNvSpPr/>
      </dsp:nvSpPr>
      <dsp:spPr>
        <a:xfrm>
          <a:off x="0" y="571028"/>
          <a:ext cx="750099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5BF84B-F88F-0D45-9052-F68DF2CDDCB8}">
      <dsp:nvSpPr>
        <dsp:cNvPr id="0" name=""/>
        <dsp:cNvSpPr/>
      </dsp:nvSpPr>
      <dsp:spPr>
        <a:xfrm>
          <a:off x="358941" y="91205"/>
          <a:ext cx="7142048" cy="66087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8464" tIns="0" rIns="198464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Implement comprehensive, integrated and principle-based supervision of Insurance</a:t>
          </a:r>
          <a:endParaRPr lang="en-US" sz="1800" kern="1200" dirty="0"/>
        </a:p>
      </dsp:txBody>
      <dsp:txXfrm>
        <a:off x="358941" y="91205"/>
        <a:ext cx="7142048" cy="660876"/>
      </dsp:txXfrm>
    </dsp:sp>
    <dsp:sp modelId="{7E2FFF1C-2FDA-1243-8A05-2514365CF9AB}">
      <dsp:nvSpPr>
        <dsp:cNvPr id="0" name=""/>
        <dsp:cNvSpPr/>
      </dsp:nvSpPr>
      <dsp:spPr>
        <a:xfrm>
          <a:off x="0" y="1452673"/>
          <a:ext cx="750099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7F8168-0EA3-D248-AC80-A37B7FEFE6E6}">
      <dsp:nvSpPr>
        <dsp:cNvPr id="0" name=""/>
        <dsp:cNvSpPr/>
      </dsp:nvSpPr>
      <dsp:spPr>
        <a:xfrm>
          <a:off x="374316" y="968828"/>
          <a:ext cx="7125528" cy="67572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8464" tIns="0" rIns="198464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Strengthen liquidity risk management </a:t>
          </a:r>
          <a:r>
            <a:rPr lang="en-US" sz="1800" kern="1200" dirty="0" err="1" smtClean="0"/>
            <a:t>e.g</a:t>
          </a:r>
          <a:r>
            <a:rPr lang="en-US" sz="1800" kern="1200" dirty="0" smtClean="0"/>
            <a:t>, liquidity stress tests</a:t>
          </a:r>
          <a:endParaRPr lang="en-US" sz="1800" kern="1200" dirty="0"/>
        </a:p>
      </dsp:txBody>
      <dsp:txXfrm>
        <a:off x="374316" y="968828"/>
        <a:ext cx="7125528" cy="675724"/>
      </dsp:txXfrm>
    </dsp:sp>
    <dsp:sp modelId="{FB6737F8-54E1-0045-9202-F1D05660FF33}">
      <dsp:nvSpPr>
        <dsp:cNvPr id="0" name=""/>
        <dsp:cNvSpPr/>
      </dsp:nvSpPr>
      <dsp:spPr>
        <a:xfrm>
          <a:off x="0" y="2209695"/>
          <a:ext cx="750099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3326C7-32C1-3444-B8D8-FF85147F0683}">
      <dsp:nvSpPr>
        <dsp:cNvPr id="0" name=""/>
        <dsp:cNvSpPr/>
      </dsp:nvSpPr>
      <dsp:spPr>
        <a:xfrm>
          <a:off x="358941" y="1778725"/>
          <a:ext cx="7142048" cy="55110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8464" tIns="0" rIns="198464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Enhance regulation of financial guarantee insurance</a:t>
          </a:r>
          <a:endParaRPr lang="en-US" sz="1800" kern="1200" dirty="0"/>
        </a:p>
      </dsp:txBody>
      <dsp:txXfrm>
        <a:off x="358941" y="1778725"/>
        <a:ext cx="7142048" cy="551102"/>
      </dsp:txXfrm>
    </dsp:sp>
    <dsp:sp modelId="{8B2AE45D-F396-3844-8214-D53E1D2FC662}">
      <dsp:nvSpPr>
        <dsp:cNvPr id="0" name=""/>
        <dsp:cNvSpPr/>
      </dsp:nvSpPr>
      <dsp:spPr>
        <a:xfrm>
          <a:off x="0" y="2979669"/>
          <a:ext cx="750099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DBA865-E1BE-1E4B-A24B-6E5B44BB1444}">
      <dsp:nvSpPr>
        <dsp:cNvPr id="0" name=""/>
        <dsp:cNvSpPr/>
      </dsp:nvSpPr>
      <dsp:spPr>
        <a:xfrm>
          <a:off x="357102" y="2552713"/>
          <a:ext cx="7142048" cy="56405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8464" tIns="0" rIns="198464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Increased monitoring of macro/industry-level prudence with adequate insurance representation</a:t>
          </a:r>
          <a:endParaRPr lang="en-US" sz="1800" kern="1200" dirty="0"/>
        </a:p>
      </dsp:txBody>
      <dsp:txXfrm>
        <a:off x="357102" y="2552713"/>
        <a:ext cx="7142048" cy="564054"/>
      </dsp:txXfrm>
    </dsp:sp>
    <dsp:sp modelId="{8603A258-32C0-442D-841C-92529B4F0F9A}">
      <dsp:nvSpPr>
        <dsp:cNvPr id="0" name=""/>
        <dsp:cNvSpPr/>
      </dsp:nvSpPr>
      <dsp:spPr>
        <a:xfrm>
          <a:off x="0" y="3714215"/>
          <a:ext cx="750099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B514DE-742F-4947-A4B2-5E54DFD810D2}">
      <dsp:nvSpPr>
        <dsp:cNvPr id="0" name=""/>
        <dsp:cNvSpPr/>
      </dsp:nvSpPr>
      <dsp:spPr>
        <a:xfrm>
          <a:off x="357102" y="3377469"/>
          <a:ext cx="7142048" cy="52862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8464" tIns="0" rIns="198464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Industry-wide risk management practices e.g. stringent regulatory reserving, risk based capital?</a:t>
          </a:r>
          <a:endParaRPr lang="en-US" sz="1800" kern="1200" dirty="0"/>
        </a:p>
      </dsp:txBody>
      <dsp:txXfrm>
        <a:off x="357102" y="3377469"/>
        <a:ext cx="7142048" cy="528625"/>
      </dsp:txXfrm>
    </dsp:sp>
    <dsp:sp modelId="{332962FF-95C8-4820-8E25-BA95B1C5C1F5}">
      <dsp:nvSpPr>
        <dsp:cNvPr id="0" name=""/>
        <dsp:cNvSpPr/>
      </dsp:nvSpPr>
      <dsp:spPr>
        <a:xfrm>
          <a:off x="0" y="4494812"/>
          <a:ext cx="750099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C8071D-5AAD-41A5-9A10-21ADD0A6537E}">
      <dsp:nvSpPr>
        <dsp:cNvPr id="0" name=""/>
        <dsp:cNvSpPr/>
      </dsp:nvSpPr>
      <dsp:spPr>
        <a:xfrm>
          <a:off x="356736" y="4200936"/>
          <a:ext cx="7141715" cy="57467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8464" tIns="0" rIns="198464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Individual insurers – (1) good underwriting is first line of defense (2) ALM exercises coupled with resilience tests (3) ERM</a:t>
          </a:r>
          <a:endParaRPr lang="en-US" sz="1800" kern="1200" dirty="0"/>
        </a:p>
      </dsp:txBody>
      <dsp:txXfrm>
        <a:off x="356736" y="4200936"/>
        <a:ext cx="7141715" cy="574676"/>
      </dsp:txXfrm>
    </dsp:sp>
  </dsp:spTree>
</dsp:drawing>
</file>

<file path=ppt/diagrams/drawing2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91D666F-E0AD-4E42-AC8F-4FE69CED964F}">
      <dsp:nvSpPr>
        <dsp:cNvPr id="0" name=""/>
        <dsp:cNvSpPr/>
      </dsp:nvSpPr>
      <dsp:spPr>
        <a:xfrm>
          <a:off x="0" y="542532"/>
          <a:ext cx="8458200" cy="458956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6450" tIns="759080" rIns="656450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200" b="0" kern="1200" dirty="0" smtClean="0"/>
            <a:t>&lt;www.genevaassociation.org&gt;</a:t>
          </a:r>
          <a:endParaRPr lang="en-IN" sz="2200" b="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200" b="0" kern="1200" dirty="0" smtClean="0"/>
            <a:t>&lt;www.irda.gov.in&gt;</a:t>
          </a:r>
          <a:endParaRPr lang="en-IN" sz="2200" b="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200" b="0" kern="1200" dirty="0" smtClean="0"/>
            <a:t>&lt;www.bseindia.com&gt;</a:t>
          </a:r>
          <a:endParaRPr lang="en-IN" sz="2200" b="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200" b="0" kern="1200" dirty="0" smtClean="0"/>
            <a:t>&lt;www.rbi.org.in&gt;</a:t>
          </a:r>
          <a:endParaRPr lang="en-IN" sz="2200" b="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b="0" kern="1200" dirty="0" smtClean="0"/>
            <a:t>&lt;</a:t>
          </a:r>
          <a:r>
            <a:rPr lang="en-IN" sz="2200" b="0" i="0" kern="1200" dirty="0" smtClean="0"/>
            <a:t>www.milliman.com&gt;</a:t>
          </a:r>
          <a:endParaRPr lang="en-IN" sz="2200" b="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b="0" kern="1200" dirty="0" smtClean="0"/>
            <a:t>&lt;</a:t>
          </a:r>
          <a:r>
            <a:rPr lang="en-IN" sz="2200" b="0" i="0" kern="1200" dirty="0" smtClean="0"/>
            <a:t>www.financialstabilityboard.org</a:t>
          </a:r>
          <a:r>
            <a:rPr lang="en-US" sz="2200" b="0" kern="1200" dirty="0" smtClean="0"/>
            <a:t>&gt;</a:t>
          </a:r>
          <a:endParaRPr lang="en-IN" sz="2200" b="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200" b="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200" b="0" kern="1200" dirty="0"/>
        </a:p>
      </dsp:txBody>
      <dsp:txXfrm>
        <a:off x="0" y="542532"/>
        <a:ext cx="8458200" cy="4589561"/>
      </dsp:txXfrm>
    </dsp:sp>
    <dsp:sp modelId="{F8186F68-B710-4ABC-833E-1D6E5BFED6C3}">
      <dsp:nvSpPr>
        <dsp:cNvPr id="0" name=""/>
        <dsp:cNvSpPr/>
      </dsp:nvSpPr>
      <dsp:spPr>
        <a:xfrm>
          <a:off x="457200" y="150122"/>
          <a:ext cx="5914958" cy="6560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3790" tIns="0" rIns="22379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/>
            <a:t>Links</a:t>
          </a:r>
          <a:endParaRPr lang="en-IN" sz="2000" kern="1200" dirty="0"/>
        </a:p>
      </dsp:txBody>
      <dsp:txXfrm>
        <a:off x="457200" y="150122"/>
        <a:ext cx="5914958" cy="656012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7CA37E8-478C-4D86-9817-55AE2B0819D4}">
      <dsp:nvSpPr>
        <dsp:cNvPr id="0" name=""/>
        <dsp:cNvSpPr/>
      </dsp:nvSpPr>
      <dsp:spPr>
        <a:xfrm>
          <a:off x="0" y="600135"/>
          <a:ext cx="8229600" cy="219663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291592" rIns="63870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Flat market – both equity and bond market</a:t>
          </a:r>
          <a:endParaRPr lang="en-IN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Decrease in ULIPs and increase in </a:t>
          </a:r>
          <a:r>
            <a:rPr lang="en-US" sz="1400" kern="1200" dirty="0" err="1" smtClean="0"/>
            <a:t>trad</a:t>
          </a:r>
          <a:r>
            <a:rPr lang="en-US" sz="1400" kern="1200" dirty="0" smtClean="0"/>
            <a:t> par and non par business</a:t>
          </a:r>
          <a:endParaRPr lang="en-IN" sz="1400" kern="1200" dirty="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Reduced distributor compensation in ULIP –  Product Regulations 2010</a:t>
          </a:r>
          <a:endParaRPr lang="en-IN" sz="1400" kern="1200" dirty="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Negative impact on consumer demand – sharp drop in stock market in 2008</a:t>
          </a:r>
          <a:endParaRPr lang="en-IN" sz="1400" kern="1200" dirty="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err="1" smtClean="0"/>
            <a:t>Mis</a:t>
          </a:r>
          <a:r>
            <a:rPr lang="en-US" sz="1400" kern="1200" dirty="0" smtClean="0"/>
            <a:t>-selling issues on ULIPs emerged aggressively - 100% allocation charge product and highest NAV products</a:t>
          </a:r>
          <a:endParaRPr lang="en-IN" sz="1400" kern="1200" dirty="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More guarantees are offered on non par to attract customers(G-sec linked prod)</a:t>
          </a:r>
          <a:endParaRPr lang="en-IN" sz="1400" kern="1200" dirty="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NB of around </a:t>
          </a:r>
          <a:r>
            <a:rPr lang="en-US" sz="1400" i="1" kern="1200" dirty="0" smtClean="0"/>
            <a:t>80%</a:t>
          </a:r>
          <a:r>
            <a:rPr lang="en-US" sz="1400" kern="1200" dirty="0" smtClean="0"/>
            <a:t> in traditional par and non par in 2011-12</a:t>
          </a:r>
          <a:endParaRPr lang="en-IN" sz="1400" kern="1200" dirty="0"/>
        </a:p>
      </dsp:txBody>
      <dsp:txXfrm>
        <a:off x="0" y="600135"/>
        <a:ext cx="8229600" cy="2196633"/>
      </dsp:txXfrm>
    </dsp:sp>
    <dsp:sp modelId="{817DF447-6374-4AB7-810E-1EC149364DC1}">
      <dsp:nvSpPr>
        <dsp:cNvPr id="0" name=""/>
        <dsp:cNvSpPr/>
      </dsp:nvSpPr>
      <dsp:spPr>
        <a:xfrm>
          <a:off x="411480" y="297302"/>
          <a:ext cx="4693949" cy="5580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From 2011 to 2012</a:t>
          </a:r>
          <a:endParaRPr lang="en-IN" sz="1400" kern="1200" dirty="0"/>
        </a:p>
      </dsp:txBody>
      <dsp:txXfrm>
        <a:off x="411480" y="297302"/>
        <a:ext cx="4693949" cy="558083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877B35A-E686-46F0-94D8-6458C10017E4}">
      <dsp:nvSpPr>
        <dsp:cNvPr id="0" name=""/>
        <dsp:cNvSpPr/>
      </dsp:nvSpPr>
      <dsp:spPr>
        <a:xfrm>
          <a:off x="0" y="270398"/>
          <a:ext cx="8534400" cy="279004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2364" tIns="291592" rIns="662364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For LIC</a:t>
          </a:r>
          <a:endParaRPr lang="en-IN" sz="1400" kern="1200" dirty="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ULIP investment reducing – aftermath of stock market shock</a:t>
          </a:r>
          <a:endParaRPr lang="en-IN" sz="1400" kern="1200" dirty="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Pension and General Annuity &amp; Group Fund increasing – demand of guarantees and annuities</a:t>
          </a:r>
          <a:endParaRPr lang="en-IN" sz="1400" kern="1200" dirty="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Life Fund  steady -  attraction of par business continued</a:t>
          </a:r>
          <a:endParaRPr lang="en-IN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For Private Sector</a:t>
          </a:r>
          <a:endParaRPr lang="en-IN" sz="1400" kern="1200" dirty="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ULIP investment reducing – aftermath of stock market shock</a:t>
          </a:r>
          <a:endParaRPr lang="en-IN" sz="1400" kern="1200" dirty="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Pension and General Annuity &amp; Group Fund – annuities and group fund</a:t>
          </a:r>
          <a:endParaRPr lang="en-IN" sz="1400" kern="1200" dirty="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Life Fund increasing speedily -  demand of guarantees under non par business</a:t>
          </a:r>
          <a:endParaRPr lang="en-IN" sz="1400" kern="1200" dirty="0"/>
        </a:p>
      </dsp:txBody>
      <dsp:txXfrm>
        <a:off x="0" y="270398"/>
        <a:ext cx="8534400" cy="2790043"/>
      </dsp:txXfrm>
    </dsp:sp>
    <dsp:sp modelId="{5333E00A-F416-4A07-92DA-BFDB418B11E3}">
      <dsp:nvSpPr>
        <dsp:cNvPr id="0" name=""/>
        <dsp:cNvSpPr/>
      </dsp:nvSpPr>
      <dsp:spPr>
        <a:xfrm>
          <a:off x="426720" y="63758"/>
          <a:ext cx="5974080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806" tIns="0" rIns="225806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Total value of Investments under various funds from 2011 to 2013</a:t>
          </a:r>
          <a:endParaRPr lang="en-IN" sz="1400" kern="1200" dirty="0"/>
        </a:p>
      </dsp:txBody>
      <dsp:txXfrm>
        <a:off x="426720" y="63758"/>
        <a:ext cx="5974080" cy="41328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2F385C1-919B-4BA8-A3F2-C1327CB5ADB8}">
      <dsp:nvSpPr>
        <dsp:cNvPr id="0" name=""/>
        <dsp:cNvSpPr/>
      </dsp:nvSpPr>
      <dsp:spPr>
        <a:xfrm>
          <a:off x="51044" y="0"/>
          <a:ext cx="1009955" cy="1426464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A6BBF8-23C8-45A0-8246-AA976624B8FB}">
      <dsp:nvSpPr>
        <dsp:cNvPr id="0" name=""/>
        <dsp:cNvSpPr/>
      </dsp:nvSpPr>
      <dsp:spPr>
        <a:xfrm>
          <a:off x="1052698" y="163451"/>
          <a:ext cx="6417027" cy="1099561"/>
        </a:xfrm>
        <a:prstGeom prst="rect">
          <a:avLst/>
        </a:prstGeom>
        <a:noFill/>
        <a:ln w="28575">
          <a:solidFill>
            <a:schemeClr val="accent1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0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ULIPs and traditional non par increasing: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Upward trend in </a:t>
          </a:r>
          <a:r>
            <a:rPr lang="en-US" sz="1200" kern="1200" dirty="0" err="1" smtClean="0"/>
            <a:t>sensex</a:t>
          </a:r>
          <a:r>
            <a:rPr lang="en-US" sz="1200" kern="1200" dirty="0" smtClean="0"/>
            <a:t> – Impacting ULIP sells (since, 2014 Jan the </a:t>
          </a:r>
          <a:r>
            <a:rPr lang="en-US" sz="1200" kern="1200" dirty="0" err="1" smtClean="0"/>
            <a:t>sensex</a:t>
          </a:r>
          <a:r>
            <a:rPr lang="en-US" sz="1200" kern="1200" dirty="0" smtClean="0"/>
            <a:t> has touched a 33% growth)</a:t>
          </a:r>
          <a:endParaRPr lang="en-IN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Attraction of higher guarantees(GSVs) on non-par – making impact on sales</a:t>
          </a:r>
          <a:endParaRPr lang="en-IN" sz="1200" kern="1200" dirty="0"/>
        </a:p>
      </dsp:txBody>
      <dsp:txXfrm>
        <a:off x="1052698" y="163451"/>
        <a:ext cx="6417027" cy="1099561"/>
      </dsp:txXfrm>
    </dsp:sp>
    <dsp:sp modelId="{879BD0B2-8774-425D-AF76-7AF05562C4B0}">
      <dsp:nvSpPr>
        <dsp:cNvPr id="0" name=""/>
        <dsp:cNvSpPr/>
      </dsp:nvSpPr>
      <dsp:spPr>
        <a:xfrm>
          <a:off x="838205" y="1545335"/>
          <a:ext cx="1012123" cy="1426464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97AB12-56CB-4ACC-A80D-A0455956B0A6}">
      <dsp:nvSpPr>
        <dsp:cNvPr id="0" name=""/>
        <dsp:cNvSpPr/>
      </dsp:nvSpPr>
      <dsp:spPr>
        <a:xfrm>
          <a:off x="1877908" y="1621537"/>
          <a:ext cx="5907779" cy="1274060"/>
        </a:xfrm>
        <a:prstGeom prst="rect">
          <a:avLst/>
        </a:prstGeom>
        <a:noFill/>
        <a:ln w="28575">
          <a:solidFill>
            <a:schemeClr val="accent1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0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Par business reducing :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Enhanced Guarantees – Ensuring 0% customer IRR(@4%) – PRE raised</a:t>
          </a:r>
          <a:endParaRPr lang="en-IN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Enhanced Cost – Complexity/additional governance requirement</a:t>
          </a:r>
          <a:endParaRPr lang="en-IN" sz="1200" kern="1200" dirty="0" smtClean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Downward mean reverting trend in </a:t>
          </a:r>
          <a:r>
            <a:rPr lang="en-US" sz="1200" kern="1200" dirty="0" err="1" smtClean="0"/>
            <a:t>Gsec</a:t>
          </a:r>
          <a:r>
            <a:rPr lang="en-US" sz="1200" kern="1200" dirty="0" smtClean="0"/>
            <a:t> yield - started impacting par portfolio</a:t>
          </a:r>
          <a:endParaRPr lang="en-IN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Lower profitability – ’90/10 gate’  </a:t>
          </a:r>
          <a:endParaRPr lang="en-IN" sz="1200" kern="1200" dirty="0"/>
        </a:p>
      </dsp:txBody>
      <dsp:txXfrm>
        <a:off x="1877908" y="1621537"/>
        <a:ext cx="5907779" cy="127406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91D666F-E0AD-4E42-AC8F-4FE69CED964F}">
      <dsp:nvSpPr>
        <dsp:cNvPr id="0" name=""/>
        <dsp:cNvSpPr/>
      </dsp:nvSpPr>
      <dsp:spPr>
        <a:xfrm>
          <a:off x="0" y="483449"/>
          <a:ext cx="7848600" cy="19183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139" tIns="437388" rIns="609139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Contagion</a:t>
          </a:r>
          <a:endParaRPr lang="en-IN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100" kern="1200" dirty="0" smtClean="0"/>
            <a:t>Chain Reaction</a:t>
          </a:r>
          <a:endParaRPr lang="en-IN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100" kern="1200" dirty="0" smtClean="0"/>
            <a:t>Collapse or failure of a major part of financial system</a:t>
          </a:r>
          <a:endParaRPr lang="en-IN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100" kern="1200" dirty="0" smtClean="0"/>
            <a:t>Domino effect</a:t>
          </a:r>
          <a:endParaRPr lang="en-IN" sz="2100" kern="1200" dirty="0"/>
        </a:p>
      </dsp:txBody>
      <dsp:txXfrm>
        <a:off x="0" y="483449"/>
        <a:ext cx="7848600" cy="1918350"/>
      </dsp:txXfrm>
    </dsp:sp>
    <dsp:sp modelId="{F8186F68-B710-4ABC-833E-1D6E5BFED6C3}">
      <dsp:nvSpPr>
        <dsp:cNvPr id="0" name=""/>
        <dsp:cNvSpPr/>
      </dsp:nvSpPr>
      <dsp:spPr>
        <a:xfrm>
          <a:off x="348827" y="123053"/>
          <a:ext cx="5494020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61" tIns="0" rIns="207661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Definitions:</a:t>
          </a:r>
          <a:endParaRPr lang="en-IN" sz="2100" kern="1200" dirty="0"/>
        </a:p>
      </dsp:txBody>
      <dsp:txXfrm>
        <a:off x="348827" y="123053"/>
        <a:ext cx="5494020" cy="619920"/>
      </dsp:txXfrm>
    </dsp:sp>
    <dsp:sp modelId="{8E2CAC9D-2DE8-484E-81F4-88ADD9DFD76B}">
      <dsp:nvSpPr>
        <dsp:cNvPr id="0" name=""/>
        <dsp:cNvSpPr/>
      </dsp:nvSpPr>
      <dsp:spPr>
        <a:xfrm>
          <a:off x="0" y="2825159"/>
          <a:ext cx="7848600" cy="21829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139" tIns="437388" rIns="609139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100" kern="1200" dirty="0" smtClean="0"/>
            <a:t>External e.g. contagion fears in non-insurance operations</a:t>
          </a:r>
          <a:endParaRPr lang="en-IN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100" kern="1200" dirty="0" smtClean="0"/>
            <a:t>Internal</a:t>
          </a:r>
          <a:endParaRPr lang="en-IN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100" kern="1200" dirty="0" smtClean="0"/>
            <a:t>Covered in more detail later (sources of systemic risk)</a:t>
          </a:r>
          <a:endParaRPr lang="en-IN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100" kern="1200" dirty="0"/>
        </a:p>
      </dsp:txBody>
      <dsp:txXfrm>
        <a:off x="0" y="2825159"/>
        <a:ext cx="7848600" cy="2182950"/>
      </dsp:txXfrm>
    </dsp:sp>
    <dsp:sp modelId="{BDEDFFF4-98DD-4A45-8BA7-10B4525C0490}">
      <dsp:nvSpPr>
        <dsp:cNvPr id="0" name=""/>
        <dsp:cNvSpPr/>
      </dsp:nvSpPr>
      <dsp:spPr>
        <a:xfrm>
          <a:off x="392430" y="2515199"/>
          <a:ext cx="5494020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61" tIns="0" rIns="207661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 Triggers:</a:t>
          </a:r>
          <a:endParaRPr lang="en-IN" sz="2100" kern="1200" dirty="0"/>
        </a:p>
      </dsp:txBody>
      <dsp:txXfrm>
        <a:off x="392430" y="2515199"/>
        <a:ext cx="5494020" cy="619920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91D666F-E0AD-4E42-AC8F-4FE69CED964F}">
      <dsp:nvSpPr>
        <dsp:cNvPr id="0" name=""/>
        <dsp:cNvSpPr/>
      </dsp:nvSpPr>
      <dsp:spPr>
        <a:xfrm>
          <a:off x="0" y="325196"/>
          <a:ext cx="8458200" cy="165487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6450" tIns="149961" rIns="656450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900" kern="1200" dirty="0" smtClean="0"/>
            <a:t>Size</a:t>
          </a:r>
          <a:endParaRPr lang="en-IN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900" kern="1200" dirty="0" smtClean="0"/>
            <a:t>Substitutability</a:t>
          </a:r>
          <a:endParaRPr lang="en-IN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900" kern="1200" dirty="0" smtClean="0"/>
            <a:t>Interconnectedness</a:t>
          </a:r>
          <a:endParaRPr lang="en-IN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900" kern="1200" dirty="0" smtClean="0"/>
            <a:t>Speed of loss of transmission to other parties - </a:t>
          </a:r>
          <a:r>
            <a:rPr lang="en-US" sz="1900" kern="1200" dirty="0" smtClean="0"/>
            <a:t>slow pace of claim settlement in insurance industry</a:t>
          </a:r>
          <a:endParaRPr lang="en-IN" sz="1900" kern="1200" dirty="0"/>
        </a:p>
      </dsp:txBody>
      <dsp:txXfrm>
        <a:off x="0" y="325196"/>
        <a:ext cx="8458200" cy="1654878"/>
      </dsp:txXfrm>
    </dsp:sp>
    <dsp:sp modelId="{F8186F68-B710-4ABC-833E-1D6E5BFED6C3}">
      <dsp:nvSpPr>
        <dsp:cNvPr id="0" name=""/>
        <dsp:cNvSpPr/>
      </dsp:nvSpPr>
      <dsp:spPr>
        <a:xfrm>
          <a:off x="340029" y="0"/>
          <a:ext cx="7882982" cy="3888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3790" tIns="0" rIns="22379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FSB/IAIS defined criteria to assess an institution's systemic risk</a:t>
          </a:r>
          <a:endParaRPr lang="en-IN" sz="2000" kern="1200" dirty="0"/>
        </a:p>
      </dsp:txBody>
      <dsp:txXfrm>
        <a:off x="340029" y="0"/>
        <a:ext cx="7882982" cy="388872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91D666F-E0AD-4E42-AC8F-4FE69CED964F}">
      <dsp:nvSpPr>
        <dsp:cNvPr id="0" name=""/>
        <dsp:cNvSpPr/>
      </dsp:nvSpPr>
      <dsp:spPr>
        <a:xfrm>
          <a:off x="0" y="319494"/>
          <a:ext cx="8491566" cy="135608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9040" tIns="147462" rIns="659040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900" kern="1200" dirty="0" smtClean="0"/>
            <a:t>Investment management</a:t>
          </a:r>
          <a:endParaRPr lang="en-IN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900" kern="1200" dirty="0" smtClean="0"/>
            <a:t>Liability origination</a:t>
          </a:r>
          <a:endParaRPr lang="en-IN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900" kern="1200" dirty="0" smtClean="0"/>
            <a:t>Risk transfer</a:t>
          </a:r>
          <a:endParaRPr lang="en-IN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900" kern="1200" dirty="0" smtClean="0"/>
            <a:t>Capital Management</a:t>
          </a:r>
          <a:endParaRPr lang="en-IN" sz="1900" kern="1200" dirty="0"/>
        </a:p>
      </dsp:txBody>
      <dsp:txXfrm>
        <a:off x="0" y="319494"/>
        <a:ext cx="8491566" cy="1356081"/>
      </dsp:txXfrm>
    </dsp:sp>
    <dsp:sp modelId="{F8186F68-B710-4ABC-833E-1D6E5BFED6C3}">
      <dsp:nvSpPr>
        <dsp:cNvPr id="0" name=""/>
        <dsp:cNvSpPr/>
      </dsp:nvSpPr>
      <dsp:spPr>
        <a:xfrm>
          <a:off x="231589" y="0"/>
          <a:ext cx="7914079" cy="3823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673" tIns="0" rIns="224673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/>
            <a:t>Application of criteria to main activities of insurers &amp; reinsurers</a:t>
          </a:r>
          <a:endParaRPr lang="en-IN" sz="2000" kern="1200" dirty="0"/>
        </a:p>
      </dsp:txBody>
      <dsp:txXfrm>
        <a:off x="231589" y="0"/>
        <a:ext cx="7914079" cy="382391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91D666F-E0AD-4E42-AC8F-4FE69CED964F}">
      <dsp:nvSpPr>
        <dsp:cNvPr id="0" name=""/>
        <dsp:cNvSpPr/>
      </dsp:nvSpPr>
      <dsp:spPr>
        <a:xfrm>
          <a:off x="0" y="321557"/>
          <a:ext cx="8572560" cy="13334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5326" tIns="148295" rIns="665326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900" kern="1200" dirty="0" smtClean="0"/>
            <a:t>Limited size means effect of financial markets not disruptive</a:t>
          </a:r>
          <a:endParaRPr lang="en-IN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900" kern="1200" dirty="0" smtClean="0"/>
            <a:t>Slow speed of their impact allows insurers to absorb them </a:t>
          </a:r>
          <a:r>
            <a:rPr lang="en-IN" sz="1900" kern="1200" dirty="0" err="1" smtClean="0"/>
            <a:t>e.g</a:t>
          </a:r>
          <a:r>
            <a:rPr lang="en-IN" sz="1900" kern="1200" dirty="0" smtClean="0"/>
            <a:t>, raising capital or orderly wind up</a:t>
          </a:r>
          <a:endParaRPr lang="en-IN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900" kern="1200" dirty="0" smtClean="0"/>
            <a:t>Features of interconnectedness means contagion risk limited</a:t>
          </a:r>
          <a:endParaRPr lang="en-IN" sz="1900" kern="1200" dirty="0"/>
        </a:p>
      </dsp:txBody>
      <dsp:txXfrm>
        <a:off x="0" y="321557"/>
        <a:ext cx="8572560" cy="1333437"/>
      </dsp:txXfrm>
    </dsp:sp>
    <dsp:sp modelId="{F8186F68-B710-4ABC-833E-1D6E5BFED6C3}">
      <dsp:nvSpPr>
        <dsp:cNvPr id="0" name=""/>
        <dsp:cNvSpPr/>
      </dsp:nvSpPr>
      <dsp:spPr>
        <a:xfrm>
          <a:off x="233798" y="0"/>
          <a:ext cx="7989565" cy="3845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816" tIns="0" rIns="22681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/>
            <a:t>Conclusion : Insurers do not pass systemic relevance test</a:t>
          </a:r>
          <a:endParaRPr lang="en-IN" sz="2000" kern="1200" dirty="0"/>
        </a:p>
      </dsp:txBody>
      <dsp:txXfrm>
        <a:off x="233798" y="0"/>
        <a:ext cx="7989565" cy="3845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5C9EF-AD7F-45E5-9494-1B08AA896DAD}" type="datetimeFigureOut">
              <a:rPr lang="en-US" smtClean="0"/>
              <a:pPr/>
              <a:t>12/10/14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8AEA9-805A-430B-B098-170AD1E745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5C9EF-AD7F-45E5-9494-1B08AA896DAD}" type="datetimeFigureOut">
              <a:rPr lang="en-US" smtClean="0"/>
              <a:pPr/>
              <a:t>12/10/14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8AEA9-805A-430B-B098-170AD1E745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5C9EF-AD7F-45E5-9494-1B08AA896DAD}" type="datetimeFigureOut">
              <a:rPr lang="en-US" smtClean="0"/>
              <a:pPr/>
              <a:t>12/10/14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8AEA9-805A-430B-B098-170AD1E745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5C9EF-AD7F-45E5-9494-1B08AA896DAD}" type="datetimeFigureOut">
              <a:rPr lang="en-US" smtClean="0"/>
              <a:pPr/>
              <a:t>12/10/14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8AEA9-805A-430B-B098-170AD1E745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5C9EF-AD7F-45E5-9494-1B08AA896DAD}" type="datetimeFigureOut">
              <a:rPr lang="en-US" smtClean="0"/>
              <a:pPr/>
              <a:t>12/10/14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8AEA9-805A-430B-B098-170AD1E745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5C9EF-AD7F-45E5-9494-1B08AA896DAD}" type="datetimeFigureOut">
              <a:rPr lang="en-US" smtClean="0"/>
              <a:pPr/>
              <a:t>12/10/14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8AEA9-805A-430B-B098-170AD1E745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5C9EF-AD7F-45E5-9494-1B08AA896DAD}" type="datetimeFigureOut">
              <a:rPr lang="en-US" smtClean="0"/>
              <a:pPr/>
              <a:t>12/10/14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8AEA9-805A-430B-B098-170AD1E745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5C9EF-AD7F-45E5-9494-1B08AA896DAD}" type="datetimeFigureOut">
              <a:rPr lang="en-US" smtClean="0"/>
              <a:pPr/>
              <a:t>12/10/14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8AEA9-805A-430B-B098-170AD1E745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5C9EF-AD7F-45E5-9494-1B08AA896DAD}" type="datetimeFigureOut">
              <a:rPr lang="en-US" smtClean="0"/>
              <a:pPr/>
              <a:t>12/10/14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8AEA9-805A-430B-B098-170AD1E745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5C9EF-AD7F-45E5-9494-1B08AA896DAD}" type="datetimeFigureOut">
              <a:rPr lang="en-US" smtClean="0"/>
              <a:pPr/>
              <a:t>12/10/14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8AEA9-805A-430B-B098-170AD1E745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5C9EF-AD7F-45E5-9494-1B08AA896DAD}" type="datetimeFigureOut">
              <a:rPr lang="en-US" smtClean="0"/>
              <a:pPr/>
              <a:t>12/10/14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8AEA9-805A-430B-B098-170AD1E745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A5C9EF-AD7F-45E5-9494-1B08AA896DAD}" type="datetimeFigureOut">
              <a:rPr lang="en-US" smtClean="0"/>
              <a:pPr/>
              <a:t>12/10/14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8AEA9-805A-430B-B098-170AD1E745B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1" Type="http://schemas.microsoft.com/office/2007/relationships/diagramDrawing" Target="../diagrams/drawing8.xml"/><Relationship Id="rId12" Type="http://schemas.openxmlformats.org/officeDocument/2006/relationships/diagramData" Target="../diagrams/data9.xml"/><Relationship Id="rId13" Type="http://schemas.openxmlformats.org/officeDocument/2006/relationships/diagramLayout" Target="../diagrams/layout9.xml"/><Relationship Id="rId14" Type="http://schemas.openxmlformats.org/officeDocument/2006/relationships/diagramQuickStyle" Target="../diagrams/quickStyle9.xml"/><Relationship Id="rId15" Type="http://schemas.openxmlformats.org/officeDocument/2006/relationships/diagramColors" Target="../diagrams/colors9.xml"/><Relationship Id="rId16" Type="http://schemas.microsoft.com/office/2007/relationships/diagramDrawing" Target="../diagrams/drawing9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7.xml"/><Relationship Id="rId3" Type="http://schemas.openxmlformats.org/officeDocument/2006/relationships/diagramLayout" Target="../diagrams/layout7.xml"/><Relationship Id="rId4" Type="http://schemas.openxmlformats.org/officeDocument/2006/relationships/diagramQuickStyle" Target="../diagrams/quickStyle7.xml"/><Relationship Id="rId5" Type="http://schemas.openxmlformats.org/officeDocument/2006/relationships/diagramColors" Target="../diagrams/colors7.xml"/><Relationship Id="rId6" Type="http://schemas.microsoft.com/office/2007/relationships/diagramDrawing" Target="../diagrams/drawing7.xml"/><Relationship Id="rId7" Type="http://schemas.openxmlformats.org/officeDocument/2006/relationships/diagramData" Target="../diagrams/data8.xml"/><Relationship Id="rId8" Type="http://schemas.openxmlformats.org/officeDocument/2006/relationships/diagramLayout" Target="../diagrams/layout8.xml"/><Relationship Id="rId9" Type="http://schemas.openxmlformats.org/officeDocument/2006/relationships/diagramQuickStyle" Target="../diagrams/quickStyle8.xml"/><Relationship Id="rId10" Type="http://schemas.openxmlformats.org/officeDocument/2006/relationships/diagramColors" Target="../diagrams/colors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4" Type="http://schemas.openxmlformats.org/officeDocument/2006/relationships/diagramQuickStyle" Target="../diagrams/quickStyle10.xml"/><Relationship Id="rId5" Type="http://schemas.openxmlformats.org/officeDocument/2006/relationships/diagramColors" Target="../diagrams/colors10.xml"/><Relationship Id="rId6" Type="http://schemas.microsoft.com/office/2007/relationships/diagramDrawing" Target="../diagrams/drawing10.xml"/><Relationship Id="rId7" Type="http://schemas.openxmlformats.org/officeDocument/2006/relationships/diagramData" Target="../diagrams/data11.xml"/><Relationship Id="rId8" Type="http://schemas.openxmlformats.org/officeDocument/2006/relationships/diagramLayout" Target="../diagrams/layout11.xml"/><Relationship Id="rId9" Type="http://schemas.openxmlformats.org/officeDocument/2006/relationships/diagramQuickStyle" Target="../diagrams/quickStyle11.xml"/><Relationship Id="rId10" Type="http://schemas.openxmlformats.org/officeDocument/2006/relationships/diagramColors" Target="../diagrams/colors11.xml"/><Relationship Id="rId11" Type="http://schemas.microsoft.com/office/2007/relationships/diagramDrawing" Target="../diagrams/drawing11.xml"/><Relationship Id="rId1" Type="http://schemas.openxmlformats.org/officeDocument/2006/relationships/slideLayout" Target="../slideLayouts/slideLayout6.xml"/><Relationship Id="rId2" Type="http://schemas.openxmlformats.org/officeDocument/2006/relationships/diagramData" Target="../diagrams/data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4" Type="http://schemas.openxmlformats.org/officeDocument/2006/relationships/diagramQuickStyle" Target="../diagrams/quickStyle12.xml"/><Relationship Id="rId5" Type="http://schemas.openxmlformats.org/officeDocument/2006/relationships/diagramColors" Target="../diagrams/colors12.xml"/><Relationship Id="rId6" Type="http://schemas.microsoft.com/office/2007/relationships/diagramDrawing" Target="../diagrams/drawing12.xml"/><Relationship Id="rId7" Type="http://schemas.openxmlformats.org/officeDocument/2006/relationships/diagramData" Target="../diagrams/data13.xml"/><Relationship Id="rId8" Type="http://schemas.openxmlformats.org/officeDocument/2006/relationships/diagramLayout" Target="../diagrams/layout13.xml"/><Relationship Id="rId9" Type="http://schemas.openxmlformats.org/officeDocument/2006/relationships/diagramQuickStyle" Target="../diagrams/quickStyle13.xml"/><Relationship Id="rId10" Type="http://schemas.openxmlformats.org/officeDocument/2006/relationships/diagramColors" Target="../diagrams/colors13.xml"/><Relationship Id="rId11" Type="http://schemas.microsoft.com/office/2007/relationships/diagramDrawing" Target="../diagrams/drawing13.xml"/><Relationship Id="rId1" Type="http://schemas.openxmlformats.org/officeDocument/2006/relationships/slideLayout" Target="../slideLayouts/slideLayout6.xml"/><Relationship Id="rId2" Type="http://schemas.openxmlformats.org/officeDocument/2006/relationships/diagramData" Target="../diagrams/data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4" Type="http://schemas.openxmlformats.org/officeDocument/2006/relationships/diagramQuickStyle" Target="../diagrams/quickStyle14.xml"/><Relationship Id="rId5" Type="http://schemas.openxmlformats.org/officeDocument/2006/relationships/diagramColors" Target="../diagrams/colors14.xml"/><Relationship Id="rId6" Type="http://schemas.microsoft.com/office/2007/relationships/diagramDrawing" Target="../diagrams/drawing14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4" Type="http://schemas.openxmlformats.org/officeDocument/2006/relationships/diagramQuickStyle" Target="../diagrams/quickStyle15.xml"/><Relationship Id="rId5" Type="http://schemas.openxmlformats.org/officeDocument/2006/relationships/diagramColors" Target="../diagrams/colors15.xml"/><Relationship Id="rId6" Type="http://schemas.microsoft.com/office/2007/relationships/diagramDrawing" Target="../diagrams/drawing15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4" Type="http://schemas.openxmlformats.org/officeDocument/2006/relationships/diagramQuickStyle" Target="../diagrams/quickStyle16.xml"/><Relationship Id="rId5" Type="http://schemas.openxmlformats.org/officeDocument/2006/relationships/diagramColors" Target="../diagrams/colors16.xml"/><Relationship Id="rId6" Type="http://schemas.microsoft.com/office/2007/relationships/diagramDrawing" Target="../diagrams/drawing16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4" Type="http://schemas.openxmlformats.org/officeDocument/2006/relationships/diagramQuickStyle" Target="../diagrams/quickStyle17.xml"/><Relationship Id="rId5" Type="http://schemas.openxmlformats.org/officeDocument/2006/relationships/diagramColors" Target="../diagrams/colors17.xml"/><Relationship Id="rId6" Type="http://schemas.microsoft.com/office/2007/relationships/diagramDrawing" Target="../diagrams/drawing17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4" Type="http://schemas.openxmlformats.org/officeDocument/2006/relationships/diagramQuickStyle" Target="../diagrams/quickStyle18.xml"/><Relationship Id="rId5" Type="http://schemas.openxmlformats.org/officeDocument/2006/relationships/diagramColors" Target="../diagrams/colors18.xml"/><Relationship Id="rId6" Type="http://schemas.microsoft.com/office/2007/relationships/diagramDrawing" Target="../diagrams/drawing18.xml"/><Relationship Id="rId7" Type="http://schemas.openxmlformats.org/officeDocument/2006/relationships/diagramData" Target="../diagrams/data19.xml"/><Relationship Id="rId8" Type="http://schemas.openxmlformats.org/officeDocument/2006/relationships/diagramLayout" Target="../diagrams/layout19.xml"/><Relationship Id="rId9" Type="http://schemas.openxmlformats.org/officeDocument/2006/relationships/diagramQuickStyle" Target="../diagrams/quickStyle19.xml"/><Relationship Id="rId10" Type="http://schemas.openxmlformats.org/officeDocument/2006/relationships/diagramColors" Target="../diagrams/colors19.xml"/><Relationship Id="rId11" Type="http://schemas.microsoft.com/office/2007/relationships/diagramDrawing" Target="../diagrams/drawing19.xml"/><Relationship Id="rId1" Type="http://schemas.openxmlformats.org/officeDocument/2006/relationships/slideLayout" Target="../slideLayouts/slideLayout6.xml"/><Relationship Id="rId2" Type="http://schemas.openxmlformats.org/officeDocument/2006/relationships/diagramData" Target="../diagrams/data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4" Type="http://schemas.openxmlformats.org/officeDocument/2006/relationships/diagramQuickStyle" Target="../diagrams/quickStyle20.xml"/><Relationship Id="rId5" Type="http://schemas.openxmlformats.org/officeDocument/2006/relationships/diagramColors" Target="../diagrams/colors20.xml"/><Relationship Id="rId6" Type="http://schemas.microsoft.com/office/2007/relationships/diagramDrawing" Target="../diagrams/drawing20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4" Type="http://schemas.openxmlformats.org/officeDocument/2006/relationships/diagramQuickStyle" Target="../diagrams/quickStyle21.xml"/><Relationship Id="rId5" Type="http://schemas.openxmlformats.org/officeDocument/2006/relationships/diagramColors" Target="../diagrams/colors21.xml"/><Relationship Id="rId6" Type="http://schemas.microsoft.com/office/2007/relationships/diagramDrawing" Target="../diagrams/drawing2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4" Type="http://schemas.openxmlformats.org/officeDocument/2006/relationships/diagramQuickStyle" Target="../diagrams/quickStyle22.xml"/><Relationship Id="rId5" Type="http://schemas.openxmlformats.org/officeDocument/2006/relationships/diagramColors" Target="../diagrams/colors22.xml"/><Relationship Id="rId6" Type="http://schemas.microsoft.com/office/2007/relationships/diagramDrawing" Target="../diagrams/drawing2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4" Type="http://schemas.openxmlformats.org/officeDocument/2006/relationships/diagramQuickStyle" Target="../diagrams/quickStyle23.xml"/><Relationship Id="rId5" Type="http://schemas.openxmlformats.org/officeDocument/2006/relationships/diagramColors" Target="../diagrams/colors23.xml"/><Relationship Id="rId6" Type="http://schemas.microsoft.com/office/2007/relationships/diagramDrawing" Target="../diagrams/drawing2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7" Type="http://schemas.openxmlformats.org/officeDocument/2006/relationships/chart" Target="../charts/chart2.xml"/><Relationship Id="rId8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7" Type="http://schemas.openxmlformats.org/officeDocument/2006/relationships/chart" Target="../charts/chart4.xml"/><Relationship Id="rId8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7" Type="http://schemas.openxmlformats.org/officeDocument/2006/relationships/chart" Target="../charts/chart6.xml"/><Relationship Id="rId8" Type="http://schemas.openxmlformats.org/officeDocument/2006/relationships/chart" Target="../charts/chart7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7" Type="http://schemas.openxmlformats.org/officeDocument/2006/relationships/chart" Target="../charts/chart8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4" Type="http://schemas.openxmlformats.org/officeDocument/2006/relationships/diagramQuickStyle" Target="../diagrams/quickStyle6.xml"/><Relationship Id="rId5" Type="http://schemas.openxmlformats.org/officeDocument/2006/relationships/diagramColors" Target="../diagrams/colors6.xml"/><Relationship Id="rId6" Type="http://schemas.microsoft.com/office/2007/relationships/diagramDrawing" Target="../diagrams/drawing6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1"/>
            <a:ext cx="7772400" cy="16954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Increasing share of non-participating business in India – systemic risks associated with it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91000"/>
            <a:ext cx="6400800" cy="1752600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>
                <a:solidFill>
                  <a:schemeClr val="tx1"/>
                </a:solidFill>
              </a:rPr>
              <a:t>Archana</a:t>
            </a:r>
            <a:r>
              <a:rPr lang="en-US" dirty="0" smtClean="0">
                <a:solidFill>
                  <a:schemeClr val="tx1"/>
                </a:solidFill>
              </a:rPr>
              <a:t> Anoor, </a:t>
            </a:r>
            <a:r>
              <a:rPr lang="en-US" dirty="0" err="1" smtClean="0">
                <a:solidFill>
                  <a:schemeClr val="tx1"/>
                </a:solidFill>
              </a:rPr>
              <a:t>Rahul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Khandelwal</a:t>
            </a:r>
            <a:r>
              <a:rPr lang="en-US" dirty="0" smtClean="0">
                <a:solidFill>
                  <a:schemeClr val="tx1"/>
                </a:solidFill>
              </a:rPr>
              <a:t> and </a:t>
            </a:r>
            <a:r>
              <a:rPr lang="en-US" dirty="0" err="1" smtClean="0">
                <a:solidFill>
                  <a:schemeClr val="tx1"/>
                </a:solidFill>
              </a:rPr>
              <a:t>Rutika</a:t>
            </a:r>
            <a:r>
              <a:rPr lang="en-US" dirty="0" smtClean="0">
                <a:solidFill>
                  <a:schemeClr val="tx1"/>
                </a:solidFill>
              </a:rPr>
              <a:t> Kumar 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Guide: Philip Jackson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133599" cy="1848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38200" y="152400"/>
            <a:ext cx="73151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Indicators of systemic Risk</a:t>
            </a:r>
            <a:endParaRPr lang="en-US" sz="4000" dirty="0"/>
          </a:p>
        </p:txBody>
      </p:sp>
      <p:pic>
        <p:nvPicPr>
          <p:cNvPr id="3074" name="Picture 2" descr="\\CHRB1036.CORP.GWPNET.COM\homes\Y\S9Q7YF\Pictures\Risk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087895"/>
            <a:ext cx="9144000" cy="4682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011222"/>
          </a:xfrm>
        </p:spPr>
        <p:txBody>
          <a:bodyPr>
            <a:noAutofit/>
          </a:bodyPr>
          <a:lstStyle/>
          <a:p>
            <a:r>
              <a:rPr lang="en-US" sz="3500" dirty="0"/>
              <a:t>Conclusions of Geneva association Systemic Risk Working Group</a:t>
            </a:r>
            <a:endParaRPr lang="en-IN" sz="3500" dirty="0"/>
          </a:p>
        </p:txBody>
      </p:sp>
      <p:sp>
        <p:nvSpPr>
          <p:cNvPr id="5" name="TextBox 4"/>
          <p:cNvSpPr txBox="1"/>
          <p:nvPr/>
        </p:nvSpPr>
        <p:spPr>
          <a:xfrm>
            <a:off x="685800" y="6553200"/>
            <a:ext cx="8153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Source: FSB, IAIS</a:t>
            </a:r>
            <a:endParaRPr lang="en-US" sz="1000" dirty="0"/>
          </a:p>
        </p:txBody>
      </p:sp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815388224"/>
              </p:ext>
            </p:extLst>
          </p:nvPr>
        </p:nvGraphicFramePr>
        <p:xfrm>
          <a:off x="533400" y="1428736"/>
          <a:ext cx="8458200" cy="1981200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1650188"/>
              </p:ext>
            </p:extLst>
          </p:nvPr>
        </p:nvGraphicFramePr>
        <p:xfrm>
          <a:off x="500034" y="3464256"/>
          <a:ext cx="8491566" cy="1676400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34239143"/>
              </p:ext>
            </p:extLst>
          </p:nvPr>
        </p:nvGraphicFramePr>
        <p:xfrm>
          <a:off x="428596" y="5160976"/>
          <a:ext cx="8572560" cy="1656080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Do the findings apply to Indian insurance industry?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838200" y="1447800"/>
            <a:ext cx="7162800" cy="685800"/>
            <a:chOff x="340029" y="0"/>
            <a:chExt cx="7882982" cy="372885"/>
          </a:xfrm>
        </p:grpSpPr>
        <p:sp>
          <p:nvSpPr>
            <p:cNvPr id="4" name="Rounded Rectangle 3"/>
            <p:cNvSpPr/>
            <p:nvPr/>
          </p:nvSpPr>
          <p:spPr>
            <a:xfrm>
              <a:off x="340029" y="0"/>
              <a:ext cx="7882982" cy="37288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" name="Rounded Rectangle 4"/>
            <p:cNvSpPr/>
            <p:nvPr/>
          </p:nvSpPr>
          <p:spPr>
            <a:xfrm>
              <a:off x="358232" y="18203"/>
              <a:ext cx="7846576" cy="33647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3790" tIns="0" rIns="223790" bIns="0" numCol="1" spcCol="1270" anchor="ctr" anchorCtr="0">
              <a:noAutofit/>
            </a:bodyPr>
            <a:lstStyle/>
            <a:p>
              <a:pPr lvl="0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smtClean="0"/>
                <a:t>Size: Volume of financial services provided by the individual component of the financial system </a:t>
              </a:r>
              <a:endParaRPr lang="en-IN" sz="2000" kern="1200" dirty="0"/>
            </a:p>
          </p:txBody>
        </p:sp>
      </p:grpSp>
      <p:pic>
        <p:nvPicPr>
          <p:cNvPr id="6" name="Picture 5" descr="http://bsmedia.business-standard.com/_media/bs/img/article/2014-06/12/full/1402517018-6197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819400"/>
            <a:ext cx="6629400" cy="304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1219200" y="2123440"/>
            <a:ext cx="617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If LIC is listed it could be the most valuable Indian company  at Rs.4.5 – 5 lakh crore (Business Standard, June 2014)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143000" y="6019800"/>
            <a:ext cx="609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If above metrics are aggregated for all insurers the impact will be higher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6382634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Do the findings apply to Indian insurance industry</a:t>
            </a:r>
            <a:r>
              <a:rPr lang="en-US" sz="3600" dirty="0" smtClean="0"/>
              <a:t>? (</a:t>
            </a:r>
            <a:r>
              <a:rPr lang="en-US" sz="3600" dirty="0" err="1" smtClean="0"/>
              <a:t>contd</a:t>
            </a:r>
            <a:r>
              <a:rPr lang="en-US" sz="3600" dirty="0" smtClean="0"/>
              <a:t>)</a:t>
            </a:r>
            <a:endParaRPr lang="en-US" sz="3600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757143727"/>
              </p:ext>
            </p:extLst>
          </p:nvPr>
        </p:nvGraphicFramePr>
        <p:xfrm>
          <a:off x="457200" y="1357298"/>
          <a:ext cx="8458200" cy="2605102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23324642"/>
              </p:ext>
            </p:extLst>
          </p:nvPr>
        </p:nvGraphicFramePr>
        <p:xfrm>
          <a:off x="457200" y="4038600"/>
          <a:ext cx="8458200" cy="2605110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1737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Do the findings apply to Indian insurance industry? (</a:t>
            </a:r>
            <a:r>
              <a:rPr lang="en-US" dirty="0" err="1"/>
              <a:t>contd</a:t>
            </a:r>
            <a:r>
              <a:rPr lang="en-US" dirty="0"/>
              <a:t>)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924519444"/>
              </p:ext>
            </p:extLst>
          </p:nvPr>
        </p:nvGraphicFramePr>
        <p:xfrm>
          <a:off x="533400" y="1752600"/>
          <a:ext cx="8458200" cy="1828800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619593263"/>
              </p:ext>
            </p:extLst>
          </p:nvPr>
        </p:nvGraphicFramePr>
        <p:xfrm>
          <a:off x="533400" y="3657600"/>
          <a:ext cx="8305800" cy="2590800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85664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15240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en-IN" dirty="0" smtClean="0"/>
          </a:p>
          <a:p>
            <a:endParaRPr lang="en-IN" dirty="0"/>
          </a:p>
        </p:txBody>
      </p:sp>
      <p:sp>
        <p:nvSpPr>
          <p:cNvPr id="6" name="TextBox 5"/>
          <p:cNvSpPr txBox="1"/>
          <p:nvPr/>
        </p:nvSpPr>
        <p:spPr>
          <a:xfrm>
            <a:off x="838199" y="533400"/>
            <a:ext cx="73151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Sources of systemic risk – insurance industry</a:t>
            </a:r>
            <a:endParaRPr lang="en-US" sz="4000" dirty="0"/>
          </a:p>
        </p:txBody>
      </p:sp>
      <p:pic>
        <p:nvPicPr>
          <p:cNvPr id="4098" name="Picture 2" descr="\\CHRB1036.CORP.GWPNET.COM\homes\Y\S9Q7YF\Pictures\Sources of risk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833043"/>
            <a:ext cx="9144000" cy="4812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792162"/>
          </a:xfrm>
        </p:spPr>
        <p:txBody>
          <a:bodyPr>
            <a:normAutofit/>
          </a:bodyPr>
          <a:lstStyle/>
          <a:p>
            <a:r>
              <a:rPr lang="en-US" sz="3600" dirty="0" smtClean="0"/>
              <a:t>Systemic risk – insurance industry</a:t>
            </a:r>
            <a:endParaRPr lang="en-IN" sz="3600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381000" y="1066800"/>
          <a:ext cx="8458200" cy="5410200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62000" y="6488668"/>
            <a:ext cx="800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*</a:t>
            </a:r>
            <a:r>
              <a:rPr lang="en-US" dirty="0" smtClean="0"/>
              <a:t> </a:t>
            </a:r>
            <a:r>
              <a:rPr lang="en-US" sz="900" dirty="0" smtClean="0"/>
              <a:t>International Financial Services Research, Oct 2009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Systemic risk – insurance industry</a:t>
            </a:r>
            <a:endParaRPr lang="en-IN" sz="36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16250080"/>
              </p:ext>
            </p:extLst>
          </p:nvPr>
        </p:nvGraphicFramePr>
        <p:xfrm>
          <a:off x="381000" y="1371600"/>
          <a:ext cx="8458200" cy="5334000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318204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Systemic risk – insurance industry</a:t>
            </a:r>
            <a:endParaRPr lang="en-IN" sz="36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12226684"/>
              </p:ext>
            </p:extLst>
          </p:nvPr>
        </p:nvGraphicFramePr>
        <p:xfrm>
          <a:off x="381000" y="1143000"/>
          <a:ext cx="8458200" cy="5562600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53472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Systemic risk – insurance industry</a:t>
            </a:r>
            <a:endParaRPr lang="en-IN" sz="36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852219075"/>
              </p:ext>
            </p:extLst>
          </p:nvPr>
        </p:nvGraphicFramePr>
        <p:xfrm>
          <a:off x="381000" y="1371600"/>
          <a:ext cx="8458200" cy="5181600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6781800" cy="914400"/>
          </a:xfrm>
        </p:spPr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867400"/>
          </a:xfrm>
        </p:spPr>
        <p:txBody>
          <a:bodyPr>
            <a:normAutofit/>
          </a:bodyPr>
          <a:lstStyle/>
          <a:p>
            <a:endParaRPr lang="en-US" sz="2800" dirty="0" smtClean="0"/>
          </a:p>
          <a:p>
            <a:r>
              <a:rPr lang="en-US" sz="2800" dirty="0" smtClean="0"/>
              <a:t>Introduction</a:t>
            </a:r>
          </a:p>
          <a:p>
            <a:endParaRPr lang="en-US" sz="1600" dirty="0" smtClean="0"/>
          </a:p>
          <a:p>
            <a:r>
              <a:rPr lang="en-US" sz="2800" dirty="0" smtClean="0"/>
              <a:t>Life insurance business evolution in India – changes in business mix</a:t>
            </a:r>
          </a:p>
          <a:p>
            <a:endParaRPr lang="en-US" sz="1600" dirty="0" smtClean="0"/>
          </a:p>
          <a:p>
            <a:r>
              <a:rPr lang="en-US" sz="2800" dirty="0" smtClean="0"/>
              <a:t>Systemic risk</a:t>
            </a:r>
            <a:r>
              <a:rPr lang="en-US" sz="2400" dirty="0" smtClean="0"/>
              <a:t> </a:t>
            </a:r>
          </a:p>
          <a:p>
            <a:pPr lvl="1"/>
            <a:r>
              <a:rPr lang="en-US" sz="2400" dirty="0" smtClean="0"/>
              <a:t>Definition &amp; triggers</a:t>
            </a:r>
          </a:p>
          <a:p>
            <a:pPr lvl="1"/>
            <a:r>
              <a:rPr lang="en-US" sz="2400" dirty="0" smtClean="0"/>
              <a:t>Macro-level</a:t>
            </a:r>
          </a:p>
          <a:p>
            <a:pPr lvl="1"/>
            <a:r>
              <a:rPr lang="en-US" sz="2400" dirty="0" smtClean="0"/>
              <a:t>Insurance business (non-par, in particular)</a:t>
            </a:r>
          </a:p>
          <a:p>
            <a:pPr lvl="1"/>
            <a:r>
              <a:rPr lang="en-US" sz="2400" dirty="0" smtClean="0"/>
              <a:t>Mitigation Measures</a:t>
            </a:r>
          </a:p>
          <a:p>
            <a:pPr lvl="1"/>
            <a:endParaRPr lang="en-US" sz="16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dirty="0" smtClean="0"/>
          </a:p>
          <a:p>
            <a:pPr lvl="1"/>
            <a:endParaRPr lang="en-US" sz="2400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0401" y="0"/>
            <a:ext cx="2133599" cy="1848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Systemic risk – insurance industry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555991595"/>
              </p:ext>
            </p:extLst>
          </p:nvPr>
        </p:nvGraphicFramePr>
        <p:xfrm>
          <a:off x="533400" y="1066800"/>
          <a:ext cx="8077200" cy="3733800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56792055"/>
              </p:ext>
            </p:extLst>
          </p:nvPr>
        </p:nvGraphicFramePr>
        <p:xfrm>
          <a:off x="533400" y="4876800"/>
          <a:ext cx="8077200" cy="1828800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21781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Systemic risk – insurance industry</a:t>
            </a:r>
            <a:endParaRPr lang="en-IN" sz="36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941230833"/>
              </p:ext>
            </p:extLst>
          </p:nvPr>
        </p:nvGraphicFramePr>
        <p:xfrm>
          <a:off x="381000" y="1371600"/>
          <a:ext cx="8458200" cy="4800600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Systemic risk – insurance industry</a:t>
            </a:r>
            <a:endParaRPr lang="en-IN" sz="36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45762086"/>
              </p:ext>
            </p:extLst>
          </p:nvPr>
        </p:nvGraphicFramePr>
        <p:xfrm>
          <a:off x="381000" y="1371600"/>
          <a:ext cx="8458200" cy="4648200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15240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en-IN" dirty="0" smtClean="0"/>
          </a:p>
          <a:p>
            <a:endParaRPr lang="en-IN" dirty="0"/>
          </a:p>
        </p:txBody>
      </p:sp>
      <p:sp>
        <p:nvSpPr>
          <p:cNvPr id="6" name="TextBox 5"/>
          <p:cNvSpPr txBox="1"/>
          <p:nvPr/>
        </p:nvSpPr>
        <p:spPr>
          <a:xfrm>
            <a:off x="838200" y="2438400"/>
            <a:ext cx="73151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Systemic Risk – manage/mitigate?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82000" cy="10668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Systemic risk mitigation measures</a:t>
            </a:r>
            <a:endParaRPr lang="en-IN" sz="3600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027658467"/>
              </p:ext>
            </p:extLst>
          </p:nvPr>
        </p:nvGraphicFramePr>
        <p:xfrm>
          <a:off x="857224" y="1219200"/>
          <a:ext cx="7500990" cy="4924444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438400"/>
            <a:ext cx="8229600" cy="12192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IN" sz="4000" dirty="0" smtClean="0"/>
              <a:t>Questions?</a:t>
            </a:r>
            <a:endParaRPr lang="en-IN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Appendix: Sources/Reference</a:t>
            </a:r>
            <a:endParaRPr lang="en-IN" sz="36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315235027"/>
              </p:ext>
            </p:extLst>
          </p:nvPr>
        </p:nvGraphicFramePr>
        <p:xfrm>
          <a:off x="381000" y="1219200"/>
          <a:ext cx="8458200" cy="5181600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868362"/>
          </a:xfrm>
        </p:spPr>
        <p:txBody>
          <a:bodyPr>
            <a:normAutofit/>
          </a:bodyPr>
          <a:lstStyle/>
          <a:p>
            <a:r>
              <a:rPr lang="en-US" sz="3600" dirty="0" smtClean="0"/>
              <a:t>History of Par and Non- Par in India</a:t>
            </a:r>
          </a:p>
        </p:txBody>
      </p:sp>
      <p:graphicFrame>
        <p:nvGraphicFramePr>
          <p:cNvPr id="13" name="Content Placeholder 12"/>
          <p:cNvGraphicFramePr>
            <a:graphicFrameLocks noGrp="1"/>
          </p:cNvGraphicFramePr>
          <p:nvPr>
            <p:ph idx="1"/>
          </p:nvPr>
        </p:nvGraphicFramePr>
        <p:xfrm>
          <a:off x="457200" y="1295400"/>
          <a:ext cx="8229600" cy="4800599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5" name="Chart 14"/>
          <p:cNvGraphicFramePr/>
          <p:nvPr/>
        </p:nvGraphicFramePr>
        <p:xfrm>
          <a:off x="4419600" y="1524000"/>
          <a:ext cx="4419600" cy="205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6" name="Rectangle 15"/>
          <p:cNvSpPr/>
          <p:nvPr/>
        </p:nvSpPr>
        <p:spPr>
          <a:xfrm>
            <a:off x="457200" y="6400800"/>
            <a:ext cx="82296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800" dirty="0" smtClean="0">
                <a:solidFill>
                  <a:schemeClr val="tx1"/>
                </a:solidFill>
              </a:rPr>
              <a:t>Sources: IRDA Journal, BSE </a:t>
            </a:r>
            <a:r>
              <a:rPr lang="en-US" sz="800" dirty="0" err="1" smtClean="0">
                <a:solidFill>
                  <a:schemeClr val="tx1"/>
                </a:solidFill>
              </a:rPr>
              <a:t>Sensex</a:t>
            </a:r>
            <a:r>
              <a:rPr lang="en-US" sz="800" dirty="0" smtClean="0">
                <a:solidFill>
                  <a:schemeClr val="tx1"/>
                </a:solidFill>
              </a:rPr>
              <a:t> website, RBI website, Research Report of </a:t>
            </a:r>
            <a:r>
              <a:rPr lang="en-US" sz="800" dirty="0" err="1" smtClean="0">
                <a:solidFill>
                  <a:schemeClr val="tx1"/>
                </a:solidFill>
              </a:rPr>
              <a:t>Miliman</a:t>
            </a:r>
            <a:r>
              <a:rPr lang="en-US" sz="800" dirty="0" smtClean="0">
                <a:solidFill>
                  <a:schemeClr val="tx1"/>
                </a:solidFill>
              </a:rPr>
              <a:t> </a:t>
            </a:r>
            <a:endParaRPr lang="en-IN" sz="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868362"/>
          </a:xfrm>
        </p:spPr>
        <p:txBody>
          <a:bodyPr>
            <a:normAutofit/>
          </a:bodyPr>
          <a:lstStyle/>
          <a:p>
            <a:r>
              <a:rPr lang="en-US" sz="3600" dirty="0" smtClean="0"/>
              <a:t>History of Par and Non- Par in India</a:t>
            </a:r>
          </a:p>
        </p:txBody>
      </p:sp>
      <p:graphicFrame>
        <p:nvGraphicFramePr>
          <p:cNvPr id="13" name="Content Placeholder 12"/>
          <p:cNvGraphicFramePr>
            <a:graphicFrameLocks noGrp="1"/>
          </p:cNvGraphicFramePr>
          <p:nvPr>
            <p:ph idx="1"/>
          </p:nvPr>
        </p:nvGraphicFramePr>
        <p:xfrm>
          <a:off x="457200" y="1295400"/>
          <a:ext cx="8229600" cy="4953000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4800600" y="1524000"/>
          <a:ext cx="3886200" cy="220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6" name="Chart 5"/>
          <p:cNvGraphicFramePr/>
          <p:nvPr/>
        </p:nvGraphicFramePr>
        <p:xfrm>
          <a:off x="4800600" y="3886200"/>
          <a:ext cx="38100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8" name="Rectangle 7"/>
          <p:cNvSpPr/>
          <p:nvPr/>
        </p:nvSpPr>
        <p:spPr>
          <a:xfrm>
            <a:off x="457200" y="6400800"/>
            <a:ext cx="82296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800" dirty="0" smtClean="0">
                <a:solidFill>
                  <a:schemeClr val="tx1"/>
                </a:solidFill>
              </a:rPr>
              <a:t>Sources: IRDA Journal, BSE </a:t>
            </a:r>
            <a:r>
              <a:rPr lang="en-US" sz="800" dirty="0" err="1" smtClean="0">
                <a:solidFill>
                  <a:schemeClr val="tx1"/>
                </a:solidFill>
              </a:rPr>
              <a:t>Sensex</a:t>
            </a:r>
            <a:r>
              <a:rPr lang="en-US" sz="800" dirty="0" smtClean="0">
                <a:solidFill>
                  <a:schemeClr val="tx1"/>
                </a:solidFill>
              </a:rPr>
              <a:t> website, RBI website, Research Report of </a:t>
            </a:r>
            <a:r>
              <a:rPr lang="en-US" sz="800" dirty="0" err="1" smtClean="0">
                <a:solidFill>
                  <a:schemeClr val="tx1"/>
                </a:solidFill>
              </a:rPr>
              <a:t>Miliman</a:t>
            </a:r>
            <a:r>
              <a:rPr lang="en-US" sz="800" dirty="0" smtClean="0">
                <a:solidFill>
                  <a:schemeClr val="tx1"/>
                </a:solidFill>
              </a:rPr>
              <a:t> </a:t>
            </a:r>
            <a:endParaRPr lang="en-IN" sz="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868362"/>
          </a:xfrm>
        </p:spPr>
        <p:txBody>
          <a:bodyPr>
            <a:normAutofit/>
          </a:bodyPr>
          <a:lstStyle/>
          <a:p>
            <a:r>
              <a:rPr lang="en-US" sz="3600" dirty="0" smtClean="0"/>
              <a:t>History of Par and Non- Par in India</a:t>
            </a:r>
          </a:p>
        </p:txBody>
      </p:sp>
      <p:graphicFrame>
        <p:nvGraphicFramePr>
          <p:cNvPr id="13" name="Content Placeholder 12"/>
          <p:cNvGraphicFramePr>
            <a:graphicFrameLocks noGrp="1"/>
          </p:cNvGraphicFramePr>
          <p:nvPr>
            <p:ph idx="1"/>
          </p:nvPr>
        </p:nvGraphicFramePr>
        <p:xfrm>
          <a:off x="457200" y="1143000"/>
          <a:ext cx="8229600" cy="3200400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Chart 6"/>
          <p:cNvGraphicFramePr/>
          <p:nvPr/>
        </p:nvGraphicFramePr>
        <p:xfrm>
          <a:off x="457200" y="4343400"/>
          <a:ext cx="3581400" cy="205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8" name="Chart 7"/>
          <p:cNvGraphicFramePr/>
          <p:nvPr/>
        </p:nvGraphicFramePr>
        <p:xfrm>
          <a:off x="4191000" y="4343400"/>
          <a:ext cx="4191000" cy="213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9" name="Rectangle 8"/>
          <p:cNvSpPr/>
          <p:nvPr/>
        </p:nvSpPr>
        <p:spPr>
          <a:xfrm>
            <a:off x="457200" y="6400800"/>
            <a:ext cx="82296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800" dirty="0" smtClean="0">
                <a:solidFill>
                  <a:schemeClr val="tx1"/>
                </a:solidFill>
              </a:rPr>
              <a:t>Sources: IRDA Segment wise data, BSE </a:t>
            </a:r>
            <a:r>
              <a:rPr lang="en-US" sz="800" dirty="0" err="1" smtClean="0">
                <a:solidFill>
                  <a:schemeClr val="tx1"/>
                </a:solidFill>
              </a:rPr>
              <a:t>Sensex</a:t>
            </a:r>
            <a:r>
              <a:rPr lang="en-US" sz="800" dirty="0" smtClean="0">
                <a:solidFill>
                  <a:schemeClr val="tx1"/>
                </a:solidFill>
              </a:rPr>
              <a:t> website, RBI website</a:t>
            </a:r>
            <a:endParaRPr lang="en-IN" sz="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868362"/>
          </a:xfrm>
        </p:spPr>
        <p:txBody>
          <a:bodyPr>
            <a:normAutofit/>
          </a:bodyPr>
          <a:lstStyle/>
          <a:p>
            <a:r>
              <a:rPr lang="en-US" sz="3600" dirty="0" smtClean="0"/>
              <a:t>History of Par and Non- Par in India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81000" y="6629400"/>
            <a:ext cx="82296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800" dirty="0" smtClean="0">
                <a:solidFill>
                  <a:schemeClr val="tx1"/>
                </a:solidFill>
              </a:rPr>
              <a:t>Sources: IRDA Journal</a:t>
            </a:r>
            <a:endParaRPr lang="en-IN" sz="800" dirty="0">
              <a:solidFill>
                <a:schemeClr val="tx1"/>
              </a:solidFill>
            </a:endParaRPr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</p:nvPr>
        </p:nvGraphicFramePr>
        <p:xfrm>
          <a:off x="381000" y="1143001"/>
          <a:ext cx="8534400" cy="3124200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5" name="Chart 14"/>
          <p:cNvGraphicFramePr/>
          <p:nvPr/>
        </p:nvGraphicFramePr>
        <p:xfrm>
          <a:off x="304800" y="4343400"/>
          <a:ext cx="4038600" cy="220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6" name="Chart 15"/>
          <p:cNvGraphicFramePr/>
          <p:nvPr/>
        </p:nvGraphicFramePr>
        <p:xfrm>
          <a:off x="4267200" y="4114800"/>
          <a:ext cx="42672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868362"/>
          </a:xfrm>
        </p:spPr>
        <p:txBody>
          <a:bodyPr>
            <a:normAutofit/>
          </a:bodyPr>
          <a:lstStyle/>
          <a:p>
            <a:r>
              <a:rPr lang="en-US" sz="3600" dirty="0" smtClean="0"/>
              <a:t>History of Par and Non- Par in India</a:t>
            </a: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2971800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" name="Rounded Rectangle 16"/>
          <p:cNvSpPr/>
          <p:nvPr/>
        </p:nvSpPr>
        <p:spPr>
          <a:xfrm>
            <a:off x="1524000" y="1066800"/>
            <a:ext cx="6629400" cy="4572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From 2013 to Now</a:t>
            </a:r>
            <a:endParaRPr lang="en-IN" dirty="0"/>
          </a:p>
        </p:txBody>
      </p:sp>
      <p:graphicFrame>
        <p:nvGraphicFramePr>
          <p:cNvPr id="18" name="Chart 17"/>
          <p:cNvGraphicFramePr/>
          <p:nvPr/>
        </p:nvGraphicFramePr>
        <p:xfrm>
          <a:off x="381000" y="4724400"/>
          <a:ext cx="3810000" cy="1851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0" name="Rectangle 19"/>
          <p:cNvSpPr/>
          <p:nvPr/>
        </p:nvSpPr>
        <p:spPr>
          <a:xfrm>
            <a:off x="4191000" y="4800600"/>
            <a:ext cx="4800600" cy="1600200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0">
            <a:scrgbClr r="0" g="0" b="0"/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Rectangle 21"/>
          <p:cNvSpPr/>
          <p:nvPr/>
        </p:nvSpPr>
        <p:spPr>
          <a:xfrm>
            <a:off x="4191000" y="4800600"/>
            <a:ext cx="4953000" cy="16002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0904" tIns="0" rIns="120904" bIns="120904" numCol="1" spcCol="1270" anchor="ctr" anchorCtr="0">
            <a:noAutofit/>
          </a:bodyPr>
          <a:lstStyle/>
          <a:p>
            <a:pPr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600" dirty="0" smtClean="0"/>
          </a:p>
          <a:p>
            <a:pPr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dirty="0" smtClean="0"/>
              <a:t>Prospective Regulation - ‘0% customer IRR on Par and Illustrated MB of 90% of premiums paid on ULIPs @4%’</a:t>
            </a:r>
            <a:endParaRPr lang="en-US" sz="1300" dirty="0" smtClean="0"/>
          </a:p>
          <a:p>
            <a:pPr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itchFamily="34" charset="0"/>
              <a:buChar char="•"/>
            </a:pPr>
            <a:r>
              <a:rPr lang="en-US" sz="1300" dirty="0" smtClean="0"/>
              <a:t> Easier to illustrate for ULIPs - less guarantees than par </a:t>
            </a:r>
          </a:p>
          <a:p>
            <a:pPr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itchFamily="34" charset="0"/>
              <a:buChar char="•"/>
            </a:pPr>
            <a:r>
              <a:rPr lang="en-US" sz="1300" dirty="0" smtClean="0"/>
              <a:t> More obvious for non par savings contracts (not a </a:t>
            </a:r>
            <a:r>
              <a:rPr lang="en-US" sz="1300" dirty="0" err="1" smtClean="0"/>
              <a:t>reg</a:t>
            </a:r>
            <a:r>
              <a:rPr lang="en-US" sz="1300" dirty="0" smtClean="0"/>
              <a:t> requirement) </a:t>
            </a:r>
          </a:p>
          <a:p>
            <a:pPr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itchFamily="34" charset="0"/>
              <a:buChar char="•"/>
            </a:pPr>
            <a:r>
              <a:rPr lang="en-US" sz="1300" dirty="0" smtClean="0"/>
              <a:t> Move towards non-par is expected.</a:t>
            </a:r>
          </a:p>
          <a:p>
            <a:pPr lvl="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700" kern="1200" dirty="0" smtClean="0"/>
          </a:p>
        </p:txBody>
      </p:sp>
      <p:sp>
        <p:nvSpPr>
          <p:cNvPr id="24" name="Rectangle 23"/>
          <p:cNvSpPr/>
          <p:nvPr/>
        </p:nvSpPr>
        <p:spPr>
          <a:xfrm>
            <a:off x="457200" y="6477000"/>
            <a:ext cx="82296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800" dirty="0" smtClean="0">
                <a:solidFill>
                  <a:schemeClr val="tx1"/>
                </a:solidFill>
              </a:rPr>
              <a:t>Sources: BSE </a:t>
            </a:r>
            <a:r>
              <a:rPr lang="en-US" sz="800" dirty="0" err="1" smtClean="0">
                <a:solidFill>
                  <a:schemeClr val="tx1"/>
                </a:solidFill>
              </a:rPr>
              <a:t>Sensex</a:t>
            </a:r>
            <a:r>
              <a:rPr lang="en-US" sz="800" dirty="0" smtClean="0">
                <a:solidFill>
                  <a:schemeClr val="tx1"/>
                </a:solidFill>
              </a:rPr>
              <a:t> website, RBI website</a:t>
            </a:r>
            <a:endParaRPr lang="en-IN" sz="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15240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en-IN" dirty="0" smtClean="0"/>
          </a:p>
          <a:p>
            <a:endParaRPr lang="en-IN" dirty="0"/>
          </a:p>
        </p:txBody>
      </p:sp>
      <p:sp>
        <p:nvSpPr>
          <p:cNvPr id="6" name="TextBox 5"/>
          <p:cNvSpPr txBox="1"/>
          <p:nvPr/>
        </p:nvSpPr>
        <p:spPr>
          <a:xfrm>
            <a:off x="762000" y="838200"/>
            <a:ext cx="73151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Systemic Risk</a:t>
            </a:r>
            <a:endParaRPr lang="en-US" sz="4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11286" y="1828800"/>
            <a:ext cx="6016625" cy="418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62000" y="6248400"/>
            <a:ext cx="6781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Image source: </a:t>
            </a:r>
            <a:r>
              <a:rPr lang="en-US" sz="1100" dirty="0" err="1" smtClean="0"/>
              <a:t>http://www.gardalundur.is/g/images/stories/domino-effect.jpg</a:t>
            </a:r>
            <a:r>
              <a:rPr lang="en-GB" sz="1100" dirty="0" smtClean="0"/>
              <a:t> 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Systemic risk </a:t>
            </a:r>
            <a:endParaRPr lang="en-IN" sz="3600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685800" y="1295400"/>
          <a:ext cx="7848600" cy="5181600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2173</TotalTime>
  <Words>2012</Words>
  <Application>Microsoft Macintosh PowerPoint</Application>
  <PresentationFormat>On-screen Show (4:3)</PresentationFormat>
  <Paragraphs>234</Paragraphs>
  <Slides>26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Increasing share of non-participating business in India – systemic risks associated with it</vt:lpstr>
      <vt:lpstr>Agenda</vt:lpstr>
      <vt:lpstr>History of Par and Non- Par in India</vt:lpstr>
      <vt:lpstr>History of Par and Non- Par in India</vt:lpstr>
      <vt:lpstr>History of Par and Non- Par in India</vt:lpstr>
      <vt:lpstr>History of Par and Non- Par in India</vt:lpstr>
      <vt:lpstr>History of Par and Non- Par in India</vt:lpstr>
      <vt:lpstr>Slide 8</vt:lpstr>
      <vt:lpstr>Systemic risk </vt:lpstr>
      <vt:lpstr>Slide 10</vt:lpstr>
      <vt:lpstr>Conclusions of Geneva association Systemic Risk Working Group</vt:lpstr>
      <vt:lpstr>Do the findings apply to Indian insurance industry?</vt:lpstr>
      <vt:lpstr>Do the findings apply to Indian insurance industry? (contd)</vt:lpstr>
      <vt:lpstr>Do the findings apply to Indian insurance industry? (contd)</vt:lpstr>
      <vt:lpstr>Slide 15</vt:lpstr>
      <vt:lpstr>Systemic risk – insurance industry</vt:lpstr>
      <vt:lpstr>Systemic risk – insurance industry</vt:lpstr>
      <vt:lpstr>Systemic risk – insurance industry</vt:lpstr>
      <vt:lpstr>Systemic risk – insurance industry</vt:lpstr>
      <vt:lpstr>Systemic risk – insurance industry</vt:lpstr>
      <vt:lpstr>Systemic risk – insurance industry</vt:lpstr>
      <vt:lpstr>Systemic risk – insurance industry</vt:lpstr>
      <vt:lpstr>Slide 23</vt:lpstr>
      <vt:lpstr>Systemic risk mitigation measures</vt:lpstr>
      <vt:lpstr>Slide 25</vt:lpstr>
      <vt:lpstr>Appendix: Sources/Reference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Case Study L6 — Distribution of profits</dc:title>
  <dc:creator>SONY</dc:creator>
  <cp:lastModifiedBy>A A</cp:lastModifiedBy>
  <cp:revision>165</cp:revision>
  <dcterms:created xsi:type="dcterms:W3CDTF">2014-12-10T04:49:34Z</dcterms:created>
  <dcterms:modified xsi:type="dcterms:W3CDTF">2014-12-10T04:55:29Z</dcterms:modified>
</cp:coreProperties>
</file>