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4062" r:id="rId3"/>
  </p:sldMasterIdLst>
  <p:notesMasterIdLst>
    <p:notesMasterId r:id="rId51"/>
  </p:notesMasterIdLst>
  <p:handoutMasterIdLst>
    <p:handoutMasterId r:id="rId52"/>
  </p:handoutMasterIdLst>
  <p:sldIdLst>
    <p:sldId id="274" r:id="rId4"/>
    <p:sldId id="290" r:id="rId5"/>
    <p:sldId id="360" r:id="rId6"/>
    <p:sldId id="349" r:id="rId7"/>
    <p:sldId id="355" r:id="rId8"/>
    <p:sldId id="356" r:id="rId9"/>
    <p:sldId id="357" r:id="rId10"/>
    <p:sldId id="359" r:id="rId11"/>
    <p:sldId id="350" r:id="rId12"/>
    <p:sldId id="351" r:id="rId13"/>
    <p:sldId id="352" r:id="rId14"/>
    <p:sldId id="353" r:id="rId15"/>
    <p:sldId id="354" r:id="rId16"/>
    <p:sldId id="358" r:id="rId17"/>
    <p:sldId id="296" r:id="rId18"/>
    <p:sldId id="297" r:id="rId19"/>
    <p:sldId id="298" r:id="rId20"/>
    <p:sldId id="299" r:id="rId21"/>
    <p:sldId id="300" r:id="rId22"/>
    <p:sldId id="301" r:id="rId23"/>
    <p:sldId id="302" r:id="rId24"/>
    <p:sldId id="303" r:id="rId25"/>
    <p:sldId id="304" r:id="rId26"/>
    <p:sldId id="305" r:id="rId27"/>
    <p:sldId id="307" r:id="rId28"/>
    <p:sldId id="308" r:id="rId29"/>
    <p:sldId id="309" r:id="rId30"/>
    <p:sldId id="310" r:id="rId31"/>
    <p:sldId id="311" r:id="rId32"/>
    <p:sldId id="337" r:id="rId33"/>
    <p:sldId id="338" r:id="rId34"/>
    <p:sldId id="318" r:id="rId35"/>
    <p:sldId id="319" r:id="rId36"/>
    <p:sldId id="334" r:id="rId37"/>
    <p:sldId id="336" r:id="rId38"/>
    <p:sldId id="322" r:id="rId39"/>
    <p:sldId id="323" r:id="rId40"/>
    <p:sldId id="325" r:id="rId41"/>
    <p:sldId id="327" r:id="rId42"/>
    <p:sldId id="329" r:id="rId43"/>
    <p:sldId id="330" r:id="rId44"/>
    <p:sldId id="331" r:id="rId45"/>
    <p:sldId id="341" r:id="rId46"/>
    <p:sldId id="342" r:id="rId47"/>
    <p:sldId id="333" r:id="rId48"/>
    <p:sldId id="278" r:id="rId49"/>
    <p:sldId id="279" r:id="rId5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GE Inspira" pitchFamily="34" charset="0"/>
        <a:ea typeface="+mn-ea"/>
        <a:cs typeface="+mn-cs"/>
      </a:defRPr>
    </a:lvl1pPr>
    <a:lvl2pPr marL="457200" algn="l" rtl="0" eaLnBrk="0" fontAlgn="base" hangingPunct="0">
      <a:spcBef>
        <a:spcPct val="0"/>
      </a:spcBef>
      <a:spcAft>
        <a:spcPct val="0"/>
      </a:spcAft>
      <a:defRPr sz="2400" kern="1200">
        <a:solidFill>
          <a:schemeClr val="tx1"/>
        </a:solidFill>
        <a:latin typeface="GE Inspira" pitchFamily="34" charset="0"/>
        <a:ea typeface="+mn-ea"/>
        <a:cs typeface="+mn-cs"/>
      </a:defRPr>
    </a:lvl2pPr>
    <a:lvl3pPr marL="914400" algn="l" rtl="0" eaLnBrk="0" fontAlgn="base" hangingPunct="0">
      <a:spcBef>
        <a:spcPct val="0"/>
      </a:spcBef>
      <a:spcAft>
        <a:spcPct val="0"/>
      </a:spcAft>
      <a:defRPr sz="2400" kern="1200">
        <a:solidFill>
          <a:schemeClr val="tx1"/>
        </a:solidFill>
        <a:latin typeface="GE Inspira"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GE Inspira"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GE Inspira" pitchFamily="34" charset="0"/>
        <a:ea typeface="+mn-ea"/>
        <a:cs typeface="+mn-cs"/>
      </a:defRPr>
    </a:lvl5pPr>
    <a:lvl6pPr marL="2286000" algn="l" defTabSz="914400" rtl="0" eaLnBrk="1" latinLnBrk="0" hangingPunct="1">
      <a:defRPr sz="2400" kern="1200">
        <a:solidFill>
          <a:schemeClr val="tx1"/>
        </a:solidFill>
        <a:latin typeface="GE Inspira" pitchFamily="34" charset="0"/>
        <a:ea typeface="+mn-ea"/>
        <a:cs typeface="+mn-cs"/>
      </a:defRPr>
    </a:lvl6pPr>
    <a:lvl7pPr marL="2743200" algn="l" defTabSz="914400" rtl="0" eaLnBrk="1" latinLnBrk="0" hangingPunct="1">
      <a:defRPr sz="2400" kern="1200">
        <a:solidFill>
          <a:schemeClr val="tx1"/>
        </a:solidFill>
        <a:latin typeface="GE Inspira" pitchFamily="34" charset="0"/>
        <a:ea typeface="+mn-ea"/>
        <a:cs typeface="+mn-cs"/>
      </a:defRPr>
    </a:lvl7pPr>
    <a:lvl8pPr marL="3200400" algn="l" defTabSz="914400" rtl="0" eaLnBrk="1" latinLnBrk="0" hangingPunct="1">
      <a:defRPr sz="2400" kern="1200">
        <a:solidFill>
          <a:schemeClr val="tx1"/>
        </a:solidFill>
        <a:latin typeface="GE Inspira" pitchFamily="34" charset="0"/>
        <a:ea typeface="+mn-ea"/>
        <a:cs typeface="+mn-cs"/>
      </a:defRPr>
    </a:lvl8pPr>
    <a:lvl9pPr marL="3657600" algn="l" defTabSz="914400" rtl="0" eaLnBrk="1" latinLnBrk="0" hangingPunct="1">
      <a:defRPr sz="2400" kern="1200">
        <a:solidFill>
          <a:schemeClr val="tx1"/>
        </a:solidFill>
        <a:latin typeface="GE Inspir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00FF"/>
    <a:srgbClr val="0033CC"/>
    <a:srgbClr val="3366CC"/>
    <a:srgbClr val="1968DD"/>
    <a:srgbClr val="CC3300"/>
    <a:srgbClr val="3399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88" autoAdjust="0"/>
    <p:restoredTop sz="91021" autoAdjust="0"/>
  </p:normalViewPr>
  <p:slideViewPr>
    <p:cSldViewPr>
      <p:cViewPr varScale="1">
        <p:scale>
          <a:sx n="64" d="100"/>
          <a:sy n="64" d="100"/>
        </p:scale>
        <p:origin x="-1788" y="-108"/>
      </p:cViewPr>
      <p:guideLst>
        <p:guide orient="horz" pos="2160"/>
        <p:guide pos="2880"/>
      </p:guideLst>
    </p:cSldViewPr>
  </p:slideViewPr>
  <p:outlineViewPr>
    <p:cViewPr>
      <p:scale>
        <a:sx n="33" d="100"/>
        <a:sy n="33" d="100"/>
      </p:scale>
      <p:origin x="36" y="7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84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8195"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8196"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8197"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5F6D98A-31A5-4D30-AFAE-D444D177CA1B}" type="slidenum">
              <a:rPr lang="en-US" altLang="en-US"/>
              <a:pPr>
                <a:defRPr/>
              </a:pPr>
              <a:t>‹#›</a:t>
            </a:fld>
            <a:endParaRPr lang="en-US" altLang="en-US"/>
          </a:p>
        </p:txBody>
      </p:sp>
    </p:spTree>
    <p:extLst>
      <p:ext uri="{BB962C8B-B14F-4D97-AF65-F5344CB8AC3E}">
        <p14:creationId xmlns:p14="http://schemas.microsoft.com/office/powerpoint/2010/main" val="769248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276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655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76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276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AB8695F-D089-47BD-A8B6-11A2F0466D06}" type="slidenum">
              <a:rPr lang="en-US" altLang="en-US"/>
              <a:pPr>
                <a:defRPr/>
              </a:pPr>
              <a:t>‹#›</a:t>
            </a:fld>
            <a:endParaRPr lang="en-US" altLang="en-US"/>
          </a:p>
        </p:txBody>
      </p:sp>
    </p:spTree>
    <p:extLst>
      <p:ext uri="{BB962C8B-B14F-4D97-AF65-F5344CB8AC3E}">
        <p14:creationId xmlns:p14="http://schemas.microsoft.com/office/powerpoint/2010/main" val="25010413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a:spcBef>
                <a:spcPct val="0"/>
              </a:spcBef>
            </a:pPr>
            <a:endParaRPr lang="en-US" altLang="en-US" smtClean="0"/>
          </a:p>
        </p:txBody>
      </p:sp>
      <p:sp>
        <p:nvSpPr>
          <p:cNvPr id="66564" name="Slide Number Placeholder 3"/>
          <p:cNvSpPr>
            <a:spLocks noGrp="1"/>
          </p:cNvSpPr>
          <p:nvPr>
            <p:ph type="sldNum" sz="quarter" idx="5"/>
          </p:nvPr>
        </p:nvSpPr>
        <p:spPr>
          <a:noFill/>
        </p:spPr>
        <p:txBody>
          <a:bodyPr/>
          <a:lstStyle/>
          <a:p>
            <a:fld id="{63C5807D-892F-4BD2-9BBF-5882832D79A8}" type="slidenum">
              <a:rPr lang="en-US" altLang="en-US" smtClean="0"/>
              <a:pPr/>
              <a:t>2</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en-US" altLang="en-US" smtClean="0"/>
          </a:p>
        </p:txBody>
      </p:sp>
      <p:sp>
        <p:nvSpPr>
          <p:cNvPr id="67588" name="Slide Number Placeholder 3"/>
          <p:cNvSpPr>
            <a:spLocks noGrp="1"/>
          </p:cNvSpPr>
          <p:nvPr>
            <p:ph type="sldNum" sz="quarter" idx="5"/>
          </p:nvPr>
        </p:nvSpPr>
        <p:spPr>
          <a:noFill/>
        </p:spPr>
        <p:txBody>
          <a:bodyPr/>
          <a:lstStyle/>
          <a:p>
            <a:fld id="{6E3B0DC9-4ED1-481F-9BFB-1B8A72F47377}" type="slidenum">
              <a:rPr lang="en-US" altLang="en-US" smtClean="0"/>
              <a:pPr/>
              <a:t>47</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3.xml"/><Relationship Id="rId1" Type="http://schemas.openxmlformats.org/officeDocument/2006/relationships/vmlDrawing" Target="../drawings/vmlDrawing9.vml"/><Relationship Id="rId5" Type="http://schemas.openxmlformats.org/officeDocument/2006/relationships/oleObject" Target="../embeddings/oleObject11.bin"/><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3.xml"/><Relationship Id="rId1" Type="http://schemas.openxmlformats.org/officeDocument/2006/relationships/vmlDrawing" Target="../drawings/vmlDrawing10.v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3.xml"/><Relationship Id="rId1" Type="http://schemas.openxmlformats.org/officeDocument/2006/relationships/vmlDrawing" Target="../drawings/vmlDrawing11.v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vmlDrawing" Target="../drawings/vmlDrawing3.v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vmlDrawing" Target="../drawings/vmlDrawing4.v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vmlDrawing" Target="../drawings/vmlDrawing5.v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3.xml"/><Relationship Id="rId1" Type="http://schemas.openxmlformats.org/officeDocument/2006/relationships/vmlDrawing" Target="../drawings/vmlDrawing7.v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3.xml"/><Relationship Id="rId1" Type="http://schemas.openxmlformats.org/officeDocument/2006/relationships/vmlDrawing" Target="../drawings/vmlDrawing8.vml"/><Relationship Id="rId5" Type="http://schemas.openxmlformats.org/officeDocument/2006/relationships/oleObject" Target="../embeddings/oleObject9.bin"/><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lvl1pPr>
              <a:defRPr/>
            </a:lvl1pPr>
          </a:lstStyle>
          <a:p>
            <a:pPr>
              <a:defRPr/>
            </a:pPr>
            <a:fld id="{02B28685-4D0C-42D5-8013-B5904CD1FCBC}" type="datetime1">
              <a:rPr lang="en-US"/>
              <a:pPr>
                <a:defRPr/>
              </a:pPr>
              <a:t>11/6/2017</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E8F805E5-31E0-4E58-A8B0-7026B8539F35}" type="slidenum">
              <a:rPr lang="en-US"/>
              <a:pPr>
                <a:defRPr/>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3"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1924"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1925" r:id="rId5" imgW="3961905" imgH="3415873" progId="PI3.Image">
                  <p:embed/>
                </p:oleObj>
              </mc:Choice>
              <mc:Fallback>
                <p:oleObj r:id="rId5" imgW="3961905" imgH="3415873" progId="PI3.Image">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6" name="Date Placeholder 1"/>
          <p:cNvSpPr>
            <a:spLocks noGrp="1"/>
          </p:cNvSpPr>
          <p:nvPr>
            <p:ph type="dt" sz="half" idx="10"/>
          </p:nvPr>
        </p:nvSpPr>
        <p:spPr/>
        <p:txBody>
          <a:bodyPr/>
          <a:lstStyle>
            <a:lvl1pPr>
              <a:defRPr/>
            </a:lvl1pPr>
          </a:lstStyle>
          <a:p>
            <a:pPr>
              <a:defRPr/>
            </a:pPr>
            <a:fld id="{FDF226C0-9885-4BA9-BBFA-A52CBFEBB775}" type="datetime1">
              <a:rPr lang="en-US"/>
              <a:pPr>
                <a:defRPr/>
              </a:pPr>
              <a:t>11/6/2017</a:t>
            </a:fld>
            <a:endParaRPr lang="en-US"/>
          </a:p>
        </p:txBody>
      </p:sp>
      <p:sp>
        <p:nvSpPr>
          <p:cNvPr id="7" name="Footer Placeholder 2"/>
          <p:cNvSpPr>
            <a:spLocks noGrp="1"/>
          </p:cNvSpPr>
          <p:nvPr>
            <p:ph type="ftr" sz="quarter" idx="11"/>
          </p:nvPr>
        </p:nvSpPr>
        <p:spPr/>
        <p:txBody>
          <a:bodyPr/>
          <a:lstStyle>
            <a:lvl1pPr>
              <a:defRPr/>
            </a:lvl1pPr>
          </a:lstStyle>
          <a:p>
            <a:pPr>
              <a:defRPr/>
            </a:pPr>
            <a:endParaRPr lang="en-US"/>
          </a:p>
        </p:txBody>
      </p:sp>
      <p:sp>
        <p:nvSpPr>
          <p:cNvPr id="8" name="Slide Number Placeholder 3"/>
          <p:cNvSpPr>
            <a:spLocks noGrp="1"/>
          </p:cNvSpPr>
          <p:nvPr>
            <p:ph type="sldNum" sz="quarter" idx="12"/>
          </p:nvPr>
        </p:nvSpPr>
        <p:spPr/>
        <p:txBody>
          <a:bodyPr/>
          <a:lstStyle>
            <a:lvl1pPr>
              <a:defRPr/>
            </a:lvl1pPr>
          </a:lstStyle>
          <a:p>
            <a:pPr>
              <a:defRPr/>
            </a:pPr>
            <a:fld id="{D4228D92-7A87-4D18-A7FB-CB5CD00055B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BEE1B38-C5EB-4D66-9137-0AFE9CDEDE8F}" type="datetime1">
              <a:rPr lang="en-US"/>
              <a:pPr>
                <a:defRPr/>
              </a:pPr>
              <a:t>11/6/2017</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3408B89-6D71-407B-A13E-73EB5DAB0C70}" type="slidenum">
              <a:rPr lang="en-US"/>
              <a:pPr>
                <a:defRPr/>
              </a:pPr>
              <a:t>‹#›</a:t>
            </a:fld>
            <a:endParaRPr lang="en-US"/>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327B613C-1AD7-49D3-885D-F654C5CDBAA6}" type="datetime1">
              <a:rPr lang="en-US"/>
              <a:pPr>
                <a:defRPr/>
              </a:pPr>
              <a:t>11/6/2017</a:t>
            </a:fld>
            <a:endParaRPr lang="en-US" dirty="0"/>
          </a:p>
        </p:txBody>
      </p:sp>
      <p:sp>
        <p:nvSpPr>
          <p:cNvPr id="6" name="Footer Placeholder 5"/>
          <p:cNvSpPr>
            <a:spLocks noGrp="1"/>
          </p:cNvSpPr>
          <p:nvPr>
            <p:ph type="ftr" sz="quarter" idx="11"/>
          </p:nvPr>
        </p:nvSpPr>
        <p:spPr/>
        <p:txBody>
          <a:bodyPr/>
          <a:lstStyle>
            <a:lvl1pPr>
              <a:defRPr dirty="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8373308-0E19-497C-B1B8-FF03078E4083}" type="slidenum">
              <a:rPr lang="en-US"/>
              <a:pPr>
                <a:defRPr/>
              </a:pPr>
              <a:t>‹#›</a:t>
            </a:fld>
            <a:endParaRPr lang="en-US" dirty="0"/>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2947"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Date Placeholder 3"/>
          <p:cNvSpPr>
            <a:spLocks noGrp="1"/>
          </p:cNvSpPr>
          <p:nvPr>
            <p:ph type="dt" sz="half" idx="10"/>
          </p:nvPr>
        </p:nvSpPr>
        <p:spPr/>
        <p:txBody>
          <a:bodyPr/>
          <a:lstStyle>
            <a:lvl1pPr>
              <a:defRPr/>
            </a:lvl1pPr>
          </a:lstStyle>
          <a:p>
            <a:pPr>
              <a:defRPr/>
            </a:pPr>
            <a:fld id="{58FB4290-6522-4139-852E-05BD9E7F0D2E}" type="datetime1">
              <a:rPr lang="en-US"/>
              <a:pPr>
                <a:defRPr/>
              </a:pPr>
              <a:t>11/6/2017</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A42C089-8B06-4A0B-95D7-3CDAD50266A8}" type="slidenum">
              <a:rPr lang="en-US"/>
              <a:pPr>
                <a:defRPr/>
              </a:pPr>
              <a:t>‹#›</a:t>
            </a:fld>
            <a:endParaRPr lang="en-US"/>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3971"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Date Placeholder 3"/>
          <p:cNvSpPr>
            <a:spLocks noGrp="1"/>
          </p:cNvSpPr>
          <p:nvPr>
            <p:ph type="dt" sz="half" idx="10"/>
          </p:nvPr>
        </p:nvSpPr>
        <p:spPr/>
        <p:txBody>
          <a:bodyPr/>
          <a:lstStyle>
            <a:lvl1pPr>
              <a:defRPr/>
            </a:lvl1pPr>
          </a:lstStyle>
          <a:p>
            <a:pPr>
              <a:defRPr/>
            </a:pPr>
            <a:fld id="{AAB955F9-81EA-47C5-8059-9E5C2B437C70}" type="datetime1">
              <a:rPr lang="en-US"/>
              <a:pPr>
                <a:defRPr/>
              </a:pPr>
              <a:t>11/6/2017</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4345A04D-C080-4BFC-85DC-6A7DE006A70E}" type="slidenum">
              <a:rPr lang="en-US"/>
              <a:pPr>
                <a:defRPr/>
              </a:pPr>
              <a:t>‹#›</a:t>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3"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76803"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77827"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6" name="Date Placeholder 5"/>
          <p:cNvSpPr>
            <a:spLocks noGrp="1" noChangeArrowheads="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endParaRPr lang="en-US" altLang="en-US"/>
          </a:p>
        </p:txBody>
      </p:sp>
      <p:sp>
        <p:nvSpPr>
          <p:cNvPr id="7" name="Footer Placeholder 6"/>
          <p:cNvSpPr>
            <a:spLocks noGrp="1" noChangeArrowheads="1"/>
          </p:cNvSpPr>
          <p:nvPr>
            <p:ph type="ftr" sz="quarter" idx="11"/>
          </p:nvPr>
        </p:nvSpPr>
        <p:spPr>
          <a:xfrm>
            <a:off x="3124200" y="6245225"/>
            <a:ext cx="2895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endParaRPr lang="en-US" altLang="en-US"/>
          </a:p>
        </p:txBody>
      </p:sp>
      <p:sp>
        <p:nvSpPr>
          <p:cNvPr id="8"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C09E431-2635-4E10-8DCC-E0AE2181DF9B}"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78851"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noChangeArrowheads="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endParaRPr lang="en-US" altLang="en-US"/>
          </a:p>
        </p:txBody>
      </p:sp>
      <p:sp>
        <p:nvSpPr>
          <p:cNvPr id="7" name="Footer Placeholder 6"/>
          <p:cNvSpPr>
            <a:spLocks noGrp="1" noChangeArrowheads="1"/>
          </p:cNvSpPr>
          <p:nvPr>
            <p:ph type="ftr" sz="quarter" idx="11"/>
          </p:nvPr>
        </p:nvSpPr>
        <p:spPr>
          <a:xfrm>
            <a:off x="3124200" y="6245225"/>
            <a:ext cx="2895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endParaRPr lang="en-US" altLang="en-US"/>
          </a:p>
        </p:txBody>
      </p:sp>
      <p:sp>
        <p:nvSpPr>
          <p:cNvPr id="8"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1620E84-CF3C-4ECD-8704-4F2192792160}"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79875"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6" name="Date Placeholder 3"/>
          <p:cNvSpPr>
            <a:spLocks noGrp="1"/>
          </p:cNvSpPr>
          <p:nvPr>
            <p:ph type="dt" sz="half" idx="10"/>
          </p:nvPr>
        </p:nvSpPr>
        <p:spPr/>
        <p:txBody>
          <a:bodyPr/>
          <a:lstStyle>
            <a:lvl1pPr>
              <a:defRPr/>
            </a:lvl1pPr>
          </a:lstStyle>
          <a:p>
            <a:pPr>
              <a:defRPr/>
            </a:pPr>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pPr>
              <a:defRPr/>
            </a:pPr>
            <a:fld id="{D2CF21A4-27CF-4CDC-8286-9DA295D91962}"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5"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0900" r:id="rId3" imgW="3961905" imgH="3415873" progId="PI3.Image">
                  <p:embed/>
                </p:oleObj>
              </mc:Choice>
              <mc:Fallback>
                <p:oleObj r:id="rId3" imgW="3961905" imgH="341587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6"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7"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80901" r:id="rId5" imgW="3961905" imgH="3415873" progId="PI3.Image">
                  <p:embed/>
                </p:oleObj>
              </mc:Choice>
              <mc:Fallback>
                <p:oleObj r:id="rId5" imgW="3961905" imgH="3415873" progId="PI3.Image">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8" name="Date Placeholder 3"/>
          <p:cNvSpPr>
            <a:spLocks noGrp="1"/>
          </p:cNvSpPr>
          <p:nvPr>
            <p:ph type="dt" sz="half" idx="10"/>
          </p:nvPr>
        </p:nvSpPr>
        <p:spPr/>
        <p:txBody>
          <a:bodyPr/>
          <a:lstStyle>
            <a:lvl1pPr>
              <a:defRPr/>
            </a:lvl1pPr>
          </a:lstStyle>
          <a:p>
            <a:pPr>
              <a:defRPr/>
            </a:pPr>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ltLang="en-US"/>
          </a:p>
        </p:txBody>
      </p:sp>
      <p:sp>
        <p:nvSpPr>
          <p:cNvPr id="10" name="Slide Number Placeholder 5"/>
          <p:cNvSpPr>
            <a:spLocks noGrp="1"/>
          </p:cNvSpPr>
          <p:nvPr>
            <p:ph type="sldNum" sz="quarter" idx="12"/>
          </p:nvPr>
        </p:nvSpPr>
        <p:spPr/>
        <p:txBody>
          <a:bodyPr/>
          <a:lstStyle>
            <a:lvl1pPr>
              <a:defRPr/>
            </a:lvl1pPr>
          </a:lstStyle>
          <a:p>
            <a:pPr>
              <a:defRPr/>
            </a:pPr>
            <a:fld id="{91A032DB-D340-43D7-BEF1-2AD48EC3AAEE}"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3A9A7CB-BEE6-4F99-898E-913F06E8E125}" type="datetime1">
              <a:rPr lang="en-US"/>
              <a:pPr>
                <a:defRPr/>
              </a:pPr>
              <a:t>11/6/2017</a:t>
            </a:fld>
            <a:endParaRPr lang="en-US"/>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A5729D-2C39-4369-A876-0F5A87E7225D}" type="slidenum">
              <a:rPr lang="en-US"/>
              <a:pPr>
                <a:defRPr/>
              </a:pPr>
              <a:t>‹#›</a:t>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lvl1pPr>
              <a:defRPr/>
            </a:lvl1pPr>
          </a:lstStyle>
          <a:p>
            <a:pPr>
              <a:defRPr/>
            </a:pPr>
            <a:fld id="{B6EE300C-6FC5-4FC3-AF1A-075E4F50620D}" type="datetime1">
              <a:rPr lang="en-US"/>
              <a:pPr>
                <a:defRPr/>
              </a:pPr>
              <a:t>11/6/2017</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67F1F58-09ED-4D63-A115-0A32A9EFB115}" type="slidenum">
              <a:rPr lang="en-US"/>
              <a:pPr>
                <a:defRPr/>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lvl1pPr>
              <a:defRPr/>
            </a:lvl1pPr>
          </a:lstStyle>
          <a:p>
            <a:pPr>
              <a:defRPr/>
            </a:pPr>
            <a:fld id="{F50D295D-4A77-4DEB-B04C-9F4282A8BC04}" type="datetime1">
              <a:rPr lang="en-US"/>
              <a:pPr>
                <a:defRPr/>
              </a:pPr>
              <a:t>11/6/2017</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F172E69C-80FA-4C88-9208-D8927BD86264}" type="slidenum">
              <a:rPr lang="en-US"/>
              <a:pPr>
                <a:defRPr/>
              </a:pPr>
              <a:t>‹#›</a:t>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vmlDrawing" Target="../drawings/vmlDrawing1.vm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oleObject" Target="../embeddings/oleObject1.bin"/><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vmlDrawing" Target="../drawings/vmlDrawing2.v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vmlDrawing" Target="../drawings/vmlDrawing6.v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1.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oleObject" Target="../embeddings/oleObject6.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graphicFrame>
        <p:nvGraphicFramePr>
          <p:cNvPr id="1026" name="Object 6"/>
          <p:cNvGraphicFramePr>
            <a:graphicFrameLocks noChangeAspect="1"/>
          </p:cNvGraphicFramePr>
          <p:nvPr/>
        </p:nvGraphicFramePr>
        <p:xfrm>
          <a:off x="685800" y="533400"/>
          <a:ext cx="7772400" cy="5791200"/>
        </p:xfrm>
        <a:graphic>
          <a:graphicData uri="http://schemas.openxmlformats.org/presentationml/2006/ole">
            <mc:AlternateContent xmlns:mc="http://schemas.openxmlformats.org/markup-compatibility/2006">
              <mc:Choice xmlns:v="urn:schemas-microsoft-com:vml" Requires="v">
                <p:oleObj spid="_x0000_s1027" r:id="rId5" imgW="3961905" imgH="3415873" progId="PI3.Image">
                  <p:embed/>
                </p:oleObj>
              </mc:Choice>
              <mc:Fallback>
                <p:oleObj r:id="rId5" imgW="3961905" imgH="3415873" progId="PI3.Image">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33400"/>
                        <a:ext cx="7772400" cy="5791200"/>
                      </a:xfrm>
                      <a:prstGeom prst="rect">
                        <a:avLst/>
                      </a:prstGeom>
                      <a:solidFill>
                        <a:srgbClr val="C0C0C0"/>
                      </a:solidFill>
                    </p:spPr>
                  </p:pic>
                </p:oleObj>
              </mc:Fallback>
            </mc:AlternateContent>
          </a:graphicData>
        </a:graphic>
      </p:graphicFrame>
      <p:sp>
        <p:nvSpPr>
          <p:cNvPr id="1027" name="Rectangle 6"/>
          <p:cNvSpPr>
            <a:spLocks noChangeArrowheads="1"/>
          </p:cNvSpPr>
          <p:nvPr userDrawn="1"/>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GE Inspira" pitchFamily="34" charset="0"/>
              </a:defRPr>
            </a:lvl1pPr>
            <a:lvl2pPr marL="742950" indent="-285750" eaLnBrk="0" hangingPunct="0">
              <a:defRPr sz="2400">
                <a:solidFill>
                  <a:schemeClr val="tx1"/>
                </a:solidFill>
                <a:latin typeface="GE Inspira" pitchFamily="34" charset="0"/>
              </a:defRPr>
            </a:lvl2pPr>
            <a:lvl3pPr marL="1143000" indent="-228600" eaLnBrk="0" hangingPunct="0">
              <a:defRPr sz="2400">
                <a:solidFill>
                  <a:schemeClr val="tx1"/>
                </a:solidFill>
                <a:latin typeface="GE Inspira" pitchFamily="34" charset="0"/>
              </a:defRPr>
            </a:lvl3pPr>
            <a:lvl4pPr marL="1600200" indent="-228600" eaLnBrk="0" hangingPunct="0">
              <a:defRPr sz="2400">
                <a:solidFill>
                  <a:schemeClr val="tx1"/>
                </a:solidFill>
                <a:latin typeface="GE Inspira" pitchFamily="34" charset="0"/>
              </a:defRPr>
            </a:lvl4pPr>
            <a:lvl5pPr marL="2057400" indent="-228600" eaLnBrk="0" hangingPunct="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eaLnBrk="1" hangingPunct="1">
              <a:defRPr/>
            </a:pPr>
            <a:endParaRPr lang="en-US" altLang="en-US" smtClean="0"/>
          </a:p>
        </p:txBody>
      </p:sp>
      <p:sp>
        <p:nvSpPr>
          <p:cNvPr id="1028" name="Rectangle 7"/>
          <p:cNvSpPr>
            <a:spLocks noChangeArrowheads="1"/>
          </p:cNvSpPr>
          <p:nvPr userDrawn="1"/>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GE Inspira" pitchFamily="34" charset="0"/>
              </a:defRPr>
            </a:lvl1pPr>
            <a:lvl2pPr marL="742950" indent="-285750" eaLnBrk="0" hangingPunct="0">
              <a:defRPr sz="2400">
                <a:solidFill>
                  <a:schemeClr val="tx1"/>
                </a:solidFill>
                <a:latin typeface="GE Inspira" pitchFamily="34" charset="0"/>
              </a:defRPr>
            </a:lvl2pPr>
            <a:lvl3pPr marL="1143000" indent="-228600" eaLnBrk="0" hangingPunct="0">
              <a:defRPr sz="2400">
                <a:solidFill>
                  <a:schemeClr val="tx1"/>
                </a:solidFill>
                <a:latin typeface="GE Inspira" pitchFamily="34" charset="0"/>
              </a:defRPr>
            </a:lvl3pPr>
            <a:lvl4pPr marL="1600200" indent="-228600" eaLnBrk="0" hangingPunct="0">
              <a:defRPr sz="2400">
                <a:solidFill>
                  <a:schemeClr val="tx1"/>
                </a:solidFill>
                <a:latin typeface="GE Inspira" pitchFamily="34" charset="0"/>
              </a:defRPr>
            </a:lvl4pPr>
            <a:lvl5pPr marL="2057400" indent="-228600" eaLnBrk="0" hangingPunct="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eaLnBrk="1" hangingPunct="1">
              <a:defRPr/>
            </a:pPr>
            <a:endParaRPr lang="en-US" altLang="en-US" smtClean="0"/>
          </a:p>
        </p:txBody>
      </p:sp>
    </p:spTree>
  </p:cSld>
  <p:clrMap bg1="lt1" tx1="dk1" bg2="lt2" tx2="dk2" accent1="accent1" accent2="accent2" accent3="accent3" accent4="accent4" accent5="accent5" accent6="accent6" hlink="hlink" folHlink="folHlink"/>
  <p:sldLayoutIdLst>
    <p:sldLayoutId id="2147484088" r:id="rId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2050"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2051"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2052" r:id="rId7" imgW="3961905" imgH="3415873" progId="PI3.Image">
                  <p:embed/>
                </p:oleObj>
              </mc:Choice>
              <mc:Fallback>
                <p:oleObj r:id="rId7" imgW="3961905" imgH="3415873" progId="PI3.Image">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smtClean="0"/>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F7DC8899-275B-4189-9749-97B454BBCD6C}" type="datetimeFigureOut">
              <a:rPr lang="en-IN"/>
              <a:pPr>
                <a:defRPr/>
              </a:pPr>
              <a:t>06-11-2017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2CB3C8A8-7F03-405D-AAD2-E5A59D74CAA3}" type="slidenum">
              <a:rPr lang="en-IN"/>
              <a:pPr>
                <a:defRPr/>
              </a:pPr>
              <a:t>‹#›</a:t>
            </a:fld>
            <a:endParaRPr lang="en-IN"/>
          </a:p>
        </p:txBody>
      </p:sp>
      <p:sp>
        <p:nvSpPr>
          <p:cNvPr id="3079" name="Line 15"/>
          <p:cNvSpPr>
            <a:spLocks noChangeShapeType="1"/>
          </p:cNvSpPr>
          <p:nvPr userDrawn="1"/>
        </p:nvSpPr>
        <p:spPr bwMode="auto">
          <a:xfrm>
            <a:off x="119063" y="1006475"/>
            <a:ext cx="8845550" cy="0"/>
          </a:xfrm>
          <a:prstGeom prst="line">
            <a:avLst/>
          </a:prstGeom>
          <a:noFill/>
          <a:ln w="57150" cmpd="thinThick">
            <a:solidFill>
              <a:srgbClr val="0070C0"/>
            </a:solidFill>
            <a:round/>
            <a:headEnd/>
            <a:tailEnd/>
          </a:ln>
        </p:spPr>
        <p:txBody>
          <a:bodyPr wrap="none" anchor="ctr"/>
          <a:lstStyle/>
          <a:p>
            <a:endParaRPr lang="en-US"/>
          </a:p>
        </p:txBody>
      </p:sp>
      <p:graphicFrame>
        <p:nvGraphicFramePr>
          <p:cNvPr id="3080" name="Object 6"/>
          <p:cNvGraphicFramePr>
            <a:graphicFrameLocks noChangeAspect="1"/>
          </p:cNvGraphicFramePr>
          <p:nvPr/>
        </p:nvGraphicFramePr>
        <p:xfrm>
          <a:off x="8077200" y="228600"/>
          <a:ext cx="838200" cy="609600"/>
        </p:xfrm>
        <a:graphic>
          <a:graphicData uri="http://schemas.openxmlformats.org/presentationml/2006/ole">
            <mc:AlternateContent xmlns:mc="http://schemas.openxmlformats.org/markup-compatibility/2006">
              <mc:Choice xmlns:v="urn:schemas-microsoft-com:vml" Requires="v">
                <p:oleObj spid="_x0000_s3081" r:id="rId14" imgW="3961905" imgH="3415873" progId="PI3.Image">
                  <p:embed/>
                </p:oleObj>
              </mc:Choice>
              <mc:Fallback>
                <p:oleObj r:id="rId14" imgW="3961905" imgH="3415873" progId="PI3.Image">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77200" y="228600"/>
                        <a:ext cx="838200" cy="609600"/>
                      </a:xfrm>
                      <a:prstGeom prst="rect">
                        <a:avLst/>
                      </a:prstGeom>
                      <a:solidFill>
                        <a:srgbClr val="C0C0C0"/>
                      </a:solidFill>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mbria" pitchFamily="18" charset="0"/>
        </a:defRPr>
      </a:lvl2pPr>
      <a:lvl3pPr algn="ctr" rtl="0" fontAlgn="base">
        <a:spcBef>
          <a:spcPct val="0"/>
        </a:spcBef>
        <a:spcAft>
          <a:spcPct val="0"/>
        </a:spcAft>
        <a:defRPr sz="4400">
          <a:solidFill>
            <a:schemeClr val="tx1"/>
          </a:solidFill>
          <a:latin typeface="Cambria" pitchFamily="18" charset="0"/>
        </a:defRPr>
      </a:lvl3pPr>
      <a:lvl4pPr algn="ctr" rtl="0" fontAlgn="base">
        <a:spcBef>
          <a:spcPct val="0"/>
        </a:spcBef>
        <a:spcAft>
          <a:spcPct val="0"/>
        </a:spcAft>
        <a:defRPr sz="4400">
          <a:solidFill>
            <a:schemeClr val="tx1"/>
          </a:solidFill>
          <a:latin typeface="Cambria" pitchFamily="18" charset="0"/>
        </a:defRPr>
      </a:lvl4pPr>
      <a:lvl5pPr algn="ctr" rtl="0" fontAlgn="base">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0"/>
            <a:ext cx="8229600" cy="1066800"/>
          </a:xfrm>
        </p:spPr>
        <p:txBody>
          <a:bodyPr anchor="t"/>
          <a:lstStyle/>
          <a:p>
            <a:pPr algn="l"/>
            <a:r>
              <a:rPr lang="en-IN" altLang="en-US" sz="3000" b="1" smtClean="0"/>
              <a:t>Part 1 – Professional Misconduct - members of the Institute in </a:t>
            </a:r>
            <a:r>
              <a:rPr lang="en-IN" altLang="en-US" sz="3000" b="1" smtClean="0">
                <a:solidFill>
                  <a:srgbClr val="C00000"/>
                </a:solidFill>
              </a:rPr>
              <a:t>Practice</a:t>
            </a:r>
            <a:r>
              <a:rPr lang="en-IN" altLang="en-US" sz="3000" b="1" smtClean="0"/>
              <a:t/>
            </a:r>
            <a:br>
              <a:rPr lang="en-IN" altLang="en-US" sz="3000" b="1" smtClean="0"/>
            </a:br>
            <a:endParaRPr lang="en-IN" altLang="en-US" sz="3000" b="1" smtClean="0"/>
          </a:p>
        </p:txBody>
      </p:sp>
      <p:sp>
        <p:nvSpPr>
          <p:cNvPr id="30723" name="Content Placeholder 2"/>
          <p:cNvSpPr>
            <a:spLocks noGrp="1"/>
          </p:cNvSpPr>
          <p:nvPr>
            <p:ph idx="1"/>
          </p:nvPr>
        </p:nvSpPr>
        <p:spPr>
          <a:xfrm>
            <a:off x="152400" y="1066800"/>
            <a:ext cx="8763000" cy="48307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fontScale="92500" lnSpcReduction="10000"/>
          </a:bodyPr>
          <a:lstStyle/>
          <a:p>
            <a:pPr marL="539750" indent="-539750" fontAlgn="auto">
              <a:spcAft>
                <a:spcPts val="0"/>
              </a:spcAft>
              <a:buFont typeface="Wingdings" pitchFamily="2" charset="2"/>
              <a:buChar char="Ø"/>
              <a:defRPr/>
            </a:pPr>
            <a:r>
              <a:rPr lang="en-IN" altLang="en-US" sz="3500" dirty="0" smtClean="0"/>
              <a:t>Guilty of professional misconduct if:</a:t>
            </a:r>
          </a:p>
          <a:p>
            <a:pPr lvl="1" algn="just" fontAlgn="auto">
              <a:spcAft>
                <a:spcPts val="0"/>
              </a:spcAft>
              <a:buFont typeface="Wingdings" pitchFamily="2" charset="2"/>
              <a:buChar char="§"/>
              <a:defRPr/>
            </a:pPr>
            <a:r>
              <a:rPr lang="en-IN" altLang="en-US" sz="3000" dirty="0" smtClean="0"/>
              <a:t>(1) allows any person to practice in his name</a:t>
            </a:r>
          </a:p>
          <a:p>
            <a:pPr lvl="1" algn="just" fontAlgn="auto">
              <a:spcAft>
                <a:spcPts val="0"/>
              </a:spcAft>
              <a:buFont typeface="Wingdings" pitchFamily="2" charset="2"/>
              <a:buChar char="§"/>
              <a:defRPr/>
            </a:pPr>
            <a:r>
              <a:rPr lang="en-IN" altLang="en-US" sz="3000" dirty="0" smtClean="0"/>
              <a:t>(5) accepts an assignment as actuary previously held by another actuary without first communicating with him in writing</a:t>
            </a:r>
          </a:p>
          <a:p>
            <a:pPr lvl="1" algn="just" fontAlgn="auto">
              <a:spcAft>
                <a:spcPts val="0"/>
              </a:spcAft>
              <a:buFont typeface="Wingdings" pitchFamily="2" charset="2"/>
              <a:buChar char="§"/>
              <a:defRPr/>
            </a:pPr>
            <a:r>
              <a:rPr lang="en-IN" altLang="en-US" sz="3000" dirty="0" smtClean="0"/>
              <a:t>(7) engages in any business or occupation other than the profession of actuaries…..</a:t>
            </a:r>
          </a:p>
          <a:p>
            <a:pPr lvl="1" algn="just" fontAlgn="auto">
              <a:spcAft>
                <a:spcPts val="0"/>
              </a:spcAft>
              <a:buFont typeface="Wingdings" pitchFamily="2" charset="2"/>
              <a:buChar char="§"/>
              <a:defRPr/>
            </a:pPr>
            <a:r>
              <a:rPr lang="en-IN" altLang="en-US" sz="3000" dirty="0" smtClean="0"/>
              <a:t>(9) allows a person not a member of the Institute in practice to sign on his behalf…</a:t>
            </a:r>
          </a:p>
          <a:p>
            <a:pPr lvl="1" algn="just" fontAlgn="auto">
              <a:spcAft>
                <a:spcPts val="0"/>
              </a:spcAft>
              <a:buFont typeface="Wingdings" pitchFamily="2" charset="2"/>
              <a:buChar char="§"/>
              <a:defRPr/>
            </a:pPr>
            <a:r>
              <a:rPr lang="en-IN" altLang="en-US" sz="3000" dirty="0" smtClean="0"/>
              <a:t>(17) fails to invite attention to any material departure from generally accepted procedure….</a:t>
            </a:r>
          </a:p>
          <a:p>
            <a:pPr lvl="1" fontAlgn="auto">
              <a:spcAft>
                <a:spcPts val="0"/>
              </a:spcAft>
              <a:buFont typeface="Arial" pitchFamily="34" charset="0"/>
              <a:buChar char="–"/>
              <a:defRPr/>
            </a:pPr>
            <a:endParaRPr lang="en-IN" altLang="en-US" sz="2400" dirty="0" smtClean="0"/>
          </a:p>
        </p:txBody>
      </p:sp>
      <p:sp>
        <p:nvSpPr>
          <p:cNvPr id="30724"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C62DBA01-73AB-4CD7-85B9-44E4FA91AEDD}" type="slidenum">
              <a:rPr lang="en-US" altLang="en-US" smtClean="0"/>
              <a:pPr>
                <a:defRPr/>
              </a:pPr>
              <a:t>10</a:t>
            </a:fld>
            <a:endParaRPr lang="en-US"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81000" y="0"/>
            <a:ext cx="8229600" cy="990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Bef>
                <a:spcPct val="20000"/>
              </a:spcBef>
              <a:spcAft>
                <a:spcPts val="0"/>
              </a:spcAft>
              <a:defRPr/>
            </a:pPr>
            <a:r>
              <a:rPr lang="en-IN" altLang="en-US" sz="3300" b="1" dirty="0" smtClean="0">
                <a:solidFill>
                  <a:srgbClr val="000000"/>
                </a:solidFill>
              </a:rPr>
              <a:t>Part 2 – Professional Misconduct in relation to the members of the Institute </a:t>
            </a:r>
            <a:r>
              <a:rPr lang="en-IN" altLang="en-US" sz="3300" b="1" dirty="0" smtClean="0">
                <a:solidFill>
                  <a:srgbClr val="C00000"/>
                </a:solidFill>
              </a:rPr>
              <a:t>in Service</a:t>
            </a:r>
            <a:r>
              <a:rPr lang="en-IN" altLang="en-US" sz="3200" dirty="0" smtClean="0">
                <a:solidFill>
                  <a:srgbClr val="C00000"/>
                </a:solidFill>
              </a:rPr>
              <a:t/>
            </a:r>
            <a:br>
              <a:rPr lang="en-IN" altLang="en-US" sz="3200" dirty="0" smtClean="0">
                <a:solidFill>
                  <a:srgbClr val="C00000"/>
                </a:solidFill>
              </a:rPr>
            </a:br>
            <a:endParaRPr lang="en-IN" altLang="en-US" dirty="0" smtClean="0">
              <a:solidFill>
                <a:srgbClr val="C00000"/>
              </a:solidFill>
            </a:endParaRPr>
          </a:p>
        </p:txBody>
      </p:sp>
      <p:sp>
        <p:nvSpPr>
          <p:cNvPr id="31747" name="Content Placeholder 2"/>
          <p:cNvSpPr>
            <a:spLocks noGrp="1"/>
          </p:cNvSpPr>
          <p:nvPr>
            <p:ph idx="1"/>
          </p:nvPr>
        </p:nvSpPr>
        <p:spPr>
          <a:xfrm>
            <a:off x="76200" y="1143000"/>
            <a:ext cx="8839200" cy="49831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lnSpcReduction="10000"/>
          </a:bodyPr>
          <a:lstStyle/>
          <a:p>
            <a:pPr fontAlgn="auto">
              <a:spcAft>
                <a:spcPts val="0"/>
              </a:spcAft>
              <a:buFont typeface="Wingdings" pitchFamily="2" charset="2"/>
              <a:buChar char="Ø"/>
              <a:defRPr/>
            </a:pPr>
            <a:r>
              <a:rPr lang="en-IN" altLang="en-US" dirty="0" smtClean="0"/>
              <a:t>If being an employee of any company, firm or person:</a:t>
            </a:r>
          </a:p>
          <a:p>
            <a:pPr lvl="1" algn="just" fontAlgn="auto">
              <a:spcAft>
                <a:spcPts val="0"/>
              </a:spcAft>
              <a:buFont typeface="Wingdings" pitchFamily="2" charset="2"/>
              <a:buChar char="§"/>
              <a:defRPr/>
            </a:pPr>
            <a:r>
              <a:rPr lang="en-IN" altLang="en-US" sz="3000" dirty="0" smtClean="0"/>
              <a:t>Pays or agrees to pay directly or indirectly to any person any share in the emoluments of the employment undertaken by him or</a:t>
            </a:r>
          </a:p>
          <a:p>
            <a:pPr lvl="1" algn="just" fontAlgn="auto">
              <a:spcAft>
                <a:spcPts val="0"/>
              </a:spcAft>
              <a:buFont typeface="Wingdings" pitchFamily="2" charset="2"/>
              <a:buChar char="§"/>
              <a:defRPr/>
            </a:pPr>
            <a:r>
              <a:rPr lang="en-IN" altLang="en-US" sz="3000" dirty="0" smtClean="0"/>
              <a:t>Accepts any part of the fees, profits or gains by way of commission or gratification or</a:t>
            </a:r>
          </a:p>
          <a:p>
            <a:pPr lvl="1" algn="just" fontAlgn="auto">
              <a:spcAft>
                <a:spcPts val="0"/>
              </a:spcAft>
              <a:buFont typeface="Wingdings" pitchFamily="2" charset="2"/>
              <a:buChar char="§"/>
              <a:defRPr/>
            </a:pPr>
            <a:r>
              <a:rPr lang="en-IN" altLang="en-US" sz="3000" dirty="0" smtClean="0"/>
              <a:t>Discloses confidential information acquired in the course of his employment except when required by law</a:t>
            </a:r>
          </a:p>
        </p:txBody>
      </p:sp>
      <p:sp>
        <p:nvSpPr>
          <p:cNvPr id="31748"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10F60C80-6F2E-4D40-9FF9-5603060F5A83}" type="slidenum">
              <a:rPr lang="en-US" altLang="en-US" smtClean="0"/>
              <a:pPr>
                <a:defRPr/>
              </a:pPr>
              <a:t>11</a:t>
            </a:fld>
            <a:endParaRPr lang="en-US"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38100"/>
            <a:ext cx="822960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Bef>
                <a:spcPct val="20000"/>
              </a:spcBef>
              <a:spcAft>
                <a:spcPts val="0"/>
              </a:spcAft>
              <a:defRPr/>
            </a:pPr>
            <a:r>
              <a:rPr lang="en-IN" altLang="en-US" sz="3300" b="1" dirty="0" smtClean="0">
                <a:solidFill>
                  <a:srgbClr val="000000"/>
                </a:solidFill>
              </a:rPr>
              <a:t>Part 3 – Professional Misconduct in relation to members of the Institute </a:t>
            </a:r>
            <a:r>
              <a:rPr lang="en-IN" altLang="en-US" sz="3300" b="1" dirty="0" smtClean="0">
                <a:solidFill>
                  <a:srgbClr val="C00000"/>
                </a:solidFill>
              </a:rPr>
              <a:t>generally</a:t>
            </a:r>
            <a:r>
              <a:rPr lang="en-IN" altLang="en-US" sz="3200" dirty="0" smtClean="0">
                <a:solidFill>
                  <a:srgbClr val="000000"/>
                </a:solidFill>
              </a:rPr>
              <a:t/>
            </a:r>
            <a:br>
              <a:rPr lang="en-IN" altLang="en-US" sz="3200" dirty="0" smtClean="0">
                <a:solidFill>
                  <a:srgbClr val="000000"/>
                </a:solidFill>
              </a:rPr>
            </a:br>
            <a:endParaRPr lang="en-IN" altLang="en-US" dirty="0" smtClean="0"/>
          </a:p>
        </p:txBody>
      </p:sp>
      <p:sp>
        <p:nvSpPr>
          <p:cNvPr id="32771" name="Content Placeholder 2"/>
          <p:cNvSpPr>
            <a:spLocks noGrp="1"/>
          </p:cNvSpPr>
          <p:nvPr>
            <p:ph idx="1"/>
          </p:nvPr>
        </p:nvSpPr>
        <p:spPr>
          <a:xfrm>
            <a:off x="76200" y="1066800"/>
            <a:ext cx="8915400" cy="4800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lnSpcReduction="10000"/>
          </a:bodyPr>
          <a:lstStyle/>
          <a:p>
            <a:pPr fontAlgn="auto">
              <a:spcAft>
                <a:spcPts val="0"/>
              </a:spcAft>
              <a:buFont typeface="Wingdings" pitchFamily="2" charset="2"/>
              <a:buChar char="Ø"/>
              <a:defRPr/>
            </a:pPr>
            <a:r>
              <a:rPr lang="en-IN" altLang="en-US" dirty="0" smtClean="0"/>
              <a:t>Guilty of professional misconduct if :</a:t>
            </a:r>
          </a:p>
          <a:p>
            <a:pPr lvl="1" algn="just" fontAlgn="auto">
              <a:spcAft>
                <a:spcPts val="0"/>
              </a:spcAft>
              <a:buFont typeface="Wingdings" pitchFamily="2" charset="2"/>
              <a:buChar char="§"/>
              <a:defRPr/>
            </a:pPr>
            <a:r>
              <a:rPr lang="en-IN" altLang="en-US" sz="3000" dirty="0" smtClean="0"/>
              <a:t>Includes in any statement etc. to Council – particulars – false</a:t>
            </a:r>
          </a:p>
          <a:p>
            <a:pPr lvl="1" algn="just" fontAlgn="auto">
              <a:spcAft>
                <a:spcPts val="0"/>
              </a:spcAft>
              <a:buFont typeface="Wingdings" pitchFamily="2" charset="2"/>
              <a:buChar char="§"/>
              <a:defRPr/>
            </a:pPr>
            <a:r>
              <a:rPr lang="en-IN" altLang="en-US" sz="3000" dirty="0" smtClean="0"/>
              <a:t>Not being a fellow member acts as such</a:t>
            </a:r>
          </a:p>
          <a:p>
            <a:pPr lvl="1" algn="just" fontAlgn="auto">
              <a:spcAft>
                <a:spcPts val="0"/>
              </a:spcAft>
              <a:buFont typeface="Wingdings" pitchFamily="2" charset="2"/>
              <a:buChar char="§"/>
              <a:defRPr/>
            </a:pPr>
            <a:r>
              <a:rPr lang="en-IN" altLang="en-US" sz="3000" dirty="0" smtClean="0"/>
              <a:t>Does not supply the information called for or not complying with the requirements asked for by Council or any of its Committees</a:t>
            </a:r>
          </a:p>
          <a:p>
            <a:pPr lvl="1" algn="just" fontAlgn="auto">
              <a:spcAft>
                <a:spcPts val="0"/>
              </a:spcAft>
              <a:buFont typeface="Wingdings" pitchFamily="2" charset="2"/>
              <a:buChar char="§"/>
              <a:defRPr/>
            </a:pPr>
            <a:r>
              <a:rPr lang="en-IN" altLang="en-US" sz="3000" dirty="0" smtClean="0"/>
              <a:t>Contravenes Act or Rules</a:t>
            </a:r>
          </a:p>
          <a:p>
            <a:pPr lvl="1" algn="just" fontAlgn="auto">
              <a:spcAft>
                <a:spcPts val="0"/>
              </a:spcAft>
              <a:buFont typeface="Wingdings" pitchFamily="2" charset="2"/>
              <a:buChar char="§"/>
              <a:defRPr/>
            </a:pPr>
            <a:r>
              <a:rPr lang="en-IN" altLang="en-US" sz="3000" dirty="0" smtClean="0"/>
              <a:t>Guilty of any other Act or omission as specified by Council</a:t>
            </a:r>
          </a:p>
          <a:p>
            <a:pPr fontAlgn="auto">
              <a:spcAft>
                <a:spcPts val="0"/>
              </a:spcAft>
              <a:buFont typeface="Arial" pitchFamily="34" charset="0"/>
              <a:buChar char="•"/>
              <a:defRPr/>
            </a:pPr>
            <a:endParaRPr lang="en-IN" altLang="en-US" dirty="0" smtClean="0"/>
          </a:p>
        </p:txBody>
      </p:sp>
      <p:sp>
        <p:nvSpPr>
          <p:cNvPr id="32772"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9956E50E-5EB7-40ED-A14B-1C1099BEE7A5}" type="slidenum">
              <a:rPr lang="en-US" altLang="en-US" smtClean="0"/>
              <a:pPr>
                <a:defRPr/>
              </a:pPr>
              <a:t>12</a:t>
            </a:fld>
            <a:endParaRPr lang="en-US" alt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0"/>
            <a:ext cx="8229600" cy="990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Bef>
                <a:spcPct val="20000"/>
              </a:spcBef>
              <a:spcAft>
                <a:spcPts val="0"/>
              </a:spcAft>
              <a:defRPr/>
            </a:pPr>
            <a:r>
              <a:rPr lang="en-IN" altLang="en-US" sz="3300" b="1" dirty="0" smtClean="0">
                <a:solidFill>
                  <a:srgbClr val="000000"/>
                </a:solidFill>
              </a:rPr>
              <a:t>Part 4 – Other misconduct in relation to member of the Institute </a:t>
            </a:r>
            <a:r>
              <a:rPr lang="en-IN" altLang="en-US" sz="3300" b="1" dirty="0" smtClean="0">
                <a:solidFill>
                  <a:srgbClr val="C00000"/>
                </a:solidFill>
              </a:rPr>
              <a:t>generally</a:t>
            </a:r>
            <a:r>
              <a:rPr lang="en-IN" altLang="en-US" sz="3200" dirty="0" smtClean="0">
                <a:solidFill>
                  <a:srgbClr val="000000"/>
                </a:solidFill>
              </a:rPr>
              <a:t/>
            </a:r>
            <a:br>
              <a:rPr lang="en-IN" altLang="en-US" sz="3200" dirty="0" smtClean="0">
                <a:solidFill>
                  <a:srgbClr val="000000"/>
                </a:solidFill>
              </a:rPr>
            </a:br>
            <a:endParaRPr lang="en-IN" altLang="en-US" dirty="0" smtClean="0"/>
          </a:p>
        </p:txBody>
      </p:sp>
      <p:sp>
        <p:nvSpPr>
          <p:cNvPr id="33795" name="Content Placeholder 2"/>
          <p:cNvSpPr>
            <a:spLocks noGrp="1"/>
          </p:cNvSpPr>
          <p:nvPr>
            <p:ph idx="1"/>
          </p:nvPr>
        </p:nvSpPr>
        <p:spPr>
          <a:xfrm>
            <a:off x="152400" y="1066800"/>
            <a:ext cx="8839200" cy="5029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lnSpcReduction="10000"/>
          </a:bodyPr>
          <a:lstStyle/>
          <a:p>
            <a:pPr algn="just" fontAlgn="auto">
              <a:spcAft>
                <a:spcPts val="0"/>
              </a:spcAft>
              <a:buFont typeface="Wingdings" pitchFamily="2" charset="2"/>
              <a:buChar char="Ø"/>
              <a:defRPr/>
            </a:pPr>
            <a:r>
              <a:rPr lang="en-IN" altLang="en-US" dirty="0" smtClean="0"/>
              <a:t>Member of the Institute whether in practice or not:</a:t>
            </a:r>
            <a:endParaRPr lang="en-IN" altLang="en-US" sz="3000" dirty="0" smtClean="0"/>
          </a:p>
          <a:p>
            <a:pPr marL="900113" lvl="1" indent="-450850" algn="just" fontAlgn="auto">
              <a:spcAft>
                <a:spcPts val="0"/>
              </a:spcAft>
              <a:buFont typeface="Calibri" pitchFamily="34" charset="0"/>
              <a:buAutoNum type="alphaUcPeriod"/>
              <a:defRPr/>
            </a:pPr>
            <a:r>
              <a:rPr lang="en-IN" altLang="en-US" sz="3000" dirty="0" smtClean="0"/>
              <a:t>(1) If held guilty by any civil or criminal court  for an offence punishable with imprisonment for a term not exceeding six months</a:t>
            </a:r>
          </a:p>
          <a:p>
            <a:pPr marL="900113" lvl="2" indent="0" algn="just" fontAlgn="auto">
              <a:spcAft>
                <a:spcPts val="0"/>
              </a:spcAft>
              <a:buFont typeface="Arial" charset="0"/>
              <a:buNone/>
              <a:defRPr/>
            </a:pPr>
            <a:r>
              <a:rPr lang="en-IN" altLang="en-US" sz="3000" dirty="0" smtClean="0"/>
              <a:t>(2) If in the opinion of Council, he brings disrepute to profession or Institute – may or may not be 		professional work</a:t>
            </a:r>
          </a:p>
          <a:p>
            <a:pPr marL="900113" lvl="1" indent="-442913" algn="just" fontAlgn="auto">
              <a:spcAft>
                <a:spcPts val="0"/>
              </a:spcAft>
              <a:buFont typeface="Calibri" pitchFamily="34" charset="0"/>
              <a:buAutoNum type="alphaUcPeriod"/>
              <a:defRPr/>
            </a:pPr>
            <a:r>
              <a:rPr lang="en-IN" altLang="en-US" sz="3000" dirty="0" smtClean="0"/>
              <a:t>Held guilty by civil or criminal court  for an offence punishable with imprisonment for a term exceeding six months</a:t>
            </a:r>
          </a:p>
          <a:p>
            <a:pPr marL="971550" lvl="1" indent="-514350" fontAlgn="auto">
              <a:spcAft>
                <a:spcPts val="0"/>
              </a:spcAft>
              <a:buFont typeface="Calibri" pitchFamily="34" charset="0"/>
              <a:buAutoNum type="alphaUcPeriod"/>
              <a:defRPr/>
            </a:pPr>
            <a:endParaRPr lang="en-IN" altLang="en-US" dirty="0" smtClean="0"/>
          </a:p>
          <a:p>
            <a:pPr marL="971550" lvl="1" indent="-514350" fontAlgn="auto">
              <a:spcAft>
                <a:spcPts val="0"/>
              </a:spcAft>
              <a:buFont typeface="Calibri" pitchFamily="34" charset="0"/>
              <a:buAutoNum type="alphaUcPeriod"/>
              <a:defRPr/>
            </a:pPr>
            <a:endParaRPr lang="en-IN" altLang="en-US" dirty="0" smtClean="0"/>
          </a:p>
        </p:txBody>
      </p:sp>
      <p:sp>
        <p:nvSpPr>
          <p:cNvPr id="33796"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3D5D367D-48CF-445F-9865-8471ED2F426A}" type="slidenum">
              <a:rPr lang="en-US" altLang="en-US" smtClean="0"/>
              <a:pPr>
                <a:defRPr/>
              </a:pPr>
              <a:t>13</a:t>
            </a:fld>
            <a:endParaRPr lang="en-US" alt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152400"/>
            <a:ext cx="8229600" cy="715963"/>
          </a:xfrm>
        </p:spPr>
        <p:txBody>
          <a:bodyPr anchor="t"/>
          <a:lstStyle/>
          <a:p>
            <a:pPr algn="l"/>
            <a:r>
              <a:rPr lang="en-US" altLang="en-US" sz="3600" b="1" smtClean="0"/>
              <a:t>Procedure of Enquiry</a:t>
            </a:r>
          </a:p>
        </p:txBody>
      </p:sp>
      <p:sp>
        <p:nvSpPr>
          <p:cNvPr id="34819" name="Rectangle 3"/>
          <p:cNvSpPr>
            <a:spLocks noGrp="1" noChangeArrowheads="1"/>
          </p:cNvSpPr>
          <p:nvPr>
            <p:ph idx="1"/>
          </p:nvPr>
        </p:nvSpPr>
        <p:spPr>
          <a:xfrm>
            <a:off x="152400" y="990600"/>
            <a:ext cx="8839200" cy="5791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609600" indent="-609600" fontAlgn="auto">
              <a:spcAft>
                <a:spcPts val="0"/>
              </a:spcAft>
              <a:buFontTx/>
              <a:buNone/>
              <a:defRPr/>
            </a:pPr>
            <a:r>
              <a:rPr lang="en-US" altLang="en-US" dirty="0" smtClean="0"/>
              <a:t>Procedure to be followed by PD</a:t>
            </a:r>
          </a:p>
          <a:p>
            <a:pPr marL="727075" indent="-457200" algn="just" fontAlgn="auto">
              <a:spcAft>
                <a:spcPts val="0"/>
              </a:spcAft>
              <a:buFont typeface="Wingdings" pitchFamily="2" charset="2"/>
              <a:buChar char="§"/>
              <a:defRPr/>
            </a:pPr>
            <a:r>
              <a:rPr lang="en-US" altLang="en-US" sz="3000" dirty="0" smtClean="0"/>
              <a:t>Within 60 days of receipt of the complaint, the </a:t>
            </a:r>
            <a:r>
              <a:rPr lang="en-US" altLang="en-US" sz="3000" u="sng" dirty="0" smtClean="0"/>
              <a:t>PD shall send to the Member/Firm</a:t>
            </a:r>
            <a:r>
              <a:rPr lang="en-US" altLang="en-US" sz="3000" dirty="0" smtClean="0"/>
              <a:t> particulars of the acts of commission or omission, or as the case may be, a copy of the complaint.                        </a:t>
            </a:r>
            <a:r>
              <a:rPr lang="en-US" altLang="en-US" sz="2400" b="1" dirty="0" smtClean="0"/>
              <a:t>Rule 8 (1)(a)</a:t>
            </a:r>
          </a:p>
          <a:p>
            <a:pPr marL="727075" indent="-457200" algn="just" fontAlgn="auto">
              <a:spcAft>
                <a:spcPts val="0"/>
              </a:spcAft>
              <a:buFont typeface="Wingdings" pitchFamily="2" charset="2"/>
              <a:buChar char="§"/>
              <a:defRPr/>
            </a:pPr>
            <a:r>
              <a:rPr lang="en-US" altLang="en-US" sz="3000" dirty="0" smtClean="0"/>
              <a:t>In case of a Firm, a notice shall also be sent, calling upon it to disclose the names of the Members concerned and to send particulars of acts of commission or omission or as the case may be, a copy of complaint, to such Members.        </a:t>
            </a:r>
            <a:r>
              <a:rPr lang="en-US" altLang="en-US" sz="2400" b="1" dirty="0" smtClean="0"/>
              <a:t>Rule 8(1)(b)</a:t>
            </a:r>
          </a:p>
          <a:p>
            <a:pPr marL="609600" indent="-609600" fontAlgn="auto">
              <a:spcAft>
                <a:spcPts val="0"/>
              </a:spcAft>
              <a:buFontTx/>
              <a:buNone/>
              <a:defRPr/>
            </a:pPr>
            <a:r>
              <a:rPr lang="en-US" altLang="en-US" sz="2000" i="1" dirty="0" smtClean="0"/>
              <a:t>			          </a:t>
            </a:r>
          </a:p>
          <a:p>
            <a:pPr marL="1371600" lvl="2" indent="-457200" algn="r" fontAlgn="auto">
              <a:spcAft>
                <a:spcPts val="0"/>
              </a:spcAft>
              <a:buFontTx/>
              <a:buNone/>
              <a:defRPr/>
            </a:pPr>
            <a:endParaRPr lang="en-US" altLang="en-US" sz="2000" b="1" i="1" dirty="0" smtClean="0"/>
          </a:p>
          <a:p>
            <a:pPr marL="609600" indent="-609600" fontAlgn="auto">
              <a:spcAft>
                <a:spcPts val="0"/>
              </a:spcAft>
              <a:buFontTx/>
              <a:buAutoNum type="arabicPeriod"/>
              <a:defRPr/>
            </a:pPr>
            <a:endParaRPr lang="en-US" altLang="en-US" sz="2400" b="1" dirty="0" smtClean="0"/>
          </a:p>
        </p:txBody>
      </p:sp>
      <p:sp>
        <p:nvSpPr>
          <p:cNvPr id="34820"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50FB3236-178E-4FFE-8B71-157B413BB95C}" type="slidenum">
              <a:rPr lang="en-US" altLang="en-US" smtClean="0"/>
              <a:pPr>
                <a:defRPr/>
              </a:pPr>
              <a:t>14</a:t>
            </a:fld>
            <a:endParaRPr lang="en-US" alt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chor="t"/>
          <a:lstStyle/>
          <a:p>
            <a:r>
              <a:rPr lang="en-US" altLang="en-US" smtClean="0"/>
              <a:t>	</a:t>
            </a:r>
          </a:p>
        </p:txBody>
      </p:sp>
      <p:sp>
        <p:nvSpPr>
          <p:cNvPr id="31747" name="Rectangle 3"/>
          <p:cNvSpPr>
            <a:spLocks noGrp="1" noChangeArrowheads="1"/>
          </p:cNvSpPr>
          <p:nvPr>
            <p:ph idx="1"/>
          </p:nvPr>
        </p:nvSpPr>
        <p:spPr>
          <a:xfrm>
            <a:off x="228600" y="1219200"/>
            <a:ext cx="8229600" cy="4525963"/>
          </a:xfrm>
        </p:spPr>
        <p:txBody>
          <a:bodyPr/>
          <a:lstStyle/>
          <a:p>
            <a:pPr marL="0" indent="0">
              <a:buFont typeface="Arial" charset="0"/>
              <a:buNone/>
            </a:pPr>
            <a:r>
              <a:rPr lang="en-US" altLang="en-US" sz="3000" b="1" smtClean="0"/>
              <a:t>THE ACTUARIES (PROCEDURE FOR ENQUIRY OF PROFESSIONAL AND OTHER MISCONDUCT)                      RULES, 2008</a:t>
            </a:r>
          </a:p>
        </p:txBody>
      </p:sp>
      <p:sp>
        <p:nvSpPr>
          <p:cNvPr id="13316"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8E618A01-09A3-400E-B056-C9C64D3D004D}" type="slidenum">
              <a:rPr lang="en-US" altLang="en-US" smtClean="0"/>
              <a:pPr>
                <a:defRPr/>
              </a:pPr>
              <a:t>15</a:t>
            </a:fld>
            <a:endParaRPr lang="en-US" alt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76200"/>
            <a:ext cx="8229600" cy="1143000"/>
          </a:xfrm>
        </p:spPr>
        <p:txBody>
          <a:bodyPr anchor="t"/>
          <a:lstStyle/>
          <a:p>
            <a:pPr algn="l"/>
            <a:r>
              <a:rPr lang="en-US" altLang="en-US" sz="4000" b="1" i="1" smtClean="0"/>
              <a:t>Format of Complaint</a:t>
            </a:r>
          </a:p>
        </p:txBody>
      </p:sp>
      <p:sp>
        <p:nvSpPr>
          <p:cNvPr id="32771" name="Rectangle 3"/>
          <p:cNvSpPr>
            <a:spLocks noGrp="1" noChangeArrowheads="1"/>
          </p:cNvSpPr>
          <p:nvPr>
            <p:ph idx="1"/>
          </p:nvPr>
        </p:nvSpPr>
        <p:spPr>
          <a:xfrm>
            <a:off x="152400" y="1143000"/>
            <a:ext cx="8763000" cy="4495800"/>
          </a:xfrm>
        </p:spPr>
        <p:txBody>
          <a:bodyPr/>
          <a:lstStyle/>
          <a:p>
            <a:pPr>
              <a:buFontTx/>
              <a:buNone/>
            </a:pPr>
            <a:r>
              <a:rPr lang="en-US" altLang="en-US" smtClean="0"/>
              <a:t>Complaint shall be presented </a:t>
            </a:r>
          </a:p>
          <a:p>
            <a:pPr marL="914400" lvl="1" indent="-514350">
              <a:lnSpc>
                <a:spcPct val="200000"/>
              </a:lnSpc>
              <a:buFont typeface="Cambria" pitchFamily="18" charset="0"/>
              <a:buAutoNum type="alphaLcParenR"/>
            </a:pPr>
            <a:r>
              <a:rPr lang="en-US" altLang="en-US" sz="3000" i="1" smtClean="0"/>
              <a:t>before the Designated Person </a:t>
            </a:r>
          </a:p>
          <a:p>
            <a:pPr marL="914400" lvl="1" indent="-514350">
              <a:lnSpc>
                <a:spcPct val="200000"/>
              </a:lnSpc>
              <a:buFont typeface="Cambria" pitchFamily="18" charset="0"/>
              <a:buAutoNum type="alphaLcParenR"/>
            </a:pPr>
            <a:r>
              <a:rPr lang="en-US" altLang="en-US" sz="3000" i="1" smtClean="0"/>
              <a:t>in prescribed form (in triplicate)</a:t>
            </a:r>
          </a:p>
          <a:p>
            <a:pPr>
              <a:buFont typeface="Arial" charset="0"/>
              <a:buNone/>
            </a:pPr>
            <a:endParaRPr lang="en-US" altLang="en-US" i="1" smtClean="0"/>
          </a:p>
          <a:p>
            <a:pPr algn="r">
              <a:buFontTx/>
              <a:buNone/>
            </a:pPr>
            <a:r>
              <a:rPr lang="en-US" altLang="en-US" smtClean="0"/>
              <a:t>                                             	      </a:t>
            </a:r>
          </a:p>
          <a:p>
            <a:pPr algn="r">
              <a:buFontTx/>
              <a:buNone/>
            </a:pPr>
            <a:r>
              <a:rPr lang="en-US" altLang="en-US" sz="2000" b="1" smtClean="0"/>
              <a:t>Rule 3 (1)</a:t>
            </a:r>
          </a:p>
        </p:txBody>
      </p:sp>
      <p:sp>
        <p:nvSpPr>
          <p:cNvPr id="14340"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BE465CA4-9279-49D3-89A5-DCFE7779A27B}" type="slidenum">
              <a:rPr lang="en-US" altLang="en-US" smtClean="0"/>
              <a:pPr>
                <a:defRPr/>
              </a:pPr>
              <a:t>16</a:t>
            </a:fld>
            <a:endParaRPr lang="en-US" alt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52400"/>
            <a:ext cx="8229600" cy="609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Format of Complaint [Rule 3 (1)]</a:t>
            </a:r>
          </a:p>
        </p:txBody>
      </p:sp>
      <p:sp>
        <p:nvSpPr>
          <p:cNvPr id="33795" name="Rectangle 3"/>
          <p:cNvSpPr>
            <a:spLocks noGrp="1" noChangeArrowheads="1"/>
          </p:cNvSpPr>
          <p:nvPr>
            <p:ph idx="1"/>
          </p:nvPr>
        </p:nvSpPr>
        <p:spPr>
          <a:xfrm>
            <a:off x="152400" y="1219200"/>
            <a:ext cx="8229600" cy="4572000"/>
          </a:xfrm>
        </p:spPr>
        <p:txBody>
          <a:bodyPr/>
          <a:lstStyle/>
          <a:p>
            <a:pPr>
              <a:lnSpc>
                <a:spcPct val="80000"/>
              </a:lnSpc>
              <a:buFontTx/>
              <a:buAutoNum type="arabicPeriod"/>
            </a:pPr>
            <a:r>
              <a:rPr lang="en-US" altLang="en-US" sz="1400" b="1" smtClean="0"/>
              <a:t>Name of the Complainant:  </a:t>
            </a:r>
            <a:r>
              <a:rPr lang="en-US" altLang="en-US" sz="1400" smtClean="0"/>
              <a:t>					………………….</a:t>
            </a:r>
          </a:p>
          <a:p>
            <a:pPr>
              <a:lnSpc>
                <a:spcPct val="80000"/>
              </a:lnSpc>
              <a:buFontTx/>
              <a:buNone/>
            </a:pPr>
            <a:r>
              <a:rPr lang="en-US" altLang="en-US" sz="1400" smtClean="0"/>
              <a:t>	(with membership number, if Member of the				…………………</a:t>
            </a:r>
          </a:p>
          <a:p>
            <a:pPr>
              <a:lnSpc>
                <a:spcPct val="80000"/>
              </a:lnSpc>
              <a:buFontTx/>
              <a:buNone/>
            </a:pPr>
            <a:r>
              <a:rPr lang="en-US" altLang="en-US" sz="1400" smtClean="0"/>
              <a:t>	Institute of Actuaries of India)					………………….</a:t>
            </a:r>
          </a:p>
          <a:p>
            <a:pPr>
              <a:lnSpc>
                <a:spcPct val="80000"/>
              </a:lnSpc>
              <a:buFontTx/>
              <a:buNone/>
            </a:pPr>
            <a:r>
              <a:rPr lang="en-US" altLang="en-US" sz="1400" smtClean="0"/>
              <a:t>2.	Name of the Member /firm </a:t>
            </a:r>
            <a:r>
              <a:rPr lang="en-US" altLang="en-US" sz="1400" b="1" smtClean="0"/>
              <a:t>against whom complaint</a:t>
            </a:r>
            <a:r>
              <a:rPr lang="en-US" altLang="en-US" sz="1400" smtClean="0"/>
              <a:t>			…………………..</a:t>
            </a:r>
          </a:p>
          <a:p>
            <a:pPr>
              <a:lnSpc>
                <a:spcPct val="80000"/>
              </a:lnSpc>
              <a:buFontTx/>
              <a:buNone/>
            </a:pPr>
            <a:r>
              <a:rPr lang="en-US" altLang="en-US" sz="1400" smtClean="0"/>
              <a:t>	</a:t>
            </a:r>
            <a:r>
              <a:rPr lang="en-US" altLang="en-US" sz="1400" b="1" smtClean="0"/>
              <a:t>is being made:	</a:t>
            </a:r>
            <a:r>
              <a:rPr lang="en-US" altLang="en-US" sz="1400" smtClean="0"/>
              <a:t>					………………….</a:t>
            </a:r>
          </a:p>
          <a:p>
            <a:pPr>
              <a:lnSpc>
                <a:spcPct val="80000"/>
              </a:lnSpc>
              <a:buFontTx/>
              <a:buNone/>
            </a:pPr>
            <a:r>
              <a:rPr lang="en-US" altLang="en-US" sz="1400" smtClean="0"/>
              <a:t>   	(with membership number / registration number of</a:t>
            </a:r>
          </a:p>
          <a:p>
            <a:pPr>
              <a:lnSpc>
                <a:spcPct val="80000"/>
              </a:lnSpc>
              <a:buFontTx/>
              <a:buNone/>
            </a:pPr>
            <a:r>
              <a:rPr lang="en-US" altLang="en-US" sz="1400" smtClean="0"/>
              <a:t> 	 the firm, if known)</a:t>
            </a:r>
          </a:p>
          <a:p>
            <a:pPr>
              <a:lnSpc>
                <a:spcPct val="80000"/>
              </a:lnSpc>
              <a:buFontTx/>
              <a:buNone/>
            </a:pPr>
            <a:r>
              <a:rPr lang="en-US" altLang="en-US" sz="1400" smtClean="0"/>
              <a:t>3.	</a:t>
            </a:r>
            <a:r>
              <a:rPr lang="en-US" altLang="en-US" sz="1400" b="1" smtClean="0"/>
              <a:t>Latest address of the complainant </a:t>
            </a:r>
            <a:r>
              <a:rPr lang="en-US" altLang="en-US" sz="1400" smtClean="0"/>
              <a:t>for 				………………….</a:t>
            </a:r>
          </a:p>
          <a:p>
            <a:pPr>
              <a:lnSpc>
                <a:spcPct val="80000"/>
              </a:lnSpc>
              <a:buFontTx/>
              <a:buNone/>
            </a:pPr>
            <a:r>
              <a:rPr lang="en-US" altLang="en-US" sz="1400" smtClean="0"/>
              <a:t>	communication							</a:t>
            </a:r>
          </a:p>
          <a:p>
            <a:pPr>
              <a:lnSpc>
                <a:spcPct val="80000"/>
              </a:lnSpc>
              <a:buFontTx/>
              <a:buNone/>
            </a:pPr>
            <a:r>
              <a:rPr lang="en-US" altLang="en-US" sz="1400" smtClean="0"/>
              <a:t>4.	</a:t>
            </a:r>
            <a:r>
              <a:rPr lang="en-US" altLang="en-US" sz="1400" b="1" smtClean="0"/>
              <a:t>Last available professional address </a:t>
            </a:r>
            <a:r>
              <a:rPr lang="en-US" altLang="en-US" sz="1400" smtClean="0"/>
              <a:t>of the Member			…………………</a:t>
            </a:r>
          </a:p>
          <a:p>
            <a:pPr>
              <a:lnSpc>
                <a:spcPct val="80000"/>
              </a:lnSpc>
              <a:buFontTx/>
              <a:buNone/>
            </a:pPr>
            <a:r>
              <a:rPr lang="en-US" altLang="en-US" sz="1400" smtClean="0"/>
              <a:t> 	or the firm </a:t>
            </a:r>
            <a:r>
              <a:rPr lang="en-US" altLang="en-US" sz="1400" b="1" smtClean="0"/>
              <a:t>against whom the complaint is made</a:t>
            </a:r>
            <a:r>
              <a:rPr lang="en-US" altLang="en-US" sz="1400" smtClean="0"/>
              <a:t>				</a:t>
            </a:r>
          </a:p>
          <a:p>
            <a:pPr>
              <a:lnSpc>
                <a:spcPct val="80000"/>
              </a:lnSpc>
              <a:buFontTx/>
              <a:buNone/>
            </a:pPr>
            <a:r>
              <a:rPr lang="en-US" altLang="en-US" sz="1400" smtClean="0"/>
              <a:t>5.    Particulars of </a:t>
            </a:r>
            <a:r>
              <a:rPr lang="en-US" altLang="en-US" sz="1400" b="1" smtClean="0"/>
              <a:t>allegation(s) </a:t>
            </a:r>
            <a:r>
              <a:rPr lang="en-US" altLang="en-US" sz="1400" smtClean="0"/>
              <a:t>serially numbered				1.………………</a:t>
            </a:r>
          </a:p>
          <a:p>
            <a:pPr>
              <a:lnSpc>
                <a:spcPct val="80000"/>
              </a:lnSpc>
              <a:buFontTx/>
              <a:buNone/>
            </a:pPr>
            <a:r>
              <a:rPr lang="en-US" altLang="en-US" sz="1400" smtClean="0"/>
              <a:t>       together with</a:t>
            </a:r>
            <a:r>
              <a:rPr lang="en-US" altLang="en-US" sz="1400" b="1" smtClean="0"/>
              <a:t> corresponding clause / part of the		</a:t>
            </a:r>
          </a:p>
          <a:p>
            <a:pPr>
              <a:lnSpc>
                <a:spcPct val="80000"/>
              </a:lnSpc>
              <a:buFontTx/>
              <a:buNone/>
            </a:pPr>
            <a:r>
              <a:rPr lang="en-US" altLang="en-US" sz="1400" b="1" smtClean="0"/>
              <a:t>       Schedule, 				</a:t>
            </a:r>
            <a:r>
              <a:rPr lang="en-US" altLang="en-US" sz="1400" smtClean="0"/>
              <a:t>		 2. ………………</a:t>
            </a:r>
          </a:p>
          <a:p>
            <a:pPr>
              <a:lnSpc>
                <a:spcPct val="80000"/>
              </a:lnSpc>
              <a:buFontTx/>
              <a:buNone/>
            </a:pPr>
            <a:r>
              <a:rPr lang="en-US" altLang="en-US" sz="1400" smtClean="0"/>
              <a:t>			 or 					</a:t>
            </a:r>
          </a:p>
          <a:p>
            <a:pPr>
              <a:lnSpc>
                <a:spcPct val="80000"/>
              </a:lnSpc>
              <a:buFontTx/>
              <a:buNone/>
            </a:pPr>
            <a:r>
              <a:rPr lang="en-US" altLang="en-US" sz="1400" smtClean="0"/>
              <a:t>         Particulars of </a:t>
            </a:r>
            <a:r>
              <a:rPr lang="en-US" altLang="en-US" sz="1400" b="1" smtClean="0"/>
              <a:t>allegation(s) </a:t>
            </a:r>
            <a:r>
              <a:rPr lang="en-US" altLang="en-US" sz="1400" smtClean="0"/>
              <a:t>serially numbered				3. ………………</a:t>
            </a:r>
          </a:p>
          <a:p>
            <a:pPr>
              <a:lnSpc>
                <a:spcPct val="80000"/>
              </a:lnSpc>
              <a:buFontTx/>
              <a:buNone/>
            </a:pPr>
            <a:r>
              <a:rPr lang="en-US" altLang="en-US" sz="1400" smtClean="0"/>
              <a:t>	together with </a:t>
            </a:r>
            <a:r>
              <a:rPr lang="en-US" altLang="en-US" sz="1400" b="1" smtClean="0"/>
              <a:t>clause / part of the relevant Schedule(s)</a:t>
            </a:r>
            <a:r>
              <a:rPr lang="en-US" altLang="en-US" sz="1400" smtClean="0"/>
              <a:t>			</a:t>
            </a:r>
          </a:p>
          <a:p>
            <a:pPr>
              <a:lnSpc>
                <a:spcPct val="80000"/>
              </a:lnSpc>
              <a:buFontTx/>
              <a:buNone/>
            </a:pPr>
            <a:r>
              <a:rPr lang="en-US" altLang="en-US" sz="1400" smtClean="0"/>
              <a:t>	</a:t>
            </a:r>
            <a:r>
              <a:rPr lang="en-US" altLang="en-US" sz="1400" b="1" smtClean="0"/>
              <a:t>under which the alleged acts of commission or</a:t>
            </a:r>
            <a:r>
              <a:rPr lang="en-US" altLang="en-US" sz="1400" smtClean="0"/>
              <a:t>			4. ………………</a:t>
            </a:r>
          </a:p>
          <a:p>
            <a:pPr>
              <a:lnSpc>
                <a:spcPct val="80000"/>
              </a:lnSpc>
              <a:buFontTx/>
              <a:buNone/>
            </a:pPr>
            <a:r>
              <a:rPr lang="en-US" altLang="en-US" sz="1400" smtClean="0"/>
              <a:t>	</a:t>
            </a:r>
            <a:r>
              <a:rPr lang="en-US" altLang="en-US" sz="1400" b="1" smtClean="0"/>
              <a:t>omission or both would fall</a:t>
            </a:r>
            <a:r>
              <a:rPr lang="en-US" altLang="en-US" sz="1400" smtClean="0"/>
              <a:t>					5. ………………											….					</a:t>
            </a:r>
            <a:r>
              <a:rPr lang="en-US" altLang="en-US" sz="800" smtClean="0"/>
              <a:t>		….</a:t>
            </a:r>
          </a:p>
        </p:txBody>
      </p:sp>
      <p:sp>
        <p:nvSpPr>
          <p:cNvPr id="15364"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D56F235C-7655-4F11-91CC-6CBD0CB71BAB}" type="slidenum">
              <a:rPr lang="en-US" altLang="en-US" smtClean="0"/>
              <a:pPr>
                <a:defRPr/>
              </a:pPr>
              <a:t>17</a:t>
            </a:fld>
            <a:endParaRPr lang="en-US" altLang="en-US" smtClean="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457200" y="1066800"/>
            <a:ext cx="8229600" cy="5257800"/>
          </a:xfrm>
        </p:spPr>
        <p:txBody>
          <a:bodyPr/>
          <a:lstStyle/>
          <a:p>
            <a:pPr marL="609600" indent="-609600">
              <a:lnSpc>
                <a:spcPct val="80000"/>
              </a:lnSpc>
              <a:buFontTx/>
              <a:buNone/>
            </a:pPr>
            <a:r>
              <a:rPr lang="en-US" altLang="en-US" sz="1600" smtClean="0"/>
              <a:t>6.	Particulars of evidence (s) adduced in support of the			………………….</a:t>
            </a:r>
          </a:p>
          <a:p>
            <a:pPr marL="609600" indent="-609600">
              <a:lnSpc>
                <a:spcPct val="80000"/>
              </a:lnSpc>
              <a:buFontTx/>
              <a:buNone/>
            </a:pPr>
            <a:r>
              <a:rPr lang="en-US" altLang="en-US" sz="1600" smtClean="0"/>
              <a:t>	 allegation (s) made					………………….</a:t>
            </a:r>
          </a:p>
          <a:p>
            <a:pPr marL="609600" indent="-609600">
              <a:lnSpc>
                <a:spcPct val="80000"/>
              </a:lnSpc>
              <a:buFontTx/>
              <a:buNone/>
            </a:pPr>
            <a:r>
              <a:rPr lang="en-US" altLang="en-US" sz="1600" smtClean="0"/>
              <a:t>7.	Name(s) of person who have knowledge of the facts        		……………………</a:t>
            </a:r>
          </a:p>
          <a:p>
            <a:pPr marL="609600" indent="-609600">
              <a:lnSpc>
                <a:spcPct val="80000"/>
              </a:lnSpc>
              <a:buFontTx/>
              <a:buNone/>
            </a:pPr>
            <a:r>
              <a:rPr lang="en-US" altLang="en-US" sz="1600" smtClean="0"/>
              <a:t>	of the case						…………………..</a:t>
            </a:r>
          </a:p>
          <a:p>
            <a:pPr marL="609600" indent="-609600">
              <a:lnSpc>
                <a:spcPct val="80000"/>
              </a:lnSpc>
              <a:buFontTx/>
              <a:buNone/>
            </a:pPr>
            <a:endParaRPr lang="en-US" altLang="en-US" sz="1600" smtClean="0"/>
          </a:p>
          <a:p>
            <a:pPr marL="609600" indent="-609600">
              <a:lnSpc>
                <a:spcPct val="80000"/>
              </a:lnSpc>
              <a:buFontTx/>
              <a:buNone/>
            </a:pPr>
            <a:r>
              <a:rPr lang="en-US" altLang="en-US" sz="1600" smtClean="0"/>
              <a:t>Date…………….</a:t>
            </a:r>
          </a:p>
          <a:p>
            <a:pPr marL="609600" indent="-609600">
              <a:lnSpc>
                <a:spcPct val="80000"/>
              </a:lnSpc>
              <a:buFontTx/>
              <a:buNone/>
            </a:pPr>
            <a:r>
              <a:rPr lang="en-US" altLang="en-US" sz="1600" smtClean="0"/>
              <a:t>Place……………													……………………</a:t>
            </a:r>
          </a:p>
          <a:p>
            <a:pPr marL="609600" indent="-609600">
              <a:lnSpc>
                <a:spcPct val="80000"/>
              </a:lnSpc>
              <a:buFontTx/>
              <a:buNone/>
            </a:pPr>
            <a:r>
              <a:rPr lang="en-US" altLang="en-US" sz="1600" smtClean="0"/>
              <a:t>							Signature of the Complainant</a:t>
            </a:r>
          </a:p>
          <a:p>
            <a:pPr marL="609600" indent="-609600">
              <a:lnSpc>
                <a:spcPct val="80000"/>
              </a:lnSpc>
              <a:buFontTx/>
              <a:buNone/>
            </a:pPr>
            <a:r>
              <a:rPr lang="en-US" altLang="en-US" sz="1600" smtClean="0"/>
              <a:t>							(Name…………………….)</a:t>
            </a:r>
          </a:p>
          <a:p>
            <a:pPr marL="609600" indent="-609600">
              <a:lnSpc>
                <a:spcPct val="80000"/>
              </a:lnSpc>
              <a:buFontTx/>
              <a:buNone/>
            </a:pPr>
            <a:r>
              <a:rPr lang="en-US" altLang="en-US" sz="1600" smtClean="0"/>
              <a:t>				VERIFICATION</a:t>
            </a:r>
          </a:p>
          <a:p>
            <a:pPr marL="609600" indent="-609600">
              <a:lnSpc>
                <a:spcPct val="80000"/>
              </a:lnSpc>
              <a:buFontTx/>
              <a:buNone/>
            </a:pPr>
            <a:r>
              <a:rPr lang="en-US" altLang="en-US" sz="1600" smtClean="0"/>
              <a:t>	</a:t>
            </a:r>
          </a:p>
          <a:p>
            <a:pPr marL="609600" indent="-609600">
              <a:lnSpc>
                <a:spcPct val="80000"/>
              </a:lnSpc>
              <a:buFontTx/>
              <a:buNone/>
            </a:pPr>
            <a:r>
              <a:rPr lang="en-US" altLang="en-US" sz="1600" smtClean="0"/>
              <a:t>I,…………………………….., the Complainant, do hereby declare that what is stated above is true to the best of my information and belief.</a:t>
            </a:r>
          </a:p>
          <a:p>
            <a:pPr marL="609600" indent="-609600">
              <a:lnSpc>
                <a:spcPct val="80000"/>
              </a:lnSpc>
              <a:buFontTx/>
              <a:buNone/>
            </a:pPr>
            <a:r>
              <a:rPr lang="en-US" altLang="en-US" sz="1600" smtClean="0"/>
              <a:t>Verified today the ………………..day of…………..20……..at……..</a:t>
            </a:r>
          </a:p>
          <a:p>
            <a:pPr marL="609600" indent="-609600">
              <a:lnSpc>
                <a:spcPct val="80000"/>
              </a:lnSpc>
              <a:buFontTx/>
              <a:buNone/>
            </a:pPr>
            <a:endParaRPr lang="en-US" altLang="en-US" sz="1600" smtClean="0"/>
          </a:p>
          <a:p>
            <a:pPr marL="609600" indent="-609600">
              <a:lnSpc>
                <a:spcPct val="80000"/>
              </a:lnSpc>
              <a:buFontTx/>
              <a:buNone/>
            </a:pPr>
            <a:r>
              <a:rPr lang="en-US" altLang="en-US" sz="1600" smtClean="0"/>
              <a:t>Date……….</a:t>
            </a:r>
          </a:p>
          <a:p>
            <a:pPr marL="609600" indent="-609600">
              <a:lnSpc>
                <a:spcPct val="80000"/>
              </a:lnSpc>
              <a:buFontTx/>
              <a:buNone/>
            </a:pPr>
            <a:r>
              <a:rPr lang="en-US" altLang="en-US" sz="1600" smtClean="0"/>
              <a:t>Place……….					</a:t>
            </a:r>
          </a:p>
          <a:p>
            <a:pPr marL="609600" indent="-609600">
              <a:lnSpc>
                <a:spcPct val="80000"/>
              </a:lnSpc>
              <a:buFontTx/>
              <a:buNone/>
            </a:pPr>
            <a:r>
              <a:rPr lang="en-US" altLang="en-US" sz="1600" smtClean="0"/>
              <a:t>							Signature of the Complainant</a:t>
            </a:r>
          </a:p>
          <a:p>
            <a:pPr marL="609600" indent="-609600">
              <a:lnSpc>
                <a:spcPct val="80000"/>
              </a:lnSpc>
              <a:buFontTx/>
              <a:buNone/>
            </a:pPr>
            <a:r>
              <a:rPr lang="en-US" altLang="en-US" sz="1600" smtClean="0"/>
              <a:t>															(Name……………………..) </a:t>
            </a:r>
          </a:p>
        </p:txBody>
      </p:sp>
      <p:sp>
        <p:nvSpPr>
          <p:cNvPr id="16387"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28E6BEC0-BF55-42A3-A66B-CA9EB7E3276A}" type="slidenum">
              <a:rPr lang="en-US" altLang="en-US" smtClean="0"/>
              <a:pPr>
                <a:defRPr/>
              </a:pPr>
              <a:t>18</a:t>
            </a:fld>
            <a:endParaRPr lang="en-US" altLang="en-US" smtClean="0"/>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6200" y="274638"/>
            <a:ext cx="8229600" cy="7159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If Complaint is filed by or on behalf of</a:t>
            </a:r>
            <a:r>
              <a:rPr lang="en-US" altLang="en-US" sz="4000" dirty="0" smtClean="0"/>
              <a:t/>
            </a:r>
            <a:br>
              <a:rPr lang="en-US" altLang="en-US" sz="4000" dirty="0" smtClean="0"/>
            </a:br>
            <a:r>
              <a:rPr lang="en-US" altLang="en-US" sz="4000" dirty="0" smtClean="0"/>
              <a:t>	</a:t>
            </a:r>
          </a:p>
        </p:txBody>
      </p:sp>
      <p:sp>
        <p:nvSpPr>
          <p:cNvPr id="35843" name="Rectangle 3"/>
          <p:cNvSpPr>
            <a:spLocks noGrp="1" noChangeArrowheads="1"/>
          </p:cNvSpPr>
          <p:nvPr>
            <p:ph idx="1"/>
          </p:nvPr>
        </p:nvSpPr>
        <p:spPr>
          <a:xfrm>
            <a:off x="76200" y="1219200"/>
            <a:ext cx="8839200" cy="5105400"/>
          </a:xfrm>
        </p:spPr>
        <p:txBody>
          <a:bodyPr/>
          <a:lstStyle/>
          <a:p>
            <a:pPr marL="609600" indent="-609600">
              <a:lnSpc>
                <a:spcPct val="90000"/>
              </a:lnSpc>
              <a:buFontTx/>
              <a:buAutoNum type="arabicPeriod"/>
            </a:pPr>
            <a:r>
              <a:rPr lang="en-US" altLang="en-US" sz="3500" smtClean="0"/>
              <a:t>Central Government/ State Government</a:t>
            </a:r>
          </a:p>
          <a:p>
            <a:pPr marL="609600" indent="-609600">
              <a:lnSpc>
                <a:spcPct val="90000"/>
              </a:lnSpc>
              <a:buFontTx/>
              <a:buNone/>
            </a:pPr>
            <a:r>
              <a:rPr lang="en-US" altLang="en-US" smtClean="0"/>
              <a:t>	</a:t>
            </a:r>
            <a:r>
              <a:rPr lang="en-US" altLang="en-US" sz="3000" smtClean="0"/>
              <a:t>Authorized by		Joint Secretary</a:t>
            </a:r>
          </a:p>
          <a:p>
            <a:pPr marL="609600" indent="-609600">
              <a:lnSpc>
                <a:spcPct val="90000"/>
              </a:lnSpc>
              <a:buFontTx/>
              <a:buNone/>
            </a:pPr>
            <a:r>
              <a:rPr lang="en-US" altLang="en-US" sz="3000" smtClean="0"/>
              <a:t>	Signed by		         Under Secretary</a:t>
            </a:r>
          </a:p>
          <a:p>
            <a:pPr marL="609600" indent="-609600" algn="r">
              <a:lnSpc>
                <a:spcPct val="90000"/>
              </a:lnSpc>
              <a:buFontTx/>
              <a:buNone/>
            </a:pPr>
            <a:r>
              <a:rPr lang="en-US" altLang="en-US" sz="2800" b="1" smtClean="0"/>
              <a:t>						                  </a:t>
            </a:r>
            <a:r>
              <a:rPr lang="en-US" altLang="en-US" sz="2000" b="1" smtClean="0"/>
              <a:t>Rule 3(3)</a:t>
            </a:r>
          </a:p>
          <a:p>
            <a:pPr marL="609600" indent="-609600">
              <a:lnSpc>
                <a:spcPct val="90000"/>
              </a:lnSpc>
              <a:buFontTx/>
              <a:buAutoNum type="arabicPeriod" startAt="2"/>
            </a:pPr>
            <a:r>
              <a:rPr lang="en-US" altLang="en-US" smtClean="0"/>
              <a:t>Statutory Authority (</a:t>
            </a:r>
            <a:r>
              <a:rPr lang="en-US" altLang="en-US" sz="2800" smtClean="0"/>
              <a:t>such as IRDA, RBI, SEBI)</a:t>
            </a:r>
          </a:p>
          <a:p>
            <a:pPr marL="609600" indent="-609600">
              <a:lnSpc>
                <a:spcPct val="90000"/>
              </a:lnSpc>
              <a:buFontTx/>
              <a:buNone/>
            </a:pPr>
            <a:r>
              <a:rPr lang="en-US" altLang="en-US" sz="2800" smtClean="0"/>
              <a:t>	Authorized  by		               Joint Secretary</a:t>
            </a:r>
          </a:p>
          <a:p>
            <a:pPr marL="609600" indent="-609600">
              <a:lnSpc>
                <a:spcPct val="90000"/>
              </a:lnSpc>
              <a:buFontTx/>
              <a:buNone/>
            </a:pPr>
            <a:r>
              <a:rPr lang="en-US" altLang="en-US" sz="2800" smtClean="0"/>
              <a:t>	Signed by		            Under Secretary</a:t>
            </a:r>
          </a:p>
          <a:p>
            <a:pPr marL="609600" indent="-609600" algn="r">
              <a:lnSpc>
                <a:spcPct val="90000"/>
              </a:lnSpc>
              <a:buFontTx/>
              <a:buNone/>
            </a:pPr>
            <a:r>
              <a:rPr lang="en-US" altLang="en-US" sz="2800" b="1" smtClean="0"/>
              <a:t>						</a:t>
            </a:r>
            <a:r>
              <a:rPr lang="en-US" altLang="en-US" sz="2000" b="1" smtClean="0"/>
              <a:t>                  Rule 3(4)</a:t>
            </a:r>
          </a:p>
        </p:txBody>
      </p:sp>
      <p:sp>
        <p:nvSpPr>
          <p:cNvPr id="17412"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1AEF649E-30C5-45FA-8EB6-7AF370D2CC8A}" type="slidenum">
              <a:rPr lang="en-US" altLang="en-US" smtClean="0"/>
              <a:pPr>
                <a:defRPr/>
              </a:pPr>
              <a:t>19</a:t>
            </a:fld>
            <a:endParaRPr lang="en-US" alt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3400" y="1676400"/>
            <a:ext cx="8229600" cy="838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fontAlgn="auto">
              <a:spcAft>
                <a:spcPts val="0"/>
              </a:spcAft>
              <a:defRPr/>
            </a:pPr>
            <a:r>
              <a:rPr lang="en-US" altLang="en-US" b="1" dirty="0" smtClean="0"/>
              <a:t>IAI Disciplinary Process</a:t>
            </a:r>
            <a:r>
              <a:rPr lang="en-US" altLang="en-US" sz="3200" b="1" dirty="0" smtClean="0"/>
              <a:t/>
            </a:r>
            <a:br>
              <a:rPr lang="en-US" altLang="en-US" sz="3200" b="1" dirty="0" smtClean="0"/>
            </a:br>
            <a:r>
              <a:rPr lang="en-US" altLang="en-US" sz="3200" b="1" dirty="0" smtClean="0"/>
              <a:t/>
            </a:r>
            <a:br>
              <a:rPr lang="en-US" altLang="en-US" sz="3200" b="1" dirty="0" smtClean="0"/>
            </a:br>
            <a:r>
              <a:rPr lang="en-US" altLang="en-US" sz="3200" b="1" dirty="0" smtClean="0"/>
              <a:t/>
            </a:r>
            <a:br>
              <a:rPr lang="en-US" altLang="en-US" sz="3200" b="1" dirty="0" smtClean="0"/>
            </a:br>
            <a:r>
              <a:rPr lang="en-US" altLang="en-US" sz="3200" b="1" dirty="0" smtClean="0"/>
              <a:t>				</a:t>
            </a:r>
            <a:br>
              <a:rPr lang="en-US" altLang="en-US" sz="3200" b="1" dirty="0" smtClean="0"/>
            </a:br>
            <a:r>
              <a:rPr lang="en-US" altLang="en-US" sz="3200" b="1" dirty="0" smtClean="0"/>
              <a:t> 				</a:t>
            </a:r>
            <a:r>
              <a:rPr lang="en-US" altLang="en-US" sz="2000" b="1" dirty="0" smtClean="0"/>
              <a:t/>
            </a:r>
            <a:br>
              <a:rPr lang="en-US" altLang="en-US" sz="2000" b="1" dirty="0" smtClean="0"/>
            </a:br>
            <a:r>
              <a:rPr lang="en-US" altLang="en-US" sz="4000" b="1" dirty="0" smtClean="0"/>
              <a:t/>
            </a:r>
            <a:br>
              <a:rPr lang="en-US" altLang="en-US" sz="4000" b="1" dirty="0" smtClean="0"/>
            </a:br>
            <a:endParaRPr lang="en-US" altLang="en-US" sz="4000" b="1" dirty="0" smtClean="0"/>
          </a:p>
        </p:txBody>
      </p:sp>
      <p:sp>
        <p:nvSpPr>
          <p:cNvPr id="18435" name="Rectangle 3"/>
          <p:cNvSpPr>
            <a:spLocks noGrp="1" noChangeArrowheads="1"/>
          </p:cNvSpPr>
          <p:nvPr>
            <p:ph idx="1"/>
          </p:nvPr>
        </p:nvSpPr>
        <p:spPr>
          <a:xfrm>
            <a:off x="457200" y="3276600"/>
            <a:ext cx="8229600" cy="2849563"/>
          </a:xfrm>
        </p:spPr>
        <p:txBody>
          <a:bodyPr/>
          <a:lstStyle/>
          <a:p>
            <a:pPr algn="ctr">
              <a:buFont typeface="Arial" charset="0"/>
              <a:buNone/>
            </a:pPr>
            <a:r>
              <a:rPr lang="en-US" altLang="en-US" sz="3600" b="1" smtClean="0"/>
              <a:t>28</a:t>
            </a:r>
            <a:r>
              <a:rPr lang="en-US" altLang="en-US" sz="3600" b="1" baseline="30000" smtClean="0"/>
              <a:t>th</a:t>
            </a:r>
            <a:r>
              <a:rPr lang="en-US" altLang="en-US" sz="3600" b="1" smtClean="0"/>
              <a:t> India Fellowship Seminar</a:t>
            </a:r>
          </a:p>
          <a:p>
            <a:pPr algn="ctr">
              <a:buFont typeface="Arial" charset="0"/>
              <a:buNone/>
            </a:pPr>
            <a:r>
              <a:rPr lang="en-US" altLang="en-US" sz="2800" b="1" smtClean="0"/>
              <a:t>9-10</a:t>
            </a:r>
            <a:r>
              <a:rPr lang="en-US" altLang="en-US" sz="2800" b="1" baseline="30000" smtClean="0"/>
              <a:t>th</a:t>
            </a:r>
            <a:r>
              <a:rPr lang="en-US" altLang="en-US" sz="2800" b="1" smtClean="0"/>
              <a:t> November, 2017</a:t>
            </a:r>
          </a:p>
          <a:p>
            <a:pPr>
              <a:buFont typeface="Arial" charset="0"/>
              <a:buNone/>
            </a:pPr>
            <a:endParaRPr lang="en-US" altLang="en-US" sz="3000" b="1" smtClean="0"/>
          </a:p>
          <a:p>
            <a:pPr algn="r">
              <a:buFont typeface="Arial" charset="0"/>
              <a:buNone/>
            </a:pPr>
            <a:r>
              <a:rPr lang="en-US" altLang="en-US" sz="2400" b="1" smtClean="0"/>
              <a:t>Anil Singh</a:t>
            </a:r>
          </a:p>
        </p:txBody>
      </p:sp>
      <p:sp>
        <p:nvSpPr>
          <p:cNvPr id="6148"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B60767B8-C442-4809-BC80-86B9F67BC465}" type="slidenum">
              <a:rPr lang="en-US" altLang="en-US" smtClean="0"/>
              <a:pPr>
                <a:defRPr/>
              </a:pPr>
              <a:t>2</a:t>
            </a:fld>
            <a:endParaRPr lang="en-US" alt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152400" y="1219200"/>
            <a:ext cx="8839200" cy="449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fontAlgn="auto">
              <a:spcAft>
                <a:spcPts val="0"/>
              </a:spcAft>
              <a:buFontTx/>
              <a:buNone/>
              <a:defRPr/>
            </a:pPr>
            <a:r>
              <a:rPr lang="en-US" altLang="en-US" dirty="0" smtClean="0"/>
              <a:t>3.</a:t>
            </a:r>
            <a:r>
              <a:rPr lang="en-US" altLang="en-US" b="1" dirty="0" smtClean="0"/>
              <a:t> </a:t>
            </a:r>
            <a:r>
              <a:rPr lang="en-US" altLang="en-US" dirty="0" smtClean="0"/>
              <a:t>Company/Body Corporate/a Firm/ Association of Individuals</a:t>
            </a:r>
          </a:p>
          <a:p>
            <a:pPr marL="1339850" lvl="2" indent="-539750" fontAlgn="auto">
              <a:spcAft>
                <a:spcPts val="0"/>
              </a:spcAft>
              <a:buFont typeface="+mj-lt"/>
              <a:buAutoNum type="alphaLcParenR"/>
              <a:defRPr/>
            </a:pPr>
            <a:r>
              <a:rPr lang="en-US" altLang="en-US" sz="3000" dirty="0" smtClean="0"/>
              <a:t>A Resolution passed by the Board of Directors/ Partners etc.</a:t>
            </a:r>
          </a:p>
          <a:p>
            <a:pPr marL="1314450" lvl="2" indent="-514350" fontAlgn="auto">
              <a:spcAft>
                <a:spcPts val="0"/>
              </a:spcAft>
              <a:buFont typeface="+mj-lt"/>
              <a:buAutoNum type="alphaLcParenR"/>
              <a:defRPr/>
            </a:pPr>
            <a:r>
              <a:rPr lang="en-US" altLang="en-US" sz="3000" dirty="0" smtClean="0"/>
              <a:t>Specifically authorizing an officer/ a person to make complaint behalf of company</a:t>
            </a:r>
          </a:p>
          <a:p>
            <a:pPr fontAlgn="auto">
              <a:spcAft>
                <a:spcPts val="0"/>
              </a:spcAft>
              <a:buFontTx/>
              <a:buNone/>
              <a:defRPr/>
            </a:pPr>
            <a:r>
              <a:rPr lang="en-US" altLang="en-US" dirty="0" smtClean="0"/>
              <a:t>							</a:t>
            </a:r>
            <a:r>
              <a:rPr lang="en-US" altLang="en-US" sz="2800" dirty="0" smtClean="0"/>
              <a:t>	                 </a:t>
            </a:r>
          </a:p>
          <a:p>
            <a:pPr algn="r" fontAlgn="auto">
              <a:spcAft>
                <a:spcPts val="0"/>
              </a:spcAft>
              <a:buFontTx/>
              <a:buNone/>
              <a:defRPr/>
            </a:pPr>
            <a:r>
              <a:rPr lang="en-US" altLang="en-US" sz="2800" dirty="0" smtClean="0"/>
              <a:t>   </a:t>
            </a:r>
          </a:p>
          <a:p>
            <a:pPr algn="r" fontAlgn="auto">
              <a:spcAft>
                <a:spcPts val="0"/>
              </a:spcAft>
              <a:buFontTx/>
              <a:buNone/>
              <a:defRPr/>
            </a:pPr>
            <a:r>
              <a:rPr lang="en-US" altLang="en-US" sz="2000" b="1" dirty="0" smtClean="0"/>
              <a:t>Rule 3(5)</a:t>
            </a:r>
          </a:p>
          <a:p>
            <a:pPr fontAlgn="auto">
              <a:spcAft>
                <a:spcPts val="0"/>
              </a:spcAft>
              <a:buFont typeface="Arial" pitchFamily="34" charset="0"/>
              <a:buChar char="•"/>
              <a:defRPr/>
            </a:pPr>
            <a:endParaRPr lang="en-US" altLang="en-US" b="1" dirty="0" smtClean="0"/>
          </a:p>
        </p:txBody>
      </p:sp>
      <p:sp>
        <p:nvSpPr>
          <p:cNvPr id="36867"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E724468A-91AE-4D5F-813B-692E8EAFA505}" type="slidenum">
              <a:rPr lang="en-US" altLang="en-US" sz="2400">
                <a:solidFill>
                  <a:schemeClr val="tx1"/>
                </a:solidFill>
              </a:rPr>
              <a:pPr/>
              <a:t>20</a:t>
            </a:fld>
            <a:endParaRPr lang="en-US" altLang="en-US" sz="2400">
              <a:solidFill>
                <a:schemeClr val="tx1"/>
              </a:solidFill>
            </a:endParaRPr>
          </a:p>
        </p:txBody>
      </p:sp>
      <p:sp>
        <p:nvSpPr>
          <p:cNvPr id="4" name="Rectangle 2"/>
          <p:cNvSpPr>
            <a:spLocks noGrp="1" noChangeArrowheads="1"/>
          </p:cNvSpPr>
          <p:nvPr>
            <p:ph type="title"/>
          </p:nvPr>
        </p:nvSpPr>
        <p:spPr>
          <a:xfrm>
            <a:off x="76200" y="274638"/>
            <a:ext cx="8229600" cy="7159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If Complaint is filed by or on behalf of</a:t>
            </a:r>
            <a:r>
              <a:rPr lang="en-US" altLang="en-US" sz="4000" dirty="0" smtClean="0"/>
              <a:t/>
            </a:r>
            <a:br>
              <a:rPr lang="en-US" altLang="en-US" sz="4000" dirty="0" smtClean="0"/>
            </a:br>
            <a:r>
              <a:rPr lang="en-US" altLang="en-US" sz="4000" dirty="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3400" y="152400"/>
            <a:ext cx="8229600" cy="792163"/>
          </a:xfrm>
        </p:spPr>
        <p:txBody>
          <a:bodyPr anchor="t"/>
          <a:lstStyle/>
          <a:p>
            <a:pPr algn="l"/>
            <a:r>
              <a:rPr lang="en-US" altLang="en-US" sz="3600" b="1" smtClean="0"/>
              <a:t>Fee for filing Complaint</a:t>
            </a:r>
          </a:p>
        </p:txBody>
      </p:sp>
      <p:sp>
        <p:nvSpPr>
          <p:cNvPr id="19459" name="Rectangle 3"/>
          <p:cNvSpPr>
            <a:spLocks noGrp="1" noChangeArrowheads="1"/>
          </p:cNvSpPr>
          <p:nvPr>
            <p:ph idx="1"/>
          </p:nvPr>
        </p:nvSpPr>
        <p:spPr>
          <a:xfrm>
            <a:off x="152400" y="1295400"/>
            <a:ext cx="8763000" cy="457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algn="just" fontAlgn="auto">
              <a:spcAft>
                <a:spcPts val="0"/>
              </a:spcAft>
              <a:buFont typeface="Wingdings" pitchFamily="2" charset="2"/>
              <a:buChar char="§"/>
              <a:defRPr/>
            </a:pPr>
            <a:r>
              <a:rPr lang="en-US" altLang="en-US" sz="3000" dirty="0" smtClean="0"/>
              <a:t>Except in case of Central Govt., any State Govt., or any statutory authority, every complaint shall be accompanied by a fee of Rs. 500/-.         </a:t>
            </a:r>
          </a:p>
          <a:p>
            <a:pPr marL="0" indent="0" algn="r" fontAlgn="auto">
              <a:spcAft>
                <a:spcPts val="0"/>
              </a:spcAft>
              <a:buFont typeface="Arial" pitchFamily="34" charset="0"/>
              <a:buNone/>
              <a:defRPr/>
            </a:pPr>
            <a:r>
              <a:rPr lang="en-US" altLang="en-US" sz="2400" b="1" dirty="0" smtClean="0"/>
              <a:t>Rule 4(1)</a:t>
            </a:r>
          </a:p>
          <a:p>
            <a:pPr algn="just" fontAlgn="auto">
              <a:spcAft>
                <a:spcPts val="0"/>
              </a:spcAft>
              <a:buFont typeface="Wingdings" pitchFamily="2" charset="2"/>
              <a:buChar char="§"/>
              <a:defRPr/>
            </a:pPr>
            <a:r>
              <a:rPr lang="en-US" altLang="en-US" sz="3000" dirty="0" smtClean="0"/>
              <a:t>The fee shall be payable by demand draft in favor of the Institute payable at Mumbai.          </a:t>
            </a:r>
          </a:p>
          <a:p>
            <a:pPr marL="0" indent="0" algn="r" fontAlgn="auto">
              <a:spcAft>
                <a:spcPts val="0"/>
              </a:spcAft>
              <a:buFont typeface="Arial" pitchFamily="34" charset="0"/>
              <a:buNone/>
              <a:defRPr/>
            </a:pPr>
            <a:r>
              <a:rPr lang="en-US" altLang="en-US" sz="2400" b="1" dirty="0" smtClean="0"/>
              <a:t>Rule 4(2)</a:t>
            </a:r>
          </a:p>
          <a:p>
            <a:pPr algn="just" fontAlgn="auto">
              <a:spcAft>
                <a:spcPts val="0"/>
              </a:spcAft>
              <a:buFont typeface="Wingdings" pitchFamily="2" charset="2"/>
              <a:buChar char="§"/>
              <a:defRPr/>
            </a:pPr>
            <a:r>
              <a:rPr lang="en-US" altLang="en-US" sz="3000" dirty="0" smtClean="0"/>
              <a:t>Fee once paid shall not be refunded.         </a:t>
            </a:r>
          </a:p>
          <a:p>
            <a:pPr marL="0" indent="0" algn="r" fontAlgn="auto">
              <a:spcAft>
                <a:spcPts val="0"/>
              </a:spcAft>
              <a:buFont typeface="Arial" pitchFamily="34" charset="0"/>
              <a:buNone/>
              <a:defRPr/>
            </a:pPr>
            <a:r>
              <a:rPr lang="en-US" altLang="en-US" sz="2400" b="1" dirty="0" smtClean="0"/>
              <a:t>Rule 4(3)</a:t>
            </a:r>
            <a:r>
              <a:rPr lang="en-US" altLang="en-US" sz="3000" dirty="0" smtClean="0"/>
              <a:t>   </a:t>
            </a:r>
          </a:p>
          <a:p>
            <a:pPr lvl="4" algn="just" fontAlgn="auto">
              <a:spcAft>
                <a:spcPts val="0"/>
              </a:spcAft>
              <a:buFontTx/>
              <a:buNone/>
              <a:defRPr/>
            </a:pPr>
            <a:r>
              <a:rPr lang="en-US" altLang="en-US" sz="2800" b="1" i="1" dirty="0" smtClean="0"/>
              <a:t>                                                                 </a:t>
            </a:r>
          </a:p>
          <a:p>
            <a:pPr lvl="4" algn="just" fontAlgn="auto">
              <a:spcAft>
                <a:spcPts val="0"/>
              </a:spcAft>
              <a:buFontTx/>
              <a:buNone/>
              <a:defRPr/>
            </a:pPr>
            <a:r>
              <a:rPr lang="en-US" altLang="en-US" sz="2800" b="1" i="1" dirty="0" smtClean="0"/>
              <a:t>   </a:t>
            </a:r>
          </a:p>
          <a:p>
            <a:pPr lvl="4" algn="just" fontAlgn="auto">
              <a:spcAft>
                <a:spcPts val="0"/>
              </a:spcAft>
              <a:buFontTx/>
              <a:buNone/>
              <a:defRPr/>
            </a:pPr>
            <a:endParaRPr lang="en-US" altLang="en-US" sz="2800" b="1" i="1" dirty="0" smtClean="0"/>
          </a:p>
          <a:p>
            <a:pPr lvl="4" algn="just" fontAlgn="auto">
              <a:spcAft>
                <a:spcPts val="0"/>
              </a:spcAft>
              <a:buFontTx/>
              <a:buNone/>
              <a:defRPr/>
            </a:pPr>
            <a:endParaRPr lang="en-US" altLang="en-US" sz="2800" dirty="0" smtClean="0"/>
          </a:p>
          <a:p>
            <a:pPr lvl="4" algn="just" fontAlgn="auto">
              <a:spcAft>
                <a:spcPts val="0"/>
              </a:spcAft>
              <a:buFontTx/>
              <a:buNone/>
              <a:defRPr/>
            </a:pPr>
            <a:r>
              <a:rPr lang="en-US" altLang="en-US" sz="2800" b="1" dirty="0" smtClean="0"/>
              <a:t>						</a:t>
            </a:r>
          </a:p>
        </p:txBody>
      </p:sp>
      <p:sp>
        <p:nvSpPr>
          <p:cNvPr id="3789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733DF09-0DEA-446A-AE4B-D2D19079AB6D}" type="slidenum">
              <a:rPr lang="en-US" altLang="en-US" sz="2400">
                <a:solidFill>
                  <a:schemeClr val="tx1"/>
                </a:solidFill>
              </a:rPr>
              <a:pPr/>
              <a:t>21</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81000" y="228600"/>
            <a:ext cx="8229600" cy="792163"/>
          </a:xfrm>
        </p:spPr>
        <p:txBody>
          <a:bodyPr anchor="t"/>
          <a:lstStyle/>
          <a:p>
            <a:pPr algn="l"/>
            <a:r>
              <a:rPr lang="en-US" altLang="en-US" sz="3600" b="1" smtClean="0"/>
              <a:t>Acknowledgement of Complaint</a:t>
            </a:r>
          </a:p>
        </p:txBody>
      </p:sp>
      <p:sp>
        <p:nvSpPr>
          <p:cNvPr id="38915" name="Rectangle 3"/>
          <p:cNvSpPr>
            <a:spLocks noGrp="1" noChangeArrowheads="1"/>
          </p:cNvSpPr>
          <p:nvPr>
            <p:ph idx="1"/>
          </p:nvPr>
        </p:nvSpPr>
        <p:spPr>
          <a:xfrm>
            <a:off x="228600" y="1371600"/>
            <a:ext cx="8229600" cy="3810000"/>
          </a:xfrm>
        </p:spPr>
        <p:txBody>
          <a:bodyPr/>
          <a:lstStyle/>
          <a:p>
            <a:pPr>
              <a:buFontTx/>
              <a:buNone/>
            </a:pPr>
            <a:r>
              <a:rPr lang="en-US" altLang="en-US" smtClean="0"/>
              <a:t>	</a:t>
            </a:r>
            <a:r>
              <a:rPr lang="en-US" altLang="en-US" sz="3000" smtClean="0"/>
              <a:t>Complaint shall be </a:t>
            </a:r>
            <a:r>
              <a:rPr lang="en-US" altLang="en-US" sz="3000" i="1" smtClean="0"/>
              <a:t>duly</a:t>
            </a:r>
            <a:r>
              <a:rPr lang="en-US" altLang="en-US" sz="3000" smtClean="0"/>
              <a:t> acknowledged by the </a:t>
            </a:r>
            <a:r>
              <a:rPr lang="en-US" altLang="en-US" sz="3000" b="1" smtClean="0"/>
              <a:t>Designated Person </a:t>
            </a:r>
            <a:r>
              <a:rPr lang="en-US" altLang="en-US" sz="3000" smtClean="0"/>
              <a:t>with an Acknowledgment number.</a:t>
            </a:r>
          </a:p>
          <a:p>
            <a:pPr>
              <a:buFontTx/>
              <a:buNone/>
            </a:pPr>
            <a:r>
              <a:rPr lang="en-US" altLang="en-US" smtClean="0"/>
              <a:t> </a:t>
            </a:r>
          </a:p>
          <a:p>
            <a:pPr>
              <a:buFontTx/>
              <a:buNone/>
            </a:pPr>
            <a:endParaRPr lang="en-US" altLang="en-US" smtClean="0"/>
          </a:p>
          <a:p>
            <a:pPr algn="r">
              <a:buFontTx/>
              <a:buNone/>
            </a:pPr>
            <a:r>
              <a:rPr lang="en-US" altLang="en-US" b="1" smtClean="0"/>
              <a:t>							 </a:t>
            </a:r>
            <a:r>
              <a:rPr lang="en-US" altLang="en-US" sz="2800" b="1" smtClean="0"/>
              <a:t>                                                                 </a:t>
            </a:r>
            <a:r>
              <a:rPr lang="en-US" altLang="en-US" sz="2000" b="1" smtClean="0"/>
              <a:t>Rule 3 (7)</a:t>
            </a:r>
          </a:p>
        </p:txBody>
      </p:sp>
      <p:sp>
        <p:nvSpPr>
          <p:cNvPr id="3891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7D6D29D2-0D52-4155-97B5-9E236E54EC32}" type="slidenum">
              <a:rPr lang="en-US" altLang="en-US" sz="2400">
                <a:solidFill>
                  <a:schemeClr val="tx1"/>
                </a:solidFill>
              </a:rPr>
              <a:pPr/>
              <a:t>22</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198438"/>
            <a:ext cx="8229600" cy="792162"/>
          </a:xfrm>
        </p:spPr>
        <p:txBody>
          <a:bodyPr anchor="t"/>
          <a:lstStyle/>
          <a:p>
            <a:pPr algn="l"/>
            <a:r>
              <a:rPr lang="en-US" altLang="en-US" sz="3600" b="1" smtClean="0"/>
              <a:t>Reference of Complaint to PD</a:t>
            </a:r>
          </a:p>
        </p:txBody>
      </p:sp>
      <p:sp>
        <p:nvSpPr>
          <p:cNvPr id="21507" name="Rectangle 3"/>
          <p:cNvSpPr>
            <a:spLocks noGrp="1" noChangeArrowheads="1"/>
          </p:cNvSpPr>
          <p:nvPr>
            <p:ph idx="1"/>
          </p:nvPr>
        </p:nvSpPr>
        <p:spPr>
          <a:xfrm>
            <a:off x="152400" y="1219200"/>
            <a:ext cx="8763000" cy="4191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lnSpcReduction="10000"/>
          </a:bodyPr>
          <a:lstStyle/>
          <a:p>
            <a:pPr marL="0" indent="0" fontAlgn="auto">
              <a:spcAft>
                <a:spcPts val="0"/>
              </a:spcAft>
              <a:buFontTx/>
              <a:buNone/>
              <a:defRPr/>
            </a:pPr>
            <a:r>
              <a:rPr lang="en-US" altLang="en-US" dirty="0" smtClean="0"/>
              <a:t>The designated person shall endorse on every complaint</a:t>
            </a:r>
          </a:p>
          <a:p>
            <a:pPr marL="1409700" lvl="2" indent="-609600" fontAlgn="auto">
              <a:spcAft>
                <a:spcPts val="0"/>
              </a:spcAft>
              <a:buFontTx/>
              <a:buAutoNum type="arabicPeriod"/>
              <a:defRPr/>
            </a:pPr>
            <a:r>
              <a:rPr lang="en-US" altLang="en-US" sz="3000" dirty="0" smtClean="0"/>
              <a:t>the date of receipt of complaint </a:t>
            </a:r>
          </a:p>
          <a:p>
            <a:pPr marL="1409700" lvl="2" indent="-609600" fontAlgn="auto">
              <a:spcAft>
                <a:spcPts val="0"/>
              </a:spcAft>
              <a:buFontTx/>
              <a:buAutoNum type="arabicPeriod"/>
              <a:defRPr/>
            </a:pPr>
            <a:r>
              <a:rPr lang="en-US" altLang="en-US" sz="3000" dirty="0" smtClean="0"/>
              <a:t>his signature </a:t>
            </a:r>
          </a:p>
          <a:p>
            <a:pPr marL="1409700" lvl="2" indent="-609600" fontAlgn="auto">
              <a:spcAft>
                <a:spcPts val="0"/>
              </a:spcAft>
              <a:buFontTx/>
              <a:buAutoNum type="arabicPeriod"/>
              <a:defRPr/>
            </a:pPr>
            <a:r>
              <a:rPr lang="en-US" altLang="en-US" sz="3000" dirty="0" smtClean="0"/>
              <a:t>and refer the complaint to the PD</a:t>
            </a:r>
          </a:p>
          <a:p>
            <a:pPr marL="990600" lvl="1" indent="-533400" fontAlgn="auto">
              <a:spcAft>
                <a:spcPts val="0"/>
              </a:spcAft>
              <a:buFontTx/>
              <a:buNone/>
              <a:defRPr/>
            </a:pPr>
            <a:endParaRPr lang="en-US" altLang="en-US" sz="3200" dirty="0" smtClean="0"/>
          </a:p>
          <a:p>
            <a:pPr marL="990600" lvl="1" indent="-533400" algn="r" fontAlgn="auto">
              <a:spcAft>
                <a:spcPts val="0"/>
              </a:spcAft>
              <a:buFontTx/>
              <a:buNone/>
              <a:defRPr/>
            </a:pPr>
            <a:r>
              <a:rPr lang="en-US" altLang="en-US" sz="2400" b="1" dirty="0" smtClean="0"/>
              <a:t>Rule 5(1)</a:t>
            </a:r>
            <a:endParaRPr lang="en-US" altLang="en-US" sz="2400" dirty="0" smtClean="0"/>
          </a:p>
          <a:p>
            <a:pPr marL="990600" lvl="1" indent="-533400" algn="r" fontAlgn="auto">
              <a:spcAft>
                <a:spcPts val="0"/>
              </a:spcAft>
              <a:buFontTx/>
              <a:buNone/>
              <a:defRPr/>
            </a:pPr>
            <a:r>
              <a:rPr lang="en-US" altLang="en-US" sz="3000" b="1" dirty="0" smtClean="0"/>
              <a:t>						</a:t>
            </a:r>
            <a:endParaRPr lang="en-US" altLang="en-US" sz="2000" b="1" dirty="0" smtClean="0"/>
          </a:p>
          <a:p>
            <a:pPr marL="609600" indent="-609600" fontAlgn="auto">
              <a:spcAft>
                <a:spcPts val="0"/>
              </a:spcAft>
              <a:buFont typeface="Arial" pitchFamily="34" charset="0"/>
              <a:buChar char="•"/>
              <a:defRPr/>
            </a:pPr>
            <a:endParaRPr lang="en-US" altLang="en-US" b="1" dirty="0" smtClean="0"/>
          </a:p>
        </p:txBody>
      </p:sp>
      <p:sp>
        <p:nvSpPr>
          <p:cNvPr id="39940" name="Slide Number Placeholder 5"/>
          <p:cNvSpPr>
            <a:spLocks noGrp="1"/>
          </p:cNvSpPr>
          <p:nvPr>
            <p:ph type="sldNum" sz="quarter" idx="12"/>
          </p:nvPr>
        </p:nvSpPr>
        <p:spPr bwMode="auto">
          <a:xfrm>
            <a:off x="6705600" y="6172200"/>
            <a:ext cx="609600" cy="476250"/>
          </a:xfrm>
          <a:noFill/>
          <a:ln>
            <a:miter lim="800000"/>
            <a:headEnd/>
            <a:tailEnd/>
          </a:ln>
        </p:spPr>
        <p:txBody>
          <a:bodyPr wrap="square" numCol="1" anchorCtr="0" compatLnSpc="1">
            <a:prstTxWarp prst="textNoShape">
              <a:avLst/>
            </a:prstTxWarp>
          </a:bodyPr>
          <a:lstStyle/>
          <a:p>
            <a:fld id="{5FA3731C-EEDB-4883-9B8F-DA0A48FC0360}" type="slidenum">
              <a:rPr lang="en-US" altLang="en-US" sz="2400">
                <a:solidFill>
                  <a:schemeClr val="tx1"/>
                </a:solidFill>
              </a:rPr>
              <a:pPr/>
              <a:t>23</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33400" y="228600"/>
            <a:ext cx="8229600" cy="715963"/>
          </a:xfrm>
        </p:spPr>
        <p:txBody>
          <a:bodyPr anchor="t"/>
          <a:lstStyle/>
          <a:p>
            <a:pPr algn="l"/>
            <a:r>
              <a:rPr lang="en-US" altLang="en-US" sz="3600" b="1" smtClean="0"/>
              <a:t>Registration of Complaint</a:t>
            </a:r>
          </a:p>
        </p:txBody>
      </p:sp>
      <p:sp>
        <p:nvSpPr>
          <p:cNvPr id="22531" name="Rectangle 3"/>
          <p:cNvSpPr>
            <a:spLocks noGrp="1" noChangeArrowheads="1"/>
          </p:cNvSpPr>
          <p:nvPr>
            <p:ph idx="1"/>
          </p:nvPr>
        </p:nvSpPr>
        <p:spPr>
          <a:xfrm>
            <a:off x="152400" y="1066800"/>
            <a:ext cx="8839200" cy="5334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0" indent="0" fontAlgn="auto">
              <a:spcAft>
                <a:spcPts val="0"/>
              </a:spcAft>
              <a:buFontTx/>
              <a:buNone/>
              <a:defRPr/>
            </a:pPr>
            <a:r>
              <a:rPr lang="en-US" altLang="en-US" sz="2800" dirty="0" smtClean="0"/>
              <a:t>PD should scrutinize the complaint and be satisfied that</a:t>
            </a:r>
          </a:p>
          <a:p>
            <a:pPr marL="609600" indent="-609600" fontAlgn="auto">
              <a:spcAft>
                <a:spcPts val="0"/>
              </a:spcAft>
              <a:buFontTx/>
              <a:buNone/>
              <a:defRPr/>
            </a:pPr>
            <a:r>
              <a:rPr lang="en-US" altLang="en-US" sz="2400" dirty="0" smtClean="0"/>
              <a:t>1.	 Form is duly filled in </a:t>
            </a:r>
          </a:p>
          <a:p>
            <a:pPr marL="609600" indent="-609600" fontAlgn="auto">
              <a:spcAft>
                <a:spcPts val="0"/>
              </a:spcAft>
              <a:buFontTx/>
              <a:buNone/>
              <a:defRPr/>
            </a:pPr>
            <a:r>
              <a:rPr lang="en-US" altLang="en-US" sz="2400" dirty="0" smtClean="0"/>
              <a:t>2.	 A Fee of Rs.500/- is received</a:t>
            </a:r>
          </a:p>
          <a:p>
            <a:pPr marL="609600" indent="-609600" fontAlgn="auto">
              <a:spcAft>
                <a:spcPts val="0"/>
              </a:spcAft>
              <a:buFontTx/>
              <a:buNone/>
              <a:defRPr/>
            </a:pPr>
            <a:r>
              <a:rPr lang="en-US" altLang="en-US" sz="2400" dirty="0" smtClean="0"/>
              <a:t>3.  	The complaint is against a </a:t>
            </a:r>
            <a:r>
              <a:rPr lang="en-US" altLang="en-US" sz="2400" b="1" i="1" dirty="0" smtClean="0"/>
              <a:t>M</a:t>
            </a:r>
            <a:r>
              <a:rPr lang="en-US" altLang="en-US" sz="2400" b="1" dirty="0" smtClean="0"/>
              <a:t>ember / </a:t>
            </a:r>
            <a:r>
              <a:rPr lang="en-US" altLang="en-US" sz="2400" b="1" i="1" dirty="0" smtClean="0"/>
              <a:t>F</a:t>
            </a:r>
            <a:r>
              <a:rPr lang="en-US" altLang="en-US" sz="2400" b="1" dirty="0" smtClean="0"/>
              <a:t>irm</a:t>
            </a:r>
          </a:p>
          <a:p>
            <a:pPr marL="609600" indent="-609600" fontAlgn="auto">
              <a:spcAft>
                <a:spcPts val="0"/>
              </a:spcAft>
              <a:buFontTx/>
              <a:buAutoNum type="arabicPeriod" startAt="4"/>
              <a:defRPr/>
            </a:pPr>
            <a:r>
              <a:rPr lang="en-US" altLang="en-US" sz="2400" dirty="0" smtClean="0"/>
              <a:t>If complaint is filed </a:t>
            </a:r>
            <a:r>
              <a:rPr lang="en-US" altLang="en-US" sz="2400" i="1" dirty="0" smtClean="0"/>
              <a:t>o</a:t>
            </a:r>
            <a:r>
              <a:rPr lang="en-US" altLang="en-US" sz="2400" dirty="0" smtClean="0"/>
              <a:t>n behalf of an entity (other than an individual), whether  he has the Rank or Specific Authority</a:t>
            </a:r>
          </a:p>
          <a:p>
            <a:pPr marL="609600" indent="-609600" fontAlgn="auto">
              <a:spcAft>
                <a:spcPts val="0"/>
              </a:spcAft>
              <a:buFontTx/>
              <a:buAutoNum type="arabicPeriod" startAt="5"/>
              <a:defRPr/>
            </a:pPr>
            <a:r>
              <a:rPr lang="en-US" altLang="en-US" sz="2400" dirty="0" smtClean="0"/>
              <a:t>The allegations relate to Misconduct of a member. </a:t>
            </a:r>
          </a:p>
          <a:p>
            <a:pPr marL="609600" indent="-609600" fontAlgn="auto">
              <a:spcAft>
                <a:spcPts val="0"/>
              </a:spcAft>
              <a:buFontTx/>
              <a:buAutoNum type="arabicPeriod" startAt="5"/>
              <a:defRPr/>
            </a:pPr>
            <a:r>
              <a:rPr lang="en-US" altLang="en-US" sz="2400" dirty="0" smtClean="0"/>
              <a:t>Whether Designated Person has duly acknowledged  the complaint and given an Acknowledgement number</a:t>
            </a:r>
          </a:p>
          <a:p>
            <a:pPr marL="0" indent="0" fontAlgn="auto">
              <a:spcAft>
                <a:spcPts val="0"/>
              </a:spcAft>
              <a:buFontTx/>
              <a:buNone/>
              <a:defRPr/>
            </a:pPr>
            <a:r>
              <a:rPr lang="en-US" altLang="en-US" sz="2400" dirty="0" smtClean="0">
                <a:solidFill>
                  <a:srgbClr val="FF0000"/>
                </a:solidFill>
              </a:rPr>
              <a:t>If found in order, PD shall register the complaint  and give a serial number.</a:t>
            </a:r>
          </a:p>
          <a:p>
            <a:pPr marL="609600" indent="-609600" algn="r" fontAlgn="auto">
              <a:spcAft>
                <a:spcPts val="0"/>
              </a:spcAft>
              <a:buFontTx/>
              <a:buNone/>
              <a:defRPr/>
            </a:pPr>
            <a:r>
              <a:rPr lang="en-US" altLang="en-US" sz="2000" b="1" dirty="0" smtClean="0"/>
              <a:t>								Rule 5 (3)</a:t>
            </a:r>
          </a:p>
          <a:p>
            <a:pPr marL="609600" indent="-609600" fontAlgn="auto">
              <a:spcAft>
                <a:spcPts val="0"/>
              </a:spcAft>
              <a:buFontTx/>
              <a:buNone/>
              <a:defRPr/>
            </a:pPr>
            <a:r>
              <a:rPr lang="en-US" altLang="en-US" sz="2000" dirty="0" smtClean="0"/>
              <a:t> </a:t>
            </a:r>
          </a:p>
          <a:p>
            <a:pPr marL="609600" indent="-609600" fontAlgn="auto">
              <a:spcAft>
                <a:spcPts val="0"/>
              </a:spcAft>
              <a:buFontTx/>
              <a:buAutoNum type="arabicPeriod" startAt="5"/>
              <a:defRPr/>
            </a:pPr>
            <a:endParaRPr lang="en-US" altLang="en-US" sz="2000" dirty="0" smtClean="0"/>
          </a:p>
          <a:p>
            <a:pPr marL="609600" indent="-609600" fontAlgn="auto">
              <a:spcAft>
                <a:spcPts val="0"/>
              </a:spcAft>
              <a:buFontTx/>
              <a:buAutoNum type="arabicPeriod"/>
              <a:defRPr/>
            </a:pPr>
            <a:endParaRPr lang="en-US" altLang="en-US" sz="3000" dirty="0" smtClean="0"/>
          </a:p>
          <a:p>
            <a:pPr marL="609600" indent="-609600" fontAlgn="auto">
              <a:spcAft>
                <a:spcPts val="0"/>
              </a:spcAft>
              <a:buFontTx/>
              <a:buNone/>
              <a:defRPr/>
            </a:pPr>
            <a:r>
              <a:rPr lang="en-US" altLang="en-US" sz="3000" dirty="0" smtClean="0"/>
              <a:t>							</a:t>
            </a:r>
          </a:p>
        </p:txBody>
      </p:sp>
      <p:sp>
        <p:nvSpPr>
          <p:cNvPr id="4096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41E8E7B-15D3-48A8-BB64-D21D9F58402A}" type="slidenum">
              <a:rPr lang="en-US" altLang="en-US" sz="2400">
                <a:solidFill>
                  <a:schemeClr val="tx1"/>
                </a:solidFill>
              </a:rPr>
              <a:pPr/>
              <a:t>24</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198438"/>
            <a:ext cx="8229600" cy="715962"/>
          </a:xfrm>
        </p:spPr>
        <p:txBody>
          <a:bodyPr anchor="t"/>
          <a:lstStyle/>
          <a:p>
            <a:pPr algn="l"/>
            <a:r>
              <a:rPr lang="en-US" altLang="en-US" sz="3600" b="1" smtClean="0"/>
              <a:t>Defective Complaint</a:t>
            </a:r>
          </a:p>
        </p:txBody>
      </p:sp>
      <p:sp>
        <p:nvSpPr>
          <p:cNvPr id="41987" name="Rectangle 3"/>
          <p:cNvSpPr>
            <a:spLocks noGrp="1" noChangeArrowheads="1"/>
          </p:cNvSpPr>
          <p:nvPr>
            <p:ph idx="1"/>
          </p:nvPr>
        </p:nvSpPr>
        <p:spPr>
          <a:xfrm>
            <a:off x="228600" y="1143000"/>
            <a:ext cx="8686800" cy="3810000"/>
          </a:xfrm>
        </p:spPr>
        <p:txBody>
          <a:bodyPr/>
          <a:lstStyle/>
          <a:p>
            <a:pPr marL="609600" indent="-609600">
              <a:lnSpc>
                <a:spcPct val="170000"/>
              </a:lnSpc>
              <a:buFontTx/>
              <a:buNone/>
            </a:pPr>
            <a:r>
              <a:rPr lang="en-US" altLang="en-US" smtClean="0"/>
              <a:t>The PD may allow:</a:t>
            </a:r>
          </a:p>
          <a:p>
            <a:pPr marL="609600" indent="-609600">
              <a:lnSpc>
                <a:spcPct val="170000"/>
              </a:lnSpc>
              <a:buFontTx/>
              <a:buAutoNum type="arabicPeriod"/>
            </a:pPr>
            <a:r>
              <a:rPr lang="en-US" altLang="en-US" sz="3000" smtClean="0"/>
              <a:t>Rectification in his presence or</a:t>
            </a:r>
          </a:p>
          <a:p>
            <a:pPr marL="609600" indent="-609600">
              <a:lnSpc>
                <a:spcPct val="170000"/>
              </a:lnSpc>
              <a:buFontTx/>
              <a:buAutoNum type="arabicPeriod"/>
            </a:pPr>
            <a:r>
              <a:rPr lang="en-US" altLang="en-US" sz="3000" smtClean="0"/>
              <a:t>If not formal, grant such time as he may deem fit for rectification</a:t>
            </a:r>
          </a:p>
          <a:p>
            <a:pPr marL="609600" indent="-609600">
              <a:buFontTx/>
              <a:buAutoNum type="arabicPeriod"/>
            </a:pPr>
            <a:endParaRPr lang="en-US" altLang="en-US" sz="3000" smtClean="0"/>
          </a:p>
          <a:p>
            <a:pPr marL="609600" indent="-609600" algn="r">
              <a:buFont typeface="Arial" charset="0"/>
              <a:buNone/>
            </a:pPr>
            <a:r>
              <a:rPr lang="en-US" altLang="en-US" sz="3000" smtClean="0"/>
              <a:t>							</a:t>
            </a:r>
          </a:p>
          <a:p>
            <a:pPr marL="609600" indent="-609600" algn="r">
              <a:buFont typeface="Arial" charset="0"/>
              <a:buNone/>
            </a:pPr>
            <a:r>
              <a:rPr lang="en-US" altLang="en-US" sz="2000" b="1" smtClean="0"/>
              <a:t>Rule 5 (5)</a:t>
            </a:r>
          </a:p>
          <a:p>
            <a:pPr marL="609600" indent="-609600" algn="r">
              <a:buFontTx/>
              <a:buNone/>
            </a:pPr>
            <a:endParaRPr lang="en-US" altLang="en-US" sz="2000" b="1" smtClean="0"/>
          </a:p>
        </p:txBody>
      </p:sp>
      <p:sp>
        <p:nvSpPr>
          <p:cNvPr id="4198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A379168E-1DEE-4A2B-AA64-29F99490FEAF}" type="slidenum">
              <a:rPr lang="en-US" altLang="en-US" sz="2400">
                <a:solidFill>
                  <a:schemeClr val="tx1"/>
                </a:solidFill>
              </a:rPr>
              <a:pPr/>
              <a:t>25</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228600"/>
            <a:ext cx="8229600" cy="7921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Declinature of Complaint  and Appeal</a:t>
            </a:r>
          </a:p>
        </p:txBody>
      </p:sp>
      <p:sp>
        <p:nvSpPr>
          <p:cNvPr id="43011" name="Rectangle 3"/>
          <p:cNvSpPr>
            <a:spLocks noGrp="1" noChangeArrowheads="1"/>
          </p:cNvSpPr>
          <p:nvPr>
            <p:ph idx="1"/>
          </p:nvPr>
        </p:nvSpPr>
        <p:spPr>
          <a:xfrm>
            <a:off x="152400" y="1143000"/>
            <a:ext cx="8839200" cy="4191000"/>
          </a:xfrm>
        </p:spPr>
        <p:txBody>
          <a:bodyPr/>
          <a:lstStyle/>
          <a:p>
            <a:pPr algn="just"/>
            <a:r>
              <a:rPr lang="en-US" altLang="en-US" sz="3000" smtClean="0"/>
              <a:t>If the complainant fails to rectify the defect, the PD may, by order and reasons recorded in writing, decline to register the complaint.</a:t>
            </a:r>
          </a:p>
          <a:p>
            <a:pPr algn="r">
              <a:buFontTx/>
              <a:buNone/>
            </a:pPr>
            <a:r>
              <a:rPr lang="en-US" altLang="en-US" sz="3000" b="1" smtClean="0"/>
              <a:t>							</a:t>
            </a:r>
            <a:r>
              <a:rPr lang="en-US" altLang="en-US" sz="2000" b="1" smtClean="0"/>
              <a:t>         Rule 5 (6)</a:t>
            </a:r>
          </a:p>
          <a:p>
            <a:pPr algn="just"/>
            <a:r>
              <a:rPr lang="en-US" altLang="en-US" sz="3000" smtClean="0"/>
              <a:t>Appeal against this order, to be made within 15 days of the order, to Disciplinary Committee</a:t>
            </a:r>
          </a:p>
          <a:p>
            <a:pPr lvl="4" algn="r">
              <a:buFontTx/>
              <a:buNone/>
            </a:pPr>
            <a:r>
              <a:rPr lang="en-US" altLang="en-US" sz="3000" b="1" smtClean="0"/>
              <a:t>					         </a:t>
            </a:r>
            <a:r>
              <a:rPr lang="en-US" altLang="en-US" b="1" smtClean="0"/>
              <a:t>Rule 5 (7)</a:t>
            </a:r>
          </a:p>
        </p:txBody>
      </p:sp>
      <p:sp>
        <p:nvSpPr>
          <p:cNvPr id="4301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1ADCA278-75F4-47D7-876D-F7266233624B}" type="slidenum">
              <a:rPr lang="en-US" altLang="en-US" sz="2400">
                <a:solidFill>
                  <a:schemeClr val="tx1"/>
                </a:solidFill>
              </a:rPr>
              <a:pPr/>
              <a:t>26</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122238"/>
            <a:ext cx="8229600" cy="792162"/>
          </a:xfrm>
        </p:spPr>
        <p:txBody>
          <a:bodyPr anchor="t"/>
          <a:lstStyle/>
          <a:p>
            <a:pPr algn="l"/>
            <a:r>
              <a:rPr lang="en-US" altLang="en-US" sz="3600" b="1" smtClean="0"/>
              <a:t>Withdrawal of a Complaint</a:t>
            </a:r>
          </a:p>
        </p:txBody>
      </p:sp>
      <p:sp>
        <p:nvSpPr>
          <p:cNvPr id="44035" name="Rectangle 3"/>
          <p:cNvSpPr>
            <a:spLocks noGrp="1" noChangeArrowheads="1"/>
          </p:cNvSpPr>
          <p:nvPr>
            <p:ph idx="1"/>
          </p:nvPr>
        </p:nvSpPr>
        <p:spPr>
          <a:xfrm>
            <a:off x="152400" y="1143000"/>
            <a:ext cx="8763000" cy="4495800"/>
          </a:xfrm>
        </p:spPr>
        <p:txBody>
          <a:bodyPr/>
          <a:lstStyle/>
          <a:p>
            <a:r>
              <a:rPr lang="en-US" altLang="en-US" sz="3000" smtClean="0"/>
              <a:t>PD shall place the Application for withdrawal of a complaint by complainant before the Disciplinary Committee</a:t>
            </a:r>
          </a:p>
          <a:p>
            <a:endParaRPr lang="en-US" altLang="en-US" sz="3000" smtClean="0"/>
          </a:p>
          <a:p>
            <a:r>
              <a:rPr lang="en-US" altLang="en-US" sz="3000" smtClean="0"/>
              <a:t>Disciplinary Committee may permit withdrawal at any stage.</a:t>
            </a:r>
          </a:p>
          <a:p>
            <a:pPr algn="r">
              <a:buFontTx/>
              <a:buNone/>
            </a:pPr>
            <a:r>
              <a:rPr lang="en-US" altLang="en-US" sz="3000" smtClean="0"/>
              <a:t>											    </a:t>
            </a:r>
          </a:p>
          <a:p>
            <a:pPr algn="r">
              <a:buFontTx/>
              <a:buNone/>
            </a:pPr>
            <a:r>
              <a:rPr lang="en-US" altLang="en-US" sz="2000" b="1" smtClean="0"/>
              <a:t>Rule 6</a:t>
            </a:r>
          </a:p>
        </p:txBody>
      </p:sp>
      <p:sp>
        <p:nvSpPr>
          <p:cNvPr id="4403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5C97B5C-8295-4AE3-92D8-FCAEC2CEAF1F}" type="slidenum">
              <a:rPr lang="en-US" altLang="en-US" sz="2400">
                <a:solidFill>
                  <a:schemeClr val="tx1"/>
                </a:solidFill>
              </a:rPr>
              <a:pPr/>
              <a:t>27</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04800" y="228600"/>
            <a:ext cx="8229600" cy="792163"/>
          </a:xfrm>
        </p:spPr>
        <p:txBody>
          <a:bodyPr anchor="t"/>
          <a:lstStyle/>
          <a:p>
            <a:pPr algn="l"/>
            <a:r>
              <a:rPr lang="en-US" altLang="en-US" sz="3600" b="1" smtClean="0"/>
              <a:t>Information</a:t>
            </a:r>
          </a:p>
        </p:txBody>
      </p:sp>
      <p:sp>
        <p:nvSpPr>
          <p:cNvPr id="27651" name="Rectangle 3"/>
          <p:cNvSpPr>
            <a:spLocks noGrp="1" noChangeArrowheads="1"/>
          </p:cNvSpPr>
          <p:nvPr>
            <p:ph idx="1"/>
          </p:nvPr>
        </p:nvSpPr>
        <p:spPr>
          <a:xfrm>
            <a:off x="152400" y="1143000"/>
            <a:ext cx="86868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algn="just" fontAlgn="auto">
              <a:lnSpc>
                <a:spcPct val="80000"/>
              </a:lnSpc>
              <a:spcAft>
                <a:spcPts val="0"/>
              </a:spcAft>
              <a:buFont typeface="Wingdings" pitchFamily="2" charset="2"/>
              <a:buChar char="§"/>
              <a:defRPr/>
            </a:pPr>
            <a:r>
              <a:rPr lang="en-US" altLang="en-US" sz="3000" dirty="0" smtClean="0"/>
              <a:t>Any </a:t>
            </a:r>
            <a:r>
              <a:rPr lang="en-US" altLang="en-US" sz="3000" dirty="0"/>
              <a:t>written information against a Member or a </a:t>
            </a:r>
            <a:r>
              <a:rPr lang="en-US" altLang="en-US" sz="3000" dirty="0" smtClean="0"/>
              <a:t>Firm, which is not </a:t>
            </a:r>
            <a:r>
              <a:rPr lang="en-US" altLang="en-US" sz="3000" dirty="0"/>
              <a:t>in prescribed Form shall be treated as Information. </a:t>
            </a:r>
            <a:r>
              <a:rPr lang="en-US" altLang="en-US" sz="2400" dirty="0" smtClean="0"/>
              <a:t>			                </a:t>
            </a:r>
            <a:r>
              <a:rPr lang="en-US" altLang="en-US" sz="2000" b="1" dirty="0" smtClean="0"/>
              <a:t>Rule 7(1)</a:t>
            </a:r>
          </a:p>
          <a:p>
            <a:pPr marL="360363" indent="-360363" algn="just" fontAlgn="auto">
              <a:lnSpc>
                <a:spcPct val="80000"/>
              </a:lnSpc>
              <a:spcAft>
                <a:spcPts val="0"/>
              </a:spcAft>
              <a:buFont typeface="Wingdings" pitchFamily="2" charset="2"/>
              <a:buChar char="§"/>
              <a:defRPr/>
            </a:pPr>
            <a:r>
              <a:rPr lang="en-US" altLang="en-US" sz="3000" dirty="0" smtClean="0"/>
              <a:t>Informant shall be asked, whether he shall prefer to file a complaint in </a:t>
            </a:r>
            <a:r>
              <a:rPr lang="en-US" altLang="en-US" sz="3000" i="1" dirty="0" smtClean="0"/>
              <a:t>prescribed</a:t>
            </a:r>
            <a:r>
              <a:rPr lang="en-US" altLang="en-US" sz="3000" dirty="0" smtClean="0"/>
              <a:t> </a:t>
            </a:r>
            <a:r>
              <a:rPr lang="en-US" altLang="en-US" sz="3000" i="1" dirty="0" smtClean="0"/>
              <a:t>F</a:t>
            </a:r>
            <a:r>
              <a:rPr lang="en-US" altLang="en-US" sz="3000" dirty="0" smtClean="0"/>
              <a:t>orm apprising him </a:t>
            </a:r>
            <a:r>
              <a:rPr lang="en-US" altLang="en-US" sz="3000" i="1" dirty="0" smtClean="0"/>
              <a:t>that –</a:t>
            </a:r>
          </a:p>
          <a:p>
            <a:pPr marL="1009650" lvl="1" indent="-609600" algn="just" fontAlgn="auto">
              <a:lnSpc>
                <a:spcPct val="80000"/>
              </a:lnSpc>
              <a:spcAft>
                <a:spcPts val="0"/>
              </a:spcAft>
              <a:buFont typeface="+mj-lt"/>
              <a:buAutoNum type="alphaLcParenR"/>
              <a:defRPr/>
            </a:pPr>
            <a:r>
              <a:rPr lang="en-US" altLang="en-US" i="1" dirty="0" smtClean="0"/>
              <a:t>longer time is taken for disposal of any Information than 	a complaint</a:t>
            </a:r>
          </a:p>
          <a:p>
            <a:pPr marL="1009650" lvl="1" indent="-609600" algn="just" fontAlgn="auto">
              <a:lnSpc>
                <a:spcPct val="80000"/>
              </a:lnSpc>
              <a:spcAft>
                <a:spcPts val="0"/>
              </a:spcAft>
              <a:buFont typeface="+mj-lt"/>
              <a:buAutoNum type="alphaLcParenR"/>
              <a:defRPr/>
            </a:pPr>
            <a:r>
              <a:rPr lang="en-US" altLang="en-US" i="1" dirty="0" smtClean="0"/>
              <a:t>informant shall not have the right to be represented during the Enquiry or Hearing</a:t>
            </a:r>
          </a:p>
          <a:p>
            <a:pPr marL="1009650" lvl="1" indent="-609600" algn="just" fontAlgn="auto">
              <a:lnSpc>
                <a:spcPct val="80000"/>
              </a:lnSpc>
              <a:spcAft>
                <a:spcPts val="0"/>
              </a:spcAft>
              <a:buFont typeface="+mj-lt"/>
              <a:buAutoNum type="alphaLcParenR"/>
              <a:defRPr/>
            </a:pPr>
            <a:r>
              <a:rPr lang="en-US" altLang="en-US" i="1" dirty="0" smtClean="0"/>
              <a:t>the Institute shall not inform the Informant 	nor entertain any queries at any and  every stage……  </a:t>
            </a:r>
            <a:r>
              <a:rPr lang="en-US" altLang="en-US" b="1" i="1" dirty="0" smtClean="0"/>
              <a:t>    </a:t>
            </a:r>
          </a:p>
          <a:p>
            <a:pPr marL="609600" indent="-609600" algn="r" fontAlgn="auto">
              <a:lnSpc>
                <a:spcPct val="80000"/>
              </a:lnSpc>
              <a:spcAft>
                <a:spcPts val="0"/>
              </a:spcAft>
              <a:buFontTx/>
              <a:buNone/>
              <a:defRPr/>
            </a:pPr>
            <a:r>
              <a:rPr lang="en-US" altLang="en-US" sz="2400" b="1" dirty="0" smtClean="0"/>
              <a:t>                                       </a:t>
            </a:r>
            <a:r>
              <a:rPr lang="en-US" altLang="en-US" sz="2000" b="1" dirty="0" smtClean="0"/>
              <a:t>Rule 7 (2)</a:t>
            </a:r>
            <a:endParaRPr lang="en-US" altLang="en-US" sz="2800" b="1" dirty="0" smtClean="0"/>
          </a:p>
        </p:txBody>
      </p:sp>
      <p:sp>
        <p:nvSpPr>
          <p:cNvPr id="4506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9EA56606-4A89-4155-85A9-66002DEF2785}" type="slidenum">
              <a:rPr lang="en-US" altLang="en-US" sz="2400">
                <a:solidFill>
                  <a:schemeClr val="tx1"/>
                </a:solidFill>
              </a:rPr>
              <a:pPr/>
              <a:t>28</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152400" y="1143000"/>
            <a:ext cx="8763000" cy="3886200"/>
          </a:xfrm>
        </p:spPr>
        <p:txBody>
          <a:bodyPr/>
          <a:lstStyle/>
          <a:p>
            <a:pPr marL="914400" lvl="1" indent="-514350" algn="just">
              <a:buFont typeface="Cambria" pitchFamily="18" charset="0"/>
              <a:buAutoNum type="alphaLcParenR" startAt="4"/>
            </a:pPr>
            <a:r>
              <a:rPr lang="en-US" altLang="en-US" i="1" smtClean="0"/>
              <a:t>A copy of the final order shall be sent to the informant</a:t>
            </a:r>
          </a:p>
          <a:p>
            <a:pPr algn="r">
              <a:buFontTx/>
              <a:buNone/>
            </a:pPr>
            <a:r>
              <a:rPr lang="en-US" altLang="en-US" sz="3000" b="1" smtClean="0"/>
              <a:t>							        </a:t>
            </a:r>
            <a:r>
              <a:rPr lang="en-US" altLang="en-US" sz="2000" b="1" smtClean="0"/>
              <a:t>Rule 7 (2)</a:t>
            </a:r>
          </a:p>
          <a:p>
            <a:pPr>
              <a:buFontTx/>
              <a:buNone/>
            </a:pPr>
            <a:endParaRPr lang="en-US" altLang="en-US" sz="1800" b="1" smtClean="0"/>
          </a:p>
          <a:p>
            <a:pPr>
              <a:buFont typeface="Wingdings" pitchFamily="2" charset="2"/>
              <a:buChar char="§"/>
            </a:pPr>
            <a:r>
              <a:rPr lang="en-US" altLang="en-US" sz="3000" smtClean="0"/>
              <a:t>Any anonymous information received shall not be entertained by the Prosecution Director</a:t>
            </a:r>
          </a:p>
          <a:p>
            <a:pPr algn="r">
              <a:buFontTx/>
              <a:buNone/>
            </a:pPr>
            <a:r>
              <a:rPr lang="en-US" altLang="en-US" sz="3000" smtClean="0"/>
              <a:t>	 				</a:t>
            </a:r>
            <a:r>
              <a:rPr lang="en-US" altLang="en-US" sz="2000" b="1" smtClean="0"/>
              <a:t>Rule 7 (3)</a:t>
            </a:r>
          </a:p>
        </p:txBody>
      </p:sp>
      <p:sp>
        <p:nvSpPr>
          <p:cNvPr id="46083"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38062C1-DF15-42CE-8D45-0C0B9B658919}" type="slidenum">
              <a:rPr lang="en-US" altLang="en-US" sz="2400">
                <a:solidFill>
                  <a:schemeClr val="tx1"/>
                </a:solidFill>
              </a:rPr>
              <a:pPr/>
              <a:t>29</a:t>
            </a:fld>
            <a:endParaRPr lang="en-US" altLang="en-US" sz="2400">
              <a:solidFill>
                <a:schemeClr val="tx1"/>
              </a:solidFill>
            </a:endParaRPr>
          </a:p>
        </p:txBody>
      </p:sp>
      <p:sp>
        <p:nvSpPr>
          <p:cNvPr id="46084" name="Rectangle 2"/>
          <p:cNvSpPr>
            <a:spLocks noGrp="1" noChangeArrowheads="1"/>
          </p:cNvSpPr>
          <p:nvPr>
            <p:ph type="title"/>
          </p:nvPr>
        </p:nvSpPr>
        <p:spPr>
          <a:xfrm>
            <a:off x="304800" y="228600"/>
            <a:ext cx="8229600" cy="792163"/>
          </a:xfrm>
        </p:spPr>
        <p:txBody>
          <a:bodyPr anchor="t"/>
          <a:lstStyle/>
          <a:p>
            <a:pPr algn="l"/>
            <a:r>
              <a:rPr lang="en-US" altLang="en-US" sz="3600" b="1" smtClean="0"/>
              <a:t>Information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A83A38D9-7319-4247-B2F8-90FB26AF7F81}" type="slidenum">
              <a:rPr lang="en-US" altLang="en-US" sz="2400">
                <a:solidFill>
                  <a:schemeClr val="tx1"/>
                </a:solidFill>
              </a:rPr>
              <a:pPr/>
              <a:t>3</a:t>
            </a:fld>
            <a:endParaRPr lang="en-US" altLang="en-US" sz="2400">
              <a:solidFill>
                <a:schemeClr val="tx1"/>
              </a:solidFill>
            </a:endParaRPr>
          </a:p>
        </p:txBody>
      </p:sp>
      <p:sp>
        <p:nvSpPr>
          <p:cNvPr id="19459" name="Title 1"/>
          <p:cNvSpPr>
            <a:spLocks noGrp="1"/>
          </p:cNvSpPr>
          <p:nvPr>
            <p:ph type="title"/>
          </p:nvPr>
        </p:nvSpPr>
        <p:spPr>
          <a:xfrm>
            <a:off x="457200" y="274638"/>
            <a:ext cx="8229600" cy="715962"/>
          </a:xfrm>
        </p:spPr>
        <p:txBody>
          <a:bodyPr anchor="t"/>
          <a:lstStyle/>
          <a:p>
            <a:pPr algn="l"/>
            <a:r>
              <a:rPr lang="en-US" altLang="en-US" sz="3600" b="1" smtClean="0">
                <a:solidFill>
                  <a:srgbClr val="FF0000"/>
                </a:solidFill>
              </a:rPr>
              <a:t>Disclaimers</a:t>
            </a:r>
          </a:p>
        </p:txBody>
      </p:sp>
      <p:sp>
        <p:nvSpPr>
          <p:cNvPr id="5" name="Content Placeholder 2"/>
          <p:cNvSpPr txBox="1">
            <a:spLocks/>
          </p:cNvSpPr>
          <p:nvPr/>
        </p:nvSpPr>
        <p:spPr bwMode="auto">
          <a:xfrm>
            <a:off x="152400" y="1112838"/>
            <a:ext cx="8915400" cy="26971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9138" indent="-719138">
              <a:lnSpc>
                <a:spcPct val="150000"/>
              </a:lnSpc>
              <a:buFont typeface="Wingdings" pitchFamily="2" charset="2"/>
              <a:buChar char="Ø"/>
              <a:defRPr/>
            </a:pPr>
            <a:endParaRPr lang="en-US" altLang="en-US" sz="2800" dirty="0" smtClean="0"/>
          </a:p>
          <a:p>
            <a:pPr>
              <a:defRPr/>
            </a:pPr>
            <a:endParaRPr lang="en-US" altLang="en-US" dirty="0" smtClean="0"/>
          </a:p>
        </p:txBody>
      </p:sp>
      <p:sp>
        <p:nvSpPr>
          <p:cNvPr id="2" name="Content Placeholder 1"/>
          <p:cNvSpPr>
            <a:spLocks noGrp="1"/>
          </p:cNvSpPr>
          <p:nvPr>
            <p:ph idx="1"/>
          </p:nvPr>
        </p:nvSpPr>
        <p:spPr>
          <a:xfrm>
            <a:off x="228600" y="1219200"/>
            <a:ext cx="8610600" cy="2819400"/>
          </a:xfrm>
        </p:spPr>
        <p:txBody>
          <a:bodyPr rtlCol="0">
            <a:normAutofit fontScale="92500"/>
          </a:bodyPr>
          <a:lstStyle/>
          <a:p>
            <a:pPr marL="0" indent="0" algn="just" fontAlgn="auto">
              <a:spcAft>
                <a:spcPts val="0"/>
              </a:spcAft>
              <a:buFont typeface="Arial" pitchFamily="34" charset="0"/>
              <a:buNone/>
              <a:defRPr/>
            </a:pPr>
            <a:r>
              <a:rPr lang="en-US" altLang="en-US" sz="3000" b="1" dirty="0" smtClean="0">
                <a:solidFill>
                  <a:srgbClr val="FF0000"/>
                </a:solidFill>
              </a:rPr>
              <a:t>The content of these slides is just to explain the disciplinary procedures of the Institute of Actuaries of India to it’s members, only for education purpose. In no way these contents should be construed as opinion of the presenter or the Institute on any such matters related with the disciplinary proceedings of any member.  </a:t>
            </a:r>
          </a:p>
          <a:p>
            <a:pPr fontAlgn="auto">
              <a:spcAft>
                <a:spcPts val="0"/>
              </a:spcAft>
              <a:buFont typeface="Arial" pitchFamily="34" charset="0"/>
              <a:buChar char="•"/>
              <a:defRPr/>
            </a:pPr>
            <a:endParaRPr lang="en-IN"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152400" y="1066800"/>
            <a:ext cx="8763000" cy="4953000"/>
          </a:xfrm>
        </p:spPr>
        <p:txBody>
          <a:bodyPr/>
          <a:lstStyle/>
          <a:p>
            <a:pPr algn="just">
              <a:lnSpc>
                <a:spcPct val="90000"/>
              </a:lnSpc>
              <a:buFont typeface="Wingdings" pitchFamily="2" charset="2"/>
              <a:buChar char="§"/>
            </a:pPr>
            <a:r>
              <a:rPr lang="en-US" altLang="en-US" sz="3000" smtClean="0"/>
              <a:t>Defendant shall, within 21 days, submit his written statement (WS) to the PD. (PD may allow further 30 days.)</a:t>
            </a:r>
            <a:r>
              <a:rPr lang="en-US" altLang="en-US" sz="2400" b="1" i="1" smtClean="0"/>
              <a:t>                                                                                         </a:t>
            </a:r>
            <a:r>
              <a:rPr lang="en-US" altLang="en-US" sz="2400" b="1" smtClean="0"/>
              <a:t>Rule 8 (3)</a:t>
            </a:r>
          </a:p>
          <a:p>
            <a:pPr algn="just">
              <a:lnSpc>
                <a:spcPct val="90000"/>
              </a:lnSpc>
              <a:buFont typeface="Wingdings" pitchFamily="2" charset="2"/>
              <a:buChar char="§"/>
            </a:pPr>
            <a:r>
              <a:rPr lang="en-US" altLang="en-US" sz="3000" smtClean="0"/>
              <a:t>Thereafter, PD may send a copy of the WS to the complainant who may submit his rejoinder within 21 days. (PD may allow further 30 days.)</a:t>
            </a:r>
            <a:r>
              <a:rPr lang="en-US" altLang="en-US" sz="2800" i="1" smtClean="0"/>
              <a:t>                </a:t>
            </a:r>
            <a:r>
              <a:rPr lang="en-US" altLang="en-US" sz="2400" b="1" smtClean="0"/>
              <a:t>Rule 8 (4)</a:t>
            </a:r>
          </a:p>
          <a:p>
            <a:pPr>
              <a:lnSpc>
                <a:spcPct val="90000"/>
              </a:lnSpc>
              <a:buFont typeface="Wingdings" pitchFamily="2" charset="2"/>
              <a:buChar char="§"/>
            </a:pPr>
            <a:r>
              <a:rPr lang="en-US" altLang="en-US" sz="3000" smtClean="0"/>
              <a:t>PD may also call for additional particulars or documents from – </a:t>
            </a:r>
          </a:p>
          <a:p>
            <a:pPr>
              <a:lnSpc>
                <a:spcPct val="90000"/>
              </a:lnSpc>
              <a:buFont typeface="Arial" charset="0"/>
              <a:buNone/>
            </a:pPr>
            <a:r>
              <a:rPr lang="en-US" altLang="en-US" sz="2800" i="1" smtClean="0"/>
              <a:t>                 a) the complainant</a:t>
            </a:r>
          </a:p>
          <a:p>
            <a:pPr>
              <a:lnSpc>
                <a:spcPct val="90000"/>
              </a:lnSpc>
              <a:buFont typeface="Arial" charset="0"/>
              <a:buNone/>
            </a:pPr>
            <a:r>
              <a:rPr lang="en-US" altLang="en-US" sz="2800" i="1" smtClean="0"/>
              <a:t>                 b) the defendant</a:t>
            </a:r>
          </a:p>
          <a:p>
            <a:pPr>
              <a:lnSpc>
                <a:spcPct val="90000"/>
              </a:lnSpc>
              <a:buFont typeface="Arial" charset="0"/>
              <a:buNone/>
            </a:pPr>
            <a:r>
              <a:rPr lang="en-US" altLang="en-US" sz="2800" i="1" smtClean="0"/>
              <a:t>                 c) any party to the complaint</a:t>
            </a:r>
            <a:r>
              <a:rPr lang="en-US" altLang="en-US" sz="2800" smtClean="0"/>
              <a:t>                                 </a:t>
            </a:r>
          </a:p>
          <a:p>
            <a:pPr>
              <a:lnSpc>
                <a:spcPct val="90000"/>
              </a:lnSpc>
            </a:pPr>
            <a:endParaRPr lang="en-US" altLang="en-US" sz="2800" smtClean="0"/>
          </a:p>
        </p:txBody>
      </p:sp>
      <p:sp>
        <p:nvSpPr>
          <p:cNvPr id="47107" name="Text Box 4"/>
          <p:cNvSpPr txBox="1">
            <a:spLocks noChangeArrowheads="1"/>
          </p:cNvSpPr>
          <p:nvPr/>
        </p:nvSpPr>
        <p:spPr bwMode="auto">
          <a:xfrm>
            <a:off x="6324600" y="61722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a:p>
        </p:txBody>
      </p:sp>
      <p:sp>
        <p:nvSpPr>
          <p:cNvPr id="47108" name="Text Box 6"/>
          <p:cNvSpPr txBox="1">
            <a:spLocks noChangeArrowheads="1"/>
          </p:cNvSpPr>
          <p:nvPr/>
        </p:nvSpPr>
        <p:spPr bwMode="auto">
          <a:xfrm>
            <a:off x="7848600" y="6248400"/>
            <a:ext cx="914400" cy="457200"/>
          </a:xfrm>
          <a:prstGeom prst="rect">
            <a:avLst/>
          </a:prstGeom>
          <a:noFill/>
          <a:ln w="9525">
            <a:noFill/>
            <a:miter lim="800000"/>
            <a:headEnd/>
            <a:tailEnd/>
          </a:ln>
        </p:spPr>
        <p:txBody>
          <a:bodyPr>
            <a:spAutoFit/>
          </a:bodyPr>
          <a:lstStyle/>
          <a:p>
            <a:pPr eaLnBrk="1" hangingPunct="1">
              <a:spcBef>
                <a:spcPct val="50000"/>
              </a:spcBef>
            </a:pPr>
            <a:r>
              <a:rPr lang="en-US" altLang="en-US"/>
              <a:t>25</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76200"/>
            <a:ext cx="8229600" cy="838200"/>
          </a:xfrm>
        </p:spPr>
        <p:txBody>
          <a:bodyPr/>
          <a:lstStyle/>
          <a:p>
            <a:pPr algn="l"/>
            <a:r>
              <a:rPr lang="en-US" altLang="en-US" sz="3600" b="1" smtClean="0"/>
              <a:t>Presumption</a:t>
            </a:r>
          </a:p>
        </p:txBody>
      </p:sp>
      <p:sp>
        <p:nvSpPr>
          <p:cNvPr id="36867" name="Rectangle 3"/>
          <p:cNvSpPr>
            <a:spLocks noGrp="1" noChangeArrowheads="1"/>
          </p:cNvSpPr>
          <p:nvPr>
            <p:ph idx="1"/>
          </p:nvPr>
        </p:nvSpPr>
        <p:spPr>
          <a:xfrm>
            <a:off x="381000" y="1143000"/>
            <a:ext cx="8458200" cy="3763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lnSpcReduction="10000"/>
          </a:bodyPr>
          <a:lstStyle/>
          <a:p>
            <a:pPr marL="0" indent="0" algn="just" fontAlgn="auto">
              <a:lnSpc>
                <a:spcPct val="150000"/>
              </a:lnSpc>
              <a:spcAft>
                <a:spcPts val="0"/>
              </a:spcAft>
              <a:buFont typeface="Arial" pitchFamily="34" charset="0"/>
              <a:buNone/>
              <a:defRPr/>
            </a:pPr>
            <a:r>
              <a:rPr lang="en-US" altLang="en-US" sz="3000" dirty="0" smtClean="0"/>
              <a:t>Provided that if no WS is submitted by the defendant, or no rejoinder is filed by the complainant within the time allowed, the PD shall presume that the defendant/complainant have nothing further to state and proceed with further action.          </a:t>
            </a:r>
            <a:endParaRPr lang="en-US" altLang="en-US" sz="2000" b="1" i="1" dirty="0" smtClean="0"/>
          </a:p>
          <a:p>
            <a:pPr algn="r" fontAlgn="auto">
              <a:spcAft>
                <a:spcPts val="0"/>
              </a:spcAft>
              <a:buFont typeface="Arial" charset="0"/>
              <a:buNone/>
              <a:defRPr/>
            </a:pPr>
            <a:r>
              <a:rPr lang="en-US" altLang="en-US" sz="2000" b="1" i="1" dirty="0" smtClean="0"/>
              <a:t>Rule 8 (5)</a:t>
            </a:r>
            <a:endParaRPr lang="en-US" altLang="en-US" i="1" dirty="0" smtClean="0"/>
          </a:p>
        </p:txBody>
      </p:sp>
      <p:sp>
        <p:nvSpPr>
          <p:cNvPr id="48132" name="Text Box 4"/>
          <p:cNvSpPr txBox="1">
            <a:spLocks noChangeArrowheads="1"/>
          </p:cNvSpPr>
          <p:nvPr/>
        </p:nvSpPr>
        <p:spPr bwMode="auto">
          <a:xfrm>
            <a:off x="6324600" y="6096000"/>
            <a:ext cx="914400" cy="457200"/>
          </a:xfrm>
          <a:prstGeom prst="rect">
            <a:avLst/>
          </a:prstGeom>
          <a:noFill/>
          <a:ln w="9525">
            <a:noFill/>
            <a:miter lim="800000"/>
            <a:headEnd/>
            <a:tailEnd/>
          </a:ln>
        </p:spPr>
        <p:txBody>
          <a:bodyPr>
            <a:spAutoFit/>
          </a:bodyPr>
          <a:lstStyle/>
          <a:p>
            <a:pPr eaLnBrk="1" hangingPunct="1">
              <a:spcBef>
                <a:spcPct val="50000"/>
              </a:spcBef>
            </a:pPr>
            <a:r>
              <a:rPr lang="en-US" altLang="en-US"/>
              <a:t>26</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6200" y="152400"/>
            <a:ext cx="8229600" cy="7921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fontScale="90000"/>
          </a:bodyPr>
          <a:lstStyle/>
          <a:p>
            <a:pPr algn="l" fontAlgn="auto">
              <a:spcAft>
                <a:spcPts val="0"/>
              </a:spcAft>
              <a:defRPr/>
            </a:pPr>
            <a:r>
              <a:rPr lang="en-US" altLang="en-US" sz="4000" dirty="0" smtClean="0"/>
              <a:t/>
            </a:r>
            <a:br>
              <a:rPr lang="en-US" altLang="en-US" sz="4000" dirty="0" smtClean="0"/>
            </a:br>
            <a:r>
              <a:rPr lang="en-US" altLang="en-US" sz="4000" b="1" dirty="0" smtClean="0"/>
              <a:t>Prima facie Opinion</a:t>
            </a:r>
            <a:r>
              <a:rPr lang="en-US" altLang="en-US" sz="4000" dirty="0" smtClean="0"/>
              <a:t/>
            </a:r>
            <a:br>
              <a:rPr lang="en-US" altLang="en-US" sz="4000" dirty="0" smtClean="0"/>
            </a:br>
            <a:endParaRPr lang="en-US" altLang="en-US" sz="4000" dirty="0" smtClean="0"/>
          </a:p>
        </p:txBody>
      </p:sp>
      <p:sp>
        <p:nvSpPr>
          <p:cNvPr id="49155" name="Rectangle 3"/>
          <p:cNvSpPr>
            <a:spLocks noGrp="1" noChangeArrowheads="1"/>
          </p:cNvSpPr>
          <p:nvPr>
            <p:ph idx="1"/>
          </p:nvPr>
        </p:nvSpPr>
        <p:spPr>
          <a:xfrm>
            <a:off x="152400" y="1066800"/>
            <a:ext cx="8763000" cy="4419600"/>
          </a:xfrm>
        </p:spPr>
        <p:txBody>
          <a:bodyPr/>
          <a:lstStyle/>
          <a:p>
            <a:pPr marL="609600" indent="-609600">
              <a:lnSpc>
                <a:spcPct val="80000"/>
              </a:lnSpc>
              <a:buFontTx/>
              <a:buNone/>
            </a:pPr>
            <a:r>
              <a:rPr lang="en-US" altLang="en-US" smtClean="0"/>
              <a:t>The PD shall examine</a:t>
            </a:r>
          </a:p>
          <a:p>
            <a:pPr marL="609600" indent="-609600">
              <a:lnSpc>
                <a:spcPct val="80000"/>
              </a:lnSpc>
              <a:buFontTx/>
              <a:buAutoNum type="arabicPeriod"/>
            </a:pPr>
            <a:r>
              <a:rPr lang="en-US" altLang="en-US" sz="3000" smtClean="0"/>
              <a:t>the Complaint</a:t>
            </a:r>
          </a:p>
          <a:p>
            <a:pPr marL="609600" indent="-609600">
              <a:lnSpc>
                <a:spcPct val="80000"/>
              </a:lnSpc>
              <a:buFontTx/>
              <a:buAutoNum type="arabicPeriod"/>
            </a:pPr>
            <a:r>
              <a:rPr lang="en-US" altLang="en-US" sz="3000" smtClean="0"/>
              <a:t>the written statement</a:t>
            </a:r>
          </a:p>
          <a:p>
            <a:pPr marL="609600" indent="-609600">
              <a:lnSpc>
                <a:spcPct val="80000"/>
              </a:lnSpc>
              <a:buFontTx/>
              <a:buAutoNum type="arabicPeriod"/>
            </a:pPr>
            <a:r>
              <a:rPr lang="en-US" altLang="en-US" sz="3000" smtClean="0"/>
              <a:t>the rejoinder and</a:t>
            </a:r>
          </a:p>
          <a:p>
            <a:pPr marL="609600" indent="-609600" algn="just">
              <a:lnSpc>
                <a:spcPct val="80000"/>
              </a:lnSpc>
              <a:buFontTx/>
              <a:buAutoNum type="arabicPeriod"/>
            </a:pPr>
            <a:r>
              <a:rPr lang="en-US" altLang="en-US" sz="3000" smtClean="0"/>
              <a:t>other additional particulars or documents </a:t>
            </a:r>
            <a:r>
              <a:rPr lang="en-US" altLang="en-US" sz="3000" i="1" smtClean="0"/>
              <a:t>and</a:t>
            </a:r>
            <a:r>
              <a:rPr lang="en-US" altLang="en-US" sz="3000" smtClean="0"/>
              <a:t> form his </a:t>
            </a:r>
            <a:r>
              <a:rPr lang="en-US" altLang="en-US" sz="3000" i="1" smtClean="0"/>
              <a:t>p</a:t>
            </a:r>
            <a:r>
              <a:rPr lang="en-US" altLang="en-US" sz="3000" smtClean="0"/>
              <a:t>rima facie opinion, as to whether the </a:t>
            </a:r>
            <a:r>
              <a:rPr lang="en-US" altLang="en-US" sz="3000" i="1" smtClean="0"/>
              <a:t>M</a:t>
            </a:r>
            <a:r>
              <a:rPr lang="en-US" altLang="en-US" sz="3000" smtClean="0"/>
              <a:t>ember or the </a:t>
            </a:r>
            <a:r>
              <a:rPr lang="en-US" altLang="en-US" sz="3000" i="1" smtClean="0"/>
              <a:t>F</a:t>
            </a:r>
            <a:r>
              <a:rPr lang="en-US" altLang="en-US" sz="3000" smtClean="0"/>
              <a:t>irm is guilty or not of any Professional or other misconduct</a:t>
            </a:r>
            <a:r>
              <a:rPr lang="en-US" altLang="en-US" sz="2800" smtClean="0"/>
              <a:t>. </a:t>
            </a:r>
          </a:p>
          <a:p>
            <a:pPr marL="609600" indent="-609600" algn="r">
              <a:lnSpc>
                <a:spcPct val="80000"/>
              </a:lnSpc>
              <a:buFontTx/>
              <a:buNone/>
            </a:pPr>
            <a:r>
              <a:rPr lang="en-US" altLang="en-US" sz="2800" b="1" smtClean="0"/>
              <a:t>								</a:t>
            </a:r>
            <a:r>
              <a:rPr lang="en-US" altLang="en-US" sz="2000" b="1" smtClean="0"/>
              <a:t>Rule 9(1)</a:t>
            </a:r>
          </a:p>
          <a:p>
            <a:pPr marL="609600" indent="-609600">
              <a:lnSpc>
                <a:spcPct val="80000"/>
              </a:lnSpc>
            </a:pPr>
            <a:endParaRPr lang="en-US" altLang="en-US" sz="2800" b="1" smtClean="0"/>
          </a:p>
        </p:txBody>
      </p:sp>
      <p:sp>
        <p:nvSpPr>
          <p:cNvPr id="4915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3AA2F724-A97B-485F-B8DC-5ADD9CE8628D}" type="slidenum">
              <a:rPr lang="en-US" altLang="en-US" sz="2400">
                <a:solidFill>
                  <a:schemeClr val="tx1"/>
                </a:solidFill>
              </a:rPr>
              <a:pPr/>
              <a:t>32</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6200" y="228600"/>
            <a:ext cx="87630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Prima facie Opinion</a:t>
            </a:r>
          </a:p>
        </p:txBody>
      </p:sp>
      <p:sp>
        <p:nvSpPr>
          <p:cNvPr id="38915" name="Rectangle 3"/>
          <p:cNvSpPr>
            <a:spLocks noGrp="1" noChangeArrowheads="1"/>
          </p:cNvSpPr>
          <p:nvPr>
            <p:ph idx="1"/>
          </p:nvPr>
        </p:nvSpPr>
        <p:spPr>
          <a:xfrm>
            <a:off x="152400" y="1143000"/>
            <a:ext cx="8763000" cy="472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algn="just" fontAlgn="auto">
              <a:spcAft>
                <a:spcPts val="0"/>
              </a:spcAft>
              <a:buFont typeface="Wingdings" pitchFamily="2" charset="2"/>
              <a:buChar char="§"/>
              <a:defRPr/>
            </a:pPr>
            <a:r>
              <a:rPr lang="en-US" altLang="en-US" sz="3000" dirty="0" smtClean="0"/>
              <a:t>If PD is of prima facie opinion that member/firm is guilty, or not guilty, then in either case, the PD will place his opinion before the DC along with the Complaint, WS, rejoinder and all relevant papers.</a:t>
            </a:r>
          </a:p>
          <a:p>
            <a:pPr marL="0" indent="0" algn="r" fontAlgn="auto">
              <a:spcAft>
                <a:spcPts val="0"/>
              </a:spcAft>
              <a:buFont typeface="Arial" pitchFamily="34" charset="0"/>
              <a:buNone/>
              <a:defRPr/>
            </a:pPr>
            <a:r>
              <a:rPr lang="en-US" altLang="en-US" sz="3000" dirty="0" smtClean="0"/>
              <a:t>  </a:t>
            </a:r>
            <a:r>
              <a:rPr lang="en-US" altLang="en-US" i="1" dirty="0" smtClean="0"/>
              <a:t>		                         </a:t>
            </a:r>
            <a:r>
              <a:rPr lang="en-US" altLang="en-US" sz="2400" b="1" dirty="0" smtClean="0"/>
              <a:t>Rule 9(2) &amp; 9(5</a:t>
            </a:r>
            <a:r>
              <a:rPr lang="en-US" altLang="en-US" sz="2000" b="1" dirty="0" smtClean="0"/>
              <a:t>)</a:t>
            </a:r>
          </a:p>
          <a:p>
            <a:pPr algn="just" fontAlgn="auto">
              <a:spcAft>
                <a:spcPts val="0"/>
              </a:spcAft>
              <a:buFont typeface="Wingdings" pitchFamily="2" charset="2"/>
              <a:buChar char="§"/>
              <a:defRPr/>
            </a:pPr>
            <a:r>
              <a:rPr lang="en-US" altLang="en-US" sz="3000" dirty="0" smtClean="0"/>
              <a:t>If the DC agrees with the opinion of the PD holding the Member/Firm prima facie guilty, it will proceed further under Ch IV.	</a:t>
            </a:r>
          </a:p>
          <a:p>
            <a:pPr algn="r" fontAlgn="auto">
              <a:spcAft>
                <a:spcPts val="0"/>
              </a:spcAft>
              <a:buFont typeface="Arial" pitchFamily="34" charset="0"/>
              <a:buNone/>
              <a:defRPr/>
            </a:pPr>
            <a:r>
              <a:rPr lang="en-US" altLang="en-US" sz="2400" b="1" dirty="0" smtClean="0"/>
              <a:t>Rule 9 (3)</a:t>
            </a:r>
          </a:p>
          <a:p>
            <a:pPr fontAlgn="auto">
              <a:spcAft>
                <a:spcPts val="0"/>
              </a:spcAft>
              <a:buFont typeface="Arial" pitchFamily="34" charset="0"/>
              <a:buNone/>
              <a:defRPr/>
            </a:pPr>
            <a:endParaRPr lang="en-US" altLang="en-US" dirty="0" smtClean="0"/>
          </a:p>
          <a:p>
            <a:pPr fontAlgn="auto">
              <a:spcAft>
                <a:spcPts val="0"/>
              </a:spcAft>
              <a:buFont typeface="Arial" charset="0"/>
              <a:buNone/>
              <a:defRPr/>
            </a:pPr>
            <a:endParaRPr lang="en-US" altLang="en-US" b="1" dirty="0" smtClean="0"/>
          </a:p>
          <a:p>
            <a:pPr fontAlgn="auto">
              <a:spcAft>
                <a:spcPts val="0"/>
              </a:spcAft>
              <a:buFont typeface="Arial" charset="0"/>
              <a:buNone/>
              <a:defRPr/>
            </a:pPr>
            <a:endParaRPr lang="en-US" altLang="en-US" b="1" dirty="0" smtClean="0"/>
          </a:p>
        </p:txBody>
      </p:sp>
      <p:sp>
        <p:nvSpPr>
          <p:cNvPr id="5018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2C6118B6-52C6-4724-A236-7C87865F60C5}" type="slidenum">
              <a:rPr lang="en-US" altLang="en-US" sz="2400">
                <a:solidFill>
                  <a:schemeClr val="tx1"/>
                </a:solidFill>
              </a:rPr>
              <a:pPr/>
              <a:t>33</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txBox="1">
            <a:spLocks noChangeArrowheads="1"/>
          </p:cNvSpPr>
          <p:nvPr/>
        </p:nvSpPr>
        <p:spPr bwMode="auto">
          <a:xfrm>
            <a:off x="152400" y="1143000"/>
            <a:ext cx="86868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marL="457200" indent="-457200" algn="just" eaLnBrk="1" hangingPunct="1">
              <a:lnSpc>
                <a:spcPct val="80000"/>
              </a:lnSpc>
              <a:spcBef>
                <a:spcPct val="20000"/>
              </a:spcBef>
              <a:buFont typeface="Wingdings" pitchFamily="2" charset="2"/>
              <a:buChar char="§"/>
              <a:defRPr/>
            </a:pPr>
            <a:r>
              <a:rPr lang="en-US" altLang="en-US" sz="3000" dirty="0" smtClean="0">
                <a:latin typeface="Calibri" pitchFamily="34" charset="0"/>
              </a:rPr>
              <a:t>If DC disagrees with the prima facie opinion of the PD holding the Member/Firm prima facie guilty, it will forward the complaint to the Council to </a:t>
            </a:r>
            <a:r>
              <a:rPr lang="en-US" altLang="en-US" sz="3000" u="sng" dirty="0" smtClean="0">
                <a:latin typeface="Calibri" pitchFamily="34" charset="0"/>
              </a:rPr>
              <a:t>close the complaint </a:t>
            </a:r>
            <a:r>
              <a:rPr lang="en-US" altLang="en-US" sz="3000" dirty="0" smtClean="0">
                <a:latin typeface="Calibri" pitchFamily="34" charset="0"/>
              </a:rPr>
              <a:t>or advise the PD to </a:t>
            </a:r>
            <a:r>
              <a:rPr lang="en-US" altLang="en-US" sz="3000" u="sng" dirty="0" smtClean="0">
                <a:latin typeface="Calibri" pitchFamily="34" charset="0"/>
              </a:rPr>
              <a:t>hold further enquiry </a:t>
            </a:r>
            <a:r>
              <a:rPr lang="en-US" altLang="en-US" sz="3000" dirty="0" smtClean="0">
                <a:latin typeface="Calibri" pitchFamily="34" charset="0"/>
              </a:rPr>
              <a:t>into the complaint.         </a:t>
            </a:r>
          </a:p>
          <a:p>
            <a:pPr marL="0" indent="0" algn="r" eaLnBrk="1" hangingPunct="1">
              <a:lnSpc>
                <a:spcPct val="80000"/>
              </a:lnSpc>
              <a:spcBef>
                <a:spcPct val="20000"/>
              </a:spcBef>
              <a:defRPr/>
            </a:pPr>
            <a:r>
              <a:rPr lang="en-US" altLang="en-US" b="1" dirty="0" smtClean="0">
                <a:latin typeface="Calibri" pitchFamily="34" charset="0"/>
              </a:rPr>
              <a:t>Rule 9 (4)</a:t>
            </a:r>
          </a:p>
          <a:p>
            <a:pPr marL="457200" indent="-457200" algn="just" eaLnBrk="1" hangingPunct="1">
              <a:lnSpc>
                <a:spcPct val="80000"/>
              </a:lnSpc>
              <a:spcBef>
                <a:spcPct val="20000"/>
              </a:spcBef>
              <a:buFont typeface="Wingdings" pitchFamily="2" charset="2"/>
              <a:buChar char="§"/>
              <a:defRPr/>
            </a:pPr>
            <a:r>
              <a:rPr lang="en-US" altLang="en-US" sz="3000" dirty="0" smtClean="0">
                <a:latin typeface="Calibri" pitchFamily="34" charset="0"/>
              </a:rPr>
              <a:t>After making further enquiry as advised, the PD shall submit his report to the DC.         </a:t>
            </a:r>
          </a:p>
          <a:p>
            <a:pPr marL="0" indent="0" algn="r" eaLnBrk="1" hangingPunct="1">
              <a:lnSpc>
                <a:spcPct val="80000"/>
              </a:lnSpc>
              <a:spcBef>
                <a:spcPct val="20000"/>
              </a:spcBef>
              <a:defRPr/>
            </a:pPr>
            <a:r>
              <a:rPr lang="en-US" altLang="en-US" b="1" dirty="0" smtClean="0">
                <a:latin typeface="Calibri" pitchFamily="34" charset="0"/>
              </a:rPr>
              <a:t>Rule 9 (8</a:t>
            </a:r>
            <a:r>
              <a:rPr lang="en-US" altLang="en-US" sz="2000" dirty="0" smtClean="0">
                <a:latin typeface="Calibri" pitchFamily="34" charset="0"/>
              </a:rPr>
              <a:t>)</a:t>
            </a:r>
          </a:p>
          <a:p>
            <a:pPr marL="0" indent="0" algn="ctr" eaLnBrk="1" hangingPunct="1">
              <a:lnSpc>
                <a:spcPct val="80000"/>
              </a:lnSpc>
              <a:spcBef>
                <a:spcPct val="20000"/>
              </a:spcBef>
              <a:defRPr/>
            </a:pPr>
            <a:r>
              <a:rPr lang="en-US" altLang="en-US" sz="2000" b="1" dirty="0" smtClean="0">
                <a:latin typeface="Calibri" pitchFamily="34" charset="0"/>
              </a:rPr>
              <a:t>OR</a:t>
            </a:r>
            <a:r>
              <a:rPr lang="en-US" altLang="en-US" sz="2000" dirty="0" smtClean="0">
                <a:latin typeface="Calibri" pitchFamily="34" charset="0"/>
              </a:rPr>
              <a:t>                                                                </a:t>
            </a:r>
          </a:p>
          <a:p>
            <a:pPr marL="457200" indent="-457200" algn="just" eaLnBrk="1" hangingPunct="1">
              <a:lnSpc>
                <a:spcPct val="80000"/>
              </a:lnSpc>
              <a:spcBef>
                <a:spcPct val="20000"/>
              </a:spcBef>
              <a:buFont typeface="Wingdings" pitchFamily="2" charset="2"/>
              <a:buChar char="§"/>
              <a:defRPr/>
            </a:pPr>
            <a:r>
              <a:rPr lang="en-US" altLang="en-US" sz="3000" dirty="0" smtClean="0">
                <a:latin typeface="Calibri" pitchFamily="34" charset="0"/>
              </a:rPr>
              <a:t>If the DC agrees with the prima facie opinion of the PD holding the Member/Firm not guilty, it will refer the </a:t>
            </a:r>
            <a:r>
              <a:rPr lang="en-US" altLang="en-US" sz="3000" u="sng" dirty="0" smtClean="0">
                <a:latin typeface="Calibri" pitchFamily="34" charset="0"/>
              </a:rPr>
              <a:t>matter to the Council for closure</a:t>
            </a:r>
            <a:r>
              <a:rPr lang="en-US" altLang="en-US" sz="3000" dirty="0" smtClean="0">
                <a:latin typeface="Calibri" pitchFamily="34" charset="0"/>
              </a:rPr>
              <a:t>.</a:t>
            </a:r>
          </a:p>
          <a:p>
            <a:pPr marL="0" indent="0" algn="r" eaLnBrk="1" hangingPunct="1">
              <a:lnSpc>
                <a:spcPct val="80000"/>
              </a:lnSpc>
              <a:spcBef>
                <a:spcPct val="20000"/>
              </a:spcBef>
              <a:defRPr/>
            </a:pPr>
            <a:r>
              <a:rPr lang="en-US" altLang="en-US" sz="3000" dirty="0" smtClean="0">
                <a:latin typeface="Calibri" pitchFamily="34" charset="0"/>
              </a:rPr>
              <a:t>                                                                 </a:t>
            </a:r>
            <a:r>
              <a:rPr lang="en-US" altLang="en-US" b="1" dirty="0" smtClean="0">
                <a:latin typeface="Calibri" pitchFamily="34" charset="0"/>
              </a:rPr>
              <a:t>Rule 9 (6)</a:t>
            </a:r>
            <a:r>
              <a:rPr lang="en-US" altLang="en-US" sz="3000" u="sng" dirty="0" smtClean="0">
                <a:latin typeface="Calibri" pitchFamily="34" charset="0"/>
              </a:rPr>
              <a:t>             </a:t>
            </a:r>
            <a:r>
              <a:rPr lang="en-US" altLang="en-US" sz="3000" dirty="0" smtClean="0">
                <a:latin typeface="Calibri" pitchFamily="34" charset="0"/>
              </a:rPr>
              <a:t>             </a:t>
            </a:r>
          </a:p>
          <a:p>
            <a:pPr eaLnBrk="1" hangingPunct="1">
              <a:lnSpc>
                <a:spcPct val="80000"/>
              </a:lnSpc>
              <a:spcBef>
                <a:spcPct val="20000"/>
              </a:spcBef>
              <a:defRPr/>
            </a:pPr>
            <a:endParaRPr lang="en-US" altLang="en-US" sz="2800" dirty="0" smtClean="0">
              <a:latin typeface="Calibri" pitchFamily="34" charset="0"/>
            </a:endParaRPr>
          </a:p>
        </p:txBody>
      </p:sp>
      <p:sp>
        <p:nvSpPr>
          <p:cNvPr id="51203" name="Slide Number Placeholder 5"/>
          <p:cNvSpPr txBox="1">
            <a:spLocks/>
          </p:cNvSpPr>
          <p:nvPr/>
        </p:nvSpPr>
        <p:spPr bwMode="auto">
          <a:xfrm>
            <a:off x="6553200" y="6245225"/>
            <a:ext cx="2133600" cy="476250"/>
          </a:xfrm>
          <a:prstGeom prst="rect">
            <a:avLst/>
          </a:prstGeom>
          <a:noFill/>
          <a:ln w="9525">
            <a:noFill/>
            <a:miter lim="800000"/>
            <a:headEnd/>
            <a:tailEnd/>
          </a:ln>
        </p:spPr>
        <p:txBody>
          <a:bodyPr/>
          <a:lstStyle/>
          <a:p>
            <a:pPr eaLnBrk="1" hangingPunct="1"/>
            <a:fld id="{C5B85F73-F5B3-47F4-9EA8-3477A9C7C8AC}" type="slidenum">
              <a:rPr lang="en-US" altLang="en-US"/>
              <a:pPr eaLnBrk="1" hangingPunct="1"/>
              <a:t>34</a:t>
            </a:fld>
            <a:endParaRPr lang="en-US" altLang="en-US"/>
          </a:p>
        </p:txBody>
      </p:sp>
      <p:sp>
        <p:nvSpPr>
          <p:cNvPr id="5" name="Rectangle 2"/>
          <p:cNvSpPr txBox="1">
            <a:spLocks noChangeArrowheads="1"/>
          </p:cNvSpPr>
          <p:nvPr/>
        </p:nvSpPr>
        <p:spPr bwMode="auto">
          <a:xfrm>
            <a:off x="76200" y="152400"/>
            <a:ext cx="8229600" cy="7921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altLang="en-US" sz="4000" dirty="0" smtClean="0"/>
              <a:t/>
            </a:r>
            <a:br>
              <a:rPr lang="en-US" altLang="en-US" sz="4000" dirty="0" smtClean="0"/>
            </a:br>
            <a:r>
              <a:rPr lang="en-US" altLang="en-US" sz="14400" b="1" dirty="0" smtClean="0"/>
              <a:t>Prima facie Opinion</a:t>
            </a:r>
            <a:r>
              <a:rPr lang="en-US" altLang="en-US" sz="4000" dirty="0" smtClean="0"/>
              <a:t/>
            </a:r>
            <a:br>
              <a:rPr lang="en-US" altLang="en-US" sz="4000" dirty="0" smtClean="0"/>
            </a:br>
            <a:endParaRPr lang="en-US" altLang="en-US" sz="40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304800" y="0"/>
            <a:ext cx="8229600" cy="1143000"/>
          </a:xfrm>
        </p:spPr>
        <p:txBody>
          <a:bodyPr/>
          <a:lstStyle/>
          <a:p>
            <a:pPr algn="l"/>
            <a:r>
              <a:rPr lang="en-US" altLang="en-US" sz="3600" b="1" smtClean="0"/>
              <a:t>Prima facie Opinion</a:t>
            </a:r>
            <a:endParaRPr lang="en-US" altLang="en-US" sz="3600" b="1" i="1" smtClean="0"/>
          </a:p>
        </p:txBody>
      </p:sp>
      <p:sp>
        <p:nvSpPr>
          <p:cNvPr id="43011" name="Rectangle 3"/>
          <p:cNvSpPr>
            <a:spLocks noGrp="1" noChangeArrowheads="1"/>
          </p:cNvSpPr>
          <p:nvPr>
            <p:ph type="body" idx="4294967295"/>
          </p:nvPr>
        </p:nvSpPr>
        <p:spPr>
          <a:xfrm>
            <a:off x="228600" y="1189038"/>
            <a:ext cx="8686800" cy="36877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fontScale="92500" lnSpcReduction="10000"/>
          </a:bodyPr>
          <a:lstStyle/>
          <a:p>
            <a:pPr algn="just" fontAlgn="auto">
              <a:spcAft>
                <a:spcPts val="0"/>
              </a:spcAft>
              <a:buFont typeface="Wingdings" pitchFamily="2" charset="2"/>
              <a:buChar char="§"/>
              <a:defRPr/>
            </a:pPr>
            <a:r>
              <a:rPr lang="en-US" altLang="en-US" sz="3000" dirty="0" smtClean="0"/>
              <a:t>If the DC disagrees with the opinion of the PD, holding the member/Firm not guilty, it may </a:t>
            </a:r>
            <a:r>
              <a:rPr lang="en-US" altLang="en-US" sz="3000" u="sng" dirty="0" smtClean="0"/>
              <a:t>either proceed under Ch IV, or may advise the PD to further enquire into the matter.</a:t>
            </a:r>
          </a:p>
          <a:p>
            <a:pPr marL="0" indent="0" algn="r" fontAlgn="auto">
              <a:spcAft>
                <a:spcPts val="0"/>
              </a:spcAft>
              <a:buFont typeface="Arial" pitchFamily="34" charset="0"/>
              <a:buNone/>
              <a:defRPr/>
            </a:pPr>
            <a:r>
              <a:rPr lang="en-US" altLang="en-US" sz="3000" dirty="0" smtClean="0"/>
              <a:t> </a:t>
            </a:r>
            <a:r>
              <a:rPr lang="en-US" altLang="en-US" sz="3000" b="1" dirty="0" smtClean="0"/>
              <a:t>              </a:t>
            </a:r>
            <a:r>
              <a:rPr lang="en-US" altLang="en-US" sz="2600" b="1" dirty="0" smtClean="0"/>
              <a:t>Rule 9 (7)</a:t>
            </a:r>
          </a:p>
          <a:p>
            <a:pPr algn="just" fontAlgn="auto">
              <a:spcAft>
                <a:spcPts val="0"/>
              </a:spcAft>
              <a:buFont typeface="Wingdings" pitchFamily="2" charset="2"/>
              <a:buChar char="§"/>
              <a:defRPr/>
            </a:pPr>
            <a:r>
              <a:rPr lang="en-US" altLang="en-US" dirty="0" smtClean="0"/>
              <a:t>After making further enquiry as advised, the PD shall submit his report to the Committee.</a:t>
            </a:r>
            <a:r>
              <a:rPr lang="en-US" altLang="en-US" b="1" dirty="0" smtClean="0"/>
              <a:t>  </a:t>
            </a:r>
          </a:p>
          <a:p>
            <a:pPr algn="r" fontAlgn="auto">
              <a:spcAft>
                <a:spcPts val="0"/>
              </a:spcAft>
              <a:buFont typeface="Arial" charset="0"/>
              <a:buNone/>
              <a:defRPr/>
            </a:pPr>
            <a:r>
              <a:rPr lang="en-US" altLang="en-US" sz="2800" b="1" i="1" dirty="0" smtClean="0"/>
              <a:t>                                                                                 </a:t>
            </a:r>
            <a:r>
              <a:rPr lang="en-US" altLang="en-US" sz="2600" b="1" dirty="0" smtClean="0"/>
              <a:t>Rule 9 (8)</a:t>
            </a:r>
            <a:r>
              <a:rPr lang="en-US" altLang="en-US" b="1" dirty="0" smtClean="0"/>
              <a:t>                    </a:t>
            </a:r>
            <a:endParaRPr lang="en-US" altLang="en-US" dirty="0" smtClean="0"/>
          </a:p>
        </p:txBody>
      </p:sp>
      <p:sp>
        <p:nvSpPr>
          <p:cNvPr id="52228" name="Text Box 4"/>
          <p:cNvSpPr txBox="1">
            <a:spLocks noChangeArrowheads="1"/>
          </p:cNvSpPr>
          <p:nvPr/>
        </p:nvSpPr>
        <p:spPr bwMode="auto">
          <a:xfrm>
            <a:off x="5943600" y="6172200"/>
            <a:ext cx="1143000" cy="457200"/>
          </a:xfrm>
          <a:prstGeom prst="rect">
            <a:avLst/>
          </a:prstGeom>
          <a:noFill/>
          <a:ln w="9525">
            <a:noFill/>
            <a:miter lim="800000"/>
            <a:headEnd/>
            <a:tailEnd/>
          </a:ln>
        </p:spPr>
        <p:txBody>
          <a:bodyPr>
            <a:spAutoFit/>
          </a:bodyPr>
          <a:lstStyle/>
          <a:p>
            <a:pPr eaLnBrk="1" hangingPunct="1">
              <a:spcBef>
                <a:spcPct val="50000"/>
              </a:spcBef>
            </a:pPr>
            <a:r>
              <a:rPr lang="en-US" altLang="en-US"/>
              <a:t>32</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04800" y="152400"/>
            <a:ext cx="8229600" cy="792163"/>
          </a:xfrm>
        </p:spPr>
        <p:txBody>
          <a:bodyPr anchor="t"/>
          <a:lstStyle/>
          <a:p>
            <a:pPr algn="l"/>
            <a:r>
              <a:rPr lang="en-US" altLang="en-US" sz="3600" b="1" smtClean="0"/>
              <a:t>Action by Disciplinary Committee </a:t>
            </a:r>
          </a:p>
        </p:txBody>
      </p:sp>
      <p:sp>
        <p:nvSpPr>
          <p:cNvPr id="44035" name="Rectangle 3"/>
          <p:cNvSpPr>
            <a:spLocks noGrp="1" noChangeArrowheads="1"/>
          </p:cNvSpPr>
          <p:nvPr>
            <p:ph idx="1"/>
          </p:nvPr>
        </p:nvSpPr>
        <p:spPr>
          <a:xfrm>
            <a:off x="152400" y="1143000"/>
            <a:ext cx="86868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0" indent="0" algn="just" fontAlgn="auto">
              <a:lnSpc>
                <a:spcPct val="90000"/>
              </a:lnSpc>
              <a:spcAft>
                <a:spcPts val="0"/>
              </a:spcAft>
              <a:buFontTx/>
              <a:buNone/>
              <a:defRPr/>
            </a:pPr>
            <a:r>
              <a:rPr lang="en-US" altLang="en-US" sz="2400" dirty="0" smtClean="0"/>
              <a:t>If DC agrees with the PD that the Member/ Firm is guilty, then DC  shall cause to deliver to the </a:t>
            </a:r>
            <a:r>
              <a:rPr lang="en-US" altLang="en-US" sz="2400" b="1" dirty="0" smtClean="0"/>
              <a:t>defendant and the complainant</a:t>
            </a:r>
            <a:r>
              <a:rPr lang="en-US" altLang="en-US" sz="2400" dirty="0" smtClean="0"/>
              <a:t>, a copy of -</a:t>
            </a:r>
          </a:p>
          <a:p>
            <a:pPr marL="609600" indent="-609600" algn="just" fontAlgn="auto">
              <a:lnSpc>
                <a:spcPct val="90000"/>
              </a:lnSpc>
              <a:spcAft>
                <a:spcPts val="0"/>
              </a:spcAft>
              <a:buFontTx/>
              <a:buAutoNum type="arabicPeriod"/>
              <a:defRPr/>
            </a:pPr>
            <a:r>
              <a:rPr lang="en-US" altLang="en-US" sz="2400" dirty="0" smtClean="0"/>
              <a:t>Prima facie opinion</a:t>
            </a:r>
          </a:p>
          <a:p>
            <a:pPr marL="609600" indent="-609600" algn="just" fontAlgn="auto">
              <a:lnSpc>
                <a:spcPct val="90000"/>
              </a:lnSpc>
              <a:spcAft>
                <a:spcPts val="0"/>
              </a:spcAft>
              <a:buFontTx/>
              <a:buAutoNum type="arabicPeriod"/>
              <a:defRPr/>
            </a:pPr>
            <a:r>
              <a:rPr lang="en-US" altLang="en-US" sz="2400" dirty="0" smtClean="0"/>
              <a:t>Particulars of documents relied upon by the PD.      </a:t>
            </a:r>
          </a:p>
          <a:p>
            <a:pPr marL="0" indent="0" algn="r" fontAlgn="auto">
              <a:lnSpc>
                <a:spcPct val="90000"/>
              </a:lnSpc>
              <a:spcAft>
                <a:spcPts val="0"/>
              </a:spcAft>
              <a:buFont typeface="Arial" pitchFamily="34" charset="0"/>
              <a:buNone/>
              <a:defRPr/>
            </a:pPr>
            <a:r>
              <a:rPr lang="en-US" altLang="en-US" sz="2000" b="1" dirty="0" smtClean="0"/>
              <a:t>Rule 14 (2)</a:t>
            </a:r>
          </a:p>
          <a:p>
            <a:pPr marL="609600" indent="-609600" algn="just" fontAlgn="auto">
              <a:lnSpc>
                <a:spcPct val="90000"/>
              </a:lnSpc>
              <a:spcAft>
                <a:spcPts val="0"/>
              </a:spcAft>
              <a:buFontTx/>
              <a:buAutoNum type="arabicPeriod" startAt="3"/>
              <a:defRPr/>
            </a:pPr>
            <a:r>
              <a:rPr lang="en-US" altLang="en-US" sz="2400" dirty="0" smtClean="0"/>
              <a:t>call for Written Statement by Defendant within such time as may be specified (may also grant additional time).    </a:t>
            </a:r>
          </a:p>
          <a:p>
            <a:pPr marL="0" indent="0" algn="r" fontAlgn="auto">
              <a:lnSpc>
                <a:spcPct val="90000"/>
              </a:lnSpc>
              <a:spcAft>
                <a:spcPts val="0"/>
              </a:spcAft>
              <a:buFont typeface="Arial" pitchFamily="34" charset="0"/>
              <a:buNone/>
              <a:defRPr/>
            </a:pPr>
            <a:r>
              <a:rPr lang="en-US" altLang="en-US" sz="2000" b="1" dirty="0" smtClean="0"/>
              <a:t>Rule 14 (3</a:t>
            </a:r>
            <a:r>
              <a:rPr lang="en-US" altLang="en-US" sz="2400" b="1" dirty="0" smtClean="0"/>
              <a:t>)</a:t>
            </a:r>
          </a:p>
          <a:p>
            <a:pPr marL="609600" indent="-609600" algn="just" fontAlgn="auto">
              <a:lnSpc>
                <a:spcPct val="90000"/>
              </a:lnSpc>
              <a:spcAft>
                <a:spcPts val="0"/>
              </a:spcAft>
              <a:buFontTx/>
              <a:buAutoNum type="arabicPeriod" startAt="4"/>
              <a:defRPr/>
            </a:pPr>
            <a:r>
              <a:rPr lang="en-US" altLang="en-US" sz="2400" dirty="0" smtClean="0"/>
              <a:t>Defendant shall send a copy of his Written Statement along with supporting Documents to the PD and the Complainant.</a:t>
            </a:r>
          </a:p>
          <a:p>
            <a:pPr marL="0" indent="0" algn="r" fontAlgn="auto">
              <a:lnSpc>
                <a:spcPct val="90000"/>
              </a:lnSpc>
              <a:spcAft>
                <a:spcPts val="0"/>
              </a:spcAft>
              <a:buFont typeface="Arial" pitchFamily="34" charset="0"/>
              <a:buNone/>
              <a:defRPr/>
            </a:pPr>
            <a:r>
              <a:rPr lang="en-US" altLang="en-US" sz="2400" b="1" dirty="0" smtClean="0"/>
              <a:t> </a:t>
            </a:r>
            <a:r>
              <a:rPr lang="en-US" altLang="en-US" sz="2000" b="1" dirty="0" smtClean="0"/>
              <a:t>Rule 14(4</a:t>
            </a:r>
            <a:r>
              <a:rPr lang="en-US" altLang="en-US" sz="2400" b="1" dirty="0" smtClean="0"/>
              <a:t>)</a:t>
            </a:r>
          </a:p>
          <a:p>
            <a:pPr marL="609600" indent="-609600" algn="just" fontAlgn="auto">
              <a:lnSpc>
                <a:spcPct val="90000"/>
              </a:lnSpc>
              <a:spcAft>
                <a:spcPts val="0"/>
              </a:spcAft>
              <a:buFont typeface="Arial" charset="0"/>
              <a:buAutoNum type="arabicPeriod" startAt="5"/>
              <a:defRPr/>
            </a:pPr>
            <a:r>
              <a:rPr lang="en-US" altLang="en-US" sz="2400" dirty="0" smtClean="0"/>
              <a:t>and call for Rejoinder from the complainant.   	   </a:t>
            </a:r>
          </a:p>
          <a:p>
            <a:pPr marL="0" indent="0" algn="r" fontAlgn="auto">
              <a:lnSpc>
                <a:spcPct val="90000"/>
              </a:lnSpc>
              <a:spcAft>
                <a:spcPts val="0"/>
              </a:spcAft>
              <a:buFont typeface="Arial" pitchFamily="34" charset="0"/>
              <a:buNone/>
              <a:defRPr/>
            </a:pPr>
            <a:r>
              <a:rPr lang="en-US" altLang="en-US" sz="2000" b="1" dirty="0" smtClean="0"/>
              <a:t>Rule 14 (5)</a:t>
            </a:r>
          </a:p>
        </p:txBody>
      </p:sp>
      <p:sp>
        <p:nvSpPr>
          <p:cNvPr id="5325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algn="l"/>
            <a:fld id="{8688F4DB-B4A7-44A9-8C7C-636F3E6A702B}" type="slidenum">
              <a:rPr lang="en-US" altLang="en-US" sz="2400">
                <a:solidFill>
                  <a:schemeClr val="tx1"/>
                </a:solidFill>
              </a:rPr>
              <a:pPr algn="l"/>
              <a:t>36</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76200"/>
            <a:ext cx="88392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Hearing by the Disciplinary Committee </a:t>
            </a:r>
          </a:p>
        </p:txBody>
      </p:sp>
      <p:sp>
        <p:nvSpPr>
          <p:cNvPr id="45059" name="Rectangle 3"/>
          <p:cNvSpPr>
            <a:spLocks noGrp="1" noChangeArrowheads="1"/>
          </p:cNvSpPr>
          <p:nvPr>
            <p:ph idx="1"/>
          </p:nvPr>
        </p:nvSpPr>
        <p:spPr>
          <a:xfrm>
            <a:off x="152400" y="1143000"/>
            <a:ext cx="87630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0" indent="0" fontAlgn="auto">
              <a:spcAft>
                <a:spcPts val="0"/>
              </a:spcAft>
              <a:buFont typeface="Arial" pitchFamily="34" charset="0"/>
              <a:buNone/>
              <a:defRPr/>
            </a:pPr>
            <a:r>
              <a:rPr lang="en-US" altLang="en-US" dirty="0" smtClean="0"/>
              <a:t>The Presiding Officer shall fix the date, hour and place for hearing and send a notice to</a:t>
            </a:r>
          </a:p>
          <a:p>
            <a:pPr marL="1409700" lvl="2" indent="-609600" fontAlgn="auto">
              <a:spcAft>
                <a:spcPts val="0"/>
              </a:spcAft>
              <a:buFontTx/>
              <a:buAutoNum type="arabicPeriod"/>
              <a:defRPr/>
            </a:pPr>
            <a:r>
              <a:rPr lang="en-US" altLang="en-US" sz="2800" dirty="0" smtClean="0"/>
              <a:t>the PD</a:t>
            </a:r>
          </a:p>
          <a:p>
            <a:pPr marL="1409700" lvl="2" indent="-609600" fontAlgn="auto">
              <a:spcAft>
                <a:spcPts val="0"/>
              </a:spcAft>
              <a:buFontTx/>
              <a:buAutoNum type="arabicPeriod"/>
              <a:defRPr/>
            </a:pPr>
            <a:r>
              <a:rPr lang="en-US" altLang="en-US" sz="2800" dirty="0" smtClean="0"/>
              <a:t>the Defendant and </a:t>
            </a:r>
          </a:p>
          <a:p>
            <a:pPr marL="1409700" lvl="2" indent="-609600" fontAlgn="auto">
              <a:spcAft>
                <a:spcPts val="0"/>
              </a:spcAft>
              <a:buFontTx/>
              <a:buAutoNum type="arabicPeriod"/>
              <a:defRPr/>
            </a:pPr>
            <a:r>
              <a:rPr lang="en-US" altLang="en-US" sz="2800" dirty="0" smtClean="0"/>
              <a:t>the Complainant</a:t>
            </a:r>
          </a:p>
          <a:p>
            <a:pPr marL="0" indent="0" algn="r" fontAlgn="auto">
              <a:spcAft>
                <a:spcPts val="0"/>
              </a:spcAft>
              <a:buFontTx/>
              <a:buNone/>
              <a:defRPr/>
            </a:pPr>
            <a:r>
              <a:rPr lang="en-US" altLang="en-US" sz="2900" dirty="0" smtClean="0"/>
              <a:t>to appear before the Disciplinary Committee  in person to make oral submissions, if any.</a:t>
            </a:r>
            <a:r>
              <a:rPr lang="en-US" altLang="en-US" sz="3000" dirty="0" smtClean="0"/>
              <a:t>				                        </a:t>
            </a:r>
            <a:r>
              <a:rPr lang="en-US" altLang="en-US" sz="2000" b="1" dirty="0" smtClean="0"/>
              <a:t>Rule 14 (6)</a:t>
            </a:r>
          </a:p>
          <a:p>
            <a:pPr marL="0" indent="0" fontAlgn="auto">
              <a:spcAft>
                <a:spcPts val="0"/>
              </a:spcAft>
              <a:buFont typeface="Arial" pitchFamily="34" charset="0"/>
              <a:buNone/>
              <a:defRPr/>
            </a:pPr>
            <a:r>
              <a:rPr lang="en-US" altLang="en-US" sz="3000" dirty="0" smtClean="0"/>
              <a:t>If Defendant does not appear for hearing the DC  may proceed </a:t>
            </a:r>
            <a:r>
              <a:rPr lang="en-US" altLang="en-US" sz="3000" dirty="0" err="1" smtClean="0"/>
              <a:t>exparte</a:t>
            </a:r>
            <a:r>
              <a:rPr lang="en-US" altLang="en-US" sz="3000" dirty="0" smtClean="0"/>
              <a:t>.                                                        </a:t>
            </a:r>
            <a:r>
              <a:rPr lang="en-US" altLang="en-US" sz="2000" b="1" dirty="0" smtClean="0"/>
              <a:t>Rule 14(7)</a:t>
            </a:r>
          </a:p>
          <a:p>
            <a:pPr fontAlgn="auto">
              <a:spcAft>
                <a:spcPts val="0"/>
              </a:spcAft>
              <a:buFont typeface="Arial" pitchFamily="34" charset="0"/>
              <a:buNone/>
              <a:defRPr/>
            </a:pPr>
            <a:endParaRPr lang="en-US" altLang="en-US" sz="2000" b="1" dirty="0" smtClean="0"/>
          </a:p>
          <a:p>
            <a:pPr marL="609600" indent="-609600" algn="r" fontAlgn="auto">
              <a:spcAft>
                <a:spcPts val="0"/>
              </a:spcAft>
              <a:buFontTx/>
              <a:buNone/>
              <a:defRPr/>
            </a:pPr>
            <a:endParaRPr lang="en-US" altLang="en-US" sz="2000" b="1" dirty="0" smtClean="0"/>
          </a:p>
        </p:txBody>
      </p:sp>
      <p:sp>
        <p:nvSpPr>
          <p:cNvPr id="5427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algn="l"/>
            <a:fld id="{0F772A35-6DA8-4FE2-BBC2-81A100183AF2}" type="slidenum">
              <a:rPr lang="en-US" altLang="en-US" sz="2400">
                <a:solidFill>
                  <a:schemeClr val="tx1"/>
                </a:solidFill>
              </a:rPr>
              <a:pPr algn="l"/>
              <a:t>37</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idx="1"/>
          </p:nvPr>
        </p:nvSpPr>
        <p:spPr>
          <a:xfrm>
            <a:off x="152400" y="1143000"/>
            <a:ext cx="8915400" cy="5257800"/>
          </a:xfrm>
        </p:spPr>
        <p:txBody>
          <a:bodyPr/>
          <a:lstStyle/>
          <a:p>
            <a:pPr algn="just">
              <a:buFont typeface="Wingdings" pitchFamily="2" charset="2"/>
              <a:buChar char="§"/>
            </a:pPr>
            <a:r>
              <a:rPr lang="en-US" altLang="en-US" sz="3000" smtClean="0"/>
              <a:t>If Defendant pleads guilty, the Disciplinary Committee  shall record the statement of the Defendant and submit the report to the Council.</a:t>
            </a:r>
          </a:p>
          <a:p>
            <a:pPr algn="r">
              <a:buFontTx/>
              <a:buNone/>
            </a:pPr>
            <a:r>
              <a:rPr lang="en-US" altLang="en-US" sz="2000" b="1" smtClean="0"/>
              <a:t>Rule 14 (9)</a:t>
            </a:r>
          </a:p>
          <a:p>
            <a:pPr algn="just">
              <a:buFont typeface="Wingdings" pitchFamily="2" charset="2"/>
              <a:buChar char="§"/>
            </a:pPr>
            <a:r>
              <a:rPr lang="en-US" altLang="en-US" sz="3000" smtClean="0"/>
              <a:t>If Defendant does not plead guilty, then Disciplinary Committee shall fix a date for examination of witnesses or production of documents, if any.</a:t>
            </a:r>
          </a:p>
          <a:p>
            <a:pPr algn="r">
              <a:buFont typeface="Arial" charset="0"/>
              <a:buNone/>
            </a:pPr>
            <a:r>
              <a:rPr lang="en-US" altLang="en-US" sz="2000" b="1" smtClean="0"/>
              <a:t>					                     Rule 14 (10)</a:t>
            </a:r>
          </a:p>
          <a:p>
            <a:pPr algn="just">
              <a:buFont typeface="Wingdings" pitchFamily="2" charset="2"/>
              <a:buChar char="§"/>
            </a:pPr>
            <a:r>
              <a:rPr lang="en-US" altLang="en-US" sz="3000" smtClean="0"/>
              <a:t>Notice to witnesses to attend or produce any other evidence may be sent, on application by Complainant, Defendant or Prosecution Director.</a:t>
            </a:r>
          </a:p>
          <a:p>
            <a:pPr algn="r">
              <a:buFont typeface="Arial" charset="0"/>
              <a:buNone/>
            </a:pPr>
            <a:r>
              <a:rPr lang="en-US" altLang="en-US" sz="1400" b="1" smtClean="0">
                <a:solidFill>
                  <a:srgbClr val="FF0000"/>
                </a:solidFill>
              </a:rPr>
              <a:t>			</a:t>
            </a:r>
            <a:r>
              <a:rPr lang="en-US" altLang="en-US" sz="2000" b="1" smtClean="0"/>
              <a:t>                                       Rule 14 (11)</a:t>
            </a:r>
          </a:p>
          <a:p>
            <a:pPr algn="r">
              <a:buFont typeface="Arial" charset="0"/>
              <a:buNone/>
            </a:pPr>
            <a:endParaRPr lang="en-US" altLang="en-US" sz="1400" b="1" smtClean="0">
              <a:solidFill>
                <a:srgbClr val="FF0000"/>
              </a:solidFill>
            </a:endParaRPr>
          </a:p>
          <a:p>
            <a:pPr algn="r">
              <a:buFontTx/>
              <a:buNone/>
            </a:pPr>
            <a:endParaRPr lang="en-US" altLang="en-US" sz="2000" b="1" smtClean="0"/>
          </a:p>
        </p:txBody>
      </p:sp>
      <p:sp>
        <p:nvSpPr>
          <p:cNvPr id="55299"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algn="l"/>
            <a:fld id="{EF6B4EA7-B62B-4F00-8C73-C5CF1643E15B}" type="slidenum">
              <a:rPr lang="en-US" altLang="en-US" sz="2400">
                <a:solidFill>
                  <a:schemeClr val="tx1"/>
                </a:solidFill>
              </a:rPr>
              <a:pPr algn="l"/>
              <a:t>38</a:t>
            </a:fld>
            <a:endParaRPr lang="en-US" altLang="en-US" sz="2400">
              <a:solidFill>
                <a:schemeClr val="tx1"/>
              </a:solidFill>
            </a:endParaRPr>
          </a:p>
        </p:txBody>
      </p:sp>
      <p:sp>
        <p:nvSpPr>
          <p:cNvPr id="4" name="Rectangle 2"/>
          <p:cNvSpPr>
            <a:spLocks noGrp="1" noChangeArrowheads="1"/>
          </p:cNvSpPr>
          <p:nvPr>
            <p:ph type="title"/>
          </p:nvPr>
        </p:nvSpPr>
        <p:spPr>
          <a:xfrm>
            <a:off x="0" y="76200"/>
            <a:ext cx="88392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Hearing by the Disciplinary Committee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76200"/>
            <a:ext cx="8229600" cy="868363"/>
          </a:xfrm>
        </p:spPr>
        <p:txBody>
          <a:bodyPr anchor="t"/>
          <a:lstStyle/>
          <a:p>
            <a:pPr algn="l"/>
            <a:r>
              <a:rPr lang="en-US" altLang="en-US" sz="3600" b="1" smtClean="0"/>
              <a:t>Next hearing by the DC</a:t>
            </a:r>
          </a:p>
        </p:txBody>
      </p:sp>
      <p:sp>
        <p:nvSpPr>
          <p:cNvPr id="49155" name="Rectangle 3"/>
          <p:cNvSpPr>
            <a:spLocks noGrp="1" noChangeArrowheads="1"/>
          </p:cNvSpPr>
          <p:nvPr>
            <p:ph idx="1"/>
          </p:nvPr>
        </p:nvSpPr>
        <p:spPr>
          <a:xfrm>
            <a:off x="152400" y="1066800"/>
            <a:ext cx="8686800" cy="5257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algn="just" fontAlgn="auto">
              <a:spcAft>
                <a:spcPts val="0"/>
              </a:spcAft>
              <a:buFont typeface="Wingdings" pitchFamily="2" charset="2"/>
              <a:buChar char="§"/>
              <a:defRPr/>
            </a:pPr>
            <a:r>
              <a:rPr lang="en-US" altLang="en-US" sz="3000" dirty="0" smtClean="0"/>
              <a:t>Disciplinary Committee, shall, </a:t>
            </a:r>
            <a:r>
              <a:rPr lang="en-US" altLang="en-US" sz="3000" b="1" dirty="0" smtClean="0"/>
              <a:t>take all such evidence</a:t>
            </a:r>
            <a:r>
              <a:rPr lang="en-US" altLang="en-US" sz="3000" dirty="0" smtClean="0"/>
              <a:t> as may be produced by the complainant, the defendant or the Prosecution Director, including oral examination.</a:t>
            </a:r>
          </a:p>
          <a:p>
            <a:pPr algn="just" fontAlgn="auto">
              <a:spcAft>
                <a:spcPts val="0"/>
              </a:spcAft>
              <a:buFont typeface="Wingdings" pitchFamily="2" charset="2"/>
              <a:buChar char="§"/>
              <a:defRPr/>
            </a:pPr>
            <a:r>
              <a:rPr lang="en-US" altLang="en-US" sz="3000" dirty="0" smtClean="0"/>
              <a:t>Disciplinary Committee, may permit </a:t>
            </a:r>
            <a:r>
              <a:rPr lang="en-US" altLang="en-US" sz="3000" b="1" dirty="0" smtClean="0"/>
              <a:t>cross examination</a:t>
            </a:r>
            <a:r>
              <a:rPr lang="en-US" altLang="en-US" sz="3000" dirty="0" smtClean="0"/>
              <a:t> of any witness.</a:t>
            </a:r>
          </a:p>
          <a:p>
            <a:pPr lvl="2" algn="r" fontAlgn="auto">
              <a:spcAft>
                <a:spcPts val="0"/>
              </a:spcAft>
              <a:buFontTx/>
              <a:buNone/>
              <a:defRPr/>
            </a:pPr>
            <a:r>
              <a:rPr lang="en-US" altLang="en-US" dirty="0" smtClean="0"/>
              <a:t>						</a:t>
            </a:r>
            <a:r>
              <a:rPr lang="en-US" altLang="en-US" sz="2800" b="1" dirty="0" smtClean="0"/>
              <a:t>       </a:t>
            </a:r>
            <a:r>
              <a:rPr lang="en-US" altLang="en-US" sz="2000" b="1" dirty="0" smtClean="0"/>
              <a:t>Rule 14(12)</a:t>
            </a:r>
          </a:p>
          <a:p>
            <a:pPr algn="just" fontAlgn="auto">
              <a:spcAft>
                <a:spcPts val="0"/>
              </a:spcAft>
              <a:buFont typeface="Wingdings" pitchFamily="2" charset="2"/>
              <a:buChar char="§"/>
              <a:defRPr/>
            </a:pPr>
            <a:r>
              <a:rPr lang="en-US" altLang="en-US" sz="3000" dirty="0" smtClean="0"/>
              <a:t>After presentation of evidence by the </a:t>
            </a:r>
            <a:r>
              <a:rPr lang="en-US" altLang="en-US" sz="3000" b="1" dirty="0" smtClean="0"/>
              <a:t>PD</a:t>
            </a:r>
            <a:r>
              <a:rPr lang="en-US" altLang="en-US" sz="3000" dirty="0" smtClean="0"/>
              <a:t> is over, the </a:t>
            </a:r>
            <a:r>
              <a:rPr lang="en-US" altLang="en-US" sz="3000" b="1" dirty="0" smtClean="0"/>
              <a:t>complainant</a:t>
            </a:r>
            <a:r>
              <a:rPr lang="en-US" altLang="en-US" sz="3000" dirty="0" smtClean="0"/>
              <a:t> shall be given an opportunity to present any additional evidence.</a:t>
            </a:r>
          </a:p>
          <a:p>
            <a:pPr marL="0" indent="0" algn="r" fontAlgn="auto">
              <a:spcAft>
                <a:spcPts val="0"/>
              </a:spcAft>
              <a:buFont typeface="Arial" pitchFamily="34" charset="0"/>
              <a:buNone/>
              <a:defRPr/>
            </a:pPr>
            <a:r>
              <a:rPr lang="en-US" altLang="en-US" sz="2000" b="1" dirty="0" smtClean="0"/>
              <a:t>Rule 14(13)</a:t>
            </a:r>
          </a:p>
          <a:p>
            <a:pPr lvl="2" algn="just" fontAlgn="auto">
              <a:spcAft>
                <a:spcPts val="0"/>
              </a:spcAft>
              <a:buFontTx/>
              <a:buNone/>
              <a:defRPr/>
            </a:pPr>
            <a:endParaRPr lang="en-US" altLang="en-US" sz="3000" b="1" dirty="0" smtClean="0"/>
          </a:p>
        </p:txBody>
      </p:sp>
      <p:sp>
        <p:nvSpPr>
          <p:cNvPr id="5632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algn="l"/>
            <a:fld id="{600AE89B-E9D6-438A-AE4C-4AAF5F6F24B3}" type="slidenum">
              <a:rPr lang="en-US" altLang="en-US" sz="2400">
                <a:solidFill>
                  <a:schemeClr val="tx1"/>
                </a:solidFill>
              </a:rPr>
              <a:pPr algn="l"/>
              <a:t>39</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8229600" cy="715962"/>
          </a:xfrm>
        </p:spPr>
        <p:txBody>
          <a:bodyPr anchor="t"/>
          <a:lstStyle/>
          <a:p>
            <a:pPr algn="l"/>
            <a:r>
              <a:rPr lang="en-US" altLang="en-US" sz="3600" b="1" smtClean="0"/>
              <a:t>Disciplinary Framework</a:t>
            </a:r>
          </a:p>
        </p:txBody>
      </p:sp>
      <p:sp>
        <p:nvSpPr>
          <p:cNvPr id="7171" name="Content Placeholder 2"/>
          <p:cNvSpPr>
            <a:spLocks noGrp="1"/>
          </p:cNvSpPr>
          <p:nvPr>
            <p:ph idx="1"/>
          </p:nvPr>
        </p:nvSpPr>
        <p:spPr>
          <a:xfrm>
            <a:off x="152400" y="1112838"/>
            <a:ext cx="8915400" cy="45259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a:bodyPr>
          <a:lstStyle/>
          <a:p>
            <a:pPr marL="539750" indent="-539750" fontAlgn="auto">
              <a:lnSpc>
                <a:spcPct val="150000"/>
              </a:lnSpc>
              <a:spcAft>
                <a:spcPts val="0"/>
              </a:spcAft>
              <a:buFont typeface="Wingdings" pitchFamily="2" charset="2"/>
              <a:buChar char="Ø"/>
              <a:defRPr/>
            </a:pPr>
            <a:r>
              <a:rPr lang="en-US" altLang="en-US" sz="3000" dirty="0" smtClean="0"/>
              <a:t>The Actuaries Act, 2006 - Sec 26 to 36 of Chapter IV. </a:t>
            </a:r>
          </a:p>
          <a:p>
            <a:pPr marL="539750" indent="-539750" fontAlgn="auto">
              <a:lnSpc>
                <a:spcPct val="150000"/>
              </a:lnSpc>
              <a:spcAft>
                <a:spcPts val="0"/>
              </a:spcAft>
              <a:buFont typeface="Wingdings" pitchFamily="2" charset="2"/>
              <a:buChar char="Ø"/>
              <a:defRPr/>
            </a:pPr>
            <a:r>
              <a:rPr lang="en-US" altLang="en-US" sz="3000" dirty="0" smtClean="0"/>
              <a:t>Part I to IV of the Schedule under section 31 of the Act.</a:t>
            </a:r>
          </a:p>
          <a:p>
            <a:pPr marL="539750" indent="-539750" fontAlgn="auto">
              <a:lnSpc>
                <a:spcPct val="150000"/>
              </a:lnSpc>
              <a:spcAft>
                <a:spcPts val="0"/>
              </a:spcAft>
              <a:buFont typeface="Wingdings" pitchFamily="2" charset="2"/>
              <a:buChar char="Ø"/>
              <a:defRPr/>
            </a:pPr>
            <a:r>
              <a:rPr lang="en-US" altLang="en-US" sz="3000" dirty="0" smtClean="0"/>
              <a:t>The Actuaries (procedure for enquiry of professional and other misconduct) rules, 2008</a:t>
            </a:r>
          </a:p>
          <a:p>
            <a:pPr marL="719138" indent="-719138" fontAlgn="auto">
              <a:lnSpc>
                <a:spcPct val="150000"/>
              </a:lnSpc>
              <a:spcAft>
                <a:spcPts val="0"/>
              </a:spcAft>
              <a:buFont typeface="Wingdings" pitchFamily="2" charset="2"/>
              <a:buChar char="Ø"/>
              <a:defRPr/>
            </a:pPr>
            <a:endParaRPr lang="en-US" altLang="en-US" sz="2800" dirty="0" smtClean="0"/>
          </a:p>
          <a:p>
            <a:pPr fontAlgn="auto">
              <a:spcAft>
                <a:spcPts val="0"/>
              </a:spcAft>
              <a:buFont typeface="Arial" pitchFamily="34" charset="0"/>
              <a:buChar char="•"/>
              <a:defRPr/>
            </a:pPr>
            <a:endParaRPr lang="en-US" altLang="en-US" dirty="0" smtClean="0"/>
          </a:p>
        </p:txBody>
      </p:sp>
      <p:sp>
        <p:nvSpPr>
          <p:cNvPr id="7172"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7B39BFD3-3413-47B8-B761-7A938668EEA5}" type="slidenum">
              <a:rPr lang="en-US" altLang="en-US" smtClean="0"/>
              <a:pPr>
                <a:defRPr/>
              </a:pPr>
              <a:t>4</a:t>
            </a:fld>
            <a:endParaRPr lang="en-US" alt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idx="1"/>
          </p:nvPr>
        </p:nvSpPr>
        <p:spPr>
          <a:xfrm>
            <a:off x="76200" y="1066800"/>
            <a:ext cx="8763000" cy="4953000"/>
          </a:xfrm>
        </p:spPr>
        <p:txBody>
          <a:bodyPr/>
          <a:lstStyle/>
          <a:p>
            <a:pPr algn="just">
              <a:buFont typeface="Wingdings" pitchFamily="2" charset="2"/>
              <a:buChar char="§"/>
            </a:pPr>
            <a:r>
              <a:rPr lang="en-US" altLang="en-US" sz="3000" smtClean="0"/>
              <a:t>The Defendant shall be called upon to adduce his defence and produce his evidence.     </a:t>
            </a:r>
            <a:r>
              <a:rPr lang="en-US" altLang="en-US" sz="2800" b="1" smtClean="0"/>
              <a:t>               </a:t>
            </a:r>
            <a:r>
              <a:rPr lang="en-US" altLang="en-US" sz="2000" b="1" smtClean="0"/>
              <a:t>Rule 14(14)</a:t>
            </a:r>
          </a:p>
          <a:p>
            <a:pPr algn="just">
              <a:buFont typeface="Wingdings" pitchFamily="2" charset="2"/>
              <a:buChar char="§"/>
            </a:pPr>
            <a:r>
              <a:rPr lang="en-US" altLang="en-US" sz="3000" smtClean="0"/>
              <a:t>If Defendant applies to the Disciplinary Committee to issue any notice for compelling any witness for examination/ cross examination/ production of any evidence, the Disciplinary Committee, shall, issue such notice.  </a:t>
            </a:r>
            <a:r>
              <a:rPr lang="en-US" altLang="en-US" sz="2800" b="1" smtClean="0"/>
              <a:t>                                                             </a:t>
            </a:r>
            <a:r>
              <a:rPr lang="en-US" altLang="en-US" sz="2000" b="1" smtClean="0"/>
              <a:t>Rule 14(15)</a:t>
            </a:r>
          </a:p>
          <a:p>
            <a:pPr algn="just">
              <a:buFont typeface="Wingdings" pitchFamily="2" charset="2"/>
              <a:buChar char="§"/>
            </a:pPr>
            <a:r>
              <a:rPr lang="en-US" altLang="en-US" sz="3000" smtClean="0"/>
              <a:t>Witnesses summoned at the request of the complainant /defendant, shall not be eligible for reimbursement of expenses.                             </a:t>
            </a:r>
            <a:r>
              <a:rPr lang="en-US" altLang="en-US" sz="2000" b="1" i="1" smtClean="0"/>
              <a:t>Rule 14 (16) </a:t>
            </a:r>
            <a:endParaRPr lang="en-US" altLang="en-US" sz="2000" i="1" smtClean="0"/>
          </a:p>
        </p:txBody>
      </p:sp>
      <p:sp>
        <p:nvSpPr>
          <p:cNvPr id="57347" name="Slide Number Placeholder 5"/>
          <p:cNvSpPr>
            <a:spLocks noGrp="1"/>
          </p:cNvSpPr>
          <p:nvPr>
            <p:ph type="sldNum" sz="quarter" idx="12"/>
          </p:nvPr>
        </p:nvSpPr>
        <p:spPr bwMode="auto">
          <a:xfrm>
            <a:off x="6781800" y="6245225"/>
            <a:ext cx="1905000" cy="476250"/>
          </a:xfrm>
          <a:noFill/>
          <a:ln>
            <a:miter lim="800000"/>
            <a:headEnd/>
            <a:tailEnd/>
          </a:ln>
        </p:spPr>
        <p:txBody>
          <a:bodyPr wrap="square" numCol="1" anchorCtr="0" compatLnSpc="1">
            <a:prstTxWarp prst="textNoShape">
              <a:avLst/>
            </a:prstTxWarp>
          </a:bodyPr>
          <a:lstStyle/>
          <a:p>
            <a:pPr algn="l"/>
            <a:fld id="{3A752F7D-C099-402E-BACE-BA301C6FE8EB}" type="slidenum">
              <a:rPr lang="en-US" altLang="en-US" sz="2400">
                <a:solidFill>
                  <a:schemeClr val="tx1"/>
                </a:solidFill>
              </a:rPr>
              <a:pPr algn="l"/>
              <a:t>40</a:t>
            </a:fld>
            <a:endParaRPr lang="en-US" altLang="en-US" sz="2400">
              <a:solidFill>
                <a:schemeClr val="tx1"/>
              </a:solidFill>
            </a:endParaRPr>
          </a:p>
        </p:txBody>
      </p:sp>
      <p:sp>
        <p:nvSpPr>
          <p:cNvPr id="57348" name="Rectangle 2"/>
          <p:cNvSpPr>
            <a:spLocks noGrp="1" noChangeArrowheads="1"/>
          </p:cNvSpPr>
          <p:nvPr>
            <p:ph type="title"/>
          </p:nvPr>
        </p:nvSpPr>
        <p:spPr>
          <a:xfrm>
            <a:off x="457200" y="76200"/>
            <a:ext cx="8229600" cy="868363"/>
          </a:xfrm>
        </p:spPr>
        <p:txBody>
          <a:bodyPr anchor="t"/>
          <a:lstStyle/>
          <a:p>
            <a:pPr algn="l"/>
            <a:r>
              <a:rPr lang="en-US" altLang="en-US" sz="3600" b="1" smtClean="0"/>
              <a:t>Next hearing by the DC</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152400"/>
            <a:ext cx="8229600" cy="792163"/>
          </a:xfrm>
        </p:spPr>
        <p:txBody>
          <a:bodyPr anchor="t"/>
          <a:lstStyle/>
          <a:p>
            <a:pPr algn="l"/>
            <a:r>
              <a:rPr lang="en-US" altLang="en-US" sz="3600" b="1" smtClean="0"/>
              <a:t>Final Arguments</a:t>
            </a:r>
          </a:p>
        </p:txBody>
      </p:sp>
      <p:sp>
        <p:nvSpPr>
          <p:cNvPr id="58371" name="Rectangle 3"/>
          <p:cNvSpPr>
            <a:spLocks noGrp="1" noChangeArrowheads="1"/>
          </p:cNvSpPr>
          <p:nvPr>
            <p:ph idx="1"/>
          </p:nvPr>
        </p:nvSpPr>
        <p:spPr>
          <a:xfrm>
            <a:off x="152400" y="1066800"/>
            <a:ext cx="8763000" cy="3962400"/>
          </a:xfrm>
        </p:spPr>
        <p:txBody>
          <a:bodyPr/>
          <a:lstStyle/>
          <a:p>
            <a:pPr marL="609600" indent="-609600">
              <a:buFontTx/>
              <a:buNone/>
            </a:pPr>
            <a:r>
              <a:rPr lang="en-US" altLang="en-US" sz="3000" smtClean="0"/>
              <a:t>After evidences have been adduced,</a:t>
            </a:r>
          </a:p>
          <a:p>
            <a:pPr marL="1409700" lvl="2" indent="-609600">
              <a:buFontTx/>
              <a:buAutoNum type="arabicPeriod"/>
            </a:pPr>
            <a:r>
              <a:rPr lang="en-US" altLang="en-US" sz="3000" smtClean="0"/>
              <a:t>the PD</a:t>
            </a:r>
          </a:p>
          <a:p>
            <a:pPr marL="1409700" lvl="2" indent="-609600">
              <a:buFontTx/>
              <a:buAutoNum type="arabicPeriod"/>
            </a:pPr>
            <a:r>
              <a:rPr lang="en-US" altLang="en-US" sz="3000" smtClean="0"/>
              <a:t>the Defendant and</a:t>
            </a:r>
          </a:p>
          <a:p>
            <a:pPr marL="1409700" lvl="2" indent="-609600">
              <a:buFontTx/>
              <a:buAutoNum type="arabicPeriod"/>
            </a:pPr>
            <a:r>
              <a:rPr lang="en-US" altLang="en-US" sz="3000" smtClean="0"/>
              <a:t>the Complainant </a:t>
            </a:r>
          </a:p>
          <a:p>
            <a:pPr marL="609600" indent="-609600">
              <a:buFontTx/>
              <a:buNone/>
            </a:pPr>
            <a:r>
              <a:rPr lang="en-US" altLang="en-US" sz="3000" smtClean="0"/>
              <a:t>	may present their arguments</a:t>
            </a:r>
          </a:p>
          <a:p>
            <a:pPr marL="609600" indent="-609600">
              <a:buFontTx/>
              <a:buNone/>
            </a:pPr>
            <a:endParaRPr lang="en-US" altLang="en-US" smtClean="0"/>
          </a:p>
          <a:p>
            <a:pPr marL="609600" indent="-609600" algn="r">
              <a:buFontTx/>
              <a:buNone/>
            </a:pPr>
            <a:r>
              <a:rPr lang="en-US" altLang="en-US" b="1" smtClean="0"/>
              <a:t>				</a:t>
            </a:r>
            <a:r>
              <a:rPr lang="en-US" altLang="en-US" sz="2000" b="1" smtClean="0"/>
              <a:t>                              Rule 14(17)</a:t>
            </a:r>
          </a:p>
        </p:txBody>
      </p:sp>
      <p:sp>
        <p:nvSpPr>
          <p:cNvPr id="5837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6D8BBC8-EC00-403B-8EC8-746D39FC5D11}" type="slidenum">
              <a:rPr lang="en-US" altLang="en-US" sz="2400">
                <a:solidFill>
                  <a:schemeClr val="tx1"/>
                </a:solidFill>
              </a:rPr>
              <a:pPr/>
              <a:t>41</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fontAlgn="auto">
              <a:spcAft>
                <a:spcPts val="0"/>
              </a:spcAft>
              <a:defRPr/>
            </a:pPr>
            <a:r>
              <a:rPr lang="en-US" altLang="en-US" sz="4000" b="1" smtClean="0"/>
              <a:t>Report of the Disciplinary Committee</a:t>
            </a:r>
          </a:p>
        </p:txBody>
      </p:sp>
      <p:sp>
        <p:nvSpPr>
          <p:cNvPr id="53251" name="Rectangle 3"/>
          <p:cNvSpPr>
            <a:spLocks noGrp="1" noChangeArrowheads="1"/>
          </p:cNvSpPr>
          <p:nvPr>
            <p:ph idx="1"/>
          </p:nvPr>
        </p:nvSpPr>
        <p:spPr>
          <a:xfrm>
            <a:off x="152400" y="1143000"/>
            <a:ext cx="8763000" cy="5181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fontAlgn="auto">
              <a:lnSpc>
                <a:spcPct val="90000"/>
              </a:lnSpc>
              <a:spcAft>
                <a:spcPts val="0"/>
              </a:spcAft>
              <a:buFont typeface="Wingdings" pitchFamily="2" charset="2"/>
              <a:buChar char="§"/>
              <a:defRPr/>
            </a:pPr>
            <a:r>
              <a:rPr lang="en-US" altLang="en-US" sz="3000" dirty="0" smtClean="0"/>
              <a:t>After considering</a:t>
            </a:r>
          </a:p>
          <a:p>
            <a:pPr marL="1009650" lvl="1" indent="-609600" fontAlgn="auto">
              <a:lnSpc>
                <a:spcPct val="90000"/>
              </a:lnSpc>
              <a:spcAft>
                <a:spcPts val="0"/>
              </a:spcAft>
              <a:buFontTx/>
              <a:buAutoNum type="arabicPeriod"/>
              <a:defRPr/>
            </a:pPr>
            <a:r>
              <a:rPr lang="en-US" altLang="en-US" sz="3000" dirty="0" smtClean="0"/>
              <a:t>the WS</a:t>
            </a:r>
          </a:p>
          <a:p>
            <a:pPr marL="1009650" lvl="1" indent="-609600" fontAlgn="auto">
              <a:lnSpc>
                <a:spcPct val="90000"/>
              </a:lnSpc>
              <a:spcAft>
                <a:spcPts val="0"/>
              </a:spcAft>
              <a:buFontTx/>
              <a:buAutoNum type="arabicPeriod"/>
              <a:defRPr/>
            </a:pPr>
            <a:r>
              <a:rPr lang="en-US" altLang="en-US" sz="3000" dirty="0" smtClean="0"/>
              <a:t>the Rejoinder</a:t>
            </a:r>
          </a:p>
          <a:p>
            <a:pPr marL="1009650" lvl="1" indent="-609600" fontAlgn="auto">
              <a:lnSpc>
                <a:spcPct val="90000"/>
              </a:lnSpc>
              <a:spcAft>
                <a:spcPts val="0"/>
              </a:spcAft>
              <a:buFontTx/>
              <a:buAutoNum type="arabicPeriod"/>
              <a:defRPr/>
            </a:pPr>
            <a:r>
              <a:rPr lang="en-US" altLang="en-US" sz="3000" dirty="0" smtClean="0"/>
              <a:t>the Documents</a:t>
            </a:r>
          </a:p>
          <a:p>
            <a:pPr marL="1009650" lvl="1" indent="-609600" fontAlgn="auto">
              <a:lnSpc>
                <a:spcPct val="90000"/>
              </a:lnSpc>
              <a:spcAft>
                <a:spcPts val="0"/>
              </a:spcAft>
              <a:buFontTx/>
              <a:buAutoNum type="arabicPeriod"/>
              <a:defRPr/>
            </a:pPr>
            <a:r>
              <a:rPr lang="en-US" altLang="en-US" sz="3000" dirty="0" smtClean="0"/>
              <a:t>Oral submissions by</a:t>
            </a:r>
          </a:p>
          <a:p>
            <a:pPr marL="400050" lvl="1" indent="0" algn="just" fontAlgn="auto">
              <a:lnSpc>
                <a:spcPct val="90000"/>
              </a:lnSpc>
              <a:spcAft>
                <a:spcPts val="0"/>
              </a:spcAft>
              <a:buFontTx/>
              <a:buNone/>
              <a:defRPr/>
            </a:pPr>
            <a:r>
              <a:rPr lang="en-US" altLang="en-US" sz="2600" dirty="0" smtClean="0"/>
              <a:t>Defendant, complainant, and the PD, the Disciplinary Committee will arrive at a finding whether the Defendant is guilty or not, of any Professional or other misconduct.</a:t>
            </a:r>
          </a:p>
          <a:p>
            <a:pPr marL="400050" lvl="1" indent="0" algn="r" fontAlgn="auto">
              <a:lnSpc>
                <a:spcPct val="90000"/>
              </a:lnSpc>
              <a:spcAft>
                <a:spcPts val="0"/>
              </a:spcAft>
              <a:buFontTx/>
              <a:buNone/>
              <a:defRPr/>
            </a:pPr>
            <a:r>
              <a:rPr lang="en-US" altLang="en-US" sz="2600" dirty="0" smtClean="0"/>
              <a:t> </a:t>
            </a:r>
            <a:r>
              <a:rPr lang="en-US" altLang="en-US" sz="2400" b="1" dirty="0" smtClean="0"/>
              <a:t>					       </a:t>
            </a:r>
            <a:r>
              <a:rPr lang="en-US" altLang="en-US" sz="2000" b="1" dirty="0" smtClean="0"/>
              <a:t>Rule 14(19</a:t>
            </a:r>
            <a:r>
              <a:rPr lang="en-US" altLang="en-US" sz="1600" b="1" dirty="0" smtClean="0"/>
              <a:t>)</a:t>
            </a:r>
          </a:p>
          <a:p>
            <a:pPr algn="just" fontAlgn="auto">
              <a:lnSpc>
                <a:spcPct val="90000"/>
              </a:lnSpc>
              <a:spcAft>
                <a:spcPts val="0"/>
              </a:spcAft>
              <a:buFont typeface="Wingdings" pitchFamily="2" charset="2"/>
              <a:buChar char="§"/>
              <a:defRPr/>
            </a:pPr>
            <a:r>
              <a:rPr lang="en-US" altLang="en-US" sz="3000" dirty="0" smtClean="0"/>
              <a:t>The Disciplinary Committee shall submit its report to the Council.                                                   </a:t>
            </a:r>
            <a:r>
              <a:rPr lang="en-US" altLang="en-US" sz="2000" b="1" dirty="0" smtClean="0"/>
              <a:t>S 26 (2) &amp; Rule (15)</a:t>
            </a:r>
          </a:p>
          <a:p>
            <a:pPr marL="0" indent="0" algn="just" fontAlgn="auto">
              <a:lnSpc>
                <a:spcPct val="90000"/>
              </a:lnSpc>
              <a:spcAft>
                <a:spcPts val="0"/>
              </a:spcAft>
              <a:buFontTx/>
              <a:buNone/>
              <a:defRPr/>
            </a:pPr>
            <a:endParaRPr lang="en-US" altLang="en-US" sz="2000" b="1" dirty="0" smtClean="0"/>
          </a:p>
          <a:p>
            <a:pPr marL="609600" indent="-609600" fontAlgn="auto">
              <a:lnSpc>
                <a:spcPct val="90000"/>
              </a:lnSpc>
              <a:spcAft>
                <a:spcPts val="0"/>
              </a:spcAft>
              <a:buFontTx/>
              <a:buAutoNum type="arabicPeriod"/>
              <a:defRPr/>
            </a:pPr>
            <a:endParaRPr lang="en-US" altLang="en-US" sz="2800" b="1" dirty="0" smtClean="0"/>
          </a:p>
        </p:txBody>
      </p:sp>
      <p:sp>
        <p:nvSpPr>
          <p:cNvPr id="5939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0E63BC3F-44E4-4CE8-94A1-37B3E80265F5}" type="slidenum">
              <a:rPr lang="en-US" altLang="en-US" sz="2400">
                <a:solidFill>
                  <a:schemeClr val="tx1"/>
                </a:solidFill>
              </a:rPr>
              <a:pPr/>
              <a:t>42</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ctrTitle"/>
          </p:nvPr>
        </p:nvSpPr>
        <p:spPr>
          <a:xfrm>
            <a:off x="457200" y="152400"/>
            <a:ext cx="7772400" cy="838200"/>
          </a:xfrm>
        </p:spPr>
        <p:txBody>
          <a:bodyPr anchor="t"/>
          <a:lstStyle/>
          <a:p>
            <a:pPr algn="l"/>
            <a:r>
              <a:rPr lang="en-US" altLang="en-US" sz="3600" b="1" smtClean="0"/>
              <a:t>Action by Council on DC’s report</a:t>
            </a:r>
          </a:p>
        </p:txBody>
      </p:sp>
      <p:sp>
        <p:nvSpPr>
          <p:cNvPr id="55299" name="Subtitle 2"/>
          <p:cNvSpPr>
            <a:spLocks noGrp="1"/>
          </p:cNvSpPr>
          <p:nvPr>
            <p:ph type="subTitle" idx="1"/>
          </p:nvPr>
        </p:nvSpPr>
        <p:spPr>
          <a:xfrm>
            <a:off x="152400" y="1143000"/>
            <a:ext cx="8763000" cy="472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457200" indent="-457200" algn="just" fontAlgn="auto">
              <a:spcAft>
                <a:spcPts val="0"/>
              </a:spcAft>
              <a:buFont typeface="+mj-lt"/>
              <a:buAutoNum type="arabicParenR"/>
              <a:defRPr/>
            </a:pPr>
            <a:r>
              <a:rPr lang="en-US" altLang="en-US" sz="3000" dirty="0" smtClean="0">
                <a:solidFill>
                  <a:schemeClr val="tx1"/>
                </a:solidFill>
              </a:rPr>
              <a:t>If the Council is satisfied with DC Report - Member is guilty - it shall record its finding - proceed in accordance with the provisions of section 30</a:t>
            </a:r>
          </a:p>
          <a:p>
            <a:pPr marL="457200" indent="-457200" algn="just" fontAlgn="auto">
              <a:spcAft>
                <a:spcPts val="0"/>
              </a:spcAft>
              <a:buFont typeface="+mj-lt"/>
              <a:buAutoNum type="arabicParenR"/>
              <a:defRPr/>
            </a:pPr>
            <a:r>
              <a:rPr lang="en-US" altLang="en-US" sz="3000" dirty="0" smtClean="0">
                <a:solidFill>
                  <a:schemeClr val="tx1"/>
                </a:solidFill>
              </a:rPr>
              <a:t>In case Council is not satisfied with DC Report – may refer report again to DC for such further inquiry as may be directed through an order of the Council</a:t>
            </a:r>
          </a:p>
          <a:p>
            <a:pPr marL="457200" indent="-457200" algn="just" fontAlgn="auto">
              <a:spcAft>
                <a:spcPts val="0"/>
              </a:spcAft>
              <a:buFont typeface="+mj-lt"/>
              <a:buAutoNum type="arabicParenR"/>
              <a:defRPr/>
            </a:pPr>
            <a:r>
              <a:rPr lang="en-US" altLang="en-US" sz="3000" dirty="0" smtClean="0">
                <a:solidFill>
                  <a:schemeClr val="tx1"/>
                </a:solidFill>
              </a:rPr>
              <a:t>If Council disagrees with findings of DC, it may direct PD or itself make an appeal the Authority</a:t>
            </a:r>
          </a:p>
          <a:p>
            <a:pPr algn="r" fontAlgn="auto">
              <a:spcAft>
                <a:spcPts val="0"/>
              </a:spcAft>
              <a:buFont typeface="Arial" pitchFamily="34" charset="0"/>
              <a:buNone/>
              <a:defRPr/>
            </a:pPr>
            <a:r>
              <a:rPr lang="en-US" altLang="en-US" sz="2400" b="1" dirty="0" smtClean="0">
                <a:solidFill>
                  <a:schemeClr val="tx1"/>
                </a:solidFill>
              </a:rPr>
              <a:t>Sec  29</a:t>
            </a:r>
          </a:p>
        </p:txBody>
      </p:sp>
      <p:sp>
        <p:nvSpPr>
          <p:cNvPr id="60420"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BC3B5444-03D1-4C31-8B74-8CAFAD3912A8}" type="slidenum">
              <a:rPr lang="en-US" altLang="en-US" sz="2400">
                <a:solidFill>
                  <a:schemeClr val="tx1"/>
                </a:solidFill>
              </a:rPr>
              <a:pPr/>
              <a:t>43</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ctrTitle"/>
          </p:nvPr>
        </p:nvSpPr>
        <p:spPr>
          <a:xfrm>
            <a:off x="152400" y="-76200"/>
            <a:ext cx="8686800" cy="1143000"/>
          </a:xfrm>
        </p:spPr>
        <p:txBody>
          <a:bodyPr anchor="t"/>
          <a:lstStyle/>
          <a:p>
            <a:pPr algn="l"/>
            <a:r>
              <a:rPr lang="en-US" altLang="en-US" sz="3200" b="1" smtClean="0"/>
              <a:t>Member to be afforded opportunity of being heard</a:t>
            </a:r>
          </a:p>
        </p:txBody>
      </p:sp>
      <p:sp>
        <p:nvSpPr>
          <p:cNvPr id="3" name="Subtitle 2"/>
          <p:cNvSpPr>
            <a:spLocks noGrp="1"/>
          </p:cNvSpPr>
          <p:nvPr>
            <p:ph type="subTitle" idx="1"/>
          </p:nvPr>
        </p:nvSpPr>
        <p:spPr>
          <a:xfrm>
            <a:off x="152400" y="990600"/>
            <a:ext cx="8763000" cy="5867400"/>
          </a:xfrm>
        </p:spPr>
        <p:txBody>
          <a:bodyPr rtlCol="0">
            <a:noAutofit/>
          </a:bodyPr>
          <a:lstStyle/>
          <a:p>
            <a:pPr algn="l" fontAlgn="auto">
              <a:spcAft>
                <a:spcPts val="0"/>
              </a:spcAft>
              <a:buFont typeface="Arial" pitchFamily="34" charset="0"/>
              <a:buNone/>
              <a:defRPr/>
            </a:pPr>
            <a:r>
              <a:rPr lang="en-US" sz="3000" dirty="0" smtClean="0">
                <a:solidFill>
                  <a:schemeClr val="tx1"/>
                </a:solidFill>
              </a:rPr>
              <a:t>If the Council is of the opinion that a Member is guilty of a professional or other misconduct mentioned in the schedule, it shall afford to the member a reasonable opportunity of being heard before making any order against him and may take any one or more of the following actions</a:t>
            </a:r>
          </a:p>
          <a:p>
            <a:pPr marL="457200" indent="-457200" algn="l" fontAlgn="auto">
              <a:spcAft>
                <a:spcPts val="0"/>
              </a:spcAft>
              <a:buFont typeface="Arial" charset="0"/>
              <a:buAutoNum type="alphaLcParenR"/>
              <a:defRPr/>
            </a:pPr>
            <a:r>
              <a:rPr lang="en-US" sz="3000" dirty="0" smtClean="0">
                <a:solidFill>
                  <a:schemeClr val="tx1"/>
                </a:solidFill>
              </a:rPr>
              <a:t>Reprimand the Member; or</a:t>
            </a:r>
          </a:p>
          <a:p>
            <a:pPr marL="457200" indent="-457200" algn="l" fontAlgn="auto">
              <a:spcAft>
                <a:spcPts val="0"/>
              </a:spcAft>
              <a:buFont typeface="Arial" charset="0"/>
              <a:buAutoNum type="alphaLcParenR"/>
              <a:defRPr/>
            </a:pPr>
            <a:r>
              <a:rPr lang="en-US" sz="3000" dirty="0" smtClean="0">
                <a:solidFill>
                  <a:schemeClr val="tx1"/>
                </a:solidFill>
              </a:rPr>
              <a:t>Remove the name of the member from the register permanently or for such period, as it thinks fit;</a:t>
            </a:r>
          </a:p>
          <a:p>
            <a:pPr marL="457200" indent="-457200" algn="l" fontAlgn="auto">
              <a:spcAft>
                <a:spcPts val="0"/>
              </a:spcAft>
              <a:buFont typeface="Arial" charset="0"/>
              <a:buAutoNum type="alphaLcParenR"/>
              <a:defRPr/>
            </a:pPr>
            <a:r>
              <a:rPr lang="en-US" sz="3000" dirty="0" smtClean="0">
                <a:solidFill>
                  <a:schemeClr val="tx1"/>
                </a:solidFill>
              </a:rPr>
              <a:t>Impose such fine as it make think fit, which may extend to five lakhs rupees.</a:t>
            </a:r>
          </a:p>
          <a:p>
            <a:pPr marL="457200" indent="-457200" algn="r" fontAlgn="auto">
              <a:spcAft>
                <a:spcPts val="0"/>
              </a:spcAft>
              <a:buFont typeface="Arial" pitchFamily="34" charset="0"/>
              <a:buNone/>
              <a:defRPr/>
            </a:pPr>
            <a:r>
              <a:rPr lang="en-US" sz="2000" b="1" dirty="0" smtClean="0">
                <a:solidFill>
                  <a:schemeClr val="tx1"/>
                </a:solidFill>
              </a:rPr>
              <a:t>Sec 29</a:t>
            </a:r>
            <a:endParaRPr lang="en-US" sz="2000" b="1" dirty="0">
              <a:solidFill>
                <a:schemeClr val="tx1"/>
              </a:solidFill>
            </a:endParaRPr>
          </a:p>
        </p:txBody>
      </p:sp>
      <p:sp>
        <p:nvSpPr>
          <p:cNvPr id="61444"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algn="l"/>
            <a:fld id="{D5EC21E8-3242-4DFC-95F7-85CCE69FEE57}" type="slidenum">
              <a:rPr lang="en-US" altLang="en-US" sz="2400">
                <a:solidFill>
                  <a:schemeClr val="tx1"/>
                </a:solidFill>
              </a:rPr>
              <a:pPr algn="l"/>
              <a:t>44</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8229600" cy="6397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t">
            <a:normAutofit fontScale="90000"/>
          </a:bodyPr>
          <a:lstStyle/>
          <a:p>
            <a:pPr algn="l" fontAlgn="auto">
              <a:spcAft>
                <a:spcPts val="0"/>
              </a:spcAft>
              <a:defRPr/>
            </a:pPr>
            <a:r>
              <a:rPr lang="en-US" altLang="en-US" sz="4000" b="1" dirty="0" smtClean="0"/>
              <a:t>Appellate Authority</a:t>
            </a:r>
          </a:p>
        </p:txBody>
      </p:sp>
      <p:sp>
        <p:nvSpPr>
          <p:cNvPr id="57347" name="Rectangle 3"/>
          <p:cNvSpPr>
            <a:spLocks noGrp="1" noChangeArrowheads="1"/>
          </p:cNvSpPr>
          <p:nvPr>
            <p:ph idx="1"/>
          </p:nvPr>
        </p:nvSpPr>
        <p:spPr>
          <a:xfrm>
            <a:off x="152400" y="1219200"/>
            <a:ext cx="88392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609600" indent="-609600" fontAlgn="auto">
              <a:spcAft>
                <a:spcPts val="0"/>
              </a:spcAft>
              <a:buFontTx/>
              <a:buNone/>
              <a:defRPr/>
            </a:pPr>
            <a:r>
              <a:rPr lang="en-US" altLang="en-US" dirty="0" smtClean="0"/>
              <a:t>Constitution of Appellate Authority</a:t>
            </a:r>
          </a:p>
          <a:p>
            <a:pPr algn="just" fontAlgn="auto">
              <a:spcAft>
                <a:spcPts val="0"/>
              </a:spcAft>
              <a:buFont typeface="Wingdings" pitchFamily="2" charset="2"/>
              <a:buChar char="§"/>
              <a:defRPr/>
            </a:pPr>
            <a:r>
              <a:rPr lang="en-US" altLang="en-US" sz="2800" dirty="0" smtClean="0"/>
              <a:t>Constituted under sub-section (1) of section 22-A of Chartered Accountants Act, 1949 (38 of 1949) with some modification.      </a:t>
            </a:r>
            <a:r>
              <a:rPr lang="en-US" altLang="en-US" sz="3000" dirty="0" smtClean="0"/>
              <a:t>						     </a:t>
            </a:r>
            <a:r>
              <a:rPr lang="en-US" altLang="en-US" sz="2000" b="1" dirty="0" smtClean="0"/>
              <a:t>Sec 32</a:t>
            </a:r>
            <a:endParaRPr lang="en-US" altLang="en-US" sz="3000" b="1" dirty="0" smtClean="0"/>
          </a:p>
          <a:p>
            <a:pPr marL="609600" indent="-609600" fontAlgn="auto">
              <a:spcAft>
                <a:spcPts val="0"/>
              </a:spcAft>
              <a:buFont typeface="Arial" charset="0"/>
              <a:buNone/>
              <a:defRPr/>
            </a:pPr>
            <a:r>
              <a:rPr lang="en-US" altLang="en-US" dirty="0" smtClean="0"/>
              <a:t>Appeal to Authority</a:t>
            </a:r>
          </a:p>
          <a:p>
            <a:pPr algn="just" fontAlgn="auto">
              <a:spcAft>
                <a:spcPts val="0"/>
              </a:spcAft>
              <a:buFont typeface="Wingdings" pitchFamily="2" charset="2"/>
              <a:buChar char="§"/>
              <a:defRPr/>
            </a:pPr>
            <a:r>
              <a:rPr lang="en-US" altLang="en-US" sz="2800" dirty="0" smtClean="0"/>
              <a:t>Any member of the Institute aggrieved by any order of the Council imposing on him any of the penalties referred to in section 30, may, within ninety days of the date of the date on which the order is communicated to him, prefer an appeal to authority.        </a:t>
            </a:r>
            <a:r>
              <a:rPr lang="en-US" altLang="en-US" sz="2400" dirty="0" smtClean="0"/>
              <a:t>		                    </a:t>
            </a:r>
            <a:r>
              <a:rPr lang="en-US" altLang="en-US" sz="2000" b="1" dirty="0" smtClean="0"/>
              <a:t>Sec 36</a:t>
            </a:r>
          </a:p>
        </p:txBody>
      </p:sp>
      <p:sp>
        <p:nvSpPr>
          <p:cNvPr id="6246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7C8ECA5C-F96B-42D4-AA4A-2FA317E8A49B}" type="slidenum">
              <a:rPr lang="en-US" altLang="en-US" sz="2400">
                <a:solidFill>
                  <a:schemeClr val="tx1"/>
                </a:solidFill>
              </a:rPr>
              <a:pPr/>
              <a:t>45</a:t>
            </a:fld>
            <a:endParaRPr lang="en-US" altLang="en-US" sz="2400">
              <a:solidFill>
                <a:schemeClr val="tx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txBox="1">
            <a:spLocks noChangeArrowheads="1"/>
          </p:cNvSpPr>
          <p:nvPr/>
        </p:nvSpPr>
        <p:spPr bwMode="auto">
          <a:xfrm>
            <a:off x="152400" y="1143000"/>
            <a:ext cx="8763000" cy="4953000"/>
          </a:xfrm>
          <a:prstGeom prst="rect">
            <a:avLst/>
          </a:prstGeom>
          <a:noFill/>
          <a:ln w="9525">
            <a:noFill/>
            <a:miter lim="800000"/>
            <a:headEnd/>
            <a:tailEnd/>
          </a:ln>
        </p:spPr>
        <p:txBody>
          <a:bodyPr/>
          <a:lstStyle/>
          <a:p>
            <a:pPr algn="just" eaLnBrk="1" hangingPunct="1">
              <a:spcBef>
                <a:spcPct val="20000"/>
              </a:spcBef>
            </a:pPr>
            <a:r>
              <a:rPr lang="en-US" altLang="en-US" sz="3200">
                <a:latin typeface="Calibri" pitchFamily="34" charset="0"/>
              </a:rPr>
              <a:t>The Authority may, after calling for the records of any case, revise any order made by the Council under section 30 and may –</a:t>
            </a:r>
          </a:p>
          <a:p>
            <a:pPr marL="742950" lvl="1" indent="-563563" algn="just" eaLnBrk="1" hangingPunct="1">
              <a:spcBef>
                <a:spcPct val="20000"/>
              </a:spcBef>
              <a:buFontTx/>
              <a:buAutoNum type="alphaLcParenR"/>
            </a:pPr>
            <a:r>
              <a:rPr lang="en-US" altLang="en-US">
                <a:solidFill>
                  <a:srgbClr val="FF0000"/>
                </a:solidFill>
                <a:latin typeface="Calibri" pitchFamily="34" charset="0"/>
              </a:rPr>
              <a:t>confirm, modify or set aside the order;</a:t>
            </a:r>
          </a:p>
          <a:p>
            <a:pPr marL="742950" lvl="1" indent="-563563" algn="just" eaLnBrk="1" hangingPunct="1">
              <a:spcBef>
                <a:spcPct val="20000"/>
              </a:spcBef>
              <a:buFontTx/>
              <a:buAutoNum type="alphaLcParenR"/>
            </a:pPr>
            <a:r>
              <a:rPr lang="en-US" altLang="en-US">
                <a:solidFill>
                  <a:srgbClr val="FF0000"/>
                </a:solidFill>
                <a:latin typeface="Calibri" pitchFamily="34" charset="0"/>
              </a:rPr>
              <a:t>Impose any penalty or set aside, reduce or enhance the penalty imposed by the order</a:t>
            </a:r>
          </a:p>
          <a:p>
            <a:pPr marL="742950" lvl="1" indent="-563563" algn="just" eaLnBrk="1" hangingPunct="1">
              <a:spcBef>
                <a:spcPct val="20000"/>
              </a:spcBef>
              <a:buFontTx/>
              <a:buAutoNum type="alphaLcParenR"/>
            </a:pPr>
            <a:r>
              <a:rPr lang="en-US" altLang="en-US">
                <a:solidFill>
                  <a:srgbClr val="FF0000"/>
                </a:solidFill>
                <a:latin typeface="Calibri" pitchFamily="34" charset="0"/>
              </a:rPr>
              <a:t>Remit the case to the DC for such further inquiry as the Authority considers proper in the circumstances of the case; or</a:t>
            </a:r>
          </a:p>
          <a:p>
            <a:pPr marL="742950" lvl="1" indent="-563563" algn="just" eaLnBrk="1" hangingPunct="1">
              <a:spcBef>
                <a:spcPct val="20000"/>
              </a:spcBef>
              <a:buFontTx/>
              <a:buAutoNum type="alphaLcParenR"/>
            </a:pPr>
            <a:r>
              <a:rPr lang="en-US" altLang="en-US">
                <a:solidFill>
                  <a:srgbClr val="FF0000"/>
                </a:solidFill>
                <a:latin typeface="Calibri" pitchFamily="34" charset="0"/>
              </a:rPr>
              <a:t>Pass such other order as the Authority thinks fit</a:t>
            </a:r>
          </a:p>
          <a:p>
            <a:pPr marL="742950" lvl="1" indent="-563563" algn="just" eaLnBrk="1" hangingPunct="1">
              <a:spcBef>
                <a:spcPct val="20000"/>
              </a:spcBef>
            </a:pPr>
            <a:r>
              <a:rPr lang="en-US" altLang="en-US">
                <a:solidFill>
                  <a:srgbClr val="FF0000"/>
                </a:solidFill>
                <a:latin typeface="Calibri" pitchFamily="34" charset="0"/>
              </a:rPr>
              <a:t>	Provided that the Authority shall give an opportunity of being heard to the parties concerned before passing any order </a:t>
            </a:r>
          </a:p>
        </p:txBody>
      </p:sp>
      <p:sp>
        <p:nvSpPr>
          <p:cNvPr id="63491" name="Slide Number Placeholder 5"/>
          <p:cNvSpPr txBox="1">
            <a:spLocks/>
          </p:cNvSpPr>
          <p:nvPr/>
        </p:nvSpPr>
        <p:spPr bwMode="auto">
          <a:xfrm>
            <a:off x="6553200" y="6245225"/>
            <a:ext cx="2133600" cy="476250"/>
          </a:xfrm>
          <a:prstGeom prst="rect">
            <a:avLst/>
          </a:prstGeom>
          <a:noFill/>
          <a:ln w="9525">
            <a:noFill/>
            <a:miter lim="800000"/>
            <a:headEnd/>
            <a:tailEnd/>
          </a:ln>
        </p:spPr>
        <p:txBody>
          <a:bodyPr/>
          <a:lstStyle/>
          <a:p>
            <a:pPr eaLnBrk="1" hangingPunct="1"/>
            <a:fld id="{A12BD242-FB22-4294-9E80-ADEFC35B6EBC}" type="slidenum">
              <a:rPr lang="en-US" altLang="en-US"/>
              <a:pPr eaLnBrk="1" hangingPunct="1"/>
              <a:t>46</a:t>
            </a:fld>
            <a:endParaRPr lang="en-US" altLang="en-US"/>
          </a:p>
        </p:txBody>
      </p:sp>
      <p:sp>
        <p:nvSpPr>
          <p:cNvPr id="5" name="Rectangle 2"/>
          <p:cNvSpPr txBox="1">
            <a:spLocks noChangeArrowheads="1"/>
          </p:cNvSpPr>
          <p:nvPr/>
        </p:nvSpPr>
        <p:spPr bwMode="auto">
          <a:xfrm>
            <a:off x="457200" y="274638"/>
            <a:ext cx="8229600" cy="715962"/>
          </a:xfrm>
          <a:prstGeom prst="rect">
            <a:avLst/>
          </a:prstGeom>
          <a:noFill/>
          <a:ln>
            <a:miter lim="800000"/>
            <a:headEnd/>
            <a:tailEnd/>
          </a:ln>
        </p:spPr>
        <p:txBody>
          <a:bodyPr/>
          <a:lstStyle/>
          <a:p>
            <a:pPr eaLnBrk="1" hangingPunct="1">
              <a:defRPr/>
            </a:pPr>
            <a:r>
              <a:rPr lang="en-US" sz="3600" b="1" dirty="0">
                <a:latin typeface="+mj-lt"/>
                <a:ea typeface="+mj-ea"/>
                <a:cs typeface="+mj-cs"/>
              </a:rPr>
              <a:t>Appellate Authority</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ChangeArrowheads="1"/>
          </p:cNvSpPr>
          <p:nvPr/>
        </p:nvSpPr>
        <p:spPr bwMode="auto">
          <a:xfrm>
            <a:off x="2286000" y="2828925"/>
            <a:ext cx="4572000" cy="461963"/>
          </a:xfrm>
          <a:prstGeom prst="rect">
            <a:avLst/>
          </a:prstGeom>
          <a:noFill/>
          <a:ln w="9525">
            <a:noFill/>
            <a:miter lim="800000"/>
            <a:headEnd/>
            <a:tailEnd/>
          </a:ln>
        </p:spPr>
        <p:txBody>
          <a:bodyPr>
            <a:spAutoFit/>
          </a:bodyPr>
          <a:lstStyle/>
          <a:p>
            <a:pPr eaLnBrk="1" hangingPunct="1"/>
            <a:endParaRPr lang="en-US" altLang="en-US"/>
          </a:p>
        </p:txBody>
      </p:sp>
      <p:sp>
        <p:nvSpPr>
          <p:cNvPr id="64515" name="Rectangle 3"/>
          <p:cNvSpPr txBox="1">
            <a:spLocks noChangeArrowheads="1"/>
          </p:cNvSpPr>
          <p:nvPr/>
        </p:nvSpPr>
        <p:spPr bwMode="auto">
          <a:xfrm>
            <a:off x="457200" y="1066800"/>
            <a:ext cx="8229600" cy="5105400"/>
          </a:xfrm>
          <a:prstGeom prst="rect">
            <a:avLst/>
          </a:prstGeom>
          <a:noFill/>
          <a:ln w="9525">
            <a:noFill/>
            <a:miter lim="800000"/>
            <a:headEnd/>
            <a:tailEnd/>
          </a:ln>
        </p:spPr>
        <p:txBody>
          <a:bodyPr/>
          <a:lstStyle/>
          <a:p>
            <a:pPr marL="342900" indent="-342900" eaLnBrk="1" hangingPunct="1">
              <a:spcBef>
                <a:spcPct val="20000"/>
              </a:spcBef>
            </a:pPr>
            <a:endParaRPr lang="en-US" altLang="en-US" sz="3000">
              <a:latin typeface="Calibri" pitchFamily="34" charset="0"/>
            </a:endParaRPr>
          </a:p>
          <a:p>
            <a:pPr marL="342900" indent="-342900" eaLnBrk="1" hangingPunct="1">
              <a:spcBef>
                <a:spcPct val="20000"/>
              </a:spcBef>
            </a:pPr>
            <a:endParaRPr lang="en-US" altLang="en-US" sz="3000">
              <a:latin typeface="Calibri" pitchFamily="34" charset="0"/>
            </a:endParaRPr>
          </a:p>
          <a:p>
            <a:pPr marL="342900" indent="-342900" eaLnBrk="1" hangingPunct="1">
              <a:spcBef>
                <a:spcPct val="20000"/>
              </a:spcBef>
            </a:pPr>
            <a:endParaRPr lang="en-US" altLang="en-US" sz="3000">
              <a:latin typeface="Calibri" pitchFamily="34" charset="0"/>
            </a:endParaRPr>
          </a:p>
          <a:p>
            <a:pPr marL="342900" indent="-342900" algn="ctr" eaLnBrk="1" hangingPunct="1">
              <a:spcBef>
                <a:spcPct val="20000"/>
              </a:spcBef>
            </a:pPr>
            <a:r>
              <a:rPr lang="en-US" altLang="en-US" sz="7200" b="1">
                <a:latin typeface="Calibri" pitchFamily="34" charset="0"/>
              </a:rPr>
              <a:t>THANK YOU</a:t>
            </a:r>
          </a:p>
        </p:txBody>
      </p:sp>
      <p:sp>
        <p:nvSpPr>
          <p:cNvPr id="64516" name="Slide Number Placeholder 5"/>
          <p:cNvSpPr txBox="1">
            <a:spLocks/>
          </p:cNvSpPr>
          <p:nvPr/>
        </p:nvSpPr>
        <p:spPr bwMode="auto">
          <a:xfrm>
            <a:off x="6553200" y="6245225"/>
            <a:ext cx="2133600" cy="476250"/>
          </a:xfrm>
          <a:prstGeom prst="rect">
            <a:avLst/>
          </a:prstGeom>
          <a:noFill/>
          <a:ln w="9525">
            <a:noFill/>
            <a:miter lim="800000"/>
            <a:headEnd/>
            <a:tailEnd/>
          </a:ln>
        </p:spPr>
        <p:txBody>
          <a:bodyPr/>
          <a:lstStyle/>
          <a:p>
            <a:pPr eaLnBrk="1" hangingPunct="1"/>
            <a:fld id="{92D13F7B-0566-402D-B5A7-18DD726C2002}" type="slidenum">
              <a:rPr lang="en-US" altLang="en-US"/>
              <a:pPr eaLnBrk="1" hangingPunct="1"/>
              <a:t>47</a:t>
            </a:fld>
            <a:endParaRPr lang="en-US"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ctrTitle"/>
          </p:nvPr>
        </p:nvSpPr>
        <p:spPr>
          <a:xfrm>
            <a:off x="152400" y="76200"/>
            <a:ext cx="7772400" cy="838200"/>
          </a:xfrm>
        </p:spPr>
        <p:txBody>
          <a:bodyPr anchor="t"/>
          <a:lstStyle/>
          <a:p>
            <a:pPr algn="l"/>
            <a:r>
              <a:rPr lang="en-US" altLang="en-US" sz="3600" b="1" smtClean="0"/>
              <a:t>Disciplinary Committee (DC)</a:t>
            </a:r>
          </a:p>
        </p:txBody>
      </p:sp>
      <p:sp>
        <p:nvSpPr>
          <p:cNvPr id="21507" name="Subtitle 2"/>
          <p:cNvSpPr>
            <a:spLocks noGrp="1"/>
          </p:cNvSpPr>
          <p:nvPr>
            <p:ph type="subTitle" idx="1"/>
          </p:nvPr>
        </p:nvSpPr>
        <p:spPr>
          <a:xfrm>
            <a:off x="152400" y="990600"/>
            <a:ext cx="8763000" cy="5105400"/>
          </a:xfrm>
        </p:spPr>
        <p:txBody>
          <a:bodyPr/>
          <a:lstStyle/>
          <a:p>
            <a:pPr algn="l"/>
            <a:r>
              <a:rPr lang="en-US" altLang="en-US" smtClean="0">
                <a:solidFill>
                  <a:schemeClr val="tx1"/>
                </a:solidFill>
              </a:rPr>
              <a:t>Council shall constitute DC consisting of</a:t>
            </a:r>
          </a:p>
          <a:p>
            <a:pPr marL="914400" lvl="1" indent="-457200" algn="l">
              <a:buFont typeface="Wingdings" pitchFamily="2" charset="2"/>
              <a:buChar char="§"/>
            </a:pPr>
            <a:r>
              <a:rPr lang="en-US" altLang="en-US" sz="3000" smtClean="0">
                <a:solidFill>
                  <a:schemeClr val="tx1"/>
                </a:solidFill>
              </a:rPr>
              <a:t>President or Vice President of the Council</a:t>
            </a:r>
          </a:p>
          <a:p>
            <a:pPr marL="914400" lvl="1" indent="-457200" algn="l">
              <a:buFont typeface="Wingdings" pitchFamily="2" charset="2"/>
              <a:buChar char="§"/>
            </a:pPr>
            <a:r>
              <a:rPr lang="en-US" altLang="en-US" sz="3000" smtClean="0">
                <a:solidFill>
                  <a:schemeClr val="tx1"/>
                </a:solidFill>
              </a:rPr>
              <a:t>Two Members of Council elected by the Council</a:t>
            </a:r>
          </a:p>
          <a:p>
            <a:pPr marL="914400" lvl="1" indent="-457200" algn="l">
              <a:buFont typeface="Wingdings" pitchFamily="2" charset="2"/>
              <a:buChar char="§"/>
            </a:pPr>
            <a:r>
              <a:rPr lang="en-US" altLang="en-US" sz="3000" smtClean="0">
                <a:solidFill>
                  <a:schemeClr val="tx1"/>
                </a:solidFill>
              </a:rPr>
              <a:t>Two Members nominated by Central Government </a:t>
            </a:r>
          </a:p>
          <a:p>
            <a:pPr marL="1536700" lvl="2" indent="-457200" algn="l">
              <a:buFont typeface="Wingdings" pitchFamily="2" charset="2"/>
              <a:buChar char="ü"/>
            </a:pPr>
            <a:r>
              <a:rPr lang="en-US" altLang="en-US" sz="3000" smtClean="0">
                <a:solidFill>
                  <a:schemeClr val="tx1"/>
                </a:solidFill>
              </a:rPr>
              <a:t>persons of   eminence</a:t>
            </a:r>
          </a:p>
          <a:p>
            <a:pPr marL="1536700" lvl="2" indent="-457200" algn="l">
              <a:buFont typeface="Wingdings" pitchFamily="2" charset="2"/>
              <a:buChar char="ü"/>
            </a:pPr>
            <a:r>
              <a:rPr lang="en-US" altLang="en-US" sz="3000" smtClean="0">
                <a:solidFill>
                  <a:schemeClr val="tx1"/>
                </a:solidFill>
              </a:rPr>
              <a:t>experience in the field of law, education, economics, business, finance, accountancy or Public administration. </a:t>
            </a:r>
          </a:p>
          <a:p>
            <a:pPr algn="r"/>
            <a:r>
              <a:rPr lang="en-US" altLang="en-US" sz="2000" b="1" smtClean="0">
                <a:solidFill>
                  <a:schemeClr val="tx1"/>
                </a:solidFill>
              </a:rPr>
              <a:t>Sec 26</a:t>
            </a:r>
          </a:p>
        </p:txBody>
      </p:sp>
      <p:sp>
        <p:nvSpPr>
          <p:cNvPr id="8196"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410C1C7C-19A1-499F-8214-71C4271765F9}" type="slidenum">
              <a:rPr lang="en-US" altLang="en-US" smtClean="0"/>
              <a:pPr>
                <a:defRPr/>
              </a:pPr>
              <a:t>5</a:t>
            </a:fld>
            <a:endParaRPr lang="en-US"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04800" y="152400"/>
            <a:ext cx="8229600" cy="792163"/>
          </a:xfrm>
        </p:spPr>
        <p:txBody>
          <a:bodyPr anchor="t"/>
          <a:lstStyle/>
          <a:p>
            <a:pPr algn="l"/>
            <a:r>
              <a:rPr lang="en-US" altLang="en-US" sz="3600" b="1" smtClean="0"/>
              <a:t>Prosecution Director (PD)</a:t>
            </a:r>
          </a:p>
        </p:txBody>
      </p:sp>
      <p:sp>
        <p:nvSpPr>
          <p:cNvPr id="10243" name="Rectangle 3"/>
          <p:cNvSpPr>
            <a:spLocks noGrp="1" noChangeArrowheads="1"/>
          </p:cNvSpPr>
          <p:nvPr>
            <p:ph idx="1"/>
          </p:nvPr>
        </p:nvSpPr>
        <p:spPr>
          <a:xfrm>
            <a:off x="152400" y="1143000"/>
            <a:ext cx="8839200" cy="3886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0" indent="0" fontAlgn="auto">
              <a:spcAft>
                <a:spcPts val="0"/>
              </a:spcAft>
              <a:buFont typeface="Arial" pitchFamily="34" charset="0"/>
              <a:buNone/>
              <a:defRPr/>
            </a:pPr>
            <a:r>
              <a:rPr lang="en-US" altLang="en-US" dirty="0" smtClean="0"/>
              <a:t>Function of Prosecution Director</a:t>
            </a:r>
          </a:p>
          <a:p>
            <a:pPr lvl="1" fontAlgn="auto">
              <a:spcAft>
                <a:spcPts val="0"/>
              </a:spcAft>
              <a:buFont typeface="Wingdings" pitchFamily="2" charset="2"/>
              <a:buChar char="§"/>
              <a:defRPr/>
            </a:pPr>
            <a:r>
              <a:rPr lang="en-US" altLang="en-US" sz="3000" dirty="0" smtClean="0"/>
              <a:t>Assist Disciplinary Committee in making inquiries – information or complaint</a:t>
            </a:r>
          </a:p>
          <a:p>
            <a:pPr algn="r" fontAlgn="auto">
              <a:spcAft>
                <a:spcPts val="0"/>
              </a:spcAft>
              <a:buFontTx/>
              <a:buNone/>
              <a:defRPr/>
            </a:pPr>
            <a:r>
              <a:rPr lang="en-US" altLang="en-US" dirty="0" smtClean="0"/>
              <a:t>					                  </a:t>
            </a:r>
            <a:r>
              <a:rPr lang="en-US" altLang="en-US" sz="2000" b="1" dirty="0" smtClean="0"/>
              <a:t>Sec 27 (1)</a:t>
            </a:r>
            <a:r>
              <a:rPr lang="en-US" altLang="en-US" dirty="0" smtClean="0"/>
              <a:t>	</a:t>
            </a:r>
            <a:r>
              <a:rPr lang="en-US" altLang="en-US" sz="2000" dirty="0" smtClean="0"/>
              <a:t>       </a:t>
            </a:r>
          </a:p>
          <a:p>
            <a:pPr lvl="1" fontAlgn="auto">
              <a:spcAft>
                <a:spcPts val="0"/>
              </a:spcAft>
              <a:buFont typeface="Wingdings" pitchFamily="2" charset="2"/>
              <a:buChar char="§"/>
              <a:defRPr/>
            </a:pPr>
            <a:r>
              <a:rPr lang="en-US" altLang="en-US" sz="3000" dirty="0" smtClean="0"/>
              <a:t>Shall follow such procedure as may be prescribed</a:t>
            </a:r>
          </a:p>
          <a:p>
            <a:pPr lvl="4" algn="r" fontAlgn="auto">
              <a:spcAft>
                <a:spcPts val="0"/>
              </a:spcAft>
              <a:buFontTx/>
              <a:buNone/>
              <a:defRPr/>
            </a:pPr>
            <a:r>
              <a:rPr lang="en-US" altLang="en-US" sz="3200" dirty="0" smtClean="0"/>
              <a:t>				       </a:t>
            </a:r>
            <a:r>
              <a:rPr lang="en-US" altLang="en-US" b="1" dirty="0" smtClean="0"/>
              <a:t>Sec 27 (2)</a:t>
            </a:r>
          </a:p>
        </p:txBody>
      </p:sp>
      <p:sp>
        <p:nvSpPr>
          <p:cNvPr id="10244"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4F5D56DA-4756-41B1-8A52-33271099AA3A}" type="slidenum">
              <a:rPr lang="en-US" altLang="en-US" smtClean="0"/>
              <a:pPr>
                <a:defRPr/>
              </a:pPr>
              <a:t>6</a:t>
            </a:fld>
            <a:endParaRPr lang="en-US"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76200"/>
            <a:ext cx="8229600" cy="792163"/>
          </a:xfrm>
        </p:spPr>
        <p:txBody>
          <a:bodyPr anchor="t"/>
          <a:lstStyle/>
          <a:p>
            <a:pPr algn="l"/>
            <a:r>
              <a:rPr lang="en-US" altLang="en-US" sz="3600" b="1" smtClean="0"/>
              <a:t>Powers</a:t>
            </a:r>
            <a:r>
              <a:rPr lang="en-US" altLang="en-US" sz="4000" b="1" smtClean="0"/>
              <a:t> </a:t>
            </a:r>
          </a:p>
        </p:txBody>
      </p:sp>
      <p:sp>
        <p:nvSpPr>
          <p:cNvPr id="11267" name="Rectangle 3"/>
          <p:cNvSpPr>
            <a:spLocks noGrp="1" noChangeArrowheads="1"/>
          </p:cNvSpPr>
          <p:nvPr>
            <p:ph idx="1"/>
          </p:nvPr>
        </p:nvSpPr>
        <p:spPr>
          <a:xfrm>
            <a:off x="152400" y="1066800"/>
            <a:ext cx="8763000" cy="4800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marL="0" indent="0" algn="just" fontAlgn="auto">
              <a:lnSpc>
                <a:spcPct val="90000"/>
              </a:lnSpc>
              <a:spcAft>
                <a:spcPts val="0"/>
              </a:spcAft>
              <a:buFontTx/>
              <a:buNone/>
              <a:defRPr/>
            </a:pPr>
            <a:r>
              <a:rPr lang="en-US" altLang="en-US" dirty="0" smtClean="0"/>
              <a:t>DC,PD and Council shall have the same Powers as are vested in a </a:t>
            </a:r>
            <a:r>
              <a:rPr lang="en-US" altLang="en-US" i="1" dirty="0" smtClean="0"/>
              <a:t>C</a:t>
            </a:r>
            <a:r>
              <a:rPr lang="en-US" altLang="en-US" dirty="0" smtClean="0"/>
              <a:t>ivil </a:t>
            </a:r>
            <a:r>
              <a:rPr lang="en-US" altLang="en-US" i="1" dirty="0" smtClean="0"/>
              <a:t>C</a:t>
            </a:r>
            <a:r>
              <a:rPr lang="en-US" altLang="en-US" dirty="0" smtClean="0"/>
              <a:t>ourt under the </a:t>
            </a:r>
            <a:r>
              <a:rPr lang="en-US" altLang="en-US" i="1" dirty="0" smtClean="0"/>
              <a:t>C</a:t>
            </a:r>
            <a:r>
              <a:rPr lang="en-US" altLang="en-US" dirty="0" smtClean="0"/>
              <a:t>ode of Civil Procedure, 1908  in respect of </a:t>
            </a:r>
            <a:r>
              <a:rPr lang="en-US" altLang="en-US" i="1" dirty="0" smtClean="0"/>
              <a:t>:</a:t>
            </a:r>
          </a:p>
          <a:p>
            <a:pPr marL="514350" indent="-514350" algn="just" fontAlgn="auto">
              <a:spcAft>
                <a:spcPts val="0"/>
              </a:spcAft>
              <a:buFont typeface="+mj-lt"/>
              <a:buAutoNum type="alphaLcParenR"/>
              <a:defRPr/>
            </a:pPr>
            <a:r>
              <a:rPr lang="en-US" altLang="en-US" sz="3000" dirty="0" smtClean="0"/>
              <a:t>Summoning and enforcing the attendance of any person and examining him on oath;</a:t>
            </a:r>
          </a:p>
          <a:p>
            <a:pPr marL="514350" indent="-514350" algn="just" fontAlgn="auto">
              <a:lnSpc>
                <a:spcPct val="90000"/>
              </a:lnSpc>
              <a:spcAft>
                <a:spcPts val="0"/>
              </a:spcAft>
              <a:buFont typeface="+mj-lt"/>
              <a:buAutoNum type="alphaLcParenR"/>
              <a:defRPr/>
            </a:pPr>
            <a:r>
              <a:rPr lang="en-US" altLang="en-US" sz="3000" dirty="0" smtClean="0"/>
              <a:t>the discovery and production of any document;    and</a:t>
            </a:r>
          </a:p>
          <a:p>
            <a:pPr marL="514350" indent="-514350" algn="just" fontAlgn="auto">
              <a:lnSpc>
                <a:spcPct val="90000"/>
              </a:lnSpc>
              <a:spcAft>
                <a:spcPts val="0"/>
              </a:spcAft>
              <a:buFont typeface="+mj-lt"/>
              <a:buAutoNum type="alphaLcParenR"/>
              <a:defRPr/>
            </a:pPr>
            <a:r>
              <a:rPr lang="en-US" altLang="en-US" sz="3000" dirty="0" smtClean="0"/>
              <a:t>receiving evidence on affidavit</a:t>
            </a:r>
            <a:endParaRPr lang="en-US" altLang="en-US" sz="2800" dirty="0" smtClean="0"/>
          </a:p>
          <a:p>
            <a:pPr lvl="1" algn="r" fontAlgn="auto">
              <a:lnSpc>
                <a:spcPct val="90000"/>
              </a:lnSpc>
              <a:spcAft>
                <a:spcPts val="0"/>
              </a:spcAft>
              <a:buFontTx/>
              <a:buNone/>
              <a:defRPr/>
            </a:pPr>
            <a:r>
              <a:rPr lang="en-US" altLang="en-US" b="1" dirty="0" smtClean="0"/>
              <a:t>                                                                   </a:t>
            </a:r>
            <a:r>
              <a:rPr lang="en-US" altLang="en-US" sz="2000" b="1" dirty="0" smtClean="0"/>
              <a:t>Sec 28</a:t>
            </a:r>
          </a:p>
          <a:p>
            <a:pPr fontAlgn="auto">
              <a:lnSpc>
                <a:spcPct val="90000"/>
              </a:lnSpc>
              <a:spcAft>
                <a:spcPts val="0"/>
              </a:spcAft>
              <a:buFont typeface="Arial" pitchFamily="34" charset="0"/>
              <a:buChar char="•"/>
              <a:defRPr/>
            </a:pPr>
            <a:endParaRPr lang="en-US" altLang="en-US" sz="2800" b="1" dirty="0" smtClean="0"/>
          </a:p>
          <a:p>
            <a:pPr fontAlgn="auto">
              <a:lnSpc>
                <a:spcPct val="90000"/>
              </a:lnSpc>
              <a:spcAft>
                <a:spcPts val="0"/>
              </a:spcAft>
              <a:buFont typeface="Arial" pitchFamily="34" charset="0"/>
              <a:buChar char="•"/>
              <a:defRPr/>
            </a:pPr>
            <a:endParaRPr lang="en-US" altLang="en-US" sz="2400" dirty="0" smtClean="0"/>
          </a:p>
          <a:p>
            <a:pPr fontAlgn="auto">
              <a:lnSpc>
                <a:spcPct val="90000"/>
              </a:lnSpc>
              <a:spcAft>
                <a:spcPts val="0"/>
              </a:spcAft>
              <a:buFont typeface="Arial" pitchFamily="34" charset="0"/>
              <a:buChar char="•"/>
              <a:defRPr/>
            </a:pPr>
            <a:endParaRPr lang="en-US" altLang="en-US" sz="2400" dirty="0" smtClean="0"/>
          </a:p>
        </p:txBody>
      </p:sp>
      <p:sp>
        <p:nvSpPr>
          <p:cNvPr id="11268"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14C6F6AF-B3F2-400D-9FB4-269F6DB3EBBF}" type="slidenum">
              <a:rPr lang="en-US" altLang="en-US" smtClean="0"/>
              <a:pPr>
                <a:defRPr/>
              </a:pPr>
              <a:t>7</a:t>
            </a:fld>
            <a:endParaRPr lang="en-US" alt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152400"/>
            <a:ext cx="8229600" cy="792163"/>
          </a:xfrm>
        </p:spPr>
        <p:txBody>
          <a:bodyPr anchor="t"/>
          <a:lstStyle/>
          <a:p>
            <a:pPr algn="l"/>
            <a:r>
              <a:rPr lang="en-US" altLang="en-US" sz="3600" b="1" smtClean="0"/>
              <a:t>Public Servant</a:t>
            </a:r>
            <a:r>
              <a:rPr lang="en-US" altLang="en-US" sz="4000" b="1" smtClean="0"/>
              <a:t>	</a:t>
            </a:r>
          </a:p>
        </p:txBody>
      </p:sp>
      <p:sp>
        <p:nvSpPr>
          <p:cNvPr id="12291" name="Rectangle 3"/>
          <p:cNvSpPr>
            <a:spLocks noGrp="1" noChangeArrowheads="1"/>
          </p:cNvSpPr>
          <p:nvPr>
            <p:ph idx="1"/>
          </p:nvPr>
        </p:nvSpPr>
        <p:spPr>
          <a:xfrm>
            <a:off x="152400" y="1143000"/>
            <a:ext cx="8839200" cy="3962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Autofit/>
          </a:bodyPr>
          <a:lstStyle/>
          <a:p>
            <a:pPr fontAlgn="auto">
              <a:spcAft>
                <a:spcPts val="0"/>
              </a:spcAft>
              <a:buFont typeface="Arial" pitchFamily="34" charset="0"/>
              <a:buChar char="•"/>
              <a:defRPr/>
            </a:pPr>
            <a:endParaRPr lang="en-US" altLang="en-US" dirty="0" smtClean="0"/>
          </a:p>
          <a:p>
            <a:pPr marL="0" indent="0" algn="just" fontAlgn="auto">
              <a:spcBef>
                <a:spcPct val="0"/>
              </a:spcBef>
              <a:spcAft>
                <a:spcPts val="0"/>
              </a:spcAft>
              <a:buFont typeface="Arial" pitchFamily="34" charset="0"/>
              <a:buNone/>
              <a:defRPr/>
            </a:pPr>
            <a:r>
              <a:rPr lang="en-US" altLang="en-US" sz="3000" dirty="0" smtClean="0"/>
              <a:t>The Chairperson, Presiding Officer, Members  and other officers and employees of Authority, Tribunal and Board, and PD shall be deemed to be a Public Servant within the meaning of section 21 of the IPC (45 of 1860)	</a:t>
            </a:r>
            <a:r>
              <a:rPr lang="en-US" altLang="en-US" sz="4400" dirty="0" smtClean="0"/>
              <a:t>				</a:t>
            </a:r>
          </a:p>
          <a:p>
            <a:pPr algn="just" fontAlgn="auto">
              <a:spcBef>
                <a:spcPct val="0"/>
              </a:spcBef>
              <a:spcAft>
                <a:spcPts val="0"/>
              </a:spcAft>
              <a:buFont typeface="Arial" pitchFamily="34" charset="0"/>
              <a:buChar char="•"/>
              <a:defRPr/>
            </a:pPr>
            <a:endParaRPr lang="en-US" altLang="en-US" sz="2000" dirty="0" smtClean="0"/>
          </a:p>
          <a:p>
            <a:pPr algn="r" fontAlgn="auto">
              <a:spcAft>
                <a:spcPts val="0"/>
              </a:spcAft>
              <a:buFont typeface="Arial" charset="0"/>
              <a:buNone/>
              <a:defRPr/>
            </a:pPr>
            <a:r>
              <a:rPr lang="en-US" altLang="en-US" sz="2400" b="1" dirty="0" smtClean="0"/>
              <a:t>Sec 54</a:t>
            </a:r>
          </a:p>
          <a:p>
            <a:pPr fontAlgn="auto">
              <a:spcAft>
                <a:spcPts val="0"/>
              </a:spcAft>
              <a:buFontTx/>
              <a:buNone/>
              <a:defRPr/>
            </a:pPr>
            <a:endParaRPr lang="en-US" altLang="en-US" sz="4400" b="1" dirty="0" smtClean="0"/>
          </a:p>
          <a:p>
            <a:pPr fontAlgn="auto">
              <a:spcAft>
                <a:spcPts val="0"/>
              </a:spcAft>
              <a:buFontTx/>
              <a:buNone/>
              <a:defRPr/>
            </a:pPr>
            <a:r>
              <a:rPr lang="en-US" altLang="en-US" sz="4400" dirty="0" smtClean="0"/>
              <a:t>								</a:t>
            </a:r>
            <a:endParaRPr lang="en-US" altLang="en-US" sz="2800" dirty="0" smtClean="0"/>
          </a:p>
        </p:txBody>
      </p:sp>
      <p:sp>
        <p:nvSpPr>
          <p:cNvPr id="12292"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988F4979-EFB3-4FD4-829B-AEC9736C1F27}" type="slidenum">
              <a:rPr lang="en-US" altLang="en-US" smtClean="0"/>
              <a:pPr>
                <a:defRPr/>
              </a:pPr>
              <a:t>8</a:t>
            </a:fld>
            <a:endParaRPr lang="en-US" alt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52400" y="152400"/>
            <a:ext cx="8229600" cy="762000"/>
          </a:xfrm>
        </p:spPr>
        <p:txBody>
          <a:bodyPr anchor="t"/>
          <a:lstStyle/>
          <a:p>
            <a:pPr algn="l"/>
            <a:r>
              <a:rPr lang="en-IN" altLang="en-US" sz="3600" b="1" smtClean="0"/>
              <a:t>The Schedule (see section 31)</a:t>
            </a:r>
          </a:p>
        </p:txBody>
      </p:sp>
      <p:sp>
        <p:nvSpPr>
          <p:cNvPr id="29699" name="Content Placeholder 2"/>
          <p:cNvSpPr>
            <a:spLocks noGrp="1"/>
          </p:cNvSpPr>
          <p:nvPr>
            <p:ph idx="1"/>
          </p:nvPr>
        </p:nvSpPr>
        <p:spPr>
          <a:xfrm>
            <a:off x="152400" y="1189038"/>
            <a:ext cx="8839200" cy="50593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ormAutofit/>
          </a:bodyPr>
          <a:lstStyle/>
          <a:p>
            <a:pPr algn="just" fontAlgn="auto">
              <a:spcAft>
                <a:spcPts val="0"/>
              </a:spcAft>
              <a:buFont typeface="Wingdings" pitchFamily="2" charset="2"/>
              <a:buChar char="§"/>
              <a:defRPr/>
            </a:pPr>
            <a:r>
              <a:rPr lang="en-IN" altLang="en-US" sz="3000" dirty="0" smtClean="0"/>
              <a:t>Part I – Professional Misconduct in relation to members of the Institute in Practice</a:t>
            </a:r>
          </a:p>
          <a:p>
            <a:pPr algn="just" fontAlgn="auto">
              <a:spcAft>
                <a:spcPts val="0"/>
              </a:spcAft>
              <a:buFont typeface="Wingdings" pitchFamily="2" charset="2"/>
              <a:buChar char="§"/>
              <a:defRPr/>
            </a:pPr>
            <a:r>
              <a:rPr lang="en-IN" altLang="en-US" sz="3000" dirty="0" smtClean="0"/>
              <a:t>Part II – Professional Misconduct in relation to the members of the Institute in Service</a:t>
            </a:r>
          </a:p>
          <a:p>
            <a:pPr algn="just" fontAlgn="auto">
              <a:spcAft>
                <a:spcPts val="0"/>
              </a:spcAft>
              <a:buFont typeface="Wingdings" pitchFamily="2" charset="2"/>
              <a:buChar char="§"/>
              <a:defRPr/>
            </a:pPr>
            <a:r>
              <a:rPr lang="en-IN" altLang="en-US" sz="3000" dirty="0" smtClean="0"/>
              <a:t>Part III – Professional Misconduct in relation to members of the Institute generally</a:t>
            </a:r>
          </a:p>
          <a:p>
            <a:pPr algn="just" fontAlgn="auto">
              <a:spcAft>
                <a:spcPts val="0"/>
              </a:spcAft>
              <a:buFont typeface="Wingdings" pitchFamily="2" charset="2"/>
              <a:buChar char="§"/>
              <a:defRPr/>
            </a:pPr>
            <a:r>
              <a:rPr lang="en-IN" altLang="en-US" sz="3000" dirty="0" smtClean="0"/>
              <a:t>Part IV – Other misconduct in relation to member of the Institute generally</a:t>
            </a:r>
          </a:p>
          <a:p>
            <a:pPr marL="0" indent="0" fontAlgn="auto">
              <a:spcAft>
                <a:spcPts val="0"/>
              </a:spcAft>
              <a:buFont typeface="Arial" pitchFamily="34" charset="0"/>
              <a:buNone/>
              <a:defRPr/>
            </a:pPr>
            <a:r>
              <a:rPr lang="en-IN" altLang="en-US" sz="3000" i="1" dirty="0" smtClean="0">
                <a:solidFill>
                  <a:srgbClr val="FF0000"/>
                </a:solidFill>
              </a:rPr>
              <a:t>Keep in mind the Professional Conduct Standards</a:t>
            </a:r>
          </a:p>
          <a:p>
            <a:pPr marL="0" indent="0" fontAlgn="auto">
              <a:spcAft>
                <a:spcPts val="0"/>
              </a:spcAft>
              <a:buFont typeface="Arial" pitchFamily="34" charset="0"/>
              <a:buNone/>
              <a:defRPr/>
            </a:pPr>
            <a:endParaRPr lang="en-IN" altLang="en-US" dirty="0" smtClean="0"/>
          </a:p>
        </p:txBody>
      </p:sp>
      <p:sp>
        <p:nvSpPr>
          <p:cNvPr id="29700" name="Slide Number Placeholder 3"/>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a:defRPr sz="2400">
                <a:solidFill>
                  <a:schemeClr val="tx1"/>
                </a:solidFill>
                <a:latin typeface="GE Inspira" pitchFamily="34" charset="0"/>
              </a:defRPr>
            </a:lvl1pPr>
            <a:lvl2pPr marL="742950" indent="-285750">
              <a:defRPr sz="2400">
                <a:solidFill>
                  <a:schemeClr val="tx1"/>
                </a:solidFill>
                <a:latin typeface="GE Inspira" pitchFamily="34" charset="0"/>
              </a:defRPr>
            </a:lvl2pPr>
            <a:lvl3pPr marL="1143000" indent="-228600">
              <a:defRPr sz="2400">
                <a:solidFill>
                  <a:schemeClr val="tx1"/>
                </a:solidFill>
                <a:latin typeface="GE Inspira" pitchFamily="34" charset="0"/>
              </a:defRPr>
            </a:lvl3pPr>
            <a:lvl4pPr marL="1600200" indent="-228600">
              <a:defRPr sz="2400">
                <a:solidFill>
                  <a:schemeClr val="tx1"/>
                </a:solidFill>
                <a:latin typeface="GE Inspira" pitchFamily="34" charset="0"/>
              </a:defRPr>
            </a:lvl4pPr>
            <a:lvl5pPr marL="2057400" indent="-228600">
              <a:defRPr sz="2400">
                <a:solidFill>
                  <a:schemeClr val="tx1"/>
                </a:solidFill>
                <a:latin typeface="GE Inspira" pitchFamily="34" charset="0"/>
              </a:defRPr>
            </a:lvl5pPr>
            <a:lvl6pPr marL="2514600" indent="-228600" eaLnBrk="0" fontAlgn="base" hangingPunct="0">
              <a:spcBef>
                <a:spcPct val="0"/>
              </a:spcBef>
              <a:spcAft>
                <a:spcPct val="0"/>
              </a:spcAft>
              <a:defRPr sz="2400">
                <a:solidFill>
                  <a:schemeClr val="tx1"/>
                </a:solidFill>
                <a:latin typeface="GE Inspira" pitchFamily="34" charset="0"/>
              </a:defRPr>
            </a:lvl6pPr>
            <a:lvl7pPr marL="2971800" indent="-228600" eaLnBrk="0" fontAlgn="base" hangingPunct="0">
              <a:spcBef>
                <a:spcPct val="0"/>
              </a:spcBef>
              <a:spcAft>
                <a:spcPct val="0"/>
              </a:spcAft>
              <a:defRPr sz="2400">
                <a:solidFill>
                  <a:schemeClr val="tx1"/>
                </a:solidFill>
                <a:latin typeface="GE Inspira" pitchFamily="34" charset="0"/>
              </a:defRPr>
            </a:lvl7pPr>
            <a:lvl8pPr marL="3429000" indent="-228600" eaLnBrk="0" fontAlgn="base" hangingPunct="0">
              <a:spcBef>
                <a:spcPct val="0"/>
              </a:spcBef>
              <a:spcAft>
                <a:spcPct val="0"/>
              </a:spcAft>
              <a:defRPr sz="2400">
                <a:solidFill>
                  <a:schemeClr val="tx1"/>
                </a:solidFill>
                <a:latin typeface="GE Inspira" pitchFamily="34" charset="0"/>
              </a:defRPr>
            </a:lvl8pPr>
            <a:lvl9pPr marL="3886200" indent="-228600" eaLnBrk="0" fontAlgn="base" hangingPunct="0">
              <a:spcBef>
                <a:spcPct val="0"/>
              </a:spcBef>
              <a:spcAft>
                <a:spcPct val="0"/>
              </a:spcAft>
              <a:defRPr sz="2400">
                <a:solidFill>
                  <a:schemeClr val="tx1"/>
                </a:solidFill>
                <a:latin typeface="GE Inspira" pitchFamily="34" charset="0"/>
              </a:defRPr>
            </a:lvl9pPr>
          </a:lstStyle>
          <a:p>
            <a:pPr>
              <a:defRPr/>
            </a:pPr>
            <a:fld id="{4F507F39-B29C-4FB1-8EA8-177C7632E430}" type="slidenum">
              <a:rPr lang="en-US" altLang="en-US" smtClean="0"/>
              <a:pPr>
                <a:defRPr/>
              </a:pPr>
              <a:t>9</a:t>
            </a:fld>
            <a:endParaRPr lang="en-US"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5626</TotalTime>
  <Words>2319</Words>
  <Application>Microsoft Office PowerPoint</Application>
  <PresentationFormat>On-screen Show (4:3)</PresentationFormat>
  <Paragraphs>369</Paragraphs>
  <Slides>47</Slides>
  <Notes>2</Notes>
  <HiddenSlides>2</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47</vt:i4>
      </vt:variant>
    </vt:vector>
  </HeadingPairs>
  <TitlesOfParts>
    <vt:vector size="51" baseType="lpstr">
      <vt:lpstr>Default Design</vt:lpstr>
      <vt:lpstr>Custom Design</vt:lpstr>
      <vt:lpstr>Office Theme</vt:lpstr>
      <vt:lpstr>PI3.Image</vt:lpstr>
      <vt:lpstr>PowerPoint Presentation</vt:lpstr>
      <vt:lpstr>IAI Disciplinary Process               </vt:lpstr>
      <vt:lpstr>Disclaimers</vt:lpstr>
      <vt:lpstr>Disciplinary Framework</vt:lpstr>
      <vt:lpstr>Disciplinary Committee (DC)</vt:lpstr>
      <vt:lpstr>Prosecution Director (PD)</vt:lpstr>
      <vt:lpstr>Powers </vt:lpstr>
      <vt:lpstr>Public Servant </vt:lpstr>
      <vt:lpstr>The Schedule (see section 31)</vt:lpstr>
      <vt:lpstr>Part 1 – Professional Misconduct - members of the Institute in Practice </vt:lpstr>
      <vt:lpstr>Part 2 – Professional Misconduct in relation to the members of the Institute in Service </vt:lpstr>
      <vt:lpstr>Part 3 – Professional Misconduct in relation to members of the Institute generally </vt:lpstr>
      <vt:lpstr>Part 4 – Other misconduct in relation to member of the Institute generally </vt:lpstr>
      <vt:lpstr>Procedure of Enquiry</vt:lpstr>
      <vt:lpstr> </vt:lpstr>
      <vt:lpstr>Format of Complaint</vt:lpstr>
      <vt:lpstr>Format of Complaint [Rule 3 (1)]</vt:lpstr>
      <vt:lpstr>PowerPoint Presentation</vt:lpstr>
      <vt:lpstr>If Complaint is filed by or on behalf of  </vt:lpstr>
      <vt:lpstr>If Complaint is filed by or on behalf of  </vt:lpstr>
      <vt:lpstr>Fee for filing Complaint</vt:lpstr>
      <vt:lpstr>Acknowledgement of Complaint</vt:lpstr>
      <vt:lpstr>Reference of Complaint to PD</vt:lpstr>
      <vt:lpstr>Registration of Complaint</vt:lpstr>
      <vt:lpstr>Defective Complaint</vt:lpstr>
      <vt:lpstr>Declinature of Complaint  and Appeal</vt:lpstr>
      <vt:lpstr>Withdrawal of a Complaint</vt:lpstr>
      <vt:lpstr>Information</vt:lpstr>
      <vt:lpstr>Information</vt:lpstr>
      <vt:lpstr>PowerPoint Presentation</vt:lpstr>
      <vt:lpstr>Presumption</vt:lpstr>
      <vt:lpstr> Prima facie Opinion </vt:lpstr>
      <vt:lpstr>Prima facie Opinion</vt:lpstr>
      <vt:lpstr>PowerPoint Presentation</vt:lpstr>
      <vt:lpstr>Prima facie Opinion</vt:lpstr>
      <vt:lpstr>Action by Disciplinary Committee </vt:lpstr>
      <vt:lpstr>Hearing by the Disciplinary Committee </vt:lpstr>
      <vt:lpstr>Hearing by the Disciplinary Committee </vt:lpstr>
      <vt:lpstr>Next hearing by the DC</vt:lpstr>
      <vt:lpstr>Next hearing by the DC</vt:lpstr>
      <vt:lpstr>Final Arguments</vt:lpstr>
      <vt:lpstr>Report of the Disciplinary Committee</vt:lpstr>
      <vt:lpstr>Action by Council on DC’s report</vt:lpstr>
      <vt:lpstr>Member to be afforded opportunity of being heard</vt:lpstr>
      <vt:lpstr>Appellate Authority</vt:lpstr>
      <vt:lpstr>PowerPoint Presentation</vt:lpstr>
      <vt:lpstr>PowerPoint Presentation</vt:lpstr>
    </vt:vector>
  </TitlesOfParts>
  <Company>GE Card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DMarsh</dc:creator>
  <cp:lastModifiedBy>in000016</cp:lastModifiedBy>
  <cp:revision>288</cp:revision>
  <dcterms:created xsi:type="dcterms:W3CDTF">2004-11-04T22:08:14Z</dcterms:created>
  <dcterms:modified xsi:type="dcterms:W3CDTF">2017-11-06T05:43:24Z</dcterms:modified>
</cp:coreProperties>
</file>