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notesMasterIdLst>
    <p:notesMasterId r:id="rId14"/>
  </p:notesMasterIdLst>
  <p:sldIdLst>
    <p:sldId id="288" r:id="rId2"/>
    <p:sldId id="257" r:id="rId3"/>
    <p:sldId id="319" r:id="rId4"/>
    <p:sldId id="320" r:id="rId5"/>
    <p:sldId id="321" r:id="rId6"/>
    <p:sldId id="323" r:id="rId7"/>
    <p:sldId id="324" r:id="rId8"/>
    <p:sldId id="326" r:id="rId9"/>
    <p:sldId id="327" r:id="rId10"/>
    <p:sldId id="330" r:id="rId11"/>
    <p:sldId id="332" r:id="rId12"/>
    <p:sldId id="333"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arihar" initials="H"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EAF0FC"/>
    <a:srgbClr val="CEDDF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912" autoAdjust="0"/>
    <p:restoredTop sz="94660" autoAdjust="0"/>
  </p:normalViewPr>
  <p:slideViewPr>
    <p:cSldViewPr>
      <p:cViewPr>
        <p:scale>
          <a:sx n="70" d="100"/>
          <a:sy n="70" d="100"/>
        </p:scale>
        <p:origin x="-1332" y="-108"/>
      </p:cViewPr>
      <p:guideLst>
        <p:guide orient="horz" pos="2160"/>
        <p:guide pos="2880"/>
      </p:guideLst>
    </p:cSldViewPr>
  </p:slideViewPr>
  <p:outlineViewPr>
    <p:cViewPr>
      <p:scale>
        <a:sx n="33" d="100"/>
        <a:sy n="33" d="100"/>
      </p:scale>
      <p:origin x="240" y="0"/>
    </p:cViewPr>
  </p:outlineViewPr>
  <p:notesTextViewPr>
    <p:cViewPr>
      <p:scale>
        <a:sx n="1" d="1"/>
        <a:sy n="1" d="1"/>
      </p:scale>
      <p:origin x="0" y="0"/>
    </p:cViewPr>
  </p:notesTextViewPr>
  <p:sorterViewPr>
    <p:cViewPr varScale="1">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881A14-710A-40FD-9C95-0B36310C6C77}" type="datetimeFigureOut">
              <a:rPr lang="en-IN" smtClean="0"/>
              <a:pPr/>
              <a:t>09-12-2014</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63927A-69E4-4A55-93CB-3DE43A0B5885}" type="slidenum">
              <a:rPr lang="en-IN" smtClean="0"/>
              <a:pPr/>
              <a:t>‹#›</a:t>
            </a:fld>
            <a:endParaRPr lang="en-IN"/>
          </a:p>
        </p:txBody>
      </p:sp>
    </p:spTree>
    <p:extLst>
      <p:ext uri="{BB962C8B-B14F-4D97-AF65-F5344CB8AC3E}">
        <p14:creationId xmlns:p14="http://schemas.microsoft.com/office/powerpoint/2010/main" xmlns="" val="187202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BD7B9C1-A754-4C6C-A2F0-B532131F2839}"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2E333FDE-AF71-4EB9-A60F-1A055A466872}" type="datetime1">
              <a:rPr lang="en-IN" smtClean="0"/>
              <a:pPr/>
              <a:t>09-12-2014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BD7B9C1-A754-4C6C-A2F0-B532131F2839}"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63E0F82-199B-4981-8251-57D89F2E2C21}" type="datetime1">
              <a:rPr lang="en-IN" smtClean="0"/>
              <a:pPr/>
              <a:t>09-12-2014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BD7B9C1-A754-4C6C-A2F0-B532131F2839}" type="slidenum">
              <a:rPr lang="en-IN" smtClean="0"/>
              <a:pPr/>
              <a:t>‹#›</a:t>
            </a:fld>
            <a:endParaRPr lang="en-I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177271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A5627DE0-0714-448D-BEB1-FBAEC1BD688E}" type="datetime1">
              <a:rPr lang="en-IN" smtClean="0"/>
              <a:pPr/>
              <a:t>09-12-2014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BD7B9C1-A754-4C6C-A2F0-B532131F2839}"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AEA988AF-6B88-4242-9433-E9A377AA8A07}" type="datetime1">
              <a:rPr lang="en-IN" smtClean="0"/>
              <a:pPr/>
              <a:t>09-12-2014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BD7B9C1-A754-4C6C-A2F0-B532131F2839}"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DC0982C4-324F-4165-943F-6E0BF366B5D5}" type="datetime1">
              <a:rPr lang="en-IN" smtClean="0"/>
              <a:pPr/>
              <a:t>09-12-2014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BD7B9C1-A754-4C6C-A2F0-B532131F2839}"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70DDE489-AA1D-47F8-AFAC-855B7714D804}" type="datetime1">
              <a:rPr lang="en-IN" smtClean="0"/>
              <a:pPr/>
              <a:t>09-12-2014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BD7B9C1-A754-4C6C-A2F0-B532131F2839}"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D3BF015B-D52B-4559-9B16-19C32A72C27A}" type="datetime1">
              <a:rPr lang="en-IN" smtClean="0"/>
              <a:pPr/>
              <a:t>09-12-2014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BD7B9C1-A754-4C6C-A2F0-B532131F2839}"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E0AC385F-A685-4520-A227-04E4E95B467E}" type="datetime1">
              <a:rPr lang="en-IN" smtClean="0"/>
              <a:pPr/>
              <a:t>09-12-2014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BD7B9C1-A754-4C6C-A2F0-B532131F2839}"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A58038B5-8DC7-4356-9773-335BEED666B3}" type="datetime1">
              <a:rPr lang="en-IN" smtClean="0"/>
              <a:pPr/>
              <a:t>09-12-2014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BD7B9C1-A754-4C6C-A2F0-B532131F2839}"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BB45D9E-692E-44E7-BC7D-B52F9DA0559D}" type="datetime1">
              <a:rPr lang="en-IN" smtClean="0"/>
              <a:pPr/>
              <a:t>09-12-2014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BD7B9C1-A754-4C6C-A2F0-B532131F2839}"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6200" y="6356350"/>
            <a:ext cx="2895600" cy="365125"/>
          </a:xfrm>
          <a:prstGeom prst="rect">
            <a:avLst/>
          </a:prstGeom>
        </p:spPr>
        <p:txBody>
          <a:bodyPr vert="horz" lIns="91440" tIns="45720" rIns="91440" bIns="45720" rtlCol="0" anchor="ctr"/>
          <a:lstStyle>
            <a:lvl1pPr algn="ctr">
              <a:defRPr sz="1600" b="1">
                <a:solidFill>
                  <a:srgbClr val="C00000"/>
                </a:solidFill>
                <a:latin typeface="Garamond" pitchFamily="18" charset="0"/>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600" b="1">
                <a:solidFill>
                  <a:schemeClr val="tx2">
                    <a:lumMod val="75000"/>
                  </a:schemeClr>
                </a:solidFill>
                <a:latin typeface="Garamond" pitchFamily="18" charset="0"/>
              </a:defRPr>
            </a:lvl1pPr>
          </a:lstStyle>
          <a:p>
            <a:fld id="{1BD7B9C1-A754-4C6C-A2F0-B532131F2839}" type="slidenum">
              <a:rPr lang="en-IN" smtClean="0"/>
              <a:pPr/>
              <a:t>‹#›</a:t>
            </a:fld>
            <a:endParaRPr lang="en-IN"/>
          </a:p>
        </p:txBody>
      </p:sp>
      <p:sp>
        <p:nvSpPr>
          <p:cNvPr id="9" name="Line 15"/>
          <p:cNvSpPr>
            <a:spLocks noChangeShapeType="1"/>
          </p:cNvSpPr>
          <p:nvPr/>
        </p:nvSpPr>
        <p:spPr bwMode="auto">
          <a:xfrm>
            <a:off x="119063" y="11430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a:p>
        </p:txBody>
      </p:sp>
      <p:graphicFrame>
        <p:nvGraphicFramePr>
          <p:cNvPr id="10" name="Object 6"/>
          <p:cNvGraphicFramePr>
            <a:graphicFrameLocks noChangeAspect="1"/>
          </p:cNvGraphicFramePr>
          <p:nvPr/>
        </p:nvGraphicFramePr>
        <p:xfrm>
          <a:off x="7959296" y="279377"/>
          <a:ext cx="956104" cy="695348"/>
        </p:xfrm>
        <a:graphic>
          <a:graphicData uri="http://schemas.openxmlformats.org/presentationml/2006/ole">
            <p:oleObj spid="_x0000_s1057" r:id="rId15" imgW="3961905" imgH="3415873" progId="">
              <p:embed/>
            </p:oleObj>
          </a:graphicData>
        </a:graphic>
      </p:graphicFrame>
      <p:sp>
        <p:nvSpPr>
          <p:cNvPr id="11" name="Title Placeholder 10"/>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Tree>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3.xml"/><Relationship Id="rId1" Type="http://schemas.openxmlformats.org/officeDocument/2006/relationships/slideLayout" Target="../slideLayouts/slideLayout2.xml"/><Relationship Id="rId5" Type="http://schemas.openxmlformats.org/officeDocument/2006/relationships/slide" Target="slide11.xml"/><Relationship Id="rId4" Type="http://schemas.openxmlformats.org/officeDocument/2006/relationships/slide" Target="slide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o.in/url?url=http://www.123rf.com/stock-photo/estimate.html&amp;rct=j&amp;frm=1&amp;q=&amp;esrc=s&amp;sa=U&amp;ei=BPCDVKHgHIOKuwTN8YCwAg&amp;ved=0CC0Q9QEwDDg8&amp;usg=AFQjCNHDkL8RNRxV1PIIwDCPtvCz_OsICw"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85800" y="2782669"/>
            <a:ext cx="7620000" cy="646331"/>
          </a:xfrm>
          <a:prstGeom prst="rect">
            <a:avLst/>
          </a:prstGeom>
        </p:spPr>
        <p:txBody>
          <a:bodyPr wrap="square">
            <a:spAutoFit/>
          </a:bodyPr>
          <a:lstStyle/>
          <a:p>
            <a:pPr algn="ctr">
              <a:buNone/>
            </a:pPr>
            <a:r>
              <a:rPr lang="en-US" sz="3600" b="1" dirty="0" smtClean="0">
                <a:solidFill>
                  <a:schemeClr val="tx2"/>
                </a:solidFill>
              </a:rPr>
              <a:t>Conflict in Sale and Purchase</a:t>
            </a:r>
            <a:endParaRPr lang="en-US" sz="3600" b="1" dirty="0" smtClean="0">
              <a:solidFill>
                <a:schemeClr val="tx2"/>
              </a:solidFill>
              <a:latin typeface="Garamond" pitchFamily="18" charset="0"/>
              <a:ea typeface="Verdana" pitchFamily="34" charset="0"/>
              <a:cs typeface="Verdana" pitchFamily="34" charset="0"/>
            </a:endParaRPr>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1284827"/>
            <a:chOff x="269528" y="5496973"/>
            <a:chExt cx="8874472" cy="1284827"/>
          </a:xfrm>
        </p:grpSpPr>
        <p:pic>
          <p:nvPicPr>
            <p:cNvPr id="1026"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a:off x="762000" y="5715016"/>
            <a:ext cx="7696200" cy="0"/>
          </a:xfrm>
          <a:prstGeom prst="line">
            <a:avLst/>
          </a:prstGeom>
          <a:noFill/>
          <a:ln w="38100">
            <a:solidFill>
              <a:srgbClr val="A50021"/>
            </a:solidFill>
            <a:round/>
            <a:headEnd/>
            <a:tailEnd/>
          </a:ln>
        </p:spPr>
        <p:txBody>
          <a:bodyPr wrap="none" anchor="ctr"/>
          <a:lstStyle/>
          <a:p>
            <a:endParaRPr lang="en-US"/>
          </a:p>
        </p:txBody>
      </p:sp>
      <p:sp>
        <p:nvSpPr>
          <p:cNvPr id="10" name="Footer Placeholder 4"/>
          <p:cNvSpPr txBox="1">
            <a:spLocks/>
          </p:cNvSpPr>
          <p:nvPr/>
        </p:nvSpPr>
        <p:spPr>
          <a:xfrm>
            <a:off x="1600200" y="6172200"/>
            <a:ext cx="5791200" cy="3810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smtClean="0">
                <a:ln>
                  <a:noFill/>
                </a:ln>
                <a:solidFill>
                  <a:schemeClr val="accent6">
                    <a:lumMod val="50000"/>
                  </a:schemeClr>
                </a:solidFill>
                <a:effectLst/>
                <a:uLnTx/>
                <a:uFillTx/>
              </a:rPr>
              <a:t>Serving</a:t>
            </a:r>
            <a:r>
              <a:rPr kumimoji="0" lang="en-US" sz="2400" b="1" i="1" u="none" strike="noStrike" kern="1200" cap="none" spc="0" normalizeH="0" noProof="0" dirty="0" smtClean="0">
                <a:ln>
                  <a:noFill/>
                </a:ln>
                <a:solidFill>
                  <a:schemeClr val="accent6">
                    <a:lumMod val="50000"/>
                  </a:schemeClr>
                </a:solidFill>
                <a:effectLst/>
                <a:uLnTx/>
                <a:uFillTx/>
              </a:rPr>
              <a:t> the Cause of Public Interest</a:t>
            </a:r>
            <a:endParaRPr kumimoji="0" lang="en-US" sz="24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1676400" y="5791200"/>
            <a:ext cx="5791200" cy="3810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smtClean="0">
                <a:ln>
                  <a:noFill/>
                </a:ln>
                <a:solidFill>
                  <a:schemeClr val="accent6">
                    <a:lumMod val="50000"/>
                  </a:schemeClr>
                </a:solidFill>
                <a:effectLst/>
                <a:uLnTx/>
                <a:uFillTx/>
              </a:rPr>
              <a:t>Indian Actuarial Profession</a:t>
            </a:r>
            <a:endParaRPr kumimoji="0" lang="en-US" sz="2400" b="1" i="1" u="none" strike="noStrike" kern="1200" cap="none" spc="0" normalizeH="0" baseline="0" noProof="0" dirty="0">
              <a:ln>
                <a:noFill/>
              </a:ln>
              <a:solidFill>
                <a:schemeClr val="accent6">
                  <a:lumMod val="50000"/>
                </a:schemeClr>
              </a:solidFill>
              <a:effectLst/>
              <a:uLnTx/>
              <a:uFillTx/>
            </a:endParaRPr>
          </a:p>
        </p:txBody>
      </p:sp>
      <p:sp>
        <p:nvSpPr>
          <p:cNvPr id="12" name="TextBox 11"/>
          <p:cNvSpPr txBox="1"/>
          <p:nvPr/>
        </p:nvSpPr>
        <p:spPr>
          <a:xfrm>
            <a:off x="2895600" y="3581400"/>
            <a:ext cx="3505200" cy="2123658"/>
          </a:xfrm>
          <a:prstGeom prst="rect">
            <a:avLst/>
          </a:prstGeom>
          <a:noFill/>
        </p:spPr>
        <p:txBody>
          <a:bodyPr wrap="square" rtlCol="0">
            <a:spAutoFit/>
          </a:bodyPr>
          <a:lstStyle/>
          <a:p>
            <a:pPr algn="ctr">
              <a:buNone/>
            </a:pPr>
            <a:r>
              <a:rPr lang="en-US" sz="2400" b="1" dirty="0" smtClean="0">
                <a:latin typeface="Garamond" pitchFamily="18" charset="0"/>
                <a:ea typeface="Verdana" pitchFamily="34" charset="0"/>
                <a:cs typeface="Verdana" pitchFamily="34" charset="0"/>
              </a:rPr>
              <a:t>Vichitra </a:t>
            </a:r>
            <a:r>
              <a:rPr lang="en-US" sz="2400" b="1" dirty="0" smtClean="0">
                <a:latin typeface="Garamond" pitchFamily="18" charset="0"/>
                <a:ea typeface="Verdana" pitchFamily="34" charset="0"/>
                <a:cs typeface="Verdana" pitchFamily="34" charset="0"/>
              </a:rPr>
              <a:t>Malhotra</a:t>
            </a:r>
          </a:p>
          <a:p>
            <a:pPr algn="ctr">
              <a:buNone/>
            </a:pPr>
            <a:r>
              <a:rPr lang="en-US" sz="2400" b="1" dirty="0" smtClean="0">
                <a:latin typeface="Garamond" pitchFamily="18" charset="0"/>
                <a:ea typeface="Verdana" pitchFamily="34" charset="0"/>
                <a:cs typeface="Verdana" pitchFamily="34" charset="0"/>
              </a:rPr>
              <a:t>Ishwar Gopashetti</a:t>
            </a:r>
          </a:p>
          <a:p>
            <a:pPr algn="ctr">
              <a:buNone/>
            </a:pPr>
            <a:r>
              <a:rPr lang="en-US" sz="2400" b="1" dirty="0" smtClean="0">
                <a:latin typeface="Garamond" pitchFamily="18" charset="0"/>
                <a:ea typeface="Verdana" pitchFamily="34" charset="0"/>
                <a:cs typeface="Verdana" pitchFamily="34" charset="0"/>
              </a:rPr>
              <a:t>Gopal Kumar</a:t>
            </a:r>
            <a:endParaRPr lang="en-US" sz="2400" b="1" dirty="0" smtClean="0">
              <a:latin typeface="Garamond" pitchFamily="18" charset="0"/>
              <a:ea typeface="Verdana" pitchFamily="34" charset="0"/>
              <a:cs typeface="Verdana" pitchFamily="34" charset="0"/>
            </a:endParaRPr>
          </a:p>
          <a:p>
            <a:pPr algn="ctr">
              <a:buNone/>
            </a:pPr>
            <a:r>
              <a:rPr lang="en-US" sz="2400" b="1" dirty="0" smtClean="0">
                <a:latin typeface="Garamond" pitchFamily="18" charset="0"/>
                <a:ea typeface="Verdana" pitchFamily="34" charset="0"/>
                <a:cs typeface="Verdana" pitchFamily="34" charset="0"/>
              </a:rPr>
              <a:t>Guide: Mayur Ankolekar</a:t>
            </a:r>
          </a:p>
          <a:p>
            <a:endParaRPr lang="en-US" dirty="0"/>
          </a:p>
          <a:p>
            <a:endParaRPr lang="en-IN" dirty="0"/>
          </a:p>
        </p:txBody>
      </p:sp>
    </p:spTree>
    <p:extLst>
      <p:ext uri="{BB962C8B-B14F-4D97-AF65-F5344CB8AC3E}">
        <p14:creationId xmlns:p14="http://schemas.microsoft.com/office/powerpoint/2010/main" xmlns="" val="1207490616"/>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 y="503238"/>
            <a:ext cx="8229600" cy="792162"/>
          </a:xfrm>
        </p:spPr>
        <p:txBody>
          <a:bodyPr>
            <a:normAutofit/>
          </a:bodyPr>
          <a:lstStyle/>
          <a:p>
            <a:pPr algn="l"/>
            <a:r>
              <a:rPr lang="en-US" sz="3200" b="1" dirty="0" smtClean="0"/>
              <a:t>Areas for exercising caution</a:t>
            </a:r>
            <a:endParaRPr lang="en-IN" sz="3200" b="1" dirty="0"/>
          </a:p>
        </p:txBody>
      </p:sp>
      <p:sp>
        <p:nvSpPr>
          <p:cNvPr id="4" name="Slide Number Placeholder 3"/>
          <p:cNvSpPr>
            <a:spLocks noGrp="1"/>
          </p:cNvSpPr>
          <p:nvPr>
            <p:ph type="sldNum" sz="quarter" idx="12"/>
          </p:nvPr>
        </p:nvSpPr>
        <p:spPr/>
        <p:txBody>
          <a:bodyPr/>
          <a:lstStyle/>
          <a:p>
            <a:fld id="{1BD7B9C1-A754-4C6C-A2F0-B532131F2839}" type="slidenum">
              <a:rPr lang="en-IN" smtClean="0">
                <a:latin typeface="+mj-lt"/>
              </a:rPr>
              <a:pPr/>
              <a:t>10</a:t>
            </a:fld>
            <a:endParaRPr lang="en-IN" dirty="0">
              <a:latin typeface="+mj-lt"/>
            </a:endParaRPr>
          </a:p>
        </p:txBody>
      </p:sp>
      <p:sp>
        <p:nvSpPr>
          <p:cNvPr id="5" name="Footer Placeholder 4"/>
          <p:cNvSpPr>
            <a:spLocks noGrp="1"/>
          </p:cNvSpPr>
          <p:nvPr>
            <p:ph type="ftr" sz="quarter" idx="11"/>
          </p:nvPr>
        </p:nvSpPr>
        <p:spPr>
          <a:xfrm>
            <a:off x="76200" y="6356350"/>
            <a:ext cx="2895600" cy="365125"/>
          </a:xfrm>
        </p:spPr>
        <p:txBody>
          <a:bodyPr/>
          <a:lstStyle/>
          <a:p>
            <a:r>
              <a:rPr lang="en-US" dirty="0" smtClean="0"/>
              <a:t>www.actuariesindia.org</a:t>
            </a:r>
            <a:endParaRPr lang="en-US" dirty="0"/>
          </a:p>
        </p:txBody>
      </p:sp>
      <p:graphicFrame>
        <p:nvGraphicFramePr>
          <p:cNvPr id="12" name="Table 11"/>
          <p:cNvGraphicFramePr>
            <a:graphicFrameLocks noGrp="1"/>
          </p:cNvGraphicFramePr>
          <p:nvPr>
            <p:extLst>
              <p:ext uri="{D42A27DB-BD31-4B8C-83A1-F6EECF244321}">
                <p14:modId xmlns:p14="http://schemas.microsoft.com/office/powerpoint/2010/main" xmlns="" val="2544046561"/>
              </p:ext>
            </p:extLst>
          </p:nvPr>
        </p:nvGraphicFramePr>
        <p:xfrm>
          <a:off x="152400" y="1268105"/>
          <a:ext cx="8763000" cy="5157226"/>
        </p:xfrm>
        <a:graphic>
          <a:graphicData uri="http://schemas.openxmlformats.org/drawingml/2006/table">
            <a:tbl>
              <a:tblPr firstRow="1" bandRow="1">
                <a:tableStyleId>{5C22544A-7EE6-4342-B048-85BDC9FD1C3A}</a:tableStyleId>
              </a:tblPr>
              <a:tblGrid>
                <a:gridCol w="4381500"/>
                <a:gridCol w="4381500"/>
              </a:tblGrid>
              <a:tr h="380999">
                <a:tc>
                  <a:txBody>
                    <a:bodyPr/>
                    <a:lstStyle/>
                    <a:p>
                      <a:r>
                        <a:rPr lang="en-US" sz="1400" b="1" dirty="0" smtClean="0">
                          <a:latin typeface="+mj-lt"/>
                        </a:rPr>
                        <a:t>Areas</a:t>
                      </a:r>
                      <a:r>
                        <a:rPr lang="en-US" sz="1400" b="1" baseline="0" dirty="0" smtClean="0">
                          <a:latin typeface="+mj-lt"/>
                        </a:rPr>
                        <a:t> for exercising caution</a:t>
                      </a:r>
                      <a:endParaRPr lang="en-IN" sz="1400" b="1" dirty="0">
                        <a:latin typeface="+mj-lt"/>
                      </a:endParaRPr>
                    </a:p>
                  </a:txBody>
                  <a:tcPr anchor="ctr"/>
                </a:tc>
                <a:tc>
                  <a:txBody>
                    <a:bodyPr/>
                    <a:lstStyle/>
                    <a:p>
                      <a:r>
                        <a:rPr lang="en-US" sz="1400" b="1" dirty="0" smtClean="0">
                          <a:latin typeface="+mj-lt"/>
                        </a:rPr>
                        <a:t>PCS to consider</a:t>
                      </a:r>
                      <a:endParaRPr lang="en-IN" sz="1400" b="1" dirty="0">
                        <a:latin typeface="+mj-lt"/>
                      </a:endParaRPr>
                    </a:p>
                  </a:txBody>
                  <a:tcPr anchor="ctr"/>
                </a:tc>
              </a:tr>
              <a:tr h="2346764">
                <a:tc>
                  <a:txBody>
                    <a:bodyPr/>
                    <a:lstStyle/>
                    <a:p>
                      <a:pPr>
                        <a:spcBef>
                          <a:spcPts val="300"/>
                        </a:spcBef>
                        <a:spcAft>
                          <a:spcPts val="300"/>
                        </a:spcAft>
                      </a:pPr>
                      <a:r>
                        <a:rPr lang="en-US" sz="1400" b="1" i="1" dirty="0" smtClean="0">
                          <a:latin typeface="+mj-lt"/>
                        </a:rPr>
                        <a:t>Confidentiality</a:t>
                      </a:r>
                    </a:p>
                    <a:p>
                      <a:pPr algn="just">
                        <a:spcBef>
                          <a:spcPts val="300"/>
                        </a:spcBef>
                        <a:spcAft>
                          <a:spcPts val="300"/>
                        </a:spcAft>
                      </a:pPr>
                      <a:r>
                        <a:rPr lang="en-US" sz="1400" dirty="0" smtClean="0">
                          <a:latin typeface="+mj-lt"/>
                        </a:rPr>
                        <a:t>Actuary privy to following information (deemed confidential)</a:t>
                      </a:r>
                    </a:p>
                    <a:p>
                      <a:pPr marL="234950" indent="-234950" algn="just">
                        <a:spcBef>
                          <a:spcPts val="300"/>
                        </a:spcBef>
                        <a:spcAft>
                          <a:spcPts val="300"/>
                        </a:spcAft>
                        <a:buFont typeface="Arial" pitchFamily="34" charset="0"/>
                        <a:buChar char="•"/>
                      </a:pPr>
                      <a:r>
                        <a:rPr lang="en-US" sz="1400" dirty="0" smtClean="0">
                          <a:latin typeface="+mj-lt"/>
                        </a:rPr>
                        <a:t>Past investment information of Company A</a:t>
                      </a:r>
                    </a:p>
                    <a:p>
                      <a:pPr marL="234950" indent="-234950" algn="just">
                        <a:spcBef>
                          <a:spcPts val="300"/>
                        </a:spcBef>
                        <a:spcAft>
                          <a:spcPts val="300"/>
                        </a:spcAft>
                        <a:buFont typeface="Arial" pitchFamily="34" charset="0"/>
                        <a:buChar char="•"/>
                      </a:pPr>
                      <a:r>
                        <a:rPr lang="en-US" sz="1400" dirty="0" smtClean="0">
                          <a:latin typeface="+mj-lt"/>
                        </a:rPr>
                        <a:t>Sale and Purchase document</a:t>
                      </a:r>
                    </a:p>
                    <a:p>
                      <a:pPr algn="just">
                        <a:spcBef>
                          <a:spcPts val="300"/>
                        </a:spcBef>
                        <a:spcAft>
                          <a:spcPts val="300"/>
                        </a:spcAft>
                      </a:pPr>
                      <a:r>
                        <a:rPr lang="en-US" sz="1400" dirty="0" smtClean="0">
                          <a:latin typeface="+mj-lt"/>
                        </a:rPr>
                        <a:t>During buyout process or otherwise, Actuary may be called upon to share specific information of Company A.  </a:t>
                      </a:r>
                    </a:p>
                    <a:p>
                      <a:pPr algn="just">
                        <a:spcBef>
                          <a:spcPts val="300"/>
                        </a:spcBef>
                        <a:spcAft>
                          <a:spcPts val="300"/>
                        </a:spcAft>
                      </a:pPr>
                      <a:r>
                        <a:rPr lang="en-US" sz="1400" dirty="0" smtClean="0">
                          <a:latin typeface="+mj-lt"/>
                        </a:rPr>
                        <a:t>Must consult his client and exercise caution in sharing any such information.</a:t>
                      </a:r>
                    </a:p>
                  </a:txBody>
                  <a:tcPr>
                    <a:solidFill>
                      <a:srgbClr val="EAF0FC"/>
                    </a:solidFill>
                  </a:tcPr>
                </a:tc>
                <a:tc>
                  <a:txBody>
                    <a:bodyPr/>
                    <a:lstStyle/>
                    <a:p>
                      <a:pPr algn="just">
                        <a:spcBef>
                          <a:spcPts val="300"/>
                        </a:spcBef>
                        <a:spcAft>
                          <a:spcPts val="300"/>
                        </a:spcAft>
                      </a:pPr>
                      <a:r>
                        <a:rPr lang="en-US" sz="1400" dirty="0" smtClean="0">
                          <a:latin typeface="+mj-lt"/>
                        </a:rPr>
                        <a:t>PCS (Section 2.5.1) prescribes</a:t>
                      </a:r>
                    </a:p>
                    <a:p>
                      <a:pPr algn="just">
                        <a:spcBef>
                          <a:spcPts val="300"/>
                        </a:spcBef>
                        <a:spcAft>
                          <a:spcPts val="300"/>
                        </a:spcAft>
                      </a:pPr>
                      <a:r>
                        <a:rPr lang="en-IN" sz="1400" i="1" dirty="0" smtClean="0">
                          <a:latin typeface="+mj-lt"/>
                        </a:rPr>
                        <a:t>“As a matter of law, information acquired by an actuary in the course of professional work is frequently confidential to the actuary’s client or the actuary’s firm. As such, </a:t>
                      </a:r>
                      <a:r>
                        <a:rPr lang="en-IN" sz="1400" b="1" i="1" dirty="0" smtClean="0">
                          <a:latin typeface="+mj-lt"/>
                        </a:rPr>
                        <a:t>it should not normally be disclosed unless consent has been obtained from the actuary’s client</a:t>
                      </a:r>
                      <a:r>
                        <a:rPr lang="en-IN" sz="1400" i="1" dirty="0" smtClean="0">
                          <a:latin typeface="+mj-lt"/>
                        </a:rPr>
                        <a:t> or the actuary’s firm, as the case may be.”</a:t>
                      </a:r>
                      <a:endParaRPr lang="en-US" sz="1400" i="1" dirty="0" smtClean="0">
                        <a:latin typeface="+mj-lt"/>
                      </a:endParaRPr>
                    </a:p>
                    <a:p>
                      <a:pPr>
                        <a:spcBef>
                          <a:spcPts val="300"/>
                        </a:spcBef>
                        <a:spcAft>
                          <a:spcPts val="300"/>
                        </a:spcAft>
                      </a:pPr>
                      <a:endParaRPr lang="en-IN" sz="1400" dirty="0">
                        <a:latin typeface="+mj-lt"/>
                      </a:endParaRPr>
                    </a:p>
                  </a:txBody>
                  <a:tcPr>
                    <a:solidFill>
                      <a:srgbClr val="EAF0FC"/>
                    </a:solidFill>
                  </a:tcPr>
                </a:tc>
              </a:tr>
              <a:tr h="2383547">
                <a:tc>
                  <a:txBody>
                    <a:bodyPr/>
                    <a:lstStyle/>
                    <a:p>
                      <a:pPr marL="177800" indent="-177800" algn="just">
                        <a:spcBef>
                          <a:spcPts val="300"/>
                        </a:spcBef>
                        <a:spcAft>
                          <a:spcPts val="300"/>
                        </a:spcAft>
                        <a:buFont typeface="Arial" pitchFamily="34" charset="0"/>
                        <a:buNone/>
                      </a:pPr>
                      <a:r>
                        <a:rPr lang="en-US" sz="1400" b="1" i="1" dirty="0" smtClean="0">
                          <a:latin typeface="+mj-lt"/>
                        </a:rPr>
                        <a:t>Financial Interest</a:t>
                      </a:r>
                    </a:p>
                    <a:p>
                      <a:pPr marL="177800" marR="0" indent="-177800" algn="just" defTabSz="914400" rtl="0" eaLnBrk="1" fontAlgn="auto" latinLnBrk="0" hangingPunct="1">
                        <a:lnSpc>
                          <a:spcPct val="100000"/>
                        </a:lnSpc>
                        <a:spcBef>
                          <a:spcPts val="300"/>
                        </a:spcBef>
                        <a:spcAft>
                          <a:spcPts val="300"/>
                        </a:spcAft>
                        <a:buClrTx/>
                        <a:buSzTx/>
                        <a:buFont typeface="Arial" pitchFamily="34" charset="0"/>
                        <a:buChar char="•"/>
                        <a:tabLst/>
                        <a:defRPr/>
                      </a:pPr>
                      <a:r>
                        <a:rPr lang="en-US" sz="1400" dirty="0" smtClean="0">
                          <a:latin typeface="+mj-lt"/>
                        </a:rPr>
                        <a:t>Appointment to new scheme made by Finance</a:t>
                      </a:r>
                      <a:r>
                        <a:rPr lang="en-US" sz="1400" baseline="0" dirty="0" smtClean="0">
                          <a:latin typeface="+mj-lt"/>
                        </a:rPr>
                        <a:t> director</a:t>
                      </a:r>
                      <a:r>
                        <a:rPr lang="en-US" sz="1400" dirty="0" smtClean="0">
                          <a:latin typeface="+mj-lt"/>
                        </a:rPr>
                        <a:t> of Company A . Ensure that this does not influence the advice to trustees of Company A and B</a:t>
                      </a:r>
                    </a:p>
                    <a:p>
                      <a:pPr marL="177800" indent="-177800" algn="just">
                        <a:spcBef>
                          <a:spcPts val="300"/>
                        </a:spcBef>
                        <a:spcAft>
                          <a:spcPts val="300"/>
                        </a:spcAft>
                        <a:buFont typeface="Arial" pitchFamily="34" charset="0"/>
                        <a:buChar char="•"/>
                      </a:pPr>
                      <a:r>
                        <a:rPr lang="en-US" sz="1400" dirty="0" smtClean="0">
                          <a:latin typeface="+mj-lt"/>
                        </a:rPr>
                        <a:t>Fees and the remuneration should be specified at the outset	</a:t>
                      </a:r>
                    </a:p>
                    <a:p>
                      <a:pPr marL="177800" indent="-177800" algn="just">
                        <a:spcBef>
                          <a:spcPts val="300"/>
                        </a:spcBef>
                        <a:spcAft>
                          <a:spcPts val="300"/>
                        </a:spcAft>
                        <a:buFont typeface="Arial" pitchFamily="34" charset="0"/>
                        <a:buChar char="•"/>
                      </a:pPr>
                      <a:r>
                        <a:rPr lang="en-US" sz="1400" dirty="0" smtClean="0">
                          <a:latin typeface="+mj-lt"/>
                        </a:rPr>
                        <a:t>Financial rewards if any, should not influence the quality of advice provided and be excluded from the purview of the advice</a:t>
                      </a:r>
                    </a:p>
                  </a:txBody>
                  <a:tcPr>
                    <a:solidFill>
                      <a:srgbClr val="EAF0FC"/>
                    </a:solidFill>
                  </a:tcPr>
                </a:tc>
                <a:tc>
                  <a:txBody>
                    <a:bodyPr/>
                    <a:lstStyle/>
                    <a:p>
                      <a:pPr algn="just">
                        <a:spcBef>
                          <a:spcPts val="300"/>
                        </a:spcBef>
                        <a:spcAft>
                          <a:spcPts val="300"/>
                        </a:spcAft>
                      </a:pPr>
                      <a:r>
                        <a:rPr lang="en-US" sz="1400" dirty="0" smtClean="0">
                          <a:latin typeface="+mj-lt"/>
                        </a:rPr>
                        <a:t>PCS (Section 6.1) prescribes</a:t>
                      </a:r>
                    </a:p>
                    <a:p>
                      <a:pPr algn="just">
                        <a:spcBef>
                          <a:spcPts val="600"/>
                        </a:spcBef>
                        <a:spcAft>
                          <a:spcPts val="600"/>
                        </a:spcAft>
                      </a:pPr>
                      <a:r>
                        <a:rPr lang="en-US" sz="1400" i="1" dirty="0" smtClean="0">
                          <a:latin typeface="+mj-lt"/>
                        </a:rPr>
                        <a:t>“</a:t>
                      </a:r>
                      <a:r>
                        <a:rPr lang="en-IN" sz="1400" i="1" dirty="0" smtClean="0">
                          <a:latin typeface="+mj-lt"/>
                        </a:rPr>
                        <a:t>An actuary </a:t>
                      </a:r>
                      <a:r>
                        <a:rPr lang="en-IN" sz="1400" b="1" i="1" dirty="0" smtClean="0">
                          <a:latin typeface="+mj-lt"/>
                        </a:rPr>
                        <a:t>must make full and timely disclosure to the client of any financial interest, which the actuary or the actuary’s firm may have in any assignment that the member undertakes</a:t>
                      </a:r>
                      <a:r>
                        <a:rPr lang="en-IN" sz="1400" i="1" dirty="0" smtClean="0">
                          <a:latin typeface="+mj-lt"/>
                        </a:rPr>
                        <a:t> for that client or in its outcome. Financial interest includes direct remuneration, direct and indirect benefits, commission and introductory fees paid by or to the actuary or the actuary’s firm.”</a:t>
                      </a:r>
                    </a:p>
                    <a:p>
                      <a:pPr>
                        <a:spcBef>
                          <a:spcPts val="300"/>
                        </a:spcBef>
                        <a:spcAft>
                          <a:spcPts val="300"/>
                        </a:spcAft>
                      </a:pPr>
                      <a:endParaRPr lang="en-IN" sz="1400" dirty="0">
                        <a:latin typeface="+mj-lt"/>
                      </a:endParaRPr>
                    </a:p>
                  </a:txBody>
                  <a:tcPr>
                    <a:solidFill>
                      <a:srgbClr val="EAF0FC"/>
                    </a:solidFill>
                  </a:tcPr>
                </a:tc>
              </a:tr>
            </a:tbl>
          </a:graphicData>
        </a:graphic>
      </p:graphicFrame>
      <p:sp>
        <p:nvSpPr>
          <p:cNvPr id="6" name="Right Arrow 5">
            <a:hlinkClick r:id="rId2" action="ppaction://hlinksldjump"/>
          </p:cNvPr>
          <p:cNvSpPr/>
          <p:nvPr/>
        </p:nvSpPr>
        <p:spPr>
          <a:xfrm rot="10800000">
            <a:off x="7772400" y="5944444"/>
            <a:ext cx="978408" cy="4563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xmlns="" val="2645388896"/>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 y="503238"/>
            <a:ext cx="8229600" cy="792162"/>
          </a:xfrm>
        </p:spPr>
        <p:txBody>
          <a:bodyPr>
            <a:normAutofit/>
          </a:bodyPr>
          <a:lstStyle/>
          <a:p>
            <a:pPr algn="l"/>
            <a:r>
              <a:rPr lang="en-US" sz="3200" b="1" dirty="0" smtClean="0"/>
              <a:t>Summary</a:t>
            </a:r>
            <a:endParaRPr lang="en-IN" sz="3200" b="1" dirty="0"/>
          </a:p>
        </p:txBody>
      </p:sp>
      <p:sp>
        <p:nvSpPr>
          <p:cNvPr id="4" name="Slide Number Placeholder 3"/>
          <p:cNvSpPr>
            <a:spLocks noGrp="1"/>
          </p:cNvSpPr>
          <p:nvPr>
            <p:ph type="sldNum" sz="quarter" idx="12"/>
          </p:nvPr>
        </p:nvSpPr>
        <p:spPr/>
        <p:txBody>
          <a:bodyPr/>
          <a:lstStyle/>
          <a:p>
            <a:fld id="{1BD7B9C1-A754-4C6C-A2F0-B532131F2839}" type="slidenum">
              <a:rPr lang="en-IN" smtClean="0">
                <a:latin typeface="+mj-lt"/>
              </a:rPr>
              <a:pPr/>
              <a:t>11</a:t>
            </a:fld>
            <a:endParaRPr lang="en-IN" dirty="0">
              <a:latin typeface="+mj-lt"/>
            </a:endParaRPr>
          </a:p>
        </p:txBody>
      </p:sp>
      <p:sp>
        <p:nvSpPr>
          <p:cNvPr id="5" name="Footer Placeholder 4"/>
          <p:cNvSpPr>
            <a:spLocks noGrp="1"/>
          </p:cNvSpPr>
          <p:nvPr>
            <p:ph type="ftr" sz="quarter" idx="11"/>
          </p:nvPr>
        </p:nvSpPr>
        <p:spPr>
          <a:xfrm>
            <a:off x="76200" y="6356350"/>
            <a:ext cx="2895600" cy="365125"/>
          </a:xfrm>
        </p:spPr>
        <p:txBody>
          <a:bodyPr/>
          <a:lstStyle/>
          <a:p>
            <a:r>
              <a:rPr lang="en-US" dirty="0" smtClean="0"/>
              <a:t>www.actuariesindia.org</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xmlns="" val="1846815369"/>
              </p:ext>
            </p:extLst>
          </p:nvPr>
        </p:nvGraphicFramePr>
        <p:xfrm>
          <a:off x="152400" y="1344304"/>
          <a:ext cx="8763000" cy="5044440"/>
        </p:xfrm>
        <a:graphic>
          <a:graphicData uri="http://schemas.openxmlformats.org/drawingml/2006/table">
            <a:tbl>
              <a:tblPr firstRow="1" bandRow="1">
                <a:tableStyleId>{5C22544A-7EE6-4342-B048-85BDC9FD1C3A}</a:tableStyleId>
              </a:tblPr>
              <a:tblGrid>
                <a:gridCol w="1921711"/>
                <a:gridCol w="2229184"/>
                <a:gridCol w="2536658"/>
                <a:gridCol w="2075447"/>
              </a:tblGrid>
              <a:tr h="370840">
                <a:tc>
                  <a:txBody>
                    <a:bodyPr/>
                    <a:lstStyle/>
                    <a:p>
                      <a:r>
                        <a:rPr lang="en-US" sz="1400" dirty="0" smtClean="0">
                          <a:latin typeface="+mj-lt"/>
                        </a:rPr>
                        <a:t>Situation</a:t>
                      </a:r>
                      <a:endParaRPr lang="en-IN" sz="1400" dirty="0">
                        <a:latin typeface="+mj-lt"/>
                      </a:endParaRPr>
                    </a:p>
                  </a:txBody>
                  <a:tcPr anchor="ctr"/>
                </a:tc>
                <a:tc>
                  <a:txBody>
                    <a:bodyPr/>
                    <a:lstStyle/>
                    <a:p>
                      <a:r>
                        <a:rPr lang="en-US" sz="1400" dirty="0" smtClean="0">
                          <a:latin typeface="+mj-lt"/>
                        </a:rPr>
                        <a:t>Mistakes made</a:t>
                      </a:r>
                      <a:endParaRPr lang="en-IN" sz="1400" dirty="0">
                        <a:latin typeface="+mj-lt"/>
                      </a:endParaRPr>
                    </a:p>
                  </a:txBody>
                  <a:tcPr anchor="ctr"/>
                </a:tc>
                <a:tc>
                  <a:txBody>
                    <a:bodyPr/>
                    <a:lstStyle/>
                    <a:p>
                      <a:r>
                        <a:rPr lang="en-US" sz="1400" dirty="0" smtClean="0">
                          <a:latin typeface="+mj-lt"/>
                        </a:rPr>
                        <a:t>How to deal now</a:t>
                      </a:r>
                      <a:r>
                        <a:rPr lang="en-US" sz="1400" baseline="0" dirty="0" smtClean="0">
                          <a:latin typeface="+mj-lt"/>
                        </a:rPr>
                        <a:t> / Professional Issues to Consider</a:t>
                      </a:r>
                      <a:endParaRPr lang="en-IN" sz="1400" dirty="0">
                        <a:latin typeface="+mj-lt"/>
                      </a:endParaRPr>
                    </a:p>
                  </a:txBody>
                  <a:tcPr anchor="ctr"/>
                </a:tc>
                <a:tc>
                  <a:txBody>
                    <a:bodyPr/>
                    <a:lstStyle/>
                    <a:p>
                      <a:r>
                        <a:rPr lang="en-US" sz="1400" dirty="0" smtClean="0">
                          <a:latin typeface="+mj-lt"/>
                        </a:rPr>
                        <a:t>PCS Guidance</a:t>
                      </a:r>
                      <a:endParaRPr lang="en-IN" sz="1400" dirty="0">
                        <a:latin typeface="+mj-lt"/>
                      </a:endParaRPr>
                    </a:p>
                  </a:txBody>
                  <a:tcPr anchor="ctr"/>
                </a:tc>
              </a:tr>
              <a:tr h="370840">
                <a:tc>
                  <a:txBody>
                    <a:bodyPr/>
                    <a:lstStyle/>
                    <a:p>
                      <a:r>
                        <a:rPr lang="en-US" sz="1400" dirty="0" smtClean="0">
                          <a:latin typeface="+mj-lt"/>
                        </a:rPr>
                        <a:t>Accepting  Client</a:t>
                      </a:r>
                      <a:r>
                        <a:rPr lang="en-US" sz="1400" baseline="0" dirty="0" smtClean="0">
                          <a:latin typeface="+mj-lt"/>
                        </a:rPr>
                        <a:t> B’s offer</a:t>
                      </a:r>
                      <a:endParaRPr lang="en-IN" sz="1400" dirty="0">
                        <a:latin typeface="+mj-lt"/>
                      </a:endParaRPr>
                    </a:p>
                  </a:txBody>
                  <a:tcPr anchor="ctr">
                    <a:solidFill>
                      <a:srgbClr val="EAF0FC"/>
                    </a:solidFill>
                  </a:tcPr>
                </a:tc>
                <a:tc>
                  <a:txBody>
                    <a:bodyPr/>
                    <a:lstStyle/>
                    <a:p>
                      <a:pPr marL="177800" indent="-177800" algn="just">
                        <a:spcBef>
                          <a:spcPts val="300"/>
                        </a:spcBef>
                        <a:spcAft>
                          <a:spcPts val="300"/>
                        </a:spcAft>
                        <a:buFont typeface="Arial" pitchFamily="34" charset="0"/>
                        <a:buChar char="•"/>
                      </a:pPr>
                      <a:r>
                        <a:rPr lang="en-US" sz="1400" dirty="0" smtClean="0">
                          <a:latin typeface="+mj-lt"/>
                        </a:rPr>
                        <a:t>Did not</a:t>
                      </a:r>
                      <a:r>
                        <a:rPr lang="en-US" sz="1400" baseline="0" dirty="0" smtClean="0">
                          <a:latin typeface="+mj-lt"/>
                        </a:rPr>
                        <a:t> anticipate future conflict of interest</a:t>
                      </a:r>
                    </a:p>
                    <a:p>
                      <a:pPr marL="177800" indent="-177800" algn="just">
                        <a:spcBef>
                          <a:spcPts val="300"/>
                        </a:spcBef>
                        <a:spcAft>
                          <a:spcPts val="300"/>
                        </a:spcAft>
                        <a:buFont typeface="Arial" pitchFamily="34" charset="0"/>
                        <a:buChar char="•"/>
                      </a:pPr>
                      <a:r>
                        <a:rPr lang="en-US" sz="1400" baseline="0" dirty="0" smtClean="0">
                          <a:latin typeface="+mj-lt"/>
                        </a:rPr>
                        <a:t>Did not disclose and discuss with clients</a:t>
                      </a:r>
                      <a:endParaRPr lang="en-IN" sz="1400" dirty="0">
                        <a:latin typeface="+mj-lt"/>
                      </a:endParaRPr>
                    </a:p>
                  </a:txBody>
                  <a:tcPr anchor="ctr">
                    <a:solidFill>
                      <a:srgbClr val="EAF0FC"/>
                    </a:solidFill>
                  </a:tcPr>
                </a:tc>
                <a:tc>
                  <a:txBody>
                    <a:bodyPr/>
                    <a:lstStyle/>
                    <a:p>
                      <a:pPr marL="177800" indent="-177800">
                        <a:buFont typeface="Arial" pitchFamily="34" charset="0"/>
                        <a:buChar char="•"/>
                      </a:pPr>
                      <a:r>
                        <a:rPr lang="en-US" sz="1400" dirty="0" smtClean="0">
                          <a:latin typeface="+mj-lt"/>
                        </a:rPr>
                        <a:t>Disclose immediately and agree on areas of non involvement</a:t>
                      </a:r>
                      <a:endParaRPr lang="en-IN" sz="1400" dirty="0">
                        <a:latin typeface="+mj-lt"/>
                      </a:endParaRPr>
                    </a:p>
                  </a:txBody>
                  <a:tcPr anchor="ctr">
                    <a:solidFill>
                      <a:srgbClr val="EAF0FC"/>
                    </a:solidFill>
                  </a:tcPr>
                </a:tc>
                <a:tc>
                  <a:txBody>
                    <a:bodyPr/>
                    <a:lstStyle/>
                    <a:p>
                      <a:r>
                        <a:rPr lang="en-US" sz="1400" dirty="0" smtClean="0">
                          <a:latin typeface="+mj-lt"/>
                        </a:rPr>
                        <a:t>PCS section 5.2 and 5.3 advising</a:t>
                      </a:r>
                      <a:r>
                        <a:rPr lang="en-US" sz="1400" baseline="0" dirty="0" smtClean="0">
                          <a:latin typeface="+mj-lt"/>
                        </a:rPr>
                        <a:t> on conflict of interest to be considered</a:t>
                      </a:r>
                      <a:endParaRPr lang="en-IN" sz="1400" dirty="0">
                        <a:latin typeface="+mj-lt"/>
                      </a:endParaRPr>
                    </a:p>
                  </a:txBody>
                  <a:tcPr anchor="ctr">
                    <a:solidFill>
                      <a:srgbClr val="EAF0FC"/>
                    </a:solidFill>
                  </a:tcPr>
                </a:tc>
              </a:tr>
              <a:tr h="370840">
                <a:tc>
                  <a:txBody>
                    <a:bodyPr/>
                    <a:lstStyle/>
                    <a:p>
                      <a:r>
                        <a:rPr lang="en-US" sz="1400" dirty="0" smtClean="0">
                          <a:latin typeface="+mj-lt"/>
                        </a:rPr>
                        <a:t>Advising both</a:t>
                      </a:r>
                      <a:r>
                        <a:rPr lang="en-US" sz="1400" baseline="0" dirty="0" smtClean="0">
                          <a:latin typeface="+mj-lt"/>
                        </a:rPr>
                        <a:t> clients on sale purchase agreement</a:t>
                      </a:r>
                      <a:endParaRPr lang="en-IN" sz="1400" dirty="0">
                        <a:latin typeface="+mj-lt"/>
                      </a:endParaRPr>
                    </a:p>
                  </a:txBody>
                  <a:tcPr anchor="ctr">
                    <a:solidFill>
                      <a:srgbClr val="EAF0FC"/>
                    </a:solidFill>
                  </a:tcPr>
                </a:tc>
                <a:tc>
                  <a:txBody>
                    <a:bodyPr/>
                    <a:lstStyle/>
                    <a:p>
                      <a:pPr marL="177800" indent="-177800">
                        <a:spcBef>
                          <a:spcPts val="300"/>
                        </a:spcBef>
                        <a:spcAft>
                          <a:spcPts val="300"/>
                        </a:spcAft>
                        <a:buFont typeface="Arial" pitchFamily="34" charset="0"/>
                        <a:buChar char="•"/>
                      </a:pPr>
                      <a:r>
                        <a:rPr lang="en-US" sz="1400" dirty="0" smtClean="0">
                          <a:latin typeface="+mj-lt"/>
                        </a:rPr>
                        <a:t>Client are trustees</a:t>
                      </a:r>
                      <a:r>
                        <a:rPr lang="en-US" sz="1400" baseline="0" dirty="0" smtClean="0">
                          <a:latin typeface="+mj-lt"/>
                        </a:rPr>
                        <a:t> who are not party to agreement</a:t>
                      </a:r>
                    </a:p>
                    <a:p>
                      <a:pPr marL="177800" indent="-177800">
                        <a:spcBef>
                          <a:spcPts val="300"/>
                        </a:spcBef>
                        <a:spcAft>
                          <a:spcPts val="300"/>
                        </a:spcAft>
                        <a:buFont typeface="Arial" pitchFamily="34" charset="0"/>
                        <a:buChar char="•"/>
                      </a:pPr>
                      <a:r>
                        <a:rPr lang="en-US" sz="1400" baseline="0" dirty="0" smtClean="0">
                          <a:latin typeface="+mj-lt"/>
                        </a:rPr>
                        <a:t>Only Apparent conflict of interest</a:t>
                      </a:r>
                      <a:endParaRPr lang="en-IN" sz="1400" dirty="0">
                        <a:latin typeface="+mj-lt"/>
                      </a:endParaRPr>
                    </a:p>
                  </a:txBody>
                  <a:tcPr anchor="ctr">
                    <a:solidFill>
                      <a:srgbClr val="EAF0FC"/>
                    </a:solidFill>
                  </a:tcPr>
                </a:tc>
                <a:tc>
                  <a:txBody>
                    <a:bodyPr/>
                    <a:lstStyle/>
                    <a:p>
                      <a:pPr marL="177800" indent="-177800">
                        <a:buFont typeface="Arial" pitchFamily="34" charset="0"/>
                        <a:buChar char="•"/>
                      </a:pPr>
                      <a:r>
                        <a:rPr lang="en-US" sz="1400" dirty="0" smtClean="0">
                          <a:latin typeface="+mj-lt"/>
                        </a:rPr>
                        <a:t>Highlight agreement is ambiguous</a:t>
                      </a:r>
                      <a:r>
                        <a:rPr lang="en-US" sz="1400" baseline="0" dirty="0" smtClean="0">
                          <a:latin typeface="+mj-lt"/>
                        </a:rPr>
                        <a:t> and refer to Company’s advisors to sort</a:t>
                      </a:r>
                      <a:endParaRPr lang="en-IN" sz="1400" dirty="0">
                        <a:latin typeface="+mj-lt"/>
                      </a:endParaRPr>
                    </a:p>
                  </a:txBody>
                  <a:tcPr anchor="ctr">
                    <a:solidFill>
                      <a:srgbClr val="EAF0FC"/>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mj-lt"/>
                        </a:rPr>
                        <a:t>PCS section 5.3 advising</a:t>
                      </a:r>
                      <a:r>
                        <a:rPr lang="en-US" sz="1400" baseline="0" dirty="0" smtClean="0">
                          <a:latin typeface="+mj-lt"/>
                        </a:rPr>
                        <a:t> on conflict of interest to be considered</a:t>
                      </a:r>
                      <a:endParaRPr lang="en-IN" sz="1400" dirty="0" smtClean="0">
                        <a:latin typeface="+mj-lt"/>
                      </a:endParaRPr>
                    </a:p>
                    <a:p>
                      <a:endParaRPr lang="en-IN" sz="1400" dirty="0">
                        <a:latin typeface="+mj-lt"/>
                      </a:endParaRPr>
                    </a:p>
                  </a:txBody>
                  <a:tcPr anchor="ctr">
                    <a:solidFill>
                      <a:srgbClr val="EAF0FC"/>
                    </a:solidFill>
                  </a:tcPr>
                </a:tc>
              </a:tr>
              <a:tr h="370840">
                <a:tc>
                  <a:txBody>
                    <a:bodyPr/>
                    <a:lstStyle/>
                    <a:p>
                      <a:r>
                        <a:rPr lang="en-US" sz="1400" dirty="0" smtClean="0">
                          <a:latin typeface="+mj-lt"/>
                        </a:rPr>
                        <a:t>Commenting on sale Purchase Agreement</a:t>
                      </a:r>
                      <a:endParaRPr lang="en-IN" sz="1400" dirty="0">
                        <a:latin typeface="+mj-lt"/>
                      </a:endParaRPr>
                    </a:p>
                  </a:txBody>
                  <a:tcPr anchor="ctr">
                    <a:solidFill>
                      <a:srgbClr val="EAF0FC"/>
                    </a:solidFill>
                  </a:tcPr>
                </a:tc>
                <a:tc>
                  <a:txBody>
                    <a:bodyPr/>
                    <a:lstStyle/>
                    <a:p>
                      <a:pPr algn="ctr"/>
                      <a:r>
                        <a:rPr lang="en-US" sz="1400" dirty="0" smtClean="0">
                          <a:latin typeface="+mj-lt"/>
                        </a:rPr>
                        <a:t>NA</a:t>
                      </a:r>
                      <a:endParaRPr lang="en-IN" sz="1400" dirty="0">
                        <a:latin typeface="+mj-lt"/>
                      </a:endParaRPr>
                    </a:p>
                  </a:txBody>
                  <a:tcPr anchor="ctr">
                    <a:solidFill>
                      <a:srgbClr val="EAF0FC"/>
                    </a:solidFill>
                  </a:tcPr>
                </a:tc>
                <a:tc>
                  <a:txBody>
                    <a:bodyPr/>
                    <a:lstStyle/>
                    <a:p>
                      <a:pPr marL="177800" indent="-177800">
                        <a:buFont typeface="Arial" pitchFamily="34" charset="0"/>
                        <a:buChar char="•"/>
                      </a:pPr>
                      <a:r>
                        <a:rPr lang="en-US" sz="1400" dirty="0" smtClean="0">
                          <a:latin typeface="+mj-lt"/>
                        </a:rPr>
                        <a:t>Wary of criticizing role of another actuary </a:t>
                      </a:r>
                      <a:endParaRPr lang="en-IN" sz="1400" dirty="0">
                        <a:latin typeface="+mj-lt"/>
                      </a:endParaRPr>
                    </a:p>
                  </a:txBody>
                  <a:tcPr anchor="ctr">
                    <a:solidFill>
                      <a:srgbClr val="EAF0FC"/>
                    </a:solidFill>
                  </a:tcPr>
                </a:tc>
                <a:tc>
                  <a:txBody>
                    <a:bodyPr/>
                    <a:lstStyle/>
                    <a:p>
                      <a:r>
                        <a:rPr lang="en-US" sz="1400" dirty="0" smtClean="0">
                          <a:latin typeface="+mj-lt"/>
                        </a:rPr>
                        <a:t>PCS Section 8.1 and 8.3 to be considered</a:t>
                      </a:r>
                      <a:endParaRPr lang="en-IN" sz="1400" dirty="0">
                        <a:latin typeface="+mj-lt"/>
                      </a:endParaRPr>
                    </a:p>
                  </a:txBody>
                  <a:tcPr anchor="ctr">
                    <a:solidFill>
                      <a:srgbClr val="EAF0FC"/>
                    </a:solidFill>
                  </a:tcPr>
                </a:tc>
              </a:tr>
              <a:tr h="370840">
                <a:tc>
                  <a:txBody>
                    <a:bodyPr/>
                    <a:lstStyle/>
                    <a:p>
                      <a:r>
                        <a:rPr lang="en-US" sz="1400" dirty="0" smtClean="0">
                          <a:latin typeface="+mj-lt"/>
                        </a:rPr>
                        <a:t>Carrying out transfer of money</a:t>
                      </a:r>
                      <a:endParaRPr lang="en-IN" sz="1400" dirty="0">
                        <a:latin typeface="+mj-lt"/>
                      </a:endParaRPr>
                    </a:p>
                  </a:txBody>
                  <a:tcPr anchor="ctr">
                    <a:solidFill>
                      <a:srgbClr val="EAF0FC"/>
                    </a:solidFill>
                  </a:tcPr>
                </a:tc>
                <a:tc>
                  <a:txBody>
                    <a:bodyPr/>
                    <a:lstStyle/>
                    <a:p>
                      <a:pPr algn="ctr"/>
                      <a:r>
                        <a:rPr lang="en-US" sz="1400" dirty="0" smtClean="0">
                          <a:latin typeface="+mj-lt"/>
                        </a:rPr>
                        <a:t>NA</a:t>
                      </a:r>
                      <a:endParaRPr lang="en-IN" sz="1400" dirty="0">
                        <a:latin typeface="+mj-lt"/>
                      </a:endParaRPr>
                    </a:p>
                  </a:txBody>
                  <a:tcPr anchor="ctr">
                    <a:solidFill>
                      <a:srgbClr val="EAF0FC"/>
                    </a:solidFill>
                  </a:tcPr>
                </a:tc>
                <a:tc>
                  <a:txBody>
                    <a:bodyPr/>
                    <a:lstStyle/>
                    <a:p>
                      <a:pPr marL="177800" marR="0" indent="-177800" algn="l" defTabSz="914400" rtl="0" eaLnBrk="1" fontAlgn="auto" latinLnBrk="0" hangingPunct="1">
                        <a:lnSpc>
                          <a:spcPct val="100000"/>
                        </a:lnSpc>
                        <a:spcBef>
                          <a:spcPts val="300"/>
                        </a:spcBef>
                        <a:spcAft>
                          <a:spcPts val="300"/>
                        </a:spcAft>
                        <a:buClrTx/>
                        <a:buSzTx/>
                        <a:buFont typeface="Arial" pitchFamily="34" charset="0"/>
                        <a:buChar char="•"/>
                        <a:tabLst/>
                        <a:defRPr/>
                      </a:pPr>
                      <a:r>
                        <a:rPr lang="en-US" sz="1400" dirty="0" smtClean="0">
                          <a:latin typeface="+mj-lt"/>
                        </a:rPr>
                        <a:t>Ensure he has expertise and is</a:t>
                      </a:r>
                      <a:r>
                        <a:rPr lang="en-US" sz="1400" baseline="0" dirty="0" smtClean="0">
                          <a:latin typeface="+mj-lt"/>
                        </a:rPr>
                        <a:t> authorized to carry out transfer</a:t>
                      </a:r>
                    </a:p>
                    <a:p>
                      <a:pPr marL="177800" marR="0" indent="-177800" algn="l" defTabSz="914400" rtl="0" eaLnBrk="1" fontAlgn="auto" latinLnBrk="0" hangingPunct="1">
                        <a:lnSpc>
                          <a:spcPct val="100000"/>
                        </a:lnSpc>
                        <a:spcBef>
                          <a:spcPts val="300"/>
                        </a:spcBef>
                        <a:spcAft>
                          <a:spcPts val="300"/>
                        </a:spcAft>
                        <a:buClrTx/>
                        <a:buSzTx/>
                        <a:buFont typeface="Arial" pitchFamily="34" charset="0"/>
                        <a:buChar char="•"/>
                        <a:tabLst/>
                        <a:defRPr/>
                      </a:pPr>
                      <a:r>
                        <a:rPr lang="en-US" sz="1400" baseline="0" dirty="0" smtClean="0">
                          <a:latin typeface="+mj-lt"/>
                        </a:rPr>
                        <a:t>Give recommendations on transfer</a:t>
                      </a:r>
                      <a:endParaRPr lang="en-IN" sz="1400" dirty="0" smtClean="0">
                        <a:latin typeface="+mj-lt"/>
                      </a:endParaRPr>
                    </a:p>
                  </a:txBody>
                  <a:tcPr anchor="ctr">
                    <a:solidFill>
                      <a:srgbClr val="EAF0FC"/>
                    </a:solidFill>
                  </a:tcPr>
                </a:tc>
                <a:tc>
                  <a:txBody>
                    <a:bodyPr/>
                    <a:lstStyle/>
                    <a:p>
                      <a:r>
                        <a:rPr lang="en-US" sz="1400" dirty="0" smtClean="0">
                          <a:latin typeface="+mj-lt"/>
                        </a:rPr>
                        <a:t>PCS Section 3.1 and 3.2</a:t>
                      </a:r>
                      <a:r>
                        <a:rPr lang="en-US" sz="1400" baseline="0" dirty="0" smtClean="0">
                          <a:latin typeface="+mj-lt"/>
                        </a:rPr>
                        <a:t> to consider</a:t>
                      </a:r>
                      <a:endParaRPr lang="en-IN" sz="1400" dirty="0">
                        <a:latin typeface="+mj-lt"/>
                      </a:endParaRPr>
                    </a:p>
                  </a:txBody>
                  <a:tcPr anchor="ctr">
                    <a:solidFill>
                      <a:srgbClr val="EAF0FC"/>
                    </a:solidFill>
                  </a:tcPr>
                </a:tc>
              </a:tr>
              <a:tr h="370840">
                <a:tc>
                  <a:txBody>
                    <a:bodyPr/>
                    <a:lstStyle/>
                    <a:p>
                      <a:r>
                        <a:rPr lang="en-US" sz="1400" dirty="0" smtClean="0">
                          <a:latin typeface="+mj-lt"/>
                        </a:rPr>
                        <a:t>Areas</a:t>
                      </a:r>
                      <a:r>
                        <a:rPr lang="en-US" sz="1400" baseline="0" dirty="0" smtClean="0">
                          <a:latin typeface="+mj-lt"/>
                        </a:rPr>
                        <a:t> of caution</a:t>
                      </a:r>
                      <a:endParaRPr lang="en-IN" sz="1400" dirty="0">
                        <a:latin typeface="+mj-lt"/>
                      </a:endParaRPr>
                    </a:p>
                  </a:txBody>
                  <a:tcPr anchor="ctr">
                    <a:solidFill>
                      <a:srgbClr val="EAF0FC"/>
                    </a:solidFill>
                  </a:tcPr>
                </a:tc>
                <a:tc>
                  <a:txBody>
                    <a:bodyPr/>
                    <a:lstStyle/>
                    <a:p>
                      <a:pPr algn="ctr"/>
                      <a:r>
                        <a:rPr lang="en-US" sz="1400" dirty="0" smtClean="0">
                          <a:latin typeface="+mj-lt"/>
                        </a:rPr>
                        <a:t>NA</a:t>
                      </a:r>
                      <a:endParaRPr lang="en-IN" sz="1400" dirty="0">
                        <a:latin typeface="+mj-lt"/>
                      </a:endParaRPr>
                    </a:p>
                  </a:txBody>
                  <a:tcPr anchor="ctr">
                    <a:solidFill>
                      <a:srgbClr val="EAF0FC"/>
                    </a:solidFill>
                  </a:tcPr>
                </a:tc>
                <a:tc>
                  <a:txBody>
                    <a:bodyPr/>
                    <a:lstStyle/>
                    <a:p>
                      <a:pPr marL="177800" indent="-177800">
                        <a:buFont typeface="Arial" pitchFamily="34" charset="0"/>
                        <a:buChar char="•"/>
                      </a:pPr>
                      <a:r>
                        <a:rPr lang="en-US" sz="1400" dirty="0" smtClean="0">
                          <a:latin typeface="+mj-lt"/>
                        </a:rPr>
                        <a:t>Confidentiality and Financial</a:t>
                      </a:r>
                      <a:r>
                        <a:rPr lang="en-US" sz="1400" baseline="0" dirty="0" smtClean="0">
                          <a:latin typeface="+mj-lt"/>
                        </a:rPr>
                        <a:t> Interest</a:t>
                      </a:r>
                      <a:endParaRPr lang="en-IN" sz="1400" dirty="0">
                        <a:latin typeface="+mj-lt"/>
                      </a:endParaRPr>
                    </a:p>
                  </a:txBody>
                  <a:tcPr anchor="ctr">
                    <a:solidFill>
                      <a:srgbClr val="EAF0FC"/>
                    </a:solidFill>
                  </a:tcPr>
                </a:tc>
                <a:tc>
                  <a:txBody>
                    <a:bodyPr/>
                    <a:lstStyle/>
                    <a:p>
                      <a:r>
                        <a:rPr lang="en-US" sz="1400" dirty="0" smtClean="0">
                          <a:latin typeface="+mj-lt"/>
                        </a:rPr>
                        <a:t>PCS Section 2.5.1 and 6.1</a:t>
                      </a:r>
                      <a:r>
                        <a:rPr lang="en-US" sz="1400" baseline="0" dirty="0" smtClean="0">
                          <a:latin typeface="+mj-lt"/>
                        </a:rPr>
                        <a:t> to consider</a:t>
                      </a:r>
                      <a:endParaRPr lang="en-IN" sz="1400" dirty="0">
                        <a:latin typeface="+mj-lt"/>
                      </a:endParaRPr>
                    </a:p>
                  </a:txBody>
                  <a:tcPr anchor="ctr">
                    <a:solidFill>
                      <a:srgbClr val="EAF0FC"/>
                    </a:solidFill>
                  </a:tcPr>
                </a:tc>
              </a:tr>
            </a:tbl>
          </a:graphicData>
        </a:graphic>
      </p:graphicFrame>
    </p:spTree>
    <p:extLst>
      <p:ext uri="{BB962C8B-B14F-4D97-AF65-F5344CB8AC3E}">
        <p14:creationId xmlns:p14="http://schemas.microsoft.com/office/powerpoint/2010/main" xmlns="" val="2645388896"/>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BD7B9C1-A754-4C6C-A2F0-B532131F2839}" type="slidenum">
              <a:rPr lang="en-IN" smtClean="0">
                <a:latin typeface="+mj-lt"/>
              </a:rPr>
              <a:pPr/>
              <a:t>12</a:t>
            </a:fld>
            <a:endParaRPr lang="en-IN" dirty="0">
              <a:latin typeface="+mj-lt"/>
            </a:endParaRPr>
          </a:p>
        </p:txBody>
      </p:sp>
      <p:sp>
        <p:nvSpPr>
          <p:cNvPr id="5" name="Footer Placeholder 4"/>
          <p:cNvSpPr>
            <a:spLocks noGrp="1"/>
          </p:cNvSpPr>
          <p:nvPr>
            <p:ph type="ftr" sz="quarter" idx="11"/>
          </p:nvPr>
        </p:nvSpPr>
        <p:spPr>
          <a:xfrm>
            <a:off x="76200" y="6356350"/>
            <a:ext cx="2895600" cy="365125"/>
          </a:xfrm>
        </p:spPr>
        <p:txBody>
          <a:bodyPr/>
          <a:lstStyle/>
          <a:p>
            <a:r>
              <a:rPr lang="en-US" dirty="0" smtClean="0"/>
              <a:t>www.actuariesindia.org</a:t>
            </a:r>
            <a:endParaRPr lang="en-US" dirty="0"/>
          </a:p>
        </p:txBody>
      </p:sp>
      <p:pic>
        <p:nvPicPr>
          <p:cNvPr id="6" name="Picture 2" descr="C:\Users\Khushwant Pahwa\Desktop\question-mark.jpg"/>
          <p:cNvPicPr>
            <a:picLocks noChangeAspect="1" noChangeArrowheads="1"/>
          </p:cNvPicPr>
          <p:nvPr/>
        </p:nvPicPr>
        <p:blipFill>
          <a:blip r:embed="rId2" cstate="print"/>
          <a:srcRect/>
          <a:stretch>
            <a:fillRect/>
          </a:stretch>
        </p:blipFill>
        <p:spPr bwMode="auto">
          <a:xfrm>
            <a:off x="2167659" y="2057400"/>
            <a:ext cx="3492500" cy="3354727"/>
          </a:xfrm>
          <a:prstGeom prst="rect">
            <a:avLst/>
          </a:prstGeom>
          <a:noFill/>
        </p:spPr>
      </p:pic>
    </p:spTree>
    <p:extLst>
      <p:ext uri="{BB962C8B-B14F-4D97-AF65-F5344CB8AC3E}">
        <p14:creationId xmlns:p14="http://schemas.microsoft.com/office/powerpoint/2010/main" xmlns="" val="2645388896"/>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a:xfrm>
            <a:off x="152400" y="274638"/>
            <a:ext cx="8229600" cy="1143000"/>
          </a:xfrm>
        </p:spPr>
        <p:txBody>
          <a:bodyPr>
            <a:normAutofit/>
          </a:bodyPr>
          <a:lstStyle/>
          <a:p>
            <a:pPr algn="l"/>
            <a:r>
              <a:rPr lang="en-US" sz="3200" b="1" dirty="0" smtClean="0"/>
              <a:t>Agenda</a:t>
            </a:r>
            <a:endParaRPr lang="en-IN" sz="3200" b="1" dirty="0"/>
          </a:p>
        </p:txBody>
      </p:sp>
      <p:sp>
        <p:nvSpPr>
          <p:cNvPr id="6" name="Footer Placeholder 4"/>
          <p:cNvSpPr>
            <a:spLocks noGrp="1"/>
          </p:cNvSpPr>
          <p:nvPr>
            <p:ph type="ftr" sz="quarter" idx="11"/>
          </p:nvPr>
        </p:nvSpPr>
        <p:spPr/>
        <p:txBody>
          <a:bodyPr/>
          <a:lstStyle/>
          <a:p>
            <a:r>
              <a:rPr lang="en-US" dirty="0" smtClean="0"/>
              <a:t>www.actuariesindia.org</a:t>
            </a:r>
            <a:endParaRPr lang="en-US" dirty="0"/>
          </a:p>
        </p:txBody>
      </p:sp>
      <p:sp>
        <p:nvSpPr>
          <p:cNvPr id="4" name="Slide Number Placeholder 3"/>
          <p:cNvSpPr>
            <a:spLocks noGrp="1"/>
          </p:cNvSpPr>
          <p:nvPr>
            <p:ph type="sldNum" sz="quarter" idx="12"/>
          </p:nvPr>
        </p:nvSpPr>
        <p:spPr/>
        <p:txBody>
          <a:bodyPr/>
          <a:lstStyle/>
          <a:p>
            <a:fld id="{1BD7B9C1-A754-4C6C-A2F0-B532131F2839}" type="slidenum">
              <a:rPr lang="en-IN" b="0" smtClean="0">
                <a:latin typeface="+mj-lt"/>
              </a:rPr>
              <a:pPr/>
              <a:t>2</a:t>
            </a:fld>
            <a:endParaRPr lang="en-IN" b="0" dirty="0">
              <a:latin typeface="+mj-lt"/>
            </a:endParaRPr>
          </a:p>
        </p:txBody>
      </p:sp>
      <p:sp>
        <p:nvSpPr>
          <p:cNvPr id="9" name="TextBox 8"/>
          <p:cNvSpPr txBox="1"/>
          <p:nvPr/>
        </p:nvSpPr>
        <p:spPr>
          <a:xfrm>
            <a:off x="76200" y="1369397"/>
            <a:ext cx="8534400" cy="4955203"/>
          </a:xfrm>
          <a:prstGeom prst="rect">
            <a:avLst/>
          </a:prstGeom>
          <a:noFill/>
        </p:spPr>
        <p:txBody>
          <a:bodyPr wrap="square" rtlCol="0">
            <a:spAutoFit/>
          </a:bodyPr>
          <a:lstStyle/>
          <a:p>
            <a:pPr marL="342900" indent="-342900" algn="just">
              <a:spcBef>
                <a:spcPts val="1200"/>
              </a:spcBef>
              <a:spcAft>
                <a:spcPts val="1200"/>
              </a:spcAft>
              <a:buFont typeface="Arial" pitchFamily="34" charset="0"/>
              <a:buChar char="•"/>
            </a:pPr>
            <a:r>
              <a:rPr lang="en-US" dirty="0" smtClean="0">
                <a:hlinkClick r:id="rId2" action="ppaction://hlinksldjump"/>
              </a:rPr>
              <a:t>Introduction</a:t>
            </a:r>
            <a:endParaRPr lang="en-US" dirty="0" smtClean="0"/>
          </a:p>
          <a:p>
            <a:pPr marL="627063" indent="-285750" algn="just">
              <a:spcBef>
                <a:spcPts val="300"/>
              </a:spcBef>
              <a:spcAft>
                <a:spcPts val="300"/>
              </a:spcAft>
              <a:buFont typeface="Symbol" pitchFamily="18" charset="2"/>
              <a:buChar char=""/>
            </a:pPr>
            <a:r>
              <a:rPr lang="en-US" dirty="0" smtClean="0"/>
              <a:t>Background</a:t>
            </a:r>
          </a:p>
          <a:p>
            <a:pPr marL="627063" indent="-285750" algn="just">
              <a:spcBef>
                <a:spcPts val="300"/>
              </a:spcBef>
              <a:spcAft>
                <a:spcPts val="300"/>
              </a:spcAft>
              <a:buFont typeface="Symbol" pitchFamily="18" charset="2"/>
              <a:buChar char=""/>
            </a:pPr>
            <a:r>
              <a:rPr lang="en-US" dirty="0" smtClean="0"/>
              <a:t>Situation at hand</a:t>
            </a:r>
          </a:p>
          <a:p>
            <a:pPr marL="627063" indent="-285750" algn="just">
              <a:spcBef>
                <a:spcPts val="300"/>
              </a:spcBef>
              <a:spcAft>
                <a:spcPts val="300"/>
              </a:spcAft>
              <a:buFont typeface="Symbol" pitchFamily="18" charset="2"/>
              <a:buChar char=""/>
            </a:pPr>
            <a:r>
              <a:rPr lang="en-US" dirty="0" smtClean="0"/>
              <a:t>Key Issues</a:t>
            </a:r>
          </a:p>
          <a:p>
            <a:pPr marL="341313" indent="-341313" algn="just">
              <a:spcBef>
                <a:spcPts val="1200"/>
              </a:spcBef>
              <a:spcAft>
                <a:spcPts val="1200"/>
              </a:spcAft>
              <a:buFont typeface="Arial" pitchFamily="34" charset="0"/>
              <a:buChar char="•"/>
            </a:pPr>
            <a:r>
              <a:rPr lang="en-US" dirty="0" smtClean="0">
                <a:hlinkClick r:id="rId3" action="ppaction://hlinksldjump"/>
              </a:rPr>
              <a:t>Key Considerations</a:t>
            </a:r>
            <a:endParaRPr lang="en-US" dirty="0" smtClean="0"/>
          </a:p>
          <a:p>
            <a:pPr marL="627063" indent="-285750" algn="just">
              <a:spcBef>
                <a:spcPts val="300"/>
              </a:spcBef>
              <a:spcAft>
                <a:spcPts val="300"/>
              </a:spcAft>
              <a:buFont typeface="Symbol" pitchFamily="18" charset="2"/>
              <a:buChar char=""/>
            </a:pPr>
            <a:r>
              <a:rPr lang="en-US" dirty="0" smtClean="0"/>
              <a:t>Likely mistakes made?</a:t>
            </a:r>
          </a:p>
          <a:p>
            <a:pPr marL="627063" indent="-285750" algn="just">
              <a:spcBef>
                <a:spcPts val="300"/>
              </a:spcBef>
              <a:spcAft>
                <a:spcPts val="300"/>
              </a:spcAft>
              <a:buFont typeface="Symbol" pitchFamily="18" charset="2"/>
              <a:buChar char=""/>
            </a:pPr>
            <a:r>
              <a:rPr lang="en-US" dirty="0" smtClean="0"/>
              <a:t>How to deal with the situation?</a:t>
            </a:r>
          </a:p>
          <a:p>
            <a:pPr marL="627063" indent="-285750" algn="just">
              <a:spcBef>
                <a:spcPts val="300"/>
              </a:spcBef>
              <a:spcAft>
                <a:spcPts val="300"/>
              </a:spcAft>
              <a:buFont typeface="Symbol" pitchFamily="18" charset="2"/>
              <a:buChar char=""/>
            </a:pPr>
            <a:r>
              <a:rPr lang="en-US" dirty="0" smtClean="0"/>
              <a:t>Professional Standards to consider</a:t>
            </a:r>
            <a:endParaRPr lang="en-IN" dirty="0" smtClean="0"/>
          </a:p>
          <a:p>
            <a:pPr marL="341313" indent="-341313" algn="just">
              <a:spcBef>
                <a:spcPts val="1200"/>
              </a:spcBef>
              <a:spcAft>
                <a:spcPts val="1200"/>
              </a:spcAft>
              <a:buFont typeface="Arial" pitchFamily="34" charset="0"/>
              <a:buChar char="•"/>
            </a:pPr>
            <a:r>
              <a:rPr lang="en-US" dirty="0" smtClean="0">
                <a:hlinkClick r:id="rId4" action="ppaction://hlinksldjump"/>
              </a:rPr>
              <a:t>Professional Issues </a:t>
            </a:r>
            <a:endParaRPr lang="en-US" dirty="0" smtClean="0"/>
          </a:p>
          <a:p>
            <a:pPr marL="682625" indent="-341313" algn="just">
              <a:spcBef>
                <a:spcPts val="300"/>
              </a:spcBef>
              <a:spcAft>
                <a:spcPts val="300"/>
              </a:spcAft>
              <a:buFont typeface="Symbol" pitchFamily="18" charset="2"/>
              <a:buChar char=""/>
            </a:pPr>
            <a:r>
              <a:rPr lang="en-US" dirty="0" smtClean="0"/>
              <a:t>Key Professional Issues </a:t>
            </a:r>
          </a:p>
          <a:p>
            <a:pPr marL="682625" indent="-341313" algn="just">
              <a:spcBef>
                <a:spcPts val="300"/>
              </a:spcBef>
              <a:spcAft>
                <a:spcPts val="300"/>
              </a:spcAft>
              <a:buFont typeface="Symbol" pitchFamily="18" charset="2"/>
              <a:buChar char=""/>
            </a:pPr>
            <a:r>
              <a:rPr lang="en-US" dirty="0" smtClean="0"/>
              <a:t>Areas for exercising caution</a:t>
            </a:r>
          </a:p>
          <a:p>
            <a:pPr marL="341313" indent="-341313" algn="just">
              <a:spcBef>
                <a:spcPts val="1200"/>
              </a:spcBef>
              <a:spcAft>
                <a:spcPts val="1200"/>
              </a:spcAft>
              <a:buFont typeface="Arial" pitchFamily="34" charset="0"/>
              <a:buChar char="•"/>
            </a:pPr>
            <a:r>
              <a:rPr lang="en-US" dirty="0" smtClean="0">
                <a:hlinkClick r:id="rId5" action="ppaction://hlinksldjump"/>
              </a:rPr>
              <a:t>Summary</a:t>
            </a:r>
            <a:endParaRPr lang="en-US" dirty="0" smtClean="0"/>
          </a:p>
        </p:txBody>
      </p:sp>
    </p:spTree>
    <p:extLst>
      <p:ext uri="{BB962C8B-B14F-4D97-AF65-F5344CB8AC3E}">
        <p14:creationId xmlns:p14="http://schemas.microsoft.com/office/powerpoint/2010/main" xmlns="" val="2719833406"/>
      </p:ext>
    </p:extLst>
  </p:cSld>
  <p:clrMapOvr>
    <a:overrideClrMapping bg1="lt1" tx1="dk1" bg2="lt2" tx2="dk2" accent1="accent1" accent2="accent2" accent3="accent3" accent4="accent4" accent5="accent5" accent6="accent6" hlink="hlink" folHlink="folHlink"/>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 y="503238"/>
            <a:ext cx="8229600" cy="792162"/>
          </a:xfrm>
        </p:spPr>
        <p:txBody>
          <a:bodyPr>
            <a:normAutofit/>
          </a:bodyPr>
          <a:lstStyle/>
          <a:p>
            <a:pPr algn="l"/>
            <a:r>
              <a:rPr lang="en-US" sz="3200" b="1" dirty="0" smtClean="0"/>
              <a:t>Introduction: Background</a:t>
            </a:r>
            <a:endParaRPr lang="en-IN" sz="3200" b="1" dirty="0"/>
          </a:p>
        </p:txBody>
      </p:sp>
      <p:sp>
        <p:nvSpPr>
          <p:cNvPr id="4" name="Slide Number Placeholder 3"/>
          <p:cNvSpPr>
            <a:spLocks noGrp="1"/>
          </p:cNvSpPr>
          <p:nvPr>
            <p:ph type="sldNum" sz="quarter" idx="12"/>
          </p:nvPr>
        </p:nvSpPr>
        <p:spPr/>
        <p:txBody>
          <a:bodyPr/>
          <a:lstStyle/>
          <a:p>
            <a:fld id="{1BD7B9C1-A754-4C6C-A2F0-B532131F2839}" type="slidenum">
              <a:rPr lang="en-IN" smtClean="0">
                <a:latin typeface="+mj-lt"/>
              </a:rPr>
              <a:pPr/>
              <a:t>3</a:t>
            </a:fld>
            <a:endParaRPr lang="en-IN">
              <a:latin typeface="+mj-lt"/>
            </a:endParaRPr>
          </a:p>
        </p:txBody>
      </p:sp>
      <p:sp>
        <p:nvSpPr>
          <p:cNvPr id="5" name="Footer Placeholder 4"/>
          <p:cNvSpPr>
            <a:spLocks noGrp="1"/>
          </p:cNvSpPr>
          <p:nvPr>
            <p:ph type="ftr" sz="quarter" idx="11"/>
          </p:nvPr>
        </p:nvSpPr>
        <p:spPr>
          <a:xfrm>
            <a:off x="76200" y="6356350"/>
            <a:ext cx="2895600" cy="365125"/>
          </a:xfrm>
        </p:spPr>
        <p:txBody>
          <a:bodyPr/>
          <a:lstStyle/>
          <a:p>
            <a:r>
              <a:rPr lang="en-US" dirty="0" smtClean="0"/>
              <a:t>www.actuariesindia.org</a:t>
            </a:r>
            <a:endParaRPr lang="en-US" dirty="0"/>
          </a:p>
        </p:txBody>
      </p:sp>
      <p:sp>
        <p:nvSpPr>
          <p:cNvPr id="9" name="TextBox 8"/>
          <p:cNvSpPr txBox="1"/>
          <p:nvPr/>
        </p:nvSpPr>
        <p:spPr>
          <a:xfrm>
            <a:off x="76200" y="1219200"/>
            <a:ext cx="8686800" cy="338554"/>
          </a:xfrm>
          <a:prstGeom prst="rect">
            <a:avLst/>
          </a:prstGeom>
          <a:noFill/>
        </p:spPr>
        <p:txBody>
          <a:bodyPr wrap="square" rtlCol="0">
            <a:spAutoFit/>
          </a:bodyPr>
          <a:lstStyle/>
          <a:p>
            <a:r>
              <a:rPr lang="en-US" sz="1600" b="1" dirty="0" smtClean="0">
                <a:solidFill>
                  <a:schemeClr val="accent1"/>
                </a:solidFill>
                <a:latin typeface="+mj-lt"/>
              </a:rPr>
              <a:t>Investment Consultant</a:t>
            </a:r>
            <a:r>
              <a:rPr lang="en-US" sz="1600" dirty="0" smtClean="0">
                <a:latin typeface="+mj-lt"/>
              </a:rPr>
              <a:t>, a qualified actuary, has two clients</a:t>
            </a:r>
            <a:endParaRPr lang="en-IN" sz="1600" dirty="0">
              <a:latin typeface="+mj-lt"/>
            </a:endParaRPr>
          </a:p>
        </p:txBody>
      </p:sp>
      <p:grpSp>
        <p:nvGrpSpPr>
          <p:cNvPr id="21" name="Group 20"/>
          <p:cNvGrpSpPr/>
          <p:nvPr/>
        </p:nvGrpSpPr>
        <p:grpSpPr>
          <a:xfrm>
            <a:off x="187656" y="1738952"/>
            <a:ext cx="8548048" cy="777920"/>
            <a:chOff x="214952" y="1848136"/>
            <a:chExt cx="8548048" cy="777920"/>
          </a:xfrm>
        </p:grpSpPr>
        <p:sp>
          <p:nvSpPr>
            <p:cNvPr id="7" name="Oval 6"/>
            <p:cNvSpPr/>
            <p:nvPr/>
          </p:nvSpPr>
          <p:spPr>
            <a:xfrm>
              <a:off x="214952" y="1981200"/>
              <a:ext cx="1828800" cy="60960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2"/>
                  </a:solidFill>
                  <a:latin typeface="+mj-lt"/>
                </a:rPr>
                <a:t>Client A</a:t>
              </a:r>
              <a:endParaRPr lang="en-IN" sz="1600" b="1" dirty="0">
                <a:solidFill>
                  <a:schemeClr val="tx2"/>
                </a:solidFill>
                <a:latin typeface="+mj-lt"/>
              </a:endParaRPr>
            </a:p>
          </p:txBody>
        </p:sp>
        <p:sp>
          <p:nvSpPr>
            <p:cNvPr id="8" name="TextBox 7"/>
            <p:cNvSpPr txBox="1"/>
            <p:nvPr/>
          </p:nvSpPr>
          <p:spPr>
            <a:xfrm>
              <a:off x="2307608" y="1929080"/>
              <a:ext cx="6248400" cy="661720"/>
            </a:xfrm>
            <a:prstGeom prst="rect">
              <a:avLst/>
            </a:prstGeom>
            <a:noFill/>
          </p:spPr>
          <p:txBody>
            <a:bodyPr wrap="square" rtlCol="0">
              <a:spAutoFit/>
            </a:bodyPr>
            <a:lstStyle/>
            <a:p>
              <a:pPr marL="342900" indent="-342900" algn="just">
                <a:spcBef>
                  <a:spcPts val="300"/>
                </a:spcBef>
                <a:spcAft>
                  <a:spcPts val="300"/>
                </a:spcAft>
                <a:buFont typeface="Arial" pitchFamily="34" charset="0"/>
                <a:buChar char="•"/>
              </a:pPr>
              <a:r>
                <a:rPr lang="en-US" sz="1600" b="1" dirty="0" smtClean="0">
                  <a:solidFill>
                    <a:schemeClr val="accent1"/>
                  </a:solidFill>
                  <a:latin typeface="+mj-lt"/>
                </a:rPr>
                <a:t>Existing Client</a:t>
              </a:r>
              <a:r>
                <a:rPr lang="en-US" sz="1600" b="1" dirty="0" smtClean="0">
                  <a:latin typeface="+mj-lt"/>
                </a:rPr>
                <a:t>:</a:t>
              </a:r>
              <a:r>
                <a:rPr lang="en-US" sz="1600" b="1" dirty="0" smtClean="0">
                  <a:solidFill>
                    <a:schemeClr val="accent1"/>
                  </a:solidFill>
                  <a:latin typeface="+mj-lt"/>
                </a:rPr>
                <a:t> </a:t>
              </a:r>
              <a:r>
                <a:rPr lang="en-US" sz="1600" dirty="0" smtClean="0">
                  <a:latin typeface="+mj-lt"/>
                </a:rPr>
                <a:t>Trustees of Pension Fund of Company A</a:t>
              </a:r>
            </a:p>
            <a:p>
              <a:pPr marL="342900" indent="-342900" algn="just">
                <a:spcBef>
                  <a:spcPts val="300"/>
                </a:spcBef>
                <a:spcAft>
                  <a:spcPts val="300"/>
                </a:spcAft>
                <a:buFont typeface="Arial" pitchFamily="34" charset="0"/>
                <a:buChar char="•"/>
              </a:pPr>
              <a:r>
                <a:rPr lang="en-US" sz="1600" dirty="0" smtClean="0">
                  <a:latin typeface="+mj-lt"/>
                </a:rPr>
                <a:t>Scheme Actuary different from Investment Consultant</a:t>
              </a:r>
              <a:endParaRPr lang="en-IN" sz="1600" dirty="0">
                <a:latin typeface="+mj-lt"/>
              </a:endParaRPr>
            </a:p>
          </p:txBody>
        </p:sp>
        <p:cxnSp>
          <p:nvCxnSpPr>
            <p:cNvPr id="13" name="Straight Connector 12"/>
            <p:cNvCxnSpPr/>
            <p:nvPr/>
          </p:nvCxnSpPr>
          <p:spPr>
            <a:xfrm>
              <a:off x="2362200" y="1848136"/>
              <a:ext cx="6400800" cy="1588"/>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362200" y="2624468"/>
              <a:ext cx="6400800" cy="1588"/>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a:off x="187656" y="2995834"/>
            <a:ext cx="8534400" cy="1271366"/>
            <a:chOff x="187656" y="3001522"/>
            <a:chExt cx="8534400" cy="1271366"/>
          </a:xfrm>
        </p:grpSpPr>
        <p:sp>
          <p:nvSpPr>
            <p:cNvPr id="10" name="Oval 9"/>
            <p:cNvSpPr/>
            <p:nvPr/>
          </p:nvSpPr>
          <p:spPr>
            <a:xfrm>
              <a:off x="187656" y="3340740"/>
              <a:ext cx="1828800" cy="60960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2"/>
                  </a:solidFill>
                  <a:latin typeface="+mj-lt"/>
                </a:rPr>
                <a:t>Client B</a:t>
              </a:r>
              <a:endParaRPr lang="en-IN" sz="1600" b="1" dirty="0">
                <a:solidFill>
                  <a:schemeClr val="tx2"/>
                </a:solidFill>
                <a:latin typeface="+mj-lt"/>
              </a:endParaRPr>
            </a:p>
          </p:txBody>
        </p:sp>
        <p:grpSp>
          <p:nvGrpSpPr>
            <p:cNvPr id="23" name="Group 22"/>
            <p:cNvGrpSpPr/>
            <p:nvPr/>
          </p:nvGrpSpPr>
          <p:grpSpPr>
            <a:xfrm>
              <a:off x="2280312" y="3001522"/>
              <a:ext cx="6441744" cy="1271366"/>
              <a:chOff x="2280312" y="2868304"/>
              <a:chExt cx="6441744" cy="1271366"/>
            </a:xfrm>
          </p:grpSpPr>
          <p:sp>
            <p:nvSpPr>
              <p:cNvPr id="11" name="TextBox 10"/>
              <p:cNvSpPr txBox="1"/>
              <p:nvPr/>
            </p:nvSpPr>
            <p:spPr>
              <a:xfrm>
                <a:off x="2280312" y="2908564"/>
                <a:ext cx="6400800" cy="1231106"/>
              </a:xfrm>
              <a:prstGeom prst="rect">
                <a:avLst/>
              </a:prstGeom>
              <a:noFill/>
            </p:spPr>
            <p:txBody>
              <a:bodyPr wrap="square" rtlCol="0">
                <a:spAutoFit/>
              </a:bodyPr>
              <a:lstStyle/>
              <a:p>
                <a:pPr marL="342900" indent="-342900" algn="just">
                  <a:spcBef>
                    <a:spcPts val="300"/>
                  </a:spcBef>
                  <a:spcAft>
                    <a:spcPts val="300"/>
                  </a:spcAft>
                  <a:buFont typeface="Arial" pitchFamily="34" charset="0"/>
                  <a:buChar char="•"/>
                </a:pPr>
                <a:r>
                  <a:rPr lang="en-US" sz="1600" b="1" dirty="0" smtClean="0">
                    <a:solidFill>
                      <a:schemeClr val="accent1"/>
                    </a:solidFill>
                    <a:latin typeface="+mj-lt"/>
                  </a:rPr>
                  <a:t>New Client</a:t>
                </a:r>
                <a:r>
                  <a:rPr lang="en-US" sz="1600" dirty="0" smtClean="0">
                    <a:latin typeface="+mj-lt"/>
                  </a:rPr>
                  <a:t>: Trustees of Pension Fund of Company B</a:t>
                </a:r>
              </a:p>
              <a:p>
                <a:pPr marL="342900" indent="-342900" algn="just">
                  <a:spcBef>
                    <a:spcPts val="300"/>
                  </a:spcBef>
                  <a:spcAft>
                    <a:spcPts val="300"/>
                  </a:spcAft>
                  <a:buFont typeface="Arial" pitchFamily="34" charset="0"/>
                  <a:buChar char="•"/>
                </a:pPr>
                <a:r>
                  <a:rPr lang="en-US" sz="1600" dirty="0" smtClean="0">
                    <a:latin typeface="+mj-lt"/>
                  </a:rPr>
                  <a:t>Company B to be </a:t>
                </a:r>
                <a:r>
                  <a:rPr lang="en-US" sz="1600" b="1" dirty="0" smtClean="0">
                    <a:solidFill>
                      <a:schemeClr val="accent1"/>
                    </a:solidFill>
                    <a:latin typeface="+mj-lt"/>
                  </a:rPr>
                  <a:t>formed from Management buyout*</a:t>
                </a:r>
                <a:r>
                  <a:rPr lang="en-US" sz="1600" dirty="0" smtClean="0">
                    <a:latin typeface="+mj-lt"/>
                  </a:rPr>
                  <a:t> of Company A</a:t>
                </a:r>
              </a:p>
              <a:p>
                <a:pPr marL="342900" indent="-342900" algn="just">
                  <a:spcBef>
                    <a:spcPts val="300"/>
                  </a:spcBef>
                  <a:spcAft>
                    <a:spcPts val="300"/>
                  </a:spcAft>
                  <a:buFont typeface="Arial" pitchFamily="34" charset="0"/>
                  <a:buChar char="•"/>
                </a:pPr>
                <a:r>
                  <a:rPr lang="en-US" sz="1600" dirty="0" smtClean="0">
                    <a:latin typeface="+mj-lt"/>
                  </a:rPr>
                  <a:t>Finance Director of Company A to be CEO and Chairman of Trustees of Company B</a:t>
                </a:r>
              </a:p>
            </p:txBody>
          </p:sp>
          <p:cxnSp>
            <p:nvCxnSpPr>
              <p:cNvPr id="17" name="Straight Connector 16"/>
              <p:cNvCxnSpPr/>
              <p:nvPr/>
            </p:nvCxnSpPr>
            <p:spPr>
              <a:xfrm>
                <a:off x="2321256" y="2868304"/>
                <a:ext cx="6400800" cy="1588"/>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313296" y="4128448"/>
                <a:ext cx="6400800" cy="1588"/>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grpSp>
      </p:grpSp>
      <p:sp>
        <p:nvSpPr>
          <p:cNvPr id="19" name="TextBox 18"/>
          <p:cNvSpPr txBox="1"/>
          <p:nvPr/>
        </p:nvSpPr>
        <p:spPr>
          <a:xfrm>
            <a:off x="76200" y="4371201"/>
            <a:ext cx="8534400" cy="276999"/>
          </a:xfrm>
          <a:prstGeom prst="rect">
            <a:avLst/>
          </a:prstGeom>
          <a:noFill/>
        </p:spPr>
        <p:txBody>
          <a:bodyPr wrap="square" rtlCol="0">
            <a:spAutoFit/>
          </a:bodyPr>
          <a:lstStyle/>
          <a:p>
            <a:r>
              <a:rPr lang="en-US" sz="1200" i="1" dirty="0" smtClean="0">
                <a:latin typeface="+mj-lt"/>
              </a:rPr>
              <a:t>*Management buyout involves purchasing a controlling stake in Company by its executive directors and managers</a:t>
            </a:r>
            <a:endParaRPr lang="en-IN" sz="1200" i="1" dirty="0">
              <a:latin typeface="+mj-lt"/>
            </a:endParaRPr>
          </a:p>
        </p:txBody>
      </p:sp>
      <p:sp>
        <p:nvSpPr>
          <p:cNvPr id="20" name="TextBox 19"/>
          <p:cNvSpPr txBox="1"/>
          <p:nvPr/>
        </p:nvSpPr>
        <p:spPr>
          <a:xfrm>
            <a:off x="125104" y="4800600"/>
            <a:ext cx="8686800" cy="1384995"/>
          </a:xfrm>
          <a:prstGeom prst="rect">
            <a:avLst/>
          </a:prstGeom>
          <a:noFill/>
        </p:spPr>
        <p:txBody>
          <a:bodyPr wrap="square" rtlCol="0">
            <a:spAutoFit/>
          </a:bodyPr>
          <a:lstStyle/>
          <a:p>
            <a:pPr marL="342900" indent="-342900" algn="just">
              <a:spcBef>
                <a:spcPts val="600"/>
              </a:spcBef>
              <a:spcAft>
                <a:spcPts val="600"/>
              </a:spcAft>
              <a:buFont typeface="Arial" pitchFamily="34" charset="0"/>
              <a:buChar char="•"/>
            </a:pPr>
            <a:r>
              <a:rPr lang="en-US" sz="1600" dirty="0" smtClean="0">
                <a:latin typeface="+mj-lt"/>
              </a:rPr>
              <a:t>Actuary </a:t>
            </a:r>
            <a:r>
              <a:rPr lang="en-US" sz="1600" b="1" dirty="0" smtClean="0">
                <a:solidFill>
                  <a:schemeClr val="accent1"/>
                </a:solidFill>
                <a:latin typeface="+mj-lt"/>
              </a:rPr>
              <a:t>agrees to be </a:t>
            </a:r>
            <a:r>
              <a:rPr lang="en-US" sz="1600" dirty="0" smtClean="0">
                <a:latin typeface="+mj-lt"/>
              </a:rPr>
              <a:t>investment consultant of Company B’s trustees</a:t>
            </a:r>
          </a:p>
          <a:p>
            <a:pPr marL="342900" indent="-342900" algn="just">
              <a:spcBef>
                <a:spcPts val="600"/>
              </a:spcBef>
              <a:spcAft>
                <a:spcPts val="600"/>
              </a:spcAft>
              <a:buFont typeface="Arial" pitchFamily="34" charset="0"/>
              <a:buChar char="•"/>
            </a:pPr>
            <a:r>
              <a:rPr lang="en-US" sz="1600" b="1" dirty="0" smtClean="0">
                <a:solidFill>
                  <a:schemeClr val="accent1"/>
                </a:solidFill>
                <a:latin typeface="+mj-lt"/>
              </a:rPr>
              <a:t>Does not envisage </a:t>
            </a:r>
            <a:r>
              <a:rPr lang="en-US" sz="1600" dirty="0" smtClean="0">
                <a:latin typeface="+mj-lt"/>
              </a:rPr>
              <a:t>being potentially involved in buyout process in any way</a:t>
            </a:r>
          </a:p>
          <a:p>
            <a:pPr marL="342900" indent="-342900" algn="just">
              <a:spcBef>
                <a:spcPts val="600"/>
              </a:spcBef>
              <a:spcAft>
                <a:spcPts val="600"/>
              </a:spcAft>
              <a:buFont typeface="Arial" pitchFamily="34" charset="0"/>
              <a:buChar char="•"/>
            </a:pPr>
            <a:r>
              <a:rPr lang="en-US" sz="1600" dirty="0" smtClean="0">
                <a:latin typeface="+mj-lt"/>
              </a:rPr>
              <a:t>Begins advising Client B on appropriate arrangements for new scheme / fund</a:t>
            </a:r>
            <a:r>
              <a:rPr lang="en-IN" sz="1600" dirty="0" smtClean="0">
                <a:latin typeface="+mj-lt"/>
              </a:rPr>
              <a:t>; </a:t>
            </a:r>
            <a:r>
              <a:rPr lang="en-IN" sz="1600" b="1" dirty="0" smtClean="0">
                <a:solidFill>
                  <a:schemeClr val="accent1"/>
                </a:solidFill>
                <a:latin typeface="+mj-lt"/>
              </a:rPr>
              <a:t>everything agreed  </a:t>
            </a:r>
            <a:r>
              <a:rPr lang="en-IN" sz="1600" dirty="0" smtClean="0">
                <a:latin typeface="+mj-lt"/>
              </a:rPr>
              <a:t>for new scheme </a:t>
            </a:r>
            <a:r>
              <a:rPr lang="en-IN" sz="1600" b="1" dirty="0" smtClean="0">
                <a:solidFill>
                  <a:schemeClr val="accent1"/>
                </a:solidFill>
                <a:latin typeface="+mj-lt"/>
              </a:rPr>
              <a:t>except bulk transfer value </a:t>
            </a:r>
            <a:r>
              <a:rPr lang="en-IN" sz="1600" dirty="0" smtClean="0">
                <a:latin typeface="+mj-lt"/>
              </a:rPr>
              <a:t>from old scheme</a:t>
            </a:r>
            <a:endParaRPr lang="en-US" sz="1600" dirty="0" smtClean="0">
              <a:latin typeface="+mj-lt"/>
            </a:endParaRPr>
          </a:p>
        </p:txBody>
      </p:sp>
    </p:spTree>
    <p:extLst>
      <p:ext uri="{BB962C8B-B14F-4D97-AF65-F5344CB8AC3E}">
        <p14:creationId xmlns:p14="http://schemas.microsoft.com/office/powerpoint/2010/main" xmlns="" val="2645388896"/>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 y="503238"/>
            <a:ext cx="8229600" cy="792162"/>
          </a:xfrm>
        </p:spPr>
        <p:txBody>
          <a:bodyPr>
            <a:normAutofit/>
          </a:bodyPr>
          <a:lstStyle/>
          <a:p>
            <a:pPr algn="l"/>
            <a:r>
              <a:rPr lang="en-US" sz="3200" b="1" dirty="0" smtClean="0"/>
              <a:t>Introduction: Situation at hand</a:t>
            </a:r>
            <a:endParaRPr lang="en-IN" sz="3200" b="1" dirty="0"/>
          </a:p>
        </p:txBody>
      </p:sp>
      <p:sp>
        <p:nvSpPr>
          <p:cNvPr id="4" name="Slide Number Placeholder 3"/>
          <p:cNvSpPr>
            <a:spLocks noGrp="1"/>
          </p:cNvSpPr>
          <p:nvPr>
            <p:ph type="sldNum" sz="quarter" idx="12"/>
          </p:nvPr>
        </p:nvSpPr>
        <p:spPr/>
        <p:txBody>
          <a:bodyPr/>
          <a:lstStyle/>
          <a:p>
            <a:fld id="{1BD7B9C1-A754-4C6C-A2F0-B532131F2839}" type="slidenum">
              <a:rPr lang="en-IN" smtClean="0">
                <a:latin typeface="+mj-lt"/>
              </a:rPr>
              <a:pPr/>
              <a:t>4</a:t>
            </a:fld>
            <a:endParaRPr lang="en-IN" dirty="0">
              <a:latin typeface="+mj-lt"/>
            </a:endParaRPr>
          </a:p>
        </p:txBody>
      </p:sp>
      <p:sp>
        <p:nvSpPr>
          <p:cNvPr id="5" name="Footer Placeholder 4"/>
          <p:cNvSpPr>
            <a:spLocks noGrp="1"/>
          </p:cNvSpPr>
          <p:nvPr>
            <p:ph type="ftr" sz="quarter" idx="11"/>
          </p:nvPr>
        </p:nvSpPr>
        <p:spPr>
          <a:xfrm>
            <a:off x="76200" y="6356350"/>
            <a:ext cx="2895600" cy="365125"/>
          </a:xfrm>
        </p:spPr>
        <p:txBody>
          <a:bodyPr/>
          <a:lstStyle/>
          <a:p>
            <a:r>
              <a:rPr lang="en-US" dirty="0" smtClean="0"/>
              <a:t>www.actuariesindia.org</a:t>
            </a:r>
            <a:endParaRPr lang="en-US" dirty="0"/>
          </a:p>
        </p:txBody>
      </p:sp>
      <p:grpSp>
        <p:nvGrpSpPr>
          <p:cNvPr id="27" name="Group 26"/>
          <p:cNvGrpSpPr/>
          <p:nvPr/>
        </p:nvGrpSpPr>
        <p:grpSpPr>
          <a:xfrm>
            <a:off x="152400" y="1447800"/>
            <a:ext cx="8610600" cy="4953000"/>
            <a:chOff x="152400" y="1447800"/>
            <a:chExt cx="8305800" cy="4419600"/>
          </a:xfrm>
        </p:grpSpPr>
        <p:sp>
          <p:nvSpPr>
            <p:cNvPr id="23" name="TextBox 22"/>
            <p:cNvSpPr txBox="1"/>
            <p:nvPr/>
          </p:nvSpPr>
          <p:spPr>
            <a:xfrm>
              <a:off x="299405" y="2028285"/>
              <a:ext cx="6629400" cy="3048409"/>
            </a:xfrm>
            <a:prstGeom prst="rect">
              <a:avLst/>
            </a:prstGeom>
            <a:noFill/>
          </p:spPr>
          <p:txBody>
            <a:bodyPr wrap="square" rtlCol="0">
              <a:spAutoFit/>
            </a:bodyPr>
            <a:lstStyle/>
            <a:p>
              <a:pPr marL="342900" indent="-342900" algn="just">
                <a:spcBef>
                  <a:spcPts val="1800"/>
                </a:spcBef>
                <a:spcAft>
                  <a:spcPts val="1800"/>
                </a:spcAft>
              </a:pPr>
              <a:r>
                <a:rPr lang="en-US" dirty="0" smtClean="0">
                  <a:latin typeface="+mj-lt"/>
                </a:rPr>
                <a:t>Receives letter</a:t>
              </a:r>
            </a:p>
            <a:p>
              <a:pPr marL="342900" indent="-342900" algn="just">
                <a:spcBef>
                  <a:spcPts val="600"/>
                </a:spcBef>
                <a:spcAft>
                  <a:spcPts val="600"/>
                </a:spcAft>
                <a:buFont typeface="Arial" pitchFamily="34" charset="0"/>
                <a:buChar char="•"/>
              </a:pPr>
              <a:r>
                <a:rPr lang="en-US" dirty="0" smtClean="0">
                  <a:latin typeface="+mj-lt"/>
                </a:rPr>
                <a:t>Stating the </a:t>
              </a:r>
              <a:r>
                <a:rPr lang="en-US" b="1" dirty="0" smtClean="0">
                  <a:latin typeface="+mj-lt"/>
                </a:rPr>
                <a:t>bulk transfer value </a:t>
              </a:r>
              <a:r>
                <a:rPr lang="en-US" dirty="0" smtClean="0">
                  <a:latin typeface="+mj-lt"/>
                </a:rPr>
                <a:t>has been agreed</a:t>
              </a:r>
            </a:p>
            <a:p>
              <a:pPr marL="342900" indent="-342900" algn="just">
                <a:spcBef>
                  <a:spcPts val="600"/>
                </a:spcBef>
                <a:spcAft>
                  <a:spcPts val="600"/>
                </a:spcAft>
                <a:buFont typeface="Arial" pitchFamily="34" charset="0"/>
                <a:buChar char="•"/>
              </a:pPr>
              <a:r>
                <a:rPr lang="en-US" dirty="0" smtClean="0">
                  <a:latin typeface="+mj-lt"/>
                </a:rPr>
                <a:t>Asking him to </a:t>
              </a:r>
              <a:r>
                <a:rPr lang="en-US" b="1" dirty="0" smtClean="0">
                  <a:latin typeface="+mj-lt"/>
                </a:rPr>
                <a:t>make arrangements</a:t>
              </a:r>
              <a:r>
                <a:rPr lang="en-US" dirty="0" smtClean="0">
                  <a:latin typeface="+mj-lt"/>
                </a:rPr>
                <a:t> to transfer the money</a:t>
              </a:r>
            </a:p>
            <a:p>
              <a:pPr marL="342900" indent="-342900" algn="just">
                <a:spcBef>
                  <a:spcPts val="1800"/>
                </a:spcBef>
                <a:spcAft>
                  <a:spcPts val="1800"/>
                </a:spcAft>
              </a:pPr>
              <a:r>
                <a:rPr lang="en-US" dirty="0" smtClean="0">
                  <a:latin typeface="+mj-lt"/>
                </a:rPr>
                <a:t>Finds Sale Purchase Agreement to be </a:t>
              </a:r>
            </a:p>
            <a:p>
              <a:pPr marL="342900" indent="-342900" algn="just">
                <a:spcBef>
                  <a:spcPts val="600"/>
                </a:spcBef>
                <a:spcAft>
                  <a:spcPts val="600"/>
                </a:spcAft>
                <a:buFont typeface="Arial" pitchFamily="34" charset="0"/>
                <a:buChar char="•"/>
              </a:pPr>
              <a:r>
                <a:rPr lang="en-US" b="1" dirty="0" smtClean="0">
                  <a:latin typeface="+mj-lt"/>
                </a:rPr>
                <a:t>Ambiguous</a:t>
              </a:r>
              <a:r>
                <a:rPr lang="en-US" dirty="0" smtClean="0">
                  <a:latin typeface="+mj-lt"/>
                </a:rPr>
                <a:t> especially wordings on cash and alternative investments</a:t>
              </a:r>
            </a:p>
            <a:p>
              <a:pPr marL="342900" indent="-342900" algn="just">
                <a:spcBef>
                  <a:spcPts val="600"/>
                </a:spcBef>
                <a:spcAft>
                  <a:spcPts val="600"/>
                </a:spcAft>
                <a:buFont typeface="Arial" pitchFamily="34" charset="0"/>
                <a:buChar char="•"/>
              </a:pPr>
              <a:r>
                <a:rPr lang="en-US" dirty="0" smtClean="0">
                  <a:latin typeface="+mj-lt"/>
                </a:rPr>
                <a:t>Open to interpretations</a:t>
              </a:r>
            </a:p>
            <a:p>
              <a:pPr marL="342900" indent="-342900" algn="just">
                <a:spcBef>
                  <a:spcPts val="600"/>
                </a:spcBef>
                <a:spcAft>
                  <a:spcPts val="600"/>
                </a:spcAft>
                <a:buFont typeface="Arial" pitchFamily="34" charset="0"/>
                <a:buChar char="•"/>
              </a:pPr>
              <a:r>
                <a:rPr lang="en-US" b="1" dirty="0" smtClean="0">
                  <a:solidFill>
                    <a:srgbClr val="FF0000"/>
                  </a:solidFill>
                  <a:latin typeface="+mj-lt"/>
                </a:rPr>
                <a:t>Potential for advising Client A and Client B differently </a:t>
              </a:r>
              <a:endParaRPr lang="en-IN" b="1" dirty="0">
                <a:solidFill>
                  <a:srgbClr val="FF0000"/>
                </a:solidFill>
                <a:latin typeface="+mj-lt"/>
              </a:endParaRPr>
            </a:p>
          </p:txBody>
        </p:sp>
        <p:grpSp>
          <p:nvGrpSpPr>
            <p:cNvPr id="26" name="Group 25"/>
            <p:cNvGrpSpPr/>
            <p:nvPr/>
          </p:nvGrpSpPr>
          <p:grpSpPr>
            <a:xfrm>
              <a:off x="152400" y="1447800"/>
              <a:ext cx="8305800" cy="4419600"/>
              <a:chOff x="152400" y="1447800"/>
              <a:chExt cx="8305800" cy="4419600"/>
            </a:xfrm>
          </p:grpSpPr>
          <p:sp>
            <p:nvSpPr>
              <p:cNvPr id="24" name="Round Same Side Corner Rectangle 23"/>
              <p:cNvSpPr/>
              <p:nvPr/>
            </p:nvSpPr>
            <p:spPr>
              <a:xfrm>
                <a:off x="152400" y="1447800"/>
                <a:ext cx="8305800" cy="381000"/>
              </a:xfrm>
              <a:prstGeom prst="round2SameRect">
                <a:avLst>
                  <a:gd name="adj1" fmla="val 50000"/>
                  <a:gd name="adj2"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smtClean="0">
                    <a:latin typeface="+mj-lt"/>
                  </a:rPr>
                  <a:t>Receives Letter and Sale Purchase Agreement from Client B</a:t>
                </a:r>
                <a:endParaRPr lang="en-IN" b="1" dirty="0">
                  <a:latin typeface="+mj-lt"/>
                </a:endParaRPr>
              </a:p>
            </p:txBody>
          </p:sp>
          <p:sp>
            <p:nvSpPr>
              <p:cNvPr id="25" name="Rectangle 24"/>
              <p:cNvSpPr/>
              <p:nvPr/>
            </p:nvSpPr>
            <p:spPr>
              <a:xfrm>
                <a:off x="152400" y="1828800"/>
                <a:ext cx="8305800" cy="4038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grpSp>
      </p:grpSp>
      <p:pic>
        <p:nvPicPr>
          <p:cNvPr id="28" name="Picture 2" descr="https://encrypted-tbn2.gstatic.com/images?q=tbn:ANd9GcQqYSAKteVDOmMDW4LS6HNJzB42qFgXnab_asLbo61FaLwZ0EmJoRNzVEw">
            <a:hlinkClick r:id="rId2"/>
          </p:cNvPr>
          <p:cNvPicPr>
            <a:picLocks noChangeAspect="1" noChangeArrowheads="1"/>
          </p:cNvPicPr>
          <p:nvPr/>
        </p:nvPicPr>
        <p:blipFill>
          <a:blip r:embed="rId3" cstate="print"/>
          <a:srcRect/>
          <a:stretch>
            <a:fillRect/>
          </a:stretch>
        </p:blipFill>
        <p:spPr bwMode="auto">
          <a:xfrm>
            <a:off x="6858000" y="4924424"/>
            <a:ext cx="1838325" cy="1400176"/>
          </a:xfrm>
          <a:prstGeom prst="rect">
            <a:avLst/>
          </a:prstGeom>
          <a:noFill/>
        </p:spPr>
      </p:pic>
    </p:spTree>
    <p:extLst>
      <p:ext uri="{BB962C8B-B14F-4D97-AF65-F5344CB8AC3E}">
        <p14:creationId xmlns:p14="http://schemas.microsoft.com/office/powerpoint/2010/main" xmlns="" val="2645388896"/>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 y="503238"/>
            <a:ext cx="8229600" cy="792162"/>
          </a:xfrm>
        </p:spPr>
        <p:txBody>
          <a:bodyPr>
            <a:normAutofit/>
          </a:bodyPr>
          <a:lstStyle/>
          <a:p>
            <a:pPr algn="l"/>
            <a:r>
              <a:rPr lang="en-US" sz="3200" b="1" dirty="0" smtClean="0"/>
              <a:t>Introduction: </a:t>
            </a:r>
            <a:r>
              <a:rPr lang="en-US" sz="3200" b="1" smtClean="0"/>
              <a:t>Key Issues</a:t>
            </a:r>
            <a:endParaRPr lang="en-IN" sz="3200" b="1" dirty="0"/>
          </a:p>
        </p:txBody>
      </p:sp>
      <p:sp>
        <p:nvSpPr>
          <p:cNvPr id="4" name="Slide Number Placeholder 3"/>
          <p:cNvSpPr>
            <a:spLocks noGrp="1"/>
          </p:cNvSpPr>
          <p:nvPr>
            <p:ph type="sldNum" sz="quarter" idx="12"/>
          </p:nvPr>
        </p:nvSpPr>
        <p:spPr/>
        <p:txBody>
          <a:bodyPr/>
          <a:lstStyle/>
          <a:p>
            <a:fld id="{1BD7B9C1-A754-4C6C-A2F0-B532131F2839}" type="slidenum">
              <a:rPr lang="en-IN" smtClean="0">
                <a:latin typeface="+mj-lt"/>
              </a:rPr>
              <a:pPr/>
              <a:t>5</a:t>
            </a:fld>
            <a:endParaRPr lang="en-IN">
              <a:latin typeface="+mj-lt"/>
            </a:endParaRPr>
          </a:p>
        </p:txBody>
      </p:sp>
      <p:sp>
        <p:nvSpPr>
          <p:cNvPr id="5" name="Footer Placeholder 4"/>
          <p:cNvSpPr>
            <a:spLocks noGrp="1"/>
          </p:cNvSpPr>
          <p:nvPr>
            <p:ph type="ftr" sz="quarter" idx="11"/>
          </p:nvPr>
        </p:nvSpPr>
        <p:spPr>
          <a:xfrm>
            <a:off x="76200" y="6356350"/>
            <a:ext cx="2895600" cy="365125"/>
          </a:xfrm>
        </p:spPr>
        <p:txBody>
          <a:bodyPr/>
          <a:lstStyle/>
          <a:p>
            <a:r>
              <a:rPr lang="en-US" dirty="0" smtClean="0"/>
              <a:t>www.actuariesindia.org</a:t>
            </a:r>
            <a:endParaRPr lang="en-US" dirty="0"/>
          </a:p>
        </p:txBody>
      </p:sp>
      <p:pic>
        <p:nvPicPr>
          <p:cNvPr id="13" name="Picture 2" descr="C:\Users\Khushwant Pahwa\Desktop\question-mark.jpg"/>
          <p:cNvPicPr>
            <a:picLocks noChangeAspect="1" noChangeArrowheads="1"/>
          </p:cNvPicPr>
          <p:nvPr/>
        </p:nvPicPr>
        <p:blipFill>
          <a:blip r:embed="rId2" cstate="print"/>
          <a:srcRect/>
          <a:stretch>
            <a:fillRect/>
          </a:stretch>
        </p:blipFill>
        <p:spPr bwMode="auto">
          <a:xfrm>
            <a:off x="317500" y="1752600"/>
            <a:ext cx="3492500" cy="4483100"/>
          </a:xfrm>
          <a:prstGeom prst="rect">
            <a:avLst/>
          </a:prstGeom>
          <a:noFill/>
        </p:spPr>
      </p:pic>
      <p:grpSp>
        <p:nvGrpSpPr>
          <p:cNvPr id="17" name="Group 16"/>
          <p:cNvGrpSpPr/>
          <p:nvPr/>
        </p:nvGrpSpPr>
        <p:grpSpPr>
          <a:xfrm>
            <a:off x="3810000" y="2017961"/>
            <a:ext cx="4800600" cy="4154239"/>
            <a:chOff x="3733800" y="1447800"/>
            <a:chExt cx="4876800" cy="4154239"/>
          </a:xfrm>
        </p:grpSpPr>
        <p:sp>
          <p:nvSpPr>
            <p:cNvPr id="14" name="TextBox 13"/>
            <p:cNvSpPr txBox="1"/>
            <p:nvPr/>
          </p:nvSpPr>
          <p:spPr>
            <a:xfrm>
              <a:off x="4038600" y="1524000"/>
              <a:ext cx="4572000" cy="4078039"/>
            </a:xfrm>
            <a:prstGeom prst="rect">
              <a:avLst/>
            </a:prstGeom>
            <a:noFill/>
          </p:spPr>
          <p:txBody>
            <a:bodyPr wrap="square" rtlCol="0">
              <a:spAutoFit/>
            </a:bodyPr>
            <a:lstStyle/>
            <a:p>
              <a:pPr algn="just">
                <a:spcAft>
                  <a:spcPts val="600"/>
                </a:spcAft>
              </a:pPr>
              <a:r>
                <a:rPr lang="en-US" dirty="0" smtClean="0"/>
                <a:t>In hindsight, he may realize he </a:t>
              </a:r>
              <a:r>
                <a:rPr lang="en-US" b="1" dirty="0" smtClean="0">
                  <a:solidFill>
                    <a:schemeClr val="accent1"/>
                  </a:solidFill>
                </a:rPr>
                <a:t>did not consider potential for future conflict of interest</a:t>
              </a:r>
              <a:r>
                <a:rPr lang="en-US" dirty="0" smtClean="0"/>
                <a:t> in this assignment by</a:t>
              </a:r>
            </a:p>
            <a:p>
              <a:pPr marL="457200" indent="-457200" algn="just">
                <a:spcBef>
                  <a:spcPts val="600"/>
                </a:spcBef>
                <a:spcAft>
                  <a:spcPts val="600"/>
                </a:spcAft>
                <a:buFont typeface="Arial" pitchFamily="34" charset="0"/>
                <a:buChar char="•"/>
              </a:pPr>
              <a:r>
                <a:rPr lang="en-US" dirty="0" smtClean="0"/>
                <a:t>Being involved in buyout process</a:t>
              </a:r>
            </a:p>
            <a:p>
              <a:pPr marL="457200" indent="-457200" algn="just">
                <a:spcBef>
                  <a:spcPts val="600"/>
                </a:spcBef>
                <a:spcAft>
                  <a:spcPts val="600"/>
                </a:spcAft>
                <a:buFont typeface="Arial" pitchFamily="34" charset="0"/>
                <a:buChar char="•"/>
              </a:pPr>
              <a:r>
                <a:rPr lang="en-US" dirty="0" smtClean="0"/>
                <a:t>By being privy to key information of two clients when the buyout has not been completed</a:t>
              </a:r>
            </a:p>
            <a:p>
              <a:pPr algn="just"/>
              <a:endParaRPr lang="en-US" dirty="0" smtClean="0"/>
            </a:p>
            <a:p>
              <a:pPr algn="just"/>
              <a:endParaRPr lang="en-US" dirty="0" smtClean="0"/>
            </a:p>
            <a:p>
              <a:pPr algn="just"/>
              <a:r>
                <a:rPr lang="en-US" dirty="0" smtClean="0"/>
                <a:t>He faces a key issue of </a:t>
              </a:r>
              <a:r>
                <a:rPr lang="en-US" b="1" dirty="0" smtClean="0">
                  <a:solidFill>
                    <a:schemeClr val="accent1"/>
                  </a:solidFill>
                </a:rPr>
                <a:t>how to advice his two clients on the Sale Purchase agreement </a:t>
              </a:r>
              <a:r>
                <a:rPr lang="en-US" dirty="0" smtClean="0"/>
                <a:t>given its ambiguity</a:t>
              </a:r>
              <a:endParaRPr lang="en-US" b="1" dirty="0" smtClean="0">
                <a:solidFill>
                  <a:schemeClr val="accent1"/>
                </a:solidFill>
              </a:endParaRPr>
            </a:p>
            <a:p>
              <a:pPr algn="just"/>
              <a:endParaRPr lang="en-IN" b="1" dirty="0">
                <a:solidFill>
                  <a:schemeClr val="accent1"/>
                </a:solidFill>
              </a:endParaRPr>
            </a:p>
          </p:txBody>
        </p:sp>
        <p:sp>
          <p:nvSpPr>
            <p:cNvPr id="15" name="Oval 14"/>
            <p:cNvSpPr/>
            <p:nvPr/>
          </p:nvSpPr>
          <p:spPr>
            <a:xfrm>
              <a:off x="3733800" y="1447800"/>
              <a:ext cx="381000" cy="3810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1</a:t>
              </a:r>
              <a:endParaRPr lang="en-IN" b="1" dirty="0"/>
            </a:p>
          </p:txBody>
        </p:sp>
        <p:sp>
          <p:nvSpPr>
            <p:cNvPr id="16" name="Oval 15"/>
            <p:cNvSpPr/>
            <p:nvPr/>
          </p:nvSpPr>
          <p:spPr>
            <a:xfrm>
              <a:off x="3733800" y="4112764"/>
              <a:ext cx="381000" cy="3810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2</a:t>
              </a:r>
              <a:endParaRPr lang="en-IN" b="1" dirty="0"/>
            </a:p>
          </p:txBody>
        </p:sp>
      </p:grpSp>
      <p:sp>
        <p:nvSpPr>
          <p:cNvPr id="18" name="TextBox 17"/>
          <p:cNvSpPr txBox="1"/>
          <p:nvPr/>
        </p:nvSpPr>
        <p:spPr>
          <a:xfrm>
            <a:off x="3657600" y="1524000"/>
            <a:ext cx="2362200" cy="369332"/>
          </a:xfrm>
          <a:prstGeom prst="rect">
            <a:avLst/>
          </a:prstGeom>
          <a:noFill/>
        </p:spPr>
        <p:txBody>
          <a:bodyPr wrap="square" rtlCol="0">
            <a:spAutoFit/>
          </a:bodyPr>
          <a:lstStyle/>
          <a:p>
            <a:r>
              <a:rPr lang="en-US" b="1" i="1" dirty="0" smtClean="0"/>
              <a:t>Faces two key issues</a:t>
            </a:r>
            <a:endParaRPr lang="en-IN" b="1" i="1" dirty="0"/>
          </a:p>
        </p:txBody>
      </p:sp>
      <p:sp>
        <p:nvSpPr>
          <p:cNvPr id="2" name="Right Arrow 1">
            <a:hlinkClick r:id="rId3" action="ppaction://hlinksldjump"/>
          </p:cNvPr>
          <p:cNvSpPr/>
          <p:nvPr/>
        </p:nvSpPr>
        <p:spPr>
          <a:xfrm rot="10800000">
            <a:off x="7772400" y="58674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xmlns="" val="2645388896"/>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 y="503238"/>
            <a:ext cx="8229600" cy="792162"/>
          </a:xfrm>
        </p:spPr>
        <p:txBody>
          <a:bodyPr>
            <a:normAutofit/>
          </a:bodyPr>
          <a:lstStyle/>
          <a:p>
            <a:pPr algn="l"/>
            <a:r>
              <a:rPr lang="en-US" sz="3200" b="1" dirty="0" smtClean="0"/>
              <a:t>Key Considerations</a:t>
            </a:r>
            <a:endParaRPr lang="en-IN" sz="3200" b="1" dirty="0"/>
          </a:p>
        </p:txBody>
      </p:sp>
      <p:sp>
        <p:nvSpPr>
          <p:cNvPr id="4" name="Slide Number Placeholder 3"/>
          <p:cNvSpPr>
            <a:spLocks noGrp="1"/>
          </p:cNvSpPr>
          <p:nvPr>
            <p:ph type="sldNum" sz="quarter" idx="12"/>
          </p:nvPr>
        </p:nvSpPr>
        <p:spPr>
          <a:xfrm>
            <a:off x="6553200" y="6416675"/>
            <a:ext cx="2133600" cy="365125"/>
          </a:xfrm>
        </p:spPr>
        <p:txBody>
          <a:bodyPr/>
          <a:lstStyle/>
          <a:p>
            <a:fld id="{1BD7B9C1-A754-4C6C-A2F0-B532131F2839}" type="slidenum">
              <a:rPr lang="en-IN" smtClean="0">
                <a:latin typeface="+mj-lt"/>
              </a:rPr>
              <a:pPr/>
              <a:t>6</a:t>
            </a:fld>
            <a:endParaRPr lang="en-IN">
              <a:latin typeface="+mj-lt"/>
            </a:endParaRPr>
          </a:p>
        </p:txBody>
      </p:sp>
      <p:sp>
        <p:nvSpPr>
          <p:cNvPr id="5" name="Footer Placeholder 4"/>
          <p:cNvSpPr>
            <a:spLocks noGrp="1"/>
          </p:cNvSpPr>
          <p:nvPr>
            <p:ph type="ftr" sz="quarter" idx="11"/>
          </p:nvPr>
        </p:nvSpPr>
        <p:spPr>
          <a:xfrm>
            <a:off x="76200" y="6356350"/>
            <a:ext cx="2895600" cy="365125"/>
          </a:xfrm>
        </p:spPr>
        <p:txBody>
          <a:bodyPr/>
          <a:lstStyle/>
          <a:p>
            <a:r>
              <a:rPr lang="en-US" dirty="0" smtClean="0"/>
              <a:t>www.actuariesindia.org</a:t>
            </a:r>
            <a:endParaRPr lang="en-US" dirty="0"/>
          </a:p>
        </p:txBody>
      </p:sp>
      <p:sp>
        <p:nvSpPr>
          <p:cNvPr id="27" name="TextBox 26"/>
          <p:cNvSpPr txBox="1"/>
          <p:nvPr/>
        </p:nvSpPr>
        <p:spPr>
          <a:xfrm>
            <a:off x="76200" y="1309048"/>
            <a:ext cx="8915400" cy="338554"/>
          </a:xfrm>
          <a:prstGeom prst="rect">
            <a:avLst/>
          </a:prstGeom>
          <a:noFill/>
        </p:spPr>
        <p:txBody>
          <a:bodyPr wrap="square" rtlCol="0">
            <a:spAutoFit/>
          </a:bodyPr>
          <a:lstStyle/>
          <a:p>
            <a:r>
              <a:rPr lang="en-US" sz="1600" b="1" i="1" dirty="0" smtClean="0">
                <a:latin typeface="+mj-lt"/>
              </a:rPr>
              <a:t>Issue: Did not realize potential for future conflict of interest to arise in the assignment</a:t>
            </a:r>
            <a:endParaRPr lang="en-IN" sz="1600" b="1" i="1" dirty="0">
              <a:latin typeface="+mj-lt"/>
            </a:endParaRPr>
          </a:p>
        </p:txBody>
      </p:sp>
      <p:sp>
        <p:nvSpPr>
          <p:cNvPr id="37" name="TextBox 36"/>
          <p:cNvSpPr txBox="1"/>
          <p:nvPr/>
        </p:nvSpPr>
        <p:spPr>
          <a:xfrm>
            <a:off x="533400" y="2999096"/>
            <a:ext cx="2133600" cy="2339102"/>
          </a:xfrm>
          <a:prstGeom prst="rect">
            <a:avLst/>
          </a:prstGeom>
          <a:noFill/>
        </p:spPr>
        <p:txBody>
          <a:bodyPr wrap="square" rtlCol="0">
            <a:spAutoFit/>
          </a:bodyPr>
          <a:lstStyle/>
          <a:p>
            <a:pPr marL="231775" indent="-231775" algn="just">
              <a:spcBef>
                <a:spcPts val="600"/>
              </a:spcBef>
              <a:spcAft>
                <a:spcPts val="600"/>
              </a:spcAft>
            </a:pPr>
            <a:r>
              <a:rPr lang="en-US" sz="1400" dirty="0" smtClean="0">
                <a:latin typeface="+mj-lt"/>
              </a:rPr>
              <a:t>Should have</a:t>
            </a:r>
          </a:p>
          <a:p>
            <a:pPr marL="231775" indent="-231775" algn="just">
              <a:spcBef>
                <a:spcPts val="600"/>
              </a:spcBef>
              <a:spcAft>
                <a:spcPts val="600"/>
              </a:spcAft>
              <a:buFont typeface="Arial" pitchFamily="34" charset="0"/>
              <a:buChar char="•"/>
            </a:pPr>
            <a:r>
              <a:rPr lang="en-US" sz="1400" b="1" dirty="0" smtClean="0">
                <a:solidFill>
                  <a:schemeClr val="accent1"/>
                </a:solidFill>
                <a:latin typeface="+mj-lt"/>
              </a:rPr>
              <a:t>Disclosed</a:t>
            </a:r>
            <a:r>
              <a:rPr lang="en-US" sz="1400" dirty="0" smtClean="0">
                <a:latin typeface="+mj-lt"/>
              </a:rPr>
              <a:t> the assignment to both clients</a:t>
            </a:r>
          </a:p>
          <a:p>
            <a:pPr marL="231775" indent="-231775" algn="just">
              <a:spcBef>
                <a:spcPts val="600"/>
              </a:spcBef>
              <a:spcAft>
                <a:spcPts val="600"/>
              </a:spcAft>
              <a:buFont typeface="Arial" pitchFamily="34" charset="0"/>
              <a:buChar char="•"/>
            </a:pPr>
            <a:r>
              <a:rPr lang="en-US" sz="1400" b="1" dirty="0" smtClean="0">
                <a:solidFill>
                  <a:schemeClr val="accent1"/>
                </a:solidFill>
                <a:latin typeface="+mj-lt"/>
              </a:rPr>
              <a:t>Discussed</a:t>
            </a:r>
            <a:r>
              <a:rPr lang="en-US" sz="1400" dirty="0" smtClean="0">
                <a:latin typeface="+mj-lt"/>
              </a:rPr>
              <a:t> with both clients and agree on areas of non involvement (such as buyout process)</a:t>
            </a:r>
            <a:endParaRPr lang="en-IN" sz="1400" dirty="0">
              <a:latin typeface="+mj-lt"/>
            </a:endParaRPr>
          </a:p>
        </p:txBody>
      </p:sp>
      <p:sp>
        <p:nvSpPr>
          <p:cNvPr id="38" name="TextBox 37"/>
          <p:cNvSpPr txBox="1"/>
          <p:nvPr/>
        </p:nvSpPr>
        <p:spPr>
          <a:xfrm>
            <a:off x="3290248" y="2971800"/>
            <a:ext cx="2133600" cy="2123658"/>
          </a:xfrm>
          <a:prstGeom prst="rect">
            <a:avLst/>
          </a:prstGeom>
          <a:noFill/>
        </p:spPr>
        <p:txBody>
          <a:bodyPr wrap="square" rtlCol="0">
            <a:spAutoFit/>
          </a:bodyPr>
          <a:lstStyle/>
          <a:p>
            <a:pPr marL="231775" indent="-231775" algn="just">
              <a:spcBef>
                <a:spcPts val="600"/>
              </a:spcBef>
              <a:spcAft>
                <a:spcPts val="600"/>
              </a:spcAft>
            </a:pPr>
            <a:r>
              <a:rPr lang="en-US" sz="1400" dirty="0" smtClean="0">
                <a:latin typeface="+mj-lt"/>
              </a:rPr>
              <a:t>Should</a:t>
            </a:r>
          </a:p>
          <a:p>
            <a:pPr marL="231775" indent="-231775" algn="just">
              <a:spcBef>
                <a:spcPts val="600"/>
              </a:spcBef>
              <a:spcAft>
                <a:spcPts val="600"/>
              </a:spcAft>
              <a:buFont typeface="Arial" pitchFamily="34" charset="0"/>
              <a:buChar char="•"/>
            </a:pPr>
            <a:r>
              <a:rPr lang="en-US" sz="1400" dirty="0" smtClean="0">
                <a:latin typeface="+mj-lt"/>
              </a:rPr>
              <a:t>Make </a:t>
            </a:r>
            <a:r>
              <a:rPr lang="en-US" sz="1400" b="1" dirty="0" smtClean="0">
                <a:solidFill>
                  <a:schemeClr val="accent1"/>
                </a:solidFill>
                <a:latin typeface="+mj-lt"/>
              </a:rPr>
              <a:t>immediate disclosure </a:t>
            </a:r>
            <a:r>
              <a:rPr lang="en-US" sz="1400" dirty="0" smtClean="0">
                <a:latin typeface="+mj-lt"/>
              </a:rPr>
              <a:t>to both clients</a:t>
            </a:r>
          </a:p>
          <a:p>
            <a:pPr marL="231775" indent="-231775" algn="just">
              <a:spcBef>
                <a:spcPts val="600"/>
              </a:spcBef>
              <a:spcAft>
                <a:spcPts val="600"/>
              </a:spcAft>
              <a:buFont typeface="Arial" pitchFamily="34" charset="0"/>
              <a:buChar char="•"/>
            </a:pPr>
            <a:r>
              <a:rPr lang="en-US" sz="1400" dirty="0" smtClean="0">
                <a:latin typeface="+mj-lt"/>
              </a:rPr>
              <a:t>Discuss any concern areas where he should not be involved till buyout is completed</a:t>
            </a:r>
            <a:endParaRPr lang="en-IN" sz="1400" dirty="0">
              <a:latin typeface="+mj-lt"/>
            </a:endParaRPr>
          </a:p>
        </p:txBody>
      </p:sp>
      <p:grpSp>
        <p:nvGrpSpPr>
          <p:cNvPr id="42" name="Group 41"/>
          <p:cNvGrpSpPr/>
          <p:nvPr/>
        </p:nvGrpSpPr>
        <p:grpSpPr>
          <a:xfrm>
            <a:off x="152400" y="1668439"/>
            <a:ext cx="8686800" cy="1227161"/>
            <a:chOff x="152400" y="1766248"/>
            <a:chExt cx="8686800" cy="1227161"/>
          </a:xfrm>
        </p:grpSpPr>
        <p:sp>
          <p:nvSpPr>
            <p:cNvPr id="22" name="Right Arrow 21"/>
            <p:cNvSpPr/>
            <p:nvPr/>
          </p:nvSpPr>
          <p:spPr>
            <a:xfrm>
              <a:off x="152400" y="1766248"/>
              <a:ext cx="8686800" cy="457200"/>
            </a:xfrm>
            <a:prstGeom prst="right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mj-lt"/>
              </a:endParaRPr>
            </a:p>
          </p:txBody>
        </p:sp>
        <p:grpSp>
          <p:nvGrpSpPr>
            <p:cNvPr id="30" name="Group 29"/>
            <p:cNvGrpSpPr/>
            <p:nvPr/>
          </p:nvGrpSpPr>
          <p:grpSpPr>
            <a:xfrm>
              <a:off x="291152" y="1828802"/>
              <a:ext cx="2071048" cy="1164607"/>
              <a:chOff x="291152" y="1873041"/>
              <a:chExt cx="1842448" cy="870159"/>
            </a:xfrm>
          </p:grpSpPr>
          <p:sp>
            <p:nvSpPr>
              <p:cNvPr id="28" name="Oval 27"/>
              <p:cNvSpPr/>
              <p:nvPr/>
            </p:nvSpPr>
            <p:spPr>
              <a:xfrm>
                <a:off x="291152" y="1873041"/>
                <a:ext cx="381000" cy="243615"/>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latin typeface="+mj-lt"/>
                  </a:rPr>
                  <a:t>1</a:t>
                </a:r>
                <a:endParaRPr lang="en-IN" sz="1400" b="1" dirty="0">
                  <a:solidFill>
                    <a:schemeClr val="tx1"/>
                  </a:solidFill>
                  <a:latin typeface="+mj-lt"/>
                </a:endParaRPr>
              </a:p>
            </p:txBody>
          </p:sp>
          <p:sp>
            <p:nvSpPr>
              <p:cNvPr id="29" name="Rounded Rectangle 28"/>
              <p:cNvSpPr/>
              <p:nvPr/>
            </p:nvSpPr>
            <p:spPr>
              <a:xfrm>
                <a:off x="533400" y="2168856"/>
                <a:ext cx="1600200" cy="574344"/>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b="1" dirty="0" smtClean="0">
                    <a:solidFill>
                      <a:schemeClr val="tx1"/>
                    </a:solidFill>
                    <a:latin typeface="+mj-lt"/>
                  </a:rPr>
                  <a:t>Likely mistakes  made…..</a:t>
                </a:r>
                <a:endParaRPr lang="en-IN" sz="1400" b="1" dirty="0">
                  <a:solidFill>
                    <a:schemeClr val="tx1"/>
                  </a:solidFill>
                  <a:latin typeface="+mj-lt"/>
                </a:endParaRPr>
              </a:p>
            </p:txBody>
          </p:sp>
        </p:grpSp>
        <p:grpSp>
          <p:nvGrpSpPr>
            <p:cNvPr id="31" name="Group 30"/>
            <p:cNvGrpSpPr/>
            <p:nvPr/>
          </p:nvGrpSpPr>
          <p:grpSpPr>
            <a:xfrm>
              <a:off x="3048000" y="1828799"/>
              <a:ext cx="2057400" cy="1088408"/>
              <a:chOff x="291152" y="1875104"/>
              <a:chExt cx="1842448" cy="868096"/>
            </a:xfrm>
          </p:grpSpPr>
          <p:sp>
            <p:nvSpPr>
              <p:cNvPr id="32" name="Oval 31"/>
              <p:cNvSpPr/>
              <p:nvPr/>
            </p:nvSpPr>
            <p:spPr>
              <a:xfrm>
                <a:off x="291152" y="1875104"/>
                <a:ext cx="381000" cy="272144"/>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latin typeface="+mj-lt"/>
                  </a:rPr>
                  <a:t>2</a:t>
                </a:r>
                <a:endParaRPr lang="en-IN" sz="1400" b="1" dirty="0">
                  <a:solidFill>
                    <a:schemeClr val="tx1"/>
                  </a:solidFill>
                  <a:latin typeface="+mj-lt"/>
                </a:endParaRPr>
              </a:p>
            </p:txBody>
          </p:sp>
          <p:sp>
            <p:nvSpPr>
              <p:cNvPr id="33" name="Rounded Rectangle 32"/>
              <p:cNvSpPr/>
              <p:nvPr/>
            </p:nvSpPr>
            <p:spPr>
              <a:xfrm>
                <a:off x="533400" y="2168856"/>
                <a:ext cx="1600200" cy="574344"/>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b="1" dirty="0" smtClean="0">
                    <a:solidFill>
                      <a:schemeClr val="tx1"/>
                    </a:solidFill>
                    <a:latin typeface="+mj-lt"/>
                  </a:rPr>
                  <a:t>Dealing with the situation ……</a:t>
                </a:r>
                <a:endParaRPr lang="en-IN" sz="1400" b="1" dirty="0">
                  <a:solidFill>
                    <a:schemeClr val="tx1"/>
                  </a:solidFill>
                  <a:latin typeface="+mj-lt"/>
                </a:endParaRPr>
              </a:p>
            </p:txBody>
          </p:sp>
        </p:grpSp>
        <p:grpSp>
          <p:nvGrpSpPr>
            <p:cNvPr id="34" name="Group 33"/>
            <p:cNvGrpSpPr/>
            <p:nvPr/>
          </p:nvGrpSpPr>
          <p:grpSpPr>
            <a:xfrm>
              <a:off x="5638800" y="1828800"/>
              <a:ext cx="2057400" cy="1088408"/>
              <a:chOff x="291152" y="1875104"/>
              <a:chExt cx="1658203" cy="868096"/>
            </a:xfrm>
          </p:grpSpPr>
          <p:sp>
            <p:nvSpPr>
              <p:cNvPr id="35" name="Oval 34"/>
              <p:cNvSpPr/>
              <p:nvPr/>
            </p:nvSpPr>
            <p:spPr>
              <a:xfrm>
                <a:off x="291152" y="1875104"/>
                <a:ext cx="381000" cy="272144"/>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latin typeface="+mj-lt"/>
                  </a:rPr>
                  <a:t>3</a:t>
                </a:r>
                <a:endParaRPr lang="en-IN" sz="1400" b="1" dirty="0">
                  <a:solidFill>
                    <a:schemeClr val="tx1"/>
                  </a:solidFill>
                  <a:latin typeface="+mj-lt"/>
                </a:endParaRPr>
              </a:p>
            </p:txBody>
          </p:sp>
          <p:sp>
            <p:nvSpPr>
              <p:cNvPr id="36" name="Rounded Rectangle 35"/>
              <p:cNvSpPr/>
              <p:nvPr/>
            </p:nvSpPr>
            <p:spPr>
              <a:xfrm>
                <a:off x="533400" y="2168856"/>
                <a:ext cx="1415955" cy="574344"/>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b="1" dirty="0" smtClean="0">
                    <a:solidFill>
                      <a:schemeClr val="tx1"/>
                    </a:solidFill>
                    <a:latin typeface="+mj-lt"/>
                  </a:rPr>
                  <a:t>Professional Standards to consider…..</a:t>
                </a:r>
                <a:endParaRPr lang="en-IN" sz="1400" b="1" dirty="0">
                  <a:solidFill>
                    <a:schemeClr val="tx1"/>
                  </a:solidFill>
                  <a:latin typeface="+mj-lt"/>
                </a:endParaRPr>
              </a:p>
            </p:txBody>
          </p:sp>
        </p:grpSp>
      </p:grpSp>
      <p:sp>
        <p:nvSpPr>
          <p:cNvPr id="39" name="TextBox 38"/>
          <p:cNvSpPr txBox="1"/>
          <p:nvPr/>
        </p:nvSpPr>
        <p:spPr>
          <a:xfrm>
            <a:off x="5978856" y="2957676"/>
            <a:ext cx="2569192" cy="3200876"/>
          </a:xfrm>
          <a:prstGeom prst="rect">
            <a:avLst/>
          </a:prstGeom>
          <a:noFill/>
        </p:spPr>
        <p:txBody>
          <a:bodyPr wrap="square" rtlCol="0">
            <a:spAutoFit/>
          </a:bodyPr>
          <a:lstStyle/>
          <a:p>
            <a:pPr algn="just">
              <a:spcAft>
                <a:spcPts val="600"/>
              </a:spcAft>
            </a:pPr>
            <a:r>
              <a:rPr lang="en-US" sz="1400" dirty="0" smtClean="0">
                <a:latin typeface="+mj-lt"/>
              </a:rPr>
              <a:t>PCS (Section 5.2 and 5.3) prescribes</a:t>
            </a:r>
          </a:p>
          <a:p>
            <a:pPr algn="just">
              <a:spcBef>
                <a:spcPts val="600"/>
              </a:spcBef>
              <a:spcAft>
                <a:spcPts val="600"/>
              </a:spcAft>
            </a:pPr>
            <a:r>
              <a:rPr lang="en-US" sz="1400" i="1" dirty="0" smtClean="0">
                <a:latin typeface="+mj-lt"/>
              </a:rPr>
              <a:t>“</a:t>
            </a:r>
            <a:r>
              <a:rPr lang="en-IN" sz="1400" i="1" dirty="0" smtClean="0">
                <a:latin typeface="+mj-lt"/>
              </a:rPr>
              <a:t>If there is or might appear to be a conflict of interest between two or more clients………, the </a:t>
            </a:r>
            <a:r>
              <a:rPr lang="en-IN" sz="1400" b="1" i="1" dirty="0" smtClean="0">
                <a:solidFill>
                  <a:schemeClr val="accent1"/>
                </a:solidFill>
                <a:latin typeface="+mj-lt"/>
              </a:rPr>
              <a:t>actuary must consider the nature and extent of the conflict </a:t>
            </a:r>
            <a:r>
              <a:rPr lang="en-IN" sz="1400" i="1" dirty="0" smtClean="0">
                <a:latin typeface="+mj-lt"/>
              </a:rPr>
              <a:t>………………..</a:t>
            </a:r>
          </a:p>
          <a:p>
            <a:pPr algn="just">
              <a:spcBef>
                <a:spcPts val="600"/>
              </a:spcBef>
              <a:spcAft>
                <a:spcPts val="600"/>
              </a:spcAft>
            </a:pPr>
            <a:r>
              <a:rPr lang="en-IN" sz="1400" i="1" dirty="0" smtClean="0">
                <a:latin typeface="+mj-lt"/>
              </a:rPr>
              <a:t>In the event of any such conflict or apparent conflict of interest, the client or clients involved must be </a:t>
            </a:r>
            <a:r>
              <a:rPr lang="en-IN" sz="1400" b="1" i="1" dirty="0" smtClean="0">
                <a:solidFill>
                  <a:schemeClr val="accent1"/>
                </a:solidFill>
                <a:latin typeface="+mj-lt"/>
              </a:rPr>
              <a:t>notified at the earliest opportunity</a:t>
            </a:r>
            <a:r>
              <a:rPr lang="en-IN" sz="1400" i="1" dirty="0" smtClean="0">
                <a:latin typeface="+mj-lt"/>
              </a:rPr>
              <a:t>…….</a:t>
            </a:r>
            <a:r>
              <a:rPr lang="en-IN" sz="1400" b="1" i="1" dirty="0" smtClean="0">
                <a:latin typeface="+mj-lt"/>
              </a:rPr>
              <a:t>”</a:t>
            </a:r>
            <a:endParaRPr lang="en-US" sz="1400" i="1" dirty="0" smtClean="0">
              <a:latin typeface="+mj-lt"/>
            </a:endParaRPr>
          </a:p>
        </p:txBody>
      </p:sp>
    </p:spTree>
    <p:extLst>
      <p:ext uri="{BB962C8B-B14F-4D97-AF65-F5344CB8AC3E}">
        <p14:creationId xmlns:p14="http://schemas.microsoft.com/office/powerpoint/2010/main" xmlns="" val="2645388896"/>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553200" y="6400800"/>
            <a:ext cx="2133600" cy="365125"/>
          </a:xfrm>
        </p:spPr>
        <p:txBody>
          <a:bodyPr/>
          <a:lstStyle/>
          <a:p>
            <a:fld id="{1BD7B9C1-A754-4C6C-A2F0-B532131F2839}" type="slidenum">
              <a:rPr lang="en-IN" smtClean="0">
                <a:latin typeface="+mj-lt"/>
              </a:rPr>
              <a:pPr/>
              <a:t>7</a:t>
            </a:fld>
            <a:endParaRPr lang="en-IN" dirty="0">
              <a:latin typeface="+mj-lt"/>
            </a:endParaRPr>
          </a:p>
        </p:txBody>
      </p:sp>
      <p:sp>
        <p:nvSpPr>
          <p:cNvPr id="5" name="Footer Placeholder 4"/>
          <p:cNvSpPr>
            <a:spLocks noGrp="1"/>
          </p:cNvSpPr>
          <p:nvPr>
            <p:ph type="ftr" sz="quarter" idx="11"/>
          </p:nvPr>
        </p:nvSpPr>
        <p:spPr>
          <a:xfrm>
            <a:off x="76200" y="6356350"/>
            <a:ext cx="2895600" cy="365125"/>
          </a:xfrm>
        </p:spPr>
        <p:txBody>
          <a:bodyPr/>
          <a:lstStyle/>
          <a:p>
            <a:r>
              <a:rPr lang="en-US" dirty="0" smtClean="0"/>
              <a:t>www.actuariesindia.org</a:t>
            </a:r>
            <a:endParaRPr lang="en-US" dirty="0"/>
          </a:p>
        </p:txBody>
      </p:sp>
      <p:sp>
        <p:nvSpPr>
          <p:cNvPr id="27" name="TextBox 26"/>
          <p:cNvSpPr txBox="1"/>
          <p:nvPr/>
        </p:nvSpPr>
        <p:spPr>
          <a:xfrm>
            <a:off x="76200" y="1309048"/>
            <a:ext cx="8915400" cy="338554"/>
          </a:xfrm>
          <a:prstGeom prst="rect">
            <a:avLst/>
          </a:prstGeom>
          <a:noFill/>
        </p:spPr>
        <p:txBody>
          <a:bodyPr wrap="square" rtlCol="0">
            <a:spAutoFit/>
          </a:bodyPr>
          <a:lstStyle/>
          <a:p>
            <a:r>
              <a:rPr lang="en-US" sz="1600" b="1" i="1" dirty="0" smtClean="0">
                <a:latin typeface="+mj-lt"/>
              </a:rPr>
              <a:t>Issue: How to advice his two clients on Sale </a:t>
            </a:r>
            <a:r>
              <a:rPr lang="en-US" sz="1600" b="1" i="1" smtClean="0">
                <a:latin typeface="+mj-lt"/>
              </a:rPr>
              <a:t>Purchase Agreement?</a:t>
            </a:r>
            <a:endParaRPr lang="en-IN" sz="1600" b="1" i="1" dirty="0">
              <a:latin typeface="+mj-lt"/>
            </a:endParaRPr>
          </a:p>
        </p:txBody>
      </p:sp>
      <p:sp>
        <p:nvSpPr>
          <p:cNvPr id="37" name="TextBox 36"/>
          <p:cNvSpPr txBox="1"/>
          <p:nvPr/>
        </p:nvSpPr>
        <p:spPr>
          <a:xfrm>
            <a:off x="533400" y="3031629"/>
            <a:ext cx="2133600" cy="1692771"/>
          </a:xfrm>
          <a:prstGeom prst="rect">
            <a:avLst/>
          </a:prstGeom>
          <a:noFill/>
        </p:spPr>
        <p:txBody>
          <a:bodyPr wrap="square" rtlCol="0">
            <a:spAutoFit/>
          </a:bodyPr>
          <a:lstStyle/>
          <a:p>
            <a:pPr marL="231775" indent="-231775" algn="just">
              <a:spcBef>
                <a:spcPts val="600"/>
              </a:spcBef>
              <a:spcAft>
                <a:spcPts val="600"/>
              </a:spcAft>
              <a:buFont typeface="Arial" pitchFamily="34" charset="0"/>
              <a:buChar char="•"/>
            </a:pPr>
            <a:r>
              <a:rPr lang="en-US" sz="1400" dirty="0" smtClean="0">
                <a:latin typeface="+mj-lt"/>
              </a:rPr>
              <a:t>His clients are two trustees</a:t>
            </a:r>
          </a:p>
          <a:p>
            <a:pPr marL="231775" indent="-231775" algn="just">
              <a:spcBef>
                <a:spcPts val="600"/>
              </a:spcBef>
              <a:spcAft>
                <a:spcPts val="600"/>
              </a:spcAft>
              <a:buFont typeface="Arial" pitchFamily="34" charset="0"/>
              <a:buChar char="•"/>
            </a:pPr>
            <a:r>
              <a:rPr lang="en-US" sz="1400" dirty="0" smtClean="0">
                <a:latin typeface="+mj-lt"/>
              </a:rPr>
              <a:t>Neither party to agreement</a:t>
            </a:r>
          </a:p>
          <a:p>
            <a:pPr marL="231775" indent="-231775" algn="just">
              <a:spcBef>
                <a:spcPts val="600"/>
              </a:spcBef>
              <a:spcAft>
                <a:spcPts val="600"/>
              </a:spcAft>
              <a:buFont typeface="Arial" pitchFamily="34" charset="0"/>
              <a:buChar char="•"/>
            </a:pPr>
            <a:r>
              <a:rPr lang="en-US" sz="1400" dirty="0" smtClean="0">
                <a:latin typeface="+mj-lt"/>
              </a:rPr>
              <a:t>Only an apparent conflict of interest	</a:t>
            </a:r>
          </a:p>
        </p:txBody>
      </p:sp>
      <p:sp>
        <p:nvSpPr>
          <p:cNvPr id="38" name="TextBox 37"/>
          <p:cNvSpPr txBox="1"/>
          <p:nvPr/>
        </p:nvSpPr>
        <p:spPr>
          <a:xfrm>
            <a:off x="3290248" y="2971800"/>
            <a:ext cx="2133600" cy="2923877"/>
          </a:xfrm>
          <a:prstGeom prst="rect">
            <a:avLst/>
          </a:prstGeom>
          <a:noFill/>
        </p:spPr>
        <p:txBody>
          <a:bodyPr wrap="square" rtlCol="0">
            <a:spAutoFit/>
          </a:bodyPr>
          <a:lstStyle/>
          <a:p>
            <a:pPr marL="231775" indent="-231775" algn="just">
              <a:spcBef>
                <a:spcPts val="600"/>
              </a:spcBef>
              <a:spcAft>
                <a:spcPts val="600"/>
              </a:spcAft>
              <a:buFont typeface="Arial" pitchFamily="34" charset="0"/>
              <a:buChar char="•"/>
            </a:pPr>
            <a:r>
              <a:rPr lang="en-US" sz="1400" dirty="0" smtClean="0">
                <a:latin typeface="+mj-lt"/>
              </a:rPr>
              <a:t>Notify both clients of the situation</a:t>
            </a:r>
          </a:p>
          <a:p>
            <a:pPr marL="231775" indent="-231775" algn="just">
              <a:spcBef>
                <a:spcPts val="600"/>
              </a:spcBef>
              <a:spcAft>
                <a:spcPts val="600"/>
              </a:spcAft>
              <a:buFont typeface="Arial" pitchFamily="34" charset="0"/>
              <a:buChar char="•"/>
            </a:pPr>
            <a:r>
              <a:rPr lang="en-US" sz="1400" dirty="0" smtClean="0">
                <a:latin typeface="+mj-lt"/>
              </a:rPr>
              <a:t>Advice both clients that agreement is ambiguous</a:t>
            </a:r>
          </a:p>
          <a:p>
            <a:pPr marL="231775" indent="-231775" algn="just">
              <a:spcBef>
                <a:spcPts val="600"/>
              </a:spcBef>
              <a:spcAft>
                <a:spcPts val="600"/>
              </a:spcAft>
              <a:buFont typeface="Arial" pitchFamily="34" charset="0"/>
              <a:buChar char="•"/>
            </a:pPr>
            <a:r>
              <a:rPr lang="en-US" sz="1400" dirty="0" smtClean="0">
                <a:latin typeface="+mj-lt"/>
              </a:rPr>
              <a:t>And Companies advisors should sort it out</a:t>
            </a:r>
          </a:p>
          <a:p>
            <a:pPr marL="231775" indent="-231775" algn="just">
              <a:spcBef>
                <a:spcPts val="600"/>
              </a:spcBef>
              <a:spcAft>
                <a:spcPts val="600"/>
              </a:spcAft>
              <a:buFont typeface="Arial" pitchFamily="34" charset="0"/>
              <a:buChar char="•"/>
            </a:pPr>
            <a:r>
              <a:rPr lang="en-US" sz="1400" dirty="0" smtClean="0">
                <a:latin typeface="+mj-lt"/>
              </a:rPr>
              <a:t>Once ambiguity sorted, he will consider transfer arrangements</a:t>
            </a:r>
          </a:p>
        </p:txBody>
      </p:sp>
      <p:grpSp>
        <p:nvGrpSpPr>
          <p:cNvPr id="2" name="Group 41"/>
          <p:cNvGrpSpPr/>
          <p:nvPr/>
        </p:nvGrpSpPr>
        <p:grpSpPr>
          <a:xfrm>
            <a:off x="152400" y="1668439"/>
            <a:ext cx="8686800" cy="1227161"/>
            <a:chOff x="152400" y="1766248"/>
            <a:chExt cx="8686800" cy="1227161"/>
          </a:xfrm>
        </p:grpSpPr>
        <p:sp>
          <p:nvSpPr>
            <p:cNvPr id="22" name="Right Arrow 21"/>
            <p:cNvSpPr/>
            <p:nvPr/>
          </p:nvSpPr>
          <p:spPr>
            <a:xfrm>
              <a:off x="152400" y="1766248"/>
              <a:ext cx="8686800" cy="457200"/>
            </a:xfrm>
            <a:prstGeom prst="right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mj-lt"/>
              </a:endParaRPr>
            </a:p>
          </p:txBody>
        </p:sp>
        <p:grpSp>
          <p:nvGrpSpPr>
            <p:cNvPr id="6" name="Group 29"/>
            <p:cNvGrpSpPr/>
            <p:nvPr/>
          </p:nvGrpSpPr>
          <p:grpSpPr>
            <a:xfrm>
              <a:off x="291152" y="1828802"/>
              <a:ext cx="2071048" cy="1164607"/>
              <a:chOff x="291152" y="1873041"/>
              <a:chExt cx="1842448" cy="870159"/>
            </a:xfrm>
          </p:grpSpPr>
          <p:sp>
            <p:nvSpPr>
              <p:cNvPr id="28" name="Oval 27"/>
              <p:cNvSpPr/>
              <p:nvPr/>
            </p:nvSpPr>
            <p:spPr>
              <a:xfrm>
                <a:off x="291152" y="1873041"/>
                <a:ext cx="381000" cy="243615"/>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latin typeface="+mj-lt"/>
                  </a:rPr>
                  <a:t>1</a:t>
                </a:r>
                <a:endParaRPr lang="en-IN" sz="1400" b="1" dirty="0">
                  <a:solidFill>
                    <a:schemeClr val="tx1"/>
                  </a:solidFill>
                  <a:latin typeface="+mj-lt"/>
                </a:endParaRPr>
              </a:p>
            </p:txBody>
          </p:sp>
          <p:sp>
            <p:nvSpPr>
              <p:cNvPr id="29" name="Rounded Rectangle 28"/>
              <p:cNvSpPr/>
              <p:nvPr/>
            </p:nvSpPr>
            <p:spPr>
              <a:xfrm>
                <a:off x="533400" y="2168856"/>
                <a:ext cx="1600200" cy="574344"/>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b="1" dirty="0" smtClean="0">
                    <a:solidFill>
                      <a:schemeClr val="tx1"/>
                    </a:solidFill>
                    <a:latin typeface="+mj-lt"/>
                  </a:rPr>
                  <a:t>Likely mistakes made…..</a:t>
                </a:r>
                <a:endParaRPr lang="en-IN" sz="1400" b="1" dirty="0">
                  <a:solidFill>
                    <a:schemeClr val="tx1"/>
                  </a:solidFill>
                  <a:latin typeface="+mj-lt"/>
                </a:endParaRPr>
              </a:p>
            </p:txBody>
          </p:sp>
        </p:grpSp>
        <p:grpSp>
          <p:nvGrpSpPr>
            <p:cNvPr id="7" name="Group 30"/>
            <p:cNvGrpSpPr/>
            <p:nvPr/>
          </p:nvGrpSpPr>
          <p:grpSpPr>
            <a:xfrm>
              <a:off x="3048000" y="1828799"/>
              <a:ext cx="2057400" cy="1088408"/>
              <a:chOff x="291152" y="1875104"/>
              <a:chExt cx="1842448" cy="868096"/>
            </a:xfrm>
          </p:grpSpPr>
          <p:sp>
            <p:nvSpPr>
              <p:cNvPr id="32" name="Oval 31"/>
              <p:cNvSpPr/>
              <p:nvPr/>
            </p:nvSpPr>
            <p:spPr>
              <a:xfrm>
                <a:off x="291152" y="1875104"/>
                <a:ext cx="381000" cy="272144"/>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latin typeface="+mj-lt"/>
                  </a:rPr>
                  <a:t>2</a:t>
                </a:r>
                <a:endParaRPr lang="en-IN" sz="1400" b="1" dirty="0">
                  <a:solidFill>
                    <a:schemeClr val="tx1"/>
                  </a:solidFill>
                  <a:latin typeface="+mj-lt"/>
                </a:endParaRPr>
              </a:p>
            </p:txBody>
          </p:sp>
          <p:sp>
            <p:nvSpPr>
              <p:cNvPr id="33" name="Rounded Rectangle 32"/>
              <p:cNvSpPr/>
              <p:nvPr/>
            </p:nvSpPr>
            <p:spPr>
              <a:xfrm>
                <a:off x="533400" y="2168856"/>
                <a:ext cx="1600200" cy="574344"/>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b="1" dirty="0" smtClean="0">
                    <a:solidFill>
                      <a:schemeClr val="tx1"/>
                    </a:solidFill>
                    <a:latin typeface="+mj-lt"/>
                  </a:rPr>
                  <a:t>Dealing with the situation……</a:t>
                </a:r>
                <a:endParaRPr lang="en-IN" sz="1400" b="1" dirty="0">
                  <a:solidFill>
                    <a:schemeClr val="tx1"/>
                  </a:solidFill>
                  <a:latin typeface="+mj-lt"/>
                </a:endParaRPr>
              </a:p>
            </p:txBody>
          </p:sp>
        </p:grpSp>
        <p:grpSp>
          <p:nvGrpSpPr>
            <p:cNvPr id="8" name="Group 33"/>
            <p:cNvGrpSpPr/>
            <p:nvPr/>
          </p:nvGrpSpPr>
          <p:grpSpPr>
            <a:xfrm>
              <a:off x="5638800" y="1828800"/>
              <a:ext cx="2057400" cy="1088408"/>
              <a:chOff x="291152" y="1875104"/>
              <a:chExt cx="1658203" cy="868096"/>
            </a:xfrm>
          </p:grpSpPr>
          <p:sp>
            <p:nvSpPr>
              <p:cNvPr id="35" name="Oval 34"/>
              <p:cNvSpPr/>
              <p:nvPr/>
            </p:nvSpPr>
            <p:spPr>
              <a:xfrm>
                <a:off x="291152" y="1875104"/>
                <a:ext cx="381000" cy="272144"/>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latin typeface="+mj-lt"/>
                  </a:rPr>
                  <a:t>3</a:t>
                </a:r>
                <a:endParaRPr lang="en-IN" sz="1400" b="1" dirty="0">
                  <a:solidFill>
                    <a:schemeClr val="tx1"/>
                  </a:solidFill>
                  <a:latin typeface="+mj-lt"/>
                </a:endParaRPr>
              </a:p>
            </p:txBody>
          </p:sp>
          <p:sp>
            <p:nvSpPr>
              <p:cNvPr id="36" name="Rounded Rectangle 35"/>
              <p:cNvSpPr/>
              <p:nvPr/>
            </p:nvSpPr>
            <p:spPr>
              <a:xfrm>
                <a:off x="533400" y="2168856"/>
                <a:ext cx="1415955" cy="574344"/>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b="1" dirty="0" smtClean="0">
                    <a:solidFill>
                      <a:schemeClr val="tx1"/>
                    </a:solidFill>
                    <a:latin typeface="+mj-lt"/>
                  </a:rPr>
                  <a:t>Professional Standards to consider …..</a:t>
                </a:r>
                <a:endParaRPr lang="en-IN" sz="1400" b="1" dirty="0">
                  <a:solidFill>
                    <a:schemeClr val="tx1"/>
                  </a:solidFill>
                  <a:latin typeface="+mj-lt"/>
                </a:endParaRPr>
              </a:p>
            </p:txBody>
          </p:sp>
        </p:grpSp>
      </p:grpSp>
      <p:sp>
        <p:nvSpPr>
          <p:cNvPr id="39" name="TextBox 38"/>
          <p:cNvSpPr txBox="1"/>
          <p:nvPr/>
        </p:nvSpPr>
        <p:spPr>
          <a:xfrm>
            <a:off x="5978856" y="2957676"/>
            <a:ext cx="2569192" cy="1969770"/>
          </a:xfrm>
          <a:prstGeom prst="rect">
            <a:avLst/>
          </a:prstGeom>
          <a:noFill/>
        </p:spPr>
        <p:txBody>
          <a:bodyPr wrap="square" rtlCol="0">
            <a:spAutoFit/>
          </a:bodyPr>
          <a:lstStyle/>
          <a:p>
            <a:pPr algn="just">
              <a:spcAft>
                <a:spcPts val="600"/>
              </a:spcAft>
            </a:pPr>
            <a:r>
              <a:rPr lang="en-US" sz="1400" dirty="0" smtClean="0">
                <a:latin typeface="+mj-lt"/>
              </a:rPr>
              <a:t>Only an apparent conflict of Interest. PCS (Section 5.3) prescribes</a:t>
            </a:r>
          </a:p>
          <a:p>
            <a:pPr algn="just">
              <a:spcBef>
                <a:spcPts val="600"/>
              </a:spcBef>
              <a:spcAft>
                <a:spcPts val="600"/>
              </a:spcAft>
            </a:pPr>
            <a:r>
              <a:rPr lang="en-US" sz="1400" i="1" dirty="0" smtClean="0">
                <a:latin typeface="+mj-lt"/>
              </a:rPr>
              <a:t>“I</a:t>
            </a:r>
            <a:r>
              <a:rPr lang="en-IN" sz="1400" i="1" dirty="0" smtClean="0">
                <a:latin typeface="+mj-lt"/>
              </a:rPr>
              <a:t>n the event of any such conflict </a:t>
            </a:r>
            <a:r>
              <a:rPr lang="en-IN" sz="1400" b="1" i="1" dirty="0" smtClean="0">
                <a:solidFill>
                  <a:schemeClr val="accent1"/>
                </a:solidFill>
                <a:latin typeface="+mj-lt"/>
              </a:rPr>
              <a:t>or apparent conflict of interest</a:t>
            </a:r>
            <a:r>
              <a:rPr lang="en-IN" sz="1400" i="1" dirty="0" smtClean="0">
                <a:latin typeface="+mj-lt"/>
              </a:rPr>
              <a:t>, the client or clients involved must be </a:t>
            </a:r>
            <a:r>
              <a:rPr lang="en-IN" sz="1400" b="1" i="1" dirty="0" smtClean="0">
                <a:solidFill>
                  <a:schemeClr val="accent1"/>
                </a:solidFill>
                <a:latin typeface="+mj-lt"/>
              </a:rPr>
              <a:t>notified at the earliest opportunity</a:t>
            </a:r>
            <a:r>
              <a:rPr lang="en-IN" sz="1400" i="1" dirty="0" smtClean="0">
                <a:latin typeface="+mj-lt"/>
              </a:rPr>
              <a:t>…….</a:t>
            </a:r>
            <a:r>
              <a:rPr lang="en-IN" sz="1400" b="1" i="1" dirty="0" smtClean="0">
                <a:latin typeface="+mj-lt"/>
              </a:rPr>
              <a:t>”</a:t>
            </a:r>
            <a:endParaRPr lang="en-US" sz="1400" i="1" dirty="0" smtClean="0">
              <a:latin typeface="+mj-lt"/>
            </a:endParaRPr>
          </a:p>
        </p:txBody>
      </p:sp>
      <p:sp>
        <p:nvSpPr>
          <p:cNvPr id="21" name="Title 2"/>
          <p:cNvSpPr>
            <a:spLocks noGrp="1"/>
          </p:cNvSpPr>
          <p:nvPr>
            <p:ph type="title"/>
          </p:nvPr>
        </p:nvSpPr>
        <p:spPr>
          <a:xfrm>
            <a:off x="76200" y="503238"/>
            <a:ext cx="8229600" cy="792162"/>
          </a:xfrm>
        </p:spPr>
        <p:txBody>
          <a:bodyPr>
            <a:normAutofit/>
          </a:bodyPr>
          <a:lstStyle/>
          <a:p>
            <a:pPr algn="l"/>
            <a:r>
              <a:rPr lang="en-US" sz="3200" b="1" dirty="0" smtClean="0"/>
              <a:t>Key Considerations</a:t>
            </a:r>
            <a:endParaRPr lang="en-IN" sz="3200" b="1" dirty="0"/>
          </a:p>
        </p:txBody>
      </p:sp>
      <p:sp>
        <p:nvSpPr>
          <p:cNvPr id="20" name="Right Arrow 19">
            <a:hlinkClick r:id="rId2" action="ppaction://hlinksldjump"/>
          </p:cNvPr>
          <p:cNvSpPr/>
          <p:nvPr/>
        </p:nvSpPr>
        <p:spPr>
          <a:xfrm rot="10800000">
            <a:off x="7772400" y="5895676"/>
            <a:ext cx="978408" cy="4563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xmlns="" val="2645388896"/>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 y="503238"/>
            <a:ext cx="8229600" cy="792162"/>
          </a:xfrm>
        </p:spPr>
        <p:txBody>
          <a:bodyPr>
            <a:normAutofit/>
          </a:bodyPr>
          <a:lstStyle/>
          <a:p>
            <a:pPr algn="l"/>
            <a:r>
              <a:rPr lang="en-US" sz="3200" b="1" dirty="0" smtClean="0"/>
              <a:t>Key Professional Issues</a:t>
            </a:r>
            <a:endParaRPr lang="en-IN" sz="3200" b="1" dirty="0"/>
          </a:p>
        </p:txBody>
      </p:sp>
      <p:sp>
        <p:nvSpPr>
          <p:cNvPr id="4" name="Slide Number Placeholder 3"/>
          <p:cNvSpPr>
            <a:spLocks noGrp="1"/>
          </p:cNvSpPr>
          <p:nvPr>
            <p:ph type="sldNum" sz="quarter" idx="12"/>
          </p:nvPr>
        </p:nvSpPr>
        <p:spPr>
          <a:xfrm>
            <a:off x="6553200" y="6400800"/>
            <a:ext cx="2133600" cy="365125"/>
          </a:xfrm>
        </p:spPr>
        <p:txBody>
          <a:bodyPr/>
          <a:lstStyle/>
          <a:p>
            <a:fld id="{1BD7B9C1-A754-4C6C-A2F0-B532131F2839}" type="slidenum">
              <a:rPr lang="en-IN" smtClean="0">
                <a:latin typeface="+mj-lt"/>
              </a:rPr>
              <a:pPr/>
              <a:t>8</a:t>
            </a:fld>
            <a:endParaRPr lang="en-IN" dirty="0">
              <a:latin typeface="+mj-lt"/>
            </a:endParaRPr>
          </a:p>
        </p:txBody>
      </p:sp>
      <p:sp>
        <p:nvSpPr>
          <p:cNvPr id="5" name="Footer Placeholder 4"/>
          <p:cNvSpPr>
            <a:spLocks noGrp="1"/>
          </p:cNvSpPr>
          <p:nvPr>
            <p:ph type="ftr" sz="quarter" idx="11"/>
          </p:nvPr>
        </p:nvSpPr>
        <p:spPr>
          <a:xfrm>
            <a:off x="76200" y="6356350"/>
            <a:ext cx="2895600" cy="365125"/>
          </a:xfrm>
        </p:spPr>
        <p:txBody>
          <a:bodyPr/>
          <a:lstStyle/>
          <a:p>
            <a:r>
              <a:rPr lang="en-US" dirty="0" smtClean="0"/>
              <a:t>www.actuariesindia.org</a:t>
            </a:r>
            <a:endParaRPr lang="en-US" dirty="0"/>
          </a:p>
        </p:txBody>
      </p:sp>
      <p:sp>
        <p:nvSpPr>
          <p:cNvPr id="27" name="TextBox 26"/>
          <p:cNvSpPr txBox="1"/>
          <p:nvPr/>
        </p:nvSpPr>
        <p:spPr>
          <a:xfrm>
            <a:off x="125104" y="1261646"/>
            <a:ext cx="8915400" cy="338554"/>
          </a:xfrm>
          <a:prstGeom prst="rect">
            <a:avLst/>
          </a:prstGeom>
          <a:noFill/>
        </p:spPr>
        <p:txBody>
          <a:bodyPr wrap="square" rtlCol="0">
            <a:spAutoFit/>
          </a:bodyPr>
          <a:lstStyle/>
          <a:p>
            <a:r>
              <a:rPr lang="en-US" sz="1600" b="1" dirty="0" smtClean="0">
                <a:solidFill>
                  <a:schemeClr val="accent1"/>
                </a:solidFill>
                <a:latin typeface="+mj-lt"/>
              </a:rPr>
              <a:t>Situation 1: Commenting on ambiguity of Sale Purchase Agreement</a:t>
            </a:r>
            <a:endParaRPr lang="en-IN" sz="1600" b="1" dirty="0">
              <a:solidFill>
                <a:schemeClr val="accent1"/>
              </a:solidFill>
              <a:latin typeface="+mj-lt"/>
            </a:endParaRPr>
          </a:p>
        </p:txBody>
      </p:sp>
      <p:grpSp>
        <p:nvGrpSpPr>
          <p:cNvPr id="24" name="Group 23"/>
          <p:cNvGrpSpPr/>
          <p:nvPr/>
        </p:nvGrpSpPr>
        <p:grpSpPr>
          <a:xfrm>
            <a:off x="224574" y="1752600"/>
            <a:ext cx="4042626" cy="4419600"/>
            <a:chOff x="162906" y="1676400"/>
            <a:chExt cx="4304570" cy="4810664"/>
          </a:xfrm>
        </p:grpSpPr>
        <p:sp>
          <p:nvSpPr>
            <p:cNvPr id="21" name="Rectangle 20"/>
            <p:cNvSpPr/>
            <p:nvPr/>
          </p:nvSpPr>
          <p:spPr bwMode="auto">
            <a:xfrm>
              <a:off x="162906" y="2091112"/>
              <a:ext cx="4304570" cy="4395952"/>
            </a:xfrm>
            <a:prstGeom prst="rect">
              <a:avLst/>
            </a:prstGeom>
            <a:solidFill>
              <a:srgbClr val="F5F7FD"/>
            </a:solidFill>
            <a:ln w="6350" cap="flat" cmpd="sng" algn="ctr">
              <a:noFill/>
              <a:prstDash val="solid"/>
              <a:round/>
              <a:headEnd type="none" w="med" len="med"/>
              <a:tailEnd type="none" w="med" len="med"/>
            </a:ln>
            <a:effectLst/>
          </p:spPr>
          <p:txBody>
            <a:bodyPr vert="horz" wrap="square" lIns="72000" tIns="54000" rIns="54000" bIns="54000" numCol="1" rtlCol="0" anchor="t" anchorCtr="0" compatLnSpc="1">
              <a:prstTxWarp prst="textNoShape">
                <a:avLst/>
              </a:prstTxWarp>
            </a:bodyPr>
            <a:lstStyle/>
            <a:p>
              <a:pPr marL="231775" lvl="0" indent="-231775" algn="just">
                <a:spcBef>
                  <a:spcPts val="1200"/>
                </a:spcBef>
                <a:spcAft>
                  <a:spcPts val="600"/>
                </a:spcAft>
                <a:buFont typeface="Arial" pitchFamily="34" charset="0"/>
                <a:buChar char="•"/>
              </a:pPr>
              <a:r>
                <a:rPr lang="en-US" sz="1400" dirty="0" smtClean="0">
                  <a:latin typeface="+mj-lt"/>
                </a:rPr>
                <a:t>Be </a:t>
              </a:r>
              <a:r>
                <a:rPr lang="en-US" sz="1400" b="1" dirty="0" smtClean="0">
                  <a:latin typeface="+mj-lt"/>
                </a:rPr>
                <a:t>wary of criticizing</a:t>
              </a:r>
              <a:r>
                <a:rPr lang="en-US" sz="1400" dirty="0" smtClean="0">
                  <a:latin typeface="+mj-lt"/>
                </a:rPr>
                <a:t> role of other actuary</a:t>
              </a:r>
            </a:p>
            <a:p>
              <a:pPr marL="231775" lvl="0" indent="-231775" algn="just">
                <a:spcBef>
                  <a:spcPts val="1200"/>
                </a:spcBef>
                <a:spcAft>
                  <a:spcPts val="600"/>
                </a:spcAft>
                <a:buFont typeface="Arial" pitchFamily="34" charset="0"/>
                <a:buChar char="•"/>
              </a:pPr>
              <a:r>
                <a:rPr lang="en-US" sz="1400" dirty="0" smtClean="0">
                  <a:latin typeface="+mj-lt"/>
                </a:rPr>
                <a:t>Understanding of both parties may be clear even if wordings are ambiguous</a:t>
              </a:r>
            </a:p>
            <a:p>
              <a:pPr marL="231775" lvl="0" indent="-231775" algn="just">
                <a:spcBef>
                  <a:spcPts val="1200"/>
                </a:spcBef>
                <a:spcAft>
                  <a:spcPts val="600"/>
                </a:spcAft>
                <a:buFont typeface="Arial" pitchFamily="34" charset="0"/>
                <a:buChar char="•"/>
              </a:pPr>
              <a:r>
                <a:rPr lang="en-US" sz="1400" dirty="0" smtClean="0">
                  <a:latin typeface="+mj-lt"/>
                </a:rPr>
                <a:t>Work of number of professional and actuary may not be involved in sections of concern</a:t>
              </a:r>
            </a:p>
            <a:p>
              <a:pPr marL="231775" lvl="0" indent="-231775" algn="just">
                <a:spcBef>
                  <a:spcPts val="1200"/>
                </a:spcBef>
                <a:spcAft>
                  <a:spcPts val="600"/>
                </a:spcAft>
                <a:buFont typeface="Arial" pitchFamily="34" charset="0"/>
                <a:buChar char="•"/>
              </a:pPr>
              <a:r>
                <a:rPr lang="en-US" sz="1400" dirty="0" smtClean="0">
                  <a:latin typeface="+mj-lt"/>
                </a:rPr>
                <a:t>Role of other actuary may be considered provided</a:t>
              </a:r>
            </a:p>
            <a:p>
              <a:pPr marL="519113" lvl="0" indent="-287338" algn="just">
                <a:spcBef>
                  <a:spcPts val="1200"/>
                </a:spcBef>
                <a:spcAft>
                  <a:spcPts val="600"/>
                </a:spcAft>
                <a:buFont typeface="Symbol" pitchFamily="18" charset="2"/>
                <a:buChar char=""/>
              </a:pPr>
              <a:r>
                <a:rPr lang="en-US" sz="1400" dirty="0" smtClean="0">
                  <a:latin typeface="+mj-lt"/>
                </a:rPr>
                <a:t>Two Companies disagree on intended meaning</a:t>
              </a:r>
            </a:p>
            <a:p>
              <a:pPr marL="519113" lvl="0" indent="-287338" algn="just">
                <a:spcBef>
                  <a:spcPts val="1200"/>
                </a:spcBef>
                <a:spcAft>
                  <a:spcPts val="600"/>
                </a:spcAft>
                <a:buFont typeface="Symbol" pitchFamily="18" charset="2"/>
                <a:buChar char=""/>
              </a:pPr>
              <a:r>
                <a:rPr lang="en-US" sz="1400" dirty="0" smtClean="0">
                  <a:latin typeface="+mj-lt"/>
                </a:rPr>
                <a:t>Acknowledge that other actuary may hold different opinion</a:t>
              </a:r>
            </a:p>
            <a:p>
              <a:pPr marL="519113" lvl="0" indent="-287338" algn="just">
                <a:spcBef>
                  <a:spcPts val="1200"/>
                </a:spcBef>
                <a:spcAft>
                  <a:spcPts val="600"/>
                </a:spcAft>
                <a:buFont typeface="Symbol" pitchFamily="18" charset="2"/>
                <a:buChar char=""/>
              </a:pPr>
              <a:r>
                <a:rPr lang="en-US" sz="1400" dirty="0" smtClean="0">
                  <a:latin typeface="+mj-lt"/>
                </a:rPr>
                <a:t>Acknowledge specific circumstances may exist of which he is not aware</a:t>
              </a:r>
            </a:p>
            <a:p>
              <a:pPr marL="231775" lvl="0" indent="-231775" algn="just">
                <a:spcBef>
                  <a:spcPts val="1200"/>
                </a:spcBef>
                <a:spcAft>
                  <a:spcPts val="600"/>
                </a:spcAft>
                <a:buFont typeface="Arial" pitchFamily="34" charset="0"/>
                <a:buChar char="•"/>
              </a:pPr>
              <a:endParaRPr lang="en-US" sz="1400" dirty="0" smtClean="0">
                <a:latin typeface="+mj-lt"/>
              </a:endParaRPr>
            </a:p>
          </p:txBody>
        </p:sp>
        <p:sp>
          <p:nvSpPr>
            <p:cNvPr id="23" name="Rectangle 22"/>
            <p:cNvSpPr/>
            <p:nvPr/>
          </p:nvSpPr>
          <p:spPr>
            <a:xfrm>
              <a:off x="178406" y="1676400"/>
              <a:ext cx="4274538" cy="4081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smtClean="0">
                  <a:latin typeface="+mj-lt"/>
                </a:rPr>
                <a:t>Things to Consider whilst Commenting</a:t>
              </a:r>
              <a:endParaRPr lang="en-IN" sz="1400" b="1" dirty="0">
                <a:latin typeface="+mj-lt"/>
              </a:endParaRPr>
            </a:p>
          </p:txBody>
        </p:sp>
      </p:grpSp>
      <p:grpSp>
        <p:nvGrpSpPr>
          <p:cNvPr id="26" name="Group 25"/>
          <p:cNvGrpSpPr/>
          <p:nvPr/>
        </p:nvGrpSpPr>
        <p:grpSpPr>
          <a:xfrm>
            <a:off x="4610830" y="1760562"/>
            <a:ext cx="4304570" cy="4495798"/>
            <a:chOff x="162022" y="1676400"/>
            <a:chExt cx="4304570" cy="5142433"/>
          </a:xfrm>
        </p:grpSpPr>
        <p:sp>
          <p:nvSpPr>
            <p:cNvPr id="30" name="Rectangle 29"/>
            <p:cNvSpPr/>
            <p:nvPr/>
          </p:nvSpPr>
          <p:spPr bwMode="auto">
            <a:xfrm>
              <a:off x="162022" y="2084922"/>
              <a:ext cx="4304570" cy="4733911"/>
            </a:xfrm>
            <a:prstGeom prst="rect">
              <a:avLst/>
            </a:prstGeom>
            <a:solidFill>
              <a:srgbClr val="F5F7FD"/>
            </a:solidFill>
            <a:ln w="6350" cap="flat" cmpd="sng" algn="ctr">
              <a:noFill/>
              <a:prstDash val="solid"/>
              <a:round/>
              <a:headEnd type="none" w="med" len="med"/>
              <a:tailEnd type="none" w="med" len="med"/>
            </a:ln>
            <a:effectLst/>
          </p:spPr>
          <p:txBody>
            <a:bodyPr vert="horz" wrap="square" lIns="72000" tIns="54000" rIns="54000" bIns="54000" numCol="1" rtlCol="0" anchor="t" anchorCtr="0" compatLnSpc="1">
              <a:prstTxWarp prst="textNoShape">
                <a:avLst/>
              </a:prstTxWarp>
            </a:bodyPr>
            <a:lstStyle/>
            <a:p>
              <a:pPr marL="342900" lvl="0" indent="-342900" algn="just">
                <a:spcBef>
                  <a:spcPts val="1200"/>
                </a:spcBef>
                <a:spcAft>
                  <a:spcPts val="1200"/>
                </a:spcAft>
              </a:pPr>
              <a:r>
                <a:rPr lang="en-US" sz="1400" dirty="0" smtClean="0">
                  <a:latin typeface="+mj-lt"/>
                </a:rPr>
                <a:t>PCS Section 8.1 and 8.3 prescribe</a:t>
              </a:r>
            </a:p>
            <a:p>
              <a:pPr algn="just">
                <a:spcBef>
                  <a:spcPts val="1200"/>
                </a:spcBef>
                <a:spcAft>
                  <a:spcPts val="1200"/>
                </a:spcAft>
              </a:pPr>
              <a:r>
                <a:rPr lang="en-US" sz="1400" i="1" dirty="0" smtClean="0">
                  <a:latin typeface="+mj-lt"/>
                </a:rPr>
                <a:t>“</a:t>
              </a:r>
              <a:r>
                <a:rPr lang="en-IN" sz="1400" i="1" dirty="0" smtClean="0">
                  <a:latin typeface="+mj-lt"/>
                </a:rPr>
                <a:t>Members must avoid any action that would unfairly injure the professional reputation of any other member. </a:t>
              </a:r>
              <a:r>
                <a:rPr lang="en-IN" sz="1400" b="1" i="1" dirty="0" smtClean="0">
                  <a:solidFill>
                    <a:schemeClr val="accent1"/>
                  </a:solidFill>
                  <a:latin typeface="+mj-lt"/>
                </a:rPr>
                <a:t>Criticism of one member’s work by another member is acceptable, provided that the criticism is properly reasoned and believed to be justified</a:t>
              </a:r>
              <a:r>
                <a:rPr lang="en-IN" sz="1400" i="1" dirty="0" smtClean="0">
                  <a:latin typeface="+mj-lt"/>
                </a:rPr>
                <a:t>.</a:t>
              </a:r>
            </a:p>
            <a:p>
              <a:pPr algn="just">
                <a:spcBef>
                  <a:spcPts val="1200"/>
                </a:spcBef>
                <a:spcAft>
                  <a:spcPts val="1200"/>
                </a:spcAft>
              </a:pPr>
              <a:r>
                <a:rPr lang="en-IN" sz="1400" i="1" dirty="0" smtClean="0">
                  <a:latin typeface="+mj-lt"/>
                </a:rPr>
                <a:t>Where criticism of another member’s work is made in the context of ……….., care must be taken to </a:t>
              </a:r>
              <a:r>
                <a:rPr lang="en-IN" sz="1400" b="1" i="1" dirty="0" smtClean="0">
                  <a:solidFill>
                    <a:schemeClr val="accent1"/>
                  </a:solidFill>
                  <a:latin typeface="+mj-lt"/>
                </a:rPr>
                <a:t>acknowledge that other members may quite properly hold different professional opinions and that special  circumstances may exist in any particular case.</a:t>
              </a:r>
              <a:r>
                <a:rPr lang="en-IN" sz="1400" i="1" dirty="0" smtClean="0">
                  <a:latin typeface="+mj-lt"/>
                </a:rPr>
                <a:t>”</a:t>
              </a:r>
              <a:endParaRPr lang="en-US" sz="1400" i="1" dirty="0" smtClean="0">
                <a:latin typeface="+mj-lt"/>
              </a:endParaRPr>
            </a:p>
          </p:txBody>
        </p:sp>
        <p:sp>
          <p:nvSpPr>
            <p:cNvPr id="31" name="Rectangle 30"/>
            <p:cNvSpPr/>
            <p:nvPr/>
          </p:nvSpPr>
          <p:spPr>
            <a:xfrm>
              <a:off x="178406" y="1676400"/>
              <a:ext cx="4274538" cy="4081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smtClean="0">
                  <a:latin typeface="+mj-lt"/>
                </a:rPr>
                <a:t>Applicable PCS </a:t>
              </a:r>
              <a:endParaRPr lang="en-IN" sz="1400" b="1" dirty="0">
                <a:latin typeface="+mj-lt"/>
              </a:endParaRPr>
            </a:p>
          </p:txBody>
        </p:sp>
      </p:grpSp>
    </p:spTree>
    <p:extLst>
      <p:ext uri="{BB962C8B-B14F-4D97-AF65-F5344CB8AC3E}">
        <p14:creationId xmlns:p14="http://schemas.microsoft.com/office/powerpoint/2010/main" xmlns="" val="2645388896"/>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 y="503238"/>
            <a:ext cx="8229600" cy="792162"/>
          </a:xfrm>
        </p:spPr>
        <p:txBody>
          <a:bodyPr>
            <a:normAutofit/>
          </a:bodyPr>
          <a:lstStyle/>
          <a:p>
            <a:pPr algn="l"/>
            <a:r>
              <a:rPr lang="en-US" sz="3200" b="1" dirty="0" smtClean="0"/>
              <a:t>Key Professional Issues</a:t>
            </a:r>
            <a:endParaRPr lang="en-IN" sz="3200" b="1" dirty="0"/>
          </a:p>
        </p:txBody>
      </p:sp>
      <p:sp>
        <p:nvSpPr>
          <p:cNvPr id="4" name="Slide Number Placeholder 3"/>
          <p:cNvSpPr>
            <a:spLocks noGrp="1"/>
          </p:cNvSpPr>
          <p:nvPr>
            <p:ph type="sldNum" sz="quarter" idx="12"/>
          </p:nvPr>
        </p:nvSpPr>
        <p:spPr/>
        <p:txBody>
          <a:bodyPr/>
          <a:lstStyle/>
          <a:p>
            <a:fld id="{1BD7B9C1-A754-4C6C-A2F0-B532131F2839}" type="slidenum">
              <a:rPr lang="en-IN" smtClean="0">
                <a:latin typeface="+mj-lt"/>
              </a:rPr>
              <a:pPr/>
              <a:t>9</a:t>
            </a:fld>
            <a:endParaRPr lang="en-IN" dirty="0">
              <a:latin typeface="+mj-lt"/>
            </a:endParaRPr>
          </a:p>
        </p:txBody>
      </p:sp>
      <p:sp>
        <p:nvSpPr>
          <p:cNvPr id="5" name="Footer Placeholder 4"/>
          <p:cNvSpPr>
            <a:spLocks noGrp="1"/>
          </p:cNvSpPr>
          <p:nvPr>
            <p:ph type="ftr" sz="quarter" idx="11"/>
          </p:nvPr>
        </p:nvSpPr>
        <p:spPr>
          <a:xfrm>
            <a:off x="76200" y="6356350"/>
            <a:ext cx="2895600" cy="365125"/>
          </a:xfrm>
        </p:spPr>
        <p:txBody>
          <a:bodyPr/>
          <a:lstStyle/>
          <a:p>
            <a:r>
              <a:rPr lang="en-US" dirty="0" smtClean="0"/>
              <a:t>www.actuariesindia.org</a:t>
            </a:r>
            <a:endParaRPr lang="en-US" dirty="0"/>
          </a:p>
        </p:txBody>
      </p:sp>
      <p:sp>
        <p:nvSpPr>
          <p:cNvPr id="27" name="TextBox 26"/>
          <p:cNvSpPr txBox="1"/>
          <p:nvPr/>
        </p:nvSpPr>
        <p:spPr>
          <a:xfrm>
            <a:off x="125104" y="1261646"/>
            <a:ext cx="8915400" cy="338554"/>
          </a:xfrm>
          <a:prstGeom prst="rect">
            <a:avLst/>
          </a:prstGeom>
          <a:noFill/>
        </p:spPr>
        <p:txBody>
          <a:bodyPr wrap="square" rtlCol="0">
            <a:spAutoFit/>
          </a:bodyPr>
          <a:lstStyle/>
          <a:p>
            <a:r>
              <a:rPr lang="en-US" sz="1600" b="1" dirty="0" smtClean="0">
                <a:solidFill>
                  <a:schemeClr val="accent1"/>
                </a:solidFill>
                <a:latin typeface="+mj-lt"/>
              </a:rPr>
              <a:t>Situation 2: Carrying out Transfer of Money</a:t>
            </a:r>
            <a:endParaRPr lang="en-IN" sz="1600" b="1" dirty="0">
              <a:solidFill>
                <a:schemeClr val="accent1"/>
              </a:solidFill>
              <a:latin typeface="+mj-lt"/>
            </a:endParaRPr>
          </a:p>
        </p:txBody>
      </p:sp>
      <p:grpSp>
        <p:nvGrpSpPr>
          <p:cNvPr id="2" name="Group 23"/>
          <p:cNvGrpSpPr/>
          <p:nvPr/>
        </p:nvGrpSpPr>
        <p:grpSpPr>
          <a:xfrm>
            <a:off x="224574" y="1752600"/>
            <a:ext cx="4042626" cy="4419600"/>
            <a:chOff x="162906" y="1676400"/>
            <a:chExt cx="4304570" cy="4810664"/>
          </a:xfrm>
        </p:grpSpPr>
        <p:sp>
          <p:nvSpPr>
            <p:cNvPr id="21" name="Rectangle 20"/>
            <p:cNvSpPr/>
            <p:nvPr/>
          </p:nvSpPr>
          <p:spPr bwMode="auto">
            <a:xfrm>
              <a:off x="162906" y="2091112"/>
              <a:ext cx="4304570" cy="4395952"/>
            </a:xfrm>
            <a:prstGeom prst="rect">
              <a:avLst/>
            </a:prstGeom>
            <a:solidFill>
              <a:srgbClr val="F5F7FD"/>
            </a:solidFill>
            <a:ln w="6350" cap="flat" cmpd="sng" algn="ctr">
              <a:noFill/>
              <a:prstDash val="solid"/>
              <a:round/>
              <a:headEnd type="none" w="med" len="med"/>
              <a:tailEnd type="none" w="med" len="med"/>
            </a:ln>
            <a:effectLst/>
          </p:spPr>
          <p:txBody>
            <a:bodyPr vert="horz" wrap="square" lIns="72000" tIns="54000" rIns="54000" bIns="54000" numCol="1" rtlCol="0" anchor="t" anchorCtr="0" compatLnSpc="1">
              <a:prstTxWarp prst="textNoShape">
                <a:avLst/>
              </a:prstTxWarp>
            </a:bodyPr>
            <a:lstStyle/>
            <a:p>
              <a:pPr marL="231775" lvl="0" indent="-231775" algn="just">
                <a:spcBef>
                  <a:spcPts val="1200"/>
                </a:spcBef>
                <a:spcAft>
                  <a:spcPts val="1200"/>
                </a:spcAft>
                <a:buFont typeface="Arial" pitchFamily="34" charset="0"/>
                <a:buChar char="•"/>
              </a:pPr>
              <a:r>
                <a:rPr lang="en-US" sz="1600" dirty="0" smtClean="0">
                  <a:latin typeface="+mj-lt"/>
                </a:rPr>
                <a:t>Ensure he has </a:t>
              </a:r>
              <a:r>
                <a:rPr lang="en-US" sz="1600" b="1" dirty="0" smtClean="0">
                  <a:solidFill>
                    <a:schemeClr val="accent1"/>
                  </a:solidFill>
                  <a:latin typeface="+mj-lt"/>
                </a:rPr>
                <a:t>relevant knowledge and experience </a:t>
              </a:r>
              <a:r>
                <a:rPr lang="en-US" sz="1600" dirty="0" smtClean="0">
                  <a:latin typeface="+mj-lt"/>
                </a:rPr>
                <a:t>to carry out transfer</a:t>
              </a:r>
            </a:p>
            <a:p>
              <a:pPr marL="231775" lvl="0" indent="-231775" algn="just">
                <a:spcBef>
                  <a:spcPts val="1200"/>
                </a:spcBef>
                <a:spcAft>
                  <a:spcPts val="1200"/>
                </a:spcAft>
                <a:buFont typeface="Arial" pitchFamily="34" charset="0"/>
                <a:buChar char="•"/>
              </a:pPr>
              <a:r>
                <a:rPr lang="en-US" sz="1600" dirty="0" smtClean="0">
                  <a:latin typeface="+mj-lt"/>
                </a:rPr>
                <a:t>Ensure he </a:t>
              </a:r>
              <a:r>
                <a:rPr lang="en-US" sz="1600" b="1" dirty="0" smtClean="0">
                  <a:solidFill>
                    <a:schemeClr val="accent1"/>
                  </a:solidFill>
                  <a:latin typeface="+mj-lt"/>
                </a:rPr>
                <a:t>has been delegated discretionary authority </a:t>
              </a:r>
              <a:r>
                <a:rPr lang="en-US" sz="1600" dirty="0" smtClean="0">
                  <a:latin typeface="+mj-lt"/>
                </a:rPr>
                <a:t>by trustees and </a:t>
              </a:r>
              <a:r>
                <a:rPr lang="en-US" sz="1600" b="1" dirty="0" smtClean="0">
                  <a:solidFill>
                    <a:schemeClr val="accent1"/>
                  </a:solidFill>
                  <a:latin typeface="+mj-lt"/>
                </a:rPr>
                <a:t>approved</a:t>
              </a:r>
              <a:r>
                <a:rPr lang="en-US" sz="1600" dirty="0" smtClean="0">
                  <a:latin typeface="+mj-lt"/>
                </a:rPr>
                <a:t> by relevant authority to mange investments</a:t>
              </a:r>
            </a:p>
            <a:p>
              <a:pPr marL="231775" lvl="0" indent="-231775" algn="just">
                <a:spcBef>
                  <a:spcPts val="1200"/>
                </a:spcBef>
                <a:spcAft>
                  <a:spcPts val="1200"/>
                </a:spcAft>
                <a:buFont typeface="Arial" pitchFamily="34" charset="0"/>
                <a:buChar char="•"/>
              </a:pPr>
              <a:r>
                <a:rPr lang="en-US" sz="1600" dirty="0" smtClean="0">
                  <a:latin typeface="+mj-lt"/>
                </a:rPr>
                <a:t>If not, should </a:t>
              </a:r>
              <a:r>
                <a:rPr lang="en-US" sz="1600" b="1" dirty="0" smtClean="0">
                  <a:solidFill>
                    <a:schemeClr val="accent1"/>
                  </a:solidFill>
                  <a:latin typeface="+mj-lt"/>
                </a:rPr>
                <a:t>share his recommendations </a:t>
              </a:r>
              <a:r>
                <a:rPr lang="en-US" sz="1600" dirty="0" smtClean="0">
                  <a:latin typeface="+mj-lt"/>
                </a:rPr>
                <a:t>on transfer, rationale and risk associated with the deal</a:t>
              </a:r>
            </a:p>
          </p:txBody>
        </p:sp>
        <p:sp>
          <p:nvSpPr>
            <p:cNvPr id="23" name="Rectangle 22"/>
            <p:cNvSpPr/>
            <p:nvPr/>
          </p:nvSpPr>
          <p:spPr>
            <a:xfrm>
              <a:off x="178406" y="1676400"/>
              <a:ext cx="4274538" cy="4081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latin typeface="+mj-lt"/>
                </a:rPr>
                <a:t>Things to Consider</a:t>
              </a:r>
              <a:endParaRPr lang="en-IN" sz="1600" b="1" dirty="0">
                <a:latin typeface="+mj-lt"/>
              </a:endParaRPr>
            </a:p>
          </p:txBody>
        </p:sp>
      </p:grpSp>
      <p:grpSp>
        <p:nvGrpSpPr>
          <p:cNvPr id="6" name="Group 25"/>
          <p:cNvGrpSpPr/>
          <p:nvPr/>
        </p:nvGrpSpPr>
        <p:grpSpPr>
          <a:xfrm>
            <a:off x="4610830" y="1760562"/>
            <a:ext cx="4304570" cy="4495798"/>
            <a:chOff x="162022" y="1676400"/>
            <a:chExt cx="4304570" cy="5142433"/>
          </a:xfrm>
        </p:grpSpPr>
        <p:sp>
          <p:nvSpPr>
            <p:cNvPr id="30" name="Rectangle 29"/>
            <p:cNvSpPr/>
            <p:nvPr/>
          </p:nvSpPr>
          <p:spPr bwMode="auto">
            <a:xfrm>
              <a:off x="162022" y="2084922"/>
              <a:ext cx="4304570" cy="4733911"/>
            </a:xfrm>
            <a:prstGeom prst="rect">
              <a:avLst/>
            </a:prstGeom>
            <a:solidFill>
              <a:srgbClr val="F5F7FD"/>
            </a:solidFill>
            <a:ln w="6350" cap="flat" cmpd="sng" algn="ctr">
              <a:noFill/>
              <a:prstDash val="solid"/>
              <a:round/>
              <a:headEnd type="none" w="med" len="med"/>
              <a:tailEnd type="none" w="med" len="med"/>
            </a:ln>
            <a:effectLst/>
          </p:spPr>
          <p:txBody>
            <a:bodyPr vert="horz" wrap="square" lIns="72000" tIns="54000" rIns="54000" bIns="54000" numCol="1" rtlCol="0" anchor="t" anchorCtr="0" compatLnSpc="1">
              <a:prstTxWarp prst="textNoShape">
                <a:avLst/>
              </a:prstTxWarp>
            </a:bodyPr>
            <a:lstStyle/>
            <a:p>
              <a:pPr algn="just">
                <a:spcBef>
                  <a:spcPts val="1200"/>
                </a:spcBef>
                <a:spcAft>
                  <a:spcPts val="1200"/>
                </a:spcAft>
              </a:pPr>
              <a:r>
                <a:rPr lang="en-US" sz="1600" dirty="0" smtClean="0">
                  <a:latin typeface="+mj-lt"/>
                </a:rPr>
                <a:t>PCS (Section 3.1 and 3.2) prescribes</a:t>
              </a:r>
            </a:p>
            <a:p>
              <a:pPr marL="0" lvl="2" algn="just">
                <a:spcBef>
                  <a:spcPts val="600"/>
                </a:spcBef>
                <a:spcAft>
                  <a:spcPts val="1200"/>
                </a:spcAft>
              </a:pPr>
              <a:r>
                <a:rPr lang="en-US" sz="1600" i="1" dirty="0" smtClean="0">
                  <a:latin typeface="+mj-lt"/>
                </a:rPr>
                <a:t>“</a:t>
              </a:r>
              <a:r>
                <a:rPr lang="en-IN" sz="1600" i="1" dirty="0" smtClean="0">
                  <a:latin typeface="+mj-lt"/>
                </a:rPr>
                <a:t>An actuary is expected to use best judgement in giving advice, whilst paying proper regard to any relevant professional guidance or other guidance. He must keep himself abreast with updated professional guidance and adhere to that.</a:t>
              </a:r>
              <a:endParaRPr lang="en-US" sz="1600" i="1" dirty="0" smtClean="0">
                <a:latin typeface="+mj-lt"/>
              </a:endParaRPr>
            </a:p>
            <a:p>
              <a:pPr marL="231775" lvl="2" indent="-231775">
                <a:spcBef>
                  <a:spcPts val="1200"/>
                </a:spcBef>
                <a:spcAft>
                  <a:spcPts val="1200"/>
                </a:spcAft>
              </a:pPr>
              <a:r>
                <a:rPr lang="en-IN" sz="1600" i="1" dirty="0" smtClean="0">
                  <a:latin typeface="+mj-lt"/>
                </a:rPr>
                <a:t>As per 3.2 Actuaries must not give advice, unless:</a:t>
              </a:r>
            </a:p>
            <a:p>
              <a:pPr marL="231775" lvl="2" indent="-177800">
                <a:spcBef>
                  <a:spcPts val="300"/>
                </a:spcBef>
                <a:spcAft>
                  <a:spcPts val="300"/>
                </a:spcAft>
              </a:pPr>
              <a:r>
                <a:rPr lang="en-IN" sz="1600" i="1" dirty="0" smtClean="0">
                  <a:latin typeface="+mj-lt"/>
                </a:rPr>
                <a:t>a) </a:t>
              </a:r>
              <a:r>
                <a:rPr lang="en-IN" sz="1600" b="1" i="1" dirty="0" smtClean="0">
                  <a:solidFill>
                    <a:schemeClr val="accent1"/>
                  </a:solidFill>
                  <a:latin typeface="+mj-lt"/>
                </a:rPr>
                <a:t>satisfied of personal competence </a:t>
              </a:r>
              <a:r>
                <a:rPr lang="en-IN" sz="1600" i="1" dirty="0" smtClean="0">
                  <a:latin typeface="+mj-lt"/>
                </a:rPr>
                <a:t>in the relevant matters, </a:t>
              </a:r>
              <a:r>
                <a:rPr lang="en-IN" sz="1600" b="1" i="1" dirty="0" smtClean="0">
                  <a:latin typeface="+mj-lt"/>
                </a:rPr>
                <a:t>or</a:t>
              </a:r>
            </a:p>
            <a:p>
              <a:pPr marL="231775" lvl="2" indent="-177800">
                <a:spcBef>
                  <a:spcPts val="300"/>
                </a:spcBef>
                <a:spcAft>
                  <a:spcPts val="300"/>
                </a:spcAft>
              </a:pPr>
              <a:r>
                <a:rPr lang="en-IN" sz="1600" i="1" dirty="0" smtClean="0">
                  <a:latin typeface="+mj-lt"/>
                </a:rPr>
                <a:t>b) acting in co-operation with, or with the guidance of, someone (not necessarily an actuary) with the requisite knowledge and experience.”</a:t>
              </a:r>
            </a:p>
          </p:txBody>
        </p:sp>
        <p:sp>
          <p:nvSpPr>
            <p:cNvPr id="31" name="Rectangle 30"/>
            <p:cNvSpPr/>
            <p:nvPr/>
          </p:nvSpPr>
          <p:spPr>
            <a:xfrm>
              <a:off x="178406" y="1676400"/>
              <a:ext cx="4274538" cy="4081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latin typeface="+mj-lt"/>
                </a:rPr>
                <a:t>Applicable PCS </a:t>
              </a:r>
              <a:endParaRPr lang="en-IN" sz="1600" b="1" dirty="0">
                <a:latin typeface="+mj-lt"/>
              </a:endParaRPr>
            </a:p>
          </p:txBody>
        </p:sp>
      </p:grpSp>
    </p:spTree>
    <p:extLst>
      <p:ext uri="{BB962C8B-B14F-4D97-AF65-F5344CB8AC3E}">
        <p14:creationId xmlns:p14="http://schemas.microsoft.com/office/powerpoint/2010/main" xmlns="" val="2645388896"/>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3697</TotalTime>
  <Words>1349</Words>
  <Application>Microsoft Office PowerPoint</Application>
  <PresentationFormat>On-screen Show (4:3)</PresentationFormat>
  <Paragraphs>180</Paragraphs>
  <Slides>12</Slides>
  <Notes>0</Notes>
  <HiddenSlides>0</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12</vt:i4>
      </vt:variant>
    </vt:vector>
  </HeadingPairs>
  <TitlesOfParts>
    <vt:vector size="13" baseType="lpstr">
      <vt:lpstr>Office Theme</vt:lpstr>
      <vt:lpstr>Slide 1</vt:lpstr>
      <vt:lpstr>Agenda</vt:lpstr>
      <vt:lpstr>Introduction: Background</vt:lpstr>
      <vt:lpstr>Introduction: Situation at hand</vt:lpstr>
      <vt:lpstr>Introduction: Key Issues</vt:lpstr>
      <vt:lpstr>Key Considerations</vt:lpstr>
      <vt:lpstr>Key Considerations</vt:lpstr>
      <vt:lpstr>Key Professional Issues</vt:lpstr>
      <vt:lpstr>Key Professional Issues</vt:lpstr>
      <vt:lpstr>Areas for exercising caution</vt:lpstr>
      <vt:lpstr>Summary</vt:lpstr>
      <vt:lpstr>Slide 12</vt:lpstr>
    </vt:vector>
  </TitlesOfParts>
  <Company>Ernst &amp; Young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ADVISING A NEW CLIENT</dc:title>
  <dc:creator>Ishwar Gopashetti</dc:creator>
  <cp:lastModifiedBy>gk</cp:lastModifiedBy>
  <cp:revision>294</cp:revision>
  <dcterms:created xsi:type="dcterms:W3CDTF">2014-05-21T06:12:20Z</dcterms:created>
  <dcterms:modified xsi:type="dcterms:W3CDTF">2014-12-09T14:59:39Z</dcterms:modified>
</cp:coreProperties>
</file>