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6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11" Type="http://schemas.microsoft.com/office/2015/10/relationships/revisionInfo" Target="revisionInfo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011D2AB-C594-4E30-B91E-AFA68D5D5D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5C694B3-7B83-4D9B-8EFF-309FDC1F0F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ED6FA09-6081-4541-BBF1-E35E91B472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D12A9-CACA-4B5D-BBE7-F7816E430517}" type="datetimeFigureOut">
              <a:rPr lang="en-IN" smtClean="0"/>
              <a:t>12-08-2017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3D51877-C88D-4A11-BF04-0B435AEDAB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7924403-912A-4220-B9D9-C6F743EF7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D1A3B-6C51-4FD0-81D4-BE8032B0BC8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664401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CF56BFC-5554-47F6-BAD3-51A376CBA0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513213FB-4EB8-4915-939E-479C073525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0357001-7468-4D21-80E3-32D43E6525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D12A9-CACA-4B5D-BBE7-F7816E430517}" type="datetimeFigureOut">
              <a:rPr lang="en-IN" smtClean="0"/>
              <a:t>12-08-2017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9DF8386-58B8-4F68-81E6-A43D899F67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46E0243-FF5A-4C80-AC36-2859E6323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D1A3B-6C51-4FD0-81D4-BE8032B0BC8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04149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9F9385A8-28E0-4F20-9AD8-D46CD69716B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71E9A7FC-4374-4745-889F-2B877A2D8B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B214A34-0DFF-4D49-A813-D6F84B6536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D12A9-CACA-4B5D-BBE7-F7816E430517}" type="datetimeFigureOut">
              <a:rPr lang="en-IN" smtClean="0"/>
              <a:t>12-08-2017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05E83E8-231A-447F-87C6-9925F02728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80E1403-5960-4C90-B1AA-4FB2F42A9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D1A3B-6C51-4FD0-81D4-BE8032B0BC8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499763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4865D01-C60B-4DA3-8E35-F524BEDD62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D4C00E1-D9B1-4EF6-B858-88EF385FD5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607A0A5-E5F0-4FF3-8776-72448CECBE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D12A9-CACA-4B5D-BBE7-F7816E430517}" type="datetimeFigureOut">
              <a:rPr lang="en-IN" smtClean="0"/>
              <a:t>12-08-2017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B93AE36-5691-4429-A19E-F61B8D863E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2A3D5AE-FB3D-4668-ADFC-698EF93A79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D1A3B-6C51-4FD0-81D4-BE8032B0BC8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299568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ABAB400-61D8-4D76-ABFC-7C674E557D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E0694B09-37A6-4C57-B579-B40006E304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B41FA16-57B7-456D-9E43-EFB0CA2F8E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D12A9-CACA-4B5D-BBE7-F7816E430517}" type="datetimeFigureOut">
              <a:rPr lang="en-IN" smtClean="0"/>
              <a:t>12-08-2017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CAD1B95-9088-4A8F-82C8-12D11DA0A8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0511066-D0C5-498E-BD04-D79C97D83A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D1A3B-6C51-4FD0-81D4-BE8032B0BC8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380566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39858E0-1CFB-4544-9BB9-C150D1EC2A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D17C4FD-6FBB-4F70-927B-FA067CB17D3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490D36DA-6879-4FFB-A3C9-A1356914D0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3E886693-DAC8-433D-8685-7DBBDD8FB7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D12A9-CACA-4B5D-BBE7-F7816E430517}" type="datetimeFigureOut">
              <a:rPr lang="en-IN" smtClean="0"/>
              <a:t>12-08-2017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F1101FB0-36C7-42F9-8AFA-BEAB168F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DFF2B3E9-6C7A-4C2C-B76C-D21CD36794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D1A3B-6C51-4FD0-81D4-BE8032B0BC8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645769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EB681A5-A99A-444D-B097-980C0652A5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E1D69FB-2CE7-4DFE-AD1B-C892B0EAED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4CEA19BA-93AE-4594-A16D-1B25E6DCD9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F90CAC80-1DA1-48B5-9D97-473BCD47D8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B6E9904D-F74B-422A-92FA-E65FF912C79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B76E4F3E-721A-49A2-9BE7-2727608C50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D12A9-CACA-4B5D-BBE7-F7816E430517}" type="datetimeFigureOut">
              <a:rPr lang="en-IN" smtClean="0"/>
              <a:t>12-08-2017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0897486C-6E40-42FC-B74F-6EB0B92929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C3B7F663-BDF9-4764-9B47-D29CF70501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D1A3B-6C51-4FD0-81D4-BE8032B0BC8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375221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54FD7B3-07A6-4391-8CD4-49611A55F7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024F633E-B84F-4D78-9972-8DE769F2FD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D12A9-CACA-4B5D-BBE7-F7816E430517}" type="datetimeFigureOut">
              <a:rPr lang="en-IN" smtClean="0"/>
              <a:t>12-08-2017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0BFE2BE8-6B91-440D-8529-F077E2EEB9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7915F59A-BD78-4A1D-8B33-9E7DFE34C6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D1A3B-6C51-4FD0-81D4-BE8032B0BC8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224071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8895C7C2-9C30-4771-A6AF-623AE1D8D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D12A9-CACA-4B5D-BBE7-F7816E430517}" type="datetimeFigureOut">
              <a:rPr lang="en-IN" smtClean="0"/>
              <a:t>12-08-2017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2FC3327A-E5D9-4C63-991A-5A0A0B728B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F1289D1C-E060-43D7-B41A-E48212BB6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D1A3B-6C51-4FD0-81D4-BE8032B0BC8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92090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4E6BAE7-61F3-480C-B613-B8B8B6C62B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61C4AAF-EB8B-4FE9-87A7-3DBE9303BA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FFE7FD68-0301-446B-80BA-F319E790C3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11AFA88F-BF8D-451C-BFBF-32DEE02A52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D12A9-CACA-4B5D-BBE7-F7816E430517}" type="datetimeFigureOut">
              <a:rPr lang="en-IN" smtClean="0"/>
              <a:t>12-08-2017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6E0F9CDD-F8BF-4E5F-9C7C-D4E15203C4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D9547A8D-16FC-4897-9599-146194BD9E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D1A3B-6C51-4FD0-81D4-BE8032B0BC8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051722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CADFB6D-F031-4BE1-86BB-DAC9B3F944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35C99949-A7EE-472E-B1FB-A6E484C6DBB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7B83BFF2-6942-460E-9630-5446D2DBF7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67DCD85D-FE64-4168-B857-A7BA71FB4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D12A9-CACA-4B5D-BBE7-F7816E430517}" type="datetimeFigureOut">
              <a:rPr lang="en-IN" smtClean="0"/>
              <a:t>12-08-2017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B0B08991-E200-4DFA-8DCA-70BFF9595B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41B32558-4A8F-47D4-900A-95DC21DF68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D1A3B-6C51-4FD0-81D4-BE8032B0BC8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455934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D891A760-0EA9-4AE4-8AD9-C2B5345709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18A9562A-6F5E-483D-9C23-3C098EB96B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885AAE7-E9E3-479A-A3D1-3EFF111419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9D12A9-CACA-4B5D-BBE7-F7816E430517}" type="datetimeFigureOut">
              <a:rPr lang="en-IN" smtClean="0"/>
              <a:t>12-08-2017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6BDD5BD-5392-4AAA-B5AF-FD47BC0123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C004B0A-B919-434D-BF23-926ECE8280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7D1A3B-6C51-4FD0-81D4-BE8032B0BC8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6562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63FDDC9-02BB-4F09-9CDB-FEA513FBB8C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IN" b="1" dirty="0">
                <a:solidFill>
                  <a:srgbClr val="4892C3"/>
                </a:solidFill>
                <a:latin typeface="Source Sans Pro" panose="020B0503030403020204" pitchFamily="34" charset="0"/>
                <a:ea typeface="+mn-ea"/>
                <a:cs typeface="+mn-cs"/>
              </a:rPr>
              <a:t>General Points on GST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B5A389B2-C4F4-4379-9360-0A935D78D3A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marL="342900" indent="-342900">
              <a:buFontTx/>
              <a:buChar char="-"/>
            </a:pPr>
            <a:r>
              <a:rPr lang="en-IN" sz="3200" b="1" dirty="0"/>
              <a:t>Chandan Gupta, FCA</a:t>
            </a:r>
          </a:p>
        </p:txBody>
      </p:sp>
      <p:sp>
        <p:nvSpPr>
          <p:cNvPr id="4" name="Footer Placeholder 7">
            <a:extLst>
              <a:ext uri="{FF2B5EF4-FFF2-40B4-BE49-F238E27FC236}">
                <a16:creationId xmlns:a16="http://schemas.microsoft.com/office/drawing/2014/main" xmlns="" id="{36FBDB61-4802-48DF-9F1A-50DD2E884856}"/>
              </a:ext>
            </a:extLst>
          </p:cNvPr>
          <p:cNvSpPr txBox="1">
            <a:spLocks/>
          </p:cNvSpPr>
          <p:nvPr/>
        </p:nvSpPr>
        <p:spPr>
          <a:xfrm>
            <a:off x="0" y="6492875"/>
            <a:ext cx="12199938" cy="365125"/>
          </a:xfrm>
          <a:prstGeom prst="rect">
            <a:avLst/>
          </a:prstGeom>
          <a:gradFill rotWithShape="1">
            <a:gsLst>
              <a:gs pos="0">
                <a:srgbClr val="34A3C1">
                  <a:lumMod val="110000"/>
                  <a:satMod val="105000"/>
                  <a:tint val="67000"/>
                </a:srgbClr>
              </a:gs>
              <a:gs pos="50000">
                <a:srgbClr val="34A3C1">
                  <a:lumMod val="105000"/>
                  <a:satMod val="103000"/>
                  <a:tint val="73000"/>
                </a:srgbClr>
              </a:gs>
              <a:gs pos="100000">
                <a:srgbClr val="34A3C1">
                  <a:lumMod val="105000"/>
                  <a:satMod val="109000"/>
                  <a:tint val="81000"/>
                </a:srgbClr>
              </a:gs>
            </a:gsLst>
            <a:lin ang="5400000" scaled="0"/>
          </a:gradFill>
          <a:ln w="6350" cap="flat" cmpd="sng" algn="ctr">
            <a:solidFill>
              <a:srgbClr val="34A3C1"/>
            </a:solidFill>
            <a:prstDash val="solid"/>
            <a:miter lim="800000"/>
          </a:ln>
          <a:effectLst/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 w="0"/>
                <a:solidFill>
                  <a:srgbClr val="4892C3">
                    <a:lumMod val="50000"/>
                  </a:srgbClr>
                </a:solidFill>
                <a:effectLst>
                  <a:outerShdw blurRad="38100" dist="19050" dir="2700000" algn="tl" rotWithShape="0">
                    <a:srgbClr val="656D78">
                      <a:alpha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Chandan S Gupta &amp; Company</a:t>
            </a:r>
          </a:p>
        </p:txBody>
      </p:sp>
    </p:spTree>
    <p:extLst>
      <p:ext uri="{BB962C8B-B14F-4D97-AF65-F5344CB8AC3E}">
        <p14:creationId xmlns:p14="http://schemas.microsoft.com/office/powerpoint/2010/main" val="17138084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xmlns="" id="{9A09D8AB-D79A-4989-AE40-E79A146B52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Topics to be covered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xmlns="" id="{87B0BA2D-623C-44B0-B403-4A141ABC21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/>
            <a:r>
              <a:rPr lang="en-IN" dirty="0"/>
              <a:t>Registration</a:t>
            </a:r>
          </a:p>
          <a:p>
            <a:pPr lvl="0"/>
            <a:r>
              <a:rPr lang="en-IN" dirty="0"/>
              <a:t>Codes in GST</a:t>
            </a:r>
          </a:p>
          <a:p>
            <a:pPr lvl="0"/>
            <a:r>
              <a:rPr lang="en-IN" dirty="0"/>
              <a:t>Returns </a:t>
            </a:r>
          </a:p>
          <a:p>
            <a:pPr lvl="0"/>
            <a:r>
              <a:rPr lang="en-IN" dirty="0"/>
              <a:t>Due dates</a:t>
            </a:r>
          </a:p>
          <a:p>
            <a:pPr lvl="0"/>
            <a:r>
              <a:rPr lang="en-IN" dirty="0"/>
              <a:t>Payments</a:t>
            </a:r>
          </a:p>
          <a:p>
            <a:pPr lvl="0"/>
            <a:r>
              <a:rPr lang="en-IN" dirty="0"/>
              <a:t>Nil Tax</a:t>
            </a:r>
          </a:p>
          <a:p>
            <a:pPr lvl="0"/>
            <a:r>
              <a:rPr lang="en-IN" dirty="0"/>
              <a:t>Reverse charge</a:t>
            </a:r>
          </a:p>
          <a:p>
            <a:pPr lvl="0"/>
            <a:r>
              <a:rPr lang="en-IN" dirty="0"/>
              <a:t>Export of services</a:t>
            </a:r>
          </a:p>
          <a:p>
            <a:pPr lvl="0"/>
            <a:r>
              <a:rPr lang="en-IN" dirty="0"/>
              <a:t>Composition scheme</a:t>
            </a:r>
          </a:p>
          <a:p>
            <a:pPr lvl="0"/>
            <a:r>
              <a:rPr lang="en-IN" dirty="0"/>
              <a:t>Whether registration to be taken in all the states?</a:t>
            </a:r>
          </a:p>
          <a:p>
            <a:pPr lvl="0"/>
            <a:r>
              <a:rPr lang="en-IN" dirty="0"/>
              <a:t>Billing guideline</a:t>
            </a:r>
          </a:p>
          <a:p>
            <a:pPr lvl="0"/>
            <a:r>
              <a:rPr lang="en-IN" dirty="0"/>
              <a:t>Precautions to be taken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8734342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C4939E3-3CBF-4D5D-8B14-4FC102FEA6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Codes in GST</a:t>
            </a:r>
            <a:br>
              <a:rPr lang="en-IN" dirty="0"/>
            </a:br>
            <a:endParaRPr lang="en-IN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xmlns="" id="{96128A40-7958-4A25-8D02-039C7132FF6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52347012"/>
              </p:ext>
            </p:extLst>
          </p:nvPr>
        </p:nvGraphicFramePr>
        <p:xfrm>
          <a:off x="958788" y="1251750"/>
          <a:ext cx="9977436" cy="428037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63606">
                  <a:extLst>
                    <a:ext uri="{9D8B030D-6E8A-4147-A177-3AD203B41FA5}">
                      <a16:colId xmlns:a16="http://schemas.microsoft.com/office/drawing/2014/main" xmlns="" val="843001875"/>
                    </a:ext>
                  </a:extLst>
                </a:gridCol>
                <a:gridCol w="1486001">
                  <a:extLst>
                    <a:ext uri="{9D8B030D-6E8A-4147-A177-3AD203B41FA5}">
                      <a16:colId xmlns:a16="http://schemas.microsoft.com/office/drawing/2014/main" xmlns="" val="2408896471"/>
                    </a:ext>
                  </a:extLst>
                </a:gridCol>
                <a:gridCol w="6727829">
                  <a:extLst>
                    <a:ext uri="{9D8B030D-6E8A-4147-A177-3AD203B41FA5}">
                      <a16:colId xmlns:a16="http://schemas.microsoft.com/office/drawing/2014/main" xmlns="" val="243502798"/>
                    </a:ext>
                  </a:extLst>
                </a:gridCol>
              </a:tblGrid>
              <a:tr h="7133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100">
                          <a:effectLst/>
                        </a:rPr>
                        <a:t>Group 99716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100">
                          <a:effectLst/>
                        </a:rPr>
                        <a:t> 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100">
                          <a:effectLst/>
                        </a:rPr>
                        <a:t>Services auxillary to insurance and pensions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593038264"/>
                  </a:ext>
                </a:extLst>
              </a:tr>
              <a:tr h="7133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100">
                          <a:effectLst/>
                        </a:rPr>
                        <a:t> 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100">
                          <a:effectLst/>
                        </a:rPr>
                        <a:t>997161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100">
                          <a:effectLst/>
                        </a:rPr>
                        <a:t>Insurance brokerage and agency services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620841098"/>
                  </a:ext>
                </a:extLst>
              </a:tr>
              <a:tr h="7133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100">
                          <a:effectLst/>
                        </a:rPr>
                        <a:t> 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100">
                          <a:effectLst/>
                        </a:rPr>
                        <a:t>997162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100">
                          <a:effectLst/>
                        </a:rPr>
                        <a:t>Insurance claims adjustment services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492898527"/>
                  </a:ext>
                </a:extLst>
              </a:tr>
              <a:tr h="7133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100">
                          <a:effectLst/>
                        </a:rPr>
                        <a:t> 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100">
                          <a:effectLst/>
                        </a:rPr>
                        <a:t>997163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100">
                          <a:effectLst/>
                        </a:rPr>
                        <a:t>Actuarial services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46229456"/>
                  </a:ext>
                </a:extLst>
              </a:tr>
              <a:tr h="7133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100">
                          <a:effectLst/>
                        </a:rPr>
                        <a:t> 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100">
                          <a:effectLst/>
                        </a:rPr>
                        <a:t>997164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100">
                          <a:effectLst/>
                        </a:rPr>
                        <a:t>Pension fund management services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245390410"/>
                  </a:ext>
                </a:extLst>
              </a:tr>
              <a:tr h="7133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100">
                          <a:effectLst/>
                        </a:rPr>
                        <a:t> 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100">
                          <a:effectLst/>
                        </a:rPr>
                        <a:t>997169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100" dirty="0">
                          <a:effectLst/>
                        </a:rPr>
                        <a:t>Other services auxiliary to insurance and pensions </a:t>
                      </a:r>
                      <a:endParaRPr lang="en-IN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875333540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xmlns="" id="{DB4333A2-333F-4B02-9B24-4262E32019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975561" y="-917043"/>
            <a:ext cx="15676494" cy="1783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378068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88</Words>
  <Application>Microsoft Office PowerPoint</Application>
  <PresentationFormat>Widescreen</PresentationFormat>
  <Paragraphs>35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Source Sans Pro</vt:lpstr>
      <vt:lpstr>Office Theme</vt:lpstr>
      <vt:lpstr>General Points on GST</vt:lpstr>
      <vt:lpstr>Topics to be covered</vt:lpstr>
      <vt:lpstr>Codes in GST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Topics to be covered</dc:title>
  <dc:creator>Jayesh</dc:creator>
  <cp:lastModifiedBy>Quintus Mendonca</cp:lastModifiedBy>
  <cp:revision>3</cp:revision>
  <dcterms:created xsi:type="dcterms:W3CDTF">2017-08-09T08:45:13Z</dcterms:created>
  <dcterms:modified xsi:type="dcterms:W3CDTF">2017-08-12T10:37:03Z</dcterms:modified>
</cp:coreProperties>
</file>