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1"/>
  </p:sldMasterIdLst>
  <p:notesMasterIdLst>
    <p:notesMasterId r:id="rId28"/>
  </p:notesMasterIdLst>
  <p:sldIdLst>
    <p:sldId id="259" r:id="rId2"/>
    <p:sldId id="303" r:id="rId3"/>
    <p:sldId id="304" r:id="rId4"/>
    <p:sldId id="305" r:id="rId5"/>
    <p:sldId id="312" r:id="rId6"/>
    <p:sldId id="306" r:id="rId7"/>
    <p:sldId id="315" r:id="rId8"/>
    <p:sldId id="313" r:id="rId9"/>
    <p:sldId id="314" r:id="rId10"/>
    <p:sldId id="307" r:id="rId11"/>
    <p:sldId id="317" r:id="rId12"/>
    <p:sldId id="319" r:id="rId13"/>
    <p:sldId id="318" r:id="rId14"/>
    <p:sldId id="308" r:id="rId15"/>
    <p:sldId id="322" r:id="rId16"/>
    <p:sldId id="323" r:id="rId17"/>
    <p:sldId id="324" r:id="rId18"/>
    <p:sldId id="325" r:id="rId19"/>
    <p:sldId id="309" r:id="rId20"/>
    <p:sldId id="320" r:id="rId21"/>
    <p:sldId id="326" r:id="rId22"/>
    <p:sldId id="327" r:id="rId23"/>
    <p:sldId id="329" r:id="rId24"/>
    <p:sldId id="328" r:id="rId25"/>
    <p:sldId id="310" r:id="rId26"/>
    <p:sldId id="311" r:id="rId27"/>
  </p:sldIdLst>
  <p:sldSz cx="9144000" cy="6858000" type="screen4x3"/>
  <p:notesSz cx="6858000" cy="9144000"/>
  <p:custDataLst>
    <p:tags r:id="rId2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ase Study" id="{695D72BF-A289-41F6-BDE5-BD45D91736A4}">
          <p14:sldIdLst>
            <p14:sldId id="259"/>
            <p14:sldId id="303"/>
            <p14:sldId id="304"/>
            <p14:sldId id="305"/>
          </p14:sldIdLst>
        </p14:section>
        <p14:section name="Initial Considerations" id="{0FEDB533-4A71-419D-BFD3-4718608B9CA2}">
          <p14:sldIdLst>
            <p14:sldId id="312"/>
          </p14:sldIdLst>
        </p14:section>
        <p14:section name="Poor Data Quality" id="{43A4A383-2624-476F-A4C4-C8BC6998DA6D}">
          <p14:sldIdLst>
            <p14:sldId id="306"/>
            <p14:sldId id="315"/>
            <p14:sldId id="313"/>
            <p14:sldId id="314"/>
          </p14:sldIdLst>
        </p14:section>
        <p14:section name="Reliance on Other's Work" id="{1C335644-13F7-45BE-A1DE-BED0DE0F0AD7}">
          <p14:sldIdLst>
            <p14:sldId id="307"/>
            <p14:sldId id="317"/>
            <p14:sldId id="319"/>
            <p14:sldId id="318"/>
          </p14:sldIdLst>
        </p14:section>
        <p14:section name="Case Reserves Supression" id="{049F1B7E-1B3C-47B8-9414-249F9C02BC91}">
          <p14:sldIdLst>
            <p14:sldId id="308"/>
            <p14:sldId id="322"/>
            <p14:sldId id="323"/>
            <p14:sldId id="324"/>
            <p14:sldId id="325"/>
          </p14:sldIdLst>
        </p14:section>
        <p14:section name="Delayed Action" id="{6154F4DF-B29C-431E-BB4E-731B1DCCE7E5}">
          <p14:sldIdLst>
            <p14:sldId id="309"/>
            <p14:sldId id="320"/>
          </p14:sldIdLst>
        </p14:section>
        <p14:section name="Actions" id="{F54A7A75-D2DC-4D9A-8249-4F26DE7A81D8}">
          <p14:sldIdLst>
            <p14:sldId id="326"/>
            <p14:sldId id="327"/>
            <p14:sldId id="329"/>
            <p14:sldId id="328"/>
            <p14:sldId id="310"/>
            <p14:sldId id="311"/>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5032"/>
    <a:srgbClr val="FFFFFF"/>
    <a:srgbClr val="A00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5" autoAdjust="0"/>
    <p:restoredTop sz="96046" autoAdjust="0"/>
  </p:normalViewPr>
  <p:slideViewPr>
    <p:cSldViewPr>
      <p:cViewPr>
        <p:scale>
          <a:sx n="80" d="100"/>
          <a:sy n="80" d="100"/>
        </p:scale>
        <p:origin x="-780" y="-84"/>
      </p:cViewPr>
      <p:guideLst>
        <p:guide orient="horz" pos="2160"/>
        <p:guide pos="2880"/>
      </p:guideLst>
    </p:cSldViewPr>
  </p:slideViewPr>
  <p:outlineViewPr>
    <p:cViewPr>
      <p:scale>
        <a:sx n="33" d="100"/>
        <a:sy n="33" d="100"/>
      </p:scale>
      <p:origin x="0" y="3084"/>
    </p:cViewPr>
  </p:outlineViewPr>
  <p:notesTextViewPr>
    <p:cViewPr>
      <p:scale>
        <a:sx n="1" d="1"/>
        <a:sy n="1" d="1"/>
      </p:scale>
      <p:origin x="0" y="0"/>
    </p:cViewPr>
  </p:notesTextViewPr>
  <p:sorterViewPr>
    <p:cViewPr>
      <p:scale>
        <a:sx n="100" d="100"/>
        <a:sy n="100" d="100"/>
      </p:scale>
      <p:origin x="0" y="999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82CEEF3-F82E-4A2B-AA3A-1EFA99D3D4B3}" type="datetimeFigureOut">
              <a:rPr lang="en-GB" smtClean="0"/>
              <a:pPr/>
              <a:t>10/12/2014</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74B384F-1A4C-409C-A7B3-E26CBCB40244}" type="slidenum">
              <a:rPr lang="en-GB" smtClean="0"/>
              <a:pPr/>
              <a:t>‹#›</a:t>
            </a:fld>
            <a:endParaRPr lang="en-GB" dirty="0"/>
          </a:p>
        </p:txBody>
      </p:sp>
    </p:spTree>
    <p:extLst>
      <p:ext uri="{BB962C8B-B14F-4D97-AF65-F5344CB8AC3E}">
        <p14:creationId xmlns:p14="http://schemas.microsoft.com/office/powerpoint/2010/main" val="36703820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vmlDrawing" Target="../drawings/vmlDrawing1.v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solidFill>
                  <a:srgbClr val="1F497D">
                    <a:lumMod val="75000"/>
                  </a:srgbClr>
                </a:solidFill>
              </a:rPr>
              <a:pPr/>
              <a:t>‹#›</a:t>
            </a:fld>
            <a:endParaRPr lang="en-US" dirty="0">
              <a:solidFill>
                <a:srgbClr val="1F497D">
                  <a:lumMod val="75000"/>
                </a:srgbClr>
              </a:solidFill>
            </a:endParaRPr>
          </a:p>
        </p:txBody>
      </p:sp>
      <p:sp>
        <p:nvSpPr>
          <p:cNvPr id="7" name="Footer Placeholder 4"/>
          <p:cNvSpPr>
            <a:spLocks noGrp="1"/>
          </p:cNvSpPr>
          <p:nvPr>
            <p:ph type="ftr" sz="quarter" idx="3"/>
          </p:nvPr>
        </p:nvSpPr>
        <p:spPr>
          <a:xfrm>
            <a:off x="76200" y="6356350"/>
            <a:ext cx="2895600" cy="365125"/>
          </a:xfrm>
          <a:prstGeom prst="rect">
            <a:avLst/>
          </a:prstGeom>
        </p:spPr>
        <p:txBody>
          <a:bodyPr vert="horz" lIns="91440" tIns="45720" rIns="91440" bIns="45720" rtlCol="0" anchor="ctr"/>
          <a:lstStyle>
            <a:lvl1pPr algn="ctr">
              <a:defRPr sz="1600" b="1">
                <a:solidFill>
                  <a:srgbClr val="C00000"/>
                </a:solidFill>
                <a:latin typeface="Garamond" pitchFamily="18" charset="0"/>
              </a:defRPr>
            </a:lvl1pPr>
          </a:lstStyle>
          <a:p>
            <a:r>
              <a:rPr lang="en-US" dirty="0" smtClean="0"/>
              <a:t>www.actuariesindia.org </a:t>
            </a:r>
            <a:endParaRPr lang="en-US" dirty="0"/>
          </a:p>
        </p:txBody>
      </p:sp>
    </p:spTree>
    <p:extLst>
      <p:ext uri="{BB962C8B-B14F-4D97-AF65-F5344CB8AC3E}">
        <p14:creationId xmlns:p14="http://schemas.microsoft.com/office/powerpoint/2010/main" val="249249854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US" dirty="0">
              <a:solidFill>
                <a:prstClr val="black"/>
              </a:solidFill>
            </a:endParaRPr>
          </a:p>
        </p:txBody>
      </p:sp>
      <p:sp>
        <p:nvSpPr>
          <p:cNvPr id="5" name="Footer Placeholder 4"/>
          <p:cNvSpPr>
            <a:spLocks noGrp="1"/>
          </p:cNvSpPr>
          <p:nvPr>
            <p:ph type="ftr" sz="quarter" idx="11"/>
          </p:nvPr>
        </p:nvSpPr>
        <p:spPr/>
        <p:txBody>
          <a:bodyPr/>
          <a:lstStyle/>
          <a:p>
            <a:r>
              <a:rPr lang="en-US" dirty="0" smtClean="0"/>
              <a:t>www.actuariesindia.org </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solidFill>
                  <a:srgbClr val="1F497D">
                    <a:lumMod val="75000"/>
                  </a:srgbClr>
                </a:solidFill>
              </a:rPr>
              <a:pPr/>
              <a:t>‹#›</a:t>
            </a:fld>
            <a:endParaRPr lang="en-US" dirty="0">
              <a:solidFill>
                <a:srgbClr val="1F497D">
                  <a:lumMod val="75000"/>
                </a:srgbClr>
              </a:solidFill>
            </a:endParaRPr>
          </a:p>
        </p:txBody>
      </p:sp>
    </p:spTree>
    <p:extLst>
      <p:ext uri="{BB962C8B-B14F-4D97-AF65-F5344CB8AC3E}">
        <p14:creationId xmlns:p14="http://schemas.microsoft.com/office/powerpoint/2010/main" val="4242898951"/>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US" dirty="0">
              <a:solidFill>
                <a:prstClr val="black"/>
              </a:solidFill>
            </a:endParaRPr>
          </a:p>
        </p:txBody>
      </p:sp>
      <p:sp>
        <p:nvSpPr>
          <p:cNvPr id="5" name="Footer Placeholder 4"/>
          <p:cNvSpPr>
            <a:spLocks noGrp="1"/>
          </p:cNvSpPr>
          <p:nvPr>
            <p:ph type="ftr" sz="quarter" idx="11"/>
          </p:nvPr>
        </p:nvSpPr>
        <p:spPr/>
        <p:txBody>
          <a:bodyPr/>
          <a:lstStyle/>
          <a:p>
            <a:r>
              <a:rPr lang="en-US" dirty="0" smtClean="0"/>
              <a:t>www.actuariesindia.org </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solidFill>
                  <a:srgbClr val="1F497D">
                    <a:lumMod val="75000"/>
                  </a:srgbClr>
                </a:solidFill>
              </a:rPr>
              <a:pPr/>
              <a:t>‹#›</a:t>
            </a:fld>
            <a:endParaRPr lang="en-US" dirty="0">
              <a:solidFill>
                <a:srgbClr val="1F497D">
                  <a:lumMod val="75000"/>
                </a:srgbClr>
              </a:solidFill>
            </a:endParaRPr>
          </a:p>
        </p:txBody>
      </p:sp>
    </p:spTree>
    <p:extLst>
      <p:ext uri="{BB962C8B-B14F-4D97-AF65-F5344CB8AC3E}">
        <p14:creationId xmlns:p14="http://schemas.microsoft.com/office/powerpoint/2010/main" val="3873534369"/>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wo Content">
    <p:spTree>
      <p:nvGrpSpPr>
        <p:cNvPr id="1" name=""/>
        <p:cNvGrpSpPr/>
        <p:nvPr/>
      </p:nvGrpSpPr>
      <p:grpSpPr>
        <a:xfrm>
          <a:off x="0" y="0"/>
          <a:ext cx="0" cy="0"/>
          <a:chOff x="0" y="0"/>
          <a:chExt cx="0" cy="0"/>
        </a:xfrm>
      </p:grpSpPr>
      <p:grpSp>
        <p:nvGrpSpPr>
          <p:cNvPr id="8" name="Group 10"/>
          <p:cNvGrpSpPr/>
          <p:nvPr/>
        </p:nvGrpSpPr>
        <p:grpSpPr>
          <a:xfrm>
            <a:off x="269528" y="228600"/>
            <a:ext cx="8874472"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en-US" sz="4000" b="1" dirty="0" smtClean="0">
                  <a:solidFill>
                    <a:srgbClr val="1F497D"/>
                  </a:solidFill>
                  <a:latin typeface="Bahamas" pitchFamily="34" charset="0"/>
                  <a:cs typeface="Times New Roman" pitchFamily="18" charset="0"/>
                </a:rPr>
                <a:t>Institute of Actuaries of India</a:t>
              </a:r>
              <a:endParaRPr lang="en-US" sz="4000" b="1" dirty="0" smtClean="0">
                <a:solidFill>
                  <a:prstClr val="black"/>
                </a:solidFill>
                <a:latin typeface="Bahamas" pitchFamily="34" charset="0"/>
                <a:cs typeface="Times New Roman" pitchFamily="18" charset="0"/>
              </a:endParaRPr>
            </a:p>
          </p:txBody>
        </p:sp>
      </p:grpSp>
      <p:sp>
        <p:nvSpPr>
          <p:cNvPr id="11" name="Rectangle 10"/>
          <p:cNvSpPr/>
          <p:nvPr/>
        </p:nvSpPr>
        <p:spPr>
          <a:xfrm>
            <a:off x="0" y="2286000"/>
            <a:ext cx="9144000" cy="830997"/>
          </a:xfrm>
          <a:prstGeom prst="rect">
            <a:avLst/>
          </a:prstGeom>
        </p:spPr>
        <p:txBody>
          <a:bodyPr wrap="square">
            <a:spAutoFit/>
          </a:bodyPr>
          <a:lstStyle/>
          <a:p>
            <a:pPr algn="ctr"/>
            <a:r>
              <a:rPr lang="en-US" sz="4800" b="1" dirty="0" smtClean="0">
                <a:solidFill>
                  <a:prstClr val="black"/>
                </a:solidFill>
              </a:rPr>
              <a:t>CASE STUDY – DATA</a:t>
            </a:r>
            <a:r>
              <a:rPr lang="en-US" sz="4800" b="1" baseline="0" dirty="0" smtClean="0">
                <a:solidFill>
                  <a:prstClr val="black"/>
                </a:solidFill>
              </a:rPr>
              <a:t> QUALITY</a:t>
            </a:r>
            <a:endParaRPr lang="en-US" sz="4800" b="1" dirty="0" smtClean="0">
              <a:solidFill>
                <a:prstClr val="black"/>
              </a:solidFill>
              <a:latin typeface="Garamond" pitchFamily="18" charset="0"/>
              <a:ea typeface="Verdana" pitchFamily="34" charset="0"/>
              <a:cs typeface="Verdana" pitchFamily="34" charset="0"/>
            </a:endParaRPr>
          </a:p>
        </p:txBody>
      </p:sp>
      <p:sp>
        <p:nvSpPr>
          <p:cNvPr id="12" name="Rectangle 11"/>
          <p:cNvSpPr/>
          <p:nvPr/>
        </p:nvSpPr>
        <p:spPr>
          <a:xfrm>
            <a:off x="762000" y="3486487"/>
            <a:ext cx="2801888" cy="2246769"/>
          </a:xfrm>
          <a:prstGeom prst="rect">
            <a:avLst/>
          </a:prstGeom>
        </p:spPr>
        <p:txBody>
          <a:bodyPr wrap="square">
            <a:spAutoFit/>
          </a:bodyPr>
          <a:lstStyle/>
          <a:p>
            <a:pPr algn="l"/>
            <a:r>
              <a:rPr lang="en-US" sz="2000" b="1" dirty="0" smtClean="0">
                <a:solidFill>
                  <a:prstClr val="black"/>
                </a:solidFill>
                <a:latin typeface="Garamond" pitchFamily="18" charset="0"/>
                <a:ea typeface="Verdana" pitchFamily="34" charset="0"/>
                <a:cs typeface="Verdana" pitchFamily="34" charset="0"/>
              </a:rPr>
              <a:t>Sipika Tandon</a:t>
            </a:r>
          </a:p>
          <a:p>
            <a:pPr algn="l"/>
            <a:r>
              <a:rPr lang="en-US" sz="2000" b="1" dirty="0" smtClean="0">
                <a:solidFill>
                  <a:prstClr val="black"/>
                </a:solidFill>
                <a:latin typeface="Garamond" pitchFamily="18" charset="0"/>
                <a:ea typeface="Verdana" pitchFamily="34" charset="0"/>
                <a:cs typeface="Verdana" pitchFamily="34" charset="0"/>
              </a:rPr>
              <a:t>Supriyo Chaki</a:t>
            </a:r>
          </a:p>
          <a:p>
            <a:pPr algn="l"/>
            <a:r>
              <a:rPr lang="en-US" sz="2000" b="1" dirty="0" smtClean="0">
                <a:solidFill>
                  <a:prstClr val="black"/>
                </a:solidFill>
                <a:latin typeface="Garamond" pitchFamily="18" charset="0"/>
                <a:ea typeface="Verdana" pitchFamily="34" charset="0"/>
                <a:cs typeface="Verdana" pitchFamily="34" charset="0"/>
              </a:rPr>
              <a:t>Adarsh Kishor Agarwal</a:t>
            </a:r>
          </a:p>
          <a:p>
            <a:pPr algn="l"/>
            <a:r>
              <a:rPr lang="en-US" sz="2000" b="1" dirty="0" smtClean="0">
                <a:solidFill>
                  <a:prstClr val="black"/>
                </a:solidFill>
                <a:latin typeface="Garamond" pitchFamily="18" charset="0"/>
                <a:ea typeface="Verdana" pitchFamily="34" charset="0"/>
                <a:cs typeface="Verdana" pitchFamily="34" charset="0"/>
              </a:rPr>
              <a:t>A V Karthikeyan</a:t>
            </a:r>
          </a:p>
          <a:p>
            <a:pPr algn="l"/>
            <a:endParaRPr lang="en-US" sz="2000" b="1" baseline="0" dirty="0" smtClean="0">
              <a:solidFill>
                <a:prstClr val="black"/>
              </a:solidFill>
              <a:latin typeface="Garamond" pitchFamily="18" charset="0"/>
              <a:ea typeface="Verdana" pitchFamily="34" charset="0"/>
              <a:cs typeface="Verdana" pitchFamily="34" charset="0"/>
            </a:endParaRPr>
          </a:p>
          <a:p>
            <a:pPr algn="l"/>
            <a:r>
              <a:rPr lang="en-US" sz="2000" b="1" baseline="0" dirty="0" smtClean="0">
                <a:solidFill>
                  <a:prstClr val="black"/>
                </a:solidFill>
                <a:latin typeface="Garamond" pitchFamily="18" charset="0"/>
                <a:ea typeface="Verdana" pitchFamily="34" charset="0"/>
                <a:cs typeface="Verdana" pitchFamily="34" charset="0"/>
              </a:rPr>
              <a:t>Under the guidance of</a:t>
            </a:r>
          </a:p>
          <a:p>
            <a:pPr algn="l"/>
            <a:r>
              <a:rPr lang="en-US" sz="2000" b="1" baseline="0" dirty="0" smtClean="0">
                <a:solidFill>
                  <a:prstClr val="black"/>
                </a:solidFill>
                <a:latin typeface="Garamond" pitchFamily="18" charset="0"/>
                <a:ea typeface="Verdana" pitchFamily="34" charset="0"/>
                <a:cs typeface="Verdana" pitchFamily="34" charset="0"/>
              </a:rPr>
              <a:t>Mr. </a:t>
            </a:r>
            <a:r>
              <a:rPr lang="en-US" sz="2000" b="1" baseline="0" dirty="0" err="1" smtClean="0">
                <a:solidFill>
                  <a:prstClr val="black"/>
                </a:solidFill>
                <a:latin typeface="Garamond" pitchFamily="18" charset="0"/>
                <a:ea typeface="Verdana" pitchFamily="34" charset="0"/>
                <a:cs typeface="Verdana" pitchFamily="34" charset="0"/>
              </a:rPr>
              <a:t>Saket</a:t>
            </a:r>
            <a:r>
              <a:rPr lang="en-US" sz="2000" b="1" baseline="0" dirty="0" smtClean="0">
                <a:solidFill>
                  <a:prstClr val="black"/>
                </a:solidFill>
                <a:latin typeface="Garamond" pitchFamily="18" charset="0"/>
                <a:ea typeface="Verdana" pitchFamily="34" charset="0"/>
                <a:cs typeface="Verdana" pitchFamily="34" charset="0"/>
              </a:rPr>
              <a:t> </a:t>
            </a:r>
            <a:r>
              <a:rPr lang="en-US" sz="2000" b="1" baseline="0" dirty="0" err="1" smtClean="0">
                <a:solidFill>
                  <a:prstClr val="black"/>
                </a:solidFill>
                <a:latin typeface="Garamond" pitchFamily="18" charset="0"/>
                <a:ea typeface="Verdana" pitchFamily="34" charset="0"/>
                <a:cs typeface="Verdana" pitchFamily="34" charset="0"/>
              </a:rPr>
              <a:t>Singhal</a:t>
            </a:r>
            <a:r>
              <a:rPr lang="en-US" sz="2000" b="1" baseline="0" dirty="0" smtClean="0">
                <a:solidFill>
                  <a:prstClr val="black"/>
                </a:solidFill>
                <a:latin typeface="Garamond" pitchFamily="18" charset="0"/>
                <a:ea typeface="Verdana" pitchFamily="34" charset="0"/>
                <a:cs typeface="Verdana" pitchFamily="34" charset="0"/>
              </a:rPr>
              <a:t> </a:t>
            </a:r>
            <a:endParaRPr lang="en-US" sz="2000" b="1" dirty="0" smtClean="0">
              <a:solidFill>
                <a:prstClr val="black"/>
              </a:solidFill>
              <a:latin typeface="Garamond" pitchFamily="18" charset="0"/>
              <a:ea typeface="Verdana" pitchFamily="34" charset="0"/>
              <a:cs typeface="Verdana" pitchFamily="34" charset="0"/>
            </a:endParaRPr>
          </a:p>
        </p:txBody>
      </p:sp>
      <p:sp>
        <p:nvSpPr>
          <p:cNvPr id="13" name="Rectangle 12"/>
          <p:cNvSpPr/>
          <p:nvPr/>
        </p:nvSpPr>
        <p:spPr>
          <a:xfrm>
            <a:off x="3563888" y="5333146"/>
            <a:ext cx="4870376" cy="400110"/>
          </a:xfrm>
          <a:prstGeom prst="rect">
            <a:avLst/>
          </a:prstGeom>
        </p:spPr>
        <p:txBody>
          <a:bodyPr wrap="square">
            <a:spAutoFit/>
          </a:bodyPr>
          <a:lstStyle/>
          <a:p>
            <a:pPr algn="r"/>
            <a:r>
              <a:rPr lang="en-US" sz="2000" b="1" dirty="0" smtClean="0">
                <a:solidFill>
                  <a:prstClr val="black"/>
                </a:solidFill>
                <a:latin typeface="Garamond" pitchFamily="18" charset="0"/>
                <a:ea typeface="Verdana" pitchFamily="34" charset="0"/>
                <a:cs typeface="Verdana" pitchFamily="34" charset="0"/>
              </a:rPr>
              <a:t>India Fellowship Seminar - December 2014</a:t>
            </a:r>
          </a:p>
        </p:txBody>
      </p:sp>
      <p:sp>
        <p:nvSpPr>
          <p:cNvPr id="14" name="Line 5"/>
          <p:cNvSpPr>
            <a:spLocks noChangeShapeType="1"/>
          </p:cNvSpPr>
          <p:nvPr/>
        </p:nvSpPr>
        <p:spPr bwMode="auto">
          <a:xfrm>
            <a:off x="762000" y="5715016"/>
            <a:ext cx="7696200" cy="0"/>
          </a:xfrm>
          <a:prstGeom prst="line">
            <a:avLst/>
          </a:prstGeom>
          <a:noFill/>
          <a:ln w="38100">
            <a:solidFill>
              <a:srgbClr val="A50021"/>
            </a:solidFill>
            <a:round/>
            <a:headEnd/>
            <a:tailEnd/>
          </a:ln>
        </p:spPr>
        <p:txBody>
          <a:bodyPr wrap="none" anchor="ctr"/>
          <a:lstStyle/>
          <a:p>
            <a:endParaRPr lang="en-US" dirty="0">
              <a:solidFill>
                <a:prstClr val="black"/>
              </a:solidFill>
            </a:endParaRPr>
          </a:p>
        </p:txBody>
      </p:sp>
      <p:sp>
        <p:nvSpPr>
          <p:cNvPr id="15" name="Footer Placeholder 4"/>
          <p:cNvSpPr txBox="1">
            <a:spLocks/>
          </p:cNvSpPr>
          <p:nvPr/>
        </p:nvSpPr>
        <p:spPr>
          <a:xfrm>
            <a:off x="1600200" y="6172200"/>
            <a:ext cx="5791200" cy="381000"/>
          </a:xfrm>
          <a:prstGeom prst="rect">
            <a:avLst/>
          </a:prstGeom>
        </p:spPr>
        <p:txBody>
          <a:bodyPr/>
          <a:lstStyle/>
          <a:p>
            <a:pPr algn="ctr">
              <a:defRPr/>
            </a:pPr>
            <a:r>
              <a:rPr lang="en-US" sz="2400" b="1" i="1" dirty="0" smtClean="0">
                <a:solidFill>
                  <a:srgbClr val="1F497D"/>
                </a:solidFill>
              </a:rPr>
              <a:t>Serving the Cause of Public Interest</a:t>
            </a:r>
            <a:endParaRPr lang="en-US" sz="2400" b="1" i="1" dirty="0">
              <a:solidFill>
                <a:srgbClr val="1F497D"/>
              </a:solidFill>
            </a:endParaRPr>
          </a:p>
        </p:txBody>
      </p:sp>
      <p:sp>
        <p:nvSpPr>
          <p:cNvPr id="16" name="Footer Placeholder 4"/>
          <p:cNvSpPr txBox="1">
            <a:spLocks/>
          </p:cNvSpPr>
          <p:nvPr/>
        </p:nvSpPr>
        <p:spPr>
          <a:xfrm>
            <a:off x="1676400" y="5791200"/>
            <a:ext cx="5791200" cy="381000"/>
          </a:xfrm>
          <a:prstGeom prst="rect">
            <a:avLst/>
          </a:prstGeom>
        </p:spPr>
        <p:txBody>
          <a:bodyPr/>
          <a:lstStyle/>
          <a:p>
            <a:pPr algn="ctr">
              <a:defRPr/>
            </a:pPr>
            <a:r>
              <a:rPr lang="en-US" sz="2400" b="1" i="1" dirty="0" smtClean="0">
                <a:solidFill>
                  <a:srgbClr val="1F497D"/>
                </a:solidFill>
              </a:rPr>
              <a:t>Indian Actuarial Profession</a:t>
            </a:r>
            <a:endParaRPr lang="en-US" sz="2400" b="1" i="1" dirty="0">
              <a:solidFill>
                <a:srgbClr val="1F497D"/>
              </a:solidFill>
            </a:endParaRPr>
          </a:p>
        </p:txBody>
      </p:sp>
    </p:spTree>
    <p:extLst>
      <p:ext uri="{BB962C8B-B14F-4D97-AF65-F5344CB8AC3E}">
        <p14:creationId xmlns:p14="http://schemas.microsoft.com/office/powerpoint/2010/main" val="41072399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ormAutofit/>
          </a:bodyPr>
          <a:lstStyle>
            <a:lvl1pPr algn="l">
              <a:defRPr sz="3200" b="1">
                <a:solidFill>
                  <a:schemeClr val="tx2"/>
                </a:solidFill>
                <a:latin typeface="Garamond" panose="02020404030301010803" pitchFamily="18" charset="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solidFill>
                  <a:srgbClr val="1F497D">
                    <a:lumMod val="75000"/>
                  </a:srgbClr>
                </a:solidFill>
              </a:rPr>
              <a:pPr/>
              <a:t>‹#›</a:t>
            </a:fld>
            <a:endParaRPr lang="en-US" dirty="0">
              <a:solidFill>
                <a:srgbClr val="1F497D">
                  <a:lumMod val="75000"/>
                </a:srgbClr>
              </a:solidFill>
            </a:endParaRPr>
          </a:p>
        </p:txBody>
      </p:sp>
      <p:graphicFrame>
        <p:nvGraphicFramePr>
          <p:cNvPr id="7" name="Object 6"/>
          <p:cNvGraphicFramePr>
            <a:graphicFrameLocks noChangeAspect="1"/>
          </p:cNvGraphicFramePr>
          <p:nvPr/>
        </p:nvGraphicFramePr>
        <p:xfrm>
          <a:off x="7959725" y="279400"/>
          <a:ext cx="955675" cy="695325"/>
        </p:xfrm>
        <a:graphic>
          <a:graphicData uri="http://schemas.openxmlformats.org/presentationml/2006/ole">
            <mc:AlternateContent xmlns:mc="http://schemas.openxmlformats.org/markup-compatibility/2006">
              <mc:Choice xmlns:v="urn:schemas-microsoft-com:vml" Requires="v">
                <p:oleObj spid="_x0000_s1226" r:id="rId3" imgW="3961905" imgH="3415873" progId="">
                  <p:embed/>
                </p:oleObj>
              </mc:Choice>
              <mc:Fallback>
                <p:oleObj r:id="rId3" imgW="3961905" imgH="3415873" progId="">
                  <p:embed/>
                  <p:pic>
                    <p:nvPicPr>
                      <p:cNvPr id="0" name="Picture 12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59725" y="279400"/>
                        <a:ext cx="955675" cy="695325"/>
                      </a:xfrm>
                      <a:prstGeom prst="rect">
                        <a:avLst/>
                      </a:prstGeom>
                      <a:solidFill>
                        <a:srgbClr val="C0C0C0"/>
                      </a:solidFill>
                    </p:spPr>
                  </p:pic>
                </p:oleObj>
              </mc:Fallback>
            </mc:AlternateContent>
          </a:graphicData>
        </a:graphic>
      </p:graphicFrame>
      <p:sp>
        <p:nvSpPr>
          <p:cNvPr id="8" name="Line 15"/>
          <p:cNvSpPr>
            <a:spLocks noChangeShapeType="1"/>
          </p:cNvSpPr>
          <p:nvPr/>
        </p:nvSpPr>
        <p:spPr bwMode="auto">
          <a:xfrm>
            <a:off x="119063" y="1143000"/>
            <a:ext cx="8845550" cy="0"/>
          </a:xfrm>
          <a:prstGeom prst="line">
            <a:avLst/>
          </a:prstGeom>
          <a:ln w="38100">
            <a:solidFill>
              <a:srgbClr val="C00000"/>
            </a:solidFill>
            <a:headEnd/>
            <a:tailEnd/>
          </a:ln>
        </p:spPr>
        <p:style>
          <a:lnRef idx="2">
            <a:schemeClr val="accent6"/>
          </a:lnRef>
          <a:fillRef idx="0">
            <a:schemeClr val="accent6"/>
          </a:fillRef>
          <a:effectRef idx="1">
            <a:schemeClr val="accent6"/>
          </a:effectRef>
          <a:fontRef idx="minor">
            <a:schemeClr val="tx1"/>
          </a:fontRef>
        </p:style>
        <p:txBody>
          <a:bodyPr wrap="none" anchor="ctr"/>
          <a:lstStyle/>
          <a:p>
            <a:pPr>
              <a:defRPr/>
            </a:pPr>
            <a:endParaRPr lang="en-US" dirty="0">
              <a:solidFill>
                <a:prstClr val="black"/>
              </a:solidFill>
            </a:endParaRPr>
          </a:p>
        </p:txBody>
      </p:sp>
    </p:spTree>
    <p:extLst>
      <p:ext uri="{BB962C8B-B14F-4D97-AF65-F5344CB8AC3E}">
        <p14:creationId xmlns:p14="http://schemas.microsoft.com/office/powerpoint/2010/main" val="378668180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11"/>
          </p:nvPr>
        </p:nvSpPr>
        <p:spPr>
          <a:xfrm>
            <a:off x="467544" y="6356350"/>
            <a:ext cx="2895600" cy="365125"/>
          </a:xfrm>
        </p:spPr>
        <p:txBody>
          <a:bodyPr/>
          <a:lstStyle/>
          <a:p>
            <a:r>
              <a:rPr lang="en-US" dirty="0" smtClean="0"/>
              <a:t>www.actuariesindia.org </a:t>
            </a:r>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solidFill>
                  <a:srgbClr val="1F497D">
                    <a:lumMod val="75000"/>
                  </a:srgbClr>
                </a:solidFill>
              </a:rPr>
              <a:pPr/>
              <a:t>‹#›</a:t>
            </a:fld>
            <a:endParaRPr lang="en-US" dirty="0">
              <a:solidFill>
                <a:srgbClr val="1F497D">
                  <a:lumMod val="75000"/>
                </a:srgbClr>
              </a:solidFill>
            </a:endParaRPr>
          </a:p>
        </p:txBody>
      </p:sp>
    </p:spTree>
    <p:extLst>
      <p:ext uri="{BB962C8B-B14F-4D97-AF65-F5344CB8AC3E}">
        <p14:creationId xmlns:p14="http://schemas.microsoft.com/office/powerpoint/2010/main" val="25812901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solidFill>
                  <a:srgbClr val="1F497D">
                    <a:lumMod val="75000"/>
                  </a:srgbClr>
                </a:solidFill>
              </a:rPr>
              <a:pPr/>
              <a:t>‹#›</a:t>
            </a:fld>
            <a:endParaRPr lang="en-US" dirty="0">
              <a:solidFill>
                <a:srgbClr val="1F497D">
                  <a:lumMod val="75000"/>
                </a:srgbClr>
              </a:solidFill>
            </a:endParaRPr>
          </a:p>
        </p:txBody>
      </p:sp>
    </p:spTree>
    <p:extLst>
      <p:ext uri="{BB962C8B-B14F-4D97-AF65-F5344CB8AC3E}">
        <p14:creationId xmlns:p14="http://schemas.microsoft.com/office/powerpoint/2010/main" val="2617015386"/>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endParaRPr lang="en-US" dirty="0">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srgbClr val="1F497D">
                    <a:lumMod val="75000"/>
                  </a:srgbClr>
                </a:solidFill>
              </a:rPr>
              <a:pPr/>
              <a:t>‹#›</a:t>
            </a:fld>
            <a:endParaRPr lang="en-US" dirty="0">
              <a:solidFill>
                <a:srgbClr val="1F497D">
                  <a:lumMod val="75000"/>
                </a:srgbClr>
              </a:solidFill>
            </a:endParaRPr>
          </a:p>
        </p:txBody>
      </p:sp>
    </p:spTree>
    <p:extLst>
      <p:ext uri="{BB962C8B-B14F-4D97-AF65-F5344CB8AC3E}">
        <p14:creationId xmlns:p14="http://schemas.microsoft.com/office/powerpoint/2010/main" val="1786449176"/>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endParaRPr lang="en-US" dirty="0">
              <a:solidFill>
                <a:prstClr val="black"/>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srgbClr val="1F497D">
                    <a:lumMod val="75000"/>
                  </a:srgbClr>
                </a:solidFill>
              </a:rPr>
              <a:pPr/>
              <a:t>‹#›</a:t>
            </a:fld>
            <a:endParaRPr lang="en-US" dirty="0">
              <a:solidFill>
                <a:srgbClr val="1F497D">
                  <a:lumMod val="75000"/>
                </a:srgbClr>
              </a:solidFill>
            </a:endParaRPr>
          </a:p>
        </p:txBody>
      </p:sp>
    </p:spTree>
    <p:extLst>
      <p:ext uri="{BB962C8B-B14F-4D97-AF65-F5344CB8AC3E}">
        <p14:creationId xmlns:p14="http://schemas.microsoft.com/office/powerpoint/2010/main" val="3724380693"/>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srgbClr val="1F497D">
                    <a:lumMod val="75000"/>
                  </a:srgbClr>
                </a:solidFill>
              </a:rPr>
              <a:pPr/>
              <a:t>‹#›</a:t>
            </a:fld>
            <a:endParaRPr lang="en-US" dirty="0">
              <a:solidFill>
                <a:srgbClr val="1F497D">
                  <a:lumMod val="75000"/>
                </a:srgbClr>
              </a:solidFill>
            </a:endParaRPr>
          </a:p>
        </p:txBody>
      </p:sp>
    </p:spTree>
    <p:extLst>
      <p:ext uri="{BB962C8B-B14F-4D97-AF65-F5344CB8AC3E}">
        <p14:creationId xmlns:p14="http://schemas.microsoft.com/office/powerpoint/2010/main" val="266600560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US" dirty="0">
              <a:solidFill>
                <a:prstClr val="black"/>
              </a:solidFill>
            </a:endParaRPr>
          </a:p>
        </p:txBody>
      </p:sp>
      <p:sp>
        <p:nvSpPr>
          <p:cNvPr id="6" name="Footer Placeholder 5"/>
          <p:cNvSpPr>
            <a:spLocks noGrp="1"/>
          </p:cNvSpPr>
          <p:nvPr>
            <p:ph type="ftr" sz="quarter" idx="11"/>
          </p:nvPr>
        </p:nvSpPr>
        <p:spPr/>
        <p:txBody>
          <a:bodyPr/>
          <a:lstStyle/>
          <a:p>
            <a:r>
              <a:rPr lang="en-US" dirty="0" smtClean="0"/>
              <a:t>www.actuariesindia.org </a:t>
            </a:r>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solidFill>
                  <a:srgbClr val="1F497D">
                    <a:lumMod val="75000"/>
                  </a:srgbClr>
                </a:solidFill>
              </a:rPr>
              <a:pPr/>
              <a:t>‹#›</a:t>
            </a:fld>
            <a:endParaRPr lang="en-US" dirty="0">
              <a:solidFill>
                <a:srgbClr val="1F497D">
                  <a:lumMod val="75000"/>
                </a:srgbClr>
              </a:solidFill>
            </a:endParaRPr>
          </a:p>
        </p:txBody>
      </p:sp>
    </p:spTree>
    <p:extLst>
      <p:ext uri="{BB962C8B-B14F-4D97-AF65-F5344CB8AC3E}">
        <p14:creationId xmlns:p14="http://schemas.microsoft.com/office/powerpoint/2010/main" val="273525704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3"/>
          </p:nvPr>
        </p:nvSpPr>
        <p:spPr>
          <a:xfrm>
            <a:off x="76200" y="6356350"/>
            <a:ext cx="2895600" cy="365125"/>
          </a:xfrm>
          <a:prstGeom prst="rect">
            <a:avLst/>
          </a:prstGeom>
        </p:spPr>
        <p:txBody>
          <a:bodyPr vert="horz" lIns="91440" tIns="45720" rIns="91440" bIns="45720" rtlCol="0" anchor="ctr"/>
          <a:lstStyle>
            <a:lvl1pPr algn="ctr">
              <a:defRPr sz="1600" b="1">
                <a:solidFill>
                  <a:srgbClr val="C00000"/>
                </a:solidFill>
                <a:latin typeface="Garamond" pitchFamily="18" charset="0"/>
              </a:defRPr>
            </a:lvl1pPr>
          </a:lstStyle>
          <a:p>
            <a:r>
              <a:rPr lang="en-US" dirty="0" smtClean="0"/>
              <a:t>www.actuariesindia.org </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600" b="1">
                <a:solidFill>
                  <a:schemeClr val="tx2">
                    <a:lumMod val="75000"/>
                  </a:schemeClr>
                </a:solidFill>
                <a:latin typeface="Garamond" pitchFamily="18" charset="0"/>
              </a:defRPr>
            </a:lvl1pPr>
          </a:lstStyle>
          <a:p>
            <a:fld id="{B6F15528-21DE-4FAA-801E-634DDDAF4B2B}" type="slidenum">
              <a:rPr lang="en-US" smtClean="0">
                <a:solidFill>
                  <a:srgbClr val="1F497D">
                    <a:lumMod val="75000"/>
                  </a:srgbClr>
                </a:solidFill>
              </a:rPr>
              <a:pPr/>
              <a:t>‹#›</a:t>
            </a:fld>
            <a:endParaRPr lang="en-US" dirty="0">
              <a:solidFill>
                <a:srgbClr val="1F497D">
                  <a:lumMod val="75000"/>
                </a:srgbClr>
              </a:solidFill>
            </a:endParaRPr>
          </a:p>
        </p:txBody>
      </p:sp>
      <p:sp>
        <p:nvSpPr>
          <p:cNvPr id="11" name="Title Placeholder 10"/>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Tree>
    <p:extLst>
      <p:ext uri="{BB962C8B-B14F-4D97-AF65-F5344CB8AC3E}">
        <p14:creationId xmlns:p14="http://schemas.microsoft.com/office/powerpoint/2010/main" val="3749975659"/>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timing>
    <p:tnLst>
      <p:par>
        <p:cTn id="1" dur="indefinite" restart="never" nodeType="tmRoot"/>
      </p:par>
    </p:tnLst>
  </p:timing>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92009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6F15528-21DE-4FAA-801E-634DDDAF4B2B}" type="slidenum">
              <a:rPr lang="en-US" smtClean="0">
                <a:solidFill>
                  <a:srgbClr val="1F497D">
                    <a:lumMod val="75000"/>
                  </a:srgbClr>
                </a:solidFill>
              </a:rPr>
              <a:pPr/>
              <a:t>10</a:t>
            </a:fld>
            <a:endParaRPr lang="en-US" dirty="0">
              <a:solidFill>
                <a:srgbClr val="1F497D">
                  <a:lumMod val="75000"/>
                </a:srgbClr>
              </a:solidFill>
            </a:endParaRPr>
          </a:p>
        </p:txBody>
      </p:sp>
      <p:sp>
        <p:nvSpPr>
          <p:cNvPr id="8" name="Trapezoid 7"/>
          <p:cNvSpPr/>
          <p:nvPr/>
        </p:nvSpPr>
        <p:spPr bwMode="auto">
          <a:xfrm rot="16200000">
            <a:off x="-648113" y="3195505"/>
            <a:ext cx="4741103" cy="1463676"/>
          </a:xfrm>
          <a:prstGeom prst="trapezoid">
            <a:avLst>
              <a:gd name="adj" fmla="val 91082"/>
            </a:avLst>
          </a:prstGeom>
          <a:gradFill>
            <a:gsLst>
              <a:gs pos="0">
                <a:schemeClr val="accent6">
                  <a:lumMod val="50000"/>
                </a:schemeClr>
              </a:gs>
              <a:gs pos="50000">
                <a:schemeClr val="accent6">
                  <a:lumMod val="60000"/>
                  <a:lumOff val="40000"/>
                </a:schemeClr>
              </a:gs>
              <a:gs pos="100000">
                <a:schemeClr val="accent3">
                  <a:lumMod val="20000"/>
                  <a:lumOff val="80000"/>
                </a:schemeClr>
              </a:gs>
            </a:gsLst>
            <a:lin ang="5400000" scaled="0"/>
          </a:gradFill>
          <a:ln w="12700" cap="flat" cmpd="sng" algn="ctr">
            <a:noFill/>
            <a:prstDash val="solid"/>
            <a:round/>
            <a:headEnd type="none" w="med" len="med"/>
            <a:tailEnd type="none" w="med" len="med"/>
          </a:ln>
          <a:effectLst/>
        </p:spPr>
        <p:txBody>
          <a:bodyPr wrap="none"/>
          <a:lstStyle/>
          <a:p>
            <a:pPr>
              <a:defRPr/>
            </a:pPr>
            <a:endParaRPr lang="en-US" sz="1100" b="1" i="1" dirty="0">
              <a:latin typeface="Arial" pitchFamily="34" charset="0"/>
            </a:endParaRPr>
          </a:p>
        </p:txBody>
      </p:sp>
      <p:sp>
        <p:nvSpPr>
          <p:cNvPr id="9" name="Rectangle 8"/>
          <p:cNvSpPr/>
          <p:nvPr/>
        </p:nvSpPr>
        <p:spPr bwMode="auto">
          <a:xfrm>
            <a:off x="2454275" y="1556792"/>
            <a:ext cx="6588025" cy="4752528"/>
          </a:xfrm>
          <a:prstGeom prst="rect">
            <a:avLst/>
          </a:prstGeom>
          <a:solidFill>
            <a:schemeClr val="accent3">
              <a:lumMod val="20000"/>
              <a:lumOff val="80000"/>
            </a:schemeClr>
          </a:solidFill>
          <a:ln w="12700" cap="flat" cmpd="sng" algn="ctr">
            <a:noFill/>
            <a:prstDash val="solid"/>
            <a:round/>
            <a:headEnd type="none" w="med" len="med"/>
            <a:tailEnd type="none" w="med" len="med"/>
          </a:ln>
          <a:effectLst/>
        </p:spPr>
        <p:txBody>
          <a:bodyPr wrap="square">
            <a:noAutofit/>
          </a:bodyPr>
          <a:lstStyle/>
          <a:p>
            <a:pPr>
              <a:defRPr/>
            </a:pPr>
            <a:endParaRPr lang="en-US" sz="1100" b="1" i="1" dirty="0">
              <a:latin typeface="Arial" pitchFamily="34" charset="0"/>
            </a:endParaRPr>
          </a:p>
        </p:txBody>
      </p:sp>
      <p:sp>
        <p:nvSpPr>
          <p:cNvPr id="10" name="Pentagon 9"/>
          <p:cNvSpPr/>
          <p:nvPr/>
        </p:nvSpPr>
        <p:spPr>
          <a:xfrm>
            <a:off x="92075" y="2924944"/>
            <a:ext cx="2103661" cy="1985347"/>
          </a:xfrm>
          <a:prstGeom prst="homePlate">
            <a:avLst>
              <a:gd name="adj" fmla="val 18774"/>
            </a:avLst>
          </a:prstGeom>
          <a:solidFill>
            <a:schemeClr val="accent6">
              <a:lumMod val="50000"/>
            </a:schemeClr>
          </a:solidFill>
          <a:ln>
            <a:solidFill>
              <a:schemeClr val="bg1"/>
            </a:solidFill>
          </a:ln>
          <a:effectLst>
            <a:outerShdw blurRad="50800" dist="38100" algn="l" rotWithShape="0">
              <a:prstClr val="black">
                <a:alpha val="40000"/>
              </a:prstClr>
            </a:outerShdw>
          </a:effectLst>
        </p:spPr>
        <p:txBody>
          <a:bodyPr rIns="18288" anchor="ctr"/>
          <a:lstStyle/>
          <a:p>
            <a:pPr marL="346075">
              <a:spcBef>
                <a:spcPts val="1200"/>
              </a:spcBef>
              <a:defRPr/>
            </a:pPr>
            <a:r>
              <a:rPr lang="en-US" sz="1400" b="1" dirty="0">
                <a:solidFill>
                  <a:schemeClr val="accent6"/>
                </a:solidFill>
              </a:rPr>
              <a:t>Poor data quality</a:t>
            </a:r>
          </a:p>
          <a:p>
            <a:pPr marL="346075">
              <a:spcBef>
                <a:spcPts val="1200"/>
              </a:spcBef>
              <a:defRPr/>
            </a:pPr>
            <a:r>
              <a:rPr lang="en-US" sz="1500" b="1" dirty="0" smtClean="0">
                <a:solidFill>
                  <a:schemeClr val="bg1"/>
                </a:solidFill>
              </a:rPr>
              <a:t>Reliance on other’s work</a:t>
            </a:r>
          </a:p>
          <a:p>
            <a:pPr marL="346075">
              <a:spcBef>
                <a:spcPts val="1200"/>
              </a:spcBef>
              <a:defRPr/>
            </a:pPr>
            <a:r>
              <a:rPr lang="en-GB" sz="1400" b="1" dirty="0" smtClean="0">
                <a:solidFill>
                  <a:schemeClr val="accent6"/>
                </a:solidFill>
              </a:rPr>
              <a:t>Suppressing case reserves</a:t>
            </a:r>
          </a:p>
          <a:p>
            <a:pPr marL="346075">
              <a:spcBef>
                <a:spcPts val="1200"/>
              </a:spcBef>
              <a:defRPr/>
            </a:pPr>
            <a:r>
              <a:rPr lang="en-GB" sz="1400" b="1" dirty="0" smtClean="0">
                <a:solidFill>
                  <a:schemeClr val="accent6"/>
                </a:solidFill>
              </a:rPr>
              <a:t>Delayed action </a:t>
            </a:r>
            <a:endParaRPr lang="en-US" sz="1400" b="1" dirty="0">
              <a:solidFill>
                <a:schemeClr val="accent6"/>
              </a:solidFill>
            </a:endParaRPr>
          </a:p>
        </p:txBody>
      </p:sp>
      <p:sp>
        <p:nvSpPr>
          <p:cNvPr id="12" name="Pentagon 11"/>
          <p:cNvSpPr/>
          <p:nvPr/>
        </p:nvSpPr>
        <p:spPr>
          <a:xfrm>
            <a:off x="2351784" y="5325293"/>
            <a:ext cx="2220216" cy="841862"/>
          </a:xfrm>
          <a:prstGeom prst="homePlate">
            <a:avLst>
              <a:gd name="adj" fmla="val 14840"/>
            </a:avLst>
          </a:prstGeom>
          <a:solidFill>
            <a:schemeClr val="accent3">
              <a:lumMod val="60000"/>
              <a:lumOff val="40000"/>
            </a:schemeClr>
          </a:solidFill>
          <a:ln>
            <a:solidFill>
              <a:schemeClr val="bg1"/>
            </a:solidFill>
          </a:ln>
          <a:effectLst>
            <a:outerShdw blurRad="50800" dist="38100" algn="l" rotWithShape="0">
              <a:prstClr val="black">
                <a:alpha val="40000"/>
              </a:prstClr>
            </a:outerShdw>
          </a:effectLst>
        </p:spPr>
        <p:txBody>
          <a:bodyPr lIns="45720" rIns="18288" anchor="ctr"/>
          <a:lstStyle/>
          <a:p>
            <a:pPr marL="280987" indent="-171450">
              <a:spcBef>
                <a:spcPts val="0"/>
              </a:spcBef>
              <a:buFont typeface="Wingdings" pitchFamily="2" charset="2"/>
              <a:buChar char="§"/>
              <a:defRPr/>
            </a:pPr>
            <a:r>
              <a:rPr lang="en-US" sz="1200" dirty="0" smtClean="0"/>
              <a:t>Possible adverse impact on various stakeholders </a:t>
            </a:r>
            <a:endParaRPr lang="en-US" sz="1200" dirty="0"/>
          </a:p>
          <a:p>
            <a:pPr marL="280987" indent="-171450">
              <a:spcBef>
                <a:spcPts val="300"/>
              </a:spcBef>
              <a:buFont typeface="Wingdings" pitchFamily="2" charset="2"/>
              <a:buChar char="§"/>
              <a:defRPr/>
            </a:pPr>
            <a:r>
              <a:rPr lang="en-US" sz="1200" dirty="0" smtClean="0"/>
              <a:t>Overstated profits</a:t>
            </a:r>
            <a:endParaRPr lang="en-US" sz="1200" dirty="0"/>
          </a:p>
        </p:txBody>
      </p:sp>
      <p:sp>
        <p:nvSpPr>
          <p:cNvPr id="13" name="Pentagon 12"/>
          <p:cNvSpPr/>
          <p:nvPr/>
        </p:nvSpPr>
        <p:spPr>
          <a:xfrm>
            <a:off x="2380896" y="3275579"/>
            <a:ext cx="2191104" cy="718912"/>
          </a:xfrm>
          <a:prstGeom prst="homePlate">
            <a:avLst>
              <a:gd name="adj" fmla="val 14840"/>
            </a:avLst>
          </a:prstGeom>
          <a:solidFill>
            <a:schemeClr val="accent3">
              <a:lumMod val="60000"/>
              <a:lumOff val="40000"/>
            </a:schemeClr>
          </a:solidFill>
          <a:ln>
            <a:solidFill>
              <a:schemeClr val="bg1"/>
            </a:solidFill>
          </a:ln>
          <a:effectLst>
            <a:outerShdw blurRad="50800" dist="38100" algn="l" rotWithShape="0">
              <a:prstClr val="black">
                <a:alpha val="40000"/>
              </a:prstClr>
            </a:outerShdw>
          </a:effectLst>
        </p:spPr>
        <p:txBody>
          <a:bodyPr lIns="45720" rIns="18288" anchor="ctr"/>
          <a:lstStyle/>
          <a:p>
            <a:pPr marL="280987" indent="-171450">
              <a:spcBef>
                <a:spcPts val="0"/>
              </a:spcBef>
              <a:buFont typeface="Wingdings" pitchFamily="2" charset="2"/>
              <a:buChar char="§"/>
              <a:defRPr/>
            </a:pPr>
            <a:r>
              <a:rPr lang="en-US" sz="1200" dirty="0" smtClean="0"/>
              <a:t>The line of responsibility</a:t>
            </a:r>
            <a:endParaRPr lang="en-US" sz="1200" dirty="0"/>
          </a:p>
        </p:txBody>
      </p:sp>
      <p:sp>
        <p:nvSpPr>
          <p:cNvPr id="14" name="Pentagon 13"/>
          <p:cNvSpPr/>
          <p:nvPr/>
        </p:nvSpPr>
        <p:spPr>
          <a:xfrm>
            <a:off x="2351786" y="1730678"/>
            <a:ext cx="2220214" cy="1390891"/>
          </a:xfrm>
          <a:prstGeom prst="homePlate">
            <a:avLst>
              <a:gd name="adj" fmla="val 14840"/>
            </a:avLst>
          </a:prstGeom>
          <a:solidFill>
            <a:schemeClr val="accent3">
              <a:lumMod val="60000"/>
              <a:lumOff val="40000"/>
            </a:schemeClr>
          </a:solidFill>
          <a:ln>
            <a:solidFill>
              <a:schemeClr val="bg1"/>
            </a:solidFill>
          </a:ln>
          <a:effectLst>
            <a:outerShdw blurRad="50800" dist="38100" algn="l" rotWithShape="0">
              <a:prstClr val="black">
                <a:alpha val="40000"/>
              </a:prstClr>
            </a:outerShdw>
          </a:effectLst>
        </p:spPr>
        <p:txBody>
          <a:bodyPr lIns="45720" rIns="18288" anchor="ctr"/>
          <a:lstStyle/>
          <a:p>
            <a:pPr marL="287550" indent="-171450">
              <a:spcBef>
                <a:spcPts val="0"/>
              </a:spcBef>
              <a:buFont typeface="Wingdings" pitchFamily="2" charset="2"/>
              <a:buChar char="§"/>
              <a:defRPr/>
            </a:pPr>
            <a:r>
              <a:rPr lang="en-US" sz="1200" dirty="0" smtClean="0"/>
              <a:t>Inaccurate results</a:t>
            </a:r>
            <a:endParaRPr lang="en-US" sz="1200" dirty="0"/>
          </a:p>
          <a:p>
            <a:pPr marL="287550" indent="-171450">
              <a:spcBef>
                <a:spcPts val="0"/>
              </a:spcBef>
              <a:buFont typeface="Wingdings" pitchFamily="2" charset="2"/>
              <a:buChar char="§"/>
              <a:defRPr/>
            </a:pPr>
            <a:r>
              <a:rPr lang="en-GB" sz="1200" dirty="0" smtClean="0"/>
              <a:t>Reduced confidence on results/model</a:t>
            </a:r>
            <a:endParaRPr lang="en-GB" sz="1200" dirty="0"/>
          </a:p>
          <a:p>
            <a:pPr marL="287550" indent="-171450">
              <a:spcBef>
                <a:spcPts val="0"/>
              </a:spcBef>
              <a:buFont typeface="Wingdings" pitchFamily="2" charset="2"/>
              <a:buChar char="§"/>
              <a:defRPr/>
            </a:pPr>
            <a:r>
              <a:rPr lang="en-GB" sz="1200" dirty="0" smtClean="0"/>
              <a:t>Requires extra assumptions</a:t>
            </a:r>
            <a:endParaRPr lang="en-US" sz="1200" dirty="0"/>
          </a:p>
        </p:txBody>
      </p:sp>
      <p:cxnSp>
        <p:nvCxnSpPr>
          <p:cNvPr id="15" name="Straight Connector 19"/>
          <p:cNvCxnSpPr>
            <a:cxnSpLocks noChangeShapeType="1"/>
          </p:cNvCxnSpPr>
          <p:nvPr/>
        </p:nvCxnSpPr>
        <p:spPr bwMode="auto">
          <a:xfrm>
            <a:off x="2560320" y="3212976"/>
            <a:ext cx="6217920" cy="0"/>
          </a:xfrm>
          <a:prstGeom prst="line">
            <a:avLst/>
          </a:prstGeom>
          <a:noFill/>
          <a:ln w="12700" algn="ctr">
            <a:solidFill>
              <a:schemeClr val="tx1"/>
            </a:solidFill>
            <a:prstDash val="dash"/>
            <a:round/>
            <a:headEnd/>
            <a:tailEnd/>
          </a:ln>
          <a:extLst>
            <a:ext uri="{909E8E84-426E-40DD-AFC4-6F175D3DCCD1}">
              <a14:hiddenFill xmlns:a14="http://schemas.microsoft.com/office/drawing/2010/main">
                <a:noFill/>
              </a14:hiddenFill>
            </a:ext>
          </a:extLst>
        </p:spPr>
      </p:cxnSp>
      <p:cxnSp>
        <p:nvCxnSpPr>
          <p:cNvPr id="16" name="Straight Connector 20"/>
          <p:cNvCxnSpPr>
            <a:cxnSpLocks noChangeShapeType="1"/>
          </p:cNvCxnSpPr>
          <p:nvPr/>
        </p:nvCxnSpPr>
        <p:spPr bwMode="auto">
          <a:xfrm>
            <a:off x="2555776" y="5229200"/>
            <a:ext cx="6217920" cy="0"/>
          </a:xfrm>
          <a:prstGeom prst="line">
            <a:avLst/>
          </a:prstGeom>
          <a:noFill/>
          <a:ln w="12700" algn="ctr">
            <a:solidFill>
              <a:schemeClr val="tx1"/>
            </a:solidFill>
            <a:prstDash val="dash"/>
            <a:round/>
            <a:headEnd/>
            <a:tailEnd/>
          </a:ln>
          <a:extLst>
            <a:ext uri="{909E8E84-426E-40DD-AFC4-6F175D3DCCD1}">
              <a14:hiddenFill xmlns:a14="http://schemas.microsoft.com/office/drawing/2010/main">
                <a:noFill/>
              </a14:hiddenFill>
            </a:ext>
          </a:extLst>
        </p:spPr>
      </p:cxnSp>
      <p:sp>
        <p:nvSpPr>
          <p:cNvPr id="17" name="Oval 16"/>
          <p:cNvSpPr/>
          <p:nvPr/>
        </p:nvSpPr>
        <p:spPr bwMode="auto">
          <a:xfrm>
            <a:off x="2195736" y="1700808"/>
            <a:ext cx="292100" cy="292608"/>
          </a:xfrm>
          <a:prstGeom prst="ellipse">
            <a:avLst/>
          </a:prstGeom>
          <a:solidFill>
            <a:schemeClr val="accent3">
              <a:lumMod val="50000"/>
            </a:schemeClr>
          </a:solidFill>
          <a:ln w="12700" cap="flat" cmpd="sng" algn="ctr">
            <a:solidFill>
              <a:schemeClr val="bg1"/>
            </a:solidFill>
            <a:prstDash val="solid"/>
            <a:round/>
            <a:headEnd type="none" w="med" len="med"/>
            <a:tailEnd type="none" w="med" len="med"/>
          </a:ln>
          <a:effectLst>
            <a:outerShdw blurRad="50800" dist="38100" dir="10800000" algn="r" rotWithShape="0">
              <a:prstClr val="black">
                <a:alpha val="40000"/>
              </a:prstClr>
            </a:outerShdw>
          </a:effectLst>
        </p:spPr>
        <p:txBody>
          <a:bodyPr anchor="ctr" anchorCtr="1"/>
          <a:lstStyle/>
          <a:p>
            <a:pPr>
              <a:defRPr/>
            </a:pPr>
            <a:r>
              <a:rPr lang="en-US" sz="1100" b="1" dirty="0">
                <a:solidFill>
                  <a:schemeClr val="bg1"/>
                </a:solidFill>
                <a:latin typeface="Arial" pitchFamily="34" charset="0"/>
              </a:rPr>
              <a:t>1</a:t>
            </a:r>
          </a:p>
        </p:txBody>
      </p:sp>
      <p:sp>
        <p:nvSpPr>
          <p:cNvPr id="18" name="Oval 17"/>
          <p:cNvSpPr/>
          <p:nvPr/>
        </p:nvSpPr>
        <p:spPr bwMode="auto">
          <a:xfrm>
            <a:off x="2195736" y="3212976"/>
            <a:ext cx="292100" cy="292608"/>
          </a:xfrm>
          <a:prstGeom prst="ellipse">
            <a:avLst/>
          </a:prstGeom>
          <a:solidFill>
            <a:schemeClr val="accent3">
              <a:lumMod val="50000"/>
            </a:schemeClr>
          </a:solidFill>
          <a:ln w="12700" cap="flat" cmpd="sng" algn="ctr">
            <a:solidFill>
              <a:schemeClr val="bg1"/>
            </a:solidFill>
            <a:prstDash val="solid"/>
            <a:round/>
            <a:headEnd type="none" w="med" len="med"/>
            <a:tailEnd type="none" w="med" len="med"/>
          </a:ln>
          <a:effectLst>
            <a:outerShdw blurRad="50800" dist="38100" dir="10800000" algn="r" rotWithShape="0">
              <a:prstClr val="black">
                <a:alpha val="40000"/>
              </a:prstClr>
            </a:outerShdw>
          </a:effectLst>
        </p:spPr>
        <p:txBody>
          <a:bodyPr anchor="ctr" anchorCtr="1"/>
          <a:lstStyle/>
          <a:p>
            <a:pPr>
              <a:defRPr/>
            </a:pPr>
            <a:r>
              <a:rPr lang="en-US" sz="1100" b="1" dirty="0">
                <a:solidFill>
                  <a:schemeClr val="bg1"/>
                </a:solidFill>
                <a:latin typeface="Arial" pitchFamily="34" charset="0"/>
              </a:rPr>
              <a:t>2</a:t>
            </a:r>
          </a:p>
        </p:txBody>
      </p:sp>
      <p:sp>
        <p:nvSpPr>
          <p:cNvPr id="19" name="Oval 18"/>
          <p:cNvSpPr/>
          <p:nvPr/>
        </p:nvSpPr>
        <p:spPr bwMode="auto">
          <a:xfrm>
            <a:off x="2195736" y="5178989"/>
            <a:ext cx="292100" cy="292608"/>
          </a:xfrm>
          <a:prstGeom prst="ellipse">
            <a:avLst/>
          </a:prstGeom>
          <a:solidFill>
            <a:schemeClr val="accent3">
              <a:lumMod val="50000"/>
            </a:schemeClr>
          </a:solidFill>
          <a:ln w="12700" cap="flat" cmpd="sng" algn="ctr">
            <a:solidFill>
              <a:schemeClr val="bg1"/>
            </a:solidFill>
            <a:prstDash val="solid"/>
            <a:round/>
            <a:headEnd type="none" w="med" len="med"/>
            <a:tailEnd type="none" w="med" len="med"/>
          </a:ln>
          <a:effectLst>
            <a:outerShdw blurRad="50800" dist="38100" dir="10800000" algn="r" rotWithShape="0">
              <a:prstClr val="black">
                <a:alpha val="40000"/>
              </a:prstClr>
            </a:outerShdw>
          </a:effectLst>
        </p:spPr>
        <p:txBody>
          <a:bodyPr anchor="ctr" anchorCtr="1"/>
          <a:lstStyle/>
          <a:p>
            <a:pPr>
              <a:defRPr/>
            </a:pPr>
            <a:r>
              <a:rPr lang="en-US" sz="1100" b="1" dirty="0">
                <a:solidFill>
                  <a:schemeClr val="bg1"/>
                </a:solidFill>
                <a:latin typeface="Arial" pitchFamily="34" charset="0"/>
              </a:rPr>
              <a:t>4</a:t>
            </a:r>
          </a:p>
        </p:txBody>
      </p:sp>
      <p:sp>
        <p:nvSpPr>
          <p:cNvPr id="20" name="Rounded Rectangle 19"/>
          <p:cNvSpPr/>
          <p:nvPr/>
        </p:nvSpPr>
        <p:spPr>
          <a:xfrm>
            <a:off x="2351785" y="1212305"/>
            <a:ext cx="2076199" cy="344487"/>
          </a:xfrm>
          <a:prstGeom prst="roundRect">
            <a:avLst/>
          </a:prstGeom>
          <a:solidFill>
            <a:schemeClr val="accent6">
              <a:lumMod val="50000"/>
            </a:schemeClr>
          </a:solidFill>
          <a:ln>
            <a:noFill/>
          </a:ln>
        </p:spPr>
        <p:txBody>
          <a:bodyPr wrap="square" anchor="ctr" anchorCtr="0">
            <a:noAutofit/>
          </a:bodyPr>
          <a:lstStyle/>
          <a:p>
            <a:pPr algn="ctr">
              <a:defRPr/>
            </a:pPr>
            <a:r>
              <a:rPr lang="en-US" sz="1400" b="1" dirty="0" smtClean="0">
                <a:solidFill>
                  <a:schemeClr val="bg1"/>
                </a:solidFill>
              </a:rPr>
              <a:t>What is the issue?</a:t>
            </a:r>
            <a:endParaRPr lang="en-US" sz="1400" b="1" dirty="0">
              <a:solidFill>
                <a:schemeClr val="bg1"/>
              </a:solidFill>
            </a:endParaRPr>
          </a:p>
        </p:txBody>
      </p:sp>
      <p:sp>
        <p:nvSpPr>
          <p:cNvPr id="21" name="Rounded Rectangle 20"/>
          <p:cNvSpPr/>
          <p:nvPr/>
        </p:nvSpPr>
        <p:spPr>
          <a:xfrm>
            <a:off x="4641849" y="1212305"/>
            <a:ext cx="1802359" cy="344487"/>
          </a:xfrm>
          <a:prstGeom prst="roundRect">
            <a:avLst/>
          </a:prstGeom>
          <a:solidFill>
            <a:schemeClr val="accent6">
              <a:lumMod val="50000"/>
            </a:schemeClr>
          </a:solidFill>
          <a:ln>
            <a:noFill/>
          </a:ln>
        </p:spPr>
        <p:txBody>
          <a:bodyPr wrap="square" anchor="ctr" anchorCtr="0">
            <a:noAutofit/>
          </a:bodyPr>
          <a:lstStyle/>
          <a:p>
            <a:pPr algn="ctr">
              <a:defRPr/>
            </a:pPr>
            <a:r>
              <a:rPr lang="en-US" sz="1400" b="1" dirty="0" smtClean="0">
                <a:solidFill>
                  <a:schemeClr val="bg1"/>
                </a:solidFill>
              </a:rPr>
              <a:t>Clue in the case</a:t>
            </a:r>
            <a:endParaRPr lang="en-US" sz="1400" b="1" dirty="0">
              <a:solidFill>
                <a:schemeClr val="bg1"/>
              </a:solidFill>
            </a:endParaRPr>
          </a:p>
        </p:txBody>
      </p:sp>
      <p:sp>
        <p:nvSpPr>
          <p:cNvPr id="22" name="Oval 21"/>
          <p:cNvSpPr/>
          <p:nvPr/>
        </p:nvSpPr>
        <p:spPr bwMode="auto">
          <a:xfrm>
            <a:off x="171650" y="3080355"/>
            <a:ext cx="249238" cy="249236"/>
          </a:xfrm>
          <a:prstGeom prst="ellipse">
            <a:avLst/>
          </a:prstGeom>
          <a:solidFill>
            <a:schemeClr val="accent6">
              <a:lumMod val="75000"/>
            </a:schemeClr>
          </a:solidFill>
          <a:ln w="12700" cap="flat" cmpd="sng" algn="ctr">
            <a:solidFill>
              <a:schemeClr val="bg1"/>
            </a:solidFill>
            <a:prstDash val="solid"/>
            <a:round/>
            <a:headEnd type="none" w="med" len="med"/>
            <a:tailEnd type="none" w="med" len="med"/>
          </a:ln>
          <a:effectLst>
            <a:outerShdw blurRad="50800" dist="38100" dir="10800000" algn="r" rotWithShape="0">
              <a:prstClr val="black">
                <a:alpha val="40000"/>
              </a:prstClr>
            </a:outerShdw>
          </a:effectLst>
        </p:spPr>
        <p:txBody>
          <a:bodyPr anchor="ctr" anchorCtr="1"/>
          <a:lstStyle/>
          <a:p>
            <a:pPr>
              <a:defRPr/>
            </a:pPr>
            <a:r>
              <a:rPr lang="en-US" sz="1100" b="1" dirty="0">
                <a:solidFill>
                  <a:schemeClr val="bg1"/>
                </a:solidFill>
                <a:latin typeface="Arial" pitchFamily="34" charset="0"/>
              </a:rPr>
              <a:t>1</a:t>
            </a:r>
          </a:p>
        </p:txBody>
      </p:sp>
      <p:sp>
        <p:nvSpPr>
          <p:cNvPr id="23" name="Oval 22"/>
          <p:cNvSpPr/>
          <p:nvPr/>
        </p:nvSpPr>
        <p:spPr bwMode="auto">
          <a:xfrm>
            <a:off x="171650" y="3512403"/>
            <a:ext cx="249238" cy="247796"/>
          </a:xfrm>
          <a:prstGeom prst="ellipse">
            <a:avLst/>
          </a:prstGeom>
          <a:solidFill>
            <a:schemeClr val="accent6">
              <a:lumMod val="75000"/>
            </a:schemeClr>
          </a:solidFill>
          <a:ln w="12700" cap="flat" cmpd="sng" algn="ctr">
            <a:solidFill>
              <a:schemeClr val="bg1"/>
            </a:solidFill>
            <a:prstDash val="solid"/>
            <a:round/>
            <a:headEnd type="none" w="med" len="med"/>
            <a:tailEnd type="none" w="med" len="med"/>
          </a:ln>
          <a:effectLst>
            <a:outerShdw blurRad="50800" dist="38100" dir="10800000" algn="r" rotWithShape="0">
              <a:prstClr val="black">
                <a:alpha val="40000"/>
              </a:prstClr>
            </a:outerShdw>
          </a:effectLst>
        </p:spPr>
        <p:txBody>
          <a:bodyPr anchor="ctr" anchorCtr="1"/>
          <a:lstStyle/>
          <a:p>
            <a:pPr>
              <a:defRPr/>
            </a:pPr>
            <a:r>
              <a:rPr lang="en-US" sz="1100" b="1" dirty="0">
                <a:solidFill>
                  <a:schemeClr val="bg1"/>
                </a:solidFill>
                <a:latin typeface="Arial" pitchFamily="34" charset="0"/>
              </a:rPr>
              <a:t>2</a:t>
            </a:r>
          </a:p>
        </p:txBody>
      </p:sp>
      <p:sp>
        <p:nvSpPr>
          <p:cNvPr id="24" name="Oval 23"/>
          <p:cNvSpPr/>
          <p:nvPr/>
        </p:nvSpPr>
        <p:spPr bwMode="auto">
          <a:xfrm>
            <a:off x="171650" y="4088467"/>
            <a:ext cx="249238" cy="249238"/>
          </a:xfrm>
          <a:prstGeom prst="ellipse">
            <a:avLst/>
          </a:prstGeom>
          <a:solidFill>
            <a:schemeClr val="accent6">
              <a:lumMod val="75000"/>
            </a:schemeClr>
          </a:solidFill>
          <a:ln w="12700" cap="flat" cmpd="sng" algn="ctr">
            <a:solidFill>
              <a:schemeClr val="bg1"/>
            </a:solidFill>
            <a:prstDash val="solid"/>
            <a:round/>
            <a:headEnd type="none" w="med" len="med"/>
            <a:tailEnd type="none" w="med" len="med"/>
          </a:ln>
          <a:effectLst>
            <a:outerShdw blurRad="50800" dist="38100" dir="10800000" algn="r" rotWithShape="0">
              <a:prstClr val="black">
                <a:alpha val="40000"/>
              </a:prstClr>
            </a:outerShdw>
          </a:effectLst>
        </p:spPr>
        <p:txBody>
          <a:bodyPr anchor="ctr" anchorCtr="1"/>
          <a:lstStyle/>
          <a:p>
            <a:pPr>
              <a:defRPr/>
            </a:pPr>
            <a:r>
              <a:rPr lang="en-US" sz="1100" b="1" dirty="0">
                <a:solidFill>
                  <a:schemeClr val="bg1"/>
                </a:solidFill>
                <a:latin typeface="Arial" pitchFamily="34" charset="0"/>
              </a:rPr>
              <a:t>3</a:t>
            </a:r>
          </a:p>
        </p:txBody>
      </p:sp>
      <p:sp>
        <p:nvSpPr>
          <p:cNvPr id="25" name="Content Placeholder 3"/>
          <p:cNvSpPr txBox="1">
            <a:spLocks/>
          </p:cNvSpPr>
          <p:nvPr/>
        </p:nvSpPr>
        <p:spPr bwMode="auto">
          <a:xfrm>
            <a:off x="4641849" y="1823625"/>
            <a:ext cx="2090391" cy="1381347"/>
          </a:xfrm>
          <a:prstGeom prst="rect">
            <a:avLst/>
          </a:prstGeom>
          <a:noFill/>
          <a:ln w="9525" algn="ctr">
            <a:noFill/>
            <a:miter lim="800000"/>
            <a:headEnd/>
            <a:tailEnd/>
          </a:ln>
        </p:spPr>
        <p:txBody>
          <a:bodyPr lIns="44450" tIns="44450" rIns="44450" bIns="44450" anchor="ctr"/>
          <a:lstStyle/>
          <a:p>
            <a:pPr marL="174625" indent="-174625" eaLnBrk="0" hangingPunct="0">
              <a:spcBef>
                <a:spcPts val="300"/>
              </a:spcBef>
              <a:buClr>
                <a:schemeClr val="tx1"/>
              </a:buClr>
              <a:buFont typeface="Wingdings" pitchFamily="2" charset="2"/>
              <a:buChar char="§"/>
              <a:defRPr/>
            </a:pPr>
            <a:r>
              <a:rPr lang="en-US" sz="1200" dirty="0" smtClean="0">
                <a:solidFill>
                  <a:schemeClr val="dk1"/>
                </a:solidFill>
              </a:rPr>
              <a:t>Medium </a:t>
            </a:r>
            <a:r>
              <a:rPr lang="en-US" sz="1200" dirty="0">
                <a:solidFill>
                  <a:schemeClr val="dk1"/>
                </a:solidFill>
              </a:rPr>
              <a:t>sized </a:t>
            </a:r>
            <a:r>
              <a:rPr lang="en-US" sz="1200" dirty="0" smtClean="0">
                <a:solidFill>
                  <a:schemeClr val="dk1"/>
                </a:solidFill>
              </a:rPr>
              <a:t>insurer- </a:t>
            </a:r>
            <a:r>
              <a:rPr lang="en-US" sz="1200" dirty="0">
                <a:solidFill>
                  <a:schemeClr val="dk1"/>
                </a:solidFill>
              </a:rPr>
              <a:t>grown rapidly in recent years. </a:t>
            </a:r>
          </a:p>
          <a:p>
            <a:pPr marL="174625" indent="-174625" eaLnBrk="0" hangingPunct="0">
              <a:spcBef>
                <a:spcPts val="300"/>
              </a:spcBef>
              <a:spcAft>
                <a:spcPts val="0"/>
              </a:spcAft>
              <a:buClr>
                <a:schemeClr val="tx1"/>
              </a:buClr>
              <a:buFont typeface="Wingdings" pitchFamily="2" charset="2"/>
              <a:buChar char="§"/>
              <a:defRPr/>
            </a:pPr>
            <a:r>
              <a:rPr lang="en-US" sz="1200" dirty="0">
                <a:solidFill>
                  <a:schemeClr val="dk1"/>
                </a:solidFill>
              </a:rPr>
              <a:t>D</a:t>
            </a:r>
            <a:r>
              <a:rPr lang="en-US" sz="1200" dirty="0" smtClean="0">
                <a:solidFill>
                  <a:schemeClr val="dk1"/>
                </a:solidFill>
              </a:rPr>
              <a:t>ata </a:t>
            </a:r>
            <a:r>
              <a:rPr lang="en-US" sz="1200" dirty="0">
                <a:solidFill>
                  <a:schemeClr val="dk1"/>
                </a:solidFill>
              </a:rPr>
              <a:t>quality is a </a:t>
            </a:r>
            <a:r>
              <a:rPr lang="en-US" sz="1200" dirty="0" smtClean="0">
                <a:solidFill>
                  <a:schemeClr val="dk1"/>
                </a:solidFill>
              </a:rPr>
              <a:t>suspect over last 2/3 years</a:t>
            </a:r>
          </a:p>
          <a:p>
            <a:pPr marL="174625" indent="-174625" eaLnBrk="0" hangingPunct="0">
              <a:spcBef>
                <a:spcPts val="300"/>
              </a:spcBef>
              <a:spcAft>
                <a:spcPts val="0"/>
              </a:spcAft>
              <a:buClr>
                <a:schemeClr val="tx1"/>
              </a:buClr>
              <a:buFont typeface="Wingdings" pitchFamily="2" charset="2"/>
              <a:buChar char="§"/>
              <a:defRPr/>
            </a:pPr>
            <a:r>
              <a:rPr lang="en-US" sz="1200" dirty="0">
                <a:solidFill>
                  <a:schemeClr val="dk1"/>
                </a:solidFill>
              </a:rPr>
              <a:t>Claims staff leaving means more new claim handlers</a:t>
            </a:r>
            <a:endParaRPr lang="en-US" sz="1200" kern="0" dirty="0">
              <a:solidFill>
                <a:schemeClr val="tx1">
                  <a:lumMod val="95000"/>
                  <a:lumOff val="5000"/>
                </a:schemeClr>
              </a:solidFill>
            </a:endParaRPr>
          </a:p>
        </p:txBody>
      </p:sp>
      <p:sp>
        <p:nvSpPr>
          <p:cNvPr id="26" name="Content Placeholder 3"/>
          <p:cNvSpPr txBox="1">
            <a:spLocks/>
          </p:cNvSpPr>
          <p:nvPr/>
        </p:nvSpPr>
        <p:spPr bwMode="auto">
          <a:xfrm>
            <a:off x="4644008" y="4149080"/>
            <a:ext cx="2088231" cy="979099"/>
          </a:xfrm>
          <a:prstGeom prst="rect">
            <a:avLst/>
          </a:prstGeom>
          <a:noFill/>
          <a:ln w="9525" algn="ctr">
            <a:noFill/>
            <a:miter lim="800000"/>
            <a:headEnd/>
            <a:tailEnd/>
          </a:ln>
        </p:spPr>
        <p:txBody>
          <a:bodyPr lIns="44450" tIns="44450" rIns="44450" bIns="44450" anchor="ctr"/>
          <a:lstStyle/>
          <a:p>
            <a:pPr marL="174625" indent="-174625" eaLnBrk="0" hangingPunct="0">
              <a:spcBef>
                <a:spcPts val="300"/>
              </a:spcBef>
              <a:buClr>
                <a:schemeClr val="tx1"/>
              </a:buClr>
              <a:buFont typeface="Wingdings" pitchFamily="2" charset="2"/>
              <a:buChar char="§"/>
              <a:defRPr/>
            </a:pPr>
            <a:r>
              <a:rPr lang="en-US" sz="1200" kern="0" dirty="0" smtClean="0">
                <a:solidFill>
                  <a:schemeClr val="tx1">
                    <a:lumMod val="95000"/>
                    <a:lumOff val="5000"/>
                  </a:schemeClr>
                </a:solidFill>
              </a:rPr>
              <a:t>Very fast recent growth</a:t>
            </a:r>
          </a:p>
          <a:p>
            <a:pPr marL="174625" indent="-174625" eaLnBrk="0" hangingPunct="0">
              <a:spcBef>
                <a:spcPts val="300"/>
              </a:spcBef>
              <a:buClr>
                <a:schemeClr val="tx1"/>
              </a:buClr>
              <a:buFont typeface="Wingdings" pitchFamily="2" charset="2"/>
              <a:buChar char="§"/>
              <a:defRPr/>
            </a:pPr>
            <a:r>
              <a:rPr lang="en-US" sz="1200" dirty="0" smtClean="0"/>
              <a:t>Incurred </a:t>
            </a:r>
            <a:r>
              <a:rPr lang="en-US" sz="1200" dirty="0"/>
              <a:t>claim projection gives reserves consistent to the “wishes” of the </a:t>
            </a:r>
            <a:r>
              <a:rPr lang="en-US" sz="1200" dirty="0" smtClean="0"/>
              <a:t>company</a:t>
            </a:r>
            <a:endParaRPr lang="en-US" sz="1200" dirty="0"/>
          </a:p>
        </p:txBody>
      </p:sp>
      <p:sp>
        <p:nvSpPr>
          <p:cNvPr id="27" name="Content Placeholder 3"/>
          <p:cNvSpPr txBox="1">
            <a:spLocks/>
          </p:cNvSpPr>
          <p:nvPr/>
        </p:nvSpPr>
        <p:spPr bwMode="auto">
          <a:xfrm>
            <a:off x="4644007" y="5301207"/>
            <a:ext cx="2088231" cy="958733"/>
          </a:xfrm>
          <a:prstGeom prst="rect">
            <a:avLst/>
          </a:prstGeom>
          <a:noFill/>
          <a:ln w="9525" algn="ctr">
            <a:noFill/>
            <a:miter lim="800000"/>
            <a:headEnd/>
            <a:tailEnd/>
          </a:ln>
        </p:spPr>
        <p:txBody>
          <a:bodyPr lIns="44450" tIns="44450" rIns="44450" bIns="44450" anchor="ctr"/>
          <a:lstStyle/>
          <a:p>
            <a:pPr marL="174625" indent="-174625" eaLnBrk="0" hangingPunct="0">
              <a:spcBef>
                <a:spcPts val="300"/>
              </a:spcBef>
              <a:spcAft>
                <a:spcPts val="0"/>
              </a:spcAft>
              <a:buClr>
                <a:schemeClr val="tx1"/>
              </a:buClr>
              <a:buFont typeface="Wingdings" pitchFamily="2" charset="2"/>
              <a:buChar char="§"/>
              <a:defRPr/>
            </a:pPr>
            <a:r>
              <a:rPr lang="en-US" sz="1200" dirty="0" smtClean="0">
                <a:solidFill>
                  <a:schemeClr val="dk1"/>
                </a:solidFill>
              </a:rPr>
              <a:t>Actuary </a:t>
            </a:r>
            <a:r>
              <a:rPr lang="en-US" sz="1200" dirty="0">
                <a:solidFill>
                  <a:schemeClr val="dk1"/>
                </a:solidFill>
              </a:rPr>
              <a:t>became concerned about the data over the last two or three </a:t>
            </a:r>
            <a:r>
              <a:rPr lang="en-US" sz="1200" dirty="0" smtClean="0">
                <a:solidFill>
                  <a:schemeClr val="dk1"/>
                </a:solidFill>
              </a:rPr>
              <a:t>year</a:t>
            </a:r>
            <a:endParaRPr lang="en-US" sz="1200" kern="0" dirty="0">
              <a:solidFill>
                <a:schemeClr val="tx1">
                  <a:lumMod val="95000"/>
                  <a:lumOff val="5000"/>
                </a:schemeClr>
              </a:solidFill>
            </a:endParaRPr>
          </a:p>
        </p:txBody>
      </p:sp>
      <p:sp>
        <p:nvSpPr>
          <p:cNvPr id="28" name="Oval 27"/>
          <p:cNvSpPr/>
          <p:nvPr/>
        </p:nvSpPr>
        <p:spPr bwMode="auto">
          <a:xfrm>
            <a:off x="179512" y="4559309"/>
            <a:ext cx="249238" cy="249238"/>
          </a:xfrm>
          <a:prstGeom prst="ellipse">
            <a:avLst/>
          </a:prstGeom>
          <a:solidFill>
            <a:schemeClr val="accent6">
              <a:lumMod val="75000"/>
            </a:schemeClr>
          </a:solidFill>
          <a:ln w="12700" cap="flat" cmpd="sng" algn="ctr">
            <a:solidFill>
              <a:schemeClr val="bg1"/>
            </a:solidFill>
            <a:prstDash val="solid"/>
            <a:round/>
            <a:headEnd type="none" w="med" len="med"/>
            <a:tailEnd type="none" w="med" len="med"/>
          </a:ln>
          <a:effectLst>
            <a:outerShdw blurRad="50800" dist="38100" dir="10800000" algn="r" rotWithShape="0">
              <a:prstClr val="black">
                <a:alpha val="40000"/>
              </a:prstClr>
            </a:outerShdw>
          </a:effectLst>
        </p:spPr>
        <p:txBody>
          <a:bodyPr anchor="ctr" anchorCtr="1"/>
          <a:lstStyle/>
          <a:p>
            <a:pPr>
              <a:defRPr/>
            </a:pPr>
            <a:r>
              <a:rPr lang="en-US" sz="1100" b="1" dirty="0" smtClean="0">
                <a:solidFill>
                  <a:schemeClr val="bg1"/>
                </a:solidFill>
                <a:latin typeface="Arial" pitchFamily="34" charset="0"/>
              </a:rPr>
              <a:t>4</a:t>
            </a:r>
            <a:endParaRPr lang="en-US" sz="1100" b="1" dirty="0">
              <a:solidFill>
                <a:schemeClr val="bg1"/>
              </a:solidFill>
              <a:latin typeface="Arial" pitchFamily="34" charset="0"/>
            </a:endParaRPr>
          </a:p>
        </p:txBody>
      </p:sp>
      <p:sp>
        <p:nvSpPr>
          <p:cNvPr id="29" name="Pentagon 28"/>
          <p:cNvSpPr/>
          <p:nvPr/>
        </p:nvSpPr>
        <p:spPr>
          <a:xfrm>
            <a:off x="2378616" y="4160520"/>
            <a:ext cx="2193384" cy="1005840"/>
          </a:xfrm>
          <a:prstGeom prst="homePlate">
            <a:avLst>
              <a:gd name="adj" fmla="val 14840"/>
            </a:avLst>
          </a:prstGeom>
          <a:solidFill>
            <a:schemeClr val="accent3">
              <a:lumMod val="60000"/>
              <a:lumOff val="40000"/>
            </a:schemeClr>
          </a:solidFill>
          <a:ln>
            <a:solidFill>
              <a:schemeClr val="bg1"/>
            </a:solidFill>
          </a:ln>
          <a:effectLst>
            <a:outerShdw blurRad="50800" dist="38100" algn="l" rotWithShape="0">
              <a:prstClr val="black">
                <a:alpha val="40000"/>
              </a:prstClr>
            </a:outerShdw>
          </a:effectLst>
        </p:spPr>
        <p:txBody>
          <a:bodyPr lIns="45720" rIns="18288" anchor="ctr"/>
          <a:lstStyle/>
          <a:p>
            <a:pPr marL="287550" indent="-171450">
              <a:spcBef>
                <a:spcPts val="0"/>
              </a:spcBef>
              <a:buFont typeface="Wingdings" pitchFamily="2" charset="2"/>
              <a:buChar char="§"/>
              <a:defRPr/>
            </a:pPr>
            <a:r>
              <a:rPr lang="en-US" sz="1200" dirty="0" smtClean="0"/>
              <a:t>Affects reserve – danger of insolvency</a:t>
            </a:r>
            <a:endParaRPr lang="en-US" sz="1200" dirty="0"/>
          </a:p>
          <a:p>
            <a:pPr marL="287550" indent="-171450">
              <a:spcBef>
                <a:spcPts val="0"/>
              </a:spcBef>
              <a:buFont typeface="Wingdings" pitchFamily="2" charset="2"/>
              <a:buChar char="§"/>
              <a:defRPr/>
            </a:pPr>
            <a:r>
              <a:rPr lang="en-US" sz="1200" dirty="0"/>
              <a:t>If it is a consistent issue, then implicitly allowed </a:t>
            </a:r>
            <a:r>
              <a:rPr lang="en-US" sz="1200" dirty="0" smtClean="0"/>
              <a:t>for</a:t>
            </a:r>
          </a:p>
          <a:p>
            <a:pPr marL="287550" indent="-171450">
              <a:spcBef>
                <a:spcPts val="0"/>
              </a:spcBef>
              <a:buFont typeface="Wingdings" pitchFamily="2" charset="2"/>
              <a:buChar char="§"/>
              <a:defRPr/>
            </a:pPr>
            <a:r>
              <a:rPr lang="en-GB" sz="1200" dirty="0" smtClean="0"/>
              <a:t>Concern if practice is new</a:t>
            </a:r>
            <a:endParaRPr lang="en-US" sz="1200" dirty="0"/>
          </a:p>
        </p:txBody>
      </p:sp>
      <p:sp>
        <p:nvSpPr>
          <p:cNvPr id="30" name="Oval 29"/>
          <p:cNvSpPr/>
          <p:nvPr/>
        </p:nvSpPr>
        <p:spPr bwMode="auto">
          <a:xfrm>
            <a:off x="2195736" y="4005064"/>
            <a:ext cx="292100" cy="292608"/>
          </a:xfrm>
          <a:prstGeom prst="ellipse">
            <a:avLst/>
          </a:prstGeom>
          <a:solidFill>
            <a:schemeClr val="accent3">
              <a:lumMod val="50000"/>
            </a:schemeClr>
          </a:solidFill>
          <a:ln w="12700" cap="flat" cmpd="sng" algn="ctr">
            <a:solidFill>
              <a:schemeClr val="bg1"/>
            </a:solidFill>
            <a:prstDash val="solid"/>
            <a:round/>
            <a:headEnd type="none" w="med" len="med"/>
            <a:tailEnd type="none" w="med" len="med"/>
          </a:ln>
          <a:effectLst>
            <a:outerShdw blurRad="50800" dist="38100" dir="10800000" algn="r" rotWithShape="0">
              <a:prstClr val="black">
                <a:alpha val="40000"/>
              </a:prstClr>
            </a:outerShdw>
          </a:effectLst>
        </p:spPr>
        <p:txBody>
          <a:bodyPr anchor="ctr" anchorCtr="1"/>
          <a:lstStyle/>
          <a:p>
            <a:pPr>
              <a:defRPr/>
            </a:pPr>
            <a:r>
              <a:rPr lang="en-US" sz="1100" b="1" dirty="0" smtClean="0">
                <a:solidFill>
                  <a:schemeClr val="bg1"/>
                </a:solidFill>
                <a:latin typeface="Arial" pitchFamily="34" charset="0"/>
              </a:rPr>
              <a:t>3</a:t>
            </a:r>
            <a:endParaRPr lang="en-US" sz="1100" b="1" dirty="0">
              <a:solidFill>
                <a:schemeClr val="bg1"/>
              </a:solidFill>
              <a:latin typeface="Arial" pitchFamily="34" charset="0"/>
            </a:endParaRPr>
          </a:p>
        </p:txBody>
      </p:sp>
      <p:sp>
        <p:nvSpPr>
          <p:cNvPr id="31" name="Content Placeholder 3"/>
          <p:cNvSpPr txBox="1">
            <a:spLocks/>
          </p:cNvSpPr>
          <p:nvPr/>
        </p:nvSpPr>
        <p:spPr bwMode="auto">
          <a:xfrm>
            <a:off x="4644008" y="3347587"/>
            <a:ext cx="2088231" cy="740880"/>
          </a:xfrm>
          <a:prstGeom prst="rect">
            <a:avLst/>
          </a:prstGeom>
          <a:noFill/>
          <a:ln w="9525" algn="ctr">
            <a:noFill/>
            <a:miter lim="800000"/>
            <a:headEnd/>
            <a:tailEnd/>
          </a:ln>
        </p:spPr>
        <p:txBody>
          <a:bodyPr lIns="44450" tIns="44450" rIns="44450" bIns="44450" anchor="ctr"/>
          <a:lstStyle/>
          <a:p>
            <a:pPr marL="174625" indent="-174625" eaLnBrk="0" hangingPunct="0">
              <a:spcBef>
                <a:spcPts val="300"/>
              </a:spcBef>
              <a:buClr>
                <a:schemeClr val="tx1"/>
              </a:buClr>
              <a:buFont typeface="Wingdings" pitchFamily="2" charset="2"/>
              <a:buChar char="§"/>
              <a:defRPr/>
            </a:pPr>
            <a:r>
              <a:rPr lang="en-US" sz="1200" dirty="0" smtClean="0">
                <a:solidFill>
                  <a:schemeClr val="dk1"/>
                </a:solidFill>
              </a:rPr>
              <a:t>Actuary </a:t>
            </a:r>
            <a:r>
              <a:rPr lang="en-US" sz="1200" dirty="0" smtClean="0"/>
              <a:t>checked </a:t>
            </a:r>
            <a:r>
              <a:rPr lang="en-US" sz="1200" dirty="0"/>
              <a:t>with </a:t>
            </a:r>
            <a:r>
              <a:rPr lang="en-US" sz="1200" dirty="0">
                <a:solidFill>
                  <a:schemeClr val="dk1"/>
                </a:solidFill>
              </a:rPr>
              <a:t>the company and the </a:t>
            </a:r>
            <a:r>
              <a:rPr lang="en-US" sz="1200" dirty="0" smtClean="0">
                <a:solidFill>
                  <a:schemeClr val="dk1"/>
                </a:solidFill>
              </a:rPr>
              <a:t>auditors</a:t>
            </a:r>
            <a:endParaRPr lang="en-US" sz="1200" dirty="0">
              <a:solidFill>
                <a:schemeClr val="dk1"/>
              </a:solidFill>
            </a:endParaRPr>
          </a:p>
        </p:txBody>
      </p:sp>
      <p:sp>
        <p:nvSpPr>
          <p:cNvPr id="32" name="Chevron 31"/>
          <p:cNvSpPr/>
          <p:nvPr/>
        </p:nvSpPr>
        <p:spPr>
          <a:xfrm>
            <a:off x="6658073" y="1628800"/>
            <a:ext cx="2219028" cy="1576171"/>
          </a:xfrm>
          <a:prstGeom prst="chevron">
            <a:avLst>
              <a:gd name="adj" fmla="val 15333"/>
            </a:avLst>
          </a:prstGeom>
          <a:solidFill>
            <a:schemeClr val="bg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200" dirty="0">
              <a:solidFill>
                <a:schemeClr val="tx1"/>
              </a:solidFill>
            </a:endParaRPr>
          </a:p>
        </p:txBody>
      </p:sp>
      <p:sp>
        <p:nvSpPr>
          <p:cNvPr id="34" name="Chevron 33"/>
          <p:cNvSpPr/>
          <p:nvPr/>
        </p:nvSpPr>
        <p:spPr>
          <a:xfrm>
            <a:off x="6658072" y="5301208"/>
            <a:ext cx="2219029" cy="934648"/>
          </a:xfrm>
          <a:prstGeom prst="chevron">
            <a:avLst>
              <a:gd name="adj" fmla="val 15333"/>
            </a:avLst>
          </a:prstGeom>
          <a:solidFill>
            <a:schemeClr val="bg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200" dirty="0">
              <a:solidFill>
                <a:schemeClr val="tx1"/>
              </a:solidFill>
            </a:endParaRPr>
          </a:p>
        </p:txBody>
      </p:sp>
      <p:sp>
        <p:nvSpPr>
          <p:cNvPr id="35" name="Content Placeholder 3"/>
          <p:cNvSpPr txBox="1">
            <a:spLocks/>
          </p:cNvSpPr>
          <p:nvPr/>
        </p:nvSpPr>
        <p:spPr bwMode="auto">
          <a:xfrm>
            <a:off x="6891635" y="1628801"/>
            <a:ext cx="2072853" cy="1576170"/>
          </a:xfrm>
          <a:prstGeom prst="rect">
            <a:avLst/>
          </a:prstGeom>
          <a:noFill/>
          <a:ln w="9525" algn="ctr">
            <a:noFill/>
            <a:miter lim="800000"/>
            <a:headEnd/>
            <a:tailEnd/>
          </a:ln>
        </p:spPr>
        <p:txBody>
          <a:bodyPr lIns="45720" rIns="45720" anchor="ctr"/>
          <a:lstStyle/>
          <a:p>
            <a:pPr marL="173736" indent="-173736">
              <a:buAutoNum type="alphaLcPeriod"/>
            </a:pPr>
            <a:r>
              <a:rPr lang="en-US" sz="1200" dirty="0"/>
              <a:t>PCS (3.4)</a:t>
            </a:r>
          </a:p>
          <a:p>
            <a:pPr marL="173736" indent="-173736">
              <a:buAutoNum type="alphaLcPeriod"/>
            </a:pPr>
            <a:r>
              <a:rPr lang="en-US" sz="1200" dirty="0"/>
              <a:t>APS (8.3)</a:t>
            </a:r>
          </a:p>
          <a:p>
            <a:pPr marL="173736" indent="-173736">
              <a:buAutoNum type="alphaLcPeriod"/>
            </a:pPr>
            <a:r>
              <a:rPr lang="en-US" sz="1200" dirty="0"/>
              <a:t>AA Regulation (7</a:t>
            </a:r>
            <a:r>
              <a:rPr lang="en-US" sz="1200" dirty="0" smtClean="0"/>
              <a:t>)</a:t>
            </a:r>
            <a:endParaRPr lang="en-US" sz="1200" dirty="0"/>
          </a:p>
          <a:p>
            <a:pPr marL="173736" indent="-173736">
              <a:buAutoNum type="alphaLcPeriod"/>
            </a:pPr>
            <a:r>
              <a:rPr lang="en-US" sz="1200" dirty="0"/>
              <a:t>Draft regulation </a:t>
            </a:r>
            <a:r>
              <a:rPr lang="en-US" sz="1200" dirty="0" smtClean="0"/>
              <a:t>on claims reserving</a:t>
            </a:r>
            <a:endParaRPr lang="en-US" sz="1200" dirty="0"/>
          </a:p>
          <a:p>
            <a:pPr marL="173736" indent="-173736">
              <a:buAutoNum type="alphaLcPeriod"/>
            </a:pPr>
            <a:r>
              <a:rPr lang="en-US" sz="1200" i="1" dirty="0"/>
              <a:t>GN12 (4.2, 6.2)</a:t>
            </a:r>
          </a:p>
          <a:p>
            <a:pPr marL="173736" indent="-173736">
              <a:buAutoNum type="alphaLcPeriod"/>
            </a:pPr>
            <a:r>
              <a:rPr lang="en-US" sz="1200" i="1" dirty="0"/>
              <a:t>GN18 (3.3</a:t>
            </a:r>
            <a:r>
              <a:rPr lang="en-US" sz="1200" i="1" dirty="0" smtClean="0"/>
              <a:t>)</a:t>
            </a:r>
          </a:p>
          <a:p>
            <a:pPr marL="173736" indent="-173736">
              <a:buAutoNum type="alphaLcPeriod"/>
            </a:pPr>
            <a:r>
              <a:rPr lang="en-US" sz="1200" i="1" dirty="0" smtClean="0"/>
              <a:t>TAS - D</a:t>
            </a:r>
            <a:endParaRPr lang="en-US" sz="1200" i="1" dirty="0"/>
          </a:p>
        </p:txBody>
      </p:sp>
      <p:cxnSp>
        <p:nvCxnSpPr>
          <p:cNvPr id="36" name="Straight Connector 20"/>
          <p:cNvCxnSpPr>
            <a:cxnSpLocks noChangeShapeType="1"/>
          </p:cNvCxnSpPr>
          <p:nvPr/>
        </p:nvCxnSpPr>
        <p:spPr bwMode="auto">
          <a:xfrm>
            <a:off x="2555776" y="4077072"/>
            <a:ext cx="6217920" cy="0"/>
          </a:xfrm>
          <a:prstGeom prst="line">
            <a:avLst/>
          </a:prstGeom>
          <a:noFill/>
          <a:ln w="12700" algn="ctr">
            <a:solidFill>
              <a:schemeClr val="tx1"/>
            </a:solidFill>
            <a:prstDash val="dash"/>
            <a:round/>
            <a:headEnd/>
            <a:tailEnd/>
          </a:ln>
          <a:extLst>
            <a:ext uri="{909E8E84-426E-40DD-AFC4-6F175D3DCCD1}">
              <a14:hiddenFill xmlns:a14="http://schemas.microsoft.com/office/drawing/2010/main">
                <a:noFill/>
              </a14:hiddenFill>
            </a:ext>
          </a:extLst>
        </p:spPr>
      </p:cxnSp>
      <p:sp>
        <p:nvSpPr>
          <p:cNvPr id="37" name="Chevron 36"/>
          <p:cNvSpPr/>
          <p:nvPr/>
        </p:nvSpPr>
        <p:spPr>
          <a:xfrm>
            <a:off x="6658073" y="4149080"/>
            <a:ext cx="2219028" cy="934648"/>
          </a:xfrm>
          <a:prstGeom prst="chevron">
            <a:avLst>
              <a:gd name="adj" fmla="val 15333"/>
            </a:avLst>
          </a:prstGeom>
          <a:solidFill>
            <a:schemeClr val="bg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200" dirty="0">
              <a:solidFill>
                <a:schemeClr val="tx1"/>
              </a:solidFill>
            </a:endParaRPr>
          </a:p>
        </p:txBody>
      </p:sp>
      <p:sp>
        <p:nvSpPr>
          <p:cNvPr id="38" name="Chevron 37"/>
          <p:cNvSpPr/>
          <p:nvPr/>
        </p:nvSpPr>
        <p:spPr>
          <a:xfrm>
            <a:off x="6658073" y="3284984"/>
            <a:ext cx="2219028" cy="764765"/>
          </a:xfrm>
          <a:prstGeom prst="chevron">
            <a:avLst>
              <a:gd name="adj" fmla="val 15333"/>
            </a:avLst>
          </a:prstGeom>
          <a:solidFill>
            <a:schemeClr val="bg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endParaRPr lang="en-US" sz="1200" dirty="0">
              <a:solidFill>
                <a:schemeClr val="tx1"/>
              </a:solidFill>
            </a:endParaRPr>
          </a:p>
        </p:txBody>
      </p:sp>
      <p:sp>
        <p:nvSpPr>
          <p:cNvPr id="39" name="Rounded Rectangle 38"/>
          <p:cNvSpPr/>
          <p:nvPr/>
        </p:nvSpPr>
        <p:spPr>
          <a:xfrm>
            <a:off x="6658073" y="1212306"/>
            <a:ext cx="2219028" cy="344486"/>
          </a:xfrm>
          <a:prstGeom prst="roundRect">
            <a:avLst/>
          </a:prstGeom>
          <a:solidFill>
            <a:schemeClr val="accent6">
              <a:lumMod val="50000"/>
            </a:schemeClr>
          </a:solidFill>
          <a:ln>
            <a:noFill/>
          </a:ln>
        </p:spPr>
        <p:txBody>
          <a:bodyPr wrap="square" anchor="ctr" anchorCtr="0">
            <a:noAutofit/>
          </a:bodyPr>
          <a:lstStyle/>
          <a:p>
            <a:pPr algn="ctr">
              <a:defRPr/>
            </a:pPr>
            <a:r>
              <a:rPr lang="en-US" sz="1400" b="1" dirty="0">
                <a:solidFill>
                  <a:schemeClr val="bg1"/>
                </a:solidFill>
              </a:rPr>
              <a:t>R</a:t>
            </a:r>
            <a:r>
              <a:rPr lang="en-US" sz="1400" b="1" dirty="0" smtClean="0">
                <a:solidFill>
                  <a:schemeClr val="bg1"/>
                </a:solidFill>
              </a:rPr>
              <a:t>elevant guidelines</a:t>
            </a:r>
            <a:endParaRPr lang="en-US" sz="1400" b="1" dirty="0">
              <a:solidFill>
                <a:schemeClr val="bg1"/>
              </a:solidFill>
            </a:endParaRPr>
          </a:p>
        </p:txBody>
      </p:sp>
      <p:sp>
        <p:nvSpPr>
          <p:cNvPr id="40" name="TextBox 39"/>
          <p:cNvSpPr txBox="1"/>
          <p:nvPr/>
        </p:nvSpPr>
        <p:spPr>
          <a:xfrm>
            <a:off x="6894576" y="3378342"/>
            <a:ext cx="1617203" cy="646331"/>
          </a:xfrm>
          <a:prstGeom prst="rect">
            <a:avLst/>
          </a:prstGeom>
          <a:noFill/>
        </p:spPr>
        <p:txBody>
          <a:bodyPr wrap="square" rtlCol="0">
            <a:spAutoFit/>
          </a:bodyPr>
          <a:lstStyle/>
          <a:p>
            <a:pPr marL="173736" indent="-173736">
              <a:buFont typeface="+mj-lt"/>
              <a:buAutoNum type="alphaLcPeriod"/>
              <a:defRPr/>
            </a:pPr>
            <a:r>
              <a:rPr lang="en-US" sz="1200" dirty="0"/>
              <a:t>PCS</a:t>
            </a:r>
          </a:p>
          <a:p>
            <a:pPr marL="173736" indent="-173736">
              <a:buAutoNum type="alphaLcPeriod"/>
            </a:pPr>
            <a:r>
              <a:rPr lang="en-US" sz="1200" dirty="0"/>
              <a:t>GN12 (6.1)</a:t>
            </a:r>
          </a:p>
          <a:p>
            <a:pPr marL="173736" indent="-173736">
              <a:buAutoNum type="alphaLcPeriod"/>
            </a:pPr>
            <a:r>
              <a:rPr lang="en-US" sz="1200" dirty="0"/>
              <a:t>GN18 (3.1, 4.1)</a:t>
            </a:r>
          </a:p>
        </p:txBody>
      </p:sp>
      <p:sp>
        <p:nvSpPr>
          <p:cNvPr id="41" name="TextBox 40"/>
          <p:cNvSpPr txBox="1"/>
          <p:nvPr/>
        </p:nvSpPr>
        <p:spPr>
          <a:xfrm>
            <a:off x="6894577" y="4221088"/>
            <a:ext cx="1853888" cy="830997"/>
          </a:xfrm>
          <a:prstGeom prst="rect">
            <a:avLst/>
          </a:prstGeom>
          <a:noFill/>
        </p:spPr>
        <p:txBody>
          <a:bodyPr wrap="square" rtlCol="0">
            <a:spAutoFit/>
          </a:bodyPr>
          <a:lstStyle/>
          <a:p>
            <a:pPr marL="173736" indent="-173736">
              <a:buAutoNum type="alphaLcPeriod"/>
            </a:pPr>
            <a:r>
              <a:rPr lang="en-US" sz="1200" dirty="0"/>
              <a:t>APS  (8.10.3)</a:t>
            </a:r>
          </a:p>
          <a:p>
            <a:pPr marL="173736" indent="-173736">
              <a:buAutoNum type="alphaLcPeriod"/>
            </a:pPr>
            <a:r>
              <a:rPr lang="en-US" sz="1200" dirty="0"/>
              <a:t>AA Regulation ( 8.h.ii)</a:t>
            </a:r>
          </a:p>
          <a:p>
            <a:pPr marL="173736" indent="-173736">
              <a:buAutoNum type="alphaLcPeriod"/>
            </a:pPr>
            <a:r>
              <a:rPr lang="en-US" sz="1200" dirty="0"/>
              <a:t>Draft regulation on claims </a:t>
            </a:r>
            <a:r>
              <a:rPr lang="en-US" sz="1200" dirty="0" smtClean="0"/>
              <a:t>reserving</a:t>
            </a:r>
            <a:endParaRPr lang="en-US" sz="1200" dirty="0"/>
          </a:p>
        </p:txBody>
      </p:sp>
      <p:sp>
        <p:nvSpPr>
          <p:cNvPr id="42" name="TextBox 41"/>
          <p:cNvSpPr txBox="1"/>
          <p:nvPr/>
        </p:nvSpPr>
        <p:spPr>
          <a:xfrm>
            <a:off x="6894576" y="5589240"/>
            <a:ext cx="1853888" cy="276999"/>
          </a:xfrm>
          <a:prstGeom prst="rect">
            <a:avLst/>
          </a:prstGeom>
          <a:noFill/>
        </p:spPr>
        <p:txBody>
          <a:bodyPr wrap="square" rtlCol="0">
            <a:spAutoFit/>
          </a:bodyPr>
          <a:lstStyle/>
          <a:p>
            <a:pPr marL="173736" indent="-173736">
              <a:buAutoNum type="alphaLcPeriod"/>
            </a:pPr>
            <a:r>
              <a:rPr lang="en-US" sz="1200" dirty="0"/>
              <a:t>AA Regulation (8.i)</a:t>
            </a:r>
          </a:p>
        </p:txBody>
      </p:sp>
      <p:sp>
        <p:nvSpPr>
          <p:cNvPr id="43" name="Title 1"/>
          <p:cNvSpPr>
            <a:spLocks noGrp="1"/>
          </p:cNvSpPr>
          <p:nvPr>
            <p:ph type="title"/>
          </p:nvPr>
        </p:nvSpPr>
        <p:spPr>
          <a:xfrm>
            <a:off x="457200" y="209773"/>
            <a:ext cx="7497763" cy="842963"/>
          </a:xfrm>
        </p:spPr>
        <p:txBody>
          <a:bodyPr>
            <a:normAutofit/>
          </a:bodyPr>
          <a:lstStyle/>
          <a:p>
            <a:r>
              <a:rPr lang="en-US" sz="3000" dirty="0" smtClean="0">
                <a:latin typeface="+mj-lt"/>
                <a:cs typeface="Arial" pitchFamily="34" charset="0"/>
              </a:rPr>
              <a:t>Issue: Reliance on other’s work</a:t>
            </a:r>
            <a:endParaRPr lang="en-US" sz="3000" dirty="0" smtClean="0">
              <a:solidFill>
                <a:schemeClr val="bg1">
                  <a:lumMod val="50000"/>
                </a:schemeClr>
              </a:solidFill>
              <a:latin typeface="+mj-lt"/>
            </a:endParaRPr>
          </a:p>
        </p:txBody>
      </p:sp>
      <p:sp>
        <p:nvSpPr>
          <p:cNvPr id="44" name="TextBox 43"/>
          <p:cNvSpPr txBox="1"/>
          <p:nvPr/>
        </p:nvSpPr>
        <p:spPr>
          <a:xfrm>
            <a:off x="92075" y="6237312"/>
            <a:ext cx="8950225" cy="276999"/>
          </a:xfrm>
          <a:prstGeom prst="rect">
            <a:avLst/>
          </a:prstGeom>
          <a:noFill/>
        </p:spPr>
        <p:txBody>
          <a:bodyPr wrap="square" rtlCol="0">
            <a:spAutoFit/>
          </a:bodyPr>
          <a:lstStyle/>
          <a:p>
            <a:r>
              <a:rPr lang="en-US" sz="1200" dirty="0" smtClean="0"/>
              <a:t>PCS : Professional Conduct Standards;  APS : Actuarial Practice Standard (APS 21);  AA Regulation: </a:t>
            </a:r>
            <a:r>
              <a:rPr lang="en-US" sz="1200" dirty="0"/>
              <a:t>IRDA (Appointed Actuary) Regulations, </a:t>
            </a:r>
            <a:r>
              <a:rPr lang="en-US" sz="1200" dirty="0" smtClean="0"/>
              <a:t>2000</a:t>
            </a:r>
            <a:endParaRPr lang="en-US" sz="1200" dirty="0"/>
          </a:p>
        </p:txBody>
      </p:sp>
      <p:sp>
        <p:nvSpPr>
          <p:cNvPr id="45" name="TextBox 44"/>
          <p:cNvSpPr txBox="1"/>
          <p:nvPr/>
        </p:nvSpPr>
        <p:spPr>
          <a:xfrm>
            <a:off x="92075" y="6453336"/>
            <a:ext cx="8548377" cy="276999"/>
          </a:xfrm>
          <a:prstGeom prst="rect">
            <a:avLst/>
          </a:prstGeom>
          <a:noFill/>
        </p:spPr>
        <p:txBody>
          <a:bodyPr wrap="square" rtlCol="0">
            <a:spAutoFit/>
          </a:bodyPr>
          <a:lstStyle/>
          <a:p>
            <a:r>
              <a:rPr lang="en-US" sz="1200" dirty="0" smtClean="0"/>
              <a:t>GN : Guidance Notes issued by </a:t>
            </a:r>
            <a:r>
              <a:rPr lang="en-US" sz="1200" dirty="0" err="1" smtClean="0"/>
              <a:t>IFoA</a:t>
            </a:r>
            <a:r>
              <a:rPr lang="en-US" sz="1200" dirty="0" smtClean="0"/>
              <a:t>; TAS – D : Technical Actuarial Standard  on Data produced by Board of Actuarial Standards, UK</a:t>
            </a:r>
            <a:endParaRPr lang="en-US" sz="1200" dirty="0"/>
          </a:p>
        </p:txBody>
      </p:sp>
      <p:sp>
        <p:nvSpPr>
          <p:cNvPr id="46" name="TextBox 45"/>
          <p:cNvSpPr txBox="1"/>
          <p:nvPr/>
        </p:nvSpPr>
        <p:spPr>
          <a:xfrm>
            <a:off x="2123728" y="3212977"/>
            <a:ext cx="6840760" cy="792087"/>
          </a:xfrm>
          <a:prstGeom prst="rect">
            <a:avLst/>
          </a:prstGeom>
          <a:noFill/>
          <a:ln w="88900">
            <a:solidFill>
              <a:schemeClr val="accent6"/>
            </a:solidFill>
          </a:ln>
        </p:spPr>
        <p:txBody>
          <a:bodyPr wrap="square" rtlCol="0">
            <a:noAutofit/>
          </a:bodyPr>
          <a:lstStyle/>
          <a:p>
            <a:endParaRPr lang="en-US" dirty="0"/>
          </a:p>
        </p:txBody>
      </p:sp>
    </p:spTree>
    <p:extLst>
      <p:ext uri="{BB962C8B-B14F-4D97-AF65-F5344CB8AC3E}">
        <p14:creationId xmlns:p14="http://schemas.microsoft.com/office/powerpoint/2010/main" val="29082339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solidFill>
                  <a:srgbClr val="1F497D">
                    <a:lumMod val="75000"/>
                  </a:srgbClr>
                </a:solidFill>
              </a:rPr>
              <a:pPr/>
              <a:t>11</a:t>
            </a:fld>
            <a:endParaRPr lang="en-US" dirty="0">
              <a:solidFill>
                <a:srgbClr val="1F497D">
                  <a:lumMod val="75000"/>
                </a:srgbClr>
              </a:solidFill>
            </a:endParaRPr>
          </a:p>
        </p:txBody>
      </p:sp>
      <p:sp>
        <p:nvSpPr>
          <p:cNvPr id="5" name="Rectangle 21"/>
          <p:cNvSpPr>
            <a:spLocks noChangeArrowheads="1"/>
          </p:cNvSpPr>
          <p:nvPr/>
        </p:nvSpPr>
        <p:spPr bwMode="gray">
          <a:xfrm>
            <a:off x="255588" y="1341588"/>
            <a:ext cx="4335462" cy="682625"/>
          </a:xfrm>
          <a:prstGeom prst="homePlate">
            <a:avLst>
              <a:gd name="adj" fmla="val 38025"/>
            </a:avLst>
          </a:prstGeom>
          <a:solidFill>
            <a:schemeClr val="accent2">
              <a:lumMod val="50000"/>
            </a:schemeClr>
          </a:solidFill>
          <a:ln>
            <a:noFill/>
          </a:ln>
          <a:extLst/>
        </p:spPr>
        <p:txBody>
          <a:bodyPr/>
          <a:lstStyle/>
          <a:p>
            <a:pPr algn="ctr"/>
            <a:r>
              <a:rPr lang="en-US" sz="1600" b="1" dirty="0" smtClean="0">
                <a:solidFill>
                  <a:srgbClr val="FFFFFF"/>
                </a:solidFill>
              </a:rPr>
              <a:t>Confirmation on data accuracy</a:t>
            </a:r>
            <a:endParaRPr lang="en-US" sz="1600" b="1" dirty="0">
              <a:solidFill>
                <a:srgbClr val="FFFFFF"/>
              </a:solidFill>
            </a:endParaRPr>
          </a:p>
        </p:txBody>
      </p:sp>
      <p:sp>
        <p:nvSpPr>
          <p:cNvPr id="6" name="Rectangle 5"/>
          <p:cNvSpPr/>
          <p:nvPr/>
        </p:nvSpPr>
        <p:spPr bwMode="auto">
          <a:xfrm>
            <a:off x="255588" y="1674961"/>
            <a:ext cx="8670925" cy="2690143"/>
          </a:xfrm>
          <a:prstGeom prst="rect">
            <a:avLst/>
          </a:prstGeom>
          <a:solidFill>
            <a:schemeClr val="accent6">
              <a:lumMod val="40000"/>
              <a:lumOff val="60000"/>
            </a:schemeClr>
          </a:solidFill>
          <a:ln w="12700" cap="flat" cmpd="sng" algn="ctr">
            <a:noFill/>
            <a:prstDash val="solid"/>
            <a:round/>
            <a:headEnd type="none" w="med" len="med"/>
            <a:tailEnd type="none" w="med" len="med"/>
          </a:ln>
          <a:effectLst/>
        </p:spPr>
        <p:txBody>
          <a:bodyPr/>
          <a:lstStyle/>
          <a:p>
            <a:pPr>
              <a:defRPr/>
            </a:pPr>
            <a:endParaRPr lang="en-US" sz="1100" b="1" i="1">
              <a:solidFill>
                <a:srgbClr val="000000"/>
              </a:solidFill>
              <a:latin typeface="Arial" pitchFamily="34" charset="0"/>
            </a:endParaRPr>
          </a:p>
        </p:txBody>
      </p:sp>
      <p:sp>
        <p:nvSpPr>
          <p:cNvPr id="7" name="Rectangle 65"/>
          <p:cNvSpPr>
            <a:spLocks noChangeArrowheads="1"/>
          </p:cNvSpPr>
          <p:nvPr/>
        </p:nvSpPr>
        <p:spPr bwMode="gray">
          <a:xfrm>
            <a:off x="255588" y="1682900"/>
            <a:ext cx="8670925" cy="2682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54" tIns="45678" rIns="91354" bIns="45678" anchor="ctr">
            <a:noAutofit/>
          </a:bodyPr>
          <a:lstStyle/>
          <a:p>
            <a:pPr marL="285750" lvl="1" indent="-285750">
              <a:buFont typeface="Wingdings" pitchFamily="2" charset="2"/>
              <a:buChar char="ü"/>
            </a:pPr>
            <a:r>
              <a:rPr lang="en-US" sz="1600" dirty="0" smtClean="0"/>
              <a:t>Concerns have been raised with the </a:t>
            </a:r>
            <a:r>
              <a:rPr lang="en-US" sz="1600" i="1" dirty="0" smtClean="0">
                <a:solidFill>
                  <a:schemeClr val="tx2"/>
                </a:solidFill>
              </a:rPr>
              <a:t>company </a:t>
            </a:r>
            <a:r>
              <a:rPr lang="en-US" sz="1600" i="1" dirty="0">
                <a:solidFill>
                  <a:schemeClr val="tx2"/>
                </a:solidFill>
              </a:rPr>
              <a:t>who have assured </a:t>
            </a:r>
            <a:r>
              <a:rPr lang="en-US" sz="1600" i="1" dirty="0" smtClean="0">
                <a:solidFill>
                  <a:schemeClr val="tx2"/>
                </a:solidFill>
              </a:rPr>
              <a:t>in </a:t>
            </a:r>
            <a:r>
              <a:rPr lang="en-US" sz="1600" i="1" dirty="0">
                <a:solidFill>
                  <a:schemeClr val="tx2"/>
                </a:solidFill>
              </a:rPr>
              <a:t>writing that the data are accurate</a:t>
            </a:r>
            <a:r>
              <a:rPr lang="en-US" sz="1600" dirty="0"/>
              <a:t>. </a:t>
            </a:r>
            <a:endParaRPr lang="en-US" sz="1600" dirty="0" smtClean="0"/>
          </a:p>
          <a:p>
            <a:pPr marL="285750" lvl="1" indent="-285750">
              <a:buFont typeface="Wingdings" pitchFamily="2" charset="2"/>
              <a:buChar char="ü"/>
            </a:pPr>
            <a:r>
              <a:rPr lang="en-US" sz="1600" dirty="0" smtClean="0"/>
              <a:t>After speaking with auditors, </a:t>
            </a:r>
            <a:r>
              <a:rPr lang="en-US" sz="1600" i="1" dirty="0">
                <a:solidFill>
                  <a:schemeClr val="tx2"/>
                </a:solidFill>
              </a:rPr>
              <a:t>they</a:t>
            </a:r>
            <a:r>
              <a:rPr lang="en-US" sz="1600" dirty="0" smtClean="0"/>
              <a:t> </a:t>
            </a:r>
            <a:r>
              <a:rPr lang="en-US" sz="1600" i="1" dirty="0" smtClean="0">
                <a:solidFill>
                  <a:schemeClr val="tx2"/>
                </a:solidFill>
              </a:rPr>
              <a:t>have </a:t>
            </a:r>
            <a:r>
              <a:rPr lang="en-US" sz="1600" i="1" dirty="0">
                <a:solidFill>
                  <a:schemeClr val="tx2"/>
                </a:solidFill>
              </a:rPr>
              <a:t>also confirmed in writing</a:t>
            </a:r>
            <a:r>
              <a:rPr lang="en-US" sz="1600" dirty="0"/>
              <a:t> that they are happy with the data. </a:t>
            </a:r>
            <a:endParaRPr lang="en-US" sz="1600" dirty="0" smtClean="0"/>
          </a:p>
          <a:p>
            <a:pPr marL="0" lvl="1"/>
            <a:endParaRPr lang="en-US" sz="1600" dirty="0"/>
          </a:p>
          <a:p>
            <a:pPr marL="731520" lvl="2" indent="-274320">
              <a:spcAft>
                <a:spcPts val="600"/>
              </a:spcAft>
              <a:buFont typeface="Wingdings" pitchFamily="2" charset="2"/>
              <a:buChar char="§"/>
            </a:pPr>
            <a:r>
              <a:rPr lang="en-US" sz="1600" dirty="0" smtClean="0"/>
              <a:t>Extent </a:t>
            </a:r>
            <a:r>
              <a:rPr lang="en-US" sz="1600" dirty="0"/>
              <a:t>of responsibility should be made clear</a:t>
            </a:r>
          </a:p>
          <a:p>
            <a:pPr marL="731520" lvl="2" indent="-274320">
              <a:spcAft>
                <a:spcPts val="600"/>
              </a:spcAft>
              <a:buFont typeface="Wingdings" pitchFamily="2" charset="2"/>
              <a:buChar char="§"/>
            </a:pPr>
            <a:r>
              <a:rPr lang="en-US" sz="1600" dirty="0"/>
              <a:t>Limited reliability on the confirmations unless specifically agreed upon</a:t>
            </a:r>
          </a:p>
          <a:p>
            <a:pPr marL="731520" lvl="2" indent="-274320">
              <a:spcAft>
                <a:spcPts val="600"/>
              </a:spcAft>
              <a:buFont typeface="Wingdings" pitchFamily="2" charset="2"/>
              <a:buChar char="§"/>
            </a:pPr>
            <a:r>
              <a:rPr lang="en-US" sz="1600" dirty="0"/>
              <a:t>Ideally, despite of the confirmations reasonable checks on the data should still be carried out</a:t>
            </a:r>
          </a:p>
          <a:p>
            <a:pPr marL="731520" lvl="2" indent="-274320">
              <a:spcAft>
                <a:spcPts val="600"/>
              </a:spcAft>
              <a:buFont typeface="Wingdings" pitchFamily="2" charset="2"/>
              <a:buChar char="§"/>
            </a:pPr>
            <a:r>
              <a:rPr lang="en-US" sz="1600" dirty="0"/>
              <a:t>Any deviations should be highlighted along with proper reasons and </a:t>
            </a:r>
            <a:r>
              <a:rPr lang="en-US" sz="1600" dirty="0" smtClean="0"/>
              <a:t>evidences</a:t>
            </a:r>
            <a:endParaRPr lang="en-US" sz="1600" dirty="0"/>
          </a:p>
        </p:txBody>
      </p:sp>
      <p:sp>
        <p:nvSpPr>
          <p:cNvPr id="15" name="Footer Placeholder 3"/>
          <p:cNvSpPr txBox="1">
            <a:spLocks/>
          </p:cNvSpPr>
          <p:nvPr/>
        </p:nvSpPr>
        <p:spPr>
          <a:xfrm>
            <a:off x="76200" y="6356350"/>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1600" b="1" kern="1200">
                <a:solidFill>
                  <a:srgbClr val="C00000"/>
                </a:solidFill>
                <a:latin typeface="Garamond" pitchFamily="18"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mtClean="0"/>
              <a:t>www.actuariesindia.org</a:t>
            </a:r>
          </a:p>
          <a:p>
            <a:endParaRPr lang="en-US" dirty="0"/>
          </a:p>
        </p:txBody>
      </p:sp>
      <p:sp>
        <p:nvSpPr>
          <p:cNvPr id="16" name="Line 9"/>
          <p:cNvSpPr>
            <a:spLocks noChangeShapeType="1"/>
          </p:cNvSpPr>
          <p:nvPr/>
        </p:nvSpPr>
        <p:spPr bwMode="gray">
          <a:xfrm>
            <a:off x="256032" y="2834640"/>
            <a:ext cx="866851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dirty="0"/>
          </a:p>
        </p:txBody>
      </p:sp>
      <p:sp>
        <p:nvSpPr>
          <p:cNvPr id="17" name="Title 1"/>
          <p:cNvSpPr>
            <a:spLocks noGrp="1"/>
          </p:cNvSpPr>
          <p:nvPr>
            <p:ph type="title"/>
          </p:nvPr>
        </p:nvSpPr>
        <p:spPr>
          <a:xfrm>
            <a:off x="457200" y="209773"/>
            <a:ext cx="7497763" cy="842963"/>
          </a:xfrm>
        </p:spPr>
        <p:txBody>
          <a:bodyPr>
            <a:noAutofit/>
          </a:bodyPr>
          <a:lstStyle/>
          <a:p>
            <a:r>
              <a:rPr lang="en-US" sz="3000" dirty="0" smtClean="0">
                <a:latin typeface="+mj-lt"/>
                <a:cs typeface="Arial" pitchFamily="34" charset="0"/>
              </a:rPr>
              <a:t>Reliance on other’s work</a:t>
            </a:r>
            <a:br>
              <a:rPr lang="en-US" sz="3000" dirty="0" smtClean="0">
                <a:latin typeface="+mj-lt"/>
                <a:cs typeface="Arial" pitchFamily="34" charset="0"/>
              </a:rPr>
            </a:br>
            <a:r>
              <a:rPr lang="en-US" sz="2000" dirty="0" smtClean="0">
                <a:solidFill>
                  <a:schemeClr val="bg1">
                    <a:lumMod val="50000"/>
                  </a:schemeClr>
                </a:solidFill>
                <a:latin typeface="+mj-lt"/>
                <a:cs typeface="Arial" pitchFamily="34" charset="0"/>
              </a:rPr>
              <a:t>Considerations</a:t>
            </a:r>
            <a:endParaRPr lang="en-US" sz="2000" dirty="0" smtClean="0">
              <a:solidFill>
                <a:schemeClr val="bg1">
                  <a:lumMod val="50000"/>
                </a:schemeClr>
              </a:solidFill>
              <a:latin typeface="+mj-lt"/>
            </a:endParaRPr>
          </a:p>
        </p:txBody>
      </p:sp>
    </p:spTree>
    <p:extLst>
      <p:ext uri="{BB962C8B-B14F-4D97-AF65-F5344CB8AC3E}">
        <p14:creationId xmlns:p14="http://schemas.microsoft.com/office/powerpoint/2010/main" val="15701781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553200" y="7168331"/>
            <a:ext cx="2133600" cy="365125"/>
          </a:xfrm>
        </p:spPr>
        <p:txBody>
          <a:bodyPr/>
          <a:lstStyle/>
          <a:p>
            <a:fld id="{B6F15528-21DE-4FAA-801E-634DDDAF4B2B}" type="slidenum">
              <a:rPr lang="en-US" smtClean="0">
                <a:solidFill>
                  <a:srgbClr val="1F497D">
                    <a:lumMod val="75000"/>
                  </a:srgbClr>
                </a:solidFill>
              </a:rPr>
              <a:pPr/>
              <a:t>12</a:t>
            </a:fld>
            <a:endParaRPr lang="en-US" dirty="0">
              <a:solidFill>
                <a:srgbClr val="1F497D">
                  <a:lumMod val="75000"/>
                </a:srgbClr>
              </a:solidFill>
            </a:endParaRPr>
          </a:p>
        </p:txBody>
      </p:sp>
      <p:sp>
        <p:nvSpPr>
          <p:cNvPr id="5" name="Title 1"/>
          <p:cNvSpPr>
            <a:spLocks noGrp="1"/>
          </p:cNvSpPr>
          <p:nvPr>
            <p:ph type="title"/>
          </p:nvPr>
        </p:nvSpPr>
        <p:spPr>
          <a:xfrm>
            <a:off x="457200" y="209773"/>
            <a:ext cx="7497763" cy="842963"/>
          </a:xfrm>
        </p:spPr>
        <p:txBody>
          <a:bodyPr>
            <a:noAutofit/>
          </a:bodyPr>
          <a:lstStyle/>
          <a:p>
            <a:r>
              <a:rPr lang="en-US" sz="3000" dirty="0" smtClean="0">
                <a:latin typeface="+mj-lt"/>
                <a:cs typeface="Arial" pitchFamily="34" charset="0"/>
              </a:rPr>
              <a:t>Reliance on other’s work</a:t>
            </a:r>
            <a:br>
              <a:rPr lang="en-US" sz="3000" dirty="0" smtClean="0">
                <a:latin typeface="+mj-lt"/>
                <a:cs typeface="Arial" pitchFamily="34" charset="0"/>
              </a:rPr>
            </a:br>
            <a:r>
              <a:rPr lang="en-US" sz="2000" dirty="0" smtClean="0">
                <a:solidFill>
                  <a:schemeClr val="bg1">
                    <a:lumMod val="50000"/>
                  </a:schemeClr>
                </a:solidFill>
                <a:latin typeface="+mj-lt"/>
                <a:cs typeface="Arial" pitchFamily="34" charset="0"/>
              </a:rPr>
              <a:t>Relevant Guidance Notes</a:t>
            </a:r>
            <a:endParaRPr lang="en-US" sz="2000" dirty="0" smtClean="0">
              <a:solidFill>
                <a:schemeClr val="bg1">
                  <a:lumMod val="50000"/>
                </a:schemeClr>
              </a:solidFill>
              <a:latin typeface="+mj-lt"/>
            </a:endParaRPr>
          </a:p>
        </p:txBody>
      </p:sp>
      <p:sp>
        <p:nvSpPr>
          <p:cNvPr id="9" name="Rectangle 2"/>
          <p:cNvSpPr>
            <a:spLocks noChangeArrowheads="1"/>
          </p:cNvSpPr>
          <p:nvPr/>
        </p:nvSpPr>
        <p:spPr bwMode="auto">
          <a:xfrm>
            <a:off x="457200" y="1279525"/>
            <a:ext cx="8229600" cy="322263"/>
          </a:xfrm>
          <a:prstGeom prst="rect">
            <a:avLst/>
          </a:prstGeom>
          <a:solidFill>
            <a:schemeClr val="bg1">
              <a:lumMod val="50000"/>
            </a:schemeClr>
          </a:solidFill>
          <a:ln w="9525">
            <a:solidFill>
              <a:schemeClr val="tx2"/>
            </a:solidFill>
            <a:miter lim="800000"/>
            <a:headEnd/>
            <a:tailEnd/>
          </a:ln>
        </p:spPr>
        <p:txBody>
          <a:bodyPr/>
          <a:lstStyle/>
          <a:p>
            <a:pPr algn="ctr"/>
            <a:r>
              <a:rPr lang="en-GB" sz="1600" b="1" dirty="0" smtClean="0">
                <a:solidFill>
                  <a:schemeClr val="bg1"/>
                </a:solidFill>
              </a:rPr>
              <a:t>Guidance Notes issued by the Institute and Faculty of Actuaries, UK</a:t>
            </a:r>
            <a:endParaRPr lang="en-GB" sz="1600" b="1" dirty="0">
              <a:solidFill>
                <a:schemeClr val="bg1"/>
              </a:solidFill>
            </a:endParaRPr>
          </a:p>
        </p:txBody>
      </p:sp>
      <p:sp>
        <p:nvSpPr>
          <p:cNvPr id="10" name="Rectangle 9"/>
          <p:cNvSpPr/>
          <p:nvPr/>
        </p:nvSpPr>
        <p:spPr>
          <a:xfrm>
            <a:off x="457200" y="2060378"/>
            <a:ext cx="8229600" cy="936103"/>
          </a:xfrm>
          <a:prstGeom prst="rect">
            <a:avLst/>
          </a:prstGeom>
          <a:solidFill>
            <a:schemeClr val="accent6">
              <a:lumMod val="40000"/>
              <a:lumOff val="60000"/>
              <a:alpha val="90000"/>
            </a:schemeClr>
          </a:solidFill>
          <a:ln w="12700">
            <a:solidFill>
              <a:schemeClr val="bg2"/>
            </a:solid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lIns="73152" rIns="45720" spcCol="1270" anchor="ctr"/>
          <a:lstStyle/>
          <a:p>
            <a:pPr marL="173736" lvl="1" indent="-173736"/>
            <a:r>
              <a:rPr lang="en-US" sz="1500" i="1" dirty="0" smtClean="0">
                <a:solidFill>
                  <a:schemeClr val="tx2"/>
                </a:solidFill>
              </a:rPr>
              <a:t>	The </a:t>
            </a:r>
            <a:r>
              <a:rPr lang="en-US" sz="1500" i="1" dirty="0">
                <a:solidFill>
                  <a:schemeClr val="tx2"/>
                </a:solidFill>
              </a:rPr>
              <a:t>actuary may need to rely on or utilize work of other professionals. </a:t>
            </a:r>
            <a:r>
              <a:rPr lang="en-US" sz="1500" dirty="0"/>
              <a:t>If there is a risk of confusion as to the </a:t>
            </a:r>
            <a:r>
              <a:rPr lang="en-US" sz="1500" i="1" dirty="0">
                <a:solidFill>
                  <a:schemeClr val="tx2"/>
                </a:solidFill>
              </a:rPr>
              <a:t>division of responsibilities </a:t>
            </a:r>
            <a:r>
              <a:rPr lang="en-US" sz="1500" dirty="0"/>
              <a:t>between the actuary and the other persons or organizations, the respective responsibilities </a:t>
            </a:r>
            <a:r>
              <a:rPr lang="en-US" sz="1500" i="1" dirty="0">
                <a:solidFill>
                  <a:schemeClr val="tx2"/>
                </a:solidFill>
              </a:rPr>
              <a:t>should be made clear</a:t>
            </a:r>
            <a:r>
              <a:rPr lang="en-US" sz="1500" dirty="0"/>
              <a:t> in the report.</a:t>
            </a:r>
          </a:p>
        </p:txBody>
      </p:sp>
      <p:sp>
        <p:nvSpPr>
          <p:cNvPr id="11" name="Rectangle 10"/>
          <p:cNvSpPr/>
          <p:nvPr/>
        </p:nvSpPr>
        <p:spPr>
          <a:xfrm>
            <a:off x="457200" y="1700808"/>
            <a:ext cx="2651125" cy="359569"/>
          </a:xfrm>
          <a:prstGeom prst="rect">
            <a:avLst/>
          </a:prstGeom>
          <a:solidFill>
            <a:schemeClr val="accent6">
              <a:lumMod val="75000"/>
            </a:schemeClr>
          </a:solidFill>
          <a:ln w="12700">
            <a:solidFill>
              <a:schemeClr val="bg2"/>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80837" tIns="57977" rIns="80837" bIns="57977" spcCol="1270" anchor="ctr"/>
          <a:lstStyle/>
          <a:p>
            <a:pPr algn="ctr" defTabSz="533400">
              <a:spcAft>
                <a:spcPts val="0"/>
              </a:spcAft>
              <a:defRPr/>
            </a:pPr>
            <a:r>
              <a:rPr lang="en-GB" sz="1600" b="1" dirty="0" smtClean="0">
                <a:solidFill>
                  <a:schemeClr val="bg1"/>
                </a:solidFill>
              </a:rPr>
              <a:t>GN 12</a:t>
            </a:r>
            <a:endParaRPr lang="en-GB" sz="1600" b="1" dirty="0">
              <a:solidFill>
                <a:schemeClr val="bg1"/>
              </a:solidFill>
            </a:endParaRPr>
          </a:p>
        </p:txBody>
      </p:sp>
      <p:sp>
        <p:nvSpPr>
          <p:cNvPr id="12" name="Rectangle 11"/>
          <p:cNvSpPr/>
          <p:nvPr/>
        </p:nvSpPr>
        <p:spPr>
          <a:xfrm>
            <a:off x="467544" y="3501008"/>
            <a:ext cx="8219256" cy="2947243"/>
          </a:xfrm>
          <a:prstGeom prst="rect">
            <a:avLst/>
          </a:prstGeom>
          <a:solidFill>
            <a:schemeClr val="accent2">
              <a:lumMod val="20000"/>
              <a:lumOff val="80000"/>
              <a:alpha val="90000"/>
            </a:schemeClr>
          </a:solidFill>
          <a:ln w="12700">
            <a:solidFill>
              <a:schemeClr val="bg2"/>
            </a:solid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lIns="73152" rIns="45720" spcCol="1270" anchor="ctr"/>
          <a:lstStyle/>
          <a:p>
            <a:pPr marL="173736" lvl="1" indent="-173736"/>
            <a:endParaRPr lang="en-US" sz="1500" i="1" dirty="0" smtClean="0">
              <a:solidFill>
                <a:schemeClr val="tx2"/>
              </a:solidFill>
            </a:endParaRPr>
          </a:p>
          <a:p>
            <a:pPr marL="173736" lvl="1" indent="-173736">
              <a:spcAft>
                <a:spcPts val="600"/>
              </a:spcAft>
              <a:buFont typeface="Wingdings" pitchFamily="2" charset="2"/>
              <a:buChar char="Ø"/>
            </a:pPr>
            <a:r>
              <a:rPr lang="en-US" sz="1500" i="1" dirty="0" smtClean="0">
                <a:solidFill>
                  <a:schemeClr val="tx2"/>
                </a:solidFill>
              </a:rPr>
              <a:t>The </a:t>
            </a:r>
            <a:r>
              <a:rPr lang="en-US" sz="1500" i="1" dirty="0">
                <a:solidFill>
                  <a:schemeClr val="tx2"/>
                </a:solidFill>
              </a:rPr>
              <a:t>actuary should </a:t>
            </a:r>
            <a:r>
              <a:rPr lang="en-US" sz="1500" i="1" dirty="0" smtClean="0">
                <a:solidFill>
                  <a:schemeClr val="tx2"/>
                </a:solidFill>
              </a:rPr>
              <a:t>obtain assurances </a:t>
            </a:r>
            <a:r>
              <a:rPr lang="en-US" sz="1500" i="1" dirty="0">
                <a:solidFill>
                  <a:schemeClr val="tx2"/>
                </a:solidFill>
              </a:rPr>
              <a:t>from the company </a:t>
            </a:r>
            <a:r>
              <a:rPr lang="en-US" sz="1500" i="1" dirty="0" smtClean="0">
                <a:solidFill>
                  <a:schemeClr val="tx2"/>
                </a:solidFill>
              </a:rPr>
              <a:t>as to </a:t>
            </a:r>
            <a:r>
              <a:rPr lang="en-US" sz="1500" i="1" dirty="0">
                <a:solidFill>
                  <a:schemeClr val="tx2"/>
                </a:solidFill>
              </a:rPr>
              <a:t>the accuracy </a:t>
            </a:r>
            <a:r>
              <a:rPr lang="en-US" sz="1500" i="1" dirty="0" smtClean="0">
                <a:solidFill>
                  <a:schemeClr val="tx2"/>
                </a:solidFill>
              </a:rPr>
              <a:t>and completeness </a:t>
            </a:r>
            <a:r>
              <a:rPr lang="en-US" sz="1500" i="1" dirty="0">
                <a:solidFill>
                  <a:schemeClr val="tx2"/>
                </a:solidFill>
              </a:rPr>
              <a:t>of the </a:t>
            </a:r>
            <a:r>
              <a:rPr lang="en-US" sz="1500" i="1" dirty="0" smtClean="0">
                <a:solidFill>
                  <a:schemeClr val="tx2"/>
                </a:solidFill>
              </a:rPr>
              <a:t>data provided</a:t>
            </a:r>
            <a:r>
              <a:rPr lang="en-US" sz="1500" dirty="0"/>
              <a:t>. The actuary </a:t>
            </a:r>
            <a:r>
              <a:rPr lang="en-US" sz="1500" dirty="0" smtClean="0"/>
              <a:t>should review </a:t>
            </a:r>
            <a:r>
              <a:rPr lang="en-US" sz="1500" dirty="0"/>
              <a:t>all key data </a:t>
            </a:r>
            <a:r>
              <a:rPr lang="en-US" sz="1500" dirty="0" smtClean="0"/>
              <a:t>for reasonableness </a:t>
            </a:r>
            <a:r>
              <a:rPr lang="en-US" sz="1500" dirty="0"/>
              <a:t>but </a:t>
            </a:r>
            <a:r>
              <a:rPr lang="en-US" sz="1500" dirty="0" smtClean="0"/>
              <a:t>may otherwise </a:t>
            </a:r>
            <a:r>
              <a:rPr lang="en-US" sz="1500" dirty="0"/>
              <a:t>rely upon </a:t>
            </a:r>
            <a:r>
              <a:rPr lang="en-US" sz="1500" dirty="0" smtClean="0"/>
              <a:t>the company in </a:t>
            </a:r>
            <a:r>
              <a:rPr lang="en-US" sz="1500" dirty="0"/>
              <a:t>this respect. </a:t>
            </a:r>
            <a:r>
              <a:rPr lang="en-US" sz="1500" dirty="0" smtClean="0"/>
              <a:t>The actuary </a:t>
            </a:r>
            <a:r>
              <a:rPr lang="en-US" sz="1500" dirty="0"/>
              <a:t>will need to amend </a:t>
            </a:r>
            <a:r>
              <a:rPr lang="en-US" sz="1500" dirty="0" smtClean="0"/>
              <a:t>the wording </a:t>
            </a:r>
            <a:r>
              <a:rPr lang="en-US" sz="1500" dirty="0"/>
              <a:t>of the reference to </a:t>
            </a:r>
            <a:r>
              <a:rPr lang="en-US" sz="1500" dirty="0" smtClean="0"/>
              <a:t>data if </a:t>
            </a:r>
            <a:r>
              <a:rPr lang="en-US" sz="1500" dirty="0"/>
              <a:t>he or she </a:t>
            </a:r>
            <a:r>
              <a:rPr lang="en-US" sz="1500" dirty="0" smtClean="0"/>
              <a:t>encounters Anything during </a:t>
            </a:r>
            <a:r>
              <a:rPr lang="en-US" sz="1500" dirty="0"/>
              <a:t>the course of the </a:t>
            </a:r>
            <a:r>
              <a:rPr lang="en-US" sz="1500" dirty="0" smtClean="0"/>
              <a:t>work that </a:t>
            </a:r>
            <a:r>
              <a:rPr lang="en-US" sz="1500" dirty="0"/>
              <a:t>gives rise to any </a:t>
            </a:r>
            <a:r>
              <a:rPr lang="en-US" sz="1500" dirty="0" smtClean="0"/>
              <a:t>material concerns </a:t>
            </a:r>
            <a:r>
              <a:rPr lang="en-US" sz="1500" dirty="0"/>
              <a:t>with regard </a:t>
            </a:r>
            <a:r>
              <a:rPr lang="en-US" sz="1500" dirty="0" smtClean="0"/>
              <a:t>to accuracy </a:t>
            </a:r>
            <a:r>
              <a:rPr lang="en-US" sz="1500" dirty="0"/>
              <a:t>of </a:t>
            </a:r>
            <a:r>
              <a:rPr lang="en-US" sz="1500" dirty="0" smtClean="0"/>
              <a:t>the data</a:t>
            </a:r>
            <a:r>
              <a:rPr lang="en-US" sz="1500" dirty="0"/>
              <a:t>, and </a:t>
            </a:r>
            <a:r>
              <a:rPr lang="en-US" sz="1500" dirty="0" smtClean="0"/>
              <a:t>the company </a:t>
            </a:r>
            <a:r>
              <a:rPr lang="en-US" sz="1500" dirty="0"/>
              <a:t>is unable to </a:t>
            </a:r>
            <a:r>
              <a:rPr lang="en-US" sz="1500" dirty="0" smtClean="0"/>
              <a:t>resolve these </a:t>
            </a:r>
            <a:r>
              <a:rPr lang="en-US" sz="1500" dirty="0"/>
              <a:t>concerns satisfactorily</a:t>
            </a:r>
            <a:r>
              <a:rPr lang="en-US" sz="1500" dirty="0" smtClean="0"/>
              <a:t>.</a:t>
            </a:r>
          </a:p>
          <a:p>
            <a:pPr marL="173736" lvl="1" indent="-173736">
              <a:spcAft>
                <a:spcPts val="600"/>
              </a:spcAft>
              <a:buFont typeface="Wingdings" pitchFamily="2" charset="2"/>
              <a:buChar char="Ø"/>
            </a:pPr>
            <a:endParaRPr lang="en-US" sz="1500" dirty="0" smtClean="0"/>
          </a:p>
          <a:p>
            <a:pPr marL="173736" lvl="1" indent="-173736">
              <a:buFont typeface="Wingdings" pitchFamily="2" charset="2"/>
              <a:buChar char="Ø"/>
            </a:pPr>
            <a:r>
              <a:rPr lang="en-US" sz="1500" dirty="0"/>
              <a:t>The relationship between management, underwriters, and auditors can be complex. The actuary should make clear his or her relationship with each of these parties and </a:t>
            </a:r>
            <a:r>
              <a:rPr lang="en-US" sz="1500" i="1" dirty="0">
                <a:solidFill>
                  <a:schemeClr val="tx2"/>
                </a:solidFill>
              </a:rPr>
              <a:t>the extent to which he or she has used information obtained from them or relied on work undertaken by them</a:t>
            </a:r>
            <a:r>
              <a:rPr lang="en-US" sz="1500" dirty="0"/>
              <a:t>. The actuary should not rely on the auditor unless there is a specific agreement for such reliance</a:t>
            </a:r>
            <a:r>
              <a:rPr lang="en-US" sz="1500" dirty="0" smtClean="0"/>
              <a:t>.</a:t>
            </a:r>
          </a:p>
          <a:p>
            <a:pPr marL="173736" lvl="1" indent="-173736"/>
            <a:endParaRPr lang="en-US" sz="1500" dirty="0"/>
          </a:p>
        </p:txBody>
      </p:sp>
      <p:sp>
        <p:nvSpPr>
          <p:cNvPr id="13" name="Rectangle 12"/>
          <p:cNvSpPr/>
          <p:nvPr/>
        </p:nvSpPr>
        <p:spPr>
          <a:xfrm>
            <a:off x="457200" y="3141439"/>
            <a:ext cx="2651125" cy="359569"/>
          </a:xfrm>
          <a:prstGeom prst="rect">
            <a:avLst/>
          </a:prstGeom>
          <a:solidFill>
            <a:schemeClr val="accent2">
              <a:lumMod val="75000"/>
            </a:schemeClr>
          </a:solidFill>
          <a:ln w="12700">
            <a:solidFill>
              <a:schemeClr val="bg2"/>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80837" tIns="57977" rIns="80837" bIns="57977" spcCol="1270" anchor="ctr"/>
          <a:lstStyle/>
          <a:p>
            <a:pPr algn="ctr" defTabSz="533400">
              <a:spcAft>
                <a:spcPts val="0"/>
              </a:spcAft>
              <a:defRPr/>
            </a:pPr>
            <a:r>
              <a:rPr lang="en-GB" sz="1600" b="1" dirty="0" smtClean="0">
                <a:solidFill>
                  <a:schemeClr val="bg1"/>
                </a:solidFill>
              </a:rPr>
              <a:t>GN 18</a:t>
            </a:r>
            <a:endParaRPr lang="en-GB" sz="1600" b="1" dirty="0">
              <a:solidFill>
                <a:schemeClr val="bg1"/>
              </a:solidFill>
            </a:endParaRPr>
          </a:p>
        </p:txBody>
      </p:sp>
      <p:sp>
        <p:nvSpPr>
          <p:cNvPr id="19" name="Footer Placeholder 3"/>
          <p:cNvSpPr txBox="1">
            <a:spLocks/>
          </p:cNvSpPr>
          <p:nvPr/>
        </p:nvSpPr>
        <p:spPr>
          <a:xfrm>
            <a:off x="76200" y="6448251"/>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1600" b="1" kern="1200">
                <a:solidFill>
                  <a:srgbClr val="C00000"/>
                </a:solidFill>
                <a:latin typeface="Garamond" pitchFamily="18"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www.actuariesindia.org</a:t>
            </a:r>
          </a:p>
          <a:p>
            <a:endParaRPr lang="en-US" dirty="0"/>
          </a:p>
        </p:txBody>
      </p:sp>
      <p:sp>
        <p:nvSpPr>
          <p:cNvPr id="14" name="Slide Number Placeholder 3"/>
          <p:cNvSpPr txBox="1">
            <a:spLocks/>
          </p:cNvSpPr>
          <p:nvPr/>
        </p:nvSpPr>
        <p:spPr>
          <a:xfrm>
            <a:off x="6553200" y="635635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600" b="1" kern="1200">
                <a:solidFill>
                  <a:schemeClr val="tx2">
                    <a:lumMod val="75000"/>
                  </a:schemeClr>
                </a:solidFill>
                <a:latin typeface="Garamond" pitchFamily="18"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solidFill>
                  <a:srgbClr val="1F497D">
                    <a:lumMod val="75000"/>
                  </a:srgbClr>
                </a:solidFill>
              </a:rPr>
              <a:pPr/>
              <a:t>12</a:t>
            </a:fld>
            <a:endParaRPr lang="en-US" dirty="0">
              <a:solidFill>
                <a:srgbClr val="1F497D">
                  <a:lumMod val="75000"/>
                </a:srgbClr>
              </a:solidFill>
            </a:endParaRPr>
          </a:p>
        </p:txBody>
      </p:sp>
    </p:spTree>
    <p:extLst>
      <p:ext uri="{BB962C8B-B14F-4D97-AF65-F5344CB8AC3E}">
        <p14:creationId xmlns:p14="http://schemas.microsoft.com/office/powerpoint/2010/main" val="32329462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553200" y="7168331"/>
            <a:ext cx="2133600" cy="365125"/>
          </a:xfrm>
        </p:spPr>
        <p:txBody>
          <a:bodyPr/>
          <a:lstStyle/>
          <a:p>
            <a:fld id="{B6F15528-21DE-4FAA-801E-634DDDAF4B2B}" type="slidenum">
              <a:rPr lang="en-US" smtClean="0">
                <a:solidFill>
                  <a:srgbClr val="1F497D">
                    <a:lumMod val="75000"/>
                  </a:srgbClr>
                </a:solidFill>
              </a:rPr>
              <a:pPr/>
              <a:t>13</a:t>
            </a:fld>
            <a:endParaRPr lang="en-US" dirty="0">
              <a:solidFill>
                <a:srgbClr val="1F497D">
                  <a:lumMod val="75000"/>
                </a:srgbClr>
              </a:solidFill>
            </a:endParaRPr>
          </a:p>
        </p:txBody>
      </p:sp>
      <p:sp>
        <p:nvSpPr>
          <p:cNvPr id="5" name="Title 1"/>
          <p:cNvSpPr>
            <a:spLocks noGrp="1"/>
          </p:cNvSpPr>
          <p:nvPr>
            <p:ph type="title"/>
          </p:nvPr>
        </p:nvSpPr>
        <p:spPr>
          <a:xfrm>
            <a:off x="457200" y="209773"/>
            <a:ext cx="7497763" cy="842963"/>
          </a:xfrm>
        </p:spPr>
        <p:txBody>
          <a:bodyPr>
            <a:noAutofit/>
          </a:bodyPr>
          <a:lstStyle/>
          <a:p>
            <a:r>
              <a:rPr lang="en-US" sz="3000" dirty="0" smtClean="0">
                <a:latin typeface="+mj-lt"/>
                <a:cs typeface="Arial" pitchFamily="34" charset="0"/>
              </a:rPr>
              <a:t>Reliance on other’s work</a:t>
            </a:r>
            <a:br>
              <a:rPr lang="en-US" sz="3000" dirty="0" smtClean="0">
                <a:latin typeface="+mj-lt"/>
                <a:cs typeface="Arial" pitchFamily="34" charset="0"/>
              </a:rPr>
            </a:br>
            <a:r>
              <a:rPr lang="en-US" sz="2000" dirty="0" smtClean="0">
                <a:solidFill>
                  <a:schemeClr val="bg1">
                    <a:lumMod val="50000"/>
                  </a:schemeClr>
                </a:solidFill>
                <a:latin typeface="+mj-lt"/>
                <a:cs typeface="Arial" pitchFamily="34" charset="0"/>
              </a:rPr>
              <a:t>Relevant Guidance Notes </a:t>
            </a:r>
            <a:r>
              <a:rPr lang="en-US" sz="2000" dirty="0">
                <a:solidFill>
                  <a:schemeClr val="bg1">
                    <a:lumMod val="50000"/>
                  </a:schemeClr>
                </a:solidFill>
                <a:latin typeface="+mj-lt"/>
                <a:cs typeface="Arial" pitchFamily="34" charset="0"/>
              </a:rPr>
              <a:t>and Professional Conduct Standards</a:t>
            </a:r>
            <a:endParaRPr lang="en-US" sz="2000" dirty="0" smtClean="0">
              <a:solidFill>
                <a:schemeClr val="bg1">
                  <a:lumMod val="50000"/>
                </a:schemeClr>
              </a:solidFill>
              <a:latin typeface="+mj-lt"/>
            </a:endParaRPr>
          </a:p>
        </p:txBody>
      </p:sp>
      <p:sp>
        <p:nvSpPr>
          <p:cNvPr id="10" name="Rectangle 9"/>
          <p:cNvSpPr/>
          <p:nvPr/>
        </p:nvSpPr>
        <p:spPr>
          <a:xfrm>
            <a:off x="457200" y="1628329"/>
            <a:ext cx="8229600" cy="2520751"/>
          </a:xfrm>
          <a:prstGeom prst="rect">
            <a:avLst/>
          </a:prstGeom>
          <a:solidFill>
            <a:schemeClr val="accent3">
              <a:lumMod val="40000"/>
              <a:lumOff val="60000"/>
              <a:alpha val="90000"/>
            </a:schemeClr>
          </a:solidFill>
          <a:ln w="12700">
            <a:solidFill>
              <a:schemeClr val="bg2"/>
            </a:solid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lIns="73152" rIns="45720" spcCol="1270" anchor="ctr"/>
          <a:lstStyle/>
          <a:p>
            <a:pPr marL="173736">
              <a:spcAft>
                <a:spcPts val="300"/>
              </a:spcAft>
            </a:pPr>
            <a:r>
              <a:rPr lang="en-US" sz="1500" dirty="0" smtClean="0">
                <a:solidFill>
                  <a:schemeClr val="dk1"/>
                </a:solidFill>
              </a:rPr>
              <a:t>It </a:t>
            </a:r>
            <a:r>
              <a:rPr lang="en-US" sz="1500" dirty="0">
                <a:solidFill>
                  <a:schemeClr val="dk1"/>
                </a:solidFill>
              </a:rPr>
              <a:t>is expected that, in most situations</a:t>
            </a:r>
            <a:r>
              <a:rPr lang="en-US" sz="1500" dirty="0" smtClean="0">
                <a:solidFill>
                  <a:schemeClr val="dk1"/>
                </a:solidFill>
              </a:rPr>
              <a:t>:</a:t>
            </a:r>
          </a:p>
          <a:p>
            <a:pPr marL="274320" lvl="1" indent="-274320">
              <a:spcAft>
                <a:spcPts val="300"/>
              </a:spcAft>
              <a:buFont typeface="Wingdings" pitchFamily="2" charset="2"/>
              <a:buChar char="Ø"/>
            </a:pPr>
            <a:r>
              <a:rPr lang="en-US" sz="1500" dirty="0">
                <a:solidFill>
                  <a:schemeClr val="dk1"/>
                </a:solidFill>
              </a:rPr>
              <a:t>A</a:t>
            </a:r>
            <a:r>
              <a:rPr lang="en-US" sz="1500" dirty="0" smtClean="0">
                <a:solidFill>
                  <a:schemeClr val="dk1"/>
                </a:solidFill>
              </a:rPr>
              <a:t>ctuary </a:t>
            </a:r>
            <a:r>
              <a:rPr lang="en-US" sz="1500" dirty="0">
                <a:solidFill>
                  <a:schemeClr val="dk1"/>
                </a:solidFill>
              </a:rPr>
              <a:t>calculates independent estimation of the reserves and   </a:t>
            </a:r>
            <a:r>
              <a:rPr lang="en-US" sz="1500" dirty="0" smtClean="0">
                <a:solidFill>
                  <a:schemeClr val="dk1"/>
                </a:solidFill>
              </a:rPr>
              <a:t>compare </a:t>
            </a:r>
            <a:r>
              <a:rPr lang="en-US" sz="1500" dirty="0">
                <a:solidFill>
                  <a:schemeClr val="dk1"/>
                </a:solidFill>
              </a:rPr>
              <a:t>with those established by the syndicate</a:t>
            </a:r>
            <a:r>
              <a:rPr lang="en-US" sz="1500" dirty="0" smtClean="0">
                <a:solidFill>
                  <a:schemeClr val="dk1"/>
                </a:solidFill>
              </a:rPr>
              <a:t>.</a:t>
            </a:r>
            <a:endParaRPr lang="en-US" sz="1500" dirty="0">
              <a:solidFill>
                <a:schemeClr val="dk1"/>
              </a:solidFill>
            </a:endParaRPr>
          </a:p>
          <a:p>
            <a:pPr marL="274320" lvl="1" indent="-274320">
              <a:spcAft>
                <a:spcPts val="300"/>
              </a:spcAft>
              <a:buFont typeface="Wingdings" pitchFamily="2" charset="2"/>
              <a:buChar char="Ø"/>
            </a:pPr>
            <a:r>
              <a:rPr lang="en-US" sz="1500" dirty="0">
                <a:solidFill>
                  <a:schemeClr val="dk1"/>
                </a:solidFill>
              </a:rPr>
              <a:t> </a:t>
            </a:r>
            <a:r>
              <a:rPr lang="en-US" sz="1500" dirty="0" smtClean="0">
                <a:solidFill>
                  <a:schemeClr val="dk1"/>
                </a:solidFill>
              </a:rPr>
              <a:t>In </a:t>
            </a:r>
            <a:r>
              <a:rPr lang="en-US" sz="1500" dirty="0">
                <a:solidFill>
                  <a:schemeClr val="dk1"/>
                </a:solidFill>
              </a:rPr>
              <a:t>other situations, the actuary’s work may not include independent estimation of reserves, but rather constitute a review of the methodology and assumptions used by someone else (e.g. the syndicate’s own actuarial or other staff) in estimating the reserves. This practice is acceptable, provided the actuary signing the SAO is willing to accept personal responsibility for the opinion stated, based on the work reviewed</a:t>
            </a:r>
            <a:r>
              <a:rPr lang="en-US" sz="1500" dirty="0" smtClean="0">
                <a:solidFill>
                  <a:schemeClr val="dk1"/>
                </a:solidFill>
              </a:rPr>
              <a:t>.</a:t>
            </a:r>
            <a:endParaRPr lang="en-US" sz="1500" dirty="0">
              <a:solidFill>
                <a:schemeClr val="dk1"/>
              </a:solidFill>
            </a:endParaRPr>
          </a:p>
          <a:p>
            <a:pPr marL="274320" lvl="1" indent="-274320">
              <a:buFont typeface="Wingdings" pitchFamily="2" charset="2"/>
              <a:buChar char="Ø"/>
            </a:pPr>
            <a:r>
              <a:rPr lang="en-US" sz="1500" dirty="0">
                <a:solidFill>
                  <a:schemeClr val="dk1"/>
                </a:solidFill>
              </a:rPr>
              <a:t> In these situations the Report should include an explanation of the work performed by the actuary signing the SAO and include details of the work performed by the other party.</a:t>
            </a:r>
            <a:endParaRPr lang="en-US" sz="1500" dirty="0"/>
          </a:p>
        </p:txBody>
      </p:sp>
      <p:sp>
        <p:nvSpPr>
          <p:cNvPr id="11" name="Rectangle 10"/>
          <p:cNvSpPr/>
          <p:nvPr/>
        </p:nvSpPr>
        <p:spPr>
          <a:xfrm>
            <a:off x="457200" y="1268760"/>
            <a:ext cx="2651125" cy="359569"/>
          </a:xfrm>
          <a:prstGeom prst="rect">
            <a:avLst/>
          </a:prstGeom>
          <a:solidFill>
            <a:schemeClr val="accent3">
              <a:lumMod val="75000"/>
            </a:schemeClr>
          </a:solidFill>
          <a:ln w="12700">
            <a:solidFill>
              <a:schemeClr val="bg2"/>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80837" tIns="57977" rIns="80837" bIns="57977" spcCol="1270" anchor="ctr"/>
          <a:lstStyle/>
          <a:p>
            <a:pPr algn="ctr" defTabSz="533400">
              <a:spcAft>
                <a:spcPts val="0"/>
              </a:spcAft>
              <a:defRPr/>
            </a:pPr>
            <a:r>
              <a:rPr lang="en-GB" sz="1600" b="1" dirty="0" smtClean="0">
                <a:solidFill>
                  <a:schemeClr val="bg1"/>
                </a:solidFill>
              </a:rPr>
              <a:t>GN 33</a:t>
            </a:r>
            <a:endParaRPr lang="en-GB" sz="1600" b="1" dirty="0">
              <a:solidFill>
                <a:schemeClr val="bg1"/>
              </a:solidFill>
            </a:endParaRPr>
          </a:p>
        </p:txBody>
      </p:sp>
      <p:sp>
        <p:nvSpPr>
          <p:cNvPr id="12" name="Rectangle 11"/>
          <p:cNvSpPr/>
          <p:nvPr/>
        </p:nvSpPr>
        <p:spPr>
          <a:xfrm>
            <a:off x="467544" y="4581128"/>
            <a:ext cx="8219256" cy="1867123"/>
          </a:xfrm>
          <a:prstGeom prst="rect">
            <a:avLst/>
          </a:prstGeom>
          <a:solidFill>
            <a:schemeClr val="bg1">
              <a:lumMod val="85000"/>
              <a:alpha val="90000"/>
            </a:schemeClr>
          </a:solidFill>
          <a:ln w="12700">
            <a:solidFill>
              <a:schemeClr val="bg2"/>
            </a:solid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lIns="73152" rIns="45720" spcCol="1270" anchor="ctr"/>
          <a:lstStyle/>
          <a:p>
            <a:pPr marL="173736" lvl="1" indent="-173736">
              <a:spcAft>
                <a:spcPts val="600"/>
              </a:spcAft>
              <a:buFont typeface="Wingdings" pitchFamily="2" charset="2"/>
              <a:buChar char="Ø"/>
            </a:pPr>
            <a:r>
              <a:rPr lang="en-US" sz="1500" dirty="0" smtClean="0"/>
              <a:t>Members </a:t>
            </a:r>
            <a:r>
              <a:rPr lang="en-US" sz="1500" i="1" dirty="0">
                <a:solidFill>
                  <a:schemeClr val="tx2"/>
                </a:solidFill>
              </a:rPr>
              <a:t>must avoid any action that would unfairly injure the professional reputation of any other member</a:t>
            </a:r>
            <a:r>
              <a:rPr lang="en-US" sz="1500" dirty="0"/>
              <a:t>. Criticism of one member’s work by another member is acceptable, provided that the criticism is properly reasoned and believed to be justified.</a:t>
            </a:r>
          </a:p>
          <a:p>
            <a:pPr marL="173736" lvl="1" indent="-173736">
              <a:buFont typeface="Wingdings" pitchFamily="2" charset="2"/>
              <a:buChar char="Ø"/>
            </a:pPr>
            <a:r>
              <a:rPr lang="en-US" sz="1500" dirty="0"/>
              <a:t>Where criticism of another member’s work is made in the context of any form of publicity and whether in relation to specific instances or in general, </a:t>
            </a:r>
            <a:r>
              <a:rPr lang="en-US" sz="1500" i="1" dirty="0">
                <a:solidFill>
                  <a:schemeClr val="tx2"/>
                </a:solidFill>
              </a:rPr>
              <a:t>care must be taken to acknowledge that other members may quite properly hold different professional opinions</a:t>
            </a:r>
            <a:r>
              <a:rPr lang="en-US" sz="1500" i="1" dirty="0">
                <a:solidFill>
                  <a:schemeClr val="accent1"/>
                </a:solidFill>
              </a:rPr>
              <a:t> </a:t>
            </a:r>
            <a:r>
              <a:rPr lang="en-US" sz="1500" dirty="0"/>
              <a:t>and that special circumstances may exist in any particular case.</a:t>
            </a:r>
          </a:p>
        </p:txBody>
      </p:sp>
      <p:sp>
        <p:nvSpPr>
          <p:cNvPr id="13" name="Rectangle 12"/>
          <p:cNvSpPr/>
          <p:nvPr/>
        </p:nvSpPr>
        <p:spPr>
          <a:xfrm>
            <a:off x="457200" y="4221559"/>
            <a:ext cx="2651125" cy="359569"/>
          </a:xfrm>
          <a:prstGeom prst="rect">
            <a:avLst/>
          </a:prstGeom>
          <a:solidFill>
            <a:schemeClr val="bg1">
              <a:lumMod val="50000"/>
            </a:schemeClr>
          </a:solidFill>
          <a:ln w="12700">
            <a:solidFill>
              <a:schemeClr val="bg2"/>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80837" tIns="57977" rIns="80837" bIns="57977" spcCol="1270" anchor="ctr"/>
          <a:lstStyle/>
          <a:p>
            <a:pPr algn="ctr" defTabSz="533400">
              <a:spcAft>
                <a:spcPts val="0"/>
              </a:spcAft>
              <a:defRPr/>
            </a:pPr>
            <a:r>
              <a:rPr lang="en-GB" sz="1600" b="1" dirty="0" smtClean="0">
                <a:solidFill>
                  <a:schemeClr val="bg1"/>
                </a:solidFill>
              </a:rPr>
              <a:t>PCS – Section 8</a:t>
            </a:r>
            <a:endParaRPr lang="en-GB" sz="1600" b="1" dirty="0">
              <a:solidFill>
                <a:schemeClr val="bg1"/>
              </a:solidFill>
            </a:endParaRPr>
          </a:p>
        </p:txBody>
      </p:sp>
      <p:sp>
        <p:nvSpPr>
          <p:cNvPr id="19" name="Footer Placeholder 3"/>
          <p:cNvSpPr txBox="1">
            <a:spLocks/>
          </p:cNvSpPr>
          <p:nvPr/>
        </p:nvSpPr>
        <p:spPr>
          <a:xfrm>
            <a:off x="76200" y="6520259"/>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1600" b="1" kern="1200">
                <a:solidFill>
                  <a:srgbClr val="C00000"/>
                </a:solidFill>
                <a:latin typeface="Garamond" pitchFamily="18"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www.actuariesindia.org</a:t>
            </a:r>
          </a:p>
          <a:p>
            <a:endParaRPr lang="en-US" dirty="0"/>
          </a:p>
        </p:txBody>
      </p:sp>
      <p:sp>
        <p:nvSpPr>
          <p:cNvPr id="20" name="Slide Number Placeholder 3"/>
          <p:cNvSpPr txBox="1">
            <a:spLocks/>
          </p:cNvSpPr>
          <p:nvPr/>
        </p:nvSpPr>
        <p:spPr>
          <a:xfrm>
            <a:off x="6553200" y="635635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600" b="1" kern="1200">
                <a:solidFill>
                  <a:schemeClr val="tx2">
                    <a:lumMod val="75000"/>
                  </a:schemeClr>
                </a:solidFill>
                <a:latin typeface="Garamond" pitchFamily="18"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solidFill>
                  <a:srgbClr val="1F497D">
                    <a:lumMod val="75000"/>
                  </a:srgbClr>
                </a:solidFill>
              </a:rPr>
              <a:pPr/>
              <a:t>13</a:t>
            </a:fld>
            <a:endParaRPr lang="en-US" dirty="0">
              <a:solidFill>
                <a:srgbClr val="1F497D">
                  <a:lumMod val="75000"/>
                </a:srgbClr>
              </a:solidFill>
            </a:endParaRPr>
          </a:p>
        </p:txBody>
      </p:sp>
    </p:spTree>
    <p:extLst>
      <p:ext uri="{BB962C8B-B14F-4D97-AF65-F5344CB8AC3E}">
        <p14:creationId xmlns:p14="http://schemas.microsoft.com/office/powerpoint/2010/main" val="5945756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6F15528-21DE-4FAA-801E-634DDDAF4B2B}" type="slidenum">
              <a:rPr lang="en-US" smtClean="0">
                <a:solidFill>
                  <a:srgbClr val="1F497D">
                    <a:lumMod val="75000"/>
                  </a:srgbClr>
                </a:solidFill>
              </a:rPr>
              <a:pPr/>
              <a:t>14</a:t>
            </a:fld>
            <a:endParaRPr lang="en-US" dirty="0">
              <a:solidFill>
                <a:srgbClr val="1F497D">
                  <a:lumMod val="75000"/>
                </a:srgbClr>
              </a:solidFill>
            </a:endParaRPr>
          </a:p>
        </p:txBody>
      </p:sp>
      <p:sp>
        <p:nvSpPr>
          <p:cNvPr id="8" name="Trapezoid 7"/>
          <p:cNvSpPr/>
          <p:nvPr/>
        </p:nvSpPr>
        <p:spPr bwMode="auto">
          <a:xfrm rot="16200000">
            <a:off x="-648113" y="3195505"/>
            <a:ext cx="4741103" cy="1463676"/>
          </a:xfrm>
          <a:prstGeom prst="trapezoid">
            <a:avLst>
              <a:gd name="adj" fmla="val 91082"/>
            </a:avLst>
          </a:prstGeom>
          <a:gradFill>
            <a:gsLst>
              <a:gs pos="0">
                <a:schemeClr val="accent6">
                  <a:lumMod val="50000"/>
                </a:schemeClr>
              </a:gs>
              <a:gs pos="50000">
                <a:schemeClr val="accent6">
                  <a:lumMod val="60000"/>
                  <a:lumOff val="40000"/>
                </a:schemeClr>
              </a:gs>
              <a:gs pos="100000">
                <a:schemeClr val="accent3">
                  <a:lumMod val="20000"/>
                  <a:lumOff val="80000"/>
                </a:schemeClr>
              </a:gs>
            </a:gsLst>
            <a:lin ang="5400000" scaled="0"/>
          </a:gradFill>
          <a:ln w="12700" cap="flat" cmpd="sng" algn="ctr">
            <a:noFill/>
            <a:prstDash val="solid"/>
            <a:round/>
            <a:headEnd type="none" w="med" len="med"/>
            <a:tailEnd type="none" w="med" len="med"/>
          </a:ln>
          <a:effectLst/>
        </p:spPr>
        <p:txBody>
          <a:bodyPr wrap="none"/>
          <a:lstStyle/>
          <a:p>
            <a:pPr>
              <a:defRPr/>
            </a:pPr>
            <a:endParaRPr lang="en-US" sz="1100" b="1" i="1" dirty="0">
              <a:latin typeface="Arial" pitchFamily="34" charset="0"/>
            </a:endParaRPr>
          </a:p>
        </p:txBody>
      </p:sp>
      <p:sp>
        <p:nvSpPr>
          <p:cNvPr id="9" name="Rectangle 8"/>
          <p:cNvSpPr/>
          <p:nvPr/>
        </p:nvSpPr>
        <p:spPr bwMode="auto">
          <a:xfrm>
            <a:off x="2454275" y="1556792"/>
            <a:ext cx="6588025" cy="4752528"/>
          </a:xfrm>
          <a:prstGeom prst="rect">
            <a:avLst/>
          </a:prstGeom>
          <a:solidFill>
            <a:schemeClr val="accent3">
              <a:lumMod val="20000"/>
              <a:lumOff val="80000"/>
            </a:schemeClr>
          </a:solidFill>
          <a:ln w="12700" cap="flat" cmpd="sng" algn="ctr">
            <a:noFill/>
            <a:prstDash val="solid"/>
            <a:round/>
            <a:headEnd type="none" w="med" len="med"/>
            <a:tailEnd type="none" w="med" len="med"/>
          </a:ln>
          <a:effectLst/>
        </p:spPr>
        <p:txBody>
          <a:bodyPr wrap="square">
            <a:noAutofit/>
          </a:bodyPr>
          <a:lstStyle/>
          <a:p>
            <a:pPr>
              <a:defRPr/>
            </a:pPr>
            <a:endParaRPr lang="en-US" sz="1100" b="1" i="1" dirty="0">
              <a:latin typeface="Arial" pitchFamily="34" charset="0"/>
            </a:endParaRPr>
          </a:p>
        </p:txBody>
      </p:sp>
      <p:sp>
        <p:nvSpPr>
          <p:cNvPr id="10" name="Pentagon 9"/>
          <p:cNvSpPr/>
          <p:nvPr/>
        </p:nvSpPr>
        <p:spPr>
          <a:xfrm>
            <a:off x="92075" y="2924944"/>
            <a:ext cx="2103661" cy="1985347"/>
          </a:xfrm>
          <a:prstGeom prst="homePlate">
            <a:avLst>
              <a:gd name="adj" fmla="val 18774"/>
            </a:avLst>
          </a:prstGeom>
          <a:solidFill>
            <a:schemeClr val="accent6">
              <a:lumMod val="50000"/>
            </a:schemeClr>
          </a:solidFill>
          <a:ln>
            <a:solidFill>
              <a:schemeClr val="bg1"/>
            </a:solidFill>
          </a:ln>
          <a:effectLst>
            <a:outerShdw blurRad="50800" dist="38100" algn="l" rotWithShape="0">
              <a:prstClr val="black">
                <a:alpha val="40000"/>
              </a:prstClr>
            </a:outerShdw>
          </a:effectLst>
        </p:spPr>
        <p:txBody>
          <a:bodyPr rIns="18288" anchor="ctr"/>
          <a:lstStyle/>
          <a:p>
            <a:pPr marL="346075">
              <a:spcBef>
                <a:spcPts val="1200"/>
              </a:spcBef>
              <a:defRPr/>
            </a:pPr>
            <a:r>
              <a:rPr lang="en-US" sz="1400" b="1" dirty="0">
                <a:solidFill>
                  <a:schemeClr val="accent6"/>
                </a:solidFill>
              </a:rPr>
              <a:t>Poor data quality</a:t>
            </a:r>
          </a:p>
          <a:p>
            <a:pPr marL="346075">
              <a:spcBef>
                <a:spcPts val="1200"/>
              </a:spcBef>
              <a:defRPr/>
            </a:pPr>
            <a:r>
              <a:rPr lang="en-US" sz="1400" b="1" dirty="0">
                <a:solidFill>
                  <a:schemeClr val="accent6"/>
                </a:solidFill>
              </a:rPr>
              <a:t>Reliance on other’s work</a:t>
            </a:r>
          </a:p>
          <a:p>
            <a:pPr marL="346075">
              <a:spcBef>
                <a:spcPts val="1200"/>
              </a:spcBef>
              <a:defRPr/>
            </a:pPr>
            <a:r>
              <a:rPr lang="en-GB" sz="1500" b="1" dirty="0" smtClean="0">
                <a:solidFill>
                  <a:schemeClr val="bg1"/>
                </a:solidFill>
              </a:rPr>
              <a:t>Suppressing case reserves</a:t>
            </a:r>
          </a:p>
          <a:p>
            <a:pPr marL="346075">
              <a:spcBef>
                <a:spcPts val="1200"/>
              </a:spcBef>
              <a:defRPr/>
            </a:pPr>
            <a:r>
              <a:rPr lang="en-GB" sz="1400" b="1" dirty="0" smtClean="0">
                <a:solidFill>
                  <a:schemeClr val="accent6"/>
                </a:solidFill>
              </a:rPr>
              <a:t>Delayed action </a:t>
            </a:r>
            <a:endParaRPr lang="en-US" sz="1400" b="1" dirty="0">
              <a:solidFill>
                <a:schemeClr val="accent6"/>
              </a:solidFill>
            </a:endParaRPr>
          </a:p>
        </p:txBody>
      </p:sp>
      <p:sp>
        <p:nvSpPr>
          <p:cNvPr id="12" name="Pentagon 11"/>
          <p:cNvSpPr/>
          <p:nvPr/>
        </p:nvSpPr>
        <p:spPr>
          <a:xfrm>
            <a:off x="2351784" y="5325293"/>
            <a:ext cx="2220216" cy="841862"/>
          </a:xfrm>
          <a:prstGeom prst="homePlate">
            <a:avLst>
              <a:gd name="adj" fmla="val 14840"/>
            </a:avLst>
          </a:prstGeom>
          <a:solidFill>
            <a:schemeClr val="accent3">
              <a:lumMod val="60000"/>
              <a:lumOff val="40000"/>
            </a:schemeClr>
          </a:solidFill>
          <a:ln>
            <a:solidFill>
              <a:schemeClr val="bg1"/>
            </a:solidFill>
          </a:ln>
          <a:effectLst>
            <a:outerShdw blurRad="50800" dist="38100" algn="l" rotWithShape="0">
              <a:prstClr val="black">
                <a:alpha val="40000"/>
              </a:prstClr>
            </a:outerShdw>
          </a:effectLst>
        </p:spPr>
        <p:txBody>
          <a:bodyPr lIns="45720" rIns="18288" anchor="ctr"/>
          <a:lstStyle/>
          <a:p>
            <a:pPr marL="280987" indent="-171450">
              <a:spcBef>
                <a:spcPts val="0"/>
              </a:spcBef>
              <a:buFont typeface="Wingdings" pitchFamily="2" charset="2"/>
              <a:buChar char="§"/>
              <a:defRPr/>
            </a:pPr>
            <a:r>
              <a:rPr lang="en-US" sz="1200" dirty="0" smtClean="0"/>
              <a:t>Possible adverse impact on various stakeholders </a:t>
            </a:r>
            <a:endParaRPr lang="en-US" sz="1200" dirty="0"/>
          </a:p>
          <a:p>
            <a:pPr marL="280987" indent="-171450">
              <a:spcBef>
                <a:spcPts val="300"/>
              </a:spcBef>
              <a:buFont typeface="Wingdings" pitchFamily="2" charset="2"/>
              <a:buChar char="§"/>
              <a:defRPr/>
            </a:pPr>
            <a:r>
              <a:rPr lang="en-US" sz="1200" dirty="0" smtClean="0"/>
              <a:t>Overstated profits</a:t>
            </a:r>
            <a:endParaRPr lang="en-US" sz="1200" dirty="0"/>
          </a:p>
        </p:txBody>
      </p:sp>
      <p:sp>
        <p:nvSpPr>
          <p:cNvPr id="13" name="Pentagon 12"/>
          <p:cNvSpPr/>
          <p:nvPr/>
        </p:nvSpPr>
        <p:spPr>
          <a:xfrm>
            <a:off x="2380896" y="3275579"/>
            <a:ext cx="2191104" cy="718912"/>
          </a:xfrm>
          <a:prstGeom prst="homePlate">
            <a:avLst>
              <a:gd name="adj" fmla="val 14840"/>
            </a:avLst>
          </a:prstGeom>
          <a:solidFill>
            <a:schemeClr val="accent3">
              <a:lumMod val="60000"/>
              <a:lumOff val="40000"/>
            </a:schemeClr>
          </a:solidFill>
          <a:ln>
            <a:solidFill>
              <a:schemeClr val="bg1"/>
            </a:solidFill>
          </a:ln>
          <a:effectLst>
            <a:outerShdw blurRad="50800" dist="38100" algn="l" rotWithShape="0">
              <a:prstClr val="black">
                <a:alpha val="40000"/>
              </a:prstClr>
            </a:outerShdw>
          </a:effectLst>
        </p:spPr>
        <p:txBody>
          <a:bodyPr lIns="45720" rIns="18288" anchor="ctr"/>
          <a:lstStyle/>
          <a:p>
            <a:pPr marL="280987" indent="-171450">
              <a:spcBef>
                <a:spcPts val="0"/>
              </a:spcBef>
              <a:buFont typeface="Wingdings" pitchFamily="2" charset="2"/>
              <a:buChar char="§"/>
              <a:defRPr/>
            </a:pPr>
            <a:r>
              <a:rPr lang="en-US" sz="1200" dirty="0" smtClean="0"/>
              <a:t>The line of responsibility</a:t>
            </a:r>
            <a:endParaRPr lang="en-US" sz="1200" dirty="0"/>
          </a:p>
        </p:txBody>
      </p:sp>
      <p:sp>
        <p:nvSpPr>
          <p:cNvPr id="14" name="Pentagon 13"/>
          <p:cNvSpPr/>
          <p:nvPr/>
        </p:nvSpPr>
        <p:spPr>
          <a:xfrm>
            <a:off x="2351786" y="1730678"/>
            <a:ext cx="2220214" cy="1390891"/>
          </a:xfrm>
          <a:prstGeom prst="homePlate">
            <a:avLst>
              <a:gd name="adj" fmla="val 14840"/>
            </a:avLst>
          </a:prstGeom>
          <a:solidFill>
            <a:schemeClr val="accent3">
              <a:lumMod val="60000"/>
              <a:lumOff val="40000"/>
            </a:schemeClr>
          </a:solidFill>
          <a:ln>
            <a:solidFill>
              <a:schemeClr val="bg1"/>
            </a:solidFill>
          </a:ln>
          <a:effectLst>
            <a:outerShdw blurRad="50800" dist="38100" algn="l" rotWithShape="0">
              <a:prstClr val="black">
                <a:alpha val="40000"/>
              </a:prstClr>
            </a:outerShdw>
          </a:effectLst>
        </p:spPr>
        <p:txBody>
          <a:bodyPr lIns="45720" rIns="18288" anchor="ctr"/>
          <a:lstStyle/>
          <a:p>
            <a:pPr marL="287550" indent="-171450">
              <a:spcBef>
                <a:spcPts val="0"/>
              </a:spcBef>
              <a:buFont typeface="Wingdings" pitchFamily="2" charset="2"/>
              <a:buChar char="§"/>
              <a:defRPr/>
            </a:pPr>
            <a:r>
              <a:rPr lang="en-US" sz="1200" dirty="0" smtClean="0"/>
              <a:t>Inaccurate results</a:t>
            </a:r>
            <a:endParaRPr lang="en-US" sz="1200" dirty="0"/>
          </a:p>
          <a:p>
            <a:pPr marL="287550" indent="-171450">
              <a:spcBef>
                <a:spcPts val="0"/>
              </a:spcBef>
              <a:buFont typeface="Wingdings" pitchFamily="2" charset="2"/>
              <a:buChar char="§"/>
              <a:defRPr/>
            </a:pPr>
            <a:r>
              <a:rPr lang="en-GB" sz="1200" dirty="0" smtClean="0"/>
              <a:t>Reduced confidence on results/model</a:t>
            </a:r>
            <a:endParaRPr lang="en-GB" sz="1200" dirty="0"/>
          </a:p>
          <a:p>
            <a:pPr marL="287550" indent="-171450">
              <a:spcBef>
                <a:spcPts val="0"/>
              </a:spcBef>
              <a:buFont typeface="Wingdings" pitchFamily="2" charset="2"/>
              <a:buChar char="§"/>
              <a:defRPr/>
            </a:pPr>
            <a:r>
              <a:rPr lang="en-GB" sz="1200" dirty="0" smtClean="0"/>
              <a:t>Requires extra assumptions</a:t>
            </a:r>
            <a:endParaRPr lang="en-US" sz="1200" dirty="0"/>
          </a:p>
        </p:txBody>
      </p:sp>
      <p:cxnSp>
        <p:nvCxnSpPr>
          <p:cNvPr id="15" name="Straight Connector 19"/>
          <p:cNvCxnSpPr>
            <a:cxnSpLocks noChangeShapeType="1"/>
          </p:cNvCxnSpPr>
          <p:nvPr/>
        </p:nvCxnSpPr>
        <p:spPr bwMode="auto">
          <a:xfrm>
            <a:off x="2560320" y="3212976"/>
            <a:ext cx="6217920" cy="0"/>
          </a:xfrm>
          <a:prstGeom prst="line">
            <a:avLst/>
          </a:prstGeom>
          <a:noFill/>
          <a:ln w="12700" algn="ctr">
            <a:solidFill>
              <a:schemeClr val="tx1"/>
            </a:solidFill>
            <a:prstDash val="dash"/>
            <a:round/>
            <a:headEnd/>
            <a:tailEnd/>
          </a:ln>
          <a:extLst>
            <a:ext uri="{909E8E84-426E-40DD-AFC4-6F175D3DCCD1}">
              <a14:hiddenFill xmlns:a14="http://schemas.microsoft.com/office/drawing/2010/main">
                <a:noFill/>
              </a14:hiddenFill>
            </a:ext>
          </a:extLst>
        </p:spPr>
      </p:cxnSp>
      <p:cxnSp>
        <p:nvCxnSpPr>
          <p:cNvPr id="16" name="Straight Connector 20"/>
          <p:cNvCxnSpPr>
            <a:cxnSpLocks noChangeShapeType="1"/>
          </p:cNvCxnSpPr>
          <p:nvPr/>
        </p:nvCxnSpPr>
        <p:spPr bwMode="auto">
          <a:xfrm>
            <a:off x="2555776" y="5229200"/>
            <a:ext cx="6217920" cy="0"/>
          </a:xfrm>
          <a:prstGeom prst="line">
            <a:avLst/>
          </a:prstGeom>
          <a:noFill/>
          <a:ln w="12700" algn="ctr">
            <a:solidFill>
              <a:schemeClr val="tx1"/>
            </a:solidFill>
            <a:prstDash val="dash"/>
            <a:round/>
            <a:headEnd/>
            <a:tailEnd/>
          </a:ln>
          <a:extLst>
            <a:ext uri="{909E8E84-426E-40DD-AFC4-6F175D3DCCD1}">
              <a14:hiddenFill xmlns:a14="http://schemas.microsoft.com/office/drawing/2010/main">
                <a:noFill/>
              </a14:hiddenFill>
            </a:ext>
          </a:extLst>
        </p:spPr>
      </p:cxnSp>
      <p:sp>
        <p:nvSpPr>
          <p:cNvPr id="17" name="Oval 16"/>
          <p:cNvSpPr/>
          <p:nvPr/>
        </p:nvSpPr>
        <p:spPr bwMode="auto">
          <a:xfrm>
            <a:off x="2195736" y="1700808"/>
            <a:ext cx="292100" cy="292608"/>
          </a:xfrm>
          <a:prstGeom prst="ellipse">
            <a:avLst/>
          </a:prstGeom>
          <a:solidFill>
            <a:schemeClr val="accent3">
              <a:lumMod val="50000"/>
            </a:schemeClr>
          </a:solidFill>
          <a:ln w="12700" cap="flat" cmpd="sng" algn="ctr">
            <a:solidFill>
              <a:schemeClr val="bg1"/>
            </a:solidFill>
            <a:prstDash val="solid"/>
            <a:round/>
            <a:headEnd type="none" w="med" len="med"/>
            <a:tailEnd type="none" w="med" len="med"/>
          </a:ln>
          <a:effectLst>
            <a:outerShdw blurRad="50800" dist="38100" dir="10800000" algn="r" rotWithShape="0">
              <a:prstClr val="black">
                <a:alpha val="40000"/>
              </a:prstClr>
            </a:outerShdw>
          </a:effectLst>
        </p:spPr>
        <p:txBody>
          <a:bodyPr anchor="ctr" anchorCtr="1"/>
          <a:lstStyle/>
          <a:p>
            <a:pPr>
              <a:defRPr/>
            </a:pPr>
            <a:r>
              <a:rPr lang="en-US" sz="1100" b="1" dirty="0">
                <a:solidFill>
                  <a:schemeClr val="bg1"/>
                </a:solidFill>
                <a:latin typeface="Arial" pitchFamily="34" charset="0"/>
              </a:rPr>
              <a:t>1</a:t>
            </a:r>
          </a:p>
        </p:txBody>
      </p:sp>
      <p:sp>
        <p:nvSpPr>
          <p:cNvPr id="18" name="Oval 17"/>
          <p:cNvSpPr/>
          <p:nvPr/>
        </p:nvSpPr>
        <p:spPr bwMode="auto">
          <a:xfrm>
            <a:off x="2195736" y="3212976"/>
            <a:ext cx="292100" cy="292608"/>
          </a:xfrm>
          <a:prstGeom prst="ellipse">
            <a:avLst/>
          </a:prstGeom>
          <a:solidFill>
            <a:schemeClr val="accent3">
              <a:lumMod val="50000"/>
            </a:schemeClr>
          </a:solidFill>
          <a:ln w="12700" cap="flat" cmpd="sng" algn="ctr">
            <a:solidFill>
              <a:schemeClr val="bg1"/>
            </a:solidFill>
            <a:prstDash val="solid"/>
            <a:round/>
            <a:headEnd type="none" w="med" len="med"/>
            <a:tailEnd type="none" w="med" len="med"/>
          </a:ln>
          <a:effectLst>
            <a:outerShdw blurRad="50800" dist="38100" dir="10800000" algn="r" rotWithShape="0">
              <a:prstClr val="black">
                <a:alpha val="40000"/>
              </a:prstClr>
            </a:outerShdw>
          </a:effectLst>
        </p:spPr>
        <p:txBody>
          <a:bodyPr anchor="ctr" anchorCtr="1"/>
          <a:lstStyle/>
          <a:p>
            <a:pPr>
              <a:defRPr/>
            </a:pPr>
            <a:r>
              <a:rPr lang="en-US" sz="1100" b="1" dirty="0">
                <a:solidFill>
                  <a:schemeClr val="bg1"/>
                </a:solidFill>
                <a:latin typeface="Arial" pitchFamily="34" charset="0"/>
              </a:rPr>
              <a:t>2</a:t>
            </a:r>
          </a:p>
        </p:txBody>
      </p:sp>
      <p:sp>
        <p:nvSpPr>
          <p:cNvPr id="19" name="Oval 18"/>
          <p:cNvSpPr/>
          <p:nvPr/>
        </p:nvSpPr>
        <p:spPr bwMode="auto">
          <a:xfrm>
            <a:off x="2195736" y="5178989"/>
            <a:ext cx="292100" cy="292608"/>
          </a:xfrm>
          <a:prstGeom prst="ellipse">
            <a:avLst/>
          </a:prstGeom>
          <a:solidFill>
            <a:schemeClr val="accent3">
              <a:lumMod val="50000"/>
            </a:schemeClr>
          </a:solidFill>
          <a:ln w="12700" cap="flat" cmpd="sng" algn="ctr">
            <a:solidFill>
              <a:schemeClr val="bg1"/>
            </a:solidFill>
            <a:prstDash val="solid"/>
            <a:round/>
            <a:headEnd type="none" w="med" len="med"/>
            <a:tailEnd type="none" w="med" len="med"/>
          </a:ln>
          <a:effectLst>
            <a:outerShdw blurRad="50800" dist="38100" dir="10800000" algn="r" rotWithShape="0">
              <a:prstClr val="black">
                <a:alpha val="40000"/>
              </a:prstClr>
            </a:outerShdw>
          </a:effectLst>
        </p:spPr>
        <p:txBody>
          <a:bodyPr anchor="ctr" anchorCtr="1"/>
          <a:lstStyle/>
          <a:p>
            <a:pPr>
              <a:defRPr/>
            </a:pPr>
            <a:r>
              <a:rPr lang="en-US" sz="1100" b="1" dirty="0">
                <a:solidFill>
                  <a:schemeClr val="bg1"/>
                </a:solidFill>
                <a:latin typeface="Arial" pitchFamily="34" charset="0"/>
              </a:rPr>
              <a:t>4</a:t>
            </a:r>
          </a:p>
        </p:txBody>
      </p:sp>
      <p:sp>
        <p:nvSpPr>
          <p:cNvPr id="20" name="Rounded Rectangle 19"/>
          <p:cNvSpPr/>
          <p:nvPr/>
        </p:nvSpPr>
        <p:spPr>
          <a:xfrm>
            <a:off x="2351785" y="1212305"/>
            <a:ext cx="2076199" cy="344487"/>
          </a:xfrm>
          <a:prstGeom prst="roundRect">
            <a:avLst/>
          </a:prstGeom>
          <a:solidFill>
            <a:schemeClr val="accent6">
              <a:lumMod val="50000"/>
            </a:schemeClr>
          </a:solidFill>
          <a:ln>
            <a:noFill/>
          </a:ln>
        </p:spPr>
        <p:txBody>
          <a:bodyPr wrap="square" anchor="ctr" anchorCtr="0">
            <a:noAutofit/>
          </a:bodyPr>
          <a:lstStyle/>
          <a:p>
            <a:pPr algn="ctr">
              <a:defRPr/>
            </a:pPr>
            <a:r>
              <a:rPr lang="en-US" sz="1400" b="1" dirty="0" smtClean="0">
                <a:solidFill>
                  <a:schemeClr val="bg1"/>
                </a:solidFill>
              </a:rPr>
              <a:t>What is the issue?</a:t>
            </a:r>
            <a:endParaRPr lang="en-US" sz="1400" b="1" dirty="0">
              <a:solidFill>
                <a:schemeClr val="bg1"/>
              </a:solidFill>
            </a:endParaRPr>
          </a:p>
        </p:txBody>
      </p:sp>
      <p:sp>
        <p:nvSpPr>
          <p:cNvPr id="21" name="Rounded Rectangle 20"/>
          <p:cNvSpPr/>
          <p:nvPr/>
        </p:nvSpPr>
        <p:spPr>
          <a:xfrm>
            <a:off x="4641849" y="1212305"/>
            <a:ext cx="1802359" cy="344487"/>
          </a:xfrm>
          <a:prstGeom prst="roundRect">
            <a:avLst/>
          </a:prstGeom>
          <a:solidFill>
            <a:schemeClr val="accent6">
              <a:lumMod val="50000"/>
            </a:schemeClr>
          </a:solidFill>
          <a:ln>
            <a:noFill/>
          </a:ln>
        </p:spPr>
        <p:txBody>
          <a:bodyPr wrap="square" anchor="ctr" anchorCtr="0">
            <a:noAutofit/>
          </a:bodyPr>
          <a:lstStyle/>
          <a:p>
            <a:pPr algn="ctr">
              <a:defRPr/>
            </a:pPr>
            <a:r>
              <a:rPr lang="en-US" sz="1400" b="1" dirty="0" smtClean="0">
                <a:solidFill>
                  <a:schemeClr val="bg1"/>
                </a:solidFill>
              </a:rPr>
              <a:t>Clue in the case</a:t>
            </a:r>
            <a:endParaRPr lang="en-US" sz="1400" b="1" dirty="0">
              <a:solidFill>
                <a:schemeClr val="bg1"/>
              </a:solidFill>
            </a:endParaRPr>
          </a:p>
        </p:txBody>
      </p:sp>
      <p:sp>
        <p:nvSpPr>
          <p:cNvPr id="22" name="Oval 21"/>
          <p:cNvSpPr/>
          <p:nvPr/>
        </p:nvSpPr>
        <p:spPr bwMode="auto">
          <a:xfrm>
            <a:off x="171650" y="3080355"/>
            <a:ext cx="249238" cy="249236"/>
          </a:xfrm>
          <a:prstGeom prst="ellipse">
            <a:avLst/>
          </a:prstGeom>
          <a:solidFill>
            <a:schemeClr val="accent6">
              <a:lumMod val="75000"/>
            </a:schemeClr>
          </a:solidFill>
          <a:ln w="12700" cap="flat" cmpd="sng" algn="ctr">
            <a:solidFill>
              <a:schemeClr val="bg1"/>
            </a:solidFill>
            <a:prstDash val="solid"/>
            <a:round/>
            <a:headEnd type="none" w="med" len="med"/>
            <a:tailEnd type="none" w="med" len="med"/>
          </a:ln>
          <a:effectLst>
            <a:outerShdw blurRad="50800" dist="38100" dir="10800000" algn="r" rotWithShape="0">
              <a:prstClr val="black">
                <a:alpha val="40000"/>
              </a:prstClr>
            </a:outerShdw>
          </a:effectLst>
        </p:spPr>
        <p:txBody>
          <a:bodyPr anchor="ctr" anchorCtr="1"/>
          <a:lstStyle/>
          <a:p>
            <a:pPr>
              <a:defRPr/>
            </a:pPr>
            <a:r>
              <a:rPr lang="en-US" sz="1100" b="1" dirty="0">
                <a:solidFill>
                  <a:schemeClr val="bg1"/>
                </a:solidFill>
                <a:latin typeface="Arial" pitchFamily="34" charset="0"/>
              </a:rPr>
              <a:t>1</a:t>
            </a:r>
          </a:p>
        </p:txBody>
      </p:sp>
      <p:sp>
        <p:nvSpPr>
          <p:cNvPr id="23" name="Oval 22"/>
          <p:cNvSpPr/>
          <p:nvPr/>
        </p:nvSpPr>
        <p:spPr bwMode="auto">
          <a:xfrm>
            <a:off x="171650" y="3512403"/>
            <a:ext cx="249238" cy="247796"/>
          </a:xfrm>
          <a:prstGeom prst="ellipse">
            <a:avLst/>
          </a:prstGeom>
          <a:solidFill>
            <a:schemeClr val="accent6">
              <a:lumMod val="75000"/>
            </a:schemeClr>
          </a:solidFill>
          <a:ln w="12700" cap="flat" cmpd="sng" algn="ctr">
            <a:solidFill>
              <a:schemeClr val="bg1"/>
            </a:solidFill>
            <a:prstDash val="solid"/>
            <a:round/>
            <a:headEnd type="none" w="med" len="med"/>
            <a:tailEnd type="none" w="med" len="med"/>
          </a:ln>
          <a:effectLst>
            <a:outerShdw blurRad="50800" dist="38100" dir="10800000" algn="r" rotWithShape="0">
              <a:prstClr val="black">
                <a:alpha val="40000"/>
              </a:prstClr>
            </a:outerShdw>
          </a:effectLst>
        </p:spPr>
        <p:txBody>
          <a:bodyPr anchor="ctr" anchorCtr="1"/>
          <a:lstStyle/>
          <a:p>
            <a:pPr>
              <a:defRPr/>
            </a:pPr>
            <a:r>
              <a:rPr lang="en-US" sz="1100" b="1" dirty="0">
                <a:solidFill>
                  <a:schemeClr val="bg1"/>
                </a:solidFill>
                <a:latin typeface="Arial" pitchFamily="34" charset="0"/>
              </a:rPr>
              <a:t>2</a:t>
            </a:r>
          </a:p>
        </p:txBody>
      </p:sp>
      <p:sp>
        <p:nvSpPr>
          <p:cNvPr id="24" name="Oval 23"/>
          <p:cNvSpPr/>
          <p:nvPr/>
        </p:nvSpPr>
        <p:spPr bwMode="auto">
          <a:xfrm>
            <a:off x="171650" y="4088467"/>
            <a:ext cx="249238" cy="249238"/>
          </a:xfrm>
          <a:prstGeom prst="ellipse">
            <a:avLst/>
          </a:prstGeom>
          <a:solidFill>
            <a:schemeClr val="accent6">
              <a:lumMod val="75000"/>
            </a:schemeClr>
          </a:solidFill>
          <a:ln w="12700" cap="flat" cmpd="sng" algn="ctr">
            <a:solidFill>
              <a:schemeClr val="bg1"/>
            </a:solidFill>
            <a:prstDash val="solid"/>
            <a:round/>
            <a:headEnd type="none" w="med" len="med"/>
            <a:tailEnd type="none" w="med" len="med"/>
          </a:ln>
          <a:effectLst>
            <a:outerShdw blurRad="50800" dist="38100" dir="10800000" algn="r" rotWithShape="0">
              <a:prstClr val="black">
                <a:alpha val="40000"/>
              </a:prstClr>
            </a:outerShdw>
          </a:effectLst>
        </p:spPr>
        <p:txBody>
          <a:bodyPr anchor="ctr" anchorCtr="1"/>
          <a:lstStyle/>
          <a:p>
            <a:pPr>
              <a:defRPr/>
            </a:pPr>
            <a:r>
              <a:rPr lang="en-US" sz="1100" b="1" dirty="0">
                <a:solidFill>
                  <a:schemeClr val="bg1"/>
                </a:solidFill>
                <a:latin typeface="Arial" pitchFamily="34" charset="0"/>
              </a:rPr>
              <a:t>3</a:t>
            </a:r>
          </a:p>
        </p:txBody>
      </p:sp>
      <p:sp>
        <p:nvSpPr>
          <p:cNvPr id="25" name="Content Placeholder 3"/>
          <p:cNvSpPr txBox="1">
            <a:spLocks/>
          </p:cNvSpPr>
          <p:nvPr/>
        </p:nvSpPr>
        <p:spPr bwMode="auto">
          <a:xfrm>
            <a:off x="4641849" y="1823625"/>
            <a:ext cx="2090391" cy="1381347"/>
          </a:xfrm>
          <a:prstGeom prst="rect">
            <a:avLst/>
          </a:prstGeom>
          <a:noFill/>
          <a:ln w="9525" algn="ctr">
            <a:noFill/>
            <a:miter lim="800000"/>
            <a:headEnd/>
            <a:tailEnd/>
          </a:ln>
        </p:spPr>
        <p:txBody>
          <a:bodyPr lIns="44450" tIns="44450" rIns="44450" bIns="44450" anchor="ctr"/>
          <a:lstStyle/>
          <a:p>
            <a:pPr marL="174625" indent="-174625" eaLnBrk="0" hangingPunct="0">
              <a:spcBef>
                <a:spcPts val="300"/>
              </a:spcBef>
              <a:buClr>
                <a:schemeClr val="tx1"/>
              </a:buClr>
              <a:buFont typeface="Wingdings" pitchFamily="2" charset="2"/>
              <a:buChar char="§"/>
              <a:defRPr/>
            </a:pPr>
            <a:r>
              <a:rPr lang="en-US" sz="1200" dirty="0" smtClean="0">
                <a:solidFill>
                  <a:schemeClr val="dk1"/>
                </a:solidFill>
              </a:rPr>
              <a:t>Medium </a:t>
            </a:r>
            <a:r>
              <a:rPr lang="en-US" sz="1200" dirty="0">
                <a:solidFill>
                  <a:schemeClr val="dk1"/>
                </a:solidFill>
              </a:rPr>
              <a:t>sized </a:t>
            </a:r>
            <a:r>
              <a:rPr lang="en-US" sz="1200" dirty="0" smtClean="0">
                <a:solidFill>
                  <a:schemeClr val="dk1"/>
                </a:solidFill>
              </a:rPr>
              <a:t>insurer- </a:t>
            </a:r>
            <a:r>
              <a:rPr lang="en-US" sz="1200" dirty="0">
                <a:solidFill>
                  <a:schemeClr val="dk1"/>
                </a:solidFill>
              </a:rPr>
              <a:t>grown rapidly in recent years. </a:t>
            </a:r>
          </a:p>
          <a:p>
            <a:pPr marL="174625" indent="-174625" eaLnBrk="0" hangingPunct="0">
              <a:spcBef>
                <a:spcPts val="300"/>
              </a:spcBef>
              <a:spcAft>
                <a:spcPts val="0"/>
              </a:spcAft>
              <a:buClr>
                <a:schemeClr val="tx1"/>
              </a:buClr>
              <a:buFont typeface="Wingdings" pitchFamily="2" charset="2"/>
              <a:buChar char="§"/>
              <a:defRPr/>
            </a:pPr>
            <a:r>
              <a:rPr lang="en-US" sz="1200" dirty="0">
                <a:solidFill>
                  <a:schemeClr val="dk1"/>
                </a:solidFill>
              </a:rPr>
              <a:t>D</a:t>
            </a:r>
            <a:r>
              <a:rPr lang="en-US" sz="1200" dirty="0" smtClean="0">
                <a:solidFill>
                  <a:schemeClr val="dk1"/>
                </a:solidFill>
              </a:rPr>
              <a:t>ata </a:t>
            </a:r>
            <a:r>
              <a:rPr lang="en-US" sz="1200" dirty="0">
                <a:solidFill>
                  <a:schemeClr val="dk1"/>
                </a:solidFill>
              </a:rPr>
              <a:t>quality is a </a:t>
            </a:r>
            <a:r>
              <a:rPr lang="en-US" sz="1200" dirty="0" smtClean="0">
                <a:solidFill>
                  <a:schemeClr val="dk1"/>
                </a:solidFill>
              </a:rPr>
              <a:t>suspect over last 2/3 years</a:t>
            </a:r>
          </a:p>
          <a:p>
            <a:pPr marL="174625" indent="-174625" eaLnBrk="0" hangingPunct="0">
              <a:spcBef>
                <a:spcPts val="300"/>
              </a:spcBef>
              <a:spcAft>
                <a:spcPts val="0"/>
              </a:spcAft>
              <a:buClr>
                <a:schemeClr val="tx1"/>
              </a:buClr>
              <a:buFont typeface="Wingdings" pitchFamily="2" charset="2"/>
              <a:buChar char="§"/>
              <a:defRPr/>
            </a:pPr>
            <a:r>
              <a:rPr lang="en-US" sz="1200" dirty="0">
                <a:solidFill>
                  <a:schemeClr val="dk1"/>
                </a:solidFill>
              </a:rPr>
              <a:t>Claims staff leaving means more new claim handlers</a:t>
            </a:r>
            <a:endParaRPr lang="en-US" sz="1200" kern="0" dirty="0">
              <a:solidFill>
                <a:schemeClr val="tx1">
                  <a:lumMod val="95000"/>
                  <a:lumOff val="5000"/>
                </a:schemeClr>
              </a:solidFill>
            </a:endParaRPr>
          </a:p>
        </p:txBody>
      </p:sp>
      <p:sp>
        <p:nvSpPr>
          <p:cNvPr id="26" name="Content Placeholder 3"/>
          <p:cNvSpPr txBox="1">
            <a:spLocks/>
          </p:cNvSpPr>
          <p:nvPr/>
        </p:nvSpPr>
        <p:spPr bwMode="auto">
          <a:xfrm>
            <a:off x="4644008" y="4149080"/>
            <a:ext cx="2088231" cy="979099"/>
          </a:xfrm>
          <a:prstGeom prst="rect">
            <a:avLst/>
          </a:prstGeom>
          <a:noFill/>
          <a:ln w="9525" algn="ctr">
            <a:noFill/>
            <a:miter lim="800000"/>
            <a:headEnd/>
            <a:tailEnd/>
          </a:ln>
        </p:spPr>
        <p:txBody>
          <a:bodyPr lIns="44450" tIns="44450" rIns="44450" bIns="44450" anchor="ctr"/>
          <a:lstStyle/>
          <a:p>
            <a:pPr marL="174625" indent="-174625" eaLnBrk="0" hangingPunct="0">
              <a:spcBef>
                <a:spcPts val="300"/>
              </a:spcBef>
              <a:buClr>
                <a:schemeClr val="tx1"/>
              </a:buClr>
              <a:buFont typeface="Wingdings" pitchFamily="2" charset="2"/>
              <a:buChar char="§"/>
              <a:defRPr/>
            </a:pPr>
            <a:r>
              <a:rPr lang="en-US" sz="1200" kern="0" dirty="0" smtClean="0">
                <a:solidFill>
                  <a:schemeClr val="tx1">
                    <a:lumMod val="95000"/>
                    <a:lumOff val="5000"/>
                  </a:schemeClr>
                </a:solidFill>
              </a:rPr>
              <a:t>Very fast recent growth</a:t>
            </a:r>
          </a:p>
          <a:p>
            <a:pPr marL="174625" indent="-174625" eaLnBrk="0" hangingPunct="0">
              <a:spcBef>
                <a:spcPts val="300"/>
              </a:spcBef>
              <a:buClr>
                <a:schemeClr val="tx1"/>
              </a:buClr>
              <a:buFont typeface="Wingdings" pitchFamily="2" charset="2"/>
              <a:buChar char="§"/>
              <a:defRPr/>
            </a:pPr>
            <a:r>
              <a:rPr lang="en-US" sz="1200" dirty="0" smtClean="0"/>
              <a:t>Incurred </a:t>
            </a:r>
            <a:r>
              <a:rPr lang="en-US" sz="1200" dirty="0"/>
              <a:t>claim projection gives reserves consistent to the “wishes” of the </a:t>
            </a:r>
            <a:r>
              <a:rPr lang="en-US" sz="1200" dirty="0" smtClean="0"/>
              <a:t>company</a:t>
            </a:r>
            <a:endParaRPr lang="en-US" sz="1200" dirty="0"/>
          </a:p>
        </p:txBody>
      </p:sp>
      <p:sp>
        <p:nvSpPr>
          <p:cNvPr id="27" name="Content Placeholder 3"/>
          <p:cNvSpPr txBox="1">
            <a:spLocks/>
          </p:cNvSpPr>
          <p:nvPr/>
        </p:nvSpPr>
        <p:spPr bwMode="auto">
          <a:xfrm>
            <a:off x="4644007" y="5301207"/>
            <a:ext cx="2088231" cy="958733"/>
          </a:xfrm>
          <a:prstGeom prst="rect">
            <a:avLst/>
          </a:prstGeom>
          <a:noFill/>
          <a:ln w="9525" algn="ctr">
            <a:noFill/>
            <a:miter lim="800000"/>
            <a:headEnd/>
            <a:tailEnd/>
          </a:ln>
        </p:spPr>
        <p:txBody>
          <a:bodyPr lIns="44450" tIns="44450" rIns="44450" bIns="44450" anchor="ctr"/>
          <a:lstStyle/>
          <a:p>
            <a:pPr marL="174625" indent="-174625" eaLnBrk="0" hangingPunct="0">
              <a:spcBef>
                <a:spcPts val="300"/>
              </a:spcBef>
              <a:spcAft>
                <a:spcPts val="0"/>
              </a:spcAft>
              <a:buClr>
                <a:schemeClr val="tx1"/>
              </a:buClr>
              <a:buFont typeface="Wingdings" pitchFamily="2" charset="2"/>
              <a:buChar char="§"/>
              <a:defRPr/>
            </a:pPr>
            <a:r>
              <a:rPr lang="en-US" sz="1200" dirty="0" smtClean="0">
                <a:solidFill>
                  <a:schemeClr val="dk1"/>
                </a:solidFill>
              </a:rPr>
              <a:t>Actuary </a:t>
            </a:r>
            <a:r>
              <a:rPr lang="en-US" sz="1200" dirty="0">
                <a:solidFill>
                  <a:schemeClr val="dk1"/>
                </a:solidFill>
              </a:rPr>
              <a:t>became concerned about the data over the last two or three </a:t>
            </a:r>
            <a:r>
              <a:rPr lang="en-US" sz="1200" dirty="0" smtClean="0">
                <a:solidFill>
                  <a:schemeClr val="dk1"/>
                </a:solidFill>
              </a:rPr>
              <a:t>year</a:t>
            </a:r>
            <a:endParaRPr lang="en-US" sz="1200" kern="0" dirty="0">
              <a:solidFill>
                <a:schemeClr val="tx1">
                  <a:lumMod val="95000"/>
                  <a:lumOff val="5000"/>
                </a:schemeClr>
              </a:solidFill>
            </a:endParaRPr>
          </a:p>
        </p:txBody>
      </p:sp>
      <p:sp>
        <p:nvSpPr>
          <p:cNvPr id="28" name="Oval 27"/>
          <p:cNvSpPr/>
          <p:nvPr/>
        </p:nvSpPr>
        <p:spPr bwMode="auto">
          <a:xfrm>
            <a:off x="179512" y="4559309"/>
            <a:ext cx="249238" cy="249238"/>
          </a:xfrm>
          <a:prstGeom prst="ellipse">
            <a:avLst/>
          </a:prstGeom>
          <a:solidFill>
            <a:schemeClr val="accent6">
              <a:lumMod val="75000"/>
            </a:schemeClr>
          </a:solidFill>
          <a:ln w="12700" cap="flat" cmpd="sng" algn="ctr">
            <a:solidFill>
              <a:schemeClr val="bg1"/>
            </a:solidFill>
            <a:prstDash val="solid"/>
            <a:round/>
            <a:headEnd type="none" w="med" len="med"/>
            <a:tailEnd type="none" w="med" len="med"/>
          </a:ln>
          <a:effectLst>
            <a:outerShdw blurRad="50800" dist="38100" dir="10800000" algn="r" rotWithShape="0">
              <a:prstClr val="black">
                <a:alpha val="40000"/>
              </a:prstClr>
            </a:outerShdw>
          </a:effectLst>
        </p:spPr>
        <p:txBody>
          <a:bodyPr anchor="ctr" anchorCtr="1"/>
          <a:lstStyle/>
          <a:p>
            <a:pPr>
              <a:defRPr/>
            </a:pPr>
            <a:r>
              <a:rPr lang="en-US" sz="1100" b="1" dirty="0" smtClean="0">
                <a:solidFill>
                  <a:schemeClr val="bg1"/>
                </a:solidFill>
                <a:latin typeface="Arial" pitchFamily="34" charset="0"/>
              </a:rPr>
              <a:t>4</a:t>
            </a:r>
            <a:endParaRPr lang="en-US" sz="1100" b="1" dirty="0">
              <a:solidFill>
                <a:schemeClr val="bg1"/>
              </a:solidFill>
              <a:latin typeface="Arial" pitchFamily="34" charset="0"/>
            </a:endParaRPr>
          </a:p>
        </p:txBody>
      </p:sp>
      <p:sp>
        <p:nvSpPr>
          <p:cNvPr id="29" name="Pentagon 28"/>
          <p:cNvSpPr/>
          <p:nvPr/>
        </p:nvSpPr>
        <p:spPr>
          <a:xfrm>
            <a:off x="2378616" y="4160520"/>
            <a:ext cx="2193384" cy="1005840"/>
          </a:xfrm>
          <a:prstGeom prst="homePlate">
            <a:avLst>
              <a:gd name="adj" fmla="val 14840"/>
            </a:avLst>
          </a:prstGeom>
          <a:solidFill>
            <a:schemeClr val="accent3">
              <a:lumMod val="60000"/>
              <a:lumOff val="40000"/>
            </a:schemeClr>
          </a:solidFill>
          <a:ln>
            <a:solidFill>
              <a:schemeClr val="bg1"/>
            </a:solidFill>
          </a:ln>
          <a:effectLst>
            <a:outerShdw blurRad="50800" dist="38100" algn="l" rotWithShape="0">
              <a:prstClr val="black">
                <a:alpha val="40000"/>
              </a:prstClr>
            </a:outerShdw>
          </a:effectLst>
        </p:spPr>
        <p:txBody>
          <a:bodyPr lIns="45720" rIns="18288" anchor="ctr"/>
          <a:lstStyle/>
          <a:p>
            <a:pPr marL="287550" indent="-171450">
              <a:spcBef>
                <a:spcPts val="0"/>
              </a:spcBef>
              <a:buFont typeface="Wingdings" pitchFamily="2" charset="2"/>
              <a:buChar char="§"/>
              <a:defRPr/>
            </a:pPr>
            <a:r>
              <a:rPr lang="en-US" sz="1200" dirty="0" smtClean="0"/>
              <a:t>Affects reserve – danger of insolvency</a:t>
            </a:r>
            <a:endParaRPr lang="en-US" sz="1200" dirty="0"/>
          </a:p>
          <a:p>
            <a:pPr marL="287550" indent="-171450">
              <a:spcBef>
                <a:spcPts val="0"/>
              </a:spcBef>
              <a:buFont typeface="Wingdings" pitchFamily="2" charset="2"/>
              <a:buChar char="§"/>
              <a:defRPr/>
            </a:pPr>
            <a:r>
              <a:rPr lang="en-US" sz="1200" dirty="0"/>
              <a:t>If it is a consistent issue, then implicitly allowed </a:t>
            </a:r>
            <a:r>
              <a:rPr lang="en-US" sz="1200" dirty="0" smtClean="0"/>
              <a:t>for</a:t>
            </a:r>
          </a:p>
          <a:p>
            <a:pPr marL="287550" indent="-171450">
              <a:spcBef>
                <a:spcPts val="0"/>
              </a:spcBef>
              <a:buFont typeface="Wingdings" pitchFamily="2" charset="2"/>
              <a:buChar char="§"/>
              <a:defRPr/>
            </a:pPr>
            <a:r>
              <a:rPr lang="en-GB" sz="1200" dirty="0" smtClean="0"/>
              <a:t>Concern if practice is new</a:t>
            </a:r>
            <a:endParaRPr lang="en-US" sz="1200" dirty="0"/>
          </a:p>
        </p:txBody>
      </p:sp>
      <p:sp>
        <p:nvSpPr>
          <p:cNvPr id="30" name="Oval 29"/>
          <p:cNvSpPr/>
          <p:nvPr/>
        </p:nvSpPr>
        <p:spPr bwMode="auto">
          <a:xfrm>
            <a:off x="2195736" y="4005064"/>
            <a:ext cx="292100" cy="292608"/>
          </a:xfrm>
          <a:prstGeom prst="ellipse">
            <a:avLst/>
          </a:prstGeom>
          <a:solidFill>
            <a:schemeClr val="accent3">
              <a:lumMod val="50000"/>
            </a:schemeClr>
          </a:solidFill>
          <a:ln w="12700" cap="flat" cmpd="sng" algn="ctr">
            <a:solidFill>
              <a:schemeClr val="bg1"/>
            </a:solidFill>
            <a:prstDash val="solid"/>
            <a:round/>
            <a:headEnd type="none" w="med" len="med"/>
            <a:tailEnd type="none" w="med" len="med"/>
          </a:ln>
          <a:effectLst>
            <a:outerShdw blurRad="50800" dist="38100" dir="10800000" algn="r" rotWithShape="0">
              <a:prstClr val="black">
                <a:alpha val="40000"/>
              </a:prstClr>
            </a:outerShdw>
          </a:effectLst>
        </p:spPr>
        <p:txBody>
          <a:bodyPr anchor="ctr" anchorCtr="1"/>
          <a:lstStyle/>
          <a:p>
            <a:pPr>
              <a:defRPr/>
            </a:pPr>
            <a:r>
              <a:rPr lang="en-US" sz="1100" b="1" dirty="0" smtClean="0">
                <a:solidFill>
                  <a:schemeClr val="bg1"/>
                </a:solidFill>
                <a:latin typeface="Arial" pitchFamily="34" charset="0"/>
              </a:rPr>
              <a:t>3</a:t>
            </a:r>
            <a:endParaRPr lang="en-US" sz="1100" b="1" dirty="0">
              <a:solidFill>
                <a:schemeClr val="bg1"/>
              </a:solidFill>
              <a:latin typeface="Arial" pitchFamily="34" charset="0"/>
            </a:endParaRPr>
          </a:p>
        </p:txBody>
      </p:sp>
      <p:sp>
        <p:nvSpPr>
          <p:cNvPr id="31" name="Content Placeholder 3"/>
          <p:cNvSpPr txBox="1">
            <a:spLocks/>
          </p:cNvSpPr>
          <p:nvPr/>
        </p:nvSpPr>
        <p:spPr bwMode="auto">
          <a:xfrm>
            <a:off x="4644008" y="3347587"/>
            <a:ext cx="2088231" cy="740880"/>
          </a:xfrm>
          <a:prstGeom prst="rect">
            <a:avLst/>
          </a:prstGeom>
          <a:noFill/>
          <a:ln w="9525" algn="ctr">
            <a:noFill/>
            <a:miter lim="800000"/>
            <a:headEnd/>
            <a:tailEnd/>
          </a:ln>
        </p:spPr>
        <p:txBody>
          <a:bodyPr lIns="44450" tIns="44450" rIns="44450" bIns="44450" anchor="ctr"/>
          <a:lstStyle/>
          <a:p>
            <a:pPr marL="174625" indent="-174625" eaLnBrk="0" hangingPunct="0">
              <a:spcBef>
                <a:spcPts val="300"/>
              </a:spcBef>
              <a:buClr>
                <a:schemeClr val="tx1"/>
              </a:buClr>
              <a:buFont typeface="Wingdings" pitchFamily="2" charset="2"/>
              <a:buChar char="§"/>
              <a:defRPr/>
            </a:pPr>
            <a:r>
              <a:rPr lang="en-US" sz="1200" dirty="0" smtClean="0">
                <a:solidFill>
                  <a:schemeClr val="dk1"/>
                </a:solidFill>
              </a:rPr>
              <a:t>Actuary </a:t>
            </a:r>
            <a:r>
              <a:rPr lang="en-US" sz="1200" dirty="0" smtClean="0"/>
              <a:t>checked </a:t>
            </a:r>
            <a:r>
              <a:rPr lang="en-US" sz="1200" dirty="0"/>
              <a:t>with </a:t>
            </a:r>
            <a:r>
              <a:rPr lang="en-US" sz="1200" dirty="0">
                <a:solidFill>
                  <a:schemeClr val="dk1"/>
                </a:solidFill>
              </a:rPr>
              <a:t>the company and the </a:t>
            </a:r>
            <a:r>
              <a:rPr lang="en-US" sz="1200" dirty="0" smtClean="0">
                <a:solidFill>
                  <a:schemeClr val="dk1"/>
                </a:solidFill>
              </a:rPr>
              <a:t>auditors</a:t>
            </a:r>
            <a:endParaRPr lang="en-US" sz="1200" dirty="0">
              <a:solidFill>
                <a:schemeClr val="dk1"/>
              </a:solidFill>
            </a:endParaRPr>
          </a:p>
        </p:txBody>
      </p:sp>
      <p:sp>
        <p:nvSpPr>
          <p:cNvPr id="32" name="Chevron 31"/>
          <p:cNvSpPr/>
          <p:nvPr/>
        </p:nvSpPr>
        <p:spPr>
          <a:xfrm>
            <a:off x="6658073" y="1628800"/>
            <a:ext cx="2219028" cy="1576171"/>
          </a:xfrm>
          <a:prstGeom prst="chevron">
            <a:avLst>
              <a:gd name="adj" fmla="val 15333"/>
            </a:avLst>
          </a:prstGeom>
          <a:solidFill>
            <a:schemeClr val="bg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200" dirty="0">
              <a:solidFill>
                <a:schemeClr val="tx1"/>
              </a:solidFill>
            </a:endParaRPr>
          </a:p>
        </p:txBody>
      </p:sp>
      <p:sp>
        <p:nvSpPr>
          <p:cNvPr id="34" name="Chevron 33"/>
          <p:cNvSpPr/>
          <p:nvPr/>
        </p:nvSpPr>
        <p:spPr>
          <a:xfrm>
            <a:off x="6658072" y="5301208"/>
            <a:ext cx="2219029" cy="934648"/>
          </a:xfrm>
          <a:prstGeom prst="chevron">
            <a:avLst>
              <a:gd name="adj" fmla="val 15333"/>
            </a:avLst>
          </a:prstGeom>
          <a:solidFill>
            <a:schemeClr val="bg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200" dirty="0">
              <a:solidFill>
                <a:schemeClr val="tx1"/>
              </a:solidFill>
            </a:endParaRPr>
          </a:p>
        </p:txBody>
      </p:sp>
      <p:sp>
        <p:nvSpPr>
          <p:cNvPr id="35" name="Content Placeholder 3"/>
          <p:cNvSpPr txBox="1">
            <a:spLocks/>
          </p:cNvSpPr>
          <p:nvPr/>
        </p:nvSpPr>
        <p:spPr bwMode="auto">
          <a:xfrm>
            <a:off x="6891635" y="1628801"/>
            <a:ext cx="2072853" cy="1576170"/>
          </a:xfrm>
          <a:prstGeom prst="rect">
            <a:avLst/>
          </a:prstGeom>
          <a:noFill/>
          <a:ln w="9525" algn="ctr">
            <a:noFill/>
            <a:miter lim="800000"/>
            <a:headEnd/>
            <a:tailEnd/>
          </a:ln>
        </p:spPr>
        <p:txBody>
          <a:bodyPr lIns="45720" rIns="45720" anchor="ctr"/>
          <a:lstStyle/>
          <a:p>
            <a:pPr marL="173736" indent="-173736">
              <a:buAutoNum type="alphaLcPeriod"/>
            </a:pPr>
            <a:r>
              <a:rPr lang="en-US" sz="1200" dirty="0"/>
              <a:t>PCS (3.4)</a:t>
            </a:r>
          </a:p>
          <a:p>
            <a:pPr marL="173736" indent="-173736">
              <a:buAutoNum type="alphaLcPeriod"/>
            </a:pPr>
            <a:r>
              <a:rPr lang="en-US" sz="1200" dirty="0"/>
              <a:t>APS (8.3)</a:t>
            </a:r>
          </a:p>
          <a:p>
            <a:pPr marL="173736" indent="-173736">
              <a:buAutoNum type="alphaLcPeriod"/>
            </a:pPr>
            <a:r>
              <a:rPr lang="en-US" sz="1200" dirty="0"/>
              <a:t>AA Regulation (7</a:t>
            </a:r>
            <a:r>
              <a:rPr lang="en-US" sz="1200" dirty="0" smtClean="0"/>
              <a:t>)</a:t>
            </a:r>
            <a:endParaRPr lang="en-US" sz="1200" dirty="0"/>
          </a:p>
          <a:p>
            <a:pPr marL="173736" indent="-173736">
              <a:buAutoNum type="alphaLcPeriod"/>
            </a:pPr>
            <a:r>
              <a:rPr lang="en-US" sz="1200" dirty="0"/>
              <a:t>Draft regulation </a:t>
            </a:r>
            <a:r>
              <a:rPr lang="en-US" sz="1200" dirty="0" smtClean="0"/>
              <a:t>on claims reserving</a:t>
            </a:r>
            <a:endParaRPr lang="en-US" sz="1200" dirty="0"/>
          </a:p>
          <a:p>
            <a:pPr marL="173736" indent="-173736">
              <a:buAutoNum type="alphaLcPeriod"/>
            </a:pPr>
            <a:r>
              <a:rPr lang="en-US" sz="1200" i="1" dirty="0"/>
              <a:t>GN12 (4.2, 6.2)</a:t>
            </a:r>
          </a:p>
          <a:p>
            <a:pPr marL="173736" indent="-173736">
              <a:buAutoNum type="alphaLcPeriod"/>
            </a:pPr>
            <a:r>
              <a:rPr lang="en-US" sz="1200" i="1" dirty="0"/>
              <a:t>GN18 (3.3</a:t>
            </a:r>
            <a:r>
              <a:rPr lang="en-US" sz="1200" i="1" dirty="0" smtClean="0"/>
              <a:t>)</a:t>
            </a:r>
          </a:p>
          <a:p>
            <a:pPr marL="173736" indent="-173736">
              <a:buAutoNum type="alphaLcPeriod"/>
            </a:pPr>
            <a:r>
              <a:rPr lang="en-US" sz="1200" i="1" dirty="0" smtClean="0"/>
              <a:t>TAS - D</a:t>
            </a:r>
            <a:endParaRPr lang="en-US" sz="1200" i="1" dirty="0"/>
          </a:p>
        </p:txBody>
      </p:sp>
      <p:cxnSp>
        <p:nvCxnSpPr>
          <p:cNvPr id="36" name="Straight Connector 20"/>
          <p:cNvCxnSpPr>
            <a:cxnSpLocks noChangeShapeType="1"/>
          </p:cNvCxnSpPr>
          <p:nvPr/>
        </p:nvCxnSpPr>
        <p:spPr bwMode="auto">
          <a:xfrm>
            <a:off x="2555776" y="4077072"/>
            <a:ext cx="6217920" cy="0"/>
          </a:xfrm>
          <a:prstGeom prst="line">
            <a:avLst/>
          </a:prstGeom>
          <a:noFill/>
          <a:ln w="12700" algn="ctr">
            <a:solidFill>
              <a:schemeClr val="tx1"/>
            </a:solidFill>
            <a:prstDash val="dash"/>
            <a:round/>
            <a:headEnd/>
            <a:tailEnd/>
          </a:ln>
          <a:extLst>
            <a:ext uri="{909E8E84-426E-40DD-AFC4-6F175D3DCCD1}">
              <a14:hiddenFill xmlns:a14="http://schemas.microsoft.com/office/drawing/2010/main">
                <a:noFill/>
              </a14:hiddenFill>
            </a:ext>
          </a:extLst>
        </p:spPr>
      </p:cxnSp>
      <p:sp>
        <p:nvSpPr>
          <p:cNvPr id="37" name="Chevron 36"/>
          <p:cNvSpPr/>
          <p:nvPr/>
        </p:nvSpPr>
        <p:spPr>
          <a:xfrm>
            <a:off x="6658073" y="4149080"/>
            <a:ext cx="2219028" cy="934648"/>
          </a:xfrm>
          <a:prstGeom prst="chevron">
            <a:avLst>
              <a:gd name="adj" fmla="val 15333"/>
            </a:avLst>
          </a:prstGeom>
          <a:solidFill>
            <a:schemeClr val="bg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200" dirty="0">
              <a:solidFill>
                <a:schemeClr val="tx1"/>
              </a:solidFill>
            </a:endParaRPr>
          </a:p>
        </p:txBody>
      </p:sp>
      <p:sp>
        <p:nvSpPr>
          <p:cNvPr id="38" name="Chevron 37"/>
          <p:cNvSpPr/>
          <p:nvPr/>
        </p:nvSpPr>
        <p:spPr>
          <a:xfrm>
            <a:off x="6658073" y="3284984"/>
            <a:ext cx="2219028" cy="764765"/>
          </a:xfrm>
          <a:prstGeom prst="chevron">
            <a:avLst>
              <a:gd name="adj" fmla="val 15333"/>
            </a:avLst>
          </a:prstGeom>
          <a:solidFill>
            <a:schemeClr val="bg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endParaRPr lang="en-US" sz="1200" dirty="0">
              <a:solidFill>
                <a:schemeClr val="tx1"/>
              </a:solidFill>
            </a:endParaRPr>
          </a:p>
        </p:txBody>
      </p:sp>
      <p:sp>
        <p:nvSpPr>
          <p:cNvPr id="39" name="Rounded Rectangle 38"/>
          <p:cNvSpPr/>
          <p:nvPr/>
        </p:nvSpPr>
        <p:spPr>
          <a:xfrm>
            <a:off x="6658073" y="1212306"/>
            <a:ext cx="2219028" cy="344486"/>
          </a:xfrm>
          <a:prstGeom prst="roundRect">
            <a:avLst/>
          </a:prstGeom>
          <a:solidFill>
            <a:schemeClr val="accent6">
              <a:lumMod val="50000"/>
            </a:schemeClr>
          </a:solidFill>
          <a:ln>
            <a:noFill/>
          </a:ln>
        </p:spPr>
        <p:txBody>
          <a:bodyPr wrap="square" anchor="ctr" anchorCtr="0">
            <a:noAutofit/>
          </a:bodyPr>
          <a:lstStyle/>
          <a:p>
            <a:pPr algn="ctr">
              <a:defRPr/>
            </a:pPr>
            <a:r>
              <a:rPr lang="en-US" sz="1400" b="1" dirty="0">
                <a:solidFill>
                  <a:schemeClr val="bg1"/>
                </a:solidFill>
              </a:rPr>
              <a:t>R</a:t>
            </a:r>
            <a:r>
              <a:rPr lang="en-US" sz="1400" b="1" dirty="0" smtClean="0">
                <a:solidFill>
                  <a:schemeClr val="bg1"/>
                </a:solidFill>
              </a:rPr>
              <a:t>elevant guidelines</a:t>
            </a:r>
            <a:endParaRPr lang="en-US" sz="1400" b="1" dirty="0">
              <a:solidFill>
                <a:schemeClr val="bg1"/>
              </a:solidFill>
            </a:endParaRPr>
          </a:p>
        </p:txBody>
      </p:sp>
      <p:sp>
        <p:nvSpPr>
          <p:cNvPr id="40" name="TextBox 39"/>
          <p:cNvSpPr txBox="1"/>
          <p:nvPr/>
        </p:nvSpPr>
        <p:spPr>
          <a:xfrm>
            <a:off x="6894576" y="3378342"/>
            <a:ext cx="1617203" cy="646331"/>
          </a:xfrm>
          <a:prstGeom prst="rect">
            <a:avLst/>
          </a:prstGeom>
          <a:noFill/>
        </p:spPr>
        <p:txBody>
          <a:bodyPr wrap="square" rtlCol="0">
            <a:spAutoFit/>
          </a:bodyPr>
          <a:lstStyle/>
          <a:p>
            <a:pPr marL="173736" indent="-173736">
              <a:buFont typeface="+mj-lt"/>
              <a:buAutoNum type="alphaLcPeriod"/>
              <a:defRPr/>
            </a:pPr>
            <a:r>
              <a:rPr lang="en-US" sz="1200" dirty="0"/>
              <a:t>PCS</a:t>
            </a:r>
          </a:p>
          <a:p>
            <a:pPr marL="173736" indent="-173736">
              <a:buAutoNum type="alphaLcPeriod"/>
            </a:pPr>
            <a:r>
              <a:rPr lang="en-US" sz="1200" dirty="0"/>
              <a:t>GN12 (6.1)</a:t>
            </a:r>
          </a:p>
          <a:p>
            <a:pPr marL="173736" indent="-173736">
              <a:buAutoNum type="alphaLcPeriod"/>
            </a:pPr>
            <a:r>
              <a:rPr lang="en-US" sz="1200" dirty="0"/>
              <a:t>GN18 (3.1, 4.1)</a:t>
            </a:r>
          </a:p>
        </p:txBody>
      </p:sp>
      <p:sp>
        <p:nvSpPr>
          <p:cNvPr id="41" name="TextBox 40"/>
          <p:cNvSpPr txBox="1"/>
          <p:nvPr/>
        </p:nvSpPr>
        <p:spPr>
          <a:xfrm>
            <a:off x="6894577" y="4221088"/>
            <a:ext cx="1853888" cy="830997"/>
          </a:xfrm>
          <a:prstGeom prst="rect">
            <a:avLst/>
          </a:prstGeom>
          <a:noFill/>
        </p:spPr>
        <p:txBody>
          <a:bodyPr wrap="square" rtlCol="0">
            <a:spAutoFit/>
          </a:bodyPr>
          <a:lstStyle/>
          <a:p>
            <a:pPr marL="173736" indent="-173736">
              <a:buAutoNum type="alphaLcPeriod"/>
            </a:pPr>
            <a:r>
              <a:rPr lang="en-US" sz="1200" dirty="0"/>
              <a:t>APS  (8.10.3)</a:t>
            </a:r>
          </a:p>
          <a:p>
            <a:pPr marL="173736" indent="-173736">
              <a:buAutoNum type="alphaLcPeriod"/>
            </a:pPr>
            <a:r>
              <a:rPr lang="en-US" sz="1200" dirty="0"/>
              <a:t>AA Regulation ( 8.h.ii)</a:t>
            </a:r>
          </a:p>
          <a:p>
            <a:pPr marL="173736" indent="-173736">
              <a:buAutoNum type="alphaLcPeriod"/>
            </a:pPr>
            <a:r>
              <a:rPr lang="en-US" sz="1200" dirty="0"/>
              <a:t>Draft regulation on claims </a:t>
            </a:r>
            <a:r>
              <a:rPr lang="en-US" sz="1200" dirty="0" smtClean="0"/>
              <a:t>reserving</a:t>
            </a:r>
            <a:endParaRPr lang="en-US" sz="1200" dirty="0"/>
          </a:p>
        </p:txBody>
      </p:sp>
      <p:sp>
        <p:nvSpPr>
          <p:cNvPr id="42" name="TextBox 41"/>
          <p:cNvSpPr txBox="1"/>
          <p:nvPr/>
        </p:nvSpPr>
        <p:spPr>
          <a:xfrm>
            <a:off x="6894576" y="5589240"/>
            <a:ext cx="1853888" cy="276999"/>
          </a:xfrm>
          <a:prstGeom prst="rect">
            <a:avLst/>
          </a:prstGeom>
          <a:noFill/>
        </p:spPr>
        <p:txBody>
          <a:bodyPr wrap="square" rtlCol="0">
            <a:spAutoFit/>
          </a:bodyPr>
          <a:lstStyle/>
          <a:p>
            <a:pPr marL="173736" indent="-173736">
              <a:buAutoNum type="alphaLcPeriod"/>
            </a:pPr>
            <a:r>
              <a:rPr lang="en-US" sz="1200" dirty="0"/>
              <a:t>AA Regulation (8.i)</a:t>
            </a:r>
          </a:p>
        </p:txBody>
      </p:sp>
      <p:sp>
        <p:nvSpPr>
          <p:cNvPr id="43" name="Title 1"/>
          <p:cNvSpPr>
            <a:spLocks noGrp="1"/>
          </p:cNvSpPr>
          <p:nvPr>
            <p:ph type="title"/>
          </p:nvPr>
        </p:nvSpPr>
        <p:spPr>
          <a:xfrm>
            <a:off x="457200" y="209773"/>
            <a:ext cx="7497763" cy="842963"/>
          </a:xfrm>
        </p:spPr>
        <p:txBody>
          <a:bodyPr>
            <a:normAutofit/>
          </a:bodyPr>
          <a:lstStyle/>
          <a:p>
            <a:r>
              <a:rPr lang="en-US" sz="3000" dirty="0" smtClean="0">
                <a:latin typeface="+mj-lt"/>
                <a:cs typeface="Arial" pitchFamily="34" charset="0"/>
              </a:rPr>
              <a:t>Issue: Suppression of case reserves</a:t>
            </a:r>
            <a:endParaRPr lang="en-US" sz="3000" dirty="0" smtClean="0">
              <a:solidFill>
                <a:schemeClr val="bg1">
                  <a:lumMod val="50000"/>
                </a:schemeClr>
              </a:solidFill>
              <a:latin typeface="+mj-lt"/>
            </a:endParaRPr>
          </a:p>
        </p:txBody>
      </p:sp>
      <p:sp>
        <p:nvSpPr>
          <p:cNvPr id="44" name="TextBox 43"/>
          <p:cNvSpPr txBox="1"/>
          <p:nvPr/>
        </p:nvSpPr>
        <p:spPr>
          <a:xfrm>
            <a:off x="92075" y="6237312"/>
            <a:ext cx="8950225" cy="276999"/>
          </a:xfrm>
          <a:prstGeom prst="rect">
            <a:avLst/>
          </a:prstGeom>
          <a:noFill/>
        </p:spPr>
        <p:txBody>
          <a:bodyPr wrap="square" rtlCol="0">
            <a:spAutoFit/>
          </a:bodyPr>
          <a:lstStyle/>
          <a:p>
            <a:r>
              <a:rPr lang="en-US" sz="1200" dirty="0" smtClean="0"/>
              <a:t>PCS : Professional Conduct Standards;  APS : Actuarial Practice Standard (APS 21);  AA Regulation: </a:t>
            </a:r>
            <a:r>
              <a:rPr lang="en-US" sz="1200" dirty="0"/>
              <a:t>IRDA (Appointed Actuary) Regulations, </a:t>
            </a:r>
            <a:r>
              <a:rPr lang="en-US" sz="1200" dirty="0" smtClean="0"/>
              <a:t>2000</a:t>
            </a:r>
            <a:endParaRPr lang="en-US" sz="1200" dirty="0"/>
          </a:p>
        </p:txBody>
      </p:sp>
      <p:sp>
        <p:nvSpPr>
          <p:cNvPr id="45" name="TextBox 44"/>
          <p:cNvSpPr txBox="1"/>
          <p:nvPr/>
        </p:nvSpPr>
        <p:spPr>
          <a:xfrm>
            <a:off x="92075" y="6453336"/>
            <a:ext cx="8548377" cy="276999"/>
          </a:xfrm>
          <a:prstGeom prst="rect">
            <a:avLst/>
          </a:prstGeom>
          <a:noFill/>
        </p:spPr>
        <p:txBody>
          <a:bodyPr wrap="square" rtlCol="0">
            <a:spAutoFit/>
          </a:bodyPr>
          <a:lstStyle/>
          <a:p>
            <a:r>
              <a:rPr lang="en-US" sz="1200" dirty="0" smtClean="0"/>
              <a:t>GN : Guidance Notes issued by </a:t>
            </a:r>
            <a:r>
              <a:rPr lang="en-US" sz="1200" dirty="0" err="1" smtClean="0"/>
              <a:t>IFoA</a:t>
            </a:r>
            <a:r>
              <a:rPr lang="en-US" sz="1200" dirty="0" smtClean="0"/>
              <a:t>; TAS – D : Technical Actuarial Standard  on Data produced by Board of Actuarial Standards, UK</a:t>
            </a:r>
            <a:endParaRPr lang="en-US" sz="1200" dirty="0"/>
          </a:p>
        </p:txBody>
      </p:sp>
      <p:sp>
        <p:nvSpPr>
          <p:cNvPr id="46" name="TextBox 45"/>
          <p:cNvSpPr txBox="1"/>
          <p:nvPr/>
        </p:nvSpPr>
        <p:spPr>
          <a:xfrm>
            <a:off x="2123728" y="4005064"/>
            <a:ext cx="6840760" cy="1161296"/>
          </a:xfrm>
          <a:prstGeom prst="rect">
            <a:avLst/>
          </a:prstGeom>
          <a:noFill/>
          <a:ln w="88900">
            <a:solidFill>
              <a:schemeClr val="accent6"/>
            </a:solidFill>
          </a:ln>
        </p:spPr>
        <p:txBody>
          <a:bodyPr wrap="square" rtlCol="0">
            <a:noAutofit/>
          </a:bodyPr>
          <a:lstStyle/>
          <a:p>
            <a:endParaRPr lang="en-US" dirty="0"/>
          </a:p>
        </p:txBody>
      </p:sp>
    </p:spTree>
    <p:extLst>
      <p:ext uri="{BB962C8B-B14F-4D97-AF65-F5344CB8AC3E}">
        <p14:creationId xmlns:p14="http://schemas.microsoft.com/office/powerpoint/2010/main" val="189126783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solidFill>
                  <a:srgbClr val="1F497D">
                    <a:lumMod val="75000"/>
                  </a:srgbClr>
                </a:solidFill>
              </a:rPr>
              <a:pPr/>
              <a:t>15</a:t>
            </a:fld>
            <a:endParaRPr lang="en-US" dirty="0">
              <a:solidFill>
                <a:srgbClr val="1F497D">
                  <a:lumMod val="75000"/>
                </a:srgbClr>
              </a:solidFill>
            </a:endParaRPr>
          </a:p>
        </p:txBody>
      </p:sp>
      <p:sp>
        <p:nvSpPr>
          <p:cNvPr id="28" name="Title 1"/>
          <p:cNvSpPr>
            <a:spLocks noGrp="1"/>
          </p:cNvSpPr>
          <p:nvPr>
            <p:ph type="title"/>
          </p:nvPr>
        </p:nvSpPr>
        <p:spPr>
          <a:xfrm>
            <a:off x="457200" y="209773"/>
            <a:ext cx="7497763" cy="842963"/>
          </a:xfrm>
        </p:spPr>
        <p:txBody>
          <a:bodyPr>
            <a:normAutofit fontScale="90000"/>
          </a:bodyPr>
          <a:lstStyle/>
          <a:p>
            <a:r>
              <a:rPr lang="en-US" sz="3300" dirty="0" smtClean="0">
                <a:latin typeface="+mj-lt"/>
                <a:cs typeface="Arial" pitchFamily="34" charset="0"/>
              </a:rPr>
              <a:t>Adequacy of claims reserve</a:t>
            </a:r>
            <a:r>
              <a:rPr lang="en-US" sz="3000" dirty="0" smtClean="0">
                <a:latin typeface="+mj-lt"/>
                <a:cs typeface="Arial" pitchFamily="34" charset="0"/>
              </a:rPr>
              <a:t/>
            </a:r>
            <a:br>
              <a:rPr lang="en-US" sz="3000" dirty="0" smtClean="0">
                <a:latin typeface="+mj-lt"/>
                <a:cs typeface="Arial" pitchFamily="34" charset="0"/>
              </a:rPr>
            </a:br>
            <a:r>
              <a:rPr lang="en-US" sz="2200" dirty="0" smtClean="0">
                <a:solidFill>
                  <a:schemeClr val="bg1">
                    <a:lumMod val="50000"/>
                  </a:schemeClr>
                </a:solidFill>
                <a:latin typeface="+mj-lt"/>
                <a:cs typeface="Arial" pitchFamily="34" charset="0"/>
              </a:rPr>
              <a:t>Considerations</a:t>
            </a:r>
            <a:endParaRPr lang="en-US" sz="2200" dirty="0" smtClean="0">
              <a:solidFill>
                <a:schemeClr val="bg1">
                  <a:lumMod val="50000"/>
                </a:schemeClr>
              </a:solidFill>
              <a:latin typeface="+mj-lt"/>
            </a:endParaRPr>
          </a:p>
        </p:txBody>
      </p:sp>
      <p:sp>
        <p:nvSpPr>
          <p:cNvPr id="29" name="Footer Placeholder 3"/>
          <p:cNvSpPr txBox="1">
            <a:spLocks/>
          </p:cNvSpPr>
          <p:nvPr/>
        </p:nvSpPr>
        <p:spPr>
          <a:xfrm>
            <a:off x="76200" y="6520259"/>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1600" b="1" kern="1200">
                <a:solidFill>
                  <a:srgbClr val="C00000"/>
                </a:solidFill>
                <a:latin typeface="Garamond" pitchFamily="18"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www.actuariesindia.org</a:t>
            </a:r>
          </a:p>
          <a:p>
            <a:endParaRPr lang="en-US" dirty="0"/>
          </a:p>
        </p:txBody>
      </p:sp>
      <p:sp>
        <p:nvSpPr>
          <p:cNvPr id="14" name="Rectangle 2"/>
          <p:cNvSpPr>
            <a:spLocks noChangeArrowheads="1"/>
          </p:cNvSpPr>
          <p:nvPr/>
        </p:nvSpPr>
        <p:spPr bwMode="auto">
          <a:xfrm>
            <a:off x="601662" y="1340768"/>
            <a:ext cx="7786761" cy="1296144"/>
          </a:xfrm>
          <a:prstGeom prst="rect">
            <a:avLst/>
          </a:prstGeom>
          <a:solidFill>
            <a:schemeClr val="bg1">
              <a:lumMod val="65000"/>
            </a:schemeClr>
          </a:solidFill>
          <a:ln w="12700" algn="ctr">
            <a:solidFill>
              <a:schemeClr val="bg2"/>
            </a:solidFill>
            <a:miter lim="800000"/>
            <a:headEnd/>
            <a:tailEnd/>
          </a:ln>
          <a:effectLst/>
        </p:spPr>
        <p:txBody>
          <a:bodyPr wrap="square" anchor="ctr">
            <a:noAutofit/>
          </a:bodyPr>
          <a:lstStyle/>
          <a:p>
            <a:pPr marL="173736" indent="-173736"/>
            <a:r>
              <a:rPr lang="en-US" sz="1600" dirty="0">
                <a:solidFill>
                  <a:schemeClr val="bg1"/>
                </a:solidFill>
              </a:rPr>
              <a:t>	</a:t>
            </a:r>
            <a:r>
              <a:rPr lang="en-US" sz="1600" dirty="0" smtClean="0">
                <a:solidFill>
                  <a:schemeClr val="bg1"/>
                </a:solidFill>
              </a:rPr>
              <a:t>It </a:t>
            </a:r>
            <a:r>
              <a:rPr lang="en-US" sz="1600" dirty="0">
                <a:solidFill>
                  <a:schemeClr val="bg1"/>
                </a:solidFill>
              </a:rPr>
              <a:t>is expected that in most situations, certification should/would include:</a:t>
            </a:r>
          </a:p>
          <a:p>
            <a:pPr lvl="1"/>
            <a:endParaRPr lang="en-US" sz="1600" dirty="0" smtClean="0">
              <a:solidFill>
                <a:schemeClr val="bg1"/>
              </a:solidFill>
            </a:endParaRPr>
          </a:p>
          <a:p>
            <a:pPr marL="742950" lvl="1" indent="-285750">
              <a:spcAft>
                <a:spcPts val="600"/>
              </a:spcAft>
              <a:buFont typeface="Calibri" pitchFamily="34" charset="0"/>
              <a:buChar char="—"/>
            </a:pPr>
            <a:r>
              <a:rPr lang="en-US" sz="1600" dirty="0" smtClean="0">
                <a:solidFill>
                  <a:schemeClr val="bg1"/>
                </a:solidFill>
              </a:rPr>
              <a:t>Independent </a:t>
            </a:r>
            <a:r>
              <a:rPr lang="en-US" sz="1600" dirty="0">
                <a:solidFill>
                  <a:schemeClr val="bg1"/>
                </a:solidFill>
              </a:rPr>
              <a:t>estimation of reserves by </a:t>
            </a:r>
            <a:r>
              <a:rPr lang="en-US" sz="1600" dirty="0" smtClean="0">
                <a:solidFill>
                  <a:schemeClr val="bg1"/>
                </a:solidFill>
              </a:rPr>
              <a:t>actuaries</a:t>
            </a:r>
          </a:p>
          <a:p>
            <a:pPr marL="742950" lvl="1" indent="-285750">
              <a:buFont typeface="Calibri" pitchFamily="34" charset="0"/>
              <a:buChar char="—"/>
            </a:pPr>
            <a:r>
              <a:rPr lang="en-US" sz="1600" dirty="0" smtClean="0">
                <a:solidFill>
                  <a:schemeClr val="bg1"/>
                </a:solidFill>
              </a:rPr>
              <a:t>A review </a:t>
            </a:r>
            <a:r>
              <a:rPr lang="en-US" sz="1600" dirty="0">
                <a:solidFill>
                  <a:schemeClr val="bg1"/>
                </a:solidFill>
              </a:rPr>
              <a:t>of methodology and assumptions used by someone else </a:t>
            </a:r>
          </a:p>
        </p:txBody>
      </p:sp>
      <p:sp>
        <p:nvSpPr>
          <p:cNvPr id="16" name="Rectangle 5"/>
          <p:cNvSpPr>
            <a:spLocks noChangeArrowheads="1"/>
          </p:cNvSpPr>
          <p:nvPr/>
        </p:nvSpPr>
        <p:spPr bwMode="auto">
          <a:xfrm>
            <a:off x="556357" y="1912640"/>
            <a:ext cx="152400" cy="152400"/>
          </a:xfrm>
          <a:prstGeom prst="rect">
            <a:avLst/>
          </a:prstGeom>
          <a:solidFill>
            <a:schemeClr val="tx2"/>
          </a:solidFill>
          <a:ln w="12700" algn="ctr">
            <a:solidFill>
              <a:schemeClr val="accent1"/>
            </a:solidFill>
            <a:miter lim="800000"/>
            <a:headEnd/>
            <a:tailEnd/>
          </a:ln>
        </p:spPr>
        <p:txBody>
          <a:bodyPr wrap="none" anchor="ctr"/>
          <a:lstStyle/>
          <a:p>
            <a:pPr algn="ctr"/>
            <a:endParaRPr lang="en-GB" sz="1100" b="1" i="1"/>
          </a:p>
        </p:txBody>
      </p:sp>
      <p:sp>
        <p:nvSpPr>
          <p:cNvPr id="20" name="Rectangle 2"/>
          <p:cNvSpPr>
            <a:spLocks noChangeArrowheads="1"/>
          </p:cNvSpPr>
          <p:nvPr/>
        </p:nvSpPr>
        <p:spPr bwMode="auto">
          <a:xfrm>
            <a:off x="584857" y="2924944"/>
            <a:ext cx="7786761" cy="1944216"/>
          </a:xfrm>
          <a:prstGeom prst="rect">
            <a:avLst/>
          </a:prstGeom>
          <a:solidFill>
            <a:schemeClr val="bg1">
              <a:lumMod val="65000"/>
            </a:schemeClr>
          </a:solidFill>
          <a:ln w="12700" algn="ctr">
            <a:solidFill>
              <a:schemeClr val="bg2"/>
            </a:solidFill>
            <a:miter lim="800000"/>
            <a:headEnd/>
            <a:tailEnd/>
          </a:ln>
          <a:effectLst/>
        </p:spPr>
        <p:txBody>
          <a:bodyPr wrap="square" anchor="ctr">
            <a:noAutofit/>
          </a:bodyPr>
          <a:lstStyle/>
          <a:p>
            <a:pPr marL="173736" indent="-173736"/>
            <a:r>
              <a:rPr lang="en-US" sz="1600" dirty="0">
                <a:solidFill>
                  <a:schemeClr val="bg1"/>
                </a:solidFill>
              </a:rPr>
              <a:t>	Claim reserves comprises of: (APS 21</a:t>
            </a:r>
            <a:r>
              <a:rPr lang="en-US" sz="1600" dirty="0" smtClean="0">
                <a:solidFill>
                  <a:schemeClr val="bg1"/>
                </a:solidFill>
              </a:rPr>
              <a:t>):</a:t>
            </a:r>
          </a:p>
          <a:p>
            <a:pPr marL="173736" indent="-173736"/>
            <a:endParaRPr lang="en-US" sz="1600" dirty="0" smtClean="0">
              <a:solidFill>
                <a:schemeClr val="bg1"/>
              </a:solidFill>
            </a:endParaRPr>
          </a:p>
          <a:p>
            <a:pPr marL="742950" lvl="1" indent="-285750">
              <a:spcAft>
                <a:spcPts val="600"/>
              </a:spcAft>
              <a:buFont typeface="Calibri" pitchFamily="34" charset="0"/>
              <a:buChar char="—"/>
            </a:pPr>
            <a:r>
              <a:rPr lang="en-US" sz="1600" dirty="0">
                <a:solidFill>
                  <a:schemeClr val="bg1"/>
                </a:solidFill>
              </a:rPr>
              <a:t>Reported claims - Where estimate of loss has been determined</a:t>
            </a:r>
          </a:p>
          <a:p>
            <a:pPr marL="742950" lvl="1" indent="-285750">
              <a:spcAft>
                <a:spcPts val="600"/>
              </a:spcAft>
              <a:buFont typeface="Calibri" pitchFamily="34" charset="0"/>
              <a:buChar char="—"/>
            </a:pPr>
            <a:r>
              <a:rPr lang="en-US" sz="1600" dirty="0">
                <a:solidFill>
                  <a:schemeClr val="bg1"/>
                </a:solidFill>
              </a:rPr>
              <a:t>IBNER – Where estimate of loss has not been fully assessed</a:t>
            </a:r>
          </a:p>
          <a:p>
            <a:pPr marL="742950" lvl="1" indent="-285750">
              <a:spcAft>
                <a:spcPts val="600"/>
              </a:spcAft>
              <a:buFont typeface="Calibri" pitchFamily="34" charset="0"/>
              <a:buChar char="—"/>
            </a:pPr>
            <a:r>
              <a:rPr lang="en-US" sz="1600" dirty="0" smtClean="0">
                <a:solidFill>
                  <a:schemeClr val="bg1"/>
                </a:solidFill>
              </a:rPr>
              <a:t>Incurred </a:t>
            </a:r>
            <a:r>
              <a:rPr lang="en-US" sz="1600" dirty="0">
                <a:solidFill>
                  <a:schemeClr val="bg1"/>
                </a:solidFill>
              </a:rPr>
              <a:t>but not reported </a:t>
            </a:r>
            <a:r>
              <a:rPr lang="en-US" sz="1600" dirty="0" smtClean="0">
                <a:solidFill>
                  <a:schemeClr val="bg1"/>
                </a:solidFill>
              </a:rPr>
              <a:t>claims (IBNR)</a:t>
            </a:r>
            <a:endParaRPr lang="en-US" sz="1600" dirty="0">
              <a:solidFill>
                <a:schemeClr val="bg1"/>
              </a:solidFill>
            </a:endParaRPr>
          </a:p>
          <a:p>
            <a:pPr marL="742950" lvl="1" indent="-285750">
              <a:spcAft>
                <a:spcPts val="600"/>
              </a:spcAft>
              <a:buFont typeface="Calibri" pitchFamily="34" charset="0"/>
              <a:buChar char="—"/>
            </a:pPr>
            <a:r>
              <a:rPr lang="en-US" sz="1600" dirty="0">
                <a:solidFill>
                  <a:schemeClr val="bg1"/>
                </a:solidFill>
              </a:rPr>
              <a:t>Reopened claims</a:t>
            </a:r>
          </a:p>
        </p:txBody>
      </p:sp>
      <p:sp>
        <p:nvSpPr>
          <p:cNvPr id="23" name="Rectangle 5"/>
          <p:cNvSpPr>
            <a:spLocks noChangeArrowheads="1"/>
          </p:cNvSpPr>
          <p:nvPr/>
        </p:nvSpPr>
        <p:spPr bwMode="auto">
          <a:xfrm>
            <a:off x="539552" y="3496816"/>
            <a:ext cx="152400" cy="152400"/>
          </a:xfrm>
          <a:prstGeom prst="rect">
            <a:avLst/>
          </a:prstGeom>
          <a:solidFill>
            <a:schemeClr val="tx2"/>
          </a:solidFill>
          <a:ln w="12700" algn="ctr">
            <a:solidFill>
              <a:schemeClr val="accent1"/>
            </a:solidFill>
            <a:miter lim="800000"/>
            <a:headEnd/>
            <a:tailEnd/>
          </a:ln>
        </p:spPr>
        <p:txBody>
          <a:bodyPr wrap="none" anchor="ctr"/>
          <a:lstStyle/>
          <a:p>
            <a:pPr algn="ctr"/>
            <a:endParaRPr lang="en-GB" sz="1100" b="1" i="1"/>
          </a:p>
        </p:txBody>
      </p:sp>
    </p:spTree>
    <p:extLst>
      <p:ext uri="{BB962C8B-B14F-4D97-AF65-F5344CB8AC3E}">
        <p14:creationId xmlns:p14="http://schemas.microsoft.com/office/powerpoint/2010/main" val="39779900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553200" y="7168331"/>
            <a:ext cx="2133600" cy="365125"/>
          </a:xfrm>
        </p:spPr>
        <p:txBody>
          <a:bodyPr/>
          <a:lstStyle/>
          <a:p>
            <a:fld id="{B6F15528-21DE-4FAA-801E-634DDDAF4B2B}" type="slidenum">
              <a:rPr lang="en-US" smtClean="0">
                <a:solidFill>
                  <a:srgbClr val="1F497D">
                    <a:lumMod val="75000"/>
                  </a:srgbClr>
                </a:solidFill>
              </a:rPr>
              <a:pPr/>
              <a:t>16</a:t>
            </a:fld>
            <a:endParaRPr lang="en-US" dirty="0">
              <a:solidFill>
                <a:srgbClr val="1F497D">
                  <a:lumMod val="75000"/>
                </a:srgbClr>
              </a:solidFill>
            </a:endParaRPr>
          </a:p>
        </p:txBody>
      </p:sp>
      <p:sp>
        <p:nvSpPr>
          <p:cNvPr id="10" name="Rectangle 9"/>
          <p:cNvSpPr/>
          <p:nvPr/>
        </p:nvSpPr>
        <p:spPr>
          <a:xfrm>
            <a:off x="457200" y="1628329"/>
            <a:ext cx="8229600" cy="2808783"/>
          </a:xfrm>
          <a:prstGeom prst="rect">
            <a:avLst/>
          </a:prstGeom>
          <a:solidFill>
            <a:schemeClr val="accent6">
              <a:lumMod val="40000"/>
              <a:lumOff val="60000"/>
              <a:alpha val="90000"/>
            </a:schemeClr>
          </a:solidFill>
          <a:ln w="12700">
            <a:solidFill>
              <a:schemeClr val="bg2"/>
            </a:solid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lIns="73152" rIns="45720" spcCol="1270" anchor="ctr"/>
          <a:lstStyle/>
          <a:p>
            <a:pPr marL="173736" lvl="1"/>
            <a:r>
              <a:rPr lang="en-US" sz="1500" dirty="0" smtClean="0"/>
              <a:t>Reserve </a:t>
            </a:r>
            <a:r>
              <a:rPr lang="en-US" sz="1500" dirty="0"/>
              <a:t>for outstanding claims shall be </a:t>
            </a:r>
            <a:r>
              <a:rPr lang="en-US" sz="1500" i="1" dirty="0">
                <a:solidFill>
                  <a:schemeClr val="tx2"/>
                </a:solidFill>
              </a:rPr>
              <a:t>determined in the following manner in consultation with the claims department and  certified by the auditor</a:t>
            </a:r>
            <a:r>
              <a:rPr lang="en-US" sz="1500" dirty="0"/>
              <a:t>: </a:t>
            </a:r>
          </a:p>
          <a:p>
            <a:pPr marL="459486" lvl="2" indent="-285750">
              <a:buFont typeface="Wingdings" pitchFamily="2" charset="2"/>
              <a:buChar char="Ø"/>
            </a:pPr>
            <a:r>
              <a:rPr lang="en-US" sz="1500" dirty="0" smtClean="0"/>
              <a:t>Amount </a:t>
            </a:r>
            <a:r>
              <a:rPr lang="en-US" sz="1500" dirty="0"/>
              <a:t>of outstanding is known, provide in full.</a:t>
            </a:r>
          </a:p>
          <a:p>
            <a:pPr marL="459486" lvl="2" indent="-285750">
              <a:buFont typeface="Wingdings" pitchFamily="2" charset="2"/>
              <a:buChar char="Ø"/>
            </a:pPr>
            <a:r>
              <a:rPr lang="en-US" sz="1500" dirty="0" smtClean="0"/>
              <a:t>Or </a:t>
            </a:r>
            <a:r>
              <a:rPr lang="en-US" sz="1500" dirty="0"/>
              <a:t>‘case by case’ method and allow for changes in the settlement pattern, average claims amount, expenses &amp; inflation etc., provided that standard reserving practices and methodologies are recommended by the AA. </a:t>
            </a:r>
          </a:p>
          <a:p>
            <a:pPr marL="459486" lvl="2" indent="-285750">
              <a:buFont typeface="Wingdings" pitchFamily="2" charset="2"/>
              <a:buChar char="Ø"/>
            </a:pPr>
            <a:r>
              <a:rPr lang="en-US" sz="1500" dirty="0" smtClean="0"/>
              <a:t>Need </a:t>
            </a:r>
            <a:r>
              <a:rPr lang="en-US" sz="1500" dirty="0"/>
              <a:t>to consider:</a:t>
            </a:r>
          </a:p>
          <a:p>
            <a:pPr marL="916686" lvl="4" indent="-285750">
              <a:buFont typeface="Calibri" pitchFamily="34" charset="0"/>
              <a:buChar char="—"/>
            </a:pPr>
            <a:r>
              <a:rPr lang="en-US" sz="1500" dirty="0" smtClean="0"/>
              <a:t>nature </a:t>
            </a:r>
            <a:r>
              <a:rPr lang="en-US" sz="1500" dirty="0"/>
              <a:t>of insured object</a:t>
            </a:r>
          </a:p>
          <a:p>
            <a:pPr marL="916686" lvl="4" indent="-285750">
              <a:buFont typeface="Calibri" pitchFamily="34" charset="0"/>
              <a:buChar char="—"/>
            </a:pPr>
            <a:r>
              <a:rPr lang="en-US" sz="1500" dirty="0" smtClean="0"/>
              <a:t>claims </a:t>
            </a:r>
            <a:r>
              <a:rPr lang="en-US" sz="1500" dirty="0"/>
              <a:t>made so far</a:t>
            </a:r>
          </a:p>
          <a:p>
            <a:pPr marL="916686" lvl="4" indent="-285750">
              <a:buFont typeface="Calibri" pitchFamily="34" charset="0"/>
              <a:buChar char="—"/>
            </a:pPr>
            <a:r>
              <a:rPr lang="en-US" sz="1500" dirty="0" smtClean="0"/>
              <a:t>jurisdiction</a:t>
            </a:r>
            <a:endParaRPr lang="en-US" sz="1500" dirty="0"/>
          </a:p>
          <a:p>
            <a:pPr marL="916686" lvl="4" indent="-285750">
              <a:buFont typeface="Calibri" pitchFamily="34" charset="0"/>
              <a:buChar char="—"/>
            </a:pPr>
            <a:r>
              <a:rPr lang="en-US" sz="1500" dirty="0" smtClean="0"/>
              <a:t>changes </a:t>
            </a:r>
            <a:r>
              <a:rPr lang="en-US" sz="1500" dirty="0"/>
              <a:t>in policy limits/ </a:t>
            </a:r>
            <a:r>
              <a:rPr lang="en-US" sz="1500" dirty="0" smtClean="0"/>
              <a:t>excess</a:t>
            </a:r>
          </a:p>
          <a:p>
            <a:pPr marL="916686" lvl="4" indent="-285750">
              <a:buFont typeface="Calibri" pitchFamily="34" charset="0"/>
              <a:buChar char="—"/>
            </a:pPr>
            <a:r>
              <a:rPr lang="en-US" sz="1500" dirty="0" smtClean="0"/>
              <a:t>coinsurance </a:t>
            </a:r>
            <a:r>
              <a:rPr lang="en-US" sz="1500" dirty="0"/>
              <a:t>, the earlier history of  lead </a:t>
            </a:r>
            <a:r>
              <a:rPr lang="en-US" sz="1500" dirty="0" smtClean="0"/>
              <a:t>co-insurer</a:t>
            </a:r>
            <a:endParaRPr lang="en-US" sz="1500" dirty="0"/>
          </a:p>
        </p:txBody>
      </p:sp>
      <p:sp>
        <p:nvSpPr>
          <p:cNvPr id="11" name="Rectangle 10"/>
          <p:cNvSpPr/>
          <p:nvPr/>
        </p:nvSpPr>
        <p:spPr>
          <a:xfrm>
            <a:off x="457200" y="1268760"/>
            <a:ext cx="6131024" cy="359569"/>
          </a:xfrm>
          <a:prstGeom prst="rect">
            <a:avLst/>
          </a:prstGeom>
          <a:solidFill>
            <a:schemeClr val="accent6">
              <a:lumMod val="75000"/>
            </a:schemeClr>
          </a:solidFill>
          <a:ln w="12700">
            <a:solidFill>
              <a:schemeClr val="bg2"/>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80837" tIns="57977" rIns="80837" bIns="57977" spcCol="1270" anchor="ctr"/>
          <a:lstStyle/>
          <a:p>
            <a:r>
              <a:rPr lang="en-US" sz="1600" b="1" dirty="0"/>
              <a:t>General Insurance – Claims Reserving Regulation, 2013 (Draft)</a:t>
            </a:r>
          </a:p>
        </p:txBody>
      </p:sp>
      <p:sp>
        <p:nvSpPr>
          <p:cNvPr id="12" name="Rectangle 11"/>
          <p:cNvSpPr/>
          <p:nvPr/>
        </p:nvSpPr>
        <p:spPr>
          <a:xfrm>
            <a:off x="467544" y="4941168"/>
            <a:ext cx="8219256" cy="1507083"/>
          </a:xfrm>
          <a:prstGeom prst="rect">
            <a:avLst/>
          </a:prstGeom>
          <a:solidFill>
            <a:schemeClr val="accent2">
              <a:lumMod val="20000"/>
              <a:lumOff val="80000"/>
              <a:alpha val="90000"/>
            </a:schemeClr>
          </a:solidFill>
          <a:ln w="12700">
            <a:solidFill>
              <a:schemeClr val="bg2"/>
            </a:solid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lIns="73152" rIns="45720" spcCol="1270" anchor="ctr"/>
          <a:lstStyle/>
          <a:p>
            <a:r>
              <a:rPr lang="en-US" sz="1500" dirty="0"/>
              <a:t>According to the IRDA (AA) regulations, the actuary should ensure that the </a:t>
            </a:r>
            <a:r>
              <a:rPr lang="en-US" sz="1500" i="1" dirty="0">
                <a:solidFill>
                  <a:schemeClr val="tx2"/>
                </a:solidFill>
              </a:rPr>
              <a:t>actuarial principles </a:t>
            </a:r>
            <a:r>
              <a:rPr lang="en-US" sz="1500" dirty="0"/>
              <a:t>have been used in the calculation of reserves. In larger sense, the duties of appointed actuaries include:</a:t>
            </a:r>
          </a:p>
          <a:p>
            <a:pPr>
              <a:lnSpc>
                <a:spcPts val="900"/>
              </a:lnSpc>
            </a:pPr>
            <a:endParaRPr lang="en-US" sz="1500" dirty="0"/>
          </a:p>
          <a:p>
            <a:pPr marL="173736" indent="-173736">
              <a:buAutoNum type="alphaLcPeriod"/>
            </a:pPr>
            <a:r>
              <a:rPr lang="en-US" sz="1500" dirty="0"/>
              <a:t>Ensuring solvency of the insurer at all time.</a:t>
            </a:r>
          </a:p>
          <a:p>
            <a:pPr marL="173736" indent="-173736">
              <a:buAutoNum type="alphaLcPeriod"/>
            </a:pPr>
            <a:r>
              <a:rPr lang="en-US" sz="1500" dirty="0"/>
              <a:t>Drawing the attention of the management on to avoid any contravention of the act or prejudice to the interest of the policyholders</a:t>
            </a:r>
            <a:r>
              <a:rPr lang="en-US" sz="1500" dirty="0" smtClean="0"/>
              <a:t>.</a:t>
            </a:r>
            <a:endParaRPr lang="en-US" sz="1500" dirty="0"/>
          </a:p>
        </p:txBody>
      </p:sp>
      <p:sp>
        <p:nvSpPr>
          <p:cNvPr id="13" name="Rectangle 12"/>
          <p:cNvSpPr/>
          <p:nvPr/>
        </p:nvSpPr>
        <p:spPr>
          <a:xfrm>
            <a:off x="457200" y="4581599"/>
            <a:ext cx="6131024" cy="359569"/>
          </a:xfrm>
          <a:prstGeom prst="rect">
            <a:avLst/>
          </a:prstGeom>
          <a:solidFill>
            <a:schemeClr val="accent2">
              <a:lumMod val="75000"/>
            </a:schemeClr>
          </a:solidFill>
          <a:ln w="12700">
            <a:solidFill>
              <a:schemeClr val="bg2"/>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80837" tIns="57977" rIns="80837" bIns="57977" spcCol="1270" anchor="ctr"/>
          <a:lstStyle/>
          <a:p>
            <a:pPr>
              <a:spcBef>
                <a:spcPts val="100"/>
              </a:spcBef>
              <a:buClr>
                <a:schemeClr val="tx1"/>
              </a:buClr>
            </a:pPr>
            <a:r>
              <a:rPr lang="en-US" sz="1600" b="1" dirty="0">
                <a:solidFill>
                  <a:schemeClr val="bg1"/>
                </a:solidFill>
              </a:rPr>
              <a:t>IRDA (Appointed Actuary) Regulations, 2000</a:t>
            </a:r>
          </a:p>
        </p:txBody>
      </p:sp>
      <p:sp>
        <p:nvSpPr>
          <p:cNvPr id="19" name="Footer Placeholder 3"/>
          <p:cNvSpPr txBox="1">
            <a:spLocks/>
          </p:cNvSpPr>
          <p:nvPr/>
        </p:nvSpPr>
        <p:spPr>
          <a:xfrm>
            <a:off x="76200" y="6520259"/>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1600" b="1" kern="1200">
                <a:solidFill>
                  <a:srgbClr val="C00000"/>
                </a:solidFill>
                <a:latin typeface="Garamond" pitchFamily="18"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www.actuariesindia.org</a:t>
            </a:r>
          </a:p>
          <a:p>
            <a:endParaRPr lang="en-US" dirty="0"/>
          </a:p>
        </p:txBody>
      </p:sp>
      <p:sp>
        <p:nvSpPr>
          <p:cNvPr id="15" name="Title 1"/>
          <p:cNvSpPr>
            <a:spLocks noGrp="1"/>
          </p:cNvSpPr>
          <p:nvPr>
            <p:ph type="title"/>
          </p:nvPr>
        </p:nvSpPr>
        <p:spPr>
          <a:xfrm>
            <a:off x="457200" y="209773"/>
            <a:ext cx="7497763" cy="842963"/>
          </a:xfrm>
        </p:spPr>
        <p:txBody>
          <a:bodyPr>
            <a:normAutofit fontScale="90000"/>
          </a:bodyPr>
          <a:lstStyle/>
          <a:p>
            <a:r>
              <a:rPr lang="en-US" sz="3300" dirty="0" smtClean="0">
                <a:latin typeface="+mj-lt"/>
                <a:cs typeface="Arial" pitchFamily="34" charset="0"/>
              </a:rPr>
              <a:t>Adequacy of claims reserve</a:t>
            </a:r>
            <a:r>
              <a:rPr lang="en-US" sz="3000" dirty="0" smtClean="0">
                <a:latin typeface="+mj-lt"/>
                <a:cs typeface="Arial" pitchFamily="34" charset="0"/>
              </a:rPr>
              <a:t/>
            </a:r>
            <a:br>
              <a:rPr lang="en-US" sz="3000" dirty="0" smtClean="0">
                <a:latin typeface="+mj-lt"/>
                <a:cs typeface="Arial" pitchFamily="34" charset="0"/>
              </a:rPr>
            </a:br>
            <a:r>
              <a:rPr lang="en-US" sz="2200" dirty="0" smtClean="0">
                <a:solidFill>
                  <a:schemeClr val="bg1">
                    <a:lumMod val="50000"/>
                  </a:schemeClr>
                </a:solidFill>
                <a:latin typeface="+mj-lt"/>
                <a:cs typeface="Arial" pitchFamily="34" charset="0"/>
              </a:rPr>
              <a:t>Relevant regulations</a:t>
            </a:r>
            <a:endParaRPr lang="en-US" sz="2200" dirty="0" smtClean="0">
              <a:solidFill>
                <a:schemeClr val="bg1">
                  <a:lumMod val="50000"/>
                </a:schemeClr>
              </a:solidFill>
              <a:latin typeface="+mj-lt"/>
            </a:endParaRPr>
          </a:p>
        </p:txBody>
      </p:sp>
      <p:sp>
        <p:nvSpPr>
          <p:cNvPr id="16" name="Slide Number Placeholder 3"/>
          <p:cNvSpPr txBox="1">
            <a:spLocks/>
          </p:cNvSpPr>
          <p:nvPr/>
        </p:nvSpPr>
        <p:spPr>
          <a:xfrm>
            <a:off x="6553200" y="635635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600" b="1" kern="1200">
                <a:solidFill>
                  <a:schemeClr val="tx2">
                    <a:lumMod val="75000"/>
                  </a:schemeClr>
                </a:solidFill>
                <a:latin typeface="Garamond" pitchFamily="18"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solidFill>
                  <a:srgbClr val="1F497D">
                    <a:lumMod val="75000"/>
                  </a:srgbClr>
                </a:solidFill>
              </a:rPr>
              <a:pPr/>
              <a:t>16</a:t>
            </a:fld>
            <a:endParaRPr lang="en-US" dirty="0">
              <a:solidFill>
                <a:srgbClr val="1F497D">
                  <a:lumMod val="75000"/>
                </a:srgbClr>
              </a:solidFill>
            </a:endParaRPr>
          </a:p>
        </p:txBody>
      </p:sp>
    </p:spTree>
    <p:extLst>
      <p:ext uri="{BB962C8B-B14F-4D97-AF65-F5344CB8AC3E}">
        <p14:creationId xmlns:p14="http://schemas.microsoft.com/office/powerpoint/2010/main" val="2801440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solidFill>
                  <a:srgbClr val="1F497D">
                    <a:lumMod val="75000"/>
                  </a:srgbClr>
                </a:solidFill>
              </a:rPr>
              <a:pPr/>
              <a:t>17</a:t>
            </a:fld>
            <a:endParaRPr lang="en-US" dirty="0">
              <a:solidFill>
                <a:srgbClr val="1F497D">
                  <a:lumMod val="75000"/>
                </a:srgbClr>
              </a:solidFill>
            </a:endParaRPr>
          </a:p>
        </p:txBody>
      </p:sp>
      <p:sp>
        <p:nvSpPr>
          <p:cNvPr id="5" name="Title 1"/>
          <p:cNvSpPr>
            <a:spLocks noGrp="1"/>
          </p:cNvSpPr>
          <p:nvPr>
            <p:ph type="title"/>
          </p:nvPr>
        </p:nvSpPr>
        <p:spPr>
          <a:xfrm>
            <a:off x="457200" y="209773"/>
            <a:ext cx="7497763" cy="842963"/>
          </a:xfrm>
        </p:spPr>
        <p:txBody>
          <a:bodyPr>
            <a:normAutofit fontScale="90000"/>
          </a:bodyPr>
          <a:lstStyle/>
          <a:p>
            <a:r>
              <a:rPr lang="en-US" sz="3300" dirty="0" smtClean="0">
                <a:latin typeface="+mj-lt"/>
                <a:cs typeface="Arial" pitchFamily="34" charset="0"/>
              </a:rPr>
              <a:t>Adequacy of claims reserve</a:t>
            </a:r>
            <a:r>
              <a:rPr lang="en-US" sz="3000" dirty="0" smtClean="0">
                <a:latin typeface="+mj-lt"/>
                <a:cs typeface="Arial" pitchFamily="34" charset="0"/>
              </a:rPr>
              <a:t/>
            </a:r>
            <a:br>
              <a:rPr lang="en-US" sz="3000" dirty="0" smtClean="0">
                <a:latin typeface="+mj-lt"/>
                <a:cs typeface="Arial" pitchFamily="34" charset="0"/>
              </a:rPr>
            </a:br>
            <a:r>
              <a:rPr lang="en-US" sz="2200" dirty="0" smtClean="0">
                <a:solidFill>
                  <a:schemeClr val="bg1">
                    <a:lumMod val="50000"/>
                  </a:schemeClr>
                </a:solidFill>
                <a:latin typeface="+mj-lt"/>
                <a:cs typeface="Arial" pitchFamily="34" charset="0"/>
              </a:rPr>
              <a:t>Different analyses (1/2)</a:t>
            </a:r>
            <a:endParaRPr lang="en-US" sz="2200" dirty="0" smtClean="0">
              <a:solidFill>
                <a:schemeClr val="bg1">
                  <a:lumMod val="50000"/>
                </a:schemeClr>
              </a:solidFill>
              <a:latin typeface="+mj-lt"/>
            </a:endParaRPr>
          </a:p>
        </p:txBody>
      </p:sp>
      <p:grpSp>
        <p:nvGrpSpPr>
          <p:cNvPr id="6" name="Group 5"/>
          <p:cNvGrpSpPr/>
          <p:nvPr/>
        </p:nvGrpSpPr>
        <p:grpSpPr>
          <a:xfrm>
            <a:off x="88901" y="1556793"/>
            <a:ext cx="8950326" cy="1440159"/>
            <a:chOff x="88901" y="683117"/>
            <a:chExt cx="8950326" cy="1440159"/>
          </a:xfrm>
        </p:grpSpPr>
        <p:grpSp>
          <p:nvGrpSpPr>
            <p:cNvPr id="7" name="Group 6"/>
            <p:cNvGrpSpPr/>
            <p:nvPr/>
          </p:nvGrpSpPr>
          <p:grpSpPr>
            <a:xfrm>
              <a:off x="88901" y="827133"/>
              <a:ext cx="1890811" cy="1080119"/>
              <a:chOff x="88901" y="1334221"/>
              <a:chExt cx="1890811" cy="901785"/>
            </a:xfrm>
          </p:grpSpPr>
          <p:sp>
            <p:nvSpPr>
              <p:cNvPr id="9" name="AutoShape 31"/>
              <p:cNvSpPr>
                <a:spLocks noChangeArrowheads="1"/>
              </p:cNvSpPr>
              <p:nvPr/>
            </p:nvSpPr>
            <p:spPr bwMode="gray">
              <a:xfrm>
                <a:off x="445353" y="1334221"/>
                <a:ext cx="1534359" cy="901785"/>
              </a:xfrm>
              <a:prstGeom prst="homePlate">
                <a:avLst>
                  <a:gd name="adj" fmla="val 28074"/>
                </a:avLst>
              </a:prstGeom>
              <a:solidFill>
                <a:schemeClr val="accent2"/>
              </a:solidFill>
              <a:ln w="12700" algn="ctr">
                <a:solidFill>
                  <a:schemeClr val="bg1"/>
                </a:solidFill>
                <a:miter lim="800000"/>
                <a:headEnd/>
                <a:tailEnd/>
              </a:ln>
            </p:spPr>
            <p:txBody>
              <a:bodyPr wrap="square" anchor="ctr"/>
              <a:lstStyle/>
              <a:p>
                <a:pPr algn="ctr" fontAlgn="base">
                  <a:spcBef>
                    <a:spcPct val="0"/>
                  </a:spcBef>
                  <a:spcAft>
                    <a:spcPct val="0"/>
                  </a:spcAft>
                </a:pPr>
                <a:endParaRPr lang="en-US" sz="1200" dirty="0">
                  <a:solidFill>
                    <a:srgbClr val="C00000"/>
                  </a:solidFill>
                </a:endParaRPr>
              </a:p>
            </p:txBody>
          </p:sp>
          <p:sp>
            <p:nvSpPr>
              <p:cNvPr id="10" name="AutoShape 31"/>
              <p:cNvSpPr>
                <a:spLocks noChangeArrowheads="1"/>
              </p:cNvSpPr>
              <p:nvPr/>
            </p:nvSpPr>
            <p:spPr bwMode="gray">
              <a:xfrm>
                <a:off x="314319" y="1334221"/>
                <a:ext cx="1534359" cy="901785"/>
              </a:xfrm>
              <a:prstGeom prst="homePlate">
                <a:avLst>
                  <a:gd name="adj" fmla="val 28074"/>
                </a:avLst>
              </a:prstGeom>
              <a:solidFill>
                <a:schemeClr val="bg1">
                  <a:lumMod val="75000"/>
                </a:schemeClr>
              </a:solidFill>
              <a:ln w="12700" algn="ctr">
                <a:solidFill>
                  <a:schemeClr val="bg1"/>
                </a:solidFill>
                <a:miter lim="800000"/>
                <a:headEnd/>
                <a:tailEnd/>
              </a:ln>
            </p:spPr>
            <p:txBody>
              <a:bodyPr wrap="square" anchor="ctr"/>
              <a:lstStyle/>
              <a:p>
                <a:pPr algn="ctr"/>
                <a:r>
                  <a:rPr lang="en-US" b="1" dirty="0" smtClean="0">
                    <a:solidFill>
                      <a:schemeClr val="bg1"/>
                    </a:solidFill>
                  </a:rPr>
                  <a:t>Different methods</a:t>
                </a:r>
                <a:endParaRPr lang="en-US" b="1" dirty="0">
                  <a:solidFill>
                    <a:schemeClr val="bg1"/>
                  </a:solidFill>
                </a:endParaRPr>
              </a:p>
            </p:txBody>
          </p:sp>
          <p:sp>
            <p:nvSpPr>
              <p:cNvPr id="11" name="AutoShape 31"/>
              <p:cNvSpPr>
                <a:spLocks noChangeArrowheads="1"/>
              </p:cNvSpPr>
              <p:nvPr/>
            </p:nvSpPr>
            <p:spPr bwMode="gray">
              <a:xfrm>
                <a:off x="88901" y="1334221"/>
                <a:ext cx="229157" cy="901785"/>
              </a:xfrm>
              <a:prstGeom prst="rect">
                <a:avLst/>
              </a:prstGeom>
              <a:solidFill>
                <a:schemeClr val="tx2"/>
              </a:solidFill>
              <a:ln w="12700" algn="ctr">
                <a:solidFill>
                  <a:schemeClr val="bg1"/>
                </a:solidFill>
                <a:miter lim="800000"/>
                <a:headEnd/>
                <a:tailEnd/>
              </a:ln>
            </p:spPr>
            <p:txBody>
              <a:bodyPr wrap="square" anchor="ctr"/>
              <a:lstStyle/>
              <a:p>
                <a:pPr algn="ctr" fontAlgn="base">
                  <a:spcBef>
                    <a:spcPct val="0"/>
                  </a:spcBef>
                  <a:spcAft>
                    <a:spcPct val="0"/>
                  </a:spcAft>
                </a:pPr>
                <a:r>
                  <a:rPr lang="en-US" sz="1200" b="1" dirty="0" smtClean="0">
                    <a:solidFill>
                      <a:schemeClr val="bg1"/>
                    </a:solidFill>
                  </a:rPr>
                  <a:t>1</a:t>
                </a:r>
                <a:endParaRPr lang="en-US" sz="1200" b="1" dirty="0">
                  <a:solidFill>
                    <a:schemeClr val="bg1"/>
                  </a:solidFill>
                </a:endParaRPr>
              </a:p>
            </p:txBody>
          </p:sp>
        </p:grpSp>
        <p:sp>
          <p:nvSpPr>
            <p:cNvPr id="8" name="Text Box 6"/>
            <p:cNvSpPr txBox="1">
              <a:spLocks noChangeArrowheads="1"/>
            </p:cNvSpPr>
            <p:nvPr/>
          </p:nvSpPr>
          <p:spPr bwMode="gray">
            <a:xfrm>
              <a:off x="1981201" y="683117"/>
              <a:ext cx="7058026" cy="1440159"/>
            </a:xfrm>
            <a:prstGeom prst="rect">
              <a:avLst/>
            </a:prstGeom>
            <a:noFill/>
            <a:ln w="9525" algn="ctr">
              <a:noFill/>
              <a:miter lim="800000"/>
              <a:headEnd/>
              <a:tailEnd/>
            </a:ln>
          </p:spPr>
          <p:txBody>
            <a:bodyPr wrap="square" lIns="44450" tIns="44450" rIns="44450" bIns="44450" anchor="ctr">
              <a:noAutofit/>
            </a:bodyPr>
            <a:lstStyle/>
            <a:p>
              <a:pPr marL="173736" lvl="1" indent="-173736">
                <a:buFont typeface="Wingdings" pitchFamily="2" charset="2"/>
                <a:buChar char="§"/>
              </a:pPr>
              <a:r>
                <a:rPr lang="en-US" dirty="0"/>
                <a:t>Experience based methods</a:t>
              </a:r>
            </a:p>
            <a:p>
              <a:pPr lvl="2" indent="-285750">
                <a:buFont typeface="Calibri" pitchFamily="34" charset="0"/>
                <a:buChar char="—"/>
              </a:pPr>
              <a:r>
                <a:rPr lang="en-US" dirty="0"/>
                <a:t>Chain ladder method (Incurred amounts/ Paid amounts) etc.</a:t>
              </a:r>
            </a:p>
            <a:p>
              <a:pPr marL="173736" lvl="1" indent="-173736">
                <a:spcBef>
                  <a:spcPts val="600"/>
                </a:spcBef>
                <a:buFont typeface="Wingdings" pitchFamily="2" charset="2"/>
                <a:buChar char="§"/>
              </a:pPr>
              <a:r>
                <a:rPr lang="en-US" dirty="0"/>
                <a:t>Exposure based methods</a:t>
              </a:r>
            </a:p>
            <a:p>
              <a:pPr lvl="2" indent="-285750">
                <a:buFont typeface="Calibri" pitchFamily="34" charset="0"/>
                <a:buChar char="—"/>
              </a:pPr>
              <a:r>
                <a:rPr lang="en-US" dirty="0"/>
                <a:t>Loss Ratio Method</a:t>
              </a:r>
            </a:p>
            <a:p>
              <a:pPr lvl="2" indent="-285750">
                <a:buFont typeface="Calibri" pitchFamily="34" charset="0"/>
                <a:buChar char="—"/>
              </a:pPr>
              <a:r>
                <a:rPr lang="en-US" dirty="0" err="1"/>
                <a:t>Bornhuetter</a:t>
              </a:r>
              <a:r>
                <a:rPr lang="en-US" dirty="0"/>
                <a:t> Ferguson Method etc.</a:t>
              </a:r>
            </a:p>
          </p:txBody>
        </p:sp>
      </p:grpSp>
      <p:cxnSp>
        <p:nvCxnSpPr>
          <p:cNvPr id="12" name="Straight Connector 11"/>
          <p:cNvCxnSpPr/>
          <p:nvPr/>
        </p:nvCxnSpPr>
        <p:spPr bwMode="auto">
          <a:xfrm>
            <a:off x="109331" y="3284984"/>
            <a:ext cx="8910844" cy="0"/>
          </a:xfrm>
          <a:prstGeom prst="line">
            <a:avLst/>
          </a:prstGeom>
          <a:noFill/>
          <a:ln w="9525" cap="flat" cmpd="sng" algn="ctr">
            <a:solidFill>
              <a:schemeClr val="tx1"/>
            </a:solidFill>
            <a:prstDash val="dash"/>
            <a:round/>
            <a:headEnd type="none" w="med" len="med"/>
            <a:tailEnd type="none" w="med" len="med"/>
          </a:ln>
          <a:effectLst/>
        </p:spPr>
      </p:cxnSp>
      <p:grpSp>
        <p:nvGrpSpPr>
          <p:cNvPr id="20" name="Group 19"/>
          <p:cNvGrpSpPr/>
          <p:nvPr/>
        </p:nvGrpSpPr>
        <p:grpSpPr>
          <a:xfrm>
            <a:off x="86170" y="4149081"/>
            <a:ext cx="8950326" cy="1440159"/>
            <a:chOff x="88901" y="683117"/>
            <a:chExt cx="8950326" cy="1440159"/>
          </a:xfrm>
        </p:grpSpPr>
        <p:grpSp>
          <p:nvGrpSpPr>
            <p:cNvPr id="21" name="Group 20"/>
            <p:cNvGrpSpPr/>
            <p:nvPr/>
          </p:nvGrpSpPr>
          <p:grpSpPr>
            <a:xfrm>
              <a:off x="88901" y="827133"/>
              <a:ext cx="1890811" cy="1080119"/>
              <a:chOff x="88901" y="1334221"/>
              <a:chExt cx="1890811" cy="901785"/>
            </a:xfrm>
          </p:grpSpPr>
          <p:sp>
            <p:nvSpPr>
              <p:cNvPr id="23" name="AutoShape 31"/>
              <p:cNvSpPr>
                <a:spLocks noChangeArrowheads="1"/>
              </p:cNvSpPr>
              <p:nvPr/>
            </p:nvSpPr>
            <p:spPr bwMode="gray">
              <a:xfrm>
                <a:off x="445353" y="1334221"/>
                <a:ext cx="1534359" cy="901785"/>
              </a:xfrm>
              <a:prstGeom prst="homePlate">
                <a:avLst>
                  <a:gd name="adj" fmla="val 28074"/>
                </a:avLst>
              </a:prstGeom>
              <a:solidFill>
                <a:schemeClr val="accent2"/>
              </a:solidFill>
              <a:ln w="12700" algn="ctr">
                <a:solidFill>
                  <a:schemeClr val="bg1"/>
                </a:solidFill>
                <a:miter lim="800000"/>
                <a:headEnd/>
                <a:tailEnd/>
              </a:ln>
            </p:spPr>
            <p:txBody>
              <a:bodyPr wrap="square" anchor="ctr"/>
              <a:lstStyle/>
              <a:p>
                <a:pPr algn="ctr" fontAlgn="base">
                  <a:spcBef>
                    <a:spcPct val="0"/>
                  </a:spcBef>
                  <a:spcAft>
                    <a:spcPct val="0"/>
                  </a:spcAft>
                </a:pPr>
                <a:endParaRPr lang="en-US" sz="1200" dirty="0">
                  <a:solidFill>
                    <a:srgbClr val="C00000"/>
                  </a:solidFill>
                </a:endParaRPr>
              </a:p>
            </p:txBody>
          </p:sp>
          <p:sp>
            <p:nvSpPr>
              <p:cNvPr id="24" name="AutoShape 31"/>
              <p:cNvSpPr>
                <a:spLocks noChangeArrowheads="1"/>
              </p:cNvSpPr>
              <p:nvPr/>
            </p:nvSpPr>
            <p:spPr bwMode="gray">
              <a:xfrm>
                <a:off x="314319" y="1334221"/>
                <a:ext cx="1534359" cy="901785"/>
              </a:xfrm>
              <a:prstGeom prst="homePlate">
                <a:avLst>
                  <a:gd name="adj" fmla="val 28074"/>
                </a:avLst>
              </a:prstGeom>
              <a:solidFill>
                <a:schemeClr val="bg1">
                  <a:lumMod val="75000"/>
                </a:schemeClr>
              </a:solidFill>
              <a:ln w="12700" algn="ctr">
                <a:solidFill>
                  <a:schemeClr val="bg1"/>
                </a:solidFill>
                <a:miter lim="800000"/>
                <a:headEnd/>
                <a:tailEnd/>
              </a:ln>
            </p:spPr>
            <p:txBody>
              <a:bodyPr wrap="square" anchor="ctr"/>
              <a:lstStyle/>
              <a:p>
                <a:pPr algn="ctr"/>
                <a:r>
                  <a:rPr lang="en-US" b="1" dirty="0" smtClean="0">
                    <a:solidFill>
                      <a:schemeClr val="bg1"/>
                    </a:solidFill>
                  </a:rPr>
                  <a:t>Diagnostic Tests</a:t>
                </a:r>
                <a:endParaRPr lang="en-US" b="1" dirty="0">
                  <a:solidFill>
                    <a:schemeClr val="bg1"/>
                  </a:solidFill>
                </a:endParaRPr>
              </a:p>
            </p:txBody>
          </p:sp>
          <p:sp>
            <p:nvSpPr>
              <p:cNvPr id="25" name="AutoShape 31"/>
              <p:cNvSpPr>
                <a:spLocks noChangeArrowheads="1"/>
              </p:cNvSpPr>
              <p:nvPr/>
            </p:nvSpPr>
            <p:spPr bwMode="gray">
              <a:xfrm>
                <a:off x="88901" y="1334221"/>
                <a:ext cx="229157" cy="901785"/>
              </a:xfrm>
              <a:prstGeom prst="rect">
                <a:avLst/>
              </a:prstGeom>
              <a:solidFill>
                <a:schemeClr val="tx2"/>
              </a:solidFill>
              <a:ln w="12700" algn="ctr">
                <a:solidFill>
                  <a:schemeClr val="bg1"/>
                </a:solidFill>
                <a:miter lim="800000"/>
                <a:headEnd/>
                <a:tailEnd/>
              </a:ln>
            </p:spPr>
            <p:txBody>
              <a:bodyPr wrap="square" anchor="ctr"/>
              <a:lstStyle/>
              <a:p>
                <a:pPr algn="ctr" fontAlgn="base">
                  <a:spcBef>
                    <a:spcPct val="0"/>
                  </a:spcBef>
                  <a:spcAft>
                    <a:spcPct val="0"/>
                  </a:spcAft>
                </a:pPr>
                <a:r>
                  <a:rPr lang="en-US" sz="1200" b="1" dirty="0" smtClean="0">
                    <a:solidFill>
                      <a:schemeClr val="bg1"/>
                    </a:solidFill>
                  </a:rPr>
                  <a:t>2</a:t>
                </a:r>
                <a:endParaRPr lang="en-US" sz="1200" b="1" dirty="0">
                  <a:solidFill>
                    <a:schemeClr val="bg1"/>
                  </a:solidFill>
                </a:endParaRPr>
              </a:p>
            </p:txBody>
          </p:sp>
        </p:grpSp>
        <p:sp>
          <p:nvSpPr>
            <p:cNvPr id="22" name="Text Box 6"/>
            <p:cNvSpPr txBox="1">
              <a:spLocks noChangeArrowheads="1"/>
            </p:cNvSpPr>
            <p:nvPr/>
          </p:nvSpPr>
          <p:spPr bwMode="gray">
            <a:xfrm>
              <a:off x="1981201" y="683117"/>
              <a:ext cx="7058026" cy="1440159"/>
            </a:xfrm>
            <a:prstGeom prst="rect">
              <a:avLst/>
            </a:prstGeom>
            <a:noFill/>
            <a:ln w="9525" algn="ctr">
              <a:noFill/>
              <a:miter lim="800000"/>
              <a:headEnd/>
              <a:tailEnd/>
            </a:ln>
          </p:spPr>
          <p:txBody>
            <a:bodyPr wrap="square" lIns="44450" tIns="44450" rIns="44450" bIns="44450" anchor="ctr">
              <a:noAutofit/>
            </a:bodyPr>
            <a:lstStyle/>
            <a:p>
              <a:pPr marL="173736" lvl="1" indent="-173736">
                <a:buFont typeface="Wingdings" pitchFamily="2" charset="2"/>
                <a:buChar char="§"/>
              </a:pPr>
              <a:r>
                <a:rPr lang="en-US" dirty="0"/>
                <a:t>Paid to Incurred ratio or Case estimates to Incurred ratio</a:t>
              </a:r>
            </a:p>
            <a:p>
              <a:pPr lvl="2" indent="-285750">
                <a:buFont typeface="Calibri" pitchFamily="34" charset="0"/>
                <a:buChar char="—"/>
              </a:pPr>
              <a:r>
                <a:rPr lang="en-US" dirty="0"/>
                <a:t>Indicates the strength of the case estimates </a:t>
              </a:r>
              <a:endParaRPr lang="en-US" dirty="0" smtClean="0"/>
            </a:p>
            <a:p>
              <a:pPr marL="173736" lvl="2" indent="-173736">
                <a:spcBef>
                  <a:spcPts val="600"/>
                </a:spcBef>
                <a:buFont typeface="Wingdings" pitchFamily="2" charset="2"/>
                <a:buChar char="§"/>
              </a:pPr>
              <a:r>
                <a:rPr lang="en-US" dirty="0" smtClean="0"/>
                <a:t>Average </a:t>
              </a:r>
              <a:r>
                <a:rPr lang="en-US" dirty="0"/>
                <a:t>outstanding case </a:t>
              </a:r>
              <a:r>
                <a:rPr lang="en-US" dirty="0" smtClean="0"/>
                <a:t>estimate</a:t>
              </a:r>
              <a:endParaRPr lang="en-US" dirty="0"/>
            </a:p>
            <a:p>
              <a:pPr lvl="2" indent="-285750">
                <a:buFont typeface="Calibri" pitchFamily="34" charset="0"/>
                <a:buChar char="—"/>
              </a:pPr>
              <a:r>
                <a:rPr lang="en-US" dirty="0" smtClean="0"/>
                <a:t>Highlights </a:t>
              </a:r>
              <a:r>
                <a:rPr lang="en-US" dirty="0"/>
                <a:t>changes in the strength of case reserves</a:t>
              </a:r>
            </a:p>
            <a:p>
              <a:pPr marL="173736" lvl="2" indent="-173736">
                <a:spcBef>
                  <a:spcPts val="600"/>
                </a:spcBef>
                <a:buFont typeface="Wingdings" pitchFamily="2" charset="2"/>
                <a:buChar char="§"/>
              </a:pPr>
              <a:r>
                <a:rPr lang="en-US" dirty="0" smtClean="0"/>
                <a:t>Ratio </a:t>
              </a:r>
              <a:r>
                <a:rPr lang="en-US" dirty="0"/>
                <a:t>of IBNR to case </a:t>
              </a:r>
              <a:r>
                <a:rPr lang="en-US" dirty="0" smtClean="0"/>
                <a:t>estimates</a:t>
              </a:r>
              <a:endParaRPr lang="en-US" dirty="0"/>
            </a:p>
            <a:p>
              <a:pPr lvl="2" indent="-285750">
                <a:buFont typeface="Calibri" pitchFamily="34" charset="0"/>
                <a:buChar char="—"/>
              </a:pPr>
              <a:r>
                <a:rPr lang="en-US" dirty="0" smtClean="0"/>
                <a:t>Gives </a:t>
              </a:r>
              <a:r>
                <a:rPr lang="en-US" dirty="0"/>
                <a:t>a feel for the outstanding claims and the uncertainty relating to them</a:t>
              </a:r>
            </a:p>
            <a:p>
              <a:pPr marL="173736" lvl="2" indent="-173736">
                <a:spcBef>
                  <a:spcPts val="600"/>
                </a:spcBef>
                <a:buFont typeface="Wingdings" pitchFamily="2" charset="2"/>
                <a:buChar char="§"/>
              </a:pPr>
              <a:r>
                <a:rPr lang="en-US" dirty="0" smtClean="0"/>
                <a:t>Paid/Incurred </a:t>
              </a:r>
              <a:r>
                <a:rPr lang="en-US" dirty="0"/>
                <a:t>Claims Development Patterns</a:t>
              </a:r>
            </a:p>
            <a:p>
              <a:pPr lvl="2" indent="-285750">
                <a:buFont typeface="Calibri" pitchFamily="34" charset="0"/>
                <a:buChar char="—"/>
              </a:pPr>
              <a:r>
                <a:rPr lang="en-US" dirty="0" smtClean="0"/>
                <a:t>Highlights </a:t>
              </a:r>
              <a:r>
                <a:rPr lang="en-US" dirty="0"/>
                <a:t>changes in the strength of case </a:t>
              </a:r>
              <a:r>
                <a:rPr lang="en-US" dirty="0" smtClean="0"/>
                <a:t>reserves</a:t>
              </a:r>
            </a:p>
            <a:p>
              <a:pPr marL="173736" lvl="2" indent="-173736">
                <a:spcBef>
                  <a:spcPts val="600"/>
                </a:spcBef>
                <a:buFont typeface="Wingdings" pitchFamily="2" charset="2"/>
                <a:buChar char="§"/>
              </a:pPr>
              <a:r>
                <a:rPr lang="en-US" dirty="0" smtClean="0"/>
                <a:t>Settlement ratio</a:t>
              </a:r>
              <a:endParaRPr lang="en-US" dirty="0"/>
            </a:p>
          </p:txBody>
        </p:sp>
      </p:grpSp>
      <p:sp>
        <p:nvSpPr>
          <p:cNvPr id="26" name="Footer Placeholder 3"/>
          <p:cNvSpPr txBox="1">
            <a:spLocks/>
          </p:cNvSpPr>
          <p:nvPr/>
        </p:nvSpPr>
        <p:spPr>
          <a:xfrm>
            <a:off x="76200" y="6520259"/>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1600" b="1" kern="1200">
                <a:solidFill>
                  <a:srgbClr val="C00000"/>
                </a:solidFill>
                <a:latin typeface="Garamond" pitchFamily="18"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www.actuariesindia.org</a:t>
            </a:r>
          </a:p>
          <a:p>
            <a:endParaRPr lang="en-US" dirty="0"/>
          </a:p>
        </p:txBody>
      </p:sp>
    </p:spTree>
    <p:extLst>
      <p:ext uri="{BB962C8B-B14F-4D97-AF65-F5344CB8AC3E}">
        <p14:creationId xmlns:p14="http://schemas.microsoft.com/office/powerpoint/2010/main" val="107456893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solidFill>
                  <a:srgbClr val="1F497D">
                    <a:lumMod val="75000"/>
                  </a:srgbClr>
                </a:solidFill>
              </a:rPr>
              <a:pPr/>
              <a:t>18</a:t>
            </a:fld>
            <a:endParaRPr lang="en-US" dirty="0">
              <a:solidFill>
                <a:srgbClr val="1F497D">
                  <a:lumMod val="75000"/>
                </a:srgbClr>
              </a:solidFill>
            </a:endParaRPr>
          </a:p>
        </p:txBody>
      </p:sp>
      <p:sp>
        <p:nvSpPr>
          <p:cNvPr id="5" name="Title 1"/>
          <p:cNvSpPr>
            <a:spLocks noGrp="1"/>
          </p:cNvSpPr>
          <p:nvPr>
            <p:ph type="title"/>
          </p:nvPr>
        </p:nvSpPr>
        <p:spPr>
          <a:xfrm>
            <a:off x="457200" y="209773"/>
            <a:ext cx="7497763" cy="842963"/>
          </a:xfrm>
        </p:spPr>
        <p:txBody>
          <a:bodyPr>
            <a:normAutofit fontScale="90000"/>
          </a:bodyPr>
          <a:lstStyle/>
          <a:p>
            <a:r>
              <a:rPr lang="en-US" sz="3300" dirty="0" smtClean="0">
                <a:latin typeface="+mj-lt"/>
                <a:cs typeface="Arial" pitchFamily="34" charset="0"/>
              </a:rPr>
              <a:t>Adequacy of claims reserve</a:t>
            </a:r>
            <a:r>
              <a:rPr lang="en-US" sz="3000" dirty="0" smtClean="0">
                <a:latin typeface="+mj-lt"/>
                <a:cs typeface="Arial" pitchFamily="34" charset="0"/>
              </a:rPr>
              <a:t/>
            </a:r>
            <a:br>
              <a:rPr lang="en-US" sz="3000" dirty="0" smtClean="0">
                <a:latin typeface="+mj-lt"/>
                <a:cs typeface="Arial" pitchFamily="34" charset="0"/>
              </a:rPr>
            </a:br>
            <a:r>
              <a:rPr lang="en-US" sz="2200" dirty="0" smtClean="0">
                <a:solidFill>
                  <a:schemeClr val="bg1">
                    <a:lumMod val="50000"/>
                  </a:schemeClr>
                </a:solidFill>
                <a:latin typeface="+mj-lt"/>
                <a:cs typeface="Arial" pitchFamily="34" charset="0"/>
              </a:rPr>
              <a:t>Different analyses (2/2)</a:t>
            </a:r>
            <a:endParaRPr lang="en-US" sz="2200" dirty="0" smtClean="0">
              <a:solidFill>
                <a:schemeClr val="bg1">
                  <a:lumMod val="50000"/>
                </a:schemeClr>
              </a:solidFill>
              <a:latin typeface="+mj-lt"/>
            </a:endParaRPr>
          </a:p>
        </p:txBody>
      </p:sp>
      <p:grpSp>
        <p:nvGrpSpPr>
          <p:cNvPr id="20" name="Group 19"/>
          <p:cNvGrpSpPr/>
          <p:nvPr/>
        </p:nvGrpSpPr>
        <p:grpSpPr>
          <a:xfrm>
            <a:off x="86170" y="2852937"/>
            <a:ext cx="8950326" cy="1440159"/>
            <a:chOff x="88901" y="683117"/>
            <a:chExt cx="8950326" cy="1440159"/>
          </a:xfrm>
        </p:grpSpPr>
        <p:grpSp>
          <p:nvGrpSpPr>
            <p:cNvPr id="21" name="Group 20"/>
            <p:cNvGrpSpPr/>
            <p:nvPr/>
          </p:nvGrpSpPr>
          <p:grpSpPr>
            <a:xfrm>
              <a:off x="88901" y="827133"/>
              <a:ext cx="1890811" cy="1080119"/>
              <a:chOff x="88901" y="1334221"/>
              <a:chExt cx="1890811" cy="901785"/>
            </a:xfrm>
          </p:grpSpPr>
          <p:sp>
            <p:nvSpPr>
              <p:cNvPr id="23" name="AutoShape 31"/>
              <p:cNvSpPr>
                <a:spLocks noChangeArrowheads="1"/>
              </p:cNvSpPr>
              <p:nvPr/>
            </p:nvSpPr>
            <p:spPr bwMode="gray">
              <a:xfrm>
                <a:off x="445353" y="1334221"/>
                <a:ext cx="1534359" cy="901785"/>
              </a:xfrm>
              <a:prstGeom prst="homePlate">
                <a:avLst>
                  <a:gd name="adj" fmla="val 28074"/>
                </a:avLst>
              </a:prstGeom>
              <a:solidFill>
                <a:schemeClr val="accent2"/>
              </a:solidFill>
              <a:ln w="12700" algn="ctr">
                <a:solidFill>
                  <a:schemeClr val="bg1"/>
                </a:solidFill>
                <a:miter lim="800000"/>
                <a:headEnd/>
                <a:tailEnd/>
              </a:ln>
            </p:spPr>
            <p:txBody>
              <a:bodyPr wrap="square" anchor="ctr"/>
              <a:lstStyle/>
              <a:p>
                <a:pPr algn="ctr" fontAlgn="base">
                  <a:spcBef>
                    <a:spcPct val="0"/>
                  </a:spcBef>
                  <a:spcAft>
                    <a:spcPct val="0"/>
                  </a:spcAft>
                </a:pPr>
                <a:endParaRPr lang="en-US" sz="1200" dirty="0">
                  <a:solidFill>
                    <a:srgbClr val="C00000"/>
                  </a:solidFill>
                </a:endParaRPr>
              </a:p>
            </p:txBody>
          </p:sp>
          <p:sp>
            <p:nvSpPr>
              <p:cNvPr id="24" name="AutoShape 31"/>
              <p:cNvSpPr>
                <a:spLocks noChangeArrowheads="1"/>
              </p:cNvSpPr>
              <p:nvPr/>
            </p:nvSpPr>
            <p:spPr bwMode="gray">
              <a:xfrm>
                <a:off x="314319" y="1334221"/>
                <a:ext cx="1534359" cy="901785"/>
              </a:xfrm>
              <a:prstGeom prst="homePlate">
                <a:avLst>
                  <a:gd name="adj" fmla="val 28074"/>
                </a:avLst>
              </a:prstGeom>
              <a:solidFill>
                <a:schemeClr val="bg1">
                  <a:lumMod val="75000"/>
                </a:schemeClr>
              </a:solidFill>
              <a:ln w="12700" algn="ctr">
                <a:solidFill>
                  <a:schemeClr val="bg1"/>
                </a:solidFill>
                <a:miter lim="800000"/>
                <a:headEnd/>
                <a:tailEnd/>
              </a:ln>
            </p:spPr>
            <p:txBody>
              <a:bodyPr wrap="square" anchor="ctr"/>
              <a:lstStyle/>
              <a:p>
                <a:pPr algn="ctr"/>
                <a:r>
                  <a:rPr lang="en-US" b="1" dirty="0" smtClean="0">
                    <a:solidFill>
                      <a:schemeClr val="bg1"/>
                    </a:solidFill>
                  </a:rPr>
                  <a:t>Other Analyses</a:t>
                </a:r>
                <a:endParaRPr lang="en-US" b="1" dirty="0">
                  <a:solidFill>
                    <a:schemeClr val="bg1"/>
                  </a:solidFill>
                </a:endParaRPr>
              </a:p>
            </p:txBody>
          </p:sp>
          <p:sp>
            <p:nvSpPr>
              <p:cNvPr id="25" name="AutoShape 31"/>
              <p:cNvSpPr>
                <a:spLocks noChangeArrowheads="1"/>
              </p:cNvSpPr>
              <p:nvPr/>
            </p:nvSpPr>
            <p:spPr bwMode="gray">
              <a:xfrm>
                <a:off x="88901" y="1334221"/>
                <a:ext cx="229157" cy="901785"/>
              </a:xfrm>
              <a:prstGeom prst="rect">
                <a:avLst/>
              </a:prstGeom>
              <a:solidFill>
                <a:schemeClr val="tx2"/>
              </a:solidFill>
              <a:ln w="12700" algn="ctr">
                <a:solidFill>
                  <a:schemeClr val="bg1"/>
                </a:solidFill>
                <a:miter lim="800000"/>
                <a:headEnd/>
                <a:tailEnd/>
              </a:ln>
            </p:spPr>
            <p:txBody>
              <a:bodyPr wrap="square" anchor="ctr"/>
              <a:lstStyle/>
              <a:p>
                <a:pPr algn="ctr" fontAlgn="base">
                  <a:spcBef>
                    <a:spcPct val="0"/>
                  </a:spcBef>
                  <a:spcAft>
                    <a:spcPct val="0"/>
                  </a:spcAft>
                </a:pPr>
                <a:r>
                  <a:rPr lang="en-US" sz="1200" b="1" dirty="0">
                    <a:solidFill>
                      <a:schemeClr val="bg1"/>
                    </a:solidFill>
                  </a:rPr>
                  <a:t>3</a:t>
                </a:r>
              </a:p>
            </p:txBody>
          </p:sp>
        </p:grpSp>
        <p:sp>
          <p:nvSpPr>
            <p:cNvPr id="22" name="Text Box 6"/>
            <p:cNvSpPr txBox="1">
              <a:spLocks noChangeArrowheads="1"/>
            </p:cNvSpPr>
            <p:nvPr/>
          </p:nvSpPr>
          <p:spPr bwMode="gray">
            <a:xfrm>
              <a:off x="1981201" y="683117"/>
              <a:ext cx="7058026" cy="1440159"/>
            </a:xfrm>
            <a:prstGeom prst="rect">
              <a:avLst/>
            </a:prstGeom>
            <a:noFill/>
            <a:ln w="9525" algn="ctr">
              <a:noFill/>
              <a:miter lim="800000"/>
              <a:headEnd/>
              <a:tailEnd/>
            </a:ln>
          </p:spPr>
          <p:txBody>
            <a:bodyPr wrap="square" lIns="44450" tIns="44450" rIns="44450" bIns="44450" anchor="ctr">
              <a:noAutofit/>
            </a:bodyPr>
            <a:lstStyle/>
            <a:p>
              <a:pPr marL="173736" lvl="1" indent="-173736">
                <a:buFont typeface="Wingdings" pitchFamily="2" charset="2"/>
                <a:buChar char="§"/>
              </a:pPr>
              <a:r>
                <a:rPr lang="en-US" dirty="0" smtClean="0"/>
                <a:t>Comparison </a:t>
              </a:r>
              <a:r>
                <a:rPr lang="en-US" dirty="0"/>
                <a:t>of results with respect to </a:t>
              </a:r>
              <a:r>
                <a:rPr lang="en-US" dirty="0" smtClean="0"/>
                <a:t>benchmarks</a:t>
              </a:r>
              <a:endParaRPr lang="en-US" dirty="0"/>
            </a:p>
            <a:p>
              <a:pPr marL="914400" lvl="1" indent="-285750">
                <a:lnSpc>
                  <a:spcPct val="90000"/>
                </a:lnSpc>
                <a:buFont typeface="Calibri" pitchFamily="34" charset="0"/>
                <a:buChar char="—"/>
              </a:pPr>
              <a:r>
                <a:rPr lang="en-US" dirty="0" smtClean="0"/>
                <a:t>Industry </a:t>
              </a:r>
              <a:r>
                <a:rPr lang="en-US" dirty="0"/>
                <a:t>or market </a:t>
              </a:r>
              <a:r>
                <a:rPr lang="en-US" dirty="0" smtClean="0"/>
                <a:t>sources</a:t>
              </a:r>
            </a:p>
            <a:p>
              <a:pPr marL="914400" lvl="1" indent="-285750">
                <a:lnSpc>
                  <a:spcPct val="90000"/>
                </a:lnSpc>
                <a:buFont typeface="Calibri" pitchFamily="34" charset="0"/>
                <a:buChar char="—"/>
              </a:pPr>
              <a:r>
                <a:rPr lang="en-US" dirty="0" smtClean="0"/>
                <a:t>Other classes </a:t>
              </a:r>
              <a:r>
                <a:rPr lang="en-US" dirty="0"/>
                <a:t>of business that are closely </a:t>
              </a:r>
              <a:r>
                <a:rPr lang="en-US" dirty="0" smtClean="0"/>
                <a:t>related</a:t>
              </a:r>
            </a:p>
            <a:p>
              <a:pPr marL="914400" lvl="1" indent="-285750">
                <a:lnSpc>
                  <a:spcPct val="90000"/>
                </a:lnSpc>
                <a:buFont typeface="Calibri" pitchFamily="34" charset="0"/>
                <a:buChar char="—"/>
              </a:pPr>
              <a:r>
                <a:rPr lang="en-US" dirty="0" smtClean="0"/>
                <a:t>Similar portfolios </a:t>
              </a:r>
              <a:r>
                <a:rPr lang="en-US" dirty="0"/>
                <a:t>within the actuary’s </a:t>
              </a:r>
              <a:r>
                <a:rPr lang="en-US" dirty="0" smtClean="0"/>
                <a:t>experience</a:t>
              </a:r>
            </a:p>
            <a:p>
              <a:pPr marL="173736" lvl="2" indent="-173736">
                <a:spcBef>
                  <a:spcPts val="600"/>
                </a:spcBef>
                <a:buFont typeface="Wingdings" pitchFamily="2" charset="2"/>
                <a:buChar char="§"/>
              </a:pPr>
              <a:r>
                <a:rPr lang="en-US" dirty="0" smtClean="0"/>
                <a:t>Utilization </a:t>
              </a:r>
              <a:r>
                <a:rPr lang="en-US" dirty="0"/>
                <a:t>of IBNER &amp; IBNR against earlier years</a:t>
              </a:r>
            </a:p>
            <a:p>
              <a:pPr marL="173736" lvl="2" indent="-173736">
                <a:spcBef>
                  <a:spcPts val="600"/>
                </a:spcBef>
                <a:buFont typeface="Wingdings" pitchFamily="2" charset="2"/>
                <a:buChar char="§"/>
              </a:pPr>
              <a:r>
                <a:rPr lang="en-US" dirty="0" smtClean="0"/>
                <a:t>Other </a:t>
              </a:r>
              <a:r>
                <a:rPr lang="en-US" dirty="0"/>
                <a:t>methods to establish the reasonability of results </a:t>
              </a:r>
              <a:r>
                <a:rPr lang="en-US" dirty="0" smtClean="0"/>
                <a:t>are:</a:t>
              </a:r>
              <a:endParaRPr lang="en-US" dirty="0"/>
            </a:p>
            <a:p>
              <a:pPr marL="914400" lvl="1" indent="-285750">
                <a:buFont typeface="Calibri" pitchFamily="34" charset="0"/>
                <a:buChar char="—"/>
              </a:pPr>
              <a:r>
                <a:rPr lang="en-US" dirty="0"/>
                <a:t>Seek advice from an approved/experienced person for e.g. an actuary responsible for preparing the report on FCR of the company </a:t>
              </a:r>
            </a:p>
            <a:p>
              <a:pPr marL="914400" lvl="1" indent="-285750">
                <a:buFont typeface="Calibri" pitchFamily="34" charset="0"/>
                <a:buChar char="—"/>
              </a:pPr>
              <a:r>
                <a:rPr lang="en-US" dirty="0"/>
                <a:t>Comparison of estimated solvency ratio with the previous years  (According to the AA Regulations, AA should </a:t>
              </a:r>
              <a:r>
                <a:rPr lang="en-US" i="1" dirty="0">
                  <a:solidFill>
                    <a:schemeClr val="tx2"/>
                  </a:solidFill>
                </a:rPr>
                <a:t>ensure solvency </a:t>
              </a:r>
              <a:r>
                <a:rPr lang="en-US" dirty="0"/>
                <a:t>at all times</a:t>
              </a:r>
              <a:r>
                <a:rPr lang="en-US" dirty="0" smtClean="0"/>
                <a:t>)</a:t>
              </a:r>
            </a:p>
            <a:p>
              <a:pPr marL="914400" lvl="1" indent="-285750">
                <a:buFont typeface="Calibri" pitchFamily="34" charset="0"/>
                <a:buChar char="—"/>
              </a:pPr>
              <a:r>
                <a:rPr lang="en-US" dirty="0" smtClean="0"/>
                <a:t>Bootstrapping – stochastic reserving to calculate reserve variability</a:t>
              </a:r>
              <a:endParaRPr lang="en-US" dirty="0"/>
            </a:p>
          </p:txBody>
        </p:sp>
      </p:grpSp>
      <p:sp>
        <p:nvSpPr>
          <p:cNvPr id="17" name="Footer Placeholder 3"/>
          <p:cNvSpPr txBox="1">
            <a:spLocks/>
          </p:cNvSpPr>
          <p:nvPr/>
        </p:nvSpPr>
        <p:spPr>
          <a:xfrm>
            <a:off x="76200" y="6520259"/>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1600" b="1" kern="1200">
                <a:solidFill>
                  <a:srgbClr val="C00000"/>
                </a:solidFill>
                <a:latin typeface="Garamond" pitchFamily="18"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www.actuariesindia.org</a:t>
            </a:r>
          </a:p>
          <a:p>
            <a:endParaRPr lang="en-US" dirty="0"/>
          </a:p>
        </p:txBody>
      </p:sp>
    </p:spTree>
    <p:extLst>
      <p:ext uri="{BB962C8B-B14F-4D97-AF65-F5344CB8AC3E}">
        <p14:creationId xmlns:p14="http://schemas.microsoft.com/office/powerpoint/2010/main" val="312932569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6F15528-21DE-4FAA-801E-634DDDAF4B2B}" type="slidenum">
              <a:rPr lang="en-US" smtClean="0">
                <a:solidFill>
                  <a:srgbClr val="1F497D">
                    <a:lumMod val="75000"/>
                  </a:srgbClr>
                </a:solidFill>
              </a:rPr>
              <a:pPr/>
              <a:t>19</a:t>
            </a:fld>
            <a:endParaRPr lang="en-US" dirty="0">
              <a:solidFill>
                <a:srgbClr val="1F497D">
                  <a:lumMod val="75000"/>
                </a:srgbClr>
              </a:solidFill>
            </a:endParaRPr>
          </a:p>
        </p:txBody>
      </p:sp>
      <p:sp>
        <p:nvSpPr>
          <p:cNvPr id="8" name="Trapezoid 7"/>
          <p:cNvSpPr/>
          <p:nvPr/>
        </p:nvSpPr>
        <p:spPr bwMode="auto">
          <a:xfrm rot="16200000">
            <a:off x="-648113" y="3195505"/>
            <a:ext cx="4741103" cy="1463676"/>
          </a:xfrm>
          <a:prstGeom prst="trapezoid">
            <a:avLst>
              <a:gd name="adj" fmla="val 91082"/>
            </a:avLst>
          </a:prstGeom>
          <a:gradFill>
            <a:gsLst>
              <a:gs pos="0">
                <a:schemeClr val="accent6">
                  <a:lumMod val="50000"/>
                </a:schemeClr>
              </a:gs>
              <a:gs pos="50000">
                <a:schemeClr val="accent6">
                  <a:lumMod val="60000"/>
                  <a:lumOff val="40000"/>
                </a:schemeClr>
              </a:gs>
              <a:gs pos="100000">
                <a:schemeClr val="accent3">
                  <a:lumMod val="20000"/>
                  <a:lumOff val="80000"/>
                </a:schemeClr>
              </a:gs>
            </a:gsLst>
            <a:lin ang="5400000" scaled="0"/>
          </a:gradFill>
          <a:ln w="12700" cap="flat" cmpd="sng" algn="ctr">
            <a:noFill/>
            <a:prstDash val="solid"/>
            <a:round/>
            <a:headEnd type="none" w="med" len="med"/>
            <a:tailEnd type="none" w="med" len="med"/>
          </a:ln>
          <a:effectLst/>
        </p:spPr>
        <p:txBody>
          <a:bodyPr wrap="none"/>
          <a:lstStyle/>
          <a:p>
            <a:pPr>
              <a:defRPr/>
            </a:pPr>
            <a:endParaRPr lang="en-US" sz="1100" b="1" i="1" dirty="0">
              <a:latin typeface="Arial" pitchFamily="34" charset="0"/>
            </a:endParaRPr>
          </a:p>
        </p:txBody>
      </p:sp>
      <p:sp>
        <p:nvSpPr>
          <p:cNvPr id="9" name="Rectangle 8"/>
          <p:cNvSpPr/>
          <p:nvPr/>
        </p:nvSpPr>
        <p:spPr bwMode="auto">
          <a:xfrm>
            <a:off x="2454275" y="1556792"/>
            <a:ext cx="6588025" cy="4752528"/>
          </a:xfrm>
          <a:prstGeom prst="rect">
            <a:avLst/>
          </a:prstGeom>
          <a:solidFill>
            <a:schemeClr val="accent3">
              <a:lumMod val="20000"/>
              <a:lumOff val="80000"/>
            </a:schemeClr>
          </a:solidFill>
          <a:ln w="12700" cap="flat" cmpd="sng" algn="ctr">
            <a:noFill/>
            <a:prstDash val="solid"/>
            <a:round/>
            <a:headEnd type="none" w="med" len="med"/>
            <a:tailEnd type="none" w="med" len="med"/>
          </a:ln>
          <a:effectLst/>
        </p:spPr>
        <p:txBody>
          <a:bodyPr wrap="square">
            <a:noAutofit/>
          </a:bodyPr>
          <a:lstStyle/>
          <a:p>
            <a:pPr>
              <a:defRPr/>
            </a:pPr>
            <a:endParaRPr lang="en-US" sz="1100" b="1" i="1" dirty="0">
              <a:latin typeface="Arial" pitchFamily="34" charset="0"/>
            </a:endParaRPr>
          </a:p>
        </p:txBody>
      </p:sp>
      <p:sp>
        <p:nvSpPr>
          <p:cNvPr id="10" name="Pentagon 9"/>
          <p:cNvSpPr/>
          <p:nvPr/>
        </p:nvSpPr>
        <p:spPr>
          <a:xfrm>
            <a:off x="92075" y="2924944"/>
            <a:ext cx="2103661" cy="1985347"/>
          </a:xfrm>
          <a:prstGeom prst="homePlate">
            <a:avLst>
              <a:gd name="adj" fmla="val 18774"/>
            </a:avLst>
          </a:prstGeom>
          <a:solidFill>
            <a:schemeClr val="accent6">
              <a:lumMod val="50000"/>
            </a:schemeClr>
          </a:solidFill>
          <a:ln>
            <a:solidFill>
              <a:schemeClr val="bg1"/>
            </a:solidFill>
          </a:ln>
          <a:effectLst>
            <a:outerShdw blurRad="50800" dist="38100" algn="l" rotWithShape="0">
              <a:prstClr val="black">
                <a:alpha val="40000"/>
              </a:prstClr>
            </a:outerShdw>
          </a:effectLst>
        </p:spPr>
        <p:txBody>
          <a:bodyPr rIns="18288" anchor="ctr"/>
          <a:lstStyle/>
          <a:p>
            <a:pPr marL="346075">
              <a:spcBef>
                <a:spcPts val="1200"/>
              </a:spcBef>
              <a:defRPr/>
            </a:pPr>
            <a:r>
              <a:rPr lang="en-US" sz="1400" b="1" dirty="0">
                <a:solidFill>
                  <a:schemeClr val="accent6"/>
                </a:solidFill>
              </a:rPr>
              <a:t>Poor data quality</a:t>
            </a:r>
          </a:p>
          <a:p>
            <a:pPr marL="346075">
              <a:spcBef>
                <a:spcPts val="1200"/>
              </a:spcBef>
              <a:defRPr/>
            </a:pPr>
            <a:r>
              <a:rPr lang="en-US" sz="1400" b="1" dirty="0">
                <a:solidFill>
                  <a:schemeClr val="accent6"/>
                </a:solidFill>
              </a:rPr>
              <a:t>Reliance on other’s work</a:t>
            </a:r>
          </a:p>
          <a:p>
            <a:pPr marL="346075">
              <a:spcBef>
                <a:spcPts val="1200"/>
              </a:spcBef>
              <a:defRPr/>
            </a:pPr>
            <a:r>
              <a:rPr lang="en-GB" sz="1400" b="1" dirty="0">
                <a:solidFill>
                  <a:schemeClr val="accent6"/>
                </a:solidFill>
              </a:rPr>
              <a:t>Suppressing case reserves</a:t>
            </a:r>
          </a:p>
          <a:p>
            <a:pPr marL="346075">
              <a:spcBef>
                <a:spcPts val="1200"/>
              </a:spcBef>
              <a:defRPr/>
            </a:pPr>
            <a:r>
              <a:rPr lang="en-GB" sz="1500" b="1" dirty="0">
                <a:solidFill>
                  <a:schemeClr val="bg1"/>
                </a:solidFill>
              </a:rPr>
              <a:t>Delayed action </a:t>
            </a:r>
            <a:endParaRPr lang="en-US" sz="1500" b="1" dirty="0">
              <a:solidFill>
                <a:schemeClr val="bg1"/>
              </a:solidFill>
            </a:endParaRPr>
          </a:p>
        </p:txBody>
      </p:sp>
      <p:sp>
        <p:nvSpPr>
          <p:cNvPr id="12" name="Pentagon 11"/>
          <p:cNvSpPr/>
          <p:nvPr/>
        </p:nvSpPr>
        <p:spPr>
          <a:xfrm>
            <a:off x="2351784" y="5325293"/>
            <a:ext cx="2220216" cy="841862"/>
          </a:xfrm>
          <a:prstGeom prst="homePlate">
            <a:avLst>
              <a:gd name="adj" fmla="val 14840"/>
            </a:avLst>
          </a:prstGeom>
          <a:solidFill>
            <a:schemeClr val="accent3">
              <a:lumMod val="60000"/>
              <a:lumOff val="40000"/>
            </a:schemeClr>
          </a:solidFill>
          <a:ln>
            <a:solidFill>
              <a:schemeClr val="bg1"/>
            </a:solidFill>
          </a:ln>
          <a:effectLst>
            <a:outerShdw blurRad="50800" dist="38100" algn="l" rotWithShape="0">
              <a:prstClr val="black">
                <a:alpha val="40000"/>
              </a:prstClr>
            </a:outerShdw>
          </a:effectLst>
        </p:spPr>
        <p:txBody>
          <a:bodyPr lIns="45720" rIns="18288" anchor="ctr"/>
          <a:lstStyle/>
          <a:p>
            <a:pPr marL="280987" indent="-171450">
              <a:spcBef>
                <a:spcPts val="0"/>
              </a:spcBef>
              <a:buFont typeface="Wingdings" pitchFamily="2" charset="2"/>
              <a:buChar char="§"/>
              <a:defRPr/>
            </a:pPr>
            <a:r>
              <a:rPr lang="en-US" sz="1200" dirty="0" smtClean="0"/>
              <a:t>Possible adverse impact on various stakeholders </a:t>
            </a:r>
            <a:endParaRPr lang="en-US" sz="1200" dirty="0"/>
          </a:p>
          <a:p>
            <a:pPr marL="280987" indent="-171450">
              <a:spcBef>
                <a:spcPts val="300"/>
              </a:spcBef>
              <a:buFont typeface="Wingdings" pitchFamily="2" charset="2"/>
              <a:buChar char="§"/>
              <a:defRPr/>
            </a:pPr>
            <a:r>
              <a:rPr lang="en-US" sz="1200" dirty="0" smtClean="0"/>
              <a:t>Overstated profits</a:t>
            </a:r>
            <a:endParaRPr lang="en-US" sz="1200" dirty="0"/>
          </a:p>
        </p:txBody>
      </p:sp>
      <p:sp>
        <p:nvSpPr>
          <p:cNvPr id="13" name="Pentagon 12"/>
          <p:cNvSpPr/>
          <p:nvPr/>
        </p:nvSpPr>
        <p:spPr>
          <a:xfrm>
            <a:off x="2380896" y="3275579"/>
            <a:ext cx="2191104" cy="718912"/>
          </a:xfrm>
          <a:prstGeom prst="homePlate">
            <a:avLst>
              <a:gd name="adj" fmla="val 14840"/>
            </a:avLst>
          </a:prstGeom>
          <a:solidFill>
            <a:schemeClr val="accent3">
              <a:lumMod val="60000"/>
              <a:lumOff val="40000"/>
            </a:schemeClr>
          </a:solidFill>
          <a:ln>
            <a:solidFill>
              <a:schemeClr val="bg1"/>
            </a:solidFill>
          </a:ln>
          <a:effectLst>
            <a:outerShdw blurRad="50800" dist="38100" algn="l" rotWithShape="0">
              <a:prstClr val="black">
                <a:alpha val="40000"/>
              </a:prstClr>
            </a:outerShdw>
          </a:effectLst>
        </p:spPr>
        <p:txBody>
          <a:bodyPr lIns="45720" rIns="18288" anchor="ctr"/>
          <a:lstStyle/>
          <a:p>
            <a:pPr marL="280987" indent="-171450">
              <a:spcBef>
                <a:spcPts val="0"/>
              </a:spcBef>
              <a:buFont typeface="Wingdings" pitchFamily="2" charset="2"/>
              <a:buChar char="§"/>
              <a:defRPr/>
            </a:pPr>
            <a:r>
              <a:rPr lang="en-US" sz="1200" dirty="0" smtClean="0"/>
              <a:t>The line of responsibility</a:t>
            </a:r>
            <a:endParaRPr lang="en-US" sz="1200" dirty="0"/>
          </a:p>
        </p:txBody>
      </p:sp>
      <p:sp>
        <p:nvSpPr>
          <p:cNvPr id="14" name="Pentagon 13"/>
          <p:cNvSpPr/>
          <p:nvPr/>
        </p:nvSpPr>
        <p:spPr>
          <a:xfrm>
            <a:off x="2351786" y="1730678"/>
            <a:ext cx="2220214" cy="1390891"/>
          </a:xfrm>
          <a:prstGeom prst="homePlate">
            <a:avLst>
              <a:gd name="adj" fmla="val 14840"/>
            </a:avLst>
          </a:prstGeom>
          <a:solidFill>
            <a:schemeClr val="accent3">
              <a:lumMod val="60000"/>
              <a:lumOff val="40000"/>
            </a:schemeClr>
          </a:solidFill>
          <a:ln>
            <a:solidFill>
              <a:schemeClr val="bg1"/>
            </a:solidFill>
          </a:ln>
          <a:effectLst>
            <a:outerShdw blurRad="50800" dist="38100" algn="l" rotWithShape="0">
              <a:prstClr val="black">
                <a:alpha val="40000"/>
              </a:prstClr>
            </a:outerShdw>
          </a:effectLst>
        </p:spPr>
        <p:txBody>
          <a:bodyPr lIns="45720" rIns="18288" anchor="ctr"/>
          <a:lstStyle/>
          <a:p>
            <a:pPr marL="287550" indent="-171450">
              <a:spcBef>
                <a:spcPts val="0"/>
              </a:spcBef>
              <a:buFont typeface="Wingdings" pitchFamily="2" charset="2"/>
              <a:buChar char="§"/>
              <a:defRPr/>
            </a:pPr>
            <a:r>
              <a:rPr lang="en-US" sz="1200" dirty="0" smtClean="0"/>
              <a:t>Inaccurate results</a:t>
            </a:r>
            <a:endParaRPr lang="en-US" sz="1200" dirty="0"/>
          </a:p>
          <a:p>
            <a:pPr marL="287550" indent="-171450">
              <a:spcBef>
                <a:spcPts val="0"/>
              </a:spcBef>
              <a:buFont typeface="Wingdings" pitchFamily="2" charset="2"/>
              <a:buChar char="§"/>
              <a:defRPr/>
            </a:pPr>
            <a:r>
              <a:rPr lang="en-GB" sz="1200" dirty="0" smtClean="0"/>
              <a:t>Reduced confidence on results/model</a:t>
            </a:r>
            <a:endParaRPr lang="en-GB" sz="1200" dirty="0"/>
          </a:p>
          <a:p>
            <a:pPr marL="287550" indent="-171450">
              <a:spcBef>
                <a:spcPts val="0"/>
              </a:spcBef>
              <a:buFont typeface="Wingdings" pitchFamily="2" charset="2"/>
              <a:buChar char="§"/>
              <a:defRPr/>
            </a:pPr>
            <a:r>
              <a:rPr lang="en-GB" sz="1200" dirty="0" smtClean="0"/>
              <a:t>Requires extra assumptions</a:t>
            </a:r>
            <a:endParaRPr lang="en-US" sz="1200" dirty="0"/>
          </a:p>
        </p:txBody>
      </p:sp>
      <p:cxnSp>
        <p:nvCxnSpPr>
          <p:cNvPr id="15" name="Straight Connector 19"/>
          <p:cNvCxnSpPr>
            <a:cxnSpLocks noChangeShapeType="1"/>
          </p:cNvCxnSpPr>
          <p:nvPr/>
        </p:nvCxnSpPr>
        <p:spPr bwMode="auto">
          <a:xfrm>
            <a:off x="2560320" y="3212976"/>
            <a:ext cx="6217920" cy="0"/>
          </a:xfrm>
          <a:prstGeom prst="line">
            <a:avLst/>
          </a:prstGeom>
          <a:noFill/>
          <a:ln w="12700" algn="ctr">
            <a:solidFill>
              <a:schemeClr val="tx1"/>
            </a:solidFill>
            <a:prstDash val="dash"/>
            <a:round/>
            <a:headEnd/>
            <a:tailEnd/>
          </a:ln>
          <a:extLst>
            <a:ext uri="{909E8E84-426E-40DD-AFC4-6F175D3DCCD1}">
              <a14:hiddenFill xmlns:a14="http://schemas.microsoft.com/office/drawing/2010/main">
                <a:noFill/>
              </a14:hiddenFill>
            </a:ext>
          </a:extLst>
        </p:spPr>
      </p:cxnSp>
      <p:cxnSp>
        <p:nvCxnSpPr>
          <p:cNvPr id="16" name="Straight Connector 20"/>
          <p:cNvCxnSpPr>
            <a:cxnSpLocks noChangeShapeType="1"/>
          </p:cNvCxnSpPr>
          <p:nvPr/>
        </p:nvCxnSpPr>
        <p:spPr bwMode="auto">
          <a:xfrm>
            <a:off x="2555776" y="5229200"/>
            <a:ext cx="6217920" cy="0"/>
          </a:xfrm>
          <a:prstGeom prst="line">
            <a:avLst/>
          </a:prstGeom>
          <a:noFill/>
          <a:ln w="12700" algn="ctr">
            <a:solidFill>
              <a:schemeClr val="tx1"/>
            </a:solidFill>
            <a:prstDash val="dash"/>
            <a:round/>
            <a:headEnd/>
            <a:tailEnd/>
          </a:ln>
          <a:extLst>
            <a:ext uri="{909E8E84-426E-40DD-AFC4-6F175D3DCCD1}">
              <a14:hiddenFill xmlns:a14="http://schemas.microsoft.com/office/drawing/2010/main">
                <a:noFill/>
              </a14:hiddenFill>
            </a:ext>
          </a:extLst>
        </p:spPr>
      </p:cxnSp>
      <p:sp>
        <p:nvSpPr>
          <p:cNvPr id="17" name="Oval 16"/>
          <p:cNvSpPr/>
          <p:nvPr/>
        </p:nvSpPr>
        <p:spPr bwMode="auto">
          <a:xfrm>
            <a:off x="2195736" y="1700808"/>
            <a:ext cx="292100" cy="292608"/>
          </a:xfrm>
          <a:prstGeom prst="ellipse">
            <a:avLst/>
          </a:prstGeom>
          <a:solidFill>
            <a:schemeClr val="accent3">
              <a:lumMod val="50000"/>
            </a:schemeClr>
          </a:solidFill>
          <a:ln w="12700" cap="flat" cmpd="sng" algn="ctr">
            <a:solidFill>
              <a:schemeClr val="bg1"/>
            </a:solidFill>
            <a:prstDash val="solid"/>
            <a:round/>
            <a:headEnd type="none" w="med" len="med"/>
            <a:tailEnd type="none" w="med" len="med"/>
          </a:ln>
          <a:effectLst>
            <a:outerShdw blurRad="50800" dist="38100" dir="10800000" algn="r" rotWithShape="0">
              <a:prstClr val="black">
                <a:alpha val="40000"/>
              </a:prstClr>
            </a:outerShdw>
          </a:effectLst>
        </p:spPr>
        <p:txBody>
          <a:bodyPr anchor="ctr" anchorCtr="1"/>
          <a:lstStyle/>
          <a:p>
            <a:pPr>
              <a:defRPr/>
            </a:pPr>
            <a:r>
              <a:rPr lang="en-US" sz="1100" b="1" dirty="0">
                <a:solidFill>
                  <a:schemeClr val="bg1"/>
                </a:solidFill>
                <a:latin typeface="Arial" pitchFamily="34" charset="0"/>
              </a:rPr>
              <a:t>1</a:t>
            </a:r>
          </a:p>
        </p:txBody>
      </p:sp>
      <p:sp>
        <p:nvSpPr>
          <p:cNvPr id="18" name="Oval 17"/>
          <p:cNvSpPr/>
          <p:nvPr/>
        </p:nvSpPr>
        <p:spPr bwMode="auto">
          <a:xfrm>
            <a:off x="2195736" y="3212976"/>
            <a:ext cx="292100" cy="292608"/>
          </a:xfrm>
          <a:prstGeom prst="ellipse">
            <a:avLst/>
          </a:prstGeom>
          <a:solidFill>
            <a:schemeClr val="accent3">
              <a:lumMod val="50000"/>
            </a:schemeClr>
          </a:solidFill>
          <a:ln w="12700" cap="flat" cmpd="sng" algn="ctr">
            <a:solidFill>
              <a:schemeClr val="bg1"/>
            </a:solidFill>
            <a:prstDash val="solid"/>
            <a:round/>
            <a:headEnd type="none" w="med" len="med"/>
            <a:tailEnd type="none" w="med" len="med"/>
          </a:ln>
          <a:effectLst>
            <a:outerShdw blurRad="50800" dist="38100" dir="10800000" algn="r" rotWithShape="0">
              <a:prstClr val="black">
                <a:alpha val="40000"/>
              </a:prstClr>
            </a:outerShdw>
          </a:effectLst>
        </p:spPr>
        <p:txBody>
          <a:bodyPr anchor="ctr" anchorCtr="1"/>
          <a:lstStyle/>
          <a:p>
            <a:pPr>
              <a:defRPr/>
            </a:pPr>
            <a:r>
              <a:rPr lang="en-US" sz="1100" b="1" dirty="0">
                <a:solidFill>
                  <a:schemeClr val="bg1"/>
                </a:solidFill>
                <a:latin typeface="Arial" pitchFamily="34" charset="0"/>
              </a:rPr>
              <a:t>2</a:t>
            </a:r>
          </a:p>
        </p:txBody>
      </p:sp>
      <p:sp>
        <p:nvSpPr>
          <p:cNvPr id="19" name="Oval 18"/>
          <p:cNvSpPr/>
          <p:nvPr/>
        </p:nvSpPr>
        <p:spPr bwMode="auto">
          <a:xfrm>
            <a:off x="2195736" y="5178989"/>
            <a:ext cx="292100" cy="292608"/>
          </a:xfrm>
          <a:prstGeom prst="ellipse">
            <a:avLst/>
          </a:prstGeom>
          <a:solidFill>
            <a:schemeClr val="accent3">
              <a:lumMod val="50000"/>
            </a:schemeClr>
          </a:solidFill>
          <a:ln w="12700" cap="flat" cmpd="sng" algn="ctr">
            <a:solidFill>
              <a:schemeClr val="bg1"/>
            </a:solidFill>
            <a:prstDash val="solid"/>
            <a:round/>
            <a:headEnd type="none" w="med" len="med"/>
            <a:tailEnd type="none" w="med" len="med"/>
          </a:ln>
          <a:effectLst>
            <a:outerShdw blurRad="50800" dist="38100" dir="10800000" algn="r" rotWithShape="0">
              <a:prstClr val="black">
                <a:alpha val="40000"/>
              </a:prstClr>
            </a:outerShdw>
          </a:effectLst>
        </p:spPr>
        <p:txBody>
          <a:bodyPr anchor="ctr" anchorCtr="1"/>
          <a:lstStyle/>
          <a:p>
            <a:pPr>
              <a:defRPr/>
            </a:pPr>
            <a:r>
              <a:rPr lang="en-US" sz="1100" b="1" dirty="0">
                <a:solidFill>
                  <a:schemeClr val="bg1"/>
                </a:solidFill>
                <a:latin typeface="Arial" pitchFamily="34" charset="0"/>
              </a:rPr>
              <a:t>4</a:t>
            </a:r>
          </a:p>
        </p:txBody>
      </p:sp>
      <p:sp>
        <p:nvSpPr>
          <p:cNvPr id="20" name="Rounded Rectangle 19"/>
          <p:cNvSpPr/>
          <p:nvPr/>
        </p:nvSpPr>
        <p:spPr>
          <a:xfrm>
            <a:off x="2351785" y="1212305"/>
            <a:ext cx="2076199" cy="344487"/>
          </a:xfrm>
          <a:prstGeom prst="roundRect">
            <a:avLst/>
          </a:prstGeom>
          <a:solidFill>
            <a:schemeClr val="accent6">
              <a:lumMod val="50000"/>
            </a:schemeClr>
          </a:solidFill>
          <a:ln>
            <a:noFill/>
          </a:ln>
        </p:spPr>
        <p:txBody>
          <a:bodyPr wrap="square" anchor="ctr" anchorCtr="0">
            <a:noAutofit/>
          </a:bodyPr>
          <a:lstStyle/>
          <a:p>
            <a:pPr algn="ctr">
              <a:defRPr/>
            </a:pPr>
            <a:r>
              <a:rPr lang="en-US" sz="1400" b="1" dirty="0" smtClean="0">
                <a:solidFill>
                  <a:schemeClr val="bg1"/>
                </a:solidFill>
              </a:rPr>
              <a:t>What is the issue?</a:t>
            </a:r>
            <a:endParaRPr lang="en-US" sz="1400" b="1" dirty="0">
              <a:solidFill>
                <a:schemeClr val="bg1"/>
              </a:solidFill>
            </a:endParaRPr>
          </a:p>
        </p:txBody>
      </p:sp>
      <p:sp>
        <p:nvSpPr>
          <p:cNvPr id="21" name="Rounded Rectangle 20"/>
          <p:cNvSpPr/>
          <p:nvPr/>
        </p:nvSpPr>
        <p:spPr>
          <a:xfrm>
            <a:off x="4641849" y="1212305"/>
            <a:ext cx="1802359" cy="344487"/>
          </a:xfrm>
          <a:prstGeom prst="roundRect">
            <a:avLst/>
          </a:prstGeom>
          <a:solidFill>
            <a:schemeClr val="accent6">
              <a:lumMod val="50000"/>
            </a:schemeClr>
          </a:solidFill>
          <a:ln>
            <a:noFill/>
          </a:ln>
        </p:spPr>
        <p:txBody>
          <a:bodyPr wrap="square" anchor="ctr" anchorCtr="0">
            <a:noAutofit/>
          </a:bodyPr>
          <a:lstStyle/>
          <a:p>
            <a:pPr algn="ctr">
              <a:defRPr/>
            </a:pPr>
            <a:r>
              <a:rPr lang="en-US" sz="1400" b="1" dirty="0" smtClean="0">
                <a:solidFill>
                  <a:schemeClr val="bg1"/>
                </a:solidFill>
              </a:rPr>
              <a:t>Clue in the case</a:t>
            </a:r>
            <a:endParaRPr lang="en-US" sz="1400" b="1" dirty="0">
              <a:solidFill>
                <a:schemeClr val="bg1"/>
              </a:solidFill>
            </a:endParaRPr>
          </a:p>
        </p:txBody>
      </p:sp>
      <p:sp>
        <p:nvSpPr>
          <p:cNvPr id="22" name="Oval 21"/>
          <p:cNvSpPr/>
          <p:nvPr/>
        </p:nvSpPr>
        <p:spPr bwMode="auto">
          <a:xfrm>
            <a:off x="171650" y="3080355"/>
            <a:ext cx="249238" cy="249236"/>
          </a:xfrm>
          <a:prstGeom prst="ellipse">
            <a:avLst/>
          </a:prstGeom>
          <a:solidFill>
            <a:schemeClr val="accent6">
              <a:lumMod val="75000"/>
            </a:schemeClr>
          </a:solidFill>
          <a:ln w="12700" cap="flat" cmpd="sng" algn="ctr">
            <a:solidFill>
              <a:schemeClr val="bg1"/>
            </a:solidFill>
            <a:prstDash val="solid"/>
            <a:round/>
            <a:headEnd type="none" w="med" len="med"/>
            <a:tailEnd type="none" w="med" len="med"/>
          </a:ln>
          <a:effectLst>
            <a:outerShdw blurRad="50800" dist="38100" dir="10800000" algn="r" rotWithShape="0">
              <a:prstClr val="black">
                <a:alpha val="40000"/>
              </a:prstClr>
            </a:outerShdw>
          </a:effectLst>
        </p:spPr>
        <p:txBody>
          <a:bodyPr anchor="ctr" anchorCtr="1"/>
          <a:lstStyle/>
          <a:p>
            <a:pPr>
              <a:defRPr/>
            </a:pPr>
            <a:r>
              <a:rPr lang="en-US" sz="1100" b="1" dirty="0">
                <a:solidFill>
                  <a:schemeClr val="bg1"/>
                </a:solidFill>
                <a:latin typeface="Arial" pitchFamily="34" charset="0"/>
              </a:rPr>
              <a:t>1</a:t>
            </a:r>
          </a:p>
        </p:txBody>
      </p:sp>
      <p:sp>
        <p:nvSpPr>
          <p:cNvPr id="23" name="Oval 22"/>
          <p:cNvSpPr/>
          <p:nvPr/>
        </p:nvSpPr>
        <p:spPr bwMode="auto">
          <a:xfrm>
            <a:off x="171650" y="3512403"/>
            <a:ext cx="249238" cy="247796"/>
          </a:xfrm>
          <a:prstGeom prst="ellipse">
            <a:avLst/>
          </a:prstGeom>
          <a:solidFill>
            <a:schemeClr val="accent6">
              <a:lumMod val="75000"/>
            </a:schemeClr>
          </a:solidFill>
          <a:ln w="12700" cap="flat" cmpd="sng" algn="ctr">
            <a:solidFill>
              <a:schemeClr val="bg1"/>
            </a:solidFill>
            <a:prstDash val="solid"/>
            <a:round/>
            <a:headEnd type="none" w="med" len="med"/>
            <a:tailEnd type="none" w="med" len="med"/>
          </a:ln>
          <a:effectLst>
            <a:outerShdw blurRad="50800" dist="38100" dir="10800000" algn="r" rotWithShape="0">
              <a:prstClr val="black">
                <a:alpha val="40000"/>
              </a:prstClr>
            </a:outerShdw>
          </a:effectLst>
        </p:spPr>
        <p:txBody>
          <a:bodyPr anchor="ctr" anchorCtr="1"/>
          <a:lstStyle/>
          <a:p>
            <a:pPr>
              <a:defRPr/>
            </a:pPr>
            <a:r>
              <a:rPr lang="en-US" sz="1100" b="1" dirty="0">
                <a:solidFill>
                  <a:schemeClr val="bg1"/>
                </a:solidFill>
                <a:latin typeface="Arial" pitchFamily="34" charset="0"/>
              </a:rPr>
              <a:t>2</a:t>
            </a:r>
          </a:p>
        </p:txBody>
      </p:sp>
      <p:sp>
        <p:nvSpPr>
          <p:cNvPr id="24" name="Oval 23"/>
          <p:cNvSpPr/>
          <p:nvPr/>
        </p:nvSpPr>
        <p:spPr bwMode="auto">
          <a:xfrm>
            <a:off x="171650" y="4088467"/>
            <a:ext cx="249238" cy="249238"/>
          </a:xfrm>
          <a:prstGeom prst="ellipse">
            <a:avLst/>
          </a:prstGeom>
          <a:solidFill>
            <a:schemeClr val="accent6">
              <a:lumMod val="75000"/>
            </a:schemeClr>
          </a:solidFill>
          <a:ln w="12700" cap="flat" cmpd="sng" algn="ctr">
            <a:solidFill>
              <a:schemeClr val="bg1"/>
            </a:solidFill>
            <a:prstDash val="solid"/>
            <a:round/>
            <a:headEnd type="none" w="med" len="med"/>
            <a:tailEnd type="none" w="med" len="med"/>
          </a:ln>
          <a:effectLst>
            <a:outerShdw blurRad="50800" dist="38100" dir="10800000" algn="r" rotWithShape="0">
              <a:prstClr val="black">
                <a:alpha val="40000"/>
              </a:prstClr>
            </a:outerShdw>
          </a:effectLst>
        </p:spPr>
        <p:txBody>
          <a:bodyPr anchor="ctr" anchorCtr="1"/>
          <a:lstStyle/>
          <a:p>
            <a:pPr>
              <a:defRPr/>
            </a:pPr>
            <a:r>
              <a:rPr lang="en-US" sz="1100" b="1" dirty="0">
                <a:solidFill>
                  <a:schemeClr val="bg1"/>
                </a:solidFill>
                <a:latin typeface="Arial" pitchFamily="34" charset="0"/>
              </a:rPr>
              <a:t>3</a:t>
            </a:r>
          </a:p>
        </p:txBody>
      </p:sp>
      <p:sp>
        <p:nvSpPr>
          <p:cNvPr id="25" name="Content Placeholder 3"/>
          <p:cNvSpPr txBox="1">
            <a:spLocks/>
          </p:cNvSpPr>
          <p:nvPr/>
        </p:nvSpPr>
        <p:spPr bwMode="auto">
          <a:xfrm>
            <a:off x="4641849" y="1823625"/>
            <a:ext cx="2090391" cy="1381347"/>
          </a:xfrm>
          <a:prstGeom prst="rect">
            <a:avLst/>
          </a:prstGeom>
          <a:noFill/>
          <a:ln w="9525" algn="ctr">
            <a:noFill/>
            <a:miter lim="800000"/>
            <a:headEnd/>
            <a:tailEnd/>
          </a:ln>
        </p:spPr>
        <p:txBody>
          <a:bodyPr lIns="44450" tIns="44450" rIns="44450" bIns="44450" anchor="ctr"/>
          <a:lstStyle/>
          <a:p>
            <a:pPr marL="174625" indent="-174625" eaLnBrk="0" hangingPunct="0">
              <a:spcBef>
                <a:spcPts val="300"/>
              </a:spcBef>
              <a:buClr>
                <a:schemeClr val="tx1"/>
              </a:buClr>
              <a:buFont typeface="Wingdings" pitchFamily="2" charset="2"/>
              <a:buChar char="§"/>
              <a:defRPr/>
            </a:pPr>
            <a:r>
              <a:rPr lang="en-US" sz="1200" dirty="0" smtClean="0">
                <a:solidFill>
                  <a:schemeClr val="dk1"/>
                </a:solidFill>
              </a:rPr>
              <a:t>Medium </a:t>
            </a:r>
            <a:r>
              <a:rPr lang="en-US" sz="1200" dirty="0">
                <a:solidFill>
                  <a:schemeClr val="dk1"/>
                </a:solidFill>
              </a:rPr>
              <a:t>sized </a:t>
            </a:r>
            <a:r>
              <a:rPr lang="en-US" sz="1200" dirty="0" smtClean="0">
                <a:solidFill>
                  <a:schemeClr val="dk1"/>
                </a:solidFill>
              </a:rPr>
              <a:t>insurer- </a:t>
            </a:r>
            <a:r>
              <a:rPr lang="en-US" sz="1200" dirty="0">
                <a:solidFill>
                  <a:schemeClr val="dk1"/>
                </a:solidFill>
              </a:rPr>
              <a:t>grown rapidly in recent years. </a:t>
            </a:r>
          </a:p>
          <a:p>
            <a:pPr marL="174625" indent="-174625" eaLnBrk="0" hangingPunct="0">
              <a:spcBef>
                <a:spcPts val="300"/>
              </a:spcBef>
              <a:spcAft>
                <a:spcPts val="0"/>
              </a:spcAft>
              <a:buClr>
                <a:schemeClr val="tx1"/>
              </a:buClr>
              <a:buFont typeface="Wingdings" pitchFamily="2" charset="2"/>
              <a:buChar char="§"/>
              <a:defRPr/>
            </a:pPr>
            <a:r>
              <a:rPr lang="en-US" sz="1200" dirty="0">
                <a:solidFill>
                  <a:schemeClr val="dk1"/>
                </a:solidFill>
              </a:rPr>
              <a:t>D</a:t>
            </a:r>
            <a:r>
              <a:rPr lang="en-US" sz="1200" dirty="0" smtClean="0">
                <a:solidFill>
                  <a:schemeClr val="dk1"/>
                </a:solidFill>
              </a:rPr>
              <a:t>ata </a:t>
            </a:r>
            <a:r>
              <a:rPr lang="en-US" sz="1200" dirty="0">
                <a:solidFill>
                  <a:schemeClr val="dk1"/>
                </a:solidFill>
              </a:rPr>
              <a:t>quality is a </a:t>
            </a:r>
            <a:r>
              <a:rPr lang="en-US" sz="1200" dirty="0" smtClean="0">
                <a:solidFill>
                  <a:schemeClr val="dk1"/>
                </a:solidFill>
              </a:rPr>
              <a:t>suspect over last 2/3 years</a:t>
            </a:r>
          </a:p>
          <a:p>
            <a:pPr marL="174625" indent="-174625" eaLnBrk="0" hangingPunct="0">
              <a:spcBef>
                <a:spcPts val="300"/>
              </a:spcBef>
              <a:spcAft>
                <a:spcPts val="0"/>
              </a:spcAft>
              <a:buClr>
                <a:schemeClr val="tx1"/>
              </a:buClr>
              <a:buFont typeface="Wingdings" pitchFamily="2" charset="2"/>
              <a:buChar char="§"/>
              <a:defRPr/>
            </a:pPr>
            <a:r>
              <a:rPr lang="en-US" sz="1200" dirty="0">
                <a:solidFill>
                  <a:schemeClr val="dk1"/>
                </a:solidFill>
              </a:rPr>
              <a:t>Claims staff leaving means more new claim handlers</a:t>
            </a:r>
            <a:endParaRPr lang="en-US" sz="1200" kern="0" dirty="0">
              <a:solidFill>
                <a:schemeClr val="tx1">
                  <a:lumMod val="95000"/>
                  <a:lumOff val="5000"/>
                </a:schemeClr>
              </a:solidFill>
            </a:endParaRPr>
          </a:p>
        </p:txBody>
      </p:sp>
      <p:sp>
        <p:nvSpPr>
          <p:cNvPr id="26" name="Content Placeholder 3"/>
          <p:cNvSpPr txBox="1">
            <a:spLocks/>
          </p:cNvSpPr>
          <p:nvPr/>
        </p:nvSpPr>
        <p:spPr bwMode="auto">
          <a:xfrm>
            <a:off x="4644008" y="4149080"/>
            <a:ext cx="2088231" cy="979099"/>
          </a:xfrm>
          <a:prstGeom prst="rect">
            <a:avLst/>
          </a:prstGeom>
          <a:noFill/>
          <a:ln w="9525" algn="ctr">
            <a:noFill/>
            <a:miter lim="800000"/>
            <a:headEnd/>
            <a:tailEnd/>
          </a:ln>
        </p:spPr>
        <p:txBody>
          <a:bodyPr lIns="44450" tIns="44450" rIns="44450" bIns="44450" anchor="ctr"/>
          <a:lstStyle/>
          <a:p>
            <a:pPr marL="174625" indent="-174625" eaLnBrk="0" hangingPunct="0">
              <a:spcBef>
                <a:spcPts val="300"/>
              </a:spcBef>
              <a:buClr>
                <a:schemeClr val="tx1"/>
              </a:buClr>
              <a:buFont typeface="Wingdings" pitchFamily="2" charset="2"/>
              <a:buChar char="§"/>
              <a:defRPr/>
            </a:pPr>
            <a:r>
              <a:rPr lang="en-US" sz="1200" kern="0" dirty="0" smtClean="0">
                <a:solidFill>
                  <a:schemeClr val="tx1">
                    <a:lumMod val="95000"/>
                    <a:lumOff val="5000"/>
                  </a:schemeClr>
                </a:solidFill>
              </a:rPr>
              <a:t>Very fast recent growth</a:t>
            </a:r>
          </a:p>
          <a:p>
            <a:pPr marL="174625" indent="-174625" eaLnBrk="0" hangingPunct="0">
              <a:spcBef>
                <a:spcPts val="300"/>
              </a:spcBef>
              <a:buClr>
                <a:schemeClr val="tx1"/>
              </a:buClr>
              <a:buFont typeface="Wingdings" pitchFamily="2" charset="2"/>
              <a:buChar char="§"/>
              <a:defRPr/>
            </a:pPr>
            <a:r>
              <a:rPr lang="en-US" sz="1200" dirty="0" smtClean="0"/>
              <a:t>Incurred </a:t>
            </a:r>
            <a:r>
              <a:rPr lang="en-US" sz="1200" dirty="0"/>
              <a:t>claim projection gives reserves consistent to the “wishes” of the </a:t>
            </a:r>
            <a:r>
              <a:rPr lang="en-US" sz="1200" dirty="0" smtClean="0"/>
              <a:t>company</a:t>
            </a:r>
            <a:endParaRPr lang="en-US" sz="1200" dirty="0"/>
          </a:p>
        </p:txBody>
      </p:sp>
      <p:sp>
        <p:nvSpPr>
          <p:cNvPr id="27" name="Content Placeholder 3"/>
          <p:cNvSpPr txBox="1">
            <a:spLocks/>
          </p:cNvSpPr>
          <p:nvPr/>
        </p:nvSpPr>
        <p:spPr bwMode="auto">
          <a:xfrm>
            <a:off x="4644007" y="5301207"/>
            <a:ext cx="2088231" cy="958733"/>
          </a:xfrm>
          <a:prstGeom prst="rect">
            <a:avLst/>
          </a:prstGeom>
          <a:noFill/>
          <a:ln w="9525" algn="ctr">
            <a:noFill/>
            <a:miter lim="800000"/>
            <a:headEnd/>
            <a:tailEnd/>
          </a:ln>
        </p:spPr>
        <p:txBody>
          <a:bodyPr lIns="44450" tIns="44450" rIns="44450" bIns="44450" anchor="ctr"/>
          <a:lstStyle/>
          <a:p>
            <a:pPr marL="174625" indent="-174625" eaLnBrk="0" hangingPunct="0">
              <a:spcBef>
                <a:spcPts val="300"/>
              </a:spcBef>
              <a:spcAft>
                <a:spcPts val="0"/>
              </a:spcAft>
              <a:buClr>
                <a:schemeClr val="tx1"/>
              </a:buClr>
              <a:buFont typeface="Wingdings" pitchFamily="2" charset="2"/>
              <a:buChar char="§"/>
              <a:defRPr/>
            </a:pPr>
            <a:r>
              <a:rPr lang="en-US" sz="1200" dirty="0" smtClean="0">
                <a:solidFill>
                  <a:schemeClr val="dk1"/>
                </a:solidFill>
              </a:rPr>
              <a:t>Actuary </a:t>
            </a:r>
            <a:r>
              <a:rPr lang="en-US" sz="1200" dirty="0">
                <a:solidFill>
                  <a:schemeClr val="dk1"/>
                </a:solidFill>
              </a:rPr>
              <a:t>became concerned about the data over the last two or three </a:t>
            </a:r>
            <a:r>
              <a:rPr lang="en-US" sz="1200" dirty="0" smtClean="0">
                <a:solidFill>
                  <a:schemeClr val="dk1"/>
                </a:solidFill>
              </a:rPr>
              <a:t>year</a:t>
            </a:r>
            <a:endParaRPr lang="en-US" sz="1200" kern="0" dirty="0">
              <a:solidFill>
                <a:schemeClr val="tx1">
                  <a:lumMod val="95000"/>
                  <a:lumOff val="5000"/>
                </a:schemeClr>
              </a:solidFill>
            </a:endParaRPr>
          </a:p>
        </p:txBody>
      </p:sp>
      <p:sp>
        <p:nvSpPr>
          <p:cNvPr id="28" name="Oval 27"/>
          <p:cNvSpPr/>
          <p:nvPr/>
        </p:nvSpPr>
        <p:spPr bwMode="auto">
          <a:xfrm>
            <a:off x="179512" y="4559309"/>
            <a:ext cx="249238" cy="249238"/>
          </a:xfrm>
          <a:prstGeom prst="ellipse">
            <a:avLst/>
          </a:prstGeom>
          <a:solidFill>
            <a:schemeClr val="accent6">
              <a:lumMod val="75000"/>
            </a:schemeClr>
          </a:solidFill>
          <a:ln w="12700" cap="flat" cmpd="sng" algn="ctr">
            <a:solidFill>
              <a:schemeClr val="bg1"/>
            </a:solidFill>
            <a:prstDash val="solid"/>
            <a:round/>
            <a:headEnd type="none" w="med" len="med"/>
            <a:tailEnd type="none" w="med" len="med"/>
          </a:ln>
          <a:effectLst>
            <a:outerShdw blurRad="50800" dist="38100" dir="10800000" algn="r" rotWithShape="0">
              <a:prstClr val="black">
                <a:alpha val="40000"/>
              </a:prstClr>
            </a:outerShdw>
          </a:effectLst>
        </p:spPr>
        <p:txBody>
          <a:bodyPr anchor="ctr" anchorCtr="1"/>
          <a:lstStyle/>
          <a:p>
            <a:pPr>
              <a:defRPr/>
            </a:pPr>
            <a:r>
              <a:rPr lang="en-US" sz="1100" b="1" dirty="0" smtClean="0">
                <a:solidFill>
                  <a:schemeClr val="bg1"/>
                </a:solidFill>
                <a:latin typeface="Arial" pitchFamily="34" charset="0"/>
              </a:rPr>
              <a:t>4</a:t>
            </a:r>
            <a:endParaRPr lang="en-US" sz="1100" b="1" dirty="0">
              <a:solidFill>
                <a:schemeClr val="bg1"/>
              </a:solidFill>
              <a:latin typeface="Arial" pitchFamily="34" charset="0"/>
            </a:endParaRPr>
          </a:p>
        </p:txBody>
      </p:sp>
      <p:sp>
        <p:nvSpPr>
          <p:cNvPr id="29" name="Pentagon 28"/>
          <p:cNvSpPr/>
          <p:nvPr/>
        </p:nvSpPr>
        <p:spPr>
          <a:xfrm>
            <a:off x="2378616" y="4160520"/>
            <a:ext cx="2193384" cy="1005840"/>
          </a:xfrm>
          <a:prstGeom prst="homePlate">
            <a:avLst>
              <a:gd name="adj" fmla="val 14840"/>
            </a:avLst>
          </a:prstGeom>
          <a:solidFill>
            <a:schemeClr val="accent3">
              <a:lumMod val="60000"/>
              <a:lumOff val="40000"/>
            </a:schemeClr>
          </a:solidFill>
          <a:ln>
            <a:solidFill>
              <a:schemeClr val="bg1"/>
            </a:solidFill>
          </a:ln>
          <a:effectLst>
            <a:outerShdw blurRad="50800" dist="38100" algn="l" rotWithShape="0">
              <a:prstClr val="black">
                <a:alpha val="40000"/>
              </a:prstClr>
            </a:outerShdw>
          </a:effectLst>
        </p:spPr>
        <p:txBody>
          <a:bodyPr lIns="45720" rIns="18288" anchor="ctr"/>
          <a:lstStyle/>
          <a:p>
            <a:pPr marL="287550" indent="-171450">
              <a:spcBef>
                <a:spcPts val="0"/>
              </a:spcBef>
              <a:buFont typeface="Wingdings" pitchFamily="2" charset="2"/>
              <a:buChar char="§"/>
              <a:defRPr/>
            </a:pPr>
            <a:r>
              <a:rPr lang="en-US" sz="1200" dirty="0" smtClean="0"/>
              <a:t>Affects reserve – danger of insolvency</a:t>
            </a:r>
            <a:endParaRPr lang="en-US" sz="1200" dirty="0"/>
          </a:p>
          <a:p>
            <a:pPr marL="287550" indent="-171450">
              <a:spcBef>
                <a:spcPts val="0"/>
              </a:spcBef>
              <a:buFont typeface="Wingdings" pitchFamily="2" charset="2"/>
              <a:buChar char="§"/>
              <a:defRPr/>
            </a:pPr>
            <a:r>
              <a:rPr lang="en-US" sz="1200" dirty="0"/>
              <a:t>If it is a consistent issue, then implicitly allowed </a:t>
            </a:r>
            <a:r>
              <a:rPr lang="en-US" sz="1200" dirty="0" smtClean="0"/>
              <a:t>for</a:t>
            </a:r>
          </a:p>
          <a:p>
            <a:pPr marL="287550" indent="-171450">
              <a:spcBef>
                <a:spcPts val="0"/>
              </a:spcBef>
              <a:buFont typeface="Wingdings" pitchFamily="2" charset="2"/>
              <a:buChar char="§"/>
              <a:defRPr/>
            </a:pPr>
            <a:r>
              <a:rPr lang="en-GB" sz="1200" dirty="0" smtClean="0"/>
              <a:t>Concern if practice is new</a:t>
            </a:r>
            <a:endParaRPr lang="en-US" sz="1200" dirty="0"/>
          </a:p>
        </p:txBody>
      </p:sp>
      <p:sp>
        <p:nvSpPr>
          <p:cNvPr id="30" name="Oval 29"/>
          <p:cNvSpPr/>
          <p:nvPr/>
        </p:nvSpPr>
        <p:spPr bwMode="auto">
          <a:xfrm>
            <a:off x="2195736" y="4005064"/>
            <a:ext cx="292100" cy="292608"/>
          </a:xfrm>
          <a:prstGeom prst="ellipse">
            <a:avLst/>
          </a:prstGeom>
          <a:solidFill>
            <a:schemeClr val="accent3">
              <a:lumMod val="50000"/>
            </a:schemeClr>
          </a:solidFill>
          <a:ln w="12700" cap="flat" cmpd="sng" algn="ctr">
            <a:solidFill>
              <a:schemeClr val="bg1"/>
            </a:solidFill>
            <a:prstDash val="solid"/>
            <a:round/>
            <a:headEnd type="none" w="med" len="med"/>
            <a:tailEnd type="none" w="med" len="med"/>
          </a:ln>
          <a:effectLst>
            <a:outerShdw blurRad="50800" dist="38100" dir="10800000" algn="r" rotWithShape="0">
              <a:prstClr val="black">
                <a:alpha val="40000"/>
              </a:prstClr>
            </a:outerShdw>
          </a:effectLst>
        </p:spPr>
        <p:txBody>
          <a:bodyPr anchor="ctr" anchorCtr="1"/>
          <a:lstStyle/>
          <a:p>
            <a:pPr>
              <a:defRPr/>
            </a:pPr>
            <a:r>
              <a:rPr lang="en-US" sz="1100" b="1" dirty="0" smtClean="0">
                <a:solidFill>
                  <a:schemeClr val="bg1"/>
                </a:solidFill>
                <a:latin typeface="Arial" pitchFamily="34" charset="0"/>
              </a:rPr>
              <a:t>3</a:t>
            </a:r>
            <a:endParaRPr lang="en-US" sz="1100" b="1" dirty="0">
              <a:solidFill>
                <a:schemeClr val="bg1"/>
              </a:solidFill>
              <a:latin typeface="Arial" pitchFamily="34" charset="0"/>
            </a:endParaRPr>
          </a:p>
        </p:txBody>
      </p:sp>
      <p:sp>
        <p:nvSpPr>
          <p:cNvPr id="31" name="Content Placeholder 3"/>
          <p:cNvSpPr txBox="1">
            <a:spLocks/>
          </p:cNvSpPr>
          <p:nvPr/>
        </p:nvSpPr>
        <p:spPr bwMode="auto">
          <a:xfrm>
            <a:off x="4644008" y="3347587"/>
            <a:ext cx="2088231" cy="740880"/>
          </a:xfrm>
          <a:prstGeom prst="rect">
            <a:avLst/>
          </a:prstGeom>
          <a:noFill/>
          <a:ln w="9525" algn="ctr">
            <a:noFill/>
            <a:miter lim="800000"/>
            <a:headEnd/>
            <a:tailEnd/>
          </a:ln>
        </p:spPr>
        <p:txBody>
          <a:bodyPr lIns="44450" tIns="44450" rIns="44450" bIns="44450" anchor="ctr"/>
          <a:lstStyle/>
          <a:p>
            <a:pPr marL="174625" indent="-174625" eaLnBrk="0" hangingPunct="0">
              <a:spcBef>
                <a:spcPts val="300"/>
              </a:spcBef>
              <a:buClr>
                <a:schemeClr val="tx1"/>
              </a:buClr>
              <a:buFont typeface="Wingdings" pitchFamily="2" charset="2"/>
              <a:buChar char="§"/>
              <a:defRPr/>
            </a:pPr>
            <a:r>
              <a:rPr lang="en-US" sz="1200" dirty="0" smtClean="0">
                <a:solidFill>
                  <a:schemeClr val="dk1"/>
                </a:solidFill>
              </a:rPr>
              <a:t>Actuary </a:t>
            </a:r>
            <a:r>
              <a:rPr lang="en-US" sz="1200" dirty="0" smtClean="0"/>
              <a:t>checked </a:t>
            </a:r>
            <a:r>
              <a:rPr lang="en-US" sz="1200" dirty="0"/>
              <a:t>with </a:t>
            </a:r>
            <a:r>
              <a:rPr lang="en-US" sz="1200" dirty="0">
                <a:solidFill>
                  <a:schemeClr val="dk1"/>
                </a:solidFill>
              </a:rPr>
              <a:t>the company and the </a:t>
            </a:r>
            <a:r>
              <a:rPr lang="en-US" sz="1200" dirty="0" smtClean="0">
                <a:solidFill>
                  <a:schemeClr val="dk1"/>
                </a:solidFill>
              </a:rPr>
              <a:t>auditors</a:t>
            </a:r>
            <a:endParaRPr lang="en-US" sz="1200" dirty="0">
              <a:solidFill>
                <a:schemeClr val="dk1"/>
              </a:solidFill>
            </a:endParaRPr>
          </a:p>
        </p:txBody>
      </p:sp>
      <p:sp>
        <p:nvSpPr>
          <p:cNvPr id="32" name="Chevron 31"/>
          <p:cNvSpPr/>
          <p:nvPr/>
        </p:nvSpPr>
        <p:spPr>
          <a:xfrm>
            <a:off x="6658073" y="1628800"/>
            <a:ext cx="2219028" cy="1576171"/>
          </a:xfrm>
          <a:prstGeom prst="chevron">
            <a:avLst>
              <a:gd name="adj" fmla="val 15333"/>
            </a:avLst>
          </a:prstGeom>
          <a:solidFill>
            <a:schemeClr val="bg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200" dirty="0">
              <a:solidFill>
                <a:schemeClr val="tx1"/>
              </a:solidFill>
            </a:endParaRPr>
          </a:p>
        </p:txBody>
      </p:sp>
      <p:sp>
        <p:nvSpPr>
          <p:cNvPr id="34" name="Chevron 33"/>
          <p:cNvSpPr/>
          <p:nvPr/>
        </p:nvSpPr>
        <p:spPr>
          <a:xfrm>
            <a:off x="6658072" y="5301208"/>
            <a:ext cx="2219029" cy="934648"/>
          </a:xfrm>
          <a:prstGeom prst="chevron">
            <a:avLst>
              <a:gd name="adj" fmla="val 15333"/>
            </a:avLst>
          </a:prstGeom>
          <a:solidFill>
            <a:schemeClr val="bg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200" dirty="0">
              <a:solidFill>
                <a:schemeClr val="tx1"/>
              </a:solidFill>
            </a:endParaRPr>
          </a:p>
        </p:txBody>
      </p:sp>
      <p:sp>
        <p:nvSpPr>
          <p:cNvPr id="35" name="Content Placeholder 3"/>
          <p:cNvSpPr txBox="1">
            <a:spLocks/>
          </p:cNvSpPr>
          <p:nvPr/>
        </p:nvSpPr>
        <p:spPr bwMode="auto">
          <a:xfrm>
            <a:off x="6891635" y="1628801"/>
            <a:ext cx="2072853" cy="1576170"/>
          </a:xfrm>
          <a:prstGeom prst="rect">
            <a:avLst/>
          </a:prstGeom>
          <a:noFill/>
          <a:ln w="9525" algn="ctr">
            <a:noFill/>
            <a:miter lim="800000"/>
            <a:headEnd/>
            <a:tailEnd/>
          </a:ln>
        </p:spPr>
        <p:txBody>
          <a:bodyPr lIns="45720" rIns="45720" anchor="ctr"/>
          <a:lstStyle/>
          <a:p>
            <a:pPr marL="173736" indent="-173736">
              <a:buAutoNum type="alphaLcPeriod"/>
            </a:pPr>
            <a:r>
              <a:rPr lang="en-US" sz="1200" dirty="0"/>
              <a:t>PCS (3.4)</a:t>
            </a:r>
          </a:p>
          <a:p>
            <a:pPr marL="173736" indent="-173736">
              <a:buAutoNum type="alphaLcPeriod"/>
            </a:pPr>
            <a:r>
              <a:rPr lang="en-US" sz="1200" dirty="0"/>
              <a:t>APS (8.3)</a:t>
            </a:r>
          </a:p>
          <a:p>
            <a:pPr marL="173736" indent="-173736">
              <a:buAutoNum type="alphaLcPeriod"/>
            </a:pPr>
            <a:r>
              <a:rPr lang="en-US" sz="1200" dirty="0"/>
              <a:t>AA Regulation (7</a:t>
            </a:r>
            <a:r>
              <a:rPr lang="en-US" sz="1200" dirty="0" smtClean="0"/>
              <a:t>)</a:t>
            </a:r>
            <a:endParaRPr lang="en-US" sz="1200" dirty="0"/>
          </a:p>
          <a:p>
            <a:pPr marL="173736" indent="-173736">
              <a:buAutoNum type="alphaLcPeriod"/>
            </a:pPr>
            <a:r>
              <a:rPr lang="en-US" sz="1200" dirty="0"/>
              <a:t>Draft regulation </a:t>
            </a:r>
            <a:r>
              <a:rPr lang="en-US" sz="1200" dirty="0" smtClean="0"/>
              <a:t>on claims reserving</a:t>
            </a:r>
            <a:endParaRPr lang="en-US" sz="1200" dirty="0"/>
          </a:p>
          <a:p>
            <a:pPr marL="173736" indent="-173736">
              <a:buAutoNum type="alphaLcPeriod"/>
            </a:pPr>
            <a:r>
              <a:rPr lang="en-US" sz="1200" i="1" dirty="0"/>
              <a:t>GN12 (4.2, 6.2)</a:t>
            </a:r>
          </a:p>
          <a:p>
            <a:pPr marL="173736" indent="-173736">
              <a:buAutoNum type="alphaLcPeriod"/>
            </a:pPr>
            <a:r>
              <a:rPr lang="en-US" sz="1200" i="1" dirty="0"/>
              <a:t>GN18 (3.3</a:t>
            </a:r>
            <a:r>
              <a:rPr lang="en-US" sz="1200" i="1" dirty="0" smtClean="0"/>
              <a:t>)</a:t>
            </a:r>
          </a:p>
          <a:p>
            <a:pPr marL="173736" indent="-173736">
              <a:buAutoNum type="alphaLcPeriod"/>
            </a:pPr>
            <a:r>
              <a:rPr lang="en-US" sz="1200" i="1" dirty="0" smtClean="0"/>
              <a:t>TAS - D</a:t>
            </a:r>
            <a:endParaRPr lang="en-US" sz="1200" i="1" dirty="0"/>
          </a:p>
        </p:txBody>
      </p:sp>
      <p:cxnSp>
        <p:nvCxnSpPr>
          <p:cNvPr id="36" name="Straight Connector 20"/>
          <p:cNvCxnSpPr>
            <a:cxnSpLocks noChangeShapeType="1"/>
          </p:cNvCxnSpPr>
          <p:nvPr/>
        </p:nvCxnSpPr>
        <p:spPr bwMode="auto">
          <a:xfrm>
            <a:off x="2555776" y="4077072"/>
            <a:ext cx="6217920" cy="0"/>
          </a:xfrm>
          <a:prstGeom prst="line">
            <a:avLst/>
          </a:prstGeom>
          <a:noFill/>
          <a:ln w="12700" algn="ctr">
            <a:solidFill>
              <a:schemeClr val="tx1"/>
            </a:solidFill>
            <a:prstDash val="dash"/>
            <a:round/>
            <a:headEnd/>
            <a:tailEnd/>
          </a:ln>
          <a:extLst>
            <a:ext uri="{909E8E84-426E-40DD-AFC4-6F175D3DCCD1}">
              <a14:hiddenFill xmlns:a14="http://schemas.microsoft.com/office/drawing/2010/main">
                <a:noFill/>
              </a14:hiddenFill>
            </a:ext>
          </a:extLst>
        </p:spPr>
      </p:cxnSp>
      <p:sp>
        <p:nvSpPr>
          <p:cNvPr id="37" name="Chevron 36"/>
          <p:cNvSpPr/>
          <p:nvPr/>
        </p:nvSpPr>
        <p:spPr>
          <a:xfrm>
            <a:off x="6658073" y="4149080"/>
            <a:ext cx="2219028" cy="934648"/>
          </a:xfrm>
          <a:prstGeom prst="chevron">
            <a:avLst>
              <a:gd name="adj" fmla="val 15333"/>
            </a:avLst>
          </a:prstGeom>
          <a:solidFill>
            <a:schemeClr val="bg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200" dirty="0">
              <a:solidFill>
                <a:schemeClr val="tx1"/>
              </a:solidFill>
            </a:endParaRPr>
          </a:p>
        </p:txBody>
      </p:sp>
      <p:sp>
        <p:nvSpPr>
          <p:cNvPr id="38" name="Chevron 37"/>
          <p:cNvSpPr/>
          <p:nvPr/>
        </p:nvSpPr>
        <p:spPr>
          <a:xfrm>
            <a:off x="6658073" y="3284984"/>
            <a:ext cx="2219028" cy="764765"/>
          </a:xfrm>
          <a:prstGeom prst="chevron">
            <a:avLst>
              <a:gd name="adj" fmla="val 15333"/>
            </a:avLst>
          </a:prstGeom>
          <a:solidFill>
            <a:schemeClr val="bg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endParaRPr lang="en-US" sz="1200" dirty="0">
              <a:solidFill>
                <a:schemeClr val="tx1"/>
              </a:solidFill>
            </a:endParaRPr>
          </a:p>
        </p:txBody>
      </p:sp>
      <p:sp>
        <p:nvSpPr>
          <p:cNvPr id="39" name="Rounded Rectangle 38"/>
          <p:cNvSpPr/>
          <p:nvPr/>
        </p:nvSpPr>
        <p:spPr>
          <a:xfrm>
            <a:off x="6658073" y="1212306"/>
            <a:ext cx="2219028" cy="344486"/>
          </a:xfrm>
          <a:prstGeom prst="roundRect">
            <a:avLst/>
          </a:prstGeom>
          <a:solidFill>
            <a:schemeClr val="accent6">
              <a:lumMod val="50000"/>
            </a:schemeClr>
          </a:solidFill>
          <a:ln>
            <a:noFill/>
          </a:ln>
        </p:spPr>
        <p:txBody>
          <a:bodyPr wrap="square" anchor="ctr" anchorCtr="0">
            <a:noAutofit/>
          </a:bodyPr>
          <a:lstStyle/>
          <a:p>
            <a:pPr algn="ctr">
              <a:defRPr/>
            </a:pPr>
            <a:r>
              <a:rPr lang="en-US" sz="1400" b="1" dirty="0">
                <a:solidFill>
                  <a:schemeClr val="bg1"/>
                </a:solidFill>
              </a:rPr>
              <a:t>R</a:t>
            </a:r>
            <a:r>
              <a:rPr lang="en-US" sz="1400" b="1" dirty="0" smtClean="0">
                <a:solidFill>
                  <a:schemeClr val="bg1"/>
                </a:solidFill>
              </a:rPr>
              <a:t>elevant guidelines</a:t>
            </a:r>
            <a:endParaRPr lang="en-US" sz="1400" b="1" dirty="0">
              <a:solidFill>
                <a:schemeClr val="bg1"/>
              </a:solidFill>
            </a:endParaRPr>
          </a:p>
        </p:txBody>
      </p:sp>
      <p:sp>
        <p:nvSpPr>
          <p:cNvPr id="40" name="TextBox 39"/>
          <p:cNvSpPr txBox="1"/>
          <p:nvPr/>
        </p:nvSpPr>
        <p:spPr>
          <a:xfrm>
            <a:off x="6894576" y="3378342"/>
            <a:ext cx="1617203" cy="646331"/>
          </a:xfrm>
          <a:prstGeom prst="rect">
            <a:avLst/>
          </a:prstGeom>
          <a:noFill/>
        </p:spPr>
        <p:txBody>
          <a:bodyPr wrap="square" rtlCol="0">
            <a:spAutoFit/>
          </a:bodyPr>
          <a:lstStyle/>
          <a:p>
            <a:pPr marL="173736" indent="-173736">
              <a:buFont typeface="+mj-lt"/>
              <a:buAutoNum type="alphaLcPeriod"/>
              <a:defRPr/>
            </a:pPr>
            <a:r>
              <a:rPr lang="en-US" sz="1200" dirty="0"/>
              <a:t>PCS</a:t>
            </a:r>
          </a:p>
          <a:p>
            <a:pPr marL="173736" indent="-173736">
              <a:buAutoNum type="alphaLcPeriod"/>
            </a:pPr>
            <a:r>
              <a:rPr lang="en-US" sz="1200" dirty="0"/>
              <a:t>GN12 (6.1)</a:t>
            </a:r>
          </a:p>
          <a:p>
            <a:pPr marL="173736" indent="-173736">
              <a:buAutoNum type="alphaLcPeriod"/>
            </a:pPr>
            <a:r>
              <a:rPr lang="en-US" sz="1200" dirty="0"/>
              <a:t>GN18 (3.1, 4.1)</a:t>
            </a:r>
          </a:p>
        </p:txBody>
      </p:sp>
      <p:sp>
        <p:nvSpPr>
          <p:cNvPr id="41" name="TextBox 40"/>
          <p:cNvSpPr txBox="1"/>
          <p:nvPr/>
        </p:nvSpPr>
        <p:spPr>
          <a:xfrm>
            <a:off x="6894577" y="4221088"/>
            <a:ext cx="1853888" cy="830997"/>
          </a:xfrm>
          <a:prstGeom prst="rect">
            <a:avLst/>
          </a:prstGeom>
          <a:noFill/>
        </p:spPr>
        <p:txBody>
          <a:bodyPr wrap="square" rtlCol="0">
            <a:spAutoFit/>
          </a:bodyPr>
          <a:lstStyle/>
          <a:p>
            <a:pPr marL="173736" indent="-173736">
              <a:buAutoNum type="alphaLcPeriod"/>
            </a:pPr>
            <a:r>
              <a:rPr lang="en-US" sz="1200" dirty="0"/>
              <a:t>APS  (8.10.3)</a:t>
            </a:r>
          </a:p>
          <a:p>
            <a:pPr marL="173736" indent="-173736">
              <a:buAutoNum type="alphaLcPeriod"/>
            </a:pPr>
            <a:r>
              <a:rPr lang="en-US" sz="1200" dirty="0"/>
              <a:t>AA Regulation ( 8.h.ii)</a:t>
            </a:r>
          </a:p>
          <a:p>
            <a:pPr marL="173736" indent="-173736">
              <a:buAutoNum type="alphaLcPeriod"/>
            </a:pPr>
            <a:r>
              <a:rPr lang="en-US" sz="1200" dirty="0"/>
              <a:t>Draft regulation on claims </a:t>
            </a:r>
            <a:r>
              <a:rPr lang="en-US" sz="1200" dirty="0" smtClean="0"/>
              <a:t>reserving</a:t>
            </a:r>
            <a:endParaRPr lang="en-US" sz="1200" dirty="0"/>
          </a:p>
        </p:txBody>
      </p:sp>
      <p:sp>
        <p:nvSpPr>
          <p:cNvPr id="42" name="TextBox 41"/>
          <p:cNvSpPr txBox="1"/>
          <p:nvPr/>
        </p:nvSpPr>
        <p:spPr>
          <a:xfrm>
            <a:off x="6894576" y="5589240"/>
            <a:ext cx="1853888" cy="276999"/>
          </a:xfrm>
          <a:prstGeom prst="rect">
            <a:avLst/>
          </a:prstGeom>
          <a:noFill/>
        </p:spPr>
        <p:txBody>
          <a:bodyPr wrap="square" rtlCol="0">
            <a:spAutoFit/>
          </a:bodyPr>
          <a:lstStyle/>
          <a:p>
            <a:pPr marL="173736" indent="-173736">
              <a:buAutoNum type="alphaLcPeriod"/>
            </a:pPr>
            <a:r>
              <a:rPr lang="en-US" sz="1200" dirty="0"/>
              <a:t>AA Regulation (8.i)</a:t>
            </a:r>
          </a:p>
        </p:txBody>
      </p:sp>
      <p:sp>
        <p:nvSpPr>
          <p:cNvPr id="43" name="Title 1"/>
          <p:cNvSpPr>
            <a:spLocks noGrp="1"/>
          </p:cNvSpPr>
          <p:nvPr>
            <p:ph type="title"/>
          </p:nvPr>
        </p:nvSpPr>
        <p:spPr>
          <a:xfrm>
            <a:off x="457200" y="209773"/>
            <a:ext cx="7497763" cy="842963"/>
          </a:xfrm>
        </p:spPr>
        <p:txBody>
          <a:bodyPr>
            <a:normAutofit/>
          </a:bodyPr>
          <a:lstStyle/>
          <a:p>
            <a:r>
              <a:rPr lang="en-US" sz="3000" dirty="0" smtClean="0">
                <a:latin typeface="+mj-lt"/>
                <a:cs typeface="Arial" pitchFamily="34" charset="0"/>
              </a:rPr>
              <a:t>Issue: Delayed action</a:t>
            </a:r>
            <a:endParaRPr lang="en-US" sz="3000" dirty="0" smtClean="0">
              <a:solidFill>
                <a:schemeClr val="bg1">
                  <a:lumMod val="50000"/>
                </a:schemeClr>
              </a:solidFill>
              <a:latin typeface="+mj-lt"/>
            </a:endParaRPr>
          </a:p>
        </p:txBody>
      </p:sp>
      <p:sp>
        <p:nvSpPr>
          <p:cNvPr id="44" name="TextBox 43"/>
          <p:cNvSpPr txBox="1"/>
          <p:nvPr/>
        </p:nvSpPr>
        <p:spPr>
          <a:xfrm>
            <a:off x="92075" y="6237312"/>
            <a:ext cx="8950225" cy="276999"/>
          </a:xfrm>
          <a:prstGeom prst="rect">
            <a:avLst/>
          </a:prstGeom>
          <a:noFill/>
        </p:spPr>
        <p:txBody>
          <a:bodyPr wrap="square" rtlCol="0">
            <a:spAutoFit/>
          </a:bodyPr>
          <a:lstStyle/>
          <a:p>
            <a:r>
              <a:rPr lang="en-US" sz="1200" dirty="0" smtClean="0"/>
              <a:t>PCS : Professional Conduct Standards;  APS : Actuarial Practice Standard (APS 21);  AA Regulation: </a:t>
            </a:r>
            <a:r>
              <a:rPr lang="en-US" sz="1200" dirty="0"/>
              <a:t>IRDA (Appointed Actuary) Regulations, </a:t>
            </a:r>
            <a:r>
              <a:rPr lang="en-US" sz="1200" dirty="0" smtClean="0"/>
              <a:t>2000</a:t>
            </a:r>
            <a:endParaRPr lang="en-US" sz="1200" dirty="0"/>
          </a:p>
        </p:txBody>
      </p:sp>
      <p:sp>
        <p:nvSpPr>
          <p:cNvPr id="45" name="TextBox 44"/>
          <p:cNvSpPr txBox="1"/>
          <p:nvPr/>
        </p:nvSpPr>
        <p:spPr>
          <a:xfrm>
            <a:off x="92075" y="6453336"/>
            <a:ext cx="8548377" cy="276999"/>
          </a:xfrm>
          <a:prstGeom prst="rect">
            <a:avLst/>
          </a:prstGeom>
          <a:noFill/>
        </p:spPr>
        <p:txBody>
          <a:bodyPr wrap="square" rtlCol="0">
            <a:spAutoFit/>
          </a:bodyPr>
          <a:lstStyle/>
          <a:p>
            <a:r>
              <a:rPr lang="en-US" sz="1200" dirty="0" smtClean="0"/>
              <a:t>GN : Guidance Notes issued by </a:t>
            </a:r>
            <a:r>
              <a:rPr lang="en-US" sz="1200" dirty="0" err="1" smtClean="0"/>
              <a:t>IFoA</a:t>
            </a:r>
            <a:r>
              <a:rPr lang="en-US" sz="1200" dirty="0" smtClean="0"/>
              <a:t>; TAS – D : Technical Actuarial Standard  on Data produced by Board of Actuarial Standards, UK</a:t>
            </a:r>
            <a:endParaRPr lang="en-US" sz="1200" dirty="0"/>
          </a:p>
        </p:txBody>
      </p:sp>
      <p:sp>
        <p:nvSpPr>
          <p:cNvPr id="46" name="TextBox 45"/>
          <p:cNvSpPr txBox="1"/>
          <p:nvPr/>
        </p:nvSpPr>
        <p:spPr>
          <a:xfrm>
            <a:off x="2123728" y="5148024"/>
            <a:ext cx="6840760" cy="1111916"/>
          </a:xfrm>
          <a:prstGeom prst="rect">
            <a:avLst/>
          </a:prstGeom>
          <a:noFill/>
          <a:ln w="88900">
            <a:solidFill>
              <a:schemeClr val="accent6"/>
            </a:solidFill>
          </a:ln>
        </p:spPr>
        <p:txBody>
          <a:bodyPr wrap="square" rtlCol="0">
            <a:noAutofit/>
          </a:bodyPr>
          <a:lstStyle/>
          <a:p>
            <a:endParaRPr lang="en-US" dirty="0"/>
          </a:p>
        </p:txBody>
      </p:sp>
    </p:spTree>
    <p:extLst>
      <p:ext uri="{BB962C8B-B14F-4D97-AF65-F5344CB8AC3E}">
        <p14:creationId xmlns:p14="http://schemas.microsoft.com/office/powerpoint/2010/main" val="8782950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4294967295"/>
          </p:nvPr>
        </p:nvSpPr>
        <p:spPr>
          <a:xfrm>
            <a:off x="76200" y="6356350"/>
            <a:ext cx="2895600" cy="365125"/>
          </a:xfrm>
        </p:spPr>
        <p:txBody>
          <a:bodyPr/>
          <a:lstStyle/>
          <a:p>
            <a:r>
              <a:rPr lang="en-US" smtClean="0"/>
              <a:t>www.actuariesindia.org</a:t>
            </a:r>
          </a:p>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solidFill>
                  <a:srgbClr val="1F497D">
                    <a:lumMod val="75000"/>
                  </a:srgbClr>
                </a:solidFill>
              </a:rPr>
              <a:pPr/>
              <a:t>2</a:t>
            </a:fld>
            <a:endParaRPr lang="en-US" dirty="0">
              <a:solidFill>
                <a:srgbClr val="1F497D">
                  <a:lumMod val="75000"/>
                </a:srgbClr>
              </a:solidFill>
            </a:endParaRPr>
          </a:p>
        </p:txBody>
      </p:sp>
      <p:sp>
        <p:nvSpPr>
          <p:cNvPr id="6" name="Title 1"/>
          <p:cNvSpPr>
            <a:spLocks noGrp="1"/>
          </p:cNvSpPr>
          <p:nvPr>
            <p:ph type="title"/>
          </p:nvPr>
        </p:nvSpPr>
        <p:spPr>
          <a:xfrm>
            <a:off x="457200" y="209773"/>
            <a:ext cx="7497763" cy="842963"/>
          </a:xfrm>
        </p:spPr>
        <p:txBody>
          <a:bodyPr>
            <a:normAutofit/>
          </a:bodyPr>
          <a:lstStyle/>
          <a:p>
            <a:r>
              <a:rPr lang="en-US" sz="3000" dirty="0" smtClean="0">
                <a:latin typeface="+mj-lt"/>
                <a:cs typeface="Arial" pitchFamily="34" charset="0"/>
              </a:rPr>
              <a:t>Agenda</a:t>
            </a:r>
            <a:endParaRPr lang="en-US" sz="3000" dirty="0" smtClean="0">
              <a:solidFill>
                <a:schemeClr val="bg1">
                  <a:lumMod val="50000"/>
                </a:schemeClr>
              </a:solidFill>
              <a:latin typeface="+mj-lt"/>
            </a:endParaRPr>
          </a:p>
        </p:txBody>
      </p:sp>
      <p:sp>
        <p:nvSpPr>
          <p:cNvPr id="7" name="Rectangle 2"/>
          <p:cNvSpPr>
            <a:spLocks noChangeArrowheads="1"/>
          </p:cNvSpPr>
          <p:nvPr/>
        </p:nvSpPr>
        <p:spPr bwMode="auto">
          <a:xfrm>
            <a:off x="601663" y="1916832"/>
            <a:ext cx="6692900" cy="502920"/>
          </a:xfrm>
          <a:prstGeom prst="rect">
            <a:avLst/>
          </a:prstGeom>
          <a:solidFill>
            <a:schemeClr val="bg1">
              <a:lumMod val="65000"/>
            </a:schemeClr>
          </a:solidFill>
          <a:ln w="12700" algn="ctr">
            <a:solidFill>
              <a:schemeClr val="bg2"/>
            </a:solidFill>
            <a:miter lim="800000"/>
            <a:headEnd/>
            <a:tailEnd/>
          </a:ln>
          <a:effectLst/>
        </p:spPr>
        <p:txBody>
          <a:bodyPr wrap="square" anchor="ctr">
            <a:noAutofit/>
          </a:bodyPr>
          <a:lstStyle/>
          <a:p>
            <a:pPr marL="173736" eaLnBrk="0" hangingPunct="0">
              <a:spcBef>
                <a:spcPct val="50000"/>
              </a:spcBef>
              <a:spcAft>
                <a:spcPts val="90"/>
              </a:spcAft>
              <a:buClr>
                <a:schemeClr val="bg2"/>
              </a:buClr>
            </a:pPr>
            <a:r>
              <a:rPr lang="en-US" sz="2200" b="1" kern="0" dirty="0">
                <a:solidFill>
                  <a:schemeClr val="bg1"/>
                </a:solidFill>
              </a:rPr>
              <a:t>Initial considerations</a:t>
            </a:r>
          </a:p>
        </p:txBody>
      </p:sp>
      <p:sp>
        <p:nvSpPr>
          <p:cNvPr id="8" name="Rectangle 2"/>
          <p:cNvSpPr>
            <a:spLocks noChangeArrowheads="1"/>
          </p:cNvSpPr>
          <p:nvPr/>
        </p:nvSpPr>
        <p:spPr bwMode="auto">
          <a:xfrm>
            <a:off x="601663" y="1340768"/>
            <a:ext cx="6692900" cy="502920"/>
          </a:xfrm>
          <a:prstGeom prst="rect">
            <a:avLst/>
          </a:prstGeom>
          <a:solidFill>
            <a:schemeClr val="bg1">
              <a:lumMod val="65000"/>
            </a:schemeClr>
          </a:solidFill>
          <a:ln w="12700" algn="ctr">
            <a:solidFill>
              <a:schemeClr val="bg2"/>
            </a:solidFill>
            <a:miter lim="800000"/>
            <a:headEnd/>
            <a:tailEnd/>
          </a:ln>
          <a:effectLst/>
        </p:spPr>
        <p:txBody>
          <a:bodyPr wrap="square" anchor="ctr">
            <a:noAutofit/>
          </a:bodyPr>
          <a:lstStyle/>
          <a:p>
            <a:pPr marL="173736" eaLnBrk="0" hangingPunct="0">
              <a:spcBef>
                <a:spcPct val="50000"/>
              </a:spcBef>
              <a:spcAft>
                <a:spcPts val="90"/>
              </a:spcAft>
              <a:buClr>
                <a:schemeClr val="bg2"/>
              </a:buClr>
              <a:defRPr/>
            </a:pPr>
            <a:r>
              <a:rPr lang="en-US" sz="2200" b="1" kern="0" dirty="0" smtClean="0">
                <a:solidFill>
                  <a:schemeClr val="bg1"/>
                </a:solidFill>
              </a:rPr>
              <a:t>The </a:t>
            </a:r>
            <a:r>
              <a:rPr lang="en-US" sz="2200" b="1" kern="0" dirty="0">
                <a:solidFill>
                  <a:schemeClr val="bg1"/>
                </a:solidFill>
              </a:rPr>
              <a:t>case study – background and overview</a:t>
            </a:r>
          </a:p>
        </p:txBody>
      </p:sp>
      <p:sp>
        <p:nvSpPr>
          <p:cNvPr id="9" name="Rectangle 2"/>
          <p:cNvSpPr>
            <a:spLocks noChangeArrowheads="1"/>
          </p:cNvSpPr>
          <p:nvPr/>
        </p:nvSpPr>
        <p:spPr bwMode="auto">
          <a:xfrm>
            <a:off x="601663" y="2492896"/>
            <a:ext cx="6692900" cy="502920"/>
          </a:xfrm>
          <a:prstGeom prst="rect">
            <a:avLst/>
          </a:prstGeom>
          <a:solidFill>
            <a:schemeClr val="bg1">
              <a:lumMod val="65000"/>
            </a:schemeClr>
          </a:solidFill>
          <a:ln w="12700" algn="ctr">
            <a:solidFill>
              <a:schemeClr val="bg2"/>
            </a:solidFill>
            <a:miter lim="800000"/>
            <a:headEnd/>
            <a:tailEnd/>
          </a:ln>
          <a:effectLst/>
        </p:spPr>
        <p:txBody>
          <a:bodyPr wrap="square" anchor="ctr">
            <a:noAutofit/>
          </a:bodyPr>
          <a:lstStyle/>
          <a:p>
            <a:pPr marL="173736" eaLnBrk="0" hangingPunct="0">
              <a:spcBef>
                <a:spcPct val="50000"/>
              </a:spcBef>
              <a:spcAft>
                <a:spcPts val="90"/>
              </a:spcAft>
              <a:buClr>
                <a:schemeClr val="bg2"/>
              </a:buClr>
            </a:pPr>
            <a:r>
              <a:rPr lang="en-US" sz="2200" b="1" kern="0" dirty="0">
                <a:solidFill>
                  <a:schemeClr val="bg1"/>
                </a:solidFill>
              </a:rPr>
              <a:t>Our view of the case study</a:t>
            </a:r>
          </a:p>
        </p:txBody>
      </p:sp>
      <p:sp>
        <p:nvSpPr>
          <p:cNvPr id="12" name="Rectangle 5"/>
          <p:cNvSpPr>
            <a:spLocks noChangeArrowheads="1"/>
          </p:cNvSpPr>
          <p:nvPr/>
        </p:nvSpPr>
        <p:spPr bwMode="auto">
          <a:xfrm>
            <a:off x="556357" y="1516028"/>
            <a:ext cx="152400" cy="152400"/>
          </a:xfrm>
          <a:prstGeom prst="rect">
            <a:avLst/>
          </a:prstGeom>
          <a:solidFill>
            <a:schemeClr val="tx2"/>
          </a:solidFill>
          <a:ln w="12700" algn="ctr">
            <a:solidFill>
              <a:schemeClr val="accent1"/>
            </a:solidFill>
            <a:miter lim="800000"/>
            <a:headEnd/>
            <a:tailEnd/>
          </a:ln>
        </p:spPr>
        <p:txBody>
          <a:bodyPr wrap="none" anchor="ctr"/>
          <a:lstStyle/>
          <a:p>
            <a:pPr algn="ctr"/>
            <a:endParaRPr lang="en-GB" sz="1100" b="1" i="1"/>
          </a:p>
        </p:txBody>
      </p:sp>
      <p:sp>
        <p:nvSpPr>
          <p:cNvPr id="13" name="Rectangle 5"/>
          <p:cNvSpPr>
            <a:spLocks noChangeArrowheads="1"/>
          </p:cNvSpPr>
          <p:nvPr/>
        </p:nvSpPr>
        <p:spPr bwMode="auto">
          <a:xfrm>
            <a:off x="557784" y="2681649"/>
            <a:ext cx="152400" cy="152400"/>
          </a:xfrm>
          <a:prstGeom prst="rect">
            <a:avLst/>
          </a:prstGeom>
          <a:solidFill>
            <a:schemeClr val="tx2"/>
          </a:solidFill>
          <a:ln w="12700" algn="ctr">
            <a:solidFill>
              <a:schemeClr val="accent1"/>
            </a:solidFill>
            <a:miter lim="800000"/>
            <a:headEnd/>
            <a:tailEnd/>
          </a:ln>
        </p:spPr>
        <p:txBody>
          <a:bodyPr wrap="none" anchor="ctr"/>
          <a:lstStyle/>
          <a:p>
            <a:pPr algn="ctr"/>
            <a:endParaRPr lang="en-GB" sz="1100" b="1" i="1"/>
          </a:p>
        </p:txBody>
      </p:sp>
      <p:sp>
        <p:nvSpPr>
          <p:cNvPr id="14" name="Rectangle 2"/>
          <p:cNvSpPr>
            <a:spLocks noChangeArrowheads="1"/>
          </p:cNvSpPr>
          <p:nvPr/>
        </p:nvSpPr>
        <p:spPr bwMode="auto">
          <a:xfrm>
            <a:off x="603504" y="3068960"/>
            <a:ext cx="6692900" cy="502920"/>
          </a:xfrm>
          <a:prstGeom prst="rect">
            <a:avLst/>
          </a:prstGeom>
          <a:solidFill>
            <a:schemeClr val="bg1">
              <a:lumMod val="65000"/>
            </a:schemeClr>
          </a:solidFill>
          <a:ln w="12700" algn="ctr">
            <a:solidFill>
              <a:schemeClr val="bg2"/>
            </a:solidFill>
            <a:miter lim="800000"/>
            <a:headEnd/>
            <a:tailEnd/>
          </a:ln>
          <a:effectLst/>
        </p:spPr>
        <p:txBody>
          <a:bodyPr wrap="square" anchor="ctr">
            <a:noAutofit/>
          </a:bodyPr>
          <a:lstStyle/>
          <a:p>
            <a:pPr marL="173736" eaLnBrk="0" hangingPunct="0">
              <a:spcBef>
                <a:spcPct val="50000"/>
              </a:spcBef>
              <a:spcAft>
                <a:spcPts val="90"/>
              </a:spcAft>
              <a:buClr>
                <a:schemeClr val="bg2"/>
              </a:buClr>
            </a:pPr>
            <a:r>
              <a:rPr lang="en-US" sz="2200" b="1" kern="0" dirty="0">
                <a:solidFill>
                  <a:schemeClr val="bg1"/>
                </a:solidFill>
              </a:rPr>
              <a:t>Issues surrounding the case study</a:t>
            </a:r>
          </a:p>
        </p:txBody>
      </p:sp>
      <p:sp>
        <p:nvSpPr>
          <p:cNvPr id="16" name="Rectangle 2"/>
          <p:cNvSpPr>
            <a:spLocks noChangeArrowheads="1"/>
          </p:cNvSpPr>
          <p:nvPr/>
        </p:nvSpPr>
        <p:spPr bwMode="auto">
          <a:xfrm>
            <a:off x="1119460" y="3645024"/>
            <a:ext cx="6176944" cy="457200"/>
          </a:xfrm>
          <a:prstGeom prst="rect">
            <a:avLst/>
          </a:prstGeom>
          <a:solidFill>
            <a:schemeClr val="bg1">
              <a:lumMod val="85000"/>
            </a:schemeClr>
          </a:solidFill>
          <a:ln w="12700" algn="ctr">
            <a:solidFill>
              <a:schemeClr val="bg2"/>
            </a:solidFill>
            <a:miter lim="800000"/>
            <a:headEnd/>
            <a:tailEnd/>
          </a:ln>
          <a:effectLst/>
        </p:spPr>
        <p:txBody>
          <a:bodyPr wrap="square" anchor="ctr">
            <a:noAutofit/>
          </a:bodyPr>
          <a:lstStyle/>
          <a:p>
            <a:pPr marL="173736">
              <a:defRPr/>
            </a:pPr>
            <a:r>
              <a:rPr lang="en-US" sz="2200" b="1" dirty="0" smtClean="0"/>
              <a:t>Poor data quality</a:t>
            </a:r>
            <a:endParaRPr lang="en-US" sz="2200" b="1" dirty="0"/>
          </a:p>
        </p:txBody>
      </p:sp>
      <p:sp>
        <p:nvSpPr>
          <p:cNvPr id="17" name="Rectangle 5"/>
          <p:cNvSpPr>
            <a:spLocks noChangeArrowheads="1"/>
          </p:cNvSpPr>
          <p:nvPr/>
        </p:nvSpPr>
        <p:spPr bwMode="auto">
          <a:xfrm>
            <a:off x="1050464" y="3848224"/>
            <a:ext cx="137160" cy="137160"/>
          </a:xfrm>
          <a:prstGeom prst="rect">
            <a:avLst/>
          </a:prstGeom>
          <a:solidFill>
            <a:schemeClr val="tx2"/>
          </a:solidFill>
          <a:ln w="12700" algn="ctr">
            <a:solidFill>
              <a:schemeClr val="accent1"/>
            </a:solidFill>
            <a:miter lim="800000"/>
            <a:headEnd/>
            <a:tailEnd/>
          </a:ln>
        </p:spPr>
        <p:txBody>
          <a:bodyPr wrap="none" anchor="ctr"/>
          <a:lstStyle/>
          <a:p>
            <a:pPr algn="ctr"/>
            <a:endParaRPr lang="en-GB" sz="1100" b="1" i="1"/>
          </a:p>
        </p:txBody>
      </p:sp>
      <p:sp>
        <p:nvSpPr>
          <p:cNvPr id="18" name="Rectangle 2"/>
          <p:cNvSpPr>
            <a:spLocks noChangeArrowheads="1"/>
          </p:cNvSpPr>
          <p:nvPr/>
        </p:nvSpPr>
        <p:spPr bwMode="auto">
          <a:xfrm>
            <a:off x="1119044" y="4195936"/>
            <a:ext cx="6177360" cy="457200"/>
          </a:xfrm>
          <a:prstGeom prst="rect">
            <a:avLst/>
          </a:prstGeom>
          <a:solidFill>
            <a:schemeClr val="bg1">
              <a:lumMod val="85000"/>
            </a:schemeClr>
          </a:solidFill>
          <a:ln w="12700" algn="ctr">
            <a:solidFill>
              <a:schemeClr val="bg2"/>
            </a:solidFill>
            <a:miter lim="800000"/>
            <a:headEnd/>
            <a:tailEnd/>
          </a:ln>
          <a:effectLst/>
        </p:spPr>
        <p:txBody>
          <a:bodyPr wrap="square" anchor="ctr">
            <a:noAutofit/>
          </a:bodyPr>
          <a:lstStyle/>
          <a:p>
            <a:pPr marL="173736">
              <a:defRPr/>
            </a:pPr>
            <a:r>
              <a:rPr lang="en-US" sz="2200" b="1" dirty="0" smtClean="0"/>
              <a:t>Reliance on other’s work</a:t>
            </a:r>
            <a:endParaRPr lang="en-US" sz="2200" b="1" dirty="0"/>
          </a:p>
        </p:txBody>
      </p:sp>
      <p:sp>
        <p:nvSpPr>
          <p:cNvPr id="19" name="Rectangle 5"/>
          <p:cNvSpPr>
            <a:spLocks noChangeArrowheads="1"/>
          </p:cNvSpPr>
          <p:nvPr/>
        </p:nvSpPr>
        <p:spPr bwMode="auto">
          <a:xfrm>
            <a:off x="1051560" y="4399136"/>
            <a:ext cx="137160" cy="137160"/>
          </a:xfrm>
          <a:prstGeom prst="rect">
            <a:avLst/>
          </a:prstGeom>
          <a:solidFill>
            <a:schemeClr val="tx2"/>
          </a:solidFill>
          <a:ln w="12700" algn="ctr">
            <a:solidFill>
              <a:schemeClr val="accent1"/>
            </a:solidFill>
            <a:miter lim="800000"/>
            <a:headEnd/>
            <a:tailEnd/>
          </a:ln>
        </p:spPr>
        <p:txBody>
          <a:bodyPr wrap="none" anchor="ctr"/>
          <a:lstStyle/>
          <a:p>
            <a:pPr algn="ctr"/>
            <a:endParaRPr lang="en-GB" sz="1100" b="1" i="1"/>
          </a:p>
        </p:txBody>
      </p:sp>
      <p:sp>
        <p:nvSpPr>
          <p:cNvPr id="20" name="Rectangle 2"/>
          <p:cNvSpPr>
            <a:spLocks noChangeArrowheads="1"/>
          </p:cNvSpPr>
          <p:nvPr/>
        </p:nvSpPr>
        <p:spPr bwMode="auto">
          <a:xfrm>
            <a:off x="1119044" y="4725144"/>
            <a:ext cx="6175519" cy="457200"/>
          </a:xfrm>
          <a:prstGeom prst="rect">
            <a:avLst/>
          </a:prstGeom>
          <a:solidFill>
            <a:schemeClr val="bg1">
              <a:lumMod val="85000"/>
            </a:schemeClr>
          </a:solidFill>
          <a:ln w="12700" algn="ctr">
            <a:solidFill>
              <a:schemeClr val="bg2"/>
            </a:solidFill>
            <a:miter lim="800000"/>
            <a:headEnd/>
            <a:tailEnd/>
          </a:ln>
          <a:effectLst/>
        </p:spPr>
        <p:txBody>
          <a:bodyPr wrap="square" anchor="ctr">
            <a:noAutofit/>
          </a:bodyPr>
          <a:lstStyle/>
          <a:p>
            <a:pPr marL="173736">
              <a:defRPr/>
            </a:pPr>
            <a:r>
              <a:rPr lang="en-US" sz="2200" b="1" dirty="0" smtClean="0"/>
              <a:t>Suppression of case reserve</a:t>
            </a:r>
            <a:endParaRPr lang="en-US" sz="2200" b="1" dirty="0"/>
          </a:p>
        </p:txBody>
      </p:sp>
      <p:sp>
        <p:nvSpPr>
          <p:cNvPr id="21" name="Rectangle 5"/>
          <p:cNvSpPr>
            <a:spLocks noChangeArrowheads="1"/>
          </p:cNvSpPr>
          <p:nvPr/>
        </p:nvSpPr>
        <p:spPr bwMode="auto">
          <a:xfrm>
            <a:off x="1051560" y="4928344"/>
            <a:ext cx="137160" cy="137160"/>
          </a:xfrm>
          <a:prstGeom prst="rect">
            <a:avLst/>
          </a:prstGeom>
          <a:solidFill>
            <a:schemeClr val="tx2"/>
          </a:solidFill>
          <a:ln w="12700" algn="ctr">
            <a:solidFill>
              <a:schemeClr val="accent1"/>
            </a:solidFill>
            <a:miter lim="800000"/>
            <a:headEnd/>
            <a:tailEnd/>
          </a:ln>
        </p:spPr>
        <p:txBody>
          <a:bodyPr wrap="none" anchor="ctr"/>
          <a:lstStyle/>
          <a:p>
            <a:pPr algn="ctr"/>
            <a:endParaRPr lang="en-GB" sz="1100" b="1" i="1"/>
          </a:p>
        </p:txBody>
      </p:sp>
      <p:sp>
        <p:nvSpPr>
          <p:cNvPr id="22" name="Rectangle 2"/>
          <p:cNvSpPr>
            <a:spLocks noChangeArrowheads="1"/>
          </p:cNvSpPr>
          <p:nvPr/>
        </p:nvSpPr>
        <p:spPr bwMode="auto">
          <a:xfrm>
            <a:off x="1120140" y="5276056"/>
            <a:ext cx="6176264" cy="457200"/>
          </a:xfrm>
          <a:prstGeom prst="rect">
            <a:avLst/>
          </a:prstGeom>
          <a:solidFill>
            <a:schemeClr val="bg1">
              <a:lumMod val="85000"/>
            </a:schemeClr>
          </a:solidFill>
          <a:ln w="12700" algn="ctr">
            <a:solidFill>
              <a:schemeClr val="bg2"/>
            </a:solidFill>
            <a:miter lim="800000"/>
            <a:headEnd/>
            <a:tailEnd/>
          </a:ln>
          <a:effectLst/>
        </p:spPr>
        <p:txBody>
          <a:bodyPr wrap="square" anchor="ctr">
            <a:noAutofit/>
          </a:bodyPr>
          <a:lstStyle/>
          <a:p>
            <a:pPr marL="173736">
              <a:defRPr/>
            </a:pPr>
            <a:r>
              <a:rPr lang="en-US" sz="2200" b="1" dirty="0" smtClean="0"/>
              <a:t>Delayed action</a:t>
            </a:r>
            <a:endParaRPr lang="en-US" sz="2200" b="1" dirty="0"/>
          </a:p>
        </p:txBody>
      </p:sp>
      <p:sp>
        <p:nvSpPr>
          <p:cNvPr id="23" name="Rectangle 5"/>
          <p:cNvSpPr>
            <a:spLocks noChangeArrowheads="1"/>
          </p:cNvSpPr>
          <p:nvPr/>
        </p:nvSpPr>
        <p:spPr bwMode="auto">
          <a:xfrm>
            <a:off x="1051560" y="5479256"/>
            <a:ext cx="137160" cy="137160"/>
          </a:xfrm>
          <a:prstGeom prst="rect">
            <a:avLst/>
          </a:prstGeom>
          <a:solidFill>
            <a:schemeClr val="tx2"/>
          </a:solidFill>
          <a:ln w="12700" algn="ctr">
            <a:solidFill>
              <a:schemeClr val="accent1"/>
            </a:solidFill>
            <a:miter lim="800000"/>
            <a:headEnd/>
            <a:tailEnd/>
          </a:ln>
        </p:spPr>
        <p:txBody>
          <a:bodyPr wrap="none" anchor="ctr"/>
          <a:lstStyle/>
          <a:p>
            <a:pPr algn="ctr"/>
            <a:endParaRPr lang="en-GB" sz="1100" b="1" i="1"/>
          </a:p>
        </p:txBody>
      </p:sp>
      <p:sp>
        <p:nvSpPr>
          <p:cNvPr id="24" name="Rectangle 2"/>
          <p:cNvSpPr>
            <a:spLocks noChangeArrowheads="1"/>
          </p:cNvSpPr>
          <p:nvPr/>
        </p:nvSpPr>
        <p:spPr bwMode="auto">
          <a:xfrm>
            <a:off x="603504" y="5805264"/>
            <a:ext cx="6692900" cy="502920"/>
          </a:xfrm>
          <a:prstGeom prst="rect">
            <a:avLst/>
          </a:prstGeom>
          <a:solidFill>
            <a:schemeClr val="bg1">
              <a:lumMod val="65000"/>
            </a:schemeClr>
          </a:solidFill>
          <a:ln w="12700" algn="ctr">
            <a:solidFill>
              <a:schemeClr val="bg2"/>
            </a:solidFill>
            <a:miter lim="800000"/>
            <a:headEnd/>
            <a:tailEnd/>
          </a:ln>
          <a:effectLst/>
        </p:spPr>
        <p:txBody>
          <a:bodyPr wrap="square" anchor="ctr">
            <a:noAutofit/>
          </a:bodyPr>
          <a:lstStyle/>
          <a:p>
            <a:pPr marL="173736" eaLnBrk="0" hangingPunct="0">
              <a:spcBef>
                <a:spcPct val="50000"/>
              </a:spcBef>
              <a:spcAft>
                <a:spcPts val="90"/>
              </a:spcAft>
              <a:buClr>
                <a:schemeClr val="bg2"/>
              </a:buClr>
            </a:pPr>
            <a:r>
              <a:rPr lang="en-US" sz="2200" b="1" kern="0" dirty="0">
                <a:solidFill>
                  <a:schemeClr val="bg1"/>
                </a:solidFill>
              </a:rPr>
              <a:t>Possible course of action</a:t>
            </a:r>
          </a:p>
        </p:txBody>
      </p:sp>
      <p:sp>
        <p:nvSpPr>
          <p:cNvPr id="25" name="Rectangle 5"/>
          <p:cNvSpPr>
            <a:spLocks noChangeArrowheads="1"/>
          </p:cNvSpPr>
          <p:nvPr/>
        </p:nvSpPr>
        <p:spPr bwMode="auto">
          <a:xfrm>
            <a:off x="557784" y="6008464"/>
            <a:ext cx="152400" cy="152400"/>
          </a:xfrm>
          <a:prstGeom prst="rect">
            <a:avLst/>
          </a:prstGeom>
          <a:solidFill>
            <a:schemeClr val="tx2"/>
          </a:solidFill>
          <a:ln w="12700" algn="ctr">
            <a:solidFill>
              <a:schemeClr val="accent1"/>
            </a:solidFill>
            <a:miter lim="800000"/>
            <a:headEnd/>
            <a:tailEnd/>
          </a:ln>
        </p:spPr>
        <p:txBody>
          <a:bodyPr wrap="none" anchor="ctr"/>
          <a:lstStyle/>
          <a:p>
            <a:pPr algn="ctr"/>
            <a:endParaRPr lang="en-GB" sz="1100" b="1" i="1"/>
          </a:p>
        </p:txBody>
      </p:sp>
      <p:sp>
        <p:nvSpPr>
          <p:cNvPr id="28" name="Rectangle 5"/>
          <p:cNvSpPr>
            <a:spLocks noChangeArrowheads="1"/>
          </p:cNvSpPr>
          <p:nvPr/>
        </p:nvSpPr>
        <p:spPr bwMode="auto">
          <a:xfrm>
            <a:off x="561207" y="3244220"/>
            <a:ext cx="152400" cy="152400"/>
          </a:xfrm>
          <a:prstGeom prst="rect">
            <a:avLst/>
          </a:prstGeom>
          <a:solidFill>
            <a:schemeClr val="tx2"/>
          </a:solidFill>
          <a:ln w="12700" algn="ctr">
            <a:solidFill>
              <a:schemeClr val="accent1"/>
            </a:solidFill>
            <a:miter lim="800000"/>
            <a:headEnd/>
            <a:tailEnd/>
          </a:ln>
        </p:spPr>
        <p:txBody>
          <a:bodyPr wrap="none" anchor="ctr"/>
          <a:lstStyle/>
          <a:p>
            <a:pPr algn="ctr"/>
            <a:endParaRPr lang="en-GB" sz="1100" b="1" i="1"/>
          </a:p>
        </p:txBody>
      </p:sp>
      <p:sp>
        <p:nvSpPr>
          <p:cNvPr id="29" name="Rectangle 5"/>
          <p:cNvSpPr>
            <a:spLocks noChangeArrowheads="1"/>
          </p:cNvSpPr>
          <p:nvPr/>
        </p:nvSpPr>
        <p:spPr bwMode="auto">
          <a:xfrm>
            <a:off x="557784" y="2092092"/>
            <a:ext cx="152400" cy="152400"/>
          </a:xfrm>
          <a:prstGeom prst="rect">
            <a:avLst/>
          </a:prstGeom>
          <a:solidFill>
            <a:schemeClr val="tx2"/>
          </a:solidFill>
          <a:ln w="12700" algn="ctr">
            <a:solidFill>
              <a:schemeClr val="accent1"/>
            </a:solidFill>
            <a:miter lim="800000"/>
            <a:headEnd/>
            <a:tailEnd/>
          </a:ln>
        </p:spPr>
        <p:txBody>
          <a:bodyPr wrap="none" anchor="ctr"/>
          <a:lstStyle/>
          <a:p>
            <a:pPr algn="ctr"/>
            <a:endParaRPr lang="en-GB" sz="1100" b="1" i="1"/>
          </a:p>
        </p:txBody>
      </p:sp>
    </p:spTree>
    <p:extLst>
      <p:ext uri="{BB962C8B-B14F-4D97-AF65-F5344CB8AC3E}">
        <p14:creationId xmlns:p14="http://schemas.microsoft.com/office/powerpoint/2010/main" val="355347480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solidFill>
                  <a:srgbClr val="1F497D">
                    <a:lumMod val="75000"/>
                  </a:srgbClr>
                </a:solidFill>
              </a:rPr>
              <a:pPr/>
              <a:t>20</a:t>
            </a:fld>
            <a:endParaRPr lang="en-US" dirty="0">
              <a:solidFill>
                <a:srgbClr val="1F497D">
                  <a:lumMod val="75000"/>
                </a:srgbClr>
              </a:solidFill>
            </a:endParaRPr>
          </a:p>
        </p:txBody>
      </p:sp>
      <p:sp>
        <p:nvSpPr>
          <p:cNvPr id="5" name="Rectangle 21"/>
          <p:cNvSpPr>
            <a:spLocks noChangeArrowheads="1"/>
          </p:cNvSpPr>
          <p:nvPr/>
        </p:nvSpPr>
        <p:spPr bwMode="gray">
          <a:xfrm>
            <a:off x="255588" y="1341588"/>
            <a:ext cx="4335462" cy="682625"/>
          </a:xfrm>
          <a:prstGeom prst="homePlate">
            <a:avLst>
              <a:gd name="adj" fmla="val 38025"/>
            </a:avLst>
          </a:prstGeom>
          <a:solidFill>
            <a:schemeClr val="accent2">
              <a:lumMod val="50000"/>
            </a:schemeClr>
          </a:solidFill>
          <a:ln>
            <a:noFill/>
          </a:ln>
          <a:extLst/>
        </p:spPr>
        <p:txBody>
          <a:bodyPr/>
          <a:lstStyle/>
          <a:p>
            <a:pPr algn="ctr"/>
            <a:r>
              <a:rPr lang="en-US" sz="1600" b="1" dirty="0" smtClean="0">
                <a:solidFill>
                  <a:srgbClr val="FFFFFF"/>
                </a:solidFill>
              </a:rPr>
              <a:t>Appointed Actuary Regulation – Section 8</a:t>
            </a:r>
            <a:endParaRPr lang="en-US" sz="1600" b="1" dirty="0">
              <a:solidFill>
                <a:srgbClr val="FFFFFF"/>
              </a:solidFill>
            </a:endParaRPr>
          </a:p>
        </p:txBody>
      </p:sp>
      <p:sp>
        <p:nvSpPr>
          <p:cNvPr id="6" name="Rectangle 5"/>
          <p:cNvSpPr/>
          <p:nvPr/>
        </p:nvSpPr>
        <p:spPr bwMode="auto">
          <a:xfrm>
            <a:off x="255588" y="1674961"/>
            <a:ext cx="8670925" cy="2690143"/>
          </a:xfrm>
          <a:prstGeom prst="rect">
            <a:avLst/>
          </a:prstGeom>
          <a:solidFill>
            <a:schemeClr val="accent6">
              <a:lumMod val="40000"/>
              <a:lumOff val="60000"/>
            </a:schemeClr>
          </a:solidFill>
          <a:ln w="12700" cap="flat" cmpd="sng" algn="ctr">
            <a:noFill/>
            <a:prstDash val="solid"/>
            <a:round/>
            <a:headEnd type="none" w="med" len="med"/>
            <a:tailEnd type="none" w="med" len="med"/>
          </a:ln>
          <a:effectLst/>
        </p:spPr>
        <p:txBody>
          <a:bodyPr/>
          <a:lstStyle/>
          <a:p>
            <a:pPr>
              <a:defRPr/>
            </a:pPr>
            <a:endParaRPr lang="en-US" sz="1100" b="1" i="1">
              <a:solidFill>
                <a:srgbClr val="000000"/>
              </a:solidFill>
              <a:latin typeface="Arial" pitchFamily="34" charset="0"/>
            </a:endParaRPr>
          </a:p>
        </p:txBody>
      </p:sp>
      <p:sp>
        <p:nvSpPr>
          <p:cNvPr id="7" name="Rectangle 65"/>
          <p:cNvSpPr>
            <a:spLocks noChangeArrowheads="1"/>
          </p:cNvSpPr>
          <p:nvPr/>
        </p:nvSpPr>
        <p:spPr bwMode="gray">
          <a:xfrm>
            <a:off x="255588" y="1682900"/>
            <a:ext cx="8670925" cy="2682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54" tIns="45678" rIns="91354" bIns="45678" anchor="ctr">
            <a:noAutofit/>
          </a:bodyPr>
          <a:lstStyle/>
          <a:p>
            <a:pPr marL="285750" lvl="1" indent="-285750">
              <a:buFont typeface="Wingdings" pitchFamily="2" charset="2"/>
              <a:buChar char="ü"/>
            </a:pPr>
            <a:r>
              <a:rPr lang="en-US" sz="1600" dirty="0" smtClean="0"/>
              <a:t>Appointed Actuary </a:t>
            </a:r>
            <a:r>
              <a:rPr lang="en-US" sz="1600" dirty="0"/>
              <a:t>has duty to draw the attention of the management and inform the IRDA in writing his or her opinion, within </a:t>
            </a:r>
            <a:r>
              <a:rPr lang="en-US" sz="1600" i="1" dirty="0">
                <a:solidFill>
                  <a:schemeClr val="tx2"/>
                </a:solidFill>
              </a:rPr>
              <a:t>a reasonable time</a:t>
            </a:r>
            <a:r>
              <a:rPr lang="en-US" sz="1600" dirty="0"/>
              <a:t>, </a:t>
            </a:r>
            <a:r>
              <a:rPr lang="en-US" sz="1600" dirty="0" smtClean="0"/>
              <a:t>whether, - </a:t>
            </a:r>
          </a:p>
          <a:p>
            <a:pPr marL="285750" lvl="1" indent="-285750">
              <a:buFont typeface="Wingdings" pitchFamily="2" charset="2"/>
              <a:buChar char="ü"/>
            </a:pPr>
            <a:endParaRPr lang="en-US" sz="1600" dirty="0"/>
          </a:p>
          <a:p>
            <a:pPr marL="1200150" lvl="2" indent="-285750">
              <a:spcAft>
                <a:spcPts val="600"/>
              </a:spcAft>
              <a:buFont typeface="Wingdings" pitchFamily="2" charset="2"/>
              <a:buChar char="§"/>
              <a:defRPr/>
            </a:pPr>
            <a:r>
              <a:rPr lang="en-US" sz="1600" dirty="0"/>
              <a:t>Insurer has contravened the Act or </a:t>
            </a:r>
            <a:r>
              <a:rPr lang="en-US" sz="1600" dirty="0" smtClean="0"/>
              <a:t>any other Acts;</a:t>
            </a:r>
            <a:endParaRPr lang="en-US" sz="1600" dirty="0"/>
          </a:p>
          <a:p>
            <a:pPr marL="1200150" lvl="2" indent="-285750">
              <a:spcAft>
                <a:spcPts val="600"/>
              </a:spcAft>
              <a:buFont typeface="Wingdings" pitchFamily="2" charset="2"/>
              <a:buChar char="§"/>
              <a:defRPr/>
            </a:pPr>
            <a:r>
              <a:rPr lang="en-US" sz="1600" dirty="0"/>
              <a:t>The contravention is of such a nature that it may significantly affect the interests of the owners or beneficiaries of policies issued by the insurer.</a:t>
            </a:r>
          </a:p>
        </p:txBody>
      </p:sp>
      <p:sp>
        <p:nvSpPr>
          <p:cNvPr id="15" name="Footer Placeholder 3"/>
          <p:cNvSpPr txBox="1">
            <a:spLocks/>
          </p:cNvSpPr>
          <p:nvPr/>
        </p:nvSpPr>
        <p:spPr>
          <a:xfrm>
            <a:off x="76200" y="6356350"/>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1600" b="1" kern="1200">
                <a:solidFill>
                  <a:srgbClr val="C00000"/>
                </a:solidFill>
                <a:latin typeface="Garamond" pitchFamily="18"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www.actuariesindia.org</a:t>
            </a:r>
          </a:p>
          <a:p>
            <a:endParaRPr lang="en-US" dirty="0"/>
          </a:p>
        </p:txBody>
      </p:sp>
      <p:sp>
        <p:nvSpPr>
          <p:cNvPr id="11" name="Title 1"/>
          <p:cNvSpPr txBox="1">
            <a:spLocks/>
          </p:cNvSpPr>
          <p:nvPr/>
        </p:nvSpPr>
        <p:spPr>
          <a:xfrm>
            <a:off x="457200" y="209773"/>
            <a:ext cx="7497763" cy="842963"/>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b="1" kern="1200">
                <a:solidFill>
                  <a:schemeClr val="tx2"/>
                </a:solidFill>
                <a:latin typeface="Garamond" panose="02020404030301010803" pitchFamily="18" charset="0"/>
                <a:ea typeface="+mj-ea"/>
                <a:cs typeface="+mj-cs"/>
              </a:defRPr>
            </a:lvl1pPr>
          </a:lstStyle>
          <a:p>
            <a:r>
              <a:rPr lang="en-US" sz="3000" dirty="0" smtClean="0">
                <a:latin typeface="+mj-lt"/>
                <a:cs typeface="Arial" pitchFamily="34" charset="0"/>
              </a:rPr>
              <a:t>Delayed action</a:t>
            </a:r>
            <a:br>
              <a:rPr lang="en-US" sz="3000" dirty="0" smtClean="0">
                <a:latin typeface="+mj-lt"/>
                <a:cs typeface="Arial" pitchFamily="34" charset="0"/>
              </a:rPr>
            </a:br>
            <a:r>
              <a:rPr lang="en-US" sz="2000" dirty="0" smtClean="0">
                <a:solidFill>
                  <a:schemeClr val="bg1">
                    <a:lumMod val="50000"/>
                  </a:schemeClr>
                </a:solidFill>
                <a:latin typeface="+mj-lt"/>
                <a:cs typeface="Arial" pitchFamily="34" charset="0"/>
              </a:rPr>
              <a:t>Regulatory guidelines</a:t>
            </a:r>
            <a:endParaRPr lang="en-US" sz="2000" dirty="0" smtClean="0">
              <a:solidFill>
                <a:schemeClr val="bg1">
                  <a:lumMod val="50000"/>
                </a:schemeClr>
              </a:solidFill>
              <a:latin typeface="+mj-lt"/>
            </a:endParaRPr>
          </a:p>
        </p:txBody>
      </p:sp>
    </p:spTree>
    <p:extLst>
      <p:ext uri="{BB962C8B-B14F-4D97-AF65-F5344CB8AC3E}">
        <p14:creationId xmlns:p14="http://schemas.microsoft.com/office/powerpoint/2010/main" val="12215524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solidFill>
                  <a:srgbClr val="1F497D">
                    <a:lumMod val="75000"/>
                  </a:srgbClr>
                </a:solidFill>
              </a:rPr>
              <a:pPr/>
              <a:t>21</a:t>
            </a:fld>
            <a:endParaRPr lang="en-US" dirty="0">
              <a:solidFill>
                <a:srgbClr val="1F497D">
                  <a:lumMod val="75000"/>
                </a:srgbClr>
              </a:solidFill>
            </a:endParaRPr>
          </a:p>
        </p:txBody>
      </p:sp>
      <p:sp>
        <p:nvSpPr>
          <p:cNvPr id="5" name="Rectangle 3"/>
          <p:cNvSpPr txBox="1">
            <a:spLocks noChangeArrowheads="1"/>
          </p:cNvSpPr>
          <p:nvPr/>
        </p:nvSpPr>
        <p:spPr bwMode="auto">
          <a:xfrm>
            <a:off x="324816" y="1943257"/>
            <a:ext cx="2560320" cy="850035"/>
          </a:xfrm>
          <a:prstGeom prst="rect">
            <a:avLst/>
          </a:prstGeom>
          <a:noFill/>
          <a:ln w="9525" algn="ctr">
            <a:noFill/>
            <a:miter lim="800000"/>
            <a:headEnd/>
            <a:tailEnd/>
          </a:ln>
        </p:spPr>
        <p:txBody>
          <a:bodyPr wrap="square" lIns="55147" tIns="55147" rIns="55147" bIns="55147">
            <a:spAutoFit/>
          </a:bodyPr>
          <a:lstStyle/>
          <a:p>
            <a:r>
              <a:rPr lang="en-US" sz="1600" dirty="0"/>
              <a:t>Provide certificate after ensuring the reasonableness of the data and methodology</a:t>
            </a:r>
          </a:p>
        </p:txBody>
      </p:sp>
      <p:sp>
        <p:nvSpPr>
          <p:cNvPr id="6" name="AutoShape 10"/>
          <p:cNvSpPr>
            <a:spLocks noChangeArrowheads="1"/>
          </p:cNvSpPr>
          <p:nvPr/>
        </p:nvSpPr>
        <p:spPr bwMode="auto">
          <a:xfrm>
            <a:off x="3068016" y="1348164"/>
            <a:ext cx="3072116" cy="500585"/>
          </a:xfrm>
          <a:prstGeom prst="chevron">
            <a:avLst>
              <a:gd name="adj" fmla="val 32484"/>
            </a:avLst>
          </a:prstGeom>
          <a:solidFill>
            <a:schemeClr val="accent6">
              <a:lumMod val="75000"/>
            </a:schemeClr>
          </a:solidFill>
          <a:ln w="12700">
            <a:solidFill>
              <a:srgbClr val="8C4B32"/>
            </a:solidFill>
            <a:miter lim="800000"/>
            <a:headEnd/>
            <a:tailEnd/>
          </a:ln>
        </p:spPr>
        <p:txBody>
          <a:bodyPr lIns="110295" tIns="56250" rIns="112501" bIns="56250" anchor="ctr"/>
          <a:lstStyle/>
          <a:p>
            <a:pPr algn="ctr"/>
            <a:r>
              <a:rPr lang="en-US" b="1" dirty="0" smtClean="0">
                <a:solidFill>
                  <a:schemeClr val="bg1"/>
                </a:solidFill>
                <a:ea typeface="Times New Roman" pitchFamily="18" charset="0"/>
                <a:cs typeface="Arial" charset="0"/>
              </a:rPr>
              <a:t>When to be taken?</a:t>
            </a:r>
            <a:endParaRPr lang="en-US" b="1" dirty="0">
              <a:solidFill>
                <a:schemeClr val="bg1"/>
              </a:solidFill>
              <a:ea typeface="Times New Roman" pitchFamily="18" charset="0"/>
              <a:cs typeface="Arial" charset="0"/>
            </a:endParaRPr>
          </a:p>
        </p:txBody>
      </p:sp>
      <p:sp>
        <p:nvSpPr>
          <p:cNvPr id="7" name="AutoShape 9"/>
          <p:cNvSpPr>
            <a:spLocks noChangeArrowheads="1"/>
          </p:cNvSpPr>
          <p:nvPr/>
        </p:nvSpPr>
        <p:spPr bwMode="auto">
          <a:xfrm>
            <a:off x="6185852" y="1348164"/>
            <a:ext cx="2743200" cy="500585"/>
          </a:xfrm>
          <a:prstGeom prst="chevron">
            <a:avLst>
              <a:gd name="adj" fmla="val 33784"/>
            </a:avLst>
          </a:prstGeom>
          <a:solidFill>
            <a:schemeClr val="bg1">
              <a:lumMod val="65000"/>
            </a:schemeClr>
          </a:solidFill>
          <a:ln w="12700">
            <a:solidFill>
              <a:srgbClr val="8C4B32"/>
            </a:solidFill>
            <a:miter lim="800000"/>
            <a:headEnd/>
            <a:tailEnd/>
          </a:ln>
        </p:spPr>
        <p:txBody>
          <a:bodyPr lIns="110295" tIns="56250" rIns="112501" bIns="56250" anchor="ctr"/>
          <a:lstStyle/>
          <a:p>
            <a:pPr algn="ctr"/>
            <a:r>
              <a:rPr lang="en-US" b="1" dirty="0" smtClean="0">
                <a:solidFill>
                  <a:schemeClr val="bg1"/>
                </a:solidFill>
                <a:ea typeface="Times New Roman" pitchFamily="18" charset="0"/>
                <a:cs typeface="Arial" charset="0"/>
              </a:rPr>
              <a:t>Consequence</a:t>
            </a:r>
            <a:endParaRPr lang="en-US" dirty="0">
              <a:solidFill>
                <a:schemeClr val="bg1"/>
              </a:solidFill>
              <a:ea typeface="Times New Roman" pitchFamily="18" charset="0"/>
              <a:cs typeface="Arial" charset="0"/>
            </a:endParaRPr>
          </a:p>
        </p:txBody>
      </p:sp>
      <p:sp>
        <p:nvSpPr>
          <p:cNvPr id="8" name="AutoShape 18"/>
          <p:cNvSpPr>
            <a:spLocks noChangeArrowheads="1"/>
          </p:cNvSpPr>
          <p:nvPr/>
        </p:nvSpPr>
        <p:spPr bwMode="auto">
          <a:xfrm>
            <a:off x="323528" y="1348164"/>
            <a:ext cx="2664296" cy="500583"/>
          </a:xfrm>
          <a:prstGeom prst="chevron">
            <a:avLst>
              <a:gd name="adj" fmla="val 32464"/>
            </a:avLst>
          </a:prstGeom>
          <a:solidFill>
            <a:schemeClr val="accent6">
              <a:lumMod val="50000"/>
            </a:schemeClr>
          </a:solidFill>
          <a:ln w="12700">
            <a:solidFill>
              <a:srgbClr val="8C4B32"/>
            </a:solidFill>
            <a:miter lim="800000"/>
            <a:headEnd/>
            <a:tailEnd/>
          </a:ln>
        </p:spPr>
        <p:txBody>
          <a:bodyPr lIns="110295" tIns="56250" rIns="112501" bIns="56250" anchor="ctr"/>
          <a:lstStyle/>
          <a:p>
            <a:pPr algn="ctr"/>
            <a:r>
              <a:rPr lang="en-US" b="1" dirty="0" smtClean="0">
                <a:solidFill>
                  <a:schemeClr val="bg1"/>
                </a:solidFill>
                <a:ea typeface="Times New Roman" pitchFamily="18" charset="0"/>
                <a:cs typeface="Arial" charset="0"/>
              </a:rPr>
              <a:t>Action</a:t>
            </a:r>
            <a:endParaRPr lang="en-US" b="1" dirty="0">
              <a:solidFill>
                <a:schemeClr val="bg1"/>
              </a:solidFill>
              <a:ea typeface="Times New Roman" pitchFamily="18" charset="0"/>
              <a:cs typeface="Arial" charset="0"/>
            </a:endParaRPr>
          </a:p>
        </p:txBody>
      </p:sp>
      <p:cxnSp>
        <p:nvCxnSpPr>
          <p:cNvPr id="9" name="Straight Connector 9"/>
          <p:cNvCxnSpPr>
            <a:cxnSpLocks noChangeShapeType="1"/>
          </p:cNvCxnSpPr>
          <p:nvPr/>
        </p:nvCxnSpPr>
        <p:spPr bwMode="auto">
          <a:xfrm flipH="1">
            <a:off x="2935224" y="1943597"/>
            <a:ext cx="1" cy="2743200"/>
          </a:xfrm>
          <a:prstGeom prst="line">
            <a:avLst/>
          </a:prstGeom>
          <a:noFill/>
          <a:ln w="12700" algn="ctr">
            <a:solidFill>
              <a:schemeClr val="tx1"/>
            </a:solidFill>
            <a:prstDash val="sysDash"/>
            <a:round/>
            <a:headEnd/>
            <a:tailEnd/>
          </a:ln>
        </p:spPr>
      </p:cxnSp>
      <p:sp>
        <p:nvSpPr>
          <p:cNvPr id="10" name="Rectangle 3"/>
          <p:cNvSpPr txBox="1">
            <a:spLocks noChangeArrowheads="1"/>
          </p:cNvSpPr>
          <p:nvPr/>
        </p:nvSpPr>
        <p:spPr bwMode="auto">
          <a:xfrm>
            <a:off x="6185851" y="1943256"/>
            <a:ext cx="2743201" cy="2081141"/>
          </a:xfrm>
          <a:prstGeom prst="rect">
            <a:avLst/>
          </a:prstGeom>
          <a:noFill/>
          <a:ln w="9525" algn="ctr">
            <a:noFill/>
            <a:miter lim="800000"/>
            <a:headEnd/>
            <a:tailEnd/>
          </a:ln>
        </p:spPr>
        <p:txBody>
          <a:bodyPr wrap="square" lIns="55147" tIns="55147" rIns="55147" bIns="55147">
            <a:spAutoFit/>
          </a:bodyPr>
          <a:lstStyle/>
          <a:p>
            <a:pPr marL="173736" lvl="0" indent="-173736">
              <a:buAutoNum type="alphaLcPeriod"/>
            </a:pPr>
            <a:r>
              <a:rPr lang="en-US" sz="1600" dirty="0"/>
              <a:t>For the client,  the reserves are certified and the published account will be more credible.</a:t>
            </a:r>
          </a:p>
          <a:p>
            <a:pPr marL="173736" lvl="0" indent="-173736">
              <a:buAutoNum type="alphaLcPeriod"/>
            </a:pPr>
            <a:r>
              <a:rPr lang="en-US" sz="1600" dirty="0"/>
              <a:t>For the consulting company, the relationship is retained.</a:t>
            </a:r>
          </a:p>
          <a:p>
            <a:pPr marL="173736" lvl="0" indent="-173736">
              <a:buAutoNum type="alphaLcPeriod"/>
            </a:pPr>
            <a:r>
              <a:rPr lang="en-US" sz="1600" dirty="0"/>
              <a:t>Professional confidence will increase on the actuary.</a:t>
            </a:r>
            <a:endParaRPr lang="en-GB" sz="1600" dirty="0"/>
          </a:p>
        </p:txBody>
      </p:sp>
      <p:sp>
        <p:nvSpPr>
          <p:cNvPr id="11" name="Line 14"/>
          <p:cNvSpPr>
            <a:spLocks noChangeShapeType="1"/>
          </p:cNvSpPr>
          <p:nvPr/>
        </p:nvSpPr>
        <p:spPr bwMode="auto">
          <a:xfrm>
            <a:off x="324816" y="1269122"/>
            <a:ext cx="2560320" cy="0"/>
          </a:xfrm>
          <a:prstGeom prst="line">
            <a:avLst/>
          </a:prstGeom>
          <a:noFill/>
          <a:ln w="9525">
            <a:solidFill>
              <a:schemeClr val="tx1"/>
            </a:solidFill>
            <a:round/>
            <a:headEnd type="triangle" w="med" len="med"/>
            <a:tailEnd type="triangle" w="med" len="med"/>
          </a:ln>
        </p:spPr>
        <p:txBody>
          <a:bodyPr lIns="110295" tIns="55147" rIns="110295" bIns="55147"/>
          <a:lstStyle/>
          <a:p>
            <a:endParaRPr lang="en-US" dirty="0"/>
          </a:p>
        </p:txBody>
      </p:sp>
      <p:sp>
        <p:nvSpPr>
          <p:cNvPr id="12" name="Line 15"/>
          <p:cNvSpPr>
            <a:spLocks noChangeShapeType="1"/>
          </p:cNvSpPr>
          <p:nvPr/>
        </p:nvSpPr>
        <p:spPr bwMode="auto">
          <a:xfrm>
            <a:off x="3203848" y="1269122"/>
            <a:ext cx="2743200" cy="0"/>
          </a:xfrm>
          <a:prstGeom prst="line">
            <a:avLst/>
          </a:prstGeom>
          <a:noFill/>
          <a:ln w="9525">
            <a:solidFill>
              <a:schemeClr val="tx1"/>
            </a:solidFill>
            <a:round/>
            <a:headEnd type="triangle" w="med" len="med"/>
            <a:tailEnd type="triangle" w="med" len="med"/>
          </a:ln>
        </p:spPr>
        <p:txBody>
          <a:bodyPr lIns="110295" tIns="55147" rIns="110295" bIns="55147"/>
          <a:lstStyle/>
          <a:p>
            <a:endParaRPr lang="en-US" dirty="0"/>
          </a:p>
        </p:txBody>
      </p:sp>
      <p:sp>
        <p:nvSpPr>
          <p:cNvPr id="13" name="Line 16"/>
          <p:cNvSpPr>
            <a:spLocks noChangeShapeType="1"/>
          </p:cNvSpPr>
          <p:nvPr/>
        </p:nvSpPr>
        <p:spPr bwMode="auto">
          <a:xfrm>
            <a:off x="6185852" y="1269122"/>
            <a:ext cx="2743200" cy="0"/>
          </a:xfrm>
          <a:prstGeom prst="line">
            <a:avLst/>
          </a:prstGeom>
          <a:noFill/>
          <a:ln w="9525">
            <a:solidFill>
              <a:schemeClr val="tx1"/>
            </a:solidFill>
            <a:round/>
            <a:headEnd type="triangle" w="med" len="med"/>
            <a:tailEnd type="triangle" w="med" len="med"/>
          </a:ln>
        </p:spPr>
        <p:txBody>
          <a:bodyPr lIns="110295" tIns="55147" rIns="110295" bIns="55147"/>
          <a:lstStyle/>
          <a:p>
            <a:endParaRPr lang="en-US" dirty="0"/>
          </a:p>
        </p:txBody>
      </p:sp>
      <p:sp>
        <p:nvSpPr>
          <p:cNvPr id="14" name="Rectangle 3"/>
          <p:cNvSpPr txBox="1">
            <a:spLocks noChangeArrowheads="1"/>
          </p:cNvSpPr>
          <p:nvPr/>
        </p:nvSpPr>
        <p:spPr bwMode="auto">
          <a:xfrm>
            <a:off x="2987825" y="1927788"/>
            <a:ext cx="3152307" cy="3312247"/>
          </a:xfrm>
          <a:prstGeom prst="rect">
            <a:avLst/>
          </a:prstGeom>
          <a:noFill/>
          <a:ln w="9525" algn="ctr">
            <a:noFill/>
            <a:miter lim="800000"/>
            <a:headEnd/>
            <a:tailEnd/>
          </a:ln>
        </p:spPr>
        <p:txBody>
          <a:bodyPr wrap="square" lIns="55147" tIns="55147" rIns="55147" bIns="55147">
            <a:spAutoFit/>
          </a:bodyPr>
          <a:lstStyle/>
          <a:p>
            <a:pPr marL="173736" indent="-173736">
              <a:buAutoNum type="alphaLcPeriod"/>
            </a:pPr>
            <a:r>
              <a:rPr lang="en-US" sz="1600" dirty="0" smtClean="0"/>
              <a:t>Data uncertainties are </a:t>
            </a:r>
            <a:r>
              <a:rPr lang="en-US" sz="1600" dirty="0"/>
              <a:t>satisfactorily cleared based on </a:t>
            </a:r>
            <a:r>
              <a:rPr lang="en-US" sz="1600" dirty="0" smtClean="0"/>
              <a:t>data </a:t>
            </a:r>
            <a:r>
              <a:rPr lang="en-US" sz="1600" dirty="0"/>
              <a:t>diagnostics and by preparing reserves in alternative </a:t>
            </a:r>
            <a:r>
              <a:rPr lang="en-US" sz="1600" dirty="0" smtClean="0"/>
              <a:t>methodology</a:t>
            </a:r>
            <a:endParaRPr lang="en-US" sz="1600" dirty="0"/>
          </a:p>
          <a:p>
            <a:pPr marL="173736" indent="-173736">
              <a:buAutoNum type="alphaLcPeriod"/>
            </a:pPr>
            <a:r>
              <a:rPr lang="en-US" sz="1600" dirty="0" smtClean="0"/>
              <a:t>Proved </a:t>
            </a:r>
            <a:r>
              <a:rPr lang="en-US" sz="1600" dirty="0"/>
              <a:t>by past reserving  </a:t>
            </a:r>
            <a:r>
              <a:rPr lang="en-US" sz="1600" dirty="0" smtClean="0"/>
              <a:t>adequacy</a:t>
            </a:r>
            <a:endParaRPr lang="en-US" sz="1600" dirty="0"/>
          </a:p>
          <a:p>
            <a:pPr marL="173736" indent="-173736">
              <a:buAutoNum type="alphaLcPeriod"/>
            </a:pPr>
            <a:r>
              <a:rPr lang="en-US" sz="1600" dirty="0"/>
              <a:t>If  the data uncertainty is not material or has very small impact on the final </a:t>
            </a:r>
            <a:r>
              <a:rPr lang="en-US" sz="1600" dirty="0" smtClean="0"/>
              <a:t>reserves</a:t>
            </a:r>
            <a:endParaRPr lang="en-US" sz="1600" dirty="0"/>
          </a:p>
          <a:p>
            <a:pPr marL="173736" indent="-173736">
              <a:buAutoNum type="alphaLcPeriod"/>
            </a:pPr>
            <a:r>
              <a:rPr lang="en-US" sz="1600" dirty="0"/>
              <a:t>When any alternative set of assumption for sensitivity testing did not prove to be </a:t>
            </a:r>
            <a:r>
              <a:rPr lang="en-US" sz="1600" dirty="0" smtClean="0"/>
              <a:t>significant</a:t>
            </a:r>
            <a:endParaRPr lang="en-US" sz="1600" dirty="0"/>
          </a:p>
        </p:txBody>
      </p:sp>
      <p:cxnSp>
        <p:nvCxnSpPr>
          <p:cNvPr id="15" name="Straight Connector 17"/>
          <p:cNvCxnSpPr>
            <a:cxnSpLocks noChangeShapeType="1"/>
          </p:cNvCxnSpPr>
          <p:nvPr/>
        </p:nvCxnSpPr>
        <p:spPr bwMode="auto">
          <a:xfrm>
            <a:off x="365665" y="5229200"/>
            <a:ext cx="8503920" cy="0"/>
          </a:xfrm>
          <a:prstGeom prst="line">
            <a:avLst/>
          </a:prstGeom>
          <a:noFill/>
          <a:ln w="12700" algn="ctr">
            <a:solidFill>
              <a:schemeClr val="tx1"/>
            </a:solidFill>
            <a:round/>
            <a:headEnd/>
            <a:tailEnd/>
          </a:ln>
        </p:spPr>
      </p:cxnSp>
      <p:cxnSp>
        <p:nvCxnSpPr>
          <p:cNvPr id="19" name="Straight Connector 9"/>
          <p:cNvCxnSpPr>
            <a:cxnSpLocks noChangeShapeType="1"/>
          </p:cNvCxnSpPr>
          <p:nvPr/>
        </p:nvCxnSpPr>
        <p:spPr bwMode="auto">
          <a:xfrm flipH="1">
            <a:off x="6094412" y="1927788"/>
            <a:ext cx="1" cy="2743200"/>
          </a:xfrm>
          <a:prstGeom prst="line">
            <a:avLst/>
          </a:prstGeom>
          <a:noFill/>
          <a:ln w="12700" algn="ctr">
            <a:solidFill>
              <a:schemeClr val="tx1"/>
            </a:solidFill>
            <a:prstDash val="sysDash"/>
            <a:round/>
            <a:headEnd/>
            <a:tailEnd/>
          </a:ln>
        </p:spPr>
      </p:cxnSp>
      <p:sp>
        <p:nvSpPr>
          <p:cNvPr id="22" name="Title 1"/>
          <p:cNvSpPr txBox="1">
            <a:spLocks/>
          </p:cNvSpPr>
          <p:nvPr/>
        </p:nvSpPr>
        <p:spPr>
          <a:xfrm>
            <a:off x="457200" y="209773"/>
            <a:ext cx="7497763" cy="842963"/>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b="1" kern="1200">
                <a:solidFill>
                  <a:schemeClr val="tx2"/>
                </a:solidFill>
                <a:latin typeface="Garamond" panose="02020404030301010803" pitchFamily="18" charset="0"/>
                <a:ea typeface="+mj-ea"/>
                <a:cs typeface="+mj-cs"/>
              </a:defRPr>
            </a:lvl1pPr>
          </a:lstStyle>
          <a:p>
            <a:r>
              <a:rPr lang="en-US" sz="3000" dirty="0" smtClean="0">
                <a:latin typeface="+mj-lt"/>
                <a:cs typeface="Arial" pitchFamily="34" charset="0"/>
              </a:rPr>
              <a:t>Possible course of action - A</a:t>
            </a:r>
            <a:endParaRPr lang="en-US" sz="2000" dirty="0" smtClean="0">
              <a:solidFill>
                <a:schemeClr val="bg1">
                  <a:lumMod val="50000"/>
                </a:schemeClr>
              </a:solidFill>
              <a:latin typeface="+mj-lt"/>
            </a:endParaRPr>
          </a:p>
        </p:txBody>
      </p:sp>
      <p:sp>
        <p:nvSpPr>
          <p:cNvPr id="23" name="Footer Placeholder 3"/>
          <p:cNvSpPr txBox="1">
            <a:spLocks/>
          </p:cNvSpPr>
          <p:nvPr/>
        </p:nvSpPr>
        <p:spPr>
          <a:xfrm>
            <a:off x="76200" y="6448251"/>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1600" b="1" kern="1200">
                <a:solidFill>
                  <a:srgbClr val="C00000"/>
                </a:solidFill>
                <a:latin typeface="Garamond" pitchFamily="18"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www.actuariesindia.org</a:t>
            </a:r>
          </a:p>
          <a:p>
            <a:endParaRPr lang="en-US" dirty="0"/>
          </a:p>
        </p:txBody>
      </p:sp>
      <p:sp>
        <p:nvSpPr>
          <p:cNvPr id="24" name="Rectangle 21"/>
          <p:cNvSpPr>
            <a:spLocks noChangeArrowheads="1"/>
          </p:cNvSpPr>
          <p:nvPr/>
        </p:nvSpPr>
        <p:spPr bwMode="gray">
          <a:xfrm>
            <a:off x="308546" y="4941168"/>
            <a:ext cx="2626679" cy="682625"/>
          </a:xfrm>
          <a:prstGeom prst="homePlate">
            <a:avLst>
              <a:gd name="adj" fmla="val 38025"/>
            </a:avLst>
          </a:prstGeom>
          <a:solidFill>
            <a:schemeClr val="accent3">
              <a:lumMod val="75000"/>
            </a:schemeClr>
          </a:solidFill>
          <a:ln>
            <a:noFill/>
          </a:ln>
          <a:extLst/>
        </p:spPr>
        <p:txBody>
          <a:bodyPr/>
          <a:lstStyle/>
          <a:p>
            <a:pPr algn="ctr"/>
            <a:r>
              <a:rPr lang="en-US" sz="1600" b="1" dirty="0" smtClean="0">
                <a:solidFill>
                  <a:srgbClr val="FFFFFF"/>
                </a:solidFill>
              </a:rPr>
              <a:t>Key pointers</a:t>
            </a:r>
            <a:endParaRPr lang="en-US" sz="1600" b="1" dirty="0">
              <a:solidFill>
                <a:srgbClr val="FFFFFF"/>
              </a:solidFill>
            </a:endParaRPr>
          </a:p>
        </p:txBody>
      </p:sp>
      <p:sp>
        <p:nvSpPr>
          <p:cNvPr id="25" name="Rectangle 4"/>
          <p:cNvSpPr>
            <a:spLocks noChangeArrowheads="1"/>
          </p:cNvSpPr>
          <p:nvPr/>
        </p:nvSpPr>
        <p:spPr bwMode="auto">
          <a:xfrm>
            <a:off x="304722" y="5285072"/>
            <a:ext cx="8578609" cy="1096256"/>
          </a:xfrm>
          <a:prstGeom prst="rect">
            <a:avLst/>
          </a:prstGeom>
          <a:solidFill>
            <a:schemeClr val="accent3">
              <a:lumMod val="20000"/>
              <a:lumOff val="80000"/>
            </a:schemeClr>
          </a:solidFill>
          <a:ln>
            <a:solidFill>
              <a:schemeClr val="tx2"/>
            </a:solidFill>
          </a:ln>
          <a:extLst/>
        </p:spPr>
        <p:txBody>
          <a:bodyPr wrap="square" lIns="55147" tIns="55147" rIns="55147" bIns="55147">
            <a:spAutoFit/>
          </a:bodyPr>
          <a:lstStyle>
            <a:lvl1pPr marL="169863" indent="-169863" eaLnBrk="0" hangingPunct="0">
              <a:tabLst>
                <a:tab pos="2743200" algn="l"/>
              </a:tabLst>
              <a:defRPr sz="1200">
                <a:solidFill>
                  <a:schemeClr val="tx1"/>
                </a:solidFill>
                <a:latin typeface="Arial" charset="0"/>
              </a:defRPr>
            </a:lvl1pPr>
            <a:lvl2pPr marL="742950" indent="-285750" eaLnBrk="0" hangingPunct="0">
              <a:tabLst>
                <a:tab pos="2743200" algn="l"/>
              </a:tabLst>
              <a:defRPr sz="1200">
                <a:solidFill>
                  <a:schemeClr val="tx1"/>
                </a:solidFill>
                <a:latin typeface="Arial" charset="0"/>
              </a:defRPr>
            </a:lvl2pPr>
            <a:lvl3pPr marL="1143000" indent="-228600" eaLnBrk="0" hangingPunct="0">
              <a:tabLst>
                <a:tab pos="2743200" algn="l"/>
              </a:tabLst>
              <a:defRPr sz="1200">
                <a:solidFill>
                  <a:schemeClr val="tx1"/>
                </a:solidFill>
                <a:latin typeface="Arial" charset="0"/>
              </a:defRPr>
            </a:lvl3pPr>
            <a:lvl4pPr marL="1600200" indent="-228600" eaLnBrk="0" hangingPunct="0">
              <a:tabLst>
                <a:tab pos="2743200" algn="l"/>
              </a:tabLst>
              <a:defRPr sz="1200">
                <a:solidFill>
                  <a:schemeClr val="tx1"/>
                </a:solidFill>
                <a:latin typeface="Arial" charset="0"/>
              </a:defRPr>
            </a:lvl4pPr>
            <a:lvl5pPr marL="2057400" indent="-228600" eaLnBrk="0" hangingPunct="0">
              <a:tabLst>
                <a:tab pos="2743200" algn="l"/>
              </a:tabLst>
              <a:defRPr sz="1200">
                <a:solidFill>
                  <a:schemeClr val="tx1"/>
                </a:solidFill>
                <a:latin typeface="Arial" charset="0"/>
              </a:defRPr>
            </a:lvl5pPr>
            <a:lvl6pPr marL="2514600" indent="-228600" eaLnBrk="0" fontAlgn="base" hangingPunct="0">
              <a:spcBef>
                <a:spcPct val="0"/>
              </a:spcBef>
              <a:spcAft>
                <a:spcPct val="0"/>
              </a:spcAft>
              <a:tabLst>
                <a:tab pos="2743200" algn="l"/>
              </a:tabLst>
              <a:defRPr sz="1200">
                <a:solidFill>
                  <a:schemeClr val="tx1"/>
                </a:solidFill>
                <a:latin typeface="Arial" charset="0"/>
              </a:defRPr>
            </a:lvl6pPr>
            <a:lvl7pPr marL="2971800" indent="-228600" eaLnBrk="0" fontAlgn="base" hangingPunct="0">
              <a:spcBef>
                <a:spcPct val="0"/>
              </a:spcBef>
              <a:spcAft>
                <a:spcPct val="0"/>
              </a:spcAft>
              <a:tabLst>
                <a:tab pos="2743200" algn="l"/>
              </a:tabLst>
              <a:defRPr sz="1200">
                <a:solidFill>
                  <a:schemeClr val="tx1"/>
                </a:solidFill>
                <a:latin typeface="Arial" charset="0"/>
              </a:defRPr>
            </a:lvl7pPr>
            <a:lvl8pPr marL="3429000" indent="-228600" eaLnBrk="0" fontAlgn="base" hangingPunct="0">
              <a:spcBef>
                <a:spcPct val="0"/>
              </a:spcBef>
              <a:spcAft>
                <a:spcPct val="0"/>
              </a:spcAft>
              <a:tabLst>
                <a:tab pos="2743200" algn="l"/>
              </a:tabLst>
              <a:defRPr sz="1200">
                <a:solidFill>
                  <a:schemeClr val="tx1"/>
                </a:solidFill>
                <a:latin typeface="Arial" charset="0"/>
              </a:defRPr>
            </a:lvl8pPr>
            <a:lvl9pPr marL="3886200" indent="-228600" eaLnBrk="0" fontAlgn="base" hangingPunct="0">
              <a:spcBef>
                <a:spcPct val="0"/>
              </a:spcBef>
              <a:spcAft>
                <a:spcPct val="0"/>
              </a:spcAft>
              <a:tabLst>
                <a:tab pos="2743200" algn="l"/>
              </a:tabLst>
              <a:defRPr sz="1200">
                <a:solidFill>
                  <a:schemeClr val="tx1"/>
                </a:solidFill>
                <a:latin typeface="Arial" charset="0"/>
              </a:defRPr>
            </a:lvl9pPr>
          </a:lstStyle>
          <a:p>
            <a:pPr marL="342900" lvl="0" indent="-342900" eaLnBrk="1" hangingPunct="1">
              <a:buAutoNum type="alphaLcPeriod"/>
            </a:pPr>
            <a:r>
              <a:rPr lang="en-US" sz="1600" dirty="0" smtClean="0">
                <a:solidFill>
                  <a:schemeClr val="dk1"/>
                </a:solidFill>
                <a:latin typeface="+mn-lt"/>
              </a:rPr>
              <a:t>Methodology </a:t>
            </a:r>
            <a:r>
              <a:rPr lang="en-US" sz="1600" dirty="0">
                <a:solidFill>
                  <a:schemeClr val="dk1"/>
                </a:solidFill>
                <a:latin typeface="+mn-lt"/>
              </a:rPr>
              <a:t>and assumptions used in the review, should be stated</a:t>
            </a:r>
          </a:p>
          <a:p>
            <a:pPr marL="342900" lvl="0" indent="-342900" eaLnBrk="1" hangingPunct="1">
              <a:buAutoNum type="alphaLcPeriod"/>
            </a:pPr>
            <a:r>
              <a:rPr lang="en-US" sz="1600" dirty="0" smtClean="0">
                <a:solidFill>
                  <a:schemeClr val="dk1"/>
                </a:solidFill>
                <a:latin typeface="+mn-lt"/>
              </a:rPr>
              <a:t>Any </a:t>
            </a:r>
            <a:r>
              <a:rPr lang="en-US" sz="1600" dirty="0">
                <a:solidFill>
                  <a:schemeClr val="dk1"/>
                </a:solidFill>
                <a:latin typeface="+mn-lt"/>
              </a:rPr>
              <a:t>change in circumstances from the data as at date to the certificate publishing date, which might affect the reasonable estimation of reserves, should be indicated. </a:t>
            </a:r>
          </a:p>
          <a:p>
            <a:pPr marL="342900" lvl="0" indent="-342900" eaLnBrk="1" hangingPunct="1">
              <a:buFontTx/>
              <a:buAutoNum type="alphaLcPeriod"/>
              <a:tabLst/>
              <a:defRPr/>
            </a:pPr>
            <a:r>
              <a:rPr lang="en-US" sz="1600" dirty="0">
                <a:latin typeface="+mn-lt"/>
              </a:rPr>
              <a:t>Professional misconduct guidelines  of Actuaries Act 2006  to be followed.</a:t>
            </a:r>
          </a:p>
        </p:txBody>
      </p:sp>
    </p:spTree>
    <p:extLst>
      <p:ext uri="{BB962C8B-B14F-4D97-AF65-F5344CB8AC3E}">
        <p14:creationId xmlns:p14="http://schemas.microsoft.com/office/powerpoint/2010/main" val="282996501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solidFill>
                  <a:srgbClr val="1F497D">
                    <a:lumMod val="75000"/>
                  </a:srgbClr>
                </a:solidFill>
              </a:rPr>
              <a:pPr/>
              <a:t>22</a:t>
            </a:fld>
            <a:endParaRPr lang="en-US" dirty="0">
              <a:solidFill>
                <a:srgbClr val="1F497D">
                  <a:lumMod val="75000"/>
                </a:srgbClr>
              </a:solidFill>
            </a:endParaRPr>
          </a:p>
        </p:txBody>
      </p:sp>
      <p:sp>
        <p:nvSpPr>
          <p:cNvPr id="5" name="Rectangle 3"/>
          <p:cNvSpPr txBox="1">
            <a:spLocks noChangeArrowheads="1"/>
          </p:cNvSpPr>
          <p:nvPr/>
        </p:nvSpPr>
        <p:spPr bwMode="auto">
          <a:xfrm>
            <a:off x="324816" y="1943257"/>
            <a:ext cx="2560320" cy="1342477"/>
          </a:xfrm>
          <a:prstGeom prst="rect">
            <a:avLst/>
          </a:prstGeom>
          <a:noFill/>
          <a:ln w="9525" algn="ctr">
            <a:noFill/>
            <a:miter lim="800000"/>
            <a:headEnd/>
            <a:tailEnd/>
          </a:ln>
        </p:spPr>
        <p:txBody>
          <a:bodyPr wrap="square" lIns="55147" tIns="55147" rIns="55147" bIns="55147">
            <a:spAutoFit/>
          </a:bodyPr>
          <a:lstStyle/>
          <a:p>
            <a:pPr>
              <a:defRPr/>
            </a:pPr>
            <a:r>
              <a:rPr lang="en-US" sz="1600" dirty="0"/>
              <a:t>Certification of the adequacy of reserves highlighting the uncertainty in the data (with evidence) or any other areas of concern</a:t>
            </a:r>
          </a:p>
        </p:txBody>
      </p:sp>
      <p:sp>
        <p:nvSpPr>
          <p:cNvPr id="6" name="AutoShape 10"/>
          <p:cNvSpPr>
            <a:spLocks noChangeArrowheads="1"/>
          </p:cNvSpPr>
          <p:nvPr/>
        </p:nvSpPr>
        <p:spPr bwMode="auto">
          <a:xfrm>
            <a:off x="3068016" y="1348164"/>
            <a:ext cx="3072116" cy="500585"/>
          </a:xfrm>
          <a:prstGeom prst="chevron">
            <a:avLst>
              <a:gd name="adj" fmla="val 32484"/>
            </a:avLst>
          </a:prstGeom>
          <a:solidFill>
            <a:schemeClr val="accent6">
              <a:lumMod val="75000"/>
            </a:schemeClr>
          </a:solidFill>
          <a:ln w="12700">
            <a:solidFill>
              <a:srgbClr val="8C4B32"/>
            </a:solidFill>
            <a:miter lim="800000"/>
            <a:headEnd/>
            <a:tailEnd/>
          </a:ln>
        </p:spPr>
        <p:txBody>
          <a:bodyPr lIns="110295" tIns="56250" rIns="112501" bIns="56250" anchor="ctr"/>
          <a:lstStyle/>
          <a:p>
            <a:pPr algn="ctr"/>
            <a:r>
              <a:rPr lang="en-US" b="1" dirty="0" smtClean="0">
                <a:solidFill>
                  <a:schemeClr val="bg1"/>
                </a:solidFill>
                <a:ea typeface="Times New Roman" pitchFamily="18" charset="0"/>
                <a:cs typeface="Arial" charset="0"/>
              </a:rPr>
              <a:t>When to be taken?</a:t>
            </a:r>
            <a:endParaRPr lang="en-US" b="1" dirty="0">
              <a:solidFill>
                <a:schemeClr val="bg1"/>
              </a:solidFill>
              <a:ea typeface="Times New Roman" pitchFamily="18" charset="0"/>
              <a:cs typeface="Arial" charset="0"/>
            </a:endParaRPr>
          </a:p>
        </p:txBody>
      </p:sp>
      <p:sp>
        <p:nvSpPr>
          <p:cNvPr id="7" name="AutoShape 9"/>
          <p:cNvSpPr>
            <a:spLocks noChangeArrowheads="1"/>
          </p:cNvSpPr>
          <p:nvPr/>
        </p:nvSpPr>
        <p:spPr bwMode="auto">
          <a:xfrm>
            <a:off x="6185852" y="1348164"/>
            <a:ext cx="2743200" cy="500585"/>
          </a:xfrm>
          <a:prstGeom prst="chevron">
            <a:avLst>
              <a:gd name="adj" fmla="val 33784"/>
            </a:avLst>
          </a:prstGeom>
          <a:solidFill>
            <a:schemeClr val="bg1">
              <a:lumMod val="65000"/>
            </a:schemeClr>
          </a:solidFill>
          <a:ln w="12700">
            <a:solidFill>
              <a:srgbClr val="8C4B32"/>
            </a:solidFill>
            <a:miter lim="800000"/>
            <a:headEnd/>
            <a:tailEnd/>
          </a:ln>
        </p:spPr>
        <p:txBody>
          <a:bodyPr lIns="110295" tIns="56250" rIns="112501" bIns="56250" anchor="ctr"/>
          <a:lstStyle/>
          <a:p>
            <a:pPr algn="ctr"/>
            <a:r>
              <a:rPr lang="en-US" b="1" dirty="0" smtClean="0">
                <a:solidFill>
                  <a:schemeClr val="bg1"/>
                </a:solidFill>
                <a:ea typeface="Times New Roman" pitchFamily="18" charset="0"/>
                <a:cs typeface="Arial" charset="0"/>
              </a:rPr>
              <a:t>Consequence</a:t>
            </a:r>
            <a:endParaRPr lang="en-US" dirty="0">
              <a:solidFill>
                <a:schemeClr val="bg1"/>
              </a:solidFill>
              <a:ea typeface="Times New Roman" pitchFamily="18" charset="0"/>
              <a:cs typeface="Arial" charset="0"/>
            </a:endParaRPr>
          </a:p>
        </p:txBody>
      </p:sp>
      <p:sp>
        <p:nvSpPr>
          <p:cNvPr id="8" name="AutoShape 18"/>
          <p:cNvSpPr>
            <a:spLocks noChangeArrowheads="1"/>
          </p:cNvSpPr>
          <p:nvPr/>
        </p:nvSpPr>
        <p:spPr bwMode="auto">
          <a:xfrm>
            <a:off x="323528" y="1348164"/>
            <a:ext cx="2664296" cy="500583"/>
          </a:xfrm>
          <a:prstGeom prst="chevron">
            <a:avLst>
              <a:gd name="adj" fmla="val 32464"/>
            </a:avLst>
          </a:prstGeom>
          <a:solidFill>
            <a:schemeClr val="accent6">
              <a:lumMod val="50000"/>
            </a:schemeClr>
          </a:solidFill>
          <a:ln w="12700">
            <a:solidFill>
              <a:srgbClr val="8C4B32"/>
            </a:solidFill>
            <a:miter lim="800000"/>
            <a:headEnd/>
            <a:tailEnd/>
          </a:ln>
        </p:spPr>
        <p:txBody>
          <a:bodyPr lIns="110295" tIns="56250" rIns="112501" bIns="56250" anchor="ctr"/>
          <a:lstStyle/>
          <a:p>
            <a:pPr algn="ctr"/>
            <a:r>
              <a:rPr lang="en-US" b="1" dirty="0" smtClean="0">
                <a:solidFill>
                  <a:schemeClr val="bg1"/>
                </a:solidFill>
                <a:ea typeface="Times New Roman" pitchFamily="18" charset="0"/>
                <a:cs typeface="Arial" charset="0"/>
              </a:rPr>
              <a:t>Action</a:t>
            </a:r>
            <a:endParaRPr lang="en-US" b="1" dirty="0">
              <a:solidFill>
                <a:schemeClr val="bg1"/>
              </a:solidFill>
              <a:ea typeface="Times New Roman" pitchFamily="18" charset="0"/>
              <a:cs typeface="Arial" charset="0"/>
            </a:endParaRPr>
          </a:p>
        </p:txBody>
      </p:sp>
      <p:cxnSp>
        <p:nvCxnSpPr>
          <p:cNvPr id="9" name="Straight Connector 9"/>
          <p:cNvCxnSpPr>
            <a:cxnSpLocks noChangeShapeType="1"/>
          </p:cNvCxnSpPr>
          <p:nvPr/>
        </p:nvCxnSpPr>
        <p:spPr bwMode="auto">
          <a:xfrm flipH="1">
            <a:off x="2935224" y="1943597"/>
            <a:ext cx="1" cy="2743200"/>
          </a:xfrm>
          <a:prstGeom prst="line">
            <a:avLst/>
          </a:prstGeom>
          <a:noFill/>
          <a:ln w="12700" algn="ctr">
            <a:solidFill>
              <a:schemeClr val="tx1"/>
            </a:solidFill>
            <a:prstDash val="sysDash"/>
            <a:round/>
            <a:headEnd/>
            <a:tailEnd/>
          </a:ln>
        </p:spPr>
      </p:cxnSp>
      <p:sp>
        <p:nvSpPr>
          <p:cNvPr id="10" name="Rectangle 3"/>
          <p:cNvSpPr txBox="1">
            <a:spLocks noChangeArrowheads="1"/>
          </p:cNvSpPr>
          <p:nvPr/>
        </p:nvSpPr>
        <p:spPr bwMode="auto">
          <a:xfrm>
            <a:off x="6185851" y="1943256"/>
            <a:ext cx="2743201" cy="2819805"/>
          </a:xfrm>
          <a:prstGeom prst="rect">
            <a:avLst/>
          </a:prstGeom>
          <a:noFill/>
          <a:ln w="9525" algn="ctr">
            <a:noFill/>
            <a:miter lim="800000"/>
            <a:headEnd/>
            <a:tailEnd/>
          </a:ln>
        </p:spPr>
        <p:txBody>
          <a:bodyPr wrap="square" lIns="55147" tIns="55147" rIns="55147" bIns="55147">
            <a:spAutoFit/>
          </a:bodyPr>
          <a:lstStyle/>
          <a:p>
            <a:pPr marL="173736" indent="-173736">
              <a:buFont typeface="+mj-lt"/>
              <a:buAutoNum type="alphaLcPeriod"/>
            </a:pPr>
            <a:r>
              <a:rPr lang="en-US" sz="1600" dirty="0"/>
              <a:t>Client may require more explanations and  his interest is primarily affected.  </a:t>
            </a:r>
          </a:p>
          <a:p>
            <a:pPr marL="173736" indent="-173736">
              <a:buFont typeface="+mj-lt"/>
              <a:buAutoNum type="alphaLcPeriod"/>
            </a:pPr>
            <a:endParaRPr lang="en-US" sz="1600" dirty="0"/>
          </a:p>
          <a:p>
            <a:pPr marL="173736" indent="-173736">
              <a:buFont typeface="+mj-lt"/>
              <a:buAutoNum type="alphaLcPeriod"/>
            </a:pPr>
            <a:r>
              <a:rPr lang="en-US" sz="1600" dirty="0" smtClean="0"/>
              <a:t>The </a:t>
            </a:r>
            <a:r>
              <a:rPr lang="en-US" sz="1600" dirty="0"/>
              <a:t>consulting company’s relationship is affected. </a:t>
            </a:r>
          </a:p>
          <a:p>
            <a:pPr marL="173736" indent="-173736">
              <a:buFont typeface="+mj-lt"/>
              <a:buAutoNum type="alphaLcPeriod"/>
            </a:pPr>
            <a:endParaRPr lang="en-US" sz="1600" dirty="0"/>
          </a:p>
          <a:p>
            <a:pPr marL="173736" indent="-173736">
              <a:buFont typeface="+mj-lt"/>
              <a:buAutoNum type="alphaLcPeriod"/>
            </a:pPr>
            <a:r>
              <a:rPr lang="en-US" sz="1600" dirty="0" smtClean="0"/>
              <a:t>Actuary </a:t>
            </a:r>
            <a:r>
              <a:rPr lang="en-US" sz="1600" dirty="0"/>
              <a:t>may need a lot of convincing to do to both the consulting company &amp; the client.</a:t>
            </a:r>
          </a:p>
        </p:txBody>
      </p:sp>
      <p:sp>
        <p:nvSpPr>
          <p:cNvPr id="11" name="Line 14"/>
          <p:cNvSpPr>
            <a:spLocks noChangeShapeType="1"/>
          </p:cNvSpPr>
          <p:nvPr/>
        </p:nvSpPr>
        <p:spPr bwMode="auto">
          <a:xfrm>
            <a:off x="324816" y="1269122"/>
            <a:ext cx="2560320" cy="0"/>
          </a:xfrm>
          <a:prstGeom prst="line">
            <a:avLst/>
          </a:prstGeom>
          <a:noFill/>
          <a:ln w="9525">
            <a:solidFill>
              <a:schemeClr val="tx1"/>
            </a:solidFill>
            <a:round/>
            <a:headEnd type="triangle" w="med" len="med"/>
            <a:tailEnd type="triangle" w="med" len="med"/>
          </a:ln>
        </p:spPr>
        <p:txBody>
          <a:bodyPr lIns="110295" tIns="55147" rIns="110295" bIns="55147"/>
          <a:lstStyle/>
          <a:p>
            <a:endParaRPr lang="en-US" dirty="0"/>
          </a:p>
        </p:txBody>
      </p:sp>
      <p:sp>
        <p:nvSpPr>
          <p:cNvPr id="12" name="Line 15"/>
          <p:cNvSpPr>
            <a:spLocks noChangeShapeType="1"/>
          </p:cNvSpPr>
          <p:nvPr/>
        </p:nvSpPr>
        <p:spPr bwMode="auto">
          <a:xfrm>
            <a:off x="3203848" y="1269122"/>
            <a:ext cx="2743200" cy="0"/>
          </a:xfrm>
          <a:prstGeom prst="line">
            <a:avLst/>
          </a:prstGeom>
          <a:noFill/>
          <a:ln w="9525">
            <a:solidFill>
              <a:schemeClr val="tx1"/>
            </a:solidFill>
            <a:round/>
            <a:headEnd type="triangle" w="med" len="med"/>
            <a:tailEnd type="triangle" w="med" len="med"/>
          </a:ln>
        </p:spPr>
        <p:txBody>
          <a:bodyPr lIns="110295" tIns="55147" rIns="110295" bIns="55147"/>
          <a:lstStyle/>
          <a:p>
            <a:endParaRPr lang="en-US" dirty="0"/>
          </a:p>
        </p:txBody>
      </p:sp>
      <p:sp>
        <p:nvSpPr>
          <p:cNvPr id="13" name="Line 16"/>
          <p:cNvSpPr>
            <a:spLocks noChangeShapeType="1"/>
          </p:cNvSpPr>
          <p:nvPr/>
        </p:nvSpPr>
        <p:spPr bwMode="auto">
          <a:xfrm>
            <a:off x="6185852" y="1269122"/>
            <a:ext cx="2743200" cy="0"/>
          </a:xfrm>
          <a:prstGeom prst="line">
            <a:avLst/>
          </a:prstGeom>
          <a:noFill/>
          <a:ln w="9525">
            <a:solidFill>
              <a:schemeClr val="tx1"/>
            </a:solidFill>
            <a:round/>
            <a:headEnd type="triangle" w="med" len="med"/>
            <a:tailEnd type="triangle" w="med" len="med"/>
          </a:ln>
        </p:spPr>
        <p:txBody>
          <a:bodyPr lIns="110295" tIns="55147" rIns="110295" bIns="55147"/>
          <a:lstStyle/>
          <a:p>
            <a:endParaRPr lang="en-US" dirty="0"/>
          </a:p>
        </p:txBody>
      </p:sp>
      <p:sp>
        <p:nvSpPr>
          <p:cNvPr id="14" name="Rectangle 3"/>
          <p:cNvSpPr txBox="1">
            <a:spLocks noChangeArrowheads="1"/>
          </p:cNvSpPr>
          <p:nvPr/>
        </p:nvSpPr>
        <p:spPr bwMode="auto">
          <a:xfrm>
            <a:off x="2987825" y="1927788"/>
            <a:ext cx="3152307" cy="3066026"/>
          </a:xfrm>
          <a:prstGeom prst="rect">
            <a:avLst/>
          </a:prstGeom>
          <a:noFill/>
          <a:ln w="9525" algn="ctr">
            <a:noFill/>
            <a:miter lim="800000"/>
            <a:headEnd/>
            <a:tailEnd/>
          </a:ln>
        </p:spPr>
        <p:txBody>
          <a:bodyPr wrap="square" lIns="55147" tIns="55147" rIns="55147" bIns="55147">
            <a:spAutoFit/>
          </a:bodyPr>
          <a:lstStyle/>
          <a:p>
            <a:pPr marL="173736" indent="-173736">
              <a:buAutoNum type="alphaLcPeriod"/>
            </a:pPr>
            <a:r>
              <a:rPr lang="en-US" sz="1600" dirty="0"/>
              <a:t>When the data uncertainty is proved based on the data supplied.</a:t>
            </a:r>
          </a:p>
          <a:p>
            <a:pPr marL="173736" indent="-173736">
              <a:buAutoNum type="alphaLcPeriod"/>
            </a:pPr>
            <a:r>
              <a:rPr lang="en-US" sz="1600" dirty="0"/>
              <a:t>When the explanation from the client is not agreeable.</a:t>
            </a:r>
          </a:p>
          <a:p>
            <a:pPr marL="173736" indent="-173736">
              <a:buAutoNum type="alphaLcPeriod"/>
            </a:pPr>
            <a:r>
              <a:rPr lang="en-US" sz="1600" dirty="0"/>
              <a:t>When such uncertainty is clearly identified and the consequences can  be quantified with reasonable surety. </a:t>
            </a:r>
          </a:p>
          <a:p>
            <a:pPr marL="173736" indent="-173736">
              <a:buAutoNum type="alphaLcPeriod"/>
            </a:pPr>
            <a:r>
              <a:rPr lang="en-US" sz="1600" dirty="0"/>
              <a:t>When there is no other issues like time pressure / data support from the client.</a:t>
            </a:r>
          </a:p>
        </p:txBody>
      </p:sp>
      <p:cxnSp>
        <p:nvCxnSpPr>
          <p:cNvPr id="15" name="Straight Connector 17"/>
          <p:cNvCxnSpPr>
            <a:cxnSpLocks noChangeShapeType="1"/>
          </p:cNvCxnSpPr>
          <p:nvPr/>
        </p:nvCxnSpPr>
        <p:spPr bwMode="auto">
          <a:xfrm>
            <a:off x="365665" y="5229200"/>
            <a:ext cx="8503920" cy="0"/>
          </a:xfrm>
          <a:prstGeom prst="line">
            <a:avLst/>
          </a:prstGeom>
          <a:noFill/>
          <a:ln w="12700" algn="ctr">
            <a:solidFill>
              <a:schemeClr val="tx1"/>
            </a:solidFill>
            <a:round/>
            <a:headEnd/>
            <a:tailEnd/>
          </a:ln>
        </p:spPr>
      </p:cxnSp>
      <p:cxnSp>
        <p:nvCxnSpPr>
          <p:cNvPr id="19" name="Straight Connector 9"/>
          <p:cNvCxnSpPr>
            <a:cxnSpLocks noChangeShapeType="1"/>
          </p:cNvCxnSpPr>
          <p:nvPr/>
        </p:nvCxnSpPr>
        <p:spPr bwMode="auto">
          <a:xfrm flipH="1">
            <a:off x="6094412" y="1927788"/>
            <a:ext cx="1" cy="2743200"/>
          </a:xfrm>
          <a:prstGeom prst="line">
            <a:avLst/>
          </a:prstGeom>
          <a:noFill/>
          <a:ln w="12700" algn="ctr">
            <a:solidFill>
              <a:schemeClr val="tx1"/>
            </a:solidFill>
            <a:prstDash val="sysDash"/>
            <a:round/>
            <a:headEnd/>
            <a:tailEnd/>
          </a:ln>
        </p:spPr>
      </p:cxnSp>
      <p:sp>
        <p:nvSpPr>
          <p:cNvPr id="22" name="Title 1"/>
          <p:cNvSpPr txBox="1">
            <a:spLocks/>
          </p:cNvSpPr>
          <p:nvPr/>
        </p:nvSpPr>
        <p:spPr>
          <a:xfrm>
            <a:off x="457200" y="209773"/>
            <a:ext cx="7497763" cy="842963"/>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b="1" kern="1200">
                <a:solidFill>
                  <a:schemeClr val="tx2"/>
                </a:solidFill>
                <a:latin typeface="Garamond" panose="02020404030301010803" pitchFamily="18" charset="0"/>
                <a:ea typeface="+mj-ea"/>
                <a:cs typeface="+mj-cs"/>
              </a:defRPr>
            </a:lvl1pPr>
          </a:lstStyle>
          <a:p>
            <a:r>
              <a:rPr lang="en-US" sz="3000" dirty="0" smtClean="0">
                <a:latin typeface="+mj-lt"/>
                <a:cs typeface="Arial" pitchFamily="34" charset="0"/>
              </a:rPr>
              <a:t>Possible course of action - B</a:t>
            </a:r>
            <a:endParaRPr lang="en-US" sz="2000" dirty="0" smtClean="0">
              <a:solidFill>
                <a:schemeClr val="bg1">
                  <a:lumMod val="50000"/>
                </a:schemeClr>
              </a:solidFill>
              <a:latin typeface="+mj-lt"/>
            </a:endParaRPr>
          </a:p>
        </p:txBody>
      </p:sp>
      <p:sp>
        <p:nvSpPr>
          <p:cNvPr id="23" name="Footer Placeholder 3"/>
          <p:cNvSpPr txBox="1">
            <a:spLocks/>
          </p:cNvSpPr>
          <p:nvPr/>
        </p:nvSpPr>
        <p:spPr>
          <a:xfrm>
            <a:off x="76200" y="6448251"/>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1600" b="1" kern="1200">
                <a:solidFill>
                  <a:srgbClr val="C00000"/>
                </a:solidFill>
                <a:latin typeface="Garamond" pitchFamily="18"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www.actuariesindia.org</a:t>
            </a:r>
          </a:p>
          <a:p>
            <a:endParaRPr lang="en-US" dirty="0"/>
          </a:p>
        </p:txBody>
      </p:sp>
      <p:sp>
        <p:nvSpPr>
          <p:cNvPr id="24" name="Rectangle 21"/>
          <p:cNvSpPr>
            <a:spLocks noChangeArrowheads="1"/>
          </p:cNvSpPr>
          <p:nvPr/>
        </p:nvSpPr>
        <p:spPr bwMode="gray">
          <a:xfrm>
            <a:off x="308546" y="4941168"/>
            <a:ext cx="2626679" cy="682625"/>
          </a:xfrm>
          <a:prstGeom prst="homePlate">
            <a:avLst>
              <a:gd name="adj" fmla="val 38025"/>
            </a:avLst>
          </a:prstGeom>
          <a:solidFill>
            <a:schemeClr val="accent3">
              <a:lumMod val="75000"/>
            </a:schemeClr>
          </a:solidFill>
          <a:ln>
            <a:noFill/>
          </a:ln>
          <a:extLst/>
        </p:spPr>
        <p:txBody>
          <a:bodyPr/>
          <a:lstStyle/>
          <a:p>
            <a:pPr algn="ctr"/>
            <a:r>
              <a:rPr lang="en-US" sz="1600" b="1" dirty="0" smtClean="0">
                <a:solidFill>
                  <a:srgbClr val="FFFFFF"/>
                </a:solidFill>
              </a:rPr>
              <a:t>Key pointers</a:t>
            </a:r>
            <a:endParaRPr lang="en-US" sz="1600" b="1" dirty="0">
              <a:solidFill>
                <a:srgbClr val="FFFFFF"/>
              </a:solidFill>
            </a:endParaRPr>
          </a:p>
        </p:txBody>
      </p:sp>
      <p:sp>
        <p:nvSpPr>
          <p:cNvPr id="25" name="Rectangle 4"/>
          <p:cNvSpPr>
            <a:spLocks noChangeArrowheads="1"/>
          </p:cNvSpPr>
          <p:nvPr/>
        </p:nvSpPr>
        <p:spPr bwMode="auto">
          <a:xfrm>
            <a:off x="304722" y="5285072"/>
            <a:ext cx="8578609" cy="1096256"/>
          </a:xfrm>
          <a:prstGeom prst="rect">
            <a:avLst/>
          </a:prstGeom>
          <a:solidFill>
            <a:schemeClr val="accent3">
              <a:lumMod val="20000"/>
              <a:lumOff val="80000"/>
            </a:schemeClr>
          </a:solidFill>
          <a:ln>
            <a:solidFill>
              <a:schemeClr val="tx2"/>
            </a:solidFill>
          </a:ln>
          <a:extLst/>
        </p:spPr>
        <p:txBody>
          <a:bodyPr wrap="square" lIns="55147" tIns="55147" rIns="55147" bIns="55147">
            <a:spAutoFit/>
          </a:bodyPr>
          <a:lstStyle>
            <a:lvl1pPr marL="169863" indent="-169863" eaLnBrk="0" hangingPunct="0">
              <a:tabLst>
                <a:tab pos="2743200" algn="l"/>
              </a:tabLst>
              <a:defRPr sz="1200">
                <a:solidFill>
                  <a:schemeClr val="tx1"/>
                </a:solidFill>
                <a:latin typeface="Arial" charset="0"/>
              </a:defRPr>
            </a:lvl1pPr>
            <a:lvl2pPr marL="742950" indent="-285750" eaLnBrk="0" hangingPunct="0">
              <a:tabLst>
                <a:tab pos="2743200" algn="l"/>
              </a:tabLst>
              <a:defRPr sz="1200">
                <a:solidFill>
                  <a:schemeClr val="tx1"/>
                </a:solidFill>
                <a:latin typeface="Arial" charset="0"/>
              </a:defRPr>
            </a:lvl2pPr>
            <a:lvl3pPr marL="1143000" indent="-228600" eaLnBrk="0" hangingPunct="0">
              <a:tabLst>
                <a:tab pos="2743200" algn="l"/>
              </a:tabLst>
              <a:defRPr sz="1200">
                <a:solidFill>
                  <a:schemeClr val="tx1"/>
                </a:solidFill>
                <a:latin typeface="Arial" charset="0"/>
              </a:defRPr>
            </a:lvl3pPr>
            <a:lvl4pPr marL="1600200" indent="-228600" eaLnBrk="0" hangingPunct="0">
              <a:tabLst>
                <a:tab pos="2743200" algn="l"/>
              </a:tabLst>
              <a:defRPr sz="1200">
                <a:solidFill>
                  <a:schemeClr val="tx1"/>
                </a:solidFill>
                <a:latin typeface="Arial" charset="0"/>
              </a:defRPr>
            </a:lvl4pPr>
            <a:lvl5pPr marL="2057400" indent="-228600" eaLnBrk="0" hangingPunct="0">
              <a:tabLst>
                <a:tab pos="2743200" algn="l"/>
              </a:tabLst>
              <a:defRPr sz="1200">
                <a:solidFill>
                  <a:schemeClr val="tx1"/>
                </a:solidFill>
                <a:latin typeface="Arial" charset="0"/>
              </a:defRPr>
            </a:lvl5pPr>
            <a:lvl6pPr marL="2514600" indent="-228600" eaLnBrk="0" fontAlgn="base" hangingPunct="0">
              <a:spcBef>
                <a:spcPct val="0"/>
              </a:spcBef>
              <a:spcAft>
                <a:spcPct val="0"/>
              </a:spcAft>
              <a:tabLst>
                <a:tab pos="2743200" algn="l"/>
              </a:tabLst>
              <a:defRPr sz="1200">
                <a:solidFill>
                  <a:schemeClr val="tx1"/>
                </a:solidFill>
                <a:latin typeface="Arial" charset="0"/>
              </a:defRPr>
            </a:lvl6pPr>
            <a:lvl7pPr marL="2971800" indent="-228600" eaLnBrk="0" fontAlgn="base" hangingPunct="0">
              <a:spcBef>
                <a:spcPct val="0"/>
              </a:spcBef>
              <a:spcAft>
                <a:spcPct val="0"/>
              </a:spcAft>
              <a:tabLst>
                <a:tab pos="2743200" algn="l"/>
              </a:tabLst>
              <a:defRPr sz="1200">
                <a:solidFill>
                  <a:schemeClr val="tx1"/>
                </a:solidFill>
                <a:latin typeface="Arial" charset="0"/>
              </a:defRPr>
            </a:lvl7pPr>
            <a:lvl8pPr marL="3429000" indent="-228600" eaLnBrk="0" fontAlgn="base" hangingPunct="0">
              <a:spcBef>
                <a:spcPct val="0"/>
              </a:spcBef>
              <a:spcAft>
                <a:spcPct val="0"/>
              </a:spcAft>
              <a:tabLst>
                <a:tab pos="2743200" algn="l"/>
              </a:tabLst>
              <a:defRPr sz="1200">
                <a:solidFill>
                  <a:schemeClr val="tx1"/>
                </a:solidFill>
                <a:latin typeface="Arial" charset="0"/>
              </a:defRPr>
            </a:lvl8pPr>
            <a:lvl9pPr marL="3886200" indent="-228600" eaLnBrk="0" fontAlgn="base" hangingPunct="0">
              <a:spcBef>
                <a:spcPct val="0"/>
              </a:spcBef>
              <a:spcAft>
                <a:spcPct val="0"/>
              </a:spcAft>
              <a:tabLst>
                <a:tab pos="2743200" algn="l"/>
              </a:tabLst>
              <a:defRPr sz="1200">
                <a:solidFill>
                  <a:schemeClr val="tx1"/>
                </a:solidFill>
                <a:latin typeface="Arial" charset="0"/>
              </a:defRPr>
            </a:lvl9pPr>
          </a:lstStyle>
          <a:p>
            <a:pPr marL="173736" indent="-173736"/>
            <a:r>
              <a:rPr lang="en-US" sz="1600" dirty="0">
                <a:latin typeface="+mn-lt"/>
              </a:rPr>
              <a:t>a. </a:t>
            </a:r>
            <a:r>
              <a:rPr lang="en-US" sz="1600" dirty="0" smtClean="0">
                <a:latin typeface="+mn-lt"/>
              </a:rPr>
              <a:t>Clear </a:t>
            </a:r>
            <a:r>
              <a:rPr lang="en-US" sz="1600" dirty="0">
                <a:latin typeface="+mn-lt"/>
              </a:rPr>
              <a:t>disclosure of the data uncertainty and its consequence</a:t>
            </a:r>
            <a:r>
              <a:rPr lang="en-US" sz="1600" dirty="0" smtClean="0">
                <a:latin typeface="+mn-lt"/>
              </a:rPr>
              <a:t>.</a:t>
            </a:r>
            <a:endParaRPr lang="en-US" sz="1600" dirty="0">
              <a:latin typeface="+mn-lt"/>
            </a:endParaRPr>
          </a:p>
          <a:p>
            <a:pPr marL="173736" indent="-173736"/>
            <a:r>
              <a:rPr lang="en-US" sz="1600" dirty="0">
                <a:latin typeface="+mn-lt"/>
              </a:rPr>
              <a:t>b. If quantifiable, the level of uncertainty and possible consequence on the  final reserves calculated to be stated</a:t>
            </a:r>
            <a:r>
              <a:rPr lang="en-US" sz="1600" dirty="0" smtClean="0">
                <a:latin typeface="+mn-lt"/>
              </a:rPr>
              <a:t>.</a:t>
            </a:r>
            <a:endParaRPr lang="en-US" sz="1600" dirty="0">
              <a:latin typeface="+mn-lt"/>
            </a:endParaRPr>
          </a:p>
          <a:p>
            <a:pPr marL="173736" lvl="0" indent="-173736" eaLnBrk="1" hangingPunct="1">
              <a:tabLst/>
              <a:defRPr/>
            </a:pPr>
            <a:r>
              <a:rPr lang="en-US" sz="1600" dirty="0">
                <a:latin typeface="+mn-lt"/>
              </a:rPr>
              <a:t>c. Professional misconduct guidelines  of Actuaries Act 2006  to be followed.</a:t>
            </a:r>
          </a:p>
        </p:txBody>
      </p:sp>
    </p:spTree>
    <p:extLst>
      <p:ext uri="{BB962C8B-B14F-4D97-AF65-F5344CB8AC3E}">
        <p14:creationId xmlns:p14="http://schemas.microsoft.com/office/powerpoint/2010/main" val="263008271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solidFill>
                  <a:srgbClr val="1F497D">
                    <a:lumMod val="75000"/>
                  </a:srgbClr>
                </a:solidFill>
              </a:rPr>
              <a:pPr/>
              <a:t>23</a:t>
            </a:fld>
            <a:endParaRPr lang="en-US" dirty="0">
              <a:solidFill>
                <a:srgbClr val="1F497D">
                  <a:lumMod val="75000"/>
                </a:srgbClr>
              </a:solidFill>
            </a:endParaRPr>
          </a:p>
        </p:txBody>
      </p:sp>
      <p:sp>
        <p:nvSpPr>
          <p:cNvPr id="5" name="Rectangle 21"/>
          <p:cNvSpPr>
            <a:spLocks noChangeArrowheads="1"/>
          </p:cNvSpPr>
          <p:nvPr/>
        </p:nvSpPr>
        <p:spPr bwMode="gray">
          <a:xfrm>
            <a:off x="255588" y="1341588"/>
            <a:ext cx="4335462" cy="682625"/>
          </a:xfrm>
          <a:prstGeom prst="homePlate">
            <a:avLst>
              <a:gd name="adj" fmla="val 38025"/>
            </a:avLst>
          </a:prstGeom>
          <a:solidFill>
            <a:schemeClr val="accent2">
              <a:lumMod val="50000"/>
            </a:schemeClr>
          </a:solidFill>
          <a:ln>
            <a:noFill/>
          </a:ln>
          <a:extLst/>
        </p:spPr>
        <p:txBody>
          <a:bodyPr/>
          <a:lstStyle/>
          <a:p>
            <a:pPr algn="ctr"/>
            <a:r>
              <a:rPr lang="en-US" sz="1600" b="1" dirty="0" smtClean="0">
                <a:solidFill>
                  <a:srgbClr val="FFFFFF"/>
                </a:solidFill>
              </a:rPr>
              <a:t>The Actuaries Act, 2006</a:t>
            </a:r>
            <a:endParaRPr lang="en-US" sz="1600" b="1" dirty="0">
              <a:solidFill>
                <a:srgbClr val="FFFFFF"/>
              </a:solidFill>
            </a:endParaRPr>
          </a:p>
        </p:txBody>
      </p:sp>
      <p:sp>
        <p:nvSpPr>
          <p:cNvPr id="6" name="Rectangle 5"/>
          <p:cNvSpPr/>
          <p:nvPr/>
        </p:nvSpPr>
        <p:spPr bwMode="auto">
          <a:xfrm>
            <a:off x="255588" y="1674961"/>
            <a:ext cx="8670925" cy="2690143"/>
          </a:xfrm>
          <a:prstGeom prst="rect">
            <a:avLst/>
          </a:prstGeom>
          <a:solidFill>
            <a:schemeClr val="accent6">
              <a:lumMod val="40000"/>
              <a:lumOff val="60000"/>
            </a:schemeClr>
          </a:solidFill>
          <a:ln w="12700" cap="flat" cmpd="sng" algn="ctr">
            <a:noFill/>
            <a:prstDash val="solid"/>
            <a:round/>
            <a:headEnd type="none" w="med" len="med"/>
            <a:tailEnd type="none" w="med" len="med"/>
          </a:ln>
          <a:effectLst/>
        </p:spPr>
        <p:txBody>
          <a:bodyPr/>
          <a:lstStyle/>
          <a:p>
            <a:pPr>
              <a:defRPr/>
            </a:pPr>
            <a:endParaRPr lang="en-US" sz="1100" b="1" i="1">
              <a:solidFill>
                <a:srgbClr val="000000"/>
              </a:solidFill>
              <a:latin typeface="Arial" pitchFamily="34" charset="0"/>
            </a:endParaRPr>
          </a:p>
        </p:txBody>
      </p:sp>
      <p:sp>
        <p:nvSpPr>
          <p:cNvPr id="7" name="Rectangle 65"/>
          <p:cNvSpPr>
            <a:spLocks noChangeArrowheads="1"/>
          </p:cNvSpPr>
          <p:nvPr/>
        </p:nvSpPr>
        <p:spPr bwMode="gray">
          <a:xfrm>
            <a:off x="255588" y="1682900"/>
            <a:ext cx="8670925" cy="2682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54" tIns="45678" rIns="91354" bIns="45678" anchor="ctr">
            <a:noAutofit/>
          </a:bodyPr>
          <a:lstStyle/>
          <a:p>
            <a:pPr marL="285750" lvl="1" indent="-285750">
              <a:buFont typeface="Wingdings" pitchFamily="2" charset="2"/>
              <a:buChar char="ü"/>
            </a:pPr>
            <a:r>
              <a:rPr lang="en-US" sz="1600" dirty="0" smtClean="0"/>
              <a:t>Professional </a:t>
            </a:r>
            <a:r>
              <a:rPr lang="en-US" sz="1600" dirty="0"/>
              <a:t>misconduct guidelines (as per Actuaries Act 2006) should be taken care of while preparing the certificate</a:t>
            </a:r>
          </a:p>
          <a:p>
            <a:pPr marL="285750" lvl="1" indent="-285750">
              <a:buFont typeface="Wingdings" pitchFamily="2" charset="2"/>
              <a:buChar char="ü"/>
            </a:pPr>
            <a:endParaRPr lang="en-US" sz="1600" dirty="0"/>
          </a:p>
          <a:p>
            <a:pPr marL="1200150" lvl="2" indent="-285750">
              <a:spcAft>
                <a:spcPts val="600"/>
              </a:spcAft>
              <a:buFont typeface="Wingdings" pitchFamily="2" charset="2"/>
              <a:buChar char="§"/>
            </a:pPr>
            <a:r>
              <a:rPr lang="en-US" sz="1600" dirty="0"/>
              <a:t>Responsibility and scope of work should be specified</a:t>
            </a:r>
          </a:p>
          <a:p>
            <a:pPr marL="1200150" lvl="2" indent="-285750">
              <a:spcAft>
                <a:spcPts val="600"/>
              </a:spcAft>
              <a:buFont typeface="Wingdings" pitchFamily="2" charset="2"/>
              <a:buChar char="§"/>
            </a:pPr>
            <a:r>
              <a:rPr lang="en-US" sz="1600" dirty="0"/>
              <a:t>Appropriate caveats </a:t>
            </a:r>
            <a:r>
              <a:rPr lang="en-US" sz="1600" dirty="0" smtClean="0"/>
              <a:t>with respect to data </a:t>
            </a:r>
            <a:r>
              <a:rPr lang="en-US" sz="1600" dirty="0"/>
              <a:t>and reserves should be included</a:t>
            </a:r>
          </a:p>
          <a:p>
            <a:pPr marL="1200150" lvl="2" indent="-285750">
              <a:spcAft>
                <a:spcPts val="600"/>
              </a:spcAft>
              <a:buFont typeface="Wingdings" pitchFamily="2" charset="2"/>
              <a:buChar char="§"/>
            </a:pPr>
            <a:r>
              <a:rPr lang="en-US" sz="1600" dirty="0"/>
              <a:t>Particular reference to circumstances that might add to uncertainty</a:t>
            </a:r>
          </a:p>
          <a:p>
            <a:pPr marL="1200150" lvl="2" indent="-285750">
              <a:spcAft>
                <a:spcPts val="600"/>
              </a:spcAft>
              <a:buFont typeface="Wingdings" pitchFamily="2" charset="2"/>
              <a:buChar char="§"/>
            </a:pPr>
            <a:r>
              <a:rPr lang="en-US" sz="1600" dirty="0"/>
              <a:t>Should be noted that highlighting uncertainty does not constitute qualification</a:t>
            </a:r>
          </a:p>
          <a:p>
            <a:pPr marL="1200150" lvl="2" indent="-285750">
              <a:spcAft>
                <a:spcPts val="600"/>
              </a:spcAft>
              <a:buFont typeface="Wingdings" pitchFamily="2" charset="2"/>
              <a:buChar char="§"/>
            </a:pPr>
            <a:r>
              <a:rPr lang="en-US" sz="1600" dirty="0"/>
              <a:t>Should not fail to disclose any material fact, or any material misstatement or any material departure from the generally accepted procedure </a:t>
            </a:r>
          </a:p>
        </p:txBody>
      </p:sp>
      <p:sp>
        <p:nvSpPr>
          <p:cNvPr id="15" name="Footer Placeholder 3"/>
          <p:cNvSpPr txBox="1">
            <a:spLocks/>
          </p:cNvSpPr>
          <p:nvPr/>
        </p:nvSpPr>
        <p:spPr>
          <a:xfrm>
            <a:off x="76200" y="6356350"/>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1600" b="1" kern="1200">
                <a:solidFill>
                  <a:srgbClr val="C00000"/>
                </a:solidFill>
                <a:latin typeface="Garamond" pitchFamily="18"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www.actuariesindia.org</a:t>
            </a:r>
          </a:p>
          <a:p>
            <a:endParaRPr lang="en-US" dirty="0"/>
          </a:p>
        </p:txBody>
      </p:sp>
      <p:sp>
        <p:nvSpPr>
          <p:cNvPr id="11" name="Title 1"/>
          <p:cNvSpPr txBox="1">
            <a:spLocks/>
          </p:cNvSpPr>
          <p:nvPr/>
        </p:nvSpPr>
        <p:spPr>
          <a:xfrm>
            <a:off x="457200" y="209773"/>
            <a:ext cx="7497763" cy="842963"/>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b="1" kern="1200">
                <a:solidFill>
                  <a:schemeClr val="tx2"/>
                </a:solidFill>
                <a:latin typeface="Garamond" panose="02020404030301010803" pitchFamily="18" charset="0"/>
                <a:ea typeface="+mj-ea"/>
                <a:cs typeface="+mj-cs"/>
              </a:defRPr>
            </a:lvl1pPr>
          </a:lstStyle>
          <a:p>
            <a:r>
              <a:rPr lang="en-US" sz="3000" dirty="0" smtClean="0">
                <a:latin typeface="+mj-lt"/>
                <a:cs typeface="Arial" pitchFamily="34" charset="0"/>
              </a:rPr>
              <a:t>Certification</a:t>
            </a:r>
            <a:br>
              <a:rPr lang="en-US" sz="3000" dirty="0" smtClean="0">
                <a:latin typeface="+mj-lt"/>
                <a:cs typeface="Arial" pitchFamily="34" charset="0"/>
              </a:rPr>
            </a:br>
            <a:r>
              <a:rPr lang="en-US" sz="2000" dirty="0" smtClean="0">
                <a:solidFill>
                  <a:schemeClr val="bg1">
                    <a:lumMod val="50000"/>
                  </a:schemeClr>
                </a:solidFill>
                <a:latin typeface="+mj-lt"/>
                <a:cs typeface="Arial" pitchFamily="34" charset="0"/>
              </a:rPr>
              <a:t>Regulatory guidelines</a:t>
            </a:r>
            <a:endParaRPr lang="en-US" sz="2000" dirty="0" smtClean="0">
              <a:solidFill>
                <a:schemeClr val="bg1">
                  <a:lumMod val="50000"/>
                </a:schemeClr>
              </a:solidFill>
              <a:latin typeface="+mj-lt"/>
            </a:endParaRPr>
          </a:p>
        </p:txBody>
      </p:sp>
    </p:spTree>
    <p:extLst>
      <p:ext uri="{BB962C8B-B14F-4D97-AF65-F5344CB8AC3E}">
        <p14:creationId xmlns:p14="http://schemas.microsoft.com/office/powerpoint/2010/main" val="286650689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solidFill>
                  <a:srgbClr val="1F497D">
                    <a:lumMod val="75000"/>
                  </a:srgbClr>
                </a:solidFill>
              </a:rPr>
              <a:pPr/>
              <a:t>24</a:t>
            </a:fld>
            <a:endParaRPr lang="en-US" dirty="0">
              <a:solidFill>
                <a:srgbClr val="1F497D">
                  <a:lumMod val="75000"/>
                </a:srgbClr>
              </a:solidFill>
            </a:endParaRPr>
          </a:p>
        </p:txBody>
      </p:sp>
      <p:sp>
        <p:nvSpPr>
          <p:cNvPr id="5" name="Rectangle 3"/>
          <p:cNvSpPr txBox="1">
            <a:spLocks noChangeArrowheads="1"/>
          </p:cNvSpPr>
          <p:nvPr/>
        </p:nvSpPr>
        <p:spPr bwMode="auto">
          <a:xfrm>
            <a:off x="324816" y="1943257"/>
            <a:ext cx="2230960" cy="1096256"/>
          </a:xfrm>
          <a:prstGeom prst="rect">
            <a:avLst/>
          </a:prstGeom>
          <a:noFill/>
          <a:ln w="9525" algn="ctr">
            <a:noFill/>
            <a:miter lim="800000"/>
            <a:headEnd/>
            <a:tailEnd/>
          </a:ln>
        </p:spPr>
        <p:txBody>
          <a:bodyPr wrap="square" lIns="55147" tIns="55147" rIns="55147" bIns="55147">
            <a:spAutoFit/>
          </a:bodyPr>
          <a:lstStyle/>
          <a:p>
            <a:pPr>
              <a:defRPr/>
            </a:pPr>
            <a:r>
              <a:rPr lang="en-US" sz="1600" dirty="0"/>
              <a:t>Denying to certify citing data qualifications and limitations (with evidence)</a:t>
            </a:r>
          </a:p>
        </p:txBody>
      </p:sp>
      <p:sp>
        <p:nvSpPr>
          <p:cNvPr id="6" name="AutoShape 10"/>
          <p:cNvSpPr>
            <a:spLocks noChangeArrowheads="1"/>
          </p:cNvSpPr>
          <p:nvPr/>
        </p:nvSpPr>
        <p:spPr bwMode="auto">
          <a:xfrm>
            <a:off x="2699793" y="1348164"/>
            <a:ext cx="3440339" cy="500585"/>
          </a:xfrm>
          <a:prstGeom prst="chevron">
            <a:avLst>
              <a:gd name="adj" fmla="val 32484"/>
            </a:avLst>
          </a:prstGeom>
          <a:solidFill>
            <a:schemeClr val="accent6">
              <a:lumMod val="75000"/>
            </a:schemeClr>
          </a:solidFill>
          <a:ln w="12700">
            <a:solidFill>
              <a:srgbClr val="8C4B32"/>
            </a:solidFill>
            <a:miter lim="800000"/>
            <a:headEnd/>
            <a:tailEnd/>
          </a:ln>
        </p:spPr>
        <p:txBody>
          <a:bodyPr lIns="110295" tIns="56250" rIns="112501" bIns="56250" anchor="ctr"/>
          <a:lstStyle/>
          <a:p>
            <a:pPr algn="ctr"/>
            <a:r>
              <a:rPr lang="en-US" b="1" dirty="0" smtClean="0">
                <a:solidFill>
                  <a:schemeClr val="bg1"/>
                </a:solidFill>
                <a:ea typeface="Times New Roman" pitchFamily="18" charset="0"/>
                <a:cs typeface="Arial" charset="0"/>
              </a:rPr>
              <a:t>When to be taken?</a:t>
            </a:r>
            <a:endParaRPr lang="en-US" b="1" dirty="0">
              <a:solidFill>
                <a:schemeClr val="bg1"/>
              </a:solidFill>
              <a:ea typeface="Times New Roman" pitchFamily="18" charset="0"/>
              <a:cs typeface="Arial" charset="0"/>
            </a:endParaRPr>
          </a:p>
        </p:txBody>
      </p:sp>
      <p:sp>
        <p:nvSpPr>
          <p:cNvPr id="7" name="AutoShape 9"/>
          <p:cNvSpPr>
            <a:spLocks noChangeArrowheads="1"/>
          </p:cNvSpPr>
          <p:nvPr/>
        </p:nvSpPr>
        <p:spPr bwMode="auto">
          <a:xfrm>
            <a:off x="6185852" y="1348164"/>
            <a:ext cx="2743200" cy="500585"/>
          </a:xfrm>
          <a:prstGeom prst="chevron">
            <a:avLst>
              <a:gd name="adj" fmla="val 33784"/>
            </a:avLst>
          </a:prstGeom>
          <a:solidFill>
            <a:schemeClr val="bg1">
              <a:lumMod val="65000"/>
            </a:schemeClr>
          </a:solidFill>
          <a:ln w="12700">
            <a:solidFill>
              <a:srgbClr val="8C4B32"/>
            </a:solidFill>
            <a:miter lim="800000"/>
            <a:headEnd/>
            <a:tailEnd/>
          </a:ln>
        </p:spPr>
        <p:txBody>
          <a:bodyPr lIns="110295" tIns="56250" rIns="112501" bIns="56250" anchor="ctr"/>
          <a:lstStyle/>
          <a:p>
            <a:pPr algn="ctr"/>
            <a:r>
              <a:rPr lang="en-US" b="1" dirty="0" smtClean="0">
                <a:solidFill>
                  <a:schemeClr val="bg1"/>
                </a:solidFill>
                <a:ea typeface="Times New Roman" pitchFamily="18" charset="0"/>
                <a:cs typeface="Arial" charset="0"/>
              </a:rPr>
              <a:t>Consequence</a:t>
            </a:r>
            <a:endParaRPr lang="en-US" dirty="0">
              <a:solidFill>
                <a:schemeClr val="bg1"/>
              </a:solidFill>
              <a:ea typeface="Times New Roman" pitchFamily="18" charset="0"/>
              <a:cs typeface="Arial" charset="0"/>
            </a:endParaRPr>
          </a:p>
        </p:txBody>
      </p:sp>
      <p:sp>
        <p:nvSpPr>
          <p:cNvPr id="8" name="AutoShape 18"/>
          <p:cNvSpPr>
            <a:spLocks noChangeArrowheads="1"/>
          </p:cNvSpPr>
          <p:nvPr/>
        </p:nvSpPr>
        <p:spPr bwMode="auto">
          <a:xfrm>
            <a:off x="323528" y="1348164"/>
            <a:ext cx="2376264" cy="500583"/>
          </a:xfrm>
          <a:prstGeom prst="chevron">
            <a:avLst>
              <a:gd name="adj" fmla="val 32464"/>
            </a:avLst>
          </a:prstGeom>
          <a:solidFill>
            <a:schemeClr val="accent6">
              <a:lumMod val="50000"/>
            </a:schemeClr>
          </a:solidFill>
          <a:ln w="12700">
            <a:solidFill>
              <a:srgbClr val="8C4B32"/>
            </a:solidFill>
            <a:miter lim="800000"/>
            <a:headEnd/>
            <a:tailEnd/>
          </a:ln>
        </p:spPr>
        <p:txBody>
          <a:bodyPr lIns="110295" tIns="56250" rIns="112501" bIns="56250" anchor="ctr"/>
          <a:lstStyle/>
          <a:p>
            <a:pPr algn="ctr"/>
            <a:r>
              <a:rPr lang="en-US" b="1" dirty="0" smtClean="0">
                <a:solidFill>
                  <a:schemeClr val="bg1"/>
                </a:solidFill>
                <a:ea typeface="Times New Roman" pitchFamily="18" charset="0"/>
                <a:cs typeface="Arial" charset="0"/>
              </a:rPr>
              <a:t>Action</a:t>
            </a:r>
            <a:endParaRPr lang="en-US" b="1" dirty="0">
              <a:solidFill>
                <a:schemeClr val="bg1"/>
              </a:solidFill>
              <a:ea typeface="Times New Roman" pitchFamily="18" charset="0"/>
              <a:cs typeface="Arial" charset="0"/>
            </a:endParaRPr>
          </a:p>
        </p:txBody>
      </p:sp>
      <p:cxnSp>
        <p:nvCxnSpPr>
          <p:cNvPr id="9" name="Straight Connector 9"/>
          <p:cNvCxnSpPr>
            <a:cxnSpLocks noChangeShapeType="1"/>
          </p:cNvCxnSpPr>
          <p:nvPr/>
        </p:nvCxnSpPr>
        <p:spPr bwMode="auto">
          <a:xfrm flipH="1">
            <a:off x="2699792" y="1943597"/>
            <a:ext cx="1" cy="2743200"/>
          </a:xfrm>
          <a:prstGeom prst="line">
            <a:avLst/>
          </a:prstGeom>
          <a:noFill/>
          <a:ln w="12700" algn="ctr">
            <a:solidFill>
              <a:schemeClr val="tx1"/>
            </a:solidFill>
            <a:prstDash val="sysDash"/>
            <a:round/>
            <a:headEnd/>
            <a:tailEnd/>
          </a:ln>
        </p:spPr>
      </p:cxnSp>
      <p:sp>
        <p:nvSpPr>
          <p:cNvPr id="10" name="Rectangle 3"/>
          <p:cNvSpPr txBox="1">
            <a:spLocks noChangeArrowheads="1"/>
          </p:cNvSpPr>
          <p:nvPr/>
        </p:nvSpPr>
        <p:spPr bwMode="auto">
          <a:xfrm>
            <a:off x="6185851" y="1943256"/>
            <a:ext cx="2743201" cy="2081141"/>
          </a:xfrm>
          <a:prstGeom prst="rect">
            <a:avLst/>
          </a:prstGeom>
          <a:noFill/>
          <a:ln w="9525" algn="ctr">
            <a:noFill/>
            <a:miter lim="800000"/>
            <a:headEnd/>
            <a:tailEnd/>
          </a:ln>
        </p:spPr>
        <p:txBody>
          <a:bodyPr wrap="square" lIns="55147" tIns="55147" rIns="55147" bIns="55147">
            <a:spAutoFit/>
          </a:bodyPr>
          <a:lstStyle/>
          <a:p>
            <a:pPr marL="173736" indent="-173736">
              <a:buAutoNum type="alphaLcPeriod"/>
            </a:pPr>
            <a:r>
              <a:rPr lang="en-US" sz="1600" dirty="0"/>
              <a:t>Difficulty for client, consulting company and for actuary.</a:t>
            </a:r>
          </a:p>
          <a:p>
            <a:pPr marL="173736" indent="-173736">
              <a:buAutoNum type="alphaLcPeriod"/>
            </a:pPr>
            <a:r>
              <a:rPr lang="en-US" sz="1600" dirty="0"/>
              <a:t> Ensures that the professional standards are maintained.</a:t>
            </a:r>
          </a:p>
          <a:p>
            <a:pPr marL="173736" indent="-173736">
              <a:buAutoNum type="alphaLcPeriod"/>
            </a:pPr>
            <a:r>
              <a:rPr lang="en-US" sz="1600" dirty="0"/>
              <a:t>In the long run, the certification process gains more credibility</a:t>
            </a:r>
          </a:p>
        </p:txBody>
      </p:sp>
      <p:sp>
        <p:nvSpPr>
          <p:cNvPr id="11" name="Line 14"/>
          <p:cNvSpPr>
            <a:spLocks noChangeShapeType="1"/>
          </p:cNvSpPr>
          <p:nvPr/>
        </p:nvSpPr>
        <p:spPr bwMode="auto">
          <a:xfrm>
            <a:off x="324816" y="1269122"/>
            <a:ext cx="2194560" cy="0"/>
          </a:xfrm>
          <a:prstGeom prst="line">
            <a:avLst/>
          </a:prstGeom>
          <a:noFill/>
          <a:ln w="9525">
            <a:solidFill>
              <a:schemeClr val="tx1"/>
            </a:solidFill>
            <a:round/>
            <a:headEnd type="triangle" w="med" len="med"/>
            <a:tailEnd type="triangle" w="med" len="med"/>
          </a:ln>
        </p:spPr>
        <p:txBody>
          <a:bodyPr lIns="110295" tIns="55147" rIns="110295" bIns="55147"/>
          <a:lstStyle/>
          <a:p>
            <a:endParaRPr lang="en-US" dirty="0"/>
          </a:p>
        </p:txBody>
      </p:sp>
      <p:sp>
        <p:nvSpPr>
          <p:cNvPr id="12" name="Line 15"/>
          <p:cNvSpPr>
            <a:spLocks noChangeShapeType="1"/>
          </p:cNvSpPr>
          <p:nvPr/>
        </p:nvSpPr>
        <p:spPr bwMode="auto">
          <a:xfrm>
            <a:off x="2771800" y="1269122"/>
            <a:ext cx="3108960" cy="0"/>
          </a:xfrm>
          <a:prstGeom prst="line">
            <a:avLst/>
          </a:prstGeom>
          <a:noFill/>
          <a:ln w="9525">
            <a:solidFill>
              <a:schemeClr val="tx1"/>
            </a:solidFill>
            <a:round/>
            <a:headEnd type="triangle" w="med" len="med"/>
            <a:tailEnd type="triangle" w="med" len="med"/>
          </a:ln>
        </p:spPr>
        <p:txBody>
          <a:bodyPr lIns="110295" tIns="55147" rIns="110295" bIns="55147"/>
          <a:lstStyle/>
          <a:p>
            <a:endParaRPr lang="en-US" dirty="0"/>
          </a:p>
        </p:txBody>
      </p:sp>
      <p:sp>
        <p:nvSpPr>
          <p:cNvPr id="13" name="Line 16"/>
          <p:cNvSpPr>
            <a:spLocks noChangeShapeType="1"/>
          </p:cNvSpPr>
          <p:nvPr/>
        </p:nvSpPr>
        <p:spPr bwMode="auto">
          <a:xfrm>
            <a:off x="6185852" y="1269122"/>
            <a:ext cx="2743200" cy="0"/>
          </a:xfrm>
          <a:prstGeom prst="line">
            <a:avLst/>
          </a:prstGeom>
          <a:noFill/>
          <a:ln w="9525">
            <a:solidFill>
              <a:schemeClr val="tx1"/>
            </a:solidFill>
            <a:round/>
            <a:headEnd type="triangle" w="med" len="med"/>
            <a:tailEnd type="triangle" w="med" len="med"/>
          </a:ln>
        </p:spPr>
        <p:txBody>
          <a:bodyPr lIns="110295" tIns="55147" rIns="110295" bIns="55147"/>
          <a:lstStyle/>
          <a:p>
            <a:endParaRPr lang="en-US" dirty="0"/>
          </a:p>
        </p:txBody>
      </p:sp>
      <p:sp>
        <p:nvSpPr>
          <p:cNvPr id="14" name="Rectangle 3"/>
          <p:cNvSpPr txBox="1">
            <a:spLocks noChangeArrowheads="1"/>
          </p:cNvSpPr>
          <p:nvPr/>
        </p:nvSpPr>
        <p:spPr bwMode="auto">
          <a:xfrm>
            <a:off x="2699793" y="1927788"/>
            <a:ext cx="3440339" cy="3343025"/>
          </a:xfrm>
          <a:prstGeom prst="rect">
            <a:avLst/>
          </a:prstGeom>
          <a:noFill/>
          <a:ln w="9525" algn="ctr">
            <a:noFill/>
            <a:miter lim="800000"/>
            <a:headEnd/>
            <a:tailEnd/>
          </a:ln>
        </p:spPr>
        <p:txBody>
          <a:bodyPr wrap="square" lIns="55147" tIns="55147" rIns="55147" bIns="55147">
            <a:spAutoFit/>
          </a:bodyPr>
          <a:lstStyle/>
          <a:p>
            <a:pPr marL="173736" lvl="1" indent="-173736">
              <a:buFont typeface="Arial" pitchFamily="34" charset="0"/>
              <a:buAutoNum type="alphaLcPeriod"/>
            </a:pPr>
            <a:r>
              <a:rPr lang="en-US" sz="1500" dirty="0">
                <a:solidFill>
                  <a:schemeClr val="dk1"/>
                </a:solidFill>
              </a:rPr>
              <a:t>Failure of reasonableness checks </a:t>
            </a:r>
            <a:r>
              <a:rPr lang="en-US" sz="1500" dirty="0" smtClean="0">
                <a:solidFill>
                  <a:schemeClr val="dk1"/>
                </a:solidFill>
              </a:rPr>
              <a:t>on </a:t>
            </a:r>
            <a:r>
              <a:rPr lang="en-US" sz="1500" dirty="0">
                <a:solidFill>
                  <a:schemeClr val="dk1"/>
                </a:solidFill>
              </a:rPr>
              <a:t>data</a:t>
            </a:r>
          </a:p>
          <a:p>
            <a:pPr marL="173736" lvl="1" indent="-173736">
              <a:buFont typeface="Arial" pitchFamily="34" charset="0"/>
              <a:buAutoNum type="alphaLcPeriod"/>
            </a:pPr>
            <a:r>
              <a:rPr lang="en-US" sz="1500" dirty="0">
                <a:solidFill>
                  <a:schemeClr val="dk1"/>
                </a:solidFill>
              </a:rPr>
              <a:t>I</a:t>
            </a:r>
            <a:r>
              <a:rPr lang="en-US" sz="1500" dirty="0" smtClean="0">
                <a:solidFill>
                  <a:schemeClr val="dk1"/>
                </a:solidFill>
              </a:rPr>
              <a:t>nformation unavailable to </a:t>
            </a:r>
            <a:r>
              <a:rPr lang="en-US" sz="1500" dirty="0">
                <a:solidFill>
                  <a:schemeClr val="dk1"/>
                </a:solidFill>
              </a:rPr>
              <a:t>verify facts</a:t>
            </a:r>
          </a:p>
          <a:p>
            <a:pPr marL="173736" lvl="1" indent="-173736">
              <a:buFont typeface="Arial" pitchFamily="34" charset="0"/>
              <a:buAutoNum type="alphaLcPeriod"/>
            </a:pPr>
            <a:r>
              <a:rPr lang="en-US" sz="1500" dirty="0">
                <a:solidFill>
                  <a:schemeClr val="dk1"/>
                </a:solidFill>
              </a:rPr>
              <a:t>Undue influence of the company’s management</a:t>
            </a:r>
          </a:p>
          <a:p>
            <a:pPr marL="173736" lvl="1" indent="-173736">
              <a:buFont typeface="Arial" pitchFamily="34" charset="0"/>
              <a:buAutoNum type="alphaLcPeriod"/>
            </a:pPr>
            <a:r>
              <a:rPr lang="en-US" sz="1500" dirty="0">
                <a:solidFill>
                  <a:schemeClr val="dk1"/>
                </a:solidFill>
              </a:rPr>
              <a:t>Non compliance with legal, regulatory or professional requirements by the company or its employees</a:t>
            </a:r>
          </a:p>
          <a:p>
            <a:pPr marL="173736" lvl="1" indent="-173736">
              <a:buFont typeface="Arial" pitchFamily="34" charset="0"/>
              <a:buAutoNum type="alphaLcPeriod"/>
            </a:pPr>
            <a:r>
              <a:rPr lang="en-US" sz="1500" dirty="0">
                <a:solidFill>
                  <a:schemeClr val="dk1"/>
                </a:solidFill>
              </a:rPr>
              <a:t>Even the peer reviewer (another experienced/qualified person referred to) is in agreement with the </a:t>
            </a:r>
            <a:r>
              <a:rPr lang="en-US" sz="1500" dirty="0" smtClean="0">
                <a:solidFill>
                  <a:schemeClr val="dk1"/>
                </a:solidFill>
              </a:rPr>
              <a:t>issues</a:t>
            </a:r>
            <a:endParaRPr lang="en-US" sz="1500" dirty="0">
              <a:solidFill>
                <a:schemeClr val="dk1"/>
              </a:solidFill>
            </a:endParaRPr>
          </a:p>
          <a:p>
            <a:pPr marL="173736" lvl="1" indent="-173736">
              <a:buFont typeface="Arial" pitchFamily="34" charset="0"/>
              <a:buAutoNum type="alphaLcPeriod"/>
            </a:pPr>
            <a:r>
              <a:rPr lang="en-US" sz="1500" dirty="0">
                <a:solidFill>
                  <a:schemeClr val="dk1"/>
                </a:solidFill>
              </a:rPr>
              <a:t>Time constraints do not allow necessary methods or checks to be carried out (one week in this case)~ PCS (2 – Professional Standards)</a:t>
            </a:r>
          </a:p>
        </p:txBody>
      </p:sp>
      <p:cxnSp>
        <p:nvCxnSpPr>
          <p:cNvPr id="15" name="Straight Connector 17"/>
          <p:cNvCxnSpPr>
            <a:cxnSpLocks noChangeShapeType="1"/>
          </p:cNvCxnSpPr>
          <p:nvPr/>
        </p:nvCxnSpPr>
        <p:spPr bwMode="auto">
          <a:xfrm>
            <a:off x="365665" y="5229200"/>
            <a:ext cx="8503920" cy="0"/>
          </a:xfrm>
          <a:prstGeom prst="line">
            <a:avLst/>
          </a:prstGeom>
          <a:noFill/>
          <a:ln w="12700" algn="ctr">
            <a:solidFill>
              <a:schemeClr val="tx1"/>
            </a:solidFill>
            <a:round/>
            <a:headEnd/>
            <a:tailEnd/>
          </a:ln>
        </p:spPr>
      </p:cxnSp>
      <p:cxnSp>
        <p:nvCxnSpPr>
          <p:cNvPr id="19" name="Straight Connector 9"/>
          <p:cNvCxnSpPr>
            <a:cxnSpLocks noChangeShapeType="1"/>
          </p:cNvCxnSpPr>
          <p:nvPr/>
        </p:nvCxnSpPr>
        <p:spPr bwMode="auto">
          <a:xfrm flipH="1">
            <a:off x="6156175" y="1927788"/>
            <a:ext cx="1" cy="2743200"/>
          </a:xfrm>
          <a:prstGeom prst="line">
            <a:avLst/>
          </a:prstGeom>
          <a:noFill/>
          <a:ln w="12700" algn="ctr">
            <a:solidFill>
              <a:schemeClr val="tx1"/>
            </a:solidFill>
            <a:prstDash val="sysDash"/>
            <a:round/>
            <a:headEnd/>
            <a:tailEnd/>
          </a:ln>
        </p:spPr>
      </p:cxnSp>
      <p:sp>
        <p:nvSpPr>
          <p:cNvPr id="22" name="Title 1"/>
          <p:cNvSpPr txBox="1">
            <a:spLocks/>
          </p:cNvSpPr>
          <p:nvPr/>
        </p:nvSpPr>
        <p:spPr>
          <a:xfrm>
            <a:off x="457200" y="209773"/>
            <a:ext cx="7497763" cy="842963"/>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b="1" kern="1200">
                <a:solidFill>
                  <a:schemeClr val="tx2"/>
                </a:solidFill>
                <a:latin typeface="Garamond" panose="02020404030301010803" pitchFamily="18" charset="0"/>
                <a:ea typeface="+mj-ea"/>
                <a:cs typeface="+mj-cs"/>
              </a:defRPr>
            </a:lvl1pPr>
          </a:lstStyle>
          <a:p>
            <a:r>
              <a:rPr lang="en-US" sz="3000" dirty="0" smtClean="0">
                <a:latin typeface="+mj-lt"/>
                <a:cs typeface="Arial" pitchFamily="34" charset="0"/>
              </a:rPr>
              <a:t>Possible course of action - C</a:t>
            </a:r>
            <a:endParaRPr lang="en-US" sz="2000" dirty="0" smtClean="0">
              <a:solidFill>
                <a:schemeClr val="bg1">
                  <a:lumMod val="50000"/>
                </a:schemeClr>
              </a:solidFill>
              <a:latin typeface="+mj-lt"/>
            </a:endParaRPr>
          </a:p>
        </p:txBody>
      </p:sp>
      <p:sp>
        <p:nvSpPr>
          <p:cNvPr id="23" name="Footer Placeholder 3"/>
          <p:cNvSpPr txBox="1">
            <a:spLocks/>
          </p:cNvSpPr>
          <p:nvPr/>
        </p:nvSpPr>
        <p:spPr>
          <a:xfrm>
            <a:off x="76200" y="6448251"/>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1600" b="1" kern="1200">
                <a:solidFill>
                  <a:srgbClr val="C00000"/>
                </a:solidFill>
                <a:latin typeface="Garamond" pitchFamily="18"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www.actuariesindia.org</a:t>
            </a:r>
          </a:p>
          <a:p>
            <a:endParaRPr lang="en-US" dirty="0"/>
          </a:p>
        </p:txBody>
      </p:sp>
      <p:sp>
        <p:nvSpPr>
          <p:cNvPr id="24" name="Rectangle 21"/>
          <p:cNvSpPr>
            <a:spLocks noChangeArrowheads="1"/>
          </p:cNvSpPr>
          <p:nvPr/>
        </p:nvSpPr>
        <p:spPr bwMode="gray">
          <a:xfrm>
            <a:off x="308546" y="4941168"/>
            <a:ext cx="2626679" cy="682625"/>
          </a:xfrm>
          <a:prstGeom prst="homePlate">
            <a:avLst>
              <a:gd name="adj" fmla="val 38025"/>
            </a:avLst>
          </a:prstGeom>
          <a:solidFill>
            <a:schemeClr val="accent3">
              <a:lumMod val="75000"/>
            </a:schemeClr>
          </a:solidFill>
          <a:ln>
            <a:noFill/>
          </a:ln>
          <a:extLst/>
        </p:spPr>
        <p:txBody>
          <a:bodyPr/>
          <a:lstStyle/>
          <a:p>
            <a:pPr algn="ctr"/>
            <a:r>
              <a:rPr lang="en-US" sz="1600" b="1" dirty="0" smtClean="0">
                <a:solidFill>
                  <a:srgbClr val="FFFFFF"/>
                </a:solidFill>
              </a:rPr>
              <a:t>Any regulatory/guidance impact</a:t>
            </a:r>
            <a:endParaRPr lang="en-US" sz="1600" b="1" dirty="0">
              <a:solidFill>
                <a:srgbClr val="FFFFFF"/>
              </a:solidFill>
            </a:endParaRPr>
          </a:p>
        </p:txBody>
      </p:sp>
      <p:sp>
        <p:nvSpPr>
          <p:cNvPr id="25" name="Rectangle 4"/>
          <p:cNvSpPr>
            <a:spLocks noChangeArrowheads="1"/>
          </p:cNvSpPr>
          <p:nvPr/>
        </p:nvSpPr>
        <p:spPr bwMode="auto">
          <a:xfrm>
            <a:off x="304722" y="5285072"/>
            <a:ext cx="8578609" cy="1003923"/>
          </a:xfrm>
          <a:prstGeom prst="rect">
            <a:avLst/>
          </a:prstGeom>
          <a:solidFill>
            <a:schemeClr val="accent3">
              <a:lumMod val="20000"/>
              <a:lumOff val="80000"/>
            </a:schemeClr>
          </a:solidFill>
          <a:ln>
            <a:solidFill>
              <a:schemeClr val="tx2"/>
            </a:solidFill>
          </a:ln>
          <a:extLst/>
        </p:spPr>
        <p:txBody>
          <a:bodyPr wrap="square" lIns="55147" tIns="55147" rIns="55147" bIns="55147" anchor="ctr">
            <a:spAutoFit/>
          </a:bodyPr>
          <a:lstStyle>
            <a:lvl1pPr marL="169863" indent="-169863" eaLnBrk="0" hangingPunct="0">
              <a:tabLst>
                <a:tab pos="2743200" algn="l"/>
              </a:tabLst>
              <a:defRPr sz="1200">
                <a:solidFill>
                  <a:schemeClr val="tx1"/>
                </a:solidFill>
                <a:latin typeface="Arial" charset="0"/>
              </a:defRPr>
            </a:lvl1pPr>
            <a:lvl2pPr marL="742950" indent="-285750" eaLnBrk="0" hangingPunct="0">
              <a:tabLst>
                <a:tab pos="2743200" algn="l"/>
              </a:tabLst>
              <a:defRPr sz="1200">
                <a:solidFill>
                  <a:schemeClr val="tx1"/>
                </a:solidFill>
                <a:latin typeface="Arial" charset="0"/>
              </a:defRPr>
            </a:lvl2pPr>
            <a:lvl3pPr marL="1143000" indent="-228600" eaLnBrk="0" hangingPunct="0">
              <a:tabLst>
                <a:tab pos="2743200" algn="l"/>
              </a:tabLst>
              <a:defRPr sz="1200">
                <a:solidFill>
                  <a:schemeClr val="tx1"/>
                </a:solidFill>
                <a:latin typeface="Arial" charset="0"/>
              </a:defRPr>
            </a:lvl3pPr>
            <a:lvl4pPr marL="1600200" indent="-228600" eaLnBrk="0" hangingPunct="0">
              <a:tabLst>
                <a:tab pos="2743200" algn="l"/>
              </a:tabLst>
              <a:defRPr sz="1200">
                <a:solidFill>
                  <a:schemeClr val="tx1"/>
                </a:solidFill>
                <a:latin typeface="Arial" charset="0"/>
              </a:defRPr>
            </a:lvl4pPr>
            <a:lvl5pPr marL="2057400" indent="-228600" eaLnBrk="0" hangingPunct="0">
              <a:tabLst>
                <a:tab pos="2743200" algn="l"/>
              </a:tabLst>
              <a:defRPr sz="1200">
                <a:solidFill>
                  <a:schemeClr val="tx1"/>
                </a:solidFill>
                <a:latin typeface="Arial" charset="0"/>
              </a:defRPr>
            </a:lvl5pPr>
            <a:lvl6pPr marL="2514600" indent="-228600" eaLnBrk="0" fontAlgn="base" hangingPunct="0">
              <a:spcBef>
                <a:spcPct val="0"/>
              </a:spcBef>
              <a:spcAft>
                <a:spcPct val="0"/>
              </a:spcAft>
              <a:tabLst>
                <a:tab pos="2743200" algn="l"/>
              </a:tabLst>
              <a:defRPr sz="1200">
                <a:solidFill>
                  <a:schemeClr val="tx1"/>
                </a:solidFill>
                <a:latin typeface="Arial" charset="0"/>
              </a:defRPr>
            </a:lvl6pPr>
            <a:lvl7pPr marL="2971800" indent="-228600" eaLnBrk="0" fontAlgn="base" hangingPunct="0">
              <a:spcBef>
                <a:spcPct val="0"/>
              </a:spcBef>
              <a:spcAft>
                <a:spcPct val="0"/>
              </a:spcAft>
              <a:tabLst>
                <a:tab pos="2743200" algn="l"/>
              </a:tabLst>
              <a:defRPr sz="1200">
                <a:solidFill>
                  <a:schemeClr val="tx1"/>
                </a:solidFill>
                <a:latin typeface="Arial" charset="0"/>
              </a:defRPr>
            </a:lvl7pPr>
            <a:lvl8pPr marL="3429000" indent="-228600" eaLnBrk="0" fontAlgn="base" hangingPunct="0">
              <a:spcBef>
                <a:spcPct val="0"/>
              </a:spcBef>
              <a:spcAft>
                <a:spcPct val="0"/>
              </a:spcAft>
              <a:tabLst>
                <a:tab pos="2743200" algn="l"/>
              </a:tabLst>
              <a:defRPr sz="1200">
                <a:solidFill>
                  <a:schemeClr val="tx1"/>
                </a:solidFill>
                <a:latin typeface="Arial" charset="0"/>
              </a:defRPr>
            </a:lvl8pPr>
            <a:lvl9pPr marL="3886200" indent="-228600" eaLnBrk="0" fontAlgn="base" hangingPunct="0">
              <a:spcBef>
                <a:spcPct val="0"/>
              </a:spcBef>
              <a:spcAft>
                <a:spcPct val="0"/>
              </a:spcAft>
              <a:tabLst>
                <a:tab pos="2743200" algn="l"/>
              </a:tabLst>
              <a:defRPr sz="1200">
                <a:solidFill>
                  <a:schemeClr val="tx1"/>
                </a:solidFill>
                <a:latin typeface="Arial" charset="0"/>
              </a:defRPr>
            </a:lvl9pPr>
          </a:lstStyle>
          <a:p>
            <a:pPr marL="0" indent="0" eaLnBrk="1" hangingPunct="1">
              <a:tabLst/>
              <a:defRPr/>
            </a:pPr>
            <a:r>
              <a:rPr lang="en-US" sz="1600" dirty="0" smtClean="0">
                <a:latin typeface="+mn-lt"/>
              </a:rPr>
              <a:t>The </a:t>
            </a:r>
            <a:r>
              <a:rPr lang="en-US" sz="1600" dirty="0">
                <a:latin typeface="+mn-lt"/>
              </a:rPr>
              <a:t>consulting actuary should inform the Board of Directors of the company about the key issue in order to sensitize them about the potential danger of ignoring it. </a:t>
            </a:r>
          </a:p>
          <a:p>
            <a:pPr marL="0" indent="0" eaLnBrk="1" hangingPunct="1">
              <a:lnSpc>
                <a:spcPts val="1200"/>
              </a:lnSpc>
              <a:tabLst/>
              <a:defRPr/>
            </a:pPr>
            <a:endParaRPr lang="en-US" sz="1600" dirty="0">
              <a:latin typeface="+mn-lt"/>
            </a:endParaRPr>
          </a:p>
          <a:p>
            <a:pPr marL="0" lvl="0" indent="0" eaLnBrk="1" hangingPunct="1">
              <a:tabLst/>
              <a:defRPr/>
            </a:pPr>
            <a:r>
              <a:rPr lang="en-US" sz="1600" dirty="0">
                <a:latin typeface="+mn-lt"/>
              </a:rPr>
              <a:t>Professional misconduct guidelines  of Actuaries Act 2006  to be followed.</a:t>
            </a:r>
          </a:p>
        </p:txBody>
      </p:sp>
    </p:spTree>
    <p:extLst>
      <p:ext uri="{BB962C8B-B14F-4D97-AF65-F5344CB8AC3E}">
        <p14:creationId xmlns:p14="http://schemas.microsoft.com/office/powerpoint/2010/main" val="325384941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6F15528-21DE-4FAA-801E-634DDDAF4B2B}" type="slidenum">
              <a:rPr lang="en-US" smtClean="0">
                <a:solidFill>
                  <a:srgbClr val="1F497D">
                    <a:lumMod val="75000"/>
                  </a:srgbClr>
                </a:solidFill>
              </a:rPr>
              <a:pPr/>
              <a:t>25</a:t>
            </a:fld>
            <a:endParaRPr lang="en-US" dirty="0">
              <a:solidFill>
                <a:srgbClr val="1F497D">
                  <a:lumMod val="75000"/>
                </a:srgbClr>
              </a:solidFill>
            </a:endParaRPr>
          </a:p>
        </p:txBody>
      </p:sp>
      <p:sp>
        <p:nvSpPr>
          <p:cNvPr id="6" name="Title 1"/>
          <p:cNvSpPr txBox="1">
            <a:spLocks/>
          </p:cNvSpPr>
          <p:nvPr/>
        </p:nvSpPr>
        <p:spPr>
          <a:xfrm>
            <a:off x="457200" y="209773"/>
            <a:ext cx="7497763" cy="842963"/>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200" b="1" kern="1200">
                <a:solidFill>
                  <a:schemeClr val="tx2"/>
                </a:solidFill>
                <a:latin typeface="Garamond" panose="02020404030301010803" pitchFamily="18" charset="0"/>
                <a:ea typeface="+mj-ea"/>
                <a:cs typeface="+mj-cs"/>
              </a:defRPr>
            </a:lvl1pPr>
          </a:lstStyle>
          <a:p>
            <a:r>
              <a:rPr lang="en-US" sz="3000" dirty="0" smtClean="0">
                <a:latin typeface="+mj-lt"/>
                <a:cs typeface="Arial" pitchFamily="34" charset="0"/>
              </a:rPr>
              <a:t>References</a:t>
            </a:r>
            <a:endParaRPr lang="en-US" sz="3000" dirty="0" smtClean="0">
              <a:solidFill>
                <a:schemeClr val="bg1">
                  <a:lumMod val="50000"/>
                </a:schemeClr>
              </a:solidFill>
              <a:latin typeface="+mj-lt"/>
            </a:endParaRPr>
          </a:p>
        </p:txBody>
      </p:sp>
      <p:sp>
        <p:nvSpPr>
          <p:cNvPr id="2" name="TextBox 1"/>
          <p:cNvSpPr txBox="1"/>
          <p:nvPr/>
        </p:nvSpPr>
        <p:spPr>
          <a:xfrm>
            <a:off x="1475656" y="1268760"/>
            <a:ext cx="6161303" cy="369332"/>
          </a:xfrm>
          <a:prstGeom prst="rect">
            <a:avLst/>
          </a:prstGeom>
          <a:noFill/>
        </p:spPr>
        <p:txBody>
          <a:bodyPr wrap="none" rtlCol="0">
            <a:spAutoFit/>
          </a:bodyPr>
          <a:lstStyle/>
          <a:p>
            <a:pPr algn="ctr"/>
            <a:r>
              <a:rPr lang="en-US" b="1" dirty="0" smtClean="0">
                <a:solidFill>
                  <a:schemeClr val="accent6">
                    <a:lumMod val="50000"/>
                  </a:schemeClr>
                </a:solidFill>
              </a:rPr>
              <a:t>In preparing this, we have taken assistance from the following:</a:t>
            </a:r>
            <a:endParaRPr lang="en-US" b="1" dirty="0">
              <a:solidFill>
                <a:schemeClr val="accent6">
                  <a:lumMod val="50000"/>
                </a:schemeClr>
              </a:solidFill>
            </a:endParaRPr>
          </a:p>
        </p:txBody>
      </p:sp>
      <p:cxnSp>
        <p:nvCxnSpPr>
          <p:cNvPr id="7" name="Straight Connector 28"/>
          <p:cNvCxnSpPr>
            <a:cxnSpLocks noChangeShapeType="1"/>
          </p:cNvCxnSpPr>
          <p:nvPr/>
        </p:nvCxnSpPr>
        <p:spPr bwMode="gray">
          <a:xfrm>
            <a:off x="683568" y="1700808"/>
            <a:ext cx="7772400" cy="0"/>
          </a:xfrm>
          <a:prstGeom prst="line">
            <a:avLst/>
          </a:prstGeom>
          <a:noFill/>
          <a:ln w="38100" algn="ctr">
            <a:solidFill>
              <a:schemeClr val="accent6">
                <a:lumMod val="50000"/>
              </a:schemeClr>
            </a:solidFill>
            <a:round/>
            <a:headEnd/>
            <a:tailEnd/>
          </a:ln>
        </p:spPr>
      </p:cxnSp>
      <p:sp>
        <p:nvSpPr>
          <p:cNvPr id="3" name="TextBox 2"/>
          <p:cNvSpPr txBox="1"/>
          <p:nvPr/>
        </p:nvSpPr>
        <p:spPr>
          <a:xfrm>
            <a:off x="457200" y="1772816"/>
            <a:ext cx="8219256" cy="2693045"/>
          </a:xfrm>
          <a:prstGeom prst="rect">
            <a:avLst/>
          </a:prstGeom>
          <a:noFill/>
        </p:spPr>
        <p:txBody>
          <a:bodyPr wrap="square" rtlCol="0">
            <a:spAutoFit/>
          </a:bodyPr>
          <a:lstStyle/>
          <a:p>
            <a:pPr marL="285750" indent="-285750">
              <a:spcAft>
                <a:spcPts val="600"/>
              </a:spcAft>
              <a:buClr>
                <a:schemeClr val="accent6">
                  <a:lumMod val="50000"/>
                </a:schemeClr>
              </a:buClr>
              <a:buFont typeface="Wingdings" pitchFamily="2" charset="2"/>
              <a:buChar char="ü"/>
            </a:pPr>
            <a:r>
              <a:rPr lang="en-US" dirty="0" smtClean="0"/>
              <a:t>Insurance </a:t>
            </a:r>
            <a:r>
              <a:rPr lang="en-US" dirty="0"/>
              <a:t>Regulatory and Development Authority (Appointed Actuary) Regulations, 2000</a:t>
            </a:r>
          </a:p>
          <a:p>
            <a:pPr marL="285750" indent="-285750">
              <a:spcAft>
                <a:spcPts val="600"/>
              </a:spcAft>
              <a:buClr>
                <a:schemeClr val="accent6">
                  <a:lumMod val="50000"/>
                </a:schemeClr>
              </a:buClr>
              <a:buFont typeface="Wingdings" pitchFamily="2" charset="2"/>
              <a:buChar char="ü"/>
            </a:pPr>
            <a:r>
              <a:rPr lang="en-US" dirty="0"/>
              <a:t>http://actuariesindia.org/regulation/Actuaries%20Act%202006.pdf</a:t>
            </a:r>
          </a:p>
          <a:p>
            <a:pPr marL="285750" indent="-285750">
              <a:spcAft>
                <a:spcPts val="600"/>
              </a:spcAft>
              <a:buClr>
                <a:schemeClr val="accent6">
                  <a:lumMod val="50000"/>
                </a:schemeClr>
              </a:buClr>
              <a:buFont typeface="Wingdings" pitchFamily="2" charset="2"/>
              <a:buChar char="ü"/>
            </a:pPr>
            <a:r>
              <a:rPr lang="en-US" dirty="0"/>
              <a:t>Board For Actuarial Standards, Technical Actuarial Standard D: Data </a:t>
            </a:r>
          </a:p>
          <a:p>
            <a:pPr marL="285750" indent="-285750">
              <a:spcAft>
                <a:spcPts val="600"/>
              </a:spcAft>
              <a:buClr>
                <a:schemeClr val="accent6">
                  <a:lumMod val="50000"/>
                </a:schemeClr>
              </a:buClr>
              <a:buFont typeface="Wingdings" pitchFamily="2" charset="2"/>
              <a:buChar char="ü"/>
            </a:pPr>
            <a:r>
              <a:rPr lang="en-US" dirty="0"/>
              <a:t>http://actuariesindia.org/downloads/PCS/PCSV_3.pdf</a:t>
            </a:r>
          </a:p>
          <a:p>
            <a:pPr marL="285750" indent="-285750">
              <a:spcAft>
                <a:spcPts val="600"/>
              </a:spcAft>
              <a:buClr>
                <a:schemeClr val="accent6">
                  <a:lumMod val="50000"/>
                </a:schemeClr>
              </a:buClr>
              <a:buFont typeface="Wingdings" pitchFamily="2" charset="2"/>
              <a:buChar char="ü"/>
            </a:pPr>
            <a:r>
              <a:rPr lang="en-US" dirty="0"/>
              <a:t>http://actuariesindia.org/downloads/APS/IAI_APS21-AppointedActuaryandGeneralInsuranceBusiness.pdf</a:t>
            </a:r>
          </a:p>
          <a:p>
            <a:pPr marL="285750" indent="-285750">
              <a:buFont typeface="Wingdings" pitchFamily="2" charset="2"/>
              <a:buChar char="ü"/>
            </a:pPr>
            <a:endParaRPr lang="en-US" dirty="0"/>
          </a:p>
        </p:txBody>
      </p:sp>
      <p:sp>
        <p:nvSpPr>
          <p:cNvPr id="8" name="Footer Placeholder 3"/>
          <p:cNvSpPr txBox="1">
            <a:spLocks/>
          </p:cNvSpPr>
          <p:nvPr/>
        </p:nvSpPr>
        <p:spPr>
          <a:xfrm>
            <a:off x="76200" y="6356350"/>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1600" b="1" kern="1200">
                <a:solidFill>
                  <a:srgbClr val="C00000"/>
                </a:solidFill>
                <a:latin typeface="Garamond" pitchFamily="18"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mtClean="0"/>
              <a:t>www.actuariesindia.org</a:t>
            </a:r>
          </a:p>
          <a:p>
            <a:endParaRPr lang="en-US" dirty="0"/>
          </a:p>
        </p:txBody>
      </p:sp>
    </p:spTree>
    <p:extLst>
      <p:ext uri="{BB962C8B-B14F-4D97-AF65-F5344CB8AC3E}">
        <p14:creationId xmlns:p14="http://schemas.microsoft.com/office/powerpoint/2010/main" val="417727872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4294967295"/>
          </p:nvPr>
        </p:nvSpPr>
        <p:spPr>
          <a:xfrm>
            <a:off x="76200" y="6448251"/>
            <a:ext cx="2895600" cy="365125"/>
          </a:xfrm>
          <a:prstGeom prst="rect">
            <a:avLst/>
          </a:prstGeom>
        </p:spPr>
        <p:txBody>
          <a:bodyPr/>
          <a:lstStyle/>
          <a:p>
            <a:r>
              <a:rPr lang="en-US" smtClean="0"/>
              <a:t>www.actuariesindia.org</a:t>
            </a:r>
          </a:p>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solidFill>
                  <a:srgbClr val="1F497D">
                    <a:lumMod val="75000"/>
                  </a:srgbClr>
                </a:solidFill>
              </a:rPr>
              <a:pPr/>
              <a:t>26</a:t>
            </a:fld>
            <a:endParaRPr lang="en-US" dirty="0">
              <a:solidFill>
                <a:srgbClr val="1F497D">
                  <a:lumMod val="75000"/>
                </a:srgbClr>
              </a:solidFill>
            </a:endParaRPr>
          </a:p>
        </p:txBody>
      </p:sp>
      <p:pic>
        <p:nvPicPr>
          <p:cNvPr id="7" name="Picture 3" descr="D:\Data\fotolia\other 5\use.jpg"/>
          <p:cNvPicPr>
            <a:picLocks noChangeAspect="1" noChangeArrowheads="1"/>
          </p:cNvPicPr>
          <p:nvPr/>
        </p:nvPicPr>
        <p:blipFill>
          <a:blip r:embed="rId2" cstate="print"/>
          <a:srcRect/>
          <a:stretch>
            <a:fillRect/>
          </a:stretch>
        </p:blipFill>
        <p:spPr bwMode="auto">
          <a:xfrm>
            <a:off x="2057400" y="1481957"/>
            <a:ext cx="4724400" cy="4539331"/>
          </a:xfrm>
          <a:prstGeom prst="rect">
            <a:avLst/>
          </a:prstGeom>
          <a:noFill/>
          <a:ln w="9525">
            <a:noFill/>
            <a:miter lim="800000"/>
            <a:headEnd/>
            <a:tailEnd/>
          </a:ln>
        </p:spPr>
      </p:pic>
      <p:pic>
        <p:nvPicPr>
          <p:cNvPr id="8" name="Picture 4" descr="D:\Documents and Settings\u140039\Desktop\help.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4106863" y="2913008"/>
            <a:ext cx="746125" cy="617494"/>
          </a:xfrm>
          <a:prstGeom prst="rect">
            <a:avLst/>
          </a:prstGeom>
          <a:noFill/>
          <a:ln w="9525">
            <a:noFill/>
            <a:miter lim="800000"/>
            <a:headEnd/>
            <a:tailEnd/>
          </a:ln>
        </p:spPr>
      </p:pic>
      <p:sp>
        <p:nvSpPr>
          <p:cNvPr id="9" name="Title 1"/>
          <p:cNvSpPr txBox="1">
            <a:spLocks/>
          </p:cNvSpPr>
          <p:nvPr/>
        </p:nvSpPr>
        <p:spPr>
          <a:xfrm>
            <a:off x="457200" y="209773"/>
            <a:ext cx="7497763" cy="842963"/>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200" b="1" kern="1200">
                <a:solidFill>
                  <a:schemeClr val="tx2"/>
                </a:solidFill>
                <a:latin typeface="Garamond" panose="02020404030301010803" pitchFamily="18" charset="0"/>
                <a:ea typeface="+mj-ea"/>
                <a:cs typeface="+mj-cs"/>
              </a:defRPr>
            </a:lvl1pPr>
          </a:lstStyle>
          <a:p>
            <a:r>
              <a:rPr lang="en-US" sz="3000" dirty="0" smtClean="0">
                <a:latin typeface="+mj-lt"/>
                <a:cs typeface="Arial" pitchFamily="34" charset="0"/>
              </a:rPr>
              <a:t>Q &amp; A</a:t>
            </a:r>
            <a:endParaRPr lang="en-US" sz="3000" dirty="0" smtClean="0">
              <a:solidFill>
                <a:schemeClr val="bg1">
                  <a:lumMod val="50000"/>
                </a:schemeClr>
              </a:solidFill>
              <a:latin typeface="+mj-lt"/>
            </a:endParaRPr>
          </a:p>
        </p:txBody>
      </p:sp>
    </p:spTree>
    <p:extLst>
      <p:ext uri="{BB962C8B-B14F-4D97-AF65-F5344CB8AC3E}">
        <p14:creationId xmlns:p14="http://schemas.microsoft.com/office/powerpoint/2010/main" val="6332549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4294967295"/>
          </p:nvPr>
        </p:nvSpPr>
        <p:spPr>
          <a:xfrm>
            <a:off x="76200" y="6356350"/>
            <a:ext cx="2895600" cy="365125"/>
          </a:xfrm>
        </p:spPr>
        <p:txBody>
          <a:bodyPr/>
          <a:lstStyle/>
          <a:p>
            <a:r>
              <a:rPr lang="en-US" smtClean="0"/>
              <a:t>www.actuariesindia.org</a:t>
            </a:r>
          </a:p>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solidFill>
                  <a:srgbClr val="1F497D">
                    <a:lumMod val="75000"/>
                  </a:srgbClr>
                </a:solidFill>
              </a:rPr>
              <a:pPr/>
              <a:t>3</a:t>
            </a:fld>
            <a:endParaRPr lang="en-US" dirty="0">
              <a:solidFill>
                <a:srgbClr val="1F497D">
                  <a:lumMod val="75000"/>
                </a:srgbClr>
              </a:solidFill>
            </a:endParaRPr>
          </a:p>
        </p:txBody>
      </p:sp>
      <p:sp>
        <p:nvSpPr>
          <p:cNvPr id="6" name="Title 1"/>
          <p:cNvSpPr>
            <a:spLocks noGrp="1"/>
          </p:cNvSpPr>
          <p:nvPr>
            <p:ph type="title"/>
          </p:nvPr>
        </p:nvSpPr>
        <p:spPr>
          <a:xfrm>
            <a:off x="457200" y="209773"/>
            <a:ext cx="7497763" cy="842963"/>
          </a:xfrm>
        </p:spPr>
        <p:txBody>
          <a:bodyPr>
            <a:normAutofit/>
          </a:bodyPr>
          <a:lstStyle/>
          <a:p>
            <a:r>
              <a:rPr lang="en-US" sz="3000" dirty="0" smtClean="0">
                <a:latin typeface="+mj-lt"/>
                <a:cs typeface="Arial" pitchFamily="34" charset="0"/>
              </a:rPr>
              <a:t>Case Study G5 – Data quality</a:t>
            </a:r>
            <a:endParaRPr lang="en-US" sz="3000" dirty="0" smtClean="0">
              <a:solidFill>
                <a:schemeClr val="bg1">
                  <a:lumMod val="50000"/>
                </a:schemeClr>
              </a:solidFill>
              <a:latin typeface="+mj-lt"/>
            </a:endParaRPr>
          </a:p>
        </p:txBody>
      </p:sp>
      <p:sp>
        <p:nvSpPr>
          <p:cNvPr id="7" name="Rectangle 3"/>
          <p:cNvSpPr>
            <a:spLocks noChangeArrowheads="1"/>
          </p:cNvSpPr>
          <p:nvPr/>
        </p:nvSpPr>
        <p:spPr bwMode="gray">
          <a:xfrm>
            <a:off x="457200" y="1282535"/>
            <a:ext cx="7962405" cy="369332"/>
          </a:xfrm>
          <a:prstGeom prst="rect">
            <a:avLst/>
          </a:prstGeom>
          <a:solidFill>
            <a:schemeClr val="accent6">
              <a:lumMod val="50000"/>
            </a:schemeClr>
          </a:solidFill>
          <a:ln w="12700" algn="ctr">
            <a:solidFill>
              <a:schemeClr val="bg2"/>
            </a:solidFill>
            <a:miter lim="800000"/>
            <a:headEnd/>
            <a:tailEnd/>
          </a:ln>
        </p:spPr>
        <p:txBody>
          <a:bodyPr wrap="square">
            <a:spAutoFit/>
          </a:bodyPr>
          <a:lstStyle>
            <a:lvl1pPr eaLnBrk="0" hangingPunct="0">
              <a:defRPr sz="1200">
                <a:solidFill>
                  <a:schemeClr val="tx1"/>
                </a:solidFill>
                <a:latin typeface="Arial" charset="0"/>
              </a:defRPr>
            </a:lvl1pPr>
            <a:lvl2pPr marL="742950" indent="-285750" eaLnBrk="0" hangingPunct="0">
              <a:defRPr sz="1200">
                <a:solidFill>
                  <a:schemeClr val="tx1"/>
                </a:solidFill>
                <a:latin typeface="Arial" charset="0"/>
              </a:defRPr>
            </a:lvl2pPr>
            <a:lvl3pPr marL="1143000" indent="-228600" eaLnBrk="0" hangingPunct="0">
              <a:defRPr sz="1200">
                <a:solidFill>
                  <a:schemeClr val="tx1"/>
                </a:solidFill>
                <a:latin typeface="Arial" charset="0"/>
              </a:defRPr>
            </a:lvl3pPr>
            <a:lvl4pPr marL="1600200" indent="-228600" eaLnBrk="0" hangingPunct="0">
              <a:defRPr sz="1200">
                <a:solidFill>
                  <a:schemeClr val="tx1"/>
                </a:solidFill>
                <a:latin typeface="Arial" charset="0"/>
              </a:defRPr>
            </a:lvl4pPr>
            <a:lvl5pPr marL="2057400" indent="-228600" eaLnBrk="0" hangingPunct="0">
              <a:defRPr sz="1200">
                <a:solidFill>
                  <a:schemeClr val="tx1"/>
                </a:solidFill>
                <a:latin typeface="Arial" charset="0"/>
              </a:defRPr>
            </a:lvl5pPr>
            <a:lvl6pPr marL="2514600" indent="-228600" eaLnBrk="0" fontAlgn="base" hangingPunct="0">
              <a:spcBef>
                <a:spcPct val="0"/>
              </a:spcBef>
              <a:spcAft>
                <a:spcPct val="0"/>
              </a:spcAft>
              <a:defRPr sz="1200">
                <a:solidFill>
                  <a:schemeClr val="tx1"/>
                </a:solidFill>
                <a:latin typeface="Arial" charset="0"/>
              </a:defRPr>
            </a:lvl6pPr>
            <a:lvl7pPr marL="2971800" indent="-228600" eaLnBrk="0" fontAlgn="base" hangingPunct="0">
              <a:spcBef>
                <a:spcPct val="0"/>
              </a:spcBef>
              <a:spcAft>
                <a:spcPct val="0"/>
              </a:spcAft>
              <a:defRPr sz="1200">
                <a:solidFill>
                  <a:schemeClr val="tx1"/>
                </a:solidFill>
                <a:latin typeface="Arial" charset="0"/>
              </a:defRPr>
            </a:lvl7pPr>
            <a:lvl8pPr marL="3429000" indent="-228600" eaLnBrk="0" fontAlgn="base" hangingPunct="0">
              <a:spcBef>
                <a:spcPct val="0"/>
              </a:spcBef>
              <a:spcAft>
                <a:spcPct val="0"/>
              </a:spcAft>
              <a:defRPr sz="1200">
                <a:solidFill>
                  <a:schemeClr val="tx1"/>
                </a:solidFill>
                <a:latin typeface="Arial" charset="0"/>
              </a:defRPr>
            </a:lvl8pPr>
            <a:lvl9pPr marL="3886200" indent="-228600" eaLnBrk="0" fontAlgn="base" hangingPunct="0">
              <a:spcBef>
                <a:spcPct val="0"/>
              </a:spcBef>
              <a:spcAft>
                <a:spcPct val="0"/>
              </a:spcAft>
              <a:defRPr sz="1200">
                <a:solidFill>
                  <a:schemeClr val="tx1"/>
                </a:solidFill>
                <a:latin typeface="Arial" charset="0"/>
              </a:defRPr>
            </a:lvl9pPr>
          </a:lstStyle>
          <a:p>
            <a:pPr eaLnBrk="1" hangingPunct="1"/>
            <a:r>
              <a:rPr lang="en-US" altLang="en-US" sz="1800" b="1" dirty="0" smtClean="0">
                <a:solidFill>
                  <a:schemeClr val="bg1"/>
                </a:solidFill>
                <a:latin typeface="+mn-lt"/>
              </a:rPr>
              <a:t>	Business objective</a:t>
            </a:r>
            <a:endParaRPr lang="en-US" altLang="en-US" sz="1800" b="1" dirty="0">
              <a:solidFill>
                <a:schemeClr val="bg1"/>
              </a:solidFill>
              <a:latin typeface="+mn-lt"/>
            </a:endParaRPr>
          </a:p>
        </p:txBody>
      </p:sp>
      <p:sp>
        <p:nvSpPr>
          <p:cNvPr id="8" name="Rectangle 4"/>
          <p:cNvSpPr>
            <a:spLocks noChangeArrowheads="1"/>
          </p:cNvSpPr>
          <p:nvPr/>
        </p:nvSpPr>
        <p:spPr bwMode="auto">
          <a:xfrm>
            <a:off x="457200" y="1714163"/>
            <a:ext cx="7962406" cy="10079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45720" rIns="45720">
            <a:spAutoFit/>
          </a:bodyPr>
          <a:lstStyle>
            <a:lvl1pPr marL="169863" indent="-169863" eaLnBrk="0" hangingPunct="0">
              <a:tabLst>
                <a:tab pos="2743200" algn="l"/>
              </a:tabLst>
              <a:defRPr sz="1200">
                <a:solidFill>
                  <a:schemeClr val="tx1"/>
                </a:solidFill>
                <a:latin typeface="Arial" charset="0"/>
              </a:defRPr>
            </a:lvl1pPr>
            <a:lvl2pPr marL="742950" indent="-285750" eaLnBrk="0" hangingPunct="0">
              <a:tabLst>
                <a:tab pos="2743200" algn="l"/>
              </a:tabLst>
              <a:defRPr sz="1200">
                <a:solidFill>
                  <a:schemeClr val="tx1"/>
                </a:solidFill>
                <a:latin typeface="Arial" charset="0"/>
              </a:defRPr>
            </a:lvl2pPr>
            <a:lvl3pPr marL="1143000" indent="-228600" eaLnBrk="0" hangingPunct="0">
              <a:tabLst>
                <a:tab pos="2743200" algn="l"/>
              </a:tabLst>
              <a:defRPr sz="1200">
                <a:solidFill>
                  <a:schemeClr val="tx1"/>
                </a:solidFill>
                <a:latin typeface="Arial" charset="0"/>
              </a:defRPr>
            </a:lvl3pPr>
            <a:lvl4pPr marL="1600200" indent="-228600" eaLnBrk="0" hangingPunct="0">
              <a:tabLst>
                <a:tab pos="2743200" algn="l"/>
              </a:tabLst>
              <a:defRPr sz="1200">
                <a:solidFill>
                  <a:schemeClr val="tx1"/>
                </a:solidFill>
                <a:latin typeface="Arial" charset="0"/>
              </a:defRPr>
            </a:lvl4pPr>
            <a:lvl5pPr marL="2057400" indent="-228600" eaLnBrk="0" hangingPunct="0">
              <a:tabLst>
                <a:tab pos="2743200" algn="l"/>
              </a:tabLst>
              <a:defRPr sz="1200">
                <a:solidFill>
                  <a:schemeClr val="tx1"/>
                </a:solidFill>
                <a:latin typeface="Arial" charset="0"/>
              </a:defRPr>
            </a:lvl5pPr>
            <a:lvl6pPr marL="2514600" indent="-228600" eaLnBrk="0" fontAlgn="base" hangingPunct="0">
              <a:spcBef>
                <a:spcPct val="0"/>
              </a:spcBef>
              <a:spcAft>
                <a:spcPct val="0"/>
              </a:spcAft>
              <a:tabLst>
                <a:tab pos="2743200" algn="l"/>
              </a:tabLst>
              <a:defRPr sz="1200">
                <a:solidFill>
                  <a:schemeClr val="tx1"/>
                </a:solidFill>
                <a:latin typeface="Arial" charset="0"/>
              </a:defRPr>
            </a:lvl6pPr>
            <a:lvl7pPr marL="2971800" indent="-228600" eaLnBrk="0" fontAlgn="base" hangingPunct="0">
              <a:spcBef>
                <a:spcPct val="0"/>
              </a:spcBef>
              <a:spcAft>
                <a:spcPct val="0"/>
              </a:spcAft>
              <a:tabLst>
                <a:tab pos="2743200" algn="l"/>
              </a:tabLst>
              <a:defRPr sz="1200">
                <a:solidFill>
                  <a:schemeClr val="tx1"/>
                </a:solidFill>
                <a:latin typeface="Arial" charset="0"/>
              </a:defRPr>
            </a:lvl7pPr>
            <a:lvl8pPr marL="3429000" indent="-228600" eaLnBrk="0" fontAlgn="base" hangingPunct="0">
              <a:spcBef>
                <a:spcPct val="0"/>
              </a:spcBef>
              <a:spcAft>
                <a:spcPct val="0"/>
              </a:spcAft>
              <a:tabLst>
                <a:tab pos="2743200" algn="l"/>
              </a:tabLst>
              <a:defRPr sz="1200">
                <a:solidFill>
                  <a:schemeClr val="tx1"/>
                </a:solidFill>
                <a:latin typeface="Arial" charset="0"/>
              </a:defRPr>
            </a:lvl8pPr>
            <a:lvl9pPr marL="3886200" indent="-228600" eaLnBrk="0" fontAlgn="base" hangingPunct="0">
              <a:spcBef>
                <a:spcPct val="0"/>
              </a:spcBef>
              <a:spcAft>
                <a:spcPct val="0"/>
              </a:spcAft>
              <a:tabLst>
                <a:tab pos="2743200" algn="l"/>
              </a:tabLst>
              <a:defRPr sz="1200">
                <a:solidFill>
                  <a:schemeClr val="tx1"/>
                </a:solidFill>
                <a:latin typeface="Arial" charset="0"/>
              </a:defRPr>
            </a:lvl9pPr>
          </a:lstStyle>
          <a:p>
            <a:pPr marL="0" indent="0" algn="just">
              <a:spcAft>
                <a:spcPct val="25000"/>
              </a:spcAft>
              <a:buClr>
                <a:schemeClr val="tx1"/>
              </a:buClr>
            </a:pPr>
            <a:r>
              <a:rPr lang="en-US" altLang="en-US" sz="1400" dirty="0" smtClean="0">
                <a:latin typeface="+mn-lt"/>
              </a:rPr>
              <a:t>We are representing the consulting actuary </a:t>
            </a:r>
            <a:r>
              <a:rPr lang="en-US" sz="1400" dirty="0">
                <a:latin typeface="+mn-lt"/>
              </a:rPr>
              <a:t>to a medium sized insurance company that has grown rapidly in recent years. Part of </a:t>
            </a:r>
            <a:r>
              <a:rPr lang="en-US" sz="1400" dirty="0" smtClean="0">
                <a:latin typeface="+mn-lt"/>
              </a:rPr>
              <a:t>our </a:t>
            </a:r>
            <a:r>
              <a:rPr lang="en-US" sz="1400" dirty="0">
                <a:latin typeface="+mn-lt"/>
              </a:rPr>
              <a:t>engagement is to provide an actuarial certificate confirming the adequacy of the claims reserves. </a:t>
            </a:r>
            <a:endParaRPr lang="en-US" sz="1400" dirty="0" smtClean="0">
              <a:latin typeface="+mn-lt"/>
            </a:endParaRPr>
          </a:p>
          <a:p>
            <a:pPr marL="0" indent="0" algn="just">
              <a:spcAft>
                <a:spcPct val="25000"/>
              </a:spcAft>
              <a:buClr>
                <a:schemeClr val="tx1"/>
              </a:buClr>
            </a:pPr>
            <a:r>
              <a:rPr lang="en-US" sz="1400" dirty="0" smtClean="0">
                <a:latin typeface="+mn-lt"/>
              </a:rPr>
              <a:t>This </a:t>
            </a:r>
            <a:r>
              <a:rPr lang="en-US" sz="1400" dirty="0">
                <a:latin typeface="+mn-lt"/>
              </a:rPr>
              <a:t>certificate is included in the published Report &amp; Accounts. </a:t>
            </a:r>
          </a:p>
        </p:txBody>
      </p:sp>
      <p:sp>
        <p:nvSpPr>
          <p:cNvPr id="9" name="Line 9"/>
          <p:cNvSpPr>
            <a:spLocks noChangeShapeType="1"/>
          </p:cNvSpPr>
          <p:nvPr/>
        </p:nvSpPr>
        <p:spPr bwMode="gray">
          <a:xfrm>
            <a:off x="463550" y="2780928"/>
            <a:ext cx="7955280"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dirty="0"/>
          </a:p>
        </p:txBody>
      </p:sp>
      <p:sp>
        <p:nvSpPr>
          <p:cNvPr id="10" name="Content Placeholder 2"/>
          <p:cNvSpPr txBox="1">
            <a:spLocks/>
          </p:cNvSpPr>
          <p:nvPr/>
        </p:nvSpPr>
        <p:spPr bwMode="auto">
          <a:xfrm>
            <a:off x="459471" y="3284984"/>
            <a:ext cx="7960134" cy="1008112"/>
          </a:xfrm>
          <a:prstGeom prst="rect">
            <a:avLst/>
          </a:prstGeom>
          <a:solidFill>
            <a:schemeClr val="accent3">
              <a:lumMod val="40000"/>
              <a:lumOff val="60000"/>
            </a:schemeClr>
          </a:solidFill>
          <a:ln>
            <a:solidFill>
              <a:srgbClr val="BA732C"/>
            </a:solidFill>
          </a:ln>
          <a:extLst/>
        </p:spPr>
        <p:txBody>
          <a:bodyPr vert="horz" wrap="square" lIns="45720" tIns="45720" rIns="45720" bIns="45720" numCol="1" anchor="ctr" anchorCtr="0" compatLnSpc="1">
            <a:prstTxWarp prst="textNoShape">
              <a:avLst/>
            </a:prstTxWarp>
            <a:noAutofit/>
          </a:bodyPr>
          <a:lstStyle>
            <a:lvl1pPr marL="228600" indent="-228600" algn="l" rtl="0" eaLnBrk="0" fontAlgn="base" hangingPunct="0">
              <a:spcBef>
                <a:spcPct val="50000"/>
              </a:spcBef>
              <a:spcAft>
                <a:spcPct val="25000"/>
              </a:spcAft>
              <a:buClr>
                <a:schemeClr val="tx1"/>
              </a:buClr>
              <a:buFont typeface="Wingdings" pitchFamily="2" charset="2"/>
              <a:buChar char="§"/>
              <a:defRPr b="1">
                <a:solidFill>
                  <a:schemeClr val="tx1"/>
                </a:solidFill>
                <a:latin typeface="+mn-lt"/>
                <a:ea typeface="+mn-ea"/>
                <a:cs typeface="+mn-cs"/>
              </a:defRPr>
            </a:lvl1pPr>
            <a:lvl2pPr marL="457200" indent="-228600" algn="l" rtl="0" eaLnBrk="0" fontAlgn="base" hangingPunct="0">
              <a:spcBef>
                <a:spcPct val="0"/>
              </a:spcBef>
              <a:spcAft>
                <a:spcPct val="25000"/>
              </a:spcAft>
              <a:buClr>
                <a:schemeClr val="tx1"/>
              </a:buClr>
              <a:buChar char="–"/>
              <a:defRPr sz="1600" b="1">
                <a:solidFill>
                  <a:schemeClr val="tx1"/>
                </a:solidFill>
                <a:latin typeface="+mn-lt"/>
              </a:defRPr>
            </a:lvl2pPr>
            <a:lvl3pPr marL="682625" indent="-223838" algn="l" rtl="0" eaLnBrk="0" fontAlgn="base" hangingPunct="0">
              <a:spcBef>
                <a:spcPct val="0"/>
              </a:spcBef>
              <a:spcAft>
                <a:spcPct val="25000"/>
              </a:spcAft>
              <a:buClr>
                <a:schemeClr val="bg2"/>
              </a:buClr>
              <a:buFont typeface="Arial" pitchFamily="34" charset="0"/>
              <a:buChar char="□"/>
              <a:defRPr sz="1400" b="1">
                <a:solidFill>
                  <a:schemeClr val="bg2"/>
                </a:solidFill>
                <a:latin typeface="+mn-lt"/>
              </a:defRPr>
            </a:lvl3pPr>
            <a:lvl4pPr marL="1373188" indent="-222250" algn="l" rtl="0" eaLnBrk="0" fontAlgn="base" hangingPunct="0">
              <a:spcBef>
                <a:spcPct val="20000"/>
              </a:spcBef>
              <a:spcAft>
                <a:spcPct val="0"/>
              </a:spcAft>
              <a:buChar char="–"/>
              <a:defRPr sz="2000">
                <a:solidFill>
                  <a:schemeClr val="tx1"/>
                </a:solidFill>
                <a:latin typeface="+mn-lt"/>
              </a:defRPr>
            </a:lvl4pPr>
            <a:lvl5pPr marL="1822450" indent="-233363" algn="l" rtl="0" eaLnBrk="0" fontAlgn="base" hangingPunct="0">
              <a:spcBef>
                <a:spcPct val="20000"/>
              </a:spcBef>
              <a:spcAft>
                <a:spcPct val="0"/>
              </a:spcAft>
              <a:buChar char="»"/>
              <a:defRPr sz="2000">
                <a:solidFill>
                  <a:schemeClr val="tx1"/>
                </a:solidFill>
                <a:latin typeface="+mn-lt"/>
              </a:defRPr>
            </a:lvl5pPr>
            <a:lvl6pPr marL="2279650" indent="-233363" algn="l" rtl="0" eaLnBrk="1" fontAlgn="base" hangingPunct="1">
              <a:spcBef>
                <a:spcPct val="20000"/>
              </a:spcBef>
              <a:spcAft>
                <a:spcPct val="0"/>
              </a:spcAft>
              <a:buChar char="»"/>
              <a:defRPr sz="2000">
                <a:solidFill>
                  <a:schemeClr val="tx1"/>
                </a:solidFill>
                <a:latin typeface="+mn-lt"/>
              </a:defRPr>
            </a:lvl6pPr>
            <a:lvl7pPr marL="2736850" indent="-233363" algn="l" rtl="0" eaLnBrk="1" fontAlgn="base" hangingPunct="1">
              <a:spcBef>
                <a:spcPct val="20000"/>
              </a:spcBef>
              <a:spcAft>
                <a:spcPct val="0"/>
              </a:spcAft>
              <a:buChar char="»"/>
              <a:defRPr sz="2000">
                <a:solidFill>
                  <a:schemeClr val="tx1"/>
                </a:solidFill>
                <a:latin typeface="+mn-lt"/>
              </a:defRPr>
            </a:lvl7pPr>
            <a:lvl8pPr marL="3194050" indent="-233363" algn="l" rtl="0" eaLnBrk="1" fontAlgn="base" hangingPunct="1">
              <a:spcBef>
                <a:spcPct val="20000"/>
              </a:spcBef>
              <a:spcAft>
                <a:spcPct val="0"/>
              </a:spcAft>
              <a:buChar char="»"/>
              <a:defRPr sz="2000">
                <a:solidFill>
                  <a:schemeClr val="tx1"/>
                </a:solidFill>
                <a:latin typeface="+mn-lt"/>
              </a:defRPr>
            </a:lvl8pPr>
            <a:lvl9pPr marL="3651250" indent="-233363" algn="l" rtl="0" eaLnBrk="1" fontAlgn="base" hangingPunct="1">
              <a:spcBef>
                <a:spcPct val="20000"/>
              </a:spcBef>
              <a:spcAft>
                <a:spcPct val="0"/>
              </a:spcAft>
              <a:buChar char="»"/>
              <a:defRPr sz="2000">
                <a:solidFill>
                  <a:schemeClr val="tx1"/>
                </a:solidFill>
                <a:latin typeface="+mn-lt"/>
              </a:defRPr>
            </a:lvl9pPr>
          </a:lstStyle>
          <a:p>
            <a:pPr lvl="1">
              <a:spcBef>
                <a:spcPts val="0"/>
              </a:spcBef>
              <a:spcAft>
                <a:spcPts val="300"/>
              </a:spcAft>
              <a:buFont typeface="Arial" pitchFamily="34" charset="0"/>
              <a:buChar char="–"/>
            </a:pPr>
            <a:r>
              <a:rPr lang="en-US" sz="1400" b="0" dirty="0" smtClean="0"/>
              <a:t>Have become concerned about the data quality over the past two to three years</a:t>
            </a:r>
          </a:p>
          <a:p>
            <a:pPr lvl="1">
              <a:spcBef>
                <a:spcPts val="0"/>
              </a:spcBef>
              <a:spcAft>
                <a:spcPts val="300"/>
              </a:spcAft>
              <a:buFont typeface="Arial" pitchFamily="34" charset="0"/>
              <a:buChar char="–"/>
            </a:pPr>
            <a:r>
              <a:rPr lang="en-US" sz="1400" b="0" dirty="0" smtClean="0"/>
              <a:t>Heard market </a:t>
            </a:r>
            <a:r>
              <a:rPr lang="en-US" sz="1400" b="0" dirty="0"/>
              <a:t>rumors that the company is suppressing case reserves in order to improve </a:t>
            </a:r>
            <a:r>
              <a:rPr lang="en-US" sz="1400" b="0" dirty="0" smtClean="0"/>
              <a:t>results</a:t>
            </a:r>
          </a:p>
          <a:p>
            <a:pPr lvl="1">
              <a:spcBef>
                <a:spcPts val="0"/>
              </a:spcBef>
              <a:spcAft>
                <a:spcPts val="300"/>
              </a:spcAft>
              <a:buFont typeface="Arial" pitchFamily="34" charset="0"/>
              <a:buChar char="–"/>
            </a:pPr>
            <a:r>
              <a:rPr lang="en-US" sz="1400" b="0" dirty="0"/>
              <a:t>Staff turnover in the claims department is abnormally high</a:t>
            </a:r>
          </a:p>
          <a:p>
            <a:pPr lvl="1">
              <a:spcBef>
                <a:spcPts val="0"/>
              </a:spcBef>
              <a:spcAft>
                <a:spcPts val="300"/>
              </a:spcAft>
              <a:buFont typeface="Arial" pitchFamily="34" charset="0"/>
              <a:buChar char="–"/>
            </a:pPr>
            <a:r>
              <a:rPr lang="en-US" sz="1400" b="0" dirty="0"/>
              <a:t>Two months ago the company's founder resigned as CEO “to spend more time with his family”.</a:t>
            </a:r>
          </a:p>
        </p:txBody>
      </p:sp>
      <p:sp>
        <p:nvSpPr>
          <p:cNvPr id="11" name="Rectangle 10"/>
          <p:cNvSpPr/>
          <p:nvPr/>
        </p:nvSpPr>
        <p:spPr bwMode="gray">
          <a:xfrm>
            <a:off x="459470" y="2852936"/>
            <a:ext cx="3447512" cy="365760"/>
          </a:xfrm>
          <a:prstGeom prst="rect">
            <a:avLst/>
          </a:prstGeom>
          <a:solidFill>
            <a:schemeClr val="accent3">
              <a:lumMod val="75000"/>
            </a:schemeClr>
          </a:solidFill>
          <a:ln>
            <a:solidFill>
              <a:schemeClr val="bg1"/>
            </a:solidFill>
          </a:ln>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lIns="181465" tIns="20175" rIns="181465" bIns="20175" spcCol="1270" anchor="ctr"/>
          <a:lstStyle/>
          <a:p>
            <a:pPr>
              <a:spcAft>
                <a:spcPts val="0"/>
              </a:spcAft>
              <a:buClr>
                <a:schemeClr val="tx1"/>
              </a:buClr>
            </a:pPr>
            <a:r>
              <a:rPr lang="en-US" b="1" dirty="0" smtClean="0"/>
              <a:t>Background information</a:t>
            </a:r>
            <a:endParaRPr lang="en-US" b="1" dirty="0"/>
          </a:p>
        </p:txBody>
      </p:sp>
      <p:sp>
        <p:nvSpPr>
          <p:cNvPr id="12" name="Line 9"/>
          <p:cNvSpPr>
            <a:spLocks noChangeShapeType="1"/>
          </p:cNvSpPr>
          <p:nvPr/>
        </p:nvSpPr>
        <p:spPr bwMode="gray">
          <a:xfrm>
            <a:off x="461575" y="4437112"/>
            <a:ext cx="7958030"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dirty="0"/>
          </a:p>
        </p:txBody>
      </p:sp>
      <p:sp>
        <p:nvSpPr>
          <p:cNvPr id="13" name="Rectangle 4"/>
          <p:cNvSpPr>
            <a:spLocks noChangeArrowheads="1"/>
          </p:cNvSpPr>
          <p:nvPr/>
        </p:nvSpPr>
        <p:spPr bwMode="auto">
          <a:xfrm>
            <a:off x="478631" y="4941168"/>
            <a:ext cx="7940976" cy="1331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45720" rIns="45720">
            <a:spAutoFit/>
          </a:bodyPr>
          <a:lstStyle>
            <a:lvl1pPr marL="169863" indent="-169863" eaLnBrk="0" hangingPunct="0">
              <a:tabLst>
                <a:tab pos="2743200" algn="l"/>
              </a:tabLst>
              <a:defRPr sz="1200">
                <a:solidFill>
                  <a:schemeClr val="tx1"/>
                </a:solidFill>
                <a:latin typeface="Arial" charset="0"/>
              </a:defRPr>
            </a:lvl1pPr>
            <a:lvl2pPr marL="742950" indent="-285750" eaLnBrk="0" hangingPunct="0">
              <a:tabLst>
                <a:tab pos="2743200" algn="l"/>
              </a:tabLst>
              <a:defRPr sz="1200">
                <a:solidFill>
                  <a:schemeClr val="tx1"/>
                </a:solidFill>
                <a:latin typeface="Arial" charset="0"/>
              </a:defRPr>
            </a:lvl2pPr>
            <a:lvl3pPr marL="1143000" indent="-228600" eaLnBrk="0" hangingPunct="0">
              <a:tabLst>
                <a:tab pos="2743200" algn="l"/>
              </a:tabLst>
              <a:defRPr sz="1200">
                <a:solidFill>
                  <a:schemeClr val="tx1"/>
                </a:solidFill>
                <a:latin typeface="Arial" charset="0"/>
              </a:defRPr>
            </a:lvl3pPr>
            <a:lvl4pPr marL="1600200" indent="-228600" eaLnBrk="0" hangingPunct="0">
              <a:tabLst>
                <a:tab pos="2743200" algn="l"/>
              </a:tabLst>
              <a:defRPr sz="1200">
                <a:solidFill>
                  <a:schemeClr val="tx1"/>
                </a:solidFill>
                <a:latin typeface="Arial" charset="0"/>
              </a:defRPr>
            </a:lvl4pPr>
            <a:lvl5pPr marL="2057400" indent="-228600" eaLnBrk="0" hangingPunct="0">
              <a:tabLst>
                <a:tab pos="2743200" algn="l"/>
              </a:tabLst>
              <a:defRPr sz="1200">
                <a:solidFill>
                  <a:schemeClr val="tx1"/>
                </a:solidFill>
                <a:latin typeface="Arial" charset="0"/>
              </a:defRPr>
            </a:lvl5pPr>
            <a:lvl6pPr marL="2514600" indent="-228600" eaLnBrk="0" fontAlgn="base" hangingPunct="0">
              <a:spcBef>
                <a:spcPct val="0"/>
              </a:spcBef>
              <a:spcAft>
                <a:spcPct val="0"/>
              </a:spcAft>
              <a:tabLst>
                <a:tab pos="2743200" algn="l"/>
              </a:tabLst>
              <a:defRPr sz="1200">
                <a:solidFill>
                  <a:schemeClr val="tx1"/>
                </a:solidFill>
                <a:latin typeface="Arial" charset="0"/>
              </a:defRPr>
            </a:lvl6pPr>
            <a:lvl7pPr marL="2971800" indent="-228600" eaLnBrk="0" fontAlgn="base" hangingPunct="0">
              <a:spcBef>
                <a:spcPct val="0"/>
              </a:spcBef>
              <a:spcAft>
                <a:spcPct val="0"/>
              </a:spcAft>
              <a:tabLst>
                <a:tab pos="2743200" algn="l"/>
              </a:tabLst>
              <a:defRPr sz="1200">
                <a:solidFill>
                  <a:schemeClr val="tx1"/>
                </a:solidFill>
                <a:latin typeface="Arial" charset="0"/>
              </a:defRPr>
            </a:lvl7pPr>
            <a:lvl8pPr marL="3429000" indent="-228600" eaLnBrk="0" fontAlgn="base" hangingPunct="0">
              <a:spcBef>
                <a:spcPct val="0"/>
              </a:spcBef>
              <a:spcAft>
                <a:spcPct val="0"/>
              </a:spcAft>
              <a:tabLst>
                <a:tab pos="2743200" algn="l"/>
              </a:tabLst>
              <a:defRPr sz="1200">
                <a:solidFill>
                  <a:schemeClr val="tx1"/>
                </a:solidFill>
                <a:latin typeface="Arial" charset="0"/>
              </a:defRPr>
            </a:lvl8pPr>
            <a:lvl9pPr marL="3886200" indent="-228600" eaLnBrk="0" fontAlgn="base" hangingPunct="0">
              <a:spcBef>
                <a:spcPct val="0"/>
              </a:spcBef>
              <a:spcAft>
                <a:spcPct val="0"/>
              </a:spcAft>
              <a:tabLst>
                <a:tab pos="2743200" algn="l"/>
              </a:tabLst>
              <a:defRPr sz="1200">
                <a:solidFill>
                  <a:schemeClr val="tx1"/>
                </a:solidFill>
                <a:latin typeface="Arial" charset="0"/>
              </a:defRPr>
            </a:lvl9pPr>
          </a:lstStyle>
          <a:p>
            <a:pPr>
              <a:spcAft>
                <a:spcPct val="25000"/>
              </a:spcAft>
              <a:buClr>
                <a:schemeClr val="tx1"/>
              </a:buClr>
              <a:buFont typeface="Wingdings" pitchFamily="2" charset="2"/>
              <a:buChar char="§"/>
            </a:pPr>
            <a:r>
              <a:rPr lang="en-US" altLang="en-US" sz="1400" dirty="0" smtClean="0">
                <a:latin typeface="+mn-lt"/>
              </a:rPr>
              <a:t>After raising concerns on data quality, Company and it’s Auditors have confirmed in writing about the accuracy of the data</a:t>
            </a:r>
          </a:p>
          <a:p>
            <a:pPr>
              <a:spcAft>
                <a:spcPct val="25000"/>
              </a:spcAft>
              <a:buClr>
                <a:schemeClr val="tx1"/>
              </a:buClr>
              <a:buFont typeface="Wingdings" pitchFamily="2" charset="2"/>
              <a:buChar char="§"/>
            </a:pPr>
            <a:r>
              <a:rPr lang="en-US" altLang="en-US" sz="1400" dirty="0" smtClean="0">
                <a:latin typeface="+mn-lt"/>
              </a:rPr>
              <a:t>The incurred </a:t>
            </a:r>
            <a:r>
              <a:rPr lang="en-US" sz="1400" dirty="0">
                <a:latin typeface="+mn-lt"/>
              </a:rPr>
              <a:t>claims projections give reserves consistent with those the company wishes to </a:t>
            </a:r>
            <a:r>
              <a:rPr lang="en-US" sz="1400" dirty="0" smtClean="0">
                <a:latin typeface="+mn-lt"/>
              </a:rPr>
              <a:t>book</a:t>
            </a:r>
            <a:endParaRPr lang="en-US" sz="1400" dirty="0">
              <a:latin typeface="+mn-lt"/>
            </a:endParaRPr>
          </a:p>
          <a:p>
            <a:pPr>
              <a:spcAft>
                <a:spcPct val="25000"/>
              </a:spcAft>
              <a:buClr>
                <a:schemeClr val="tx1"/>
              </a:buClr>
              <a:buFont typeface="Wingdings" pitchFamily="2" charset="2"/>
              <a:buChar char="§"/>
            </a:pPr>
            <a:r>
              <a:rPr lang="en-US" sz="1400" dirty="0">
                <a:latin typeface="+mn-lt"/>
              </a:rPr>
              <a:t>The Finance Director has just phoned to remind </a:t>
            </a:r>
            <a:r>
              <a:rPr lang="en-US" sz="1400" dirty="0" smtClean="0">
                <a:latin typeface="+mn-lt"/>
              </a:rPr>
              <a:t>that </a:t>
            </a:r>
            <a:r>
              <a:rPr lang="en-US" sz="1400" dirty="0">
                <a:latin typeface="+mn-lt"/>
              </a:rPr>
              <a:t>he needs </a:t>
            </a:r>
            <a:r>
              <a:rPr lang="en-US" sz="1400" dirty="0" smtClean="0">
                <a:latin typeface="+mn-lt"/>
              </a:rPr>
              <a:t>the </a:t>
            </a:r>
            <a:r>
              <a:rPr lang="en-US" sz="1400" dirty="0">
                <a:latin typeface="+mn-lt"/>
              </a:rPr>
              <a:t>certificate by the end of the week. </a:t>
            </a:r>
          </a:p>
          <a:p>
            <a:pPr>
              <a:spcAft>
                <a:spcPct val="25000"/>
              </a:spcAft>
              <a:buClr>
                <a:schemeClr val="tx1"/>
              </a:buClr>
              <a:buFont typeface="Wingdings" pitchFamily="2" charset="2"/>
              <a:buChar char="§"/>
            </a:pPr>
            <a:r>
              <a:rPr lang="en-US" altLang="en-US" sz="1400" dirty="0" smtClean="0">
                <a:latin typeface="+mn-lt"/>
              </a:rPr>
              <a:t>What would we do?</a:t>
            </a:r>
          </a:p>
        </p:txBody>
      </p:sp>
      <p:sp>
        <p:nvSpPr>
          <p:cNvPr id="14" name="Rectangle 3"/>
          <p:cNvSpPr>
            <a:spLocks noChangeArrowheads="1"/>
          </p:cNvSpPr>
          <p:nvPr/>
        </p:nvSpPr>
        <p:spPr bwMode="gray">
          <a:xfrm>
            <a:off x="464343" y="4581128"/>
            <a:ext cx="7955263" cy="369332"/>
          </a:xfrm>
          <a:prstGeom prst="rect">
            <a:avLst/>
          </a:prstGeom>
          <a:solidFill>
            <a:schemeClr val="accent6">
              <a:lumMod val="50000"/>
            </a:schemeClr>
          </a:solidFill>
          <a:ln w="12700" algn="ctr">
            <a:solidFill>
              <a:schemeClr val="bg2"/>
            </a:solidFill>
            <a:miter lim="800000"/>
            <a:headEnd/>
            <a:tailEnd/>
          </a:ln>
        </p:spPr>
        <p:txBody>
          <a:bodyPr wrap="square">
            <a:spAutoFit/>
          </a:bodyPr>
          <a:lstStyle/>
          <a:p>
            <a:r>
              <a:rPr lang="en-US" altLang="en-US" b="1" dirty="0">
                <a:solidFill>
                  <a:schemeClr val="bg1"/>
                </a:solidFill>
              </a:rPr>
              <a:t>	Task at hand – work requirement</a:t>
            </a:r>
          </a:p>
        </p:txBody>
      </p:sp>
      <p:sp>
        <p:nvSpPr>
          <p:cNvPr id="15" name="Oval 14"/>
          <p:cNvSpPr/>
          <p:nvPr/>
        </p:nvSpPr>
        <p:spPr bwMode="auto">
          <a:xfrm>
            <a:off x="639632" y="4636008"/>
            <a:ext cx="268762" cy="267126"/>
          </a:xfrm>
          <a:prstGeom prst="ellipse">
            <a:avLst/>
          </a:prstGeom>
          <a:solidFill>
            <a:schemeClr val="accent6">
              <a:lumMod val="60000"/>
              <a:lumOff val="40000"/>
            </a:schemeClr>
          </a:solidFill>
          <a:ln w="12700"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algn="ctr"/>
            <a:r>
              <a:rPr lang="en-US" sz="1200" b="1" dirty="0"/>
              <a:t>2</a:t>
            </a:r>
          </a:p>
        </p:txBody>
      </p:sp>
      <p:sp>
        <p:nvSpPr>
          <p:cNvPr id="16" name="Oval 15"/>
          <p:cNvSpPr/>
          <p:nvPr/>
        </p:nvSpPr>
        <p:spPr bwMode="auto">
          <a:xfrm>
            <a:off x="639632" y="1344168"/>
            <a:ext cx="268762" cy="267126"/>
          </a:xfrm>
          <a:prstGeom prst="ellipse">
            <a:avLst/>
          </a:prstGeom>
          <a:solidFill>
            <a:schemeClr val="accent6">
              <a:lumMod val="60000"/>
              <a:lumOff val="40000"/>
            </a:schemeClr>
          </a:solidFill>
          <a:ln w="12700"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200" b="1" u="none" strike="noStrike" cap="none" normalizeH="0" baseline="0" dirty="0" smtClean="0">
                <a:ln>
                  <a:noFill/>
                </a:ln>
                <a:solidFill>
                  <a:schemeClr val="tx1"/>
                </a:solidFill>
                <a:effectLst/>
              </a:rPr>
              <a:t>1</a:t>
            </a:r>
          </a:p>
        </p:txBody>
      </p:sp>
    </p:spTree>
    <p:extLst>
      <p:ext uri="{BB962C8B-B14F-4D97-AF65-F5344CB8AC3E}">
        <p14:creationId xmlns:p14="http://schemas.microsoft.com/office/powerpoint/2010/main" val="4180608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6F15528-21DE-4FAA-801E-634DDDAF4B2B}" type="slidenum">
              <a:rPr lang="en-US" smtClean="0">
                <a:solidFill>
                  <a:srgbClr val="1F497D">
                    <a:lumMod val="75000"/>
                  </a:srgbClr>
                </a:solidFill>
              </a:rPr>
              <a:pPr/>
              <a:t>4</a:t>
            </a:fld>
            <a:endParaRPr lang="en-US" dirty="0">
              <a:solidFill>
                <a:srgbClr val="1F497D">
                  <a:lumMod val="75000"/>
                </a:srgbClr>
              </a:solidFill>
            </a:endParaRPr>
          </a:p>
        </p:txBody>
      </p:sp>
      <p:sp>
        <p:nvSpPr>
          <p:cNvPr id="8" name="Trapezoid 7"/>
          <p:cNvSpPr/>
          <p:nvPr/>
        </p:nvSpPr>
        <p:spPr bwMode="auto">
          <a:xfrm rot="16200000">
            <a:off x="-648113" y="3195505"/>
            <a:ext cx="4741103" cy="1463676"/>
          </a:xfrm>
          <a:prstGeom prst="trapezoid">
            <a:avLst>
              <a:gd name="adj" fmla="val 91082"/>
            </a:avLst>
          </a:prstGeom>
          <a:gradFill>
            <a:gsLst>
              <a:gs pos="0">
                <a:schemeClr val="accent6">
                  <a:lumMod val="50000"/>
                </a:schemeClr>
              </a:gs>
              <a:gs pos="50000">
                <a:schemeClr val="accent6">
                  <a:lumMod val="60000"/>
                  <a:lumOff val="40000"/>
                </a:schemeClr>
              </a:gs>
              <a:gs pos="100000">
                <a:schemeClr val="accent3">
                  <a:lumMod val="20000"/>
                  <a:lumOff val="80000"/>
                </a:schemeClr>
              </a:gs>
            </a:gsLst>
            <a:lin ang="5400000" scaled="0"/>
          </a:gradFill>
          <a:ln w="12700" cap="flat" cmpd="sng" algn="ctr">
            <a:noFill/>
            <a:prstDash val="solid"/>
            <a:round/>
            <a:headEnd type="none" w="med" len="med"/>
            <a:tailEnd type="none" w="med" len="med"/>
          </a:ln>
          <a:effectLst/>
        </p:spPr>
        <p:txBody>
          <a:bodyPr wrap="none"/>
          <a:lstStyle/>
          <a:p>
            <a:pPr>
              <a:defRPr/>
            </a:pPr>
            <a:endParaRPr lang="en-US" sz="1100" b="1" i="1" dirty="0">
              <a:latin typeface="Arial" pitchFamily="34" charset="0"/>
            </a:endParaRPr>
          </a:p>
        </p:txBody>
      </p:sp>
      <p:sp>
        <p:nvSpPr>
          <p:cNvPr id="9" name="Rectangle 8"/>
          <p:cNvSpPr/>
          <p:nvPr/>
        </p:nvSpPr>
        <p:spPr bwMode="auto">
          <a:xfrm>
            <a:off x="2454275" y="1556792"/>
            <a:ext cx="6588025" cy="4752528"/>
          </a:xfrm>
          <a:prstGeom prst="rect">
            <a:avLst/>
          </a:prstGeom>
          <a:solidFill>
            <a:schemeClr val="accent3">
              <a:lumMod val="20000"/>
              <a:lumOff val="80000"/>
            </a:schemeClr>
          </a:solidFill>
          <a:ln w="12700" cap="flat" cmpd="sng" algn="ctr">
            <a:noFill/>
            <a:prstDash val="solid"/>
            <a:round/>
            <a:headEnd type="none" w="med" len="med"/>
            <a:tailEnd type="none" w="med" len="med"/>
          </a:ln>
          <a:effectLst/>
        </p:spPr>
        <p:txBody>
          <a:bodyPr wrap="square">
            <a:noAutofit/>
          </a:bodyPr>
          <a:lstStyle/>
          <a:p>
            <a:pPr>
              <a:defRPr/>
            </a:pPr>
            <a:endParaRPr lang="en-US" sz="1100" b="1" i="1" dirty="0">
              <a:latin typeface="Arial" pitchFamily="34" charset="0"/>
            </a:endParaRPr>
          </a:p>
        </p:txBody>
      </p:sp>
      <p:sp>
        <p:nvSpPr>
          <p:cNvPr id="10" name="Pentagon 9"/>
          <p:cNvSpPr/>
          <p:nvPr/>
        </p:nvSpPr>
        <p:spPr>
          <a:xfrm>
            <a:off x="92075" y="2924944"/>
            <a:ext cx="2103661" cy="1985347"/>
          </a:xfrm>
          <a:prstGeom prst="homePlate">
            <a:avLst>
              <a:gd name="adj" fmla="val 18774"/>
            </a:avLst>
          </a:prstGeom>
          <a:solidFill>
            <a:schemeClr val="accent6">
              <a:lumMod val="50000"/>
            </a:schemeClr>
          </a:solidFill>
          <a:ln>
            <a:solidFill>
              <a:schemeClr val="bg1"/>
            </a:solidFill>
          </a:ln>
          <a:effectLst>
            <a:outerShdw blurRad="50800" dist="38100" algn="l" rotWithShape="0">
              <a:prstClr val="black">
                <a:alpha val="40000"/>
              </a:prstClr>
            </a:outerShdw>
          </a:effectLst>
        </p:spPr>
        <p:txBody>
          <a:bodyPr rIns="18288" anchor="ctr"/>
          <a:lstStyle/>
          <a:p>
            <a:pPr marL="346075">
              <a:spcBef>
                <a:spcPts val="1200"/>
              </a:spcBef>
              <a:defRPr/>
            </a:pPr>
            <a:r>
              <a:rPr lang="en-US" sz="1400" b="1" dirty="0" smtClean="0">
                <a:solidFill>
                  <a:schemeClr val="bg1"/>
                </a:solidFill>
              </a:rPr>
              <a:t>Poor data quality</a:t>
            </a:r>
          </a:p>
          <a:p>
            <a:pPr marL="346075">
              <a:spcBef>
                <a:spcPts val="1200"/>
              </a:spcBef>
              <a:defRPr/>
            </a:pPr>
            <a:r>
              <a:rPr lang="en-US" sz="1400" b="1" dirty="0" smtClean="0">
                <a:solidFill>
                  <a:schemeClr val="bg1"/>
                </a:solidFill>
              </a:rPr>
              <a:t>Reliance on other’s work</a:t>
            </a:r>
          </a:p>
          <a:p>
            <a:pPr marL="346075">
              <a:spcBef>
                <a:spcPts val="1200"/>
              </a:spcBef>
              <a:defRPr/>
            </a:pPr>
            <a:r>
              <a:rPr lang="en-GB" sz="1400" b="1" dirty="0" smtClean="0">
                <a:solidFill>
                  <a:schemeClr val="bg1"/>
                </a:solidFill>
              </a:rPr>
              <a:t>Suppressing case reserves</a:t>
            </a:r>
          </a:p>
          <a:p>
            <a:pPr marL="346075">
              <a:spcBef>
                <a:spcPts val="1200"/>
              </a:spcBef>
              <a:defRPr/>
            </a:pPr>
            <a:r>
              <a:rPr lang="en-GB" sz="1400" b="1" dirty="0" smtClean="0">
                <a:solidFill>
                  <a:schemeClr val="bg1"/>
                </a:solidFill>
              </a:rPr>
              <a:t>Delayed action </a:t>
            </a:r>
            <a:endParaRPr lang="en-US" sz="1400" b="1" dirty="0">
              <a:solidFill>
                <a:schemeClr val="bg1"/>
              </a:solidFill>
            </a:endParaRPr>
          </a:p>
        </p:txBody>
      </p:sp>
      <p:sp>
        <p:nvSpPr>
          <p:cNvPr id="12" name="Pentagon 11"/>
          <p:cNvSpPr/>
          <p:nvPr/>
        </p:nvSpPr>
        <p:spPr>
          <a:xfrm>
            <a:off x="2351784" y="5325293"/>
            <a:ext cx="2220216" cy="841862"/>
          </a:xfrm>
          <a:prstGeom prst="homePlate">
            <a:avLst>
              <a:gd name="adj" fmla="val 14840"/>
            </a:avLst>
          </a:prstGeom>
          <a:solidFill>
            <a:schemeClr val="accent3">
              <a:lumMod val="60000"/>
              <a:lumOff val="40000"/>
            </a:schemeClr>
          </a:solidFill>
          <a:ln>
            <a:solidFill>
              <a:schemeClr val="bg1"/>
            </a:solidFill>
          </a:ln>
          <a:effectLst>
            <a:outerShdw blurRad="50800" dist="38100" algn="l" rotWithShape="0">
              <a:prstClr val="black">
                <a:alpha val="40000"/>
              </a:prstClr>
            </a:outerShdw>
          </a:effectLst>
        </p:spPr>
        <p:txBody>
          <a:bodyPr lIns="45720" rIns="18288" anchor="ctr"/>
          <a:lstStyle/>
          <a:p>
            <a:pPr marL="280987" indent="-171450">
              <a:spcBef>
                <a:spcPts val="0"/>
              </a:spcBef>
              <a:buFont typeface="Wingdings" pitchFamily="2" charset="2"/>
              <a:buChar char="§"/>
              <a:defRPr/>
            </a:pPr>
            <a:r>
              <a:rPr lang="en-US" sz="1200" dirty="0" smtClean="0"/>
              <a:t>Possible adverse impact on various stakeholders </a:t>
            </a:r>
            <a:endParaRPr lang="en-US" sz="1200" dirty="0"/>
          </a:p>
          <a:p>
            <a:pPr marL="280987" indent="-171450">
              <a:spcBef>
                <a:spcPts val="300"/>
              </a:spcBef>
              <a:buFont typeface="Wingdings" pitchFamily="2" charset="2"/>
              <a:buChar char="§"/>
              <a:defRPr/>
            </a:pPr>
            <a:r>
              <a:rPr lang="en-US" sz="1200" dirty="0" smtClean="0"/>
              <a:t>Overstated profits</a:t>
            </a:r>
            <a:endParaRPr lang="en-US" sz="1200" dirty="0"/>
          </a:p>
        </p:txBody>
      </p:sp>
      <p:sp>
        <p:nvSpPr>
          <p:cNvPr id="13" name="Pentagon 12"/>
          <p:cNvSpPr/>
          <p:nvPr/>
        </p:nvSpPr>
        <p:spPr>
          <a:xfrm>
            <a:off x="2380896" y="3275579"/>
            <a:ext cx="2191104" cy="718912"/>
          </a:xfrm>
          <a:prstGeom prst="homePlate">
            <a:avLst>
              <a:gd name="adj" fmla="val 14840"/>
            </a:avLst>
          </a:prstGeom>
          <a:solidFill>
            <a:schemeClr val="accent3">
              <a:lumMod val="60000"/>
              <a:lumOff val="40000"/>
            </a:schemeClr>
          </a:solidFill>
          <a:ln>
            <a:solidFill>
              <a:schemeClr val="bg1"/>
            </a:solidFill>
          </a:ln>
          <a:effectLst>
            <a:outerShdw blurRad="50800" dist="38100" algn="l" rotWithShape="0">
              <a:prstClr val="black">
                <a:alpha val="40000"/>
              </a:prstClr>
            </a:outerShdw>
          </a:effectLst>
        </p:spPr>
        <p:txBody>
          <a:bodyPr lIns="45720" rIns="18288" anchor="ctr"/>
          <a:lstStyle/>
          <a:p>
            <a:pPr marL="280987" indent="-171450">
              <a:spcBef>
                <a:spcPts val="0"/>
              </a:spcBef>
              <a:buFont typeface="Wingdings" pitchFamily="2" charset="2"/>
              <a:buChar char="§"/>
              <a:defRPr/>
            </a:pPr>
            <a:r>
              <a:rPr lang="en-US" sz="1200" dirty="0" smtClean="0"/>
              <a:t>The line of responsibility</a:t>
            </a:r>
            <a:endParaRPr lang="en-US" sz="1200" dirty="0"/>
          </a:p>
        </p:txBody>
      </p:sp>
      <p:sp>
        <p:nvSpPr>
          <p:cNvPr id="14" name="Pentagon 13"/>
          <p:cNvSpPr/>
          <p:nvPr/>
        </p:nvSpPr>
        <p:spPr>
          <a:xfrm>
            <a:off x="2351786" y="1730678"/>
            <a:ext cx="2220214" cy="1390891"/>
          </a:xfrm>
          <a:prstGeom prst="homePlate">
            <a:avLst>
              <a:gd name="adj" fmla="val 14840"/>
            </a:avLst>
          </a:prstGeom>
          <a:solidFill>
            <a:schemeClr val="accent3">
              <a:lumMod val="60000"/>
              <a:lumOff val="40000"/>
            </a:schemeClr>
          </a:solidFill>
          <a:ln>
            <a:solidFill>
              <a:schemeClr val="bg1"/>
            </a:solidFill>
          </a:ln>
          <a:effectLst>
            <a:outerShdw blurRad="50800" dist="38100" algn="l" rotWithShape="0">
              <a:prstClr val="black">
                <a:alpha val="40000"/>
              </a:prstClr>
            </a:outerShdw>
          </a:effectLst>
        </p:spPr>
        <p:txBody>
          <a:bodyPr lIns="45720" rIns="18288" anchor="ctr"/>
          <a:lstStyle/>
          <a:p>
            <a:pPr marL="287550" indent="-171450">
              <a:spcBef>
                <a:spcPts val="0"/>
              </a:spcBef>
              <a:buFont typeface="Wingdings" pitchFamily="2" charset="2"/>
              <a:buChar char="§"/>
              <a:defRPr/>
            </a:pPr>
            <a:r>
              <a:rPr lang="en-US" sz="1200" dirty="0" smtClean="0"/>
              <a:t>Inaccurate results</a:t>
            </a:r>
            <a:endParaRPr lang="en-US" sz="1200" dirty="0"/>
          </a:p>
          <a:p>
            <a:pPr marL="287550" indent="-171450">
              <a:spcBef>
                <a:spcPts val="0"/>
              </a:spcBef>
              <a:buFont typeface="Wingdings" pitchFamily="2" charset="2"/>
              <a:buChar char="§"/>
              <a:defRPr/>
            </a:pPr>
            <a:r>
              <a:rPr lang="en-GB" sz="1200" dirty="0" smtClean="0"/>
              <a:t>Reduced confidence on results/model</a:t>
            </a:r>
            <a:endParaRPr lang="en-GB" sz="1200" dirty="0"/>
          </a:p>
          <a:p>
            <a:pPr marL="287550" indent="-171450">
              <a:spcBef>
                <a:spcPts val="0"/>
              </a:spcBef>
              <a:buFont typeface="Wingdings" pitchFamily="2" charset="2"/>
              <a:buChar char="§"/>
              <a:defRPr/>
            </a:pPr>
            <a:r>
              <a:rPr lang="en-GB" sz="1200" dirty="0" smtClean="0"/>
              <a:t>Requires extra assumptions</a:t>
            </a:r>
            <a:endParaRPr lang="en-US" sz="1200" dirty="0"/>
          </a:p>
        </p:txBody>
      </p:sp>
      <p:cxnSp>
        <p:nvCxnSpPr>
          <p:cNvPr id="15" name="Straight Connector 19"/>
          <p:cNvCxnSpPr>
            <a:cxnSpLocks noChangeShapeType="1"/>
          </p:cNvCxnSpPr>
          <p:nvPr/>
        </p:nvCxnSpPr>
        <p:spPr bwMode="auto">
          <a:xfrm>
            <a:off x="2560320" y="3212976"/>
            <a:ext cx="6217920" cy="0"/>
          </a:xfrm>
          <a:prstGeom prst="line">
            <a:avLst/>
          </a:prstGeom>
          <a:noFill/>
          <a:ln w="12700" algn="ctr">
            <a:solidFill>
              <a:schemeClr val="tx1"/>
            </a:solidFill>
            <a:prstDash val="dash"/>
            <a:round/>
            <a:headEnd/>
            <a:tailEnd/>
          </a:ln>
          <a:extLst>
            <a:ext uri="{909E8E84-426E-40DD-AFC4-6F175D3DCCD1}">
              <a14:hiddenFill xmlns:a14="http://schemas.microsoft.com/office/drawing/2010/main">
                <a:noFill/>
              </a14:hiddenFill>
            </a:ext>
          </a:extLst>
        </p:spPr>
      </p:cxnSp>
      <p:cxnSp>
        <p:nvCxnSpPr>
          <p:cNvPr id="16" name="Straight Connector 20"/>
          <p:cNvCxnSpPr>
            <a:cxnSpLocks noChangeShapeType="1"/>
          </p:cNvCxnSpPr>
          <p:nvPr/>
        </p:nvCxnSpPr>
        <p:spPr bwMode="auto">
          <a:xfrm>
            <a:off x="2555776" y="5229200"/>
            <a:ext cx="6217920" cy="0"/>
          </a:xfrm>
          <a:prstGeom prst="line">
            <a:avLst/>
          </a:prstGeom>
          <a:noFill/>
          <a:ln w="12700" algn="ctr">
            <a:solidFill>
              <a:schemeClr val="tx1"/>
            </a:solidFill>
            <a:prstDash val="dash"/>
            <a:round/>
            <a:headEnd/>
            <a:tailEnd/>
          </a:ln>
          <a:extLst>
            <a:ext uri="{909E8E84-426E-40DD-AFC4-6F175D3DCCD1}">
              <a14:hiddenFill xmlns:a14="http://schemas.microsoft.com/office/drawing/2010/main">
                <a:noFill/>
              </a14:hiddenFill>
            </a:ext>
          </a:extLst>
        </p:spPr>
      </p:cxnSp>
      <p:sp>
        <p:nvSpPr>
          <p:cNvPr id="17" name="Oval 16"/>
          <p:cNvSpPr/>
          <p:nvPr/>
        </p:nvSpPr>
        <p:spPr bwMode="auto">
          <a:xfrm>
            <a:off x="2195736" y="1700808"/>
            <a:ext cx="292100" cy="292608"/>
          </a:xfrm>
          <a:prstGeom prst="ellipse">
            <a:avLst/>
          </a:prstGeom>
          <a:solidFill>
            <a:schemeClr val="accent3">
              <a:lumMod val="50000"/>
            </a:schemeClr>
          </a:solidFill>
          <a:ln w="12700" cap="flat" cmpd="sng" algn="ctr">
            <a:solidFill>
              <a:schemeClr val="bg1"/>
            </a:solidFill>
            <a:prstDash val="solid"/>
            <a:round/>
            <a:headEnd type="none" w="med" len="med"/>
            <a:tailEnd type="none" w="med" len="med"/>
          </a:ln>
          <a:effectLst>
            <a:outerShdw blurRad="50800" dist="38100" dir="10800000" algn="r" rotWithShape="0">
              <a:prstClr val="black">
                <a:alpha val="40000"/>
              </a:prstClr>
            </a:outerShdw>
          </a:effectLst>
        </p:spPr>
        <p:txBody>
          <a:bodyPr anchor="ctr" anchorCtr="1"/>
          <a:lstStyle/>
          <a:p>
            <a:pPr>
              <a:defRPr/>
            </a:pPr>
            <a:r>
              <a:rPr lang="en-US" sz="1100" b="1" dirty="0">
                <a:solidFill>
                  <a:schemeClr val="bg1"/>
                </a:solidFill>
                <a:latin typeface="Arial" pitchFamily="34" charset="0"/>
              </a:rPr>
              <a:t>1</a:t>
            </a:r>
          </a:p>
        </p:txBody>
      </p:sp>
      <p:sp>
        <p:nvSpPr>
          <p:cNvPr id="18" name="Oval 17"/>
          <p:cNvSpPr/>
          <p:nvPr/>
        </p:nvSpPr>
        <p:spPr bwMode="auto">
          <a:xfrm>
            <a:off x="2195736" y="3212976"/>
            <a:ext cx="292100" cy="292608"/>
          </a:xfrm>
          <a:prstGeom prst="ellipse">
            <a:avLst/>
          </a:prstGeom>
          <a:solidFill>
            <a:schemeClr val="accent3">
              <a:lumMod val="50000"/>
            </a:schemeClr>
          </a:solidFill>
          <a:ln w="12700" cap="flat" cmpd="sng" algn="ctr">
            <a:solidFill>
              <a:schemeClr val="bg1"/>
            </a:solidFill>
            <a:prstDash val="solid"/>
            <a:round/>
            <a:headEnd type="none" w="med" len="med"/>
            <a:tailEnd type="none" w="med" len="med"/>
          </a:ln>
          <a:effectLst>
            <a:outerShdw blurRad="50800" dist="38100" dir="10800000" algn="r" rotWithShape="0">
              <a:prstClr val="black">
                <a:alpha val="40000"/>
              </a:prstClr>
            </a:outerShdw>
          </a:effectLst>
        </p:spPr>
        <p:txBody>
          <a:bodyPr anchor="ctr" anchorCtr="1"/>
          <a:lstStyle/>
          <a:p>
            <a:pPr>
              <a:defRPr/>
            </a:pPr>
            <a:r>
              <a:rPr lang="en-US" sz="1100" b="1" dirty="0">
                <a:solidFill>
                  <a:schemeClr val="bg1"/>
                </a:solidFill>
                <a:latin typeface="Arial" pitchFamily="34" charset="0"/>
              </a:rPr>
              <a:t>2</a:t>
            </a:r>
          </a:p>
        </p:txBody>
      </p:sp>
      <p:sp>
        <p:nvSpPr>
          <p:cNvPr id="19" name="Oval 18"/>
          <p:cNvSpPr/>
          <p:nvPr/>
        </p:nvSpPr>
        <p:spPr bwMode="auto">
          <a:xfrm>
            <a:off x="2195736" y="5178989"/>
            <a:ext cx="292100" cy="292608"/>
          </a:xfrm>
          <a:prstGeom prst="ellipse">
            <a:avLst/>
          </a:prstGeom>
          <a:solidFill>
            <a:schemeClr val="accent3">
              <a:lumMod val="50000"/>
            </a:schemeClr>
          </a:solidFill>
          <a:ln w="12700" cap="flat" cmpd="sng" algn="ctr">
            <a:solidFill>
              <a:schemeClr val="bg1"/>
            </a:solidFill>
            <a:prstDash val="solid"/>
            <a:round/>
            <a:headEnd type="none" w="med" len="med"/>
            <a:tailEnd type="none" w="med" len="med"/>
          </a:ln>
          <a:effectLst>
            <a:outerShdw blurRad="50800" dist="38100" dir="10800000" algn="r" rotWithShape="0">
              <a:prstClr val="black">
                <a:alpha val="40000"/>
              </a:prstClr>
            </a:outerShdw>
          </a:effectLst>
        </p:spPr>
        <p:txBody>
          <a:bodyPr anchor="ctr" anchorCtr="1"/>
          <a:lstStyle/>
          <a:p>
            <a:pPr>
              <a:defRPr/>
            </a:pPr>
            <a:r>
              <a:rPr lang="en-US" sz="1100" b="1" dirty="0">
                <a:solidFill>
                  <a:schemeClr val="bg1"/>
                </a:solidFill>
                <a:latin typeface="Arial" pitchFamily="34" charset="0"/>
              </a:rPr>
              <a:t>4</a:t>
            </a:r>
          </a:p>
        </p:txBody>
      </p:sp>
      <p:sp>
        <p:nvSpPr>
          <p:cNvPr id="20" name="Rounded Rectangle 19"/>
          <p:cNvSpPr/>
          <p:nvPr/>
        </p:nvSpPr>
        <p:spPr>
          <a:xfrm>
            <a:off x="2351785" y="1212305"/>
            <a:ext cx="2076199" cy="344487"/>
          </a:xfrm>
          <a:prstGeom prst="roundRect">
            <a:avLst/>
          </a:prstGeom>
          <a:solidFill>
            <a:schemeClr val="accent6">
              <a:lumMod val="50000"/>
            </a:schemeClr>
          </a:solidFill>
          <a:ln>
            <a:noFill/>
          </a:ln>
        </p:spPr>
        <p:txBody>
          <a:bodyPr wrap="square" anchor="ctr" anchorCtr="0">
            <a:noAutofit/>
          </a:bodyPr>
          <a:lstStyle/>
          <a:p>
            <a:pPr algn="ctr">
              <a:defRPr/>
            </a:pPr>
            <a:r>
              <a:rPr lang="en-US" sz="1400" b="1" dirty="0" smtClean="0">
                <a:solidFill>
                  <a:schemeClr val="bg1"/>
                </a:solidFill>
              </a:rPr>
              <a:t>What is the issue?</a:t>
            </a:r>
            <a:endParaRPr lang="en-US" sz="1400" b="1" dirty="0">
              <a:solidFill>
                <a:schemeClr val="bg1"/>
              </a:solidFill>
            </a:endParaRPr>
          </a:p>
        </p:txBody>
      </p:sp>
      <p:sp>
        <p:nvSpPr>
          <p:cNvPr id="21" name="Rounded Rectangle 20"/>
          <p:cNvSpPr/>
          <p:nvPr/>
        </p:nvSpPr>
        <p:spPr>
          <a:xfrm>
            <a:off x="4641849" y="1212305"/>
            <a:ext cx="1802359" cy="344487"/>
          </a:xfrm>
          <a:prstGeom prst="roundRect">
            <a:avLst/>
          </a:prstGeom>
          <a:solidFill>
            <a:schemeClr val="accent6">
              <a:lumMod val="50000"/>
            </a:schemeClr>
          </a:solidFill>
          <a:ln>
            <a:noFill/>
          </a:ln>
        </p:spPr>
        <p:txBody>
          <a:bodyPr wrap="square" anchor="ctr" anchorCtr="0">
            <a:noAutofit/>
          </a:bodyPr>
          <a:lstStyle/>
          <a:p>
            <a:pPr algn="ctr">
              <a:defRPr/>
            </a:pPr>
            <a:r>
              <a:rPr lang="en-US" sz="1400" b="1" dirty="0" smtClean="0">
                <a:solidFill>
                  <a:schemeClr val="bg1"/>
                </a:solidFill>
              </a:rPr>
              <a:t>Clue in the case</a:t>
            </a:r>
            <a:endParaRPr lang="en-US" sz="1400" b="1" dirty="0">
              <a:solidFill>
                <a:schemeClr val="bg1"/>
              </a:solidFill>
            </a:endParaRPr>
          </a:p>
        </p:txBody>
      </p:sp>
      <p:sp>
        <p:nvSpPr>
          <p:cNvPr id="22" name="Oval 21"/>
          <p:cNvSpPr/>
          <p:nvPr/>
        </p:nvSpPr>
        <p:spPr bwMode="auto">
          <a:xfrm>
            <a:off x="171650" y="3080355"/>
            <a:ext cx="249238" cy="249236"/>
          </a:xfrm>
          <a:prstGeom prst="ellipse">
            <a:avLst/>
          </a:prstGeom>
          <a:solidFill>
            <a:schemeClr val="accent6">
              <a:lumMod val="75000"/>
            </a:schemeClr>
          </a:solidFill>
          <a:ln w="12700" cap="flat" cmpd="sng" algn="ctr">
            <a:solidFill>
              <a:schemeClr val="bg1"/>
            </a:solidFill>
            <a:prstDash val="solid"/>
            <a:round/>
            <a:headEnd type="none" w="med" len="med"/>
            <a:tailEnd type="none" w="med" len="med"/>
          </a:ln>
          <a:effectLst>
            <a:outerShdw blurRad="50800" dist="38100" dir="10800000" algn="r" rotWithShape="0">
              <a:prstClr val="black">
                <a:alpha val="40000"/>
              </a:prstClr>
            </a:outerShdw>
          </a:effectLst>
        </p:spPr>
        <p:txBody>
          <a:bodyPr anchor="ctr" anchorCtr="1"/>
          <a:lstStyle/>
          <a:p>
            <a:pPr>
              <a:defRPr/>
            </a:pPr>
            <a:r>
              <a:rPr lang="en-US" sz="1100" b="1" dirty="0">
                <a:solidFill>
                  <a:schemeClr val="bg1"/>
                </a:solidFill>
                <a:latin typeface="Arial" pitchFamily="34" charset="0"/>
              </a:rPr>
              <a:t>1</a:t>
            </a:r>
          </a:p>
        </p:txBody>
      </p:sp>
      <p:sp>
        <p:nvSpPr>
          <p:cNvPr id="23" name="Oval 22"/>
          <p:cNvSpPr/>
          <p:nvPr/>
        </p:nvSpPr>
        <p:spPr bwMode="auto">
          <a:xfrm>
            <a:off x="171650" y="3512403"/>
            <a:ext cx="249238" cy="247796"/>
          </a:xfrm>
          <a:prstGeom prst="ellipse">
            <a:avLst/>
          </a:prstGeom>
          <a:solidFill>
            <a:schemeClr val="accent6">
              <a:lumMod val="75000"/>
            </a:schemeClr>
          </a:solidFill>
          <a:ln w="12700" cap="flat" cmpd="sng" algn="ctr">
            <a:solidFill>
              <a:schemeClr val="bg1"/>
            </a:solidFill>
            <a:prstDash val="solid"/>
            <a:round/>
            <a:headEnd type="none" w="med" len="med"/>
            <a:tailEnd type="none" w="med" len="med"/>
          </a:ln>
          <a:effectLst>
            <a:outerShdw blurRad="50800" dist="38100" dir="10800000" algn="r" rotWithShape="0">
              <a:prstClr val="black">
                <a:alpha val="40000"/>
              </a:prstClr>
            </a:outerShdw>
          </a:effectLst>
        </p:spPr>
        <p:txBody>
          <a:bodyPr anchor="ctr" anchorCtr="1"/>
          <a:lstStyle/>
          <a:p>
            <a:pPr>
              <a:defRPr/>
            </a:pPr>
            <a:r>
              <a:rPr lang="en-US" sz="1100" b="1" dirty="0">
                <a:solidFill>
                  <a:schemeClr val="bg1"/>
                </a:solidFill>
                <a:latin typeface="Arial" pitchFamily="34" charset="0"/>
              </a:rPr>
              <a:t>2</a:t>
            </a:r>
          </a:p>
        </p:txBody>
      </p:sp>
      <p:sp>
        <p:nvSpPr>
          <p:cNvPr id="24" name="Oval 23"/>
          <p:cNvSpPr/>
          <p:nvPr/>
        </p:nvSpPr>
        <p:spPr bwMode="auto">
          <a:xfrm>
            <a:off x="171650" y="4088467"/>
            <a:ext cx="249238" cy="249238"/>
          </a:xfrm>
          <a:prstGeom prst="ellipse">
            <a:avLst/>
          </a:prstGeom>
          <a:solidFill>
            <a:schemeClr val="accent6">
              <a:lumMod val="75000"/>
            </a:schemeClr>
          </a:solidFill>
          <a:ln w="12700" cap="flat" cmpd="sng" algn="ctr">
            <a:solidFill>
              <a:schemeClr val="bg1"/>
            </a:solidFill>
            <a:prstDash val="solid"/>
            <a:round/>
            <a:headEnd type="none" w="med" len="med"/>
            <a:tailEnd type="none" w="med" len="med"/>
          </a:ln>
          <a:effectLst>
            <a:outerShdw blurRad="50800" dist="38100" dir="10800000" algn="r" rotWithShape="0">
              <a:prstClr val="black">
                <a:alpha val="40000"/>
              </a:prstClr>
            </a:outerShdw>
          </a:effectLst>
        </p:spPr>
        <p:txBody>
          <a:bodyPr anchor="ctr" anchorCtr="1"/>
          <a:lstStyle/>
          <a:p>
            <a:pPr>
              <a:defRPr/>
            </a:pPr>
            <a:r>
              <a:rPr lang="en-US" sz="1100" b="1" dirty="0">
                <a:solidFill>
                  <a:schemeClr val="bg1"/>
                </a:solidFill>
                <a:latin typeface="Arial" pitchFamily="34" charset="0"/>
              </a:rPr>
              <a:t>3</a:t>
            </a:r>
          </a:p>
        </p:txBody>
      </p:sp>
      <p:sp>
        <p:nvSpPr>
          <p:cNvPr id="25" name="Content Placeholder 3"/>
          <p:cNvSpPr txBox="1">
            <a:spLocks/>
          </p:cNvSpPr>
          <p:nvPr/>
        </p:nvSpPr>
        <p:spPr bwMode="auto">
          <a:xfrm>
            <a:off x="4641849" y="1823625"/>
            <a:ext cx="2090391" cy="1381347"/>
          </a:xfrm>
          <a:prstGeom prst="rect">
            <a:avLst/>
          </a:prstGeom>
          <a:noFill/>
          <a:ln w="9525" algn="ctr">
            <a:noFill/>
            <a:miter lim="800000"/>
            <a:headEnd/>
            <a:tailEnd/>
          </a:ln>
        </p:spPr>
        <p:txBody>
          <a:bodyPr lIns="44450" tIns="44450" rIns="44450" bIns="44450" anchor="ctr"/>
          <a:lstStyle/>
          <a:p>
            <a:pPr marL="174625" indent="-174625" eaLnBrk="0" hangingPunct="0">
              <a:spcBef>
                <a:spcPts val="300"/>
              </a:spcBef>
              <a:buClr>
                <a:schemeClr val="tx1"/>
              </a:buClr>
              <a:buFont typeface="Wingdings" pitchFamily="2" charset="2"/>
              <a:buChar char="§"/>
              <a:defRPr/>
            </a:pPr>
            <a:r>
              <a:rPr lang="en-US" sz="1200" dirty="0" smtClean="0">
                <a:solidFill>
                  <a:schemeClr val="dk1"/>
                </a:solidFill>
              </a:rPr>
              <a:t>Medium </a:t>
            </a:r>
            <a:r>
              <a:rPr lang="en-US" sz="1200" dirty="0">
                <a:solidFill>
                  <a:schemeClr val="dk1"/>
                </a:solidFill>
              </a:rPr>
              <a:t>sized </a:t>
            </a:r>
            <a:r>
              <a:rPr lang="en-US" sz="1200" dirty="0" smtClean="0">
                <a:solidFill>
                  <a:schemeClr val="dk1"/>
                </a:solidFill>
              </a:rPr>
              <a:t>insurer- </a:t>
            </a:r>
            <a:r>
              <a:rPr lang="en-US" sz="1200" dirty="0">
                <a:solidFill>
                  <a:schemeClr val="dk1"/>
                </a:solidFill>
              </a:rPr>
              <a:t>grown rapidly in recent years. </a:t>
            </a:r>
          </a:p>
          <a:p>
            <a:pPr marL="174625" indent="-174625" eaLnBrk="0" hangingPunct="0">
              <a:spcBef>
                <a:spcPts val="300"/>
              </a:spcBef>
              <a:spcAft>
                <a:spcPts val="0"/>
              </a:spcAft>
              <a:buClr>
                <a:schemeClr val="tx1"/>
              </a:buClr>
              <a:buFont typeface="Wingdings" pitchFamily="2" charset="2"/>
              <a:buChar char="§"/>
              <a:defRPr/>
            </a:pPr>
            <a:r>
              <a:rPr lang="en-US" sz="1200" dirty="0">
                <a:solidFill>
                  <a:schemeClr val="dk1"/>
                </a:solidFill>
              </a:rPr>
              <a:t>D</a:t>
            </a:r>
            <a:r>
              <a:rPr lang="en-US" sz="1200" dirty="0" smtClean="0">
                <a:solidFill>
                  <a:schemeClr val="dk1"/>
                </a:solidFill>
              </a:rPr>
              <a:t>ata </a:t>
            </a:r>
            <a:r>
              <a:rPr lang="en-US" sz="1200" dirty="0">
                <a:solidFill>
                  <a:schemeClr val="dk1"/>
                </a:solidFill>
              </a:rPr>
              <a:t>quality is a </a:t>
            </a:r>
            <a:r>
              <a:rPr lang="en-US" sz="1200" dirty="0" smtClean="0">
                <a:solidFill>
                  <a:schemeClr val="dk1"/>
                </a:solidFill>
              </a:rPr>
              <a:t>suspect over last 2/3 years</a:t>
            </a:r>
          </a:p>
          <a:p>
            <a:pPr marL="174625" indent="-174625" eaLnBrk="0" hangingPunct="0">
              <a:spcBef>
                <a:spcPts val="300"/>
              </a:spcBef>
              <a:spcAft>
                <a:spcPts val="0"/>
              </a:spcAft>
              <a:buClr>
                <a:schemeClr val="tx1"/>
              </a:buClr>
              <a:buFont typeface="Wingdings" pitchFamily="2" charset="2"/>
              <a:buChar char="§"/>
              <a:defRPr/>
            </a:pPr>
            <a:r>
              <a:rPr lang="en-US" sz="1200" dirty="0">
                <a:solidFill>
                  <a:schemeClr val="dk1"/>
                </a:solidFill>
              </a:rPr>
              <a:t>Claims staff leaving means more new claim handlers</a:t>
            </a:r>
            <a:endParaRPr lang="en-US" sz="1200" kern="0" dirty="0">
              <a:solidFill>
                <a:schemeClr val="tx1">
                  <a:lumMod val="95000"/>
                  <a:lumOff val="5000"/>
                </a:schemeClr>
              </a:solidFill>
            </a:endParaRPr>
          </a:p>
        </p:txBody>
      </p:sp>
      <p:sp>
        <p:nvSpPr>
          <p:cNvPr id="26" name="Content Placeholder 3"/>
          <p:cNvSpPr txBox="1">
            <a:spLocks/>
          </p:cNvSpPr>
          <p:nvPr/>
        </p:nvSpPr>
        <p:spPr bwMode="auto">
          <a:xfrm>
            <a:off x="4644008" y="4149080"/>
            <a:ext cx="2088231" cy="979099"/>
          </a:xfrm>
          <a:prstGeom prst="rect">
            <a:avLst/>
          </a:prstGeom>
          <a:noFill/>
          <a:ln w="9525" algn="ctr">
            <a:noFill/>
            <a:miter lim="800000"/>
            <a:headEnd/>
            <a:tailEnd/>
          </a:ln>
        </p:spPr>
        <p:txBody>
          <a:bodyPr lIns="44450" tIns="44450" rIns="44450" bIns="44450" anchor="ctr"/>
          <a:lstStyle/>
          <a:p>
            <a:pPr marL="174625" indent="-174625" eaLnBrk="0" hangingPunct="0">
              <a:spcBef>
                <a:spcPts val="300"/>
              </a:spcBef>
              <a:buClr>
                <a:schemeClr val="tx1"/>
              </a:buClr>
              <a:buFont typeface="Wingdings" pitchFamily="2" charset="2"/>
              <a:buChar char="§"/>
              <a:defRPr/>
            </a:pPr>
            <a:r>
              <a:rPr lang="en-US" sz="1200" kern="0" dirty="0" smtClean="0">
                <a:solidFill>
                  <a:schemeClr val="tx1">
                    <a:lumMod val="95000"/>
                    <a:lumOff val="5000"/>
                  </a:schemeClr>
                </a:solidFill>
              </a:rPr>
              <a:t>Very fast recent growth</a:t>
            </a:r>
          </a:p>
          <a:p>
            <a:pPr marL="174625" indent="-174625" eaLnBrk="0" hangingPunct="0">
              <a:spcBef>
                <a:spcPts val="300"/>
              </a:spcBef>
              <a:buClr>
                <a:schemeClr val="tx1"/>
              </a:buClr>
              <a:buFont typeface="Wingdings" pitchFamily="2" charset="2"/>
              <a:buChar char="§"/>
              <a:defRPr/>
            </a:pPr>
            <a:r>
              <a:rPr lang="en-US" sz="1200" dirty="0" smtClean="0"/>
              <a:t>Incurred </a:t>
            </a:r>
            <a:r>
              <a:rPr lang="en-US" sz="1200" dirty="0"/>
              <a:t>claim projection gives reserves consistent to the “wishes” of the </a:t>
            </a:r>
            <a:r>
              <a:rPr lang="en-US" sz="1200" dirty="0" smtClean="0"/>
              <a:t>company</a:t>
            </a:r>
            <a:endParaRPr lang="en-US" sz="1200" dirty="0"/>
          </a:p>
        </p:txBody>
      </p:sp>
      <p:sp>
        <p:nvSpPr>
          <p:cNvPr id="27" name="Content Placeholder 3"/>
          <p:cNvSpPr txBox="1">
            <a:spLocks/>
          </p:cNvSpPr>
          <p:nvPr/>
        </p:nvSpPr>
        <p:spPr bwMode="auto">
          <a:xfrm>
            <a:off x="4644007" y="5301207"/>
            <a:ext cx="2088231" cy="958733"/>
          </a:xfrm>
          <a:prstGeom prst="rect">
            <a:avLst/>
          </a:prstGeom>
          <a:noFill/>
          <a:ln w="9525" algn="ctr">
            <a:noFill/>
            <a:miter lim="800000"/>
            <a:headEnd/>
            <a:tailEnd/>
          </a:ln>
        </p:spPr>
        <p:txBody>
          <a:bodyPr lIns="44450" tIns="44450" rIns="44450" bIns="44450" anchor="ctr"/>
          <a:lstStyle/>
          <a:p>
            <a:pPr marL="174625" indent="-174625" eaLnBrk="0" hangingPunct="0">
              <a:spcBef>
                <a:spcPts val="300"/>
              </a:spcBef>
              <a:spcAft>
                <a:spcPts val="0"/>
              </a:spcAft>
              <a:buClr>
                <a:schemeClr val="tx1"/>
              </a:buClr>
              <a:buFont typeface="Wingdings" pitchFamily="2" charset="2"/>
              <a:buChar char="§"/>
              <a:defRPr/>
            </a:pPr>
            <a:r>
              <a:rPr lang="en-US" sz="1200" dirty="0" smtClean="0">
                <a:solidFill>
                  <a:schemeClr val="dk1"/>
                </a:solidFill>
              </a:rPr>
              <a:t>Actuary </a:t>
            </a:r>
            <a:r>
              <a:rPr lang="en-US" sz="1200" dirty="0">
                <a:solidFill>
                  <a:schemeClr val="dk1"/>
                </a:solidFill>
              </a:rPr>
              <a:t>became concerned about the data over the last two or three </a:t>
            </a:r>
            <a:r>
              <a:rPr lang="en-US" sz="1200" dirty="0" smtClean="0">
                <a:solidFill>
                  <a:schemeClr val="dk1"/>
                </a:solidFill>
              </a:rPr>
              <a:t>year</a:t>
            </a:r>
            <a:endParaRPr lang="en-US" sz="1200" kern="0" dirty="0">
              <a:solidFill>
                <a:schemeClr val="tx1">
                  <a:lumMod val="95000"/>
                  <a:lumOff val="5000"/>
                </a:schemeClr>
              </a:solidFill>
            </a:endParaRPr>
          </a:p>
        </p:txBody>
      </p:sp>
      <p:sp>
        <p:nvSpPr>
          <p:cNvPr id="28" name="Oval 27"/>
          <p:cNvSpPr/>
          <p:nvPr/>
        </p:nvSpPr>
        <p:spPr bwMode="auto">
          <a:xfrm>
            <a:off x="179512" y="4559309"/>
            <a:ext cx="249238" cy="249238"/>
          </a:xfrm>
          <a:prstGeom prst="ellipse">
            <a:avLst/>
          </a:prstGeom>
          <a:solidFill>
            <a:schemeClr val="accent6">
              <a:lumMod val="75000"/>
            </a:schemeClr>
          </a:solidFill>
          <a:ln w="12700" cap="flat" cmpd="sng" algn="ctr">
            <a:solidFill>
              <a:schemeClr val="bg1"/>
            </a:solidFill>
            <a:prstDash val="solid"/>
            <a:round/>
            <a:headEnd type="none" w="med" len="med"/>
            <a:tailEnd type="none" w="med" len="med"/>
          </a:ln>
          <a:effectLst>
            <a:outerShdw blurRad="50800" dist="38100" dir="10800000" algn="r" rotWithShape="0">
              <a:prstClr val="black">
                <a:alpha val="40000"/>
              </a:prstClr>
            </a:outerShdw>
          </a:effectLst>
        </p:spPr>
        <p:txBody>
          <a:bodyPr anchor="ctr" anchorCtr="1"/>
          <a:lstStyle/>
          <a:p>
            <a:pPr>
              <a:defRPr/>
            </a:pPr>
            <a:r>
              <a:rPr lang="en-US" sz="1100" b="1" dirty="0" smtClean="0">
                <a:solidFill>
                  <a:schemeClr val="bg1"/>
                </a:solidFill>
                <a:latin typeface="Arial" pitchFamily="34" charset="0"/>
              </a:rPr>
              <a:t>4</a:t>
            </a:r>
            <a:endParaRPr lang="en-US" sz="1100" b="1" dirty="0">
              <a:solidFill>
                <a:schemeClr val="bg1"/>
              </a:solidFill>
              <a:latin typeface="Arial" pitchFamily="34" charset="0"/>
            </a:endParaRPr>
          </a:p>
        </p:txBody>
      </p:sp>
      <p:sp>
        <p:nvSpPr>
          <p:cNvPr id="29" name="Pentagon 28"/>
          <p:cNvSpPr/>
          <p:nvPr/>
        </p:nvSpPr>
        <p:spPr>
          <a:xfrm>
            <a:off x="2378616" y="4160520"/>
            <a:ext cx="2193384" cy="1005840"/>
          </a:xfrm>
          <a:prstGeom prst="homePlate">
            <a:avLst>
              <a:gd name="adj" fmla="val 14840"/>
            </a:avLst>
          </a:prstGeom>
          <a:solidFill>
            <a:schemeClr val="accent3">
              <a:lumMod val="60000"/>
              <a:lumOff val="40000"/>
            </a:schemeClr>
          </a:solidFill>
          <a:ln>
            <a:solidFill>
              <a:schemeClr val="bg1"/>
            </a:solidFill>
          </a:ln>
          <a:effectLst>
            <a:outerShdw blurRad="50800" dist="38100" algn="l" rotWithShape="0">
              <a:prstClr val="black">
                <a:alpha val="40000"/>
              </a:prstClr>
            </a:outerShdw>
          </a:effectLst>
        </p:spPr>
        <p:txBody>
          <a:bodyPr lIns="45720" rIns="18288" anchor="ctr"/>
          <a:lstStyle/>
          <a:p>
            <a:pPr marL="287550" indent="-171450">
              <a:spcBef>
                <a:spcPts val="0"/>
              </a:spcBef>
              <a:buFont typeface="Wingdings" pitchFamily="2" charset="2"/>
              <a:buChar char="§"/>
              <a:defRPr/>
            </a:pPr>
            <a:r>
              <a:rPr lang="en-US" sz="1200" dirty="0" smtClean="0"/>
              <a:t>Affects reserve – danger of insolvency</a:t>
            </a:r>
            <a:endParaRPr lang="en-US" sz="1200" dirty="0"/>
          </a:p>
          <a:p>
            <a:pPr marL="287550" indent="-171450">
              <a:spcBef>
                <a:spcPts val="0"/>
              </a:spcBef>
              <a:buFont typeface="Wingdings" pitchFamily="2" charset="2"/>
              <a:buChar char="§"/>
              <a:defRPr/>
            </a:pPr>
            <a:r>
              <a:rPr lang="en-US" sz="1200" dirty="0"/>
              <a:t>If it is a consistent issue, then implicitly allowed </a:t>
            </a:r>
            <a:r>
              <a:rPr lang="en-US" sz="1200" dirty="0" smtClean="0"/>
              <a:t>for</a:t>
            </a:r>
          </a:p>
          <a:p>
            <a:pPr marL="287550" indent="-171450">
              <a:spcBef>
                <a:spcPts val="0"/>
              </a:spcBef>
              <a:buFont typeface="Wingdings" pitchFamily="2" charset="2"/>
              <a:buChar char="§"/>
              <a:defRPr/>
            </a:pPr>
            <a:r>
              <a:rPr lang="en-GB" sz="1200" dirty="0" smtClean="0"/>
              <a:t>Concern if practice is new</a:t>
            </a:r>
            <a:endParaRPr lang="en-US" sz="1200" dirty="0"/>
          </a:p>
        </p:txBody>
      </p:sp>
      <p:sp>
        <p:nvSpPr>
          <p:cNvPr id="30" name="Oval 29"/>
          <p:cNvSpPr/>
          <p:nvPr/>
        </p:nvSpPr>
        <p:spPr bwMode="auto">
          <a:xfrm>
            <a:off x="2195736" y="4005064"/>
            <a:ext cx="292100" cy="292608"/>
          </a:xfrm>
          <a:prstGeom prst="ellipse">
            <a:avLst/>
          </a:prstGeom>
          <a:solidFill>
            <a:schemeClr val="accent3">
              <a:lumMod val="50000"/>
            </a:schemeClr>
          </a:solidFill>
          <a:ln w="12700" cap="flat" cmpd="sng" algn="ctr">
            <a:solidFill>
              <a:schemeClr val="bg1"/>
            </a:solidFill>
            <a:prstDash val="solid"/>
            <a:round/>
            <a:headEnd type="none" w="med" len="med"/>
            <a:tailEnd type="none" w="med" len="med"/>
          </a:ln>
          <a:effectLst>
            <a:outerShdw blurRad="50800" dist="38100" dir="10800000" algn="r" rotWithShape="0">
              <a:prstClr val="black">
                <a:alpha val="40000"/>
              </a:prstClr>
            </a:outerShdw>
          </a:effectLst>
        </p:spPr>
        <p:txBody>
          <a:bodyPr anchor="ctr" anchorCtr="1"/>
          <a:lstStyle/>
          <a:p>
            <a:pPr>
              <a:defRPr/>
            </a:pPr>
            <a:r>
              <a:rPr lang="en-US" sz="1100" b="1" dirty="0" smtClean="0">
                <a:solidFill>
                  <a:schemeClr val="bg1"/>
                </a:solidFill>
                <a:latin typeface="Arial" pitchFamily="34" charset="0"/>
              </a:rPr>
              <a:t>3</a:t>
            </a:r>
            <a:endParaRPr lang="en-US" sz="1100" b="1" dirty="0">
              <a:solidFill>
                <a:schemeClr val="bg1"/>
              </a:solidFill>
              <a:latin typeface="Arial" pitchFamily="34" charset="0"/>
            </a:endParaRPr>
          </a:p>
        </p:txBody>
      </p:sp>
      <p:sp>
        <p:nvSpPr>
          <p:cNvPr id="31" name="Content Placeholder 3"/>
          <p:cNvSpPr txBox="1">
            <a:spLocks/>
          </p:cNvSpPr>
          <p:nvPr/>
        </p:nvSpPr>
        <p:spPr bwMode="auto">
          <a:xfrm>
            <a:off x="4644008" y="3347587"/>
            <a:ext cx="2088231" cy="740880"/>
          </a:xfrm>
          <a:prstGeom prst="rect">
            <a:avLst/>
          </a:prstGeom>
          <a:noFill/>
          <a:ln w="9525" algn="ctr">
            <a:noFill/>
            <a:miter lim="800000"/>
            <a:headEnd/>
            <a:tailEnd/>
          </a:ln>
        </p:spPr>
        <p:txBody>
          <a:bodyPr lIns="44450" tIns="44450" rIns="44450" bIns="44450" anchor="ctr"/>
          <a:lstStyle/>
          <a:p>
            <a:pPr marL="174625" indent="-174625" eaLnBrk="0" hangingPunct="0">
              <a:spcBef>
                <a:spcPts val="300"/>
              </a:spcBef>
              <a:buClr>
                <a:schemeClr val="tx1"/>
              </a:buClr>
              <a:buFont typeface="Wingdings" pitchFamily="2" charset="2"/>
              <a:buChar char="§"/>
              <a:defRPr/>
            </a:pPr>
            <a:r>
              <a:rPr lang="en-US" sz="1200" dirty="0" smtClean="0">
                <a:solidFill>
                  <a:schemeClr val="dk1"/>
                </a:solidFill>
              </a:rPr>
              <a:t>Actuary </a:t>
            </a:r>
            <a:r>
              <a:rPr lang="en-US" sz="1200" dirty="0" smtClean="0"/>
              <a:t>checked </a:t>
            </a:r>
            <a:r>
              <a:rPr lang="en-US" sz="1200" dirty="0"/>
              <a:t>with </a:t>
            </a:r>
            <a:r>
              <a:rPr lang="en-US" sz="1200" dirty="0">
                <a:solidFill>
                  <a:schemeClr val="dk1"/>
                </a:solidFill>
              </a:rPr>
              <a:t>the company and the </a:t>
            </a:r>
            <a:r>
              <a:rPr lang="en-US" sz="1200" dirty="0" smtClean="0">
                <a:solidFill>
                  <a:schemeClr val="dk1"/>
                </a:solidFill>
              </a:rPr>
              <a:t>auditors</a:t>
            </a:r>
            <a:endParaRPr lang="en-US" sz="1200" dirty="0">
              <a:solidFill>
                <a:schemeClr val="dk1"/>
              </a:solidFill>
            </a:endParaRPr>
          </a:p>
        </p:txBody>
      </p:sp>
      <p:sp>
        <p:nvSpPr>
          <p:cNvPr id="32" name="Chevron 31"/>
          <p:cNvSpPr/>
          <p:nvPr/>
        </p:nvSpPr>
        <p:spPr>
          <a:xfrm>
            <a:off x="6658073" y="1628800"/>
            <a:ext cx="2219028" cy="1576171"/>
          </a:xfrm>
          <a:prstGeom prst="chevron">
            <a:avLst>
              <a:gd name="adj" fmla="val 15333"/>
            </a:avLst>
          </a:prstGeom>
          <a:solidFill>
            <a:schemeClr val="bg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200" dirty="0">
              <a:solidFill>
                <a:schemeClr val="tx1"/>
              </a:solidFill>
            </a:endParaRPr>
          </a:p>
        </p:txBody>
      </p:sp>
      <p:sp>
        <p:nvSpPr>
          <p:cNvPr id="34" name="Chevron 33"/>
          <p:cNvSpPr/>
          <p:nvPr/>
        </p:nvSpPr>
        <p:spPr>
          <a:xfrm>
            <a:off x="6658072" y="5301208"/>
            <a:ext cx="2219029" cy="934648"/>
          </a:xfrm>
          <a:prstGeom prst="chevron">
            <a:avLst>
              <a:gd name="adj" fmla="val 15333"/>
            </a:avLst>
          </a:prstGeom>
          <a:solidFill>
            <a:schemeClr val="bg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200" dirty="0">
              <a:solidFill>
                <a:schemeClr val="tx1"/>
              </a:solidFill>
            </a:endParaRPr>
          </a:p>
        </p:txBody>
      </p:sp>
      <p:sp>
        <p:nvSpPr>
          <p:cNvPr id="35" name="Content Placeholder 3"/>
          <p:cNvSpPr txBox="1">
            <a:spLocks/>
          </p:cNvSpPr>
          <p:nvPr/>
        </p:nvSpPr>
        <p:spPr bwMode="auto">
          <a:xfrm>
            <a:off x="6891635" y="1628801"/>
            <a:ext cx="2072853" cy="1576170"/>
          </a:xfrm>
          <a:prstGeom prst="rect">
            <a:avLst/>
          </a:prstGeom>
          <a:noFill/>
          <a:ln w="9525" algn="ctr">
            <a:noFill/>
            <a:miter lim="800000"/>
            <a:headEnd/>
            <a:tailEnd/>
          </a:ln>
        </p:spPr>
        <p:txBody>
          <a:bodyPr lIns="45720" rIns="45720" anchor="ctr"/>
          <a:lstStyle/>
          <a:p>
            <a:pPr marL="173736" indent="-173736">
              <a:buAutoNum type="alphaLcPeriod"/>
            </a:pPr>
            <a:r>
              <a:rPr lang="en-US" sz="1200" dirty="0"/>
              <a:t>PCS (3.4)</a:t>
            </a:r>
          </a:p>
          <a:p>
            <a:pPr marL="173736" indent="-173736">
              <a:buAutoNum type="alphaLcPeriod"/>
            </a:pPr>
            <a:r>
              <a:rPr lang="en-US" sz="1200" dirty="0"/>
              <a:t>APS (8.3)</a:t>
            </a:r>
          </a:p>
          <a:p>
            <a:pPr marL="173736" indent="-173736">
              <a:buAutoNum type="alphaLcPeriod"/>
            </a:pPr>
            <a:r>
              <a:rPr lang="en-US" sz="1200" dirty="0"/>
              <a:t>AA Regulation (7</a:t>
            </a:r>
            <a:r>
              <a:rPr lang="en-US" sz="1200" dirty="0" smtClean="0"/>
              <a:t>)</a:t>
            </a:r>
            <a:endParaRPr lang="en-US" sz="1200" dirty="0"/>
          </a:p>
          <a:p>
            <a:pPr marL="173736" indent="-173736">
              <a:buAutoNum type="alphaLcPeriod"/>
            </a:pPr>
            <a:r>
              <a:rPr lang="en-US" sz="1200" dirty="0"/>
              <a:t>Draft regulation </a:t>
            </a:r>
            <a:r>
              <a:rPr lang="en-US" sz="1200" dirty="0" smtClean="0"/>
              <a:t>on claims reserving</a:t>
            </a:r>
            <a:endParaRPr lang="en-US" sz="1200" dirty="0"/>
          </a:p>
          <a:p>
            <a:pPr marL="173736" indent="-173736">
              <a:buAutoNum type="alphaLcPeriod"/>
            </a:pPr>
            <a:r>
              <a:rPr lang="en-US" sz="1200" i="1" dirty="0"/>
              <a:t>GN12 (4.2, 6.2)</a:t>
            </a:r>
          </a:p>
          <a:p>
            <a:pPr marL="173736" indent="-173736">
              <a:buAutoNum type="alphaLcPeriod"/>
            </a:pPr>
            <a:r>
              <a:rPr lang="en-US" sz="1200" i="1" dirty="0"/>
              <a:t>GN18 (3.3</a:t>
            </a:r>
            <a:r>
              <a:rPr lang="en-US" sz="1200" i="1" dirty="0" smtClean="0"/>
              <a:t>)</a:t>
            </a:r>
          </a:p>
          <a:p>
            <a:pPr marL="173736" indent="-173736">
              <a:buAutoNum type="alphaLcPeriod"/>
            </a:pPr>
            <a:r>
              <a:rPr lang="en-US" sz="1200" i="1" dirty="0" smtClean="0"/>
              <a:t>TAS - D</a:t>
            </a:r>
            <a:endParaRPr lang="en-US" sz="1200" i="1" dirty="0"/>
          </a:p>
        </p:txBody>
      </p:sp>
      <p:cxnSp>
        <p:nvCxnSpPr>
          <p:cNvPr id="36" name="Straight Connector 20"/>
          <p:cNvCxnSpPr>
            <a:cxnSpLocks noChangeShapeType="1"/>
          </p:cNvCxnSpPr>
          <p:nvPr/>
        </p:nvCxnSpPr>
        <p:spPr bwMode="auto">
          <a:xfrm>
            <a:off x="2555776" y="4077072"/>
            <a:ext cx="6217920" cy="0"/>
          </a:xfrm>
          <a:prstGeom prst="line">
            <a:avLst/>
          </a:prstGeom>
          <a:noFill/>
          <a:ln w="12700" algn="ctr">
            <a:solidFill>
              <a:schemeClr val="tx1"/>
            </a:solidFill>
            <a:prstDash val="dash"/>
            <a:round/>
            <a:headEnd/>
            <a:tailEnd/>
          </a:ln>
          <a:extLst>
            <a:ext uri="{909E8E84-426E-40DD-AFC4-6F175D3DCCD1}">
              <a14:hiddenFill xmlns:a14="http://schemas.microsoft.com/office/drawing/2010/main">
                <a:noFill/>
              </a14:hiddenFill>
            </a:ext>
          </a:extLst>
        </p:spPr>
      </p:cxnSp>
      <p:sp>
        <p:nvSpPr>
          <p:cNvPr id="37" name="Chevron 36"/>
          <p:cNvSpPr/>
          <p:nvPr/>
        </p:nvSpPr>
        <p:spPr>
          <a:xfrm>
            <a:off x="6658073" y="4149080"/>
            <a:ext cx="2219028" cy="934648"/>
          </a:xfrm>
          <a:prstGeom prst="chevron">
            <a:avLst>
              <a:gd name="adj" fmla="val 15333"/>
            </a:avLst>
          </a:prstGeom>
          <a:solidFill>
            <a:schemeClr val="bg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200" dirty="0">
              <a:solidFill>
                <a:schemeClr val="tx1"/>
              </a:solidFill>
            </a:endParaRPr>
          </a:p>
        </p:txBody>
      </p:sp>
      <p:sp>
        <p:nvSpPr>
          <p:cNvPr id="38" name="Chevron 37"/>
          <p:cNvSpPr/>
          <p:nvPr/>
        </p:nvSpPr>
        <p:spPr>
          <a:xfrm>
            <a:off x="6658073" y="3284984"/>
            <a:ext cx="2219028" cy="764765"/>
          </a:xfrm>
          <a:prstGeom prst="chevron">
            <a:avLst>
              <a:gd name="adj" fmla="val 15333"/>
            </a:avLst>
          </a:prstGeom>
          <a:solidFill>
            <a:schemeClr val="bg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endParaRPr lang="en-US" sz="1200" dirty="0">
              <a:solidFill>
                <a:schemeClr val="tx1"/>
              </a:solidFill>
            </a:endParaRPr>
          </a:p>
        </p:txBody>
      </p:sp>
      <p:sp>
        <p:nvSpPr>
          <p:cNvPr id="39" name="Rounded Rectangle 38"/>
          <p:cNvSpPr/>
          <p:nvPr/>
        </p:nvSpPr>
        <p:spPr>
          <a:xfrm>
            <a:off x="6658073" y="1212306"/>
            <a:ext cx="2219028" cy="344486"/>
          </a:xfrm>
          <a:prstGeom prst="roundRect">
            <a:avLst/>
          </a:prstGeom>
          <a:solidFill>
            <a:schemeClr val="accent6">
              <a:lumMod val="50000"/>
            </a:schemeClr>
          </a:solidFill>
          <a:ln>
            <a:noFill/>
          </a:ln>
        </p:spPr>
        <p:txBody>
          <a:bodyPr wrap="square" anchor="ctr" anchorCtr="0">
            <a:noAutofit/>
          </a:bodyPr>
          <a:lstStyle/>
          <a:p>
            <a:pPr algn="ctr">
              <a:defRPr/>
            </a:pPr>
            <a:r>
              <a:rPr lang="en-US" sz="1400" b="1" dirty="0">
                <a:solidFill>
                  <a:schemeClr val="bg1"/>
                </a:solidFill>
              </a:rPr>
              <a:t>R</a:t>
            </a:r>
            <a:r>
              <a:rPr lang="en-US" sz="1400" b="1" dirty="0" smtClean="0">
                <a:solidFill>
                  <a:schemeClr val="bg1"/>
                </a:solidFill>
              </a:rPr>
              <a:t>elevant guidelines</a:t>
            </a:r>
            <a:endParaRPr lang="en-US" sz="1400" b="1" dirty="0">
              <a:solidFill>
                <a:schemeClr val="bg1"/>
              </a:solidFill>
            </a:endParaRPr>
          </a:p>
        </p:txBody>
      </p:sp>
      <p:sp>
        <p:nvSpPr>
          <p:cNvPr id="40" name="TextBox 39"/>
          <p:cNvSpPr txBox="1"/>
          <p:nvPr/>
        </p:nvSpPr>
        <p:spPr>
          <a:xfrm>
            <a:off x="6894576" y="3378342"/>
            <a:ext cx="1617203" cy="646331"/>
          </a:xfrm>
          <a:prstGeom prst="rect">
            <a:avLst/>
          </a:prstGeom>
          <a:noFill/>
        </p:spPr>
        <p:txBody>
          <a:bodyPr wrap="square" rtlCol="0">
            <a:spAutoFit/>
          </a:bodyPr>
          <a:lstStyle/>
          <a:p>
            <a:pPr marL="173736" indent="-173736">
              <a:buFont typeface="+mj-lt"/>
              <a:buAutoNum type="alphaLcPeriod"/>
              <a:defRPr/>
            </a:pPr>
            <a:r>
              <a:rPr lang="en-US" sz="1200" dirty="0"/>
              <a:t>PCS</a:t>
            </a:r>
          </a:p>
          <a:p>
            <a:pPr marL="173736" indent="-173736">
              <a:buAutoNum type="alphaLcPeriod"/>
            </a:pPr>
            <a:r>
              <a:rPr lang="en-US" sz="1200" dirty="0"/>
              <a:t>GN12 (6.1)</a:t>
            </a:r>
          </a:p>
          <a:p>
            <a:pPr marL="173736" indent="-173736">
              <a:buAutoNum type="alphaLcPeriod"/>
            </a:pPr>
            <a:r>
              <a:rPr lang="en-US" sz="1200" dirty="0"/>
              <a:t>GN18 (3.1, 4.1)</a:t>
            </a:r>
          </a:p>
        </p:txBody>
      </p:sp>
      <p:sp>
        <p:nvSpPr>
          <p:cNvPr id="41" name="TextBox 40"/>
          <p:cNvSpPr txBox="1"/>
          <p:nvPr/>
        </p:nvSpPr>
        <p:spPr>
          <a:xfrm>
            <a:off x="6894577" y="4221088"/>
            <a:ext cx="1853888" cy="830997"/>
          </a:xfrm>
          <a:prstGeom prst="rect">
            <a:avLst/>
          </a:prstGeom>
          <a:noFill/>
        </p:spPr>
        <p:txBody>
          <a:bodyPr wrap="square" rtlCol="0">
            <a:spAutoFit/>
          </a:bodyPr>
          <a:lstStyle/>
          <a:p>
            <a:pPr marL="173736" indent="-173736">
              <a:buAutoNum type="alphaLcPeriod"/>
            </a:pPr>
            <a:r>
              <a:rPr lang="en-US" sz="1200" dirty="0"/>
              <a:t>APS  (8.10.3)</a:t>
            </a:r>
          </a:p>
          <a:p>
            <a:pPr marL="173736" indent="-173736">
              <a:buAutoNum type="alphaLcPeriod"/>
            </a:pPr>
            <a:r>
              <a:rPr lang="en-US" sz="1200" dirty="0"/>
              <a:t>AA Regulation ( 8.h.ii)</a:t>
            </a:r>
          </a:p>
          <a:p>
            <a:pPr marL="173736" indent="-173736">
              <a:buAutoNum type="alphaLcPeriod"/>
            </a:pPr>
            <a:r>
              <a:rPr lang="en-US" sz="1200" dirty="0"/>
              <a:t>Draft regulation on claims </a:t>
            </a:r>
            <a:r>
              <a:rPr lang="en-US" sz="1200" dirty="0" smtClean="0"/>
              <a:t>reserving</a:t>
            </a:r>
            <a:endParaRPr lang="en-US" sz="1200" dirty="0"/>
          </a:p>
        </p:txBody>
      </p:sp>
      <p:sp>
        <p:nvSpPr>
          <p:cNvPr id="42" name="TextBox 41"/>
          <p:cNvSpPr txBox="1"/>
          <p:nvPr/>
        </p:nvSpPr>
        <p:spPr>
          <a:xfrm>
            <a:off x="6894576" y="5589240"/>
            <a:ext cx="1853888" cy="276999"/>
          </a:xfrm>
          <a:prstGeom prst="rect">
            <a:avLst/>
          </a:prstGeom>
          <a:noFill/>
        </p:spPr>
        <p:txBody>
          <a:bodyPr wrap="square" rtlCol="0">
            <a:spAutoFit/>
          </a:bodyPr>
          <a:lstStyle/>
          <a:p>
            <a:pPr marL="173736" indent="-173736">
              <a:buAutoNum type="alphaLcPeriod"/>
            </a:pPr>
            <a:r>
              <a:rPr lang="en-US" sz="1200" dirty="0"/>
              <a:t>AA Regulation (8.i)</a:t>
            </a:r>
          </a:p>
        </p:txBody>
      </p:sp>
      <p:sp>
        <p:nvSpPr>
          <p:cNvPr id="43" name="Title 1"/>
          <p:cNvSpPr>
            <a:spLocks noGrp="1"/>
          </p:cNvSpPr>
          <p:nvPr>
            <p:ph type="title"/>
          </p:nvPr>
        </p:nvSpPr>
        <p:spPr>
          <a:xfrm>
            <a:off x="457200" y="209773"/>
            <a:ext cx="7497763" cy="842963"/>
          </a:xfrm>
        </p:spPr>
        <p:txBody>
          <a:bodyPr>
            <a:normAutofit/>
          </a:bodyPr>
          <a:lstStyle/>
          <a:p>
            <a:r>
              <a:rPr lang="en-US" sz="3000" dirty="0" smtClean="0">
                <a:latin typeface="+mj-lt"/>
                <a:cs typeface="Arial" pitchFamily="34" charset="0"/>
              </a:rPr>
              <a:t>Our view of the case study</a:t>
            </a:r>
            <a:endParaRPr lang="en-US" sz="3000" dirty="0" smtClean="0">
              <a:solidFill>
                <a:schemeClr val="bg1">
                  <a:lumMod val="50000"/>
                </a:schemeClr>
              </a:solidFill>
              <a:latin typeface="+mj-lt"/>
            </a:endParaRPr>
          </a:p>
        </p:txBody>
      </p:sp>
      <p:sp>
        <p:nvSpPr>
          <p:cNvPr id="44" name="TextBox 43"/>
          <p:cNvSpPr txBox="1"/>
          <p:nvPr/>
        </p:nvSpPr>
        <p:spPr>
          <a:xfrm>
            <a:off x="92075" y="6237312"/>
            <a:ext cx="8950225" cy="276999"/>
          </a:xfrm>
          <a:prstGeom prst="rect">
            <a:avLst/>
          </a:prstGeom>
          <a:noFill/>
        </p:spPr>
        <p:txBody>
          <a:bodyPr wrap="square" rtlCol="0">
            <a:spAutoFit/>
          </a:bodyPr>
          <a:lstStyle/>
          <a:p>
            <a:r>
              <a:rPr lang="en-US" sz="1200" dirty="0" smtClean="0"/>
              <a:t>PCS : Professional Conduct Standards;  APS : Actuarial Practice Standard (APS 21);  AA Regulation: </a:t>
            </a:r>
            <a:r>
              <a:rPr lang="en-US" sz="1200" dirty="0"/>
              <a:t>IRDA (Appointed Actuary) Regulations, </a:t>
            </a:r>
            <a:r>
              <a:rPr lang="en-US" sz="1200" dirty="0" smtClean="0"/>
              <a:t>2000</a:t>
            </a:r>
            <a:endParaRPr lang="en-US" sz="1200" dirty="0"/>
          </a:p>
        </p:txBody>
      </p:sp>
      <p:sp>
        <p:nvSpPr>
          <p:cNvPr id="45" name="TextBox 44"/>
          <p:cNvSpPr txBox="1"/>
          <p:nvPr/>
        </p:nvSpPr>
        <p:spPr>
          <a:xfrm>
            <a:off x="92075" y="6453336"/>
            <a:ext cx="8548377" cy="276999"/>
          </a:xfrm>
          <a:prstGeom prst="rect">
            <a:avLst/>
          </a:prstGeom>
          <a:noFill/>
        </p:spPr>
        <p:txBody>
          <a:bodyPr wrap="square" rtlCol="0">
            <a:spAutoFit/>
          </a:bodyPr>
          <a:lstStyle/>
          <a:p>
            <a:r>
              <a:rPr lang="en-US" sz="1200" dirty="0" smtClean="0"/>
              <a:t>GN : Guidance Notes issued by </a:t>
            </a:r>
            <a:r>
              <a:rPr lang="en-US" sz="1200" dirty="0" err="1" smtClean="0"/>
              <a:t>IFoA</a:t>
            </a:r>
            <a:r>
              <a:rPr lang="en-US" sz="1200" dirty="0" smtClean="0"/>
              <a:t>; TAS – D : Technical Actuarial Standard  on Data produced by Board of Actuarial Standards, UK</a:t>
            </a:r>
            <a:endParaRPr lang="en-US" sz="1200" dirty="0"/>
          </a:p>
        </p:txBody>
      </p:sp>
    </p:spTree>
    <p:extLst>
      <p:ext uri="{BB962C8B-B14F-4D97-AF65-F5344CB8AC3E}">
        <p14:creationId xmlns:p14="http://schemas.microsoft.com/office/powerpoint/2010/main" val="6429216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solidFill>
                  <a:srgbClr val="1F497D">
                    <a:lumMod val="75000"/>
                  </a:srgbClr>
                </a:solidFill>
              </a:rPr>
              <a:pPr/>
              <a:t>5</a:t>
            </a:fld>
            <a:endParaRPr lang="en-US" dirty="0">
              <a:solidFill>
                <a:srgbClr val="1F497D">
                  <a:lumMod val="75000"/>
                </a:srgbClr>
              </a:solidFill>
            </a:endParaRPr>
          </a:p>
        </p:txBody>
      </p:sp>
      <p:sp>
        <p:nvSpPr>
          <p:cNvPr id="5" name="Title 1"/>
          <p:cNvSpPr>
            <a:spLocks noGrp="1"/>
          </p:cNvSpPr>
          <p:nvPr>
            <p:ph type="title"/>
          </p:nvPr>
        </p:nvSpPr>
        <p:spPr>
          <a:xfrm>
            <a:off x="457200" y="209773"/>
            <a:ext cx="7497763" cy="842963"/>
          </a:xfrm>
        </p:spPr>
        <p:txBody>
          <a:bodyPr>
            <a:normAutofit/>
          </a:bodyPr>
          <a:lstStyle/>
          <a:p>
            <a:r>
              <a:rPr lang="en-US" sz="3000" dirty="0" smtClean="0">
                <a:latin typeface="+mj-lt"/>
                <a:cs typeface="Arial" pitchFamily="34" charset="0"/>
              </a:rPr>
              <a:t>Initial considerations</a:t>
            </a:r>
            <a:endParaRPr lang="en-US" sz="3000" dirty="0" smtClean="0">
              <a:solidFill>
                <a:schemeClr val="bg1">
                  <a:lumMod val="50000"/>
                </a:schemeClr>
              </a:solidFill>
              <a:latin typeface="+mj-lt"/>
            </a:endParaRPr>
          </a:p>
        </p:txBody>
      </p:sp>
      <p:sp>
        <p:nvSpPr>
          <p:cNvPr id="6" name="Rectangle 21"/>
          <p:cNvSpPr>
            <a:spLocks noChangeArrowheads="1"/>
          </p:cNvSpPr>
          <p:nvPr/>
        </p:nvSpPr>
        <p:spPr bwMode="gray">
          <a:xfrm>
            <a:off x="255588" y="1269580"/>
            <a:ext cx="2868612" cy="682625"/>
          </a:xfrm>
          <a:prstGeom prst="homePlate">
            <a:avLst>
              <a:gd name="adj" fmla="val 38025"/>
            </a:avLst>
          </a:prstGeom>
          <a:solidFill>
            <a:schemeClr val="accent2">
              <a:lumMod val="50000"/>
            </a:schemeClr>
          </a:solidFill>
          <a:ln>
            <a:noFill/>
          </a:ln>
          <a:extLst/>
        </p:spPr>
        <p:txBody>
          <a:bodyPr/>
          <a:lstStyle/>
          <a:p>
            <a:pPr algn="ctr"/>
            <a:r>
              <a:rPr lang="en-US" b="1" dirty="0" smtClean="0">
                <a:solidFill>
                  <a:srgbClr val="FFFFFF"/>
                </a:solidFill>
              </a:rPr>
              <a:t>According to PCS</a:t>
            </a:r>
            <a:endParaRPr lang="en-US" b="1" dirty="0">
              <a:solidFill>
                <a:srgbClr val="FFFFFF"/>
              </a:solidFill>
            </a:endParaRPr>
          </a:p>
        </p:txBody>
      </p:sp>
      <p:sp>
        <p:nvSpPr>
          <p:cNvPr id="7" name="Rectangle 6"/>
          <p:cNvSpPr/>
          <p:nvPr/>
        </p:nvSpPr>
        <p:spPr bwMode="auto">
          <a:xfrm>
            <a:off x="255588" y="1602953"/>
            <a:ext cx="8670925" cy="2114079"/>
          </a:xfrm>
          <a:prstGeom prst="rect">
            <a:avLst/>
          </a:prstGeom>
          <a:solidFill>
            <a:schemeClr val="accent6">
              <a:lumMod val="40000"/>
              <a:lumOff val="60000"/>
            </a:schemeClr>
          </a:solidFill>
          <a:ln w="12700" cap="flat" cmpd="sng" algn="ctr">
            <a:noFill/>
            <a:prstDash val="solid"/>
            <a:round/>
            <a:headEnd type="none" w="med" len="med"/>
            <a:tailEnd type="none" w="med" len="med"/>
          </a:ln>
          <a:effectLst/>
        </p:spPr>
        <p:txBody>
          <a:bodyPr/>
          <a:lstStyle/>
          <a:p>
            <a:pPr marL="173736" lvl="1" indent="-173736">
              <a:lnSpc>
                <a:spcPts val="1200"/>
              </a:lnSpc>
              <a:buNone/>
            </a:pPr>
            <a:endParaRPr lang="en-US" sz="1600" dirty="0" smtClean="0"/>
          </a:p>
          <a:p>
            <a:pPr marL="173736" lvl="1" indent="-173736">
              <a:buNone/>
            </a:pPr>
            <a:r>
              <a:rPr lang="en-US" sz="1600" dirty="0" smtClean="0"/>
              <a:t>An </a:t>
            </a:r>
            <a:r>
              <a:rPr lang="en-US" sz="1600" dirty="0"/>
              <a:t>actuary giving advice which is formulated in the interests of a particular client must ensure that </a:t>
            </a:r>
            <a:r>
              <a:rPr lang="en-US" sz="1600" dirty="0" smtClean="0"/>
              <a:t>the</a:t>
            </a:r>
          </a:p>
          <a:p>
            <a:pPr marL="173736" lvl="1" indent="-173736">
              <a:buNone/>
            </a:pPr>
            <a:r>
              <a:rPr lang="en-US" sz="1600" dirty="0" smtClean="0"/>
              <a:t>client </a:t>
            </a:r>
            <a:r>
              <a:rPr lang="en-US" sz="1600" dirty="0"/>
              <a:t>is aware that the advice is not of broader applicability than intended by the actuary, nor is </a:t>
            </a:r>
            <a:r>
              <a:rPr lang="en-US" sz="1600" dirty="0" smtClean="0"/>
              <a:t>it</a:t>
            </a:r>
          </a:p>
          <a:p>
            <a:pPr marL="173736" lvl="1" indent="-173736">
              <a:buNone/>
            </a:pPr>
            <a:r>
              <a:rPr lang="en-US" sz="1600" dirty="0" smtClean="0"/>
              <a:t>necessarily </a:t>
            </a:r>
            <a:r>
              <a:rPr lang="en-US" sz="1600" dirty="0"/>
              <a:t>the advice that would be given to another client or to third parties whose objectives </a:t>
            </a:r>
            <a:r>
              <a:rPr lang="en-US" sz="1600" dirty="0" smtClean="0"/>
              <a:t>and</a:t>
            </a:r>
          </a:p>
          <a:p>
            <a:pPr marL="173736" lvl="1" indent="-173736">
              <a:buNone/>
            </a:pPr>
            <a:r>
              <a:rPr lang="en-US" sz="1600" dirty="0" smtClean="0"/>
              <a:t>requirements </a:t>
            </a:r>
            <a:r>
              <a:rPr lang="en-US" sz="1600" dirty="0"/>
              <a:t>may be different</a:t>
            </a:r>
            <a:r>
              <a:rPr lang="en-US" sz="1600" dirty="0" smtClean="0"/>
              <a:t>.</a:t>
            </a:r>
          </a:p>
          <a:p>
            <a:pPr marL="173736" lvl="1" indent="-173736">
              <a:buNone/>
            </a:pPr>
            <a:endParaRPr lang="en-US" sz="1600" dirty="0" smtClean="0"/>
          </a:p>
          <a:p>
            <a:pPr marL="173736" lvl="1" indent="-173736">
              <a:buNone/>
            </a:pPr>
            <a:r>
              <a:rPr lang="en-US" sz="1600" dirty="0" smtClean="0"/>
              <a:t>An </a:t>
            </a:r>
            <a:r>
              <a:rPr lang="en-US" sz="1600" dirty="0"/>
              <a:t>actuary shall, in communicating professional findings, identify the client for whom the findings </a:t>
            </a:r>
            <a:r>
              <a:rPr lang="en-US" sz="1600" dirty="0" smtClean="0"/>
              <a:t>are</a:t>
            </a:r>
          </a:p>
          <a:p>
            <a:pPr marL="173736" lvl="1" indent="-173736">
              <a:buNone/>
            </a:pPr>
            <a:r>
              <a:rPr lang="en-US" sz="1600" dirty="0" smtClean="0"/>
              <a:t>made </a:t>
            </a:r>
            <a:r>
              <a:rPr lang="en-US" sz="1600" dirty="0"/>
              <a:t>and in what capacity the actuary serves.</a:t>
            </a:r>
          </a:p>
        </p:txBody>
      </p:sp>
      <p:sp>
        <p:nvSpPr>
          <p:cNvPr id="10" name="Line 9"/>
          <p:cNvSpPr>
            <a:spLocks noChangeShapeType="1"/>
          </p:cNvSpPr>
          <p:nvPr/>
        </p:nvSpPr>
        <p:spPr bwMode="gray">
          <a:xfrm>
            <a:off x="256032" y="3861048"/>
            <a:ext cx="866851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dirty="0"/>
          </a:p>
        </p:txBody>
      </p:sp>
      <p:sp>
        <p:nvSpPr>
          <p:cNvPr id="11" name="Rectangle 10"/>
          <p:cNvSpPr/>
          <p:nvPr/>
        </p:nvSpPr>
        <p:spPr bwMode="auto">
          <a:xfrm>
            <a:off x="295484" y="4021358"/>
            <a:ext cx="850327" cy="655841"/>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lIns="75804" tIns="37902" rIns="75804" bIns="37902"/>
          <a:lstStyle/>
          <a:p>
            <a:pPr>
              <a:defRPr/>
            </a:pPr>
            <a:endParaRPr lang="en-US" sz="1000">
              <a:solidFill>
                <a:srgbClr val="003366"/>
              </a:solidFill>
            </a:endParaRPr>
          </a:p>
        </p:txBody>
      </p:sp>
      <p:sp>
        <p:nvSpPr>
          <p:cNvPr id="12" name="TextBox 26"/>
          <p:cNvSpPr txBox="1">
            <a:spLocks noChangeArrowheads="1"/>
          </p:cNvSpPr>
          <p:nvPr/>
        </p:nvSpPr>
        <p:spPr bwMode="auto">
          <a:xfrm>
            <a:off x="295484" y="4225469"/>
            <a:ext cx="850327" cy="32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75804" tIns="37902" rIns="75804" bIns="37902">
            <a:spAutoFit/>
          </a:bodyPr>
          <a:lstStyle>
            <a:lvl1pPr>
              <a:defRPr sz="2000">
                <a:solidFill>
                  <a:schemeClr val="tx1"/>
                </a:solidFill>
                <a:latin typeface="Arial" charset="0"/>
                <a:ea typeface="ＭＳ Ｐゴシック" pitchFamily="34" charset="-128"/>
              </a:defRPr>
            </a:lvl1pPr>
            <a:lvl2pPr marL="742950" indent="-285750">
              <a:defRPr sz="2000">
                <a:solidFill>
                  <a:schemeClr val="tx1"/>
                </a:solidFill>
                <a:latin typeface="Arial" charset="0"/>
                <a:ea typeface="ＭＳ Ｐゴシック" pitchFamily="34" charset="-128"/>
              </a:defRPr>
            </a:lvl2pPr>
            <a:lvl3pPr marL="1143000" indent="-228600">
              <a:defRPr sz="2000">
                <a:solidFill>
                  <a:schemeClr val="tx1"/>
                </a:solidFill>
                <a:latin typeface="Arial" charset="0"/>
                <a:ea typeface="ＭＳ Ｐゴシック" pitchFamily="34" charset="-128"/>
              </a:defRPr>
            </a:lvl3pPr>
            <a:lvl4pPr marL="1600200" indent="-228600">
              <a:defRPr sz="2000">
                <a:solidFill>
                  <a:schemeClr val="tx1"/>
                </a:solidFill>
                <a:latin typeface="Arial" charset="0"/>
                <a:ea typeface="ＭＳ Ｐゴシック" pitchFamily="34" charset="-128"/>
              </a:defRPr>
            </a:lvl4pPr>
            <a:lvl5pPr marL="2057400" indent="-228600">
              <a:defRPr sz="2000">
                <a:solidFill>
                  <a:schemeClr val="tx1"/>
                </a:solidFill>
                <a:latin typeface="Arial" charset="0"/>
                <a:ea typeface="ＭＳ Ｐゴシック" pitchFamily="34" charset="-128"/>
              </a:defRPr>
            </a:lvl5pPr>
            <a:lvl6pPr marL="2514600" indent="-228600" algn="r" eaLnBrk="0" fontAlgn="base" hangingPunct="0">
              <a:spcBef>
                <a:spcPct val="0"/>
              </a:spcBef>
              <a:spcAft>
                <a:spcPct val="0"/>
              </a:spcAft>
              <a:defRPr sz="2000">
                <a:solidFill>
                  <a:schemeClr val="tx1"/>
                </a:solidFill>
                <a:latin typeface="Arial" charset="0"/>
                <a:ea typeface="ＭＳ Ｐゴシック" pitchFamily="34" charset="-128"/>
              </a:defRPr>
            </a:lvl6pPr>
            <a:lvl7pPr marL="2971800" indent="-228600" algn="r" eaLnBrk="0" fontAlgn="base" hangingPunct="0">
              <a:spcBef>
                <a:spcPct val="0"/>
              </a:spcBef>
              <a:spcAft>
                <a:spcPct val="0"/>
              </a:spcAft>
              <a:defRPr sz="2000">
                <a:solidFill>
                  <a:schemeClr val="tx1"/>
                </a:solidFill>
                <a:latin typeface="Arial" charset="0"/>
                <a:ea typeface="ＭＳ Ｐゴシック" pitchFamily="34" charset="-128"/>
              </a:defRPr>
            </a:lvl7pPr>
            <a:lvl8pPr marL="3429000" indent="-228600" algn="r" eaLnBrk="0" fontAlgn="base" hangingPunct="0">
              <a:spcBef>
                <a:spcPct val="0"/>
              </a:spcBef>
              <a:spcAft>
                <a:spcPct val="0"/>
              </a:spcAft>
              <a:defRPr sz="2000">
                <a:solidFill>
                  <a:schemeClr val="tx1"/>
                </a:solidFill>
                <a:latin typeface="Arial" charset="0"/>
                <a:ea typeface="ＭＳ Ｐゴシック" pitchFamily="34" charset="-128"/>
              </a:defRPr>
            </a:lvl8pPr>
            <a:lvl9pPr marL="3886200" indent="-228600" algn="r" eaLnBrk="0" fontAlgn="base" hangingPunct="0">
              <a:spcBef>
                <a:spcPct val="0"/>
              </a:spcBef>
              <a:spcAft>
                <a:spcPct val="0"/>
              </a:spcAft>
              <a:defRPr sz="2000">
                <a:solidFill>
                  <a:schemeClr val="tx1"/>
                </a:solidFill>
                <a:latin typeface="Arial" charset="0"/>
                <a:ea typeface="ＭＳ Ｐゴシック" pitchFamily="34" charset="-128"/>
              </a:defRPr>
            </a:lvl9pPr>
          </a:lstStyle>
          <a:p>
            <a:pPr algn="ctr"/>
            <a:r>
              <a:rPr lang="en-US" sz="1600" b="1" dirty="0" smtClean="0">
                <a:solidFill>
                  <a:schemeClr val="bg1"/>
                </a:solidFill>
                <a:latin typeface="+mn-lt"/>
              </a:rPr>
              <a:t>Scope</a:t>
            </a:r>
            <a:endParaRPr lang="en-US" sz="1600" b="1" dirty="0">
              <a:solidFill>
                <a:schemeClr val="bg1"/>
              </a:solidFill>
              <a:latin typeface="+mn-lt"/>
            </a:endParaRPr>
          </a:p>
        </p:txBody>
      </p:sp>
      <p:sp>
        <p:nvSpPr>
          <p:cNvPr id="13" name="Rectangle 41"/>
          <p:cNvSpPr>
            <a:spLocks noChangeArrowheads="1"/>
          </p:cNvSpPr>
          <p:nvPr/>
        </p:nvSpPr>
        <p:spPr bwMode="auto">
          <a:xfrm>
            <a:off x="1145812" y="4084149"/>
            <a:ext cx="3210164" cy="568987"/>
          </a:xfrm>
          <a:prstGeom prst="round1Rect">
            <a:avLst/>
          </a:prstGeom>
          <a:noFill/>
          <a:ln w="3175">
            <a:noFill/>
            <a:miter lim="800000"/>
            <a:headEnd/>
            <a:tailEnd/>
          </a:ln>
        </p:spPr>
        <p:txBody>
          <a:bodyPr wrap="square" lIns="75804" tIns="37902" rIns="75804" bIns="37902">
            <a:spAutoFit/>
          </a:bodyPr>
          <a:lstStyle/>
          <a:p>
            <a:pPr marL="173736" lvl="1" indent="-173736"/>
            <a:r>
              <a:rPr lang="en-US" sz="1600" dirty="0"/>
              <a:t>The consultant should set out </a:t>
            </a:r>
            <a:r>
              <a:rPr lang="en-US" sz="1600" dirty="0" smtClean="0"/>
              <a:t>the</a:t>
            </a:r>
          </a:p>
          <a:p>
            <a:pPr marL="173736" lvl="1" indent="-173736"/>
            <a:r>
              <a:rPr lang="en-US" sz="1600" dirty="0" smtClean="0"/>
              <a:t>scope </a:t>
            </a:r>
            <a:r>
              <a:rPr lang="en-US" sz="1600" dirty="0"/>
              <a:t>and purpose of </a:t>
            </a:r>
            <a:r>
              <a:rPr lang="en-US" sz="1600" dirty="0" smtClean="0"/>
              <a:t>the certificate</a:t>
            </a:r>
            <a:endParaRPr lang="en-US" sz="1600" dirty="0"/>
          </a:p>
        </p:txBody>
      </p:sp>
      <p:sp>
        <p:nvSpPr>
          <p:cNvPr id="14" name="Round Single Corner Rectangle 13"/>
          <p:cNvSpPr/>
          <p:nvPr/>
        </p:nvSpPr>
        <p:spPr bwMode="auto">
          <a:xfrm>
            <a:off x="1145810" y="4022889"/>
            <a:ext cx="3138157" cy="654310"/>
          </a:xfrm>
          <a:prstGeom prst="round1Rect">
            <a:avLst/>
          </a:prstGeom>
          <a:noFill/>
          <a:ln w="9525" cap="flat" cmpd="sng" algn="ctr">
            <a:solidFill>
              <a:schemeClr val="tx1"/>
            </a:solidFill>
            <a:prstDash val="solid"/>
            <a:round/>
            <a:headEnd type="none" w="med" len="med"/>
            <a:tailEnd type="none" w="med" len="med"/>
          </a:ln>
          <a:effectLst/>
        </p:spPr>
        <p:txBody>
          <a:bodyPr lIns="75804" tIns="37902" rIns="75804" bIns="37902"/>
          <a:lstStyle/>
          <a:p>
            <a:pPr>
              <a:defRPr/>
            </a:pPr>
            <a:endParaRPr lang="en-US" sz="1600" dirty="0">
              <a:solidFill>
                <a:srgbClr val="003366"/>
              </a:solidFill>
            </a:endParaRPr>
          </a:p>
        </p:txBody>
      </p:sp>
      <p:sp>
        <p:nvSpPr>
          <p:cNvPr id="16" name="Rectangle 41"/>
          <p:cNvSpPr>
            <a:spLocks noChangeArrowheads="1"/>
          </p:cNvSpPr>
          <p:nvPr/>
        </p:nvSpPr>
        <p:spPr bwMode="auto">
          <a:xfrm>
            <a:off x="301436" y="4758973"/>
            <a:ext cx="3982531" cy="1406331"/>
          </a:xfrm>
          <a:prstGeom prst="rect">
            <a:avLst/>
          </a:prstGeom>
          <a:solidFill>
            <a:schemeClr val="accent3">
              <a:lumMod val="60000"/>
              <a:lumOff val="40000"/>
            </a:schemeClr>
          </a:solidFill>
          <a:ln>
            <a:noFill/>
          </a:ln>
          <a:extLst/>
        </p:spPr>
        <p:txBody>
          <a:bodyPr wrap="square" lIns="75804" tIns="37902" rIns="75804" bIns="37902" anchor="ctr">
            <a:noAutofit/>
          </a:bodyPr>
          <a:lstStyle/>
          <a:p>
            <a:pPr marL="173736" lvl="2" indent="-173736">
              <a:spcAft>
                <a:spcPts val="600"/>
              </a:spcAft>
              <a:buFont typeface="Wingdings" pitchFamily="2" charset="2"/>
              <a:buChar char="§"/>
            </a:pPr>
            <a:r>
              <a:rPr lang="en-US" sz="1600" dirty="0"/>
              <a:t>Actuarial certificate stating adequacy of case reserves</a:t>
            </a:r>
          </a:p>
          <a:p>
            <a:pPr marL="173736" lvl="2" indent="-173736">
              <a:buFont typeface="Wingdings" pitchFamily="2" charset="2"/>
              <a:buChar char="§"/>
            </a:pPr>
            <a:r>
              <a:rPr lang="en-US" sz="1600" dirty="0"/>
              <a:t>Included in published Report &amp; </a:t>
            </a:r>
            <a:r>
              <a:rPr lang="en-US" sz="1600" dirty="0" smtClean="0"/>
              <a:t>Accounts</a:t>
            </a:r>
            <a:endParaRPr lang="en-US" sz="1000" dirty="0"/>
          </a:p>
        </p:txBody>
      </p:sp>
      <p:sp>
        <p:nvSpPr>
          <p:cNvPr id="17" name="Rectangle 16"/>
          <p:cNvSpPr/>
          <p:nvPr/>
        </p:nvSpPr>
        <p:spPr bwMode="auto">
          <a:xfrm>
            <a:off x="4905761" y="4021358"/>
            <a:ext cx="850327" cy="655841"/>
          </a:xfrm>
          <a:prstGeom prst="rect">
            <a:avLst/>
          </a:prstGeom>
          <a:solidFill>
            <a:schemeClr val="accent3">
              <a:lumMod val="75000"/>
            </a:schemeClr>
          </a:solidFill>
          <a:ln w="9525" cap="flat" cmpd="sng" algn="ctr">
            <a:noFill/>
            <a:prstDash val="solid"/>
            <a:round/>
            <a:headEnd type="none" w="med" len="med"/>
            <a:tailEnd type="none" w="med" len="med"/>
          </a:ln>
          <a:effectLst/>
        </p:spPr>
        <p:txBody>
          <a:bodyPr lIns="75804" tIns="37902" rIns="75804" bIns="37902"/>
          <a:lstStyle/>
          <a:p>
            <a:endParaRPr lang="en-US" sz="1000">
              <a:solidFill>
                <a:srgbClr val="003366"/>
              </a:solidFill>
            </a:endParaRPr>
          </a:p>
        </p:txBody>
      </p:sp>
      <p:sp>
        <p:nvSpPr>
          <p:cNvPr id="18" name="TextBox 26"/>
          <p:cNvSpPr txBox="1">
            <a:spLocks noChangeArrowheads="1"/>
          </p:cNvSpPr>
          <p:nvPr/>
        </p:nvSpPr>
        <p:spPr bwMode="auto">
          <a:xfrm>
            <a:off x="4833754" y="4084149"/>
            <a:ext cx="1034390" cy="568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75804" tIns="37902" rIns="75804" bIns="37902">
            <a:spAutoFit/>
          </a:bodyPr>
          <a:lstStyle>
            <a:defPPr>
              <a:defRPr lang="en-US"/>
            </a:defPPr>
            <a:lvl1pPr algn="ctr">
              <a:defRPr sz="1600" b="1">
                <a:ea typeface="ＭＳ Ｐゴシック" pitchFamily="34" charset="-128"/>
              </a:defRPr>
            </a:lvl1pPr>
            <a:lvl2pPr marL="742950" indent="-285750">
              <a:defRPr sz="2000">
                <a:latin typeface="Arial" charset="0"/>
                <a:ea typeface="ＭＳ Ｐゴシック" pitchFamily="34" charset="-128"/>
              </a:defRPr>
            </a:lvl2pPr>
            <a:lvl3pPr marL="1143000" indent="-228600">
              <a:defRPr sz="2000">
                <a:latin typeface="Arial" charset="0"/>
                <a:ea typeface="ＭＳ Ｐゴシック" pitchFamily="34" charset="-128"/>
              </a:defRPr>
            </a:lvl3pPr>
            <a:lvl4pPr marL="1600200" indent="-228600">
              <a:defRPr sz="2000">
                <a:latin typeface="Arial" charset="0"/>
                <a:ea typeface="ＭＳ Ｐゴシック" pitchFamily="34" charset="-128"/>
              </a:defRPr>
            </a:lvl4pPr>
            <a:lvl5pPr marL="2057400" indent="-228600">
              <a:defRPr sz="2000">
                <a:latin typeface="Arial" charset="0"/>
                <a:ea typeface="ＭＳ Ｐゴシック" pitchFamily="34" charset="-128"/>
              </a:defRPr>
            </a:lvl5pPr>
            <a:lvl6pPr marL="2514600" indent="-228600" algn="r" eaLnBrk="0" fontAlgn="base" hangingPunct="0">
              <a:spcBef>
                <a:spcPct val="0"/>
              </a:spcBef>
              <a:spcAft>
                <a:spcPct val="0"/>
              </a:spcAft>
              <a:defRPr sz="2000">
                <a:latin typeface="Arial" charset="0"/>
                <a:ea typeface="ＭＳ Ｐゴシック" pitchFamily="34" charset="-128"/>
              </a:defRPr>
            </a:lvl6pPr>
            <a:lvl7pPr marL="2971800" indent="-228600" algn="r" eaLnBrk="0" fontAlgn="base" hangingPunct="0">
              <a:spcBef>
                <a:spcPct val="0"/>
              </a:spcBef>
              <a:spcAft>
                <a:spcPct val="0"/>
              </a:spcAft>
              <a:defRPr sz="2000">
                <a:latin typeface="Arial" charset="0"/>
                <a:ea typeface="ＭＳ Ｐゴシック" pitchFamily="34" charset="-128"/>
              </a:defRPr>
            </a:lvl7pPr>
            <a:lvl8pPr marL="3429000" indent="-228600" algn="r" eaLnBrk="0" fontAlgn="base" hangingPunct="0">
              <a:spcBef>
                <a:spcPct val="0"/>
              </a:spcBef>
              <a:spcAft>
                <a:spcPct val="0"/>
              </a:spcAft>
              <a:defRPr sz="2000">
                <a:latin typeface="Arial" charset="0"/>
                <a:ea typeface="ＭＳ Ｐゴシック" pitchFamily="34" charset="-128"/>
              </a:defRPr>
            </a:lvl8pPr>
            <a:lvl9pPr marL="3886200" indent="-228600" algn="r" eaLnBrk="0" fontAlgn="base" hangingPunct="0">
              <a:spcBef>
                <a:spcPct val="0"/>
              </a:spcBef>
              <a:spcAft>
                <a:spcPct val="0"/>
              </a:spcAft>
              <a:defRPr sz="2000">
                <a:latin typeface="Arial" charset="0"/>
                <a:ea typeface="ＭＳ Ｐゴシック" pitchFamily="34" charset="-128"/>
              </a:defRPr>
            </a:lvl9pPr>
          </a:lstStyle>
          <a:p>
            <a:r>
              <a:rPr lang="en-US" dirty="0">
                <a:solidFill>
                  <a:schemeClr val="bg1"/>
                </a:solidFill>
              </a:rPr>
              <a:t>Target </a:t>
            </a:r>
            <a:r>
              <a:rPr lang="en-US" dirty="0" smtClean="0">
                <a:solidFill>
                  <a:schemeClr val="bg1"/>
                </a:solidFill>
              </a:rPr>
              <a:t>Audience</a:t>
            </a:r>
            <a:endParaRPr lang="en-US" dirty="0">
              <a:solidFill>
                <a:schemeClr val="bg1"/>
              </a:solidFill>
            </a:endParaRPr>
          </a:p>
        </p:txBody>
      </p:sp>
      <p:sp>
        <p:nvSpPr>
          <p:cNvPr id="19" name="Rectangle 41"/>
          <p:cNvSpPr>
            <a:spLocks noChangeArrowheads="1"/>
          </p:cNvSpPr>
          <p:nvPr/>
        </p:nvSpPr>
        <p:spPr bwMode="auto">
          <a:xfrm>
            <a:off x="5826331" y="4084149"/>
            <a:ext cx="3066149" cy="568987"/>
          </a:xfrm>
          <a:prstGeom prst="round1Rect">
            <a:avLst/>
          </a:prstGeom>
          <a:noFill/>
          <a:ln w="3175">
            <a:noFill/>
            <a:miter lim="800000"/>
            <a:headEnd/>
            <a:tailEnd/>
          </a:ln>
        </p:spPr>
        <p:txBody>
          <a:bodyPr wrap="square" lIns="75804" tIns="37902" rIns="75804" bIns="37902">
            <a:spAutoFit/>
          </a:bodyPr>
          <a:lstStyle/>
          <a:p>
            <a:pPr marL="173736" lvl="1" indent="-173736"/>
            <a:r>
              <a:rPr lang="en-US" sz="1600" dirty="0"/>
              <a:t>The target audience needs to </a:t>
            </a:r>
            <a:r>
              <a:rPr lang="en-US" sz="1600" dirty="0" smtClean="0"/>
              <a:t>be</a:t>
            </a:r>
          </a:p>
          <a:p>
            <a:pPr marL="173736" lvl="1" indent="-173736"/>
            <a:r>
              <a:rPr lang="en-US" sz="1600" dirty="0" smtClean="0"/>
              <a:t>identified</a:t>
            </a:r>
            <a:endParaRPr lang="en-US" sz="1600" dirty="0"/>
          </a:p>
        </p:txBody>
      </p:sp>
      <p:sp>
        <p:nvSpPr>
          <p:cNvPr id="20" name="Round Single Corner Rectangle 19"/>
          <p:cNvSpPr/>
          <p:nvPr/>
        </p:nvSpPr>
        <p:spPr bwMode="auto">
          <a:xfrm>
            <a:off x="5756088" y="4022889"/>
            <a:ext cx="3136392" cy="654310"/>
          </a:xfrm>
          <a:prstGeom prst="round1Rect">
            <a:avLst/>
          </a:prstGeom>
          <a:noFill/>
          <a:ln w="9525" cap="flat" cmpd="sng" algn="ctr">
            <a:solidFill>
              <a:schemeClr val="tx1"/>
            </a:solidFill>
            <a:prstDash val="solid"/>
            <a:round/>
            <a:headEnd type="none" w="med" len="med"/>
            <a:tailEnd type="none" w="med" len="med"/>
          </a:ln>
          <a:effectLst/>
        </p:spPr>
        <p:txBody>
          <a:bodyPr lIns="75804" tIns="37902" rIns="75804" bIns="37902"/>
          <a:lstStyle/>
          <a:p>
            <a:pPr>
              <a:defRPr/>
            </a:pPr>
            <a:endParaRPr lang="en-US">
              <a:solidFill>
                <a:srgbClr val="003366"/>
              </a:solidFill>
            </a:endParaRPr>
          </a:p>
        </p:txBody>
      </p:sp>
      <p:sp>
        <p:nvSpPr>
          <p:cNvPr id="22" name="Rectangle 41"/>
          <p:cNvSpPr>
            <a:spLocks noChangeArrowheads="1"/>
          </p:cNvSpPr>
          <p:nvPr/>
        </p:nvSpPr>
        <p:spPr bwMode="auto">
          <a:xfrm>
            <a:off x="4905762" y="4758973"/>
            <a:ext cx="3986718" cy="1406331"/>
          </a:xfrm>
          <a:prstGeom prst="rect">
            <a:avLst/>
          </a:prstGeom>
          <a:solidFill>
            <a:schemeClr val="accent3">
              <a:lumMod val="60000"/>
              <a:lumOff val="40000"/>
            </a:schemeClr>
          </a:solidFill>
          <a:ln>
            <a:noFill/>
          </a:ln>
          <a:extLst/>
        </p:spPr>
        <p:txBody>
          <a:bodyPr wrap="square" lIns="75804" tIns="37902" rIns="75804" bIns="37902" anchor="ctr">
            <a:noAutofit/>
          </a:bodyPr>
          <a:lstStyle/>
          <a:p>
            <a:pPr marL="173736" lvl="2" indent="-173736">
              <a:spcAft>
                <a:spcPts val="600"/>
              </a:spcAft>
              <a:buFont typeface="Wingdings" pitchFamily="2" charset="2"/>
              <a:buChar char="§"/>
            </a:pPr>
            <a:r>
              <a:rPr lang="en-US" sz="1600" dirty="0"/>
              <a:t>Company, Policyholders, Shareholders, Reinsurers, Regulator, Credit rating agencies, Government</a:t>
            </a:r>
          </a:p>
          <a:p>
            <a:pPr marL="173736" lvl="2" indent="-173736">
              <a:buFont typeface="Wingdings" pitchFamily="2" charset="2"/>
              <a:buChar char="§"/>
            </a:pPr>
            <a:r>
              <a:rPr lang="en-US" sz="1600" dirty="0"/>
              <a:t>A note of caution may be added for users other than the target audience</a:t>
            </a:r>
          </a:p>
        </p:txBody>
      </p:sp>
      <p:sp>
        <p:nvSpPr>
          <p:cNvPr id="23" name="Footer Placeholder 3"/>
          <p:cNvSpPr txBox="1">
            <a:spLocks/>
          </p:cNvSpPr>
          <p:nvPr/>
        </p:nvSpPr>
        <p:spPr>
          <a:xfrm>
            <a:off x="76200" y="6356350"/>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1600" b="1" kern="1200">
                <a:solidFill>
                  <a:srgbClr val="C00000"/>
                </a:solidFill>
                <a:latin typeface="Garamond" pitchFamily="18"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mtClean="0"/>
              <a:t>www.actuariesindia.org</a:t>
            </a:r>
          </a:p>
          <a:p>
            <a:endParaRPr lang="en-US" dirty="0"/>
          </a:p>
        </p:txBody>
      </p:sp>
      <p:sp>
        <p:nvSpPr>
          <p:cNvPr id="24" name="Oval 23"/>
          <p:cNvSpPr/>
          <p:nvPr/>
        </p:nvSpPr>
        <p:spPr bwMode="auto">
          <a:xfrm>
            <a:off x="171650" y="3933056"/>
            <a:ext cx="249238" cy="249236"/>
          </a:xfrm>
          <a:prstGeom prst="ellipse">
            <a:avLst/>
          </a:prstGeom>
          <a:solidFill>
            <a:schemeClr val="accent3">
              <a:lumMod val="50000"/>
            </a:schemeClr>
          </a:solidFill>
          <a:ln w="12700" cap="flat" cmpd="sng" algn="ctr">
            <a:solidFill>
              <a:schemeClr val="bg1"/>
            </a:solidFill>
            <a:prstDash val="solid"/>
            <a:round/>
            <a:headEnd type="none" w="med" len="med"/>
            <a:tailEnd type="none" w="med" len="med"/>
          </a:ln>
          <a:effectLst>
            <a:outerShdw blurRad="50800" dist="38100" dir="10800000" algn="r" rotWithShape="0">
              <a:prstClr val="black">
                <a:alpha val="40000"/>
              </a:prstClr>
            </a:outerShdw>
          </a:effectLst>
        </p:spPr>
        <p:txBody>
          <a:bodyPr anchor="ctr" anchorCtr="1"/>
          <a:lstStyle/>
          <a:p>
            <a:pPr>
              <a:defRPr/>
            </a:pPr>
            <a:r>
              <a:rPr lang="en-US" sz="1100" b="1" dirty="0">
                <a:solidFill>
                  <a:schemeClr val="bg1"/>
                </a:solidFill>
                <a:latin typeface="Arial" pitchFamily="34" charset="0"/>
              </a:rPr>
              <a:t>1</a:t>
            </a:r>
          </a:p>
        </p:txBody>
      </p:sp>
      <p:sp>
        <p:nvSpPr>
          <p:cNvPr id="25" name="Oval 24"/>
          <p:cNvSpPr/>
          <p:nvPr/>
        </p:nvSpPr>
        <p:spPr bwMode="auto">
          <a:xfrm>
            <a:off x="4754810" y="3933056"/>
            <a:ext cx="249238" cy="249236"/>
          </a:xfrm>
          <a:prstGeom prst="ellipse">
            <a:avLst/>
          </a:prstGeom>
          <a:solidFill>
            <a:schemeClr val="accent3">
              <a:lumMod val="50000"/>
            </a:schemeClr>
          </a:solidFill>
          <a:ln w="12700" cap="flat" cmpd="sng" algn="ctr">
            <a:solidFill>
              <a:schemeClr val="bg1"/>
            </a:solidFill>
            <a:prstDash val="solid"/>
            <a:round/>
            <a:headEnd type="none" w="med" len="med"/>
            <a:tailEnd type="none" w="med" len="med"/>
          </a:ln>
          <a:effectLst>
            <a:outerShdw blurRad="50800" dist="38100" dir="10800000" algn="r" rotWithShape="0">
              <a:prstClr val="black">
                <a:alpha val="40000"/>
              </a:prstClr>
            </a:outerShdw>
          </a:effectLst>
        </p:spPr>
        <p:txBody>
          <a:bodyPr anchor="ctr" anchorCtr="1"/>
          <a:lstStyle/>
          <a:p>
            <a:r>
              <a:rPr lang="en-US" sz="1100" b="1" dirty="0">
                <a:solidFill>
                  <a:schemeClr val="bg1"/>
                </a:solidFill>
                <a:latin typeface="Arial" pitchFamily="34" charset="0"/>
              </a:rPr>
              <a:t>2</a:t>
            </a:r>
          </a:p>
        </p:txBody>
      </p:sp>
    </p:spTree>
    <p:extLst>
      <p:ext uri="{BB962C8B-B14F-4D97-AF65-F5344CB8AC3E}">
        <p14:creationId xmlns:p14="http://schemas.microsoft.com/office/powerpoint/2010/main" val="11471272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6F15528-21DE-4FAA-801E-634DDDAF4B2B}" type="slidenum">
              <a:rPr lang="en-US" smtClean="0">
                <a:solidFill>
                  <a:srgbClr val="1F497D">
                    <a:lumMod val="75000"/>
                  </a:srgbClr>
                </a:solidFill>
              </a:rPr>
              <a:pPr/>
              <a:t>6</a:t>
            </a:fld>
            <a:endParaRPr lang="en-US" dirty="0">
              <a:solidFill>
                <a:srgbClr val="1F497D">
                  <a:lumMod val="75000"/>
                </a:srgbClr>
              </a:solidFill>
            </a:endParaRPr>
          </a:p>
        </p:txBody>
      </p:sp>
      <p:sp>
        <p:nvSpPr>
          <p:cNvPr id="8" name="Trapezoid 7"/>
          <p:cNvSpPr/>
          <p:nvPr/>
        </p:nvSpPr>
        <p:spPr bwMode="auto">
          <a:xfrm rot="16200000">
            <a:off x="-648113" y="3195505"/>
            <a:ext cx="4741103" cy="1463676"/>
          </a:xfrm>
          <a:prstGeom prst="trapezoid">
            <a:avLst>
              <a:gd name="adj" fmla="val 91082"/>
            </a:avLst>
          </a:prstGeom>
          <a:gradFill>
            <a:gsLst>
              <a:gs pos="0">
                <a:schemeClr val="accent6">
                  <a:lumMod val="50000"/>
                </a:schemeClr>
              </a:gs>
              <a:gs pos="50000">
                <a:schemeClr val="accent6">
                  <a:lumMod val="60000"/>
                  <a:lumOff val="40000"/>
                </a:schemeClr>
              </a:gs>
              <a:gs pos="100000">
                <a:schemeClr val="accent3">
                  <a:lumMod val="20000"/>
                  <a:lumOff val="80000"/>
                </a:schemeClr>
              </a:gs>
            </a:gsLst>
            <a:lin ang="5400000" scaled="0"/>
          </a:gradFill>
          <a:ln w="12700" cap="flat" cmpd="sng" algn="ctr">
            <a:noFill/>
            <a:prstDash val="solid"/>
            <a:round/>
            <a:headEnd type="none" w="med" len="med"/>
            <a:tailEnd type="none" w="med" len="med"/>
          </a:ln>
          <a:effectLst/>
        </p:spPr>
        <p:txBody>
          <a:bodyPr wrap="none"/>
          <a:lstStyle/>
          <a:p>
            <a:pPr>
              <a:defRPr/>
            </a:pPr>
            <a:endParaRPr lang="en-US" sz="1100" b="1" i="1" dirty="0">
              <a:latin typeface="Arial" pitchFamily="34" charset="0"/>
            </a:endParaRPr>
          </a:p>
        </p:txBody>
      </p:sp>
      <p:sp>
        <p:nvSpPr>
          <p:cNvPr id="9" name="Rectangle 8"/>
          <p:cNvSpPr/>
          <p:nvPr/>
        </p:nvSpPr>
        <p:spPr bwMode="auto">
          <a:xfrm>
            <a:off x="2454275" y="1556792"/>
            <a:ext cx="6588025" cy="4752528"/>
          </a:xfrm>
          <a:prstGeom prst="rect">
            <a:avLst/>
          </a:prstGeom>
          <a:solidFill>
            <a:schemeClr val="accent3">
              <a:lumMod val="20000"/>
              <a:lumOff val="80000"/>
            </a:schemeClr>
          </a:solidFill>
          <a:ln w="12700" cap="flat" cmpd="sng" algn="ctr">
            <a:noFill/>
            <a:prstDash val="solid"/>
            <a:round/>
            <a:headEnd type="none" w="med" len="med"/>
            <a:tailEnd type="none" w="med" len="med"/>
          </a:ln>
          <a:effectLst/>
        </p:spPr>
        <p:txBody>
          <a:bodyPr wrap="square">
            <a:noAutofit/>
          </a:bodyPr>
          <a:lstStyle/>
          <a:p>
            <a:pPr>
              <a:defRPr/>
            </a:pPr>
            <a:endParaRPr lang="en-US" sz="1100" b="1" i="1" dirty="0">
              <a:latin typeface="Arial" pitchFamily="34" charset="0"/>
            </a:endParaRPr>
          </a:p>
        </p:txBody>
      </p:sp>
      <p:sp>
        <p:nvSpPr>
          <p:cNvPr id="10" name="Pentagon 9"/>
          <p:cNvSpPr/>
          <p:nvPr/>
        </p:nvSpPr>
        <p:spPr>
          <a:xfrm>
            <a:off x="92075" y="2924944"/>
            <a:ext cx="2103661" cy="1985347"/>
          </a:xfrm>
          <a:prstGeom prst="homePlate">
            <a:avLst>
              <a:gd name="adj" fmla="val 18774"/>
            </a:avLst>
          </a:prstGeom>
          <a:solidFill>
            <a:schemeClr val="accent6">
              <a:lumMod val="50000"/>
            </a:schemeClr>
          </a:solidFill>
          <a:ln>
            <a:solidFill>
              <a:schemeClr val="bg1"/>
            </a:solidFill>
          </a:ln>
          <a:effectLst>
            <a:outerShdw blurRad="50800" dist="38100" algn="l" rotWithShape="0">
              <a:prstClr val="black">
                <a:alpha val="40000"/>
              </a:prstClr>
            </a:outerShdw>
          </a:effectLst>
        </p:spPr>
        <p:txBody>
          <a:bodyPr rIns="18288" anchor="ctr"/>
          <a:lstStyle/>
          <a:p>
            <a:pPr marL="346075">
              <a:spcBef>
                <a:spcPts val="1200"/>
              </a:spcBef>
              <a:defRPr/>
            </a:pPr>
            <a:r>
              <a:rPr lang="en-US" sz="1500" b="1" dirty="0" smtClean="0">
                <a:solidFill>
                  <a:schemeClr val="bg1"/>
                </a:solidFill>
              </a:rPr>
              <a:t>Poor data quality</a:t>
            </a:r>
          </a:p>
          <a:p>
            <a:pPr marL="346075">
              <a:spcBef>
                <a:spcPts val="1200"/>
              </a:spcBef>
              <a:defRPr/>
            </a:pPr>
            <a:r>
              <a:rPr lang="en-US" sz="1400" b="1" dirty="0" smtClean="0">
                <a:solidFill>
                  <a:schemeClr val="accent6"/>
                </a:solidFill>
              </a:rPr>
              <a:t>Reliance on other’s work</a:t>
            </a:r>
          </a:p>
          <a:p>
            <a:pPr marL="346075">
              <a:spcBef>
                <a:spcPts val="1200"/>
              </a:spcBef>
              <a:defRPr/>
            </a:pPr>
            <a:r>
              <a:rPr lang="en-GB" sz="1400" b="1" dirty="0" smtClean="0">
                <a:solidFill>
                  <a:schemeClr val="accent6"/>
                </a:solidFill>
              </a:rPr>
              <a:t>Suppressing case reserves</a:t>
            </a:r>
          </a:p>
          <a:p>
            <a:pPr marL="346075">
              <a:spcBef>
                <a:spcPts val="1200"/>
              </a:spcBef>
              <a:defRPr/>
            </a:pPr>
            <a:r>
              <a:rPr lang="en-GB" sz="1400" b="1" dirty="0" smtClean="0">
                <a:solidFill>
                  <a:schemeClr val="accent6"/>
                </a:solidFill>
              </a:rPr>
              <a:t>Delayed action </a:t>
            </a:r>
            <a:endParaRPr lang="en-US" sz="1400" b="1" dirty="0">
              <a:solidFill>
                <a:schemeClr val="accent6"/>
              </a:solidFill>
            </a:endParaRPr>
          </a:p>
        </p:txBody>
      </p:sp>
      <p:sp>
        <p:nvSpPr>
          <p:cNvPr id="12" name="Pentagon 11"/>
          <p:cNvSpPr/>
          <p:nvPr/>
        </p:nvSpPr>
        <p:spPr>
          <a:xfrm>
            <a:off x="2351784" y="5325293"/>
            <a:ext cx="2220216" cy="841862"/>
          </a:xfrm>
          <a:prstGeom prst="homePlate">
            <a:avLst>
              <a:gd name="adj" fmla="val 14840"/>
            </a:avLst>
          </a:prstGeom>
          <a:solidFill>
            <a:schemeClr val="accent3">
              <a:lumMod val="60000"/>
              <a:lumOff val="40000"/>
            </a:schemeClr>
          </a:solidFill>
          <a:ln>
            <a:solidFill>
              <a:schemeClr val="bg1"/>
            </a:solidFill>
          </a:ln>
          <a:effectLst>
            <a:outerShdw blurRad="50800" dist="38100" algn="l" rotWithShape="0">
              <a:prstClr val="black">
                <a:alpha val="40000"/>
              </a:prstClr>
            </a:outerShdw>
          </a:effectLst>
        </p:spPr>
        <p:txBody>
          <a:bodyPr lIns="45720" rIns="18288" anchor="ctr"/>
          <a:lstStyle/>
          <a:p>
            <a:pPr marL="280987" indent="-171450">
              <a:spcBef>
                <a:spcPts val="0"/>
              </a:spcBef>
              <a:buFont typeface="Wingdings" pitchFamily="2" charset="2"/>
              <a:buChar char="§"/>
              <a:defRPr/>
            </a:pPr>
            <a:r>
              <a:rPr lang="en-US" sz="1200" dirty="0" smtClean="0"/>
              <a:t>Possible adverse impact on various stakeholders </a:t>
            </a:r>
            <a:endParaRPr lang="en-US" sz="1200" dirty="0"/>
          </a:p>
          <a:p>
            <a:pPr marL="280987" indent="-171450">
              <a:spcBef>
                <a:spcPts val="300"/>
              </a:spcBef>
              <a:buFont typeface="Wingdings" pitchFamily="2" charset="2"/>
              <a:buChar char="§"/>
              <a:defRPr/>
            </a:pPr>
            <a:r>
              <a:rPr lang="en-US" sz="1200" dirty="0" smtClean="0"/>
              <a:t>Overstated profits</a:t>
            </a:r>
            <a:endParaRPr lang="en-US" sz="1200" dirty="0"/>
          </a:p>
        </p:txBody>
      </p:sp>
      <p:sp>
        <p:nvSpPr>
          <p:cNvPr id="13" name="Pentagon 12"/>
          <p:cNvSpPr/>
          <p:nvPr/>
        </p:nvSpPr>
        <p:spPr>
          <a:xfrm>
            <a:off x="2380896" y="3275579"/>
            <a:ext cx="2191104" cy="718912"/>
          </a:xfrm>
          <a:prstGeom prst="homePlate">
            <a:avLst>
              <a:gd name="adj" fmla="val 14840"/>
            </a:avLst>
          </a:prstGeom>
          <a:solidFill>
            <a:schemeClr val="accent3">
              <a:lumMod val="60000"/>
              <a:lumOff val="40000"/>
            </a:schemeClr>
          </a:solidFill>
          <a:ln>
            <a:solidFill>
              <a:schemeClr val="bg1"/>
            </a:solidFill>
          </a:ln>
          <a:effectLst>
            <a:outerShdw blurRad="50800" dist="38100" algn="l" rotWithShape="0">
              <a:prstClr val="black">
                <a:alpha val="40000"/>
              </a:prstClr>
            </a:outerShdw>
          </a:effectLst>
        </p:spPr>
        <p:txBody>
          <a:bodyPr lIns="45720" rIns="18288" anchor="ctr"/>
          <a:lstStyle/>
          <a:p>
            <a:pPr marL="280987" indent="-171450">
              <a:spcBef>
                <a:spcPts val="0"/>
              </a:spcBef>
              <a:buFont typeface="Wingdings" pitchFamily="2" charset="2"/>
              <a:buChar char="§"/>
              <a:defRPr/>
            </a:pPr>
            <a:r>
              <a:rPr lang="en-US" sz="1200" dirty="0" smtClean="0"/>
              <a:t>The line of responsibility</a:t>
            </a:r>
            <a:endParaRPr lang="en-US" sz="1200" dirty="0"/>
          </a:p>
        </p:txBody>
      </p:sp>
      <p:sp>
        <p:nvSpPr>
          <p:cNvPr id="14" name="Pentagon 13"/>
          <p:cNvSpPr/>
          <p:nvPr/>
        </p:nvSpPr>
        <p:spPr>
          <a:xfrm>
            <a:off x="2351786" y="1730678"/>
            <a:ext cx="2220214" cy="1390891"/>
          </a:xfrm>
          <a:prstGeom prst="homePlate">
            <a:avLst>
              <a:gd name="adj" fmla="val 14840"/>
            </a:avLst>
          </a:prstGeom>
          <a:solidFill>
            <a:schemeClr val="accent3">
              <a:lumMod val="60000"/>
              <a:lumOff val="40000"/>
            </a:schemeClr>
          </a:solidFill>
          <a:ln>
            <a:solidFill>
              <a:schemeClr val="bg1"/>
            </a:solidFill>
          </a:ln>
          <a:effectLst>
            <a:outerShdw blurRad="50800" dist="38100" algn="l" rotWithShape="0">
              <a:prstClr val="black">
                <a:alpha val="40000"/>
              </a:prstClr>
            </a:outerShdw>
          </a:effectLst>
        </p:spPr>
        <p:txBody>
          <a:bodyPr lIns="45720" rIns="18288" anchor="ctr"/>
          <a:lstStyle/>
          <a:p>
            <a:pPr marL="287550" indent="-171450">
              <a:spcBef>
                <a:spcPts val="0"/>
              </a:spcBef>
              <a:buFont typeface="Wingdings" pitchFamily="2" charset="2"/>
              <a:buChar char="§"/>
              <a:defRPr/>
            </a:pPr>
            <a:r>
              <a:rPr lang="en-US" sz="1200" dirty="0" smtClean="0"/>
              <a:t>Inaccurate results</a:t>
            </a:r>
            <a:endParaRPr lang="en-US" sz="1200" dirty="0"/>
          </a:p>
          <a:p>
            <a:pPr marL="287550" indent="-171450">
              <a:spcBef>
                <a:spcPts val="0"/>
              </a:spcBef>
              <a:buFont typeface="Wingdings" pitchFamily="2" charset="2"/>
              <a:buChar char="§"/>
              <a:defRPr/>
            </a:pPr>
            <a:r>
              <a:rPr lang="en-GB" sz="1200" dirty="0" smtClean="0"/>
              <a:t>Reduced confidence on results/model</a:t>
            </a:r>
            <a:endParaRPr lang="en-GB" sz="1200" dirty="0"/>
          </a:p>
          <a:p>
            <a:pPr marL="287550" indent="-171450">
              <a:spcBef>
                <a:spcPts val="0"/>
              </a:spcBef>
              <a:buFont typeface="Wingdings" pitchFamily="2" charset="2"/>
              <a:buChar char="§"/>
              <a:defRPr/>
            </a:pPr>
            <a:r>
              <a:rPr lang="en-GB" sz="1200" dirty="0" smtClean="0"/>
              <a:t>Requires extra assumptions</a:t>
            </a:r>
            <a:endParaRPr lang="en-US" sz="1200" dirty="0"/>
          </a:p>
        </p:txBody>
      </p:sp>
      <p:cxnSp>
        <p:nvCxnSpPr>
          <p:cNvPr id="15" name="Straight Connector 19"/>
          <p:cNvCxnSpPr>
            <a:cxnSpLocks noChangeShapeType="1"/>
          </p:cNvCxnSpPr>
          <p:nvPr/>
        </p:nvCxnSpPr>
        <p:spPr bwMode="auto">
          <a:xfrm>
            <a:off x="2560320" y="3212976"/>
            <a:ext cx="6217920" cy="0"/>
          </a:xfrm>
          <a:prstGeom prst="line">
            <a:avLst/>
          </a:prstGeom>
          <a:noFill/>
          <a:ln w="12700" algn="ctr">
            <a:solidFill>
              <a:schemeClr val="tx1"/>
            </a:solidFill>
            <a:prstDash val="dash"/>
            <a:round/>
            <a:headEnd/>
            <a:tailEnd/>
          </a:ln>
          <a:extLst>
            <a:ext uri="{909E8E84-426E-40DD-AFC4-6F175D3DCCD1}">
              <a14:hiddenFill xmlns:a14="http://schemas.microsoft.com/office/drawing/2010/main">
                <a:noFill/>
              </a14:hiddenFill>
            </a:ext>
          </a:extLst>
        </p:spPr>
      </p:cxnSp>
      <p:cxnSp>
        <p:nvCxnSpPr>
          <p:cNvPr id="16" name="Straight Connector 20"/>
          <p:cNvCxnSpPr>
            <a:cxnSpLocks noChangeShapeType="1"/>
          </p:cNvCxnSpPr>
          <p:nvPr/>
        </p:nvCxnSpPr>
        <p:spPr bwMode="auto">
          <a:xfrm>
            <a:off x="2555776" y="5229200"/>
            <a:ext cx="6217920" cy="0"/>
          </a:xfrm>
          <a:prstGeom prst="line">
            <a:avLst/>
          </a:prstGeom>
          <a:noFill/>
          <a:ln w="12700" algn="ctr">
            <a:solidFill>
              <a:schemeClr val="tx1"/>
            </a:solidFill>
            <a:prstDash val="dash"/>
            <a:round/>
            <a:headEnd/>
            <a:tailEnd/>
          </a:ln>
          <a:extLst>
            <a:ext uri="{909E8E84-426E-40DD-AFC4-6F175D3DCCD1}">
              <a14:hiddenFill xmlns:a14="http://schemas.microsoft.com/office/drawing/2010/main">
                <a:noFill/>
              </a14:hiddenFill>
            </a:ext>
          </a:extLst>
        </p:spPr>
      </p:cxnSp>
      <p:sp>
        <p:nvSpPr>
          <p:cNvPr id="17" name="Oval 16"/>
          <p:cNvSpPr/>
          <p:nvPr/>
        </p:nvSpPr>
        <p:spPr bwMode="auto">
          <a:xfrm>
            <a:off x="2195736" y="1700808"/>
            <a:ext cx="292100" cy="292608"/>
          </a:xfrm>
          <a:prstGeom prst="ellipse">
            <a:avLst/>
          </a:prstGeom>
          <a:solidFill>
            <a:schemeClr val="accent3">
              <a:lumMod val="50000"/>
            </a:schemeClr>
          </a:solidFill>
          <a:ln w="12700" cap="flat" cmpd="sng" algn="ctr">
            <a:solidFill>
              <a:schemeClr val="bg1"/>
            </a:solidFill>
            <a:prstDash val="solid"/>
            <a:round/>
            <a:headEnd type="none" w="med" len="med"/>
            <a:tailEnd type="none" w="med" len="med"/>
          </a:ln>
          <a:effectLst>
            <a:outerShdw blurRad="50800" dist="38100" dir="10800000" algn="r" rotWithShape="0">
              <a:prstClr val="black">
                <a:alpha val="40000"/>
              </a:prstClr>
            </a:outerShdw>
          </a:effectLst>
        </p:spPr>
        <p:txBody>
          <a:bodyPr anchor="ctr" anchorCtr="1"/>
          <a:lstStyle/>
          <a:p>
            <a:pPr>
              <a:defRPr/>
            </a:pPr>
            <a:r>
              <a:rPr lang="en-US" sz="1100" b="1" dirty="0">
                <a:solidFill>
                  <a:schemeClr val="bg1"/>
                </a:solidFill>
                <a:latin typeface="Arial" pitchFamily="34" charset="0"/>
              </a:rPr>
              <a:t>1</a:t>
            </a:r>
          </a:p>
        </p:txBody>
      </p:sp>
      <p:sp>
        <p:nvSpPr>
          <p:cNvPr id="18" name="Oval 17"/>
          <p:cNvSpPr/>
          <p:nvPr/>
        </p:nvSpPr>
        <p:spPr bwMode="auto">
          <a:xfrm>
            <a:off x="2195736" y="3212976"/>
            <a:ext cx="292100" cy="292608"/>
          </a:xfrm>
          <a:prstGeom prst="ellipse">
            <a:avLst/>
          </a:prstGeom>
          <a:solidFill>
            <a:schemeClr val="accent3">
              <a:lumMod val="50000"/>
            </a:schemeClr>
          </a:solidFill>
          <a:ln w="12700" cap="flat" cmpd="sng" algn="ctr">
            <a:solidFill>
              <a:schemeClr val="bg1"/>
            </a:solidFill>
            <a:prstDash val="solid"/>
            <a:round/>
            <a:headEnd type="none" w="med" len="med"/>
            <a:tailEnd type="none" w="med" len="med"/>
          </a:ln>
          <a:effectLst>
            <a:outerShdw blurRad="50800" dist="38100" dir="10800000" algn="r" rotWithShape="0">
              <a:prstClr val="black">
                <a:alpha val="40000"/>
              </a:prstClr>
            </a:outerShdw>
          </a:effectLst>
        </p:spPr>
        <p:txBody>
          <a:bodyPr anchor="ctr" anchorCtr="1"/>
          <a:lstStyle/>
          <a:p>
            <a:pPr>
              <a:defRPr/>
            </a:pPr>
            <a:r>
              <a:rPr lang="en-US" sz="1100" b="1" dirty="0">
                <a:solidFill>
                  <a:schemeClr val="bg1"/>
                </a:solidFill>
                <a:latin typeface="Arial" pitchFamily="34" charset="0"/>
              </a:rPr>
              <a:t>2</a:t>
            </a:r>
          </a:p>
        </p:txBody>
      </p:sp>
      <p:sp>
        <p:nvSpPr>
          <p:cNvPr id="19" name="Oval 18"/>
          <p:cNvSpPr/>
          <p:nvPr/>
        </p:nvSpPr>
        <p:spPr bwMode="auto">
          <a:xfrm>
            <a:off x="2195736" y="5178989"/>
            <a:ext cx="292100" cy="292608"/>
          </a:xfrm>
          <a:prstGeom prst="ellipse">
            <a:avLst/>
          </a:prstGeom>
          <a:solidFill>
            <a:schemeClr val="accent3">
              <a:lumMod val="50000"/>
            </a:schemeClr>
          </a:solidFill>
          <a:ln w="12700" cap="flat" cmpd="sng" algn="ctr">
            <a:solidFill>
              <a:schemeClr val="bg1"/>
            </a:solidFill>
            <a:prstDash val="solid"/>
            <a:round/>
            <a:headEnd type="none" w="med" len="med"/>
            <a:tailEnd type="none" w="med" len="med"/>
          </a:ln>
          <a:effectLst>
            <a:outerShdw blurRad="50800" dist="38100" dir="10800000" algn="r" rotWithShape="0">
              <a:prstClr val="black">
                <a:alpha val="40000"/>
              </a:prstClr>
            </a:outerShdw>
          </a:effectLst>
        </p:spPr>
        <p:txBody>
          <a:bodyPr anchor="ctr" anchorCtr="1"/>
          <a:lstStyle/>
          <a:p>
            <a:pPr>
              <a:defRPr/>
            </a:pPr>
            <a:r>
              <a:rPr lang="en-US" sz="1100" b="1" dirty="0">
                <a:solidFill>
                  <a:schemeClr val="bg1"/>
                </a:solidFill>
                <a:latin typeface="Arial" pitchFamily="34" charset="0"/>
              </a:rPr>
              <a:t>4</a:t>
            </a:r>
          </a:p>
        </p:txBody>
      </p:sp>
      <p:sp>
        <p:nvSpPr>
          <p:cNvPr id="20" name="Rounded Rectangle 19"/>
          <p:cNvSpPr/>
          <p:nvPr/>
        </p:nvSpPr>
        <p:spPr>
          <a:xfrm>
            <a:off x="2351785" y="1212305"/>
            <a:ext cx="2076199" cy="344487"/>
          </a:xfrm>
          <a:prstGeom prst="roundRect">
            <a:avLst/>
          </a:prstGeom>
          <a:solidFill>
            <a:schemeClr val="accent6">
              <a:lumMod val="50000"/>
            </a:schemeClr>
          </a:solidFill>
          <a:ln>
            <a:noFill/>
          </a:ln>
        </p:spPr>
        <p:txBody>
          <a:bodyPr wrap="square" anchor="ctr" anchorCtr="0">
            <a:noAutofit/>
          </a:bodyPr>
          <a:lstStyle/>
          <a:p>
            <a:pPr algn="ctr">
              <a:defRPr/>
            </a:pPr>
            <a:r>
              <a:rPr lang="en-US" sz="1400" b="1" dirty="0" smtClean="0">
                <a:solidFill>
                  <a:schemeClr val="bg1"/>
                </a:solidFill>
              </a:rPr>
              <a:t>What is the issue?</a:t>
            </a:r>
            <a:endParaRPr lang="en-US" sz="1400" b="1" dirty="0">
              <a:solidFill>
                <a:schemeClr val="bg1"/>
              </a:solidFill>
            </a:endParaRPr>
          </a:p>
        </p:txBody>
      </p:sp>
      <p:sp>
        <p:nvSpPr>
          <p:cNvPr id="21" name="Rounded Rectangle 20"/>
          <p:cNvSpPr/>
          <p:nvPr/>
        </p:nvSpPr>
        <p:spPr>
          <a:xfrm>
            <a:off x="4641849" y="1212305"/>
            <a:ext cx="1802359" cy="344487"/>
          </a:xfrm>
          <a:prstGeom prst="roundRect">
            <a:avLst/>
          </a:prstGeom>
          <a:solidFill>
            <a:schemeClr val="accent6">
              <a:lumMod val="50000"/>
            </a:schemeClr>
          </a:solidFill>
          <a:ln>
            <a:noFill/>
          </a:ln>
        </p:spPr>
        <p:txBody>
          <a:bodyPr wrap="square" anchor="ctr" anchorCtr="0">
            <a:noAutofit/>
          </a:bodyPr>
          <a:lstStyle/>
          <a:p>
            <a:pPr algn="ctr">
              <a:defRPr/>
            </a:pPr>
            <a:r>
              <a:rPr lang="en-US" sz="1400" b="1" dirty="0" smtClean="0">
                <a:solidFill>
                  <a:schemeClr val="bg1"/>
                </a:solidFill>
              </a:rPr>
              <a:t>Clue in the case</a:t>
            </a:r>
            <a:endParaRPr lang="en-US" sz="1400" b="1" dirty="0">
              <a:solidFill>
                <a:schemeClr val="bg1"/>
              </a:solidFill>
            </a:endParaRPr>
          </a:p>
        </p:txBody>
      </p:sp>
      <p:sp>
        <p:nvSpPr>
          <p:cNvPr id="22" name="Oval 21"/>
          <p:cNvSpPr/>
          <p:nvPr/>
        </p:nvSpPr>
        <p:spPr bwMode="auto">
          <a:xfrm>
            <a:off x="171650" y="3080355"/>
            <a:ext cx="249238" cy="249236"/>
          </a:xfrm>
          <a:prstGeom prst="ellipse">
            <a:avLst/>
          </a:prstGeom>
          <a:solidFill>
            <a:schemeClr val="accent6">
              <a:lumMod val="75000"/>
            </a:schemeClr>
          </a:solidFill>
          <a:ln w="12700" cap="flat" cmpd="sng" algn="ctr">
            <a:solidFill>
              <a:schemeClr val="bg1"/>
            </a:solidFill>
            <a:prstDash val="solid"/>
            <a:round/>
            <a:headEnd type="none" w="med" len="med"/>
            <a:tailEnd type="none" w="med" len="med"/>
          </a:ln>
          <a:effectLst>
            <a:outerShdw blurRad="50800" dist="38100" dir="10800000" algn="r" rotWithShape="0">
              <a:prstClr val="black">
                <a:alpha val="40000"/>
              </a:prstClr>
            </a:outerShdw>
          </a:effectLst>
        </p:spPr>
        <p:txBody>
          <a:bodyPr anchor="ctr" anchorCtr="1"/>
          <a:lstStyle/>
          <a:p>
            <a:pPr>
              <a:defRPr/>
            </a:pPr>
            <a:r>
              <a:rPr lang="en-US" sz="1100" b="1" dirty="0">
                <a:solidFill>
                  <a:schemeClr val="bg1"/>
                </a:solidFill>
                <a:latin typeface="Arial" pitchFamily="34" charset="0"/>
              </a:rPr>
              <a:t>1</a:t>
            </a:r>
          </a:p>
        </p:txBody>
      </p:sp>
      <p:sp>
        <p:nvSpPr>
          <p:cNvPr id="23" name="Oval 22"/>
          <p:cNvSpPr/>
          <p:nvPr/>
        </p:nvSpPr>
        <p:spPr bwMode="auto">
          <a:xfrm>
            <a:off x="171650" y="3512403"/>
            <a:ext cx="249238" cy="247796"/>
          </a:xfrm>
          <a:prstGeom prst="ellipse">
            <a:avLst/>
          </a:prstGeom>
          <a:solidFill>
            <a:schemeClr val="accent6">
              <a:lumMod val="75000"/>
            </a:schemeClr>
          </a:solidFill>
          <a:ln w="12700" cap="flat" cmpd="sng" algn="ctr">
            <a:solidFill>
              <a:schemeClr val="bg1"/>
            </a:solidFill>
            <a:prstDash val="solid"/>
            <a:round/>
            <a:headEnd type="none" w="med" len="med"/>
            <a:tailEnd type="none" w="med" len="med"/>
          </a:ln>
          <a:effectLst>
            <a:outerShdw blurRad="50800" dist="38100" dir="10800000" algn="r" rotWithShape="0">
              <a:prstClr val="black">
                <a:alpha val="40000"/>
              </a:prstClr>
            </a:outerShdw>
          </a:effectLst>
        </p:spPr>
        <p:txBody>
          <a:bodyPr anchor="ctr" anchorCtr="1"/>
          <a:lstStyle/>
          <a:p>
            <a:pPr>
              <a:defRPr/>
            </a:pPr>
            <a:r>
              <a:rPr lang="en-US" sz="1100" b="1" dirty="0">
                <a:solidFill>
                  <a:schemeClr val="bg1"/>
                </a:solidFill>
                <a:latin typeface="Arial" pitchFamily="34" charset="0"/>
              </a:rPr>
              <a:t>2</a:t>
            </a:r>
          </a:p>
        </p:txBody>
      </p:sp>
      <p:sp>
        <p:nvSpPr>
          <p:cNvPr id="24" name="Oval 23"/>
          <p:cNvSpPr/>
          <p:nvPr/>
        </p:nvSpPr>
        <p:spPr bwMode="auto">
          <a:xfrm>
            <a:off x="171650" y="4088467"/>
            <a:ext cx="249238" cy="249238"/>
          </a:xfrm>
          <a:prstGeom prst="ellipse">
            <a:avLst/>
          </a:prstGeom>
          <a:solidFill>
            <a:schemeClr val="accent6">
              <a:lumMod val="75000"/>
            </a:schemeClr>
          </a:solidFill>
          <a:ln w="12700" cap="flat" cmpd="sng" algn="ctr">
            <a:solidFill>
              <a:schemeClr val="bg1"/>
            </a:solidFill>
            <a:prstDash val="solid"/>
            <a:round/>
            <a:headEnd type="none" w="med" len="med"/>
            <a:tailEnd type="none" w="med" len="med"/>
          </a:ln>
          <a:effectLst>
            <a:outerShdw blurRad="50800" dist="38100" dir="10800000" algn="r" rotWithShape="0">
              <a:prstClr val="black">
                <a:alpha val="40000"/>
              </a:prstClr>
            </a:outerShdw>
          </a:effectLst>
        </p:spPr>
        <p:txBody>
          <a:bodyPr anchor="ctr" anchorCtr="1"/>
          <a:lstStyle/>
          <a:p>
            <a:pPr>
              <a:defRPr/>
            </a:pPr>
            <a:r>
              <a:rPr lang="en-US" sz="1100" b="1" dirty="0">
                <a:solidFill>
                  <a:schemeClr val="bg1"/>
                </a:solidFill>
                <a:latin typeface="Arial" pitchFamily="34" charset="0"/>
              </a:rPr>
              <a:t>3</a:t>
            </a:r>
          </a:p>
        </p:txBody>
      </p:sp>
      <p:sp>
        <p:nvSpPr>
          <p:cNvPr id="25" name="Content Placeholder 3"/>
          <p:cNvSpPr txBox="1">
            <a:spLocks/>
          </p:cNvSpPr>
          <p:nvPr/>
        </p:nvSpPr>
        <p:spPr bwMode="auto">
          <a:xfrm>
            <a:off x="4641849" y="1823625"/>
            <a:ext cx="2090391" cy="1381347"/>
          </a:xfrm>
          <a:prstGeom prst="rect">
            <a:avLst/>
          </a:prstGeom>
          <a:noFill/>
          <a:ln w="9525" algn="ctr">
            <a:noFill/>
            <a:miter lim="800000"/>
            <a:headEnd/>
            <a:tailEnd/>
          </a:ln>
        </p:spPr>
        <p:txBody>
          <a:bodyPr lIns="44450" tIns="44450" rIns="44450" bIns="44450" anchor="ctr"/>
          <a:lstStyle/>
          <a:p>
            <a:pPr marL="174625" indent="-174625" eaLnBrk="0" hangingPunct="0">
              <a:spcBef>
                <a:spcPts val="300"/>
              </a:spcBef>
              <a:buClr>
                <a:schemeClr val="tx1"/>
              </a:buClr>
              <a:buFont typeface="Wingdings" pitchFamily="2" charset="2"/>
              <a:buChar char="§"/>
              <a:defRPr/>
            </a:pPr>
            <a:r>
              <a:rPr lang="en-US" sz="1200" dirty="0" smtClean="0">
                <a:solidFill>
                  <a:schemeClr val="dk1"/>
                </a:solidFill>
              </a:rPr>
              <a:t>Medium </a:t>
            </a:r>
            <a:r>
              <a:rPr lang="en-US" sz="1200" dirty="0">
                <a:solidFill>
                  <a:schemeClr val="dk1"/>
                </a:solidFill>
              </a:rPr>
              <a:t>sized </a:t>
            </a:r>
            <a:r>
              <a:rPr lang="en-US" sz="1200" dirty="0" smtClean="0">
                <a:solidFill>
                  <a:schemeClr val="dk1"/>
                </a:solidFill>
              </a:rPr>
              <a:t>insurer- </a:t>
            </a:r>
            <a:r>
              <a:rPr lang="en-US" sz="1200" dirty="0">
                <a:solidFill>
                  <a:schemeClr val="dk1"/>
                </a:solidFill>
              </a:rPr>
              <a:t>grown rapidly in recent years. </a:t>
            </a:r>
          </a:p>
          <a:p>
            <a:pPr marL="174625" indent="-174625" eaLnBrk="0" hangingPunct="0">
              <a:spcBef>
                <a:spcPts val="300"/>
              </a:spcBef>
              <a:spcAft>
                <a:spcPts val="0"/>
              </a:spcAft>
              <a:buClr>
                <a:schemeClr val="tx1"/>
              </a:buClr>
              <a:buFont typeface="Wingdings" pitchFamily="2" charset="2"/>
              <a:buChar char="§"/>
              <a:defRPr/>
            </a:pPr>
            <a:r>
              <a:rPr lang="en-US" sz="1200" dirty="0">
                <a:solidFill>
                  <a:schemeClr val="dk1"/>
                </a:solidFill>
              </a:rPr>
              <a:t>D</a:t>
            </a:r>
            <a:r>
              <a:rPr lang="en-US" sz="1200" dirty="0" smtClean="0">
                <a:solidFill>
                  <a:schemeClr val="dk1"/>
                </a:solidFill>
              </a:rPr>
              <a:t>ata </a:t>
            </a:r>
            <a:r>
              <a:rPr lang="en-US" sz="1200" dirty="0">
                <a:solidFill>
                  <a:schemeClr val="dk1"/>
                </a:solidFill>
              </a:rPr>
              <a:t>quality is a </a:t>
            </a:r>
            <a:r>
              <a:rPr lang="en-US" sz="1200" dirty="0" smtClean="0">
                <a:solidFill>
                  <a:schemeClr val="dk1"/>
                </a:solidFill>
              </a:rPr>
              <a:t>suspect over last 2/3 years</a:t>
            </a:r>
          </a:p>
          <a:p>
            <a:pPr marL="174625" indent="-174625" eaLnBrk="0" hangingPunct="0">
              <a:spcBef>
                <a:spcPts val="300"/>
              </a:spcBef>
              <a:spcAft>
                <a:spcPts val="0"/>
              </a:spcAft>
              <a:buClr>
                <a:schemeClr val="tx1"/>
              </a:buClr>
              <a:buFont typeface="Wingdings" pitchFamily="2" charset="2"/>
              <a:buChar char="§"/>
              <a:defRPr/>
            </a:pPr>
            <a:r>
              <a:rPr lang="en-US" sz="1200" dirty="0">
                <a:solidFill>
                  <a:schemeClr val="dk1"/>
                </a:solidFill>
              </a:rPr>
              <a:t>Claims staff leaving means more new claim handlers</a:t>
            </a:r>
            <a:endParaRPr lang="en-US" sz="1200" kern="0" dirty="0">
              <a:solidFill>
                <a:schemeClr val="tx1">
                  <a:lumMod val="95000"/>
                  <a:lumOff val="5000"/>
                </a:schemeClr>
              </a:solidFill>
            </a:endParaRPr>
          </a:p>
        </p:txBody>
      </p:sp>
      <p:sp>
        <p:nvSpPr>
          <p:cNvPr id="26" name="Content Placeholder 3"/>
          <p:cNvSpPr txBox="1">
            <a:spLocks/>
          </p:cNvSpPr>
          <p:nvPr/>
        </p:nvSpPr>
        <p:spPr bwMode="auto">
          <a:xfrm>
            <a:off x="4644008" y="4149080"/>
            <a:ext cx="2088231" cy="979099"/>
          </a:xfrm>
          <a:prstGeom prst="rect">
            <a:avLst/>
          </a:prstGeom>
          <a:noFill/>
          <a:ln w="9525" algn="ctr">
            <a:noFill/>
            <a:miter lim="800000"/>
            <a:headEnd/>
            <a:tailEnd/>
          </a:ln>
        </p:spPr>
        <p:txBody>
          <a:bodyPr lIns="44450" tIns="44450" rIns="44450" bIns="44450" anchor="ctr"/>
          <a:lstStyle/>
          <a:p>
            <a:pPr marL="174625" indent="-174625" eaLnBrk="0" hangingPunct="0">
              <a:spcBef>
                <a:spcPts val="300"/>
              </a:spcBef>
              <a:buClr>
                <a:schemeClr val="tx1"/>
              </a:buClr>
              <a:buFont typeface="Wingdings" pitchFamily="2" charset="2"/>
              <a:buChar char="§"/>
              <a:defRPr/>
            </a:pPr>
            <a:r>
              <a:rPr lang="en-US" sz="1200" kern="0" dirty="0" smtClean="0">
                <a:solidFill>
                  <a:schemeClr val="tx1">
                    <a:lumMod val="95000"/>
                    <a:lumOff val="5000"/>
                  </a:schemeClr>
                </a:solidFill>
              </a:rPr>
              <a:t>Very fast recent growth</a:t>
            </a:r>
          </a:p>
          <a:p>
            <a:pPr marL="174625" indent="-174625" eaLnBrk="0" hangingPunct="0">
              <a:spcBef>
                <a:spcPts val="300"/>
              </a:spcBef>
              <a:buClr>
                <a:schemeClr val="tx1"/>
              </a:buClr>
              <a:buFont typeface="Wingdings" pitchFamily="2" charset="2"/>
              <a:buChar char="§"/>
              <a:defRPr/>
            </a:pPr>
            <a:r>
              <a:rPr lang="en-US" sz="1200" dirty="0" smtClean="0"/>
              <a:t>Incurred </a:t>
            </a:r>
            <a:r>
              <a:rPr lang="en-US" sz="1200" dirty="0"/>
              <a:t>claim projection gives reserves consistent to the “wishes” of the </a:t>
            </a:r>
            <a:r>
              <a:rPr lang="en-US" sz="1200" dirty="0" smtClean="0"/>
              <a:t>company</a:t>
            </a:r>
            <a:endParaRPr lang="en-US" sz="1200" dirty="0"/>
          </a:p>
        </p:txBody>
      </p:sp>
      <p:sp>
        <p:nvSpPr>
          <p:cNvPr id="27" name="Content Placeholder 3"/>
          <p:cNvSpPr txBox="1">
            <a:spLocks/>
          </p:cNvSpPr>
          <p:nvPr/>
        </p:nvSpPr>
        <p:spPr bwMode="auto">
          <a:xfrm>
            <a:off x="4644007" y="5301207"/>
            <a:ext cx="2088231" cy="958733"/>
          </a:xfrm>
          <a:prstGeom prst="rect">
            <a:avLst/>
          </a:prstGeom>
          <a:noFill/>
          <a:ln w="9525" algn="ctr">
            <a:noFill/>
            <a:miter lim="800000"/>
            <a:headEnd/>
            <a:tailEnd/>
          </a:ln>
        </p:spPr>
        <p:txBody>
          <a:bodyPr lIns="44450" tIns="44450" rIns="44450" bIns="44450" anchor="ctr"/>
          <a:lstStyle/>
          <a:p>
            <a:pPr marL="174625" indent="-174625" eaLnBrk="0" hangingPunct="0">
              <a:spcBef>
                <a:spcPts val="300"/>
              </a:spcBef>
              <a:spcAft>
                <a:spcPts val="0"/>
              </a:spcAft>
              <a:buClr>
                <a:schemeClr val="tx1"/>
              </a:buClr>
              <a:buFont typeface="Wingdings" pitchFamily="2" charset="2"/>
              <a:buChar char="§"/>
              <a:defRPr/>
            </a:pPr>
            <a:r>
              <a:rPr lang="en-US" sz="1200" dirty="0" smtClean="0">
                <a:solidFill>
                  <a:schemeClr val="dk1"/>
                </a:solidFill>
              </a:rPr>
              <a:t>Actuary </a:t>
            </a:r>
            <a:r>
              <a:rPr lang="en-US" sz="1200" dirty="0">
                <a:solidFill>
                  <a:schemeClr val="dk1"/>
                </a:solidFill>
              </a:rPr>
              <a:t>became concerned about the data over the last two or three </a:t>
            </a:r>
            <a:r>
              <a:rPr lang="en-US" sz="1200" dirty="0" smtClean="0">
                <a:solidFill>
                  <a:schemeClr val="dk1"/>
                </a:solidFill>
              </a:rPr>
              <a:t>year</a:t>
            </a:r>
            <a:endParaRPr lang="en-US" sz="1200" kern="0" dirty="0">
              <a:solidFill>
                <a:schemeClr val="tx1">
                  <a:lumMod val="95000"/>
                  <a:lumOff val="5000"/>
                </a:schemeClr>
              </a:solidFill>
            </a:endParaRPr>
          </a:p>
        </p:txBody>
      </p:sp>
      <p:sp>
        <p:nvSpPr>
          <p:cNvPr id="28" name="Oval 27"/>
          <p:cNvSpPr/>
          <p:nvPr/>
        </p:nvSpPr>
        <p:spPr bwMode="auto">
          <a:xfrm>
            <a:off x="179512" y="4559309"/>
            <a:ext cx="249238" cy="249238"/>
          </a:xfrm>
          <a:prstGeom prst="ellipse">
            <a:avLst/>
          </a:prstGeom>
          <a:solidFill>
            <a:schemeClr val="accent6">
              <a:lumMod val="75000"/>
            </a:schemeClr>
          </a:solidFill>
          <a:ln w="12700" cap="flat" cmpd="sng" algn="ctr">
            <a:solidFill>
              <a:schemeClr val="bg1"/>
            </a:solidFill>
            <a:prstDash val="solid"/>
            <a:round/>
            <a:headEnd type="none" w="med" len="med"/>
            <a:tailEnd type="none" w="med" len="med"/>
          </a:ln>
          <a:effectLst>
            <a:outerShdw blurRad="50800" dist="38100" dir="10800000" algn="r" rotWithShape="0">
              <a:prstClr val="black">
                <a:alpha val="40000"/>
              </a:prstClr>
            </a:outerShdw>
          </a:effectLst>
        </p:spPr>
        <p:txBody>
          <a:bodyPr anchor="ctr" anchorCtr="1"/>
          <a:lstStyle/>
          <a:p>
            <a:pPr>
              <a:defRPr/>
            </a:pPr>
            <a:r>
              <a:rPr lang="en-US" sz="1100" b="1" dirty="0" smtClean="0">
                <a:solidFill>
                  <a:schemeClr val="bg1"/>
                </a:solidFill>
                <a:latin typeface="Arial" pitchFamily="34" charset="0"/>
              </a:rPr>
              <a:t>4</a:t>
            </a:r>
            <a:endParaRPr lang="en-US" sz="1100" b="1" dirty="0">
              <a:solidFill>
                <a:schemeClr val="bg1"/>
              </a:solidFill>
              <a:latin typeface="Arial" pitchFamily="34" charset="0"/>
            </a:endParaRPr>
          </a:p>
        </p:txBody>
      </p:sp>
      <p:sp>
        <p:nvSpPr>
          <p:cNvPr id="29" name="Pentagon 28"/>
          <p:cNvSpPr/>
          <p:nvPr/>
        </p:nvSpPr>
        <p:spPr>
          <a:xfrm>
            <a:off x="2378616" y="4160520"/>
            <a:ext cx="2193384" cy="1005840"/>
          </a:xfrm>
          <a:prstGeom prst="homePlate">
            <a:avLst>
              <a:gd name="adj" fmla="val 14840"/>
            </a:avLst>
          </a:prstGeom>
          <a:solidFill>
            <a:schemeClr val="accent3">
              <a:lumMod val="60000"/>
              <a:lumOff val="40000"/>
            </a:schemeClr>
          </a:solidFill>
          <a:ln>
            <a:solidFill>
              <a:schemeClr val="bg1"/>
            </a:solidFill>
          </a:ln>
          <a:effectLst>
            <a:outerShdw blurRad="50800" dist="38100" algn="l" rotWithShape="0">
              <a:prstClr val="black">
                <a:alpha val="40000"/>
              </a:prstClr>
            </a:outerShdw>
          </a:effectLst>
        </p:spPr>
        <p:txBody>
          <a:bodyPr lIns="45720" rIns="18288" anchor="ctr"/>
          <a:lstStyle/>
          <a:p>
            <a:pPr marL="287550" indent="-171450">
              <a:spcBef>
                <a:spcPts val="0"/>
              </a:spcBef>
              <a:buFont typeface="Wingdings" pitchFamily="2" charset="2"/>
              <a:buChar char="§"/>
              <a:defRPr/>
            </a:pPr>
            <a:r>
              <a:rPr lang="en-US" sz="1200" dirty="0" smtClean="0"/>
              <a:t>Affects reserve – danger of insolvency</a:t>
            </a:r>
            <a:endParaRPr lang="en-US" sz="1200" dirty="0"/>
          </a:p>
          <a:p>
            <a:pPr marL="287550" indent="-171450">
              <a:spcBef>
                <a:spcPts val="0"/>
              </a:spcBef>
              <a:buFont typeface="Wingdings" pitchFamily="2" charset="2"/>
              <a:buChar char="§"/>
              <a:defRPr/>
            </a:pPr>
            <a:r>
              <a:rPr lang="en-US" sz="1200" dirty="0"/>
              <a:t>If it is a consistent issue, then implicitly allowed </a:t>
            </a:r>
            <a:r>
              <a:rPr lang="en-US" sz="1200" dirty="0" smtClean="0"/>
              <a:t>for</a:t>
            </a:r>
          </a:p>
          <a:p>
            <a:pPr marL="287550" indent="-171450">
              <a:spcBef>
                <a:spcPts val="0"/>
              </a:spcBef>
              <a:buFont typeface="Wingdings" pitchFamily="2" charset="2"/>
              <a:buChar char="§"/>
              <a:defRPr/>
            </a:pPr>
            <a:r>
              <a:rPr lang="en-GB" sz="1200" dirty="0" smtClean="0"/>
              <a:t>Concern if practice is new</a:t>
            </a:r>
            <a:endParaRPr lang="en-US" sz="1200" dirty="0"/>
          </a:p>
        </p:txBody>
      </p:sp>
      <p:sp>
        <p:nvSpPr>
          <p:cNvPr id="30" name="Oval 29"/>
          <p:cNvSpPr/>
          <p:nvPr/>
        </p:nvSpPr>
        <p:spPr bwMode="auto">
          <a:xfrm>
            <a:off x="2195736" y="4005064"/>
            <a:ext cx="292100" cy="292608"/>
          </a:xfrm>
          <a:prstGeom prst="ellipse">
            <a:avLst/>
          </a:prstGeom>
          <a:solidFill>
            <a:schemeClr val="accent3">
              <a:lumMod val="50000"/>
            </a:schemeClr>
          </a:solidFill>
          <a:ln w="12700" cap="flat" cmpd="sng" algn="ctr">
            <a:solidFill>
              <a:schemeClr val="bg1"/>
            </a:solidFill>
            <a:prstDash val="solid"/>
            <a:round/>
            <a:headEnd type="none" w="med" len="med"/>
            <a:tailEnd type="none" w="med" len="med"/>
          </a:ln>
          <a:effectLst>
            <a:outerShdw blurRad="50800" dist="38100" dir="10800000" algn="r" rotWithShape="0">
              <a:prstClr val="black">
                <a:alpha val="40000"/>
              </a:prstClr>
            </a:outerShdw>
          </a:effectLst>
        </p:spPr>
        <p:txBody>
          <a:bodyPr anchor="ctr" anchorCtr="1"/>
          <a:lstStyle/>
          <a:p>
            <a:pPr>
              <a:defRPr/>
            </a:pPr>
            <a:r>
              <a:rPr lang="en-US" sz="1100" b="1" dirty="0" smtClean="0">
                <a:solidFill>
                  <a:schemeClr val="bg1"/>
                </a:solidFill>
                <a:latin typeface="Arial" pitchFamily="34" charset="0"/>
              </a:rPr>
              <a:t>3</a:t>
            </a:r>
            <a:endParaRPr lang="en-US" sz="1100" b="1" dirty="0">
              <a:solidFill>
                <a:schemeClr val="bg1"/>
              </a:solidFill>
              <a:latin typeface="Arial" pitchFamily="34" charset="0"/>
            </a:endParaRPr>
          </a:p>
        </p:txBody>
      </p:sp>
      <p:sp>
        <p:nvSpPr>
          <p:cNvPr id="31" name="Content Placeholder 3"/>
          <p:cNvSpPr txBox="1">
            <a:spLocks/>
          </p:cNvSpPr>
          <p:nvPr/>
        </p:nvSpPr>
        <p:spPr bwMode="auto">
          <a:xfrm>
            <a:off x="4644008" y="3347587"/>
            <a:ext cx="2088231" cy="740880"/>
          </a:xfrm>
          <a:prstGeom prst="rect">
            <a:avLst/>
          </a:prstGeom>
          <a:noFill/>
          <a:ln w="9525" algn="ctr">
            <a:noFill/>
            <a:miter lim="800000"/>
            <a:headEnd/>
            <a:tailEnd/>
          </a:ln>
        </p:spPr>
        <p:txBody>
          <a:bodyPr lIns="44450" tIns="44450" rIns="44450" bIns="44450" anchor="ctr"/>
          <a:lstStyle/>
          <a:p>
            <a:pPr marL="174625" indent="-174625" eaLnBrk="0" hangingPunct="0">
              <a:spcBef>
                <a:spcPts val="300"/>
              </a:spcBef>
              <a:buClr>
                <a:schemeClr val="tx1"/>
              </a:buClr>
              <a:buFont typeface="Wingdings" pitchFamily="2" charset="2"/>
              <a:buChar char="§"/>
              <a:defRPr/>
            </a:pPr>
            <a:r>
              <a:rPr lang="en-US" sz="1200" dirty="0" smtClean="0">
                <a:solidFill>
                  <a:schemeClr val="dk1"/>
                </a:solidFill>
              </a:rPr>
              <a:t>Actuary </a:t>
            </a:r>
            <a:r>
              <a:rPr lang="en-US" sz="1200" dirty="0" smtClean="0"/>
              <a:t>checked </a:t>
            </a:r>
            <a:r>
              <a:rPr lang="en-US" sz="1200" dirty="0"/>
              <a:t>with </a:t>
            </a:r>
            <a:r>
              <a:rPr lang="en-US" sz="1200" dirty="0">
                <a:solidFill>
                  <a:schemeClr val="dk1"/>
                </a:solidFill>
              </a:rPr>
              <a:t>the company and the </a:t>
            </a:r>
            <a:r>
              <a:rPr lang="en-US" sz="1200" dirty="0" smtClean="0">
                <a:solidFill>
                  <a:schemeClr val="dk1"/>
                </a:solidFill>
              </a:rPr>
              <a:t>auditors</a:t>
            </a:r>
            <a:endParaRPr lang="en-US" sz="1200" dirty="0">
              <a:solidFill>
                <a:schemeClr val="dk1"/>
              </a:solidFill>
            </a:endParaRPr>
          </a:p>
        </p:txBody>
      </p:sp>
      <p:sp>
        <p:nvSpPr>
          <p:cNvPr id="32" name="Chevron 31"/>
          <p:cNvSpPr/>
          <p:nvPr/>
        </p:nvSpPr>
        <p:spPr>
          <a:xfrm>
            <a:off x="6658073" y="1628800"/>
            <a:ext cx="2219028" cy="1576171"/>
          </a:xfrm>
          <a:prstGeom prst="chevron">
            <a:avLst>
              <a:gd name="adj" fmla="val 15333"/>
            </a:avLst>
          </a:prstGeom>
          <a:solidFill>
            <a:schemeClr val="bg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200" dirty="0">
              <a:solidFill>
                <a:schemeClr val="tx1"/>
              </a:solidFill>
            </a:endParaRPr>
          </a:p>
        </p:txBody>
      </p:sp>
      <p:sp>
        <p:nvSpPr>
          <p:cNvPr id="34" name="Chevron 33"/>
          <p:cNvSpPr/>
          <p:nvPr/>
        </p:nvSpPr>
        <p:spPr>
          <a:xfrm>
            <a:off x="6658072" y="5301208"/>
            <a:ext cx="2219029" cy="934648"/>
          </a:xfrm>
          <a:prstGeom prst="chevron">
            <a:avLst>
              <a:gd name="adj" fmla="val 15333"/>
            </a:avLst>
          </a:prstGeom>
          <a:solidFill>
            <a:schemeClr val="bg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200" dirty="0">
              <a:solidFill>
                <a:schemeClr val="tx1"/>
              </a:solidFill>
            </a:endParaRPr>
          </a:p>
        </p:txBody>
      </p:sp>
      <p:sp>
        <p:nvSpPr>
          <p:cNvPr id="35" name="Content Placeholder 3"/>
          <p:cNvSpPr txBox="1">
            <a:spLocks/>
          </p:cNvSpPr>
          <p:nvPr/>
        </p:nvSpPr>
        <p:spPr bwMode="auto">
          <a:xfrm>
            <a:off x="6891635" y="1628801"/>
            <a:ext cx="2072853" cy="1576170"/>
          </a:xfrm>
          <a:prstGeom prst="rect">
            <a:avLst/>
          </a:prstGeom>
          <a:noFill/>
          <a:ln w="9525" algn="ctr">
            <a:noFill/>
            <a:miter lim="800000"/>
            <a:headEnd/>
            <a:tailEnd/>
          </a:ln>
        </p:spPr>
        <p:txBody>
          <a:bodyPr lIns="45720" rIns="45720" anchor="ctr"/>
          <a:lstStyle/>
          <a:p>
            <a:pPr marL="173736" indent="-173736">
              <a:buAutoNum type="alphaLcPeriod"/>
            </a:pPr>
            <a:r>
              <a:rPr lang="en-US" sz="1200" dirty="0"/>
              <a:t>PCS (3.4)</a:t>
            </a:r>
          </a:p>
          <a:p>
            <a:pPr marL="173736" indent="-173736">
              <a:buAutoNum type="alphaLcPeriod"/>
            </a:pPr>
            <a:r>
              <a:rPr lang="en-US" sz="1200" dirty="0"/>
              <a:t>APS (8.3)</a:t>
            </a:r>
          </a:p>
          <a:p>
            <a:pPr marL="173736" indent="-173736">
              <a:buAutoNum type="alphaLcPeriod"/>
            </a:pPr>
            <a:r>
              <a:rPr lang="en-US" sz="1200" dirty="0"/>
              <a:t>AA Regulation (7</a:t>
            </a:r>
            <a:r>
              <a:rPr lang="en-US" sz="1200" dirty="0" smtClean="0"/>
              <a:t>)</a:t>
            </a:r>
            <a:endParaRPr lang="en-US" sz="1200" dirty="0"/>
          </a:p>
          <a:p>
            <a:pPr marL="173736" indent="-173736">
              <a:buAutoNum type="alphaLcPeriod"/>
            </a:pPr>
            <a:r>
              <a:rPr lang="en-US" sz="1200" dirty="0"/>
              <a:t>Draft regulation </a:t>
            </a:r>
            <a:r>
              <a:rPr lang="en-US" sz="1200" dirty="0" smtClean="0"/>
              <a:t>on claims reserving</a:t>
            </a:r>
            <a:endParaRPr lang="en-US" sz="1200" dirty="0"/>
          </a:p>
          <a:p>
            <a:pPr marL="173736" indent="-173736">
              <a:buAutoNum type="alphaLcPeriod"/>
            </a:pPr>
            <a:r>
              <a:rPr lang="en-US" sz="1200" i="1" dirty="0"/>
              <a:t>GN12 (4.2, 6.2)</a:t>
            </a:r>
          </a:p>
          <a:p>
            <a:pPr marL="173736" indent="-173736">
              <a:buAutoNum type="alphaLcPeriod"/>
            </a:pPr>
            <a:r>
              <a:rPr lang="en-US" sz="1200" i="1" dirty="0"/>
              <a:t>GN18 (3.3</a:t>
            </a:r>
            <a:r>
              <a:rPr lang="en-US" sz="1200" i="1" dirty="0" smtClean="0"/>
              <a:t>)</a:t>
            </a:r>
          </a:p>
          <a:p>
            <a:pPr marL="173736" indent="-173736">
              <a:buAutoNum type="alphaLcPeriod"/>
            </a:pPr>
            <a:r>
              <a:rPr lang="en-US" sz="1200" i="1" dirty="0" smtClean="0"/>
              <a:t>TAS - D</a:t>
            </a:r>
            <a:endParaRPr lang="en-US" sz="1200" i="1" dirty="0"/>
          </a:p>
        </p:txBody>
      </p:sp>
      <p:cxnSp>
        <p:nvCxnSpPr>
          <p:cNvPr id="36" name="Straight Connector 20"/>
          <p:cNvCxnSpPr>
            <a:cxnSpLocks noChangeShapeType="1"/>
          </p:cNvCxnSpPr>
          <p:nvPr/>
        </p:nvCxnSpPr>
        <p:spPr bwMode="auto">
          <a:xfrm>
            <a:off x="2555776" y="4077072"/>
            <a:ext cx="6217920" cy="0"/>
          </a:xfrm>
          <a:prstGeom prst="line">
            <a:avLst/>
          </a:prstGeom>
          <a:noFill/>
          <a:ln w="12700" algn="ctr">
            <a:solidFill>
              <a:schemeClr val="tx1"/>
            </a:solidFill>
            <a:prstDash val="dash"/>
            <a:round/>
            <a:headEnd/>
            <a:tailEnd/>
          </a:ln>
          <a:extLst>
            <a:ext uri="{909E8E84-426E-40DD-AFC4-6F175D3DCCD1}">
              <a14:hiddenFill xmlns:a14="http://schemas.microsoft.com/office/drawing/2010/main">
                <a:noFill/>
              </a14:hiddenFill>
            </a:ext>
          </a:extLst>
        </p:spPr>
      </p:cxnSp>
      <p:sp>
        <p:nvSpPr>
          <p:cNvPr id="37" name="Chevron 36"/>
          <p:cNvSpPr/>
          <p:nvPr/>
        </p:nvSpPr>
        <p:spPr>
          <a:xfrm>
            <a:off x="6658073" y="4149080"/>
            <a:ext cx="2219028" cy="934648"/>
          </a:xfrm>
          <a:prstGeom prst="chevron">
            <a:avLst>
              <a:gd name="adj" fmla="val 15333"/>
            </a:avLst>
          </a:prstGeom>
          <a:solidFill>
            <a:schemeClr val="bg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200" dirty="0">
              <a:solidFill>
                <a:schemeClr val="tx1"/>
              </a:solidFill>
            </a:endParaRPr>
          </a:p>
        </p:txBody>
      </p:sp>
      <p:sp>
        <p:nvSpPr>
          <p:cNvPr id="38" name="Chevron 37"/>
          <p:cNvSpPr/>
          <p:nvPr/>
        </p:nvSpPr>
        <p:spPr>
          <a:xfrm>
            <a:off x="6658073" y="3284984"/>
            <a:ext cx="2219028" cy="764765"/>
          </a:xfrm>
          <a:prstGeom prst="chevron">
            <a:avLst>
              <a:gd name="adj" fmla="val 15333"/>
            </a:avLst>
          </a:prstGeom>
          <a:solidFill>
            <a:schemeClr val="bg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endParaRPr lang="en-US" sz="1200" dirty="0">
              <a:solidFill>
                <a:schemeClr val="tx1"/>
              </a:solidFill>
            </a:endParaRPr>
          </a:p>
        </p:txBody>
      </p:sp>
      <p:sp>
        <p:nvSpPr>
          <p:cNvPr id="39" name="Rounded Rectangle 38"/>
          <p:cNvSpPr/>
          <p:nvPr/>
        </p:nvSpPr>
        <p:spPr>
          <a:xfrm>
            <a:off x="6658073" y="1212306"/>
            <a:ext cx="2219028" cy="344486"/>
          </a:xfrm>
          <a:prstGeom prst="roundRect">
            <a:avLst/>
          </a:prstGeom>
          <a:solidFill>
            <a:schemeClr val="accent6">
              <a:lumMod val="50000"/>
            </a:schemeClr>
          </a:solidFill>
          <a:ln>
            <a:noFill/>
          </a:ln>
        </p:spPr>
        <p:txBody>
          <a:bodyPr wrap="square" anchor="ctr" anchorCtr="0">
            <a:noAutofit/>
          </a:bodyPr>
          <a:lstStyle/>
          <a:p>
            <a:pPr algn="ctr">
              <a:defRPr/>
            </a:pPr>
            <a:r>
              <a:rPr lang="en-US" sz="1400" b="1" dirty="0">
                <a:solidFill>
                  <a:schemeClr val="bg1"/>
                </a:solidFill>
              </a:rPr>
              <a:t>R</a:t>
            </a:r>
            <a:r>
              <a:rPr lang="en-US" sz="1400" b="1" dirty="0" smtClean="0">
                <a:solidFill>
                  <a:schemeClr val="bg1"/>
                </a:solidFill>
              </a:rPr>
              <a:t>elevant guidelines</a:t>
            </a:r>
            <a:endParaRPr lang="en-US" sz="1400" b="1" dirty="0">
              <a:solidFill>
                <a:schemeClr val="bg1"/>
              </a:solidFill>
            </a:endParaRPr>
          </a:p>
        </p:txBody>
      </p:sp>
      <p:sp>
        <p:nvSpPr>
          <p:cNvPr id="40" name="TextBox 39"/>
          <p:cNvSpPr txBox="1"/>
          <p:nvPr/>
        </p:nvSpPr>
        <p:spPr>
          <a:xfrm>
            <a:off x="6894576" y="3378342"/>
            <a:ext cx="1617203" cy="646331"/>
          </a:xfrm>
          <a:prstGeom prst="rect">
            <a:avLst/>
          </a:prstGeom>
          <a:noFill/>
        </p:spPr>
        <p:txBody>
          <a:bodyPr wrap="square" rtlCol="0">
            <a:spAutoFit/>
          </a:bodyPr>
          <a:lstStyle/>
          <a:p>
            <a:pPr marL="173736" indent="-173736">
              <a:buFont typeface="+mj-lt"/>
              <a:buAutoNum type="alphaLcPeriod"/>
              <a:defRPr/>
            </a:pPr>
            <a:r>
              <a:rPr lang="en-US" sz="1200" dirty="0"/>
              <a:t>PCS</a:t>
            </a:r>
          </a:p>
          <a:p>
            <a:pPr marL="173736" indent="-173736">
              <a:buAutoNum type="alphaLcPeriod"/>
            </a:pPr>
            <a:r>
              <a:rPr lang="en-US" sz="1200" dirty="0"/>
              <a:t>GN12 (6.1)</a:t>
            </a:r>
          </a:p>
          <a:p>
            <a:pPr marL="173736" indent="-173736">
              <a:buAutoNum type="alphaLcPeriod"/>
            </a:pPr>
            <a:r>
              <a:rPr lang="en-US" sz="1200" dirty="0"/>
              <a:t>GN18 (3.1, 4.1)</a:t>
            </a:r>
          </a:p>
        </p:txBody>
      </p:sp>
      <p:sp>
        <p:nvSpPr>
          <p:cNvPr id="41" name="TextBox 40"/>
          <p:cNvSpPr txBox="1"/>
          <p:nvPr/>
        </p:nvSpPr>
        <p:spPr>
          <a:xfrm>
            <a:off x="6894577" y="4221088"/>
            <a:ext cx="1853888" cy="830997"/>
          </a:xfrm>
          <a:prstGeom prst="rect">
            <a:avLst/>
          </a:prstGeom>
          <a:noFill/>
        </p:spPr>
        <p:txBody>
          <a:bodyPr wrap="square" rtlCol="0">
            <a:spAutoFit/>
          </a:bodyPr>
          <a:lstStyle/>
          <a:p>
            <a:pPr marL="173736" indent="-173736">
              <a:buAutoNum type="alphaLcPeriod"/>
            </a:pPr>
            <a:r>
              <a:rPr lang="en-US" sz="1200" dirty="0"/>
              <a:t>APS  (8.10.3)</a:t>
            </a:r>
          </a:p>
          <a:p>
            <a:pPr marL="173736" indent="-173736">
              <a:buAutoNum type="alphaLcPeriod"/>
            </a:pPr>
            <a:r>
              <a:rPr lang="en-US" sz="1200" dirty="0"/>
              <a:t>AA Regulation ( 8.h.ii)</a:t>
            </a:r>
          </a:p>
          <a:p>
            <a:pPr marL="173736" indent="-173736">
              <a:buAutoNum type="alphaLcPeriod"/>
            </a:pPr>
            <a:r>
              <a:rPr lang="en-US" sz="1200" dirty="0"/>
              <a:t>Draft regulation on claims </a:t>
            </a:r>
            <a:r>
              <a:rPr lang="en-US" sz="1200" dirty="0" smtClean="0"/>
              <a:t>reserving</a:t>
            </a:r>
            <a:endParaRPr lang="en-US" sz="1200" dirty="0"/>
          </a:p>
        </p:txBody>
      </p:sp>
      <p:sp>
        <p:nvSpPr>
          <p:cNvPr id="42" name="TextBox 41"/>
          <p:cNvSpPr txBox="1"/>
          <p:nvPr/>
        </p:nvSpPr>
        <p:spPr>
          <a:xfrm>
            <a:off x="6894576" y="5589240"/>
            <a:ext cx="1853888" cy="276999"/>
          </a:xfrm>
          <a:prstGeom prst="rect">
            <a:avLst/>
          </a:prstGeom>
          <a:noFill/>
        </p:spPr>
        <p:txBody>
          <a:bodyPr wrap="square" rtlCol="0">
            <a:spAutoFit/>
          </a:bodyPr>
          <a:lstStyle/>
          <a:p>
            <a:pPr marL="173736" indent="-173736">
              <a:buAutoNum type="alphaLcPeriod"/>
            </a:pPr>
            <a:r>
              <a:rPr lang="en-US" sz="1200" dirty="0"/>
              <a:t>AA Regulation (8.i)</a:t>
            </a:r>
          </a:p>
        </p:txBody>
      </p:sp>
      <p:sp>
        <p:nvSpPr>
          <p:cNvPr id="43" name="Title 1"/>
          <p:cNvSpPr>
            <a:spLocks noGrp="1"/>
          </p:cNvSpPr>
          <p:nvPr>
            <p:ph type="title"/>
          </p:nvPr>
        </p:nvSpPr>
        <p:spPr>
          <a:xfrm>
            <a:off x="457200" y="209773"/>
            <a:ext cx="7497763" cy="842963"/>
          </a:xfrm>
        </p:spPr>
        <p:txBody>
          <a:bodyPr>
            <a:normAutofit/>
          </a:bodyPr>
          <a:lstStyle/>
          <a:p>
            <a:r>
              <a:rPr lang="en-US" sz="3000" dirty="0" smtClean="0">
                <a:latin typeface="+mj-lt"/>
                <a:cs typeface="Arial" pitchFamily="34" charset="0"/>
              </a:rPr>
              <a:t>Issue: Poor data quality</a:t>
            </a:r>
            <a:endParaRPr lang="en-US" sz="3000" dirty="0" smtClean="0">
              <a:solidFill>
                <a:schemeClr val="bg1">
                  <a:lumMod val="50000"/>
                </a:schemeClr>
              </a:solidFill>
              <a:latin typeface="+mj-lt"/>
            </a:endParaRPr>
          </a:p>
        </p:txBody>
      </p:sp>
      <p:sp>
        <p:nvSpPr>
          <p:cNvPr id="44" name="TextBox 43"/>
          <p:cNvSpPr txBox="1"/>
          <p:nvPr/>
        </p:nvSpPr>
        <p:spPr>
          <a:xfrm>
            <a:off x="92075" y="6237312"/>
            <a:ext cx="8950225" cy="276999"/>
          </a:xfrm>
          <a:prstGeom prst="rect">
            <a:avLst/>
          </a:prstGeom>
          <a:noFill/>
        </p:spPr>
        <p:txBody>
          <a:bodyPr wrap="square" rtlCol="0">
            <a:spAutoFit/>
          </a:bodyPr>
          <a:lstStyle/>
          <a:p>
            <a:r>
              <a:rPr lang="en-US" sz="1200" dirty="0" smtClean="0"/>
              <a:t>PCS : Professional Conduct Standards;  APS : Actuarial Practice Standard (APS 21);  AA Regulation: </a:t>
            </a:r>
            <a:r>
              <a:rPr lang="en-US" sz="1200" dirty="0"/>
              <a:t>IRDA (Appointed Actuary) Regulations, </a:t>
            </a:r>
            <a:r>
              <a:rPr lang="en-US" sz="1200" dirty="0" smtClean="0"/>
              <a:t>2000</a:t>
            </a:r>
            <a:endParaRPr lang="en-US" sz="1200" dirty="0"/>
          </a:p>
        </p:txBody>
      </p:sp>
      <p:sp>
        <p:nvSpPr>
          <p:cNvPr id="45" name="TextBox 44"/>
          <p:cNvSpPr txBox="1"/>
          <p:nvPr/>
        </p:nvSpPr>
        <p:spPr>
          <a:xfrm>
            <a:off x="92075" y="6453336"/>
            <a:ext cx="8548377" cy="276999"/>
          </a:xfrm>
          <a:prstGeom prst="rect">
            <a:avLst/>
          </a:prstGeom>
          <a:noFill/>
        </p:spPr>
        <p:txBody>
          <a:bodyPr wrap="square" rtlCol="0">
            <a:spAutoFit/>
          </a:bodyPr>
          <a:lstStyle/>
          <a:p>
            <a:r>
              <a:rPr lang="en-US" sz="1200" dirty="0" smtClean="0"/>
              <a:t>GN : Guidance Notes issued by </a:t>
            </a:r>
            <a:r>
              <a:rPr lang="en-US" sz="1200" dirty="0" err="1" smtClean="0"/>
              <a:t>IFoA</a:t>
            </a:r>
            <a:r>
              <a:rPr lang="en-US" sz="1200" dirty="0" smtClean="0"/>
              <a:t>; TAS – D : Technical Actuarial Standard  on Data produced by Board of Actuarial Standards, UK</a:t>
            </a:r>
            <a:endParaRPr lang="en-US" sz="1200" dirty="0"/>
          </a:p>
        </p:txBody>
      </p:sp>
      <p:sp>
        <p:nvSpPr>
          <p:cNvPr id="2" name="TextBox 1"/>
          <p:cNvSpPr txBox="1"/>
          <p:nvPr/>
        </p:nvSpPr>
        <p:spPr>
          <a:xfrm>
            <a:off x="2123728" y="1628801"/>
            <a:ext cx="6840760" cy="1576170"/>
          </a:xfrm>
          <a:prstGeom prst="rect">
            <a:avLst/>
          </a:prstGeom>
          <a:noFill/>
          <a:ln w="88900">
            <a:solidFill>
              <a:schemeClr val="accent6"/>
            </a:solidFill>
          </a:ln>
        </p:spPr>
        <p:txBody>
          <a:bodyPr wrap="square" rtlCol="0">
            <a:noAutofit/>
          </a:bodyPr>
          <a:lstStyle/>
          <a:p>
            <a:endParaRPr lang="en-US" dirty="0"/>
          </a:p>
        </p:txBody>
      </p:sp>
    </p:spTree>
    <p:extLst>
      <p:ext uri="{BB962C8B-B14F-4D97-AF65-F5344CB8AC3E}">
        <p14:creationId xmlns:p14="http://schemas.microsoft.com/office/powerpoint/2010/main" val="4917241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solidFill>
                  <a:srgbClr val="1F497D">
                    <a:lumMod val="75000"/>
                  </a:srgbClr>
                </a:solidFill>
              </a:rPr>
              <a:pPr/>
              <a:t>7</a:t>
            </a:fld>
            <a:endParaRPr lang="en-US" dirty="0">
              <a:solidFill>
                <a:srgbClr val="1F497D">
                  <a:lumMod val="75000"/>
                </a:srgbClr>
              </a:solidFill>
            </a:endParaRPr>
          </a:p>
        </p:txBody>
      </p:sp>
      <p:sp>
        <p:nvSpPr>
          <p:cNvPr id="5" name="Rectangle 21"/>
          <p:cNvSpPr>
            <a:spLocks noChangeArrowheads="1"/>
          </p:cNvSpPr>
          <p:nvPr/>
        </p:nvSpPr>
        <p:spPr bwMode="gray">
          <a:xfrm>
            <a:off x="255588" y="1341588"/>
            <a:ext cx="4335462" cy="682625"/>
          </a:xfrm>
          <a:prstGeom prst="homePlate">
            <a:avLst>
              <a:gd name="adj" fmla="val 38025"/>
            </a:avLst>
          </a:prstGeom>
          <a:solidFill>
            <a:schemeClr val="accent2">
              <a:lumMod val="50000"/>
            </a:schemeClr>
          </a:solidFill>
          <a:ln>
            <a:noFill/>
          </a:ln>
          <a:extLst/>
        </p:spPr>
        <p:txBody>
          <a:bodyPr/>
          <a:lstStyle/>
          <a:p>
            <a:pPr algn="ctr"/>
            <a:r>
              <a:rPr lang="en-US" sz="1600" b="1" dirty="0" smtClean="0">
                <a:solidFill>
                  <a:srgbClr val="FFFFFF"/>
                </a:solidFill>
              </a:rPr>
              <a:t>Concern about quality of data</a:t>
            </a:r>
            <a:endParaRPr lang="en-US" sz="1600" b="1" dirty="0">
              <a:solidFill>
                <a:srgbClr val="FFFFFF"/>
              </a:solidFill>
            </a:endParaRPr>
          </a:p>
        </p:txBody>
      </p:sp>
      <p:sp>
        <p:nvSpPr>
          <p:cNvPr id="6" name="Rectangle 5"/>
          <p:cNvSpPr/>
          <p:nvPr/>
        </p:nvSpPr>
        <p:spPr bwMode="auto">
          <a:xfrm>
            <a:off x="255588" y="1674961"/>
            <a:ext cx="8670925" cy="2474119"/>
          </a:xfrm>
          <a:prstGeom prst="rect">
            <a:avLst/>
          </a:prstGeom>
          <a:solidFill>
            <a:schemeClr val="accent6">
              <a:lumMod val="40000"/>
              <a:lumOff val="60000"/>
            </a:schemeClr>
          </a:solidFill>
          <a:ln w="12700" cap="flat" cmpd="sng" algn="ctr">
            <a:noFill/>
            <a:prstDash val="solid"/>
            <a:round/>
            <a:headEnd type="none" w="med" len="med"/>
            <a:tailEnd type="none" w="med" len="med"/>
          </a:ln>
          <a:effectLst/>
        </p:spPr>
        <p:txBody>
          <a:bodyPr/>
          <a:lstStyle/>
          <a:p>
            <a:pPr>
              <a:defRPr/>
            </a:pPr>
            <a:endParaRPr lang="en-US" sz="1100" b="1" i="1">
              <a:solidFill>
                <a:srgbClr val="000000"/>
              </a:solidFill>
              <a:latin typeface="Arial" pitchFamily="34" charset="0"/>
            </a:endParaRPr>
          </a:p>
        </p:txBody>
      </p:sp>
      <p:sp>
        <p:nvSpPr>
          <p:cNvPr id="7" name="Rectangle 65"/>
          <p:cNvSpPr>
            <a:spLocks noChangeArrowheads="1"/>
          </p:cNvSpPr>
          <p:nvPr/>
        </p:nvSpPr>
        <p:spPr bwMode="gray">
          <a:xfrm>
            <a:off x="255588" y="1682900"/>
            <a:ext cx="8670925" cy="247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54" tIns="45678" rIns="91354" bIns="45678" anchor="ctr">
            <a:noAutofit/>
          </a:bodyPr>
          <a:lstStyle/>
          <a:p>
            <a:pPr marL="173736" lvl="1" indent="-173736">
              <a:spcAft>
                <a:spcPts val="600"/>
              </a:spcAft>
              <a:buFont typeface="Wingdings" pitchFamily="2" charset="2"/>
              <a:buChar char="§"/>
            </a:pPr>
            <a:r>
              <a:rPr lang="en-US" sz="1600" dirty="0"/>
              <a:t>There is always some degree of imperfection in the data. Extent of imperfection and reasonability of results needs to be considered</a:t>
            </a:r>
          </a:p>
          <a:p>
            <a:pPr marL="173736" lvl="1" indent="-173736">
              <a:spcAft>
                <a:spcPts val="600"/>
              </a:spcAft>
              <a:buFont typeface="Wingdings" pitchFamily="2" charset="2"/>
              <a:buChar char="§"/>
            </a:pPr>
            <a:r>
              <a:rPr lang="en-US" sz="1600" dirty="0"/>
              <a:t>Complete access to underwriters, claims department etc. and to all information and documents to ensure the reliability of the data</a:t>
            </a:r>
          </a:p>
          <a:p>
            <a:pPr marL="173736" lvl="1" indent="-173736">
              <a:spcAft>
                <a:spcPts val="600"/>
              </a:spcAft>
              <a:buFont typeface="Wingdings" pitchFamily="2" charset="2"/>
              <a:buChar char="§"/>
            </a:pPr>
            <a:r>
              <a:rPr lang="en-US" sz="1600" dirty="0"/>
              <a:t>Adjustments could be made to improve reliability of data</a:t>
            </a:r>
          </a:p>
          <a:p>
            <a:pPr marL="173736" lvl="1" indent="-173736">
              <a:spcAft>
                <a:spcPts val="600"/>
              </a:spcAft>
              <a:buFont typeface="Wingdings" pitchFamily="2" charset="2"/>
              <a:buChar char="§"/>
            </a:pPr>
            <a:r>
              <a:rPr lang="en-US" sz="1600" dirty="0"/>
              <a:t>Reasonableness checks to be carried out on the data and documented</a:t>
            </a:r>
          </a:p>
          <a:p>
            <a:pPr marL="173736" lvl="1" indent="-173736">
              <a:spcAft>
                <a:spcPts val="600"/>
              </a:spcAft>
              <a:buFont typeface="Wingdings" pitchFamily="2" charset="2"/>
              <a:buChar char="§"/>
            </a:pPr>
            <a:r>
              <a:rPr lang="en-US" sz="1600" dirty="0"/>
              <a:t>Market rumors should not be completely relied upon, but should be tested against the facts available</a:t>
            </a:r>
          </a:p>
        </p:txBody>
      </p:sp>
      <p:sp>
        <p:nvSpPr>
          <p:cNvPr id="11" name="Rectangle 21"/>
          <p:cNvSpPr>
            <a:spLocks noChangeArrowheads="1"/>
          </p:cNvSpPr>
          <p:nvPr/>
        </p:nvSpPr>
        <p:spPr bwMode="gray">
          <a:xfrm>
            <a:off x="251520" y="4282883"/>
            <a:ext cx="4335462" cy="682625"/>
          </a:xfrm>
          <a:prstGeom prst="homePlate">
            <a:avLst>
              <a:gd name="adj" fmla="val 38025"/>
            </a:avLst>
          </a:prstGeom>
          <a:solidFill>
            <a:schemeClr val="accent2">
              <a:lumMod val="50000"/>
            </a:schemeClr>
          </a:solidFill>
          <a:ln>
            <a:noFill/>
          </a:ln>
          <a:extLst/>
        </p:spPr>
        <p:txBody>
          <a:bodyPr/>
          <a:lstStyle/>
          <a:p>
            <a:pPr algn="ctr"/>
            <a:r>
              <a:rPr lang="en-US" sz="1600" b="1" dirty="0" smtClean="0">
                <a:solidFill>
                  <a:srgbClr val="FFFFFF"/>
                </a:solidFill>
              </a:rPr>
              <a:t>Other factors</a:t>
            </a:r>
            <a:endParaRPr lang="en-US" sz="1600" b="1" dirty="0">
              <a:solidFill>
                <a:srgbClr val="FFFFFF"/>
              </a:solidFill>
            </a:endParaRPr>
          </a:p>
        </p:txBody>
      </p:sp>
      <p:sp>
        <p:nvSpPr>
          <p:cNvPr id="12" name="Rectangle 11"/>
          <p:cNvSpPr/>
          <p:nvPr/>
        </p:nvSpPr>
        <p:spPr bwMode="auto">
          <a:xfrm>
            <a:off x="251520" y="4616257"/>
            <a:ext cx="8670925" cy="1477040"/>
          </a:xfrm>
          <a:prstGeom prst="rect">
            <a:avLst/>
          </a:prstGeom>
          <a:solidFill>
            <a:schemeClr val="accent6">
              <a:lumMod val="40000"/>
              <a:lumOff val="60000"/>
            </a:schemeClr>
          </a:solidFill>
          <a:ln w="12700" cap="flat" cmpd="sng" algn="ctr">
            <a:noFill/>
            <a:prstDash val="solid"/>
            <a:round/>
            <a:headEnd type="none" w="med" len="med"/>
            <a:tailEnd type="none" w="med" len="med"/>
          </a:ln>
          <a:effectLst/>
        </p:spPr>
        <p:txBody>
          <a:bodyPr/>
          <a:lstStyle/>
          <a:p>
            <a:pPr>
              <a:defRPr/>
            </a:pPr>
            <a:endParaRPr lang="en-US" sz="1100" b="1" i="1">
              <a:solidFill>
                <a:srgbClr val="000000"/>
              </a:solidFill>
              <a:latin typeface="Arial" pitchFamily="34" charset="0"/>
            </a:endParaRPr>
          </a:p>
        </p:txBody>
      </p:sp>
      <p:sp>
        <p:nvSpPr>
          <p:cNvPr id="13" name="Rectangle 65"/>
          <p:cNvSpPr>
            <a:spLocks noChangeArrowheads="1"/>
          </p:cNvSpPr>
          <p:nvPr/>
        </p:nvSpPr>
        <p:spPr bwMode="gray">
          <a:xfrm>
            <a:off x="251520" y="4624196"/>
            <a:ext cx="8670925" cy="1469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54" tIns="45678" rIns="91354" bIns="45678" anchor="ctr">
            <a:noAutofit/>
          </a:bodyPr>
          <a:lstStyle/>
          <a:p>
            <a:pPr marL="173736" lvl="1" indent="-173736">
              <a:spcAft>
                <a:spcPts val="600"/>
              </a:spcAft>
              <a:buFont typeface="Wingdings" pitchFamily="2" charset="2"/>
              <a:buChar char="§"/>
            </a:pPr>
            <a:r>
              <a:rPr lang="en-US" sz="1600" dirty="0" smtClean="0"/>
              <a:t>High staff turnover in claims department should have impacted the data quality</a:t>
            </a:r>
          </a:p>
          <a:p>
            <a:pPr marL="173736" lvl="1" indent="-173736">
              <a:spcAft>
                <a:spcPts val="600"/>
              </a:spcAft>
              <a:buFont typeface="Wingdings" pitchFamily="2" charset="2"/>
              <a:buChar char="§"/>
            </a:pPr>
            <a:r>
              <a:rPr lang="en-US" sz="1600" dirty="0" smtClean="0"/>
              <a:t>CEO resigning can also be looked under suspicion which can potentially impact the management of appropriate quality of data</a:t>
            </a:r>
            <a:endParaRPr lang="en-US" sz="1600" dirty="0"/>
          </a:p>
          <a:p>
            <a:pPr marL="173736" lvl="1" indent="-173736">
              <a:buFont typeface="Wingdings" pitchFamily="2" charset="2"/>
              <a:buChar char="§"/>
            </a:pPr>
            <a:r>
              <a:rPr lang="en-US" sz="1600" dirty="0"/>
              <a:t>Such factors add to uncertainty and are potential concerns and hence must be clearly accounted for and highlighted</a:t>
            </a:r>
          </a:p>
        </p:txBody>
      </p:sp>
      <p:sp>
        <p:nvSpPr>
          <p:cNvPr id="14" name="Title 1"/>
          <p:cNvSpPr>
            <a:spLocks noGrp="1"/>
          </p:cNvSpPr>
          <p:nvPr>
            <p:ph type="title"/>
          </p:nvPr>
        </p:nvSpPr>
        <p:spPr>
          <a:xfrm>
            <a:off x="457200" y="209773"/>
            <a:ext cx="7497763" cy="842963"/>
          </a:xfrm>
        </p:spPr>
        <p:txBody>
          <a:bodyPr>
            <a:normAutofit fontScale="90000"/>
          </a:bodyPr>
          <a:lstStyle/>
          <a:p>
            <a:r>
              <a:rPr lang="en-US" sz="3300" dirty="0">
                <a:latin typeface="+mj-lt"/>
                <a:cs typeface="Arial" pitchFamily="34" charset="0"/>
              </a:rPr>
              <a:t>D</a:t>
            </a:r>
            <a:r>
              <a:rPr lang="en-US" sz="3300" dirty="0" smtClean="0">
                <a:latin typeface="+mj-lt"/>
                <a:cs typeface="Arial" pitchFamily="34" charset="0"/>
              </a:rPr>
              <a:t>ata quality</a:t>
            </a:r>
            <a:r>
              <a:rPr lang="en-US" sz="3000" dirty="0" smtClean="0">
                <a:latin typeface="+mj-lt"/>
                <a:cs typeface="Arial" pitchFamily="34" charset="0"/>
              </a:rPr>
              <a:t/>
            </a:r>
            <a:br>
              <a:rPr lang="en-US" sz="3000" dirty="0" smtClean="0">
                <a:latin typeface="+mj-lt"/>
                <a:cs typeface="Arial" pitchFamily="34" charset="0"/>
              </a:rPr>
            </a:br>
            <a:r>
              <a:rPr lang="en-US" sz="2200" dirty="0" smtClean="0">
                <a:solidFill>
                  <a:schemeClr val="bg1">
                    <a:lumMod val="50000"/>
                  </a:schemeClr>
                </a:solidFill>
                <a:latin typeface="+mj-lt"/>
                <a:cs typeface="Arial" pitchFamily="34" charset="0"/>
              </a:rPr>
              <a:t>Considerations</a:t>
            </a:r>
            <a:endParaRPr lang="en-US" sz="2200" dirty="0" smtClean="0">
              <a:solidFill>
                <a:schemeClr val="bg1">
                  <a:lumMod val="50000"/>
                </a:schemeClr>
              </a:solidFill>
              <a:latin typeface="+mj-lt"/>
            </a:endParaRPr>
          </a:p>
        </p:txBody>
      </p:sp>
      <p:sp>
        <p:nvSpPr>
          <p:cNvPr id="15" name="Footer Placeholder 3"/>
          <p:cNvSpPr txBox="1">
            <a:spLocks/>
          </p:cNvSpPr>
          <p:nvPr/>
        </p:nvSpPr>
        <p:spPr>
          <a:xfrm>
            <a:off x="76200" y="6356350"/>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1600" b="1" kern="1200">
                <a:solidFill>
                  <a:srgbClr val="C00000"/>
                </a:solidFill>
                <a:latin typeface="Garamond" pitchFamily="18"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mtClean="0"/>
              <a:t>www.actuariesindia.org</a:t>
            </a:r>
          </a:p>
          <a:p>
            <a:endParaRPr lang="en-US" dirty="0"/>
          </a:p>
        </p:txBody>
      </p:sp>
    </p:spTree>
    <p:extLst>
      <p:ext uri="{BB962C8B-B14F-4D97-AF65-F5344CB8AC3E}">
        <p14:creationId xmlns:p14="http://schemas.microsoft.com/office/powerpoint/2010/main" val="35661900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solidFill>
                  <a:srgbClr val="1F497D">
                    <a:lumMod val="75000"/>
                  </a:srgbClr>
                </a:solidFill>
              </a:rPr>
              <a:pPr/>
              <a:t>8</a:t>
            </a:fld>
            <a:endParaRPr lang="en-US" dirty="0">
              <a:solidFill>
                <a:srgbClr val="1F497D">
                  <a:lumMod val="75000"/>
                </a:srgbClr>
              </a:solidFill>
            </a:endParaRPr>
          </a:p>
        </p:txBody>
      </p:sp>
      <p:sp>
        <p:nvSpPr>
          <p:cNvPr id="5" name="TextBox 4"/>
          <p:cNvSpPr txBox="1"/>
          <p:nvPr/>
        </p:nvSpPr>
        <p:spPr>
          <a:xfrm>
            <a:off x="103188" y="1268760"/>
            <a:ext cx="8959850" cy="530859"/>
          </a:xfrm>
          <a:prstGeom prst="roundRect">
            <a:avLst>
              <a:gd name="adj" fmla="val 11644"/>
            </a:avLst>
          </a:prstGeom>
          <a:solidFill>
            <a:schemeClr val="accent2">
              <a:lumMod val="50000"/>
            </a:schemeClr>
          </a:solidFill>
          <a:ln w="12700">
            <a:solidFill>
              <a:schemeClr val="tx2"/>
            </a:solidFill>
          </a:ln>
        </p:spPr>
        <p:txBody>
          <a:bodyPr tIns="91440" bIns="91440"/>
          <a:lstStyle/>
          <a:p>
            <a:pPr marL="285750" indent="-285750">
              <a:buFont typeface="Wingdings" pitchFamily="2" charset="2"/>
              <a:buChar char="Ø"/>
              <a:defRPr/>
            </a:pPr>
            <a:r>
              <a:rPr lang="en-US" sz="1600" b="1" dirty="0" smtClean="0">
                <a:solidFill>
                  <a:srgbClr val="FFFFFF"/>
                </a:solidFill>
              </a:rPr>
              <a:t>PCS 3 (Standard for advice)</a:t>
            </a:r>
            <a:endParaRPr lang="en-US" sz="1600" b="1" dirty="0">
              <a:solidFill>
                <a:srgbClr val="FFFFFF"/>
              </a:solidFill>
            </a:endParaRPr>
          </a:p>
        </p:txBody>
      </p:sp>
      <p:sp>
        <p:nvSpPr>
          <p:cNvPr id="8" name="TextBox 7"/>
          <p:cNvSpPr txBox="1"/>
          <p:nvPr/>
        </p:nvSpPr>
        <p:spPr>
          <a:xfrm>
            <a:off x="107504" y="1642202"/>
            <a:ext cx="8955534" cy="877497"/>
          </a:xfrm>
          <a:prstGeom prst="roundRect">
            <a:avLst>
              <a:gd name="adj" fmla="val 4165"/>
            </a:avLst>
          </a:prstGeom>
          <a:solidFill>
            <a:schemeClr val="accent2">
              <a:lumMod val="20000"/>
              <a:lumOff val="80000"/>
            </a:schemeClr>
          </a:solidFill>
          <a:ln w="12700">
            <a:solidFill>
              <a:schemeClr val="tx2"/>
            </a:solidFill>
          </a:ln>
        </p:spPr>
        <p:txBody>
          <a:bodyPr tIns="91440" bIns="91440" anchor="ctr"/>
          <a:lstStyle/>
          <a:p>
            <a:pPr>
              <a:spcBef>
                <a:spcPts val="300"/>
              </a:spcBef>
              <a:spcAft>
                <a:spcPts val="300"/>
              </a:spcAft>
              <a:defRPr/>
            </a:pPr>
            <a:r>
              <a:rPr lang="en-US" sz="1400" dirty="0"/>
              <a:t>An actuary must consider the extent to which it is appropriate to </a:t>
            </a:r>
            <a:r>
              <a:rPr lang="en-US" sz="1400" i="1" dirty="0">
                <a:solidFill>
                  <a:schemeClr val="tx2"/>
                </a:solidFill>
              </a:rPr>
              <a:t>carry out  investigations to assess the accuracy and reasonableness of any data being used</a:t>
            </a:r>
            <a:r>
              <a:rPr lang="en-US" sz="1400" dirty="0"/>
              <a:t>. The advice should normally include an explanation or qualification if the actuary has any reservations about the reliability of the </a:t>
            </a:r>
            <a:r>
              <a:rPr lang="en-US" sz="1400" dirty="0" smtClean="0"/>
              <a:t>data.</a:t>
            </a:r>
            <a:endParaRPr lang="en-US" sz="1400" b="1" dirty="0">
              <a:solidFill>
                <a:srgbClr val="000000"/>
              </a:solidFill>
            </a:endParaRPr>
          </a:p>
        </p:txBody>
      </p:sp>
      <p:sp>
        <p:nvSpPr>
          <p:cNvPr id="19" name="TextBox 18"/>
          <p:cNvSpPr txBox="1"/>
          <p:nvPr/>
        </p:nvSpPr>
        <p:spPr>
          <a:xfrm>
            <a:off x="107504" y="2564904"/>
            <a:ext cx="8959850" cy="530859"/>
          </a:xfrm>
          <a:prstGeom prst="roundRect">
            <a:avLst>
              <a:gd name="adj" fmla="val 11644"/>
            </a:avLst>
          </a:prstGeom>
          <a:solidFill>
            <a:schemeClr val="accent6">
              <a:lumMod val="50000"/>
            </a:schemeClr>
          </a:solidFill>
          <a:ln w="12700">
            <a:solidFill>
              <a:schemeClr val="tx2"/>
            </a:solidFill>
          </a:ln>
        </p:spPr>
        <p:txBody>
          <a:bodyPr tIns="91440" bIns="91440"/>
          <a:lstStyle/>
          <a:p>
            <a:pPr marL="285750" indent="-285750">
              <a:buFont typeface="Wingdings" pitchFamily="2" charset="2"/>
              <a:buChar char="Ø"/>
              <a:defRPr/>
            </a:pPr>
            <a:r>
              <a:rPr lang="en-US" sz="1600" b="1" dirty="0" smtClean="0">
                <a:solidFill>
                  <a:srgbClr val="FFFFFF"/>
                </a:solidFill>
              </a:rPr>
              <a:t>APS 21 – Section 8 (Actuarial investigations)</a:t>
            </a:r>
            <a:endParaRPr lang="en-US" sz="1600" b="1" dirty="0">
              <a:solidFill>
                <a:srgbClr val="FFFFFF"/>
              </a:solidFill>
            </a:endParaRPr>
          </a:p>
        </p:txBody>
      </p:sp>
      <p:sp>
        <p:nvSpPr>
          <p:cNvPr id="21" name="TextBox 20"/>
          <p:cNvSpPr txBox="1"/>
          <p:nvPr/>
        </p:nvSpPr>
        <p:spPr>
          <a:xfrm>
            <a:off x="107504" y="2938346"/>
            <a:ext cx="8959850" cy="877497"/>
          </a:xfrm>
          <a:prstGeom prst="roundRect">
            <a:avLst>
              <a:gd name="adj" fmla="val 4165"/>
            </a:avLst>
          </a:prstGeom>
          <a:solidFill>
            <a:schemeClr val="accent6">
              <a:lumMod val="40000"/>
              <a:lumOff val="60000"/>
            </a:schemeClr>
          </a:solidFill>
          <a:ln w="12700">
            <a:solidFill>
              <a:schemeClr val="tx2"/>
            </a:solidFill>
          </a:ln>
        </p:spPr>
        <p:txBody>
          <a:bodyPr tIns="91440" bIns="91440" anchor="ctr"/>
          <a:lstStyle/>
          <a:p>
            <a:pPr marL="173736" lvl="1" indent="-173736"/>
            <a:r>
              <a:rPr lang="en-US" sz="1400" dirty="0"/>
              <a:t>Appointed Actuary should be satisfied as far as possible that the data are accurate, reliable and consistent. If there </a:t>
            </a:r>
            <a:r>
              <a:rPr lang="en-US" sz="1400" dirty="0" smtClean="0"/>
              <a:t>are</a:t>
            </a:r>
          </a:p>
          <a:p>
            <a:pPr marL="173736" lvl="1" indent="-173736"/>
            <a:r>
              <a:rPr lang="en-US" sz="1400" dirty="0" smtClean="0"/>
              <a:t>any </a:t>
            </a:r>
            <a:r>
              <a:rPr lang="en-US" sz="1400" dirty="0"/>
              <a:t>doubts on the data, the Appointed Actuary is </a:t>
            </a:r>
            <a:r>
              <a:rPr lang="en-US" sz="1400" i="1" dirty="0">
                <a:solidFill>
                  <a:schemeClr val="tx2"/>
                </a:solidFill>
              </a:rPr>
              <a:t>expected to seek assurance from the company as to their accuracy </a:t>
            </a:r>
            <a:r>
              <a:rPr lang="en-US" sz="1400" i="1" dirty="0" smtClean="0">
                <a:solidFill>
                  <a:schemeClr val="tx2"/>
                </a:solidFill>
              </a:rPr>
              <a:t>and</a:t>
            </a:r>
          </a:p>
          <a:p>
            <a:pPr marL="173736" lvl="1" indent="-173736"/>
            <a:r>
              <a:rPr lang="en-US" sz="1400" i="1" dirty="0" smtClean="0">
                <a:solidFill>
                  <a:schemeClr val="tx2"/>
                </a:solidFill>
              </a:rPr>
              <a:t>completeness</a:t>
            </a:r>
            <a:r>
              <a:rPr lang="en-US" sz="1400" dirty="0"/>
              <a:t>. The Appointed Actuary should also be satisfied that the company is correctly adopting </a:t>
            </a:r>
            <a:r>
              <a:rPr lang="en-US" sz="1400" dirty="0" smtClean="0"/>
              <a:t>appropriate</a:t>
            </a:r>
          </a:p>
          <a:p>
            <a:pPr marL="173736" lvl="1" indent="-173736"/>
            <a:r>
              <a:rPr lang="en-US" sz="1400" dirty="0" smtClean="0"/>
              <a:t>statistical </a:t>
            </a:r>
            <a:r>
              <a:rPr lang="en-US" sz="1400" dirty="0"/>
              <a:t>formats and procedures and that adequate documentation exists in respect of them.</a:t>
            </a:r>
          </a:p>
        </p:txBody>
      </p:sp>
      <p:sp>
        <p:nvSpPr>
          <p:cNvPr id="22" name="TextBox 21"/>
          <p:cNvSpPr txBox="1"/>
          <p:nvPr/>
        </p:nvSpPr>
        <p:spPr>
          <a:xfrm>
            <a:off x="107504" y="3861048"/>
            <a:ext cx="8959850" cy="530859"/>
          </a:xfrm>
          <a:prstGeom prst="roundRect">
            <a:avLst>
              <a:gd name="adj" fmla="val 11644"/>
            </a:avLst>
          </a:prstGeom>
          <a:solidFill>
            <a:schemeClr val="accent3">
              <a:lumMod val="50000"/>
            </a:schemeClr>
          </a:solidFill>
          <a:ln w="12700">
            <a:solidFill>
              <a:schemeClr val="tx2"/>
            </a:solidFill>
          </a:ln>
        </p:spPr>
        <p:txBody>
          <a:bodyPr tIns="91440" bIns="91440"/>
          <a:lstStyle/>
          <a:p>
            <a:pPr marL="285750" indent="-285750">
              <a:spcBef>
                <a:spcPts val="100"/>
              </a:spcBef>
              <a:buClr>
                <a:schemeClr val="bg1"/>
              </a:buClr>
              <a:buFont typeface="Wingdings" pitchFamily="2" charset="2"/>
              <a:buChar char="Ø"/>
            </a:pPr>
            <a:r>
              <a:rPr lang="en-US" sz="1600" b="1" dirty="0">
                <a:solidFill>
                  <a:schemeClr val="bg1"/>
                </a:solidFill>
              </a:rPr>
              <a:t>IRDA (Appointed Actuary) Regulations, </a:t>
            </a:r>
            <a:r>
              <a:rPr lang="en-US" sz="1600" b="1" dirty="0" smtClean="0">
                <a:solidFill>
                  <a:schemeClr val="bg1"/>
                </a:solidFill>
              </a:rPr>
              <a:t>2000 (Powers of Appointed Actuary)</a:t>
            </a:r>
            <a:endParaRPr lang="en-US" sz="1600" b="1" dirty="0">
              <a:solidFill>
                <a:schemeClr val="bg1"/>
              </a:solidFill>
            </a:endParaRPr>
          </a:p>
        </p:txBody>
      </p:sp>
      <p:sp>
        <p:nvSpPr>
          <p:cNvPr id="24" name="TextBox 23"/>
          <p:cNvSpPr txBox="1"/>
          <p:nvPr/>
        </p:nvSpPr>
        <p:spPr>
          <a:xfrm>
            <a:off x="107504" y="4234490"/>
            <a:ext cx="8959850" cy="877497"/>
          </a:xfrm>
          <a:prstGeom prst="roundRect">
            <a:avLst>
              <a:gd name="adj" fmla="val 4165"/>
            </a:avLst>
          </a:prstGeom>
          <a:solidFill>
            <a:schemeClr val="accent3">
              <a:lumMod val="40000"/>
              <a:lumOff val="60000"/>
            </a:schemeClr>
          </a:solidFill>
          <a:ln w="12700">
            <a:solidFill>
              <a:schemeClr val="tx2"/>
            </a:solidFill>
          </a:ln>
        </p:spPr>
        <p:txBody>
          <a:bodyPr tIns="91440" bIns="91440" anchor="ctr"/>
          <a:lstStyle/>
          <a:p>
            <a:pPr marL="173736" lvl="1" indent="-173736"/>
            <a:r>
              <a:rPr lang="en-US" sz="1400" dirty="0"/>
              <a:t>The AA is entitled to </a:t>
            </a:r>
            <a:r>
              <a:rPr lang="en-US" sz="1400" dirty="0" smtClean="0"/>
              <a:t>:</a:t>
            </a:r>
          </a:p>
          <a:p>
            <a:pPr marL="342900" lvl="1" indent="-342900">
              <a:buFont typeface="+mj-lt"/>
              <a:buAutoNum type="alphaLcPeriod"/>
            </a:pPr>
            <a:r>
              <a:rPr lang="en-US" sz="1400" dirty="0" smtClean="0"/>
              <a:t>All </a:t>
            </a:r>
            <a:r>
              <a:rPr lang="en-US" sz="1400" i="1" dirty="0">
                <a:solidFill>
                  <a:schemeClr val="tx2"/>
                </a:solidFill>
              </a:rPr>
              <a:t>meeting of the management </a:t>
            </a:r>
            <a:r>
              <a:rPr lang="en-US" sz="1400" dirty="0"/>
              <a:t>including the director of the </a:t>
            </a:r>
            <a:r>
              <a:rPr lang="en-US" sz="1400" dirty="0" smtClean="0"/>
              <a:t>insurer.</a:t>
            </a:r>
          </a:p>
          <a:p>
            <a:pPr marL="342900" lvl="1" indent="-342900">
              <a:buFont typeface="+mj-lt"/>
              <a:buAutoNum type="alphaLcPeriod"/>
            </a:pPr>
            <a:r>
              <a:rPr lang="en-US" sz="1400" dirty="0" smtClean="0"/>
              <a:t>To </a:t>
            </a:r>
            <a:r>
              <a:rPr lang="en-US" sz="1400" dirty="0"/>
              <a:t>speak and discuss on any matter, at such meeting – that may affect the </a:t>
            </a:r>
            <a:r>
              <a:rPr lang="en-US" sz="1400" i="1" dirty="0">
                <a:solidFill>
                  <a:schemeClr val="tx2"/>
                </a:solidFill>
              </a:rPr>
              <a:t>solvency of the insurer </a:t>
            </a:r>
            <a:r>
              <a:rPr lang="en-US" sz="1400" dirty="0"/>
              <a:t>or on which actuarial advice is necessary.</a:t>
            </a:r>
          </a:p>
        </p:txBody>
      </p:sp>
      <p:sp>
        <p:nvSpPr>
          <p:cNvPr id="25" name="TextBox 24"/>
          <p:cNvSpPr txBox="1"/>
          <p:nvPr/>
        </p:nvSpPr>
        <p:spPr>
          <a:xfrm>
            <a:off x="107504" y="5157192"/>
            <a:ext cx="8959850" cy="530859"/>
          </a:xfrm>
          <a:prstGeom prst="roundRect">
            <a:avLst>
              <a:gd name="adj" fmla="val 11644"/>
            </a:avLst>
          </a:prstGeom>
          <a:solidFill>
            <a:schemeClr val="bg1">
              <a:lumMod val="50000"/>
            </a:schemeClr>
          </a:solidFill>
          <a:ln w="12700">
            <a:solidFill>
              <a:schemeClr val="tx2"/>
            </a:solidFill>
          </a:ln>
        </p:spPr>
        <p:txBody>
          <a:bodyPr tIns="91440" bIns="91440"/>
          <a:lstStyle/>
          <a:p>
            <a:pPr marL="285750" indent="-285750">
              <a:buFont typeface="Wingdings" pitchFamily="2" charset="2"/>
              <a:buChar char="Ø"/>
              <a:defRPr/>
            </a:pPr>
            <a:r>
              <a:rPr lang="en-US" sz="1600" b="1" dirty="0" smtClean="0">
                <a:solidFill>
                  <a:srgbClr val="FFFFFF"/>
                </a:solidFill>
              </a:rPr>
              <a:t>TAS D (UK specific Technical Actuarial Standard)</a:t>
            </a:r>
            <a:endParaRPr lang="en-US" sz="1600" b="1" dirty="0">
              <a:solidFill>
                <a:srgbClr val="FFFFFF"/>
              </a:solidFill>
            </a:endParaRPr>
          </a:p>
        </p:txBody>
      </p:sp>
      <p:sp>
        <p:nvSpPr>
          <p:cNvPr id="27" name="TextBox 26"/>
          <p:cNvSpPr txBox="1"/>
          <p:nvPr/>
        </p:nvSpPr>
        <p:spPr>
          <a:xfrm>
            <a:off x="107504" y="5530634"/>
            <a:ext cx="8959850" cy="877497"/>
          </a:xfrm>
          <a:prstGeom prst="roundRect">
            <a:avLst>
              <a:gd name="adj" fmla="val 4165"/>
            </a:avLst>
          </a:prstGeom>
          <a:solidFill>
            <a:schemeClr val="bg1">
              <a:lumMod val="85000"/>
            </a:schemeClr>
          </a:solidFill>
          <a:ln w="12700">
            <a:solidFill>
              <a:schemeClr val="tx2"/>
            </a:solidFill>
          </a:ln>
        </p:spPr>
        <p:txBody>
          <a:bodyPr tIns="91440" bIns="91440" anchor="ctr"/>
          <a:lstStyle/>
          <a:p>
            <a:pPr marL="173736" lvl="1" indent="-173736"/>
            <a:r>
              <a:rPr lang="en-US" sz="1400" dirty="0"/>
              <a:t>When data that is required is materially incomplete or inadequate, an assessment shall be made </a:t>
            </a:r>
            <a:r>
              <a:rPr lang="en-US" sz="1400" dirty="0" smtClean="0"/>
              <a:t>to determine </a:t>
            </a:r>
            <a:r>
              <a:rPr lang="en-US" sz="1400" dirty="0"/>
              <a:t>whether the </a:t>
            </a:r>
            <a:r>
              <a:rPr lang="en-US" sz="1400" i="1" dirty="0">
                <a:solidFill>
                  <a:schemeClr val="tx2"/>
                </a:solidFill>
              </a:rPr>
              <a:t>reliability of the data can be improved by adjusting or supplementing it</a:t>
            </a:r>
            <a:r>
              <a:rPr lang="en-US" sz="1400" dirty="0" smtClean="0"/>
              <a:t>. The </a:t>
            </a:r>
            <a:r>
              <a:rPr lang="en-US" sz="1400" i="1" dirty="0">
                <a:solidFill>
                  <a:schemeClr val="tx2"/>
                </a:solidFill>
              </a:rPr>
              <a:t>treatment</a:t>
            </a:r>
            <a:r>
              <a:rPr lang="en-US" sz="1400" dirty="0"/>
              <a:t> of, or action taken for, incomplete or inaccurate data </a:t>
            </a:r>
            <a:r>
              <a:rPr lang="en-US" sz="1400" i="1" dirty="0">
                <a:solidFill>
                  <a:schemeClr val="tx2"/>
                </a:solidFill>
              </a:rPr>
              <a:t>shall be documented</a:t>
            </a:r>
            <a:r>
              <a:rPr lang="en-US" sz="1400" dirty="0"/>
              <a:t>.</a:t>
            </a:r>
          </a:p>
        </p:txBody>
      </p:sp>
      <p:sp>
        <p:nvSpPr>
          <p:cNvPr id="29" name="Footer Placeholder 3"/>
          <p:cNvSpPr txBox="1">
            <a:spLocks/>
          </p:cNvSpPr>
          <p:nvPr/>
        </p:nvSpPr>
        <p:spPr>
          <a:xfrm>
            <a:off x="76200" y="6520259"/>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1600" b="1" kern="1200">
                <a:solidFill>
                  <a:srgbClr val="C00000"/>
                </a:solidFill>
                <a:latin typeface="Garamond" pitchFamily="18"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www.actuariesindia.org</a:t>
            </a:r>
          </a:p>
          <a:p>
            <a:endParaRPr lang="en-US" dirty="0"/>
          </a:p>
        </p:txBody>
      </p:sp>
      <p:sp>
        <p:nvSpPr>
          <p:cNvPr id="31" name="Title 1"/>
          <p:cNvSpPr>
            <a:spLocks noGrp="1"/>
          </p:cNvSpPr>
          <p:nvPr>
            <p:ph type="title"/>
          </p:nvPr>
        </p:nvSpPr>
        <p:spPr>
          <a:xfrm>
            <a:off x="457200" y="209773"/>
            <a:ext cx="7497763" cy="842963"/>
          </a:xfrm>
        </p:spPr>
        <p:txBody>
          <a:bodyPr>
            <a:normAutofit fontScale="90000"/>
          </a:bodyPr>
          <a:lstStyle/>
          <a:p>
            <a:r>
              <a:rPr lang="en-US" sz="3300" dirty="0">
                <a:latin typeface="+mj-lt"/>
                <a:cs typeface="Arial" pitchFamily="34" charset="0"/>
              </a:rPr>
              <a:t>D</a:t>
            </a:r>
            <a:r>
              <a:rPr lang="en-US" sz="3300" dirty="0" smtClean="0">
                <a:latin typeface="+mj-lt"/>
                <a:cs typeface="Arial" pitchFamily="34" charset="0"/>
              </a:rPr>
              <a:t>ata quality</a:t>
            </a:r>
            <a:r>
              <a:rPr lang="en-US" sz="3000" dirty="0" smtClean="0">
                <a:latin typeface="+mj-lt"/>
                <a:cs typeface="Arial" pitchFamily="34" charset="0"/>
              </a:rPr>
              <a:t/>
            </a:r>
            <a:br>
              <a:rPr lang="en-US" sz="3000" dirty="0" smtClean="0">
                <a:latin typeface="+mj-lt"/>
                <a:cs typeface="Arial" pitchFamily="34" charset="0"/>
              </a:rPr>
            </a:br>
            <a:r>
              <a:rPr lang="en-US" sz="2200" dirty="0" smtClean="0">
                <a:solidFill>
                  <a:schemeClr val="bg1">
                    <a:lumMod val="50000"/>
                  </a:schemeClr>
                </a:solidFill>
                <a:latin typeface="+mj-lt"/>
                <a:cs typeface="Arial" pitchFamily="34" charset="0"/>
              </a:rPr>
              <a:t>Relevant Regulations</a:t>
            </a:r>
            <a:endParaRPr lang="en-US" sz="2200" dirty="0" smtClean="0">
              <a:solidFill>
                <a:schemeClr val="bg1">
                  <a:lumMod val="50000"/>
                </a:schemeClr>
              </a:solidFill>
              <a:latin typeface="+mj-lt"/>
            </a:endParaRPr>
          </a:p>
        </p:txBody>
      </p:sp>
    </p:spTree>
    <p:extLst>
      <p:ext uri="{BB962C8B-B14F-4D97-AF65-F5344CB8AC3E}">
        <p14:creationId xmlns:p14="http://schemas.microsoft.com/office/powerpoint/2010/main" val="22036825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solidFill>
                  <a:srgbClr val="1F497D">
                    <a:lumMod val="75000"/>
                  </a:srgbClr>
                </a:solidFill>
              </a:rPr>
              <a:pPr/>
              <a:t>9</a:t>
            </a:fld>
            <a:endParaRPr lang="en-US" dirty="0">
              <a:solidFill>
                <a:srgbClr val="1F497D">
                  <a:lumMod val="75000"/>
                </a:srgbClr>
              </a:solidFill>
            </a:endParaRPr>
          </a:p>
        </p:txBody>
      </p:sp>
      <p:sp>
        <p:nvSpPr>
          <p:cNvPr id="6" name="Rectangle 5"/>
          <p:cNvSpPr/>
          <p:nvPr/>
        </p:nvSpPr>
        <p:spPr>
          <a:xfrm>
            <a:off x="6035675" y="1689100"/>
            <a:ext cx="2651125" cy="1193800"/>
          </a:xfrm>
          <a:prstGeom prst="rect">
            <a:avLst/>
          </a:prstGeom>
          <a:solidFill>
            <a:schemeClr val="bg1"/>
          </a:solidFill>
          <a:ln w="12700">
            <a:solidFill>
              <a:schemeClr val="bg2"/>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80837" tIns="57977" rIns="80837" bIns="57977" spcCol="1270" anchor="ctr"/>
          <a:lstStyle/>
          <a:p>
            <a:pPr algn="ctr" defTabSz="533400">
              <a:spcAft>
                <a:spcPts val="0"/>
              </a:spcAft>
              <a:defRPr/>
            </a:pPr>
            <a:endParaRPr lang="en-GB" sz="1400" b="1" dirty="0">
              <a:solidFill>
                <a:schemeClr val="bg1"/>
              </a:solidFill>
            </a:endParaRPr>
          </a:p>
        </p:txBody>
      </p:sp>
      <p:sp>
        <p:nvSpPr>
          <p:cNvPr id="7" name="Rectangle 6"/>
          <p:cNvSpPr/>
          <p:nvPr/>
        </p:nvSpPr>
        <p:spPr>
          <a:xfrm>
            <a:off x="3246438" y="1689100"/>
            <a:ext cx="2651125" cy="1193800"/>
          </a:xfrm>
          <a:prstGeom prst="rect">
            <a:avLst/>
          </a:prstGeom>
          <a:solidFill>
            <a:schemeClr val="bg1"/>
          </a:solidFill>
          <a:ln w="12700">
            <a:solidFill>
              <a:schemeClr val="bg2"/>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80837" tIns="57977" rIns="80837" bIns="57977" spcCol="1270" anchor="ctr"/>
          <a:lstStyle/>
          <a:p>
            <a:pPr algn="ctr" defTabSz="533400">
              <a:spcAft>
                <a:spcPts val="0"/>
              </a:spcAft>
              <a:defRPr/>
            </a:pPr>
            <a:endParaRPr lang="en-GB" sz="1400" b="1" dirty="0">
              <a:solidFill>
                <a:schemeClr val="bg1"/>
              </a:solidFill>
            </a:endParaRPr>
          </a:p>
        </p:txBody>
      </p:sp>
      <p:sp>
        <p:nvSpPr>
          <p:cNvPr id="8" name="Rectangle 7"/>
          <p:cNvSpPr/>
          <p:nvPr/>
        </p:nvSpPr>
        <p:spPr>
          <a:xfrm>
            <a:off x="457200" y="1689100"/>
            <a:ext cx="2651125" cy="1193800"/>
          </a:xfrm>
          <a:prstGeom prst="rect">
            <a:avLst/>
          </a:prstGeom>
          <a:solidFill>
            <a:schemeClr val="bg1"/>
          </a:solidFill>
          <a:ln w="12700">
            <a:solidFill>
              <a:schemeClr val="bg2"/>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80837" tIns="57977" rIns="80837" bIns="57977" spcCol="1270" anchor="ctr"/>
          <a:lstStyle/>
          <a:p>
            <a:pPr algn="ctr" defTabSz="533400">
              <a:spcAft>
                <a:spcPts val="0"/>
              </a:spcAft>
              <a:defRPr/>
            </a:pPr>
            <a:endParaRPr lang="en-GB" sz="1400" b="1" dirty="0">
              <a:solidFill>
                <a:schemeClr val="bg1"/>
              </a:solidFill>
            </a:endParaRPr>
          </a:p>
        </p:txBody>
      </p:sp>
      <p:sp>
        <p:nvSpPr>
          <p:cNvPr id="9" name="Rectangle 2"/>
          <p:cNvSpPr>
            <a:spLocks noChangeArrowheads="1"/>
          </p:cNvSpPr>
          <p:nvPr/>
        </p:nvSpPr>
        <p:spPr bwMode="auto">
          <a:xfrm>
            <a:off x="457200" y="1279525"/>
            <a:ext cx="8229600" cy="322263"/>
          </a:xfrm>
          <a:prstGeom prst="rect">
            <a:avLst/>
          </a:prstGeom>
          <a:solidFill>
            <a:schemeClr val="bg1">
              <a:lumMod val="50000"/>
            </a:schemeClr>
          </a:solidFill>
          <a:ln w="9525">
            <a:solidFill>
              <a:schemeClr val="tx2"/>
            </a:solidFill>
            <a:miter lim="800000"/>
            <a:headEnd/>
            <a:tailEnd/>
          </a:ln>
        </p:spPr>
        <p:txBody>
          <a:bodyPr/>
          <a:lstStyle/>
          <a:p>
            <a:pPr algn="ctr"/>
            <a:r>
              <a:rPr lang="en-GB" sz="1600" b="1" dirty="0" smtClean="0">
                <a:solidFill>
                  <a:schemeClr val="bg1"/>
                </a:solidFill>
              </a:rPr>
              <a:t>Guidance Notes issued by the Institute and Faculty of Actuaries, UK</a:t>
            </a:r>
            <a:endParaRPr lang="en-GB" sz="1600" b="1" dirty="0">
              <a:solidFill>
                <a:schemeClr val="bg1"/>
              </a:solidFill>
            </a:endParaRPr>
          </a:p>
        </p:txBody>
      </p:sp>
      <p:sp>
        <p:nvSpPr>
          <p:cNvPr id="10" name="Rectangle 9"/>
          <p:cNvSpPr/>
          <p:nvPr/>
        </p:nvSpPr>
        <p:spPr>
          <a:xfrm>
            <a:off x="457200" y="2924473"/>
            <a:ext cx="2651125" cy="3384847"/>
          </a:xfrm>
          <a:prstGeom prst="rect">
            <a:avLst/>
          </a:prstGeom>
          <a:solidFill>
            <a:schemeClr val="accent6">
              <a:lumMod val="40000"/>
              <a:lumOff val="60000"/>
              <a:alpha val="90000"/>
            </a:schemeClr>
          </a:solidFill>
          <a:ln w="12700">
            <a:solidFill>
              <a:schemeClr val="bg2"/>
            </a:solid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lIns="73152" rIns="45720" spcCol="1270" anchor="ctr"/>
          <a:lstStyle/>
          <a:p>
            <a:pPr marL="173736" lvl="1" indent="-173736"/>
            <a:r>
              <a:rPr lang="en-US" sz="1400" dirty="0"/>
              <a:t>The report should indicate </a:t>
            </a:r>
            <a:r>
              <a:rPr lang="en-US" sz="1400" dirty="0" smtClean="0"/>
              <a:t>the</a:t>
            </a:r>
          </a:p>
          <a:p>
            <a:pPr marL="173736" lvl="1" indent="-173736"/>
            <a:r>
              <a:rPr lang="en-US" sz="1400" dirty="0" smtClean="0"/>
              <a:t>sources </a:t>
            </a:r>
            <a:r>
              <a:rPr lang="en-US" sz="1400" dirty="0"/>
              <a:t>of the data the </a:t>
            </a:r>
            <a:r>
              <a:rPr lang="en-US" sz="1400" dirty="0" smtClean="0"/>
              <a:t>actuary</a:t>
            </a:r>
          </a:p>
          <a:p>
            <a:pPr marL="173736" lvl="1" indent="-173736"/>
            <a:r>
              <a:rPr lang="en-US" sz="1400" dirty="0" smtClean="0"/>
              <a:t>has </a:t>
            </a:r>
            <a:r>
              <a:rPr lang="en-US" sz="1400" dirty="0"/>
              <a:t>used and make clear </a:t>
            </a:r>
            <a:r>
              <a:rPr lang="en-US" sz="1400" i="1" dirty="0">
                <a:solidFill>
                  <a:schemeClr val="tx2"/>
                </a:solidFill>
              </a:rPr>
              <a:t>what </a:t>
            </a:r>
            <a:r>
              <a:rPr lang="en-US" sz="1400" i="1" dirty="0" smtClean="0">
                <a:solidFill>
                  <a:schemeClr val="tx2"/>
                </a:solidFill>
              </a:rPr>
              <a:t>he</a:t>
            </a:r>
          </a:p>
          <a:p>
            <a:pPr marL="173736" lvl="1" indent="-173736"/>
            <a:r>
              <a:rPr lang="en-US" sz="1400" i="1" dirty="0" smtClean="0">
                <a:solidFill>
                  <a:schemeClr val="tx2"/>
                </a:solidFill>
              </a:rPr>
              <a:t>or </a:t>
            </a:r>
            <a:r>
              <a:rPr lang="en-US" sz="1400" i="1" dirty="0">
                <a:solidFill>
                  <a:schemeClr val="tx2"/>
                </a:solidFill>
              </a:rPr>
              <a:t>she is taking responsibility </a:t>
            </a:r>
            <a:r>
              <a:rPr lang="en-US" sz="1400" i="1" dirty="0" smtClean="0">
                <a:solidFill>
                  <a:schemeClr val="tx2"/>
                </a:solidFill>
              </a:rPr>
              <a:t>for</a:t>
            </a:r>
            <a:r>
              <a:rPr lang="en-US" sz="1400" dirty="0" smtClean="0"/>
              <a:t>.</a:t>
            </a:r>
          </a:p>
          <a:p>
            <a:pPr marL="173736" lvl="1" indent="-173736"/>
            <a:r>
              <a:rPr lang="en-US" sz="1400" dirty="0" smtClean="0"/>
              <a:t>Many </a:t>
            </a:r>
            <a:r>
              <a:rPr lang="en-US" sz="1400" dirty="0"/>
              <a:t>of the sources available </a:t>
            </a:r>
            <a:r>
              <a:rPr lang="en-US" sz="1400" dirty="0" smtClean="0"/>
              <a:t>for</a:t>
            </a:r>
          </a:p>
          <a:p>
            <a:pPr marL="173736" lvl="1" indent="-173736"/>
            <a:r>
              <a:rPr lang="en-US" sz="1400" dirty="0" smtClean="0"/>
              <a:t>use </a:t>
            </a:r>
            <a:r>
              <a:rPr lang="en-US" sz="1400" dirty="0"/>
              <a:t>in general insurance, </a:t>
            </a:r>
            <a:r>
              <a:rPr lang="en-US" sz="1400" dirty="0" smtClean="0"/>
              <a:t>and</a:t>
            </a:r>
          </a:p>
          <a:p>
            <a:pPr marL="173736" lvl="1" indent="-173736"/>
            <a:r>
              <a:rPr lang="en-US" sz="1400" dirty="0" smtClean="0"/>
              <a:t>consequently </a:t>
            </a:r>
            <a:r>
              <a:rPr lang="en-US" sz="1400" dirty="0"/>
              <a:t>the data also </a:t>
            </a:r>
            <a:r>
              <a:rPr lang="en-US" sz="1400" dirty="0" smtClean="0"/>
              <a:t>has</a:t>
            </a:r>
          </a:p>
          <a:p>
            <a:pPr marL="173736" lvl="1" indent="-173736"/>
            <a:r>
              <a:rPr lang="en-US" sz="1400" dirty="0" smtClean="0"/>
              <a:t>some  </a:t>
            </a:r>
            <a:r>
              <a:rPr lang="en-US" sz="1400" dirty="0"/>
              <a:t>degree of imperfection. </a:t>
            </a:r>
            <a:r>
              <a:rPr lang="en-US" sz="1400" dirty="0" smtClean="0"/>
              <a:t>This</a:t>
            </a:r>
          </a:p>
          <a:p>
            <a:pPr marL="173736" lvl="1" indent="-173736"/>
            <a:r>
              <a:rPr lang="en-US" sz="1400" i="1" dirty="0" smtClean="0">
                <a:solidFill>
                  <a:schemeClr val="tx2"/>
                </a:solidFill>
              </a:rPr>
              <a:t>does </a:t>
            </a:r>
            <a:r>
              <a:rPr lang="en-US" sz="1400" i="1" dirty="0">
                <a:solidFill>
                  <a:schemeClr val="tx2"/>
                </a:solidFill>
              </a:rPr>
              <a:t>not prevent the use of </a:t>
            </a:r>
            <a:r>
              <a:rPr lang="en-US" sz="1400" i="1" dirty="0" smtClean="0">
                <a:solidFill>
                  <a:schemeClr val="tx2"/>
                </a:solidFill>
              </a:rPr>
              <a:t>data</a:t>
            </a:r>
            <a:endParaRPr lang="en-US" sz="1400" dirty="0" smtClean="0"/>
          </a:p>
          <a:p>
            <a:pPr marL="173736" lvl="1" indent="-173736"/>
            <a:r>
              <a:rPr lang="en-US" sz="1400" dirty="0" smtClean="0"/>
              <a:t>from </a:t>
            </a:r>
            <a:r>
              <a:rPr lang="en-US" sz="1400" dirty="0"/>
              <a:t>such sources (</a:t>
            </a:r>
            <a:r>
              <a:rPr lang="en-US" sz="1400" dirty="0" smtClean="0"/>
              <a:t>with</a:t>
            </a:r>
          </a:p>
          <a:p>
            <a:pPr marL="173736" lvl="1" indent="-173736"/>
            <a:r>
              <a:rPr lang="en-US" sz="1400" dirty="0" smtClean="0"/>
              <a:t>appropriate </a:t>
            </a:r>
            <a:r>
              <a:rPr lang="en-US" sz="1400" dirty="0"/>
              <a:t>caveats in the </a:t>
            </a:r>
            <a:r>
              <a:rPr lang="en-US" sz="1400" dirty="0" smtClean="0"/>
              <a:t>report,</a:t>
            </a:r>
          </a:p>
          <a:p>
            <a:pPr marL="173736" lvl="1" indent="-173736"/>
            <a:r>
              <a:rPr lang="en-US" sz="1400" dirty="0" smtClean="0"/>
              <a:t>if </a:t>
            </a:r>
            <a:r>
              <a:rPr lang="en-US" sz="1400" dirty="0"/>
              <a:t>necessary), provided </a:t>
            </a:r>
            <a:r>
              <a:rPr lang="en-US" sz="1400" i="1" dirty="0">
                <a:solidFill>
                  <a:schemeClr val="tx2"/>
                </a:solidFill>
              </a:rPr>
              <a:t>the </a:t>
            </a:r>
            <a:r>
              <a:rPr lang="en-US" sz="1400" i="1" dirty="0" smtClean="0">
                <a:solidFill>
                  <a:schemeClr val="tx2"/>
                </a:solidFill>
              </a:rPr>
              <a:t>actuary</a:t>
            </a:r>
          </a:p>
          <a:p>
            <a:pPr marL="173736" lvl="1" indent="-173736"/>
            <a:r>
              <a:rPr lang="en-US" sz="1400" i="1" dirty="0" smtClean="0">
                <a:solidFill>
                  <a:schemeClr val="tx2"/>
                </a:solidFill>
              </a:rPr>
              <a:t>is </a:t>
            </a:r>
            <a:r>
              <a:rPr lang="en-US" sz="1400" i="1" dirty="0">
                <a:solidFill>
                  <a:schemeClr val="tx2"/>
                </a:solidFill>
              </a:rPr>
              <a:t>satisfied that the results </a:t>
            </a:r>
            <a:r>
              <a:rPr lang="en-US" sz="1400" i="1" dirty="0" smtClean="0">
                <a:solidFill>
                  <a:schemeClr val="tx2"/>
                </a:solidFill>
              </a:rPr>
              <a:t>look</a:t>
            </a:r>
          </a:p>
          <a:p>
            <a:pPr marL="173736" lvl="1" indent="-173736"/>
            <a:r>
              <a:rPr lang="en-US" sz="1400" i="1" dirty="0" smtClean="0">
                <a:solidFill>
                  <a:schemeClr val="tx2"/>
                </a:solidFill>
              </a:rPr>
              <a:t>reasonable</a:t>
            </a:r>
            <a:r>
              <a:rPr lang="en-US" sz="1400" dirty="0"/>
              <a:t>. </a:t>
            </a:r>
          </a:p>
        </p:txBody>
      </p:sp>
      <p:sp>
        <p:nvSpPr>
          <p:cNvPr id="11" name="Rectangle 10"/>
          <p:cNvSpPr/>
          <p:nvPr/>
        </p:nvSpPr>
        <p:spPr>
          <a:xfrm>
            <a:off x="457200" y="2564904"/>
            <a:ext cx="2651125" cy="359569"/>
          </a:xfrm>
          <a:prstGeom prst="rect">
            <a:avLst/>
          </a:prstGeom>
          <a:solidFill>
            <a:schemeClr val="accent6">
              <a:lumMod val="75000"/>
            </a:schemeClr>
          </a:solidFill>
          <a:ln w="12700">
            <a:solidFill>
              <a:schemeClr val="bg2"/>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80837" tIns="57977" rIns="80837" bIns="57977" spcCol="1270" anchor="ctr"/>
          <a:lstStyle/>
          <a:p>
            <a:pPr algn="ctr" defTabSz="533400">
              <a:spcAft>
                <a:spcPts val="0"/>
              </a:spcAft>
              <a:defRPr/>
            </a:pPr>
            <a:r>
              <a:rPr lang="en-GB" sz="1400" b="1" dirty="0" smtClean="0">
                <a:solidFill>
                  <a:schemeClr val="bg1"/>
                </a:solidFill>
              </a:rPr>
              <a:t>GN 12</a:t>
            </a:r>
            <a:endParaRPr lang="en-GB" sz="1400" b="1" dirty="0">
              <a:solidFill>
                <a:schemeClr val="bg1"/>
              </a:solidFill>
            </a:endParaRPr>
          </a:p>
        </p:txBody>
      </p:sp>
      <p:sp>
        <p:nvSpPr>
          <p:cNvPr id="12" name="Rectangle 11"/>
          <p:cNvSpPr/>
          <p:nvPr/>
        </p:nvSpPr>
        <p:spPr>
          <a:xfrm>
            <a:off x="3246438" y="2924473"/>
            <a:ext cx="2651125" cy="3384847"/>
          </a:xfrm>
          <a:prstGeom prst="rect">
            <a:avLst/>
          </a:prstGeom>
          <a:solidFill>
            <a:schemeClr val="accent2">
              <a:lumMod val="20000"/>
              <a:lumOff val="80000"/>
              <a:alpha val="90000"/>
            </a:schemeClr>
          </a:solidFill>
          <a:ln w="12700">
            <a:solidFill>
              <a:schemeClr val="bg2"/>
            </a:solid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lIns="73152" rIns="45720" spcCol="1270" anchor="ctr"/>
          <a:lstStyle/>
          <a:p>
            <a:pPr marL="173736" lvl="1" indent="-173736"/>
            <a:r>
              <a:rPr lang="en-US" sz="1400" dirty="0"/>
              <a:t>The actuary should make it clear </a:t>
            </a:r>
            <a:r>
              <a:rPr lang="en-US" sz="1400" dirty="0" smtClean="0"/>
              <a:t>at</a:t>
            </a:r>
          </a:p>
          <a:p>
            <a:pPr marL="173736" lvl="1" indent="-173736"/>
            <a:r>
              <a:rPr lang="en-US" sz="1400" dirty="0" smtClean="0"/>
              <a:t>the </a:t>
            </a:r>
            <a:r>
              <a:rPr lang="en-US" sz="1400" dirty="0"/>
              <a:t>outset that he or she </a:t>
            </a:r>
            <a:r>
              <a:rPr lang="en-US" sz="1400" dirty="0" smtClean="0"/>
              <a:t>may</a:t>
            </a:r>
          </a:p>
          <a:p>
            <a:pPr marL="173736" lvl="1" indent="-173736"/>
            <a:r>
              <a:rPr lang="en-US" sz="1400" dirty="0" smtClean="0"/>
              <a:t>require </a:t>
            </a:r>
            <a:r>
              <a:rPr lang="en-US" sz="1400" dirty="0"/>
              <a:t>frequent access </a:t>
            </a:r>
            <a:r>
              <a:rPr lang="en-US" sz="1400" dirty="0" smtClean="0"/>
              <a:t>to</a:t>
            </a:r>
          </a:p>
          <a:p>
            <a:pPr marL="173736" lvl="1" indent="-173736"/>
            <a:r>
              <a:rPr lang="en-US" sz="1400" dirty="0" smtClean="0"/>
              <a:t>underwriters </a:t>
            </a:r>
            <a:r>
              <a:rPr lang="en-US" sz="1400" dirty="0"/>
              <a:t>and other </a:t>
            </a:r>
            <a:r>
              <a:rPr lang="en-US" sz="1400" dirty="0" smtClean="0"/>
              <a:t>members</a:t>
            </a:r>
          </a:p>
          <a:p>
            <a:pPr marL="173736" lvl="1" indent="-173736"/>
            <a:r>
              <a:rPr lang="en-US" sz="1400" dirty="0" smtClean="0"/>
              <a:t>of </a:t>
            </a:r>
            <a:r>
              <a:rPr lang="en-US" sz="1400" dirty="0"/>
              <a:t>the company’s staff and that </a:t>
            </a:r>
            <a:r>
              <a:rPr lang="en-US" sz="1400" dirty="0" smtClean="0"/>
              <a:t>he</a:t>
            </a:r>
          </a:p>
          <a:p>
            <a:pPr marL="173736" lvl="1" indent="-173736"/>
            <a:r>
              <a:rPr lang="en-US" sz="1400" dirty="0" smtClean="0"/>
              <a:t>or </a:t>
            </a:r>
            <a:r>
              <a:rPr lang="en-US" sz="1400" dirty="0"/>
              <a:t>she may wish to use the </a:t>
            </a:r>
            <a:r>
              <a:rPr lang="en-US" sz="1400" dirty="0" smtClean="0"/>
              <a:t>work</a:t>
            </a:r>
          </a:p>
          <a:p>
            <a:pPr marL="173736" lvl="1" indent="-173736"/>
            <a:r>
              <a:rPr lang="en-US" sz="1400" dirty="0" smtClean="0"/>
              <a:t>carried </a:t>
            </a:r>
            <a:r>
              <a:rPr lang="en-US" sz="1400" dirty="0"/>
              <a:t>out by or for the </a:t>
            </a:r>
            <a:r>
              <a:rPr lang="en-US" sz="1400" dirty="0" smtClean="0"/>
              <a:t>company,</a:t>
            </a:r>
          </a:p>
          <a:p>
            <a:pPr marL="173736" lvl="1" indent="-173736"/>
            <a:r>
              <a:rPr lang="en-US" sz="1400" dirty="0" smtClean="0"/>
              <a:t>including </a:t>
            </a:r>
            <a:r>
              <a:rPr lang="en-US" sz="1400" dirty="0"/>
              <a:t>the work of </a:t>
            </a:r>
            <a:r>
              <a:rPr lang="en-US" sz="1400" dirty="0" smtClean="0"/>
              <a:t>another</a:t>
            </a:r>
          </a:p>
          <a:p>
            <a:pPr marL="173736" lvl="1" indent="-173736"/>
            <a:r>
              <a:rPr lang="en-US" sz="1400" dirty="0" smtClean="0"/>
              <a:t>actuary </a:t>
            </a:r>
            <a:r>
              <a:rPr lang="en-US" sz="1400" dirty="0"/>
              <a:t>who has worked for </a:t>
            </a:r>
            <a:r>
              <a:rPr lang="en-US" sz="1400" dirty="0" smtClean="0"/>
              <a:t>the</a:t>
            </a:r>
          </a:p>
          <a:p>
            <a:pPr marL="173736" lvl="1" indent="-173736"/>
            <a:r>
              <a:rPr lang="en-US" sz="1400" dirty="0" smtClean="0"/>
              <a:t>company </a:t>
            </a:r>
            <a:r>
              <a:rPr lang="en-US" sz="1400" dirty="0"/>
              <a:t>as an employee </a:t>
            </a:r>
            <a:r>
              <a:rPr lang="en-US" sz="1400" dirty="0" smtClean="0"/>
              <a:t>or</a:t>
            </a:r>
          </a:p>
          <a:p>
            <a:pPr marL="173736" lvl="1" indent="-173736"/>
            <a:r>
              <a:rPr lang="en-US" sz="1400" dirty="0" smtClean="0"/>
              <a:t>consultant</a:t>
            </a:r>
            <a:r>
              <a:rPr lang="en-US" sz="1400" dirty="0"/>
              <a:t>. However since </a:t>
            </a:r>
            <a:r>
              <a:rPr lang="en-US" sz="1400" i="1" dirty="0" smtClean="0">
                <a:solidFill>
                  <a:schemeClr val="tx2"/>
                </a:solidFill>
              </a:rPr>
              <a:t>the</a:t>
            </a:r>
          </a:p>
          <a:p>
            <a:pPr marL="173736" lvl="1" indent="-173736"/>
            <a:r>
              <a:rPr lang="en-US" sz="1400" i="1" dirty="0" smtClean="0">
                <a:solidFill>
                  <a:schemeClr val="tx2"/>
                </a:solidFill>
              </a:rPr>
              <a:t>actuary </a:t>
            </a:r>
            <a:r>
              <a:rPr lang="en-US" sz="1400" i="1" dirty="0">
                <a:solidFill>
                  <a:schemeClr val="tx2"/>
                </a:solidFill>
              </a:rPr>
              <a:t>providing the </a:t>
            </a:r>
            <a:r>
              <a:rPr lang="en-US" sz="1400" i="1" dirty="0" smtClean="0">
                <a:solidFill>
                  <a:schemeClr val="tx2"/>
                </a:solidFill>
              </a:rPr>
              <a:t>statement</a:t>
            </a:r>
          </a:p>
          <a:p>
            <a:pPr marL="173736" lvl="1" indent="-173736"/>
            <a:r>
              <a:rPr lang="en-US" sz="1400" i="1" dirty="0" smtClean="0">
                <a:solidFill>
                  <a:schemeClr val="tx2"/>
                </a:solidFill>
              </a:rPr>
              <a:t>must </a:t>
            </a:r>
            <a:r>
              <a:rPr lang="en-US" sz="1400" i="1" dirty="0">
                <a:solidFill>
                  <a:schemeClr val="tx2"/>
                </a:solidFill>
              </a:rPr>
              <a:t>take full responsibility for </a:t>
            </a:r>
            <a:r>
              <a:rPr lang="en-US" sz="1400" i="1" dirty="0" smtClean="0">
                <a:solidFill>
                  <a:schemeClr val="tx2"/>
                </a:solidFill>
              </a:rPr>
              <a:t>the</a:t>
            </a:r>
          </a:p>
          <a:p>
            <a:pPr marL="173736" lvl="1" indent="-173736"/>
            <a:r>
              <a:rPr lang="en-US" sz="1400" i="1" dirty="0" smtClean="0">
                <a:solidFill>
                  <a:schemeClr val="tx2"/>
                </a:solidFill>
              </a:rPr>
              <a:t>opinion </a:t>
            </a:r>
            <a:r>
              <a:rPr lang="en-US" sz="1400" i="1" dirty="0">
                <a:solidFill>
                  <a:schemeClr val="tx2"/>
                </a:solidFill>
              </a:rPr>
              <a:t>stated, he or she must </a:t>
            </a:r>
            <a:r>
              <a:rPr lang="en-US" sz="1400" i="1" dirty="0" smtClean="0">
                <a:solidFill>
                  <a:schemeClr val="tx2"/>
                </a:solidFill>
              </a:rPr>
              <a:t>be</a:t>
            </a:r>
          </a:p>
          <a:p>
            <a:pPr marL="173736" lvl="1" indent="-173736"/>
            <a:r>
              <a:rPr lang="en-US" sz="1400" i="1" dirty="0" smtClean="0">
                <a:solidFill>
                  <a:schemeClr val="tx2"/>
                </a:solidFill>
              </a:rPr>
              <a:t>satisfied </a:t>
            </a:r>
            <a:r>
              <a:rPr lang="en-US" sz="1400" i="1" dirty="0">
                <a:solidFill>
                  <a:schemeClr val="tx2"/>
                </a:solidFill>
              </a:rPr>
              <a:t>as to the validity of </a:t>
            </a:r>
            <a:r>
              <a:rPr lang="en-US" sz="1400" i="1" dirty="0" smtClean="0">
                <a:solidFill>
                  <a:schemeClr val="tx2"/>
                </a:solidFill>
              </a:rPr>
              <a:t>the</a:t>
            </a:r>
          </a:p>
          <a:p>
            <a:pPr marL="173736" lvl="1" indent="-173736"/>
            <a:r>
              <a:rPr lang="en-US" sz="1400" i="1" dirty="0" smtClean="0">
                <a:solidFill>
                  <a:schemeClr val="tx2"/>
                </a:solidFill>
              </a:rPr>
              <a:t>material </a:t>
            </a:r>
            <a:r>
              <a:rPr lang="en-US" sz="1400" i="1" dirty="0">
                <a:solidFill>
                  <a:schemeClr val="tx2"/>
                </a:solidFill>
              </a:rPr>
              <a:t>used for that purpose.</a:t>
            </a:r>
          </a:p>
        </p:txBody>
      </p:sp>
      <p:sp>
        <p:nvSpPr>
          <p:cNvPr id="13" name="Rectangle 12"/>
          <p:cNvSpPr/>
          <p:nvPr/>
        </p:nvSpPr>
        <p:spPr>
          <a:xfrm>
            <a:off x="3246438" y="2564904"/>
            <a:ext cx="2651125" cy="359569"/>
          </a:xfrm>
          <a:prstGeom prst="rect">
            <a:avLst/>
          </a:prstGeom>
          <a:solidFill>
            <a:schemeClr val="accent2">
              <a:lumMod val="75000"/>
            </a:schemeClr>
          </a:solidFill>
          <a:ln w="12700">
            <a:solidFill>
              <a:schemeClr val="bg2"/>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80837" tIns="57977" rIns="80837" bIns="57977" spcCol="1270" anchor="ctr"/>
          <a:lstStyle/>
          <a:p>
            <a:pPr algn="ctr" defTabSz="533400">
              <a:spcAft>
                <a:spcPts val="0"/>
              </a:spcAft>
              <a:defRPr/>
            </a:pPr>
            <a:r>
              <a:rPr lang="en-GB" sz="1400" b="1" dirty="0" smtClean="0">
                <a:solidFill>
                  <a:schemeClr val="bg1"/>
                </a:solidFill>
              </a:rPr>
              <a:t>GN 18</a:t>
            </a:r>
            <a:endParaRPr lang="en-GB" sz="1400" b="1" dirty="0">
              <a:solidFill>
                <a:schemeClr val="bg1"/>
              </a:solidFill>
            </a:endParaRPr>
          </a:p>
        </p:txBody>
      </p:sp>
      <p:sp>
        <p:nvSpPr>
          <p:cNvPr id="14" name="Rectangle 13"/>
          <p:cNvSpPr/>
          <p:nvPr/>
        </p:nvSpPr>
        <p:spPr>
          <a:xfrm>
            <a:off x="6035675" y="2924473"/>
            <a:ext cx="2651125" cy="3384847"/>
          </a:xfrm>
          <a:prstGeom prst="rect">
            <a:avLst/>
          </a:prstGeom>
          <a:solidFill>
            <a:schemeClr val="accent3">
              <a:lumMod val="40000"/>
              <a:lumOff val="60000"/>
              <a:alpha val="90000"/>
            </a:schemeClr>
          </a:solidFill>
          <a:ln w="12700">
            <a:solidFill>
              <a:schemeClr val="bg2"/>
            </a:solid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lIns="73152" rIns="45720" spcCol="1270" anchor="ctr"/>
          <a:lstStyle/>
          <a:p>
            <a:pPr marL="173736" lvl="1" indent="-173736"/>
            <a:r>
              <a:rPr lang="en-US" sz="1400" dirty="0"/>
              <a:t>If there are specific </a:t>
            </a:r>
            <a:r>
              <a:rPr lang="en-US" sz="1400" i="1" dirty="0">
                <a:solidFill>
                  <a:schemeClr val="tx2"/>
                </a:solidFill>
              </a:rPr>
              <a:t>features of </a:t>
            </a:r>
            <a:r>
              <a:rPr lang="en-US" sz="1400" i="1" dirty="0" smtClean="0">
                <a:solidFill>
                  <a:schemeClr val="tx2"/>
                </a:solidFill>
              </a:rPr>
              <a:t>the</a:t>
            </a:r>
          </a:p>
          <a:p>
            <a:pPr marL="173736" lvl="1" indent="-173736"/>
            <a:r>
              <a:rPr lang="en-US" sz="1400" i="1" dirty="0" smtClean="0">
                <a:solidFill>
                  <a:schemeClr val="tx2"/>
                </a:solidFill>
              </a:rPr>
              <a:t>business </a:t>
            </a:r>
            <a:r>
              <a:rPr lang="en-US" sz="1400" i="1" dirty="0">
                <a:solidFill>
                  <a:schemeClr val="tx2"/>
                </a:solidFill>
              </a:rPr>
              <a:t>that present </a:t>
            </a:r>
            <a:r>
              <a:rPr lang="en-US" sz="1400" i="1" dirty="0" smtClean="0">
                <a:solidFill>
                  <a:schemeClr val="tx2"/>
                </a:solidFill>
              </a:rPr>
              <a:t>potential</a:t>
            </a:r>
          </a:p>
          <a:p>
            <a:pPr marL="173736" lvl="1" indent="-173736"/>
            <a:r>
              <a:rPr lang="en-US" sz="1400" i="1" dirty="0" smtClean="0">
                <a:solidFill>
                  <a:schemeClr val="tx2"/>
                </a:solidFill>
              </a:rPr>
              <a:t>concerns </a:t>
            </a:r>
            <a:r>
              <a:rPr lang="en-US" sz="1400" dirty="0"/>
              <a:t>or significantly </a:t>
            </a:r>
            <a:r>
              <a:rPr lang="en-US" sz="1400" i="1" dirty="0" smtClean="0">
                <a:solidFill>
                  <a:schemeClr val="tx2"/>
                </a:solidFill>
              </a:rPr>
              <a:t>increase</a:t>
            </a:r>
          </a:p>
          <a:p>
            <a:pPr marL="173736" lvl="1" indent="-173736"/>
            <a:r>
              <a:rPr lang="en-US" sz="1400" i="1" dirty="0" smtClean="0">
                <a:solidFill>
                  <a:schemeClr val="tx2"/>
                </a:solidFill>
              </a:rPr>
              <a:t>the </a:t>
            </a:r>
            <a:r>
              <a:rPr lang="en-US" sz="1400" i="1" dirty="0">
                <a:solidFill>
                  <a:schemeClr val="tx2"/>
                </a:solidFill>
              </a:rPr>
              <a:t>uncertainty </a:t>
            </a:r>
            <a:r>
              <a:rPr lang="en-US" sz="1400" dirty="0"/>
              <a:t>of </a:t>
            </a:r>
            <a:r>
              <a:rPr lang="en-US" sz="1400" dirty="0" smtClean="0"/>
              <a:t>the</a:t>
            </a:r>
          </a:p>
          <a:p>
            <a:pPr marL="173736" lvl="1" indent="-173736"/>
            <a:r>
              <a:rPr lang="en-US" sz="1400" dirty="0" smtClean="0"/>
              <a:t>recommendations</a:t>
            </a:r>
            <a:r>
              <a:rPr lang="en-US" sz="1400" dirty="0"/>
              <a:t>, beyond </a:t>
            </a:r>
            <a:r>
              <a:rPr lang="en-US" sz="1400" dirty="0" smtClean="0"/>
              <a:t>that</a:t>
            </a:r>
          </a:p>
          <a:p>
            <a:pPr marL="173736" lvl="1" indent="-173736"/>
            <a:r>
              <a:rPr lang="en-US" sz="1400" dirty="0" smtClean="0"/>
              <a:t>which </a:t>
            </a:r>
            <a:r>
              <a:rPr lang="en-US" sz="1400" dirty="0"/>
              <a:t>an informed reader of </a:t>
            </a:r>
            <a:r>
              <a:rPr lang="en-US" sz="1400" dirty="0" smtClean="0"/>
              <a:t>the</a:t>
            </a:r>
          </a:p>
          <a:p>
            <a:pPr marL="173736" lvl="1" indent="-173736"/>
            <a:r>
              <a:rPr lang="en-US" sz="1400" dirty="0" smtClean="0"/>
              <a:t>report </a:t>
            </a:r>
            <a:r>
              <a:rPr lang="en-US" sz="1400" dirty="0"/>
              <a:t>may reasonably </a:t>
            </a:r>
            <a:r>
              <a:rPr lang="en-US" sz="1400" dirty="0" smtClean="0"/>
              <a:t>expect,</a:t>
            </a:r>
          </a:p>
          <a:p>
            <a:pPr marL="173736" lvl="1" indent="-173736"/>
            <a:r>
              <a:rPr lang="en-US" sz="1400" dirty="0" smtClean="0"/>
              <a:t>then </a:t>
            </a:r>
            <a:r>
              <a:rPr lang="en-US" sz="1400" dirty="0"/>
              <a:t>this fact </a:t>
            </a:r>
            <a:r>
              <a:rPr lang="en-US" sz="1400" i="1" dirty="0">
                <a:solidFill>
                  <a:schemeClr val="tx2"/>
                </a:solidFill>
              </a:rPr>
              <a:t>should be </a:t>
            </a:r>
            <a:r>
              <a:rPr lang="en-US" sz="1400" i="1" dirty="0" smtClean="0">
                <a:solidFill>
                  <a:schemeClr val="tx2"/>
                </a:solidFill>
              </a:rPr>
              <a:t>clearly</a:t>
            </a:r>
          </a:p>
          <a:p>
            <a:pPr marL="173736" lvl="1" indent="-173736"/>
            <a:r>
              <a:rPr lang="en-US" sz="1400" i="1" dirty="0" smtClean="0">
                <a:solidFill>
                  <a:schemeClr val="tx2"/>
                </a:solidFill>
              </a:rPr>
              <a:t>highlighted </a:t>
            </a:r>
            <a:r>
              <a:rPr lang="en-US" sz="1400" dirty="0"/>
              <a:t>in the </a:t>
            </a:r>
            <a:r>
              <a:rPr lang="en-US" sz="1400" dirty="0" smtClean="0"/>
              <a:t>corresponding</a:t>
            </a:r>
          </a:p>
          <a:p>
            <a:pPr marL="173736" lvl="1" indent="-173736"/>
            <a:r>
              <a:rPr lang="en-US" sz="1400" dirty="0" smtClean="0"/>
              <a:t>reservations</a:t>
            </a:r>
            <a:r>
              <a:rPr lang="en-US" sz="1400" dirty="0"/>
              <a:t>, or limitation </a:t>
            </a:r>
            <a:r>
              <a:rPr lang="en-US" sz="1400" dirty="0" smtClean="0"/>
              <a:t>of</a:t>
            </a:r>
          </a:p>
          <a:p>
            <a:pPr marL="173736" lvl="1" indent="-173736"/>
            <a:r>
              <a:rPr lang="en-US" sz="1400" dirty="0" smtClean="0"/>
              <a:t>scope</a:t>
            </a:r>
            <a:r>
              <a:rPr lang="en-US" sz="1400" dirty="0"/>
              <a:t>, included in the report. </a:t>
            </a:r>
          </a:p>
        </p:txBody>
      </p:sp>
      <p:sp>
        <p:nvSpPr>
          <p:cNvPr id="15" name="Rectangle 14"/>
          <p:cNvSpPr/>
          <p:nvPr/>
        </p:nvSpPr>
        <p:spPr>
          <a:xfrm>
            <a:off x="6035675" y="2564904"/>
            <a:ext cx="2651125" cy="359569"/>
          </a:xfrm>
          <a:prstGeom prst="rect">
            <a:avLst/>
          </a:prstGeom>
          <a:solidFill>
            <a:schemeClr val="accent3">
              <a:lumMod val="75000"/>
            </a:schemeClr>
          </a:solidFill>
          <a:ln w="12700">
            <a:solidFill>
              <a:schemeClr val="bg2"/>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80837" tIns="57977" rIns="80837" bIns="57977" spcCol="1270" anchor="ctr"/>
          <a:lstStyle/>
          <a:p>
            <a:pPr algn="ctr" defTabSz="533400">
              <a:spcAft>
                <a:spcPts val="0"/>
              </a:spcAft>
              <a:defRPr/>
            </a:pPr>
            <a:r>
              <a:rPr lang="en-GB" sz="1400" b="1" dirty="0" smtClean="0">
                <a:solidFill>
                  <a:schemeClr val="bg1"/>
                </a:solidFill>
              </a:rPr>
              <a:t>GN 12</a:t>
            </a:r>
            <a:endParaRPr lang="en-GB" sz="1400" b="1" dirty="0">
              <a:solidFill>
                <a:schemeClr val="bg1"/>
              </a:solidFill>
            </a:endParaRPr>
          </a:p>
        </p:txBody>
      </p:sp>
      <p:pic>
        <p:nvPicPr>
          <p:cNvPr id="16" name="Picture 2" descr="Z:\Graphics\source_share\====SUPRIYA====\Images\PPT Images\Revue optimization.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17913" y="1733551"/>
            <a:ext cx="1666875" cy="831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3" descr="Z:\Graphics\source_share\====SUPRIYA====\Images\PPT Images\report_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62738" y="1751013"/>
            <a:ext cx="1395412" cy="813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4" descr="D:\Data\graphics\prediction.jpg"/>
          <p:cNvPicPr>
            <a:picLocks noChangeAspect="1" noChangeArrowheads="1"/>
          </p:cNvPicPr>
          <p:nvPr/>
        </p:nvPicPr>
        <p:blipFill>
          <a:blip r:embed="rId4" cstate="print">
            <a:extLst>
              <a:ext uri="{28A0092B-C50C-407E-A947-70E740481C1C}">
                <a14:useLocalDpi xmlns:a14="http://schemas.microsoft.com/office/drawing/2010/main" val="0"/>
              </a:ext>
            </a:extLst>
          </a:blip>
          <a:srcRect b="5293"/>
          <a:stretch>
            <a:fillRect/>
          </a:stretch>
        </p:blipFill>
        <p:spPr bwMode="auto">
          <a:xfrm>
            <a:off x="998538" y="1725613"/>
            <a:ext cx="1570037" cy="839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Footer Placeholder 3"/>
          <p:cNvSpPr txBox="1">
            <a:spLocks/>
          </p:cNvSpPr>
          <p:nvPr/>
        </p:nvSpPr>
        <p:spPr>
          <a:xfrm>
            <a:off x="76200" y="6448251"/>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1600" b="1" kern="1200">
                <a:solidFill>
                  <a:srgbClr val="C00000"/>
                </a:solidFill>
                <a:latin typeface="Garamond" pitchFamily="18"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www.actuariesindia.org</a:t>
            </a:r>
          </a:p>
          <a:p>
            <a:endParaRPr lang="en-US" dirty="0"/>
          </a:p>
        </p:txBody>
      </p:sp>
      <p:sp>
        <p:nvSpPr>
          <p:cNvPr id="21" name="Title 1"/>
          <p:cNvSpPr>
            <a:spLocks noGrp="1"/>
          </p:cNvSpPr>
          <p:nvPr>
            <p:ph type="title"/>
          </p:nvPr>
        </p:nvSpPr>
        <p:spPr>
          <a:xfrm>
            <a:off x="457200" y="209773"/>
            <a:ext cx="7497763" cy="842963"/>
          </a:xfrm>
        </p:spPr>
        <p:txBody>
          <a:bodyPr>
            <a:normAutofit fontScale="90000"/>
          </a:bodyPr>
          <a:lstStyle/>
          <a:p>
            <a:r>
              <a:rPr lang="en-US" sz="3300" dirty="0">
                <a:latin typeface="+mj-lt"/>
                <a:cs typeface="Arial" pitchFamily="34" charset="0"/>
              </a:rPr>
              <a:t>D</a:t>
            </a:r>
            <a:r>
              <a:rPr lang="en-US" sz="3300" dirty="0" smtClean="0">
                <a:latin typeface="+mj-lt"/>
                <a:cs typeface="Arial" pitchFamily="34" charset="0"/>
              </a:rPr>
              <a:t>ata quality</a:t>
            </a:r>
            <a:r>
              <a:rPr lang="en-US" sz="3000" dirty="0" smtClean="0">
                <a:latin typeface="+mj-lt"/>
                <a:cs typeface="Arial" pitchFamily="34" charset="0"/>
              </a:rPr>
              <a:t/>
            </a:r>
            <a:br>
              <a:rPr lang="en-US" sz="3000" dirty="0" smtClean="0">
                <a:latin typeface="+mj-lt"/>
                <a:cs typeface="Arial" pitchFamily="34" charset="0"/>
              </a:rPr>
            </a:br>
            <a:r>
              <a:rPr lang="en-US" sz="2200" dirty="0" smtClean="0">
                <a:solidFill>
                  <a:schemeClr val="bg1">
                    <a:lumMod val="50000"/>
                  </a:schemeClr>
                </a:solidFill>
                <a:latin typeface="+mj-lt"/>
                <a:cs typeface="Arial" pitchFamily="34" charset="0"/>
              </a:rPr>
              <a:t>Relevant Guidance Notes</a:t>
            </a:r>
            <a:endParaRPr lang="en-US" sz="2200" dirty="0" smtClean="0">
              <a:solidFill>
                <a:schemeClr val="bg1">
                  <a:lumMod val="50000"/>
                </a:schemeClr>
              </a:solidFill>
              <a:latin typeface="+mj-lt"/>
            </a:endParaRPr>
          </a:p>
        </p:txBody>
      </p:sp>
    </p:spTree>
    <p:extLst>
      <p:ext uri="{BB962C8B-B14F-4D97-AF65-F5344CB8AC3E}">
        <p14:creationId xmlns:p14="http://schemas.microsoft.com/office/powerpoint/2010/main" val="95268197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AGPREFIX" val="TW_"/>
  <p:tag name="TW_FOOTER" val="Watermark"/>
  <p:tag name="TW_TEMPLATENAME" val="Towers Watson.pptx"/>
  <p:tag name="TW_CREATEDATE" val="24 February 2014"/>
  <p:tag name="TW_DPI" val=""/>
</p:tagLst>
</file>

<file path=ppt/theme/theme1.xml><?xml version="1.0" encoding="utf-8"?>
<a:theme xmlns:a="http://schemas.openxmlformats.org/drawingml/2006/main" name="G2-Whistleblowin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5082</TotalTime>
  <Words>3967</Words>
  <Application>Microsoft Office PowerPoint</Application>
  <PresentationFormat>On-screen Show (4:3)</PresentationFormat>
  <Paragraphs>567</Paragraphs>
  <Slides>26</Slides>
  <Notes>0</Notes>
  <HiddenSlides>0</HiddenSlides>
  <MMClips>0</MMClips>
  <ScaleCrop>false</ScaleCrop>
  <HeadingPairs>
    <vt:vector size="6" baseType="variant">
      <vt:variant>
        <vt:lpstr>Theme</vt:lpstr>
      </vt:variant>
      <vt:variant>
        <vt:i4>1</vt:i4>
      </vt:variant>
      <vt:variant>
        <vt:lpstr>Embedded OLE Servers</vt:lpstr>
      </vt:variant>
      <vt:variant>
        <vt:i4>0</vt:i4>
      </vt:variant>
      <vt:variant>
        <vt:lpstr>Slide Titles</vt:lpstr>
      </vt:variant>
      <vt:variant>
        <vt:i4>26</vt:i4>
      </vt:variant>
    </vt:vector>
  </HeadingPairs>
  <TitlesOfParts>
    <vt:vector size="27" baseType="lpstr">
      <vt:lpstr>G2-Whistleblowing</vt:lpstr>
      <vt:lpstr>PowerPoint Presentation</vt:lpstr>
      <vt:lpstr>Agenda</vt:lpstr>
      <vt:lpstr>Case Study G5 – Data quality</vt:lpstr>
      <vt:lpstr>Our view of the case study</vt:lpstr>
      <vt:lpstr>Initial considerations</vt:lpstr>
      <vt:lpstr>Issue: Poor data quality</vt:lpstr>
      <vt:lpstr>Data quality Considerations</vt:lpstr>
      <vt:lpstr>Data quality Relevant Regulations</vt:lpstr>
      <vt:lpstr>Data quality Relevant Guidance Notes</vt:lpstr>
      <vt:lpstr>Issue: Reliance on other’s work</vt:lpstr>
      <vt:lpstr>Reliance on other’s work Considerations</vt:lpstr>
      <vt:lpstr>Reliance on other’s work Relevant Guidance Notes</vt:lpstr>
      <vt:lpstr>Reliance on other’s work Relevant Guidance Notes and Professional Conduct Standards</vt:lpstr>
      <vt:lpstr>Issue: Suppression of case reserves</vt:lpstr>
      <vt:lpstr>Adequacy of claims reserve Considerations</vt:lpstr>
      <vt:lpstr>Adequacy of claims reserve Relevant regulations</vt:lpstr>
      <vt:lpstr>Adequacy of claims reserve Different analyses (1/2)</vt:lpstr>
      <vt:lpstr>Adequacy of claims reserve Different analyses (2/2)</vt:lpstr>
      <vt:lpstr>Issue: Delayed action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Towers Watson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VirtualG2</dc:creator>
  <cp:lastModifiedBy>Supriyo Chaki</cp:lastModifiedBy>
  <cp:revision>370</cp:revision>
  <dcterms:created xsi:type="dcterms:W3CDTF">2011-05-25T11:39:35Z</dcterms:created>
  <dcterms:modified xsi:type="dcterms:W3CDTF">2014-12-10T18:00:43Z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Watermark">
    <vt:lpwstr/>
  </property>
</Properties>
</file>