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0"/>
  </p:notesMasterIdLst>
  <p:sldIdLst>
    <p:sldId id="256" r:id="rId2"/>
    <p:sldId id="257" r:id="rId3"/>
    <p:sldId id="306" r:id="rId4"/>
    <p:sldId id="297" r:id="rId5"/>
    <p:sldId id="307" r:id="rId6"/>
    <p:sldId id="259" r:id="rId7"/>
    <p:sldId id="308" r:id="rId8"/>
    <p:sldId id="258" r:id="rId9"/>
    <p:sldId id="309" r:id="rId10"/>
    <p:sldId id="287" r:id="rId11"/>
    <p:sldId id="310" r:id="rId12"/>
    <p:sldId id="299" r:id="rId13"/>
    <p:sldId id="305" r:id="rId14"/>
    <p:sldId id="304" r:id="rId15"/>
    <p:sldId id="311" r:id="rId16"/>
    <p:sldId id="291" r:id="rId17"/>
    <p:sldId id="296" r:id="rId18"/>
    <p:sldId id="312" r:id="rId19"/>
    <p:sldId id="292" r:id="rId20"/>
    <p:sldId id="300" r:id="rId21"/>
    <p:sldId id="302" r:id="rId22"/>
    <p:sldId id="313" r:id="rId23"/>
    <p:sldId id="295" r:id="rId24"/>
    <p:sldId id="314" r:id="rId25"/>
    <p:sldId id="293" r:id="rId26"/>
    <p:sldId id="315" r:id="rId27"/>
    <p:sldId id="303" r:id="rId28"/>
    <p:sldId id="27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3798"/>
    <a:srgbClr val="1987D1"/>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6448" autoAdjust="0"/>
  </p:normalViewPr>
  <p:slideViewPr>
    <p:cSldViewPr>
      <p:cViewPr>
        <p:scale>
          <a:sx n="70" d="100"/>
          <a:sy n="70" d="100"/>
        </p:scale>
        <p:origin x="-1302" y="-66"/>
      </p:cViewPr>
      <p:guideLst>
        <p:guide orient="horz" pos="2160"/>
        <p:guide pos="2880"/>
      </p:guideLst>
    </p:cSldViewPr>
  </p:slideViewPr>
  <p:outlineViewPr>
    <p:cViewPr>
      <p:scale>
        <a:sx n="33" d="100"/>
        <a:sy n="33" d="100"/>
      </p:scale>
      <p:origin x="48" y="6510"/>
    </p:cViewPr>
  </p:outlin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645938-06CB-41F6-AC07-02AA841D1BAC}" type="datetimeFigureOut">
              <a:rPr lang="en-IN" smtClean="0"/>
              <a:t>09-12-2014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C1FC2A-9975-4FB5-B676-CCAFA8068A95}" type="slidenum">
              <a:rPr lang="en-IN" smtClean="0"/>
              <a:t>‹#›</a:t>
            </a:fld>
            <a:endParaRPr lang="en-IN"/>
          </a:p>
        </p:txBody>
      </p:sp>
    </p:spTree>
    <p:extLst>
      <p:ext uri="{BB962C8B-B14F-4D97-AF65-F5344CB8AC3E}">
        <p14:creationId xmlns:p14="http://schemas.microsoft.com/office/powerpoint/2010/main" val="3535465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1</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22</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dirty="0" smtClean="0"/>
              <a:t>Reduce</a:t>
            </a:r>
            <a:r>
              <a:rPr lang="en-US" baseline="0" dirty="0" smtClean="0"/>
              <a:t> reserve explanation : Earlier we were 95% confident, however by reducing now we are 80% confident. </a:t>
            </a:r>
          </a:p>
          <a:p>
            <a:pPr marL="0" marR="0" lvl="4"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4" indent="0" algn="l" defTabSz="914400" rtl="0" eaLnBrk="1" fontAlgn="auto" latinLnBrk="0" hangingPunct="1">
              <a:lnSpc>
                <a:spcPct val="100000"/>
              </a:lnSpc>
              <a:spcBef>
                <a:spcPts val="0"/>
              </a:spcBef>
              <a:spcAft>
                <a:spcPts val="0"/>
              </a:spcAft>
              <a:buClrTx/>
              <a:buSzTx/>
              <a:buFontTx/>
              <a:buNone/>
              <a:tabLst/>
              <a:defRPr/>
            </a:pPr>
            <a:r>
              <a:rPr lang="en-US" baseline="0" dirty="0" smtClean="0"/>
              <a:t>No change explanation- The IBNR reserve kept earlier is got consumed over a period of time. Thus, we have to keep provision for future years else that </a:t>
            </a:r>
            <a:r>
              <a:rPr lang="en-US" baseline="0" dirty="0" err="1" smtClean="0"/>
              <a:t>wil</a:t>
            </a:r>
            <a:r>
              <a:rPr lang="en-US" baseline="0" dirty="0" smtClean="0"/>
              <a:t> threaten solvency.</a:t>
            </a:r>
            <a:endParaRPr lang="en-IN" dirty="0"/>
          </a:p>
        </p:txBody>
      </p:sp>
      <p:sp>
        <p:nvSpPr>
          <p:cNvPr id="4" name="Slide Number Placeholder 3"/>
          <p:cNvSpPr>
            <a:spLocks noGrp="1"/>
          </p:cNvSpPr>
          <p:nvPr>
            <p:ph type="sldNum" sz="quarter" idx="10"/>
          </p:nvPr>
        </p:nvSpPr>
        <p:spPr/>
        <p:txBody>
          <a:bodyPr/>
          <a:lstStyle/>
          <a:p>
            <a:fld id="{E8C1FC2A-9975-4FB5-B676-CCAFA8068A95}" type="slidenum">
              <a:rPr lang="en-IN" smtClean="0"/>
              <a:t>23</a:t>
            </a:fld>
            <a:endParaRPr lang="en-IN"/>
          </a:p>
        </p:txBody>
      </p:sp>
    </p:spTree>
    <p:extLst>
      <p:ext uri="{BB962C8B-B14F-4D97-AF65-F5344CB8AC3E}">
        <p14:creationId xmlns:p14="http://schemas.microsoft.com/office/powerpoint/2010/main" val="3694010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24</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8C1FC2A-9975-4FB5-B676-CCAFA8068A95}" type="slidenum">
              <a:rPr lang="en-IN" smtClean="0"/>
              <a:t>25</a:t>
            </a:fld>
            <a:endParaRPr lang="en-IN"/>
          </a:p>
        </p:txBody>
      </p:sp>
    </p:spTree>
    <p:extLst>
      <p:ext uri="{BB962C8B-B14F-4D97-AF65-F5344CB8AC3E}">
        <p14:creationId xmlns:p14="http://schemas.microsoft.com/office/powerpoint/2010/main" val="754198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26</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C1FC2A-9975-4FB5-B676-CCAFA8068A95}" type="slidenum">
              <a:rPr lang="en-IN" smtClean="0"/>
              <a:t>2</a:t>
            </a:fld>
            <a:endParaRPr lang="en-IN"/>
          </a:p>
        </p:txBody>
      </p:sp>
    </p:spTree>
    <p:extLst>
      <p:ext uri="{BB962C8B-B14F-4D97-AF65-F5344CB8AC3E}">
        <p14:creationId xmlns:p14="http://schemas.microsoft.com/office/powerpoint/2010/main" val="1914756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3</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5</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7</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9</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11</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15</a:t>
            </a:fld>
            <a:endParaRPr lang="en-IN"/>
          </a:p>
        </p:txBody>
      </p:sp>
    </p:spTree>
    <p:extLst>
      <p:ext uri="{BB962C8B-B14F-4D97-AF65-F5344CB8AC3E}">
        <p14:creationId xmlns:p14="http://schemas.microsoft.com/office/powerpoint/2010/main" val="1177525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E8C1FC2A-9975-4FB5-B676-CCAFA8068A95}" type="slidenum">
              <a:rPr lang="en-IN" smtClean="0"/>
              <a:t>18</a:t>
            </a:fld>
            <a:endParaRPr lang="en-IN"/>
          </a:p>
        </p:txBody>
      </p:sp>
    </p:spTree>
    <p:extLst>
      <p:ext uri="{BB962C8B-B14F-4D97-AF65-F5344CB8AC3E}">
        <p14:creationId xmlns:p14="http://schemas.microsoft.com/office/powerpoint/2010/main" val="1177525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673D2EF-4502-4064-AAD3-AA8F32A59B4D}" type="datetime1">
              <a:rPr lang="en-IN" smtClean="0"/>
              <a:t>09-12-2014</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a:noFill/>
        </p:spPr>
        <p:txBody>
          <a:bodyPr lIns="0" tIns="0" rIns="0" bIns="0">
            <a:noAutofit/>
          </a:bodyPr>
          <a:lstStyle>
            <a:lvl1pPr>
              <a:defRPr sz="1400">
                <a:solidFill>
                  <a:srgbClr val="FFFFFF"/>
                </a:solidFill>
              </a:defRPr>
            </a:lvl1pPr>
          </a:lstStyle>
          <a:p>
            <a:fld id="{EC4C5322-16F9-40AA-8D21-597791DB0ACD}" type="slidenum">
              <a:rPr lang="en-IN" smtClean="0"/>
              <a:t>‹#›</a:t>
            </a:fld>
            <a:endParaRPr lang="en-IN" dirty="0"/>
          </a:p>
        </p:txBody>
      </p:sp>
      <p:sp>
        <p:nvSpPr>
          <p:cNvPr id="7" name="Rectangle 6"/>
          <p:cNvSpPr/>
          <p:nvPr/>
        </p:nvSpPr>
        <p:spPr>
          <a:xfrm>
            <a:off x="62931" y="1449303"/>
            <a:ext cx="9021537" cy="1527349"/>
          </a:xfrm>
          <a:prstGeom prst="rect">
            <a:avLst/>
          </a:prstGeom>
          <a:solidFill>
            <a:srgbClr val="0070C0"/>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B5EB86-D73F-4C70-94C6-32EC0F46F9C8}" type="datetime1">
              <a:rPr lang="en-IN" smtClean="0"/>
              <a:t>09-12-2014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noFill/>
        </p:spPr>
        <p:txBody>
          <a:bodyPr/>
          <a:lstStyle/>
          <a:p>
            <a:fld id="{EC4C5322-16F9-40AA-8D21-597791DB0ACD}"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8FF5ED-2D06-445B-B5A4-4E33B1B52097}" type="datetime1">
              <a:rPr lang="en-IN" smtClean="0"/>
              <a:t>09-12-2014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noFill/>
        </p:spPr>
        <p:txBody>
          <a:bodyPr/>
          <a:lstStyle/>
          <a:p>
            <a:fld id="{EC4C5322-16F9-40AA-8D21-597791DB0ACD}" type="slidenum">
              <a:rPr lang="en-IN" smtClean="0"/>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9"/>
            <a:ext cx="7772400" cy="418058"/>
          </a:xfrm>
        </p:spPr>
        <p:txBody>
          <a:bodyPr>
            <a:noAutofit/>
          </a:bodyPr>
          <a:lstStyle>
            <a:lvl1pPr>
              <a:defRPr sz="2400"/>
            </a:lvl1p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p:txBody>
          <a:bodyPr/>
          <a:lstStyle/>
          <a:p>
            <a:fld id="{88A689E6-0B3D-4B88-A395-1B447F4C6F68}" type="datetime1">
              <a:rPr lang="en-IN" smtClean="0"/>
              <a:t>09-12-2014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noFill/>
        </p:spPr>
        <p:txBody>
          <a:bodyPr/>
          <a:lstStyle/>
          <a:p>
            <a:fld id="{EC4C5322-16F9-40AA-8D21-597791DB0ACD}" type="slidenum">
              <a:rPr lang="en-IN" smtClean="0"/>
              <a:t>‹#›</a:t>
            </a:fld>
            <a:endParaRPr lang="en-IN"/>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Parallélogramme 14"/>
          <p:cNvSpPr>
            <a:spLocks noChangeAspect="1"/>
          </p:cNvSpPr>
          <p:nvPr userDrawn="1"/>
        </p:nvSpPr>
        <p:spPr>
          <a:xfrm>
            <a:off x="179512" y="116632"/>
            <a:ext cx="570803" cy="618843"/>
          </a:xfrm>
          <a:prstGeom prst="parallelogram">
            <a:avLst>
              <a:gd name="adj" fmla="val 8379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 name="Connecteur droit 15"/>
          <p:cNvCxnSpPr/>
          <p:nvPr userDrawn="1"/>
        </p:nvCxnSpPr>
        <p:spPr>
          <a:xfrm>
            <a:off x="727695" y="735475"/>
            <a:ext cx="8164785" cy="0"/>
          </a:xfrm>
          <a:prstGeom prst="line">
            <a:avLst/>
          </a:prstGeom>
          <a:ln w="6350" cmpd="sng">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8DC6CD2-6BCF-4497-B8E8-AC6B37CFDAC5}" type="datetime1">
              <a:rPr lang="en-IN" smtClean="0"/>
              <a:t>09-12-2014</a:t>
            </a:fld>
            <a:endParaRPr lang="en-IN"/>
          </a:p>
        </p:txBody>
      </p:sp>
      <p:sp>
        <p:nvSpPr>
          <p:cNvPr id="5" name="Footer Placeholder 4"/>
          <p:cNvSpPr>
            <a:spLocks noGrp="1"/>
          </p:cNvSpPr>
          <p:nvPr>
            <p:ph type="ftr" sz="quarter" idx="11"/>
          </p:nvPr>
        </p:nvSpPr>
        <p:spPr>
          <a:xfrm>
            <a:off x="800100" y="6172200"/>
            <a:ext cx="4000500" cy="457200"/>
          </a:xfrm>
        </p:spPr>
        <p:txBody>
          <a:bodyPr/>
          <a:lstStyle/>
          <a:p>
            <a:endParaRPr lang="en-IN"/>
          </a:p>
        </p:txBody>
      </p:sp>
      <p:sp>
        <p:nvSpPr>
          <p:cNvPr id="7" name="Rectangle 6"/>
          <p:cNvSpPr/>
          <p:nvPr/>
        </p:nvSpPr>
        <p:spPr>
          <a:xfrm flipV="1">
            <a:off x="69412" y="2376830"/>
            <a:ext cx="9013515" cy="91440"/>
          </a:xfrm>
          <a:prstGeom prst="rect">
            <a:avLst/>
          </a:prstGeom>
          <a:solidFill>
            <a:srgbClr val="0070C0"/>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a:noFill/>
        </p:spPr>
        <p:txBody>
          <a:bodyPr/>
          <a:lstStyle/>
          <a:p>
            <a:fld id="{EC4C5322-16F9-40AA-8D21-597791DB0ACD}"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A0FDB21-7362-43D6-ACC9-C6B05A88675B}" type="datetime1">
              <a:rPr lang="en-IN" smtClean="0"/>
              <a:t>09-12-2014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noFill/>
        </p:spPr>
        <p:txBody>
          <a:bodyPr/>
          <a:lstStyle/>
          <a:p>
            <a:fld id="{EC4C5322-16F9-40AA-8D21-597791DB0ACD}" type="slidenum">
              <a:rPr lang="en-IN" smtClean="0"/>
              <a:t>‹#›</a:t>
            </a:fld>
            <a:endParaRPr lang="en-IN"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7143FCC-34A2-4066-A878-615AA95D5C51}" type="datetime1">
              <a:rPr lang="en-IN" smtClean="0"/>
              <a:t>09-12-2014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C4C5322-16F9-40AA-8D21-597791DB0ACD}" type="slidenum">
              <a:rPr lang="en-IN" smtClean="0"/>
              <a:t>‹#›</a:t>
            </a:fld>
            <a:endParaRPr lang="en-IN"/>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FFC5322-5F06-478C-9B91-BFC5DD5A042C}" type="datetime1">
              <a:rPr lang="en-IN" smtClean="0"/>
              <a:t>09-12-2014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a:noFill/>
        </p:spPr>
        <p:txBody>
          <a:bodyPr/>
          <a:lstStyle/>
          <a:p>
            <a:fld id="{EC4C5322-16F9-40AA-8D21-597791DB0ACD}" type="slidenum">
              <a:rPr lang="en-IN" smtClean="0"/>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39335-CC86-45A1-8748-F87F246F606A}" type="datetime1">
              <a:rPr lang="en-IN" smtClean="0"/>
              <a:t>09-12-2014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C4C5322-16F9-40AA-8D21-597791DB0ACD}"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D8DBCA7-8E1B-4EAA-8E1A-615A151FB116}" type="datetime1">
              <a:rPr lang="en-IN" smtClean="0"/>
              <a:t>09-12-2014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noFill/>
        </p:spPr>
        <p:txBody>
          <a:bodyPr/>
          <a:lstStyle/>
          <a:p>
            <a:fld id="{EC4C5322-16F9-40AA-8D21-597791DB0ACD}" type="slidenum">
              <a:rPr lang="en-IN" smtClean="0"/>
              <a:t>‹#›</a:t>
            </a:fld>
            <a:endParaRPr lang="en-IN"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692CF28-50D8-48B2-9FF8-6383BC5E0431}" type="datetime1">
              <a:rPr lang="en-IN" smtClean="0"/>
              <a:t>09-12-2014</a:t>
            </a:fld>
            <a:endParaRPr lang="en-IN"/>
          </a:p>
        </p:txBody>
      </p:sp>
      <p:sp>
        <p:nvSpPr>
          <p:cNvPr id="6" name="Footer Placeholder 5"/>
          <p:cNvSpPr>
            <a:spLocks noGrp="1"/>
          </p:cNvSpPr>
          <p:nvPr>
            <p:ph type="ftr" sz="quarter" idx="11"/>
          </p:nvPr>
        </p:nvSpPr>
        <p:spPr>
          <a:xfrm>
            <a:off x="914400" y="6172200"/>
            <a:ext cx="3886200" cy="457200"/>
          </a:xfrm>
        </p:spPr>
        <p:txBody>
          <a:bodyPr/>
          <a:lstStyle/>
          <a:p>
            <a:endParaRPr lang="en-IN"/>
          </a:p>
        </p:txBody>
      </p:sp>
      <p:sp>
        <p:nvSpPr>
          <p:cNvPr id="7" name="Slide Number Placeholder 6"/>
          <p:cNvSpPr>
            <a:spLocks noGrp="1"/>
          </p:cNvSpPr>
          <p:nvPr>
            <p:ph type="sldNum" sz="quarter" idx="12"/>
          </p:nvPr>
        </p:nvSpPr>
        <p:spPr>
          <a:xfrm>
            <a:off x="146304" y="6208776"/>
            <a:ext cx="457200" cy="457200"/>
          </a:xfrm>
          <a:noFill/>
        </p:spPr>
        <p:txBody>
          <a:bodyPr/>
          <a:lstStyle/>
          <a:p>
            <a:fld id="{EC4C5322-16F9-40AA-8D21-597791DB0ACD}" type="slidenum">
              <a:rPr lang="en-IN" smtClean="0"/>
              <a:t>‹#›</a:t>
            </a:fld>
            <a:endParaRPr lang="en-IN"/>
          </a:p>
        </p:txBody>
      </p:sp>
      <p:sp>
        <p:nvSpPr>
          <p:cNvPr id="11" name="Rectangle 10"/>
          <p:cNvSpPr/>
          <p:nvPr/>
        </p:nvSpPr>
        <p:spPr>
          <a:xfrm flipV="1">
            <a:off x="68307" y="4683555"/>
            <a:ext cx="9006840" cy="91440"/>
          </a:xfrm>
          <a:prstGeom prst="rect">
            <a:avLst/>
          </a:prstGeom>
          <a:solidFill>
            <a:srgbClr val="0070C0"/>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A2873C4-D3D6-4C17-B317-3E84164A7ADE}" type="datetime1">
              <a:rPr lang="en-IN" smtClean="0"/>
              <a:t>09-12-2014</a:t>
            </a:fld>
            <a:endParaRPr lang="en-IN"/>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C4C5322-16F9-40AA-8D21-597791DB0ACD}"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rgbClr val="FF0000"/>
        </a:buClr>
        <a:buSzPct val="85000"/>
        <a:buFont typeface="Wingdings" panose="05000000000000000000" pitchFamily="2" charset="2"/>
        <a:buChar char="v"/>
        <a:defRPr kumimoji="0" sz="2600" kern="1200">
          <a:solidFill>
            <a:schemeClr val="tx1"/>
          </a:solidFill>
          <a:latin typeface="+mn-lt"/>
          <a:ea typeface="+mn-ea"/>
          <a:cs typeface="+mn-cs"/>
        </a:defRPr>
      </a:lvl1pPr>
      <a:lvl2pPr marL="548640" indent="-228600" algn="l" rtl="0" eaLnBrk="1" latinLnBrk="0" hangingPunct="1">
        <a:spcBef>
          <a:spcPts val="370"/>
        </a:spcBef>
        <a:buClr>
          <a:srgbClr val="FF0000"/>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rgbClr val="FF0000"/>
        </a:buClr>
        <a:buSzPct val="85000"/>
        <a:buFont typeface="Courier New" panose="02070309020205020404" pitchFamily="49" charset="0"/>
        <a:buChar char="o"/>
        <a:defRPr kumimoji="0" sz="2000" kern="1200">
          <a:solidFill>
            <a:schemeClr val="tx1"/>
          </a:solidFill>
          <a:latin typeface="+mn-lt"/>
          <a:ea typeface="+mn-ea"/>
          <a:cs typeface="+mn-cs"/>
        </a:defRPr>
      </a:lvl3pPr>
      <a:lvl4pPr marL="1097280" indent="-228600" algn="l" rtl="0" eaLnBrk="1" latinLnBrk="0" hangingPunct="1">
        <a:spcBef>
          <a:spcPts val="370"/>
        </a:spcBef>
        <a:buClr>
          <a:srgbClr val="FF0000"/>
        </a:buClr>
        <a:buSzPct val="80000"/>
        <a:buFont typeface="Wingdings" panose="05000000000000000000" pitchFamily="2" charset="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1560" y="3645024"/>
            <a:ext cx="8532440" cy="2016224"/>
          </a:xfrm>
        </p:spPr>
        <p:txBody>
          <a:bodyPr>
            <a:noAutofit/>
          </a:bodyPr>
          <a:lstStyle/>
          <a:p>
            <a:pPr algn="l"/>
            <a:r>
              <a:rPr lang="en-US" sz="2200" b="1" dirty="0" smtClean="0"/>
              <a:t>Guide – Mr. K.K. Dharni</a:t>
            </a:r>
          </a:p>
          <a:p>
            <a:pPr algn="l"/>
            <a:r>
              <a:rPr lang="en-US" sz="2200" b="1" dirty="0" smtClean="0"/>
              <a:t>					</a:t>
            </a:r>
            <a:r>
              <a:rPr lang="en-US" sz="2200" b="1" dirty="0" smtClean="0"/>
              <a:t>Date </a:t>
            </a:r>
            <a:r>
              <a:rPr lang="en-US" sz="2200" b="1" dirty="0"/>
              <a:t>: </a:t>
            </a:r>
            <a:r>
              <a:rPr lang="en-US" sz="2200" b="1" dirty="0" smtClean="0"/>
              <a:t>18 </a:t>
            </a:r>
            <a:r>
              <a:rPr lang="en-US" sz="2200" b="1" dirty="0"/>
              <a:t>December 2014</a:t>
            </a:r>
          </a:p>
          <a:p>
            <a:pPr algn="l"/>
            <a:r>
              <a:rPr lang="en-US" sz="2200" b="1" dirty="0" smtClean="0"/>
              <a:t>Presenters </a:t>
            </a:r>
            <a:r>
              <a:rPr lang="en-US" sz="2200" b="1" dirty="0"/>
              <a:t>–  </a:t>
            </a:r>
          </a:p>
          <a:p>
            <a:pPr algn="l"/>
            <a:r>
              <a:rPr lang="en-US" sz="2200" b="1" dirty="0"/>
              <a:t>Vandana Baluni </a:t>
            </a:r>
            <a:endParaRPr lang="en-US" sz="2200" b="1" dirty="0" smtClean="0"/>
          </a:p>
          <a:p>
            <a:pPr algn="l"/>
            <a:r>
              <a:rPr lang="en-US" sz="2200" b="1" dirty="0"/>
              <a:t>Irvinder Singh </a:t>
            </a:r>
            <a:r>
              <a:rPr lang="en-US" sz="2200" b="1" dirty="0" smtClean="0"/>
              <a:t>Kohli</a:t>
            </a:r>
          </a:p>
          <a:p>
            <a:pPr algn="l"/>
            <a:r>
              <a:rPr lang="en-US" sz="2200" b="1" dirty="0"/>
              <a:t>Abhijit Pal</a:t>
            </a:r>
          </a:p>
          <a:p>
            <a:pPr algn="l"/>
            <a:endParaRPr lang="en-IN" sz="2200" b="1" dirty="0"/>
          </a:p>
        </p:txBody>
      </p:sp>
      <p:sp>
        <p:nvSpPr>
          <p:cNvPr id="2" name="Title 1"/>
          <p:cNvSpPr>
            <a:spLocks noGrp="1"/>
          </p:cNvSpPr>
          <p:nvPr>
            <p:ph type="ctrTitle"/>
          </p:nvPr>
        </p:nvSpPr>
        <p:spPr/>
        <p:txBody>
          <a:bodyPr/>
          <a:lstStyle/>
          <a:p>
            <a:r>
              <a:rPr lang="en-US" dirty="0" smtClean="0"/>
              <a:t>Case Study G4 – Reserve Ranges</a:t>
            </a:r>
            <a:endParaRPr lang="en-IN" dirty="0"/>
          </a:p>
        </p:txBody>
      </p:sp>
    </p:spTree>
    <p:extLst>
      <p:ext uri="{BB962C8B-B14F-4D97-AF65-F5344CB8AC3E}">
        <p14:creationId xmlns:p14="http://schemas.microsoft.com/office/powerpoint/2010/main" val="3823410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7772400" cy="594360"/>
          </a:xfrm>
        </p:spPr>
        <p:txBody>
          <a:bodyPr>
            <a:noAutofit/>
          </a:bodyPr>
          <a:lstStyle/>
          <a:p>
            <a:r>
              <a:rPr lang="en-US" b="1" dirty="0" smtClean="0">
                <a:solidFill>
                  <a:schemeClr val="tx1">
                    <a:lumMod val="50000"/>
                    <a:lumOff val="50000"/>
                  </a:schemeClr>
                </a:solidFill>
              </a:rPr>
              <a:t/>
            </a:r>
            <a:br>
              <a:rPr lang="en-US" b="1" dirty="0" smtClean="0">
                <a:solidFill>
                  <a:schemeClr val="tx1">
                    <a:lumMod val="50000"/>
                    <a:lumOff val="50000"/>
                  </a:schemeClr>
                </a:solidFill>
              </a:rPr>
            </a:br>
            <a:r>
              <a:rPr lang="en-US" b="1" dirty="0">
                <a:latin typeface="+mn-lt"/>
              </a:rPr>
              <a:t>Factors I</a:t>
            </a:r>
            <a:r>
              <a:rPr lang="en-US" b="1" dirty="0" smtClean="0">
                <a:latin typeface="+mn-lt"/>
              </a:rPr>
              <a:t>nfluencing Reserves</a:t>
            </a:r>
            <a:endParaRPr lang="en-IN" b="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324408" cy="5472608"/>
          </a:xfrm>
        </p:spPr>
        <p:txBody>
          <a:bodyPr>
            <a:noAutofit/>
          </a:bodyPr>
          <a:lstStyle/>
          <a:p>
            <a:pPr marL="287338" lvl="1" indent="-287338" algn="just">
              <a:spcBef>
                <a:spcPts val="600"/>
              </a:spcBef>
              <a:spcAft>
                <a:spcPts val="600"/>
              </a:spcAft>
              <a:buFont typeface="Wingdings" panose="05000000000000000000" pitchFamily="2" charset="2"/>
              <a:buChar char="v"/>
            </a:pPr>
            <a:r>
              <a:rPr lang="en-US" sz="2000" dirty="0" smtClean="0"/>
              <a:t>Quality or credibility of data </a:t>
            </a:r>
          </a:p>
          <a:p>
            <a:pPr marL="287338" lvl="1" indent="-287338" algn="just">
              <a:spcBef>
                <a:spcPts val="600"/>
              </a:spcBef>
              <a:spcAft>
                <a:spcPts val="600"/>
              </a:spcAft>
              <a:buFont typeface="Wingdings" panose="05000000000000000000" pitchFamily="2" charset="2"/>
              <a:buChar char="v"/>
            </a:pPr>
            <a:r>
              <a:rPr lang="en-IN" sz="2000" dirty="0" smtClean="0"/>
              <a:t>Claim Experience</a:t>
            </a:r>
            <a:endParaRPr lang="en-IN" sz="2000" i="1" dirty="0"/>
          </a:p>
          <a:p>
            <a:pPr marL="287338" lvl="1" indent="-287338" algn="just">
              <a:spcBef>
                <a:spcPts val="600"/>
              </a:spcBef>
              <a:spcAft>
                <a:spcPts val="600"/>
              </a:spcAft>
              <a:buFont typeface="Wingdings" panose="05000000000000000000" pitchFamily="2" charset="2"/>
              <a:buChar char="v"/>
            </a:pPr>
            <a:r>
              <a:rPr lang="en-US" sz="2000" dirty="0"/>
              <a:t>Impact of </a:t>
            </a:r>
            <a:r>
              <a:rPr lang="en-US" sz="2000" dirty="0" smtClean="0"/>
              <a:t>Claims</a:t>
            </a:r>
            <a:endParaRPr lang="en-US" sz="2000" i="1" dirty="0"/>
          </a:p>
          <a:p>
            <a:pPr marL="287338" lvl="1" indent="-287338" algn="just">
              <a:spcBef>
                <a:spcPts val="600"/>
              </a:spcBef>
              <a:spcAft>
                <a:spcPts val="600"/>
              </a:spcAft>
              <a:buFont typeface="Wingdings" panose="05000000000000000000" pitchFamily="2" charset="2"/>
              <a:buChar char="v"/>
            </a:pPr>
            <a:r>
              <a:rPr lang="en-US" sz="2000" dirty="0" smtClean="0"/>
              <a:t>Change </a:t>
            </a:r>
            <a:r>
              <a:rPr lang="en-US" sz="2000" dirty="0"/>
              <a:t>in </a:t>
            </a:r>
            <a:r>
              <a:rPr lang="en-US" sz="2000" dirty="0" smtClean="0"/>
              <a:t>Segment </a:t>
            </a:r>
          </a:p>
          <a:p>
            <a:pPr marL="287338" lvl="1" indent="-287338" algn="just">
              <a:spcBef>
                <a:spcPts val="600"/>
              </a:spcBef>
              <a:spcAft>
                <a:spcPts val="600"/>
              </a:spcAft>
              <a:buFont typeface="Wingdings" panose="05000000000000000000" pitchFamily="2" charset="2"/>
              <a:buChar char="v"/>
            </a:pPr>
            <a:r>
              <a:rPr lang="en-US" sz="2000" dirty="0" smtClean="0"/>
              <a:t>Impact </a:t>
            </a:r>
            <a:r>
              <a:rPr lang="en-US" sz="2000" dirty="0"/>
              <a:t>of new </a:t>
            </a:r>
            <a:r>
              <a:rPr lang="en-US" sz="2000" dirty="0" smtClean="0"/>
              <a:t>product/risk </a:t>
            </a:r>
          </a:p>
          <a:p>
            <a:pPr marL="287338" lvl="1" indent="-287338" algn="just">
              <a:spcBef>
                <a:spcPts val="600"/>
              </a:spcBef>
              <a:spcAft>
                <a:spcPts val="600"/>
              </a:spcAft>
              <a:buFont typeface="Wingdings" panose="05000000000000000000" pitchFamily="2" charset="2"/>
              <a:buChar char="v"/>
            </a:pPr>
            <a:r>
              <a:rPr lang="en-US" sz="2000" dirty="0" smtClean="0"/>
              <a:t>Level </a:t>
            </a:r>
            <a:r>
              <a:rPr lang="en-US" sz="2000" dirty="0"/>
              <a:t>of prudence </a:t>
            </a:r>
            <a:endParaRPr lang="en-US" sz="2000" dirty="0" smtClean="0"/>
          </a:p>
          <a:p>
            <a:pPr marL="287338" lvl="1" indent="-287338" algn="just">
              <a:spcBef>
                <a:spcPts val="600"/>
              </a:spcBef>
              <a:spcAft>
                <a:spcPts val="600"/>
              </a:spcAft>
              <a:buFont typeface="Wingdings" panose="05000000000000000000" pitchFamily="2" charset="2"/>
              <a:buChar char="v"/>
            </a:pPr>
            <a:r>
              <a:rPr lang="en-US" sz="2000" dirty="0" smtClean="0"/>
              <a:t>Reserve deficiency </a:t>
            </a:r>
          </a:p>
          <a:p>
            <a:pPr marL="287338" lvl="1" indent="-287338" algn="just">
              <a:spcBef>
                <a:spcPts val="600"/>
              </a:spcBef>
              <a:spcAft>
                <a:spcPts val="600"/>
              </a:spcAft>
              <a:buFont typeface="Wingdings" panose="05000000000000000000" pitchFamily="2" charset="2"/>
              <a:buChar char="v"/>
            </a:pPr>
            <a:r>
              <a:rPr lang="en-US" sz="2000" dirty="0" smtClean="0"/>
              <a:t>Rate revision </a:t>
            </a:r>
          </a:p>
          <a:p>
            <a:pPr marL="287338" lvl="1" indent="-287338" algn="just">
              <a:spcBef>
                <a:spcPts val="600"/>
              </a:spcBef>
              <a:spcAft>
                <a:spcPts val="600"/>
              </a:spcAft>
              <a:buFont typeface="Wingdings" panose="05000000000000000000" pitchFamily="2" charset="2"/>
              <a:buChar char="v"/>
            </a:pPr>
            <a:r>
              <a:rPr lang="en-US" sz="2000" dirty="0" smtClean="0"/>
              <a:t>Reinsurance arrangements </a:t>
            </a:r>
          </a:p>
          <a:p>
            <a:pPr algn="just">
              <a:spcBef>
                <a:spcPts val="600"/>
              </a:spcBef>
              <a:spcAft>
                <a:spcPts val="600"/>
              </a:spcAft>
            </a:pPr>
            <a:r>
              <a:rPr lang="en-US" sz="2000" dirty="0" smtClean="0"/>
              <a:t>Change in  Underwriting guidelines </a:t>
            </a:r>
          </a:p>
          <a:p>
            <a:pPr algn="just">
              <a:spcBef>
                <a:spcPts val="600"/>
              </a:spcBef>
              <a:spcAft>
                <a:spcPts val="600"/>
              </a:spcAft>
            </a:pPr>
            <a:r>
              <a:rPr lang="en-US" sz="2000" dirty="0" smtClean="0"/>
              <a:t>Change in Regulation</a:t>
            </a:r>
            <a:endParaRPr lang="en-US" sz="2000" dirty="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10</a:t>
            </a:fld>
            <a:endParaRPr lang="en-IN">
              <a:solidFill>
                <a:schemeClr val="tx1"/>
              </a:solidFill>
            </a:endParaRPr>
          </a:p>
        </p:txBody>
      </p:sp>
    </p:spTree>
    <p:extLst>
      <p:ext uri="{BB962C8B-B14F-4D97-AF65-F5344CB8AC3E}">
        <p14:creationId xmlns:p14="http://schemas.microsoft.com/office/powerpoint/2010/main" val="3574313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Reserving Process</a:t>
            </a:r>
            <a:endParaRPr lang="en-IN" dirty="0"/>
          </a:p>
        </p:txBody>
      </p:sp>
    </p:spTree>
    <p:extLst>
      <p:ext uri="{BB962C8B-B14F-4D97-AF65-F5344CB8AC3E}">
        <p14:creationId xmlns:p14="http://schemas.microsoft.com/office/powerpoint/2010/main" val="42660322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smtClean="0">
                <a:solidFill>
                  <a:schemeClr val="tx1">
                    <a:lumMod val="50000"/>
                    <a:lumOff val="50000"/>
                  </a:schemeClr>
                </a:solidFill>
                <a:latin typeface="+mn-lt"/>
              </a:rPr>
              <a:t>Regulations Governing Reserves</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1316905"/>
            <a:ext cx="8453456" cy="5112568"/>
          </a:xfrm>
        </p:spPr>
        <p:txBody>
          <a:bodyPr>
            <a:noAutofit/>
          </a:bodyPr>
          <a:lstStyle/>
          <a:p>
            <a:pPr marL="617220" lvl="2" indent="-342900" algn="just">
              <a:spcBef>
                <a:spcPts val="580"/>
              </a:spcBef>
              <a:buFont typeface="Wingdings" pitchFamily="2" charset="2"/>
              <a:buChar char="v"/>
            </a:pPr>
            <a:r>
              <a:rPr lang="en-US" sz="1800" b="1" dirty="0"/>
              <a:t>Actuarial Practice standards </a:t>
            </a:r>
            <a:r>
              <a:rPr lang="en-US" sz="1800" b="1" dirty="0" smtClean="0"/>
              <a:t>21 – Section 8.10 prescribes the reserve a company needs to hold :</a:t>
            </a:r>
          </a:p>
          <a:p>
            <a:pPr marL="891540" lvl="3" indent="-342900" algn="just">
              <a:spcBef>
                <a:spcPts val="580"/>
              </a:spcBef>
              <a:buFont typeface="Courier New" pitchFamily="49" charset="0"/>
              <a:buChar char="o"/>
            </a:pPr>
            <a:r>
              <a:rPr lang="en-US" sz="1800" b="1" dirty="0" smtClean="0"/>
              <a:t>The Unearned Premium Reserve (UPR)</a:t>
            </a:r>
          </a:p>
          <a:p>
            <a:pPr marL="891540" lvl="3" indent="-342900" algn="just">
              <a:spcBef>
                <a:spcPts val="580"/>
              </a:spcBef>
              <a:buFont typeface="Courier New" pitchFamily="49" charset="0"/>
              <a:buChar char="o"/>
            </a:pPr>
            <a:r>
              <a:rPr lang="en-US" sz="1800" b="1" dirty="0" smtClean="0"/>
              <a:t>The Unexpired risk reserve (URR)</a:t>
            </a:r>
          </a:p>
          <a:p>
            <a:pPr marL="891540" lvl="3" indent="-342900" algn="just">
              <a:spcBef>
                <a:spcPts val="580"/>
              </a:spcBef>
              <a:buFont typeface="Courier New" pitchFamily="49" charset="0"/>
              <a:buChar char="o"/>
            </a:pPr>
            <a:r>
              <a:rPr lang="en-US" sz="1800" b="1" dirty="0" smtClean="0"/>
              <a:t>Claim Reserves comprises </a:t>
            </a:r>
          </a:p>
          <a:p>
            <a:pPr marL="868680" lvl="3" indent="0">
              <a:buNone/>
            </a:pPr>
            <a:r>
              <a:rPr lang="en-US" sz="1600" dirty="0" smtClean="0"/>
              <a:t>1</a:t>
            </a:r>
            <a:r>
              <a:rPr lang="en-US" sz="1600" dirty="0"/>
              <a:t>. </a:t>
            </a:r>
            <a:r>
              <a:rPr lang="en-US" sz="1600" dirty="0" smtClean="0"/>
              <a:t>Outstanding Claim Reserve</a:t>
            </a:r>
            <a:endParaRPr lang="en-IN" sz="1600" dirty="0"/>
          </a:p>
          <a:p>
            <a:pPr marL="868680" lvl="3" indent="0">
              <a:buNone/>
            </a:pPr>
            <a:r>
              <a:rPr lang="en-US" sz="1600" dirty="0"/>
              <a:t>2</a:t>
            </a:r>
            <a:r>
              <a:rPr lang="en-US" sz="1600" dirty="0" smtClean="0"/>
              <a:t>. </a:t>
            </a:r>
            <a:r>
              <a:rPr lang="en-US" sz="1600" dirty="0"/>
              <a:t>Incurred but not reported claims </a:t>
            </a:r>
            <a:r>
              <a:rPr lang="en-US" sz="1600" dirty="0" smtClean="0"/>
              <a:t>(IBNR Claims</a:t>
            </a:r>
            <a:r>
              <a:rPr lang="en-US" sz="1600" dirty="0"/>
              <a:t>)</a:t>
            </a:r>
            <a:endParaRPr lang="en-US" sz="1600" dirty="0" smtClean="0"/>
          </a:p>
          <a:p>
            <a:pPr marL="868680" lvl="3" indent="0">
              <a:buNone/>
            </a:pPr>
            <a:r>
              <a:rPr lang="en-US" sz="1600" dirty="0" smtClean="0"/>
              <a:t>3.  Reported </a:t>
            </a:r>
            <a:r>
              <a:rPr lang="en-US" sz="1600" dirty="0"/>
              <a:t>claims where the estimate of loss has not been fully assessed </a:t>
            </a:r>
            <a:r>
              <a:rPr lang="en-US" sz="1600" dirty="0" smtClean="0"/>
              <a:t>-</a:t>
            </a:r>
            <a:endParaRPr lang="en-US" sz="1600" dirty="0"/>
          </a:p>
          <a:p>
            <a:pPr marL="868680" lvl="3" indent="0">
              <a:buNone/>
            </a:pPr>
            <a:r>
              <a:rPr lang="en-US" sz="1600" dirty="0"/>
              <a:t>the reserve is referred to as Incurred But Not Enough Reported Claims</a:t>
            </a:r>
          </a:p>
          <a:p>
            <a:pPr marL="868680" lvl="3" indent="0">
              <a:buNone/>
            </a:pPr>
            <a:r>
              <a:rPr lang="en-IN" sz="1600" dirty="0"/>
              <a:t>(</a:t>
            </a:r>
            <a:r>
              <a:rPr lang="en-IN" sz="1600" dirty="0" smtClean="0"/>
              <a:t>IBNER)</a:t>
            </a:r>
            <a:endParaRPr lang="en-US" sz="1600" dirty="0" smtClean="0"/>
          </a:p>
          <a:p>
            <a:pPr lvl="2"/>
            <a:r>
              <a:rPr lang="en-US" sz="1800" b="1" dirty="0" smtClean="0"/>
              <a:t>Expense Reserves  </a:t>
            </a:r>
            <a:endParaRPr lang="en-US" sz="1800" b="1" dirty="0"/>
          </a:p>
          <a:p>
            <a:pPr marL="320040" lvl="1" indent="0">
              <a:buNone/>
            </a:pPr>
            <a:endParaRPr lang="en-US" sz="1800" dirty="0" smtClean="0"/>
          </a:p>
          <a:p>
            <a:pPr marL="320040" lvl="1" indent="0">
              <a:buNone/>
            </a:pPr>
            <a:r>
              <a:rPr lang="en-US" sz="1800" dirty="0" smtClean="0"/>
              <a:t>UPR &amp; URR are based on formula or methodology prescribed by regulation</a:t>
            </a:r>
            <a:r>
              <a:rPr lang="en-US" dirty="0" smtClean="0"/>
              <a:t>.</a:t>
            </a:r>
            <a:endParaRPr lang="en-US" sz="2000" b="1" dirty="0" smtClean="0"/>
          </a:p>
          <a:p>
            <a:pPr marL="617220" lvl="2" indent="-342900" algn="just">
              <a:spcBef>
                <a:spcPts val="580"/>
              </a:spcBef>
              <a:buFont typeface="Wingdings" pitchFamily="2" charset="2"/>
              <a:buChar char="v"/>
            </a:pPr>
            <a:endParaRPr lang="en-US" sz="1800" b="1" dirty="0" smtClean="0"/>
          </a:p>
          <a:p>
            <a:pPr marL="274320" lvl="2" indent="0" algn="just">
              <a:spcBef>
                <a:spcPts val="580"/>
              </a:spcBef>
              <a:buNone/>
            </a:pPr>
            <a:r>
              <a:rPr lang="en-US" sz="1800" b="1" dirty="0" smtClean="0"/>
              <a:t> </a:t>
            </a:r>
            <a:endParaRPr lang="en-US" sz="1800" b="1" dirty="0"/>
          </a:p>
        </p:txBody>
      </p:sp>
      <p:sp>
        <p:nvSpPr>
          <p:cNvPr id="6" name="Title 1"/>
          <p:cNvSpPr txBox="1">
            <a:spLocks/>
          </p:cNvSpPr>
          <p:nvPr/>
        </p:nvSpPr>
        <p:spPr>
          <a:xfrm>
            <a:off x="655048" y="777240"/>
            <a:ext cx="8309440" cy="504056"/>
          </a:xfrm>
          <a:prstGeom prst="rect">
            <a:avLst/>
          </a:prstGeom>
        </p:spPr>
        <p:txBody>
          <a:bodyPr bIns="91440" anchor="b" anchorCtr="0">
            <a:normAutofit/>
          </a:bodyPr>
          <a:lstStyle>
            <a:lvl1pPr algn="l" rtl="0" eaLnBrk="1" latinLnBrk="0" hangingPunct="1">
              <a:spcBef>
                <a:spcPct val="0"/>
              </a:spcBef>
              <a:buNone/>
              <a:defRPr kumimoji="0" sz="2400" kern="1200">
                <a:solidFill>
                  <a:schemeClr val="tx2"/>
                </a:solidFill>
                <a:latin typeface="+mj-lt"/>
                <a:ea typeface="+mj-ea"/>
                <a:cs typeface="+mj-cs"/>
              </a:defRPr>
            </a:lvl1pPr>
          </a:lstStyle>
          <a:p>
            <a:r>
              <a:rPr lang="en-US" sz="2000" b="1" dirty="0" smtClean="0">
                <a:solidFill>
                  <a:schemeClr val="tx1">
                    <a:lumMod val="50000"/>
                    <a:lumOff val="50000"/>
                  </a:schemeClr>
                </a:solidFill>
                <a:latin typeface="+mn-lt"/>
              </a:rPr>
              <a:t>Type of Reserves</a:t>
            </a:r>
            <a:endParaRPr lang="en-IN" sz="2000" b="1" i="1" dirty="0">
              <a:solidFill>
                <a:schemeClr val="tx1">
                  <a:lumMod val="50000"/>
                  <a:lumOff val="50000"/>
                </a:schemeClr>
              </a:solidFill>
              <a:latin typeface="+mn-lt"/>
            </a:endParaRPr>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12</a:t>
            </a:fld>
            <a:endParaRPr lang="en-IN">
              <a:solidFill>
                <a:schemeClr val="tx1"/>
              </a:solidFill>
            </a:endParaRPr>
          </a:p>
        </p:txBody>
      </p:sp>
    </p:spTree>
    <p:extLst>
      <p:ext uri="{BB962C8B-B14F-4D97-AF65-F5344CB8AC3E}">
        <p14:creationId xmlns:p14="http://schemas.microsoft.com/office/powerpoint/2010/main" val="2836553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a:solidFill>
                  <a:schemeClr val="tx1">
                    <a:lumMod val="50000"/>
                    <a:lumOff val="50000"/>
                  </a:schemeClr>
                </a:solidFill>
              </a:rPr>
              <a:t>Regulations Governing Reserves</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1281296"/>
            <a:ext cx="8526720" cy="5112568"/>
          </a:xfrm>
        </p:spPr>
        <p:txBody>
          <a:bodyPr>
            <a:noAutofit/>
          </a:bodyPr>
          <a:lstStyle/>
          <a:p>
            <a:pPr algn="just"/>
            <a:r>
              <a:rPr lang="en-US" sz="1800" b="1" dirty="0" smtClean="0"/>
              <a:t>Indian Regulations for Non – Life Reserves</a:t>
            </a:r>
          </a:p>
          <a:p>
            <a:pPr marL="0" indent="0" algn="just">
              <a:buNone/>
            </a:pPr>
            <a:r>
              <a:rPr lang="en-US" sz="1800" i="1" dirty="0" smtClean="0"/>
              <a:t>The Insurance Regulatory &amp; Development Authority (Assets, Liabilities &amp; solvency Margins of Insurer) Regulations, 2000</a:t>
            </a:r>
          </a:p>
          <a:p>
            <a:pPr marL="0" indent="0" algn="just">
              <a:buNone/>
            </a:pPr>
            <a:r>
              <a:rPr lang="en-US" sz="1800" i="1" dirty="0" smtClean="0"/>
              <a:t>				&amp;</a:t>
            </a:r>
          </a:p>
          <a:p>
            <a:pPr marL="0" indent="0" algn="just">
              <a:buNone/>
            </a:pPr>
            <a:r>
              <a:rPr lang="en-US" sz="1800" i="1" dirty="0" smtClean="0"/>
              <a:t>The Insurance Regulatory &amp; Development Authority (Preparation of Financial Statement and Auditor’s report of Insurance company) Regulations, 2002”</a:t>
            </a:r>
          </a:p>
          <a:p>
            <a:pPr algn="just"/>
            <a:r>
              <a:rPr lang="en-US" sz="1800" b="1" dirty="0" smtClean="0"/>
              <a:t>Reserving Principles</a:t>
            </a:r>
            <a:endParaRPr lang="en-US" sz="1800" b="1" dirty="0"/>
          </a:p>
          <a:p>
            <a:pPr lvl="1" algn="just">
              <a:spcBef>
                <a:spcPts val="600"/>
              </a:spcBef>
              <a:spcAft>
                <a:spcPts val="600"/>
              </a:spcAft>
              <a:buFont typeface="Courier New" pitchFamily="49" charset="0"/>
              <a:buChar char="o"/>
            </a:pPr>
            <a:r>
              <a:rPr lang="en-US" sz="1800" dirty="0" smtClean="0"/>
              <a:t>Reserves </a:t>
            </a:r>
            <a:r>
              <a:rPr lang="en-US" sz="1800" dirty="0"/>
              <a:t>should be held </a:t>
            </a:r>
            <a:r>
              <a:rPr lang="en-US" sz="1800" dirty="0" smtClean="0"/>
              <a:t>on prudent basis (including </a:t>
            </a:r>
            <a:r>
              <a:rPr lang="en-US" sz="1800" dirty="0"/>
              <a:t>appropriate </a:t>
            </a:r>
            <a:r>
              <a:rPr lang="en-US" sz="1800" dirty="0" smtClean="0"/>
              <a:t>MAD) for all </a:t>
            </a:r>
            <a:r>
              <a:rPr lang="en-US" sz="1800" dirty="0"/>
              <a:t>liabilities arising out of the insurance </a:t>
            </a:r>
            <a:r>
              <a:rPr lang="en-US" sz="1800" dirty="0" smtClean="0"/>
              <a:t>business.</a:t>
            </a:r>
            <a:endParaRPr lang="en-US" sz="1800" dirty="0"/>
          </a:p>
          <a:p>
            <a:pPr lvl="1" algn="just">
              <a:spcBef>
                <a:spcPts val="600"/>
              </a:spcBef>
              <a:spcAft>
                <a:spcPts val="600"/>
              </a:spcAft>
              <a:buFont typeface="Courier New" pitchFamily="49" charset="0"/>
              <a:buChar char="o"/>
            </a:pPr>
            <a:r>
              <a:rPr lang="en-US" sz="1800" dirty="0" smtClean="0"/>
              <a:t>Reserves </a:t>
            </a:r>
            <a:r>
              <a:rPr lang="en-US" sz="1800" dirty="0"/>
              <a:t>should take into consideration nature, term, currency and method of valuation of the associated assets.</a:t>
            </a:r>
          </a:p>
          <a:p>
            <a:pPr lvl="1" algn="just">
              <a:spcBef>
                <a:spcPts val="600"/>
              </a:spcBef>
              <a:spcAft>
                <a:spcPts val="600"/>
              </a:spcAft>
              <a:buFont typeface="Courier New" pitchFamily="49" charset="0"/>
              <a:buChar char="o"/>
            </a:pPr>
            <a:r>
              <a:rPr lang="en-US" sz="1800" dirty="0"/>
              <a:t>The value placed on the liabilities must make appropriate provision for future </a:t>
            </a:r>
            <a:r>
              <a:rPr lang="en-IN" sz="1800" dirty="0" smtClean="0"/>
              <a:t>expenses.</a:t>
            </a:r>
            <a:endParaRPr lang="en-IN" sz="1800" dirty="0"/>
          </a:p>
          <a:p>
            <a:pPr lvl="1" algn="just">
              <a:spcBef>
                <a:spcPts val="600"/>
              </a:spcBef>
              <a:spcAft>
                <a:spcPts val="600"/>
              </a:spcAft>
              <a:buFont typeface="Courier New" pitchFamily="49" charset="0"/>
              <a:buChar char="o"/>
            </a:pPr>
            <a:r>
              <a:rPr lang="en-US" sz="1800" dirty="0"/>
              <a:t>Keeping in view tax regime as applicable to general insurance companies, due allowance must be made for tax, taking into account the taxation provision of the company</a:t>
            </a:r>
            <a:endParaRPr lang="en-IN" sz="1800" dirty="0"/>
          </a:p>
          <a:p>
            <a:pPr lvl="1" algn="just">
              <a:spcBef>
                <a:spcPts val="600"/>
              </a:spcBef>
              <a:spcAft>
                <a:spcPts val="600"/>
              </a:spcAft>
              <a:buFont typeface="Courier New" pitchFamily="49" charset="0"/>
              <a:buChar char="o"/>
            </a:pPr>
            <a:endParaRPr lang="en-US" sz="1500" dirty="0"/>
          </a:p>
        </p:txBody>
      </p:sp>
      <p:sp>
        <p:nvSpPr>
          <p:cNvPr id="6" name="Title 1"/>
          <p:cNvSpPr txBox="1">
            <a:spLocks/>
          </p:cNvSpPr>
          <p:nvPr/>
        </p:nvSpPr>
        <p:spPr>
          <a:xfrm>
            <a:off x="640080" y="777240"/>
            <a:ext cx="8136904" cy="504056"/>
          </a:xfrm>
          <a:prstGeom prst="rect">
            <a:avLst/>
          </a:prstGeom>
        </p:spPr>
        <p:txBody>
          <a:bodyPr bIns="91440" anchor="b" anchorCtr="0">
            <a:normAutofit/>
          </a:bodyPr>
          <a:lstStyle>
            <a:lvl1pPr algn="l" rtl="0" eaLnBrk="1" latinLnBrk="0" hangingPunct="1">
              <a:spcBef>
                <a:spcPct val="0"/>
              </a:spcBef>
              <a:buNone/>
              <a:defRPr kumimoji="0" sz="2400" kern="1200">
                <a:solidFill>
                  <a:schemeClr val="tx2"/>
                </a:solidFill>
                <a:latin typeface="+mj-lt"/>
                <a:ea typeface="+mj-ea"/>
                <a:cs typeface="+mj-cs"/>
              </a:defRPr>
            </a:lvl1pPr>
          </a:lstStyle>
          <a:p>
            <a:r>
              <a:rPr lang="en-US" sz="2000" b="1" dirty="0" smtClean="0">
                <a:solidFill>
                  <a:schemeClr val="tx1">
                    <a:lumMod val="50000"/>
                    <a:lumOff val="50000"/>
                  </a:schemeClr>
                </a:solidFill>
                <a:latin typeface="+mn-lt"/>
              </a:rPr>
              <a:t>Indian Regulations &amp; Reserving Principles</a:t>
            </a:r>
            <a:endParaRPr lang="en-IN" sz="2000" b="1" i="1" dirty="0">
              <a:solidFill>
                <a:schemeClr val="tx1">
                  <a:lumMod val="50000"/>
                  <a:lumOff val="50000"/>
                </a:schemeClr>
              </a:solidFill>
              <a:latin typeface="+mn-lt"/>
            </a:endParaRPr>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13</a:t>
            </a:fld>
            <a:endParaRPr lang="en-IN">
              <a:solidFill>
                <a:schemeClr val="tx1"/>
              </a:solidFill>
            </a:endParaRPr>
          </a:p>
        </p:txBody>
      </p:sp>
    </p:spTree>
    <p:extLst>
      <p:ext uri="{BB962C8B-B14F-4D97-AF65-F5344CB8AC3E}">
        <p14:creationId xmlns:p14="http://schemas.microsoft.com/office/powerpoint/2010/main" val="1632173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a:solidFill>
                  <a:schemeClr val="tx1">
                    <a:lumMod val="50000"/>
                    <a:lumOff val="50000"/>
                  </a:schemeClr>
                </a:solidFill>
              </a:rPr>
              <a:t>Regulations Governing Reserves</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1484784"/>
            <a:ext cx="8280920" cy="5112568"/>
          </a:xfrm>
        </p:spPr>
        <p:txBody>
          <a:bodyPr>
            <a:noAutofit/>
          </a:bodyPr>
          <a:lstStyle/>
          <a:p>
            <a:pPr algn="just"/>
            <a:r>
              <a:rPr lang="en-US" sz="1800" b="1" dirty="0" smtClean="0"/>
              <a:t>General Insurance Business: Actuarial Reports (GN12- Faculty &amp; Institute of Actuaries) </a:t>
            </a:r>
          </a:p>
          <a:p>
            <a:pPr algn="just"/>
            <a:endParaRPr lang="en-US" sz="1800" b="1" dirty="0" smtClean="0"/>
          </a:p>
          <a:p>
            <a:pPr lvl="1" algn="just">
              <a:buFont typeface="Courier New" panose="02070309020205020404" pitchFamily="49" charset="0"/>
              <a:buChar char="o"/>
            </a:pPr>
            <a:r>
              <a:rPr lang="en-US" sz="2200" dirty="0" smtClean="0"/>
              <a:t>Reports on reserves may be produced in terms of point estimate or range of acceptability.</a:t>
            </a:r>
          </a:p>
          <a:p>
            <a:pPr lvl="1" algn="just">
              <a:buFont typeface="Courier New" panose="02070309020205020404" pitchFamily="49" charset="0"/>
              <a:buChar char="o"/>
            </a:pPr>
            <a:r>
              <a:rPr lang="en-US" sz="2200" dirty="0" smtClean="0"/>
              <a:t>Where appropriate, report should indicate the sensitivity of the estimates to variations from the stated assumption. </a:t>
            </a:r>
          </a:p>
          <a:p>
            <a:pPr lvl="1" algn="just">
              <a:buFont typeface="Courier New" panose="02070309020205020404" pitchFamily="49" charset="0"/>
              <a:buChar char="o"/>
            </a:pPr>
            <a:r>
              <a:rPr lang="en-US" sz="2200" dirty="0" smtClean="0"/>
              <a:t>When </a:t>
            </a:r>
            <a:r>
              <a:rPr lang="en-US" sz="2200" dirty="0"/>
              <a:t>applying statistical methods of estimation, the actuary should be aware that, in addition to the effect of random variation, there may be significant sources of error associated with the choice of model or its parameters. The actuary should consider how these  uncertainties should be communicated to the recipients of the report.</a:t>
            </a:r>
          </a:p>
          <a:p>
            <a:pPr lvl="1" algn="just">
              <a:buFont typeface="Courier New" panose="02070309020205020404" pitchFamily="49" charset="0"/>
              <a:buChar char="o"/>
            </a:pPr>
            <a:endParaRPr lang="en-US" sz="2200" dirty="0"/>
          </a:p>
          <a:p>
            <a:pPr marL="274320" lvl="1" indent="-274320">
              <a:spcBef>
                <a:spcPts val="580"/>
              </a:spcBef>
              <a:buClr>
                <a:schemeClr val="accent1"/>
              </a:buClr>
            </a:pPr>
            <a:endParaRPr lang="en-IN" sz="2200" dirty="0"/>
          </a:p>
          <a:p>
            <a:endParaRPr lang="en-US" sz="1600" dirty="0"/>
          </a:p>
        </p:txBody>
      </p:sp>
      <p:sp>
        <p:nvSpPr>
          <p:cNvPr id="6" name="Title 1"/>
          <p:cNvSpPr txBox="1">
            <a:spLocks/>
          </p:cNvSpPr>
          <p:nvPr/>
        </p:nvSpPr>
        <p:spPr>
          <a:xfrm>
            <a:off x="640080" y="777240"/>
            <a:ext cx="8136904" cy="504056"/>
          </a:xfrm>
          <a:prstGeom prst="rect">
            <a:avLst/>
          </a:prstGeom>
        </p:spPr>
        <p:txBody>
          <a:bodyPr bIns="91440" anchor="b" anchorCtr="0">
            <a:normAutofit/>
          </a:bodyPr>
          <a:lstStyle>
            <a:lvl1pPr algn="l" rtl="0" eaLnBrk="1" latinLnBrk="0" hangingPunct="1">
              <a:spcBef>
                <a:spcPct val="0"/>
              </a:spcBef>
              <a:buNone/>
              <a:defRPr kumimoji="0" sz="2400" kern="1200">
                <a:solidFill>
                  <a:schemeClr val="tx2"/>
                </a:solidFill>
                <a:latin typeface="+mj-lt"/>
                <a:ea typeface="+mj-ea"/>
                <a:cs typeface="+mj-cs"/>
              </a:defRPr>
            </a:lvl1pPr>
          </a:lstStyle>
          <a:p>
            <a:pPr indent="-182880" algn="just"/>
            <a:r>
              <a:rPr lang="en-US" sz="2000" b="1" dirty="0">
                <a:latin typeface="+mn-lt"/>
              </a:rPr>
              <a:t>If the reserve ranges would have been </a:t>
            </a:r>
            <a:r>
              <a:rPr lang="en-US" sz="2000" b="1" dirty="0" smtClean="0">
                <a:latin typeface="+mn-lt"/>
              </a:rPr>
              <a:t>applicable in </a:t>
            </a:r>
            <a:r>
              <a:rPr lang="en-US" sz="2000" b="1" dirty="0">
                <a:latin typeface="+mn-lt"/>
              </a:rPr>
              <a:t>Indian market</a:t>
            </a:r>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14</a:t>
            </a:fld>
            <a:endParaRPr lang="en-IN" dirty="0">
              <a:solidFill>
                <a:schemeClr val="tx1"/>
              </a:solidFill>
            </a:endParaRPr>
          </a:p>
        </p:txBody>
      </p:sp>
    </p:spTree>
    <p:extLst>
      <p:ext uri="{BB962C8B-B14F-4D97-AF65-F5344CB8AC3E}">
        <p14:creationId xmlns:p14="http://schemas.microsoft.com/office/powerpoint/2010/main" val="3600675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Finance Director’s Suggestion</a:t>
            </a:r>
            <a:endParaRPr lang="en-IN" dirty="0"/>
          </a:p>
        </p:txBody>
      </p:sp>
    </p:spTree>
    <p:extLst>
      <p:ext uri="{BB962C8B-B14F-4D97-AF65-F5344CB8AC3E}">
        <p14:creationId xmlns:p14="http://schemas.microsoft.com/office/powerpoint/2010/main" val="39849660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smtClean="0">
                <a:solidFill>
                  <a:schemeClr val="tx1">
                    <a:lumMod val="50000"/>
                    <a:lumOff val="50000"/>
                  </a:schemeClr>
                </a:solidFill>
                <a:latin typeface="+mn-lt"/>
              </a:rPr>
              <a:t>Finance Director’s Suggestion</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324408" cy="4896544"/>
          </a:xfrm>
        </p:spPr>
        <p:txBody>
          <a:bodyPr>
            <a:noAutofit/>
          </a:bodyPr>
          <a:lstStyle/>
          <a:p>
            <a:pPr algn="just"/>
            <a:r>
              <a:rPr lang="en-US" sz="2400" b="1" dirty="0" smtClean="0"/>
              <a:t>Considerations for Revised Reserve</a:t>
            </a:r>
          </a:p>
          <a:p>
            <a:pPr marL="0" indent="0" algn="just">
              <a:buNone/>
            </a:pPr>
            <a:endParaRPr lang="en-US" sz="2400" b="1" dirty="0" smtClean="0"/>
          </a:p>
          <a:p>
            <a:pPr lvl="1" algn="just">
              <a:buFont typeface="Courier New" panose="02070309020205020404" pitchFamily="49" charset="0"/>
              <a:buChar char="o"/>
            </a:pPr>
            <a:r>
              <a:rPr lang="en-US" sz="2200" dirty="0" smtClean="0"/>
              <a:t>Level of conservatism or prudence built in reserves.</a:t>
            </a:r>
          </a:p>
          <a:p>
            <a:pPr lvl="1" algn="just">
              <a:buFont typeface="Courier New" panose="02070309020205020404" pitchFamily="49" charset="0"/>
              <a:buChar char="o"/>
            </a:pPr>
            <a:r>
              <a:rPr lang="en-US" sz="2200" dirty="0" smtClean="0"/>
              <a:t>Any point which has been over-looked for estimation of reserves</a:t>
            </a:r>
          </a:p>
          <a:p>
            <a:pPr lvl="1" algn="just">
              <a:buFont typeface="Courier New" panose="02070309020205020404" pitchFamily="49" charset="0"/>
              <a:buChar char="o"/>
            </a:pPr>
            <a:r>
              <a:rPr lang="en-US" sz="2200" dirty="0" smtClean="0"/>
              <a:t>Any event or issue which have occurred after issue of report</a:t>
            </a:r>
          </a:p>
          <a:p>
            <a:pPr lvl="1" algn="just">
              <a:buFont typeface="Courier New" panose="02070309020205020404" pitchFamily="49" charset="0"/>
              <a:buChar char="o"/>
            </a:pPr>
            <a:r>
              <a:rPr lang="en-US" sz="2200" dirty="0" smtClean="0"/>
              <a:t>Impact of change in reserves on profit.</a:t>
            </a:r>
          </a:p>
          <a:p>
            <a:pPr lvl="1" algn="just">
              <a:buFont typeface="Courier New" panose="02070309020205020404" pitchFamily="49" charset="0"/>
              <a:buChar char="o"/>
            </a:pPr>
            <a:r>
              <a:rPr lang="en-US" sz="2200" dirty="0"/>
              <a:t>Change in reserve recommended by FD, impact on profit.</a:t>
            </a:r>
          </a:p>
          <a:p>
            <a:pPr lvl="1" algn="just">
              <a:buFont typeface="Courier New" panose="02070309020205020404" pitchFamily="49" charset="0"/>
              <a:buChar char="o"/>
            </a:pPr>
            <a:r>
              <a:rPr lang="en-US" sz="2200" dirty="0"/>
              <a:t>Size of reserve after revision.</a:t>
            </a:r>
          </a:p>
          <a:p>
            <a:pPr lvl="1" algn="just">
              <a:buFont typeface="Courier New" panose="02070309020205020404" pitchFamily="49" charset="0"/>
              <a:buChar char="o"/>
            </a:pPr>
            <a:r>
              <a:rPr lang="en-US" sz="2200" dirty="0" smtClean="0"/>
              <a:t>Reserving methodology or approach </a:t>
            </a:r>
          </a:p>
          <a:p>
            <a:pPr lvl="1" algn="just">
              <a:buFont typeface="Courier New" panose="02070309020205020404" pitchFamily="49" charset="0"/>
              <a:buChar char="o"/>
            </a:pPr>
            <a:r>
              <a:rPr lang="en-US" sz="2200" dirty="0" smtClean="0"/>
              <a:t>FD recommending change in Outstanding Claim reserves or IBNR (incl. IBNER).</a:t>
            </a:r>
          </a:p>
          <a:p>
            <a:pPr marL="618808" lvl="2" indent="-285750" algn="just"/>
            <a:endParaRPr lang="en-US" sz="1400" b="1"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a:p>
          <a:p>
            <a:pPr marL="274320" lvl="1" indent="-274320">
              <a:spcBef>
                <a:spcPts val="580"/>
              </a:spcBef>
              <a:buClr>
                <a:schemeClr val="accent1"/>
              </a:buClr>
            </a:pPr>
            <a:endParaRPr lang="en-IN" sz="1400" dirty="0"/>
          </a:p>
          <a:p>
            <a:endParaRPr lang="en-US" sz="1600" dirty="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16</a:t>
            </a:fld>
            <a:endParaRPr lang="en-IN">
              <a:solidFill>
                <a:schemeClr val="tx1"/>
              </a:solidFill>
            </a:endParaRPr>
          </a:p>
        </p:txBody>
      </p:sp>
    </p:spTree>
    <p:extLst>
      <p:ext uri="{BB962C8B-B14F-4D97-AF65-F5344CB8AC3E}">
        <p14:creationId xmlns:p14="http://schemas.microsoft.com/office/powerpoint/2010/main" val="38841763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smtClean="0">
                <a:solidFill>
                  <a:schemeClr val="tx1">
                    <a:lumMod val="50000"/>
                    <a:lumOff val="50000"/>
                  </a:schemeClr>
                </a:solidFill>
                <a:latin typeface="+mn-lt"/>
              </a:rPr>
              <a:t>Finance Director’s Suggestion</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324408" cy="5472608"/>
          </a:xfrm>
        </p:spPr>
        <p:txBody>
          <a:bodyPr>
            <a:noAutofit/>
          </a:bodyPr>
          <a:lstStyle/>
          <a:p>
            <a:pPr marL="401638" lvl="1" indent="-342900" algn="just">
              <a:buFont typeface="Wingdings" pitchFamily="2" charset="2"/>
              <a:buChar char="v"/>
            </a:pPr>
            <a:r>
              <a:rPr lang="en-US" b="1" dirty="0" smtClean="0"/>
              <a:t>Challenges in reducing reserves</a:t>
            </a:r>
          </a:p>
          <a:p>
            <a:pPr marL="504825" indent="-214313" algn="just">
              <a:buFont typeface="Courier New" panose="02070309020205020404" pitchFamily="49" charset="0"/>
              <a:buChar char="o"/>
            </a:pPr>
            <a:r>
              <a:rPr lang="en-US" sz="2200" dirty="0" smtClean="0"/>
              <a:t>Inadequate Reserves - Reserves may not be sufficient to meet all the liabilities as and when they arise.</a:t>
            </a:r>
          </a:p>
          <a:p>
            <a:pPr marL="504825" indent="-214313" algn="just">
              <a:buFont typeface="Courier New" panose="02070309020205020404" pitchFamily="49" charset="0"/>
              <a:buChar char="o"/>
            </a:pPr>
            <a:r>
              <a:rPr lang="en-US" sz="2200" dirty="0" smtClean="0"/>
              <a:t>Fair Financial Statement of the company will not be disclosed to stakeholders.</a:t>
            </a:r>
          </a:p>
          <a:p>
            <a:pPr marL="504825" indent="-214313" algn="just">
              <a:buFont typeface="Courier New" panose="02070309020205020404" pitchFamily="49" charset="0"/>
              <a:buChar char="o"/>
            </a:pPr>
            <a:r>
              <a:rPr lang="en-US" sz="2200" dirty="0" smtClean="0"/>
              <a:t>Regulatory Interventions - regulator action against the company if reserves are not adequate.</a:t>
            </a:r>
          </a:p>
          <a:p>
            <a:pPr marL="504825" indent="-214313" algn="just">
              <a:buFont typeface="Courier New" panose="02070309020205020404" pitchFamily="49" charset="0"/>
              <a:buChar char="o"/>
            </a:pPr>
            <a:r>
              <a:rPr lang="en-US" sz="2200" dirty="0" smtClean="0"/>
              <a:t>Early emergence of profit due to low reserve, which may lead to higher increase in later years.</a:t>
            </a:r>
          </a:p>
          <a:p>
            <a:pPr marL="504825" indent="-214313" algn="just">
              <a:buFont typeface="Courier New" panose="02070309020205020404" pitchFamily="49" charset="0"/>
              <a:buChar char="o"/>
            </a:pPr>
            <a:r>
              <a:rPr lang="en-US" sz="2200" dirty="0" smtClean="0"/>
              <a:t>Requirement of higher capital in later years</a:t>
            </a:r>
          </a:p>
          <a:p>
            <a:pPr marL="504825" indent="-214313" algn="just">
              <a:buFont typeface="Courier New" panose="02070309020205020404" pitchFamily="49" charset="0"/>
              <a:buChar char="o"/>
            </a:pPr>
            <a:r>
              <a:rPr lang="en-US" sz="2200" dirty="0" smtClean="0"/>
              <a:t>Influence on investment strategy</a:t>
            </a:r>
          </a:p>
          <a:p>
            <a:pPr marL="504825" indent="-214313" algn="just">
              <a:buFont typeface="Courier New" panose="02070309020205020404" pitchFamily="49" charset="0"/>
              <a:buChar char="o"/>
            </a:pPr>
            <a:r>
              <a:rPr lang="en-US" sz="2200" dirty="0" smtClean="0"/>
              <a:t>Payment of  Tax /Dividends , which will impact future profit </a:t>
            </a:r>
            <a:endParaRPr lang="en-US" sz="2200" b="1"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a:p>
          <a:p>
            <a:pPr marL="274320" lvl="1" indent="-274320">
              <a:spcBef>
                <a:spcPts val="580"/>
              </a:spcBef>
              <a:buClr>
                <a:schemeClr val="accent1"/>
              </a:buClr>
            </a:pPr>
            <a:endParaRPr lang="en-IN" sz="1400" dirty="0"/>
          </a:p>
          <a:p>
            <a:endParaRPr lang="en-US" sz="1600" dirty="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17</a:t>
            </a:fld>
            <a:endParaRPr lang="en-IN">
              <a:solidFill>
                <a:schemeClr val="tx1"/>
              </a:solidFill>
            </a:endParaRPr>
          </a:p>
        </p:txBody>
      </p:sp>
    </p:spTree>
    <p:extLst>
      <p:ext uri="{BB962C8B-B14F-4D97-AF65-F5344CB8AC3E}">
        <p14:creationId xmlns:p14="http://schemas.microsoft.com/office/powerpoint/2010/main" val="19284335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Options for Resolution of Issue</a:t>
            </a:r>
            <a:endParaRPr lang="en-IN" dirty="0"/>
          </a:p>
        </p:txBody>
      </p:sp>
    </p:spTree>
    <p:extLst>
      <p:ext uri="{BB962C8B-B14F-4D97-AF65-F5344CB8AC3E}">
        <p14:creationId xmlns:p14="http://schemas.microsoft.com/office/powerpoint/2010/main" val="3749656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a:solidFill>
                  <a:schemeClr val="tx1">
                    <a:lumMod val="50000"/>
                    <a:lumOff val="50000"/>
                  </a:schemeClr>
                </a:solidFill>
                <a:latin typeface="+mn-lt"/>
              </a:rPr>
              <a:t>Options for Resolution of Issue</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424936" cy="5341128"/>
          </a:xfrm>
        </p:spPr>
        <p:txBody>
          <a:bodyPr>
            <a:noAutofit/>
          </a:bodyPr>
          <a:lstStyle/>
          <a:p>
            <a:pPr marL="0" indent="0" algn="just">
              <a:buNone/>
            </a:pPr>
            <a:r>
              <a:rPr lang="en-US" sz="2200" b="1" dirty="0" smtClean="0">
                <a:solidFill>
                  <a:schemeClr val="bg1">
                    <a:lumMod val="50000"/>
                  </a:schemeClr>
                </a:solidFill>
              </a:rPr>
              <a:t>Step 1</a:t>
            </a:r>
          </a:p>
          <a:p>
            <a:pPr algn="just"/>
            <a:r>
              <a:rPr lang="en-US" sz="2200" b="1" dirty="0" smtClean="0"/>
              <a:t>Revision of Reserves</a:t>
            </a:r>
          </a:p>
          <a:p>
            <a:pPr marL="0" indent="0" algn="just">
              <a:buNone/>
            </a:pPr>
            <a:endParaRPr lang="en-US" sz="2200" b="1" dirty="0" smtClean="0"/>
          </a:p>
          <a:p>
            <a:pPr marL="676275" lvl="1" indent="-457200" algn="just">
              <a:spcBef>
                <a:spcPts val="0"/>
              </a:spcBef>
              <a:buFont typeface="+mj-lt"/>
              <a:buAutoNum type="alphaLcPeriod"/>
            </a:pPr>
            <a:r>
              <a:rPr lang="en-US" sz="2200" dirty="0" smtClean="0"/>
              <a:t>Revisit the reserve estimate to ensure that everything is covered, no errors, data issues etc.</a:t>
            </a:r>
          </a:p>
          <a:p>
            <a:pPr marL="676275" lvl="1" indent="-457200" algn="just">
              <a:spcBef>
                <a:spcPts val="0"/>
              </a:spcBef>
              <a:buFont typeface="+mj-lt"/>
              <a:buAutoNum type="alphaLcPeriod"/>
            </a:pPr>
            <a:r>
              <a:rPr lang="en-US" sz="2200" dirty="0" smtClean="0"/>
              <a:t>Revisit the margins built in the assumptions and assess the impact on reserves if margin are reduced.</a:t>
            </a:r>
          </a:p>
          <a:p>
            <a:pPr marL="676275" lvl="1" indent="-457200" algn="just">
              <a:spcBef>
                <a:spcPts val="0"/>
              </a:spcBef>
              <a:buFont typeface="+mj-lt"/>
              <a:buAutoNum type="alphaLcPeriod"/>
            </a:pPr>
            <a:r>
              <a:rPr lang="en-US" sz="2200" dirty="0" smtClean="0"/>
              <a:t>Establish if confidence on reduced reserves is possible</a:t>
            </a:r>
          </a:p>
          <a:p>
            <a:pPr marL="676275" lvl="1" indent="-457200" algn="just">
              <a:spcBef>
                <a:spcPts val="0"/>
              </a:spcBef>
              <a:buFont typeface="+mj-lt"/>
              <a:buAutoNum type="alphaLcPeriod"/>
            </a:pPr>
            <a:r>
              <a:rPr lang="en-US" sz="2200" dirty="0" smtClean="0"/>
              <a:t>Establish reason for higher reserves as compared to previous year (s).</a:t>
            </a:r>
          </a:p>
          <a:p>
            <a:pPr marL="676275" lvl="1" indent="-457200" algn="just">
              <a:spcBef>
                <a:spcPts val="0"/>
              </a:spcBef>
              <a:buFont typeface="+mj-lt"/>
              <a:buAutoNum type="alphaLcPeriod"/>
            </a:pPr>
            <a:r>
              <a:rPr lang="en-US" sz="2200" dirty="0" smtClean="0"/>
              <a:t>Review if the basis of reserve has been changed and establish reason for the change.</a:t>
            </a:r>
          </a:p>
          <a:p>
            <a:pPr marL="219075" lvl="1" indent="0" algn="just">
              <a:spcBef>
                <a:spcPts val="0"/>
              </a:spcBef>
              <a:buNone/>
            </a:pPr>
            <a:endParaRPr lang="en-US" sz="2200" dirty="0"/>
          </a:p>
          <a:p>
            <a:pPr marL="219075" lvl="1" indent="0" algn="just">
              <a:spcBef>
                <a:spcPts val="0"/>
              </a:spcBef>
              <a:buNone/>
            </a:pPr>
            <a:endParaRPr lang="en-US" sz="2200" dirty="0" smtClean="0"/>
          </a:p>
          <a:p>
            <a:pPr marL="504825" lvl="1" indent="-285750" algn="just">
              <a:spcBef>
                <a:spcPts val="0"/>
              </a:spcBef>
              <a:buFont typeface="Courier New" panose="02070309020205020404" pitchFamily="49" charset="0"/>
              <a:buChar char="o"/>
            </a:pPr>
            <a:endParaRPr lang="en-US" sz="2200" dirty="0" smtClean="0"/>
          </a:p>
          <a:p>
            <a:pPr lvl="1" algn="just">
              <a:buFont typeface="Courier New" panose="02070309020205020404" pitchFamily="49" charset="0"/>
              <a:buChar char="o"/>
            </a:pPr>
            <a:endParaRPr lang="en-US" sz="2200" dirty="0" smtClean="0"/>
          </a:p>
          <a:p>
            <a:pPr lvl="1" algn="just">
              <a:buFont typeface="Courier New" panose="02070309020205020404" pitchFamily="49" charset="0"/>
              <a:buChar char="o"/>
            </a:pPr>
            <a:endParaRPr lang="en-US" sz="1400" dirty="0"/>
          </a:p>
          <a:p>
            <a:pPr marL="274320" lvl="1" indent="-274320">
              <a:spcBef>
                <a:spcPts val="580"/>
              </a:spcBef>
              <a:buClr>
                <a:schemeClr val="accent1"/>
              </a:buClr>
            </a:pPr>
            <a:endParaRPr lang="en-IN" sz="1400" dirty="0"/>
          </a:p>
          <a:p>
            <a:endParaRPr lang="en-US" sz="1600" dirty="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19</a:t>
            </a:fld>
            <a:endParaRPr lang="en-IN" dirty="0">
              <a:solidFill>
                <a:schemeClr val="tx1"/>
              </a:solidFill>
            </a:endParaRPr>
          </a:p>
        </p:txBody>
      </p:sp>
    </p:spTree>
    <p:extLst>
      <p:ext uri="{BB962C8B-B14F-4D97-AF65-F5344CB8AC3E}">
        <p14:creationId xmlns:p14="http://schemas.microsoft.com/office/powerpoint/2010/main" val="128166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7772400" cy="594360"/>
          </a:xfrm>
        </p:spPr>
        <p:txBody>
          <a:bodyPr/>
          <a:lstStyle/>
          <a:p>
            <a:r>
              <a:rPr lang="en-US" b="1" dirty="0" smtClean="0">
                <a:latin typeface="+mn-lt"/>
              </a:rPr>
              <a:t>In this presentation</a:t>
            </a:r>
            <a:endParaRPr lang="en-IN" b="1" dirty="0">
              <a:latin typeface="+mn-lt"/>
            </a:endParaRPr>
          </a:p>
        </p:txBody>
      </p:sp>
      <p:sp>
        <p:nvSpPr>
          <p:cNvPr id="3" name="Content Placeholder 2"/>
          <p:cNvSpPr>
            <a:spLocks noGrp="1"/>
          </p:cNvSpPr>
          <p:nvPr>
            <p:ph sz="quarter" idx="1"/>
          </p:nvPr>
        </p:nvSpPr>
        <p:spPr>
          <a:xfrm>
            <a:off x="365760" y="777240"/>
            <a:ext cx="8280920" cy="5544616"/>
          </a:xfrm>
        </p:spPr>
        <p:txBody>
          <a:bodyPr>
            <a:noAutofit/>
          </a:bodyPr>
          <a:lstStyle/>
          <a:p>
            <a:pPr>
              <a:lnSpc>
                <a:spcPct val="150000"/>
              </a:lnSpc>
            </a:pPr>
            <a:r>
              <a:rPr lang="en-US" sz="2000" dirty="0" smtClean="0"/>
              <a:t>Scope </a:t>
            </a:r>
          </a:p>
          <a:p>
            <a:pPr>
              <a:lnSpc>
                <a:spcPct val="150000"/>
              </a:lnSpc>
            </a:pPr>
            <a:r>
              <a:rPr lang="en-US" sz="2000" dirty="0" smtClean="0"/>
              <a:t>Introduction</a:t>
            </a:r>
          </a:p>
          <a:p>
            <a:pPr>
              <a:lnSpc>
                <a:spcPct val="150000"/>
              </a:lnSpc>
            </a:pPr>
            <a:r>
              <a:rPr lang="en-US" sz="2000" dirty="0" smtClean="0"/>
              <a:t>Professional Standards Considered</a:t>
            </a:r>
          </a:p>
          <a:p>
            <a:pPr>
              <a:lnSpc>
                <a:spcPct val="150000"/>
              </a:lnSpc>
            </a:pPr>
            <a:r>
              <a:rPr lang="en-US" sz="2000" dirty="0" smtClean="0"/>
              <a:t>Factors Influencing Reserves</a:t>
            </a:r>
          </a:p>
          <a:p>
            <a:pPr>
              <a:lnSpc>
                <a:spcPct val="150000"/>
              </a:lnSpc>
            </a:pPr>
            <a:r>
              <a:rPr lang="en-US" sz="2000" dirty="0"/>
              <a:t>Regulations Governing Reserves</a:t>
            </a:r>
          </a:p>
          <a:p>
            <a:pPr>
              <a:lnSpc>
                <a:spcPct val="150000"/>
              </a:lnSpc>
            </a:pPr>
            <a:r>
              <a:rPr lang="en-US" sz="2000" dirty="0" smtClean="0"/>
              <a:t>Finance </a:t>
            </a:r>
            <a:r>
              <a:rPr lang="en-US" sz="2000" dirty="0"/>
              <a:t>Director’s suggestion</a:t>
            </a:r>
          </a:p>
          <a:p>
            <a:pPr>
              <a:lnSpc>
                <a:spcPct val="150000"/>
              </a:lnSpc>
            </a:pPr>
            <a:r>
              <a:rPr lang="en-US" sz="2000" dirty="0"/>
              <a:t>Options for Resolution of Issue</a:t>
            </a:r>
          </a:p>
          <a:p>
            <a:pPr>
              <a:lnSpc>
                <a:spcPct val="150000"/>
              </a:lnSpc>
            </a:pPr>
            <a:r>
              <a:rPr lang="en-US" sz="2000" dirty="0" smtClean="0"/>
              <a:t>Options Available to Appointed Actuary</a:t>
            </a:r>
          </a:p>
          <a:p>
            <a:pPr>
              <a:lnSpc>
                <a:spcPct val="150000"/>
              </a:lnSpc>
            </a:pPr>
            <a:r>
              <a:rPr lang="en-US" sz="2000" dirty="0" smtClean="0"/>
              <a:t>Conflict of Interest </a:t>
            </a:r>
            <a:endParaRPr lang="en-US" sz="2000" dirty="0"/>
          </a:p>
          <a:p>
            <a:pPr>
              <a:lnSpc>
                <a:spcPct val="150000"/>
              </a:lnSpc>
            </a:pPr>
            <a:r>
              <a:rPr lang="en-US" sz="2000" dirty="0"/>
              <a:t>Conclusion</a:t>
            </a:r>
          </a:p>
          <a:p>
            <a:pPr lvl="1">
              <a:lnSpc>
                <a:spcPct val="110000"/>
              </a:lnSpc>
              <a:buFont typeface="Courier New" pitchFamily="49" charset="0"/>
              <a:buChar char="o"/>
            </a:pPr>
            <a:endParaRPr lang="en-US" sz="1800" dirty="0" smtClean="0"/>
          </a:p>
          <a:p>
            <a:endParaRPr lang="en-US" sz="1800" dirty="0"/>
          </a:p>
          <a:p>
            <a:endParaRPr lang="en-IN" sz="1800" dirty="0"/>
          </a:p>
        </p:txBody>
      </p:sp>
      <p:sp>
        <p:nvSpPr>
          <p:cNvPr id="5" name="Slide Number Placeholder 4"/>
          <p:cNvSpPr>
            <a:spLocks noGrp="1"/>
          </p:cNvSpPr>
          <p:nvPr>
            <p:ph type="sldNum" sz="quarter" idx="12"/>
          </p:nvPr>
        </p:nvSpPr>
        <p:spPr/>
        <p:txBody>
          <a:bodyPr/>
          <a:lstStyle/>
          <a:p>
            <a:fld id="{EC4C5322-16F9-40AA-8D21-597791DB0ACD}" type="slidenum">
              <a:rPr lang="en-IN" smtClean="0">
                <a:solidFill>
                  <a:schemeClr val="tx1"/>
                </a:solidFill>
              </a:rPr>
              <a:t>2</a:t>
            </a:fld>
            <a:endParaRPr lang="en-IN" dirty="0">
              <a:solidFill>
                <a:schemeClr val="tx1"/>
              </a:solidFill>
            </a:endParaRPr>
          </a:p>
        </p:txBody>
      </p:sp>
    </p:spTree>
    <p:extLst>
      <p:ext uri="{BB962C8B-B14F-4D97-AF65-F5344CB8AC3E}">
        <p14:creationId xmlns:p14="http://schemas.microsoft.com/office/powerpoint/2010/main" val="29619942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a:solidFill>
                  <a:schemeClr val="tx1">
                    <a:lumMod val="50000"/>
                    <a:lumOff val="50000"/>
                  </a:schemeClr>
                </a:solidFill>
                <a:latin typeface="+mn-lt"/>
              </a:rPr>
              <a:t>Options for Resolution of Issue</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424936" cy="5472608"/>
          </a:xfrm>
        </p:spPr>
        <p:txBody>
          <a:bodyPr>
            <a:noAutofit/>
          </a:bodyPr>
          <a:lstStyle/>
          <a:p>
            <a:pPr marL="58738" lvl="1" indent="0" algn="just">
              <a:buNone/>
            </a:pPr>
            <a:r>
              <a:rPr lang="en-US" sz="2200" b="1" dirty="0" smtClean="0">
                <a:solidFill>
                  <a:schemeClr val="bg1">
                    <a:lumMod val="50000"/>
                  </a:schemeClr>
                </a:solidFill>
              </a:rPr>
              <a:t>Step 2 </a:t>
            </a:r>
            <a:r>
              <a:rPr lang="en-US" sz="2200" dirty="0"/>
              <a:t>(If AA </a:t>
            </a:r>
            <a:r>
              <a:rPr lang="en-US" sz="2200" dirty="0" smtClean="0"/>
              <a:t>suggest no revision in reserve)</a:t>
            </a:r>
            <a:endParaRPr lang="en-US" sz="2200" b="1" dirty="0" smtClean="0">
              <a:solidFill>
                <a:schemeClr val="bg1">
                  <a:lumMod val="50000"/>
                </a:schemeClr>
              </a:solidFill>
            </a:endParaRPr>
          </a:p>
          <a:p>
            <a:pPr marL="287338" lvl="1" algn="just">
              <a:buFont typeface="Wingdings" panose="05000000000000000000" pitchFamily="2" charset="2"/>
              <a:buChar char="v"/>
            </a:pPr>
            <a:endParaRPr lang="en-US" sz="2200" b="1" dirty="0" smtClean="0"/>
          </a:p>
          <a:p>
            <a:pPr marL="287338" lvl="1" algn="just">
              <a:buFont typeface="Wingdings" panose="05000000000000000000" pitchFamily="2" charset="2"/>
              <a:buChar char="v"/>
            </a:pPr>
            <a:r>
              <a:rPr lang="en-US" sz="2200" b="1" dirty="0" smtClean="0"/>
              <a:t>Discussion with Internal Stakeholder</a:t>
            </a:r>
          </a:p>
          <a:p>
            <a:pPr marL="287338" lvl="1" algn="just">
              <a:buFont typeface="Wingdings" panose="05000000000000000000" pitchFamily="2" charset="2"/>
              <a:buChar char="v"/>
            </a:pPr>
            <a:endParaRPr lang="en-US" sz="2200" b="1" dirty="0" smtClean="0"/>
          </a:p>
          <a:p>
            <a:pPr marL="790258" lvl="2" indent="-457200" algn="just">
              <a:buFont typeface="+mj-lt"/>
              <a:buAutoNum type="alphaLcPeriod"/>
            </a:pPr>
            <a:r>
              <a:rPr lang="en-US" sz="2200" dirty="0" smtClean="0"/>
              <a:t>Discuss with Underwriter &amp; Claims Head to understand their view on future experience is same as AA or different.</a:t>
            </a:r>
          </a:p>
          <a:p>
            <a:pPr marL="790258" lvl="2" indent="-457200" algn="just">
              <a:buFont typeface="+mj-lt"/>
              <a:buAutoNum type="alphaLcPeriod"/>
            </a:pPr>
            <a:endParaRPr lang="en-US" sz="2200" dirty="0" smtClean="0"/>
          </a:p>
          <a:p>
            <a:pPr marL="790258" lvl="2" indent="-457200" algn="just">
              <a:buFont typeface="+mj-lt"/>
              <a:buAutoNum type="alphaLcPeriod"/>
            </a:pPr>
            <a:r>
              <a:rPr lang="en-US" sz="2200" dirty="0" smtClean="0"/>
              <a:t>Discuss </a:t>
            </a:r>
            <a:r>
              <a:rPr lang="en-US" sz="2200" dirty="0"/>
              <a:t>with other Directors in the company and assess their views</a:t>
            </a:r>
          </a:p>
          <a:p>
            <a:pPr marL="618808" lvl="2" indent="-285750" algn="just"/>
            <a:endParaRPr lang="en-US" sz="2200" dirty="0" smtClean="0"/>
          </a:p>
          <a:p>
            <a:pPr marL="55563" lvl="2" indent="0" algn="just">
              <a:buNone/>
            </a:pPr>
            <a:endParaRPr lang="en-US" sz="1800" b="1" dirty="0" smtClean="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20</a:t>
            </a:fld>
            <a:endParaRPr lang="en-IN">
              <a:solidFill>
                <a:schemeClr val="tx1"/>
              </a:solidFill>
            </a:endParaRPr>
          </a:p>
        </p:txBody>
      </p:sp>
    </p:spTree>
    <p:extLst>
      <p:ext uri="{BB962C8B-B14F-4D97-AF65-F5344CB8AC3E}">
        <p14:creationId xmlns:p14="http://schemas.microsoft.com/office/powerpoint/2010/main" val="4125316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smtClean="0">
                <a:solidFill>
                  <a:schemeClr val="tx1">
                    <a:lumMod val="50000"/>
                    <a:lumOff val="50000"/>
                  </a:schemeClr>
                </a:solidFill>
                <a:latin typeface="+mn-lt"/>
              </a:rPr>
              <a:t>Options for Resolution of Issue</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424936" cy="5472608"/>
          </a:xfrm>
        </p:spPr>
        <p:txBody>
          <a:bodyPr>
            <a:noAutofit/>
          </a:bodyPr>
          <a:lstStyle/>
          <a:p>
            <a:pPr marL="55563" lvl="2" indent="0" algn="just">
              <a:buNone/>
            </a:pPr>
            <a:r>
              <a:rPr lang="en-US" sz="2200" b="1" dirty="0" smtClean="0">
                <a:solidFill>
                  <a:schemeClr val="bg1">
                    <a:lumMod val="50000"/>
                  </a:schemeClr>
                </a:solidFill>
              </a:rPr>
              <a:t>Step 3 </a:t>
            </a:r>
            <a:r>
              <a:rPr lang="en-US" sz="2200" dirty="0"/>
              <a:t>(If AA </a:t>
            </a:r>
            <a:r>
              <a:rPr lang="en-US" sz="2200" dirty="0" smtClean="0"/>
              <a:t>unable to get consensus from internal stakeholders)</a:t>
            </a:r>
            <a:endParaRPr lang="en-US" sz="2200" b="1" dirty="0" smtClean="0">
              <a:solidFill>
                <a:schemeClr val="bg1">
                  <a:lumMod val="50000"/>
                </a:schemeClr>
              </a:solidFill>
            </a:endParaRPr>
          </a:p>
          <a:p>
            <a:pPr marL="341313" lvl="2" indent="-285750" algn="just">
              <a:buFont typeface="Wingdings" panose="05000000000000000000" pitchFamily="2" charset="2"/>
              <a:buChar char="v"/>
            </a:pPr>
            <a:endParaRPr lang="en-US" sz="2200" b="1" dirty="0" smtClean="0"/>
          </a:p>
          <a:p>
            <a:pPr marL="341313" lvl="2" indent="-285750" algn="just">
              <a:buFont typeface="Wingdings" panose="05000000000000000000" pitchFamily="2" charset="2"/>
              <a:buChar char="v"/>
            </a:pPr>
            <a:r>
              <a:rPr lang="en-US" sz="2200" b="1" dirty="0" smtClean="0"/>
              <a:t>Discussion with External parties</a:t>
            </a:r>
          </a:p>
          <a:p>
            <a:pPr marL="55563" lvl="2" indent="0" algn="just">
              <a:buNone/>
            </a:pPr>
            <a:endParaRPr lang="en-US" sz="2200" b="1" dirty="0"/>
          </a:p>
          <a:p>
            <a:pPr marL="618808" lvl="2" indent="-285750" algn="just"/>
            <a:r>
              <a:rPr lang="en-US" sz="2200" dirty="0" smtClean="0"/>
              <a:t>Discussion with counter-parts in other companies to assess if they have similar view on future experience of the business</a:t>
            </a:r>
          </a:p>
          <a:p>
            <a:pPr marL="618808" lvl="2" indent="-285750" algn="just"/>
            <a:endParaRPr lang="en-US" sz="2200" dirty="0" smtClean="0"/>
          </a:p>
          <a:p>
            <a:pPr marL="618808" lvl="2" indent="-285750" algn="just"/>
            <a:r>
              <a:rPr lang="en-US" sz="2200" dirty="0" smtClean="0"/>
              <a:t>Discussion with Consultants / Reinsurers to assess if experience of the industry has changed over years and issues faced by the industry or other companies</a:t>
            </a:r>
          </a:p>
          <a:p>
            <a:pPr marL="618808" lvl="2" indent="-285750" algn="just"/>
            <a:endParaRPr lang="en-US" sz="2200" dirty="0" smtClean="0"/>
          </a:p>
          <a:p>
            <a:pPr marL="618808" lvl="2" indent="-285750" algn="just"/>
            <a:r>
              <a:rPr lang="en-US" sz="2200" dirty="0" smtClean="0"/>
              <a:t>Discuss </a:t>
            </a:r>
            <a:r>
              <a:rPr lang="en-US" sz="2200" dirty="0"/>
              <a:t>with previous AA and understand his basis for </a:t>
            </a:r>
            <a:r>
              <a:rPr lang="en-US" sz="2200" dirty="0" smtClean="0"/>
              <a:t>reserves for previous accounting period. </a:t>
            </a:r>
            <a:endParaRPr lang="en-US" sz="2200" dirty="0"/>
          </a:p>
          <a:p>
            <a:pPr marL="333058" lvl="2" indent="0" algn="just">
              <a:buNone/>
            </a:pPr>
            <a:endParaRPr lang="en-US" sz="2200" dirty="0" smtClean="0"/>
          </a:p>
          <a:p>
            <a:pPr marL="618808" lvl="2" indent="-285750" algn="just"/>
            <a:endParaRPr lang="en-US" sz="1400" b="1"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a:p>
          <a:p>
            <a:pPr marL="274320" lvl="1" indent="-274320">
              <a:spcBef>
                <a:spcPts val="580"/>
              </a:spcBef>
              <a:buClr>
                <a:schemeClr val="accent1"/>
              </a:buClr>
            </a:pPr>
            <a:endParaRPr lang="en-IN" sz="1400" dirty="0"/>
          </a:p>
          <a:p>
            <a:endParaRPr lang="en-US" sz="1600" dirty="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21</a:t>
            </a:fld>
            <a:endParaRPr lang="en-IN" dirty="0">
              <a:solidFill>
                <a:schemeClr val="tx1"/>
              </a:solidFill>
            </a:endParaRPr>
          </a:p>
        </p:txBody>
      </p:sp>
    </p:spTree>
    <p:extLst>
      <p:ext uri="{BB962C8B-B14F-4D97-AF65-F5344CB8AC3E}">
        <p14:creationId xmlns:p14="http://schemas.microsoft.com/office/powerpoint/2010/main" val="4125316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1505930"/>
            <a:ext cx="8856984" cy="1470025"/>
          </a:xfrm>
        </p:spPr>
        <p:txBody>
          <a:bodyPr>
            <a:normAutofit/>
          </a:bodyPr>
          <a:lstStyle/>
          <a:p>
            <a:r>
              <a:rPr lang="en-US" dirty="0" smtClean="0"/>
              <a:t>Options Available to Appointed Actuary</a:t>
            </a:r>
            <a:endParaRPr lang="en-IN" dirty="0"/>
          </a:p>
        </p:txBody>
      </p:sp>
    </p:spTree>
    <p:extLst>
      <p:ext uri="{BB962C8B-B14F-4D97-AF65-F5344CB8AC3E}">
        <p14:creationId xmlns:p14="http://schemas.microsoft.com/office/powerpoint/2010/main" val="10199046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a:solidFill>
                  <a:schemeClr val="tx1">
                    <a:lumMod val="50000"/>
                    <a:lumOff val="50000"/>
                  </a:schemeClr>
                </a:solidFill>
                <a:latin typeface="+mn-lt"/>
              </a:rPr>
              <a:t>Options available to AA</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352928" cy="5604088"/>
          </a:xfrm>
        </p:spPr>
        <p:txBody>
          <a:bodyPr>
            <a:noAutofit/>
          </a:bodyPr>
          <a:lstStyle/>
          <a:p>
            <a:pPr marL="285750" lvl="2" indent="-285750" algn="just">
              <a:buFont typeface="Wingdings" panose="05000000000000000000" pitchFamily="2" charset="2"/>
              <a:buChar char="v"/>
            </a:pPr>
            <a:r>
              <a:rPr lang="en-US" b="1" dirty="0" smtClean="0"/>
              <a:t>Decision by Appointed Actuary</a:t>
            </a:r>
          </a:p>
          <a:p>
            <a:pPr marL="560070" lvl="3" indent="-285750" algn="just">
              <a:buFont typeface="Courier New" panose="02070309020205020404" pitchFamily="49" charset="0"/>
              <a:buChar char="o"/>
            </a:pPr>
            <a:r>
              <a:rPr lang="en-US" sz="1800" b="1" dirty="0" smtClean="0"/>
              <a:t>Reduce reserves </a:t>
            </a:r>
          </a:p>
          <a:p>
            <a:pPr marL="891540" lvl="4" indent="-342900" algn="just">
              <a:spcBef>
                <a:spcPts val="600"/>
              </a:spcBef>
              <a:buClr>
                <a:srgbClr val="FF0000"/>
              </a:buClr>
              <a:buFont typeface="+mj-lt"/>
              <a:buAutoNum type="arabicPeriod"/>
            </a:pPr>
            <a:r>
              <a:rPr lang="en-US" sz="1800" dirty="0" smtClean="0"/>
              <a:t>Revisit margin and reduce if earlier at higher level</a:t>
            </a:r>
          </a:p>
          <a:p>
            <a:pPr marL="891540" lvl="4" indent="-342900" algn="just">
              <a:spcBef>
                <a:spcPts val="600"/>
              </a:spcBef>
              <a:buClr>
                <a:srgbClr val="FF0000"/>
              </a:buClr>
              <a:buFont typeface="+mj-lt"/>
              <a:buAutoNum type="arabicPeriod"/>
            </a:pPr>
            <a:r>
              <a:rPr lang="en-US" sz="1800" dirty="0" smtClean="0"/>
              <a:t>Revise reserves and document the revised basis &amp; assumptions in his report.</a:t>
            </a:r>
          </a:p>
          <a:p>
            <a:pPr marL="891540" lvl="4" indent="-342900" algn="just">
              <a:spcBef>
                <a:spcPts val="600"/>
              </a:spcBef>
              <a:buClr>
                <a:srgbClr val="FF0000"/>
              </a:buClr>
              <a:buFont typeface="+mj-lt"/>
              <a:buAutoNum type="arabicPeriod"/>
            </a:pPr>
            <a:r>
              <a:rPr lang="en-US" sz="1800" dirty="0" smtClean="0"/>
              <a:t>Discuss and explain to FD the rational for the change in reserve and seek his/her views on proposed reserves.</a:t>
            </a:r>
          </a:p>
          <a:p>
            <a:pPr marL="548640" lvl="4" indent="0" algn="just">
              <a:spcBef>
                <a:spcPts val="600"/>
              </a:spcBef>
              <a:buClr>
                <a:srgbClr val="FF0000"/>
              </a:buClr>
              <a:buNone/>
            </a:pPr>
            <a:endParaRPr lang="en-US" sz="1800" dirty="0" smtClean="0"/>
          </a:p>
          <a:p>
            <a:pPr marL="560070" lvl="3" indent="-285750" algn="just">
              <a:buFont typeface="Courier New" panose="02070309020205020404" pitchFamily="49" charset="0"/>
              <a:buChar char="o"/>
            </a:pPr>
            <a:r>
              <a:rPr lang="en-US" sz="1800" b="1" dirty="0" smtClean="0"/>
              <a:t>No change in the reserve estimates</a:t>
            </a:r>
          </a:p>
          <a:p>
            <a:pPr marL="891540" lvl="4" indent="-342900" algn="just">
              <a:spcBef>
                <a:spcPts val="600"/>
              </a:spcBef>
              <a:buClr>
                <a:srgbClr val="FF0000"/>
              </a:buClr>
              <a:buFont typeface="+mj-lt"/>
              <a:buAutoNum type="arabicPeriod"/>
            </a:pPr>
            <a:r>
              <a:rPr lang="en-US" sz="1800" dirty="0" smtClean="0"/>
              <a:t>Discuss with FD and explain the rational/ justification of the reserves</a:t>
            </a:r>
          </a:p>
          <a:p>
            <a:pPr marL="891540" lvl="4" indent="-342900" algn="just">
              <a:buClr>
                <a:srgbClr val="FF0000"/>
              </a:buClr>
              <a:buFont typeface="+mj-lt"/>
              <a:buAutoNum type="arabicPeriod"/>
            </a:pPr>
            <a:r>
              <a:rPr lang="en-US" sz="1800" dirty="0" smtClean="0"/>
              <a:t>Discuss with other Directors of the company and explain the rational/ justification of the reserves and its impact on the company current and future financial conditions</a:t>
            </a:r>
          </a:p>
          <a:p>
            <a:pPr marL="891540" lvl="4" indent="-342900" algn="just">
              <a:buClr>
                <a:srgbClr val="FF0000"/>
              </a:buClr>
              <a:buFont typeface="+mj-lt"/>
              <a:buAutoNum type="arabicPeriod"/>
            </a:pPr>
            <a:r>
              <a:rPr lang="en-US" sz="1800" dirty="0" smtClean="0"/>
              <a:t>Discuss with senior Actuary and seek advice.</a:t>
            </a:r>
          </a:p>
          <a:p>
            <a:pPr marL="891540" lvl="4" indent="-342900" algn="just">
              <a:buClr>
                <a:srgbClr val="FF0000"/>
              </a:buClr>
              <a:buFont typeface="+mj-lt"/>
              <a:buAutoNum type="arabicPeriod"/>
            </a:pPr>
            <a:r>
              <a:rPr lang="en-US" sz="1800" dirty="0" smtClean="0"/>
              <a:t>Inform regulator his/her stand in case issue is not resolved after discussion with internal stakeholders. </a:t>
            </a:r>
          </a:p>
          <a:p>
            <a:pPr marL="333058" lvl="2" indent="0" algn="just">
              <a:buNone/>
            </a:pPr>
            <a:endParaRPr lang="en-US" sz="1400" b="1"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smtClean="0"/>
          </a:p>
          <a:p>
            <a:pPr lvl="1" algn="just">
              <a:buFont typeface="Courier New" panose="02070309020205020404" pitchFamily="49" charset="0"/>
              <a:buChar char="o"/>
            </a:pPr>
            <a:endParaRPr lang="en-US" sz="1400" dirty="0"/>
          </a:p>
          <a:p>
            <a:pPr marL="274320" lvl="1" indent="-274320">
              <a:spcBef>
                <a:spcPts val="580"/>
              </a:spcBef>
              <a:buClr>
                <a:schemeClr val="accent1"/>
              </a:buClr>
            </a:pPr>
            <a:endParaRPr lang="en-IN" sz="1400" dirty="0"/>
          </a:p>
          <a:p>
            <a:endParaRPr lang="en-US" sz="1600" dirty="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23</a:t>
            </a:fld>
            <a:endParaRPr lang="en-IN">
              <a:solidFill>
                <a:schemeClr val="tx1"/>
              </a:solidFill>
            </a:endParaRPr>
          </a:p>
        </p:txBody>
      </p:sp>
    </p:spTree>
    <p:extLst>
      <p:ext uri="{BB962C8B-B14F-4D97-AF65-F5344CB8AC3E}">
        <p14:creationId xmlns:p14="http://schemas.microsoft.com/office/powerpoint/2010/main" val="13093538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1505930"/>
            <a:ext cx="8856984" cy="1470025"/>
          </a:xfrm>
        </p:spPr>
        <p:txBody>
          <a:bodyPr>
            <a:normAutofit/>
          </a:bodyPr>
          <a:lstStyle/>
          <a:p>
            <a:r>
              <a:rPr lang="en-US" dirty="0" smtClean="0"/>
              <a:t>Conflict of Interest</a:t>
            </a:r>
            <a:endParaRPr lang="en-IN" dirty="0"/>
          </a:p>
        </p:txBody>
      </p:sp>
    </p:spTree>
    <p:extLst>
      <p:ext uri="{BB962C8B-B14F-4D97-AF65-F5344CB8AC3E}">
        <p14:creationId xmlns:p14="http://schemas.microsoft.com/office/powerpoint/2010/main" val="3945075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smtClean="0">
                <a:solidFill>
                  <a:schemeClr val="tx1">
                    <a:lumMod val="50000"/>
                    <a:lumOff val="50000"/>
                  </a:schemeClr>
                </a:solidFill>
                <a:latin typeface="+mn-lt"/>
              </a:rPr>
              <a:t>Conflict of Interest</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1268760"/>
            <a:ext cx="8526720" cy="4968552"/>
          </a:xfrm>
        </p:spPr>
        <p:txBody>
          <a:bodyPr>
            <a:noAutofit/>
          </a:bodyPr>
          <a:lstStyle/>
          <a:p>
            <a:pPr marL="0" indent="0">
              <a:buNone/>
            </a:pPr>
            <a:r>
              <a:rPr lang="en-US" sz="2000" b="1" dirty="0" smtClean="0"/>
              <a:t>According to Section 5.2 </a:t>
            </a:r>
            <a:r>
              <a:rPr lang="en-US" sz="2000" b="1" dirty="0"/>
              <a:t>of PCS</a:t>
            </a:r>
            <a:endParaRPr lang="en-US" sz="2000" dirty="0" smtClean="0"/>
          </a:p>
          <a:p>
            <a:pPr marL="0" indent="0">
              <a:buNone/>
            </a:pPr>
            <a:r>
              <a:rPr lang="en-US" sz="2000" i="1" dirty="0"/>
              <a:t>In the event of any </a:t>
            </a:r>
            <a:r>
              <a:rPr lang="en-US" sz="2000" i="1" dirty="0" smtClean="0"/>
              <a:t>conflict </a:t>
            </a:r>
            <a:r>
              <a:rPr lang="en-US" sz="2000" i="1" dirty="0"/>
              <a:t>or apparent conflict of interest, the client or </a:t>
            </a:r>
            <a:r>
              <a:rPr lang="en-US" sz="2000" i="1" dirty="0" smtClean="0"/>
              <a:t>clients involved </a:t>
            </a:r>
            <a:r>
              <a:rPr lang="en-US" sz="2000" i="1" dirty="0"/>
              <a:t>must be notified at the earliest opportunity and if any advice given to </a:t>
            </a:r>
            <a:r>
              <a:rPr lang="en-US" sz="2000" i="1" dirty="0" smtClean="0"/>
              <a:t>a client </a:t>
            </a:r>
            <a:r>
              <a:rPr lang="en-US" sz="2000" i="1" dirty="0"/>
              <a:t>is, or will be, influenced by interests other than those of that client or by </a:t>
            </a:r>
            <a:r>
              <a:rPr lang="en-US" sz="2000" i="1" dirty="0" smtClean="0"/>
              <a:t>any constraint </a:t>
            </a:r>
            <a:r>
              <a:rPr lang="en-US" sz="2000" i="1" dirty="0"/>
              <a:t>other than that imposed by professional guidance or other </a:t>
            </a:r>
            <a:r>
              <a:rPr lang="en-US" sz="2000" i="1" dirty="0" smtClean="0"/>
              <a:t>guidance, this </a:t>
            </a:r>
            <a:r>
              <a:rPr lang="en-US" sz="2000" i="1" dirty="0"/>
              <a:t>must be disclosed in the advice </a:t>
            </a:r>
            <a:endParaRPr lang="en-US" sz="2000" i="1" dirty="0" smtClean="0"/>
          </a:p>
          <a:p>
            <a:r>
              <a:rPr lang="en-US" sz="2000" b="1" dirty="0" smtClean="0"/>
              <a:t>Steps to be taken by AA</a:t>
            </a:r>
          </a:p>
          <a:p>
            <a:pPr marL="563563" indent="-273050" algn="just">
              <a:buFont typeface="Courier New" panose="02070309020205020404" pitchFamily="49" charset="0"/>
              <a:buChar char="o"/>
            </a:pPr>
            <a:r>
              <a:rPr lang="en-US" sz="2000" dirty="0" smtClean="0"/>
              <a:t>The AA should be satisfied in his/her capacity that the recommended reserves is in the best interest of company.</a:t>
            </a:r>
          </a:p>
          <a:p>
            <a:pPr marL="563563" indent="-273050" algn="just">
              <a:buFont typeface="Courier New" panose="02070309020205020404" pitchFamily="49" charset="0"/>
              <a:buChar char="o"/>
            </a:pPr>
            <a:r>
              <a:rPr lang="en-US" sz="2000" dirty="0" smtClean="0"/>
              <a:t>The AA must </a:t>
            </a:r>
            <a:r>
              <a:rPr lang="en-US" sz="2000" dirty="0"/>
              <a:t>ensure that </a:t>
            </a:r>
            <a:r>
              <a:rPr lang="en-US" sz="2000" dirty="0" smtClean="0"/>
              <a:t>his/her </a:t>
            </a:r>
            <a:r>
              <a:rPr lang="en-US" sz="2000" dirty="0"/>
              <a:t>conduct and reach and depth of </a:t>
            </a:r>
            <a:r>
              <a:rPr lang="en-US" sz="2000" dirty="0" smtClean="0"/>
              <a:t>his/her </a:t>
            </a:r>
            <a:r>
              <a:rPr lang="en-US" sz="2000" dirty="0"/>
              <a:t>functionalities enable </a:t>
            </a:r>
            <a:r>
              <a:rPr lang="en-US" sz="2000" dirty="0" smtClean="0"/>
              <a:t>him/her </a:t>
            </a:r>
            <a:r>
              <a:rPr lang="en-US" sz="2000" dirty="0"/>
              <a:t>to discharge </a:t>
            </a:r>
            <a:r>
              <a:rPr lang="en-US" sz="2000" dirty="0" smtClean="0"/>
              <a:t>his/her </a:t>
            </a:r>
            <a:r>
              <a:rPr lang="en-US" sz="2000" dirty="0"/>
              <a:t>duties and obligations </a:t>
            </a:r>
            <a:r>
              <a:rPr lang="en-US" sz="2000" dirty="0" smtClean="0"/>
              <a:t>in accordance </a:t>
            </a:r>
            <a:r>
              <a:rPr lang="en-US" sz="2000" dirty="0"/>
              <a:t>with regulation (8) of AA Regulations</a:t>
            </a:r>
            <a:r>
              <a:rPr lang="en-US" sz="2000" dirty="0" smtClean="0"/>
              <a:t>.</a:t>
            </a:r>
          </a:p>
          <a:p>
            <a:pPr marL="563563" indent="-273050" algn="just">
              <a:buFont typeface="Courier New" panose="02070309020205020404" pitchFamily="49" charset="0"/>
              <a:buChar char="o"/>
            </a:pPr>
            <a:r>
              <a:rPr lang="en-US" sz="2000" dirty="0" smtClean="0"/>
              <a:t>The AA should have clear understanding with his/her insurer on the condition of Appointment and issues related to Bonus or Share should agreed and documented.</a:t>
            </a:r>
          </a:p>
        </p:txBody>
      </p:sp>
      <p:sp>
        <p:nvSpPr>
          <p:cNvPr id="6" name="Title 1"/>
          <p:cNvSpPr txBox="1">
            <a:spLocks/>
          </p:cNvSpPr>
          <p:nvPr/>
        </p:nvSpPr>
        <p:spPr>
          <a:xfrm>
            <a:off x="548640" y="777240"/>
            <a:ext cx="8136904" cy="504056"/>
          </a:xfrm>
          <a:prstGeom prst="rect">
            <a:avLst/>
          </a:prstGeom>
        </p:spPr>
        <p:txBody>
          <a:bodyPr bIns="91440" anchor="b" anchorCtr="0">
            <a:normAutofit/>
          </a:bodyPr>
          <a:lstStyle>
            <a:lvl1pPr algn="l" rtl="0" eaLnBrk="1" latinLnBrk="0" hangingPunct="1">
              <a:spcBef>
                <a:spcPct val="0"/>
              </a:spcBef>
              <a:buNone/>
              <a:defRPr kumimoji="0" sz="2400" kern="1200">
                <a:solidFill>
                  <a:schemeClr val="tx2"/>
                </a:solidFill>
                <a:latin typeface="+mj-lt"/>
                <a:ea typeface="+mj-ea"/>
                <a:cs typeface="+mj-cs"/>
              </a:defRPr>
            </a:lvl1pPr>
          </a:lstStyle>
          <a:p>
            <a:r>
              <a:rPr lang="en-US" sz="2000" b="1" dirty="0" smtClean="0">
                <a:solidFill>
                  <a:schemeClr val="tx1">
                    <a:lumMod val="50000"/>
                    <a:lumOff val="50000"/>
                  </a:schemeClr>
                </a:solidFill>
                <a:latin typeface="+mn-lt"/>
              </a:rPr>
              <a:t>Hefty Bonus/Shares or Options held by AA in the Company</a:t>
            </a:r>
            <a:endParaRPr lang="en-IN" sz="2000" b="1" i="1" dirty="0">
              <a:solidFill>
                <a:schemeClr val="tx1">
                  <a:lumMod val="50000"/>
                  <a:lumOff val="50000"/>
                </a:schemeClr>
              </a:solidFill>
              <a:latin typeface="+mn-lt"/>
            </a:endParaRPr>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25</a:t>
            </a:fld>
            <a:endParaRPr lang="en-IN">
              <a:solidFill>
                <a:schemeClr val="tx1"/>
              </a:solidFill>
            </a:endParaRPr>
          </a:p>
        </p:txBody>
      </p:sp>
    </p:spTree>
    <p:extLst>
      <p:ext uri="{BB962C8B-B14F-4D97-AF65-F5344CB8AC3E}">
        <p14:creationId xmlns:p14="http://schemas.microsoft.com/office/powerpoint/2010/main" val="26246547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1505930"/>
            <a:ext cx="8856984" cy="1470025"/>
          </a:xfrm>
        </p:spPr>
        <p:txBody>
          <a:bodyPr>
            <a:normAutofit/>
          </a:bodyPr>
          <a:lstStyle/>
          <a:p>
            <a:r>
              <a:rPr lang="en-US" dirty="0" smtClean="0"/>
              <a:t>Conclusion</a:t>
            </a:r>
            <a:endParaRPr lang="en-IN" dirty="0"/>
          </a:p>
        </p:txBody>
      </p:sp>
    </p:spTree>
    <p:extLst>
      <p:ext uri="{BB962C8B-B14F-4D97-AF65-F5344CB8AC3E}">
        <p14:creationId xmlns:p14="http://schemas.microsoft.com/office/powerpoint/2010/main" val="862153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8136904" cy="594360"/>
          </a:xfrm>
        </p:spPr>
        <p:txBody>
          <a:bodyPr>
            <a:normAutofit/>
          </a:bodyPr>
          <a:lstStyle/>
          <a:p>
            <a:r>
              <a:rPr lang="en-US" b="1" dirty="0" smtClean="0">
                <a:solidFill>
                  <a:schemeClr val="tx1">
                    <a:lumMod val="50000"/>
                    <a:lumOff val="50000"/>
                  </a:schemeClr>
                </a:solidFill>
                <a:latin typeface="+mn-lt"/>
              </a:rPr>
              <a:t>Conclusion</a:t>
            </a:r>
            <a:endParaRPr lang="en-IN" b="1" i="1" dirty="0">
              <a:solidFill>
                <a:schemeClr val="tx1">
                  <a:lumMod val="50000"/>
                  <a:lumOff val="50000"/>
                </a:schemeClr>
              </a:solidFill>
              <a:latin typeface="+mn-lt"/>
            </a:endParaRPr>
          </a:p>
        </p:txBody>
      </p:sp>
      <p:sp>
        <p:nvSpPr>
          <p:cNvPr id="3" name="Content Placeholder 2"/>
          <p:cNvSpPr>
            <a:spLocks noGrp="1"/>
          </p:cNvSpPr>
          <p:nvPr>
            <p:ph sz="quarter" idx="1"/>
          </p:nvPr>
        </p:nvSpPr>
        <p:spPr>
          <a:xfrm>
            <a:off x="365760" y="777240"/>
            <a:ext cx="8252400" cy="5112568"/>
          </a:xfrm>
        </p:spPr>
        <p:txBody>
          <a:bodyPr>
            <a:noAutofit/>
          </a:bodyPr>
          <a:lstStyle/>
          <a:p>
            <a:pPr lvl="0" algn="just"/>
            <a:r>
              <a:rPr lang="en-US" sz="2000" dirty="0"/>
              <a:t>An Appointed Actuary should serve the public interest along with considering the financial soundness of the company</a:t>
            </a:r>
            <a:r>
              <a:rPr lang="en-US" sz="2000" dirty="0" smtClean="0"/>
              <a:t>.</a:t>
            </a:r>
            <a:endParaRPr lang="en-IN" sz="2000" dirty="0"/>
          </a:p>
          <a:p>
            <a:pPr lvl="0" algn="just"/>
            <a:r>
              <a:rPr lang="en-US" sz="2000" dirty="0" smtClean="0"/>
              <a:t>Needs </a:t>
            </a:r>
            <a:r>
              <a:rPr lang="en-US" sz="2000" dirty="0"/>
              <a:t>to maintain the highest standard of professionalism and ethics by highlighting the conflict of interest to relevant stakeholders</a:t>
            </a:r>
            <a:endParaRPr lang="en-IN" sz="2000" dirty="0"/>
          </a:p>
          <a:p>
            <a:pPr lvl="0" algn="just"/>
            <a:r>
              <a:rPr lang="en-US" sz="2000" dirty="0"/>
              <a:t>Advice given by Appointed Actuary should be fair and free from any  kind of biasness and should be in line with the </a:t>
            </a:r>
            <a:r>
              <a:rPr lang="en-US" sz="2000" dirty="0" smtClean="0"/>
              <a:t>regulations/guidance </a:t>
            </a:r>
            <a:r>
              <a:rPr lang="en-US" sz="2000" dirty="0"/>
              <a:t>notes</a:t>
            </a:r>
            <a:r>
              <a:rPr lang="en-US" sz="2000" dirty="0" smtClean="0"/>
              <a:t>.</a:t>
            </a:r>
          </a:p>
          <a:p>
            <a:pPr lvl="0" algn="just"/>
            <a:r>
              <a:rPr lang="en-US" sz="2000" dirty="0" smtClean="0"/>
              <a:t>In </a:t>
            </a:r>
            <a:r>
              <a:rPr lang="en-US" sz="2000" dirty="0"/>
              <a:t>case of doubt, should seek advise from senior Actuary / Peer reviewer</a:t>
            </a:r>
            <a:endParaRPr lang="en-IN" sz="2000" dirty="0"/>
          </a:p>
          <a:p>
            <a:pPr lvl="0" algn="just"/>
            <a:r>
              <a:rPr lang="en-US" sz="2000" dirty="0" smtClean="0"/>
              <a:t>An Actuary should </a:t>
            </a:r>
            <a:r>
              <a:rPr lang="en-US" sz="2000" dirty="0"/>
              <a:t>be open to discuss any issue with internal &amp; external (relevant) stakeholder for resolution</a:t>
            </a:r>
            <a:r>
              <a:rPr lang="en-US" sz="2000" dirty="0" smtClean="0"/>
              <a:t>.</a:t>
            </a:r>
          </a:p>
          <a:p>
            <a:pPr algn="just"/>
            <a:r>
              <a:rPr lang="en-US" sz="2000" dirty="0"/>
              <a:t>He/ She should have access to information / data from the company which will help in taking appropriate action related to company. </a:t>
            </a:r>
          </a:p>
          <a:p>
            <a:pPr lvl="0" algn="just"/>
            <a:r>
              <a:rPr lang="en-US" sz="2000" dirty="0" smtClean="0"/>
              <a:t>He </a:t>
            </a:r>
            <a:r>
              <a:rPr lang="en-US" sz="2000" dirty="0"/>
              <a:t>should keep regulator/ relevant authority updated about the issues faced by the company and seek their views/ suggestion on proposed resolution.</a:t>
            </a:r>
            <a:endParaRPr lang="en-IN" sz="2000" dirty="0"/>
          </a:p>
          <a:p>
            <a:pPr marL="0" indent="0">
              <a:buNone/>
            </a:pPr>
            <a:endParaRPr lang="en-IN" sz="2000" dirty="0"/>
          </a:p>
        </p:txBody>
      </p:sp>
      <p:sp>
        <p:nvSpPr>
          <p:cNvPr id="4" name="Slide Number Placeholder 3"/>
          <p:cNvSpPr>
            <a:spLocks noGrp="1"/>
          </p:cNvSpPr>
          <p:nvPr>
            <p:ph type="sldNum" sz="quarter" idx="12"/>
          </p:nvPr>
        </p:nvSpPr>
        <p:spPr/>
        <p:txBody>
          <a:bodyPr/>
          <a:lstStyle/>
          <a:p>
            <a:fld id="{EC4C5322-16F9-40AA-8D21-597791DB0ACD}" type="slidenum">
              <a:rPr lang="en-IN" smtClean="0">
                <a:solidFill>
                  <a:schemeClr val="tx1"/>
                </a:solidFill>
              </a:rPr>
              <a:t>27</a:t>
            </a:fld>
            <a:endParaRPr lang="en-IN">
              <a:solidFill>
                <a:schemeClr val="tx1"/>
              </a:solidFill>
            </a:endParaRPr>
          </a:p>
        </p:txBody>
      </p:sp>
    </p:spTree>
    <p:extLst>
      <p:ext uri="{BB962C8B-B14F-4D97-AF65-F5344CB8AC3E}">
        <p14:creationId xmlns:p14="http://schemas.microsoft.com/office/powerpoint/2010/main" val="41759065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1484784"/>
            <a:ext cx="7772400" cy="4572000"/>
          </a:xfrm>
        </p:spPr>
        <p:txBody>
          <a:bodyPr>
            <a:normAutofit lnSpcReduction="10000"/>
          </a:bodyPr>
          <a:lstStyle/>
          <a:p>
            <a:pPr marL="0" indent="0">
              <a:buNone/>
            </a:pPr>
            <a:endParaRPr lang="en-US" sz="5100" dirty="0" smtClean="0"/>
          </a:p>
          <a:p>
            <a:pPr marL="0" indent="0">
              <a:buNone/>
            </a:pPr>
            <a:r>
              <a:rPr lang="en-US" sz="6000" b="1" dirty="0" smtClean="0">
                <a:solidFill>
                  <a:schemeClr val="tx1">
                    <a:lumMod val="50000"/>
                    <a:lumOff val="50000"/>
                  </a:schemeClr>
                </a:solidFill>
              </a:rPr>
              <a:t>Questions ???</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a:t>	</a:t>
            </a:r>
            <a:r>
              <a:rPr lang="en-US" dirty="0" smtClean="0"/>
              <a:t>			</a:t>
            </a:r>
            <a:r>
              <a:rPr lang="en-US" sz="6000" b="1" dirty="0" smtClean="0">
                <a:solidFill>
                  <a:schemeClr val="tx1">
                    <a:lumMod val="50000"/>
                    <a:lumOff val="50000"/>
                  </a:schemeClr>
                </a:solidFill>
              </a:rPr>
              <a:t>Thank You</a:t>
            </a:r>
            <a:endParaRPr lang="en-US" sz="6000" b="1" dirty="0">
              <a:solidFill>
                <a:schemeClr val="tx1">
                  <a:lumMod val="50000"/>
                  <a:lumOff val="50000"/>
                </a:schemeClr>
              </a:solidFill>
            </a:endParaRPr>
          </a:p>
        </p:txBody>
      </p:sp>
      <p:sp>
        <p:nvSpPr>
          <p:cNvPr id="2" name="Slide Number Placeholder 1"/>
          <p:cNvSpPr>
            <a:spLocks noGrp="1"/>
          </p:cNvSpPr>
          <p:nvPr>
            <p:ph type="sldNum" sz="quarter" idx="12"/>
          </p:nvPr>
        </p:nvSpPr>
        <p:spPr/>
        <p:txBody>
          <a:bodyPr/>
          <a:lstStyle/>
          <a:p>
            <a:fld id="{EC4C5322-16F9-40AA-8D21-597791DB0ACD}" type="slidenum">
              <a:rPr lang="en-IN" smtClean="0">
                <a:solidFill>
                  <a:schemeClr val="tx1"/>
                </a:solidFill>
              </a:rPr>
              <a:t>28</a:t>
            </a:fld>
            <a:endParaRPr lang="en-IN">
              <a:solidFill>
                <a:schemeClr val="tx1"/>
              </a:solidFill>
            </a:endParaRPr>
          </a:p>
        </p:txBody>
      </p:sp>
    </p:spTree>
    <p:extLst>
      <p:ext uri="{BB962C8B-B14F-4D97-AF65-F5344CB8AC3E}">
        <p14:creationId xmlns:p14="http://schemas.microsoft.com/office/powerpoint/2010/main" val="1600868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Scope</a:t>
            </a:r>
            <a:endParaRPr lang="en-IN" dirty="0"/>
          </a:p>
        </p:txBody>
      </p:sp>
    </p:spTree>
    <p:extLst>
      <p:ext uri="{BB962C8B-B14F-4D97-AF65-F5344CB8AC3E}">
        <p14:creationId xmlns:p14="http://schemas.microsoft.com/office/powerpoint/2010/main" val="419289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260648"/>
            <a:ext cx="7772400" cy="432048"/>
          </a:xfrm>
        </p:spPr>
        <p:txBody>
          <a:bodyPr>
            <a:noAutofit/>
          </a:bodyPr>
          <a:lstStyle/>
          <a:p>
            <a:r>
              <a:rPr lang="en-US" b="1" dirty="0" smtClean="0">
                <a:solidFill>
                  <a:schemeClr val="bg1">
                    <a:lumMod val="50000"/>
                  </a:schemeClr>
                </a:solidFill>
                <a:latin typeface="+mn-lt"/>
              </a:rPr>
              <a:t>Scope</a:t>
            </a:r>
            <a:endParaRPr lang="en-IN" b="1" dirty="0">
              <a:solidFill>
                <a:schemeClr val="bg1">
                  <a:lumMod val="50000"/>
                </a:schemeClr>
              </a:solidFill>
              <a:latin typeface="+mn-lt"/>
            </a:endParaRPr>
          </a:p>
        </p:txBody>
      </p:sp>
      <p:sp>
        <p:nvSpPr>
          <p:cNvPr id="3" name="Content Placeholder 2"/>
          <p:cNvSpPr>
            <a:spLocks noGrp="1"/>
          </p:cNvSpPr>
          <p:nvPr>
            <p:ph sz="quarter" idx="1"/>
          </p:nvPr>
        </p:nvSpPr>
        <p:spPr>
          <a:xfrm>
            <a:off x="365760" y="908720"/>
            <a:ext cx="8348464" cy="4608512"/>
          </a:xfrm>
        </p:spPr>
        <p:txBody>
          <a:bodyPr>
            <a:normAutofit lnSpcReduction="10000"/>
          </a:bodyPr>
          <a:lstStyle/>
          <a:p>
            <a:pPr lvl="0"/>
            <a:r>
              <a:rPr lang="en-US" sz="2200" dirty="0"/>
              <a:t>The case study should be approached principally </a:t>
            </a:r>
            <a:r>
              <a:rPr lang="en-US" sz="2200" dirty="0" smtClean="0"/>
              <a:t>how to maintain the professional standard when carrying out professional activities.</a:t>
            </a:r>
          </a:p>
          <a:p>
            <a:pPr marL="0" lvl="0" indent="0">
              <a:buNone/>
            </a:pPr>
            <a:endParaRPr lang="en-US" sz="2200" dirty="0" smtClean="0"/>
          </a:p>
          <a:p>
            <a:pPr lvl="0"/>
            <a:r>
              <a:rPr lang="en-US" sz="2200" dirty="0" smtClean="0"/>
              <a:t>It should also take into consideration how </a:t>
            </a:r>
            <a:r>
              <a:rPr lang="en-US" sz="2200" dirty="0"/>
              <a:t>to </a:t>
            </a:r>
            <a:r>
              <a:rPr lang="en-US" sz="2200" dirty="0" smtClean="0"/>
              <a:t>strike balance </a:t>
            </a:r>
            <a:r>
              <a:rPr lang="en-US" sz="2200" dirty="0"/>
              <a:t>with the </a:t>
            </a:r>
            <a:r>
              <a:rPr lang="en-US" sz="2200" dirty="0" smtClean="0"/>
              <a:t>consideration of internal relationship with professional matters.</a:t>
            </a:r>
            <a:r>
              <a:rPr lang="en-US" sz="2200" dirty="0"/>
              <a:t> </a:t>
            </a:r>
            <a:endParaRPr lang="en-US" sz="2200" dirty="0" smtClean="0"/>
          </a:p>
          <a:p>
            <a:pPr lvl="0"/>
            <a:endParaRPr lang="en-US" sz="2200" dirty="0"/>
          </a:p>
          <a:p>
            <a:pPr lvl="0"/>
            <a:r>
              <a:rPr lang="en-US" sz="2200" dirty="0" smtClean="0"/>
              <a:t>The practices, GNs &amp; Regulations considered are in Indian market context.</a:t>
            </a:r>
            <a:endParaRPr lang="en-US" sz="2200" dirty="0"/>
          </a:p>
          <a:p>
            <a:pPr lvl="0"/>
            <a:endParaRPr lang="en-US" sz="2200" dirty="0"/>
          </a:p>
          <a:p>
            <a:pPr lvl="0"/>
            <a:r>
              <a:rPr lang="en-US" sz="2200" dirty="0"/>
              <a:t>Other professional matters and technical considerations should be identified but </a:t>
            </a:r>
            <a:r>
              <a:rPr lang="en-US" sz="2200" dirty="0" smtClean="0"/>
              <a:t>dealt briefly.</a:t>
            </a:r>
            <a:endParaRPr lang="en-US" sz="2200" dirty="0"/>
          </a:p>
          <a:p>
            <a:pPr marL="0" indent="0">
              <a:buNone/>
            </a:pPr>
            <a:endParaRPr lang="en-IN" dirty="0"/>
          </a:p>
        </p:txBody>
      </p:sp>
      <p:sp>
        <p:nvSpPr>
          <p:cNvPr id="5" name="Slide Number Placeholder 4"/>
          <p:cNvSpPr>
            <a:spLocks noGrp="1"/>
          </p:cNvSpPr>
          <p:nvPr>
            <p:ph type="sldNum" sz="quarter" idx="12"/>
          </p:nvPr>
        </p:nvSpPr>
        <p:spPr/>
        <p:txBody>
          <a:bodyPr/>
          <a:lstStyle/>
          <a:p>
            <a:fld id="{EC4C5322-16F9-40AA-8D21-597791DB0ACD}" type="slidenum">
              <a:rPr lang="en-IN" smtClean="0">
                <a:solidFill>
                  <a:schemeClr val="tx1"/>
                </a:solidFill>
              </a:rPr>
              <a:t>4</a:t>
            </a:fld>
            <a:endParaRPr lang="en-IN" dirty="0">
              <a:solidFill>
                <a:schemeClr val="tx1"/>
              </a:solidFill>
            </a:endParaRPr>
          </a:p>
        </p:txBody>
      </p:sp>
    </p:spTree>
    <p:extLst>
      <p:ext uri="{BB962C8B-B14F-4D97-AF65-F5344CB8AC3E}">
        <p14:creationId xmlns:p14="http://schemas.microsoft.com/office/powerpoint/2010/main" val="1361955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Case Study</a:t>
            </a:r>
            <a:endParaRPr lang="en-IN" dirty="0"/>
          </a:p>
        </p:txBody>
      </p:sp>
    </p:spTree>
    <p:extLst>
      <p:ext uri="{BB962C8B-B14F-4D97-AF65-F5344CB8AC3E}">
        <p14:creationId xmlns:p14="http://schemas.microsoft.com/office/powerpoint/2010/main" val="2628431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37160"/>
            <a:ext cx="7772400" cy="594360"/>
          </a:xfrm>
        </p:spPr>
        <p:txBody>
          <a:bodyPr/>
          <a:lstStyle/>
          <a:p>
            <a:r>
              <a:rPr lang="en-US" b="1" dirty="0" smtClean="0">
                <a:solidFill>
                  <a:schemeClr val="bg1">
                    <a:lumMod val="50000"/>
                  </a:schemeClr>
                </a:solidFill>
                <a:latin typeface="+mn-lt"/>
              </a:rPr>
              <a:t>Introduction</a:t>
            </a:r>
            <a:endParaRPr lang="en-IN" b="1" dirty="0">
              <a:solidFill>
                <a:schemeClr val="bg1">
                  <a:lumMod val="50000"/>
                </a:schemeClr>
              </a:solidFill>
              <a:latin typeface="+mn-lt"/>
            </a:endParaRPr>
          </a:p>
        </p:txBody>
      </p:sp>
      <p:sp>
        <p:nvSpPr>
          <p:cNvPr id="3" name="Content Placeholder 2"/>
          <p:cNvSpPr>
            <a:spLocks noGrp="1"/>
          </p:cNvSpPr>
          <p:nvPr>
            <p:ph sz="quarter" idx="1"/>
          </p:nvPr>
        </p:nvSpPr>
        <p:spPr>
          <a:xfrm>
            <a:off x="365760" y="777240"/>
            <a:ext cx="8597472" cy="5676096"/>
          </a:xfrm>
        </p:spPr>
        <p:txBody>
          <a:bodyPr>
            <a:noAutofit/>
          </a:bodyPr>
          <a:lstStyle/>
          <a:p>
            <a:pPr algn="just"/>
            <a:r>
              <a:rPr lang="en-US" sz="2000" dirty="0" smtClean="0"/>
              <a:t>A new Company Actuary (AA) of a general insurance company has submitted reserving reports in accordance with GN12 to the Finance Director(FD).</a:t>
            </a:r>
          </a:p>
          <a:p>
            <a:pPr algn="just"/>
            <a:r>
              <a:rPr lang="en-US" sz="2000" dirty="0" smtClean="0"/>
              <a:t>FD has commented that recommended reserve will reduce profit below market expectation hence affecting:</a:t>
            </a:r>
          </a:p>
          <a:p>
            <a:pPr lvl="1" algn="just">
              <a:buFont typeface="Courier New" pitchFamily="49" charset="0"/>
              <a:buChar char="o"/>
            </a:pPr>
            <a:r>
              <a:rPr lang="en-US" sz="1600" dirty="0" smtClean="0"/>
              <a:t>Downgrading of companies' rating by rating agencies.</a:t>
            </a:r>
          </a:p>
          <a:p>
            <a:pPr lvl="1" algn="just">
              <a:buFont typeface="Courier New" pitchFamily="49" charset="0"/>
              <a:buChar char="o"/>
            </a:pPr>
            <a:r>
              <a:rPr lang="en-US" sz="1600" dirty="0" smtClean="0"/>
              <a:t>Impact of future business of the company.</a:t>
            </a:r>
          </a:p>
          <a:p>
            <a:pPr lvl="1" algn="just">
              <a:buFont typeface="Courier New" pitchFamily="49" charset="0"/>
              <a:buChar char="o"/>
            </a:pPr>
            <a:r>
              <a:rPr lang="en-US" sz="1600" dirty="0"/>
              <a:t>Previous AA had explained FD that actuarial reserving methods subjective. </a:t>
            </a:r>
          </a:p>
          <a:p>
            <a:pPr lvl="1" algn="just">
              <a:buFont typeface="Courier New" pitchFamily="49" charset="0"/>
              <a:buChar char="o"/>
            </a:pPr>
            <a:r>
              <a:rPr lang="en-US" sz="1600" dirty="0"/>
              <a:t>The actuaries set the reserves slightly above the mid-point of an implicit range of values and it will be acceptable if the actual reserves are within this range</a:t>
            </a:r>
            <a:r>
              <a:rPr lang="en-US" sz="2000" dirty="0"/>
              <a:t>.</a:t>
            </a:r>
          </a:p>
          <a:p>
            <a:pPr algn="just"/>
            <a:r>
              <a:rPr lang="en-US" sz="2000" dirty="0"/>
              <a:t>FD’s </a:t>
            </a:r>
            <a:r>
              <a:rPr lang="en-US" sz="2000" dirty="0" smtClean="0"/>
              <a:t>is suggesting AA to reconsider recommended reserves and if possible recommend lower reserves which is with in the implicit range of values.</a:t>
            </a:r>
            <a:endParaRPr lang="en-US" sz="2000" dirty="0"/>
          </a:p>
          <a:p>
            <a:pPr algn="just"/>
            <a:r>
              <a:rPr lang="en-US" sz="2000" dirty="0"/>
              <a:t>AA has to review the </a:t>
            </a:r>
            <a:r>
              <a:rPr lang="en-US" sz="2000" dirty="0" smtClean="0"/>
              <a:t>recommended reserve and </a:t>
            </a:r>
            <a:r>
              <a:rPr lang="en-US" sz="2000" dirty="0"/>
              <a:t>suggest the possible </a:t>
            </a:r>
            <a:r>
              <a:rPr lang="en-US" sz="2000" dirty="0" smtClean="0"/>
              <a:t>solution.</a:t>
            </a:r>
          </a:p>
          <a:p>
            <a:pPr algn="just"/>
            <a:r>
              <a:rPr lang="en-US" sz="2000" dirty="0" smtClean="0"/>
              <a:t>Additionally AA point of view is to be explained if AA’s bonus depends on “good” results of the company or AA owns company shares  ( or options), which can be exercised by him/her.</a:t>
            </a:r>
          </a:p>
          <a:p>
            <a:pPr marL="0" indent="0">
              <a:buNone/>
            </a:pPr>
            <a:endParaRPr lang="en-IN" sz="2000" dirty="0"/>
          </a:p>
        </p:txBody>
      </p:sp>
      <p:sp>
        <p:nvSpPr>
          <p:cNvPr id="5" name="Slide Number Placeholder 4"/>
          <p:cNvSpPr>
            <a:spLocks noGrp="1"/>
          </p:cNvSpPr>
          <p:nvPr>
            <p:ph type="sldNum" sz="quarter" idx="12"/>
          </p:nvPr>
        </p:nvSpPr>
        <p:spPr/>
        <p:txBody>
          <a:bodyPr/>
          <a:lstStyle/>
          <a:p>
            <a:fld id="{EC4C5322-16F9-40AA-8D21-597791DB0ACD}" type="slidenum">
              <a:rPr lang="en-IN" smtClean="0">
                <a:solidFill>
                  <a:schemeClr val="tx1"/>
                </a:solidFill>
              </a:rPr>
              <a:t>6</a:t>
            </a:fld>
            <a:endParaRPr lang="en-IN">
              <a:solidFill>
                <a:schemeClr val="tx1"/>
              </a:solidFill>
            </a:endParaRPr>
          </a:p>
        </p:txBody>
      </p:sp>
    </p:spTree>
    <p:extLst>
      <p:ext uri="{BB962C8B-B14F-4D97-AF65-F5344CB8AC3E}">
        <p14:creationId xmlns:p14="http://schemas.microsoft.com/office/powerpoint/2010/main" val="2350121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Professional Standard Considered</a:t>
            </a:r>
            <a:endParaRPr lang="en-IN" dirty="0"/>
          </a:p>
        </p:txBody>
      </p:sp>
    </p:spTree>
    <p:extLst>
      <p:ext uri="{BB962C8B-B14F-4D97-AF65-F5344CB8AC3E}">
        <p14:creationId xmlns:p14="http://schemas.microsoft.com/office/powerpoint/2010/main" val="3622213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260648"/>
            <a:ext cx="7772400" cy="432048"/>
          </a:xfrm>
        </p:spPr>
        <p:txBody>
          <a:bodyPr>
            <a:noAutofit/>
          </a:bodyPr>
          <a:lstStyle/>
          <a:p>
            <a:r>
              <a:rPr lang="en-US" b="1" dirty="0" smtClean="0">
                <a:solidFill>
                  <a:schemeClr val="bg1">
                    <a:lumMod val="50000"/>
                  </a:schemeClr>
                </a:solidFill>
                <a:latin typeface="+mn-lt"/>
              </a:rPr>
              <a:t>Professional Standards Considered</a:t>
            </a:r>
            <a:endParaRPr lang="en-IN" b="1" dirty="0">
              <a:solidFill>
                <a:schemeClr val="bg1">
                  <a:lumMod val="50000"/>
                </a:schemeClr>
              </a:solidFill>
              <a:latin typeface="+mn-lt"/>
            </a:endParaRPr>
          </a:p>
        </p:txBody>
      </p:sp>
      <p:sp>
        <p:nvSpPr>
          <p:cNvPr id="3" name="Content Placeholder 2"/>
          <p:cNvSpPr>
            <a:spLocks noGrp="1"/>
          </p:cNvSpPr>
          <p:nvPr>
            <p:ph sz="quarter" idx="1"/>
          </p:nvPr>
        </p:nvSpPr>
        <p:spPr>
          <a:xfrm>
            <a:off x="365760" y="777240"/>
            <a:ext cx="8665016" cy="5316056"/>
          </a:xfrm>
        </p:spPr>
        <p:txBody>
          <a:bodyPr>
            <a:normAutofit fontScale="92500" lnSpcReduction="20000"/>
          </a:bodyPr>
          <a:lstStyle/>
          <a:p>
            <a:pPr algn="just">
              <a:spcBef>
                <a:spcPts val="0"/>
              </a:spcBef>
            </a:pPr>
            <a:r>
              <a:rPr lang="en-US" sz="2000" b="1" dirty="0" smtClean="0"/>
              <a:t>Professional Standard - PCS section 2</a:t>
            </a:r>
          </a:p>
          <a:p>
            <a:pPr marL="274320" lvl="1" indent="0" algn="just">
              <a:spcBef>
                <a:spcPts val="0"/>
              </a:spcBef>
              <a:buNone/>
            </a:pPr>
            <a:r>
              <a:rPr lang="en-US" sz="2000" b="1" i="1" dirty="0" smtClean="0"/>
              <a:t>“</a:t>
            </a:r>
            <a:r>
              <a:rPr lang="en-US" sz="2000" i="1" dirty="0" smtClean="0"/>
              <a:t>An Actuary has a duty to the profession must not act in a manner which denigrates its reputation &amp; impugns its integrity”</a:t>
            </a:r>
          </a:p>
          <a:p>
            <a:pPr marL="274320" lvl="1" indent="0" algn="just">
              <a:spcBef>
                <a:spcPts val="0"/>
              </a:spcBef>
              <a:buNone/>
            </a:pPr>
            <a:endParaRPr lang="en-US" sz="2000" i="1" dirty="0" smtClean="0"/>
          </a:p>
          <a:p>
            <a:pPr algn="just">
              <a:spcBef>
                <a:spcPts val="0"/>
              </a:spcBef>
            </a:pPr>
            <a:r>
              <a:rPr lang="en-US" sz="2000" b="1" dirty="0" smtClean="0"/>
              <a:t>Breach </a:t>
            </a:r>
            <a:r>
              <a:rPr lang="en-US" sz="2000" b="1" dirty="0"/>
              <a:t>of standards set by the regulator and the profession should not be recommended</a:t>
            </a:r>
          </a:p>
          <a:p>
            <a:pPr lvl="1" algn="just">
              <a:spcBef>
                <a:spcPts val="0"/>
              </a:spcBef>
              <a:buFont typeface="Courier New" pitchFamily="49" charset="0"/>
              <a:buChar char="o"/>
            </a:pPr>
            <a:r>
              <a:rPr lang="en-US" sz="2000" dirty="0"/>
              <a:t>Advice given should comply with Section </a:t>
            </a:r>
            <a:r>
              <a:rPr lang="en-US" sz="2000" dirty="0" smtClean="0"/>
              <a:t>3.1 &amp; 4.1 </a:t>
            </a:r>
            <a:r>
              <a:rPr lang="en-US" sz="2000" dirty="0"/>
              <a:t>of </a:t>
            </a:r>
            <a:r>
              <a:rPr lang="en-US" sz="2000" dirty="0" smtClean="0"/>
              <a:t>PCS</a:t>
            </a:r>
            <a:endParaRPr lang="en-US" sz="2000" dirty="0"/>
          </a:p>
          <a:p>
            <a:pPr lvl="1" algn="just">
              <a:spcBef>
                <a:spcPts val="0"/>
              </a:spcBef>
              <a:buNone/>
            </a:pPr>
            <a:r>
              <a:rPr lang="en-US" sz="2000" dirty="0"/>
              <a:t>	“</a:t>
            </a:r>
            <a:r>
              <a:rPr lang="en-US" sz="2000" i="1" dirty="0"/>
              <a:t>An actuary is expected to use best judgment in formulating advice, while paying proper regard to any relevant professional guidance or other guidance. He must keep himself abreast  with updated professional guidance and adhere to that</a:t>
            </a:r>
            <a:r>
              <a:rPr lang="en-US" sz="2000" i="1" dirty="0" smtClean="0"/>
              <a:t>.</a:t>
            </a:r>
            <a:r>
              <a:rPr lang="en-US" sz="2000" dirty="0" smtClean="0"/>
              <a:t>”</a:t>
            </a:r>
          </a:p>
          <a:p>
            <a:pPr lvl="1" algn="just">
              <a:spcBef>
                <a:spcPts val="0"/>
              </a:spcBef>
              <a:buNone/>
            </a:pPr>
            <a:r>
              <a:rPr lang="en-US" sz="2000" dirty="0" smtClean="0"/>
              <a:t>Also,</a:t>
            </a:r>
          </a:p>
          <a:p>
            <a:pPr lvl="2" algn="just">
              <a:spcBef>
                <a:spcPts val="0"/>
              </a:spcBef>
              <a:buNone/>
            </a:pPr>
            <a:r>
              <a:rPr lang="en-US" i="1" dirty="0" smtClean="0"/>
              <a:t>“Any material breach of PCS/GN is a ground for complaint under the disciplinary procedures and would amount to strong prima facie evidence of misconduct”</a:t>
            </a:r>
          </a:p>
          <a:p>
            <a:pPr lvl="1" algn="just">
              <a:spcBef>
                <a:spcPts val="0"/>
              </a:spcBef>
              <a:buFont typeface="Courier New" pitchFamily="49" charset="0"/>
              <a:buChar char="o"/>
            </a:pPr>
            <a:r>
              <a:rPr lang="en-US" sz="2000" dirty="0" smtClean="0"/>
              <a:t>Any </a:t>
            </a:r>
            <a:r>
              <a:rPr lang="en-US" sz="2000" dirty="0"/>
              <a:t>modification / change in approach of calculating reserve needs regulator’s approval and which depends on compliance with the extant </a:t>
            </a:r>
            <a:r>
              <a:rPr lang="en-US" sz="2000" dirty="0" smtClean="0"/>
              <a:t>regulations</a:t>
            </a:r>
          </a:p>
          <a:p>
            <a:pPr lvl="1" algn="just">
              <a:spcBef>
                <a:spcPts val="0"/>
              </a:spcBef>
              <a:buFont typeface="Courier New" pitchFamily="49" charset="0"/>
              <a:buChar char="o"/>
            </a:pPr>
            <a:endParaRPr lang="en-US" sz="2000" dirty="0" smtClean="0"/>
          </a:p>
          <a:p>
            <a:pPr algn="just"/>
            <a:r>
              <a:rPr lang="en-US" sz="2000" b="1" dirty="0" smtClean="0"/>
              <a:t>Conflict of Interest as per section 5 of PCS</a:t>
            </a:r>
          </a:p>
          <a:p>
            <a:pPr marL="274320" lvl="1" indent="0" algn="just">
              <a:buNone/>
            </a:pPr>
            <a:r>
              <a:rPr lang="en-US" sz="2000" i="1" dirty="0" smtClean="0"/>
              <a:t>“Advise given by Actuary is unaffected by interest other than those of the clients”</a:t>
            </a:r>
          </a:p>
          <a:p>
            <a:pPr algn="just"/>
            <a:endParaRPr lang="en-US" sz="1400" dirty="0"/>
          </a:p>
          <a:p>
            <a:pPr lvl="0"/>
            <a:endParaRPr lang="en-IN" dirty="0"/>
          </a:p>
        </p:txBody>
      </p:sp>
      <p:sp>
        <p:nvSpPr>
          <p:cNvPr id="5" name="Slide Number Placeholder 4"/>
          <p:cNvSpPr>
            <a:spLocks noGrp="1"/>
          </p:cNvSpPr>
          <p:nvPr>
            <p:ph type="sldNum" sz="quarter" idx="12"/>
          </p:nvPr>
        </p:nvSpPr>
        <p:spPr/>
        <p:txBody>
          <a:bodyPr/>
          <a:lstStyle/>
          <a:p>
            <a:fld id="{EC4C5322-16F9-40AA-8D21-597791DB0ACD}" type="slidenum">
              <a:rPr lang="en-IN" smtClean="0">
                <a:solidFill>
                  <a:schemeClr val="tx1"/>
                </a:solidFill>
              </a:rPr>
              <a:t>8</a:t>
            </a:fld>
            <a:endParaRPr lang="en-IN" dirty="0">
              <a:solidFill>
                <a:schemeClr val="tx1"/>
              </a:solidFill>
            </a:endParaRPr>
          </a:p>
        </p:txBody>
      </p:sp>
    </p:spTree>
    <p:extLst>
      <p:ext uri="{BB962C8B-B14F-4D97-AF65-F5344CB8AC3E}">
        <p14:creationId xmlns:p14="http://schemas.microsoft.com/office/powerpoint/2010/main" val="2300522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Factors Affecting Reserves</a:t>
            </a:r>
            <a:endParaRPr lang="en-IN" dirty="0"/>
          </a:p>
        </p:txBody>
      </p:sp>
    </p:spTree>
    <p:extLst>
      <p:ext uri="{BB962C8B-B14F-4D97-AF65-F5344CB8AC3E}">
        <p14:creationId xmlns:p14="http://schemas.microsoft.com/office/powerpoint/2010/main" val="31642338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3000</TotalTime>
  <Words>1451</Words>
  <Application>Microsoft Office PowerPoint</Application>
  <PresentationFormat>On-screen Show (4:3)</PresentationFormat>
  <Paragraphs>244</Paragraphs>
  <Slides>28</Slides>
  <Notes>14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Equity</vt:lpstr>
      <vt:lpstr>Case Study G4 – Reserve Ranges</vt:lpstr>
      <vt:lpstr>In this presentation</vt:lpstr>
      <vt:lpstr>Scope</vt:lpstr>
      <vt:lpstr>Scope</vt:lpstr>
      <vt:lpstr>Introduction to Case Study</vt:lpstr>
      <vt:lpstr>Introduction</vt:lpstr>
      <vt:lpstr>Professional Standard Considered</vt:lpstr>
      <vt:lpstr>Professional Standards Considered</vt:lpstr>
      <vt:lpstr>Factors Affecting Reserves</vt:lpstr>
      <vt:lpstr> Factors Influencing Reserves</vt:lpstr>
      <vt:lpstr>Reserving Process</vt:lpstr>
      <vt:lpstr>Regulations Governing Reserves</vt:lpstr>
      <vt:lpstr>Regulations Governing Reserves</vt:lpstr>
      <vt:lpstr>Regulations Governing Reserves</vt:lpstr>
      <vt:lpstr>Finance Director’s Suggestion</vt:lpstr>
      <vt:lpstr>Finance Director’s Suggestion</vt:lpstr>
      <vt:lpstr>Finance Director’s Suggestion</vt:lpstr>
      <vt:lpstr>Options for Resolution of Issue</vt:lpstr>
      <vt:lpstr>Options for Resolution of Issue</vt:lpstr>
      <vt:lpstr>Options for Resolution of Issue</vt:lpstr>
      <vt:lpstr>Options for Resolution of Issue</vt:lpstr>
      <vt:lpstr>Options Available to Appointed Actuary</vt:lpstr>
      <vt:lpstr>Options available to AA</vt:lpstr>
      <vt:lpstr>Conflict of Interest</vt:lpstr>
      <vt:lpstr>Conflict of Interest</vt:lpstr>
      <vt:lpstr>Conclusion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Study G4 – Reserve Ranges</dc:title>
  <dc:creator>in064458</dc:creator>
  <cp:lastModifiedBy>IrvinderSingh Kohli</cp:lastModifiedBy>
  <cp:revision>284</cp:revision>
  <dcterms:created xsi:type="dcterms:W3CDTF">2014-11-22T06:57:46Z</dcterms:created>
  <dcterms:modified xsi:type="dcterms:W3CDTF">2014-12-09T17:13:23Z</dcterms:modified>
</cp:coreProperties>
</file>