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86" r:id="rId1"/>
  </p:sldMasterIdLst>
  <p:notesMasterIdLst>
    <p:notesMasterId r:id="rId36"/>
  </p:notesMasterIdLst>
  <p:sldIdLst>
    <p:sldId id="280" r:id="rId2"/>
    <p:sldId id="281" r:id="rId3"/>
    <p:sldId id="282" r:id="rId4"/>
    <p:sldId id="302" r:id="rId5"/>
    <p:sldId id="300" r:id="rId6"/>
    <p:sldId id="258" r:id="rId7"/>
    <p:sldId id="301" r:id="rId8"/>
    <p:sldId id="283" r:id="rId9"/>
    <p:sldId id="260" r:id="rId10"/>
    <p:sldId id="284" r:id="rId11"/>
    <p:sldId id="303" r:id="rId12"/>
    <p:sldId id="261" r:id="rId13"/>
    <p:sldId id="262" r:id="rId14"/>
    <p:sldId id="285" r:id="rId15"/>
    <p:sldId id="286" r:id="rId16"/>
    <p:sldId id="287" r:id="rId17"/>
    <p:sldId id="288" r:id="rId18"/>
    <p:sldId id="264" r:id="rId19"/>
    <p:sldId id="304" r:id="rId20"/>
    <p:sldId id="289" r:id="rId21"/>
    <p:sldId id="290" r:id="rId22"/>
    <p:sldId id="291" r:id="rId23"/>
    <p:sldId id="266" r:id="rId24"/>
    <p:sldId id="293" r:id="rId25"/>
    <p:sldId id="305" r:id="rId26"/>
    <p:sldId id="267" r:id="rId27"/>
    <p:sldId id="294" r:id="rId28"/>
    <p:sldId id="295" r:id="rId29"/>
    <p:sldId id="296" r:id="rId30"/>
    <p:sldId id="297" r:id="rId31"/>
    <p:sldId id="269" r:id="rId32"/>
    <p:sldId id="298" r:id="rId33"/>
    <p:sldId id="271" r:id="rId34"/>
    <p:sldId id="29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smail - [2010]" initials="i-[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0" autoAdjust="0"/>
    <p:restoredTop sz="94660"/>
  </p:normalViewPr>
  <p:slideViewPr>
    <p:cSldViewPr snapToGrid="0">
      <p:cViewPr>
        <p:scale>
          <a:sx n="70" d="100"/>
          <a:sy n="70" d="100"/>
        </p:scale>
        <p:origin x="-6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82BC23-3E1E-4BE0-88E7-85F964F127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A98F1D-6C83-4C67-B040-DF97DE05C180}">
      <dgm:prSet phldrT="[Text]" custT="1"/>
      <dgm:spPr/>
      <dgm:t>
        <a:bodyPr/>
        <a:lstStyle/>
        <a:p>
          <a:pPr algn="ctr"/>
          <a:r>
            <a:rPr lang="en-US" sz="3200" dirty="0" smtClean="0"/>
            <a:t>Justification</a:t>
          </a:r>
          <a:endParaRPr lang="en-US" sz="3200" dirty="0"/>
        </a:p>
      </dgm:t>
    </dgm:pt>
    <dgm:pt modelId="{3B178D71-B19A-4507-9090-CE0796774AE6}" type="parTrans" cxnId="{1C8F58F3-BE54-436A-9E35-E73430C94B75}">
      <dgm:prSet/>
      <dgm:spPr/>
      <dgm:t>
        <a:bodyPr/>
        <a:lstStyle/>
        <a:p>
          <a:pPr algn="l"/>
          <a:endParaRPr lang="en-US"/>
        </a:p>
      </dgm:t>
    </dgm:pt>
    <dgm:pt modelId="{9648FE95-CB28-4BB5-B3D6-D6A7E33C40C6}" type="sibTrans" cxnId="{1C8F58F3-BE54-436A-9E35-E73430C94B75}">
      <dgm:prSet/>
      <dgm:spPr/>
      <dgm:t>
        <a:bodyPr/>
        <a:lstStyle/>
        <a:p>
          <a:pPr algn="l"/>
          <a:endParaRPr lang="en-US"/>
        </a:p>
      </dgm:t>
    </dgm:pt>
    <dgm:pt modelId="{164EE8DA-221C-4B34-97DE-A6FE066DF41A}">
      <dgm:prSet phldrT="[Text]"/>
      <dgm:spPr/>
      <dgm:t>
        <a:bodyPr/>
        <a:lstStyle/>
        <a:p>
          <a:pPr algn="l"/>
          <a:r>
            <a:rPr lang="en-GB" dirty="0" smtClean="0"/>
            <a:t>Refer to complete report for justification of assumptions</a:t>
          </a:r>
          <a:endParaRPr lang="en-US" dirty="0"/>
        </a:p>
      </dgm:t>
    </dgm:pt>
    <dgm:pt modelId="{7F24F1FA-5F2E-4F9B-B7E0-E0639636A649}" type="parTrans" cxnId="{A6EFA054-A088-42B4-A9B2-2B0F43F80617}">
      <dgm:prSet/>
      <dgm:spPr/>
      <dgm:t>
        <a:bodyPr/>
        <a:lstStyle/>
        <a:p>
          <a:pPr algn="l"/>
          <a:endParaRPr lang="en-US"/>
        </a:p>
      </dgm:t>
    </dgm:pt>
    <dgm:pt modelId="{B5ABFD3A-F679-41F3-A4A4-007C69BEE1C0}" type="sibTrans" cxnId="{A6EFA054-A088-42B4-A9B2-2B0F43F80617}">
      <dgm:prSet/>
      <dgm:spPr/>
      <dgm:t>
        <a:bodyPr/>
        <a:lstStyle/>
        <a:p>
          <a:pPr algn="l"/>
          <a:endParaRPr lang="en-US"/>
        </a:p>
      </dgm:t>
    </dgm:pt>
    <dgm:pt modelId="{123F5476-E8BD-4E31-A244-697A393BB58D}">
      <dgm:prSet phldrT="[Text]" custT="1"/>
      <dgm:spPr/>
      <dgm:t>
        <a:bodyPr/>
        <a:lstStyle/>
        <a:p>
          <a:pPr algn="ctr"/>
          <a:r>
            <a:rPr lang="en-US" sz="3200" dirty="0" smtClean="0"/>
            <a:t>Discuss</a:t>
          </a:r>
          <a:endParaRPr lang="en-US" sz="3200" dirty="0"/>
        </a:p>
      </dgm:t>
    </dgm:pt>
    <dgm:pt modelId="{70648890-A6CC-4941-B372-FD5C1D71E4BC}" type="parTrans" cxnId="{C85A80BE-A040-4CEA-8489-7D77832A8A8B}">
      <dgm:prSet/>
      <dgm:spPr/>
      <dgm:t>
        <a:bodyPr/>
        <a:lstStyle/>
        <a:p>
          <a:pPr algn="l"/>
          <a:endParaRPr lang="en-US"/>
        </a:p>
      </dgm:t>
    </dgm:pt>
    <dgm:pt modelId="{FEAB56C7-DF05-4BCD-9295-AAEEF774514D}" type="sibTrans" cxnId="{C85A80BE-A040-4CEA-8489-7D77832A8A8B}">
      <dgm:prSet/>
      <dgm:spPr/>
      <dgm:t>
        <a:bodyPr/>
        <a:lstStyle/>
        <a:p>
          <a:pPr algn="l"/>
          <a:endParaRPr lang="en-US"/>
        </a:p>
      </dgm:t>
    </dgm:pt>
    <dgm:pt modelId="{BF65B6D8-0572-4FE5-8121-ADE2F2E4CF54}">
      <dgm:prSet phldrT="[Text]"/>
      <dgm:spPr/>
      <dgm:t>
        <a:bodyPr/>
        <a:lstStyle/>
        <a:p>
          <a:pPr algn="l"/>
          <a:r>
            <a:rPr lang="en-US" dirty="0" smtClean="0"/>
            <a:t>Discuss concerns with author and/or management of Divestment Re</a:t>
          </a:r>
          <a:endParaRPr lang="en-US" dirty="0"/>
        </a:p>
      </dgm:t>
    </dgm:pt>
    <dgm:pt modelId="{EBED4247-8E3F-4F6E-A414-9EA1FA09DC87}" type="parTrans" cxnId="{BC8C1CA3-BFA1-4FC6-806A-11F881E658EF}">
      <dgm:prSet/>
      <dgm:spPr/>
      <dgm:t>
        <a:bodyPr/>
        <a:lstStyle/>
        <a:p>
          <a:pPr algn="l"/>
          <a:endParaRPr lang="en-US"/>
        </a:p>
      </dgm:t>
    </dgm:pt>
    <dgm:pt modelId="{FF9EA717-8B48-400B-98DB-F35DCBAC3B93}" type="sibTrans" cxnId="{BC8C1CA3-BFA1-4FC6-806A-11F881E658EF}">
      <dgm:prSet/>
      <dgm:spPr/>
      <dgm:t>
        <a:bodyPr/>
        <a:lstStyle/>
        <a:p>
          <a:pPr algn="l"/>
          <a:endParaRPr lang="en-US"/>
        </a:p>
      </dgm:t>
    </dgm:pt>
    <dgm:pt modelId="{504E1A0F-7149-4C12-992D-13F398D51144}">
      <dgm:prSet phldrT="[Text]" custT="1"/>
      <dgm:spPr/>
      <dgm:t>
        <a:bodyPr/>
        <a:lstStyle/>
        <a:p>
          <a:pPr algn="ctr"/>
          <a:r>
            <a:rPr lang="en-US" sz="3200" dirty="0" smtClean="0"/>
            <a:t>Opinion</a:t>
          </a:r>
          <a:endParaRPr lang="en-US" sz="3200" dirty="0"/>
        </a:p>
      </dgm:t>
    </dgm:pt>
    <dgm:pt modelId="{34D9BC6B-8409-488A-9F7E-5F3F37113F57}" type="parTrans" cxnId="{27385640-79C2-484C-BF9D-149708B6BCDA}">
      <dgm:prSet/>
      <dgm:spPr/>
      <dgm:t>
        <a:bodyPr/>
        <a:lstStyle/>
        <a:p>
          <a:pPr algn="l"/>
          <a:endParaRPr lang="en-US"/>
        </a:p>
      </dgm:t>
    </dgm:pt>
    <dgm:pt modelId="{DBEB215D-25E5-45E4-BEB5-912AC8DDB97C}" type="sibTrans" cxnId="{27385640-79C2-484C-BF9D-149708B6BCDA}">
      <dgm:prSet/>
      <dgm:spPr/>
      <dgm:t>
        <a:bodyPr/>
        <a:lstStyle/>
        <a:p>
          <a:pPr algn="l"/>
          <a:endParaRPr lang="en-US"/>
        </a:p>
      </dgm:t>
    </dgm:pt>
    <dgm:pt modelId="{1AF568E8-1BDC-4D93-845F-AA3A4757DA47}">
      <dgm:prSet phldrT="[Text]"/>
      <dgm:spPr/>
      <dgm:t>
        <a:bodyPr/>
        <a:lstStyle/>
        <a:p>
          <a:pPr algn="l"/>
          <a:r>
            <a:rPr lang="en-US" dirty="0" smtClean="0"/>
            <a:t>Second opinion from another actuary</a:t>
          </a:r>
          <a:endParaRPr lang="en-US" dirty="0"/>
        </a:p>
      </dgm:t>
    </dgm:pt>
    <dgm:pt modelId="{29F89EFF-B37F-4586-BECB-6C058EEED239}" type="parTrans" cxnId="{B40668EF-1606-40C3-B702-3978927E3122}">
      <dgm:prSet/>
      <dgm:spPr/>
      <dgm:t>
        <a:bodyPr/>
        <a:lstStyle/>
        <a:p>
          <a:pPr algn="l"/>
          <a:endParaRPr lang="en-US"/>
        </a:p>
      </dgm:t>
    </dgm:pt>
    <dgm:pt modelId="{4355FB5F-BF57-4DA4-A994-5A7B85FC04FC}" type="sibTrans" cxnId="{B40668EF-1606-40C3-B702-3978927E3122}">
      <dgm:prSet/>
      <dgm:spPr/>
      <dgm:t>
        <a:bodyPr/>
        <a:lstStyle/>
        <a:p>
          <a:pPr algn="l"/>
          <a:endParaRPr lang="en-US"/>
        </a:p>
      </dgm:t>
    </dgm:pt>
    <dgm:pt modelId="{60875FC4-8A91-48E7-8823-7902891C52F6}">
      <dgm:prSet phldrT="[Text]"/>
      <dgm:spPr/>
      <dgm:t>
        <a:bodyPr/>
        <a:lstStyle/>
        <a:p>
          <a:pPr algn="l"/>
          <a:r>
            <a:rPr lang="en-US" dirty="0" smtClean="0"/>
            <a:t>Refer to audit/review report by Divestment Re’s actuarial consultants, if available</a:t>
          </a:r>
          <a:endParaRPr lang="en-US" dirty="0"/>
        </a:p>
      </dgm:t>
    </dgm:pt>
    <dgm:pt modelId="{F06D8ACE-082F-45D4-B364-747D9DBB644F}" type="parTrans" cxnId="{D9067E54-472A-4210-BDE0-BD27E17667D5}">
      <dgm:prSet/>
      <dgm:spPr/>
      <dgm:t>
        <a:bodyPr/>
        <a:lstStyle/>
        <a:p>
          <a:pPr algn="l"/>
          <a:endParaRPr lang="en-US"/>
        </a:p>
      </dgm:t>
    </dgm:pt>
    <dgm:pt modelId="{50F82185-DF44-48C6-AC47-74F0854018BA}" type="sibTrans" cxnId="{D9067E54-472A-4210-BDE0-BD27E17667D5}">
      <dgm:prSet/>
      <dgm:spPr/>
      <dgm:t>
        <a:bodyPr/>
        <a:lstStyle/>
        <a:p>
          <a:pPr algn="l"/>
          <a:endParaRPr lang="en-US"/>
        </a:p>
      </dgm:t>
    </dgm:pt>
    <dgm:pt modelId="{2D0CBE97-E548-4089-80BF-3C79B2F79723}" type="pres">
      <dgm:prSet presAssocID="{EC82BC23-3E1E-4BE0-88E7-85F964F127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D267D9-0D95-4546-B7FA-AB3AE57C371C}" type="pres">
      <dgm:prSet presAssocID="{F6A98F1D-6C83-4C67-B040-DF97DE05C180}" presName="linNode" presStyleCnt="0"/>
      <dgm:spPr/>
    </dgm:pt>
    <dgm:pt modelId="{939419AF-4BA7-4814-A824-578429251AEF}" type="pres">
      <dgm:prSet presAssocID="{F6A98F1D-6C83-4C67-B040-DF97DE05C180}" presName="parentText" presStyleLbl="node1" presStyleIdx="0" presStyleCnt="3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57805C-8B03-484F-BB9C-8B180F5C51C8}" type="pres">
      <dgm:prSet presAssocID="{F6A98F1D-6C83-4C67-B040-DF97DE05C180}" presName="descendantText" presStyleLbl="alignAccFollowNode1" presStyleIdx="0" presStyleCnt="3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D9958B-1F3F-4A36-8895-B78629E9BAE4}" type="pres">
      <dgm:prSet presAssocID="{9648FE95-CB28-4BB5-B3D6-D6A7E33C40C6}" presName="sp" presStyleCnt="0"/>
      <dgm:spPr/>
    </dgm:pt>
    <dgm:pt modelId="{58FA917B-8663-4039-A966-1E5621BBB456}" type="pres">
      <dgm:prSet presAssocID="{123F5476-E8BD-4E31-A244-697A393BB58D}" presName="linNode" presStyleCnt="0"/>
      <dgm:spPr/>
    </dgm:pt>
    <dgm:pt modelId="{906F474E-42D1-4B43-BEC4-7720C9926C5D}" type="pres">
      <dgm:prSet presAssocID="{123F5476-E8BD-4E31-A244-697A393BB58D}" presName="parentText" presStyleLbl="node1" presStyleIdx="1" presStyleCnt="3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CFCB1-D035-42BE-93E9-D8C2666031EA}" type="pres">
      <dgm:prSet presAssocID="{123F5476-E8BD-4E31-A244-697A393BB58D}" presName="descendantText" presStyleLbl="alignAccFollowNode1" presStyleIdx="1" presStyleCnt="3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CDD2A4-90A6-4AD2-9449-25A6CC21C405}" type="pres">
      <dgm:prSet presAssocID="{FEAB56C7-DF05-4BCD-9295-AAEEF774514D}" presName="sp" presStyleCnt="0"/>
      <dgm:spPr/>
    </dgm:pt>
    <dgm:pt modelId="{B0CD4E9B-F2D1-4BFF-8F21-B0BD364EA8D6}" type="pres">
      <dgm:prSet presAssocID="{504E1A0F-7149-4C12-992D-13F398D51144}" presName="linNode" presStyleCnt="0"/>
      <dgm:spPr/>
    </dgm:pt>
    <dgm:pt modelId="{92BAC14E-9A1E-4F6D-82E9-509FDA8A6AFC}" type="pres">
      <dgm:prSet presAssocID="{504E1A0F-7149-4C12-992D-13F398D51144}" presName="parentText" presStyleLbl="node1" presStyleIdx="2" presStyleCnt="3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D7E9E0-5E09-401B-A53B-0FEEC90019CA}" type="pres">
      <dgm:prSet presAssocID="{504E1A0F-7149-4C12-992D-13F398D51144}" presName="descendantText" presStyleLbl="alignAccFollowNode1" presStyleIdx="2" presStyleCnt="3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CD1FFF-7578-4AB2-9423-5D9828462DAA}" type="presOf" srcId="{504E1A0F-7149-4C12-992D-13F398D51144}" destId="{92BAC14E-9A1E-4F6D-82E9-509FDA8A6AFC}" srcOrd="0" destOrd="0" presId="urn:microsoft.com/office/officeart/2005/8/layout/vList5"/>
    <dgm:cxn modelId="{1C8F58F3-BE54-436A-9E35-E73430C94B75}" srcId="{EC82BC23-3E1E-4BE0-88E7-85F964F12713}" destId="{F6A98F1D-6C83-4C67-B040-DF97DE05C180}" srcOrd="0" destOrd="0" parTransId="{3B178D71-B19A-4507-9090-CE0796774AE6}" sibTransId="{9648FE95-CB28-4BB5-B3D6-D6A7E33C40C6}"/>
    <dgm:cxn modelId="{131EE445-1C35-4789-A2AC-8E3969093D0B}" type="presOf" srcId="{EC82BC23-3E1E-4BE0-88E7-85F964F12713}" destId="{2D0CBE97-E548-4089-80BF-3C79B2F79723}" srcOrd="0" destOrd="0" presId="urn:microsoft.com/office/officeart/2005/8/layout/vList5"/>
    <dgm:cxn modelId="{AF8E1C65-60F6-4E5F-A8C6-1026585EA8D1}" type="presOf" srcId="{BF65B6D8-0572-4FE5-8121-ADE2F2E4CF54}" destId="{984CFCB1-D035-42BE-93E9-D8C2666031EA}" srcOrd="0" destOrd="0" presId="urn:microsoft.com/office/officeart/2005/8/layout/vList5"/>
    <dgm:cxn modelId="{B40668EF-1606-40C3-B702-3978927E3122}" srcId="{504E1A0F-7149-4C12-992D-13F398D51144}" destId="{1AF568E8-1BDC-4D93-845F-AA3A4757DA47}" srcOrd="0" destOrd="0" parTransId="{29F89EFF-B37F-4586-BECB-6C058EEED239}" sibTransId="{4355FB5F-BF57-4DA4-A994-5A7B85FC04FC}"/>
    <dgm:cxn modelId="{164D23D9-C2CC-4164-B9B2-ED322042F412}" type="presOf" srcId="{1AF568E8-1BDC-4D93-845F-AA3A4757DA47}" destId="{B1D7E9E0-5E09-401B-A53B-0FEEC90019CA}" srcOrd="0" destOrd="0" presId="urn:microsoft.com/office/officeart/2005/8/layout/vList5"/>
    <dgm:cxn modelId="{AF332D35-0D94-4702-97E6-82C6E6F53B59}" type="presOf" srcId="{F6A98F1D-6C83-4C67-B040-DF97DE05C180}" destId="{939419AF-4BA7-4814-A824-578429251AEF}" srcOrd="0" destOrd="0" presId="urn:microsoft.com/office/officeart/2005/8/layout/vList5"/>
    <dgm:cxn modelId="{D56AA5D4-C718-4828-8512-9DB3ABC9D175}" type="presOf" srcId="{164EE8DA-221C-4B34-97DE-A6FE066DF41A}" destId="{3657805C-8B03-484F-BB9C-8B180F5C51C8}" srcOrd="0" destOrd="0" presId="urn:microsoft.com/office/officeart/2005/8/layout/vList5"/>
    <dgm:cxn modelId="{BC8C1CA3-BFA1-4FC6-806A-11F881E658EF}" srcId="{123F5476-E8BD-4E31-A244-697A393BB58D}" destId="{BF65B6D8-0572-4FE5-8121-ADE2F2E4CF54}" srcOrd="0" destOrd="0" parTransId="{EBED4247-8E3F-4F6E-A414-9EA1FA09DC87}" sibTransId="{FF9EA717-8B48-400B-98DB-F35DCBAC3B93}"/>
    <dgm:cxn modelId="{A6EFA054-A088-42B4-A9B2-2B0F43F80617}" srcId="{F6A98F1D-6C83-4C67-B040-DF97DE05C180}" destId="{164EE8DA-221C-4B34-97DE-A6FE066DF41A}" srcOrd="0" destOrd="0" parTransId="{7F24F1FA-5F2E-4F9B-B7E0-E0639636A649}" sibTransId="{B5ABFD3A-F679-41F3-A4A4-007C69BEE1C0}"/>
    <dgm:cxn modelId="{C85A80BE-A040-4CEA-8489-7D77832A8A8B}" srcId="{EC82BC23-3E1E-4BE0-88E7-85F964F12713}" destId="{123F5476-E8BD-4E31-A244-697A393BB58D}" srcOrd="1" destOrd="0" parTransId="{70648890-A6CC-4941-B372-FD5C1D71E4BC}" sibTransId="{FEAB56C7-DF05-4BCD-9295-AAEEF774514D}"/>
    <dgm:cxn modelId="{5086B34D-643F-4FD2-B888-B3C6472F8917}" type="presOf" srcId="{123F5476-E8BD-4E31-A244-697A393BB58D}" destId="{906F474E-42D1-4B43-BEC4-7720C9926C5D}" srcOrd="0" destOrd="0" presId="urn:microsoft.com/office/officeart/2005/8/layout/vList5"/>
    <dgm:cxn modelId="{D9067E54-472A-4210-BDE0-BD27E17667D5}" srcId="{504E1A0F-7149-4C12-992D-13F398D51144}" destId="{60875FC4-8A91-48E7-8823-7902891C52F6}" srcOrd="1" destOrd="0" parTransId="{F06D8ACE-082F-45D4-B364-747D9DBB644F}" sibTransId="{50F82185-DF44-48C6-AC47-74F0854018BA}"/>
    <dgm:cxn modelId="{27385640-79C2-484C-BF9D-149708B6BCDA}" srcId="{EC82BC23-3E1E-4BE0-88E7-85F964F12713}" destId="{504E1A0F-7149-4C12-992D-13F398D51144}" srcOrd="2" destOrd="0" parTransId="{34D9BC6B-8409-488A-9F7E-5F3F37113F57}" sibTransId="{DBEB215D-25E5-45E4-BEB5-912AC8DDB97C}"/>
    <dgm:cxn modelId="{28C12232-47E5-4782-AF4B-5D6E40A40421}" type="presOf" srcId="{60875FC4-8A91-48E7-8823-7902891C52F6}" destId="{B1D7E9E0-5E09-401B-A53B-0FEEC90019CA}" srcOrd="0" destOrd="1" presId="urn:microsoft.com/office/officeart/2005/8/layout/vList5"/>
    <dgm:cxn modelId="{42FAF458-F1E2-411C-BC09-CAFB4C8AF616}" type="presParOf" srcId="{2D0CBE97-E548-4089-80BF-3C79B2F79723}" destId="{D6D267D9-0D95-4546-B7FA-AB3AE57C371C}" srcOrd="0" destOrd="0" presId="urn:microsoft.com/office/officeart/2005/8/layout/vList5"/>
    <dgm:cxn modelId="{327B8BA5-F698-4348-9FAF-92DBE5FC4C99}" type="presParOf" srcId="{D6D267D9-0D95-4546-B7FA-AB3AE57C371C}" destId="{939419AF-4BA7-4814-A824-578429251AEF}" srcOrd="0" destOrd="0" presId="urn:microsoft.com/office/officeart/2005/8/layout/vList5"/>
    <dgm:cxn modelId="{BF2C402D-1893-4B09-8CB5-210C1071CC39}" type="presParOf" srcId="{D6D267D9-0D95-4546-B7FA-AB3AE57C371C}" destId="{3657805C-8B03-484F-BB9C-8B180F5C51C8}" srcOrd="1" destOrd="0" presId="urn:microsoft.com/office/officeart/2005/8/layout/vList5"/>
    <dgm:cxn modelId="{ADECF370-3E5B-4ECC-8BE0-99CDB9964698}" type="presParOf" srcId="{2D0CBE97-E548-4089-80BF-3C79B2F79723}" destId="{3DD9958B-1F3F-4A36-8895-B78629E9BAE4}" srcOrd="1" destOrd="0" presId="urn:microsoft.com/office/officeart/2005/8/layout/vList5"/>
    <dgm:cxn modelId="{DB87BD31-C894-41C8-A4E2-402D96A52A05}" type="presParOf" srcId="{2D0CBE97-E548-4089-80BF-3C79B2F79723}" destId="{58FA917B-8663-4039-A966-1E5621BBB456}" srcOrd="2" destOrd="0" presId="urn:microsoft.com/office/officeart/2005/8/layout/vList5"/>
    <dgm:cxn modelId="{4C09E9DE-4A4A-4BF0-8E9F-9EB30870B996}" type="presParOf" srcId="{58FA917B-8663-4039-A966-1E5621BBB456}" destId="{906F474E-42D1-4B43-BEC4-7720C9926C5D}" srcOrd="0" destOrd="0" presId="urn:microsoft.com/office/officeart/2005/8/layout/vList5"/>
    <dgm:cxn modelId="{E4D000C2-49EA-4A88-B45B-67B7178E82B8}" type="presParOf" srcId="{58FA917B-8663-4039-A966-1E5621BBB456}" destId="{984CFCB1-D035-42BE-93E9-D8C2666031EA}" srcOrd="1" destOrd="0" presId="urn:microsoft.com/office/officeart/2005/8/layout/vList5"/>
    <dgm:cxn modelId="{903B902B-3CDD-41AC-8220-0CAE4A9E019D}" type="presParOf" srcId="{2D0CBE97-E548-4089-80BF-3C79B2F79723}" destId="{E3CDD2A4-90A6-4AD2-9449-25A6CC21C405}" srcOrd="3" destOrd="0" presId="urn:microsoft.com/office/officeart/2005/8/layout/vList5"/>
    <dgm:cxn modelId="{9BF579C9-7E0B-47C2-88D0-F8EEA46AB5F2}" type="presParOf" srcId="{2D0CBE97-E548-4089-80BF-3C79B2F79723}" destId="{B0CD4E9B-F2D1-4BFF-8F21-B0BD364EA8D6}" srcOrd="4" destOrd="0" presId="urn:microsoft.com/office/officeart/2005/8/layout/vList5"/>
    <dgm:cxn modelId="{8AF5DEE1-4EE4-42DF-B3EA-DF3600E2797B}" type="presParOf" srcId="{B0CD4E9B-F2D1-4BFF-8F21-B0BD364EA8D6}" destId="{92BAC14E-9A1E-4F6D-82E9-509FDA8A6AFC}" srcOrd="0" destOrd="0" presId="urn:microsoft.com/office/officeart/2005/8/layout/vList5"/>
    <dgm:cxn modelId="{74C9D539-BFE4-4317-B232-9E372DBBCD35}" type="presParOf" srcId="{B0CD4E9B-F2D1-4BFF-8F21-B0BD364EA8D6}" destId="{B1D7E9E0-5E09-401B-A53B-0FEEC90019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9E8B64-9975-4316-B2FB-690E959390F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E86B83-F8E4-4347-B866-A8B9D46E9C1E}">
      <dgm:prSet phldrT="[Text]" custT="1"/>
      <dgm:spPr/>
      <dgm:t>
        <a:bodyPr/>
        <a:lstStyle/>
        <a:p>
          <a:r>
            <a:rPr lang="en-US" sz="1600" dirty="0" smtClean="0"/>
            <a:t>Analyze and conclude</a:t>
          </a:r>
          <a:endParaRPr lang="en-US" sz="1600" dirty="0"/>
        </a:p>
      </dgm:t>
    </dgm:pt>
    <dgm:pt modelId="{CE7CA9BC-B957-4B04-903D-936CDFF85D4F}" type="parTrans" cxnId="{E25678D1-CB9E-4F19-89D2-A8379C73DB3B}">
      <dgm:prSet/>
      <dgm:spPr/>
      <dgm:t>
        <a:bodyPr/>
        <a:lstStyle/>
        <a:p>
          <a:endParaRPr lang="en-US"/>
        </a:p>
      </dgm:t>
    </dgm:pt>
    <dgm:pt modelId="{4417B362-3DE2-4FC3-9617-21FFBF25574C}" type="sibTrans" cxnId="{E25678D1-CB9E-4F19-89D2-A8379C73DB3B}">
      <dgm:prSet/>
      <dgm:spPr/>
      <dgm:t>
        <a:bodyPr/>
        <a:lstStyle/>
        <a:p>
          <a:endParaRPr lang="en-US"/>
        </a:p>
      </dgm:t>
    </dgm:pt>
    <dgm:pt modelId="{182304CC-6371-40A5-A35F-260DB19560E0}">
      <dgm:prSet phldrT="[Text]" custT="1"/>
      <dgm:spPr/>
      <dgm:t>
        <a:bodyPr/>
        <a:lstStyle/>
        <a:p>
          <a:r>
            <a:rPr lang="en-US" sz="1600" dirty="0" smtClean="0"/>
            <a:t>Raise concern and criticize the work to Acquisitive Insurance Group and Divestment Re</a:t>
          </a:r>
          <a:endParaRPr lang="en-US" sz="1600" dirty="0"/>
        </a:p>
      </dgm:t>
    </dgm:pt>
    <dgm:pt modelId="{1F2F69C0-9992-4349-BCC0-3FAE0880F5CB}" type="parTrans" cxnId="{C9EDAE9A-3209-4985-A822-8B541CAA5392}">
      <dgm:prSet/>
      <dgm:spPr/>
      <dgm:t>
        <a:bodyPr/>
        <a:lstStyle/>
        <a:p>
          <a:endParaRPr lang="en-US"/>
        </a:p>
      </dgm:t>
    </dgm:pt>
    <dgm:pt modelId="{06FE5454-E2B9-4D89-92FA-A06E613DEBFB}" type="sibTrans" cxnId="{C9EDAE9A-3209-4985-A822-8B541CAA5392}">
      <dgm:prSet/>
      <dgm:spPr/>
      <dgm:t>
        <a:bodyPr/>
        <a:lstStyle/>
        <a:p>
          <a:endParaRPr lang="en-US"/>
        </a:p>
      </dgm:t>
    </dgm:pt>
    <dgm:pt modelId="{23234711-D9E7-4CB5-8ACF-2CA2B41CDB35}">
      <dgm:prSet phldrT="[Text]" custT="1"/>
      <dgm:spPr/>
      <dgm:t>
        <a:bodyPr/>
        <a:lstStyle/>
        <a:p>
          <a:r>
            <a:rPr lang="en-US" sz="1600" dirty="0" smtClean="0"/>
            <a:t>If unresolved, raise your criticism to professional body for breach of PCS Section 3.5 as per PCS Section 4.3.1  and Section 4.3.5</a:t>
          </a:r>
          <a:endParaRPr lang="en-US" sz="1600" dirty="0"/>
        </a:p>
      </dgm:t>
    </dgm:pt>
    <dgm:pt modelId="{35614691-6224-4F1E-A652-9D5E4423B892}" type="parTrans" cxnId="{A7A55474-3D83-4701-8673-A0821F4D0B46}">
      <dgm:prSet/>
      <dgm:spPr/>
      <dgm:t>
        <a:bodyPr/>
        <a:lstStyle/>
        <a:p>
          <a:endParaRPr lang="en-US"/>
        </a:p>
      </dgm:t>
    </dgm:pt>
    <dgm:pt modelId="{29E527FF-06DF-46F7-83B1-FA4DC61BA787}" type="sibTrans" cxnId="{A7A55474-3D83-4701-8673-A0821F4D0B46}">
      <dgm:prSet/>
      <dgm:spPr/>
      <dgm:t>
        <a:bodyPr/>
        <a:lstStyle/>
        <a:p>
          <a:endParaRPr lang="en-US"/>
        </a:p>
      </dgm:t>
    </dgm:pt>
    <dgm:pt modelId="{213D7C3D-6A64-4AEB-961B-639D0767B44C}" type="pres">
      <dgm:prSet presAssocID="{A09E8B64-9975-4316-B2FB-690E959390F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55AB677-5336-4F2C-8C20-838A4477A273}" type="pres">
      <dgm:prSet presAssocID="{A09E8B64-9975-4316-B2FB-690E959390F1}" presName="arrow" presStyleLbl="bgShp" presStyleIdx="0" presStyleCnt="1" custScaleX="146059"/>
      <dgm:spPr/>
    </dgm:pt>
    <dgm:pt modelId="{76E15F99-CB0F-4E83-A008-F0D63D6A2DB5}" type="pres">
      <dgm:prSet presAssocID="{A09E8B64-9975-4316-B2FB-690E959390F1}" presName="arrowDiagram3" presStyleCnt="0"/>
      <dgm:spPr/>
    </dgm:pt>
    <dgm:pt modelId="{E612B399-55A6-4D85-AC22-F3A6E3725166}" type="pres">
      <dgm:prSet presAssocID="{3CE86B83-F8E4-4347-B866-A8B9D46E9C1E}" presName="bullet3a" presStyleLbl="node1" presStyleIdx="0" presStyleCnt="3" custLinFactX="-100000" custLinFactY="-100000" custLinFactNeighborX="-101656" custLinFactNeighborY="-123262"/>
      <dgm:spPr/>
    </dgm:pt>
    <dgm:pt modelId="{77B68F1D-6260-4A9A-A358-39A6161857EE}" type="pres">
      <dgm:prSet presAssocID="{3CE86B83-F8E4-4347-B866-A8B9D46E9C1E}" presName="textBox3a" presStyleLbl="revTx" presStyleIdx="0" presStyleCnt="3" custLinFactNeighborX="-32951" custLinFactNeighborY="-1658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6767BF3-C34E-427C-837D-E8D04E8AE4BE}" type="pres">
      <dgm:prSet presAssocID="{182304CC-6371-40A5-A35F-260DB19560E0}" presName="bullet3b" presStyleLbl="node1" presStyleIdx="1" presStyleCnt="3" custLinFactNeighborY="-15936"/>
      <dgm:spPr/>
    </dgm:pt>
    <dgm:pt modelId="{3CA98182-6E2E-4EB8-A329-0D7864516E4B}" type="pres">
      <dgm:prSet presAssocID="{182304CC-6371-40A5-A35F-260DB19560E0}" presName="textBox3b" presStyleLbl="revTx" presStyleIdx="1" presStyleCnt="3" custScaleX="142003" custScaleY="91629" custLinFactNeighborX="780" custLinFactNeighborY="82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F6C47-D767-4B57-B7EC-A0660B96D6A5}" type="pres">
      <dgm:prSet presAssocID="{23234711-D9E7-4CB5-8ACF-2CA2B41CDB35}" presName="bullet3c" presStyleLbl="node1" presStyleIdx="2" presStyleCnt="3" custLinFactNeighborY="28810"/>
      <dgm:spPr/>
    </dgm:pt>
    <dgm:pt modelId="{DC40E89F-AE69-4C3B-A717-289BFAE0737B}" type="pres">
      <dgm:prSet presAssocID="{23234711-D9E7-4CB5-8ACF-2CA2B41CDB35}" presName="textBox3c" presStyleLbl="revTx" presStyleIdx="2" presStyleCnt="3" custScaleX="144824" custScaleY="77265" custLinFactNeighborX="17160" custLinFactNeighborY="19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EDAE9A-3209-4985-A822-8B541CAA5392}" srcId="{A09E8B64-9975-4316-B2FB-690E959390F1}" destId="{182304CC-6371-40A5-A35F-260DB19560E0}" srcOrd="1" destOrd="0" parTransId="{1F2F69C0-9992-4349-BCC0-3FAE0880F5CB}" sibTransId="{06FE5454-E2B9-4D89-92FA-A06E613DEBFB}"/>
    <dgm:cxn modelId="{FB2D0CF9-A6C3-4253-92AF-7CFDB632CDCB}" type="presOf" srcId="{182304CC-6371-40A5-A35F-260DB19560E0}" destId="{3CA98182-6E2E-4EB8-A329-0D7864516E4B}" srcOrd="0" destOrd="0" presId="urn:microsoft.com/office/officeart/2005/8/layout/arrow2"/>
    <dgm:cxn modelId="{8F20302C-0488-4713-855C-DE29C664BF01}" type="presOf" srcId="{3CE86B83-F8E4-4347-B866-A8B9D46E9C1E}" destId="{77B68F1D-6260-4A9A-A358-39A6161857EE}" srcOrd="0" destOrd="0" presId="urn:microsoft.com/office/officeart/2005/8/layout/arrow2"/>
    <dgm:cxn modelId="{FAE141D4-1809-4CAC-A42D-90E8B52530FA}" type="presOf" srcId="{A09E8B64-9975-4316-B2FB-690E959390F1}" destId="{213D7C3D-6A64-4AEB-961B-639D0767B44C}" srcOrd="0" destOrd="0" presId="urn:microsoft.com/office/officeart/2005/8/layout/arrow2"/>
    <dgm:cxn modelId="{E25678D1-CB9E-4F19-89D2-A8379C73DB3B}" srcId="{A09E8B64-9975-4316-B2FB-690E959390F1}" destId="{3CE86B83-F8E4-4347-B866-A8B9D46E9C1E}" srcOrd="0" destOrd="0" parTransId="{CE7CA9BC-B957-4B04-903D-936CDFF85D4F}" sibTransId="{4417B362-3DE2-4FC3-9617-21FFBF25574C}"/>
    <dgm:cxn modelId="{608829F5-1978-4DF4-B24E-E6BF7D7BCBEC}" type="presOf" srcId="{23234711-D9E7-4CB5-8ACF-2CA2B41CDB35}" destId="{DC40E89F-AE69-4C3B-A717-289BFAE0737B}" srcOrd="0" destOrd="0" presId="urn:microsoft.com/office/officeart/2005/8/layout/arrow2"/>
    <dgm:cxn modelId="{A7A55474-3D83-4701-8673-A0821F4D0B46}" srcId="{A09E8B64-9975-4316-B2FB-690E959390F1}" destId="{23234711-D9E7-4CB5-8ACF-2CA2B41CDB35}" srcOrd="2" destOrd="0" parTransId="{35614691-6224-4F1E-A652-9D5E4423B892}" sibTransId="{29E527FF-06DF-46F7-83B1-FA4DC61BA787}"/>
    <dgm:cxn modelId="{B863503D-AEA1-4255-82A8-CAAC77085F5F}" type="presParOf" srcId="{213D7C3D-6A64-4AEB-961B-639D0767B44C}" destId="{A55AB677-5336-4F2C-8C20-838A4477A273}" srcOrd="0" destOrd="0" presId="urn:microsoft.com/office/officeart/2005/8/layout/arrow2"/>
    <dgm:cxn modelId="{9099155F-B7B1-418E-8FEA-DC6785CFE9D0}" type="presParOf" srcId="{213D7C3D-6A64-4AEB-961B-639D0767B44C}" destId="{76E15F99-CB0F-4E83-A008-F0D63D6A2DB5}" srcOrd="1" destOrd="0" presId="urn:microsoft.com/office/officeart/2005/8/layout/arrow2"/>
    <dgm:cxn modelId="{85E593D1-E97A-4BA7-B1D8-78FB3A57B923}" type="presParOf" srcId="{76E15F99-CB0F-4E83-A008-F0D63D6A2DB5}" destId="{E612B399-55A6-4D85-AC22-F3A6E3725166}" srcOrd="0" destOrd="0" presId="urn:microsoft.com/office/officeart/2005/8/layout/arrow2"/>
    <dgm:cxn modelId="{46C52B60-992C-4247-97DC-F98A3494B3BE}" type="presParOf" srcId="{76E15F99-CB0F-4E83-A008-F0D63D6A2DB5}" destId="{77B68F1D-6260-4A9A-A358-39A6161857EE}" srcOrd="1" destOrd="0" presId="urn:microsoft.com/office/officeart/2005/8/layout/arrow2"/>
    <dgm:cxn modelId="{AE1DA4EC-7EA1-47EF-8B41-E23CF40190D1}" type="presParOf" srcId="{76E15F99-CB0F-4E83-A008-F0D63D6A2DB5}" destId="{06767BF3-C34E-427C-837D-E8D04E8AE4BE}" srcOrd="2" destOrd="0" presId="urn:microsoft.com/office/officeart/2005/8/layout/arrow2"/>
    <dgm:cxn modelId="{96D27E37-6863-428C-A3B9-0003247AE320}" type="presParOf" srcId="{76E15F99-CB0F-4E83-A008-F0D63D6A2DB5}" destId="{3CA98182-6E2E-4EB8-A329-0D7864516E4B}" srcOrd="3" destOrd="0" presId="urn:microsoft.com/office/officeart/2005/8/layout/arrow2"/>
    <dgm:cxn modelId="{03AE08B7-950D-428B-A96B-108DD831F974}" type="presParOf" srcId="{76E15F99-CB0F-4E83-A008-F0D63D6A2DB5}" destId="{0B7F6C47-D767-4B57-B7EC-A0660B96D6A5}" srcOrd="4" destOrd="0" presId="urn:microsoft.com/office/officeart/2005/8/layout/arrow2"/>
    <dgm:cxn modelId="{805BCA40-1EED-48F4-8739-97DB1DE7A689}" type="presParOf" srcId="{76E15F99-CB0F-4E83-A008-F0D63D6A2DB5}" destId="{DC40E89F-AE69-4C3B-A717-289BFAE0737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82BC23-3E1E-4BE0-88E7-85F964F127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A98F1D-6C83-4C67-B040-DF97DE05C180}">
      <dgm:prSet phldrT="[Text]" custT="1"/>
      <dgm:spPr/>
      <dgm:t>
        <a:bodyPr/>
        <a:lstStyle/>
        <a:p>
          <a:pPr algn="ctr"/>
          <a:r>
            <a:rPr lang="en-US" sz="3200" dirty="0" smtClean="0"/>
            <a:t>GN12</a:t>
          </a:r>
          <a:endParaRPr lang="en-US" sz="3200" dirty="0"/>
        </a:p>
      </dgm:t>
    </dgm:pt>
    <dgm:pt modelId="{3B178D71-B19A-4507-9090-CE0796774AE6}" type="parTrans" cxnId="{1C8F58F3-BE54-436A-9E35-E73430C94B75}">
      <dgm:prSet/>
      <dgm:spPr/>
      <dgm:t>
        <a:bodyPr/>
        <a:lstStyle/>
        <a:p>
          <a:pPr algn="l"/>
          <a:endParaRPr lang="en-US"/>
        </a:p>
      </dgm:t>
    </dgm:pt>
    <dgm:pt modelId="{9648FE95-CB28-4BB5-B3D6-D6A7E33C40C6}" type="sibTrans" cxnId="{1C8F58F3-BE54-436A-9E35-E73430C94B75}">
      <dgm:prSet/>
      <dgm:spPr/>
      <dgm:t>
        <a:bodyPr/>
        <a:lstStyle/>
        <a:p>
          <a:pPr algn="l"/>
          <a:endParaRPr lang="en-US"/>
        </a:p>
      </dgm:t>
    </dgm:pt>
    <dgm:pt modelId="{164EE8DA-221C-4B34-97DE-A6FE066DF41A}">
      <dgm:prSet phldrT="[Text]"/>
      <dgm:spPr/>
      <dgm:t>
        <a:bodyPr/>
        <a:lstStyle/>
        <a:p>
          <a:pPr algn="l"/>
          <a:r>
            <a:rPr lang="en-GB" dirty="0" smtClean="0"/>
            <a:t>Applicable on the author?</a:t>
          </a:r>
          <a:endParaRPr lang="en-US" dirty="0"/>
        </a:p>
      </dgm:t>
    </dgm:pt>
    <dgm:pt modelId="{7F24F1FA-5F2E-4F9B-B7E0-E0639636A649}" type="parTrans" cxnId="{A6EFA054-A088-42B4-A9B2-2B0F43F80617}">
      <dgm:prSet/>
      <dgm:spPr/>
      <dgm:t>
        <a:bodyPr/>
        <a:lstStyle/>
        <a:p>
          <a:pPr algn="l"/>
          <a:endParaRPr lang="en-US"/>
        </a:p>
      </dgm:t>
    </dgm:pt>
    <dgm:pt modelId="{B5ABFD3A-F679-41F3-A4A4-007C69BEE1C0}" type="sibTrans" cxnId="{A6EFA054-A088-42B4-A9B2-2B0F43F80617}">
      <dgm:prSet/>
      <dgm:spPr/>
      <dgm:t>
        <a:bodyPr/>
        <a:lstStyle/>
        <a:p>
          <a:pPr algn="l"/>
          <a:endParaRPr lang="en-US"/>
        </a:p>
      </dgm:t>
    </dgm:pt>
    <dgm:pt modelId="{123F5476-E8BD-4E31-A244-697A393BB58D}">
      <dgm:prSet phldrT="[Text]" custT="1"/>
      <dgm:spPr/>
      <dgm:t>
        <a:bodyPr/>
        <a:lstStyle/>
        <a:p>
          <a:pPr algn="ctr"/>
          <a:r>
            <a:rPr lang="en-GB" sz="3200" dirty="0" smtClean="0"/>
            <a:t>Special Circumstances </a:t>
          </a:r>
          <a:endParaRPr lang="en-US" sz="3200" dirty="0"/>
        </a:p>
      </dgm:t>
    </dgm:pt>
    <dgm:pt modelId="{70648890-A6CC-4941-B372-FD5C1D71E4BC}" type="parTrans" cxnId="{C85A80BE-A040-4CEA-8489-7D77832A8A8B}">
      <dgm:prSet/>
      <dgm:spPr/>
      <dgm:t>
        <a:bodyPr/>
        <a:lstStyle/>
        <a:p>
          <a:pPr algn="l"/>
          <a:endParaRPr lang="en-US"/>
        </a:p>
      </dgm:t>
    </dgm:pt>
    <dgm:pt modelId="{FEAB56C7-DF05-4BCD-9295-AAEEF774514D}" type="sibTrans" cxnId="{C85A80BE-A040-4CEA-8489-7D77832A8A8B}">
      <dgm:prSet/>
      <dgm:spPr/>
      <dgm:t>
        <a:bodyPr/>
        <a:lstStyle/>
        <a:p>
          <a:pPr algn="l"/>
          <a:endParaRPr lang="en-US"/>
        </a:p>
      </dgm:t>
    </dgm:pt>
    <dgm:pt modelId="{BF65B6D8-0572-4FE5-8121-ADE2F2E4CF54}">
      <dgm:prSet phldrT="[Text]"/>
      <dgm:spPr/>
      <dgm:t>
        <a:bodyPr/>
        <a:lstStyle/>
        <a:p>
          <a:pPr algn="l"/>
          <a:r>
            <a:rPr lang="en-US" dirty="0" smtClean="0"/>
            <a:t>Any special circumstances under which report was prepared?</a:t>
          </a:r>
          <a:endParaRPr lang="en-US" dirty="0"/>
        </a:p>
      </dgm:t>
    </dgm:pt>
    <dgm:pt modelId="{EBED4247-8E3F-4F6E-A414-9EA1FA09DC87}" type="parTrans" cxnId="{BC8C1CA3-BFA1-4FC6-806A-11F881E658EF}">
      <dgm:prSet/>
      <dgm:spPr/>
      <dgm:t>
        <a:bodyPr/>
        <a:lstStyle/>
        <a:p>
          <a:pPr algn="l"/>
          <a:endParaRPr lang="en-US"/>
        </a:p>
      </dgm:t>
    </dgm:pt>
    <dgm:pt modelId="{FF9EA717-8B48-400B-98DB-F35DCBAC3B93}" type="sibTrans" cxnId="{BC8C1CA3-BFA1-4FC6-806A-11F881E658EF}">
      <dgm:prSet/>
      <dgm:spPr/>
      <dgm:t>
        <a:bodyPr/>
        <a:lstStyle/>
        <a:p>
          <a:pPr algn="l"/>
          <a:endParaRPr lang="en-US"/>
        </a:p>
      </dgm:t>
    </dgm:pt>
    <dgm:pt modelId="{504E1A0F-7149-4C12-992D-13F398D51144}">
      <dgm:prSet phldrT="[Text]" custT="1"/>
      <dgm:spPr/>
      <dgm:t>
        <a:bodyPr/>
        <a:lstStyle/>
        <a:p>
          <a:pPr algn="ctr"/>
          <a:r>
            <a:rPr lang="en-US" sz="3200" dirty="0" smtClean="0"/>
            <a:t>Opinion</a:t>
          </a:r>
          <a:endParaRPr lang="en-US" sz="3200" dirty="0"/>
        </a:p>
      </dgm:t>
    </dgm:pt>
    <dgm:pt modelId="{34D9BC6B-8409-488A-9F7E-5F3F37113F57}" type="parTrans" cxnId="{27385640-79C2-484C-BF9D-149708B6BCDA}">
      <dgm:prSet/>
      <dgm:spPr/>
      <dgm:t>
        <a:bodyPr/>
        <a:lstStyle/>
        <a:p>
          <a:pPr algn="l"/>
          <a:endParaRPr lang="en-US"/>
        </a:p>
      </dgm:t>
    </dgm:pt>
    <dgm:pt modelId="{DBEB215D-25E5-45E4-BEB5-912AC8DDB97C}" type="sibTrans" cxnId="{27385640-79C2-484C-BF9D-149708B6BCDA}">
      <dgm:prSet/>
      <dgm:spPr/>
      <dgm:t>
        <a:bodyPr/>
        <a:lstStyle/>
        <a:p>
          <a:pPr algn="l"/>
          <a:endParaRPr lang="en-US"/>
        </a:p>
      </dgm:t>
    </dgm:pt>
    <dgm:pt modelId="{1AF568E8-1BDC-4D93-845F-AA3A4757DA47}">
      <dgm:prSet phldrT="[Text]"/>
      <dgm:spPr/>
      <dgm:t>
        <a:bodyPr/>
        <a:lstStyle/>
        <a:p>
          <a:pPr algn="l"/>
          <a:r>
            <a:rPr lang="en-US" dirty="0" smtClean="0"/>
            <a:t>Second opinion from another actuary</a:t>
          </a:r>
          <a:endParaRPr lang="en-US" dirty="0"/>
        </a:p>
      </dgm:t>
    </dgm:pt>
    <dgm:pt modelId="{29F89EFF-B37F-4586-BECB-6C058EEED239}" type="parTrans" cxnId="{B40668EF-1606-40C3-B702-3978927E3122}">
      <dgm:prSet/>
      <dgm:spPr/>
      <dgm:t>
        <a:bodyPr/>
        <a:lstStyle/>
        <a:p>
          <a:pPr algn="l"/>
          <a:endParaRPr lang="en-US"/>
        </a:p>
      </dgm:t>
    </dgm:pt>
    <dgm:pt modelId="{4355FB5F-BF57-4DA4-A994-5A7B85FC04FC}" type="sibTrans" cxnId="{B40668EF-1606-40C3-B702-3978927E3122}">
      <dgm:prSet/>
      <dgm:spPr/>
      <dgm:t>
        <a:bodyPr/>
        <a:lstStyle/>
        <a:p>
          <a:pPr algn="l"/>
          <a:endParaRPr lang="en-US"/>
        </a:p>
      </dgm:t>
    </dgm:pt>
    <dgm:pt modelId="{710E304E-5014-430B-9C2D-E0069DC33660}">
      <dgm:prSet phldrT="[Text]"/>
      <dgm:spPr/>
      <dgm:t>
        <a:bodyPr/>
        <a:lstStyle/>
        <a:p>
          <a:pPr algn="l"/>
          <a:r>
            <a:rPr lang="en-US" dirty="0" smtClean="0"/>
            <a:t>If yes, reasons for non-compliance?</a:t>
          </a:r>
          <a:endParaRPr lang="en-US" dirty="0"/>
        </a:p>
      </dgm:t>
    </dgm:pt>
    <dgm:pt modelId="{D6ADDB83-3F16-4B6F-887D-ECBCDE5935F0}" type="parTrans" cxnId="{CF3A5A6F-0DE6-40D5-AE7A-DB8E97645327}">
      <dgm:prSet/>
      <dgm:spPr/>
      <dgm:t>
        <a:bodyPr/>
        <a:lstStyle/>
        <a:p>
          <a:endParaRPr lang="en-US"/>
        </a:p>
      </dgm:t>
    </dgm:pt>
    <dgm:pt modelId="{646E882A-D758-463F-A802-C62725CF42ED}" type="sibTrans" cxnId="{CF3A5A6F-0DE6-40D5-AE7A-DB8E97645327}">
      <dgm:prSet/>
      <dgm:spPr/>
      <dgm:t>
        <a:bodyPr/>
        <a:lstStyle/>
        <a:p>
          <a:endParaRPr lang="en-US"/>
        </a:p>
      </dgm:t>
    </dgm:pt>
    <dgm:pt modelId="{EFB42C08-BD32-40B3-8803-C23125945113}">
      <dgm:prSet phldrT="[Text]" custT="1"/>
      <dgm:spPr/>
      <dgm:t>
        <a:bodyPr/>
        <a:lstStyle/>
        <a:p>
          <a:pPr algn="ctr"/>
          <a:r>
            <a:rPr lang="en-US" sz="3200" dirty="0" smtClean="0"/>
            <a:t>Report</a:t>
          </a:r>
          <a:endParaRPr lang="en-US" sz="3200" dirty="0"/>
        </a:p>
      </dgm:t>
    </dgm:pt>
    <dgm:pt modelId="{5B3A3DBA-65FE-43AF-A9BC-D2A8648FB57A}" type="parTrans" cxnId="{BA2CA57D-0891-4681-85D6-9C9B721165F7}">
      <dgm:prSet/>
      <dgm:spPr/>
      <dgm:t>
        <a:bodyPr/>
        <a:lstStyle/>
        <a:p>
          <a:endParaRPr lang="en-US"/>
        </a:p>
      </dgm:t>
    </dgm:pt>
    <dgm:pt modelId="{5D8B558F-6CE1-4DE3-AA88-40DC58FD950F}" type="sibTrans" cxnId="{BA2CA57D-0891-4681-85D6-9C9B721165F7}">
      <dgm:prSet/>
      <dgm:spPr/>
      <dgm:t>
        <a:bodyPr/>
        <a:lstStyle/>
        <a:p>
          <a:endParaRPr lang="en-US"/>
        </a:p>
      </dgm:t>
    </dgm:pt>
    <dgm:pt modelId="{1B98E48A-DF83-457A-842F-4D27D5A792B2}">
      <dgm:prSet phldrT="[Text]"/>
      <dgm:spPr/>
      <dgm:t>
        <a:bodyPr/>
        <a:lstStyle/>
        <a:p>
          <a:r>
            <a:rPr lang="en-GB" dirty="0" smtClean="0"/>
            <a:t>Declaration by author on professional standards.</a:t>
          </a:r>
          <a:endParaRPr lang="en-US" dirty="0"/>
        </a:p>
      </dgm:t>
    </dgm:pt>
    <dgm:pt modelId="{B5C8C1CD-B8C7-4EE7-9340-A6BC23C9BB32}" type="parTrans" cxnId="{E8E78931-D0CE-4978-AD16-D57FF8FB87E7}">
      <dgm:prSet/>
      <dgm:spPr/>
      <dgm:t>
        <a:bodyPr/>
        <a:lstStyle/>
        <a:p>
          <a:endParaRPr lang="en-US"/>
        </a:p>
      </dgm:t>
    </dgm:pt>
    <dgm:pt modelId="{D673D932-71B5-4276-B610-24A8B5F16A90}" type="sibTrans" cxnId="{E8E78931-D0CE-4978-AD16-D57FF8FB87E7}">
      <dgm:prSet/>
      <dgm:spPr/>
      <dgm:t>
        <a:bodyPr/>
        <a:lstStyle/>
        <a:p>
          <a:endParaRPr lang="en-US"/>
        </a:p>
      </dgm:t>
    </dgm:pt>
    <dgm:pt modelId="{ECB9A721-E3DD-4556-9F4C-86CC4C19DC66}">
      <dgm:prSet phldrT="[Text]"/>
      <dgm:spPr/>
      <dgm:t>
        <a:bodyPr/>
        <a:lstStyle/>
        <a:p>
          <a:pPr algn="l"/>
          <a:r>
            <a:rPr lang="en-US" dirty="0" smtClean="0"/>
            <a:t>Purpose of report.</a:t>
          </a:r>
          <a:endParaRPr lang="en-US" dirty="0"/>
        </a:p>
      </dgm:t>
    </dgm:pt>
    <dgm:pt modelId="{2790EFAE-0F4B-4BEB-BD07-1A23827C4470}" type="parTrans" cxnId="{4BC4DD00-798D-48D0-9B34-52430FAC6C4E}">
      <dgm:prSet/>
      <dgm:spPr/>
      <dgm:t>
        <a:bodyPr/>
        <a:lstStyle/>
        <a:p>
          <a:endParaRPr lang="en-US"/>
        </a:p>
      </dgm:t>
    </dgm:pt>
    <dgm:pt modelId="{32A623EB-8F4A-4CBB-BD62-FA2C8106E96E}" type="sibTrans" cxnId="{4BC4DD00-798D-48D0-9B34-52430FAC6C4E}">
      <dgm:prSet/>
      <dgm:spPr/>
      <dgm:t>
        <a:bodyPr/>
        <a:lstStyle/>
        <a:p>
          <a:endParaRPr lang="en-US"/>
        </a:p>
      </dgm:t>
    </dgm:pt>
    <dgm:pt modelId="{1A4C9128-B2D5-4D5E-BA9A-F8EAE87B4B33}">
      <dgm:prSet phldrT="[Text]"/>
      <dgm:spPr/>
      <dgm:t>
        <a:bodyPr/>
        <a:lstStyle/>
        <a:p>
          <a:r>
            <a:rPr lang="en-US" dirty="0" smtClean="0"/>
            <a:t>Review complete report.</a:t>
          </a:r>
          <a:endParaRPr lang="en-US" dirty="0"/>
        </a:p>
      </dgm:t>
    </dgm:pt>
    <dgm:pt modelId="{94289E6A-7CF9-43CA-BE01-D24BC944004E}" type="parTrans" cxnId="{CDE9183D-8A24-4FEA-8524-7E08AA7830FC}">
      <dgm:prSet/>
      <dgm:spPr/>
      <dgm:t>
        <a:bodyPr/>
        <a:lstStyle/>
        <a:p>
          <a:endParaRPr lang="en-US"/>
        </a:p>
      </dgm:t>
    </dgm:pt>
    <dgm:pt modelId="{A4839DB0-AD07-45B6-9F80-3879D0A19028}" type="sibTrans" cxnId="{CDE9183D-8A24-4FEA-8524-7E08AA7830FC}">
      <dgm:prSet/>
      <dgm:spPr/>
      <dgm:t>
        <a:bodyPr/>
        <a:lstStyle/>
        <a:p>
          <a:endParaRPr lang="en-US"/>
        </a:p>
      </dgm:t>
    </dgm:pt>
    <dgm:pt modelId="{2D0CBE97-E548-4089-80BF-3C79B2F79723}" type="pres">
      <dgm:prSet presAssocID="{EC82BC23-3E1E-4BE0-88E7-85F964F127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D267D9-0D95-4546-B7FA-AB3AE57C371C}" type="pres">
      <dgm:prSet presAssocID="{F6A98F1D-6C83-4C67-B040-DF97DE05C180}" presName="linNode" presStyleCnt="0"/>
      <dgm:spPr/>
    </dgm:pt>
    <dgm:pt modelId="{939419AF-4BA7-4814-A824-578429251AEF}" type="pres">
      <dgm:prSet presAssocID="{F6A98F1D-6C83-4C67-B040-DF97DE05C180}" presName="parentText" presStyleLbl="node1" presStyleIdx="0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57805C-8B03-484F-BB9C-8B180F5C51C8}" type="pres">
      <dgm:prSet presAssocID="{F6A98F1D-6C83-4C67-B040-DF97DE05C180}" presName="descendantText" presStyleLbl="alignAccFollowNode1" presStyleIdx="0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D9958B-1F3F-4A36-8895-B78629E9BAE4}" type="pres">
      <dgm:prSet presAssocID="{9648FE95-CB28-4BB5-B3D6-D6A7E33C40C6}" presName="sp" presStyleCnt="0"/>
      <dgm:spPr/>
    </dgm:pt>
    <dgm:pt modelId="{5D69E640-BAEC-45AA-8FBE-6003C2ACFE69}" type="pres">
      <dgm:prSet presAssocID="{EFB42C08-BD32-40B3-8803-C23125945113}" presName="linNode" presStyleCnt="0"/>
      <dgm:spPr/>
    </dgm:pt>
    <dgm:pt modelId="{4AA06F7A-8A68-4C87-AB1F-63C4EAA6876E}" type="pres">
      <dgm:prSet presAssocID="{EFB42C08-BD32-40B3-8803-C23125945113}" presName="parentText" presStyleLbl="node1" presStyleIdx="1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A69FE-371C-4836-B951-C43F55708EFE}" type="pres">
      <dgm:prSet presAssocID="{EFB42C08-BD32-40B3-8803-C23125945113}" presName="descendantText" presStyleLbl="alignAccFollowNode1" presStyleIdx="1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868053-6285-40D4-B2C6-5CB7C5FDECF3}" type="pres">
      <dgm:prSet presAssocID="{5D8B558F-6CE1-4DE3-AA88-40DC58FD950F}" presName="sp" presStyleCnt="0"/>
      <dgm:spPr/>
    </dgm:pt>
    <dgm:pt modelId="{58FA917B-8663-4039-A966-1E5621BBB456}" type="pres">
      <dgm:prSet presAssocID="{123F5476-E8BD-4E31-A244-697A393BB58D}" presName="linNode" presStyleCnt="0"/>
      <dgm:spPr/>
    </dgm:pt>
    <dgm:pt modelId="{906F474E-42D1-4B43-BEC4-7720C9926C5D}" type="pres">
      <dgm:prSet presAssocID="{123F5476-E8BD-4E31-A244-697A393BB58D}" presName="parentText" presStyleLbl="node1" presStyleIdx="2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CFCB1-D035-42BE-93E9-D8C2666031EA}" type="pres">
      <dgm:prSet presAssocID="{123F5476-E8BD-4E31-A244-697A393BB58D}" presName="descendantText" presStyleLbl="alignAccFollowNode1" presStyleIdx="2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CDD2A4-90A6-4AD2-9449-25A6CC21C405}" type="pres">
      <dgm:prSet presAssocID="{FEAB56C7-DF05-4BCD-9295-AAEEF774514D}" presName="sp" presStyleCnt="0"/>
      <dgm:spPr/>
    </dgm:pt>
    <dgm:pt modelId="{B0CD4E9B-F2D1-4BFF-8F21-B0BD364EA8D6}" type="pres">
      <dgm:prSet presAssocID="{504E1A0F-7149-4C12-992D-13F398D51144}" presName="linNode" presStyleCnt="0"/>
      <dgm:spPr/>
    </dgm:pt>
    <dgm:pt modelId="{92BAC14E-9A1E-4F6D-82E9-509FDA8A6AFC}" type="pres">
      <dgm:prSet presAssocID="{504E1A0F-7149-4C12-992D-13F398D51144}" presName="parentText" presStyleLbl="node1" presStyleIdx="3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D7E9E0-5E09-401B-A53B-0FEEC90019CA}" type="pres">
      <dgm:prSet presAssocID="{504E1A0F-7149-4C12-992D-13F398D51144}" presName="descendantText" presStyleLbl="alignAccFollowNode1" presStyleIdx="3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C4DD00-798D-48D0-9B34-52430FAC6C4E}" srcId="{123F5476-E8BD-4E31-A244-697A393BB58D}" destId="{ECB9A721-E3DD-4556-9F4C-86CC4C19DC66}" srcOrd="1" destOrd="0" parTransId="{2790EFAE-0F4B-4BEB-BD07-1A23827C4470}" sibTransId="{32A623EB-8F4A-4CBB-BD62-FA2C8106E96E}"/>
    <dgm:cxn modelId="{7BE6DB9F-B657-44E4-83DF-617B4B0E8DBA}" type="presOf" srcId="{1B98E48A-DF83-457A-842F-4D27D5A792B2}" destId="{F4DA69FE-371C-4836-B951-C43F55708EFE}" srcOrd="0" destOrd="1" presId="urn:microsoft.com/office/officeart/2005/8/layout/vList5"/>
    <dgm:cxn modelId="{E8E78931-D0CE-4978-AD16-D57FF8FB87E7}" srcId="{EFB42C08-BD32-40B3-8803-C23125945113}" destId="{1B98E48A-DF83-457A-842F-4D27D5A792B2}" srcOrd="1" destOrd="0" parTransId="{B5C8C1CD-B8C7-4EE7-9340-A6BC23C9BB32}" sibTransId="{D673D932-71B5-4276-B610-24A8B5F16A90}"/>
    <dgm:cxn modelId="{B0976D7F-F644-4209-B59A-E5EC93F21698}" type="presOf" srcId="{1AF568E8-1BDC-4D93-845F-AA3A4757DA47}" destId="{B1D7E9E0-5E09-401B-A53B-0FEEC90019CA}" srcOrd="0" destOrd="0" presId="urn:microsoft.com/office/officeart/2005/8/layout/vList5"/>
    <dgm:cxn modelId="{DB3149FA-ABC7-4A8C-BF15-58ABFCFCA1D1}" type="presOf" srcId="{164EE8DA-221C-4B34-97DE-A6FE066DF41A}" destId="{3657805C-8B03-484F-BB9C-8B180F5C51C8}" srcOrd="0" destOrd="0" presId="urn:microsoft.com/office/officeart/2005/8/layout/vList5"/>
    <dgm:cxn modelId="{CF3A5A6F-0DE6-40D5-AE7A-DB8E97645327}" srcId="{F6A98F1D-6C83-4C67-B040-DF97DE05C180}" destId="{710E304E-5014-430B-9C2D-E0069DC33660}" srcOrd="1" destOrd="0" parTransId="{D6ADDB83-3F16-4B6F-887D-ECBCDE5935F0}" sibTransId="{646E882A-D758-463F-A802-C62725CF42ED}"/>
    <dgm:cxn modelId="{A7E1E053-7803-4FD4-BF03-163A00A44C82}" type="presOf" srcId="{BF65B6D8-0572-4FE5-8121-ADE2F2E4CF54}" destId="{984CFCB1-D035-42BE-93E9-D8C2666031EA}" srcOrd="0" destOrd="0" presId="urn:microsoft.com/office/officeart/2005/8/layout/vList5"/>
    <dgm:cxn modelId="{A06B2BB4-4FB1-4566-8330-B52F5BC67288}" type="presOf" srcId="{504E1A0F-7149-4C12-992D-13F398D51144}" destId="{92BAC14E-9A1E-4F6D-82E9-509FDA8A6AFC}" srcOrd="0" destOrd="0" presId="urn:microsoft.com/office/officeart/2005/8/layout/vList5"/>
    <dgm:cxn modelId="{27385640-79C2-484C-BF9D-149708B6BCDA}" srcId="{EC82BC23-3E1E-4BE0-88E7-85F964F12713}" destId="{504E1A0F-7149-4C12-992D-13F398D51144}" srcOrd="3" destOrd="0" parTransId="{34D9BC6B-8409-488A-9F7E-5F3F37113F57}" sibTransId="{DBEB215D-25E5-45E4-BEB5-912AC8DDB97C}"/>
    <dgm:cxn modelId="{BC8C1CA3-BFA1-4FC6-806A-11F881E658EF}" srcId="{123F5476-E8BD-4E31-A244-697A393BB58D}" destId="{BF65B6D8-0572-4FE5-8121-ADE2F2E4CF54}" srcOrd="0" destOrd="0" parTransId="{EBED4247-8E3F-4F6E-A414-9EA1FA09DC87}" sibTransId="{FF9EA717-8B48-400B-98DB-F35DCBAC3B93}"/>
    <dgm:cxn modelId="{3A8A4B80-5B05-463D-A832-0AA85BE7C340}" type="presOf" srcId="{1A4C9128-B2D5-4D5E-BA9A-F8EAE87B4B33}" destId="{F4DA69FE-371C-4836-B951-C43F55708EFE}" srcOrd="0" destOrd="0" presId="urn:microsoft.com/office/officeart/2005/8/layout/vList5"/>
    <dgm:cxn modelId="{441DA912-C7BF-46C3-B3CA-8988F96B7CF3}" type="presOf" srcId="{EFB42C08-BD32-40B3-8803-C23125945113}" destId="{4AA06F7A-8A68-4C87-AB1F-63C4EAA6876E}" srcOrd="0" destOrd="0" presId="urn:microsoft.com/office/officeart/2005/8/layout/vList5"/>
    <dgm:cxn modelId="{C85A80BE-A040-4CEA-8489-7D77832A8A8B}" srcId="{EC82BC23-3E1E-4BE0-88E7-85F964F12713}" destId="{123F5476-E8BD-4E31-A244-697A393BB58D}" srcOrd="2" destOrd="0" parTransId="{70648890-A6CC-4941-B372-FD5C1D71E4BC}" sibTransId="{FEAB56C7-DF05-4BCD-9295-AAEEF774514D}"/>
    <dgm:cxn modelId="{1C8F58F3-BE54-436A-9E35-E73430C94B75}" srcId="{EC82BC23-3E1E-4BE0-88E7-85F964F12713}" destId="{F6A98F1D-6C83-4C67-B040-DF97DE05C180}" srcOrd="0" destOrd="0" parTransId="{3B178D71-B19A-4507-9090-CE0796774AE6}" sibTransId="{9648FE95-CB28-4BB5-B3D6-D6A7E33C40C6}"/>
    <dgm:cxn modelId="{3A26FD1F-6EC3-4B8D-9EAA-826A0046E17B}" type="presOf" srcId="{F6A98F1D-6C83-4C67-B040-DF97DE05C180}" destId="{939419AF-4BA7-4814-A824-578429251AEF}" srcOrd="0" destOrd="0" presId="urn:microsoft.com/office/officeart/2005/8/layout/vList5"/>
    <dgm:cxn modelId="{1424789D-2707-4B13-8A4A-C2CB433BD7A1}" type="presOf" srcId="{710E304E-5014-430B-9C2D-E0069DC33660}" destId="{3657805C-8B03-484F-BB9C-8B180F5C51C8}" srcOrd="0" destOrd="1" presId="urn:microsoft.com/office/officeart/2005/8/layout/vList5"/>
    <dgm:cxn modelId="{BA2CA57D-0891-4681-85D6-9C9B721165F7}" srcId="{EC82BC23-3E1E-4BE0-88E7-85F964F12713}" destId="{EFB42C08-BD32-40B3-8803-C23125945113}" srcOrd="1" destOrd="0" parTransId="{5B3A3DBA-65FE-43AF-A9BC-D2A8648FB57A}" sibTransId="{5D8B558F-6CE1-4DE3-AA88-40DC58FD950F}"/>
    <dgm:cxn modelId="{E1831D77-B369-4EE1-A0B1-57A8187FABC7}" type="presOf" srcId="{ECB9A721-E3DD-4556-9F4C-86CC4C19DC66}" destId="{984CFCB1-D035-42BE-93E9-D8C2666031EA}" srcOrd="0" destOrd="1" presId="urn:microsoft.com/office/officeart/2005/8/layout/vList5"/>
    <dgm:cxn modelId="{B40668EF-1606-40C3-B702-3978927E3122}" srcId="{504E1A0F-7149-4C12-992D-13F398D51144}" destId="{1AF568E8-1BDC-4D93-845F-AA3A4757DA47}" srcOrd="0" destOrd="0" parTransId="{29F89EFF-B37F-4586-BECB-6C058EEED239}" sibTransId="{4355FB5F-BF57-4DA4-A994-5A7B85FC04FC}"/>
    <dgm:cxn modelId="{CDE9183D-8A24-4FEA-8524-7E08AA7830FC}" srcId="{EFB42C08-BD32-40B3-8803-C23125945113}" destId="{1A4C9128-B2D5-4D5E-BA9A-F8EAE87B4B33}" srcOrd="0" destOrd="0" parTransId="{94289E6A-7CF9-43CA-BE01-D24BC944004E}" sibTransId="{A4839DB0-AD07-45B6-9F80-3879D0A19028}"/>
    <dgm:cxn modelId="{46A448AA-8525-4EA3-ADFE-00297486E726}" type="presOf" srcId="{123F5476-E8BD-4E31-A244-697A393BB58D}" destId="{906F474E-42D1-4B43-BEC4-7720C9926C5D}" srcOrd="0" destOrd="0" presId="urn:microsoft.com/office/officeart/2005/8/layout/vList5"/>
    <dgm:cxn modelId="{A6EFA054-A088-42B4-A9B2-2B0F43F80617}" srcId="{F6A98F1D-6C83-4C67-B040-DF97DE05C180}" destId="{164EE8DA-221C-4B34-97DE-A6FE066DF41A}" srcOrd="0" destOrd="0" parTransId="{7F24F1FA-5F2E-4F9B-B7E0-E0639636A649}" sibTransId="{B5ABFD3A-F679-41F3-A4A4-007C69BEE1C0}"/>
    <dgm:cxn modelId="{4FEB8427-A4D8-4E24-954E-C35B78157016}" type="presOf" srcId="{EC82BC23-3E1E-4BE0-88E7-85F964F12713}" destId="{2D0CBE97-E548-4089-80BF-3C79B2F79723}" srcOrd="0" destOrd="0" presId="urn:microsoft.com/office/officeart/2005/8/layout/vList5"/>
    <dgm:cxn modelId="{7FC553AE-5749-4A07-8813-3E15816BF16E}" type="presParOf" srcId="{2D0CBE97-E548-4089-80BF-3C79B2F79723}" destId="{D6D267D9-0D95-4546-B7FA-AB3AE57C371C}" srcOrd="0" destOrd="0" presId="urn:microsoft.com/office/officeart/2005/8/layout/vList5"/>
    <dgm:cxn modelId="{AB95EC24-C3F5-48D8-A5C5-C2CE5CD4560E}" type="presParOf" srcId="{D6D267D9-0D95-4546-B7FA-AB3AE57C371C}" destId="{939419AF-4BA7-4814-A824-578429251AEF}" srcOrd="0" destOrd="0" presId="urn:microsoft.com/office/officeart/2005/8/layout/vList5"/>
    <dgm:cxn modelId="{B4C7F992-4372-4B94-9122-96C54B075B71}" type="presParOf" srcId="{D6D267D9-0D95-4546-B7FA-AB3AE57C371C}" destId="{3657805C-8B03-484F-BB9C-8B180F5C51C8}" srcOrd="1" destOrd="0" presId="urn:microsoft.com/office/officeart/2005/8/layout/vList5"/>
    <dgm:cxn modelId="{DD865CAD-26E5-4375-8E55-CDFD3392D514}" type="presParOf" srcId="{2D0CBE97-E548-4089-80BF-3C79B2F79723}" destId="{3DD9958B-1F3F-4A36-8895-B78629E9BAE4}" srcOrd="1" destOrd="0" presId="urn:microsoft.com/office/officeart/2005/8/layout/vList5"/>
    <dgm:cxn modelId="{F60B34D9-E36D-4BAB-8883-301E213F967F}" type="presParOf" srcId="{2D0CBE97-E548-4089-80BF-3C79B2F79723}" destId="{5D69E640-BAEC-45AA-8FBE-6003C2ACFE69}" srcOrd="2" destOrd="0" presId="urn:microsoft.com/office/officeart/2005/8/layout/vList5"/>
    <dgm:cxn modelId="{5C33EC98-D563-4080-B047-AA97ECAD6B9A}" type="presParOf" srcId="{5D69E640-BAEC-45AA-8FBE-6003C2ACFE69}" destId="{4AA06F7A-8A68-4C87-AB1F-63C4EAA6876E}" srcOrd="0" destOrd="0" presId="urn:microsoft.com/office/officeart/2005/8/layout/vList5"/>
    <dgm:cxn modelId="{FCBA4049-FA78-460A-8AEA-CFA7051119B8}" type="presParOf" srcId="{5D69E640-BAEC-45AA-8FBE-6003C2ACFE69}" destId="{F4DA69FE-371C-4836-B951-C43F55708EFE}" srcOrd="1" destOrd="0" presId="urn:microsoft.com/office/officeart/2005/8/layout/vList5"/>
    <dgm:cxn modelId="{509E9AA3-C04F-44D0-9987-7882CD987094}" type="presParOf" srcId="{2D0CBE97-E548-4089-80BF-3C79B2F79723}" destId="{FC868053-6285-40D4-B2C6-5CB7C5FDECF3}" srcOrd="3" destOrd="0" presId="urn:microsoft.com/office/officeart/2005/8/layout/vList5"/>
    <dgm:cxn modelId="{973B159D-049C-48CF-B856-4EDC0E31459F}" type="presParOf" srcId="{2D0CBE97-E548-4089-80BF-3C79B2F79723}" destId="{58FA917B-8663-4039-A966-1E5621BBB456}" srcOrd="4" destOrd="0" presId="urn:microsoft.com/office/officeart/2005/8/layout/vList5"/>
    <dgm:cxn modelId="{4CA2CEE0-6F9E-4F5C-9869-22347A634605}" type="presParOf" srcId="{58FA917B-8663-4039-A966-1E5621BBB456}" destId="{906F474E-42D1-4B43-BEC4-7720C9926C5D}" srcOrd="0" destOrd="0" presId="urn:microsoft.com/office/officeart/2005/8/layout/vList5"/>
    <dgm:cxn modelId="{301E81C0-124B-462E-BAB4-AD377E0B512C}" type="presParOf" srcId="{58FA917B-8663-4039-A966-1E5621BBB456}" destId="{984CFCB1-D035-42BE-93E9-D8C2666031EA}" srcOrd="1" destOrd="0" presId="urn:microsoft.com/office/officeart/2005/8/layout/vList5"/>
    <dgm:cxn modelId="{B8611EB0-36EC-4B18-ACCE-3E6BCD234C7D}" type="presParOf" srcId="{2D0CBE97-E548-4089-80BF-3C79B2F79723}" destId="{E3CDD2A4-90A6-4AD2-9449-25A6CC21C405}" srcOrd="5" destOrd="0" presId="urn:microsoft.com/office/officeart/2005/8/layout/vList5"/>
    <dgm:cxn modelId="{F3CA378F-887D-4D15-90AE-BB1B84B2322B}" type="presParOf" srcId="{2D0CBE97-E548-4089-80BF-3C79B2F79723}" destId="{B0CD4E9B-F2D1-4BFF-8F21-B0BD364EA8D6}" srcOrd="6" destOrd="0" presId="urn:microsoft.com/office/officeart/2005/8/layout/vList5"/>
    <dgm:cxn modelId="{4B7E7F3A-EF29-4D47-B46B-75A17CF5018C}" type="presParOf" srcId="{B0CD4E9B-F2D1-4BFF-8F21-B0BD364EA8D6}" destId="{92BAC14E-9A1E-4F6D-82E9-509FDA8A6AFC}" srcOrd="0" destOrd="0" presId="urn:microsoft.com/office/officeart/2005/8/layout/vList5"/>
    <dgm:cxn modelId="{5F9DA290-3D5C-470C-A1DF-45CCA4E3D401}" type="presParOf" srcId="{B0CD4E9B-F2D1-4BFF-8F21-B0BD364EA8D6}" destId="{B1D7E9E0-5E09-401B-A53B-0FEEC90019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9E8B64-9975-4316-B2FB-690E959390F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E86B83-F8E4-4347-B866-A8B9D46E9C1E}">
      <dgm:prSet phldrT="[Text]" custT="1"/>
      <dgm:spPr/>
      <dgm:t>
        <a:bodyPr/>
        <a:lstStyle/>
        <a:p>
          <a:r>
            <a:rPr lang="en-US" sz="1600" dirty="0" smtClean="0"/>
            <a:t>GN12 Applicability?</a:t>
          </a:r>
          <a:endParaRPr lang="en-US" sz="1600" dirty="0"/>
        </a:p>
      </dgm:t>
    </dgm:pt>
    <dgm:pt modelId="{CE7CA9BC-B957-4B04-903D-936CDFF85D4F}" type="parTrans" cxnId="{E25678D1-CB9E-4F19-89D2-A8379C73DB3B}">
      <dgm:prSet/>
      <dgm:spPr/>
      <dgm:t>
        <a:bodyPr/>
        <a:lstStyle/>
        <a:p>
          <a:endParaRPr lang="en-US"/>
        </a:p>
      </dgm:t>
    </dgm:pt>
    <dgm:pt modelId="{4417B362-3DE2-4FC3-9617-21FFBF25574C}" type="sibTrans" cxnId="{E25678D1-CB9E-4F19-89D2-A8379C73DB3B}">
      <dgm:prSet/>
      <dgm:spPr/>
      <dgm:t>
        <a:bodyPr/>
        <a:lstStyle/>
        <a:p>
          <a:endParaRPr lang="en-US"/>
        </a:p>
      </dgm:t>
    </dgm:pt>
    <dgm:pt modelId="{182304CC-6371-40A5-A35F-260DB19560E0}">
      <dgm:prSet phldrT="[Text]" custT="1"/>
      <dgm:spPr/>
      <dgm:t>
        <a:bodyPr/>
        <a:lstStyle/>
        <a:p>
          <a:r>
            <a:rPr lang="en-US" sz="1600" dirty="0" smtClean="0"/>
            <a:t>If GN12 breached and no special circumstances: </a:t>
          </a:r>
        </a:p>
        <a:p>
          <a:r>
            <a:rPr lang="en-US" sz="1600" dirty="0" smtClean="0"/>
            <a:t>Highlight </a:t>
          </a:r>
          <a:r>
            <a:rPr lang="en-US" sz="1600" dirty="0" smtClean="0"/>
            <a:t>to Acquisitive Insurance Group and Divestment Re</a:t>
          </a:r>
          <a:endParaRPr lang="en-US" sz="1600" dirty="0"/>
        </a:p>
      </dgm:t>
    </dgm:pt>
    <dgm:pt modelId="{1F2F69C0-9992-4349-BCC0-3FAE0880F5CB}" type="parTrans" cxnId="{C9EDAE9A-3209-4985-A822-8B541CAA5392}">
      <dgm:prSet/>
      <dgm:spPr/>
      <dgm:t>
        <a:bodyPr/>
        <a:lstStyle/>
        <a:p>
          <a:endParaRPr lang="en-US"/>
        </a:p>
      </dgm:t>
    </dgm:pt>
    <dgm:pt modelId="{06FE5454-E2B9-4D89-92FA-A06E613DEBFB}" type="sibTrans" cxnId="{C9EDAE9A-3209-4985-A822-8B541CAA5392}">
      <dgm:prSet/>
      <dgm:spPr/>
      <dgm:t>
        <a:bodyPr/>
        <a:lstStyle/>
        <a:p>
          <a:endParaRPr lang="en-US"/>
        </a:p>
      </dgm:t>
    </dgm:pt>
    <dgm:pt modelId="{23234711-D9E7-4CB5-8ACF-2CA2B41CDB35}">
      <dgm:prSet phldrT="[Text]" custT="1"/>
      <dgm:spPr/>
      <dgm:t>
        <a:bodyPr/>
        <a:lstStyle/>
        <a:p>
          <a:r>
            <a:rPr lang="en-US" sz="1600" dirty="0" smtClean="0"/>
            <a:t>If unresolved, </a:t>
          </a:r>
          <a:r>
            <a:rPr lang="en-US" sz="1600" dirty="0" smtClean="0"/>
            <a:t>highlight it to </a:t>
          </a:r>
          <a:r>
            <a:rPr lang="en-US" sz="1600" dirty="0" smtClean="0"/>
            <a:t>professional body for breach of PCS Section 4.1 as per PCS Section 4.3.1  and Section 4.3.3</a:t>
          </a:r>
          <a:endParaRPr lang="en-US" sz="1600" dirty="0"/>
        </a:p>
      </dgm:t>
    </dgm:pt>
    <dgm:pt modelId="{35614691-6224-4F1E-A652-9D5E4423B892}" type="parTrans" cxnId="{A7A55474-3D83-4701-8673-A0821F4D0B46}">
      <dgm:prSet/>
      <dgm:spPr/>
      <dgm:t>
        <a:bodyPr/>
        <a:lstStyle/>
        <a:p>
          <a:endParaRPr lang="en-US"/>
        </a:p>
      </dgm:t>
    </dgm:pt>
    <dgm:pt modelId="{29E527FF-06DF-46F7-83B1-FA4DC61BA787}" type="sibTrans" cxnId="{A7A55474-3D83-4701-8673-A0821F4D0B46}">
      <dgm:prSet/>
      <dgm:spPr/>
      <dgm:t>
        <a:bodyPr/>
        <a:lstStyle/>
        <a:p>
          <a:endParaRPr lang="en-US"/>
        </a:p>
      </dgm:t>
    </dgm:pt>
    <dgm:pt modelId="{20E6E1B0-D8C6-47F0-9727-EFD64477F39A}">
      <dgm:prSet phldrT="[Text]" custT="1"/>
      <dgm:spPr/>
      <dgm:t>
        <a:bodyPr/>
        <a:lstStyle/>
        <a:p>
          <a:r>
            <a:rPr lang="en-US" sz="1600" dirty="0" smtClean="0"/>
            <a:t>Request relevant information.</a:t>
          </a:r>
        </a:p>
        <a:p>
          <a:r>
            <a:rPr lang="en-US" sz="1600" dirty="0" smtClean="0"/>
            <a:t>Analyze and conclude</a:t>
          </a:r>
          <a:endParaRPr lang="en-US" sz="1600" dirty="0"/>
        </a:p>
      </dgm:t>
    </dgm:pt>
    <dgm:pt modelId="{50509F83-0685-42A0-B491-6B82F63C30F9}" type="parTrans" cxnId="{F0E7F3E1-A245-4C81-B63C-1765BCC108DF}">
      <dgm:prSet/>
      <dgm:spPr/>
      <dgm:t>
        <a:bodyPr/>
        <a:lstStyle/>
        <a:p>
          <a:endParaRPr lang="en-US"/>
        </a:p>
      </dgm:t>
    </dgm:pt>
    <dgm:pt modelId="{0FF764CD-A032-4FE4-B1B2-BFC8ECC45C7A}" type="sibTrans" cxnId="{F0E7F3E1-A245-4C81-B63C-1765BCC108DF}">
      <dgm:prSet/>
      <dgm:spPr/>
      <dgm:t>
        <a:bodyPr/>
        <a:lstStyle/>
        <a:p>
          <a:endParaRPr lang="en-US"/>
        </a:p>
      </dgm:t>
    </dgm:pt>
    <dgm:pt modelId="{213D7C3D-6A64-4AEB-961B-639D0767B44C}" type="pres">
      <dgm:prSet presAssocID="{A09E8B64-9975-4316-B2FB-690E959390F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55AB677-5336-4F2C-8C20-838A4477A273}" type="pres">
      <dgm:prSet presAssocID="{A09E8B64-9975-4316-B2FB-690E959390F1}" presName="arrow" presStyleLbl="bgShp" presStyleIdx="0" presStyleCnt="1" custScaleX="146059"/>
      <dgm:spPr/>
    </dgm:pt>
    <dgm:pt modelId="{2ECF8B3F-439C-43CA-A114-752004CF32AC}" type="pres">
      <dgm:prSet presAssocID="{A09E8B64-9975-4316-B2FB-690E959390F1}" presName="arrowDiagram4" presStyleCnt="0"/>
      <dgm:spPr/>
    </dgm:pt>
    <dgm:pt modelId="{1A9A3C17-B41B-48B3-A888-66C3E1693898}" type="pres">
      <dgm:prSet presAssocID="{3CE86B83-F8E4-4347-B866-A8B9D46E9C1E}" presName="bullet4a" presStyleLbl="node1" presStyleIdx="0" presStyleCnt="4" custLinFactX="-100000" custLinFactY="-100000" custLinFactNeighborX="-160551" custLinFactNeighborY="-193111"/>
      <dgm:spPr/>
    </dgm:pt>
    <dgm:pt modelId="{8A88AF53-A2CA-4B32-B647-8EAC89783D0E}" type="pres">
      <dgm:prSet presAssocID="{3CE86B83-F8E4-4347-B866-A8B9D46E9C1E}" presName="textBox4a" presStyleLbl="revTx" presStyleIdx="0" presStyleCnt="4" custScaleX="123987" custLinFactNeighborX="-51468" custLinFactNeighborY="-226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A3559-2E57-4FD3-BA2A-B68372466279}" type="pres">
      <dgm:prSet presAssocID="{20E6E1B0-D8C6-47F0-9727-EFD64477F39A}" presName="bullet4b" presStyleLbl="node1" presStyleIdx="1" presStyleCnt="4" custLinFactNeighborX="14050" custLinFactNeighborY="-74896"/>
      <dgm:spPr/>
    </dgm:pt>
    <dgm:pt modelId="{61CA25B2-6AFB-4F46-9B39-D315C47F6BEE}" type="pres">
      <dgm:prSet presAssocID="{20E6E1B0-D8C6-47F0-9727-EFD64477F39A}" presName="textBox4b" presStyleLbl="revTx" presStyleIdx="1" presStyleCnt="4" custScaleX="123987" custScaleY="49167" custLinFactNeighborX="-17834" custLinFactNeighborY="-1968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8871A1C-2217-40FA-B605-5B5BD3A01276}" type="pres">
      <dgm:prSet presAssocID="{182304CC-6371-40A5-A35F-260DB19560E0}" presName="bullet4c" presStyleLbl="node1" presStyleIdx="2" presStyleCnt="4" custLinFactNeighborX="84795" custLinFactNeighborY="0"/>
      <dgm:spPr/>
    </dgm:pt>
    <dgm:pt modelId="{39DFBFE9-CA55-4315-BA27-027A8C6A1C1E}" type="pres">
      <dgm:prSet presAssocID="{182304CC-6371-40A5-A35F-260DB19560E0}" presName="textBox4c" presStyleLbl="revTx" presStyleIdx="2" presStyleCnt="4" custScaleX="123987" custScaleY="66288" custLinFactNeighborY="-33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417303-AC5D-4E33-A239-56B21DFBD79E}" type="pres">
      <dgm:prSet presAssocID="{23234711-D9E7-4CB5-8ACF-2CA2B41CDB35}" presName="bullet4d" presStyleLbl="node1" presStyleIdx="3" presStyleCnt="4" custLinFactNeighborX="73847" custLinFactNeighborY="18462"/>
      <dgm:spPr/>
    </dgm:pt>
    <dgm:pt modelId="{09C4A662-0470-42CD-82DB-2702F64DB1FF}" type="pres">
      <dgm:prSet presAssocID="{23234711-D9E7-4CB5-8ACF-2CA2B41CDB35}" presName="textBox4d" presStyleLbl="revTx" presStyleIdx="3" presStyleCnt="4" custScaleX="141045" custScaleY="53393" custLinFactNeighborX="31220" custLinFactNeighborY="-71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A55474-3D83-4701-8673-A0821F4D0B46}" srcId="{A09E8B64-9975-4316-B2FB-690E959390F1}" destId="{23234711-D9E7-4CB5-8ACF-2CA2B41CDB35}" srcOrd="3" destOrd="0" parTransId="{35614691-6224-4F1E-A652-9D5E4423B892}" sibTransId="{29E527FF-06DF-46F7-83B1-FA4DC61BA787}"/>
    <dgm:cxn modelId="{C9EDAE9A-3209-4985-A822-8B541CAA5392}" srcId="{A09E8B64-9975-4316-B2FB-690E959390F1}" destId="{182304CC-6371-40A5-A35F-260DB19560E0}" srcOrd="2" destOrd="0" parTransId="{1F2F69C0-9992-4349-BCC0-3FAE0880F5CB}" sibTransId="{06FE5454-E2B9-4D89-92FA-A06E613DEBFB}"/>
    <dgm:cxn modelId="{7ACE1B57-8552-42A2-9FE2-76D955A899BB}" type="presOf" srcId="{20E6E1B0-D8C6-47F0-9727-EFD64477F39A}" destId="{61CA25B2-6AFB-4F46-9B39-D315C47F6BEE}" srcOrd="0" destOrd="0" presId="urn:microsoft.com/office/officeart/2005/8/layout/arrow2"/>
    <dgm:cxn modelId="{E25678D1-CB9E-4F19-89D2-A8379C73DB3B}" srcId="{A09E8B64-9975-4316-B2FB-690E959390F1}" destId="{3CE86B83-F8E4-4347-B866-A8B9D46E9C1E}" srcOrd="0" destOrd="0" parTransId="{CE7CA9BC-B957-4B04-903D-936CDFF85D4F}" sibTransId="{4417B362-3DE2-4FC3-9617-21FFBF25574C}"/>
    <dgm:cxn modelId="{3BC4F798-5FE3-48BC-9812-9E17F9FE8A7B}" type="presOf" srcId="{3CE86B83-F8E4-4347-B866-A8B9D46E9C1E}" destId="{8A88AF53-A2CA-4B32-B647-8EAC89783D0E}" srcOrd="0" destOrd="0" presId="urn:microsoft.com/office/officeart/2005/8/layout/arrow2"/>
    <dgm:cxn modelId="{9B225428-B84E-4A53-8642-C8608C38BAB5}" type="presOf" srcId="{23234711-D9E7-4CB5-8ACF-2CA2B41CDB35}" destId="{09C4A662-0470-42CD-82DB-2702F64DB1FF}" srcOrd="0" destOrd="0" presId="urn:microsoft.com/office/officeart/2005/8/layout/arrow2"/>
    <dgm:cxn modelId="{3A617B7A-5138-4478-A095-440AA9CF0845}" type="presOf" srcId="{A09E8B64-9975-4316-B2FB-690E959390F1}" destId="{213D7C3D-6A64-4AEB-961B-639D0767B44C}" srcOrd="0" destOrd="0" presId="urn:microsoft.com/office/officeart/2005/8/layout/arrow2"/>
    <dgm:cxn modelId="{F0E7F3E1-A245-4C81-B63C-1765BCC108DF}" srcId="{A09E8B64-9975-4316-B2FB-690E959390F1}" destId="{20E6E1B0-D8C6-47F0-9727-EFD64477F39A}" srcOrd="1" destOrd="0" parTransId="{50509F83-0685-42A0-B491-6B82F63C30F9}" sibTransId="{0FF764CD-A032-4FE4-B1B2-BFC8ECC45C7A}"/>
    <dgm:cxn modelId="{EBA5BE80-3C6D-4274-8CEE-1C22A92F608F}" type="presOf" srcId="{182304CC-6371-40A5-A35F-260DB19560E0}" destId="{39DFBFE9-CA55-4315-BA27-027A8C6A1C1E}" srcOrd="0" destOrd="0" presId="urn:microsoft.com/office/officeart/2005/8/layout/arrow2"/>
    <dgm:cxn modelId="{C7D7AC03-11FD-4B28-BE62-3ED2415F33A9}" type="presParOf" srcId="{213D7C3D-6A64-4AEB-961B-639D0767B44C}" destId="{A55AB677-5336-4F2C-8C20-838A4477A273}" srcOrd="0" destOrd="0" presId="urn:microsoft.com/office/officeart/2005/8/layout/arrow2"/>
    <dgm:cxn modelId="{86A39D2B-981D-43DC-95F9-E2A4384E7C0B}" type="presParOf" srcId="{213D7C3D-6A64-4AEB-961B-639D0767B44C}" destId="{2ECF8B3F-439C-43CA-A114-752004CF32AC}" srcOrd="1" destOrd="0" presId="urn:microsoft.com/office/officeart/2005/8/layout/arrow2"/>
    <dgm:cxn modelId="{D2CA458E-8A44-4C0B-9A1D-270D5A7203A0}" type="presParOf" srcId="{2ECF8B3F-439C-43CA-A114-752004CF32AC}" destId="{1A9A3C17-B41B-48B3-A888-66C3E1693898}" srcOrd="0" destOrd="0" presId="urn:microsoft.com/office/officeart/2005/8/layout/arrow2"/>
    <dgm:cxn modelId="{F9105296-90D6-4EB2-BF3E-25AA277D9C01}" type="presParOf" srcId="{2ECF8B3F-439C-43CA-A114-752004CF32AC}" destId="{8A88AF53-A2CA-4B32-B647-8EAC89783D0E}" srcOrd="1" destOrd="0" presId="urn:microsoft.com/office/officeart/2005/8/layout/arrow2"/>
    <dgm:cxn modelId="{DB375425-8DAD-496F-98DD-18ACB631BD85}" type="presParOf" srcId="{2ECF8B3F-439C-43CA-A114-752004CF32AC}" destId="{3E4A3559-2E57-4FD3-BA2A-B68372466279}" srcOrd="2" destOrd="0" presId="urn:microsoft.com/office/officeart/2005/8/layout/arrow2"/>
    <dgm:cxn modelId="{2513CC99-C3C9-4DFB-8CDE-256305B52701}" type="presParOf" srcId="{2ECF8B3F-439C-43CA-A114-752004CF32AC}" destId="{61CA25B2-6AFB-4F46-9B39-D315C47F6BEE}" srcOrd="3" destOrd="0" presId="urn:microsoft.com/office/officeart/2005/8/layout/arrow2"/>
    <dgm:cxn modelId="{8A4D3299-EB73-4113-96EF-2949F8B4A6C5}" type="presParOf" srcId="{2ECF8B3F-439C-43CA-A114-752004CF32AC}" destId="{08871A1C-2217-40FA-B605-5B5BD3A01276}" srcOrd="4" destOrd="0" presId="urn:microsoft.com/office/officeart/2005/8/layout/arrow2"/>
    <dgm:cxn modelId="{965727B8-98A6-4E66-BD3C-D77666A6C994}" type="presParOf" srcId="{2ECF8B3F-439C-43CA-A114-752004CF32AC}" destId="{39DFBFE9-CA55-4315-BA27-027A8C6A1C1E}" srcOrd="5" destOrd="0" presId="urn:microsoft.com/office/officeart/2005/8/layout/arrow2"/>
    <dgm:cxn modelId="{362687FF-8A47-4B44-BD09-90F247FE8E40}" type="presParOf" srcId="{2ECF8B3F-439C-43CA-A114-752004CF32AC}" destId="{E9417303-AC5D-4E33-A239-56B21DFBD79E}" srcOrd="6" destOrd="0" presId="urn:microsoft.com/office/officeart/2005/8/layout/arrow2"/>
    <dgm:cxn modelId="{43DA010A-3B7C-4114-B2BE-A8F149257237}" type="presParOf" srcId="{2ECF8B3F-439C-43CA-A114-752004CF32AC}" destId="{09C4A662-0470-42CD-82DB-2702F64DB1FF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82BC23-3E1E-4BE0-88E7-85F964F127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A98F1D-6C83-4C67-B040-DF97DE05C180}">
      <dgm:prSet phldrT="[Text]" custT="1"/>
      <dgm:spPr/>
      <dgm:t>
        <a:bodyPr/>
        <a:lstStyle/>
        <a:p>
          <a:pPr algn="ctr"/>
          <a:r>
            <a:rPr lang="en-US" sz="3200" dirty="0" smtClean="0"/>
            <a:t>Scenario A &amp; B</a:t>
          </a:r>
          <a:endParaRPr lang="en-US" sz="3200" dirty="0"/>
        </a:p>
      </dgm:t>
    </dgm:pt>
    <dgm:pt modelId="{3B178D71-B19A-4507-9090-CE0796774AE6}" type="parTrans" cxnId="{1C8F58F3-BE54-436A-9E35-E73430C94B75}">
      <dgm:prSet/>
      <dgm:spPr/>
      <dgm:t>
        <a:bodyPr/>
        <a:lstStyle/>
        <a:p>
          <a:pPr algn="ctr"/>
          <a:endParaRPr lang="en-US"/>
        </a:p>
      </dgm:t>
    </dgm:pt>
    <dgm:pt modelId="{9648FE95-CB28-4BB5-B3D6-D6A7E33C40C6}" type="sibTrans" cxnId="{1C8F58F3-BE54-436A-9E35-E73430C94B75}">
      <dgm:prSet/>
      <dgm:spPr/>
      <dgm:t>
        <a:bodyPr/>
        <a:lstStyle/>
        <a:p>
          <a:pPr algn="ctr"/>
          <a:endParaRPr lang="en-US"/>
        </a:p>
      </dgm:t>
    </dgm:pt>
    <dgm:pt modelId="{164EE8DA-221C-4B34-97DE-A6FE066DF41A}">
      <dgm:prSet phldrT="[Text]"/>
      <dgm:spPr/>
      <dgm:t>
        <a:bodyPr/>
        <a:lstStyle/>
        <a:p>
          <a:pPr algn="ctr"/>
          <a:r>
            <a:rPr lang="en-GB" dirty="0" smtClean="0"/>
            <a:t>Special Circumstances</a:t>
          </a:r>
          <a:endParaRPr lang="en-US" dirty="0"/>
        </a:p>
      </dgm:t>
    </dgm:pt>
    <dgm:pt modelId="{7F24F1FA-5F2E-4F9B-B7E0-E0639636A649}" type="parTrans" cxnId="{A6EFA054-A088-42B4-A9B2-2B0F43F80617}">
      <dgm:prSet/>
      <dgm:spPr/>
      <dgm:t>
        <a:bodyPr/>
        <a:lstStyle/>
        <a:p>
          <a:pPr algn="ctr"/>
          <a:endParaRPr lang="en-US"/>
        </a:p>
      </dgm:t>
    </dgm:pt>
    <dgm:pt modelId="{B5ABFD3A-F679-41F3-A4A4-007C69BEE1C0}" type="sibTrans" cxnId="{A6EFA054-A088-42B4-A9B2-2B0F43F80617}">
      <dgm:prSet/>
      <dgm:spPr/>
      <dgm:t>
        <a:bodyPr/>
        <a:lstStyle/>
        <a:p>
          <a:pPr algn="ctr"/>
          <a:endParaRPr lang="en-US"/>
        </a:p>
      </dgm:t>
    </dgm:pt>
    <dgm:pt modelId="{123F5476-E8BD-4E31-A244-697A393BB58D}">
      <dgm:prSet phldrT="[Text]" custT="1"/>
      <dgm:spPr/>
      <dgm:t>
        <a:bodyPr/>
        <a:lstStyle/>
        <a:p>
          <a:pPr algn="ctr"/>
          <a:r>
            <a:rPr lang="en-GB" sz="3200" dirty="0" smtClean="0"/>
            <a:t>Older Reports</a:t>
          </a:r>
          <a:endParaRPr lang="en-US" sz="3200" dirty="0"/>
        </a:p>
      </dgm:t>
    </dgm:pt>
    <dgm:pt modelId="{70648890-A6CC-4941-B372-FD5C1D71E4BC}" type="parTrans" cxnId="{C85A80BE-A040-4CEA-8489-7D77832A8A8B}">
      <dgm:prSet/>
      <dgm:spPr/>
      <dgm:t>
        <a:bodyPr/>
        <a:lstStyle/>
        <a:p>
          <a:pPr algn="ctr"/>
          <a:endParaRPr lang="en-US"/>
        </a:p>
      </dgm:t>
    </dgm:pt>
    <dgm:pt modelId="{FEAB56C7-DF05-4BCD-9295-AAEEF774514D}" type="sibTrans" cxnId="{C85A80BE-A040-4CEA-8489-7D77832A8A8B}">
      <dgm:prSet/>
      <dgm:spPr/>
      <dgm:t>
        <a:bodyPr/>
        <a:lstStyle/>
        <a:p>
          <a:pPr algn="ctr"/>
          <a:endParaRPr lang="en-US"/>
        </a:p>
      </dgm:t>
    </dgm:pt>
    <dgm:pt modelId="{BF65B6D8-0572-4FE5-8121-ADE2F2E4CF54}">
      <dgm:prSet phldrT="[Text]"/>
      <dgm:spPr/>
      <dgm:t>
        <a:bodyPr/>
        <a:lstStyle/>
        <a:p>
          <a:pPr algn="ctr"/>
          <a:r>
            <a:rPr lang="en-US" dirty="0" smtClean="0"/>
            <a:t>Are older reports of Divestment Re compliant?</a:t>
          </a:r>
          <a:endParaRPr lang="en-US" dirty="0"/>
        </a:p>
      </dgm:t>
    </dgm:pt>
    <dgm:pt modelId="{EBED4247-8E3F-4F6E-A414-9EA1FA09DC87}" type="parTrans" cxnId="{BC8C1CA3-BFA1-4FC6-806A-11F881E658EF}">
      <dgm:prSet/>
      <dgm:spPr/>
      <dgm:t>
        <a:bodyPr/>
        <a:lstStyle/>
        <a:p>
          <a:pPr algn="ctr"/>
          <a:endParaRPr lang="en-US"/>
        </a:p>
      </dgm:t>
    </dgm:pt>
    <dgm:pt modelId="{FF9EA717-8B48-400B-98DB-F35DCBAC3B93}" type="sibTrans" cxnId="{BC8C1CA3-BFA1-4FC6-806A-11F881E658EF}">
      <dgm:prSet/>
      <dgm:spPr/>
      <dgm:t>
        <a:bodyPr/>
        <a:lstStyle/>
        <a:p>
          <a:pPr algn="ctr"/>
          <a:endParaRPr lang="en-US"/>
        </a:p>
      </dgm:t>
    </dgm:pt>
    <dgm:pt modelId="{504E1A0F-7149-4C12-992D-13F398D51144}">
      <dgm:prSet phldrT="[Text]" custT="1"/>
      <dgm:spPr/>
      <dgm:t>
        <a:bodyPr/>
        <a:lstStyle/>
        <a:p>
          <a:pPr algn="ctr"/>
          <a:r>
            <a:rPr lang="en-US" sz="3200" dirty="0" smtClean="0"/>
            <a:t>Implication</a:t>
          </a:r>
          <a:endParaRPr lang="en-US" sz="3200" dirty="0"/>
        </a:p>
      </dgm:t>
    </dgm:pt>
    <dgm:pt modelId="{34D9BC6B-8409-488A-9F7E-5F3F37113F57}" type="parTrans" cxnId="{27385640-79C2-484C-BF9D-149708B6BCDA}">
      <dgm:prSet/>
      <dgm:spPr/>
      <dgm:t>
        <a:bodyPr/>
        <a:lstStyle/>
        <a:p>
          <a:pPr algn="ctr"/>
          <a:endParaRPr lang="en-US"/>
        </a:p>
      </dgm:t>
    </dgm:pt>
    <dgm:pt modelId="{DBEB215D-25E5-45E4-BEB5-912AC8DDB97C}" type="sibTrans" cxnId="{27385640-79C2-484C-BF9D-149708B6BCDA}">
      <dgm:prSet/>
      <dgm:spPr/>
      <dgm:t>
        <a:bodyPr/>
        <a:lstStyle/>
        <a:p>
          <a:pPr algn="ctr"/>
          <a:endParaRPr lang="en-US"/>
        </a:p>
      </dgm:t>
    </dgm:pt>
    <dgm:pt modelId="{1AF568E8-1BDC-4D93-845F-AA3A4757DA47}">
      <dgm:prSet phldrT="[Text]"/>
      <dgm:spPr/>
      <dgm:t>
        <a:bodyPr/>
        <a:lstStyle/>
        <a:p>
          <a:pPr algn="ctr"/>
          <a:r>
            <a:rPr lang="en-US" dirty="0" smtClean="0"/>
            <a:t>Implications of incompetent reports on all relevant stakeholders.</a:t>
          </a:r>
          <a:endParaRPr lang="en-US" dirty="0"/>
        </a:p>
      </dgm:t>
    </dgm:pt>
    <dgm:pt modelId="{29F89EFF-B37F-4586-BECB-6C058EEED239}" type="parTrans" cxnId="{B40668EF-1606-40C3-B702-3978927E3122}">
      <dgm:prSet/>
      <dgm:spPr/>
      <dgm:t>
        <a:bodyPr/>
        <a:lstStyle/>
        <a:p>
          <a:pPr algn="ctr"/>
          <a:endParaRPr lang="en-US"/>
        </a:p>
      </dgm:t>
    </dgm:pt>
    <dgm:pt modelId="{4355FB5F-BF57-4DA4-A994-5A7B85FC04FC}" type="sibTrans" cxnId="{B40668EF-1606-40C3-B702-3978927E3122}">
      <dgm:prSet/>
      <dgm:spPr/>
      <dgm:t>
        <a:bodyPr/>
        <a:lstStyle/>
        <a:p>
          <a:pPr algn="ctr"/>
          <a:endParaRPr lang="en-US"/>
        </a:p>
      </dgm:t>
    </dgm:pt>
    <dgm:pt modelId="{EFB42C08-BD32-40B3-8803-C23125945113}">
      <dgm:prSet phldrT="[Text]" custT="1"/>
      <dgm:spPr/>
      <dgm:t>
        <a:bodyPr/>
        <a:lstStyle/>
        <a:p>
          <a:pPr algn="ctr"/>
          <a:r>
            <a:rPr lang="en-US" sz="3200" dirty="0" smtClean="0"/>
            <a:t>Report</a:t>
          </a:r>
          <a:endParaRPr lang="en-US" sz="3200" dirty="0"/>
        </a:p>
      </dgm:t>
    </dgm:pt>
    <dgm:pt modelId="{5B3A3DBA-65FE-43AF-A9BC-D2A8648FB57A}" type="parTrans" cxnId="{BA2CA57D-0891-4681-85D6-9C9B721165F7}">
      <dgm:prSet/>
      <dgm:spPr/>
      <dgm:t>
        <a:bodyPr/>
        <a:lstStyle/>
        <a:p>
          <a:pPr algn="ctr"/>
          <a:endParaRPr lang="en-US"/>
        </a:p>
      </dgm:t>
    </dgm:pt>
    <dgm:pt modelId="{5D8B558F-6CE1-4DE3-AA88-40DC58FD950F}" type="sibTrans" cxnId="{BA2CA57D-0891-4681-85D6-9C9B721165F7}">
      <dgm:prSet/>
      <dgm:spPr/>
      <dgm:t>
        <a:bodyPr/>
        <a:lstStyle/>
        <a:p>
          <a:pPr algn="ctr"/>
          <a:endParaRPr lang="en-US"/>
        </a:p>
      </dgm:t>
    </dgm:pt>
    <dgm:pt modelId="{1B98E48A-DF83-457A-842F-4D27D5A792B2}">
      <dgm:prSet phldrT="[Text]"/>
      <dgm:spPr/>
      <dgm:t>
        <a:bodyPr/>
        <a:lstStyle/>
        <a:p>
          <a:pPr algn="ctr"/>
          <a:r>
            <a:rPr lang="en-GB" dirty="0" smtClean="0"/>
            <a:t>Any further update(s) available?</a:t>
          </a:r>
          <a:endParaRPr lang="en-US" dirty="0"/>
        </a:p>
      </dgm:t>
    </dgm:pt>
    <dgm:pt modelId="{B5C8C1CD-B8C7-4EE7-9340-A6BC23C9BB32}" type="parTrans" cxnId="{E8E78931-D0CE-4978-AD16-D57FF8FB87E7}">
      <dgm:prSet/>
      <dgm:spPr/>
      <dgm:t>
        <a:bodyPr/>
        <a:lstStyle/>
        <a:p>
          <a:pPr algn="ctr"/>
          <a:endParaRPr lang="en-US"/>
        </a:p>
      </dgm:t>
    </dgm:pt>
    <dgm:pt modelId="{D673D932-71B5-4276-B610-24A8B5F16A90}" type="sibTrans" cxnId="{E8E78931-D0CE-4978-AD16-D57FF8FB87E7}">
      <dgm:prSet/>
      <dgm:spPr/>
      <dgm:t>
        <a:bodyPr/>
        <a:lstStyle/>
        <a:p>
          <a:pPr algn="ctr"/>
          <a:endParaRPr lang="en-US"/>
        </a:p>
      </dgm:t>
    </dgm:pt>
    <dgm:pt modelId="{1A4C9128-B2D5-4D5E-BA9A-F8EAE87B4B33}">
      <dgm:prSet phldrT="[Text]"/>
      <dgm:spPr/>
      <dgm:t>
        <a:bodyPr/>
        <a:lstStyle/>
        <a:p>
          <a:pPr algn="ctr"/>
          <a:r>
            <a:rPr lang="en-US" dirty="0" smtClean="0"/>
            <a:t>Review complete report</a:t>
          </a:r>
          <a:endParaRPr lang="en-US" dirty="0"/>
        </a:p>
      </dgm:t>
    </dgm:pt>
    <dgm:pt modelId="{94289E6A-7CF9-43CA-BE01-D24BC944004E}" type="parTrans" cxnId="{CDE9183D-8A24-4FEA-8524-7E08AA7830FC}">
      <dgm:prSet/>
      <dgm:spPr/>
      <dgm:t>
        <a:bodyPr/>
        <a:lstStyle/>
        <a:p>
          <a:pPr algn="ctr"/>
          <a:endParaRPr lang="en-US"/>
        </a:p>
      </dgm:t>
    </dgm:pt>
    <dgm:pt modelId="{A4839DB0-AD07-45B6-9F80-3879D0A19028}" type="sibTrans" cxnId="{CDE9183D-8A24-4FEA-8524-7E08AA7830FC}">
      <dgm:prSet/>
      <dgm:spPr/>
      <dgm:t>
        <a:bodyPr/>
        <a:lstStyle/>
        <a:p>
          <a:pPr algn="ctr"/>
          <a:endParaRPr lang="en-US"/>
        </a:p>
      </dgm:t>
    </dgm:pt>
    <dgm:pt modelId="{EDA22DB2-8519-4501-98ED-E2AC12F0F4BD}">
      <dgm:prSet phldrT="[Text]"/>
      <dgm:spPr/>
      <dgm:t>
        <a:bodyPr/>
        <a:lstStyle/>
        <a:p>
          <a:pPr algn="ctr"/>
          <a:r>
            <a:rPr lang="en-GB" dirty="0" smtClean="0"/>
            <a:t>Was the report peer reviewed? </a:t>
          </a:r>
          <a:endParaRPr lang="en-US" dirty="0"/>
        </a:p>
      </dgm:t>
    </dgm:pt>
    <dgm:pt modelId="{B759E185-F532-4887-B8D3-3906E35140FF}" type="parTrans" cxnId="{D673EB94-98AD-49DD-9E0B-5C510B2FD948}">
      <dgm:prSet/>
      <dgm:spPr/>
      <dgm:t>
        <a:bodyPr/>
        <a:lstStyle/>
        <a:p>
          <a:pPr algn="ctr"/>
          <a:endParaRPr lang="en-US"/>
        </a:p>
      </dgm:t>
    </dgm:pt>
    <dgm:pt modelId="{D93608B1-1716-4CC7-8E58-EFEA48F850FC}" type="sibTrans" cxnId="{D673EB94-98AD-49DD-9E0B-5C510B2FD948}">
      <dgm:prSet/>
      <dgm:spPr/>
      <dgm:t>
        <a:bodyPr/>
        <a:lstStyle/>
        <a:p>
          <a:pPr algn="ctr"/>
          <a:endParaRPr lang="en-US"/>
        </a:p>
      </dgm:t>
    </dgm:pt>
    <dgm:pt modelId="{E291C809-5FF9-4111-B284-43484217E41A}">
      <dgm:prSet phldrT="[Text]"/>
      <dgm:spPr/>
      <dgm:t>
        <a:bodyPr/>
        <a:lstStyle/>
        <a:p>
          <a:pPr algn="ctr"/>
          <a:r>
            <a:rPr lang="en-GB" dirty="0" smtClean="0"/>
            <a:t>Another Opinion</a:t>
          </a:r>
          <a:endParaRPr lang="en-US" dirty="0"/>
        </a:p>
      </dgm:t>
    </dgm:pt>
    <dgm:pt modelId="{DA72DA19-C249-47F9-9FBF-753D19B7B7B2}" type="parTrans" cxnId="{0990EFE5-9F3D-4283-A517-8EE5DBEE6B74}">
      <dgm:prSet/>
      <dgm:spPr/>
      <dgm:t>
        <a:bodyPr/>
        <a:lstStyle/>
        <a:p>
          <a:pPr algn="ctr"/>
          <a:endParaRPr lang="en-US"/>
        </a:p>
      </dgm:t>
    </dgm:pt>
    <dgm:pt modelId="{9E586121-902D-4D23-B5C9-7D21D30240EB}" type="sibTrans" cxnId="{0990EFE5-9F3D-4283-A517-8EE5DBEE6B74}">
      <dgm:prSet/>
      <dgm:spPr/>
      <dgm:t>
        <a:bodyPr/>
        <a:lstStyle/>
        <a:p>
          <a:pPr algn="ctr"/>
          <a:endParaRPr lang="en-US"/>
        </a:p>
      </dgm:t>
    </dgm:pt>
    <dgm:pt modelId="{3A9522DF-DB5F-427B-8E55-2193977C347F}">
      <dgm:prSet phldrT="[Text]"/>
      <dgm:spPr/>
      <dgm:t>
        <a:bodyPr/>
        <a:lstStyle/>
        <a:p>
          <a:pPr algn="ctr"/>
          <a:r>
            <a:rPr lang="en-US" dirty="0" smtClean="0"/>
            <a:t>Justification</a:t>
          </a:r>
          <a:endParaRPr lang="en-US" dirty="0"/>
        </a:p>
      </dgm:t>
    </dgm:pt>
    <dgm:pt modelId="{1852F4DF-CC8C-43C3-AC0A-2AA1A4942FB1}" type="parTrans" cxnId="{EF151426-BBDB-4E70-A8F4-008BADDBD3CD}">
      <dgm:prSet/>
      <dgm:spPr/>
      <dgm:t>
        <a:bodyPr/>
        <a:lstStyle/>
        <a:p>
          <a:pPr algn="ctr"/>
          <a:endParaRPr lang="en-US"/>
        </a:p>
      </dgm:t>
    </dgm:pt>
    <dgm:pt modelId="{2E34D8DC-8C2B-4893-B7E0-84A234D1EF67}" type="sibTrans" cxnId="{EF151426-BBDB-4E70-A8F4-008BADDBD3CD}">
      <dgm:prSet/>
      <dgm:spPr/>
      <dgm:t>
        <a:bodyPr/>
        <a:lstStyle/>
        <a:p>
          <a:pPr algn="ctr"/>
          <a:endParaRPr lang="en-US"/>
        </a:p>
      </dgm:t>
    </dgm:pt>
    <dgm:pt modelId="{2D0CBE97-E548-4089-80BF-3C79B2F79723}" type="pres">
      <dgm:prSet presAssocID="{EC82BC23-3E1E-4BE0-88E7-85F964F127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D267D9-0D95-4546-B7FA-AB3AE57C371C}" type="pres">
      <dgm:prSet presAssocID="{F6A98F1D-6C83-4C67-B040-DF97DE05C180}" presName="linNode" presStyleCnt="0"/>
      <dgm:spPr/>
    </dgm:pt>
    <dgm:pt modelId="{939419AF-4BA7-4814-A824-578429251AEF}" type="pres">
      <dgm:prSet presAssocID="{F6A98F1D-6C83-4C67-B040-DF97DE05C180}" presName="parentText" presStyleLbl="node1" presStyleIdx="0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57805C-8B03-484F-BB9C-8B180F5C51C8}" type="pres">
      <dgm:prSet presAssocID="{F6A98F1D-6C83-4C67-B040-DF97DE05C180}" presName="descendantText" presStyleLbl="alignAccFollowNode1" presStyleIdx="0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D9958B-1F3F-4A36-8895-B78629E9BAE4}" type="pres">
      <dgm:prSet presAssocID="{9648FE95-CB28-4BB5-B3D6-D6A7E33C40C6}" presName="sp" presStyleCnt="0"/>
      <dgm:spPr/>
    </dgm:pt>
    <dgm:pt modelId="{5D69E640-BAEC-45AA-8FBE-6003C2ACFE69}" type="pres">
      <dgm:prSet presAssocID="{EFB42C08-BD32-40B3-8803-C23125945113}" presName="linNode" presStyleCnt="0"/>
      <dgm:spPr/>
    </dgm:pt>
    <dgm:pt modelId="{4AA06F7A-8A68-4C87-AB1F-63C4EAA6876E}" type="pres">
      <dgm:prSet presAssocID="{EFB42C08-BD32-40B3-8803-C23125945113}" presName="parentText" presStyleLbl="node1" presStyleIdx="1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A69FE-371C-4836-B951-C43F55708EFE}" type="pres">
      <dgm:prSet presAssocID="{EFB42C08-BD32-40B3-8803-C23125945113}" presName="descendantText" presStyleLbl="alignAccFollowNode1" presStyleIdx="1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868053-6285-40D4-B2C6-5CB7C5FDECF3}" type="pres">
      <dgm:prSet presAssocID="{5D8B558F-6CE1-4DE3-AA88-40DC58FD950F}" presName="sp" presStyleCnt="0"/>
      <dgm:spPr/>
    </dgm:pt>
    <dgm:pt modelId="{58FA917B-8663-4039-A966-1E5621BBB456}" type="pres">
      <dgm:prSet presAssocID="{123F5476-E8BD-4E31-A244-697A393BB58D}" presName="linNode" presStyleCnt="0"/>
      <dgm:spPr/>
    </dgm:pt>
    <dgm:pt modelId="{906F474E-42D1-4B43-BEC4-7720C9926C5D}" type="pres">
      <dgm:prSet presAssocID="{123F5476-E8BD-4E31-A244-697A393BB58D}" presName="parentText" presStyleLbl="node1" presStyleIdx="2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CFCB1-D035-42BE-93E9-D8C2666031EA}" type="pres">
      <dgm:prSet presAssocID="{123F5476-E8BD-4E31-A244-697A393BB58D}" presName="descendantText" presStyleLbl="alignAccFollowNode1" presStyleIdx="2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CDD2A4-90A6-4AD2-9449-25A6CC21C405}" type="pres">
      <dgm:prSet presAssocID="{FEAB56C7-DF05-4BCD-9295-AAEEF774514D}" presName="sp" presStyleCnt="0"/>
      <dgm:spPr/>
    </dgm:pt>
    <dgm:pt modelId="{B0CD4E9B-F2D1-4BFF-8F21-B0BD364EA8D6}" type="pres">
      <dgm:prSet presAssocID="{504E1A0F-7149-4C12-992D-13F398D51144}" presName="linNode" presStyleCnt="0"/>
      <dgm:spPr/>
    </dgm:pt>
    <dgm:pt modelId="{92BAC14E-9A1E-4F6D-82E9-509FDA8A6AFC}" type="pres">
      <dgm:prSet presAssocID="{504E1A0F-7149-4C12-992D-13F398D51144}" presName="parentText" presStyleLbl="node1" presStyleIdx="3" presStyleCnt="4" custScaleX="81982" custScaleY="660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D7E9E0-5E09-401B-A53B-0FEEC90019CA}" type="pres">
      <dgm:prSet presAssocID="{504E1A0F-7149-4C12-992D-13F398D51144}" presName="descendantText" presStyleLbl="alignAccFollowNode1" presStyleIdx="3" presStyleCnt="4" custScaleX="89225" custScaleY="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86475C-3AE2-4424-91FE-0E6A31586B32}" type="presOf" srcId="{123F5476-E8BD-4E31-A244-697A393BB58D}" destId="{906F474E-42D1-4B43-BEC4-7720C9926C5D}" srcOrd="0" destOrd="0" presId="urn:microsoft.com/office/officeart/2005/8/layout/vList5"/>
    <dgm:cxn modelId="{5732A185-B197-4C2D-9ABC-66BAB0245DE1}" type="presOf" srcId="{1A4C9128-B2D5-4D5E-BA9A-F8EAE87B4B33}" destId="{F4DA69FE-371C-4836-B951-C43F55708EFE}" srcOrd="0" destOrd="0" presId="urn:microsoft.com/office/officeart/2005/8/layout/vList5"/>
    <dgm:cxn modelId="{402A7EA9-3241-4221-A9DD-A72BE1BD6657}" type="presOf" srcId="{1AF568E8-1BDC-4D93-845F-AA3A4757DA47}" destId="{B1D7E9E0-5E09-401B-A53B-0FEEC90019CA}" srcOrd="0" destOrd="0" presId="urn:microsoft.com/office/officeart/2005/8/layout/vList5"/>
    <dgm:cxn modelId="{E8E78931-D0CE-4978-AD16-D57FF8FB87E7}" srcId="{EFB42C08-BD32-40B3-8803-C23125945113}" destId="{1B98E48A-DF83-457A-842F-4D27D5A792B2}" srcOrd="1" destOrd="0" parTransId="{B5C8C1CD-B8C7-4EE7-9340-A6BC23C9BB32}" sibTransId="{D673D932-71B5-4276-B610-24A8B5F16A90}"/>
    <dgm:cxn modelId="{57F55620-16C5-43FF-A103-8520AAE14527}" type="presOf" srcId="{3A9522DF-DB5F-427B-8E55-2193977C347F}" destId="{3657805C-8B03-484F-BB9C-8B180F5C51C8}" srcOrd="0" destOrd="1" presId="urn:microsoft.com/office/officeart/2005/8/layout/vList5"/>
    <dgm:cxn modelId="{D673EB94-98AD-49DD-9E0B-5C510B2FD948}" srcId="{EFB42C08-BD32-40B3-8803-C23125945113}" destId="{EDA22DB2-8519-4501-98ED-E2AC12F0F4BD}" srcOrd="2" destOrd="0" parTransId="{B759E185-F532-4887-B8D3-3906E35140FF}" sibTransId="{D93608B1-1716-4CC7-8E58-EFEA48F850FC}"/>
    <dgm:cxn modelId="{75A94DD8-D482-453C-B7D0-A50539C54F94}" type="presOf" srcId="{E291C809-5FF9-4111-B284-43484217E41A}" destId="{3657805C-8B03-484F-BB9C-8B180F5C51C8}" srcOrd="0" destOrd="2" presId="urn:microsoft.com/office/officeart/2005/8/layout/vList5"/>
    <dgm:cxn modelId="{27385640-79C2-484C-BF9D-149708B6BCDA}" srcId="{EC82BC23-3E1E-4BE0-88E7-85F964F12713}" destId="{504E1A0F-7149-4C12-992D-13F398D51144}" srcOrd="3" destOrd="0" parTransId="{34D9BC6B-8409-488A-9F7E-5F3F37113F57}" sibTransId="{DBEB215D-25E5-45E4-BEB5-912AC8DDB97C}"/>
    <dgm:cxn modelId="{EF151426-BBDB-4E70-A8F4-008BADDBD3CD}" srcId="{F6A98F1D-6C83-4C67-B040-DF97DE05C180}" destId="{3A9522DF-DB5F-427B-8E55-2193977C347F}" srcOrd="1" destOrd="0" parTransId="{1852F4DF-CC8C-43C3-AC0A-2AA1A4942FB1}" sibTransId="{2E34D8DC-8C2B-4893-B7E0-84A234D1EF67}"/>
    <dgm:cxn modelId="{49884317-898F-4973-94EB-8201550AE2CA}" type="presOf" srcId="{EDA22DB2-8519-4501-98ED-E2AC12F0F4BD}" destId="{F4DA69FE-371C-4836-B951-C43F55708EFE}" srcOrd="0" destOrd="2" presId="urn:microsoft.com/office/officeart/2005/8/layout/vList5"/>
    <dgm:cxn modelId="{BC8C1CA3-BFA1-4FC6-806A-11F881E658EF}" srcId="{123F5476-E8BD-4E31-A244-697A393BB58D}" destId="{BF65B6D8-0572-4FE5-8121-ADE2F2E4CF54}" srcOrd="0" destOrd="0" parTransId="{EBED4247-8E3F-4F6E-A414-9EA1FA09DC87}" sibTransId="{FF9EA717-8B48-400B-98DB-F35DCBAC3B93}"/>
    <dgm:cxn modelId="{C85A80BE-A040-4CEA-8489-7D77832A8A8B}" srcId="{EC82BC23-3E1E-4BE0-88E7-85F964F12713}" destId="{123F5476-E8BD-4E31-A244-697A393BB58D}" srcOrd="2" destOrd="0" parTransId="{70648890-A6CC-4941-B372-FD5C1D71E4BC}" sibTransId="{FEAB56C7-DF05-4BCD-9295-AAEEF774514D}"/>
    <dgm:cxn modelId="{1C8F58F3-BE54-436A-9E35-E73430C94B75}" srcId="{EC82BC23-3E1E-4BE0-88E7-85F964F12713}" destId="{F6A98F1D-6C83-4C67-B040-DF97DE05C180}" srcOrd="0" destOrd="0" parTransId="{3B178D71-B19A-4507-9090-CE0796774AE6}" sibTransId="{9648FE95-CB28-4BB5-B3D6-D6A7E33C40C6}"/>
    <dgm:cxn modelId="{A949A2D1-30C9-43C4-9B34-0D50AC39DE6F}" type="presOf" srcId="{164EE8DA-221C-4B34-97DE-A6FE066DF41A}" destId="{3657805C-8B03-484F-BB9C-8B180F5C51C8}" srcOrd="0" destOrd="0" presId="urn:microsoft.com/office/officeart/2005/8/layout/vList5"/>
    <dgm:cxn modelId="{BA2CA57D-0891-4681-85D6-9C9B721165F7}" srcId="{EC82BC23-3E1E-4BE0-88E7-85F964F12713}" destId="{EFB42C08-BD32-40B3-8803-C23125945113}" srcOrd="1" destOrd="0" parTransId="{5B3A3DBA-65FE-43AF-A9BC-D2A8648FB57A}" sibTransId="{5D8B558F-6CE1-4DE3-AA88-40DC58FD950F}"/>
    <dgm:cxn modelId="{709E5DE1-50B5-4462-A057-5AAD9E96BE4C}" type="presOf" srcId="{F6A98F1D-6C83-4C67-B040-DF97DE05C180}" destId="{939419AF-4BA7-4814-A824-578429251AEF}" srcOrd="0" destOrd="0" presId="urn:microsoft.com/office/officeart/2005/8/layout/vList5"/>
    <dgm:cxn modelId="{10127190-DC76-4E06-8A0B-767F87A24AD0}" type="presOf" srcId="{EC82BC23-3E1E-4BE0-88E7-85F964F12713}" destId="{2D0CBE97-E548-4089-80BF-3C79B2F79723}" srcOrd="0" destOrd="0" presId="urn:microsoft.com/office/officeart/2005/8/layout/vList5"/>
    <dgm:cxn modelId="{B40668EF-1606-40C3-B702-3978927E3122}" srcId="{504E1A0F-7149-4C12-992D-13F398D51144}" destId="{1AF568E8-1BDC-4D93-845F-AA3A4757DA47}" srcOrd="0" destOrd="0" parTransId="{29F89EFF-B37F-4586-BECB-6C058EEED239}" sibTransId="{4355FB5F-BF57-4DA4-A994-5A7B85FC04FC}"/>
    <dgm:cxn modelId="{7DD86C56-855A-47EA-BC45-F1736F1F861E}" type="presOf" srcId="{EFB42C08-BD32-40B3-8803-C23125945113}" destId="{4AA06F7A-8A68-4C87-AB1F-63C4EAA6876E}" srcOrd="0" destOrd="0" presId="urn:microsoft.com/office/officeart/2005/8/layout/vList5"/>
    <dgm:cxn modelId="{CDE9183D-8A24-4FEA-8524-7E08AA7830FC}" srcId="{EFB42C08-BD32-40B3-8803-C23125945113}" destId="{1A4C9128-B2D5-4D5E-BA9A-F8EAE87B4B33}" srcOrd="0" destOrd="0" parTransId="{94289E6A-7CF9-43CA-BE01-D24BC944004E}" sibTransId="{A4839DB0-AD07-45B6-9F80-3879D0A19028}"/>
    <dgm:cxn modelId="{A6EFA054-A088-42B4-A9B2-2B0F43F80617}" srcId="{F6A98F1D-6C83-4C67-B040-DF97DE05C180}" destId="{164EE8DA-221C-4B34-97DE-A6FE066DF41A}" srcOrd="0" destOrd="0" parTransId="{7F24F1FA-5F2E-4F9B-B7E0-E0639636A649}" sibTransId="{B5ABFD3A-F679-41F3-A4A4-007C69BEE1C0}"/>
    <dgm:cxn modelId="{0990EFE5-9F3D-4283-A517-8EE5DBEE6B74}" srcId="{F6A98F1D-6C83-4C67-B040-DF97DE05C180}" destId="{E291C809-5FF9-4111-B284-43484217E41A}" srcOrd="2" destOrd="0" parTransId="{DA72DA19-C249-47F9-9FBF-753D19B7B7B2}" sibTransId="{9E586121-902D-4D23-B5C9-7D21D30240EB}"/>
    <dgm:cxn modelId="{3424491C-C96E-4392-8636-FD7CF7C90514}" type="presOf" srcId="{504E1A0F-7149-4C12-992D-13F398D51144}" destId="{92BAC14E-9A1E-4F6D-82E9-509FDA8A6AFC}" srcOrd="0" destOrd="0" presId="urn:microsoft.com/office/officeart/2005/8/layout/vList5"/>
    <dgm:cxn modelId="{4042004A-6906-4EF7-87B9-DF9A67A3834D}" type="presOf" srcId="{1B98E48A-DF83-457A-842F-4D27D5A792B2}" destId="{F4DA69FE-371C-4836-B951-C43F55708EFE}" srcOrd="0" destOrd="1" presId="urn:microsoft.com/office/officeart/2005/8/layout/vList5"/>
    <dgm:cxn modelId="{3624F1A7-49B2-48E3-A140-894F55EF1927}" type="presOf" srcId="{BF65B6D8-0572-4FE5-8121-ADE2F2E4CF54}" destId="{984CFCB1-D035-42BE-93E9-D8C2666031EA}" srcOrd="0" destOrd="0" presId="urn:microsoft.com/office/officeart/2005/8/layout/vList5"/>
    <dgm:cxn modelId="{12775D69-2D70-409B-9A31-54C68394ED8E}" type="presParOf" srcId="{2D0CBE97-E548-4089-80BF-3C79B2F79723}" destId="{D6D267D9-0D95-4546-B7FA-AB3AE57C371C}" srcOrd="0" destOrd="0" presId="urn:microsoft.com/office/officeart/2005/8/layout/vList5"/>
    <dgm:cxn modelId="{A4B4F817-A55A-4572-A54F-2AE966E09972}" type="presParOf" srcId="{D6D267D9-0D95-4546-B7FA-AB3AE57C371C}" destId="{939419AF-4BA7-4814-A824-578429251AEF}" srcOrd="0" destOrd="0" presId="urn:microsoft.com/office/officeart/2005/8/layout/vList5"/>
    <dgm:cxn modelId="{B8E3320D-8BE7-4A1E-B108-510A20F3AD6E}" type="presParOf" srcId="{D6D267D9-0D95-4546-B7FA-AB3AE57C371C}" destId="{3657805C-8B03-484F-BB9C-8B180F5C51C8}" srcOrd="1" destOrd="0" presId="urn:microsoft.com/office/officeart/2005/8/layout/vList5"/>
    <dgm:cxn modelId="{8B243929-027D-41B4-BA72-8CA32E35BADF}" type="presParOf" srcId="{2D0CBE97-E548-4089-80BF-3C79B2F79723}" destId="{3DD9958B-1F3F-4A36-8895-B78629E9BAE4}" srcOrd="1" destOrd="0" presId="urn:microsoft.com/office/officeart/2005/8/layout/vList5"/>
    <dgm:cxn modelId="{725A15E0-0465-4701-AD3C-371A11AD5544}" type="presParOf" srcId="{2D0CBE97-E548-4089-80BF-3C79B2F79723}" destId="{5D69E640-BAEC-45AA-8FBE-6003C2ACFE69}" srcOrd="2" destOrd="0" presId="urn:microsoft.com/office/officeart/2005/8/layout/vList5"/>
    <dgm:cxn modelId="{88E0284D-B071-489F-8666-A1A779A12BFC}" type="presParOf" srcId="{5D69E640-BAEC-45AA-8FBE-6003C2ACFE69}" destId="{4AA06F7A-8A68-4C87-AB1F-63C4EAA6876E}" srcOrd="0" destOrd="0" presId="urn:microsoft.com/office/officeart/2005/8/layout/vList5"/>
    <dgm:cxn modelId="{123C8046-C2C7-4EC9-B1D9-3ADB1B37414D}" type="presParOf" srcId="{5D69E640-BAEC-45AA-8FBE-6003C2ACFE69}" destId="{F4DA69FE-371C-4836-B951-C43F55708EFE}" srcOrd="1" destOrd="0" presId="urn:microsoft.com/office/officeart/2005/8/layout/vList5"/>
    <dgm:cxn modelId="{D81488D5-27E3-4679-9F0D-ADA3D8DDBFBA}" type="presParOf" srcId="{2D0CBE97-E548-4089-80BF-3C79B2F79723}" destId="{FC868053-6285-40D4-B2C6-5CB7C5FDECF3}" srcOrd="3" destOrd="0" presId="urn:microsoft.com/office/officeart/2005/8/layout/vList5"/>
    <dgm:cxn modelId="{061DFF46-2843-4A1D-AFA6-750F034ACFBD}" type="presParOf" srcId="{2D0CBE97-E548-4089-80BF-3C79B2F79723}" destId="{58FA917B-8663-4039-A966-1E5621BBB456}" srcOrd="4" destOrd="0" presId="urn:microsoft.com/office/officeart/2005/8/layout/vList5"/>
    <dgm:cxn modelId="{94FCA6B8-6ABF-47CF-A1F1-C832A0CE3D3E}" type="presParOf" srcId="{58FA917B-8663-4039-A966-1E5621BBB456}" destId="{906F474E-42D1-4B43-BEC4-7720C9926C5D}" srcOrd="0" destOrd="0" presId="urn:microsoft.com/office/officeart/2005/8/layout/vList5"/>
    <dgm:cxn modelId="{B929DD4F-903A-4E62-96F3-37644F646AFA}" type="presParOf" srcId="{58FA917B-8663-4039-A966-1E5621BBB456}" destId="{984CFCB1-D035-42BE-93E9-D8C2666031EA}" srcOrd="1" destOrd="0" presId="urn:microsoft.com/office/officeart/2005/8/layout/vList5"/>
    <dgm:cxn modelId="{002F5C57-4E22-4BEB-B8DD-E1C1A23B3ADC}" type="presParOf" srcId="{2D0CBE97-E548-4089-80BF-3C79B2F79723}" destId="{E3CDD2A4-90A6-4AD2-9449-25A6CC21C405}" srcOrd="5" destOrd="0" presId="urn:microsoft.com/office/officeart/2005/8/layout/vList5"/>
    <dgm:cxn modelId="{0A00A492-83E3-4765-8E39-CFB900095E7B}" type="presParOf" srcId="{2D0CBE97-E548-4089-80BF-3C79B2F79723}" destId="{B0CD4E9B-F2D1-4BFF-8F21-B0BD364EA8D6}" srcOrd="6" destOrd="0" presId="urn:microsoft.com/office/officeart/2005/8/layout/vList5"/>
    <dgm:cxn modelId="{9E72CD76-3A92-4162-83A4-97F00488265D}" type="presParOf" srcId="{B0CD4E9B-F2D1-4BFF-8F21-B0BD364EA8D6}" destId="{92BAC14E-9A1E-4F6D-82E9-509FDA8A6AFC}" srcOrd="0" destOrd="0" presId="urn:microsoft.com/office/officeart/2005/8/layout/vList5"/>
    <dgm:cxn modelId="{62F9066F-8154-40C0-B990-90BEA08443FA}" type="presParOf" srcId="{B0CD4E9B-F2D1-4BFF-8F21-B0BD364EA8D6}" destId="{B1D7E9E0-5E09-401B-A53B-0FEEC90019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9E8B64-9975-4316-B2FB-690E959390F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E86B83-F8E4-4347-B866-A8B9D46E9C1E}">
      <dgm:prSet phldrT="[Text]" custT="1"/>
      <dgm:spPr/>
      <dgm:t>
        <a:bodyPr/>
        <a:lstStyle/>
        <a:p>
          <a:r>
            <a:rPr lang="en-GB" sz="1600" dirty="0" smtClean="0"/>
            <a:t>Judge, if there has been a material breach</a:t>
          </a:r>
          <a:endParaRPr lang="en-US" sz="1600" dirty="0"/>
        </a:p>
      </dgm:t>
    </dgm:pt>
    <dgm:pt modelId="{CE7CA9BC-B957-4B04-903D-936CDFF85D4F}" type="parTrans" cxnId="{E25678D1-CB9E-4F19-89D2-A8379C73DB3B}">
      <dgm:prSet/>
      <dgm:spPr/>
      <dgm:t>
        <a:bodyPr/>
        <a:lstStyle/>
        <a:p>
          <a:endParaRPr lang="en-US"/>
        </a:p>
      </dgm:t>
    </dgm:pt>
    <dgm:pt modelId="{4417B362-3DE2-4FC3-9617-21FFBF25574C}" type="sibTrans" cxnId="{E25678D1-CB9E-4F19-89D2-A8379C73DB3B}">
      <dgm:prSet/>
      <dgm:spPr/>
      <dgm:t>
        <a:bodyPr/>
        <a:lstStyle/>
        <a:p>
          <a:endParaRPr lang="en-US"/>
        </a:p>
      </dgm:t>
    </dgm:pt>
    <dgm:pt modelId="{182304CC-6371-40A5-A35F-260DB19560E0}">
      <dgm:prSet phldrT="[Text]" custT="1"/>
      <dgm:spPr/>
      <dgm:t>
        <a:bodyPr/>
        <a:lstStyle/>
        <a:p>
          <a:r>
            <a:rPr lang="en-US" sz="1600" dirty="0" smtClean="0"/>
            <a:t>If material breach and no special circumstances: </a:t>
          </a:r>
        </a:p>
        <a:p>
          <a:r>
            <a:rPr lang="en-US" sz="1600" dirty="0" smtClean="0"/>
            <a:t>Highlight to </a:t>
          </a:r>
          <a:r>
            <a:rPr lang="en-US" sz="1600" dirty="0" smtClean="0"/>
            <a:t>Acquisitive Insurance Group and Divestment Re</a:t>
          </a:r>
          <a:endParaRPr lang="en-US" sz="1600" dirty="0"/>
        </a:p>
      </dgm:t>
    </dgm:pt>
    <dgm:pt modelId="{1F2F69C0-9992-4349-BCC0-3FAE0880F5CB}" type="parTrans" cxnId="{C9EDAE9A-3209-4985-A822-8B541CAA5392}">
      <dgm:prSet/>
      <dgm:spPr/>
      <dgm:t>
        <a:bodyPr/>
        <a:lstStyle/>
        <a:p>
          <a:endParaRPr lang="en-US"/>
        </a:p>
      </dgm:t>
    </dgm:pt>
    <dgm:pt modelId="{06FE5454-E2B9-4D89-92FA-A06E613DEBFB}" type="sibTrans" cxnId="{C9EDAE9A-3209-4985-A822-8B541CAA5392}">
      <dgm:prSet/>
      <dgm:spPr/>
      <dgm:t>
        <a:bodyPr/>
        <a:lstStyle/>
        <a:p>
          <a:endParaRPr lang="en-US"/>
        </a:p>
      </dgm:t>
    </dgm:pt>
    <dgm:pt modelId="{23234711-D9E7-4CB5-8ACF-2CA2B41CDB35}">
      <dgm:prSet phldrT="[Text]" custT="1"/>
      <dgm:spPr/>
      <dgm:t>
        <a:bodyPr/>
        <a:lstStyle/>
        <a:p>
          <a:r>
            <a:rPr lang="en-US" sz="1600" dirty="0" smtClean="0"/>
            <a:t>If unresolved, </a:t>
          </a:r>
          <a:r>
            <a:rPr lang="en-US" sz="1600" dirty="0" smtClean="0"/>
            <a:t>highlight it to </a:t>
          </a:r>
          <a:r>
            <a:rPr lang="en-US" sz="1600" dirty="0" smtClean="0"/>
            <a:t>professional body for breach of PCS Section 3.2 and Section 3.3 as per PCS Section 4.3.1, Section 4.3.3, Section 4.3.4 and Section 4.3.5</a:t>
          </a:r>
          <a:endParaRPr lang="en-US" sz="1600" dirty="0"/>
        </a:p>
      </dgm:t>
    </dgm:pt>
    <dgm:pt modelId="{35614691-6224-4F1E-A652-9D5E4423B892}" type="parTrans" cxnId="{A7A55474-3D83-4701-8673-A0821F4D0B46}">
      <dgm:prSet/>
      <dgm:spPr/>
      <dgm:t>
        <a:bodyPr/>
        <a:lstStyle/>
        <a:p>
          <a:endParaRPr lang="en-US"/>
        </a:p>
      </dgm:t>
    </dgm:pt>
    <dgm:pt modelId="{29E527FF-06DF-46F7-83B1-FA4DC61BA787}" type="sibTrans" cxnId="{A7A55474-3D83-4701-8673-A0821F4D0B46}">
      <dgm:prSet/>
      <dgm:spPr/>
      <dgm:t>
        <a:bodyPr/>
        <a:lstStyle/>
        <a:p>
          <a:endParaRPr lang="en-US"/>
        </a:p>
      </dgm:t>
    </dgm:pt>
    <dgm:pt modelId="{20E6E1B0-D8C6-47F0-9727-EFD64477F39A}">
      <dgm:prSet phldrT="[Text]" custT="1"/>
      <dgm:spPr/>
      <dgm:t>
        <a:bodyPr/>
        <a:lstStyle/>
        <a:p>
          <a:r>
            <a:rPr lang="en-GB" sz="1600" dirty="0" smtClean="0"/>
            <a:t>Seek more information and remedial action from the author and Divestment Re</a:t>
          </a:r>
        </a:p>
        <a:p>
          <a:r>
            <a:rPr lang="en-US" sz="1600" dirty="0" smtClean="0"/>
            <a:t>Analyze and conclude</a:t>
          </a:r>
          <a:endParaRPr lang="en-US" sz="1600" dirty="0"/>
        </a:p>
      </dgm:t>
    </dgm:pt>
    <dgm:pt modelId="{50509F83-0685-42A0-B491-6B82F63C30F9}" type="parTrans" cxnId="{F0E7F3E1-A245-4C81-B63C-1765BCC108DF}">
      <dgm:prSet/>
      <dgm:spPr/>
      <dgm:t>
        <a:bodyPr/>
        <a:lstStyle/>
        <a:p>
          <a:endParaRPr lang="en-US"/>
        </a:p>
      </dgm:t>
    </dgm:pt>
    <dgm:pt modelId="{0FF764CD-A032-4FE4-B1B2-BFC8ECC45C7A}" type="sibTrans" cxnId="{F0E7F3E1-A245-4C81-B63C-1765BCC108DF}">
      <dgm:prSet/>
      <dgm:spPr/>
      <dgm:t>
        <a:bodyPr/>
        <a:lstStyle/>
        <a:p>
          <a:endParaRPr lang="en-US"/>
        </a:p>
      </dgm:t>
    </dgm:pt>
    <dgm:pt modelId="{213D7C3D-6A64-4AEB-961B-639D0767B44C}" type="pres">
      <dgm:prSet presAssocID="{A09E8B64-9975-4316-B2FB-690E959390F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55AB677-5336-4F2C-8C20-838A4477A273}" type="pres">
      <dgm:prSet presAssocID="{A09E8B64-9975-4316-B2FB-690E959390F1}" presName="arrow" presStyleLbl="bgShp" presStyleIdx="0" presStyleCnt="1" custScaleX="146059"/>
      <dgm:spPr/>
    </dgm:pt>
    <dgm:pt modelId="{2ECF8B3F-439C-43CA-A114-752004CF32AC}" type="pres">
      <dgm:prSet presAssocID="{A09E8B64-9975-4316-B2FB-690E959390F1}" presName="arrowDiagram4" presStyleCnt="0"/>
      <dgm:spPr/>
    </dgm:pt>
    <dgm:pt modelId="{1A9A3C17-B41B-48B3-A888-66C3E1693898}" type="pres">
      <dgm:prSet presAssocID="{3CE86B83-F8E4-4347-B866-A8B9D46E9C1E}" presName="bullet4a" presStyleLbl="node1" presStyleIdx="0" presStyleCnt="4" custLinFactX="-100000" custLinFactY="-100000" custLinFactNeighborX="-160551" custLinFactNeighborY="-193111"/>
      <dgm:spPr/>
    </dgm:pt>
    <dgm:pt modelId="{8A88AF53-A2CA-4B32-B647-8EAC89783D0E}" type="pres">
      <dgm:prSet presAssocID="{3CE86B83-F8E4-4347-B866-A8B9D46E9C1E}" presName="textBox4a" presStyleLbl="revTx" presStyleIdx="0" presStyleCnt="4" custScaleX="122335" custLinFactNeighborX="-51468" custLinFactNeighborY="-226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A3559-2E57-4FD3-BA2A-B68372466279}" type="pres">
      <dgm:prSet presAssocID="{20E6E1B0-D8C6-47F0-9727-EFD64477F39A}" presName="bullet4b" presStyleLbl="node1" presStyleIdx="1" presStyleCnt="4" custLinFactNeighborX="14050" custLinFactNeighborY="-74896"/>
      <dgm:spPr/>
    </dgm:pt>
    <dgm:pt modelId="{61CA25B2-6AFB-4F46-9B39-D315C47F6BEE}" type="pres">
      <dgm:prSet presAssocID="{20E6E1B0-D8C6-47F0-9727-EFD64477F39A}" presName="textBox4b" presStyleLbl="revTx" presStyleIdx="1" presStyleCnt="4" custScaleX="122335" custScaleY="49167" custLinFactNeighborX="-17834" custLinFactNeighborY="-196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871A1C-2217-40FA-B605-5B5BD3A01276}" type="pres">
      <dgm:prSet presAssocID="{182304CC-6371-40A5-A35F-260DB19560E0}" presName="bullet4c" presStyleLbl="node1" presStyleIdx="2" presStyleCnt="4" custLinFactNeighborX="84795" custLinFactNeighborY="0"/>
      <dgm:spPr/>
    </dgm:pt>
    <dgm:pt modelId="{39DFBFE9-CA55-4315-BA27-027A8C6A1C1E}" type="pres">
      <dgm:prSet presAssocID="{182304CC-6371-40A5-A35F-260DB19560E0}" presName="textBox4c" presStyleLbl="revTx" presStyleIdx="2" presStyleCnt="4" custScaleX="122335" custScaleY="66288" custLinFactNeighborY="-339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417303-AC5D-4E33-A239-56B21DFBD79E}" type="pres">
      <dgm:prSet presAssocID="{23234711-D9E7-4CB5-8ACF-2CA2B41CDB35}" presName="bullet4d" presStyleLbl="node1" presStyleIdx="3" presStyleCnt="4" custLinFactNeighborX="73847" custLinFactNeighborY="18462"/>
      <dgm:spPr/>
    </dgm:pt>
    <dgm:pt modelId="{09C4A662-0470-42CD-82DB-2702F64DB1FF}" type="pres">
      <dgm:prSet presAssocID="{23234711-D9E7-4CB5-8ACF-2CA2B41CDB35}" presName="textBox4d" presStyleLbl="revTx" presStyleIdx="3" presStyleCnt="4" custScaleX="150755" custScaleY="53393" custLinFactNeighborX="9812" custLinFactNeighborY="-71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A64430-61F4-404C-B384-8A665176321B}" type="presOf" srcId="{20E6E1B0-D8C6-47F0-9727-EFD64477F39A}" destId="{61CA25B2-6AFB-4F46-9B39-D315C47F6BEE}" srcOrd="0" destOrd="0" presId="urn:microsoft.com/office/officeart/2005/8/layout/arrow2"/>
    <dgm:cxn modelId="{C9EDAE9A-3209-4985-A822-8B541CAA5392}" srcId="{A09E8B64-9975-4316-B2FB-690E959390F1}" destId="{182304CC-6371-40A5-A35F-260DB19560E0}" srcOrd="2" destOrd="0" parTransId="{1F2F69C0-9992-4349-BCC0-3FAE0880F5CB}" sibTransId="{06FE5454-E2B9-4D89-92FA-A06E613DEBFB}"/>
    <dgm:cxn modelId="{CD109A71-3174-44DD-B88E-C69FE7C49063}" type="presOf" srcId="{182304CC-6371-40A5-A35F-260DB19560E0}" destId="{39DFBFE9-CA55-4315-BA27-027A8C6A1C1E}" srcOrd="0" destOrd="0" presId="urn:microsoft.com/office/officeart/2005/8/layout/arrow2"/>
    <dgm:cxn modelId="{F0E7F3E1-A245-4C81-B63C-1765BCC108DF}" srcId="{A09E8B64-9975-4316-B2FB-690E959390F1}" destId="{20E6E1B0-D8C6-47F0-9727-EFD64477F39A}" srcOrd="1" destOrd="0" parTransId="{50509F83-0685-42A0-B491-6B82F63C30F9}" sibTransId="{0FF764CD-A032-4FE4-B1B2-BFC8ECC45C7A}"/>
    <dgm:cxn modelId="{E25678D1-CB9E-4F19-89D2-A8379C73DB3B}" srcId="{A09E8B64-9975-4316-B2FB-690E959390F1}" destId="{3CE86B83-F8E4-4347-B866-A8B9D46E9C1E}" srcOrd="0" destOrd="0" parTransId="{CE7CA9BC-B957-4B04-903D-936CDFF85D4F}" sibTransId="{4417B362-3DE2-4FC3-9617-21FFBF25574C}"/>
    <dgm:cxn modelId="{FF9EDC81-DAC5-4D44-BF46-F1038650D20A}" type="presOf" srcId="{23234711-D9E7-4CB5-8ACF-2CA2B41CDB35}" destId="{09C4A662-0470-42CD-82DB-2702F64DB1FF}" srcOrd="0" destOrd="0" presId="urn:microsoft.com/office/officeart/2005/8/layout/arrow2"/>
    <dgm:cxn modelId="{22B6B738-5A20-4010-B014-97B8399FC5CD}" type="presOf" srcId="{3CE86B83-F8E4-4347-B866-A8B9D46E9C1E}" destId="{8A88AF53-A2CA-4B32-B647-8EAC89783D0E}" srcOrd="0" destOrd="0" presId="urn:microsoft.com/office/officeart/2005/8/layout/arrow2"/>
    <dgm:cxn modelId="{A7A55474-3D83-4701-8673-A0821F4D0B46}" srcId="{A09E8B64-9975-4316-B2FB-690E959390F1}" destId="{23234711-D9E7-4CB5-8ACF-2CA2B41CDB35}" srcOrd="3" destOrd="0" parTransId="{35614691-6224-4F1E-A652-9D5E4423B892}" sibTransId="{29E527FF-06DF-46F7-83B1-FA4DC61BA787}"/>
    <dgm:cxn modelId="{ECE79AFA-C8E5-4274-8227-022AC13A2306}" type="presOf" srcId="{A09E8B64-9975-4316-B2FB-690E959390F1}" destId="{213D7C3D-6A64-4AEB-961B-639D0767B44C}" srcOrd="0" destOrd="0" presId="urn:microsoft.com/office/officeart/2005/8/layout/arrow2"/>
    <dgm:cxn modelId="{F56DA05D-A803-400B-92CB-F5B1F2EC619D}" type="presParOf" srcId="{213D7C3D-6A64-4AEB-961B-639D0767B44C}" destId="{A55AB677-5336-4F2C-8C20-838A4477A273}" srcOrd="0" destOrd="0" presId="urn:microsoft.com/office/officeart/2005/8/layout/arrow2"/>
    <dgm:cxn modelId="{DFE52A6E-AE36-46A5-9C3E-DCCF735F2731}" type="presParOf" srcId="{213D7C3D-6A64-4AEB-961B-639D0767B44C}" destId="{2ECF8B3F-439C-43CA-A114-752004CF32AC}" srcOrd="1" destOrd="0" presId="urn:microsoft.com/office/officeart/2005/8/layout/arrow2"/>
    <dgm:cxn modelId="{28420FA6-0B45-4649-A431-E2820C22B169}" type="presParOf" srcId="{2ECF8B3F-439C-43CA-A114-752004CF32AC}" destId="{1A9A3C17-B41B-48B3-A888-66C3E1693898}" srcOrd="0" destOrd="0" presId="urn:microsoft.com/office/officeart/2005/8/layout/arrow2"/>
    <dgm:cxn modelId="{01398C25-24F0-42CE-BF6D-7D5B7E4FB546}" type="presParOf" srcId="{2ECF8B3F-439C-43CA-A114-752004CF32AC}" destId="{8A88AF53-A2CA-4B32-B647-8EAC89783D0E}" srcOrd="1" destOrd="0" presId="urn:microsoft.com/office/officeart/2005/8/layout/arrow2"/>
    <dgm:cxn modelId="{2AE29D8A-342D-43C4-B193-DCA28F7CC4AD}" type="presParOf" srcId="{2ECF8B3F-439C-43CA-A114-752004CF32AC}" destId="{3E4A3559-2E57-4FD3-BA2A-B68372466279}" srcOrd="2" destOrd="0" presId="urn:microsoft.com/office/officeart/2005/8/layout/arrow2"/>
    <dgm:cxn modelId="{6C4EF0C5-60A2-49CB-98CF-96CDDF6EFC83}" type="presParOf" srcId="{2ECF8B3F-439C-43CA-A114-752004CF32AC}" destId="{61CA25B2-6AFB-4F46-9B39-D315C47F6BEE}" srcOrd="3" destOrd="0" presId="urn:microsoft.com/office/officeart/2005/8/layout/arrow2"/>
    <dgm:cxn modelId="{1557E843-58D4-495E-A97C-2A3866224BC5}" type="presParOf" srcId="{2ECF8B3F-439C-43CA-A114-752004CF32AC}" destId="{08871A1C-2217-40FA-B605-5B5BD3A01276}" srcOrd="4" destOrd="0" presId="urn:microsoft.com/office/officeart/2005/8/layout/arrow2"/>
    <dgm:cxn modelId="{AE9CB09F-33EB-4A47-96C8-3E49D707F81A}" type="presParOf" srcId="{2ECF8B3F-439C-43CA-A114-752004CF32AC}" destId="{39DFBFE9-CA55-4315-BA27-027A8C6A1C1E}" srcOrd="5" destOrd="0" presId="urn:microsoft.com/office/officeart/2005/8/layout/arrow2"/>
    <dgm:cxn modelId="{8C7B1E9D-5D17-4BF0-84B9-2500BE7A4A12}" type="presParOf" srcId="{2ECF8B3F-439C-43CA-A114-752004CF32AC}" destId="{E9417303-AC5D-4E33-A239-56B21DFBD79E}" srcOrd="6" destOrd="0" presId="urn:microsoft.com/office/officeart/2005/8/layout/arrow2"/>
    <dgm:cxn modelId="{C9DD6529-77B7-47F0-B31F-1C092653DA8B}" type="presParOf" srcId="{2ECF8B3F-439C-43CA-A114-752004CF32AC}" destId="{09C4A662-0470-42CD-82DB-2702F64DB1FF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7805C-8B03-484F-BB9C-8B180F5C51C8}">
      <dsp:nvSpPr>
        <dsp:cNvPr id="0" name=""/>
        <dsp:cNvSpPr/>
      </dsp:nvSpPr>
      <dsp:spPr>
        <a:xfrm rot="5400000">
          <a:off x="6111625" y="-2210195"/>
          <a:ext cx="120456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200" kern="1200" dirty="0" smtClean="0"/>
            <a:t>Refer to complete report for justification of assumptions</a:t>
          </a:r>
          <a:endParaRPr lang="en-US" sz="2200" kern="1200" dirty="0"/>
        </a:p>
      </dsp:txBody>
      <dsp:txXfrm rot="-5400000">
        <a:off x="3753670" y="206562"/>
        <a:ext cx="5861677" cy="1086964"/>
      </dsp:txXfrm>
    </dsp:sp>
    <dsp:sp modelId="{939419AF-4BA7-4814-A824-578429251AEF}">
      <dsp:nvSpPr>
        <dsp:cNvPr id="0" name=""/>
        <dsp:cNvSpPr/>
      </dsp:nvSpPr>
      <dsp:spPr>
        <a:xfrm>
          <a:off x="693740" y="2070"/>
          <a:ext cx="3059929" cy="1495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Justification</a:t>
          </a:r>
          <a:endParaRPr lang="en-US" sz="3200" kern="1200" dirty="0"/>
        </a:p>
      </dsp:txBody>
      <dsp:txXfrm>
        <a:off x="766766" y="75096"/>
        <a:ext cx="2913877" cy="1349897"/>
      </dsp:txXfrm>
    </dsp:sp>
    <dsp:sp modelId="{984CFCB1-D035-42BE-93E9-D8C2666031EA}">
      <dsp:nvSpPr>
        <dsp:cNvPr id="0" name=""/>
        <dsp:cNvSpPr/>
      </dsp:nvSpPr>
      <dsp:spPr>
        <a:xfrm rot="5400000">
          <a:off x="6111625" y="-601006"/>
          <a:ext cx="120456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Discuss concerns with author and/or management of Divestment Re</a:t>
          </a:r>
          <a:endParaRPr lang="en-US" sz="2200" kern="1200" dirty="0"/>
        </a:p>
      </dsp:txBody>
      <dsp:txXfrm rot="-5400000">
        <a:off x="3753670" y="1815751"/>
        <a:ext cx="5861677" cy="1086964"/>
      </dsp:txXfrm>
    </dsp:sp>
    <dsp:sp modelId="{906F474E-42D1-4B43-BEC4-7720C9926C5D}">
      <dsp:nvSpPr>
        <dsp:cNvPr id="0" name=""/>
        <dsp:cNvSpPr/>
      </dsp:nvSpPr>
      <dsp:spPr>
        <a:xfrm>
          <a:off x="693740" y="1611258"/>
          <a:ext cx="3059929" cy="1495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Discuss</a:t>
          </a:r>
          <a:endParaRPr lang="en-US" sz="3200" kern="1200" dirty="0"/>
        </a:p>
      </dsp:txBody>
      <dsp:txXfrm>
        <a:off x="766766" y="1684284"/>
        <a:ext cx="2913877" cy="1349897"/>
      </dsp:txXfrm>
    </dsp:sp>
    <dsp:sp modelId="{B1D7E9E0-5E09-401B-A53B-0FEEC90019CA}">
      <dsp:nvSpPr>
        <dsp:cNvPr id="0" name=""/>
        <dsp:cNvSpPr/>
      </dsp:nvSpPr>
      <dsp:spPr>
        <a:xfrm rot="5400000">
          <a:off x="6111625" y="1008181"/>
          <a:ext cx="120456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Second opinion from another actuary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Refer to audit/review report by Divestment Re’s actuarial consultants, if available</a:t>
          </a:r>
          <a:endParaRPr lang="en-US" sz="2200" kern="1200" dirty="0"/>
        </a:p>
      </dsp:txBody>
      <dsp:txXfrm rot="-5400000">
        <a:off x="3753670" y="3424938"/>
        <a:ext cx="5861677" cy="1086964"/>
      </dsp:txXfrm>
    </dsp:sp>
    <dsp:sp modelId="{92BAC14E-9A1E-4F6D-82E9-509FDA8A6AFC}">
      <dsp:nvSpPr>
        <dsp:cNvPr id="0" name=""/>
        <dsp:cNvSpPr/>
      </dsp:nvSpPr>
      <dsp:spPr>
        <a:xfrm>
          <a:off x="693740" y="3220446"/>
          <a:ext cx="3059929" cy="14959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Opinion</a:t>
          </a:r>
          <a:endParaRPr lang="en-US" sz="3200" kern="1200" dirty="0"/>
        </a:p>
      </dsp:txBody>
      <dsp:txXfrm>
        <a:off x="766766" y="3293472"/>
        <a:ext cx="2913877" cy="13498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AB677-5336-4F2C-8C20-838A4477A273}">
      <dsp:nvSpPr>
        <dsp:cNvPr id="0" name=""/>
        <dsp:cNvSpPr/>
      </dsp:nvSpPr>
      <dsp:spPr>
        <a:xfrm>
          <a:off x="313910" y="0"/>
          <a:ext cx="10645228" cy="455519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12B399-55A6-4D85-AC22-F3A6E3725166}">
      <dsp:nvSpPr>
        <dsp:cNvPr id="0" name=""/>
        <dsp:cNvSpPr/>
      </dsp:nvSpPr>
      <dsp:spPr>
        <a:xfrm>
          <a:off x="2535856" y="2720920"/>
          <a:ext cx="189495" cy="1894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B68F1D-6260-4A9A-A358-39A6161857EE}">
      <dsp:nvSpPr>
        <dsp:cNvPr id="0" name=""/>
        <dsp:cNvSpPr/>
      </dsp:nvSpPr>
      <dsp:spPr>
        <a:xfrm>
          <a:off x="2453168" y="3020381"/>
          <a:ext cx="1698175" cy="1316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41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Analyze and conclude</a:t>
          </a:r>
          <a:endParaRPr lang="en-US" sz="1600" kern="1200" dirty="0"/>
        </a:p>
      </dsp:txBody>
      <dsp:txXfrm>
        <a:off x="2453168" y="3020381"/>
        <a:ext cx="1698175" cy="1316450"/>
      </dsp:txXfrm>
    </dsp:sp>
    <dsp:sp modelId="{06767BF3-C34E-427C-837D-E8D04E8AE4BE}">
      <dsp:nvSpPr>
        <dsp:cNvPr id="0" name=""/>
        <dsp:cNvSpPr/>
      </dsp:nvSpPr>
      <dsp:spPr>
        <a:xfrm>
          <a:off x="4590652" y="1851303"/>
          <a:ext cx="342550" cy="3425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98182-6E2E-4EB8-A329-0D7864516E4B}">
      <dsp:nvSpPr>
        <dsp:cNvPr id="0" name=""/>
        <dsp:cNvSpPr/>
      </dsp:nvSpPr>
      <dsp:spPr>
        <a:xfrm>
          <a:off x="4408214" y="2284602"/>
          <a:ext cx="2483907" cy="2270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51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Raise concern and criticize the work to Acquisitive Insurance Group and Divestment Re</a:t>
          </a:r>
          <a:endParaRPr lang="en-US" sz="1600" kern="1200" dirty="0"/>
        </a:p>
      </dsp:txBody>
      <dsp:txXfrm>
        <a:off x="4408214" y="2284602"/>
        <a:ext cx="2483907" cy="2270589"/>
      </dsp:txXfrm>
    </dsp:sp>
    <dsp:sp modelId="{0B7F6C47-D767-4B57-B7EC-A0660B96D6A5}">
      <dsp:nvSpPr>
        <dsp:cNvPr id="0" name=""/>
        <dsp:cNvSpPr/>
      </dsp:nvSpPr>
      <dsp:spPr>
        <a:xfrm>
          <a:off x="6602225" y="1288948"/>
          <a:ext cx="473739" cy="4737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40E89F-AE69-4C3B-A717-289BFAE0737B}">
      <dsp:nvSpPr>
        <dsp:cNvPr id="0" name=""/>
        <dsp:cNvSpPr/>
      </dsp:nvSpPr>
      <dsp:spPr>
        <a:xfrm>
          <a:off x="6747228" y="1811991"/>
          <a:ext cx="2533252" cy="2446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1025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If unresolved, raise your criticism to professional body for breach of PCS Section 3.5 as per PCS Section 4.3.1  and Section 4.3.5</a:t>
          </a:r>
          <a:endParaRPr lang="en-US" sz="1600" kern="1200" dirty="0"/>
        </a:p>
      </dsp:txBody>
      <dsp:txXfrm>
        <a:off x="6747228" y="1811991"/>
        <a:ext cx="2533252" cy="2446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7805C-8B03-484F-BB9C-8B180F5C51C8}">
      <dsp:nvSpPr>
        <dsp:cNvPr id="0" name=""/>
        <dsp:cNvSpPr/>
      </dsp:nvSpPr>
      <dsp:spPr>
        <a:xfrm rot="5400000">
          <a:off x="6264800" y="-2400907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/>
            <a:t>Applicable on the author?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If yes, reasons for non-compliance?</a:t>
          </a:r>
          <a:endParaRPr lang="en-US" sz="1700" kern="1200" dirty="0"/>
        </a:p>
      </dsp:txBody>
      <dsp:txXfrm rot="-5400000">
        <a:off x="3753670" y="154070"/>
        <a:ext cx="5876632" cy="810524"/>
      </dsp:txXfrm>
    </dsp:sp>
    <dsp:sp modelId="{939419AF-4BA7-4814-A824-578429251AEF}">
      <dsp:nvSpPr>
        <dsp:cNvPr id="0" name=""/>
        <dsp:cNvSpPr/>
      </dsp:nvSpPr>
      <dsp:spPr>
        <a:xfrm>
          <a:off x="693740" y="1585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GN12</a:t>
          </a:r>
          <a:endParaRPr lang="en-US" sz="3200" kern="1200" dirty="0"/>
        </a:p>
      </dsp:txBody>
      <dsp:txXfrm>
        <a:off x="748194" y="56039"/>
        <a:ext cx="2951021" cy="1006586"/>
      </dsp:txXfrm>
    </dsp:sp>
    <dsp:sp modelId="{F4DA69FE-371C-4836-B951-C43F55708EFE}">
      <dsp:nvSpPr>
        <dsp:cNvPr id="0" name=""/>
        <dsp:cNvSpPr/>
      </dsp:nvSpPr>
      <dsp:spPr>
        <a:xfrm rot="5400000">
          <a:off x="6264800" y="-1200973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Review complete report.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/>
            <a:t>Declaration by author on professional standards.</a:t>
          </a:r>
          <a:endParaRPr lang="en-US" sz="1700" kern="1200" dirty="0"/>
        </a:p>
      </dsp:txBody>
      <dsp:txXfrm rot="-5400000">
        <a:off x="3753670" y="1354004"/>
        <a:ext cx="5876632" cy="810524"/>
      </dsp:txXfrm>
    </dsp:sp>
    <dsp:sp modelId="{4AA06F7A-8A68-4C87-AB1F-63C4EAA6876E}">
      <dsp:nvSpPr>
        <dsp:cNvPr id="0" name=""/>
        <dsp:cNvSpPr/>
      </dsp:nvSpPr>
      <dsp:spPr>
        <a:xfrm>
          <a:off x="693740" y="1201518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Report</a:t>
          </a:r>
          <a:endParaRPr lang="en-US" sz="3200" kern="1200" dirty="0"/>
        </a:p>
      </dsp:txBody>
      <dsp:txXfrm>
        <a:off x="748194" y="1255972"/>
        <a:ext cx="2951021" cy="1006586"/>
      </dsp:txXfrm>
    </dsp:sp>
    <dsp:sp modelId="{984CFCB1-D035-42BE-93E9-D8C2666031EA}">
      <dsp:nvSpPr>
        <dsp:cNvPr id="0" name=""/>
        <dsp:cNvSpPr/>
      </dsp:nvSpPr>
      <dsp:spPr>
        <a:xfrm rot="5400000">
          <a:off x="6264800" y="-1040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Any special circumstances under which report was prepared?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Purpose of report.</a:t>
          </a:r>
          <a:endParaRPr lang="en-US" sz="1700" kern="1200" dirty="0"/>
        </a:p>
      </dsp:txBody>
      <dsp:txXfrm rot="-5400000">
        <a:off x="3753670" y="2553938"/>
        <a:ext cx="5876632" cy="810524"/>
      </dsp:txXfrm>
    </dsp:sp>
    <dsp:sp modelId="{906F474E-42D1-4B43-BEC4-7720C9926C5D}">
      <dsp:nvSpPr>
        <dsp:cNvPr id="0" name=""/>
        <dsp:cNvSpPr/>
      </dsp:nvSpPr>
      <dsp:spPr>
        <a:xfrm>
          <a:off x="693740" y="2401452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Special Circumstances </a:t>
          </a:r>
          <a:endParaRPr lang="en-US" sz="3200" kern="1200" dirty="0"/>
        </a:p>
      </dsp:txBody>
      <dsp:txXfrm>
        <a:off x="748194" y="2455906"/>
        <a:ext cx="2951021" cy="1006586"/>
      </dsp:txXfrm>
    </dsp:sp>
    <dsp:sp modelId="{B1D7E9E0-5E09-401B-A53B-0FEEC90019CA}">
      <dsp:nvSpPr>
        <dsp:cNvPr id="0" name=""/>
        <dsp:cNvSpPr/>
      </dsp:nvSpPr>
      <dsp:spPr>
        <a:xfrm rot="5400000">
          <a:off x="6264800" y="1198893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Second opinion from another actuary</a:t>
          </a:r>
          <a:endParaRPr lang="en-US" sz="1700" kern="1200" dirty="0"/>
        </a:p>
      </dsp:txBody>
      <dsp:txXfrm rot="-5400000">
        <a:off x="3753670" y="3753871"/>
        <a:ext cx="5876632" cy="810524"/>
      </dsp:txXfrm>
    </dsp:sp>
    <dsp:sp modelId="{92BAC14E-9A1E-4F6D-82E9-509FDA8A6AFC}">
      <dsp:nvSpPr>
        <dsp:cNvPr id="0" name=""/>
        <dsp:cNvSpPr/>
      </dsp:nvSpPr>
      <dsp:spPr>
        <a:xfrm>
          <a:off x="693740" y="3601386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Opinion</a:t>
          </a:r>
          <a:endParaRPr lang="en-US" sz="3200" kern="1200" dirty="0"/>
        </a:p>
      </dsp:txBody>
      <dsp:txXfrm>
        <a:off x="748194" y="3655840"/>
        <a:ext cx="2951021" cy="10065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AB677-5336-4F2C-8C20-838A4477A273}">
      <dsp:nvSpPr>
        <dsp:cNvPr id="0" name=""/>
        <dsp:cNvSpPr/>
      </dsp:nvSpPr>
      <dsp:spPr>
        <a:xfrm>
          <a:off x="313910" y="0"/>
          <a:ext cx="10645228" cy="455519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9A3C17-B41B-48B3-A888-66C3E1693898}">
      <dsp:nvSpPr>
        <dsp:cNvPr id="0" name=""/>
        <dsp:cNvSpPr/>
      </dsp:nvSpPr>
      <dsp:spPr>
        <a:xfrm>
          <a:off x="2273505" y="2895895"/>
          <a:ext cx="167631" cy="1676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8AF53-A2CA-4B32-B647-8EAC89783D0E}">
      <dsp:nvSpPr>
        <dsp:cNvPr id="0" name=""/>
        <dsp:cNvSpPr/>
      </dsp:nvSpPr>
      <dsp:spPr>
        <a:xfrm>
          <a:off x="2003164" y="3225401"/>
          <a:ext cx="1545250" cy="1084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2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GN12 Applicability?</a:t>
          </a:r>
          <a:endParaRPr lang="en-US" sz="1600" kern="1200" dirty="0"/>
        </a:p>
      </dsp:txBody>
      <dsp:txXfrm>
        <a:off x="2003164" y="3225401"/>
        <a:ext cx="1545250" cy="1084135"/>
      </dsp:txXfrm>
    </dsp:sp>
    <dsp:sp modelId="{3E4A3559-2E57-4FD3-BA2A-B68372466279}">
      <dsp:nvSpPr>
        <dsp:cNvPr id="0" name=""/>
        <dsp:cNvSpPr/>
      </dsp:nvSpPr>
      <dsp:spPr>
        <a:xfrm>
          <a:off x="3935579" y="2109357"/>
          <a:ext cx="291532" cy="291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CA25B2-6AFB-4F46-9B39-D315C47F6BEE}">
      <dsp:nvSpPr>
        <dsp:cNvPr id="0" name=""/>
        <dsp:cNvSpPr/>
      </dsp:nvSpPr>
      <dsp:spPr>
        <a:xfrm>
          <a:off x="3583862" y="2592887"/>
          <a:ext cx="1897676" cy="1023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47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Request relevant information.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Analyze and conclude</a:t>
          </a:r>
          <a:endParaRPr lang="en-US" sz="1600" kern="1200" dirty="0"/>
        </a:p>
      </dsp:txBody>
      <dsp:txXfrm>
        <a:off x="3583862" y="2592887"/>
        <a:ext cx="1897676" cy="1023520"/>
      </dsp:txXfrm>
    </dsp:sp>
    <dsp:sp modelId="{08871A1C-2217-40FA-B605-5B5BD3A01276}">
      <dsp:nvSpPr>
        <dsp:cNvPr id="0" name=""/>
        <dsp:cNvSpPr/>
      </dsp:nvSpPr>
      <dsp:spPr>
        <a:xfrm>
          <a:off x="5734489" y="1546943"/>
          <a:ext cx="386280" cy="386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FBFE9-CA55-4315-BA27-027A8C6A1C1E}">
      <dsp:nvSpPr>
        <dsp:cNvPr id="0" name=""/>
        <dsp:cNvSpPr/>
      </dsp:nvSpPr>
      <dsp:spPr>
        <a:xfrm>
          <a:off x="5416517" y="2119025"/>
          <a:ext cx="1897676" cy="1866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682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If GN12 breached and no special circumstances: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Highlight </a:t>
          </a:r>
          <a:r>
            <a:rPr lang="en-US" sz="1600" kern="1200" dirty="0" smtClean="0"/>
            <a:t>to Acquisitive Insurance Group and Divestment Re</a:t>
          </a:r>
          <a:endParaRPr lang="en-US" sz="1600" kern="1200" dirty="0"/>
        </a:p>
      </dsp:txBody>
      <dsp:txXfrm>
        <a:off x="5416517" y="2119025"/>
        <a:ext cx="1897676" cy="1866079"/>
      </dsp:txXfrm>
    </dsp:sp>
    <dsp:sp modelId="{E9417303-AC5D-4E33-A239-56B21DFBD79E}">
      <dsp:nvSpPr>
        <dsp:cNvPr id="0" name=""/>
        <dsp:cNvSpPr/>
      </dsp:nvSpPr>
      <dsp:spPr>
        <a:xfrm>
          <a:off x="7436236" y="1125919"/>
          <a:ext cx="517469" cy="517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C4A662-0470-42CD-82DB-2702F64DB1FF}">
      <dsp:nvSpPr>
        <dsp:cNvPr id="0" name=""/>
        <dsp:cNvSpPr/>
      </dsp:nvSpPr>
      <dsp:spPr>
        <a:xfrm>
          <a:off x="7476565" y="1818206"/>
          <a:ext cx="2158756" cy="1743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19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If unresolved, </a:t>
          </a:r>
          <a:r>
            <a:rPr lang="en-US" sz="1600" kern="1200" dirty="0" smtClean="0"/>
            <a:t>highlight it to </a:t>
          </a:r>
          <a:r>
            <a:rPr lang="en-US" sz="1600" kern="1200" dirty="0" smtClean="0"/>
            <a:t>professional body for breach of PCS Section 4.1 as per PCS Section 4.3.1  and Section 4.3.3</a:t>
          </a:r>
          <a:endParaRPr lang="en-US" sz="1600" kern="1200" dirty="0"/>
        </a:p>
      </dsp:txBody>
      <dsp:txXfrm>
        <a:off x="7476565" y="1818206"/>
        <a:ext cx="2158756" cy="17438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57805C-8B03-484F-BB9C-8B180F5C51C8}">
      <dsp:nvSpPr>
        <dsp:cNvPr id="0" name=""/>
        <dsp:cNvSpPr/>
      </dsp:nvSpPr>
      <dsp:spPr>
        <a:xfrm rot="5400000">
          <a:off x="6264800" y="-2400907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Special Circumstances</a:t>
          </a:r>
          <a:endParaRPr lang="en-US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Justification</a:t>
          </a:r>
          <a:endParaRPr lang="en-US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Another Opinion</a:t>
          </a:r>
          <a:endParaRPr lang="en-US" sz="1600" kern="1200" dirty="0"/>
        </a:p>
      </dsp:txBody>
      <dsp:txXfrm rot="-5400000">
        <a:off x="3753670" y="154070"/>
        <a:ext cx="5876632" cy="810524"/>
      </dsp:txXfrm>
    </dsp:sp>
    <dsp:sp modelId="{939419AF-4BA7-4814-A824-578429251AEF}">
      <dsp:nvSpPr>
        <dsp:cNvPr id="0" name=""/>
        <dsp:cNvSpPr/>
      </dsp:nvSpPr>
      <dsp:spPr>
        <a:xfrm>
          <a:off x="693740" y="1585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Scenario A &amp; B</a:t>
          </a:r>
          <a:endParaRPr lang="en-US" sz="3200" kern="1200" dirty="0"/>
        </a:p>
      </dsp:txBody>
      <dsp:txXfrm>
        <a:off x="748194" y="56039"/>
        <a:ext cx="2951021" cy="1006586"/>
      </dsp:txXfrm>
    </dsp:sp>
    <dsp:sp modelId="{F4DA69FE-371C-4836-B951-C43F55708EFE}">
      <dsp:nvSpPr>
        <dsp:cNvPr id="0" name=""/>
        <dsp:cNvSpPr/>
      </dsp:nvSpPr>
      <dsp:spPr>
        <a:xfrm rot="5400000">
          <a:off x="6264800" y="-1200973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Review complete report</a:t>
          </a:r>
          <a:endParaRPr lang="en-US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Any further update(s) available?</a:t>
          </a:r>
          <a:endParaRPr lang="en-US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Was the report peer reviewed? </a:t>
          </a:r>
          <a:endParaRPr lang="en-US" sz="1600" kern="1200" dirty="0"/>
        </a:p>
      </dsp:txBody>
      <dsp:txXfrm rot="-5400000">
        <a:off x="3753670" y="1354004"/>
        <a:ext cx="5876632" cy="810524"/>
      </dsp:txXfrm>
    </dsp:sp>
    <dsp:sp modelId="{4AA06F7A-8A68-4C87-AB1F-63C4EAA6876E}">
      <dsp:nvSpPr>
        <dsp:cNvPr id="0" name=""/>
        <dsp:cNvSpPr/>
      </dsp:nvSpPr>
      <dsp:spPr>
        <a:xfrm>
          <a:off x="693740" y="1201518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Report</a:t>
          </a:r>
          <a:endParaRPr lang="en-US" sz="3200" kern="1200" dirty="0"/>
        </a:p>
      </dsp:txBody>
      <dsp:txXfrm>
        <a:off x="748194" y="1255972"/>
        <a:ext cx="2951021" cy="1006586"/>
      </dsp:txXfrm>
    </dsp:sp>
    <dsp:sp modelId="{984CFCB1-D035-42BE-93E9-D8C2666031EA}">
      <dsp:nvSpPr>
        <dsp:cNvPr id="0" name=""/>
        <dsp:cNvSpPr/>
      </dsp:nvSpPr>
      <dsp:spPr>
        <a:xfrm rot="5400000">
          <a:off x="6264800" y="-1040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Are older reports of Divestment Re compliant?</a:t>
          </a:r>
          <a:endParaRPr lang="en-US" sz="1600" kern="1200" dirty="0"/>
        </a:p>
      </dsp:txBody>
      <dsp:txXfrm rot="-5400000">
        <a:off x="3753670" y="2553938"/>
        <a:ext cx="5876632" cy="810524"/>
      </dsp:txXfrm>
    </dsp:sp>
    <dsp:sp modelId="{906F474E-42D1-4B43-BEC4-7720C9926C5D}">
      <dsp:nvSpPr>
        <dsp:cNvPr id="0" name=""/>
        <dsp:cNvSpPr/>
      </dsp:nvSpPr>
      <dsp:spPr>
        <a:xfrm>
          <a:off x="693740" y="2401452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Older Reports</a:t>
          </a:r>
          <a:endParaRPr lang="en-US" sz="3200" kern="1200" dirty="0"/>
        </a:p>
      </dsp:txBody>
      <dsp:txXfrm>
        <a:off x="748194" y="2455906"/>
        <a:ext cx="2951021" cy="1006586"/>
      </dsp:txXfrm>
    </dsp:sp>
    <dsp:sp modelId="{B1D7E9E0-5E09-401B-A53B-0FEEC90019CA}">
      <dsp:nvSpPr>
        <dsp:cNvPr id="0" name=""/>
        <dsp:cNvSpPr/>
      </dsp:nvSpPr>
      <dsp:spPr>
        <a:xfrm rot="5400000">
          <a:off x="6264800" y="1198893"/>
          <a:ext cx="898218" cy="59204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Implications of incompetent reports on all relevant stakeholders.</a:t>
          </a:r>
          <a:endParaRPr lang="en-US" sz="1600" kern="1200" dirty="0"/>
        </a:p>
      </dsp:txBody>
      <dsp:txXfrm rot="-5400000">
        <a:off x="3753670" y="3753871"/>
        <a:ext cx="5876632" cy="810524"/>
      </dsp:txXfrm>
    </dsp:sp>
    <dsp:sp modelId="{92BAC14E-9A1E-4F6D-82E9-509FDA8A6AFC}">
      <dsp:nvSpPr>
        <dsp:cNvPr id="0" name=""/>
        <dsp:cNvSpPr/>
      </dsp:nvSpPr>
      <dsp:spPr>
        <a:xfrm>
          <a:off x="693740" y="3601386"/>
          <a:ext cx="3059929" cy="11154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Implication</a:t>
          </a:r>
          <a:endParaRPr lang="en-US" sz="3200" kern="1200" dirty="0"/>
        </a:p>
      </dsp:txBody>
      <dsp:txXfrm>
        <a:off x="748194" y="3655840"/>
        <a:ext cx="2951021" cy="1006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AB677-5336-4F2C-8C20-838A4477A273}">
      <dsp:nvSpPr>
        <dsp:cNvPr id="0" name=""/>
        <dsp:cNvSpPr/>
      </dsp:nvSpPr>
      <dsp:spPr>
        <a:xfrm>
          <a:off x="313910" y="0"/>
          <a:ext cx="10645228" cy="455519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9A3C17-B41B-48B3-A888-66C3E1693898}">
      <dsp:nvSpPr>
        <dsp:cNvPr id="0" name=""/>
        <dsp:cNvSpPr/>
      </dsp:nvSpPr>
      <dsp:spPr>
        <a:xfrm>
          <a:off x="2273505" y="2895895"/>
          <a:ext cx="167631" cy="1676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8AF53-A2CA-4B32-B647-8EAC89783D0E}">
      <dsp:nvSpPr>
        <dsp:cNvPr id="0" name=""/>
        <dsp:cNvSpPr/>
      </dsp:nvSpPr>
      <dsp:spPr>
        <a:xfrm>
          <a:off x="2013458" y="3225401"/>
          <a:ext cx="1524661" cy="1084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82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Judge, if there has been a material breach</a:t>
          </a:r>
          <a:endParaRPr lang="en-US" sz="1600" kern="1200" dirty="0"/>
        </a:p>
      </dsp:txBody>
      <dsp:txXfrm>
        <a:off x="2013458" y="3225401"/>
        <a:ext cx="1524661" cy="1084135"/>
      </dsp:txXfrm>
    </dsp:sp>
    <dsp:sp modelId="{3E4A3559-2E57-4FD3-BA2A-B68372466279}">
      <dsp:nvSpPr>
        <dsp:cNvPr id="0" name=""/>
        <dsp:cNvSpPr/>
      </dsp:nvSpPr>
      <dsp:spPr>
        <a:xfrm>
          <a:off x="3935579" y="2109357"/>
          <a:ext cx="291532" cy="291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CA25B2-6AFB-4F46-9B39-D315C47F6BEE}">
      <dsp:nvSpPr>
        <dsp:cNvPr id="0" name=""/>
        <dsp:cNvSpPr/>
      </dsp:nvSpPr>
      <dsp:spPr>
        <a:xfrm>
          <a:off x="3596504" y="2592887"/>
          <a:ext cx="1872391" cy="1023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47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Seek more information and remedial action from the author and Divestment Re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Analyze and conclude</a:t>
          </a:r>
          <a:endParaRPr lang="en-US" sz="1600" kern="1200" dirty="0"/>
        </a:p>
      </dsp:txBody>
      <dsp:txXfrm>
        <a:off x="3596504" y="2592887"/>
        <a:ext cx="1872391" cy="1023520"/>
      </dsp:txXfrm>
    </dsp:sp>
    <dsp:sp modelId="{08871A1C-2217-40FA-B605-5B5BD3A01276}">
      <dsp:nvSpPr>
        <dsp:cNvPr id="0" name=""/>
        <dsp:cNvSpPr/>
      </dsp:nvSpPr>
      <dsp:spPr>
        <a:xfrm>
          <a:off x="5734489" y="1546943"/>
          <a:ext cx="386280" cy="3862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FBFE9-CA55-4315-BA27-027A8C6A1C1E}">
      <dsp:nvSpPr>
        <dsp:cNvPr id="0" name=""/>
        <dsp:cNvSpPr/>
      </dsp:nvSpPr>
      <dsp:spPr>
        <a:xfrm>
          <a:off x="5429159" y="2119025"/>
          <a:ext cx="1872391" cy="1866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682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If material breach and no special circumstances: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Highlight to </a:t>
          </a:r>
          <a:r>
            <a:rPr lang="en-US" sz="1600" kern="1200" dirty="0" smtClean="0"/>
            <a:t>Acquisitive Insurance Group and Divestment Re</a:t>
          </a:r>
          <a:endParaRPr lang="en-US" sz="1600" kern="1200" dirty="0"/>
        </a:p>
      </dsp:txBody>
      <dsp:txXfrm>
        <a:off x="5429159" y="2119025"/>
        <a:ext cx="1872391" cy="1866079"/>
      </dsp:txXfrm>
    </dsp:sp>
    <dsp:sp modelId="{E9417303-AC5D-4E33-A239-56B21DFBD79E}">
      <dsp:nvSpPr>
        <dsp:cNvPr id="0" name=""/>
        <dsp:cNvSpPr/>
      </dsp:nvSpPr>
      <dsp:spPr>
        <a:xfrm>
          <a:off x="7436236" y="1125919"/>
          <a:ext cx="517469" cy="517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C4A662-0470-42CD-82DB-2702F64DB1FF}">
      <dsp:nvSpPr>
        <dsp:cNvPr id="0" name=""/>
        <dsp:cNvSpPr/>
      </dsp:nvSpPr>
      <dsp:spPr>
        <a:xfrm>
          <a:off x="7074598" y="1818206"/>
          <a:ext cx="2307372" cy="1743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197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If unresolved, </a:t>
          </a:r>
          <a:r>
            <a:rPr lang="en-US" sz="1600" kern="1200" dirty="0" smtClean="0"/>
            <a:t>highlight it to </a:t>
          </a:r>
          <a:r>
            <a:rPr lang="en-US" sz="1600" kern="1200" dirty="0" smtClean="0"/>
            <a:t>professional body for breach of PCS Section 3.2 and Section 3.3 as per PCS Section 4.3.1, Section 4.3.3, Section 4.3.4 and Section 4.3.5</a:t>
          </a:r>
          <a:endParaRPr lang="en-US" sz="1600" kern="1200" dirty="0"/>
        </a:p>
      </dsp:txBody>
      <dsp:txXfrm>
        <a:off x="7074598" y="1818206"/>
        <a:ext cx="2307372" cy="1743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8EFF-6B16-44F8-99D6-5EE2D9C0758F}" type="datetimeFigureOut">
              <a:rPr lang="en-GB" smtClean="0"/>
              <a:t>09/12/2014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8CCD3-793C-4B93-AE1E-A941BFA7DC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171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24237-98BC-46DE-AED8-E06F48934BF0}" type="slidenum">
              <a:rPr lang="en-IN" smtClean="0"/>
              <a:pPr/>
              <a:t>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2710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09B4F-22D2-4D4B-A511-634530DD8265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49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2542-6363-44F5-B9A2-11D1AF948725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81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40C38-7FC5-4BBB-B6E3-C585A0CE0AA4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767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03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F8897-0E4C-4249-A2ED-6E72E3C58FE4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10359" y="1435893"/>
            <a:ext cx="12192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97144" y="0"/>
            <a:ext cx="1594856" cy="138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893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C9B55-B03C-4547-B6A9-9CEA25979408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2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DD60-7CC6-4DAF-AF59-A719FA4184E3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0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B597-57A1-413A-920C-B83E19A3E7D3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F546-3F9E-4CF5-B235-81BC25ED671E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2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F3D86-0732-4403-B8DE-B0837C936F05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67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F1BE-BDAE-4F75-AEDA-3D66D37ED24C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69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2730F-AAFE-401A-B52C-7E4ADCD52AC2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46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BC2E6-0EE9-4352-9A3C-D5302DF0D492}" type="datetime1">
              <a:rPr lang="en-US" smtClean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15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28600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/>
              <a:t>Case Study G3: Another </a:t>
            </a:r>
            <a:r>
              <a:rPr lang="en-US" sz="3600" b="1" dirty="0" smtClean="0"/>
              <a:t>Actuary’s </a:t>
            </a:r>
            <a:r>
              <a:rPr lang="en-US" sz="3600" b="1" dirty="0"/>
              <a:t>W</a:t>
            </a:r>
            <a:r>
              <a:rPr lang="en-US" sz="3600" b="1" dirty="0" smtClean="0"/>
              <a:t>ork</a:t>
            </a:r>
            <a:endParaRPr lang="en-US" sz="3600" b="1" dirty="0" smtClean="0">
              <a:latin typeface="Garamond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513417" y="457200"/>
            <a:ext cx="1253067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359371" y="239174"/>
            <a:ext cx="11832629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1016000" y="5715016"/>
            <a:ext cx="102616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2133600" y="6172200"/>
            <a:ext cx="7721600" cy="381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24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2235200" y="5791200"/>
            <a:ext cx="7721600" cy="381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837646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Shruti Saxena</a:t>
            </a: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Vaibhav Tyagi</a:t>
            </a: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Varadaprasad Jagannathan</a:t>
            </a:r>
          </a:p>
          <a:p>
            <a:pPr algn="ctr">
              <a:buNone/>
            </a:pPr>
            <a:endParaRPr lang="en-US" sz="2400" b="1" dirty="0">
              <a:latin typeface="Garamond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en-US" sz="24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Guide: Khushwant Pahwa</a:t>
            </a:r>
          </a:p>
        </p:txBody>
      </p:sp>
    </p:spTree>
    <p:extLst>
      <p:ext uri="{BB962C8B-B14F-4D97-AF65-F5344CB8AC3E}">
        <p14:creationId xmlns:p14="http://schemas.microsoft.com/office/powerpoint/2010/main" val="27013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Scenario A : Is the work Deficient?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78227121"/>
              </p:ext>
            </p:extLst>
          </p:nvPr>
        </p:nvGraphicFramePr>
        <p:xfrm>
          <a:off x="984738" y="1730327"/>
          <a:ext cx="10367890" cy="4718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033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A and PCS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064" y="2009644"/>
            <a:ext cx="10972800" cy="3504058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n-GB" sz="1800" dirty="0" smtClean="0"/>
              <a:t>If the work is deficient, PCSs to consider:</a:t>
            </a:r>
          </a:p>
          <a:p>
            <a:pPr marL="0" indent="0" algn="just">
              <a:buNone/>
            </a:pPr>
            <a:endParaRPr lang="en-GB" sz="1800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GB" sz="1800" b="1" dirty="0" smtClean="0">
                <a:solidFill>
                  <a:srgbClr val="C00000"/>
                </a:solidFill>
              </a:rPr>
              <a:t>PCS section 3: Standards for advice</a:t>
            </a:r>
          </a:p>
          <a:p>
            <a:pPr lvl="1" algn="just">
              <a:spcBef>
                <a:spcPts val="1200"/>
              </a:spcBef>
              <a:spcAft>
                <a:spcPts val="600"/>
              </a:spcAft>
            </a:pPr>
            <a:r>
              <a:rPr lang="en-GB" sz="1800" dirty="0" smtClean="0"/>
              <a:t>Section 3.2: </a:t>
            </a:r>
            <a:r>
              <a:rPr lang="en-US" sz="1800" dirty="0"/>
              <a:t>Many assignments offered to actuaries require considerable knowledge and experience for proper completion. </a:t>
            </a:r>
            <a:r>
              <a:rPr lang="en-US" sz="1800" b="1" dirty="0">
                <a:solidFill>
                  <a:srgbClr val="FF0000"/>
                </a:solidFill>
              </a:rPr>
              <a:t>Actuaries must not give advice, </a:t>
            </a:r>
            <a:r>
              <a:rPr lang="en-US" sz="1800" b="1" dirty="0" smtClean="0">
                <a:solidFill>
                  <a:srgbClr val="FF0000"/>
                </a:solidFill>
              </a:rPr>
              <a:t>unless</a:t>
            </a:r>
            <a:r>
              <a:rPr lang="en-US" sz="1800" dirty="0" smtClean="0"/>
              <a:t>:</a:t>
            </a:r>
          </a:p>
          <a:p>
            <a:pPr marL="914400" lvl="2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dirty="0" smtClean="0"/>
              <a:t>a</a:t>
            </a:r>
            <a:r>
              <a:rPr lang="en-US" sz="1800" dirty="0"/>
              <a:t>) satisfied of personal </a:t>
            </a:r>
            <a:r>
              <a:rPr lang="en-US" sz="1800" b="1" dirty="0">
                <a:solidFill>
                  <a:srgbClr val="FF0000"/>
                </a:solidFill>
              </a:rPr>
              <a:t>competence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in the relevant matters, </a:t>
            </a:r>
            <a:r>
              <a:rPr lang="en-US" sz="1800" dirty="0" smtClean="0"/>
              <a:t>or</a:t>
            </a:r>
          </a:p>
          <a:p>
            <a:pPr marL="914400" lvl="2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dirty="0" smtClean="0"/>
              <a:t>b</a:t>
            </a:r>
            <a:r>
              <a:rPr lang="en-US" sz="1800" dirty="0"/>
              <a:t>) acting in co-operation with, or with the guidance of, </a:t>
            </a:r>
            <a:r>
              <a:rPr lang="en-US" sz="1800" b="1" dirty="0">
                <a:solidFill>
                  <a:srgbClr val="FF0000"/>
                </a:solidFill>
              </a:rPr>
              <a:t>someone </a:t>
            </a:r>
            <a:r>
              <a:rPr lang="en-US" sz="1800" dirty="0"/>
              <a:t>(</a:t>
            </a:r>
            <a:r>
              <a:rPr lang="en-US" sz="1800" dirty="0" smtClean="0"/>
              <a:t>not necessarily </a:t>
            </a:r>
            <a:r>
              <a:rPr lang="en-US" sz="1800" dirty="0"/>
              <a:t>an actuary) </a:t>
            </a:r>
            <a:r>
              <a:rPr lang="en-US" sz="1800" b="1" dirty="0">
                <a:solidFill>
                  <a:srgbClr val="FF0000"/>
                </a:solidFill>
              </a:rPr>
              <a:t>with</a:t>
            </a:r>
            <a:r>
              <a:rPr lang="en-US" sz="1800" dirty="0"/>
              <a:t> the </a:t>
            </a:r>
            <a:r>
              <a:rPr lang="en-US" sz="1800" b="1" dirty="0">
                <a:solidFill>
                  <a:srgbClr val="FF0000"/>
                </a:solidFill>
              </a:rPr>
              <a:t>requisite knowledge and experience</a:t>
            </a:r>
            <a:r>
              <a:rPr lang="en-US" sz="1800" dirty="0"/>
              <a:t>.</a:t>
            </a:r>
            <a:endParaRPr lang="en-GB" sz="1800" dirty="0" smtClean="0"/>
          </a:p>
          <a:p>
            <a:pPr lvl="1" algn="just">
              <a:spcBef>
                <a:spcPts val="1200"/>
              </a:spcBef>
              <a:spcAft>
                <a:spcPts val="600"/>
              </a:spcAft>
            </a:pPr>
            <a:r>
              <a:rPr lang="en-GB" sz="1800" dirty="0" smtClean="0"/>
              <a:t>Section 3.5: Advice should have </a:t>
            </a:r>
            <a:r>
              <a:rPr lang="en-GB" sz="1800" b="1" dirty="0" smtClean="0">
                <a:solidFill>
                  <a:srgbClr val="FF0000"/>
                </a:solidFill>
              </a:rPr>
              <a:t>sufficient detail and explanation </a:t>
            </a:r>
            <a:r>
              <a:rPr lang="en-GB" sz="1800" dirty="0" smtClean="0"/>
              <a:t>for the recipient to judge both the appropriateness and implications of accepting the advice.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06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A and PCS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50332"/>
            <a:ext cx="10972800" cy="3749716"/>
          </a:xfrm>
        </p:spPr>
        <p:txBody>
          <a:bodyPr anchor="ctr">
            <a:noAutofit/>
          </a:bodyPr>
          <a:lstStyle/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-GB" sz="1800" dirty="0" smtClean="0"/>
              <a:t>If the work is deficient, PCSs to consider:</a:t>
            </a:r>
          </a:p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</a:pPr>
            <a:endParaRPr lang="en-GB" sz="800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GB" sz="1800" b="1" dirty="0" smtClean="0">
                <a:solidFill>
                  <a:srgbClr val="C00000"/>
                </a:solidFill>
              </a:rPr>
              <a:t>PCS section 8: Relations to other member</a:t>
            </a:r>
          </a:p>
          <a:p>
            <a:pPr lvl="1" algn="just">
              <a:spcBef>
                <a:spcPts val="1200"/>
              </a:spcBef>
              <a:spcAft>
                <a:spcPts val="600"/>
              </a:spcAft>
            </a:pPr>
            <a:r>
              <a:rPr lang="en-GB" sz="1800" dirty="0" smtClean="0"/>
              <a:t>Section 8.1: </a:t>
            </a:r>
            <a:r>
              <a:rPr lang="en-GB" sz="1800" b="1" dirty="0" smtClean="0">
                <a:solidFill>
                  <a:srgbClr val="FF0000"/>
                </a:solidFill>
              </a:rPr>
              <a:t>Criticism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n-GB" sz="1800" dirty="0" smtClean="0"/>
              <a:t>of other member’s work is </a:t>
            </a:r>
            <a:r>
              <a:rPr lang="en-GB" sz="1800" b="1" dirty="0" smtClean="0">
                <a:solidFill>
                  <a:srgbClr val="FF0000"/>
                </a:solidFill>
              </a:rPr>
              <a:t>acceptable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r>
              <a:rPr lang="en-GB" sz="1800" dirty="0" smtClean="0"/>
              <a:t>provided it is </a:t>
            </a:r>
            <a:r>
              <a:rPr lang="en-GB" sz="1800" b="1" dirty="0" smtClean="0">
                <a:solidFill>
                  <a:srgbClr val="FF0000"/>
                </a:solidFill>
              </a:rPr>
              <a:t>properly reasoned </a:t>
            </a:r>
            <a:r>
              <a:rPr lang="en-GB" sz="1800" dirty="0" smtClean="0"/>
              <a:t>and</a:t>
            </a:r>
            <a:r>
              <a:rPr lang="en-GB" sz="1800" b="1" dirty="0" smtClean="0"/>
              <a:t> </a:t>
            </a:r>
            <a:r>
              <a:rPr lang="en-GB" sz="1800" dirty="0" smtClean="0"/>
              <a:t>believed to be </a:t>
            </a:r>
            <a:r>
              <a:rPr lang="en-GB" sz="1800" b="1" dirty="0" smtClean="0">
                <a:solidFill>
                  <a:srgbClr val="FF0000"/>
                </a:solidFill>
              </a:rPr>
              <a:t>justified</a:t>
            </a:r>
            <a:r>
              <a:rPr lang="en-GB" sz="1800" b="1" i="1" dirty="0" smtClean="0"/>
              <a:t>.</a:t>
            </a:r>
          </a:p>
          <a:p>
            <a:pPr lvl="1" algn="just">
              <a:spcBef>
                <a:spcPts val="1200"/>
              </a:spcBef>
              <a:spcAft>
                <a:spcPts val="600"/>
              </a:spcAft>
            </a:pPr>
            <a:r>
              <a:rPr lang="en-GB" sz="1800" dirty="0" smtClean="0"/>
              <a:t>Section 8.3:  Other members can </a:t>
            </a:r>
            <a:r>
              <a:rPr lang="en-GB" sz="1800" b="1" dirty="0" smtClean="0">
                <a:solidFill>
                  <a:srgbClr val="FF0000"/>
                </a:solidFill>
              </a:rPr>
              <a:t>hold different professional opinions </a:t>
            </a:r>
            <a:r>
              <a:rPr lang="en-GB" sz="1800" dirty="0" smtClean="0"/>
              <a:t>and special circumstances may exist in a particular case.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66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A: Course of actions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955596335"/>
              </p:ext>
            </p:extLst>
          </p:nvPr>
        </p:nvGraphicFramePr>
        <p:xfrm>
          <a:off x="655093" y="1555845"/>
          <a:ext cx="11273050" cy="4555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440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Scenario A: </a:t>
            </a:r>
            <a:r>
              <a:rPr lang="en-GB" dirty="0" smtClean="0"/>
              <a:t>Course </a:t>
            </a:r>
            <a:r>
              <a:rPr lang="en-GB" dirty="0"/>
              <a:t>of </a:t>
            </a:r>
            <a:r>
              <a:rPr lang="en-GB" dirty="0" smtClean="0"/>
              <a:t>actions PCS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73163"/>
            <a:ext cx="10972800" cy="383160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1800" b="1" dirty="0" smtClean="0">
                <a:solidFill>
                  <a:srgbClr val="C00000"/>
                </a:solidFill>
              </a:rPr>
              <a:t>PCS Section 4.3: Action </a:t>
            </a:r>
            <a:r>
              <a:rPr lang="en-US" sz="1800" b="1" dirty="0">
                <a:solidFill>
                  <a:srgbClr val="C00000"/>
                </a:solidFill>
              </a:rPr>
              <a:t>to be taken on discovering a breach of guidance by another </a:t>
            </a:r>
            <a:r>
              <a:rPr lang="en-US" sz="1800" b="1" dirty="0" smtClean="0">
                <a:solidFill>
                  <a:srgbClr val="C00000"/>
                </a:solidFill>
              </a:rPr>
              <a:t>member</a:t>
            </a:r>
          </a:p>
          <a:p>
            <a:pPr algn="just"/>
            <a:endParaRPr lang="en-US" sz="1800" b="1" dirty="0" smtClean="0">
              <a:solidFill>
                <a:srgbClr val="C00000"/>
              </a:solidFill>
            </a:endParaRPr>
          </a:p>
          <a:p>
            <a:pPr algn="just"/>
            <a:r>
              <a:rPr lang="en-US" sz="1800" dirty="0" smtClean="0"/>
              <a:t>Section 4.3.1: On </a:t>
            </a:r>
            <a:r>
              <a:rPr lang="en-US" sz="1800" dirty="0"/>
              <a:t>becoming aware of </a:t>
            </a:r>
            <a:r>
              <a:rPr lang="en-US" sz="1800" b="1" dirty="0">
                <a:solidFill>
                  <a:srgbClr val="FF0000"/>
                </a:solidFill>
              </a:rPr>
              <a:t>any event </a:t>
            </a:r>
            <a:r>
              <a:rPr lang="en-US" sz="1800" dirty="0"/>
              <a:t>which appears to be a </a:t>
            </a:r>
            <a:r>
              <a:rPr lang="en-US" sz="1800" b="1" dirty="0">
                <a:solidFill>
                  <a:srgbClr val="FF0000"/>
                </a:solidFill>
              </a:rPr>
              <a:t>material breach by another member </a:t>
            </a:r>
            <a:r>
              <a:rPr lang="en-US" sz="1800" dirty="0"/>
              <a:t>of any professional guidance or other guidance, a member </a:t>
            </a:r>
            <a:r>
              <a:rPr lang="en-US" sz="1800" b="1" dirty="0">
                <a:solidFill>
                  <a:srgbClr val="FF0000"/>
                </a:solidFill>
              </a:rPr>
              <a:t>must take appropriate action at the earliest opportunity</a:t>
            </a:r>
            <a:r>
              <a:rPr lang="en-US" sz="1800" dirty="0" smtClean="0"/>
              <a:t>.</a:t>
            </a:r>
          </a:p>
          <a:p>
            <a:pPr algn="just"/>
            <a:endParaRPr lang="en-US" sz="1800" dirty="0"/>
          </a:p>
          <a:p>
            <a:pPr algn="just"/>
            <a:r>
              <a:rPr lang="en-US" sz="1800" dirty="0"/>
              <a:t>Section 4.3.5: If the </a:t>
            </a:r>
            <a:r>
              <a:rPr lang="en-US" sz="1800" b="1" dirty="0" smtClean="0">
                <a:solidFill>
                  <a:srgbClr val="FF0000"/>
                </a:solidFill>
              </a:rPr>
              <a:t>matter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/>
              <a:t>is </a:t>
            </a:r>
            <a:r>
              <a:rPr lang="en-US" sz="1800" b="1" dirty="0">
                <a:solidFill>
                  <a:srgbClr val="FF0000"/>
                </a:solidFill>
              </a:rPr>
              <a:t>not resolved </a:t>
            </a:r>
            <a:r>
              <a:rPr lang="en-US" sz="1800" dirty="0"/>
              <a:t>as a result of discussions with other members, then the member must </a:t>
            </a:r>
            <a:r>
              <a:rPr lang="en-US" sz="1800" b="1" dirty="0">
                <a:solidFill>
                  <a:srgbClr val="FF0000"/>
                </a:solidFill>
              </a:rPr>
              <a:t>refer the matter to the professional body</a:t>
            </a:r>
            <a:r>
              <a:rPr lang="en-US" sz="1800" dirty="0" smtClean="0"/>
              <a:t>.</a:t>
            </a:r>
          </a:p>
          <a:p>
            <a:pPr algn="just"/>
            <a:endParaRPr lang="en-US" sz="1800" dirty="0"/>
          </a:p>
          <a:p>
            <a:pPr algn="just"/>
            <a:r>
              <a:rPr lang="en-US" sz="1800" dirty="0"/>
              <a:t>It is important to maintain appropriate confidentiality in all course of actions as per PCS </a:t>
            </a:r>
            <a:r>
              <a:rPr lang="en-US" sz="1800" dirty="0" smtClean="0"/>
              <a:t>2.5:</a:t>
            </a:r>
            <a:r>
              <a:rPr lang="en-GB" sz="1800" b="1" dirty="0"/>
              <a:t> </a:t>
            </a:r>
            <a:r>
              <a:rPr lang="en-GB" sz="1800" b="1" dirty="0" smtClean="0"/>
              <a:t>Confidentiality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51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6388" y="3311380"/>
            <a:ext cx="10945020" cy="51230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90036" y="1706318"/>
            <a:ext cx="11480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The Case Study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A, PCS and course of actions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Scenario B,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C,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Consultant v/s Employee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Conclusion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364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b="1" dirty="0" smtClean="0">
                <a:solidFill>
                  <a:srgbClr val="FF0000"/>
                </a:solidFill>
              </a:rPr>
              <a:t>Report does not comply with GN12</a:t>
            </a:r>
            <a:r>
              <a:rPr lang="en-GB" dirty="0" smtClean="0"/>
              <a:t>,</a:t>
            </a:r>
          </a:p>
          <a:p>
            <a:pPr marL="0" indent="0" algn="ctr">
              <a:buNone/>
            </a:pPr>
            <a:r>
              <a:rPr lang="en-GB" dirty="0" smtClean="0"/>
              <a:t> although </a:t>
            </a:r>
          </a:p>
          <a:p>
            <a:pPr marL="0" indent="0" algn="ctr">
              <a:buNone/>
            </a:pPr>
            <a:r>
              <a:rPr lang="en-GB" dirty="0" smtClean="0"/>
              <a:t>there is no indication that the underlying work was deficient.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Scenario B : Is the work Deficient?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85568478"/>
              </p:ext>
            </p:extLst>
          </p:nvPr>
        </p:nvGraphicFramePr>
        <p:xfrm>
          <a:off x="984738" y="1730327"/>
          <a:ext cx="10367890" cy="4718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754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B and PCS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n-GB" sz="1800" dirty="0" smtClean="0"/>
              <a:t>If </a:t>
            </a:r>
            <a:r>
              <a:rPr lang="en-GB" sz="1800" dirty="0"/>
              <a:t>the work is </a:t>
            </a:r>
            <a:r>
              <a:rPr lang="en-GB" sz="1800" dirty="0" smtClean="0"/>
              <a:t>deficient</a:t>
            </a:r>
            <a:r>
              <a:rPr lang="en-GB" sz="1800" dirty="0"/>
              <a:t>, PCSs to consider</a:t>
            </a:r>
            <a:r>
              <a:rPr lang="en-GB" sz="1800" dirty="0" smtClean="0"/>
              <a:t>:</a:t>
            </a:r>
          </a:p>
          <a:p>
            <a:pPr marL="0" indent="0" algn="just">
              <a:buNone/>
            </a:pPr>
            <a:endParaRPr lang="en-GB" sz="1800" dirty="0" smtClean="0"/>
          </a:p>
          <a:p>
            <a:pPr algn="just"/>
            <a:r>
              <a:rPr lang="en-GB" sz="1800" b="1" dirty="0" smtClean="0">
                <a:solidFill>
                  <a:srgbClr val="C00000"/>
                </a:solidFill>
              </a:rPr>
              <a:t>PCS </a:t>
            </a:r>
            <a:r>
              <a:rPr lang="en-GB" sz="1800" b="1" dirty="0">
                <a:solidFill>
                  <a:srgbClr val="C00000"/>
                </a:solidFill>
              </a:rPr>
              <a:t>section 3: Standards for </a:t>
            </a:r>
            <a:r>
              <a:rPr lang="en-GB" sz="1800" b="1" dirty="0" smtClean="0">
                <a:solidFill>
                  <a:srgbClr val="C00000"/>
                </a:solidFill>
              </a:rPr>
              <a:t>advice</a:t>
            </a:r>
            <a:endParaRPr lang="en-GB" sz="1800" b="1" dirty="0">
              <a:solidFill>
                <a:srgbClr val="C00000"/>
              </a:solidFill>
            </a:endParaRPr>
          </a:p>
          <a:p>
            <a:pPr lvl="1" algn="just"/>
            <a:endParaRPr lang="en-GB" sz="1800" dirty="0" smtClean="0"/>
          </a:p>
          <a:p>
            <a:pPr lvl="1" algn="just"/>
            <a:r>
              <a:rPr lang="en-GB" sz="1800" dirty="0" smtClean="0"/>
              <a:t>Section </a:t>
            </a:r>
            <a:r>
              <a:rPr lang="en-GB" sz="1800" dirty="0"/>
              <a:t>3.5: Advice should have </a:t>
            </a:r>
            <a:r>
              <a:rPr lang="en-GB" sz="1800" b="1" dirty="0">
                <a:solidFill>
                  <a:srgbClr val="FF0000"/>
                </a:solidFill>
              </a:rPr>
              <a:t>sufficient detail and explanation </a:t>
            </a:r>
            <a:r>
              <a:rPr lang="en-GB" sz="1800" dirty="0"/>
              <a:t>for the recipient to judge both the appropriateness and implications of accepting the </a:t>
            </a:r>
            <a:r>
              <a:rPr lang="en-GB" sz="1800" dirty="0" smtClean="0"/>
              <a:t>advice</a:t>
            </a:r>
          </a:p>
          <a:p>
            <a:pPr marL="457200" lvl="1" indent="0" algn="just">
              <a:buNone/>
            </a:pPr>
            <a:endParaRPr lang="en-GB" sz="1800" dirty="0" smtClean="0"/>
          </a:p>
          <a:p>
            <a:pPr algn="just"/>
            <a:r>
              <a:rPr lang="en-GB" sz="1800" b="1" dirty="0">
                <a:solidFill>
                  <a:srgbClr val="C00000"/>
                </a:solidFill>
              </a:rPr>
              <a:t>PCS section 4: Breach of professional guidance</a:t>
            </a:r>
          </a:p>
          <a:p>
            <a:pPr lvl="1" algn="just"/>
            <a:endParaRPr lang="en-GB" sz="1800" dirty="0" smtClean="0"/>
          </a:p>
          <a:p>
            <a:pPr lvl="1" algn="just"/>
            <a:r>
              <a:rPr lang="en-GB" sz="1800" dirty="0" smtClean="0"/>
              <a:t>Section 4.1: A </a:t>
            </a:r>
            <a:r>
              <a:rPr lang="en-GB" sz="1800" b="1" u="sng" dirty="0">
                <a:solidFill>
                  <a:srgbClr val="FF0000"/>
                </a:solidFill>
              </a:rPr>
              <a:t>material breach </a:t>
            </a:r>
            <a:r>
              <a:rPr lang="en-GB" sz="1800" b="1" dirty="0">
                <a:solidFill>
                  <a:srgbClr val="FF0000"/>
                </a:solidFill>
              </a:rPr>
              <a:t>of PCS or GN </a:t>
            </a:r>
            <a:r>
              <a:rPr lang="en-GB" sz="1800" dirty="0" smtClean="0"/>
              <a:t>is itself a </a:t>
            </a:r>
            <a:r>
              <a:rPr lang="en-GB" sz="1800" b="1" dirty="0" smtClean="0">
                <a:solidFill>
                  <a:srgbClr val="FF0000"/>
                </a:solidFill>
              </a:rPr>
              <a:t>ground under disciplinary complaint</a:t>
            </a:r>
            <a:r>
              <a:rPr lang="en-GB" sz="1800" dirty="0" smtClean="0"/>
              <a:t>. </a:t>
            </a:r>
            <a:r>
              <a:rPr lang="en-GB" sz="1800" dirty="0"/>
              <a:t> </a:t>
            </a:r>
            <a:r>
              <a:rPr lang="en-GB" sz="1800" dirty="0" smtClean="0"/>
              <a:t>It would also amount to strong prima facie evidence of misconduct.</a:t>
            </a:r>
          </a:p>
          <a:p>
            <a:pPr lvl="1" algn="just"/>
            <a:endParaRPr lang="en-GB" sz="1800" dirty="0" smtClean="0"/>
          </a:p>
          <a:p>
            <a:pPr lvl="1" algn="just"/>
            <a:r>
              <a:rPr lang="en-GB" sz="1800" dirty="0" smtClean="0"/>
              <a:t>Section 4.2: A </a:t>
            </a:r>
            <a:r>
              <a:rPr lang="en-GB" sz="1800" b="1" dirty="0" smtClean="0">
                <a:solidFill>
                  <a:srgbClr val="FF0000"/>
                </a:solidFill>
              </a:rPr>
              <a:t>failure to comply with a GN </a:t>
            </a:r>
            <a:r>
              <a:rPr lang="en-GB" sz="1800" dirty="0" smtClean="0"/>
              <a:t>is </a:t>
            </a:r>
            <a:r>
              <a:rPr lang="en-GB" sz="1800" b="1" u="sng" dirty="0" smtClean="0">
                <a:solidFill>
                  <a:srgbClr val="FF0000"/>
                </a:solidFill>
              </a:rPr>
              <a:t>not</a:t>
            </a:r>
            <a:r>
              <a:rPr lang="en-GB" sz="1800" dirty="0" smtClean="0"/>
              <a:t> of </a:t>
            </a:r>
            <a:r>
              <a:rPr lang="en-GB" sz="1800" b="1" dirty="0" smtClean="0">
                <a:solidFill>
                  <a:srgbClr val="FF0000"/>
                </a:solidFill>
              </a:rPr>
              <a:t>itself a ground for complaint </a:t>
            </a:r>
            <a:r>
              <a:rPr lang="en-GB" sz="1800" dirty="0" smtClean="0"/>
              <a:t>under the disciplinary procedures.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17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B and PCS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n-GB" sz="1800" dirty="0" smtClean="0"/>
              <a:t>If </a:t>
            </a:r>
            <a:r>
              <a:rPr lang="en-GB" sz="1800" dirty="0"/>
              <a:t>the work is </a:t>
            </a:r>
            <a:r>
              <a:rPr lang="en-GB" sz="1800" dirty="0" smtClean="0"/>
              <a:t>deficient</a:t>
            </a:r>
            <a:r>
              <a:rPr lang="en-GB" sz="1800" dirty="0"/>
              <a:t>, PCSs to consider</a:t>
            </a:r>
            <a:r>
              <a:rPr lang="en-GB" sz="1800" dirty="0" smtClean="0"/>
              <a:t>:</a:t>
            </a:r>
          </a:p>
          <a:p>
            <a:pPr marL="0" indent="0" algn="just">
              <a:buNone/>
            </a:pPr>
            <a:endParaRPr lang="en-GB" sz="1800" dirty="0"/>
          </a:p>
          <a:p>
            <a:pPr algn="just"/>
            <a:r>
              <a:rPr lang="en-US" sz="1800" b="1" dirty="0" smtClean="0">
                <a:solidFill>
                  <a:srgbClr val="C00000"/>
                </a:solidFill>
              </a:rPr>
              <a:t>PCS </a:t>
            </a:r>
            <a:r>
              <a:rPr lang="en-US" sz="1800" b="1" dirty="0">
                <a:solidFill>
                  <a:srgbClr val="C00000"/>
                </a:solidFill>
              </a:rPr>
              <a:t>section 8: Relations to other </a:t>
            </a:r>
            <a:r>
              <a:rPr lang="en-US" sz="1800" b="1" dirty="0" smtClean="0">
                <a:solidFill>
                  <a:srgbClr val="C00000"/>
                </a:solidFill>
              </a:rPr>
              <a:t>member</a:t>
            </a:r>
          </a:p>
          <a:p>
            <a:pPr algn="just"/>
            <a:endParaRPr lang="en-US" sz="1800" b="1" dirty="0">
              <a:solidFill>
                <a:srgbClr val="C00000"/>
              </a:solidFill>
            </a:endParaRPr>
          </a:p>
          <a:p>
            <a:pPr lvl="1" algn="just"/>
            <a:r>
              <a:rPr lang="en-US" sz="1800" dirty="0"/>
              <a:t>Section 8.1: </a:t>
            </a:r>
            <a:r>
              <a:rPr lang="en-US" sz="1800" b="1" dirty="0">
                <a:solidFill>
                  <a:srgbClr val="FF0000"/>
                </a:solidFill>
              </a:rPr>
              <a:t>Criticism</a:t>
            </a:r>
            <a:r>
              <a:rPr lang="en-US" sz="1800" dirty="0"/>
              <a:t> of other member’s work is </a:t>
            </a:r>
            <a:r>
              <a:rPr lang="en-US" sz="1800" b="1" dirty="0">
                <a:solidFill>
                  <a:srgbClr val="FF0000"/>
                </a:solidFill>
              </a:rPr>
              <a:t>acceptable</a:t>
            </a:r>
            <a:r>
              <a:rPr lang="en-US" sz="1800" dirty="0"/>
              <a:t> provided it is </a:t>
            </a:r>
            <a:r>
              <a:rPr lang="en-US" sz="1800" b="1" dirty="0">
                <a:solidFill>
                  <a:srgbClr val="FF0000"/>
                </a:solidFill>
              </a:rPr>
              <a:t>properly reasoned </a:t>
            </a:r>
            <a:r>
              <a:rPr lang="en-US" sz="1800" dirty="0"/>
              <a:t>and believed to be </a:t>
            </a:r>
            <a:r>
              <a:rPr lang="en-US" sz="1800" b="1" dirty="0">
                <a:solidFill>
                  <a:srgbClr val="FF0000"/>
                </a:solidFill>
              </a:rPr>
              <a:t>justified</a:t>
            </a:r>
            <a:r>
              <a:rPr lang="en-US" sz="1800" dirty="0" smtClean="0"/>
              <a:t>.</a:t>
            </a:r>
          </a:p>
          <a:p>
            <a:pPr lvl="1" algn="just"/>
            <a:endParaRPr lang="en-US" sz="1800" dirty="0"/>
          </a:p>
          <a:p>
            <a:pPr lvl="1" algn="just"/>
            <a:r>
              <a:rPr lang="en-US" sz="1800" dirty="0"/>
              <a:t>Section 8.3:  Other members can hold different professional opinions and </a:t>
            </a:r>
            <a:r>
              <a:rPr lang="en-US" sz="1800" b="1" dirty="0">
                <a:solidFill>
                  <a:srgbClr val="FF0000"/>
                </a:solidFill>
              </a:rPr>
              <a:t>special circumstances </a:t>
            </a:r>
            <a:r>
              <a:rPr lang="en-US" sz="1800" dirty="0"/>
              <a:t>may exist in a particular </a:t>
            </a:r>
            <a:r>
              <a:rPr lang="en-US" sz="1800" dirty="0" smtClean="0"/>
              <a:t>case</a:t>
            </a:r>
            <a:endParaRPr lang="en-GB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1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6387" y="1690550"/>
            <a:ext cx="11480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The Case Study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Scenario </a:t>
            </a:r>
            <a:r>
              <a:rPr lang="en-US" sz="2400" dirty="0"/>
              <a:t>A, PCS and course of actions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B,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C,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Consultant v/s Employee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Conclusion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713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B: Course of actions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303977329"/>
              </p:ext>
            </p:extLst>
          </p:nvPr>
        </p:nvGraphicFramePr>
        <p:xfrm>
          <a:off x="655093" y="1555845"/>
          <a:ext cx="11273050" cy="4555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372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Scenario </a:t>
            </a:r>
            <a:r>
              <a:rPr lang="en-GB" dirty="0" smtClean="0"/>
              <a:t>B: Course </a:t>
            </a:r>
            <a:r>
              <a:rPr lang="en-GB" dirty="0"/>
              <a:t>of </a:t>
            </a:r>
            <a:r>
              <a:rPr lang="en-GB" dirty="0" smtClean="0"/>
              <a:t>actions and PCS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1800" b="1" dirty="0">
                <a:solidFill>
                  <a:srgbClr val="C00000"/>
                </a:solidFill>
              </a:rPr>
              <a:t>PCS Section 4.3: Action to be taken on discovering a breach of guidance by another member</a:t>
            </a:r>
          </a:p>
          <a:p>
            <a:pPr lvl="0" algn="just"/>
            <a:endParaRPr lang="en-US" sz="1800" b="1" dirty="0" smtClean="0">
              <a:solidFill>
                <a:srgbClr val="C00000"/>
              </a:solidFill>
            </a:endParaRPr>
          </a:p>
          <a:p>
            <a:pPr lvl="0" algn="just"/>
            <a:r>
              <a:rPr lang="en-US" sz="1800" dirty="0" smtClean="0"/>
              <a:t>Section 4.3.1:On becoming aware of </a:t>
            </a:r>
            <a:r>
              <a:rPr lang="en-US" sz="1800" b="1" dirty="0" smtClean="0">
                <a:solidFill>
                  <a:srgbClr val="FF0000"/>
                </a:solidFill>
              </a:rPr>
              <a:t>any event </a:t>
            </a:r>
            <a:r>
              <a:rPr lang="en-US" sz="1800" dirty="0" smtClean="0"/>
              <a:t>which appears to be a </a:t>
            </a:r>
            <a:r>
              <a:rPr lang="en-US" sz="1800" b="1" dirty="0" smtClean="0">
                <a:solidFill>
                  <a:srgbClr val="FF0000"/>
                </a:solidFill>
              </a:rPr>
              <a:t>material breach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by another member </a:t>
            </a:r>
            <a:r>
              <a:rPr lang="en-US" sz="1800" dirty="0" smtClean="0"/>
              <a:t>of any professional guidance or other guidance, a member </a:t>
            </a:r>
            <a:r>
              <a:rPr lang="en-US" sz="1800" b="1" dirty="0" smtClean="0">
                <a:solidFill>
                  <a:srgbClr val="FF0000"/>
                </a:solidFill>
              </a:rPr>
              <a:t>must take appropriate action at the earliest opportunity</a:t>
            </a:r>
            <a:r>
              <a:rPr lang="en-US" sz="1800" dirty="0" smtClean="0"/>
              <a:t>.</a:t>
            </a:r>
          </a:p>
          <a:p>
            <a:pPr lvl="0" algn="just"/>
            <a:endParaRPr lang="en-US" sz="1800" dirty="0" smtClean="0"/>
          </a:p>
          <a:p>
            <a:pPr lvl="0" algn="just"/>
            <a:r>
              <a:rPr lang="en-US" sz="1800" dirty="0"/>
              <a:t>Section 4.3.3: In deciding whether a </a:t>
            </a:r>
            <a:r>
              <a:rPr lang="en-US" sz="1800" b="1" dirty="0">
                <a:solidFill>
                  <a:srgbClr val="FF0000"/>
                </a:solidFill>
              </a:rPr>
              <a:t>breach</a:t>
            </a:r>
            <a:r>
              <a:rPr lang="en-US" sz="1800" dirty="0"/>
              <a:t> of guidance is </a:t>
            </a:r>
            <a:r>
              <a:rPr lang="en-US" sz="1800" b="1" dirty="0">
                <a:solidFill>
                  <a:srgbClr val="FF0000"/>
                </a:solidFill>
              </a:rPr>
              <a:t>material</a:t>
            </a:r>
            <a:r>
              <a:rPr lang="en-US" sz="1800" dirty="0"/>
              <a:t>, the member may need to </a:t>
            </a:r>
            <a:r>
              <a:rPr lang="en-US" sz="1800" b="1" dirty="0">
                <a:solidFill>
                  <a:srgbClr val="FF0000"/>
                </a:solidFill>
              </a:rPr>
              <a:t>exercise judgment</a:t>
            </a:r>
            <a:r>
              <a:rPr lang="en-US" sz="1800" dirty="0">
                <a:solidFill>
                  <a:srgbClr val="FF0000"/>
                </a:solidFill>
              </a:rPr>
              <a:t>. </a:t>
            </a:r>
            <a:r>
              <a:rPr lang="en-US" sz="1800" dirty="0"/>
              <a:t>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breach which has not led to a materially adverse outcome may be regarded as material if a repetition of it in future could lead to a materially adverse outcome</a:t>
            </a:r>
            <a:r>
              <a:rPr lang="en-US" sz="1800" dirty="0"/>
              <a:t>. If the member is unsure whether or not a matter is material, the member must seek guidance from the professional </a:t>
            </a:r>
            <a:r>
              <a:rPr lang="en-US" sz="1800" dirty="0" smtClean="0"/>
              <a:t>body.</a:t>
            </a:r>
          </a:p>
          <a:p>
            <a:pPr lvl="0" algn="just"/>
            <a:endParaRPr lang="en-US" sz="1800" dirty="0"/>
          </a:p>
          <a:p>
            <a:pPr lvl="0" algn="just"/>
            <a:r>
              <a:rPr lang="en-US" sz="1800" dirty="0" smtClean="0"/>
              <a:t>It </a:t>
            </a:r>
            <a:r>
              <a:rPr lang="en-US" sz="1800" dirty="0"/>
              <a:t>is important to maintain appropriate confidentiality in all course of actions as per PCS </a:t>
            </a:r>
            <a:r>
              <a:rPr lang="en-US" sz="1800" dirty="0" smtClean="0"/>
              <a:t>2.5:</a:t>
            </a:r>
            <a:r>
              <a:rPr lang="en-GB" sz="1800" b="1" dirty="0"/>
              <a:t> </a:t>
            </a:r>
            <a:r>
              <a:rPr lang="en-GB" sz="1800" b="1" dirty="0" smtClean="0"/>
              <a:t>Confidentiality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03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6388" y="4130260"/>
            <a:ext cx="10945020" cy="51230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90036" y="1706318"/>
            <a:ext cx="11480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The Case Study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A, PCS and course of actions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B,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Scenario C,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Consultant v/s Employee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Conclusion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322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b="1" dirty="0" smtClean="0">
                <a:solidFill>
                  <a:srgbClr val="FF0000"/>
                </a:solidFill>
              </a:rPr>
              <a:t>Underlying work was incompetent </a:t>
            </a:r>
          </a:p>
          <a:p>
            <a:pPr marL="0" indent="0" algn="ctr">
              <a:buNone/>
            </a:pPr>
            <a:r>
              <a:rPr lang="en-GB" dirty="0" smtClean="0"/>
              <a:t>for e.g. methodologies unsuited for the classes of business or using inappropriate data without adjustment.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Scenario </a:t>
            </a:r>
            <a:r>
              <a:rPr lang="en-GB" dirty="0"/>
              <a:t>C</a:t>
            </a:r>
            <a:r>
              <a:rPr lang="en-GB" dirty="0" smtClean="0"/>
              <a:t> : Is the work Deficient?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30796755"/>
              </p:ext>
            </p:extLst>
          </p:nvPr>
        </p:nvGraphicFramePr>
        <p:xfrm>
          <a:off x="984738" y="1730327"/>
          <a:ext cx="10367890" cy="4718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863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C and PCS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036" y="1501254"/>
            <a:ext cx="10808576" cy="4835152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n-GB" sz="1800" dirty="0"/>
              <a:t>If the work is </a:t>
            </a:r>
            <a:r>
              <a:rPr lang="en-GB" sz="1800" dirty="0" smtClean="0"/>
              <a:t>deficient</a:t>
            </a:r>
            <a:r>
              <a:rPr lang="en-GB" sz="1800" dirty="0"/>
              <a:t>, PCSs to consider</a:t>
            </a:r>
            <a:r>
              <a:rPr lang="en-GB" sz="1800" dirty="0" smtClean="0"/>
              <a:t>:</a:t>
            </a:r>
          </a:p>
          <a:p>
            <a:pPr marL="0" indent="0" algn="just">
              <a:buNone/>
            </a:pPr>
            <a:endParaRPr lang="en-GB" sz="1800" dirty="0"/>
          </a:p>
          <a:p>
            <a:pPr algn="just"/>
            <a:r>
              <a:rPr lang="en-GB" sz="1800" dirty="0" smtClean="0"/>
              <a:t>All the sections of PCS as previously mentioned in </a:t>
            </a:r>
            <a:r>
              <a:rPr lang="en-GB" sz="1800" b="1" dirty="0" smtClean="0">
                <a:solidFill>
                  <a:srgbClr val="FF0000"/>
                </a:solidFill>
              </a:rPr>
              <a:t>scenario A &amp; B are equally applicable</a:t>
            </a:r>
          </a:p>
          <a:p>
            <a:pPr algn="just"/>
            <a:endParaRPr lang="en-GB" sz="1800" dirty="0" smtClean="0"/>
          </a:p>
          <a:p>
            <a:pPr algn="just"/>
            <a:r>
              <a:rPr lang="en-GB" sz="1800" b="1" dirty="0" smtClean="0">
                <a:solidFill>
                  <a:srgbClr val="C00000"/>
                </a:solidFill>
              </a:rPr>
              <a:t>PCS section 2 and subsections: Professional Standards</a:t>
            </a:r>
          </a:p>
          <a:p>
            <a:pPr algn="just"/>
            <a:endParaRPr lang="en-GB" sz="1800" b="1" dirty="0" smtClean="0"/>
          </a:p>
          <a:p>
            <a:pPr lvl="1" algn="just"/>
            <a:r>
              <a:rPr lang="en-GB" sz="1800" dirty="0" smtClean="0"/>
              <a:t>Section 2.2: Member should </a:t>
            </a:r>
            <a:r>
              <a:rPr lang="en-GB" sz="1800" b="1" dirty="0" smtClean="0">
                <a:solidFill>
                  <a:srgbClr val="FF0000"/>
                </a:solidFill>
              </a:rPr>
              <a:t>not act in a manner </a:t>
            </a:r>
            <a:r>
              <a:rPr lang="en-GB" sz="1800" dirty="0" smtClean="0"/>
              <a:t>which </a:t>
            </a:r>
            <a:r>
              <a:rPr lang="en-GB" sz="1800" b="1" dirty="0" smtClean="0">
                <a:solidFill>
                  <a:srgbClr val="FF0000"/>
                </a:solidFill>
              </a:rPr>
              <a:t>denigrates its reputation or impugns its integrity</a:t>
            </a:r>
          </a:p>
          <a:p>
            <a:pPr lvl="1" algn="just"/>
            <a:endParaRPr lang="en-GB" sz="1800" dirty="0" smtClean="0"/>
          </a:p>
          <a:p>
            <a:pPr algn="just"/>
            <a:r>
              <a:rPr lang="en-GB" sz="1800" b="1" dirty="0">
                <a:solidFill>
                  <a:srgbClr val="C00000"/>
                </a:solidFill>
              </a:rPr>
              <a:t>PCS section 3: Standards for </a:t>
            </a:r>
            <a:r>
              <a:rPr lang="en-GB" sz="1800" b="1" dirty="0" smtClean="0">
                <a:solidFill>
                  <a:srgbClr val="C00000"/>
                </a:solidFill>
              </a:rPr>
              <a:t>advice</a:t>
            </a:r>
          </a:p>
          <a:p>
            <a:pPr algn="just"/>
            <a:endParaRPr lang="en-GB" sz="1800" b="1" dirty="0"/>
          </a:p>
          <a:p>
            <a:pPr lvl="1" algn="just"/>
            <a:r>
              <a:rPr lang="en-GB" sz="1800" dirty="0"/>
              <a:t>Section 3.2: </a:t>
            </a:r>
            <a:r>
              <a:rPr lang="en-US" sz="1800" dirty="0"/>
              <a:t>Many assignments offered to actuaries require considerable knowledge and experience for proper completion. </a:t>
            </a:r>
            <a:r>
              <a:rPr lang="en-US" sz="1800" b="1" dirty="0">
                <a:solidFill>
                  <a:srgbClr val="FF0000"/>
                </a:solidFill>
              </a:rPr>
              <a:t>Actuaries must not give advice, unless</a:t>
            </a:r>
            <a:r>
              <a:rPr lang="en-US" sz="1800" dirty="0" smtClean="0"/>
              <a:t>:</a:t>
            </a:r>
          </a:p>
          <a:p>
            <a:pPr lvl="1" algn="just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4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C and PCS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036" y="1501254"/>
            <a:ext cx="10808576" cy="4835152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GB" sz="1800" dirty="0"/>
              <a:t>If the work is </a:t>
            </a:r>
            <a:r>
              <a:rPr lang="en-GB" sz="1800" dirty="0" smtClean="0"/>
              <a:t>deficient</a:t>
            </a:r>
            <a:r>
              <a:rPr lang="en-GB" sz="1800" dirty="0"/>
              <a:t>, PCSs to consider</a:t>
            </a:r>
            <a:r>
              <a:rPr lang="en-GB" sz="1800" dirty="0" smtClean="0"/>
              <a:t>:</a:t>
            </a:r>
          </a:p>
          <a:p>
            <a:pPr marL="0" indent="0" algn="just">
              <a:buNone/>
            </a:pPr>
            <a:endParaRPr lang="en-GB" sz="1800" dirty="0" smtClean="0"/>
          </a:p>
          <a:p>
            <a:pPr lvl="2" algn="just"/>
            <a:r>
              <a:rPr lang="en-US" sz="1800" dirty="0"/>
              <a:t>a) satisfied of personal </a:t>
            </a:r>
            <a:r>
              <a:rPr lang="en-US" sz="1800" b="1" dirty="0">
                <a:solidFill>
                  <a:srgbClr val="FF0000"/>
                </a:solidFill>
              </a:rPr>
              <a:t>competence</a:t>
            </a:r>
            <a:r>
              <a:rPr lang="en-US" sz="1800" dirty="0"/>
              <a:t> in the relevant matters, or</a:t>
            </a:r>
          </a:p>
          <a:p>
            <a:pPr lvl="2" algn="just"/>
            <a:endParaRPr lang="en-US" sz="1800" dirty="0"/>
          </a:p>
          <a:p>
            <a:pPr lvl="2" algn="just"/>
            <a:r>
              <a:rPr lang="en-US" sz="1800" dirty="0"/>
              <a:t>b) acting in co-operation with, or with the guidance of, </a:t>
            </a:r>
            <a:r>
              <a:rPr lang="en-US" sz="1800" b="1" dirty="0">
                <a:solidFill>
                  <a:srgbClr val="FF0000"/>
                </a:solidFill>
              </a:rPr>
              <a:t>someone</a:t>
            </a:r>
            <a:r>
              <a:rPr lang="en-US" sz="1800" dirty="0"/>
              <a:t> (not necessarily an actuary) </a:t>
            </a:r>
            <a:r>
              <a:rPr lang="en-US" sz="1800" b="1" dirty="0">
                <a:solidFill>
                  <a:srgbClr val="FF0000"/>
                </a:solidFill>
              </a:rPr>
              <a:t>with</a:t>
            </a:r>
            <a:r>
              <a:rPr lang="en-US" sz="1800" dirty="0"/>
              <a:t> the </a:t>
            </a:r>
            <a:r>
              <a:rPr lang="en-US" sz="1800" b="1" dirty="0">
                <a:solidFill>
                  <a:srgbClr val="FF0000"/>
                </a:solidFill>
              </a:rPr>
              <a:t>requisite knowledge </a:t>
            </a:r>
            <a:r>
              <a:rPr lang="en-US" sz="1800" dirty="0"/>
              <a:t>and </a:t>
            </a:r>
            <a:r>
              <a:rPr lang="en-US" sz="1800" b="1" dirty="0">
                <a:solidFill>
                  <a:srgbClr val="FF0000"/>
                </a:solidFill>
              </a:rPr>
              <a:t>experience</a:t>
            </a:r>
            <a:r>
              <a:rPr lang="en-US" sz="1800" dirty="0"/>
              <a:t>.</a:t>
            </a:r>
            <a:endParaRPr lang="en-GB" sz="1800" dirty="0"/>
          </a:p>
          <a:p>
            <a:pPr algn="just"/>
            <a:endParaRPr lang="en-GB" sz="1800" b="1" dirty="0"/>
          </a:p>
          <a:p>
            <a:pPr lvl="1" algn="just"/>
            <a:r>
              <a:rPr lang="en-GB" sz="1800" dirty="0" smtClean="0"/>
              <a:t>Section 3.3: </a:t>
            </a:r>
            <a:r>
              <a:rPr lang="en-US" sz="1800" b="1" dirty="0">
                <a:solidFill>
                  <a:srgbClr val="FF0000"/>
                </a:solidFill>
              </a:rPr>
              <a:t>Notwithstanding</a:t>
            </a:r>
            <a:r>
              <a:rPr lang="en-US" sz="1800" dirty="0"/>
              <a:t> paragraph </a:t>
            </a:r>
            <a:r>
              <a:rPr lang="en-US" sz="1800" b="1" dirty="0">
                <a:solidFill>
                  <a:srgbClr val="FF0000"/>
                </a:solidFill>
              </a:rPr>
              <a:t>3.2</a:t>
            </a:r>
            <a:r>
              <a:rPr lang="en-US" sz="1800" dirty="0"/>
              <a:t>, an </a:t>
            </a:r>
            <a:r>
              <a:rPr lang="en-US" sz="1800" b="1" dirty="0">
                <a:solidFill>
                  <a:srgbClr val="FF0000"/>
                </a:solidFill>
              </a:rPr>
              <a:t>actuary may provide advice if </a:t>
            </a:r>
            <a:r>
              <a:rPr lang="en-US" sz="1800" b="1" dirty="0" smtClean="0">
                <a:solidFill>
                  <a:srgbClr val="FF0000"/>
                </a:solidFill>
              </a:rPr>
              <a:t>the circumstances </a:t>
            </a:r>
            <a:r>
              <a:rPr lang="en-US" sz="1800" b="1" dirty="0">
                <a:solidFill>
                  <a:srgbClr val="FF0000"/>
                </a:solidFill>
              </a:rPr>
              <a:t>are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such that</a:t>
            </a:r>
            <a:r>
              <a:rPr lang="en-US" sz="1800" dirty="0"/>
              <a:t>, having regard to all the relevant factors, </a:t>
            </a:r>
            <a:r>
              <a:rPr lang="en-US" sz="1800" b="1" dirty="0">
                <a:solidFill>
                  <a:srgbClr val="FF0000"/>
                </a:solidFill>
              </a:rPr>
              <a:t>it would </a:t>
            </a:r>
            <a:r>
              <a:rPr lang="en-US" sz="1800" b="1" dirty="0" smtClean="0">
                <a:solidFill>
                  <a:srgbClr val="FF0000"/>
                </a:solidFill>
              </a:rPr>
              <a:t>be contrary </a:t>
            </a:r>
            <a:r>
              <a:rPr lang="en-US" sz="1800" b="1" dirty="0">
                <a:solidFill>
                  <a:srgbClr val="FF0000"/>
                </a:solidFill>
              </a:rPr>
              <a:t>to the client’s interests to decline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to do so. However, the </a:t>
            </a:r>
            <a:r>
              <a:rPr lang="en-US" sz="1800" b="1" dirty="0">
                <a:solidFill>
                  <a:srgbClr val="FF0000"/>
                </a:solidFill>
              </a:rPr>
              <a:t>actuary </a:t>
            </a:r>
            <a:r>
              <a:rPr lang="en-US" sz="1800" b="1" dirty="0" smtClean="0">
                <a:solidFill>
                  <a:srgbClr val="FF0000"/>
                </a:solidFill>
              </a:rPr>
              <a:t>must</a:t>
            </a:r>
            <a:r>
              <a:rPr lang="en-US" sz="1800" dirty="0" smtClean="0"/>
              <a:t> make </a:t>
            </a:r>
            <a:r>
              <a:rPr lang="en-US" sz="1800" b="1" dirty="0">
                <a:solidFill>
                  <a:srgbClr val="FF0000"/>
                </a:solidFill>
              </a:rPr>
              <a:t>clear </a:t>
            </a:r>
            <a:r>
              <a:rPr lang="en-US" sz="1800" dirty="0"/>
              <a:t>to the recipient that, </a:t>
            </a:r>
            <a:r>
              <a:rPr lang="en-US" sz="1800" b="1" dirty="0">
                <a:solidFill>
                  <a:srgbClr val="FF0000"/>
                </a:solidFill>
              </a:rPr>
              <a:t>in the absence of the constraining </a:t>
            </a:r>
            <a:r>
              <a:rPr lang="en-US" sz="1800" b="1" dirty="0" smtClean="0">
                <a:solidFill>
                  <a:srgbClr val="FF0000"/>
                </a:solidFill>
              </a:rPr>
              <a:t>circumstances, the </a:t>
            </a:r>
            <a:r>
              <a:rPr lang="en-US" sz="1800" b="1" dirty="0">
                <a:solidFill>
                  <a:srgbClr val="FF0000"/>
                </a:solidFill>
              </a:rPr>
              <a:t>actuary would have recommended referring the matter to someone with </a:t>
            </a:r>
            <a:r>
              <a:rPr lang="en-US" sz="1800" b="1" dirty="0" smtClean="0">
                <a:solidFill>
                  <a:srgbClr val="FF0000"/>
                </a:solidFill>
              </a:rPr>
              <a:t>the relevant </a:t>
            </a:r>
            <a:r>
              <a:rPr lang="en-US" sz="1800" b="1" dirty="0">
                <a:solidFill>
                  <a:srgbClr val="FF0000"/>
                </a:solidFill>
              </a:rPr>
              <a:t>knowledge and experience</a:t>
            </a:r>
            <a:r>
              <a:rPr lang="en-US" sz="1800" dirty="0"/>
              <a:t>.</a:t>
            </a:r>
            <a:endParaRPr lang="en-GB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85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</a:t>
            </a:r>
            <a:r>
              <a:rPr lang="en-GB" dirty="0"/>
              <a:t>C</a:t>
            </a:r>
            <a:r>
              <a:rPr lang="en-GB" dirty="0" smtClean="0"/>
              <a:t>: Course of actions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43670058"/>
              </p:ext>
            </p:extLst>
          </p:nvPr>
        </p:nvGraphicFramePr>
        <p:xfrm>
          <a:off x="655093" y="1555845"/>
          <a:ext cx="11273050" cy="4555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08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Scenario C</a:t>
            </a:r>
            <a:r>
              <a:rPr lang="en-GB" dirty="0" smtClean="0"/>
              <a:t>: Course </a:t>
            </a:r>
            <a:r>
              <a:rPr lang="en-GB" dirty="0"/>
              <a:t>of </a:t>
            </a:r>
            <a:r>
              <a:rPr lang="en-GB" dirty="0" smtClean="0"/>
              <a:t>actions and PCS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-US" sz="1800" b="1" dirty="0">
                <a:solidFill>
                  <a:srgbClr val="C00000"/>
                </a:solidFill>
              </a:rPr>
              <a:t>PCS Section 4.3: Action to be taken on discovering a breach of guidance by another member</a:t>
            </a:r>
          </a:p>
          <a:p>
            <a:pPr lvl="0" algn="just"/>
            <a:endParaRPr lang="en-US" sz="1800" b="1" dirty="0" smtClean="0">
              <a:solidFill>
                <a:srgbClr val="C00000"/>
              </a:solidFill>
            </a:endParaRPr>
          </a:p>
          <a:p>
            <a:pPr lvl="0" algn="just"/>
            <a:r>
              <a:rPr lang="en-US" sz="1800" dirty="0" smtClean="0"/>
              <a:t>Section 4.3.1:On becoming aware of </a:t>
            </a:r>
            <a:r>
              <a:rPr lang="en-US" sz="1800" b="1" dirty="0" smtClean="0">
                <a:solidFill>
                  <a:srgbClr val="FF0000"/>
                </a:solidFill>
              </a:rPr>
              <a:t>any event </a:t>
            </a:r>
            <a:r>
              <a:rPr lang="en-US" sz="1800" dirty="0" smtClean="0"/>
              <a:t>which appears to be a </a:t>
            </a:r>
            <a:r>
              <a:rPr lang="en-US" sz="1800" b="1" dirty="0" smtClean="0">
                <a:solidFill>
                  <a:srgbClr val="FF0000"/>
                </a:solidFill>
              </a:rPr>
              <a:t>material breach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by another member </a:t>
            </a:r>
            <a:r>
              <a:rPr lang="en-US" sz="1800" dirty="0" smtClean="0"/>
              <a:t>of any professional guidance or other guidance, a member </a:t>
            </a:r>
            <a:r>
              <a:rPr lang="en-US" sz="1800" b="1" dirty="0" smtClean="0">
                <a:solidFill>
                  <a:srgbClr val="FF0000"/>
                </a:solidFill>
              </a:rPr>
              <a:t>must take appropriate action at the earliest opportunity</a:t>
            </a:r>
            <a:r>
              <a:rPr lang="en-US" sz="1800" dirty="0" smtClean="0"/>
              <a:t>.</a:t>
            </a:r>
          </a:p>
          <a:p>
            <a:pPr algn="just"/>
            <a:endParaRPr lang="en-US" sz="1800" dirty="0" smtClean="0"/>
          </a:p>
          <a:p>
            <a:pPr lvl="0" algn="just"/>
            <a:r>
              <a:rPr lang="en-US" sz="1800" dirty="0"/>
              <a:t>Section 4.3.3: In deciding whether a </a:t>
            </a:r>
            <a:r>
              <a:rPr lang="en-US" sz="1800" b="1" dirty="0">
                <a:solidFill>
                  <a:srgbClr val="FF0000"/>
                </a:solidFill>
              </a:rPr>
              <a:t>breach</a:t>
            </a:r>
            <a:r>
              <a:rPr lang="en-US" sz="1800" dirty="0"/>
              <a:t> of guidance is </a:t>
            </a:r>
            <a:r>
              <a:rPr lang="en-US" sz="1800" b="1" dirty="0">
                <a:solidFill>
                  <a:srgbClr val="FF0000"/>
                </a:solidFill>
              </a:rPr>
              <a:t>material</a:t>
            </a:r>
            <a:r>
              <a:rPr lang="en-US" sz="1800" dirty="0"/>
              <a:t>, the member may need to </a:t>
            </a:r>
            <a:r>
              <a:rPr lang="en-US" sz="1800" b="1" dirty="0">
                <a:solidFill>
                  <a:srgbClr val="FF0000"/>
                </a:solidFill>
              </a:rPr>
              <a:t>exercise judgment</a:t>
            </a:r>
            <a:r>
              <a:rPr lang="en-US" sz="1800" dirty="0">
                <a:solidFill>
                  <a:srgbClr val="FF0000"/>
                </a:solidFill>
              </a:rPr>
              <a:t>. </a:t>
            </a:r>
            <a:r>
              <a:rPr lang="en-US" sz="1800" dirty="0"/>
              <a:t>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breach which has not led to a materially adverse outcome may be regarded as material if a repetition of it in future could lead to a materially adverse outcome</a:t>
            </a:r>
            <a:r>
              <a:rPr lang="en-US" sz="1800" dirty="0"/>
              <a:t>. If the member is unsure whether or not a matter is material, the member must seek guidance from the professional body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2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Scenario C: </a:t>
            </a:r>
            <a:r>
              <a:rPr lang="en-GB" dirty="0" smtClean="0"/>
              <a:t>Course </a:t>
            </a:r>
            <a:r>
              <a:rPr lang="en-GB" dirty="0"/>
              <a:t>of actions and PCS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lvl="0" algn="just"/>
            <a:r>
              <a:rPr lang="en-US" sz="1800" b="1" dirty="0" smtClean="0">
                <a:solidFill>
                  <a:srgbClr val="C00000"/>
                </a:solidFill>
              </a:rPr>
              <a:t>Section </a:t>
            </a:r>
            <a:r>
              <a:rPr lang="en-US" sz="1800" b="1" dirty="0">
                <a:solidFill>
                  <a:srgbClr val="C00000"/>
                </a:solidFill>
              </a:rPr>
              <a:t>4.3.4</a:t>
            </a:r>
            <a:r>
              <a:rPr lang="en-US" sz="1800" dirty="0"/>
              <a:t>: If the member decides that the </a:t>
            </a:r>
            <a:r>
              <a:rPr lang="en-US" sz="1800" b="1" dirty="0">
                <a:solidFill>
                  <a:srgbClr val="FF0000"/>
                </a:solidFill>
              </a:rPr>
              <a:t>nature of the breach </a:t>
            </a:r>
            <a:r>
              <a:rPr lang="en-US" sz="1800" dirty="0"/>
              <a:t>is such that </a:t>
            </a:r>
            <a:r>
              <a:rPr lang="en-US" sz="1800" b="1" dirty="0">
                <a:solidFill>
                  <a:srgbClr val="FF0000"/>
                </a:solidFill>
              </a:rPr>
              <a:t>action is called for</a:t>
            </a:r>
            <a:r>
              <a:rPr lang="en-US" sz="1800" dirty="0"/>
              <a:t>, the member must, in the first instance, consider </a:t>
            </a:r>
            <a:r>
              <a:rPr lang="en-US" sz="1800" b="1" dirty="0">
                <a:solidFill>
                  <a:srgbClr val="FF0000"/>
                </a:solidFill>
              </a:rPr>
              <a:t>discussing the apparent breach with the other member</a:t>
            </a:r>
            <a:r>
              <a:rPr lang="en-US" sz="1800" dirty="0"/>
              <a:t>. Possible objectives of having such a discussion include</a:t>
            </a:r>
            <a:r>
              <a:rPr lang="en-US" sz="1800" dirty="0" smtClean="0"/>
              <a:t>:</a:t>
            </a:r>
          </a:p>
          <a:p>
            <a:pPr lvl="0" algn="just"/>
            <a:endParaRPr lang="en-US" sz="1800" dirty="0"/>
          </a:p>
          <a:p>
            <a:pPr lvl="1" algn="just"/>
            <a:r>
              <a:rPr lang="en-US" sz="1800" b="1" dirty="0">
                <a:solidFill>
                  <a:srgbClr val="FF0000"/>
                </a:solidFill>
              </a:rPr>
              <a:t>seeking more information </a:t>
            </a:r>
            <a:r>
              <a:rPr lang="en-US" sz="1800" dirty="0"/>
              <a:t>about the matter, so as to form a view whether there has actually been a material breach; </a:t>
            </a:r>
            <a:r>
              <a:rPr lang="en-US" sz="1800" dirty="0" smtClean="0"/>
              <a:t>and/or</a:t>
            </a:r>
          </a:p>
          <a:p>
            <a:pPr lvl="1" algn="just"/>
            <a:endParaRPr lang="en-US" sz="1800" dirty="0"/>
          </a:p>
          <a:p>
            <a:pPr lvl="1" algn="just"/>
            <a:r>
              <a:rPr lang="en-US" sz="1800" dirty="0"/>
              <a:t>to explore whether the matter is one where the </a:t>
            </a:r>
            <a:r>
              <a:rPr lang="en-US" sz="1800" b="1" dirty="0">
                <a:solidFill>
                  <a:srgbClr val="FF0000"/>
                </a:solidFill>
              </a:rPr>
              <a:t>breach can either be mitigated or be rectified </a:t>
            </a:r>
            <a:r>
              <a:rPr lang="en-US" sz="1800" dirty="0"/>
              <a:t>entirely by the other member taking remedial action.</a:t>
            </a:r>
          </a:p>
          <a:p>
            <a:pPr lvl="0" algn="just"/>
            <a:endParaRPr lang="en-US" sz="1800" dirty="0"/>
          </a:p>
          <a:p>
            <a:pPr algn="just"/>
            <a:r>
              <a:rPr lang="en-US" sz="1800" b="1" dirty="0">
                <a:solidFill>
                  <a:srgbClr val="C00000"/>
                </a:solidFill>
              </a:rPr>
              <a:t>Section 4.3.5</a:t>
            </a:r>
            <a:r>
              <a:rPr lang="en-US" sz="1800" dirty="0"/>
              <a:t>: If the </a:t>
            </a:r>
            <a:r>
              <a:rPr lang="en-US" sz="1800" b="1" dirty="0">
                <a:solidFill>
                  <a:srgbClr val="FF0000"/>
                </a:solidFill>
              </a:rPr>
              <a:t>matter</a:t>
            </a:r>
            <a:r>
              <a:rPr lang="en-US" sz="1800" dirty="0"/>
              <a:t> is </a:t>
            </a:r>
            <a:r>
              <a:rPr lang="en-US" sz="1800" b="1" dirty="0">
                <a:solidFill>
                  <a:srgbClr val="FF0000"/>
                </a:solidFill>
              </a:rPr>
              <a:t>not resolved </a:t>
            </a:r>
            <a:r>
              <a:rPr lang="en-US" sz="1800" dirty="0"/>
              <a:t>as a result of discussions with other members, then the member must </a:t>
            </a:r>
            <a:r>
              <a:rPr lang="en-US" sz="1800" b="1" dirty="0">
                <a:solidFill>
                  <a:srgbClr val="FF0000"/>
                </a:solidFill>
              </a:rPr>
              <a:t>refer the matter to the professional body</a:t>
            </a:r>
            <a:r>
              <a:rPr lang="en-US" sz="1800" dirty="0"/>
              <a:t>.</a:t>
            </a:r>
          </a:p>
          <a:p>
            <a:pPr marL="0" lvl="0" indent="0" algn="just">
              <a:buNone/>
            </a:pPr>
            <a:endParaRPr lang="en-US" sz="1800" dirty="0"/>
          </a:p>
          <a:p>
            <a:pPr algn="just"/>
            <a:r>
              <a:rPr lang="en-US" sz="1800" dirty="0"/>
              <a:t>It is important to maintain appropriate confidentiality in all course of actions as per PCS 2.5:</a:t>
            </a:r>
            <a:r>
              <a:rPr lang="en-GB" sz="1800" b="1" dirty="0"/>
              <a:t> </a:t>
            </a:r>
            <a:r>
              <a:rPr lang="en-GB" sz="1800" b="1" dirty="0" smtClean="0"/>
              <a:t>Confidentiality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8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6388" y="1690552"/>
            <a:ext cx="10945020" cy="51230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76388" y="1690552"/>
            <a:ext cx="11480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The </a:t>
            </a:r>
            <a:r>
              <a:rPr lang="en-US" sz="2400" b="1" dirty="0" smtClean="0">
                <a:solidFill>
                  <a:srgbClr val="FF0000"/>
                </a:solidFill>
              </a:rPr>
              <a:t>Case Study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Scenario </a:t>
            </a:r>
            <a:r>
              <a:rPr lang="en-US" sz="2400" dirty="0"/>
              <a:t>A, PCS and course of actions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B,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C,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Consultant v/s Employee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Conclusion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0951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6388" y="4949140"/>
            <a:ext cx="10945020" cy="51230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76388" y="1706318"/>
            <a:ext cx="11480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The Case Study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A, PCS and course of actions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B,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C,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Consultant v/s Employee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Conclusion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523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Consultant v/s Employee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978018"/>
          </a:xfrm>
        </p:spPr>
        <p:txBody>
          <a:bodyPr anchor="ctr">
            <a:normAutofit/>
          </a:bodyPr>
          <a:lstStyle/>
          <a:p>
            <a:pPr algn="just"/>
            <a:r>
              <a:rPr lang="en-GB" sz="2000" dirty="0" smtClean="0"/>
              <a:t>A consultant is bound by the scope of his assignment, hence limited in actions</a:t>
            </a:r>
          </a:p>
          <a:p>
            <a:pPr algn="just"/>
            <a:endParaRPr lang="en-GB" sz="2000" dirty="0" smtClean="0"/>
          </a:p>
          <a:p>
            <a:pPr algn="just"/>
            <a:r>
              <a:rPr lang="en-GB" sz="2000" dirty="0" smtClean="0"/>
              <a:t>A consultant’s criticism should not give him or his firm unfair professional advantage as per </a:t>
            </a:r>
            <a:r>
              <a:rPr lang="en-GB" sz="2000" b="1" dirty="0" smtClean="0">
                <a:solidFill>
                  <a:srgbClr val="C00000"/>
                </a:solidFill>
              </a:rPr>
              <a:t>PCS Section 9: Publicity</a:t>
            </a:r>
            <a:r>
              <a:rPr lang="en-GB" sz="2000" dirty="0" smtClean="0"/>
              <a:t> </a:t>
            </a:r>
          </a:p>
          <a:p>
            <a:pPr algn="just"/>
            <a:endParaRPr lang="en-GB" sz="2000" dirty="0" smtClean="0"/>
          </a:p>
          <a:p>
            <a:pPr lvl="1" algn="just"/>
            <a:r>
              <a:rPr lang="en-GB" sz="2000" dirty="0" smtClean="0"/>
              <a:t>Section 9.1: </a:t>
            </a:r>
            <a:r>
              <a:rPr lang="en-US" sz="2000" b="1" dirty="0" smtClean="0">
                <a:solidFill>
                  <a:srgbClr val="FF0000"/>
                </a:solidFill>
              </a:rPr>
              <a:t>While </a:t>
            </a:r>
            <a:r>
              <a:rPr lang="en-US" sz="2000" b="1" dirty="0">
                <a:solidFill>
                  <a:srgbClr val="FF0000"/>
                </a:solidFill>
              </a:rPr>
              <a:t>publicity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for the actuarial profession is </a:t>
            </a:r>
            <a:r>
              <a:rPr lang="en-US" sz="2000" b="1" dirty="0">
                <a:solidFill>
                  <a:srgbClr val="FF0000"/>
                </a:solidFill>
              </a:rPr>
              <a:t>encouraged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FF0000"/>
                </a:solidFill>
              </a:rPr>
              <a:t>any form of publicity </a:t>
            </a:r>
            <a:r>
              <a:rPr lang="en-US" sz="2000" b="1" dirty="0" smtClean="0">
                <a:solidFill>
                  <a:srgbClr val="FF0000"/>
                </a:solidFill>
              </a:rPr>
              <a:t>that might </a:t>
            </a:r>
            <a:r>
              <a:rPr lang="en-US" sz="2000" b="1" dirty="0">
                <a:solidFill>
                  <a:srgbClr val="FF0000"/>
                </a:solidFill>
              </a:rPr>
              <a:t>give an actuary an unjustified or unfair professional advantage, as </a:t>
            </a:r>
            <a:r>
              <a:rPr lang="en-US" sz="2000" b="1" dirty="0" smtClean="0">
                <a:solidFill>
                  <a:srgbClr val="FF0000"/>
                </a:solidFill>
              </a:rPr>
              <a:t>opposed to </a:t>
            </a:r>
            <a:r>
              <a:rPr lang="en-US" sz="2000" b="1" dirty="0">
                <a:solidFill>
                  <a:srgbClr val="FF0000"/>
                </a:solidFill>
              </a:rPr>
              <a:t>a legitimate commercial advantage, is prohibited</a:t>
            </a:r>
            <a:r>
              <a:rPr lang="en-US" sz="2000" dirty="0"/>
              <a:t>. Publicity which is likely </a:t>
            </a:r>
            <a:r>
              <a:rPr lang="en-US" sz="2000" dirty="0" smtClean="0"/>
              <a:t>to detract </a:t>
            </a:r>
            <a:r>
              <a:rPr lang="en-US" sz="2000" dirty="0"/>
              <a:t>from the standing of the profession is prohibited, unless the criticism </a:t>
            </a:r>
            <a:r>
              <a:rPr lang="en-US" sz="2000" dirty="0" smtClean="0"/>
              <a:t>forms part </a:t>
            </a:r>
            <a:r>
              <a:rPr lang="en-US" sz="2000" dirty="0"/>
              <a:t>of a justifiable debate conducted in the public interest.</a:t>
            </a:r>
            <a:endParaRPr lang="en-GB" sz="2000" dirty="0" smtClean="0"/>
          </a:p>
          <a:p>
            <a:pPr marL="0" indent="0" algn="just">
              <a:buNone/>
            </a:pPr>
            <a:endParaRPr lang="en-GB" sz="1800" b="1" dirty="0" smtClean="0"/>
          </a:p>
          <a:p>
            <a:pPr marL="0" indent="0" algn="ctr">
              <a:buNone/>
            </a:pPr>
            <a:r>
              <a:rPr lang="en-US" sz="2400" b="1" i="1" dirty="0">
                <a:solidFill>
                  <a:srgbClr val="C00000"/>
                </a:solidFill>
              </a:rPr>
              <a:t>P</a:t>
            </a:r>
            <a:r>
              <a:rPr lang="en-US" sz="2400" b="1" i="1" dirty="0" smtClean="0">
                <a:solidFill>
                  <a:srgbClr val="C00000"/>
                </a:solidFill>
              </a:rPr>
              <a:t>rofessional </a:t>
            </a:r>
            <a:r>
              <a:rPr lang="en-US" sz="2400" b="1" i="1" dirty="0">
                <a:solidFill>
                  <a:srgbClr val="C00000"/>
                </a:solidFill>
              </a:rPr>
              <a:t>standards </a:t>
            </a:r>
            <a:r>
              <a:rPr lang="en-US" sz="2400" b="1" i="1" dirty="0" smtClean="0">
                <a:solidFill>
                  <a:srgbClr val="C00000"/>
                </a:solidFill>
              </a:rPr>
              <a:t>applicability are same for any actuarial professional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85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6388" y="5768020"/>
            <a:ext cx="10945020" cy="51230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76388" y="1706318"/>
            <a:ext cx="11480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The Case Study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A, PCS and course of actions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B,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C,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Consultant v/s Employee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Conclusion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793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6064" y="1600203"/>
            <a:ext cx="7770125" cy="4525963"/>
          </a:xfrm>
        </p:spPr>
        <p:txBody>
          <a:bodyPr anchor="ctr">
            <a:normAutofit/>
          </a:bodyPr>
          <a:lstStyle/>
          <a:p>
            <a:pPr algn="just"/>
            <a:r>
              <a:rPr lang="en-GB" sz="2200" dirty="0" smtClean="0"/>
              <a:t>An actuary is always bound by GNs and PCSs.</a:t>
            </a:r>
          </a:p>
          <a:p>
            <a:pPr algn="just"/>
            <a:endParaRPr lang="en-GB" sz="2200" dirty="0" smtClean="0"/>
          </a:p>
          <a:p>
            <a:pPr algn="just"/>
            <a:r>
              <a:rPr lang="en-GB" sz="2200" dirty="0" smtClean="0"/>
              <a:t>Extensive judgement is required in determining whether a breach of PCS has occurred or not.</a:t>
            </a:r>
          </a:p>
          <a:p>
            <a:pPr algn="just"/>
            <a:endParaRPr lang="en-GB" sz="2200" dirty="0" smtClean="0"/>
          </a:p>
          <a:p>
            <a:pPr algn="just"/>
            <a:r>
              <a:rPr lang="en-GB" sz="2200" dirty="0" smtClean="0"/>
              <a:t>Course of actions will slightly differ in each case, however, guiding principles remain the same.</a:t>
            </a:r>
          </a:p>
          <a:p>
            <a:pPr algn="just"/>
            <a:endParaRPr lang="en-GB" sz="2200" dirty="0" smtClean="0"/>
          </a:p>
          <a:p>
            <a:pPr algn="just"/>
            <a:r>
              <a:rPr lang="en-GB" sz="2200" dirty="0" smtClean="0"/>
              <a:t>Profession places considerable reliance on the conscience of all members to maintain highest standards of conduct.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5" y="2541257"/>
            <a:ext cx="2834611" cy="2142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4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34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93" y="2249200"/>
            <a:ext cx="3786187" cy="3131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56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C</a:t>
            </a:r>
            <a:r>
              <a:rPr lang="en-GB" dirty="0" smtClean="0"/>
              <a:t>ase Study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00203"/>
            <a:ext cx="7133303" cy="4525963"/>
          </a:xfrm>
        </p:spPr>
        <p:txBody>
          <a:bodyPr anchor="ctr">
            <a:normAutofit/>
          </a:bodyPr>
          <a:lstStyle/>
          <a:p>
            <a:pPr algn="just"/>
            <a:r>
              <a:rPr lang="en-GB" sz="2600" dirty="0" smtClean="0"/>
              <a:t>Acquisitive </a:t>
            </a:r>
            <a:r>
              <a:rPr lang="en-GB" sz="2600" dirty="0"/>
              <a:t>Insurance group </a:t>
            </a:r>
            <a:r>
              <a:rPr lang="en-GB" sz="2600" dirty="0" smtClean="0"/>
              <a:t>negotiating </a:t>
            </a:r>
            <a:r>
              <a:rPr lang="en-GB" sz="2600" dirty="0"/>
              <a:t>purchase of an insurance operation, a subsidiary of </a:t>
            </a:r>
            <a:r>
              <a:rPr lang="en-GB" sz="2600" dirty="0" smtClean="0"/>
              <a:t>Divestment Re.</a:t>
            </a:r>
          </a:p>
          <a:p>
            <a:pPr algn="just"/>
            <a:endParaRPr lang="en-GB" sz="2600" dirty="0" smtClean="0"/>
          </a:p>
          <a:p>
            <a:pPr algn="just"/>
            <a:r>
              <a:rPr lang="en-US" sz="2600" dirty="0"/>
              <a:t>Part of the documentation </a:t>
            </a:r>
            <a:r>
              <a:rPr lang="en-US" sz="2600" dirty="0" smtClean="0"/>
              <a:t>available is </a:t>
            </a:r>
            <a:r>
              <a:rPr lang="en-US" sz="2600" dirty="0"/>
              <a:t>an actuarial report prepared </a:t>
            </a:r>
            <a:r>
              <a:rPr lang="en-US" sz="2600" dirty="0" smtClean="0"/>
              <a:t>by an UK actuary. </a:t>
            </a:r>
            <a:endParaRPr lang="en-GB" sz="2600" dirty="0"/>
          </a:p>
        </p:txBody>
      </p:sp>
      <p:pic>
        <p:nvPicPr>
          <p:cNvPr id="1026" name="Picture 2" descr="http://capitolpreservation.com/images/mergers-and-acquisi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723" y="2780063"/>
            <a:ext cx="35718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51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C</a:t>
            </a:r>
            <a:r>
              <a:rPr lang="en-GB" dirty="0" smtClean="0"/>
              <a:t>ase Study : Our Role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Content Placeholder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772" y="1608529"/>
            <a:ext cx="3778250" cy="3778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871" y="1618920"/>
            <a:ext cx="2204440" cy="39863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933" y="1836805"/>
            <a:ext cx="2333625" cy="41552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404189" y="5598782"/>
            <a:ext cx="2210862" cy="40011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Actuarial Report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444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C</a:t>
            </a:r>
            <a:r>
              <a:rPr lang="en-GB" dirty="0" smtClean="0"/>
              <a:t>ase Study : Scenarios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6735097" cy="4525963"/>
          </a:xfrm>
        </p:spPr>
        <p:txBody>
          <a:bodyPr anchor="ctr">
            <a:normAutofit/>
          </a:bodyPr>
          <a:lstStyle/>
          <a:p>
            <a:pPr algn="just"/>
            <a:r>
              <a:rPr lang="en-GB" sz="2200" dirty="0"/>
              <a:t>Report complies with GN12 but assumptions are somewhat </a:t>
            </a:r>
            <a:r>
              <a:rPr lang="en-GB" sz="2200" dirty="0" smtClean="0"/>
              <a:t>unrealistic</a:t>
            </a:r>
          </a:p>
          <a:p>
            <a:pPr algn="just"/>
            <a:endParaRPr lang="en-GB" sz="2200" dirty="0" smtClean="0"/>
          </a:p>
          <a:p>
            <a:pPr algn="just"/>
            <a:r>
              <a:rPr lang="en-GB" sz="2200" dirty="0"/>
              <a:t>Report does not comply with GN12, although there is no indication that the underlying work was deficient</a:t>
            </a:r>
            <a:r>
              <a:rPr lang="en-GB" sz="2200" dirty="0" smtClean="0"/>
              <a:t>.</a:t>
            </a:r>
          </a:p>
          <a:p>
            <a:pPr algn="just"/>
            <a:endParaRPr lang="en-GB" sz="2200" dirty="0" smtClean="0"/>
          </a:p>
          <a:p>
            <a:pPr algn="just"/>
            <a:r>
              <a:rPr lang="en-GB" sz="2200" dirty="0"/>
              <a:t>Underlying work was incompetent for e.g. methodologies unsuited for the classes of business or using inappropriate data without adjustment</a:t>
            </a:r>
            <a:r>
              <a:rPr lang="en-GB" sz="2200" dirty="0" smtClean="0"/>
              <a:t>.</a:t>
            </a:r>
            <a:endParaRPr lang="en-GB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2050" name="Picture 2" descr="http://www.mrmediatraining.com/wp-content/uploads/2011/10/Question-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1845237"/>
            <a:ext cx="3305175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77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Case Study : </a:t>
            </a:r>
            <a:r>
              <a:rPr lang="en-GB" dirty="0" smtClean="0"/>
              <a:t>Setting the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0676" y="1600203"/>
            <a:ext cx="7877619" cy="4525963"/>
          </a:xfrm>
        </p:spPr>
        <p:txBody>
          <a:bodyPr anchor="ctr">
            <a:normAutofit/>
          </a:bodyPr>
          <a:lstStyle/>
          <a:p>
            <a:pPr algn="just"/>
            <a:r>
              <a:rPr lang="en-GB" sz="2200" dirty="0"/>
              <a:t>Report is prepared by </a:t>
            </a:r>
            <a:r>
              <a:rPr lang="en-GB" sz="2200" dirty="0" smtClean="0"/>
              <a:t>an UK actuary. </a:t>
            </a:r>
            <a:r>
              <a:rPr lang="en-GB" sz="2200" dirty="0"/>
              <a:t>We have assumed he is also an actuary in India </a:t>
            </a:r>
            <a:r>
              <a:rPr lang="en-GB" sz="2200" dirty="0" smtClean="0"/>
              <a:t>for </a:t>
            </a:r>
            <a:r>
              <a:rPr lang="en-GB" sz="2200" dirty="0"/>
              <a:t>IAI’s PCS and GNs to apply to him as per PCS Section 1.4 and </a:t>
            </a:r>
            <a:r>
              <a:rPr lang="en-GB" sz="2200" dirty="0" smtClean="0"/>
              <a:t>1.5.</a:t>
            </a:r>
            <a:endParaRPr lang="en-GB" sz="2200" dirty="0"/>
          </a:p>
          <a:p>
            <a:pPr algn="just"/>
            <a:endParaRPr lang="en-GB" sz="2200" dirty="0"/>
          </a:p>
          <a:p>
            <a:pPr algn="just"/>
            <a:r>
              <a:rPr lang="en-GB" sz="2200" dirty="0" smtClean="0"/>
              <a:t>We </a:t>
            </a:r>
            <a:r>
              <a:rPr lang="en-GB" sz="2200" dirty="0"/>
              <a:t>are analysing case study within the terms of Professional Conduct Standards (PCS) and Guidance Notes (GN) applicable to members of Institute of Actuaries of </a:t>
            </a:r>
            <a:r>
              <a:rPr lang="en-GB" sz="2200" dirty="0" smtClean="0"/>
              <a:t>India.</a:t>
            </a:r>
          </a:p>
          <a:p>
            <a:pPr algn="just"/>
            <a:endParaRPr lang="en-GB" sz="2200" dirty="0"/>
          </a:p>
          <a:p>
            <a:pPr algn="just"/>
            <a:r>
              <a:rPr lang="en-GB" sz="2200" dirty="0" smtClean="0"/>
              <a:t>Case study mentioned GN12, while APSs are mandatory in nature and GNs are recommendatory.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AutoShape 4" descr="data:image/jpeg;base64,/9j/4AAQSkZJRgABAQAAAQABAAD/2wCEAAkGBxQSEBQUERQPFRAQEA8PEBAQFA8QEBAPFBYXFhQRFRQYHCggGBolHRQVITEhJSkrLi8uFyAzODMsNygtLisBCgoKDg0OFxAQGCwkHSQsLCwsLCwsLC8sLCwsLCwsLCwsLCwsLCwsLCwsLCwsLCwsLCwsLCssLCwsLCwrLCwsN//AABEIAMkA+wMBIgACEQEDEQH/xAAbAAEAAgMBAQAAAAAAAAAAAAAAAwQCBQYBB//EADsQAAIBAgMFBgQFAwIHAAAAAAABAgMRBBIhBTFBUWEGEyJxgZEyobHBI0JSYnIU0fDh8QcVMzRDg5L/xAAZAQEBAQEBAQAAAAAAAAAAAAAAAQIDBAX/xAAdEQEBAAIDAQEBAAAAAAAAAAAAAQIRAxIhMUFR/9oADAMBAAIRAxEAPwD7iAAAAAAAAAAAAAAAAAAAAAAAAAAAAAAAACKpXjHe15b2R/10Ob9mBZBhTqKSvFproZgAAAAAAAAAAAAAAAAAAAAAAAAAAAAAAAAAAANdjsZZ5Y8Pif2RdxNTLCUuSb9eBzrmWCR1DBzI3IwciiWFVxd4uz+vRm/wOKVSF+K0kuTOazF7YdW1VrhKL91u+5KN+ACAAAAAAAAAAAAAAAAAAAAAAAAAAAAAAAACrtOLdGeVXllulztrb5HJf1l1p/sducb2g2f3NTPFfhVH6QnvcfLivUord6+bJYV+ZUuepgW3UL2wda66Rk/t9zVJm37NL8WXSm/qgOlABAAAAAAAAAAAAAAAAAAAAAAAAAAAAAAAAAK+PpQnSkqtlTcW5NtJRS1zXe62+/QnbscX2zx0qlGSjfJFxk4rfOEZKUk1xuk9ANXTqK7jGcZpawnHdOHCSPK2MhD4pxXqrkeL2QprM755R0f6U+XUo4PYjp6OKnbdJvxW63KLkdqKTtSjKT/U7xivV7zbdm+0GS6lTXifinFvNpu0elvY18MLJq1oxX7d/wDoTww6p5VFXb0S3JJb2/kB3+HrxnFSi7p/5YkOc2Nj1Tup3s7Pw62fH7ex0UZXV1ueqfNEHoAAAAAAAAAAAAAAAAAAAAAAAABA8XTvbPTvyzRv9QJweI9AAFbH4pU4XbS4K/MCnt7GqEMt1eT16L/LHD7Zx6UXqWdv466bve+t99+pQ7Ndkp42He16k4YdzahCKXeVYr8yk/hje63Xdnu0ZRtNk7UhWpQldXcVfzWj+aZetHmiDtN2fhhqMJ4aChSpLLUhG/wt3VRve3du7eut+BzUMd1A6uU4re0UKuKz1Ixp20u5SfCL4JcXe3saCvjtN5X7P7UviJxfGKcett/1QHdUoJI3uxa14OP6Hp/F7vuc9Sq6G12FL8SS5wv7Nf3A3oAIAAAAAAAAAAAAAAAAAAAEeIrKEJSluim36EhV2nRz0akbpXhLV6JO1036ln0cjtHaNSq/E2oP4YRfht15srpWV0r8uC830IaV7K9k+NhjKcpxSg43T1Ur5ZR4rTcz6Emp44N32N2sqkpQjK8LOUOSlF5ZpdL/AEZ1Zx3Z3u6Dc55nUacVGKVoxvrrfVs29Xbv6IPzk/sv7nkz48rl5HSZSRt61VRi5S0SV2cdt3aU6j0Usv5VHel15lzFY+dRWk1lfCKsvfeaPDxqvE9xo86c6c3ZJQXxKXO3TVkvFcZurMpVnYnZR1vxcRL8Fyco0I3vLg+8lwTabst99/A7mEEkkkkkkkkrJJbkkY4ekoQjFboRjFeSViQ5NNT2m2j3OHla2ep+HBNJq73tp70lf5cz5RU2XVj8LUlyfhf9jtu1uIVWvFQvKNKMoyaXhU29Unz0RzWK23SpyyTzp7r2TjfzTNTC38Tcc/iYVVo6c/PwtfUvdmdgzqzz6xjF6y1vfkr7zaU5wqvwyVuPNeh0lGoqUIxVsnwppWala9nz46k0rP8AooxVk5J873+ps+zi/EnveWCTeltXdfT5GtwaniJONK1o/HUfwx6dX0+h1WBwkaUFGN+bb3ylxbAsAAgAAAAAAAAAAAARVKyWnHeJNiUFfvWKmIyRvPRczXWptniMRGCvOSiub58lzKFTb1FbnKX8Yv72NBtPGOtO7+FaQjyXPzZUynox4Jr1i5/xvq/aVfkhJ9ZtL5K5p8dtGpV+OXh/RHSPtx9SDKeZTrjx44/IxcrWKRLBGCRJFG0SxJYojiSxA9sVMXh5upSqU2lOjUz63V4tNNfMuGo2/jnTdOKbSnKWfLvUEtWiUdVW7QRjws/3SjH6XNdiNuOpoppJ8IJq/nLf7WNDS2hh4xzQiqiaupzu2+tuBr8X20qU34IRUVyUU/ocphjPxvdbnH1csHltdLwpW9NDkKmzZVZWavd3133N7g+18K6/EpRb5uKu/VWLc9qr/wAcYwureFJP33m9s6UMZsyNKhGK0lThJyafit8Vm/cyxUHUo0Y3krN1Gk9WrWV/dmOIxStZ2vJOy33vpdkuDd9XruPNzWbdMPjuuy8ksNCK/Jmi1utrf6NG3UjRdnXak3wc3b0SX+eRtlUOTaxcXIVMZxoTgAgA8crGDql0bSAjVVGWYmjbIwdRcyKdZ3sk9fkajau0Msu7h8SSzP8ASuCXU3hh2ukt02mKxcYrWUV/J2KlDFQbdqkXJ6b0tOiOflxcn5yk/q2YUZZ/gV4rfOXhgvfeeicMn65966PE4xRjJpxzJeFZopvojnZ4ipUlepdLhFu79eC9DyvtGlTWtpNXcn8MVb3YwWI72CnaynrFcovdfrY3jxyXaXJllGUlyjKdGULiYuJYymLiBBlPUjNojqTUdZNJdQJIksWVKVdy+CE5dbWXuTZanKlH+U0/oBYRy3aSWbPPlajTXN75P7G+qQm1bvaS8lJ/OxzfauDdJqm7uNPLBLRuTazy9rpebM2rpa2VsmPdxzyk/islaOl3v3mr7Y4OjCkpUXBTg33kHO7nB8Vd71y43ZntPandUt9nZRvuS5u5o3Wzq97p+p48s7b9dpIh7PyVSrThD884p21tH8z9rn07CbJox4Sl/N3+Ssj5ngq0KNaLhZVM1/Dy45uV0d9htqp8Sdr/AE1FXttkc8PHJDwxqNO+Xw3SyW3NcdfTjethsLFx8F4T4Si7WfVbmibtRSdalGdNXqUW5ZVvlB2zJddE/R8zU7B2gqjjGDTlJpJLrxZlX1DCNKEVFWjlVl0LMZGuo1LJLkkvYnjVKLqZlcqRqGfegbQirV1EkkazG0myQSYfFxbd3v8AkS1Jtap00ubbOTxPfUm/w5zje6dNxzeqk19SpX2hUkrf02KfTLTXzlNI34y6x7Qp3s61O/KKT+ZNSxtNuyeZvko/Y4XCYDG1pJU6FOnC/inWq2cV/GEXd9L+x2+zdlxoxsrym14pve+i5Lp9RbBB2ixlSlhatShTlOpCGZU4aylbfbn5I+U9ne3dOf8A3ElDEJyzd7ulrzfHhZ2eh9ncTV7S7P4XEO9fD4apL9VSlTnL/wCmrm8MutZs25Gr2nw8ldqnJpaatxvz32Oc2r2mk5Nup+ElaNKinp0tFXPoVPsbhIf9PD4WP/ph9iw9j2VlGklyScTt3jOnwjaPbKTlkjTqRvpeadNNcdHqz7FslLuY8kkvkcx28pwjh8RGUU3ejSgpJNwqO88y6pJa/wBzYbN2/DuY2Saikotxu7WGOX3ZY6DvFwu3yimzNL9VoL9zSfscxiu0kuF/ey9kajE7ck97S+Rq5Jp3zcOE4v1MZQPmlTb9WEouMs8XJRcNJXcmktd59LpJ5VffZGpdxKp4uq46RV5y0SKtSEaWtXx1OTfgi+XV9DDtHi5UKaqRsm24t2va+7yOSr7YtGLd3JrRN39WyZXUWTboMft+aVo7uC3Jehpntuq/zexqv6tzevtwLFOZ57yunRdjj6jerkWala/Mp0kWacTN5LVmKOtRzKzV0+DNTPsvRvdQSvq8vhT9EdHTiWadI5NOcw2x4w0irIvawXkb2OHXI8lgk+AGjwlbvfid43so8NOL5s6PZ2GimpJJSW52V/c01Xsz4s1GrUpSery5ZRfnGSaL2E2ZiVpKunH9tOEZP1d/oB0FHEFyFU1+Gw2VLeXadMosxmSZiGESVRA3xi4mQMiOVJFTE2XAvSKOKplg1kdqOLavZXe6xssBju8vZ3S39Gc/U7NutUzKpVppb3F3T6KLuvWx0+BwUKMMsFZb23q5PjJvmatiM2jGrKMIuU2lFcWSyRyPbZzTi7+FrT9vN259RPUbfE7UpL8830j4V89St/zTD8pP1bOFjiqk9KFNyX65Pu6fpo2/a3UnhsvGS1z4ePTu6kvnnX0NbhpB/wAT5wqUIunmXjhmi9yabin7Sfy5HJbMnOEcqtbfrfQ7SvsCtUSjVnTcU03khKLbXnJklPYKitxLld+LpxGLdR8WvLQ01ei7639T6RitlrkamvsqPFaXWbpG6v8AIntp8TdguyOscTX/AJUaf0qS+y9T6C4mOz3emrWvFWaVr+xFiMVJaRpzlLqrI9uMmM1HG3aHaEISg41UpQno4vifMds7MdGs42duCetlwV/Kx9E7t5lUrtNr4aUX9eSOZ2/LvayfLNf1+2iMcvuK4/XPUKTNhRoMtUcIi/SoHjdlOlRLNOky9Tw5Zp4cCpSpFynTJ6dAsQoAVowJqdMsRoEsaQEUIE8IGcaZNCBR5CJNGIjEljEDxQMspmke2A2wAMjyTKGLrWLVU1OOTaZqC1s/Extrx48n1Lc6kvyqLXO5xL2j3UmpvLro5aRfruLkdqu2klb0ZvUvrLpe9ktZyglyjqzl+0VXvm737tLLGLtz3/f2KuL29TTtKpFy/Qnmm/KEbt+x5hKNSvJNxlCmtVm0nP04L5+Q8g2GzMKrLQ20MMj3CYayLmUw0oVKBTrUTcTiVa1MDQYiga6vhk01z0OgrUSjVogc5hsbKHhd04aaN6eT5Fx7ZlbfLXq/7k2KwSlvWvPc/cqPAJc/c7zljn1Q1MQ5evBFfursuLD23GcKJzy5NtTHSClQLdKkS06RZhSMNI6dMs06RLSpFqnSAghSJ4UyeNMljTAgjAzVMsKmZKAFdQM4wJ1AyUAIVEzSJVA9ygYIyMsp7lA2IAMjGSK1WhctHliyjU4jZsZaSimuquayfZDDN3dCi3/CJ1NjzKXY0mD2FSp/BThFftil9DZU8MkWsosTYjUDxolMWi7EEokFSBccSOUANdOmQVKBs5UyOVMDUSwpG8GjbukYSpAaSeCMFhDduiY9yBqo4Unhhy/3BkqIFSFIsQpk8aJJGmBDGmSKBKoGSiBEoGSgSqJ7lAjynuUkyjKBhlFjOx7YDCwsZ2PbAWQAZAHh6B4AAAAAHh6eFHhi0ZnjAjlEwcCUxZRC4HjgSsxYELgMhIegR5D1QMz0DFQMspkj0DFRMsp6jIDHKLGQAxsLHp4AseWMgB5Y9sD0D//Z"/>
          <p:cNvSpPr>
            <a:spLocks noChangeAspect="1" noChangeArrowheads="1"/>
          </p:cNvSpPr>
          <p:nvPr/>
        </p:nvSpPr>
        <p:spPr bwMode="auto">
          <a:xfrm>
            <a:off x="155575" y="-1881188"/>
            <a:ext cx="4905375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1738"/>
            <a:ext cx="3696315" cy="2957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87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76388" y="2478852"/>
            <a:ext cx="10945020" cy="51230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76388" y="1706318"/>
            <a:ext cx="11480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The Case Study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Scenario A, PCS and course of actions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B,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Scenario C, PCS and course of actions 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Consultant v/s Employee</a:t>
            </a:r>
          </a:p>
          <a:p>
            <a:pPr marL="287338" indent="-287338" algn="just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Conclusion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Agenda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731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 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dirty="0"/>
              <a:t>R</a:t>
            </a:r>
            <a:r>
              <a:rPr lang="en-GB" dirty="0" smtClean="0"/>
              <a:t>eport </a:t>
            </a:r>
            <a:r>
              <a:rPr lang="en-GB" dirty="0"/>
              <a:t>complies with GN12 </a:t>
            </a: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but </a:t>
            </a:r>
          </a:p>
          <a:p>
            <a:pPr marL="0" indent="0" algn="ctr">
              <a:buNone/>
            </a:pPr>
            <a:r>
              <a:rPr lang="en-GB" b="1" dirty="0" smtClean="0">
                <a:solidFill>
                  <a:srgbClr val="FF0000"/>
                </a:solidFill>
              </a:rPr>
              <a:t>assumptions </a:t>
            </a:r>
            <a:r>
              <a:rPr lang="en-GB" b="1" dirty="0">
                <a:solidFill>
                  <a:srgbClr val="FF0000"/>
                </a:solidFill>
              </a:rPr>
              <a:t>are </a:t>
            </a:r>
            <a:r>
              <a:rPr lang="en-GB" b="1" i="1" u="sng" dirty="0">
                <a:solidFill>
                  <a:srgbClr val="FF0000"/>
                </a:solidFill>
              </a:rPr>
              <a:t>somewhat </a:t>
            </a:r>
            <a:r>
              <a:rPr lang="en-GB" b="1" dirty="0">
                <a:solidFill>
                  <a:srgbClr val="FF0000"/>
                </a:solidFill>
              </a:rPr>
              <a:t>unrealistic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</TotalTime>
  <Words>2143</Words>
  <Application>Microsoft Office PowerPoint</Application>
  <PresentationFormat>Custom</PresentationFormat>
  <Paragraphs>267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Agenda</vt:lpstr>
      <vt:lpstr>Agenda</vt:lpstr>
      <vt:lpstr>The Case Study</vt:lpstr>
      <vt:lpstr>The Case Study : Our Role</vt:lpstr>
      <vt:lpstr>The Case Study : Scenarios</vt:lpstr>
      <vt:lpstr>The Case Study : Setting the context</vt:lpstr>
      <vt:lpstr>Agenda</vt:lpstr>
      <vt:lpstr>Scenario A</vt:lpstr>
      <vt:lpstr>Scenario A : Is the work Deficient?</vt:lpstr>
      <vt:lpstr>Scenario A and PCS</vt:lpstr>
      <vt:lpstr>Scenario A and PCS</vt:lpstr>
      <vt:lpstr>Scenario A: Course of actions</vt:lpstr>
      <vt:lpstr>Scenario A: Course of actions PCS</vt:lpstr>
      <vt:lpstr>Agenda</vt:lpstr>
      <vt:lpstr>Scenario B</vt:lpstr>
      <vt:lpstr>Scenario B : Is the work Deficient?</vt:lpstr>
      <vt:lpstr>Scenario B and PCS</vt:lpstr>
      <vt:lpstr>Scenario B and PCS</vt:lpstr>
      <vt:lpstr>Scenario B: Course of actions</vt:lpstr>
      <vt:lpstr>Scenario B: Course of actions and PCS</vt:lpstr>
      <vt:lpstr>Agenda</vt:lpstr>
      <vt:lpstr>Scenario C</vt:lpstr>
      <vt:lpstr>Scenario C : Is the work Deficient?</vt:lpstr>
      <vt:lpstr>Scenario C and PCS</vt:lpstr>
      <vt:lpstr>Scenario C and PCS</vt:lpstr>
      <vt:lpstr>Scenario C: Course of actions</vt:lpstr>
      <vt:lpstr>Scenario C: Course of actions and PCS</vt:lpstr>
      <vt:lpstr>Scenario C: Course of actions and PCS</vt:lpstr>
      <vt:lpstr>Agenda</vt:lpstr>
      <vt:lpstr>Consultant v/s Employee</vt:lpstr>
      <vt:lpstr>Agenda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3</dc:title>
  <dc:creator>Vaibhav Tyagi</dc:creator>
  <cp:lastModifiedBy>Shruti Saxena</cp:lastModifiedBy>
  <cp:revision>107</cp:revision>
  <dcterms:created xsi:type="dcterms:W3CDTF">2014-11-27T18:29:42Z</dcterms:created>
  <dcterms:modified xsi:type="dcterms:W3CDTF">2014-12-09T17:39:25Z</dcterms:modified>
</cp:coreProperties>
</file>