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14612D-E633-4FA3-95C9-63C611D3DEFC}" type="datetimeFigureOut">
              <a:rPr lang="en-US" smtClean="0"/>
              <a:t>8/12/2017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88D6A9-7E28-4BFF-B702-3DC9C42149F1}" type="slidenum">
              <a:rPr lang="en-US" smtClean="0"/>
              <a:t>‹#›</a:t>
            </a:fld>
            <a:endParaRPr lang="en-US"/>
          </a:p>
        </p:txBody>
      </p:sp>
    </p:spTree>
    <p:extLst>
      <p:ext uri="{BB962C8B-B14F-4D97-AF65-F5344CB8AC3E}">
        <p14:creationId xmlns:p14="http://schemas.microsoft.com/office/powerpoint/2010/main" val="14482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US" dirty="0"/>
              <a:t>Up to the  late eighties and early nineties due to the  dominance of government enterprises , old manufacturing and engineering companies   led to a very different connotation of the term “employment” whereby the employee would consider an employer to be someone who would look after all his/her basic needs of food, shelter clothing and medical needs . Thus, the emphasis would largely be on the housing, healthcare, pensions and numerous other emoluments in kind and  the overall emphasis on cash was very less. </a:t>
            </a:r>
          </a:p>
          <a:p>
            <a:endParaRPr lang="en-US" dirty="0"/>
          </a:p>
          <a:p>
            <a:r>
              <a:rPr lang="en-US" dirty="0"/>
              <a:t>Those were also the days where individuals would work all their lives with a single employer and would expect the employer to take care of all of his/her family’s needs. Preferences were limited; as long as basic needs of food, shelter clothing and medical needs were met, satisfaction prevailed and thus any employer who took care of these could easily expect a lifetime of commitment and loyalty from his employees.  </a:t>
            </a:r>
          </a:p>
          <a:p>
            <a:endParaRPr lang="en-US" dirty="0"/>
          </a:p>
          <a:p>
            <a:r>
              <a:rPr lang="en-US" dirty="0"/>
              <a:t>Cash emoluments were largely to meet day-to-day needs and some nominal savings – because the employer would largely take care of healthcare needs, post retirement needs, housing, children’s education, basic amenities like transport and electricity (enterprises would have their own townships with all facilities at subsidized rates or offered as perks).   </a:t>
            </a:r>
          </a:p>
          <a:p>
            <a:r>
              <a:rPr lang="en-US" dirty="0"/>
              <a:t> </a:t>
            </a:r>
          </a:p>
          <a:p>
            <a:r>
              <a:rPr lang="en-US" dirty="0"/>
              <a:t>With the advent of privatization in the middle to late  90s , the focus on rewards largely shifted to cash emoluments. What was reckoned as benefits, was perceived as an organization’s need to comply with regulations and cover potential risks arising out of health and life concerns of employees and beyond this, all other benefit offerings essentially blend into broader HR policies and guidelines.</a:t>
            </a:r>
          </a:p>
          <a:p>
            <a:endParaRPr lang="en-US" dirty="0"/>
          </a:p>
          <a:p>
            <a:r>
              <a:rPr lang="en-US" dirty="0"/>
              <a:t>Does that mean that benefits are completely out of flavor? If one was to simply go by the prevailing circumstances, the answer would be “Yes”  .In today’s date, high salaries are more than sufficient to  provide for the livelihood –  the basic needs of food, clothing and shelter - and still manage a significant disposable income in hand. In addition to this the workforce continues to be influenced by the dynamic economic factors, making them focus on issues of personal risk and long term income  security. Industry surveys show that the perceived value of benefits by the  employees has not yet been encouraging enough, in spite of the increased employer spending in traditional benefit programs. </a:t>
            </a:r>
          </a:p>
          <a:p>
            <a:endParaRPr lang="en-US" dirty="0"/>
          </a:p>
          <a:p>
            <a:r>
              <a:rPr lang="en-US" dirty="0"/>
              <a:t>So the Employers  have started looking beyond the concept of “ One Size Fits All” and are willing to offer  flexible choices to employees  by bringing in innovation in design, communication  and by introducing technology as a key driver for plan administration. So the question remains , how is it that the benefits can augment the cash emoluments and still have a great amount of acceptability and utilization . </a:t>
            </a:r>
          </a:p>
          <a:p>
            <a:endParaRPr lang="en-US" dirty="0"/>
          </a:p>
          <a:p>
            <a:r>
              <a:rPr lang="en-US" dirty="0"/>
              <a:t>Given this background , the benefits in India can be broadly categorized in 5 large buckets</a:t>
            </a:r>
          </a:p>
          <a:p>
            <a:endParaRPr lang="en-US" dirty="0"/>
          </a:p>
          <a:p>
            <a:r>
              <a:rPr lang="en-US" dirty="0"/>
              <a:t>1) Retirement benefits 2) Risk Based Benefits or the health benefits 3)  leaves  4) Wellness and   5) Lifestyle and other benefits </a:t>
            </a:r>
          </a:p>
          <a:p>
            <a:endParaRPr lang="en-US" dirty="0"/>
          </a:p>
          <a:p>
            <a:r>
              <a:rPr lang="en-US" dirty="0">
                <a:solidFill>
                  <a:srgbClr val="92D050"/>
                </a:solidFill>
              </a:rPr>
              <a:t>The Retirement Benefits </a:t>
            </a:r>
            <a:r>
              <a:rPr lang="en-US" dirty="0"/>
              <a:t>– The two statutory  retirement benefits  are Employee provident Fund and Gratuity . As you are aware , these two benefits are mandated  by the government to provide to all employees  compulsorily .   The other prevalent non  mandatory  retirement benefit plans available in India are the  1) Superannuation 2) Post Retirement Pension 3) Post Retirement Medical and now fast catching up is the National pension Scheme or the NPS. </a:t>
            </a:r>
          </a:p>
          <a:p>
            <a:endParaRPr lang="en-US" dirty="0"/>
          </a:p>
          <a:p>
            <a:r>
              <a:rPr lang="en-US" dirty="0"/>
              <a:t>With large tax rebates provided  by the government to the NPS scheme on the contributions made by the employees , the take up rate is seeing an year on year 100% increase since its inception in 2011  to the corporate sector . </a:t>
            </a:r>
          </a:p>
          <a:p>
            <a:endParaRPr lang="en-US" dirty="0"/>
          </a:p>
          <a:p>
            <a:r>
              <a:rPr lang="en-US" dirty="0"/>
              <a:t>The Risk Based benefits mainly include  Medical Insurance for the family which includes the employee , spouse , two children up to a certain age and in many cases parents  .  The other benefits is in this bucket include Life Insurance cover , accident and disability insurance and few employers also provide an additional critical illness insurance for its employees. </a:t>
            </a:r>
          </a:p>
          <a:p>
            <a:endParaRPr lang="en-US" dirty="0"/>
          </a:p>
          <a:p>
            <a:r>
              <a:rPr lang="en-US" dirty="0"/>
              <a:t>The Increasing cost of medical insurance is making the companies sit up and devise strategies to curtail costs .  The Increased cost is due to the  rising medical inflation , rich coverage of benefits , improved access to healthcare </a:t>
            </a:r>
            <a:r>
              <a:rPr lang="en-US" dirty="0" err="1"/>
              <a:t>etc</a:t>
            </a:r>
            <a:r>
              <a:rPr lang="en-US" dirty="0"/>
              <a:t> . With unavoidable rise in premiums , the companies are looking to reduce it by including a) high deductibles on the cover  offered b) introducing waiting periods for pre existing diseases c) co pay arrangements which is designed to curtail unnecessary medical spending and d) stop loss limits. </a:t>
            </a:r>
          </a:p>
          <a:p>
            <a:endParaRPr lang="en-US" dirty="0"/>
          </a:p>
          <a:p>
            <a:r>
              <a:rPr lang="en-US" dirty="0"/>
              <a:t>Leaves – are governed by the Shops and establishment act in India   . All most companies provide Privileged , sick , casual , maternity , paternity and various other paid leaves . This is second most common benefit offered by the employers in India after the  mandatory retirement benefits.</a:t>
            </a:r>
          </a:p>
          <a:p>
            <a:endParaRPr lang="en-US" dirty="0"/>
          </a:p>
          <a:p>
            <a:r>
              <a:rPr lang="en-US" dirty="0"/>
              <a:t>Wellness -  wellness programs present a more holistic approach towards employee health. Increasingly many employers are recognizing the impact of chronic diseases on the employees and then on their businesses. They acknowledge the need for healthy employees . The need for moving from disease management to health management is being recognized . Along with the usual wellness benefits of preventive health check ups, gym memberships , health risk assessments </a:t>
            </a:r>
            <a:r>
              <a:rPr lang="en-US" dirty="0" err="1"/>
              <a:t>etc</a:t>
            </a:r>
            <a:r>
              <a:rPr lang="en-US" dirty="0"/>
              <a:t> , many companies are introducing the new age wellness programs like curative services which includes yoga, medication classes , vaccinations, counseling </a:t>
            </a:r>
            <a:r>
              <a:rPr lang="en-US" dirty="0" err="1"/>
              <a:t>etc</a:t>
            </a:r>
            <a:r>
              <a:rPr lang="en-US" dirty="0"/>
              <a:t>  , rehabilitative services like physiotherapy , pre and post natal care etc. </a:t>
            </a:r>
          </a:p>
          <a:p>
            <a:endParaRPr lang="en-US" dirty="0"/>
          </a:p>
          <a:p>
            <a:r>
              <a:rPr lang="en-US" dirty="0"/>
              <a:t>There are host of lifestyle and other benefits which are being offered to the employees – the most prevalent ones being the  Car , housing , Education assistance , flexi timing , Clubs </a:t>
            </a:r>
            <a:r>
              <a:rPr lang="en-US" dirty="0" err="1"/>
              <a:t>etc</a:t>
            </a:r>
            <a:r>
              <a:rPr lang="en-US" dirty="0"/>
              <a:t>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DBD9C64-EFEA-42EF-AB28-EB231DB488C2}" type="slidenum">
              <a:rPr lang="en-US" smtClean="0"/>
              <a:t>2</a:t>
            </a:fld>
            <a:endParaRPr lang="en-US"/>
          </a:p>
        </p:txBody>
      </p:sp>
    </p:spTree>
    <p:extLst>
      <p:ext uri="{BB962C8B-B14F-4D97-AF65-F5344CB8AC3E}">
        <p14:creationId xmlns:p14="http://schemas.microsoft.com/office/powerpoint/2010/main" val="2515685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defTabSz="864931" eaLnBrk="0" fontAlgn="base" hangingPunct="0">
              <a:spcBef>
                <a:spcPct val="30000"/>
              </a:spcBef>
              <a:spcAft>
                <a:spcPct val="0"/>
              </a:spcAft>
              <a:defRPr/>
            </a:pPr>
            <a:r>
              <a:rPr lang="en-US" baseline="0" dirty="0" smtClean="0"/>
              <a:t>0ne lakh employees </a:t>
            </a:r>
          </a:p>
          <a:p>
            <a:pPr defTabSz="864931" eaLnBrk="0" fontAlgn="base" hangingPunct="0">
              <a:spcBef>
                <a:spcPct val="30000"/>
              </a:spcBef>
              <a:spcAft>
                <a:spcPct val="0"/>
              </a:spcAft>
              <a:defRPr/>
            </a:pPr>
            <a:endParaRPr lang="en-US" baseline="0" dirty="0" smtClean="0"/>
          </a:p>
          <a:p>
            <a:pPr defTabSz="864931" eaLnBrk="0" fontAlgn="base" hangingPunct="0">
              <a:spcBef>
                <a:spcPct val="30000"/>
              </a:spcBef>
              <a:spcAft>
                <a:spcPct val="0"/>
              </a:spcAft>
              <a:defRPr/>
            </a:pPr>
            <a:r>
              <a:rPr lang="en-US" baseline="0" dirty="0" smtClean="0"/>
              <a:t>7000 plus responses received</a:t>
            </a:r>
          </a:p>
          <a:p>
            <a:pPr defTabSz="864931" eaLnBrk="0" fontAlgn="base" hangingPunct="0">
              <a:spcBef>
                <a:spcPct val="30000"/>
              </a:spcBef>
              <a:spcAft>
                <a:spcPct val="0"/>
              </a:spcAft>
              <a:defRPr/>
            </a:pPr>
            <a:endParaRPr lang="en-US" baseline="0" dirty="0" smtClean="0"/>
          </a:p>
          <a:p>
            <a:pPr defTabSz="864931" eaLnBrk="0" fontAlgn="base" hangingPunct="0">
              <a:spcBef>
                <a:spcPct val="30000"/>
              </a:spcBef>
              <a:spcAft>
                <a:spcPct val="0"/>
              </a:spcAft>
              <a:defRPr/>
            </a:pPr>
            <a:r>
              <a:rPr lang="en-US" baseline="0" dirty="0" smtClean="0"/>
              <a:t>Fortune 500 companies </a:t>
            </a:r>
          </a:p>
          <a:p>
            <a:pPr defTabSz="864931" eaLnBrk="0" fontAlgn="base" hangingPunct="0">
              <a:spcBef>
                <a:spcPct val="30000"/>
              </a:spcBef>
              <a:spcAft>
                <a:spcPct val="0"/>
              </a:spcAft>
              <a:defRPr/>
            </a:pPr>
            <a:endParaRPr lang="en-US" baseline="0" dirty="0" smtClean="0"/>
          </a:p>
          <a:p>
            <a:pPr defTabSz="864931" eaLnBrk="0" fontAlgn="base" hangingPunct="0">
              <a:spcBef>
                <a:spcPct val="30000"/>
              </a:spcBef>
              <a:spcAft>
                <a:spcPct val="0"/>
              </a:spcAft>
              <a:defRPr/>
            </a:pPr>
            <a:r>
              <a:rPr lang="en-US" baseline="0" dirty="0" smtClean="0"/>
              <a:t>10 demographics</a:t>
            </a:r>
          </a:p>
          <a:p>
            <a:endParaRPr lang="en-US" baseline="0" dirty="0" smtClean="0"/>
          </a:p>
          <a:p>
            <a:r>
              <a:rPr lang="en-US" baseline="0" dirty="0" smtClean="0"/>
              <a:t>Many of these themes were born out again when we looked at preferences on comp and benefits across generations</a:t>
            </a:r>
          </a:p>
        </p:txBody>
      </p:sp>
      <p:sp>
        <p:nvSpPr>
          <p:cNvPr id="4" name="Slide Number Placeholder 3"/>
          <p:cNvSpPr>
            <a:spLocks noGrp="1"/>
          </p:cNvSpPr>
          <p:nvPr>
            <p:ph type="sldNum" sz="quarter" idx="10"/>
          </p:nvPr>
        </p:nvSpPr>
        <p:spPr/>
        <p:txBody>
          <a:bodyPr/>
          <a:lstStyle/>
          <a:p>
            <a:fld id="{040D9D4F-8C89-4D74-A2DF-7C82D55142E2}" type="slidenum">
              <a:rPr lang="en-US" smtClean="0"/>
              <a:pPr/>
              <a:t>3</a:t>
            </a:fld>
            <a:endParaRPr lang="en-US" dirty="0"/>
          </a:p>
        </p:txBody>
      </p:sp>
    </p:spTree>
    <p:extLst>
      <p:ext uri="{BB962C8B-B14F-4D97-AF65-F5344CB8AC3E}">
        <p14:creationId xmlns:p14="http://schemas.microsoft.com/office/powerpoint/2010/main" val="2915646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US" sz="1100" dirty="0"/>
              <a:t> There are 2 key themes here- FWA and flexible benefits.</a:t>
            </a:r>
          </a:p>
          <a:p>
            <a:r>
              <a:rPr lang="en-US" sz="1100" dirty="0"/>
              <a:t>The other part of flexibility is FWA- Almost 1 out of 3 employees have ranked this as the top benefit from purely an attraction point of view. </a:t>
            </a:r>
          </a:p>
          <a:p>
            <a:r>
              <a:rPr lang="en-US" sz="1100" dirty="0"/>
              <a:t>We also asked employees what they would want in return for high perfromance and again a significant number have rated FWA in the top </a:t>
            </a:r>
          </a:p>
          <a:p>
            <a:endParaRPr lang="en-US" sz="1100" dirty="0"/>
          </a:p>
          <a:p>
            <a:r>
              <a:rPr lang="en-US" sz="1100" dirty="0"/>
              <a:t>When we cut this data by gender and generations this no went up, not surprisingly for women and Gen y. </a:t>
            </a:r>
          </a:p>
          <a:p>
            <a:r>
              <a:rPr lang="en-US" sz="1100" dirty="0"/>
              <a:t>With over 50% of our population under 25- the dominance of Gen y in our workplace is only going to increase-further pressing the need for organisation to look at this seriously as part of their EVP.</a:t>
            </a:r>
          </a:p>
          <a:p>
            <a:endParaRPr lang="en-US" sz="1100" dirty="0"/>
          </a:p>
          <a:p>
            <a:endParaRPr lang="en-US" sz="1100" dirty="0"/>
          </a:p>
          <a:p>
            <a:r>
              <a:rPr lang="en-US" sz="1100" b="1" dirty="0"/>
              <a:t>Flexibility in Benefits</a:t>
            </a:r>
          </a:p>
          <a:p>
            <a:r>
              <a:rPr lang="en-US" sz="1100" b="1" dirty="0"/>
              <a:t> - 62% males willing to make voluntary contribution than 56% females</a:t>
            </a:r>
          </a:p>
          <a:p>
            <a:r>
              <a:rPr lang="en-US" sz="1100" dirty="0"/>
              <a:t> - Married need more flexibility in benefits (83% vs. 77%) and also are more willing to contribute for addl. benefits (64% vs. 56%)</a:t>
            </a:r>
          </a:p>
          <a:p>
            <a:r>
              <a:rPr lang="en-US" sz="1100" b="1" dirty="0"/>
              <a:t> - &gt;80% Gen Y and Gen X (typically married couples with families &amp; children) want more flexibility in benefits as compared to 59% baby boomers</a:t>
            </a:r>
          </a:p>
          <a:p>
            <a:endParaRPr lang="en-US" sz="1100" b="1" dirty="0"/>
          </a:p>
          <a:p>
            <a:r>
              <a:rPr lang="en-US" sz="1100" b="1" dirty="0"/>
              <a:t>Recognition of High Performance</a:t>
            </a:r>
          </a:p>
          <a:p>
            <a:r>
              <a:rPr lang="en-US" sz="1100" dirty="0"/>
              <a:t> - Females value FWA lot more than men (44% vs. 32%)</a:t>
            </a:r>
          </a:p>
          <a:p>
            <a:r>
              <a:rPr lang="en-US" sz="1100" dirty="0"/>
              <a:t> - Gen Y value FWA lot more than Gen X &amp; Baby Boomers (39% vs. 28% for Gen X and baby Boomers)</a:t>
            </a:r>
          </a:p>
        </p:txBody>
      </p:sp>
      <p:sp>
        <p:nvSpPr>
          <p:cNvPr id="4" name="Slide Number Placeholder 3"/>
          <p:cNvSpPr>
            <a:spLocks noGrp="1"/>
          </p:cNvSpPr>
          <p:nvPr>
            <p:ph type="sldNum" sz="quarter" idx="10"/>
          </p:nvPr>
        </p:nvSpPr>
        <p:spPr/>
        <p:txBody>
          <a:bodyPr/>
          <a:lstStyle/>
          <a:p>
            <a:fld id="{040D9D4F-8C89-4D74-A2DF-7C82D55142E2}" type="slidenum">
              <a:rPr lang="en-US" smtClean="0"/>
              <a:pPr/>
              <a:t>4</a:t>
            </a:fld>
            <a:endParaRPr lang="en-US" dirty="0"/>
          </a:p>
        </p:txBody>
      </p:sp>
    </p:spTree>
    <p:extLst>
      <p:ext uri="{BB962C8B-B14F-4D97-AF65-F5344CB8AC3E}">
        <p14:creationId xmlns:p14="http://schemas.microsoft.com/office/powerpoint/2010/main" val="4010620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6</a:t>
            </a:fld>
            <a:endParaRPr lang="en-US" dirty="0"/>
          </a:p>
        </p:txBody>
      </p:sp>
    </p:spTree>
    <p:extLst>
      <p:ext uri="{BB962C8B-B14F-4D97-AF65-F5344CB8AC3E}">
        <p14:creationId xmlns:p14="http://schemas.microsoft.com/office/powerpoint/2010/main" val="2010410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7</a:t>
            </a:fld>
            <a:endParaRPr lang="en-US" dirty="0"/>
          </a:p>
        </p:txBody>
      </p:sp>
    </p:spTree>
    <p:extLst>
      <p:ext uri="{BB962C8B-B14F-4D97-AF65-F5344CB8AC3E}">
        <p14:creationId xmlns:p14="http://schemas.microsoft.com/office/powerpoint/2010/main" val="309736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8</a:t>
            </a:fld>
            <a:endParaRPr lang="en-US" dirty="0"/>
          </a:p>
        </p:txBody>
      </p:sp>
    </p:spTree>
    <p:extLst>
      <p:ext uri="{BB962C8B-B14F-4D97-AF65-F5344CB8AC3E}">
        <p14:creationId xmlns:p14="http://schemas.microsoft.com/office/powerpoint/2010/main" val="565925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9</a:t>
            </a:fld>
            <a:endParaRPr lang="en-US" dirty="0"/>
          </a:p>
        </p:txBody>
      </p:sp>
    </p:spTree>
    <p:extLst>
      <p:ext uri="{BB962C8B-B14F-4D97-AF65-F5344CB8AC3E}">
        <p14:creationId xmlns:p14="http://schemas.microsoft.com/office/powerpoint/2010/main" val="3249867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10</a:t>
            </a:fld>
            <a:endParaRPr lang="en-US" dirty="0"/>
          </a:p>
        </p:txBody>
      </p:sp>
    </p:spTree>
    <p:extLst>
      <p:ext uri="{BB962C8B-B14F-4D97-AF65-F5344CB8AC3E}">
        <p14:creationId xmlns:p14="http://schemas.microsoft.com/office/powerpoint/2010/main" val="1895041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7EE810-DBAB-4FF5-8C30-4EFA5FD13D20}" type="slidenum">
              <a:rPr lang="en-US" smtClean="0"/>
              <a:pPr>
                <a:defRPr/>
              </a:pPr>
              <a:t>11</a:t>
            </a:fld>
            <a:endParaRPr lang="en-US" dirty="0"/>
          </a:p>
        </p:txBody>
      </p:sp>
    </p:spTree>
    <p:extLst>
      <p:ext uri="{BB962C8B-B14F-4D97-AF65-F5344CB8AC3E}">
        <p14:creationId xmlns:p14="http://schemas.microsoft.com/office/powerpoint/2010/main" val="2226526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7884A2-0ECA-4DAA-8A4E-A574D0E28E81}" type="datetimeFigureOut">
              <a:rPr lang="en-US" smtClean="0"/>
              <a:t>8/12/2017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242686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884A2-0ECA-4DAA-8A4E-A574D0E28E81}" type="datetimeFigureOut">
              <a:rPr lang="en-US" smtClean="0"/>
              <a:t>8/12/2017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2086560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884A2-0ECA-4DAA-8A4E-A574D0E28E81}" type="datetimeFigureOut">
              <a:rPr lang="en-US" smtClean="0"/>
              <a:t>8/12/2017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146249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7884A2-0ECA-4DAA-8A4E-A574D0E28E81}" type="datetimeFigureOut">
              <a:rPr lang="en-US" smtClean="0"/>
              <a:t>8/12/2017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670597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7884A2-0ECA-4DAA-8A4E-A574D0E28E81}" type="datetimeFigureOut">
              <a:rPr lang="en-US" smtClean="0"/>
              <a:t>8/12/2017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3877355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7884A2-0ECA-4DAA-8A4E-A574D0E28E81}" type="datetimeFigureOut">
              <a:rPr lang="en-US" smtClean="0"/>
              <a:t>8/12/2017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142058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7884A2-0ECA-4DAA-8A4E-A574D0E28E81}" type="datetimeFigureOut">
              <a:rPr lang="en-US" smtClean="0"/>
              <a:t>8/12/2017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289113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7884A2-0ECA-4DAA-8A4E-A574D0E28E81}" type="datetimeFigureOut">
              <a:rPr lang="en-US" smtClean="0"/>
              <a:t>8/12/2017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27939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884A2-0ECA-4DAA-8A4E-A574D0E28E81}" type="datetimeFigureOut">
              <a:rPr lang="en-US" smtClean="0"/>
              <a:t>8/12/2017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4232093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7884A2-0ECA-4DAA-8A4E-A574D0E28E81}" type="datetimeFigureOut">
              <a:rPr lang="en-US" smtClean="0"/>
              <a:t>8/12/2017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383260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7884A2-0ECA-4DAA-8A4E-A574D0E28E81}" type="datetimeFigureOut">
              <a:rPr lang="en-US" smtClean="0"/>
              <a:t>8/12/2017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EB7008-3BFB-4904-99C0-80042F1BF973}" type="slidenum">
              <a:rPr lang="en-US" smtClean="0"/>
              <a:t>‹#›</a:t>
            </a:fld>
            <a:endParaRPr lang="en-US"/>
          </a:p>
        </p:txBody>
      </p:sp>
    </p:spTree>
    <p:extLst>
      <p:ext uri="{BB962C8B-B14F-4D97-AF65-F5344CB8AC3E}">
        <p14:creationId xmlns:p14="http://schemas.microsoft.com/office/powerpoint/2010/main" val="133341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7884A2-0ECA-4DAA-8A4E-A574D0E28E81}" type="datetimeFigureOut">
              <a:rPr lang="en-US" smtClean="0"/>
              <a:t>8/12/2017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EB7008-3BFB-4904-99C0-80042F1BF973}" type="slidenum">
              <a:rPr lang="en-US" smtClean="0"/>
              <a:t>‹#›</a:t>
            </a:fld>
            <a:endParaRPr lang="en-US"/>
          </a:p>
        </p:txBody>
      </p:sp>
    </p:spTree>
    <p:extLst>
      <p:ext uri="{BB962C8B-B14F-4D97-AF65-F5344CB8AC3E}">
        <p14:creationId xmlns:p14="http://schemas.microsoft.com/office/powerpoint/2010/main" val="2153198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762000"/>
            <a:ext cx="7924800" cy="2990850"/>
          </a:xfrm>
        </p:spPr>
        <p:txBody>
          <a:bodyPr>
            <a:normAutofit/>
          </a:bodyPr>
          <a:lstStyle/>
          <a:p>
            <a:r>
              <a:rPr lang="en-US" dirty="0"/>
              <a:t/>
            </a:r>
            <a:br>
              <a:rPr lang="en-US" dirty="0"/>
            </a:br>
            <a:r>
              <a:rPr lang="en-US" dirty="0" smtClean="0"/>
              <a:t>FLEXIBLE   BENEFITS</a:t>
            </a:r>
            <a:endParaRPr lang="en-US" dirty="0"/>
          </a:p>
        </p:txBody>
      </p:sp>
      <p:sp>
        <p:nvSpPr>
          <p:cNvPr id="5" name="Subtitle 4"/>
          <p:cNvSpPr>
            <a:spLocks noGrp="1"/>
          </p:cNvSpPr>
          <p:nvPr>
            <p:ph type="subTitle" idx="1"/>
          </p:nvPr>
        </p:nvSpPr>
        <p:spPr>
          <a:xfrm>
            <a:off x="1295400" y="4419600"/>
            <a:ext cx="6400800" cy="1752600"/>
          </a:xfrm>
        </p:spPr>
        <p:txBody>
          <a:bodyPr>
            <a:normAutofit fontScale="92500" lnSpcReduction="20000"/>
          </a:bodyPr>
          <a:lstStyle/>
          <a:p>
            <a:r>
              <a:rPr lang="en-US" dirty="0" smtClean="0">
                <a:solidFill>
                  <a:schemeClr val="tx1"/>
                </a:solidFill>
              </a:rPr>
              <a:t>Chitra Jayasimha </a:t>
            </a:r>
          </a:p>
          <a:p>
            <a:r>
              <a:rPr lang="en-US" dirty="0" smtClean="0">
                <a:solidFill>
                  <a:schemeClr val="tx1"/>
                </a:solidFill>
              </a:rPr>
              <a:t>11</a:t>
            </a:r>
            <a:r>
              <a:rPr lang="en-US" baseline="30000" dirty="0" smtClean="0">
                <a:solidFill>
                  <a:schemeClr val="tx1"/>
                </a:solidFill>
              </a:rPr>
              <a:t>th</a:t>
            </a:r>
            <a:r>
              <a:rPr lang="en-US" dirty="0" smtClean="0">
                <a:solidFill>
                  <a:schemeClr val="tx1"/>
                </a:solidFill>
              </a:rPr>
              <a:t> August 2017</a:t>
            </a:r>
          </a:p>
          <a:p>
            <a:r>
              <a:rPr lang="en-US" dirty="0" smtClean="0">
                <a:solidFill>
                  <a:schemeClr val="tx1"/>
                </a:solidFill>
              </a:rPr>
              <a:t>13</a:t>
            </a:r>
            <a:r>
              <a:rPr lang="en-US" baseline="30000" dirty="0" smtClean="0">
                <a:solidFill>
                  <a:schemeClr val="tx1"/>
                </a:solidFill>
              </a:rPr>
              <a:t>th</a:t>
            </a:r>
            <a:r>
              <a:rPr lang="en-US" dirty="0" smtClean="0">
                <a:solidFill>
                  <a:schemeClr val="tx1"/>
                </a:solidFill>
              </a:rPr>
              <a:t> Seminar on Current Issues in Retirement Benefits</a:t>
            </a:r>
          </a:p>
          <a:p>
            <a:endParaRPr lang="en-US" dirty="0">
              <a:solidFill>
                <a:schemeClr val="tx1"/>
              </a:solidFill>
            </a:endParaRPr>
          </a:p>
        </p:txBody>
      </p:sp>
    </p:spTree>
    <p:extLst>
      <p:ext uri="{BB962C8B-B14F-4D97-AF65-F5344CB8AC3E}">
        <p14:creationId xmlns:p14="http://schemas.microsoft.com/office/powerpoint/2010/main" val="1024152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bwMode="gray">
          <a:xfrm>
            <a:off x="492369" y="547256"/>
            <a:ext cx="8229600" cy="290945"/>
          </a:xfrm>
        </p:spPr>
        <p:txBody>
          <a:bodyPr>
            <a:normAutofit fontScale="90000"/>
          </a:bodyPr>
          <a:lstStyle/>
          <a:p>
            <a:r>
              <a:rPr lang="en-US" dirty="0"/>
              <a:t>Flex Opportunities : Benefits in India</a:t>
            </a:r>
          </a:p>
        </p:txBody>
      </p:sp>
      <p:graphicFrame>
        <p:nvGraphicFramePr>
          <p:cNvPr id="7" name="Group 153"/>
          <p:cNvGraphicFramePr>
            <a:graphicFrameLocks noGrp="1"/>
          </p:cNvGraphicFramePr>
          <p:nvPr>
            <p:extLst>
              <p:ext uri="{D42A27DB-BD31-4B8C-83A1-F6EECF244321}">
                <p14:modId xmlns:p14="http://schemas.microsoft.com/office/powerpoint/2010/main" val="228144357"/>
              </p:ext>
            </p:extLst>
          </p:nvPr>
        </p:nvGraphicFramePr>
        <p:xfrm>
          <a:off x="281354" y="1066801"/>
          <a:ext cx="8534400" cy="4427223"/>
        </p:xfrm>
        <a:graphic>
          <a:graphicData uri="http://schemas.openxmlformats.org/drawingml/2006/table">
            <a:tbl>
              <a:tblPr/>
              <a:tblGrid>
                <a:gridCol w="2590800"/>
                <a:gridCol w="2438400"/>
                <a:gridCol w="3505200"/>
              </a:tblGrid>
              <a:tr h="429343">
                <a:tc>
                  <a:txBody>
                    <a:bodyPr/>
                    <a:lstStyle/>
                    <a:p>
                      <a:pPr marL="0" marR="0" lvl="0" indent="0" algn="l"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Benefit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Opportunity to flex</a:t>
                      </a:r>
                      <a:endParaRPr kumimoji="0" lang="en-US" sz="1400" b="1" i="0" u="none" strike="noStrike" cap="none" normalizeH="0" baseline="0" dirty="0" smtClean="0">
                        <a:ln>
                          <a:noFill/>
                        </a:ln>
                        <a:solidFill>
                          <a:schemeClr val="tx1"/>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kern="1200" cap="none" normalizeH="0" baseline="0" dirty="0" smtClean="0">
                          <a:ln>
                            <a:noFill/>
                          </a:ln>
                          <a:solidFill>
                            <a:srgbClr val="F5F5F5"/>
                          </a:solidFill>
                          <a:effectLst/>
                          <a:latin typeface="Arial" charset="0"/>
                          <a:ea typeface="+mn-ea"/>
                          <a:cs typeface="Arial" charset="0"/>
                        </a:rPr>
                        <a:t>Comments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r>
              <a:tr h="304022">
                <a:tc gridSpan="3">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600" b="1" i="0" u="none" strike="noStrike" cap="none" normalizeH="0" baseline="0" dirty="0" smtClean="0">
                          <a:ln>
                            <a:noFill/>
                          </a:ln>
                          <a:solidFill>
                            <a:srgbClr val="000000"/>
                          </a:solidFill>
                          <a:effectLst/>
                          <a:latin typeface="Arial" charset="0"/>
                          <a:cs typeface="Arial" charset="0"/>
                        </a:rPr>
                        <a:t>Health and Wellness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lang="en-US" dirty="0" smtClean="0"/>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304022">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Health Check up</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lang="en-US" dirty="0" smtClean="0"/>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rowSpan="12">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Employer costs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Utilization&amp; Needs varies across employees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Access to discounted group rates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Expensive to trade </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Tax disadvantages/considerations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Administration</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Vendor buy-in</a:t>
                      </a:r>
                    </a:p>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256307">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Domiciliary treatment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defRPr/>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5939">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Wellness vouchers/equipment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11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Personalized Coaching on Fitness/Gym </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kern="1200" cap="none" normalizeH="0" baseline="0" dirty="0" smtClean="0">
                        <a:ln>
                          <a:noFill/>
                        </a:ln>
                        <a:solidFill>
                          <a:srgbClr val="000000"/>
                        </a:solidFill>
                        <a:effectLst/>
                        <a:latin typeface="Arial" charset="0"/>
                        <a:ea typeface="+mn-ea"/>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8689">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600" b="1" i="0" u="none" strike="noStrike" cap="none" normalizeH="0" baseline="0" dirty="0" smtClean="0">
                          <a:ln>
                            <a:noFill/>
                          </a:ln>
                          <a:solidFill>
                            <a:srgbClr val="000000"/>
                          </a:solidFill>
                          <a:effectLst/>
                          <a:latin typeface="Arial" charset="0"/>
                          <a:cs typeface="Arial" charset="0"/>
                        </a:rPr>
                        <a:t>Lifestyle</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vMerge="1">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3788">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Car Accessories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3788">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Mobile &amp; Laptop</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r"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3788">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Vacations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r"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2472">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Hard/Soft Furnishings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9269">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Concierge Services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022">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Meals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en-US" sz="1800" dirty="0"/>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lang="en-US" sz="1800" dirty="0"/>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431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kern="1200" cap="none" normalizeH="0" baseline="0" dirty="0" err="1" smtClean="0">
                          <a:ln>
                            <a:noFill/>
                          </a:ln>
                          <a:solidFill>
                            <a:srgbClr val="000000"/>
                          </a:solidFill>
                          <a:effectLst/>
                          <a:latin typeface="Arial" charset="0"/>
                          <a:ea typeface="+mn-ea"/>
                          <a:cs typeface="Arial" charset="0"/>
                        </a:rPr>
                        <a:t>Creche</a:t>
                      </a:r>
                      <a:r>
                        <a:rPr kumimoji="0" lang="en-US" sz="1100" b="0" i="0" u="none" strike="noStrike" kern="1200" cap="none" normalizeH="0" baseline="0" dirty="0" smtClean="0">
                          <a:ln>
                            <a:noFill/>
                          </a:ln>
                          <a:solidFill>
                            <a:srgbClr val="000000"/>
                          </a:solidFill>
                          <a:effectLst/>
                          <a:latin typeface="Arial" charset="0"/>
                          <a:ea typeface="+mn-ea"/>
                          <a:cs typeface="Arial" charset="0"/>
                        </a:rPr>
                        <a:t>/Childcare</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4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4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Oval 7"/>
          <p:cNvSpPr/>
          <p:nvPr/>
        </p:nvSpPr>
        <p:spPr>
          <a:xfrm>
            <a:off x="4079631" y="1967346"/>
            <a:ext cx="12607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Oval 9"/>
          <p:cNvSpPr/>
          <p:nvPr/>
        </p:nvSpPr>
        <p:spPr>
          <a:xfrm>
            <a:off x="4079631" y="2272146"/>
            <a:ext cx="12607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Oval 10"/>
          <p:cNvSpPr/>
          <p:nvPr/>
        </p:nvSpPr>
        <p:spPr>
          <a:xfrm>
            <a:off x="4080463" y="2514602"/>
            <a:ext cx="125247" cy="15239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Oval 8"/>
          <p:cNvSpPr/>
          <p:nvPr/>
        </p:nvSpPr>
        <p:spPr>
          <a:xfrm>
            <a:off x="4079631" y="34290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2" name="Oval 11"/>
          <p:cNvSpPr/>
          <p:nvPr/>
        </p:nvSpPr>
        <p:spPr>
          <a:xfrm>
            <a:off x="4079631" y="36576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Oval 12"/>
          <p:cNvSpPr/>
          <p:nvPr/>
        </p:nvSpPr>
        <p:spPr>
          <a:xfrm>
            <a:off x="4079631" y="39624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6" name="Oval 15"/>
          <p:cNvSpPr/>
          <p:nvPr/>
        </p:nvSpPr>
        <p:spPr>
          <a:xfrm>
            <a:off x="4079631" y="41910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 name="Oval 16"/>
          <p:cNvSpPr/>
          <p:nvPr/>
        </p:nvSpPr>
        <p:spPr>
          <a:xfrm>
            <a:off x="4080463" y="2819400"/>
            <a:ext cx="125247" cy="15239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8" name="Oval 17"/>
          <p:cNvSpPr/>
          <p:nvPr/>
        </p:nvSpPr>
        <p:spPr>
          <a:xfrm>
            <a:off x="4079631" y="4481946"/>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9" name="Oval 18"/>
          <p:cNvSpPr/>
          <p:nvPr/>
        </p:nvSpPr>
        <p:spPr>
          <a:xfrm>
            <a:off x="4079631" y="51054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0" name="Oval 19"/>
          <p:cNvSpPr/>
          <p:nvPr/>
        </p:nvSpPr>
        <p:spPr>
          <a:xfrm>
            <a:off x="4079631" y="4724400"/>
            <a:ext cx="12596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67570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bwMode="gray">
          <a:xfrm>
            <a:off x="492369" y="547256"/>
            <a:ext cx="8229600" cy="290945"/>
          </a:xfrm>
        </p:spPr>
        <p:txBody>
          <a:bodyPr>
            <a:normAutofit fontScale="90000"/>
          </a:bodyPr>
          <a:lstStyle/>
          <a:p>
            <a:r>
              <a:rPr lang="en-US" dirty="0"/>
              <a:t>Flex Opportunities : Benefits in India</a:t>
            </a:r>
          </a:p>
        </p:txBody>
      </p:sp>
      <p:graphicFrame>
        <p:nvGraphicFramePr>
          <p:cNvPr id="7" name="Group 153"/>
          <p:cNvGraphicFramePr>
            <a:graphicFrameLocks noGrp="1"/>
          </p:cNvGraphicFramePr>
          <p:nvPr>
            <p:extLst>
              <p:ext uri="{D42A27DB-BD31-4B8C-83A1-F6EECF244321}">
                <p14:modId xmlns:p14="http://schemas.microsoft.com/office/powerpoint/2010/main" val="3456299065"/>
              </p:ext>
            </p:extLst>
          </p:nvPr>
        </p:nvGraphicFramePr>
        <p:xfrm>
          <a:off x="281354" y="1017517"/>
          <a:ext cx="8534400" cy="4357791"/>
        </p:xfrm>
        <a:graphic>
          <a:graphicData uri="http://schemas.openxmlformats.org/drawingml/2006/table">
            <a:tbl>
              <a:tblPr/>
              <a:tblGrid>
                <a:gridCol w="2590800"/>
                <a:gridCol w="2438400"/>
                <a:gridCol w="3505200"/>
              </a:tblGrid>
              <a:tr h="503134">
                <a:tc>
                  <a:txBody>
                    <a:bodyPr/>
                    <a:lstStyle/>
                    <a:p>
                      <a:pPr marL="0" marR="0" lvl="0" indent="0" algn="l"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Other Potential Flex Benefits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Opportunity to flex</a:t>
                      </a:r>
                      <a:endParaRPr kumimoji="0" lang="en-US" sz="1400" b="1" i="0" u="none" strike="noStrike" cap="none" normalizeH="0" baseline="0" dirty="0" smtClean="0">
                        <a:ln>
                          <a:noFill/>
                        </a:ln>
                        <a:solidFill>
                          <a:schemeClr val="tx1"/>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kern="1200" cap="none" normalizeH="0" baseline="0" dirty="0" smtClean="0">
                          <a:ln>
                            <a:noFill/>
                          </a:ln>
                          <a:solidFill>
                            <a:srgbClr val="F5F5F5"/>
                          </a:solidFill>
                          <a:effectLst/>
                          <a:latin typeface="Arial" charset="0"/>
                          <a:ea typeface="+mn-ea"/>
                          <a:cs typeface="Arial" charset="0"/>
                        </a:rPr>
                        <a:t>Comments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r>
              <a:tr h="348352">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Clothing</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lang="en-US" dirty="0" smtClean="0"/>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rowSpan="12">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Employer costs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Utilization&amp; Needs varies across employees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Access to discounted group rates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Expensive to trade </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Tax disadvantages/considerations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Administration</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Vendor buy-in</a:t>
                      </a:r>
                    </a:p>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300358">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Parking</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defRPr/>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3365">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Financial Planning</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60">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Dental</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ctr"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kern="1200" cap="none" normalizeH="0" baseline="0" dirty="0" smtClean="0">
                        <a:ln>
                          <a:noFill/>
                        </a:ln>
                        <a:solidFill>
                          <a:srgbClr val="000000"/>
                        </a:solidFill>
                        <a:effectLst/>
                        <a:latin typeface="Arial" charset="0"/>
                        <a:ea typeface="+mn-ea"/>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740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kern="1200" cap="none" normalizeH="0" baseline="0" dirty="0" smtClean="0">
                          <a:ln>
                            <a:noFill/>
                          </a:ln>
                          <a:solidFill>
                            <a:srgbClr val="000000"/>
                          </a:solidFill>
                          <a:effectLst/>
                          <a:latin typeface="Arial" charset="0"/>
                          <a:ea typeface="+mn-ea"/>
                          <a:cs typeface="Arial" charset="0"/>
                        </a:rPr>
                        <a:t>Optical</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740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Educational Courses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740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Broadband/Internet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r"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740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Books/Journals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r"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740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Retail Vouchers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171450" marR="0" lvl="0" indent="-171450" algn="r" defTabSz="914400" rtl="0" eaLnBrk="0" fontAlgn="base" latinLnBrk="0" hangingPunct="0">
                        <a:lnSpc>
                          <a:spcPct val="100000"/>
                        </a:lnSpc>
                        <a:spcBef>
                          <a:spcPct val="20000"/>
                        </a:spcBef>
                        <a:spcAft>
                          <a:spcPts val="600"/>
                        </a:spcAft>
                        <a:buClr>
                          <a:srgbClr val="E65032"/>
                        </a:buClr>
                        <a:buSzPct val="60000"/>
                        <a:buFont typeface="Wingdings" pitchFamily="2" charset="2"/>
                        <a:buChar char="ü"/>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9302">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Household Insurance</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726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Movie Tickets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2630">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Social Causes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en-US" sz="1800" dirty="0"/>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lang="en-US" sz="1800" dirty="0"/>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Oval 7"/>
          <p:cNvSpPr/>
          <p:nvPr/>
        </p:nvSpPr>
        <p:spPr>
          <a:xfrm>
            <a:off x="4009292" y="1981200"/>
            <a:ext cx="150668" cy="16625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Oval 9"/>
          <p:cNvSpPr/>
          <p:nvPr/>
        </p:nvSpPr>
        <p:spPr>
          <a:xfrm>
            <a:off x="4009292" y="2244400"/>
            <a:ext cx="148937"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Oval 10"/>
          <p:cNvSpPr/>
          <p:nvPr/>
        </p:nvSpPr>
        <p:spPr>
          <a:xfrm rot="21343658">
            <a:off x="4014323" y="2601343"/>
            <a:ext cx="150668" cy="15239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Oval 8"/>
          <p:cNvSpPr/>
          <p:nvPr/>
        </p:nvSpPr>
        <p:spPr>
          <a:xfrm>
            <a:off x="4009292" y="35052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2" name="Oval 11"/>
          <p:cNvSpPr/>
          <p:nvPr/>
        </p:nvSpPr>
        <p:spPr>
          <a:xfrm>
            <a:off x="4009292" y="38100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Oval 12"/>
          <p:cNvSpPr/>
          <p:nvPr/>
        </p:nvSpPr>
        <p:spPr>
          <a:xfrm>
            <a:off x="4009292" y="41148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6" name="Oval 15"/>
          <p:cNvSpPr/>
          <p:nvPr/>
        </p:nvSpPr>
        <p:spPr>
          <a:xfrm>
            <a:off x="4009292" y="44196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 name="Oval 16"/>
          <p:cNvSpPr/>
          <p:nvPr/>
        </p:nvSpPr>
        <p:spPr>
          <a:xfrm>
            <a:off x="4009292" y="2980635"/>
            <a:ext cx="150668" cy="15239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8" name="Oval 17"/>
          <p:cNvSpPr/>
          <p:nvPr/>
        </p:nvSpPr>
        <p:spPr>
          <a:xfrm>
            <a:off x="4013252" y="47244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9" name="Oval 18"/>
          <p:cNvSpPr/>
          <p:nvPr/>
        </p:nvSpPr>
        <p:spPr>
          <a:xfrm>
            <a:off x="4009292" y="1604873"/>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0" name="Oval 19"/>
          <p:cNvSpPr/>
          <p:nvPr/>
        </p:nvSpPr>
        <p:spPr>
          <a:xfrm>
            <a:off x="4013252" y="5105400"/>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2" name="Oval 21"/>
          <p:cNvSpPr/>
          <p:nvPr/>
        </p:nvSpPr>
        <p:spPr>
          <a:xfrm>
            <a:off x="4009292" y="3262746"/>
            <a:ext cx="151534" cy="1662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1266884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1"/>
          <p:cNvSpPr>
            <a:spLocks noGrp="1"/>
          </p:cNvSpPr>
          <p:nvPr>
            <p:ph type="title" idx="4294967295"/>
          </p:nvPr>
        </p:nvSpPr>
        <p:spPr>
          <a:xfrm>
            <a:off x="457200" y="381000"/>
            <a:ext cx="8229600" cy="520700"/>
          </a:xfrm>
          <a:prstGeom prst="rect">
            <a:avLst/>
          </a:prstGeom>
          <a:ln/>
          <a:extLst>
            <a:ext uri="{91240B29-F687-4F45-9708-019B960494DF}">
              <a14:hiddenLine xmlns:a14="http://schemas.microsoft.com/office/drawing/2010/main" w="9525" cap="flat" cmpd="sng" algn="ctr">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sz="2000" dirty="0" smtClean="0"/>
              <a:t>Flex </a:t>
            </a:r>
            <a:r>
              <a:rPr lang="en-US" altLang="zh-CN" sz="2000" dirty="0"/>
              <a:t>Benefits Approach</a:t>
            </a:r>
          </a:p>
        </p:txBody>
      </p:sp>
      <p:sp>
        <p:nvSpPr>
          <p:cNvPr id="3" name="TextBox 2"/>
          <p:cNvSpPr txBox="1"/>
          <p:nvPr/>
        </p:nvSpPr>
        <p:spPr>
          <a:xfrm>
            <a:off x="285008" y="6519552"/>
            <a:ext cx="6664799" cy="253916"/>
          </a:xfrm>
          <a:prstGeom prst="rect">
            <a:avLst/>
          </a:prstGeom>
          <a:noFill/>
        </p:spPr>
        <p:txBody>
          <a:bodyPr wrap="square" rtlCol="0">
            <a:spAutoFit/>
          </a:bodyPr>
          <a:lstStyle/>
          <a:p>
            <a:pPr eaLnBrk="0" fontAlgn="base" hangingPunct="0">
              <a:spcBef>
                <a:spcPct val="0"/>
              </a:spcBef>
              <a:spcAft>
                <a:spcPct val="0"/>
              </a:spcAft>
            </a:pPr>
            <a:r>
              <a:rPr lang="en-US" sz="1050" i="1" dirty="0" smtClean="0">
                <a:solidFill>
                  <a:srgbClr val="000000"/>
                </a:solidFill>
              </a:rPr>
              <a:t>Timelines mentioned are indicative only</a:t>
            </a:r>
            <a:endParaRPr lang="en-US" sz="1050" i="1" dirty="0">
              <a:solidFill>
                <a:srgbClr val="000000"/>
              </a:solidFill>
            </a:endParaRPr>
          </a:p>
        </p:txBody>
      </p:sp>
      <p:sp>
        <p:nvSpPr>
          <p:cNvPr id="37" name="Slide Number Placeholder 4"/>
          <p:cNvSpPr>
            <a:spLocks noGrp="1"/>
          </p:cNvSpPr>
          <p:nvPr>
            <p:ph type="sldNum" sz="quarter" idx="4294967295"/>
          </p:nvPr>
        </p:nvSpPr>
        <p:spPr>
          <a:xfrm>
            <a:off x="6296759" y="6327785"/>
            <a:ext cx="410308" cy="310531"/>
          </a:xfrm>
          <a:prstGeom prst="rect">
            <a:avLst/>
          </a:prstGeom>
        </p:spPr>
        <p:txBody>
          <a:bodyPr/>
          <a:lstStyle/>
          <a:p>
            <a:fld id="{2A9ADCFA-D34E-4709-AB0A-B9E063896BCD}" type="slidenum">
              <a:rPr lang="en-US" smtClean="0">
                <a:solidFill>
                  <a:srgbClr val="4D4F53"/>
                </a:solidFill>
              </a:rPr>
              <a:pPr/>
              <a:t>12</a:t>
            </a:fld>
            <a:endParaRPr lang="en-US" dirty="0">
              <a:solidFill>
                <a:srgbClr val="4D4F53"/>
              </a:solidFill>
            </a:endParaRPr>
          </a:p>
        </p:txBody>
      </p:sp>
      <p:sp>
        <p:nvSpPr>
          <p:cNvPr id="6" name="Right Arrow 5"/>
          <p:cNvSpPr/>
          <p:nvPr/>
        </p:nvSpPr>
        <p:spPr>
          <a:xfrm>
            <a:off x="633047" y="1066800"/>
            <a:ext cx="8088922" cy="5452752"/>
          </a:xfrm>
          <a:prstGeom prst="rightArrow">
            <a:avLst>
              <a:gd name="adj1" fmla="val 69523"/>
              <a:gd name="adj2" fmla="val 50000"/>
            </a:avLst>
          </a:prstGeom>
          <a:solidFill>
            <a:schemeClr val="bg1">
              <a:lumMod val="95000"/>
            </a:schemeClr>
          </a:solidFill>
        </p:spPr>
        <p:style>
          <a:lnRef idx="0">
            <a:schemeClr val="dk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sp>
      <p:sp>
        <p:nvSpPr>
          <p:cNvPr id="7" name="Freeform 6"/>
          <p:cNvSpPr/>
          <p:nvPr/>
        </p:nvSpPr>
        <p:spPr>
          <a:xfrm>
            <a:off x="281354" y="2023031"/>
            <a:ext cx="1680937" cy="1465246"/>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chemeClr val="bg1">
              <a:lumMod val="50000"/>
              <a:alpha val="90000"/>
            </a:schemeClr>
          </a:solidFill>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162168" tIns="162168" rIns="162168" bIns="162168" numCol="1" spcCol="1270" anchor="ctr" anchorCtr="0">
            <a:noAutofit/>
          </a:bodyPr>
          <a:lstStyle/>
          <a:p>
            <a:pPr lvl="0" algn="ctr" defTabSz="889000">
              <a:lnSpc>
                <a:spcPct val="90000"/>
              </a:lnSpc>
              <a:spcBef>
                <a:spcPct val="0"/>
              </a:spcBef>
              <a:spcAft>
                <a:spcPct val="35000"/>
              </a:spcAft>
            </a:pPr>
            <a:r>
              <a:rPr lang="en-US" sz="1600" kern="1200" dirty="0" smtClean="0"/>
              <a:t>Feasibility Study</a:t>
            </a:r>
            <a:endParaRPr lang="en-US" sz="1600" kern="1200" dirty="0"/>
          </a:p>
        </p:txBody>
      </p:sp>
      <p:sp>
        <p:nvSpPr>
          <p:cNvPr id="8" name="Freeform 7"/>
          <p:cNvSpPr/>
          <p:nvPr/>
        </p:nvSpPr>
        <p:spPr>
          <a:xfrm>
            <a:off x="2106890" y="2023031"/>
            <a:ext cx="1680937" cy="1465246"/>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rgbClr val="002060">
              <a:alpha val="76667"/>
            </a:srgbClr>
          </a:solidFill>
        </p:spPr>
        <p:style>
          <a:lnRef idx="2">
            <a:schemeClr val="lt1">
              <a:hueOff val="0"/>
              <a:satOff val="0"/>
              <a:lumOff val="0"/>
              <a:alphaOff val="0"/>
            </a:schemeClr>
          </a:lnRef>
          <a:fillRef idx="1">
            <a:schemeClr val="accent6">
              <a:alpha val="90000"/>
              <a:hueOff val="0"/>
              <a:satOff val="0"/>
              <a:lumOff val="0"/>
              <a:alphaOff val="-13333"/>
            </a:schemeClr>
          </a:fillRef>
          <a:effectRef idx="0">
            <a:schemeClr val="accent6">
              <a:alpha val="90000"/>
              <a:hueOff val="0"/>
              <a:satOff val="0"/>
              <a:lumOff val="0"/>
              <a:alphaOff val="-13333"/>
            </a:schemeClr>
          </a:effectRef>
          <a:fontRef idx="minor">
            <a:schemeClr val="lt1"/>
          </a:fontRef>
        </p:style>
        <p:txBody>
          <a:bodyPr spcFirstLastPara="0" vert="horz" wrap="square" lIns="162168" tIns="162168" rIns="162168" bIns="162168" numCol="1" spcCol="1270" anchor="ctr" anchorCtr="0">
            <a:noAutofit/>
          </a:bodyPr>
          <a:lstStyle/>
          <a:p>
            <a:pPr lvl="0" algn="ctr" defTabSz="889000">
              <a:lnSpc>
                <a:spcPct val="90000"/>
              </a:lnSpc>
              <a:spcBef>
                <a:spcPct val="0"/>
              </a:spcBef>
              <a:spcAft>
                <a:spcPct val="35000"/>
              </a:spcAft>
            </a:pPr>
            <a:r>
              <a:rPr lang="en-US" sz="1600" kern="1200" dirty="0" smtClean="0"/>
              <a:t>Plan Design</a:t>
            </a:r>
          </a:p>
        </p:txBody>
      </p:sp>
      <p:sp>
        <p:nvSpPr>
          <p:cNvPr id="9" name="Freeform 8"/>
          <p:cNvSpPr/>
          <p:nvPr/>
        </p:nvSpPr>
        <p:spPr>
          <a:xfrm>
            <a:off x="3935690" y="2023031"/>
            <a:ext cx="1680937" cy="1465246"/>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rgbClr val="F0AB00">
              <a:alpha val="63333"/>
            </a:srgbClr>
          </a:solidFill>
        </p:spPr>
        <p:style>
          <a:lnRef idx="2">
            <a:schemeClr val="lt1">
              <a:hueOff val="0"/>
              <a:satOff val="0"/>
              <a:lumOff val="0"/>
              <a:alphaOff val="0"/>
            </a:schemeClr>
          </a:lnRef>
          <a:fillRef idx="1">
            <a:schemeClr val="accent6">
              <a:alpha val="90000"/>
              <a:hueOff val="0"/>
              <a:satOff val="0"/>
              <a:lumOff val="0"/>
              <a:alphaOff val="-26667"/>
            </a:schemeClr>
          </a:fillRef>
          <a:effectRef idx="0">
            <a:schemeClr val="accent6">
              <a:alpha val="90000"/>
              <a:hueOff val="0"/>
              <a:satOff val="0"/>
              <a:lumOff val="0"/>
              <a:alphaOff val="-26667"/>
            </a:schemeClr>
          </a:effectRef>
          <a:fontRef idx="minor">
            <a:schemeClr val="lt1"/>
          </a:fontRef>
        </p:style>
        <p:txBody>
          <a:bodyPr spcFirstLastPara="0" vert="horz" wrap="square" lIns="162168" tIns="162168" rIns="162168" bIns="162168" numCol="1" spcCol="1270" anchor="ctr" anchorCtr="0">
            <a:noAutofit/>
          </a:bodyPr>
          <a:lstStyle/>
          <a:p>
            <a:pPr lvl="0" algn="ctr" defTabSz="889000">
              <a:lnSpc>
                <a:spcPct val="90000"/>
              </a:lnSpc>
              <a:spcBef>
                <a:spcPct val="0"/>
              </a:spcBef>
              <a:spcAft>
                <a:spcPct val="35000"/>
              </a:spcAft>
            </a:pPr>
            <a:r>
              <a:rPr lang="en-US" sz="1600" kern="1200" dirty="0" smtClean="0"/>
              <a:t>Implementation</a:t>
            </a:r>
            <a:endParaRPr lang="en-US" sz="1600" kern="1200" dirty="0"/>
          </a:p>
        </p:txBody>
      </p:sp>
      <p:sp>
        <p:nvSpPr>
          <p:cNvPr id="10" name="Freeform 9"/>
          <p:cNvSpPr/>
          <p:nvPr/>
        </p:nvSpPr>
        <p:spPr>
          <a:xfrm>
            <a:off x="5764490" y="2023031"/>
            <a:ext cx="1680937" cy="1465246"/>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rgbClr val="C00000">
              <a:alpha val="50000"/>
            </a:srgbClr>
          </a:solidFill>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162168" tIns="162168" rIns="162168" bIns="162168" numCol="1" spcCol="1270" anchor="ctr" anchorCtr="0">
            <a:noAutofit/>
          </a:bodyPr>
          <a:lstStyle/>
          <a:p>
            <a:pPr lvl="0" algn="ctr" defTabSz="889000">
              <a:lnSpc>
                <a:spcPct val="90000"/>
              </a:lnSpc>
              <a:spcBef>
                <a:spcPct val="0"/>
              </a:spcBef>
              <a:spcAft>
                <a:spcPct val="35000"/>
              </a:spcAft>
            </a:pPr>
            <a:r>
              <a:rPr lang="en-US" sz="1600" kern="1200" dirty="0" smtClean="0"/>
              <a:t>Communication</a:t>
            </a:r>
            <a:endParaRPr lang="en-US" sz="1600" kern="1200" dirty="0"/>
          </a:p>
        </p:txBody>
      </p:sp>
      <p:sp>
        <p:nvSpPr>
          <p:cNvPr id="38" name="Freeform 37"/>
          <p:cNvSpPr/>
          <p:nvPr/>
        </p:nvSpPr>
        <p:spPr>
          <a:xfrm>
            <a:off x="281354" y="3615266"/>
            <a:ext cx="1680937" cy="2175935"/>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chemeClr val="bg1">
              <a:alpha val="42000"/>
            </a:schemeClr>
          </a:solidFill>
          <a:ln>
            <a:solidFill>
              <a:schemeClr val="bg1">
                <a:lumMod val="50000"/>
              </a:schemeClr>
            </a:solidFill>
          </a:ln>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162168" tIns="162168" rIns="162168" bIns="162168" numCol="1" spcCol="1270" anchor="ctr" anchorCtr="0">
            <a:noAutofit/>
          </a:bodyPr>
          <a:lstStyle/>
          <a:p>
            <a:pPr algn="ctr"/>
            <a:r>
              <a:rPr lang="en-US" sz="1200" dirty="0">
                <a:solidFill>
                  <a:srgbClr val="000000"/>
                </a:solidFill>
              </a:rPr>
              <a:t>Assessment of organization’s readiness for Flex Ben; review of existing benefit plans; inputs from leadership &amp; </a:t>
            </a:r>
            <a:r>
              <a:rPr lang="en-US" sz="1200" dirty="0" smtClean="0">
                <a:solidFill>
                  <a:srgbClr val="000000"/>
                </a:solidFill>
              </a:rPr>
              <a:t>employees, </a:t>
            </a:r>
            <a:r>
              <a:rPr lang="en-US" sz="1200" dirty="0" err="1" smtClean="0">
                <a:solidFill>
                  <a:srgbClr val="000000"/>
                </a:solidFill>
              </a:rPr>
              <a:t>costings</a:t>
            </a:r>
            <a:r>
              <a:rPr lang="en-US" sz="1200" dirty="0">
                <a:solidFill>
                  <a:srgbClr val="000000"/>
                </a:solidFill>
              </a:rPr>
              <a:t>, utilizations, demographics, </a:t>
            </a:r>
            <a:r>
              <a:rPr lang="en-US" sz="1200" dirty="0" smtClean="0">
                <a:solidFill>
                  <a:srgbClr val="000000"/>
                </a:solidFill>
              </a:rPr>
              <a:t>benchmarking, vendor </a:t>
            </a:r>
            <a:r>
              <a:rPr lang="en-US" sz="1200" dirty="0">
                <a:solidFill>
                  <a:srgbClr val="000000"/>
                </a:solidFill>
              </a:rPr>
              <a:t>buy-in</a:t>
            </a:r>
          </a:p>
        </p:txBody>
      </p:sp>
      <p:sp>
        <p:nvSpPr>
          <p:cNvPr id="39" name="Freeform 38"/>
          <p:cNvSpPr/>
          <p:nvPr/>
        </p:nvSpPr>
        <p:spPr>
          <a:xfrm>
            <a:off x="2106890" y="3615266"/>
            <a:ext cx="1680938" cy="2175935"/>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chemeClr val="bg1">
              <a:alpha val="42000"/>
            </a:schemeClr>
          </a:solidFill>
          <a:ln>
            <a:solidFill>
              <a:srgbClr val="00338D"/>
            </a:solidFill>
          </a:ln>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162168" tIns="162168" rIns="162168" bIns="162168" numCol="1" spcCol="1270" anchor="ctr" anchorCtr="0">
            <a:noAutofit/>
          </a:bodyPr>
          <a:lstStyle/>
          <a:p>
            <a:pPr algn="ctr" defTabSz="889000">
              <a:lnSpc>
                <a:spcPct val="90000"/>
              </a:lnSpc>
              <a:spcAft>
                <a:spcPct val="35000"/>
              </a:spcAft>
            </a:pPr>
            <a:r>
              <a:rPr lang="en-US" sz="1200" dirty="0">
                <a:solidFill>
                  <a:srgbClr val="000000"/>
                </a:solidFill>
              </a:rPr>
              <a:t>Detailed design including core/optional benefits, flex credit allocation formula, benefits budget &amp; cost impact </a:t>
            </a:r>
            <a:r>
              <a:rPr lang="en-US" sz="1200" dirty="0" smtClean="0">
                <a:solidFill>
                  <a:srgbClr val="000000"/>
                </a:solidFill>
              </a:rPr>
              <a:t>projections.</a:t>
            </a:r>
            <a:endParaRPr lang="en-US" sz="1200" dirty="0">
              <a:solidFill>
                <a:srgbClr val="000000"/>
              </a:solidFill>
            </a:endParaRPr>
          </a:p>
        </p:txBody>
      </p:sp>
      <p:sp>
        <p:nvSpPr>
          <p:cNvPr id="40" name="Freeform 39"/>
          <p:cNvSpPr/>
          <p:nvPr/>
        </p:nvSpPr>
        <p:spPr>
          <a:xfrm>
            <a:off x="3935689" y="3615266"/>
            <a:ext cx="1680938" cy="2175935"/>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chemeClr val="bg1">
              <a:alpha val="42000"/>
            </a:schemeClr>
          </a:solidFill>
          <a:ln>
            <a:solidFill>
              <a:srgbClr val="FFC000"/>
            </a:solidFill>
          </a:ln>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162168" tIns="162168" rIns="162168" bIns="162168" numCol="1" spcCol="1270" anchor="ctr" anchorCtr="0">
            <a:noAutofit/>
          </a:bodyPr>
          <a:lstStyle/>
          <a:p>
            <a:pPr algn="ctr"/>
            <a:r>
              <a:rPr lang="en-US" sz="1200" dirty="0">
                <a:solidFill>
                  <a:srgbClr val="000000"/>
                </a:solidFill>
              </a:rPr>
              <a:t>Configuration of system requirements; user testing; design of administration process; initiation of </a:t>
            </a:r>
            <a:r>
              <a:rPr lang="en-US" sz="1200" dirty="0" smtClean="0">
                <a:solidFill>
                  <a:srgbClr val="000000"/>
                </a:solidFill>
              </a:rPr>
              <a:t>enrolment</a:t>
            </a:r>
            <a:endParaRPr lang="en-US" sz="1200" dirty="0">
              <a:solidFill>
                <a:srgbClr val="000000"/>
              </a:solidFill>
            </a:endParaRPr>
          </a:p>
        </p:txBody>
      </p:sp>
      <p:sp>
        <p:nvSpPr>
          <p:cNvPr id="41" name="Freeform 40"/>
          <p:cNvSpPr/>
          <p:nvPr/>
        </p:nvSpPr>
        <p:spPr>
          <a:xfrm>
            <a:off x="5764489" y="3615265"/>
            <a:ext cx="1680937" cy="2175935"/>
          </a:xfrm>
          <a:custGeom>
            <a:avLst/>
            <a:gdLst>
              <a:gd name="connsiteX0" fmla="*/ 0 w 2122277"/>
              <a:gd name="connsiteY0" fmla="*/ 293517 h 1761066"/>
              <a:gd name="connsiteX1" fmla="*/ 293517 w 2122277"/>
              <a:gd name="connsiteY1" fmla="*/ 0 h 1761066"/>
              <a:gd name="connsiteX2" fmla="*/ 1828760 w 2122277"/>
              <a:gd name="connsiteY2" fmla="*/ 0 h 1761066"/>
              <a:gd name="connsiteX3" fmla="*/ 2122277 w 2122277"/>
              <a:gd name="connsiteY3" fmla="*/ 293517 h 1761066"/>
              <a:gd name="connsiteX4" fmla="*/ 2122277 w 2122277"/>
              <a:gd name="connsiteY4" fmla="*/ 1467549 h 1761066"/>
              <a:gd name="connsiteX5" fmla="*/ 1828760 w 2122277"/>
              <a:gd name="connsiteY5" fmla="*/ 1761066 h 1761066"/>
              <a:gd name="connsiteX6" fmla="*/ 293517 w 2122277"/>
              <a:gd name="connsiteY6" fmla="*/ 1761066 h 1761066"/>
              <a:gd name="connsiteX7" fmla="*/ 0 w 2122277"/>
              <a:gd name="connsiteY7" fmla="*/ 1467549 h 1761066"/>
              <a:gd name="connsiteX8" fmla="*/ 0 w 2122277"/>
              <a:gd name="connsiteY8" fmla="*/ 293517 h 176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277" h="1761066">
                <a:moveTo>
                  <a:pt x="0" y="293517"/>
                </a:moveTo>
                <a:cubicBezTo>
                  <a:pt x="0" y="131412"/>
                  <a:pt x="131412" y="0"/>
                  <a:pt x="293517" y="0"/>
                </a:cubicBezTo>
                <a:lnTo>
                  <a:pt x="1828760" y="0"/>
                </a:lnTo>
                <a:cubicBezTo>
                  <a:pt x="1990865" y="0"/>
                  <a:pt x="2122277" y="131412"/>
                  <a:pt x="2122277" y="293517"/>
                </a:cubicBezTo>
                <a:lnTo>
                  <a:pt x="2122277" y="1467549"/>
                </a:lnTo>
                <a:cubicBezTo>
                  <a:pt x="2122277" y="1629654"/>
                  <a:pt x="1990865" y="1761066"/>
                  <a:pt x="1828760" y="1761066"/>
                </a:cubicBezTo>
                <a:lnTo>
                  <a:pt x="293517" y="1761066"/>
                </a:lnTo>
                <a:cubicBezTo>
                  <a:pt x="131412" y="1761066"/>
                  <a:pt x="0" y="1629654"/>
                  <a:pt x="0" y="1467549"/>
                </a:cubicBezTo>
                <a:lnTo>
                  <a:pt x="0" y="293517"/>
                </a:lnTo>
                <a:close/>
              </a:path>
            </a:pathLst>
          </a:custGeom>
          <a:solidFill>
            <a:schemeClr val="bg1">
              <a:alpha val="42000"/>
            </a:schemeClr>
          </a:solidFill>
          <a:ln>
            <a:solidFill>
              <a:srgbClr val="C00000"/>
            </a:solidFill>
          </a:ln>
        </p:spPr>
        <p:style>
          <a:lnRef idx="2">
            <a:schemeClr val="lt1">
              <a:hueOff val="0"/>
              <a:satOff val="0"/>
              <a:lumOff val="0"/>
              <a:alphaOff val="0"/>
            </a:schemeClr>
          </a:lnRef>
          <a:fillRef idx="1">
            <a:schemeClr val="accent6">
              <a:alpha val="90000"/>
              <a:hueOff val="0"/>
              <a:satOff val="0"/>
              <a:lumOff val="0"/>
              <a:alphaOff val="0"/>
            </a:schemeClr>
          </a:fillRef>
          <a:effectRef idx="0">
            <a:schemeClr val="accent6">
              <a:alpha val="90000"/>
              <a:hueOff val="0"/>
              <a:satOff val="0"/>
              <a:lumOff val="0"/>
              <a:alphaOff val="0"/>
            </a:schemeClr>
          </a:effectRef>
          <a:fontRef idx="minor">
            <a:schemeClr val="lt1"/>
          </a:fontRef>
        </p:style>
        <p:txBody>
          <a:bodyPr spcFirstLastPara="0" vert="horz" wrap="square" lIns="162168" tIns="162168" rIns="162168" bIns="162168" numCol="1" spcCol="1270" anchor="ctr" anchorCtr="0">
            <a:noAutofit/>
          </a:bodyPr>
          <a:lstStyle/>
          <a:p>
            <a:pPr algn="ctr"/>
            <a:r>
              <a:rPr lang="en-US" sz="1200" dirty="0">
                <a:solidFill>
                  <a:srgbClr val="000000"/>
                </a:solidFill>
              </a:rPr>
              <a:t>Communication strategy &amp; roadmap; definition of target audience; preparation of material; train the trainer</a:t>
            </a:r>
          </a:p>
        </p:txBody>
      </p:sp>
      <p:sp>
        <p:nvSpPr>
          <p:cNvPr id="42" name="TextBox 41"/>
          <p:cNvSpPr txBox="1"/>
          <p:nvPr/>
        </p:nvSpPr>
        <p:spPr>
          <a:xfrm>
            <a:off x="639398" y="1533100"/>
            <a:ext cx="964848" cy="276999"/>
          </a:xfrm>
          <a:prstGeom prst="rect">
            <a:avLst/>
          </a:prstGeom>
          <a:noFill/>
          <a:ln>
            <a:solidFill>
              <a:schemeClr val="tx1"/>
            </a:solidFill>
            <a:prstDash val="dash"/>
          </a:ln>
        </p:spPr>
        <p:txBody>
          <a:bodyPr wrap="square" rtlCol="0">
            <a:spAutoFit/>
          </a:bodyPr>
          <a:lstStyle/>
          <a:p>
            <a:pPr algn="ctr" eaLnBrk="0" fontAlgn="base" hangingPunct="0">
              <a:spcBef>
                <a:spcPct val="0"/>
              </a:spcBef>
              <a:spcAft>
                <a:spcPct val="0"/>
              </a:spcAft>
            </a:pPr>
            <a:r>
              <a:rPr lang="en-US" sz="1200" b="1" i="1" dirty="0" smtClean="0">
                <a:solidFill>
                  <a:srgbClr val="000000"/>
                </a:solidFill>
              </a:rPr>
              <a:t>8-9 weeks</a:t>
            </a:r>
            <a:endParaRPr lang="en-US" sz="1200" b="1" i="1" dirty="0">
              <a:solidFill>
                <a:srgbClr val="000000"/>
              </a:solidFill>
            </a:endParaRPr>
          </a:p>
        </p:txBody>
      </p:sp>
      <p:sp>
        <p:nvSpPr>
          <p:cNvPr id="43" name="TextBox 42"/>
          <p:cNvSpPr txBox="1"/>
          <p:nvPr/>
        </p:nvSpPr>
        <p:spPr>
          <a:xfrm>
            <a:off x="2428134" y="1533100"/>
            <a:ext cx="1038450" cy="276999"/>
          </a:xfrm>
          <a:prstGeom prst="rect">
            <a:avLst/>
          </a:prstGeom>
          <a:noFill/>
          <a:ln>
            <a:solidFill>
              <a:schemeClr val="tx1"/>
            </a:solidFill>
            <a:prstDash val="dash"/>
          </a:ln>
        </p:spPr>
        <p:txBody>
          <a:bodyPr wrap="square" rtlCol="0">
            <a:spAutoFit/>
          </a:bodyPr>
          <a:lstStyle/>
          <a:p>
            <a:pPr algn="ctr" eaLnBrk="0" fontAlgn="base" hangingPunct="0">
              <a:spcBef>
                <a:spcPct val="0"/>
              </a:spcBef>
              <a:spcAft>
                <a:spcPct val="0"/>
              </a:spcAft>
            </a:pPr>
            <a:r>
              <a:rPr lang="en-US" sz="1200" b="1" i="1" dirty="0" smtClean="0">
                <a:solidFill>
                  <a:srgbClr val="000000"/>
                </a:solidFill>
              </a:rPr>
              <a:t>8-10 weeks</a:t>
            </a:r>
            <a:endParaRPr lang="en-US" sz="1200" b="1" i="1" dirty="0">
              <a:solidFill>
                <a:srgbClr val="000000"/>
              </a:solidFill>
            </a:endParaRPr>
          </a:p>
        </p:txBody>
      </p:sp>
      <p:sp>
        <p:nvSpPr>
          <p:cNvPr id="44" name="TextBox 43"/>
          <p:cNvSpPr txBox="1"/>
          <p:nvPr/>
        </p:nvSpPr>
        <p:spPr>
          <a:xfrm>
            <a:off x="4216791" y="1533100"/>
            <a:ext cx="1118734" cy="276999"/>
          </a:xfrm>
          <a:prstGeom prst="rect">
            <a:avLst/>
          </a:prstGeom>
          <a:noFill/>
          <a:ln>
            <a:solidFill>
              <a:schemeClr val="tx1"/>
            </a:solidFill>
            <a:prstDash val="dash"/>
          </a:ln>
        </p:spPr>
        <p:txBody>
          <a:bodyPr wrap="square" rtlCol="0">
            <a:spAutoFit/>
          </a:bodyPr>
          <a:lstStyle/>
          <a:p>
            <a:pPr algn="ctr" eaLnBrk="0" fontAlgn="base" hangingPunct="0">
              <a:spcBef>
                <a:spcPct val="0"/>
              </a:spcBef>
              <a:spcAft>
                <a:spcPct val="0"/>
              </a:spcAft>
            </a:pPr>
            <a:r>
              <a:rPr lang="en-US" sz="1200" b="1" i="1" dirty="0" smtClean="0">
                <a:solidFill>
                  <a:srgbClr val="000000"/>
                </a:solidFill>
              </a:rPr>
              <a:t>10-12 weeks</a:t>
            </a:r>
            <a:endParaRPr lang="en-US" sz="1200" b="1" i="1" dirty="0">
              <a:solidFill>
                <a:srgbClr val="000000"/>
              </a:solidFill>
            </a:endParaRPr>
          </a:p>
        </p:txBody>
      </p:sp>
      <p:sp>
        <p:nvSpPr>
          <p:cNvPr id="45" name="TextBox 44"/>
          <p:cNvSpPr txBox="1"/>
          <p:nvPr/>
        </p:nvSpPr>
        <p:spPr>
          <a:xfrm>
            <a:off x="6104859" y="1533100"/>
            <a:ext cx="1000196" cy="276999"/>
          </a:xfrm>
          <a:prstGeom prst="rect">
            <a:avLst/>
          </a:prstGeom>
          <a:noFill/>
          <a:ln>
            <a:solidFill>
              <a:schemeClr val="tx1"/>
            </a:solidFill>
            <a:prstDash val="dash"/>
          </a:ln>
        </p:spPr>
        <p:txBody>
          <a:bodyPr wrap="square" rtlCol="0">
            <a:spAutoFit/>
          </a:bodyPr>
          <a:lstStyle/>
          <a:p>
            <a:pPr algn="ctr" eaLnBrk="0" fontAlgn="base" hangingPunct="0">
              <a:spcBef>
                <a:spcPct val="0"/>
              </a:spcBef>
              <a:spcAft>
                <a:spcPct val="0"/>
              </a:spcAft>
            </a:pPr>
            <a:r>
              <a:rPr lang="en-US" sz="1200" b="1" i="1" dirty="0" smtClean="0">
                <a:solidFill>
                  <a:srgbClr val="000000"/>
                </a:solidFill>
              </a:rPr>
              <a:t>4-6 weeks</a:t>
            </a:r>
            <a:endParaRPr lang="en-US" sz="1200" b="1" i="1" dirty="0">
              <a:solidFill>
                <a:srgbClr val="000000"/>
              </a:solidFill>
            </a:endParaRPr>
          </a:p>
        </p:txBody>
      </p:sp>
      <p:sp>
        <p:nvSpPr>
          <p:cNvPr id="46" name="AutoShape 21"/>
          <p:cNvSpPr>
            <a:spLocks noChangeArrowheads="1"/>
          </p:cNvSpPr>
          <p:nvPr/>
        </p:nvSpPr>
        <p:spPr bwMode="auto">
          <a:xfrm>
            <a:off x="7526216" y="3118156"/>
            <a:ext cx="1477107" cy="1350041"/>
          </a:xfrm>
          <a:prstGeom prst="homePlate">
            <a:avLst>
              <a:gd name="adj" fmla="val 46876"/>
            </a:avLst>
          </a:prstGeom>
          <a:solidFill>
            <a:srgbClr val="FFDE75">
              <a:alpha val="57000"/>
            </a:srgbClr>
          </a:solidFill>
          <a:ln>
            <a:noFill/>
          </a:ln>
          <a:extLst/>
        </p:spPr>
        <p:txBody>
          <a:bodyPr anchor="ctr" anchorCtr="1"/>
          <a:lstStyle/>
          <a:p>
            <a:pPr eaLnBrk="0" fontAlgn="base" hangingPunct="0">
              <a:spcBef>
                <a:spcPct val="0"/>
              </a:spcBef>
              <a:spcAft>
                <a:spcPct val="0"/>
              </a:spcAft>
            </a:pPr>
            <a:r>
              <a:rPr lang="en-AU" altLang="zh-CN" sz="1200" b="1" i="1" dirty="0" smtClean="0">
                <a:solidFill>
                  <a:srgbClr val="000000"/>
                </a:solidFill>
                <a:ea typeface="SimSun" pitchFamily="2" charset="-122"/>
              </a:rPr>
              <a:t>On </a:t>
            </a:r>
            <a:r>
              <a:rPr lang="en-AU" altLang="zh-CN" sz="1200" b="1" i="1" dirty="0">
                <a:solidFill>
                  <a:srgbClr val="000000"/>
                </a:solidFill>
                <a:ea typeface="SimSun" pitchFamily="2" charset="-122"/>
              </a:rPr>
              <a:t>Going Flex Administration</a:t>
            </a:r>
            <a:endParaRPr lang="en-AU" sz="1050" b="1" i="1" dirty="0">
              <a:solidFill>
                <a:srgbClr val="000000"/>
              </a:solidFill>
              <a:ea typeface="SimSun" pitchFamily="2" charset="-122"/>
            </a:endParaRPr>
          </a:p>
        </p:txBody>
      </p:sp>
    </p:spTree>
    <p:extLst>
      <p:ext uri="{BB962C8B-B14F-4D97-AF65-F5344CB8AC3E}">
        <p14:creationId xmlns:p14="http://schemas.microsoft.com/office/powerpoint/2010/main" val="183858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Employee </a:t>
            </a:r>
            <a:r>
              <a:rPr lang="en-US" dirty="0"/>
              <a:t>Benefits </a:t>
            </a:r>
            <a:r>
              <a:rPr lang="en-US" dirty="0" smtClean="0"/>
              <a:t> Landscape  in India </a:t>
            </a:r>
            <a:endParaRPr lang="en-US" dirty="0"/>
          </a:p>
        </p:txBody>
      </p:sp>
      <p:grpSp>
        <p:nvGrpSpPr>
          <p:cNvPr id="26" name="Group 25"/>
          <p:cNvGrpSpPr/>
          <p:nvPr/>
        </p:nvGrpSpPr>
        <p:grpSpPr>
          <a:xfrm>
            <a:off x="387612" y="1051496"/>
            <a:ext cx="8368776" cy="4936883"/>
            <a:chOff x="558139" y="1051488"/>
            <a:chExt cx="8847118" cy="4936883"/>
          </a:xfrm>
        </p:grpSpPr>
        <p:sp>
          <p:nvSpPr>
            <p:cNvPr id="15" name="Text Box 25"/>
            <p:cNvSpPr txBox="1">
              <a:spLocks noChangeArrowheads="1"/>
            </p:cNvSpPr>
            <p:nvPr/>
          </p:nvSpPr>
          <p:spPr bwMode="auto">
            <a:xfrm>
              <a:off x="5927165" y="2416689"/>
              <a:ext cx="1711977" cy="3127779"/>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lIns="80010" tIns="40005" rIns="80010" bIns="40005">
              <a:spAutoFit/>
            </a:bodyPr>
            <a:lstStyle>
              <a:lvl1pPr marL="100013" indent="-100013" defTabSz="1281113" eaLnBrk="0" hangingPunct="0">
                <a:tabLst>
                  <a:tab pos="100013" algn="l"/>
                </a:tabLst>
                <a:defRPr>
                  <a:solidFill>
                    <a:schemeClr val="tx1"/>
                  </a:solidFill>
                  <a:latin typeface="Arial" pitchFamily="34" charset="0"/>
                  <a:ea typeface="ＭＳ Ｐゴシック" pitchFamily="34" charset="-128"/>
                </a:defRPr>
              </a:lvl1pPr>
              <a:lvl2pPr marL="742950" indent="-285750" defTabSz="1281113" eaLnBrk="0" hangingPunct="0">
                <a:tabLst>
                  <a:tab pos="100013" algn="l"/>
                </a:tabLst>
                <a:defRPr>
                  <a:solidFill>
                    <a:schemeClr val="tx1"/>
                  </a:solidFill>
                  <a:latin typeface="Arial" pitchFamily="34" charset="0"/>
                  <a:ea typeface="ＭＳ Ｐゴシック" pitchFamily="34" charset="-128"/>
                </a:defRPr>
              </a:lvl2pPr>
              <a:lvl3pPr marL="1143000" indent="-228600" defTabSz="1281113" eaLnBrk="0" hangingPunct="0">
                <a:tabLst>
                  <a:tab pos="100013" algn="l"/>
                </a:tabLst>
                <a:defRPr>
                  <a:solidFill>
                    <a:schemeClr val="tx1"/>
                  </a:solidFill>
                  <a:latin typeface="Arial" pitchFamily="34" charset="0"/>
                  <a:ea typeface="ＭＳ Ｐゴシック" pitchFamily="34" charset="-128"/>
                </a:defRPr>
              </a:lvl3pPr>
              <a:lvl4pPr marL="1600200" indent="-228600" defTabSz="1281113" eaLnBrk="0" hangingPunct="0">
                <a:tabLst>
                  <a:tab pos="100013" algn="l"/>
                </a:tabLst>
                <a:defRPr>
                  <a:solidFill>
                    <a:schemeClr val="tx1"/>
                  </a:solidFill>
                  <a:latin typeface="Arial" pitchFamily="34" charset="0"/>
                  <a:ea typeface="ＭＳ Ｐゴシック" pitchFamily="34" charset="-128"/>
                </a:defRPr>
              </a:lvl4pPr>
              <a:lvl5pPr marL="2057400" indent="-228600" defTabSz="1281113" eaLnBrk="0" hangingPunct="0">
                <a:tabLst>
                  <a:tab pos="100013" algn="l"/>
                </a:tabLst>
                <a:defRPr>
                  <a:solidFill>
                    <a:schemeClr val="tx1"/>
                  </a:solidFill>
                  <a:latin typeface="Arial" pitchFamily="34" charset="0"/>
                  <a:ea typeface="ＭＳ Ｐゴシック" pitchFamily="34" charset="-128"/>
                </a:defRPr>
              </a:lvl5pPr>
              <a:lvl6pPr marL="25146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6pPr>
              <a:lvl7pPr marL="29718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7pPr>
              <a:lvl8pPr marL="34290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8pPr>
              <a:lvl9pPr marL="38862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9pPr>
            </a:lstStyle>
            <a:p>
              <a:pPr marL="171450" lvl="0" indent="-171450">
                <a:buFont typeface="Arial" panose="020B0604020202020204" pitchFamily="34" charset="0"/>
                <a:buChar char="•"/>
              </a:pPr>
              <a:r>
                <a:rPr lang="en-US" sz="1200" dirty="0"/>
                <a:t>Company </a:t>
              </a:r>
              <a:r>
                <a:rPr lang="en-US" sz="1200" dirty="0" smtClean="0"/>
                <a:t>Car</a:t>
              </a:r>
            </a:p>
            <a:p>
              <a:pPr marL="0" lvl="0" indent="0"/>
              <a:endParaRPr lang="en-US" sz="1200" dirty="0"/>
            </a:p>
            <a:p>
              <a:pPr marL="171450" lvl="0" indent="-171450">
                <a:buFont typeface="Arial" panose="020B0604020202020204" pitchFamily="34" charset="0"/>
                <a:buChar char="•"/>
              </a:pPr>
              <a:r>
                <a:rPr lang="en-US" sz="1200" dirty="0"/>
                <a:t>Housing </a:t>
              </a:r>
              <a:r>
                <a:rPr lang="en-US" sz="1200" dirty="0" smtClean="0"/>
                <a:t>Assistance</a:t>
              </a:r>
            </a:p>
            <a:p>
              <a:pPr marL="171450" lvl="0" indent="-171450">
                <a:buFont typeface="Arial" panose="020B0604020202020204" pitchFamily="34" charset="0"/>
                <a:buChar char="•"/>
              </a:pPr>
              <a:endParaRPr lang="en-US" sz="1200" dirty="0"/>
            </a:p>
            <a:p>
              <a:pPr marL="171450" lvl="0" indent="-171450">
                <a:buFont typeface="Arial" panose="020B0604020202020204" pitchFamily="34" charset="0"/>
                <a:buChar char="•"/>
              </a:pPr>
              <a:r>
                <a:rPr lang="en-US" sz="1200" dirty="0" smtClean="0"/>
                <a:t>Loans </a:t>
              </a:r>
            </a:p>
            <a:p>
              <a:pPr marL="171450" lvl="0" indent="-171450">
                <a:buFont typeface="Arial" panose="020B0604020202020204" pitchFamily="34" charset="0"/>
                <a:buChar char="•"/>
              </a:pPr>
              <a:endParaRPr lang="en-US" sz="1200" dirty="0"/>
            </a:p>
            <a:p>
              <a:pPr marL="171450" lvl="0" indent="-171450">
                <a:buFont typeface="Arial" panose="020B0604020202020204" pitchFamily="34" charset="0"/>
                <a:buChar char="•"/>
              </a:pPr>
              <a:r>
                <a:rPr lang="en-US" sz="1200" dirty="0" smtClean="0"/>
                <a:t>EAPs</a:t>
              </a:r>
            </a:p>
            <a:p>
              <a:pPr marL="171450" lvl="0" indent="-171450">
                <a:buFont typeface="Arial" panose="020B0604020202020204" pitchFamily="34" charset="0"/>
                <a:buChar char="•"/>
              </a:pPr>
              <a:endParaRPr lang="en-US" sz="1200" dirty="0"/>
            </a:p>
            <a:p>
              <a:pPr marL="171450" lvl="0" indent="-171450">
                <a:buFont typeface="Arial" panose="020B0604020202020204" pitchFamily="34" charset="0"/>
                <a:buChar char="•"/>
              </a:pPr>
              <a:r>
                <a:rPr lang="en-US" sz="1200" dirty="0"/>
                <a:t>Higher Education </a:t>
              </a:r>
              <a:r>
                <a:rPr lang="en-US" sz="1200" dirty="0" smtClean="0"/>
                <a:t>Assistance</a:t>
              </a:r>
            </a:p>
            <a:p>
              <a:pPr marL="171450" lvl="0" indent="-171450">
                <a:buFont typeface="Arial" panose="020B0604020202020204" pitchFamily="34" charset="0"/>
                <a:buChar char="•"/>
              </a:pPr>
              <a:endParaRPr lang="en-US" sz="1200" dirty="0"/>
            </a:p>
            <a:p>
              <a:pPr marL="171450" lvl="0" indent="-171450">
                <a:buFont typeface="Arial" panose="020B0604020202020204" pitchFamily="34" charset="0"/>
                <a:buChar char="•"/>
              </a:pPr>
              <a:r>
                <a:rPr lang="en-US" sz="1200" dirty="0"/>
                <a:t>Transport </a:t>
              </a:r>
              <a:r>
                <a:rPr lang="en-US" sz="1200" dirty="0" smtClean="0"/>
                <a:t>Facility</a:t>
              </a:r>
            </a:p>
            <a:p>
              <a:pPr marL="171450" lvl="0" indent="-171450">
                <a:buFont typeface="Arial" panose="020B0604020202020204" pitchFamily="34" charset="0"/>
                <a:buChar char="•"/>
              </a:pPr>
              <a:endParaRPr lang="en-US" sz="1200" dirty="0"/>
            </a:p>
            <a:p>
              <a:pPr marL="171450" lvl="0" indent="-171450">
                <a:buFont typeface="Arial" panose="020B0604020202020204" pitchFamily="34" charset="0"/>
                <a:buChar char="•"/>
              </a:pPr>
              <a:r>
                <a:rPr lang="en-US" sz="1200" dirty="0"/>
                <a:t>Childcare </a:t>
              </a:r>
              <a:r>
                <a:rPr lang="en-US" sz="1200" dirty="0" smtClean="0"/>
                <a:t>Support</a:t>
              </a:r>
              <a:endParaRPr lang="en-US" sz="1200" dirty="0"/>
            </a:p>
            <a:p>
              <a:pPr marL="171450" lvl="0" indent="-171450">
                <a:lnSpc>
                  <a:spcPct val="150000"/>
                </a:lnSpc>
                <a:buFont typeface="Arial" panose="020B0604020202020204" pitchFamily="34" charset="0"/>
                <a:buChar char="•"/>
              </a:pPr>
              <a:endParaRPr lang="en-US" sz="1200" dirty="0">
                <a:cs typeface="Arial" panose="020B0604020202020204" pitchFamily="34" charset="0"/>
              </a:endParaRPr>
            </a:p>
          </p:txBody>
        </p:sp>
        <p:sp>
          <p:nvSpPr>
            <p:cNvPr id="16" name="Text Box 27"/>
            <p:cNvSpPr txBox="1">
              <a:spLocks noChangeArrowheads="1"/>
            </p:cNvSpPr>
            <p:nvPr/>
          </p:nvSpPr>
          <p:spPr bwMode="auto">
            <a:xfrm>
              <a:off x="4122748" y="2306594"/>
              <a:ext cx="1699348" cy="3681777"/>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lIns="80010" tIns="40005" rIns="80010" bIns="40005">
              <a:spAutoFit/>
            </a:bodyPr>
            <a:lstStyle>
              <a:lvl1pPr marL="100013" indent="-100013" defTabSz="1281113" eaLnBrk="0" hangingPunct="0">
                <a:tabLst>
                  <a:tab pos="100013" algn="l"/>
                </a:tabLst>
                <a:defRPr>
                  <a:solidFill>
                    <a:schemeClr val="tx1"/>
                  </a:solidFill>
                  <a:latin typeface="Arial" pitchFamily="34" charset="0"/>
                  <a:ea typeface="ＭＳ Ｐゴシック" pitchFamily="34" charset="-128"/>
                </a:defRPr>
              </a:lvl1pPr>
              <a:lvl2pPr marL="742950" indent="-285750" defTabSz="1281113" eaLnBrk="0" hangingPunct="0">
                <a:tabLst>
                  <a:tab pos="100013" algn="l"/>
                </a:tabLst>
                <a:defRPr>
                  <a:solidFill>
                    <a:schemeClr val="tx1"/>
                  </a:solidFill>
                  <a:latin typeface="Arial" pitchFamily="34" charset="0"/>
                  <a:ea typeface="ＭＳ Ｐゴシック" pitchFamily="34" charset="-128"/>
                </a:defRPr>
              </a:lvl2pPr>
              <a:lvl3pPr marL="1143000" indent="-228600" defTabSz="1281113" eaLnBrk="0" hangingPunct="0">
                <a:tabLst>
                  <a:tab pos="100013" algn="l"/>
                </a:tabLst>
                <a:defRPr>
                  <a:solidFill>
                    <a:schemeClr val="tx1"/>
                  </a:solidFill>
                  <a:latin typeface="Arial" pitchFamily="34" charset="0"/>
                  <a:ea typeface="ＭＳ Ｐゴシック" pitchFamily="34" charset="-128"/>
                </a:defRPr>
              </a:lvl3pPr>
              <a:lvl4pPr marL="1600200" indent="-228600" defTabSz="1281113" eaLnBrk="0" hangingPunct="0">
                <a:tabLst>
                  <a:tab pos="100013" algn="l"/>
                </a:tabLst>
                <a:defRPr>
                  <a:solidFill>
                    <a:schemeClr val="tx1"/>
                  </a:solidFill>
                  <a:latin typeface="Arial" pitchFamily="34" charset="0"/>
                  <a:ea typeface="ＭＳ Ｐゴシック" pitchFamily="34" charset="-128"/>
                </a:defRPr>
              </a:lvl4pPr>
              <a:lvl5pPr marL="2057400" indent="-228600" defTabSz="1281113" eaLnBrk="0" hangingPunct="0">
                <a:tabLst>
                  <a:tab pos="100013" algn="l"/>
                </a:tabLst>
                <a:defRPr>
                  <a:solidFill>
                    <a:schemeClr val="tx1"/>
                  </a:solidFill>
                  <a:latin typeface="Arial" pitchFamily="34" charset="0"/>
                  <a:ea typeface="ＭＳ Ｐゴシック" pitchFamily="34" charset="-128"/>
                </a:defRPr>
              </a:lvl5pPr>
              <a:lvl6pPr marL="25146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6pPr>
              <a:lvl7pPr marL="29718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7pPr>
              <a:lvl8pPr marL="34290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8pPr>
              <a:lvl9pPr marL="38862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9pPr>
            </a:lstStyle>
            <a:p>
              <a:pPr marL="171450" lvl="0" indent="-171450">
                <a:lnSpc>
                  <a:spcPct val="150000"/>
                </a:lnSpc>
                <a:buFont typeface="Arial" panose="020B0604020202020204" pitchFamily="34" charset="0"/>
                <a:buChar char="•"/>
              </a:pPr>
              <a:r>
                <a:rPr lang="en-US" sz="1200" dirty="0" smtClean="0">
                  <a:cs typeface="Arial" panose="020B0604020202020204" pitchFamily="34" charset="0"/>
                </a:rPr>
                <a:t>Health Check Up</a:t>
              </a:r>
              <a:endParaRPr lang="en-US" sz="1200" dirty="0">
                <a:cs typeface="Arial" panose="020B0604020202020204" pitchFamily="34" charset="0"/>
              </a:endParaRP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Dental/Optical</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Employee Assistance Plans</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Health promotion</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Domiciliary Benefits</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Counselling</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Health </a:t>
              </a:r>
              <a:r>
                <a:rPr lang="en-US" sz="1200" dirty="0">
                  <a:cs typeface="Arial" panose="020B0604020202020204" pitchFamily="34" charset="0"/>
                </a:rPr>
                <a:t>risk assessment </a:t>
              </a:r>
            </a:p>
            <a:p>
              <a:pPr marL="171450" lvl="0" indent="-171450">
                <a:lnSpc>
                  <a:spcPct val="150000"/>
                </a:lnSpc>
                <a:buFont typeface="Arial" panose="020B0604020202020204" pitchFamily="34" charset="0"/>
                <a:buChar char="•"/>
              </a:pPr>
              <a:r>
                <a:rPr lang="en-US" sz="1200" dirty="0" smtClean="0">
                  <a:cs typeface="Arial" panose="020B0604020202020204" pitchFamily="34" charset="0"/>
                </a:rPr>
                <a:t>Gym/Fitness reimbursements</a:t>
              </a:r>
            </a:p>
            <a:p>
              <a:pPr marL="171450" lvl="0" indent="-171450">
                <a:lnSpc>
                  <a:spcPct val="150000"/>
                </a:lnSpc>
                <a:buFont typeface="Arial" panose="020B0604020202020204" pitchFamily="34" charset="0"/>
                <a:buChar char="•"/>
              </a:pPr>
              <a:endParaRPr lang="en-US" sz="1200" dirty="0"/>
            </a:p>
          </p:txBody>
        </p:sp>
        <p:sp>
          <p:nvSpPr>
            <p:cNvPr id="17" name="Text Box 9"/>
            <p:cNvSpPr txBox="1">
              <a:spLocks noChangeArrowheads="1"/>
            </p:cNvSpPr>
            <p:nvPr/>
          </p:nvSpPr>
          <p:spPr bwMode="auto">
            <a:xfrm>
              <a:off x="558140" y="1051488"/>
              <a:ext cx="8847117" cy="409178"/>
            </a:xfrm>
            <a:prstGeom prst="rect">
              <a:avLst/>
            </a:prstGeom>
            <a:solidFill>
              <a:srgbClr val="00338D"/>
            </a:solidFill>
            <a:ln>
              <a:noFill/>
            </a:ln>
            <a:extLst/>
          </p:spPr>
          <p:txBody>
            <a:bodyPr wrap="none" lIns="66675" tIns="0" rIns="66675" bIns="0" anchor="ctr"/>
            <a:lstStyle>
              <a:lvl1pPr defTabSz="800100" eaLnBrk="0" hangingPunct="0">
                <a:defRPr>
                  <a:solidFill>
                    <a:schemeClr val="tx1"/>
                  </a:solidFill>
                  <a:latin typeface="Arial" pitchFamily="34" charset="0"/>
                  <a:ea typeface="ＭＳ Ｐゴシック" pitchFamily="34" charset="-128"/>
                </a:defRPr>
              </a:lvl1pPr>
              <a:lvl2pPr marL="742950" indent="-285750" defTabSz="800100" eaLnBrk="0" hangingPunct="0">
                <a:defRPr>
                  <a:solidFill>
                    <a:schemeClr val="tx1"/>
                  </a:solidFill>
                  <a:latin typeface="Arial" pitchFamily="34" charset="0"/>
                  <a:ea typeface="ＭＳ Ｐゴシック" pitchFamily="34" charset="-128"/>
                </a:defRPr>
              </a:lvl2pPr>
              <a:lvl3pPr marL="1143000" indent="-228600" defTabSz="800100" eaLnBrk="0" hangingPunct="0">
                <a:defRPr>
                  <a:solidFill>
                    <a:schemeClr val="tx1"/>
                  </a:solidFill>
                  <a:latin typeface="Arial" pitchFamily="34" charset="0"/>
                  <a:ea typeface="ＭＳ Ｐゴシック" pitchFamily="34" charset="-128"/>
                </a:defRPr>
              </a:lvl3pPr>
              <a:lvl4pPr marL="1600200" indent="-228600" defTabSz="800100" eaLnBrk="0" hangingPunct="0">
                <a:defRPr>
                  <a:solidFill>
                    <a:schemeClr val="tx1"/>
                  </a:solidFill>
                  <a:latin typeface="Arial" pitchFamily="34" charset="0"/>
                  <a:ea typeface="ＭＳ Ｐゴシック" pitchFamily="34" charset="-128"/>
                </a:defRPr>
              </a:lvl4pPr>
              <a:lvl5pPr marL="2057400" indent="-228600" defTabSz="800100" eaLnBrk="0" hangingPunct="0">
                <a:defRPr>
                  <a:solidFill>
                    <a:schemeClr val="tx1"/>
                  </a:solidFill>
                  <a:latin typeface="Arial" pitchFamily="34" charset="0"/>
                  <a:ea typeface="ＭＳ Ｐゴシック" pitchFamily="34" charset="-128"/>
                </a:defRPr>
              </a:lvl5pPr>
              <a:lvl6pPr marL="2514600" indent="-228600" defTabSz="8001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001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001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001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ct val="50000"/>
                </a:spcBef>
              </a:pPr>
              <a:r>
                <a:rPr lang="en-US" altLang="en-US" sz="1400" b="1" dirty="0" smtClean="0">
                  <a:solidFill>
                    <a:schemeClr val="bg1"/>
                  </a:solidFill>
                </a:rPr>
                <a:t>Employee Benefits Coverage</a:t>
              </a:r>
              <a:endParaRPr lang="en-US" altLang="en-US" sz="1400" b="1" dirty="0">
                <a:solidFill>
                  <a:schemeClr val="bg1"/>
                </a:solidFill>
              </a:endParaRPr>
            </a:p>
          </p:txBody>
        </p:sp>
        <p:sp>
          <p:nvSpPr>
            <p:cNvPr id="18" name="Text Box 23"/>
            <p:cNvSpPr txBox="1">
              <a:spLocks noChangeArrowheads="1"/>
            </p:cNvSpPr>
            <p:nvPr/>
          </p:nvSpPr>
          <p:spPr bwMode="auto">
            <a:xfrm>
              <a:off x="593766" y="2266198"/>
              <a:ext cx="1682298" cy="2296783"/>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lIns="80010" tIns="40005" rIns="80010" bIns="40005">
              <a:spAutoFit/>
            </a:bodyPr>
            <a:lstStyle>
              <a:lvl1pPr marL="100013" indent="-100013" defTabSz="1281113" eaLnBrk="0" hangingPunct="0">
                <a:tabLst>
                  <a:tab pos="100013" algn="l"/>
                </a:tabLst>
                <a:defRPr>
                  <a:solidFill>
                    <a:schemeClr val="tx1"/>
                  </a:solidFill>
                  <a:latin typeface="Arial" pitchFamily="34" charset="0"/>
                  <a:ea typeface="ＭＳ Ｐゴシック" pitchFamily="34" charset="-128"/>
                </a:defRPr>
              </a:lvl1pPr>
              <a:lvl2pPr marL="742950" indent="-285750" defTabSz="1281113" eaLnBrk="0" hangingPunct="0">
                <a:tabLst>
                  <a:tab pos="100013" algn="l"/>
                </a:tabLst>
                <a:defRPr>
                  <a:solidFill>
                    <a:schemeClr val="tx1"/>
                  </a:solidFill>
                  <a:latin typeface="Arial" pitchFamily="34" charset="0"/>
                  <a:ea typeface="ＭＳ Ｐゴシック" pitchFamily="34" charset="-128"/>
                </a:defRPr>
              </a:lvl2pPr>
              <a:lvl3pPr marL="1143000" indent="-228600" defTabSz="1281113" eaLnBrk="0" hangingPunct="0">
                <a:tabLst>
                  <a:tab pos="100013" algn="l"/>
                </a:tabLst>
                <a:defRPr>
                  <a:solidFill>
                    <a:schemeClr val="tx1"/>
                  </a:solidFill>
                  <a:latin typeface="Arial" pitchFamily="34" charset="0"/>
                  <a:ea typeface="ＭＳ Ｐゴシック" pitchFamily="34" charset="-128"/>
                </a:defRPr>
              </a:lvl3pPr>
              <a:lvl4pPr marL="1600200" indent="-228600" defTabSz="1281113" eaLnBrk="0" hangingPunct="0">
                <a:tabLst>
                  <a:tab pos="100013" algn="l"/>
                </a:tabLst>
                <a:defRPr>
                  <a:solidFill>
                    <a:schemeClr val="tx1"/>
                  </a:solidFill>
                  <a:latin typeface="Arial" pitchFamily="34" charset="0"/>
                  <a:ea typeface="ＭＳ Ｐゴシック" pitchFamily="34" charset="-128"/>
                </a:defRPr>
              </a:lvl4pPr>
              <a:lvl5pPr marL="2057400" indent="-228600" defTabSz="1281113" eaLnBrk="0" hangingPunct="0">
                <a:tabLst>
                  <a:tab pos="100013" algn="l"/>
                </a:tabLst>
                <a:defRPr>
                  <a:solidFill>
                    <a:schemeClr val="tx1"/>
                  </a:solidFill>
                  <a:latin typeface="Arial" pitchFamily="34" charset="0"/>
                  <a:ea typeface="ＭＳ Ｐゴシック" pitchFamily="34" charset="-128"/>
                </a:defRPr>
              </a:lvl5pPr>
              <a:lvl6pPr marL="25146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6pPr>
              <a:lvl7pPr marL="29718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7pPr>
              <a:lvl8pPr marL="34290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8pPr>
              <a:lvl9pPr marL="38862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9pPr>
            </a:lstStyle>
            <a:p>
              <a:pPr marL="285750" indent="-285750" defTabSz="914400">
                <a:lnSpc>
                  <a:spcPct val="150000"/>
                </a:lnSpc>
                <a:buFont typeface="Arial" panose="020B0604020202020204" pitchFamily="34" charset="0"/>
                <a:buChar char="•"/>
                <a:tabLst/>
              </a:pPr>
              <a:r>
                <a:rPr lang="en-US" sz="1200" dirty="0"/>
                <a:t>Health Insurance</a:t>
              </a:r>
            </a:p>
            <a:p>
              <a:pPr marL="285750" indent="-285750" defTabSz="914400">
                <a:lnSpc>
                  <a:spcPct val="150000"/>
                </a:lnSpc>
                <a:buFont typeface="Arial" panose="020B0604020202020204" pitchFamily="34" charset="0"/>
                <a:buChar char="•"/>
                <a:tabLst/>
              </a:pPr>
              <a:r>
                <a:rPr lang="en-US" sz="1200" dirty="0"/>
                <a:t>Life Insurance</a:t>
              </a:r>
            </a:p>
            <a:p>
              <a:pPr marL="285750" indent="-285750" defTabSz="914400">
                <a:lnSpc>
                  <a:spcPct val="150000"/>
                </a:lnSpc>
                <a:buFont typeface="Arial" panose="020B0604020202020204" pitchFamily="34" charset="0"/>
                <a:buChar char="•"/>
                <a:tabLst/>
              </a:pPr>
              <a:r>
                <a:rPr lang="en-US" sz="1200" dirty="0" smtClean="0"/>
                <a:t>Disability </a:t>
              </a:r>
              <a:endParaRPr lang="en-US" sz="1200" dirty="0"/>
            </a:p>
            <a:p>
              <a:pPr marL="285750" indent="-285750" defTabSz="914400">
                <a:lnSpc>
                  <a:spcPct val="150000"/>
                </a:lnSpc>
                <a:buFont typeface="Arial" panose="020B0604020202020204" pitchFamily="34" charset="0"/>
                <a:buChar char="•"/>
                <a:tabLst/>
              </a:pPr>
              <a:r>
                <a:rPr lang="en-US" sz="1200" dirty="0" smtClean="0"/>
                <a:t>Critical Illness</a:t>
              </a:r>
            </a:p>
            <a:p>
              <a:pPr marL="285750" indent="-285750" defTabSz="914400">
                <a:lnSpc>
                  <a:spcPct val="150000"/>
                </a:lnSpc>
                <a:buFont typeface="Arial" panose="020B0604020202020204" pitchFamily="34" charset="0"/>
                <a:buChar char="•"/>
                <a:tabLst/>
              </a:pPr>
              <a:r>
                <a:rPr lang="en-US" sz="1200" dirty="0" smtClean="0"/>
                <a:t>Employee Family Benefit scheme</a:t>
              </a:r>
              <a:endParaRPr lang="en-US" sz="1200" dirty="0"/>
            </a:p>
          </p:txBody>
        </p:sp>
        <p:sp>
          <p:nvSpPr>
            <p:cNvPr id="19" name="Text Box 23"/>
            <p:cNvSpPr txBox="1">
              <a:spLocks noChangeArrowheads="1"/>
            </p:cNvSpPr>
            <p:nvPr/>
          </p:nvSpPr>
          <p:spPr bwMode="auto">
            <a:xfrm>
              <a:off x="2368947" y="2254323"/>
              <a:ext cx="1759748" cy="3681777"/>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lIns="80010" tIns="40005" rIns="80010" bIns="40005">
              <a:spAutoFit/>
            </a:bodyPr>
            <a:lstStyle>
              <a:lvl1pPr marL="100013" indent="-100013" defTabSz="1281113" eaLnBrk="0" hangingPunct="0">
                <a:tabLst>
                  <a:tab pos="100013" algn="l"/>
                </a:tabLst>
                <a:defRPr>
                  <a:solidFill>
                    <a:schemeClr val="tx1"/>
                  </a:solidFill>
                  <a:latin typeface="Arial" pitchFamily="34" charset="0"/>
                  <a:ea typeface="ＭＳ Ｐゴシック" pitchFamily="34" charset="-128"/>
                </a:defRPr>
              </a:lvl1pPr>
              <a:lvl2pPr marL="285750" indent="-171450" defTabSz="1281113" eaLnBrk="0" hangingPunct="0">
                <a:tabLst>
                  <a:tab pos="100013" algn="l"/>
                </a:tabLst>
                <a:defRPr>
                  <a:solidFill>
                    <a:schemeClr val="tx1"/>
                  </a:solidFill>
                  <a:latin typeface="Arial" pitchFamily="34" charset="0"/>
                  <a:ea typeface="ＭＳ Ｐゴシック" pitchFamily="34" charset="-128"/>
                </a:defRPr>
              </a:lvl2pPr>
              <a:lvl3pPr marL="1143000" indent="-228600" defTabSz="1281113" eaLnBrk="0" hangingPunct="0">
                <a:tabLst>
                  <a:tab pos="100013" algn="l"/>
                </a:tabLst>
                <a:defRPr>
                  <a:solidFill>
                    <a:schemeClr val="tx1"/>
                  </a:solidFill>
                  <a:latin typeface="Arial" pitchFamily="34" charset="0"/>
                  <a:ea typeface="ＭＳ Ｐゴシック" pitchFamily="34" charset="-128"/>
                </a:defRPr>
              </a:lvl3pPr>
              <a:lvl4pPr marL="1600200" indent="-228600" defTabSz="1281113" eaLnBrk="0" hangingPunct="0">
                <a:tabLst>
                  <a:tab pos="100013" algn="l"/>
                </a:tabLst>
                <a:defRPr>
                  <a:solidFill>
                    <a:schemeClr val="tx1"/>
                  </a:solidFill>
                  <a:latin typeface="Arial" pitchFamily="34" charset="0"/>
                  <a:ea typeface="ＭＳ Ｐゴシック" pitchFamily="34" charset="-128"/>
                </a:defRPr>
              </a:lvl4pPr>
              <a:lvl5pPr marL="2057400" indent="-228600" defTabSz="1281113" eaLnBrk="0" hangingPunct="0">
                <a:tabLst>
                  <a:tab pos="100013" algn="l"/>
                </a:tabLst>
                <a:defRPr>
                  <a:solidFill>
                    <a:schemeClr val="tx1"/>
                  </a:solidFill>
                  <a:latin typeface="Arial" pitchFamily="34" charset="0"/>
                  <a:ea typeface="ＭＳ Ｐゴシック" pitchFamily="34" charset="-128"/>
                </a:defRPr>
              </a:lvl5pPr>
              <a:lvl6pPr marL="25146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6pPr>
              <a:lvl7pPr marL="29718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7pPr>
              <a:lvl8pPr marL="34290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8pPr>
              <a:lvl9pPr marL="38862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9pPr>
            </a:lstStyle>
            <a:p>
              <a:pPr marL="285750" indent="-285750" defTabSz="914400">
                <a:lnSpc>
                  <a:spcPct val="150000"/>
                </a:lnSpc>
                <a:buFont typeface="Arial" panose="020B0604020202020204" pitchFamily="34" charset="0"/>
                <a:buChar char="•"/>
                <a:tabLst/>
              </a:pPr>
              <a:r>
                <a:rPr lang="en-US" sz="1200" dirty="0"/>
                <a:t>Gratuity</a:t>
              </a:r>
            </a:p>
            <a:p>
              <a:pPr marL="285750" indent="-285750" defTabSz="914400">
                <a:lnSpc>
                  <a:spcPct val="150000"/>
                </a:lnSpc>
                <a:buFont typeface="Arial" panose="020B0604020202020204" pitchFamily="34" charset="0"/>
                <a:buChar char="•"/>
                <a:tabLst/>
              </a:pPr>
              <a:r>
                <a:rPr lang="en-US" sz="1200" dirty="0"/>
                <a:t>Provident Fund</a:t>
              </a:r>
            </a:p>
            <a:p>
              <a:pPr marL="171450" indent="-171450" defTabSz="914400">
                <a:lnSpc>
                  <a:spcPct val="150000"/>
                </a:lnSpc>
                <a:buFont typeface="Arial" panose="020B0604020202020204" pitchFamily="34" charset="0"/>
                <a:buChar char="•"/>
                <a:tabLst/>
              </a:pPr>
              <a:r>
                <a:rPr lang="en-US" sz="1200" dirty="0" smtClean="0"/>
                <a:t>  Superannuation </a:t>
              </a:r>
            </a:p>
            <a:p>
              <a:pPr marL="171450" indent="-171450" defTabSz="914400">
                <a:lnSpc>
                  <a:spcPct val="150000"/>
                </a:lnSpc>
                <a:buFont typeface="Arial" panose="020B0604020202020204" pitchFamily="34" charset="0"/>
                <a:buChar char="•"/>
                <a:tabLst/>
              </a:pPr>
              <a:r>
                <a:rPr lang="en-US" sz="1200" dirty="0"/>
                <a:t> </a:t>
              </a:r>
              <a:r>
                <a:rPr lang="en-US" sz="1200" dirty="0" smtClean="0"/>
                <a:t> National Pension    </a:t>
              </a:r>
            </a:p>
            <a:p>
              <a:pPr marL="0" indent="0" defTabSz="914400">
                <a:lnSpc>
                  <a:spcPct val="150000"/>
                </a:lnSpc>
                <a:tabLst/>
              </a:pPr>
              <a:r>
                <a:rPr lang="en-US" sz="1200" dirty="0"/>
                <a:t> </a:t>
              </a:r>
              <a:r>
                <a:rPr lang="en-US" sz="1200" dirty="0" smtClean="0"/>
                <a:t>     System</a:t>
              </a:r>
            </a:p>
            <a:p>
              <a:pPr marL="285750" indent="-285750" defTabSz="914400">
                <a:lnSpc>
                  <a:spcPct val="150000"/>
                </a:lnSpc>
                <a:buFont typeface="Arial" panose="020B0604020202020204" pitchFamily="34" charset="0"/>
                <a:buChar char="•"/>
                <a:tabLst/>
              </a:pPr>
              <a:r>
                <a:rPr lang="en-US" sz="1200" dirty="0" smtClean="0"/>
                <a:t>Post </a:t>
              </a:r>
              <a:r>
                <a:rPr lang="en-US" sz="1200" dirty="0"/>
                <a:t>Retirement Medical </a:t>
              </a:r>
              <a:r>
                <a:rPr lang="en-US" sz="1200" dirty="0" smtClean="0"/>
                <a:t>Benefits</a:t>
              </a:r>
            </a:p>
            <a:p>
              <a:pPr marL="285750" indent="-285750" defTabSz="914400">
                <a:lnSpc>
                  <a:spcPct val="150000"/>
                </a:lnSpc>
                <a:buFont typeface="Arial" panose="020B0604020202020204" pitchFamily="34" charset="0"/>
                <a:buChar char="•"/>
                <a:tabLst/>
              </a:pPr>
              <a:r>
                <a:rPr lang="en-US" sz="1200" dirty="0" smtClean="0"/>
                <a:t>Leaves </a:t>
              </a:r>
            </a:p>
            <a:p>
              <a:pPr marL="0" indent="0" defTabSz="914400">
                <a:lnSpc>
                  <a:spcPct val="150000"/>
                </a:lnSpc>
                <a:tabLst/>
              </a:pPr>
              <a:r>
                <a:rPr lang="en-US" sz="1200" dirty="0"/>
                <a:t> </a:t>
              </a:r>
              <a:r>
                <a:rPr lang="en-US" sz="1200" dirty="0" smtClean="0"/>
                <a:t>     - Privilege Leave</a:t>
              </a:r>
            </a:p>
            <a:p>
              <a:pPr marL="0" indent="0" defTabSz="914400">
                <a:lnSpc>
                  <a:spcPct val="150000"/>
                </a:lnSpc>
                <a:tabLst/>
              </a:pPr>
              <a:r>
                <a:rPr lang="en-US" sz="1200" dirty="0"/>
                <a:t> </a:t>
              </a:r>
              <a:r>
                <a:rPr lang="en-US" sz="1200" dirty="0" smtClean="0"/>
                <a:t>     - Sick Leave</a:t>
              </a:r>
            </a:p>
            <a:p>
              <a:pPr marL="0" indent="0" defTabSz="914400">
                <a:lnSpc>
                  <a:spcPct val="150000"/>
                </a:lnSpc>
                <a:tabLst/>
              </a:pPr>
              <a:r>
                <a:rPr lang="en-US" sz="1200" dirty="0"/>
                <a:t> </a:t>
              </a:r>
              <a:r>
                <a:rPr lang="en-US" sz="1200" dirty="0" smtClean="0"/>
                <a:t>     - Casual Leave</a:t>
              </a:r>
            </a:p>
            <a:p>
              <a:pPr marL="0" indent="0" defTabSz="914400">
                <a:lnSpc>
                  <a:spcPct val="150000"/>
                </a:lnSpc>
                <a:tabLst/>
              </a:pPr>
              <a:r>
                <a:rPr lang="en-US" sz="1200" dirty="0"/>
                <a:t> </a:t>
              </a:r>
              <a:r>
                <a:rPr lang="en-US" sz="1200" dirty="0" smtClean="0"/>
                <a:t>     - Maternity Leave</a:t>
              </a:r>
            </a:p>
            <a:p>
              <a:pPr marL="0" indent="0" defTabSz="914400">
                <a:lnSpc>
                  <a:spcPct val="150000"/>
                </a:lnSpc>
                <a:tabLst/>
              </a:pPr>
              <a:r>
                <a:rPr lang="en-US" sz="1200" dirty="0"/>
                <a:t> </a:t>
              </a:r>
              <a:r>
                <a:rPr lang="en-US" sz="1200" dirty="0" smtClean="0"/>
                <a:t>     - Other Leaves</a:t>
              </a:r>
            </a:p>
          </p:txBody>
        </p:sp>
        <p:sp>
          <p:nvSpPr>
            <p:cNvPr id="20" name="Rectangle 19"/>
            <p:cNvSpPr/>
            <p:nvPr/>
          </p:nvSpPr>
          <p:spPr bwMode="auto">
            <a:xfrm>
              <a:off x="558139" y="1615039"/>
              <a:ext cx="1717924" cy="475013"/>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mj-lt"/>
                  <a:ea typeface="ＭＳ Ｐゴシック" pitchFamily="108" charset="-128"/>
                </a:rPr>
                <a:t>Risk Based</a:t>
              </a:r>
              <a:r>
                <a:rPr kumimoji="0" lang="en-US" sz="1200" b="1" i="0" u="none" strike="noStrike" cap="none" normalizeH="0" dirty="0" smtClean="0">
                  <a:ln>
                    <a:noFill/>
                  </a:ln>
                  <a:solidFill>
                    <a:schemeClr val="tx1"/>
                  </a:solidFill>
                  <a:effectLst/>
                  <a:latin typeface="+mj-lt"/>
                  <a:ea typeface="ＭＳ Ｐゴシック" pitchFamily="108" charset="-128"/>
                </a:rPr>
                <a:t> Benefits</a:t>
              </a:r>
              <a:endParaRPr kumimoji="0" lang="en-US" sz="1200" b="1" i="0" u="none" strike="noStrike" cap="none" normalizeH="0" baseline="0" dirty="0" smtClean="0">
                <a:ln>
                  <a:noFill/>
                </a:ln>
                <a:solidFill>
                  <a:schemeClr val="tx1"/>
                </a:solidFill>
                <a:effectLst/>
                <a:latin typeface="+mj-lt"/>
                <a:ea typeface="ＭＳ Ｐゴシック" pitchFamily="108" charset="-128"/>
              </a:endParaRPr>
            </a:p>
          </p:txBody>
        </p:sp>
        <p:sp>
          <p:nvSpPr>
            <p:cNvPr id="21" name="Rectangle 20"/>
            <p:cNvSpPr/>
            <p:nvPr/>
          </p:nvSpPr>
          <p:spPr bwMode="auto">
            <a:xfrm>
              <a:off x="5907829" y="1624935"/>
              <a:ext cx="1699350" cy="475013"/>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200" b="1" dirty="0" smtClean="0">
                  <a:latin typeface="+mj-lt"/>
                </a:rPr>
                <a:t>Lifestyle Benefits</a:t>
              </a:r>
              <a:endParaRPr lang="en-US" sz="1200" b="1" dirty="0">
                <a:latin typeface="+mj-lt"/>
              </a:endParaRPr>
            </a:p>
          </p:txBody>
        </p:sp>
        <p:sp>
          <p:nvSpPr>
            <p:cNvPr id="22" name="Rectangle 21"/>
            <p:cNvSpPr/>
            <p:nvPr/>
          </p:nvSpPr>
          <p:spPr bwMode="auto">
            <a:xfrm>
              <a:off x="4122748" y="1624935"/>
              <a:ext cx="1717924" cy="475013"/>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200" b="1" dirty="0"/>
                <a:t>Wellness</a:t>
              </a:r>
            </a:p>
          </p:txBody>
        </p:sp>
        <p:sp>
          <p:nvSpPr>
            <p:cNvPr id="23" name="Rectangle 22"/>
            <p:cNvSpPr/>
            <p:nvPr/>
          </p:nvSpPr>
          <p:spPr bwMode="auto">
            <a:xfrm>
              <a:off x="2342326" y="1624935"/>
              <a:ext cx="1717924" cy="475013"/>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smtClean="0">
                  <a:latin typeface="+mj-lt"/>
                </a:rPr>
                <a:t>Retirement &amp;  Leave Benefits</a:t>
              </a:r>
              <a:endParaRPr lang="en-US" sz="1200" b="1" dirty="0">
                <a:latin typeface="+mj-lt"/>
              </a:endParaRPr>
            </a:p>
          </p:txBody>
        </p:sp>
        <p:sp>
          <p:nvSpPr>
            <p:cNvPr id="24" name="Rectangle 23"/>
            <p:cNvSpPr/>
            <p:nvPr/>
          </p:nvSpPr>
          <p:spPr bwMode="auto">
            <a:xfrm>
              <a:off x="7675457" y="1615038"/>
              <a:ext cx="1729799" cy="475013"/>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mj-lt"/>
                  <a:ea typeface="ＭＳ Ｐゴシック" pitchFamily="108" charset="-128"/>
                </a:rPr>
                <a:t> Others</a:t>
              </a:r>
            </a:p>
          </p:txBody>
        </p:sp>
        <p:sp>
          <p:nvSpPr>
            <p:cNvPr id="25" name="Text Box 27"/>
            <p:cNvSpPr txBox="1">
              <a:spLocks noChangeArrowheads="1"/>
            </p:cNvSpPr>
            <p:nvPr/>
          </p:nvSpPr>
          <p:spPr bwMode="auto">
            <a:xfrm>
              <a:off x="7675457" y="2266198"/>
              <a:ext cx="1729800" cy="3404778"/>
            </a:xfrm>
            <a:prstGeom prst="rect">
              <a:avLst/>
            </a:prstGeom>
            <a:noFill/>
            <a:ln w="9525" algn="ctr">
              <a:noFill/>
              <a:prstDash val="dash"/>
              <a:miter lim="800000"/>
              <a:headEnd/>
              <a:tailEnd/>
            </a:ln>
            <a:extLst>
              <a:ext uri="{909E8E84-426E-40DD-AFC4-6F175D3DCCD1}">
                <a14:hiddenFill xmlns:a14="http://schemas.microsoft.com/office/drawing/2010/main">
                  <a:solidFill>
                    <a:srgbClr val="FFFFFF"/>
                  </a:solidFill>
                </a14:hiddenFill>
              </a:ext>
            </a:extLst>
          </p:spPr>
          <p:txBody>
            <a:bodyPr wrap="square" lIns="80010" tIns="40005" rIns="80010" bIns="40005">
              <a:spAutoFit/>
            </a:bodyPr>
            <a:lstStyle>
              <a:lvl1pPr marL="100013" indent="-100013" defTabSz="1281113" eaLnBrk="0" hangingPunct="0">
                <a:tabLst>
                  <a:tab pos="100013" algn="l"/>
                </a:tabLst>
                <a:defRPr>
                  <a:solidFill>
                    <a:schemeClr val="tx1"/>
                  </a:solidFill>
                  <a:latin typeface="Arial" pitchFamily="34" charset="0"/>
                  <a:ea typeface="ＭＳ Ｐゴシック" pitchFamily="34" charset="-128"/>
                </a:defRPr>
              </a:lvl1pPr>
              <a:lvl2pPr marL="742950" indent="-285750" defTabSz="1281113" eaLnBrk="0" hangingPunct="0">
                <a:tabLst>
                  <a:tab pos="100013" algn="l"/>
                </a:tabLst>
                <a:defRPr>
                  <a:solidFill>
                    <a:schemeClr val="tx1"/>
                  </a:solidFill>
                  <a:latin typeface="Arial" pitchFamily="34" charset="0"/>
                  <a:ea typeface="ＭＳ Ｐゴシック" pitchFamily="34" charset="-128"/>
                </a:defRPr>
              </a:lvl2pPr>
              <a:lvl3pPr marL="1143000" indent="-228600" defTabSz="1281113" eaLnBrk="0" hangingPunct="0">
                <a:tabLst>
                  <a:tab pos="100013" algn="l"/>
                </a:tabLst>
                <a:defRPr>
                  <a:solidFill>
                    <a:schemeClr val="tx1"/>
                  </a:solidFill>
                  <a:latin typeface="Arial" pitchFamily="34" charset="0"/>
                  <a:ea typeface="ＭＳ Ｐゴシック" pitchFamily="34" charset="-128"/>
                </a:defRPr>
              </a:lvl3pPr>
              <a:lvl4pPr marL="1600200" indent="-228600" defTabSz="1281113" eaLnBrk="0" hangingPunct="0">
                <a:tabLst>
                  <a:tab pos="100013" algn="l"/>
                </a:tabLst>
                <a:defRPr>
                  <a:solidFill>
                    <a:schemeClr val="tx1"/>
                  </a:solidFill>
                  <a:latin typeface="Arial" pitchFamily="34" charset="0"/>
                  <a:ea typeface="ＭＳ Ｐゴシック" pitchFamily="34" charset="-128"/>
                </a:defRPr>
              </a:lvl4pPr>
              <a:lvl5pPr marL="2057400" indent="-228600" defTabSz="1281113" eaLnBrk="0" hangingPunct="0">
                <a:tabLst>
                  <a:tab pos="100013" algn="l"/>
                </a:tabLst>
                <a:defRPr>
                  <a:solidFill>
                    <a:schemeClr val="tx1"/>
                  </a:solidFill>
                  <a:latin typeface="Arial" pitchFamily="34" charset="0"/>
                  <a:ea typeface="ＭＳ Ｐゴシック" pitchFamily="34" charset="-128"/>
                </a:defRPr>
              </a:lvl5pPr>
              <a:lvl6pPr marL="25146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6pPr>
              <a:lvl7pPr marL="29718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7pPr>
              <a:lvl8pPr marL="34290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8pPr>
              <a:lvl9pPr marL="3886200" indent="-228600" defTabSz="1281113" eaLnBrk="0" fontAlgn="base" hangingPunct="0">
                <a:spcBef>
                  <a:spcPct val="0"/>
                </a:spcBef>
                <a:spcAft>
                  <a:spcPct val="0"/>
                </a:spcAft>
                <a:tabLst>
                  <a:tab pos="100013" algn="l"/>
                </a:tabLst>
                <a:defRPr>
                  <a:solidFill>
                    <a:schemeClr val="tx1"/>
                  </a:solidFill>
                  <a:latin typeface="Arial" pitchFamily="34" charset="0"/>
                  <a:ea typeface="ＭＳ Ｐゴシック" pitchFamily="34" charset="-128"/>
                </a:defRPr>
              </a:lvl9pPr>
            </a:lstStyle>
            <a:p>
              <a:pPr marL="171450" indent="-171450">
                <a:lnSpc>
                  <a:spcPct val="150000"/>
                </a:lnSpc>
                <a:buFont typeface="Arial" panose="020B0604020202020204" pitchFamily="34" charset="0"/>
                <a:buChar char="•"/>
              </a:pPr>
              <a:r>
                <a:rPr lang="en-US" sz="1200" dirty="0">
                  <a:cs typeface="Arial" panose="020B0604020202020204" pitchFamily="34" charset="0"/>
                </a:rPr>
                <a:t>Rewards &amp; Recognition</a:t>
              </a:r>
            </a:p>
            <a:p>
              <a:pPr marL="171450" indent="-171450">
                <a:lnSpc>
                  <a:spcPct val="150000"/>
                </a:lnSpc>
                <a:buFont typeface="Arial" panose="020B0604020202020204" pitchFamily="34" charset="0"/>
                <a:buChar char="•"/>
              </a:pPr>
              <a:r>
                <a:rPr lang="en-US" sz="1200" dirty="0">
                  <a:cs typeface="Arial" panose="020B0604020202020204" pitchFamily="34" charset="0"/>
                </a:rPr>
                <a:t>Notice Period Reimbursement</a:t>
              </a:r>
            </a:p>
            <a:p>
              <a:pPr marL="171450" indent="-171450">
                <a:lnSpc>
                  <a:spcPct val="150000"/>
                </a:lnSpc>
                <a:buFont typeface="Arial" panose="020B0604020202020204" pitchFamily="34" charset="0"/>
                <a:buChar char="•"/>
              </a:pPr>
              <a:r>
                <a:rPr lang="en-US" sz="1200" dirty="0">
                  <a:cs typeface="Arial" panose="020B0604020202020204" pitchFamily="34" charset="0"/>
                </a:rPr>
                <a:t>Domestic Travel Assistance</a:t>
              </a:r>
            </a:p>
            <a:p>
              <a:pPr marL="171450" indent="-171450">
                <a:lnSpc>
                  <a:spcPct val="150000"/>
                </a:lnSpc>
                <a:buFont typeface="Arial" panose="020B0604020202020204" pitchFamily="34" charset="0"/>
                <a:buChar char="•"/>
              </a:pPr>
              <a:r>
                <a:rPr lang="en-US" sz="1200" dirty="0">
                  <a:cs typeface="Arial" panose="020B0604020202020204" pitchFamily="34" charset="0"/>
                </a:rPr>
                <a:t>Domestic Relocation Assistance</a:t>
              </a:r>
            </a:p>
            <a:p>
              <a:pPr marL="171450" indent="-171450">
                <a:lnSpc>
                  <a:spcPct val="150000"/>
                </a:lnSpc>
                <a:buFont typeface="Arial" panose="020B0604020202020204" pitchFamily="34" charset="0"/>
                <a:buChar char="•"/>
              </a:pPr>
              <a:r>
                <a:rPr lang="en-US" sz="1200" dirty="0">
                  <a:cs typeface="Arial" panose="020B0604020202020204" pitchFamily="34" charset="0"/>
                </a:rPr>
                <a:t>Alternative work arrangements (Shift &amp; Overtime) </a:t>
              </a:r>
            </a:p>
          </p:txBody>
        </p:sp>
      </p:grpSp>
    </p:spTree>
    <p:extLst>
      <p:ext uri="{BB962C8B-B14F-4D97-AF65-F5344CB8AC3E}">
        <p14:creationId xmlns:p14="http://schemas.microsoft.com/office/powerpoint/2010/main" val="3630512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employees have to say?</a:t>
            </a:r>
          </a:p>
        </p:txBody>
      </p:sp>
      <p:sp>
        <p:nvSpPr>
          <p:cNvPr id="3" name="Content Placeholder 2"/>
          <p:cNvSpPr>
            <a:spLocks noGrp="1"/>
          </p:cNvSpPr>
          <p:nvPr>
            <p:ph idx="1"/>
          </p:nvPr>
        </p:nvSpPr>
        <p:spPr>
          <a:xfrm>
            <a:off x="457201" y="1144588"/>
            <a:ext cx="8140450" cy="4951412"/>
          </a:xfrm>
        </p:spPr>
        <p:txBody>
          <a:bodyPr/>
          <a:lstStyle/>
          <a:p>
            <a:pPr lvl="1">
              <a:spcAft>
                <a:spcPts val="400"/>
              </a:spcAft>
            </a:pPr>
            <a:endParaRPr lang="en-US" sz="1600" kern="1200" dirty="0" smtClean="0">
              <a:latin typeface="Arial" pitchFamily="34" charset="0"/>
              <a:cs typeface="Arial" pitchFamily="34" charset="0"/>
            </a:endParaRPr>
          </a:p>
          <a:p>
            <a:pPr>
              <a:spcAft>
                <a:spcPts val="900"/>
              </a:spcAft>
            </a:pPr>
            <a:endParaRPr lang="en-US" sz="1800" kern="1200" dirty="0" smtClean="0">
              <a:latin typeface="Arial" pitchFamily="34" charset="0"/>
              <a:cs typeface="Arial" pitchFamily="34" charset="0"/>
            </a:endParaRPr>
          </a:p>
          <a:p>
            <a:pPr lvl="1">
              <a:spcAft>
                <a:spcPts val="900"/>
              </a:spcAft>
            </a:pPr>
            <a:endParaRPr lang="en-US" sz="1800" kern="1200" dirty="0" smtClean="0">
              <a:latin typeface="Arial" pitchFamily="34" charset="0"/>
              <a:cs typeface="Arial" pitchFamily="34" charset="0"/>
            </a:endParaRPr>
          </a:p>
          <a:p>
            <a:pPr lvl="1">
              <a:spcAft>
                <a:spcPts val="900"/>
              </a:spcAft>
            </a:pPr>
            <a:endParaRPr lang="en-US" sz="1600" dirty="0" smtClean="0"/>
          </a:p>
        </p:txBody>
      </p:sp>
      <p:pic>
        <p:nvPicPr>
          <p:cNvPr id="1026" name="Picture 2" descr="C:\Documents and Settings\a71756\Desktop\006921159_PP_FIT_U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392" y="1597696"/>
            <a:ext cx="2198486" cy="178627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Documents and Settings\a71756\Desktop\003130473_PP_FIT_U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1195" y="1597696"/>
            <a:ext cx="2334256" cy="17862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Documents and Settings\a71756\Desktop\002186366_PP_FIT_U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1703" y="1597696"/>
            <a:ext cx="2486382" cy="17862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5392" y="3490288"/>
            <a:ext cx="2198486" cy="3323987"/>
          </a:xfrm>
          <a:prstGeom prst="rect">
            <a:avLst/>
          </a:prstGeom>
          <a:noFill/>
        </p:spPr>
        <p:txBody>
          <a:bodyPr wrap="square" rtlCol="0">
            <a:spAutoFit/>
          </a:bodyPr>
          <a:lstStyle/>
          <a:p>
            <a:pPr marL="169863" indent="-169863">
              <a:buFont typeface="Arial" pitchFamily="34" charset="0"/>
              <a:buChar char="•"/>
            </a:pPr>
            <a:r>
              <a:rPr lang="en-US" sz="1400" dirty="0" smtClean="0">
                <a:solidFill>
                  <a:schemeClr val="tx1"/>
                </a:solidFill>
              </a:rPr>
              <a:t>“</a:t>
            </a:r>
            <a:r>
              <a:rPr lang="en-US" sz="1400" b="0" i="0" dirty="0" smtClean="0">
                <a:solidFill>
                  <a:schemeClr val="tx1"/>
                </a:solidFill>
              </a:rPr>
              <a:t>Work-life balance &amp; financial incentives are important to me”</a:t>
            </a:r>
          </a:p>
          <a:p>
            <a:pPr marL="169863" indent="-169863">
              <a:buFont typeface="Arial" pitchFamily="34" charset="0"/>
              <a:buChar char="•"/>
            </a:pPr>
            <a:endParaRPr lang="en-US" sz="1400" b="0" i="0" dirty="0">
              <a:solidFill>
                <a:schemeClr val="tx1"/>
              </a:solidFill>
            </a:endParaRPr>
          </a:p>
          <a:p>
            <a:pPr marL="169863" indent="-169863">
              <a:buFont typeface="Arial" pitchFamily="34" charset="0"/>
              <a:buChar char="•"/>
            </a:pPr>
            <a:r>
              <a:rPr lang="en-US" sz="1400" b="0" i="0" dirty="0" smtClean="0">
                <a:solidFill>
                  <a:schemeClr val="tx1"/>
                </a:solidFill>
              </a:rPr>
              <a:t>“Cash is not my ONLY need”</a:t>
            </a:r>
          </a:p>
          <a:p>
            <a:pPr marL="169863" indent="-169863">
              <a:buFont typeface="Arial" pitchFamily="34" charset="0"/>
              <a:buChar char="•"/>
            </a:pPr>
            <a:endParaRPr lang="en-US" sz="1400" b="0" i="0" dirty="0">
              <a:solidFill>
                <a:schemeClr val="tx1"/>
              </a:solidFill>
            </a:endParaRPr>
          </a:p>
          <a:p>
            <a:pPr marL="169863" indent="-169863">
              <a:buFont typeface="Arial" pitchFamily="34" charset="0"/>
              <a:buChar char="•"/>
            </a:pPr>
            <a:r>
              <a:rPr lang="en-US" sz="1400" b="0" i="0" dirty="0" smtClean="0">
                <a:solidFill>
                  <a:schemeClr val="tx1"/>
                </a:solidFill>
              </a:rPr>
              <a:t>I am young, single and care about transportation programs, on-site health programs and professional development</a:t>
            </a:r>
          </a:p>
          <a:p>
            <a:pPr marL="169863" indent="-169863">
              <a:buFont typeface="Arial" pitchFamily="34" charset="0"/>
              <a:buChar char="•"/>
            </a:pPr>
            <a:endParaRPr lang="en-US" sz="1400" dirty="0">
              <a:solidFill>
                <a:schemeClr val="tx1"/>
              </a:solidFill>
            </a:endParaRPr>
          </a:p>
          <a:p>
            <a:pPr marL="169863" indent="-169863">
              <a:buFont typeface="Arial" pitchFamily="34" charset="0"/>
              <a:buChar char="•"/>
            </a:pPr>
            <a:endParaRPr lang="en-US" sz="1400" dirty="0">
              <a:solidFill>
                <a:schemeClr val="tx1"/>
              </a:solidFill>
            </a:endParaRPr>
          </a:p>
        </p:txBody>
      </p:sp>
      <p:sp>
        <p:nvSpPr>
          <p:cNvPr id="10" name="TextBox 9"/>
          <p:cNvSpPr txBox="1"/>
          <p:nvPr/>
        </p:nvSpPr>
        <p:spPr>
          <a:xfrm>
            <a:off x="6399156" y="3490288"/>
            <a:ext cx="2118333" cy="2031325"/>
          </a:xfrm>
          <a:prstGeom prst="rect">
            <a:avLst/>
          </a:prstGeom>
          <a:noFill/>
        </p:spPr>
        <p:txBody>
          <a:bodyPr wrap="square" rtlCol="0">
            <a:spAutoFit/>
          </a:bodyPr>
          <a:lstStyle/>
          <a:p>
            <a:pPr marL="169863" indent="-169863">
              <a:buFont typeface="Arial" pitchFamily="34" charset="0"/>
              <a:buChar char="•"/>
            </a:pPr>
            <a:r>
              <a:rPr lang="en-US" sz="1400" dirty="0" smtClean="0">
                <a:solidFill>
                  <a:schemeClr val="tx1"/>
                </a:solidFill>
              </a:rPr>
              <a:t>“</a:t>
            </a:r>
            <a:r>
              <a:rPr lang="en-US" sz="1400" b="0" i="0" dirty="0" smtClean="0">
                <a:solidFill>
                  <a:schemeClr val="tx1"/>
                </a:solidFill>
              </a:rPr>
              <a:t>I am getting older &amp; closer to retirement. Please help me plan &amp; save for my retirement”</a:t>
            </a:r>
          </a:p>
          <a:p>
            <a:pPr marL="169863" indent="-169863">
              <a:buFont typeface="Arial" pitchFamily="34" charset="0"/>
              <a:buChar char="•"/>
            </a:pPr>
            <a:endParaRPr lang="en-US" sz="1400" b="0" i="0" dirty="0">
              <a:solidFill>
                <a:schemeClr val="tx1"/>
              </a:solidFill>
            </a:endParaRPr>
          </a:p>
          <a:p>
            <a:pPr marL="169863" indent="-169863">
              <a:buFont typeface="Arial" pitchFamily="34" charset="0"/>
              <a:buChar char="•"/>
            </a:pPr>
            <a:r>
              <a:rPr lang="en-US" sz="1400" b="0" i="0" dirty="0" smtClean="0">
                <a:solidFill>
                  <a:schemeClr val="tx1"/>
                </a:solidFill>
              </a:rPr>
              <a:t>Monitoring my health is important to me and so are all health &amp; insurance programs”</a:t>
            </a:r>
          </a:p>
        </p:txBody>
      </p:sp>
      <p:sp>
        <p:nvSpPr>
          <p:cNvPr id="11" name="TextBox 10"/>
          <p:cNvSpPr txBox="1"/>
          <p:nvPr/>
        </p:nvSpPr>
        <p:spPr>
          <a:xfrm>
            <a:off x="3535727" y="3493832"/>
            <a:ext cx="2118333" cy="2893100"/>
          </a:xfrm>
          <a:prstGeom prst="rect">
            <a:avLst/>
          </a:prstGeom>
          <a:noFill/>
        </p:spPr>
        <p:txBody>
          <a:bodyPr wrap="square" rtlCol="0">
            <a:spAutoFit/>
          </a:bodyPr>
          <a:lstStyle/>
          <a:p>
            <a:pPr marL="169863" indent="-169863">
              <a:buFont typeface="Arial" pitchFamily="34" charset="0"/>
              <a:buChar char="•"/>
            </a:pPr>
            <a:r>
              <a:rPr lang="en-US" sz="1400" dirty="0" smtClean="0">
                <a:solidFill>
                  <a:schemeClr val="tx1"/>
                </a:solidFill>
              </a:rPr>
              <a:t>“</a:t>
            </a:r>
            <a:r>
              <a:rPr lang="en-US" sz="1400" b="0" i="0" dirty="0" smtClean="0">
                <a:solidFill>
                  <a:schemeClr val="tx1"/>
                </a:solidFill>
              </a:rPr>
              <a:t>Give me what I need to manage my work-life balance”</a:t>
            </a:r>
          </a:p>
          <a:p>
            <a:pPr marL="169863" indent="-169863">
              <a:buFont typeface="Arial" pitchFamily="34" charset="0"/>
              <a:buChar char="•"/>
            </a:pPr>
            <a:endParaRPr lang="en-US" sz="1400" b="0" i="0" dirty="0" smtClean="0">
              <a:solidFill>
                <a:schemeClr val="tx1"/>
              </a:solidFill>
            </a:endParaRPr>
          </a:p>
          <a:p>
            <a:pPr marL="169863" indent="-169863">
              <a:buFont typeface="Arial" pitchFamily="34" charset="0"/>
              <a:buChar char="•"/>
            </a:pPr>
            <a:r>
              <a:rPr lang="en-US" sz="1400" b="0" i="0" dirty="0" smtClean="0">
                <a:solidFill>
                  <a:schemeClr val="tx1"/>
                </a:solidFill>
              </a:rPr>
              <a:t>“I am young and have two children. Will my organization help me with school fees?”</a:t>
            </a:r>
          </a:p>
          <a:p>
            <a:pPr marL="169863" indent="-169863">
              <a:buFont typeface="Arial" pitchFamily="34" charset="0"/>
              <a:buChar char="•"/>
            </a:pPr>
            <a:endParaRPr lang="en-US" sz="1400" b="0" i="0" dirty="0">
              <a:solidFill>
                <a:schemeClr val="tx1"/>
              </a:solidFill>
            </a:endParaRPr>
          </a:p>
          <a:p>
            <a:pPr marL="169863" indent="-169863">
              <a:buFont typeface="Arial" pitchFamily="34" charset="0"/>
              <a:buChar char="•"/>
            </a:pPr>
            <a:r>
              <a:rPr lang="en-US" sz="1400" b="0" i="0" dirty="0" smtClean="0">
                <a:solidFill>
                  <a:schemeClr val="tx1"/>
                </a:solidFill>
              </a:rPr>
              <a:t>“ I am willing to spend my own money for family medical care”</a:t>
            </a:r>
          </a:p>
          <a:p>
            <a:endParaRPr lang="en-US" sz="1400" b="0" i="0" dirty="0">
              <a:solidFill>
                <a:schemeClr val="tx1"/>
              </a:solidFill>
            </a:endParaRPr>
          </a:p>
        </p:txBody>
      </p:sp>
      <p:sp>
        <p:nvSpPr>
          <p:cNvPr id="4" name="TextBox 3"/>
          <p:cNvSpPr txBox="1"/>
          <p:nvPr/>
        </p:nvSpPr>
        <p:spPr>
          <a:xfrm>
            <a:off x="1290917" y="1116107"/>
            <a:ext cx="792205" cy="400110"/>
          </a:xfrm>
          <a:prstGeom prst="rect">
            <a:avLst/>
          </a:prstGeom>
          <a:noFill/>
        </p:spPr>
        <p:txBody>
          <a:bodyPr wrap="none" rtlCol="0">
            <a:spAutoFit/>
          </a:bodyPr>
          <a:lstStyle/>
          <a:p>
            <a:r>
              <a:rPr lang="en-US" sz="2000" dirty="0" smtClean="0"/>
              <a:t>Gen Y</a:t>
            </a:r>
            <a:endParaRPr lang="en-US" sz="2000" dirty="0"/>
          </a:p>
        </p:txBody>
      </p:sp>
      <p:sp>
        <p:nvSpPr>
          <p:cNvPr id="12" name="TextBox 11"/>
          <p:cNvSpPr txBox="1"/>
          <p:nvPr/>
        </p:nvSpPr>
        <p:spPr>
          <a:xfrm>
            <a:off x="4038244" y="1107143"/>
            <a:ext cx="800219" cy="400110"/>
          </a:xfrm>
          <a:prstGeom prst="rect">
            <a:avLst/>
          </a:prstGeom>
          <a:noFill/>
        </p:spPr>
        <p:txBody>
          <a:bodyPr wrap="none" rtlCol="0">
            <a:spAutoFit/>
          </a:bodyPr>
          <a:lstStyle/>
          <a:p>
            <a:r>
              <a:rPr lang="en-US" sz="2000" dirty="0" smtClean="0"/>
              <a:t>Gen X</a:t>
            </a:r>
            <a:endParaRPr lang="en-US" sz="2000" dirty="0"/>
          </a:p>
        </p:txBody>
      </p:sp>
      <p:sp>
        <p:nvSpPr>
          <p:cNvPr id="13" name="TextBox 12"/>
          <p:cNvSpPr txBox="1"/>
          <p:nvPr/>
        </p:nvSpPr>
        <p:spPr>
          <a:xfrm>
            <a:off x="6647615" y="1111626"/>
            <a:ext cx="1722662" cy="400110"/>
          </a:xfrm>
          <a:prstGeom prst="rect">
            <a:avLst/>
          </a:prstGeom>
          <a:noFill/>
        </p:spPr>
        <p:txBody>
          <a:bodyPr wrap="none" rtlCol="0">
            <a:spAutoFit/>
          </a:bodyPr>
          <a:lstStyle/>
          <a:p>
            <a:r>
              <a:rPr lang="en-US" sz="2000" dirty="0" smtClean="0"/>
              <a:t>Baby Boomers</a:t>
            </a:r>
            <a:endParaRPr lang="en-US" sz="2000" dirty="0"/>
          </a:p>
        </p:txBody>
      </p:sp>
    </p:spTree>
    <p:extLst>
      <p:ext uri="{BB962C8B-B14F-4D97-AF65-F5344CB8AC3E}">
        <p14:creationId xmlns:p14="http://schemas.microsoft.com/office/powerpoint/2010/main" val="1301888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is Incredible!</a:t>
            </a:r>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7584"/>
          <a:stretch/>
        </p:blipFill>
        <p:spPr bwMode="auto">
          <a:xfrm>
            <a:off x="7628663" y="2078452"/>
            <a:ext cx="478254"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75" y="2131170"/>
            <a:ext cx="536331"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bwMode="auto">
          <a:xfrm>
            <a:off x="1140030" y="3253565"/>
            <a:ext cx="644670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9" name="Line Callout 2 8"/>
          <p:cNvSpPr/>
          <p:nvPr/>
        </p:nvSpPr>
        <p:spPr bwMode="auto">
          <a:xfrm>
            <a:off x="2365342" y="1410347"/>
            <a:ext cx="2684721" cy="954962"/>
          </a:xfrm>
          <a:prstGeom prst="borderCallout2">
            <a:avLst>
              <a:gd name="adj1" fmla="val 18750"/>
              <a:gd name="adj2" fmla="val -8333"/>
              <a:gd name="adj3" fmla="val 18750"/>
              <a:gd name="adj4" fmla="val -16667"/>
              <a:gd name="adj5" fmla="val 171150"/>
              <a:gd name="adj6" fmla="val 2561"/>
            </a:avLst>
          </a:prstGeom>
          <a:solidFill>
            <a:srgbClr val="00338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kumimoji="0" lang="en-US" sz="1400" b="0" i="0" u="none" strike="noStrike" cap="none" normalizeH="0" baseline="0" dirty="0" smtClean="0">
                <a:ln>
                  <a:noFill/>
                </a:ln>
                <a:solidFill>
                  <a:schemeClr val="bg1"/>
                </a:solidFill>
                <a:effectLst/>
                <a:latin typeface="Arial" pitchFamily="34" charset="0"/>
                <a:ea typeface="ＭＳ Ｐゴシック" pitchFamily="34" charset="-128"/>
              </a:rPr>
              <a:t>Employees </a:t>
            </a:r>
            <a:r>
              <a:rPr lang="en-US" sz="1400" dirty="0" smtClean="0">
                <a:solidFill>
                  <a:schemeClr val="bg1"/>
                </a:solidFill>
                <a:latin typeface="Arial" pitchFamily="34" charset="0"/>
                <a:ea typeface="ＭＳ Ｐゴシック" pitchFamily="34" charset="-128"/>
              </a:rPr>
              <a:t>rank </a:t>
            </a:r>
            <a:r>
              <a:rPr lang="en-US" sz="1400" dirty="0">
                <a:solidFill>
                  <a:schemeClr val="bg1"/>
                </a:solidFill>
                <a:latin typeface="Arial" pitchFamily="34" charset="0"/>
                <a:ea typeface="ＭＳ Ｐゴシック" pitchFamily="34" charset="-128"/>
              </a:rPr>
              <a:t>Flexible Work Arrangements </a:t>
            </a:r>
            <a:r>
              <a:rPr lang="en-US" sz="1400" dirty="0" smtClean="0">
                <a:solidFill>
                  <a:schemeClr val="bg1"/>
                </a:solidFill>
                <a:latin typeface="Arial" pitchFamily="34" charset="0"/>
                <a:ea typeface="ＭＳ Ｐゴシック" pitchFamily="34" charset="-128"/>
              </a:rPr>
              <a:t>amongst  </a:t>
            </a:r>
            <a:r>
              <a:rPr kumimoji="0" lang="en-US" sz="1400" b="0" i="0" u="none" strike="noStrike" cap="none" normalizeH="0" dirty="0" smtClean="0">
                <a:ln>
                  <a:noFill/>
                </a:ln>
                <a:solidFill>
                  <a:schemeClr val="bg1"/>
                </a:solidFill>
                <a:effectLst/>
                <a:latin typeface="Arial" pitchFamily="34" charset="0"/>
                <a:ea typeface="ＭＳ Ｐゴシック" pitchFamily="34" charset="-128"/>
              </a:rPr>
              <a:t>Top 3 benefits while considering to join an organization</a:t>
            </a:r>
            <a:endParaRPr kumimoji="0" lang="en-US" sz="1400" b="0" i="0" u="none" strike="noStrike" cap="none" normalizeH="0" baseline="0" dirty="0" smtClean="0">
              <a:ln>
                <a:noFill/>
              </a:ln>
              <a:solidFill>
                <a:schemeClr val="bg1"/>
              </a:solidFill>
              <a:effectLst/>
              <a:latin typeface="Arial" pitchFamily="34" charset="0"/>
              <a:ea typeface="ＭＳ Ｐゴシック" pitchFamily="34" charset="-128"/>
            </a:endParaRPr>
          </a:p>
        </p:txBody>
      </p:sp>
      <p:sp>
        <p:nvSpPr>
          <p:cNvPr id="19" name="Rectangle 18"/>
          <p:cNvSpPr/>
          <p:nvPr/>
        </p:nvSpPr>
        <p:spPr bwMode="auto">
          <a:xfrm>
            <a:off x="2365344" y="2317232"/>
            <a:ext cx="2684719" cy="35642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effectLst/>
                <a:latin typeface="Arial" pitchFamily="34" charset="0"/>
                <a:ea typeface="ＭＳ Ｐゴシック" pitchFamily="34" charset="-128"/>
              </a:rPr>
              <a:t>31%</a:t>
            </a:r>
          </a:p>
        </p:txBody>
      </p:sp>
      <p:sp>
        <p:nvSpPr>
          <p:cNvPr id="75" name="Line Callout 2 74"/>
          <p:cNvSpPr/>
          <p:nvPr/>
        </p:nvSpPr>
        <p:spPr bwMode="auto">
          <a:xfrm>
            <a:off x="5485003" y="4299874"/>
            <a:ext cx="2337650" cy="954962"/>
          </a:xfrm>
          <a:prstGeom prst="borderCallout2">
            <a:avLst>
              <a:gd name="adj1" fmla="val 18750"/>
              <a:gd name="adj2" fmla="val -8333"/>
              <a:gd name="adj3" fmla="val 18750"/>
              <a:gd name="adj4" fmla="val -16667"/>
              <a:gd name="adj5" fmla="val -79447"/>
              <a:gd name="adj6" fmla="val -35674"/>
            </a:avLst>
          </a:prstGeom>
          <a:solidFill>
            <a:srgbClr val="00338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400" dirty="0" smtClean="0">
                <a:solidFill>
                  <a:schemeClr val="bg1"/>
                </a:solidFill>
                <a:latin typeface="Arial" pitchFamily="34" charset="0"/>
                <a:ea typeface="ＭＳ Ｐゴシック" pitchFamily="34" charset="-128"/>
              </a:rPr>
              <a:t>Employees willing </a:t>
            </a:r>
            <a:r>
              <a:rPr lang="en-US" sz="1400" dirty="0">
                <a:solidFill>
                  <a:schemeClr val="bg1"/>
                </a:solidFill>
                <a:latin typeface="Arial" pitchFamily="34" charset="0"/>
                <a:ea typeface="ＭＳ Ｐゴシック" pitchFamily="34" charset="-128"/>
              </a:rPr>
              <a:t>to make voluntary contribution to get access to certain additional </a:t>
            </a:r>
            <a:r>
              <a:rPr lang="en-US" sz="1400" dirty="0" smtClean="0">
                <a:solidFill>
                  <a:schemeClr val="bg1"/>
                </a:solidFill>
                <a:latin typeface="Arial" pitchFamily="34" charset="0"/>
                <a:ea typeface="ＭＳ Ｐゴシック" pitchFamily="34" charset="-128"/>
              </a:rPr>
              <a:t>benefits</a:t>
            </a:r>
            <a:endParaRPr kumimoji="0" lang="en-US" sz="1400" b="0" i="0" u="none" strike="noStrike" cap="none" normalizeH="0" baseline="0" dirty="0" smtClean="0">
              <a:ln>
                <a:noFill/>
              </a:ln>
              <a:solidFill>
                <a:schemeClr val="bg1"/>
              </a:solidFill>
              <a:effectLst/>
              <a:latin typeface="Arial" pitchFamily="34" charset="0"/>
              <a:ea typeface="ＭＳ Ｐゴシック" pitchFamily="34" charset="-128"/>
            </a:endParaRPr>
          </a:p>
        </p:txBody>
      </p:sp>
      <p:sp>
        <p:nvSpPr>
          <p:cNvPr id="80" name="Rectangle 79"/>
          <p:cNvSpPr/>
          <p:nvPr/>
        </p:nvSpPr>
        <p:spPr bwMode="auto">
          <a:xfrm>
            <a:off x="5485003" y="5206759"/>
            <a:ext cx="2337648" cy="35642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b="1" dirty="0">
                <a:latin typeface="Arial" pitchFamily="34" charset="0"/>
                <a:ea typeface="ＭＳ Ｐゴシック" pitchFamily="34" charset="-128"/>
              </a:rPr>
              <a:t>6</a:t>
            </a:r>
            <a:r>
              <a:rPr kumimoji="0" lang="en-US" sz="1600" b="1" i="0" u="none" strike="noStrike" cap="none" normalizeH="0" baseline="0" dirty="0" smtClean="0">
                <a:ln>
                  <a:noFill/>
                </a:ln>
                <a:effectLst/>
                <a:latin typeface="Arial" pitchFamily="34" charset="0"/>
                <a:ea typeface="ＭＳ Ｐゴシック" pitchFamily="34" charset="-128"/>
              </a:rPr>
              <a:t>1%</a:t>
            </a:r>
          </a:p>
        </p:txBody>
      </p:sp>
      <p:sp>
        <p:nvSpPr>
          <p:cNvPr id="81" name="Line Callout 2 80"/>
          <p:cNvSpPr/>
          <p:nvPr/>
        </p:nvSpPr>
        <p:spPr bwMode="auto">
          <a:xfrm>
            <a:off x="5960172" y="1431401"/>
            <a:ext cx="1588120" cy="954962"/>
          </a:xfrm>
          <a:prstGeom prst="borderCallout2">
            <a:avLst>
              <a:gd name="adj1" fmla="val 18750"/>
              <a:gd name="adj2" fmla="val -8333"/>
              <a:gd name="adj3" fmla="val 18750"/>
              <a:gd name="adj4" fmla="val -16667"/>
              <a:gd name="adj5" fmla="val 151156"/>
              <a:gd name="adj6" fmla="val -2930"/>
            </a:avLst>
          </a:prstGeom>
          <a:solidFill>
            <a:srgbClr val="00338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400" dirty="0" smtClean="0">
                <a:solidFill>
                  <a:schemeClr val="bg1"/>
                </a:solidFill>
                <a:latin typeface="Arial" pitchFamily="34" charset="0"/>
                <a:ea typeface="ＭＳ Ｐゴシック" pitchFamily="34" charset="-128"/>
              </a:rPr>
              <a:t>Employees Want </a:t>
            </a:r>
            <a:r>
              <a:rPr lang="en-US" sz="1400" dirty="0">
                <a:solidFill>
                  <a:schemeClr val="bg1"/>
                </a:solidFill>
                <a:latin typeface="Arial" pitchFamily="34" charset="0"/>
                <a:ea typeface="ＭＳ Ｐゴシック" pitchFamily="34" charset="-128"/>
              </a:rPr>
              <a:t>flexibility in Benefits with a Menu Option</a:t>
            </a:r>
            <a:endParaRPr kumimoji="0" lang="en-US" sz="1400" b="0" i="0" u="none" strike="noStrike" cap="none" normalizeH="0" baseline="0" dirty="0" smtClean="0">
              <a:ln>
                <a:noFill/>
              </a:ln>
              <a:solidFill>
                <a:schemeClr val="bg1"/>
              </a:solidFill>
              <a:effectLst/>
              <a:latin typeface="Arial" pitchFamily="34" charset="0"/>
              <a:ea typeface="ＭＳ Ｐゴシック" pitchFamily="34" charset="-128"/>
            </a:endParaRPr>
          </a:p>
        </p:txBody>
      </p:sp>
      <p:sp>
        <p:nvSpPr>
          <p:cNvPr id="82" name="Rectangle 81"/>
          <p:cNvSpPr/>
          <p:nvPr/>
        </p:nvSpPr>
        <p:spPr bwMode="auto">
          <a:xfrm>
            <a:off x="5960173" y="2338286"/>
            <a:ext cx="1588119" cy="35642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b="1" dirty="0">
                <a:latin typeface="Arial" pitchFamily="34" charset="0"/>
                <a:ea typeface="ＭＳ Ｐゴシック" pitchFamily="34" charset="-128"/>
              </a:rPr>
              <a:t>8</a:t>
            </a:r>
            <a:r>
              <a:rPr kumimoji="0" lang="en-US" sz="1600" b="1" i="0" u="none" strike="noStrike" cap="none" normalizeH="0" baseline="0" dirty="0" smtClean="0">
                <a:ln>
                  <a:noFill/>
                </a:ln>
                <a:effectLst/>
                <a:latin typeface="Arial" pitchFamily="34" charset="0"/>
                <a:ea typeface="ＭＳ Ｐゴシック" pitchFamily="34" charset="-128"/>
              </a:rPr>
              <a:t>1%</a:t>
            </a:r>
          </a:p>
        </p:txBody>
      </p:sp>
      <p:cxnSp>
        <p:nvCxnSpPr>
          <p:cNvPr id="42" name="Straight Connector 41"/>
          <p:cNvCxnSpPr/>
          <p:nvPr/>
        </p:nvCxnSpPr>
        <p:spPr bwMode="auto">
          <a:xfrm>
            <a:off x="1825538" y="3164302"/>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3" name="Straight Connector 82"/>
          <p:cNvCxnSpPr/>
          <p:nvPr/>
        </p:nvCxnSpPr>
        <p:spPr bwMode="auto">
          <a:xfrm>
            <a:off x="1161367" y="3165741"/>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5" name="Straight Connector 84"/>
          <p:cNvCxnSpPr/>
          <p:nvPr/>
        </p:nvCxnSpPr>
        <p:spPr bwMode="auto">
          <a:xfrm>
            <a:off x="2430778" y="3169279"/>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6" name="Straight Connector 85"/>
          <p:cNvCxnSpPr/>
          <p:nvPr/>
        </p:nvCxnSpPr>
        <p:spPr bwMode="auto">
          <a:xfrm>
            <a:off x="3091654" y="3172817"/>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7" name="Straight Connector 86"/>
          <p:cNvCxnSpPr/>
          <p:nvPr/>
        </p:nvCxnSpPr>
        <p:spPr bwMode="auto">
          <a:xfrm>
            <a:off x="3840866" y="3176355"/>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8" name="Straight Connector 87"/>
          <p:cNvCxnSpPr/>
          <p:nvPr/>
        </p:nvCxnSpPr>
        <p:spPr bwMode="auto">
          <a:xfrm>
            <a:off x="4531187" y="3179893"/>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9" name="Straight Connector 88"/>
          <p:cNvCxnSpPr/>
          <p:nvPr/>
        </p:nvCxnSpPr>
        <p:spPr bwMode="auto">
          <a:xfrm>
            <a:off x="5260769" y="3194064"/>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0" name="Straight Connector 89"/>
          <p:cNvCxnSpPr/>
          <p:nvPr/>
        </p:nvCxnSpPr>
        <p:spPr bwMode="auto">
          <a:xfrm>
            <a:off x="5980535" y="3186969"/>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1" name="Straight Connector 90"/>
          <p:cNvCxnSpPr/>
          <p:nvPr/>
        </p:nvCxnSpPr>
        <p:spPr bwMode="auto">
          <a:xfrm>
            <a:off x="6719932" y="3190507"/>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2" name="Straight Connector 91"/>
          <p:cNvCxnSpPr/>
          <p:nvPr/>
        </p:nvCxnSpPr>
        <p:spPr bwMode="auto">
          <a:xfrm>
            <a:off x="7449513" y="3204678"/>
            <a:ext cx="0" cy="21686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72" name="Rectangle 71"/>
          <p:cNvSpPr/>
          <p:nvPr/>
        </p:nvSpPr>
        <p:spPr bwMode="auto">
          <a:xfrm>
            <a:off x="7153021" y="3448500"/>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100%</a:t>
            </a:r>
          </a:p>
        </p:txBody>
      </p:sp>
      <p:sp>
        <p:nvSpPr>
          <p:cNvPr id="93" name="Rectangle 92"/>
          <p:cNvSpPr/>
          <p:nvPr/>
        </p:nvSpPr>
        <p:spPr bwMode="auto">
          <a:xfrm>
            <a:off x="850983" y="3434318"/>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10%</a:t>
            </a:r>
          </a:p>
        </p:txBody>
      </p:sp>
      <p:sp>
        <p:nvSpPr>
          <p:cNvPr id="94" name="Rectangle 93"/>
          <p:cNvSpPr/>
          <p:nvPr/>
        </p:nvSpPr>
        <p:spPr bwMode="auto">
          <a:xfrm>
            <a:off x="3514107" y="3450273"/>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latin typeface="Arial" pitchFamily="34" charset="0"/>
                <a:ea typeface="ＭＳ Ｐゴシック" pitchFamily="34" charset="-128"/>
              </a:rPr>
              <a:t>5</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98" name="Line Callout 2 97"/>
          <p:cNvSpPr/>
          <p:nvPr/>
        </p:nvSpPr>
        <p:spPr bwMode="auto">
          <a:xfrm>
            <a:off x="2486318" y="4186449"/>
            <a:ext cx="2396684" cy="954962"/>
          </a:xfrm>
          <a:prstGeom prst="borderCallout2">
            <a:avLst>
              <a:gd name="adj1" fmla="val 18750"/>
              <a:gd name="adj2" fmla="val -8333"/>
              <a:gd name="adj3" fmla="val 18750"/>
              <a:gd name="adj4" fmla="val -16667"/>
              <a:gd name="adj5" fmla="val -80779"/>
              <a:gd name="adj6" fmla="val 12854"/>
            </a:avLst>
          </a:prstGeom>
          <a:solidFill>
            <a:srgbClr val="00338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400" dirty="0" smtClean="0">
                <a:solidFill>
                  <a:schemeClr val="bg1"/>
                </a:solidFill>
                <a:latin typeface="Arial" pitchFamily="34" charset="0"/>
                <a:ea typeface="ＭＳ Ｐゴシック" pitchFamily="34" charset="-128"/>
              </a:rPr>
              <a:t>Employees value Flexible Work Arrangements as the top 2 rewards in recognition of high performance</a:t>
            </a:r>
            <a:endParaRPr kumimoji="0" lang="en-US" sz="1400" b="0" i="0" u="none" strike="noStrike" cap="none" normalizeH="0" baseline="0" dirty="0" smtClean="0">
              <a:ln>
                <a:noFill/>
              </a:ln>
              <a:solidFill>
                <a:schemeClr val="bg1"/>
              </a:solidFill>
              <a:effectLst/>
              <a:latin typeface="Arial" pitchFamily="34" charset="0"/>
              <a:ea typeface="ＭＳ Ｐゴシック" pitchFamily="34" charset="-128"/>
            </a:endParaRPr>
          </a:p>
        </p:txBody>
      </p:sp>
      <p:sp>
        <p:nvSpPr>
          <p:cNvPr id="99" name="Rectangle 98"/>
          <p:cNvSpPr/>
          <p:nvPr/>
        </p:nvSpPr>
        <p:spPr bwMode="auto">
          <a:xfrm>
            <a:off x="2486318" y="5093334"/>
            <a:ext cx="2396684" cy="35642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b="1" dirty="0" smtClean="0">
                <a:latin typeface="Arial" pitchFamily="34" charset="0"/>
                <a:ea typeface="ＭＳ Ｐゴシック" pitchFamily="34" charset="-128"/>
              </a:rPr>
              <a:t>35</a:t>
            </a:r>
            <a:r>
              <a:rPr kumimoji="0" lang="en-US" sz="1600" b="1" i="0" u="none" strike="noStrike" cap="none" normalizeH="0" baseline="0" dirty="0" smtClean="0">
                <a:ln>
                  <a:noFill/>
                </a:ln>
                <a:effectLst/>
                <a:latin typeface="Arial" pitchFamily="34" charset="0"/>
                <a:ea typeface="ＭＳ Ｐゴシック" pitchFamily="34" charset="-128"/>
              </a:rPr>
              <a:t>%</a:t>
            </a:r>
          </a:p>
        </p:txBody>
      </p:sp>
      <p:sp>
        <p:nvSpPr>
          <p:cNvPr id="29" name="Rectangle 28"/>
          <p:cNvSpPr/>
          <p:nvPr/>
        </p:nvSpPr>
        <p:spPr bwMode="auto">
          <a:xfrm>
            <a:off x="1570750" y="3427223"/>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latin typeface="Arial" pitchFamily="34" charset="0"/>
                <a:ea typeface="ＭＳ Ｐゴシック" pitchFamily="34" charset="-128"/>
              </a:rPr>
              <a:t>2</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0" name="Rectangle 29"/>
          <p:cNvSpPr/>
          <p:nvPr/>
        </p:nvSpPr>
        <p:spPr bwMode="auto">
          <a:xfrm>
            <a:off x="2182550" y="3430761"/>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latin typeface="Arial" pitchFamily="34" charset="0"/>
                <a:ea typeface="ＭＳ Ｐゴシック" pitchFamily="34" charset="-128"/>
              </a:rPr>
              <a:t>3</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1" name="Rectangle 30"/>
          <p:cNvSpPr/>
          <p:nvPr/>
        </p:nvSpPr>
        <p:spPr bwMode="auto">
          <a:xfrm>
            <a:off x="2823796" y="3434299"/>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latin typeface="Arial" pitchFamily="34" charset="0"/>
                <a:ea typeface="ＭＳ Ｐゴシック" pitchFamily="34" charset="-128"/>
              </a:rPr>
              <a:t>4</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2" name="Rectangle 31"/>
          <p:cNvSpPr/>
          <p:nvPr/>
        </p:nvSpPr>
        <p:spPr bwMode="auto">
          <a:xfrm>
            <a:off x="4167625" y="3448500"/>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latin typeface="Arial" pitchFamily="34" charset="0"/>
                <a:ea typeface="ＭＳ Ｐゴシック" pitchFamily="34" charset="-128"/>
              </a:rPr>
              <a:t>6</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3" name="Rectangle 32"/>
          <p:cNvSpPr/>
          <p:nvPr/>
        </p:nvSpPr>
        <p:spPr bwMode="auto">
          <a:xfrm>
            <a:off x="4934010" y="3457368"/>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latin typeface="Arial" pitchFamily="34" charset="0"/>
                <a:ea typeface="ＭＳ Ｐゴシック" pitchFamily="34" charset="-128"/>
              </a:rPr>
              <a:t>7</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4" name="Rectangle 33"/>
          <p:cNvSpPr/>
          <p:nvPr/>
        </p:nvSpPr>
        <p:spPr bwMode="auto">
          <a:xfrm>
            <a:off x="5677734" y="3450273"/>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latin typeface="Arial" pitchFamily="34" charset="0"/>
                <a:ea typeface="ＭＳ Ｐゴシック" pitchFamily="34" charset="-128"/>
              </a:rPr>
              <a:t>8</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35" name="Rectangle 34"/>
          <p:cNvSpPr/>
          <p:nvPr/>
        </p:nvSpPr>
        <p:spPr bwMode="auto">
          <a:xfrm>
            <a:off x="6393173" y="3457368"/>
            <a:ext cx="653517" cy="29416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smtClean="0">
                <a:latin typeface="Arial" pitchFamily="34" charset="0"/>
                <a:ea typeface="ＭＳ Ｐゴシック" pitchFamily="34" charset="-128"/>
              </a:rPr>
              <a:t>9</a:t>
            </a:r>
            <a:r>
              <a:rPr kumimoji="0" lang="en-US" sz="1400" b="1" i="0" u="none" strike="noStrike" cap="none" normalizeH="0" baseline="0" dirty="0" smtClean="0">
                <a:ln>
                  <a:noFill/>
                </a:ln>
                <a:solidFill>
                  <a:schemeClr val="tx1"/>
                </a:solidFill>
                <a:effectLst/>
                <a:latin typeface="Arial" pitchFamily="34" charset="0"/>
                <a:ea typeface="ＭＳ Ｐゴシック" pitchFamily="34" charset="-128"/>
              </a:rPr>
              <a:t>0%</a:t>
            </a:r>
          </a:p>
        </p:txBody>
      </p:sp>
      <p:sp>
        <p:nvSpPr>
          <p:cNvPr id="4" name="TextBox 3"/>
          <p:cNvSpPr txBox="1"/>
          <p:nvPr/>
        </p:nvSpPr>
        <p:spPr>
          <a:xfrm>
            <a:off x="564308" y="6219111"/>
            <a:ext cx="3603317" cy="246221"/>
          </a:xfrm>
          <a:prstGeom prst="rect">
            <a:avLst/>
          </a:prstGeom>
          <a:noFill/>
        </p:spPr>
        <p:txBody>
          <a:bodyPr wrap="square" rtlCol="0">
            <a:spAutoFit/>
          </a:bodyPr>
          <a:lstStyle/>
          <a:p>
            <a:r>
              <a:rPr lang="en-US" sz="1000" i="1" dirty="0" smtClean="0"/>
              <a:t>Source: Aon Hewitt Study – Employees Listening</a:t>
            </a:r>
            <a:endParaRPr lang="en-US" sz="1000" i="1" dirty="0"/>
          </a:p>
        </p:txBody>
      </p:sp>
    </p:spTree>
    <p:extLst>
      <p:ext uri="{BB962C8B-B14F-4D97-AF65-F5344CB8AC3E}">
        <p14:creationId xmlns:p14="http://schemas.microsoft.com/office/powerpoint/2010/main" val="28364034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393700"/>
            <a:ext cx="8229600" cy="520700"/>
          </a:xfrm>
        </p:spPr>
        <p:txBody>
          <a:bodyPr/>
          <a:lstStyle/>
          <a:p>
            <a:r>
              <a:rPr lang="en-US" altLang="zh-CN" sz="2000" dirty="0" smtClean="0"/>
              <a:t>Typical Flex Framework</a:t>
            </a:r>
          </a:p>
        </p:txBody>
      </p:sp>
      <p:sp>
        <p:nvSpPr>
          <p:cNvPr id="140291" name="Rectangle 3"/>
          <p:cNvSpPr>
            <a:spLocks noChangeArrowheads="1"/>
          </p:cNvSpPr>
          <p:nvPr/>
        </p:nvSpPr>
        <p:spPr bwMode="auto">
          <a:xfrm>
            <a:off x="2615713" y="2817825"/>
            <a:ext cx="1756996" cy="414337"/>
          </a:xfrm>
          <a:prstGeom prst="rect">
            <a:avLst/>
          </a:prstGeom>
          <a:solidFill>
            <a:srgbClr val="FFCCFF"/>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 tIns="9144" rIns="18288" bIns="9144" anchor="ctr" anchorCtr="1"/>
          <a:lstStyle/>
          <a:p>
            <a:pPr eaLnBrk="0" hangingPunct="0"/>
            <a:r>
              <a:rPr lang="en-AU" sz="1600" b="0" dirty="0">
                <a:ea typeface="SimSun" pitchFamily="2" charset="-122"/>
              </a:rPr>
              <a:t>Core Benefits</a:t>
            </a:r>
          </a:p>
        </p:txBody>
      </p:sp>
      <p:sp>
        <p:nvSpPr>
          <p:cNvPr id="140292" name="Rectangle 4"/>
          <p:cNvSpPr>
            <a:spLocks noChangeArrowheads="1"/>
          </p:cNvSpPr>
          <p:nvPr/>
        </p:nvSpPr>
        <p:spPr bwMode="auto">
          <a:xfrm>
            <a:off x="2614247" y="1489075"/>
            <a:ext cx="1759927" cy="776288"/>
          </a:xfrm>
          <a:prstGeom prst="rect">
            <a:avLst/>
          </a:prstGeom>
          <a:solidFill>
            <a:srgbClr val="FFCC66"/>
          </a:solidFill>
          <a:ln w="254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 tIns="9144" rIns="18288" bIns="9144" anchor="ctr" anchorCtr="1"/>
          <a:lstStyle/>
          <a:p>
            <a:pPr algn="ctr" eaLnBrk="0" hangingPunct="0"/>
            <a:r>
              <a:rPr lang="en-AU" sz="1800" dirty="0">
                <a:ea typeface="SimSun" pitchFamily="2" charset="-122"/>
              </a:rPr>
              <a:t>Flex </a:t>
            </a:r>
            <a:r>
              <a:rPr lang="en-AU" altLang="zh-CN" sz="1800" dirty="0">
                <a:ea typeface="SimSun" pitchFamily="2" charset="-122"/>
              </a:rPr>
              <a:t>Credits</a:t>
            </a:r>
            <a:endParaRPr lang="en-AU" sz="1800" dirty="0">
              <a:ea typeface="SimSun" pitchFamily="2" charset="-122"/>
            </a:endParaRPr>
          </a:p>
        </p:txBody>
      </p:sp>
      <p:pic>
        <p:nvPicPr>
          <p:cNvPr id="140293" name="Picture 5" descr="house_icon"/>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4818" y="3101975"/>
            <a:ext cx="316523" cy="331788"/>
          </a:xfrm>
          <a:prstGeom prst="rect">
            <a:avLst/>
          </a:prstGeom>
          <a:noFill/>
          <a:extLst>
            <a:ext uri="{909E8E84-426E-40DD-AFC4-6F175D3DCCD1}">
              <a14:hiddenFill xmlns:a14="http://schemas.microsoft.com/office/drawing/2010/main">
                <a:solidFill>
                  <a:srgbClr val="FFFFFF"/>
                </a:solidFill>
              </a14:hiddenFill>
            </a:ext>
          </a:extLst>
        </p:spPr>
      </p:pic>
      <p:grpSp>
        <p:nvGrpSpPr>
          <p:cNvPr id="140294" name="Group 6"/>
          <p:cNvGrpSpPr>
            <a:grpSpLocks/>
          </p:cNvGrpSpPr>
          <p:nvPr/>
        </p:nvGrpSpPr>
        <p:grpSpPr bwMode="auto">
          <a:xfrm>
            <a:off x="5307629" y="1482724"/>
            <a:ext cx="1565031" cy="1138886"/>
            <a:chOff x="3025" y="1964"/>
            <a:chExt cx="1121" cy="651"/>
          </a:xfrm>
        </p:grpSpPr>
        <p:sp>
          <p:nvSpPr>
            <p:cNvPr id="140295" name="Rectangle 7"/>
            <p:cNvSpPr>
              <a:spLocks noChangeArrowheads="1"/>
            </p:cNvSpPr>
            <p:nvPr/>
          </p:nvSpPr>
          <p:spPr bwMode="auto">
            <a:xfrm>
              <a:off x="3052" y="1982"/>
              <a:ext cx="109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buFontTx/>
                <a:buChar char="•"/>
              </a:pPr>
              <a:r>
                <a:rPr lang="en-GB" altLang="zh-CN" sz="1200" b="0" dirty="0">
                  <a:ea typeface="SimSun" pitchFamily="2" charset="-122"/>
                </a:rPr>
                <a:t>Staff Grade</a:t>
              </a:r>
            </a:p>
            <a:p>
              <a:pPr>
                <a:lnSpc>
                  <a:spcPct val="110000"/>
                </a:lnSpc>
                <a:buFontTx/>
                <a:buChar char="•"/>
              </a:pPr>
              <a:r>
                <a:rPr lang="en-GB" altLang="zh-CN" sz="1200" b="0" dirty="0">
                  <a:ea typeface="SimSun" pitchFamily="2" charset="-122"/>
                </a:rPr>
                <a:t>Family Status</a:t>
              </a:r>
            </a:p>
            <a:p>
              <a:pPr>
                <a:lnSpc>
                  <a:spcPct val="110000"/>
                </a:lnSpc>
                <a:buFontTx/>
                <a:buChar char="•"/>
              </a:pPr>
              <a:r>
                <a:rPr lang="en-GB" altLang="zh-CN" sz="1200" b="0" dirty="0">
                  <a:ea typeface="SimSun" pitchFamily="2" charset="-122"/>
                </a:rPr>
                <a:t>Length of Service</a:t>
              </a:r>
            </a:p>
            <a:p>
              <a:pPr>
                <a:lnSpc>
                  <a:spcPct val="110000"/>
                </a:lnSpc>
                <a:buFontTx/>
                <a:buChar char="•"/>
              </a:pPr>
              <a:r>
                <a:rPr lang="en-GB" altLang="zh-CN" sz="1200" b="0" dirty="0">
                  <a:ea typeface="SimSun" pitchFamily="2" charset="-122"/>
                </a:rPr>
                <a:t>Performance</a:t>
              </a:r>
            </a:p>
            <a:p>
              <a:pPr>
                <a:lnSpc>
                  <a:spcPct val="110000"/>
                </a:lnSpc>
                <a:buFontTx/>
                <a:buChar char="•"/>
              </a:pPr>
              <a:r>
                <a:rPr lang="en-GB" altLang="zh-CN" sz="1200" b="0" dirty="0">
                  <a:ea typeface="SimSun" pitchFamily="2" charset="-122"/>
                </a:rPr>
                <a:t>….</a:t>
              </a:r>
            </a:p>
          </p:txBody>
        </p:sp>
        <p:sp>
          <p:nvSpPr>
            <p:cNvPr id="140296" name="Rectangle 8"/>
            <p:cNvSpPr>
              <a:spLocks noChangeArrowheads="1"/>
            </p:cNvSpPr>
            <p:nvPr/>
          </p:nvSpPr>
          <p:spPr bwMode="auto">
            <a:xfrm>
              <a:off x="3025" y="1964"/>
              <a:ext cx="1106" cy="624"/>
            </a:xfrm>
            <a:prstGeom prst="rect">
              <a:avLst/>
            </a:prstGeom>
            <a:noFill/>
            <a:ln w="9525">
              <a:solidFill>
                <a:srgbClr val="FF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40297" name="Text Box 9"/>
          <p:cNvSpPr txBox="1">
            <a:spLocks noChangeArrowheads="1"/>
          </p:cNvSpPr>
          <p:nvPr/>
        </p:nvSpPr>
        <p:spPr bwMode="auto">
          <a:xfrm>
            <a:off x="7211158" y="1516063"/>
            <a:ext cx="19328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buFontTx/>
              <a:buChar char="•"/>
            </a:pPr>
            <a:r>
              <a:rPr lang="en-US" altLang="zh-CN" sz="1200" b="0" dirty="0"/>
              <a:t>Align with Company’s Philosophy</a:t>
            </a:r>
          </a:p>
          <a:p>
            <a:pPr eaLnBrk="0" hangingPunct="0">
              <a:spcBef>
                <a:spcPct val="50000"/>
              </a:spcBef>
              <a:buFontTx/>
              <a:buChar char="•"/>
            </a:pPr>
            <a:r>
              <a:rPr lang="en-US" altLang="zh-CN" sz="1200" b="0" dirty="0"/>
              <a:t>Based on current benefit investment </a:t>
            </a:r>
          </a:p>
        </p:txBody>
      </p:sp>
      <p:sp>
        <p:nvSpPr>
          <p:cNvPr id="140298" name="AutoShape 10"/>
          <p:cNvSpPr>
            <a:spLocks noChangeArrowheads="1"/>
          </p:cNvSpPr>
          <p:nvPr/>
        </p:nvSpPr>
        <p:spPr bwMode="auto">
          <a:xfrm rot="16200000">
            <a:off x="4787901" y="1562592"/>
            <a:ext cx="254000" cy="735623"/>
          </a:xfrm>
          <a:prstGeom prst="upArrow">
            <a:avLst>
              <a:gd name="adj1" fmla="val 50759"/>
              <a:gd name="adj2" fmla="val 98047"/>
            </a:avLst>
          </a:prstGeom>
          <a:solidFill>
            <a:schemeClr val="folHlink"/>
          </a:solidFill>
          <a:ln>
            <a:noFill/>
          </a:ln>
          <a:effectLst/>
          <a:extLs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endParaRPr lang="en-US" dirty="0"/>
          </a:p>
        </p:txBody>
      </p:sp>
      <p:sp>
        <p:nvSpPr>
          <p:cNvPr id="140299" name="Rectangle 11"/>
          <p:cNvSpPr>
            <a:spLocks noChangeArrowheads="1"/>
          </p:cNvSpPr>
          <p:nvPr/>
        </p:nvSpPr>
        <p:spPr bwMode="auto">
          <a:xfrm rot="16200000">
            <a:off x="6870096" y="1732213"/>
            <a:ext cx="161925" cy="405911"/>
          </a:xfrm>
          <a:prstGeom prst="rect">
            <a:avLst/>
          </a:prstGeom>
          <a:solidFill>
            <a:schemeClr val="folHlink"/>
          </a:solidFill>
          <a:ln>
            <a:noFill/>
          </a:ln>
          <a:effectLst/>
          <a:extLs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endParaRPr lang="en-US" dirty="0"/>
          </a:p>
        </p:txBody>
      </p:sp>
      <p:sp>
        <p:nvSpPr>
          <p:cNvPr id="140300" name="Rectangle 12"/>
          <p:cNvSpPr>
            <a:spLocks noChangeArrowheads="1"/>
          </p:cNvSpPr>
          <p:nvPr/>
        </p:nvSpPr>
        <p:spPr bwMode="auto">
          <a:xfrm>
            <a:off x="106978" y="2863853"/>
            <a:ext cx="165881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zh-CN" sz="1200" b="0" dirty="0"/>
              <a:t>Basic Life, AD&amp;D and Medical Insurance</a:t>
            </a:r>
            <a:endParaRPr lang="zh-CN" altLang="en-US" sz="1200" b="0"/>
          </a:p>
        </p:txBody>
      </p:sp>
      <p:sp>
        <p:nvSpPr>
          <p:cNvPr id="140301" name="Line 13"/>
          <p:cNvSpPr>
            <a:spLocks noChangeShapeType="1"/>
          </p:cNvSpPr>
          <p:nvPr/>
        </p:nvSpPr>
        <p:spPr bwMode="auto">
          <a:xfrm>
            <a:off x="603739" y="2671763"/>
            <a:ext cx="8349763" cy="0"/>
          </a:xfrm>
          <a:prstGeom prst="line">
            <a:avLst/>
          </a:prstGeom>
          <a:noFill/>
          <a:ln w="9525">
            <a:solidFill>
              <a:srgbClr val="C0C0C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40302" name="Rectangle 14"/>
          <p:cNvSpPr>
            <a:spLocks noChangeArrowheads="1"/>
          </p:cNvSpPr>
          <p:nvPr/>
        </p:nvSpPr>
        <p:spPr bwMode="auto">
          <a:xfrm>
            <a:off x="2620113" y="3657607"/>
            <a:ext cx="1756997" cy="671513"/>
          </a:xfrm>
          <a:prstGeom prst="rect">
            <a:avLst/>
          </a:prstGeom>
          <a:solidFill>
            <a:srgbClr val="C2E07F"/>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 tIns="9144" rIns="18288" bIns="9144" anchor="ctr" anchorCtr="1"/>
          <a:lstStyle/>
          <a:p>
            <a:pPr eaLnBrk="0" hangingPunct="0"/>
            <a:r>
              <a:rPr lang="en-AU" sz="1600" b="0" dirty="0">
                <a:ea typeface="SimSun" pitchFamily="2" charset="-122"/>
              </a:rPr>
              <a:t>Optional Benefits</a:t>
            </a:r>
          </a:p>
        </p:txBody>
      </p:sp>
      <p:sp>
        <p:nvSpPr>
          <p:cNvPr id="140303" name="Line 15"/>
          <p:cNvSpPr>
            <a:spLocks noChangeShapeType="1"/>
          </p:cNvSpPr>
          <p:nvPr/>
        </p:nvSpPr>
        <p:spPr bwMode="auto">
          <a:xfrm>
            <a:off x="628651" y="4665663"/>
            <a:ext cx="8349763" cy="0"/>
          </a:xfrm>
          <a:prstGeom prst="line">
            <a:avLst/>
          </a:prstGeom>
          <a:noFill/>
          <a:ln w="9525">
            <a:solidFill>
              <a:srgbClr val="C0C0C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40304" name="Text Box 16"/>
          <p:cNvSpPr txBox="1">
            <a:spLocks noChangeArrowheads="1"/>
          </p:cNvSpPr>
          <p:nvPr/>
        </p:nvSpPr>
        <p:spPr bwMode="auto">
          <a:xfrm>
            <a:off x="95252" y="3671891"/>
            <a:ext cx="18727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zh-CN" sz="1200" b="0" dirty="0"/>
              <a:t>Employee to make selection during annual enrolment</a:t>
            </a:r>
          </a:p>
        </p:txBody>
      </p:sp>
      <p:pic>
        <p:nvPicPr>
          <p:cNvPr id="140305" name="Picture 17" descr="u=1992210941,777771696&amp;fm=0&amp;g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4571" y="3082936"/>
            <a:ext cx="307731" cy="333375"/>
          </a:xfrm>
          <a:prstGeom prst="rect">
            <a:avLst/>
          </a:prstGeom>
          <a:noFill/>
          <a:extLst>
            <a:ext uri="{909E8E84-426E-40DD-AFC4-6F175D3DCCD1}">
              <a14:hiddenFill xmlns:a14="http://schemas.microsoft.com/office/drawing/2010/main">
                <a:solidFill>
                  <a:srgbClr val="FFFFFF"/>
                </a:solidFill>
              </a14:hiddenFill>
            </a:ext>
          </a:extLst>
        </p:spPr>
      </p:pic>
      <p:sp>
        <p:nvSpPr>
          <p:cNvPr id="140306" name="Rectangle 18"/>
          <p:cNvSpPr>
            <a:spLocks noChangeArrowheads="1"/>
          </p:cNvSpPr>
          <p:nvPr/>
        </p:nvSpPr>
        <p:spPr bwMode="auto">
          <a:xfrm>
            <a:off x="5501055" y="3362325"/>
            <a:ext cx="2315308"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zh-CN" sz="1200" b="0" dirty="0">
                <a:ea typeface="SimSun" pitchFamily="2" charset="-122"/>
              </a:rPr>
              <a:t>Family care</a:t>
            </a:r>
          </a:p>
        </p:txBody>
      </p:sp>
      <p:pic>
        <p:nvPicPr>
          <p:cNvPr id="140307" name="Picture 19" descr="icon-retirement-planner"/>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738454" y="3640139"/>
            <a:ext cx="356089" cy="355600"/>
          </a:xfrm>
          <a:prstGeom prst="rect">
            <a:avLst/>
          </a:prstGeom>
          <a:noFill/>
          <a:extLst>
            <a:ext uri="{909E8E84-426E-40DD-AFC4-6F175D3DCCD1}">
              <a14:hiddenFill xmlns:a14="http://schemas.microsoft.com/office/drawing/2010/main">
                <a:solidFill>
                  <a:srgbClr val="FFFFFF"/>
                </a:solidFill>
              </a14:hiddenFill>
            </a:ext>
          </a:extLst>
        </p:spPr>
      </p:pic>
      <p:sp>
        <p:nvSpPr>
          <p:cNvPr id="140308" name="Rectangle 20"/>
          <p:cNvSpPr>
            <a:spLocks noChangeArrowheads="1"/>
          </p:cNvSpPr>
          <p:nvPr/>
        </p:nvSpPr>
        <p:spPr bwMode="auto">
          <a:xfrm>
            <a:off x="5518642" y="3998914"/>
            <a:ext cx="1735015"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zh-CN" sz="1200" b="0" dirty="0">
                <a:ea typeface="SimSun" pitchFamily="2" charset="-122"/>
              </a:rPr>
              <a:t>Work-life</a:t>
            </a:r>
          </a:p>
        </p:txBody>
      </p:sp>
      <p:pic>
        <p:nvPicPr>
          <p:cNvPr id="140309" name="Picture 21" descr="技术,影棚拍摄,灰色,锻炼,跑步机_创意图片_Getty Images China"/>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4912" y="3681414"/>
            <a:ext cx="392723" cy="368300"/>
          </a:xfrm>
          <a:prstGeom prst="rect">
            <a:avLst/>
          </a:prstGeom>
          <a:noFill/>
          <a:extLst>
            <a:ext uri="{909E8E84-426E-40DD-AFC4-6F175D3DCCD1}">
              <a14:hiddenFill xmlns:a14="http://schemas.microsoft.com/office/drawing/2010/main">
                <a:solidFill>
                  <a:srgbClr val="FFFFFF"/>
                </a:solidFill>
              </a14:hiddenFill>
            </a:ext>
          </a:extLst>
        </p:spPr>
      </p:pic>
      <p:sp>
        <p:nvSpPr>
          <p:cNvPr id="140310" name="Rectangle 22"/>
          <p:cNvSpPr>
            <a:spLocks noChangeArrowheads="1"/>
          </p:cNvSpPr>
          <p:nvPr/>
        </p:nvSpPr>
        <p:spPr bwMode="auto">
          <a:xfrm>
            <a:off x="6658708" y="3998914"/>
            <a:ext cx="762000"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zh-CN" sz="1200" b="0" dirty="0">
                <a:ea typeface="SimSun" pitchFamily="2" charset="-122"/>
              </a:rPr>
              <a:t>Health</a:t>
            </a:r>
          </a:p>
        </p:txBody>
      </p:sp>
      <p:sp>
        <p:nvSpPr>
          <p:cNvPr id="140311" name="Rectangle 23"/>
          <p:cNvSpPr>
            <a:spLocks noChangeArrowheads="1"/>
          </p:cNvSpPr>
          <p:nvPr/>
        </p:nvSpPr>
        <p:spPr bwMode="auto">
          <a:xfrm>
            <a:off x="5334006" y="2940050"/>
            <a:ext cx="3317631" cy="1417638"/>
          </a:xfrm>
          <a:prstGeom prst="rect">
            <a:avLst/>
          </a:prstGeom>
          <a:noFill/>
          <a:ln w="9525">
            <a:solidFill>
              <a:srgbClr val="C0C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85725" indent="-85725">
              <a:buFontTx/>
              <a:buChar char="•"/>
            </a:pPr>
            <a:endParaRPr lang="en-GB" altLang="zh-CN" sz="1200" b="0" dirty="0">
              <a:ea typeface="SimSun" pitchFamily="2" charset="-122"/>
            </a:endParaRPr>
          </a:p>
        </p:txBody>
      </p:sp>
      <p:sp>
        <p:nvSpPr>
          <p:cNvPr id="140312" name="Rectangle 24"/>
          <p:cNvSpPr>
            <a:spLocks noChangeArrowheads="1"/>
          </p:cNvSpPr>
          <p:nvPr/>
        </p:nvSpPr>
        <p:spPr bwMode="auto">
          <a:xfrm>
            <a:off x="6636733" y="3362325"/>
            <a:ext cx="2316773"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zh-CN" sz="1200" b="0" dirty="0">
                <a:ea typeface="SimSun" pitchFamily="2" charset="-122"/>
              </a:rPr>
              <a:t>Housing</a:t>
            </a:r>
          </a:p>
        </p:txBody>
      </p:sp>
      <p:pic>
        <p:nvPicPr>
          <p:cNvPr id="140313" name="Picture 25" descr="medical_icon_library-55681-1"/>
          <p:cNvPicPr>
            <a:picLocks noChangeAspect="1" noChangeArrowheads="1"/>
          </p:cNvPicPr>
          <p:nvPr/>
        </p:nvPicPr>
        <p:blipFill>
          <a:blip r:embed="rId6" cstate="print">
            <a:clrChange>
              <a:clrFrom>
                <a:srgbClr val="FCFCFC"/>
              </a:clrFrom>
              <a:clrTo>
                <a:srgbClr val="FCFCFC">
                  <a:alpha val="0"/>
                </a:srgbClr>
              </a:clrTo>
            </a:clrChange>
            <a:extLst>
              <a:ext uri="{28A0092B-C50C-407E-A947-70E740481C1C}">
                <a14:useLocalDpi xmlns:a14="http://schemas.microsoft.com/office/drawing/2010/main" val="0"/>
              </a:ext>
            </a:extLst>
          </a:blip>
          <a:srcRect t="22055" r="55927"/>
          <a:stretch>
            <a:fillRect/>
          </a:stretch>
        </p:blipFill>
        <p:spPr bwMode="auto">
          <a:xfrm>
            <a:off x="7721118" y="3089275"/>
            <a:ext cx="306265" cy="381000"/>
          </a:xfrm>
          <a:prstGeom prst="rect">
            <a:avLst/>
          </a:prstGeom>
          <a:noFill/>
          <a:extLst>
            <a:ext uri="{909E8E84-426E-40DD-AFC4-6F175D3DCCD1}">
              <a14:hiddenFill xmlns:a14="http://schemas.microsoft.com/office/drawing/2010/main">
                <a:solidFill>
                  <a:srgbClr val="FFFFFF"/>
                </a:solidFill>
              </a14:hiddenFill>
            </a:ext>
          </a:extLst>
        </p:spPr>
      </p:pic>
      <p:sp>
        <p:nvSpPr>
          <p:cNvPr id="140314" name="Rectangle 26"/>
          <p:cNvSpPr>
            <a:spLocks noChangeArrowheads="1"/>
          </p:cNvSpPr>
          <p:nvPr/>
        </p:nvSpPr>
        <p:spPr bwMode="auto">
          <a:xfrm>
            <a:off x="7574574" y="3360739"/>
            <a:ext cx="959827"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zh-CN" sz="1200" b="0" dirty="0">
                <a:ea typeface="SimSun" pitchFamily="2" charset="-122"/>
              </a:rPr>
              <a:t>Insurance</a:t>
            </a:r>
          </a:p>
        </p:txBody>
      </p:sp>
      <p:sp>
        <p:nvSpPr>
          <p:cNvPr id="140315" name="Oval 27" descr="Picture1"/>
          <p:cNvSpPr>
            <a:spLocks noChangeArrowheads="1"/>
          </p:cNvSpPr>
          <p:nvPr/>
        </p:nvSpPr>
        <p:spPr bwMode="auto">
          <a:xfrm>
            <a:off x="7710861" y="3741739"/>
            <a:ext cx="350227" cy="350837"/>
          </a:xfrm>
          <a:prstGeom prst="ellipse">
            <a:avLst/>
          </a:prstGeom>
          <a:blipFill dpi="0" rotWithShape="1">
            <a:blip r:embed="rId7"/>
            <a:srcRect/>
            <a:stretch>
              <a:fillRect r="-5769"/>
            </a:stretch>
          </a:blip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40316" name="Rectangle 28"/>
          <p:cNvSpPr>
            <a:spLocks noChangeArrowheads="1"/>
          </p:cNvSpPr>
          <p:nvPr/>
        </p:nvSpPr>
        <p:spPr bwMode="auto">
          <a:xfrm>
            <a:off x="7515959" y="4000500"/>
            <a:ext cx="1014047" cy="29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US" altLang="zh-CN" sz="1200" b="0" dirty="0">
                <a:ea typeface="SimSun" pitchFamily="2" charset="-122"/>
              </a:rPr>
              <a:t>Retirement</a:t>
            </a:r>
          </a:p>
        </p:txBody>
      </p:sp>
      <p:sp>
        <p:nvSpPr>
          <p:cNvPr id="140317" name="AutoShape 29"/>
          <p:cNvSpPr>
            <a:spLocks noChangeArrowheads="1"/>
          </p:cNvSpPr>
          <p:nvPr/>
        </p:nvSpPr>
        <p:spPr bwMode="auto">
          <a:xfrm rot="16200000">
            <a:off x="4754931" y="3273188"/>
            <a:ext cx="254000" cy="737089"/>
          </a:xfrm>
          <a:prstGeom prst="upArrow">
            <a:avLst>
              <a:gd name="adj1" fmla="val 50759"/>
              <a:gd name="adj2" fmla="val 98242"/>
            </a:avLst>
          </a:prstGeom>
          <a:solidFill>
            <a:schemeClr val="folHlink"/>
          </a:solidFill>
          <a:ln>
            <a:noFill/>
          </a:ln>
          <a:effectLst/>
          <a:extLs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endParaRPr lang="en-US" dirty="0"/>
          </a:p>
        </p:txBody>
      </p:sp>
      <p:cxnSp>
        <p:nvCxnSpPr>
          <p:cNvPr id="140318" name="AutoShape 30"/>
          <p:cNvCxnSpPr>
            <a:cxnSpLocks noChangeShapeType="1"/>
            <a:stCxn id="140292" idx="2"/>
            <a:endCxn id="140291" idx="0"/>
          </p:cNvCxnSpPr>
          <p:nvPr/>
        </p:nvCxnSpPr>
        <p:spPr bwMode="auto">
          <a:xfrm rot="5400000">
            <a:off x="3232212" y="2540794"/>
            <a:ext cx="525462" cy="0"/>
          </a:xfrm>
          <a:prstGeom prst="straightConnector1">
            <a:avLst/>
          </a:prstGeom>
          <a:noFill/>
          <a:ln w="9525">
            <a:solidFill>
              <a:schemeClr val="tx2"/>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319" name="AutoShape 31"/>
          <p:cNvCxnSpPr>
            <a:cxnSpLocks noChangeShapeType="1"/>
            <a:stCxn id="140291" idx="2"/>
            <a:endCxn id="140302" idx="0"/>
          </p:cNvCxnSpPr>
          <p:nvPr/>
        </p:nvCxnSpPr>
        <p:spPr bwMode="auto">
          <a:xfrm rot="16200000" flipH="1">
            <a:off x="3298709" y="3442679"/>
            <a:ext cx="396875" cy="4396"/>
          </a:xfrm>
          <a:prstGeom prst="bentConnector3">
            <a:avLst>
              <a:gd name="adj1" fmla="val 50000"/>
            </a:avLst>
          </a:prstGeom>
          <a:noFill/>
          <a:ln w="9525">
            <a:solidFill>
              <a:schemeClr val="tx2"/>
            </a:solidFill>
            <a:miter lim="800000"/>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0320" name="Rectangle 32"/>
          <p:cNvSpPr>
            <a:spLocks noChangeArrowheads="1"/>
          </p:cNvSpPr>
          <p:nvPr/>
        </p:nvSpPr>
        <p:spPr bwMode="auto">
          <a:xfrm>
            <a:off x="2607577" y="5199306"/>
            <a:ext cx="1776047" cy="869950"/>
          </a:xfrm>
          <a:prstGeom prst="rect">
            <a:avLst/>
          </a:prstGeom>
          <a:solidFill>
            <a:srgbClr val="FFCC66"/>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288" tIns="9144" rIns="18288" bIns="9144" anchor="ctr" anchorCtr="1"/>
          <a:lstStyle/>
          <a:p>
            <a:pPr algn="ctr" eaLnBrk="0" hangingPunct="0">
              <a:lnSpc>
                <a:spcPct val="90000"/>
              </a:lnSpc>
            </a:pPr>
            <a:r>
              <a:rPr lang="en-AU" sz="1600" b="0" dirty="0">
                <a:ea typeface="SimSun" pitchFamily="2" charset="-122"/>
              </a:rPr>
              <a:t>Flexible Spending Account</a:t>
            </a:r>
            <a:endParaRPr lang="en-AU" sz="1200" b="0" dirty="0">
              <a:solidFill>
                <a:schemeClr val="tx2"/>
              </a:solidFill>
              <a:ea typeface="SimSun" pitchFamily="2" charset="-122"/>
            </a:endParaRPr>
          </a:p>
        </p:txBody>
      </p:sp>
      <p:cxnSp>
        <p:nvCxnSpPr>
          <p:cNvPr id="140321" name="AutoShape 33"/>
          <p:cNvCxnSpPr>
            <a:cxnSpLocks noChangeShapeType="1"/>
            <a:stCxn id="140302" idx="2"/>
            <a:endCxn id="140320" idx="0"/>
          </p:cNvCxnSpPr>
          <p:nvPr/>
        </p:nvCxnSpPr>
        <p:spPr bwMode="auto">
          <a:xfrm rot="5400000">
            <a:off x="3062013" y="4762708"/>
            <a:ext cx="870186" cy="3011"/>
          </a:xfrm>
          <a:prstGeom prst="bentConnector3">
            <a:avLst>
              <a:gd name="adj1" fmla="val 50000"/>
            </a:avLst>
          </a:prstGeom>
          <a:noFill/>
          <a:ln w="9525">
            <a:solidFill>
              <a:schemeClr val="tx2"/>
            </a:solidFill>
            <a:miter lim="800000"/>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0322" name="Text Box 34"/>
          <p:cNvSpPr txBox="1">
            <a:spLocks noChangeArrowheads="1"/>
          </p:cNvSpPr>
          <p:nvPr/>
        </p:nvSpPr>
        <p:spPr bwMode="auto">
          <a:xfrm>
            <a:off x="63013" y="5353052"/>
            <a:ext cx="19284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zh-CN" sz="1200" b="0" dirty="0"/>
              <a:t>Employee to submit reimbursement</a:t>
            </a:r>
          </a:p>
        </p:txBody>
      </p:sp>
      <p:sp>
        <p:nvSpPr>
          <p:cNvPr id="140326" name="Rectangle 38"/>
          <p:cNvSpPr>
            <a:spLocks noChangeArrowheads="1"/>
          </p:cNvSpPr>
          <p:nvPr/>
        </p:nvSpPr>
        <p:spPr bwMode="auto">
          <a:xfrm>
            <a:off x="5654920" y="5139712"/>
            <a:ext cx="348908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buFontTx/>
              <a:buChar char="•"/>
            </a:pPr>
            <a:r>
              <a:rPr lang="en-US" altLang="zh-CN" sz="1200" b="0" dirty="0"/>
              <a:t>Depending on the overall funding and available credits, employees may have left over credits, </a:t>
            </a:r>
            <a:r>
              <a:rPr lang="en-US" altLang="zh-CN" sz="1200" b="0" dirty="0" smtClean="0"/>
              <a:t>employer </a:t>
            </a:r>
            <a:r>
              <a:rPr lang="en-US" altLang="zh-CN" sz="1200" b="0" dirty="0"/>
              <a:t>can </a:t>
            </a:r>
            <a:r>
              <a:rPr lang="en-US" altLang="zh-CN" sz="1200" b="0" dirty="0" smtClean="0"/>
              <a:t>choose to: </a:t>
            </a:r>
            <a:endParaRPr lang="en-US" altLang="zh-CN" sz="1200" b="0" dirty="0"/>
          </a:p>
          <a:p>
            <a:pPr eaLnBrk="0" hangingPunct="0">
              <a:spcBef>
                <a:spcPct val="50000"/>
              </a:spcBef>
              <a:buFontTx/>
              <a:buChar char="•"/>
            </a:pPr>
            <a:r>
              <a:rPr lang="en-US" altLang="zh-CN" sz="1200" b="0" dirty="0"/>
              <a:t> Allow employee </a:t>
            </a:r>
            <a:r>
              <a:rPr lang="en-US" altLang="zh-CN" sz="1200" dirty="0"/>
              <a:t>t</a:t>
            </a:r>
            <a:r>
              <a:rPr lang="en-US" altLang="zh-CN" sz="1200" b="0" dirty="0" smtClean="0"/>
              <a:t>o </a:t>
            </a:r>
            <a:r>
              <a:rPr lang="en-US" altLang="zh-CN" sz="1200" b="0" dirty="0"/>
              <a:t>cash it out </a:t>
            </a:r>
          </a:p>
          <a:p>
            <a:pPr eaLnBrk="0" hangingPunct="0">
              <a:spcBef>
                <a:spcPct val="50000"/>
              </a:spcBef>
              <a:buFontTx/>
              <a:buChar char="•"/>
            </a:pPr>
            <a:r>
              <a:rPr lang="en-US" altLang="zh-CN" sz="1200" b="0" dirty="0"/>
              <a:t> Carry over to next </a:t>
            </a:r>
            <a:r>
              <a:rPr lang="en-US" altLang="zh-CN" sz="1200" b="0" dirty="0" smtClean="0"/>
              <a:t>year</a:t>
            </a:r>
            <a:endParaRPr lang="en-US" altLang="zh-CN" sz="1200" b="0" dirty="0"/>
          </a:p>
        </p:txBody>
      </p:sp>
      <p:sp>
        <p:nvSpPr>
          <p:cNvPr id="39" name="Slide Number Placeholder 4"/>
          <p:cNvSpPr>
            <a:spLocks noGrp="1"/>
          </p:cNvSpPr>
          <p:nvPr>
            <p:ph type="sldNum" sz="quarter" idx="4294967295"/>
          </p:nvPr>
        </p:nvSpPr>
        <p:spPr>
          <a:xfrm>
            <a:off x="6296761" y="6327784"/>
            <a:ext cx="2237641" cy="682616"/>
          </a:xfrm>
          <a:prstGeom prst="rect">
            <a:avLst/>
          </a:prstGeom>
        </p:spPr>
        <p:txBody>
          <a:bodyPr/>
          <a:lstStyle/>
          <a:p>
            <a:fld id="{2A9ADCFA-D34E-4709-AB0A-B9E063896BCD}" type="slidenum">
              <a:rPr lang="en-US" smtClean="0"/>
              <a:pPr/>
              <a:t>5</a:t>
            </a:fld>
            <a:endParaRPr lang="en-US" dirty="0"/>
          </a:p>
        </p:txBody>
      </p:sp>
      <p:sp>
        <p:nvSpPr>
          <p:cNvPr id="40" name="Rectangle 39"/>
          <p:cNvSpPr/>
          <p:nvPr/>
        </p:nvSpPr>
        <p:spPr>
          <a:xfrm>
            <a:off x="519417" y="3132327"/>
            <a:ext cx="4800600" cy="1569660"/>
          </a:xfrm>
          <a:prstGeom prst="rect">
            <a:avLst/>
          </a:prstGeom>
          <a:noFill/>
        </p:spPr>
        <p:txBody>
          <a:bodyPr vert="horz" wrap="square" lIns="91440" tIns="45720" rIns="91440" bIns="45720">
            <a:spAutoFit/>
          </a:bodyPr>
          <a:lstStyle/>
          <a:p>
            <a:pPr algn="ctr"/>
            <a:r>
              <a:rPr lang="en-US" sz="9600" dirty="0" smtClean="0">
                <a:ln w="18415" cmpd="sng">
                  <a:solidFill>
                    <a:srgbClr val="FFFFFF"/>
                  </a:solidFill>
                  <a:prstDash val="solid"/>
                </a:ln>
                <a:noFill/>
                <a:effectLst>
                  <a:outerShdw blurRad="63500" dir="3600000" algn="tl" rotWithShape="0">
                    <a:srgbClr val="000000">
                      <a:alpha val="70000"/>
                    </a:srgbClr>
                  </a:outerShdw>
                </a:effectLst>
              </a:rPr>
              <a:t>Sample</a:t>
            </a:r>
            <a:endParaRPr lang="en-US" sz="9600" dirty="0">
              <a:ln w="18415" cmpd="sng">
                <a:solidFill>
                  <a:srgbClr val="FFFFFF"/>
                </a:solidFill>
                <a:prstDash val="solid"/>
              </a:ln>
              <a:no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838203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8" y="221673"/>
            <a:ext cx="8229600" cy="520700"/>
          </a:xfrm>
        </p:spPr>
        <p:txBody>
          <a:bodyPr/>
          <a:lstStyle/>
          <a:p>
            <a:r>
              <a:rPr lang="en-US" sz="2400" dirty="0" smtClean="0"/>
              <a:t>Flexible Benefits : Case Study </a:t>
            </a:r>
            <a:endParaRPr lang="en-US" sz="2400" dirty="0"/>
          </a:p>
        </p:txBody>
      </p:sp>
      <p:sp>
        <p:nvSpPr>
          <p:cNvPr id="3" name="Content Placeholder 2"/>
          <p:cNvSpPr>
            <a:spLocks noGrp="1"/>
          </p:cNvSpPr>
          <p:nvPr>
            <p:ph idx="1"/>
          </p:nvPr>
        </p:nvSpPr>
        <p:spPr>
          <a:xfrm>
            <a:off x="6170600" y="1981200"/>
            <a:ext cx="2602523" cy="2094828"/>
          </a:xfrm>
          <a:ln>
            <a:solidFill>
              <a:schemeClr val="tx1"/>
            </a:solidFill>
            <a:prstDash val="dash"/>
          </a:ln>
        </p:spPr>
        <p:txBody>
          <a:bodyPr>
            <a:normAutofit fontScale="47500" lnSpcReduction="20000"/>
          </a:bodyPr>
          <a:lstStyle/>
          <a:p>
            <a:pPr marL="0" indent="0">
              <a:buNone/>
            </a:pPr>
            <a:endParaRPr lang="en-US" b="1" dirty="0" smtClean="0"/>
          </a:p>
          <a:p>
            <a:pPr marL="0" indent="0">
              <a:buNone/>
            </a:pPr>
            <a:endParaRPr lang="en-US" b="1" dirty="0" smtClean="0"/>
          </a:p>
          <a:p>
            <a:pPr marL="0" indent="0" algn="ctr">
              <a:buNone/>
            </a:pPr>
            <a:r>
              <a:rPr lang="en-US" b="1" dirty="0" smtClean="0"/>
              <a:t>In this sample design, we see that all employees have been moved from their existing benefits plan to the default minimum core benefits plan.</a:t>
            </a:r>
            <a:endParaRPr lang="en-US" dirty="0"/>
          </a:p>
        </p:txBody>
      </p:sp>
      <p:sp>
        <p:nvSpPr>
          <p:cNvPr id="4" name="Rectangle 3"/>
          <p:cNvSpPr/>
          <p:nvPr/>
        </p:nvSpPr>
        <p:spPr bwMode="auto">
          <a:xfrm>
            <a:off x="460397" y="990601"/>
            <a:ext cx="3938954" cy="54032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800" dirty="0" smtClean="0">
                <a:solidFill>
                  <a:schemeClr val="accent3">
                    <a:lumMod val="50000"/>
                  </a:schemeClr>
                </a:solidFill>
              </a:rPr>
              <a:t>Benefits Design: Flex Credits</a:t>
            </a:r>
            <a:endParaRPr kumimoji="0" lang="en-US" sz="1800" b="0" i="0" u="none" strike="noStrike" cap="none" normalizeH="0" baseline="0" dirty="0" smtClean="0">
              <a:ln>
                <a:noFill/>
              </a:ln>
              <a:solidFill>
                <a:schemeClr val="accent3">
                  <a:lumMod val="50000"/>
                </a:schemeClr>
              </a:solidFill>
              <a:effectLst/>
            </a:endParaRPr>
          </a:p>
        </p:txBody>
      </p:sp>
      <p:graphicFrame>
        <p:nvGraphicFramePr>
          <p:cNvPr id="6" name="Table 5"/>
          <p:cNvGraphicFramePr>
            <a:graphicFrameLocks noGrp="1"/>
          </p:cNvGraphicFramePr>
          <p:nvPr>
            <p:extLst>
              <p:ext uri="{D42A27DB-BD31-4B8C-83A1-F6EECF244321}">
                <p14:modId xmlns:p14="http://schemas.microsoft.com/office/powerpoint/2010/main" val="3042259587"/>
              </p:ext>
            </p:extLst>
          </p:nvPr>
        </p:nvGraphicFramePr>
        <p:xfrm>
          <a:off x="460396" y="1513227"/>
          <a:ext cx="4949271" cy="1147474"/>
        </p:xfrm>
        <a:graphic>
          <a:graphicData uri="http://schemas.openxmlformats.org/drawingml/2006/table">
            <a:tbl>
              <a:tblPr firstRow="1" bandRow="1">
                <a:tableStyleId>{93296810-A885-4BE3-A3E7-6D5BEEA58F35}</a:tableStyleId>
              </a:tblPr>
              <a:tblGrid>
                <a:gridCol w="1225682"/>
                <a:gridCol w="2203123"/>
                <a:gridCol w="1520466"/>
              </a:tblGrid>
              <a:tr h="405048">
                <a:tc>
                  <a:txBody>
                    <a:bodyPr/>
                    <a:lstStyle/>
                    <a:p>
                      <a:pPr algn="ctr"/>
                      <a:r>
                        <a:rPr lang="en-US" sz="1200" dirty="0" smtClean="0">
                          <a:solidFill>
                            <a:schemeClr val="bg1"/>
                          </a:solidFill>
                        </a:rPr>
                        <a:t>Benefit</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Pre-Flex Benefit</a:t>
                      </a:r>
                      <a:r>
                        <a:rPr lang="en-US" sz="1200" baseline="0" dirty="0" smtClean="0">
                          <a:solidFill>
                            <a:schemeClr val="bg1"/>
                          </a:solidFill>
                        </a:rPr>
                        <a:t> Offering </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Cost to Company </a:t>
                      </a:r>
                      <a:endParaRPr lang="en-US" sz="1200" dirty="0">
                        <a:solidFill>
                          <a:schemeClr val="bg1"/>
                        </a:solidFill>
                      </a:endParaRPr>
                    </a:p>
                  </a:txBody>
                  <a:tcPr marL="84406" marR="84406" anchor="ctr">
                    <a:solidFill>
                      <a:srgbClr val="00338D"/>
                    </a:solidFill>
                  </a:tcPr>
                </a:tc>
              </a:tr>
              <a:tr h="387299">
                <a:tc>
                  <a:txBody>
                    <a:bodyPr/>
                    <a:lstStyle/>
                    <a:p>
                      <a:r>
                        <a:rPr lang="en-US" sz="1200" dirty="0" smtClean="0"/>
                        <a:t>Health Insurance </a:t>
                      </a:r>
                      <a:endParaRPr lang="en-US" sz="1200" dirty="0"/>
                    </a:p>
                  </a:txBody>
                  <a:tcPr marL="84406" marR="84406" anchor="ctr">
                    <a:solidFill>
                      <a:schemeClr val="bg1">
                        <a:lumMod val="95000"/>
                      </a:schemeClr>
                    </a:solidFill>
                  </a:tcPr>
                </a:tc>
                <a:tc>
                  <a:txBody>
                    <a:bodyPr/>
                    <a:lstStyle/>
                    <a:p>
                      <a:r>
                        <a:rPr lang="en-US" sz="1200" dirty="0" smtClean="0"/>
                        <a:t>INR 300,000 for self + spouse</a:t>
                      </a:r>
                      <a:r>
                        <a:rPr lang="en-US" sz="1200" baseline="0" dirty="0" smtClean="0"/>
                        <a:t> + 2 kids + parents </a:t>
                      </a:r>
                      <a:endParaRPr lang="en-US" sz="1200" dirty="0"/>
                    </a:p>
                  </a:txBody>
                  <a:tcPr marL="84406" marR="84406" anchor="ctr">
                    <a:solidFill>
                      <a:schemeClr val="bg1">
                        <a:lumMod val="95000"/>
                      </a:schemeClr>
                    </a:solidFill>
                  </a:tcPr>
                </a:tc>
                <a:tc>
                  <a:txBody>
                    <a:bodyPr/>
                    <a:lstStyle/>
                    <a:p>
                      <a:r>
                        <a:rPr lang="en-US" sz="1200" dirty="0" smtClean="0"/>
                        <a:t>INR 15,000</a:t>
                      </a:r>
                      <a:endParaRPr lang="en-US" sz="1200" dirty="0"/>
                    </a:p>
                  </a:txBody>
                  <a:tcPr marL="84406" marR="84406" anchor="ctr">
                    <a:solidFill>
                      <a:schemeClr val="bg1">
                        <a:lumMod val="95000"/>
                      </a:schemeClr>
                    </a:solidFill>
                  </a:tcPr>
                </a:tc>
              </a:tr>
              <a:tr h="285226">
                <a:tc>
                  <a:txBody>
                    <a:bodyPr/>
                    <a:lstStyle/>
                    <a:p>
                      <a:r>
                        <a:rPr lang="en-US" sz="1200" dirty="0" smtClean="0"/>
                        <a:t>Life Insurance </a:t>
                      </a:r>
                      <a:endParaRPr lang="en-US" sz="1200" dirty="0"/>
                    </a:p>
                  </a:txBody>
                  <a:tcPr marL="84406" marR="84406" anchor="ctr">
                    <a:solidFill>
                      <a:schemeClr val="bg1">
                        <a:lumMod val="95000"/>
                      </a:schemeClr>
                    </a:solidFill>
                  </a:tcPr>
                </a:tc>
                <a:tc>
                  <a:txBody>
                    <a:bodyPr/>
                    <a:lstStyle/>
                    <a:p>
                      <a:r>
                        <a:rPr lang="en-US" sz="1200" dirty="0" smtClean="0"/>
                        <a:t>INR 20,000,000 SA for Self </a:t>
                      </a:r>
                      <a:endParaRPr lang="en-US" sz="1200" dirty="0"/>
                    </a:p>
                  </a:txBody>
                  <a:tcPr marL="84406" marR="84406" anchor="ctr">
                    <a:solidFill>
                      <a:schemeClr val="bg1">
                        <a:lumMod val="95000"/>
                      </a:schemeClr>
                    </a:solidFill>
                  </a:tcPr>
                </a:tc>
                <a:tc>
                  <a:txBody>
                    <a:bodyPr/>
                    <a:lstStyle/>
                    <a:p>
                      <a:r>
                        <a:rPr lang="en-US" sz="1200" dirty="0" smtClean="0"/>
                        <a:t>INR 10,000</a:t>
                      </a:r>
                      <a:endParaRPr lang="en-US" sz="1200" dirty="0"/>
                    </a:p>
                  </a:txBody>
                  <a:tcPr marL="84406" marR="84406" anchor="ctr">
                    <a:solidFill>
                      <a:schemeClr val="bg1">
                        <a:lumMod val="95000"/>
                      </a:schemeClr>
                    </a:solidFill>
                  </a:tcPr>
                </a:tc>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4087250892"/>
              </p:ext>
            </p:extLst>
          </p:nvPr>
        </p:nvGraphicFramePr>
        <p:xfrm>
          <a:off x="460398" y="3255811"/>
          <a:ext cx="4923693" cy="1003508"/>
        </p:xfrm>
        <a:graphic>
          <a:graphicData uri="http://schemas.openxmlformats.org/drawingml/2006/table">
            <a:tbl>
              <a:tblPr firstRow="1" bandRow="1">
                <a:tableStyleId>{93296810-A885-4BE3-A3E7-6D5BEEA58F35}</a:tableStyleId>
              </a:tblPr>
              <a:tblGrid>
                <a:gridCol w="1219348"/>
                <a:gridCol w="2191737"/>
                <a:gridCol w="1512608"/>
              </a:tblGrid>
              <a:tr h="305281">
                <a:tc>
                  <a:txBody>
                    <a:bodyPr/>
                    <a:lstStyle/>
                    <a:p>
                      <a:pPr algn="ctr"/>
                      <a:r>
                        <a:rPr lang="en-US" sz="1200" dirty="0" smtClean="0">
                          <a:solidFill>
                            <a:schemeClr val="bg1"/>
                          </a:solidFill>
                        </a:rPr>
                        <a:t>Benefit</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Core</a:t>
                      </a:r>
                      <a:r>
                        <a:rPr lang="en-US" sz="1200" baseline="0" dirty="0" smtClean="0">
                          <a:solidFill>
                            <a:schemeClr val="bg1"/>
                          </a:solidFill>
                        </a:rPr>
                        <a:t> Benefit</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Cost to Company </a:t>
                      </a:r>
                      <a:endParaRPr lang="en-US" sz="1200" dirty="0">
                        <a:solidFill>
                          <a:schemeClr val="bg1"/>
                        </a:solidFill>
                      </a:endParaRPr>
                    </a:p>
                  </a:txBody>
                  <a:tcPr marL="84406" marR="84406" anchor="ctr">
                    <a:solidFill>
                      <a:srgbClr val="00338D"/>
                    </a:solidFill>
                  </a:tcPr>
                </a:tc>
              </a:tr>
              <a:tr h="373119">
                <a:tc>
                  <a:txBody>
                    <a:bodyPr/>
                    <a:lstStyle/>
                    <a:p>
                      <a:r>
                        <a:rPr lang="en-US" sz="1200" dirty="0" smtClean="0"/>
                        <a:t>Health Insurance </a:t>
                      </a:r>
                      <a:endParaRPr lang="en-US" sz="1200" dirty="0"/>
                    </a:p>
                  </a:txBody>
                  <a:tcPr marL="84406" marR="84406" anchor="ctr">
                    <a:solidFill>
                      <a:schemeClr val="bg1">
                        <a:lumMod val="95000"/>
                      </a:schemeClr>
                    </a:solidFill>
                  </a:tcPr>
                </a:tc>
                <a:tc>
                  <a:txBody>
                    <a:bodyPr/>
                    <a:lstStyle/>
                    <a:p>
                      <a:r>
                        <a:rPr lang="en-US" sz="1200" dirty="0" smtClean="0"/>
                        <a:t>INR 200,000 for self</a:t>
                      </a:r>
                      <a:r>
                        <a:rPr lang="en-US" sz="1200" baseline="0" dirty="0" smtClean="0"/>
                        <a:t> only </a:t>
                      </a:r>
                      <a:endParaRPr lang="en-US" sz="1200" dirty="0"/>
                    </a:p>
                  </a:txBody>
                  <a:tcPr marL="84406" marR="84406" anchor="ctr">
                    <a:solidFill>
                      <a:schemeClr val="bg1">
                        <a:lumMod val="95000"/>
                      </a:schemeClr>
                    </a:solidFill>
                  </a:tcPr>
                </a:tc>
                <a:tc>
                  <a:txBody>
                    <a:bodyPr/>
                    <a:lstStyle/>
                    <a:p>
                      <a:r>
                        <a:rPr lang="en-US" sz="1200" dirty="0" smtClean="0"/>
                        <a:t>INR</a:t>
                      </a:r>
                      <a:r>
                        <a:rPr lang="en-US" sz="1200" baseline="0" dirty="0" smtClean="0"/>
                        <a:t> 5,000</a:t>
                      </a:r>
                      <a:endParaRPr lang="en-US" sz="1200" dirty="0"/>
                    </a:p>
                  </a:txBody>
                  <a:tcPr marL="84406" marR="84406" anchor="ctr">
                    <a:solidFill>
                      <a:schemeClr val="bg1">
                        <a:lumMod val="95000"/>
                      </a:schemeClr>
                    </a:solidFill>
                  </a:tcPr>
                </a:tc>
              </a:tr>
              <a:tr h="325108">
                <a:tc>
                  <a:txBody>
                    <a:bodyPr/>
                    <a:lstStyle/>
                    <a:p>
                      <a:r>
                        <a:rPr lang="en-US" sz="1200" dirty="0" smtClean="0"/>
                        <a:t>Life Insurance </a:t>
                      </a:r>
                      <a:endParaRPr lang="en-US" sz="1200" dirty="0"/>
                    </a:p>
                  </a:txBody>
                  <a:tcPr marL="84406" marR="84406" anchor="ctr">
                    <a:solidFill>
                      <a:schemeClr val="bg1">
                        <a:lumMod val="95000"/>
                      </a:schemeClr>
                    </a:solidFill>
                  </a:tcPr>
                </a:tc>
                <a:tc>
                  <a:txBody>
                    <a:bodyPr/>
                    <a:lstStyle/>
                    <a:p>
                      <a:r>
                        <a:rPr lang="en-US" sz="1200" dirty="0" smtClean="0"/>
                        <a:t>INR 10,000,000 SA for Self </a:t>
                      </a:r>
                      <a:endParaRPr lang="en-US" sz="1200" dirty="0"/>
                    </a:p>
                  </a:txBody>
                  <a:tcPr marL="84406" marR="84406" anchor="ctr">
                    <a:solidFill>
                      <a:schemeClr val="bg1">
                        <a:lumMod val="95000"/>
                      </a:schemeClr>
                    </a:solidFill>
                  </a:tcPr>
                </a:tc>
                <a:tc>
                  <a:txBody>
                    <a:bodyPr/>
                    <a:lstStyle/>
                    <a:p>
                      <a:r>
                        <a:rPr lang="en-US" sz="1200" dirty="0" smtClean="0"/>
                        <a:t>INR 6,000</a:t>
                      </a:r>
                      <a:endParaRPr lang="en-US" sz="1200" dirty="0"/>
                    </a:p>
                  </a:txBody>
                  <a:tcPr marL="84406" marR="84406" anchor="ctr">
                    <a:solidFill>
                      <a:schemeClr val="bg1">
                        <a:lumMod val="95000"/>
                      </a:schemeClr>
                    </a:solidFill>
                  </a:tcPr>
                </a:tc>
              </a:tr>
            </a:tbl>
          </a:graphicData>
        </a:graphic>
      </p:graphicFrame>
      <p:sp>
        <p:nvSpPr>
          <p:cNvPr id="9" name="Rounded Rectangle 8"/>
          <p:cNvSpPr/>
          <p:nvPr/>
        </p:nvSpPr>
        <p:spPr bwMode="auto">
          <a:xfrm>
            <a:off x="2097367" y="2729338"/>
            <a:ext cx="1138202" cy="360218"/>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Arial" charset="0"/>
                <a:ea typeface="ＭＳ Ｐゴシック" pitchFamily="108" charset="-128"/>
              </a:rPr>
              <a:t>-</a:t>
            </a:r>
          </a:p>
        </p:txBody>
      </p:sp>
      <p:graphicFrame>
        <p:nvGraphicFramePr>
          <p:cNvPr id="23" name="Table 22"/>
          <p:cNvGraphicFramePr>
            <a:graphicFrameLocks noGrp="1"/>
          </p:cNvGraphicFramePr>
          <p:nvPr>
            <p:extLst>
              <p:ext uri="{D42A27DB-BD31-4B8C-83A1-F6EECF244321}">
                <p14:modId xmlns:p14="http://schemas.microsoft.com/office/powerpoint/2010/main" val="2047608854"/>
              </p:ext>
            </p:extLst>
          </p:nvPr>
        </p:nvGraphicFramePr>
        <p:xfrm>
          <a:off x="473187" y="4852388"/>
          <a:ext cx="3644810" cy="1243613"/>
        </p:xfrm>
        <a:graphic>
          <a:graphicData uri="http://schemas.openxmlformats.org/drawingml/2006/table">
            <a:tbl>
              <a:tblPr firstRow="1" bandRow="1">
                <a:tableStyleId>{93296810-A885-4BE3-A3E7-6D5BEEA58F35}</a:tableStyleId>
              </a:tblPr>
              <a:tblGrid>
                <a:gridCol w="1302896"/>
                <a:gridCol w="2341914"/>
              </a:tblGrid>
              <a:tr h="416121">
                <a:tc>
                  <a:txBody>
                    <a:bodyPr/>
                    <a:lstStyle/>
                    <a:p>
                      <a:pPr algn="ctr"/>
                      <a:r>
                        <a:rPr lang="en-US" sz="1200" dirty="0" smtClean="0">
                          <a:solidFill>
                            <a:schemeClr val="bg1"/>
                          </a:solidFill>
                        </a:rPr>
                        <a:t>Benefit</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Credits</a:t>
                      </a:r>
                      <a:r>
                        <a:rPr lang="en-US" sz="1200" baseline="0" dirty="0" smtClean="0">
                          <a:solidFill>
                            <a:schemeClr val="bg1"/>
                          </a:solidFill>
                        </a:rPr>
                        <a:t> transferred to employee’s FSA </a:t>
                      </a:r>
                      <a:endParaRPr lang="en-US" sz="1200" dirty="0">
                        <a:solidFill>
                          <a:schemeClr val="bg1"/>
                        </a:solidFill>
                      </a:endParaRPr>
                    </a:p>
                  </a:txBody>
                  <a:tcPr marL="84406" marR="84406" anchor="ctr">
                    <a:solidFill>
                      <a:srgbClr val="00338D"/>
                    </a:solidFill>
                  </a:tcPr>
                </a:tc>
              </a:tr>
              <a:tr h="416121">
                <a:tc>
                  <a:txBody>
                    <a:bodyPr/>
                    <a:lstStyle/>
                    <a:p>
                      <a:r>
                        <a:rPr lang="en-US" sz="1200" dirty="0" smtClean="0"/>
                        <a:t>Health Insurance </a:t>
                      </a:r>
                      <a:endParaRPr lang="en-US" sz="1200" dirty="0"/>
                    </a:p>
                  </a:txBody>
                  <a:tcPr marL="84406" marR="84406" anchor="ctr">
                    <a:solidFill>
                      <a:schemeClr val="bg1">
                        <a:lumMod val="95000"/>
                      </a:schemeClr>
                    </a:solidFill>
                  </a:tcPr>
                </a:tc>
                <a:tc>
                  <a:txBody>
                    <a:bodyPr/>
                    <a:lstStyle/>
                    <a:p>
                      <a:pPr algn="ctr"/>
                      <a:r>
                        <a:rPr lang="en-US" sz="1200" dirty="0" smtClean="0"/>
                        <a:t>INR 10,000</a:t>
                      </a:r>
                      <a:endParaRPr lang="en-US" sz="1200" dirty="0"/>
                    </a:p>
                  </a:txBody>
                  <a:tcPr marL="84406" marR="84406" anchor="ctr">
                    <a:solidFill>
                      <a:schemeClr val="bg1">
                        <a:lumMod val="95000"/>
                      </a:schemeClr>
                    </a:solidFill>
                  </a:tcPr>
                </a:tc>
              </a:tr>
              <a:tr h="370292">
                <a:tc>
                  <a:txBody>
                    <a:bodyPr/>
                    <a:lstStyle/>
                    <a:p>
                      <a:r>
                        <a:rPr lang="en-US" sz="1200" dirty="0" smtClean="0"/>
                        <a:t>Life Insurance </a:t>
                      </a:r>
                      <a:endParaRPr lang="en-US" sz="1200" dirty="0"/>
                    </a:p>
                  </a:txBody>
                  <a:tcPr marL="84406" marR="84406" anchor="ctr">
                    <a:solidFill>
                      <a:schemeClr val="bg1">
                        <a:lumMod val="95000"/>
                      </a:schemeClr>
                    </a:solidFill>
                  </a:tcPr>
                </a:tc>
                <a:tc>
                  <a:txBody>
                    <a:bodyPr/>
                    <a:lstStyle/>
                    <a:p>
                      <a:pPr algn="ctr"/>
                      <a:r>
                        <a:rPr lang="en-US" sz="1200" dirty="0" smtClean="0"/>
                        <a:t>INR 4,000</a:t>
                      </a:r>
                      <a:endParaRPr lang="en-US" sz="1200" dirty="0"/>
                    </a:p>
                  </a:txBody>
                  <a:tcPr marL="84406" marR="84406" anchor="ctr">
                    <a:solidFill>
                      <a:schemeClr val="bg1">
                        <a:lumMod val="95000"/>
                      </a:schemeClr>
                    </a:solidFill>
                  </a:tcPr>
                </a:tc>
              </a:tr>
            </a:tbl>
          </a:graphicData>
        </a:graphic>
      </p:graphicFrame>
      <p:sp>
        <p:nvSpPr>
          <p:cNvPr id="24" name="Rounded Rectangle 23"/>
          <p:cNvSpPr/>
          <p:nvPr/>
        </p:nvSpPr>
        <p:spPr bwMode="auto">
          <a:xfrm>
            <a:off x="2314775" y="4537357"/>
            <a:ext cx="716173" cy="90054"/>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4400" dirty="0"/>
              <a:t>=</a:t>
            </a:r>
            <a:endParaRPr kumimoji="0" lang="en-US" sz="4400" b="0" i="0" u="none" strike="noStrike" cap="none" normalizeH="0" baseline="0" dirty="0" smtClean="0">
              <a:ln>
                <a:noFill/>
              </a:ln>
              <a:solidFill>
                <a:schemeClr val="tx1"/>
              </a:solidFill>
              <a:effectLst/>
              <a:latin typeface="Arial" charset="0"/>
              <a:ea typeface="ＭＳ Ｐゴシック" pitchFamily="108" charset="-128"/>
            </a:endParaRPr>
          </a:p>
        </p:txBody>
      </p:sp>
      <p:sp>
        <p:nvSpPr>
          <p:cNvPr id="25" name="Rounded Rectangle 24"/>
          <p:cNvSpPr/>
          <p:nvPr/>
        </p:nvSpPr>
        <p:spPr bwMode="auto">
          <a:xfrm>
            <a:off x="4117998" y="5280388"/>
            <a:ext cx="639439" cy="434613"/>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4400" dirty="0" smtClean="0"/>
              <a:t>+</a:t>
            </a:r>
            <a:endParaRPr kumimoji="0" lang="en-US" sz="4400" b="0" i="0" u="none" strike="noStrike" cap="none" normalizeH="0" baseline="0" dirty="0" smtClean="0">
              <a:ln>
                <a:noFill/>
              </a:ln>
              <a:solidFill>
                <a:schemeClr val="tx1"/>
              </a:solidFill>
              <a:effectLst/>
              <a:latin typeface="Arial" charset="0"/>
              <a:ea typeface="ＭＳ Ｐゴシック" pitchFamily="108" charset="-128"/>
            </a:endParaRPr>
          </a:p>
        </p:txBody>
      </p:sp>
      <p:sp>
        <p:nvSpPr>
          <p:cNvPr id="15" name="Rounded Rectangle 14"/>
          <p:cNvSpPr/>
          <p:nvPr/>
        </p:nvSpPr>
        <p:spPr bwMode="auto">
          <a:xfrm>
            <a:off x="4757437" y="4785708"/>
            <a:ext cx="1534657" cy="1310292"/>
          </a:xfrm>
          <a:prstGeom prst="roundRect">
            <a:avLst/>
          </a:prstGeom>
          <a:solidFill>
            <a:srgbClr val="00338D"/>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Arial" charset="0"/>
                <a:ea typeface="ＭＳ Ｐゴシック" pitchFamily="108" charset="-128"/>
              </a:rPr>
              <a:t>Initial</a:t>
            </a:r>
            <a:r>
              <a:rPr kumimoji="0" lang="en-US" sz="1400" b="0" i="0" u="none" strike="noStrike" cap="none" normalizeH="0" dirty="0" smtClean="0">
                <a:ln>
                  <a:noFill/>
                </a:ln>
                <a:solidFill>
                  <a:schemeClr val="bg1"/>
                </a:solidFill>
                <a:effectLst/>
                <a:latin typeface="Arial" charset="0"/>
                <a:ea typeface="ＭＳ Ｐゴシック" pitchFamily="108" charset="-128"/>
              </a:rPr>
              <a:t> Flex Credit Grants by the employer </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dirty="0" smtClean="0">
              <a:ln>
                <a:noFill/>
              </a:ln>
              <a:solidFill>
                <a:schemeClr val="bg1"/>
              </a:solidFill>
              <a:effectLst/>
              <a:latin typeface="Arial" charset="0"/>
              <a:ea typeface="ＭＳ Ｐゴシック" pitchFamily="108"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dirty="0" smtClean="0">
                <a:ln>
                  <a:noFill/>
                </a:ln>
                <a:solidFill>
                  <a:schemeClr val="bg1"/>
                </a:solidFill>
                <a:effectLst/>
                <a:latin typeface="Arial" charset="0"/>
                <a:ea typeface="ＭＳ Ｐゴシック" pitchFamily="108" charset="-128"/>
              </a:rPr>
              <a:t>INR 10,000</a:t>
            </a:r>
            <a:endParaRPr kumimoji="0" lang="en-US" sz="1400" b="1" i="0" u="none" strike="noStrike" cap="none" normalizeH="0" baseline="0" dirty="0" smtClean="0">
              <a:ln>
                <a:noFill/>
              </a:ln>
              <a:solidFill>
                <a:schemeClr val="bg1"/>
              </a:solidFill>
              <a:effectLst/>
              <a:latin typeface="Arial" charset="0"/>
              <a:ea typeface="ＭＳ Ｐゴシック" pitchFamily="108" charset="-128"/>
            </a:endParaRPr>
          </a:p>
        </p:txBody>
      </p:sp>
      <p:sp>
        <p:nvSpPr>
          <p:cNvPr id="27" name="Rounded Rectangle 26"/>
          <p:cNvSpPr/>
          <p:nvPr/>
        </p:nvSpPr>
        <p:spPr bwMode="auto">
          <a:xfrm>
            <a:off x="6330461" y="5382492"/>
            <a:ext cx="473188" cy="180109"/>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4400" dirty="0"/>
              <a:t>=</a:t>
            </a:r>
            <a:endParaRPr kumimoji="0" lang="en-US" sz="4400" b="0" i="0" u="none" strike="noStrike" cap="none" normalizeH="0" baseline="0" dirty="0" smtClean="0">
              <a:ln>
                <a:noFill/>
              </a:ln>
              <a:solidFill>
                <a:schemeClr val="tx1"/>
              </a:solidFill>
              <a:effectLst/>
              <a:latin typeface="Arial" charset="0"/>
              <a:ea typeface="ＭＳ Ｐゴシック" pitchFamily="108" charset="-128"/>
            </a:endParaRPr>
          </a:p>
        </p:txBody>
      </p:sp>
      <p:sp>
        <p:nvSpPr>
          <p:cNvPr id="28" name="Rounded Rectangle 27"/>
          <p:cNvSpPr/>
          <p:nvPr/>
        </p:nvSpPr>
        <p:spPr bwMode="auto">
          <a:xfrm>
            <a:off x="6829225" y="4873204"/>
            <a:ext cx="1943899" cy="1222797"/>
          </a:xfrm>
          <a:prstGeom prst="roundRect">
            <a:avLst/>
          </a:prstGeom>
          <a:solidFill>
            <a:schemeClr val="bg1">
              <a:lumMod val="9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800" b="1" dirty="0" smtClean="0"/>
              <a:t>Total FSA </a:t>
            </a:r>
            <a:r>
              <a:rPr kumimoji="0" lang="en-US" sz="1800" b="1" i="0" u="none" strike="noStrike" cap="none" normalizeH="0" dirty="0" smtClean="0">
                <a:ln>
                  <a:noFill/>
                </a:ln>
                <a:solidFill>
                  <a:schemeClr val="tx1"/>
                </a:solidFill>
                <a:effectLst/>
              </a:rPr>
              <a:t>:</a:t>
            </a:r>
          </a:p>
          <a:p>
            <a:pPr marL="0" marR="0" indent="0" algn="l" defTabSz="914400" rtl="0" eaLnBrk="0" fontAlgn="base" latinLnBrk="0" hangingPunct="0">
              <a:lnSpc>
                <a:spcPct val="100000"/>
              </a:lnSpc>
              <a:spcBef>
                <a:spcPct val="0"/>
              </a:spcBef>
              <a:spcAft>
                <a:spcPct val="0"/>
              </a:spcAft>
              <a:buClrTx/>
              <a:buSzTx/>
              <a:buFontTx/>
              <a:buNone/>
              <a:tabLst/>
            </a:pPr>
            <a:r>
              <a:rPr lang="en-US" sz="1800" b="1" baseline="0" dirty="0" smtClean="0"/>
              <a:t>INR</a:t>
            </a:r>
            <a:r>
              <a:rPr lang="en-US" sz="1800" b="1" dirty="0" smtClean="0"/>
              <a:t> 24,000</a:t>
            </a:r>
            <a:endParaRPr kumimoji="0" lang="en-US" sz="1800" b="1" i="0" u="none" strike="noStrike" cap="none" normalizeH="0" baseline="0" dirty="0" smtClean="0">
              <a:ln>
                <a:noFill/>
              </a:ln>
              <a:solidFill>
                <a:schemeClr val="tx1"/>
              </a:solidFill>
              <a:effectLst/>
            </a:endParaRPr>
          </a:p>
        </p:txBody>
      </p:sp>
      <p:sp>
        <p:nvSpPr>
          <p:cNvPr id="5" name="Curved Left Arrow 4"/>
          <p:cNvSpPr/>
          <p:nvPr/>
        </p:nvSpPr>
        <p:spPr bwMode="auto">
          <a:xfrm>
            <a:off x="5416062" y="2057400"/>
            <a:ext cx="454004" cy="1828800"/>
          </a:xfrm>
          <a:prstGeom prst="curvedLeftArrow">
            <a:avLst/>
          </a:prstGeom>
          <a:solidFill>
            <a:srgbClr val="00338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a typeface="ＭＳ Ｐゴシック" pitchFamily="34" charset="-128"/>
            </a:endParaRPr>
          </a:p>
        </p:txBody>
      </p:sp>
      <p:sp>
        <p:nvSpPr>
          <p:cNvPr id="16" name="Curved Left Arrow 15"/>
          <p:cNvSpPr/>
          <p:nvPr/>
        </p:nvSpPr>
        <p:spPr bwMode="auto">
          <a:xfrm>
            <a:off x="5416062" y="2438400"/>
            <a:ext cx="454004" cy="1828800"/>
          </a:xfrm>
          <a:prstGeom prst="curvedLeftArrow">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a typeface="ＭＳ Ｐゴシック" pitchFamily="34" charset="-128"/>
            </a:endParaRPr>
          </a:p>
        </p:txBody>
      </p:sp>
    </p:spTree>
    <p:extLst>
      <p:ext uri="{BB962C8B-B14F-4D97-AF65-F5344CB8AC3E}">
        <p14:creationId xmlns:p14="http://schemas.microsoft.com/office/powerpoint/2010/main" val="2989270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8" y="277093"/>
            <a:ext cx="8229600" cy="520700"/>
          </a:xfrm>
        </p:spPr>
        <p:txBody>
          <a:bodyPr>
            <a:normAutofit fontScale="90000"/>
          </a:bodyPr>
          <a:lstStyle/>
          <a:p>
            <a:r>
              <a:rPr lang="en-US" sz="2400" dirty="0" smtClean="0"/>
              <a:t>Flexible Benefits Case Study  </a:t>
            </a:r>
            <a:br>
              <a:rPr lang="en-US" sz="2400" dirty="0" smtClean="0"/>
            </a:br>
            <a:r>
              <a:rPr lang="en-US" sz="2000" dirty="0"/>
              <a:t>Choices made by the employee from the </a:t>
            </a:r>
            <a:r>
              <a:rPr lang="en-US" sz="2000" dirty="0" smtClean="0"/>
              <a:t>Benefits Menu</a:t>
            </a:r>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1269661593"/>
              </p:ext>
            </p:extLst>
          </p:nvPr>
        </p:nvGraphicFramePr>
        <p:xfrm>
          <a:off x="358085" y="1409690"/>
          <a:ext cx="4220308" cy="1870053"/>
        </p:xfrm>
        <a:graphic>
          <a:graphicData uri="http://schemas.openxmlformats.org/drawingml/2006/table">
            <a:tbl>
              <a:tblPr firstRow="1" bandRow="1">
                <a:tableStyleId>{93296810-A885-4BE3-A3E7-6D5BEEA58F35}</a:tableStyleId>
              </a:tblPr>
              <a:tblGrid>
                <a:gridCol w="984739"/>
                <a:gridCol w="1163781"/>
                <a:gridCol w="792906"/>
                <a:gridCol w="1278882"/>
              </a:tblGrid>
              <a:tr h="405048">
                <a:tc>
                  <a:txBody>
                    <a:bodyPr/>
                    <a:lstStyle/>
                    <a:p>
                      <a:pPr algn="ctr"/>
                      <a:r>
                        <a:rPr lang="en-US" sz="1000" dirty="0" smtClean="0">
                          <a:solidFill>
                            <a:schemeClr val="bg1"/>
                          </a:solidFill>
                        </a:rPr>
                        <a:t>Sum</a:t>
                      </a:r>
                      <a:r>
                        <a:rPr lang="en-US" sz="1000" baseline="0" dirty="0" smtClean="0">
                          <a:solidFill>
                            <a:schemeClr val="bg1"/>
                          </a:solidFill>
                        </a:rPr>
                        <a:t> Assured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Coverage</a:t>
                      </a:r>
                      <a:r>
                        <a:rPr lang="en-US" sz="1000" baseline="0" dirty="0" smtClean="0">
                          <a:solidFill>
                            <a:schemeClr val="bg1"/>
                          </a:solidFill>
                        </a:rPr>
                        <a:t>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Cost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Credits Transferred</a:t>
                      </a:r>
                      <a:r>
                        <a:rPr lang="en-US" sz="1000" baseline="0" dirty="0" smtClean="0">
                          <a:solidFill>
                            <a:schemeClr val="bg1"/>
                          </a:solidFill>
                        </a:rPr>
                        <a:t> to  Employee’s FSA </a:t>
                      </a:r>
                      <a:endParaRPr lang="en-US" sz="1000" dirty="0">
                        <a:solidFill>
                          <a:schemeClr val="bg1"/>
                        </a:solidFill>
                      </a:endParaRPr>
                    </a:p>
                  </a:txBody>
                  <a:tcPr marL="84406" marR="84406" anchor="ctr">
                    <a:solidFill>
                      <a:srgbClr val="00338D"/>
                    </a:solidFill>
                  </a:tcPr>
                </a:tc>
              </a:tr>
              <a:tr h="387299">
                <a:tc>
                  <a:txBody>
                    <a:bodyPr/>
                    <a:lstStyle/>
                    <a:p>
                      <a:pPr algn="l"/>
                      <a:r>
                        <a:rPr lang="en-US" sz="1000" dirty="0" smtClean="0"/>
                        <a:t>INR  200,000</a:t>
                      </a:r>
                      <a:endParaRPr lang="en-US" sz="1000" dirty="0"/>
                    </a:p>
                  </a:txBody>
                  <a:tcPr marL="84406" marR="84406" anchor="ctr">
                    <a:solidFill>
                      <a:schemeClr val="bg1">
                        <a:lumMod val="95000"/>
                      </a:schemeClr>
                    </a:solidFill>
                  </a:tcPr>
                </a:tc>
                <a:tc>
                  <a:txBody>
                    <a:bodyPr/>
                    <a:lstStyle/>
                    <a:p>
                      <a:pPr algn="ctr"/>
                      <a:r>
                        <a:rPr lang="en-US" sz="1000" dirty="0" smtClean="0"/>
                        <a:t>Self only </a:t>
                      </a:r>
                      <a:endParaRPr lang="en-US" sz="1000" dirty="0"/>
                    </a:p>
                  </a:txBody>
                  <a:tcPr marL="84406" marR="84406" anchor="ctr">
                    <a:solidFill>
                      <a:schemeClr val="bg1">
                        <a:lumMod val="95000"/>
                      </a:schemeClr>
                    </a:solidFill>
                  </a:tcPr>
                </a:tc>
                <a:tc>
                  <a:txBody>
                    <a:bodyPr/>
                    <a:lstStyle/>
                    <a:p>
                      <a:pPr algn="ctr"/>
                      <a:r>
                        <a:rPr lang="en-US" sz="1000" dirty="0" smtClean="0"/>
                        <a:t>INR 5,000</a:t>
                      </a:r>
                      <a:endParaRPr lang="en-US" sz="1000" dirty="0"/>
                    </a:p>
                  </a:txBody>
                  <a:tcPr marL="84406" marR="84406" anchor="ctr">
                    <a:solidFill>
                      <a:schemeClr val="bg1">
                        <a:lumMod val="95000"/>
                      </a:schemeClr>
                    </a:solidFill>
                  </a:tcPr>
                </a:tc>
                <a:tc>
                  <a:txBody>
                    <a:bodyPr/>
                    <a:lstStyle/>
                    <a:p>
                      <a:pPr algn="ctr"/>
                      <a:r>
                        <a:rPr lang="en-US" sz="1000" dirty="0" smtClean="0"/>
                        <a:t>Nil</a:t>
                      </a:r>
                      <a:endParaRPr lang="en-US" sz="1000" dirty="0"/>
                    </a:p>
                  </a:txBody>
                  <a:tcPr marL="84406" marR="84406" anchor="ctr">
                    <a:solidFill>
                      <a:schemeClr val="bg1">
                        <a:lumMod val="95000"/>
                      </a:schemeClr>
                    </a:solidFill>
                  </a:tcPr>
                </a:tc>
              </a:tr>
              <a:tr h="285226">
                <a:tc>
                  <a:txBody>
                    <a:bodyPr/>
                    <a:lstStyle/>
                    <a:p>
                      <a:pPr algn="l"/>
                      <a:r>
                        <a:rPr lang="en-US" sz="1000" dirty="0" smtClean="0"/>
                        <a:t>INR 400,000</a:t>
                      </a:r>
                      <a:endParaRPr lang="en-US" sz="1000" dirty="0"/>
                    </a:p>
                  </a:txBody>
                  <a:tcPr marL="84406" marR="84406" anchor="ctr">
                    <a:solidFill>
                      <a:schemeClr val="bg1">
                        <a:lumMod val="95000"/>
                      </a:schemeClr>
                    </a:solidFill>
                  </a:tcPr>
                </a:tc>
                <a:tc>
                  <a:txBody>
                    <a:bodyPr/>
                    <a:lstStyle/>
                    <a:p>
                      <a:pPr algn="ctr"/>
                      <a:r>
                        <a:rPr lang="en-US" sz="1000" dirty="0" smtClean="0"/>
                        <a:t>Self only </a:t>
                      </a:r>
                      <a:endParaRPr lang="en-US" sz="1000" dirty="0"/>
                    </a:p>
                  </a:txBody>
                  <a:tcPr marL="84406" marR="84406" anchor="ctr">
                    <a:solidFill>
                      <a:schemeClr val="bg1">
                        <a:lumMod val="95000"/>
                      </a:schemeClr>
                    </a:solidFill>
                  </a:tcPr>
                </a:tc>
                <a:tc>
                  <a:txBody>
                    <a:bodyPr/>
                    <a:lstStyle/>
                    <a:p>
                      <a:pPr algn="ctr"/>
                      <a:r>
                        <a:rPr lang="en-US" sz="1000" dirty="0" smtClean="0"/>
                        <a:t>INR </a:t>
                      </a:r>
                      <a:r>
                        <a:rPr lang="en-US" sz="1000" baseline="0" dirty="0" smtClean="0"/>
                        <a:t> 10</a:t>
                      </a:r>
                      <a:r>
                        <a:rPr lang="en-US" sz="1000" dirty="0" smtClean="0"/>
                        <a:t>,000</a:t>
                      </a:r>
                      <a:endParaRPr lang="en-US" sz="1000" dirty="0"/>
                    </a:p>
                  </a:txBody>
                  <a:tcPr marL="84406" marR="84406" anchor="ctr">
                    <a:solidFill>
                      <a:schemeClr val="bg1">
                        <a:lumMod val="95000"/>
                      </a:schemeClr>
                    </a:solidFill>
                  </a:tcPr>
                </a:tc>
                <a:tc>
                  <a:txBody>
                    <a:bodyPr/>
                    <a:lstStyle/>
                    <a:p>
                      <a:pPr algn="ctr"/>
                      <a:r>
                        <a:rPr lang="en-US" sz="1000" dirty="0" smtClean="0"/>
                        <a:t>(INR 4,000)</a:t>
                      </a:r>
                      <a:endParaRPr lang="en-US" sz="1000" dirty="0"/>
                    </a:p>
                  </a:txBody>
                  <a:tcPr marL="84406" marR="84406" anchor="ctr">
                    <a:solidFill>
                      <a:schemeClr val="bg1">
                        <a:lumMod val="95000"/>
                      </a:schemeClr>
                    </a:solidFill>
                  </a:tcPr>
                </a:tc>
              </a:tr>
              <a:tr h="285226">
                <a:tc>
                  <a:txBody>
                    <a:bodyPr/>
                    <a:lstStyle/>
                    <a:p>
                      <a:pPr algn="l"/>
                      <a:r>
                        <a:rPr lang="en-US" sz="1000" dirty="0" smtClean="0"/>
                        <a:t>INR 300,000</a:t>
                      </a:r>
                      <a:endParaRPr lang="en-US" sz="1000" dirty="0"/>
                    </a:p>
                  </a:txBody>
                  <a:tcPr marL="84406" marR="84406" anchor="ctr">
                    <a:solidFill>
                      <a:schemeClr val="bg1">
                        <a:lumMod val="95000"/>
                      </a:schemeClr>
                    </a:solidFill>
                  </a:tcPr>
                </a:tc>
                <a:tc>
                  <a:txBody>
                    <a:bodyPr/>
                    <a:lstStyle/>
                    <a:p>
                      <a:pPr algn="ctr"/>
                      <a:r>
                        <a:rPr lang="en-US" sz="1000" dirty="0" smtClean="0"/>
                        <a:t>Self +Spouse + 2 kids</a:t>
                      </a:r>
                      <a:r>
                        <a:rPr lang="en-US" sz="1000" baseline="0" dirty="0" smtClean="0"/>
                        <a:t> + 2 parents</a:t>
                      </a:r>
                      <a:endParaRPr lang="en-US" sz="1000" dirty="0"/>
                    </a:p>
                  </a:txBody>
                  <a:tcPr marL="84406" marR="84406" anchor="ctr">
                    <a:solidFill>
                      <a:schemeClr val="bg1">
                        <a:lumMod val="95000"/>
                      </a:schemeClr>
                    </a:solidFill>
                  </a:tcPr>
                </a:tc>
                <a:tc>
                  <a:txBody>
                    <a:bodyPr/>
                    <a:lstStyle/>
                    <a:p>
                      <a:pPr algn="ctr"/>
                      <a:r>
                        <a:rPr lang="en-US" sz="1000" dirty="0" smtClean="0"/>
                        <a:t>INR 15,000</a:t>
                      </a:r>
                      <a:endParaRPr lang="en-US" sz="1000" dirty="0"/>
                    </a:p>
                  </a:txBody>
                  <a:tcPr marL="84406" marR="84406" anchor="ctr">
                    <a:solidFill>
                      <a:schemeClr val="bg1">
                        <a:lumMod val="95000"/>
                      </a:schemeClr>
                    </a:solidFill>
                  </a:tcPr>
                </a:tc>
                <a:tc>
                  <a:txBody>
                    <a:bodyPr/>
                    <a:lstStyle/>
                    <a:p>
                      <a:pPr algn="ctr"/>
                      <a:r>
                        <a:rPr lang="en-US" sz="1000" dirty="0" smtClean="0"/>
                        <a:t>(INR 11,000)</a:t>
                      </a:r>
                      <a:endParaRPr lang="en-US" sz="1000" dirty="0"/>
                    </a:p>
                  </a:txBody>
                  <a:tcPr marL="84406" marR="84406" anchor="ctr">
                    <a:solidFill>
                      <a:schemeClr val="bg1">
                        <a:lumMod val="95000"/>
                      </a:schemeClr>
                    </a:solidFill>
                  </a:tcPr>
                </a:tc>
              </a:tr>
              <a:tr h="285226">
                <a:tc>
                  <a:txBody>
                    <a:bodyPr/>
                    <a:lstStyle/>
                    <a:p>
                      <a:pPr algn="l"/>
                      <a:r>
                        <a:rPr lang="en-US" sz="1000" dirty="0" smtClean="0"/>
                        <a:t>INR 600,000</a:t>
                      </a:r>
                      <a:endParaRPr lang="en-US" sz="1000" dirty="0"/>
                    </a:p>
                  </a:txBody>
                  <a:tcPr marL="84406" marR="84406" anchor="ctr">
                    <a:solidFill>
                      <a:srgbClr val="FFFF00"/>
                    </a:solidFill>
                  </a:tcPr>
                </a:tc>
                <a:tc>
                  <a:txBody>
                    <a:bodyPr/>
                    <a:lstStyle/>
                    <a:p>
                      <a:pPr algn="ctr"/>
                      <a:r>
                        <a:rPr lang="en-US" sz="1000" dirty="0" smtClean="0"/>
                        <a:t>Self +Spouse + 2 kids</a:t>
                      </a:r>
                      <a:r>
                        <a:rPr lang="en-US" sz="1000" baseline="0" dirty="0" smtClean="0"/>
                        <a:t> + 2 parents</a:t>
                      </a:r>
                      <a:endParaRPr lang="en-US" sz="1000" dirty="0"/>
                    </a:p>
                  </a:txBody>
                  <a:tcPr marL="84406" marR="84406" anchor="ctr">
                    <a:solidFill>
                      <a:srgbClr val="FFFF00"/>
                    </a:solidFill>
                  </a:tcPr>
                </a:tc>
                <a:tc>
                  <a:txBody>
                    <a:bodyPr/>
                    <a:lstStyle/>
                    <a:p>
                      <a:pPr algn="ctr"/>
                      <a:r>
                        <a:rPr lang="en-US" sz="1000" dirty="0" smtClean="0"/>
                        <a:t>INR 25,000</a:t>
                      </a:r>
                      <a:endParaRPr lang="en-US" sz="1000" dirty="0"/>
                    </a:p>
                  </a:txBody>
                  <a:tcPr marL="84406" marR="84406" anchor="ctr">
                    <a:solidFill>
                      <a:srgbClr val="FFFF00"/>
                    </a:solidFill>
                  </a:tcPr>
                </a:tc>
                <a:tc>
                  <a:txBody>
                    <a:bodyPr/>
                    <a:lstStyle/>
                    <a:p>
                      <a:pPr algn="ctr"/>
                      <a:r>
                        <a:rPr lang="en-US" sz="1000" dirty="0" smtClean="0"/>
                        <a:t>(INR 20,000)</a:t>
                      </a:r>
                      <a:endParaRPr lang="en-US" sz="1000" dirty="0"/>
                    </a:p>
                  </a:txBody>
                  <a:tcPr marL="84406" marR="84406" anchor="ctr">
                    <a:solidFill>
                      <a:srgbClr val="FFFF00"/>
                    </a:solidFill>
                  </a:tcPr>
                </a:tc>
              </a:tr>
            </a:tbl>
          </a:graphicData>
        </a:graphic>
      </p:graphicFrame>
      <p:sp>
        <p:nvSpPr>
          <p:cNvPr id="16" name="Rectangle 15"/>
          <p:cNvSpPr/>
          <p:nvPr/>
        </p:nvSpPr>
        <p:spPr bwMode="auto">
          <a:xfrm>
            <a:off x="1112627" y="990601"/>
            <a:ext cx="2506607" cy="36714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smtClean="0">
                <a:solidFill>
                  <a:schemeClr val="accent3">
                    <a:lumMod val="50000"/>
                  </a:schemeClr>
                </a:solidFill>
              </a:rPr>
              <a:t>Health Insurance  </a:t>
            </a:r>
            <a:endParaRPr kumimoji="0" lang="en-US" sz="1200" b="1" i="0" u="none" strike="noStrike" cap="none" normalizeH="0" baseline="0" dirty="0" smtClean="0">
              <a:ln>
                <a:noFill/>
              </a:ln>
              <a:solidFill>
                <a:schemeClr val="accent3">
                  <a:lumMod val="50000"/>
                </a:schemeClr>
              </a:solidFill>
              <a:effectLst/>
            </a:endParaRPr>
          </a:p>
        </p:txBody>
      </p:sp>
      <p:graphicFrame>
        <p:nvGraphicFramePr>
          <p:cNvPr id="17" name="Table 16"/>
          <p:cNvGraphicFramePr>
            <a:graphicFrameLocks noGrp="1"/>
          </p:cNvGraphicFramePr>
          <p:nvPr>
            <p:extLst>
              <p:ext uri="{D42A27DB-BD31-4B8C-83A1-F6EECF244321}">
                <p14:modId xmlns:p14="http://schemas.microsoft.com/office/powerpoint/2010/main" val="3731040681"/>
              </p:ext>
            </p:extLst>
          </p:nvPr>
        </p:nvGraphicFramePr>
        <p:xfrm>
          <a:off x="4923693" y="1424822"/>
          <a:ext cx="3772696" cy="2194918"/>
        </p:xfrm>
        <a:graphic>
          <a:graphicData uri="http://schemas.openxmlformats.org/drawingml/2006/table">
            <a:tbl>
              <a:tblPr firstRow="1" bandRow="1">
                <a:tableStyleId>{93296810-A885-4BE3-A3E7-6D5BEEA58F35}</a:tableStyleId>
              </a:tblPr>
              <a:tblGrid>
                <a:gridCol w="1263034"/>
                <a:gridCol w="1021837"/>
                <a:gridCol w="1487825"/>
              </a:tblGrid>
              <a:tr h="446659">
                <a:tc>
                  <a:txBody>
                    <a:bodyPr/>
                    <a:lstStyle/>
                    <a:p>
                      <a:pPr algn="ctr"/>
                      <a:r>
                        <a:rPr lang="en-US" sz="1000" dirty="0" smtClean="0">
                          <a:solidFill>
                            <a:schemeClr val="bg1"/>
                          </a:solidFill>
                        </a:rPr>
                        <a:t>Leave</a:t>
                      </a:r>
                      <a:r>
                        <a:rPr lang="en-US" sz="1000" baseline="0" dirty="0" smtClean="0">
                          <a:solidFill>
                            <a:schemeClr val="bg1"/>
                          </a:solidFill>
                        </a:rPr>
                        <a:t> Days</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Total</a:t>
                      </a:r>
                      <a:r>
                        <a:rPr lang="en-US" sz="1000" baseline="0" dirty="0" smtClean="0">
                          <a:solidFill>
                            <a:schemeClr val="bg1"/>
                          </a:solidFill>
                        </a:rPr>
                        <a:t> Leaves Available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Credits</a:t>
                      </a:r>
                      <a:r>
                        <a:rPr lang="en-US" sz="1000" baseline="0" dirty="0" smtClean="0">
                          <a:solidFill>
                            <a:schemeClr val="bg1"/>
                          </a:solidFill>
                        </a:rPr>
                        <a:t>  Transferred  to Employee’s FSA </a:t>
                      </a:r>
                      <a:endParaRPr lang="en-US" sz="1000" dirty="0">
                        <a:solidFill>
                          <a:schemeClr val="bg1"/>
                        </a:solidFill>
                      </a:endParaRPr>
                    </a:p>
                  </a:txBody>
                  <a:tcPr marL="84406" marR="84406" anchor="ctr">
                    <a:solidFill>
                      <a:srgbClr val="00338D"/>
                    </a:solidFill>
                  </a:tcPr>
                </a:tc>
              </a:tr>
              <a:tr h="285219">
                <a:tc>
                  <a:txBody>
                    <a:bodyPr/>
                    <a:lstStyle/>
                    <a:p>
                      <a:pPr algn="l"/>
                      <a:r>
                        <a:rPr lang="en-US" sz="1000" dirty="0" smtClean="0"/>
                        <a:t>Sell 3 days</a:t>
                      </a:r>
                      <a:endParaRPr lang="en-US" sz="1000" dirty="0"/>
                    </a:p>
                  </a:txBody>
                  <a:tcPr marL="84406" marR="84406" anchor="ctr">
                    <a:solidFill>
                      <a:srgbClr val="FFFF00"/>
                    </a:solidFill>
                  </a:tcPr>
                </a:tc>
                <a:tc>
                  <a:txBody>
                    <a:bodyPr/>
                    <a:lstStyle/>
                    <a:p>
                      <a:pPr algn="ctr"/>
                      <a:r>
                        <a:rPr lang="en-US" sz="1000" dirty="0" smtClean="0"/>
                        <a:t>22 days</a:t>
                      </a:r>
                      <a:endParaRPr lang="en-US" sz="1000" dirty="0"/>
                    </a:p>
                  </a:txBody>
                  <a:tcPr marL="84406" marR="84406" anchor="ctr">
                    <a:solidFill>
                      <a:srgbClr val="FFFF00"/>
                    </a:solidFill>
                  </a:tcPr>
                </a:tc>
                <a:tc>
                  <a:txBody>
                    <a:bodyPr/>
                    <a:lstStyle/>
                    <a:p>
                      <a:pPr algn="ctr"/>
                      <a:r>
                        <a:rPr lang="en-US" sz="1000" dirty="0" smtClean="0"/>
                        <a:t>INR 25,000</a:t>
                      </a:r>
                      <a:endParaRPr lang="en-US" sz="1000" dirty="0"/>
                    </a:p>
                  </a:txBody>
                  <a:tcPr marL="84406" marR="84406" anchor="ctr">
                    <a:solidFill>
                      <a:srgbClr val="FFFF00"/>
                    </a:solidFill>
                  </a:tcPr>
                </a:tc>
              </a:tr>
              <a:tr h="227310">
                <a:tc>
                  <a:txBody>
                    <a:bodyPr/>
                    <a:lstStyle/>
                    <a:p>
                      <a:pPr algn="l"/>
                      <a:r>
                        <a:rPr lang="en-US" sz="1000" dirty="0" smtClean="0"/>
                        <a:t>Sell 2 days</a:t>
                      </a:r>
                      <a:endParaRPr lang="en-US" sz="1000" dirty="0"/>
                    </a:p>
                  </a:txBody>
                  <a:tcPr marL="84406" marR="84406" anchor="ctr">
                    <a:solidFill>
                      <a:schemeClr val="bg1">
                        <a:lumMod val="95000"/>
                      </a:schemeClr>
                    </a:solidFill>
                  </a:tcPr>
                </a:tc>
                <a:tc>
                  <a:txBody>
                    <a:bodyPr/>
                    <a:lstStyle/>
                    <a:p>
                      <a:pPr algn="ctr"/>
                      <a:r>
                        <a:rPr lang="en-US" sz="1000" dirty="0" smtClean="0"/>
                        <a:t>23 days</a:t>
                      </a:r>
                      <a:endParaRPr lang="en-US" sz="1000" dirty="0"/>
                    </a:p>
                  </a:txBody>
                  <a:tcPr marL="84406" marR="84406" anchor="ctr">
                    <a:solidFill>
                      <a:schemeClr val="bg1">
                        <a:lumMod val="95000"/>
                      </a:schemeClr>
                    </a:solidFill>
                  </a:tcPr>
                </a:tc>
                <a:tc>
                  <a:txBody>
                    <a:bodyPr/>
                    <a:lstStyle/>
                    <a:p>
                      <a:pPr algn="ctr"/>
                      <a:r>
                        <a:rPr lang="en-US" sz="1000" dirty="0" smtClean="0"/>
                        <a:t>INR 16,000</a:t>
                      </a:r>
                      <a:endParaRPr lang="en-US" sz="1000" dirty="0"/>
                    </a:p>
                  </a:txBody>
                  <a:tcPr marL="84406" marR="84406" anchor="ctr">
                    <a:solidFill>
                      <a:schemeClr val="bg1">
                        <a:lumMod val="95000"/>
                      </a:schemeClr>
                    </a:solidFill>
                  </a:tcPr>
                </a:tc>
              </a:tr>
              <a:tr h="227310">
                <a:tc>
                  <a:txBody>
                    <a:bodyPr/>
                    <a:lstStyle/>
                    <a:p>
                      <a:pPr algn="l"/>
                      <a:r>
                        <a:rPr lang="en-US" sz="1000" dirty="0" smtClean="0"/>
                        <a:t>Sell</a:t>
                      </a:r>
                      <a:r>
                        <a:rPr lang="en-US" sz="1000" baseline="0" dirty="0" smtClean="0"/>
                        <a:t> 1 day</a:t>
                      </a:r>
                      <a:endParaRPr lang="en-US" sz="1000" dirty="0"/>
                    </a:p>
                  </a:txBody>
                  <a:tcPr marL="84406" marR="84406" anchor="ctr">
                    <a:solidFill>
                      <a:schemeClr val="bg1">
                        <a:lumMod val="95000"/>
                      </a:schemeClr>
                    </a:solidFill>
                  </a:tcPr>
                </a:tc>
                <a:tc>
                  <a:txBody>
                    <a:bodyPr/>
                    <a:lstStyle/>
                    <a:p>
                      <a:pPr algn="ctr"/>
                      <a:r>
                        <a:rPr lang="en-US" sz="1000" dirty="0" smtClean="0"/>
                        <a:t>24 days</a:t>
                      </a:r>
                      <a:endParaRPr lang="en-US" sz="1000" dirty="0"/>
                    </a:p>
                  </a:txBody>
                  <a:tcPr marL="84406" marR="84406" anchor="ctr">
                    <a:solidFill>
                      <a:schemeClr val="bg1">
                        <a:lumMod val="95000"/>
                      </a:schemeClr>
                    </a:solidFill>
                  </a:tcPr>
                </a:tc>
                <a:tc>
                  <a:txBody>
                    <a:bodyPr/>
                    <a:lstStyle/>
                    <a:p>
                      <a:pPr algn="ctr"/>
                      <a:r>
                        <a:rPr lang="en-US" sz="1000" dirty="0" smtClean="0"/>
                        <a:t>INR 8,000</a:t>
                      </a:r>
                      <a:endParaRPr lang="en-US" sz="1000" dirty="0"/>
                    </a:p>
                  </a:txBody>
                  <a:tcPr marL="84406" marR="84406" anchor="ctr">
                    <a:solidFill>
                      <a:schemeClr val="bg1">
                        <a:lumMod val="95000"/>
                      </a:schemeClr>
                    </a:solidFill>
                  </a:tcPr>
                </a:tc>
              </a:tr>
              <a:tr h="227310">
                <a:tc>
                  <a:txBody>
                    <a:bodyPr/>
                    <a:lstStyle/>
                    <a:p>
                      <a:pPr algn="l"/>
                      <a:r>
                        <a:rPr lang="en-US" sz="1000" dirty="0" smtClean="0"/>
                        <a:t>Do Nothing</a:t>
                      </a:r>
                      <a:r>
                        <a:rPr lang="en-US" sz="1000" baseline="0" dirty="0" smtClean="0"/>
                        <a:t> </a:t>
                      </a:r>
                      <a:endParaRPr lang="en-US" sz="1000" dirty="0"/>
                    </a:p>
                  </a:txBody>
                  <a:tcPr marL="84406" marR="84406" anchor="ctr">
                    <a:solidFill>
                      <a:schemeClr val="bg1">
                        <a:lumMod val="95000"/>
                      </a:schemeClr>
                    </a:solidFill>
                  </a:tcPr>
                </a:tc>
                <a:tc>
                  <a:txBody>
                    <a:bodyPr/>
                    <a:lstStyle/>
                    <a:p>
                      <a:pPr algn="ctr"/>
                      <a:r>
                        <a:rPr lang="en-US" sz="1000" dirty="0" smtClean="0"/>
                        <a:t>25 days</a:t>
                      </a:r>
                      <a:endParaRPr lang="en-US" sz="1000" dirty="0"/>
                    </a:p>
                  </a:txBody>
                  <a:tcPr marL="84406" marR="84406" anchor="ctr">
                    <a:solidFill>
                      <a:schemeClr val="bg1">
                        <a:lumMod val="95000"/>
                      </a:schemeClr>
                    </a:solidFill>
                  </a:tcPr>
                </a:tc>
                <a:tc>
                  <a:txBody>
                    <a:bodyPr/>
                    <a:lstStyle/>
                    <a:p>
                      <a:pPr algn="ctr"/>
                      <a:r>
                        <a:rPr lang="en-US" sz="1000" dirty="0" smtClean="0"/>
                        <a:t>Nil</a:t>
                      </a:r>
                      <a:r>
                        <a:rPr lang="en-US" sz="1000" baseline="0" dirty="0" smtClean="0"/>
                        <a:t> </a:t>
                      </a:r>
                      <a:endParaRPr lang="en-US" sz="1000" dirty="0"/>
                    </a:p>
                  </a:txBody>
                  <a:tcPr marL="84406" marR="84406" anchor="ctr">
                    <a:solidFill>
                      <a:schemeClr val="bg1">
                        <a:lumMod val="95000"/>
                      </a:schemeClr>
                    </a:solidFill>
                  </a:tcPr>
                </a:tc>
              </a:tr>
              <a:tr h="227310">
                <a:tc>
                  <a:txBody>
                    <a:bodyPr/>
                    <a:lstStyle/>
                    <a:p>
                      <a:pPr algn="l"/>
                      <a:r>
                        <a:rPr lang="en-US" sz="1000" dirty="0" smtClean="0"/>
                        <a:t>Buy 1 day</a:t>
                      </a:r>
                      <a:endParaRPr lang="en-US" sz="1000" dirty="0"/>
                    </a:p>
                  </a:txBody>
                  <a:tcPr marL="84406" marR="84406" anchor="ctr">
                    <a:solidFill>
                      <a:schemeClr val="bg1">
                        <a:lumMod val="95000"/>
                      </a:schemeClr>
                    </a:solidFill>
                  </a:tcPr>
                </a:tc>
                <a:tc>
                  <a:txBody>
                    <a:bodyPr/>
                    <a:lstStyle/>
                    <a:p>
                      <a:pPr algn="ctr"/>
                      <a:r>
                        <a:rPr lang="en-US" sz="1000" dirty="0" smtClean="0"/>
                        <a:t>26 days</a:t>
                      </a:r>
                      <a:endParaRPr lang="en-US" sz="1000" dirty="0"/>
                    </a:p>
                  </a:txBody>
                  <a:tcPr marL="84406" marR="84406" anchor="ctr">
                    <a:solidFill>
                      <a:schemeClr val="bg1">
                        <a:lumMod val="95000"/>
                      </a:schemeClr>
                    </a:solidFill>
                  </a:tcPr>
                </a:tc>
                <a:tc>
                  <a:txBody>
                    <a:bodyPr/>
                    <a:lstStyle/>
                    <a:p>
                      <a:pPr algn="ctr"/>
                      <a:r>
                        <a:rPr lang="en-US" sz="1000" dirty="0" smtClean="0"/>
                        <a:t>(INR 21,000)</a:t>
                      </a:r>
                      <a:endParaRPr lang="en-US" sz="1000" dirty="0"/>
                    </a:p>
                  </a:txBody>
                  <a:tcPr marL="84406" marR="84406" anchor="ctr">
                    <a:solidFill>
                      <a:schemeClr val="bg1">
                        <a:lumMod val="95000"/>
                      </a:schemeClr>
                    </a:solidFill>
                  </a:tcPr>
                </a:tc>
              </a:tr>
              <a:tr h="227310">
                <a:tc>
                  <a:txBody>
                    <a:bodyPr/>
                    <a:lstStyle/>
                    <a:p>
                      <a:pPr algn="l"/>
                      <a:r>
                        <a:rPr lang="en-US" sz="1000" dirty="0" smtClean="0"/>
                        <a:t>Buy 2 days</a:t>
                      </a:r>
                      <a:endParaRPr lang="en-US" sz="1000" dirty="0"/>
                    </a:p>
                  </a:txBody>
                  <a:tcPr marL="84406" marR="84406" anchor="ctr">
                    <a:solidFill>
                      <a:schemeClr val="bg1">
                        <a:lumMod val="95000"/>
                      </a:schemeClr>
                    </a:solidFill>
                  </a:tcPr>
                </a:tc>
                <a:tc>
                  <a:txBody>
                    <a:bodyPr/>
                    <a:lstStyle/>
                    <a:p>
                      <a:pPr algn="ctr"/>
                      <a:r>
                        <a:rPr lang="en-US" sz="1000" dirty="0" smtClean="0"/>
                        <a:t>27 days</a:t>
                      </a:r>
                      <a:endParaRPr lang="en-US" sz="1000" dirty="0"/>
                    </a:p>
                  </a:txBody>
                  <a:tcPr marL="84406" marR="84406" anchor="ctr">
                    <a:solidFill>
                      <a:schemeClr val="bg1">
                        <a:lumMod val="95000"/>
                      </a:schemeClr>
                    </a:solidFill>
                  </a:tcPr>
                </a:tc>
                <a:tc>
                  <a:txBody>
                    <a:bodyPr/>
                    <a:lstStyle/>
                    <a:p>
                      <a:pPr algn="ctr"/>
                      <a:r>
                        <a:rPr lang="en-US" sz="1000" dirty="0" smtClean="0"/>
                        <a:t>(INR 42,000)</a:t>
                      </a:r>
                      <a:endParaRPr lang="en-US" sz="1000" dirty="0"/>
                    </a:p>
                  </a:txBody>
                  <a:tcPr marL="84406" marR="84406" anchor="ctr">
                    <a:solidFill>
                      <a:schemeClr val="bg1">
                        <a:lumMod val="95000"/>
                      </a:schemeClr>
                    </a:solidFill>
                  </a:tcPr>
                </a:tc>
              </a:tr>
              <a:tr h="227310">
                <a:tc>
                  <a:txBody>
                    <a:bodyPr/>
                    <a:lstStyle/>
                    <a:p>
                      <a:pPr algn="l"/>
                      <a:r>
                        <a:rPr lang="en-US" sz="1000" dirty="0" smtClean="0"/>
                        <a:t>Buy 3 days</a:t>
                      </a:r>
                      <a:endParaRPr lang="en-US" sz="1000" dirty="0"/>
                    </a:p>
                  </a:txBody>
                  <a:tcPr marL="84406" marR="84406" anchor="ctr">
                    <a:solidFill>
                      <a:schemeClr val="bg1">
                        <a:lumMod val="95000"/>
                      </a:schemeClr>
                    </a:solidFill>
                  </a:tcPr>
                </a:tc>
                <a:tc>
                  <a:txBody>
                    <a:bodyPr/>
                    <a:lstStyle/>
                    <a:p>
                      <a:pPr algn="ctr"/>
                      <a:r>
                        <a:rPr lang="en-US" sz="1000" dirty="0" smtClean="0"/>
                        <a:t>28 days</a:t>
                      </a:r>
                      <a:endParaRPr lang="en-US" sz="1000" dirty="0"/>
                    </a:p>
                  </a:txBody>
                  <a:tcPr marL="84406" marR="84406" anchor="ctr">
                    <a:solidFill>
                      <a:schemeClr val="bg1">
                        <a:lumMod val="95000"/>
                      </a:schemeClr>
                    </a:solidFill>
                  </a:tcPr>
                </a:tc>
                <a:tc>
                  <a:txBody>
                    <a:bodyPr/>
                    <a:lstStyle/>
                    <a:p>
                      <a:pPr algn="ctr"/>
                      <a:r>
                        <a:rPr lang="en-US" sz="1000" dirty="0" smtClean="0"/>
                        <a:t>(INR 63,000)</a:t>
                      </a:r>
                      <a:endParaRPr lang="en-US" sz="1000" dirty="0"/>
                    </a:p>
                  </a:txBody>
                  <a:tcPr marL="84406" marR="84406" anchor="ctr">
                    <a:solidFill>
                      <a:schemeClr val="bg1">
                        <a:lumMod val="95000"/>
                      </a:schemeClr>
                    </a:solidFill>
                  </a:tcPr>
                </a:tc>
              </a:tr>
            </a:tbl>
          </a:graphicData>
        </a:graphic>
      </p:graphicFrame>
      <p:sp>
        <p:nvSpPr>
          <p:cNvPr id="18" name="Rectangle 17"/>
          <p:cNvSpPr/>
          <p:nvPr/>
        </p:nvSpPr>
        <p:spPr bwMode="auto">
          <a:xfrm>
            <a:off x="5435244" y="1004454"/>
            <a:ext cx="2506607" cy="36714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smtClean="0">
                <a:solidFill>
                  <a:schemeClr val="accent3">
                    <a:lumMod val="50000"/>
                  </a:schemeClr>
                </a:solidFill>
              </a:rPr>
              <a:t>Annual Leaves </a:t>
            </a:r>
            <a:endParaRPr kumimoji="0" lang="en-US" sz="1200" b="1" i="0" u="none" strike="noStrike" cap="none" normalizeH="0" baseline="0" dirty="0" smtClean="0">
              <a:ln>
                <a:noFill/>
              </a:ln>
              <a:solidFill>
                <a:schemeClr val="accent3">
                  <a:lumMod val="50000"/>
                </a:schemeClr>
              </a:solidFill>
              <a:effectLst/>
            </a:endParaRPr>
          </a:p>
        </p:txBody>
      </p:sp>
      <p:graphicFrame>
        <p:nvGraphicFramePr>
          <p:cNvPr id="19" name="Table 18"/>
          <p:cNvGraphicFramePr>
            <a:graphicFrameLocks noGrp="1"/>
          </p:cNvGraphicFramePr>
          <p:nvPr>
            <p:extLst>
              <p:ext uri="{D42A27DB-BD31-4B8C-83A1-F6EECF244321}">
                <p14:modId xmlns:p14="http://schemas.microsoft.com/office/powerpoint/2010/main" val="2609840454"/>
              </p:ext>
            </p:extLst>
          </p:nvPr>
        </p:nvGraphicFramePr>
        <p:xfrm>
          <a:off x="422028" y="3962326"/>
          <a:ext cx="4258676" cy="2159043"/>
        </p:xfrm>
        <a:graphic>
          <a:graphicData uri="http://schemas.openxmlformats.org/drawingml/2006/table">
            <a:tbl>
              <a:tblPr firstRow="1" bandRow="1">
                <a:tableStyleId>{93296810-A885-4BE3-A3E7-6D5BEEA58F35}</a:tableStyleId>
              </a:tblPr>
              <a:tblGrid>
                <a:gridCol w="1264698"/>
                <a:gridCol w="1071121"/>
                <a:gridCol w="799555"/>
                <a:gridCol w="1123302"/>
              </a:tblGrid>
              <a:tr h="537069">
                <a:tc>
                  <a:txBody>
                    <a:bodyPr/>
                    <a:lstStyle/>
                    <a:p>
                      <a:pPr algn="ctr"/>
                      <a:r>
                        <a:rPr lang="en-US" sz="1000" dirty="0" smtClean="0">
                          <a:solidFill>
                            <a:schemeClr val="bg1"/>
                          </a:solidFill>
                        </a:rPr>
                        <a:t>Sum</a:t>
                      </a:r>
                      <a:r>
                        <a:rPr lang="en-US" sz="1000" baseline="0" dirty="0" smtClean="0">
                          <a:solidFill>
                            <a:schemeClr val="bg1"/>
                          </a:solidFill>
                        </a:rPr>
                        <a:t> Assured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Coverage</a:t>
                      </a:r>
                      <a:r>
                        <a:rPr lang="en-US" sz="1000" baseline="0" dirty="0" smtClean="0">
                          <a:solidFill>
                            <a:schemeClr val="bg1"/>
                          </a:solidFill>
                        </a:rPr>
                        <a:t>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Cost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Credits Transferred</a:t>
                      </a:r>
                      <a:r>
                        <a:rPr lang="en-US" sz="1000" baseline="0" dirty="0" smtClean="0">
                          <a:solidFill>
                            <a:schemeClr val="bg1"/>
                          </a:solidFill>
                        </a:rPr>
                        <a:t> to Employee’s FSA </a:t>
                      </a:r>
                      <a:endParaRPr lang="en-US" sz="1000" dirty="0">
                        <a:solidFill>
                          <a:schemeClr val="bg1"/>
                        </a:solidFill>
                      </a:endParaRPr>
                    </a:p>
                  </a:txBody>
                  <a:tcPr marL="84406" marR="84406" anchor="ctr">
                    <a:solidFill>
                      <a:srgbClr val="00338D"/>
                    </a:solidFill>
                  </a:tcPr>
                </a:tc>
              </a:tr>
              <a:tr h="343938">
                <a:tc>
                  <a:txBody>
                    <a:bodyPr/>
                    <a:lstStyle/>
                    <a:p>
                      <a:pPr algn="l"/>
                      <a:r>
                        <a:rPr lang="en-US" sz="1000" dirty="0" smtClean="0"/>
                        <a:t>INR  10,000,000</a:t>
                      </a:r>
                      <a:endParaRPr lang="en-US" sz="1000" dirty="0"/>
                    </a:p>
                  </a:txBody>
                  <a:tcPr marL="84406" marR="84406" anchor="ctr">
                    <a:solidFill>
                      <a:schemeClr val="bg1">
                        <a:lumMod val="95000"/>
                      </a:schemeClr>
                    </a:solidFill>
                  </a:tcPr>
                </a:tc>
                <a:tc>
                  <a:txBody>
                    <a:bodyPr/>
                    <a:lstStyle/>
                    <a:p>
                      <a:pPr algn="ctr"/>
                      <a:r>
                        <a:rPr lang="en-US" sz="1000" dirty="0" smtClean="0"/>
                        <a:t>Self only </a:t>
                      </a:r>
                      <a:endParaRPr lang="en-US" sz="1000" dirty="0"/>
                    </a:p>
                  </a:txBody>
                  <a:tcPr marL="84406" marR="84406" anchor="ctr">
                    <a:solidFill>
                      <a:schemeClr val="bg1">
                        <a:lumMod val="95000"/>
                      </a:schemeClr>
                    </a:solidFill>
                  </a:tcPr>
                </a:tc>
                <a:tc>
                  <a:txBody>
                    <a:bodyPr/>
                    <a:lstStyle/>
                    <a:p>
                      <a:pPr algn="ctr"/>
                      <a:r>
                        <a:rPr lang="en-US" sz="1000" dirty="0" smtClean="0"/>
                        <a:t>INR  6,800</a:t>
                      </a:r>
                      <a:endParaRPr lang="en-US" sz="1000" dirty="0"/>
                    </a:p>
                  </a:txBody>
                  <a:tcPr marL="84406" marR="84406" anchor="ctr">
                    <a:solidFill>
                      <a:schemeClr val="bg1">
                        <a:lumMod val="95000"/>
                      </a:schemeClr>
                    </a:solidFill>
                  </a:tcPr>
                </a:tc>
                <a:tc>
                  <a:txBody>
                    <a:bodyPr/>
                    <a:lstStyle/>
                    <a:p>
                      <a:pPr algn="ctr"/>
                      <a:r>
                        <a:rPr lang="en-US" sz="1000" dirty="0" smtClean="0"/>
                        <a:t>Nil</a:t>
                      </a:r>
                      <a:endParaRPr lang="en-US" sz="1000" dirty="0"/>
                    </a:p>
                  </a:txBody>
                  <a:tcPr marL="84406" marR="84406" anchor="ctr">
                    <a:solidFill>
                      <a:schemeClr val="bg1">
                        <a:lumMod val="95000"/>
                      </a:schemeClr>
                    </a:solidFill>
                  </a:tcPr>
                </a:tc>
              </a:tr>
              <a:tr h="253293">
                <a:tc>
                  <a:txBody>
                    <a:bodyPr/>
                    <a:lstStyle/>
                    <a:p>
                      <a:pPr algn="l"/>
                      <a:r>
                        <a:rPr lang="en-US" sz="1000" dirty="0" smtClean="0"/>
                        <a:t>INR 10,000,000 pp</a:t>
                      </a:r>
                      <a:endParaRPr lang="en-US" sz="1000" dirty="0"/>
                    </a:p>
                  </a:txBody>
                  <a:tcPr marL="84406" marR="84406" anchor="ctr">
                    <a:solidFill>
                      <a:schemeClr val="bg1">
                        <a:lumMod val="95000"/>
                      </a:schemeClr>
                    </a:solidFill>
                  </a:tcPr>
                </a:tc>
                <a:tc>
                  <a:txBody>
                    <a:bodyPr/>
                    <a:lstStyle/>
                    <a:p>
                      <a:pPr algn="ctr"/>
                      <a:r>
                        <a:rPr lang="en-US" sz="1000" dirty="0" smtClean="0"/>
                        <a:t>Self +</a:t>
                      </a:r>
                      <a:r>
                        <a:rPr lang="en-US" sz="1000" baseline="0" dirty="0" smtClean="0"/>
                        <a:t> Spouse</a:t>
                      </a:r>
                      <a:endParaRPr lang="en-US" sz="1000" dirty="0"/>
                    </a:p>
                  </a:txBody>
                  <a:tcPr marL="84406" marR="84406" anchor="ctr">
                    <a:solidFill>
                      <a:schemeClr val="bg1">
                        <a:lumMod val="95000"/>
                      </a:schemeClr>
                    </a:solidFill>
                  </a:tcPr>
                </a:tc>
                <a:tc>
                  <a:txBody>
                    <a:bodyPr/>
                    <a:lstStyle/>
                    <a:p>
                      <a:pPr algn="ctr"/>
                      <a:r>
                        <a:rPr lang="en-US" sz="1000" dirty="0" smtClean="0"/>
                        <a:t>INR </a:t>
                      </a:r>
                      <a:r>
                        <a:rPr lang="en-US" sz="1000" baseline="0" dirty="0" smtClean="0"/>
                        <a:t> </a:t>
                      </a:r>
                      <a:r>
                        <a:rPr lang="en-US" sz="1000" dirty="0" smtClean="0"/>
                        <a:t>13,600</a:t>
                      </a:r>
                      <a:endParaRPr lang="en-US" sz="1000" dirty="0"/>
                    </a:p>
                  </a:txBody>
                  <a:tcPr marL="84406" marR="84406" anchor="ctr">
                    <a:solidFill>
                      <a:schemeClr val="bg1">
                        <a:lumMod val="95000"/>
                      </a:schemeClr>
                    </a:solidFill>
                  </a:tcPr>
                </a:tc>
                <a:tc>
                  <a:txBody>
                    <a:bodyPr/>
                    <a:lstStyle/>
                    <a:p>
                      <a:pPr algn="ctr"/>
                      <a:r>
                        <a:rPr lang="en-US" sz="1000" dirty="0" smtClean="0"/>
                        <a:t>(INR 6,000)</a:t>
                      </a:r>
                      <a:endParaRPr lang="en-US" sz="1000" dirty="0"/>
                    </a:p>
                  </a:txBody>
                  <a:tcPr marL="84406" marR="84406" anchor="ctr">
                    <a:solidFill>
                      <a:schemeClr val="bg1">
                        <a:lumMod val="95000"/>
                      </a:schemeClr>
                    </a:solidFill>
                  </a:tcPr>
                </a:tc>
              </a:tr>
              <a:tr h="253293">
                <a:tc>
                  <a:txBody>
                    <a:bodyPr/>
                    <a:lstStyle/>
                    <a:p>
                      <a:pPr algn="l"/>
                      <a:r>
                        <a:rPr lang="en-US" sz="1000" dirty="0" smtClean="0"/>
                        <a:t>INR 20,000,000</a:t>
                      </a:r>
                      <a:endParaRPr lang="en-US" sz="1000" dirty="0"/>
                    </a:p>
                  </a:txBody>
                  <a:tcPr marL="84406" marR="84406" anchor="ctr">
                    <a:solidFill>
                      <a:srgbClr val="FFFF00"/>
                    </a:solidFill>
                  </a:tcPr>
                </a:tc>
                <a:tc>
                  <a:txBody>
                    <a:bodyPr/>
                    <a:lstStyle/>
                    <a:p>
                      <a:pPr algn="ctr"/>
                      <a:r>
                        <a:rPr lang="en-US" sz="1000" dirty="0" smtClean="0"/>
                        <a:t>Self</a:t>
                      </a:r>
                      <a:endParaRPr lang="en-US" sz="1000" dirty="0"/>
                    </a:p>
                  </a:txBody>
                  <a:tcPr marL="84406" marR="84406" anchor="ctr">
                    <a:solidFill>
                      <a:srgbClr val="FFFF00"/>
                    </a:solidFill>
                  </a:tcPr>
                </a:tc>
                <a:tc>
                  <a:txBody>
                    <a:bodyPr/>
                    <a:lstStyle/>
                    <a:p>
                      <a:pPr algn="ctr"/>
                      <a:r>
                        <a:rPr lang="en-US" sz="1000" dirty="0" smtClean="0"/>
                        <a:t>INR  10,000</a:t>
                      </a:r>
                      <a:endParaRPr lang="en-US" sz="1000" dirty="0"/>
                    </a:p>
                  </a:txBody>
                  <a:tcPr marL="84406" marR="84406" anchor="ctr">
                    <a:solidFill>
                      <a:srgbClr val="FFFF00"/>
                    </a:solidFill>
                  </a:tcPr>
                </a:tc>
                <a:tc>
                  <a:txBody>
                    <a:bodyPr/>
                    <a:lstStyle/>
                    <a:p>
                      <a:pPr algn="ctr"/>
                      <a:r>
                        <a:rPr lang="en-US" sz="1000" dirty="0" smtClean="0"/>
                        <a:t>(INR 4,000)</a:t>
                      </a:r>
                      <a:endParaRPr lang="en-US" sz="1000" dirty="0"/>
                    </a:p>
                  </a:txBody>
                  <a:tcPr marL="84406" marR="84406" anchor="ctr">
                    <a:solidFill>
                      <a:srgbClr val="FFFF00"/>
                    </a:solidFill>
                  </a:tcPr>
                </a:tc>
              </a:tr>
              <a:tr h="253293">
                <a:tc>
                  <a:txBody>
                    <a:bodyPr/>
                    <a:lstStyle/>
                    <a:p>
                      <a:pPr algn="l"/>
                      <a:r>
                        <a:rPr lang="en-US" sz="1000" dirty="0" smtClean="0"/>
                        <a:t>INR  20,000,000 pp</a:t>
                      </a:r>
                      <a:endParaRPr lang="en-US" sz="1000" dirty="0"/>
                    </a:p>
                  </a:txBody>
                  <a:tcPr marL="84406" marR="84406" anchor="ctr">
                    <a:solidFill>
                      <a:schemeClr val="bg1">
                        <a:lumMod val="95000"/>
                      </a:schemeClr>
                    </a:solidFill>
                  </a:tcPr>
                </a:tc>
                <a:tc>
                  <a:txBody>
                    <a:bodyPr/>
                    <a:lstStyle/>
                    <a:p>
                      <a:pPr algn="ctr"/>
                      <a:r>
                        <a:rPr lang="en-US" sz="1000" dirty="0" smtClean="0"/>
                        <a:t>Self +Spouse</a:t>
                      </a:r>
                      <a:endParaRPr lang="en-US" sz="1000" dirty="0"/>
                    </a:p>
                  </a:txBody>
                  <a:tcPr marL="84406" marR="84406" anchor="ctr">
                    <a:solidFill>
                      <a:schemeClr val="bg1">
                        <a:lumMod val="95000"/>
                      </a:schemeClr>
                    </a:solidFill>
                  </a:tcPr>
                </a:tc>
                <a:tc>
                  <a:txBody>
                    <a:bodyPr/>
                    <a:lstStyle/>
                    <a:p>
                      <a:pPr algn="ctr"/>
                      <a:r>
                        <a:rPr lang="en-US" sz="1000" dirty="0" smtClean="0"/>
                        <a:t>INR  27,200</a:t>
                      </a:r>
                      <a:endParaRPr lang="en-US" sz="1000" dirty="0"/>
                    </a:p>
                  </a:txBody>
                  <a:tcPr marL="84406" marR="84406" anchor="ctr">
                    <a:solidFill>
                      <a:schemeClr val="bg1">
                        <a:lumMod val="95000"/>
                      </a:schemeClr>
                    </a:solidFill>
                  </a:tcPr>
                </a:tc>
                <a:tc>
                  <a:txBody>
                    <a:bodyPr/>
                    <a:lstStyle/>
                    <a:p>
                      <a:pPr algn="ctr"/>
                      <a:r>
                        <a:rPr lang="en-US" sz="1000" dirty="0" smtClean="0"/>
                        <a:t>(INR 20,400)</a:t>
                      </a:r>
                    </a:p>
                  </a:txBody>
                  <a:tcPr marL="84406" marR="84406" anchor="ctr">
                    <a:solidFill>
                      <a:schemeClr val="bg1">
                        <a:lumMod val="95000"/>
                      </a:schemeClr>
                    </a:solidFill>
                  </a:tcPr>
                </a:tc>
              </a:tr>
              <a:tr h="253293">
                <a:tc>
                  <a:txBody>
                    <a:bodyPr/>
                    <a:lstStyle/>
                    <a:p>
                      <a:pPr algn="l"/>
                      <a:r>
                        <a:rPr lang="en-US" sz="1000" dirty="0" smtClean="0"/>
                        <a:t>INR 30,000,000</a:t>
                      </a:r>
                      <a:endParaRPr lang="en-US" sz="1000" dirty="0"/>
                    </a:p>
                  </a:txBody>
                  <a:tcPr marL="84406" marR="84406" anchor="ctr">
                    <a:solidFill>
                      <a:schemeClr val="bg1">
                        <a:lumMod val="95000"/>
                      </a:schemeClr>
                    </a:solidFill>
                  </a:tcPr>
                </a:tc>
                <a:tc>
                  <a:txBody>
                    <a:bodyPr/>
                    <a:lstStyle/>
                    <a:p>
                      <a:pPr algn="ctr"/>
                      <a:r>
                        <a:rPr lang="en-US" sz="1000" dirty="0" smtClean="0"/>
                        <a:t>Self</a:t>
                      </a:r>
                      <a:endParaRPr lang="en-US" sz="1000" dirty="0"/>
                    </a:p>
                  </a:txBody>
                  <a:tcPr marL="84406" marR="84406" anchor="ctr">
                    <a:solidFill>
                      <a:schemeClr val="bg1">
                        <a:lumMod val="95000"/>
                      </a:schemeClr>
                    </a:solidFill>
                  </a:tcPr>
                </a:tc>
                <a:tc>
                  <a:txBody>
                    <a:bodyPr/>
                    <a:lstStyle/>
                    <a:p>
                      <a:pPr algn="ctr"/>
                      <a:r>
                        <a:rPr lang="en-US" sz="1000" dirty="0" smtClean="0"/>
                        <a:t>INR</a:t>
                      </a:r>
                      <a:r>
                        <a:rPr lang="en-US" sz="1000" baseline="0" dirty="0" smtClean="0"/>
                        <a:t>  20,400</a:t>
                      </a:r>
                      <a:endParaRPr lang="en-US" sz="1000" dirty="0"/>
                    </a:p>
                  </a:txBody>
                  <a:tcPr marL="84406" marR="84406" anchor="ctr">
                    <a:solidFill>
                      <a:schemeClr val="bg1">
                        <a:lumMod val="95000"/>
                      </a:schemeClr>
                    </a:solidFill>
                  </a:tcPr>
                </a:tc>
                <a:tc>
                  <a:txBody>
                    <a:bodyPr/>
                    <a:lstStyle/>
                    <a:p>
                      <a:pPr algn="ctr"/>
                      <a:r>
                        <a:rPr lang="en-US" sz="1000" dirty="0" smtClean="0"/>
                        <a:t>(INR 13,600)</a:t>
                      </a:r>
                      <a:endParaRPr lang="en-US" sz="1000" dirty="0"/>
                    </a:p>
                  </a:txBody>
                  <a:tcPr marL="84406" marR="84406" anchor="ctr">
                    <a:solidFill>
                      <a:schemeClr val="bg1">
                        <a:lumMod val="95000"/>
                      </a:schemeClr>
                    </a:solidFill>
                  </a:tcPr>
                </a:tc>
              </a:tr>
              <a:tr h="253293">
                <a:tc>
                  <a:txBody>
                    <a:bodyPr/>
                    <a:lstStyle/>
                    <a:p>
                      <a:pPr algn="l"/>
                      <a:r>
                        <a:rPr lang="en-US" sz="1000" dirty="0" smtClean="0"/>
                        <a:t>INR  30,000,000 pp</a:t>
                      </a:r>
                      <a:endParaRPr lang="en-US" sz="1000" dirty="0"/>
                    </a:p>
                  </a:txBody>
                  <a:tcPr marL="84406" marR="84406" anchor="ctr">
                    <a:solidFill>
                      <a:schemeClr val="bg1">
                        <a:lumMod val="95000"/>
                      </a:schemeClr>
                    </a:solidFill>
                  </a:tcPr>
                </a:tc>
                <a:tc>
                  <a:txBody>
                    <a:bodyPr/>
                    <a:lstStyle/>
                    <a:p>
                      <a:pPr algn="ctr"/>
                      <a:r>
                        <a:rPr lang="en-US" sz="1000" dirty="0" smtClean="0"/>
                        <a:t>Self +Spouse</a:t>
                      </a:r>
                      <a:endParaRPr lang="en-US" sz="1000" dirty="0"/>
                    </a:p>
                  </a:txBody>
                  <a:tcPr marL="84406" marR="84406" anchor="ctr">
                    <a:solidFill>
                      <a:schemeClr val="bg1">
                        <a:lumMod val="95000"/>
                      </a:schemeClr>
                    </a:solidFill>
                  </a:tcPr>
                </a:tc>
                <a:tc>
                  <a:txBody>
                    <a:bodyPr/>
                    <a:lstStyle/>
                    <a:p>
                      <a:pPr algn="ctr"/>
                      <a:r>
                        <a:rPr lang="en-US" sz="1000" dirty="0" smtClean="0"/>
                        <a:t>INR </a:t>
                      </a:r>
                      <a:r>
                        <a:rPr lang="en-US" sz="1000" baseline="0" dirty="0" smtClean="0"/>
                        <a:t> 40,800</a:t>
                      </a:r>
                      <a:endParaRPr lang="en-US" sz="1000" dirty="0"/>
                    </a:p>
                  </a:txBody>
                  <a:tcPr marL="84406" marR="84406" anchor="ctr">
                    <a:solidFill>
                      <a:schemeClr val="bg1">
                        <a:lumMod val="95000"/>
                      </a:schemeClr>
                    </a:solidFill>
                  </a:tcPr>
                </a:tc>
                <a:tc>
                  <a:txBody>
                    <a:bodyPr/>
                    <a:lstStyle/>
                    <a:p>
                      <a:pPr algn="ctr"/>
                      <a:r>
                        <a:rPr lang="en-US" sz="1000" dirty="0" smtClean="0"/>
                        <a:t>(INR 34,000)</a:t>
                      </a:r>
                    </a:p>
                  </a:txBody>
                  <a:tcPr marL="84406" marR="84406" anchor="ctr">
                    <a:solidFill>
                      <a:schemeClr val="bg1">
                        <a:lumMod val="95000"/>
                      </a:schemeClr>
                    </a:solidFill>
                  </a:tcPr>
                </a:tc>
              </a:tr>
            </a:tbl>
          </a:graphicData>
        </a:graphic>
      </p:graphicFrame>
      <p:sp>
        <p:nvSpPr>
          <p:cNvPr id="21" name="Rectangle 20"/>
          <p:cNvSpPr/>
          <p:nvPr/>
        </p:nvSpPr>
        <p:spPr bwMode="auto">
          <a:xfrm>
            <a:off x="1112627" y="3560518"/>
            <a:ext cx="2506607" cy="36714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smtClean="0">
                <a:solidFill>
                  <a:schemeClr val="accent3">
                    <a:lumMod val="50000"/>
                  </a:schemeClr>
                </a:solidFill>
              </a:rPr>
              <a:t>Life Insurance Cover </a:t>
            </a:r>
            <a:endParaRPr kumimoji="0" lang="en-US" sz="1200" b="1" i="0" u="none" strike="noStrike" cap="none" normalizeH="0" baseline="0" dirty="0" smtClean="0">
              <a:ln>
                <a:noFill/>
              </a:ln>
              <a:solidFill>
                <a:schemeClr val="accent3">
                  <a:lumMod val="50000"/>
                </a:schemeClr>
              </a:solidFill>
              <a:effectLst/>
            </a:endParaRPr>
          </a:p>
        </p:txBody>
      </p:sp>
      <p:sp>
        <p:nvSpPr>
          <p:cNvPr id="22" name="Rectangle 21"/>
          <p:cNvSpPr/>
          <p:nvPr/>
        </p:nvSpPr>
        <p:spPr bwMode="auto">
          <a:xfrm>
            <a:off x="5716596" y="3681768"/>
            <a:ext cx="2506607" cy="36714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smtClean="0">
                <a:solidFill>
                  <a:schemeClr val="accent3">
                    <a:lumMod val="50000"/>
                  </a:schemeClr>
                </a:solidFill>
              </a:rPr>
              <a:t>Annual Health Check up  Plan  </a:t>
            </a:r>
            <a:endParaRPr kumimoji="0" lang="en-US" sz="1200" b="1" i="0" u="none" strike="noStrike" cap="none" normalizeH="0" baseline="0" dirty="0" smtClean="0">
              <a:ln>
                <a:noFill/>
              </a:ln>
              <a:solidFill>
                <a:schemeClr val="accent3">
                  <a:lumMod val="50000"/>
                </a:schemeClr>
              </a:solidFill>
              <a:effectLst/>
            </a:endParaRPr>
          </a:p>
        </p:txBody>
      </p:sp>
      <p:graphicFrame>
        <p:nvGraphicFramePr>
          <p:cNvPr id="26" name="Table 25"/>
          <p:cNvGraphicFramePr>
            <a:graphicFrameLocks noGrp="1"/>
          </p:cNvGraphicFramePr>
          <p:nvPr>
            <p:extLst>
              <p:ext uri="{D42A27DB-BD31-4B8C-83A1-F6EECF244321}">
                <p14:modId xmlns:p14="http://schemas.microsoft.com/office/powerpoint/2010/main" val="3434106309"/>
              </p:ext>
            </p:extLst>
          </p:nvPr>
        </p:nvGraphicFramePr>
        <p:xfrm>
          <a:off x="5166679" y="4017800"/>
          <a:ext cx="3350668" cy="2072640"/>
        </p:xfrm>
        <a:graphic>
          <a:graphicData uri="http://schemas.openxmlformats.org/drawingml/2006/table">
            <a:tbl>
              <a:tblPr firstRow="1" bandRow="1">
                <a:tableStyleId>{93296810-A885-4BE3-A3E7-6D5BEEA58F35}</a:tableStyleId>
              </a:tblPr>
              <a:tblGrid>
                <a:gridCol w="1127841"/>
                <a:gridCol w="941690"/>
                <a:gridCol w="1281137"/>
              </a:tblGrid>
              <a:tr h="367517">
                <a:tc>
                  <a:txBody>
                    <a:bodyPr/>
                    <a:lstStyle/>
                    <a:p>
                      <a:pPr algn="ctr"/>
                      <a:r>
                        <a:rPr lang="en-US" sz="1000" dirty="0" smtClean="0">
                          <a:solidFill>
                            <a:schemeClr val="bg1"/>
                          </a:solidFill>
                        </a:rPr>
                        <a:t>Check –up Plan</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Total Cost </a:t>
                      </a:r>
                      <a:endParaRPr lang="en-US" sz="1000" dirty="0">
                        <a:solidFill>
                          <a:schemeClr val="bg1"/>
                        </a:solidFill>
                      </a:endParaRPr>
                    </a:p>
                  </a:txBody>
                  <a:tcPr marL="84406" marR="84406" anchor="ctr">
                    <a:solidFill>
                      <a:srgbClr val="00338D"/>
                    </a:solidFill>
                  </a:tcPr>
                </a:tc>
                <a:tc>
                  <a:txBody>
                    <a:bodyPr/>
                    <a:lstStyle/>
                    <a:p>
                      <a:pPr algn="ctr"/>
                      <a:r>
                        <a:rPr lang="en-US" sz="1000" dirty="0" smtClean="0">
                          <a:solidFill>
                            <a:schemeClr val="bg1"/>
                          </a:solidFill>
                        </a:rPr>
                        <a:t>Credits Transferred</a:t>
                      </a:r>
                      <a:r>
                        <a:rPr lang="en-US" sz="1000" baseline="0" dirty="0" smtClean="0">
                          <a:solidFill>
                            <a:schemeClr val="bg1"/>
                          </a:solidFill>
                        </a:rPr>
                        <a:t> to FSA </a:t>
                      </a:r>
                      <a:endParaRPr lang="en-US" sz="1000" dirty="0">
                        <a:solidFill>
                          <a:schemeClr val="bg1"/>
                        </a:solidFill>
                      </a:endParaRPr>
                    </a:p>
                  </a:txBody>
                  <a:tcPr marL="84406" marR="84406" anchor="ctr">
                    <a:solidFill>
                      <a:srgbClr val="00338D"/>
                    </a:solidFill>
                  </a:tcPr>
                </a:tc>
              </a:tr>
              <a:tr h="226164">
                <a:tc>
                  <a:txBody>
                    <a:bodyPr/>
                    <a:lstStyle/>
                    <a:p>
                      <a:pPr algn="l"/>
                      <a:r>
                        <a:rPr lang="en-US" sz="1000" dirty="0" smtClean="0"/>
                        <a:t>Self only</a:t>
                      </a:r>
                      <a:endParaRPr lang="en-US" sz="1000" dirty="0"/>
                    </a:p>
                  </a:txBody>
                  <a:tcPr marL="84406" marR="84406" anchor="ctr">
                    <a:solidFill>
                      <a:schemeClr val="bg1">
                        <a:lumMod val="95000"/>
                      </a:schemeClr>
                    </a:solidFill>
                  </a:tcPr>
                </a:tc>
                <a:tc>
                  <a:txBody>
                    <a:bodyPr/>
                    <a:lstStyle/>
                    <a:p>
                      <a:pPr algn="ctr"/>
                      <a:r>
                        <a:rPr lang="en-US" sz="1000" dirty="0" smtClean="0"/>
                        <a:t>INR 8,500</a:t>
                      </a:r>
                      <a:endParaRPr lang="en-US" sz="1000" dirty="0"/>
                    </a:p>
                  </a:txBody>
                  <a:tcPr marL="84406" marR="84406" anchor="ctr">
                    <a:solidFill>
                      <a:schemeClr val="bg1">
                        <a:lumMod val="95000"/>
                      </a:schemeClr>
                    </a:solidFill>
                  </a:tcPr>
                </a:tc>
                <a:tc>
                  <a:txBody>
                    <a:bodyPr/>
                    <a:lstStyle/>
                    <a:p>
                      <a:pPr algn="ctr"/>
                      <a:r>
                        <a:rPr lang="en-US" sz="1000" dirty="0" smtClean="0"/>
                        <a:t>Nil</a:t>
                      </a:r>
                      <a:endParaRPr lang="en-US" sz="1000" dirty="0"/>
                    </a:p>
                  </a:txBody>
                  <a:tcPr marL="84406" marR="84406" anchor="ctr">
                    <a:solidFill>
                      <a:schemeClr val="bg1">
                        <a:lumMod val="95000"/>
                      </a:schemeClr>
                    </a:solidFill>
                  </a:tcPr>
                </a:tc>
              </a:tr>
              <a:tr h="226164">
                <a:tc>
                  <a:txBody>
                    <a:bodyPr/>
                    <a:lstStyle/>
                    <a:p>
                      <a:pPr algn="l"/>
                      <a:r>
                        <a:rPr lang="en-US" sz="1000" dirty="0" smtClean="0"/>
                        <a:t>Self + Spouse</a:t>
                      </a:r>
                      <a:endParaRPr lang="en-US" sz="1000" dirty="0"/>
                    </a:p>
                  </a:txBody>
                  <a:tcPr marL="84406" marR="84406" anchor="ctr">
                    <a:solidFill>
                      <a:srgbClr val="FFFF00"/>
                    </a:solidFill>
                  </a:tcPr>
                </a:tc>
                <a:tc>
                  <a:txBody>
                    <a:bodyPr/>
                    <a:lstStyle/>
                    <a:p>
                      <a:pPr algn="ctr"/>
                      <a:r>
                        <a:rPr lang="en-US" sz="1000" dirty="0" smtClean="0"/>
                        <a:t>INR 17,000</a:t>
                      </a:r>
                      <a:endParaRPr lang="en-US" sz="1000" dirty="0"/>
                    </a:p>
                  </a:txBody>
                  <a:tcPr marL="84406" marR="84406" anchor="ctr">
                    <a:solidFill>
                      <a:srgbClr val="FFFF00"/>
                    </a:solidFill>
                  </a:tcPr>
                </a:tc>
                <a:tc>
                  <a:txBody>
                    <a:bodyPr/>
                    <a:lstStyle/>
                    <a:p>
                      <a:pPr algn="ctr"/>
                      <a:r>
                        <a:rPr lang="en-US" sz="1000" dirty="0" smtClean="0"/>
                        <a:t>(INR 9,000)</a:t>
                      </a:r>
                      <a:endParaRPr lang="en-US" sz="1000" dirty="0"/>
                    </a:p>
                  </a:txBody>
                  <a:tcPr marL="84406" marR="84406" anchor="ctr">
                    <a:solidFill>
                      <a:srgbClr val="FFFF00"/>
                    </a:solidFill>
                  </a:tcPr>
                </a:tc>
              </a:tr>
              <a:tr h="367517">
                <a:tc>
                  <a:txBody>
                    <a:bodyPr/>
                    <a:lstStyle/>
                    <a:p>
                      <a:pPr algn="l"/>
                      <a:r>
                        <a:rPr lang="en-US" sz="1000" dirty="0" smtClean="0"/>
                        <a:t>Self + Spouse</a:t>
                      </a:r>
                      <a:r>
                        <a:rPr lang="en-US" sz="1000" baseline="0" dirty="0" smtClean="0"/>
                        <a:t> + 2 kids</a:t>
                      </a:r>
                      <a:endParaRPr lang="en-US" sz="1000" dirty="0"/>
                    </a:p>
                  </a:txBody>
                  <a:tcPr marL="84406" marR="84406" anchor="ctr">
                    <a:solidFill>
                      <a:schemeClr val="bg1">
                        <a:lumMod val="95000"/>
                      </a:schemeClr>
                    </a:solidFill>
                  </a:tcPr>
                </a:tc>
                <a:tc>
                  <a:txBody>
                    <a:bodyPr/>
                    <a:lstStyle/>
                    <a:p>
                      <a:pPr algn="ctr"/>
                      <a:r>
                        <a:rPr lang="en-US" sz="1000" dirty="0" smtClean="0"/>
                        <a:t>INR 25,500</a:t>
                      </a:r>
                      <a:endParaRPr lang="en-US" sz="1000" dirty="0"/>
                    </a:p>
                  </a:txBody>
                  <a:tcPr marL="84406" marR="84406" anchor="ctr">
                    <a:solidFill>
                      <a:schemeClr val="bg1">
                        <a:lumMod val="95000"/>
                      </a:schemeClr>
                    </a:solidFill>
                  </a:tcPr>
                </a:tc>
                <a:tc>
                  <a:txBody>
                    <a:bodyPr/>
                    <a:lstStyle/>
                    <a:p>
                      <a:pPr algn="ctr"/>
                      <a:r>
                        <a:rPr lang="en-US" sz="1000" dirty="0" smtClean="0"/>
                        <a:t>(INR 17,000)</a:t>
                      </a:r>
                      <a:endParaRPr lang="en-US" sz="1000" dirty="0"/>
                    </a:p>
                  </a:txBody>
                  <a:tcPr marL="84406" marR="84406" anchor="ctr">
                    <a:solidFill>
                      <a:schemeClr val="bg1">
                        <a:lumMod val="95000"/>
                      </a:schemeClr>
                    </a:solidFill>
                  </a:tcPr>
                </a:tc>
              </a:tr>
              <a:tr h="367517">
                <a:tc>
                  <a:txBody>
                    <a:bodyPr/>
                    <a:lstStyle/>
                    <a:p>
                      <a:pPr algn="l"/>
                      <a:r>
                        <a:rPr lang="en-US" sz="1000" dirty="0" smtClean="0"/>
                        <a:t>Self</a:t>
                      </a:r>
                      <a:r>
                        <a:rPr lang="en-US" sz="1000" baseline="0" dirty="0" smtClean="0"/>
                        <a:t> + Spouse + 2 parents </a:t>
                      </a:r>
                      <a:endParaRPr lang="en-US" sz="1000" dirty="0"/>
                    </a:p>
                  </a:txBody>
                  <a:tcPr marL="84406" marR="84406" anchor="ctr">
                    <a:solidFill>
                      <a:schemeClr val="bg1">
                        <a:lumMod val="95000"/>
                      </a:schemeClr>
                    </a:solidFill>
                  </a:tcPr>
                </a:tc>
                <a:tc>
                  <a:txBody>
                    <a:bodyPr/>
                    <a:lstStyle/>
                    <a:p>
                      <a:pPr algn="ctr"/>
                      <a:r>
                        <a:rPr lang="en-US" sz="1000" dirty="0" smtClean="0"/>
                        <a:t>INR</a:t>
                      </a:r>
                      <a:r>
                        <a:rPr lang="en-US" sz="1000" baseline="0" dirty="0" smtClean="0"/>
                        <a:t> 34,000</a:t>
                      </a:r>
                      <a:endParaRPr lang="en-US" sz="1000" dirty="0"/>
                    </a:p>
                  </a:txBody>
                  <a:tcPr marL="84406" marR="84406" anchor="ctr">
                    <a:solidFill>
                      <a:schemeClr val="bg1">
                        <a:lumMod val="95000"/>
                      </a:schemeClr>
                    </a:solidFill>
                  </a:tcPr>
                </a:tc>
                <a:tc>
                  <a:txBody>
                    <a:bodyPr/>
                    <a:lstStyle/>
                    <a:p>
                      <a:pPr algn="ctr"/>
                      <a:r>
                        <a:rPr lang="en-US" sz="1000" dirty="0" smtClean="0"/>
                        <a:t>(INR 25,500)</a:t>
                      </a:r>
                      <a:endParaRPr lang="en-US" sz="1000" dirty="0"/>
                    </a:p>
                  </a:txBody>
                  <a:tcPr marL="84406" marR="84406" anchor="ctr">
                    <a:solidFill>
                      <a:schemeClr val="bg1">
                        <a:lumMod val="95000"/>
                      </a:schemeClr>
                    </a:solidFill>
                  </a:tcPr>
                </a:tc>
              </a:tr>
              <a:tr h="367517">
                <a:tc>
                  <a:txBody>
                    <a:bodyPr/>
                    <a:lstStyle/>
                    <a:p>
                      <a:pPr algn="l"/>
                      <a:r>
                        <a:rPr lang="en-US" sz="1000" dirty="0" smtClean="0"/>
                        <a:t>Self + Spouse + 2 kids + 2 parents</a:t>
                      </a:r>
                      <a:endParaRPr lang="en-US" sz="1000" dirty="0"/>
                    </a:p>
                  </a:txBody>
                  <a:tcPr marL="84406" marR="84406" anchor="ctr">
                    <a:solidFill>
                      <a:schemeClr val="bg1">
                        <a:lumMod val="95000"/>
                      </a:schemeClr>
                    </a:solidFill>
                  </a:tcPr>
                </a:tc>
                <a:tc>
                  <a:txBody>
                    <a:bodyPr/>
                    <a:lstStyle/>
                    <a:p>
                      <a:pPr algn="ctr"/>
                      <a:r>
                        <a:rPr lang="en-US" sz="1000" dirty="0" smtClean="0"/>
                        <a:t>INR 42,500</a:t>
                      </a:r>
                      <a:endParaRPr lang="en-US" sz="1000" dirty="0"/>
                    </a:p>
                  </a:txBody>
                  <a:tcPr marL="84406" marR="84406" anchor="ctr">
                    <a:solidFill>
                      <a:schemeClr val="bg1">
                        <a:lumMod val="95000"/>
                      </a:schemeClr>
                    </a:solidFill>
                  </a:tcPr>
                </a:tc>
                <a:tc>
                  <a:txBody>
                    <a:bodyPr/>
                    <a:lstStyle/>
                    <a:p>
                      <a:pPr algn="ctr"/>
                      <a:r>
                        <a:rPr lang="en-US" sz="1000" dirty="0" smtClean="0"/>
                        <a:t>(INR34,000)</a:t>
                      </a:r>
                      <a:endParaRPr lang="en-US" sz="1000" dirty="0"/>
                    </a:p>
                  </a:txBody>
                  <a:tcPr marL="84406" marR="84406" anchor="ctr">
                    <a:solidFill>
                      <a:schemeClr val="bg1">
                        <a:lumMod val="95000"/>
                      </a:schemeClr>
                    </a:solidFill>
                  </a:tcPr>
                </a:tc>
              </a:tr>
            </a:tbl>
          </a:graphicData>
        </a:graphic>
      </p:graphicFrame>
      <p:sp>
        <p:nvSpPr>
          <p:cNvPr id="3" name="Rectangle 2"/>
          <p:cNvSpPr/>
          <p:nvPr/>
        </p:nvSpPr>
        <p:spPr bwMode="auto">
          <a:xfrm>
            <a:off x="492370" y="6400800"/>
            <a:ext cx="620257" cy="152400"/>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a typeface="ＭＳ Ｐゴシック" pitchFamily="34" charset="-128"/>
            </a:endParaRPr>
          </a:p>
        </p:txBody>
      </p:sp>
      <p:sp>
        <p:nvSpPr>
          <p:cNvPr id="4" name="TextBox 3"/>
          <p:cNvSpPr txBox="1"/>
          <p:nvPr/>
        </p:nvSpPr>
        <p:spPr>
          <a:xfrm>
            <a:off x="1125416" y="6324601"/>
            <a:ext cx="4309827" cy="307777"/>
          </a:xfrm>
          <a:prstGeom prst="rect">
            <a:avLst/>
          </a:prstGeom>
          <a:noFill/>
        </p:spPr>
        <p:txBody>
          <a:bodyPr wrap="square" rtlCol="0">
            <a:spAutoFit/>
          </a:bodyPr>
          <a:lstStyle/>
          <a:p>
            <a:r>
              <a:rPr lang="en-US" sz="1400" dirty="0" smtClean="0"/>
              <a:t>Choice made by the employee</a:t>
            </a:r>
            <a:endParaRPr lang="en-US" sz="1400" dirty="0"/>
          </a:p>
        </p:txBody>
      </p:sp>
    </p:spTree>
    <p:extLst>
      <p:ext uri="{BB962C8B-B14F-4D97-AF65-F5344CB8AC3E}">
        <p14:creationId xmlns:p14="http://schemas.microsoft.com/office/powerpoint/2010/main" val="1874129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8" y="332510"/>
            <a:ext cx="8229600" cy="520700"/>
          </a:xfrm>
        </p:spPr>
        <p:txBody>
          <a:bodyPr>
            <a:normAutofit fontScale="90000"/>
          </a:bodyPr>
          <a:lstStyle/>
          <a:p>
            <a:r>
              <a:rPr lang="en-US" sz="2400" dirty="0" smtClean="0"/>
              <a:t>Flexible Benefits Case Study </a:t>
            </a:r>
            <a:br>
              <a:rPr lang="en-US" sz="2400" dirty="0" smtClean="0"/>
            </a:br>
            <a:r>
              <a:rPr lang="en-US" sz="1800" dirty="0" smtClean="0"/>
              <a:t>Employees Final Order</a:t>
            </a:r>
            <a:endParaRPr lang="en-US" sz="1800" dirty="0"/>
          </a:p>
        </p:txBody>
      </p:sp>
      <p:graphicFrame>
        <p:nvGraphicFramePr>
          <p:cNvPr id="6" name="Table 5"/>
          <p:cNvGraphicFramePr>
            <a:graphicFrameLocks noGrp="1"/>
          </p:cNvGraphicFramePr>
          <p:nvPr>
            <p:extLst>
              <p:ext uri="{D42A27DB-BD31-4B8C-83A1-F6EECF244321}">
                <p14:modId xmlns:p14="http://schemas.microsoft.com/office/powerpoint/2010/main" val="3556206823"/>
              </p:ext>
            </p:extLst>
          </p:nvPr>
        </p:nvGraphicFramePr>
        <p:xfrm>
          <a:off x="652230" y="2202871"/>
          <a:ext cx="5678231" cy="2479964"/>
        </p:xfrm>
        <a:graphic>
          <a:graphicData uri="http://schemas.openxmlformats.org/drawingml/2006/table">
            <a:tbl>
              <a:tblPr firstRow="1" bandRow="1">
                <a:tableStyleId>{93296810-A885-4BE3-A3E7-6D5BEEA58F35}</a:tableStyleId>
              </a:tblPr>
              <a:tblGrid>
                <a:gridCol w="1631432"/>
                <a:gridCol w="2281944"/>
                <a:gridCol w="1764855"/>
              </a:tblGrid>
              <a:tr h="606231">
                <a:tc>
                  <a:txBody>
                    <a:bodyPr/>
                    <a:lstStyle/>
                    <a:p>
                      <a:pPr algn="ctr"/>
                      <a:r>
                        <a:rPr lang="en-US" sz="1200" dirty="0" smtClean="0">
                          <a:solidFill>
                            <a:schemeClr val="bg1"/>
                          </a:solidFill>
                        </a:rPr>
                        <a:t>Benefit</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Benefit</a:t>
                      </a:r>
                      <a:r>
                        <a:rPr lang="en-US" sz="1200" baseline="0" dirty="0" smtClean="0">
                          <a:solidFill>
                            <a:schemeClr val="bg1"/>
                          </a:solidFill>
                        </a:rPr>
                        <a:t> Chosen</a:t>
                      </a:r>
                      <a:endParaRPr lang="en-US" sz="1200" dirty="0">
                        <a:solidFill>
                          <a:schemeClr val="bg1"/>
                        </a:solidFill>
                      </a:endParaRPr>
                    </a:p>
                  </a:txBody>
                  <a:tcPr marL="84406" marR="84406" anchor="ctr">
                    <a:solidFill>
                      <a:srgbClr val="00338D"/>
                    </a:solidFill>
                  </a:tcPr>
                </a:tc>
                <a:tc>
                  <a:txBody>
                    <a:bodyPr/>
                    <a:lstStyle/>
                    <a:p>
                      <a:pPr algn="ctr"/>
                      <a:r>
                        <a:rPr lang="en-US" sz="1200" dirty="0" smtClean="0">
                          <a:solidFill>
                            <a:schemeClr val="bg1"/>
                          </a:solidFill>
                        </a:rPr>
                        <a:t>Credits Transferred</a:t>
                      </a:r>
                      <a:r>
                        <a:rPr lang="en-US" sz="1200" baseline="0" dirty="0" smtClean="0">
                          <a:solidFill>
                            <a:schemeClr val="bg1"/>
                          </a:solidFill>
                        </a:rPr>
                        <a:t> to Employee’s FSA </a:t>
                      </a:r>
                      <a:endParaRPr lang="en-US" sz="1200" dirty="0">
                        <a:solidFill>
                          <a:schemeClr val="bg1"/>
                        </a:solidFill>
                      </a:endParaRPr>
                    </a:p>
                  </a:txBody>
                  <a:tcPr marL="84406" marR="84406" anchor="ctr">
                    <a:solidFill>
                      <a:srgbClr val="00338D"/>
                    </a:solidFill>
                  </a:tcPr>
                </a:tc>
              </a:tr>
              <a:tr h="593048">
                <a:tc>
                  <a:txBody>
                    <a:bodyPr/>
                    <a:lstStyle/>
                    <a:p>
                      <a:pPr algn="l"/>
                      <a:r>
                        <a:rPr lang="en-US" sz="1200" dirty="0" smtClean="0"/>
                        <a:t>Health</a:t>
                      </a:r>
                      <a:r>
                        <a:rPr lang="en-US" sz="1200" baseline="0" dirty="0" smtClean="0"/>
                        <a:t>  Insurance </a:t>
                      </a:r>
                      <a:endParaRPr lang="en-US" sz="1200" dirty="0"/>
                    </a:p>
                  </a:txBody>
                  <a:tcPr marL="84406" marR="84406" anchor="ctr">
                    <a:solidFill>
                      <a:schemeClr val="bg1">
                        <a:lumMod val="95000"/>
                      </a:schemeClr>
                    </a:solidFill>
                  </a:tcPr>
                </a:tc>
                <a:tc>
                  <a:txBody>
                    <a:bodyPr/>
                    <a:lstStyle/>
                    <a:p>
                      <a:pPr algn="ctr"/>
                      <a:r>
                        <a:rPr lang="en-US" sz="1200" dirty="0" smtClean="0"/>
                        <a:t>INR 600,000 </a:t>
                      </a:r>
                    </a:p>
                    <a:p>
                      <a:pPr algn="ctr"/>
                      <a:r>
                        <a:rPr lang="en-US" sz="1200" dirty="0" smtClean="0"/>
                        <a:t>Self + Spouse +2 Kids + 2 Parents </a:t>
                      </a:r>
                      <a:endParaRPr lang="en-US" sz="1200" dirty="0"/>
                    </a:p>
                  </a:txBody>
                  <a:tcPr marL="84406" marR="84406" anchor="ctr">
                    <a:solidFill>
                      <a:schemeClr val="bg1">
                        <a:lumMod val="95000"/>
                      </a:schemeClr>
                    </a:solidFill>
                  </a:tcPr>
                </a:tc>
                <a:tc>
                  <a:txBody>
                    <a:bodyPr/>
                    <a:lstStyle/>
                    <a:p>
                      <a:pPr algn="ctr"/>
                      <a:r>
                        <a:rPr lang="en-US" sz="1200" dirty="0" smtClean="0"/>
                        <a:t> (INR 20,000)</a:t>
                      </a:r>
                      <a:endParaRPr lang="en-US" sz="1200" dirty="0"/>
                    </a:p>
                  </a:txBody>
                  <a:tcPr marL="84406" marR="84406" anchor="ctr">
                    <a:solidFill>
                      <a:schemeClr val="bg1">
                        <a:lumMod val="95000"/>
                      </a:schemeClr>
                    </a:solidFill>
                  </a:tcPr>
                </a:tc>
              </a:tr>
              <a:tr h="426895">
                <a:tc>
                  <a:txBody>
                    <a:bodyPr/>
                    <a:lstStyle/>
                    <a:p>
                      <a:pPr algn="l"/>
                      <a:r>
                        <a:rPr lang="en-US" sz="1200" dirty="0" smtClean="0"/>
                        <a:t>Life</a:t>
                      </a:r>
                      <a:r>
                        <a:rPr lang="en-US" sz="1200" baseline="0" dirty="0" smtClean="0"/>
                        <a:t> Insurance </a:t>
                      </a:r>
                      <a:endParaRPr lang="en-US" sz="1200" dirty="0"/>
                    </a:p>
                  </a:txBody>
                  <a:tcPr marL="84406" marR="84406" anchor="ctr">
                    <a:solidFill>
                      <a:schemeClr val="bg1">
                        <a:lumMod val="95000"/>
                      </a:schemeClr>
                    </a:solidFill>
                  </a:tcPr>
                </a:tc>
                <a:tc>
                  <a:txBody>
                    <a:bodyPr/>
                    <a:lstStyle/>
                    <a:p>
                      <a:pPr algn="ctr"/>
                      <a:r>
                        <a:rPr lang="en-US" sz="1200" dirty="0" smtClean="0"/>
                        <a:t>INR 20,000,000 for </a:t>
                      </a:r>
                      <a:r>
                        <a:rPr lang="en-US" sz="1200" baseline="0" dirty="0" smtClean="0"/>
                        <a:t> Self Only </a:t>
                      </a:r>
                      <a:endParaRPr lang="en-US" sz="1200" dirty="0"/>
                    </a:p>
                  </a:txBody>
                  <a:tcPr marL="84406" marR="84406" anchor="ctr">
                    <a:solidFill>
                      <a:schemeClr val="bg1">
                        <a:lumMod val="95000"/>
                      </a:schemeClr>
                    </a:solidFill>
                  </a:tcPr>
                </a:tc>
                <a:tc>
                  <a:txBody>
                    <a:bodyPr/>
                    <a:lstStyle/>
                    <a:p>
                      <a:pPr algn="ctr"/>
                      <a:r>
                        <a:rPr lang="en-US" sz="1200" dirty="0" smtClean="0"/>
                        <a:t>(INR 4,000)</a:t>
                      </a:r>
                      <a:endParaRPr lang="en-US" sz="1200" dirty="0"/>
                    </a:p>
                  </a:txBody>
                  <a:tcPr marL="84406" marR="84406" anchor="ctr">
                    <a:solidFill>
                      <a:schemeClr val="bg1">
                        <a:lumMod val="95000"/>
                      </a:schemeClr>
                    </a:solidFill>
                  </a:tcPr>
                </a:tc>
              </a:tr>
              <a:tr h="426895">
                <a:tc>
                  <a:txBody>
                    <a:bodyPr/>
                    <a:lstStyle/>
                    <a:p>
                      <a:pPr algn="l"/>
                      <a:r>
                        <a:rPr lang="en-US" sz="1200" dirty="0" smtClean="0"/>
                        <a:t>Health</a:t>
                      </a:r>
                      <a:r>
                        <a:rPr lang="en-US" sz="1200" baseline="0" dirty="0" smtClean="0"/>
                        <a:t> check up</a:t>
                      </a:r>
                      <a:endParaRPr lang="en-US" sz="1200" dirty="0"/>
                    </a:p>
                  </a:txBody>
                  <a:tcPr marL="84406" marR="84406" anchor="ctr">
                    <a:solidFill>
                      <a:schemeClr val="bg1">
                        <a:lumMod val="95000"/>
                      </a:schemeClr>
                    </a:solidFill>
                  </a:tcPr>
                </a:tc>
                <a:tc>
                  <a:txBody>
                    <a:bodyPr/>
                    <a:lstStyle/>
                    <a:p>
                      <a:pPr algn="ctr"/>
                      <a:r>
                        <a:rPr lang="en-US" sz="1200" dirty="0" smtClean="0"/>
                        <a:t>Self</a:t>
                      </a:r>
                      <a:r>
                        <a:rPr lang="en-US" sz="1200" baseline="0" dirty="0" smtClean="0"/>
                        <a:t> +  Spouse </a:t>
                      </a:r>
                      <a:endParaRPr lang="en-US" sz="1200" dirty="0"/>
                    </a:p>
                  </a:txBody>
                  <a:tcPr marL="84406" marR="84406" anchor="ctr">
                    <a:solidFill>
                      <a:schemeClr val="bg1">
                        <a:lumMod val="95000"/>
                      </a:schemeClr>
                    </a:solidFill>
                  </a:tcPr>
                </a:tc>
                <a:tc>
                  <a:txBody>
                    <a:bodyPr/>
                    <a:lstStyle/>
                    <a:p>
                      <a:pPr algn="ctr"/>
                      <a:r>
                        <a:rPr lang="en-US" sz="1200" dirty="0" smtClean="0"/>
                        <a:t>(INR 9,000) </a:t>
                      </a:r>
                      <a:endParaRPr lang="en-US" sz="1200" dirty="0"/>
                    </a:p>
                  </a:txBody>
                  <a:tcPr marL="84406" marR="84406" anchor="ctr">
                    <a:solidFill>
                      <a:schemeClr val="bg1">
                        <a:lumMod val="95000"/>
                      </a:schemeClr>
                    </a:solidFill>
                  </a:tcPr>
                </a:tc>
              </a:tr>
              <a:tr h="426895">
                <a:tc>
                  <a:txBody>
                    <a:bodyPr/>
                    <a:lstStyle/>
                    <a:p>
                      <a:pPr algn="l"/>
                      <a:r>
                        <a:rPr lang="en-US" sz="1200" dirty="0" smtClean="0"/>
                        <a:t>Annual Leaves</a:t>
                      </a:r>
                      <a:endParaRPr lang="en-US" sz="1200" dirty="0"/>
                    </a:p>
                  </a:txBody>
                  <a:tcPr marL="84406" marR="84406" anchor="ctr">
                    <a:solidFill>
                      <a:schemeClr val="bg1">
                        <a:lumMod val="95000"/>
                      </a:schemeClr>
                    </a:solidFill>
                  </a:tcPr>
                </a:tc>
                <a:tc>
                  <a:txBody>
                    <a:bodyPr/>
                    <a:lstStyle/>
                    <a:p>
                      <a:pPr algn="ctr"/>
                      <a:r>
                        <a:rPr lang="en-US" sz="1200" dirty="0" smtClean="0"/>
                        <a:t>Sell 3 days </a:t>
                      </a:r>
                      <a:endParaRPr lang="en-US" sz="1200" dirty="0"/>
                    </a:p>
                  </a:txBody>
                  <a:tcPr marL="84406" marR="84406" anchor="ctr">
                    <a:solidFill>
                      <a:schemeClr val="bg1">
                        <a:lumMod val="95000"/>
                      </a:schemeClr>
                    </a:solidFill>
                  </a:tcPr>
                </a:tc>
                <a:tc>
                  <a:txBody>
                    <a:bodyPr/>
                    <a:lstStyle/>
                    <a:p>
                      <a:pPr algn="ctr"/>
                      <a:r>
                        <a:rPr lang="en-US" sz="1200" dirty="0" smtClean="0"/>
                        <a:t>INR 24,000</a:t>
                      </a:r>
                      <a:endParaRPr lang="en-US" sz="1200" dirty="0"/>
                    </a:p>
                  </a:txBody>
                  <a:tcPr marL="84406" marR="84406" anchor="ctr">
                    <a:solidFill>
                      <a:schemeClr val="bg1">
                        <a:lumMod val="95000"/>
                      </a:schemeClr>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255438366"/>
              </p:ext>
            </p:extLst>
          </p:nvPr>
        </p:nvGraphicFramePr>
        <p:xfrm>
          <a:off x="652228" y="1219200"/>
          <a:ext cx="5627079" cy="623246"/>
        </p:xfrm>
        <a:graphic>
          <a:graphicData uri="http://schemas.openxmlformats.org/drawingml/2006/table">
            <a:tbl>
              <a:tblPr firstRow="1" bandRow="1">
                <a:tableStyleId>{93296810-A885-4BE3-A3E7-6D5BEEA58F35}</a:tableStyleId>
              </a:tblPr>
              <a:tblGrid>
                <a:gridCol w="3921902"/>
                <a:gridCol w="1705177"/>
              </a:tblGrid>
              <a:tr h="623246">
                <a:tc>
                  <a:txBody>
                    <a:bodyPr/>
                    <a:lstStyle/>
                    <a:p>
                      <a:pPr algn="ctr"/>
                      <a:r>
                        <a:rPr lang="en-US" sz="1600" dirty="0" smtClean="0">
                          <a:solidFill>
                            <a:schemeClr val="bg1"/>
                          </a:solidFill>
                        </a:rPr>
                        <a:t>FSA</a:t>
                      </a:r>
                      <a:r>
                        <a:rPr lang="en-US" sz="1600" baseline="0" dirty="0" smtClean="0">
                          <a:solidFill>
                            <a:schemeClr val="bg1"/>
                          </a:solidFill>
                        </a:rPr>
                        <a:t> Opening  balance </a:t>
                      </a:r>
                      <a:endParaRPr lang="en-US" sz="1600" dirty="0">
                        <a:solidFill>
                          <a:schemeClr val="bg1"/>
                        </a:solidFill>
                      </a:endParaRPr>
                    </a:p>
                  </a:txBody>
                  <a:tcPr marL="84406" marR="84406" anchor="ctr">
                    <a:solidFill>
                      <a:srgbClr val="00338D"/>
                    </a:solidFill>
                  </a:tcPr>
                </a:tc>
                <a:tc>
                  <a:txBody>
                    <a:bodyPr/>
                    <a:lstStyle/>
                    <a:p>
                      <a:pPr algn="ctr"/>
                      <a:r>
                        <a:rPr lang="en-US" sz="1600" dirty="0" smtClean="0">
                          <a:solidFill>
                            <a:schemeClr val="bg1"/>
                          </a:solidFill>
                        </a:rPr>
                        <a:t>INR</a:t>
                      </a:r>
                      <a:r>
                        <a:rPr lang="en-US" sz="1600" baseline="0" dirty="0" smtClean="0">
                          <a:solidFill>
                            <a:schemeClr val="bg1"/>
                          </a:solidFill>
                        </a:rPr>
                        <a:t> 24,000</a:t>
                      </a:r>
                      <a:endParaRPr lang="en-US" sz="1600" dirty="0">
                        <a:solidFill>
                          <a:schemeClr val="bg1"/>
                        </a:solidFill>
                      </a:endParaRPr>
                    </a:p>
                  </a:txBody>
                  <a:tcPr marL="84406" marR="84406" anchor="ctr">
                    <a:solidFill>
                      <a:srgbClr val="00338D"/>
                    </a:solid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886117746"/>
              </p:ext>
            </p:extLst>
          </p:nvPr>
        </p:nvGraphicFramePr>
        <p:xfrm>
          <a:off x="652231" y="5029200"/>
          <a:ext cx="5678231" cy="623246"/>
        </p:xfrm>
        <a:graphic>
          <a:graphicData uri="http://schemas.openxmlformats.org/drawingml/2006/table">
            <a:tbl>
              <a:tblPr firstRow="1" bandRow="1">
                <a:tableStyleId>{93296810-A885-4BE3-A3E7-6D5BEEA58F35}</a:tableStyleId>
              </a:tblPr>
              <a:tblGrid>
                <a:gridCol w="3926164"/>
                <a:gridCol w="1752067"/>
              </a:tblGrid>
              <a:tr h="623246">
                <a:tc>
                  <a:txBody>
                    <a:bodyPr/>
                    <a:lstStyle/>
                    <a:p>
                      <a:pPr algn="ctr"/>
                      <a:r>
                        <a:rPr lang="en-US" sz="1600" dirty="0" smtClean="0">
                          <a:solidFill>
                            <a:schemeClr val="bg1"/>
                          </a:solidFill>
                        </a:rPr>
                        <a:t>FSA</a:t>
                      </a:r>
                      <a:r>
                        <a:rPr lang="en-US" sz="1600" baseline="0" dirty="0" smtClean="0">
                          <a:solidFill>
                            <a:schemeClr val="bg1"/>
                          </a:solidFill>
                        </a:rPr>
                        <a:t> Closing balance </a:t>
                      </a:r>
                      <a:endParaRPr lang="en-US" sz="1600" dirty="0">
                        <a:solidFill>
                          <a:schemeClr val="bg1"/>
                        </a:solidFill>
                      </a:endParaRPr>
                    </a:p>
                  </a:txBody>
                  <a:tcPr marL="84406" marR="84406" anchor="ctr">
                    <a:solidFill>
                      <a:srgbClr val="00338D"/>
                    </a:solidFill>
                  </a:tcPr>
                </a:tc>
                <a:tc>
                  <a:txBody>
                    <a:bodyPr/>
                    <a:lstStyle/>
                    <a:p>
                      <a:pPr algn="ctr"/>
                      <a:r>
                        <a:rPr lang="en-US" sz="1600" dirty="0" smtClean="0">
                          <a:solidFill>
                            <a:schemeClr val="bg1"/>
                          </a:solidFill>
                        </a:rPr>
                        <a:t>INR</a:t>
                      </a:r>
                      <a:r>
                        <a:rPr lang="en-US" sz="1600" baseline="0" dirty="0" smtClean="0">
                          <a:solidFill>
                            <a:schemeClr val="bg1"/>
                          </a:solidFill>
                        </a:rPr>
                        <a:t> 15,000</a:t>
                      </a:r>
                    </a:p>
                    <a:p>
                      <a:pPr algn="ctr"/>
                      <a:r>
                        <a:rPr lang="en-US" sz="1600" baseline="0" dirty="0" smtClean="0">
                          <a:solidFill>
                            <a:schemeClr val="bg1"/>
                          </a:solidFill>
                        </a:rPr>
                        <a:t>(Carry Forward)</a:t>
                      </a:r>
                      <a:endParaRPr lang="en-US" sz="1600" dirty="0">
                        <a:solidFill>
                          <a:schemeClr val="bg1"/>
                        </a:solidFill>
                      </a:endParaRPr>
                    </a:p>
                  </a:txBody>
                  <a:tcPr marL="84406" marR="84406" anchor="ctr">
                    <a:solidFill>
                      <a:srgbClr val="00338D"/>
                    </a:solidFill>
                  </a:tcPr>
                </a:tc>
              </a:tr>
            </a:tbl>
          </a:graphicData>
        </a:graphic>
      </p:graphicFrame>
    </p:spTree>
    <p:extLst>
      <p:ext uri="{BB962C8B-B14F-4D97-AF65-F5344CB8AC3E}">
        <p14:creationId xmlns:p14="http://schemas.microsoft.com/office/powerpoint/2010/main" val="3558428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bwMode="gray">
          <a:xfrm>
            <a:off x="492369" y="317500"/>
            <a:ext cx="8229600" cy="520700"/>
          </a:xfrm>
        </p:spPr>
        <p:txBody>
          <a:bodyPr>
            <a:noAutofit/>
          </a:bodyPr>
          <a:lstStyle/>
          <a:p>
            <a:r>
              <a:rPr lang="en-US" sz="3200" dirty="0"/>
              <a:t>Flex Opportunities : Benefits in India</a:t>
            </a:r>
          </a:p>
        </p:txBody>
      </p:sp>
      <p:graphicFrame>
        <p:nvGraphicFramePr>
          <p:cNvPr id="7" name="Group 153"/>
          <p:cNvGraphicFramePr>
            <a:graphicFrameLocks noGrp="1"/>
          </p:cNvGraphicFramePr>
          <p:nvPr>
            <p:extLst>
              <p:ext uri="{D42A27DB-BD31-4B8C-83A1-F6EECF244321}">
                <p14:modId xmlns:p14="http://schemas.microsoft.com/office/powerpoint/2010/main" val="2981225675"/>
              </p:ext>
            </p:extLst>
          </p:nvPr>
        </p:nvGraphicFramePr>
        <p:xfrm>
          <a:off x="375138" y="990600"/>
          <a:ext cx="8487508" cy="5000456"/>
        </p:xfrm>
        <a:graphic>
          <a:graphicData uri="http://schemas.openxmlformats.org/drawingml/2006/table">
            <a:tbl>
              <a:tblPr/>
              <a:tblGrid>
                <a:gridCol w="2576565"/>
                <a:gridCol w="2425002"/>
                <a:gridCol w="3485941"/>
              </a:tblGrid>
              <a:tr h="152399">
                <a:tc>
                  <a:txBody>
                    <a:bodyPr/>
                    <a:lstStyle/>
                    <a:p>
                      <a:pPr marL="0" marR="0" lvl="0" indent="0" algn="l"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Benefit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cap="none" normalizeH="0" baseline="0" dirty="0" smtClean="0">
                          <a:ln>
                            <a:noFill/>
                          </a:ln>
                          <a:solidFill>
                            <a:srgbClr val="F5F5F5"/>
                          </a:solidFill>
                          <a:effectLst/>
                          <a:latin typeface="Arial" charset="0"/>
                          <a:cs typeface="Arial" charset="0"/>
                        </a:rPr>
                        <a:t>Opportunity to flex</a:t>
                      </a:r>
                      <a:endParaRPr kumimoji="0" lang="en-US" sz="1400" b="1" i="0" u="none" strike="noStrike" cap="none" normalizeH="0" baseline="0" dirty="0" smtClean="0">
                        <a:ln>
                          <a:noFill/>
                        </a:ln>
                        <a:solidFill>
                          <a:schemeClr val="tx1"/>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c>
                  <a:txBody>
                    <a:bodyPr/>
                    <a:lstStyle/>
                    <a:p>
                      <a:pPr marL="0" marR="0" lvl="0" indent="0" algn="ctr" defTabSz="914400" rtl="0" eaLnBrk="0" fontAlgn="t" latinLnBrk="0" hangingPunct="0">
                        <a:lnSpc>
                          <a:spcPct val="90000"/>
                        </a:lnSpc>
                        <a:spcBef>
                          <a:spcPct val="0"/>
                        </a:spcBef>
                        <a:spcAft>
                          <a:spcPct val="0"/>
                        </a:spcAft>
                        <a:buClrTx/>
                        <a:buSzTx/>
                        <a:buFontTx/>
                        <a:buNone/>
                        <a:tabLst/>
                      </a:pPr>
                      <a:r>
                        <a:rPr kumimoji="0" lang="en-US" sz="1400" b="1" i="0" u="none" strike="noStrike" kern="1200" cap="none" normalizeH="0" baseline="0" dirty="0" smtClean="0">
                          <a:ln>
                            <a:noFill/>
                          </a:ln>
                          <a:solidFill>
                            <a:srgbClr val="F5F5F5"/>
                          </a:solidFill>
                          <a:effectLst/>
                          <a:latin typeface="Arial" charset="0"/>
                          <a:ea typeface="+mn-ea"/>
                          <a:cs typeface="Arial" charset="0"/>
                        </a:rPr>
                        <a:t>Comments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F72"/>
                    </a:solidFill>
                  </a:tcPr>
                </a:tc>
              </a:tr>
              <a:tr h="168373">
                <a:tc gridSpan="3">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200" b="1" i="0" u="none" strike="noStrike" cap="none" normalizeH="0" baseline="0" dirty="0" smtClean="0">
                          <a:ln>
                            <a:noFill/>
                          </a:ln>
                          <a:solidFill>
                            <a:srgbClr val="000000"/>
                          </a:solidFill>
                          <a:effectLst/>
                          <a:latin typeface="Arial" charset="0"/>
                          <a:cs typeface="Arial" charset="0"/>
                        </a:rPr>
                        <a:t>Retirement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lang="en-US" dirty="0" smtClean="0"/>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0">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Gratuity</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lang="en-US" dirty="0" smtClean="0"/>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cap="none" normalizeH="0" baseline="0" dirty="0" smtClean="0">
                          <a:ln>
                            <a:noFill/>
                          </a:ln>
                          <a:solidFill>
                            <a:srgbClr val="000000"/>
                          </a:solidFill>
                          <a:effectLst/>
                          <a:latin typeface="Arial" charset="0"/>
                          <a:cs typeface="Arial" charset="0"/>
                        </a:rPr>
                        <a:t>Statutory benefit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272756">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Provident Fund</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defRPr/>
                      </a:pPr>
                      <a:r>
                        <a:rPr kumimoji="0" lang="en-US" sz="1100" b="0" i="0" u="none" strike="noStrike" cap="none" normalizeH="0" baseline="0" dirty="0" smtClean="0">
                          <a:ln>
                            <a:noFill/>
                          </a:ln>
                          <a:solidFill>
                            <a:srgbClr val="000000"/>
                          </a:solidFill>
                          <a:effectLst/>
                          <a:latin typeface="Arial" charset="0"/>
                          <a:cs typeface="Arial" charset="0"/>
                        </a:rPr>
                        <a:t>Statutory benefit</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230841">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NPS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Attractive to middle age employees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Expensive so may involve salary sacrifice</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51565">
                <a:tc gridSpan="3">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200" b="1" i="0" u="none" strike="noStrike" kern="1200" cap="none" normalizeH="0" baseline="0" dirty="0" smtClean="0">
                          <a:ln>
                            <a:noFill/>
                          </a:ln>
                          <a:solidFill>
                            <a:srgbClr val="000000"/>
                          </a:solidFill>
                          <a:effectLst/>
                          <a:latin typeface="Arial" charset="0"/>
                          <a:ea typeface="+mn-ea"/>
                          <a:cs typeface="Arial" charset="0"/>
                        </a:rPr>
                        <a:t>Paid Time off</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kern="1200" cap="none" normalizeH="0" baseline="0" dirty="0" smtClean="0">
                        <a:ln>
                          <a:noFill/>
                        </a:ln>
                        <a:solidFill>
                          <a:srgbClr val="000000"/>
                        </a:solidFill>
                        <a:effectLst/>
                        <a:latin typeface="Arial" charset="0"/>
                        <a:ea typeface="+mn-ea"/>
                        <a:cs typeface="Arial" charset="0"/>
                      </a:endParaRPr>
                    </a:p>
                  </a:txBody>
                  <a:tcPr marL="99070" marR="99070"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533515">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Privilege Leave</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Most common flexible benefit</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Possibility of Buy and Sell</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Could be designed to be cost neutral to company</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Utilization &amp; Needs varies across employees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28103">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100" b="0" i="0" u="none" strike="noStrike" cap="none" normalizeH="0" baseline="0" dirty="0" smtClean="0">
                          <a:ln>
                            <a:noFill/>
                          </a:ln>
                          <a:solidFill>
                            <a:srgbClr val="000000"/>
                          </a:solidFill>
                          <a:effectLst/>
                          <a:latin typeface="Arial" charset="0"/>
                          <a:cs typeface="Arial" charset="0"/>
                        </a:rPr>
                        <a:t>Sick/Casual/Other Leaves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defRPr/>
                      </a:pPr>
                      <a:r>
                        <a:rPr kumimoji="0" lang="en-US" sz="1100" b="0" i="0" u="none" strike="noStrike" kern="1200" cap="none" normalizeH="0" baseline="0" dirty="0" smtClean="0">
                          <a:ln>
                            <a:noFill/>
                          </a:ln>
                          <a:solidFill>
                            <a:srgbClr val="000000"/>
                          </a:solidFill>
                          <a:effectLst/>
                          <a:latin typeface="Arial" charset="0"/>
                          <a:ea typeface="+mn-ea"/>
                          <a:cs typeface="Arial" charset="0"/>
                        </a:rPr>
                        <a:t>Event based hence not rational</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0">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defRPr/>
                      </a:pPr>
                      <a:r>
                        <a:rPr kumimoji="0" lang="en-US" sz="1200" b="1" i="0" u="none" strike="noStrike" kern="1200" cap="none" normalizeH="0" baseline="0" dirty="0" smtClean="0">
                          <a:ln>
                            <a:noFill/>
                          </a:ln>
                          <a:solidFill>
                            <a:srgbClr val="000000"/>
                          </a:solidFill>
                          <a:effectLst/>
                          <a:latin typeface="Arial" charset="0"/>
                          <a:ea typeface="+mn-ea"/>
                          <a:cs typeface="Arial" charset="0"/>
                        </a:rPr>
                        <a:t>Risk Benefits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endParaRPr kumimoji="0" lang="en-US" sz="1100" b="0" i="0" u="none" strike="noStrike" kern="1200" cap="none" normalizeH="0" baseline="0" dirty="0" smtClean="0">
                        <a:ln>
                          <a:noFill/>
                        </a:ln>
                        <a:solidFill>
                          <a:srgbClr val="000000"/>
                        </a:solidFill>
                        <a:effectLst/>
                        <a:latin typeface="Arial" charset="0"/>
                        <a:ea typeface="+mn-ea"/>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0">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Group Hospitalization</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rowSpan="3">
                  <a:txBody>
                    <a:bodyPr/>
                    <a:lstStyle/>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Most common flexible benefit</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Possibility of top up and top-down</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Opportunity to share costs with employees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Utilization&amp; Needs varies across employees</a:t>
                      </a:r>
                    </a:p>
                    <a:p>
                      <a:pPr marL="171450" marR="0" lvl="0" indent="-171450" algn="l" defTabSz="914400" rtl="0" eaLnBrk="0" fontAlgn="base" latinLnBrk="0" hangingPunct="0">
                        <a:lnSpc>
                          <a:spcPct val="100000"/>
                        </a:lnSpc>
                        <a:spcBef>
                          <a:spcPct val="20000"/>
                        </a:spcBef>
                        <a:spcAft>
                          <a:spcPts val="600"/>
                        </a:spcAft>
                        <a:buClr>
                          <a:srgbClr val="E65032"/>
                        </a:buClr>
                        <a:buSzPct val="100000"/>
                        <a:buFont typeface="Wingdings" panose="05000000000000000000" pitchFamily="2" charset="2"/>
                        <a:buChar char="v"/>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Access to discounted group rates</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27041">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cap="none" normalizeH="0" baseline="0" dirty="0" smtClean="0">
                          <a:ln>
                            <a:noFill/>
                          </a:ln>
                          <a:solidFill>
                            <a:srgbClr val="000000"/>
                          </a:solidFill>
                          <a:effectLst/>
                          <a:latin typeface="Arial" charset="0"/>
                          <a:cs typeface="Arial" charset="0"/>
                        </a:rPr>
                        <a:t>Group Life/ADD</a:t>
                      </a: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333">
                <a:tc>
                  <a:txBody>
                    <a:bodyPr/>
                    <a:lstStyle/>
                    <a:p>
                      <a:pPr marL="0" marR="0" lvl="0" indent="0" algn="l"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r>
                        <a:rPr kumimoji="0" lang="en-US" sz="1100" b="0" i="0" u="none" strike="noStrike" kern="1200" cap="none" normalizeH="0" baseline="0" dirty="0" smtClean="0">
                          <a:ln>
                            <a:noFill/>
                          </a:ln>
                          <a:solidFill>
                            <a:srgbClr val="000000"/>
                          </a:solidFill>
                          <a:effectLst/>
                          <a:latin typeface="Arial" charset="0"/>
                          <a:ea typeface="+mn-ea"/>
                          <a:cs typeface="Arial" charset="0"/>
                        </a:rPr>
                        <a:t>Critical illness/Any other group insurance</a:t>
                      </a:r>
                      <a:endParaRPr kumimoji="0" lang="en-US" sz="1100" b="0" i="0" u="none" strike="noStrike" kern="1200" cap="none" normalizeH="0" baseline="0" dirty="0">
                        <a:ln>
                          <a:noFill/>
                        </a:ln>
                        <a:solidFill>
                          <a:srgbClr val="000000"/>
                        </a:solidFill>
                        <a:effectLst/>
                        <a:latin typeface="Arial" charset="0"/>
                        <a:ea typeface="+mn-ea"/>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r" defTabSz="914400" rtl="0" eaLnBrk="0" fontAlgn="base" latinLnBrk="0" hangingPunct="0">
                        <a:lnSpc>
                          <a:spcPct val="100000"/>
                        </a:lnSpc>
                        <a:spcBef>
                          <a:spcPct val="20000"/>
                        </a:spcBef>
                        <a:spcAft>
                          <a:spcPts val="600"/>
                        </a:spcAft>
                        <a:buClr>
                          <a:srgbClr val="E65032"/>
                        </a:buClr>
                        <a:buSzPct val="60000"/>
                        <a:buFont typeface="Wingdings" pitchFamily="2" charset="2"/>
                        <a:buNone/>
                        <a:tabLst/>
                      </a:pPr>
                      <a:endParaRPr kumimoji="0" lang="en-US" sz="1100" b="0" i="0" u="none" strike="noStrike" cap="none" normalizeH="0" baseline="0" dirty="0" smtClean="0">
                        <a:ln>
                          <a:noFill/>
                        </a:ln>
                        <a:solidFill>
                          <a:srgbClr val="000000"/>
                        </a:solidFill>
                        <a:effectLst/>
                        <a:latin typeface="Arial" charset="0"/>
                        <a:cs typeface="Arial" charset="0"/>
                      </a:endParaRPr>
                    </a:p>
                  </a:txBody>
                  <a:tcPr marL="91449" marR="91449"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Oval 7"/>
          <p:cNvSpPr/>
          <p:nvPr/>
        </p:nvSpPr>
        <p:spPr>
          <a:xfrm>
            <a:off x="4135648" y="1676400"/>
            <a:ext cx="154998" cy="16625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Oval 9"/>
          <p:cNvSpPr/>
          <p:nvPr/>
        </p:nvSpPr>
        <p:spPr>
          <a:xfrm>
            <a:off x="4137430" y="1981200"/>
            <a:ext cx="153217" cy="16625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Oval 10"/>
          <p:cNvSpPr/>
          <p:nvPr/>
        </p:nvSpPr>
        <p:spPr>
          <a:xfrm>
            <a:off x="4136538" y="2362200"/>
            <a:ext cx="154998" cy="15239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4" name="Oval 13"/>
          <p:cNvSpPr/>
          <p:nvPr/>
        </p:nvSpPr>
        <p:spPr>
          <a:xfrm>
            <a:off x="4136538" y="3505200"/>
            <a:ext cx="15588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5" name="Oval 14"/>
          <p:cNvSpPr/>
          <p:nvPr/>
        </p:nvSpPr>
        <p:spPr>
          <a:xfrm>
            <a:off x="4137429" y="4114800"/>
            <a:ext cx="155889" cy="16625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6" name="Oval 15"/>
          <p:cNvSpPr/>
          <p:nvPr/>
        </p:nvSpPr>
        <p:spPr>
          <a:xfrm>
            <a:off x="4134757" y="4648200"/>
            <a:ext cx="15588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7" name="Oval 16"/>
          <p:cNvSpPr/>
          <p:nvPr/>
        </p:nvSpPr>
        <p:spPr>
          <a:xfrm>
            <a:off x="4134757" y="4953000"/>
            <a:ext cx="15588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8" name="Oval 17"/>
          <p:cNvSpPr/>
          <p:nvPr/>
        </p:nvSpPr>
        <p:spPr>
          <a:xfrm>
            <a:off x="4137429" y="5486400"/>
            <a:ext cx="155889" cy="16625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30994592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5eb24c10-f820-49a7-8787-c15740ed61d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2530</Words>
  <Application>Microsoft Office PowerPoint</Application>
  <PresentationFormat>On-screen Show (4:3)</PresentationFormat>
  <Paragraphs>432</Paragraphs>
  <Slides>12</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ＭＳ Ｐゴシック</vt:lpstr>
      <vt:lpstr>SimSun</vt:lpstr>
      <vt:lpstr>SimSun</vt:lpstr>
      <vt:lpstr>Arial</vt:lpstr>
      <vt:lpstr>Calibri</vt:lpstr>
      <vt:lpstr>Wingdings</vt:lpstr>
      <vt:lpstr>Office Theme</vt:lpstr>
      <vt:lpstr> FLEXIBLE   BENEFITS</vt:lpstr>
      <vt:lpstr>Employee Benefits  Landscape  in India </vt:lpstr>
      <vt:lpstr>What do employees have to say?</vt:lpstr>
      <vt:lpstr>Flexible is Incredible!</vt:lpstr>
      <vt:lpstr>Typical Flex Framework</vt:lpstr>
      <vt:lpstr>Flexible Benefits : Case Study </vt:lpstr>
      <vt:lpstr>Flexible Benefits Case Study   Choices made by the employee from the Benefits Menu</vt:lpstr>
      <vt:lpstr>Flexible Benefits Case Study  Employees Final Order</vt:lpstr>
      <vt:lpstr>Flex Opportunities : Benefits in India</vt:lpstr>
      <vt:lpstr>Flex Opportunities : Benefits in India</vt:lpstr>
      <vt:lpstr>Flex Opportunities : Benefits in India</vt:lpstr>
      <vt:lpstr>Flex Benefits Approach</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QRB Meeting</dc:title>
  <dc:creator>Khushwant</dc:creator>
  <cp:lastModifiedBy>Quintus Mendonca</cp:lastModifiedBy>
  <cp:revision>67</cp:revision>
  <dcterms:created xsi:type="dcterms:W3CDTF">2016-03-11T13:23:18Z</dcterms:created>
  <dcterms:modified xsi:type="dcterms:W3CDTF">2017-08-12T10:41:17Z</dcterms:modified>
</cp:coreProperties>
</file>