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60" r:id="rId3"/>
    <p:sldId id="258" r:id="rId4"/>
    <p:sldId id="268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79713" autoAdjust="0"/>
  </p:normalViewPr>
  <p:slideViewPr>
    <p:cSldViewPr>
      <p:cViewPr varScale="1">
        <p:scale>
          <a:sx n="59" d="100"/>
          <a:sy n="59" d="100"/>
        </p:scale>
        <p:origin x="11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32B5A-112C-4AE6-875C-0ED6994DC26A}" type="datetimeFigureOut">
              <a:rPr lang="en-US" smtClean="0"/>
              <a:pPr/>
              <a:t>2/18/2017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3E7AC-6455-4A0F-B654-220C7D7B7B8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178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79DE1F-5E27-4B45-9D15-005F28CE433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321966-726A-4E9E-9E02-D49DCD2200A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A6E245-2043-4183-82FC-0A7BD6A0EB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Date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dirty="0" smtClean="0"/>
              <a:t>www.actuariesindia.org</a:t>
            </a:r>
            <a:endParaRPr lang="en-GB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3AEE-D506-4373-89E6-5210E2A754A0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grpSp>
        <p:nvGrpSpPr>
          <p:cNvPr id="8" name="Group 10"/>
          <p:cNvGrpSpPr/>
          <p:nvPr userDrawn="1"/>
        </p:nvGrpSpPr>
        <p:grpSpPr>
          <a:xfrm>
            <a:off x="269528" y="228600"/>
            <a:ext cx="8874472" cy="1284827"/>
            <a:chOff x="269528" y="5496973"/>
            <a:chExt cx="8874472" cy="1284827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1F497D"/>
                  </a:solidFill>
                  <a:effectLst/>
                  <a:latin typeface="Bahamas" pitchFamily="34" charset="0"/>
                  <a:cs typeface="Times New Roman" pitchFamily="18" charset="0"/>
                </a:rPr>
                <a:t>Institute of Actuaries of India</a:t>
              </a: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11" name="Rectangle 10"/>
          <p:cNvSpPr/>
          <p:nvPr userDrawn="1"/>
        </p:nvSpPr>
        <p:spPr>
          <a:xfrm>
            <a:off x="0" y="27432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Title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373380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b="1" dirty="0" smtClean="0">
                <a:latin typeface="Garamond" pitchFamily="18" charset="0"/>
                <a:ea typeface="Verdana" pitchFamily="34" charset="0"/>
                <a:cs typeface="Verdana" pitchFamily="34" charset="0"/>
              </a:rPr>
              <a:t>By</a:t>
            </a: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8FD5A-4369-451A-AE4B-9EB0FD82F6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9C963-6CA3-4910-ACAB-89103C5891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28 July, 2011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www.actuariesindia.org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rgbClr val="C00000"/>
                </a:solidFill>
                <a:latin typeface="Garamond" pitchFamily="18" charset="0"/>
              </a:defRPr>
            </a:lvl1pPr>
          </a:lstStyle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tx2">
                    <a:lumMod val="75000"/>
                  </a:schemeClr>
                </a:solidFill>
                <a:latin typeface="Garamond" pitchFamily="18" charset="0"/>
              </a:defRPr>
            </a:lvl1pPr>
          </a:lstStyle>
          <a:p>
            <a:fld id="{1A13C416-6B76-4DFF-BC13-59A396451C72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Line 15"/>
          <p:cNvSpPr>
            <a:spLocks noChangeShapeType="1"/>
          </p:cNvSpPr>
          <p:nvPr userDrawn="1"/>
        </p:nvSpPr>
        <p:spPr bwMode="auto">
          <a:xfrm>
            <a:off x="119063" y="1143000"/>
            <a:ext cx="8845550" cy="0"/>
          </a:xfrm>
          <a:prstGeom prst="line">
            <a:avLst/>
          </a:prstGeom>
          <a:ln w="38100">
            <a:solidFill>
              <a:srgbClr val="C00000"/>
            </a:solidFill>
            <a:headEnd/>
            <a:tailEnd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10" name="Object 6"/>
          <p:cNvGraphicFramePr>
            <a:graphicFrameLocks noChangeAspect="1"/>
          </p:cNvGraphicFramePr>
          <p:nvPr userDrawn="1"/>
        </p:nvGraphicFramePr>
        <p:xfrm>
          <a:off x="7959296" y="279377"/>
          <a:ext cx="956104" cy="695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r:id="rId14" imgW="3961905" imgH="3415873" progId="">
                  <p:embed/>
                </p:oleObj>
              </mc:Choice>
              <mc:Fallback>
                <p:oleObj r:id="rId14" imgW="3961905" imgH="3415873" progId="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296" y="279377"/>
                        <a:ext cx="956104" cy="695348"/>
                      </a:xfrm>
                      <a:prstGeom prst="rect">
                        <a:avLst/>
                      </a:prstGeom>
                      <a:solidFill>
                        <a:srgbClr val="C0C0C0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itle Placeholder 10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28 July, 2011</a:t>
            </a: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GB" smtClean="0"/>
              <a:t>www.actuariesindia.org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B118C919-524D-4AE6-802D-F6FBC61D86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72" r:id="rId7"/>
  </p:sldLayoutIdLst>
  <p:transition/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135063" y="457200"/>
            <a:ext cx="939800" cy="81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0"/>
          <p:cNvGrpSpPr/>
          <p:nvPr/>
        </p:nvGrpSpPr>
        <p:grpSpPr>
          <a:xfrm>
            <a:off x="269528" y="239173"/>
            <a:ext cx="8874472" cy="1284827"/>
            <a:chOff x="269528" y="5496973"/>
            <a:chExt cx="8874472" cy="128482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9528" y="5496973"/>
              <a:ext cx="1483072" cy="1284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" name="Rectangle 5"/>
            <p:cNvSpPr>
              <a:spLocks noChangeArrowheads="1"/>
            </p:cNvSpPr>
            <p:nvPr/>
          </p:nvSpPr>
          <p:spPr bwMode="auto">
            <a:xfrm rot="10800000" flipV="1">
              <a:off x="1752600" y="5820488"/>
              <a:ext cx="73914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hamas" pitchFamily="34" charset="0"/>
                <a:cs typeface="Times New Roman" pitchFamily="18" charset="0"/>
              </a:endParaRPr>
            </a:p>
          </p:txBody>
        </p:sp>
      </p:grp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0" y="61722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Footer Placeholder 4"/>
          <p:cNvSpPr txBox="1">
            <a:spLocks/>
          </p:cNvSpPr>
          <p:nvPr/>
        </p:nvSpPr>
        <p:spPr>
          <a:xfrm>
            <a:off x="1600200" y="64770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Serving</a:t>
            </a:r>
            <a:r>
              <a:rPr kumimoji="0" lang="en-US" sz="1200" b="1" i="1" u="none" strike="noStrike" kern="1200" cap="none" spc="0" normalizeH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 the Cause of Public Interest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11" name="Footer Placeholder 4"/>
          <p:cNvSpPr txBox="1">
            <a:spLocks/>
          </p:cNvSpPr>
          <p:nvPr/>
        </p:nvSpPr>
        <p:spPr>
          <a:xfrm>
            <a:off x="1676400" y="6248400"/>
            <a:ext cx="5791200" cy="228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</a:rPr>
              <a:t>Indian Actuarial Profession</a:t>
            </a:r>
            <a:endParaRPr kumimoji="0" lang="en-US" sz="1200" b="1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Line 5"/>
          <p:cNvSpPr>
            <a:spLocks noChangeShapeType="1"/>
          </p:cNvSpPr>
          <p:nvPr/>
        </p:nvSpPr>
        <p:spPr bwMode="auto">
          <a:xfrm flipV="1">
            <a:off x="0" y="1524000"/>
            <a:ext cx="9144000" cy="45719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048027" y="1752600"/>
            <a:ext cx="72009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Falling Interest Rates </a:t>
            </a:r>
            <a:endParaRPr lang="en-IN" sz="3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1905000" y="378022"/>
            <a:ext cx="6172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cs typeface="Times New Roman" panose="02020603050405020304" pitchFamily="18" charset="0"/>
              </a:rPr>
              <a:t>12</a:t>
            </a:r>
            <a:r>
              <a:rPr lang="en-US" sz="3200" b="1" baseline="30000" dirty="0">
                <a:cs typeface="Times New Roman" panose="02020603050405020304" pitchFamily="18" charset="0"/>
              </a:rPr>
              <a:t>th</a:t>
            </a:r>
            <a:r>
              <a:rPr lang="en-US" sz="3200" b="1" dirty="0">
                <a:cs typeface="Times New Roman" panose="02020603050405020304" pitchFamily="18" charset="0"/>
              </a:rPr>
              <a:t> Seminar on Current Issues in Life Assurance (CILA)</a:t>
            </a:r>
            <a:endParaRPr lang="en-US" sz="3200" b="1" dirty="0"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53200" y="5496385"/>
            <a:ext cx="243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cs typeface="Times New Roman" panose="02020603050405020304" pitchFamily="18" charset="0"/>
              </a:rPr>
              <a:t>20 February 2017 </a:t>
            </a:r>
            <a:endParaRPr lang="en-US" sz="2000" dirty="0">
              <a:cs typeface="Times New Roman" panose="02020603050405020304" pitchFamily="18" charset="0"/>
            </a:endParaRPr>
          </a:p>
          <a:p>
            <a:pPr algn="ctr"/>
            <a:r>
              <a:rPr lang="en-US" sz="2000" dirty="0">
                <a:cs typeface="Times New Roman" panose="02020603050405020304" pitchFamily="18" charset="0"/>
              </a:rPr>
              <a:t>Mumbai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90600" y="5181600"/>
            <a:ext cx="7200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Conclusions</a:t>
            </a:r>
            <a:endParaRPr lang="en-IN" sz="28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2495371"/>
            <a:ext cx="4953000" cy="2522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9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76375"/>
            <a:ext cx="860583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Do you see Indian life insurers struggling for solvency if interest rates reached mature market levels in the short to medium term?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Yes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No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Maybe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893806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10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76375"/>
            <a:ext cx="86058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What should be the regulator’s primary focus in a falling interest rate scenario?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Solvency 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Customer protection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Investments  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Effective risk management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53102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1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56015"/>
            <a:ext cx="860583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Where will interest rates be in two-three years’ time?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Around the same as of now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Lower but not mature market levels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Mature market levels 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/>
              <a:t>  Higher</a:t>
            </a:r>
          </a:p>
          <a:p>
            <a:pPr marL="342900" indent="-342900">
              <a:buAutoNum type="alphaUcParenR"/>
            </a:pPr>
            <a:endParaRPr lang="en-IN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2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56015"/>
            <a:ext cx="860583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Are falling interest rates currently the biggest challenge being faced by the life insurance industry in India?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Yes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No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One of the biggest challenge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70109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3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47800"/>
            <a:ext cx="8605837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Are there learnings from other global markets on how to tackle the issue?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Yes - Definitely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No – India has its own unique challenges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Some – Need customized solutions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357513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4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47800"/>
            <a:ext cx="860583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Which of the following areas will be most impacted by falling interest rates?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Investment strategy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Profit </a:t>
            </a:r>
            <a:r>
              <a:rPr lang="en-US" sz="3200" dirty="0"/>
              <a:t>margins / </a:t>
            </a:r>
            <a:r>
              <a:rPr lang="en-US" sz="3200" dirty="0" smtClean="0"/>
              <a:t>Required expense efficiencies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Product </a:t>
            </a:r>
            <a:r>
              <a:rPr lang="en-US" sz="3200" dirty="0"/>
              <a:t>mix</a:t>
            </a:r>
            <a:endParaRPr lang="en-US" sz="3200" dirty="0" smtClean="0"/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Risk management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Insurance company valuations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170811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5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76375"/>
            <a:ext cx="860583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Which product class will become increasingly relevant in case of falling interest rates?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Unit-linked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Participating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Non-participating savings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Protection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Annuity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64620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6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76375"/>
            <a:ext cx="860583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Which product class will become increasingly irrelevant in case of falling interest rates?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Unit-linked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Participating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Non-participating savings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Protection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Annuity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191033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7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76375"/>
            <a:ext cx="860583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Which asset class is expected to see the highest incremental future investments due to falling interest rates?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Corporate bonds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Infrastructure bonds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Equities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Others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178708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www.actuariesindia.org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13C416-6B76-4DFF-BC13-59A396451C72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 Placeholder 1"/>
          <p:cNvSpPr txBox="1">
            <a:spLocks/>
          </p:cNvSpPr>
          <p:nvPr/>
        </p:nvSpPr>
        <p:spPr>
          <a:xfrm>
            <a:off x="304800" y="304800"/>
            <a:ext cx="6248400" cy="6096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3200" b="1" dirty="0" smtClean="0">
                <a:solidFill>
                  <a:schemeClr val="tx2"/>
                </a:solidFill>
                <a:latin typeface="Garamond" pitchFamily="18" charset="0"/>
              </a:rPr>
              <a:t>Question 8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Garamond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687" y="3981450"/>
            <a:ext cx="1952625" cy="23431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1476375"/>
            <a:ext cx="860583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From a risk management perspective, which is the key actionable due to falling interest rates?</a:t>
            </a:r>
          </a:p>
          <a:p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Enhanced ALM</a:t>
            </a:r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</a:t>
            </a:r>
            <a:r>
              <a:rPr lang="en-US" sz="3200" dirty="0" err="1" smtClean="0"/>
              <a:t>Operationalisation</a:t>
            </a:r>
            <a:r>
              <a:rPr lang="en-US" sz="3200" dirty="0" smtClean="0"/>
              <a:t> </a:t>
            </a:r>
            <a:r>
              <a:rPr lang="en-US" sz="3200" dirty="0"/>
              <a:t>of ERM </a:t>
            </a:r>
            <a:r>
              <a:rPr lang="en-US" sz="3200" dirty="0" smtClean="0"/>
              <a:t>framework</a:t>
            </a:r>
          </a:p>
          <a:p>
            <a:pPr marL="342900" indent="-342900">
              <a:buAutoNum type="alphaUcParenR"/>
            </a:pPr>
            <a:endParaRPr lang="en-US" dirty="0"/>
          </a:p>
          <a:p>
            <a:pPr marL="342900" indent="-342900">
              <a:buAutoNum type="alphaUcParenR"/>
            </a:pPr>
            <a:r>
              <a:rPr lang="en-US" sz="3200" dirty="0" smtClean="0"/>
              <a:t>  Use </a:t>
            </a:r>
            <a:r>
              <a:rPr lang="en-US" sz="3200" dirty="0"/>
              <a:t>of derivatives</a:t>
            </a:r>
            <a:endParaRPr lang="en-US" sz="3200" dirty="0" smtClean="0"/>
          </a:p>
          <a:p>
            <a:pPr marL="342900" indent="-342900">
              <a:buAutoNum type="alphaUcParenR"/>
            </a:pPr>
            <a:endParaRPr lang="en-US" dirty="0" smtClean="0"/>
          </a:p>
          <a:p>
            <a:pPr marL="342900" indent="-342900">
              <a:buAutoNum type="alphaUcParenR"/>
            </a:pPr>
            <a:r>
              <a:rPr lang="en-US" sz="3200" dirty="0" smtClean="0"/>
              <a:t>  Others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22295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ifeConvBirm02">
  <a:themeElements>
    <a:clrScheme name="LifeConvBirm02.ppt 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CC66"/>
      </a:accent1>
      <a:accent2>
        <a:srgbClr val="0000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0000E7"/>
      </a:accent6>
      <a:hlink>
        <a:srgbClr val="CC00CC"/>
      </a:hlink>
      <a:folHlink>
        <a:srgbClr val="C0C0C0"/>
      </a:folHlink>
    </a:clrScheme>
    <a:fontScheme name="LifeConvBirm02.ppt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ifeConvBirm02.pp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feConvBirm02.ppt 2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feConvBirm02.pp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1905</TotalTime>
  <Words>357</Words>
  <Application>Microsoft Office PowerPoint</Application>
  <PresentationFormat>On-screen Show (4:3)</PresentationFormat>
  <Paragraphs>127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Bahamas</vt:lpstr>
      <vt:lpstr>Calibri</vt:lpstr>
      <vt:lpstr>Garamond</vt:lpstr>
      <vt:lpstr>Times New Roman</vt:lpstr>
      <vt:lpstr>Verdana</vt:lpstr>
      <vt:lpstr>Office Theme</vt:lpstr>
      <vt:lpstr>LifeConvBirm02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Aparajita Mitra</dc:creator>
  <cp:lastModifiedBy>Kshitij Sharma</cp:lastModifiedBy>
  <cp:revision>224</cp:revision>
  <dcterms:created xsi:type="dcterms:W3CDTF">2011-07-20T12:11:57Z</dcterms:created>
  <dcterms:modified xsi:type="dcterms:W3CDTF">2017-02-18T19:26:08Z</dcterms:modified>
</cp:coreProperties>
</file>