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18"/>
  </p:notesMasterIdLst>
  <p:handoutMasterIdLst>
    <p:handoutMasterId r:id="rId19"/>
  </p:handoutMasterIdLst>
  <p:sldIdLst>
    <p:sldId id="523" r:id="rId2"/>
    <p:sldId id="582" r:id="rId3"/>
    <p:sldId id="575" r:id="rId4"/>
    <p:sldId id="576" r:id="rId5"/>
    <p:sldId id="577" r:id="rId6"/>
    <p:sldId id="578" r:id="rId7"/>
    <p:sldId id="579" r:id="rId8"/>
    <p:sldId id="580" r:id="rId9"/>
    <p:sldId id="581" r:id="rId10"/>
    <p:sldId id="583" r:id="rId11"/>
    <p:sldId id="584" r:id="rId12"/>
    <p:sldId id="585" r:id="rId13"/>
    <p:sldId id="586" r:id="rId14"/>
    <p:sldId id="591" r:id="rId15"/>
    <p:sldId id="589" r:id="rId16"/>
    <p:sldId id="492" r:id="rId17"/>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55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E0E0"/>
    <a:srgbClr val="4D4D4D"/>
    <a:srgbClr val="28C6CA"/>
    <a:srgbClr val="A6A6A6"/>
    <a:srgbClr val="313131"/>
    <a:srgbClr val="34EC46"/>
    <a:srgbClr val="2862CA"/>
    <a:srgbClr val="595959"/>
    <a:srgbClr val="0796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2" autoAdjust="0"/>
    <p:restoredTop sz="94434" autoAdjust="0"/>
  </p:normalViewPr>
  <p:slideViewPr>
    <p:cSldViewPr>
      <p:cViewPr varScale="1">
        <p:scale>
          <a:sx n="93" d="100"/>
          <a:sy n="93" d="100"/>
        </p:scale>
        <p:origin x="690" y="90"/>
      </p:cViewPr>
      <p:guideLst>
        <p:guide orient="horz" pos="1620"/>
        <p:guide pos="5556"/>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notesViewPr>
    <p:cSldViewPr>
      <p:cViewPr varScale="1">
        <p:scale>
          <a:sx n="49" d="100"/>
          <a:sy n="49" d="100"/>
        </p:scale>
        <p:origin x="292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12300" cy="463661"/>
          </a:xfrm>
          <a:prstGeom prst="rect">
            <a:avLst/>
          </a:prstGeom>
        </p:spPr>
        <p:txBody>
          <a:bodyPr vert="horz" lIns="92115" tIns="46057" rIns="92115" bIns="46057" rtlCol="0"/>
          <a:lstStyle>
            <a:lvl1pPr algn="l">
              <a:defRPr sz="1200"/>
            </a:lvl1pPr>
          </a:lstStyle>
          <a:p>
            <a:endParaRPr lang="en-US" dirty="0"/>
          </a:p>
        </p:txBody>
      </p:sp>
      <p:sp>
        <p:nvSpPr>
          <p:cNvPr id="3" name="Date Placeholder 2"/>
          <p:cNvSpPr>
            <a:spLocks noGrp="1"/>
          </p:cNvSpPr>
          <p:nvPr>
            <p:ph type="dt" sz="quarter" idx="1"/>
          </p:nvPr>
        </p:nvSpPr>
        <p:spPr>
          <a:xfrm>
            <a:off x="3936137" y="0"/>
            <a:ext cx="3012299" cy="463661"/>
          </a:xfrm>
          <a:prstGeom prst="rect">
            <a:avLst/>
          </a:prstGeom>
        </p:spPr>
        <p:txBody>
          <a:bodyPr vert="horz" lIns="92115" tIns="46057" rIns="92115" bIns="46057" rtlCol="0"/>
          <a:lstStyle>
            <a:lvl1pPr algn="r">
              <a:defRPr sz="1200"/>
            </a:lvl1pPr>
          </a:lstStyle>
          <a:p>
            <a:fld id="{BF67CCD6-261C-4D9A-97FD-472D9B3920A9}" type="datetimeFigureOut">
              <a:rPr lang="en-US" smtClean="0"/>
              <a:t>11/9/2017</a:t>
            </a:fld>
            <a:endParaRPr lang="en-US" dirty="0"/>
          </a:p>
        </p:txBody>
      </p:sp>
      <p:sp>
        <p:nvSpPr>
          <p:cNvPr id="4" name="Footer Placeholder 3"/>
          <p:cNvSpPr>
            <a:spLocks noGrp="1"/>
          </p:cNvSpPr>
          <p:nvPr>
            <p:ph type="ftr" sz="quarter" idx="2"/>
          </p:nvPr>
        </p:nvSpPr>
        <p:spPr>
          <a:xfrm>
            <a:off x="2" y="8772414"/>
            <a:ext cx="3012300" cy="463661"/>
          </a:xfrm>
          <a:prstGeom prst="rect">
            <a:avLst/>
          </a:prstGeom>
        </p:spPr>
        <p:txBody>
          <a:bodyPr vert="horz" lIns="92115" tIns="46057" rIns="92115" bIns="4605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137" y="8772414"/>
            <a:ext cx="3012299" cy="463661"/>
          </a:xfrm>
          <a:prstGeom prst="rect">
            <a:avLst/>
          </a:prstGeom>
        </p:spPr>
        <p:txBody>
          <a:bodyPr vert="horz" lIns="92115" tIns="46057" rIns="92115" bIns="46057" rtlCol="0" anchor="b"/>
          <a:lstStyle>
            <a:lvl1pPr algn="r">
              <a:defRPr sz="1200"/>
            </a:lvl1pPr>
          </a:lstStyle>
          <a:p>
            <a:fld id="{1F3854EE-E80D-4069-BED5-1EE1C8C7A0B1}" type="slidenum">
              <a:rPr lang="en-US" smtClean="0"/>
              <a:t>‹#›</a:t>
            </a:fld>
            <a:endParaRPr lang="en-US" dirty="0"/>
          </a:p>
        </p:txBody>
      </p:sp>
    </p:spTree>
    <p:extLst>
      <p:ext uri="{BB962C8B-B14F-4D97-AF65-F5344CB8AC3E}">
        <p14:creationId xmlns:p14="http://schemas.microsoft.com/office/powerpoint/2010/main" val="8533634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700" cy="461804"/>
          </a:xfrm>
          <a:prstGeom prst="rect">
            <a:avLst/>
          </a:prstGeom>
        </p:spPr>
        <p:txBody>
          <a:bodyPr vert="horz" lIns="92115" tIns="46057" rIns="92115" bIns="46057" rtlCol="0"/>
          <a:lstStyle>
            <a:lvl1pPr algn="l">
              <a:defRPr sz="1200"/>
            </a:lvl1pPr>
          </a:lstStyle>
          <a:p>
            <a:endParaRPr lang="en-US" dirty="0"/>
          </a:p>
        </p:txBody>
      </p:sp>
      <p:sp>
        <p:nvSpPr>
          <p:cNvPr id="3" name="Date Placeholder 2"/>
          <p:cNvSpPr>
            <a:spLocks noGrp="1"/>
          </p:cNvSpPr>
          <p:nvPr>
            <p:ph type="dt" idx="1"/>
          </p:nvPr>
        </p:nvSpPr>
        <p:spPr>
          <a:xfrm>
            <a:off x="3936767" y="1"/>
            <a:ext cx="3011700" cy="461804"/>
          </a:xfrm>
          <a:prstGeom prst="rect">
            <a:avLst/>
          </a:prstGeom>
        </p:spPr>
        <p:txBody>
          <a:bodyPr vert="horz" lIns="92115" tIns="46057" rIns="92115" bIns="46057" rtlCol="0"/>
          <a:lstStyle>
            <a:lvl1pPr algn="r">
              <a:defRPr sz="1200"/>
            </a:lvl1pPr>
          </a:lstStyle>
          <a:p>
            <a:fld id="{F23AACF4-C6F8-4882-9A40-EF3999FA2215}" type="datetimeFigureOut">
              <a:rPr lang="en-US" smtClean="0"/>
              <a:pPr/>
              <a:t>11/9/2017</a:t>
            </a:fld>
            <a:endParaRPr lang="en-US" dirty="0"/>
          </a:p>
        </p:txBody>
      </p:sp>
      <p:sp>
        <p:nvSpPr>
          <p:cNvPr id="4" name="Slide Image Placeholder 3"/>
          <p:cNvSpPr>
            <a:spLocks noGrp="1" noRot="1" noChangeAspect="1"/>
          </p:cNvSpPr>
          <p:nvPr>
            <p:ph type="sldImg" idx="2"/>
          </p:nvPr>
        </p:nvSpPr>
        <p:spPr>
          <a:xfrm>
            <a:off x="395288" y="692150"/>
            <a:ext cx="6159500" cy="3465513"/>
          </a:xfrm>
          <a:prstGeom prst="rect">
            <a:avLst/>
          </a:prstGeom>
          <a:noFill/>
          <a:ln w="12700">
            <a:solidFill>
              <a:prstClr val="black"/>
            </a:solidFill>
          </a:ln>
        </p:spPr>
        <p:txBody>
          <a:bodyPr vert="horz" lIns="92115" tIns="46057" rIns="92115" bIns="46057" rtlCol="0" anchor="ctr"/>
          <a:lstStyle/>
          <a:p>
            <a:endParaRPr lang="en-US" dirty="0"/>
          </a:p>
        </p:txBody>
      </p:sp>
      <p:sp>
        <p:nvSpPr>
          <p:cNvPr id="5" name="Notes Placeholder 4"/>
          <p:cNvSpPr>
            <a:spLocks noGrp="1"/>
          </p:cNvSpPr>
          <p:nvPr>
            <p:ph type="body" sz="quarter" idx="3"/>
          </p:nvPr>
        </p:nvSpPr>
        <p:spPr>
          <a:xfrm>
            <a:off x="695008" y="4387138"/>
            <a:ext cx="5560060" cy="4156234"/>
          </a:xfrm>
          <a:prstGeom prst="rect">
            <a:avLst/>
          </a:prstGeom>
        </p:spPr>
        <p:txBody>
          <a:bodyPr vert="horz" lIns="92115" tIns="46057" rIns="92115" bIns="4605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700" cy="461804"/>
          </a:xfrm>
          <a:prstGeom prst="rect">
            <a:avLst/>
          </a:prstGeom>
        </p:spPr>
        <p:txBody>
          <a:bodyPr vert="horz" lIns="92115" tIns="46057" rIns="92115" bIns="4605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7" y="8772669"/>
            <a:ext cx="3011700" cy="461804"/>
          </a:xfrm>
          <a:prstGeom prst="rect">
            <a:avLst/>
          </a:prstGeom>
        </p:spPr>
        <p:txBody>
          <a:bodyPr vert="horz" lIns="92115" tIns="46057" rIns="92115" bIns="46057" rtlCol="0" anchor="b"/>
          <a:lstStyle>
            <a:lvl1pPr algn="r">
              <a:defRPr sz="1200"/>
            </a:lvl1pPr>
          </a:lstStyle>
          <a:p>
            <a:fld id="{91D0F82D-45F2-4621-B073-21D1CF5FB7F0}" type="slidenum">
              <a:rPr lang="en-US" smtClean="0"/>
              <a:pPr/>
              <a:t>‹#›</a:t>
            </a:fld>
            <a:endParaRPr lang="en-US" dirty="0"/>
          </a:p>
        </p:txBody>
      </p:sp>
    </p:spTree>
    <p:extLst>
      <p:ext uri="{BB962C8B-B14F-4D97-AF65-F5344CB8AC3E}">
        <p14:creationId xmlns:p14="http://schemas.microsoft.com/office/powerpoint/2010/main" val="688729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0F82D-45F2-4621-B073-21D1CF5FB7F0}" type="slidenum">
              <a:rPr lang="en-US" smtClean="0"/>
              <a:pPr/>
              <a:t>1</a:t>
            </a:fld>
            <a:endParaRPr lang="en-US" dirty="0"/>
          </a:p>
        </p:txBody>
      </p:sp>
    </p:spTree>
    <p:extLst>
      <p:ext uri="{BB962C8B-B14F-4D97-AF65-F5344CB8AC3E}">
        <p14:creationId xmlns:p14="http://schemas.microsoft.com/office/powerpoint/2010/main" val="2979306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0F82D-45F2-4621-B073-21D1CF5FB7F0}" type="slidenum">
              <a:rPr lang="en-US" smtClean="0"/>
              <a:pPr/>
              <a:t>3</a:t>
            </a:fld>
            <a:endParaRPr lang="en-US" dirty="0"/>
          </a:p>
        </p:txBody>
      </p:sp>
    </p:spTree>
    <p:extLst>
      <p:ext uri="{BB962C8B-B14F-4D97-AF65-F5344CB8AC3E}">
        <p14:creationId xmlns:p14="http://schemas.microsoft.com/office/powerpoint/2010/main" val="2074711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ening slide">
    <p:bg>
      <p:bgPr>
        <a:solidFill>
          <a:schemeClr val="bg1"/>
        </a:solidFill>
        <a:effectLst/>
      </p:bgPr>
    </p:bg>
    <p:spTree>
      <p:nvGrpSpPr>
        <p:cNvPr id="1" name=""/>
        <p:cNvGrpSpPr/>
        <p:nvPr/>
      </p:nvGrpSpPr>
      <p:grpSpPr>
        <a:xfrm>
          <a:off x="0" y="0"/>
          <a:ext cx="0" cy="0"/>
          <a:chOff x="0" y="0"/>
          <a:chExt cx="0" cy="0"/>
        </a:xfrm>
      </p:grpSpPr>
      <p:sp>
        <p:nvSpPr>
          <p:cNvPr id="5" name="Title Placeholder 1"/>
          <p:cNvSpPr txBox="1">
            <a:spLocks/>
          </p:cNvSpPr>
          <p:nvPr userDrawn="1"/>
        </p:nvSpPr>
        <p:spPr>
          <a:xfrm>
            <a:off x="4876800" y="13044"/>
            <a:ext cx="4267200" cy="567877"/>
          </a:xfrm>
          <a:prstGeom prst="rect">
            <a:avLst/>
          </a:prstGeom>
          <a:no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rgbClr val="4D4D4D"/>
                </a:solidFill>
                <a:effectLst/>
                <a:uLnTx/>
                <a:uFillTx/>
                <a:latin typeface="+mj-lt"/>
                <a:ea typeface="+mj-ea"/>
                <a:cs typeface="+mj-cs"/>
              </a:rPr>
              <a:t>Bobby Parikh Associates</a:t>
            </a:r>
          </a:p>
        </p:txBody>
      </p:sp>
      <p:sp>
        <p:nvSpPr>
          <p:cNvPr id="7" name="Title Placeholder 1"/>
          <p:cNvSpPr txBox="1">
            <a:spLocks/>
          </p:cNvSpPr>
          <p:nvPr userDrawn="1"/>
        </p:nvSpPr>
        <p:spPr>
          <a:xfrm>
            <a:off x="4788024" y="1707654"/>
            <a:ext cx="4267200" cy="1217296"/>
          </a:xfrm>
          <a:prstGeom prst="rect">
            <a:avLst/>
          </a:prstGeom>
          <a:no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rgbClr val="28C6CA"/>
                </a:solidFill>
                <a:effectLst/>
                <a:uLnTx/>
                <a:uFillTx/>
                <a:latin typeface="+mj-lt"/>
                <a:ea typeface="+mj-ea"/>
                <a:cs typeface="+mj-cs"/>
              </a:rPr>
              <a:t>Ethics and Professionalism</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smtClean="0">
                <a:ln>
                  <a:noFill/>
                </a:ln>
                <a:solidFill>
                  <a:srgbClr val="4D4D4D"/>
                </a:solidFill>
                <a:effectLst/>
                <a:uLnTx/>
                <a:uFillTx/>
                <a:latin typeface="+mj-lt"/>
                <a:ea typeface="+mj-ea"/>
                <a:cs typeface="+mj-cs"/>
              </a:rPr>
              <a:t>Institute of Actuaries of India</a:t>
            </a:r>
            <a:endParaRPr kumimoji="0" lang="en-US" sz="2400" b="1" i="0" u="none" strike="noStrike" kern="1200" cap="none" spc="0" normalizeH="0" baseline="0" noProof="0" dirty="0" smtClean="0">
              <a:ln>
                <a:noFill/>
              </a:ln>
              <a:solidFill>
                <a:srgbClr val="4D4D4D"/>
              </a:solidFill>
              <a:effectLst/>
              <a:uLnTx/>
              <a:uFillTx/>
              <a:latin typeface="+mj-lt"/>
              <a:ea typeface="+mj-ea"/>
              <a:cs typeface="+mj-cs"/>
            </a:endParaRPr>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933" b="525"/>
          <a:stretch/>
        </p:blipFill>
        <p:spPr>
          <a:xfrm>
            <a:off x="0" y="0"/>
            <a:ext cx="6477000" cy="5143500"/>
          </a:xfrm>
          <a:prstGeom prst="rect">
            <a:avLst/>
          </a:prstGeom>
        </p:spPr>
      </p:pic>
    </p:spTree>
    <p:extLst>
      <p:ext uri="{BB962C8B-B14F-4D97-AF65-F5344CB8AC3E}">
        <p14:creationId xmlns:p14="http://schemas.microsoft.com/office/powerpoint/2010/main" val="1778147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text - paragraph sty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0" indent="0">
              <a:spcBef>
                <a:spcPts val="0"/>
              </a:spcBef>
              <a:spcAft>
                <a:spcPts val="1800"/>
              </a:spcAft>
              <a:buNone/>
              <a:defRPr baseline="0"/>
            </a:lvl1pPr>
            <a:lvl2pPr>
              <a:buNone/>
              <a:defRPr/>
            </a:lvl2pPr>
            <a:lvl3pPr>
              <a:buNone/>
              <a:defRPr/>
            </a:lvl3pPr>
            <a:lvl4pPr>
              <a:buNone/>
              <a:defRPr/>
            </a:lvl4pPr>
            <a:lvl5pPr>
              <a:buNone/>
              <a:defRPr/>
            </a:lvl5pPr>
          </a:lstStyle>
          <a:p>
            <a:pPr lvl="0"/>
            <a:r>
              <a:rPr lang="en-US" dirty="0" smtClean="0"/>
              <a:t>Click to add text in paragraph style without bullets and numbering, Click to add text in paragraph style without bullets and numbering, Click to add text in paragraph style without bullets and numbering, Click to add text in paragraph style without bullets and numbering, </a:t>
            </a:r>
          </a:p>
        </p:txBody>
      </p:sp>
      <p:sp>
        <p:nvSpPr>
          <p:cNvPr id="4" name="Title 3"/>
          <p:cNvSpPr>
            <a:spLocks noGrp="1"/>
          </p:cNvSpPr>
          <p:nvPr>
            <p:ph type="title" hasCustomPrompt="1"/>
          </p:nvPr>
        </p:nvSpPr>
        <p:spPr/>
        <p:txBody>
          <a:bodyPr/>
          <a:lstStyle>
            <a:lvl1pPr>
              <a:defRPr/>
            </a:lvl1pPr>
          </a:lstStyle>
          <a:p>
            <a:r>
              <a:rPr lang="en-US" dirty="0" smtClean="0"/>
              <a:t>Click title style</a:t>
            </a:r>
            <a:endParaRPr lang="en-US" dirty="0"/>
          </a:p>
        </p:txBody>
      </p:sp>
      <p:sp>
        <p:nvSpPr>
          <p:cNvPr id="5" name="Slide Number Placeholder 4"/>
          <p:cNvSpPr>
            <a:spLocks noGrp="1"/>
          </p:cNvSpPr>
          <p:nvPr>
            <p:ph type="sldNum" sz="quarter" idx="10"/>
          </p:nvPr>
        </p:nvSpPr>
        <p:spPr/>
        <p:txBody>
          <a:bodyPr/>
          <a:lstStyle/>
          <a:p>
            <a:fld id="{39521F29-6A93-485B-94B4-05BA2F1C3B4D}" type="slidenum">
              <a:rPr lang="en-US" smtClean="0"/>
              <a:pPr/>
              <a:t>‹#›</a:t>
            </a:fld>
            <a:r>
              <a:rPr lang="en-US" dirty="0" smtClean="0"/>
              <a:t>  |</a:t>
            </a:r>
          </a:p>
        </p:txBody>
      </p:sp>
    </p:spTree>
    <p:extLst>
      <p:ext uri="{BB962C8B-B14F-4D97-AF65-F5344CB8AC3E}">
        <p14:creationId xmlns:p14="http://schemas.microsoft.com/office/powerpoint/2010/main" val="425037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ody text - bullet sty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add slide title</a:t>
            </a:r>
            <a:endParaRPr lang="en-IN" dirty="0"/>
          </a:p>
        </p:txBody>
      </p:sp>
      <p:sp>
        <p:nvSpPr>
          <p:cNvPr id="3" name="Content Placeholder 2"/>
          <p:cNvSpPr>
            <a:spLocks noGrp="1"/>
          </p:cNvSpPr>
          <p:nvPr>
            <p:ph idx="1" hasCustomPrompt="1"/>
          </p:nvPr>
        </p:nvSpPr>
        <p:spPr/>
        <p:txBody>
          <a:bodyPr/>
          <a:lstStyle>
            <a:lvl1pPr>
              <a:defRPr/>
            </a:lvl1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a:t>
            </a:fld>
            <a:r>
              <a:rPr lang="en-US" dirty="0" smtClean="0"/>
              <a:t>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text - numb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add slide title</a:t>
            </a:r>
            <a:endParaRPr lang="en-IN" dirty="0"/>
          </a:p>
        </p:txBody>
      </p:sp>
      <p:sp>
        <p:nvSpPr>
          <p:cNvPr id="3" name="Content Placeholder 2"/>
          <p:cNvSpPr>
            <a:spLocks noGrp="1"/>
          </p:cNvSpPr>
          <p:nvPr>
            <p:ph idx="1" hasCustomPrompt="1"/>
          </p:nvPr>
        </p:nvSpPr>
        <p:spPr/>
        <p:txBody>
          <a:bodyPr/>
          <a:lstStyle>
            <a:lvl1pPr marL="342900" marR="0" indent="-342900" algn="l" defTabSz="914400" rtl="0" eaLnBrk="1" fontAlgn="auto" latinLnBrk="0" hangingPunct="1">
              <a:lnSpc>
                <a:spcPct val="100000"/>
              </a:lnSpc>
              <a:spcBef>
                <a:spcPts val="600"/>
              </a:spcBef>
              <a:spcAft>
                <a:spcPts val="0"/>
              </a:spcAft>
              <a:buClr>
                <a:srgbClr val="28C6CA"/>
              </a:buClr>
              <a:buSzTx/>
              <a:buFont typeface="+mj-lt"/>
              <a:buAutoNum type="arabicPeriod"/>
              <a:tabLst/>
              <a:defRPr baseline="0"/>
            </a:lvl1pPr>
            <a:lvl2pPr marL="342900" indent="-342900">
              <a:buFont typeface="+mj-lt"/>
              <a:buNone/>
              <a:defRPr/>
            </a:lvl2pPr>
            <a:lvl3pPr marL="342900" indent="-342900">
              <a:buFont typeface="+mj-lt"/>
              <a:buNone/>
              <a:defRPr/>
            </a:lvl3pPr>
            <a:lvl4pPr marL="342900" indent="-342900">
              <a:buFont typeface="+mj-lt"/>
              <a:buAutoNum type="arabicPeriod"/>
              <a:defRPr/>
            </a:lvl4pPr>
            <a:lvl5pPr marL="342900" indent="-342900">
              <a:buFont typeface="+mj-lt"/>
              <a:buAutoNum type="arabicPeriod"/>
              <a:defRPr/>
            </a:lvl5pPr>
          </a:lstStyle>
          <a:p>
            <a:pPr lvl="0"/>
            <a:r>
              <a:rPr lang="en-US" dirty="0" smtClean="0"/>
              <a:t>Click to edit text</a:t>
            </a:r>
          </a:p>
          <a:p>
            <a:pPr lvl="0"/>
            <a:r>
              <a:rPr lang="en-US" dirty="0" smtClean="0"/>
              <a:t>Click to edit text</a:t>
            </a:r>
          </a:p>
          <a:p>
            <a:pPr marL="342900" marR="0" lvl="0" indent="-342900" algn="l" defTabSz="914400" rtl="0" eaLnBrk="1" fontAlgn="auto" latinLnBrk="0" hangingPunct="1">
              <a:lnSpc>
                <a:spcPct val="100000"/>
              </a:lnSpc>
              <a:spcBef>
                <a:spcPts val="600"/>
              </a:spcBef>
              <a:spcAft>
                <a:spcPts val="0"/>
              </a:spcAft>
              <a:buClr>
                <a:srgbClr val="28C6CA"/>
              </a:buClr>
              <a:buSzTx/>
              <a:buFont typeface="+mj-lt"/>
              <a:buAutoNum type="arabicPeriod"/>
              <a:tabLst/>
              <a:defRPr/>
            </a:pPr>
            <a:r>
              <a:rPr lang="en-US" dirty="0" smtClean="0"/>
              <a:t>Click to edit text</a:t>
            </a:r>
          </a:p>
          <a:p>
            <a:pPr marL="342900" marR="0" lvl="0" indent="-342900" algn="l" defTabSz="914400" rtl="0" eaLnBrk="1" fontAlgn="auto" latinLnBrk="0" hangingPunct="1">
              <a:lnSpc>
                <a:spcPct val="100000"/>
              </a:lnSpc>
              <a:spcBef>
                <a:spcPts val="600"/>
              </a:spcBef>
              <a:spcAft>
                <a:spcPts val="0"/>
              </a:spcAft>
              <a:buClr>
                <a:srgbClr val="28C6CA"/>
              </a:buClr>
              <a:buSzTx/>
              <a:buFont typeface="+mj-lt"/>
              <a:buAutoNum type="arabicPeriod"/>
              <a:tabLst/>
              <a:defRPr/>
            </a:pPr>
            <a:r>
              <a:rPr lang="en-US" dirty="0" smtClean="0"/>
              <a:t>Click to edit text</a:t>
            </a:r>
          </a:p>
          <a:p>
            <a:pPr marL="342900" marR="0" lvl="0" indent="-342900" algn="l" defTabSz="914400" rtl="0" eaLnBrk="1" fontAlgn="auto" latinLnBrk="0" hangingPunct="1">
              <a:lnSpc>
                <a:spcPct val="100000"/>
              </a:lnSpc>
              <a:spcBef>
                <a:spcPts val="600"/>
              </a:spcBef>
              <a:spcAft>
                <a:spcPts val="0"/>
              </a:spcAft>
              <a:buClr>
                <a:srgbClr val="28C6CA"/>
              </a:buClr>
              <a:buSzTx/>
              <a:buFont typeface="+mj-lt"/>
              <a:buAutoNum type="arabicPeriod"/>
              <a:tabLst/>
              <a:defRPr/>
            </a:pPr>
            <a:r>
              <a:rPr lang="en-US" dirty="0" smtClean="0"/>
              <a:t>Click to edit text</a:t>
            </a:r>
          </a:p>
        </p:txBody>
      </p:sp>
      <p:sp>
        <p:nvSpPr>
          <p:cNvPr id="4" name="Slide Number Placeholder 3"/>
          <p:cNvSpPr>
            <a:spLocks noGrp="1"/>
          </p:cNvSpPr>
          <p:nvPr>
            <p:ph type="sldNum" sz="quarter" idx="10"/>
          </p:nvPr>
        </p:nvSpPr>
        <p:spPr/>
        <p:txBody>
          <a:bodyPr/>
          <a:lstStyle/>
          <a:p>
            <a:fld id="{39521F29-6A93-485B-94B4-05BA2F1C3B4D}" type="slidenum">
              <a:rPr lang="en-US" smtClean="0"/>
              <a:pPr/>
              <a:t>‹#›</a:t>
            </a:fld>
            <a:r>
              <a:rPr lang="en-US" dirty="0" smtClean="0"/>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reaker slide">
    <p:bg>
      <p:bgPr>
        <a:solidFill>
          <a:srgbClr val="595959"/>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01230" y="1963350"/>
            <a:ext cx="2599200" cy="608400"/>
          </a:xfrm>
          <a:solidFill>
            <a:srgbClr val="595959">
              <a:alpha val="49804"/>
            </a:srgbClr>
          </a:solidFill>
        </p:spPr>
        <p:txBody>
          <a:bodyPr/>
          <a:lstStyle>
            <a:lvl1pPr>
              <a:defRPr b="1" baseline="0">
                <a:solidFill>
                  <a:srgbClr val="28C6CA"/>
                </a:solidFill>
                <a:latin typeface="+mn-lt"/>
              </a:defRPr>
            </a:lvl1pPr>
          </a:lstStyle>
          <a:p>
            <a:r>
              <a:rPr lang="en-US" dirty="0" smtClean="0"/>
              <a:t> ADD BREAKER SLIDE TITLE</a:t>
            </a:r>
            <a:endParaRPr lang="en-IN"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93297" y="0"/>
            <a:ext cx="5350703" cy="5143500"/>
          </a:xfrm>
          <a:prstGeom prst="rect">
            <a:avLst/>
          </a:prstGeom>
        </p:spPr>
      </p:pic>
      <p:sp>
        <p:nvSpPr>
          <p:cNvPr id="3" name="Slide Number Placeholder 2"/>
          <p:cNvSpPr>
            <a:spLocks noGrp="1"/>
          </p:cNvSpPr>
          <p:nvPr>
            <p:ph type="sldNum" sz="quarter" idx="10"/>
          </p:nvPr>
        </p:nvSpPr>
        <p:spPr/>
        <p:txBody>
          <a:bodyPr/>
          <a:lstStyle/>
          <a:p>
            <a:fld id="{39521F29-6A93-485B-94B4-05BA2F1C3B4D}" type="slidenum">
              <a:rPr lang="en-US" smtClean="0"/>
              <a:pPr/>
              <a:t>‹#›</a:t>
            </a:fld>
            <a:endParaRPr lang="en-US" dirty="0"/>
          </a:p>
        </p:txBody>
      </p:sp>
      <p:sp>
        <p:nvSpPr>
          <p:cNvPr id="6" name="Title Placeholder 1"/>
          <p:cNvSpPr txBox="1">
            <a:spLocks/>
          </p:cNvSpPr>
          <p:nvPr userDrawn="1"/>
        </p:nvSpPr>
        <p:spPr>
          <a:xfrm>
            <a:off x="6873045" y="737930"/>
            <a:ext cx="2262393" cy="291411"/>
          </a:xfrm>
          <a:prstGeom prst="rect">
            <a:avLst/>
          </a:prstGeom>
          <a:no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mj-lt"/>
                <a:ea typeface="+mj-ea"/>
                <a:cs typeface="+mj-cs"/>
              </a:rPr>
              <a:t>Bobby Parikh Associates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4E7907D6-0C8D-4685-B972-A1C26E3A2271}" type="datetimeFigureOut">
              <a:rPr lang="en-US" smtClean="0"/>
              <a:t>11/9/2017</a:t>
            </a:fld>
            <a:endParaRPr lang="en-US"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2B1B8EFE-5375-4120-8E4A-4988E10DF47D}" type="slidenum">
              <a:rPr lang="en-US" smtClean="0"/>
              <a:t>‹#›</a:t>
            </a:fld>
            <a:endParaRPr lang="en-US" dirty="0"/>
          </a:p>
        </p:txBody>
      </p:sp>
    </p:spTree>
    <p:extLst>
      <p:ext uri="{BB962C8B-B14F-4D97-AF65-F5344CB8AC3E}">
        <p14:creationId xmlns:p14="http://schemas.microsoft.com/office/powerpoint/2010/main" val="38010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microsoft.com/office/2007/relationships/hdphoto" Target="../media/hdphoto1.wdp"/><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5580" y="1500180"/>
            <a:ext cx="6948000" cy="3049200"/>
          </a:xfrm>
          <a:prstGeom prst="rect">
            <a:avLst/>
          </a:prstGeom>
          <a:noFill/>
        </p:spPr>
        <p:txBody>
          <a:bodyPr vert="horz" lIns="91440" tIns="45720" rIns="91440" bIns="45720" rtlCol="0">
            <a:normAutofit/>
          </a:bodyPr>
          <a:lstStyle/>
          <a:p>
            <a:pPr lvl="0"/>
            <a:r>
              <a:rPr lang="en-US" dirty="0" smtClean="0"/>
              <a:t>Click to edit text</a:t>
            </a:r>
          </a:p>
          <a:p>
            <a:pPr lvl="1"/>
            <a:r>
              <a:rPr lang="en-US" dirty="0" smtClean="0"/>
              <a:t>Click to edit text</a:t>
            </a:r>
          </a:p>
          <a:p>
            <a:pPr lvl="2"/>
            <a:r>
              <a:rPr lang="en-US" dirty="0" smtClean="0"/>
              <a:t>Click to edit text</a:t>
            </a:r>
          </a:p>
          <a:p>
            <a:pPr lvl="3"/>
            <a:r>
              <a:rPr lang="en-US" dirty="0" smtClean="0"/>
              <a:t>Click to edit text</a:t>
            </a:r>
          </a:p>
          <a:p>
            <a:pPr lvl="3"/>
            <a:r>
              <a:rPr lang="en-US" dirty="0" smtClean="0"/>
              <a:t>Click to edit text</a:t>
            </a:r>
            <a:endParaRPr lang="en-US" dirty="0"/>
          </a:p>
        </p:txBody>
      </p:sp>
      <p:pic>
        <p:nvPicPr>
          <p:cNvPr id="9" name="Picture 2" descr="F:\BMR\LOGOS\BMR &amp; Associates logo.png"/>
          <p:cNvPicPr>
            <a:picLocks noChangeAspect="1" noChangeArrowheads="1"/>
          </p:cNvPicPr>
          <p:nvPr userDrawn="1"/>
        </p:nvPicPr>
        <p:blipFill>
          <a:blip r:embed="rId9" cstate="print">
            <a:extLst>
              <a:ext uri="{BEBA8EAE-BF5A-486C-A8C5-ECC9F3942E4B}">
                <a14:imgProps xmlns:a14="http://schemas.microsoft.com/office/drawing/2010/main">
                  <a14:imgLayer r:embed="rId10">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7162800" y="1808957"/>
            <a:ext cx="1828800" cy="13934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a:spLocks noChangeAspect="1"/>
          </p:cNvSpPr>
          <p:nvPr userDrawn="1"/>
        </p:nvSpPr>
        <p:spPr bwMode="auto">
          <a:xfrm>
            <a:off x="-2515" y="0"/>
            <a:ext cx="9144000" cy="869159"/>
          </a:xfrm>
          <a:prstGeom prst="rect">
            <a:avLst/>
          </a:prstGeom>
          <a:gradFill flip="none" rotWithShape="1">
            <a:gsLst>
              <a:gs pos="0">
                <a:srgbClr val="FFFFFF">
                  <a:lumMod val="50000"/>
                  <a:shade val="30000"/>
                  <a:satMod val="115000"/>
                </a:srgbClr>
              </a:gs>
              <a:gs pos="100000">
                <a:srgbClr val="000000">
                  <a:lumMod val="50000"/>
                  <a:lumOff val="50000"/>
                </a:srgbClr>
              </a:gs>
            </a:gsLst>
            <a:lin ang="1200000" scaled="0"/>
            <a:tileRect/>
          </a:gradFill>
          <a:ln w="9525" cap="flat" cmpd="sng" algn="ctr">
            <a:noFill/>
            <a:prstDash val="solid"/>
            <a:round/>
            <a:headEnd type="none" w="med" len="med"/>
            <a:tailEnd type="none" w="med" len="med"/>
          </a:ln>
          <a:effec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dirty="0">
              <a:ln>
                <a:noFill/>
              </a:ln>
              <a:solidFill>
                <a:srgbClr val="000000"/>
              </a:solidFill>
              <a:effectLst/>
              <a:uLnTx/>
              <a:uFillTx/>
              <a:cs typeface="Arial" charset="0"/>
            </a:endParaRPr>
          </a:p>
        </p:txBody>
      </p:sp>
      <p:pic>
        <p:nvPicPr>
          <p:cNvPr id="18" name="Picture 17"/>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543463" y="2286"/>
            <a:ext cx="1466937" cy="868461"/>
          </a:xfrm>
          <a:prstGeom prst="rect">
            <a:avLst/>
          </a:prstGeom>
        </p:spPr>
      </p:pic>
      <p:sp>
        <p:nvSpPr>
          <p:cNvPr id="2" name="Title Placeholder 1"/>
          <p:cNvSpPr>
            <a:spLocks noGrp="1"/>
          </p:cNvSpPr>
          <p:nvPr>
            <p:ph type="title"/>
          </p:nvPr>
        </p:nvSpPr>
        <p:spPr>
          <a:xfrm>
            <a:off x="415580" y="183147"/>
            <a:ext cx="4870800" cy="687600"/>
          </a:xfrm>
          <a:prstGeom prst="rect">
            <a:avLst/>
          </a:prstGeom>
          <a:noFill/>
        </p:spPr>
        <p:txBody>
          <a:bodyPr vert="horz" lIns="91440" tIns="45720" rIns="91440" bIns="45720" rtlCol="0" anchor="ctr">
            <a:normAutofit/>
          </a:bodyPr>
          <a:lstStyle/>
          <a:p>
            <a:r>
              <a:rPr lang="en-US" dirty="0" smtClean="0"/>
              <a:t>Click to add slide title</a:t>
            </a:r>
            <a:endParaRPr lang="en-US" dirty="0"/>
          </a:p>
        </p:txBody>
      </p:sp>
      <p:sp>
        <p:nvSpPr>
          <p:cNvPr id="4" name="Slide Number Placeholder 3"/>
          <p:cNvSpPr>
            <a:spLocks noGrp="1"/>
          </p:cNvSpPr>
          <p:nvPr>
            <p:ph type="sldNum" sz="quarter" idx="4"/>
          </p:nvPr>
        </p:nvSpPr>
        <p:spPr>
          <a:xfrm>
            <a:off x="0" y="4851314"/>
            <a:ext cx="2699792" cy="274637"/>
          </a:xfrm>
          <a:prstGeom prst="rect">
            <a:avLst/>
          </a:prstGeom>
        </p:spPr>
        <p:txBody>
          <a:bodyPr vert="horz" lIns="91440" tIns="45720" rIns="91440" bIns="45720" rtlCol="0" anchor="ctr"/>
          <a:lstStyle>
            <a:lvl1pPr algn="l">
              <a:defRPr sz="1000">
                <a:solidFill>
                  <a:schemeClr val="tx1">
                    <a:tint val="75000"/>
                  </a:schemeClr>
                </a:solidFill>
              </a:defRPr>
            </a:lvl1pPr>
          </a:lstStyle>
          <a:p>
            <a:fld id="{39521F29-6A93-485B-94B4-05BA2F1C3B4D}" type="slidenum">
              <a:rPr lang="en-US" smtClean="0"/>
              <a:pPr/>
              <a:t>‹#›</a:t>
            </a:fld>
            <a:r>
              <a:rPr lang="en-US" dirty="0" smtClean="0"/>
              <a:t>  |</a:t>
            </a:r>
          </a:p>
        </p:txBody>
      </p:sp>
      <p:sp>
        <p:nvSpPr>
          <p:cNvPr id="11" name="Title Placeholder 1"/>
          <p:cNvSpPr txBox="1">
            <a:spLocks/>
          </p:cNvSpPr>
          <p:nvPr userDrawn="1"/>
        </p:nvSpPr>
        <p:spPr>
          <a:xfrm>
            <a:off x="6873045" y="300181"/>
            <a:ext cx="2262393" cy="291411"/>
          </a:xfrm>
          <a:prstGeom prst="rect">
            <a:avLst/>
          </a:prstGeom>
          <a:no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smtClean="0">
                <a:ln>
                  <a:noFill/>
                </a:ln>
                <a:solidFill>
                  <a:schemeClr val="bg1"/>
                </a:solidFill>
                <a:effectLst/>
                <a:uLnTx/>
                <a:uFillTx/>
                <a:latin typeface="+mj-lt"/>
                <a:ea typeface="+mj-ea"/>
                <a:cs typeface="+mj-cs"/>
              </a:rPr>
              <a:t>Bobby Parikh Associates</a:t>
            </a:r>
          </a:p>
        </p:txBody>
      </p:sp>
    </p:spTree>
    <p:extLst>
      <p:ext uri="{BB962C8B-B14F-4D97-AF65-F5344CB8AC3E}">
        <p14:creationId xmlns:p14="http://schemas.microsoft.com/office/powerpoint/2010/main" val="4210634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8" r:id="rId3"/>
    <p:sldLayoutId id="2147483688" r:id="rId4"/>
    <p:sldLayoutId id="2147483661" r:id="rId5"/>
    <p:sldLayoutId id="2147483689" r:id="rId6"/>
    <p:sldLayoutId id="2147483690" r:id="rId7"/>
  </p:sldLayoutIdLst>
  <p:hf hdr="0" ftr="0" dt="0"/>
  <p:txStyles>
    <p:titleStyle>
      <a:lvl1pPr algn="l" defTabSz="914400" rtl="0" eaLnBrk="1" latinLnBrk="0" hangingPunct="1">
        <a:spcBef>
          <a:spcPct val="0"/>
        </a:spcBef>
        <a:buNone/>
        <a:defRPr sz="2000" b="0" kern="1200">
          <a:solidFill>
            <a:srgbClr val="28C6CA"/>
          </a:solidFill>
          <a:latin typeface="+mj-lt"/>
          <a:ea typeface="+mj-ea"/>
          <a:cs typeface="+mj-cs"/>
        </a:defRPr>
      </a:lvl1pPr>
    </p:titleStyle>
    <p:bodyStyle>
      <a:lvl1pPr marL="284400" indent="-284400" algn="l" defTabSz="914400" rtl="0" eaLnBrk="1" latinLnBrk="0" hangingPunct="1">
        <a:spcBef>
          <a:spcPts val="600"/>
        </a:spcBef>
        <a:spcAft>
          <a:spcPts val="0"/>
        </a:spcAft>
        <a:buClr>
          <a:srgbClr val="28C6CA"/>
        </a:buClr>
        <a:buFont typeface="Arial" pitchFamily="34" charset="0"/>
        <a:buChar char="•"/>
        <a:defRPr sz="1600" kern="1200">
          <a:solidFill>
            <a:srgbClr val="4D4D4D"/>
          </a:solidFill>
          <a:latin typeface="+mn-lt"/>
          <a:ea typeface="+mn-ea"/>
          <a:cs typeface="+mn-cs"/>
        </a:defRPr>
      </a:lvl1pPr>
      <a:lvl2pPr marL="284400" indent="-284400" algn="l" defTabSz="914400" rtl="0" eaLnBrk="1" latinLnBrk="0" hangingPunct="1">
        <a:spcBef>
          <a:spcPts val="600"/>
        </a:spcBef>
        <a:spcAft>
          <a:spcPts val="0"/>
        </a:spcAft>
        <a:buClr>
          <a:srgbClr val="28C6CA"/>
        </a:buClr>
        <a:buFont typeface="Arial" pitchFamily="34" charset="0"/>
        <a:buChar char="•"/>
        <a:defRPr sz="1600" kern="1200">
          <a:solidFill>
            <a:srgbClr val="4D4D4D"/>
          </a:solidFill>
          <a:latin typeface="+mn-lt"/>
          <a:ea typeface="+mn-ea"/>
          <a:cs typeface="+mn-cs"/>
        </a:defRPr>
      </a:lvl2pPr>
      <a:lvl3pPr marL="284400" indent="-284400" algn="l" defTabSz="914400" rtl="0" eaLnBrk="1" latinLnBrk="0" hangingPunct="1">
        <a:spcBef>
          <a:spcPts val="600"/>
        </a:spcBef>
        <a:spcAft>
          <a:spcPts val="0"/>
        </a:spcAft>
        <a:buClr>
          <a:srgbClr val="28C6CA"/>
        </a:buClr>
        <a:buFont typeface="Arial" pitchFamily="34" charset="0"/>
        <a:buChar char="•"/>
        <a:defRPr sz="1600" kern="1200" baseline="0">
          <a:solidFill>
            <a:srgbClr val="4D4D4D"/>
          </a:solidFill>
          <a:latin typeface="+mn-lt"/>
          <a:ea typeface="+mn-ea"/>
          <a:cs typeface="+mn-cs"/>
        </a:defRPr>
      </a:lvl3pPr>
      <a:lvl4pPr marL="284400" indent="-284400" algn="l" defTabSz="914400" rtl="0" eaLnBrk="1" latinLnBrk="0" hangingPunct="1">
        <a:spcBef>
          <a:spcPts val="600"/>
        </a:spcBef>
        <a:spcAft>
          <a:spcPts val="0"/>
        </a:spcAft>
        <a:buClr>
          <a:srgbClr val="28C6CA"/>
        </a:buClr>
        <a:buFont typeface="Arial" pitchFamily="34" charset="0"/>
        <a:buChar char="•"/>
        <a:defRPr sz="1600" kern="1200">
          <a:solidFill>
            <a:srgbClr val="4D4D4D"/>
          </a:solidFill>
          <a:latin typeface="+mn-lt"/>
          <a:ea typeface="+mn-ea"/>
          <a:cs typeface="+mn-cs"/>
        </a:defRPr>
      </a:lvl4pPr>
      <a:lvl5pPr marL="284400" indent="-284400" algn="l" defTabSz="914400" rtl="0" eaLnBrk="1" latinLnBrk="0" hangingPunct="1">
        <a:spcBef>
          <a:spcPts val="600"/>
        </a:spcBef>
        <a:spcAft>
          <a:spcPts val="0"/>
        </a:spcAft>
        <a:buClr>
          <a:srgbClr val="28C6CA"/>
        </a:buClr>
        <a:buFont typeface="Arial" pitchFamily="34" charset="0"/>
        <a:buChar char="•"/>
        <a:defRPr sz="1600" kern="1200">
          <a:solidFill>
            <a:srgbClr val="4D4D4D"/>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jpg"/><Relationship Id="rId4" Type="http://schemas.openxmlformats.org/officeDocument/2006/relationships/image" Target="../media/image7.png"/><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hyperlink" Target="http://dilbert.com/strip/2013-07-26"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8249" y="3507854"/>
            <a:ext cx="1359411" cy="276999"/>
          </a:xfrm>
          <a:prstGeom prst="rect">
            <a:avLst/>
          </a:prstGeom>
          <a:noFill/>
        </p:spPr>
        <p:txBody>
          <a:bodyPr wrap="none" rtlCol="0">
            <a:spAutoFit/>
          </a:bodyPr>
          <a:lstStyle/>
          <a:p>
            <a:pPr algn="ctr"/>
            <a:r>
              <a:rPr lang="en-US" sz="1200" dirty="0" smtClean="0">
                <a:solidFill>
                  <a:srgbClr val="313131"/>
                </a:solidFill>
              </a:rPr>
              <a:t>November 9, 2017</a:t>
            </a:r>
          </a:p>
        </p:txBody>
      </p:sp>
    </p:spTree>
    <p:extLst>
      <p:ext uri="{BB962C8B-B14F-4D97-AF65-F5344CB8AC3E}">
        <p14:creationId xmlns:p14="http://schemas.microsoft.com/office/powerpoint/2010/main" val="1180156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347614"/>
            <a:ext cx="8064896" cy="3049200"/>
          </a:xfrm>
          <a:solidFill>
            <a:srgbClr val="FFC000"/>
          </a:solidFill>
        </p:spPr>
        <p:txBody>
          <a:bodyPr>
            <a:normAutofit/>
          </a:bodyPr>
          <a:lstStyle/>
          <a:p>
            <a:pPr marL="0" indent="0" algn="ctr">
              <a:lnSpc>
                <a:spcPct val="150000"/>
              </a:lnSpc>
              <a:spcBef>
                <a:spcPts val="0"/>
              </a:spcBef>
              <a:buNone/>
            </a:pPr>
            <a:r>
              <a:rPr lang="en-IN" sz="2400" b="1" dirty="0" smtClean="0"/>
              <a:t>There’s no such thing as “business ethics”; there’s just ethics.  And ethics makes no concessions for the real or imagined necessities of making a profit</a:t>
            </a:r>
          </a:p>
          <a:p>
            <a:pPr marL="0" indent="0" algn="r">
              <a:lnSpc>
                <a:spcPct val="150000"/>
              </a:lnSpc>
              <a:spcBef>
                <a:spcPts val="0"/>
              </a:spcBef>
              <a:buNone/>
            </a:pPr>
            <a:r>
              <a:rPr lang="en-IN" sz="1800" b="1" i="1" dirty="0" smtClean="0">
                <a:solidFill>
                  <a:schemeClr val="tx1"/>
                </a:solidFill>
              </a:rPr>
              <a:t>Michael Josephson</a:t>
            </a:r>
            <a:endParaRPr lang="en-IN" sz="1800" b="1" i="1" dirty="0">
              <a:solidFill>
                <a:schemeClr val="tx1"/>
              </a:solidFill>
            </a:endParaRPr>
          </a:p>
        </p:txBody>
      </p:sp>
      <p:sp>
        <p:nvSpPr>
          <p:cNvPr id="2" name="Title 1"/>
          <p:cNvSpPr>
            <a:spLocks noGrp="1"/>
          </p:cNvSpPr>
          <p:nvPr>
            <p:ph type="title"/>
          </p:nvPr>
        </p:nvSpPr>
        <p:spPr/>
        <p:txBody>
          <a:bodyPr>
            <a:normAutofit/>
          </a:bodyPr>
          <a:lstStyle/>
          <a:p>
            <a:r>
              <a:rPr lang="en-IN" sz="2400" b="1" dirty="0" smtClean="0"/>
              <a:t>Do different rules apply to business?</a:t>
            </a:r>
            <a:endParaRPr lang="en-IN"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10</a:t>
            </a:fld>
            <a:r>
              <a:rPr lang="en-US" dirty="0" smtClean="0"/>
              <a:t>  |</a:t>
            </a:r>
          </a:p>
        </p:txBody>
      </p:sp>
    </p:spTree>
    <p:extLst>
      <p:ext uri="{BB962C8B-B14F-4D97-AF65-F5344CB8AC3E}">
        <p14:creationId xmlns:p14="http://schemas.microsoft.com/office/powerpoint/2010/main" val="3595797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400" b="1" dirty="0" smtClean="0"/>
              <a:t>Why is ethics important for business?</a:t>
            </a:r>
            <a:endParaRPr lang="en-IN" sz="2400" b="1" dirty="0"/>
          </a:p>
        </p:txBody>
      </p:sp>
      <p:sp>
        <p:nvSpPr>
          <p:cNvPr id="3" name="Content Placeholder 2"/>
          <p:cNvSpPr>
            <a:spLocks noGrp="1"/>
          </p:cNvSpPr>
          <p:nvPr>
            <p:ph idx="1"/>
          </p:nvPr>
        </p:nvSpPr>
        <p:spPr>
          <a:xfrm>
            <a:off x="415580" y="1131589"/>
            <a:ext cx="8404892" cy="2687247"/>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marL="228600" indent="-228600">
              <a:lnSpc>
                <a:spcPct val="160000"/>
              </a:lnSpc>
              <a:spcBef>
                <a:spcPts val="0"/>
              </a:spcBef>
            </a:pPr>
            <a:r>
              <a:rPr lang="en-IN" sz="1800" dirty="0">
                <a:solidFill>
                  <a:srgbClr val="4D4D4D"/>
                </a:solidFill>
              </a:rPr>
              <a:t>Integral to overall corporate governance</a:t>
            </a:r>
          </a:p>
          <a:p>
            <a:pPr marL="228600" indent="-228600">
              <a:lnSpc>
                <a:spcPct val="160000"/>
              </a:lnSpc>
              <a:spcBef>
                <a:spcPts val="0"/>
              </a:spcBef>
            </a:pPr>
            <a:r>
              <a:rPr lang="en-IN" sz="1800" dirty="0">
                <a:solidFill>
                  <a:srgbClr val="4D4D4D"/>
                </a:solidFill>
              </a:rPr>
              <a:t>Provides the foundation for developing trust:</a:t>
            </a:r>
          </a:p>
          <a:p>
            <a:pPr marL="457200" lvl="4" indent="-228600"/>
            <a:r>
              <a:rPr lang="en-IN" sz="1800" dirty="0">
                <a:solidFill>
                  <a:srgbClr val="4D4D4D"/>
                </a:solidFill>
              </a:rPr>
              <a:t>Customers</a:t>
            </a:r>
          </a:p>
          <a:p>
            <a:pPr marL="457200" lvl="4" indent="-228600"/>
            <a:r>
              <a:rPr lang="en-IN" sz="1800" dirty="0">
                <a:solidFill>
                  <a:srgbClr val="4D4D4D"/>
                </a:solidFill>
              </a:rPr>
              <a:t>Suppliers</a:t>
            </a:r>
          </a:p>
          <a:p>
            <a:pPr marL="457200" lvl="4" indent="-228600"/>
            <a:r>
              <a:rPr lang="en-IN" sz="1800" dirty="0">
                <a:solidFill>
                  <a:srgbClr val="4D4D4D"/>
                </a:solidFill>
              </a:rPr>
              <a:t>Employees</a:t>
            </a:r>
          </a:p>
          <a:p>
            <a:pPr marL="457200" lvl="4" indent="-228600"/>
            <a:r>
              <a:rPr lang="en-IN" sz="1800" dirty="0">
                <a:solidFill>
                  <a:srgbClr val="4D4D4D"/>
                </a:solidFill>
              </a:rPr>
              <a:t>Shareholders</a:t>
            </a:r>
          </a:p>
          <a:p>
            <a:pPr marL="457200" lvl="4" indent="-228600"/>
            <a:r>
              <a:rPr lang="en-IN" sz="1800" dirty="0">
                <a:solidFill>
                  <a:srgbClr val="4D4D4D"/>
                </a:solidFill>
              </a:rPr>
              <a:t>Creditors</a:t>
            </a:r>
          </a:p>
        </p:txBody>
      </p:sp>
      <p:sp>
        <p:nvSpPr>
          <p:cNvPr id="4" name="Slide Number Placeholder 3"/>
          <p:cNvSpPr>
            <a:spLocks noGrp="1"/>
          </p:cNvSpPr>
          <p:nvPr>
            <p:ph type="sldNum" sz="quarter" idx="10"/>
          </p:nvPr>
        </p:nvSpPr>
        <p:spPr/>
        <p:txBody>
          <a:bodyPr/>
          <a:lstStyle/>
          <a:p>
            <a:fld id="{39521F29-6A93-485B-94B4-05BA2F1C3B4D}" type="slidenum">
              <a:rPr lang="en-US" smtClean="0"/>
              <a:pPr/>
              <a:t>11</a:t>
            </a:fld>
            <a:r>
              <a:rPr lang="en-US" dirty="0" smtClean="0"/>
              <a:t>  |</a:t>
            </a:r>
          </a:p>
        </p:txBody>
      </p:sp>
      <p:sp>
        <p:nvSpPr>
          <p:cNvPr id="5" name="TextBox 4"/>
          <p:cNvSpPr txBox="1"/>
          <p:nvPr/>
        </p:nvSpPr>
        <p:spPr>
          <a:xfrm>
            <a:off x="415580" y="4011910"/>
            <a:ext cx="8404892" cy="646331"/>
          </a:xfrm>
          <a:prstGeom prst="rect">
            <a:avLst/>
          </a:prstGeom>
          <a:solidFill>
            <a:srgbClr val="FFC000"/>
          </a:solidFill>
        </p:spPr>
        <p:txBody>
          <a:bodyPr wrap="square" rtlCol="0">
            <a:spAutoFit/>
          </a:bodyPr>
          <a:lstStyle/>
          <a:p>
            <a:pPr algn="ctr"/>
            <a:r>
              <a:rPr lang="en-IN" b="1" dirty="0" smtClean="0">
                <a:solidFill>
                  <a:srgbClr val="4D4D4D"/>
                </a:solidFill>
              </a:rPr>
              <a:t>If people like you, they’ll listen to you, but if people trust you, they’ll do business with you</a:t>
            </a:r>
            <a:endParaRPr lang="en-IN" b="1" dirty="0">
              <a:solidFill>
                <a:srgbClr val="4D4D4D"/>
              </a:solidFill>
            </a:endParaRPr>
          </a:p>
        </p:txBody>
      </p:sp>
    </p:spTree>
    <p:extLst>
      <p:ext uri="{BB962C8B-B14F-4D97-AF65-F5344CB8AC3E}">
        <p14:creationId xmlns:p14="http://schemas.microsoft.com/office/powerpoint/2010/main" val="2584822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400" b="1" dirty="0" smtClean="0"/>
              <a:t>Ethics underpins every element of  corporate governance</a:t>
            </a:r>
            <a:endParaRPr lang="en-IN"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12</a:t>
            </a:fld>
            <a:r>
              <a:rPr lang="en-US" dirty="0" smtClean="0"/>
              <a:t>  |</a:t>
            </a:r>
          </a:p>
        </p:txBody>
      </p:sp>
      <p:sp>
        <p:nvSpPr>
          <p:cNvPr id="5" name="Oval 4"/>
          <p:cNvSpPr/>
          <p:nvPr/>
        </p:nvSpPr>
        <p:spPr>
          <a:xfrm>
            <a:off x="1943089" y="1314822"/>
            <a:ext cx="1417320" cy="141732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b="1" dirty="0" smtClean="0">
                <a:solidFill>
                  <a:schemeClr val="bg1"/>
                </a:solidFill>
              </a:rPr>
              <a:t>Respect</a:t>
            </a:r>
            <a:endParaRPr lang="en-IN" sz="1100" b="1" dirty="0">
              <a:solidFill>
                <a:schemeClr val="bg1"/>
              </a:solidFill>
            </a:endParaRPr>
          </a:p>
        </p:txBody>
      </p:sp>
      <p:sp>
        <p:nvSpPr>
          <p:cNvPr id="11" name="TextBox 10"/>
          <p:cNvSpPr txBox="1"/>
          <p:nvPr/>
        </p:nvSpPr>
        <p:spPr>
          <a:xfrm>
            <a:off x="3511830" y="3075806"/>
            <a:ext cx="2155344" cy="1200329"/>
          </a:xfrm>
          <a:prstGeom prst="rect">
            <a:avLst/>
          </a:prstGeom>
          <a:solidFill>
            <a:schemeClr val="accent1">
              <a:lumMod val="20000"/>
              <a:lumOff val="80000"/>
            </a:schemeClr>
          </a:solidFill>
        </p:spPr>
        <p:txBody>
          <a:bodyPr wrap="square" rtlCol="0">
            <a:spAutoFit/>
          </a:bodyPr>
          <a:lstStyle/>
          <a:p>
            <a:pPr algn="ctr"/>
            <a:r>
              <a:rPr lang="en-IN" b="1" dirty="0" smtClean="0"/>
              <a:t>Accountability</a:t>
            </a:r>
          </a:p>
          <a:p>
            <a:pPr algn="ctr"/>
            <a:r>
              <a:rPr lang="en-IN" b="1" dirty="0" smtClean="0"/>
              <a:t>Fairness</a:t>
            </a:r>
          </a:p>
          <a:p>
            <a:pPr algn="ctr"/>
            <a:r>
              <a:rPr lang="en-IN" b="1" dirty="0" smtClean="0"/>
              <a:t>Transparency</a:t>
            </a:r>
          </a:p>
          <a:p>
            <a:pPr algn="ctr"/>
            <a:r>
              <a:rPr lang="en-IN" b="1" dirty="0" smtClean="0"/>
              <a:t>Independence</a:t>
            </a:r>
            <a:endParaRPr lang="en-IN" b="1" dirty="0"/>
          </a:p>
        </p:txBody>
      </p:sp>
      <p:sp>
        <p:nvSpPr>
          <p:cNvPr id="12" name="TextBox 11"/>
          <p:cNvSpPr txBox="1"/>
          <p:nvPr/>
        </p:nvSpPr>
        <p:spPr>
          <a:xfrm>
            <a:off x="3511830" y="2427734"/>
            <a:ext cx="2160240" cy="646331"/>
          </a:xfrm>
          <a:prstGeom prst="rect">
            <a:avLst/>
          </a:prstGeom>
          <a:solidFill>
            <a:schemeClr val="tx1"/>
          </a:solidFill>
        </p:spPr>
        <p:txBody>
          <a:bodyPr wrap="square" rtlCol="0">
            <a:spAutoFit/>
          </a:bodyPr>
          <a:lstStyle/>
          <a:p>
            <a:pPr algn="ctr"/>
            <a:r>
              <a:rPr lang="en-IN" b="1" dirty="0" smtClean="0">
                <a:solidFill>
                  <a:schemeClr val="bg1"/>
                </a:solidFill>
              </a:rPr>
              <a:t>Pillars of corporate governance</a:t>
            </a:r>
            <a:endParaRPr lang="en-IN" b="1" dirty="0">
              <a:solidFill>
                <a:schemeClr val="bg1"/>
              </a:solidFill>
            </a:endParaRPr>
          </a:p>
        </p:txBody>
      </p:sp>
      <p:sp>
        <p:nvSpPr>
          <p:cNvPr id="18" name="TextBox 17"/>
          <p:cNvSpPr txBox="1"/>
          <p:nvPr/>
        </p:nvSpPr>
        <p:spPr>
          <a:xfrm>
            <a:off x="415580" y="4319974"/>
            <a:ext cx="8404892" cy="646331"/>
          </a:xfrm>
          <a:prstGeom prst="rect">
            <a:avLst/>
          </a:prstGeom>
          <a:solidFill>
            <a:srgbClr val="FFC000"/>
          </a:solidFill>
        </p:spPr>
        <p:txBody>
          <a:bodyPr wrap="square" rtlCol="0">
            <a:spAutoFit/>
          </a:bodyPr>
          <a:lstStyle/>
          <a:p>
            <a:pPr algn="ctr"/>
            <a:r>
              <a:rPr lang="en-IN" b="1" dirty="0" smtClean="0">
                <a:solidFill>
                  <a:srgbClr val="4D4D4D"/>
                </a:solidFill>
              </a:rPr>
              <a:t>What lies behind us and what lies before us are small matters compared to what lies within us</a:t>
            </a:r>
            <a:endParaRPr lang="en-IN" b="1" dirty="0">
              <a:solidFill>
                <a:srgbClr val="4D4D4D"/>
              </a:solidFill>
            </a:endParaRPr>
          </a:p>
        </p:txBody>
      </p:sp>
      <p:sp>
        <p:nvSpPr>
          <p:cNvPr id="19" name="Oval 18"/>
          <p:cNvSpPr/>
          <p:nvPr/>
        </p:nvSpPr>
        <p:spPr>
          <a:xfrm>
            <a:off x="3849967" y="924782"/>
            <a:ext cx="1417320" cy="141732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b="1" dirty="0" smtClean="0">
                <a:solidFill>
                  <a:schemeClr val="bg1"/>
                </a:solidFill>
              </a:rPr>
              <a:t>Honesty</a:t>
            </a:r>
            <a:endParaRPr lang="en-IN" sz="1100" b="1" dirty="0">
              <a:solidFill>
                <a:schemeClr val="bg1"/>
              </a:solidFill>
            </a:endParaRPr>
          </a:p>
        </p:txBody>
      </p:sp>
      <p:sp>
        <p:nvSpPr>
          <p:cNvPr id="21" name="Oval 20"/>
          <p:cNvSpPr/>
          <p:nvPr/>
        </p:nvSpPr>
        <p:spPr>
          <a:xfrm>
            <a:off x="1219784" y="2776354"/>
            <a:ext cx="1417320" cy="141732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b="1" dirty="0" smtClean="0">
                <a:solidFill>
                  <a:schemeClr val="bg1"/>
                </a:solidFill>
              </a:rPr>
              <a:t>Principles</a:t>
            </a:r>
            <a:endParaRPr lang="en-IN" sz="1100" b="1" dirty="0">
              <a:solidFill>
                <a:schemeClr val="bg1"/>
              </a:solidFill>
            </a:endParaRPr>
          </a:p>
        </p:txBody>
      </p:sp>
      <p:sp>
        <p:nvSpPr>
          <p:cNvPr id="22" name="Oval 21"/>
          <p:cNvSpPr/>
          <p:nvPr/>
        </p:nvSpPr>
        <p:spPr>
          <a:xfrm>
            <a:off x="5667174" y="1314822"/>
            <a:ext cx="1417320" cy="141732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b="1" dirty="0" smtClean="0">
                <a:solidFill>
                  <a:schemeClr val="bg1"/>
                </a:solidFill>
              </a:rPr>
              <a:t>Responsibility</a:t>
            </a:r>
            <a:endParaRPr lang="en-IN" sz="1100" b="1" dirty="0">
              <a:solidFill>
                <a:schemeClr val="bg1"/>
              </a:solidFill>
            </a:endParaRPr>
          </a:p>
        </p:txBody>
      </p:sp>
      <p:sp>
        <p:nvSpPr>
          <p:cNvPr id="24" name="Oval 23"/>
          <p:cNvSpPr/>
          <p:nvPr/>
        </p:nvSpPr>
        <p:spPr>
          <a:xfrm>
            <a:off x="6483822" y="2776354"/>
            <a:ext cx="1417320" cy="141732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100" b="1" dirty="0" smtClean="0">
                <a:solidFill>
                  <a:schemeClr val="bg1"/>
                </a:solidFill>
              </a:rPr>
              <a:t>Integrity</a:t>
            </a:r>
            <a:endParaRPr lang="en-IN" sz="1100" b="1" dirty="0">
              <a:solidFill>
                <a:schemeClr val="bg1"/>
              </a:solidFill>
            </a:endParaRPr>
          </a:p>
        </p:txBody>
      </p:sp>
    </p:spTree>
    <p:extLst>
      <p:ext uri="{BB962C8B-B14F-4D97-AF65-F5344CB8AC3E}">
        <p14:creationId xmlns:p14="http://schemas.microsoft.com/office/powerpoint/2010/main" val="2106259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t>Ethics traps</a:t>
            </a:r>
            <a:endParaRPr lang="en-IN" sz="2400" b="1" dirty="0"/>
          </a:p>
        </p:txBody>
      </p:sp>
      <p:sp>
        <p:nvSpPr>
          <p:cNvPr id="3" name="Content Placeholder 2"/>
          <p:cNvSpPr>
            <a:spLocks noGrp="1"/>
          </p:cNvSpPr>
          <p:nvPr>
            <p:ph idx="1"/>
          </p:nvPr>
        </p:nvSpPr>
        <p:spPr>
          <a:xfrm>
            <a:off x="415580" y="1131590"/>
            <a:ext cx="8332884" cy="2736304"/>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lnSpcReduction="10000"/>
          </a:bodyPr>
          <a:lstStyle/>
          <a:p>
            <a:pPr marL="228600" indent="-228600">
              <a:lnSpc>
                <a:spcPct val="150000"/>
              </a:lnSpc>
              <a:spcBef>
                <a:spcPts val="0"/>
              </a:spcBef>
            </a:pPr>
            <a:r>
              <a:rPr lang="en-IN" sz="2000" dirty="0">
                <a:solidFill>
                  <a:srgbClr val="4D4D4D"/>
                </a:solidFill>
              </a:rPr>
              <a:t>Business targets</a:t>
            </a:r>
          </a:p>
          <a:p>
            <a:pPr marL="228600" indent="-228600">
              <a:lnSpc>
                <a:spcPct val="150000"/>
              </a:lnSpc>
              <a:spcBef>
                <a:spcPts val="0"/>
              </a:spcBef>
            </a:pPr>
            <a:r>
              <a:rPr lang="en-IN" sz="2000" dirty="0">
                <a:solidFill>
                  <a:srgbClr val="4D4D4D"/>
                </a:solidFill>
              </a:rPr>
              <a:t>Competition</a:t>
            </a:r>
          </a:p>
          <a:p>
            <a:pPr marL="228600" indent="-228600">
              <a:lnSpc>
                <a:spcPct val="150000"/>
              </a:lnSpc>
              <a:spcBef>
                <a:spcPts val="0"/>
              </a:spcBef>
            </a:pPr>
            <a:r>
              <a:rPr lang="en-IN" sz="2000" dirty="0">
                <a:solidFill>
                  <a:srgbClr val="4D4D4D"/>
                </a:solidFill>
              </a:rPr>
              <a:t>Career progression</a:t>
            </a:r>
          </a:p>
          <a:p>
            <a:pPr marL="228600" indent="-228600">
              <a:lnSpc>
                <a:spcPct val="150000"/>
              </a:lnSpc>
              <a:spcBef>
                <a:spcPts val="0"/>
              </a:spcBef>
            </a:pPr>
            <a:r>
              <a:rPr lang="en-IN" sz="2000" dirty="0">
                <a:solidFill>
                  <a:srgbClr val="4D4D4D"/>
                </a:solidFill>
              </a:rPr>
              <a:t>Greed</a:t>
            </a:r>
          </a:p>
          <a:p>
            <a:pPr marL="228600" indent="-228600">
              <a:lnSpc>
                <a:spcPct val="150000"/>
              </a:lnSpc>
              <a:spcBef>
                <a:spcPts val="0"/>
              </a:spcBef>
            </a:pPr>
            <a:r>
              <a:rPr lang="en-IN" sz="2000" dirty="0">
                <a:solidFill>
                  <a:srgbClr val="4D4D4D"/>
                </a:solidFill>
              </a:rPr>
              <a:t>Personal biases and predispositions</a:t>
            </a:r>
          </a:p>
          <a:p>
            <a:pPr marL="228600" indent="-228600">
              <a:lnSpc>
                <a:spcPct val="150000"/>
              </a:lnSpc>
              <a:spcBef>
                <a:spcPts val="0"/>
              </a:spcBef>
            </a:pPr>
            <a:r>
              <a:rPr lang="en-IN" sz="2000" dirty="0">
                <a:solidFill>
                  <a:srgbClr val="4D4D4D"/>
                </a:solidFill>
              </a:rPr>
              <a:t>Leadership</a:t>
            </a:r>
          </a:p>
          <a:p>
            <a:pPr marL="228600" indent="-228600">
              <a:lnSpc>
                <a:spcPct val="150000"/>
              </a:lnSpc>
              <a:spcBef>
                <a:spcPts val="0"/>
              </a:spcBef>
            </a:pPr>
            <a:endParaRPr lang="en-IN" sz="1400" dirty="0">
              <a:solidFill>
                <a:srgbClr val="4D4D4D"/>
              </a:solidFill>
            </a:endParaRPr>
          </a:p>
        </p:txBody>
      </p:sp>
      <p:sp>
        <p:nvSpPr>
          <p:cNvPr id="4" name="Slide Number Placeholder 3"/>
          <p:cNvSpPr>
            <a:spLocks noGrp="1"/>
          </p:cNvSpPr>
          <p:nvPr>
            <p:ph type="sldNum" sz="quarter" idx="10"/>
          </p:nvPr>
        </p:nvSpPr>
        <p:spPr/>
        <p:txBody>
          <a:bodyPr/>
          <a:lstStyle/>
          <a:p>
            <a:fld id="{39521F29-6A93-485B-94B4-05BA2F1C3B4D}" type="slidenum">
              <a:rPr lang="en-US" smtClean="0"/>
              <a:pPr/>
              <a:t>13</a:t>
            </a:fld>
            <a:r>
              <a:rPr lang="en-US" dirty="0" smtClean="0"/>
              <a:t>  |</a:t>
            </a:r>
          </a:p>
        </p:txBody>
      </p:sp>
      <p:sp>
        <p:nvSpPr>
          <p:cNvPr id="5" name="TextBox 4"/>
          <p:cNvSpPr txBox="1"/>
          <p:nvPr/>
        </p:nvSpPr>
        <p:spPr>
          <a:xfrm>
            <a:off x="415580" y="4074626"/>
            <a:ext cx="8332884" cy="369332"/>
          </a:xfrm>
          <a:prstGeom prst="rect">
            <a:avLst/>
          </a:prstGeom>
          <a:solidFill>
            <a:srgbClr val="FFC000"/>
          </a:solidFill>
        </p:spPr>
        <p:txBody>
          <a:bodyPr wrap="square" rtlCol="0">
            <a:spAutoFit/>
          </a:bodyPr>
          <a:lstStyle/>
          <a:p>
            <a:pPr algn="ctr"/>
            <a:r>
              <a:rPr lang="en-IN" b="1" dirty="0" smtClean="0">
                <a:solidFill>
                  <a:srgbClr val="4D4D4D"/>
                </a:solidFill>
              </a:rPr>
              <a:t>Relativity applies to physics, not to ethics</a:t>
            </a:r>
            <a:endParaRPr lang="en-IN" b="1" dirty="0">
              <a:solidFill>
                <a:srgbClr val="4D4D4D"/>
              </a:solidFill>
            </a:endParaRPr>
          </a:p>
        </p:txBody>
      </p:sp>
    </p:spTree>
    <p:extLst>
      <p:ext uri="{BB962C8B-B14F-4D97-AF65-F5344CB8AC3E}">
        <p14:creationId xmlns:p14="http://schemas.microsoft.com/office/powerpoint/2010/main" val="796360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400" b="1" dirty="0" smtClean="0"/>
              <a:t>A sampling of some recent ethical dilemmas…</a:t>
            </a:r>
            <a:endParaRPr lang="en-IN"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14</a:t>
            </a:fld>
            <a:r>
              <a:rPr lang="en-US" smtClean="0"/>
              <a:t>  |</a:t>
            </a:r>
            <a:endParaRPr lang="en-US"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0534" y="1324626"/>
            <a:ext cx="1314986" cy="131498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0516" y="885411"/>
            <a:ext cx="1426984" cy="1459344"/>
          </a:xfrm>
          <a:prstGeom prst="rect">
            <a:avLst/>
          </a:prstGeom>
        </p:spPr>
      </p:pic>
      <p:pic>
        <p:nvPicPr>
          <p:cNvPr id="10" name="Picture 9"/>
          <p:cNvPicPr>
            <a:picLocks/>
          </p:cNvPicPr>
          <p:nvPr/>
        </p:nvPicPr>
        <p:blipFill>
          <a:blip r:embed="rId4"/>
          <a:stretch>
            <a:fillRect/>
          </a:stretch>
        </p:blipFill>
        <p:spPr>
          <a:xfrm rot="21170094">
            <a:off x="4334367" y="1078366"/>
            <a:ext cx="1316736" cy="1316736"/>
          </a:xfrm>
          <a:prstGeom prst="rect">
            <a:avLst/>
          </a:prstGeom>
        </p:spPr>
      </p:pic>
      <p:pic>
        <p:nvPicPr>
          <p:cNvPr id="12" name="Picture 11"/>
          <p:cNvPicPr>
            <a:picLocks/>
          </p:cNvPicPr>
          <p:nvPr/>
        </p:nvPicPr>
        <p:blipFill>
          <a:blip r:embed="rId5"/>
          <a:stretch>
            <a:fillRect/>
          </a:stretch>
        </p:blipFill>
        <p:spPr>
          <a:xfrm rot="436126">
            <a:off x="6202153" y="1253743"/>
            <a:ext cx="2286000" cy="1316736"/>
          </a:xfrm>
          <a:prstGeom prst="rect">
            <a:avLst/>
          </a:prstGeom>
        </p:spPr>
      </p:pic>
      <p:pic>
        <p:nvPicPr>
          <p:cNvPr id="16" name="Picture 15"/>
          <p:cNvPicPr>
            <a:picLocks/>
          </p:cNvPicPr>
          <p:nvPr/>
        </p:nvPicPr>
        <p:blipFill>
          <a:blip r:embed="rId6"/>
          <a:stretch>
            <a:fillRect/>
          </a:stretch>
        </p:blipFill>
        <p:spPr>
          <a:xfrm>
            <a:off x="395290" y="2989027"/>
            <a:ext cx="1316736" cy="1316736"/>
          </a:xfrm>
          <a:prstGeom prst="rect">
            <a:avLst/>
          </a:prstGeom>
        </p:spPr>
      </p:pic>
      <p:pic>
        <p:nvPicPr>
          <p:cNvPr id="17" name="Picture 16"/>
          <p:cNvPicPr>
            <a:picLocks/>
          </p:cNvPicPr>
          <p:nvPr/>
        </p:nvPicPr>
        <p:blipFill>
          <a:blip r:embed="rId7" cstate="print">
            <a:extLst>
              <a:ext uri="{28A0092B-C50C-407E-A947-70E740481C1C}">
                <a14:useLocalDpi xmlns:a14="http://schemas.microsoft.com/office/drawing/2010/main" val="0"/>
              </a:ext>
            </a:extLst>
          </a:blip>
          <a:stretch>
            <a:fillRect/>
          </a:stretch>
        </p:blipFill>
        <p:spPr>
          <a:xfrm rot="20677374">
            <a:off x="6630976" y="3085129"/>
            <a:ext cx="1800200" cy="1316736"/>
          </a:xfrm>
          <a:prstGeom prst="rect">
            <a:avLst/>
          </a:prstGeom>
        </p:spPr>
      </p:pic>
      <p:pic>
        <p:nvPicPr>
          <p:cNvPr id="18" name="Picture 17"/>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2380166" y="1972284"/>
            <a:ext cx="1522228" cy="1431822"/>
          </a:xfrm>
          <a:prstGeom prst="rect">
            <a:avLst/>
          </a:prstGeom>
        </p:spPr>
      </p:pic>
      <p:pic>
        <p:nvPicPr>
          <p:cNvPr id="20" name="Picture 19"/>
          <p:cNvPicPr>
            <a:picLocks/>
          </p:cNvPicPr>
          <p:nvPr/>
        </p:nvPicPr>
        <p:blipFill>
          <a:blip r:embed="rId9"/>
          <a:stretch>
            <a:fillRect/>
          </a:stretch>
        </p:blipFill>
        <p:spPr>
          <a:xfrm>
            <a:off x="4811303" y="3300241"/>
            <a:ext cx="1316736" cy="1316736"/>
          </a:xfrm>
          <a:prstGeom prst="rect">
            <a:avLst/>
          </a:prstGeom>
        </p:spPr>
      </p:pic>
      <p:sp>
        <p:nvSpPr>
          <p:cNvPr id="21" name="TextBox 20"/>
          <p:cNvSpPr txBox="1"/>
          <p:nvPr/>
        </p:nvSpPr>
        <p:spPr>
          <a:xfrm rot="21170094">
            <a:off x="4354872" y="2400281"/>
            <a:ext cx="1511695" cy="369332"/>
          </a:xfrm>
          <a:prstGeom prst="rect">
            <a:avLst/>
          </a:prstGeom>
          <a:noFill/>
        </p:spPr>
        <p:txBody>
          <a:bodyPr wrap="square" rtlCol="0">
            <a:spAutoFit/>
          </a:bodyPr>
          <a:lstStyle/>
          <a:p>
            <a:pPr algn="ctr"/>
            <a:r>
              <a:rPr lang="en-IN" b="1" smtClean="0">
                <a:solidFill>
                  <a:srgbClr val="4D4D4D"/>
                </a:solidFill>
              </a:rPr>
              <a:t>Watson</a:t>
            </a:r>
            <a:endParaRPr lang="en-IN" b="1" dirty="0">
              <a:solidFill>
                <a:srgbClr val="4D4D4D"/>
              </a:solidFill>
            </a:endParaRPr>
          </a:p>
        </p:txBody>
      </p:sp>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072605" y="3300241"/>
            <a:ext cx="2196260" cy="1416942"/>
          </a:xfrm>
          <a:prstGeom prst="rect">
            <a:avLst/>
          </a:prstGeom>
        </p:spPr>
      </p:pic>
    </p:spTree>
    <p:extLst>
      <p:ext uri="{BB962C8B-B14F-4D97-AF65-F5344CB8AC3E}">
        <p14:creationId xmlns:p14="http://schemas.microsoft.com/office/powerpoint/2010/main" val="2726192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9521F29-6A93-485B-94B4-05BA2F1C3B4D}" type="slidenum">
              <a:rPr lang="en-US" smtClean="0"/>
              <a:pPr/>
              <a:t>15</a:t>
            </a:fld>
            <a:r>
              <a:rPr lang="en-US" dirty="0" smtClean="0"/>
              <a:t>  |</a:t>
            </a:r>
          </a:p>
        </p:txBody>
      </p:sp>
      <p:pic>
        <p:nvPicPr>
          <p:cNvPr id="7" name="Picture 3" descr=" - Dilbert by Scott Adams">
            <a:hlinkClick r:id="rId2" tooltip="Click to see the comic strip "/>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64" y="1407392"/>
            <a:ext cx="8572500" cy="2676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7974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0" y="0"/>
            <a:ext cx="9144000" cy="5143500"/>
          </a:xfrm>
          <a:prstGeom prst="rect">
            <a:avLst/>
          </a:prstGeom>
        </p:spPr>
      </p:pic>
      <p:pic>
        <p:nvPicPr>
          <p:cNvPr id="5" name="Picture 2" descr="F:\BMR\LOGOS\BMR logo  - 3 entities, 5 formats each\Challenge Us White.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481657" y="2290341"/>
            <a:ext cx="3175943" cy="33059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400" y="2723588"/>
            <a:ext cx="3626820" cy="241991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3141" y="0"/>
            <a:ext cx="4577718" cy="3102608"/>
          </a:xfrm>
          <a:prstGeom prst="rect">
            <a:avLst/>
          </a:prstGeom>
        </p:spPr>
      </p:pic>
      <p:sp>
        <p:nvSpPr>
          <p:cNvPr id="10" name="Title Placeholder 1"/>
          <p:cNvSpPr txBox="1">
            <a:spLocks/>
          </p:cNvSpPr>
          <p:nvPr/>
        </p:nvSpPr>
        <p:spPr>
          <a:xfrm>
            <a:off x="7118182" y="241465"/>
            <a:ext cx="1972011" cy="291411"/>
          </a:xfrm>
          <a:prstGeom prst="rect">
            <a:avLst/>
          </a:prstGeom>
          <a:no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smtClean="0">
                <a:ln>
                  <a:noFill/>
                </a:ln>
                <a:solidFill>
                  <a:schemeClr val="bg1"/>
                </a:solidFill>
                <a:effectLst/>
                <a:uLnTx/>
                <a:uFillTx/>
                <a:latin typeface="+mj-lt"/>
                <a:ea typeface="+mj-ea"/>
                <a:cs typeface="+mj-cs"/>
              </a:rPr>
              <a:t>Bobby Parikh Associates</a:t>
            </a:r>
          </a:p>
        </p:txBody>
      </p:sp>
    </p:spTree>
    <p:extLst>
      <p:ext uri="{BB962C8B-B14F-4D97-AF65-F5344CB8AC3E}">
        <p14:creationId xmlns:p14="http://schemas.microsoft.com/office/powerpoint/2010/main" val="28365985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203598"/>
            <a:ext cx="8064896" cy="3647716"/>
          </a:xfrm>
          <a:solidFill>
            <a:srgbClr val="FFC000"/>
          </a:solidFill>
        </p:spPr>
        <p:txBody>
          <a:bodyPr>
            <a:normAutofit/>
          </a:bodyPr>
          <a:lstStyle/>
          <a:p>
            <a:pPr>
              <a:lnSpc>
                <a:spcPct val="150000"/>
              </a:lnSpc>
              <a:spcAft>
                <a:spcPts val="0"/>
              </a:spcAft>
            </a:pPr>
            <a:r>
              <a:rPr lang="en-IN" sz="2000" b="1" dirty="0" smtClean="0"/>
              <a:t>Cheshire Puss, asked Alice, would you tell me please which way I ought to go from here</a:t>
            </a:r>
          </a:p>
          <a:p>
            <a:pPr algn="r">
              <a:lnSpc>
                <a:spcPct val="150000"/>
              </a:lnSpc>
              <a:spcAft>
                <a:spcPts val="0"/>
              </a:spcAft>
            </a:pPr>
            <a:r>
              <a:rPr lang="en-IN" sz="2000" b="1" dirty="0" smtClean="0"/>
              <a:t>That depends a great deal on where you want to go, said the Cat</a:t>
            </a:r>
          </a:p>
          <a:p>
            <a:pPr>
              <a:lnSpc>
                <a:spcPct val="150000"/>
              </a:lnSpc>
              <a:spcAft>
                <a:spcPts val="0"/>
              </a:spcAft>
            </a:pPr>
            <a:r>
              <a:rPr lang="en-IN" sz="2000" b="1" dirty="0" smtClean="0"/>
              <a:t>I don’t much care where, said Alice</a:t>
            </a:r>
          </a:p>
          <a:p>
            <a:pPr algn="r">
              <a:lnSpc>
                <a:spcPct val="150000"/>
              </a:lnSpc>
              <a:spcAft>
                <a:spcPts val="0"/>
              </a:spcAft>
            </a:pPr>
            <a:r>
              <a:rPr lang="en-IN" sz="2000" b="1" dirty="0" smtClean="0"/>
              <a:t>Then it doesn’t matter which way you go, said the Cat</a:t>
            </a:r>
          </a:p>
          <a:p>
            <a:endParaRPr lang="en-IN" sz="2000" b="1" i="1" dirty="0" smtClean="0">
              <a:solidFill>
                <a:srgbClr val="28C6CA"/>
              </a:solidFill>
            </a:endParaRPr>
          </a:p>
          <a:p>
            <a:r>
              <a:rPr lang="en-IN" sz="1400" b="1" i="1" dirty="0" smtClean="0">
                <a:solidFill>
                  <a:schemeClr val="tx1"/>
                </a:solidFill>
              </a:rPr>
              <a:t>Alice’s Adventures in Wonderland – Lewis </a:t>
            </a:r>
            <a:r>
              <a:rPr lang="en-IN" sz="1400" b="1" i="1" dirty="0" err="1" smtClean="0">
                <a:solidFill>
                  <a:schemeClr val="tx1"/>
                </a:solidFill>
              </a:rPr>
              <a:t>Caroll</a:t>
            </a:r>
            <a:endParaRPr lang="en-IN" sz="1400" b="1" i="1" dirty="0">
              <a:solidFill>
                <a:schemeClr val="tx1"/>
              </a:solidFill>
            </a:endParaRPr>
          </a:p>
        </p:txBody>
      </p:sp>
      <p:sp>
        <p:nvSpPr>
          <p:cNvPr id="5" name="Slide Number Placeholder 3"/>
          <p:cNvSpPr>
            <a:spLocks noGrp="1"/>
          </p:cNvSpPr>
          <p:nvPr>
            <p:ph type="sldNum" sz="quarter" idx="10"/>
          </p:nvPr>
        </p:nvSpPr>
        <p:spPr>
          <a:xfrm>
            <a:off x="0" y="4851314"/>
            <a:ext cx="2699792" cy="274637"/>
          </a:xfrm>
        </p:spPr>
        <p:txBody>
          <a:bodyPr/>
          <a:lstStyle/>
          <a:p>
            <a:r>
              <a:rPr lang="en-US" smtClean="0"/>
              <a:t>2  |</a:t>
            </a:r>
            <a:endParaRPr lang="en-US" dirty="0"/>
          </a:p>
        </p:txBody>
      </p:sp>
    </p:spTree>
    <p:extLst>
      <p:ext uri="{BB962C8B-B14F-4D97-AF65-F5344CB8AC3E}">
        <p14:creationId xmlns:p14="http://schemas.microsoft.com/office/powerpoint/2010/main" val="3246315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smtClean="0"/>
              <a:t>Ethics</a:t>
            </a:r>
            <a:endParaRPr lang="en-US"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3</a:t>
            </a:fld>
            <a:r>
              <a:rPr lang="en-US" dirty="0" smtClean="0"/>
              <a:t>  |</a:t>
            </a:r>
            <a:endParaRPr lang="en-US" dirty="0"/>
          </a:p>
        </p:txBody>
      </p:sp>
      <p:sp>
        <p:nvSpPr>
          <p:cNvPr id="8" name="Rectangle 7"/>
          <p:cNvSpPr/>
          <p:nvPr/>
        </p:nvSpPr>
        <p:spPr>
          <a:xfrm>
            <a:off x="415579" y="1131590"/>
            <a:ext cx="8260877" cy="2391664"/>
          </a:xfrm>
          <a:prstGeom prst="rect">
            <a:avLst/>
          </a:prstGeo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28600" lvl="2" indent="-228600">
              <a:lnSpc>
                <a:spcPct val="150000"/>
              </a:lnSpc>
              <a:buClr>
                <a:srgbClr val="28C6CA"/>
              </a:buClr>
              <a:buFont typeface="Arial" pitchFamily="34" charset="0"/>
              <a:buChar char="•"/>
            </a:pPr>
            <a:r>
              <a:rPr lang="en-US" sz="2000" dirty="0" smtClean="0">
                <a:solidFill>
                  <a:schemeClr val="tx1"/>
                </a:solidFill>
              </a:rPr>
              <a:t>A branch of philosophy that involves systematizing, defending and recommending concepts of right and wrong conduct</a:t>
            </a:r>
          </a:p>
          <a:p>
            <a:pPr marL="228600" lvl="2" indent="-228600">
              <a:lnSpc>
                <a:spcPct val="150000"/>
              </a:lnSpc>
              <a:buClr>
                <a:srgbClr val="28C6CA"/>
              </a:buClr>
              <a:buFont typeface="Arial" pitchFamily="34" charset="0"/>
              <a:buChar char="•"/>
            </a:pPr>
            <a:r>
              <a:rPr lang="en-US" sz="2000" dirty="0" smtClean="0">
                <a:solidFill>
                  <a:schemeClr val="tx1"/>
                </a:solidFill>
              </a:rPr>
              <a:t>The discipline dealing with what is good and bad and with moral duty and obligation</a:t>
            </a:r>
          </a:p>
          <a:p>
            <a:pPr marL="228600" lvl="2" indent="-228600">
              <a:lnSpc>
                <a:spcPct val="150000"/>
              </a:lnSpc>
              <a:buClr>
                <a:srgbClr val="28C6CA"/>
              </a:buClr>
              <a:buFont typeface="Arial" pitchFamily="34" charset="0"/>
              <a:buChar char="•"/>
            </a:pPr>
            <a:r>
              <a:rPr lang="en-US" sz="2000" dirty="0" smtClean="0">
                <a:solidFill>
                  <a:schemeClr val="tx1"/>
                </a:solidFill>
              </a:rPr>
              <a:t>The branch of knowledge that deals with moral principles</a:t>
            </a:r>
            <a:endParaRPr lang="en-US" sz="2000" dirty="0">
              <a:solidFill>
                <a:schemeClr val="tx1"/>
              </a:solidFill>
            </a:endParaRPr>
          </a:p>
        </p:txBody>
      </p:sp>
      <p:sp>
        <p:nvSpPr>
          <p:cNvPr id="3" name="TextBox 2"/>
          <p:cNvSpPr txBox="1"/>
          <p:nvPr/>
        </p:nvSpPr>
        <p:spPr>
          <a:xfrm>
            <a:off x="415579" y="4002618"/>
            <a:ext cx="8260877" cy="369332"/>
          </a:xfrm>
          <a:prstGeom prst="rect">
            <a:avLst/>
          </a:prstGeom>
          <a:solidFill>
            <a:srgbClr val="FFC000"/>
          </a:solidFill>
        </p:spPr>
        <p:txBody>
          <a:bodyPr wrap="square" rtlCol="0">
            <a:spAutoFit/>
          </a:bodyPr>
          <a:lstStyle>
            <a:defPPr>
              <a:defRPr lang="en-US"/>
            </a:defPPr>
            <a:lvl1pPr>
              <a:defRPr b="1">
                <a:solidFill>
                  <a:srgbClr val="4D4D4D"/>
                </a:solidFill>
              </a:defRPr>
            </a:lvl1pPr>
          </a:lstStyle>
          <a:p>
            <a:pPr algn="ctr"/>
            <a:r>
              <a:rPr lang="en-IN" dirty="0"/>
              <a:t>Moral code, principles, ideals, credo, ethos, dictates of conscience, moral values</a:t>
            </a:r>
          </a:p>
        </p:txBody>
      </p:sp>
    </p:spTree>
    <p:extLst>
      <p:ext uri="{BB962C8B-B14F-4D97-AF65-F5344CB8AC3E}">
        <p14:creationId xmlns:p14="http://schemas.microsoft.com/office/powerpoint/2010/main" val="37127536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t>Morality</a:t>
            </a:r>
            <a:endParaRPr lang="en-IN" sz="2400" b="1" dirty="0"/>
          </a:p>
        </p:txBody>
      </p:sp>
      <p:sp>
        <p:nvSpPr>
          <p:cNvPr id="3" name="Content Placeholder 2"/>
          <p:cNvSpPr>
            <a:spLocks noGrp="1"/>
          </p:cNvSpPr>
          <p:nvPr>
            <p:ph idx="1"/>
          </p:nvPr>
        </p:nvSpPr>
        <p:spPr>
          <a:xfrm>
            <a:off x="415580" y="1131590"/>
            <a:ext cx="8476900" cy="1978200"/>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ormAutofit fontScale="92500" lnSpcReduction="10000"/>
          </a:bodyPr>
          <a:lstStyle/>
          <a:p>
            <a:pPr marL="228600" indent="-228600">
              <a:lnSpc>
                <a:spcPct val="150000"/>
              </a:lnSpc>
              <a:spcBef>
                <a:spcPts val="0"/>
              </a:spcBef>
            </a:pPr>
            <a:r>
              <a:rPr lang="en-IN" sz="2400" dirty="0">
                <a:solidFill>
                  <a:srgbClr val="4D4D4D"/>
                </a:solidFill>
              </a:rPr>
              <a:t>Principles concerning the distinction between right and wrong or good and bad behaviour</a:t>
            </a:r>
          </a:p>
          <a:p>
            <a:pPr marL="228600" indent="-228600">
              <a:lnSpc>
                <a:spcPct val="150000"/>
              </a:lnSpc>
              <a:spcBef>
                <a:spcPts val="0"/>
              </a:spcBef>
            </a:pPr>
            <a:r>
              <a:rPr lang="en-IN" sz="2400" dirty="0">
                <a:solidFill>
                  <a:srgbClr val="4D4D4D"/>
                </a:solidFill>
              </a:rPr>
              <a:t>A particular system of values and principles of conduct</a:t>
            </a:r>
          </a:p>
          <a:p>
            <a:pPr marL="228600" indent="-228600">
              <a:lnSpc>
                <a:spcPct val="150000"/>
              </a:lnSpc>
              <a:spcBef>
                <a:spcPts val="0"/>
              </a:spcBef>
            </a:pPr>
            <a:r>
              <a:rPr lang="en-IN" sz="2400" dirty="0">
                <a:solidFill>
                  <a:srgbClr val="4D4D4D"/>
                </a:solidFill>
              </a:rPr>
              <a:t>The extent to which an action is right or wrong</a:t>
            </a:r>
          </a:p>
          <a:p>
            <a:pPr marL="228600" indent="-228600">
              <a:lnSpc>
                <a:spcPct val="150000"/>
              </a:lnSpc>
              <a:spcBef>
                <a:spcPts val="0"/>
              </a:spcBef>
            </a:pPr>
            <a:endParaRPr lang="en-IN" sz="1400" dirty="0">
              <a:solidFill>
                <a:srgbClr val="4D4D4D"/>
              </a:solidFill>
            </a:endParaRPr>
          </a:p>
        </p:txBody>
      </p:sp>
      <p:sp>
        <p:nvSpPr>
          <p:cNvPr id="4" name="Slide Number Placeholder 3"/>
          <p:cNvSpPr>
            <a:spLocks noGrp="1"/>
          </p:cNvSpPr>
          <p:nvPr>
            <p:ph type="sldNum" sz="quarter" idx="10"/>
          </p:nvPr>
        </p:nvSpPr>
        <p:spPr/>
        <p:txBody>
          <a:bodyPr/>
          <a:lstStyle/>
          <a:p>
            <a:fld id="{39521F29-6A93-485B-94B4-05BA2F1C3B4D}" type="slidenum">
              <a:rPr lang="en-US" smtClean="0"/>
              <a:pPr/>
              <a:t>4</a:t>
            </a:fld>
            <a:r>
              <a:rPr lang="en-US" dirty="0" smtClean="0"/>
              <a:t>  |</a:t>
            </a:r>
          </a:p>
        </p:txBody>
      </p:sp>
      <p:sp>
        <p:nvSpPr>
          <p:cNvPr id="5" name="TextBox 4"/>
          <p:cNvSpPr txBox="1"/>
          <p:nvPr/>
        </p:nvSpPr>
        <p:spPr>
          <a:xfrm>
            <a:off x="487588" y="3858602"/>
            <a:ext cx="8476900" cy="369332"/>
          </a:xfrm>
          <a:prstGeom prst="rect">
            <a:avLst/>
          </a:prstGeom>
          <a:solidFill>
            <a:srgbClr val="FFC000"/>
          </a:solidFill>
        </p:spPr>
        <p:txBody>
          <a:bodyPr wrap="square" rtlCol="0">
            <a:spAutoFit/>
          </a:bodyPr>
          <a:lstStyle>
            <a:defPPr>
              <a:defRPr lang="en-US"/>
            </a:defPPr>
            <a:lvl1pPr>
              <a:defRPr b="1">
                <a:solidFill>
                  <a:srgbClr val="4D4D4D"/>
                </a:solidFill>
              </a:defRPr>
            </a:lvl1pPr>
          </a:lstStyle>
          <a:p>
            <a:pPr algn="ctr"/>
            <a:r>
              <a:rPr lang="en-IN" dirty="0"/>
              <a:t>Virtue, principles, honesty, integrity, propriety, justness, fair play, decency</a:t>
            </a:r>
          </a:p>
        </p:txBody>
      </p:sp>
    </p:spTree>
    <p:extLst>
      <p:ext uri="{BB962C8B-B14F-4D97-AF65-F5344CB8AC3E}">
        <p14:creationId xmlns:p14="http://schemas.microsoft.com/office/powerpoint/2010/main" val="4060293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t>Ethics and Morality</a:t>
            </a:r>
            <a:endParaRPr lang="en-IN"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5</a:t>
            </a:fld>
            <a:r>
              <a:rPr lang="en-US" dirty="0" smtClean="0"/>
              <a:t>  |</a:t>
            </a:r>
          </a:p>
        </p:txBody>
      </p:sp>
      <p:sp>
        <p:nvSpPr>
          <p:cNvPr id="5" name="TextBox 4"/>
          <p:cNvSpPr txBox="1"/>
          <p:nvPr/>
        </p:nvSpPr>
        <p:spPr>
          <a:xfrm>
            <a:off x="415580" y="4389708"/>
            <a:ext cx="8260876" cy="646331"/>
          </a:xfrm>
          <a:prstGeom prst="rect">
            <a:avLst/>
          </a:prstGeom>
          <a:solidFill>
            <a:srgbClr val="FFC000"/>
          </a:solidFill>
        </p:spPr>
        <p:txBody>
          <a:bodyPr wrap="square" rtlCol="0">
            <a:spAutoFit/>
          </a:bodyPr>
          <a:lstStyle/>
          <a:p>
            <a:pPr algn="ctr"/>
            <a:r>
              <a:rPr lang="en-IN" b="1" dirty="0" smtClean="0">
                <a:solidFill>
                  <a:srgbClr val="4D4D4D"/>
                </a:solidFill>
              </a:rPr>
              <a:t>Used </a:t>
            </a:r>
            <a:r>
              <a:rPr lang="en-IN" b="1" dirty="0">
                <a:solidFill>
                  <a:srgbClr val="4D4D4D"/>
                </a:solidFill>
              </a:rPr>
              <a:t>interchangeably – both deal with distinguishing between “good and bad” or “right and wrong</a:t>
            </a:r>
            <a:r>
              <a:rPr lang="en-IN" b="1" dirty="0" smtClean="0">
                <a:solidFill>
                  <a:srgbClr val="4D4D4D"/>
                </a:solidFill>
              </a:rPr>
              <a:t>”</a:t>
            </a:r>
            <a:endParaRPr lang="en-IN" b="1" dirty="0">
              <a:solidFill>
                <a:srgbClr val="4D4D4D"/>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529763585"/>
              </p:ext>
            </p:extLst>
          </p:nvPr>
        </p:nvGraphicFramePr>
        <p:xfrm>
          <a:off x="415580" y="1073006"/>
          <a:ext cx="8260876" cy="3261360"/>
        </p:xfrm>
        <a:graphic>
          <a:graphicData uri="http://schemas.openxmlformats.org/drawingml/2006/table">
            <a:tbl>
              <a:tblPr firstRow="1" bandRow="1">
                <a:tableStyleId>{7E9639D4-E3E2-4D34-9284-5A2195B3D0D7}</a:tableStyleId>
              </a:tblPr>
              <a:tblGrid>
                <a:gridCol w="4130438">
                  <a:extLst>
                    <a:ext uri="{9D8B030D-6E8A-4147-A177-3AD203B41FA5}">
                      <a16:colId xmlns="" xmlns:a16="http://schemas.microsoft.com/office/drawing/2014/main" val="20000"/>
                    </a:ext>
                  </a:extLst>
                </a:gridCol>
                <a:gridCol w="4130438">
                  <a:extLst>
                    <a:ext uri="{9D8B030D-6E8A-4147-A177-3AD203B41FA5}">
                      <a16:colId xmlns="" xmlns:a16="http://schemas.microsoft.com/office/drawing/2014/main" val="20001"/>
                    </a:ext>
                  </a:extLst>
                </a:gridCol>
              </a:tblGrid>
              <a:tr h="202600">
                <a:tc>
                  <a:txBody>
                    <a:bodyPr/>
                    <a:lstStyle/>
                    <a:p>
                      <a:pPr algn="ctr"/>
                      <a:r>
                        <a:rPr lang="en-IN" sz="1600" dirty="0" smtClean="0"/>
                        <a:t>Morality</a:t>
                      </a:r>
                      <a:endParaRPr lang="en-IN" sz="1600" dirty="0"/>
                    </a:p>
                  </a:txBody>
                  <a:tcPr/>
                </a:tc>
                <a:tc>
                  <a:txBody>
                    <a:bodyPr/>
                    <a:lstStyle/>
                    <a:p>
                      <a:pPr algn="ctr"/>
                      <a:r>
                        <a:rPr lang="en-IN" sz="1600" dirty="0" smtClean="0"/>
                        <a:t>Ethics</a:t>
                      </a:r>
                      <a:endParaRPr lang="en-IN" sz="1600" dirty="0"/>
                    </a:p>
                  </a:txBody>
                  <a:tcPr/>
                </a:tc>
                <a:extLst>
                  <a:ext uri="{0D108BD9-81ED-4DB2-BD59-A6C34878D82A}">
                    <a16:rowId xmlns="" xmlns:a16="http://schemas.microsoft.com/office/drawing/2014/main" val="10000"/>
                  </a:ext>
                </a:extLst>
              </a:tr>
              <a:tr h="370840">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Derived</a:t>
                      </a:r>
                      <a:r>
                        <a:rPr lang="en-IN" sz="1400" baseline="0" dirty="0" smtClean="0">
                          <a:solidFill>
                            <a:srgbClr val="4D4D4D"/>
                          </a:solidFill>
                        </a:rPr>
                        <a:t> from Latin </a:t>
                      </a:r>
                      <a:r>
                        <a:rPr lang="en-IN" sz="1400" b="1" i="1" baseline="0" dirty="0" err="1" smtClean="0">
                          <a:solidFill>
                            <a:srgbClr val="28C6CA"/>
                          </a:solidFill>
                        </a:rPr>
                        <a:t>moralis</a:t>
                      </a:r>
                      <a:r>
                        <a:rPr lang="en-IN" sz="1400" baseline="0" dirty="0" smtClean="0">
                          <a:solidFill>
                            <a:srgbClr val="4D4D4D"/>
                          </a:solidFill>
                        </a:rPr>
                        <a:t>, coined as a translation of Greek </a:t>
                      </a:r>
                      <a:r>
                        <a:rPr lang="en-IN" sz="1400" b="1" i="1" baseline="0" dirty="0" err="1" smtClean="0">
                          <a:solidFill>
                            <a:srgbClr val="28C6CA"/>
                          </a:solidFill>
                        </a:rPr>
                        <a:t>ethikos</a:t>
                      </a:r>
                      <a:endParaRPr lang="en-IN" sz="1400" b="1" i="1" dirty="0">
                        <a:solidFill>
                          <a:srgbClr val="28C6CA"/>
                        </a:solidFill>
                      </a:endParaRPr>
                    </a:p>
                  </a:txBody>
                  <a:tcPr anchor="ctr"/>
                </a:tc>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Derived from Greek </a:t>
                      </a:r>
                      <a:r>
                        <a:rPr lang="en-IN" sz="1400" b="1" i="1" dirty="0" err="1" smtClean="0">
                          <a:solidFill>
                            <a:srgbClr val="28C6CA"/>
                          </a:solidFill>
                        </a:rPr>
                        <a:t>ethikos</a:t>
                      </a:r>
                      <a:endParaRPr lang="en-IN" sz="1400" b="1" i="1" dirty="0">
                        <a:solidFill>
                          <a:srgbClr val="28C6CA"/>
                        </a:solidFill>
                      </a:endParaRPr>
                    </a:p>
                  </a:txBody>
                  <a:tcPr anchor="ctr"/>
                </a:tc>
                <a:extLst>
                  <a:ext uri="{0D108BD9-81ED-4DB2-BD59-A6C34878D82A}">
                    <a16:rowId xmlns="" xmlns:a16="http://schemas.microsoft.com/office/drawing/2014/main" val="10001"/>
                  </a:ext>
                </a:extLst>
              </a:tr>
              <a:tr h="370840">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Considered as</a:t>
                      </a:r>
                      <a:r>
                        <a:rPr lang="en-IN" sz="1400" baseline="0" dirty="0" smtClean="0">
                          <a:solidFill>
                            <a:srgbClr val="4D4D4D"/>
                          </a:solidFill>
                        </a:rPr>
                        <a:t> something that’s personal and normative</a:t>
                      </a:r>
                      <a:endParaRPr lang="en-IN" sz="1400" dirty="0">
                        <a:solidFill>
                          <a:srgbClr val="4D4D4D"/>
                        </a:solidFill>
                      </a:endParaRPr>
                    </a:p>
                  </a:txBody>
                  <a:tcPr anchor="ctr"/>
                </a:tc>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Standards of good and bad distinguished</a:t>
                      </a:r>
                      <a:r>
                        <a:rPr lang="en-IN" sz="1400" baseline="0" dirty="0" smtClean="0">
                          <a:solidFill>
                            <a:srgbClr val="4D4D4D"/>
                          </a:solidFill>
                        </a:rPr>
                        <a:t> by a certain community or social setting</a:t>
                      </a:r>
                      <a:endParaRPr lang="en-IN" sz="1400" dirty="0">
                        <a:solidFill>
                          <a:srgbClr val="4D4D4D"/>
                        </a:solidFill>
                      </a:endParaRPr>
                    </a:p>
                  </a:txBody>
                  <a:tcPr anchor="ctr"/>
                </a:tc>
                <a:extLst>
                  <a:ext uri="{0D108BD9-81ED-4DB2-BD59-A6C34878D82A}">
                    <a16:rowId xmlns="" xmlns:a16="http://schemas.microsoft.com/office/drawing/2014/main" val="10002"/>
                  </a:ext>
                </a:extLst>
              </a:tr>
              <a:tr h="370840">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Connotes an</a:t>
                      </a:r>
                      <a:r>
                        <a:rPr lang="en-IN" sz="1400" baseline="0" dirty="0" smtClean="0">
                          <a:solidFill>
                            <a:srgbClr val="4D4D4D"/>
                          </a:solidFill>
                        </a:rPr>
                        <a:t> element of subjective preference</a:t>
                      </a:r>
                      <a:endParaRPr lang="en-IN" sz="1400" dirty="0">
                        <a:solidFill>
                          <a:srgbClr val="4D4D4D"/>
                        </a:solidFill>
                      </a:endParaRPr>
                    </a:p>
                  </a:txBody>
                  <a:tcPr anchor="ctr"/>
                </a:tc>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Tends to suggest aspects of universal fairness</a:t>
                      </a:r>
                      <a:endParaRPr lang="en-IN" sz="1400" dirty="0">
                        <a:solidFill>
                          <a:srgbClr val="4D4D4D"/>
                        </a:solidFill>
                      </a:endParaRPr>
                    </a:p>
                  </a:txBody>
                  <a:tcPr anchor="ctr"/>
                </a:tc>
                <a:extLst>
                  <a:ext uri="{0D108BD9-81ED-4DB2-BD59-A6C34878D82A}">
                    <a16:rowId xmlns="" xmlns:a16="http://schemas.microsoft.com/office/drawing/2014/main" val="10003"/>
                  </a:ext>
                </a:extLst>
              </a:tr>
              <a:tr h="370840">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Describes</a:t>
                      </a:r>
                      <a:r>
                        <a:rPr lang="en-IN" sz="1400" baseline="0" dirty="0" smtClean="0">
                          <a:solidFill>
                            <a:srgbClr val="4D4D4D"/>
                          </a:solidFill>
                        </a:rPr>
                        <a:t> one’s particular values</a:t>
                      </a:r>
                      <a:endParaRPr lang="en-IN" sz="1400" dirty="0">
                        <a:solidFill>
                          <a:srgbClr val="4D4D4D"/>
                        </a:solidFill>
                      </a:endParaRPr>
                    </a:p>
                  </a:txBody>
                  <a:tcPr anchor="ctr"/>
                </a:tc>
                <a:tc>
                  <a:txBody>
                    <a:bodyPr/>
                    <a:lstStyle/>
                    <a:p>
                      <a:pPr marL="228600" indent="-228600">
                        <a:lnSpc>
                          <a:spcPct val="150000"/>
                        </a:lnSpc>
                        <a:buClr>
                          <a:srgbClr val="28C6CA"/>
                        </a:buClr>
                        <a:buFont typeface="Arial" panose="020B0604020202020204" pitchFamily="34" charset="0"/>
                        <a:buChar char="•"/>
                      </a:pPr>
                      <a:r>
                        <a:rPr lang="en-IN" sz="1400" dirty="0" smtClean="0">
                          <a:solidFill>
                            <a:srgbClr val="4D4D4D"/>
                          </a:solidFill>
                        </a:rPr>
                        <a:t>Refers broadly to moral principles,</a:t>
                      </a:r>
                      <a:r>
                        <a:rPr lang="en-IN" sz="1400" baseline="0" dirty="0" smtClean="0">
                          <a:solidFill>
                            <a:srgbClr val="4D4D4D"/>
                          </a:solidFill>
                        </a:rPr>
                        <a:t> often seen applied to questions of behaviour within a relatively narrow area of activity</a:t>
                      </a:r>
                      <a:endParaRPr lang="en-IN" sz="1400" dirty="0">
                        <a:solidFill>
                          <a:srgbClr val="4D4D4D"/>
                        </a:solidFill>
                      </a:endParaRPr>
                    </a:p>
                  </a:txBody>
                  <a:tcPr anchor="ct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0200671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t>Professional</a:t>
            </a:r>
            <a:endParaRPr lang="en-IN" sz="2400" b="1" dirty="0"/>
          </a:p>
        </p:txBody>
      </p:sp>
      <p:sp>
        <p:nvSpPr>
          <p:cNvPr id="3" name="Content Placeholder 2"/>
          <p:cNvSpPr>
            <a:spLocks noGrp="1"/>
          </p:cNvSpPr>
          <p:nvPr>
            <p:ph idx="1"/>
          </p:nvPr>
        </p:nvSpPr>
        <p:spPr>
          <a:xfrm>
            <a:off x="415580" y="1131589"/>
            <a:ext cx="8260876" cy="2543231"/>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marL="228600" indent="-228600">
              <a:lnSpc>
                <a:spcPct val="150000"/>
              </a:lnSpc>
              <a:spcBef>
                <a:spcPts val="0"/>
              </a:spcBef>
            </a:pPr>
            <a:r>
              <a:rPr lang="en-IN" sz="1800" dirty="0">
                <a:solidFill>
                  <a:srgbClr val="4D4D4D"/>
                </a:solidFill>
              </a:rPr>
              <a:t>Derived from Middle English </a:t>
            </a:r>
            <a:r>
              <a:rPr lang="en-IN" sz="1800" b="1" i="1" dirty="0">
                <a:solidFill>
                  <a:srgbClr val="28C6CA"/>
                </a:solidFill>
              </a:rPr>
              <a:t>profess</a:t>
            </a:r>
            <a:r>
              <a:rPr lang="en-IN" sz="1800" dirty="0">
                <a:solidFill>
                  <a:srgbClr val="4D4D4D"/>
                </a:solidFill>
              </a:rPr>
              <a:t>, from Late Latin </a:t>
            </a:r>
            <a:r>
              <a:rPr lang="en-IN" sz="1800" b="1" i="1" dirty="0" err="1">
                <a:solidFill>
                  <a:srgbClr val="28C6CA"/>
                </a:solidFill>
              </a:rPr>
              <a:t>professus</a:t>
            </a:r>
            <a:r>
              <a:rPr lang="en-IN" sz="1800" dirty="0">
                <a:solidFill>
                  <a:srgbClr val="4D4D4D"/>
                </a:solidFill>
              </a:rPr>
              <a:t>, meaning </a:t>
            </a:r>
            <a:r>
              <a:rPr lang="en-IN" sz="1800" dirty="0" smtClean="0">
                <a:solidFill>
                  <a:srgbClr val="0AE0E0"/>
                </a:solidFill>
              </a:rPr>
              <a:t>“</a:t>
            </a:r>
            <a:r>
              <a:rPr lang="en-IN" sz="1800" b="1" dirty="0" smtClean="0">
                <a:solidFill>
                  <a:srgbClr val="28C6CA"/>
                </a:solidFill>
              </a:rPr>
              <a:t>having </a:t>
            </a:r>
            <a:r>
              <a:rPr lang="en-IN" sz="1800" b="1" dirty="0">
                <a:solidFill>
                  <a:srgbClr val="28C6CA"/>
                </a:solidFill>
              </a:rPr>
              <a:t>professed one’s </a:t>
            </a:r>
            <a:r>
              <a:rPr lang="en-IN" sz="1800" b="1" dirty="0" smtClean="0">
                <a:solidFill>
                  <a:srgbClr val="28C6CA"/>
                </a:solidFill>
              </a:rPr>
              <a:t>vows”</a:t>
            </a:r>
            <a:endParaRPr lang="en-IN" sz="1800" b="1" dirty="0">
              <a:solidFill>
                <a:srgbClr val="28C6CA"/>
              </a:solidFill>
            </a:endParaRPr>
          </a:p>
          <a:p>
            <a:pPr marL="228600" indent="-228600">
              <a:lnSpc>
                <a:spcPct val="150000"/>
              </a:lnSpc>
              <a:spcBef>
                <a:spcPts val="0"/>
              </a:spcBef>
            </a:pPr>
            <a:r>
              <a:rPr lang="en-IN" sz="1800" dirty="0">
                <a:solidFill>
                  <a:srgbClr val="4D4D4D"/>
                </a:solidFill>
              </a:rPr>
              <a:t>As people became more and more specialized in their trade, they began to “profess” their skill to others, and “vow” to perform their trade to the highest known standard</a:t>
            </a:r>
          </a:p>
          <a:p>
            <a:pPr marL="228600" indent="-228600">
              <a:lnSpc>
                <a:spcPct val="150000"/>
              </a:lnSpc>
              <a:spcBef>
                <a:spcPts val="0"/>
              </a:spcBef>
            </a:pPr>
            <a:r>
              <a:rPr lang="en-IN" sz="1800" dirty="0">
                <a:solidFill>
                  <a:srgbClr val="4D4D4D"/>
                </a:solidFill>
              </a:rPr>
              <a:t>A professional is a member of a profession or any person who earns their living from a specified professional activity</a:t>
            </a:r>
          </a:p>
        </p:txBody>
      </p:sp>
      <p:sp>
        <p:nvSpPr>
          <p:cNvPr id="4" name="Slide Number Placeholder 3"/>
          <p:cNvSpPr>
            <a:spLocks noGrp="1"/>
          </p:cNvSpPr>
          <p:nvPr>
            <p:ph type="sldNum" sz="quarter" idx="10"/>
          </p:nvPr>
        </p:nvSpPr>
        <p:spPr/>
        <p:txBody>
          <a:bodyPr/>
          <a:lstStyle/>
          <a:p>
            <a:fld id="{39521F29-6A93-485B-94B4-05BA2F1C3B4D}" type="slidenum">
              <a:rPr lang="en-US" smtClean="0"/>
              <a:pPr/>
              <a:t>6</a:t>
            </a:fld>
            <a:r>
              <a:rPr lang="en-US" dirty="0" smtClean="0"/>
              <a:t>  |</a:t>
            </a:r>
          </a:p>
        </p:txBody>
      </p:sp>
      <p:sp>
        <p:nvSpPr>
          <p:cNvPr id="5" name="TextBox 4"/>
          <p:cNvSpPr txBox="1"/>
          <p:nvPr/>
        </p:nvSpPr>
        <p:spPr>
          <a:xfrm>
            <a:off x="415580" y="3939902"/>
            <a:ext cx="8260876" cy="646331"/>
          </a:xfrm>
          <a:prstGeom prst="rect">
            <a:avLst/>
          </a:prstGeom>
          <a:solidFill>
            <a:srgbClr val="FFC000"/>
          </a:solidFill>
        </p:spPr>
        <p:txBody>
          <a:bodyPr wrap="square" rtlCol="0">
            <a:spAutoFit/>
          </a:bodyPr>
          <a:lstStyle/>
          <a:p>
            <a:pPr algn="ctr"/>
            <a:r>
              <a:rPr lang="en-IN" b="1" dirty="0" smtClean="0">
                <a:solidFill>
                  <a:srgbClr val="4D4D4D"/>
                </a:solidFill>
              </a:rPr>
              <a:t>Describes a particular social stratum of well-educated workers who enjoy work autonomy and engaged in creative and intellectually challenging work</a:t>
            </a:r>
            <a:endParaRPr lang="en-IN" b="1" dirty="0">
              <a:solidFill>
                <a:srgbClr val="4D4D4D"/>
              </a:solidFill>
            </a:endParaRPr>
          </a:p>
        </p:txBody>
      </p:sp>
    </p:spTree>
    <p:extLst>
      <p:ext uri="{BB962C8B-B14F-4D97-AF65-F5344CB8AC3E}">
        <p14:creationId xmlns:p14="http://schemas.microsoft.com/office/powerpoint/2010/main" val="27531045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580" y="1144606"/>
            <a:ext cx="8404892" cy="2651280"/>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marL="228600" indent="-228600">
              <a:lnSpc>
                <a:spcPct val="160000"/>
              </a:lnSpc>
              <a:spcBef>
                <a:spcPts val="0"/>
              </a:spcBef>
            </a:pPr>
            <a:r>
              <a:rPr lang="en-IN" sz="1800" dirty="0">
                <a:solidFill>
                  <a:srgbClr val="4D4D4D"/>
                </a:solidFill>
              </a:rPr>
              <a:t>Encompass the personal, and corporate standards of behaviour expected by professionals</a:t>
            </a:r>
          </a:p>
          <a:p>
            <a:pPr marL="228600" indent="-228600">
              <a:lnSpc>
                <a:spcPct val="160000"/>
              </a:lnSpc>
              <a:spcBef>
                <a:spcPts val="0"/>
              </a:spcBef>
            </a:pPr>
            <a:r>
              <a:rPr lang="en-IN" sz="1800" dirty="0">
                <a:solidFill>
                  <a:srgbClr val="4D4D4D"/>
                </a:solidFill>
              </a:rPr>
              <a:t>Professionals exercise specialist knowledge and skill.  How the use of this knowledge should be governed when providing a service is termed professional ethics</a:t>
            </a:r>
          </a:p>
          <a:p>
            <a:pPr marL="228600" indent="-228600">
              <a:lnSpc>
                <a:spcPct val="160000"/>
              </a:lnSpc>
              <a:spcBef>
                <a:spcPts val="0"/>
              </a:spcBef>
            </a:pPr>
            <a:r>
              <a:rPr lang="en-IN" sz="1800" dirty="0">
                <a:solidFill>
                  <a:srgbClr val="4D4D4D"/>
                </a:solidFill>
              </a:rPr>
              <a:t>Originally applied to vows of a religious order; extended later to divinity, law and medicine</a:t>
            </a:r>
          </a:p>
        </p:txBody>
      </p:sp>
      <p:sp>
        <p:nvSpPr>
          <p:cNvPr id="2" name="Title 1"/>
          <p:cNvSpPr>
            <a:spLocks noGrp="1"/>
          </p:cNvSpPr>
          <p:nvPr>
            <p:ph type="title"/>
          </p:nvPr>
        </p:nvSpPr>
        <p:spPr/>
        <p:txBody>
          <a:bodyPr>
            <a:normAutofit/>
          </a:bodyPr>
          <a:lstStyle/>
          <a:p>
            <a:r>
              <a:rPr lang="en-IN" sz="2400" b="1" dirty="0" smtClean="0"/>
              <a:t>Professional Ethics</a:t>
            </a:r>
            <a:endParaRPr lang="en-IN"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7</a:t>
            </a:fld>
            <a:r>
              <a:rPr lang="en-US" dirty="0" smtClean="0"/>
              <a:t>  |</a:t>
            </a:r>
          </a:p>
        </p:txBody>
      </p:sp>
      <p:sp>
        <p:nvSpPr>
          <p:cNvPr id="5" name="TextBox 4"/>
          <p:cNvSpPr txBox="1"/>
          <p:nvPr/>
        </p:nvSpPr>
        <p:spPr>
          <a:xfrm>
            <a:off x="415580" y="4074626"/>
            <a:ext cx="8404892" cy="369332"/>
          </a:xfrm>
          <a:prstGeom prst="rect">
            <a:avLst/>
          </a:prstGeom>
          <a:solidFill>
            <a:srgbClr val="FFC000"/>
          </a:solidFill>
        </p:spPr>
        <p:txBody>
          <a:bodyPr wrap="square" rtlCol="0">
            <a:spAutoFit/>
          </a:bodyPr>
          <a:lstStyle/>
          <a:p>
            <a:pPr algn="ctr"/>
            <a:r>
              <a:rPr lang="en-IN" b="1" dirty="0" smtClean="0">
                <a:solidFill>
                  <a:srgbClr val="4D4D4D"/>
                </a:solidFill>
              </a:rPr>
              <a:t>Hippocratic oath is among the earliest example of professional ethics</a:t>
            </a:r>
            <a:endParaRPr lang="en-IN" b="1" dirty="0">
              <a:solidFill>
                <a:srgbClr val="4D4D4D"/>
              </a:solidFill>
            </a:endParaRPr>
          </a:p>
        </p:txBody>
      </p:sp>
    </p:spTree>
    <p:extLst>
      <p:ext uri="{BB962C8B-B14F-4D97-AF65-F5344CB8AC3E}">
        <p14:creationId xmlns:p14="http://schemas.microsoft.com/office/powerpoint/2010/main" val="3737271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580" y="1151254"/>
            <a:ext cx="8404892" cy="2068568"/>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marL="228600" indent="-228600">
              <a:lnSpc>
                <a:spcPct val="160000"/>
              </a:lnSpc>
              <a:spcBef>
                <a:spcPts val="0"/>
              </a:spcBef>
            </a:pPr>
            <a:r>
              <a:rPr lang="en-IN" sz="2000" dirty="0">
                <a:solidFill>
                  <a:srgbClr val="4D4D4D"/>
                </a:solidFill>
              </a:rPr>
              <a:t>How to live a good life</a:t>
            </a:r>
          </a:p>
          <a:p>
            <a:pPr marL="228600" indent="-228600">
              <a:lnSpc>
                <a:spcPct val="160000"/>
              </a:lnSpc>
              <a:spcBef>
                <a:spcPts val="0"/>
              </a:spcBef>
            </a:pPr>
            <a:r>
              <a:rPr lang="en-IN" sz="2000" dirty="0">
                <a:solidFill>
                  <a:srgbClr val="4D4D4D"/>
                </a:solidFill>
              </a:rPr>
              <a:t>Our rights and responsibilities</a:t>
            </a:r>
          </a:p>
          <a:p>
            <a:pPr marL="228600" indent="-228600">
              <a:lnSpc>
                <a:spcPct val="160000"/>
              </a:lnSpc>
              <a:spcBef>
                <a:spcPts val="0"/>
              </a:spcBef>
            </a:pPr>
            <a:r>
              <a:rPr lang="en-IN" sz="2000" dirty="0">
                <a:solidFill>
                  <a:srgbClr val="4D4D4D"/>
                </a:solidFill>
              </a:rPr>
              <a:t>The language of right and wrong</a:t>
            </a:r>
          </a:p>
          <a:p>
            <a:pPr marL="228600" indent="-228600">
              <a:lnSpc>
                <a:spcPct val="160000"/>
              </a:lnSpc>
              <a:spcBef>
                <a:spcPts val="0"/>
              </a:spcBef>
            </a:pPr>
            <a:r>
              <a:rPr lang="en-IN" sz="2000" dirty="0">
                <a:solidFill>
                  <a:srgbClr val="4D4D4D"/>
                </a:solidFill>
              </a:rPr>
              <a:t>Moral decisions – what is good and bad</a:t>
            </a:r>
          </a:p>
        </p:txBody>
      </p:sp>
      <p:sp>
        <p:nvSpPr>
          <p:cNvPr id="2" name="Title 1"/>
          <p:cNvSpPr>
            <a:spLocks noGrp="1"/>
          </p:cNvSpPr>
          <p:nvPr>
            <p:ph type="title"/>
          </p:nvPr>
        </p:nvSpPr>
        <p:spPr>
          <a:xfrm>
            <a:off x="415580" y="183147"/>
            <a:ext cx="4732484" cy="687600"/>
          </a:xfrm>
        </p:spPr>
        <p:txBody>
          <a:bodyPr>
            <a:noAutofit/>
          </a:bodyPr>
          <a:lstStyle/>
          <a:p>
            <a:r>
              <a:rPr lang="en-IN" sz="2400" b="1" dirty="0" smtClean="0"/>
              <a:t>Ethics enters many of our decisions…</a:t>
            </a:r>
            <a:endParaRPr lang="en-IN" sz="2400" b="1" dirty="0"/>
          </a:p>
        </p:txBody>
      </p:sp>
      <p:sp>
        <p:nvSpPr>
          <p:cNvPr id="4" name="Slide Number Placeholder 3"/>
          <p:cNvSpPr>
            <a:spLocks noGrp="1"/>
          </p:cNvSpPr>
          <p:nvPr>
            <p:ph type="sldNum" sz="quarter" idx="10"/>
          </p:nvPr>
        </p:nvSpPr>
        <p:spPr/>
        <p:txBody>
          <a:bodyPr/>
          <a:lstStyle/>
          <a:p>
            <a:fld id="{39521F29-6A93-485B-94B4-05BA2F1C3B4D}" type="slidenum">
              <a:rPr lang="en-US" smtClean="0"/>
              <a:pPr/>
              <a:t>8</a:t>
            </a:fld>
            <a:r>
              <a:rPr lang="en-US" dirty="0" smtClean="0"/>
              <a:t>  |</a:t>
            </a:r>
          </a:p>
        </p:txBody>
      </p:sp>
      <p:sp>
        <p:nvSpPr>
          <p:cNvPr id="5" name="TextBox 4"/>
          <p:cNvSpPr txBox="1"/>
          <p:nvPr/>
        </p:nvSpPr>
        <p:spPr>
          <a:xfrm>
            <a:off x="415580" y="3651870"/>
            <a:ext cx="8404892" cy="369332"/>
          </a:xfrm>
          <a:prstGeom prst="rect">
            <a:avLst/>
          </a:prstGeom>
          <a:solidFill>
            <a:srgbClr val="FFC000"/>
          </a:solidFill>
        </p:spPr>
        <p:txBody>
          <a:bodyPr wrap="square" rtlCol="0">
            <a:spAutoFit/>
          </a:bodyPr>
          <a:lstStyle/>
          <a:p>
            <a:r>
              <a:rPr lang="en-IN" b="1" dirty="0" smtClean="0"/>
              <a:t>Each lapse in ethics affects one’s essence as an individual, an employee, as a person </a:t>
            </a:r>
            <a:endParaRPr lang="en-IN" b="1" dirty="0"/>
          </a:p>
        </p:txBody>
      </p:sp>
    </p:spTree>
    <p:extLst>
      <p:ext uri="{BB962C8B-B14F-4D97-AF65-F5344CB8AC3E}">
        <p14:creationId xmlns:p14="http://schemas.microsoft.com/office/powerpoint/2010/main" val="864313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400" b="1" dirty="0" smtClean="0"/>
              <a:t>And the challenge is that…</a:t>
            </a:r>
            <a:endParaRPr lang="en-IN" sz="2400" b="1" dirty="0"/>
          </a:p>
        </p:txBody>
      </p:sp>
      <p:sp>
        <p:nvSpPr>
          <p:cNvPr id="3" name="Content Placeholder 2"/>
          <p:cNvSpPr>
            <a:spLocks noGrp="1"/>
          </p:cNvSpPr>
          <p:nvPr>
            <p:ph idx="1"/>
          </p:nvPr>
        </p:nvSpPr>
        <p:spPr>
          <a:xfrm>
            <a:off x="415580" y="1131590"/>
            <a:ext cx="8404892" cy="1296144"/>
          </a:xfrm>
          <a:noFill/>
          <a:ln w="31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marL="228600" indent="-228600">
              <a:lnSpc>
                <a:spcPct val="160000"/>
              </a:lnSpc>
              <a:spcBef>
                <a:spcPts val="0"/>
              </a:spcBef>
            </a:pPr>
            <a:r>
              <a:rPr lang="en-IN" sz="2400" dirty="0">
                <a:solidFill>
                  <a:srgbClr val="4D4D4D"/>
                </a:solidFill>
              </a:rPr>
              <a:t>Ethics doesn’t give right answers</a:t>
            </a:r>
          </a:p>
          <a:p>
            <a:pPr marL="228600" indent="-228600">
              <a:lnSpc>
                <a:spcPct val="160000"/>
              </a:lnSpc>
              <a:spcBef>
                <a:spcPts val="0"/>
              </a:spcBef>
            </a:pPr>
            <a:r>
              <a:rPr lang="en-IN" sz="2400" dirty="0">
                <a:solidFill>
                  <a:srgbClr val="4D4D4D"/>
                </a:solidFill>
              </a:rPr>
              <a:t>Ethics can give several answers</a:t>
            </a:r>
          </a:p>
        </p:txBody>
      </p:sp>
      <p:sp>
        <p:nvSpPr>
          <p:cNvPr id="4" name="Slide Number Placeholder 3"/>
          <p:cNvSpPr>
            <a:spLocks noGrp="1"/>
          </p:cNvSpPr>
          <p:nvPr>
            <p:ph type="sldNum" sz="quarter" idx="10"/>
          </p:nvPr>
        </p:nvSpPr>
        <p:spPr/>
        <p:txBody>
          <a:bodyPr/>
          <a:lstStyle/>
          <a:p>
            <a:fld id="{39521F29-6A93-485B-94B4-05BA2F1C3B4D}" type="slidenum">
              <a:rPr lang="en-US" smtClean="0"/>
              <a:pPr/>
              <a:t>9</a:t>
            </a:fld>
            <a:r>
              <a:rPr lang="en-US" dirty="0" smtClean="0"/>
              <a:t>  |</a:t>
            </a:r>
          </a:p>
        </p:txBody>
      </p:sp>
      <p:sp>
        <p:nvSpPr>
          <p:cNvPr id="5" name="TextBox 4"/>
          <p:cNvSpPr txBox="1"/>
          <p:nvPr/>
        </p:nvSpPr>
        <p:spPr>
          <a:xfrm>
            <a:off x="415580" y="3075806"/>
            <a:ext cx="8404892" cy="646331"/>
          </a:xfrm>
          <a:prstGeom prst="rect">
            <a:avLst/>
          </a:prstGeom>
          <a:solidFill>
            <a:srgbClr val="FFC000"/>
          </a:solidFill>
        </p:spPr>
        <p:txBody>
          <a:bodyPr wrap="square" rtlCol="0">
            <a:spAutoFit/>
          </a:bodyPr>
          <a:lstStyle/>
          <a:p>
            <a:pPr algn="ctr"/>
            <a:r>
              <a:rPr lang="en-IN" b="1" dirty="0" smtClean="0">
                <a:solidFill>
                  <a:srgbClr val="4D4D4D"/>
                </a:solidFill>
              </a:rPr>
              <a:t>Ethics is knowing the difference between what you have a right to do and what is right to do</a:t>
            </a:r>
            <a:endParaRPr lang="en-IN" b="1" dirty="0">
              <a:solidFill>
                <a:srgbClr val="4D4D4D"/>
              </a:solidFill>
            </a:endParaRPr>
          </a:p>
        </p:txBody>
      </p:sp>
    </p:spTree>
    <p:extLst>
      <p:ext uri="{BB962C8B-B14F-4D97-AF65-F5344CB8AC3E}">
        <p14:creationId xmlns:p14="http://schemas.microsoft.com/office/powerpoint/2010/main" val="2340698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15853</TotalTime>
  <Words>695</Words>
  <Application>Microsoft Office PowerPoint</Application>
  <PresentationFormat>On-screen Show (16:9)</PresentationFormat>
  <Paragraphs>100</Paragraphs>
  <Slides>16</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PowerPoint Presentation</vt:lpstr>
      <vt:lpstr>PowerPoint Presentation</vt:lpstr>
      <vt:lpstr>Ethics</vt:lpstr>
      <vt:lpstr>Morality</vt:lpstr>
      <vt:lpstr>Ethics and Morality</vt:lpstr>
      <vt:lpstr>Professional</vt:lpstr>
      <vt:lpstr>Professional Ethics</vt:lpstr>
      <vt:lpstr>Ethics enters many of our decisions…</vt:lpstr>
      <vt:lpstr>And the challenge is that…</vt:lpstr>
      <vt:lpstr>Do different rules apply to business?</vt:lpstr>
      <vt:lpstr>Why is ethics important for business?</vt:lpstr>
      <vt:lpstr>Ethics underpins every element of  corporate governance</vt:lpstr>
      <vt:lpstr>Ethics traps</vt:lpstr>
      <vt:lpstr>A sampling of some recent ethical dilemmas…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Nishant Pais</dc:creator>
  <cp:lastModifiedBy>Bobby Parikh</cp:lastModifiedBy>
  <cp:revision>1546</cp:revision>
  <cp:lastPrinted>2017-11-09T08:27:52Z</cp:lastPrinted>
  <dcterms:created xsi:type="dcterms:W3CDTF">2015-07-02T06:23:46Z</dcterms:created>
  <dcterms:modified xsi:type="dcterms:W3CDTF">2017-11-09T10:12:49Z</dcterms:modified>
</cp:coreProperties>
</file>