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77" r:id="rId2"/>
    <p:sldMasterId id="2147483680" r:id="rId3"/>
    <p:sldMasterId id="2147483683" r:id="rId4"/>
  </p:sldMasterIdLst>
  <p:notesMasterIdLst>
    <p:notesMasterId r:id="rId24"/>
  </p:notesMasterIdLst>
  <p:handoutMasterIdLst>
    <p:handoutMasterId r:id="rId25"/>
  </p:handoutMasterIdLst>
  <p:sldIdLst>
    <p:sldId id="277" r:id="rId5"/>
    <p:sldId id="256" r:id="rId6"/>
    <p:sldId id="257" r:id="rId7"/>
    <p:sldId id="259" r:id="rId8"/>
    <p:sldId id="260" r:id="rId9"/>
    <p:sldId id="261" r:id="rId10"/>
    <p:sldId id="262" r:id="rId11"/>
    <p:sldId id="263" r:id="rId12"/>
    <p:sldId id="278" r:id="rId13"/>
    <p:sldId id="264" r:id="rId14"/>
    <p:sldId id="265" r:id="rId15"/>
    <p:sldId id="266" r:id="rId16"/>
    <p:sldId id="267" r:id="rId17"/>
    <p:sldId id="279" r:id="rId18"/>
    <p:sldId id="268" r:id="rId19"/>
    <p:sldId id="275" r:id="rId20"/>
    <p:sldId id="270" r:id="rId21"/>
    <p:sldId id="271" r:id="rId22"/>
    <p:sldId id="27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ngh, Kanishk" initials="SK" lastIdx="57" clrIdx="0">
    <p:extLst>
      <p:ext uri="{19B8F6BF-5375-455C-9EA6-DF929625EA0E}">
        <p15:presenceInfo xmlns:p15="http://schemas.microsoft.com/office/powerpoint/2012/main" userId="Singh, Kanish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66C"/>
    <a:srgbClr val="00CC99"/>
    <a:srgbClr val="438BC1"/>
    <a:srgbClr val="397CAC"/>
    <a:srgbClr val="FFFF99"/>
    <a:srgbClr val="F43C8F"/>
    <a:srgbClr val="F4B183"/>
    <a:srgbClr val="3B62A7"/>
    <a:srgbClr val="ADBDDA"/>
    <a:srgbClr val="0091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68430" autoAdjust="0"/>
  </p:normalViewPr>
  <p:slideViewPr>
    <p:cSldViewPr snapToGrid="0">
      <p:cViewPr varScale="1">
        <p:scale>
          <a:sx n="51" d="100"/>
          <a:sy n="51" d="100"/>
        </p:scale>
        <p:origin x="1986" y="66"/>
      </p:cViewPr>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8315C8-7930-463A-8CFB-0AD80737D857}" type="doc">
      <dgm:prSet loTypeId="urn:microsoft.com/office/officeart/2005/8/layout/chevron1" loCatId="process" qsTypeId="urn:microsoft.com/office/officeart/2005/8/quickstyle/simple1" qsCatId="simple" csTypeId="urn:microsoft.com/office/officeart/2005/8/colors/accent1_2" csCatId="accent1" phldr="1"/>
      <dgm:spPr/>
    </dgm:pt>
    <dgm:pt modelId="{F14DF401-9C72-43E1-A120-97256FD8E886}">
      <dgm:prSet phldrT="[Text]" custT="1"/>
      <dgm:spPr>
        <a:solidFill>
          <a:srgbClr val="00338D"/>
        </a:solidFill>
      </dgm:spPr>
      <dgm:t>
        <a:bodyPr/>
        <a:lstStyle/>
        <a:p>
          <a:r>
            <a:rPr lang="en-IN" sz="900" dirty="0" smtClean="0">
              <a:latin typeface="Univers for KPMG" panose="020B0603020202020204" pitchFamily="34" charset="0"/>
            </a:rPr>
            <a:t>Product Management</a:t>
          </a:r>
          <a:endParaRPr lang="en-IN" sz="900" dirty="0">
            <a:latin typeface="Univers for KPMG" panose="020B0603020202020204" pitchFamily="34" charset="0"/>
          </a:endParaRPr>
        </a:p>
      </dgm:t>
    </dgm:pt>
    <dgm:pt modelId="{563E4A75-5B30-4CC0-9313-1A17510241E8}" type="parTrans" cxnId="{BF29C235-DACF-4490-8557-3931DB1A893B}">
      <dgm:prSet/>
      <dgm:spPr/>
      <dgm:t>
        <a:bodyPr/>
        <a:lstStyle/>
        <a:p>
          <a:endParaRPr lang="en-IN" sz="900">
            <a:latin typeface="Univers for KPMG" panose="020B0603020202020204" pitchFamily="34" charset="0"/>
          </a:endParaRPr>
        </a:p>
      </dgm:t>
    </dgm:pt>
    <dgm:pt modelId="{A4464512-A44F-49C9-B549-A695FF9C3FD3}" type="sibTrans" cxnId="{BF29C235-DACF-4490-8557-3931DB1A893B}">
      <dgm:prSet/>
      <dgm:spPr/>
      <dgm:t>
        <a:bodyPr/>
        <a:lstStyle/>
        <a:p>
          <a:endParaRPr lang="en-IN" sz="900">
            <a:latin typeface="Univers for KPMG" panose="020B0603020202020204" pitchFamily="34" charset="0"/>
          </a:endParaRPr>
        </a:p>
      </dgm:t>
    </dgm:pt>
    <dgm:pt modelId="{D3DF36F1-5E5A-4115-9C24-44B796D6FB35}">
      <dgm:prSet phldrT="[Text]" custT="1"/>
      <dgm:spPr>
        <a:solidFill>
          <a:srgbClr val="00338D"/>
        </a:solidFill>
      </dgm:spPr>
      <dgm:t>
        <a:bodyPr/>
        <a:lstStyle/>
        <a:p>
          <a:r>
            <a:rPr lang="en-IN" sz="900" dirty="0" smtClean="0">
              <a:latin typeface="Univers for KPMG" panose="020B0603020202020204" pitchFamily="34" charset="0"/>
            </a:rPr>
            <a:t>Marketing</a:t>
          </a:r>
          <a:endParaRPr lang="en-IN" sz="900" dirty="0">
            <a:latin typeface="Univers for KPMG" panose="020B0603020202020204" pitchFamily="34" charset="0"/>
          </a:endParaRPr>
        </a:p>
      </dgm:t>
    </dgm:pt>
    <dgm:pt modelId="{FBE85B47-0CC2-451E-A30C-F4992A659369}" type="parTrans" cxnId="{C1C2A629-E250-4396-9A09-FC4B7811401D}">
      <dgm:prSet/>
      <dgm:spPr/>
      <dgm:t>
        <a:bodyPr/>
        <a:lstStyle/>
        <a:p>
          <a:endParaRPr lang="en-IN" sz="900">
            <a:latin typeface="Univers for KPMG" panose="020B0603020202020204" pitchFamily="34" charset="0"/>
          </a:endParaRPr>
        </a:p>
      </dgm:t>
    </dgm:pt>
    <dgm:pt modelId="{45F43AF3-3E79-454B-BCA0-B649F57C2368}" type="sibTrans" cxnId="{C1C2A629-E250-4396-9A09-FC4B7811401D}">
      <dgm:prSet/>
      <dgm:spPr/>
      <dgm:t>
        <a:bodyPr/>
        <a:lstStyle/>
        <a:p>
          <a:endParaRPr lang="en-IN" sz="900">
            <a:latin typeface="Univers for KPMG" panose="020B0603020202020204" pitchFamily="34" charset="0"/>
          </a:endParaRPr>
        </a:p>
      </dgm:t>
    </dgm:pt>
    <dgm:pt modelId="{2925E0F0-0011-4C6F-B7DE-0B92CA49BF8D}">
      <dgm:prSet phldrT="[Text]" custT="1"/>
      <dgm:spPr>
        <a:solidFill>
          <a:srgbClr val="00338D"/>
        </a:solidFill>
      </dgm:spPr>
      <dgm:t>
        <a:bodyPr/>
        <a:lstStyle/>
        <a:p>
          <a:r>
            <a:rPr lang="en-IN" sz="900" dirty="0" smtClean="0">
              <a:latin typeface="Univers for KPMG" panose="020B0603020202020204" pitchFamily="34" charset="0"/>
            </a:rPr>
            <a:t>Sales Distribution</a:t>
          </a:r>
        </a:p>
      </dgm:t>
    </dgm:pt>
    <dgm:pt modelId="{126F2C56-0221-4616-A331-12817E6661B9}" type="parTrans" cxnId="{83D3C05D-B3DF-4D69-A583-B012AD6C29BA}">
      <dgm:prSet/>
      <dgm:spPr/>
      <dgm:t>
        <a:bodyPr/>
        <a:lstStyle/>
        <a:p>
          <a:endParaRPr lang="en-IN" sz="900">
            <a:latin typeface="Univers for KPMG" panose="020B0603020202020204" pitchFamily="34" charset="0"/>
          </a:endParaRPr>
        </a:p>
      </dgm:t>
    </dgm:pt>
    <dgm:pt modelId="{FFE2E0DA-D284-4E0D-A202-36435FACEA5F}" type="sibTrans" cxnId="{83D3C05D-B3DF-4D69-A583-B012AD6C29BA}">
      <dgm:prSet/>
      <dgm:spPr/>
      <dgm:t>
        <a:bodyPr/>
        <a:lstStyle/>
        <a:p>
          <a:endParaRPr lang="en-IN" sz="900">
            <a:latin typeface="Univers for KPMG" panose="020B0603020202020204" pitchFamily="34" charset="0"/>
          </a:endParaRPr>
        </a:p>
      </dgm:t>
    </dgm:pt>
    <dgm:pt modelId="{3756B8A4-7BD2-4C5D-88AD-16AFE9B2EB7F}">
      <dgm:prSet phldrT="[Text]" custT="1"/>
      <dgm:spPr>
        <a:solidFill>
          <a:srgbClr val="00338D"/>
        </a:solidFill>
      </dgm:spPr>
      <dgm:t>
        <a:bodyPr/>
        <a:lstStyle/>
        <a:p>
          <a:r>
            <a:rPr lang="en-IN" sz="900" dirty="0" smtClean="0">
              <a:latin typeface="Univers for KPMG" panose="020B0603020202020204" pitchFamily="34" charset="0"/>
            </a:rPr>
            <a:t>Underwriting &amp; Risk Management</a:t>
          </a:r>
        </a:p>
      </dgm:t>
    </dgm:pt>
    <dgm:pt modelId="{F91D93C6-65F9-4581-B1CD-23E5AC45E3C8}" type="parTrans" cxnId="{D7B4B945-8725-48F0-B973-F4B6C5A06372}">
      <dgm:prSet/>
      <dgm:spPr/>
      <dgm:t>
        <a:bodyPr/>
        <a:lstStyle/>
        <a:p>
          <a:endParaRPr lang="en-IN" sz="900">
            <a:latin typeface="Univers for KPMG" panose="020B0603020202020204" pitchFamily="34" charset="0"/>
          </a:endParaRPr>
        </a:p>
      </dgm:t>
    </dgm:pt>
    <dgm:pt modelId="{7F203965-0DD7-4175-A588-E68A285EBB8B}" type="sibTrans" cxnId="{D7B4B945-8725-48F0-B973-F4B6C5A06372}">
      <dgm:prSet/>
      <dgm:spPr/>
      <dgm:t>
        <a:bodyPr/>
        <a:lstStyle/>
        <a:p>
          <a:endParaRPr lang="en-IN" sz="900">
            <a:latin typeface="Univers for KPMG" panose="020B0603020202020204" pitchFamily="34" charset="0"/>
          </a:endParaRPr>
        </a:p>
      </dgm:t>
    </dgm:pt>
    <dgm:pt modelId="{B1B372AC-FA61-4518-A4E2-269EBF8014E4}">
      <dgm:prSet phldrT="[Text]" custT="1"/>
      <dgm:spPr>
        <a:solidFill>
          <a:srgbClr val="00338D"/>
        </a:solidFill>
      </dgm:spPr>
      <dgm:t>
        <a:bodyPr/>
        <a:lstStyle/>
        <a:p>
          <a:r>
            <a:rPr lang="en-IN" sz="900" dirty="0" smtClean="0">
              <a:latin typeface="Univers for KPMG" panose="020B0603020202020204" pitchFamily="34" charset="0"/>
            </a:rPr>
            <a:t>Claims Management</a:t>
          </a:r>
        </a:p>
      </dgm:t>
    </dgm:pt>
    <dgm:pt modelId="{E7540E12-91BC-4B4F-8CA0-949110EAA21A}" type="parTrans" cxnId="{78E8BC43-2A6B-42C6-B957-A62D6DADDB24}">
      <dgm:prSet/>
      <dgm:spPr/>
      <dgm:t>
        <a:bodyPr/>
        <a:lstStyle/>
        <a:p>
          <a:endParaRPr lang="en-IN" sz="900">
            <a:latin typeface="Univers for KPMG" panose="020B0603020202020204" pitchFamily="34" charset="0"/>
          </a:endParaRPr>
        </a:p>
      </dgm:t>
    </dgm:pt>
    <dgm:pt modelId="{96165009-0D7F-4F22-B371-6DFC1EBB1CC9}" type="sibTrans" cxnId="{78E8BC43-2A6B-42C6-B957-A62D6DADDB24}">
      <dgm:prSet/>
      <dgm:spPr/>
      <dgm:t>
        <a:bodyPr/>
        <a:lstStyle/>
        <a:p>
          <a:endParaRPr lang="en-IN" sz="900">
            <a:latin typeface="Univers for KPMG" panose="020B0603020202020204" pitchFamily="34" charset="0"/>
          </a:endParaRPr>
        </a:p>
      </dgm:t>
    </dgm:pt>
    <dgm:pt modelId="{2AB624CE-C709-402F-83CF-778BCB9A8CC5}">
      <dgm:prSet phldrT="[Text]" custT="1"/>
      <dgm:spPr>
        <a:solidFill>
          <a:srgbClr val="00338D"/>
        </a:solidFill>
      </dgm:spPr>
      <dgm:t>
        <a:bodyPr/>
        <a:lstStyle/>
        <a:p>
          <a:r>
            <a:rPr lang="en-IN" sz="900" dirty="0" smtClean="0">
              <a:latin typeface="Univers for KPMG" panose="020B0603020202020204" pitchFamily="34" charset="0"/>
            </a:rPr>
            <a:t>Finance &amp; Accounts</a:t>
          </a:r>
        </a:p>
      </dgm:t>
    </dgm:pt>
    <dgm:pt modelId="{892FB477-ACCB-4671-BC5A-92E7DFB3F581}" type="parTrans" cxnId="{D5F37980-A85B-4993-8367-3CE7DC80BDA0}">
      <dgm:prSet/>
      <dgm:spPr/>
      <dgm:t>
        <a:bodyPr/>
        <a:lstStyle/>
        <a:p>
          <a:endParaRPr lang="en-IN" sz="900">
            <a:latin typeface="Univers for KPMG" panose="020B0603020202020204" pitchFamily="34" charset="0"/>
          </a:endParaRPr>
        </a:p>
      </dgm:t>
    </dgm:pt>
    <dgm:pt modelId="{DE6C1203-51CD-48E0-9855-7DB4F6F86999}" type="sibTrans" cxnId="{D5F37980-A85B-4993-8367-3CE7DC80BDA0}">
      <dgm:prSet/>
      <dgm:spPr/>
      <dgm:t>
        <a:bodyPr/>
        <a:lstStyle/>
        <a:p>
          <a:endParaRPr lang="en-IN" sz="900">
            <a:latin typeface="Univers for KPMG" panose="020B0603020202020204" pitchFamily="34" charset="0"/>
          </a:endParaRPr>
        </a:p>
      </dgm:t>
    </dgm:pt>
    <dgm:pt modelId="{3A9E644B-C80C-426F-AF48-9E5631E2E304}">
      <dgm:prSet phldrT="[Text]" custT="1"/>
      <dgm:spPr>
        <a:solidFill>
          <a:srgbClr val="00338D"/>
        </a:solidFill>
      </dgm:spPr>
      <dgm:t>
        <a:bodyPr/>
        <a:lstStyle/>
        <a:p>
          <a:r>
            <a:rPr lang="en-IN" sz="900" dirty="0" smtClean="0">
              <a:latin typeface="Univers for KPMG" panose="020B0603020202020204" pitchFamily="34" charset="0"/>
            </a:rPr>
            <a:t>Policy Acquisition &amp; Servicing</a:t>
          </a:r>
        </a:p>
      </dgm:t>
    </dgm:pt>
    <dgm:pt modelId="{717C6953-AB3F-4D49-B00A-16DBF9A7E4CF}" type="parTrans" cxnId="{A2E932CF-E1F0-4233-A61E-D2661A53C233}">
      <dgm:prSet/>
      <dgm:spPr/>
      <dgm:t>
        <a:bodyPr/>
        <a:lstStyle/>
        <a:p>
          <a:endParaRPr lang="en-IN" sz="900">
            <a:latin typeface="Univers for KPMG" panose="020B0603020202020204" pitchFamily="34" charset="0"/>
          </a:endParaRPr>
        </a:p>
      </dgm:t>
    </dgm:pt>
    <dgm:pt modelId="{7E004B0B-BB0D-4ADF-A0F0-E6D0FEACFF07}" type="sibTrans" cxnId="{A2E932CF-E1F0-4233-A61E-D2661A53C233}">
      <dgm:prSet/>
      <dgm:spPr/>
      <dgm:t>
        <a:bodyPr/>
        <a:lstStyle/>
        <a:p>
          <a:endParaRPr lang="en-IN" sz="900">
            <a:latin typeface="Univers for KPMG" panose="020B0603020202020204" pitchFamily="34" charset="0"/>
          </a:endParaRPr>
        </a:p>
      </dgm:t>
    </dgm:pt>
    <dgm:pt modelId="{47E02B77-09A1-435F-BDFB-7E933AD52C7C}" type="pres">
      <dgm:prSet presAssocID="{FE8315C8-7930-463A-8CFB-0AD80737D857}" presName="Name0" presStyleCnt="0">
        <dgm:presLayoutVars>
          <dgm:dir/>
          <dgm:animLvl val="lvl"/>
          <dgm:resizeHandles val="exact"/>
        </dgm:presLayoutVars>
      </dgm:prSet>
      <dgm:spPr/>
    </dgm:pt>
    <dgm:pt modelId="{207D4093-188B-403F-86EC-9C8D6BB409FB}" type="pres">
      <dgm:prSet presAssocID="{F14DF401-9C72-43E1-A120-97256FD8E886}" presName="parTxOnly" presStyleLbl="node1" presStyleIdx="0" presStyleCnt="7">
        <dgm:presLayoutVars>
          <dgm:chMax val="0"/>
          <dgm:chPref val="0"/>
          <dgm:bulletEnabled val="1"/>
        </dgm:presLayoutVars>
      </dgm:prSet>
      <dgm:spPr>
        <a:prstGeom prst="homePlate">
          <a:avLst/>
        </a:prstGeom>
      </dgm:spPr>
      <dgm:t>
        <a:bodyPr/>
        <a:lstStyle/>
        <a:p>
          <a:endParaRPr lang="en-IN"/>
        </a:p>
      </dgm:t>
    </dgm:pt>
    <dgm:pt modelId="{DFABEA13-860A-4895-A841-D3E3B1345519}" type="pres">
      <dgm:prSet presAssocID="{A4464512-A44F-49C9-B549-A695FF9C3FD3}" presName="parTxOnlySpace" presStyleCnt="0"/>
      <dgm:spPr/>
    </dgm:pt>
    <dgm:pt modelId="{C7DBB8DC-664E-4009-8896-56FA8F9C3FD6}" type="pres">
      <dgm:prSet presAssocID="{D3DF36F1-5E5A-4115-9C24-44B796D6FB35}" presName="parTxOnly" presStyleLbl="node1" presStyleIdx="1" presStyleCnt="7">
        <dgm:presLayoutVars>
          <dgm:chMax val="0"/>
          <dgm:chPref val="0"/>
          <dgm:bulletEnabled val="1"/>
        </dgm:presLayoutVars>
      </dgm:prSet>
      <dgm:spPr/>
      <dgm:t>
        <a:bodyPr/>
        <a:lstStyle/>
        <a:p>
          <a:endParaRPr lang="en-IN"/>
        </a:p>
      </dgm:t>
    </dgm:pt>
    <dgm:pt modelId="{755DBDE0-347C-4A6E-92FE-20B3B0CF0227}" type="pres">
      <dgm:prSet presAssocID="{45F43AF3-3E79-454B-BCA0-B649F57C2368}" presName="parTxOnlySpace" presStyleCnt="0"/>
      <dgm:spPr/>
    </dgm:pt>
    <dgm:pt modelId="{84A1C78B-C74F-452D-A242-2C89176BBFB1}" type="pres">
      <dgm:prSet presAssocID="{2925E0F0-0011-4C6F-B7DE-0B92CA49BF8D}" presName="parTxOnly" presStyleLbl="node1" presStyleIdx="2" presStyleCnt="7">
        <dgm:presLayoutVars>
          <dgm:chMax val="0"/>
          <dgm:chPref val="0"/>
          <dgm:bulletEnabled val="1"/>
        </dgm:presLayoutVars>
      </dgm:prSet>
      <dgm:spPr/>
      <dgm:t>
        <a:bodyPr/>
        <a:lstStyle/>
        <a:p>
          <a:endParaRPr lang="en-IN"/>
        </a:p>
      </dgm:t>
    </dgm:pt>
    <dgm:pt modelId="{FD3BEEF9-B887-48F6-BCBF-6C08B2A537C3}" type="pres">
      <dgm:prSet presAssocID="{FFE2E0DA-D284-4E0D-A202-36435FACEA5F}" presName="parTxOnlySpace" presStyleCnt="0"/>
      <dgm:spPr/>
    </dgm:pt>
    <dgm:pt modelId="{F8C22D6B-3BBE-4044-A699-0D5FBC9E1EF1}" type="pres">
      <dgm:prSet presAssocID="{3756B8A4-7BD2-4C5D-88AD-16AFE9B2EB7F}" presName="parTxOnly" presStyleLbl="node1" presStyleIdx="3" presStyleCnt="7">
        <dgm:presLayoutVars>
          <dgm:chMax val="0"/>
          <dgm:chPref val="0"/>
          <dgm:bulletEnabled val="1"/>
        </dgm:presLayoutVars>
      </dgm:prSet>
      <dgm:spPr/>
      <dgm:t>
        <a:bodyPr/>
        <a:lstStyle/>
        <a:p>
          <a:endParaRPr lang="en-IN"/>
        </a:p>
      </dgm:t>
    </dgm:pt>
    <dgm:pt modelId="{A66DCCD3-5E71-4E4F-8C94-7483BED18AB3}" type="pres">
      <dgm:prSet presAssocID="{7F203965-0DD7-4175-A588-E68A285EBB8B}" presName="parTxOnlySpace" presStyleCnt="0"/>
      <dgm:spPr/>
    </dgm:pt>
    <dgm:pt modelId="{6B7C2E2A-E59D-4B8E-A635-940ED579386A}" type="pres">
      <dgm:prSet presAssocID="{3A9E644B-C80C-426F-AF48-9E5631E2E304}" presName="parTxOnly" presStyleLbl="node1" presStyleIdx="4" presStyleCnt="7">
        <dgm:presLayoutVars>
          <dgm:chMax val="0"/>
          <dgm:chPref val="0"/>
          <dgm:bulletEnabled val="1"/>
        </dgm:presLayoutVars>
      </dgm:prSet>
      <dgm:spPr/>
      <dgm:t>
        <a:bodyPr/>
        <a:lstStyle/>
        <a:p>
          <a:endParaRPr lang="en-IN"/>
        </a:p>
      </dgm:t>
    </dgm:pt>
    <dgm:pt modelId="{A14C5F45-47FD-41C4-8FB5-C83D9E7BC299}" type="pres">
      <dgm:prSet presAssocID="{7E004B0B-BB0D-4ADF-A0F0-E6D0FEACFF07}" presName="parTxOnlySpace" presStyleCnt="0"/>
      <dgm:spPr/>
    </dgm:pt>
    <dgm:pt modelId="{4DAB5CAD-322E-4FB5-AA04-BE87229FF70E}" type="pres">
      <dgm:prSet presAssocID="{B1B372AC-FA61-4518-A4E2-269EBF8014E4}" presName="parTxOnly" presStyleLbl="node1" presStyleIdx="5" presStyleCnt="7">
        <dgm:presLayoutVars>
          <dgm:chMax val="0"/>
          <dgm:chPref val="0"/>
          <dgm:bulletEnabled val="1"/>
        </dgm:presLayoutVars>
      </dgm:prSet>
      <dgm:spPr/>
      <dgm:t>
        <a:bodyPr/>
        <a:lstStyle/>
        <a:p>
          <a:endParaRPr lang="en-IN"/>
        </a:p>
      </dgm:t>
    </dgm:pt>
    <dgm:pt modelId="{5C55176B-A7AA-45C8-BE86-29AB8626AF97}" type="pres">
      <dgm:prSet presAssocID="{96165009-0D7F-4F22-B371-6DFC1EBB1CC9}" presName="parTxOnlySpace" presStyleCnt="0"/>
      <dgm:spPr/>
    </dgm:pt>
    <dgm:pt modelId="{54A13E37-616A-4F8C-B436-14B291067AEB}" type="pres">
      <dgm:prSet presAssocID="{2AB624CE-C709-402F-83CF-778BCB9A8CC5}" presName="parTxOnly" presStyleLbl="node1" presStyleIdx="6" presStyleCnt="7">
        <dgm:presLayoutVars>
          <dgm:chMax val="0"/>
          <dgm:chPref val="0"/>
          <dgm:bulletEnabled val="1"/>
        </dgm:presLayoutVars>
      </dgm:prSet>
      <dgm:spPr/>
      <dgm:t>
        <a:bodyPr/>
        <a:lstStyle/>
        <a:p>
          <a:endParaRPr lang="en-IN"/>
        </a:p>
      </dgm:t>
    </dgm:pt>
  </dgm:ptLst>
  <dgm:cxnLst>
    <dgm:cxn modelId="{A2E932CF-E1F0-4233-A61E-D2661A53C233}" srcId="{FE8315C8-7930-463A-8CFB-0AD80737D857}" destId="{3A9E644B-C80C-426F-AF48-9E5631E2E304}" srcOrd="4" destOrd="0" parTransId="{717C6953-AB3F-4D49-B00A-16DBF9A7E4CF}" sibTransId="{7E004B0B-BB0D-4ADF-A0F0-E6D0FEACFF07}"/>
    <dgm:cxn modelId="{78E8BC43-2A6B-42C6-B957-A62D6DADDB24}" srcId="{FE8315C8-7930-463A-8CFB-0AD80737D857}" destId="{B1B372AC-FA61-4518-A4E2-269EBF8014E4}" srcOrd="5" destOrd="0" parTransId="{E7540E12-91BC-4B4F-8CA0-949110EAA21A}" sibTransId="{96165009-0D7F-4F22-B371-6DFC1EBB1CC9}"/>
    <dgm:cxn modelId="{CE4802A5-2644-4D11-AD79-C86C031936E2}" type="presOf" srcId="{3A9E644B-C80C-426F-AF48-9E5631E2E304}" destId="{6B7C2E2A-E59D-4B8E-A635-940ED579386A}" srcOrd="0" destOrd="0" presId="urn:microsoft.com/office/officeart/2005/8/layout/chevron1"/>
    <dgm:cxn modelId="{96390BB9-6221-41FE-B2E7-6970676C891C}" type="presOf" srcId="{F14DF401-9C72-43E1-A120-97256FD8E886}" destId="{207D4093-188B-403F-86EC-9C8D6BB409FB}" srcOrd="0" destOrd="0" presId="urn:microsoft.com/office/officeart/2005/8/layout/chevron1"/>
    <dgm:cxn modelId="{7A96AC55-99C2-4221-93DB-10F5BD5ECD5B}" type="presOf" srcId="{2925E0F0-0011-4C6F-B7DE-0B92CA49BF8D}" destId="{84A1C78B-C74F-452D-A242-2C89176BBFB1}" srcOrd="0" destOrd="0" presId="urn:microsoft.com/office/officeart/2005/8/layout/chevron1"/>
    <dgm:cxn modelId="{D5F37980-A85B-4993-8367-3CE7DC80BDA0}" srcId="{FE8315C8-7930-463A-8CFB-0AD80737D857}" destId="{2AB624CE-C709-402F-83CF-778BCB9A8CC5}" srcOrd="6" destOrd="0" parTransId="{892FB477-ACCB-4671-BC5A-92E7DFB3F581}" sibTransId="{DE6C1203-51CD-48E0-9855-7DB4F6F86999}"/>
    <dgm:cxn modelId="{C1C2A629-E250-4396-9A09-FC4B7811401D}" srcId="{FE8315C8-7930-463A-8CFB-0AD80737D857}" destId="{D3DF36F1-5E5A-4115-9C24-44B796D6FB35}" srcOrd="1" destOrd="0" parTransId="{FBE85B47-0CC2-451E-A30C-F4992A659369}" sibTransId="{45F43AF3-3E79-454B-BCA0-B649F57C2368}"/>
    <dgm:cxn modelId="{83D3C05D-B3DF-4D69-A583-B012AD6C29BA}" srcId="{FE8315C8-7930-463A-8CFB-0AD80737D857}" destId="{2925E0F0-0011-4C6F-B7DE-0B92CA49BF8D}" srcOrd="2" destOrd="0" parTransId="{126F2C56-0221-4616-A331-12817E6661B9}" sibTransId="{FFE2E0DA-D284-4E0D-A202-36435FACEA5F}"/>
    <dgm:cxn modelId="{BF29C235-DACF-4490-8557-3931DB1A893B}" srcId="{FE8315C8-7930-463A-8CFB-0AD80737D857}" destId="{F14DF401-9C72-43E1-A120-97256FD8E886}" srcOrd="0" destOrd="0" parTransId="{563E4A75-5B30-4CC0-9313-1A17510241E8}" sibTransId="{A4464512-A44F-49C9-B549-A695FF9C3FD3}"/>
    <dgm:cxn modelId="{12FC163F-A105-4AF1-80F8-93C66F7E739D}" type="presOf" srcId="{FE8315C8-7930-463A-8CFB-0AD80737D857}" destId="{47E02B77-09A1-435F-BDFB-7E933AD52C7C}" srcOrd="0" destOrd="0" presId="urn:microsoft.com/office/officeart/2005/8/layout/chevron1"/>
    <dgm:cxn modelId="{CFE36240-48EA-4B5A-91CB-CE12A36C9AF1}" type="presOf" srcId="{2AB624CE-C709-402F-83CF-778BCB9A8CC5}" destId="{54A13E37-616A-4F8C-B436-14B291067AEB}" srcOrd="0" destOrd="0" presId="urn:microsoft.com/office/officeart/2005/8/layout/chevron1"/>
    <dgm:cxn modelId="{36BCFF29-4541-4B62-AA19-0852C7D45FC4}" type="presOf" srcId="{B1B372AC-FA61-4518-A4E2-269EBF8014E4}" destId="{4DAB5CAD-322E-4FB5-AA04-BE87229FF70E}" srcOrd="0" destOrd="0" presId="urn:microsoft.com/office/officeart/2005/8/layout/chevron1"/>
    <dgm:cxn modelId="{B28C6187-CAA0-4E27-8CF2-DC5FF1C08958}" type="presOf" srcId="{D3DF36F1-5E5A-4115-9C24-44B796D6FB35}" destId="{C7DBB8DC-664E-4009-8896-56FA8F9C3FD6}" srcOrd="0" destOrd="0" presId="urn:microsoft.com/office/officeart/2005/8/layout/chevron1"/>
    <dgm:cxn modelId="{D7B4B945-8725-48F0-B973-F4B6C5A06372}" srcId="{FE8315C8-7930-463A-8CFB-0AD80737D857}" destId="{3756B8A4-7BD2-4C5D-88AD-16AFE9B2EB7F}" srcOrd="3" destOrd="0" parTransId="{F91D93C6-65F9-4581-B1CD-23E5AC45E3C8}" sibTransId="{7F203965-0DD7-4175-A588-E68A285EBB8B}"/>
    <dgm:cxn modelId="{EA96003C-383C-4D24-804D-834207CEF087}" type="presOf" srcId="{3756B8A4-7BD2-4C5D-88AD-16AFE9B2EB7F}" destId="{F8C22D6B-3BBE-4044-A699-0D5FBC9E1EF1}" srcOrd="0" destOrd="0" presId="urn:microsoft.com/office/officeart/2005/8/layout/chevron1"/>
    <dgm:cxn modelId="{01A61B08-B670-48CA-AF2A-71C4433E0D6B}" type="presParOf" srcId="{47E02B77-09A1-435F-BDFB-7E933AD52C7C}" destId="{207D4093-188B-403F-86EC-9C8D6BB409FB}" srcOrd="0" destOrd="0" presId="urn:microsoft.com/office/officeart/2005/8/layout/chevron1"/>
    <dgm:cxn modelId="{E899160B-8836-47B6-9193-5439429EAE58}" type="presParOf" srcId="{47E02B77-09A1-435F-BDFB-7E933AD52C7C}" destId="{DFABEA13-860A-4895-A841-D3E3B1345519}" srcOrd="1" destOrd="0" presId="urn:microsoft.com/office/officeart/2005/8/layout/chevron1"/>
    <dgm:cxn modelId="{6768E474-533F-486E-BDC2-4461919E1C74}" type="presParOf" srcId="{47E02B77-09A1-435F-BDFB-7E933AD52C7C}" destId="{C7DBB8DC-664E-4009-8896-56FA8F9C3FD6}" srcOrd="2" destOrd="0" presId="urn:microsoft.com/office/officeart/2005/8/layout/chevron1"/>
    <dgm:cxn modelId="{6CD8E413-A21C-427A-BDF5-A73EAD8608D4}" type="presParOf" srcId="{47E02B77-09A1-435F-BDFB-7E933AD52C7C}" destId="{755DBDE0-347C-4A6E-92FE-20B3B0CF0227}" srcOrd="3" destOrd="0" presId="urn:microsoft.com/office/officeart/2005/8/layout/chevron1"/>
    <dgm:cxn modelId="{50C6E1F5-CC6B-4823-8839-45A140A967BF}" type="presParOf" srcId="{47E02B77-09A1-435F-BDFB-7E933AD52C7C}" destId="{84A1C78B-C74F-452D-A242-2C89176BBFB1}" srcOrd="4" destOrd="0" presId="urn:microsoft.com/office/officeart/2005/8/layout/chevron1"/>
    <dgm:cxn modelId="{0AEE3413-D264-47CB-B26F-C2AFD249C927}" type="presParOf" srcId="{47E02B77-09A1-435F-BDFB-7E933AD52C7C}" destId="{FD3BEEF9-B887-48F6-BCBF-6C08B2A537C3}" srcOrd="5" destOrd="0" presId="urn:microsoft.com/office/officeart/2005/8/layout/chevron1"/>
    <dgm:cxn modelId="{61BC82E0-D67C-4578-B9C6-812E155E0F64}" type="presParOf" srcId="{47E02B77-09A1-435F-BDFB-7E933AD52C7C}" destId="{F8C22D6B-3BBE-4044-A699-0D5FBC9E1EF1}" srcOrd="6" destOrd="0" presId="urn:microsoft.com/office/officeart/2005/8/layout/chevron1"/>
    <dgm:cxn modelId="{B05D09DE-5BEE-4260-A430-5E2C3B74E83D}" type="presParOf" srcId="{47E02B77-09A1-435F-BDFB-7E933AD52C7C}" destId="{A66DCCD3-5E71-4E4F-8C94-7483BED18AB3}" srcOrd="7" destOrd="0" presId="urn:microsoft.com/office/officeart/2005/8/layout/chevron1"/>
    <dgm:cxn modelId="{6ADB1B6B-C8D4-42FD-B5ED-44605242DBEE}" type="presParOf" srcId="{47E02B77-09A1-435F-BDFB-7E933AD52C7C}" destId="{6B7C2E2A-E59D-4B8E-A635-940ED579386A}" srcOrd="8" destOrd="0" presId="urn:microsoft.com/office/officeart/2005/8/layout/chevron1"/>
    <dgm:cxn modelId="{FBD704F3-A0B6-480C-8C43-5150E399F081}" type="presParOf" srcId="{47E02B77-09A1-435F-BDFB-7E933AD52C7C}" destId="{A14C5F45-47FD-41C4-8FB5-C83D9E7BC299}" srcOrd="9" destOrd="0" presId="urn:microsoft.com/office/officeart/2005/8/layout/chevron1"/>
    <dgm:cxn modelId="{B721A32D-DE06-4968-8272-400F36C86458}" type="presParOf" srcId="{47E02B77-09A1-435F-BDFB-7E933AD52C7C}" destId="{4DAB5CAD-322E-4FB5-AA04-BE87229FF70E}" srcOrd="10" destOrd="0" presId="urn:microsoft.com/office/officeart/2005/8/layout/chevron1"/>
    <dgm:cxn modelId="{525836FF-B6E5-4BE2-9766-2B0FD4A69CB3}" type="presParOf" srcId="{47E02B77-09A1-435F-BDFB-7E933AD52C7C}" destId="{5C55176B-A7AA-45C8-BE86-29AB8626AF97}" srcOrd="11" destOrd="0" presId="urn:microsoft.com/office/officeart/2005/8/layout/chevron1"/>
    <dgm:cxn modelId="{850C87B5-C4F8-45A0-8E3A-514F05D3495A}" type="presParOf" srcId="{47E02B77-09A1-435F-BDFB-7E933AD52C7C}" destId="{54A13E37-616A-4F8C-B436-14B291067AEB}" srcOrd="12"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DD45DF-9B03-4EEE-AD49-24DBBDC4E370}" type="datetimeFigureOut">
              <a:rPr lang="en-US" smtClean="0"/>
              <a:t>2/23/2017</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CA39F0-5F37-4F67-80B8-A309F07E08C9}" type="slidenum">
              <a:rPr lang="en-US" smtClean="0"/>
              <a:t>‹#›</a:t>
            </a:fld>
            <a:endParaRPr lang="en-US" dirty="0"/>
          </a:p>
        </p:txBody>
      </p:sp>
    </p:spTree>
    <p:extLst>
      <p:ext uri="{BB962C8B-B14F-4D97-AF65-F5344CB8AC3E}">
        <p14:creationId xmlns:p14="http://schemas.microsoft.com/office/powerpoint/2010/main" val="311850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B84DF6-5826-4F3E-97E4-1C92A5A62BD4}" type="datetimeFigureOut">
              <a:rPr lang="en-US" smtClean="0"/>
              <a:t>2/23/2017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F53A4B-E3B5-488B-AEF3-238D174DE01B}" type="slidenum">
              <a:rPr lang="en-US" smtClean="0"/>
              <a:t>‹#›</a:t>
            </a:fld>
            <a:endParaRPr lang="en-US" dirty="0"/>
          </a:p>
        </p:txBody>
      </p:sp>
    </p:spTree>
    <p:extLst>
      <p:ext uri="{BB962C8B-B14F-4D97-AF65-F5344CB8AC3E}">
        <p14:creationId xmlns:p14="http://schemas.microsoft.com/office/powerpoint/2010/main" val="3310736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F53A4B-E3B5-488B-AEF3-238D174DE01B}" type="slidenum">
              <a:rPr lang="en-US" smtClean="0"/>
              <a:t>2</a:t>
            </a:fld>
            <a:endParaRPr lang="en-US" dirty="0"/>
          </a:p>
        </p:txBody>
      </p:sp>
    </p:spTree>
    <p:extLst>
      <p:ext uri="{BB962C8B-B14F-4D97-AF65-F5344CB8AC3E}">
        <p14:creationId xmlns:p14="http://schemas.microsoft.com/office/powerpoint/2010/main" val="1130350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https://www.cbinsights.com/blog/2016-insurance-tech-funding/ --- Global stats</a:t>
            </a:r>
            <a:endParaRPr lang="en-US" dirty="0"/>
          </a:p>
        </p:txBody>
      </p:sp>
      <p:sp>
        <p:nvSpPr>
          <p:cNvPr id="4" name="Slide Number Placeholder 3"/>
          <p:cNvSpPr>
            <a:spLocks noGrp="1"/>
          </p:cNvSpPr>
          <p:nvPr>
            <p:ph type="sldNum" sz="quarter" idx="10"/>
          </p:nvPr>
        </p:nvSpPr>
        <p:spPr/>
        <p:txBody>
          <a:bodyPr/>
          <a:lstStyle/>
          <a:p>
            <a:fld id="{200C78F7-E249-4D32-BBF4-05F77859B3DA}"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954217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http://blog.editoreye.com/2016/06/13/the-next-big-opportunity-disrupting-the-insurance-industry/</a:t>
            </a:r>
          </a:p>
          <a:p>
            <a:endParaRPr lang="en-US" dirty="0" smtClean="0"/>
          </a:p>
          <a:p>
            <a:r>
              <a:rPr lang="en-US" dirty="0" smtClean="0"/>
              <a:t>https://letstalkpayments.com/101-insurtech-startups-revolutionizing-the-4-5-trillion-dollar-insurance-industry/https://letstalkpayments.com/101-insurtech-startups-revolutionizing-the-4-5-trillion-dollar-insurance-industry/</a:t>
            </a:r>
          </a:p>
          <a:p>
            <a:endParaRPr lang="en-US" dirty="0" smtClean="0"/>
          </a:p>
          <a:p>
            <a:r>
              <a:rPr lang="en-US" sz="1200" b="1" kern="1200" dirty="0" smtClean="0">
                <a:solidFill>
                  <a:schemeClr val="tx1"/>
                </a:solidFill>
                <a:effectLst/>
                <a:latin typeface="+mn-lt"/>
                <a:ea typeface="+mn-ea"/>
                <a:cs typeface="+mn-cs"/>
              </a:rPr>
              <a:t>TROV</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company, Trov, collects data on items consumers own, storing that data in a private online cloud-based collection unsurprisingly called a trove. Users can then use a smartphone app to swipe right and turn on pay-as-you-go insurance on an item when it is on the go or not covered by other insurance. It received $25.5 million in Series C funding to launch on-demand insurance early 2016. The funding was led by Oak HC/FT, with participation from Suncorp Group, Guidewire, and existing investor Anthemis Group.</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METROMILE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Metromile, the provider that lets you pay-per-mile for insurance, said that it has raised a whopping $191.5 million in funding — “primarily equity”. They have plans to expand in various geographies in the future</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SNAPSHEET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company’s cloud-based software is used by auto insurance providers to guide users through a photo- and information-gathering process on the scene of an accident. Snapsheet has raised a Series C round of $20 million in 2016. The deal was led by F-Prime Capital and IA Capital Group, and joined by strategic backers Fosun Insurance Group, Liberty Mutual Strategic Ventures, Intact Financial Corp. and USAA.</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ZENEFITS</a:t>
            </a:r>
          </a:p>
          <a:p>
            <a:r>
              <a:rPr lang="en-US" sz="1200" kern="1200" dirty="0" smtClean="0">
                <a:solidFill>
                  <a:schemeClr val="tx1"/>
                </a:solidFill>
                <a:effectLst/>
                <a:latin typeface="+mn-lt"/>
                <a:ea typeface="+mn-ea"/>
                <a:cs typeface="+mn-cs"/>
              </a:rPr>
              <a:t>Zenefits today said it has raised $500 million in a round led by Fidelity and TPG at a whopping $4.5 billion valuation (2015).</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company, which allows small- and medium-sized businesses to manage human resources services in a much simpler fashion.</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OSCAR</a:t>
            </a:r>
          </a:p>
          <a:p>
            <a:r>
              <a:rPr lang="en-US" sz="1200" b="0" kern="1200" dirty="0" smtClean="0">
                <a:solidFill>
                  <a:schemeClr val="tx1"/>
                </a:solidFill>
                <a:effectLst/>
                <a:latin typeface="+mn-lt"/>
                <a:ea typeface="+mn-ea"/>
                <a:cs typeface="+mn-cs"/>
              </a:rPr>
              <a:t>Oscar Health Gets $400 Million And A $2.7 Billion Valuation from Fidelity (Feb 2016).</a:t>
            </a:r>
            <a:r>
              <a:rPr lang="en-US" sz="1200" b="0" kern="1200" baseline="0" dirty="0" smtClean="0">
                <a:solidFill>
                  <a:schemeClr val="tx1"/>
                </a:solidFill>
                <a:effectLst/>
                <a:latin typeface="+mn-lt"/>
                <a:ea typeface="+mn-ea"/>
                <a:cs typeface="+mn-cs"/>
              </a:rPr>
              <a:t> It is a heath insurance startup. </a:t>
            </a:r>
            <a:endParaRPr lang="en-US" sz="1200" b="0"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SUREIFY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Sureify is a life insurance technology company focused on creating innovative life insurance products. Sureify’s product offering has two fronts, one consumer facing and the other carrier facing. On the consumer side, the Sureify product ties life insurance to the latest in health tracking devices, allowing policyholders to save on premiums each month as a reward for meeting health goals.</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SURE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Sure is a mobile on-demand insurance app providing micro-duration life insurance coverage during airplane travel. It has a total funding of $1.62m</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FRIENDSURANCE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Friendsurance allows policy owners with the same insurance type to form small groups and have a part of their premiums paid into a cashback pool. If no claims are submitted, the members of the group get some of their money back at the end of the year. In case of claims, the cashback decreases for everyone. Small claims are settled with the money in the pool while, in the event of bigger claims, the standard insurance company covers any amount that exceeds the coverage through the group. In case there is no money left in the pool to cover a claim, a stop-loss insurance covers the rest. The company recently received $15m in funding from Horizons Ventures.</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TEAMBRELLA</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Teambrella is creating a real peer-to-peer insurance service powered by Bitcoin to make insurance fair and transparent giving users exclusive control over every aspect of insurance: rules, premiums, claims and reimbursements.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GIVESURANCE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Givesurance, a startup that helps users donate a cut of their insurance premiums to charity, is launching out of beta today. Users provide Givesurance with the name of their insurance company, policy number, state, and expiration date. Givesurance then returns up to 5 percent of all monthly insurance payments in the form of a donation credit, which users can donate to the charity of their choice.</a:t>
            </a:r>
          </a:p>
          <a:p>
            <a:endParaRPr lang="en-US" dirty="0"/>
          </a:p>
        </p:txBody>
      </p:sp>
      <p:sp>
        <p:nvSpPr>
          <p:cNvPr id="4" name="Slide Number Placeholder 3"/>
          <p:cNvSpPr>
            <a:spLocks noGrp="1"/>
          </p:cNvSpPr>
          <p:nvPr>
            <p:ph type="sldNum" sz="quarter" idx="10"/>
          </p:nvPr>
        </p:nvSpPr>
        <p:spPr/>
        <p:txBody>
          <a:bodyPr/>
          <a:lstStyle/>
          <a:p>
            <a:fld id="{200C78F7-E249-4D32-BBF4-05F77859B3DA}"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235672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http://www.finsmes.com/2017/01/blockchain-ai-and-internet-of-insurance-to-lead-insurtech-kpmg-partner-says.html</a:t>
            </a:r>
            <a:endParaRPr lang="en-US" dirty="0"/>
          </a:p>
        </p:txBody>
      </p:sp>
      <p:sp>
        <p:nvSpPr>
          <p:cNvPr id="4" name="Slide Number Placeholder 3"/>
          <p:cNvSpPr>
            <a:spLocks noGrp="1"/>
          </p:cNvSpPr>
          <p:nvPr>
            <p:ph type="sldNum" sz="quarter" idx="10"/>
          </p:nvPr>
        </p:nvSpPr>
        <p:spPr/>
        <p:txBody>
          <a:bodyPr/>
          <a:lstStyle/>
          <a:p>
            <a:fld id="{200C78F7-E249-4D32-BBF4-05F77859B3DA}"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515179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http://www.finsmes.com/2017/01/blockchain-ai-and-internet-of-insurance-to-lead-insurtech-kpmg-partner-says.html</a:t>
            </a:r>
            <a:endParaRPr lang="en-US" dirty="0"/>
          </a:p>
        </p:txBody>
      </p:sp>
      <p:sp>
        <p:nvSpPr>
          <p:cNvPr id="4" name="Slide Number Placeholder 3"/>
          <p:cNvSpPr>
            <a:spLocks noGrp="1"/>
          </p:cNvSpPr>
          <p:nvPr>
            <p:ph type="sldNum" sz="quarter" idx="10"/>
          </p:nvPr>
        </p:nvSpPr>
        <p:spPr/>
        <p:txBody>
          <a:bodyPr/>
          <a:lstStyle/>
          <a:p>
            <a:fld id="{200C78F7-E249-4D32-BBF4-05F77859B3DA}"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40087797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ular Image">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lum bright="-18000"/>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object 3"/>
          <p:cNvSpPr/>
          <p:nvPr userDrawn="1"/>
        </p:nvSpPr>
        <p:spPr>
          <a:xfrm>
            <a:off x="0" y="0"/>
            <a:ext cx="914400"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dirty="0">
              <a:solidFill>
                <a:prstClr val="white"/>
              </a:solidFill>
              <a:latin typeface="KPMG Extralight" panose="020B0303030202040204" pitchFamily="34" charset="0"/>
              <a:cs typeface="KPMG Light"/>
            </a:endParaRPr>
          </a:p>
        </p:txBody>
      </p:sp>
      <p:sp>
        <p:nvSpPr>
          <p:cNvPr id="9" name="Title 13"/>
          <p:cNvSpPr>
            <a:spLocks noGrp="1"/>
          </p:cNvSpPr>
          <p:nvPr>
            <p:ph type="title" hasCustomPrompt="1"/>
          </p:nvPr>
        </p:nvSpPr>
        <p:spPr>
          <a:xfrm>
            <a:off x="1317852" y="1455424"/>
            <a:ext cx="7387997" cy="1867673"/>
          </a:xfrm>
          <a:prstGeom prst="rect">
            <a:avLst/>
          </a:prstGeom>
        </p:spPr>
        <p:txBody>
          <a:bodyPr lIns="0" tIns="0" rIns="0" bIns="0"/>
          <a:lstStyle>
            <a:lvl1pPr algn="l" defTabSz="914400" rtl="0" eaLnBrk="1" latinLnBrk="0" hangingPunct="1">
              <a:lnSpc>
                <a:spcPct val="70000"/>
              </a:lnSpc>
              <a:spcBef>
                <a:spcPct val="0"/>
              </a:spcBef>
              <a:buNone/>
              <a:defRPr lang="en-US" sz="8400" b="0" kern="1200" baseline="0" dirty="0">
                <a:solidFill>
                  <a:schemeClr val="bg1"/>
                </a:solidFill>
                <a:latin typeface="KPMG Extralight" panose="020B0303030202040204" pitchFamily="34" charset="0"/>
                <a:ea typeface="+mj-ea"/>
                <a:cs typeface="+mj-cs"/>
              </a:defRPr>
            </a:lvl1pPr>
          </a:lstStyle>
          <a:p>
            <a:r>
              <a:rPr lang="en-US" dirty="0" smtClean="0"/>
              <a:t>Click to Cover slide sentence case 84pt</a:t>
            </a:r>
            <a:endParaRPr lang="en-US" dirty="0"/>
          </a:p>
        </p:txBody>
      </p:sp>
      <p:sp>
        <p:nvSpPr>
          <p:cNvPr id="10" name="Text Placeholder 6"/>
          <p:cNvSpPr>
            <a:spLocks noGrp="1"/>
          </p:cNvSpPr>
          <p:nvPr>
            <p:ph type="body" sz="quarter" idx="11" hasCustomPrompt="1"/>
          </p:nvPr>
        </p:nvSpPr>
        <p:spPr>
          <a:xfrm>
            <a:off x="1317852" y="3535215"/>
            <a:ext cx="3984852" cy="672353"/>
          </a:xfrm>
          <a:prstGeom prst="rect">
            <a:avLst/>
          </a:prstGeom>
        </p:spPr>
        <p:txBody>
          <a:bodyPr vert="horz" lIns="0" tIns="0" rIns="0" bIns="0"/>
          <a:lstStyle>
            <a:lvl1pPr marL="0" indent="0">
              <a:spcBef>
                <a:spcPts val="280"/>
              </a:spcBef>
              <a:spcAft>
                <a:spcPts val="0"/>
              </a:spcAft>
              <a:buNone/>
              <a:defRPr sz="1600" b="0">
                <a:solidFill>
                  <a:schemeClr val="bg1"/>
                </a:solidFill>
                <a:latin typeface="Arial" panose="020B0604020202020204" pitchFamily="34" charset="0"/>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Subtitle here</a:t>
            </a:r>
          </a:p>
        </p:txBody>
      </p:sp>
      <p:sp>
        <p:nvSpPr>
          <p:cNvPr id="11" name="Text Placeholder 6"/>
          <p:cNvSpPr>
            <a:spLocks noGrp="1"/>
          </p:cNvSpPr>
          <p:nvPr>
            <p:ph type="body" sz="quarter" idx="13"/>
          </p:nvPr>
        </p:nvSpPr>
        <p:spPr>
          <a:xfrm>
            <a:off x="1317852" y="5508478"/>
            <a:ext cx="3984852" cy="134031"/>
          </a:xfrm>
          <a:prstGeom prst="rect">
            <a:avLst/>
          </a:prstGeom>
        </p:spPr>
        <p:txBody>
          <a:bodyPr vert="horz" lIns="0" tIns="0" rIns="0" bIns="0"/>
          <a:lstStyle>
            <a:lvl1pPr marL="0" indent="0">
              <a:spcBef>
                <a:spcPts val="280"/>
              </a:spcBef>
              <a:spcAft>
                <a:spcPts val="0"/>
              </a:spcAft>
              <a:buNone/>
              <a:defRPr sz="1100" b="0">
                <a:solidFill>
                  <a:schemeClr val="bg1"/>
                </a:solidFill>
                <a:latin typeface="Arial" panose="020B0604020202020204" pitchFamily="34" charset="0"/>
                <a:cs typeface="Arial" panose="020B060402020202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dirty="0" smtClean="0"/>
              <a:t>Click to edit Master text styles</a:t>
            </a:r>
          </a:p>
        </p:txBody>
      </p:sp>
      <p:cxnSp>
        <p:nvCxnSpPr>
          <p:cNvPr id="12" name="Straight Connector 11"/>
          <p:cNvCxnSpPr/>
          <p:nvPr userDrawn="1"/>
        </p:nvCxnSpPr>
        <p:spPr>
          <a:xfrm>
            <a:off x="1317852" y="5791710"/>
            <a:ext cx="8462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1317852" y="5964756"/>
            <a:ext cx="1996440" cy="153888"/>
          </a:xfrm>
          <a:prstGeom prst="rect">
            <a:avLst/>
          </a:prstGeom>
          <a:noFill/>
        </p:spPr>
        <p:txBody>
          <a:bodyPr wrap="square" lIns="0" tIns="0" rIns="0" bIns="0" rtlCol="0">
            <a:spAutoFit/>
          </a:bodyPr>
          <a:lstStyle/>
          <a:p>
            <a:r>
              <a:rPr lang="en-US" sz="1000" dirty="0" smtClean="0">
                <a:solidFill>
                  <a:prstClr val="white"/>
                </a:solidFill>
                <a:cs typeface="Arial" panose="020B0604020202020204" pitchFamily="34" charset="0"/>
              </a:rPr>
              <a:t>KPMG.com/in</a:t>
            </a:r>
            <a:endParaRPr lang="en-US" sz="1000" dirty="0">
              <a:solidFill>
                <a:prstClr val="white"/>
              </a:solidFill>
              <a:cs typeface="Arial" panose="020B0604020202020204" pitchFamily="34" charset="0"/>
            </a:endParaRPr>
          </a:p>
        </p:txBody>
      </p:sp>
      <p:sp>
        <p:nvSpPr>
          <p:cNvPr id="14" name="Freeform 5"/>
          <p:cNvSpPr>
            <a:spLocks noEditPoints="1"/>
          </p:cNvSpPr>
          <p:nvPr userDrawn="1"/>
        </p:nvSpPr>
        <p:spPr bwMode="auto">
          <a:xfrm>
            <a:off x="1370013" y="774700"/>
            <a:ext cx="922338" cy="371475"/>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prstClr val="white"/>
              </a:solidFill>
            </a:endParaRPr>
          </a:p>
        </p:txBody>
      </p:sp>
    </p:spTree>
    <p:extLst>
      <p:ext uri="{BB962C8B-B14F-4D97-AF65-F5344CB8AC3E}">
        <p14:creationId xmlns:p14="http://schemas.microsoft.com/office/powerpoint/2010/main" val="86805458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Line Header + Text Box">
    <p:spTree>
      <p:nvGrpSpPr>
        <p:cNvPr id="1" name=""/>
        <p:cNvGrpSpPr/>
        <p:nvPr/>
      </p:nvGrpSpPr>
      <p:grpSpPr>
        <a:xfrm>
          <a:off x="0" y="0"/>
          <a:ext cx="0" cy="0"/>
          <a:chOff x="0" y="0"/>
          <a:chExt cx="0" cy="0"/>
        </a:xfrm>
      </p:grpSpPr>
      <p:sp>
        <p:nvSpPr>
          <p:cNvPr id="2" name="Title 9"/>
          <p:cNvSpPr>
            <a:spLocks noGrp="1"/>
          </p:cNvSpPr>
          <p:nvPr>
            <p:ph type="title" hasCustomPrompt="1"/>
          </p:nvPr>
        </p:nvSpPr>
        <p:spPr>
          <a:xfrm>
            <a:off x="628650" y="365126"/>
            <a:ext cx="7886700" cy="734804"/>
          </a:xfrm>
          <a:prstGeom prst="rect">
            <a:avLst/>
          </a:prstGeom>
        </p:spPr>
        <p:txBody>
          <a:bodyPr lIns="0" tIns="0" rIns="0" bIns="0" anchor="ctr"/>
          <a:lstStyle>
            <a:lvl1pPr algn="l" defTabSz="914400" rtl="0" eaLnBrk="1" latinLnBrk="0" hangingPunct="1">
              <a:lnSpc>
                <a:spcPct val="70000"/>
              </a:lnSpc>
              <a:spcBef>
                <a:spcPct val="0"/>
              </a:spcBef>
              <a:buNone/>
              <a:defRPr lang="en-US" sz="3200" kern="1200" dirty="0">
                <a:solidFill>
                  <a:srgbClr val="00338D"/>
                </a:solidFill>
                <a:latin typeface="KPMG Extralight" panose="020B0303030202040204" pitchFamily="34" charset="0"/>
                <a:ea typeface="+mj-ea"/>
                <a:cs typeface="KPMG Extralight" panose="020B0303030202040204" pitchFamily="34" charset="0"/>
              </a:defRPr>
            </a:lvl1pPr>
          </a:lstStyle>
          <a:p>
            <a:r>
              <a:rPr lang="en-US" dirty="0" smtClean="0"/>
              <a:t>Double header</a:t>
            </a:r>
            <a:br>
              <a:rPr lang="en-US" dirty="0" smtClean="0"/>
            </a:br>
            <a:r>
              <a:rPr lang="en-US" dirty="0" smtClean="0"/>
              <a:t>- KPMG </a:t>
            </a:r>
            <a:r>
              <a:rPr lang="en-US" dirty="0" err="1" smtClean="0"/>
              <a:t>Extralight</a:t>
            </a:r>
            <a:r>
              <a:rPr lang="en-US" dirty="0" smtClean="0"/>
              <a:t> Font 32</a:t>
            </a:r>
            <a:endParaRPr lang="en-US" dirty="0"/>
          </a:p>
        </p:txBody>
      </p:sp>
      <p:sp>
        <p:nvSpPr>
          <p:cNvPr id="4" name="Text Placeholder 14"/>
          <p:cNvSpPr>
            <a:spLocks noGrp="1"/>
          </p:cNvSpPr>
          <p:nvPr>
            <p:ph type="body" sz="quarter" idx="44" hasCustomPrompt="1"/>
          </p:nvPr>
        </p:nvSpPr>
        <p:spPr>
          <a:xfrm>
            <a:off x="628650" y="1557338"/>
            <a:ext cx="7886700" cy="4500561"/>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b="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endParaRPr lang="en-US" dirty="0"/>
          </a:p>
        </p:txBody>
      </p:sp>
    </p:spTree>
    <p:extLst>
      <p:ext uri="{BB962C8B-B14F-4D97-AF65-F5344CB8AC3E}">
        <p14:creationId xmlns:p14="http://schemas.microsoft.com/office/powerpoint/2010/main" val="206063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Text Box">
    <p:spTree>
      <p:nvGrpSpPr>
        <p:cNvPr id="1" name=""/>
        <p:cNvGrpSpPr/>
        <p:nvPr/>
      </p:nvGrpSpPr>
      <p:grpSpPr>
        <a:xfrm>
          <a:off x="0" y="0"/>
          <a:ext cx="0" cy="0"/>
          <a:chOff x="0" y="0"/>
          <a:chExt cx="0" cy="0"/>
        </a:xfrm>
      </p:grpSpPr>
      <p:sp>
        <p:nvSpPr>
          <p:cNvPr id="9" name="Title 9"/>
          <p:cNvSpPr>
            <a:spLocks noGrp="1"/>
          </p:cNvSpPr>
          <p:nvPr>
            <p:ph type="title" hasCustomPrompt="1"/>
          </p:nvPr>
        </p:nvSpPr>
        <p:spPr>
          <a:xfrm>
            <a:off x="628650" y="365126"/>
            <a:ext cx="7886700" cy="734804"/>
          </a:xfrm>
          <a:prstGeom prst="rect">
            <a:avLst/>
          </a:prstGeom>
        </p:spPr>
        <p:txBody>
          <a:bodyPr lIns="0" tIns="0" rIns="0" bIns="0" anchor="ctr"/>
          <a:lstStyle>
            <a:lvl1pPr algn="l" defTabSz="914400" rtl="0" eaLnBrk="1" latinLnBrk="0" hangingPunct="1">
              <a:lnSpc>
                <a:spcPct val="70000"/>
              </a:lnSpc>
              <a:spcBef>
                <a:spcPct val="0"/>
              </a:spcBef>
              <a:buNone/>
              <a:defRPr lang="en-US" sz="4400" b="0" kern="1200" dirty="0">
                <a:solidFill>
                  <a:srgbClr val="483698"/>
                </a:solidFill>
                <a:latin typeface="KPMG Extralight" panose="020B0303030202040204" pitchFamily="34" charset="0"/>
                <a:ea typeface="+mj-ea"/>
                <a:cs typeface="KPMG Extralight" panose="020B0303030202040204" pitchFamily="34" charset="0"/>
              </a:defRPr>
            </a:lvl1pPr>
          </a:lstStyle>
          <a:p>
            <a:r>
              <a:rPr lang="en-US" dirty="0" smtClean="0"/>
              <a:t>Four column - KPMG </a:t>
            </a:r>
            <a:r>
              <a:rPr lang="en-US" dirty="0" err="1" smtClean="0"/>
              <a:t>Extralight</a:t>
            </a:r>
            <a:r>
              <a:rPr lang="en-US" dirty="0" smtClean="0"/>
              <a:t> Font 44</a:t>
            </a:r>
            <a:endParaRPr lang="en-US" dirty="0"/>
          </a:p>
        </p:txBody>
      </p:sp>
      <p:sp>
        <p:nvSpPr>
          <p:cNvPr id="14" name="Text Placeholder 14"/>
          <p:cNvSpPr>
            <a:spLocks noGrp="1"/>
          </p:cNvSpPr>
          <p:nvPr>
            <p:ph type="body" sz="quarter" idx="44" hasCustomPrompt="1"/>
          </p:nvPr>
        </p:nvSpPr>
        <p:spPr>
          <a:xfrm>
            <a:off x="628651" y="2010780"/>
            <a:ext cx="3727450" cy="1485901"/>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b="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endParaRPr lang="en-US" dirty="0"/>
          </a:p>
        </p:txBody>
      </p:sp>
      <p:sp>
        <p:nvSpPr>
          <p:cNvPr id="15" name="Text Placeholder 14"/>
          <p:cNvSpPr>
            <a:spLocks noGrp="1"/>
          </p:cNvSpPr>
          <p:nvPr>
            <p:ph type="body" sz="quarter" idx="46" hasCustomPrompt="1"/>
          </p:nvPr>
        </p:nvSpPr>
        <p:spPr>
          <a:xfrm>
            <a:off x="4787900" y="2010780"/>
            <a:ext cx="3727450" cy="1485901"/>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b="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endParaRPr lang="en-US" dirty="0"/>
          </a:p>
        </p:txBody>
      </p:sp>
      <p:sp>
        <p:nvSpPr>
          <p:cNvPr id="16" name="Text Placeholder 14"/>
          <p:cNvSpPr>
            <a:spLocks noGrp="1"/>
          </p:cNvSpPr>
          <p:nvPr>
            <p:ph type="body" sz="quarter" idx="47" hasCustomPrompt="1"/>
          </p:nvPr>
        </p:nvSpPr>
        <p:spPr>
          <a:xfrm>
            <a:off x="628651" y="4557779"/>
            <a:ext cx="3727450" cy="1485901"/>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b="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endParaRPr lang="en-US" dirty="0"/>
          </a:p>
        </p:txBody>
      </p:sp>
      <p:sp>
        <p:nvSpPr>
          <p:cNvPr id="17" name="Text Placeholder 14"/>
          <p:cNvSpPr>
            <a:spLocks noGrp="1"/>
          </p:cNvSpPr>
          <p:nvPr>
            <p:ph type="body" sz="quarter" idx="48" hasCustomPrompt="1"/>
          </p:nvPr>
        </p:nvSpPr>
        <p:spPr>
          <a:xfrm>
            <a:off x="4787900" y="4557779"/>
            <a:ext cx="3727450" cy="1485901"/>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b="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endParaRPr lang="en-US" dirty="0"/>
          </a:p>
        </p:txBody>
      </p:sp>
      <p:sp>
        <p:nvSpPr>
          <p:cNvPr id="11" name="Text Placeholder 21"/>
          <p:cNvSpPr>
            <a:spLocks noGrp="1"/>
          </p:cNvSpPr>
          <p:nvPr>
            <p:ph type="body" sz="quarter" idx="49" hasCustomPrompt="1"/>
          </p:nvPr>
        </p:nvSpPr>
        <p:spPr>
          <a:xfrm>
            <a:off x="628650" y="1557338"/>
            <a:ext cx="3726000" cy="360000"/>
          </a:xfrm>
          <a:prstGeom prst="rect">
            <a:avLst/>
          </a:prstGeom>
          <a:solidFill>
            <a:schemeClr val="tx2"/>
          </a:solidFill>
        </p:spPr>
        <p:txBody>
          <a:bodyPr lIns="108000" tIns="72000" rIns="108000" bIns="72000" anchor="ctr"/>
          <a:lstStyle>
            <a:lvl1pPr>
              <a:defRPr sz="1200" baseline="0">
                <a:solidFill>
                  <a:schemeClr val="bg1"/>
                </a:solidFill>
              </a:defRPr>
            </a:lvl1pPr>
          </a:lstStyle>
          <a:p>
            <a:pPr lvl="0"/>
            <a:r>
              <a:rPr lang="en-US" dirty="0" smtClean="0"/>
              <a:t>Arial Font Size 12 Bold </a:t>
            </a:r>
          </a:p>
        </p:txBody>
      </p:sp>
      <p:sp>
        <p:nvSpPr>
          <p:cNvPr id="12" name="Text Placeholder 21"/>
          <p:cNvSpPr>
            <a:spLocks noGrp="1"/>
          </p:cNvSpPr>
          <p:nvPr>
            <p:ph type="body" sz="quarter" idx="50" hasCustomPrompt="1"/>
          </p:nvPr>
        </p:nvSpPr>
        <p:spPr>
          <a:xfrm>
            <a:off x="4787899" y="1557338"/>
            <a:ext cx="3726000" cy="360000"/>
          </a:xfrm>
          <a:prstGeom prst="rect">
            <a:avLst/>
          </a:prstGeom>
          <a:solidFill>
            <a:srgbClr val="005EB8"/>
          </a:solidFill>
        </p:spPr>
        <p:txBody>
          <a:bodyPr lIns="108000" tIns="72000" rIns="108000" bIns="72000" anchor="ctr"/>
          <a:lstStyle>
            <a:lvl1pPr>
              <a:defRPr sz="1200" baseline="0">
                <a:solidFill>
                  <a:schemeClr val="bg1"/>
                </a:solidFill>
              </a:defRPr>
            </a:lvl1pPr>
          </a:lstStyle>
          <a:p>
            <a:pPr lvl="0"/>
            <a:r>
              <a:rPr lang="en-US" dirty="0" smtClean="0"/>
              <a:t>Arial Font Size 12 Bold </a:t>
            </a:r>
          </a:p>
        </p:txBody>
      </p:sp>
      <p:sp>
        <p:nvSpPr>
          <p:cNvPr id="23" name="Text Placeholder 21"/>
          <p:cNvSpPr>
            <a:spLocks noGrp="1"/>
          </p:cNvSpPr>
          <p:nvPr>
            <p:ph type="body" sz="quarter" idx="51" hasCustomPrompt="1"/>
          </p:nvPr>
        </p:nvSpPr>
        <p:spPr>
          <a:xfrm>
            <a:off x="628650" y="4110035"/>
            <a:ext cx="3726000" cy="360000"/>
          </a:xfrm>
          <a:prstGeom prst="rect">
            <a:avLst/>
          </a:prstGeom>
          <a:solidFill>
            <a:schemeClr val="tx2"/>
          </a:solidFill>
        </p:spPr>
        <p:txBody>
          <a:bodyPr lIns="108000" tIns="72000" rIns="108000" bIns="72000" anchor="ctr"/>
          <a:lstStyle>
            <a:lvl1pPr>
              <a:defRPr sz="1200" baseline="0">
                <a:solidFill>
                  <a:schemeClr val="bg1"/>
                </a:solidFill>
              </a:defRPr>
            </a:lvl1pPr>
          </a:lstStyle>
          <a:p>
            <a:pPr lvl="0"/>
            <a:r>
              <a:rPr lang="en-US" dirty="0" smtClean="0"/>
              <a:t>Arial Font Size 12 Bold </a:t>
            </a:r>
          </a:p>
        </p:txBody>
      </p:sp>
      <p:sp>
        <p:nvSpPr>
          <p:cNvPr id="24" name="Text Placeholder 21"/>
          <p:cNvSpPr>
            <a:spLocks noGrp="1"/>
          </p:cNvSpPr>
          <p:nvPr>
            <p:ph type="body" sz="quarter" idx="52" hasCustomPrompt="1"/>
          </p:nvPr>
        </p:nvSpPr>
        <p:spPr>
          <a:xfrm>
            <a:off x="4787899" y="4110035"/>
            <a:ext cx="3726000" cy="360000"/>
          </a:xfrm>
          <a:prstGeom prst="rect">
            <a:avLst/>
          </a:prstGeom>
          <a:solidFill>
            <a:srgbClr val="005EB8"/>
          </a:solidFill>
        </p:spPr>
        <p:txBody>
          <a:bodyPr lIns="108000" tIns="72000" rIns="108000" bIns="72000" anchor="ctr"/>
          <a:lstStyle>
            <a:lvl1pPr>
              <a:defRPr sz="1200" baseline="0">
                <a:solidFill>
                  <a:schemeClr val="bg1"/>
                </a:solidFill>
              </a:defRPr>
            </a:lvl1pPr>
          </a:lstStyle>
          <a:p>
            <a:pPr lvl="0"/>
            <a:r>
              <a:rPr lang="en-US" dirty="0" smtClean="0"/>
              <a:t>Arial Font Size 12 Bold </a:t>
            </a:r>
          </a:p>
        </p:txBody>
      </p:sp>
    </p:spTree>
    <p:extLst>
      <p:ext uri="{BB962C8B-B14F-4D97-AF65-F5344CB8AC3E}">
        <p14:creationId xmlns:p14="http://schemas.microsoft.com/office/powerpoint/2010/main" val="142778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Text Box + Chart">
    <p:spTree>
      <p:nvGrpSpPr>
        <p:cNvPr id="1" name=""/>
        <p:cNvGrpSpPr/>
        <p:nvPr/>
      </p:nvGrpSpPr>
      <p:grpSpPr>
        <a:xfrm>
          <a:off x="0" y="0"/>
          <a:ext cx="0" cy="0"/>
          <a:chOff x="0" y="0"/>
          <a:chExt cx="0" cy="0"/>
        </a:xfrm>
      </p:grpSpPr>
      <p:grpSp>
        <p:nvGrpSpPr>
          <p:cNvPr id="7" name="Group 6"/>
          <p:cNvGrpSpPr/>
          <p:nvPr userDrawn="1"/>
        </p:nvGrpSpPr>
        <p:grpSpPr>
          <a:xfrm>
            <a:off x="4686300" y="2018905"/>
            <a:ext cx="3726000" cy="58737"/>
            <a:chOff x="4572000" y="2111669"/>
            <a:chExt cx="3726000" cy="58737"/>
          </a:xfrm>
        </p:grpSpPr>
        <p:cxnSp>
          <p:nvCxnSpPr>
            <p:cNvPr id="8" name="Straight Connector 7"/>
            <p:cNvCxnSpPr/>
            <p:nvPr/>
          </p:nvCxnSpPr>
          <p:spPr>
            <a:xfrm>
              <a:off x="4572000" y="2141038"/>
              <a:ext cx="3726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572000" y="2111669"/>
              <a:ext cx="251115" cy="58737"/>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cs typeface="Arial" panose="020B0604020202020204" pitchFamily="34" charset="0"/>
              </a:endParaRPr>
            </a:p>
          </p:txBody>
        </p:sp>
        <p:sp>
          <p:nvSpPr>
            <p:cNvPr id="11" name="Rectangle 10"/>
            <p:cNvSpPr/>
            <p:nvPr userDrawn="1"/>
          </p:nvSpPr>
          <p:spPr>
            <a:xfrm>
              <a:off x="8046885" y="2111669"/>
              <a:ext cx="251115" cy="58737"/>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cs typeface="Arial" panose="020B0604020202020204" pitchFamily="34" charset="0"/>
              </a:endParaRPr>
            </a:p>
          </p:txBody>
        </p:sp>
      </p:grpSp>
      <p:grpSp>
        <p:nvGrpSpPr>
          <p:cNvPr id="12" name="Group 11"/>
          <p:cNvGrpSpPr/>
          <p:nvPr userDrawn="1"/>
        </p:nvGrpSpPr>
        <p:grpSpPr>
          <a:xfrm>
            <a:off x="4686300" y="5630863"/>
            <a:ext cx="3726000" cy="58737"/>
            <a:chOff x="4572000" y="2111669"/>
            <a:chExt cx="3726000" cy="58737"/>
          </a:xfrm>
        </p:grpSpPr>
        <p:cxnSp>
          <p:nvCxnSpPr>
            <p:cNvPr id="13" name="Straight Connector 12"/>
            <p:cNvCxnSpPr/>
            <p:nvPr/>
          </p:nvCxnSpPr>
          <p:spPr>
            <a:xfrm>
              <a:off x="4572000" y="2141038"/>
              <a:ext cx="3726000"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572000" y="2111669"/>
              <a:ext cx="251115" cy="58737"/>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cs typeface="Arial" panose="020B0604020202020204" pitchFamily="34" charset="0"/>
              </a:endParaRPr>
            </a:p>
          </p:txBody>
        </p:sp>
        <p:sp>
          <p:nvSpPr>
            <p:cNvPr id="19" name="Rectangle 18"/>
            <p:cNvSpPr/>
            <p:nvPr userDrawn="1"/>
          </p:nvSpPr>
          <p:spPr>
            <a:xfrm>
              <a:off x="8046885" y="2111669"/>
              <a:ext cx="251115" cy="58737"/>
            </a:xfrm>
            <a:prstGeom prst="rect">
              <a:avLst/>
            </a:prstGeom>
            <a:solidFill>
              <a:srgbClr val="009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cs typeface="Arial" panose="020B0604020202020204" pitchFamily="34" charset="0"/>
              </a:endParaRPr>
            </a:p>
          </p:txBody>
        </p:sp>
      </p:grpSp>
      <p:sp>
        <p:nvSpPr>
          <p:cNvPr id="20" name="Text Placeholder 14"/>
          <p:cNvSpPr>
            <a:spLocks noGrp="1"/>
          </p:cNvSpPr>
          <p:nvPr>
            <p:ph type="body" sz="quarter" idx="44" hasCustomPrompt="1"/>
          </p:nvPr>
        </p:nvSpPr>
        <p:spPr>
          <a:xfrm>
            <a:off x="628650" y="2018905"/>
            <a:ext cx="3727451" cy="4038995"/>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Fourth level</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Fifth level</a:t>
            </a:r>
            <a:endParaRPr lang="en-US" dirty="0"/>
          </a:p>
        </p:txBody>
      </p:sp>
      <p:sp>
        <p:nvSpPr>
          <p:cNvPr id="21" name="Title 9"/>
          <p:cNvSpPr>
            <a:spLocks noGrp="1"/>
          </p:cNvSpPr>
          <p:nvPr>
            <p:ph type="title" hasCustomPrompt="1"/>
          </p:nvPr>
        </p:nvSpPr>
        <p:spPr>
          <a:xfrm>
            <a:off x="628650" y="365126"/>
            <a:ext cx="7886700" cy="734804"/>
          </a:xfrm>
          <a:prstGeom prst="rect">
            <a:avLst/>
          </a:prstGeom>
        </p:spPr>
        <p:txBody>
          <a:bodyPr lIns="0" tIns="0" rIns="0" bIns="0" anchor="ctr"/>
          <a:lstStyle>
            <a:lvl1pPr algn="l" defTabSz="914400" rtl="0" eaLnBrk="1" latinLnBrk="0" hangingPunct="1">
              <a:lnSpc>
                <a:spcPct val="70000"/>
              </a:lnSpc>
              <a:spcBef>
                <a:spcPct val="0"/>
              </a:spcBef>
              <a:buNone/>
              <a:defRPr lang="en-US" sz="4400" kern="1200" dirty="0">
                <a:solidFill>
                  <a:srgbClr val="483698"/>
                </a:solidFill>
                <a:latin typeface="KPMG Extralight" panose="020B0303030202040204" pitchFamily="34" charset="0"/>
                <a:ea typeface="+mj-ea"/>
                <a:cs typeface="KPMG Extralight" panose="020B0303030202040204" pitchFamily="34" charset="0"/>
              </a:defRPr>
            </a:lvl1pPr>
          </a:lstStyle>
          <a:p>
            <a:r>
              <a:rPr lang="en-US" dirty="0" smtClean="0"/>
              <a:t>Text with chart</a:t>
            </a:r>
            <a:endParaRPr lang="en-US" dirty="0"/>
          </a:p>
        </p:txBody>
      </p:sp>
      <p:sp>
        <p:nvSpPr>
          <p:cNvPr id="14" name="Text Placeholder 21"/>
          <p:cNvSpPr>
            <a:spLocks noGrp="1"/>
          </p:cNvSpPr>
          <p:nvPr>
            <p:ph type="body" sz="quarter" idx="49" hasCustomPrompt="1"/>
          </p:nvPr>
        </p:nvSpPr>
        <p:spPr>
          <a:xfrm>
            <a:off x="628650" y="1557338"/>
            <a:ext cx="3726000" cy="360000"/>
          </a:xfrm>
          <a:prstGeom prst="rect">
            <a:avLst/>
          </a:prstGeom>
          <a:solidFill>
            <a:schemeClr val="tx2"/>
          </a:solidFill>
        </p:spPr>
        <p:txBody>
          <a:bodyPr lIns="108000" tIns="72000" rIns="108000" bIns="72000" anchor="ctr"/>
          <a:lstStyle>
            <a:lvl1pPr>
              <a:defRPr sz="1200" baseline="0">
                <a:solidFill>
                  <a:schemeClr val="bg1"/>
                </a:solidFill>
              </a:defRPr>
            </a:lvl1pPr>
          </a:lstStyle>
          <a:p>
            <a:pPr lvl="0"/>
            <a:r>
              <a:rPr lang="en-US" dirty="0" smtClean="0"/>
              <a:t>Arial Font Size 12 Bold </a:t>
            </a:r>
          </a:p>
        </p:txBody>
      </p:sp>
      <p:sp>
        <p:nvSpPr>
          <p:cNvPr id="15" name="Text Placeholder 21"/>
          <p:cNvSpPr>
            <a:spLocks noGrp="1"/>
          </p:cNvSpPr>
          <p:nvPr>
            <p:ph type="body" sz="quarter" idx="50" hasCustomPrompt="1"/>
          </p:nvPr>
        </p:nvSpPr>
        <p:spPr>
          <a:xfrm>
            <a:off x="4686300" y="1557338"/>
            <a:ext cx="3726000" cy="360000"/>
          </a:xfrm>
          <a:prstGeom prst="rect">
            <a:avLst/>
          </a:prstGeom>
          <a:noFill/>
        </p:spPr>
        <p:txBody>
          <a:bodyPr lIns="108000" tIns="72000" rIns="108000" bIns="72000" anchor="ctr"/>
          <a:lstStyle>
            <a:lvl1pPr>
              <a:defRPr sz="1200" baseline="0">
                <a:solidFill>
                  <a:schemeClr val="tx2"/>
                </a:solidFill>
              </a:defRPr>
            </a:lvl1pPr>
          </a:lstStyle>
          <a:p>
            <a:r>
              <a:rPr lang="en-US" dirty="0" smtClean="0"/>
              <a:t>Chart title here</a:t>
            </a:r>
            <a:endParaRPr lang="en-US" dirty="0"/>
          </a:p>
        </p:txBody>
      </p:sp>
    </p:spTree>
    <p:extLst>
      <p:ext uri="{BB962C8B-B14F-4D97-AF65-F5344CB8AC3E}">
        <p14:creationId xmlns:p14="http://schemas.microsoft.com/office/powerpoint/2010/main" val="2260626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ertical Illustration">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latin typeface="KPMG Extralight" panose="020B0303030202040204" pitchFamily="34" charset="0"/>
              <a:cs typeface="KPMG Light"/>
            </a:endParaRPr>
          </a:p>
        </p:txBody>
      </p:sp>
      <p:sp>
        <p:nvSpPr>
          <p:cNvPr id="3" name="Freeform 2"/>
          <p:cNvSpPr>
            <a:spLocks noEditPoints="1"/>
          </p:cNvSpPr>
          <p:nvPr userDrawn="1"/>
        </p:nvSpPr>
        <p:spPr bwMode="auto">
          <a:xfrm>
            <a:off x="676276" y="774700"/>
            <a:ext cx="922338" cy="371475"/>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 name="Title 13"/>
          <p:cNvSpPr>
            <a:spLocks noGrp="1"/>
          </p:cNvSpPr>
          <p:nvPr>
            <p:ph type="title" hasCustomPrompt="1"/>
          </p:nvPr>
        </p:nvSpPr>
        <p:spPr>
          <a:xfrm>
            <a:off x="628650" y="1455424"/>
            <a:ext cx="4917649" cy="2852620"/>
          </a:xfrm>
          <a:prstGeom prst="rect">
            <a:avLst/>
          </a:prstGeom>
        </p:spPr>
        <p:txBody>
          <a:bodyPr lIns="0" tIns="0" rIns="0" bIns="0"/>
          <a:lstStyle>
            <a:lvl1pPr algn="l" defTabSz="914400" rtl="0" eaLnBrk="1" latinLnBrk="0" hangingPunct="1">
              <a:lnSpc>
                <a:spcPct val="70000"/>
              </a:lnSpc>
              <a:spcBef>
                <a:spcPct val="0"/>
              </a:spcBef>
              <a:buNone/>
              <a:defRPr lang="en-US" sz="8400" kern="1200" baseline="0" dirty="0">
                <a:solidFill>
                  <a:schemeClr val="bg1"/>
                </a:solidFill>
                <a:latin typeface="KPMG Extralight" panose="020B0303030202040204" pitchFamily="34" charset="0"/>
                <a:ea typeface="+mj-ea"/>
                <a:cs typeface="+mj-cs"/>
              </a:defRPr>
            </a:lvl1pPr>
          </a:lstStyle>
          <a:p>
            <a:r>
              <a:rPr lang="en-US" dirty="0" smtClean="0"/>
              <a:t>Click to edit divider slide sentence case 84pt</a:t>
            </a:r>
            <a:endParaRPr lang="en-US" dirty="0"/>
          </a:p>
        </p:txBody>
      </p:sp>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4895850" y="0"/>
            <a:ext cx="4262664" cy="6591300"/>
          </a:xfrm>
          <a:prstGeom prst="rect">
            <a:avLst/>
          </a:prstGeom>
        </p:spPr>
      </p:pic>
    </p:spTree>
    <p:extLst>
      <p:ext uri="{BB962C8B-B14F-4D97-AF65-F5344CB8AC3E}">
        <p14:creationId xmlns:p14="http://schemas.microsoft.com/office/powerpoint/2010/main" val="525635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hank you">
    <p:spTree>
      <p:nvGrpSpPr>
        <p:cNvPr id="1" name=""/>
        <p:cNvGrpSpPr/>
        <p:nvPr/>
      </p:nvGrpSpPr>
      <p:grpSpPr>
        <a:xfrm>
          <a:off x="0" y="0"/>
          <a:ext cx="0" cy="0"/>
          <a:chOff x="0" y="0"/>
          <a:chExt cx="0" cy="0"/>
        </a:xfrm>
      </p:grpSpPr>
      <p:sp>
        <p:nvSpPr>
          <p:cNvPr id="3" name="object 3"/>
          <p:cNvSpPr/>
          <p:nvPr userDrawn="1"/>
        </p:nvSpPr>
        <p:spPr>
          <a:xfrm>
            <a:off x="0" y="0"/>
            <a:ext cx="914400"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dirty="0">
              <a:solidFill>
                <a:prstClr val="white"/>
              </a:solidFill>
              <a:latin typeface="KPMG Extralight" panose="020B0303030202040204" pitchFamily="34" charset="0"/>
              <a:cs typeface="KPMG Light"/>
            </a:endParaRPr>
          </a:p>
        </p:txBody>
      </p:sp>
    </p:spTree>
    <p:extLst>
      <p:ext uri="{BB962C8B-B14F-4D97-AF65-F5344CB8AC3E}">
        <p14:creationId xmlns:p14="http://schemas.microsoft.com/office/powerpoint/2010/main" val="34899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ular Image">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41000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tical Illustration">
    <p:spTree>
      <p:nvGrpSpPr>
        <p:cNvPr id="1" name=""/>
        <p:cNvGrpSpPr/>
        <p:nvPr/>
      </p:nvGrpSpPr>
      <p:grpSpPr>
        <a:xfrm>
          <a:off x="0" y="0"/>
          <a:ext cx="0" cy="0"/>
          <a:chOff x="0" y="0"/>
          <a:chExt cx="0" cy="0"/>
        </a:xfrm>
      </p:grpSpPr>
      <p:sp>
        <p:nvSpPr>
          <p:cNvPr id="2" name="Rectangle 1"/>
          <p:cNvSpPr/>
          <p:nvPr userDrawn="1"/>
        </p:nvSpPr>
        <p:spPr>
          <a:xfrm>
            <a:off x="0" y="0"/>
            <a:ext cx="9144000" cy="6858000"/>
          </a:xfrm>
          <a:prstGeom prst="rect">
            <a:avLst/>
          </a:pr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latin typeface="KPMG Extralight" panose="020B0303030202040204" pitchFamily="34" charset="0"/>
              <a:cs typeface="KPMG Light"/>
            </a:endParaRPr>
          </a:p>
        </p:txBody>
      </p:sp>
      <p:sp>
        <p:nvSpPr>
          <p:cNvPr id="3" name="Freeform 2"/>
          <p:cNvSpPr>
            <a:spLocks noEditPoints="1"/>
          </p:cNvSpPr>
          <p:nvPr userDrawn="1"/>
        </p:nvSpPr>
        <p:spPr bwMode="auto">
          <a:xfrm>
            <a:off x="676276" y="774700"/>
            <a:ext cx="922338" cy="371475"/>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 name="Title 13"/>
          <p:cNvSpPr>
            <a:spLocks noGrp="1"/>
          </p:cNvSpPr>
          <p:nvPr>
            <p:ph type="title" hasCustomPrompt="1"/>
          </p:nvPr>
        </p:nvSpPr>
        <p:spPr>
          <a:xfrm>
            <a:off x="628650" y="1455424"/>
            <a:ext cx="4917649" cy="2852620"/>
          </a:xfrm>
          <a:prstGeom prst="rect">
            <a:avLst/>
          </a:prstGeom>
        </p:spPr>
        <p:txBody>
          <a:bodyPr lIns="0" tIns="0" rIns="0" bIns="0"/>
          <a:lstStyle>
            <a:lvl1pPr algn="l" defTabSz="914400" rtl="0" eaLnBrk="1" latinLnBrk="0" hangingPunct="1">
              <a:lnSpc>
                <a:spcPct val="70000"/>
              </a:lnSpc>
              <a:spcBef>
                <a:spcPct val="0"/>
              </a:spcBef>
              <a:buNone/>
              <a:defRPr lang="en-US" sz="8400" kern="1200" baseline="0" dirty="0">
                <a:solidFill>
                  <a:schemeClr val="bg1"/>
                </a:solidFill>
                <a:latin typeface="KPMG Extralight" panose="020B0303030202040204" pitchFamily="34" charset="0"/>
                <a:ea typeface="+mj-ea"/>
                <a:cs typeface="+mj-cs"/>
              </a:defRPr>
            </a:lvl1pPr>
          </a:lstStyle>
          <a:p>
            <a:r>
              <a:rPr lang="en-US" dirty="0" smtClean="0"/>
              <a:t>Click to edit divider slide sentence case 84pt</a:t>
            </a:r>
            <a:endParaRPr lang="en-US" dirty="0"/>
          </a:p>
        </p:txBody>
      </p:sp>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4895850" y="0"/>
            <a:ext cx="4262664" cy="6591300"/>
          </a:xfrm>
          <a:prstGeom prst="rect">
            <a:avLst/>
          </a:prstGeom>
        </p:spPr>
      </p:pic>
    </p:spTree>
    <p:extLst>
      <p:ext uri="{BB962C8B-B14F-4D97-AF65-F5344CB8AC3E}">
        <p14:creationId xmlns:p14="http://schemas.microsoft.com/office/powerpoint/2010/main" val="692029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hank you">
    <p:spTree>
      <p:nvGrpSpPr>
        <p:cNvPr id="1" name=""/>
        <p:cNvGrpSpPr/>
        <p:nvPr/>
      </p:nvGrpSpPr>
      <p:grpSpPr>
        <a:xfrm>
          <a:off x="0" y="0"/>
          <a:ext cx="0" cy="0"/>
          <a:chOff x="0" y="0"/>
          <a:chExt cx="0" cy="0"/>
        </a:xfrm>
      </p:grpSpPr>
      <p:sp>
        <p:nvSpPr>
          <p:cNvPr id="3" name="object 3"/>
          <p:cNvSpPr/>
          <p:nvPr userDrawn="1"/>
        </p:nvSpPr>
        <p:spPr>
          <a:xfrm>
            <a:off x="0" y="0"/>
            <a:ext cx="914400"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dirty="0">
              <a:solidFill>
                <a:prstClr val="white"/>
              </a:solidFill>
              <a:latin typeface="KPMG Extralight" panose="020B0303030202040204" pitchFamily="34" charset="0"/>
              <a:cs typeface="KPMG Light"/>
            </a:endParaRPr>
          </a:p>
        </p:txBody>
      </p:sp>
    </p:spTree>
    <p:extLst>
      <p:ext uri="{BB962C8B-B14F-4D97-AF65-F5344CB8AC3E}">
        <p14:creationId xmlns:p14="http://schemas.microsoft.com/office/powerpoint/2010/main" val="122483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grpSp>
        <p:nvGrpSpPr>
          <p:cNvPr id="26" name="Group 25"/>
          <p:cNvGrpSpPr/>
          <p:nvPr userDrawn="1"/>
        </p:nvGrpSpPr>
        <p:grpSpPr>
          <a:xfrm>
            <a:off x="2727630" y="4137392"/>
            <a:ext cx="322208" cy="320596"/>
            <a:chOff x="3081338" y="3659188"/>
            <a:chExt cx="317500" cy="315912"/>
          </a:xfrm>
        </p:grpSpPr>
        <p:pic>
          <p:nvPicPr>
            <p:cNvPr id="2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1338" y="3659188"/>
              <a:ext cx="317500"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Freeform 6"/>
            <p:cNvSpPr>
              <a:spLocks noEditPoints="1"/>
            </p:cNvSpPr>
            <p:nvPr/>
          </p:nvSpPr>
          <p:spPr bwMode="auto">
            <a:xfrm>
              <a:off x="3124201" y="3702050"/>
              <a:ext cx="231775" cy="231775"/>
            </a:xfrm>
            <a:custGeom>
              <a:avLst/>
              <a:gdLst>
                <a:gd name="T0" fmla="*/ 1019 w 1432"/>
                <a:gd name="T1" fmla="*/ 0 h 1432"/>
                <a:gd name="T2" fmla="*/ 413 w 1432"/>
                <a:gd name="T3" fmla="*/ 0 h 1432"/>
                <a:gd name="T4" fmla="*/ 0 w 1432"/>
                <a:gd name="T5" fmla="*/ 413 h 1432"/>
                <a:gd name="T6" fmla="*/ 0 w 1432"/>
                <a:gd name="T7" fmla="*/ 1018 h 1432"/>
                <a:gd name="T8" fmla="*/ 413 w 1432"/>
                <a:gd name="T9" fmla="*/ 1432 h 1432"/>
                <a:gd name="T10" fmla="*/ 1019 w 1432"/>
                <a:gd name="T11" fmla="*/ 1432 h 1432"/>
                <a:gd name="T12" fmla="*/ 1432 w 1432"/>
                <a:gd name="T13" fmla="*/ 1018 h 1432"/>
                <a:gd name="T14" fmla="*/ 1432 w 1432"/>
                <a:gd name="T15" fmla="*/ 413 h 1432"/>
                <a:gd name="T16" fmla="*/ 1019 w 1432"/>
                <a:gd name="T17" fmla="*/ 0 h 1432"/>
                <a:gd name="T18" fmla="*/ 1300 w 1432"/>
                <a:gd name="T19" fmla="*/ 1029 h 1432"/>
                <a:gd name="T20" fmla="*/ 1026 w 1432"/>
                <a:gd name="T21" fmla="*/ 1303 h 1432"/>
                <a:gd name="T22" fmla="*/ 406 w 1432"/>
                <a:gd name="T23" fmla="*/ 1303 h 1432"/>
                <a:gd name="T24" fmla="*/ 132 w 1432"/>
                <a:gd name="T25" fmla="*/ 1029 h 1432"/>
                <a:gd name="T26" fmla="*/ 132 w 1432"/>
                <a:gd name="T27" fmla="*/ 409 h 1432"/>
                <a:gd name="T28" fmla="*/ 406 w 1432"/>
                <a:gd name="T29" fmla="*/ 135 h 1432"/>
                <a:gd name="T30" fmla="*/ 1026 w 1432"/>
                <a:gd name="T31" fmla="*/ 135 h 1432"/>
                <a:gd name="T32" fmla="*/ 1300 w 1432"/>
                <a:gd name="T33" fmla="*/ 409 h 1432"/>
                <a:gd name="T34" fmla="*/ 1300 w 1432"/>
                <a:gd name="T35" fmla="*/ 1029 h 1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32" h="1432">
                  <a:moveTo>
                    <a:pt x="1019" y="0"/>
                  </a:moveTo>
                  <a:cubicBezTo>
                    <a:pt x="413" y="0"/>
                    <a:pt x="413" y="0"/>
                    <a:pt x="413" y="0"/>
                  </a:cubicBezTo>
                  <a:cubicBezTo>
                    <a:pt x="185" y="0"/>
                    <a:pt x="0" y="185"/>
                    <a:pt x="0" y="413"/>
                  </a:cubicBezTo>
                  <a:cubicBezTo>
                    <a:pt x="0" y="1018"/>
                    <a:pt x="0" y="1018"/>
                    <a:pt x="0" y="1018"/>
                  </a:cubicBezTo>
                  <a:cubicBezTo>
                    <a:pt x="0" y="1247"/>
                    <a:pt x="185" y="1432"/>
                    <a:pt x="413" y="1432"/>
                  </a:cubicBezTo>
                  <a:cubicBezTo>
                    <a:pt x="1019" y="1432"/>
                    <a:pt x="1019" y="1432"/>
                    <a:pt x="1019" y="1432"/>
                  </a:cubicBezTo>
                  <a:cubicBezTo>
                    <a:pt x="1247" y="1432"/>
                    <a:pt x="1432" y="1247"/>
                    <a:pt x="1432" y="1018"/>
                  </a:cubicBezTo>
                  <a:cubicBezTo>
                    <a:pt x="1432" y="413"/>
                    <a:pt x="1432" y="413"/>
                    <a:pt x="1432" y="413"/>
                  </a:cubicBezTo>
                  <a:cubicBezTo>
                    <a:pt x="1432" y="185"/>
                    <a:pt x="1247" y="0"/>
                    <a:pt x="1019" y="0"/>
                  </a:cubicBezTo>
                  <a:close/>
                  <a:moveTo>
                    <a:pt x="1300" y="1029"/>
                  </a:moveTo>
                  <a:cubicBezTo>
                    <a:pt x="1300" y="1180"/>
                    <a:pt x="1177" y="1303"/>
                    <a:pt x="1026" y="1303"/>
                  </a:cubicBezTo>
                  <a:cubicBezTo>
                    <a:pt x="406" y="1303"/>
                    <a:pt x="406" y="1303"/>
                    <a:pt x="406" y="1303"/>
                  </a:cubicBezTo>
                  <a:cubicBezTo>
                    <a:pt x="255" y="1303"/>
                    <a:pt x="132" y="1180"/>
                    <a:pt x="132" y="1029"/>
                  </a:cubicBezTo>
                  <a:cubicBezTo>
                    <a:pt x="132" y="409"/>
                    <a:pt x="132" y="409"/>
                    <a:pt x="132" y="409"/>
                  </a:cubicBezTo>
                  <a:cubicBezTo>
                    <a:pt x="132" y="258"/>
                    <a:pt x="255" y="135"/>
                    <a:pt x="406" y="135"/>
                  </a:cubicBezTo>
                  <a:cubicBezTo>
                    <a:pt x="1026" y="135"/>
                    <a:pt x="1026" y="135"/>
                    <a:pt x="1026" y="135"/>
                  </a:cubicBezTo>
                  <a:cubicBezTo>
                    <a:pt x="1177" y="135"/>
                    <a:pt x="1300" y="258"/>
                    <a:pt x="1300" y="409"/>
                  </a:cubicBezTo>
                  <a:lnTo>
                    <a:pt x="1300" y="10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29" name="Freeform 7"/>
            <p:cNvSpPr>
              <a:spLocks noEditPoints="1"/>
            </p:cNvSpPr>
            <p:nvPr/>
          </p:nvSpPr>
          <p:spPr bwMode="auto">
            <a:xfrm>
              <a:off x="3179763" y="3757613"/>
              <a:ext cx="120650" cy="120650"/>
            </a:xfrm>
            <a:custGeom>
              <a:avLst/>
              <a:gdLst>
                <a:gd name="T0" fmla="*/ 372 w 743"/>
                <a:gd name="T1" fmla="*/ 0 h 743"/>
                <a:gd name="T2" fmla="*/ 0 w 743"/>
                <a:gd name="T3" fmla="*/ 371 h 743"/>
                <a:gd name="T4" fmla="*/ 372 w 743"/>
                <a:gd name="T5" fmla="*/ 743 h 743"/>
                <a:gd name="T6" fmla="*/ 743 w 743"/>
                <a:gd name="T7" fmla="*/ 371 h 743"/>
                <a:gd name="T8" fmla="*/ 372 w 743"/>
                <a:gd name="T9" fmla="*/ 0 h 743"/>
                <a:gd name="T10" fmla="*/ 372 w 743"/>
                <a:gd name="T11" fmla="*/ 612 h 743"/>
                <a:gd name="T12" fmla="*/ 131 w 743"/>
                <a:gd name="T13" fmla="*/ 371 h 743"/>
                <a:gd name="T14" fmla="*/ 372 w 743"/>
                <a:gd name="T15" fmla="*/ 130 h 743"/>
                <a:gd name="T16" fmla="*/ 613 w 743"/>
                <a:gd name="T17" fmla="*/ 371 h 743"/>
                <a:gd name="T18" fmla="*/ 372 w 743"/>
                <a:gd name="T19" fmla="*/ 61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3" h="743">
                  <a:moveTo>
                    <a:pt x="372" y="0"/>
                  </a:moveTo>
                  <a:cubicBezTo>
                    <a:pt x="167" y="0"/>
                    <a:pt x="0" y="166"/>
                    <a:pt x="0" y="371"/>
                  </a:cubicBezTo>
                  <a:cubicBezTo>
                    <a:pt x="0" y="576"/>
                    <a:pt x="167" y="743"/>
                    <a:pt x="372" y="743"/>
                  </a:cubicBezTo>
                  <a:cubicBezTo>
                    <a:pt x="577" y="743"/>
                    <a:pt x="743" y="576"/>
                    <a:pt x="743" y="371"/>
                  </a:cubicBezTo>
                  <a:cubicBezTo>
                    <a:pt x="743" y="166"/>
                    <a:pt x="577" y="0"/>
                    <a:pt x="372" y="0"/>
                  </a:cubicBezTo>
                  <a:close/>
                  <a:moveTo>
                    <a:pt x="372" y="612"/>
                  </a:moveTo>
                  <a:cubicBezTo>
                    <a:pt x="239" y="612"/>
                    <a:pt x="131" y="504"/>
                    <a:pt x="131" y="371"/>
                  </a:cubicBezTo>
                  <a:cubicBezTo>
                    <a:pt x="131" y="238"/>
                    <a:pt x="239" y="130"/>
                    <a:pt x="372" y="130"/>
                  </a:cubicBezTo>
                  <a:cubicBezTo>
                    <a:pt x="505" y="130"/>
                    <a:pt x="613" y="238"/>
                    <a:pt x="613" y="371"/>
                  </a:cubicBezTo>
                  <a:cubicBezTo>
                    <a:pt x="613" y="504"/>
                    <a:pt x="505" y="612"/>
                    <a:pt x="372" y="6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30" name="Oval 8"/>
            <p:cNvSpPr>
              <a:spLocks noChangeArrowheads="1"/>
            </p:cNvSpPr>
            <p:nvPr/>
          </p:nvSpPr>
          <p:spPr bwMode="auto">
            <a:xfrm>
              <a:off x="3287713" y="3741738"/>
              <a:ext cx="28575" cy="285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3" name="object 3"/>
          <p:cNvSpPr/>
          <p:nvPr userDrawn="1"/>
        </p:nvSpPr>
        <p:spPr>
          <a:xfrm>
            <a:off x="0" y="0"/>
            <a:ext cx="914400"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dirty="0">
              <a:solidFill>
                <a:prstClr val="white"/>
              </a:solidFill>
              <a:latin typeface="KPMG Extralight" panose="020B0303030202040204" pitchFamily="34" charset="0"/>
              <a:cs typeface="KPMG Light"/>
            </a:endParaRPr>
          </a:p>
        </p:txBody>
      </p:sp>
      <p:sp>
        <p:nvSpPr>
          <p:cNvPr id="5" name="Freeform 5"/>
          <p:cNvSpPr>
            <a:spLocks noEditPoints="1"/>
          </p:cNvSpPr>
          <p:nvPr userDrawn="1"/>
        </p:nvSpPr>
        <p:spPr bwMode="auto">
          <a:xfrm>
            <a:off x="1370013" y="774700"/>
            <a:ext cx="922338" cy="371475"/>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prstClr val="white"/>
              </a:solidFill>
            </a:endParaRPr>
          </a:p>
        </p:txBody>
      </p:sp>
      <p:sp>
        <p:nvSpPr>
          <p:cNvPr id="4" name="Text Placeholder 3"/>
          <p:cNvSpPr txBox="1">
            <a:spLocks/>
          </p:cNvSpPr>
          <p:nvPr userDrawn="1"/>
        </p:nvSpPr>
        <p:spPr>
          <a:xfrm>
            <a:off x="1370012" y="3847264"/>
            <a:ext cx="1433830" cy="216000"/>
          </a:xfrm>
          <a:prstGeom prst="rect">
            <a:avLst/>
          </a:prstGeom>
        </p:spPr>
        <p:txBody>
          <a:bodyPr lIns="0" tIns="0" rIns="0" bIns="0" anchor="b"/>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800" dirty="0">
                <a:solidFill>
                  <a:srgbClr val="00338D"/>
                </a:solidFill>
              </a:rPr>
              <a:t>Follow us on:</a:t>
            </a:r>
          </a:p>
          <a:p>
            <a:pPr marL="0" indent="0">
              <a:lnSpc>
                <a:spcPct val="100000"/>
              </a:lnSpc>
              <a:spcBef>
                <a:spcPts val="0"/>
              </a:spcBef>
              <a:buFont typeface="Arial" panose="020B0604020202020204" pitchFamily="34" charset="0"/>
              <a:buNone/>
            </a:pPr>
            <a:r>
              <a:rPr lang="en-US" sz="800" b="1" dirty="0">
                <a:solidFill>
                  <a:srgbClr val="00338D"/>
                </a:solidFill>
              </a:rPr>
              <a:t>kpmg.com/in/socialmedia</a:t>
            </a:r>
          </a:p>
        </p:txBody>
      </p:sp>
      <p:grpSp>
        <p:nvGrpSpPr>
          <p:cNvPr id="6" name="Group 5"/>
          <p:cNvGrpSpPr/>
          <p:nvPr userDrawn="1"/>
        </p:nvGrpSpPr>
        <p:grpSpPr>
          <a:xfrm>
            <a:off x="1370012" y="4141674"/>
            <a:ext cx="2002372" cy="300181"/>
            <a:chOff x="1204595" y="7959578"/>
            <a:chExt cx="2002372" cy="300181"/>
          </a:xfrm>
        </p:grpSpPr>
        <p:grpSp>
          <p:nvGrpSpPr>
            <p:cNvPr id="7" name="Group 6"/>
            <p:cNvGrpSpPr/>
            <p:nvPr/>
          </p:nvGrpSpPr>
          <p:grpSpPr>
            <a:xfrm>
              <a:off x="1545033" y="7959578"/>
              <a:ext cx="300180" cy="300181"/>
              <a:chOff x="1645920" y="6099725"/>
              <a:chExt cx="404813" cy="404813"/>
            </a:xfrm>
          </p:grpSpPr>
          <p:sp>
            <p:nvSpPr>
              <p:cNvPr id="22" name="Freeform 2404"/>
              <p:cNvSpPr>
                <a:spLocks/>
              </p:cNvSpPr>
              <p:nvPr/>
            </p:nvSpPr>
            <p:spPr bwMode="auto">
              <a:xfrm>
                <a:off x="1645920" y="6099725"/>
                <a:ext cx="404813" cy="404813"/>
              </a:xfrm>
              <a:custGeom>
                <a:avLst/>
                <a:gdLst>
                  <a:gd name="T0" fmla="*/ 1212 w 1276"/>
                  <a:gd name="T1" fmla="*/ 1275 h 1275"/>
                  <a:gd name="T2" fmla="*/ 1226 w 1276"/>
                  <a:gd name="T3" fmla="*/ 1272 h 1275"/>
                  <a:gd name="T4" fmla="*/ 1239 w 1276"/>
                  <a:gd name="T5" fmla="*/ 1267 h 1275"/>
                  <a:gd name="T6" fmla="*/ 1250 w 1276"/>
                  <a:gd name="T7" fmla="*/ 1259 h 1275"/>
                  <a:gd name="T8" fmla="*/ 1259 w 1276"/>
                  <a:gd name="T9" fmla="*/ 1249 h 1275"/>
                  <a:gd name="T10" fmla="*/ 1267 w 1276"/>
                  <a:gd name="T11" fmla="*/ 1239 h 1275"/>
                  <a:gd name="T12" fmla="*/ 1273 w 1276"/>
                  <a:gd name="T13" fmla="*/ 1226 h 1275"/>
                  <a:gd name="T14" fmla="*/ 1275 w 1276"/>
                  <a:gd name="T15" fmla="*/ 1211 h 1275"/>
                  <a:gd name="T16" fmla="*/ 1276 w 1276"/>
                  <a:gd name="T17" fmla="*/ 71 h 1275"/>
                  <a:gd name="T18" fmla="*/ 1274 w 1276"/>
                  <a:gd name="T19" fmla="*/ 56 h 1275"/>
                  <a:gd name="T20" fmla="*/ 1270 w 1276"/>
                  <a:gd name="T21" fmla="*/ 43 h 1275"/>
                  <a:gd name="T22" fmla="*/ 1264 w 1276"/>
                  <a:gd name="T23" fmla="*/ 31 h 1275"/>
                  <a:gd name="T24" fmla="*/ 1254 w 1276"/>
                  <a:gd name="T25" fmla="*/ 20 h 1275"/>
                  <a:gd name="T26" fmla="*/ 1244 w 1276"/>
                  <a:gd name="T27" fmla="*/ 11 h 1275"/>
                  <a:gd name="T28" fmla="*/ 1233 w 1276"/>
                  <a:gd name="T29" fmla="*/ 6 h 1275"/>
                  <a:gd name="T30" fmla="*/ 1219 w 1276"/>
                  <a:gd name="T31" fmla="*/ 1 h 1275"/>
                  <a:gd name="T32" fmla="*/ 1205 w 1276"/>
                  <a:gd name="T33" fmla="*/ 0 h 1275"/>
                  <a:gd name="T34" fmla="*/ 63 w 1276"/>
                  <a:gd name="T35" fmla="*/ 0 h 1275"/>
                  <a:gd name="T36" fmla="*/ 49 w 1276"/>
                  <a:gd name="T37" fmla="*/ 3 h 1275"/>
                  <a:gd name="T38" fmla="*/ 36 w 1276"/>
                  <a:gd name="T39" fmla="*/ 8 h 1275"/>
                  <a:gd name="T40" fmla="*/ 25 w 1276"/>
                  <a:gd name="T41" fmla="*/ 16 h 1275"/>
                  <a:gd name="T42" fmla="*/ 16 w 1276"/>
                  <a:gd name="T43" fmla="*/ 25 h 1275"/>
                  <a:gd name="T44" fmla="*/ 8 w 1276"/>
                  <a:gd name="T45" fmla="*/ 36 h 1275"/>
                  <a:gd name="T46" fmla="*/ 3 w 1276"/>
                  <a:gd name="T47" fmla="*/ 49 h 1275"/>
                  <a:gd name="T48" fmla="*/ 0 w 1276"/>
                  <a:gd name="T49" fmla="*/ 63 h 1275"/>
                  <a:gd name="T50" fmla="*/ 0 w 1276"/>
                  <a:gd name="T51" fmla="*/ 1205 h 1275"/>
                  <a:gd name="T52" fmla="*/ 1 w 1276"/>
                  <a:gd name="T53" fmla="*/ 1219 h 1275"/>
                  <a:gd name="T54" fmla="*/ 6 w 1276"/>
                  <a:gd name="T55" fmla="*/ 1232 h 1275"/>
                  <a:gd name="T56" fmla="*/ 13 w 1276"/>
                  <a:gd name="T57" fmla="*/ 1244 h 1275"/>
                  <a:gd name="T58" fmla="*/ 21 w 1276"/>
                  <a:gd name="T59" fmla="*/ 1255 h 1275"/>
                  <a:gd name="T60" fmla="*/ 31 w 1276"/>
                  <a:gd name="T61" fmla="*/ 1263 h 1275"/>
                  <a:gd name="T62" fmla="*/ 43 w 1276"/>
                  <a:gd name="T63" fmla="*/ 1269 h 1275"/>
                  <a:gd name="T64" fmla="*/ 56 w 1276"/>
                  <a:gd name="T65" fmla="*/ 1274 h 1275"/>
                  <a:gd name="T66" fmla="*/ 71 w 1276"/>
                  <a:gd name="T67" fmla="*/ 1275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6" h="1275">
                    <a:moveTo>
                      <a:pt x="1205" y="1275"/>
                    </a:moveTo>
                    <a:lnTo>
                      <a:pt x="1212" y="1275"/>
                    </a:lnTo>
                    <a:lnTo>
                      <a:pt x="1219" y="1274"/>
                    </a:lnTo>
                    <a:lnTo>
                      <a:pt x="1226" y="1272"/>
                    </a:lnTo>
                    <a:lnTo>
                      <a:pt x="1233" y="1269"/>
                    </a:lnTo>
                    <a:lnTo>
                      <a:pt x="1239" y="1267"/>
                    </a:lnTo>
                    <a:lnTo>
                      <a:pt x="1244" y="1263"/>
                    </a:lnTo>
                    <a:lnTo>
                      <a:pt x="1250" y="1259"/>
                    </a:lnTo>
                    <a:lnTo>
                      <a:pt x="1254" y="1255"/>
                    </a:lnTo>
                    <a:lnTo>
                      <a:pt x="1259" y="1249"/>
                    </a:lnTo>
                    <a:lnTo>
                      <a:pt x="1264" y="1244"/>
                    </a:lnTo>
                    <a:lnTo>
                      <a:pt x="1267" y="1239"/>
                    </a:lnTo>
                    <a:lnTo>
                      <a:pt x="1270" y="1232"/>
                    </a:lnTo>
                    <a:lnTo>
                      <a:pt x="1273" y="1226"/>
                    </a:lnTo>
                    <a:lnTo>
                      <a:pt x="1274" y="1219"/>
                    </a:lnTo>
                    <a:lnTo>
                      <a:pt x="1275" y="1211"/>
                    </a:lnTo>
                    <a:lnTo>
                      <a:pt x="1276" y="1205"/>
                    </a:lnTo>
                    <a:lnTo>
                      <a:pt x="1276" y="71"/>
                    </a:lnTo>
                    <a:lnTo>
                      <a:pt x="1275" y="63"/>
                    </a:lnTo>
                    <a:lnTo>
                      <a:pt x="1274" y="56"/>
                    </a:lnTo>
                    <a:lnTo>
                      <a:pt x="1273" y="49"/>
                    </a:lnTo>
                    <a:lnTo>
                      <a:pt x="1270" y="43"/>
                    </a:lnTo>
                    <a:lnTo>
                      <a:pt x="1267" y="36"/>
                    </a:lnTo>
                    <a:lnTo>
                      <a:pt x="1264" y="31"/>
                    </a:lnTo>
                    <a:lnTo>
                      <a:pt x="1259" y="25"/>
                    </a:lnTo>
                    <a:lnTo>
                      <a:pt x="1254" y="20"/>
                    </a:lnTo>
                    <a:lnTo>
                      <a:pt x="1250" y="16"/>
                    </a:lnTo>
                    <a:lnTo>
                      <a:pt x="1244" y="11"/>
                    </a:lnTo>
                    <a:lnTo>
                      <a:pt x="1239" y="8"/>
                    </a:lnTo>
                    <a:lnTo>
                      <a:pt x="1233" y="6"/>
                    </a:lnTo>
                    <a:lnTo>
                      <a:pt x="1226" y="3"/>
                    </a:lnTo>
                    <a:lnTo>
                      <a:pt x="1219" y="1"/>
                    </a:lnTo>
                    <a:lnTo>
                      <a:pt x="1212" y="0"/>
                    </a:lnTo>
                    <a:lnTo>
                      <a:pt x="1205" y="0"/>
                    </a:lnTo>
                    <a:lnTo>
                      <a:pt x="71" y="0"/>
                    </a:lnTo>
                    <a:lnTo>
                      <a:pt x="63" y="0"/>
                    </a:lnTo>
                    <a:lnTo>
                      <a:pt x="56" y="1"/>
                    </a:lnTo>
                    <a:lnTo>
                      <a:pt x="49" y="3"/>
                    </a:lnTo>
                    <a:lnTo>
                      <a:pt x="43" y="6"/>
                    </a:lnTo>
                    <a:lnTo>
                      <a:pt x="36" y="8"/>
                    </a:lnTo>
                    <a:lnTo>
                      <a:pt x="31" y="11"/>
                    </a:lnTo>
                    <a:lnTo>
                      <a:pt x="25" y="16"/>
                    </a:lnTo>
                    <a:lnTo>
                      <a:pt x="21" y="20"/>
                    </a:lnTo>
                    <a:lnTo>
                      <a:pt x="16" y="25"/>
                    </a:lnTo>
                    <a:lnTo>
                      <a:pt x="13" y="31"/>
                    </a:lnTo>
                    <a:lnTo>
                      <a:pt x="8" y="36"/>
                    </a:lnTo>
                    <a:lnTo>
                      <a:pt x="6" y="43"/>
                    </a:lnTo>
                    <a:lnTo>
                      <a:pt x="3" y="49"/>
                    </a:lnTo>
                    <a:lnTo>
                      <a:pt x="1" y="56"/>
                    </a:lnTo>
                    <a:lnTo>
                      <a:pt x="0" y="63"/>
                    </a:lnTo>
                    <a:lnTo>
                      <a:pt x="0" y="71"/>
                    </a:lnTo>
                    <a:lnTo>
                      <a:pt x="0" y="1205"/>
                    </a:lnTo>
                    <a:lnTo>
                      <a:pt x="0" y="1211"/>
                    </a:lnTo>
                    <a:lnTo>
                      <a:pt x="1" y="1219"/>
                    </a:lnTo>
                    <a:lnTo>
                      <a:pt x="3" y="1226"/>
                    </a:lnTo>
                    <a:lnTo>
                      <a:pt x="6" y="1232"/>
                    </a:lnTo>
                    <a:lnTo>
                      <a:pt x="8" y="1239"/>
                    </a:lnTo>
                    <a:lnTo>
                      <a:pt x="13" y="1244"/>
                    </a:lnTo>
                    <a:lnTo>
                      <a:pt x="16" y="1249"/>
                    </a:lnTo>
                    <a:lnTo>
                      <a:pt x="21" y="1255"/>
                    </a:lnTo>
                    <a:lnTo>
                      <a:pt x="25" y="1259"/>
                    </a:lnTo>
                    <a:lnTo>
                      <a:pt x="31" y="1263"/>
                    </a:lnTo>
                    <a:lnTo>
                      <a:pt x="36" y="1267"/>
                    </a:lnTo>
                    <a:lnTo>
                      <a:pt x="43" y="1269"/>
                    </a:lnTo>
                    <a:lnTo>
                      <a:pt x="49" y="1272"/>
                    </a:lnTo>
                    <a:lnTo>
                      <a:pt x="56" y="1274"/>
                    </a:lnTo>
                    <a:lnTo>
                      <a:pt x="63" y="1275"/>
                    </a:lnTo>
                    <a:lnTo>
                      <a:pt x="71" y="1275"/>
                    </a:lnTo>
                    <a:lnTo>
                      <a:pt x="1205" y="1275"/>
                    </a:lnTo>
                    <a:close/>
                  </a:path>
                </a:pathLst>
              </a:custGeom>
              <a:solidFill>
                <a:srgbClr val="00689E"/>
              </a:solid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23" name="Freeform 2395"/>
              <p:cNvSpPr>
                <a:spLocks noEditPoints="1"/>
              </p:cNvSpPr>
              <p:nvPr/>
            </p:nvSpPr>
            <p:spPr bwMode="auto">
              <a:xfrm>
                <a:off x="1706245" y="6153700"/>
                <a:ext cx="69850" cy="290513"/>
              </a:xfrm>
              <a:custGeom>
                <a:avLst/>
                <a:gdLst>
                  <a:gd name="T0" fmla="*/ 204 w 219"/>
                  <a:gd name="T1" fmla="*/ 303 h 912"/>
                  <a:gd name="T2" fmla="*/ 15 w 219"/>
                  <a:gd name="T3" fmla="*/ 912 h 912"/>
                  <a:gd name="T4" fmla="*/ 110 w 219"/>
                  <a:gd name="T5" fmla="*/ 0 h 912"/>
                  <a:gd name="T6" fmla="*/ 131 w 219"/>
                  <a:gd name="T7" fmla="*/ 2 h 912"/>
                  <a:gd name="T8" fmla="*/ 152 w 219"/>
                  <a:gd name="T9" fmla="*/ 9 h 912"/>
                  <a:gd name="T10" fmla="*/ 171 w 219"/>
                  <a:gd name="T11" fmla="*/ 20 h 912"/>
                  <a:gd name="T12" fmla="*/ 187 w 219"/>
                  <a:gd name="T13" fmla="*/ 33 h 912"/>
                  <a:gd name="T14" fmla="*/ 201 w 219"/>
                  <a:gd name="T15" fmla="*/ 49 h 912"/>
                  <a:gd name="T16" fmla="*/ 211 w 219"/>
                  <a:gd name="T17" fmla="*/ 67 h 912"/>
                  <a:gd name="T18" fmla="*/ 217 w 219"/>
                  <a:gd name="T19" fmla="*/ 88 h 912"/>
                  <a:gd name="T20" fmla="*/ 219 w 219"/>
                  <a:gd name="T21" fmla="*/ 111 h 912"/>
                  <a:gd name="T22" fmla="*/ 217 w 219"/>
                  <a:gd name="T23" fmla="*/ 132 h 912"/>
                  <a:gd name="T24" fmla="*/ 211 w 219"/>
                  <a:gd name="T25" fmla="*/ 153 h 912"/>
                  <a:gd name="T26" fmla="*/ 201 w 219"/>
                  <a:gd name="T27" fmla="*/ 172 h 912"/>
                  <a:gd name="T28" fmla="*/ 187 w 219"/>
                  <a:gd name="T29" fmla="*/ 188 h 912"/>
                  <a:gd name="T30" fmla="*/ 171 w 219"/>
                  <a:gd name="T31" fmla="*/ 202 h 912"/>
                  <a:gd name="T32" fmla="*/ 152 w 219"/>
                  <a:gd name="T33" fmla="*/ 212 h 912"/>
                  <a:gd name="T34" fmla="*/ 131 w 219"/>
                  <a:gd name="T35" fmla="*/ 218 h 912"/>
                  <a:gd name="T36" fmla="*/ 110 w 219"/>
                  <a:gd name="T37" fmla="*/ 220 h 912"/>
                  <a:gd name="T38" fmla="*/ 88 w 219"/>
                  <a:gd name="T39" fmla="*/ 218 h 912"/>
                  <a:gd name="T40" fmla="*/ 67 w 219"/>
                  <a:gd name="T41" fmla="*/ 212 h 912"/>
                  <a:gd name="T42" fmla="*/ 48 w 219"/>
                  <a:gd name="T43" fmla="*/ 202 h 912"/>
                  <a:gd name="T44" fmla="*/ 32 w 219"/>
                  <a:gd name="T45" fmla="*/ 188 h 912"/>
                  <a:gd name="T46" fmla="*/ 18 w 219"/>
                  <a:gd name="T47" fmla="*/ 172 h 912"/>
                  <a:gd name="T48" fmla="*/ 8 w 219"/>
                  <a:gd name="T49" fmla="*/ 153 h 912"/>
                  <a:gd name="T50" fmla="*/ 2 w 219"/>
                  <a:gd name="T51" fmla="*/ 132 h 912"/>
                  <a:gd name="T52" fmla="*/ 0 w 219"/>
                  <a:gd name="T53" fmla="*/ 111 h 912"/>
                  <a:gd name="T54" fmla="*/ 2 w 219"/>
                  <a:gd name="T55" fmla="*/ 88 h 912"/>
                  <a:gd name="T56" fmla="*/ 8 w 219"/>
                  <a:gd name="T57" fmla="*/ 67 h 912"/>
                  <a:gd name="T58" fmla="*/ 18 w 219"/>
                  <a:gd name="T59" fmla="*/ 49 h 912"/>
                  <a:gd name="T60" fmla="*/ 32 w 219"/>
                  <a:gd name="T61" fmla="*/ 33 h 912"/>
                  <a:gd name="T62" fmla="*/ 48 w 219"/>
                  <a:gd name="T63" fmla="*/ 20 h 912"/>
                  <a:gd name="T64" fmla="*/ 67 w 219"/>
                  <a:gd name="T65" fmla="*/ 9 h 912"/>
                  <a:gd name="T66" fmla="*/ 88 w 219"/>
                  <a:gd name="T67" fmla="*/ 2 h 912"/>
                  <a:gd name="T68" fmla="*/ 110 w 219"/>
                  <a:gd name="T69" fmla="*/ 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9" h="912">
                    <a:moveTo>
                      <a:pt x="15" y="303"/>
                    </a:moveTo>
                    <a:lnTo>
                      <a:pt x="204" y="303"/>
                    </a:lnTo>
                    <a:lnTo>
                      <a:pt x="204" y="912"/>
                    </a:lnTo>
                    <a:lnTo>
                      <a:pt x="15" y="912"/>
                    </a:lnTo>
                    <a:lnTo>
                      <a:pt x="15" y="303"/>
                    </a:lnTo>
                    <a:close/>
                    <a:moveTo>
                      <a:pt x="110" y="0"/>
                    </a:moveTo>
                    <a:lnTo>
                      <a:pt x="121" y="1"/>
                    </a:lnTo>
                    <a:lnTo>
                      <a:pt x="131" y="2"/>
                    </a:lnTo>
                    <a:lnTo>
                      <a:pt x="143" y="6"/>
                    </a:lnTo>
                    <a:lnTo>
                      <a:pt x="152" y="9"/>
                    </a:lnTo>
                    <a:lnTo>
                      <a:pt x="162" y="14"/>
                    </a:lnTo>
                    <a:lnTo>
                      <a:pt x="171" y="20"/>
                    </a:lnTo>
                    <a:lnTo>
                      <a:pt x="179" y="25"/>
                    </a:lnTo>
                    <a:lnTo>
                      <a:pt x="187" y="33"/>
                    </a:lnTo>
                    <a:lnTo>
                      <a:pt x="194" y="41"/>
                    </a:lnTo>
                    <a:lnTo>
                      <a:pt x="201" y="49"/>
                    </a:lnTo>
                    <a:lnTo>
                      <a:pt x="206" y="58"/>
                    </a:lnTo>
                    <a:lnTo>
                      <a:pt x="211" y="67"/>
                    </a:lnTo>
                    <a:lnTo>
                      <a:pt x="214" y="78"/>
                    </a:lnTo>
                    <a:lnTo>
                      <a:pt x="217" y="88"/>
                    </a:lnTo>
                    <a:lnTo>
                      <a:pt x="219" y="99"/>
                    </a:lnTo>
                    <a:lnTo>
                      <a:pt x="219" y="111"/>
                    </a:lnTo>
                    <a:lnTo>
                      <a:pt x="219" y="122"/>
                    </a:lnTo>
                    <a:lnTo>
                      <a:pt x="217" y="132"/>
                    </a:lnTo>
                    <a:lnTo>
                      <a:pt x="214" y="142"/>
                    </a:lnTo>
                    <a:lnTo>
                      <a:pt x="211" y="153"/>
                    </a:lnTo>
                    <a:lnTo>
                      <a:pt x="206" y="163"/>
                    </a:lnTo>
                    <a:lnTo>
                      <a:pt x="201" y="172"/>
                    </a:lnTo>
                    <a:lnTo>
                      <a:pt x="194" y="180"/>
                    </a:lnTo>
                    <a:lnTo>
                      <a:pt x="187" y="188"/>
                    </a:lnTo>
                    <a:lnTo>
                      <a:pt x="179" y="195"/>
                    </a:lnTo>
                    <a:lnTo>
                      <a:pt x="171" y="202"/>
                    </a:lnTo>
                    <a:lnTo>
                      <a:pt x="162" y="207"/>
                    </a:lnTo>
                    <a:lnTo>
                      <a:pt x="152" y="212"/>
                    </a:lnTo>
                    <a:lnTo>
                      <a:pt x="143" y="215"/>
                    </a:lnTo>
                    <a:lnTo>
                      <a:pt x="131" y="218"/>
                    </a:lnTo>
                    <a:lnTo>
                      <a:pt x="121" y="220"/>
                    </a:lnTo>
                    <a:lnTo>
                      <a:pt x="110" y="220"/>
                    </a:lnTo>
                    <a:lnTo>
                      <a:pt x="98" y="220"/>
                    </a:lnTo>
                    <a:lnTo>
                      <a:pt x="88" y="218"/>
                    </a:lnTo>
                    <a:lnTo>
                      <a:pt x="77" y="215"/>
                    </a:lnTo>
                    <a:lnTo>
                      <a:pt x="67" y="212"/>
                    </a:lnTo>
                    <a:lnTo>
                      <a:pt x="57" y="207"/>
                    </a:lnTo>
                    <a:lnTo>
                      <a:pt x="48" y="202"/>
                    </a:lnTo>
                    <a:lnTo>
                      <a:pt x="40" y="195"/>
                    </a:lnTo>
                    <a:lnTo>
                      <a:pt x="32" y="188"/>
                    </a:lnTo>
                    <a:lnTo>
                      <a:pt x="25" y="180"/>
                    </a:lnTo>
                    <a:lnTo>
                      <a:pt x="18" y="172"/>
                    </a:lnTo>
                    <a:lnTo>
                      <a:pt x="13" y="163"/>
                    </a:lnTo>
                    <a:lnTo>
                      <a:pt x="8" y="153"/>
                    </a:lnTo>
                    <a:lnTo>
                      <a:pt x="5" y="142"/>
                    </a:lnTo>
                    <a:lnTo>
                      <a:pt x="2" y="132"/>
                    </a:lnTo>
                    <a:lnTo>
                      <a:pt x="0" y="122"/>
                    </a:lnTo>
                    <a:lnTo>
                      <a:pt x="0" y="111"/>
                    </a:lnTo>
                    <a:lnTo>
                      <a:pt x="0" y="99"/>
                    </a:lnTo>
                    <a:lnTo>
                      <a:pt x="2" y="88"/>
                    </a:lnTo>
                    <a:lnTo>
                      <a:pt x="5" y="78"/>
                    </a:lnTo>
                    <a:lnTo>
                      <a:pt x="8" y="67"/>
                    </a:lnTo>
                    <a:lnTo>
                      <a:pt x="13" y="58"/>
                    </a:lnTo>
                    <a:lnTo>
                      <a:pt x="18" y="49"/>
                    </a:lnTo>
                    <a:lnTo>
                      <a:pt x="25" y="41"/>
                    </a:lnTo>
                    <a:lnTo>
                      <a:pt x="32" y="33"/>
                    </a:lnTo>
                    <a:lnTo>
                      <a:pt x="40" y="25"/>
                    </a:lnTo>
                    <a:lnTo>
                      <a:pt x="48" y="20"/>
                    </a:lnTo>
                    <a:lnTo>
                      <a:pt x="57" y="14"/>
                    </a:lnTo>
                    <a:lnTo>
                      <a:pt x="67" y="9"/>
                    </a:lnTo>
                    <a:lnTo>
                      <a:pt x="77" y="6"/>
                    </a:lnTo>
                    <a:lnTo>
                      <a:pt x="88" y="2"/>
                    </a:lnTo>
                    <a:lnTo>
                      <a:pt x="98" y="1"/>
                    </a:lnTo>
                    <a:lnTo>
                      <a:pt x="11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24" name="Freeform 2396"/>
              <p:cNvSpPr>
                <a:spLocks/>
              </p:cNvSpPr>
              <p:nvPr/>
            </p:nvSpPr>
            <p:spPr bwMode="auto">
              <a:xfrm>
                <a:off x="1807845" y="6245775"/>
                <a:ext cx="187325" cy="198438"/>
              </a:xfrm>
              <a:custGeom>
                <a:avLst/>
                <a:gdLst>
                  <a:gd name="T0" fmla="*/ 181 w 590"/>
                  <a:gd name="T1" fmla="*/ 15 h 624"/>
                  <a:gd name="T2" fmla="*/ 184 w 590"/>
                  <a:gd name="T3" fmla="*/ 98 h 624"/>
                  <a:gd name="T4" fmla="*/ 196 w 590"/>
                  <a:gd name="T5" fmla="*/ 81 h 624"/>
                  <a:gd name="T6" fmla="*/ 209 w 590"/>
                  <a:gd name="T7" fmla="*/ 63 h 624"/>
                  <a:gd name="T8" fmla="*/ 227 w 590"/>
                  <a:gd name="T9" fmla="*/ 46 h 624"/>
                  <a:gd name="T10" fmla="*/ 248 w 590"/>
                  <a:gd name="T11" fmla="*/ 31 h 624"/>
                  <a:gd name="T12" fmla="*/ 273 w 590"/>
                  <a:gd name="T13" fmla="*/ 18 h 624"/>
                  <a:gd name="T14" fmla="*/ 299 w 590"/>
                  <a:gd name="T15" fmla="*/ 9 h 624"/>
                  <a:gd name="T16" fmla="*/ 330 w 590"/>
                  <a:gd name="T17" fmla="*/ 3 h 624"/>
                  <a:gd name="T18" fmla="*/ 363 w 590"/>
                  <a:gd name="T19" fmla="*/ 0 h 624"/>
                  <a:gd name="T20" fmla="*/ 397 w 590"/>
                  <a:gd name="T21" fmla="*/ 1 h 624"/>
                  <a:gd name="T22" fmla="*/ 428 w 590"/>
                  <a:gd name="T23" fmla="*/ 6 h 624"/>
                  <a:gd name="T24" fmla="*/ 455 w 590"/>
                  <a:gd name="T25" fmla="*/ 13 h 624"/>
                  <a:gd name="T26" fmla="*/ 479 w 590"/>
                  <a:gd name="T27" fmla="*/ 22 h 624"/>
                  <a:gd name="T28" fmla="*/ 501 w 590"/>
                  <a:gd name="T29" fmla="*/ 34 h 624"/>
                  <a:gd name="T30" fmla="*/ 519 w 590"/>
                  <a:gd name="T31" fmla="*/ 49 h 624"/>
                  <a:gd name="T32" fmla="*/ 535 w 590"/>
                  <a:gd name="T33" fmla="*/ 65 h 624"/>
                  <a:gd name="T34" fmla="*/ 549 w 590"/>
                  <a:gd name="T35" fmla="*/ 83 h 624"/>
                  <a:gd name="T36" fmla="*/ 559 w 590"/>
                  <a:gd name="T37" fmla="*/ 104 h 624"/>
                  <a:gd name="T38" fmla="*/ 568 w 590"/>
                  <a:gd name="T39" fmla="*/ 127 h 624"/>
                  <a:gd name="T40" fmla="*/ 582 w 590"/>
                  <a:gd name="T41" fmla="*/ 176 h 624"/>
                  <a:gd name="T42" fmla="*/ 588 w 590"/>
                  <a:gd name="T43" fmla="*/ 230 h 624"/>
                  <a:gd name="T44" fmla="*/ 590 w 590"/>
                  <a:gd name="T45" fmla="*/ 291 h 624"/>
                  <a:gd name="T46" fmla="*/ 401 w 590"/>
                  <a:gd name="T47" fmla="*/ 624 h 624"/>
                  <a:gd name="T48" fmla="*/ 401 w 590"/>
                  <a:gd name="T49" fmla="*/ 301 h 624"/>
                  <a:gd name="T50" fmla="*/ 397 w 590"/>
                  <a:gd name="T51" fmla="*/ 259 h 624"/>
                  <a:gd name="T52" fmla="*/ 393 w 590"/>
                  <a:gd name="T53" fmla="*/ 232 h 624"/>
                  <a:gd name="T54" fmla="*/ 382 w 590"/>
                  <a:gd name="T55" fmla="*/ 210 h 624"/>
                  <a:gd name="T56" fmla="*/ 369 w 590"/>
                  <a:gd name="T57" fmla="*/ 189 h 624"/>
                  <a:gd name="T58" fmla="*/ 347 w 590"/>
                  <a:gd name="T59" fmla="*/ 176 h 624"/>
                  <a:gd name="T60" fmla="*/ 320 w 590"/>
                  <a:gd name="T61" fmla="*/ 168 h 624"/>
                  <a:gd name="T62" fmla="*/ 284 w 590"/>
                  <a:gd name="T63" fmla="*/ 168 h 624"/>
                  <a:gd name="T64" fmla="*/ 255 w 590"/>
                  <a:gd name="T65" fmla="*/ 174 h 624"/>
                  <a:gd name="T66" fmla="*/ 232 w 590"/>
                  <a:gd name="T67" fmla="*/ 187 h 624"/>
                  <a:gd name="T68" fmla="*/ 215 w 590"/>
                  <a:gd name="T69" fmla="*/ 204 h 624"/>
                  <a:gd name="T70" fmla="*/ 204 w 590"/>
                  <a:gd name="T71" fmla="*/ 227 h 624"/>
                  <a:gd name="T72" fmla="*/ 196 w 590"/>
                  <a:gd name="T73" fmla="*/ 252 h 624"/>
                  <a:gd name="T74" fmla="*/ 191 w 590"/>
                  <a:gd name="T75" fmla="*/ 279 h 624"/>
                  <a:gd name="T76" fmla="*/ 189 w 590"/>
                  <a:gd name="T77" fmla="*/ 308 h 624"/>
                  <a:gd name="T78" fmla="*/ 189 w 590"/>
                  <a:gd name="T79" fmla="*/ 624 h 624"/>
                  <a:gd name="T80" fmla="*/ 0 w 590"/>
                  <a:gd name="T81" fmla="*/ 15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90" h="624">
                    <a:moveTo>
                      <a:pt x="0" y="15"/>
                    </a:moveTo>
                    <a:lnTo>
                      <a:pt x="181" y="15"/>
                    </a:lnTo>
                    <a:lnTo>
                      <a:pt x="181" y="98"/>
                    </a:lnTo>
                    <a:lnTo>
                      <a:pt x="184" y="98"/>
                    </a:lnTo>
                    <a:lnTo>
                      <a:pt x="189" y="89"/>
                    </a:lnTo>
                    <a:lnTo>
                      <a:pt x="196" y="81"/>
                    </a:lnTo>
                    <a:lnTo>
                      <a:pt x="202" y="72"/>
                    </a:lnTo>
                    <a:lnTo>
                      <a:pt x="209" y="63"/>
                    </a:lnTo>
                    <a:lnTo>
                      <a:pt x="218" y="55"/>
                    </a:lnTo>
                    <a:lnTo>
                      <a:pt x="227" y="46"/>
                    </a:lnTo>
                    <a:lnTo>
                      <a:pt x="238" y="39"/>
                    </a:lnTo>
                    <a:lnTo>
                      <a:pt x="248" y="31"/>
                    </a:lnTo>
                    <a:lnTo>
                      <a:pt x="261" y="24"/>
                    </a:lnTo>
                    <a:lnTo>
                      <a:pt x="273" y="18"/>
                    </a:lnTo>
                    <a:lnTo>
                      <a:pt x="286" y="13"/>
                    </a:lnTo>
                    <a:lnTo>
                      <a:pt x="299" y="9"/>
                    </a:lnTo>
                    <a:lnTo>
                      <a:pt x="314" y="5"/>
                    </a:lnTo>
                    <a:lnTo>
                      <a:pt x="330" y="3"/>
                    </a:lnTo>
                    <a:lnTo>
                      <a:pt x="346" y="0"/>
                    </a:lnTo>
                    <a:lnTo>
                      <a:pt x="363" y="0"/>
                    </a:lnTo>
                    <a:lnTo>
                      <a:pt x="380" y="0"/>
                    </a:lnTo>
                    <a:lnTo>
                      <a:pt x="397" y="1"/>
                    </a:lnTo>
                    <a:lnTo>
                      <a:pt x="413" y="4"/>
                    </a:lnTo>
                    <a:lnTo>
                      <a:pt x="428" y="6"/>
                    </a:lnTo>
                    <a:lnTo>
                      <a:pt x="442" y="9"/>
                    </a:lnTo>
                    <a:lnTo>
                      <a:pt x="455" y="13"/>
                    </a:lnTo>
                    <a:lnTo>
                      <a:pt x="468" y="17"/>
                    </a:lnTo>
                    <a:lnTo>
                      <a:pt x="479" y="22"/>
                    </a:lnTo>
                    <a:lnTo>
                      <a:pt x="491" y="28"/>
                    </a:lnTo>
                    <a:lnTo>
                      <a:pt x="501" y="34"/>
                    </a:lnTo>
                    <a:lnTo>
                      <a:pt x="510" y="41"/>
                    </a:lnTo>
                    <a:lnTo>
                      <a:pt x="519" y="49"/>
                    </a:lnTo>
                    <a:lnTo>
                      <a:pt x="527" y="57"/>
                    </a:lnTo>
                    <a:lnTo>
                      <a:pt x="535" y="65"/>
                    </a:lnTo>
                    <a:lnTo>
                      <a:pt x="542" y="74"/>
                    </a:lnTo>
                    <a:lnTo>
                      <a:pt x="549" y="83"/>
                    </a:lnTo>
                    <a:lnTo>
                      <a:pt x="554" y="94"/>
                    </a:lnTo>
                    <a:lnTo>
                      <a:pt x="559" y="104"/>
                    </a:lnTo>
                    <a:lnTo>
                      <a:pt x="565" y="115"/>
                    </a:lnTo>
                    <a:lnTo>
                      <a:pt x="568" y="127"/>
                    </a:lnTo>
                    <a:lnTo>
                      <a:pt x="576" y="151"/>
                    </a:lnTo>
                    <a:lnTo>
                      <a:pt x="582" y="176"/>
                    </a:lnTo>
                    <a:lnTo>
                      <a:pt x="585" y="203"/>
                    </a:lnTo>
                    <a:lnTo>
                      <a:pt x="588" y="230"/>
                    </a:lnTo>
                    <a:lnTo>
                      <a:pt x="590" y="260"/>
                    </a:lnTo>
                    <a:lnTo>
                      <a:pt x="590" y="291"/>
                    </a:lnTo>
                    <a:lnTo>
                      <a:pt x="590" y="624"/>
                    </a:lnTo>
                    <a:lnTo>
                      <a:pt x="401" y="624"/>
                    </a:lnTo>
                    <a:lnTo>
                      <a:pt x="401" y="328"/>
                    </a:lnTo>
                    <a:lnTo>
                      <a:pt x="401" y="301"/>
                    </a:lnTo>
                    <a:lnTo>
                      <a:pt x="400" y="273"/>
                    </a:lnTo>
                    <a:lnTo>
                      <a:pt x="397" y="259"/>
                    </a:lnTo>
                    <a:lnTo>
                      <a:pt x="395" y="246"/>
                    </a:lnTo>
                    <a:lnTo>
                      <a:pt x="393" y="232"/>
                    </a:lnTo>
                    <a:lnTo>
                      <a:pt x="388" y="221"/>
                    </a:lnTo>
                    <a:lnTo>
                      <a:pt x="382" y="210"/>
                    </a:lnTo>
                    <a:lnTo>
                      <a:pt x="377" y="199"/>
                    </a:lnTo>
                    <a:lnTo>
                      <a:pt x="369" y="189"/>
                    </a:lnTo>
                    <a:lnTo>
                      <a:pt x="359" y="182"/>
                    </a:lnTo>
                    <a:lnTo>
                      <a:pt x="347" y="176"/>
                    </a:lnTo>
                    <a:lnTo>
                      <a:pt x="335" y="171"/>
                    </a:lnTo>
                    <a:lnTo>
                      <a:pt x="320" y="168"/>
                    </a:lnTo>
                    <a:lnTo>
                      <a:pt x="303" y="166"/>
                    </a:lnTo>
                    <a:lnTo>
                      <a:pt x="284" y="168"/>
                    </a:lnTo>
                    <a:lnTo>
                      <a:pt x="270" y="170"/>
                    </a:lnTo>
                    <a:lnTo>
                      <a:pt x="255" y="174"/>
                    </a:lnTo>
                    <a:lnTo>
                      <a:pt x="243" y="180"/>
                    </a:lnTo>
                    <a:lnTo>
                      <a:pt x="232" y="187"/>
                    </a:lnTo>
                    <a:lnTo>
                      <a:pt x="223" y="195"/>
                    </a:lnTo>
                    <a:lnTo>
                      <a:pt x="215" y="204"/>
                    </a:lnTo>
                    <a:lnTo>
                      <a:pt x="209" y="215"/>
                    </a:lnTo>
                    <a:lnTo>
                      <a:pt x="204" y="227"/>
                    </a:lnTo>
                    <a:lnTo>
                      <a:pt x="199" y="238"/>
                    </a:lnTo>
                    <a:lnTo>
                      <a:pt x="196" y="252"/>
                    </a:lnTo>
                    <a:lnTo>
                      <a:pt x="193" y="264"/>
                    </a:lnTo>
                    <a:lnTo>
                      <a:pt x="191" y="279"/>
                    </a:lnTo>
                    <a:lnTo>
                      <a:pt x="190" y="293"/>
                    </a:lnTo>
                    <a:lnTo>
                      <a:pt x="189" y="308"/>
                    </a:lnTo>
                    <a:lnTo>
                      <a:pt x="189" y="322"/>
                    </a:lnTo>
                    <a:lnTo>
                      <a:pt x="189" y="624"/>
                    </a:lnTo>
                    <a:lnTo>
                      <a:pt x="0" y="624"/>
                    </a:lnTo>
                    <a:lnTo>
                      <a:pt x="0"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8" name="Group 7"/>
            <p:cNvGrpSpPr/>
            <p:nvPr/>
          </p:nvGrpSpPr>
          <p:grpSpPr>
            <a:xfrm>
              <a:off x="1885471" y="7959578"/>
              <a:ext cx="300180" cy="300181"/>
              <a:chOff x="2115820" y="6099725"/>
              <a:chExt cx="404813" cy="404813"/>
            </a:xfrm>
          </p:grpSpPr>
          <p:sp>
            <p:nvSpPr>
              <p:cNvPr id="20" name="Freeform 2404"/>
              <p:cNvSpPr>
                <a:spLocks/>
              </p:cNvSpPr>
              <p:nvPr/>
            </p:nvSpPr>
            <p:spPr bwMode="auto">
              <a:xfrm>
                <a:off x="2115820" y="6099725"/>
                <a:ext cx="404813" cy="404813"/>
              </a:xfrm>
              <a:custGeom>
                <a:avLst/>
                <a:gdLst>
                  <a:gd name="T0" fmla="*/ 1212 w 1276"/>
                  <a:gd name="T1" fmla="*/ 1275 h 1275"/>
                  <a:gd name="T2" fmla="*/ 1226 w 1276"/>
                  <a:gd name="T3" fmla="*/ 1272 h 1275"/>
                  <a:gd name="T4" fmla="*/ 1239 w 1276"/>
                  <a:gd name="T5" fmla="*/ 1267 h 1275"/>
                  <a:gd name="T6" fmla="*/ 1250 w 1276"/>
                  <a:gd name="T7" fmla="*/ 1259 h 1275"/>
                  <a:gd name="T8" fmla="*/ 1259 w 1276"/>
                  <a:gd name="T9" fmla="*/ 1249 h 1275"/>
                  <a:gd name="T10" fmla="*/ 1267 w 1276"/>
                  <a:gd name="T11" fmla="*/ 1239 h 1275"/>
                  <a:gd name="T12" fmla="*/ 1273 w 1276"/>
                  <a:gd name="T13" fmla="*/ 1226 h 1275"/>
                  <a:gd name="T14" fmla="*/ 1275 w 1276"/>
                  <a:gd name="T15" fmla="*/ 1211 h 1275"/>
                  <a:gd name="T16" fmla="*/ 1276 w 1276"/>
                  <a:gd name="T17" fmla="*/ 71 h 1275"/>
                  <a:gd name="T18" fmla="*/ 1274 w 1276"/>
                  <a:gd name="T19" fmla="*/ 56 h 1275"/>
                  <a:gd name="T20" fmla="*/ 1270 w 1276"/>
                  <a:gd name="T21" fmla="*/ 43 h 1275"/>
                  <a:gd name="T22" fmla="*/ 1264 w 1276"/>
                  <a:gd name="T23" fmla="*/ 31 h 1275"/>
                  <a:gd name="T24" fmla="*/ 1254 w 1276"/>
                  <a:gd name="T25" fmla="*/ 20 h 1275"/>
                  <a:gd name="T26" fmla="*/ 1244 w 1276"/>
                  <a:gd name="T27" fmla="*/ 11 h 1275"/>
                  <a:gd name="T28" fmla="*/ 1233 w 1276"/>
                  <a:gd name="T29" fmla="*/ 6 h 1275"/>
                  <a:gd name="T30" fmla="*/ 1219 w 1276"/>
                  <a:gd name="T31" fmla="*/ 1 h 1275"/>
                  <a:gd name="T32" fmla="*/ 1205 w 1276"/>
                  <a:gd name="T33" fmla="*/ 0 h 1275"/>
                  <a:gd name="T34" fmla="*/ 63 w 1276"/>
                  <a:gd name="T35" fmla="*/ 0 h 1275"/>
                  <a:gd name="T36" fmla="*/ 49 w 1276"/>
                  <a:gd name="T37" fmla="*/ 3 h 1275"/>
                  <a:gd name="T38" fmla="*/ 36 w 1276"/>
                  <a:gd name="T39" fmla="*/ 8 h 1275"/>
                  <a:gd name="T40" fmla="*/ 25 w 1276"/>
                  <a:gd name="T41" fmla="*/ 16 h 1275"/>
                  <a:gd name="T42" fmla="*/ 16 w 1276"/>
                  <a:gd name="T43" fmla="*/ 25 h 1275"/>
                  <a:gd name="T44" fmla="*/ 8 w 1276"/>
                  <a:gd name="T45" fmla="*/ 36 h 1275"/>
                  <a:gd name="T46" fmla="*/ 3 w 1276"/>
                  <a:gd name="T47" fmla="*/ 49 h 1275"/>
                  <a:gd name="T48" fmla="*/ 0 w 1276"/>
                  <a:gd name="T49" fmla="*/ 63 h 1275"/>
                  <a:gd name="T50" fmla="*/ 0 w 1276"/>
                  <a:gd name="T51" fmla="*/ 1205 h 1275"/>
                  <a:gd name="T52" fmla="*/ 1 w 1276"/>
                  <a:gd name="T53" fmla="*/ 1219 h 1275"/>
                  <a:gd name="T54" fmla="*/ 6 w 1276"/>
                  <a:gd name="T55" fmla="*/ 1232 h 1275"/>
                  <a:gd name="T56" fmla="*/ 13 w 1276"/>
                  <a:gd name="T57" fmla="*/ 1244 h 1275"/>
                  <a:gd name="T58" fmla="*/ 21 w 1276"/>
                  <a:gd name="T59" fmla="*/ 1255 h 1275"/>
                  <a:gd name="T60" fmla="*/ 31 w 1276"/>
                  <a:gd name="T61" fmla="*/ 1263 h 1275"/>
                  <a:gd name="T62" fmla="*/ 43 w 1276"/>
                  <a:gd name="T63" fmla="*/ 1269 h 1275"/>
                  <a:gd name="T64" fmla="*/ 56 w 1276"/>
                  <a:gd name="T65" fmla="*/ 1274 h 1275"/>
                  <a:gd name="T66" fmla="*/ 71 w 1276"/>
                  <a:gd name="T67" fmla="*/ 1275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6" h="1275">
                    <a:moveTo>
                      <a:pt x="1205" y="1275"/>
                    </a:moveTo>
                    <a:lnTo>
                      <a:pt x="1212" y="1275"/>
                    </a:lnTo>
                    <a:lnTo>
                      <a:pt x="1219" y="1274"/>
                    </a:lnTo>
                    <a:lnTo>
                      <a:pt x="1226" y="1272"/>
                    </a:lnTo>
                    <a:lnTo>
                      <a:pt x="1233" y="1269"/>
                    </a:lnTo>
                    <a:lnTo>
                      <a:pt x="1239" y="1267"/>
                    </a:lnTo>
                    <a:lnTo>
                      <a:pt x="1244" y="1263"/>
                    </a:lnTo>
                    <a:lnTo>
                      <a:pt x="1250" y="1259"/>
                    </a:lnTo>
                    <a:lnTo>
                      <a:pt x="1254" y="1255"/>
                    </a:lnTo>
                    <a:lnTo>
                      <a:pt x="1259" y="1249"/>
                    </a:lnTo>
                    <a:lnTo>
                      <a:pt x="1264" y="1244"/>
                    </a:lnTo>
                    <a:lnTo>
                      <a:pt x="1267" y="1239"/>
                    </a:lnTo>
                    <a:lnTo>
                      <a:pt x="1270" y="1232"/>
                    </a:lnTo>
                    <a:lnTo>
                      <a:pt x="1273" y="1226"/>
                    </a:lnTo>
                    <a:lnTo>
                      <a:pt x="1274" y="1219"/>
                    </a:lnTo>
                    <a:lnTo>
                      <a:pt x="1275" y="1211"/>
                    </a:lnTo>
                    <a:lnTo>
                      <a:pt x="1276" y="1205"/>
                    </a:lnTo>
                    <a:lnTo>
                      <a:pt x="1276" y="71"/>
                    </a:lnTo>
                    <a:lnTo>
                      <a:pt x="1275" y="63"/>
                    </a:lnTo>
                    <a:lnTo>
                      <a:pt x="1274" y="56"/>
                    </a:lnTo>
                    <a:lnTo>
                      <a:pt x="1273" y="49"/>
                    </a:lnTo>
                    <a:lnTo>
                      <a:pt x="1270" y="43"/>
                    </a:lnTo>
                    <a:lnTo>
                      <a:pt x="1267" y="36"/>
                    </a:lnTo>
                    <a:lnTo>
                      <a:pt x="1264" y="31"/>
                    </a:lnTo>
                    <a:lnTo>
                      <a:pt x="1259" y="25"/>
                    </a:lnTo>
                    <a:lnTo>
                      <a:pt x="1254" y="20"/>
                    </a:lnTo>
                    <a:lnTo>
                      <a:pt x="1250" y="16"/>
                    </a:lnTo>
                    <a:lnTo>
                      <a:pt x="1244" y="11"/>
                    </a:lnTo>
                    <a:lnTo>
                      <a:pt x="1239" y="8"/>
                    </a:lnTo>
                    <a:lnTo>
                      <a:pt x="1233" y="6"/>
                    </a:lnTo>
                    <a:lnTo>
                      <a:pt x="1226" y="3"/>
                    </a:lnTo>
                    <a:lnTo>
                      <a:pt x="1219" y="1"/>
                    </a:lnTo>
                    <a:lnTo>
                      <a:pt x="1212" y="0"/>
                    </a:lnTo>
                    <a:lnTo>
                      <a:pt x="1205" y="0"/>
                    </a:lnTo>
                    <a:lnTo>
                      <a:pt x="71" y="0"/>
                    </a:lnTo>
                    <a:lnTo>
                      <a:pt x="63" y="0"/>
                    </a:lnTo>
                    <a:lnTo>
                      <a:pt x="56" y="1"/>
                    </a:lnTo>
                    <a:lnTo>
                      <a:pt x="49" y="3"/>
                    </a:lnTo>
                    <a:lnTo>
                      <a:pt x="43" y="6"/>
                    </a:lnTo>
                    <a:lnTo>
                      <a:pt x="36" y="8"/>
                    </a:lnTo>
                    <a:lnTo>
                      <a:pt x="31" y="11"/>
                    </a:lnTo>
                    <a:lnTo>
                      <a:pt x="25" y="16"/>
                    </a:lnTo>
                    <a:lnTo>
                      <a:pt x="21" y="20"/>
                    </a:lnTo>
                    <a:lnTo>
                      <a:pt x="16" y="25"/>
                    </a:lnTo>
                    <a:lnTo>
                      <a:pt x="13" y="31"/>
                    </a:lnTo>
                    <a:lnTo>
                      <a:pt x="8" y="36"/>
                    </a:lnTo>
                    <a:lnTo>
                      <a:pt x="6" y="43"/>
                    </a:lnTo>
                    <a:lnTo>
                      <a:pt x="3" y="49"/>
                    </a:lnTo>
                    <a:lnTo>
                      <a:pt x="1" y="56"/>
                    </a:lnTo>
                    <a:lnTo>
                      <a:pt x="0" y="63"/>
                    </a:lnTo>
                    <a:lnTo>
                      <a:pt x="0" y="71"/>
                    </a:lnTo>
                    <a:lnTo>
                      <a:pt x="0" y="1205"/>
                    </a:lnTo>
                    <a:lnTo>
                      <a:pt x="0" y="1211"/>
                    </a:lnTo>
                    <a:lnTo>
                      <a:pt x="1" y="1219"/>
                    </a:lnTo>
                    <a:lnTo>
                      <a:pt x="3" y="1226"/>
                    </a:lnTo>
                    <a:lnTo>
                      <a:pt x="6" y="1232"/>
                    </a:lnTo>
                    <a:lnTo>
                      <a:pt x="8" y="1239"/>
                    </a:lnTo>
                    <a:lnTo>
                      <a:pt x="13" y="1244"/>
                    </a:lnTo>
                    <a:lnTo>
                      <a:pt x="16" y="1249"/>
                    </a:lnTo>
                    <a:lnTo>
                      <a:pt x="21" y="1255"/>
                    </a:lnTo>
                    <a:lnTo>
                      <a:pt x="25" y="1259"/>
                    </a:lnTo>
                    <a:lnTo>
                      <a:pt x="31" y="1263"/>
                    </a:lnTo>
                    <a:lnTo>
                      <a:pt x="36" y="1267"/>
                    </a:lnTo>
                    <a:lnTo>
                      <a:pt x="43" y="1269"/>
                    </a:lnTo>
                    <a:lnTo>
                      <a:pt x="49" y="1272"/>
                    </a:lnTo>
                    <a:lnTo>
                      <a:pt x="56" y="1274"/>
                    </a:lnTo>
                    <a:lnTo>
                      <a:pt x="63" y="1275"/>
                    </a:lnTo>
                    <a:lnTo>
                      <a:pt x="71" y="1275"/>
                    </a:lnTo>
                    <a:lnTo>
                      <a:pt x="1205" y="1275"/>
                    </a:lnTo>
                    <a:close/>
                  </a:path>
                </a:pathLst>
              </a:custGeom>
              <a:solidFill>
                <a:srgbClr val="3C4983"/>
              </a:solid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21" name="Freeform 2398"/>
              <p:cNvSpPr>
                <a:spLocks/>
              </p:cNvSpPr>
              <p:nvPr/>
            </p:nvSpPr>
            <p:spPr bwMode="auto">
              <a:xfrm>
                <a:off x="2279333" y="6160050"/>
                <a:ext cx="179388" cy="342900"/>
              </a:xfrm>
              <a:custGeom>
                <a:avLst/>
                <a:gdLst>
                  <a:gd name="T0" fmla="*/ 365 w 562"/>
                  <a:gd name="T1" fmla="*/ 1082 h 1082"/>
                  <a:gd name="T2" fmla="*/ 365 w 562"/>
                  <a:gd name="T3" fmla="*/ 589 h 1082"/>
                  <a:gd name="T4" fmla="*/ 530 w 562"/>
                  <a:gd name="T5" fmla="*/ 589 h 1082"/>
                  <a:gd name="T6" fmla="*/ 555 w 562"/>
                  <a:gd name="T7" fmla="*/ 397 h 1082"/>
                  <a:gd name="T8" fmla="*/ 365 w 562"/>
                  <a:gd name="T9" fmla="*/ 397 h 1082"/>
                  <a:gd name="T10" fmla="*/ 365 w 562"/>
                  <a:gd name="T11" fmla="*/ 274 h 1082"/>
                  <a:gd name="T12" fmla="*/ 366 w 562"/>
                  <a:gd name="T13" fmla="*/ 253 h 1082"/>
                  <a:gd name="T14" fmla="*/ 368 w 562"/>
                  <a:gd name="T15" fmla="*/ 235 h 1082"/>
                  <a:gd name="T16" fmla="*/ 371 w 562"/>
                  <a:gd name="T17" fmla="*/ 227 h 1082"/>
                  <a:gd name="T18" fmla="*/ 374 w 562"/>
                  <a:gd name="T19" fmla="*/ 219 h 1082"/>
                  <a:gd name="T20" fmla="*/ 377 w 562"/>
                  <a:gd name="T21" fmla="*/ 212 h 1082"/>
                  <a:gd name="T22" fmla="*/ 382 w 562"/>
                  <a:gd name="T23" fmla="*/ 205 h 1082"/>
                  <a:gd name="T24" fmla="*/ 388 w 562"/>
                  <a:gd name="T25" fmla="*/ 200 h 1082"/>
                  <a:gd name="T26" fmla="*/ 395 w 562"/>
                  <a:gd name="T27" fmla="*/ 195 h 1082"/>
                  <a:gd name="T28" fmla="*/ 403 w 562"/>
                  <a:gd name="T29" fmla="*/ 191 h 1082"/>
                  <a:gd name="T30" fmla="*/ 412 w 562"/>
                  <a:gd name="T31" fmla="*/ 186 h 1082"/>
                  <a:gd name="T32" fmla="*/ 422 w 562"/>
                  <a:gd name="T33" fmla="*/ 184 h 1082"/>
                  <a:gd name="T34" fmla="*/ 433 w 562"/>
                  <a:gd name="T35" fmla="*/ 181 h 1082"/>
                  <a:gd name="T36" fmla="*/ 446 w 562"/>
                  <a:gd name="T37" fmla="*/ 180 h 1082"/>
                  <a:gd name="T38" fmla="*/ 461 w 562"/>
                  <a:gd name="T39" fmla="*/ 179 h 1082"/>
                  <a:gd name="T40" fmla="*/ 562 w 562"/>
                  <a:gd name="T41" fmla="*/ 179 h 1082"/>
                  <a:gd name="T42" fmla="*/ 562 w 562"/>
                  <a:gd name="T43" fmla="*/ 7 h 1082"/>
                  <a:gd name="T44" fmla="*/ 542 w 562"/>
                  <a:gd name="T45" fmla="*/ 5 h 1082"/>
                  <a:gd name="T46" fmla="*/ 507 w 562"/>
                  <a:gd name="T47" fmla="*/ 3 h 1082"/>
                  <a:gd name="T48" fmla="*/ 464 w 562"/>
                  <a:gd name="T49" fmla="*/ 0 h 1082"/>
                  <a:gd name="T50" fmla="*/ 414 w 562"/>
                  <a:gd name="T51" fmla="*/ 0 h 1082"/>
                  <a:gd name="T52" fmla="*/ 387 w 562"/>
                  <a:gd name="T53" fmla="*/ 0 h 1082"/>
                  <a:gd name="T54" fmla="*/ 360 w 562"/>
                  <a:gd name="T55" fmla="*/ 4 h 1082"/>
                  <a:gd name="T56" fmla="*/ 348 w 562"/>
                  <a:gd name="T57" fmla="*/ 6 h 1082"/>
                  <a:gd name="T58" fmla="*/ 336 w 562"/>
                  <a:gd name="T59" fmla="*/ 9 h 1082"/>
                  <a:gd name="T60" fmla="*/ 324 w 562"/>
                  <a:gd name="T61" fmla="*/ 13 h 1082"/>
                  <a:gd name="T62" fmla="*/ 313 w 562"/>
                  <a:gd name="T63" fmla="*/ 16 h 1082"/>
                  <a:gd name="T64" fmla="*/ 302 w 562"/>
                  <a:gd name="T65" fmla="*/ 21 h 1082"/>
                  <a:gd name="T66" fmla="*/ 291 w 562"/>
                  <a:gd name="T67" fmla="*/ 25 h 1082"/>
                  <a:gd name="T68" fmla="*/ 281 w 562"/>
                  <a:gd name="T69" fmla="*/ 31 h 1082"/>
                  <a:gd name="T70" fmla="*/ 270 w 562"/>
                  <a:gd name="T71" fmla="*/ 37 h 1082"/>
                  <a:gd name="T72" fmla="*/ 261 w 562"/>
                  <a:gd name="T73" fmla="*/ 44 h 1082"/>
                  <a:gd name="T74" fmla="*/ 252 w 562"/>
                  <a:gd name="T75" fmla="*/ 50 h 1082"/>
                  <a:gd name="T76" fmla="*/ 243 w 562"/>
                  <a:gd name="T77" fmla="*/ 57 h 1082"/>
                  <a:gd name="T78" fmla="*/ 235 w 562"/>
                  <a:gd name="T79" fmla="*/ 65 h 1082"/>
                  <a:gd name="T80" fmla="*/ 227 w 562"/>
                  <a:gd name="T81" fmla="*/ 73 h 1082"/>
                  <a:gd name="T82" fmla="*/ 219 w 562"/>
                  <a:gd name="T83" fmla="*/ 82 h 1082"/>
                  <a:gd name="T84" fmla="*/ 212 w 562"/>
                  <a:gd name="T85" fmla="*/ 91 h 1082"/>
                  <a:gd name="T86" fmla="*/ 205 w 562"/>
                  <a:gd name="T87" fmla="*/ 102 h 1082"/>
                  <a:gd name="T88" fmla="*/ 200 w 562"/>
                  <a:gd name="T89" fmla="*/ 112 h 1082"/>
                  <a:gd name="T90" fmla="*/ 194 w 562"/>
                  <a:gd name="T91" fmla="*/ 122 h 1082"/>
                  <a:gd name="T92" fmla="*/ 188 w 562"/>
                  <a:gd name="T93" fmla="*/ 134 h 1082"/>
                  <a:gd name="T94" fmla="*/ 184 w 562"/>
                  <a:gd name="T95" fmla="*/ 145 h 1082"/>
                  <a:gd name="T96" fmla="*/ 180 w 562"/>
                  <a:gd name="T97" fmla="*/ 158 h 1082"/>
                  <a:gd name="T98" fmla="*/ 176 w 562"/>
                  <a:gd name="T99" fmla="*/ 170 h 1082"/>
                  <a:gd name="T100" fmla="*/ 174 w 562"/>
                  <a:gd name="T101" fmla="*/ 183 h 1082"/>
                  <a:gd name="T102" fmla="*/ 170 w 562"/>
                  <a:gd name="T103" fmla="*/ 196 h 1082"/>
                  <a:gd name="T104" fmla="*/ 169 w 562"/>
                  <a:gd name="T105" fmla="*/ 210 h 1082"/>
                  <a:gd name="T106" fmla="*/ 167 w 562"/>
                  <a:gd name="T107" fmla="*/ 225 h 1082"/>
                  <a:gd name="T108" fmla="*/ 167 w 562"/>
                  <a:gd name="T109" fmla="*/ 239 h 1082"/>
                  <a:gd name="T110" fmla="*/ 166 w 562"/>
                  <a:gd name="T111" fmla="*/ 254 h 1082"/>
                  <a:gd name="T112" fmla="*/ 166 w 562"/>
                  <a:gd name="T113" fmla="*/ 397 h 1082"/>
                  <a:gd name="T114" fmla="*/ 0 w 562"/>
                  <a:gd name="T115" fmla="*/ 397 h 1082"/>
                  <a:gd name="T116" fmla="*/ 0 w 562"/>
                  <a:gd name="T117" fmla="*/ 589 h 1082"/>
                  <a:gd name="T118" fmla="*/ 166 w 562"/>
                  <a:gd name="T119" fmla="*/ 589 h 1082"/>
                  <a:gd name="T120" fmla="*/ 166 w 562"/>
                  <a:gd name="T121" fmla="*/ 1082 h 1082"/>
                  <a:gd name="T122" fmla="*/ 365 w 562"/>
                  <a:gd name="T123" fmla="*/ 1082 h 10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62" h="1082">
                    <a:moveTo>
                      <a:pt x="365" y="1082"/>
                    </a:moveTo>
                    <a:lnTo>
                      <a:pt x="365" y="589"/>
                    </a:lnTo>
                    <a:lnTo>
                      <a:pt x="530" y="589"/>
                    </a:lnTo>
                    <a:lnTo>
                      <a:pt x="555" y="397"/>
                    </a:lnTo>
                    <a:lnTo>
                      <a:pt x="365" y="397"/>
                    </a:lnTo>
                    <a:lnTo>
                      <a:pt x="365" y="274"/>
                    </a:lnTo>
                    <a:lnTo>
                      <a:pt x="366" y="253"/>
                    </a:lnTo>
                    <a:lnTo>
                      <a:pt x="368" y="235"/>
                    </a:lnTo>
                    <a:lnTo>
                      <a:pt x="371" y="227"/>
                    </a:lnTo>
                    <a:lnTo>
                      <a:pt x="374" y="219"/>
                    </a:lnTo>
                    <a:lnTo>
                      <a:pt x="377" y="212"/>
                    </a:lnTo>
                    <a:lnTo>
                      <a:pt x="382" y="205"/>
                    </a:lnTo>
                    <a:lnTo>
                      <a:pt x="388" y="200"/>
                    </a:lnTo>
                    <a:lnTo>
                      <a:pt x="395" y="195"/>
                    </a:lnTo>
                    <a:lnTo>
                      <a:pt x="403" y="191"/>
                    </a:lnTo>
                    <a:lnTo>
                      <a:pt x="412" y="186"/>
                    </a:lnTo>
                    <a:lnTo>
                      <a:pt x="422" y="184"/>
                    </a:lnTo>
                    <a:lnTo>
                      <a:pt x="433" y="181"/>
                    </a:lnTo>
                    <a:lnTo>
                      <a:pt x="446" y="180"/>
                    </a:lnTo>
                    <a:lnTo>
                      <a:pt x="461" y="179"/>
                    </a:lnTo>
                    <a:lnTo>
                      <a:pt x="562" y="179"/>
                    </a:lnTo>
                    <a:lnTo>
                      <a:pt x="562" y="7"/>
                    </a:lnTo>
                    <a:lnTo>
                      <a:pt x="542" y="5"/>
                    </a:lnTo>
                    <a:lnTo>
                      <a:pt x="507" y="3"/>
                    </a:lnTo>
                    <a:lnTo>
                      <a:pt x="464" y="0"/>
                    </a:lnTo>
                    <a:lnTo>
                      <a:pt x="414" y="0"/>
                    </a:lnTo>
                    <a:lnTo>
                      <a:pt x="387" y="0"/>
                    </a:lnTo>
                    <a:lnTo>
                      <a:pt x="360" y="4"/>
                    </a:lnTo>
                    <a:lnTo>
                      <a:pt x="348" y="6"/>
                    </a:lnTo>
                    <a:lnTo>
                      <a:pt x="336" y="9"/>
                    </a:lnTo>
                    <a:lnTo>
                      <a:pt x="324" y="13"/>
                    </a:lnTo>
                    <a:lnTo>
                      <a:pt x="313" y="16"/>
                    </a:lnTo>
                    <a:lnTo>
                      <a:pt x="302" y="21"/>
                    </a:lnTo>
                    <a:lnTo>
                      <a:pt x="291" y="25"/>
                    </a:lnTo>
                    <a:lnTo>
                      <a:pt x="281" y="31"/>
                    </a:lnTo>
                    <a:lnTo>
                      <a:pt x="270" y="37"/>
                    </a:lnTo>
                    <a:lnTo>
                      <a:pt x="261" y="44"/>
                    </a:lnTo>
                    <a:lnTo>
                      <a:pt x="252" y="50"/>
                    </a:lnTo>
                    <a:lnTo>
                      <a:pt x="243" y="57"/>
                    </a:lnTo>
                    <a:lnTo>
                      <a:pt x="235" y="65"/>
                    </a:lnTo>
                    <a:lnTo>
                      <a:pt x="227" y="73"/>
                    </a:lnTo>
                    <a:lnTo>
                      <a:pt x="219" y="82"/>
                    </a:lnTo>
                    <a:lnTo>
                      <a:pt x="212" y="91"/>
                    </a:lnTo>
                    <a:lnTo>
                      <a:pt x="205" y="102"/>
                    </a:lnTo>
                    <a:lnTo>
                      <a:pt x="200" y="112"/>
                    </a:lnTo>
                    <a:lnTo>
                      <a:pt x="194" y="122"/>
                    </a:lnTo>
                    <a:lnTo>
                      <a:pt x="188" y="134"/>
                    </a:lnTo>
                    <a:lnTo>
                      <a:pt x="184" y="145"/>
                    </a:lnTo>
                    <a:lnTo>
                      <a:pt x="180" y="158"/>
                    </a:lnTo>
                    <a:lnTo>
                      <a:pt x="176" y="170"/>
                    </a:lnTo>
                    <a:lnTo>
                      <a:pt x="174" y="183"/>
                    </a:lnTo>
                    <a:lnTo>
                      <a:pt x="170" y="196"/>
                    </a:lnTo>
                    <a:lnTo>
                      <a:pt x="169" y="210"/>
                    </a:lnTo>
                    <a:lnTo>
                      <a:pt x="167" y="225"/>
                    </a:lnTo>
                    <a:lnTo>
                      <a:pt x="167" y="239"/>
                    </a:lnTo>
                    <a:lnTo>
                      <a:pt x="166" y="254"/>
                    </a:lnTo>
                    <a:lnTo>
                      <a:pt x="166" y="397"/>
                    </a:lnTo>
                    <a:lnTo>
                      <a:pt x="0" y="397"/>
                    </a:lnTo>
                    <a:lnTo>
                      <a:pt x="0" y="589"/>
                    </a:lnTo>
                    <a:lnTo>
                      <a:pt x="166" y="589"/>
                    </a:lnTo>
                    <a:lnTo>
                      <a:pt x="166" y="1082"/>
                    </a:lnTo>
                    <a:lnTo>
                      <a:pt x="365" y="10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9" name="Group 8"/>
            <p:cNvGrpSpPr/>
            <p:nvPr/>
          </p:nvGrpSpPr>
          <p:grpSpPr>
            <a:xfrm>
              <a:off x="2225909" y="7959578"/>
              <a:ext cx="300180" cy="300181"/>
              <a:chOff x="2576195" y="6099724"/>
              <a:chExt cx="404813" cy="404813"/>
            </a:xfrm>
          </p:grpSpPr>
          <p:sp>
            <p:nvSpPr>
              <p:cNvPr id="17" name="Freeform 2404"/>
              <p:cNvSpPr>
                <a:spLocks/>
              </p:cNvSpPr>
              <p:nvPr/>
            </p:nvSpPr>
            <p:spPr bwMode="auto">
              <a:xfrm>
                <a:off x="2576195" y="6099724"/>
                <a:ext cx="404813" cy="404813"/>
              </a:xfrm>
              <a:custGeom>
                <a:avLst/>
                <a:gdLst>
                  <a:gd name="T0" fmla="*/ 1212 w 1276"/>
                  <a:gd name="T1" fmla="*/ 1275 h 1275"/>
                  <a:gd name="T2" fmla="*/ 1226 w 1276"/>
                  <a:gd name="T3" fmla="*/ 1272 h 1275"/>
                  <a:gd name="T4" fmla="*/ 1239 w 1276"/>
                  <a:gd name="T5" fmla="*/ 1267 h 1275"/>
                  <a:gd name="T6" fmla="*/ 1250 w 1276"/>
                  <a:gd name="T7" fmla="*/ 1259 h 1275"/>
                  <a:gd name="T8" fmla="*/ 1259 w 1276"/>
                  <a:gd name="T9" fmla="*/ 1249 h 1275"/>
                  <a:gd name="T10" fmla="*/ 1267 w 1276"/>
                  <a:gd name="T11" fmla="*/ 1239 h 1275"/>
                  <a:gd name="T12" fmla="*/ 1273 w 1276"/>
                  <a:gd name="T13" fmla="*/ 1226 h 1275"/>
                  <a:gd name="T14" fmla="*/ 1275 w 1276"/>
                  <a:gd name="T15" fmla="*/ 1211 h 1275"/>
                  <a:gd name="T16" fmla="*/ 1276 w 1276"/>
                  <a:gd name="T17" fmla="*/ 71 h 1275"/>
                  <a:gd name="T18" fmla="*/ 1274 w 1276"/>
                  <a:gd name="T19" fmla="*/ 56 h 1275"/>
                  <a:gd name="T20" fmla="*/ 1270 w 1276"/>
                  <a:gd name="T21" fmla="*/ 43 h 1275"/>
                  <a:gd name="T22" fmla="*/ 1264 w 1276"/>
                  <a:gd name="T23" fmla="*/ 31 h 1275"/>
                  <a:gd name="T24" fmla="*/ 1254 w 1276"/>
                  <a:gd name="T25" fmla="*/ 20 h 1275"/>
                  <a:gd name="T26" fmla="*/ 1244 w 1276"/>
                  <a:gd name="T27" fmla="*/ 11 h 1275"/>
                  <a:gd name="T28" fmla="*/ 1233 w 1276"/>
                  <a:gd name="T29" fmla="*/ 6 h 1275"/>
                  <a:gd name="T30" fmla="*/ 1219 w 1276"/>
                  <a:gd name="T31" fmla="*/ 1 h 1275"/>
                  <a:gd name="T32" fmla="*/ 1205 w 1276"/>
                  <a:gd name="T33" fmla="*/ 0 h 1275"/>
                  <a:gd name="T34" fmla="*/ 63 w 1276"/>
                  <a:gd name="T35" fmla="*/ 0 h 1275"/>
                  <a:gd name="T36" fmla="*/ 49 w 1276"/>
                  <a:gd name="T37" fmla="*/ 3 h 1275"/>
                  <a:gd name="T38" fmla="*/ 36 w 1276"/>
                  <a:gd name="T39" fmla="*/ 8 h 1275"/>
                  <a:gd name="T40" fmla="*/ 25 w 1276"/>
                  <a:gd name="T41" fmla="*/ 16 h 1275"/>
                  <a:gd name="T42" fmla="*/ 16 w 1276"/>
                  <a:gd name="T43" fmla="*/ 25 h 1275"/>
                  <a:gd name="T44" fmla="*/ 8 w 1276"/>
                  <a:gd name="T45" fmla="*/ 36 h 1275"/>
                  <a:gd name="T46" fmla="*/ 3 w 1276"/>
                  <a:gd name="T47" fmla="*/ 49 h 1275"/>
                  <a:gd name="T48" fmla="*/ 0 w 1276"/>
                  <a:gd name="T49" fmla="*/ 63 h 1275"/>
                  <a:gd name="T50" fmla="*/ 0 w 1276"/>
                  <a:gd name="T51" fmla="*/ 1205 h 1275"/>
                  <a:gd name="T52" fmla="*/ 1 w 1276"/>
                  <a:gd name="T53" fmla="*/ 1219 h 1275"/>
                  <a:gd name="T54" fmla="*/ 6 w 1276"/>
                  <a:gd name="T55" fmla="*/ 1232 h 1275"/>
                  <a:gd name="T56" fmla="*/ 13 w 1276"/>
                  <a:gd name="T57" fmla="*/ 1244 h 1275"/>
                  <a:gd name="T58" fmla="*/ 21 w 1276"/>
                  <a:gd name="T59" fmla="*/ 1255 h 1275"/>
                  <a:gd name="T60" fmla="*/ 31 w 1276"/>
                  <a:gd name="T61" fmla="*/ 1263 h 1275"/>
                  <a:gd name="T62" fmla="*/ 43 w 1276"/>
                  <a:gd name="T63" fmla="*/ 1269 h 1275"/>
                  <a:gd name="T64" fmla="*/ 56 w 1276"/>
                  <a:gd name="T65" fmla="*/ 1274 h 1275"/>
                  <a:gd name="T66" fmla="*/ 71 w 1276"/>
                  <a:gd name="T67" fmla="*/ 1275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6" h="1275">
                    <a:moveTo>
                      <a:pt x="1205" y="1275"/>
                    </a:moveTo>
                    <a:lnTo>
                      <a:pt x="1212" y="1275"/>
                    </a:lnTo>
                    <a:lnTo>
                      <a:pt x="1219" y="1274"/>
                    </a:lnTo>
                    <a:lnTo>
                      <a:pt x="1226" y="1272"/>
                    </a:lnTo>
                    <a:lnTo>
                      <a:pt x="1233" y="1269"/>
                    </a:lnTo>
                    <a:lnTo>
                      <a:pt x="1239" y="1267"/>
                    </a:lnTo>
                    <a:lnTo>
                      <a:pt x="1244" y="1263"/>
                    </a:lnTo>
                    <a:lnTo>
                      <a:pt x="1250" y="1259"/>
                    </a:lnTo>
                    <a:lnTo>
                      <a:pt x="1254" y="1255"/>
                    </a:lnTo>
                    <a:lnTo>
                      <a:pt x="1259" y="1249"/>
                    </a:lnTo>
                    <a:lnTo>
                      <a:pt x="1264" y="1244"/>
                    </a:lnTo>
                    <a:lnTo>
                      <a:pt x="1267" y="1239"/>
                    </a:lnTo>
                    <a:lnTo>
                      <a:pt x="1270" y="1232"/>
                    </a:lnTo>
                    <a:lnTo>
                      <a:pt x="1273" y="1226"/>
                    </a:lnTo>
                    <a:lnTo>
                      <a:pt x="1274" y="1219"/>
                    </a:lnTo>
                    <a:lnTo>
                      <a:pt x="1275" y="1211"/>
                    </a:lnTo>
                    <a:lnTo>
                      <a:pt x="1276" y="1205"/>
                    </a:lnTo>
                    <a:lnTo>
                      <a:pt x="1276" y="71"/>
                    </a:lnTo>
                    <a:lnTo>
                      <a:pt x="1275" y="63"/>
                    </a:lnTo>
                    <a:lnTo>
                      <a:pt x="1274" y="56"/>
                    </a:lnTo>
                    <a:lnTo>
                      <a:pt x="1273" y="49"/>
                    </a:lnTo>
                    <a:lnTo>
                      <a:pt x="1270" y="43"/>
                    </a:lnTo>
                    <a:lnTo>
                      <a:pt x="1267" y="36"/>
                    </a:lnTo>
                    <a:lnTo>
                      <a:pt x="1264" y="31"/>
                    </a:lnTo>
                    <a:lnTo>
                      <a:pt x="1259" y="25"/>
                    </a:lnTo>
                    <a:lnTo>
                      <a:pt x="1254" y="20"/>
                    </a:lnTo>
                    <a:lnTo>
                      <a:pt x="1250" y="16"/>
                    </a:lnTo>
                    <a:lnTo>
                      <a:pt x="1244" y="11"/>
                    </a:lnTo>
                    <a:lnTo>
                      <a:pt x="1239" y="8"/>
                    </a:lnTo>
                    <a:lnTo>
                      <a:pt x="1233" y="6"/>
                    </a:lnTo>
                    <a:lnTo>
                      <a:pt x="1226" y="3"/>
                    </a:lnTo>
                    <a:lnTo>
                      <a:pt x="1219" y="1"/>
                    </a:lnTo>
                    <a:lnTo>
                      <a:pt x="1212" y="0"/>
                    </a:lnTo>
                    <a:lnTo>
                      <a:pt x="1205" y="0"/>
                    </a:lnTo>
                    <a:lnTo>
                      <a:pt x="71" y="0"/>
                    </a:lnTo>
                    <a:lnTo>
                      <a:pt x="63" y="0"/>
                    </a:lnTo>
                    <a:lnTo>
                      <a:pt x="56" y="1"/>
                    </a:lnTo>
                    <a:lnTo>
                      <a:pt x="49" y="3"/>
                    </a:lnTo>
                    <a:lnTo>
                      <a:pt x="43" y="6"/>
                    </a:lnTo>
                    <a:lnTo>
                      <a:pt x="36" y="8"/>
                    </a:lnTo>
                    <a:lnTo>
                      <a:pt x="31" y="11"/>
                    </a:lnTo>
                    <a:lnTo>
                      <a:pt x="25" y="16"/>
                    </a:lnTo>
                    <a:lnTo>
                      <a:pt x="21" y="20"/>
                    </a:lnTo>
                    <a:lnTo>
                      <a:pt x="16" y="25"/>
                    </a:lnTo>
                    <a:lnTo>
                      <a:pt x="13" y="31"/>
                    </a:lnTo>
                    <a:lnTo>
                      <a:pt x="8" y="36"/>
                    </a:lnTo>
                    <a:lnTo>
                      <a:pt x="6" y="43"/>
                    </a:lnTo>
                    <a:lnTo>
                      <a:pt x="3" y="49"/>
                    </a:lnTo>
                    <a:lnTo>
                      <a:pt x="1" y="56"/>
                    </a:lnTo>
                    <a:lnTo>
                      <a:pt x="0" y="63"/>
                    </a:lnTo>
                    <a:lnTo>
                      <a:pt x="0" y="71"/>
                    </a:lnTo>
                    <a:lnTo>
                      <a:pt x="0" y="1205"/>
                    </a:lnTo>
                    <a:lnTo>
                      <a:pt x="0" y="1211"/>
                    </a:lnTo>
                    <a:lnTo>
                      <a:pt x="1" y="1219"/>
                    </a:lnTo>
                    <a:lnTo>
                      <a:pt x="3" y="1226"/>
                    </a:lnTo>
                    <a:lnTo>
                      <a:pt x="6" y="1232"/>
                    </a:lnTo>
                    <a:lnTo>
                      <a:pt x="8" y="1239"/>
                    </a:lnTo>
                    <a:lnTo>
                      <a:pt x="13" y="1244"/>
                    </a:lnTo>
                    <a:lnTo>
                      <a:pt x="16" y="1249"/>
                    </a:lnTo>
                    <a:lnTo>
                      <a:pt x="21" y="1255"/>
                    </a:lnTo>
                    <a:lnTo>
                      <a:pt x="25" y="1259"/>
                    </a:lnTo>
                    <a:lnTo>
                      <a:pt x="31" y="1263"/>
                    </a:lnTo>
                    <a:lnTo>
                      <a:pt x="36" y="1267"/>
                    </a:lnTo>
                    <a:lnTo>
                      <a:pt x="43" y="1269"/>
                    </a:lnTo>
                    <a:lnTo>
                      <a:pt x="49" y="1272"/>
                    </a:lnTo>
                    <a:lnTo>
                      <a:pt x="56" y="1274"/>
                    </a:lnTo>
                    <a:lnTo>
                      <a:pt x="63" y="1275"/>
                    </a:lnTo>
                    <a:lnTo>
                      <a:pt x="71" y="1275"/>
                    </a:lnTo>
                    <a:lnTo>
                      <a:pt x="1205" y="1275"/>
                    </a:lnTo>
                    <a:close/>
                  </a:path>
                </a:pathLst>
              </a:custGeom>
              <a:solidFill>
                <a:srgbClr val="CB4937"/>
              </a:solid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8" name="Freeform 2400"/>
              <p:cNvSpPr>
                <a:spLocks/>
              </p:cNvSpPr>
              <p:nvPr/>
            </p:nvSpPr>
            <p:spPr bwMode="auto">
              <a:xfrm>
                <a:off x="2827020" y="6174338"/>
                <a:ext cx="123825" cy="123825"/>
              </a:xfrm>
              <a:custGeom>
                <a:avLst/>
                <a:gdLst>
                  <a:gd name="T0" fmla="*/ 390 w 390"/>
                  <a:gd name="T1" fmla="*/ 163 h 390"/>
                  <a:gd name="T2" fmla="*/ 228 w 390"/>
                  <a:gd name="T3" fmla="*/ 163 h 390"/>
                  <a:gd name="T4" fmla="*/ 228 w 390"/>
                  <a:gd name="T5" fmla="*/ 0 h 390"/>
                  <a:gd name="T6" fmla="*/ 195 w 390"/>
                  <a:gd name="T7" fmla="*/ 0 h 390"/>
                  <a:gd name="T8" fmla="*/ 195 w 390"/>
                  <a:gd name="T9" fmla="*/ 163 h 390"/>
                  <a:gd name="T10" fmla="*/ 0 w 390"/>
                  <a:gd name="T11" fmla="*/ 163 h 390"/>
                  <a:gd name="T12" fmla="*/ 0 w 390"/>
                  <a:gd name="T13" fmla="*/ 228 h 390"/>
                  <a:gd name="T14" fmla="*/ 195 w 390"/>
                  <a:gd name="T15" fmla="*/ 228 h 390"/>
                  <a:gd name="T16" fmla="*/ 195 w 390"/>
                  <a:gd name="T17" fmla="*/ 390 h 390"/>
                  <a:gd name="T18" fmla="*/ 228 w 390"/>
                  <a:gd name="T19" fmla="*/ 390 h 390"/>
                  <a:gd name="T20" fmla="*/ 228 w 390"/>
                  <a:gd name="T21" fmla="*/ 228 h 390"/>
                  <a:gd name="T22" fmla="*/ 390 w 390"/>
                  <a:gd name="T23" fmla="*/ 228 h 390"/>
                  <a:gd name="T24" fmla="*/ 390 w 390"/>
                  <a:gd name="T25" fmla="*/ 163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390">
                    <a:moveTo>
                      <a:pt x="390" y="163"/>
                    </a:moveTo>
                    <a:lnTo>
                      <a:pt x="228" y="163"/>
                    </a:lnTo>
                    <a:lnTo>
                      <a:pt x="228" y="0"/>
                    </a:lnTo>
                    <a:lnTo>
                      <a:pt x="195" y="0"/>
                    </a:lnTo>
                    <a:lnTo>
                      <a:pt x="195" y="163"/>
                    </a:lnTo>
                    <a:lnTo>
                      <a:pt x="0" y="163"/>
                    </a:lnTo>
                    <a:lnTo>
                      <a:pt x="0" y="228"/>
                    </a:lnTo>
                    <a:lnTo>
                      <a:pt x="195" y="228"/>
                    </a:lnTo>
                    <a:lnTo>
                      <a:pt x="195" y="390"/>
                    </a:lnTo>
                    <a:lnTo>
                      <a:pt x="228" y="390"/>
                    </a:lnTo>
                    <a:lnTo>
                      <a:pt x="228" y="228"/>
                    </a:lnTo>
                    <a:lnTo>
                      <a:pt x="390" y="228"/>
                    </a:lnTo>
                    <a:lnTo>
                      <a:pt x="390" y="16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9" name="Freeform 2401"/>
              <p:cNvSpPr>
                <a:spLocks noEditPoints="1"/>
              </p:cNvSpPr>
              <p:nvPr/>
            </p:nvSpPr>
            <p:spPr bwMode="auto">
              <a:xfrm>
                <a:off x="2625408" y="6174338"/>
                <a:ext cx="179388" cy="276225"/>
              </a:xfrm>
              <a:custGeom>
                <a:avLst/>
                <a:gdLst>
                  <a:gd name="T0" fmla="*/ 405 w 566"/>
                  <a:gd name="T1" fmla="*/ 456 h 869"/>
                  <a:gd name="T2" fmla="*/ 378 w 566"/>
                  <a:gd name="T3" fmla="*/ 417 h 869"/>
                  <a:gd name="T4" fmla="*/ 388 w 566"/>
                  <a:gd name="T5" fmla="*/ 374 h 869"/>
                  <a:gd name="T6" fmla="*/ 447 w 566"/>
                  <a:gd name="T7" fmla="*/ 320 h 869"/>
                  <a:gd name="T8" fmla="*/ 495 w 566"/>
                  <a:gd name="T9" fmla="*/ 251 h 869"/>
                  <a:gd name="T10" fmla="*/ 507 w 566"/>
                  <a:gd name="T11" fmla="*/ 201 h 869"/>
                  <a:gd name="T12" fmla="*/ 502 w 566"/>
                  <a:gd name="T13" fmla="*/ 142 h 869"/>
                  <a:gd name="T14" fmla="*/ 479 w 566"/>
                  <a:gd name="T15" fmla="*/ 89 h 869"/>
                  <a:gd name="T16" fmla="*/ 440 w 566"/>
                  <a:gd name="T17" fmla="*/ 45 h 869"/>
                  <a:gd name="T18" fmla="*/ 295 w 566"/>
                  <a:gd name="T19" fmla="*/ 0 h 869"/>
                  <a:gd name="T20" fmla="*/ 186 w 566"/>
                  <a:gd name="T21" fmla="*/ 24 h 869"/>
                  <a:gd name="T22" fmla="*/ 102 w 566"/>
                  <a:gd name="T23" fmla="*/ 86 h 869"/>
                  <a:gd name="T24" fmla="*/ 66 w 566"/>
                  <a:gd name="T25" fmla="*/ 147 h 869"/>
                  <a:gd name="T26" fmla="*/ 58 w 566"/>
                  <a:gd name="T27" fmla="*/ 194 h 869"/>
                  <a:gd name="T28" fmla="*/ 81 w 566"/>
                  <a:gd name="T29" fmla="*/ 288 h 869"/>
                  <a:gd name="T30" fmla="*/ 146 w 566"/>
                  <a:gd name="T31" fmla="*/ 356 h 869"/>
                  <a:gd name="T32" fmla="*/ 243 w 566"/>
                  <a:gd name="T33" fmla="*/ 389 h 869"/>
                  <a:gd name="T34" fmla="*/ 280 w 566"/>
                  <a:gd name="T35" fmla="*/ 412 h 869"/>
                  <a:gd name="T36" fmla="*/ 283 w 566"/>
                  <a:gd name="T37" fmla="*/ 470 h 869"/>
                  <a:gd name="T38" fmla="*/ 314 w 566"/>
                  <a:gd name="T39" fmla="*/ 512 h 869"/>
                  <a:gd name="T40" fmla="*/ 238 w 566"/>
                  <a:gd name="T41" fmla="*/ 514 h 869"/>
                  <a:gd name="T42" fmla="*/ 116 w 566"/>
                  <a:gd name="T43" fmla="*/ 549 h 869"/>
                  <a:gd name="T44" fmla="*/ 31 w 566"/>
                  <a:gd name="T45" fmla="*/ 619 h 869"/>
                  <a:gd name="T46" fmla="*/ 5 w 566"/>
                  <a:gd name="T47" fmla="*/ 672 h 869"/>
                  <a:gd name="T48" fmla="*/ 0 w 566"/>
                  <a:gd name="T49" fmla="*/ 717 h 869"/>
                  <a:gd name="T50" fmla="*/ 13 w 566"/>
                  <a:gd name="T51" fmla="*/ 759 h 869"/>
                  <a:gd name="T52" fmla="*/ 40 w 566"/>
                  <a:gd name="T53" fmla="*/ 796 h 869"/>
                  <a:gd name="T54" fmla="*/ 123 w 566"/>
                  <a:gd name="T55" fmla="*/ 843 h 869"/>
                  <a:gd name="T56" fmla="*/ 250 w 566"/>
                  <a:gd name="T57" fmla="*/ 867 h 869"/>
                  <a:gd name="T58" fmla="*/ 339 w 566"/>
                  <a:gd name="T59" fmla="*/ 864 h 869"/>
                  <a:gd name="T60" fmla="*/ 458 w 566"/>
                  <a:gd name="T61" fmla="*/ 820 h 869"/>
                  <a:gd name="T62" fmla="*/ 528 w 566"/>
                  <a:gd name="T63" fmla="*/ 744 h 869"/>
                  <a:gd name="T64" fmla="*/ 545 w 566"/>
                  <a:gd name="T65" fmla="*/ 658 h 869"/>
                  <a:gd name="T66" fmla="*/ 533 w 566"/>
                  <a:gd name="T67" fmla="*/ 595 h 869"/>
                  <a:gd name="T68" fmla="*/ 504 w 566"/>
                  <a:gd name="T69" fmla="*/ 543 h 869"/>
                  <a:gd name="T70" fmla="*/ 450 w 566"/>
                  <a:gd name="T71" fmla="*/ 496 h 869"/>
                  <a:gd name="T72" fmla="*/ 266 w 566"/>
                  <a:gd name="T73" fmla="*/ 350 h 869"/>
                  <a:gd name="T74" fmla="*/ 209 w 566"/>
                  <a:gd name="T75" fmla="*/ 308 h 869"/>
                  <a:gd name="T76" fmla="*/ 169 w 566"/>
                  <a:gd name="T77" fmla="*/ 239 h 869"/>
                  <a:gd name="T78" fmla="*/ 154 w 566"/>
                  <a:gd name="T79" fmla="*/ 156 h 869"/>
                  <a:gd name="T80" fmla="*/ 171 w 566"/>
                  <a:gd name="T81" fmla="*/ 85 h 869"/>
                  <a:gd name="T82" fmla="*/ 213 w 566"/>
                  <a:gd name="T83" fmla="*/ 41 h 869"/>
                  <a:gd name="T84" fmla="*/ 274 w 566"/>
                  <a:gd name="T85" fmla="*/ 31 h 869"/>
                  <a:gd name="T86" fmla="*/ 335 w 566"/>
                  <a:gd name="T87" fmla="*/ 59 h 869"/>
                  <a:gd name="T88" fmla="*/ 384 w 566"/>
                  <a:gd name="T89" fmla="*/ 118 h 869"/>
                  <a:gd name="T90" fmla="*/ 409 w 566"/>
                  <a:gd name="T91" fmla="*/ 197 h 869"/>
                  <a:gd name="T92" fmla="*/ 405 w 566"/>
                  <a:gd name="T93" fmla="*/ 275 h 869"/>
                  <a:gd name="T94" fmla="*/ 372 w 566"/>
                  <a:gd name="T95" fmla="*/ 333 h 869"/>
                  <a:gd name="T96" fmla="*/ 318 w 566"/>
                  <a:gd name="T97" fmla="*/ 360 h 869"/>
                  <a:gd name="T98" fmla="*/ 222 w 566"/>
                  <a:gd name="T99" fmla="*/ 818 h 869"/>
                  <a:gd name="T100" fmla="*/ 148 w 566"/>
                  <a:gd name="T101" fmla="*/ 782 h 869"/>
                  <a:gd name="T102" fmla="*/ 105 w 566"/>
                  <a:gd name="T103" fmla="*/ 722 h 869"/>
                  <a:gd name="T104" fmla="*/ 102 w 566"/>
                  <a:gd name="T105" fmla="*/ 651 h 869"/>
                  <a:gd name="T106" fmla="*/ 145 w 566"/>
                  <a:gd name="T107" fmla="*/ 590 h 869"/>
                  <a:gd name="T108" fmla="*/ 220 w 566"/>
                  <a:gd name="T109" fmla="*/ 549 h 869"/>
                  <a:gd name="T110" fmla="*/ 314 w 566"/>
                  <a:gd name="T111" fmla="*/ 538 h 869"/>
                  <a:gd name="T112" fmla="*/ 434 w 566"/>
                  <a:gd name="T113" fmla="*/ 600 h 869"/>
                  <a:gd name="T114" fmla="*/ 470 w 566"/>
                  <a:gd name="T115" fmla="*/ 648 h 869"/>
                  <a:gd name="T116" fmla="*/ 473 w 566"/>
                  <a:gd name="T117" fmla="*/ 713 h 869"/>
                  <a:gd name="T118" fmla="*/ 442 w 566"/>
                  <a:gd name="T119" fmla="*/ 774 h 869"/>
                  <a:gd name="T120" fmla="*/ 370 w 566"/>
                  <a:gd name="T121" fmla="*/ 814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6" h="869">
                    <a:moveTo>
                      <a:pt x="450" y="496"/>
                    </a:moveTo>
                    <a:lnTo>
                      <a:pt x="440" y="488"/>
                    </a:lnTo>
                    <a:lnTo>
                      <a:pt x="429" y="479"/>
                    </a:lnTo>
                    <a:lnTo>
                      <a:pt x="416" y="468"/>
                    </a:lnTo>
                    <a:lnTo>
                      <a:pt x="405" y="456"/>
                    </a:lnTo>
                    <a:lnTo>
                      <a:pt x="394" y="444"/>
                    </a:lnTo>
                    <a:lnTo>
                      <a:pt x="386" y="432"/>
                    </a:lnTo>
                    <a:lnTo>
                      <a:pt x="383" y="427"/>
                    </a:lnTo>
                    <a:lnTo>
                      <a:pt x="381" y="421"/>
                    </a:lnTo>
                    <a:lnTo>
                      <a:pt x="378" y="417"/>
                    </a:lnTo>
                    <a:lnTo>
                      <a:pt x="378" y="411"/>
                    </a:lnTo>
                    <a:lnTo>
                      <a:pt x="378" y="401"/>
                    </a:lnTo>
                    <a:lnTo>
                      <a:pt x="381" y="391"/>
                    </a:lnTo>
                    <a:lnTo>
                      <a:pt x="383" y="382"/>
                    </a:lnTo>
                    <a:lnTo>
                      <a:pt x="388" y="374"/>
                    </a:lnTo>
                    <a:lnTo>
                      <a:pt x="394" y="365"/>
                    </a:lnTo>
                    <a:lnTo>
                      <a:pt x="404" y="356"/>
                    </a:lnTo>
                    <a:lnTo>
                      <a:pt x="416" y="346"/>
                    </a:lnTo>
                    <a:lnTo>
                      <a:pt x="431" y="333"/>
                    </a:lnTo>
                    <a:lnTo>
                      <a:pt x="447" y="320"/>
                    </a:lnTo>
                    <a:lnTo>
                      <a:pt x="462" y="305"/>
                    </a:lnTo>
                    <a:lnTo>
                      <a:pt x="474" y="288"/>
                    </a:lnTo>
                    <a:lnTo>
                      <a:pt x="486" y="271"/>
                    </a:lnTo>
                    <a:lnTo>
                      <a:pt x="490" y="262"/>
                    </a:lnTo>
                    <a:lnTo>
                      <a:pt x="495" y="251"/>
                    </a:lnTo>
                    <a:lnTo>
                      <a:pt x="498" y="242"/>
                    </a:lnTo>
                    <a:lnTo>
                      <a:pt x="502" y="232"/>
                    </a:lnTo>
                    <a:lnTo>
                      <a:pt x="504" y="222"/>
                    </a:lnTo>
                    <a:lnTo>
                      <a:pt x="506" y="212"/>
                    </a:lnTo>
                    <a:lnTo>
                      <a:pt x="507" y="201"/>
                    </a:lnTo>
                    <a:lnTo>
                      <a:pt x="507" y="191"/>
                    </a:lnTo>
                    <a:lnTo>
                      <a:pt x="507" y="177"/>
                    </a:lnTo>
                    <a:lnTo>
                      <a:pt x="506" y="166"/>
                    </a:lnTo>
                    <a:lnTo>
                      <a:pt x="504" y="153"/>
                    </a:lnTo>
                    <a:lnTo>
                      <a:pt x="502" y="142"/>
                    </a:lnTo>
                    <a:lnTo>
                      <a:pt x="498" y="131"/>
                    </a:lnTo>
                    <a:lnTo>
                      <a:pt x="495" y="119"/>
                    </a:lnTo>
                    <a:lnTo>
                      <a:pt x="490" y="108"/>
                    </a:lnTo>
                    <a:lnTo>
                      <a:pt x="484" y="98"/>
                    </a:lnTo>
                    <a:lnTo>
                      <a:pt x="479" y="89"/>
                    </a:lnTo>
                    <a:lnTo>
                      <a:pt x="473" y="78"/>
                    </a:lnTo>
                    <a:lnTo>
                      <a:pt x="465" y="70"/>
                    </a:lnTo>
                    <a:lnTo>
                      <a:pt x="457" y="61"/>
                    </a:lnTo>
                    <a:lnTo>
                      <a:pt x="449" y="53"/>
                    </a:lnTo>
                    <a:lnTo>
                      <a:pt x="440" y="45"/>
                    </a:lnTo>
                    <a:lnTo>
                      <a:pt x="430" y="39"/>
                    </a:lnTo>
                    <a:lnTo>
                      <a:pt x="419" y="33"/>
                    </a:lnTo>
                    <a:lnTo>
                      <a:pt x="506" y="33"/>
                    </a:lnTo>
                    <a:lnTo>
                      <a:pt x="566" y="0"/>
                    </a:lnTo>
                    <a:lnTo>
                      <a:pt x="295" y="0"/>
                    </a:lnTo>
                    <a:lnTo>
                      <a:pt x="272" y="1"/>
                    </a:lnTo>
                    <a:lnTo>
                      <a:pt x="250" y="4"/>
                    </a:lnTo>
                    <a:lnTo>
                      <a:pt x="228" y="9"/>
                    </a:lnTo>
                    <a:lnTo>
                      <a:pt x="206" y="16"/>
                    </a:lnTo>
                    <a:lnTo>
                      <a:pt x="186" y="24"/>
                    </a:lnTo>
                    <a:lnTo>
                      <a:pt x="167" y="34"/>
                    </a:lnTo>
                    <a:lnTo>
                      <a:pt x="148" y="44"/>
                    </a:lnTo>
                    <a:lnTo>
                      <a:pt x="131" y="57"/>
                    </a:lnTo>
                    <a:lnTo>
                      <a:pt x="115" y="72"/>
                    </a:lnTo>
                    <a:lnTo>
                      <a:pt x="102" y="86"/>
                    </a:lnTo>
                    <a:lnTo>
                      <a:pt x="89" y="102"/>
                    </a:lnTo>
                    <a:lnTo>
                      <a:pt x="79" y="119"/>
                    </a:lnTo>
                    <a:lnTo>
                      <a:pt x="74" y="128"/>
                    </a:lnTo>
                    <a:lnTo>
                      <a:pt x="70" y="136"/>
                    </a:lnTo>
                    <a:lnTo>
                      <a:pt x="66" y="147"/>
                    </a:lnTo>
                    <a:lnTo>
                      <a:pt x="64" y="156"/>
                    </a:lnTo>
                    <a:lnTo>
                      <a:pt x="62" y="165"/>
                    </a:lnTo>
                    <a:lnTo>
                      <a:pt x="59" y="175"/>
                    </a:lnTo>
                    <a:lnTo>
                      <a:pt x="58" y="184"/>
                    </a:lnTo>
                    <a:lnTo>
                      <a:pt x="58" y="194"/>
                    </a:lnTo>
                    <a:lnTo>
                      <a:pt x="59" y="215"/>
                    </a:lnTo>
                    <a:lnTo>
                      <a:pt x="62" y="234"/>
                    </a:lnTo>
                    <a:lnTo>
                      <a:pt x="67" y="254"/>
                    </a:lnTo>
                    <a:lnTo>
                      <a:pt x="73" y="271"/>
                    </a:lnTo>
                    <a:lnTo>
                      <a:pt x="81" y="288"/>
                    </a:lnTo>
                    <a:lnTo>
                      <a:pt x="91" y="304"/>
                    </a:lnTo>
                    <a:lnTo>
                      <a:pt x="103" y="320"/>
                    </a:lnTo>
                    <a:lnTo>
                      <a:pt x="115" y="333"/>
                    </a:lnTo>
                    <a:lnTo>
                      <a:pt x="130" y="346"/>
                    </a:lnTo>
                    <a:lnTo>
                      <a:pt x="146" y="356"/>
                    </a:lnTo>
                    <a:lnTo>
                      <a:pt x="162" y="366"/>
                    </a:lnTo>
                    <a:lnTo>
                      <a:pt x="181" y="374"/>
                    </a:lnTo>
                    <a:lnTo>
                      <a:pt x="201" y="381"/>
                    </a:lnTo>
                    <a:lnTo>
                      <a:pt x="221" y="386"/>
                    </a:lnTo>
                    <a:lnTo>
                      <a:pt x="243" y="389"/>
                    </a:lnTo>
                    <a:lnTo>
                      <a:pt x="266" y="389"/>
                    </a:lnTo>
                    <a:lnTo>
                      <a:pt x="278" y="389"/>
                    </a:lnTo>
                    <a:lnTo>
                      <a:pt x="291" y="388"/>
                    </a:lnTo>
                    <a:lnTo>
                      <a:pt x="285" y="399"/>
                    </a:lnTo>
                    <a:lnTo>
                      <a:pt x="280" y="412"/>
                    </a:lnTo>
                    <a:lnTo>
                      <a:pt x="278" y="424"/>
                    </a:lnTo>
                    <a:lnTo>
                      <a:pt x="277" y="438"/>
                    </a:lnTo>
                    <a:lnTo>
                      <a:pt x="277" y="448"/>
                    </a:lnTo>
                    <a:lnTo>
                      <a:pt x="279" y="460"/>
                    </a:lnTo>
                    <a:lnTo>
                      <a:pt x="283" y="470"/>
                    </a:lnTo>
                    <a:lnTo>
                      <a:pt x="287" y="479"/>
                    </a:lnTo>
                    <a:lnTo>
                      <a:pt x="293" y="488"/>
                    </a:lnTo>
                    <a:lnTo>
                      <a:pt x="300" y="496"/>
                    </a:lnTo>
                    <a:lnTo>
                      <a:pt x="307" y="505"/>
                    </a:lnTo>
                    <a:lnTo>
                      <a:pt x="314" y="512"/>
                    </a:lnTo>
                    <a:lnTo>
                      <a:pt x="302" y="512"/>
                    </a:lnTo>
                    <a:lnTo>
                      <a:pt x="291" y="513"/>
                    </a:lnTo>
                    <a:lnTo>
                      <a:pt x="279" y="513"/>
                    </a:lnTo>
                    <a:lnTo>
                      <a:pt x="267" y="513"/>
                    </a:lnTo>
                    <a:lnTo>
                      <a:pt x="238" y="514"/>
                    </a:lnTo>
                    <a:lnTo>
                      <a:pt x="212" y="517"/>
                    </a:lnTo>
                    <a:lnTo>
                      <a:pt x="186" y="522"/>
                    </a:lnTo>
                    <a:lnTo>
                      <a:pt x="161" y="529"/>
                    </a:lnTo>
                    <a:lnTo>
                      <a:pt x="138" y="538"/>
                    </a:lnTo>
                    <a:lnTo>
                      <a:pt x="116" y="549"/>
                    </a:lnTo>
                    <a:lnTo>
                      <a:pt x="96" y="560"/>
                    </a:lnTo>
                    <a:lnTo>
                      <a:pt x="77" y="574"/>
                    </a:lnTo>
                    <a:lnTo>
                      <a:pt x="59" y="587"/>
                    </a:lnTo>
                    <a:lnTo>
                      <a:pt x="45" y="603"/>
                    </a:lnTo>
                    <a:lnTo>
                      <a:pt x="31" y="619"/>
                    </a:lnTo>
                    <a:lnTo>
                      <a:pt x="21" y="636"/>
                    </a:lnTo>
                    <a:lnTo>
                      <a:pt x="15" y="644"/>
                    </a:lnTo>
                    <a:lnTo>
                      <a:pt x="12" y="653"/>
                    </a:lnTo>
                    <a:lnTo>
                      <a:pt x="8" y="662"/>
                    </a:lnTo>
                    <a:lnTo>
                      <a:pt x="5" y="672"/>
                    </a:lnTo>
                    <a:lnTo>
                      <a:pt x="2" y="681"/>
                    </a:lnTo>
                    <a:lnTo>
                      <a:pt x="1" y="690"/>
                    </a:lnTo>
                    <a:lnTo>
                      <a:pt x="0" y="699"/>
                    </a:lnTo>
                    <a:lnTo>
                      <a:pt x="0" y="708"/>
                    </a:lnTo>
                    <a:lnTo>
                      <a:pt x="0" y="717"/>
                    </a:lnTo>
                    <a:lnTo>
                      <a:pt x="1" y="726"/>
                    </a:lnTo>
                    <a:lnTo>
                      <a:pt x="2" y="735"/>
                    </a:lnTo>
                    <a:lnTo>
                      <a:pt x="6" y="743"/>
                    </a:lnTo>
                    <a:lnTo>
                      <a:pt x="8" y="751"/>
                    </a:lnTo>
                    <a:lnTo>
                      <a:pt x="13" y="759"/>
                    </a:lnTo>
                    <a:lnTo>
                      <a:pt x="17" y="767"/>
                    </a:lnTo>
                    <a:lnTo>
                      <a:pt x="22" y="775"/>
                    </a:lnTo>
                    <a:lnTo>
                      <a:pt x="28" y="782"/>
                    </a:lnTo>
                    <a:lnTo>
                      <a:pt x="34" y="789"/>
                    </a:lnTo>
                    <a:lnTo>
                      <a:pt x="40" y="796"/>
                    </a:lnTo>
                    <a:lnTo>
                      <a:pt x="48" y="802"/>
                    </a:lnTo>
                    <a:lnTo>
                      <a:pt x="64" y="814"/>
                    </a:lnTo>
                    <a:lnTo>
                      <a:pt x="82" y="825"/>
                    </a:lnTo>
                    <a:lnTo>
                      <a:pt x="102" y="834"/>
                    </a:lnTo>
                    <a:lnTo>
                      <a:pt x="123" y="843"/>
                    </a:lnTo>
                    <a:lnTo>
                      <a:pt x="146" y="850"/>
                    </a:lnTo>
                    <a:lnTo>
                      <a:pt x="171" y="857"/>
                    </a:lnTo>
                    <a:lnTo>
                      <a:pt x="196" y="862"/>
                    </a:lnTo>
                    <a:lnTo>
                      <a:pt x="222" y="865"/>
                    </a:lnTo>
                    <a:lnTo>
                      <a:pt x="250" y="867"/>
                    </a:lnTo>
                    <a:lnTo>
                      <a:pt x="278" y="869"/>
                    </a:lnTo>
                    <a:lnTo>
                      <a:pt x="294" y="867"/>
                    </a:lnTo>
                    <a:lnTo>
                      <a:pt x="309" y="867"/>
                    </a:lnTo>
                    <a:lnTo>
                      <a:pt x="324" y="865"/>
                    </a:lnTo>
                    <a:lnTo>
                      <a:pt x="339" y="864"/>
                    </a:lnTo>
                    <a:lnTo>
                      <a:pt x="366" y="858"/>
                    </a:lnTo>
                    <a:lnTo>
                      <a:pt x="392" y="851"/>
                    </a:lnTo>
                    <a:lnTo>
                      <a:pt x="416" y="842"/>
                    </a:lnTo>
                    <a:lnTo>
                      <a:pt x="438" y="832"/>
                    </a:lnTo>
                    <a:lnTo>
                      <a:pt x="458" y="820"/>
                    </a:lnTo>
                    <a:lnTo>
                      <a:pt x="476" y="807"/>
                    </a:lnTo>
                    <a:lnTo>
                      <a:pt x="492" y="792"/>
                    </a:lnTo>
                    <a:lnTo>
                      <a:pt x="506" y="777"/>
                    </a:lnTo>
                    <a:lnTo>
                      <a:pt x="517" y="761"/>
                    </a:lnTo>
                    <a:lnTo>
                      <a:pt x="528" y="744"/>
                    </a:lnTo>
                    <a:lnTo>
                      <a:pt x="535" y="726"/>
                    </a:lnTo>
                    <a:lnTo>
                      <a:pt x="540" y="709"/>
                    </a:lnTo>
                    <a:lnTo>
                      <a:pt x="544" y="691"/>
                    </a:lnTo>
                    <a:lnTo>
                      <a:pt x="545" y="673"/>
                    </a:lnTo>
                    <a:lnTo>
                      <a:pt x="545" y="658"/>
                    </a:lnTo>
                    <a:lnTo>
                      <a:pt x="544" y="644"/>
                    </a:lnTo>
                    <a:lnTo>
                      <a:pt x="543" y="631"/>
                    </a:lnTo>
                    <a:lnTo>
                      <a:pt x="540" y="619"/>
                    </a:lnTo>
                    <a:lnTo>
                      <a:pt x="538" y="607"/>
                    </a:lnTo>
                    <a:lnTo>
                      <a:pt x="533" y="595"/>
                    </a:lnTo>
                    <a:lnTo>
                      <a:pt x="530" y="584"/>
                    </a:lnTo>
                    <a:lnTo>
                      <a:pt x="524" y="574"/>
                    </a:lnTo>
                    <a:lnTo>
                      <a:pt x="519" y="563"/>
                    </a:lnTo>
                    <a:lnTo>
                      <a:pt x="512" y="553"/>
                    </a:lnTo>
                    <a:lnTo>
                      <a:pt x="504" y="543"/>
                    </a:lnTo>
                    <a:lnTo>
                      <a:pt x="495" y="534"/>
                    </a:lnTo>
                    <a:lnTo>
                      <a:pt x="486" y="524"/>
                    </a:lnTo>
                    <a:lnTo>
                      <a:pt x="474" y="514"/>
                    </a:lnTo>
                    <a:lnTo>
                      <a:pt x="463" y="505"/>
                    </a:lnTo>
                    <a:lnTo>
                      <a:pt x="450" y="496"/>
                    </a:lnTo>
                    <a:lnTo>
                      <a:pt x="450" y="496"/>
                    </a:lnTo>
                    <a:close/>
                    <a:moveTo>
                      <a:pt x="304" y="360"/>
                    </a:moveTo>
                    <a:lnTo>
                      <a:pt x="292" y="358"/>
                    </a:lnTo>
                    <a:lnTo>
                      <a:pt x="279" y="355"/>
                    </a:lnTo>
                    <a:lnTo>
                      <a:pt x="266" y="350"/>
                    </a:lnTo>
                    <a:lnTo>
                      <a:pt x="254" y="345"/>
                    </a:lnTo>
                    <a:lnTo>
                      <a:pt x="242" y="338"/>
                    </a:lnTo>
                    <a:lnTo>
                      <a:pt x="230" y="329"/>
                    </a:lnTo>
                    <a:lnTo>
                      <a:pt x="219" y="319"/>
                    </a:lnTo>
                    <a:lnTo>
                      <a:pt x="209" y="308"/>
                    </a:lnTo>
                    <a:lnTo>
                      <a:pt x="198" y="296"/>
                    </a:lnTo>
                    <a:lnTo>
                      <a:pt x="190" y="283"/>
                    </a:lnTo>
                    <a:lnTo>
                      <a:pt x="181" y="270"/>
                    </a:lnTo>
                    <a:lnTo>
                      <a:pt x="175" y="255"/>
                    </a:lnTo>
                    <a:lnTo>
                      <a:pt x="169" y="239"/>
                    </a:lnTo>
                    <a:lnTo>
                      <a:pt x="163" y="223"/>
                    </a:lnTo>
                    <a:lnTo>
                      <a:pt x="159" y="206"/>
                    </a:lnTo>
                    <a:lnTo>
                      <a:pt x="156" y="189"/>
                    </a:lnTo>
                    <a:lnTo>
                      <a:pt x="154" y="173"/>
                    </a:lnTo>
                    <a:lnTo>
                      <a:pt x="154" y="156"/>
                    </a:lnTo>
                    <a:lnTo>
                      <a:pt x="155" y="140"/>
                    </a:lnTo>
                    <a:lnTo>
                      <a:pt x="157" y="125"/>
                    </a:lnTo>
                    <a:lnTo>
                      <a:pt x="161" y="111"/>
                    </a:lnTo>
                    <a:lnTo>
                      <a:pt x="165" y="98"/>
                    </a:lnTo>
                    <a:lnTo>
                      <a:pt x="171" y="85"/>
                    </a:lnTo>
                    <a:lnTo>
                      <a:pt x="178" y="74"/>
                    </a:lnTo>
                    <a:lnTo>
                      <a:pt x="186" y="64"/>
                    </a:lnTo>
                    <a:lnTo>
                      <a:pt x="194" y="54"/>
                    </a:lnTo>
                    <a:lnTo>
                      <a:pt x="203" y="46"/>
                    </a:lnTo>
                    <a:lnTo>
                      <a:pt x="213" y="41"/>
                    </a:lnTo>
                    <a:lnTo>
                      <a:pt x="225" y="35"/>
                    </a:lnTo>
                    <a:lnTo>
                      <a:pt x="236" y="32"/>
                    </a:lnTo>
                    <a:lnTo>
                      <a:pt x="249" y="29"/>
                    </a:lnTo>
                    <a:lnTo>
                      <a:pt x="261" y="29"/>
                    </a:lnTo>
                    <a:lnTo>
                      <a:pt x="274" y="31"/>
                    </a:lnTo>
                    <a:lnTo>
                      <a:pt x="287" y="33"/>
                    </a:lnTo>
                    <a:lnTo>
                      <a:pt x="300" y="37"/>
                    </a:lnTo>
                    <a:lnTo>
                      <a:pt x="312" y="43"/>
                    </a:lnTo>
                    <a:lnTo>
                      <a:pt x="324" y="50"/>
                    </a:lnTo>
                    <a:lnTo>
                      <a:pt x="335" y="59"/>
                    </a:lnTo>
                    <a:lnTo>
                      <a:pt x="347" y="68"/>
                    </a:lnTo>
                    <a:lnTo>
                      <a:pt x="357" y="79"/>
                    </a:lnTo>
                    <a:lnTo>
                      <a:pt x="367" y="91"/>
                    </a:lnTo>
                    <a:lnTo>
                      <a:pt x="376" y="105"/>
                    </a:lnTo>
                    <a:lnTo>
                      <a:pt x="384" y="118"/>
                    </a:lnTo>
                    <a:lnTo>
                      <a:pt x="391" y="132"/>
                    </a:lnTo>
                    <a:lnTo>
                      <a:pt x="398" y="148"/>
                    </a:lnTo>
                    <a:lnTo>
                      <a:pt x="402" y="164"/>
                    </a:lnTo>
                    <a:lnTo>
                      <a:pt x="407" y="180"/>
                    </a:lnTo>
                    <a:lnTo>
                      <a:pt x="409" y="197"/>
                    </a:lnTo>
                    <a:lnTo>
                      <a:pt x="412" y="214"/>
                    </a:lnTo>
                    <a:lnTo>
                      <a:pt x="412" y="231"/>
                    </a:lnTo>
                    <a:lnTo>
                      <a:pt x="410" y="246"/>
                    </a:lnTo>
                    <a:lnTo>
                      <a:pt x="408" y="262"/>
                    </a:lnTo>
                    <a:lnTo>
                      <a:pt x="405" y="275"/>
                    </a:lnTo>
                    <a:lnTo>
                      <a:pt x="400" y="289"/>
                    </a:lnTo>
                    <a:lnTo>
                      <a:pt x="394" y="302"/>
                    </a:lnTo>
                    <a:lnTo>
                      <a:pt x="388" y="314"/>
                    </a:lnTo>
                    <a:lnTo>
                      <a:pt x="381" y="324"/>
                    </a:lnTo>
                    <a:lnTo>
                      <a:pt x="372" y="333"/>
                    </a:lnTo>
                    <a:lnTo>
                      <a:pt x="363" y="341"/>
                    </a:lnTo>
                    <a:lnTo>
                      <a:pt x="352" y="348"/>
                    </a:lnTo>
                    <a:lnTo>
                      <a:pt x="342" y="353"/>
                    </a:lnTo>
                    <a:lnTo>
                      <a:pt x="329" y="357"/>
                    </a:lnTo>
                    <a:lnTo>
                      <a:pt x="318" y="360"/>
                    </a:lnTo>
                    <a:lnTo>
                      <a:pt x="304" y="360"/>
                    </a:lnTo>
                    <a:close/>
                    <a:moveTo>
                      <a:pt x="277" y="824"/>
                    </a:moveTo>
                    <a:lnTo>
                      <a:pt x="258" y="824"/>
                    </a:lnTo>
                    <a:lnTo>
                      <a:pt x="239" y="822"/>
                    </a:lnTo>
                    <a:lnTo>
                      <a:pt x="222" y="818"/>
                    </a:lnTo>
                    <a:lnTo>
                      <a:pt x="205" y="813"/>
                    </a:lnTo>
                    <a:lnTo>
                      <a:pt x="189" y="807"/>
                    </a:lnTo>
                    <a:lnTo>
                      <a:pt x="175" y="799"/>
                    </a:lnTo>
                    <a:lnTo>
                      <a:pt x="161" y="791"/>
                    </a:lnTo>
                    <a:lnTo>
                      <a:pt x="148" y="782"/>
                    </a:lnTo>
                    <a:lnTo>
                      <a:pt x="137" y="772"/>
                    </a:lnTo>
                    <a:lnTo>
                      <a:pt x="127" y="760"/>
                    </a:lnTo>
                    <a:lnTo>
                      <a:pt x="119" y="748"/>
                    </a:lnTo>
                    <a:lnTo>
                      <a:pt x="111" y="735"/>
                    </a:lnTo>
                    <a:lnTo>
                      <a:pt x="105" y="722"/>
                    </a:lnTo>
                    <a:lnTo>
                      <a:pt x="102" y="708"/>
                    </a:lnTo>
                    <a:lnTo>
                      <a:pt x="98" y="694"/>
                    </a:lnTo>
                    <a:lnTo>
                      <a:pt x="98" y="680"/>
                    </a:lnTo>
                    <a:lnTo>
                      <a:pt x="99" y="665"/>
                    </a:lnTo>
                    <a:lnTo>
                      <a:pt x="102" y="651"/>
                    </a:lnTo>
                    <a:lnTo>
                      <a:pt x="107" y="637"/>
                    </a:lnTo>
                    <a:lnTo>
                      <a:pt x="114" y="624"/>
                    </a:lnTo>
                    <a:lnTo>
                      <a:pt x="122" y="612"/>
                    </a:lnTo>
                    <a:lnTo>
                      <a:pt x="132" y="600"/>
                    </a:lnTo>
                    <a:lnTo>
                      <a:pt x="145" y="590"/>
                    </a:lnTo>
                    <a:lnTo>
                      <a:pt x="157" y="579"/>
                    </a:lnTo>
                    <a:lnTo>
                      <a:pt x="172" y="570"/>
                    </a:lnTo>
                    <a:lnTo>
                      <a:pt x="187" y="562"/>
                    </a:lnTo>
                    <a:lnTo>
                      <a:pt x="203" y="554"/>
                    </a:lnTo>
                    <a:lnTo>
                      <a:pt x="220" y="549"/>
                    </a:lnTo>
                    <a:lnTo>
                      <a:pt x="238" y="544"/>
                    </a:lnTo>
                    <a:lnTo>
                      <a:pt x="257" y="541"/>
                    </a:lnTo>
                    <a:lnTo>
                      <a:pt x="276" y="538"/>
                    </a:lnTo>
                    <a:lnTo>
                      <a:pt x="295" y="538"/>
                    </a:lnTo>
                    <a:lnTo>
                      <a:pt x="314" y="538"/>
                    </a:lnTo>
                    <a:lnTo>
                      <a:pt x="331" y="541"/>
                    </a:lnTo>
                    <a:lnTo>
                      <a:pt x="348" y="544"/>
                    </a:lnTo>
                    <a:lnTo>
                      <a:pt x="364" y="549"/>
                    </a:lnTo>
                    <a:lnTo>
                      <a:pt x="402" y="576"/>
                    </a:lnTo>
                    <a:lnTo>
                      <a:pt x="434" y="600"/>
                    </a:lnTo>
                    <a:lnTo>
                      <a:pt x="447" y="612"/>
                    </a:lnTo>
                    <a:lnTo>
                      <a:pt x="458" y="625"/>
                    </a:lnTo>
                    <a:lnTo>
                      <a:pt x="463" y="632"/>
                    </a:lnTo>
                    <a:lnTo>
                      <a:pt x="466" y="640"/>
                    </a:lnTo>
                    <a:lnTo>
                      <a:pt x="470" y="648"/>
                    </a:lnTo>
                    <a:lnTo>
                      <a:pt x="472" y="656"/>
                    </a:lnTo>
                    <a:lnTo>
                      <a:pt x="474" y="669"/>
                    </a:lnTo>
                    <a:lnTo>
                      <a:pt x="475" y="683"/>
                    </a:lnTo>
                    <a:lnTo>
                      <a:pt x="474" y="698"/>
                    </a:lnTo>
                    <a:lnTo>
                      <a:pt x="473" y="713"/>
                    </a:lnTo>
                    <a:lnTo>
                      <a:pt x="470" y="726"/>
                    </a:lnTo>
                    <a:lnTo>
                      <a:pt x="465" y="739"/>
                    </a:lnTo>
                    <a:lnTo>
                      <a:pt x="459" y="751"/>
                    </a:lnTo>
                    <a:lnTo>
                      <a:pt x="451" y="763"/>
                    </a:lnTo>
                    <a:lnTo>
                      <a:pt x="442" y="774"/>
                    </a:lnTo>
                    <a:lnTo>
                      <a:pt x="431" y="783"/>
                    </a:lnTo>
                    <a:lnTo>
                      <a:pt x="418" y="792"/>
                    </a:lnTo>
                    <a:lnTo>
                      <a:pt x="405" y="800"/>
                    </a:lnTo>
                    <a:lnTo>
                      <a:pt x="389" y="808"/>
                    </a:lnTo>
                    <a:lnTo>
                      <a:pt x="370" y="814"/>
                    </a:lnTo>
                    <a:lnTo>
                      <a:pt x="350" y="818"/>
                    </a:lnTo>
                    <a:lnTo>
                      <a:pt x="328" y="822"/>
                    </a:lnTo>
                    <a:lnTo>
                      <a:pt x="303" y="824"/>
                    </a:lnTo>
                    <a:lnTo>
                      <a:pt x="277" y="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10" name="Group 9"/>
            <p:cNvGrpSpPr/>
            <p:nvPr/>
          </p:nvGrpSpPr>
          <p:grpSpPr>
            <a:xfrm>
              <a:off x="2906787" y="7959578"/>
              <a:ext cx="300180" cy="300181"/>
              <a:chOff x="3500120" y="6099725"/>
              <a:chExt cx="404813" cy="404813"/>
            </a:xfrm>
          </p:grpSpPr>
          <p:sp>
            <p:nvSpPr>
              <p:cNvPr id="15" name="Freeform 2404"/>
              <p:cNvSpPr>
                <a:spLocks/>
              </p:cNvSpPr>
              <p:nvPr/>
            </p:nvSpPr>
            <p:spPr bwMode="auto">
              <a:xfrm>
                <a:off x="3500120" y="6099725"/>
                <a:ext cx="404813" cy="404813"/>
              </a:xfrm>
              <a:custGeom>
                <a:avLst/>
                <a:gdLst>
                  <a:gd name="T0" fmla="*/ 1212 w 1276"/>
                  <a:gd name="T1" fmla="*/ 1275 h 1275"/>
                  <a:gd name="T2" fmla="*/ 1226 w 1276"/>
                  <a:gd name="T3" fmla="*/ 1272 h 1275"/>
                  <a:gd name="T4" fmla="*/ 1239 w 1276"/>
                  <a:gd name="T5" fmla="*/ 1267 h 1275"/>
                  <a:gd name="T6" fmla="*/ 1250 w 1276"/>
                  <a:gd name="T7" fmla="*/ 1259 h 1275"/>
                  <a:gd name="T8" fmla="*/ 1259 w 1276"/>
                  <a:gd name="T9" fmla="*/ 1249 h 1275"/>
                  <a:gd name="T10" fmla="*/ 1267 w 1276"/>
                  <a:gd name="T11" fmla="*/ 1239 h 1275"/>
                  <a:gd name="T12" fmla="*/ 1273 w 1276"/>
                  <a:gd name="T13" fmla="*/ 1226 h 1275"/>
                  <a:gd name="T14" fmla="*/ 1275 w 1276"/>
                  <a:gd name="T15" fmla="*/ 1211 h 1275"/>
                  <a:gd name="T16" fmla="*/ 1276 w 1276"/>
                  <a:gd name="T17" fmla="*/ 71 h 1275"/>
                  <a:gd name="T18" fmla="*/ 1274 w 1276"/>
                  <a:gd name="T19" fmla="*/ 56 h 1275"/>
                  <a:gd name="T20" fmla="*/ 1270 w 1276"/>
                  <a:gd name="T21" fmla="*/ 43 h 1275"/>
                  <a:gd name="T22" fmla="*/ 1264 w 1276"/>
                  <a:gd name="T23" fmla="*/ 31 h 1275"/>
                  <a:gd name="T24" fmla="*/ 1254 w 1276"/>
                  <a:gd name="T25" fmla="*/ 20 h 1275"/>
                  <a:gd name="T26" fmla="*/ 1244 w 1276"/>
                  <a:gd name="T27" fmla="*/ 11 h 1275"/>
                  <a:gd name="T28" fmla="*/ 1233 w 1276"/>
                  <a:gd name="T29" fmla="*/ 6 h 1275"/>
                  <a:gd name="T30" fmla="*/ 1219 w 1276"/>
                  <a:gd name="T31" fmla="*/ 1 h 1275"/>
                  <a:gd name="T32" fmla="*/ 1205 w 1276"/>
                  <a:gd name="T33" fmla="*/ 0 h 1275"/>
                  <a:gd name="T34" fmla="*/ 63 w 1276"/>
                  <a:gd name="T35" fmla="*/ 0 h 1275"/>
                  <a:gd name="T36" fmla="*/ 49 w 1276"/>
                  <a:gd name="T37" fmla="*/ 3 h 1275"/>
                  <a:gd name="T38" fmla="*/ 36 w 1276"/>
                  <a:gd name="T39" fmla="*/ 8 h 1275"/>
                  <a:gd name="T40" fmla="*/ 25 w 1276"/>
                  <a:gd name="T41" fmla="*/ 16 h 1275"/>
                  <a:gd name="T42" fmla="*/ 16 w 1276"/>
                  <a:gd name="T43" fmla="*/ 25 h 1275"/>
                  <a:gd name="T44" fmla="*/ 8 w 1276"/>
                  <a:gd name="T45" fmla="*/ 36 h 1275"/>
                  <a:gd name="T46" fmla="*/ 3 w 1276"/>
                  <a:gd name="T47" fmla="*/ 49 h 1275"/>
                  <a:gd name="T48" fmla="*/ 0 w 1276"/>
                  <a:gd name="T49" fmla="*/ 63 h 1275"/>
                  <a:gd name="T50" fmla="*/ 0 w 1276"/>
                  <a:gd name="T51" fmla="*/ 1205 h 1275"/>
                  <a:gd name="T52" fmla="*/ 1 w 1276"/>
                  <a:gd name="T53" fmla="*/ 1219 h 1275"/>
                  <a:gd name="T54" fmla="*/ 6 w 1276"/>
                  <a:gd name="T55" fmla="*/ 1232 h 1275"/>
                  <a:gd name="T56" fmla="*/ 13 w 1276"/>
                  <a:gd name="T57" fmla="*/ 1244 h 1275"/>
                  <a:gd name="T58" fmla="*/ 21 w 1276"/>
                  <a:gd name="T59" fmla="*/ 1255 h 1275"/>
                  <a:gd name="T60" fmla="*/ 31 w 1276"/>
                  <a:gd name="T61" fmla="*/ 1263 h 1275"/>
                  <a:gd name="T62" fmla="*/ 43 w 1276"/>
                  <a:gd name="T63" fmla="*/ 1269 h 1275"/>
                  <a:gd name="T64" fmla="*/ 56 w 1276"/>
                  <a:gd name="T65" fmla="*/ 1274 h 1275"/>
                  <a:gd name="T66" fmla="*/ 71 w 1276"/>
                  <a:gd name="T67" fmla="*/ 1275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6" h="1275">
                    <a:moveTo>
                      <a:pt x="1205" y="1275"/>
                    </a:moveTo>
                    <a:lnTo>
                      <a:pt x="1212" y="1275"/>
                    </a:lnTo>
                    <a:lnTo>
                      <a:pt x="1219" y="1274"/>
                    </a:lnTo>
                    <a:lnTo>
                      <a:pt x="1226" y="1272"/>
                    </a:lnTo>
                    <a:lnTo>
                      <a:pt x="1233" y="1269"/>
                    </a:lnTo>
                    <a:lnTo>
                      <a:pt x="1239" y="1267"/>
                    </a:lnTo>
                    <a:lnTo>
                      <a:pt x="1244" y="1263"/>
                    </a:lnTo>
                    <a:lnTo>
                      <a:pt x="1250" y="1259"/>
                    </a:lnTo>
                    <a:lnTo>
                      <a:pt x="1254" y="1255"/>
                    </a:lnTo>
                    <a:lnTo>
                      <a:pt x="1259" y="1249"/>
                    </a:lnTo>
                    <a:lnTo>
                      <a:pt x="1264" y="1244"/>
                    </a:lnTo>
                    <a:lnTo>
                      <a:pt x="1267" y="1239"/>
                    </a:lnTo>
                    <a:lnTo>
                      <a:pt x="1270" y="1232"/>
                    </a:lnTo>
                    <a:lnTo>
                      <a:pt x="1273" y="1226"/>
                    </a:lnTo>
                    <a:lnTo>
                      <a:pt x="1274" y="1219"/>
                    </a:lnTo>
                    <a:lnTo>
                      <a:pt x="1275" y="1211"/>
                    </a:lnTo>
                    <a:lnTo>
                      <a:pt x="1276" y="1205"/>
                    </a:lnTo>
                    <a:lnTo>
                      <a:pt x="1276" y="71"/>
                    </a:lnTo>
                    <a:lnTo>
                      <a:pt x="1275" y="63"/>
                    </a:lnTo>
                    <a:lnTo>
                      <a:pt x="1274" y="56"/>
                    </a:lnTo>
                    <a:lnTo>
                      <a:pt x="1273" y="49"/>
                    </a:lnTo>
                    <a:lnTo>
                      <a:pt x="1270" y="43"/>
                    </a:lnTo>
                    <a:lnTo>
                      <a:pt x="1267" y="36"/>
                    </a:lnTo>
                    <a:lnTo>
                      <a:pt x="1264" y="31"/>
                    </a:lnTo>
                    <a:lnTo>
                      <a:pt x="1259" y="25"/>
                    </a:lnTo>
                    <a:lnTo>
                      <a:pt x="1254" y="20"/>
                    </a:lnTo>
                    <a:lnTo>
                      <a:pt x="1250" y="16"/>
                    </a:lnTo>
                    <a:lnTo>
                      <a:pt x="1244" y="11"/>
                    </a:lnTo>
                    <a:lnTo>
                      <a:pt x="1239" y="8"/>
                    </a:lnTo>
                    <a:lnTo>
                      <a:pt x="1233" y="6"/>
                    </a:lnTo>
                    <a:lnTo>
                      <a:pt x="1226" y="3"/>
                    </a:lnTo>
                    <a:lnTo>
                      <a:pt x="1219" y="1"/>
                    </a:lnTo>
                    <a:lnTo>
                      <a:pt x="1212" y="0"/>
                    </a:lnTo>
                    <a:lnTo>
                      <a:pt x="1205" y="0"/>
                    </a:lnTo>
                    <a:lnTo>
                      <a:pt x="71" y="0"/>
                    </a:lnTo>
                    <a:lnTo>
                      <a:pt x="63" y="0"/>
                    </a:lnTo>
                    <a:lnTo>
                      <a:pt x="56" y="1"/>
                    </a:lnTo>
                    <a:lnTo>
                      <a:pt x="49" y="3"/>
                    </a:lnTo>
                    <a:lnTo>
                      <a:pt x="43" y="6"/>
                    </a:lnTo>
                    <a:lnTo>
                      <a:pt x="36" y="8"/>
                    </a:lnTo>
                    <a:lnTo>
                      <a:pt x="31" y="11"/>
                    </a:lnTo>
                    <a:lnTo>
                      <a:pt x="25" y="16"/>
                    </a:lnTo>
                    <a:lnTo>
                      <a:pt x="21" y="20"/>
                    </a:lnTo>
                    <a:lnTo>
                      <a:pt x="16" y="25"/>
                    </a:lnTo>
                    <a:lnTo>
                      <a:pt x="13" y="31"/>
                    </a:lnTo>
                    <a:lnTo>
                      <a:pt x="8" y="36"/>
                    </a:lnTo>
                    <a:lnTo>
                      <a:pt x="6" y="43"/>
                    </a:lnTo>
                    <a:lnTo>
                      <a:pt x="3" y="49"/>
                    </a:lnTo>
                    <a:lnTo>
                      <a:pt x="1" y="56"/>
                    </a:lnTo>
                    <a:lnTo>
                      <a:pt x="0" y="63"/>
                    </a:lnTo>
                    <a:lnTo>
                      <a:pt x="0" y="71"/>
                    </a:lnTo>
                    <a:lnTo>
                      <a:pt x="0" y="1205"/>
                    </a:lnTo>
                    <a:lnTo>
                      <a:pt x="0" y="1211"/>
                    </a:lnTo>
                    <a:lnTo>
                      <a:pt x="1" y="1219"/>
                    </a:lnTo>
                    <a:lnTo>
                      <a:pt x="3" y="1226"/>
                    </a:lnTo>
                    <a:lnTo>
                      <a:pt x="6" y="1232"/>
                    </a:lnTo>
                    <a:lnTo>
                      <a:pt x="8" y="1239"/>
                    </a:lnTo>
                    <a:lnTo>
                      <a:pt x="13" y="1244"/>
                    </a:lnTo>
                    <a:lnTo>
                      <a:pt x="16" y="1249"/>
                    </a:lnTo>
                    <a:lnTo>
                      <a:pt x="21" y="1255"/>
                    </a:lnTo>
                    <a:lnTo>
                      <a:pt x="25" y="1259"/>
                    </a:lnTo>
                    <a:lnTo>
                      <a:pt x="31" y="1263"/>
                    </a:lnTo>
                    <a:lnTo>
                      <a:pt x="36" y="1267"/>
                    </a:lnTo>
                    <a:lnTo>
                      <a:pt x="43" y="1269"/>
                    </a:lnTo>
                    <a:lnTo>
                      <a:pt x="49" y="1272"/>
                    </a:lnTo>
                    <a:lnTo>
                      <a:pt x="56" y="1274"/>
                    </a:lnTo>
                    <a:lnTo>
                      <a:pt x="63" y="1275"/>
                    </a:lnTo>
                    <a:lnTo>
                      <a:pt x="71" y="1275"/>
                    </a:lnTo>
                    <a:lnTo>
                      <a:pt x="1205" y="1275"/>
                    </a:lnTo>
                    <a:close/>
                  </a:path>
                </a:pathLst>
              </a:custGeom>
              <a:solidFill>
                <a:srgbClr val="CB4937"/>
              </a:solid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6" name="Freeform 2403"/>
              <p:cNvSpPr>
                <a:spLocks noEditPoints="1"/>
              </p:cNvSpPr>
              <p:nvPr/>
            </p:nvSpPr>
            <p:spPr bwMode="auto">
              <a:xfrm>
                <a:off x="3566795" y="6199738"/>
                <a:ext cx="266700" cy="201613"/>
              </a:xfrm>
              <a:custGeom>
                <a:avLst/>
                <a:gdLst>
                  <a:gd name="T0" fmla="*/ 125 w 836"/>
                  <a:gd name="T1" fmla="*/ 0 h 633"/>
                  <a:gd name="T2" fmla="*/ 100 w 836"/>
                  <a:gd name="T3" fmla="*/ 3 h 633"/>
                  <a:gd name="T4" fmla="*/ 76 w 836"/>
                  <a:gd name="T5" fmla="*/ 10 h 633"/>
                  <a:gd name="T6" fmla="*/ 55 w 836"/>
                  <a:gd name="T7" fmla="*/ 21 h 633"/>
                  <a:gd name="T8" fmla="*/ 37 w 836"/>
                  <a:gd name="T9" fmla="*/ 36 h 633"/>
                  <a:gd name="T10" fmla="*/ 21 w 836"/>
                  <a:gd name="T11" fmla="*/ 54 h 633"/>
                  <a:gd name="T12" fmla="*/ 10 w 836"/>
                  <a:gd name="T13" fmla="*/ 76 h 633"/>
                  <a:gd name="T14" fmla="*/ 3 w 836"/>
                  <a:gd name="T15" fmla="*/ 99 h 633"/>
                  <a:gd name="T16" fmla="*/ 0 w 836"/>
                  <a:gd name="T17" fmla="*/ 125 h 633"/>
                  <a:gd name="T18" fmla="*/ 0 w 836"/>
                  <a:gd name="T19" fmla="*/ 521 h 633"/>
                  <a:gd name="T20" fmla="*/ 5 w 836"/>
                  <a:gd name="T21" fmla="*/ 546 h 633"/>
                  <a:gd name="T22" fmla="*/ 15 w 836"/>
                  <a:gd name="T23" fmla="*/ 568 h 633"/>
                  <a:gd name="T24" fmla="*/ 28 w 836"/>
                  <a:gd name="T25" fmla="*/ 588 h 633"/>
                  <a:gd name="T26" fmla="*/ 45 w 836"/>
                  <a:gd name="T27" fmla="*/ 605 h 633"/>
                  <a:gd name="T28" fmla="*/ 65 w 836"/>
                  <a:gd name="T29" fmla="*/ 618 h 633"/>
                  <a:gd name="T30" fmla="*/ 87 w 836"/>
                  <a:gd name="T31" fmla="*/ 628 h 633"/>
                  <a:gd name="T32" fmla="*/ 112 w 836"/>
                  <a:gd name="T33" fmla="*/ 633 h 633"/>
                  <a:gd name="T34" fmla="*/ 711 w 836"/>
                  <a:gd name="T35" fmla="*/ 633 h 633"/>
                  <a:gd name="T36" fmla="*/ 736 w 836"/>
                  <a:gd name="T37" fmla="*/ 630 h 633"/>
                  <a:gd name="T38" fmla="*/ 760 w 836"/>
                  <a:gd name="T39" fmla="*/ 624 h 633"/>
                  <a:gd name="T40" fmla="*/ 781 w 836"/>
                  <a:gd name="T41" fmla="*/ 612 h 633"/>
                  <a:gd name="T42" fmla="*/ 799 w 836"/>
                  <a:gd name="T43" fmla="*/ 596 h 633"/>
                  <a:gd name="T44" fmla="*/ 815 w 836"/>
                  <a:gd name="T45" fmla="*/ 578 h 633"/>
                  <a:gd name="T46" fmla="*/ 826 w 836"/>
                  <a:gd name="T47" fmla="*/ 558 h 633"/>
                  <a:gd name="T48" fmla="*/ 833 w 836"/>
                  <a:gd name="T49" fmla="*/ 534 h 633"/>
                  <a:gd name="T50" fmla="*/ 836 w 836"/>
                  <a:gd name="T51" fmla="*/ 509 h 633"/>
                  <a:gd name="T52" fmla="*/ 836 w 836"/>
                  <a:gd name="T53" fmla="*/ 111 h 633"/>
                  <a:gd name="T54" fmla="*/ 830 w 836"/>
                  <a:gd name="T55" fmla="*/ 87 h 633"/>
                  <a:gd name="T56" fmla="*/ 821 w 836"/>
                  <a:gd name="T57" fmla="*/ 65 h 633"/>
                  <a:gd name="T58" fmla="*/ 807 w 836"/>
                  <a:gd name="T59" fmla="*/ 45 h 633"/>
                  <a:gd name="T60" fmla="*/ 791 w 836"/>
                  <a:gd name="T61" fmla="*/ 28 h 633"/>
                  <a:gd name="T62" fmla="*/ 771 w 836"/>
                  <a:gd name="T63" fmla="*/ 14 h 633"/>
                  <a:gd name="T64" fmla="*/ 749 w 836"/>
                  <a:gd name="T65" fmla="*/ 5 h 633"/>
                  <a:gd name="T66" fmla="*/ 724 w 836"/>
                  <a:gd name="T67" fmla="*/ 1 h 633"/>
                  <a:gd name="T68" fmla="*/ 298 w 836"/>
                  <a:gd name="T69" fmla="*/ 456 h 633"/>
                  <a:gd name="T70" fmla="*/ 538 w 836"/>
                  <a:gd name="T71" fmla="*/ 316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36" h="633">
                    <a:moveTo>
                      <a:pt x="711" y="0"/>
                    </a:moveTo>
                    <a:lnTo>
                      <a:pt x="125" y="0"/>
                    </a:lnTo>
                    <a:lnTo>
                      <a:pt x="112" y="1"/>
                    </a:lnTo>
                    <a:lnTo>
                      <a:pt x="100" y="3"/>
                    </a:lnTo>
                    <a:lnTo>
                      <a:pt x="87" y="5"/>
                    </a:lnTo>
                    <a:lnTo>
                      <a:pt x="76" y="10"/>
                    </a:lnTo>
                    <a:lnTo>
                      <a:pt x="65" y="14"/>
                    </a:lnTo>
                    <a:lnTo>
                      <a:pt x="55" y="21"/>
                    </a:lnTo>
                    <a:lnTo>
                      <a:pt x="45" y="28"/>
                    </a:lnTo>
                    <a:lnTo>
                      <a:pt x="37" y="36"/>
                    </a:lnTo>
                    <a:lnTo>
                      <a:pt x="28" y="45"/>
                    </a:lnTo>
                    <a:lnTo>
                      <a:pt x="21" y="54"/>
                    </a:lnTo>
                    <a:lnTo>
                      <a:pt x="15" y="65"/>
                    </a:lnTo>
                    <a:lnTo>
                      <a:pt x="10" y="76"/>
                    </a:lnTo>
                    <a:lnTo>
                      <a:pt x="5" y="87"/>
                    </a:lnTo>
                    <a:lnTo>
                      <a:pt x="3" y="99"/>
                    </a:lnTo>
                    <a:lnTo>
                      <a:pt x="0" y="111"/>
                    </a:lnTo>
                    <a:lnTo>
                      <a:pt x="0" y="125"/>
                    </a:lnTo>
                    <a:lnTo>
                      <a:pt x="0" y="509"/>
                    </a:lnTo>
                    <a:lnTo>
                      <a:pt x="0" y="521"/>
                    </a:lnTo>
                    <a:lnTo>
                      <a:pt x="3" y="534"/>
                    </a:lnTo>
                    <a:lnTo>
                      <a:pt x="5" y="546"/>
                    </a:lnTo>
                    <a:lnTo>
                      <a:pt x="10" y="558"/>
                    </a:lnTo>
                    <a:lnTo>
                      <a:pt x="15" y="568"/>
                    </a:lnTo>
                    <a:lnTo>
                      <a:pt x="21" y="578"/>
                    </a:lnTo>
                    <a:lnTo>
                      <a:pt x="28" y="588"/>
                    </a:lnTo>
                    <a:lnTo>
                      <a:pt x="37" y="596"/>
                    </a:lnTo>
                    <a:lnTo>
                      <a:pt x="45" y="605"/>
                    </a:lnTo>
                    <a:lnTo>
                      <a:pt x="55" y="612"/>
                    </a:lnTo>
                    <a:lnTo>
                      <a:pt x="65" y="618"/>
                    </a:lnTo>
                    <a:lnTo>
                      <a:pt x="76" y="624"/>
                    </a:lnTo>
                    <a:lnTo>
                      <a:pt x="87" y="628"/>
                    </a:lnTo>
                    <a:lnTo>
                      <a:pt x="100" y="630"/>
                    </a:lnTo>
                    <a:lnTo>
                      <a:pt x="112" y="633"/>
                    </a:lnTo>
                    <a:lnTo>
                      <a:pt x="125" y="633"/>
                    </a:lnTo>
                    <a:lnTo>
                      <a:pt x="711" y="633"/>
                    </a:lnTo>
                    <a:lnTo>
                      <a:pt x="724" y="633"/>
                    </a:lnTo>
                    <a:lnTo>
                      <a:pt x="736" y="630"/>
                    </a:lnTo>
                    <a:lnTo>
                      <a:pt x="749" y="628"/>
                    </a:lnTo>
                    <a:lnTo>
                      <a:pt x="760" y="624"/>
                    </a:lnTo>
                    <a:lnTo>
                      <a:pt x="771" y="618"/>
                    </a:lnTo>
                    <a:lnTo>
                      <a:pt x="781" y="612"/>
                    </a:lnTo>
                    <a:lnTo>
                      <a:pt x="791" y="605"/>
                    </a:lnTo>
                    <a:lnTo>
                      <a:pt x="799" y="596"/>
                    </a:lnTo>
                    <a:lnTo>
                      <a:pt x="807" y="588"/>
                    </a:lnTo>
                    <a:lnTo>
                      <a:pt x="815" y="578"/>
                    </a:lnTo>
                    <a:lnTo>
                      <a:pt x="821" y="568"/>
                    </a:lnTo>
                    <a:lnTo>
                      <a:pt x="826" y="558"/>
                    </a:lnTo>
                    <a:lnTo>
                      <a:pt x="830" y="546"/>
                    </a:lnTo>
                    <a:lnTo>
                      <a:pt x="833" y="534"/>
                    </a:lnTo>
                    <a:lnTo>
                      <a:pt x="836" y="521"/>
                    </a:lnTo>
                    <a:lnTo>
                      <a:pt x="836" y="509"/>
                    </a:lnTo>
                    <a:lnTo>
                      <a:pt x="836" y="125"/>
                    </a:lnTo>
                    <a:lnTo>
                      <a:pt x="836" y="111"/>
                    </a:lnTo>
                    <a:lnTo>
                      <a:pt x="833" y="99"/>
                    </a:lnTo>
                    <a:lnTo>
                      <a:pt x="830" y="87"/>
                    </a:lnTo>
                    <a:lnTo>
                      <a:pt x="826" y="76"/>
                    </a:lnTo>
                    <a:lnTo>
                      <a:pt x="821" y="65"/>
                    </a:lnTo>
                    <a:lnTo>
                      <a:pt x="815" y="54"/>
                    </a:lnTo>
                    <a:lnTo>
                      <a:pt x="807" y="45"/>
                    </a:lnTo>
                    <a:lnTo>
                      <a:pt x="799" y="36"/>
                    </a:lnTo>
                    <a:lnTo>
                      <a:pt x="791" y="28"/>
                    </a:lnTo>
                    <a:lnTo>
                      <a:pt x="781" y="21"/>
                    </a:lnTo>
                    <a:lnTo>
                      <a:pt x="771" y="14"/>
                    </a:lnTo>
                    <a:lnTo>
                      <a:pt x="760" y="10"/>
                    </a:lnTo>
                    <a:lnTo>
                      <a:pt x="749" y="5"/>
                    </a:lnTo>
                    <a:lnTo>
                      <a:pt x="736" y="3"/>
                    </a:lnTo>
                    <a:lnTo>
                      <a:pt x="724" y="1"/>
                    </a:lnTo>
                    <a:lnTo>
                      <a:pt x="711" y="0"/>
                    </a:lnTo>
                    <a:close/>
                    <a:moveTo>
                      <a:pt x="298" y="456"/>
                    </a:moveTo>
                    <a:lnTo>
                      <a:pt x="298" y="177"/>
                    </a:lnTo>
                    <a:lnTo>
                      <a:pt x="538" y="316"/>
                    </a:lnTo>
                    <a:lnTo>
                      <a:pt x="298" y="4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11" name="Group 10"/>
            <p:cNvGrpSpPr/>
            <p:nvPr/>
          </p:nvGrpSpPr>
          <p:grpSpPr>
            <a:xfrm>
              <a:off x="1204595" y="7959578"/>
              <a:ext cx="300180" cy="300181"/>
              <a:chOff x="1204595" y="6099725"/>
              <a:chExt cx="404813" cy="404813"/>
            </a:xfrm>
          </p:grpSpPr>
          <p:sp>
            <p:nvSpPr>
              <p:cNvPr id="13" name="Freeform 2404"/>
              <p:cNvSpPr>
                <a:spLocks/>
              </p:cNvSpPr>
              <p:nvPr/>
            </p:nvSpPr>
            <p:spPr bwMode="auto">
              <a:xfrm>
                <a:off x="1204595" y="6099725"/>
                <a:ext cx="404813" cy="404813"/>
              </a:xfrm>
              <a:custGeom>
                <a:avLst/>
                <a:gdLst>
                  <a:gd name="T0" fmla="*/ 1212 w 1276"/>
                  <a:gd name="T1" fmla="*/ 1275 h 1275"/>
                  <a:gd name="T2" fmla="*/ 1226 w 1276"/>
                  <a:gd name="T3" fmla="*/ 1272 h 1275"/>
                  <a:gd name="T4" fmla="*/ 1239 w 1276"/>
                  <a:gd name="T5" fmla="*/ 1267 h 1275"/>
                  <a:gd name="T6" fmla="*/ 1250 w 1276"/>
                  <a:gd name="T7" fmla="*/ 1259 h 1275"/>
                  <a:gd name="T8" fmla="*/ 1259 w 1276"/>
                  <a:gd name="T9" fmla="*/ 1249 h 1275"/>
                  <a:gd name="T10" fmla="*/ 1267 w 1276"/>
                  <a:gd name="T11" fmla="*/ 1239 h 1275"/>
                  <a:gd name="T12" fmla="*/ 1273 w 1276"/>
                  <a:gd name="T13" fmla="*/ 1226 h 1275"/>
                  <a:gd name="T14" fmla="*/ 1275 w 1276"/>
                  <a:gd name="T15" fmla="*/ 1211 h 1275"/>
                  <a:gd name="T16" fmla="*/ 1276 w 1276"/>
                  <a:gd name="T17" fmla="*/ 71 h 1275"/>
                  <a:gd name="T18" fmla="*/ 1274 w 1276"/>
                  <a:gd name="T19" fmla="*/ 56 h 1275"/>
                  <a:gd name="T20" fmla="*/ 1270 w 1276"/>
                  <a:gd name="T21" fmla="*/ 43 h 1275"/>
                  <a:gd name="T22" fmla="*/ 1264 w 1276"/>
                  <a:gd name="T23" fmla="*/ 31 h 1275"/>
                  <a:gd name="T24" fmla="*/ 1254 w 1276"/>
                  <a:gd name="T25" fmla="*/ 20 h 1275"/>
                  <a:gd name="T26" fmla="*/ 1244 w 1276"/>
                  <a:gd name="T27" fmla="*/ 11 h 1275"/>
                  <a:gd name="T28" fmla="*/ 1233 w 1276"/>
                  <a:gd name="T29" fmla="*/ 6 h 1275"/>
                  <a:gd name="T30" fmla="*/ 1219 w 1276"/>
                  <a:gd name="T31" fmla="*/ 1 h 1275"/>
                  <a:gd name="T32" fmla="*/ 1205 w 1276"/>
                  <a:gd name="T33" fmla="*/ 0 h 1275"/>
                  <a:gd name="T34" fmla="*/ 63 w 1276"/>
                  <a:gd name="T35" fmla="*/ 0 h 1275"/>
                  <a:gd name="T36" fmla="*/ 49 w 1276"/>
                  <a:gd name="T37" fmla="*/ 3 h 1275"/>
                  <a:gd name="T38" fmla="*/ 36 w 1276"/>
                  <a:gd name="T39" fmla="*/ 8 h 1275"/>
                  <a:gd name="T40" fmla="*/ 25 w 1276"/>
                  <a:gd name="T41" fmla="*/ 16 h 1275"/>
                  <a:gd name="T42" fmla="*/ 16 w 1276"/>
                  <a:gd name="T43" fmla="*/ 25 h 1275"/>
                  <a:gd name="T44" fmla="*/ 8 w 1276"/>
                  <a:gd name="T45" fmla="*/ 36 h 1275"/>
                  <a:gd name="T46" fmla="*/ 3 w 1276"/>
                  <a:gd name="T47" fmla="*/ 49 h 1275"/>
                  <a:gd name="T48" fmla="*/ 0 w 1276"/>
                  <a:gd name="T49" fmla="*/ 63 h 1275"/>
                  <a:gd name="T50" fmla="*/ 0 w 1276"/>
                  <a:gd name="T51" fmla="*/ 1205 h 1275"/>
                  <a:gd name="T52" fmla="*/ 1 w 1276"/>
                  <a:gd name="T53" fmla="*/ 1219 h 1275"/>
                  <a:gd name="T54" fmla="*/ 6 w 1276"/>
                  <a:gd name="T55" fmla="*/ 1232 h 1275"/>
                  <a:gd name="T56" fmla="*/ 13 w 1276"/>
                  <a:gd name="T57" fmla="*/ 1244 h 1275"/>
                  <a:gd name="T58" fmla="*/ 21 w 1276"/>
                  <a:gd name="T59" fmla="*/ 1255 h 1275"/>
                  <a:gd name="T60" fmla="*/ 31 w 1276"/>
                  <a:gd name="T61" fmla="*/ 1263 h 1275"/>
                  <a:gd name="T62" fmla="*/ 43 w 1276"/>
                  <a:gd name="T63" fmla="*/ 1269 h 1275"/>
                  <a:gd name="T64" fmla="*/ 56 w 1276"/>
                  <a:gd name="T65" fmla="*/ 1274 h 1275"/>
                  <a:gd name="T66" fmla="*/ 71 w 1276"/>
                  <a:gd name="T67" fmla="*/ 1275 h 1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6" h="1275">
                    <a:moveTo>
                      <a:pt x="1205" y="1275"/>
                    </a:moveTo>
                    <a:lnTo>
                      <a:pt x="1212" y="1275"/>
                    </a:lnTo>
                    <a:lnTo>
                      <a:pt x="1219" y="1274"/>
                    </a:lnTo>
                    <a:lnTo>
                      <a:pt x="1226" y="1272"/>
                    </a:lnTo>
                    <a:lnTo>
                      <a:pt x="1233" y="1269"/>
                    </a:lnTo>
                    <a:lnTo>
                      <a:pt x="1239" y="1267"/>
                    </a:lnTo>
                    <a:lnTo>
                      <a:pt x="1244" y="1263"/>
                    </a:lnTo>
                    <a:lnTo>
                      <a:pt x="1250" y="1259"/>
                    </a:lnTo>
                    <a:lnTo>
                      <a:pt x="1254" y="1255"/>
                    </a:lnTo>
                    <a:lnTo>
                      <a:pt x="1259" y="1249"/>
                    </a:lnTo>
                    <a:lnTo>
                      <a:pt x="1264" y="1244"/>
                    </a:lnTo>
                    <a:lnTo>
                      <a:pt x="1267" y="1239"/>
                    </a:lnTo>
                    <a:lnTo>
                      <a:pt x="1270" y="1232"/>
                    </a:lnTo>
                    <a:lnTo>
                      <a:pt x="1273" y="1226"/>
                    </a:lnTo>
                    <a:lnTo>
                      <a:pt x="1274" y="1219"/>
                    </a:lnTo>
                    <a:lnTo>
                      <a:pt x="1275" y="1211"/>
                    </a:lnTo>
                    <a:lnTo>
                      <a:pt x="1276" y="1205"/>
                    </a:lnTo>
                    <a:lnTo>
                      <a:pt x="1276" y="71"/>
                    </a:lnTo>
                    <a:lnTo>
                      <a:pt x="1275" y="63"/>
                    </a:lnTo>
                    <a:lnTo>
                      <a:pt x="1274" y="56"/>
                    </a:lnTo>
                    <a:lnTo>
                      <a:pt x="1273" y="49"/>
                    </a:lnTo>
                    <a:lnTo>
                      <a:pt x="1270" y="43"/>
                    </a:lnTo>
                    <a:lnTo>
                      <a:pt x="1267" y="36"/>
                    </a:lnTo>
                    <a:lnTo>
                      <a:pt x="1264" y="31"/>
                    </a:lnTo>
                    <a:lnTo>
                      <a:pt x="1259" y="25"/>
                    </a:lnTo>
                    <a:lnTo>
                      <a:pt x="1254" y="20"/>
                    </a:lnTo>
                    <a:lnTo>
                      <a:pt x="1250" y="16"/>
                    </a:lnTo>
                    <a:lnTo>
                      <a:pt x="1244" y="11"/>
                    </a:lnTo>
                    <a:lnTo>
                      <a:pt x="1239" y="8"/>
                    </a:lnTo>
                    <a:lnTo>
                      <a:pt x="1233" y="6"/>
                    </a:lnTo>
                    <a:lnTo>
                      <a:pt x="1226" y="3"/>
                    </a:lnTo>
                    <a:lnTo>
                      <a:pt x="1219" y="1"/>
                    </a:lnTo>
                    <a:lnTo>
                      <a:pt x="1212" y="0"/>
                    </a:lnTo>
                    <a:lnTo>
                      <a:pt x="1205" y="0"/>
                    </a:lnTo>
                    <a:lnTo>
                      <a:pt x="71" y="0"/>
                    </a:lnTo>
                    <a:lnTo>
                      <a:pt x="63" y="0"/>
                    </a:lnTo>
                    <a:lnTo>
                      <a:pt x="56" y="1"/>
                    </a:lnTo>
                    <a:lnTo>
                      <a:pt x="49" y="3"/>
                    </a:lnTo>
                    <a:lnTo>
                      <a:pt x="43" y="6"/>
                    </a:lnTo>
                    <a:lnTo>
                      <a:pt x="36" y="8"/>
                    </a:lnTo>
                    <a:lnTo>
                      <a:pt x="31" y="11"/>
                    </a:lnTo>
                    <a:lnTo>
                      <a:pt x="25" y="16"/>
                    </a:lnTo>
                    <a:lnTo>
                      <a:pt x="21" y="20"/>
                    </a:lnTo>
                    <a:lnTo>
                      <a:pt x="16" y="25"/>
                    </a:lnTo>
                    <a:lnTo>
                      <a:pt x="13" y="31"/>
                    </a:lnTo>
                    <a:lnTo>
                      <a:pt x="8" y="36"/>
                    </a:lnTo>
                    <a:lnTo>
                      <a:pt x="6" y="43"/>
                    </a:lnTo>
                    <a:lnTo>
                      <a:pt x="3" y="49"/>
                    </a:lnTo>
                    <a:lnTo>
                      <a:pt x="1" y="56"/>
                    </a:lnTo>
                    <a:lnTo>
                      <a:pt x="0" y="63"/>
                    </a:lnTo>
                    <a:lnTo>
                      <a:pt x="0" y="71"/>
                    </a:lnTo>
                    <a:lnTo>
                      <a:pt x="0" y="1205"/>
                    </a:lnTo>
                    <a:lnTo>
                      <a:pt x="0" y="1211"/>
                    </a:lnTo>
                    <a:lnTo>
                      <a:pt x="1" y="1219"/>
                    </a:lnTo>
                    <a:lnTo>
                      <a:pt x="3" y="1226"/>
                    </a:lnTo>
                    <a:lnTo>
                      <a:pt x="6" y="1232"/>
                    </a:lnTo>
                    <a:lnTo>
                      <a:pt x="8" y="1239"/>
                    </a:lnTo>
                    <a:lnTo>
                      <a:pt x="13" y="1244"/>
                    </a:lnTo>
                    <a:lnTo>
                      <a:pt x="16" y="1249"/>
                    </a:lnTo>
                    <a:lnTo>
                      <a:pt x="21" y="1255"/>
                    </a:lnTo>
                    <a:lnTo>
                      <a:pt x="25" y="1259"/>
                    </a:lnTo>
                    <a:lnTo>
                      <a:pt x="31" y="1263"/>
                    </a:lnTo>
                    <a:lnTo>
                      <a:pt x="36" y="1267"/>
                    </a:lnTo>
                    <a:lnTo>
                      <a:pt x="43" y="1269"/>
                    </a:lnTo>
                    <a:lnTo>
                      <a:pt x="49" y="1272"/>
                    </a:lnTo>
                    <a:lnTo>
                      <a:pt x="56" y="1274"/>
                    </a:lnTo>
                    <a:lnTo>
                      <a:pt x="63" y="1275"/>
                    </a:lnTo>
                    <a:lnTo>
                      <a:pt x="71" y="1275"/>
                    </a:lnTo>
                    <a:lnTo>
                      <a:pt x="1205" y="1275"/>
                    </a:lnTo>
                    <a:close/>
                  </a:path>
                </a:pathLst>
              </a:custGeom>
              <a:solidFill>
                <a:srgbClr val="5A96CC"/>
              </a:solidFill>
              <a:ln w="12700">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4" name="Freeform 2405"/>
              <p:cNvSpPr>
                <a:spLocks/>
              </p:cNvSpPr>
              <p:nvPr/>
            </p:nvSpPr>
            <p:spPr bwMode="auto">
              <a:xfrm>
                <a:off x="1266508" y="6185450"/>
                <a:ext cx="287338" cy="234950"/>
              </a:xfrm>
              <a:custGeom>
                <a:avLst/>
                <a:gdLst>
                  <a:gd name="T0" fmla="*/ 827 w 905"/>
                  <a:gd name="T1" fmla="*/ 113 h 736"/>
                  <a:gd name="T2" fmla="*/ 837 w 905"/>
                  <a:gd name="T3" fmla="*/ 86 h 736"/>
                  <a:gd name="T4" fmla="*/ 875 w 905"/>
                  <a:gd name="T5" fmla="*/ 30 h 736"/>
                  <a:gd name="T6" fmla="*/ 838 w 905"/>
                  <a:gd name="T7" fmla="*/ 36 h 736"/>
                  <a:gd name="T8" fmla="*/ 778 w 905"/>
                  <a:gd name="T9" fmla="*/ 56 h 736"/>
                  <a:gd name="T10" fmla="*/ 719 w 905"/>
                  <a:gd name="T11" fmla="*/ 25 h 736"/>
                  <a:gd name="T12" fmla="*/ 647 w 905"/>
                  <a:gd name="T13" fmla="*/ 2 h 736"/>
                  <a:gd name="T14" fmla="*/ 572 w 905"/>
                  <a:gd name="T15" fmla="*/ 9 h 736"/>
                  <a:gd name="T16" fmla="*/ 509 w 905"/>
                  <a:gd name="T17" fmla="*/ 44 h 736"/>
                  <a:gd name="T18" fmla="*/ 463 w 905"/>
                  <a:gd name="T19" fmla="*/ 98 h 736"/>
                  <a:gd name="T20" fmla="*/ 442 w 905"/>
                  <a:gd name="T21" fmla="*/ 168 h 736"/>
                  <a:gd name="T22" fmla="*/ 444 w 905"/>
                  <a:gd name="T23" fmla="*/ 219 h 736"/>
                  <a:gd name="T24" fmla="*/ 361 w 905"/>
                  <a:gd name="T25" fmla="*/ 218 h 736"/>
                  <a:gd name="T26" fmla="*/ 256 w 905"/>
                  <a:gd name="T27" fmla="*/ 183 h 736"/>
                  <a:gd name="T28" fmla="*/ 161 w 905"/>
                  <a:gd name="T29" fmla="*/ 128 h 736"/>
                  <a:gd name="T30" fmla="*/ 81 w 905"/>
                  <a:gd name="T31" fmla="*/ 55 h 736"/>
                  <a:gd name="T32" fmla="*/ 49 w 905"/>
                  <a:gd name="T33" fmla="*/ 68 h 736"/>
                  <a:gd name="T34" fmla="*/ 38 w 905"/>
                  <a:gd name="T35" fmla="*/ 115 h 736"/>
                  <a:gd name="T36" fmla="*/ 42 w 905"/>
                  <a:gd name="T37" fmla="*/ 163 h 736"/>
                  <a:gd name="T38" fmla="*/ 56 w 905"/>
                  <a:gd name="T39" fmla="*/ 206 h 736"/>
                  <a:gd name="T40" fmla="*/ 79 w 905"/>
                  <a:gd name="T41" fmla="*/ 245 h 736"/>
                  <a:gd name="T42" fmla="*/ 111 w 905"/>
                  <a:gd name="T43" fmla="*/ 276 h 736"/>
                  <a:gd name="T44" fmla="*/ 87 w 905"/>
                  <a:gd name="T45" fmla="*/ 278 h 736"/>
                  <a:gd name="T46" fmla="*/ 46 w 905"/>
                  <a:gd name="T47" fmla="*/ 265 h 736"/>
                  <a:gd name="T48" fmla="*/ 37 w 905"/>
                  <a:gd name="T49" fmla="*/ 278 h 736"/>
                  <a:gd name="T50" fmla="*/ 54 w 905"/>
                  <a:gd name="T51" fmla="*/ 341 h 736"/>
                  <a:gd name="T52" fmla="*/ 90 w 905"/>
                  <a:gd name="T53" fmla="*/ 392 h 736"/>
                  <a:gd name="T54" fmla="*/ 140 w 905"/>
                  <a:gd name="T55" fmla="*/ 428 h 736"/>
                  <a:gd name="T56" fmla="*/ 174 w 905"/>
                  <a:gd name="T57" fmla="*/ 447 h 736"/>
                  <a:gd name="T58" fmla="*/ 127 w 905"/>
                  <a:gd name="T59" fmla="*/ 450 h 736"/>
                  <a:gd name="T60" fmla="*/ 107 w 905"/>
                  <a:gd name="T61" fmla="*/ 460 h 736"/>
                  <a:gd name="T62" fmla="*/ 136 w 905"/>
                  <a:gd name="T63" fmla="*/ 509 h 736"/>
                  <a:gd name="T64" fmla="*/ 179 w 905"/>
                  <a:gd name="T65" fmla="*/ 547 h 736"/>
                  <a:gd name="T66" fmla="*/ 231 w 905"/>
                  <a:gd name="T67" fmla="*/ 570 h 736"/>
                  <a:gd name="T68" fmla="*/ 263 w 905"/>
                  <a:gd name="T69" fmla="*/ 584 h 736"/>
                  <a:gd name="T70" fmla="*/ 210 w 905"/>
                  <a:gd name="T71" fmla="*/ 616 h 736"/>
                  <a:gd name="T72" fmla="*/ 154 w 905"/>
                  <a:gd name="T73" fmla="*/ 639 h 736"/>
                  <a:gd name="T74" fmla="*/ 93 w 905"/>
                  <a:gd name="T75" fmla="*/ 653 h 736"/>
                  <a:gd name="T76" fmla="*/ 33 w 905"/>
                  <a:gd name="T77" fmla="*/ 655 h 736"/>
                  <a:gd name="T78" fmla="*/ 16 w 905"/>
                  <a:gd name="T79" fmla="*/ 662 h 736"/>
                  <a:gd name="T80" fmla="*/ 82 w 905"/>
                  <a:gd name="T81" fmla="*/ 695 h 736"/>
                  <a:gd name="T82" fmla="*/ 152 w 905"/>
                  <a:gd name="T83" fmla="*/ 719 h 736"/>
                  <a:gd name="T84" fmla="*/ 226 w 905"/>
                  <a:gd name="T85" fmla="*/ 732 h 736"/>
                  <a:gd name="T86" fmla="*/ 316 w 905"/>
                  <a:gd name="T87" fmla="*/ 736 h 736"/>
                  <a:gd name="T88" fmla="*/ 434 w 905"/>
                  <a:gd name="T89" fmla="*/ 717 h 736"/>
                  <a:gd name="T90" fmla="*/ 535 w 905"/>
                  <a:gd name="T91" fmla="*/ 677 h 736"/>
                  <a:gd name="T92" fmla="*/ 623 w 905"/>
                  <a:gd name="T93" fmla="*/ 617 h 736"/>
                  <a:gd name="T94" fmla="*/ 694 w 905"/>
                  <a:gd name="T95" fmla="*/ 545 h 736"/>
                  <a:gd name="T96" fmla="*/ 748 w 905"/>
                  <a:gd name="T97" fmla="*/ 461 h 736"/>
                  <a:gd name="T98" fmla="*/ 787 w 905"/>
                  <a:gd name="T99" fmla="*/ 372 h 736"/>
                  <a:gd name="T100" fmla="*/ 809 w 905"/>
                  <a:gd name="T101" fmla="*/ 278 h 736"/>
                  <a:gd name="T102" fmla="*/ 813 w 905"/>
                  <a:gd name="T103" fmla="*/ 196 h 736"/>
                  <a:gd name="T104" fmla="*/ 852 w 905"/>
                  <a:gd name="T105" fmla="*/ 152 h 736"/>
                  <a:gd name="T106" fmla="*/ 895 w 905"/>
                  <a:gd name="T107" fmla="*/ 102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5" h="736">
                    <a:moveTo>
                      <a:pt x="905" y="88"/>
                    </a:moveTo>
                    <a:lnTo>
                      <a:pt x="880" y="98"/>
                    </a:lnTo>
                    <a:lnTo>
                      <a:pt x="853" y="106"/>
                    </a:lnTo>
                    <a:lnTo>
                      <a:pt x="827" y="113"/>
                    </a:lnTo>
                    <a:lnTo>
                      <a:pt x="798" y="118"/>
                    </a:lnTo>
                    <a:lnTo>
                      <a:pt x="812" y="107"/>
                    </a:lnTo>
                    <a:lnTo>
                      <a:pt x="826" y="97"/>
                    </a:lnTo>
                    <a:lnTo>
                      <a:pt x="837" y="86"/>
                    </a:lnTo>
                    <a:lnTo>
                      <a:pt x="849" y="73"/>
                    </a:lnTo>
                    <a:lnTo>
                      <a:pt x="859" y="60"/>
                    </a:lnTo>
                    <a:lnTo>
                      <a:pt x="867" y="46"/>
                    </a:lnTo>
                    <a:lnTo>
                      <a:pt x="875" y="30"/>
                    </a:lnTo>
                    <a:lnTo>
                      <a:pt x="880" y="14"/>
                    </a:lnTo>
                    <a:lnTo>
                      <a:pt x="867" y="22"/>
                    </a:lnTo>
                    <a:lnTo>
                      <a:pt x="853" y="29"/>
                    </a:lnTo>
                    <a:lnTo>
                      <a:pt x="838" y="36"/>
                    </a:lnTo>
                    <a:lnTo>
                      <a:pt x="823" y="41"/>
                    </a:lnTo>
                    <a:lnTo>
                      <a:pt x="809" y="47"/>
                    </a:lnTo>
                    <a:lnTo>
                      <a:pt x="794" y="52"/>
                    </a:lnTo>
                    <a:lnTo>
                      <a:pt x="778" y="56"/>
                    </a:lnTo>
                    <a:lnTo>
                      <a:pt x="762" y="60"/>
                    </a:lnTo>
                    <a:lnTo>
                      <a:pt x="749" y="47"/>
                    </a:lnTo>
                    <a:lnTo>
                      <a:pt x="735" y="35"/>
                    </a:lnTo>
                    <a:lnTo>
                      <a:pt x="719" y="25"/>
                    </a:lnTo>
                    <a:lnTo>
                      <a:pt x="702" y="16"/>
                    </a:lnTo>
                    <a:lnTo>
                      <a:pt x="684" y="9"/>
                    </a:lnTo>
                    <a:lnTo>
                      <a:pt x="666" y="5"/>
                    </a:lnTo>
                    <a:lnTo>
                      <a:pt x="647" y="2"/>
                    </a:lnTo>
                    <a:lnTo>
                      <a:pt x="626" y="0"/>
                    </a:lnTo>
                    <a:lnTo>
                      <a:pt x="608" y="2"/>
                    </a:lnTo>
                    <a:lnTo>
                      <a:pt x="590" y="5"/>
                    </a:lnTo>
                    <a:lnTo>
                      <a:pt x="572" y="9"/>
                    </a:lnTo>
                    <a:lnTo>
                      <a:pt x="555" y="15"/>
                    </a:lnTo>
                    <a:lnTo>
                      <a:pt x="539" y="23"/>
                    </a:lnTo>
                    <a:lnTo>
                      <a:pt x="523" y="32"/>
                    </a:lnTo>
                    <a:lnTo>
                      <a:pt x="509" y="44"/>
                    </a:lnTo>
                    <a:lnTo>
                      <a:pt x="495" y="55"/>
                    </a:lnTo>
                    <a:lnTo>
                      <a:pt x="484" y="69"/>
                    </a:lnTo>
                    <a:lnTo>
                      <a:pt x="473" y="82"/>
                    </a:lnTo>
                    <a:lnTo>
                      <a:pt x="463" y="98"/>
                    </a:lnTo>
                    <a:lnTo>
                      <a:pt x="455" y="114"/>
                    </a:lnTo>
                    <a:lnTo>
                      <a:pt x="450" y="131"/>
                    </a:lnTo>
                    <a:lnTo>
                      <a:pt x="445" y="150"/>
                    </a:lnTo>
                    <a:lnTo>
                      <a:pt x="442" y="168"/>
                    </a:lnTo>
                    <a:lnTo>
                      <a:pt x="441" y="186"/>
                    </a:lnTo>
                    <a:lnTo>
                      <a:pt x="442" y="197"/>
                    </a:lnTo>
                    <a:lnTo>
                      <a:pt x="443" y="208"/>
                    </a:lnTo>
                    <a:lnTo>
                      <a:pt x="444" y="219"/>
                    </a:lnTo>
                    <a:lnTo>
                      <a:pt x="446" y="229"/>
                    </a:lnTo>
                    <a:lnTo>
                      <a:pt x="417" y="227"/>
                    </a:lnTo>
                    <a:lnTo>
                      <a:pt x="389" y="222"/>
                    </a:lnTo>
                    <a:lnTo>
                      <a:pt x="361" y="218"/>
                    </a:lnTo>
                    <a:lnTo>
                      <a:pt x="334" y="211"/>
                    </a:lnTo>
                    <a:lnTo>
                      <a:pt x="307" y="203"/>
                    </a:lnTo>
                    <a:lnTo>
                      <a:pt x="281" y="194"/>
                    </a:lnTo>
                    <a:lnTo>
                      <a:pt x="256" y="183"/>
                    </a:lnTo>
                    <a:lnTo>
                      <a:pt x="231" y="171"/>
                    </a:lnTo>
                    <a:lnTo>
                      <a:pt x="207" y="157"/>
                    </a:lnTo>
                    <a:lnTo>
                      <a:pt x="184" y="144"/>
                    </a:lnTo>
                    <a:lnTo>
                      <a:pt x="161" y="128"/>
                    </a:lnTo>
                    <a:lnTo>
                      <a:pt x="140" y="111"/>
                    </a:lnTo>
                    <a:lnTo>
                      <a:pt x="119" y="94"/>
                    </a:lnTo>
                    <a:lnTo>
                      <a:pt x="100" y="76"/>
                    </a:lnTo>
                    <a:lnTo>
                      <a:pt x="81" y="55"/>
                    </a:lnTo>
                    <a:lnTo>
                      <a:pt x="63" y="35"/>
                    </a:lnTo>
                    <a:lnTo>
                      <a:pt x="58" y="45"/>
                    </a:lnTo>
                    <a:lnTo>
                      <a:pt x="52" y="56"/>
                    </a:lnTo>
                    <a:lnTo>
                      <a:pt x="49" y="68"/>
                    </a:lnTo>
                    <a:lnTo>
                      <a:pt x="44" y="79"/>
                    </a:lnTo>
                    <a:lnTo>
                      <a:pt x="42" y="90"/>
                    </a:lnTo>
                    <a:lnTo>
                      <a:pt x="40" y="103"/>
                    </a:lnTo>
                    <a:lnTo>
                      <a:pt x="38" y="115"/>
                    </a:lnTo>
                    <a:lnTo>
                      <a:pt x="38" y="128"/>
                    </a:lnTo>
                    <a:lnTo>
                      <a:pt x="38" y="140"/>
                    </a:lnTo>
                    <a:lnTo>
                      <a:pt x="40" y="152"/>
                    </a:lnTo>
                    <a:lnTo>
                      <a:pt x="42" y="163"/>
                    </a:lnTo>
                    <a:lnTo>
                      <a:pt x="44" y="175"/>
                    </a:lnTo>
                    <a:lnTo>
                      <a:pt x="48" y="186"/>
                    </a:lnTo>
                    <a:lnTo>
                      <a:pt x="51" y="196"/>
                    </a:lnTo>
                    <a:lnTo>
                      <a:pt x="56" y="206"/>
                    </a:lnTo>
                    <a:lnTo>
                      <a:pt x="60" y="217"/>
                    </a:lnTo>
                    <a:lnTo>
                      <a:pt x="66" y="227"/>
                    </a:lnTo>
                    <a:lnTo>
                      <a:pt x="73" y="236"/>
                    </a:lnTo>
                    <a:lnTo>
                      <a:pt x="79" y="245"/>
                    </a:lnTo>
                    <a:lnTo>
                      <a:pt x="86" y="253"/>
                    </a:lnTo>
                    <a:lnTo>
                      <a:pt x="94" y="261"/>
                    </a:lnTo>
                    <a:lnTo>
                      <a:pt x="102" y="269"/>
                    </a:lnTo>
                    <a:lnTo>
                      <a:pt x="111" y="276"/>
                    </a:lnTo>
                    <a:lnTo>
                      <a:pt x="120" y="283"/>
                    </a:lnTo>
                    <a:lnTo>
                      <a:pt x="109" y="282"/>
                    </a:lnTo>
                    <a:lnTo>
                      <a:pt x="98" y="280"/>
                    </a:lnTo>
                    <a:lnTo>
                      <a:pt x="87" y="278"/>
                    </a:lnTo>
                    <a:lnTo>
                      <a:pt x="76" y="276"/>
                    </a:lnTo>
                    <a:lnTo>
                      <a:pt x="66" y="272"/>
                    </a:lnTo>
                    <a:lnTo>
                      <a:pt x="56" y="269"/>
                    </a:lnTo>
                    <a:lnTo>
                      <a:pt x="46" y="265"/>
                    </a:lnTo>
                    <a:lnTo>
                      <a:pt x="36" y="260"/>
                    </a:lnTo>
                    <a:lnTo>
                      <a:pt x="36" y="261"/>
                    </a:lnTo>
                    <a:lnTo>
                      <a:pt x="36" y="262"/>
                    </a:lnTo>
                    <a:lnTo>
                      <a:pt x="37" y="278"/>
                    </a:lnTo>
                    <a:lnTo>
                      <a:pt x="40" y="295"/>
                    </a:lnTo>
                    <a:lnTo>
                      <a:pt x="43" y="310"/>
                    </a:lnTo>
                    <a:lnTo>
                      <a:pt x="48" y="326"/>
                    </a:lnTo>
                    <a:lnTo>
                      <a:pt x="54" y="341"/>
                    </a:lnTo>
                    <a:lnTo>
                      <a:pt x="61" y="354"/>
                    </a:lnTo>
                    <a:lnTo>
                      <a:pt x="69" y="368"/>
                    </a:lnTo>
                    <a:lnTo>
                      <a:pt x="79" y="381"/>
                    </a:lnTo>
                    <a:lnTo>
                      <a:pt x="90" y="392"/>
                    </a:lnTo>
                    <a:lnTo>
                      <a:pt x="101" y="402"/>
                    </a:lnTo>
                    <a:lnTo>
                      <a:pt x="114" y="413"/>
                    </a:lnTo>
                    <a:lnTo>
                      <a:pt x="126" y="420"/>
                    </a:lnTo>
                    <a:lnTo>
                      <a:pt x="140" y="428"/>
                    </a:lnTo>
                    <a:lnTo>
                      <a:pt x="155" y="435"/>
                    </a:lnTo>
                    <a:lnTo>
                      <a:pt x="169" y="440"/>
                    </a:lnTo>
                    <a:lnTo>
                      <a:pt x="185" y="443"/>
                    </a:lnTo>
                    <a:lnTo>
                      <a:pt x="174" y="447"/>
                    </a:lnTo>
                    <a:lnTo>
                      <a:pt x="161" y="449"/>
                    </a:lnTo>
                    <a:lnTo>
                      <a:pt x="149" y="450"/>
                    </a:lnTo>
                    <a:lnTo>
                      <a:pt x="136" y="450"/>
                    </a:lnTo>
                    <a:lnTo>
                      <a:pt x="127" y="450"/>
                    </a:lnTo>
                    <a:lnTo>
                      <a:pt x="119" y="449"/>
                    </a:lnTo>
                    <a:lnTo>
                      <a:pt x="110" y="448"/>
                    </a:lnTo>
                    <a:lnTo>
                      <a:pt x="101" y="447"/>
                    </a:lnTo>
                    <a:lnTo>
                      <a:pt x="107" y="460"/>
                    </a:lnTo>
                    <a:lnTo>
                      <a:pt x="112" y="474"/>
                    </a:lnTo>
                    <a:lnTo>
                      <a:pt x="119" y="487"/>
                    </a:lnTo>
                    <a:lnTo>
                      <a:pt x="127" y="498"/>
                    </a:lnTo>
                    <a:lnTo>
                      <a:pt x="136" y="509"/>
                    </a:lnTo>
                    <a:lnTo>
                      <a:pt x="146" y="520"/>
                    </a:lnTo>
                    <a:lnTo>
                      <a:pt x="156" y="530"/>
                    </a:lnTo>
                    <a:lnTo>
                      <a:pt x="167" y="539"/>
                    </a:lnTo>
                    <a:lnTo>
                      <a:pt x="179" y="547"/>
                    </a:lnTo>
                    <a:lnTo>
                      <a:pt x="191" y="554"/>
                    </a:lnTo>
                    <a:lnTo>
                      <a:pt x="204" y="561"/>
                    </a:lnTo>
                    <a:lnTo>
                      <a:pt x="217" y="565"/>
                    </a:lnTo>
                    <a:lnTo>
                      <a:pt x="231" y="570"/>
                    </a:lnTo>
                    <a:lnTo>
                      <a:pt x="246" y="573"/>
                    </a:lnTo>
                    <a:lnTo>
                      <a:pt x="259" y="575"/>
                    </a:lnTo>
                    <a:lnTo>
                      <a:pt x="275" y="575"/>
                    </a:lnTo>
                    <a:lnTo>
                      <a:pt x="263" y="584"/>
                    </a:lnTo>
                    <a:lnTo>
                      <a:pt x="250" y="594"/>
                    </a:lnTo>
                    <a:lnTo>
                      <a:pt x="238" y="602"/>
                    </a:lnTo>
                    <a:lnTo>
                      <a:pt x="224" y="610"/>
                    </a:lnTo>
                    <a:lnTo>
                      <a:pt x="210" y="616"/>
                    </a:lnTo>
                    <a:lnTo>
                      <a:pt x="197" y="623"/>
                    </a:lnTo>
                    <a:lnTo>
                      <a:pt x="183" y="629"/>
                    </a:lnTo>
                    <a:lnTo>
                      <a:pt x="168" y="635"/>
                    </a:lnTo>
                    <a:lnTo>
                      <a:pt x="154" y="639"/>
                    </a:lnTo>
                    <a:lnTo>
                      <a:pt x="139" y="644"/>
                    </a:lnTo>
                    <a:lnTo>
                      <a:pt x="124" y="647"/>
                    </a:lnTo>
                    <a:lnTo>
                      <a:pt x="108" y="650"/>
                    </a:lnTo>
                    <a:lnTo>
                      <a:pt x="93" y="653"/>
                    </a:lnTo>
                    <a:lnTo>
                      <a:pt x="77" y="654"/>
                    </a:lnTo>
                    <a:lnTo>
                      <a:pt x="61" y="655"/>
                    </a:lnTo>
                    <a:lnTo>
                      <a:pt x="44" y="655"/>
                    </a:lnTo>
                    <a:lnTo>
                      <a:pt x="33" y="655"/>
                    </a:lnTo>
                    <a:lnTo>
                      <a:pt x="22" y="655"/>
                    </a:lnTo>
                    <a:lnTo>
                      <a:pt x="11" y="654"/>
                    </a:lnTo>
                    <a:lnTo>
                      <a:pt x="0" y="653"/>
                    </a:lnTo>
                    <a:lnTo>
                      <a:pt x="16" y="662"/>
                    </a:lnTo>
                    <a:lnTo>
                      <a:pt x="32" y="671"/>
                    </a:lnTo>
                    <a:lnTo>
                      <a:pt x="48" y="680"/>
                    </a:lnTo>
                    <a:lnTo>
                      <a:pt x="65" y="688"/>
                    </a:lnTo>
                    <a:lnTo>
                      <a:pt x="82" y="695"/>
                    </a:lnTo>
                    <a:lnTo>
                      <a:pt x="99" y="703"/>
                    </a:lnTo>
                    <a:lnTo>
                      <a:pt x="116" y="709"/>
                    </a:lnTo>
                    <a:lnTo>
                      <a:pt x="134" y="714"/>
                    </a:lnTo>
                    <a:lnTo>
                      <a:pt x="152" y="719"/>
                    </a:lnTo>
                    <a:lnTo>
                      <a:pt x="171" y="723"/>
                    </a:lnTo>
                    <a:lnTo>
                      <a:pt x="189" y="728"/>
                    </a:lnTo>
                    <a:lnTo>
                      <a:pt x="208" y="730"/>
                    </a:lnTo>
                    <a:lnTo>
                      <a:pt x="226" y="732"/>
                    </a:lnTo>
                    <a:lnTo>
                      <a:pt x="246" y="735"/>
                    </a:lnTo>
                    <a:lnTo>
                      <a:pt x="265" y="736"/>
                    </a:lnTo>
                    <a:lnTo>
                      <a:pt x="285" y="736"/>
                    </a:lnTo>
                    <a:lnTo>
                      <a:pt x="316" y="736"/>
                    </a:lnTo>
                    <a:lnTo>
                      <a:pt x="347" y="732"/>
                    </a:lnTo>
                    <a:lnTo>
                      <a:pt x="377" y="729"/>
                    </a:lnTo>
                    <a:lnTo>
                      <a:pt x="405" y="723"/>
                    </a:lnTo>
                    <a:lnTo>
                      <a:pt x="434" y="717"/>
                    </a:lnTo>
                    <a:lnTo>
                      <a:pt x="460" y="709"/>
                    </a:lnTo>
                    <a:lnTo>
                      <a:pt x="486" y="699"/>
                    </a:lnTo>
                    <a:lnTo>
                      <a:pt x="511" y="688"/>
                    </a:lnTo>
                    <a:lnTo>
                      <a:pt x="535" y="677"/>
                    </a:lnTo>
                    <a:lnTo>
                      <a:pt x="559" y="663"/>
                    </a:lnTo>
                    <a:lnTo>
                      <a:pt x="581" y="649"/>
                    </a:lnTo>
                    <a:lnTo>
                      <a:pt x="602" y="633"/>
                    </a:lnTo>
                    <a:lnTo>
                      <a:pt x="623" y="617"/>
                    </a:lnTo>
                    <a:lnTo>
                      <a:pt x="641" y="600"/>
                    </a:lnTo>
                    <a:lnTo>
                      <a:pt x="659" y="582"/>
                    </a:lnTo>
                    <a:lnTo>
                      <a:pt x="678" y="564"/>
                    </a:lnTo>
                    <a:lnTo>
                      <a:pt x="694" y="545"/>
                    </a:lnTo>
                    <a:lnTo>
                      <a:pt x="708" y="525"/>
                    </a:lnTo>
                    <a:lnTo>
                      <a:pt x="723" y="504"/>
                    </a:lnTo>
                    <a:lnTo>
                      <a:pt x="736" y="483"/>
                    </a:lnTo>
                    <a:lnTo>
                      <a:pt x="748" y="461"/>
                    </a:lnTo>
                    <a:lnTo>
                      <a:pt x="760" y="439"/>
                    </a:lnTo>
                    <a:lnTo>
                      <a:pt x="770" y="417"/>
                    </a:lnTo>
                    <a:lnTo>
                      <a:pt x="779" y="394"/>
                    </a:lnTo>
                    <a:lnTo>
                      <a:pt x="787" y="372"/>
                    </a:lnTo>
                    <a:lnTo>
                      <a:pt x="794" y="348"/>
                    </a:lnTo>
                    <a:lnTo>
                      <a:pt x="800" y="325"/>
                    </a:lnTo>
                    <a:lnTo>
                      <a:pt x="804" y="301"/>
                    </a:lnTo>
                    <a:lnTo>
                      <a:pt x="809" y="278"/>
                    </a:lnTo>
                    <a:lnTo>
                      <a:pt x="811" y="254"/>
                    </a:lnTo>
                    <a:lnTo>
                      <a:pt x="813" y="231"/>
                    </a:lnTo>
                    <a:lnTo>
                      <a:pt x="813" y="208"/>
                    </a:lnTo>
                    <a:lnTo>
                      <a:pt x="813" y="196"/>
                    </a:lnTo>
                    <a:lnTo>
                      <a:pt x="813" y="184"/>
                    </a:lnTo>
                    <a:lnTo>
                      <a:pt x="826" y="173"/>
                    </a:lnTo>
                    <a:lnTo>
                      <a:pt x="839" y="163"/>
                    </a:lnTo>
                    <a:lnTo>
                      <a:pt x="852" y="152"/>
                    </a:lnTo>
                    <a:lnTo>
                      <a:pt x="863" y="140"/>
                    </a:lnTo>
                    <a:lnTo>
                      <a:pt x="875" y="128"/>
                    </a:lnTo>
                    <a:lnTo>
                      <a:pt x="885" y="115"/>
                    </a:lnTo>
                    <a:lnTo>
                      <a:pt x="895" y="102"/>
                    </a:lnTo>
                    <a:lnTo>
                      <a:pt x="905" y="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spTree>
    <p:extLst>
      <p:ext uri="{BB962C8B-B14F-4D97-AF65-F5344CB8AC3E}">
        <p14:creationId xmlns:p14="http://schemas.microsoft.com/office/powerpoint/2010/main" val="3743279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3" name="object 3"/>
          <p:cNvSpPr/>
          <p:nvPr userDrawn="1"/>
        </p:nvSpPr>
        <p:spPr>
          <a:xfrm>
            <a:off x="0" y="0"/>
            <a:ext cx="914400" cy="6858000"/>
          </a:xfrm>
          <a:custGeom>
            <a:avLst/>
            <a:gdLst/>
            <a:ahLst/>
            <a:cxnLst/>
            <a:rect l="l" t="t" r="r" b="b"/>
            <a:pathLst>
              <a:path w="1742046" h="7772400">
                <a:moveTo>
                  <a:pt x="0" y="7772400"/>
                </a:moveTo>
                <a:lnTo>
                  <a:pt x="1742046" y="7772400"/>
                </a:lnTo>
                <a:lnTo>
                  <a:pt x="1742046" y="0"/>
                </a:lnTo>
                <a:lnTo>
                  <a:pt x="0" y="0"/>
                </a:lnTo>
                <a:lnTo>
                  <a:pt x="0" y="7772400"/>
                </a:lnTo>
                <a:close/>
              </a:path>
            </a:pathLst>
          </a:custGeom>
          <a:solidFill>
            <a:srgbClr val="00338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dirty="0">
              <a:solidFill>
                <a:prstClr val="white"/>
              </a:solidFill>
              <a:latin typeface="KPMG Extralight" panose="020B0303030202040204" pitchFamily="34" charset="0"/>
              <a:cs typeface="KPMG Light"/>
            </a:endParaRPr>
          </a:p>
        </p:txBody>
      </p:sp>
    </p:spTree>
    <p:extLst>
      <p:ext uri="{BB962C8B-B14F-4D97-AF65-F5344CB8AC3E}">
        <p14:creationId xmlns:p14="http://schemas.microsoft.com/office/powerpoint/2010/main" val="368141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Line Header">
    <p:spTree>
      <p:nvGrpSpPr>
        <p:cNvPr id="1" name=""/>
        <p:cNvGrpSpPr/>
        <p:nvPr/>
      </p:nvGrpSpPr>
      <p:grpSpPr>
        <a:xfrm>
          <a:off x="0" y="0"/>
          <a:ext cx="0" cy="0"/>
          <a:chOff x="0" y="0"/>
          <a:chExt cx="0" cy="0"/>
        </a:xfrm>
      </p:grpSpPr>
      <p:sp>
        <p:nvSpPr>
          <p:cNvPr id="6" name="Title 9"/>
          <p:cNvSpPr>
            <a:spLocks noGrp="1"/>
          </p:cNvSpPr>
          <p:nvPr>
            <p:ph type="title" hasCustomPrompt="1"/>
          </p:nvPr>
        </p:nvSpPr>
        <p:spPr>
          <a:xfrm>
            <a:off x="628650" y="365126"/>
            <a:ext cx="7886700" cy="734804"/>
          </a:xfrm>
          <a:prstGeom prst="rect">
            <a:avLst/>
          </a:prstGeom>
        </p:spPr>
        <p:txBody>
          <a:bodyPr lIns="0" tIns="0" rIns="0" bIns="0" anchor="ctr"/>
          <a:lstStyle>
            <a:lvl1pPr algn="l" defTabSz="914400" rtl="0" eaLnBrk="1" latinLnBrk="0" hangingPunct="1">
              <a:lnSpc>
                <a:spcPct val="70000"/>
              </a:lnSpc>
              <a:spcBef>
                <a:spcPct val="0"/>
              </a:spcBef>
              <a:buNone/>
              <a:defRPr lang="en-US" sz="4400" kern="1200" dirty="0">
                <a:solidFill>
                  <a:srgbClr val="00338D"/>
                </a:solidFill>
                <a:latin typeface="KPMG Extralight" panose="020B0303030202040204" pitchFamily="34" charset="0"/>
                <a:ea typeface="+mj-ea"/>
                <a:cs typeface="KPMG Extralight" panose="020B0303030202040204" pitchFamily="34" charset="0"/>
              </a:defRPr>
            </a:lvl1pPr>
          </a:lstStyle>
          <a:p>
            <a:r>
              <a:rPr lang="en-US" dirty="0" smtClean="0"/>
              <a:t>Title - KPMG </a:t>
            </a:r>
            <a:r>
              <a:rPr lang="en-US" dirty="0" err="1" smtClean="0"/>
              <a:t>Extralight</a:t>
            </a:r>
            <a:r>
              <a:rPr lang="en-US" dirty="0" smtClean="0"/>
              <a:t> Font 44</a:t>
            </a:r>
            <a:endParaRPr lang="en-US" dirty="0"/>
          </a:p>
        </p:txBody>
      </p:sp>
    </p:spTree>
    <p:extLst>
      <p:ext uri="{BB962C8B-B14F-4D97-AF65-F5344CB8AC3E}">
        <p14:creationId xmlns:p14="http://schemas.microsoft.com/office/powerpoint/2010/main" val="3750979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Line Header">
    <p:spTree>
      <p:nvGrpSpPr>
        <p:cNvPr id="1" name=""/>
        <p:cNvGrpSpPr/>
        <p:nvPr/>
      </p:nvGrpSpPr>
      <p:grpSpPr>
        <a:xfrm>
          <a:off x="0" y="0"/>
          <a:ext cx="0" cy="0"/>
          <a:chOff x="0" y="0"/>
          <a:chExt cx="0" cy="0"/>
        </a:xfrm>
      </p:grpSpPr>
      <p:sp>
        <p:nvSpPr>
          <p:cNvPr id="2" name="Title 9"/>
          <p:cNvSpPr>
            <a:spLocks noGrp="1"/>
          </p:cNvSpPr>
          <p:nvPr>
            <p:ph type="title" hasCustomPrompt="1"/>
          </p:nvPr>
        </p:nvSpPr>
        <p:spPr>
          <a:xfrm>
            <a:off x="628650" y="365126"/>
            <a:ext cx="7886700" cy="734804"/>
          </a:xfrm>
          <a:prstGeom prst="rect">
            <a:avLst/>
          </a:prstGeom>
        </p:spPr>
        <p:txBody>
          <a:bodyPr lIns="0" tIns="0" rIns="0" bIns="0" anchor="ctr"/>
          <a:lstStyle>
            <a:lvl1pPr algn="l" defTabSz="914400" rtl="0" eaLnBrk="1" latinLnBrk="0" hangingPunct="1">
              <a:lnSpc>
                <a:spcPct val="70000"/>
              </a:lnSpc>
              <a:spcBef>
                <a:spcPct val="0"/>
              </a:spcBef>
              <a:buNone/>
              <a:defRPr lang="en-US" sz="3200" kern="1200" dirty="0">
                <a:solidFill>
                  <a:srgbClr val="00338D"/>
                </a:solidFill>
                <a:latin typeface="KPMG Extralight" panose="020B0303030202040204" pitchFamily="34" charset="0"/>
                <a:ea typeface="+mj-ea"/>
                <a:cs typeface="KPMG Extralight" panose="020B0303030202040204" pitchFamily="34" charset="0"/>
              </a:defRPr>
            </a:lvl1pPr>
          </a:lstStyle>
          <a:p>
            <a:r>
              <a:rPr lang="en-US" dirty="0" smtClean="0"/>
              <a:t>Double header</a:t>
            </a:r>
            <a:br>
              <a:rPr lang="en-US" dirty="0" smtClean="0"/>
            </a:br>
            <a:r>
              <a:rPr lang="en-US" dirty="0" smtClean="0"/>
              <a:t>- KPMG </a:t>
            </a:r>
            <a:r>
              <a:rPr lang="en-US" dirty="0" err="1" smtClean="0"/>
              <a:t>Extralight</a:t>
            </a:r>
            <a:r>
              <a:rPr lang="en-US" dirty="0" smtClean="0"/>
              <a:t> Font 32</a:t>
            </a:r>
            <a:endParaRPr lang="en-US" dirty="0"/>
          </a:p>
        </p:txBody>
      </p:sp>
    </p:spTree>
    <p:extLst>
      <p:ext uri="{BB962C8B-B14F-4D97-AF65-F5344CB8AC3E}">
        <p14:creationId xmlns:p14="http://schemas.microsoft.com/office/powerpoint/2010/main" val="1658204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Line Header + Text Box">
    <p:spTree>
      <p:nvGrpSpPr>
        <p:cNvPr id="1" name=""/>
        <p:cNvGrpSpPr/>
        <p:nvPr/>
      </p:nvGrpSpPr>
      <p:grpSpPr>
        <a:xfrm>
          <a:off x="0" y="0"/>
          <a:ext cx="0" cy="0"/>
          <a:chOff x="0" y="0"/>
          <a:chExt cx="0" cy="0"/>
        </a:xfrm>
      </p:grpSpPr>
      <p:sp>
        <p:nvSpPr>
          <p:cNvPr id="6" name="Title 9"/>
          <p:cNvSpPr>
            <a:spLocks noGrp="1"/>
          </p:cNvSpPr>
          <p:nvPr>
            <p:ph type="title"/>
          </p:nvPr>
        </p:nvSpPr>
        <p:spPr>
          <a:xfrm>
            <a:off x="628650" y="365126"/>
            <a:ext cx="7886700" cy="734804"/>
          </a:xfrm>
          <a:prstGeom prst="rect">
            <a:avLst/>
          </a:prstGeom>
        </p:spPr>
        <p:txBody>
          <a:bodyPr lIns="0" tIns="0" rIns="0" bIns="0" anchor="ctr"/>
          <a:lstStyle>
            <a:lvl1pPr algn="l" defTabSz="914400" rtl="0" eaLnBrk="1" latinLnBrk="0" hangingPunct="1">
              <a:lnSpc>
                <a:spcPct val="70000"/>
              </a:lnSpc>
              <a:spcBef>
                <a:spcPct val="0"/>
              </a:spcBef>
              <a:buNone/>
              <a:defRPr lang="en-US" sz="4400" kern="1200" dirty="0">
                <a:solidFill>
                  <a:srgbClr val="00338D"/>
                </a:solidFill>
                <a:latin typeface="KPMG Extralight" panose="020B0303030202040204" pitchFamily="34" charset="0"/>
                <a:ea typeface="+mj-ea"/>
                <a:cs typeface="KPMG Extralight" panose="020B0303030202040204" pitchFamily="34" charset="0"/>
              </a:defRPr>
            </a:lvl1pPr>
          </a:lstStyle>
          <a:p>
            <a:r>
              <a:rPr lang="en-US" dirty="0" smtClean="0"/>
              <a:t>Click to edit Master title style</a:t>
            </a:r>
            <a:endParaRPr lang="en-US" dirty="0"/>
          </a:p>
        </p:txBody>
      </p:sp>
      <p:sp>
        <p:nvSpPr>
          <p:cNvPr id="7" name="Text Placeholder 14"/>
          <p:cNvSpPr>
            <a:spLocks noGrp="1"/>
          </p:cNvSpPr>
          <p:nvPr>
            <p:ph type="body" sz="quarter" idx="44" hasCustomPrompt="1"/>
          </p:nvPr>
        </p:nvSpPr>
        <p:spPr>
          <a:xfrm>
            <a:off x="628650" y="1557338"/>
            <a:ext cx="7886700" cy="4500561"/>
          </a:xfrm>
          <a:prstGeom prst="rect">
            <a:avLst/>
          </a:prstGeom>
        </p:spPr>
        <p:txBody>
          <a:bodyPr lIns="0" tIns="0" rIns="0" bIns="0"/>
          <a:lstStyle>
            <a:lvl1pPr marL="0" indent="0">
              <a:lnSpc>
                <a:spcPct val="90000"/>
              </a:lnSpc>
              <a:buNone/>
              <a:defRPr lang="en-US" sz="1200" b="0" kern="1200" baseline="0" dirty="0">
                <a:solidFill>
                  <a:schemeClr val="tx1"/>
                </a:solidFill>
                <a:latin typeface="Arial" panose="020B0604020202020204" pitchFamily="34" charset="0"/>
                <a:ea typeface="+mn-ea"/>
                <a:cs typeface="Arial" panose="020B0604020202020204" pitchFamily="34" charset="0"/>
              </a:defRPr>
            </a:lvl1pPr>
            <a:lvl2pPr marL="271463" indent="-271463">
              <a:lnSpc>
                <a:spcPct val="90000"/>
              </a:lnSpc>
              <a:buFont typeface="Arial" panose="020B0604020202020204" pitchFamily="34" charset="0"/>
              <a:buChar char="—"/>
              <a:defRPr lang="en-US" sz="1200" b="0" kern="1200" baseline="0" dirty="0">
                <a:solidFill>
                  <a:schemeClr val="tx1"/>
                </a:solidFill>
                <a:latin typeface="Arial" panose="020B0604020202020204" pitchFamily="34" charset="0"/>
                <a:ea typeface="+mn-ea"/>
                <a:cs typeface="Arial" panose="020B0604020202020204" pitchFamily="34" charset="0"/>
              </a:defRPr>
            </a:lvl2pPr>
          </a:lstStyle>
          <a:p>
            <a:pPr lvl="0"/>
            <a:r>
              <a:rPr lang="en-US" dirty="0" smtClean="0"/>
              <a:t>Master text styles</a:t>
            </a:r>
          </a:p>
          <a:p>
            <a:pPr lvl="1"/>
            <a:r>
              <a:rPr lang="en-US" dirty="0" smtClean="0"/>
              <a:t>Second level </a:t>
            </a:r>
          </a:p>
          <a:p>
            <a:pPr marL="0" lvl="0" indent="0" algn="l" defTabSz="914400" rtl="0" eaLnBrk="1" latinLnBrk="0" hangingPunct="1">
              <a:lnSpc>
                <a:spcPct val="90000"/>
              </a:lnSpc>
              <a:spcBef>
                <a:spcPts val="1000"/>
              </a:spcBef>
              <a:buFont typeface="Arial" panose="020B0604020202020204" pitchFamily="34" charset="0"/>
              <a:buNone/>
            </a:pPr>
            <a:r>
              <a:rPr lang="en-US" dirty="0" smtClean="0"/>
              <a:t>Third level</a:t>
            </a:r>
            <a:endParaRPr lang="en-US" dirty="0"/>
          </a:p>
        </p:txBody>
      </p:sp>
    </p:spTree>
    <p:extLst>
      <p:ext uri="{BB962C8B-B14F-4D97-AF65-F5344CB8AC3E}">
        <p14:creationId xmlns:p14="http://schemas.microsoft.com/office/powerpoint/2010/main" val="340883202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722746"/>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58415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91" r:id="rId3"/>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6919563"/>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816">
          <p15:clr>
            <a:srgbClr val="F26B43"/>
          </p15:clr>
        </p15:guide>
        <p15:guide id="2" pos="385">
          <p15:clr>
            <a:srgbClr val="F26B43"/>
          </p15:clr>
        </p15:guide>
        <p15:guide id="3" pos="5375">
          <p15:clr>
            <a:srgbClr val="F26B43"/>
          </p15:clr>
        </p15:guide>
        <p15:guide id="4" orient="horz" pos="98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2" name="Straight Connector 1"/>
          <p:cNvCxnSpPr/>
          <p:nvPr userDrawn="1"/>
        </p:nvCxnSpPr>
        <p:spPr>
          <a:xfrm>
            <a:off x="628649" y="6412171"/>
            <a:ext cx="7887600" cy="0"/>
          </a:xfrm>
          <a:prstGeom prst="line">
            <a:avLst/>
          </a:prstGeom>
          <a:ln>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3" name="Freeform 5"/>
          <p:cNvSpPr>
            <a:spLocks noEditPoints="1"/>
          </p:cNvSpPr>
          <p:nvPr userDrawn="1"/>
        </p:nvSpPr>
        <p:spPr bwMode="auto">
          <a:xfrm>
            <a:off x="663575" y="6486525"/>
            <a:ext cx="523875" cy="209550"/>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rgbClr val="00338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 name="Rectangle 3"/>
          <p:cNvSpPr/>
          <p:nvPr userDrawn="1"/>
        </p:nvSpPr>
        <p:spPr bwMode="gray">
          <a:xfrm>
            <a:off x="8012430" y="6439427"/>
            <a:ext cx="502920" cy="280800"/>
          </a:xfrm>
          <a:prstGeom prst="rect">
            <a:avLst/>
          </a:prstGeom>
          <a:ln>
            <a:miter lim="800000"/>
            <a:headEnd/>
            <a:tailEnd/>
          </a:ln>
        </p:spPr>
        <p:txBody>
          <a:bodyPr vert="horz" wrap="square" lIns="72000" tIns="72000" rIns="0" bIns="0" numCol="1" anchor="t" anchorCtr="0" compatLnSpc="1">
            <a:prstTxWarp prst="textNoShape">
              <a:avLst/>
            </a:prstTxWarp>
          </a:bodyPr>
          <a:lstStyle/>
          <a:p>
            <a:pPr algn="r" fontAlgn="base">
              <a:spcBef>
                <a:spcPct val="40000"/>
              </a:spcBef>
              <a:spcAft>
                <a:spcPct val="0"/>
              </a:spcAft>
            </a:pPr>
            <a:fld id="{358FC8E3-FE67-4452-9F4E-9A47A20D0542}" type="slidenum">
              <a:rPr lang="en-GB" sz="800" smtClean="0">
                <a:solidFill>
                  <a:srgbClr val="000000"/>
                </a:solidFill>
                <a:cs typeface="Arial" panose="020B0604020202020204" pitchFamily="34" charset="0"/>
              </a:rPr>
              <a:pPr algn="r" fontAlgn="base">
                <a:spcBef>
                  <a:spcPct val="40000"/>
                </a:spcBef>
                <a:spcAft>
                  <a:spcPct val="0"/>
                </a:spcAft>
              </a:pPr>
              <a:t>‹#›</a:t>
            </a:fld>
            <a:endParaRPr lang="en-GB" sz="800" dirty="0">
              <a:solidFill>
                <a:srgbClr val="000000"/>
              </a:solidFill>
              <a:cs typeface="Arial" panose="020B0604020202020204" pitchFamily="34" charset="0"/>
            </a:endParaRPr>
          </a:p>
        </p:txBody>
      </p:sp>
      <p:cxnSp>
        <p:nvCxnSpPr>
          <p:cNvPr id="6" name="Straight Connector 5"/>
          <p:cNvCxnSpPr/>
          <p:nvPr userDrawn="1"/>
        </p:nvCxnSpPr>
        <p:spPr>
          <a:xfrm>
            <a:off x="628650" y="1099930"/>
            <a:ext cx="7886700" cy="0"/>
          </a:xfrm>
          <a:prstGeom prst="line">
            <a:avLst/>
          </a:prstGeom>
          <a:ln>
            <a:solidFill>
              <a:srgbClr val="483698"/>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7" name="Rectangle 6"/>
          <p:cNvSpPr/>
          <p:nvPr userDrawn="1"/>
        </p:nvSpPr>
        <p:spPr bwMode="gray">
          <a:xfrm>
            <a:off x="1279525" y="6555300"/>
            <a:ext cx="6940550" cy="72000"/>
          </a:xfrm>
          <a:prstGeom prst="rect">
            <a:avLst/>
          </a:prstGeom>
          <a:ln>
            <a:miter lim="800000"/>
            <a:headEnd/>
            <a:tailEnd/>
          </a:ln>
        </p:spPr>
        <p:txBody>
          <a:bodyPr vert="horz" wrap="square" lIns="0" tIns="0" rIns="0" bIns="0" numCol="1" anchor="ctr" anchorCtr="0" compatLnSpc="1">
            <a:prstTxWarp prst="textNoShape">
              <a:avLst/>
            </a:prstTxWarp>
          </a:bodyPr>
          <a:lstStyle/>
          <a:p>
            <a:pPr algn="ctr">
              <a:defRPr/>
            </a:pPr>
            <a:r>
              <a:rPr lang="en-US" sz="500" dirty="0" smtClean="0">
                <a:solidFill>
                  <a:prstClr val="white">
                    <a:lumMod val="65000"/>
                  </a:prstClr>
                </a:solidFill>
                <a:cs typeface="Arial" panose="020B0604020202020204" pitchFamily="34" charset="0"/>
              </a:rPr>
              <a:t>©</a:t>
            </a:r>
            <a:r>
              <a:rPr lang="en-US" sz="500" dirty="0" smtClean="0">
                <a:solidFill>
                  <a:srgbClr val="43B02A"/>
                </a:solidFill>
                <a:cs typeface="Arial" panose="020B0604020202020204" pitchFamily="34" charset="0"/>
              </a:rPr>
              <a:t> </a:t>
            </a:r>
            <a:r>
              <a:rPr lang="en-US" sz="500" dirty="0" smtClean="0">
                <a:solidFill>
                  <a:prstClr val="white">
                    <a:lumMod val="65000"/>
                  </a:prstClr>
                </a:solidFill>
                <a:cs typeface="Arial" panose="020B0604020202020204" pitchFamily="34" charset="0"/>
              </a:rPr>
              <a:t>2017 KPMG Advisory Services Private Limited, an Indian Limited Liability Company and a member firm of the KPMG network of independent member firms affiliated with KPMG International Cooperative (“KPMG International”), a Swiss entity. All rights reserved.</a:t>
            </a:r>
          </a:p>
        </p:txBody>
      </p:sp>
    </p:spTree>
    <p:extLst>
      <p:ext uri="{BB962C8B-B14F-4D97-AF65-F5344CB8AC3E}">
        <p14:creationId xmlns:p14="http://schemas.microsoft.com/office/powerpoint/2010/main" val="114049117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2" r:id="rId8"/>
  </p:sldLayoutIdLst>
  <p:txStyles>
    <p:titleStyle>
      <a:lvl1pPr algn="l" defTabSz="914400" rtl="0" eaLnBrk="1" latinLnBrk="0" hangingPunct="1">
        <a:lnSpc>
          <a:spcPct val="70000"/>
        </a:lnSpc>
        <a:spcBef>
          <a:spcPct val="0"/>
        </a:spcBef>
        <a:buNone/>
        <a:defRPr sz="54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Tx/>
        <a:buNone/>
        <a:defRPr sz="15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500" kern="1200">
          <a:solidFill>
            <a:schemeClr val="tx2"/>
          </a:solidFill>
          <a:latin typeface="+mn-lt"/>
          <a:ea typeface="+mn-ea"/>
          <a:cs typeface="+mn-cs"/>
        </a:defRPr>
      </a:lvl2pPr>
      <a:lvl3pPr marL="28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3pPr>
      <a:lvl4pPr marL="576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4pPr>
      <a:lvl5pPr marL="8244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baseline="0">
          <a:solidFill>
            <a:schemeClr val="tx2"/>
          </a:solidFill>
          <a:latin typeface="+mn-lt"/>
          <a:ea typeface="+mn-ea"/>
          <a:cs typeface="+mn-cs"/>
        </a:defRPr>
      </a:lvl5pPr>
      <a:lvl6pPr marL="1098000" indent="-230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6pPr>
      <a:lvl7pPr marL="1371600" indent="-2844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7pPr>
      <a:lvl8pPr marL="1645200" indent="-22860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500" kern="1200">
          <a:solidFill>
            <a:schemeClr val="tx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816">
          <p15:clr>
            <a:srgbClr val="F26B43"/>
          </p15:clr>
        </p15:guide>
        <p15:guide id="2" pos="385">
          <p15:clr>
            <a:srgbClr val="F26B43"/>
          </p15:clr>
        </p15:guide>
        <p15:guide id="3" pos="5375">
          <p15:clr>
            <a:srgbClr val="F26B43"/>
          </p15:clr>
        </p15:guide>
        <p15:guide id="4" orient="horz" pos="98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1770063"/>
            <a:ext cx="7229475" cy="1866900"/>
          </a:xfrm>
          <a:prstGeom prst="rect">
            <a:avLst/>
          </a:prstGeom>
        </p:spPr>
        <p:txBody>
          <a:bodyPr/>
          <a:lstStyle/>
          <a:p>
            <a:r>
              <a:rPr lang="en-US" sz="3600" i="1" dirty="0" smtClean="0"/>
              <a:t>Asia will be a key pillar in the upcoming revolution of insurance and in all likelihood will become the hottest market for insurance technology (InsurTech) globally. Its no longer just a pipe dream as this time all the stars are aligning for it. </a:t>
            </a:r>
            <a:endParaRPr lang="en-US" sz="3600" i="1" dirty="0"/>
          </a:p>
        </p:txBody>
      </p:sp>
      <p:sp>
        <p:nvSpPr>
          <p:cNvPr id="4" name="TextBox 3"/>
          <p:cNvSpPr txBox="1"/>
          <p:nvPr/>
        </p:nvSpPr>
        <p:spPr>
          <a:xfrm>
            <a:off x="5243514" y="3508376"/>
            <a:ext cx="3900486" cy="520700"/>
          </a:xfrm>
          <a:prstGeom prst="rect">
            <a:avLst/>
          </a:prstGeom>
          <a:noFill/>
        </p:spPr>
        <p:txBody>
          <a:bodyPr wrap="square" lIns="54610" tIns="54610" rIns="54610" bIns="54610" rtlCol="0">
            <a:noAutofit/>
          </a:bodyPr>
          <a:lstStyle/>
          <a:p>
            <a:pPr>
              <a:spcAft>
                <a:spcPts val="600"/>
              </a:spcAft>
            </a:pPr>
            <a:r>
              <a:rPr lang="en-US" sz="1450" b="1" dirty="0" smtClean="0">
                <a:solidFill>
                  <a:srgbClr val="00338D"/>
                </a:solidFill>
                <a:latin typeface="Univers for KPMG" panose="020B0603020202020204" pitchFamily="34" charset="0"/>
              </a:rPr>
              <a:t>~ George Kesselman, Forbes </a:t>
            </a:r>
          </a:p>
        </p:txBody>
      </p:sp>
    </p:spTree>
    <p:extLst>
      <p:ext uri="{BB962C8B-B14F-4D97-AF65-F5344CB8AC3E}">
        <p14:creationId xmlns:p14="http://schemas.microsoft.com/office/powerpoint/2010/main" val="2704589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Technology Ramifications in Insurance Industry </a:t>
            </a:r>
            <a:endParaRPr lang="en-US" sz="7200" dirty="0"/>
          </a:p>
        </p:txBody>
      </p:sp>
    </p:spTree>
    <p:extLst>
      <p:ext uri="{BB962C8B-B14F-4D97-AF65-F5344CB8AC3E}">
        <p14:creationId xmlns:p14="http://schemas.microsoft.com/office/powerpoint/2010/main" val="41716276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Blockchain </a:t>
            </a:r>
            <a:endParaRPr lang="en-US" dirty="0"/>
          </a:p>
        </p:txBody>
      </p:sp>
      <p:sp>
        <p:nvSpPr>
          <p:cNvPr id="2" name="Rectangle 1"/>
          <p:cNvSpPr/>
          <p:nvPr/>
        </p:nvSpPr>
        <p:spPr>
          <a:xfrm>
            <a:off x="628650" y="1590578"/>
            <a:ext cx="7886700" cy="49144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rgbClr val="000000"/>
                </a:solidFill>
                <a:latin typeface="Univers for KPMG" panose="020B0603020202020204" pitchFamily="34" charset="0"/>
              </a:rPr>
              <a:t>Blockchain provides a decentralized database of cryptographically secure transactions that everyone on the network can see. It acts a backbone technology to any digital asset (cryptocurrency as its early adopter) </a:t>
            </a:r>
          </a:p>
        </p:txBody>
      </p:sp>
      <p:sp>
        <p:nvSpPr>
          <p:cNvPr id="3" name="TextBox 2"/>
          <p:cNvSpPr txBox="1"/>
          <p:nvPr/>
        </p:nvSpPr>
        <p:spPr>
          <a:xfrm>
            <a:off x="628650" y="1238886"/>
            <a:ext cx="2532185" cy="351692"/>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What is Blockchain?</a:t>
            </a:r>
          </a:p>
        </p:txBody>
      </p:sp>
      <p:sp>
        <p:nvSpPr>
          <p:cNvPr id="4" name="Rounded Rectangle 3"/>
          <p:cNvSpPr/>
          <p:nvPr/>
        </p:nvSpPr>
        <p:spPr>
          <a:xfrm>
            <a:off x="628650" y="2194560"/>
            <a:ext cx="2028286" cy="608096"/>
          </a:xfrm>
          <a:prstGeom prst="roundRect">
            <a:avLst/>
          </a:prstGeom>
          <a:noFill/>
          <a:ln w="3810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b="1" dirty="0" smtClean="0">
                <a:solidFill>
                  <a:srgbClr val="000000"/>
                </a:solidFill>
                <a:latin typeface="Univers for KPMG" panose="020B0603020202020204" pitchFamily="34" charset="0"/>
              </a:rPr>
              <a:t>Distributed = </a:t>
            </a:r>
            <a:br>
              <a:rPr lang="en-US" sz="1100" b="1" dirty="0" smtClean="0">
                <a:solidFill>
                  <a:srgbClr val="000000"/>
                </a:solidFill>
                <a:latin typeface="Univers for KPMG" panose="020B0603020202020204" pitchFamily="34" charset="0"/>
              </a:rPr>
            </a:br>
            <a:r>
              <a:rPr lang="en-US" sz="1100" b="1" dirty="0" smtClean="0">
                <a:solidFill>
                  <a:srgbClr val="000000"/>
                </a:solidFill>
                <a:latin typeface="Univers for KPMG" panose="020B0603020202020204" pitchFamily="34" charset="0"/>
              </a:rPr>
              <a:t>Everything </a:t>
            </a:r>
            <a:br>
              <a:rPr lang="en-US" sz="1100" b="1" dirty="0" smtClean="0">
                <a:solidFill>
                  <a:srgbClr val="000000"/>
                </a:solidFill>
                <a:latin typeface="Univers for KPMG" panose="020B0603020202020204" pitchFamily="34" charset="0"/>
              </a:rPr>
            </a:br>
            <a:r>
              <a:rPr lang="en-US" sz="1100" b="1" dirty="0" smtClean="0">
                <a:solidFill>
                  <a:srgbClr val="000000"/>
                </a:solidFill>
                <a:latin typeface="Univers for KPMG" panose="020B0603020202020204" pitchFamily="34" charset="0"/>
              </a:rPr>
              <a:t>Everywhere</a:t>
            </a:r>
            <a:endParaRPr lang="en-US" sz="1100" b="1" dirty="0">
              <a:solidFill>
                <a:srgbClr val="000000"/>
              </a:solidFill>
              <a:latin typeface="Univers for KPMG" panose="020B0603020202020204" pitchFamily="34" charset="0"/>
            </a:endParaRPr>
          </a:p>
        </p:txBody>
      </p:sp>
      <p:sp>
        <p:nvSpPr>
          <p:cNvPr id="54" name="Rounded Rectangle 53"/>
          <p:cNvSpPr/>
          <p:nvPr/>
        </p:nvSpPr>
        <p:spPr>
          <a:xfrm>
            <a:off x="2371186" y="2194560"/>
            <a:ext cx="2028286" cy="608096"/>
          </a:xfrm>
          <a:prstGeom prst="roundRect">
            <a:avLst/>
          </a:prstGeom>
          <a:noFill/>
          <a:ln w="38100">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171450" indent="-171450">
              <a:buFontTx/>
              <a:buChar char="-"/>
            </a:pPr>
            <a:endParaRPr lang="en-US" sz="1100" dirty="0">
              <a:solidFill>
                <a:srgbClr val="000000"/>
              </a:solidFill>
              <a:latin typeface="Univers for KPMG" panose="020B0603020202020204" pitchFamily="34" charset="0"/>
            </a:endParaRPr>
          </a:p>
        </p:txBody>
      </p:sp>
      <p:sp>
        <p:nvSpPr>
          <p:cNvPr id="57" name="Rounded Rectangle 56"/>
          <p:cNvSpPr/>
          <p:nvPr/>
        </p:nvSpPr>
        <p:spPr>
          <a:xfrm>
            <a:off x="4744528" y="2194560"/>
            <a:ext cx="2028286" cy="608096"/>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b="1" dirty="0" smtClean="0">
                <a:solidFill>
                  <a:srgbClr val="000000"/>
                </a:solidFill>
                <a:latin typeface="Univers for KPMG" panose="020B0603020202020204" pitchFamily="34" charset="0"/>
              </a:rPr>
              <a:t>Immutable </a:t>
            </a:r>
          </a:p>
        </p:txBody>
      </p:sp>
      <p:sp>
        <p:nvSpPr>
          <p:cNvPr id="58" name="Rounded Rectangle 57"/>
          <p:cNvSpPr/>
          <p:nvPr/>
        </p:nvSpPr>
        <p:spPr>
          <a:xfrm>
            <a:off x="6487064" y="2194560"/>
            <a:ext cx="2028286" cy="608096"/>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US" sz="1100" dirty="0" smtClean="0">
              <a:solidFill>
                <a:srgbClr val="000000"/>
              </a:solidFill>
              <a:latin typeface="Univers for KPMG" panose="020B0603020202020204" pitchFamily="34" charset="0"/>
            </a:endParaRPr>
          </a:p>
        </p:txBody>
      </p:sp>
      <p:sp>
        <p:nvSpPr>
          <p:cNvPr id="59" name="Rounded Rectangle 58"/>
          <p:cNvSpPr/>
          <p:nvPr/>
        </p:nvSpPr>
        <p:spPr>
          <a:xfrm>
            <a:off x="628650" y="2936965"/>
            <a:ext cx="2028286" cy="608096"/>
          </a:xfrm>
          <a:prstGeom prst="roundRect">
            <a:avLst/>
          </a:prstGeom>
          <a:noFill/>
          <a:ln w="38100">
            <a:solidFill>
              <a:srgbClr val="483698"/>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b="1" dirty="0" smtClean="0">
                <a:solidFill>
                  <a:srgbClr val="000000"/>
                </a:solidFill>
                <a:latin typeface="Univers for KPMG" panose="020B0603020202020204" pitchFamily="34" charset="0"/>
              </a:rPr>
              <a:t>Visible </a:t>
            </a:r>
            <a:endParaRPr lang="en-US" sz="1100" b="1" dirty="0">
              <a:solidFill>
                <a:srgbClr val="000000"/>
              </a:solidFill>
              <a:latin typeface="Univers for KPMG" panose="020B0603020202020204" pitchFamily="34" charset="0"/>
            </a:endParaRPr>
          </a:p>
        </p:txBody>
      </p:sp>
      <p:sp>
        <p:nvSpPr>
          <p:cNvPr id="60" name="Rounded Rectangle 59"/>
          <p:cNvSpPr/>
          <p:nvPr/>
        </p:nvSpPr>
        <p:spPr>
          <a:xfrm>
            <a:off x="2371186" y="2936965"/>
            <a:ext cx="2028286" cy="608096"/>
          </a:xfrm>
          <a:prstGeom prst="roundRect">
            <a:avLst/>
          </a:prstGeom>
          <a:noFill/>
          <a:ln w="38100">
            <a:solidFill>
              <a:srgbClr val="483698"/>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US" sz="1100" dirty="0">
              <a:solidFill>
                <a:srgbClr val="000000"/>
              </a:solidFill>
              <a:latin typeface="Univers for KPMG" panose="020B0603020202020204" pitchFamily="34" charset="0"/>
            </a:endParaRPr>
          </a:p>
        </p:txBody>
      </p:sp>
      <p:sp>
        <p:nvSpPr>
          <p:cNvPr id="61" name="Rounded Rectangle 60"/>
          <p:cNvSpPr/>
          <p:nvPr/>
        </p:nvSpPr>
        <p:spPr>
          <a:xfrm>
            <a:off x="4744528" y="2936965"/>
            <a:ext cx="2028286" cy="608096"/>
          </a:xfrm>
          <a:prstGeom prst="roundRect">
            <a:avLst/>
          </a:prstGeom>
          <a:noFill/>
          <a:ln w="38100">
            <a:solidFill>
              <a:srgbClr val="6D2077"/>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b="1" dirty="0" smtClean="0">
                <a:solidFill>
                  <a:srgbClr val="000000"/>
                </a:solidFill>
                <a:latin typeface="Univers for KPMG" panose="020B0603020202020204" pitchFamily="34" charset="0"/>
              </a:rPr>
              <a:t>Private and Public Blockchains</a:t>
            </a:r>
            <a:endParaRPr lang="en-US" sz="1100" b="1" dirty="0">
              <a:solidFill>
                <a:srgbClr val="000000"/>
              </a:solidFill>
              <a:latin typeface="Univers for KPMG" panose="020B0603020202020204" pitchFamily="34" charset="0"/>
            </a:endParaRPr>
          </a:p>
        </p:txBody>
      </p:sp>
      <p:sp>
        <p:nvSpPr>
          <p:cNvPr id="62" name="Rounded Rectangle 61"/>
          <p:cNvSpPr/>
          <p:nvPr/>
        </p:nvSpPr>
        <p:spPr>
          <a:xfrm>
            <a:off x="6487064" y="2936965"/>
            <a:ext cx="2028286" cy="608096"/>
          </a:xfrm>
          <a:prstGeom prst="roundRect">
            <a:avLst/>
          </a:prstGeom>
          <a:noFill/>
          <a:ln w="38100">
            <a:solidFill>
              <a:srgbClr val="6D2077"/>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US" sz="1100" dirty="0">
              <a:solidFill>
                <a:srgbClr val="000000"/>
              </a:solidFill>
              <a:latin typeface="Univers for KPMG" panose="020B0603020202020204" pitchFamily="34" charset="0"/>
            </a:endParaRPr>
          </a:p>
        </p:txBody>
      </p:sp>
      <p:sp>
        <p:nvSpPr>
          <p:cNvPr id="7" name="TextBox 6"/>
          <p:cNvSpPr txBox="1"/>
          <p:nvPr/>
        </p:nvSpPr>
        <p:spPr>
          <a:xfrm>
            <a:off x="2686589" y="2193300"/>
            <a:ext cx="1712883" cy="531387"/>
          </a:xfrm>
          <a:prstGeom prst="rect">
            <a:avLst/>
          </a:prstGeom>
          <a:noFill/>
        </p:spPr>
        <p:txBody>
          <a:bodyPr wrap="square" lIns="54610" tIns="54610" rIns="54610" bIns="54610" rtlCol="0">
            <a:noAutofit/>
          </a:bodyPr>
          <a:lstStyle/>
          <a:p>
            <a:pPr marL="171450" indent="-171450">
              <a:buFontTx/>
              <a:buChar char="-"/>
            </a:pPr>
            <a:r>
              <a:rPr lang="en-US" sz="1100" dirty="0">
                <a:solidFill>
                  <a:srgbClr val="000000"/>
                </a:solidFill>
                <a:latin typeface="Univers for KPMG" panose="020B0603020202020204" pitchFamily="34" charset="0"/>
              </a:rPr>
              <a:t>No central control</a:t>
            </a:r>
          </a:p>
          <a:p>
            <a:pPr marL="171450" indent="-171450">
              <a:buFontTx/>
              <a:buChar char="-"/>
            </a:pPr>
            <a:r>
              <a:rPr lang="en-US" sz="1100" dirty="0" smtClean="0">
                <a:solidFill>
                  <a:srgbClr val="000000"/>
                </a:solidFill>
                <a:latin typeface="Univers for KPMG" panose="020B0603020202020204" pitchFamily="34" charset="0"/>
              </a:rPr>
              <a:t>Redundancy removed </a:t>
            </a:r>
            <a:endParaRPr lang="en-US" sz="1100" dirty="0">
              <a:solidFill>
                <a:srgbClr val="000000"/>
              </a:solidFill>
              <a:latin typeface="Univers for KPMG" panose="020B0603020202020204" pitchFamily="34" charset="0"/>
            </a:endParaRPr>
          </a:p>
          <a:p>
            <a:pPr>
              <a:spcAft>
                <a:spcPts val="600"/>
              </a:spcAft>
            </a:pPr>
            <a:endParaRPr lang="en-US" sz="1100" dirty="0" smtClean="0">
              <a:solidFill>
                <a:srgbClr val="00338D"/>
              </a:solidFill>
            </a:endParaRPr>
          </a:p>
        </p:txBody>
      </p:sp>
      <p:sp>
        <p:nvSpPr>
          <p:cNvPr id="63" name="TextBox 62"/>
          <p:cNvSpPr txBox="1"/>
          <p:nvPr/>
        </p:nvSpPr>
        <p:spPr>
          <a:xfrm>
            <a:off x="6804893" y="2186861"/>
            <a:ext cx="1712883" cy="608096"/>
          </a:xfrm>
          <a:prstGeom prst="rect">
            <a:avLst/>
          </a:prstGeom>
          <a:noFill/>
        </p:spPr>
        <p:txBody>
          <a:bodyPr wrap="square" lIns="54610" tIns="54610" rIns="54610" bIns="54610" rtlCol="0" anchor="ctr">
            <a:noAutofit/>
          </a:bodyPr>
          <a:lstStyle/>
          <a:p>
            <a:pPr marL="171450" indent="-171450">
              <a:buFontTx/>
              <a:buChar char="-"/>
            </a:pPr>
            <a:r>
              <a:rPr lang="en-US" sz="1100" dirty="0" smtClean="0">
                <a:solidFill>
                  <a:srgbClr val="000000"/>
                </a:solidFill>
                <a:latin typeface="Univers for KPMG" panose="020B0603020202020204" pitchFamily="34" charset="0"/>
              </a:rPr>
              <a:t>Tamperproof</a:t>
            </a:r>
          </a:p>
          <a:p>
            <a:pPr marL="171450" indent="-171450">
              <a:buFontTx/>
              <a:buChar char="-"/>
            </a:pPr>
            <a:r>
              <a:rPr lang="en-US" sz="1100" dirty="0" smtClean="0">
                <a:solidFill>
                  <a:srgbClr val="000000"/>
                </a:solidFill>
                <a:latin typeface="Univers for KPMG" panose="020B0603020202020204" pitchFamily="34" charset="0"/>
              </a:rPr>
              <a:t>Secure</a:t>
            </a:r>
            <a:endParaRPr lang="en-US" sz="1100" dirty="0">
              <a:solidFill>
                <a:srgbClr val="000000"/>
              </a:solidFill>
              <a:latin typeface="Univers for KPMG" panose="020B0603020202020204" pitchFamily="34" charset="0"/>
            </a:endParaRPr>
          </a:p>
        </p:txBody>
      </p:sp>
      <p:sp>
        <p:nvSpPr>
          <p:cNvPr id="64" name="TextBox 63"/>
          <p:cNvSpPr txBox="1"/>
          <p:nvPr/>
        </p:nvSpPr>
        <p:spPr>
          <a:xfrm>
            <a:off x="2681735" y="2905642"/>
            <a:ext cx="1712883" cy="608096"/>
          </a:xfrm>
          <a:prstGeom prst="rect">
            <a:avLst/>
          </a:prstGeom>
          <a:noFill/>
        </p:spPr>
        <p:txBody>
          <a:bodyPr wrap="square" lIns="54610" tIns="54610" rIns="54610" bIns="54610" rtlCol="0" anchor="ctr">
            <a:noAutofit/>
          </a:bodyPr>
          <a:lstStyle/>
          <a:p>
            <a:pPr marL="171450" indent="-171450">
              <a:buFontTx/>
              <a:buChar char="-"/>
            </a:pPr>
            <a:r>
              <a:rPr lang="en-US" sz="1100" dirty="0" smtClean="0">
                <a:solidFill>
                  <a:srgbClr val="000000"/>
                </a:solidFill>
                <a:latin typeface="Univers for KPMG" panose="020B0603020202020204" pitchFamily="34" charset="0"/>
              </a:rPr>
              <a:t>All transactions visible to all parties</a:t>
            </a:r>
            <a:endParaRPr lang="en-US" sz="1100" dirty="0">
              <a:solidFill>
                <a:srgbClr val="000000"/>
              </a:solidFill>
              <a:latin typeface="Univers for KPMG" panose="020B0603020202020204" pitchFamily="34" charset="0"/>
            </a:endParaRPr>
          </a:p>
        </p:txBody>
      </p:sp>
      <p:sp>
        <p:nvSpPr>
          <p:cNvPr id="65" name="TextBox 64"/>
          <p:cNvSpPr txBox="1"/>
          <p:nvPr/>
        </p:nvSpPr>
        <p:spPr>
          <a:xfrm>
            <a:off x="6804893" y="2905641"/>
            <a:ext cx="1712883" cy="608096"/>
          </a:xfrm>
          <a:prstGeom prst="rect">
            <a:avLst/>
          </a:prstGeom>
          <a:noFill/>
        </p:spPr>
        <p:txBody>
          <a:bodyPr wrap="square" lIns="54610" tIns="54610" rIns="54610" bIns="54610" rtlCol="0" anchor="ctr">
            <a:noAutofit/>
          </a:bodyPr>
          <a:lstStyle/>
          <a:p>
            <a:pPr marL="171450" indent="-171450">
              <a:buFontTx/>
              <a:buChar char="-"/>
            </a:pPr>
            <a:r>
              <a:rPr lang="en-US" sz="1100" dirty="0" smtClean="0">
                <a:solidFill>
                  <a:srgbClr val="000000"/>
                </a:solidFill>
                <a:latin typeface="Univers for KPMG" panose="020B0603020202020204" pitchFamily="34" charset="0"/>
              </a:rPr>
              <a:t>Consensus mechanism</a:t>
            </a:r>
            <a:endParaRPr lang="en-US" sz="1100" dirty="0">
              <a:solidFill>
                <a:srgbClr val="000000"/>
              </a:solidFill>
              <a:latin typeface="Univers for KPMG" panose="020B0603020202020204" pitchFamily="34" charset="0"/>
            </a:endParaRPr>
          </a:p>
        </p:txBody>
      </p:sp>
      <p:sp>
        <p:nvSpPr>
          <p:cNvPr id="66" name="TextBox 65"/>
          <p:cNvSpPr txBox="1"/>
          <p:nvPr/>
        </p:nvSpPr>
        <p:spPr>
          <a:xfrm>
            <a:off x="628649" y="3839065"/>
            <a:ext cx="3661997" cy="351692"/>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What are the Use </a:t>
            </a:r>
            <a:r>
              <a:rPr lang="en-US" sz="1500" b="1" dirty="0">
                <a:solidFill>
                  <a:srgbClr val="00338D"/>
                </a:solidFill>
                <a:latin typeface="Univers for KPMG" panose="020B0603020202020204" pitchFamily="34" charset="0"/>
              </a:rPr>
              <a:t>C</a:t>
            </a:r>
            <a:r>
              <a:rPr lang="en-US" sz="1500" b="1" dirty="0" smtClean="0">
                <a:solidFill>
                  <a:srgbClr val="00338D"/>
                </a:solidFill>
                <a:latin typeface="Univers for KPMG" panose="020B0603020202020204" pitchFamily="34" charset="0"/>
              </a:rPr>
              <a:t>ases in Insurance?</a:t>
            </a:r>
          </a:p>
        </p:txBody>
      </p:sp>
      <p:sp>
        <p:nvSpPr>
          <p:cNvPr id="8" name="Rectangle 7"/>
          <p:cNvSpPr/>
          <p:nvPr/>
        </p:nvSpPr>
        <p:spPr>
          <a:xfrm>
            <a:off x="628649" y="4293079"/>
            <a:ext cx="2387112" cy="29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Personal Insurance</a:t>
            </a:r>
          </a:p>
        </p:txBody>
      </p:sp>
      <p:sp>
        <p:nvSpPr>
          <p:cNvPr id="67" name="Rectangle 66"/>
          <p:cNvSpPr/>
          <p:nvPr/>
        </p:nvSpPr>
        <p:spPr>
          <a:xfrm>
            <a:off x="3378443" y="4293078"/>
            <a:ext cx="2387112" cy="29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Claims Handling</a:t>
            </a:r>
          </a:p>
        </p:txBody>
      </p:sp>
      <p:sp>
        <p:nvSpPr>
          <p:cNvPr id="68" name="Rectangle 67"/>
          <p:cNvSpPr/>
          <p:nvPr/>
        </p:nvSpPr>
        <p:spPr>
          <a:xfrm>
            <a:off x="6128238" y="4293078"/>
            <a:ext cx="2387112" cy="29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Reinsurance</a:t>
            </a:r>
          </a:p>
        </p:txBody>
      </p:sp>
      <p:sp>
        <p:nvSpPr>
          <p:cNvPr id="9" name="TextBox 8"/>
          <p:cNvSpPr txBox="1"/>
          <p:nvPr/>
        </p:nvSpPr>
        <p:spPr>
          <a:xfrm>
            <a:off x="897145" y="4677843"/>
            <a:ext cx="2118615" cy="1727895"/>
          </a:xfrm>
          <a:prstGeom prst="rect">
            <a:avLst/>
          </a:prstGeom>
          <a:noFill/>
        </p:spPr>
        <p:txBody>
          <a:bodyPr wrap="square" lIns="54610" tIns="54610" rIns="54610" bIns="54610" rtlCol="0">
            <a:noAutofit/>
          </a:bodyPr>
          <a:lstStyle/>
          <a:p>
            <a:pPr>
              <a:spcAft>
                <a:spcPts val="600"/>
              </a:spcAft>
            </a:pPr>
            <a:r>
              <a:rPr lang="en-US" sz="1200" dirty="0" smtClean="0">
                <a:solidFill>
                  <a:srgbClr val="00338D"/>
                </a:solidFill>
                <a:latin typeface="Univers for KPMG" panose="020B0603020202020204" pitchFamily="34" charset="0"/>
              </a:rPr>
              <a:t>KYC &amp; Authentication of personal data</a:t>
            </a:r>
          </a:p>
          <a:p>
            <a:pPr>
              <a:spcAft>
                <a:spcPts val="600"/>
              </a:spcAft>
            </a:pPr>
            <a:r>
              <a:rPr lang="en-US" sz="1200" dirty="0" smtClean="0">
                <a:solidFill>
                  <a:srgbClr val="00338D"/>
                </a:solidFill>
                <a:latin typeface="Univers for KPMG" panose="020B0603020202020204" pitchFamily="34" charset="0"/>
              </a:rPr>
              <a:t>Disintermediated mutual pooling for peer-to-peer insurance platforms</a:t>
            </a:r>
          </a:p>
        </p:txBody>
      </p:sp>
      <p:sp>
        <p:nvSpPr>
          <p:cNvPr id="10" name="Oval 9"/>
          <p:cNvSpPr/>
          <p:nvPr/>
        </p:nvSpPr>
        <p:spPr>
          <a:xfrm>
            <a:off x="628649" y="4821153"/>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smtClean="0">
                <a:solidFill>
                  <a:srgbClr val="000000"/>
                </a:solidFill>
                <a:latin typeface="Univers for KPMG" panose="020B0603020202020204" pitchFamily="34" charset="0"/>
              </a:rPr>
              <a:t>1</a:t>
            </a:r>
          </a:p>
        </p:txBody>
      </p:sp>
      <p:sp>
        <p:nvSpPr>
          <p:cNvPr id="69" name="Oval 68"/>
          <p:cNvSpPr/>
          <p:nvPr/>
        </p:nvSpPr>
        <p:spPr>
          <a:xfrm>
            <a:off x="628649" y="5372182"/>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a:solidFill>
                  <a:srgbClr val="000000"/>
                </a:solidFill>
                <a:latin typeface="Univers for KPMG" panose="020B0603020202020204" pitchFamily="34" charset="0"/>
              </a:rPr>
              <a:t>2</a:t>
            </a:r>
            <a:endParaRPr lang="en-US" sz="1100" dirty="0" smtClean="0">
              <a:solidFill>
                <a:srgbClr val="000000"/>
              </a:solidFill>
              <a:latin typeface="Univers for KPMG" panose="020B0603020202020204" pitchFamily="34" charset="0"/>
            </a:endParaRPr>
          </a:p>
        </p:txBody>
      </p:sp>
      <p:sp>
        <p:nvSpPr>
          <p:cNvPr id="70" name="TextBox 69"/>
          <p:cNvSpPr txBox="1"/>
          <p:nvPr/>
        </p:nvSpPr>
        <p:spPr>
          <a:xfrm>
            <a:off x="3640056" y="4677843"/>
            <a:ext cx="2118615" cy="1727895"/>
          </a:xfrm>
          <a:prstGeom prst="rect">
            <a:avLst/>
          </a:prstGeom>
          <a:noFill/>
        </p:spPr>
        <p:txBody>
          <a:bodyPr wrap="square" lIns="54610" tIns="54610" rIns="54610" bIns="54610" rtlCol="0">
            <a:noAutofit/>
          </a:bodyPr>
          <a:lstStyle/>
          <a:p>
            <a:pPr>
              <a:spcAft>
                <a:spcPts val="600"/>
              </a:spcAft>
            </a:pPr>
            <a:r>
              <a:rPr lang="en-US" sz="1200" dirty="0" smtClean="0">
                <a:solidFill>
                  <a:srgbClr val="00338D"/>
                </a:solidFill>
                <a:latin typeface="Univers for KPMG" panose="020B0603020202020204" pitchFamily="34" charset="0"/>
              </a:rPr>
              <a:t>Smart contracts enable automatic and immediate payout e.g. delayed flights trigger compensation</a:t>
            </a:r>
            <a:endParaRPr lang="en-US" sz="1200" dirty="0">
              <a:solidFill>
                <a:srgbClr val="00338D"/>
              </a:solidFill>
              <a:latin typeface="Univers for KPMG" panose="020B0603020202020204" pitchFamily="34" charset="0"/>
            </a:endParaRPr>
          </a:p>
          <a:p>
            <a:pPr>
              <a:spcAft>
                <a:spcPts val="600"/>
              </a:spcAft>
            </a:pPr>
            <a:r>
              <a:rPr lang="en-US" sz="1200" dirty="0" smtClean="0">
                <a:solidFill>
                  <a:srgbClr val="00338D"/>
                </a:solidFill>
                <a:latin typeface="Univers for KPMG" panose="020B0603020202020204" pitchFamily="34" charset="0"/>
              </a:rPr>
              <a:t>Fraud detection</a:t>
            </a:r>
            <a:endParaRPr lang="en-US" sz="1200" dirty="0">
              <a:solidFill>
                <a:srgbClr val="00338D"/>
              </a:solidFill>
              <a:latin typeface="Univers for KPMG" panose="020B0603020202020204" pitchFamily="34" charset="0"/>
            </a:endParaRPr>
          </a:p>
        </p:txBody>
      </p:sp>
      <p:sp>
        <p:nvSpPr>
          <p:cNvPr id="71" name="Oval 70"/>
          <p:cNvSpPr/>
          <p:nvPr/>
        </p:nvSpPr>
        <p:spPr>
          <a:xfrm>
            <a:off x="3378443" y="4821153"/>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smtClean="0">
                <a:solidFill>
                  <a:srgbClr val="000000"/>
                </a:solidFill>
                <a:latin typeface="Univers for KPMG" panose="020B0603020202020204" pitchFamily="34" charset="0"/>
              </a:rPr>
              <a:t>1</a:t>
            </a:r>
          </a:p>
        </p:txBody>
      </p:sp>
      <p:sp>
        <p:nvSpPr>
          <p:cNvPr id="72" name="Oval 71"/>
          <p:cNvSpPr/>
          <p:nvPr/>
        </p:nvSpPr>
        <p:spPr>
          <a:xfrm>
            <a:off x="3378443" y="5541790"/>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a:solidFill>
                  <a:srgbClr val="000000"/>
                </a:solidFill>
                <a:latin typeface="Univers for KPMG" panose="020B0603020202020204" pitchFamily="34" charset="0"/>
              </a:rPr>
              <a:t>2</a:t>
            </a:r>
            <a:endParaRPr lang="en-US" sz="1100" dirty="0" smtClean="0">
              <a:solidFill>
                <a:srgbClr val="000000"/>
              </a:solidFill>
              <a:latin typeface="Univers for KPMG" panose="020B0603020202020204" pitchFamily="34" charset="0"/>
            </a:endParaRPr>
          </a:p>
        </p:txBody>
      </p:sp>
      <p:sp>
        <p:nvSpPr>
          <p:cNvPr id="73" name="TextBox 72"/>
          <p:cNvSpPr txBox="1"/>
          <p:nvPr/>
        </p:nvSpPr>
        <p:spPr>
          <a:xfrm>
            <a:off x="6396735" y="4677843"/>
            <a:ext cx="2118615" cy="1727895"/>
          </a:xfrm>
          <a:prstGeom prst="rect">
            <a:avLst/>
          </a:prstGeom>
          <a:noFill/>
        </p:spPr>
        <p:txBody>
          <a:bodyPr wrap="square" lIns="54610" tIns="54610" rIns="54610" bIns="54610" rtlCol="0">
            <a:noAutofit/>
          </a:bodyPr>
          <a:lstStyle/>
          <a:p>
            <a:pPr>
              <a:spcAft>
                <a:spcPts val="600"/>
              </a:spcAft>
            </a:pPr>
            <a:r>
              <a:rPr lang="en-US" sz="1200" dirty="0" smtClean="0">
                <a:solidFill>
                  <a:srgbClr val="00338D"/>
                </a:solidFill>
                <a:latin typeface="Univers for KPMG" panose="020B0603020202020204" pitchFamily="34" charset="0"/>
              </a:rPr>
              <a:t>Smart contracts handling multilateral, multi-jurisdictional, multi-currency agreements centrally, transparently, immutable and efficiently </a:t>
            </a:r>
            <a:endParaRPr lang="en-US" sz="1200" dirty="0">
              <a:solidFill>
                <a:srgbClr val="00338D"/>
              </a:solidFill>
              <a:latin typeface="Univers for KPMG" panose="020B0603020202020204" pitchFamily="34" charset="0"/>
            </a:endParaRPr>
          </a:p>
        </p:txBody>
      </p:sp>
      <p:sp>
        <p:nvSpPr>
          <p:cNvPr id="74" name="Oval 73"/>
          <p:cNvSpPr/>
          <p:nvPr/>
        </p:nvSpPr>
        <p:spPr>
          <a:xfrm>
            <a:off x="6127947" y="4821153"/>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smtClean="0">
                <a:solidFill>
                  <a:srgbClr val="000000"/>
                </a:solidFill>
                <a:latin typeface="Univers for KPMG" panose="020B0603020202020204" pitchFamily="34" charset="0"/>
              </a:rPr>
              <a:t>1</a:t>
            </a:r>
          </a:p>
        </p:txBody>
      </p:sp>
    </p:spTree>
    <p:extLst>
      <p:ext uri="{BB962C8B-B14F-4D97-AF65-F5344CB8AC3E}">
        <p14:creationId xmlns:p14="http://schemas.microsoft.com/office/powerpoint/2010/main" val="251618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Machine Learning </a:t>
            </a:r>
            <a:endParaRPr lang="en-US" dirty="0"/>
          </a:p>
        </p:txBody>
      </p:sp>
      <p:sp>
        <p:nvSpPr>
          <p:cNvPr id="2" name="Rectangle 1"/>
          <p:cNvSpPr/>
          <p:nvPr/>
        </p:nvSpPr>
        <p:spPr>
          <a:xfrm>
            <a:off x="628650" y="1590578"/>
            <a:ext cx="7886700" cy="49144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rgbClr val="000000"/>
                </a:solidFill>
                <a:latin typeface="Univers for KPMG" panose="020B0603020202020204" pitchFamily="34" charset="0"/>
              </a:rPr>
              <a:t>“The field of study that gives computers the ability to learn without being explicitly programmed”</a:t>
            </a:r>
          </a:p>
        </p:txBody>
      </p:sp>
      <p:sp>
        <p:nvSpPr>
          <p:cNvPr id="3" name="TextBox 2"/>
          <p:cNvSpPr txBox="1"/>
          <p:nvPr/>
        </p:nvSpPr>
        <p:spPr>
          <a:xfrm>
            <a:off x="628650" y="1238886"/>
            <a:ext cx="2749793" cy="347046"/>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What is Machine Learning?</a:t>
            </a:r>
          </a:p>
        </p:txBody>
      </p:sp>
      <p:sp>
        <p:nvSpPr>
          <p:cNvPr id="66" name="TextBox 65"/>
          <p:cNvSpPr txBox="1"/>
          <p:nvPr/>
        </p:nvSpPr>
        <p:spPr>
          <a:xfrm>
            <a:off x="628649" y="3585841"/>
            <a:ext cx="3661997" cy="351692"/>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What are the Use </a:t>
            </a:r>
            <a:r>
              <a:rPr lang="en-US" sz="1500" b="1" dirty="0">
                <a:solidFill>
                  <a:srgbClr val="00338D"/>
                </a:solidFill>
                <a:latin typeface="Univers for KPMG" panose="020B0603020202020204" pitchFamily="34" charset="0"/>
              </a:rPr>
              <a:t>C</a:t>
            </a:r>
            <a:r>
              <a:rPr lang="en-US" sz="1500" b="1" dirty="0" smtClean="0">
                <a:solidFill>
                  <a:srgbClr val="00338D"/>
                </a:solidFill>
                <a:latin typeface="Univers for KPMG" panose="020B0603020202020204" pitchFamily="34" charset="0"/>
              </a:rPr>
              <a:t>ases in Insurance?</a:t>
            </a:r>
          </a:p>
        </p:txBody>
      </p:sp>
      <p:sp>
        <p:nvSpPr>
          <p:cNvPr id="8" name="Rectangle 7"/>
          <p:cNvSpPr/>
          <p:nvPr/>
        </p:nvSpPr>
        <p:spPr>
          <a:xfrm>
            <a:off x="628649" y="3997651"/>
            <a:ext cx="2387112" cy="29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Personal Insurance</a:t>
            </a:r>
          </a:p>
        </p:txBody>
      </p:sp>
      <p:sp>
        <p:nvSpPr>
          <p:cNvPr id="67" name="Rectangle 66"/>
          <p:cNvSpPr/>
          <p:nvPr/>
        </p:nvSpPr>
        <p:spPr>
          <a:xfrm>
            <a:off x="3378443" y="3997650"/>
            <a:ext cx="2387112" cy="29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Claims Handling</a:t>
            </a:r>
          </a:p>
        </p:txBody>
      </p:sp>
      <p:sp>
        <p:nvSpPr>
          <p:cNvPr id="68" name="Rectangle 67"/>
          <p:cNvSpPr/>
          <p:nvPr/>
        </p:nvSpPr>
        <p:spPr>
          <a:xfrm>
            <a:off x="6128238" y="3997650"/>
            <a:ext cx="2387112" cy="29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Insurance Risk</a:t>
            </a:r>
          </a:p>
        </p:txBody>
      </p:sp>
      <p:sp>
        <p:nvSpPr>
          <p:cNvPr id="9" name="TextBox 8"/>
          <p:cNvSpPr txBox="1"/>
          <p:nvPr/>
        </p:nvSpPr>
        <p:spPr>
          <a:xfrm>
            <a:off x="897145" y="4382416"/>
            <a:ext cx="2118615" cy="860578"/>
          </a:xfrm>
          <a:prstGeom prst="rect">
            <a:avLst/>
          </a:prstGeom>
          <a:noFill/>
        </p:spPr>
        <p:txBody>
          <a:bodyPr wrap="square" lIns="54610" tIns="54610" rIns="54610" bIns="54610" rtlCol="0">
            <a:noAutofit/>
          </a:bodyPr>
          <a:lstStyle/>
          <a:p>
            <a:pPr>
              <a:spcAft>
                <a:spcPts val="600"/>
              </a:spcAft>
            </a:pPr>
            <a:r>
              <a:rPr lang="en-US" sz="1200" dirty="0" smtClean="0">
                <a:solidFill>
                  <a:srgbClr val="00338D"/>
                </a:solidFill>
                <a:latin typeface="Univers for KPMG" panose="020B0603020202020204" pitchFamily="34" charset="0"/>
              </a:rPr>
              <a:t>Personalization of Products </a:t>
            </a:r>
          </a:p>
        </p:txBody>
      </p:sp>
      <p:sp>
        <p:nvSpPr>
          <p:cNvPr id="10" name="Oval 9"/>
          <p:cNvSpPr/>
          <p:nvPr/>
        </p:nvSpPr>
        <p:spPr>
          <a:xfrm>
            <a:off x="628649" y="4525725"/>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smtClean="0">
                <a:solidFill>
                  <a:srgbClr val="000000"/>
                </a:solidFill>
                <a:latin typeface="Univers for KPMG" panose="020B0603020202020204" pitchFamily="34" charset="0"/>
              </a:rPr>
              <a:t>1</a:t>
            </a:r>
          </a:p>
        </p:txBody>
      </p:sp>
      <p:sp>
        <p:nvSpPr>
          <p:cNvPr id="70" name="TextBox 69"/>
          <p:cNvSpPr txBox="1"/>
          <p:nvPr/>
        </p:nvSpPr>
        <p:spPr>
          <a:xfrm>
            <a:off x="3640056" y="4382415"/>
            <a:ext cx="2118615" cy="860577"/>
          </a:xfrm>
          <a:prstGeom prst="rect">
            <a:avLst/>
          </a:prstGeom>
          <a:noFill/>
        </p:spPr>
        <p:txBody>
          <a:bodyPr wrap="square" lIns="54610" tIns="54610" rIns="54610" bIns="54610" rtlCol="0">
            <a:noAutofit/>
          </a:bodyPr>
          <a:lstStyle/>
          <a:p>
            <a:pPr>
              <a:spcAft>
                <a:spcPts val="600"/>
              </a:spcAft>
            </a:pPr>
            <a:r>
              <a:rPr lang="en-US" sz="1200" dirty="0" smtClean="0">
                <a:solidFill>
                  <a:srgbClr val="00338D"/>
                </a:solidFill>
                <a:latin typeface="Univers for KPMG" panose="020B0603020202020204" pitchFamily="34" charset="0"/>
              </a:rPr>
              <a:t>Claim settlement time reduced drastically </a:t>
            </a:r>
            <a:endParaRPr lang="en-US" sz="1200" dirty="0">
              <a:solidFill>
                <a:srgbClr val="00338D"/>
              </a:solidFill>
              <a:latin typeface="Univers for KPMG" panose="020B0603020202020204" pitchFamily="34" charset="0"/>
            </a:endParaRPr>
          </a:p>
          <a:p>
            <a:pPr>
              <a:spcAft>
                <a:spcPts val="600"/>
              </a:spcAft>
            </a:pPr>
            <a:r>
              <a:rPr lang="en-US" sz="1200" dirty="0" smtClean="0">
                <a:solidFill>
                  <a:srgbClr val="00338D"/>
                </a:solidFill>
                <a:latin typeface="Univers for KPMG" panose="020B0603020202020204" pitchFamily="34" charset="0"/>
              </a:rPr>
              <a:t>Fast recognition of fraudulent cases </a:t>
            </a:r>
            <a:endParaRPr lang="en-US" sz="1200" dirty="0">
              <a:solidFill>
                <a:srgbClr val="00338D"/>
              </a:solidFill>
              <a:latin typeface="Univers for KPMG" panose="020B0603020202020204" pitchFamily="34" charset="0"/>
            </a:endParaRPr>
          </a:p>
        </p:txBody>
      </p:sp>
      <p:sp>
        <p:nvSpPr>
          <p:cNvPr id="71" name="Oval 70"/>
          <p:cNvSpPr/>
          <p:nvPr/>
        </p:nvSpPr>
        <p:spPr>
          <a:xfrm>
            <a:off x="3378443" y="4525725"/>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smtClean="0">
                <a:solidFill>
                  <a:srgbClr val="000000"/>
                </a:solidFill>
                <a:latin typeface="Univers for KPMG" panose="020B0603020202020204" pitchFamily="34" charset="0"/>
              </a:rPr>
              <a:t>1</a:t>
            </a:r>
          </a:p>
        </p:txBody>
      </p:sp>
      <p:sp>
        <p:nvSpPr>
          <p:cNvPr id="72" name="Oval 71"/>
          <p:cNvSpPr/>
          <p:nvPr/>
        </p:nvSpPr>
        <p:spPr>
          <a:xfrm>
            <a:off x="3378443" y="4989427"/>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a:solidFill>
                  <a:srgbClr val="000000"/>
                </a:solidFill>
                <a:latin typeface="Univers for KPMG" panose="020B0603020202020204" pitchFamily="34" charset="0"/>
              </a:rPr>
              <a:t>2</a:t>
            </a:r>
            <a:endParaRPr lang="en-US" sz="1100" dirty="0" smtClean="0">
              <a:solidFill>
                <a:srgbClr val="000000"/>
              </a:solidFill>
              <a:latin typeface="Univers for KPMG" panose="020B0603020202020204" pitchFamily="34" charset="0"/>
            </a:endParaRPr>
          </a:p>
        </p:txBody>
      </p:sp>
      <p:sp>
        <p:nvSpPr>
          <p:cNvPr id="73" name="TextBox 72"/>
          <p:cNvSpPr txBox="1"/>
          <p:nvPr/>
        </p:nvSpPr>
        <p:spPr>
          <a:xfrm>
            <a:off x="6396735" y="4382415"/>
            <a:ext cx="2118615" cy="860577"/>
          </a:xfrm>
          <a:prstGeom prst="rect">
            <a:avLst/>
          </a:prstGeom>
          <a:noFill/>
        </p:spPr>
        <p:txBody>
          <a:bodyPr wrap="square" lIns="54610" tIns="54610" rIns="54610" bIns="54610" rtlCol="0">
            <a:noAutofit/>
          </a:bodyPr>
          <a:lstStyle/>
          <a:p>
            <a:pPr>
              <a:spcAft>
                <a:spcPts val="600"/>
              </a:spcAft>
            </a:pPr>
            <a:r>
              <a:rPr lang="en-US" sz="1200" dirty="0" smtClean="0">
                <a:solidFill>
                  <a:srgbClr val="00338D"/>
                </a:solidFill>
                <a:latin typeface="Univers for KPMG" panose="020B0603020202020204" pitchFamily="34" charset="0"/>
              </a:rPr>
              <a:t>Statistical algorithms that model the relationships between data – such as location or claim frequency </a:t>
            </a:r>
            <a:endParaRPr lang="en-US" sz="1200" dirty="0">
              <a:solidFill>
                <a:srgbClr val="00338D"/>
              </a:solidFill>
              <a:latin typeface="Univers for KPMG" panose="020B0603020202020204" pitchFamily="34" charset="0"/>
            </a:endParaRPr>
          </a:p>
        </p:txBody>
      </p:sp>
      <p:sp>
        <p:nvSpPr>
          <p:cNvPr id="74" name="Oval 73"/>
          <p:cNvSpPr/>
          <p:nvPr/>
        </p:nvSpPr>
        <p:spPr>
          <a:xfrm>
            <a:off x="6127947" y="4525725"/>
            <a:ext cx="182880" cy="1828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100" dirty="0" smtClean="0">
                <a:solidFill>
                  <a:srgbClr val="000000"/>
                </a:solidFill>
                <a:latin typeface="Univers for KPMG" panose="020B0603020202020204" pitchFamily="34" charset="0"/>
              </a:rPr>
              <a:t>1</a:t>
            </a:r>
          </a:p>
        </p:txBody>
      </p:sp>
      <p:sp>
        <p:nvSpPr>
          <p:cNvPr id="14" name="Pentagon 13"/>
          <p:cNvSpPr/>
          <p:nvPr/>
        </p:nvSpPr>
        <p:spPr>
          <a:xfrm>
            <a:off x="628649" y="5571492"/>
            <a:ext cx="7488409" cy="640080"/>
          </a:xfrm>
          <a:prstGeom prst="homePlate">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US" sz="1200" dirty="0" smtClean="0">
                <a:solidFill>
                  <a:prstClr val="white"/>
                </a:solidFill>
                <a:latin typeface="Univers for KPMG" panose="020B0603020202020204" pitchFamily="34" charset="0"/>
              </a:rPr>
              <a:t>KPMG recently performed a Proof of Concept of machine learning to model motor claims. It was predictive, identifying key features and interaction correlating to frequency and risk groups</a:t>
            </a:r>
          </a:p>
        </p:txBody>
      </p:sp>
      <p:grpSp>
        <p:nvGrpSpPr>
          <p:cNvPr id="16" name="Group 15"/>
          <p:cNvGrpSpPr/>
          <p:nvPr/>
        </p:nvGrpSpPr>
        <p:grpSpPr>
          <a:xfrm>
            <a:off x="628649" y="2221348"/>
            <a:ext cx="7885699" cy="1079945"/>
            <a:chOff x="1526976" y="3152177"/>
            <a:chExt cx="6090047" cy="553642"/>
          </a:xfrm>
          <a:solidFill>
            <a:srgbClr val="483698"/>
          </a:solidFill>
        </p:grpSpPr>
        <p:sp>
          <p:nvSpPr>
            <p:cNvPr id="18" name="Freeform 17"/>
            <p:cNvSpPr/>
            <p:nvPr/>
          </p:nvSpPr>
          <p:spPr>
            <a:xfrm>
              <a:off x="1526976" y="3152179"/>
              <a:ext cx="922734" cy="553640"/>
            </a:xfrm>
            <a:custGeom>
              <a:avLst/>
              <a:gdLst>
                <a:gd name="connsiteX0" fmla="*/ 0 w 922734"/>
                <a:gd name="connsiteY0" fmla="*/ 55364 h 553640"/>
                <a:gd name="connsiteX1" fmla="*/ 55364 w 922734"/>
                <a:gd name="connsiteY1" fmla="*/ 0 h 553640"/>
                <a:gd name="connsiteX2" fmla="*/ 867370 w 922734"/>
                <a:gd name="connsiteY2" fmla="*/ 0 h 553640"/>
                <a:gd name="connsiteX3" fmla="*/ 922734 w 922734"/>
                <a:gd name="connsiteY3" fmla="*/ 55364 h 553640"/>
                <a:gd name="connsiteX4" fmla="*/ 922734 w 922734"/>
                <a:gd name="connsiteY4" fmla="*/ 498276 h 553640"/>
                <a:gd name="connsiteX5" fmla="*/ 867370 w 922734"/>
                <a:gd name="connsiteY5" fmla="*/ 553640 h 553640"/>
                <a:gd name="connsiteX6" fmla="*/ 55364 w 922734"/>
                <a:gd name="connsiteY6" fmla="*/ 553640 h 553640"/>
                <a:gd name="connsiteX7" fmla="*/ 0 w 922734"/>
                <a:gd name="connsiteY7" fmla="*/ 498276 h 553640"/>
                <a:gd name="connsiteX8" fmla="*/ 0 w 922734"/>
                <a:gd name="connsiteY8" fmla="*/ 55364 h 55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734" h="553640">
                  <a:moveTo>
                    <a:pt x="0" y="55364"/>
                  </a:moveTo>
                  <a:cubicBezTo>
                    <a:pt x="0" y="24787"/>
                    <a:pt x="24787" y="0"/>
                    <a:pt x="55364" y="0"/>
                  </a:cubicBezTo>
                  <a:lnTo>
                    <a:pt x="867370" y="0"/>
                  </a:lnTo>
                  <a:cubicBezTo>
                    <a:pt x="897947" y="0"/>
                    <a:pt x="922734" y="24787"/>
                    <a:pt x="922734" y="55364"/>
                  </a:cubicBezTo>
                  <a:lnTo>
                    <a:pt x="922734" y="498276"/>
                  </a:lnTo>
                  <a:cubicBezTo>
                    <a:pt x="922734" y="528853"/>
                    <a:pt x="897947" y="553640"/>
                    <a:pt x="867370" y="553640"/>
                  </a:cubicBezTo>
                  <a:lnTo>
                    <a:pt x="55364" y="553640"/>
                  </a:lnTo>
                  <a:cubicBezTo>
                    <a:pt x="24787" y="553640"/>
                    <a:pt x="0" y="528853"/>
                    <a:pt x="0" y="498276"/>
                  </a:cubicBezTo>
                  <a:lnTo>
                    <a:pt x="0" y="55364"/>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886" tIns="42886" rIns="42886" bIns="42886" numCol="1" spcCol="1270" anchor="ctr" anchorCtr="0">
              <a:noAutofit/>
            </a:bodyPr>
            <a:lstStyle/>
            <a:p>
              <a:pPr algn="ctr" defTabSz="311150">
                <a:lnSpc>
                  <a:spcPct val="90000"/>
                </a:lnSpc>
                <a:spcBef>
                  <a:spcPct val="0"/>
                </a:spcBef>
                <a:spcAft>
                  <a:spcPct val="35000"/>
                </a:spcAft>
              </a:pPr>
              <a:r>
                <a:rPr lang="en-US" sz="1200" b="1" dirty="0" smtClean="0">
                  <a:solidFill>
                    <a:prstClr val="white"/>
                  </a:solidFill>
                  <a:latin typeface="Univers for KPMG" panose="020B0603020202020204" pitchFamily="34" charset="0"/>
                </a:rPr>
                <a:t>Descriptive</a:t>
              </a:r>
            </a:p>
            <a:p>
              <a:pPr algn="ctr" defTabSz="311150">
                <a:lnSpc>
                  <a:spcPct val="90000"/>
                </a:lnSpc>
                <a:spcBef>
                  <a:spcPct val="0"/>
                </a:spcBef>
                <a:spcAft>
                  <a:spcPct val="35000"/>
                </a:spcAft>
              </a:pPr>
              <a:r>
                <a:rPr lang="en-US" sz="1100" dirty="0" smtClean="0">
                  <a:solidFill>
                    <a:prstClr val="white"/>
                  </a:solidFill>
                  <a:latin typeface="Univers for KPMG" panose="020B0603020202020204" pitchFamily="34" charset="0"/>
                </a:rPr>
                <a:t>What happened?</a:t>
              </a:r>
              <a:endParaRPr lang="en-US" sz="1100" dirty="0">
                <a:solidFill>
                  <a:prstClr val="white"/>
                </a:solidFill>
                <a:latin typeface="Univers for KPMG" panose="020B0603020202020204" pitchFamily="34" charset="0"/>
              </a:endParaRPr>
            </a:p>
          </p:txBody>
        </p:sp>
        <p:sp>
          <p:nvSpPr>
            <p:cNvPr id="19" name="Freeform 18"/>
            <p:cNvSpPr/>
            <p:nvPr/>
          </p:nvSpPr>
          <p:spPr>
            <a:xfrm>
              <a:off x="2541984" y="3314580"/>
              <a:ext cx="195619" cy="228838"/>
            </a:xfrm>
            <a:custGeom>
              <a:avLst/>
              <a:gdLst>
                <a:gd name="connsiteX0" fmla="*/ 0 w 195619"/>
                <a:gd name="connsiteY0" fmla="*/ 45768 h 228838"/>
                <a:gd name="connsiteX1" fmla="*/ 97810 w 195619"/>
                <a:gd name="connsiteY1" fmla="*/ 45768 h 228838"/>
                <a:gd name="connsiteX2" fmla="*/ 97810 w 195619"/>
                <a:gd name="connsiteY2" fmla="*/ 0 h 228838"/>
                <a:gd name="connsiteX3" fmla="*/ 195619 w 195619"/>
                <a:gd name="connsiteY3" fmla="*/ 114419 h 228838"/>
                <a:gd name="connsiteX4" fmla="*/ 97810 w 195619"/>
                <a:gd name="connsiteY4" fmla="*/ 228838 h 228838"/>
                <a:gd name="connsiteX5" fmla="*/ 97810 w 195619"/>
                <a:gd name="connsiteY5" fmla="*/ 183070 h 228838"/>
                <a:gd name="connsiteX6" fmla="*/ 0 w 195619"/>
                <a:gd name="connsiteY6" fmla="*/ 183070 h 228838"/>
                <a:gd name="connsiteX7" fmla="*/ 0 w 195619"/>
                <a:gd name="connsiteY7" fmla="*/ 45768 h 22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5619" h="228838">
                  <a:moveTo>
                    <a:pt x="0" y="45768"/>
                  </a:moveTo>
                  <a:lnTo>
                    <a:pt x="97810" y="45768"/>
                  </a:lnTo>
                  <a:lnTo>
                    <a:pt x="97810" y="0"/>
                  </a:lnTo>
                  <a:lnTo>
                    <a:pt x="195619" y="114419"/>
                  </a:lnTo>
                  <a:lnTo>
                    <a:pt x="97810" y="228838"/>
                  </a:lnTo>
                  <a:lnTo>
                    <a:pt x="97810" y="183070"/>
                  </a:lnTo>
                  <a:lnTo>
                    <a:pt x="0" y="183070"/>
                  </a:lnTo>
                  <a:lnTo>
                    <a:pt x="0" y="45768"/>
                  </a:lnTo>
                  <a:close/>
                </a:path>
              </a:pathLst>
            </a:custGeom>
            <a:solidFill>
              <a:srgbClr val="BC204B"/>
            </a:solidFill>
            <a:ln>
              <a:solidFill>
                <a:srgbClr val="BC204B"/>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768" rIns="58686" bIns="45768" numCol="1" spcCol="1270" anchor="ctr" anchorCtr="0">
              <a:noAutofit/>
            </a:bodyPr>
            <a:lstStyle/>
            <a:p>
              <a:pPr algn="ctr" defTabSz="266700">
                <a:lnSpc>
                  <a:spcPct val="90000"/>
                </a:lnSpc>
                <a:spcBef>
                  <a:spcPct val="0"/>
                </a:spcBef>
                <a:spcAft>
                  <a:spcPct val="35000"/>
                </a:spcAft>
              </a:pPr>
              <a:endParaRPr lang="en-US" sz="1200" dirty="0">
                <a:solidFill>
                  <a:prstClr val="white"/>
                </a:solidFill>
                <a:latin typeface="Univers for KPMG" panose="020B0603020202020204" pitchFamily="34" charset="0"/>
              </a:endParaRPr>
            </a:p>
          </p:txBody>
        </p:sp>
        <p:sp>
          <p:nvSpPr>
            <p:cNvPr id="20" name="Freeform 19"/>
            <p:cNvSpPr/>
            <p:nvPr/>
          </p:nvSpPr>
          <p:spPr>
            <a:xfrm>
              <a:off x="2818804" y="3152177"/>
              <a:ext cx="922734" cy="553640"/>
            </a:xfrm>
            <a:custGeom>
              <a:avLst/>
              <a:gdLst>
                <a:gd name="connsiteX0" fmla="*/ 0 w 922734"/>
                <a:gd name="connsiteY0" fmla="*/ 55364 h 553640"/>
                <a:gd name="connsiteX1" fmla="*/ 55364 w 922734"/>
                <a:gd name="connsiteY1" fmla="*/ 0 h 553640"/>
                <a:gd name="connsiteX2" fmla="*/ 867370 w 922734"/>
                <a:gd name="connsiteY2" fmla="*/ 0 h 553640"/>
                <a:gd name="connsiteX3" fmla="*/ 922734 w 922734"/>
                <a:gd name="connsiteY3" fmla="*/ 55364 h 553640"/>
                <a:gd name="connsiteX4" fmla="*/ 922734 w 922734"/>
                <a:gd name="connsiteY4" fmla="*/ 498276 h 553640"/>
                <a:gd name="connsiteX5" fmla="*/ 867370 w 922734"/>
                <a:gd name="connsiteY5" fmla="*/ 553640 h 553640"/>
                <a:gd name="connsiteX6" fmla="*/ 55364 w 922734"/>
                <a:gd name="connsiteY6" fmla="*/ 553640 h 553640"/>
                <a:gd name="connsiteX7" fmla="*/ 0 w 922734"/>
                <a:gd name="connsiteY7" fmla="*/ 498276 h 553640"/>
                <a:gd name="connsiteX8" fmla="*/ 0 w 922734"/>
                <a:gd name="connsiteY8" fmla="*/ 55364 h 55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734" h="553640">
                  <a:moveTo>
                    <a:pt x="0" y="55364"/>
                  </a:moveTo>
                  <a:cubicBezTo>
                    <a:pt x="0" y="24787"/>
                    <a:pt x="24787" y="0"/>
                    <a:pt x="55364" y="0"/>
                  </a:cubicBezTo>
                  <a:lnTo>
                    <a:pt x="867370" y="0"/>
                  </a:lnTo>
                  <a:cubicBezTo>
                    <a:pt x="897947" y="0"/>
                    <a:pt x="922734" y="24787"/>
                    <a:pt x="922734" y="55364"/>
                  </a:cubicBezTo>
                  <a:lnTo>
                    <a:pt x="922734" y="498276"/>
                  </a:lnTo>
                  <a:cubicBezTo>
                    <a:pt x="922734" y="528853"/>
                    <a:pt x="897947" y="553640"/>
                    <a:pt x="867370" y="553640"/>
                  </a:cubicBezTo>
                  <a:lnTo>
                    <a:pt x="55364" y="553640"/>
                  </a:lnTo>
                  <a:cubicBezTo>
                    <a:pt x="24787" y="553640"/>
                    <a:pt x="0" y="528853"/>
                    <a:pt x="0" y="498276"/>
                  </a:cubicBezTo>
                  <a:lnTo>
                    <a:pt x="0" y="55364"/>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886" tIns="42886" rIns="42886" bIns="42886" numCol="1" spcCol="1270" anchor="ctr" anchorCtr="0">
              <a:noAutofit/>
            </a:bodyPr>
            <a:lstStyle/>
            <a:p>
              <a:pPr algn="ctr" defTabSz="311150">
                <a:lnSpc>
                  <a:spcPct val="90000"/>
                </a:lnSpc>
                <a:spcBef>
                  <a:spcPct val="0"/>
                </a:spcBef>
                <a:spcAft>
                  <a:spcPct val="35000"/>
                </a:spcAft>
              </a:pPr>
              <a:r>
                <a:rPr lang="en-US" sz="1200" b="1" dirty="0" smtClean="0">
                  <a:solidFill>
                    <a:prstClr val="white"/>
                  </a:solidFill>
                  <a:latin typeface="Univers for KPMG" panose="020B0603020202020204" pitchFamily="34" charset="0"/>
                </a:rPr>
                <a:t>Diagnostic</a:t>
              </a:r>
              <a:endParaRPr lang="en-US" sz="1200" dirty="0">
                <a:solidFill>
                  <a:prstClr val="white"/>
                </a:solidFill>
                <a:latin typeface="Univers for KPMG" panose="020B0603020202020204" pitchFamily="34" charset="0"/>
              </a:endParaRPr>
            </a:p>
            <a:p>
              <a:pPr algn="ctr" defTabSz="311150">
                <a:lnSpc>
                  <a:spcPct val="90000"/>
                </a:lnSpc>
                <a:spcBef>
                  <a:spcPct val="0"/>
                </a:spcBef>
                <a:spcAft>
                  <a:spcPct val="35000"/>
                </a:spcAft>
              </a:pPr>
              <a:r>
                <a:rPr lang="en-US" sz="1100" dirty="0" smtClean="0">
                  <a:solidFill>
                    <a:prstClr val="white"/>
                  </a:solidFill>
                  <a:latin typeface="Univers for KPMG" panose="020B0603020202020204" pitchFamily="34" charset="0"/>
                </a:rPr>
                <a:t>Why did it happen?</a:t>
              </a:r>
              <a:endParaRPr lang="en-US" sz="1100" dirty="0">
                <a:solidFill>
                  <a:prstClr val="white"/>
                </a:solidFill>
                <a:latin typeface="Univers for KPMG" panose="020B0603020202020204" pitchFamily="34" charset="0"/>
              </a:endParaRPr>
            </a:p>
          </p:txBody>
        </p:sp>
        <p:sp>
          <p:nvSpPr>
            <p:cNvPr id="21" name="Freeform 20"/>
            <p:cNvSpPr/>
            <p:nvPr/>
          </p:nvSpPr>
          <p:spPr>
            <a:xfrm>
              <a:off x="3833812" y="3314580"/>
              <a:ext cx="195619" cy="228838"/>
            </a:xfrm>
            <a:custGeom>
              <a:avLst/>
              <a:gdLst>
                <a:gd name="connsiteX0" fmla="*/ 0 w 195619"/>
                <a:gd name="connsiteY0" fmla="*/ 45768 h 228838"/>
                <a:gd name="connsiteX1" fmla="*/ 97810 w 195619"/>
                <a:gd name="connsiteY1" fmla="*/ 45768 h 228838"/>
                <a:gd name="connsiteX2" fmla="*/ 97810 w 195619"/>
                <a:gd name="connsiteY2" fmla="*/ 0 h 228838"/>
                <a:gd name="connsiteX3" fmla="*/ 195619 w 195619"/>
                <a:gd name="connsiteY3" fmla="*/ 114419 h 228838"/>
                <a:gd name="connsiteX4" fmla="*/ 97810 w 195619"/>
                <a:gd name="connsiteY4" fmla="*/ 228838 h 228838"/>
                <a:gd name="connsiteX5" fmla="*/ 97810 w 195619"/>
                <a:gd name="connsiteY5" fmla="*/ 183070 h 228838"/>
                <a:gd name="connsiteX6" fmla="*/ 0 w 195619"/>
                <a:gd name="connsiteY6" fmla="*/ 183070 h 228838"/>
                <a:gd name="connsiteX7" fmla="*/ 0 w 195619"/>
                <a:gd name="connsiteY7" fmla="*/ 45768 h 22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5619" h="228838">
                  <a:moveTo>
                    <a:pt x="0" y="45768"/>
                  </a:moveTo>
                  <a:lnTo>
                    <a:pt x="97810" y="45768"/>
                  </a:lnTo>
                  <a:lnTo>
                    <a:pt x="97810" y="0"/>
                  </a:lnTo>
                  <a:lnTo>
                    <a:pt x="195619" y="114419"/>
                  </a:lnTo>
                  <a:lnTo>
                    <a:pt x="97810" y="228838"/>
                  </a:lnTo>
                  <a:lnTo>
                    <a:pt x="97810" y="183070"/>
                  </a:lnTo>
                  <a:lnTo>
                    <a:pt x="0" y="183070"/>
                  </a:lnTo>
                  <a:lnTo>
                    <a:pt x="0" y="45768"/>
                  </a:lnTo>
                  <a:close/>
                </a:path>
              </a:pathLst>
            </a:custGeom>
            <a:solidFill>
              <a:srgbClr val="BC204B"/>
            </a:solidFill>
            <a:ln>
              <a:solidFill>
                <a:srgbClr val="BC204B"/>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768" rIns="58686" bIns="45768" numCol="1" spcCol="1270" anchor="ctr" anchorCtr="0">
              <a:noAutofit/>
            </a:bodyPr>
            <a:lstStyle/>
            <a:p>
              <a:pPr algn="ctr" defTabSz="266700">
                <a:lnSpc>
                  <a:spcPct val="90000"/>
                </a:lnSpc>
                <a:spcBef>
                  <a:spcPct val="0"/>
                </a:spcBef>
                <a:spcAft>
                  <a:spcPct val="35000"/>
                </a:spcAft>
              </a:pPr>
              <a:endParaRPr lang="en-US" sz="1200" dirty="0">
                <a:solidFill>
                  <a:prstClr val="white"/>
                </a:solidFill>
                <a:latin typeface="Univers for KPMG" panose="020B0603020202020204" pitchFamily="34" charset="0"/>
              </a:endParaRPr>
            </a:p>
          </p:txBody>
        </p:sp>
        <p:sp>
          <p:nvSpPr>
            <p:cNvPr id="22" name="Freeform 21"/>
            <p:cNvSpPr/>
            <p:nvPr/>
          </p:nvSpPr>
          <p:spPr>
            <a:xfrm>
              <a:off x="4110632" y="3152179"/>
              <a:ext cx="922734" cy="553640"/>
            </a:xfrm>
            <a:custGeom>
              <a:avLst/>
              <a:gdLst>
                <a:gd name="connsiteX0" fmla="*/ 0 w 922734"/>
                <a:gd name="connsiteY0" fmla="*/ 55364 h 553640"/>
                <a:gd name="connsiteX1" fmla="*/ 55364 w 922734"/>
                <a:gd name="connsiteY1" fmla="*/ 0 h 553640"/>
                <a:gd name="connsiteX2" fmla="*/ 867370 w 922734"/>
                <a:gd name="connsiteY2" fmla="*/ 0 h 553640"/>
                <a:gd name="connsiteX3" fmla="*/ 922734 w 922734"/>
                <a:gd name="connsiteY3" fmla="*/ 55364 h 553640"/>
                <a:gd name="connsiteX4" fmla="*/ 922734 w 922734"/>
                <a:gd name="connsiteY4" fmla="*/ 498276 h 553640"/>
                <a:gd name="connsiteX5" fmla="*/ 867370 w 922734"/>
                <a:gd name="connsiteY5" fmla="*/ 553640 h 553640"/>
                <a:gd name="connsiteX6" fmla="*/ 55364 w 922734"/>
                <a:gd name="connsiteY6" fmla="*/ 553640 h 553640"/>
                <a:gd name="connsiteX7" fmla="*/ 0 w 922734"/>
                <a:gd name="connsiteY7" fmla="*/ 498276 h 553640"/>
                <a:gd name="connsiteX8" fmla="*/ 0 w 922734"/>
                <a:gd name="connsiteY8" fmla="*/ 55364 h 55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734" h="553640">
                  <a:moveTo>
                    <a:pt x="0" y="55364"/>
                  </a:moveTo>
                  <a:cubicBezTo>
                    <a:pt x="0" y="24787"/>
                    <a:pt x="24787" y="0"/>
                    <a:pt x="55364" y="0"/>
                  </a:cubicBezTo>
                  <a:lnTo>
                    <a:pt x="867370" y="0"/>
                  </a:lnTo>
                  <a:cubicBezTo>
                    <a:pt x="897947" y="0"/>
                    <a:pt x="922734" y="24787"/>
                    <a:pt x="922734" y="55364"/>
                  </a:cubicBezTo>
                  <a:lnTo>
                    <a:pt x="922734" y="498276"/>
                  </a:lnTo>
                  <a:cubicBezTo>
                    <a:pt x="922734" y="528853"/>
                    <a:pt x="897947" y="553640"/>
                    <a:pt x="867370" y="553640"/>
                  </a:cubicBezTo>
                  <a:lnTo>
                    <a:pt x="55364" y="553640"/>
                  </a:lnTo>
                  <a:cubicBezTo>
                    <a:pt x="24787" y="553640"/>
                    <a:pt x="0" y="528853"/>
                    <a:pt x="0" y="498276"/>
                  </a:cubicBezTo>
                  <a:lnTo>
                    <a:pt x="0" y="55364"/>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886" tIns="42886" rIns="42886" bIns="42886" numCol="1" spcCol="1270" anchor="ctr" anchorCtr="0">
              <a:noAutofit/>
            </a:bodyPr>
            <a:lstStyle/>
            <a:p>
              <a:pPr algn="ctr" defTabSz="311150">
                <a:lnSpc>
                  <a:spcPct val="90000"/>
                </a:lnSpc>
                <a:spcBef>
                  <a:spcPct val="0"/>
                </a:spcBef>
                <a:spcAft>
                  <a:spcPct val="35000"/>
                </a:spcAft>
              </a:pPr>
              <a:r>
                <a:rPr lang="en-US" sz="1200" b="1" dirty="0" smtClean="0">
                  <a:solidFill>
                    <a:prstClr val="white"/>
                  </a:solidFill>
                  <a:latin typeface="Univers for KPMG" panose="020B0603020202020204" pitchFamily="34" charset="0"/>
                </a:rPr>
                <a:t>Predictive </a:t>
              </a:r>
            </a:p>
            <a:p>
              <a:pPr algn="ctr" defTabSz="311150">
                <a:lnSpc>
                  <a:spcPct val="90000"/>
                </a:lnSpc>
                <a:spcBef>
                  <a:spcPct val="0"/>
                </a:spcBef>
                <a:spcAft>
                  <a:spcPct val="35000"/>
                </a:spcAft>
              </a:pPr>
              <a:r>
                <a:rPr lang="en-US" sz="1100" dirty="0" smtClean="0">
                  <a:solidFill>
                    <a:prstClr val="white"/>
                  </a:solidFill>
                  <a:latin typeface="Univers for KPMG" panose="020B0603020202020204" pitchFamily="34" charset="0"/>
                </a:rPr>
                <a:t>What will happen?</a:t>
              </a:r>
              <a:endParaRPr lang="en-US" sz="1100" dirty="0">
                <a:solidFill>
                  <a:prstClr val="white"/>
                </a:solidFill>
                <a:latin typeface="Univers for KPMG" panose="020B0603020202020204" pitchFamily="34" charset="0"/>
              </a:endParaRPr>
            </a:p>
          </p:txBody>
        </p:sp>
        <p:sp>
          <p:nvSpPr>
            <p:cNvPr id="23" name="Freeform 22"/>
            <p:cNvSpPr/>
            <p:nvPr/>
          </p:nvSpPr>
          <p:spPr>
            <a:xfrm>
              <a:off x="5125640" y="3314580"/>
              <a:ext cx="195619" cy="228838"/>
            </a:xfrm>
            <a:custGeom>
              <a:avLst/>
              <a:gdLst>
                <a:gd name="connsiteX0" fmla="*/ 0 w 195619"/>
                <a:gd name="connsiteY0" fmla="*/ 45768 h 228838"/>
                <a:gd name="connsiteX1" fmla="*/ 97810 w 195619"/>
                <a:gd name="connsiteY1" fmla="*/ 45768 h 228838"/>
                <a:gd name="connsiteX2" fmla="*/ 97810 w 195619"/>
                <a:gd name="connsiteY2" fmla="*/ 0 h 228838"/>
                <a:gd name="connsiteX3" fmla="*/ 195619 w 195619"/>
                <a:gd name="connsiteY3" fmla="*/ 114419 h 228838"/>
                <a:gd name="connsiteX4" fmla="*/ 97810 w 195619"/>
                <a:gd name="connsiteY4" fmla="*/ 228838 h 228838"/>
                <a:gd name="connsiteX5" fmla="*/ 97810 w 195619"/>
                <a:gd name="connsiteY5" fmla="*/ 183070 h 228838"/>
                <a:gd name="connsiteX6" fmla="*/ 0 w 195619"/>
                <a:gd name="connsiteY6" fmla="*/ 183070 h 228838"/>
                <a:gd name="connsiteX7" fmla="*/ 0 w 195619"/>
                <a:gd name="connsiteY7" fmla="*/ 45768 h 22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5619" h="228838">
                  <a:moveTo>
                    <a:pt x="0" y="45768"/>
                  </a:moveTo>
                  <a:lnTo>
                    <a:pt x="97810" y="45768"/>
                  </a:lnTo>
                  <a:lnTo>
                    <a:pt x="97810" y="0"/>
                  </a:lnTo>
                  <a:lnTo>
                    <a:pt x="195619" y="114419"/>
                  </a:lnTo>
                  <a:lnTo>
                    <a:pt x="97810" y="228838"/>
                  </a:lnTo>
                  <a:lnTo>
                    <a:pt x="97810" y="183070"/>
                  </a:lnTo>
                  <a:lnTo>
                    <a:pt x="0" y="183070"/>
                  </a:lnTo>
                  <a:lnTo>
                    <a:pt x="0" y="45768"/>
                  </a:lnTo>
                  <a:close/>
                </a:path>
              </a:pathLst>
            </a:custGeom>
            <a:solidFill>
              <a:srgbClr val="BC204B"/>
            </a:solidFill>
            <a:ln>
              <a:solidFill>
                <a:srgbClr val="BC204B"/>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768" rIns="58686" bIns="45768" numCol="1" spcCol="1270" anchor="ctr" anchorCtr="0">
              <a:noAutofit/>
            </a:bodyPr>
            <a:lstStyle/>
            <a:p>
              <a:pPr algn="ctr" defTabSz="266700">
                <a:lnSpc>
                  <a:spcPct val="90000"/>
                </a:lnSpc>
                <a:spcBef>
                  <a:spcPct val="0"/>
                </a:spcBef>
                <a:spcAft>
                  <a:spcPct val="35000"/>
                </a:spcAft>
              </a:pPr>
              <a:endParaRPr lang="en-US" sz="1200" dirty="0">
                <a:solidFill>
                  <a:prstClr val="white"/>
                </a:solidFill>
                <a:latin typeface="Univers for KPMG" panose="020B0603020202020204" pitchFamily="34" charset="0"/>
              </a:endParaRPr>
            </a:p>
          </p:txBody>
        </p:sp>
        <p:sp>
          <p:nvSpPr>
            <p:cNvPr id="24" name="Freeform 23"/>
            <p:cNvSpPr/>
            <p:nvPr/>
          </p:nvSpPr>
          <p:spPr>
            <a:xfrm>
              <a:off x="5402460" y="3152179"/>
              <a:ext cx="922734" cy="553640"/>
            </a:xfrm>
            <a:custGeom>
              <a:avLst/>
              <a:gdLst>
                <a:gd name="connsiteX0" fmla="*/ 0 w 922734"/>
                <a:gd name="connsiteY0" fmla="*/ 55364 h 553640"/>
                <a:gd name="connsiteX1" fmla="*/ 55364 w 922734"/>
                <a:gd name="connsiteY1" fmla="*/ 0 h 553640"/>
                <a:gd name="connsiteX2" fmla="*/ 867370 w 922734"/>
                <a:gd name="connsiteY2" fmla="*/ 0 h 553640"/>
                <a:gd name="connsiteX3" fmla="*/ 922734 w 922734"/>
                <a:gd name="connsiteY3" fmla="*/ 55364 h 553640"/>
                <a:gd name="connsiteX4" fmla="*/ 922734 w 922734"/>
                <a:gd name="connsiteY4" fmla="*/ 498276 h 553640"/>
                <a:gd name="connsiteX5" fmla="*/ 867370 w 922734"/>
                <a:gd name="connsiteY5" fmla="*/ 553640 h 553640"/>
                <a:gd name="connsiteX6" fmla="*/ 55364 w 922734"/>
                <a:gd name="connsiteY6" fmla="*/ 553640 h 553640"/>
                <a:gd name="connsiteX7" fmla="*/ 0 w 922734"/>
                <a:gd name="connsiteY7" fmla="*/ 498276 h 553640"/>
                <a:gd name="connsiteX8" fmla="*/ 0 w 922734"/>
                <a:gd name="connsiteY8" fmla="*/ 55364 h 55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734" h="553640">
                  <a:moveTo>
                    <a:pt x="0" y="55364"/>
                  </a:moveTo>
                  <a:cubicBezTo>
                    <a:pt x="0" y="24787"/>
                    <a:pt x="24787" y="0"/>
                    <a:pt x="55364" y="0"/>
                  </a:cubicBezTo>
                  <a:lnTo>
                    <a:pt x="867370" y="0"/>
                  </a:lnTo>
                  <a:cubicBezTo>
                    <a:pt x="897947" y="0"/>
                    <a:pt x="922734" y="24787"/>
                    <a:pt x="922734" y="55364"/>
                  </a:cubicBezTo>
                  <a:lnTo>
                    <a:pt x="922734" y="498276"/>
                  </a:lnTo>
                  <a:cubicBezTo>
                    <a:pt x="922734" y="528853"/>
                    <a:pt x="897947" y="553640"/>
                    <a:pt x="867370" y="553640"/>
                  </a:cubicBezTo>
                  <a:lnTo>
                    <a:pt x="55364" y="553640"/>
                  </a:lnTo>
                  <a:cubicBezTo>
                    <a:pt x="24787" y="553640"/>
                    <a:pt x="0" y="528853"/>
                    <a:pt x="0" y="498276"/>
                  </a:cubicBezTo>
                  <a:lnTo>
                    <a:pt x="0" y="55364"/>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886" tIns="42886" rIns="42886" bIns="42886" numCol="1" spcCol="1270" anchor="ctr" anchorCtr="0">
              <a:noAutofit/>
            </a:bodyPr>
            <a:lstStyle/>
            <a:p>
              <a:pPr algn="ctr" defTabSz="311150">
                <a:lnSpc>
                  <a:spcPct val="90000"/>
                </a:lnSpc>
                <a:spcBef>
                  <a:spcPct val="0"/>
                </a:spcBef>
                <a:spcAft>
                  <a:spcPct val="35000"/>
                </a:spcAft>
              </a:pPr>
              <a:r>
                <a:rPr lang="en-US" sz="1200" b="1" dirty="0" smtClean="0">
                  <a:solidFill>
                    <a:prstClr val="white"/>
                  </a:solidFill>
                  <a:latin typeface="Univers for KPMG" panose="020B0603020202020204" pitchFamily="34" charset="0"/>
                </a:rPr>
                <a:t>Prescriptive</a:t>
              </a:r>
            </a:p>
            <a:p>
              <a:pPr algn="ctr" defTabSz="311150">
                <a:lnSpc>
                  <a:spcPct val="90000"/>
                </a:lnSpc>
                <a:spcBef>
                  <a:spcPct val="0"/>
                </a:spcBef>
                <a:spcAft>
                  <a:spcPct val="35000"/>
                </a:spcAft>
              </a:pPr>
              <a:r>
                <a:rPr lang="en-US" sz="1100" dirty="0" smtClean="0">
                  <a:solidFill>
                    <a:prstClr val="white"/>
                  </a:solidFill>
                  <a:latin typeface="Univers for KPMG" panose="020B0603020202020204" pitchFamily="34" charset="0"/>
                </a:rPr>
                <a:t>How can we optimize</a:t>
              </a:r>
              <a:endParaRPr lang="en-US" sz="1100" dirty="0">
                <a:solidFill>
                  <a:prstClr val="white"/>
                </a:solidFill>
                <a:latin typeface="Univers for KPMG" panose="020B0603020202020204" pitchFamily="34" charset="0"/>
              </a:endParaRPr>
            </a:p>
          </p:txBody>
        </p:sp>
        <p:sp>
          <p:nvSpPr>
            <p:cNvPr id="76" name="Freeform 75"/>
            <p:cNvSpPr/>
            <p:nvPr/>
          </p:nvSpPr>
          <p:spPr>
            <a:xfrm>
              <a:off x="6417468" y="3314580"/>
              <a:ext cx="195619" cy="228838"/>
            </a:xfrm>
            <a:custGeom>
              <a:avLst/>
              <a:gdLst>
                <a:gd name="connsiteX0" fmla="*/ 0 w 195619"/>
                <a:gd name="connsiteY0" fmla="*/ 45768 h 228838"/>
                <a:gd name="connsiteX1" fmla="*/ 97810 w 195619"/>
                <a:gd name="connsiteY1" fmla="*/ 45768 h 228838"/>
                <a:gd name="connsiteX2" fmla="*/ 97810 w 195619"/>
                <a:gd name="connsiteY2" fmla="*/ 0 h 228838"/>
                <a:gd name="connsiteX3" fmla="*/ 195619 w 195619"/>
                <a:gd name="connsiteY3" fmla="*/ 114419 h 228838"/>
                <a:gd name="connsiteX4" fmla="*/ 97810 w 195619"/>
                <a:gd name="connsiteY4" fmla="*/ 228838 h 228838"/>
                <a:gd name="connsiteX5" fmla="*/ 97810 w 195619"/>
                <a:gd name="connsiteY5" fmla="*/ 183070 h 228838"/>
                <a:gd name="connsiteX6" fmla="*/ 0 w 195619"/>
                <a:gd name="connsiteY6" fmla="*/ 183070 h 228838"/>
                <a:gd name="connsiteX7" fmla="*/ 0 w 195619"/>
                <a:gd name="connsiteY7" fmla="*/ 45768 h 22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5619" h="228838">
                  <a:moveTo>
                    <a:pt x="0" y="45768"/>
                  </a:moveTo>
                  <a:lnTo>
                    <a:pt x="97810" y="45768"/>
                  </a:lnTo>
                  <a:lnTo>
                    <a:pt x="97810" y="0"/>
                  </a:lnTo>
                  <a:lnTo>
                    <a:pt x="195619" y="114419"/>
                  </a:lnTo>
                  <a:lnTo>
                    <a:pt x="97810" y="228838"/>
                  </a:lnTo>
                  <a:lnTo>
                    <a:pt x="97810" y="183070"/>
                  </a:lnTo>
                  <a:lnTo>
                    <a:pt x="0" y="183070"/>
                  </a:lnTo>
                  <a:lnTo>
                    <a:pt x="0" y="45768"/>
                  </a:lnTo>
                  <a:close/>
                </a:path>
              </a:pathLst>
            </a:custGeom>
            <a:solidFill>
              <a:srgbClr val="BC204B"/>
            </a:solidFill>
            <a:ln>
              <a:solidFill>
                <a:srgbClr val="BC204B"/>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45768" rIns="58686" bIns="45768" numCol="1" spcCol="1270" anchor="ctr" anchorCtr="0">
              <a:noAutofit/>
            </a:bodyPr>
            <a:lstStyle/>
            <a:p>
              <a:pPr algn="ctr" defTabSz="266700">
                <a:lnSpc>
                  <a:spcPct val="90000"/>
                </a:lnSpc>
                <a:spcBef>
                  <a:spcPct val="0"/>
                </a:spcBef>
                <a:spcAft>
                  <a:spcPct val="35000"/>
                </a:spcAft>
              </a:pPr>
              <a:endParaRPr lang="en-US" sz="1200" dirty="0">
                <a:solidFill>
                  <a:prstClr val="white"/>
                </a:solidFill>
                <a:latin typeface="Univers for KPMG" panose="020B0603020202020204" pitchFamily="34" charset="0"/>
              </a:endParaRPr>
            </a:p>
          </p:txBody>
        </p:sp>
        <p:sp>
          <p:nvSpPr>
            <p:cNvPr id="77" name="Freeform 76"/>
            <p:cNvSpPr/>
            <p:nvPr/>
          </p:nvSpPr>
          <p:spPr>
            <a:xfrm>
              <a:off x="6694289" y="3152179"/>
              <a:ext cx="922734" cy="553640"/>
            </a:xfrm>
            <a:custGeom>
              <a:avLst/>
              <a:gdLst>
                <a:gd name="connsiteX0" fmla="*/ 0 w 922734"/>
                <a:gd name="connsiteY0" fmla="*/ 55364 h 553640"/>
                <a:gd name="connsiteX1" fmla="*/ 55364 w 922734"/>
                <a:gd name="connsiteY1" fmla="*/ 0 h 553640"/>
                <a:gd name="connsiteX2" fmla="*/ 867370 w 922734"/>
                <a:gd name="connsiteY2" fmla="*/ 0 h 553640"/>
                <a:gd name="connsiteX3" fmla="*/ 922734 w 922734"/>
                <a:gd name="connsiteY3" fmla="*/ 55364 h 553640"/>
                <a:gd name="connsiteX4" fmla="*/ 922734 w 922734"/>
                <a:gd name="connsiteY4" fmla="*/ 498276 h 553640"/>
                <a:gd name="connsiteX5" fmla="*/ 867370 w 922734"/>
                <a:gd name="connsiteY5" fmla="*/ 553640 h 553640"/>
                <a:gd name="connsiteX6" fmla="*/ 55364 w 922734"/>
                <a:gd name="connsiteY6" fmla="*/ 553640 h 553640"/>
                <a:gd name="connsiteX7" fmla="*/ 0 w 922734"/>
                <a:gd name="connsiteY7" fmla="*/ 498276 h 553640"/>
                <a:gd name="connsiteX8" fmla="*/ 0 w 922734"/>
                <a:gd name="connsiteY8" fmla="*/ 55364 h 55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734" h="553640">
                  <a:moveTo>
                    <a:pt x="0" y="55364"/>
                  </a:moveTo>
                  <a:cubicBezTo>
                    <a:pt x="0" y="24787"/>
                    <a:pt x="24787" y="0"/>
                    <a:pt x="55364" y="0"/>
                  </a:cubicBezTo>
                  <a:lnTo>
                    <a:pt x="867370" y="0"/>
                  </a:lnTo>
                  <a:cubicBezTo>
                    <a:pt x="897947" y="0"/>
                    <a:pt x="922734" y="24787"/>
                    <a:pt x="922734" y="55364"/>
                  </a:cubicBezTo>
                  <a:lnTo>
                    <a:pt x="922734" y="498276"/>
                  </a:lnTo>
                  <a:cubicBezTo>
                    <a:pt x="922734" y="528853"/>
                    <a:pt x="897947" y="553640"/>
                    <a:pt x="867370" y="553640"/>
                  </a:cubicBezTo>
                  <a:lnTo>
                    <a:pt x="55364" y="553640"/>
                  </a:lnTo>
                  <a:cubicBezTo>
                    <a:pt x="24787" y="553640"/>
                    <a:pt x="0" y="528853"/>
                    <a:pt x="0" y="498276"/>
                  </a:cubicBezTo>
                  <a:lnTo>
                    <a:pt x="0" y="55364"/>
                  </a:lnTo>
                  <a:close/>
                </a:path>
              </a:pathLst>
            </a:cu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886" tIns="42886" rIns="42886" bIns="42886" numCol="1" spcCol="1270" anchor="ctr" anchorCtr="0">
              <a:noAutofit/>
            </a:bodyPr>
            <a:lstStyle/>
            <a:p>
              <a:pPr algn="ctr" defTabSz="311150">
                <a:lnSpc>
                  <a:spcPct val="90000"/>
                </a:lnSpc>
                <a:spcBef>
                  <a:spcPct val="0"/>
                </a:spcBef>
                <a:spcAft>
                  <a:spcPct val="35000"/>
                </a:spcAft>
              </a:pPr>
              <a:r>
                <a:rPr lang="en-US" sz="1200" b="1" dirty="0" smtClean="0">
                  <a:solidFill>
                    <a:prstClr val="white"/>
                  </a:solidFill>
                  <a:latin typeface="Univers for KPMG" panose="020B0603020202020204" pitchFamily="34" charset="0"/>
                </a:rPr>
                <a:t>Machine Learning</a:t>
              </a:r>
              <a:br>
                <a:rPr lang="en-US" sz="1200" b="1" dirty="0" smtClean="0">
                  <a:solidFill>
                    <a:prstClr val="white"/>
                  </a:solidFill>
                  <a:latin typeface="Univers for KPMG" panose="020B0603020202020204" pitchFamily="34" charset="0"/>
                </a:rPr>
              </a:br>
              <a:r>
                <a:rPr lang="en-US" sz="1200" b="1" dirty="0" smtClean="0">
                  <a:solidFill>
                    <a:prstClr val="white"/>
                  </a:solidFill>
                  <a:latin typeface="Univers for KPMG" panose="020B0603020202020204" pitchFamily="34" charset="0"/>
                </a:rPr>
                <a:t>(Adaptive)</a:t>
              </a:r>
              <a:r>
                <a:rPr lang="en-US" sz="1200" dirty="0" smtClean="0">
                  <a:solidFill>
                    <a:prstClr val="white"/>
                  </a:solidFill>
                  <a:latin typeface="Univers for KPMG" panose="020B0603020202020204" pitchFamily="34" charset="0"/>
                </a:rPr>
                <a:t> </a:t>
              </a:r>
            </a:p>
            <a:p>
              <a:pPr algn="ctr" defTabSz="311150">
                <a:lnSpc>
                  <a:spcPct val="90000"/>
                </a:lnSpc>
                <a:spcBef>
                  <a:spcPct val="0"/>
                </a:spcBef>
                <a:spcAft>
                  <a:spcPct val="35000"/>
                </a:spcAft>
              </a:pPr>
              <a:r>
                <a:rPr lang="en-US" sz="1100" dirty="0" smtClean="0">
                  <a:solidFill>
                    <a:prstClr val="white"/>
                  </a:solidFill>
                  <a:latin typeface="Univers for KPMG" panose="020B0603020202020204" pitchFamily="34" charset="0"/>
                </a:rPr>
                <a:t>How do we learn?</a:t>
              </a:r>
              <a:endParaRPr lang="en-US" sz="1100" dirty="0">
                <a:solidFill>
                  <a:prstClr val="white"/>
                </a:solidFill>
                <a:latin typeface="Univers for KPMG" panose="020B0603020202020204" pitchFamily="34" charset="0"/>
              </a:endParaRPr>
            </a:p>
          </p:txBody>
        </p:sp>
      </p:grpSp>
      <p:grpSp>
        <p:nvGrpSpPr>
          <p:cNvPr id="4" name="Group 3"/>
          <p:cNvGrpSpPr/>
          <p:nvPr/>
        </p:nvGrpSpPr>
        <p:grpSpPr>
          <a:xfrm>
            <a:off x="7831767" y="5568623"/>
            <a:ext cx="682581" cy="640080"/>
            <a:chOff x="7831767" y="5568623"/>
            <a:chExt cx="682581" cy="640080"/>
          </a:xfrm>
        </p:grpSpPr>
        <p:sp>
          <p:nvSpPr>
            <p:cNvPr id="79" name="Oval 78"/>
            <p:cNvSpPr/>
            <p:nvPr/>
          </p:nvSpPr>
          <p:spPr>
            <a:xfrm>
              <a:off x="7831767" y="5568623"/>
              <a:ext cx="682581" cy="640080"/>
            </a:xfrm>
            <a:prstGeom prst="ellipse">
              <a:avLst/>
            </a:prstGeom>
            <a:solidFill>
              <a:schemeClr val="bg1"/>
            </a:solidFill>
            <a:ln>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US" sz="1500" dirty="0" smtClean="0">
                <a:solidFill>
                  <a:prstClr val="white"/>
                </a:solidFill>
              </a:endParaRPr>
            </a:p>
          </p:txBody>
        </p:sp>
        <p:sp>
          <p:nvSpPr>
            <p:cNvPr id="75" name="Freeform 5"/>
            <p:cNvSpPr>
              <a:spLocks noEditPoints="1"/>
            </p:cNvSpPr>
            <p:nvPr/>
          </p:nvSpPr>
          <p:spPr bwMode="auto">
            <a:xfrm>
              <a:off x="7953792" y="5761400"/>
              <a:ext cx="439075" cy="246851"/>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rgbClr val="00338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Tree>
    <p:extLst>
      <p:ext uri="{BB962C8B-B14F-4D97-AF65-F5344CB8AC3E}">
        <p14:creationId xmlns:p14="http://schemas.microsoft.com/office/powerpoint/2010/main" val="21733238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Robotics &amp; Digital Labour </a:t>
            </a:r>
            <a:endParaRPr lang="en-US" dirty="0"/>
          </a:p>
        </p:txBody>
      </p:sp>
      <p:sp>
        <p:nvSpPr>
          <p:cNvPr id="3" name="TextBox 2"/>
          <p:cNvSpPr txBox="1"/>
          <p:nvPr/>
        </p:nvSpPr>
        <p:spPr>
          <a:xfrm>
            <a:off x="628650" y="1238886"/>
            <a:ext cx="3436913" cy="347046"/>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What is Robotics &amp; Digital Labour?</a:t>
            </a:r>
          </a:p>
        </p:txBody>
      </p:sp>
      <p:sp>
        <p:nvSpPr>
          <p:cNvPr id="4" name="Rectangle 3"/>
          <p:cNvSpPr/>
          <p:nvPr/>
        </p:nvSpPr>
        <p:spPr>
          <a:xfrm>
            <a:off x="628650" y="1590578"/>
            <a:ext cx="7886700" cy="49144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rgbClr val="000000"/>
                </a:solidFill>
                <a:latin typeface="Univers for KPMG" panose="020B0603020202020204" pitchFamily="34" charset="0"/>
              </a:rPr>
              <a:t>Any replacement of human activity with digital technology to improve business and customer outcomes </a:t>
            </a:r>
          </a:p>
        </p:txBody>
      </p:sp>
      <p:sp>
        <p:nvSpPr>
          <p:cNvPr id="8" name="TextBox 7"/>
          <p:cNvSpPr txBox="1"/>
          <p:nvPr/>
        </p:nvSpPr>
        <p:spPr>
          <a:xfrm>
            <a:off x="975311" y="2520801"/>
            <a:ext cx="2046099" cy="422030"/>
          </a:xfrm>
          <a:prstGeom prst="rect">
            <a:avLst/>
          </a:prstGeom>
          <a:noFill/>
        </p:spPr>
        <p:txBody>
          <a:bodyPr wrap="square" lIns="54610" tIns="54610" rIns="54610" bIns="54610" rtlCol="0">
            <a:noAutofit/>
          </a:bodyPr>
          <a:lstStyle/>
          <a:p>
            <a:pPr>
              <a:spcAft>
                <a:spcPts val="600"/>
              </a:spcAft>
            </a:pPr>
            <a:r>
              <a:rPr lang="en-US" sz="1100" dirty="0" smtClean="0">
                <a:solidFill>
                  <a:srgbClr val="000000"/>
                </a:solidFill>
                <a:latin typeface="Univers for KPMG" panose="020B0603020202020204" pitchFamily="34" charset="0"/>
              </a:rPr>
              <a:t>Replace repetitive task</a:t>
            </a:r>
          </a:p>
          <a:p>
            <a:pPr>
              <a:spcAft>
                <a:spcPts val="600"/>
              </a:spcAft>
            </a:pPr>
            <a:r>
              <a:rPr lang="en-US" sz="1100" dirty="0" smtClean="0">
                <a:solidFill>
                  <a:srgbClr val="000000"/>
                </a:solidFill>
                <a:latin typeface="Univers for KPMG" panose="020B0603020202020204" pitchFamily="34" charset="0"/>
              </a:rPr>
              <a:t>Screen level data collection </a:t>
            </a:r>
          </a:p>
        </p:txBody>
      </p:sp>
      <p:grpSp>
        <p:nvGrpSpPr>
          <p:cNvPr id="25" name="Group 24"/>
          <p:cNvGrpSpPr/>
          <p:nvPr/>
        </p:nvGrpSpPr>
        <p:grpSpPr>
          <a:xfrm>
            <a:off x="628650" y="2248657"/>
            <a:ext cx="2494379" cy="245042"/>
            <a:chOff x="628650" y="2248657"/>
            <a:chExt cx="2494379" cy="245042"/>
          </a:xfrm>
        </p:grpSpPr>
        <p:sp>
          <p:nvSpPr>
            <p:cNvPr id="11" name="Rounded Rectangle 10"/>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100" b="1" dirty="0" smtClean="0">
                  <a:solidFill>
                    <a:srgbClr val="000000"/>
                  </a:solidFill>
                  <a:latin typeface="Univers for KPMG" panose="020B0603020202020204" pitchFamily="34" charset="0"/>
                  <a:cs typeface="Arial" pitchFamily="34" charset="0"/>
                </a:rPr>
                <a:t>Basic Process Automation </a:t>
              </a:r>
            </a:p>
          </p:txBody>
        </p:sp>
        <p:sp>
          <p:nvSpPr>
            <p:cNvPr id="12" name="Oval 11"/>
            <p:cNvSpPr/>
            <p:nvPr/>
          </p:nvSpPr>
          <p:spPr>
            <a:xfrm>
              <a:off x="628650" y="2248657"/>
              <a:ext cx="245042" cy="245042"/>
            </a:xfrm>
            <a:prstGeom prst="ellipse">
              <a:avLst/>
            </a:prstGeom>
            <a:solidFill>
              <a:srgbClr val="BC20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100" b="1" dirty="0" smtClean="0">
                  <a:solidFill>
                    <a:prstClr val="white"/>
                  </a:solidFill>
                  <a:latin typeface="Univers 45 Light" pitchFamily="2" charset="0"/>
                </a:rPr>
                <a:t>1</a:t>
              </a:r>
            </a:p>
          </p:txBody>
        </p:sp>
      </p:grpSp>
      <p:grpSp>
        <p:nvGrpSpPr>
          <p:cNvPr id="24" name="Group 23"/>
          <p:cNvGrpSpPr/>
          <p:nvPr/>
        </p:nvGrpSpPr>
        <p:grpSpPr>
          <a:xfrm>
            <a:off x="3324811" y="2245641"/>
            <a:ext cx="2494379" cy="245042"/>
            <a:chOff x="3271031" y="2245641"/>
            <a:chExt cx="2494379" cy="245042"/>
          </a:xfrm>
        </p:grpSpPr>
        <p:sp>
          <p:nvSpPr>
            <p:cNvPr id="19" name="Rounded Rectangle 18"/>
            <p:cNvSpPr/>
            <p:nvPr/>
          </p:nvSpPr>
          <p:spPr>
            <a:xfrm>
              <a:off x="3271032" y="2245641"/>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100" b="1" dirty="0" smtClean="0">
                  <a:solidFill>
                    <a:srgbClr val="000000"/>
                  </a:solidFill>
                  <a:latin typeface="Univers for KPMG" panose="020B0603020202020204" pitchFamily="34" charset="0"/>
                  <a:cs typeface="Arial" pitchFamily="34" charset="0"/>
                </a:rPr>
                <a:t>Enhanced Process Automation</a:t>
              </a:r>
            </a:p>
          </p:txBody>
        </p:sp>
        <p:sp>
          <p:nvSpPr>
            <p:cNvPr id="20" name="Oval 19"/>
            <p:cNvSpPr/>
            <p:nvPr/>
          </p:nvSpPr>
          <p:spPr>
            <a:xfrm>
              <a:off x="3271031" y="2245641"/>
              <a:ext cx="245042" cy="245042"/>
            </a:xfrm>
            <a:prstGeom prst="ellipse">
              <a:avLst/>
            </a:prstGeom>
            <a:solidFill>
              <a:srgbClr val="BC20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100" b="1" dirty="0">
                  <a:solidFill>
                    <a:prstClr val="white"/>
                  </a:solidFill>
                  <a:latin typeface="Univers 45 Light" pitchFamily="2" charset="0"/>
                </a:rPr>
                <a:t>2</a:t>
              </a:r>
              <a:endParaRPr lang="en-GB" sz="1100" b="1" dirty="0" smtClean="0">
                <a:solidFill>
                  <a:prstClr val="white"/>
                </a:solidFill>
                <a:latin typeface="Univers 45 Light" pitchFamily="2" charset="0"/>
              </a:endParaRPr>
            </a:p>
          </p:txBody>
        </p:sp>
      </p:grpSp>
      <p:grpSp>
        <p:nvGrpSpPr>
          <p:cNvPr id="23" name="Group 22"/>
          <p:cNvGrpSpPr/>
          <p:nvPr/>
        </p:nvGrpSpPr>
        <p:grpSpPr>
          <a:xfrm>
            <a:off x="6020971" y="2245641"/>
            <a:ext cx="2494379" cy="245042"/>
            <a:chOff x="6020971" y="2245641"/>
            <a:chExt cx="2494379" cy="245042"/>
          </a:xfrm>
        </p:grpSpPr>
        <p:sp>
          <p:nvSpPr>
            <p:cNvPr id="21" name="Rounded Rectangle 20"/>
            <p:cNvSpPr/>
            <p:nvPr/>
          </p:nvSpPr>
          <p:spPr>
            <a:xfrm>
              <a:off x="6020972" y="2245641"/>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100" b="1" dirty="0" smtClean="0">
                  <a:solidFill>
                    <a:srgbClr val="000000"/>
                  </a:solidFill>
                  <a:latin typeface="Univers for KPMG" panose="020B0603020202020204" pitchFamily="34" charset="0"/>
                  <a:cs typeface="Arial" pitchFamily="34" charset="0"/>
                </a:rPr>
                <a:t>Cognitive Learning </a:t>
              </a:r>
            </a:p>
          </p:txBody>
        </p:sp>
        <p:sp>
          <p:nvSpPr>
            <p:cNvPr id="22" name="Oval 21"/>
            <p:cNvSpPr/>
            <p:nvPr/>
          </p:nvSpPr>
          <p:spPr>
            <a:xfrm>
              <a:off x="6020971" y="2245641"/>
              <a:ext cx="245042" cy="245042"/>
            </a:xfrm>
            <a:prstGeom prst="ellipse">
              <a:avLst/>
            </a:prstGeom>
            <a:solidFill>
              <a:srgbClr val="BC204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100" b="1" dirty="0">
                  <a:solidFill>
                    <a:prstClr val="white"/>
                  </a:solidFill>
                  <a:latin typeface="Univers 45 Light" pitchFamily="2" charset="0"/>
                </a:rPr>
                <a:t>3</a:t>
              </a:r>
              <a:endParaRPr lang="en-GB" sz="1100" b="1" dirty="0" smtClean="0">
                <a:solidFill>
                  <a:prstClr val="white"/>
                </a:solidFill>
                <a:latin typeface="Univers 45 Light" pitchFamily="2" charset="0"/>
              </a:endParaRPr>
            </a:p>
          </p:txBody>
        </p:sp>
      </p:grpSp>
      <p:cxnSp>
        <p:nvCxnSpPr>
          <p:cNvPr id="29" name="Straight Connector 28"/>
          <p:cNvCxnSpPr/>
          <p:nvPr/>
        </p:nvCxnSpPr>
        <p:spPr>
          <a:xfrm flipH="1">
            <a:off x="742950" y="2490683"/>
            <a:ext cx="2638" cy="1696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742950" y="2660338"/>
            <a:ext cx="2000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680411" y="2520801"/>
            <a:ext cx="2046099" cy="422030"/>
          </a:xfrm>
          <a:prstGeom prst="rect">
            <a:avLst/>
          </a:prstGeom>
          <a:noFill/>
        </p:spPr>
        <p:txBody>
          <a:bodyPr wrap="square" lIns="54610" tIns="54610" rIns="54610" bIns="54610" rtlCol="0">
            <a:noAutofit/>
          </a:bodyPr>
          <a:lstStyle/>
          <a:p>
            <a:pPr>
              <a:spcAft>
                <a:spcPts val="600"/>
              </a:spcAft>
            </a:pPr>
            <a:r>
              <a:rPr lang="en-US" sz="1100" dirty="0" smtClean="0">
                <a:solidFill>
                  <a:srgbClr val="000000"/>
                </a:solidFill>
                <a:latin typeface="Univers for KPMG" panose="020B0603020202020204" pitchFamily="34" charset="0"/>
              </a:rPr>
              <a:t>Based on machine learning</a:t>
            </a:r>
          </a:p>
          <a:p>
            <a:pPr>
              <a:spcAft>
                <a:spcPts val="600"/>
              </a:spcAft>
            </a:pPr>
            <a:r>
              <a:rPr lang="en-US" sz="1100" dirty="0" smtClean="0">
                <a:solidFill>
                  <a:srgbClr val="000000"/>
                </a:solidFill>
                <a:latin typeface="Univers for KPMG" panose="020B0603020202020204" pitchFamily="34" charset="0"/>
              </a:rPr>
              <a:t>Pattern recognition </a:t>
            </a:r>
          </a:p>
        </p:txBody>
      </p:sp>
      <p:cxnSp>
        <p:nvCxnSpPr>
          <p:cNvPr id="34" name="Straight Connector 33"/>
          <p:cNvCxnSpPr/>
          <p:nvPr/>
        </p:nvCxnSpPr>
        <p:spPr>
          <a:xfrm flipH="1">
            <a:off x="3448050" y="2490683"/>
            <a:ext cx="2638" cy="1696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448050" y="2660338"/>
            <a:ext cx="2000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376572" y="2520801"/>
            <a:ext cx="2046099" cy="422030"/>
          </a:xfrm>
          <a:prstGeom prst="rect">
            <a:avLst/>
          </a:prstGeom>
          <a:noFill/>
        </p:spPr>
        <p:txBody>
          <a:bodyPr wrap="square" lIns="54610" tIns="54610" rIns="54610" bIns="54610" rtlCol="0">
            <a:noAutofit/>
          </a:bodyPr>
          <a:lstStyle/>
          <a:p>
            <a:pPr>
              <a:spcAft>
                <a:spcPts val="600"/>
              </a:spcAft>
            </a:pPr>
            <a:r>
              <a:rPr lang="en-US" sz="1100" dirty="0" smtClean="0">
                <a:solidFill>
                  <a:srgbClr val="000000"/>
                </a:solidFill>
                <a:latin typeface="Univers for KPMG" panose="020B0603020202020204" pitchFamily="34" charset="0"/>
              </a:rPr>
              <a:t>Artificial intelligence </a:t>
            </a:r>
            <a:endParaRPr lang="en-US" sz="1100" dirty="0">
              <a:solidFill>
                <a:srgbClr val="000000"/>
              </a:solidFill>
              <a:latin typeface="Univers for KPMG" panose="020B0603020202020204" pitchFamily="34" charset="0"/>
            </a:endParaRPr>
          </a:p>
          <a:p>
            <a:pPr>
              <a:spcAft>
                <a:spcPts val="600"/>
              </a:spcAft>
            </a:pPr>
            <a:r>
              <a:rPr lang="en-US" sz="1100" dirty="0" smtClean="0">
                <a:solidFill>
                  <a:srgbClr val="000000"/>
                </a:solidFill>
                <a:latin typeface="Univers for KPMG" panose="020B0603020202020204" pitchFamily="34" charset="0"/>
              </a:rPr>
              <a:t>Natural language processing</a:t>
            </a:r>
          </a:p>
        </p:txBody>
      </p:sp>
      <p:cxnSp>
        <p:nvCxnSpPr>
          <p:cNvPr id="37" name="Straight Connector 36"/>
          <p:cNvCxnSpPr/>
          <p:nvPr/>
        </p:nvCxnSpPr>
        <p:spPr>
          <a:xfrm flipH="1">
            <a:off x="6144211" y="2490683"/>
            <a:ext cx="2638" cy="1696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6144211" y="2660338"/>
            <a:ext cx="2000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8649" y="4876304"/>
            <a:ext cx="3661997" cy="351692"/>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Use Cases</a:t>
            </a:r>
          </a:p>
        </p:txBody>
      </p:sp>
      <p:sp>
        <p:nvSpPr>
          <p:cNvPr id="40" name="Rectangle 39"/>
          <p:cNvSpPr/>
          <p:nvPr/>
        </p:nvSpPr>
        <p:spPr>
          <a:xfrm>
            <a:off x="628649" y="5955847"/>
            <a:ext cx="2387112" cy="295422"/>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Blue Prism </a:t>
            </a:r>
          </a:p>
        </p:txBody>
      </p:sp>
      <p:sp>
        <p:nvSpPr>
          <p:cNvPr id="41" name="Rectangle 40"/>
          <p:cNvSpPr/>
          <p:nvPr/>
        </p:nvSpPr>
        <p:spPr>
          <a:xfrm>
            <a:off x="3378443" y="5955846"/>
            <a:ext cx="2387112" cy="295421"/>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IPSoft’s Amelia</a:t>
            </a:r>
          </a:p>
        </p:txBody>
      </p:sp>
      <p:sp>
        <p:nvSpPr>
          <p:cNvPr id="42" name="Rectangle 41"/>
          <p:cNvSpPr/>
          <p:nvPr/>
        </p:nvSpPr>
        <p:spPr>
          <a:xfrm>
            <a:off x="6128238" y="5955846"/>
            <a:ext cx="2387112" cy="295421"/>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IBM’s Watson</a:t>
            </a:r>
          </a:p>
        </p:txBody>
      </p:sp>
      <p:sp>
        <p:nvSpPr>
          <p:cNvPr id="10" name="Rectangle 9"/>
          <p:cNvSpPr/>
          <p:nvPr/>
        </p:nvSpPr>
        <p:spPr>
          <a:xfrm>
            <a:off x="745588" y="3081392"/>
            <a:ext cx="2377440" cy="1170432"/>
          </a:xfrm>
          <a:prstGeom prst="rect">
            <a:avLst/>
          </a:prstGeom>
          <a:solidFill>
            <a:srgbClr val="009A44"/>
          </a:solidFill>
          <a:ln>
            <a:solidFill>
              <a:srgbClr val="43B02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171450" indent="-171450">
              <a:buFont typeface="Wingdings" panose="05000000000000000000" pitchFamily="2" charset="2"/>
              <a:buChar char="ü"/>
            </a:pPr>
            <a:r>
              <a:rPr lang="en-US" sz="1200" dirty="0" smtClean="0">
                <a:solidFill>
                  <a:prstClr val="white"/>
                </a:solidFill>
                <a:latin typeface="Univers for KPMG" panose="020B0603020202020204" pitchFamily="34" charset="0"/>
              </a:rPr>
              <a:t>Solution easy to design and relatively low investment </a:t>
            </a:r>
          </a:p>
          <a:p>
            <a:pPr marL="171450" indent="-171450">
              <a:buFont typeface="Wingdings" panose="05000000000000000000" pitchFamily="2" charset="2"/>
              <a:buChar char="ü"/>
            </a:pPr>
            <a:r>
              <a:rPr lang="en-US" sz="1200" dirty="0" smtClean="0">
                <a:solidFill>
                  <a:prstClr val="white"/>
                </a:solidFill>
                <a:latin typeface="Univers for KPMG" panose="020B0603020202020204" pitchFamily="34" charset="0"/>
              </a:rPr>
              <a:t>These tools sit at the presentation level and do not infiltrate the IT system</a:t>
            </a:r>
          </a:p>
        </p:txBody>
      </p:sp>
      <p:sp>
        <p:nvSpPr>
          <p:cNvPr id="67" name="Rectangle 66"/>
          <p:cNvSpPr/>
          <p:nvPr/>
        </p:nvSpPr>
        <p:spPr>
          <a:xfrm>
            <a:off x="3448050" y="3085125"/>
            <a:ext cx="2377440" cy="1170432"/>
          </a:xfrm>
          <a:prstGeom prst="rect">
            <a:avLst/>
          </a:prstGeom>
          <a:solidFill>
            <a:srgbClr val="009A44"/>
          </a:solidFill>
          <a:ln>
            <a:solidFill>
              <a:srgbClr val="43B02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171450" indent="-171450">
              <a:buFont typeface="Wingdings" panose="05000000000000000000" pitchFamily="2" charset="2"/>
              <a:buChar char="ü"/>
            </a:pPr>
            <a:r>
              <a:rPr lang="en-US" sz="1200" dirty="0" smtClean="0">
                <a:solidFill>
                  <a:prstClr val="white"/>
                </a:solidFill>
                <a:latin typeface="Univers for KPMG" panose="020B0603020202020204" pitchFamily="34" charset="0"/>
              </a:rPr>
              <a:t>Able to use both structured and unstructured data</a:t>
            </a:r>
          </a:p>
          <a:p>
            <a:pPr marL="171450" indent="-171450">
              <a:buFont typeface="Wingdings" panose="05000000000000000000" pitchFamily="2" charset="2"/>
              <a:buChar char="ü"/>
            </a:pPr>
            <a:r>
              <a:rPr lang="en-US" sz="1200" dirty="0" smtClean="0">
                <a:solidFill>
                  <a:prstClr val="white"/>
                </a:solidFill>
                <a:latin typeface="Univers for KPMG" panose="020B0603020202020204" pitchFamily="34" charset="0"/>
              </a:rPr>
              <a:t>Applies knowledge to instruct how the process should run </a:t>
            </a:r>
          </a:p>
        </p:txBody>
      </p:sp>
      <p:sp>
        <p:nvSpPr>
          <p:cNvPr id="68" name="Rectangle 67"/>
          <p:cNvSpPr/>
          <p:nvPr/>
        </p:nvSpPr>
        <p:spPr>
          <a:xfrm>
            <a:off x="6143492" y="3081392"/>
            <a:ext cx="2377440" cy="1170432"/>
          </a:xfrm>
          <a:prstGeom prst="rect">
            <a:avLst/>
          </a:prstGeom>
          <a:solidFill>
            <a:srgbClr val="009A44"/>
          </a:solidFill>
          <a:ln>
            <a:solidFill>
              <a:srgbClr val="43B02A"/>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171450" indent="-171450">
              <a:buFont typeface="Wingdings" panose="05000000000000000000" pitchFamily="2" charset="2"/>
              <a:buChar char="ü"/>
            </a:pPr>
            <a:r>
              <a:rPr lang="en-US" sz="1200" dirty="0" smtClean="0">
                <a:solidFill>
                  <a:prstClr val="white"/>
                </a:solidFill>
                <a:latin typeface="Univers for KPMG" panose="020B0603020202020204" pitchFamily="34" charset="0"/>
              </a:rPr>
              <a:t>Richer integration of unstructured data, larger more diverse data sets </a:t>
            </a:r>
          </a:p>
          <a:p>
            <a:pPr marL="171450" indent="-171450">
              <a:buFont typeface="Wingdings" panose="05000000000000000000" pitchFamily="2" charset="2"/>
              <a:buChar char="ü"/>
            </a:pPr>
            <a:r>
              <a:rPr lang="en-US" sz="1200" dirty="0" smtClean="0">
                <a:solidFill>
                  <a:prstClr val="white"/>
                </a:solidFill>
                <a:latin typeface="Univers for KPMG" panose="020B0603020202020204" pitchFamily="34" charset="0"/>
              </a:rPr>
              <a:t>Automation of processes that are more cognitive in nature </a:t>
            </a:r>
          </a:p>
        </p:txBody>
      </p:sp>
      <p:sp>
        <p:nvSpPr>
          <p:cNvPr id="47" name="Rectangle 46"/>
          <p:cNvSpPr/>
          <p:nvPr/>
        </p:nvSpPr>
        <p:spPr>
          <a:xfrm>
            <a:off x="742949" y="4282070"/>
            <a:ext cx="2380079" cy="405013"/>
          </a:xfrm>
          <a:prstGeom prst="rect">
            <a:avLst/>
          </a:prstGeom>
          <a:solidFill>
            <a:schemeClr val="bg1"/>
          </a:solid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rgbClr val="000000"/>
                </a:solidFill>
                <a:latin typeface="Univers for KPMG" panose="020B0603020202020204" pitchFamily="34" charset="0"/>
              </a:rPr>
              <a:t>Can replace human factor</a:t>
            </a:r>
          </a:p>
        </p:txBody>
      </p:sp>
      <p:sp>
        <p:nvSpPr>
          <p:cNvPr id="50" name="Rectangle 49"/>
          <p:cNvSpPr/>
          <p:nvPr/>
        </p:nvSpPr>
        <p:spPr>
          <a:xfrm>
            <a:off x="3445411" y="4279271"/>
            <a:ext cx="2380079" cy="405013"/>
          </a:xfrm>
          <a:prstGeom prst="rect">
            <a:avLst/>
          </a:prstGeom>
          <a:solidFill>
            <a:schemeClr val="bg1"/>
          </a:solid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rgbClr val="000000"/>
                </a:solidFill>
                <a:latin typeface="Univers for KPMG" panose="020B0603020202020204" pitchFamily="34" charset="0"/>
              </a:rPr>
              <a:t>Speeds up human analysis</a:t>
            </a:r>
          </a:p>
        </p:txBody>
      </p:sp>
      <p:sp>
        <p:nvSpPr>
          <p:cNvPr id="51" name="Rectangle 50"/>
          <p:cNvSpPr/>
          <p:nvPr/>
        </p:nvSpPr>
        <p:spPr>
          <a:xfrm>
            <a:off x="6140853" y="4278787"/>
            <a:ext cx="2380079" cy="405013"/>
          </a:xfrm>
          <a:prstGeom prst="rect">
            <a:avLst/>
          </a:prstGeom>
          <a:solidFill>
            <a:schemeClr val="bg1"/>
          </a:solidFill>
          <a:ln>
            <a:solidFill>
              <a:srgbClr val="009A44"/>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rgbClr val="000000"/>
                </a:solidFill>
                <a:latin typeface="Univers for KPMG" panose="020B0603020202020204" pitchFamily="34" charset="0"/>
              </a:rPr>
              <a:t>Reduces human error; doesn’t take them out of equation</a:t>
            </a:r>
          </a:p>
        </p:txBody>
      </p:sp>
      <p:pic>
        <p:nvPicPr>
          <p:cNvPr id="1026" name="Picture 2" descr="Image result for blue prism"/>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842962" y="5277826"/>
            <a:ext cx="1866542" cy="4998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32959" y="5009738"/>
            <a:ext cx="880131" cy="88013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735" y="5238830"/>
            <a:ext cx="1719346" cy="525120"/>
          </a:xfrm>
          <a:prstGeom prst="rect">
            <a:avLst/>
          </a:prstGeom>
        </p:spPr>
      </p:pic>
    </p:spTree>
    <p:extLst>
      <p:ext uri="{BB962C8B-B14F-4D97-AF65-F5344CB8AC3E}">
        <p14:creationId xmlns:p14="http://schemas.microsoft.com/office/powerpoint/2010/main" val="4271650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323473" y="2667467"/>
            <a:ext cx="7229475" cy="1866900"/>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600" i="1" dirty="0" smtClean="0"/>
              <a:t>How do you think India is positioned as a country in enabling insurance-based disruptive startups?</a:t>
            </a:r>
            <a:endParaRPr lang="en-US" sz="3600" i="1" dirty="0"/>
          </a:p>
        </p:txBody>
      </p:sp>
    </p:spTree>
    <p:extLst>
      <p:ext uri="{BB962C8B-B14F-4D97-AF65-F5344CB8AC3E}">
        <p14:creationId xmlns:p14="http://schemas.microsoft.com/office/powerpoint/2010/main" val="3563681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sz="7200" dirty="0" smtClean="0"/>
              <a:t>What’s happening in India?</a:t>
            </a:r>
            <a:endParaRPr lang="en-US" sz="7200" dirty="0"/>
          </a:p>
        </p:txBody>
      </p:sp>
    </p:spTree>
    <p:extLst>
      <p:ext uri="{BB962C8B-B14F-4D97-AF65-F5344CB8AC3E}">
        <p14:creationId xmlns:p14="http://schemas.microsoft.com/office/powerpoint/2010/main" val="1306407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Indian Ecosystem</a:t>
            </a:r>
            <a:endParaRPr lang="en-US" dirty="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1344774" y="4391083"/>
            <a:ext cx="1594702" cy="399011"/>
          </a:xfrm>
          <a:prstGeom prst="rect">
            <a:avLst/>
          </a:prstGeom>
        </p:spPr>
      </p:pic>
      <p:sp>
        <p:nvSpPr>
          <p:cNvPr id="6" name="Rectangle 5"/>
          <p:cNvSpPr/>
          <p:nvPr/>
        </p:nvSpPr>
        <p:spPr>
          <a:xfrm rot="16200000">
            <a:off x="292975" y="5535673"/>
            <a:ext cx="958804" cy="415454"/>
          </a:xfrm>
          <a:prstGeom prst="rect">
            <a:avLst/>
          </a:prstGeom>
          <a:solidFill>
            <a:schemeClr val="bg1"/>
          </a:solid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schemeClr val="tx1"/>
                </a:solidFill>
                <a:latin typeface="Univers for KPMG" panose="020B0603020202020204" pitchFamily="34" charset="0"/>
              </a:rPr>
              <a:t>Key Focus Areas</a:t>
            </a:r>
          </a:p>
        </p:txBody>
      </p:sp>
      <p:sp>
        <p:nvSpPr>
          <p:cNvPr id="7" name="TextBox 6"/>
          <p:cNvSpPr txBox="1"/>
          <p:nvPr/>
        </p:nvSpPr>
        <p:spPr>
          <a:xfrm>
            <a:off x="1066346" y="4841901"/>
            <a:ext cx="2388412" cy="351692"/>
          </a:xfrm>
          <a:prstGeom prst="rect">
            <a:avLst/>
          </a:prstGeom>
          <a:noFill/>
          <a:ln>
            <a:solidFill>
              <a:schemeClr val="accent1"/>
            </a:solidFill>
          </a:ln>
        </p:spPr>
        <p:txBody>
          <a:bodyPr wrap="square" lIns="54610" tIns="54610" rIns="54610" bIns="54610" rtlCol="0">
            <a:noAutofit/>
          </a:bodyPr>
          <a:lstStyle/>
          <a:p>
            <a:pPr algn="ctr">
              <a:spcAft>
                <a:spcPts val="600"/>
              </a:spcAft>
            </a:pPr>
            <a:r>
              <a:rPr lang="en-US" sz="1200" dirty="0" smtClean="0">
                <a:solidFill>
                  <a:schemeClr val="tx2"/>
                </a:solidFill>
                <a:latin typeface="Univers for KPMG" panose="020B0603020202020204" pitchFamily="34" charset="0"/>
              </a:rPr>
              <a:t>Bangalore </a:t>
            </a:r>
          </a:p>
        </p:txBody>
      </p:sp>
      <p:sp>
        <p:nvSpPr>
          <p:cNvPr id="8" name="TextBox 7"/>
          <p:cNvSpPr txBox="1"/>
          <p:nvPr/>
        </p:nvSpPr>
        <p:spPr>
          <a:xfrm>
            <a:off x="1066346" y="5253137"/>
            <a:ext cx="2388412" cy="958804"/>
          </a:xfrm>
          <a:prstGeom prst="rect">
            <a:avLst/>
          </a:prstGeom>
          <a:solidFill>
            <a:schemeClr val="accent1">
              <a:lumMod val="20000"/>
              <a:lumOff val="80000"/>
            </a:schemeClr>
          </a:solidFill>
          <a:ln>
            <a:noFill/>
          </a:ln>
        </p:spPr>
        <p:txBody>
          <a:bodyPr wrap="square" lIns="54610" tIns="54610" rIns="54610" bIns="54610" rtlCol="0" anchor="ctr">
            <a:noAutofit/>
          </a:bodyPr>
          <a:lstStyle/>
          <a:p>
            <a:pPr marL="285750" indent="-285750">
              <a:spcAft>
                <a:spcPts val="600"/>
              </a:spcAft>
              <a:buFontTx/>
              <a:buChar char="-"/>
            </a:pPr>
            <a:r>
              <a:rPr lang="en-US" sz="1200" dirty="0" smtClean="0">
                <a:solidFill>
                  <a:schemeClr val="tx2"/>
                </a:solidFill>
                <a:latin typeface="Univers for KPMG" panose="020B0603020202020204" pitchFamily="34" charset="0"/>
              </a:rPr>
              <a:t>Internet of Things</a:t>
            </a:r>
          </a:p>
          <a:p>
            <a:pPr marL="285750" indent="-285750">
              <a:spcAft>
                <a:spcPts val="600"/>
              </a:spcAft>
              <a:buFontTx/>
              <a:buChar char="-"/>
            </a:pPr>
            <a:r>
              <a:rPr lang="en-US" sz="1200" dirty="0" smtClean="0">
                <a:solidFill>
                  <a:schemeClr val="tx2"/>
                </a:solidFill>
                <a:latin typeface="Univers for KPMG" panose="020B0603020202020204" pitchFamily="34" charset="0"/>
              </a:rPr>
              <a:t>Systems of Engagement</a:t>
            </a:r>
          </a:p>
          <a:p>
            <a:pPr marL="285750" indent="-285750">
              <a:spcAft>
                <a:spcPts val="600"/>
              </a:spcAft>
              <a:buFontTx/>
              <a:buChar char="-"/>
            </a:pPr>
            <a:r>
              <a:rPr lang="en-US" sz="1200" dirty="0" smtClean="0">
                <a:solidFill>
                  <a:schemeClr val="tx2"/>
                </a:solidFill>
                <a:latin typeface="Univers for KPMG" panose="020B0603020202020204" pitchFamily="34" charset="0"/>
              </a:rPr>
              <a:t>Smart Analytics</a:t>
            </a:r>
          </a:p>
        </p:txBody>
      </p:sp>
      <p:pic>
        <p:nvPicPr>
          <p:cNvPr id="9" name="Picture 8"/>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4520705" y="4255501"/>
            <a:ext cx="1301634" cy="574507"/>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707064" y="4392368"/>
            <a:ext cx="742811" cy="297124"/>
          </a:xfrm>
          <a:prstGeom prst="rect">
            <a:avLst/>
          </a:prstGeom>
        </p:spPr>
      </p:pic>
      <p:pic>
        <p:nvPicPr>
          <p:cNvPr id="11" name="Picture 10"/>
          <p:cNvPicPr>
            <a:picLocks noChangeAspect="1"/>
          </p:cNvPicPr>
          <p:nvPr/>
        </p:nvPicPr>
        <p:blipFill rotWithShape="1">
          <a:blip r:embed="rId5" cstate="email">
            <a:extLst>
              <a:ext uri="{28A0092B-C50C-407E-A947-70E740481C1C}">
                <a14:useLocalDpi xmlns:a14="http://schemas.microsoft.com/office/drawing/2010/main" val="0"/>
              </a:ext>
            </a:extLst>
          </a:blip>
          <a:srcRect/>
          <a:stretch/>
        </p:blipFill>
        <p:spPr>
          <a:xfrm>
            <a:off x="6816880" y="4281461"/>
            <a:ext cx="1130485" cy="603176"/>
          </a:xfrm>
          <a:prstGeom prst="rect">
            <a:avLst/>
          </a:prstGeom>
        </p:spPr>
      </p:pic>
      <p:sp>
        <p:nvSpPr>
          <p:cNvPr id="12" name="TextBox 11"/>
          <p:cNvSpPr txBox="1"/>
          <p:nvPr/>
        </p:nvSpPr>
        <p:spPr>
          <a:xfrm>
            <a:off x="3596642" y="4841901"/>
            <a:ext cx="2388412" cy="351692"/>
          </a:xfrm>
          <a:prstGeom prst="rect">
            <a:avLst/>
          </a:prstGeom>
          <a:noFill/>
          <a:ln>
            <a:solidFill>
              <a:schemeClr val="accent1"/>
            </a:solidFill>
          </a:ln>
        </p:spPr>
        <p:txBody>
          <a:bodyPr wrap="square" lIns="54610" tIns="54610" rIns="54610" bIns="54610" rtlCol="0">
            <a:noAutofit/>
          </a:bodyPr>
          <a:lstStyle/>
          <a:p>
            <a:pPr algn="ctr">
              <a:spcAft>
                <a:spcPts val="600"/>
              </a:spcAft>
            </a:pPr>
            <a:r>
              <a:rPr lang="en-US" sz="1200" dirty="0" smtClean="0">
                <a:solidFill>
                  <a:schemeClr val="tx2"/>
                </a:solidFill>
                <a:latin typeface="Univers for KPMG" panose="020B0603020202020204" pitchFamily="34" charset="0"/>
              </a:rPr>
              <a:t>Bangalore </a:t>
            </a:r>
          </a:p>
        </p:txBody>
      </p:sp>
      <p:sp>
        <p:nvSpPr>
          <p:cNvPr id="13" name="TextBox 12"/>
          <p:cNvSpPr txBox="1"/>
          <p:nvPr/>
        </p:nvSpPr>
        <p:spPr>
          <a:xfrm>
            <a:off x="6126938" y="4841901"/>
            <a:ext cx="2388412" cy="351692"/>
          </a:xfrm>
          <a:prstGeom prst="rect">
            <a:avLst/>
          </a:prstGeom>
          <a:noFill/>
          <a:ln>
            <a:solidFill>
              <a:schemeClr val="accent1"/>
            </a:solidFill>
          </a:ln>
        </p:spPr>
        <p:txBody>
          <a:bodyPr wrap="square" lIns="54610" tIns="54610" rIns="54610" bIns="54610" rtlCol="0">
            <a:noAutofit/>
          </a:bodyPr>
          <a:lstStyle/>
          <a:p>
            <a:pPr algn="ctr">
              <a:spcAft>
                <a:spcPts val="600"/>
              </a:spcAft>
            </a:pPr>
            <a:r>
              <a:rPr lang="en-US" sz="1200" dirty="0" smtClean="0">
                <a:solidFill>
                  <a:schemeClr val="tx2"/>
                </a:solidFill>
                <a:latin typeface="Univers for KPMG" panose="020B0603020202020204" pitchFamily="34" charset="0"/>
              </a:rPr>
              <a:t>Mumbai</a:t>
            </a:r>
          </a:p>
        </p:txBody>
      </p:sp>
      <p:sp>
        <p:nvSpPr>
          <p:cNvPr id="14" name="TextBox 13"/>
          <p:cNvSpPr txBox="1"/>
          <p:nvPr/>
        </p:nvSpPr>
        <p:spPr>
          <a:xfrm>
            <a:off x="3596642" y="5253137"/>
            <a:ext cx="2388412" cy="958804"/>
          </a:xfrm>
          <a:prstGeom prst="rect">
            <a:avLst/>
          </a:prstGeom>
          <a:solidFill>
            <a:schemeClr val="accent1">
              <a:lumMod val="20000"/>
              <a:lumOff val="80000"/>
            </a:schemeClr>
          </a:solidFill>
          <a:ln>
            <a:noFill/>
          </a:ln>
        </p:spPr>
        <p:txBody>
          <a:bodyPr wrap="square" lIns="54610" tIns="54610" rIns="54610" bIns="54610" rtlCol="0" anchor="ctr">
            <a:noAutofit/>
          </a:bodyPr>
          <a:lstStyle/>
          <a:p>
            <a:pPr marL="285750" indent="-285750">
              <a:spcAft>
                <a:spcPts val="600"/>
              </a:spcAft>
              <a:buFontTx/>
              <a:buChar char="-"/>
            </a:pPr>
            <a:r>
              <a:rPr lang="en-US" sz="1200" dirty="0" smtClean="0">
                <a:solidFill>
                  <a:schemeClr val="tx2"/>
                </a:solidFill>
                <a:latin typeface="Univers for KPMG" panose="020B0603020202020204" pitchFamily="34" charset="0"/>
              </a:rPr>
              <a:t>Seeks next generation startups with disruptive impact</a:t>
            </a:r>
          </a:p>
        </p:txBody>
      </p:sp>
      <p:sp>
        <p:nvSpPr>
          <p:cNvPr id="15" name="TextBox 14"/>
          <p:cNvSpPr txBox="1"/>
          <p:nvPr/>
        </p:nvSpPr>
        <p:spPr>
          <a:xfrm>
            <a:off x="6126938" y="5253137"/>
            <a:ext cx="2388412" cy="958804"/>
          </a:xfrm>
          <a:prstGeom prst="rect">
            <a:avLst/>
          </a:prstGeom>
          <a:solidFill>
            <a:schemeClr val="accent1">
              <a:lumMod val="20000"/>
              <a:lumOff val="80000"/>
            </a:schemeClr>
          </a:solidFill>
          <a:ln>
            <a:noFill/>
          </a:ln>
        </p:spPr>
        <p:txBody>
          <a:bodyPr wrap="square" lIns="54610" tIns="54610" rIns="54610" bIns="54610" rtlCol="0" anchor="ctr">
            <a:noAutofit/>
          </a:bodyPr>
          <a:lstStyle/>
          <a:p>
            <a:pPr marL="285750" indent="-285750">
              <a:spcAft>
                <a:spcPts val="600"/>
              </a:spcAft>
              <a:buFontTx/>
              <a:buChar char="-"/>
            </a:pPr>
            <a:r>
              <a:rPr lang="en-US" sz="1200" dirty="0" smtClean="0">
                <a:solidFill>
                  <a:schemeClr val="tx2"/>
                </a:solidFill>
                <a:latin typeface="Univers for KPMG" panose="020B0603020202020204" pitchFamily="34" charset="0"/>
              </a:rPr>
              <a:t>Open to all digital innovations </a:t>
            </a:r>
          </a:p>
        </p:txBody>
      </p:sp>
      <p:sp>
        <p:nvSpPr>
          <p:cNvPr id="19" name="Rectangle 18"/>
          <p:cNvSpPr/>
          <p:nvPr/>
        </p:nvSpPr>
        <p:spPr>
          <a:xfrm>
            <a:off x="798821" y="1733477"/>
            <a:ext cx="1583820" cy="454895"/>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E-KYC</a:t>
            </a:r>
          </a:p>
        </p:txBody>
      </p:sp>
      <p:sp>
        <p:nvSpPr>
          <p:cNvPr id="20" name="Rectangle 19"/>
          <p:cNvSpPr/>
          <p:nvPr/>
        </p:nvSpPr>
        <p:spPr>
          <a:xfrm>
            <a:off x="2883999" y="1733477"/>
            <a:ext cx="1583820" cy="454895"/>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Predictive Analytics</a:t>
            </a:r>
          </a:p>
        </p:txBody>
      </p:sp>
      <p:sp>
        <p:nvSpPr>
          <p:cNvPr id="21" name="Rectangle 20"/>
          <p:cNvSpPr/>
          <p:nvPr/>
        </p:nvSpPr>
        <p:spPr>
          <a:xfrm>
            <a:off x="4969177" y="1733477"/>
            <a:ext cx="1583820" cy="454895"/>
          </a:xfrm>
          <a:prstGeom prst="rect">
            <a:avLst/>
          </a:prstGeom>
          <a:solidFill>
            <a:srgbClr val="33266C"/>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Mobile Platform</a:t>
            </a:r>
          </a:p>
        </p:txBody>
      </p:sp>
      <p:sp>
        <p:nvSpPr>
          <p:cNvPr id="22" name="Rectangle 21"/>
          <p:cNvSpPr/>
          <p:nvPr/>
        </p:nvSpPr>
        <p:spPr>
          <a:xfrm>
            <a:off x="7054355" y="1733477"/>
            <a:ext cx="1583820" cy="454895"/>
          </a:xfrm>
          <a:prstGeom prst="rect">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Cross Selling and Servicing</a:t>
            </a:r>
          </a:p>
        </p:txBody>
      </p:sp>
      <p:cxnSp>
        <p:nvCxnSpPr>
          <p:cNvPr id="23" name="Straight Connector 22"/>
          <p:cNvCxnSpPr>
            <a:stCxn id="19" idx="3"/>
            <a:endCxn id="20" idx="1"/>
          </p:cNvCxnSpPr>
          <p:nvPr/>
        </p:nvCxnSpPr>
        <p:spPr>
          <a:xfrm>
            <a:off x="2382641" y="1960925"/>
            <a:ext cx="501358" cy="0"/>
          </a:xfrm>
          <a:prstGeom prst="line">
            <a:avLst/>
          </a:prstGeom>
          <a:ln w="44450">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20" idx="3"/>
            <a:endCxn id="21" idx="1"/>
          </p:cNvCxnSpPr>
          <p:nvPr/>
        </p:nvCxnSpPr>
        <p:spPr>
          <a:xfrm>
            <a:off x="4467819" y="1960925"/>
            <a:ext cx="501358" cy="0"/>
          </a:xfrm>
          <a:prstGeom prst="line">
            <a:avLst/>
          </a:prstGeom>
          <a:ln w="44450">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21" idx="3"/>
            <a:endCxn id="22" idx="1"/>
          </p:cNvCxnSpPr>
          <p:nvPr/>
        </p:nvCxnSpPr>
        <p:spPr>
          <a:xfrm>
            <a:off x="6552997" y="1960925"/>
            <a:ext cx="501358" cy="0"/>
          </a:xfrm>
          <a:prstGeom prst="line">
            <a:avLst/>
          </a:prstGeom>
          <a:ln w="44450">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98821" y="2275127"/>
            <a:ext cx="1583820" cy="1363424"/>
          </a:xfrm>
          <a:prstGeom prst="rect">
            <a:avLst/>
          </a:prstGeom>
          <a:noFill/>
          <a:ln>
            <a:noFill/>
          </a:ln>
        </p:spPr>
        <p:txBody>
          <a:bodyPr wrap="square" lIns="54610" tIns="54610" rIns="54610" bIns="54610" rtlCol="0">
            <a:noAutofit/>
          </a:bodyPr>
          <a:lstStyle/>
          <a:p>
            <a:pPr algn="ctr">
              <a:spcAft>
                <a:spcPts val="600"/>
              </a:spcAft>
            </a:pPr>
            <a:r>
              <a:rPr lang="en-US" sz="1300" dirty="0" smtClean="0">
                <a:latin typeface="Univers for KPMG" panose="020B0603020202020204" pitchFamily="34" charset="0"/>
              </a:rPr>
              <a:t>Paperless </a:t>
            </a:r>
            <a:r>
              <a:rPr lang="en-US" sz="1300" dirty="0">
                <a:latin typeface="Univers for KPMG" panose="020B0603020202020204" pitchFamily="34" charset="0"/>
              </a:rPr>
              <a:t>e-KYC authentication process </a:t>
            </a:r>
            <a:r>
              <a:rPr lang="en-US" sz="1300" dirty="0" smtClean="0">
                <a:latin typeface="Univers for KPMG" panose="020B0603020202020204" pitchFamily="34" charset="0"/>
              </a:rPr>
              <a:t>using Aadhaar </a:t>
            </a:r>
            <a:r>
              <a:rPr lang="en-US" sz="1300" dirty="0">
                <a:latin typeface="Univers for KPMG" panose="020B0603020202020204" pitchFamily="34" charset="0"/>
              </a:rPr>
              <a:t>through an </a:t>
            </a:r>
            <a:r>
              <a:rPr lang="en-US" sz="1300" dirty="0" smtClean="0">
                <a:latin typeface="Univers for KPMG" panose="020B0603020202020204" pitchFamily="34" charset="0"/>
              </a:rPr>
              <a:t>OTP.</a:t>
            </a:r>
          </a:p>
        </p:txBody>
      </p:sp>
      <p:sp>
        <p:nvSpPr>
          <p:cNvPr id="27" name="TextBox 26"/>
          <p:cNvSpPr txBox="1"/>
          <p:nvPr/>
        </p:nvSpPr>
        <p:spPr>
          <a:xfrm>
            <a:off x="2863548" y="2275127"/>
            <a:ext cx="1583820" cy="1363424"/>
          </a:xfrm>
          <a:prstGeom prst="rect">
            <a:avLst/>
          </a:prstGeom>
          <a:noFill/>
          <a:ln>
            <a:noFill/>
          </a:ln>
        </p:spPr>
        <p:txBody>
          <a:bodyPr wrap="square" lIns="54610" tIns="54610" rIns="54610" bIns="54610" rtlCol="0">
            <a:noAutofit/>
          </a:bodyPr>
          <a:lstStyle/>
          <a:p>
            <a:pPr algn="ctr">
              <a:spcAft>
                <a:spcPts val="600"/>
              </a:spcAft>
            </a:pPr>
            <a:r>
              <a:rPr lang="en-US" sz="1300" dirty="0" smtClean="0">
                <a:latin typeface="Univers for KPMG" panose="020B0603020202020204" pitchFamily="34" charset="0"/>
              </a:rPr>
              <a:t>Suggesting </a:t>
            </a:r>
            <a:r>
              <a:rPr lang="en-US" sz="1300" dirty="0">
                <a:latin typeface="Univers for KPMG" panose="020B0603020202020204" pitchFamily="34" charset="0"/>
              </a:rPr>
              <a:t>a </a:t>
            </a:r>
            <a:r>
              <a:rPr lang="en-US" sz="1300" dirty="0" smtClean="0">
                <a:latin typeface="Univers for KPMG" panose="020B0603020202020204" pitchFamily="34" charset="0"/>
              </a:rPr>
              <a:t>particular product </a:t>
            </a:r>
            <a:r>
              <a:rPr lang="en-US" sz="1300" dirty="0">
                <a:latin typeface="Univers for KPMG" panose="020B0603020202020204" pitchFamily="34" charset="0"/>
              </a:rPr>
              <a:t>or service to any customer, based on past </a:t>
            </a:r>
            <a:r>
              <a:rPr lang="en-US" sz="1300" dirty="0" smtClean="0">
                <a:latin typeface="Univers for KPMG" panose="020B0603020202020204" pitchFamily="34" charset="0"/>
              </a:rPr>
              <a:t>interactions</a:t>
            </a:r>
            <a:r>
              <a:rPr lang="en-US" sz="1300" dirty="0" smtClean="0">
                <a:solidFill>
                  <a:srgbClr val="00338D"/>
                </a:solidFill>
                <a:latin typeface="Univers for KPMG" panose="020B0603020202020204" pitchFamily="34" charset="0"/>
              </a:rPr>
              <a:t>.</a:t>
            </a:r>
          </a:p>
        </p:txBody>
      </p:sp>
      <p:sp>
        <p:nvSpPr>
          <p:cNvPr id="28" name="TextBox 27"/>
          <p:cNvSpPr txBox="1"/>
          <p:nvPr/>
        </p:nvSpPr>
        <p:spPr>
          <a:xfrm>
            <a:off x="4958951" y="2275127"/>
            <a:ext cx="1583820" cy="1363424"/>
          </a:xfrm>
          <a:prstGeom prst="rect">
            <a:avLst/>
          </a:prstGeom>
          <a:noFill/>
          <a:ln>
            <a:noFill/>
          </a:ln>
        </p:spPr>
        <p:txBody>
          <a:bodyPr wrap="square" lIns="54610" tIns="54610" rIns="54610" bIns="54610" rtlCol="0">
            <a:noAutofit/>
          </a:bodyPr>
          <a:lstStyle/>
          <a:p>
            <a:pPr algn="ctr">
              <a:spcAft>
                <a:spcPts val="600"/>
              </a:spcAft>
            </a:pPr>
            <a:r>
              <a:rPr lang="en-US" sz="1300" dirty="0" smtClean="0">
                <a:latin typeface="Univers for KPMG" panose="020B0603020202020204" pitchFamily="34" charset="0"/>
              </a:rPr>
              <a:t>Tab / Mobile devices used to capture customer information</a:t>
            </a:r>
          </a:p>
        </p:txBody>
      </p:sp>
      <p:sp>
        <p:nvSpPr>
          <p:cNvPr id="29" name="TextBox 28"/>
          <p:cNvSpPr txBox="1"/>
          <p:nvPr/>
        </p:nvSpPr>
        <p:spPr>
          <a:xfrm>
            <a:off x="7054354" y="2275127"/>
            <a:ext cx="1583820" cy="1363424"/>
          </a:xfrm>
          <a:prstGeom prst="rect">
            <a:avLst/>
          </a:prstGeom>
          <a:noFill/>
          <a:ln>
            <a:noFill/>
          </a:ln>
        </p:spPr>
        <p:txBody>
          <a:bodyPr wrap="square" lIns="54610" tIns="54610" rIns="54610" bIns="54610" rtlCol="0">
            <a:noAutofit/>
          </a:bodyPr>
          <a:lstStyle/>
          <a:p>
            <a:pPr algn="ctr">
              <a:spcAft>
                <a:spcPts val="600"/>
              </a:spcAft>
            </a:pPr>
            <a:r>
              <a:rPr lang="en-US" sz="1300" dirty="0" smtClean="0">
                <a:latin typeface="Univers for KPMG" panose="020B0603020202020204" pitchFamily="34" charset="0"/>
              </a:rPr>
              <a:t>Using customer information to cross sell and service insurance products via CRM solution</a:t>
            </a:r>
          </a:p>
        </p:txBody>
      </p:sp>
      <p:sp>
        <p:nvSpPr>
          <p:cNvPr id="33" name="TextBox 32"/>
          <p:cNvSpPr txBox="1"/>
          <p:nvPr/>
        </p:nvSpPr>
        <p:spPr>
          <a:xfrm>
            <a:off x="628650" y="1238886"/>
            <a:ext cx="3436913" cy="347046"/>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Existing Capabilities </a:t>
            </a:r>
          </a:p>
        </p:txBody>
      </p:sp>
      <p:sp>
        <p:nvSpPr>
          <p:cNvPr id="34" name="TextBox 33"/>
          <p:cNvSpPr txBox="1"/>
          <p:nvPr/>
        </p:nvSpPr>
        <p:spPr>
          <a:xfrm>
            <a:off x="628650" y="3736289"/>
            <a:ext cx="3700983" cy="300519"/>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Incubators to develop new capabilities </a:t>
            </a:r>
          </a:p>
        </p:txBody>
      </p:sp>
    </p:spTree>
    <p:extLst>
      <p:ext uri="{BB962C8B-B14F-4D97-AF65-F5344CB8AC3E}">
        <p14:creationId xmlns:p14="http://schemas.microsoft.com/office/powerpoint/2010/main" val="1497785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Future of InsurTech</a:t>
            </a:r>
            <a:endParaRPr lang="en-US" sz="7200" dirty="0"/>
          </a:p>
        </p:txBody>
      </p:sp>
    </p:spTree>
    <p:extLst>
      <p:ext uri="{BB962C8B-B14F-4D97-AF65-F5344CB8AC3E}">
        <p14:creationId xmlns:p14="http://schemas.microsoft.com/office/powerpoint/2010/main" val="626577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Collaborative Innovation</a:t>
            </a:r>
            <a:endParaRPr lang="en-US" dirty="0"/>
          </a:p>
        </p:txBody>
      </p:sp>
      <p:sp>
        <p:nvSpPr>
          <p:cNvPr id="4" name="Rectangle 3"/>
          <p:cNvSpPr/>
          <p:nvPr/>
        </p:nvSpPr>
        <p:spPr>
          <a:xfrm>
            <a:off x="0" y="4017481"/>
            <a:ext cx="1256498" cy="2083617"/>
          </a:xfrm>
          <a:prstGeom prst="rect">
            <a:avLst/>
          </a:prstGeom>
          <a:solidFill>
            <a:srgbClr val="00338D"/>
          </a:solidFill>
          <a:ln>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solidFill>
                <a:prstClr val="white"/>
              </a:solidFill>
            </a:endParaRPr>
          </a:p>
        </p:txBody>
      </p:sp>
      <p:cxnSp>
        <p:nvCxnSpPr>
          <p:cNvPr id="5" name="Straight Connector 4"/>
          <p:cNvCxnSpPr/>
          <p:nvPr/>
        </p:nvCxnSpPr>
        <p:spPr>
          <a:xfrm>
            <a:off x="1953428" y="4748252"/>
            <a:ext cx="6309360"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575139" y="5168660"/>
            <a:ext cx="1225296" cy="938719"/>
          </a:xfrm>
          <a:prstGeom prst="rect">
            <a:avLst/>
          </a:prstGeom>
          <a:noFill/>
        </p:spPr>
        <p:txBody>
          <a:bodyPr wrap="square" rtlCol="0">
            <a:spAutoFit/>
          </a:bodyPr>
          <a:lstStyle/>
          <a:p>
            <a:pPr algn="ctr"/>
            <a:r>
              <a:rPr lang="en-US" sz="1100" dirty="0" smtClean="0">
                <a:solidFill>
                  <a:srgbClr val="8A0000"/>
                </a:solidFill>
                <a:latin typeface="Univers for KPMG"/>
                <a:cs typeface="Univers for KPMG"/>
              </a:rPr>
              <a:t>Interview customers and business leads to identify opportunity</a:t>
            </a:r>
            <a:endParaRPr lang="en-SG" sz="1100" dirty="0" smtClean="0">
              <a:solidFill>
                <a:srgbClr val="8A0000"/>
              </a:solidFill>
              <a:latin typeface="Univers for KPMG"/>
              <a:cs typeface="Univers for KPMG"/>
            </a:endParaRPr>
          </a:p>
        </p:txBody>
      </p:sp>
      <p:sp>
        <p:nvSpPr>
          <p:cNvPr id="7" name="TextBox 6"/>
          <p:cNvSpPr txBox="1"/>
          <p:nvPr/>
        </p:nvSpPr>
        <p:spPr>
          <a:xfrm>
            <a:off x="1316643" y="5136830"/>
            <a:ext cx="1225296" cy="769441"/>
          </a:xfrm>
          <a:prstGeom prst="rect">
            <a:avLst/>
          </a:prstGeom>
          <a:noFill/>
        </p:spPr>
        <p:txBody>
          <a:bodyPr wrap="square" rtlCol="0">
            <a:spAutoFit/>
          </a:bodyPr>
          <a:lstStyle/>
          <a:p>
            <a:pPr algn="ctr"/>
            <a:r>
              <a:rPr lang="en-US" sz="1100" dirty="0" smtClean="0">
                <a:solidFill>
                  <a:srgbClr val="8A0000"/>
                </a:solidFill>
                <a:latin typeface="Univers for KPMG"/>
                <a:cs typeface="Univers for KPMG"/>
              </a:rPr>
              <a:t>Define </a:t>
            </a:r>
            <a:r>
              <a:rPr lang="en-US" sz="1100" dirty="0">
                <a:solidFill>
                  <a:srgbClr val="8A0000"/>
                </a:solidFill>
                <a:latin typeface="Univers for KPMG"/>
                <a:cs typeface="Univers for KPMG"/>
              </a:rPr>
              <a:t>specific problem statements</a:t>
            </a:r>
            <a:endParaRPr lang="en-SG" sz="1100" dirty="0">
              <a:solidFill>
                <a:srgbClr val="8A0000"/>
              </a:solidFill>
              <a:latin typeface="Univers for KPMG"/>
              <a:cs typeface="Univers for KPMG"/>
            </a:endParaRPr>
          </a:p>
          <a:p>
            <a:pPr algn="ctr"/>
            <a:endParaRPr lang="en-SG" sz="1100" dirty="0">
              <a:solidFill>
                <a:srgbClr val="8A0000"/>
              </a:solidFill>
              <a:latin typeface="Univers for KPMG"/>
              <a:cs typeface="Univers for KPMG"/>
            </a:endParaRPr>
          </a:p>
        </p:txBody>
      </p:sp>
      <p:sp>
        <p:nvSpPr>
          <p:cNvPr id="8" name="TextBox 7"/>
          <p:cNvSpPr txBox="1"/>
          <p:nvPr/>
        </p:nvSpPr>
        <p:spPr>
          <a:xfrm>
            <a:off x="3833635" y="5168660"/>
            <a:ext cx="1225296" cy="938719"/>
          </a:xfrm>
          <a:prstGeom prst="rect">
            <a:avLst/>
          </a:prstGeom>
          <a:noFill/>
        </p:spPr>
        <p:txBody>
          <a:bodyPr wrap="square" rtlCol="0">
            <a:spAutoFit/>
          </a:bodyPr>
          <a:lstStyle/>
          <a:p>
            <a:pPr algn="ctr"/>
            <a:r>
              <a:rPr lang="en-US" sz="1100" dirty="0" smtClean="0">
                <a:solidFill>
                  <a:srgbClr val="8A0000"/>
                </a:solidFill>
                <a:latin typeface="Univers for KPMG"/>
                <a:cs typeface="Univers for KPMG"/>
              </a:rPr>
              <a:t>Startup </a:t>
            </a:r>
          </a:p>
          <a:p>
            <a:pPr algn="ctr"/>
            <a:r>
              <a:rPr lang="en-US" sz="1100" dirty="0" smtClean="0">
                <a:solidFill>
                  <a:srgbClr val="8A0000"/>
                </a:solidFill>
                <a:latin typeface="Univers for KPMG"/>
                <a:cs typeface="Univers for KPMG"/>
              </a:rPr>
              <a:t>Selection based on relevance to opportunity</a:t>
            </a:r>
            <a:endParaRPr lang="en-SG" sz="1100" dirty="0" smtClean="0">
              <a:solidFill>
                <a:srgbClr val="8A0000"/>
              </a:solidFill>
              <a:latin typeface="Univers for KPMG"/>
              <a:cs typeface="Univers for KPMG"/>
            </a:endParaRPr>
          </a:p>
        </p:txBody>
      </p:sp>
      <p:sp>
        <p:nvSpPr>
          <p:cNvPr id="9" name="TextBox 8"/>
          <p:cNvSpPr txBox="1"/>
          <p:nvPr/>
        </p:nvSpPr>
        <p:spPr>
          <a:xfrm>
            <a:off x="5092131" y="5168660"/>
            <a:ext cx="1225296" cy="1107996"/>
          </a:xfrm>
          <a:prstGeom prst="rect">
            <a:avLst/>
          </a:prstGeom>
          <a:noFill/>
        </p:spPr>
        <p:txBody>
          <a:bodyPr wrap="square" rtlCol="0">
            <a:spAutoFit/>
          </a:bodyPr>
          <a:lstStyle/>
          <a:p>
            <a:pPr algn="ctr"/>
            <a:r>
              <a:rPr lang="en-US" sz="1100" dirty="0" smtClean="0">
                <a:solidFill>
                  <a:srgbClr val="8A0000"/>
                </a:solidFill>
                <a:latin typeface="Univers for KPMG"/>
                <a:cs typeface="Univers for KPMG"/>
              </a:rPr>
              <a:t>Collaboration with startups to contextualize value proposition</a:t>
            </a:r>
            <a:endParaRPr lang="en-SG" sz="1100" dirty="0" smtClean="0">
              <a:solidFill>
                <a:srgbClr val="8A0000"/>
              </a:solidFill>
              <a:latin typeface="Univers for KPMG"/>
              <a:cs typeface="Univers for KPMG"/>
            </a:endParaRPr>
          </a:p>
        </p:txBody>
      </p:sp>
      <p:sp>
        <p:nvSpPr>
          <p:cNvPr id="10" name="TextBox 9"/>
          <p:cNvSpPr txBox="1"/>
          <p:nvPr/>
        </p:nvSpPr>
        <p:spPr>
          <a:xfrm>
            <a:off x="6350627" y="5168660"/>
            <a:ext cx="1225296" cy="600164"/>
          </a:xfrm>
          <a:prstGeom prst="rect">
            <a:avLst/>
          </a:prstGeom>
          <a:noFill/>
        </p:spPr>
        <p:txBody>
          <a:bodyPr wrap="square" rtlCol="0">
            <a:spAutoFit/>
          </a:bodyPr>
          <a:lstStyle/>
          <a:p>
            <a:pPr algn="ctr"/>
            <a:r>
              <a:rPr lang="en-US" sz="1100" dirty="0" smtClean="0">
                <a:solidFill>
                  <a:srgbClr val="8A0000"/>
                </a:solidFill>
                <a:latin typeface="Univers for KPMG"/>
                <a:cs typeface="Univers for KPMG"/>
              </a:rPr>
              <a:t>Startup </a:t>
            </a:r>
          </a:p>
          <a:p>
            <a:pPr algn="ctr"/>
            <a:r>
              <a:rPr lang="en-US" sz="1100" dirty="0" smtClean="0">
                <a:solidFill>
                  <a:srgbClr val="8A0000"/>
                </a:solidFill>
                <a:latin typeface="Univers for KPMG"/>
                <a:cs typeface="Univers for KPMG"/>
              </a:rPr>
              <a:t>Demo Day </a:t>
            </a:r>
            <a:r>
              <a:rPr lang="en-SG" sz="1100" dirty="0" smtClean="0">
                <a:solidFill>
                  <a:srgbClr val="8A0000"/>
                </a:solidFill>
                <a:latin typeface="Univers for KPMG"/>
                <a:cs typeface="Univers for KPMG"/>
              </a:rPr>
              <a:t>to the company</a:t>
            </a:r>
            <a:endParaRPr lang="en-US" sz="1100" dirty="0" smtClean="0">
              <a:solidFill>
                <a:srgbClr val="8A0000"/>
              </a:solidFill>
              <a:latin typeface="Univers for KPMG"/>
              <a:cs typeface="Univers for KPMG"/>
            </a:endParaRPr>
          </a:p>
        </p:txBody>
      </p:sp>
      <p:sp>
        <p:nvSpPr>
          <p:cNvPr id="11" name="TextBox 10"/>
          <p:cNvSpPr txBox="1"/>
          <p:nvPr/>
        </p:nvSpPr>
        <p:spPr>
          <a:xfrm>
            <a:off x="7609123" y="5159916"/>
            <a:ext cx="1225296" cy="938719"/>
          </a:xfrm>
          <a:prstGeom prst="rect">
            <a:avLst/>
          </a:prstGeom>
          <a:noFill/>
        </p:spPr>
        <p:txBody>
          <a:bodyPr wrap="square" rtlCol="0">
            <a:spAutoFit/>
          </a:bodyPr>
          <a:lstStyle/>
          <a:p>
            <a:pPr algn="ctr"/>
            <a:r>
              <a:rPr lang="en-US" sz="1100" dirty="0" smtClean="0">
                <a:solidFill>
                  <a:srgbClr val="8A0000"/>
                </a:solidFill>
                <a:latin typeface="Univers for KPMG"/>
                <a:cs typeface="Univers for KPMG"/>
              </a:rPr>
              <a:t>Execute PoC and drive adoption within the business</a:t>
            </a:r>
          </a:p>
          <a:p>
            <a:pPr algn="ctr"/>
            <a:endParaRPr lang="en-SG" sz="1100" dirty="0" smtClean="0">
              <a:solidFill>
                <a:srgbClr val="8A0000"/>
              </a:solidFill>
              <a:latin typeface="Univers for KPMG"/>
              <a:cs typeface="Univers for KPMG"/>
            </a:endParaRPr>
          </a:p>
        </p:txBody>
      </p:sp>
      <p:pic>
        <p:nvPicPr>
          <p:cNvPr id="12" name="Picture 1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031320" y="4331349"/>
            <a:ext cx="773299" cy="773299"/>
          </a:xfrm>
          <a:prstGeom prst="rect">
            <a:avLst/>
          </a:prstGeom>
        </p:spPr>
      </p:pic>
      <p:pic>
        <p:nvPicPr>
          <p:cNvPr id="13" name="Picture 1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794410" y="4331349"/>
            <a:ext cx="773299" cy="773299"/>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68230" y="4331349"/>
            <a:ext cx="773299" cy="773299"/>
          </a:xfrm>
          <a:prstGeom prst="rect">
            <a:avLst/>
          </a:prstGeom>
        </p:spPr>
      </p:pic>
      <p:pic>
        <p:nvPicPr>
          <p:cNvPr id="15" name="Picture 1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505140" y="4331349"/>
            <a:ext cx="773299" cy="773299"/>
          </a:xfrm>
          <a:prstGeom prst="rect">
            <a:avLst/>
          </a:prstGeom>
        </p:spPr>
      </p:pic>
      <p:pic>
        <p:nvPicPr>
          <p:cNvPr id="16" name="Picture 15"/>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742051" y="4361603"/>
            <a:ext cx="773299" cy="773299"/>
          </a:xfrm>
          <a:prstGeom prst="rect">
            <a:avLst/>
          </a:prstGeom>
        </p:spPr>
      </p:pic>
      <p:sp>
        <p:nvSpPr>
          <p:cNvPr id="18" name="TextBox 17"/>
          <p:cNvSpPr txBox="1"/>
          <p:nvPr/>
        </p:nvSpPr>
        <p:spPr>
          <a:xfrm>
            <a:off x="51330" y="4582235"/>
            <a:ext cx="1451685" cy="954107"/>
          </a:xfrm>
          <a:prstGeom prst="rect">
            <a:avLst/>
          </a:prstGeom>
          <a:noFill/>
        </p:spPr>
        <p:txBody>
          <a:bodyPr wrap="square" rtlCol="0">
            <a:spAutoFit/>
          </a:bodyPr>
          <a:lstStyle/>
          <a:p>
            <a:r>
              <a:rPr lang="en-US" sz="1400" b="1" dirty="0" smtClean="0">
                <a:solidFill>
                  <a:prstClr val="white"/>
                </a:solidFill>
                <a:latin typeface="Univers for KPMG"/>
                <a:cs typeface="Univers for KPMG"/>
              </a:rPr>
              <a:t>Next-generation</a:t>
            </a:r>
            <a:r>
              <a:rPr lang="en-SG" sz="1400" b="1" dirty="0">
                <a:solidFill>
                  <a:prstClr val="white"/>
                </a:solidFill>
                <a:latin typeface="Univers for KPMG"/>
                <a:cs typeface="Univers for KPMG"/>
              </a:rPr>
              <a:t> </a:t>
            </a:r>
            <a:r>
              <a:rPr lang="en-SG" sz="1400" b="1" dirty="0" smtClean="0">
                <a:solidFill>
                  <a:prstClr val="white"/>
                </a:solidFill>
                <a:latin typeface="Univers for KPMG"/>
                <a:cs typeface="Univers for KPMG"/>
              </a:rPr>
              <a:t>incubator programme</a:t>
            </a:r>
            <a:endParaRPr lang="en-US" sz="1400" b="1" dirty="0" smtClean="0">
              <a:solidFill>
                <a:prstClr val="white"/>
              </a:solidFill>
              <a:latin typeface="Univers for KPMG"/>
              <a:cs typeface="Univers for KPMG"/>
            </a:endParaRPr>
          </a:p>
        </p:txBody>
      </p:sp>
      <p:pic>
        <p:nvPicPr>
          <p:cNvPr id="21" name="Picture 2" descr="Checklist icon"/>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1554345" y="4328194"/>
            <a:ext cx="776454" cy="776454"/>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p:cNvGrpSpPr/>
          <p:nvPr/>
        </p:nvGrpSpPr>
        <p:grpSpPr>
          <a:xfrm>
            <a:off x="262699" y="3721523"/>
            <a:ext cx="682581" cy="640080"/>
            <a:chOff x="7831767" y="5568623"/>
            <a:chExt cx="682581" cy="640080"/>
          </a:xfrm>
        </p:grpSpPr>
        <p:sp>
          <p:nvSpPr>
            <p:cNvPr id="24" name="Oval 23"/>
            <p:cNvSpPr/>
            <p:nvPr/>
          </p:nvSpPr>
          <p:spPr>
            <a:xfrm>
              <a:off x="7831767" y="5568623"/>
              <a:ext cx="682581" cy="640080"/>
            </a:xfrm>
            <a:prstGeom prst="ellipse">
              <a:avLst/>
            </a:prstGeom>
            <a:solidFill>
              <a:schemeClr val="bg1"/>
            </a:solidFill>
            <a:ln>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US" sz="1500" dirty="0" smtClean="0">
                <a:solidFill>
                  <a:prstClr val="white"/>
                </a:solidFill>
              </a:endParaRPr>
            </a:p>
          </p:txBody>
        </p:sp>
        <p:sp>
          <p:nvSpPr>
            <p:cNvPr id="25" name="Freeform 5"/>
            <p:cNvSpPr>
              <a:spLocks noEditPoints="1"/>
            </p:cNvSpPr>
            <p:nvPr/>
          </p:nvSpPr>
          <p:spPr bwMode="auto">
            <a:xfrm>
              <a:off x="7953792" y="5761400"/>
              <a:ext cx="439075" cy="246851"/>
            </a:xfrm>
            <a:custGeom>
              <a:avLst/>
              <a:gdLst>
                <a:gd name="T0" fmla="*/ 2941 w 3780"/>
                <a:gd name="T1" fmla="*/ 758 h 1518"/>
                <a:gd name="T2" fmla="*/ 2032 w 3780"/>
                <a:gd name="T3" fmla="*/ 0 h 1518"/>
                <a:gd name="T4" fmla="*/ 1962 w 3780"/>
                <a:gd name="T5" fmla="*/ 0 h 1518"/>
                <a:gd name="T6" fmla="*/ 1054 w 3780"/>
                <a:gd name="T7" fmla="*/ 691 h 1518"/>
                <a:gd name="T8" fmla="*/ 214 w 3780"/>
                <a:gd name="T9" fmla="*/ 788 h 1518"/>
                <a:gd name="T10" fmla="*/ 283 w 3780"/>
                <a:gd name="T11" fmla="*/ 1185 h 1518"/>
                <a:gd name="T12" fmla="*/ 694 w 3780"/>
                <a:gd name="T13" fmla="*/ 1501 h 1518"/>
                <a:gd name="T14" fmla="*/ 791 w 3780"/>
                <a:gd name="T15" fmla="*/ 1501 h 1518"/>
                <a:gd name="T16" fmla="*/ 1136 w 3780"/>
                <a:gd name="T17" fmla="*/ 1186 h 1518"/>
                <a:gd name="T18" fmla="*/ 1503 w 3780"/>
                <a:gd name="T19" fmla="*/ 1501 h 1518"/>
                <a:gd name="T20" fmla="*/ 1892 w 3780"/>
                <a:gd name="T21" fmla="*/ 1185 h 1518"/>
                <a:gd name="T22" fmla="*/ 2269 w 3780"/>
                <a:gd name="T23" fmla="*/ 1185 h 1518"/>
                <a:gd name="T24" fmla="*/ 2536 w 3780"/>
                <a:gd name="T25" fmla="*/ 1501 h 1518"/>
                <a:gd name="T26" fmla="*/ 2806 w 3780"/>
                <a:gd name="T27" fmla="*/ 1432 h 1518"/>
                <a:gd name="T28" fmla="*/ 3546 w 3780"/>
                <a:gd name="T29" fmla="*/ 1185 h 1518"/>
                <a:gd name="T30" fmla="*/ 2941 w 3780"/>
                <a:gd name="T31" fmla="*/ 0 h 1518"/>
                <a:gd name="T32" fmla="*/ 1023 w 3780"/>
                <a:gd name="T33" fmla="*/ 731 h 1518"/>
                <a:gd name="T34" fmla="*/ 895 w 3780"/>
                <a:gd name="T35" fmla="*/ 1156 h 1518"/>
                <a:gd name="T36" fmla="*/ 895 w 3780"/>
                <a:gd name="T37" fmla="*/ 691 h 1518"/>
                <a:gd name="T38" fmla="*/ 432 w 3780"/>
                <a:gd name="T39" fmla="*/ 691 h 1518"/>
                <a:gd name="T40" fmla="*/ 1023 w 3780"/>
                <a:gd name="T41" fmla="*/ 30 h 1518"/>
                <a:gd name="T42" fmla="*/ 1240 w 3780"/>
                <a:gd name="T43" fmla="*/ 1045 h 1518"/>
                <a:gd name="T44" fmla="*/ 1216 w 3780"/>
                <a:gd name="T45" fmla="*/ 1046 h 1518"/>
                <a:gd name="T46" fmla="*/ 1160 w 3780"/>
                <a:gd name="T47" fmla="*/ 961 h 1518"/>
                <a:gd name="T48" fmla="*/ 1231 w 3780"/>
                <a:gd name="T49" fmla="*/ 819 h 1518"/>
                <a:gd name="T50" fmla="*/ 1389 w 3780"/>
                <a:gd name="T51" fmla="*/ 929 h 1518"/>
                <a:gd name="T52" fmla="*/ 1807 w 3780"/>
                <a:gd name="T53" fmla="*/ 1156 h 1518"/>
                <a:gd name="T54" fmla="*/ 1807 w 3780"/>
                <a:gd name="T55" fmla="*/ 1156 h 1518"/>
                <a:gd name="T56" fmla="*/ 1932 w 3780"/>
                <a:gd name="T57" fmla="*/ 690 h 1518"/>
                <a:gd name="T58" fmla="*/ 1396 w 3780"/>
                <a:gd name="T59" fmla="*/ 1156 h 1518"/>
                <a:gd name="T60" fmla="*/ 1308 w 3780"/>
                <a:gd name="T61" fmla="*/ 690 h 1518"/>
                <a:gd name="T62" fmla="*/ 1932 w 3780"/>
                <a:gd name="T63" fmla="*/ 30 h 1518"/>
                <a:gd name="T64" fmla="*/ 2405 w 3780"/>
                <a:gd name="T65" fmla="*/ 1156 h 1518"/>
                <a:gd name="T66" fmla="*/ 2465 w 3780"/>
                <a:gd name="T67" fmla="*/ 877 h 1518"/>
                <a:gd name="T68" fmla="*/ 2840 w 3780"/>
                <a:gd name="T69" fmla="*/ 703 h 1518"/>
                <a:gd name="T70" fmla="*/ 2736 w 3780"/>
                <a:gd name="T71" fmla="*/ 1088 h 1518"/>
                <a:gd name="T72" fmla="*/ 2707 w 3780"/>
                <a:gd name="T73" fmla="*/ 691 h 1518"/>
                <a:gd name="T74" fmla="*/ 2061 w 3780"/>
                <a:gd name="T75" fmla="*/ 1156 h 1518"/>
                <a:gd name="T76" fmla="*/ 2840 w 3780"/>
                <a:gd name="T77" fmla="*/ 703 h 1518"/>
                <a:gd name="T78" fmla="*/ 3290 w 3780"/>
                <a:gd name="T79" fmla="*/ 1346 h 1518"/>
                <a:gd name="T80" fmla="*/ 3330 w 3780"/>
                <a:gd name="T81" fmla="*/ 1185 h 1518"/>
                <a:gd name="T82" fmla="*/ 3750 w 3780"/>
                <a:gd name="T83" fmla="*/ 1156 h 1518"/>
                <a:gd name="T84" fmla="*/ 3586 w 3780"/>
                <a:gd name="T85" fmla="*/ 1026 h 1518"/>
                <a:gd name="T86" fmla="*/ 2970 w 3780"/>
                <a:gd name="T87" fmla="*/ 1156 h 1518"/>
                <a:gd name="T88" fmla="*/ 3265 w 3780"/>
                <a:gd name="T89" fmla="*/ 804 h 1518"/>
                <a:gd name="T90" fmla="*/ 3596 w 3780"/>
                <a:gd name="T91" fmla="*/ 742 h 1518"/>
                <a:gd name="T92" fmla="*/ 2970 w 3780"/>
                <a:gd name="T93" fmla="*/ 3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780" h="1518">
                  <a:moveTo>
                    <a:pt x="2941" y="0"/>
                  </a:moveTo>
                  <a:lnTo>
                    <a:pt x="2941" y="0"/>
                  </a:lnTo>
                  <a:lnTo>
                    <a:pt x="2941" y="758"/>
                  </a:lnTo>
                  <a:cubicBezTo>
                    <a:pt x="2914" y="779"/>
                    <a:pt x="2892" y="801"/>
                    <a:pt x="2871" y="825"/>
                  </a:cubicBezTo>
                  <a:lnTo>
                    <a:pt x="2871" y="0"/>
                  </a:lnTo>
                  <a:lnTo>
                    <a:pt x="2032" y="0"/>
                  </a:lnTo>
                  <a:lnTo>
                    <a:pt x="2032" y="690"/>
                  </a:lnTo>
                  <a:lnTo>
                    <a:pt x="1962" y="690"/>
                  </a:lnTo>
                  <a:lnTo>
                    <a:pt x="1962" y="0"/>
                  </a:lnTo>
                  <a:lnTo>
                    <a:pt x="1123" y="0"/>
                  </a:lnTo>
                  <a:lnTo>
                    <a:pt x="1123" y="691"/>
                  </a:lnTo>
                  <a:lnTo>
                    <a:pt x="1054" y="691"/>
                  </a:lnTo>
                  <a:lnTo>
                    <a:pt x="1054" y="0"/>
                  </a:lnTo>
                  <a:lnTo>
                    <a:pt x="214" y="0"/>
                  </a:lnTo>
                  <a:lnTo>
                    <a:pt x="214" y="788"/>
                  </a:lnTo>
                  <a:lnTo>
                    <a:pt x="0" y="1501"/>
                  </a:lnTo>
                  <a:lnTo>
                    <a:pt x="189" y="1501"/>
                  </a:lnTo>
                  <a:lnTo>
                    <a:pt x="283" y="1185"/>
                  </a:lnTo>
                  <a:lnTo>
                    <a:pt x="310" y="1185"/>
                  </a:lnTo>
                  <a:lnTo>
                    <a:pt x="467" y="1501"/>
                  </a:lnTo>
                  <a:lnTo>
                    <a:pt x="694" y="1501"/>
                  </a:lnTo>
                  <a:lnTo>
                    <a:pt x="543" y="1185"/>
                  </a:lnTo>
                  <a:lnTo>
                    <a:pt x="886" y="1185"/>
                  </a:lnTo>
                  <a:lnTo>
                    <a:pt x="791" y="1501"/>
                  </a:lnTo>
                  <a:lnTo>
                    <a:pt x="997" y="1501"/>
                  </a:lnTo>
                  <a:lnTo>
                    <a:pt x="1091" y="1186"/>
                  </a:lnTo>
                  <a:lnTo>
                    <a:pt x="1136" y="1186"/>
                  </a:lnTo>
                  <a:lnTo>
                    <a:pt x="1136" y="1185"/>
                  </a:lnTo>
                  <a:lnTo>
                    <a:pt x="1594" y="1185"/>
                  </a:lnTo>
                  <a:lnTo>
                    <a:pt x="1503" y="1501"/>
                  </a:lnTo>
                  <a:lnTo>
                    <a:pt x="1711" y="1501"/>
                  </a:lnTo>
                  <a:lnTo>
                    <a:pt x="1799" y="1185"/>
                  </a:lnTo>
                  <a:lnTo>
                    <a:pt x="1892" y="1185"/>
                  </a:lnTo>
                  <a:lnTo>
                    <a:pt x="1895" y="1501"/>
                  </a:lnTo>
                  <a:lnTo>
                    <a:pt x="2069" y="1501"/>
                  </a:lnTo>
                  <a:lnTo>
                    <a:pt x="2269" y="1185"/>
                  </a:lnTo>
                  <a:lnTo>
                    <a:pt x="2399" y="1185"/>
                  </a:lnTo>
                  <a:lnTo>
                    <a:pt x="2332" y="1501"/>
                  </a:lnTo>
                  <a:lnTo>
                    <a:pt x="2536" y="1501"/>
                  </a:lnTo>
                  <a:lnTo>
                    <a:pt x="2602" y="1185"/>
                  </a:lnTo>
                  <a:lnTo>
                    <a:pt x="2721" y="1185"/>
                  </a:lnTo>
                  <a:cubicBezTo>
                    <a:pt x="2716" y="1283"/>
                    <a:pt x="2741" y="1372"/>
                    <a:pt x="2806" y="1432"/>
                  </a:cubicBezTo>
                  <a:cubicBezTo>
                    <a:pt x="2885" y="1504"/>
                    <a:pt x="3006" y="1518"/>
                    <a:pt x="3096" y="1518"/>
                  </a:cubicBezTo>
                  <a:cubicBezTo>
                    <a:pt x="3219" y="1518"/>
                    <a:pt x="3347" y="1501"/>
                    <a:pt x="3476" y="1472"/>
                  </a:cubicBezTo>
                  <a:lnTo>
                    <a:pt x="3546" y="1185"/>
                  </a:lnTo>
                  <a:lnTo>
                    <a:pt x="3780" y="1185"/>
                  </a:lnTo>
                  <a:lnTo>
                    <a:pt x="3780" y="0"/>
                  </a:lnTo>
                  <a:lnTo>
                    <a:pt x="2941" y="0"/>
                  </a:lnTo>
                  <a:lnTo>
                    <a:pt x="2941" y="0"/>
                  </a:lnTo>
                  <a:close/>
                  <a:moveTo>
                    <a:pt x="1023" y="731"/>
                  </a:moveTo>
                  <a:lnTo>
                    <a:pt x="1023" y="731"/>
                  </a:lnTo>
                  <a:lnTo>
                    <a:pt x="1011" y="772"/>
                  </a:lnTo>
                  <a:lnTo>
                    <a:pt x="900" y="1143"/>
                  </a:lnTo>
                  <a:lnTo>
                    <a:pt x="895" y="1156"/>
                  </a:lnTo>
                  <a:lnTo>
                    <a:pt x="528" y="1156"/>
                  </a:lnTo>
                  <a:lnTo>
                    <a:pt x="500" y="1095"/>
                  </a:lnTo>
                  <a:lnTo>
                    <a:pt x="895" y="691"/>
                  </a:lnTo>
                  <a:lnTo>
                    <a:pt x="641" y="691"/>
                  </a:lnTo>
                  <a:lnTo>
                    <a:pt x="332" y="1024"/>
                  </a:lnTo>
                  <a:lnTo>
                    <a:pt x="432" y="691"/>
                  </a:lnTo>
                  <a:lnTo>
                    <a:pt x="245" y="691"/>
                  </a:lnTo>
                  <a:lnTo>
                    <a:pt x="245" y="30"/>
                  </a:lnTo>
                  <a:lnTo>
                    <a:pt x="1023" y="30"/>
                  </a:lnTo>
                  <a:lnTo>
                    <a:pt x="1023" y="731"/>
                  </a:lnTo>
                  <a:lnTo>
                    <a:pt x="1023" y="731"/>
                  </a:lnTo>
                  <a:close/>
                  <a:moveTo>
                    <a:pt x="1240" y="1045"/>
                  </a:moveTo>
                  <a:lnTo>
                    <a:pt x="1240" y="1045"/>
                  </a:lnTo>
                  <a:lnTo>
                    <a:pt x="1240" y="1045"/>
                  </a:lnTo>
                  <a:cubicBezTo>
                    <a:pt x="1232" y="1045"/>
                    <a:pt x="1225" y="1046"/>
                    <a:pt x="1216" y="1046"/>
                  </a:cubicBezTo>
                  <a:cubicBezTo>
                    <a:pt x="1205" y="1046"/>
                    <a:pt x="1196" y="1046"/>
                    <a:pt x="1187" y="1046"/>
                  </a:cubicBezTo>
                  <a:lnTo>
                    <a:pt x="1137" y="1046"/>
                  </a:lnTo>
                  <a:lnTo>
                    <a:pt x="1160" y="961"/>
                  </a:lnTo>
                  <a:lnTo>
                    <a:pt x="1171" y="918"/>
                  </a:lnTo>
                  <a:lnTo>
                    <a:pt x="1198" y="819"/>
                  </a:lnTo>
                  <a:cubicBezTo>
                    <a:pt x="1209" y="819"/>
                    <a:pt x="1221" y="819"/>
                    <a:pt x="1231" y="819"/>
                  </a:cubicBezTo>
                  <a:cubicBezTo>
                    <a:pt x="1244" y="819"/>
                    <a:pt x="1257" y="819"/>
                    <a:pt x="1270" y="819"/>
                  </a:cubicBezTo>
                  <a:cubicBezTo>
                    <a:pt x="1336" y="819"/>
                    <a:pt x="1378" y="823"/>
                    <a:pt x="1393" y="844"/>
                  </a:cubicBezTo>
                  <a:cubicBezTo>
                    <a:pt x="1404" y="860"/>
                    <a:pt x="1403" y="887"/>
                    <a:pt x="1389" y="929"/>
                  </a:cubicBezTo>
                  <a:cubicBezTo>
                    <a:pt x="1366" y="1001"/>
                    <a:pt x="1336" y="1038"/>
                    <a:pt x="1240" y="1045"/>
                  </a:cubicBezTo>
                  <a:close/>
                  <a:moveTo>
                    <a:pt x="1807" y="1156"/>
                  </a:moveTo>
                  <a:lnTo>
                    <a:pt x="1807" y="1156"/>
                  </a:lnTo>
                  <a:lnTo>
                    <a:pt x="1889" y="864"/>
                  </a:lnTo>
                  <a:lnTo>
                    <a:pt x="1892" y="1156"/>
                  </a:lnTo>
                  <a:lnTo>
                    <a:pt x="1807" y="1156"/>
                  </a:lnTo>
                  <a:lnTo>
                    <a:pt x="1807" y="1156"/>
                  </a:lnTo>
                  <a:close/>
                  <a:moveTo>
                    <a:pt x="1932" y="690"/>
                  </a:moveTo>
                  <a:lnTo>
                    <a:pt x="1932" y="690"/>
                  </a:lnTo>
                  <a:lnTo>
                    <a:pt x="1737" y="690"/>
                  </a:lnTo>
                  <a:lnTo>
                    <a:pt x="1603" y="1156"/>
                  </a:lnTo>
                  <a:lnTo>
                    <a:pt x="1396" y="1156"/>
                  </a:lnTo>
                  <a:cubicBezTo>
                    <a:pt x="1502" y="1117"/>
                    <a:pt x="1566" y="1042"/>
                    <a:pt x="1586" y="932"/>
                  </a:cubicBezTo>
                  <a:cubicBezTo>
                    <a:pt x="1602" y="846"/>
                    <a:pt x="1594" y="790"/>
                    <a:pt x="1559" y="747"/>
                  </a:cubicBezTo>
                  <a:cubicBezTo>
                    <a:pt x="1507" y="684"/>
                    <a:pt x="1401" y="690"/>
                    <a:pt x="1308" y="690"/>
                  </a:cubicBezTo>
                  <a:cubicBezTo>
                    <a:pt x="1292" y="690"/>
                    <a:pt x="1153" y="690"/>
                    <a:pt x="1153" y="690"/>
                  </a:cubicBezTo>
                  <a:lnTo>
                    <a:pt x="1153" y="30"/>
                  </a:lnTo>
                  <a:lnTo>
                    <a:pt x="1932" y="30"/>
                  </a:lnTo>
                  <a:lnTo>
                    <a:pt x="1932" y="690"/>
                  </a:lnTo>
                  <a:lnTo>
                    <a:pt x="1932" y="690"/>
                  </a:lnTo>
                  <a:close/>
                  <a:moveTo>
                    <a:pt x="2405" y="1156"/>
                  </a:moveTo>
                  <a:lnTo>
                    <a:pt x="2405" y="1156"/>
                  </a:lnTo>
                  <a:lnTo>
                    <a:pt x="2288" y="1156"/>
                  </a:lnTo>
                  <a:lnTo>
                    <a:pt x="2465" y="877"/>
                  </a:lnTo>
                  <a:lnTo>
                    <a:pt x="2405" y="1156"/>
                  </a:lnTo>
                  <a:lnTo>
                    <a:pt x="2405" y="1156"/>
                  </a:lnTo>
                  <a:close/>
                  <a:moveTo>
                    <a:pt x="2840" y="703"/>
                  </a:moveTo>
                  <a:lnTo>
                    <a:pt x="2840" y="703"/>
                  </a:lnTo>
                  <a:lnTo>
                    <a:pt x="2840" y="864"/>
                  </a:lnTo>
                  <a:cubicBezTo>
                    <a:pt x="2786" y="939"/>
                    <a:pt x="2752" y="1021"/>
                    <a:pt x="2736" y="1088"/>
                  </a:cubicBezTo>
                  <a:cubicBezTo>
                    <a:pt x="2730" y="1111"/>
                    <a:pt x="2726" y="1133"/>
                    <a:pt x="2724" y="1156"/>
                  </a:cubicBezTo>
                  <a:lnTo>
                    <a:pt x="2609" y="1156"/>
                  </a:lnTo>
                  <a:lnTo>
                    <a:pt x="2707" y="691"/>
                  </a:lnTo>
                  <a:lnTo>
                    <a:pt x="2378" y="691"/>
                  </a:lnTo>
                  <a:lnTo>
                    <a:pt x="2083" y="1156"/>
                  </a:lnTo>
                  <a:lnTo>
                    <a:pt x="2061" y="1156"/>
                  </a:lnTo>
                  <a:lnTo>
                    <a:pt x="2061" y="30"/>
                  </a:lnTo>
                  <a:lnTo>
                    <a:pt x="2840" y="30"/>
                  </a:lnTo>
                  <a:lnTo>
                    <a:pt x="2840" y="703"/>
                  </a:lnTo>
                  <a:lnTo>
                    <a:pt x="2840" y="703"/>
                  </a:lnTo>
                  <a:close/>
                  <a:moveTo>
                    <a:pt x="3290" y="1346"/>
                  </a:moveTo>
                  <a:lnTo>
                    <a:pt x="3290" y="1346"/>
                  </a:lnTo>
                  <a:cubicBezTo>
                    <a:pt x="3245" y="1354"/>
                    <a:pt x="3201" y="1359"/>
                    <a:pt x="3159" y="1359"/>
                  </a:cubicBezTo>
                  <a:cubicBezTo>
                    <a:pt x="3046" y="1359"/>
                    <a:pt x="2968" y="1307"/>
                    <a:pt x="2966" y="1185"/>
                  </a:cubicBezTo>
                  <a:lnTo>
                    <a:pt x="3330" y="1185"/>
                  </a:lnTo>
                  <a:lnTo>
                    <a:pt x="3290" y="1346"/>
                  </a:lnTo>
                  <a:lnTo>
                    <a:pt x="3290" y="1346"/>
                  </a:lnTo>
                  <a:close/>
                  <a:moveTo>
                    <a:pt x="3750" y="1156"/>
                  </a:moveTo>
                  <a:lnTo>
                    <a:pt x="3750" y="1156"/>
                  </a:lnTo>
                  <a:lnTo>
                    <a:pt x="3554" y="1156"/>
                  </a:lnTo>
                  <a:lnTo>
                    <a:pt x="3586" y="1026"/>
                  </a:lnTo>
                  <a:lnTo>
                    <a:pt x="3193" y="1026"/>
                  </a:lnTo>
                  <a:lnTo>
                    <a:pt x="3160" y="1156"/>
                  </a:lnTo>
                  <a:lnTo>
                    <a:pt x="2970" y="1156"/>
                  </a:lnTo>
                  <a:lnTo>
                    <a:pt x="2970" y="1129"/>
                  </a:lnTo>
                  <a:cubicBezTo>
                    <a:pt x="2973" y="1114"/>
                    <a:pt x="2976" y="1099"/>
                    <a:pt x="2979" y="1083"/>
                  </a:cubicBezTo>
                  <a:cubicBezTo>
                    <a:pt x="3014" y="943"/>
                    <a:pt x="3106" y="804"/>
                    <a:pt x="3265" y="804"/>
                  </a:cubicBezTo>
                  <a:cubicBezTo>
                    <a:pt x="3328" y="804"/>
                    <a:pt x="3390" y="828"/>
                    <a:pt x="3382" y="915"/>
                  </a:cubicBezTo>
                  <a:lnTo>
                    <a:pt x="3616" y="915"/>
                  </a:lnTo>
                  <a:cubicBezTo>
                    <a:pt x="3625" y="875"/>
                    <a:pt x="3640" y="806"/>
                    <a:pt x="3596" y="742"/>
                  </a:cubicBezTo>
                  <a:cubicBezTo>
                    <a:pt x="3546" y="673"/>
                    <a:pt x="3446" y="645"/>
                    <a:pt x="3316" y="645"/>
                  </a:cubicBezTo>
                  <a:cubicBezTo>
                    <a:pt x="3223" y="645"/>
                    <a:pt x="3087" y="660"/>
                    <a:pt x="2970" y="736"/>
                  </a:cubicBezTo>
                  <a:lnTo>
                    <a:pt x="2970" y="30"/>
                  </a:lnTo>
                  <a:lnTo>
                    <a:pt x="3750" y="30"/>
                  </a:lnTo>
                  <a:lnTo>
                    <a:pt x="3750" y="1156"/>
                  </a:lnTo>
                  <a:close/>
                </a:path>
              </a:pathLst>
            </a:custGeom>
            <a:solidFill>
              <a:srgbClr val="00338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28" name="TextBox 27"/>
          <p:cNvSpPr txBox="1"/>
          <p:nvPr/>
        </p:nvSpPr>
        <p:spPr>
          <a:xfrm>
            <a:off x="628650" y="2842184"/>
            <a:ext cx="1946489" cy="461665"/>
          </a:xfrm>
          <a:prstGeom prst="rect">
            <a:avLst/>
          </a:prstGeom>
          <a:noFill/>
        </p:spPr>
        <p:txBody>
          <a:bodyPr wrap="square" rtlCol="0">
            <a:spAutoFit/>
          </a:bodyPr>
          <a:lstStyle/>
          <a:p>
            <a:pPr algn="ctr"/>
            <a:r>
              <a:rPr lang="en-US" sz="2400" b="1" dirty="0" smtClean="0">
                <a:solidFill>
                  <a:srgbClr val="9C2E77"/>
                </a:solidFill>
                <a:latin typeface="Univers for KPMG"/>
                <a:cs typeface="Univers for KPMG"/>
              </a:rPr>
              <a:t>OBSERVE</a:t>
            </a:r>
            <a:endParaRPr lang="en-SG" sz="2400" b="1" dirty="0" smtClean="0">
              <a:solidFill>
                <a:srgbClr val="9C2E77"/>
              </a:solidFill>
              <a:latin typeface="Univers for KPMG"/>
              <a:cs typeface="Univers for KPMG"/>
            </a:endParaRPr>
          </a:p>
        </p:txBody>
      </p:sp>
      <p:sp>
        <p:nvSpPr>
          <p:cNvPr id="29" name="TextBox 28"/>
          <p:cNvSpPr txBox="1"/>
          <p:nvPr/>
        </p:nvSpPr>
        <p:spPr>
          <a:xfrm>
            <a:off x="2608720" y="2842184"/>
            <a:ext cx="1946489" cy="461665"/>
          </a:xfrm>
          <a:prstGeom prst="rect">
            <a:avLst/>
          </a:prstGeom>
          <a:noFill/>
        </p:spPr>
        <p:txBody>
          <a:bodyPr wrap="square" rtlCol="0">
            <a:spAutoFit/>
          </a:bodyPr>
          <a:lstStyle/>
          <a:p>
            <a:pPr algn="ctr"/>
            <a:r>
              <a:rPr lang="en-SG" sz="2400" b="1" dirty="0" smtClean="0">
                <a:solidFill>
                  <a:srgbClr val="9C2E77"/>
                </a:solidFill>
                <a:latin typeface="Univers for KPMG"/>
                <a:cs typeface="Univers for KPMG"/>
              </a:rPr>
              <a:t>INCUBATE</a:t>
            </a:r>
          </a:p>
        </p:txBody>
      </p:sp>
      <p:sp>
        <p:nvSpPr>
          <p:cNvPr id="30" name="TextBox 29"/>
          <p:cNvSpPr txBox="1"/>
          <p:nvPr/>
        </p:nvSpPr>
        <p:spPr>
          <a:xfrm>
            <a:off x="4588790" y="2842184"/>
            <a:ext cx="1946489" cy="461665"/>
          </a:xfrm>
          <a:prstGeom prst="rect">
            <a:avLst/>
          </a:prstGeom>
          <a:noFill/>
        </p:spPr>
        <p:txBody>
          <a:bodyPr wrap="square" rtlCol="0">
            <a:spAutoFit/>
          </a:bodyPr>
          <a:lstStyle/>
          <a:p>
            <a:pPr algn="ctr"/>
            <a:r>
              <a:rPr lang="en-SG" sz="2400" b="1" dirty="0" smtClean="0">
                <a:solidFill>
                  <a:srgbClr val="9C2E77"/>
                </a:solidFill>
                <a:latin typeface="Univers for KPMG"/>
                <a:cs typeface="Univers for KPMG"/>
              </a:rPr>
              <a:t>PARTNER</a:t>
            </a:r>
          </a:p>
        </p:txBody>
      </p:sp>
      <p:sp>
        <p:nvSpPr>
          <p:cNvPr id="31" name="TextBox 30"/>
          <p:cNvSpPr txBox="1"/>
          <p:nvPr/>
        </p:nvSpPr>
        <p:spPr>
          <a:xfrm>
            <a:off x="6568861" y="2842681"/>
            <a:ext cx="1946489" cy="461665"/>
          </a:xfrm>
          <a:prstGeom prst="rect">
            <a:avLst/>
          </a:prstGeom>
          <a:noFill/>
        </p:spPr>
        <p:txBody>
          <a:bodyPr wrap="square" rtlCol="0">
            <a:spAutoFit/>
          </a:bodyPr>
          <a:lstStyle/>
          <a:p>
            <a:pPr algn="ctr"/>
            <a:r>
              <a:rPr lang="en-SG" sz="2400" b="1" dirty="0" smtClean="0">
                <a:solidFill>
                  <a:srgbClr val="9C2E77"/>
                </a:solidFill>
                <a:latin typeface="Univers for KPMG"/>
                <a:cs typeface="Univers for KPMG"/>
              </a:rPr>
              <a:t>INVEST</a:t>
            </a:r>
          </a:p>
        </p:txBody>
      </p:sp>
      <p:sp>
        <p:nvSpPr>
          <p:cNvPr id="32" name="Left Brace 31"/>
          <p:cNvSpPr/>
          <p:nvPr/>
        </p:nvSpPr>
        <p:spPr>
          <a:xfrm rot="5400000">
            <a:off x="4686662" y="-203132"/>
            <a:ext cx="235914" cy="7574512"/>
          </a:xfrm>
          <a:prstGeom prst="leftBrace">
            <a:avLst>
              <a:gd name="adj1" fmla="val 8333"/>
              <a:gd name="adj2" fmla="val 66482"/>
            </a:avLst>
          </a:prstGeom>
          <a:ln>
            <a:solidFill>
              <a:srgbClr val="BC204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sp>
        <p:nvSpPr>
          <p:cNvPr id="33" name="TextBox 32"/>
          <p:cNvSpPr txBox="1"/>
          <p:nvPr/>
        </p:nvSpPr>
        <p:spPr>
          <a:xfrm>
            <a:off x="628650" y="1238886"/>
            <a:ext cx="3436913" cy="347046"/>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What is Collaborative Innovation?</a:t>
            </a:r>
          </a:p>
        </p:txBody>
      </p:sp>
      <p:grpSp>
        <p:nvGrpSpPr>
          <p:cNvPr id="34" name="Group 33"/>
          <p:cNvGrpSpPr/>
          <p:nvPr/>
        </p:nvGrpSpPr>
        <p:grpSpPr>
          <a:xfrm>
            <a:off x="1316643" y="1892318"/>
            <a:ext cx="585832" cy="628250"/>
            <a:chOff x="5522217" y="5430126"/>
            <a:chExt cx="458872" cy="489224"/>
          </a:xfrm>
          <a:solidFill>
            <a:schemeClr val="tx1"/>
          </a:solidFill>
        </p:grpSpPr>
        <p:sp>
          <p:nvSpPr>
            <p:cNvPr id="35" name="Freeform 1215"/>
            <p:cNvSpPr>
              <a:spLocks noEditPoints="1"/>
            </p:cNvSpPr>
            <p:nvPr/>
          </p:nvSpPr>
          <p:spPr bwMode="auto">
            <a:xfrm>
              <a:off x="5650772" y="5430126"/>
              <a:ext cx="330317" cy="330317"/>
            </a:xfrm>
            <a:custGeom>
              <a:avLst/>
              <a:gdLst>
                <a:gd name="T0" fmla="*/ 556 w 741"/>
                <a:gd name="T1" fmla="*/ 51 h 742"/>
                <a:gd name="T2" fmla="*/ 473 w 741"/>
                <a:gd name="T3" fmla="*/ 16 h 742"/>
                <a:gd name="T4" fmla="*/ 386 w 741"/>
                <a:gd name="T5" fmla="*/ 2 h 742"/>
                <a:gd name="T6" fmla="*/ 297 w 741"/>
                <a:gd name="T7" fmla="*/ 8 h 742"/>
                <a:gd name="T8" fmla="*/ 212 w 741"/>
                <a:gd name="T9" fmla="*/ 36 h 742"/>
                <a:gd name="T10" fmla="*/ 135 w 741"/>
                <a:gd name="T11" fmla="*/ 85 h 742"/>
                <a:gd name="T12" fmla="*/ 71 w 741"/>
                <a:gd name="T13" fmla="*/ 154 h 742"/>
                <a:gd name="T14" fmla="*/ 26 w 741"/>
                <a:gd name="T15" fmla="*/ 234 h 742"/>
                <a:gd name="T16" fmla="*/ 4 w 741"/>
                <a:gd name="T17" fmla="*/ 321 h 742"/>
                <a:gd name="T18" fmla="*/ 1 w 741"/>
                <a:gd name="T19" fmla="*/ 410 h 742"/>
                <a:gd name="T20" fmla="*/ 22 w 741"/>
                <a:gd name="T21" fmla="*/ 496 h 742"/>
                <a:gd name="T22" fmla="*/ 62 w 741"/>
                <a:gd name="T23" fmla="*/ 577 h 742"/>
                <a:gd name="T24" fmla="*/ 123 w 741"/>
                <a:gd name="T25" fmla="*/ 647 h 742"/>
                <a:gd name="T26" fmla="*/ 200 w 741"/>
                <a:gd name="T27" fmla="*/ 700 h 742"/>
                <a:gd name="T28" fmla="*/ 284 w 741"/>
                <a:gd name="T29" fmla="*/ 732 h 742"/>
                <a:gd name="T30" fmla="*/ 373 w 741"/>
                <a:gd name="T31" fmla="*/ 742 h 742"/>
                <a:gd name="T32" fmla="*/ 461 w 741"/>
                <a:gd name="T33" fmla="*/ 731 h 742"/>
                <a:gd name="T34" fmla="*/ 545 w 741"/>
                <a:gd name="T35" fmla="*/ 698 h 742"/>
                <a:gd name="T36" fmla="*/ 620 w 741"/>
                <a:gd name="T37" fmla="*/ 645 h 742"/>
                <a:gd name="T38" fmla="*/ 681 w 741"/>
                <a:gd name="T39" fmla="*/ 574 h 742"/>
                <a:gd name="T40" fmla="*/ 721 w 741"/>
                <a:gd name="T41" fmla="*/ 492 h 742"/>
                <a:gd name="T42" fmla="*/ 740 w 741"/>
                <a:gd name="T43" fmla="*/ 404 h 742"/>
                <a:gd name="T44" fmla="*/ 737 w 741"/>
                <a:gd name="T45" fmla="*/ 316 h 742"/>
                <a:gd name="T46" fmla="*/ 713 w 741"/>
                <a:gd name="T47" fmla="*/ 229 h 742"/>
                <a:gd name="T48" fmla="*/ 668 w 741"/>
                <a:gd name="T49" fmla="*/ 151 h 742"/>
                <a:gd name="T50" fmla="*/ 169 w 741"/>
                <a:gd name="T51" fmla="*/ 597 h 742"/>
                <a:gd name="T52" fmla="*/ 119 w 741"/>
                <a:gd name="T53" fmla="*/ 538 h 742"/>
                <a:gd name="T54" fmla="*/ 87 w 741"/>
                <a:gd name="T55" fmla="*/ 473 h 742"/>
                <a:gd name="T56" fmla="*/ 71 w 741"/>
                <a:gd name="T57" fmla="*/ 402 h 742"/>
                <a:gd name="T58" fmla="*/ 72 w 741"/>
                <a:gd name="T59" fmla="*/ 330 h 742"/>
                <a:gd name="T60" fmla="*/ 90 w 741"/>
                <a:gd name="T61" fmla="*/ 260 h 742"/>
                <a:gd name="T62" fmla="*/ 127 w 741"/>
                <a:gd name="T63" fmla="*/ 195 h 742"/>
                <a:gd name="T64" fmla="*/ 178 w 741"/>
                <a:gd name="T65" fmla="*/ 139 h 742"/>
                <a:gd name="T66" fmla="*/ 242 w 741"/>
                <a:gd name="T67" fmla="*/ 99 h 742"/>
                <a:gd name="T68" fmla="*/ 310 w 741"/>
                <a:gd name="T69" fmla="*/ 76 h 742"/>
                <a:gd name="T70" fmla="*/ 383 w 741"/>
                <a:gd name="T71" fmla="*/ 71 h 742"/>
                <a:gd name="T72" fmla="*/ 454 w 741"/>
                <a:gd name="T73" fmla="*/ 81 h 742"/>
                <a:gd name="T74" fmla="*/ 522 w 741"/>
                <a:gd name="T75" fmla="*/ 111 h 742"/>
                <a:gd name="T76" fmla="*/ 582 w 741"/>
                <a:gd name="T77" fmla="*/ 157 h 742"/>
                <a:gd name="T78" fmla="*/ 629 w 741"/>
                <a:gd name="T79" fmla="*/ 216 h 742"/>
                <a:gd name="T80" fmla="*/ 659 w 741"/>
                <a:gd name="T81" fmla="*/ 283 h 742"/>
                <a:gd name="T82" fmla="*/ 671 w 741"/>
                <a:gd name="T83" fmla="*/ 355 h 742"/>
                <a:gd name="T84" fmla="*/ 667 w 741"/>
                <a:gd name="T85" fmla="*/ 427 h 742"/>
                <a:gd name="T86" fmla="*/ 645 w 741"/>
                <a:gd name="T87" fmla="*/ 497 h 742"/>
                <a:gd name="T88" fmla="*/ 605 w 741"/>
                <a:gd name="T89" fmla="*/ 561 h 742"/>
                <a:gd name="T90" fmla="*/ 550 w 741"/>
                <a:gd name="T91" fmla="*/ 614 h 742"/>
                <a:gd name="T92" fmla="*/ 485 w 741"/>
                <a:gd name="T93" fmla="*/ 651 h 742"/>
                <a:gd name="T94" fmla="*/ 416 w 741"/>
                <a:gd name="T95" fmla="*/ 669 h 742"/>
                <a:gd name="T96" fmla="*/ 344 w 741"/>
                <a:gd name="T97" fmla="*/ 672 h 742"/>
                <a:gd name="T98" fmla="*/ 272 w 741"/>
                <a:gd name="T99" fmla="*/ 657 h 742"/>
                <a:gd name="T100" fmla="*/ 205 w 741"/>
                <a:gd name="T101" fmla="*/ 62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1" h="742">
                  <a:moveTo>
                    <a:pt x="618" y="95"/>
                  </a:moveTo>
                  <a:lnTo>
                    <a:pt x="603" y="83"/>
                  </a:lnTo>
                  <a:lnTo>
                    <a:pt x="588" y="72"/>
                  </a:lnTo>
                  <a:lnTo>
                    <a:pt x="573" y="61"/>
                  </a:lnTo>
                  <a:lnTo>
                    <a:pt x="556" y="51"/>
                  </a:lnTo>
                  <a:lnTo>
                    <a:pt x="540" y="43"/>
                  </a:lnTo>
                  <a:lnTo>
                    <a:pt x="524" y="34"/>
                  </a:lnTo>
                  <a:lnTo>
                    <a:pt x="508" y="27"/>
                  </a:lnTo>
                  <a:lnTo>
                    <a:pt x="491" y="21"/>
                  </a:lnTo>
                  <a:lnTo>
                    <a:pt x="473" y="16"/>
                  </a:lnTo>
                  <a:lnTo>
                    <a:pt x="456" y="11"/>
                  </a:lnTo>
                  <a:lnTo>
                    <a:pt x="439" y="7"/>
                  </a:lnTo>
                  <a:lnTo>
                    <a:pt x="421" y="5"/>
                  </a:lnTo>
                  <a:lnTo>
                    <a:pt x="403" y="3"/>
                  </a:lnTo>
                  <a:lnTo>
                    <a:pt x="386" y="2"/>
                  </a:lnTo>
                  <a:lnTo>
                    <a:pt x="367" y="0"/>
                  </a:lnTo>
                  <a:lnTo>
                    <a:pt x="350" y="2"/>
                  </a:lnTo>
                  <a:lnTo>
                    <a:pt x="332" y="3"/>
                  </a:lnTo>
                  <a:lnTo>
                    <a:pt x="315" y="5"/>
                  </a:lnTo>
                  <a:lnTo>
                    <a:pt x="297" y="8"/>
                  </a:lnTo>
                  <a:lnTo>
                    <a:pt x="280" y="12"/>
                  </a:lnTo>
                  <a:lnTo>
                    <a:pt x="263" y="17"/>
                  </a:lnTo>
                  <a:lnTo>
                    <a:pt x="245" y="22"/>
                  </a:lnTo>
                  <a:lnTo>
                    <a:pt x="228" y="29"/>
                  </a:lnTo>
                  <a:lnTo>
                    <a:pt x="212" y="36"/>
                  </a:lnTo>
                  <a:lnTo>
                    <a:pt x="196" y="45"/>
                  </a:lnTo>
                  <a:lnTo>
                    <a:pt x="181" y="53"/>
                  </a:lnTo>
                  <a:lnTo>
                    <a:pt x="164" y="63"/>
                  </a:lnTo>
                  <a:lnTo>
                    <a:pt x="149" y="74"/>
                  </a:lnTo>
                  <a:lnTo>
                    <a:pt x="135" y="85"/>
                  </a:lnTo>
                  <a:lnTo>
                    <a:pt x="121" y="98"/>
                  </a:lnTo>
                  <a:lnTo>
                    <a:pt x="107" y="111"/>
                  </a:lnTo>
                  <a:lnTo>
                    <a:pt x="94" y="125"/>
                  </a:lnTo>
                  <a:lnTo>
                    <a:pt x="82" y="139"/>
                  </a:lnTo>
                  <a:lnTo>
                    <a:pt x="71" y="154"/>
                  </a:lnTo>
                  <a:lnTo>
                    <a:pt x="60" y="169"/>
                  </a:lnTo>
                  <a:lnTo>
                    <a:pt x="50" y="185"/>
                  </a:lnTo>
                  <a:lnTo>
                    <a:pt x="41" y="201"/>
                  </a:lnTo>
                  <a:lnTo>
                    <a:pt x="33" y="218"/>
                  </a:lnTo>
                  <a:lnTo>
                    <a:pt x="26" y="234"/>
                  </a:lnTo>
                  <a:lnTo>
                    <a:pt x="20" y="251"/>
                  </a:lnTo>
                  <a:lnTo>
                    <a:pt x="14" y="268"/>
                  </a:lnTo>
                  <a:lnTo>
                    <a:pt x="10" y="286"/>
                  </a:lnTo>
                  <a:lnTo>
                    <a:pt x="6" y="303"/>
                  </a:lnTo>
                  <a:lnTo>
                    <a:pt x="4" y="321"/>
                  </a:lnTo>
                  <a:lnTo>
                    <a:pt x="1" y="338"/>
                  </a:lnTo>
                  <a:lnTo>
                    <a:pt x="0" y="357"/>
                  </a:lnTo>
                  <a:lnTo>
                    <a:pt x="0" y="374"/>
                  </a:lnTo>
                  <a:lnTo>
                    <a:pt x="0" y="391"/>
                  </a:lnTo>
                  <a:lnTo>
                    <a:pt x="1" y="410"/>
                  </a:lnTo>
                  <a:lnTo>
                    <a:pt x="4" y="427"/>
                  </a:lnTo>
                  <a:lnTo>
                    <a:pt x="7" y="444"/>
                  </a:lnTo>
                  <a:lnTo>
                    <a:pt x="11" y="463"/>
                  </a:lnTo>
                  <a:lnTo>
                    <a:pt x="15" y="480"/>
                  </a:lnTo>
                  <a:lnTo>
                    <a:pt x="22" y="496"/>
                  </a:lnTo>
                  <a:lnTo>
                    <a:pt x="28" y="513"/>
                  </a:lnTo>
                  <a:lnTo>
                    <a:pt x="35" y="530"/>
                  </a:lnTo>
                  <a:lnTo>
                    <a:pt x="44" y="546"/>
                  </a:lnTo>
                  <a:lnTo>
                    <a:pt x="52" y="562"/>
                  </a:lnTo>
                  <a:lnTo>
                    <a:pt x="62" y="577"/>
                  </a:lnTo>
                  <a:lnTo>
                    <a:pt x="73" y="592"/>
                  </a:lnTo>
                  <a:lnTo>
                    <a:pt x="83" y="606"/>
                  </a:lnTo>
                  <a:lnTo>
                    <a:pt x="96" y="621"/>
                  </a:lnTo>
                  <a:lnTo>
                    <a:pt x="109" y="634"/>
                  </a:lnTo>
                  <a:lnTo>
                    <a:pt x="123" y="647"/>
                  </a:lnTo>
                  <a:lnTo>
                    <a:pt x="137" y="660"/>
                  </a:lnTo>
                  <a:lnTo>
                    <a:pt x="153" y="671"/>
                  </a:lnTo>
                  <a:lnTo>
                    <a:pt x="168" y="682"/>
                  </a:lnTo>
                  <a:lnTo>
                    <a:pt x="184" y="692"/>
                  </a:lnTo>
                  <a:lnTo>
                    <a:pt x="200" y="700"/>
                  </a:lnTo>
                  <a:lnTo>
                    <a:pt x="216" y="709"/>
                  </a:lnTo>
                  <a:lnTo>
                    <a:pt x="234" y="715"/>
                  </a:lnTo>
                  <a:lnTo>
                    <a:pt x="250" y="722"/>
                  </a:lnTo>
                  <a:lnTo>
                    <a:pt x="267" y="727"/>
                  </a:lnTo>
                  <a:lnTo>
                    <a:pt x="284" y="732"/>
                  </a:lnTo>
                  <a:lnTo>
                    <a:pt x="302" y="736"/>
                  </a:lnTo>
                  <a:lnTo>
                    <a:pt x="320" y="739"/>
                  </a:lnTo>
                  <a:lnTo>
                    <a:pt x="337" y="740"/>
                  </a:lnTo>
                  <a:lnTo>
                    <a:pt x="356" y="741"/>
                  </a:lnTo>
                  <a:lnTo>
                    <a:pt x="373" y="742"/>
                  </a:lnTo>
                  <a:lnTo>
                    <a:pt x="391" y="741"/>
                  </a:lnTo>
                  <a:lnTo>
                    <a:pt x="408" y="740"/>
                  </a:lnTo>
                  <a:lnTo>
                    <a:pt x="426" y="738"/>
                  </a:lnTo>
                  <a:lnTo>
                    <a:pt x="444" y="735"/>
                  </a:lnTo>
                  <a:lnTo>
                    <a:pt x="461" y="731"/>
                  </a:lnTo>
                  <a:lnTo>
                    <a:pt x="479" y="726"/>
                  </a:lnTo>
                  <a:lnTo>
                    <a:pt x="495" y="721"/>
                  </a:lnTo>
                  <a:lnTo>
                    <a:pt x="512" y="714"/>
                  </a:lnTo>
                  <a:lnTo>
                    <a:pt x="528" y="707"/>
                  </a:lnTo>
                  <a:lnTo>
                    <a:pt x="545" y="698"/>
                  </a:lnTo>
                  <a:lnTo>
                    <a:pt x="561" y="689"/>
                  </a:lnTo>
                  <a:lnTo>
                    <a:pt x="576" y="680"/>
                  </a:lnTo>
                  <a:lnTo>
                    <a:pt x="591" y="669"/>
                  </a:lnTo>
                  <a:lnTo>
                    <a:pt x="606" y="658"/>
                  </a:lnTo>
                  <a:lnTo>
                    <a:pt x="620" y="645"/>
                  </a:lnTo>
                  <a:lnTo>
                    <a:pt x="633" y="632"/>
                  </a:lnTo>
                  <a:lnTo>
                    <a:pt x="646" y="618"/>
                  </a:lnTo>
                  <a:lnTo>
                    <a:pt x="659" y="604"/>
                  </a:lnTo>
                  <a:lnTo>
                    <a:pt x="670" y="589"/>
                  </a:lnTo>
                  <a:lnTo>
                    <a:pt x="681" y="574"/>
                  </a:lnTo>
                  <a:lnTo>
                    <a:pt x="690" y="558"/>
                  </a:lnTo>
                  <a:lnTo>
                    <a:pt x="700" y="542"/>
                  </a:lnTo>
                  <a:lnTo>
                    <a:pt x="708" y="525"/>
                  </a:lnTo>
                  <a:lnTo>
                    <a:pt x="715" y="509"/>
                  </a:lnTo>
                  <a:lnTo>
                    <a:pt x="721" y="492"/>
                  </a:lnTo>
                  <a:lnTo>
                    <a:pt x="726" y="475"/>
                  </a:lnTo>
                  <a:lnTo>
                    <a:pt x="731" y="457"/>
                  </a:lnTo>
                  <a:lnTo>
                    <a:pt x="735" y="440"/>
                  </a:lnTo>
                  <a:lnTo>
                    <a:pt x="738" y="422"/>
                  </a:lnTo>
                  <a:lnTo>
                    <a:pt x="740" y="404"/>
                  </a:lnTo>
                  <a:lnTo>
                    <a:pt x="741" y="387"/>
                  </a:lnTo>
                  <a:lnTo>
                    <a:pt x="741" y="369"/>
                  </a:lnTo>
                  <a:lnTo>
                    <a:pt x="740" y="351"/>
                  </a:lnTo>
                  <a:lnTo>
                    <a:pt x="739" y="333"/>
                  </a:lnTo>
                  <a:lnTo>
                    <a:pt x="737" y="316"/>
                  </a:lnTo>
                  <a:lnTo>
                    <a:pt x="734" y="299"/>
                  </a:lnTo>
                  <a:lnTo>
                    <a:pt x="729" y="281"/>
                  </a:lnTo>
                  <a:lnTo>
                    <a:pt x="725" y="264"/>
                  </a:lnTo>
                  <a:lnTo>
                    <a:pt x="719" y="247"/>
                  </a:lnTo>
                  <a:lnTo>
                    <a:pt x="713" y="229"/>
                  </a:lnTo>
                  <a:lnTo>
                    <a:pt x="705" y="213"/>
                  </a:lnTo>
                  <a:lnTo>
                    <a:pt x="698" y="197"/>
                  </a:lnTo>
                  <a:lnTo>
                    <a:pt x="688" y="181"/>
                  </a:lnTo>
                  <a:lnTo>
                    <a:pt x="678" y="166"/>
                  </a:lnTo>
                  <a:lnTo>
                    <a:pt x="668" y="151"/>
                  </a:lnTo>
                  <a:lnTo>
                    <a:pt x="657" y="137"/>
                  </a:lnTo>
                  <a:lnTo>
                    <a:pt x="645" y="122"/>
                  </a:lnTo>
                  <a:lnTo>
                    <a:pt x="631" y="108"/>
                  </a:lnTo>
                  <a:lnTo>
                    <a:pt x="618" y="95"/>
                  </a:lnTo>
                  <a:close/>
                  <a:moveTo>
                    <a:pt x="169" y="597"/>
                  </a:moveTo>
                  <a:lnTo>
                    <a:pt x="158" y="586"/>
                  </a:lnTo>
                  <a:lnTo>
                    <a:pt x="147" y="574"/>
                  </a:lnTo>
                  <a:lnTo>
                    <a:pt x="137" y="563"/>
                  </a:lnTo>
                  <a:lnTo>
                    <a:pt x="128" y="551"/>
                  </a:lnTo>
                  <a:lnTo>
                    <a:pt x="119" y="538"/>
                  </a:lnTo>
                  <a:lnTo>
                    <a:pt x="112" y="526"/>
                  </a:lnTo>
                  <a:lnTo>
                    <a:pt x="104" y="513"/>
                  </a:lnTo>
                  <a:lnTo>
                    <a:pt x="98" y="500"/>
                  </a:lnTo>
                  <a:lnTo>
                    <a:pt x="92" y="486"/>
                  </a:lnTo>
                  <a:lnTo>
                    <a:pt x="87" y="473"/>
                  </a:lnTo>
                  <a:lnTo>
                    <a:pt x="82" y="459"/>
                  </a:lnTo>
                  <a:lnTo>
                    <a:pt x="78" y="445"/>
                  </a:lnTo>
                  <a:lnTo>
                    <a:pt x="75" y="431"/>
                  </a:lnTo>
                  <a:lnTo>
                    <a:pt x="73" y="417"/>
                  </a:lnTo>
                  <a:lnTo>
                    <a:pt x="71" y="402"/>
                  </a:lnTo>
                  <a:lnTo>
                    <a:pt x="69" y="388"/>
                  </a:lnTo>
                  <a:lnTo>
                    <a:pt x="69" y="374"/>
                  </a:lnTo>
                  <a:lnTo>
                    <a:pt x="69" y="359"/>
                  </a:lnTo>
                  <a:lnTo>
                    <a:pt x="71" y="345"/>
                  </a:lnTo>
                  <a:lnTo>
                    <a:pt x="72" y="330"/>
                  </a:lnTo>
                  <a:lnTo>
                    <a:pt x="74" y="316"/>
                  </a:lnTo>
                  <a:lnTo>
                    <a:pt x="77" y="302"/>
                  </a:lnTo>
                  <a:lnTo>
                    <a:pt x="81" y="288"/>
                  </a:lnTo>
                  <a:lnTo>
                    <a:pt x="86" y="274"/>
                  </a:lnTo>
                  <a:lnTo>
                    <a:pt x="90" y="260"/>
                  </a:lnTo>
                  <a:lnTo>
                    <a:pt x="96" y="247"/>
                  </a:lnTo>
                  <a:lnTo>
                    <a:pt x="103" y="233"/>
                  </a:lnTo>
                  <a:lnTo>
                    <a:pt x="109" y="220"/>
                  </a:lnTo>
                  <a:lnTo>
                    <a:pt x="118" y="207"/>
                  </a:lnTo>
                  <a:lnTo>
                    <a:pt x="127" y="195"/>
                  </a:lnTo>
                  <a:lnTo>
                    <a:pt x="135" y="182"/>
                  </a:lnTo>
                  <a:lnTo>
                    <a:pt x="146" y="170"/>
                  </a:lnTo>
                  <a:lnTo>
                    <a:pt x="157" y="159"/>
                  </a:lnTo>
                  <a:lnTo>
                    <a:pt x="168" y="148"/>
                  </a:lnTo>
                  <a:lnTo>
                    <a:pt x="178" y="139"/>
                  </a:lnTo>
                  <a:lnTo>
                    <a:pt x="190" y="129"/>
                  </a:lnTo>
                  <a:lnTo>
                    <a:pt x="203" y="120"/>
                  </a:lnTo>
                  <a:lnTo>
                    <a:pt x="215" y="113"/>
                  </a:lnTo>
                  <a:lnTo>
                    <a:pt x="228" y="105"/>
                  </a:lnTo>
                  <a:lnTo>
                    <a:pt x="242" y="99"/>
                  </a:lnTo>
                  <a:lnTo>
                    <a:pt x="255" y="93"/>
                  </a:lnTo>
                  <a:lnTo>
                    <a:pt x="269" y="88"/>
                  </a:lnTo>
                  <a:lnTo>
                    <a:pt x="282" y="83"/>
                  </a:lnTo>
                  <a:lnTo>
                    <a:pt x="296" y="79"/>
                  </a:lnTo>
                  <a:lnTo>
                    <a:pt x="310" y="76"/>
                  </a:lnTo>
                  <a:lnTo>
                    <a:pt x="325" y="74"/>
                  </a:lnTo>
                  <a:lnTo>
                    <a:pt x="339" y="72"/>
                  </a:lnTo>
                  <a:lnTo>
                    <a:pt x="353" y="71"/>
                  </a:lnTo>
                  <a:lnTo>
                    <a:pt x="369" y="70"/>
                  </a:lnTo>
                  <a:lnTo>
                    <a:pt x="383" y="71"/>
                  </a:lnTo>
                  <a:lnTo>
                    <a:pt x="397" y="71"/>
                  </a:lnTo>
                  <a:lnTo>
                    <a:pt x="412" y="73"/>
                  </a:lnTo>
                  <a:lnTo>
                    <a:pt x="426" y="75"/>
                  </a:lnTo>
                  <a:lnTo>
                    <a:pt x="440" y="78"/>
                  </a:lnTo>
                  <a:lnTo>
                    <a:pt x="454" y="81"/>
                  </a:lnTo>
                  <a:lnTo>
                    <a:pt x="468" y="86"/>
                  </a:lnTo>
                  <a:lnTo>
                    <a:pt x="482" y="91"/>
                  </a:lnTo>
                  <a:lnTo>
                    <a:pt x="496" y="98"/>
                  </a:lnTo>
                  <a:lnTo>
                    <a:pt x="509" y="104"/>
                  </a:lnTo>
                  <a:lnTo>
                    <a:pt x="522" y="111"/>
                  </a:lnTo>
                  <a:lnTo>
                    <a:pt x="535" y="119"/>
                  </a:lnTo>
                  <a:lnTo>
                    <a:pt x="548" y="128"/>
                  </a:lnTo>
                  <a:lnTo>
                    <a:pt x="560" y="137"/>
                  </a:lnTo>
                  <a:lnTo>
                    <a:pt x="572" y="147"/>
                  </a:lnTo>
                  <a:lnTo>
                    <a:pt x="582" y="157"/>
                  </a:lnTo>
                  <a:lnTo>
                    <a:pt x="593" y="169"/>
                  </a:lnTo>
                  <a:lnTo>
                    <a:pt x="603" y="180"/>
                  </a:lnTo>
                  <a:lnTo>
                    <a:pt x="613" y="192"/>
                  </a:lnTo>
                  <a:lnTo>
                    <a:pt x="621" y="205"/>
                  </a:lnTo>
                  <a:lnTo>
                    <a:pt x="629" y="216"/>
                  </a:lnTo>
                  <a:lnTo>
                    <a:pt x="636" y="229"/>
                  </a:lnTo>
                  <a:lnTo>
                    <a:pt x="643" y="242"/>
                  </a:lnTo>
                  <a:lnTo>
                    <a:pt x="649" y="256"/>
                  </a:lnTo>
                  <a:lnTo>
                    <a:pt x="655" y="269"/>
                  </a:lnTo>
                  <a:lnTo>
                    <a:pt x="659" y="283"/>
                  </a:lnTo>
                  <a:lnTo>
                    <a:pt x="662" y="297"/>
                  </a:lnTo>
                  <a:lnTo>
                    <a:pt x="665" y="311"/>
                  </a:lnTo>
                  <a:lnTo>
                    <a:pt x="669" y="326"/>
                  </a:lnTo>
                  <a:lnTo>
                    <a:pt x="670" y="341"/>
                  </a:lnTo>
                  <a:lnTo>
                    <a:pt x="671" y="355"/>
                  </a:lnTo>
                  <a:lnTo>
                    <a:pt x="672" y="370"/>
                  </a:lnTo>
                  <a:lnTo>
                    <a:pt x="672" y="384"/>
                  </a:lnTo>
                  <a:lnTo>
                    <a:pt x="671" y="398"/>
                  </a:lnTo>
                  <a:lnTo>
                    <a:pt x="669" y="413"/>
                  </a:lnTo>
                  <a:lnTo>
                    <a:pt x="667" y="427"/>
                  </a:lnTo>
                  <a:lnTo>
                    <a:pt x="663" y="441"/>
                  </a:lnTo>
                  <a:lnTo>
                    <a:pt x="660" y="455"/>
                  </a:lnTo>
                  <a:lnTo>
                    <a:pt x="656" y="469"/>
                  </a:lnTo>
                  <a:lnTo>
                    <a:pt x="650" y="483"/>
                  </a:lnTo>
                  <a:lnTo>
                    <a:pt x="645" y="497"/>
                  </a:lnTo>
                  <a:lnTo>
                    <a:pt x="639" y="510"/>
                  </a:lnTo>
                  <a:lnTo>
                    <a:pt x="631" y="523"/>
                  </a:lnTo>
                  <a:lnTo>
                    <a:pt x="623" y="536"/>
                  </a:lnTo>
                  <a:lnTo>
                    <a:pt x="615" y="549"/>
                  </a:lnTo>
                  <a:lnTo>
                    <a:pt x="605" y="561"/>
                  </a:lnTo>
                  <a:lnTo>
                    <a:pt x="595" y="573"/>
                  </a:lnTo>
                  <a:lnTo>
                    <a:pt x="585" y="584"/>
                  </a:lnTo>
                  <a:lnTo>
                    <a:pt x="574" y="594"/>
                  </a:lnTo>
                  <a:lnTo>
                    <a:pt x="562" y="604"/>
                  </a:lnTo>
                  <a:lnTo>
                    <a:pt x="550" y="614"/>
                  </a:lnTo>
                  <a:lnTo>
                    <a:pt x="538" y="623"/>
                  </a:lnTo>
                  <a:lnTo>
                    <a:pt x="525" y="630"/>
                  </a:lnTo>
                  <a:lnTo>
                    <a:pt x="512" y="638"/>
                  </a:lnTo>
                  <a:lnTo>
                    <a:pt x="499" y="644"/>
                  </a:lnTo>
                  <a:lnTo>
                    <a:pt x="485" y="651"/>
                  </a:lnTo>
                  <a:lnTo>
                    <a:pt x="472" y="655"/>
                  </a:lnTo>
                  <a:lnTo>
                    <a:pt x="458" y="660"/>
                  </a:lnTo>
                  <a:lnTo>
                    <a:pt x="444" y="664"/>
                  </a:lnTo>
                  <a:lnTo>
                    <a:pt x="430" y="667"/>
                  </a:lnTo>
                  <a:lnTo>
                    <a:pt x="416" y="669"/>
                  </a:lnTo>
                  <a:lnTo>
                    <a:pt x="401" y="671"/>
                  </a:lnTo>
                  <a:lnTo>
                    <a:pt x="387" y="672"/>
                  </a:lnTo>
                  <a:lnTo>
                    <a:pt x="373" y="673"/>
                  </a:lnTo>
                  <a:lnTo>
                    <a:pt x="358" y="672"/>
                  </a:lnTo>
                  <a:lnTo>
                    <a:pt x="344" y="672"/>
                  </a:lnTo>
                  <a:lnTo>
                    <a:pt x="330" y="670"/>
                  </a:lnTo>
                  <a:lnTo>
                    <a:pt x="315" y="668"/>
                  </a:lnTo>
                  <a:lnTo>
                    <a:pt x="301" y="665"/>
                  </a:lnTo>
                  <a:lnTo>
                    <a:pt x="286" y="661"/>
                  </a:lnTo>
                  <a:lnTo>
                    <a:pt x="272" y="657"/>
                  </a:lnTo>
                  <a:lnTo>
                    <a:pt x="258" y="652"/>
                  </a:lnTo>
                  <a:lnTo>
                    <a:pt x="245" y="646"/>
                  </a:lnTo>
                  <a:lnTo>
                    <a:pt x="231" y="639"/>
                  </a:lnTo>
                  <a:lnTo>
                    <a:pt x="218" y="632"/>
                  </a:lnTo>
                  <a:lnTo>
                    <a:pt x="205" y="624"/>
                  </a:lnTo>
                  <a:lnTo>
                    <a:pt x="194" y="615"/>
                  </a:lnTo>
                  <a:lnTo>
                    <a:pt x="181" y="606"/>
                  </a:lnTo>
                  <a:lnTo>
                    <a:pt x="169" y="597"/>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36" name="Freeform 1216"/>
            <p:cNvSpPr>
              <a:spLocks/>
            </p:cNvSpPr>
            <p:nvPr/>
          </p:nvSpPr>
          <p:spPr bwMode="auto">
            <a:xfrm>
              <a:off x="5593636" y="5690808"/>
              <a:ext cx="141055" cy="149982"/>
            </a:xfrm>
            <a:custGeom>
              <a:avLst/>
              <a:gdLst>
                <a:gd name="T0" fmla="*/ 74 w 315"/>
                <a:gd name="T1" fmla="*/ 335 h 335"/>
                <a:gd name="T2" fmla="*/ 0 w 315"/>
                <a:gd name="T3" fmla="*/ 268 h 335"/>
                <a:gd name="T4" fmla="*/ 241 w 315"/>
                <a:gd name="T5" fmla="*/ 0 h 335"/>
                <a:gd name="T6" fmla="*/ 315 w 315"/>
                <a:gd name="T7" fmla="*/ 67 h 335"/>
                <a:gd name="T8" fmla="*/ 74 w 315"/>
                <a:gd name="T9" fmla="*/ 335 h 335"/>
              </a:gdLst>
              <a:ahLst/>
              <a:cxnLst>
                <a:cxn ang="0">
                  <a:pos x="T0" y="T1"/>
                </a:cxn>
                <a:cxn ang="0">
                  <a:pos x="T2" y="T3"/>
                </a:cxn>
                <a:cxn ang="0">
                  <a:pos x="T4" y="T5"/>
                </a:cxn>
                <a:cxn ang="0">
                  <a:pos x="T6" y="T7"/>
                </a:cxn>
                <a:cxn ang="0">
                  <a:pos x="T8" y="T9"/>
                </a:cxn>
              </a:cxnLst>
              <a:rect l="0" t="0" r="r" b="b"/>
              <a:pathLst>
                <a:path w="315" h="335">
                  <a:moveTo>
                    <a:pt x="74" y="335"/>
                  </a:moveTo>
                  <a:lnTo>
                    <a:pt x="0" y="268"/>
                  </a:lnTo>
                  <a:lnTo>
                    <a:pt x="241" y="0"/>
                  </a:lnTo>
                  <a:lnTo>
                    <a:pt x="315" y="67"/>
                  </a:lnTo>
                  <a:lnTo>
                    <a:pt x="74" y="335"/>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37" name="Freeform 1217"/>
            <p:cNvSpPr>
              <a:spLocks/>
            </p:cNvSpPr>
            <p:nvPr/>
          </p:nvSpPr>
          <p:spPr bwMode="auto">
            <a:xfrm>
              <a:off x="5522217" y="5733659"/>
              <a:ext cx="173193" cy="185691"/>
            </a:xfrm>
            <a:custGeom>
              <a:avLst/>
              <a:gdLst>
                <a:gd name="T0" fmla="*/ 134 w 388"/>
                <a:gd name="T1" fmla="*/ 393 h 414"/>
                <a:gd name="T2" fmla="*/ 122 w 388"/>
                <a:gd name="T3" fmla="*/ 403 h 414"/>
                <a:gd name="T4" fmla="*/ 108 w 388"/>
                <a:gd name="T5" fmla="*/ 409 h 414"/>
                <a:gd name="T6" fmla="*/ 93 w 388"/>
                <a:gd name="T7" fmla="*/ 412 h 414"/>
                <a:gd name="T8" fmla="*/ 78 w 388"/>
                <a:gd name="T9" fmla="*/ 414 h 414"/>
                <a:gd name="T10" fmla="*/ 62 w 388"/>
                <a:gd name="T11" fmla="*/ 411 h 414"/>
                <a:gd name="T12" fmla="*/ 48 w 388"/>
                <a:gd name="T13" fmla="*/ 407 h 414"/>
                <a:gd name="T14" fmla="*/ 34 w 388"/>
                <a:gd name="T15" fmla="*/ 398 h 414"/>
                <a:gd name="T16" fmla="*/ 22 w 388"/>
                <a:gd name="T17" fmla="*/ 388 h 414"/>
                <a:gd name="T18" fmla="*/ 12 w 388"/>
                <a:gd name="T19" fmla="*/ 375 h 414"/>
                <a:gd name="T20" fmla="*/ 5 w 388"/>
                <a:gd name="T21" fmla="*/ 361 h 414"/>
                <a:gd name="T22" fmla="*/ 1 w 388"/>
                <a:gd name="T23" fmla="*/ 346 h 414"/>
                <a:gd name="T24" fmla="*/ 0 w 388"/>
                <a:gd name="T25" fmla="*/ 330 h 414"/>
                <a:gd name="T26" fmla="*/ 2 w 388"/>
                <a:gd name="T27" fmla="*/ 315 h 414"/>
                <a:gd name="T28" fmla="*/ 8 w 388"/>
                <a:gd name="T29" fmla="*/ 300 h 414"/>
                <a:gd name="T30" fmla="*/ 16 w 388"/>
                <a:gd name="T31" fmla="*/ 287 h 414"/>
                <a:gd name="T32" fmla="*/ 248 w 388"/>
                <a:gd name="T33" fmla="*/ 27 h 414"/>
                <a:gd name="T34" fmla="*/ 260 w 388"/>
                <a:gd name="T35" fmla="*/ 16 h 414"/>
                <a:gd name="T36" fmla="*/ 273 w 388"/>
                <a:gd name="T37" fmla="*/ 7 h 414"/>
                <a:gd name="T38" fmla="*/ 288 w 388"/>
                <a:gd name="T39" fmla="*/ 2 h 414"/>
                <a:gd name="T40" fmla="*/ 304 w 388"/>
                <a:gd name="T41" fmla="*/ 0 h 414"/>
                <a:gd name="T42" fmla="*/ 319 w 388"/>
                <a:gd name="T43" fmla="*/ 1 h 414"/>
                <a:gd name="T44" fmla="*/ 334 w 388"/>
                <a:gd name="T45" fmla="*/ 4 h 414"/>
                <a:gd name="T46" fmla="*/ 348 w 388"/>
                <a:gd name="T47" fmla="*/ 11 h 414"/>
                <a:gd name="T48" fmla="*/ 361 w 388"/>
                <a:gd name="T49" fmla="*/ 20 h 414"/>
                <a:gd name="T50" fmla="*/ 373 w 388"/>
                <a:gd name="T51" fmla="*/ 32 h 414"/>
                <a:gd name="T52" fmla="*/ 380 w 388"/>
                <a:gd name="T53" fmla="*/ 45 h 414"/>
                <a:gd name="T54" fmla="*/ 386 w 388"/>
                <a:gd name="T55" fmla="*/ 60 h 414"/>
                <a:gd name="T56" fmla="*/ 388 w 388"/>
                <a:gd name="T57" fmla="*/ 76 h 414"/>
                <a:gd name="T58" fmla="*/ 387 w 388"/>
                <a:gd name="T59" fmla="*/ 91 h 414"/>
                <a:gd name="T60" fmla="*/ 383 w 388"/>
                <a:gd name="T61" fmla="*/ 106 h 414"/>
                <a:gd name="T62" fmla="*/ 377 w 388"/>
                <a:gd name="T63" fmla="*/ 121 h 414"/>
                <a:gd name="T64" fmla="*/ 367 w 388"/>
                <a:gd name="T65" fmla="*/ 13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88" h="414">
                  <a:moveTo>
                    <a:pt x="140" y="388"/>
                  </a:moveTo>
                  <a:lnTo>
                    <a:pt x="134" y="393"/>
                  </a:lnTo>
                  <a:lnTo>
                    <a:pt x="129" y="398"/>
                  </a:lnTo>
                  <a:lnTo>
                    <a:pt x="122" y="403"/>
                  </a:lnTo>
                  <a:lnTo>
                    <a:pt x="115" y="406"/>
                  </a:lnTo>
                  <a:lnTo>
                    <a:pt x="108" y="409"/>
                  </a:lnTo>
                  <a:lnTo>
                    <a:pt x="101" y="411"/>
                  </a:lnTo>
                  <a:lnTo>
                    <a:pt x="93" y="412"/>
                  </a:lnTo>
                  <a:lnTo>
                    <a:pt x="85" y="414"/>
                  </a:lnTo>
                  <a:lnTo>
                    <a:pt x="78" y="414"/>
                  </a:lnTo>
                  <a:lnTo>
                    <a:pt x="69" y="414"/>
                  </a:lnTo>
                  <a:lnTo>
                    <a:pt x="62" y="411"/>
                  </a:lnTo>
                  <a:lnTo>
                    <a:pt x="54" y="409"/>
                  </a:lnTo>
                  <a:lnTo>
                    <a:pt x="48" y="407"/>
                  </a:lnTo>
                  <a:lnTo>
                    <a:pt x="40" y="403"/>
                  </a:lnTo>
                  <a:lnTo>
                    <a:pt x="34" y="398"/>
                  </a:lnTo>
                  <a:lnTo>
                    <a:pt x="27" y="393"/>
                  </a:lnTo>
                  <a:lnTo>
                    <a:pt x="22" y="388"/>
                  </a:lnTo>
                  <a:lnTo>
                    <a:pt x="16" y="381"/>
                  </a:lnTo>
                  <a:lnTo>
                    <a:pt x="12" y="375"/>
                  </a:lnTo>
                  <a:lnTo>
                    <a:pt x="8" y="368"/>
                  </a:lnTo>
                  <a:lnTo>
                    <a:pt x="5" y="361"/>
                  </a:lnTo>
                  <a:lnTo>
                    <a:pt x="3" y="353"/>
                  </a:lnTo>
                  <a:lnTo>
                    <a:pt x="1" y="346"/>
                  </a:lnTo>
                  <a:lnTo>
                    <a:pt x="0" y="338"/>
                  </a:lnTo>
                  <a:lnTo>
                    <a:pt x="0" y="330"/>
                  </a:lnTo>
                  <a:lnTo>
                    <a:pt x="1" y="323"/>
                  </a:lnTo>
                  <a:lnTo>
                    <a:pt x="2" y="315"/>
                  </a:lnTo>
                  <a:lnTo>
                    <a:pt x="4" y="308"/>
                  </a:lnTo>
                  <a:lnTo>
                    <a:pt x="8" y="300"/>
                  </a:lnTo>
                  <a:lnTo>
                    <a:pt x="11" y="294"/>
                  </a:lnTo>
                  <a:lnTo>
                    <a:pt x="16" y="287"/>
                  </a:lnTo>
                  <a:lnTo>
                    <a:pt x="21" y="281"/>
                  </a:lnTo>
                  <a:lnTo>
                    <a:pt x="248" y="27"/>
                  </a:lnTo>
                  <a:lnTo>
                    <a:pt x="254" y="20"/>
                  </a:lnTo>
                  <a:lnTo>
                    <a:pt x="260" y="16"/>
                  </a:lnTo>
                  <a:lnTo>
                    <a:pt x="267" y="11"/>
                  </a:lnTo>
                  <a:lnTo>
                    <a:pt x="273" y="7"/>
                  </a:lnTo>
                  <a:lnTo>
                    <a:pt x="281" y="4"/>
                  </a:lnTo>
                  <a:lnTo>
                    <a:pt x="288" y="2"/>
                  </a:lnTo>
                  <a:lnTo>
                    <a:pt x="296" y="1"/>
                  </a:lnTo>
                  <a:lnTo>
                    <a:pt x="304" y="0"/>
                  </a:lnTo>
                  <a:lnTo>
                    <a:pt x="311" y="0"/>
                  </a:lnTo>
                  <a:lnTo>
                    <a:pt x="319" y="1"/>
                  </a:lnTo>
                  <a:lnTo>
                    <a:pt x="326" y="2"/>
                  </a:lnTo>
                  <a:lnTo>
                    <a:pt x="334" y="4"/>
                  </a:lnTo>
                  <a:lnTo>
                    <a:pt x="341" y="7"/>
                  </a:lnTo>
                  <a:lnTo>
                    <a:pt x="348" y="11"/>
                  </a:lnTo>
                  <a:lnTo>
                    <a:pt x="355" y="15"/>
                  </a:lnTo>
                  <a:lnTo>
                    <a:pt x="361" y="20"/>
                  </a:lnTo>
                  <a:lnTo>
                    <a:pt x="367" y="26"/>
                  </a:lnTo>
                  <a:lnTo>
                    <a:pt x="373" y="32"/>
                  </a:lnTo>
                  <a:lnTo>
                    <a:pt x="377" y="39"/>
                  </a:lnTo>
                  <a:lnTo>
                    <a:pt x="380" y="45"/>
                  </a:lnTo>
                  <a:lnTo>
                    <a:pt x="383" y="53"/>
                  </a:lnTo>
                  <a:lnTo>
                    <a:pt x="386" y="60"/>
                  </a:lnTo>
                  <a:lnTo>
                    <a:pt x="387" y="68"/>
                  </a:lnTo>
                  <a:lnTo>
                    <a:pt x="388" y="76"/>
                  </a:lnTo>
                  <a:lnTo>
                    <a:pt x="388" y="83"/>
                  </a:lnTo>
                  <a:lnTo>
                    <a:pt x="387" y="91"/>
                  </a:lnTo>
                  <a:lnTo>
                    <a:pt x="386" y="98"/>
                  </a:lnTo>
                  <a:lnTo>
                    <a:pt x="383" y="106"/>
                  </a:lnTo>
                  <a:lnTo>
                    <a:pt x="380" y="113"/>
                  </a:lnTo>
                  <a:lnTo>
                    <a:pt x="377" y="121"/>
                  </a:lnTo>
                  <a:lnTo>
                    <a:pt x="373" y="127"/>
                  </a:lnTo>
                  <a:lnTo>
                    <a:pt x="367" y="134"/>
                  </a:lnTo>
                  <a:lnTo>
                    <a:pt x="140" y="388"/>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38" name="Group 37"/>
          <p:cNvGrpSpPr/>
          <p:nvPr/>
        </p:nvGrpSpPr>
        <p:grpSpPr>
          <a:xfrm>
            <a:off x="3102072" y="1813052"/>
            <a:ext cx="748795" cy="786783"/>
            <a:chOff x="9337675" y="5408613"/>
            <a:chExt cx="925513" cy="966788"/>
          </a:xfrm>
          <a:solidFill>
            <a:schemeClr val="tx1"/>
          </a:solidFill>
        </p:grpSpPr>
        <p:sp>
          <p:nvSpPr>
            <p:cNvPr id="39" name="Freeform 826"/>
            <p:cNvSpPr>
              <a:spLocks noEditPoints="1"/>
            </p:cNvSpPr>
            <p:nvPr/>
          </p:nvSpPr>
          <p:spPr bwMode="auto">
            <a:xfrm>
              <a:off x="9996488" y="5473701"/>
              <a:ext cx="266700" cy="901700"/>
            </a:xfrm>
            <a:custGeom>
              <a:avLst/>
              <a:gdLst>
                <a:gd name="T0" fmla="*/ 120 w 671"/>
                <a:gd name="T1" fmla="*/ 1782 h 2271"/>
                <a:gd name="T2" fmla="*/ 47 w 671"/>
                <a:gd name="T3" fmla="*/ 1725 h 2271"/>
                <a:gd name="T4" fmla="*/ 8 w 671"/>
                <a:gd name="T5" fmla="*/ 1640 h 2271"/>
                <a:gd name="T6" fmla="*/ 1 w 671"/>
                <a:gd name="T7" fmla="*/ 1508 h 2271"/>
                <a:gd name="T8" fmla="*/ 160 w 671"/>
                <a:gd name="T9" fmla="*/ 1521 h 2271"/>
                <a:gd name="T10" fmla="*/ 244 w 671"/>
                <a:gd name="T11" fmla="*/ 1574 h 2271"/>
                <a:gd name="T12" fmla="*/ 285 w 671"/>
                <a:gd name="T13" fmla="*/ 1657 h 2271"/>
                <a:gd name="T14" fmla="*/ 294 w 671"/>
                <a:gd name="T15" fmla="*/ 1801 h 2271"/>
                <a:gd name="T16" fmla="*/ 141 w 671"/>
                <a:gd name="T17" fmla="*/ 1448 h 2271"/>
                <a:gd name="T18" fmla="*/ 69 w 671"/>
                <a:gd name="T19" fmla="*/ 1397 h 2271"/>
                <a:gd name="T20" fmla="*/ 28 w 671"/>
                <a:gd name="T21" fmla="*/ 1323 h 2271"/>
                <a:gd name="T22" fmla="*/ 18 w 671"/>
                <a:gd name="T23" fmla="*/ 1210 h 2271"/>
                <a:gd name="T24" fmla="*/ 151 w 671"/>
                <a:gd name="T25" fmla="*/ 1195 h 2271"/>
                <a:gd name="T26" fmla="*/ 234 w 671"/>
                <a:gd name="T27" fmla="*/ 1241 h 2271"/>
                <a:gd name="T28" fmla="*/ 278 w 671"/>
                <a:gd name="T29" fmla="*/ 1313 h 2271"/>
                <a:gd name="T30" fmla="*/ 290 w 671"/>
                <a:gd name="T31" fmla="*/ 1420 h 2271"/>
                <a:gd name="T32" fmla="*/ 383 w 671"/>
                <a:gd name="T33" fmla="*/ 1355 h 2271"/>
                <a:gd name="T34" fmla="*/ 413 w 671"/>
                <a:gd name="T35" fmla="*/ 1269 h 2271"/>
                <a:gd name="T36" fmla="*/ 471 w 671"/>
                <a:gd name="T37" fmla="*/ 1211 h 2271"/>
                <a:gd name="T38" fmla="*/ 573 w 671"/>
                <a:gd name="T39" fmla="*/ 1173 h 2271"/>
                <a:gd name="T40" fmla="*/ 635 w 671"/>
                <a:gd name="T41" fmla="*/ 1279 h 2271"/>
                <a:gd name="T42" fmla="*/ 613 w 671"/>
                <a:gd name="T43" fmla="*/ 1377 h 2271"/>
                <a:gd name="T44" fmla="*/ 557 w 671"/>
                <a:gd name="T45" fmla="*/ 1440 h 2271"/>
                <a:gd name="T46" fmla="*/ 461 w 671"/>
                <a:gd name="T47" fmla="*/ 1476 h 2271"/>
                <a:gd name="T48" fmla="*/ 194 w 671"/>
                <a:gd name="T49" fmla="*/ 1137 h 2271"/>
                <a:gd name="T50" fmla="*/ 89 w 671"/>
                <a:gd name="T51" fmla="*/ 1074 h 2271"/>
                <a:gd name="T52" fmla="*/ 50 w 671"/>
                <a:gd name="T53" fmla="*/ 1005 h 2271"/>
                <a:gd name="T54" fmla="*/ 42 w 671"/>
                <a:gd name="T55" fmla="*/ 860 h 2271"/>
                <a:gd name="T56" fmla="*/ 191 w 671"/>
                <a:gd name="T57" fmla="*/ 895 h 2271"/>
                <a:gd name="T58" fmla="*/ 257 w 671"/>
                <a:gd name="T59" fmla="*/ 945 h 2271"/>
                <a:gd name="T60" fmla="*/ 288 w 671"/>
                <a:gd name="T61" fmla="*/ 1020 h 2271"/>
                <a:gd name="T62" fmla="*/ 290 w 671"/>
                <a:gd name="T63" fmla="*/ 1170 h 2271"/>
                <a:gd name="T64" fmla="*/ 394 w 671"/>
                <a:gd name="T65" fmla="*/ 986 h 2271"/>
                <a:gd name="T66" fmla="*/ 435 w 671"/>
                <a:gd name="T67" fmla="*/ 921 h 2271"/>
                <a:gd name="T68" fmla="*/ 510 w 671"/>
                <a:gd name="T69" fmla="*/ 878 h 2271"/>
                <a:gd name="T70" fmla="*/ 617 w 671"/>
                <a:gd name="T71" fmla="*/ 948 h 2271"/>
                <a:gd name="T72" fmla="*/ 599 w 671"/>
                <a:gd name="T73" fmla="*/ 1044 h 2271"/>
                <a:gd name="T74" fmla="*/ 552 w 671"/>
                <a:gd name="T75" fmla="*/ 1106 h 2271"/>
                <a:gd name="T76" fmla="*/ 468 w 671"/>
                <a:gd name="T77" fmla="*/ 1144 h 2271"/>
                <a:gd name="T78" fmla="*/ 282 w 671"/>
                <a:gd name="T79" fmla="*/ 888 h 2271"/>
                <a:gd name="T80" fmla="*/ 219 w 671"/>
                <a:gd name="T81" fmla="*/ 765 h 2271"/>
                <a:gd name="T82" fmla="*/ 213 w 671"/>
                <a:gd name="T83" fmla="*/ 679 h 2271"/>
                <a:gd name="T84" fmla="*/ 256 w 671"/>
                <a:gd name="T85" fmla="*/ 588 h 2271"/>
                <a:gd name="T86" fmla="*/ 379 w 671"/>
                <a:gd name="T87" fmla="*/ 577 h 2271"/>
                <a:gd name="T88" fmla="*/ 442 w 671"/>
                <a:gd name="T89" fmla="*/ 675 h 2271"/>
                <a:gd name="T90" fmla="*/ 453 w 671"/>
                <a:gd name="T91" fmla="*/ 764 h 2271"/>
                <a:gd name="T92" fmla="*/ 414 w 671"/>
                <a:gd name="T93" fmla="*/ 853 h 2271"/>
                <a:gd name="T94" fmla="*/ 362 w 671"/>
                <a:gd name="T95" fmla="*/ 1928 h 2271"/>
                <a:gd name="T96" fmla="*/ 47 w 671"/>
                <a:gd name="T97" fmla="*/ 775 h 2271"/>
                <a:gd name="T98" fmla="*/ 414 w 671"/>
                <a:gd name="T99" fmla="*/ 201 h 2271"/>
                <a:gd name="T100" fmla="*/ 248 w 671"/>
                <a:gd name="T101" fmla="*/ 443 h 2271"/>
                <a:gd name="T102" fmla="*/ 395 w 671"/>
                <a:gd name="T103" fmla="*/ 1689 h 2271"/>
                <a:gd name="T104" fmla="*/ 427 w 671"/>
                <a:gd name="T105" fmla="*/ 1596 h 2271"/>
                <a:gd name="T106" fmla="*/ 491 w 671"/>
                <a:gd name="T107" fmla="*/ 1532 h 2271"/>
                <a:gd name="T108" fmla="*/ 602 w 671"/>
                <a:gd name="T109" fmla="*/ 1491 h 2271"/>
                <a:gd name="T110" fmla="*/ 670 w 671"/>
                <a:gd name="T111" fmla="*/ 1608 h 2271"/>
                <a:gd name="T112" fmla="*/ 644 w 671"/>
                <a:gd name="T113" fmla="*/ 1712 h 2271"/>
                <a:gd name="T114" fmla="*/ 583 w 671"/>
                <a:gd name="T115" fmla="*/ 1780 h 2271"/>
                <a:gd name="T116" fmla="*/ 480 w 671"/>
                <a:gd name="T117" fmla="*/ 1821 h 2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71" h="2271">
                  <a:moveTo>
                    <a:pt x="290" y="1847"/>
                  </a:moveTo>
                  <a:lnTo>
                    <a:pt x="250" y="1834"/>
                  </a:lnTo>
                  <a:lnTo>
                    <a:pt x="213" y="1821"/>
                  </a:lnTo>
                  <a:lnTo>
                    <a:pt x="179" y="1808"/>
                  </a:lnTo>
                  <a:lnTo>
                    <a:pt x="149" y="1795"/>
                  </a:lnTo>
                  <a:lnTo>
                    <a:pt x="134" y="1789"/>
                  </a:lnTo>
                  <a:lnTo>
                    <a:pt x="120" y="1782"/>
                  </a:lnTo>
                  <a:lnTo>
                    <a:pt x="108" y="1775"/>
                  </a:lnTo>
                  <a:lnTo>
                    <a:pt x="96" y="1768"/>
                  </a:lnTo>
                  <a:lnTo>
                    <a:pt x="85" y="1760"/>
                  </a:lnTo>
                  <a:lnTo>
                    <a:pt x="75" y="1752"/>
                  </a:lnTo>
                  <a:lnTo>
                    <a:pt x="64" y="1744"/>
                  </a:lnTo>
                  <a:lnTo>
                    <a:pt x="55" y="1735"/>
                  </a:lnTo>
                  <a:lnTo>
                    <a:pt x="47" y="1725"/>
                  </a:lnTo>
                  <a:lnTo>
                    <a:pt x="39" y="1715"/>
                  </a:lnTo>
                  <a:lnTo>
                    <a:pt x="32" y="1704"/>
                  </a:lnTo>
                  <a:lnTo>
                    <a:pt x="26" y="1693"/>
                  </a:lnTo>
                  <a:lnTo>
                    <a:pt x="21" y="1681"/>
                  </a:lnTo>
                  <a:lnTo>
                    <a:pt x="16" y="1669"/>
                  </a:lnTo>
                  <a:lnTo>
                    <a:pt x="12" y="1654"/>
                  </a:lnTo>
                  <a:lnTo>
                    <a:pt x="8" y="1640"/>
                  </a:lnTo>
                  <a:lnTo>
                    <a:pt x="5" y="1624"/>
                  </a:lnTo>
                  <a:lnTo>
                    <a:pt x="3" y="1608"/>
                  </a:lnTo>
                  <a:lnTo>
                    <a:pt x="1" y="1591"/>
                  </a:lnTo>
                  <a:lnTo>
                    <a:pt x="0" y="1571"/>
                  </a:lnTo>
                  <a:lnTo>
                    <a:pt x="0" y="1552"/>
                  </a:lnTo>
                  <a:lnTo>
                    <a:pt x="0" y="1531"/>
                  </a:lnTo>
                  <a:lnTo>
                    <a:pt x="1" y="1508"/>
                  </a:lnTo>
                  <a:lnTo>
                    <a:pt x="2" y="1485"/>
                  </a:lnTo>
                  <a:lnTo>
                    <a:pt x="48" y="1492"/>
                  </a:lnTo>
                  <a:lnTo>
                    <a:pt x="90" y="1500"/>
                  </a:lnTo>
                  <a:lnTo>
                    <a:pt x="109" y="1505"/>
                  </a:lnTo>
                  <a:lnTo>
                    <a:pt x="127" y="1511"/>
                  </a:lnTo>
                  <a:lnTo>
                    <a:pt x="143" y="1516"/>
                  </a:lnTo>
                  <a:lnTo>
                    <a:pt x="160" y="1521"/>
                  </a:lnTo>
                  <a:lnTo>
                    <a:pt x="175" y="1527"/>
                  </a:lnTo>
                  <a:lnTo>
                    <a:pt x="188" y="1534"/>
                  </a:lnTo>
                  <a:lnTo>
                    <a:pt x="201" y="1541"/>
                  </a:lnTo>
                  <a:lnTo>
                    <a:pt x="213" y="1548"/>
                  </a:lnTo>
                  <a:lnTo>
                    <a:pt x="225" y="1556"/>
                  </a:lnTo>
                  <a:lnTo>
                    <a:pt x="235" y="1565"/>
                  </a:lnTo>
                  <a:lnTo>
                    <a:pt x="244" y="1574"/>
                  </a:lnTo>
                  <a:lnTo>
                    <a:pt x="252" y="1585"/>
                  </a:lnTo>
                  <a:lnTo>
                    <a:pt x="259" y="1595"/>
                  </a:lnTo>
                  <a:lnTo>
                    <a:pt x="266" y="1606"/>
                  </a:lnTo>
                  <a:lnTo>
                    <a:pt x="272" y="1618"/>
                  </a:lnTo>
                  <a:lnTo>
                    <a:pt x="277" y="1630"/>
                  </a:lnTo>
                  <a:lnTo>
                    <a:pt x="281" y="1643"/>
                  </a:lnTo>
                  <a:lnTo>
                    <a:pt x="285" y="1657"/>
                  </a:lnTo>
                  <a:lnTo>
                    <a:pt x="288" y="1673"/>
                  </a:lnTo>
                  <a:lnTo>
                    <a:pt x="292" y="1688"/>
                  </a:lnTo>
                  <a:lnTo>
                    <a:pt x="294" y="1705"/>
                  </a:lnTo>
                  <a:lnTo>
                    <a:pt x="295" y="1722"/>
                  </a:lnTo>
                  <a:lnTo>
                    <a:pt x="295" y="1741"/>
                  </a:lnTo>
                  <a:lnTo>
                    <a:pt x="295" y="1760"/>
                  </a:lnTo>
                  <a:lnTo>
                    <a:pt x="294" y="1801"/>
                  </a:lnTo>
                  <a:lnTo>
                    <a:pt x="290" y="1847"/>
                  </a:lnTo>
                  <a:close/>
                  <a:moveTo>
                    <a:pt x="286" y="1500"/>
                  </a:moveTo>
                  <a:lnTo>
                    <a:pt x="249" y="1488"/>
                  </a:lnTo>
                  <a:lnTo>
                    <a:pt x="214" y="1477"/>
                  </a:lnTo>
                  <a:lnTo>
                    <a:pt x="183" y="1465"/>
                  </a:lnTo>
                  <a:lnTo>
                    <a:pt x="155" y="1454"/>
                  </a:lnTo>
                  <a:lnTo>
                    <a:pt x="141" y="1448"/>
                  </a:lnTo>
                  <a:lnTo>
                    <a:pt x="129" y="1441"/>
                  </a:lnTo>
                  <a:lnTo>
                    <a:pt x="117" y="1435"/>
                  </a:lnTo>
                  <a:lnTo>
                    <a:pt x="107" y="1427"/>
                  </a:lnTo>
                  <a:lnTo>
                    <a:pt x="96" y="1421"/>
                  </a:lnTo>
                  <a:lnTo>
                    <a:pt x="87" y="1413"/>
                  </a:lnTo>
                  <a:lnTo>
                    <a:pt x="78" y="1406"/>
                  </a:lnTo>
                  <a:lnTo>
                    <a:pt x="69" y="1397"/>
                  </a:lnTo>
                  <a:lnTo>
                    <a:pt x="61" y="1389"/>
                  </a:lnTo>
                  <a:lnTo>
                    <a:pt x="54" y="1380"/>
                  </a:lnTo>
                  <a:lnTo>
                    <a:pt x="48" y="1370"/>
                  </a:lnTo>
                  <a:lnTo>
                    <a:pt x="42" y="1360"/>
                  </a:lnTo>
                  <a:lnTo>
                    <a:pt x="37" y="1348"/>
                  </a:lnTo>
                  <a:lnTo>
                    <a:pt x="32" y="1336"/>
                  </a:lnTo>
                  <a:lnTo>
                    <a:pt x="28" y="1323"/>
                  </a:lnTo>
                  <a:lnTo>
                    <a:pt x="25" y="1310"/>
                  </a:lnTo>
                  <a:lnTo>
                    <a:pt x="22" y="1296"/>
                  </a:lnTo>
                  <a:lnTo>
                    <a:pt x="20" y="1280"/>
                  </a:lnTo>
                  <a:lnTo>
                    <a:pt x="19" y="1264"/>
                  </a:lnTo>
                  <a:lnTo>
                    <a:pt x="18" y="1247"/>
                  </a:lnTo>
                  <a:lnTo>
                    <a:pt x="18" y="1229"/>
                  </a:lnTo>
                  <a:lnTo>
                    <a:pt x="18" y="1210"/>
                  </a:lnTo>
                  <a:lnTo>
                    <a:pt x="18" y="1189"/>
                  </a:lnTo>
                  <a:lnTo>
                    <a:pt x="20" y="1167"/>
                  </a:lnTo>
                  <a:lnTo>
                    <a:pt x="62" y="1174"/>
                  </a:lnTo>
                  <a:lnTo>
                    <a:pt x="101" y="1181"/>
                  </a:lnTo>
                  <a:lnTo>
                    <a:pt x="118" y="1185"/>
                  </a:lnTo>
                  <a:lnTo>
                    <a:pt x="135" y="1190"/>
                  </a:lnTo>
                  <a:lnTo>
                    <a:pt x="151" y="1195"/>
                  </a:lnTo>
                  <a:lnTo>
                    <a:pt x="166" y="1200"/>
                  </a:lnTo>
                  <a:lnTo>
                    <a:pt x="179" y="1205"/>
                  </a:lnTo>
                  <a:lnTo>
                    <a:pt x="192" y="1212"/>
                  </a:lnTo>
                  <a:lnTo>
                    <a:pt x="203" y="1219"/>
                  </a:lnTo>
                  <a:lnTo>
                    <a:pt x="214" y="1226"/>
                  </a:lnTo>
                  <a:lnTo>
                    <a:pt x="225" y="1233"/>
                  </a:lnTo>
                  <a:lnTo>
                    <a:pt x="234" y="1241"/>
                  </a:lnTo>
                  <a:lnTo>
                    <a:pt x="243" y="1249"/>
                  </a:lnTo>
                  <a:lnTo>
                    <a:pt x="250" y="1258"/>
                  </a:lnTo>
                  <a:lnTo>
                    <a:pt x="257" y="1268"/>
                  </a:lnTo>
                  <a:lnTo>
                    <a:pt x="263" y="1278"/>
                  </a:lnTo>
                  <a:lnTo>
                    <a:pt x="269" y="1290"/>
                  </a:lnTo>
                  <a:lnTo>
                    <a:pt x="274" y="1301"/>
                  </a:lnTo>
                  <a:lnTo>
                    <a:pt x="278" y="1313"/>
                  </a:lnTo>
                  <a:lnTo>
                    <a:pt x="281" y="1326"/>
                  </a:lnTo>
                  <a:lnTo>
                    <a:pt x="284" y="1340"/>
                  </a:lnTo>
                  <a:lnTo>
                    <a:pt x="286" y="1354"/>
                  </a:lnTo>
                  <a:lnTo>
                    <a:pt x="288" y="1370"/>
                  </a:lnTo>
                  <a:lnTo>
                    <a:pt x="289" y="1386"/>
                  </a:lnTo>
                  <a:lnTo>
                    <a:pt x="290" y="1403"/>
                  </a:lnTo>
                  <a:lnTo>
                    <a:pt x="290" y="1420"/>
                  </a:lnTo>
                  <a:lnTo>
                    <a:pt x="288" y="1459"/>
                  </a:lnTo>
                  <a:lnTo>
                    <a:pt x="286" y="1500"/>
                  </a:lnTo>
                  <a:close/>
                  <a:moveTo>
                    <a:pt x="363" y="1493"/>
                  </a:moveTo>
                  <a:lnTo>
                    <a:pt x="368" y="1454"/>
                  </a:lnTo>
                  <a:lnTo>
                    <a:pt x="373" y="1418"/>
                  </a:lnTo>
                  <a:lnTo>
                    <a:pt x="377" y="1385"/>
                  </a:lnTo>
                  <a:lnTo>
                    <a:pt x="383" y="1355"/>
                  </a:lnTo>
                  <a:lnTo>
                    <a:pt x="386" y="1341"/>
                  </a:lnTo>
                  <a:lnTo>
                    <a:pt x="389" y="1327"/>
                  </a:lnTo>
                  <a:lnTo>
                    <a:pt x="393" y="1315"/>
                  </a:lnTo>
                  <a:lnTo>
                    <a:pt x="397" y="1303"/>
                  </a:lnTo>
                  <a:lnTo>
                    <a:pt x="402" y="1291"/>
                  </a:lnTo>
                  <a:lnTo>
                    <a:pt x="407" y="1279"/>
                  </a:lnTo>
                  <a:lnTo>
                    <a:pt x="413" y="1269"/>
                  </a:lnTo>
                  <a:lnTo>
                    <a:pt x="419" y="1259"/>
                  </a:lnTo>
                  <a:lnTo>
                    <a:pt x="426" y="1250"/>
                  </a:lnTo>
                  <a:lnTo>
                    <a:pt x="433" y="1241"/>
                  </a:lnTo>
                  <a:lnTo>
                    <a:pt x="442" y="1233"/>
                  </a:lnTo>
                  <a:lnTo>
                    <a:pt x="451" y="1225"/>
                  </a:lnTo>
                  <a:lnTo>
                    <a:pt x="461" y="1218"/>
                  </a:lnTo>
                  <a:lnTo>
                    <a:pt x="471" y="1211"/>
                  </a:lnTo>
                  <a:lnTo>
                    <a:pt x="483" y="1203"/>
                  </a:lnTo>
                  <a:lnTo>
                    <a:pt x="495" y="1197"/>
                  </a:lnTo>
                  <a:lnTo>
                    <a:pt x="508" y="1192"/>
                  </a:lnTo>
                  <a:lnTo>
                    <a:pt x="524" y="1187"/>
                  </a:lnTo>
                  <a:lnTo>
                    <a:pt x="539" y="1182"/>
                  </a:lnTo>
                  <a:lnTo>
                    <a:pt x="555" y="1177"/>
                  </a:lnTo>
                  <a:lnTo>
                    <a:pt x="573" y="1173"/>
                  </a:lnTo>
                  <a:lnTo>
                    <a:pt x="592" y="1169"/>
                  </a:lnTo>
                  <a:lnTo>
                    <a:pt x="612" y="1166"/>
                  </a:lnTo>
                  <a:lnTo>
                    <a:pt x="633" y="1162"/>
                  </a:lnTo>
                  <a:lnTo>
                    <a:pt x="636" y="1205"/>
                  </a:lnTo>
                  <a:lnTo>
                    <a:pt x="637" y="1245"/>
                  </a:lnTo>
                  <a:lnTo>
                    <a:pt x="636" y="1262"/>
                  </a:lnTo>
                  <a:lnTo>
                    <a:pt x="635" y="1279"/>
                  </a:lnTo>
                  <a:lnTo>
                    <a:pt x="634" y="1297"/>
                  </a:lnTo>
                  <a:lnTo>
                    <a:pt x="632" y="1312"/>
                  </a:lnTo>
                  <a:lnTo>
                    <a:pt x="629" y="1326"/>
                  </a:lnTo>
                  <a:lnTo>
                    <a:pt x="626" y="1340"/>
                  </a:lnTo>
                  <a:lnTo>
                    <a:pt x="622" y="1353"/>
                  </a:lnTo>
                  <a:lnTo>
                    <a:pt x="618" y="1366"/>
                  </a:lnTo>
                  <a:lnTo>
                    <a:pt x="613" y="1377"/>
                  </a:lnTo>
                  <a:lnTo>
                    <a:pt x="607" y="1388"/>
                  </a:lnTo>
                  <a:lnTo>
                    <a:pt x="601" y="1398"/>
                  </a:lnTo>
                  <a:lnTo>
                    <a:pt x="594" y="1407"/>
                  </a:lnTo>
                  <a:lnTo>
                    <a:pt x="586" y="1416"/>
                  </a:lnTo>
                  <a:lnTo>
                    <a:pt x="576" y="1424"/>
                  </a:lnTo>
                  <a:lnTo>
                    <a:pt x="567" y="1431"/>
                  </a:lnTo>
                  <a:lnTo>
                    <a:pt x="557" y="1440"/>
                  </a:lnTo>
                  <a:lnTo>
                    <a:pt x="546" y="1446"/>
                  </a:lnTo>
                  <a:lnTo>
                    <a:pt x="534" y="1452"/>
                  </a:lnTo>
                  <a:lnTo>
                    <a:pt x="521" y="1458"/>
                  </a:lnTo>
                  <a:lnTo>
                    <a:pt x="507" y="1463"/>
                  </a:lnTo>
                  <a:lnTo>
                    <a:pt x="492" y="1468"/>
                  </a:lnTo>
                  <a:lnTo>
                    <a:pt x="477" y="1472"/>
                  </a:lnTo>
                  <a:lnTo>
                    <a:pt x="461" y="1476"/>
                  </a:lnTo>
                  <a:lnTo>
                    <a:pt x="444" y="1480"/>
                  </a:lnTo>
                  <a:lnTo>
                    <a:pt x="405" y="1487"/>
                  </a:lnTo>
                  <a:lnTo>
                    <a:pt x="363" y="1493"/>
                  </a:lnTo>
                  <a:close/>
                  <a:moveTo>
                    <a:pt x="290" y="1170"/>
                  </a:moveTo>
                  <a:lnTo>
                    <a:pt x="256" y="1159"/>
                  </a:lnTo>
                  <a:lnTo>
                    <a:pt x="224" y="1148"/>
                  </a:lnTo>
                  <a:lnTo>
                    <a:pt x="194" y="1137"/>
                  </a:lnTo>
                  <a:lnTo>
                    <a:pt x="168" y="1125"/>
                  </a:lnTo>
                  <a:lnTo>
                    <a:pt x="144" y="1114"/>
                  </a:lnTo>
                  <a:lnTo>
                    <a:pt x="123" y="1102"/>
                  </a:lnTo>
                  <a:lnTo>
                    <a:pt x="114" y="1096"/>
                  </a:lnTo>
                  <a:lnTo>
                    <a:pt x="105" y="1089"/>
                  </a:lnTo>
                  <a:lnTo>
                    <a:pt x="96" y="1082"/>
                  </a:lnTo>
                  <a:lnTo>
                    <a:pt x="89" y="1074"/>
                  </a:lnTo>
                  <a:lnTo>
                    <a:pt x="82" y="1066"/>
                  </a:lnTo>
                  <a:lnTo>
                    <a:pt x="75" y="1057"/>
                  </a:lnTo>
                  <a:lnTo>
                    <a:pt x="68" y="1048"/>
                  </a:lnTo>
                  <a:lnTo>
                    <a:pt x="63" y="1038"/>
                  </a:lnTo>
                  <a:lnTo>
                    <a:pt x="58" y="1028"/>
                  </a:lnTo>
                  <a:lnTo>
                    <a:pt x="54" y="1017"/>
                  </a:lnTo>
                  <a:lnTo>
                    <a:pt x="50" y="1005"/>
                  </a:lnTo>
                  <a:lnTo>
                    <a:pt x="47" y="993"/>
                  </a:lnTo>
                  <a:lnTo>
                    <a:pt x="45" y="979"/>
                  </a:lnTo>
                  <a:lnTo>
                    <a:pt x="43" y="965"/>
                  </a:lnTo>
                  <a:lnTo>
                    <a:pt x="41" y="950"/>
                  </a:lnTo>
                  <a:lnTo>
                    <a:pt x="41" y="934"/>
                  </a:lnTo>
                  <a:lnTo>
                    <a:pt x="40" y="898"/>
                  </a:lnTo>
                  <a:lnTo>
                    <a:pt x="42" y="860"/>
                  </a:lnTo>
                  <a:lnTo>
                    <a:pt x="82" y="866"/>
                  </a:lnTo>
                  <a:lnTo>
                    <a:pt x="118" y="873"/>
                  </a:lnTo>
                  <a:lnTo>
                    <a:pt x="134" y="877"/>
                  </a:lnTo>
                  <a:lnTo>
                    <a:pt x="150" y="881"/>
                  </a:lnTo>
                  <a:lnTo>
                    <a:pt x="165" y="885"/>
                  </a:lnTo>
                  <a:lnTo>
                    <a:pt x="178" y="890"/>
                  </a:lnTo>
                  <a:lnTo>
                    <a:pt x="191" y="895"/>
                  </a:lnTo>
                  <a:lnTo>
                    <a:pt x="202" y="901"/>
                  </a:lnTo>
                  <a:lnTo>
                    <a:pt x="213" y="907"/>
                  </a:lnTo>
                  <a:lnTo>
                    <a:pt x="224" y="914"/>
                  </a:lnTo>
                  <a:lnTo>
                    <a:pt x="234" y="921"/>
                  </a:lnTo>
                  <a:lnTo>
                    <a:pt x="242" y="928"/>
                  </a:lnTo>
                  <a:lnTo>
                    <a:pt x="250" y="936"/>
                  </a:lnTo>
                  <a:lnTo>
                    <a:pt x="257" y="945"/>
                  </a:lnTo>
                  <a:lnTo>
                    <a:pt x="263" y="953"/>
                  </a:lnTo>
                  <a:lnTo>
                    <a:pt x="269" y="963"/>
                  </a:lnTo>
                  <a:lnTo>
                    <a:pt x="274" y="973"/>
                  </a:lnTo>
                  <a:lnTo>
                    <a:pt x="279" y="985"/>
                  </a:lnTo>
                  <a:lnTo>
                    <a:pt x="282" y="996"/>
                  </a:lnTo>
                  <a:lnTo>
                    <a:pt x="286" y="1008"/>
                  </a:lnTo>
                  <a:lnTo>
                    <a:pt x="288" y="1020"/>
                  </a:lnTo>
                  <a:lnTo>
                    <a:pt x="290" y="1034"/>
                  </a:lnTo>
                  <a:lnTo>
                    <a:pt x="293" y="1048"/>
                  </a:lnTo>
                  <a:lnTo>
                    <a:pt x="294" y="1063"/>
                  </a:lnTo>
                  <a:lnTo>
                    <a:pt x="295" y="1079"/>
                  </a:lnTo>
                  <a:lnTo>
                    <a:pt x="295" y="1095"/>
                  </a:lnTo>
                  <a:lnTo>
                    <a:pt x="293" y="1130"/>
                  </a:lnTo>
                  <a:lnTo>
                    <a:pt x="290" y="1170"/>
                  </a:lnTo>
                  <a:close/>
                  <a:moveTo>
                    <a:pt x="362" y="1163"/>
                  </a:moveTo>
                  <a:lnTo>
                    <a:pt x="367" y="1126"/>
                  </a:lnTo>
                  <a:lnTo>
                    <a:pt x="371" y="1093"/>
                  </a:lnTo>
                  <a:lnTo>
                    <a:pt x="375" y="1063"/>
                  </a:lnTo>
                  <a:lnTo>
                    <a:pt x="380" y="1034"/>
                  </a:lnTo>
                  <a:lnTo>
                    <a:pt x="386" y="1009"/>
                  </a:lnTo>
                  <a:lnTo>
                    <a:pt x="394" y="986"/>
                  </a:lnTo>
                  <a:lnTo>
                    <a:pt x="398" y="974"/>
                  </a:lnTo>
                  <a:lnTo>
                    <a:pt x="403" y="964"/>
                  </a:lnTo>
                  <a:lnTo>
                    <a:pt x="408" y="954"/>
                  </a:lnTo>
                  <a:lnTo>
                    <a:pt x="414" y="945"/>
                  </a:lnTo>
                  <a:lnTo>
                    <a:pt x="420" y="937"/>
                  </a:lnTo>
                  <a:lnTo>
                    <a:pt x="427" y="929"/>
                  </a:lnTo>
                  <a:lnTo>
                    <a:pt x="435" y="921"/>
                  </a:lnTo>
                  <a:lnTo>
                    <a:pt x="444" y="914"/>
                  </a:lnTo>
                  <a:lnTo>
                    <a:pt x="453" y="906"/>
                  </a:lnTo>
                  <a:lnTo>
                    <a:pt x="463" y="899"/>
                  </a:lnTo>
                  <a:lnTo>
                    <a:pt x="473" y="893"/>
                  </a:lnTo>
                  <a:lnTo>
                    <a:pt x="485" y="888"/>
                  </a:lnTo>
                  <a:lnTo>
                    <a:pt x="497" y="883"/>
                  </a:lnTo>
                  <a:lnTo>
                    <a:pt x="510" y="878"/>
                  </a:lnTo>
                  <a:lnTo>
                    <a:pt x="526" y="873"/>
                  </a:lnTo>
                  <a:lnTo>
                    <a:pt x="541" y="869"/>
                  </a:lnTo>
                  <a:lnTo>
                    <a:pt x="575" y="862"/>
                  </a:lnTo>
                  <a:lnTo>
                    <a:pt x="614" y="855"/>
                  </a:lnTo>
                  <a:lnTo>
                    <a:pt x="616" y="895"/>
                  </a:lnTo>
                  <a:lnTo>
                    <a:pt x="617" y="932"/>
                  </a:lnTo>
                  <a:lnTo>
                    <a:pt x="617" y="948"/>
                  </a:lnTo>
                  <a:lnTo>
                    <a:pt x="616" y="964"/>
                  </a:lnTo>
                  <a:lnTo>
                    <a:pt x="614" y="979"/>
                  </a:lnTo>
                  <a:lnTo>
                    <a:pt x="612" y="994"/>
                  </a:lnTo>
                  <a:lnTo>
                    <a:pt x="610" y="1008"/>
                  </a:lnTo>
                  <a:lnTo>
                    <a:pt x="607" y="1020"/>
                  </a:lnTo>
                  <a:lnTo>
                    <a:pt x="604" y="1032"/>
                  </a:lnTo>
                  <a:lnTo>
                    <a:pt x="599" y="1044"/>
                  </a:lnTo>
                  <a:lnTo>
                    <a:pt x="595" y="1054"/>
                  </a:lnTo>
                  <a:lnTo>
                    <a:pt x="589" y="1065"/>
                  </a:lnTo>
                  <a:lnTo>
                    <a:pt x="582" y="1074"/>
                  </a:lnTo>
                  <a:lnTo>
                    <a:pt x="576" y="1083"/>
                  </a:lnTo>
                  <a:lnTo>
                    <a:pt x="568" y="1091"/>
                  </a:lnTo>
                  <a:lnTo>
                    <a:pt x="560" y="1099"/>
                  </a:lnTo>
                  <a:lnTo>
                    <a:pt x="552" y="1106"/>
                  </a:lnTo>
                  <a:lnTo>
                    <a:pt x="542" y="1112"/>
                  </a:lnTo>
                  <a:lnTo>
                    <a:pt x="532" y="1118"/>
                  </a:lnTo>
                  <a:lnTo>
                    <a:pt x="521" y="1124"/>
                  </a:lnTo>
                  <a:lnTo>
                    <a:pt x="508" y="1129"/>
                  </a:lnTo>
                  <a:lnTo>
                    <a:pt x="496" y="1135"/>
                  </a:lnTo>
                  <a:lnTo>
                    <a:pt x="482" y="1140"/>
                  </a:lnTo>
                  <a:lnTo>
                    <a:pt x="468" y="1144"/>
                  </a:lnTo>
                  <a:lnTo>
                    <a:pt x="453" y="1148"/>
                  </a:lnTo>
                  <a:lnTo>
                    <a:pt x="436" y="1151"/>
                  </a:lnTo>
                  <a:lnTo>
                    <a:pt x="401" y="1158"/>
                  </a:lnTo>
                  <a:lnTo>
                    <a:pt x="362" y="1163"/>
                  </a:lnTo>
                  <a:close/>
                  <a:moveTo>
                    <a:pt x="327" y="955"/>
                  </a:moveTo>
                  <a:lnTo>
                    <a:pt x="304" y="921"/>
                  </a:lnTo>
                  <a:lnTo>
                    <a:pt x="282" y="888"/>
                  </a:lnTo>
                  <a:lnTo>
                    <a:pt x="263" y="858"/>
                  </a:lnTo>
                  <a:lnTo>
                    <a:pt x="247" y="829"/>
                  </a:lnTo>
                  <a:lnTo>
                    <a:pt x="240" y="816"/>
                  </a:lnTo>
                  <a:lnTo>
                    <a:pt x="234" y="803"/>
                  </a:lnTo>
                  <a:lnTo>
                    <a:pt x="228" y="790"/>
                  </a:lnTo>
                  <a:lnTo>
                    <a:pt x="224" y="778"/>
                  </a:lnTo>
                  <a:lnTo>
                    <a:pt x="219" y="765"/>
                  </a:lnTo>
                  <a:lnTo>
                    <a:pt x="215" y="752"/>
                  </a:lnTo>
                  <a:lnTo>
                    <a:pt x="213" y="740"/>
                  </a:lnTo>
                  <a:lnTo>
                    <a:pt x="211" y="728"/>
                  </a:lnTo>
                  <a:lnTo>
                    <a:pt x="210" y="716"/>
                  </a:lnTo>
                  <a:lnTo>
                    <a:pt x="210" y="704"/>
                  </a:lnTo>
                  <a:lnTo>
                    <a:pt x="211" y="692"/>
                  </a:lnTo>
                  <a:lnTo>
                    <a:pt x="213" y="679"/>
                  </a:lnTo>
                  <a:lnTo>
                    <a:pt x="216" y="667"/>
                  </a:lnTo>
                  <a:lnTo>
                    <a:pt x="221" y="654"/>
                  </a:lnTo>
                  <a:lnTo>
                    <a:pt x="226" y="642"/>
                  </a:lnTo>
                  <a:lnTo>
                    <a:pt x="232" y="629"/>
                  </a:lnTo>
                  <a:lnTo>
                    <a:pt x="239" y="616"/>
                  </a:lnTo>
                  <a:lnTo>
                    <a:pt x="247" y="602"/>
                  </a:lnTo>
                  <a:lnTo>
                    <a:pt x="256" y="588"/>
                  </a:lnTo>
                  <a:lnTo>
                    <a:pt x="266" y="574"/>
                  </a:lnTo>
                  <a:lnTo>
                    <a:pt x="277" y="559"/>
                  </a:lnTo>
                  <a:lnTo>
                    <a:pt x="290" y="544"/>
                  </a:lnTo>
                  <a:lnTo>
                    <a:pt x="305" y="528"/>
                  </a:lnTo>
                  <a:lnTo>
                    <a:pt x="320" y="512"/>
                  </a:lnTo>
                  <a:lnTo>
                    <a:pt x="351" y="546"/>
                  </a:lnTo>
                  <a:lnTo>
                    <a:pt x="379" y="577"/>
                  </a:lnTo>
                  <a:lnTo>
                    <a:pt x="391" y="592"/>
                  </a:lnTo>
                  <a:lnTo>
                    <a:pt x="402" y="606"/>
                  </a:lnTo>
                  <a:lnTo>
                    <a:pt x="412" y="622"/>
                  </a:lnTo>
                  <a:lnTo>
                    <a:pt x="421" y="635"/>
                  </a:lnTo>
                  <a:lnTo>
                    <a:pt x="428" y="649"/>
                  </a:lnTo>
                  <a:lnTo>
                    <a:pt x="435" y="662"/>
                  </a:lnTo>
                  <a:lnTo>
                    <a:pt x="442" y="675"/>
                  </a:lnTo>
                  <a:lnTo>
                    <a:pt x="446" y="689"/>
                  </a:lnTo>
                  <a:lnTo>
                    <a:pt x="450" y="701"/>
                  </a:lnTo>
                  <a:lnTo>
                    <a:pt x="453" y="714"/>
                  </a:lnTo>
                  <a:lnTo>
                    <a:pt x="454" y="726"/>
                  </a:lnTo>
                  <a:lnTo>
                    <a:pt x="455" y="738"/>
                  </a:lnTo>
                  <a:lnTo>
                    <a:pt x="454" y="750"/>
                  </a:lnTo>
                  <a:lnTo>
                    <a:pt x="453" y="764"/>
                  </a:lnTo>
                  <a:lnTo>
                    <a:pt x="451" y="776"/>
                  </a:lnTo>
                  <a:lnTo>
                    <a:pt x="447" y="788"/>
                  </a:lnTo>
                  <a:lnTo>
                    <a:pt x="443" y="800"/>
                  </a:lnTo>
                  <a:lnTo>
                    <a:pt x="436" y="813"/>
                  </a:lnTo>
                  <a:lnTo>
                    <a:pt x="430" y="826"/>
                  </a:lnTo>
                  <a:lnTo>
                    <a:pt x="422" y="839"/>
                  </a:lnTo>
                  <a:lnTo>
                    <a:pt x="414" y="853"/>
                  </a:lnTo>
                  <a:lnTo>
                    <a:pt x="405" y="866"/>
                  </a:lnTo>
                  <a:lnTo>
                    <a:pt x="394" y="880"/>
                  </a:lnTo>
                  <a:lnTo>
                    <a:pt x="383" y="894"/>
                  </a:lnTo>
                  <a:lnTo>
                    <a:pt x="356" y="924"/>
                  </a:lnTo>
                  <a:lnTo>
                    <a:pt x="327" y="955"/>
                  </a:lnTo>
                  <a:close/>
                  <a:moveTo>
                    <a:pt x="306" y="1927"/>
                  </a:moveTo>
                  <a:lnTo>
                    <a:pt x="362" y="1928"/>
                  </a:lnTo>
                  <a:lnTo>
                    <a:pt x="359" y="2271"/>
                  </a:lnTo>
                  <a:lnTo>
                    <a:pt x="304" y="2271"/>
                  </a:lnTo>
                  <a:lnTo>
                    <a:pt x="306" y="1927"/>
                  </a:lnTo>
                  <a:close/>
                  <a:moveTo>
                    <a:pt x="43" y="0"/>
                  </a:moveTo>
                  <a:lnTo>
                    <a:pt x="70" y="0"/>
                  </a:lnTo>
                  <a:lnTo>
                    <a:pt x="75" y="775"/>
                  </a:lnTo>
                  <a:lnTo>
                    <a:pt x="47" y="775"/>
                  </a:lnTo>
                  <a:lnTo>
                    <a:pt x="43" y="0"/>
                  </a:lnTo>
                  <a:close/>
                  <a:moveTo>
                    <a:pt x="594" y="302"/>
                  </a:moveTo>
                  <a:lnTo>
                    <a:pt x="611" y="302"/>
                  </a:lnTo>
                  <a:lnTo>
                    <a:pt x="613" y="814"/>
                  </a:lnTo>
                  <a:lnTo>
                    <a:pt x="596" y="814"/>
                  </a:lnTo>
                  <a:lnTo>
                    <a:pt x="594" y="302"/>
                  </a:lnTo>
                  <a:close/>
                  <a:moveTo>
                    <a:pt x="414" y="201"/>
                  </a:moveTo>
                  <a:lnTo>
                    <a:pt x="425" y="201"/>
                  </a:lnTo>
                  <a:lnTo>
                    <a:pt x="426" y="516"/>
                  </a:lnTo>
                  <a:lnTo>
                    <a:pt x="416" y="516"/>
                  </a:lnTo>
                  <a:lnTo>
                    <a:pt x="414" y="201"/>
                  </a:lnTo>
                  <a:close/>
                  <a:moveTo>
                    <a:pt x="234" y="103"/>
                  </a:moveTo>
                  <a:lnTo>
                    <a:pt x="246" y="103"/>
                  </a:lnTo>
                  <a:lnTo>
                    <a:pt x="248" y="443"/>
                  </a:lnTo>
                  <a:lnTo>
                    <a:pt x="236" y="443"/>
                  </a:lnTo>
                  <a:lnTo>
                    <a:pt x="234" y="103"/>
                  </a:lnTo>
                  <a:close/>
                  <a:moveTo>
                    <a:pt x="375" y="1839"/>
                  </a:moveTo>
                  <a:lnTo>
                    <a:pt x="380" y="1796"/>
                  </a:lnTo>
                  <a:lnTo>
                    <a:pt x="384" y="1758"/>
                  </a:lnTo>
                  <a:lnTo>
                    <a:pt x="389" y="1721"/>
                  </a:lnTo>
                  <a:lnTo>
                    <a:pt x="395" y="1689"/>
                  </a:lnTo>
                  <a:lnTo>
                    <a:pt x="399" y="1674"/>
                  </a:lnTo>
                  <a:lnTo>
                    <a:pt x="402" y="1660"/>
                  </a:lnTo>
                  <a:lnTo>
                    <a:pt x="406" y="1645"/>
                  </a:lnTo>
                  <a:lnTo>
                    <a:pt x="411" y="1632"/>
                  </a:lnTo>
                  <a:lnTo>
                    <a:pt x="416" y="1619"/>
                  </a:lnTo>
                  <a:lnTo>
                    <a:pt x="421" y="1607"/>
                  </a:lnTo>
                  <a:lnTo>
                    <a:pt x="427" y="1596"/>
                  </a:lnTo>
                  <a:lnTo>
                    <a:pt x="434" y="1586"/>
                  </a:lnTo>
                  <a:lnTo>
                    <a:pt x="443" y="1575"/>
                  </a:lnTo>
                  <a:lnTo>
                    <a:pt x="451" y="1565"/>
                  </a:lnTo>
                  <a:lnTo>
                    <a:pt x="460" y="1556"/>
                  </a:lnTo>
                  <a:lnTo>
                    <a:pt x="469" y="1548"/>
                  </a:lnTo>
                  <a:lnTo>
                    <a:pt x="480" y="1540"/>
                  </a:lnTo>
                  <a:lnTo>
                    <a:pt x="491" y="1532"/>
                  </a:lnTo>
                  <a:lnTo>
                    <a:pt x="503" y="1525"/>
                  </a:lnTo>
                  <a:lnTo>
                    <a:pt x="518" y="1519"/>
                  </a:lnTo>
                  <a:lnTo>
                    <a:pt x="532" y="1513"/>
                  </a:lnTo>
                  <a:lnTo>
                    <a:pt x="548" y="1506"/>
                  </a:lnTo>
                  <a:lnTo>
                    <a:pt x="564" y="1501"/>
                  </a:lnTo>
                  <a:lnTo>
                    <a:pt x="582" y="1496"/>
                  </a:lnTo>
                  <a:lnTo>
                    <a:pt x="602" y="1491"/>
                  </a:lnTo>
                  <a:lnTo>
                    <a:pt x="622" y="1487"/>
                  </a:lnTo>
                  <a:lnTo>
                    <a:pt x="644" y="1483"/>
                  </a:lnTo>
                  <a:lnTo>
                    <a:pt x="668" y="1480"/>
                  </a:lnTo>
                  <a:lnTo>
                    <a:pt x="670" y="1527"/>
                  </a:lnTo>
                  <a:lnTo>
                    <a:pt x="671" y="1569"/>
                  </a:lnTo>
                  <a:lnTo>
                    <a:pt x="671" y="1589"/>
                  </a:lnTo>
                  <a:lnTo>
                    <a:pt x="670" y="1608"/>
                  </a:lnTo>
                  <a:lnTo>
                    <a:pt x="668" y="1625"/>
                  </a:lnTo>
                  <a:lnTo>
                    <a:pt x="666" y="1642"/>
                  </a:lnTo>
                  <a:lnTo>
                    <a:pt x="663" y="1657"/>
                  </a:lnTo>
                  <a:lnTo>
                    <a:pt x="660" y="1673"/>
                  </a:lnTo>
                  <a:lnTo>
                    <a:pt x="655" y="1687"/>
                  </a:lnTo>
                  <a:lnTo>
                    <a:pt x="650" y="1700"/>
                  </a:lnTo>
                  <a:lnTo>
                    <a:pt x="644" y="1712"/>
                  </a:lnTo>
                  <a:lnTo>
                    <a:pt x="638" y="1724"/>
                  </a:lnTo>
                  <a:lnTo>
                    <a:pt x="631" y="1736"/>
                  </a:lnTo>
                  <a:lnTo>
                    <a:pt x="623" y="1746"/>
                  </a:lnTo>
                  <a:lnTo>
                    <a:pt x="615" y="1755"/>
                  </a:lnTo>
                  <a:lnTo>
                    <a:pt x="606" y="1764"/>
                  </a:lnTo>
                  <a:lnTo>
                    <a:pt x="595" y="1772"/>
                  </a:lnTo>
                  <a:lnTo>
                    <a:pt x="583" y="1780"/>
                  </a:lnTo>
                  <a:lnTo>
                    <a:pt x="571" y="1787"/>
                  </a:lnTo>
                  <a:lnTo>
                    <a:pt x="559" y="1794"/>
                  </a:lnTo>
                  <a:lnTo>
                    <a:pt x="545" y="1800"/>
                  </a:lnTo>
                  <a:lnTo>
                    <a:pt x="530" y="1805"/>
                  </a:lnTo>
                  <a:lnTo>
                    <a:pt x="515" y="1812"/>
                  </a:lnTo>
                  <a:lnTo>
                    <a:pt x="497" y="1816"/>
                  </a:lnTo>
                  <a:lnTo>
                    <a:pt x="480" y="1821"/>
                  </a:lnTo>
                  <a:lnTo>
                    <a:pt x="461" y="1825"/>
                  </a:lnTo>
                  <a:lnTo>
                    <a:pt x="420" y="1832"/>
                  </a:lnTo>
                  <a:lnTo>
                    <a:pt x="375" y="18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0" name="Freeform 827"/>
            <p:cNvSpPr>
              <a:spLocks noEditPoints="1"/>
            </p:cNvSpPr>
            <p:nvPr/>
          </p:nvSpPr>
          <p:spPr bwMode="auto">
            <a:xfrm>
              <a:off x="9337675" y="5473701"/>
              <a:ext cx="265113" cy="901700"/>
            </a:xfrm>
            <a:custGeom>
              <a:avLst/>
              <a:gdLst>
                <a:gd name="T0" fmla="*/ 550 w 671"/>
                <a:gd name="T1" fmla="*/ 1782 h 2271"/>
                <a:gd name="T2" fmla="*/ 623 w 671"/>
                <a:gd name="T3" fmla="*/ 1725 h 2271"/>
                <a:gd name="T4" fmla="*/ 663 w 671"/>
                <a:gd name="T5" fmla="*/ 1640 h 2271"/>
                <a:gd name="T6" fmla="*/ 670 w 671"/>
                <a:gd name="T7" fmla="*/ 1508 h 2271"/>
                <a:gd name="T8" fmla="*/ 511 w 671"/>
                <a:gd name="T9" fmla="*/ 1521 h 2271"/>
                <a:gd name="T10" fmla="*/ 427 w 671"/>
                <a:gd name="T11" fmla="*/ 1574 h 2271"/>
                <a:gd name="T12" fmla="*/ 385 w 671"/>
                <a:gd name="T13" fmla="*/ 1657 h 2271"/>
                <a:gd name="T14" fmla="*/ 377 w 671"/>
                <a:gd name="T15" fmla="*/ 1801 h 2271"/>
                <a:gd name="T16" fmla="*/ 529 w 671"/>
                <a:gd name="T17" fmla="*/ 1448 h 2271"/>
                <a:gd name="T18" fmla="*/ 602 w 671"/>
                <a:gd name="T19" fmla="*/ 1397 h 2271"/>
                <a:gd name="T20" fmla="*/ 643 w 671"/>
                <a:gd name="T21" fmla="*/ 1323 h 2271"/>
                <a:gd name="T22" fmla="*/ 653 w 671"/>
                <a:gd name="T23" fmla="*/ 1210 h 2271"/>
                <a:gd name="T24" fmla="*/ 520 w 671"/>
                <a:gd name="T25" fmla="*/ 1195 h 2271"/>
                <a:gd name="T26" fmla="*/ 437 w 671"/>
                <a:gd name="T27" fmla="*/ 1241 h 2271"/>
                <a:gd name="T28" fmla="*/ 392 w 671"/>
                <a:gd name="T29" fmla="*/ 1313 h 2271"/>
                <a:gd name="T30" fmla="*/ 380 w 671"/>
                <a:gd name="T31" fmla="*/ 1420 h 2271"/>
                <a:gd name="T32" fmla="*/ 288 w 671"/>
                <a:gd name="T33" fmla="*/ 1355 h 2271"/>
                <a:gd name="T34" fmla="*/ 258 w 671"/>
                <a:gd name="T35" fmla="*/ 1269 h 2271"/>
                <a:gd name="T36" fmla="*/ 200 w 671"/>
                <a:gd name="T37" fmla="*/ 1211 h 2271"/>
                <a:gd name="T38" fmla="*/ 97 w 671"/>
                <a:gd name="T39" fmla="*/ 1173 h 2271"/>
                <a:gd name="T40" fmla="*/ 35 w 671"/>
                <a:gd name="T41" fmla="*/ 1279 h 2271"/>
                <a:gd name="T42" fmla="*/ 58 w 671"/>
                <a:gd name="T43" fmla="*/ 1377 h 2271"/>
                <a:gd name="T44" fmla="*/ 114 w 671"/>
                <a:gd name="T45" fmla="*/ 1440 h 2271"/>
                <a:gd name="T46" fmla="*/ 210 w 671"/>
                <a:gd name="T47" fmla="*/ 1476 h 2271"/>
                <a:gd name="T48" fmla="*/ 476 w 671"/>
                <a:gd name="T49" fmla="*/ 1137 h 2271"/>
                <a:gd name="T50" fmla="*/ 582 w 671"/>
                <a:gd name="T51" fmla="*/ 1074 h 2271"/>
                <a:gd name="T52" fmla="*/ 620 w 671"/>
                <a:gd name="T53" fmla="*/ 1005 h 2271"/>
                <a:gd name="T54" fmla="*/ 628 w 671"/>
                <a:gd name="T55" fmla="*/ 860 h 2271"/>
                <a:gd name="T56" fmla="*/ 480 w 671"/>
                <a:gd name="T57" fmla="*/ 895 h 2271"/>
                <a:gd name="T58" fmla="*/ 413 w 671"/>
                <a:gd name="T59" fmla="*/ 944 h 2271"/>
                <a:gd name="T60" fmla="*/ 382 w 671"/>
                <a:gd name="T61" fmla="*/ 1020 h 2271"/>
                <a:gd name="T62" fmla="*/ 380 w 671"/>
                <a:gd name="T63" fmla="*/ 1170 h 2271"/>
                <a:gd name="T64" fmla="*/ 277 w 671"/>
                <a:gd name="T65" fmla="*/ 986 h 2271"/>
                <a:gd name="T66" fmla="*/ 235 w 671"/>
                <a:gd name="T67" fmla="*/ 921 h 2271"/>
                <a:gd name="T68" fmla="*/ 160 w 671"/>
                <a:gd name="T69" fmla="*/ 878 h 2271"/>
                <a:gd name="T70" fmla="*/ 55 w 671"/>
                <a:gd name="T71" fmla="*/ 948 h 2271"/>
                <a:gd name="T72" fmla="*/ 72 w 671"/>
                <a:gd name="T73" fmla="*/ 1044 h 2271"/>
                <a:gd name="T74" fmla="*/ 118 w 671"/>
                <a:gd name="T75" fmla="*/ 1106 h 2271"/>
                <a:gd name="T76" fmla="*/ 203 w 671"/>
                <a:gd name="T77" fmla="*/ 1144 h 2271"/>
                <a:gd name="T78" fmla="*/ 388 w 671"/>
                <a:gd name="T79" fmla="*/ 888 h 2271"/>
                <a:gd name="T80" fmla="*/ 452 w 671"/>
                <a:gd name="T81" fmla="*/ 765 h 2271"/>
                <a:gd name="T82" fmla="*/ 457 w 671"/>
                <a:gd name="T83" fmla="*/ 679 h 2271"/>
                <a:gd name="T84" fmla="*/ 414 w 671"/>
                <a:gd name="T85" fmla="*/ 588 h 2271"/>
                <a:gd name="T86" fmla="*/ 292 w 671"/>
                <a:gd name="T87" fmla="*/ 577 h 2271"/>
                <a:gd name="T88" fmla="*/ 229 w 671"/>
                <a:gd name="T89" fmla="*/ 675 h 2271"/>
                <a:gd name="T90" fmla="*/ 218 w 671"/>
                <a:gd name="T91" fmla="*/ 764 h 2271"/>
                <a:gd name="T92" fmla="*/ 256 w 671"/>
                <a:gd name="T93" fmla="*/ 853 h 2271"/>
                <a:gd name="T94" fmla="*/ 308 w 671"/>
                <a:gd name="T95" fmla="*/ 1928 h 2271"/>
                <a:gd name="T96" fmla="*/ 623 w 671"/>
                <a:gd name="T97" fmla="*/ 775 h 2271"/>
                <a:gd name="T98" fmla="*/ 256 w 671"/>
                <a:gd name="T99" fmla="*/ 201 h 2271"/>
                <a:gd name="T100" fmla="*/ 424 w 671"/>
                <a:gd name="T101" fmla="*/ 443 h 2271"/>
                <a:gd name="T102" fmla="*/ 276 w 671"/>
                <a:gd name="T103" fmla="*/ 1689 h 2271"/>
                <a:gd name="T104" fmla="*/ 243 w 671"/>
                <a:gd name="T105" fmla="*/ 1596 h 2271"/>
                <a:gd name="T106" fmla="*/ 179 w 671"/>
                <a:gd name="T107" fmla="*/ 1532 h 2271"/>
                <a:gd name="T108" fmla="*/ 69 w 671"/>
                <a:gd name="T109" fmla="*/ 1491 h 2271"/>
                <a:gd name="T110" fmla="*/ 1 w 671"/>
                <a:gd name="T111" fmla="*/ 1608 h 2271"/>
                <a:gd name="T112" fmla="*/ 26 w 671"/>
                <a:gd name="T113" fmla="*/ 1712 h 2271"/>
                <a:gd name="T114" fmla="*/ 87 w 671"/>
                <a:gd name="T115" fmla="*/ 1780 h 2271"/>
                <a:gd name="T116" fmla="*/ 191 w 671"/>
                <a:gd name="T117" fmla="*/ 1821 h 2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71" h="2271">
                  <a:moveTo>
                    <a:pt x="380" y="1847"/>
                  </a:moveTo>
                  <a:lnTo>
                    <a:pt x="421" y="1834"/>
                  </a:lnTo>
                  <a:lnTo>
                    <a:pt x="458" y="1821"/>
                  </a:lnTo>
                  <a:lnTo>
                    <a:pt x="492" y="1808"/>
                  </a:lnTo>
                  <a:lnTo>
                    <a:pt x="522" y="1795"/>
                  </a:lnTo>
                  <a:lnTo>
                    <a:pt x="536" y="1789"/>
                  </a:lnTo>
                  <a:lnTo>
                    <a:pt x="550" y="1782"/>
                  </a:lnTo>
                  <a:lnTo>
                    <a:pt x="563" y="1775"/>
                  </a:lnTo>
                  <a:lnTo>
                    <a:pt x="575" y="1768"/>
                  </a:lnTo>
                  <a:lnTo>
                    <a:pt x="586" y="1760"/>
                  </a:lnTo>
                  <a:lnTo>
                    <a:pt x="596" y="1752"/>
                  </a:lnTo>
                  <a:lnTo>
                    <a:pt x="606" y="1744"/>
                  </a:lnTo>
                  <a:lnTo>
                    <a:pt x="615" y="1735"/>
                  </a:lnTo>
                  <a:lnTo>
                    <a:pt x="623" y="1725"/>
                  </a:lnTo>
                  <a:lnTo>
                    <a:pt x="631" y="1715"/>
                  </a:lnTo>
                  <a:lnTo>
                    <a:pt x="639" y="1704"/>
                  </a:lnTo>
                  <a:lnTo>
                    <a:pt x="645" y="1693"/>
                  </a:lnTo>
                  <a:lnTo>
                    <a:pt x="650" y="1681"/>
                  </a:lnTo>
                  <a:lnTo>
                    <a:pt x="655" y="1669"/>
                  </a:lnTo>
                  <a:lnTo>
                    <a:pt x="660" y="1654"/>
                  </a:lnTo>
                  <a:lnTo>
                    <a:pt x="663" y="1640"/>
                  </a:lnTo>
                  <a:lnTo>
                    <a:pt x="666" y="1624"/>
                  </a:lnTo>
                  <a:lnTo>
                    <a:pt x="668" y="1608"/>
                  </a:lnTo>
                  <a:lnTo>
                    <a:pt x="670" y="1591"/>
                  </a:lnTo>
                  <a:lnTo>
                    <a:pt x="671" y="1571"/>
                  </a:lnTo>
                  <a:lnTo>
                    <a:pt x="671" y="1552"/>
                  </a:lnTo>
                  <a:lnTo>
                    <a:pt x="671" y="1531"/>
                  </a:lnTo>
                  <a:lnTo>
                    <a:pt x="670" y="1508"/>
                  </a:lnTo>
                  <a:lnTo>
                    <a:pt x="669" y="1485"/>
                  </a:lnTo>
                  <a:lnTo>
                    <a:pt x="622" y="1492"/>
                  </a:lnTo>
                  <a:lnTo>
                    <a:pt x="581" y="1500"/>
                  </a:lnTo>
                  <a:lnTo>
                    <a:pt x="561" y="1505"/>
                  </a:lnTo>
                  <a:lnTo>
                    <a:pt x="544" y="1511"/>
                  </a:lnTo>
                  <a:lnTo>
                    <a:pt x="527" y="1516"/>
                  </a:lnTo>
                  <a:lnTo>
                    <a:pt x="511" y="1521"/>
                  </a:lnTo>
                  <a:lnTo>
                    <a:pt x="497" y="1527"/>
                  </a:lnTo>
                  <a:lnTo>
                    <a:pt x="482" y="1534"/>
                  </a:lnTo>
                  <a:lnTo>
                    <a:pt x="469" y="1541"/>
                  </a:lnTo>
                  <a:lnTo>
                    <a:pt x="457" y="1548"/>
                  </a:lnTo>
                  <a:lnTo>
                    <a:pt x="447" y="1556"/>
                  </a:lnTo>
                  <a:lnTo>
                    <a:pt x="437" y="1565"/>
                  </a:lnTo>
                  <a:lnTo>
                    <a:pt x="427" y="1574"/>
                  </a:lnTo>
                  <a:lnTo>
                    <a:pt x="419" y="1585"/>
                  </a:lnTo>
                  <a:lnTo>
                    <a:pt x="411" y="1595"/>
                  </a:lnTo>
                  <a:lnTo>
                    <a:pt x="404" y="1606"/>
                  </a:lnTo>
                  <a:lnTo>
                    <a:pt x="398" y="1618"/>
                  </a:lnTo>
                  <a:lnTo>
                    <a:pt x="393" y="1630"/>
                  </a:lnTo>
                  <a:lnTo>
                    <a:pt x="389" y="1643"/>
                  </a:lnTo>
                  <a:lnTo>
                    <a:pt x="385" y="1657"/>
                  </a:lnTo>
                  <a:lnTo>
                    <a:pt x="382" y="1673"/>
                  </a:lnTo>
                  <a:lnTo>
                    <a:pt x="379" y="1688"/>
                  </a:lnTo>
                  <a:lnTo>
                    <a:pt x="378" y="1705"/>
                  </a:lnTo>
                  <a:lnTo>
                    <a:pt x="376" y="1722"/>
                  </a:lnTo>
                  <a:lnTo>
                    <a:pt x="376" y="1741"/>
                  </a:lnTo>
                  <a:lnTo>
                    <a:pt x="376" y="1760"/>
                  </a:lnTo>
                  <a:lnTo>
                    <a:pt x="377" y="1801"/>
                  </a:lnTo>
                  <a:lnTo>
                    <a:pt x="380" y="1847"/>
                  </a:lnTo>
                  <a:close/>
                  <a:moveTo>
                    <a:pt x="385" y="1500"/>
                  </a:moveTo>
                  <a:lnTo>
                    <a:pt x="422" y="1488"/>
                  </a:lnTo>
                  <a:lnTo>
                    <a:pt x="456" y="1477"/>
                  </a:lnTo>
                  <a:lnTo>
                    <a:pt x="487" y="1465"/>
                  </a:lnTo>
                  <a:lnTo>
                    <a:pt x="516" y="1454"/>
                  </a:lnTo>
                  <a:lnTo>
                    <a:pt x="529" y="1448"/>
                  </a:lnTo>
                  <a:lnTo>
                    <a:pt x="541" y="1441"/>
                  </a:lnTo>
                  <a:lnTo>
                    <a:pt x="553" y="1435"/>
                  </a:lnTo>
                  <a:lnTo>
                    <a:pt x="565" y="1427"/>
                  </a:lnTo>
                  <a:lnTo>
                    <a:pt x="575" y="1421"/>
                  </a:lnTo>
                  <a:lnTo>
                    <a:pt x="584" y="1413"/>
                  </a:lnTo>
                  <a:lnTo>
                    <a:pt x="593" y="1406"/>
                  </a:lnTo>
                  <a:lnTo>
                    <a:pt x="602" y="1397"/>
                  </a:lnTo>
                  <a:lnTo>
                    <a:pt x="609" y="1389"/>
                  </a:lnTo>
                  <a:lnTo>
                    <a:pt x="616" y="1380"/>
                  </a:lnTo>
                  <a:lnTo>
                    <a:pt x="622" y="1370"/>
                  </a:lnTo>
                  <a:lnTo>
                    <a:pt x="628" y="1360"/>
                  </a:lnTo>
                  <a:lnTo>
                    <a:pt x="633" y="1348"/>
                  </a:lnTo>
                  <a:lnTo>
                    <a:pt x="639" y="1336"/>
                  </a:lnTo>
                  <a:lnTo>
                    <a:pt x="643" y="1323"/>
                  </a:lnTo>
                  <a:lnTo>
                    <a:pt x="646" y="1310"/>
                  </a:lnTo>
                  <a:lnTo>
                    <a:pt x="649" y="1296"/>
                  </a:lnTo>
                  <a:lnTo>
                    <a:pt x="651" y="1280"/>
                  </a:lnTo>
                  <a:lnTo>
                    <a:pt x="652" y="1264"/>
                  </a:lnTo>
                  <a:lnTo>
                    <a:pt x="653" y="1247"/>
                  </a:lnTo>
                  <a:lnTo>
                    <a:pt x="654" y="1229"/>
                  </a:lnTo>
                  <a:lnTo>
                    <a:pt x="653" y="1210"/>
                  </a:lnTo>
                  <a:lnTo>
                    <a:pt x="653" y="1189"/>
                  </a:lnTo>
                  <a:lnTo>
                    <a:pt x="651" y="1167"/>
                  </a:lnTo>
                  <a:lnTo>
                    <a:pt x="608" y="1174"/>
                  </a:lnTo>
                  <a:lnTo>
                    <a:pt x="570" y="1181"/>
                  </a:lnTo>
                  <a:lnTo>
                    <a:pt x="552" y="1185"/>
                  </a:lnTo>
                  <a:lnTo>
                    <a:pt x="535" y="1190"/>
                  </a:lnTo>
                  <a:lnTo>
                    <a:pt x="520" y="1195"/>
                  </a:lnTo>
                  <a:lnTo>
                    <a:pt x="506" y="1200"/>
                  </a:lnTo>
                  <a:lnTo>
                    <a:pt x="492" y="1205"/>
                  </a:lnTo>
                  <a:lnTo>
                    <a:pt x="478" y="1212"/>
                  </a:lnTo>
                  <a:lnTo>
                    <a:pt x="467" y="1219"/>
                  </a:lnTo>
                  <a:lnTo>
                    <a:pt x="456" y="1226"/>
                  </a:lnTo>
                  <a:lnTo>
                    <a:pt x="446" y="1233"/>
                  </a:lnTo>
                  <a:lnTo>
                    <a:pt x="437" y="1241"/>
                  </a:lnTo>
                  <a:lnTo>
                    <a:pt x="428" y="1249"/>
                  </a:lnTo>
                  <a:lnTo>
                    <a:pt x="421" y="1258"/>
                  </a:lnTo>
                  <a:lnTo>
                    <a:pt x="413" y="1268"/>
                  </a:lnTo>
                  <a:lnTo>
                    <a:pt x="407" y="1278"/>
                  </a:lnTo>
                  <a:lnTo>
                    <a:pt x="401" y="1290"/>
                  </a:lnTo>
                  <a:lnTo>
                    <a:pt x="396" y="1301"/>
                  </a:lnTo>
                  <a:lnTo>
                    <a:pt x="392" y="1313"/>
                  </a:lnTo>
                  <a:lnTo>
                    <a:pt x="389" y="1326"/>
                  </a:lnTo>
                  <a:lnTo>
                    <a:pt x="386" y="1340"/>
                  </a:lnTo>
                  <a:lnTo>
                    <a:pt x="384" y="1354"/>
                  </a:lnTo>
                  <a:lnTo>
                    <a:pt x="382" y="1370"/>
                  </a:lnTo>
                  <a:lnTo>
                    <a:pt x="381" y="1386"/>
                  </a:lnTo>
                  <a:lnTo>
                    <a:pt x="381" y="1403"/>
                  </a:lnTo>
                  <a:lnTo>
                    <a:pt x="380" y="1420"/>
                  </a:lnTo>
                  <a:lnTo>
                    <a:pt x="382" y="1459"/>
                  </a:lnTo>
                  <a:lnTo>
                    <a:pt x="385" y="1500"/>
                  </a:lnTo>
                  <a:close/>
                  <a:moveTo>
                    <a:pt x="307" y="1493"/>
                  </a:moveTo>
                  <a:lnTo>
                    <a:pt x="303" y="1454"/>
                  </a:lnTo>
                  <a:lnTo>
                    <a:pt x="298" y="1418"/>
                  </a:lnTo>
                  <a:lnTo>
                    <a:pt x="294" y="1385"/>
                  </a:lnTo>
                  <a:lnTo>
                    <a:pt x="288" y="1355"/>
                  </a:lnTo>
                  <a:lnTo>
                    <a:pt x="285" y="1341"/>
                  </a:lnTo>
                  <a:lnTo>
                    <a:pt x="282" y="1327"/>
                  </a:lnTo>
                  <a:lnTo>
                    <a:pt x="278" y="1315"/>
                  </a:lnTo>
                  <a:lnTo>
                    <a:pt x="274" y="1303"/>
                  </a:lnTo>
                  <a:lnTo>
                    <a:pt x="268" y="1291"/>
                  </a:lnTo>
                  <a:lnTo>
                    <a:pt x="263" y="1279"/>
                  </a:lnTo>
                  <a:lnTo>
                    <a:pt x="258" y="1269"/>
                  </a:lnTo>
                  <a:lnTo>
                    <a:pt x="251" y="1259"/>
                  </a:lnTo>
                  <a:lnTo>
                    <a:pt x="245" y="1250"/>
                  </a:lnTo>
                  <a:lnTo>
                    <a:pt x="237" y="1241"/>
                  </a:lnTo>
                  <a:lnTo>
                    <a:pt x="229" y="1233"/>
                  </a:lnTo>
                  <a:lnTo>
                    <a:pt x="220" y="1225"/>
                  </a:lnTo>
                  <a:lnTo>
                    <a:pt x="210" y="1218"/>
                  </a:lnTo>
                  <a:lnTo>
                    <a:pt x="200" y="1211"/>
                  </a:lnTo>
                  <a:lnTo>
                    <a:pt x="187" y="1203"/>
                  </a:lnTo>
                  <a:lnTo>
                    <a:pt x="175" y="1197"/>
                  </a:lnTo>
                  <a:lnTo>
                    <a:pt x="162" y="1192"/>
                  </a:lnTo>
                  <a:lnTo>
                    <a:pt x="148" y="1187"/>
                  </a:lnTo>
                  <a:lnTo>
                    <a:pt x="132" y="1182"/>
                  </a:lnTo>
                  <a:lnTo>
                    <a:pt x="115" y="1177"/>
                  </a:lnTo>
                  <a:lnTo>
                    <a:pt x="97" y="1173"/>
                  </a:lnTo>
                  <a:lnTo>
                    <a:pt x="79" y="1169"/>
                  </a:lnTo>
                  <a:lnTo>
                    <a:pt x="59" y="1166"/>
                  </a:lnTo>
                  <a:lnTo>
                    <a:pt x="37" y="1162"/>
                  </a:lnTo>
                  <a:lnTo>
                    <a:pt x="34" y="1205"/>
                  </a:lnTo>
                  <a:lnTo>
                    <a:pt x="33" y="1245"/>
                  </a:lnTo>
                  <a:lnTo>
                    <a:pt x="34" y="1262"/>
                  </a:lnTo>
                  <a:lnTo>
                    <a:pt x="35" y="1279"/>
                  </a:lnTo>
                  <a:lnTo>
                    <a:pt x="36" y="1297"/>
                  </a:lnTo>
                  <a:lnTo>
                    <a:pt x="38" y="1312"/>
                  </a:lnTo>
                  <a:lnTo>
                    <a:pt x="41" y="1326"/>
                  </a:lnTo>
                  <a:lnTo>
                    <a:pt x="44" y="1340"/>
                  </a:lnTo>
                  <a:lnTo>
                    <a:pt x="48" y="1353"/>
                  </a:lnTo>
                  <a:lnTo>
                    <a:pt x="53" y="1366"/>
                  </a:lnTo>
                  <a:lnTo>
                    <a:pt x="58" y="1377"/>
                  </a:lnTo>
                  <a:lnTo>
                    <a:pt x="64" y="1388"/>
                  </a:lnTo>
                  <a:lnTo>
                    <a:pt x="70" y="1398"/>
                  </a:lnTo>
                  <a:lnTo>
                    <a:pt x="77" y="1407"/>
                  </a:lnTo>
                  <a:lnTo>
                    <a:pt x="85" y="1416"/>
                  </a:lnTo>
                  <a:lnTo>
                    <a:pt x="94" y="1424"/>
                  </a:lnTo>
                  <a:lnTo>
                    <a:pt x="103" y="1431"/>
                  </a:lnTo>
                  <a:lnTo>
                    <a:pt x="114" y="1440"/>
                  </a:lnTo>
                  <a:lnTo>
                    <a:pt x="126" y="1446"/>
                  </a:lnTo>
                  <a:lnTo>
                    <a:pt x="137" y="1452"/>
                  </a:lnTo>
                  <a:lnTo>
                    <a:pt x="150" y="1458"/>
                  </a:lnTo>
                  <a:lnTo>
                    <a:pt x="164" y="1463"/>
                  </a:lnTo>
                  <a:lnTo>
                    <a:pt x="178" y="1468"/>
                  </a:lnTo>
                  <a:lnTo>
                    <a:pt x="193" y="1472"/>
                  </a:lnTo>
                  <a:lnTo>
                    <a:pt x="210" y="1476"/>
                  </a:lnTo>
                  <a:lnTo>
                    <a:pt x="228" y="1480"/>
                  </a:lnTo>
                  <a:lnTo>
                    <a:pt x="265" y="1487"/>
                  </a:lnTo>
                  <a:lnTo>
                    <a:pt x="307" y="1493"/>
                  </a:lnTo>
                  <a:close/>
                  <a:moveTo>
                    <a:pt x="380" y="1170"/>
                  </a:moveTo>
                  <a:lnTo>
                    <a:pt x="416" y="1159"/>
                  </a:lnTo>
                  <a:lnTo>
                    <a:pt x="447" y="1148"/>
                  </a:lnTo>
                  <a:lnTo>
                    <a:pt x="476" y="1137"/>
                  </a:lnTo>
                  <a:lnTo>
                    <a:pt x="503" y="1125"/>
                  </a:lnTo>
                  <a:lnTo>
                    <a:pt x="526" y="1114"/>
                  </a:lnTo>
                  <a:lnTo>
                    <a:pt x="547" y="1102"/>
                  </a:lnTo>
                  <a:lnTo>
                    <a:pt x="557" y="1096"/>
                  </a:lnTo>
                  <a:lnTo>
                    <a:pt x="567" y="1089"/>
                  </a:lnTo>
                  <a:lnTo>
                    <a:pt x="575" y="1082"/>
                  </a:lnTo>
                  <a:lnTo>
                    <a:pt x="582" y="1074"/>
                  </a:lnTo>
                  <a:lnTo>
                    <a:pt x="590" y="1066"/>
                  </a:lnTo>
                  <a:lnTo>
                    <a:pt x="596" y="1057"/>
                  </a:lnTo>
                  <a:lnTo>
                    <a:pt x="602" y="1047"/>
                  </a:lnTo>
                  <a:lnTo>
                    <a:pt x="607" y="1038"/>
                  </a:lnTo>
                  <a:lnTo>
                    <a:pt x="612" y="1028"/>
                  </a:lnTo>
                  <a:lnTo>
                    <a:pt x="616" y="1017"/>
                  </a:lnTo>
                  <a:lnTo>
                    <a:pt x="620" y="1005"/>
                  </a:lnTo>
                  <a:lnTo>
                    <a:pt x="623" y="993"/>
                  </a:lnTo>
                  <a:lnTo>
                    <a:pt x="625" y="979"/>
                  </a:lnTo>
                  <a:lnTo>
                    <a:pt x="627" y="965"/>
                  </a:lnTo>
                  <a:lnTo>
                    <a:pt x="629" y="950"/>
                  </a:lnTo>
                  <a:lnTo>
                    <a:pt x="630" y="934"/>
                  </a:lnTo>
                  <a:lnTo>
                    <a:pt x="630" y="898"/>
                  </a:lnTo>
                  <a:lnTo>
                    <a:pt x="628" y="860"/>
                  </a:lnTo>
                  <a:lnTo>
                    <a:pt x="589" y="866"/>
                  </a:lnTo>
                  <a:lnTo>
                    <a:pt x="552" y="873"/>
                  </a:lnTo>
                  <a:lnTo>
                    <a:pt x="536" y="877"/>
                  </a:lnTo>
                  <a:lnTo>
                    <a:pt x="521" y="881"/>
                  </a:lnTo>
                  <a:lnTo>
                    <a:pt x="507" y="885"/>
                  </a:lnTo>
                  <a:lnTo>
                    <a:pt x="493" y="890"/>
                  </a:lnTo>
                  <a:lnTo>
                    <a:pt x="480" y="895"/>
                  </a:lnTo>
                  <a:lnTo>
                    <a:pt x="468" y="901"/>
                  </a:lnTo>
                  <a:lnTo>
                    <a:pt x="457" y="907"/>
                  </a:lnTo>
                  <a:lnTo>
                    <a:pt x="447" y="914"/>
                  </a:lnTo>
                  <a:lnTo>
                    <a:pt x="437" y="921"/>
                  </a:lnTo>
                  <a:lnTo>
                    <a:pt x="429" y="928"/>
                  </a:lnTo>
                  <a:lnTo>
                    <a:pt x="421" y="936"/>
                  </a:lnTo>
                  <a:lnTo>
                    <a:pt x="413" y="944"/>
                  </a:lnTo>
                  <a:lnTo>
                    <a:pt x="407" y="953"/>
                  </a:lnTo>
                  <a:lnTo>
                    <a:pt x="401" y="963"/>
                  </a:lnTo>
                  <a:lnTo>
                    <a:pt x="396" y="973"/>
                  </a:lnTo>
                  <a:lnTo>
                    <a:pt x="391" y="985"/>
                  </a:lnTo>
                  <a:lnTo>
                    <a:pt x="388" y="996"/>
                  </a:lnTo>
                  <a:lnTo>
                    <a:pt x="384" y="1008"/>
                  </a:lnTo>
                  <a:lnTo>
                    <a:pt x="382" y="1020"/>
                  </a:lnTo>
                  <a:lnTo>
                    <a:pt x="380" y="1034"/>
                  </a:lnTo>
                  <a:lnTo>
                    <a:pt x="378" y="1048"/>
                  </a:lnTo>
                  <a:lnTo>
                    <a:pt x="377" y="1063"/>
                  </a:lnTo>
                  <a:lnTo>
                    <a:pt x="377" y="1079"/>
                  </a:lnTo>
                  <a:lnTo>
                    <a:pt x="377" y="1095"/>
                  </a:lnTo>
                  <a:lnTo>
                    <a:pt x="378" y="1130"/>
                  </a:lnTo>
                  <a:lnTo>
                    <a:pt x="380" y="1170"/>
                  </a:lnTo>
                  <a:close/>
                  <a:moveTo>
                    <a:pt x="308" y="1163"/>
                  </a:moveTo>
                  <a:lnTo>
                    <a:pt x="304" y="1126"/>
                  </a:lnTo>
                  <a:lnTo>
                    <a:pt x="300" y="1093"/>
                  </a:lnTo>
                  <a:lnTo>
                    <a:pt x="296" y="1063"/>
                  </a:lnTo>
                  <a:lnTo>
                    <a:pt x="291" y="1034"/>
                  </a:lnTo>
                  <a:lnTo>
                    <a:pt x="285" y="1009"/>
                  </a:lnTo>
                  <a:lnTo>
                    <a:pt x="277" y="986"/>
                  </a:lnTo>
                  <a:lnTo>
                    <a:pt x="273" y="974"/>
                  </a:lnTo>
                  <a:lnTo>
                    <a:pt x="267" y="964"/>
                  </a:lnTo>
                  <a:lnTo>
                    <a:pt x="262" y="954"/>
                  </a:lnTo>
                  <a:lnTo>
                    <a:pt x="256" y="945"/>
                  </a:lnTo>
                  <a:lnTo>
                    <a:pt x="250" y="937"/>
                  </a:lnTo>
                  <a:lnTo>
                    <a:pt x="243" y="929"/>
                  </a:lnTo>
                  <a:lnTo>
                    <a:pt x="235" y="921"/>
                  </a:lnTo>
                  <a:lnTo>
                    <a:pt x="227" y="914"/>
                  </a:lnTo>
                  <a:lnTo>
                    <a:pt x="218" y="906"/>
                  </a:lnTo>
                  <a:lnTo>
                    <a:pt x="208" y="899"/>
                  </a:lnTo>
                  <a:lnTo>
                    <a:pt x="198" y="893"/>
                  </a:lnTo>
                  <a:lnTo>
                    <a:pt x="185" y="888"/>
                  </a:lnTo>
                  <a:lnTo>
                    <a:pt x="173" y="883"/>
                  </a:lnTo>
                  <a:lnTo>
                    <a:pt x="160" y="878"/>
                  </a:lnTo>
                  <a:lnTo>
                    <a:pt x="145" y="873"/>
                  </a:lnTo>
                  <a:lnTo>
                    <a:pt x="130" y="869"/>
                  </a:lnTo>
                  <a:lnTo>
                    <a:pt x="96" y="862"/>
                  </a:lnTo>
                  <a:lnTo>
                    <a:pt x="57" y="855"/>
                  </a:lnTo>
                  <a:lnTo>
                    <a:pt x="55" y="895"/>
                  </a:lnTo>
                  <a:lnTo>
                    <a:pt x="54" y="932"/>
                  </a:lnTo>
                  <a:lnTo>
                    <a:pt x="55" y="948"/>
                  </a:lnTo>
                  <a:lnTo>
                    <a:pt x="55" y="964"/>
                  </a:lnTo>
                  <a:lnTo>
                    <a:pt x="57" y="979"/>
                  </a:lnTo>
                  <a:lnTo>
                    <a:pt x="59" y="994"/>
                  </a:lnTo>
                  <a:lnTo>
                    <a:pt x="61" y="1008"/>
                  </a:lnTo>
                  <a:lnTo>
                    <a:pt x="64" y="1020"/>
                  </a:lnTo>
                  <a:lnTo>
                    <a:pt x="68" y="1032"/>
                  </a:lnTo>
                  <a:lnTo>
                    <a:pt x="72" y="1044"/>
                  </a:lnTo>
                  <a:lnTo>
                    <a:pt x="76" y="1054"/>
                  </a:lnTo>
                  <a:lnTo>
                    <a:pt x="82" y="1065"/>
                  </a:lnTo>
                  <a:lnTo>
                    <a:pt x="88" y="1074"/>
                  </a:lnTo>
                  <a:lnTo>
                    <a:pt x="94" y="1083"/>
                  </a:lnTo>
                  <a:lnTo>
                    <a:pt x="102" y="1091"/>
                  </a:lnTo>
                  <a:lnTo>
                    <a:pt x="110" y="1099"/>
                  </a:lnTo>
                  <a:lnTo>
                    <a:pt x="118" y="1106"/>
                  </a:lnTo>
                  <a:lnTo>
                    <a:pt x="129" y="1112"/>
                  </a:lnTo>
                  <a:lnTo>
                    <a:pt x="139" y="1118"/>
                  </a:lnTo>
                  <a:lnTo>
                    <a:pt x="150" y="1124"/>
                  </a:lnTo>
                  <a:lnTo>
                    <a:pt x="162" y="1129"/>
                  </a:lnTo>
                  <a:lnTo>
                    <a:pt x="174" y="1135"/>
                  </a:lnTo>
                  <a:lnTo>
                    <a:pt x="188" y="1140"/>
                  </a:lnTo>
                  <a:lnTo>
                    <a:pt x="203" y="1144"/>
                  </a:lnTo>
                  <a:lnTo>
                    <a:pt x="218" y="1148"/>
                  </a:lnTo>
                  <a:lnTo>
                    <a:pt x="234" y="1151"/>
                  </a:lnTo>
                  <a:lnTo>
                    <a:pt x="270" y="1158"/>
                  </a:lnTo>
                  <a:lnTo>
                    <a:pt x="308" y="1163"/>
                  </a:lnTo>
                  <a:close/>
                  <a:moveTo>
                    <a:pt x="344" y="955"/>
                  </a:moveTo>
                  <a:lnTo>
                    <a:pt x="367" y="921"/>
                  </a:lnTo>
                  <a:lnTo>
                    <a:pt x="388" y="888"/>
                  </a:lnTo>
                  <a:lnTo>
                    <a:pt x="407" y="858"/>
                  </a:lnTo>
                  <a:lnTo>
                    <a:pt x="424" y="829"/>
                  </a:lnTo>
                  <a:lnTo>
                    <a:pt x="431" y="816"/>
                  </a:lnTo>
                  <a:lnTo>
                    <a:pt x="437" y="803"/>
                  </a:lnTo>
                  <a:lnTo>
                    <a:pt x="443" y="790"/>
                  </a:lnTo>
                  <a:lnTo>
                    <a:pt x="448" y="778"/>
                  </a:lnTo>
                  <a:lnTo>
                    <a:pt x="452" y="765"/>
                  </a:lnTo>
                  <a:lnTo>
                    <a:pt x="455" y="752"/>
                  </a:lnTo>
                  <a:lnTo>
                    <a:pt x="458" y="740"/>
                  </a:lnTo>
                  <a:lnTo>
                    <a:pt x="459" y="728"/>
                  </a:lnTo>
                  <a:lnTo>
                    <a:pt x="460" y="716"/>
                  </a:lnTo>
                  <a:lnTo>
                    <a:pt x="460" y="704"/>
                  </a:lnTo>
                  <a:lnTo>
                    <a:pt x="459" y="692"/>
                  </a:lnTo>
                  <a:lnTo>
                    <a:pt x="457" y="679"/>
                  </a:lnTo>
                  <a:lnTo>
                    <a:pt x="454" y="667"/>
                  </a:lnTo>
                  <a:lnTo>
                    <a:pt x="450" y="654"/>
                  </a:lnTo>
                  <a:lnTo>
                    <a:pt x="445" y="642"/>
                  </a:lnTo>
                  <a:lnTo>
                    <a:pt x="440" y="629"/>
                  </a:lnTo>
                  <a:lnTo>
                    <a:pt x="433" y="616"/>
                  </a:lnTo>
                  <a:lnTo>
                    <a:pt x="425" y="602"/>
                  </a:lnTo>
                  <a:lnTo>
                    <a:pt x="414" y="588"/>
                  </a:lnTo>
                  <a:lnTo>
                    <a:pt x="404" y="574"/>
                  </a:lnTo>
                  <a:lnTo>
                    <a:pt x="393" y="559"/>
                  </a:lnTo>
                  <a:lnTo>
                    <a:pt x="380" y="544"/>
                  </a:lnTo>
                  <a:lnTo>
                    <a:pt x="367" y="528"/>
                  </a:lnTo>
                  <a:lnTo>
                    <a:pt x="352" y="512"/>
                  </a:lnTo>
                  <a:lnTo>
                    <a:pt x="319" y="546"/>
                  </a:lnTo>
                  <a:lnTo>
                    <a:pt x="292" y="577"/>
                  </a:lnTo>
                  <a:lnTo>
                    <a:pt x="280" y="592"/>
                  </a:lnTo>
                  <a:lnTo>
                    <a:pt x="268" y="606"/>
                  </a:lnTo>
                  <a:lnTo>
                    <a:pt x="258" y="622"/>
                  </a:lnTo>
                  <a:lnTo>
                    <a:pt x="250" y="635"/>
                  </a:lnTo>
                  <a:lnTo>
                    <a:pt x="242" y="649"/>
                  </a:lnTo>
                  <a:lnTo>
                    <a:pt x="235" y="662"/>
                  </a:lnTo>
                  <a:lnTo>
                    <a:pt x="229" y="675"/>
                  </a:lnTo>
                  <a:lnTo>
                    <a:pt x="225" y="689"/>
                  </a:lnTo>
                  <a:lnTo>
                    <a:pt x="221" y="701"/>
                  </a:lnTo>
                  <a:lnTo>
                    <a:pt x="218" y="714"/>
                  </a:lnTo>
                  <a:lnTo>
                    <a:pt x="217" y="726"/>
                  </a:lnTo>
                  <a:lnTo>
                    <a:pt x="216" y="738"/>
                  </a:lnTo>
                  <a:lnTo>
                    <a:pt x="217" y="750"/>
                  </a:lnTo>
                  <a:lnTo>
                    <a:pt x="218" y="764"/>
                  </a:lnTo>
                  <a:lnTo>
                    <a:pt x="221" y="776"/>
                  </a:lnTo>
                  <a:lnTo>
                    <a:pt x="224" y="788"/>
                  </a:lnTo>
                  <a:lnTo>
                    <a:pt x="228" y="800"/>
                  </a:lnTo>
                  <a:lnTo>
                    <a:pt x="234" y="813"/>
                  </a:lnTo>
                  <a:lnTo>
                    <a:pt x="240" y="826"/>
                  </a:lnTo>
                  <a:lnTo>
                    <a:pt x="248" y="839"/>
                  </a:lnTo>
                  <a:lnTo>
                    <a:pt x="256" y="853"/>
                  </a:lnTo>
                  <a:lnTo>
                    <a:pt x="266" y="866"/>
                  </a:lnTo>
                  <a:lnTo>
                    <a:pt x="277" y="880"/>
                  </a:lnTo>
                  <a:lnTo>
                    <a:pt x="288" y="894"/>
                  </a:lnTo>
                  <a:lnTo>
                    <a:pt x="314" y="924"/>
                  </a:lnTo>
                  <a:lnTo>
                    <a:pt x="344" y="955"/>
                  </a:lnTo>
                  <a:close/>
                  <a:moveTo>
                    <a:pt x="365" y="1927"/>
                  </a:moveTo>
                  <a:lnTo>
                    <a:pt x="308" y="1928"/>
                  </a:lnTo>
                  <a:lnTo>
                    <a:pt x="311" y="2271"/>
                  </a:lnTo>
                  <a:lnTo>
                    <a:pt x="367" y="2271"/>
                  </a:lnTo>
                  <a:lnTo>
                    <a:pt x="365" y="1927"/>
                  </a:lnTo>
                  <a:close/>
                  <a:moveTo>
                    <a:pt x="627" y="0"/>
                  </a:moveTo>
                  <a:lnTo>
                    <a:pt x="600" y="0"/>
                  </a:lnTo>
                  <a:lnTo>
                    <a:pt x="596" y="775"/>
                  </a:lnTo>
                  <a:lnTo>
                    <a:pt x="623" y="775"/>
                  </a:lnTo>
                  <a:lnTo>
                    <a:pt x="627" y="0"/>
                  </a:lnTo>
                  <a:close/>
                  <a:moveTo>
                    <a:pt x="78" y="302"/>
                  </a:moveTo>
                  <a:lnTo>
                    <a:pt x="60" y="302"/>
                  </a:lnTo>
                  <a:lnTo>
                    <a:pt x="58" y="814"/>
                  </a:lnTo>
                  <a:lnTo>
                    <a:pt x="75" y="814"/>
                  </a:lnTo>
                  <a:lnTo>
                    <a:pt x="78" y="302"/>
                  </a:lnTo>
                  <a:close/>
                  <a:moveTo>
                    <a:pt x="256" y="201"/>
                  </a:moveTo>
                  <a:lnTo>
                    <a:pt x="245" y="201"/>
                  </a:lnTo>
                  <a:lnTo>
                    <a:pt x="244" y="516"/>
                  </a:lnTo>
                  <a:lnTo>
                    <a:pt x="255" y="516"/>
                  </a:lnTo>
                  <a:lnTo>
                    <a:pt x="256" y="201"/>
                  </a:lnTo>
                  <a:close/>
                  <a:moveTo>
                    <a:pt x="437" y="103"/>
                  </a:moveTo>
                  <a:lnTo>
                    <a:pt x="425" y="103"/>
                  </a:lnTo>
                  <a:lnTo>
                    <a:pt x="424" y="443"/>
                  </a:lnTo>
                  <a:lnTo>
                    <a:pt x="435" y="443"/>
                  </a:lnTo>
                  <a:lnTo>
                    <a:pt x="437" y="103"/>
                  </a:lnTo>
                  <a:close/>
                  <a:moveTo>
                    <a:pt x="296" y="1839"/>
                  </a:moveTo>
                  <a:lnTo>
                    <a:pt x="291" y="1796"/>
                  </a:lnTo>
                  <a:lnTo>
                    <a:pt x="287" y="1758"/>
                  </a:lnTo>
                  <a:lnTo>
                    <a:pt x="282" y="1721"/>
                  </a:lnTo>
                  <a:lnTo>
                    <a:pt x="276" y="1689"/>
                  </a:lnTo>
                  <a:lnTo>
                    <a:pt x="273" y="1674"/>
                  </a:lnTo>
                  <a:lnTo>
                    <a:pt x="268" y="1658"/>
                  </a:lnTo>
                  <a:lnTo>
                    <a:pt x="264" y="1645"/>
                  </a:lnTo>
                  <a:lnTo>
                    <a:pt x="259" y="1632"/>
                  </a:lnTo>
                  <a:lnTo>
                    <a:pt x="254" y="1619"/>
                  </a:lnTo>
                  <a:lnTo>
                    <a:pt x="249" y="1607"/>
                  </a:lnTo>
                  <a:lnTo>
                    <a:pt x="243" y="1596"/>
                  </a:lnTo>
                  <a:lnTo>
                    <a:pt x="236" y="1586"/>
                  </a:lnTo>
                  <a:lnTo>
                    <a:pt x="229" y="1575"/>
                  </a:lnTo>
                  <a:lnTo>
                    <a:pt x="220" y="1565"/>
                  </a:lnTo>
                  <a:lnTo>
                    <a:pt x="212" y="1556"/>
                  </a:lnTo>
                  <a:lnTo>
                    <a:pt x="202" y="1548"/>
                  </a:lnTo>
                  <a:lnTo>
                    <a:pt x="190" y="1540"/>
                  </a:lnTo>
                  <a:lnTo>
                    <a:pt x="179" y="1532"/>
                  </a:lnTo>
                  <a:lnTo>
                    <a:pt x="167" y="1525"/>
                  </a:lnTo>
                  <a:lnTo>
                    <a:pt x="153" y="1519"/>
                  </a:lnTo>
                  <a:lnTo>
                    <a:pt x="139" y="1513"/>
                  </a:lnTo>
                  <a:lnTo>
                    <a:pt x="124" y="1506"/>
                  </a:lnTo>
                  <a:lnTo>
                    <a:pt x="106" y="1501"/>
                  </a:lnTo>
                  <a:lnTo>
                    <a:pt x="88" y="1496"/>
                  </a:lnTo>
                  <a:lnTo>
                    <a:pt x="69" y="1491"/>
                  </a:lnTo>
                  <a:lnTo>
                    <a:pt x="48" y="1487"/>
                  </a:lnTo>
                  <a:lnTo>
                    <a:pt x="26" y="1483"/>
                  </a:lnTo>
                  <a:lnTo>
                    <a:pt x="4" y="1480"/>
                  </a:lnTo>
                  <a:lnTo>
                    <a:pt x="1" y="1527"/>
                  </a:lnTo>
                  <a:lnTo>
                    <a:pt x="0" y="1569"/>
                  </a:lnTo>
                  <a:lnTo>
                    <a:pt x="0" y="1589"/>
                  </a:lnTo>
                  <a:lnTo>
                    <a:pt x="1" y="1608"/>
                  </a:lnTo>
                  <a:lnTo>
                    <a:pt x="3" y="1625"/>
                  </a:lnTo>
                  <a:lnTo>
                    <a:pt x="5" y="1642"/>
                  </a:lnTo>
                  <a:lnTo>
                    <a:pt x="8" y="1657"/>
                  </a:lnTo>
                  <a:lnTo>
                    <a:pt x="11" y="1673"/>
                  </a:lnTo>
                  <a:lnTo>
                    <a:pt x="15" y="1687"/>
                  </a:lnTo>
                  <a:lnTo>
                    <a:pt x="20" y="1700"/>
                  </a:lnTo>
                  <a:lnTo>
                    <a:pt x="26" y="1712"/>
                  </a:lnTo>
                  <a:lnTo>
                    <a:pt x="32" y="1724"/>
                  </a:lnTo>
                  <a:lnTo>
                    <a:pt x="39" y="1736"/>
                  </a:lnTo>
                  <a:lnTo>
                    <a:pt x="47" y="1746"/>
                  </a:lnTo>
                  <a:lnTo>
                    <a:pt x="56" y="1755"/>
                  </a:lnTo>
                  <a:lnTo>
                    <a:pt x="66" y="1764"/>
                  </a:lnTo>
                  <a:lnTo>
                    <a:pt x="76" y="1772"/>
                  </a:lnTo>
                  <a:lnTo>
                    <a:pt x="87" y="1780"/>
                  </a:lnTo>
                  <a:lnTo>
                    <a:pt x="99" y="1787"/>
                  </a:lnTo>
                  <a:lnTo>
                    <a:pt x="111" y="1794"/>
                  </a:lnTo>
                  <a:lnTo>
                    <a:pt x="126" y="1800"/>
                  </a:lnTo>
                  <a:lnTo>
                    <a:pt x="141" y="1805"/>
                  </a:lnTo>
                  <a:lnTo>
                    <a:pt x="156" y="1812"/>
                  </a:lnTo>
                  <a:lnTo>
                    <a:pt x="173" y="1816"/>
                  </a:lnTo>
                  <a:lnTo>
                    <a:pt x="191" y="1821"/>
                  </a:lnTo>
                  <a:lnTo>
                    <a:pt x="210" y="1825"/>
                  </a:lnTo>
                  <a:lnTo>
                    <a:pt x="250" y="1832"/>
                  </a:lnTo>
                  <a:lnTo>
                    <a:pt x="296" y="18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1" name="Freeform 828"/>
            <p:cNvSpPr>
              <a:spLocks noEditPoints="1"/>
            </p:cNvSpPr>
            <p:nvPr/>
          </p:nvSpPr>
          <p:spPr bwMode="auto">
            <a:xfrm>
              <a:off x="9659938" y="5408613"/>
              <a:ext cx="288925" cy="966788"/>
            </a:xfrm>
            <a:custGeom>
              <a:avLst/>
              <a:gdLst>
                <a:gd name="T0" fmla="*/ 587 w 728"/>
                <a:gd name="T1" fmla="*/ 1288 h 2438"/>
                <a:gd name="T2" fmla="*/ 660 w 728"/>
                <a:gd name="T3" fmla="*/ 1215 h 2438"/>
                <a:gd name="T4" fmla="*/ 699 w 728"/>
                <a:gd name="T5" fmla="*/ 1106 h 2438"/>
                <a:gd name="T6" fmla="*/ 707 w 728"/>
                <a:gd name="T7" fmla="*/ 939 h 2438"/>
                <a:gd name="T8" fmla="*/ 581 w 728"/>
                <a:gd name="T9" fmla="*/ 941 h 2438"/>
                <a:gd name="T10" fmla="*/ 484 w 728"/>
                <a:gd name="T11" fmla="*/ 999 h 2438"/>
                <a:gd name="T12" fmla="*/ 430 w 728"/>
                <a:gd name="T13" fmla="*/ 1094 h 2438"/>
                <a:gd name="T14" fmla="*/ 413 w 728"/>
                <a:gd name="T15" fmla="*/ 1236 h 2438"/>
                <a:gd name="T16" fmla="*/ 318 w 728"/>
                <a:gd name="T17" fmla="*/ 1211 h 2438"/>
                <a:gd name="T18" fmla="*/ 286 w 728"/>
                <a:gd name="T19" fmla="*/ 1064 h 2438"/>
                <a:gd name="T20" fmla="*/ 228 w 728"/>
                <a:gd name="T21" fmla="*/ 978 h 2438"/>
                <a:gd name="T22" fmla="*/ 126 w 728"/>
                <a:gd name="T23" fmla="*/ 922 h 2438"/>
                <a:gd name="T24" fmla="*/ 37 w 728"/>
                <a:gd name="T25" fmla="*/ 1041 h 2438"/>
                <a:gd name="T26" fmla="*/ 58 w 728"/>
                <a:gd name="T27" fmla="*/ 1183 h 2438"/>
                <a:gd name="T28" fmla="*/ 112 w 728"/>
                <a:gd name="T29" fmla="*/ 1275 h 2438"/>
                <a:gd name="T30" fmla="*/ 210 w 728"/>
                <a:gd name="T31" fmla="*/ 1332 h 2438"/>
                <a:gd name="T32" fmla="*/ 413 w 728"/>
                <a:gd name="T33" fmla="*/ 912 h 2438"/>
                <a:gd name="T34" fmla="*/ 582 w 728"/>
                <a:gd name="T35" fmla="*/ 827 h 2438"/>
                <a:gd name="T36" fmla="*/ 646 w 728"/>
                <a:gd name="T37" fmla="*/ 756 h 2438"/>
                <a:gd name="T38" fmla="*/ 678 w 728"/>
                <a:gd name="T39" fmla="*/ 648 h 2438"/>
                <a:gd name="T40" fmla="*/ 681 w 728"/>
                <a:gd name="T41" fmla="*/ 483 h 2438"/>
                <a:gd name="T42" fmla="*/ 548 w 728"/>
                <a:gd name="T43" fmla="*/ 518 h 2438"/>
                <a:gd name="T44" fmla="*/ 464 w 728"/>
                <a:gd name="T45" fmla="*/ 578 h 2438"/>
                <a:gd name="T46" fmla="*/ 421 w 728"/>
                <a:gd name="T47" fmla="*/ 671 h 2438"/>
                <a:gd name="T48" fmla="*/ 408 w 728"/>
                <a:gd name="T49" fmla="*/ 809 h 2438"/>
                <a:gd name="T50" fmla="*/ 315 w 728"/>
                <a:gd name="T51" fmla="*/ 725 h 2438"/>
                <a:gd name="T52" fmla="*/ 285 w 728"/>
                <a:gd name="T53" fmla="*/ 614 h 2438"/>
                <a:gd name="T54" fmla="*/ 226 w 728"/>
                <a:gd name="T55" fmla="*/ 538 h 2438"/>
                <a:gd name="T56" fmla="*/ 123 w 728"/>
                <a:gd name="T57" fmla="*/ 490 h 2438"/>
                <a:gd name="T58" fmla="*/ 60 w 728"/>
                <a:gd name="T59" fmla="*/ 628 h 2438"/>
                <a:gd name="T60" fmla="*/ 83 w 728"/>
                <a:gd name="T61" fmla="*/ 752 h 2438"/>
                <a:gd name="T62" fmla="*/ 140 w 728"/>
                <a:gd name="T63" fmla="*/ 833 h 2438"/>
                <a:gd name="T64" fmla="*/ 236 w 728"/>
                <a:gd name="T65" fmla="*/ 881 h 2438"/>
                <a:gd name="T66" fmla="*/ 441 w 728"/>
                <a:gd name="T67" fmla="*/ 481 h 2438"/>
                <a:gd name="T68" fmla="*/ 494 w 728"/>
                <a:gd name="T69" fmla="*/ 334 h 2438"/>
                <a:gd name="T70" fmla="*/ 493 w 728"/>
                <a:gd name="T71" fmla="*/ 216 h 2438"/>
                <a:gd name="T72" fmla="*/ 439 w 728"/>
                <a:gd name="T73" fmla="*/ 86 h 2438"/>
                <a:gd name="T74" fmla="*/ 330 w 728"/>
                <a:gd name="T75" fmla="*/ 70 h 2438"/>
                <a:gd name="T76" fmla="*/ 255 w 728"/>
                <a:gd name="T77" fmla="*/ 209 h 2438"/>
                <a:gd name="T78" fmla="*/ 235 w 728"/>
                <a:gd name="T79" fmla="*/ 332 h 2438"/>
                <a:gd name="T80" fmla="*/ 269 w 728"/>
                <a:gd name="T81" fmla="*/ 454 h 2438"/>
                <a:gd name="T82" fmla="*/ 395 w 728"/>
                <a:gd name="T83" fmla="*/ 1962 h 2438"/>
                <a:gd name="T84" fmla="*/ 311 w 728"/>
                <a:gd name="T85" fmla="*/ 1726 h 2438"/>
                <a:gd name="T86" fmla="*/ 276 w 728"/>
                <a:gd name="T87" fmla="*/ 1535 h 2438"/>
                <a:gd name="T88" fmla="*/ 219 w 728"/>
                <a:gd name="T89" fmla="*/ 1436 h 2438"/>
                <a:gd name="T90" fmla="*/ 115 w 728"/>
                <a:gd name="T91" fmla="*/ 1371 h 2438"/>
                <a:gd name="T92" fmla="*/ 0 w 728"/>
                <a:gd name="T93" fmla="*/ 1466 h 2438"/>
                <a:gd name="T94" fmla="*/ 17 w 728"/>
                <a:gd name="T95" fmla="*/ 1629 h 2438"/>
                <a:gd name="T96" fmla="*/ 71 w 728"/>
                <a:gd name="T97" fmla="*/ 1735 h 2438"/>
                <a:gd name="T98" fmla="*/ 169 w 728"/>
                <a:gd name="T99" fmla="*/ 1801 h 2438"/>
                <a:gd name="T100" fmla="*/ 320 w 728"/>
                <a:gd name="T101" fmla="*/ 1839 h 2438"/>
                <a:gd name="T102" fmla="*/ 596 w 728"/>
                <a:gd name="T103" fmla="*/ 1761 h 2438"/>
                <a:gd name="T104" fmla="*/ 676 w 728"/>
                <a:gd name="T105" fmla="*/ 1683 h 2438"/>
                <a:gd name="T106" fmla="*/ 719 w 728"/>
                <a:gd name="T107" fmla="*/ 1564 h 2438"/>
                <a:gd name="T108" fmla="*/ 727 w 728"/>
                <a:gd name="T109" fmla="*/ 1382 h 2438"/>
                <a:gd name="T110" fmla="*/ 589 w 728"/>
                <a:gd name="T111" fmla="*/ 1384 h 2438"/>
                <a:gd name="T112" fmla="*/ 484 w 728"/>
                <a:gd name="T113" fmla="*/ 1448 h 2438"/>
                <a:gd name="T114" fmla="*/ 427 w 728"/>
                <a:gd name="T115" fmla="*/ 1551 h 2438"/>
                <a:gd name="T116" fmla="*/ 407 w 728"/>
                <a:gd name="T117" fmla="*/ 1703 h 2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28" h="2438">
                  <a:moveTo>
                    <a:pt x="417" y="1371"/>
                  </a:moveTo>
                  <a:lnTo>
                    <a:pt x="457" y="1354"/>
                  </a:lnTo>
                  <a:lnTo>
                    <a:pt x="495" y="1338"/>
                  </a:lnTo>
                  <a:lnTo>
                    <a:pt x="528" y="1322"/>
                  </a:lnTo>
                  <a:lnTo>
                    <a:pt x="559" y="1306"/>
                  </a:lnTo>
                  <a:lnTo>
                    <a:pt x="573" y="1296"/>
                  </a:lnTo>
                  <a:lnTo>
                    <a:pt x="587" y="1288"/>
                  </a:lnTo>
                  <a:lnTo>
                    <a:pt x="599" y="1279"/>
                  </a:lnTo>
                  <a:lnTo>
                    <a:pt x="611" y="1270"/>
                  </a:lnTo>
                  <a:lnTo>
                    <a:pt x="622" y="1260"/>
                  </a:lnTo>
                  <a:lnTo>
                    <a:pt x="634" y="1250"/>
                  </a:lnTo>
                  <a:lnTo>
                    <a:pt x="643" y="1239"/>
                  </a:lnTo>
                  <a:lnTo>
                    <a:pt x="652" y="1228"/>
                  </a:lnTo>
                  <a:lnTo>
                    <a:pt x="660" y="1215"/>
                  </a:lnTo>
                  <a:lnTo>
                    <a:pt x="668" y="1203"/>
                  </a:lnTo>
                  <a:lnTo>
                    <a:pt x="675" y="1189"/>
                  </a:lnTo>
                  <a:lnTo>
                    <a:pt x="681" y="1175"/>
                  </a:lnTo>
                  <a:lnTo>
                    <a:pt x="687" y="1159"/>
                  </a:lnTo>
                  <a:lnTo>
                    <a:pt x="691" y="1142"/>
                  </a:lnTo>
                  <a:lnTo>
                    <a:pt x="696" y="1125"/>
                  </a:lnTo>
                  <a:lnTo>
                    <a:pt x="699" y="1106"/>
                  </a:lnTo>
                  <a:lnTo>
                    <a:pt x="702" y="1087"/>
                  </a:lnTo>
                  <a:lnTo>
                    <a:pt x="705" y="1065"/>
                  </a:lnTo>
                  <a:lnTo>
                    <a:pt x="707" y="1043"/>
                  </a:lnTo>
                  <a:lnTo>
                    <a:pt x="708" y="1019"/>
                  </a:lnTo>
                  <a:lnTo>
                    <a:pt x="708" y="993"/>
                  </a:lnTo>
                  <a:lnTo>
                    <a:pt x="708" y="967"/>
                  </a:lnTo>
                  <a:lnTo>
                    <a:pt x="707" y="939"/>
                  </a:lnTo>
                  <a:lnTo>
                    <a:pt x="706" y="908"/>
                  </a:lnTo>
                  <a:lnTo>
                    <a:pt x="682" y="913"/>
                  </a:lnTo>
                  <a:lnTo>
                    <a:pt x="659" y="917"/>
                  </a:lnTo>
                  <a:lnTo>
                    <a:pt x="638" y="922"/>
                  </a:lnTo>
                  <a:lnTo>
                    <a:pt x="617" y="929"/>
                  </a:lnTo>
                  <a:lnTo>
                    <a:pt x="598" y="935"/>
                  </a:lnTo>
                  <a:lnTo>
                    <a:pt x="581" y="941"/>
                  </a:lnTo>
                  <a:lnTo>
                    <a:pt x="564" y="947"/>
                  </a:lnTo>
                  <a:lnTo>
                    <a:pt x="547" y="955"/>
                  </a:lnTo>
                  <a:lnTo>
                    <a:pt x="533" y="962"/>
                  </a:lnTo>
                  <a:lnTo>
                    <a:pt x="519" y="971"/>
                  </a:lnTo>
                  <a:lnTo>
                    <a:pt x="506" y="979"/>
                  </a:lnTo>
                  <a:lnTo>
                    <a:pt x="495" y="989"/>
                  </a:lnTo>
                  <a:lnTo>
                    <a:pt x="484" y="999"/>
                  </a:lnTo>
                  <a:lnTo>
                    <a:pt x="473" y="1011"/>
                  </a:lnTo>
                  <a:lnTo>
                    <a:pt x="464" y="1023"/>
                  </a:lnTo>
                  <a:lnTo>
                    <a:pt x="455" y="1035"/>
                  </a:lnTo>
                  <a:lnTo>
                    <a:pt x="448" y="1048"/>
                  </a:lnTo>
                  <a:lnTo>
                    <a:pt x="441" y="1063"/>
                  </a:lnTo>
                  <a:lnTo>
                    <a:pt x="435" y="1078"/>
                  </a:lnTo>
                  <a:lnTo>
                    <a:pt x="430" y="1094"/>
                  </a:lnTo>
                  <a:lnTo>
                    <a:pt x="426" y="1111"/>
                  </a:lnTo>
                  <a:lnTo>
                    <a:pt x="422" y="1129"/>
                  </a:lnTo>
                  <a:lnTo>
                    <a:pt x="419" y="1148"/>
                  </a:lnTo>
                  <a:lnTo>
                    <a:pt x="417" y="1168"/>
                  </a:lnTo>
                  <a:lnTo>
                    <a:pt x="415" y="1189"/>
                  </a:lnTo>
                  <a:lnTo>
                    <a:pt x="414" y="1211"/>
                  </a:lnTo>
                  <a:lnTo>
                    <a:pt x="413" y="1236"/>
                  </a:lnTo>
                  <a:lnTo>
                    <a:pt x="413" y="1260"/>
                  </a:lnTo>
                  <a:lnTo>
                    <a:pt x="414" y="1313"/>
                  </a:lnTo>
                  <a:lnTo>
                    <a:pt x="417" y="1371"/>
                  </a:lnTo>
                  <a:close/>
                  <a:moveTo>
                    <a:pt x="332" y="1360"/>
                  </a:moveTo>
                  <a:lnTo>
                    <a:pt x="328" y="1307"/>
                  </a:lnTo>
                  <a:lnTo>
                    <a:pt x="323" y="1257"/>
                  </a:lnTo>
                  <a:lnTo>
                    <a:pt x="318" y="1211"/>
                  </a:lnTo>
                  <a:lnTo>
                    <a:pt x="312" y="1169"/>
                  </a:lnTo>
                  <a:lnTo>
                    <a:pt x="309" y="1149"/>
                  </a:lnTo>
                  <a:lnTo>
                    <a:pt x="305" y="1131"/>
                  </a:lnTo>
                  <a:lnTo>
                    <a:pt x="301" y="1113"/>
                  </a:lnTo>
                  <a:lnTo>
                    <a:pt x="297" y="1096"/>
                  </a:lnTo>
                  <a:lnTo>
                    <a:pt x="292" y="1080"/>
                  </a:lnTo>
                  <a:lnTo>
                    <a:pt x="286" y="1064"/>
                  </a:lnTo>
                  <a:lnTo>
                    <a:pt x="280" y="1050"/>
                  </a:lnTo>
                  <a:lnTo>
                    <a:pt x="273" y="1036"/>
                  </a:lnTo>
                  <a:lnTo>
                    <a:pt x="266" y="1024"/>
                  </a:lnTo>
                  <a:lnTo>
                    <a:pt x="257" y="1011"/>
                  </a:lnTo>
                  <a:lnTo>
                    <a:pt x="248" y="999"/>
                  </a:lnTo>
                  <a:lnTo>
                    <a:pt x="238" y="988"/>
                  </a:lnTo>
                  <a:lnTo>
                    <a:pt x="228" y="978"/>
                  </a:lnTo>
                  <a:lnTo>
                    <a:pt x="216" y="969"/>
                  </a:lnTo>
                  <a:lnTo>
                    <a:pt x="204" y="960"/>
                  </a:lnTo>
                  <a:lnTo>
                    <a:pt x="191" y="951"/>
                  </a:lnTo>
                  <a:lnTo>
                    <a:pt x="175" y="944"/>
                  </a:lnTo>
                  <a:lnTo>
                    <a:pt x="160" y="936"/>
                  </a:lnTo>
                  <a:lnTo>
                    <a:pt x="143" y="930"/>
                  </a:lnTo>
                  <a:lnTo>
                    <a:pt x="126" y="922"/>
                  </a:lnTo>
                  <a:lnTo>
                    <a:pt x="106" y="917"/>
                  </a:lnTo>
                  <a:lnTo>
                    <a:pt x="85" y="911"/>
                  </a:lnTo>
                  <a:lnTo>
                    <a:pt x="64" y="906"/>
                  </a:lnTo>
                  <a:lnTo>
                    <a:pt x="40" y="902"/>
                  </a:lnTo>
                  <a:lnTo>
                    <a:pt x="37" y="962"/>
                  </a:lnTo>
                  <a:lnTo>
                    <a:pt x="36" y="1016"/>
                  </a:lnTo>
                  <a:lnTo>
                    <a:pt x="37" y="1041"/>
                  </a:lnTo>
                  <a:lnTo>
                    <a:pt x="38" y="1065"/>
                  </a:lnTo>
                  <a:lnTo>
                    <a:pt x="39" y="1088"/>
                  </a:lnTo>
                  <a:lnTo>
                    <a:pt x="41" y="1109"/>
                  </a:lnTo>
                  <a:lnTo>
                    <a:pt x="45" y="1129"/>
                  </a:lnTo>
                  <a:lnTo>
                    <a:pt x="49" y="1148"/>
                  </a:lnTo>
                  <a:lnTo>
                    <a:pt x="53" y="1166"/>
                  </a:lnTo>
                  <a:lnTo>
                    <a:pt x="58" y="1183"/>
                  </a:lnTo>
                  <a:lnTo>
                    <a:pt x="63" y="1199"/>
                  </a:lnTo>
                  <a:lnTo>
                    <a:pt x="69" y="1214"/>
                  </a:lnTo>
                  <a:lnTo>
                    <a:pt x="76" y="1229"/>
                  </a:lnTo>
                  <a:lnTo>
                    <a:pt x="84" y="1241"/>
                  </a:lnTo>
                  <a:lnTo>
                    <a:pt x="93" y="1254"/>
                  </a:lnTo>
                  <a:lnTo>
                    <a:pt x="102" y="1265"/>
                  </a:lnTo>
                  <a:lnTo>
                    <a:pt x="112" y="1275"/>
                  </a:lnTo>
                  <a:lnTo>
                    <a:pt x="124" y="1285"/>
                  </a:lnTo>
                  <a:lnTo>
                    <a:pt x="136" y="1294"/>
                  </a:lnTo>
                  <a:lnTo>
                    <a:pt x="149" y="1304"/>
                  </a:lnTo>
                  <a:lnTo>
                    <a:pt x="162" y="1312"/>
                  </a:lnTo>
                  <a:lnTo>
                    <a:pt x="177" y="1319"/>
                  </a:lnTo>
                  <a:lnTo>
                    <a:pt x="194" y="1325"/>
                  </a:lnTo>
                  <a:lnTo>
                    <a:pt x="210" y="1332"/>
                  </a:lnTo>
                  <a:lnTo>
                    <a:pt x="228" y="1337"/>
                  </a:lnTo>
                  <a:lnTo>
                    <a:pt x="246" y="1343"/>
                  </a:lnTo>
                  <a:lnTo>
                    <a:pt x="267" y="1347"/>
                  </a:lnTo>
                  <a:lnTo>
                    <a:pt x="288" y="1352"/>
                  </a:lnTo>
                  <a:lnTo>
                    <a:pt x="309" y="1356"/>
                  </a:lnTo>
                  <a:lnTo>
                    <a:pt x="332" y="1360"/>
                  </a:lnTo>
                  <a:close/>
                  <a:moveTo>
                    <a:pt x="413" y="912"/>
                  </a:moveTo>
                  <a:lnTo>
                    <a:pt x="450" y="897"/>
                  </a:lnTo>
                  <a:lnTo>
                    <a:pt x="485" y="882"/>
                  </a:lnTo>
                  <a:lnTo>
                    <a:pt x="516" y="867"/>
                  </a:lnTo>
                  <a:lnTo>
                    <a:pt x="544" y="852"/>
                  </a:lnTo>
                  <a:lnTo>
                    <a:pt x="558" y="843"/>
                  </a:lnTo>
                  <a:lnTo>
                    <a:pt x="571" y="835"/>
                  </a:lnTo>
                  <a:lnTo>
                    <a:pt x="582" y="827"/>
                  </a:lnTo>
                  <a:lnTo>
                    <a:pt x="593" y="819"/>
                  </a:lnTo>
                  <a:lnTo>
                    <a:pt x="604" y="810"/>
                  </a:lnTo>
                  <a:lnTo>
                    <a:pt x="613" y="800"/>
                  </a:lnTo>
                  <a:lnTo>
                    <a:pt x="622" y="790"/>
                  </a:lnTo>
                  <a:lnTo>
                    <a:pt x="631" y="780"/>
                  </a:lnTo>
                  <a:lnTo>
                    <a:pt x="639" y="768"/>
                  </a:lnTo>
                  <a:lnTo>
                    <a:pt x="646" y="756"/>
                  </a:lnTo>
                  <a:lnTo>
                    <a:pt x="653" y="743"/>
                  </a:lnTo>
                  <a:lnTo>
                    <a:pt x="658" y="730"/>
                  </a:lnTo>
                  <a:lnTo>
                    <a:pt x="663" y="716"/>
                  </a:lnTo>
                  <a:lnTo>
                    <a:pt x="668" y="701"/>
                  </a:lnTo>
                  <a:lnTo>
                    <a:pt x="672" y="684"/>
                  </a:lnTo>
                  <a:lnTo>
                    <a:pt x="675" y="666"/>
                  </a:lnTo>
                  <a:lnTo>
                    <a:pt x="678" y="648"/>
                  </a:lnTo>
                  <a:lnTo>
                    <a:pt x="680" y="629"/>
                  </a:lnTo>
                  <a:lnTo>
                    <a:pt x="682" y="607"/>
                  </a:lnTo>
                  <a:lnTo>
                    <a:pt x="683" y="585"/>
                  </a:lnTo>
                  <a:lnTo>
                    <a:pt x="683" y="562"/>
                  </a:lnTo>
                  <a:lnTo>
                    <a:pt x="683" y="536"/>
                  </a:lnTo>
                  <a:lnTo>
                    <a:pt x="682" y="510"/>
                  </a:lnTo>
                  <a:lnTo>
                    <a:pt x="681" y="483"/>
                  </a:lnTo>
                  <a:lnTo>
                    <a:pt x="659" y="487"/>
                  </a:lnTo>
                  <a:lnTo>
                    <a:pt x="638" y="491"/>
                  </a:lnTo>
                  <a:lnTo>
                    <a:pt x="618" y="496"/>
                  </a:lnTo>
                  <a:lnTo>
                    <a:pt x="599" y="501"/>
                  </a:lnTo>
                  <a:lnTo>
                    <a:pt x="581" y="506"/>
                  </a:lnTo>
                  <a:lnTo>
                    <a:pt x="565" y="512"/>
                  </a:lnTo>
                  <a:lnTo>
                    <a:pt x="548" y="518"/>
                  </a:lnTo>
                  <a:lnTo>
                    <a:pt x="534" y="525"/>
                  </a:lnTo>
                  <a:lnTo>
                    <a:pt x="520" y="532"/>
                  </a:lnTo>
                  <a:lnTo>
                    <a:pt x="507" y="540"/>
                  </a:lnTo>
                  <a:lnTo>
                    <a:pt x="496" y="548"/>
                  </a:lnTo>
                  <a:lnTo>
                    <a:pt x="485" y="558"/>
                  </a:lnTo>
                  <a:lnTo>
                    <a:pt x="474" y="567"/>
                  </a:lnTo>
                  <a:lnTo>
                    <a:pt x="464" y="578"/>
                  </a:lnTo>
                  <a:lnTo>
                    <a:pt x="456" y="588"/>
                  </a:lnTo>
                  <a:lnTo>
                    <a:pt x="448" y="600"/>
                  </a:lnTo>
                  <a:lnTo>
                    <a:pt x="441" y="612"/>
                  </a:lnTo>
                  <a:lnTo>
                    <a:pt x="435" y="626"/>
                  </a:lnTo>
                  <a:lnTo>
                    <a:pt x="430" y="640"/>
                  </a:lnTo>
                  <a:lnTo>
                    <a:pt x="425" y="655"/>
                  </a:lnTo>
                  <a:lnTo>
                    <a:pt x="421" y="671"/>
                  </a:lnTo>
                  <a:lnTo>
                    <a:pt x="417" y="687"/>
                  </a:lnTo>
                  <a:lnTo>
                    <a:pt x="414" y="706"/>
                  </a:lnTo>
                  <a:lnTo>
                    <a:pt x="412" y="724"/>
                  </a:lnTo>
                  <a:lnTo>
                    <a:pt x="410" y="744"/>
                  </a:lnTo>
                  <a:lnTo>
                    <a:pt x="408" y="764"/>
                  </a:lnTo>
                  <a:lnTo>
                    <a:pt x="408" y="787"/>
                  </a:lnTo>
                  <a:lnTo>
                    <a:pt x="408" y="809"/>
                  </a:lnTo>
                  <a:lnTo>
                    <a:pt x="410" y="859"/>
                  </a:lnTo>
                  <a:lnTo>
                    <a:pt x="413" y="912"/>
                  </a:lnTo>
                  <a:close/>
                  <a:moveTo>
                    <a:pt x="333" y="903"/>
                  </a:moveTo>
                  <a:lnTo>
                    <a:pt x="329" y="853"/>
                  </a:lnTo>
                  <a:lnTo>
                    <a:pt x="325" y="806"/>
                  </a:lnTo>
                  <a:lnTo>
                    <a:pt x="320" y="763"/>
                  </a:lnTo>
                  <a:lnTo>
                    <a:pt x="315" y="725"/>
                  </a:lnTo>
                  <a:lnTo>
                    <a:pt x="312" y="707"/>
                  </a:lnTo>
                  <a:lnTo>
                    <a:pt x="308" y="689"/>
                  </a:lnTo>
                  <a:lnTo>
                    <a:pt x="304" y="672"/>
                  </a:lnTo>
                  <a:lnTo>
                    <a:pt x="300" y="657"/>
                  </a:lnTo>
                  <a:lnTo>
                    <a:pt x="296" y="642"/>
                  </a:lnTo>
                  <a:lnTo>
                    <a:pt x="290" y="628"/>
                  </a:lnTo>
                  <a:lnTo>
                    <a:pt x="285" y="614"/>
                  </a:lnTo>
                  <a:lnTo>
                    <a:pt x="279" y="601"/>
                  </a:lnTo>
                  <a:lnTo>
                    <a:pt x="272" y="589"/>
                  </a:lnTo>
                  <a:lnTo>
                    <a:pt x="264" y="578"/>
                  </a:lnTo>
                  <a:lnTo>
                    <a:pt x="255" y="567"/>
                  </a:lnTo>
                  <a:lnTo>
                    <a:pt x="246" y="557"/>
                  </a:lnTo>
                  <a:lnTo>
                    <a:pt x="236" y="547"/>
                  </a:lnTo>
                  <a:lnTo>
                    <a:pt x="226" y="538"/>
                  </a:lnTo>
                  <a:lnTo>
                    <a:pt x="214" y="530"/>
                  </a:lnTo>
                  <a:lnTo>
                    <a:pt x="202" y="522"/>
                  </a:lnTo>
                  <a:lnTo>
                    <a:pt x="187" y="515"/>
                  </a:lnTo>
                  <a:lnTo>
                    <a:pt x="173" y="508"/>
                  </a:lnTo>
                  <a:lnTo>
                    <a:pt x="157" y="502"/>
                  </a:lnTo>
                  <a:lnTo>
                    <a:pt x="141" y="496"/>
                  </a:lnTo>
                  <a:lnTo>
                    <a:pt x="123" y="490"/>
                  </a:lnTo>
                  <a:lnTo>
                    <a:pt x="104" y="485"/>
                  </a:lnTo>
                  <a:lnTo>
                    <a:pt x="83" y="481"/>
                  </a:lnTo>
                  <a:lnTo>
                    <a:pt x="62" y="477"/>
                  </a:lnTo>
                  <a:lnTo>
                    <a:pt x="60" y="532"/>
                  </a:lnTo>
                  <a:lnTo>
                    <a:pt x="59" y="582"/>
                  </a:lnTo>
                  <a:lnTo>
                    <a:pt x="59" y="605"/>
                  </a:lnTo>
                  <a:lnTo>
                    <a:pt x="60" y="628"/>
                  </a:lnTo>
                  <a:lnTo>
                    <a:pt x="62" y="649"/>
                  </a:lnTo>
                  <a:lnTo>
                    <a:pt x="64" y="669"/>
                  </a:lnTo>
                  <a:lnTo>
                    <a:pt x="66" y="687"/>
                  </a:lnTo>
                  <a:lnTo>
                    <a:pt x="69" y="706"/>
                  </a:lnTo>
                  <a:lnTo>
                    <a:pt x="73" y="722"/>
                  </a:lnTo>
                  <a:lnTo>
                    <a:pt x="78" y="738"/>
                  </a:lnTo>
                  <a:lnTo>
                    <a:pt x="83" y="752"/>
                  </a:lnTo>
                  <a:lnTo>
                    <a:pt x="89" y="766"/>
                  </a:lnTo>
                  <a:lnTo>
                    <a:pt x="95" y="780"/>
                  </a:lnTo>
                  <a:lnTo>
                    <a:pt x="102" y="792"/>
                  </a:lnTo>
                  <a:lnTo>
                    <a:pt x="110" y="803"/>
                  </a:lnTo>
                  <a:lnTo>
                    <a:pt x="120" y="814"/>
                  </a:lnTo>
                  <a:lnTo>
                    <a:pt x="129" y="824"/>
                  </a:lnTo>
                  <a:lnTo>
                    <a:pt x="140" y="833"/>
                  </a:lnTo>
                  <a:lnTo>
                    <a:pt x="151" y="841"/>
                  </a:lnTo>
                  <a:lnTo>
                    <a:pt x="163" y="849"/>
                  </a:lnTo>
                  <a:lnTo>
                    <a:pt x="175" y="857"/>
                  </a:lnTo>
                  <a:lnTo>
                    <a:pt x="189" y="864"/>
                  </a:lnTo>
                  <a:lnTo>
                    <a:pt x="204" y="870"/>
                  </a:lnTo>
                  <a:lnTo>
                    <a:pt x="220" y="876"/>
                  </a:lnTo>
                  <a:lnTo>
                    <a:pt x="236" y="881"/>
                  </a:lnTo>
                  <a:lnTo>
                    <a:pt x="253" y="886"/>
                  </a:lnTo>
                  <a:lnTo>
                    <a:pt x="292" y="895"/>
                  </a:lnTo>
                  <a:lnTo>
                    <a:pt x="333" y="903"/>
                  </a:lnTo>
                  <a:close/>
                  <a:moveTo>
                    <a:pt x="373" y="614"/>
                  </a:moveTo>
                  <a:lnTo>
                    <a:pt x="398" y="567"/>
                  </a:lnTo>
                  <a:lnTo>
                    <a:pt x="421" y="522"/>
                  </a:lnTo>
                  <a:lnTo>
                    <a:pt x="441" y="481"/>
                  </a:lnTo>
                  <a:lnTo>
                    <a:pt x="459" y="441"/>
                  </a:lnTo>
                  <a:lnTo>
                    <a:pt x="466" y="423"/>
                  </a:lnTo>
                  <a:lnTo>
                    <a:pt x="473" y="404"/>
                  </a:lnTo>
                  <a:lnTo>
                    <a:pt x="479" y="386"/>
                  </a:lnTo>
                  <a:lnTo>
                    <a:pt x="486" y="368"/>
                  </a:lnTo>
                  <a:lnTo>
                    <a:pt x="490" y="351"/>
                  </a:lnTo>
                  <a:lnTo>
                    <a:pt x="494" y="334"/>
                  </a:lnTo>
                  <a:lnTo>
                    <a:pt x="496" y="317"/>
                  </a:lnTo>
                  <a:lnTo>
                    <a:pt x="498" y="300"/>
                  </a:lnTo>
                  <a:lnTo>
                    <a:pt x="499" y="284"/>
                  </a:lnTo>
                  <a:lnTo>
                    <a:pt x="499" y="267"/>
                  </a:lnTo>
                  <a:lnTo>
                    <a:pt x="498" y="249"/>
                  </a:lnTo>
                  <a:lnTo>
                    <a:pt x="496" y="233"/>
                  </a:lnTo>
                  <a:lnTo>
                    <a:pt x="493" y="216"/>
                  </a:lnTo>
                  <a:lnTo>
                    <a:pt x="488" y="199"/>
                  </a:lnTo>
                  <a:lnTo>
                    <a:pt x="482" y="181"/>
                  </a:lnTo>
                  <a:lnTo>
                    <a:pt x="476" y="163"/>
                  </a:lnTo>
                  <a:lnTo>
                    <a:pt x="468" y="145"/>
                  </a:lnTo>
                  <a:lnTo>
                    <a:pt x="460" y="126"/>
                  </a:lnTo>
                  <a:lnTo>
                    <a:pt x="450" y="107"/>
                  </a:lnTo>
                  <a:lnTo>
                    <a:pt x="439" y="86"/>
                  </a:lnTo>
                  <a:lnTo>
                    <a:pt x="426" y="66"/>
                  </a:lnTo>
                  <a:lnTo>
                    <a:pt x="413" y="45"/>
                  </a:lnTo>
                  <a:lnTo>
                    <a:pt x="397" y="23"/>
                  </a:lnTo>
                  <a:lnTo>
                    <a:pt x="381" y="0"/>
                  </a:lnTo>
                  <a:lnTo>
                    <a:pt x="363" y="24"/>
                  </a:lnTo>
                  <a:lnTo>
                    <a:pt x="347" y="48"/>
                  </a:lnTo>
                  <a:lnTo>
                    <a:pt x="330" y="70"/>
                  </a:lnTo>
                  <a:lnTo>
                    <a:pt x="316" y="91"/>
                  </a:lnTo>
                  <a:lnTo>
                    <a:pt x="303" y="112"/>
                  </a:lnTo>
                  <a:lnTo>
                    <a:pt x="292" y="133"/>
                  </a:lnTo>
                  <a:lnTo>
                    <a:pt x="281" y="152"/>
                  </a:lnTo>
                  <a:lnTo>
                    <a:pt x="271" y="171"/>
                  </a:lnTo>
                  <a:lnTo>
                    <a:pt x="262" y="191"/>
                  </a:lnTo>
                  <a:lnTo>
                    <a:pt x="255" y="209"/>
                  </a:lnTo>
                  <a:lnTo>
                    <a:pt x="248" y="227"/>
                  </a:lnTo>
                  <a:lnTo>
                    <a:pt x="243" y="245"/>
                  </a:lnTo>
                  <a:lnTo>
                    <a:pt x="239" y="263"/>
                  </a:lnTo>
                  <a:lnTo>
                    <a:pt x="237" y="280"/>
                  </a:lnTo>
                  <a:lnTo>
                    <a:pt x="235" y="297"/>
                  </a:lnTo>
                  <a:lnTo>
                    <a:pt x="234" y="314"/>
                  </a:lnTo>
                  <a:lnTo>
                    <a:pt x="235" y="332"/>
                  </a:lnTo>
                  <a:lnTo>
                    <a:pt x="236" y="349"/>
                  </a:lnTo>
                  <a:lnTo>
                    <a:pt x="239" y="366"/>
                  </a:lnTo>
                  <a:lnTo>
                    <a:pt x="243" y="383"/>
                  </a:lnTo>
                  <a:lnTo>
                    <a:pt x="247" y="401"/>
                  </a:lnTo>
                  <a:lnTo>
                    <a:pt x="253" y="418"/>
                  </a:lnTo>
                  <a:lnTo>
                    <a:pt x="260" y="436"/>
                  </a:lnTo>
                  <a:lnTo>
                    <a:pt x="269" y="454"/>
                  </a:lnTo>
                  <a:lnTo>
                    <a:pt x="278" y="472"/>
                  </a:lnTo>
                  <a:lnTo>
                    <a:pt x="289" y="492"/>
                  </a:lnTo>
                  <a:lnTo>
                    <a:pt x="300" y="510"/>
                  </a:lnTo>
                  <a:lnTo>
                    <a:pt x="312" y="530"/>
                  </a:lnTo>
                  <a:lnTo>
                    <a:pt x="341" y="571"/>
                  </a:lnTo>
                  <a:lnTo>
                    <a:pt x="373" y="614"/>
                  </a:lnTo>
                  <a:close/>
                  <a:moveTo>
                    <a:pt x="395" y="1962"/>
                  </a:moveTo>
                  <a:lnTo>
                    <a:pt x="334" y="1962"/>
                  </a:lnTo>
                  <a:lnTo>
                    <a:pt x="337" y="2438"/>
                  </a:lnTo>
                  <a:lnTo>
                    <a:pt x="398" y="2437"/>
                  </a:lnTo>
                  <a:lnTo>
                    <a:pt x="395" y="1962"/>
                  </a:lnTo>
                  <a:close/>
                  <a:moveTo>
                    <a:pt x="320" y="1839"/>
                  </a:moveTo>
                  <a:lnTo>
                    <a:pt x="316" y="1781"/>
                  </a:lnTo>
                  <a:lnTo>
                    <a:pt x="311" y="1726"/>
                  </a:lnTo>
                  <a:lnTo>
                    <a:pt x="305" y="1677"/>
                  </a:lnTo>
                  <a:lnTo>
                    <a:pt x="299" y="1632"/>
                  </a:lnTo>
                  <a:lnTo>
                    <a:pt x="295" y="1611"/>
                  </a:lnTo>
                  <a:lnTo>
                    <a:pt x="291" y="1590"/>
                  </a:lnTo>
                  <a:lnTo>
                    <a:pt x="287" y="1571"/>
                  </a:lnTo>
                  <a:lnTo>
                    <a:pt x="282" y="1553"/>
                  </a:lnTo>
                  <a:lnTo>
                    <a:pt x="276" y="1535"/>
                  </a:lnTo>
                  <a:lnTo>
                    <a:pt x="270" y="1518"/>
                  </a:lnTo>
                  <a:lnTo>
                    <a:pt x="264" y="1503"/>
                  </a:lnTo>
                  <a:lnTo>
                    <a:pt x="255" y="1488"/>
                  </a:lnTo>
                  <a:lnTo>
                    <a:pt x="247" y="1474"/>
                  </a:lnTo>
                  <a:lnTo>
                    <a:pt x="239" y="1461"/>
                  </a:lnTo>
                  <a:lnTo>
                    <a:pt x="229" y="1447"/>
                  </a:lnTo>
                  <a:lnTo>
                    <a:pt x="219" y="1436"/>
                  </a:lnTo>
                  <a:lnTo>
                    <a:pt x="207" y="1425"/>
                  </a:lnTo>
                  <a:lnTo>
                    <a:pt x="195" y="1414"/>
                  </a:lnTo>
                  <a:lnTo>
                    <a:pt x="181" y="1405"/>
                  </a:lnTo>
                  <a:lnTo>
                    <a:pt x="166" y="1396"/>
                  </a:lnTo>
                  <a:lnTo>
                    <a:pt x="151" y="1387"/>
                  </a:lnTo>
                  <a:lnTo>
                    <a:pt x="134" y="1379"/>
                  </a:lnTo>
                  <a:lnTo>
                    <a:pt x="115" y="1371"/>
                  </a:lnTo>
                  <a:lnTo>
                    <a:pt x="96" y="1364"/>
                  </a:lnTo>
                  <a:lnTo>
                    <a:pt x="75" y="1358"/>
                  </a:lnTo>
                  <a:lnTo>
                    <a:pt x="53" y="1352"/>
                  </a:lnTo>
                  <a:lnTo>
                    <a:pt x="29" y="1347"/>
                  </a:lnTo>
                  <a:lnTo>
                    <a:pt x="4" y="1342"/>
                  </a:lnTo>
                  <a:lnTo>
                    <a:pt x="1" y="1407"/>
                  </a:lnTo>
                  <a:lnTo>
                    <a:pt x="0" y="1466"/>
                  </a:lnTo>
                  <a:lnTo>
                    <a:pt x="0" y="1493"/>
                  </a:lnTo>
                  <a:lnTo>
                    <a:pt x="2" y="1518"/>
                  </a:lnTo>
                  <a:lnTo>
                    <a:pt x="3" y="1543"/>
                  </a:lnTo>
                  <a:lnTo>
                    <a:pt x="6" y="1566"/>
                  </a:lnTo>
                  <a:lnTo>
                    <a:pt x="9" y="1588"/>
                  </a:lnTo>
                  <a:lnTo>
                    <a:pt x="12" y="1609"/>
                  </a:lnTo>
                  <a:lnTo>
                    <a:pt x="17" y="1629"/>
                  </a:lnTo>
                  <a:lnTo>
                    <a:pt x="22" y="1647"/>
                  </a:lnTo>
                  <a:lnTo>
                    <a:pt x="28" y="1664"/>
                  </a:lnTo>
                  <a:lnTo>
                    <a:pt x="35" y="1681"/>
                  </a:lnTo>
                  <a:lnTo>
                    <a:pt x="42" y="1696"/>
                  </a:lnTo>
                  <a:lnTo>
                    <a:pt x="52" y="1710"/>
                  </a:lnTo>
                  <a:lnTo>
                    <a:pt x="61" y="1723"/>
                  </a:lnTo>
                  <a:lnTo>
                    <a:pt x="71" y="1735"/>
                  </a:lnTo>
                  <a:lnTo>
                    <a:pt x="82" y="1747"/>
                  </a:lnTo>
                  <a:lnTo>
                    <a:pt x="94" y="1758"/>
                  </a:lnTo>
                  <a:lnTo>
                    <a:pt x="107" y="1768"/>
                  </a:lnTo>
                  <a:lnTo>
                    <a:pt x="122" y="1777"/>
                  </a:lnTo>
                  <a:lnTo>
                    <a:pt x="137" y="1786"/>
                  </a:lnTo>
                  <a:lnTo>
                    <a:pt x="152" y="1794"/>
                  </a:lnTo>
                  <a:lnTo>
                    <a:pt x="169" y="1801"/>
                  </a:lnTo>
                  <a:lnTo>
                    <a:pt x="187" y="1807"/>
                  </a:lnTo>
                  <a:lnTo>
                    <a:pt x="207" y="1814"/>
                  </a:lnTo>
                  <a:lnTo>
                    <a:pt x="227" y="1819"/>
                  </a:lnTo>
                  <a:lnTo>
                    <a:pt x="249" y="1825"/>
                  </a:lnTo>
                  <a:lnTo>
                    <a:pt x="272" y="1831"/>
                  </a:lnTo>
                  <a:lnTo>
                    <a:pt x="296" y="1835"/>
                  </a:lnTo>
                  <a:lnTo>
                    <a:pt x="320" y="1839"/>
                  </a:lnTo>
                  <a:close/>
                  <a:moveTo>
                    <a:pt x="413" y="1851"/>
                  </a:moveTo>
                  <a:lnTo>
                    <a:pt x="456" y="1832"/>
                  </a:lnTo>
                  <a:lnTo>
                    <a:pt x="496" y="1814"/>
                  </a:lnTo>
                  <a:lnTo>
                    <a:pt x="533" y="1797"/>
                  </a:lnTo>
                  <a:lnTo>
                    <a:pt x="566" y="1779"/>
                  </a:lnTo>
                  <a:lnTo>
                    <a:pt x="582" y="1770"/>
                  </a:lnTo>
                  <a:lnTo>
                    <a:pt x="596" y="1761"/>
                  </a:lnTo>
                  <a:lnTo>
                    <a:pt x="610" y="1752"/>
                  </a:lnTo>
                  <a:lnTo>
                    <a:pt x="622" y="1741"/>
                  </a:lnTo>
                  <a:lnTo>
                    <a:pt x="635" y="1730"/>
                  </a:lnTo>
                  <a:lnTo>
                    <a:pt x="647" y="1719"/>
                  </a:lnTo>
                  <a:lnTo>
                    <a:pt x="657" y="1708"/>
                  </a:lnTo>
                  <a:lnTo>
                    <a:pt x="667" y="1695"/>
                  </a:lnTo>
                  <a:lnTo>
                    <a:pt x="676" y="1683"/>
                  </a:lnTo>
                  <a:lnTo>
                    <a:pt x="684" y="1668"/>
                  </a:lnTo>
                  <a:lnTo>
                    <a:pt x="691" y="1653"/>
                  </a:lnTo>
                  <a:lnTo>
                    <a:pt x="698" y="1638"/>
                  </a:lnTo>
                  <a:lnTo>
                    <a:pt x="705" y="1621"/>
                  </a:lnTo>
                  <a:lnTo>
                    <a:pt x="710" y="1603"/>
                  </a:lnTo>
                  <a:lnTo>
                    <a:pt x="715" y="1584"/>
                  </a:lnTo>
                  <a:lnTo>
                    <a:pt x="719" y="1564"/>
                  </a:lnTo>
                  <a:lnTo>
                    <a:pt x="722" y="1542"/>
                  </a:lnTo>
                  <a:lnTo>
                    <a:pt x="724" y="1519"/>
                  </a:lnTo>
                  <a:lnTo>
                    <a:pt x="726" y="1495"/>
                  </a:lnTo>
                  <a:lnTo>
                    <a:pt x="727" y="1469"/>
                  </a:lnTo>
                  <a:lnTo>
                    <a:pt x="728" y="1441"/>
                  </a:lnTo>
                  <a:lnTo>
                    <a:pt x="728" y="1413"/>
                  </a:lnTo>
                  <a:lnTo>
                    <a:pt x="727" y="1382"/>
                  </a:lnTo>
                  <a:lnTo>
                    <a:pt x="725" y="1349"/>
                  </a:lnTo>
                  <a:lnTo>
                    <a:pt x="699" y="1354"/>
                  </a:lnTo>
                  <a:lnTo>
                    <a:pt x="675" y="1359"/>
                  </a:lnTo>
                  <a:lnTo>
                    <a:pt x="652" y="1364"/>
                  </a:lnTo>
                  <a:lnTo>
                    <a:pt x="630" y="1370"/>
                  </a:lnTo>
                  <a:lnTo>
                    <a:pt x="609" y="1378"/>
                  </a:lnTo>
                  <a:lnTo>
                    <a:pt x="589" y="1384"/>
                  </a:lnTo>
                  <a:lnTo>
                    <a:pt x="571" y="1391"/>
                  </a:lnTo>
                  <a:lnTo>
                    <a:pt x="553" y="1399"/>
                  </a:lnTo>
                  <a:lnTo>
                    <a:pt x="537" y="1408"/>
                  </a:lnTo>
                  <a:lnTo>
                    <a:pt x="523" y="1417"/>
                  </a:lnTo>
                  <a:lnTo>
                    <a:pt x="509" y="1426"/>
                  </a:lnTo>
                  <a:lnTo>
                    <a:pt x="496" y="1437"/>
                  </a:lnTo>
                  <a:lnTo>
                    <a:pt x="484" y="1448"/>
                  </a:lnTo>
                  <a:lnTo>
                    <a:pt x="473" y="1460"/>
                  </a:lnTo>
                  <a:lnTo>
                    <a:pt x="463" y="1473"/>
                  </a:lnTo>
                  <a:lnTo>
                    <a:pt x="454" y="1487"/>
                  </a:lnTo>
                  <a:lnTo>
                    <a:pt x="446" y="1501"/>
                  </a:lnTo>
                  <a:lnTo>
                    <a:pt x="438" y="1516"/>
                  </a:lnTo>
                  <a:lnTo>
                    <a:pt x="432" y="1533"/>
                  </a:lnTo>
                  <a:lnTo>
                    <a:pt x="427" y="1551"/>
                  </a:lnTo>
                  <a:lnTo>
                    <a:pt x="422" y="1569"/>
                  </a:lnTo>
                  <a:lnTo>
                    <a:pt x="418" y="1588"/>
                  </a:lnTo>
                  <a:lnTo>
                    <a:pt x="414" y="1609"/>
                  </a:lnTo>
                  <a:lnTo>
                    <a:pt x="412" y="1631"/>
                  </a:lnTo>
                  <a:lnTo>
                    <a:pt x="410" y="1653"/>
                  </a:lnTo>
                  <a:lnTo>
                    <a:pt x="407" y="1678"/>
                  </a:lnTo>
                  <a:lnTo>
                    <a:pt x="407" y="1703"/>
                  </a:lnTo>
                  <a:lnTo>
                    <a:pt x="407" y="1730"/>
                  </a:lnTo>
                  <a:lnTo>
                    <a:pt x="408" y="1787"/>
                  </a:lnTo>
                  <a:lnTo>
                    <a:pt x="413" y="18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42" name="Group 41"/>
          <p:cNvGrpSpPr/>
          <p:nvPr/>
        </p:nvGrpSpPr>
        <p:grpSpPr>
          <a:xfrm>
            <a:off x="5118814" y="2056632"/>
            <a:ext cx="856189" cy="408806"/>
            <a:chOff x="10322488" y="3850518"/>
            <a:chExt cx="501650" cy="238125"/>
          </a:xfrm>
          <a:solidFill>
            <a:schemeClr val="tx1"/>
          </a:solidFill>
        </p:grpSpPr>
        <p:sp>
          <p:nvSpPr>
            <p:cNvPr id="43" name="Freeform 10733"/>
            <p:cNvSpPr>
              <a:spLocks noEditPoints="1"/>
            </p:cNvSpPr>
            <p:nvPr/>
          </p:nvSpPr>
          <p:spPr bwMode="auto">
            <a:xfrm>
              <a:off x="10411388" y="3850518"/>
              <a:ext cx="325438" cy="238125"/>
            </a:xfrm>
            <a:custGeom>
              <a:avLst/>
              <a:gdLst>
                <a:gd name="T0" fmla="*/ 528 w 820"/>
                <a:gd name="T1" fmla="*/ 17 h 602"/>
                <a:gd name="T2" fmla="*/ 0 w 820"/>
                <a:gd name="T3" fmla="*/ 98 h 602"/>
                <a:gd name="T4" fmla="*/ 51 w 820"/>
                <a:gd name="T5" fmla="*/ 438 h 602"/>
                <a:gd name="T6" fmla="*/ 59 w 820"/>
                <a:gd name="T7" fmla="*/ 470 h 602"/>
                <a:gd name="T8" fmla="*/ 81 w 820"/>
                <a:gd name="T9" fmla="*/ 488 h 602"/>
                <a:gd name="T10" fmla="*/ 104 w 820"/>
                <a:gd name="T11" fmla="*/ 488 h 602"/>
                <a:gd name="T12" fmla="*/ 139 w 820"/>
                <a:gd name="T13" fmla="*/ 468 h 602"/>
                <a:gd name="T14" fmla="*/ 142 w 820"/>
                <a:gd name="T15" fmla="*/ 510 h 602"/>
                <a:gd name="T16" fmla="*/ 151 w 820"/>
                <a:gd name="T17" fmla="*/ 530 h 602"/>
                <a:gd name="T18" fmla="*/ 172 w 820"/>
                <a:gd name="T19" fmla="*/ 543 h 602"/>
                <a:gd name="T20" fmla="*/ 214 w 820"/>
                <a:gd name="T21" fmla="*/ 540 h 602"/>
                <a:gd name="T22" fmla="*/ 226 w 820"/>
                <a:gd name="T23" fmla="*/ 566 h 602"/>
                <a:gd name="T24" fmla="*/ 243 w 820"/>
                <a:gd name="T25" fmla="*/ 580 h 602"/>
                <a:gd name="T26" fmla="*/ 269 w 820"/>
                <a:gd name="T27" fmla="*/ 587 h 602"/>
                <a:gd name="T28" fmla="*/ 297 w 820"/>
                <a:gd name="T29" fmla="*/ 577 h 602"/>
                <a:gd name="T30" fmla="*/ 347 w 820"/>
                <a:gd name="T31" fmla="*/ 581 h 602"/>
                <a:gd name="T32" fmla="*/ 378 w 820"/>
                <a:gd name="T33" fmla="*/ 596 h 602"/>
                <a:gd name="T34" fmla="*/ 411 w 820"/>
                <a:gd name="T35" fmla="*/ 602 h 602"/>
                <a:gd name="T36" fmla="*/ 435 w 820"/>
                <a:gd name="T37" fmla="*/ 596 h 602"/>
                <a:gd name="T38" fmla="*/ 448 w 820"/>
                <a:gd name="T39" fmla="*/ 581 h 602"/>
                <a:gd name="T40" fmla="*/ 476 w 820"/>
                <a:gd name="T41" fmla="*/ 586 h 602"/>
                <a:gd name="T42" fmla="*/ 504 w 820"/>
                <a:gd name="T43" fmla="*/ 588 h 602"/>
                <a:gd name="T44" fmla="*/ 533 w 820"/>
                <a:gd name="T45" fmla="*/ 574 h 602"/>
                <a:gd name="T46" fmla="*/ 550 w 820"/>
                <a:gd name="T47" fmla="*/ 557 h 602"/>
                <a:gd name="T48" fmla="*/ 559 w 820"/>
                <a:gd name="T49" fmla="*/ 553 h 602"/>
                <a:gd name="T50" fmla="*/ 588 w 820"/>
                <a:gd name="T51" fmla="*/ 559 h 602"/>
                <a:gd name="T52" fmla="*/ 620 w 820"/>
                <a:gd name="T53" fmla="*/ 550 h 602"/>
                <a:gd name="T54" fmla="*/ 641 w 820"/>
                <a:gd name="T55" fmla="*/ 534 h 602"/>
                <a:gd name="T56" fmla="*/ 654 w 820"/>
                <a:gd name="T57" fmla="*/ 521 h 602"/>
                <a:gd name="T58" fmla="*/ 682 w 820"/>
                <a:gd name="T59" fmla="*/ 527 h 602"/>
                <a:gd name="T60" fmla="*/ 708 w 820"/>
                <a:gd name="T61" fmla="*/ 525 h 602"/>
                <a:gd name="T62" fmla="*/ 732 w 820"/>
                <a:gd name="T63" fmla="*/ 506 h 602"/>
                <a:gd name="T64" fmla="*/ 741 w 820"/>
                <a:gd name="T65" fmla="*/ 471 h 602"/>
                <a:gd name="T66" fmla="*/ 715 w 820"/>
                <a:gd name="T67" fmla="*/ 492 h 602"/>
                <a:gd name="T68" fmla="*/ 694 w 820"/>
                <a:gd name="T69" fmla="*/ 505 h 602"/>
                <a:gd name="T70" fmla="*/ 643 w 820"/>
                <a:gd name="T71" fmla="*/ 487 h 602"/>
                <a:gd name="T72" fmla="*/ 625 w 820"/>
                <a:gd name="T73" fmla="*/ 499 h 602"/>
                <a:gd name="T74" fmla="*/ 617 w 820"/>
                <a:gd name="T75" fmla="*/ 526 h 602"/>
                <a:gd name="T76" fmla="*/ 587 w 820"/>
                <a:gd name="T77" fmla="*/ 537 h 602"/>
                <a:gd name="T78" fmla="*/ 563 w 820"/>
                <a:gd name="T79" fmla="*/ 530 h 602"/>
                <a:gd name="T80" fmla="*/ 441 w 820"/>
                <a:gd name="T81" fmla="*/ 397 h 602"/>
                <a:gd name="T82" fmla="*/ 533 w 820"/>
                <a:gd name="T83" fmla="*/ 538 h 602"/>
                <a:gd name="T84" fmla="*/ 524 w 820"/>
                <a:gd name="T85" fmla="*/ 553 h 602"/>
                <a:gd name="T86" fmla="*/ 509 w 820"/>
                <a:gd name="T87" fmla="*/ 562 h 602"/>
                <a:gd name="T88" fmla="*/ 486 w 820"/>
                <a:gd name="T89" fmla="*/ 565 h 602"/>
                <a:gd name="T90" fmla="*/ 450 w 820"/>
                <a:gd name="T91" fmla="*/ 545 h 602"/>
                <a:gd name="T92" fmla="*/ 339 w 820"/>
                <a:gd name="T93" fmla="*/ 427 h 602"/>
                <a:gd name="T94" fmla="*/ 428 w 820"/>
                <a:gd name="T95" fmla="*/ 572 h 602"/>
                <a:gd name="T96" fmla="*/ 415 w 820"/>
                <a:gd name="T97" fmla="*/ 579 h 602"/>
                <a:gd name="T98" fmla="*/ 385 w 820"/>
                <a:gd name="T99" fmla="*/ 575 h 602"/>
                <a:gd name="T100" fmla="*/ 341 w 820"/>
                <a:gd name="T101" fmla="*/ 549 h 602"/>
                <a:gd name="T102" fmla="*/ 206 w 820"/>
                <a:gd name="T103" fmla="*/ 452 h 602"/>
                <a:gd name="T104" fmla="*/ 27 w 820"/>
                <a:gd name="T105" fmla="*/ 388 h 602"/>
                <a:gd name="T106" fmla="*/ 326 w 820"/>
                <a:gd name="T107" fmla="*/ 32 h 602"/>
                <a:gd name="T108" fmla="*/ 188 w 820"/>
                <a:gd name="T109" fmla="*/ 161 h 602"/>
                <a:gd name="T110" fmla="*/ 204 w 820"/>
                <a:gd name="T111" fmla="*/ 178 h 602"/>
                <a:gd name="T112" fmla="*/ 236 w 820"/>
                <a:gd name="T113" fmla="*/ 186 h 602"/>
                <a:gd name="T114" fmla="*/ 361 w 820"/>
                <a:gd name="T115" fmla="*/ 145 h 602"/>
                <a:gd name="T116" fmla="*/ 718 w 820"/>
                <a:gd name="T117" fmla="*/ 450 h 602"/>
                <a:gd name="T118" fmla="*/ 718 w 820"/>
                <a:gd name="T119" fmla="*/ 488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20" h="602">
                  <a:moveTo>
                    <a:pt x="820" y="410"/>
                  </a:moveTo>
                  <a:lnTo>
                    <a:pt x="819" y="112"/>
                  </a:lnTo>
                  <a:lnTo>
                    <a:pt x="722" y="112"/>
                  </a:lnTo>
                  <a:lnTo>
                    <a:pt x="528" y="17"/>
                  </a:lnTo>
                  <a:lnTo>
                    <a:pt x="368" y="17"/>
                  </a:lnTo>
                  <a:lnTo>
                    <a:pt x="267" y="0"/>
                  </a:lnTo>
                  <a:lnTo>
                    <a:pt x="101" y="100"/>
                  </a:lnTo>
                  <a:lnTo>
                    <a:pt x="0" y="98"/>
                  </a:lnTo>
                  <a:lnTo>
                    <a:pt x="5" y="409"/>
                  </a:lnTo>
                  <a:lnTo>
                    <a:pt x="52" y="413"/>
                  </a:lnTo>
                  <a:lnTo>
                    <a:pt x="51" y="425"/>
                  </a:lnTo>
                  <a:lnTo>
                    <a:pt x="51" y="438"/>
                  </a:lnTo>
                  <a:lnTo>
                    <a:pt x="51" y="450"/>
                  </a:lnTo>
                  <a:lnTo>
                    <a:pt x="52" y="460"/>
                  </a:lnTo>
                  <a:lnTo>
                    <a:pt x="55" y="464"/>
                  </a:lnTo>
                  <a:lnTo>
                    <a:pt x="59" y="470"/>
                  </a:lnTo>
                  <a:lnTo>
                    <a:pt x="63" y="475"/>
                  </a:lnTo>
                  <a:lnTo>
                    <a:pt x="69" y="480"/>
                  </a:lnTo>
                  <a:lnTo>
                    <a:pt x="75" y="484"/>
                  </a:lnTo>
                  <a:lnTo>
                    <a:pt x="81" y="488"/>
                  </a:lnTo>
                  <a:lnTo>
                    <a:pt x="87" y="491"/>
                  </a:lnTo>
                  <a:lnTo>
                    <a:pt x="92" y="491"/>
                  </a:lnTo>
                  <a:lnTo>
                    <a:pt x="97" y="490"/>
                  </a:lnTo>
                  <a:lnTo>
                    <a:pt x="104" y="488"/>
                  </a:lnTo>
                  <a:lnTo>
                    <a:pt x="111" y="484"/>
                  </a:lnTo>
                  <a:lnTo>
                    <a:pt x="120" y="480"/>
                  </a:lnTo>
                  <a:lnTo>
                    <a:pt x="132" y="473"/>
                  </a:lnTo>
                  <a:lnTo>
                    <a:pt x="139" y="468"/>
                  </a:lnTo>
                  <a:lnTo>
                    <a:pt x="139" y="474"/>
                  </a:lnTo>
                  <a:lnTo>
                    <a:pt x="140" y="485"/>
                  </a:lnTo>
                  <a:lnTo>
                    <a:pt x="142" y="499"/>
                  </a:lnTo>
                  <a:lnTo>
                    <a:pt x="142" y="510"/>
                  </a:lnTo>
                  <a:lnTo>
                    <a:pt x="142" y="514"/>
                  </a:lnTo>
                  <a:lnTo>
                    <a:pt x="144" y="520"/>
                  </a:lnTo>
                  <a:lnTo>
                    <a:pt x="147" y="525"/>
                  </a:lnTo>
                  <a:lnTo>
                    <a:pt x="151" y="530"/>
                  </a:lnTo>
                  <a:lnTo>
                    <a:pt x="156" y="536"/>
                  </a:lnTo>
                  <a:lnTo>
                    <a:pt x="161" y="540"/>
                  </a:lnTo>
                  <a:lnTo>
                    <a:pt x="166" y="542"/>
                  </a:lnTo>
                  <a:lnTo>
                    <a:pt x="172" y="543"/>
                  </a:lnTo>
                  <a:lnTo>
                    <a:pt x="184" y="543"/>
                  </a:lnTo>
                  <a:lnTo>
                    <a:pt x="198" y="542"/>
                  </a:lnTo>
                  <a:lnTo>
                    <a:pt x="210" y="540"/>
                  </a:lnTo>
                  <a:lnTo>
                    <a:pt x="214" y="540"/>
                  </a:lnTo>
                  <a:lnTo>
                    <a:pt x="216" y="544"/>
                  </a:lnTo>
                  <a:lnTo>
                    <a:pt x="220" y="555"/>
                  </a:lnTo>
                  <a:lnTo>
                    <a:pt x="223" y="560"/>
                  </a:lnTo>
                  <a:lnTo>
                    <a:pt x="226" y="566"/>
                  </a:lnTo>
                  <a:lnTo>
                    <a:pt x="229" y="571"/>
                  </a:lnTo>
                  <a:lnTo>
                    <a:pt x="233" y="575"/>
                  </a:lnTo>
                  <a:lnTo>
                    <a:pt x="238" y="578"/>
                  </a:lnTo>
                  <a:lnTo>
                    <a:pt x="243" y="580"/>
                  </a:lnTo>
                  <a:lnTo>
                    <a:pt x="249" y="582"/>
                  </a:lnTo>
                  <a:lnTo>
                    <a:pt x="256" y="585"/>
                  </a:lnTo>
                  <a:lnTo>
                    <a:pt x="263" y="586"/>
                  </a:lnTo>
                  <a:lnTo>
                    <a:pt x="269" y="587"/>
                  </a:lnTo>
                  <a:lnTo>
                    <a:pt x="274" y="587"/>
                  </a:lnTo>
                  <a:lnTo>
                    <a:pt x="277" y="586"/>
                  </a:lnTo>
                  <a:lnTo>
                    <a:pt x="285" y="582"/>
                  </a:lnTo>
                  <a:lnTo>
                    <a:pt x="297" y="577"/>
                  </a:lnTo>
                  <a:lnTo>
                    <a:pt x="311" y="571"/>
                  </a:lnTo>
                  <a:lnTo>
                    <a:pt x="324" y="565"/>
                  </a:lnTo>
                  <a:lnTo>
                    <a:pt x="337" y="574"/>
                  </a:lnTo>
                  <a:lnTo>
                    <a:pt x="347" y="581"/>
                  </a:lnTo>
                  <a:lnTo>
                    <a:pt x="354" y="587"/>
                  </a:lnTo>
                  <a:lnTo>
                    <a:pt x="358" y="589"/>
                  </a:lnTo>
                  <a:lnTo>
                    <a:pt x="365" y="592"/>
                  </a:lnTo>
                  <a:lnTo>
                    <a:pt x="378" y="596"/>
                  </a:lnTo>
                  <a:lnTo>
                    <a:pt x="386" y="598"/>
                  </a:lnTo>
                  <a:lnTo>
                    <a:pt x="394" y="600"/>
                  </a:lnTo>
                  <a:lnTo>
                    <a:pt x="403" y="602"/>
                  </a:lnTo>
                  <a:lnTo>
                    <a:pt x="411" y="602"/>
                  </a:lnTo>
                  <a:lnTo>
                    <a:pt x="411" y="602"/>
                  </a:lnTo>
                  <a:lnTo>
                    <a:pt x="422" y="600"/>
                  </a:lnTo>
                  <a:lnTo>
                    <a:pt x="431" y="598"/>
                  </a:lnTo>
                  <a:lnTo>
                    <a:pt x="435" y="596"/>
                  </a:lnTo>
                  <a:lnTo>
                    <a:pt x="439" y="594"/>
                  </a:lnTo>
                  <a:lnTo>
                    <a:pt x="442" y="591"/>
                  </a:lnTo>
                  <a:lnTo>
                    <a:pt x="444" y="588"/>
                  </a:lnTo>
                  <a:lnTo>
                    <a:pt x="448" y="581"/>
                  </a:lnTo>
                  <a:lnTo>
                    <a:pt x="451" y="574"/>
                  </a:lnTo>
                  <a:lnTo>
                    <a:pt x="460" y="579"/>
                  </a:lnTo>
                  <a:lnTo>
                    <a:pt x="471" y="583"/>
                  </a:lnTo>
                  <a:lnTo>
                    <a:pt x="476" y="586"/>
                  </a:lnTo>
                  <a:lnTo>
                    <a:pt x="483" y="587"/>
                  </a:lnTo>
                  <a:lnTo>
                    <a:pt x="489" y="588"/>
                  </a:lnTo>
                  <a:lnTo>
                    <a:pt x="494" y="589"/>
                  </a:lnTo>
                  <a:lnTo>
                    <a:pt x="504" y="588"/>
                  </a:lnTo>
                  <a:lnTo>
                    <a:pt x="511" y="586"/>
                  </a:lnTo>
                  <a:lnTo>
                    <a:pt x="520" y="582"/>
                  </a:lnTo>
                  <a:lnTo>
                    <a:pt x="527" y="577"/>
                  </a:lnTo>
                  <a:lnTo>
                    <a:pt x="533" y="574"/>
                  </a:lnTo>
                  <a:lnTo>
                    <a:pt x="539" y="570"/>
                  </a:lnTo>
                  <a:lnTo>
                    <a:pt x="543" y="566"/>
                  </a:lnTo>
                  <a:lnTo>
                    <a:pt x="546" y="562"/>
                  </a:lnTo>
                  <a:lnTo>
                    <a:pt x="550" y="557"/>
                  </a:lnTo>
                  <a:lnTo>
                    <a:pt x="552" y="553"/>
                  </a:lnTo>
                  <a:lnTo>
                    <a:pt x="553" y="550"/>
                  </a:lnTo>
                  <a:lnTo>
                    <a:pt x="553" y="549"/>
                  </a:lnTo>
                  <a:lnTo>
                    <a:pt x="559" y="553"/>
                  </a:lnTo>
                  <a:lnTo>
                    <a:pt x="566" y="555"/>
                  </a:lnTo>
                  <a:lnTo>
                    <a:pt x="572" y="557"/>
                  </a:lnTo>
                  <a:lnTo>
                    <a:pt x="579" y="558"/>
                  </a:lnTo>
                  <a:lnTo>
                    <a:pt x="588" y="559"/>
                  </a:lnTo>
                  <a:lnTo>
                    <a:pt x="596" y="558"/>
                  </a:lnTo>
                  <a:lnTo>
                    <a:pt x="605" y="556"/>
                  </a:lnTo>
                  <a:lnTo>
                    <a:pt x="613" y="554"/>
                  </a:lnTo>
                  <a:lnTo>
                    <a:pt x="620" y="550"/>
                  </a:lnTo>
                  <a:lnTo>
                    <a:pt x="628" y="545"/>
                  </a:lnTo>
                  <a:lnTo>
                    <a:pt x="633" y="542"/>
                  </a:lnTo>
                  <a:lnTo>
                    <a:pt x="637" y="538"/>
                  </a:lnTo>
                  <a:lnTo>
                    <a:pt x="641" y="534"/>
                  </a:lnTo>
                  <a:lnTo>
                    <a:pt x="644" y="530"/>
                  </a:lnTo>
                  <a:lnTo>
                    <a:pt x="646" y="524"/>
                  </a:lnTo>
                  <a:lnTo>
                    <a:pt x="648" y="516"/>
                  </a:lnTo>
                  <a:lnTo>
                    <a:pt x="654" y="521"/>
                  </a:lnTo>
                  <a:lnTo>
                    <a:pt x="657" y="523"/>
                  </a:lnTo>
                  <a:lnTo>
                    <a:pt x="662" y="524"/>
                  </a:lnTo>
                  <a:lnTo>
                    <a:pt x="675" y="526"/>
                  </a:lnTo>
                  <a:lnTo>
                    <a:pt x="682" y="527"/>
                  </a:lnTo>
                  <a:lnTo>
                    <a:pt x="689" y="527"/>
                  </a:lnTo>
                  <a:lnTo>
                    <a:pt x="696" y="527"/>
                  </a:lnTo>
                  <a:lnTo>
                    <a:pt x="702" y="526"/>
                  </a:lnTo>
                  <a:lnTo>
                    <a:pt x="708" y="525"/>
                  </a:lnTo>
                  <a:lnTo>
                    <a:pt x="714" y="522"/>
                  </a:lnTo>
                  <a:lnTo>
                    <a:pt x="719" y="519"/>
                  </a:lnTo>
                  <a:lnTo>
                    <a:pt x="724" y="514"/>
                  </a:lnTo>
                  <a:lnTo>
                    <a:pt x="732" y="506"/>
                  </a:lnTo>
                  <a:lnTo>
                    <a:pt x="737" y="498"/>
                  </a:lnTo>
                  <a:lnTo>
                    <a:pt x="739" y="493"/>
                  </a:lnTo>
                  <a:lnTo>
                    <a:pt x="740" y="483"/>
                  </a:lnTo>
                  <a:lnTo>
                    <a:pt x="741" y="471"/>
                  </a:lnTo>
                  <a:lnTo>
                    <a:pt x="740" y="454"/>
                  </a:lnTo>
                  <a:lnTo>
                    <a:pt x="820" y="410"/>
                  </a:lnTo>
                  <a:close/>
                  <a:moveTo>
                    <a:pt x="718" y="488"/>
                  </a:moveTo>
                  <a:lnTo>
                    <a:pt x="715" y="492"/>
                  </a:lnTo>
                  <a:lnTo>
                    <a:pt x="709" y="497"/>
                  </a:lnTo>
                  <a:lnTo>
                    <a:pt x="704" y="501"/>
                  </a:lnTo>
                  <a:lnTo>
                    <a:pt x="696" y="505"/>
                  </a:lnTo>
                  <a:lnTo>
                    <a:pt x="694" y="505"/>
                  </a:lnTo>
                  <a:lnTo>
                    <a:pt x="691" y="505"/>
                  </a:lnTo>
                  <a:lnTo>
                    <a:pt x="676" y="504"/>
                  </a:lnTo>
                  <a:lnTo>
                    <a:pt x="665" y="501"/>
                  </a:lnTo>
                  <a:lnTo>
                    <a:pt x="643" y="487"/>
                  </a:lnTo>
                  <a:lnTo>
                    <a:pt x="553" y="351"/>
                  </a:lnTo>
                  <a:lnTo>
                    <a:pt x="534" y="363"/>
                  </a:lnTo>
                  <a:lnTo>
                    <a:pt x="625" y="499"/>
                  </a:lnTo>
                  <a:lnTo>
                    <a:pt x="625" y="499"/>
                  </a:lnTo>
                  <a:lnTo>
                    <a:pt x="626" y="511"/>
                  </a:lnTo>
                  <a:lnTo>
                    <a:pt x="625" y="520"/>
                  </a:lnTo>
                  <a:lnTo>
                    <a:pt x="622" y="522"/>
                  </a:lnTo>
                  <a:lnTo>
                    <a:pt x="617" y="526"/>
                  </a:lnTo>
                  <a:lnTo>
                    <a:pt x="611" y="529"/>
                  </a:lnTo>
                  <a:lnTo>
                    <a:pt x="604" y="533"/>
                  </a:lnTo>
                  <a:lnTo>
                    <a:pt x="595" y="536"/>
                  </a:lnTo>
                  <a:lnTo>
                    <a:pt x="587" y="537"/>
                  </a:lnTo>
                  <a:lnTo>
                    <a:pt x="580" y="537"/>
                  </a:lnTo>
                  <a:lnTo>
                    <a:pt x="574" y="534"/>
                  </a:lnTo>
                  <a:lnTo>
                    <a:pt x="569" y="532"/>
                  </a:lnTo>
                  <a:lnTo>
                    <a:pt x="563" y="530"/>
                  </a:lnTo>
                  <a:lnTo>
                    <a:pt x="556" y="525"/>
                  </a:lnTo>
                  <a:lnTo>
                    <a:pt x="551" y="521"/>
                  </a:lnTo>
                  <a:lnTo>
                    <a:pt x="460" y="384"/>
                  </a:lnTo>
                  <a:lnTo>
                    <a:pt x="441" y="397"/>
                  </a:lnTo>
                  <a:lnTo>
                    <a:pt x="530" y="529"/>
                  </a:lnTo>
                  <a:lnTo>
                    <a:pt x="529" y="530"/>
                  </a:lnTo>
                  <a:lnTo>
                    <a:pt x="531" y="533"/>
                  </a:lnTo>
                  <a:lnTo>
                    <a:pt x="533" y="538"/>
                  </a:lnTo>
                  <a:lnTo>
                    <a:pt x="533" y="541"/>
                  </a:lnTo>
                  <a:lnTo>
                    <a:pt x="531" y="544"/>
                  </a:lnTo>
                  <a:lnTo>
                    <a:pt x="528" y="548"/>
                  </a:lnTo>
                  <a:lnTo>
                    <a:pt x="524" y="553"/>
                  </a:lnTo>
                  <a:lnTo>
                    <a:pt x="520" y="556"/>
                  </a:lnTo>
                  <a:lnTo>
                    <a:pt x="517" y="557"/>
                  </a:lnTo>
                  <a:lnTo>
                    <a:pt x="513" y="559"/>
                  </a:lnTo>
                  <a:lnTo>
                    <a:pt x="509" y="562"/>
                  </a:lnTo>
                  <a:lnTo>
                    <a:pt x="505" y="564"/>
                  </a:lnTo>
                  <a:lnTo>
                    <a:pt x="500" y="565"/>
                  </a:lnTo>
                  <a:lnTo>
                    <a:pt x="494" y="566"/>
                  </a:lnTo>
                  <a:lnTo>
                    <a:pt x="486" y="565"/>
                  </a:lnTo>
                  <a:lnTo>
                    <a:pt x="477" y="562"/>
                  </a:lnTo>
                  <a:lnTo>
                    <a:pt x="469" y="558"/>
                  </a:lnTo>
                  <a:lnTo>
                    <a:pt x="461" y="554"/>
                  </a:lnTo>
                  <a:lnTo>
                    <a:pt x="450" y="545"/>
                  </a:lnTo>
                  <a:lnTo>
                    <a:pt x="445" y="541"/>
                  </a:lnTo>
                  <a:lnTo>
                    <a:pt x="437" y="532"/>
                  </a:lnTo>
                  <a:lnTo>
                    <a:pt x="357" y="414"/>
                  </a:lnTo>
                  <a:lnTo>
                    <a:pt x="339" y="427"/>
                  </a:lnTo>
                  <a:lnTo>
                    <a:pt x="428" y="560"/>
                  </a:lnTo>
                  <a:lnTo>
                    <a:pt x="429" y="564"/>
                  </a:lnTo>
                  <a:lnTo>
                    <a:pt x="428" y="569"/>
                  </a:lnTo>
                  <a:lnTo>
                    <a:pt x="428" y="572"/>
                  </a:lnTo>
                  <a:lnTo>
                    <a:pt x="426" y="575"/>
                  </a:lnTo>
                  <a:lnTo>
                    <a:pt x="424" y="577"/>
                  </a:lnTo>
                  <a:lnTo>
                    <a:pt x="420" y="578"/>
                  </a:lnTo>
                  <a:lnTo>
                    <a:pt x="415" y="579"/>
                  </a:lnTo>
                  <a:lnTo>
                    <a:pt x="411" y="579"/>
                  </a:lnTo>
                  <a:lnTo>
                    <a:pt x="411" y="579"/>
                  </a:lnTo>
                  <a:lnTo>
                    <a:pt x="397" y="578"/>
                  </a:lnTo>
                  <a:lnTo>
                    <a:pt x="385" y="575"/>
                  </a:lnTo>
                  <a:lnTo>
                    <a:pt x="374" y="572"/>
                  </a:lnTo>
                  <a:lnTo>
                    <a:pt x="369" y="569"/>
                  </a:lnTo>
                  <a:lnTo>
                    <a:pt x="360" y="563"/>
                  </a:lnTo>
                  <a:lnTo>
                    <a:pt x="341" y="549"/>
                  </a:lnTo>
                  <a:lnTo>
                    <a:pt x="314" y="530"/>
                  </a:lnTo>
                  <a:lnTo>
                    <a:pt x="281" y="507"/>
                  </a:lnTo>
                  <a:lnTo>
                    <a:pt x="244" y="480"/>
                  </a:lnTo>
                  <a:lnTo>
                    <a:pt x="206" y="452"/>
                  </a:lnTo>
                  <a:lnTo>
                    <a:pt x="167" y="425"/>
                  </a:lnTo>
                  <a:lnTo>
                    <a:pt x="131" y="398"/>
                  </a:lnTo>
                  <a:lnTo>
                    <a:pt x="129" y="397"/>
                  </a:lnTo>
                  <a:lnTo>
                    <a:pt x="27" y="388"/>
                  </a:lnTo>
                  <a:lnTo>
                    <a:pt x="23" y="121"/>
                  </a:lnTo>
                  <a:lnTo>
                    <a:pt x="108" y="122"/>
                  </a:lnTo>
                  <a:lnTo>
                    <a:pt x="273" y="23"/>
                  </a:lnTo>
                  <a:lnTo>
                    <a:pt x="326" y="32"/>
                  </a:lnTo>
                  <a:lnTo>
                    <a:pt x="182" y="149"/>
                  </a:lnTo>
                  <a:lnTo>
                    <a:pt x="183" y="151"/>
                  </a:lnTo>
                  <a:lnTo>
                    <a:pt x="186" y="158"/>
                  </a:lnTo>
                  <a:lnTo>
                    <a:pt x="188" y="161"/>
                  </a:lnTo>
                  <a:lnTo>
                    <a:pt x="190" y="165"/>
                  </a:lnTo>
                  <a:lnTo>
                    <a:pt x="194" y="169"/>
                  </a:lnTo>
                  <a:lnTo>
                    <a:pt x="198" y="174"/>
                  </a:lnTo>
                  <a:lnTo>
                    <a:pt x="204" y="178"/>
                  </a:lnTo>
                  <a:lnTo>
                    <a:pt x="210" y="181"/>
                  </a:lnTo>
                  <a:lnTo>
                    <a:pt x="217" y="184"/>
                  </a:lnTo>
                  <a:lnTo>
                    <a:pt x="226" y="186"/>
                  </a:lnTo>
                  <a:lnTo>
                    <a:pt x="236" y="186"/>
                  </a:lnTo>
                  <a:lnTo>
                    <a:pt x="247" y="186"/>
                  </a:lnTo>
                  <a:lnTo>
                    <a:pt x="261" y="184"/>
                  </a:lnTo>
                  <a:lnTo>
                    <a:pt x="276" y="181"/>
                  </a:lnTo>
                  <a:lnTo>
                    <a:pt x="361" y="145"/>
                  </a:lnTo>
                  <a:lnTo>
                    <a:pt x="463" y="144"/>
                  </a:lnTo>
                  <a:lnTo>
                    <a:pt x="516" y="174"/>
                  </a:lnTo>
                  <a:lnTo>
                    <a:pt x="710" y="424"/>
                  </a:lnTo>
                  <a:lnTo>
                    <a:pt x="718" y="450"/>
                  </a:lnTo>
                  <a:lnTo>
                    <a:pt x="719" y="462"/>
                  </a:lnTo>
                  <a:lnTo>
                    <a:pt x="719" y="474"/>
                  </a:lnTo>
                  <a:lnTo>
                    <a:pt x="718" y="482"/>
                  </a:lnTo>
                  <a:lnTo>
                    <a:pt x="718" y="488"/>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4" name="Freeform 10734"/>
            <p:cNvSpPr>
              <a:spLocks noEditPoints="1"/>
            </p:cNvSpPr>
            <p:nvPr/>
          </p:nvSpPr>
          <p:spPr bwMode="auto">
            <a:xfrm>
              <a:off x="10322488" y="3880681"/>
              <a:ext cx="69850" cy="141288"/>
            </a:xfrm>
            <a:custGeom>
              <a:avLst/>
              <a:gdLst>
                <a:gd name="T0" fmla="*/ 0 w 176"/>
                <a:gd name="T1" fmla="*/ 354 h 354"/>
                <a:gd name="T2" fmla="*/ 176 w 176"/>
                <a:gd name="T3" fmla="*/ 354 h 354"/>
                <a:gd name="T4" fmla="*/ 176 w 176"/>
                <a:gd name="T5" fmla="*/ 0 h 354"/>
                <a:gd name="T6" fmla="*/ 0 w 176"/>
                <a:gd name="T7" fmla="*/ 0 h 354"/>
                <a:gd name="T8" fmla="*/ 0 w 176"/>
                <a:gd name="T9" fmla="*/ 354 h 354"/>
                <a:gd name="T10" fmla="*/ 89 w 176"/>
                <a:gd name="T11" fmla="*/ 238 h 354"/>
                <a:gd name="T12" fmla="*/ 95 w 176"/>
                <a:gd name="T13" fmla="*/ 239 h 354"/>
                <a:gd name="T14" fmla="*/ 102 w 176"/>
                <a:gd name="T15" fmla="*/ 240 h 354"/>
                <a:gd name="T16" fmla="*/ 107 w 176"/>
                <a:gd name="T17" fmla="*/ 244 h 354"/>
                <a:gd name="T18" fmla="*/ 113 w 176"/>
                <a:gd name="T19" fmla="*/ 247 h 354"/>
                <a:gd name="T20" fmla="*/ 117 w 176"/>
                <a:gd name="T21" fmla="*/ 251 h 354"/>
                <a:gd name="T22" fmla="*/ 120 w 176"/>
                <a:gd name="T23" fmla="*/ 255 h 354"/>
                <a:gd name="T24" fmla="*/ 122 w 176"/>
                <a:gd name="T25" fmla="*/ 261 h 354"/>
                <a:gd name="T26" fmla="*/ 122 w 176"/>
                <a:gd name="T27" fmla="*/ 267 h 354"/>
                <a:gd name="T28" fmla="*/ 122 w 176"/>
                <a:gd name="T29" fmla="*/ 272 h 354"/>
                <a:gd name="T30" fmla="*/ 120 w 176"/>
                <a:gd name="T31" fmla="*/ 278 h 354"/>
                <a:gd name="T32" fmla="*/ 117 w 176"/>
                <a:gd name="T33" fmla="*/ 282 h 354"/>
                <a:gd name="T34" fmla="*/ 113 w 176"/>
                <a:gd name="T35" fmla="*/ 286 h 354"/>
                <a:gd name="T36" fmla="*/ 107 w 176"/>
                <a:gd name="T37" fmla="*/ 289 h 354"/>
                <a:gd name="T38" fmla="*/ 102 w 176"/>
                <a:gd name="T39" fmla="*/ 293 h 354"/>
                <a:gd name="T40" fmla="*/ 95 w 176"/>
                <a:gd name="T41" fmla="*/ 294 h 354"/>
                <a:gd name="T42" fmla="*/ 89 w 176"/>
                <a:gd name="T43" fmla="*/ 295 h 354"/>
                <a:gd name="T44" fmla="*/ 83 w 176"/>
                <a:gd name="T45" fmla="*/ 294 h 354"/>
                <a:gd name="T46" fmla="*/ 76 w 176"/>
                <a:gd name="T47" fmla="*/ 293 h 354"/>
                <a:gd name="T48" fmla="*/ 70 w 176"/>
                <a:gd name="T49" fmla="*/ 289 h 354"/>
                <a:gd name="T50" fmla="*/ 66 w 176"/>
                <a:gd name="T51" fmla="*/ 286 h 354"/>
                <a:gd name="T52" fmla="*/ 61 w 176"/>
                <a:gd name="T53" fmla="*/ 282 h 354"/>
                <a:gd name="T54" fmla="*/ 58 w 176"/>
                <a:gd name="T55" fmla="*/ 278 h 354"/>
                <a:gd name="T56" fmla="*/ 56 w 176"/>
                <a:gd name="T57" fmla="*/ 272 h 354"/>
                <a:gd name="T58" fmla="*/ 55 w 176"/>
                <a:gd name="T59" fmla="*/ 267 h 354"/>
                <a:gd name="T60" fmla="*/ 56 w 176"/>
                <a:gd name="T61" fmla="*/ 261 h 354"/>
                <a:gd name="T62" fmla="*/ 58 w 176"/>
                <a:gd name="T63" fmla="*/ 255 h 354"/>
                <a:gd name="T64" fmla="*/ 61 w 176"/>
                <a:gd name="T65" fmla="*/ 251 h 354"/>
                <a:gd name="T66" fmla="*/ 66 w 176"/>
                <a:gd name="T67" fmla="*/ 247 h 354"/>
                <a:gd name="T68" fmla="*/ 70 w 176"/>
                <a:gd name="T69" fmla="*/ 244 h 354"/>
                <a:gd name="T70" fmla="*/ 76 w 176"/>
                <a:gd name="T71" fmla="*/ 240 h 354"/>
                <a:gd name="T72" fmla="*/ 83 w 176"/>
                <a:gd name="T73" fmla="*/ 239 h 354"/>
                <a:gd name="T74" fmla="*/ 89 w 176"/>
                <a:gd name="T75" fmla="*/ 23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6" h="354">
                  <a:moveTo>
                    <a:pt x="0" y="354"/>
                  </a:moveTo>
                  <a:lnTo>
                    <a:pt x="176" y="354"/>
                  </a:lnTo>
                  <a:lnTo>
                    <a:pt x="176" y="0"/>
                  </a:lnTo>
                  <a:lnTo>
                    <a:pt x="0" y="0"/>
                  </a:lnTo>
                  <a:lnTo>
                    <a:pt x="0" y="354"/>
                  </a:lnTo>
                  <a:close/>
                  <a:moveTo>
                    <a:pt x="89" y="238"/>
                  </a:moveTo>
                  <a:lnTo>
                    <a:pt x="95" y="239"/>
                  </a:lnTo>
                  <a:lnTo>
                    <a:pt x="102" y="240"/>
                  </a:lnTo>
                  <a:lnTo>
                    <a:pt x="107" y="244"/>
                  </a:lnTo>
                  <a:lnTo>
                    <a:pt x="113" y="247"/>
                  </a:lnTo>
                  <a:lnTo>
                    <a:pt x="117" y="251"/>
                  </a:lnTo>
                  <a:lnTo>
                    <a:pt x="120" y="255"/>
                  </a:lnTo>
                  <a:lnTo>
                    <a:pt x="122" y="261"/>
                  </a:lnTo>
                  <a:lnTo>
                    <a:pt x="122" y="267"/>
                  </a:lnTo>
                  <a:lnTo>
                    <a:pt x="122" y="272"/>
                  </a:lnTo>
                  <a:lnTo>
                    <a:pt x="120" y="278"/>
                  </a:lnTo>
                  <a:lnTo>
                    <a:pt x="117" y="282"/>
                  </a:lnTo>
                  <a:lnTo>
                    <a:pt x="113" y="286"/>
                  </a:lnTo>
                  <a:lnTo>
                    <a:pt x="107" y="289"/>
                  </a:lnTo>
                  <a:lnTo>
                    <a:pt x="102" y="293"/>
                  </a:lnTo>
                  <a:lnTo>
                    <a:pt x="95" y="294"/>
                  </a:lnTo>
                  <a:lnTo>
                    <a:pt x="89" y="295"/>
                  </a:lnTo>
                  <a:lnTo>
                    <a:pt x="83" y="294"/>
                  </a:lnTo>
                  <a:lnTo>
                    <a:pt x="76" y="293"/>
                  </a:lnTo>
                  <a:lnTo>
                    <a:pt x="70" y="289"/>
                  </a:lnTo>
                  <a:lnTo>
                    <a:pt x="66" y="286"/>
                  </a:lnTo>
                  <a:lnTo>
                    <a:pt x="61" y="282"/>
                  </a:lnTo>
                  <a:lnTo>
                    <a:pt x="58" y="278"/>
                  </a:lnTo>
                  <a:lnTo>
                    <a:pt x="56" y="272"/>
                  </a:lnTo>
                  <a:lnTo>
                    <a:pt x="55" y="267"/>
                  </a:lnTo>
                  <a:lnTo>
                    <a:pt x="56" y="261"/>
                  </a:lnTo>
                  <a:lnTo>
                    <a:pt x="58" y="255"/>
                  </a:lnTo>
                  <a:lnTo>
                    <a:pt x="61" y="251"/>
                  </a:lnTo>
                  <a:lnTo>
                    <a:pt x="66" y="247"/>
                  </a:lnTo>
                  <a:lnTo>
                    <a:pt x="70" y="244"/>
                  </a:lnTo>
                  <a:lnTo>
                    <a:pt x="76" y="240"/>
                  </a:lnTo>
                  <a:lnTo>
                    <a:pt x="83" y="239"/>
                  </a:lnTo>
                  <a:lnTo>
                    <a:pt x="89" y="238"/>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5" name="Freeform 10735"/>
            <p:cNvSpPr>
              <a:spLocks noEditPoints="1"/>
            </p:cNvSpPr>
            <p:nvPr/>
          </p:nvSpPr>
          <p:spPr bwMode="auto">
            <a:xfrm>
              <a:off x="10754288" y="3880681"/>
              <a:ext cx="69850" cy="141288"/>
            </a:xfrm>
            <a:custGeom>
              <a:avLst/>
              <a:gdLst>
                <a:gd name="T0" fmla="*/ 0 w 176"/>
                <a:gd name="T1" fmla="*/ 335 h 354"/>
                <a:gd name="T2" fmla="*/ 0 w 176"/>
                <a:gd name="T3" fmla="*/ 314 h 354"/>
                <a:gd name="T4" fmla="*/ 0 w 176"/>
                <a:gd name="T5" fmla="*/ 294 h 354"/>
                <a:gd name="T6" fmla="*/ 0 w 176"/>
                <a:gd name="T7" fmla="*/ 272 h 354"/>
                <a:gd name="T8" fmla="*/ 0 w 176"/>
                <a:gd name="T9" fmla="*/ 251 h 354"/>
                <a:gd name="T10" fmla="*/ 0 w 176"/>
                <a:gd name="T11" fmla="*/ 230 h 354"/>
                <a:gd name="T12" fmla="*/ 0 w 176"/>
                <a:gd name="T13" fmla="*/ 208 h 354"/>
                <a:gd name="T14" fmla="*/ 0 w 176"/>
                <a:gd name="T15" fmla="*/ 187 h 354"/>
                <a:gd name="T16" fmla="*/ 0 w 176"/>
                <a:gd name="T17" fmla="*/ 166 h 354"/>
                <a:gd name="T18" fmla="*/ 0 w 176"/>
                <a:gd name="T19" fmla="*/ 146 h 354"/>
                <a:gd name="T20" fmla="*/ 0 w 176"/>
                <a:gd name="T21" fmla="*/ 124 h 354"/>
                <a:gd name="T22" fmla="*/ 0 w 176"/>
                <a:gd name="T23" fmla="*/ 103 h 354"/>
                <a:gd name="T24" fmla="*/ 0 w 176"/>
                <a:gd name="T25" fmla="*/ 82 h 354"/>
                <a:gd name="T26" fmla="*/ 0 w 176"/>
                <a:gd name="T27" fmla="*/ 61 h 354"/>
                <a:gd name="T28" fmla="*/ 0 w 176"/>
                <a:gd name="T29" fmla="*/ 41 h 354"/>
                <a:gd name="T30" fmla="*/ 0 w 176"/>
                <a:gd name="T31" fmla="*/ 21 h 354"/>
                <a:gd name="T32" fmla="*/ 0 w 176"/>
                <a:gd name="T33" fmla="*/ 1 h 354"/>
                <a:gd name="T34" fmla="*/ 19 w 176"/>
                <a:gd name="T35" fmla="*/ 0 h 354"/>
                <a:gd name="T36" fmla="*/ 39 w 176"/>
                <a:gd name="T37" fmla="*/ 0 h 354"/>
                <a:gd name="T38" fmla="*/ 59 w 176"/>
                <a:gd name="T39" fmla="*/ 0 h 354"/>
                <a:gd name="T40" fmla="*/ 79 w 176"/>
                <a:gd name="T41" fmla="*/ 0 h 354"/>
                <a:gd name="T42" fmla="*/ 100 w 176"/>
                <a:gd name="T43" fmla="*/ 0 h 354"/>
                <a:gd name="T44" fmla="*/ 120 w 176"/>
                <a:gd name="T45" fmla="*/ 0 h 354"/>
                <a:gd name="T46" fmla="*/ 141 w 176"/>
                <a:gd name="T47" fmla="*/ 0 h 354"/>
                <a:gd name="T48" fmla="*/ 161 w 176"/>
                <a:gd name="T49" fmla="*/ 0 h 354"/>
                <a:gd name="T50" fmla="*/ 176 w 176"/>
                <a:gd name="T51" fmla="*/ 4 h 354"/>
                <a:gd name="T52" fmla="*/ 176 w 176"/>
                <a:gd name="T53" fmla="*/ 24 h 354"/>
                <a:gd name="T54" fmla="*/ 176 w 176"/>
                <a:gd name="T55" fmla="*/ 44 h 354"/>
                <a:gd name="T56" fmla="*/ 176 w 176"/>
                <a:gd name="T57" fmla="*/ 65 h 354"/>
                <a:gd name="T58" fmla="*/ 176 w 176"/>
                <a:gd name="T59" fmla="*/ 85 h 354"/>
                <a:gd name="T60" fmla="*/ 176 w 176"/>
                <a:gd name="T61" fmla="*/ 105 h 354"/>
                <a:gd name="T62" fmla="*/ 176 w 176"/>
                <a:gd name="T63" fmla="*/ 125 h 354"/>
                <a:gd name="T64" fmla="*/ 176 w 176"/>
                <a:gd name="T65" fmla="*/ 147 h 354"/>
                <a:gd name="T66" fmla="*/ 176 w 176"/>
                <a:gd name="T67" fmla="*/ 167 h 354"/>
                <a:gd name="T68" fmla="*/ 176 w 176"/>
                <a:gd name="T69" fmla="*/ 187 h 354"/>
                <a:gd name="T70" fmla="*/ 176 w 176"/>
                <a:gd name="T71" fmla="*/ 207 h 354"/>
                <a:gd name="T72" fmla="*/ 176 w 176"/>
                <a:gd name="T73" fmla="*/ 228 h 354"/>
                <a:gd name="T74" fmla="*/ 176 w 176"/>
                <a:gd name="T75" fmla="*/ 248 h 354"/>
                <a:gd name="T76" fmla="*/ 176 w 176"/>
                <a:gd name="T77" fmla="*/ 269 h 354"/>
                <a:gd name="T78" fmla="*/ 176 w 176"/>
                <a:gd name="T79" fmla="*/ 290 h 354"/>
                <a:gd name="T80" fmla="*/ 176 w 176"/>
                <a:gd name="T81" fmla="*/ 311 h 354"/>
                <a:gd name="T82" fmla="*/ 176 w 176"/>
                <a:gd name="T83" fmla="*/ 332 h 354"/>
                <a:gd name="T84" fmla="*/ 176 w 176"/>
                <a:gd name="T85" fmla="*/ 353 h 354"/>
                <a:gd name="T86" fmla="*/ 157 w 176"/>
                <a:gd name="T87" fmla="*/ 354 h 354"/>
                <a:gd name="T88" fmla="*/ 136 w 176"/>
                <a:gd name="T89" fmla="*/ 354 h 354"/>
                <a:gd name="T90" fmla="*/ 115 w 176"/>
                <a:gd name="T91" fmla="*/ 354 h 354"/>
                <a:gd name="T92" fmla="*/ 94 w 176"/>
                <a:gd name="T93" fmla="*/ 354 h 354"/>
                <a:gd name="T94" fmla="*/ 73 w 176"/>
                <a:gd name="T95" fmla="*/ 354 h 354"/>
                <a:gd name="T96" fmla="*/ 52 w 176"/>
                <a:gd name="T97" fmla="*/ 354 h 354"/>
                <a:gd name="T98" fmla="*/ 31 w 176"/>
                <a:gd name="T99" fmla="*/ 354 h 354"/>
                <a:gd name="T100" fmla="*/ 9 w 176"/>
                <a:gd name="T101" fmla="*/ 354 h 354"/>
                <a:gd name="T102" fmla="*/ 98 w 176"/>
                <a:gd name="T103" fmla="*/ 240 h 354"/>
                <a:gd name="T104" fmla="*/ 77 w 176"/>
                <a:gd name="T105" fmla="*/ 239 h 354"/>
                <a:gd name="T106" fmla="*/ 64 w 176"/>
                <a:gd name="T107" fmla="*/ 247 h 354"/>
                <a:gd name="T108" fmla="*/ 55 w 176"/>
                <a:gd name="T109" fmla="*/ 260 h 354"/>
                <a:gd name="T110" fmla="*/ 56 w 176"/>
                <a:gd name="T111" fmla="*/ 278 h 354"/>
                <a:gd name="T112" fmla="*/ 84 w 176"/>
                <a:gd name="T113" fmla="*/ 295 h 354"/>
                <a:gd name="T114" fmla="*/ 101 w 176"/>
                <a:gd name="T115" fmla="*/ 291 h 354"/>
                <a:gd name="T116" fmla="*/ 114 w 176"/>
                <a:gd name="T117" fmla="*/ 283 h 354"/>
                <a:gd name="T118" fmla="*/ 121 w 176"/>
                <a:gd name="T119" fmla="*/ 269 h 354"/>
                <a:gd name="T120" fmla="*/ 111 w 176"/>
                <a:gd name="T121" fmla="*/ 247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6" h="354">
                  <a:moveTo>
                    <a:pt x="1" y="354"/>
                  </a:moveTo>
                  <a:lnTo>
                    <a:pt x="0" y="354"/>
                  </a:lnTo>
                  <a:lnTo>
                    <a:pt x="0" y="353"/>
                  </a:lnTo>
                  <a:lnTo>
                    <a:pt x="0" y="352"/>
                  </a:lnTo>
                  <a:lnTo>
                    <a:pt x="0" y="351"/>
                  </a:lnTo>
                  <a:lnTo>
                    <a:pt x="0" y="350"/>
                  </a:lnTo>
                  <a:lnTo>
                    <a:pt x="0" y="349"/>
                  </a:lnTo>
                  <a:lnTo>
                    <a:pt x="0" y="348"/>
                  </a:lnTo>
                  <a:lnTo>
                    <a:pt x="0" y="347"/>
                  </a:lnTo>
                  <a:lnTo>
                    <a:pt x="0" y="346"/>
                  </a:lnTo>
                  <a:lnTo>
                    <a:pt x="0" y="345"/>
                  </a:lnTo>
                  <a:lnTo>
                    <a:pt x="0" y="344"/>
                  </a:lnTo>
                  <a:lnTo>
                    <a:pt x="0" y="343"/>
                  </a:lnTo>
                  <a:lnTo>
                    <a:pt x="0" y="341"/>
                  </a:lnTo>
                  <a:lnTo>
                    <a:pt x="0" y="340"/>
                  </a:lnTo>
                  <a:lnTo>
                    <a:pt x="0" y="339"/>
                  </a:lnTo>
                  <a:lnTo>
                    <a:pt x="0" y="338"/>
                  </a:lnTo>
                  <a:lnTo>
                    <a:pt x="0" y="337"/>
                  </a:lnTo>
                  <a:lnTo>
                    <a:pt x="0" y="336"/>
                  </a:lnTo>
                  <a:lnTo>
                    <a:pt x="0" y="335"/>
                  </a:lnTo>
                  <a:lnTo>
                    <a:pt x="0" y="334"/>
                  </a:lnTo>
                  <a:lnTo>
                    <a:pt x="0" y="333"/>
                  </a:lnTo>
                  <a:lnTo>
                    <a:pt x="0" y="332"/>
                  </a:lnTo>
                  <a:lnTo>
                    <a:pt x="0" y="331"/>
                  </a:lnTo>
                  <a:lnTo>
                    <a:pt x="0" y="330"/>
                  </a:lnTo>
                  <a:lnTo>
                    <a:pt x="0" y="329"/>
                  </a:lnTo>
                  <a:lnTo>
                    <a:pt x="0" y="328"/>
                  </a:lnTo>
                  <a:lnTo>
                    <a:pt x="0" y="327"/>
                  </a:lnTo>
                  <a:lnTo>
                    <a:pt x="0" y="326"/>
                  </a:lnTo>
                  <a:lnTo>
                    <a:pt x="0" y="324"/>
                  </a:lnTo>
                  <a:lnTo>
                    <a:pt x="0" y="323"/>
                  </a:lnTo>
                  <a:lnTo>
                    <a:pt x="0" y="322"/>
                  </a:lnTo>
                  <a:lnTo>
                    <a:pt x="0" y="321"/>
                  </a:lnTo>
                  <a:lnTo>
                    <a:pt x="0" y="320"/>
                  </a:lnTo>
                  <a:lnTo>
                    <a:pt x="0" y="319"/>
                  </a:lnTo>
                  <a:lnTo>
                    <a:pt x="0" y="318"/>
                  </a:lnTo>
                  <a:lnTo>
                    <a:pt x="0" y="317"/>
                  </a:lnTo>
                  <a:lnTo>
                    <a:pt x="0" y="316"/>
                  </a:lnTo>
                  <a:lnTo>
                    <a:pt x="0" y="315"/>
                  </a:lnTo>
                  <a:lnTo>
                    <a:pt x="0" y="314"/>
                  </a:lnTo>
                  <a:lnTo>
                    <a:pt x="0" y="313"/>
                  </a:lnTo>
                  <a:lnTo>
                    <a:pt x="0" y="312"/>
                  </a:lnTo>
                  <a:lnTo>
                    <a:pt x="0" y="311"/>
                  </a:lnTo>
                  <a:lnTo>
                    <a:pt x="0" y="310"/>
                  </a:lnTo>
                  <a:lnTo>
                    <a:pt x="0" y="308"/>
                  </a:lnTo>
                  <a:lnTo>
                    <a:pt x="0" y="307"/>
                  </a:lnTo>
                  <a:lnTo>
                    <a:pt x="0" y="306"/>
                  </a:lnTo>
                  <a:lnTo>
                    <a:pt x="0" y="305"/>
                  </a:lnTo>
                  <a:lnTo>
                    <a:pt x="0" y="304"/>
                  </a:lnTo>
                  <a:lnTo>
                    <a:pt x="0" y="303"/>
                  </a:lnTo>
                  <a:lnTo>
                    <a:pt x="0" y="302"/>
                  </a:lnTo>
                  <a:lnTo>
                    <a:pt x="0" y="301"/>
                  </a:lnTo>
                  <a:lnTo>
                    <a:pt x="0" y="300"/>
                  </a:lnTo>
                  <a:lnTo>
                    <a:pt x="0" y="299"/>
                  </a:lnTo>
                  <a:lnTo>
                    <a:pt x="0" y="298"/>
                  </a:lnTo>
                  <a:lnTo>
                    <a:pt x="0" y="297"/>
                  </a:lnTo>
                  <a:lnTo>
                    <a:pt x="0" y="297"/>
                  </a:lnTo>
                  <a:lnTo>
                    <a:pt x="0" y="296"/>
                  </a:lnTo>
                  <a:lnTo>
                    <a:pt x="0" y="295"/>
                  </a:lnTo>
                  <a:lnTo>
                    <a:pt x="0" y="294"/>
                  </a:lnTo>
                  <a:lnTo>
                    <a:pt x="0" y="293"/>
                  </a:lnTo>
                  <a:lnTo>
                    <a:pt x="0" y="291"/>
                  </a:lnTo>
                  <a:lnTo>
                    <a:pt x="0" y="290"/>
                  </a:lnTo>
                  <a:lnTo>
                    <a:pt x="0" y="289"/>
                  </a:lnTo>
                  <a:lnTo>
                    <a:pt x="0" y="288"/>
                  </a:lnTo>
                  <a:lnTo>
                    <a:pt x="0" y="287"/>
                  </a:lnTo>
                  <a:lnTo>
                    <a:pt x="0" y="286"/>
                  </a:lnTo>
                  <a:lnTo>
                    <a:pt x="0" y="285"/>
                  </a:lnTo>
                  <a:lnTo>
                    <a:pt x="0" y="284"/>
                  </a:lnTo>
                  <a:lnTo>
                    <a:pt x="0" y="283"/>
                  </a:lnTo>
                  <a:lnTo>
                    <a:pt x="0" y="282"/>
                  </a:lnTo>
                  <a:lnTo>
                    <a:pt x="0" y="281"/>
                  </a:lnTo>
                  <a:lnTo>
                    <a:pt x="0" y="280"/>
                  </a:lnTo>
                  <a:lnTo>
                    <a:pt x="0" y="279"/>
                  </a:lnTo>
                  <a:lnTo>
                    <a:pt x="0" y="278"/>
                  </a:lnTo>
                  <a:lnTo>
                    <a:pt x="0" y="277"/>
                  </a:lnTo>
                  <a:lnTo>
                    <a:pt x="0" y="275"/>
                  </a:lnTo>
                  <a:lnTo>
                    <a:pt x="0" y="274"/>
                  </a:lnTo>
                  <a:lnTo>
                    <a:pt x="0" y="273"/>
                  </a:lnTo>
                  <a:lnTo>
                    <a:pt x="0" y="272"/>
                  </a:lnTo>
                  <a:lnTo>
                    <a:pt x="0" y="271"/>
                  </a:lnTo>
                  <a:lnTo>
                    <a:pt x="0" y="270"/>
                  </a:lnTo>
                  <a:lnTo>
                    <a:pt x="0" y="269"/>
                  </a:lnTo>
                  <a:lnTo>
                    <a:pt x="0" y="268"/>
                  </a:lnTo>
                  <a:lnTo>
                    <a:pt x="0" y="267"/>
                  </a:lnTo>
                  <a:lnTo>
                    <a:pt x="0" y="266"/>
                  </a:lnTo>
                  <a:lnTo>
                    <a:pt x="0" y="265"/>
                  </a:lnTo>
                  <a:lnTo>
                    <a:pt x="0" y="264"/>
                  </a:lnTo>
                  <a:lnTo>
                    <a:pt x="0" y="263"/>
                  </a:lnTo>
                  <a:lnTo>
                    <a:pt x="0" y="262"/>
                  </a:lnTo>
                  <a:lnTo>
                    <a:pt x="0" y="261"/>
                  </a:lnTo>
                  <a:lnTo>
                    <a:pt x="0" y="260"/>
                  </a:lnTo>
                  <a:lnTo>
                    <a:pt x="0" y="258"/>
                  </a:lnTo>
                  <a:lnTo>
                    <a:pt x="0" y="257"/>
                  </a:lnTo>
                  <a:lnTo>
                    <a:pt x="0" y="256"/>
                  </a:lnTo>
                  <a:lnTo>
                    <a:pt x="0" y="255"/>
                  </a:lnTo>
                  <a:lnTo>
                    <a:pt x="0" y="254"/>
                  </a:lnTo>
                  <a:lnTo>
                    <a:pt x="0" y="253"/>
                  </a:lnTo>
                  <a:lnTo>
                    <a:pt x="0" y="252"/>
                  </a:lnTo>
                  <a:lnTo>
                    <a:pt x="0" y="251"/>
                  </a:lnTo>
                  <a:lnTo>
                    <a:pt x="0" y="250"/>
                  </a:lnTo>
                  <a:lnTo>
                    <a:pt x="0" y="249"/>
                  </a:lnTo>
                  <a:lnTo>
                    <a:pt x="0" y="248"/>
                  </a:lnTo>
                  <a:lnTo>
                    <a:pt x="0" y="247"/>
                  </a:lnTo>
                  <a:lnTo>
                    <a:pt x="0" y="246"/>
                  </a:lnTo>
                  <a:lnTo>
                    <a:pt x="0" y="245"/>
                  </a:lnTo>
                  <a:lnTo>
                    <a:pt x="0" y="244"/>
                  </a:lnTo>
                  <a:lnTo>
                    <a:pt x="0" y="242"/>
                  </a:lnTo>
                  <a:lnTo>
                    <a:pt x="0" y="241"/>
                  </a:lnTo>
                  <a:lnTo>
                    <a:pt x="0" y="240"/>
                  </a:lnTo>
                  <a:lnTo>
                    <a:pt x="0" y="239"/>
                  </a:lnTo>
                  <a:lnTo>
                    <a:pt x="0" y="238"/>
                  </a:lnTo>
                  <a:lnTo>
                    <a:pt x="0" y="237"/>
                  </a:lnTo>
                  <a:lnTo>
                    <a:pt x="0" y="236"/>
                  </a:lnTo>
                  <a:lnTo>
                    <a:pt x="0" y="235"/>
                  </a:lnTo>
                  <a:lnTo>
                    <a:pt x="0" y="234"/>
                  </a:lnTo>
                  <a:lnTo>
                    <a:pt x="0" y="233"/>
                  </a:lnTo>
                  <a:lnTo>
                    <a:pt x="0" y="232"/>
                  </a:lnTo>
                  <a:lnTo>
                    <a:pt x="0" y="231"/>
                  </a:lnTo>
                  <a:lnTo>
                    <a:pt x="0" y="230"/>
                  </a:lnTo>
                  <a:lnTo>
                    <a:pt x="0" y="229"/>
                  </a:lnTo>
                  <a:lnTo>
                    <a:pt x="0" y="228"/>
                  </a:lnTo>
                  <a:lnTo>
                    <a:pt x="0" y="227"/>
                  </a:lnTo>
                  <a:lnTo>
                    <a:pt x="0" y="225"/>
                  </a:lnTo>
                  <a:lnTo>
                    <a:pt x="0" y="224"/>
                  </a:lnTo>
                  <a:lnTo>
                    <a:pt x="0" y="223"/>
                  </a:lnTo>
                  <a:lnTo>
                    <a:pt x="0" y="222"/>
                  </a:lnTo>
                  <a:lnTo>
                    <a:pt x="0" y="221"/>
                  </a:lnTo>
                  <a:lnTo>
                    <a:pt x="0" y="220"/>
                  </a:lnTo>
                  <a:lnTo>
                    <a:pt x="0" y="219"/>
                  </a:lnTo>
                  <a:lnTo>
                    <a:pt x="0" y="218"/>
                  </a:lnTo>
                  <a:lnTo>
                    <a:pt x="0" y="217"/>
                  </a:lnTo>
                  <a:lnTo>
                    <a:pt x="0" y="216"/>
                  </a:lnTo>
                  <a:lnTo>
                    <a:pt x="0" y="215"/>
                  </a:lnTo>
                  <a:lnTo>
                    <a:pt x="0" y="214"/>
                  </a:lnTo>
                  <a:lnTo>
                    <a:pt x="0" y="213"/>
                  </a:lnTo>
                  <a:lnTo>
                    <a:pt x="0" y="212"/>
                  </a:lnTo>
                  <a:lnTo>
                    <a:pt x="0" y="211"/>
                  </a:lnTo>
                  <a:lnTo>
                    <a:pt x="0" y="209"/>
                  </a:lnTo>
                  <a:lnTo>
                    <a:pt x="0" y="208"/>
                  </a:lnTo>
                  <a:lnTo>
                    <a:pt x="0" y="207"/>
                  </a:lnTo>
                  <a:lnTo>
                    <a:pt x="0" y="206"/>
                  </a:lnTo>
                  <a:lnTo>
                    <a:pt x="0" y="205"/>
                  </a:lnTo>
                  <a:lnTo>
                    <a:pt x="0" y="204"/>
                  </a:lnTo>
                  <a:lnTo>
                    <a:pt x="0" y="203"/>
                  </a:lnTo>
                  <a:lnTo>
                    <a:pt x="0" y="202"/>
                  </a:lnTo>
                  <a:lnTo>
                    <a:pt x="0" y="201"/>
                  </a:lnTo>
                  <a:lnTo>
                    <a:pt x="0" y="200"/>
                  </a:lnTo>
                  <a:lnTo>
                    <a:pt x="0" y="199"/>
                  </a:lnTo>
                  <a:lnTo>
                    <a:pt x="0" y="198"/>
                  </a:lnTo>
                  <a:lnTo>
                    <a:pt x="0" y="197"/>
                  </a:lnTo>
                  <a:lnTo>
                    <a:pt x="0" y="196"/>
                  </a:lnTo>
                  <a:lnTo>
                    <a:pt x="0" y="195"/>
                  </a:lnTo>
                  <a:lnTo>
                    <a:pt x="0" y="193"/>
                  </a:lnTo>
                  <a:lnTo>
                    <a:pt x="0" y="192"/>
                  </a:lnTo>
                  <a:lnTo>
                    <a:pt x="0" y="191"/>
                  </a:lnTo>
                  <a:lnTo>
                    <a:pt x="0" y="190"/>
                  </a:lnTo>
                  <a:lnTo>
                    <a:pt x="0" y="189"/>
                  </a:lnTo>
                  <a:lnTo>
                    <a:pt x="0" y="188"/>
                  </a:lnTo>
                  <a:lnTo>
                    <a:pt x="0" y="187"/>
                  </a:lnTo>
                  <a:lnTo>
                    <a:pt x="0" y="186"/>
                  </a:lnTo>
                  <a:lnTo>
                    <a:pt x="0" y="185"/>
                  </a:lnTo>
                  <a:lnTo>
                    <a:pt x="0" y="184"/>
                  </a:lnTo>
                  <a:lnTo>
                    <a:pt x="0" y="183"/>
                  </a:lnTo>
                  <a:lnTo>
                    <a:pt x="0" y="182"/>
                  </a:lnTo>
                  <a:lnTo>
                    <a:pt x="0" y="181"/>
                  </a:lnTo>
                  <a:lnTo>
                    <a:pt x="0" y="180"/>
                  </a:lnTo>
                  <a:lnTo>
                    <a:pt x="0" y="179"/>
                  </a:lnTo>
                  <a:lnTo>
                    <a:pt x="0" y="178"/>
                  </a:lnTo>
                  <a:lnTo>
                    <a:pt x="0" y="176"/>
                  </a:lnTo>
                  <a:lnTo>
                    <a:pt x="0" y="175"/>
                  </a:lnTo>
                  <a:lnTo>
                    <a:pt x="0" y="174"/>
                  </a:lnTo>
                  <a:lnTo>
                    <a:pt x="0" y="173"/>
                  </a:lnTo>
                  <a:lnTo>
                    <a:pt x="0" y="172"/>
                  </a:lnTo>
                  <a:lnTo>
                    <a:pt x="0" y="171"/>
                  </a:lnTo>
                  <a:lnTo>
                    <a:pt x="0" y="170"/>
                  </a:lnTo>
                  <a:lnTo>
                    <a:pt x="0" y="169"/>
                  </a:lnTo>
                  <a:lnTo>
                    <a:pt x="0" y="168"/>
                  </a:lnTo>
                  <a:lnTo>
                    <a:pt x="0" y="167"/>
                  </a:lnTo>
                  <a:lnTo>
                    <a:pt x="0" y="166"/>
                  </a:lnTo>
                  <a:lnTo>
                    <a:pt x="0" y="165"/>
                  </a:lnTo>
                  <a:lnTo>
                    <a:pt x="0" y="164"/>
                  </a:lnTo>
                  <a:lnTo>
                    <a:pt x="0" y="163"/>
                  </a:lnTo>
                  <a:lnTo>
                    <a:pt x="0" y="162"/>
                  </a:lnTo>
                  <a:lnTo>
                    <a:pt x="0" y="160"/>
                  </a:lnTo>
                  <a:lnTo>
                    <a:pt x="0" y="159"/>
                  </a:lnTo>
                  <a:lnTo>
                    <a:pt x="0" y="158"/>
                  </a:lnTo>
                  <a:lnTo>
                    <a:pt x="0" y="157"/>
                  </a:lnTo>
                  <a:lnTo>
                    <a:pt x="0" y="156"/>
                  </a:lnTo>
                  <a:lnTo>
                    <a:pt x="0" y="155"/>
                  </a:lnTo>
                  <a:lnTo>
                    <a:pt x="0" y="154"/>
                  </a:lnTo>
                  <a:lnTo>
                    <a:pt x="0" y="153"/>
                  </a:lnTo>
                  <a:lnTo>
                    <a:pt x="0" y="153"/>
                  </a:lnTo>
                  <a:lnTo>
                    <a:pt x="0" y="152"/>
                  </a:lnTo>
                  <a:lnTo>
                    <a:pt x="0" y="151"/>
                  </a:lnTo>
                  <a:lnTo>
                    <a:pt x="0" y="150"/>
                  </a:lnTo>
                  <a:lnTo>
                    <a:pt x="0" y="149"/>
                  </a:lnTo>
                  <a:lnTo>
                    <a:pt x="0" y="148"/>
                  </a:lnTo>
                  <a:lnTo>
                    <a:pt x="0" y="147"/>
                  </a:lnTo>
                  <a:lnTo>
                    <a:pt x="0" y="146"/>
                  </a:lnTo>
                  <a:lnTo>
                    <a:pt x="0" y="145"/>
                  </a:lnTo>
                  <a:lnTo>
                    <a:pt x="0" y="143"/>
                  </a:lnTo>
                  <a:lnTo>
                    <a:pt x="0" y="142"/>
                  </a:lnTo>
                  <a:lnTo>
                    <a:pt x="0" y="141"/>
                  </a:lnTo>
                  <a:lnTo>
                    <a:pt x="0" y="140"/>
                  </a:lnTo>
                  <a:lnTo>
                    <a:pt x="0" y="139"/>
                  </a:lnTo>
                  <a:lnTo>
                    <a:pt x="0" y="138"/>
                  </a:lnTo>
                  <a:lnTo>
                    <a:pt x="0" y="137"/>
                  </a:lnTo>
                  <a:lnTo>
                    <a:pt x="0" y="136"/>
                  </a:lnTo>
                  <a:lnTo>
                    <a:pt x="0" y="135"/>
                  </a:lnTo>
                  <a:lnTo>
                    <a:pt x="0" y="134"/>
                  </a:lnTo>
                  <a:lnTo>
                    <a:pt x="0" y="133"/>
                  </a:lnTo>
                  <a:lnTo>
                    <a:pt x="0" y="132"/>
                  </a:lnTo>
                  <a:lnTo>
                    <a:pt x="0" y="131"/>
                  </a:lnTo>
                  <a:lnTo>
                    <a:pt x="0" y="130"/>
                  </a:lnTo>
                  <a:lnTo>
                    <a:pt x="0" y="129"/>
                  </a:lnTo>
                  <a:lnTo>
                    <a:pt x="0" y="127"/>
                  </a:lnTo>
                  <a:lnTo>
                    <a:pt x="0" y="126"/>
                  </a:lnTo>
                  <a:lnTo>
                    <a:pt x="0" y="125"/>
                  </a:lnTo>
                  <a:lnTo>
                    <a:pt x="0" y="124"/>
                  </a:lnTo>
                  <a:lnTo>
                    <a:pt x="0" y="123"/>
                  </a:lnTo>
                  <a:lnTo>
                    <a:pt x="0" y="122"/>
                  </a:lnTo>
                  <a:lnTo>
                    <a:pt x="0" y="121"/>
                  </a:lnTo>
                  <a:lnTo>
                    <a:pt x="0" y="120"/>
                  </a:lnTo>
                  <a:lnTo>
                    <a:pt x="0" y="119"/>
                  </a:lnTo>
                  <a:lnTo>
                    <a:pt x="0" y="118"/>
                  </a:lnTo>
                  <a:lnTo>
                    <a:pt x="0" y="117"/>
                  </a:lnTo>
                  <a:lnTo>
                    <a:pt x="0" y="116"/>
                  </a:lnTo>
                  <a:lnTo>
                    <a:pt x="0" y="115"/>
                  </a:lnTo>
                  <a:lnTo>
                    <a:pt x="0" y="114"/>
                  </a:lnTo>
                  <a:lnTo>
                    <a:pt x="0" y="113"/>
                  </a:lnTo>
                  <a:lnTo>
                    <a:pt x="0" y="112"/>
                  </a:lnTo>
                  <a:lnTo>
                    <a:pt x="0" y="110"/>
                  </a:lnTo>
                  <a:lnTo>
                    <a:pt x="0" y="109"/>
                  </a:lnTo>
                  <a:lnTo>
                    <a:pt x="0" y="108"/>
                  </a:lnTo>
                  <a:lnTo>
                    <a:pt x="0" y="107"/>
                  </a:lnTo>
                  <a:lnTo>
                    <a:pt x="0" y="106"/>
                  </a:lnTo>
                  <a:lnTo>
                    <a:pt x="0" y="105"/>
                  </a:lnTo>
                  <a:lnTo>
                    <a:pt x="0" y="104"/>
                  </a:lnTo>
                  <a:lnTo>
                    <a:pt x="0" y="103"/>
                  </a:lnTo>
                  <a:lnTo>
                    <a:pt x="0" y="102"/>
                  </a:lnTo>
                  <a:lnTo>
                    <a:pt x="0" y="101"/>
                  </a:lnTo>
                  <a:lnTo>
                    <a:pt x="0" y="100"/>
                  </a:lnTo>
                  <a:lnTo>
                    <a:pt x="0" y="99"/>
                  </a:lnTo>
                  <a:lnTo>
                    <a:pt x="0" y="98"/>
                  </a:lnTo>
                  <a:lnTo>
                    <a:pt x="0" y="97"/>
                  </a:lnTo>
                  <a:lnTo>
                    <a:pt x="0" y="96"/>
                  </a:lnTo>
                  <a:lnTo>
                    <a:pt x="0" y="94"/>
                  </a:lnTo>
                  <a:lnTo>
                    <a:pt x="0" y="93"/>
                  </a:lnTo>
                  <a:lnTo>
                    <a:pt x="0" y="92"/>
                  </a:lnTo>
                  <a:lnTo>
                    <a:pt x="0" y="91"/>
                  </a:lnTo>
                  <a:lnTo>
                    <a:pt x="0" y="90"/>
                  </a:lnTo>
                  <a:lnTo>
                    <a:pt x="0" y="89"/>
                  </a:lnTo>
                  <a:lnTo>
                    <a:pt x="0" y="88"/>
                  </a:lnTo>
                  <a:lnTo>
                    <a:pt x="0" y="87"/>
                  </a:lnTo>
                  <a:lnTo>
                    <a:pt x="0" y="86"/>
                  </a:lnTo>
                  <a:lnTo>
                    <a:pt x="0" y="85"/>
                  </a:lnTo>
                  <a:lnTo>
                    <a:pt x="0" y="84"/>
                  </a:lnTo>
                  <a:lnTo>
                    <a:pt x="0" y="83"/>
                  </a:lnTo>
                  <a:lnTo>
                    <a:pt x="0" y="82"/>
                  </a:lnTo>
                  <a:lnTo>
                    <a:pt x="0" y="81"/>
                  </a:lnTo>
                  <a:lnTo>
                    <a:pt x="0" y="80"/>
                  </a:lnTo>
                  <a:lnTo>
                    <a:pt x="0" y="79"/>
                  </a:lnTo>
                  <a:lnTo>
                    <a:pt x="0" y="77"/>
                  </a:lnTo>
                  <a:lnTo>
                    <a:pt x="0" y="76"/>
                  </a:lnTo>
                  <a:lnTo>
                    <a:pt x="0" y="75"/>
                  </a:lnTo>
                  <a:lnTo>
                    <a:pt x="0" y="74"/>
                  </a:lnTo>
                  <a:lnTo>
                    <a:pt x="0" y="73"/>
                  </a:lnTo>
                  <a:lnTo>
                    <a:pt x="0" y="72"/>
                  </a:lnTo>
                  <a:lnTo>
                    <a:pt x="0" y="71"/>
                  </a:lnTo>
                  <a:lnTo>
                    <a:pt x="0" y="71"/>
                  </a:lnTo>
                  <a:lnTo>
                    <a:pt x="0" y="70"/>
                  </a:lnTo>
                  <a:lnTo>
                    <a:pt x="0" y="69"/>
                  </a:lnTo>
                  <a:lnTo>
                    <a:pt x="0" y="68"/>
                  </a:lnTo>
                  <a:lnTo>
                    <a:pt x="0" y="67"/>
                  </a:lnTo>
                  <a:lnTo>
                    <a:pt x="0" y="66"/>
                  </a:lnTo>
                  <a:lnTo>
                    <a:pt x="0" y="65"/>
                  </a:lnTo>
                  <a:lnTo>
                    <a:pt x="0" y="64"/>
                  </a:lnTo>
                  <a:lnTo>
                    <a:pt x="0" y="63"/>
                  </a:lnTo>
                  <a:lnTo>
                    <a:pt x="0" y="61"/>
                  </a:lnTo>
                  <a:lnTo>
                    <a:pt x="0" y="60"/>
                  </a:lnTo>
                  <a:lnTo>
                    <a:pt x="0" y="59"/>
                  </a:lnTo>
                  <a:lnTo>
                    <a:pt x="0" y="58"/>
                  </a:lnTo>
                  <a:lnTo>
                    <a:pt x="0" y="57"/>
                  </a:lnTo>
                  <a:lnTo>
                    <a:pt x="0" y="56"/>
                  </a:lnTo>
                  <a:lnTo>
                    <a:pt x="0" y="55"/>
                  </a:lnTo>
                  <a:lnTo>
                    <a:pt x="0" y="54"/>
                  </a:lnTo>
                  <a:lnTo>
                    <a:pt x="0" y="53"/>
                  </a:lnTo>
                  <a:lnTo>
                    <a:pt x="0" y="52"/>
                  </a:lnTo>
                  <a:lnTo>
                    <a:pt x="0" y="51"/>
                  </a:lnTo>
                  <a:lnTo>
                    <a:pt x="0" y="50"/>
                  </a:lnTo>
                  <a:lnTo>
                    <a:pt x="0" y="49"/>
                  </a:lnTo>
                  <a:lnTo>
                    <a:pt x="0" y="48"/>
                  </a:lnTo>
                  <a:lnTo>
                    <a:pt x="0" y="48"/>
                  </a:lnTo>
                  <a:lnTo>
                    <a:pt x="0" y="47"/>
                  </a:lnTo>
                  <a:lnTo>
                    <a:pt x="0" y="46"/>
                  </a:lnTo>
                  <a:lnTo>
                    <a:pt x="0" y="44"/>
                  </a:lnTo>
                  <a:lnTo>
                    <a:pt x="0" y="43"/>
                  </a:lnTo>
                  <a:lnTo>
                    <a:pt x="0" y="42"/>
                  </a:lnTo>
                  <a:lnTo>
                    <a:pt x="0" y="41"/>
                  </a:lnTo>
                  <a:lnTo>
                    <a:pt x="0" y="40"/>
                  </a:lnTo>
                  <a:lnTo>
                    <a:pt x="0" y="39"/>
                  </a:lnTo>
                  <a:lnTo>
                    <a:pt x="0" y="38"/>
                  </a:lnTo>
                  <a:lnTo>
                    <a:pt x="0" y="37"/>
                  </a:lnTo>
                  <a:lnTo>
                    <a:pt x="0" y="36"/>
                  </a:lnTo>
                  <a:lnTo>
                    <a:pt x="0" y="35"/>
                  </a:lnTo>
                  <a:lnTo>
                    <a:pt x="0" y="34"/>
                  </a:lnTo>
                  <a:lnTo>
                    <a:pt x="0" y="33"/>
                  </a:lnTo>
                  <a:lnTo>
                    <a:pt x="0" y="32"/>
                  </a:lnTo>
                  <a:lnTo>
                    <a:pt x="0" y="31"/>
                  </a:lnTo>
                  <a:lnTo>
                    <a:pt x="0" y="30"/>
                  </a:lnTo>
                  <a:lnTo>
                    <a:pt x="0" y="28"/>
                  </a:lnTo>
                  <a:lnTo>
                    <a:pt x="0" y="27"/>
                  </a:lnTo>
                  <a:lnTo>
                    <a:pt x="0" y="26"/>
                  </a:lnTo>
                  <a:lnTo>
                    <a:pt x="0" y="25"/>
                  </a:lnTo>
                  <a:lnTo>
                    <a:pt x="0" y="24"/>
                  </a:lnTo>
                  <a:lnTo>
                    <a:pt x="0" y="24"/>
                  </a:lnTo>
                  <a:lnTo>
                    <a:pt x="0" y="23"/>
                  </a:lnTo>
                  <a:lnTo>
                    <a:pt x="0" y="22"/>
                  </a:lnTo>
                  <a:lnTo>
                    <a:pt x="0" y="21"/>
                  </a:lnTo>
                  <a:lnTo>
                    <a:pt x="0" y="20"/>
                  </a:lnTo>
                  <a:lnTo>
                    <a:pt x="0" y="19"/>
                  </a:lnTo>
                  <a:lnTo>
                    <a:pt x="0" y="18"/>
                  </a:lnTo>
                  <a:lnTo>
                    <a:pt x="0" y="17"/>
                  </a:lnTo>
                  <a:lnTo>
                    <a:pt x="0" y="16"/>
                  </a:lnTo>
                  <a:lnTo>
                    <a:pt x="0" y="15"/>
                  </a:lnTo>
                  <a:lnTo>
                    <a:pt x="0" y="14"/>
                  </a:lnTo>
                  <a:lnTo>
                    <a:pt x="0" y="12"/>
                  </a:lnTo>
                  <a:lnTo>
                    <a:pt x="0" y="11"/>
                  </a:lnTo>
                  <a:lnTo>
                    <a:pt x="0" y="10"/>
                  </a:lnTo>
                  <a:lnTo>
                    <a:pt x="0" y="9"/>
                  </a:lnTo>
                  <a:lnTo>
                    <a:pt x="0" y="8"/>
                  </a:lnTo>
                  <a:lnTo>
                    <a:pt x="0" y="7"/>
                  </a:lnTo>
                  <a:lnTo>
                    <a:pt x="0" y="6"/>
                  </a:lnTo>
                  <a:lnTo>
                    <a:pt x="0" y="5"/>
                  </a:lnTo>
                  <a:lnTo>
                    <a:pt x="0" y="4"/>
                  </a:lnTo>
                  <a:lnTo>
                    <a:pt x="0" y="3"/>
                  </a:lnTo>
                  <a:lnTo>
                    <a:pt x="0" y="2"/>
                  </a:lnTo>
                  <a:lnTo>
                    <a:pt x="0" y="1"/>
                  </a:lnTo>
                  <a:lnTo>
                    <a:pt x="0" y="1"/>
                  </a:lnTo>
                  <a:lnTo>
                    <a:pt x="0" y="0"/>
                  </a:lnTo>
                  <a:lnTo>
                    <a:pt x="1" y="0"/>
                  </a:lnTo>
                  <a:lnTo>
                    <a:pt x="1" y="0"/>
                  </a:lnTo>
                  <a:lnTo>
                    <a:pt x="2" y="0"/>
                  </a:lnTo>
                  <a:lnTo>
                    <a:pt x="3" y="0"/>
                  </a:lnTo>
                  <a:lnTo>
                    <a:pt x="4" y="0"/>
                  </a:lnTo>
                  <a:lnTo>
                    <a:pt x="5" y="0"/>
                  </a:lnTo>
                  <a:lnTo>
                    <a:pt x="6" y="0"/>
                  </a:lnTo>
                  <a:lnTo>
                    <a:pt x="7" y="0"/>
                  </a:lnTo>
                  <a:lnTo>
                    <a:pt x="8" y="0"/>
                  </a:lnTo>
                  <a:lnTo>
                    <a:pt x="9" y="0"/>
                  </a:lnTo>
                  <a:lnTo>
                    <a:pt x="10" y="0"/>
                  </a:lnTo>
                  <a:lnTo>
                    <a:pt x="11" y="0"/>
                  </a:lnTo>
                  <a:lnTo>
                    <a:pt x="12" y="0"/>
                  </a:lnTo>
                  <a:lnTo>
                    <a:pt x="13" y="0"/>
                  </a:lnTo>
                  <a:lnTo>
                    <a:pt x="15" y="0"/>
                  </a:lnTo>
                  <a:lnTo>
                    <a:pt x="16" y="0"/>
                  </a:lnTo>
                  <a:lnTo>
                    <a:pt x="17" y="0"/>
                  </a:lnTo>
                  <a:lnTo>
                    <a:pt x="18" y="0"/>
                  </a:lnTo>
                  <a:lnTo>
                    <a:pt x="19" y="0"/>
                  </a:lnTo>
                  <a:lnTo>
                    <a:pt x="20" y="0"/>
                  </a:lnTo>
                  <a:lnTo>
                    <a:pt x="21" y="0"/>
                  </a:lnTo>
                  <a:lnTo>
                    <a:pt x="22" y="0"/>
                  </a:lnTo>
                  <a:lnTo>
                    <a:pt x="23" y="0"/>
                  </a:lnTo>
                  <a:lnTo>
                    <a:pt x="24" y="0"/>
                  </a:lnTo>
                  <a:lnTo>
                    <a:pt x="24" y="0"/>
                  </a:lnTo>
                  <a:lnTo>
                    <a:pt x="25" y="0"/>
                  </a:lnTo>
                  <a:lnTo>
                    <a:pt x="26" y="0"/>
                  </a:lnTo>
                  <a:lnTo>
                    <a:pt x="27" y="0"/>
                  </a:lnTo>
                  <a:lnTo>
                    <a:pt x="28" y="0"/>
                  </a:lnTo>
                  <a:lnTo>
                    <a:pt x="29" y="0"/>
                  </a:lnTo>
                  <a:lnTo>
                    <a:pt x="31" y="0"/>
                  </a:lnTo>
                  <a:lnTo>
                    <a:pt x="32" y="0"/>
                  </a:lnTo>
                  <a:lnTo>
                    <a:pt x="33" y="0"/>
                  </a:lnTo>
                  <a:lnTo>
                    <a:pt x="34" y="0"/>
                  </a:lnTo>
                  <a:lnTo>
                    <a:pt x="35" y="0"/>
                  </a:lnTo>
                  <a:lnTo>
                    <a:pt x="36" y="0"/>
                  </a:lnTo>
                  <a:lnTo>
                    <a:pt x="37" y="0"/>
                  </a:lnTo>
                  <a:lnTo>
                    <a:pt x="38" y="0"/>
                  </a:lnTo>
                  <a:lnTo>
                    <a:pt x="39" y="0"/>
                  </a:lnTo>
                  <a:lnTo>
                    <a:pt x="40" y="0"/>
                  </a:lnTo>
                  <a:lnTo>
                    <a:pt x="41" y="0"/>
                  </a:lnTo>
                  <a:lnTo>
                    <a:pt x="42" y="0"/>
                  </a:lnTo>
                  <a:lnTo>
                    <a:pt x="43" y="0"/>
                  </a:lnTo>
                  <a:lnTo>
                    <a:pt x="44" y="0"/>
                  </a:lnTo>
                  <a:lnTo>
                    <a:pt x="45" y="0"/>
                  </a:lnTo>
                  <a:lnTo>
                    <a:pt x="46" y="0"/>
                  </a:lnTo>
                  <a:lnTo>
                    <a:pt x="48" y="0"/>
                  </a:lnTo>
                  <a:lnTo>
                    <a:pt x="48" y="0"/>
                  </a:lnTo>
                  <a:lnTo>
                    <a:pt x="49" y="0"/>
                  </a:lnTo>
                  <a:lnTo>
                    <a:pt x="50" y="0"/>
                  </a:lnTo>
                  <a:lnTo>
                    <a:pt x="51" y="0"/>
                  </a:lnTo>
                  <a:lnTo>
                    <a:pt x="52" y="0"/>
                  </a:lnTo>
                  <a:lnTo>
                    <a:pt x="53" y="0"/>
                  </a:lnTo>
                  <a:lnTo>
                    <a:pt x="54" y="0"/>
                  </a:lnTo>
                  <a:lnTo>
                    <a:pt x="55" y="0"/>
                  </a:lnTo>
                  <a:lnTo>
                    <a:pt x="56" y="0"/>
                  </a:lnTo>
                  <a:lnTo>
                    <a:pt x="57" y="0"/>
                  </a:lnTo>
                  <a:lnTo>
                    <a:pt x="58" y="0"/>
                  </a:lnTo>
                  <a:lnTo>
                    <a:pt x="59" y="0"/>
                  </a:lnTo>
                  <a:lnTo>
                    <a:pt x="60" y="0"/>
                  </a:lnTo>
                  <a:lnTo>
                    <a:pt x="61" y="0"/>
                  </a:lnTo>
                  <a:lnTo>
                    <a:pt x="62" y="0"/>
                  </a:lnTo>
                  <a:lnTo>
                    <a:pt x="64" y="0"/>
                  </a:lnTo>
                  <a:lnTo>
                    <a:pt x="65" y="0"/>
                  </a:lnTo>
                  <a:lnTo>
                    <a:pt x="66" y="0"/>
                  </a:lnTo>
                  <a:lnTo>
                    <a:pt x="67" y="0"/>
                  </a:lnTo>
                  <a:lnTo>
                    <a:pt x="68" y="0"/>
                  </a:lnTo>
                  <a:lnTo>
                    <a:pt x="69" y="0"/>
                  </a:lnTo>
                  <a:lnTo>
                    <a:pt x="70" y="0"/>
                  </a:lnTo>
                  <a:lnTo>
                    <a:pt x="71" y="0"/>
                  </a:lnTo>
                  <a:lnTo>
                    <a:pt x="71" y="0"/>
                  </a:lnTo>
                  <a:lnTo>
                    <a:pt x="72" y="0"/>
                  </a:lnTo>
                  <a:lnTo>
                    <a:pt x="73" y="0"/>
                  </a:lnTo>
                  <a:lnTo>
                    <a:pt x="74" y="0"/>
                  </a:lnTo>
                  <a:lnTo>
                    <a:pt x="75" y="0"/>
                  </a:lnTo>
                  <a:lnTo>
                    <a:pt x="76" y="0"/>
                  </a:lnTo>
                  <a:lnTo>
                    <a:pt x="77" y="0"/>
                  </a:lnTo>
                  <a:lnTo>
                    <a:pt x="78" y="0"/>
                  </a:lnTo>
                  <a:lnTo>
                    <a:pt x="79" y="0"/>
                  </a:lnTo>
                  <a:lnTo>
                    <a:pt x="81" y="0"/>
                  </a:lnTo>
                  <a:lnTo>
                    <a:pt x="82" y="0"/>
                  </a:lnTo>
                  <a:lnTo>
                    <a:pt x="83" y="0"/>
                  </a:lnTo>
                  <a:lnTo>
                    <a:pt x="84" y="0"/>
                  </a:lnTo>
                  <a:lnTo>
                    <a:pt x="85" y="0"/>
                  </a:lnTo>
                  <a:lnTo>
                    <a:pt x="86" y="0"/>
                  </a:lnTo>
                  <a:lnTo>
                    <a:pt x="87" y="0"/>
                  </a:lnTo>
                  <a:lnTo>
                    <a:pt x="88" y="0"/>
                  </a:lnTo>
                  <a:lnTo>
                    <a:pt x="89" y="0"/>
                  </a:lnTo>
                  <a:lnTo>
                    <a:pt x="90" y="0"/>
                  </a:lnTo>
                  <a:lnTo>
                    <a:pt x="91" y="0"/>
                  </a:lnTo>
                  <a:lnTo>
                    <a:pt x="92" y="0"/>
                  </a:lnTo>
                  <a:lnTo>
                    <a:pt x="93" y="0"/>
                  </a:lnTo>
                  <a:lnTo>
                    <a:pt x="94" y="0"/>
                  </a:lnTo>
                  <a:lnTo>
                    <a:pt x="94" y="0"/>
                  </a:lnTo>
                  <a:lnTo>
                    <a:pt x="95" y="0"/>
                  </a:lnTo>
                  <a:lnTo>
                    <a:pt x="97" y="0"/>
                  </a:lnTo>
                  <a:lnTo>
                    <a:pt x="98" y="0"/>
                  </a:lnTo>
                  <a:lnTo>
                    <a:pt x="99" y="0"/>
                  </a:lnTo>
                  <a:lnTo>
                    <a:pt x="100" y="0"/>
                  </a:lnTo>
                  <a:lnTo>
                    <a:pt x="101" y="0"/>
                  </a:lnTo>
                  <a:lnTo>
                    <a:pt x="102" y="0"/>
                  </a:lnTo>
                  <a:lnTo>
                    <a:pt x="103" y="0"/>
                  </a:lnTo>
                  <a:lnTo>
                    <a:pt x="104" y="0"/>
                  </a:lnTo>
                  <a:lnTo>
                    <a:pt x="105" y="0"/>
                  </a:lnTo>
                  <a:lnTo>
                    <a:pt x="106" y="0"/>
                  </a:lnTo>
                  <a:lnTo>
                    <a:pt x="107" y="0"/>
                  </a:lnTo>
                  <a:lnTo>
                    <a:pt x="108" y="0"/>
                  </a:lnTo>
                  <a:lnTo>
                    <a:pt x="109" y="0"/>
                  </a:lnTo>
                  <a:lnTo>
                    <a:pt x="110" y="0"/>
                  </a:lnTo>
                  <a:lnTo>
                    <a:pt x="111" y="0"/>
                  </a:lnTo>
                  <a:lnTo>
                    <a:pt x="112" y="0"/>
                  </a:lnTo>
                  <a:lnTo>
                    <a:pt x="114" y="0"/>
                  </a:lnTo>
                  <a:lnTo>
                    <a:pt x="115" y="0"/>
                  </a:lnTo>
                  <a:lnTo>
                    <a:pt x="116" y="0"/>
                  </a:lnTo>
                  <a:lnTo>
                    <a:pt x="117" y="0"/>
                  </a:lnTo>
                  <a:lnTo>
                    <a:pt x="118" y="0"/>
                  </a:lnTo>
                  <a:lnTo>
                    <a:pt x="118" y="0"/>
                  </a:lnTo>
                  <a:lnTo>
                    <a:pt x="119" y="0"/>
                  </a:lnTo>
                  <a:lnTo>
                    <a:pt x="120" y="0"/>
                  </a:lnTo>
                  <a:lnTo>
                    <a:pt x="121" y="0"/>
                  </a:lnTo>
                  <a:lnTo>
                    <a:pt x="122" y="0"/>
                  </a:lnTo>
                  <a:lnTo>
                    <a:pt x="123" y="0"/>
                  </a:lnTo>
                  <a:lnTo>
                    <a:pt x="124" y="0"/>
                  </a:lnTo>
                  <a:lnTo>
                    <a:pt x="125" y="0"/>
                  </a:lnTo>
                  <a:lnTo>
                    <a:pt x="126" y="0"/>
                  </a:lnTo>
                  <a:lnTo>
                    <a:pt x="127" y="0"/>
                  </a:lnTo>
                  <a:lnTo>
                    <a:pt x="128" y="0"/>
                  </a:lnTo>
                  <a:lnTo>
                    <a:pt x="130" y="0"/>
                  </a:lnTo>
                  <a:lnTo>
                    <a:pt x="131" y="0"/>
                  </a:lnTo>
                  <a:lnTo>
                    <a:pt x="132" y="0"/>
                  </a:lnTo>
                  <a:lnTo>
                    <a:pt x="133" y="0"/>
                  </a:lnTo>
                  <a:lnTo>
                    <a:pt x="134" y="0"/>
                  </a:lnTo>
                  <a:lnTo>
                    <a:pt x="135" y="0"/>
                  </a:lnTo>
                  <a:lnTo>
                    <a:pt x="136" y="0"/>
                  </a:lnTo>
                  <a:lnTo>
                    <a:pt x="137" y="0"/>
                  </a:lnTo>
                  <a:lnTo>
                    <a:pt x="138" y="0"/>
                  </a:lnTo>
                  <a:lnTo>
                    <a:pt x="139" y="0"/>
                  </a:lnTo>
                  <a:lnTo>
                    <a:pt x="140" y="0"/>
                  </a:lnTo>
                  <a:lnTo>
                    <a:pt x="141" y="0"/>
                  </a:lnTo>
                  <a:lnTo>
                    <a:pt x="142" y="0"/>
                  </a:lnTo>
                  <a:lnTo>
                    <a:pt x="142" y="0"/>
                  </a:lnTo>
                  <a:lnTo>
                    <a:pt x="143" y="0"/>
                  </a:lnTo>
                  <a:lnTo>
                    <a:pt x="144" y="0"/>
                  </a:lnTo>
                  <a:lnTo>
                    <a:pt x="145" y="0"/>
                  </a:lnTo>
                  <a:lnTo>
                    <a:pt x="147" y="0"/>
                  </a:lnTo>
                  <a:lnTo>
                    <a:pt x="148" y="0"/>
                  </a:lnTo>
                  <a:lnTo>
                    <a:pt x="149" y="0"/>
                  </a:lnTo>
                  <a:lnTo>
                    <a:pt x="150" y="0"/>
                  </a:lnTo>
                  <a:lnTo>
                    <a:pt x="151" y="0"/>
                  </a:lnTo>
                  <a:lnTo>
                    <a:pt x="152" y="0"/>
                  </a:lnTo>
                  <a:lnTo>
                    <a:pt x="153" y="0"/>
                  </a:lnTo>
                  <a:lnTo>
                    <a:pt x="154" y="0"/>
                  </a:lnTo>
                  <a:lnTo>
                    <a:pt x="155" y="0"/>
                  </a:lnTo>
                  <a:lnTo>
                    <a:pt x="156" y="0"/>
                  </a:lnTo>
                  <a:lnTo>
                    <a:pt x="157" y="0"/>
                  </a:lnTo>
                  <a:lnTo>
                    <a:pt x="158" y="0"/>
                  </a:lnTo>
                  <a:lnTo>
                    <a:pt x="159" y="0"/>
                  </a:lnTo>
                  <a:lnTo>
                    <a:pt x="160" y="0"/>
                  </a:lnTo>
                  <a:lnTo>
                    <a:pt x="161" y="0"/>
                  </a:lnTo>
                  <a:lnTo>
                    <a:pt x="163" y="0"/>
                  </a:lnTo>
                  <a:lnTo>
                    <a:pt x="164" y="0"/>
                  </a:lnTo>
                  <a:lnTo>
                    <a:pt x="165" y="0"/>
                  </a:lnTo>
                  <a:lnTo>
                    <a:pt x="166" y="0"/>
                  </a:lnTo>
                  <a:lnTo>
                    <a:pt x="166" y="0"/>
                  </a:lnTo>
                  <a:lnTo>
                    <a:pt x="167" y="0"/>
                  </a:lnTo>
                  <a:lnTo>
                    <a:pt x="168" y="0"/>
                  </a:lnTo>
                  <a:lnTo>
                    <a:pt x="169" y="0"/>
                  </a:lnTo>
                  <a:lnTo>
                    <a:pt x="170" y="0"/>
                  </a:lnTo>
                  <a:lnTo>
                    <a:pt x="171" y="0"/>
                  </a:lnTo>
                  <a:lnTo>
                    <a:pt x="172" y="0"/>
                  </a:lnTo>
                  <a:lnTo>
                    <a:pt x="173" y="0"/>
                  </a:lnTo>
                  <a:lnTo>
                    <a:pt x="174" y="0"/>
                  </a:lnTo>
                  <a:lnTo>
                    <a:pt x="175" y="0"/>
                  </a:lnTo>
                  <a:lnTo>
                    <a:pt x="176" y="0"/>
                  </a:lnTo>
                  <a:lnTo>
                    <a:pt x="176" y="0"/>
                  </a:lnTo>
                  <a:lnTo>
                    <a:pt x="176" y="1"/>
                  </a:lnTo>
                  <a:lnTo>
                    <a:pt x="176" y="2"/>
                  </a:lnTo>
                  <a:lnTo>
                    <a:pt x="176" y="3"/>
                  </a:lnTo>
                  <a:lnTo>
                    <a:pt x="176" y="4"/>
                  </a:lnTo>
                  <a:lnTo>
                    <a:pt x="176" y="5"/>
                  </a:lnTo>
                  <a:lnTo>
                    <a:pt x="176" y="6"/>
                  </a:lnTo>
                  <a:lnTo>
                    <a:pt x="176" y="7"/>
                  </a:lnTo>
                  <a:lnTo>
                    <a:pt x="176" y="8"/>
                  </a:lnTo>
                  <a:lnTo>
                    <a:pt x="176" y="8"/>
                  </a:lnTo>
                  <a:lnTo>
                    <a:pt x="176" y="9"/>
                  </a:lnTo>
                  <a:lnTo>
                    <a:pt x="176" y="10"/>
                  </a:lnTo>
                  <a:lnTo>
                    <a:pt x="176" y="11"/>
                  </a:lnTo>
                  <a:lnTo>
                    <a:pt x="176" y="12"/>
                  </a:lnTo>
                  <a:lnTo>
                    <a:pt x="176" y="14"/>
                  </a:lnTo>
                  <a:lnTo>
                    <a:pt x="176" y="15"/>
                  </a:lnTo>
                  <a:lnTo>
                    <a:pt x="176" y="16"/>
                  </a:lnTo>
                  <a:lnTo>
                    <a:pt x="176" y="17"/>
                  </a:lnTo>
                  <a:lnTo>
                    <a:pt x="176" y="18"/>
                  </a:lnTo>
                  <a:lnTo>
                    <a:pt x="176" y="19"/>
                  </a:lnTo>
                  <a:lnTo>
                    <a:pt x="176" y="20"/>
                  </a:lnTo>
                  <a:lnTo>
                    <a:pt x="176" y="21"/>
                  </a:lnTo>
                  <a:lnTo>
                    <a:pt x="176" y="22"/>
                  </a:lnTo>
                  <a:lnTo>
                    <a:pt x="176" y="23"/>
                  </a:lnTo>
                  <a:lnTo>
                    <a:pt x="176" y="24"/>
                  </a:lnTo>
                  <a:lnTo>
                    <a:pt x="176" y="25"/>
                  </a:lnTo>
                  <a:lnTo>
                    <a:pt x="176" y="26"/>
                  </a:lnTo>
                  <a:lnTo>
                    <a:pt x="176" y="27"/>
                  </a:lnTo>
                  <a:lnTo>
                    <a:pt x="176" y="28"/>
                  </a:lnTo>
                  <a:lnTo>
                    <a:pt x="176" y="30"/>
                  </a:lnTo>
                  <a:lnTo>
                    <a:pt x="176" y="31"/>
                  </a:lnTo>
                  <a:lnTo>
                    <a:pt x="176" y="32"/>
                  </a:lnTo>
                  <a:lnTo>
                    <a:pt x="176" y="32"/>
                  </a:lnTo>
                  <a:lnTo>
                    <a:pt x="176" y="33"/>
                  </a:lnTo>
                  <a:lnTo>
                    <a:pt x="176" y="34"/>
                  </a:lnTo>
                  <a:lnTo>
                    <a:pt x="176" y="35"/>
                  </a:lnTo>
                  <a:lnTo>
                    <a:pt x="176" y="36"/>
                  </a:lnTo>
                  <a:lnTo>
                    <a:pt x="176" y="37"/>
                  </a:lnTo>
                  <a:lnTo>
                    <a:pt x="176" y="38"/>
                  </a:lnTo>
                  <a:lnTo>
                    <a:pt x="176" y="39"/>
                  </a:lnTo>
                  <a:lnTo>
                    <a:pt x="176" y="40"/>
                  </a:lnTo>
                  <a:lnTo>
                    <a:pt x="176" y="41"/>
                  </a:lnTo>
                  <a:lnTo>
                    <a:pt x="176" y="42"/>
                  </a:lnTo>
                  <a:lnTo>
                    <a:pt x="176" y="43"/>
                  </a:lnTo>
                  <a:lnTo>
                    <a:pt x="176" y="44"/>
                  </a:lnTo>
                  <a:lnTo>
                    <a:pt x="176" y="46"/>
                  </a:lnTo>
                  <a:lnTo>
                    <a:pt x="176" y="47"/>
                  </a:lnTo>
                  <a:lnTo>
                    <a:pt x="176" y="48"/>
                  </a:lnTo>
                  <a:lnTo>
                    <a:pt x="176" y="49"/>
                  </a:lnTo>
                  <a:lnTo>
                    <a:pt x="176" y="50"/>
                  </a:lnTo>
                  <a:lnTo>
                    <a:pt x="176" y="51"/>
                  </a:lnTo>
                  <a:lnTo>
                    <a:pt x="176" y="52"/>
                  </a:lnTo>
                  <a:lnTo>
                    <a:pt x="176" y="53"/>
                  </a:lnTo>
                  <a:lnTo>
                    <a:pt x="176" y="54"/>
                  </a:lnTo>
                  <a:lnTo>
                    <a:pt x="176" y="55"/>
                  </a:lnTo>
                  <a:lnTo>
                    <a:pt x="176" y="55"/>
                  </a:lnTo>
                  <a:lnTo>
                    <a:pt x="176" y="56"/>
                  </a:lnTo>
                  <a:lnTo>
                    <a:pt x="176" y="57"/>
                  </a:lnTo>
                  <a:lnTo>
                    <a:pt x="176" y="58"/>
                  </a:lnTo>
                  <a:lnTo>
                    <a:pt x="176" y="59"/>
                  </a:lnTo>
                  <a:lnTo>
                    <a:pt x="176" y="60"/>
                  </a:lnTo>
                  <a:lnTo>
                    <a:pt x="176" y="61"/>
                  </a:lnTo>
                  <a:lnTo>
                    <a:pt x="176" y="63"/>
                  </a:lnTo>
                  <a:lnTo>
                    <a:pt x="176" y="64"/>
                  </a:lnTo>
                  <a:lnTo>
                    <a:pt x="176" y="65"/>
                  </a:lnTo>
                  <a:lnTo>
                    <a:pt x="176" y="66"/>
                  </a:lnTo>
                  <a:lnTo>
                    <a:pt x="176" y="67"/>
                  </a:lnTo>
                  <a:lnTo>
                    <a:pt x="176" y="68"/>
                  </a:lnTo>
                  <a:lnTo>
                    <a:pt x="176" y="69"/>
                  </a:lnTo>
                  <a:lnTo>
                    <a:pt x="176" y="70"/>
                  </a:lnTo>
                  <a:lnTo>
                    <a:pt x="176" y="71"/>
                  </a:lnTo>
                  <a:lnTo>
                    <a:pt x="176" y="72"/>
                  </a:lnTo>
                  <a:lnTo>
                    <a:pt x="176" y="73"/>
                  </a:lnTo>
                  <a:lnTo>
                    <a:pt x="176" y="74"/>
                  </a:lnTo>
                  <a:lnTo>
                    <a:pt x="176" y="75"/>
                  </a:lnTo>
                  <a:lnTo>
                    <a:pt x="176" y="76"/>
                  </a:lnTo>
                  <a:lnTo>
                    <a:pt x="176" y="77"/>
                  </a:lnTo>
                  <a:lnTo>
                    <a:pt x="176" y="79"/>
                  </a:lnTo>
                  <a:lnTo>
                    <a:pt x="176" y="79"/>
                  </a:lnTo>
                  <a:lnTo>
                    <a:pt x="176" y="80"/>
                  </a:lnTo>
                  <a:lnTo>
                    <a:pt x="176" y="81"/>
                  </a:lnTo>
                  <a:lnTo>
                    <a:pt x="176" y="82"/>
                  </a:lnTo>
                  <a:lnTo>
                    <a:pt x="176" y="83"/>
                  </a:lnTo>
                  <a:lnTo>
                    <a:pt x="176" y="84"/>
                  </a:lnTo>
                  <a:lnTo>
                    <a:pt x="176" y="85"/>
                  </a:lnTo>
                  <a:lnTo>
                    <a:pt x="176" y="86"/>
                  </a:lnTo>
                  <a:lnTo>
                    <a:pt x="176" y="87"/>
                  </a:lnTo>
                  <a:lnTo>
                    <a:pt x="176" y="88"/>
                  </a:lnTo>
                  <a:lnTo>
                    <a:pt x="176" y="89"/>
                  </a:lnTo>
                  <a:lnTo>
                    <a:pt x="176" y="90"/>
                  </a:lnTo>
                  <a:lnTo>
                    <a:pt x="176" y="91"/>
                  </a:lnTo>
                  <a:lnTo>
                    <a:pt x="176" y="92"/>
                  </a:lnTo>
                  <a:lnTo>
                    <a:pt x="176" y="93"/>
                  </a:lnTo>
                  <a:lnTo>
                    <a:pt x="176" y="94"/>
                  </a:lnTo>
                  <a:lnTo>
                    <a:pt x="176" y="96"/>
                  </a:lnTo>
                  <a:lnTo>
                    <a:pt x="176" y="97"/>
                  </a:lnTo>
                  <a:lnTo>
                    <a:pt x="176" y="98"/>
                  </a:lnTo>
                  <a:lnTo>
                    <a:pt x="176" y="99"/>
                  </a:lnTo>
                  <a:lnTo>
                    <a:pt x="176" y="100"/>
                  </a:lnTo>
                  <a:lnTo>
                    <a:pt x="176" y="101"/>
                  </a:lnTo>
                  <a:lnTo>
                    <a:pt x="176" y="102"/>
                  </a:lnTo>
                  <a:lnTo>
                    <a:pt x="176" y="102"/>
                  </a:lnTo>
                  <a:lnTo>
                    <a:pt x="176" y="103"/>
                  </a:lnTo>
                  <a:lnTo>
                    <a:pt x="176" y="104"/>
                  </a:lnTo>
                  <a:lnTo>
                    <a:pt x="176" y="105"/>
                  </a:lnTo>
                  <a:lnTo>
                    <a:pt x="176" y="106"/>
                  </a:lnTo>
                  <a:lnTo>
                    <a:pt x="176" y="107"/>
                  </a:lnTo>
                  <a:lnTo>
                    <a:pt x="176" y="108"/>
                  </a:lnTo>
                  <a:lnTo>
                    <a:pt x="176" y="109"/>
                  </a:lnTo>
                  <a:lnTo>
                    <a:pt x="176" y="110"/>
                  </a:lnTo>
                  <a:lnTo>
                    <a:pt x="176" y="112"/>
                  </a:lnTo>
                  <a:lnTo>
                    <a:pt x="176" y="113"/>
                  </a:lnTo>
                  <a:lnTo>
                    <a:pt x="176" y="114"/>
                  </a:lnTo>
                  <a:lnTo>
                    <a:pt x="176" y="115"/>
                  </a:lnTo>
                  <a:lnTo>
                    <a:pt x="176" y="116"/>
                  </a:lnTo>
                  <a:lnTo>
                    <a:pt x="176" y="117"/>
                  </a:lnTo>
                  <a:lnTo>
                    <a:pt x="176" y="118"/>
                  </a:lnTo>
                  <a:lnTo>
                    <a:pt x="176" y="119"/>
                  </a:lnTo>
                  <a:lnTo>
                    <a:pt x="176" y="120"/>
                  </a:lnTo>
                  <a:lnTo>
                    <a:pt x="176" y="121"/>
                  </a:lnTo>
                  <a:lnTo>
                    <a:pt x="176" y="122"/>
                  </a:lnTo>
                  <a:lnTo>
                    <a:pt x="176" y="123"/>
                  </a:lnTo>
                  <a:lnTo>
                    <a:pt x="176" y="124"/>
                  </a:lnTo>
                  <a:lnTo>
                    <a:pt x="176" y="125"/>
                  </a:lnTo>
                  <a:lnTo>
                    <a:pt x="176" y="125"/>
                  </a:lnTo>
                  <a:lnTo>
                    <a:pt x="176" y="126"/>
                  </a:lnTo>
                  <a:lnTo>
                    <a:pt x="176" y="127"/>
                  </a:lnTo>
                  <a:lnTo>
                    <a:pt x="176" y="129"/>
                  </a:lnTo>
                  <a:lnTo>
                    <a:pt x="176" y="130"/>
                  </a:lnTo>
                  <a:lnTo>
                    <a:pt x="176" y="131"/>
                  </a:lnTo>
                  <a:lnTo>
                    <a:pt x="176" y="132"/>
                  </a:lnTo>
                  <a:lnTo>
                    <a:pt x="176" y="133"/>
                  </a:lnTo>
                  <a:lnTo>
                    <a:pt x="176" y="134"/>
                  </a:lnTo>
                  <a:lnTo>
                    <a:pt x="176" y="135"/>
                  </a:lnTo>
                  <a:lnTo>
                    <a:pt x="176" y="136"/>
                  </a:lnTo>
                  <a:lnTo>
                    <a:pt x="176" y="137"/>
                  </a:lnTo>
                  <a:lnTo>
                    <a:pt x="176" y="138"/>
                  </a:lnTo>
                  <a:lnTo>
                    <a:pt x="176" y="139"/>
                  </a:lnTo>
                  <a:lnTo>
                    <a:pt x="176" y="140"/>
                  </a:lnTo>
                  <a:lnTo>
                    <a:pt x="176" y="141"/>
                  </a:lnTo>
                  <a:lnTo>
                    <a:pt x="176" y="142"/>
                  </a:lnTo>
                  <a:lnTo>
                    <a:pt x="176" y="143"/>
                  </a:lnTo>
                  <a:lnTo>
                    <a:pt x="176" y="145"/>
                  </a:lnTo>
                  <a:lnTo>
                    <a:pt x="176" y="146"/>
                  </a:lnTo>
                  <a:lnTo>
                    <a:pt x="176" y="147"/>
                  </a:lnTo>
                  <a:lnTo>
                    <a:pt x="176" y="148"/>
                  </a:lnTo>
                  <a:lnTo>
                    <a:pt x="176" y="149"/>
                  </a:lnTo>
                  <a:lnTo>
                    <a:pt x="176" y="150"/>
                  </a:lnTo>
                  <a:lnTo>
                    <a:pt x="176" y="150"/>
                  </a:lnTo>
                  <a:lnTo>
                    <a:pt x="176" y="151"/>
                  </a:lnTo>
                  <a:lnTo>
                    <a:pt x="176" y="152"/>
                  </a:lnTo>
                  <a:lnTo>
                    <a:pt x="176" y="153"/>
                  </a:lnTo>
                  <a:lnTo>
                    <a:pt x="176" y="154"/>
                  </a:lnTo>
                  <a:lnTo>
                    <a:pt x="176" y="155"/>
                  </a:lnTo>
                  <a:lnTo>
                    <a:pt x="176" y="156"/>
                  </a:lnTo>
                  <a:lnTo>
                    <a:pt x="176" y="157"/>
                  </a:lnTo>
                  <a:lnTo>
                    <a:pt x="176" y="158"/>
                  </a:lnTo>
                  <a:lnTo>
                    <a:pt x="176" y="159"/>
                  </a:lnTo>
                  <a:lnTo>
                    <a:pt x="176" y="160"/>
                  </a:lnTo>
                  <a:lnTo>
                    <a:pt x="176" y="162"/>
                  </a:lnTo>
                  <a:lnTo>
                    <a:pt x="176" y="163"/>
                  </a:lnTo>
                  <a:lnTo>
                    <a:pt x="176" y="164"/>
                  </a:lnTo>
                  <a:lnTo>
                    <a:pt x="176" y="165"/>
                  </a:lnTo>
                  <a:lnTo>
                    <a:pt x="176" y="166"/>
                  </a:lnTo>
                  <a:lnTo>
                    <a:pt x="176" y="167"/>
                  </a:lnTo>
                  <a:lnTo>
                    <a:pt x="176" y="168"/>
                  </a:lnTo>
                  <a:lnTo>
                    <a:pt x="176" y="169"/>
                  </a:lnTo>
                  <a:lnTo>
                    <a:pt x="176" y="170"/>
                  </a:lnTo>
                  <a:lnTo>
                    <a:pt x="176" y="171"/>
                  </a:lnTo>
                  <a:lnTo>
                    <a:pt x="176" y="172"/>
                  </a:lnTo>
                  <a:lnTo>
                    <a:pt x="176" y="173"/>
                  </a:lnTo>
                  <a:lnTo>
                    <a:pt x="176" y="173"/>
                  </a:lnTo>
                  <a:lnTo>
                    <a:pt x="176" y="174"/>
                  </a:lnTo>
                  <a:lnTo>
                    <a:pt x="176" y="175"/>
                  </a:lnTo>
                  <a:lnTo>
                    <a:pt x="176" y="176"/>
                  </a:lnTo>
                  <a:lnTo>
                    <a:pt x="176" y="178"/>
                  </a:lnTo>
                  <a:lnTo>
                    <a:pt x="176" y="179"/>
                  </a:lnTo>
                  <a:lnTo>
                    <a:pt x="176" y="180"/>
                  </a:lnTo>
                  <a:lnTo>
                    <a:pt x="176" y="181"/>
                  </a:lnTo>
                  <a:lnTo>
                    <a:pt x="176" y="182"/>
                  </a:lnTo>
                  <a:lnTo>
                    <a:pt x="176" y="183"/>
                  </a:lnTo>
                  <a:lnTo>
                    <a:pt x="176" y="184"/>
                  </a:lnTo>
                  <a:lnTo>
                    <a:pt x="176" y="185"/>
                  </a:lnTo>
                  <a:lnTo>
                    <a:pt x="176" y="186"/>
                  </a:lnTo>
                  <a:lnTo>
                    <a:pt x="176" y="187"/>
                  </a:lnTo>
                  <a:lnTo>
                    <a:pt x="176" y="188"/>
                  </a:lnTo>
                  <a:lnTo>
                    <a:pt x="176" y="189"/>
                  </a:lnTo>
                  <a:lnTo>
                    <a:pt x="176" y="190"/>
                  </a:lnTo>
                  <a:lnTo>
                    <a:pt x="176" y="191"/>
                  </a:lnTo>
                  <a:lnTo>
                    <a:pt x="176" y="192"/>
                  </a:lnTo>
                  <a:lnTo>
                    <a:pt x="176" y="193"/>
                  </a:lnTo>
                  <a:lnTo>
                    <a:pt x="176" y="195"/>
                  </a:lnTo>
                  <a:lnTo>
                    <a:pt x="176" y="196"/>
                  </a:lnTo>
                  <a:lnTo>
                    <a:pt x="176" y="197"/>
                  </a:lnTo>
                  <a:lnTo>
                    <a:pt x="176" y="197"/>
                  </a:lnTo>
                  <a:lnTo>
                    <a:pt x="176" y="198"/>
                  </a:lnTo>
                  <a:lnTo>
                    <a:pt x="176" y="199"/>
                  </a:lnTo>
                  <a:lnTo>
                    <a:pt x="176" y="200"/>
                  </a:lnTo>
                  <a:lnTo>
                    <a:pt x="176" y="201"/>
                  </a:lnTo>
                  <a:lnTo>
                    <a:pt x="176" y="202"/>
                  </a:lnTo>
                  <a:lnTo>
                    <a:pt x="176" y="203"/>
                  </a:lnTo>
                  <a:lnTo>
                    <a:pt x="176" y="204"/>
                  </a:lnTo>
                  <a:lnTo>
                    <a:pt x="176" y="205"/>
                  </a:lnTo>
                  <a:lnTo>
                    <a:pt x="176" y="206"/>
                  </a:lnTo>
                  <a:lnTo>
                    <a:pt x="176" y="207"/>
                  </a:lnTo>
                  <a:lnTo>
                    <a:pt x="176" y="208"/>
                  </a:lnTo>
                  <a:lnTo>
                    <a:pt x="176" y="209"/>
                  </a:lnTo>
                  <a:lnTo>
                    <a:pt x="176" y="211"/>
                  </a:lnTo>
                  <a:lnTo>
                    <a:pt x="176" y="212"/>
                  </a:lnTo>
                  <a:lnTo>
                    <a:pt x="176" y="213"/>
                  </a:lnTo>
                  <a:lnTo>
                    <a:pt x="176" y="214"/>
                  </a:lnTo>
                  <a:lnTo>
                    <a:pt x="176" y="215"/>
                  </a:lnTo>
                  <a:lnTo>
                    <a:pt x="176" y="216"/>
                  </a:lnTo>
                  <a:lnTo>
                    <a:pt x="176" y="217"/>
                  </a:lnTo>
                  <a:lnTo>
                    <a:pt x="176" y="218"/>
                  </a:lnTo>
                  <a:lnTo>
                    <a:pt x="176" y="219"/>
                  </a:lnTo>
                  <a:lnTo>
                    <a:pt x="176" y="220"/>
                  </a:lnTo>
                  <a:lnTo>
                    <a:pt x="176" y="220"/>
                  </a:lnTo>
                  <a:lnTo>
                    <a:pt x="176" y="221"/>
                  </a:lnTo>
                  <a:lnTo>
                    <a:pt x="176" y="222"/>
                  </a:lnTo>
                  <a:lnTo>
                    <a:pt x="176" y="223"/>
                  </a:lnTo>
                  <a:lnTo>
                    <a:pt x="176" y="224"/>
                  </a:lnTo>
                  <a:lnTo>
                    <a:pt x="176" y="225"/>
                  </a:lnTo>
                  <a:lnTo>
                    <a:pt x="176" y="227"/>
                  </a:lnTo>
                  <a:lnTo>
                    <a:pt x="176" y="228"/>
                  </a:lnTo>
                  <a:lnTo>
                    <a:pt x="176" y="229"/>
                  </a:lnTo>
                  <a:lnTo>
                    <a:pt x="176" y="230"/>
                  </a:lnTo>
                  <a:lnTo>
                    <a:pt x="176" y="231"/>
                  </a:lnTo>
                  <a:lnTo>
                    <a:pt x="176" y="232"/>
                  </a:lnTo>
                  <a:lnTo>
                    <a:pt x="176" y="233"/>
                  </a:lnTo>
                  <a:lnTo>
                    <a:pt x="176" y="234"/>
                  </a:lnTo>
                  <a:lnTo>
                    <a:pt x="176" y="235"/>
                  </a:lnTo>
                  <a:lnTo>
                    <a:pt x="176" y="236"/>
                  </a:lnTo>
                  <a:lnTo>
                    <a:pt x="176" y="237"/>
                  </a:lnTo>
                  <a:lnTo>
                    <a:pt x="176" y="238"/>
                  </a:lnTo>
                  <a:lnTo>
                    <a:pt x="176" y="239"/>
                  </a:lnTo>
                  <a:lnTo>
                    <a:pt x="176" y="240"/>
                  </a:lnTo>
                  <a:lnTo>
                    <a:pt x="176" y="241"/>
                  </a:lnTo>
                  <a:lnTo>
                    <a:pt x="176" y="242"/>
                  </a:lnTo>
                  <a:lnTo>
                    <a:pt x="176" y="244"/>
                  </a:lnTo>
                  <a:lnTo>
                    <a:pt x="176" y="244"/>
                  </a:lnTo>
                  <a:lnTo>
                    <a:pt x="176" y="245"/>
                  </a:lnTo>
                  <a:lnTo>
                    <a:pt x="176" y="246"/>
                  </a:lnTo>
                  <a:lnTo>
                    <a:pt x="176" y="247"/>
                  </a:lnTo>
                  <a:lnTo>
                    <a:pt x="176" y="248"/>
                  </a:lnTo>
                  <a:lnTo>
                    <a:pt x="176" y="249"/>
                  </a:lnTo>
                  <a:lnTo>
                    <a:pt x="176" y="250"/>
                  </a:lnTo>
                  <a:lnTo>
                    <a:pt x="176" y="251"/>
                  </a:lnTo>
                  <a:lnTo>
                    <a:pt x="176" y="252"/>
                  </a:lnTo>
                  <a:lnTo>
                    <a:pt x="176" y="253"/>
                  </a:lnTo>
                  <a:lnTo>
                    <a:pt x="176" y="254"/>
                  </a:lnTo>
                  <a:lnTo>
                    <a:pt x="176" y="255"/>
                  </a:lnTo>
                  <a:lnTo>
                    <a:pt x="176" y="256"/>
                  </a:lnTo>
                  <a:lnTo>
                    <a:pt x="176" y="257"/>
                  </a:lnTo>
                  <a:lnTo>
                    <a:pt x="176" y="258"/>
                  </a:lnTo>
                  <a:lnTo>
                    <a:pt x="176" y="260"/>
                  </a:lnTo>
                  <a:lnTo>
                    <a:pt x="176" y="261"/>
                  </a:lnTo>
                  <a:lnTo>
                    <a:pt x="176" y="262"/>
                  </a:lnTo>
                  <a:lnTo>
                    <a:pt x="176" y="263"/>
                  </a:lnTo>
                  <a:lnTo>
                    <a:pt x="176" y="264"/>
                  </a:lnTo>
                  <a:lnTo>
                    <a:pt x="176" y="265"/>
                  </a:lnTo>
                  <a:lnTo>
                    <a:pt x="176" y="266"/>
                  </a:lnTo>
                  <a:lnTo>
                    <a:pt x="176" y="267"/>
                  </a:lnTo>
                  <a:lnTo>
                    <a:pt x="176" y="268"/>
                  </a:lnTo>
                  <a:lnTo>
                    <a:pt x="176" y="269"/>
                  </a:lnTo>
                  <a:lnTo>
                    <a:pt x="176" y="270"/>
                  </a:lnTo>
                  <a:lnTo>
                    <a:pt x="176" y="271"/>
                  </a:lnTo>
                  <a:lnTo>
                    <a:pt x="176" y="272"/>
                  </a:lnTo>
                  <a:lnTo>
                    <a:pt x="176" y="273"/>
                  </a:lnTo>
                  <a:lnTo>
                    <a:pt x="176" y="274"/>
                  </a:lnTo>
                  <a:lnTo>
                    <a:pt x="176" y="275"/>
                  </a:lnTo>
                  <a:lnTo>
                    <a:pt x="176" y="277"/>
                  </a:lnTo>
                  <a:lnTo>
                    <a:pt x="176" y="278"/>
                  </a:lnTo>
                  <a:lnTo>
                    <a:pt x="176" y="279"/>
                  </a:lnTo>
                  <a:lnTo>
                    <a:pt x="176" y="280"/>
                  </a:lnTo>
                  <a:lnTo>
                    <a:pt x="176" y="281"/>
                  </a:lnTo>
                  <a:lnTo>
                    <a:pt x="176" y="282"/>
                  </a:lnTo>
                  <a:lnTo>
                    <a:pt x="176" y="283"/>
                  </a:lnTo>
                  <a:lnTo>
                    <a:pt x="176" y="284"/>
                  </a:lnTo>
                  <a:lnTo>
                    <a:pt x="176" y="285"/>
                  </a:lnTo>
                  <a:lnTo>
                    <a:pt x="176" y="286"/>
                  </a:lnTo>
                  <a:lnTo>
                    <a:pt x="176" y="287"/>
                  </a:lnTo>
                  <a:lnTo>
                    <a:pt x="176" y="288"/>
                  </a:lnTo>
                  <a:lnTo>
                    <a:pt x="176" y="289"/>
                  </a:lnTo>
                  <a:lnTo>
                    <a:pt x="176" y="290"/>
                  </a:lnTo>
                  <a:lnTo>
                    <a:pt x="176" y="291"/>
                  </a:lnTo>
                  <a:lnTo>
                    <a:pt x="176" y="293"/>
                  </a:lnTo>
                  <a:lnTo>
                    <a:pt x="176" y="294"/>
                  </a:lnTo>
                  <a:lnTo>
                    <a:pt x="176" y="295"/>
                  </a:lnTo>
                  <a:lnTo>
                    <a:pt x="176" y="296"/>
                  </a:lnTo>
                  <a:lnTo>
                    <a:pt x="176" y="297"/>
                  </a:lnTo>
                  <a:lnTo>
                    <a:pt x="176" y="298"/>
                  </a:lnTo>
                  <a:lnTo>
                    <a:pt x="176" y="299"/>
                  </a:lnTo>
                  <a:lnTo>
                    <a:pt x="176" y="300"/>
                  </a:lnTo>
                  <a:lnTo>
                    <a:pt x="176" y="301"/>
                  </a:lnTo>
                  <a:lnTo>
                    <a:pt x="176" y="302"/>
                  </a:lnTo>
                  <a:lnTo>
                    <a:pt x="176" y="303"/>
                  </a:lnTo>
                  <a:lnTo>
                    <a:pt x="176" y="303"/>
                  </a:lnTo>
                  <a:lnTo>
                    <a:pt x="176" y="304"/>
                  </a:lnTo>
                  <a:lnTo>
                    <a:pt x="176" y="305"/>
                  </a:lnTo>
                  <a:lnTo>
                    <a:pt x="176" y="306"/>
                  </a:lnTo>
                  <a:lnTo>
                    <a:pt x="176" y="307"/>
                  </a:lnTo>
                  <a:lnTo>
                    <a:pt x="176" y="308"/>
                  </a:lnTo>
                  <a:lnTo>
                    <a:pt x="176" y="310"/>
                  </a:lnTo>
                  <a:lnTo>
                    <a:pt x="176" y="311"/>
                  </a:lnTo>
                  <a:lnTo>
                    <a:pt x="176" y="312"/>
                  </a:lnTo>
                  <a:lnTo>
                    <a:pt x="176" y="313"/>
                  </a:lnTo>
                  <a:lnTo>
                    <a:pt x="176" y="314"/>
                  </a:lnTo>
                  <a:lnTo>
                    <a:pt x="176" y="315"/>
                  </a:lnTo>
                  <a:lnTo>
                    <a:pt x="176" y="316"/>
                  </a:lnTo>
                  <a:lnTo>
                    <a:pt x="176" y="317"/>
                  </a:lnTo>
                  <a:lnTo>
                    <a:pt x="176" y="318"/>
                  </a:lnTo>
                  <a:lnTo>
                    <a:pt x="176" y="319"/>
                  </a:lnTo>
                  <a:lnTo>
                    <a:pt x="176" y="320"/>
                  </a:lnTo>
                  <a:lnTo>
                    <a:pt x="176" y="321"/>
                  </a:lnTo>
                  <a:lnTo>
                    <a:pt x="176" y="322"/>
                  </a:lnTo>
                  <a:lnTo>
                    <a:pt x="176" y="323"/>
                  </a:lnTo>
                  <a:lnTo>
                    <a:pt x="176" y="324"/>
                  </a:lnTo>
                  <a:lnTo>
                    <a:pt x="176" y="326"/>
                  </a:lnTo>
                  <a:lnTo>
                    <a:pt x="176" y="327"/>
                  </a:lnTo>
                  <a:lnTo>
                    <a:pt x="176" y="328"/>
                  </a:lnTo>
                  <a:lnTo>
                    <a:pt x="176" y="329"/>
                  </a:lnTo>
                  <a:lnTo>
                    <a:pt x="176" y="330"/>
                  </a:lnTo>
                  <a:lnTo>
                    <a:pt x="176" y="331"/>
                  </a:lnTo>
                  <a:lnTo>
                    <a:pt x="176" y="332"/>
                  </a:lnTo>
                  <a:lnTo>
                    <a:pt x="176" y="333"/>
                  </a:lnTo>
                  <a:lnTo>
                    <a:pt x="176" y="334"/>
                  </a:lnTo>
                  <a:lnTo>
                    <a:pt x="176" y="335"/>
                  </a:lnTo>
                  <a:lnTo>
                    <a:pt x="176" y="336"/>
                  </a:lnTo>
                  <a:lnTo>
                    <a:pt x="176" y="337"/>
                  </a:lnTo>
                  <a:lnTo>
                    <a:pt x="176" y="338"/>
                  </a:lnTo>
                  <a:lnTo>
                    <a:pt x="176" y="339"/>
                  </a:lnTo>
                  <a:lnTo>
                    <a:pt x="176" y="340"/>
                  </a:lnTo>
                  <a:lnTo>
                    <a:pt x="176" y="341"/>
                  </a:lnTo>
                  <a:lnTo>
                    <a:pt x="176" y="343"/>
                  </a:lnTo>
                  <a:lnTo>
                    <a:pt x="176" y="344"/>
                  </a:lnTo>
                  <a:lnTo>
                    <a:pt x="176" y="345"/>
                  </a:lnTo>
                  <a:lnTo>
                    <a:pt x="176" y="346"/>
                  </a:lnTo>
                  <a:lnTo>
                    <a:pt x="176" y="347"/>
                  </a:lnTo>
                  <a:lnTo>
                    <a:pt x="176" y="348"/>
                  </a:lnTo>
                  <a:lnTo>
                    <a:pt x="176" y="349"/>
                  </a:lnTo>
                  <a:lnTo>
                    <a:pt x="176" y="350"/>
                  </a:lnTo>
                  <a:lnTo>
                    <a:pt x="176" y="351"/>
                  </a:lnTo>
                  <a:lnTo>
                    <a:pt x="176" y="352"/>
                  </a:lnTo>
                  <a:lnTo>
                    <a:pt x="176" y="353"/>
                  </a:lnTo>
                  <a:lnTo>
                    <a:pt x="176" y="354"/>
                  </a:lnTo>
                  <a:lnTo>
                    <a:pt x="176" y="354"/>
                  </a:lnTo>
                  <a:lnTo>
                    <a:pt x="175" y="354"/>
                  </a:lnTo>
                  <a:lnTo>
                    <a:pt x="174" y="354"/>
                  </a:lnTo>
                  <a:lnTo>
                    <a:pt x="173" y="354"/>
                  </a:lnTo>
                  <a:lnTo>
                    <a:pt x="172" y="354"/>
                  </a:lnTo>
                  <a:lnTo>
                    <a:pt x="171" y="354"/>
                  </a:lnTo>
                  <a:lnTo>
                    <a:pt x="170" y="354"/>
                  </a:lnTo>
                  <a:lnTo>
                    <a:pt x="169" y="354"/>
                  </a:lnTo>
                  <a:lnTo>
                    <a:pt x="168" y="354"/>
                  </a:lnTo>
                  <a:lnTo>
                    <a:pt x="167" y="354"/>
                  </a:lnTo>
                  <a:lnTo>
                    <a:pt x="166" y="354"/>
                  </a:lnTo>
                  <a:lnTo>
                    <a:pt x="165" y="354"/>
                  </a:lnTo>
                  <a:lnTo>
                    <a:pt x="164" y="354"/>
                  </a:lnTo>
                  <a:lnTo>
                    <a:pt x="163" y="354"/>
                  </a:lnTo>
                  <a:lnTo>
                    <a:pt x="161" y="354"/>
                  </a:lnTo>
                  <a:lnTo>
                    <a:pt x="160" y="354"/>
                  </a:lnTo>
                  <a:lnTo>
                    <a:pt x="159" y="354"/>
                  </a:lnTo>
                  <a:lnTo>
                    <a:pt x="158" y="354"/>
                  </a:lnTo>
                  <a:lnTo>
                    <a:pt x="157" y="354"/>
                  </a:lnTo>
                  <a:lnTo>
                    <a:pt x="156" y="354"/>
                  </a:lnTo>
                  <a:lnTo>
                    <a:pt x="155" y="354"/>
                  </a:lnTo>
                  <a:lnTo>
                    <a:pt x="154" y="354"/>
                  </a:lnTo>
                  <a:lnTo>
                    <a:pt x="153" y="354"/>
                  </a:lnTo>
                  <a:lnTo>
                    <a:pt x="152" y="354"/>
                  </a:lnTo>
                  <a:lnTo>
                    <a:pt x="151" y="354"/>
                  </a:lnTo>
                  <a:lnTo>
                    <a:pt x="150" y="354"/>
                  </a:lnTo>
                  <a:lnTo>
                    <a:pt x="149" y="354"/>
                  </a:lnTo>
                  <a:lnTo>
                    <a:pt x="148" y="354"/>
                  </a:lnTo>
                  <a:lnTo>
                    <a:pt x="147" y="354"/>
                  </a:lnTo>
                  <a:lnTo>
                    <a:pt x="145" y="354"/>
                  </a:lnTo>
                  <a:lnTo>
                    <a:pt x="144" y="354"/>
                  </a:lnTo>
                  <a:lnTo>
                    <a:pt x="143" y="354"/>
                  </a:lnTo>
                  <a:lnTo>
                    <a:pt x="142" y="354"/>
                  </a:lnTo>
                  <a:lnTo>
                    <a:pt x="141" y="354"/>
                  </a:lnTo>
                  <a:lnTo>
                    <a:pt x="140" y="354"/>
                  </a:lnTo>
                  <a:lnTo>
                    <a:pt x="139" y="354"/>
                  </a:lnTo>
                  <a:lnTo>
                    <a:pt x="138" y="354"/>
                  </a:lnTo>
                  <a:lnTo>
                    <a:pt x="137" y="354"/>
                  </a:lnTo>
                  <a:lnTo>
                    <a:pt x="136" y="354"/>
                  </a:lnTo>
                  <a:lnTo>
                    <a:pt x="135" y="354"/>
                  </a:lnTo>
                  <a:lnTo>
                    <a:pt x="134" y="354"/>
                  </a:lnTo>
                  <a:lnTo>
                    <a:pt x="133" y="354"/>
                  </a:lnTo>
                  <a:lnTo>
                    <a:pt x="132" y="354"/>
                  </a:lnTo>
                  <a:lnTo>
                    <a:pt x="131" y="354"/>
                  </a:lnTo>
                  <a:lnTo>
                    <a:pt x="130" y="354"/>
                  </a:lnTo>
                  <a:lnTo>
                    <a:pt x="128" y="354"/>
                  </a:lnTo>
                  <a:lnTo>
                    <a:pt x="127" y="354"/>
                  </a:lnTo>
                  <a:lnTo>
                    <a:pt x="126" y="354"/>
                  </a:lnTo>
                  <a:lnTo>
                    <a:pt x="125" y="354"/>
                  </a:lnTo>
                  <a:lnTo>
                    <a:pt x="124" y="354"/>
                  </a:lnTo>
                  <a:lnTo>
                    <a:pt x="123" y="354"/>
                  </a:lnTo>
                  <a:lnTo>
                    <a:pt x="122" y="354"/>
                  </a:lnTo>
                  <a:lnTo>
                    <a:pt x="121" y="354"/>
                  </a:lnTo>
                  <a:lnTo>
                    <a:pt x="120" y="354"/>
                  </a:lnTo>
                  <a:lnTo>
                    <a:pt x="119" y="354"/>
                  </a:lnTo>
                  <a:lnTo>
                    <a:pt x="118" y="354"/>
                  </a:lnTo>
                  <a:lnTo>
                    <a:pt x="117" y="354"/>
                  </a:lnTo>
                  <a:lnTo>
                    <a:pt x="116" y="354"/>
                  </a:lnTo>
                  <a:lnTo>
                    <a:pt x="115" y="354"/>
                  </a:lnTo>
                  <a:lnTo>
                    <a:pt x="114" y="354"/>
                  </a:lnTo>
                  <a:lnTo>
                    <a:pt x="112" y="354"/>
                  </a:lnTo>
                  <a:lnTo>
                    <a:pt x="111" y="354"/>
                  </a:lnTo>
                  <a:lnTo>
                    <a:pt x="110" y="354"/>
                  </a:lnTo>
                  <a:lnTo>
                    <a:pt x="109" y="354"/>
                  </a:lnTo>
                  <a:lnTo>
                    <a:pt x="108" y="354"/>
                  </a:lnTo>
                  <a:lnTo>
                    <a:pt x="107" y="354"/>
                  </a:lnTo>
                  <a:lnTo>
                    <a:pt x="106" y="354"/>
                  </a:lnTo>
                  <a:lnTo>
                    <a:pt x="105" y="354"/>
                  </a:lnTo>
                  <a:lnTo>
                    <a:pt x="104" y="354"/>
                  </a:lnTo>
                  <a:lnTo>
                    <a:pt x="104" y="354"/>
                  </a:lnTo>
                  <a:lnTo>
                    <a:pt x="103" y="354"/>
                  </a:lnTo>
                  <a:lnTo>
                    <a:pt x="102" y="354"/>
                  </a:lnTo>
                  <a:lnTo>
                    <a:pt x="101" y="354"/>
                  </a:lnTo>
                  <a:lnTo>
                    <a:pt x="100" y="354"/>
                  </a:lnTo>
                  <a:lnTo>
                    <a:pt x="99" y="354"/>
                  </a:lnTo>
                  <a:lnTo>
                    <a:pt x="98" y="354"/>
                  </a:lnTo>
                  <a:lnTo>
                    <a:pt x="97" y="354"/>
                  </a:lnTo>
                  <a:lnTo>
                    <a:pt x="95" y="354"/>
                  </a:lnTo>
                  <a:lnTo>
                    <a:pt x="94" y="354"/>
                  </a:lnTo>
                  <a:lnTo>
                    <a:pt x="93" y="354"/>
                  </a:lnTo>
                  <a:lnTo>
                    <a:pt x="92" y="354"/>
                  </a:lnTo>
                  <a:lnTo>
                    <a:pt x="91" y="354"/>
                  </a:lnTo>
                  <a:lnTo>
                    <a:pt x="90" y="354"/>
                  </a:lnTo>
                  <a:lnTo>
                    <a:pt x="89" y="354"/>
                  </a:lnTo>
                  <a:lnTo>
                    <a:pt x="88" y="354"/>
                  </a:lnTo>
                  <a:lnTo>
                    <a:pt x="87" y="354"/>
                  </a:lnTo>
                  <a:lnTo>
                    <a:pt x="86" y="354"/>
                  </a:lnTo>
                  <a:lnTo>
                    <a:pt x="85" y="354"/>
                  </a:lnTo>
                  <a:lnTo>
                    <a:pt x="84" y="354"/>
                  </a:lnTo>
                  <a:lnTo>
                    <a:pt x="83" y="354"/>
                  </a:lnTo>
                  <a:lnTo>
                    <a:pt x="82" y="354"/>
                  </a:lnTo>
                  <a:lnTo>
                    <a:pt x="81" y="354"/>
                  </a:lnTo>
                  <a:lnTo>
                    <a:pt x="79" y="354"/>
                  </a:lnTo>
                  <a:lnTo>
                    <a:pt x="78" y="354"/>
                  </a:lnTo>
                  <a:lnTo>
                    <a:pt x="77" y="354"/>
                  </a:lnTo>
                  <a:lnTo>
                    <a:pt x="76" y="354"/>
                  </a:lnTo>
                  <a:lnTo>
                    <a:pt x="75" y="354"/>
                  </a:lnTo>
                  <a:lnTo>
                    <a:pt x="74" y="354"/>
                  </a:lnTo>
                  <a:lnTo>
                    <a:pt x="73" y="354"/>
                  </a:lnTo>
                  <a:lnTo>
                    <a:pt x="72" y="354"/>
                  </a:lnTo>
                  <a:lnTo>
                    <a:pt x="71" y="354"/>
                  </a:lnTo>
                  <a:lnTo>
                    <a:pt x="70" y="354"/>
                  </a:lnTo>
                  <a:lnTo>
                    <a:pt x="69" y="354"/>
                  </a:lnTo>
                  <a:lnTo>
                    <a:pt x="68" y="354"/>
                  </a:lnTo>
                  <a:lnTo>
                    <a:pt x="67" y="354"/>
                  </a:lnTo>
                  <a:lnTo>
                    <a:pt x="66" y="354"/>
                  </a:lnTo>
                  <a:lnTo>
                    <a:pt x="65" y="354"/>
                  </a:lnTo>
                  <a:lnTo>
                    <a:pt x="64" y="354"/>
                  </a:lnTo>
                  <a:lnTo>
                    <a:pt x="62" y="354"/>
                  </a:lnTo>
                  <a:lnTo>
                    <a:pt x="61" y="354"/>
                  </a:lnTo>
                  <a:lnTo>
                    <a:pt x="60" y="354"/>
                  </a:lnTo>
                  <a:lnTo>
                    <a:pt x="59" y="354"/>
                  </a:lnTo>
                  <a:lnTo>
                    <a:pt x="58" y="354"/>
                  </a:lnTo>
                  <a:lnTo>
                    <a:pt x="57" y="354"/>
                  </a:lnTo>
                  <a:lnTo>
                    <a:pt x="56" y="354"/>
                  </a:lnTo>
                  <a:lnTo>
                    <a:pt x="55" y="354"/>
                  </a:lnTo>
                  <a:lnTo>
                    <a:pt x="54" y="354"/>
                  </a:lnTo>
                  <a:lnTo>
                    <a:pt x="53" y="354"/>
                  </a:lnTo>
                  <a:lnTo>
                    <a:pt x="52" y="354"/>
                  </a:lnTo>
                  <a:lnTo>
                    <a:pt x="51" y="354"/>
                  </a:lnTo>
                  <a:lnTo>
                    <a:pt x="50" y="354"/>
                  </a:lnTo>
                  <a:lnTo>
                    <a:pt x="49" y="354"/>
                  </a:lnTo>
                  <a:lnTo>
                    <a:pt x="48" y="354"/>
                  </a:lnTo>
                  <a:lnTo>
                    <a:pt x="46" y="354"/>
                  </a:lnTo>
                  <a:lnTo>
                    <a:pt x="45" y="354"/>
                  </a:lnTo>
                  <a:lnTo>
                    <a:pt x="44" y="354"/>
                  </a:lnTo>
                  <a:lnTo>
                    <a:pt x="43" y="354"/>
                  </a:lnTo>
                  <a:lnTo>
                    <a:pt x="42" y="354"/>
                  </a:lnTo>
                  <a:lnTo>
                    <a:pt x="41" y="354"/>
                  </a:lnTo>
                  <a:lnTo>
                    <a:pt x="40" y="354"/>
                  </a:lnTo>
                  <a:lnTo>
                    <a:pt x="39" y="354"/>
                  </a:lnTo>
                  <a:lnTo>
                    <a:pt x="38" y="354"/>
                  </a:lnTo>
                  <a:lnTo>
                    <a:pt x="37" y="354"/>
                  </a:lnTo>
                  <a:lnTo>
                    <a:pt x="36" y="354"/>
                  </a:lnTo>
                  <a:lnTo>
                    <a:pt x="35" y="354"/>
                  </a:lnTo>
                  <a:lnTo>
                    <a:pt x="34" y="354"/>
                  </a:lnTo>
                  <a:lnTo>
                    <a:pt x="33" y="354"/>
                  </a:lnTo>
                  <a:lnTo>
                    <a:pt x="32" y="354"/>
                  </a:lnTo>
                  <a:lnTo>
                    <a:pt x="31" y="354"/>
                  </a:lnTo>
                  <a:lnTo>
                    <a:pt x="29" y="354"/>
                  </a:lnTo>
                  <a:lnTo>
                    <a:pt x="28" y="354"/>
                  </a:lnTo>
                  <a:lnTo>
                    <a:pt x="27" y="354"/>
                  </a:lnTo>
                  <a:lnTo>
                    <a:pt x="26" y="354"/>
                  </a:lnTo>
                  <a:lnTo>
                    <a:pt x="25" y="354"/>
                  </a:lnTo>
                  <a:lnTo>
                    <a:pt x="24" y="354"/>
                  </a:lnTo>
                  <a:lnTo>
                    <a:pt x="23" y="354"/>
                  </a:lnTo>
                  <a:lnTo>
                    <a:pt x="22" y="354"/>
                  </a:lnTo>
                  <a:lnTo>
                    <a:pt x="21" y="354"/>
                  </a:lnTo>
                  <a:lnTo>
                    <a:pt x="20" y="354"/>
                  </a:lnTo>
                  <a:lnTo>
                    <a:pt x="19" y="354"/>
                  </a:lnTo>
                  <a:lnTo>
                    <a:pt x="18" y="354"/>
                  </a:lnTo>
                  <a:lnTo>
                    <a:pt x="17" y="354"/>
                  </a:lnTo>
                  <a:lnTo>
                    <a:pt x="16" y="354"/>
                  </a:lnTo>
                  <a:lnTo>
                    <a:pt x="15" y="354"/>
                  </a:lnTo>
                  <a:lnTo>
                    <a:pt x="13" y="354"/>
                  </a:lnTo>
                  <a:lnTo>
                    <a:pt x="12" y="354"/>
                  </a:lnTo>
                  <a:lnTo>
                    <a:pt x="11" y="354"/>
                  </a:lnTo>
                  <a:lnTo>
                    <a:pt x="10" y="354"/>
                  </a:lnTo>
                  <a:lnTo>
                    <a:pt x="9" y="354"/>
                  </a:lnTo>
                  <a:lnTo>
                    <a:pt x="8" y="354"/>
                  </a:lnTo>
                  <a:lnTo>
                    <a:pt x="7" y="354"/>
                  </a:lnTo>
                  <a:lnTo>
                    <a:pt x="6" y="354"/>
                  </a:lnTo>
                  <a:lnTo>
                    <a:pt x="5" y="354"/>
                  </a:lnTo>
                  <a:lnTo>
                    <a:pt x="4" y="354"/>
                  </a:lnTo>
                  <a:lnTo>
                    <a:pt x="3" y="354"/>
                  </a:lnTo>
                  <a:lnTo>
                    <a:pt x="2" y="354"/>
                  </a:lnTo>
                  <a:lnTo>
                    <a:pt x="1" y="354"/>
                  </a:lnTo>
                  <a:close/>
                  <a:moveTo>
                    <a:pt x="111" y="247"/>
                  </a:moveTo>
                  <a:lnTo>
                    <a:pt x="109" y="246"/>
                  </a:lnTo>
                  <a:lnTo>
                    <a:pt x="107" y="244"/>
                  </a:lnTo>
                  <a:lnTo>
                    <a:pt x="106" y="244"/>
                  </a:lnTo>
                  <a:lnTo>
                    <a:pt x="105" y="242"/>
                  </a:lnTo>
                  <a:lnTo>
                    <a:pt x="104" y="242"/>
                  </a:lnTo>
                  <a:lnTo>
                    <a:pt x="103" y="241"/>
                  </a:lnTo>
                  <a:lnTo>
                    <a:pt x="102" y="241"/>
                  </a:lnTo>
                  <a:lnTo>
                    <a:pt x="101" y="241"/>
                  </a:lnTo>
                  <a:lnTo>
                    <a:pt x="100" y="240"/>
                  </a:lnTo>
                  <a:lnTo>
                    <a:pt x="100" y="240"/>
                  </a:lnTo>
                  <a:lnTo>
                    <a:pt x="98" y="240"/>
                  </a:lnTo>
                  <a:lnTo>
                    <a:pt x="97" y="239"/>
                  </a:lnTo>
                  <a:lnTo>
                    <a:pt x="95" y="239"/>
                  </a:lnTo>
                  <a:lnTo>
                    <a:pt x="93" y="239"/>
                  </a:lnTo>
                  <a:lnTo>
                    <a:pt x="92" y="239"/>
                  </a:lnTo>
                  <a:lnTo>
                    <a:pt x="91" y="238"/>
                  </a:lnTo>
                  <a:lnTo>
                    <a:pt x="90" y="238"/>
                  </a:lnTo>
                  <a:lnTo>
                    <a:pt x="89" y="238"/>
                  </a:lnTo>
                  <a:lnTo>
                    <a:pt x="88" y="238"/>
                  </a:lnTo>
                  <a:lnTo>
                    <a:pt x="87" y="238"/>
                  </a:lnTo>
                  <a:lnTo>
                    <a:pt x="87" y="238"/>
                  </a:lnTo>
                  <a:lnTo>
                    <a:pt x="86" y="238"/>
                  </a:lnTo>
                  <a:lnTo>
                    <a:pt x="85" y="238"/>
                  </a:lnTo>
                  <a:lnTo>
                    <a:pt x="84" y="238"/>
                  </a:lnTo>
                  <a:lnTo>
                    <a:pt x="83" y="238"/>
                  </a:lnTo>
                  <a:lnTo>
                    <a:pt x="82" y="239"/>
                  </a:lnTo>
                  <a:lnTo>
                    <a:pt x="81" y="239"/>
                  </a:lnTo>
                  <a:lnTo>
                    <a:pt x="81" y="239"/>
                  </a:lnTo>
                  <a:lnTo>
                    <a:pt x="79" y="239"/>
                  </a:lnTo>
                  <a:lnTo>
                    <a:pt x="78" y="239"/>
                  </a:lnTo>
                  <a:lnTo>
                    <a:pt x="77" y="239"/>
                  </a:lnTo>
                  <a:lnTo>
                    <a:pt x="76" y="240"/>
                  </a:lnTo>
                  <a:lnTo>
                    <a:pt x="76" y="240"/>
                  </a:lnTo>
                  <a:lnTo>
                    <a:pt x="75" y="240"/>
                  </a:lnTo>
                  <a:lnTo>
                    <a:pt x="74" y="240"/>
                  </a:lnTo>
                  <a:lnTo>
                    <a:pt x="73" y="241"/>
                  </a:lnTo>
                  <a:lnTo>
                    <a:pt x="73" y="241"/>
                  </a:lnTo>
                  <a:lnTo>
                    <a:pt x="72" y="241"/>
                  </a:lnTo>
                  <a:lnTo>
                    <a:pt x="71" y="241"/>
                  </a:lnTo>
                  <a:lnTo>
                    <a:pt x="71" y="242"/>
                  </a:lnTo>
                  <a:lnTo>
                    <a:pt x="70" y="242"/>
                  </a:lnTo>
                  <a:lnTo>
                    <a:pt x="69" y="242"/>
                  </a:lnTo>
                  <a:lnTo>
                    <a:pt x="69" y="244"/>
                  </a:lnTo>
                  <a:lnTo>
                    <a:pt x="68" y="244"/>
                  </a:lnTo>
                  <a:lnTo>
                    <a:pt x="67" y="245"/>
                  </a:lnTo>
                  <a:lnTo>
                    <a:pt x="67" y="245"/>
                  </a:lnTo>
                  <a:lnTo>
                    <a:pt x="66" y="245"/>
                  </a:lnTo>
                  <a:lnTo>
                    <a:pt x="66" y="246"/>
                  </a:lnTo>
                  <a:lnTo>
                    <a:pt x="65" y="246"/>
                  </a:lnTo>
                  <a:lnTo>
                    <a:pt x="65" y="247"/>
                  </a:lnTo>
                  <a:lnTo>
                    <a:pt x="64" y="247"/>
                  </a:lnTo>
                  <a:lnTo>
                    <a:pt x="62" y="248"/>
                  </a:lnTo>
                  <a:lnTo>
                    <a:pt x="62" y="248"/>
                  </a:lnTo>
                  <a:lnTo>
                    <a:pt x="61" y="248"/>
                  </a:lnTo>
                  <a:lnTo>
                    <a:pt x="61" y="249"/>
                  </a:lnTo>
                  <a:lnTo>
                    <a:pt x="60" y="249"/>
                  </a:lnTo>
                  <a:lnTo>
                    <a:pt x="60" y="250"/>
                  </a:lnTo>
                  <a:lnTo>
                    <a:pt x="60" y="251"/>
                  </a:lnTo>
                  <a:lnTo>
                    <a:pt x="59" y="251"/>
                  </a:lnTo>
                  <a:lnTo>
                    <a:pt x="59" y="252"/>
                  </a:lnTo>
                  <a:lnTo>
                    <a:pt x="58" y="252"/>
                  </a:lnTo>
                  <a:lnTo>
                    <a:pt x="58" y="253"/>
                  </a:lnTo>
                  <a:lnTo>
                    <a:pt x="57" y="253"/>
                  </a:lnTo>
                  <a:lnTo>
                    <a:pt x="57" y="254"/>
                  </a:lnTo>
                  <a:lnTo>
                    <a:pt x="57" y="255"/>
                  </a:lnTo>
                  <a:lnTo>
                    <a:pt x="56" y="255"/>
                  </a:lnTo>
                  <a:lnTo>
                    <a:pt x="56" y="256"/>
                  </a:lnTo>
                  <a:lnTo>
                    <a:pt x="56" y="257"/>
                  </a:lnTo>
                  <a:lnTo>
                    <a:pt x="55" y="257"/>
                  </a:lnTo>
                  <a:lnTo>
                    <a:pt x="55" y="258"/>
                  </a:lnTo>
                  <a:lnTo>
                    <a:pt x="55" y="260"/>
                  </a:lnTo>
                  <a:lnTo>
                    <a:pt x="55" y="261"/>
                  </a:lnTo>
                  <a:lnTo>
                    <a:pt x="55" y="261"/>
                  </a:lnTo>
                  <a:lnTo>
                    <a:pt x="54" y="262"/>
                  </a:lnTo>
                  <a:lnTo>
                    <a:pt x="54" y="263"/>
                  </a:lnTo>
                  <a:lnTo>
                    <a:pt x="54" y="264"/>
                  </a:lnTo>
                  <a:lnTo>
                    <a:pt x="54" y="265"/>
                  </a:lnTo>
                  <a:lnTo>
                    <a:pt x="54" y="266"/>
                  </a:lnTo>
                  <a:lnTo>
                    <a:pt x="54" y="267"/>
                  </a:lnTo>
                  <a:lnTo>
                    <a:pt x="54" y="267"/>
                  </a:lnTo>
                  <a:lnTo>
                    <a:pt x="54" y="268"/>
                  </a:lnTo>
                  <a:lnTo>
                    <a:pt x="54" y="269"/>
                  </a:lnTo>
                  <a:lnTo>
                    <a:pt x="54" y="270"/>
                  </a:lnTo>
                  <a:lnTo>
                    <a:pt x="54" y="271"/>
                  </a:lnTo>
                  <a:lnTo>
                    <a:pt x="55" y="272"/>
                  </a:lnTo>
                  <a:lnTo>
                    <a:pt x="55" y="273"/>
                  </a:lnTo>
                  <a:lnTo>
                    <a:pt x="55" y="273"/>
                  </a:lnTo>
                  <a:lnTo>
                    <a:pt x="55" y="274"/>
                  </a:lnTo>
                  <a:lnTo>
                    <a:pt x="55" y="275"/>
                  </a:lnTo>
                  <a:lnTo>
                    <a:pt x="56" y="277"/>
                  </a:lnTo>
                  <a:lnTo>
                    <a:pt x="56" y="278"/>
                  </a:lnTo>
                  <a:lnTo>
                    <a:pt x="57" y="279"/>
                  </a:lnTo>
                  <a:lnTo>
                    <a:pt x="58" y="280"/>
                  </a:lnTo>
                  <a:lnTo>
                    <a:pt x="58" y="281"/>
                  </a:lnTo>
                  <a:lnTo>
                    <a:pt x="61" y="284"/>
                  </a:lnTo>
                  <a:lnTo>
                    <a:pt x="66" y="287"/>
                  </a:lnTo>
                  <a:lnTo>
                    <a:pt x="67" y="288"/>
                  </a:lnTo>
                  <a:lnTo>
                    <a:pt x="68" y="289"/>
                  </a:lnTo>
                  <a:lnTo>
                    <a:pt x="69" y="290"/>
                  </a:lnTo>
                  <a:lnTo>
                    <a:pt x="70" y="290"/>
                  </a:lnTo>
                  <a:lnTo>
                    <a:pt x="71" y="291"/>
                  </a:lnTo>
                  <a:lnTo>
                    <a:pt x="72" y="291"/>
                  </a:lnTo>
                  <a:lnTo>
                    <a:pt x="73" y="291"/>
                  </a:lnTo>
                  <a:lnTo>
                    <a:pt x="74" y="293"/>
                  </a:lnTo>
                  <a:lnTo>
                    <a:pt x="75" y="293"/>
                  </a:lnTo>
                  <a:lnTo>
                    <a:pt x="77" y="294"/>
                  </a:lnTo>
                  <a:lnTo>
                    <a:pt x="78" y="294"/>
                  </a:lnTo>
                  <a:lnTo>
                    <a:pt x="79" y="294"/>
                  </a:lnTo>
                  <a:lnTo>
                    <a:pt x="82" y="294"/>
                  </a:lnTo>
                  <a:lnTo>
                    <a:pt x="83" y="295"/>
                  </a:lnTo>
                  <a:lnTo>
                    <a:pt x="84" y="295"/>
                  </a:lnTo>
                  <a:lnTo>
                    <a:pt x="85" y="295"/>
                  </a:lnTo>
                  <a:lnTo>
                    <a:pt x="86" y="295"/>
                  </a:lnTo>
                  <a:lnTo>
                    <a:pt x="87" y="295"/>
                  </a:lnTo>
                  <a:lnTo>
                    <a:pt x="87" y="295"/>
                  </a:lnTo>
                  <a:lnTo>
                    <a:pt x="88" y="295"/>
                  </a:lnTo>
                  <a:lnTo>
                    <a:pt x="89" y="295"/>
                  </a:lnTo>
                  <a:lnTo>
                    <a:pt x="90" y="295"/>
                  </a:lnTo>
                  <a:lnTo>
                    <a:pt x="91" y="295"/>
                  </a:lnTo>
                  <a:lnTo>
                    <a:pt x="92" y="295"/>
                  </a:lnTo>
                  <a:lnTo>
                    <a:pt x="93" y="294"/>
                  </a:lnTo>
                  <a:lnTo>
                    <a:pt x="93" y="294"/>
                  </a:lnTo>
                  <a:lnTo>
                    <a:pt x="94" y="294"/>
                  </a:lnTo>
                  <a:lnTo>
                    <a:pt x="95" y="294"/>
                  </a:lnTo>
                  <a:lnTo>
                    <a:pt x="97" y="294"/>
                  </a:lnTo>
                  <a:lnTo>
                    <a:pt x="98" y="294"/>
                  </a:lnTo>
                  <a:lnTo>
                    <a:pt x="98" y="293"/>
                  </a:lnTo>
                  <a:lnTo>
                    <a:pt x="99" y="293"/>
                  </a:lnTo>
                  <a:lnTo>
                    <a:pt x="100" y="293"/>
                  </a:lnTo>
                  <a:lnTo>
                    <a:pt x="101" y="293"/>
                  </a:lnTo>
                  <a:lnTo>
                    <a:pt x="101" y="291"/>
                  </a:lnTo>
                  <a:lnTo>
                    <a:pt x="102" y="291"/>
                  </a:lnTo>
                  <a:lnTo>
                    <a:pt x="103" y="291"/>
                  </a:lnTo>
                  <a:lnTo>
                    <a:pt x="104" y="291"/>
                  </a:lnTo>
                  <a:lnTo>
                    <a:pt x="104" y="290"/>
                  </a:lnTo>
                  <a:lnTo>
                    <a:pt x="105" y="290"/>
                  </a:lnTo>
                  <a:lnTo>
                    <a:pt x="106" y="290"/>
                  </a:lnTo>
                  <a:lnTo>
                    <a:pt x="106" y="289"/>
                  </a:lnTo>
                  <a:lnTo>
                    <a:pt x="107" y="289"/>
                  </a:lnTo>
                  <a:lnTo>
                    <a:pt x="107" y="288"/>
                  </a:lnTo>
                  <a:lnTo>
                    <a:pt x="108" y="288"/>
                  </a:lnTo>
                  <a:lnTo>
                    <a:pt x="109" y="288"/>
                  </a:lnTo>
                  <a:lnTo>
                    <a:pt x="109" y="287"/>
                  </a:lnTo>
                  <a:lnTo>
                    <a:pt x="110" y="287"/>
                  </a:lnTo>
                  <a:lnTo>
                    <a:pt x="110" y="286"/>
                  </a:lnTo>
                  <a:lnTo>
                    <a:pt x="111" y="286"/>
                  </a:lnTo>
                  <a:lnTo>
                    <a:pt x="111" y="285"/>
                  </a:lnTo>
                  <a:lnTo>
                    <a:pt x="112" y="285"/>
                  </a:lnTo>
                  <a:lnTo>
                    <a:pt x="112" y="284"/>
                  </a:lnTo>
                  <a:lnTo>
                    <a:pt x="114" y="284"/>
                  </a:lnTo>
                  <a:lnTo>
                    <a:pt x="114" y="283"/>
                  </a:lnTo>
                  <a:lnTo>
                    <a:pt x="115" y="283"/>
                  </a:lnTo>
                  <a:lnTo>
                    <a:pt x="115" y="282"/>
                  </a:lnTo>
                  <a:lnTo>
                    <a:pt x="116" y="282"/>
                  </a:lnTo>
                  <a:lnTo>
                    <a:pt x="116" y="281"/>
                  </a:lnTo>
                  <a:lnTo>
                    <a:pt x="117" y="281"/>
                  </a:lnTo>
                  <a:lnTo>
                    <a:pt x="117" y="280"/>
                  </a:lnTo>
                  <a:lnTo>
                    <a:pt x="117" y="280"/>
                  </a:lnTo>
                  <a:lnTo>
                    <a:pt x="118" y="279"/>
                  </a:lnTo>
                  <a:lnTo>
                    <a:pt x="118" y="278"/>
                  </a:lnTo>
                  <a:lnTo>
                    <a:pt x="118" y="278"/>
                  </a:lnTo>
                  <a:lnTo>
                    <a:pt x="119" y="277"/>
                  </a:lnTo>
                  <a:lnTo>
                    <a:pt x="119" y="275"/>
                  </a:lnTo>
                  <a:lnTo>
                    <a:pt x="119" y="275"/>
                  </a:lnTo>
                  <a:lnTo>
                    <a:pt x="120" y="274"/>
                  </a:lnTo>
                  <a:lnTo>
                    <a:pt x="120" y="273"/>
                  </a:lnTo>
                  <a:lnTo>
                    <a:pt x="120" y="272"/>
                  </a:lnTo>
                  <a:lnTo>
                    <a:pt x="120" y="271"/>
                  </a:lnTo>
                  <a:lnTo>
                    <a:pt x="120" y="271"/>
                  </a:lnTo>
                  <a:lnTo>
                    <a:pt x="120" y="270"/>
                  </a:lnTo>
                  <a:lnTo>
                    <a:pt x="121" y="269"/>
                  </a:lnTo>
                  <a:lnTo>
                    <a:pt x="121" y="268"/>
                  </a:lnTo>
                  <a:lnTo>
                    <a:pt x="121" y="267"/>
                  </a:lnTo>
                  <a:lnTo>
                    <a:pt x="121" y="267"/>
                  </a:lnTo>
                  <a:lnTo>
                    <a:pt x="121" y="266"/>
                  </a:lnTo>
                  <a:lnTo>
                    <a:pt x="121" y="265"/>
                  </a:lnTo>
                  <a:lnTo>
                    <a:pt x="121" y="264"/>
                  </a:lnTo>
                  <a:lnTo>
                    <a:pt x="120" y="263"/>
                  </a:lnTo>
                  <a:lnTo>
                    <a:pt x="120" y="261"/>
                  </a:lnTo>
                  <a:lnTo>
                    <a:pt x="120" y="261"/>
                  </a:lnTo>
                  <a:lnTo>
                    <a:pt x="120" y="260"/>
                  </a:lnTo>
                  <a:lnTo>
                    <a:pt x="120" y="258"/>
                  </a:lnTo>
                  <a:lnTo>
                    <a:pt x="119" y="258"/>
                  </a:lnTo>
                  <a:lnTo>
                    <a:pt x="119" y="257"/>
                  </a:lnTo>
                  <a:lnTo>
                    <a:pt x="119" y="256"/>
                  </a:lnTo>
                  <a:lnTo>
                    <a:pt x="118" y="255"/>
                  </a:lnTo>
                  <a:lnTo>
                    <a:pt x="117" y="254"/>
                  </a:lnTo>
                  <a:lnTo>
                    <a:pt x="116" y="252"/>
                  </a:lnTo>
                  <a:lnTo>
                    <a:pt x="115" y="250"/>
                  </a:lnTo>
                  <a:lnTo>
                    <a:pt x="112" y="249"/>
                  </a:lnTo>
                  <a:lnTo>
                    <a:pt x="111" y="247"/>
                  </a:lnTo>
                  <a:close/>
                </a:path>
              </a:pathLst>
            </a:custGeom>
            <a:grp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46" name="Group 45"/>
          <p:cNvGrpSpPr/>
          <p:nvPr/>
        </p:nvGrpSpPr>
        <p:grpSpPr>
          <a:xfrm>
            <a:off x="7224410" y="2009163"/>
            <a:ext cx="597972" cy="503744"/>
            <a:chOff x="765286" y="2805906"/>
            <a:chExt cx="381000" cy="319088"/>
          </a:xfrm>
          <a:solidFill>
            <a:schemeClr val="tx1"/>
          </a:solidFill>
        </p:grpSpPr>
        <p:sp>
          <p:nvSpPr>
            <p:cNvPr id="47" name="Freeform 10102"/>
            <p:cNvSpPr>
              <a:spLocks/>
            </p:cNvSpPr>
            <p:nvPr/>
          </p:nvSpPr>
          <p:spPr bwMode="auto">
            <a:xfrm>
              <a:off x="785924" y="2944018"/>
              <a:ext cx="58738" cy="95250"/>
            </a:xfrm>
            <a:custGeom>
              <a:avLst/>
              <a:gdLst>
                <a:gd name="T0" fmla="*/ 149 w 149"/>
                <a:gd name="T1" fmla="*/ 0 h 238"/>
                <a:gd name="T2" fmla="*/ 0 w 149"/>
                <a:gd name="T3" fmla="*/ 0 h 238"/>
                <a:gd name="T4" fmla="*/ 0 w 149"/>
                <a:gd name="T5" fmla="*/ 238 h 238"/>
                <a:gd name="T6" fmla="*/ 149 w 149"/>
                <a:gd name="T7" fmla="*/ 151 h 238"/>
                <a:gd name="T8" fmla="*/ 149 w 149"/>
                <a:gd name="T9" fmla="*/ 0 h 238"/>
              </a:gdLst>
              <a:ahLst/>
              <a:cxnLst>
                <a:cxn ang="0">
                  <a:pos x="T0" y="T1"/>
                </a:cxn>
                <a:cxn ang="0">
                  <a:pos x="T2" y="T3"/>
                </a:cxn>
                <a:cxn ang="0">
                  <a:pos x="T4" y="T5"/>
                </a:cxn>
                <a:cxn ang="0">
                  <a:pos x="T6" y="T7"/>
                </a:cxn>
                <a:cxn ang="0">
                  <a:pos x="T8" y="T9"/>
                </a:cxn>
              </a:cxnLst>
              <a:rect l="0" t="0" r="r" b="b"/>
              <a:pathLst>
                <a:path w="149" h="238">
                  <a:moveTo>
                    <a:pt x="149" y="0"/>
                  </a:moveTo>
                  <a:lnTo>
                    <a:pt x="0" y="0"/>
                  </a:lnTo>
                  <a:lnTo>
                    <a:pt x="0" y="238"/>
                  </a:lnTo>
                  <a:lnTo>
                    <a:pt x="149" y="151"/>
                  </a:lnTo>
                  <a:lnTo>
                    <a:pt x="1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8" name="Freeform 10103"/>
            <p:cNvSpPr>
              <a:spLocks/>
            </p:cNvSpPr>
            <p:nvPr/>
          </p:nvSpPr>
          <p:spPr bwMode="auto">
            <a:xfrm>
              <a:off x="785924" y="3069431"/>
              <a:ext cx="58738" cy="55563"/>
            </a:xfrm>
            <a:custGeom>
              <a:avLst/>
              <a:gdLst>
                <a:gd name="T0" fmla="*/ 149 w 149"/>
                <a:gd name="T1" fmla="*/ 0 h 138"/>
                <a:gd name="T2" fmla="*/ 0 w 149"/>
                <a:gd name="T3" fmla="*/ 87 h 138"/>
                <a:gd name="T4" fmla="*/ 0 w 149"/>
                <a:gd name="T5" fmla="*/ 138 h 138"/>
                <a:gd name="T6" fmla="*/ 149 w 149"/>
                <a:gd name="T7" fmla="*/ 138 h 138"/>
                <a:gd name="T8" fmla="*/ 149 w 149"/>
                <a:gd name="T9" fmla="*/ 0 h 138"/>
              </a:gdLst>
              <a:ahLst/>
              <a:cxnLst>
                <a:cxn ang="0">
                  <a:pos x="T0" y="T1"/>
                </a:cxn>
                <a:cxn ang="0">
                  <a:pos x="T2" y="T3"/>
                </a:cxn>
                <a:cxn ang="0">
                  <a:pos x="T4" y="T5"/>
                </a:cxn>
                <a:cxn ang="0">
                  <a:pos x="T6" y="T7"/>
                </a:cxn>
                <a:cxn ang="0">
                  <a:pos x="T8" y="T9"/>
                </a:cxn>
              </a:cxnLst>
              <a:rect l="0" t="0" r="r" b="b"/>
              <a:pathLst>
                <a:path w="149" h="138">
                  <a:moveTo>
                    <a:pt x="149" y="0"/>
                  </a:moveTo>
                  <a:lnTo>
                    <a:pt x="0" y="87"/>
                  </a:lnTo>
                  <a:lnTo>
                    <a:pt x="0" y="138"/>
                  </a:lnTo>
                  <a:lnTo>
                    <a:pt x="149" y="138"/>
                  </a:lnTo>
                  <a:lnTo>
                    <a:pt x="1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9" name="Freeform 10104"/>
            <p:cNvSpPr>
              <a:spLocks/>
            </p:cNvSpPr>
            <p:nvPr/>
          </p:nvSpPr>
          <p:spPr bwMode="auto">
            <a:xfrm>
              <a:off x="881174" y="2880518"/>
              <a:ext cx="60325" cy="101600"/>
            </a:xfrm>
            <a:custGeom>
              <a:avLst/>
              <a:gdLst>
                <a:gd name="T0" fmla="*/ 149 w 149"/>
                <a:gd name="T1" fmla="*/ 0 h 258"/>
                <a:gd name="T2" fmla="*/ 0 w 149"/>
                <a:gd name="T3" fmla="*/ 0 h 258"/>
                <a:gd name="T4" fmla="*/ 0 w 149"/>
                <a:gd name="T5" fmla="*/ 258 h 258"/>
                <a:gd name="T6" fmla="*/ 149 w 149"/>
                <a:gd name="T7" fmla="*/ 170 h 258"/>
                <a:gd name="T8" fmla="*/ 149 w 149"/>
                <a:gd name="T9" fmla="*/ 0 h 258"/>
              </a:gdLst>
              <a:ahLst/>
              <a:cxnLst>
                <a:cxn ang="0">
                  <a:pos x="T0" y="T1"/>
                </a:cxn>
                <a:cxn ang="0">
                  <a:pos x="T2" y="T3"/>
                </a:cxn>
                <a:cxn ang="0">
                  <a:pos x="T4" y="T5"/>
                </a:cxn>
                <a:cxn ang="0">
                  <a:pos x="T6" y="T7"/>
                </a:cxn>
                <a:cxn ang="0">
                  <a:pos x="T8" y="T9"/>
                </a:cxn>
              </a:cxnLst>
              <a:rect l="0" t="0" r="r" b="b"/>
              <a:pathLst>
                <a:path w="149" h="258">
                  <a:moveTo>
                    <a:pt x="149" y="0"/>
                  </a:moveTo>
                  <a:lnTo>
                    <a:pt x="0" y="0"/>
                  </a:lnTo>
                  <a:lnTo>
                    <a:pt x="0" y="258"/>
                  </a:lnTo>
                  <a:lnTo>
                    <a:pt x="149" y="170"/>
                  </a:lnTo>
                  <a:lnTo>
                    <a:pt x="1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0" name="Freeform 10105"/>
            <p:cNvSpPr>
              <a:spLocks/>
            </p:cNvSpPr>
            <p:nvPr/>
          </p:nvSpPr>
          <p:spPr bwMode="auto">
            <a:xfrm>
              <a:off x="881174" y="3012281"/>
              <a:ext cx="60325" cy="112713"/>
            </a:xfrm>
            <a:custGeom>
              <a:avLst/>
              <a:gdLst>
                <a:gd name="T0" fmla="*/ 149 w 149"/>
                <a:gd name="T1" fmla="*/ 0 h 281"/>
                <a:gd name="T2" fmla="*/ 0 w 149"/>
                <a:gd name="T3" fmla="*/ 88 h 281"/>
                <a:gd name="T4" fmla="*/ 0 w 149"/>
                <a:gd name="T5" fmla="*/ 281 h 281"/>
                <a:gd name="T6" fmla="*/ 149 w 149"/>
                <a:gd name="T7" fmla="*/ 281 h 281"/>
                <a:gd name="T8" fmla="*/ 149 w 149"/>
                <a:gd name="T9" fmla="*/ 0 h 281"/>
              </a:gdLst>
              <a:ahLst/>
              <a:cxnLst>
                <a:cxn ang="0">
                  <a:pos x="T0" y="T1"/>
                </a:cxn>
                <a:cxn ang="0">
                  <a:pos x="T2" y="T3"/>
                </a:cxn>
                <a:cxn ang="0">
                  <a:pos x="T4" y="T5"/>
                </a:cxn>
                <a:cxn ang="0">
                  <a:pos x="T6" y="T7"/>
                </a:cxn>
                <a:cxn ang="0">
                  <a:pos x="T8" y="T9"/>
                </a:cxn>
              </a:cxnLst>
              <a:rect l="0" t="0" r="r" b="b"/>
              <a:pathLst>
                <a:path w="149" h="281">
                  <a:moveTo>
                    <a:pt x="149" y="0"/>
                  </a:moveTo>
                  <a:lnTo>
                    <a:pt x="0" y="88"/>
                  </a:lnTo>
                  <a:lnTo>
                    <a:pt x="0" y="281"/>
                  </a:lnTo>
                  <a:lnTo>
                    <a:pt x="149" y="281"/>
                  </a:lnTo>
                  <a:lnTo>
                    <a:pt x="1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1" name="Freeform 10106"/>
            <p:cNvSpPr>
              <a:spLocks/>
            </p:cNvSpPr>
            <p:nvPr/>
          </p:nvSpPr>
          <p:spPr bwMode="auto">
            <a:xfrm>
              <a:off x="981186" y="2955131"/>
              <a:ext cx="58738" cy="169863"/>
            </a:xfrm>
            <a:custGeom>
              <a:avLst/>
              <a:gdLst>
                <a:gd name="T0" fmla="*/ 149 w 149"/>
                <a:gd name="T1" fmla="*/ 0 h 428"/>
                <a:gd name="T2" fmla="*/ 0 w 149"/>
                <a:gd name="T3" fmla="*/ 88 h 428"/>
                <a:gd name="T4" fmla="*/ 0 w 149"/>
                <a:gd name="T5" fmla="*/ 428 h 428"/>
                <a:gd name="T6" fmla="*/ 149 w 149"/>
                <a:gd name="T7" fmla="*/ 428 h 428"/>
                <a:gd name="T8" fmla="*/ 149 w 149"/>
                <a:gd name="T9" fmla="*/ 0 h 428"/>
              </a:gdLst>
              <a:ahLst/>
              <a:cxnLst>
                <a:cxn ang="0">
                  <a:pos x="T0" y="T1"/>
                </a:cxn>
                <a:cxn ang="0">
                  <a:pos x="T2" y="T3"/>
                </a:cxn>
                <a:cxn ang="0">
                  <a:pos x="T4" y="T5"/>
                </a:cxn>
                <a:cxn ang="0">
                  <a:pos x="T6" y="T7"/>
                </a:cxn>
                <a:cxn ang="0">
                  <a:pos x="T8" y="T9"/>
                </a:cxn>
              </a:cxnLst>
              <a:rect l="0" t="0" r="r" b="b"/>
              <a:pathLst>
                <a:path w="149" h="428">
                  <a:moveTo>
                    <a:pt x="149" y="0"/>
                  </a:moveTo>
                  <a:lnTo>
                    <a:pt x="0" y="88"/>
                  </a:lnTo>
                  <a:lnTo>
                    <a:pt x="0" y="428"/>
                  </a:lnTo>
                  <a:lnTo>
                    <a:pt x="149" y="428"/>
                  </a:lnTo>
                  <a:lnTo>
                    <a:pt x="1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2" name="Freeform 10107"/>
            <p:cNvSpPr>
              <a:spLocks/>
            </p:cNvSpPr>
            <p:nvPr/>
          </p:nvSpPr>
          <p:spPr bwMode="auto">
            <a:xfrm>
              <a:off x="981186" y="2805906"/>
              <a:ext cx="58738" cy="117475"/>
            </a:xfrm>
            <a:custGeom>
              <a:avLst/>
              <a:gdLst>
                <a:gd name="T0" fmla="*/ 149 w 149"/>
                <a:gd name="T1" fmla="*/ 0 h 299"/>
                <a:gd name="T2" fmla="*/ 0 w 149"/>
                <a:gd name="T3" fmla="*/ 0 h 299"/>
                <a:gd name="T4" fmla="*/ 0 w 149"/>
                <a:gd name="T5" fmla="*/ 299 h 299"/>
                <a:gd name="T6" fmla="*/ 149 w 149"/>
                <a:gd name="T7" fmla="*/ 211 h 299"/>
                <a:gd name="T8" fmla="*/ 149 w 149"/>
                <a:gd name="T9" fmla="*/ 0 h 299"/>
              </a:gdLst>
              <a:ahLst/>
              <a:cxnLst>
                <a:cxn ang="0">
                  <a:pos x="T0" y="T1"/>
                </a:cxn>
                <a:cxn ang="0">
                  <a:pos x="T2" y="T3"/>
                </a:cxn>
                <a:cxn ang="0">
                  <a:pos x="T4" y="T5"/>
                </a:cxn>
                <a:cxn ang="0">
                  <a:pos x="T6" y="T7"/>
                </a:cxn>
                <a:cxn ang="0">
                  <a:pos x="T8" y="T9"/>
                </a:cxn>
              </a:cxnLst>
              <a:rect l="0" t="0" r="r" b="b"/>
              <a:pathLst>
                <a:path w="149" h="299">
                  <a:moveTo>
                    <a:pt x="149" y="0"/>
                  </a:moveTo>
                  <a:lnTo>
                    <a:pt x="0" y="0"/>
                  </a:lnTo>
                  <a:lnTo>
                    <a:pt x="0" y="299"/>
                  </a:lnTo>
                  <a:lnTo>
                    <a:pt x="149" y="211"/>
                  </a:lnTo>
                  <a:lnTo>
                    <a:pt x="1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3" name="Freeform 10108"/>
            <p:cNvSpPr>
              <a:spLocks/>
            </p:cNvSpPr>
            <p:nvPr/>
          </p:nvSpPr>
          <p:spPr bwMode="auto">
            <a:xfrm>
              <a:off x="765286" y="2837656"/>
              <a:ext cx="381000" cy="261938"/>
            </a:xfrm>
            <a:custGeom>
              <a:avLst/>
              <a:gdLst>
                <a:gd name="T0" fmla="*/ 754 w 958"/>
                <a:gd name="T1" fmla="*/ 0 h 659"/>
                <a:gd name="T2" fmla="*/ 804 w 958"/>
                <a:gd name="T3" fmla="*/ 102 h 659"/>
                <a:gd name="T4" fmla="*/ 0 w 958"/>
                <a:gd name="T5" fmla="*/ 577 h 659"/>
                <a:gd name="T6" fmla="*/ 0 w 958"/>
                <a:gd name="T7" fmla="*/ 659 h 659"/>
                <a:gd name="T8" fmla="*/ 835 w 958"/>
                <a:gd name="T9" fmla="*/ 166 h 659"/>
                <a:gd name="T10" fmla="*/ 887 w 958"/>
                <a:gd name="T11" fmla="*/ 261 h 659"/>
                <a:gd name="T12" fmla="*/ 958 w 958"/>
                <a:gd name="T13" fmla="*/ 55 h 659"/>
                <a:gd name="T14" fmla="*/ 754 w 958"/>
                <a:gd name="T15" fmla="*/ 0 h 6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8" h="659">
                  <a:moveTo>
                    <a:pt x="754" y="0"/>
                  </a:moveTo>
                  <a:lnTo>
                    <a:pt x="804" y="102"/>
                  </a:lnTo>
                  <a:lnTo>
                    <a:pt x="0" y="577"/>
                  </a:lnTo>
                  <a:lnTo>
                    <a:pt x="0" y="659"/>
                  </a:lnTo>
                  <a:lnTo>
                    <a:pt x="835" y="166"/>
                  </a:lnTo>
                  <a:lnTo>
                    <a:pt x="887" y="261"/>
                  </a:lnTo>
                  <a:lnTo>
                    <a:pt x="958" y="55"/>
                  </a:lnTo>
                  <a:lnTo>
                    <a:pt x="75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Tree>
    <p:extLst>
      <p:ext uri="{BB962C8B-B14F-4D97-AF65-F5344CB8AC3E}">
        <p14:creationId xmlns:p14="http://schemas.microsoft.com/office/powerpoint/2010/main" val="789064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smtClean="0"/>
              <a:t>Future Steps</a:t>
            </a:r>
            <a:endParaRPr lang="en-US" dirty="0"/>
          </a:p>
        </p:txBody>
      </p:sp>
      <p:sp>
        <p:nvSpPr>
          <p:cNvPr id="3" name="Rectangle 2"/>
          <p:cNvSpPr/>
          <p:nvPr/>
        </p:nvSpPr>
        <p:spPr>
          <a:xfrm>
            <a:off x="1674377" y="1789565"/>
            <a:ext cx="6757941" cy="927279"/>
          </a:xfrm>
          <a:prstGeom prst="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smtClean="0">
                <a:solidFill>
                  <a:schemeClr val="bg1"/>
                </a:solidFill>
                <a:latin typeface="Univers for KPMG" panose="020B0603020202020204" pitchFamily="34" charset="0"/>
              </a:rPr>
              <a:t>Hybrid Cloud provides </a:t>
            </a:r>
            <a:r>
              <a:rPr lang="en-US" sz="1200" dirty="0">
                <a:solidFill>
                  <a:schemeClr val="bg1"/>
                </a:solidFill>
                <a:latin typeface="Univers for KPMG" panose="020B0603020202020204" pitchFamily="34" charset="0"/>
              </a:rPr>
              <a:t>the most desirable elasticity and reach across a wider ecosystem</a:t>
            </a:r>
          </a:p>
          <a:p>
            <a:pPr marL="171450" indent="-171450">
              <a:buFont typeface="Arial" panose="020B0604020202020204" pitchFamily="34" charset="0"/>
              <a:buChar char="•"/>
            </a:pPr>
            <a:r>
              <a:rPr lang="en-US" sz="1200" dirty="0" smtClean="0">
                <a:solidFill>
                  <a:schemeClr val="bg1"/>
                </a:solidFill>
                <a:latin typeface="Univers for KPMG" panose="020B0603020202020204" pitchFamily="34" charset="0"/>
              </a:rPr>
              <a:t>The </a:t>
            </a:r>
            <a:r>
              <a:rPr lang="en-US" sz="1200" dirty="0">
                <a:solidFill>
                  <a:schemeClr val="bg1"/>
                </a:solidFill>
                <a:latin typeface="Univers for KPMG" panose="020B0603020202020204" pitchFamily="34" charset="0"/>
              </a:rPr>
              <a:t>capability for seamless “plumbing” using APIs via a service integration layer (which can integrate across on premise as well as cloud), will be a key strategy</a:t>
            </a:r>
          </a:p>
        </p:txBody>
      </p:sp>
      <p:sp>
        <p:nvSpPr>
          <p:cNvPr id="4" name="Rectangle 3"/>
          <p:cNvSpPr/>
          <p:nvPr/>
        </p:nvSpPr>
        <p:spPr>
          <a:xfrm>
            <a:off x="1674377" y="4878827"/>
            <a:ext cx="6757941" cy="927279"/>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smtClean="0">
                <a:latin typeface="Univers for KPMG" panose="020B0603020202020204" pitchFamily="34" charset="0"/>
              </a:rPr>
              <a:t>A drive in </a:t>
            </a:r>
            <a:r>
              <a:rPr lang="en-US" sz="1200" dirty="0">
                <a:latin typeface="Univers for KPMG" panose="020B0603020202020204" pitchFamily="34" charset="0"/>
              </a:rPr>
              <a:t>customer experience using integrated application stack using SOA, </a:t>
            </a:r>
            <a:r>
              <a:rPr lang="en-US" sz="1200" dirty="0" smtClean="0">
                <a:latin typeface="Univers for KPMG" panose="020B0603020202020204" pitchFamily="34" charset="0"/>
              </a:rPr>
              <a:t>UI / UX </a:t>
            </a:r>
            <a:r>
              <a:rPr lang="en-US" sz="1200" dirty="0">
                <a:latin typeface="Univers for KPMG" panose="020B0603020202020204" pitchFamily="34" charset="0"/>
              </a:rPr>
              <a:t>modernization, perspective analytics, regression modelling and </a:t>
            </a:r>
            <a:r>
              <a:rPr lang="en-US" sz="1200" dirty="0" smtClean="0">
                <a:latin typeface="Univers for KPMG" panose="020B0603020202020204" pitchFamily="34" charset="0"/>
              </a:rPr>
              <a:t>prototypes. </a:t>
            </a:r>
          </a:p>
          <a:p>
            <a:pPr marL="171450" indent="-171450">
              <a:buFont typeface="Arial" panose="020B0604020202020204" pitchFamily="34" charset="0"/>
              <a:buChar char="•"/>
            </a:pPr>
            <a:r>
              <a:rPr lang="en-US" sz="1200" dirty="0" smtClean="0">
                <a:latin typeface="Univers for KPMG" panose="020B0603020202020204" pitchFamily="34" charset="0"/>
              </a:rPr>
              <a:t>Artificial </a:t>
            </a:r>
            <a:r>
              <a:rPr lang="en-US" sz="1200" dirty="0">
                <a:latin typeface="Univers for KPMG" panose="020B0603020202020204" pitchFamily="34" charset="0"/>
              </a:rPr>
              <a:t>Intelligence and Robotics will also play a big role in providing seamless customer service</a:t>
            </a:r>
          </a:p>
        </p:txBody>
      </p:sp>
      <p:sp>
        <p:nvSpPr>
          <p:cNvPr id="5" name="Rectangle 4"/>
          <p:cNvSpPr/>
          <p:nvPr/>
        </p:nvSpPr>
        <p:spPr>
          <a:xfrm>
            <a:off x="1674377" y="3334196"/>
            <a:ext cx="6757941" cy="927279"/>
          </a:xfrm>
          <a:prstGeom prst="rect">
            <a:avLst/>
          </a:prstGeom>
          <a:solidFill>
            <a:srgbClr val="4836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latin typeface="Univers for KPMG" panose="020B0603020202020204" pitchFamily="34" charset="0"/>
              </a:rPr>
              <a:t>Insurers </a:t>
            </a:r>
            <a:r>
              <a:rPr lang="en-US" sz="1200" dirty="0" smtClean="0">
                <a:latin typeface="Univers for KPMG" panose="020B0603020202020204" pitchFamily="34" charset="0"/>
              </a:rPr>
              <a:t>will </a:t>
            </a:r>
            <a:r>
              <a:rPr lang="en-US" sz="1200" dirty="0">
                <a:latin typeface="Univers for KPMG" panose="020B0603020202020204" pitchFamily="34" charset="0"/>
              </a:rPr>
              <a:t>leverage technology to connect and collaborate with partners and </a:t>
            </a:r>
            <a:r>
              <a:rPr lang="en-US" sz="1200" dirty="0" smtClean="0">
                <a:latin typeface="Univers for KPMG" panose="020B0603020202020204" pitchFamily="34" charset="0"/>
              </a:rPr>
              <a:t>customers.</a:t>
            </a:r>
          </a:p>
          <a:p>
            <a:pPr marL="171450" indent="-171450">
              <a:buFont typeface="Arial" panose="020B0604020202020204" pitchFamily="34" charset="0"/>
              <a:buChar char="•"/>
            </a:pPr>
            <a:r>
              <a:rPr lang="en-US" sz="1200" dirty="0" smtClean="0">
                <a:latin typeface="Univers for KPMG" panose="020B0603020202020204" pitchFamily="34" charset="0"/>
              </a:rPr>
              <a:t>Investments </a:t>
            </a:r>
            <a:r>
              <a:rPr lang="en-US" sz="1200" dirty="0">
                <a:latin typeface="Univers for KPMG" panose="020B0603020202020204" pitchFamily="34" charset="0"/>
              </a:rPr>
              <a:t>in devices like telematics, mobility and wearables will see a massive traction </a:t>
            </a:r>
            <a:r>
              <a:rPr lang="en-US" sz="1200" dirty="0" smtClean="0">
                <a:latin typeface="Univers for KPMG" panose="020B0603020202020204" pitchFamily="34" charset="0"/>
              </a:rPr>
              <a:t>which will provide connected </a:t>
            </a:r>
            <a:r>
              <a:rPr lang="en-US" sz="1200" dirty="0">
                <a:latin typeface="Univers for KPMG" panose="020B0603020202020204" pitchFamily="34" charset="0"/>
              </a:rPr>
              <a:t>insurance and analytics</a:t>
            </a:r>
            <a:r>
              <a:rPr lang="en-US" sz="1100" dirty="0">
                <a:latin typeface="Univers for KPMG" panose="020B0603020202020204" pitchFamily="34" charset="0"/>
              </a:rPr>
              <a:t>.</a:t>
            </a:r>
          </a:p>
        </p:txBody>
      </p:sp>
      <p:sp>
        <p:nvSpPr>
          <p:cNvPr id="11" name="Freeform 10721"/>
          <p:cNvSpPr>
            <a:spLocks noEditPoints="1"/>
          </p:cNvSpPr>
          <p:nvPr/>
        </p:nvSpPr>
        <p:spPr bwMode="auto">
          <a:xfrm>
            <a:off x="665817" y="3498238"/>
            <a:ext cx="529001" cy="529350"/>
          </a:xfrm>
          <a:custGeom>
            <a:avLst/>
            <a:gdLst>
              <a:gd name="T0" fmla="*/ 1 w 887"/>
              <a:gd name="T1" fmla="*/ 26 h 979"/>
              <a:gd name="T2" fmla="*/ 101 w 887"/>
              <a:gd name="T3" fmla="*/ 86 h 979"/>
              <a:gd name="T4" fmla="*/ 62 w 887"/>
              <a:gd name="T5" fmla="*/ 0 h 979"/>
              <a:gd name="T6" fmla="*/ 200 w 887"/>
              <a:gd name="T7" fmla="*/ 86 h 979"/>
              <a:gd name="T8" fmla="*/ 163 w 887"/>
              <a:gd name="T9" fmla="*/ 0 h 979"/>
              <a:gd name="T10" fmla="*/ 297 w 887"/>
              <a:gd name="T11" fmla="*/ 86 h 979"/>
              <a:gd name="T12" fmla="*/ 265 w 887"/>
              <a:gd name="T13" fmla="*/ 0 h 979"/>
              <a:gd name="T14" fmla="*/ 311 w 887"/>
              <a:gd name="T15" fmla="*/ 0 h 979"/>
              <a:gd name="T16" fmla="*/ 449 w 887"/>
              <a:gd name="T17" fmla="*/ 86 h 979"/>
              <a:gd name="T18" fmla="*/ 412 w 887"/>
              <a:gd name="T19" fmla="*/ 0 h 979"/>
              <a:gd name="T20" fmla="*/ 546 w 887"/>
              <a:gd name="T21" fmla="*/ 86 h 979"/>
              <a:gd name="T22" fmla="*/ 513 w 887"/>
              <a:gd name="T23" fmla="*/ 0 h 979"/>
              <a:gd name="T24" fmla="*/ 559 w 887"/>
              <a:gd name="T25" fmla="*/ 0 h 979"/>
              <a:gd name="T26" fmla="*/ 681 w 887"/>
              <a:gd name="T27" fmla="*/ 86 h 979"/>
              <a:gd name="T28" fmla="*/ 616 w 887"/>
              <a:gd name="T29" fmla="*/ 0 h 979"/>
              <a:gd name="T30" fmla="*/ 724 w 887"/>
              <a:gd name="T31" fmla="*/ 86 h 979"/>
              <a:gd name="T32" fmla="*/ 662 w 887"/>
              <a:gd name="T33" fmla="*/ 0 h 979"/>
              <a:gd name="T34" fmla="*/ 682 w 887"/>
              <a:gd name="T35" fmla="*/ 0 h 979"/>
              <a:gd name="T36" fmla="*/ 791 w 887"/>
              <a:gd name="T37" fmla="*/ 86 h 979"/>
              <a:gd name="T38" fmla="*/ 727 w 887"/>
              <a:gd name="T39" fmla="*/ 0 h 979"/>
              <a:gd name="T40" fmla="*/ 833 w 887"/>
              <a:gd name="T41" fmla="*/ 86 h 979"/>
              <a:gd name="T42" fmla="*/ 771 w 887"/>
              <a:gd name="T43" fmla="*/ 0 h 979"/>
              <a:gd name="T44" fmla="*/ 873 w 887"/>
              <a:gd name="T45" fmla="*/ 81 h 979"/>
              <a:gd name="T46" fmla="*/ 815 w 887"/>
              <a:gd name="T47" fmla="*/ 0 h 979"/>
              <a:gd name="T48" fmla="*/ 887 w 887"/>
              <a:gd name="T49" fmla="*/ 51 h 979"/>
              <a:gd name="T50" fmla="*/ 859 w 887"/>
              <a:gd name="T51" fmla="*/ 0 h 979"/>
              <a:gd name="T52" fmla="*/ 104 w 887"/>
              <a:gd name="T53" fmla="*/ 977 h 979"/>
              <a:gd name="T54" fmla="*/ 108 w 887"/>
              <a:gd name="T55" fmla="*/ 890 h 979"/>
              <a:gd name="T56" fmla="*/ 183 w 887"/>
              <a:gd name="T57" fmla="*/ 861 h 979"/>
              <a:gd name="T58" fmla="*/ 283 w 887"/>
              <a:gd name="T59" fmla="*/ 830 h 979"/>
              <a:gd name="T60" fmla="*/ 395 w 887"/>
              <a:gd name="T61" fmla="*/ 899 h 979"/>
              <a:gd name="T62" fmla="*/ 333 w 887"/>
              <a:gd name="T63" fmla="*/ 800 h 979"/>
              <a:gd name="T64" fmla="*/ 148 w 887"/>
              <a:gd name="T65" fmla="*/ 584 h 979"/>
              <a:gd name="T66" fmla="*/ 424 w 887"/>
              <a:gd name="T67" fmla="*/ 829 h 979"/>
              <a:gd name="T68" fmla="*/ 378 w 887"/>
              <a:gd name="T69" fmla="*/ 746 h 979"/>
              <a:gd name="T70" fmla="*/ 419 w 887"/>
              <a:gd name="T71" fmla="*/ 750 h 979"/>
              <a:gd name="T72" fmla="*/ 152 w 887"/>
              <a:gd name="T73" fmla="*/ 458 h 979"/>
              <a:gd name="T74" fmla="*/ 424 w 887"/>
              <a:gd name="T75" fmla="*/ 704 h 979"/>
              <a:gd name="T76" fmla="*/ 484 w 887"/>
              <a:gd name="T77" fmla="*/ 734 h 979"/>
              <a:gd name="T78" fmla="*/ 71 w 887"/>
              <a:gd name="T79" fmla="*/ 303 h 979"/>
              <a:gd name="T80" fmla="*/ 299 w 887"/>
              <a:gd name="T81" fmla="*/ 505 h 979"/>
              <a:gd name="T82" fmla="*/ 745 w 887"/>
              <a:gd name="T83" fmla="*/ 938 h 979"/>
              <a:gd name="T84" fmla="*/ 401 w 887"/>
              <a:gd name="T85" fmla="*/ 584 h 979"/>
              <a:gd name="T86" fmla="*/ 303 w 887"/>
              <a:gd name="T87" fmla="*/ 459 h 979"/>
              <a:gd name="T88" fmla="*/ 152 w 887"/>
              <a:gd name="T89" fmla="*/ 285 h 979"/>
              <a:gd name="T90" fmla="*/ 71 w 887"/>
              <a:gd name="T91" fmla="*/ 191 h 979"/>
              <a:gd name="T92" fmla="*/ 346 w 887"/>
              <a:gd name="T93" fmla="*/ 441 h 979"/>
              <a:gd name="T94" fmla="*/ 808 w 887"/>
              <a:gd name="T95" fmla="*/ 890 h 979"/>
              <a:gd name="T96" fmla="*/ 179 w 887"/>
              <a:gd name="T97" fmla="*/ 230 h 979"/>
              <a:gd name="T98" fmla="*/ 356 w 887"/>
              <a:gd name="T99" fmla="*/ 370 h 979"/>
              <a:gd name="T100" fmla="*/ 429 w 887"/>
              <a:gd name="T101" fmla="*/ 419 h 979"/>
              <a:gd name="T102" fmla="*/ 181 w 887"/>
              <a:gd name="T103" fmla="*/ 133 h 979"/>
              <a:gd name="T104" fmla="*/ 611 w 887"/>
              <a:gd name="T105" fmla="*/ 533 h 979"/>
              <a:gd name="T106" fmla="*/ 598 w 887"/>
              <a:gd name="T107" fmla="*/ 477 h 979"/>
              <a:gd name="T108" fmla="*/ 280 w 887"/>
              <a:gd name="T109" fmla="*/ 133 h 979"/>
              <a:gd name="T110" fmla="*/ 704 w 887"/>
              <a:gd name="T111" fmla="*/ 533 h 979"/>
              <a:gd name="T112" fmla="*/ 708 w 887"/>
              <a:gd name="T113" fmla="*/ 505 h 979"/>
              <a:gd name="T114" fmla="*/ 681 w 887"/>
              <a:gd name="T115" fmla="*/ 441 h 979"/>
              <a:gd name="T116" fmla="*/ 813 w 887"/>
              <a:gd name="T117" fmla="*/ 505 h 979"/>
              <a:gd name="T118" fmla="*/ 504 w 887"/>
              <a:gd name="T119" fmla="*/ 133 h 979"/>
              <a:gd name="T120" fmla="*/ 559 w 887"/>
              <a:gd name="T121" fmla="*/ 133 h 979"/>
              <a:gd name="T122" fmla="*/ 621 w 887"/>
              <a:gd name="T123" fmla="*/ 133 h 979"/>
              <a:gd name="T124" fmla="*/ 813 w 887"/>
              <a:gd name="T125" fmla="*/ 195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87" h="979">
                <a:moveTo>
                  <a:pt x="2" y="68"/>
                </a:moveTo>
                <a:lnTo>
                  <a:pt x="16" y="82"/>
                </a:lnTo>
                <a:lnTo>
                  <a:pt x="12" y="80"/>
                </a:lnTo>
                <a:lnTo>
                  <a:pt x="9" y="77"/>
                </a:lnTo>
                <a:lnTo>
                  <a:pt x="7" y="76"/>
                </a:lnTo>
                <a:lnTo>
                  <a:pt x="4" y="73"/>
                </a:lnTo>
                <a:lnTo>
                  <a:pt x="2" y="68"/>
                </a:lnTo>
                <a:close/>
                <a:moveTo>
                  <a:pt x="1" y="64"/>
                </a:moveTo>
                <a:lnTo>
                  <a:pt x="20" y="84"/>
                </a:lnTo>
                <a:lnTo>
                  <a:pt x="18" y="83"/>
                </a:lnTo>
                <a:lnTo>
                  <a:pt x="16" y="82"/>
                </a:lnTo>
                <a:lnTo>
                  <a:pt x="2" y="68"/>
                </a:lnTo>
                <a:lnTo>
                  <a:pt x="1" y="66"/>
                </a:lnTo>
                <a:lnTo>
                  <a:pt x="1" y="64"/>
                </a:lnTo>
                <a:close/>
                <a:moveTo>
                  <a:pt x="1" y="62"/>
                </a:moveTo>
                <a:lnTo>
                  <a:pt x="24" y="85"/>
                </a:lnTo>
                <a:lnTo>
                  <a:pt x="22" y="84"/>
                </a:lnTo>
                <a:lnTo>
                  <a:pt x="20" y="84"/>
                </a:lnTo>
                <a:lnTo>
                  <a:pt x="1" y="64"/>
                </a:lnTo>
                <a:lnTo>
                  <a:pt x="1" y="63"/>
                </a:lnTo>
                <a:lnTo>
                  <a:pt x="1" y="62"/>
                </a:lnTo>
                <a:close/>
                <a:moveTo>
                  <a:pt x="0" y="59"/>
                </a:moveTo>
                <a:lnTo>
                  <a:pt x="28" y="85"/>
                </a:lnTo>
                <a:lnTo>
                  <a:pt x="26" y="85"/>
                </a:lnTo>
                <a:lnTo>
                  <a:pt x="24" y="85"/>
                </a:lnTo>
                <a:lnTo>
                  <a:pt x="1" y="62"/>
                </a:lnTo>
                <a:lnTo>
                  <a:pt x="1" y="61"/>
                </a:lnTo>
                <a:lnTo>
                  <a:pt x="0" y="60"/>
                </a:lnTo>
                <a:lnTo>
                  <a:pt x="0" y="59"/>
                </a:lnTo>
                <a:close/>
                <a:moveTo>
                  <a:pt x="0" y="57"/>
                </a:moveTo>
                <a:lnTo>
                  <a:pt x="30" y="86"/>
                </a:lnTo>
                <a:lnTo>
                  <a:pt x="29" y="85"/>
                </a:lnTo>
                <a:lnTo>
                  <a:pt x="28" y="85"/>
                </a:lnTo>
                <a:lnTo>
                  <a:pt x="0" y="59"/>
                </a:lnTo>
                <a:lnTo>
                  <a:pt x="0" y="57"/>
                </a:lnTo>
                <a:close/>
                <a:moveTo>
                  <a:pt x="0" y="53"/>
                </a:moveTo>
                <a:lnTo>
                  <a:pt x="33" y="86"/>
                </a:lnTo>
                <a:lnTo>
                  <a:pt x="33" y="86"/>
                </a:lnTo>
                <a:lnTo>
                  <a:pt x="32" y="86"/>
                </a:lnTo>
                <a:lnTo>
                  <a:pt x="30" y="86"/>
                </a:lnTo>
                <a:lnTo>
                  <a:pt x="0" y="57"/>
                </a:lnTo>
                <a:lnTo>
                  <a:pt x="0" y="53"/>
                </a:lnTo>
                <a:close/>
                <a:moveTo>
                  <a:pt x="0" y="51"/>
                </a:moveTo>
                <a:lnTo>
                  <a:pt x="35" y="86"/>
                </a:lnTo>
                <a:lnTo>
                  <a:pt x="33" y="86"/>
                </a:lnTo>
                <a:lnTo>
                  <a:pt x="0" y="53"/>
                </a:lnTo>
                <a:lnTo>
                  <a:pt x="0" y="51"/>
                </a:lnTo>
                <a:close/>
                <a:moveTo>
                  <a:pt x="0" y="49"/>
                </a:moveTo>
                <a:lnTo>
                  <a:pt x="38" y="86"/>
                </a:lnTo>
                <a:lnTo>
                  <a:pt x="35" y="86"/>
                </a:lnTo>
                <a:lnTo>
                  <a:pt x="0" y="51"/>
                </a:lnTo>
                <a:lnTo>
                  <a:pt x="0" y="49"/>
                </a:lnTo>
                <a:close/>
                <a:moveTo>
                  <a:pt x="0" y="46"/>
                </a:moveTo>
                <a:lnTo>
                  <a:pt x="40" y="86"/>
                </a:lnTo>
                <a:lnTo>
                  <a:pt x="38" y="86"/>
                </a:lnTo>
                <a:lnTo>
                  <a:pt x="0" y="49"/>
                </a:lnTo>
                <a:lnTo>
                  <a:pt x="0" y="46"/>
                </a:lnTo>
                <a:close/>
                <a:moveTo>
                  <a:pt x="0" y="44"/>
                </a:moveTo>
                <a:lnTo>
                  <a:pt x="43" y="86"/>
                </a:lnTo>
                <a:lnTo>
                  <a:pt x="40" y="86"/>
                </a:lnTo>
                <a:lnTo>
                  <a:pt x="0" y="46"/>
                </a:lnTo>
                <a:lnTo>
                  <a:pt x="0" y="44"/>
                </a:lnTo>
                <a:close/>
                <a:moveTo>
                  <a:pt x="0" y="41"/>
                </a:moveTo>
                <a:lnTo>
                  <a:pt x="46" y="86"/>
                </a:lnTo>
                <a:lnTo>
                  <a:pt x="43" y="86"/>
                </a:lnTo>
                <a:lnTo>
                  <a:pt x="0" y="44"/>
                </a:lnTo>
                <a:lnTo>
                  <a:pt x="0" y="41"/>
                </a:lnTo>
                <a:close/>
                <a:moveTo>
                  <a:pt x="0" y="39"/>
                </a:moveTo>
                <a:lnTo>
                  <a:pt x="48" y="86"/>
                </a:lnTo>
                <a:lnTo>
                  <a:pt x="46" y="86"/>
                </a:lnTo>
                <a:lnTo>
                  <a:pt x="0" y="41"/>
                </a:lnTo>
                <a:lnTo>
                  <a:pt x="0" y="39"/>
                </a:lnTo>
                <a:close/>
                <a:moveTo>
                  <a:pt x="0" y="36"/>
                </a:moveTo>
                <a:lnTo>
                  <a:pt x="51" y="86"/>
                </a:lnTo>
                <a:lnTo>
                  <a:pt x="48" y="86"/>
                </a:lnTo>
                <a:lnTo>
                  <a:pt x="0" y="39"/>
                </a:lnTo>
                <a:lnTo>
                  <a:pt x="0" y="36"/>
                </a:lnTo>
                <a:close/>
                <a:moveTo>
                  <a:pt x="0" y="33"/>
                </a:moveTo>
                <a:lnTo>
                  <a:pt x="53" y="86"/>
                </a:lnTo>
                <a:lnTo>
                  <a:pt x="51" y="86"/>
                </a:lnTo>
                <a:lnTo>
                  <a:pt x="0" y="36"/>
                </a:lnTo>
                <a:lnTo>
                  <a:pt x="0" y="33"/>
                </a:lnTo>
                <a:close/>
                <a:moveTo>
                  <a:pt x="0" y="31"/>
                </a:moveTo>
                <a:lnTo>
                  <a:pt x="55" y="86"/>
                </a:lnTo>
                <a:lnTo>
                  <a:pt x="53" y="86"/>
                </a:lnTo>
                <a:lnTo>
                  <a:pt x="0" y="33"/>
                </a:lnTo>
                <a:lnTo>
                  <a:pt x="0" y="31"/>
                </a:lnTo>
                <a:close/>
                <a:moveTo>
                  <a:pt x="0" y="28"/>
                </a:moveTo>
                <a:lnTo>
                  <a:pt x="59" y="86"/>
                </a:lnTo>
                <a:lnTo>
                  <a:pt x="55" y="86"/>
                </a:lnTo>
                <a:lnTo>
                  <a:pt x="0" y="31"/>
                </a:lnTo>
                <a:lnTo>
                  <a:pt x="0" y="28"/>
                </a:lnTo>
                <a:close/>
                <a:moveTo>
                  <a:pt x="1" y="26"/>
                </a:moveTo>
                <a:lnTo>
                  <a:pt x="61" y="86"/>
                </a:lnTo>
                <a:lnTo>
                  <a:pt x="59" y="86"/>
                </a:lnTo>
                <a:lnTo>
                  <a:pt x="0" y="28"/>
                </a:lnTo>
                <a:lnTo>
                  <a:pt x="0" y="27"/>
                </a:lnTo>
                <a:lnTo>
                  <a:pt x="1" y="26"/>
                </a:lnTo>
                <a:close/>
                <a:moveTo>
                  <a:pt x="1" y="24"/>
                </a:moveTo>
                <a:lnTo>
                  <a:pt x="63" y="86"/>
                </a:lnTo>
                <a:lnTo>
                  <a:pt x="61" y="86"/>
                </a:lnTo>
                <a:lnTo>
                  <a:pt x="1" y="26"/>
                </a:lnTo>
                <a:lnTo>
                  <a:pt x="1" y="25"/>
                </a:lnTo>
                <a:lnTo>
                  <a:pt x="1" y="24"/>
                </a:lnTo>
                <a:close/>
                <a:moveTo>
                  <a:pt x="1" y="22"/>
                </a:moveTo>
                <a:lnTo>
                  <a:pt x="66" y="86"/>
                </a:lnTo>
                <a:lnTo>
                  <a:pt x="63" y="86"/>
                </a:lnTo>
                <a:lnTo>
                  <a:pt x="1" y="24"/>
                </a:lnTo>
                <a:lnTo>
                  <a:pt x="1" y="23"/>
                </a:lnTo>
                <a:lnTo>
                  <a:pt x="1" y="22"/>
                </a:lnTo>
                <a:close/>
                <a:moveTo>
                  <a:pt x="2" y="19"/>
                </a:moveTo>
                <a:lnTo>
                  <a:pt x="68" y="86"/>
                </a:lnTo>
                <a:lnTo>
                  <a:pt x="66" y="86"/>
                </a:lnTo>
                <a:lnTo>
                  <a:pt x="1" y="22"/>
                </a:lnTo>
                <a:lnTo>
                  <a:pt x="1" y="20"/>
                </a:lnTo>
                <a:lnTo>
                  <a:pt x="2" y="19"/>
                </a:lnTo>
                <a:close/>
                <a:moveTo>
                  <a:pt x="2" y="17"/>
                </a:moveTo>
                <a:lnTo>
                  <a:pt x="71" y="86"/>
                </a:lnTo>
                <a:lnTo>
                  <a:pt x="68" y="86"/>
                </a:lnTo>
                <a:lnTo>
                  <a:pt x="2" y="19"/>
                </a:lnTo>
                <a:lnTo>
                  <a:pt x="2" y="18"/>
                </a:lnTo>
                <a:lnTo>
                  <a:pt x="2" y="17"/>
                </a:lnTo>
                <a:close/>
                <a:moveTo>
                  <a:pt x="3" y="16"/>
                </a:moveTo>
                <a:lnTo>
                  <a:pt x="73" y="86"/>
                </a:lnTo>
                <a:lnTo>
                  <a:pt x="71" y="86"/>
                </a:lnTo>
                <a:lnTo>
                  <a:pt x="2" y="17"/>
                </a:lnTo>
                <a:lnTo>
                  <a:pt x="3" y="17"/>
                </a:lnTo>
                <a:lnTo>
                  <a:pt x="3" y="16"/>
                </a:lnTo>
                <a:close/>
                <a:moveTo>
                  <a:pt x="4" y="14"/>
                </a:moveTo>
                <a:lnTo>
                  <a:pt x="76" y="86"/>
                </a:lnTo>
                <a:lnTo>
                  <a:pt x="73" y="86"/>
                </a:lnTo>
                <a:lnTo>
                  <a:pt x="3" y="16"/>
                </a:lnTo>
                <a:lnTo>
                  <a:pt x="4" y="15"/>
                </a:lnTo>
                <a:lnTo>
                  <a:pt x="4" y="14"/>
                </a:lnTo>
                <a:close/>
                <a:moveTo>
                  <a:pt x="5" y="13"/>
                </a:moveTo>
                <a:lnTo>
                  <a:pt x="79" y="86"/>
                </a:lnTo>
                <a:lnTo>
                  <a:pt x="76" y="86"/>
                </a:lnTo>
                <a:lnTo>
                  <a:pt x="4" y="14"/>
                </a:lnTo>
                <a:lnTo>
                  <a:pt x="5" y="14"/>
                </a:lnTo>
                <a:lnTo>
                  <a:pt x="5" y="13"/>
                </a:lnTo>
                <a:close/>
                <a:moveTo>
                  <a:pt x="6" y="12"/>
                </a:moveTo>
                <a:lnTo>
                  <a:pt x="81" y="86"/>
                </a:lnTo>
                <a:lnTo>
                  <a:pt x="79" y="86"/>
                </a:lnTo>
                <a:lnTo>
                  <a:pt x="5" y="13"/>
                </a:lnTo>
                <a:lnTo>
                  <a:pt x="6" y="12"/>
                </a:lnTo>
                <a:lnTo>
                  <a:pt x="6" y="12"/>
                </a:lnTo>
                <a:close/>
                <a:moveTo>
                  <a:pt x="7" y="10"/>
                </a:moveTo>
                <a:lnTo>
                  <a:pt x="84" y="86"/>
                </a:lnTo>
                <a:lnTo>
                  <a:pt x="81" y="86"/>
                </a:lnTo>
                <a:lnTo>
                  <a:pt x="6" y="12"/>
                </a:lnTo>
                <a:lnTo>
                  <a:pt x="7" y="11"/>
                </a:lnTo>
                <a:lnTo>
                  <a:pt x="7" y="10"/>
                </a:lnTo>
                <a:close/>
                <a:moveTo>
                  <a:pt x="10" y="9"/>
                </a:moveTo>
                <a:lnTo>
                  <a:pt x="86" y="86"/>
                </a:lnTo>
                <a:lnTo>
                  <a:pt x="84" y="86"/>
                </a:lnTo>
                <a:lnTo>
                  <a:pt x="7" y="10"/>
                </a:lnTo>
                <a:lnTo>
                  <a:pt x="9" y="10"/>
                </a:lnTo>
                <a:lnTo>
                  <a:pt x="10" y="9"/>
                </a:lnTo>
                <a:close/>
                <a:moveTo>
                  <a:pt x="11" y="8"/>
                </a:moveTo>
                <a:lnTo>
                  <a:pt x="88" y="86"/>
                </a:lnTo>
                <a:lnTo>
                  <a:pt x="86" y="86"/>
                </a:lnTo>
                <a:lnTo>
                  <a:pt x="10" y="9"/>
                </a:lnTo>
                <a:lnTo>
                  <a:pt x="10" y="9"/>
                </a:lnTo>
                <a:lnTo>
                  <a:pt x="11" y="8"/>
                </a:lnTo>
                <a:close/>
                <a:moveTo>
                  <a:pt x="12" y="7"/>
                </a:moveTo>
                <a:lnTo>
                  <a:pt x="92" y="86"/>
                </a:lnTo>
                <a:lnTo>
                  <a:pt x="88" y="86"/>
                </a:lnTo>
                <a:lnTo>
                  <a:pt x="11" y="8"/>
                </a:lnTo>
                <a:lnTo>
                  <a:pt x="12" y="8"/>
                </a:lnTo>
                <a:lnTo>
                  <a:pt x="12" y="7"/>
                </a:lnTo>
                <a:close/>
                <a:moveTo>
                  <a:pt x="14" y="6"/>
                </a:moveTo>
                <a:lnTo>
                  <a:pt x="94" y="86"/>
                </a:lnTo>
                <a:lnTo>
                  <a:pt x="92" y="86"/>
                </a:lnTo>
                <a:lnTo>
                  <a:pt x="12" y="7"/>
                </a:lnTo>
                <a:lnTo>
                  <a:pt x="13" y="7"/>
                </a:lnTo>
                <a:lnTo>
                  <a:pt x="14" y="6"/>
                </a:lnTo>
                <a:close/>
                <a:moveTo>
                  <a:pt x="15" y="4"/>
                </a:moveTo>
                <a:lnTo>
                  <a:pt x="96" y="86"/>
                </a:lnTo>
                <a:lnTo>
                  <a:pt x="94" y="86"/>
                </a:lnTo>
                <a:lnTo>
                  <a:pt x="14" y="6"/>
                </a:lnTo>
                <a:lnTo>
                  <a:pt x="15" y="4"/>
                </a:lnTo>
                <a:close/>
                <a:moveTo>
                  <a:pt x="17" y="4"/>
                </a:moveTo>
                <a:lnTo>
                  <a:pt x="99" y="86"/>
                </a:lnTo>
                <a:lnTo>
                  <a:pt x="96" y="86"/>
                </a:lnTo>
                <a:lnTo>
                  <a:pt x="15" y="4"/>
                </a:lnTo>
                <a:lnTo>
                  <a:pt x="16" y="4"/>
                </a:lnTo>
                <a:lnTo>
                  <a:pt x="17" y="4"/>
                </a:lnTo>
                <a:close/>
                <a:moveTo>
                  <a:pt x="18" y="3"/>
                </a:moveTo>
                <a:lnTo>
                  <a:pt x="101" y="86"/>
                </a:lnTo>
                <a:lnTo>
                  <a:pt x="99" y="86"/>
                </a:lnTo>
                <a:lnTo>
                  <a:pt x="17" y="4"/>
                </a:lnTo>
                <a:lnTo>
                  <a:pt x="18" y="3"/>
                </a:lnTo>
                <a:lnTo>
                  <a:pt x="18" y="3"/>
                </a:lnTo>
                <a:close/>
                <a:moveTo>
                  <a:pt x="20" y="2"/>
                </a:moveTo>
                <a:lnTo>
                  <a:pt x="104" y="86"/>
                </a:lnTo>
                <a:lnTo>
                  <a:pt x="101" y="86"/>
                </a:lnTo>
                <a:lnTo>
                  <a:pt x="18" y="3"/>
                </a:lnTo>
                <a:lnTo>
                  <a:pt x="19" y="2"/>
                </a:lnTo>
                <a:lnTo>
                  <a:pt x="20" y="2"/>
                </a:lnTo>
                <a:close/>
                <a:moveTo>
                  <a:pt x="22" y="2"/>
                </a:moveTo>
                <a:lnTo>
                  <a:pt x="106" y="86"/>
                </a:lnTo>
                <a:lnTo>
                  <a:pt x="104" y="86"/>
                </a:lnTo>
                <a:lnTo>
                  <a:pt x="20" y="2"/>
                </a:lnTo>
                <a:lnTo>
                  <a:pt x="21" y="2"/>
                </a:lnTo>
                <a:lnTo>
                  <a:pt x="22" y="2"/>
                </a:lnTo>
                <a:close/>
                <a:moveTo>
                  <a:pt x="24" y="1"/>
                </a:moveTo>
                <a:lnTo>
                  <a:pt x="109" y="86"/>
                </a:lnTo>
                <a:lnTo>
                  <a:pt x="106" y="86"/>
                </a:lnTo>
                <a:lnTo>
                  <a:pt x="22" y="2"/>
                </a:lnTo>
                <a:lnTo>
                  <a:pt x="23" y="1"/>
                </a:lnTo>
                <a:lnTo>
                  <a:pt x="24" y="1"/>
                </a:lnTo>
                <a:close/>
                <a:moveTo>
                  <a:pt x="27" y="1"/>
                </a:moveTo>
                <a:lnTo>
                  <a:pt x="112" y="86"/>
                </a:lnTo>
                <a:lnTo>
                  <a:pt x="109" y="86"/>
                </a:lnTo>
                <a:lnTo>
                  <a:pt x="24" y="1"/>
                </a:lnTo>
                <a:lnTo>
                  <a:pt x="26" y="1"/>
                </a:lnTo>
                <a:lnTo>
                  <a:pt x="27" y="1"/>
                </a:lnTo>
                <a:close/>
                <a:moveTo>
                  <a:pt x="29" y="0"/>
                </a:moveTo>
                <a:lnTo>
                  <a:pt x="114" y="86"/>
                </a:lnTo>
                <a:lnTo>
                  <a:pt x="112" y="86"/>
                </a:lnTo>
                <a:lnTo>
                  <a:pt x="27" y="1"/>
                </a:lnTo>
                <a:lnTo>
                  <a:pt x="28" y="1"/>
                </a:lnTo>
                <a:lnTo>
                  <a:pt x="29" y="0"/>
                </a:lnTo>
                <a:close/>
                <a:moveTo>
                  <a:pt x="31" y="0"/>
                </a:moveTo>
                <a:lnTo>
                  <a:pt x="117" y="86"/>
                </a:lnTo>
                <a:lnTo>
                  <a:pt x="114" y="86"/>
                </a:lnTo>
                <a:lnTo>
                  <a:pt x="29" y="0"/>
                </a:lnTo>
                <a:lnTo>
                  <a:pt x="30" y="0"/>
                </a:lnTo>
                <a:lnTo>
                  <a:pt x="31" y="0"/>
                </a:lnTo>
                <a:close/>
                <a:moveTo>
                  <a:pt x="34" y="0"/>
                </a:moveTo>
                <a:lnTo>
                  <a:pt x="119" y="86"/>
                </a:lnTo>
                <a:lnTo>
                  <a:pt x="117" y="86"/>
                </a:lnTo>
                <a:lnTo>
                  <a:pt x="31" y="0"/>
                </a:lnTo>
                <a:lnTo>
                  <a:pt x="33" y="0"/>
                </a:lnTo>
                <a:lnTo>
                  <a:pt x="34" y="0"/>
                </a:lnTo>
                <a:close/>
                <a:moveTo>
                  <a:pt x="36" y="0"/>
                </a:moveTo>
                <a:lnTo>
                  <a:pt x="121" y="86"/>
                </a:lnTo>
                <a:lnTo>
                  <a:pt x="119" y="86"/>
                </a:lnTo>
                <a:lnTo>
                  <a:pt x="34" y="0"/>
                </a:lnTo>
                <a:lnTo>
                  <a:pt x="36" y="0"/>
                </a:lnTo>
                <a:close/>
                <a:moveTo>
                  <a:pt x="38" y="0"/>
                </a:moveTo>
                <a:lnTo>
                  <a:pt x="125" y="86"/>
                </a:lnTo>
                <a:lnTo>
                  <a:pt x="121" y="86"/>
                </a:lnTo>
                <a:lnTo>
                  <a:pt x="36" y="0"/>
                </a:lnTo>
                <a:lnTo>
                  <a:pt x="38" y="0"/>
                </a:lnTo>
                <a:close/>
                <a:moveTo>
                  <a:pt x="42" y="0"/>
                </a:moveTo>
                <a:lnTo>
                  <a:pt x="127" y="86"/>
                </a:lnTo>
                <a:lnTo>
                  <a:pt x="125" y="86"/>
                </a:lnTo>
                <a:lnTo>
                  <a:pt x="38" y="0"/>
                </a:lnTo>
                <a:lnTo>
                  <a:pt x="42" y="0"/>
                </a:lnTo>
                <a:close/>
                <a:moveTo>
                  <a:pt x="44" y="0"/>
                </a:moveTo>
                <a:lnTo>
                  <a:pt x="129" y="86"/>
                </a:lnTo>
                <a:lnTo>
                  <a:pt x="127" y="86"/>
                </a:lnTo>
                <a:lnTo>
                  <a:pt x="42" y="0"/>
                </a:lnTo>
                <a:lnTo>
                  <a:pt x="44" y="0"/>
                </a:lnTo>
                <a:close/>
                <a:moveTo>
                  <a:pt x="46" y="0"/>
                </a:moveTo>
                <a:lnTo>
                  <a:pt x="132" y="86"/>
                </a:lnTo>
                <a:lnTo>
                  <a:pt x="129" y="86"/>
                </a:lnTo>
                <a:lnTo>
                  <a:pt x="44" y="0"/>
                </a:lnTo>
                <a:lnTo>
                  <a:pt x="46" y="0"/>
                </a:lnTo>
                <a:close/>
                <a:moveTo>
                  <a:pt x="49" y="0"/>
                </a:moveTo>
                <a:lnTo>
                  <a:pt x="134" y="86"/>
                </a:lnTo>
                <a:lnTo>
                  <a:pt x="132" y="86"/>
                </a:lnTo>
                <a:lnTo>
                  <a:pt x="46" y="0"/>
                </a:lnTo>
                <a:lnTo>
                  <a:pt x="49" y="0"/>
                </a:lnTo>
                <a:close/>
                <a:moveTo>
                  <a:pt x="51" y="0"/>
                </a:moveTo>
                <a:lnTo>
                  <a:pt x="137" y="86"/>
                </a:lnTo>
                <a:lnTo>
                  <a:pt x="134" y="86"/>
                </a:lnTo>
                <a:lnTo>
                  <a:pt x="49" y="0"/>
                </a:lnTo>
                <a:lnTo>
                  <a:pt x="51" y="0"/>
                </a:lnTo>
                <a:close/>
                <a:moveTo>
                  <a:pt x="54" y="0"/>
                </a:moveTo>
                <a:lnTo>
                  <a:pt x="139" y="86"/>
                </a:lnTo>
                <a:lnTo>
                  <a:pt x="137" y="86"/>
                </a:lnTo>
                <a:lnTo>
                  <a:pt x="51" y="0"/>
                </a:lnTo>
                <a:lnTo>
                  <a:pt x="54" y="0"/>
                </a:lnTo>
                <a:close/>
                <a:moveTo>
                  <a:pt x="56" y="0"/>
                </a:moveTo>
                <a:lnTo>
                  <a:pt x="142" y="86"/>
                </a:lnTo>
                <a:lnTo>
                  <a:pt x="139" y="86"/>
                </a:lnTo>
                <a:lnTo>
                  <a:pt x="54" y="0"/>
                </a:lnTo>
                <a:lnTo>
                  <a:pt x="56" y="0"/>
                </a:lnTo>
                <a:close/>
                <a:moveTo>
                  <a:pt x="59" y="0"/>
                </a:moveTo>
                <a:lnTo>
                  <a:pt x="145" y="86"/>
                </a:lnTo>
                <a:lnTo>
                  <a:pt x="142" y="86"/>
                </a:lnTo>
                <a:lnTo>
                  <a:pt x="56" y="0"/>
                </a:lnTo>
                <a:lnTo>
                  <a:pt x="59" y="0"/>
                </a:lnTo>
                <a:close/>
                <a:moveTo>
                  <a:pt x="62" y="0"/>
                </a:moveTo>
                <a:lnTo>
                  <a:pt x="147" y="86"/>
                </a:lnTo>
                <a:lnTo>
                  <a:pt x="145" y="86"/>
                </a:lnTo>
                <a:lnTo>
                  <a:pt x="59" y="0"/>
                </a:lnTo>
                <a:lnTo>
                  <a:pt x="62" y="0"/>
                </a:lnTo>
                <a:close/>
                <a:moveTo>
                  <a:pt x="64" y="0"/>
                </a:moveTo>
                <a:lnTo>
                  <a:pt x="150" y="86"/>
                </a:lnTo>
                <a:lnTo>
                  <a:pt x="147" y="86"/>
                </a:lnTo>
                <a:lnTo>
                  <a:pt x="62" y="0"/>
                </a:lnTo>
                <a:lnTo>
                  <a:pt x="64" y="0"/>
                </a:lnTo>
                <a:close/>
                <a:moveTo>
                  <a:pt x="67" y="0"/>
                </a:moveTo>
                <a:lnTo>
                  <a:pt x="152" y="86"/>
                </a:lnTo>
                <a:lnTo>
                  <a:pt x="150" y="86"/>
                </a:lnTo>
                <a:lnTo>
                  <a:pt x="64" y="0"/>
                </a:lnTo>
                <a:lnTo>
                  <a:pt x="67" y="0"/>
                </a:lnTo>
                <a:close/>
                <a:moveTo>
                  <a:pt x="69" y="0"/>
                </a:moveTo>
                <a:lnTo>
                  <a:pt x="154" y="86"/>
                </a:lnTo>
                <a:lnTo>
                  <a:pt x="152" y="86"/>
                </a:lnTo>
                <a:lnTo>
                  <a:pt x="67" y="0"/>
                </a:lnTo>
                <a:lnTo>
                  <a:pt x="69" y="0"/>
                </a:lnTo>
                <a:close/>
                <a:moveTo>
                  <a:pt x="71" y="0"/>
                </a:moveTo>
                <a:lnTo>
                  <a:pt x="158" y="86"/>
                </a:lnTo>
                <a:lnTo>
                  <a:pt x="154" y="86"/>
                </a:lnTo>
                <a:lnTo>
                  <a:pt x="69" y="0"/>
                </a:lnTo>
                <a:lnTo>
                  <a:pt x="71" y="0"/>
                </a:lnTo>
                <a:close/>
                <a:moveTo>
                  <a:pt x="75" y="0"/>
                </a:moveTo>
                <a:lnTo>
                  <a:pt x="160" y="86"/>
                </a:lnTo>
                <a:lnTo>
                  <a:pt x="158" y="86"/>
                </a:lnTo>
                <a:lnTo>
                  <a:pt x="71" y="0"/>
                </a:lnTo>
                <a:lnTo>
                  <a:pt x="75" y="0"/>
                </a:lnTo>
                <a:close/>
                <a:moveTo>
                  <a:pt x="77" y="0"/>
                </a:moveTo>
                <a:lnTo>
                  <a:pt x="162" y="86"/>
                </a:lnTo>
                <a:lnTo>
                  <a:pt x="160" y="86"/>
                </a:lnTo>
                <a:lnTo>
                  <a:pt x="75" y="0"/>
                </a:lnTo>
                <a:lnTo>
                  <a:pt x="77" y="0"/>
                </a:lnTo>
                <a:close/>
                <a:moveTo>
                  <a:pt x="79" y="0"/>
                </a:moveTo>
                <a:lnTo>
                  <a:pt x="165" y="86"/>
                </a:lnTo>
                <a:lnTo>
                  <a:pt x="162" y="86"/>
                </a:lnTo>
                <a:lnTo>
                  <a:pt x="77" y="0"/>
                </a:lnTo>
                <a:lnTo>
                  <a:pt x="79" y="0"/>
                </a:lnTo>
                <a:close/>
                <a:moveTo>
                  <a:pt x="82" y="0"/>
                </a:moveTo>
                <a:lnTo>
                  <a:pt x="167" y="86"/>
                </a:lnTo>
                <a:lnTo>
                  <a:pt x="165" y="86"/>
                </a:lnTo>
                <a:lnTo>
                  <a:pt x="79" y="0"/>
                </a:lnTo>
                <a:lnTo>
                  <a:pt x="82" y="0"/>
                </a:lnTo>
                <a:close/>
                <a:moveTo>
                  <a:pt x="84" y="0"/>
                </a:moveTo>
                <a:lnTo>
                  <a:pt x="170" y="86"/>
                </a:lnTo>
                <a:lnTo>
                  <a:pt x="167" y="86"/>
                </a:lnTo>
                <a:lnTo>
                  <a:pt x="82" y="0"/>
                </a:lnTo>
                <a:lnTo>
                  <a:pt x="84" y="0"/>
                </a:lnTo>
                <a:close/>
                <a:moveTo>
                  <a:pt x="87" y="0"/>
                </a:moveTo>
                <a:lnTo>
                  <a:pt x="172" y="86"/>
                </a:lnTo>
                <a:lnTo>
                  <a:pt x="170" y="86"/>
                </a:lnTo>
                <a:lnTo>
                  <a:pt x="84" y="0"/>
                </a:lnTo>
                <a:lnTo>
                  <a:pt x="87" y="0"/>
                </a:lnTo>
                <a:close/>
                <a:moveTo>
                  <a:pt x="89" y="0"/>
                </a:moveTo>
                <a:lnTo>
                  <a:pt x="175" y="86"/>
                </a:lnTo>
                <a:lnTo>
                  <a:pt x="172" y="86"/>
                </a:lnTo>
                <a:lnTo>
                  <a:pt x="87" y="0"/>
                </a:lnTo>
                <a:lnTo>
                  <a:pt x="89" y="0"/>
                </a:lnTo>
                <a:close/>
                <a:moveTo>
                  <a:pt x="92" y="0"/>
                </a:moveTo>
                <a:lnTo>
                  <a:pt x="178" y="86"/>
                </a:lnTo>
                <a:lnTo>
                  <a:pt x="175" y="86"/>
                </a:lnTo>
                <a:lnTo>
                  <a:pt x="89" y="0"/>
                </a:lnTo>
                <a:lnTo>
                  <a:pt x="92" y="0"/>
                </a:lnTo>
                <a:close/>
                <a:moveTo>
                  <a:pt x="95" y="0"/>
                </a:moveTo>
                <a:lnTo>
                  <a:pt x="180" y="86"/>
                </a:lnTo>
                <a:lnTo>
                  <a:pt x="178" y="86"/>
                </a:lnTo>
                <a:lnTo>
                  <a:pt x="92" y="0"/>
                </a:lnTo>
                <a:lnTo>
                  <a:pt x="95" y="0"/>
                </a:lnTo>
                <a:close/>
                <a:moveTo>
                  <a:pt x="97" y="0"/>
                </a:moveTo>
                <a:lnTo>
                  <a:pt x="183" y="86"/>
                </a:lnTo>
                <a:lnTo>
                  <a:pt x="180" y="86"/>
                </a:lnTo>
                <a:lnTo>
                  <a:pt x="95" y="0"/>
                </a:lnTo>
                <a:lnTo>
                  <a:pt x="97" y="0"/>
                </a:lnTo>
                <a:close/>
                <a:moveTo>
                  <a:pt x="100" y="0"/>
                </a:moveTo>
                <a:lnTo>
                  <a:pt x="185" y="86"/>
                </a:lnTo>
                <a:lnTo>
                  <a:pt x="183" y="86"/>
                </a:lnTo>
                <a:lnTo>
                  <a:pt x="97" y="0"/>
                </a:lnTo>
                <a:lnTo>
                  <a:pt x="100" y="0"/>
                </a:lnTo>
                <a:close/>
                <a:moveTo>
                  <a:pt x="102" y="0"/>
                </a:moveTo>
                <a:lnTo>
                  <a:pt x="187" y="86"/>
                </a:lnTo>
                <a:lnTo>
                  <a:pt x="185" y="86"/>
                </a:lnTo>
                <a:lnTo>
                  <a:pt x="100" y="0"/>
                </a:lnTo>
                <a:lnTo>
                  <a:pt x="102" y="0"/>
                </a:lnTo>
                <a:close/>
                <a:moveTo>
                  <a:pt x="104" y="0"/>
                </a:moveTo>
                <a:lnTo>
                  <a:pt x="191" y="86"/>
                </a:lnTo>
                <a:lnTo>
                  <a:pt x="187" y="86"/>
                </a:lnTo>
                <a:lnTo>
                  <a:pt x="102" y="0"/>
                </a:lnTo>
                <a:lnTo>
                  <a:pt x="104" y="0"/>
                </a:lnTo>
                <a:close/>
                <a:moveTo>
                  <a:pt x="108" y="0"/>
                </a:moveTo>
                <a:lnTo>
                  <a:pt x="193" y="86"/>
                </a:lnTo>
                <a:lnTo>
                  <a:pt x="191" y="86"/>
                </a:lnTo>
                <a:lnTo>
                  <a:pt x="104" y="0"/>
                </a:lnTo>
                <a:lnTo>
                  <a:pt x="108" y="0"/>
                </a:lnTo>
                <a:close/>
                <a:moveTo>
                  <a:pt x="110" y="0"/>
                </a:moveTo>
                <a:lnTo>
                  <a:pt x="195" y="86"/>
                </a:lnTo>
                <a:lnTo>
                  <a:pt x="193" y="86"/>
                </a:lnTo>
                <a:lnTo>
                  <a:pt x="108" y="0"/>
                </a:lnTo>
                <a:lnTo>
                  <a:pt x="110" y="0"/>
                </a:lnTo>
                <a:close/>
                <a:moveTo>
                  <a:pt x="113" y="0"/>
                </a:moveTo>
                <a:lnTo>
                  <a:pt x="198" y="86"/>
                </a:lnTo>
                <a:lnTo>
                  <a:pt x="195" y="86"/>
                </a:lnTo>
                <a:lnTo>
                  <a:pt x="110" y="0"/>
                </a:lnTo>
                <a:lnTo>
                  <a:pt x="113" y="0"/>
                </a:lnTo>
                <a:close/>
                <a:moveTo>
                  <a:pt x="115" y="0"/>
                </a:moveTo>
                <a:lnTo>
                  <a:pt x="200" y="86"/>
                </a:lnTo>
                <a:lnTo>
                  <a:pt x="198" y="86"/>
                </a:lnTo>
                <a:lnTo>
                  <a:pt x="113" y="0"/>
                </a:lnTo>
                <a:lnTo>
                  <a:pt x="115" y="0"/>
                </a:lnTo>
                <a:close/>
                <a:moveTo>
                  <a:pt x="117" y="0"/>
                </a:moveTo>
                <a:lnTo>
                  <a:pt x="203" y="86"/>
                </a:lnTo>
                <a:lnTo>
                  <a:pt x="200" y="86"/>
                </a:lnTo>
                <a:lnTo>
                  <a:pt x="115" y="0"/>
                </a:lnTo>
                <a:lnTo>
                  <a:pt x="117" y="0"/>
                </a:lnTo>
                <a:close/>
                <a:moveTo>
                  <a:pt x="120" y="0"/>
                </a:moveTo>
                <a:lnTo>
                  <a:pt x="205" y="86"/>
                </a:lnTo>
                <a:lnTo>
                  <a:pt x="203" y="86"/>
                </a:lnTo>
                <a:lnTo>
                  <a:pt x="117" y="0"/>
                </a:lnTo>
                <a:lnTo>
                  <a:pt x="120" y="0"/>
                </a:lnTo>
                <a:close/>
                <a:moveTo>
                  <a:pt x="122" y="0"/>
                </a:moveTo>
                <a:lnTo>
                  <a:pt x="208" y="86"/>
                </a:lnTo>
                <a:lnTo>
                  <a:pt x="205" y="86"/>
                </a:lnTo>
                <a:lnTo>
                  <a:pt x="120" y="0"/>
                </a:lnTo>
                <a:lnTo>
                  <a:pt x="122" y="0"/>
                </a:lnTo>
                <a:close/>
                <a:moveTo>
                  <a:pt x="125" y="0"/>
                </a:moveTo>
                <a:lnTo>
                  <a:pt x="211" y="86"/>
                </a:lnTo>
                <a:lnTo>
                  <a:pt x="208" y="86"/>
                </a:lnTo>
                <a:lnTo>
                  <a:pt x="122" y="0"/>
                </a:lnTo>
                <a:lnTo>
                  <a:pt x="125" y="0"/>
                </a:lnTo>
                <a:close/>
                <a:moveTo>
                  <a:pt x="128" y="0"/>
                </a:moveTo>
                <a:lnTo>
                  <a:pt x="213" y="86"/>
                </a:lnTo>
                <a:lnTo>
                  <a:pt x="211" y="86"/>
                </a:lnTo>
                <a:lnTo>
                  <a:pt x="125" y="0"/>
                </a:lnTo>
                <a:lnTo>
                  <a:pt x="128" y="0"/>
                </a:lnTo>
                <a:close/>
                <a:moveTo>
                  <a:pt x="130" y="0"/>
                </a:moveTo>
                <a:lnTo>
                  <a:pt x="216" y="86"/>
                </a:lnTo>
                <a:lnTo>
                  <a:pt x="213" y="86"/>
                </a:lnTo>
                <a:lnTo>
                  <a:pt x="128" y="0"/>
                </a:lnTo>
                <a:lnTo>
                  <a:pt x="130" y="0"/>
                </a:lnTo>
                <a:close/>
                <a:moveTo>
                  <a:pt x="133" y="0"/>
                </a:moveTo>
                <a:lnTo>
                  <a:pt x="218" y="86"/>
                </a:lnTo>
                <a:lnTo>
                  <a:pt x="216" y="86"/>
                </a:lnTo>
                <a:lnTo>
                  <a:pt x="130" y="0"/>
                </a:lnTo>
                <a:lnTo>
                  <a:pt x="133" y="0"/>
                </a:lnTo>
                <a:close/>
                <a:moveTo>
                  <a:pt x="135" y="0"/>
                </a:moveTo>
                <a:lnTo>
                  <a:pt x="220" y="86"/>
                </a:lnTo>
                <a:lnTo>
                  <a:pt x="218" y="86"/>
                </a:lnTo>
                <a:lnTo>
                  <a:pt x="133" y="0"/>
                </a:lnTo>
                <a:lnTo>
                  <a:pt x="135" y="0"/>
                </a:lnTo>
                <a:close/>
                <a:moveTo>
                  <a:pt x="137" y="0"/>
                </a:moveTo>
                <a:lnTo>
                  <a:pt x="224" y="86"/>
                </a:lnTo>
                <a:lnTo>
                  <a:pt x="220" y="86"/>
                </a:lnTo>
                <a:lnTo>
                  <a:pt x="135" y="0"/>
                </a:lnTo>
                <a:lnTo>
                  <a:pt x="137" y="0"/>
                </a:lnTo>
                <a:close/>
                <a:moveTo>
                  <a:pt x="141" y="0"/>
                </a:moveTo>
                <a:lnTo>
                  <a:pt x="226" y="86"/>
                </a:lnTo>
                <a:lnTo>
                  <a:pt x="224" y="86"/>
                </a:lnTo>
                <a:lnTo>
                  <a:pt x="137" y="0"/>
                </a:lnTo>
                <a:lnTo>
                  <a:pt x="141" y="0"/>
                </a:lnTo>
                <a:close/>
                <a:moveTo>
                  <a:pt x="143" y="0"/>
                </a:moveTo>
                <a:lnTo>
                  <a:pt x="228" y="86"/>
                </a:lnTo>
                <a:lnTo>
                  <a:pt x="226" y="86"/>
                </a:lnTo>
                <a:lnTo>
                  <a:pt x="141" y="0"/>
                </a:lnTo>
                <a:lnTo>
                  <a:pt x="143" y="0"/>
                </a:lnTo>
                <a:close/>
                <a:moveTo>
                  <a:pt x="145" y="0"/>
                </a:moveTo>
                <a:lnTo>
                  <a:pt x="231" y="86"/>
                </a:lnTo>
                <a:lnTo>
                  <a:pt x="228" y="86"/>
                </a:lnTo>
                <a:lnTo>
                  <a:pt x="143" y="0"/>
                </a:lnTo>
                <a:lnTo>
                  <a:pt x="145" y="0"/>
                </a:lnTo>
                <a:close/>
                <a:moveTo>
                  <a:pt x="148" y="0"/>
                </a:moveTo>
                <a:lnTo>
                  <a:pt x="233" y="86"/>
                </a:lnTo>
                <a:lnTo>
                  <a:pt x="231" y="86"/>
                </a:lnTo>
                <a:lnTo>
                  <a:pt x="145" y="0"/>
                </a:lnTo>
                <a:lnTo>
                  <a:pt x="148" y="0"/>
                </a:lnTo>
                <a:close/>
                <a:moveTo>
                  <a:pt x="150" y="0"/>
                </a:moveTo>
                <a:lnTo>
                  <a:pt x="236" y="86"/>
                </a:lnTo>
                <a:lnTo>
                  <a:pt x="233" y="86"/>
                </a:lnTo>
                <a:lnTo>
                  <a:pt x="148" y="0"/>
                </a:lnTo>
                <a:lnTo>
                  <a:pt x="150" y="0"/>
                </a:lnTo>
                <a:close/>
                <a:moveTo>
                  <a:pt x="153" y="0"/>
                </a:moveTo>
                <a:lnTo>
                  <a:pt x="238" y="86"/>
                </a:lnTo>
                <a:lnTo>
                  <a:pt x="236" y="86"/>
                </a:lnTo>
                <a:lnTo>
                  <a:pt x="150" y="0"/>
                </a:lnTo>
                <a:lnTo>
                  <a:pt x="153" y="0"/>
                </a:lnTo>
                <a:close/>
                <a:moveTo>
                  <a:pt x="155" y="0"/>
                </a:moveTo>
                <a:lnTo>
                  <a:pt x="241" y="86"/>
                </a:lnTo>
                <a:lnTo>
                  <a:pt x="238" y="86"/>
                </a:lnTo>
                <a:lnTo>
                  <a:pt x="153" y="0"/>
                </a:lnTo>
                <a:lnTo>
                  <a:pt x="155" y="0"/>
                </a:lnTo>
                <a:close/>
                <a:moveTo>
                  <a:pt x="158" y="0"/>
                </a:moveTo>
                <a:lnTo>
                  <a:pt x="244" y="86"/>
                </a:lnTo>
                <a:lnTo>
                  <a:pt x="241" y="86"/>
                </a:lnTo>
                <a:lnTo>
                  <a:pt x="155" y="0"/>
                </a:lnTo>
                <a:lnTo>
                  <a:pt x="158" y="0"/>
                </a:lnTo>
                <a:close/>
                <a:moveTo>
                  <a:pt x="161" y="0"/>
                </a:moveTo>
                <a:lnTo>
                  <a:pt x="246" y="86"/>
                </a:lnTo>
                <a:lnTo>
                  <a:pt x="244" y="86"/>
                </a:lnTo>
                <a:lnTo>
                  <a:pt x="158" y="0"/>
                </a:lnTo>
                <a:lnTo>
                  <a:pt x="161" y="0"/>
                </a:lnTo>
                <a:close/>
                <a:moveTo>
                  <a:pt x="163" y="0"/>
                </a:moveTo>
                <a:lnTo>
                  <a:pt x="249" y="86"/>
                </a:lnTo>
                <a:lnTo>
                  <a:pt x="246" y="86"/>
                </a:lnTo>
                <a:lnTo>
                  <a:pt x="161" y="0"/>
                </a:lnTo>
                <a:lnTo>
                  <a:pt x="163" y="0"/>
                </a:lnTo>
                <a:close/>
                <a:moveTo>
                  <a:pt x="166" y="0"/>
                </a:moveTo>
                <a:lnTo>
                  <a:pt x="251" y="86"/>
                </a:lnTo>
                <a:lnTo>
                  <a:pt x="249" y="86"/>
                </a:lnTo>
                <a:lnTo>
                  <a:pt x="163" y="0"/>
                </a:lnTo>
                <a:lnTo>
                  <a:pt x="166" y="0"/>
                </a:lnTo>
                <a:close/>
                <a:moveTo>
                  <a:pt x="168" y="0"/>
                </a:moveTo>
                <a:lnTo>
                  <a:pt x="253" y="86"/>
                </a:lnTo>
                <a:lnTo>
                  <a:pt x="251" y="86"/>
                </a:lnTo>
                <a:lnTo>
                  <a:pt x="166" y="0"/>
                </a:lnTo>
                <a:lnTo>
                  <a:pt x="168" y="0"/>
                </a:lnTo>
                <a:close/>
                <a:moveTo>
                  <a:pt x="170" y="0"/>
                </a:moveTo>
                <a:lnTo>
                  <a:pt x="257" y="86"/>
                </a:lnTo>
                <a:lnTo>
                  <a:pt x="253" y="86"/>
                </a:lnTo>
                <a:lnTo>
                  <a:pt x="168" y="0"/>
                </a:lnTo>
                <a:lnTo>
                  <a:pt x="170" y="0"/>
                </a:lnTo>
                <a:close/>
                <a:moveTo>
                  <a:pt x="174" y="0"/>
                </a:moveTo>
                <a:lnTo>
                  <a:pt x="259" y="86"/>
                </a:lnTo>
                <a:lnTo>
                  <a:pt x="257" y="86"/>
                </a:lnTo>
                <a:lnTo>
                  <a:pt x="170" y="0"/>
                </a:lnTo>
                <a:lnTo>
                  <a:pt x="174" y="0"/>
                </a:lnTo>
                <a:close/>
                <a:moveTo>
                  <a:pt x="176" y="0"/>
                </a:moveTo>
                <a:lnTo>
                  <a:pt x="261" y="86"/>
                </a:lnTo>
                <a:lnTo>
                  <a:pt x="259" y="86"/>
                </a:lnTo>
                <a:lnTo>
                  <a:pt x="174" y="0"/>
                </a:lnTo>
                <a:lnTo>
                  <a:pt x="176" y="0"/>
                </a:lnTo>
                <a:close/>
                <a:moveTo>
                  <a:pt x="179" y="0"/>
                </a:moveTo>
                <a:lnTo>
                  <a:pt x="264" y="86"/>
                </a:lnTo>
                <a:lnTo>
                  <a:pt x="261" y="86"/>
                </a:lnTo>
                <a:lnTo>
                  <a:pt x="176" y="0"/>
                </a:lnTo>
                <a:lnTo>
                  <a:pt x="179" y="0"/>
                </a:lnTo>
                <a:close/>
                <a:moveTo>
                  <a:pt x="181" y="0"/>
                </a:moveTo>
                <a:lnTo>
                  <a:pt x="266" y="86"/>
                </a:lnTo>
                <a:lnTo>
                  <a:pt x="264" y="86"/>
                </a:lnTo>
                <a:lnTo>
                  <a:pt x="179" y="0"/>
                </a:lnTo>
                <a:lnTo>
                  <a:pt x="181" y="0"/>
                </a:lnTo>
                <a:close/>
                <a:moveTo>
                  <a:pt x="183" y="0"/>
                </a:moveTo>
                <a:lnTo>
                  <a:pt x="269" y="86"/>
                </a:lnTo>
                <a:lnTo>
                  <a:pt x="266" y="86"/>
                </a:lnTo>
                <a:lnTo>
                  <a:pt x="181" y="0"/>
                </a:lnTo>
                <a:lnTo>
                  <a:pt x="183" y="0"/>
                </a:lnTo>
                <a:close/>
                <a:moveTo>
                  <a:pt x="186" y="0"/>
                </a:moveTo>
                <a:lnTo>
                  <a:pt x="271" y="86"/>
                </a:lnTo>
                <a:lnTo>
                  <a:pt x="269" y="86"/>
                </a:lnTo>
                <a:lnTo>
                  <a:pt x="183" y="0"/>
                </a:lnTo>
                <a:lnTo>
                  <a:pt x="186" y="0"/>
                </a:lnTo>
                <a:close/>
                <a:moveTo>
                  <a:pt x="188" y="0"/>
                </a:moveTo>
                <a:lnTo>
                  <a:pt x="274" y="86"/>
                </a:lnTo>
                <a:lnTo>
                  <a:pt x="271" y="86"/>
                </a:lnTo>
                <a:lnTo>
                  <a:pt x="186" y="0"/>
                </a:lnTo>
                <a:lnTo>
                  <a:pt x="188" y="0"/>
                </a:lnTo>
                <a:close/>
                <a:moveTo>
                  <a:pt x="191" y="0"/>
                </a:moveTo>
                <a:lnTo>
                  <a:pt x="277" y="86"/>
                </a:lnTo>
                <a:lnTo>
                  <a:pt x="274" y="86"/>
                </a:lnTo>
                <a:lnTo>
                  <a:pt x="188" y="0"/>
                </a:lnTo>
                <a:lnTo>
                  <a:pt x="191" y="0"/>
                </a:lnTo>
                <a:close/>
                <a:moveTo>
                  <a:pt x="194" y="0"/>
                </a:moveTo>
                <a:lnTo>
                  <a:pt x="279" y="86"/>
                </a:lnTo>
                <a:lnTo>
                  <a:pt x="277" y="86"/>
                </a:lnTo>
                <a:lnTo>
                  <a:pt x="191" y="0"/>
                </a:lnTo>
                <a:lnTo>
                  <a:pt x="194" y="0"/>
                </a:lnTo>
                <a:close/>
                <a:moveTo>
                  <a:pt x="196" y="0"/>
                </a:moveTo>
                <a:lnTo>
                  <a:pt x="282" y="86"/>
                </a:lnTo>
                <a:lnTo>
                  <a:pt x="279" y="86"/>
                </a:lnTo>
                <a:lnTo>
                  <a:pt x="194" y="0"/>
                </a:lnTo>
                <a:lnTo>
                  <a:pt x="196" y="0"/>
                </a:lnTo>
                <a:close/>
                <a:moveTo>
                  <a:pt x="199" y="0"/>
                </a:moveTo>
                <a:lnTo>
                  <a:pt x="284" y="86"/>
                </a:lnTo>
                <a:lnTo>
                  <a:pt x="282" y="86"/>
                </a:lnTo>
                <a:lnTo>
                  <a:pt x="196" y="0"/>
                </a:lnTo>
                <a:lnTo>
                  <a:pt x="199" y="0"/>
                </a:lnTo>
                <a:close/>
                <a:moveTo>
                  <a:pt x="201" y="0"/>
                </a:moveTo>
                <a:lnTo>
                  <a:pt x="286" y="86"/>
                </a:lnTo>
                <a:lnTo>
                  <a:pt x="284" y="86"/>
                </a:lnTo>
                <a:lnTo>
                  <a:pt x="199" y="0"/>
                </a:lnTo>
                <a:lnTo>
                  <a:pt x="201" y="0"/>
                </a:lnTo>
                <a:close/>
                <a:moveTo>
                  <a:pt x="203" y="0"/>
                </a:moveTo>
                <a:lnTo>
                  <a:pt x="290" y="86"/>
                </a:lnTo>
                <a:lnTo>
                  <a:pt x="286" y="86"/>
                </a:lnTo>
                <a:lnTo>
                  <a:pt x="201" y="0"/>
                </a:lnTo>
                <a:lnTo>
                  <a:pt x="203" y="0"/>
                </a:lnTo>
                <a:close/>
                <a:moveTo>
                  <a:pt x="207" y="0"/>
                </a:moveTo>
                <a:lnTo>
                  <a:pt x="292" y="86"/>
                </a:lnTo>
                <a:lnTo>
                  <a:pt x="290" y="86"/>
                </a:lnTo>
                <a:lnTo>
                  <a:pt x="203" y="0"/>
                </a:lnTo>
                <a:lnTo>
                  <a:pt x="207" y="0"/>
                </a:lnTo>
                <a:close/>
                <a:moveTo>
                  <a:pt x="209" y="0"/>
                </a:moveTo>
                <a:lnTo>
                  <a:pt x="294" y="86"/>
                </a:lnTo>
                <a:lnTo>
                  <a:pt x="292" y="86"/>
                </a:lnTo>
                <a:lnTo>
                  <a:pt x="207" y="0"/>
                </a:lnTo>
                <a:lnTo>
                  <a:pt x="209" y="0"/>
                </a:lnTo>
                <a:close/>
                <a:moveTo>
                  <a:pt x="212" y="0"/>
                </a:moveTo>
                <a:lnTo>
                  <a:pt x="297" y="86"/>
                </a:lnTo>
                <a:lnTo>
                  <a:pt x="294" y="86"/>
                </a:lnTo>
                <a:lnTo>
                  <a:pt x="209" y="0"/>
                </a:lnTo>
                <a:lnTo>
                  <a:pt x="212" y="0"/>
                </a:lnTo>
                <a:close/>
                <a:moveTo>
                  <a:pt x="214" y="0"/>
                </a:moveTo>
                <a:lnTo>
                  <a:pt x="299" y="86"/>
                </a:lnTo>
                <a:lnTo>
                  <a:pt x="297" y="86"/>
                </a:lnTo>
                <a:lnTo>
                  <a:pt x="212" y="0"/>
                </a:lnTo>
                <a:lnTo>
                  <a:pt x="214" y="0"/>
                </a:lnTo>
                <a:close/>
                <a:moveTo>
                  <a:pt x="216" y="0"/>
                </a:moveTo>
                <a:lnTo>
                  <a:pt x="302" y="86"/>
                </a:lnTo>
                <a:lnTo>
                  <a:pt x="299" y="86"/>
                </a:lnTo>
                <a:lnTo>
                  <a:pt x="214" y="0"/>
                </a:lnTo>
                <a:lnTo>
                  <a:pt x="216" y="0"/>
                </a:lnTo>
                <a:close/>
                <a:moveTo>
                  <a:pt x="219" y="0"/>
                </a:moveTo>
                <a:lnTo>
                  <a:pt x="304" y="86"/>
                </a:lnTo>
                <a:lnTo>
                  <a:pt x="302" y="86"/>
                </a:lnTo>
                <a:lnTo>
                  <a:pt x="216" y="0"/>
                </a:lnTo>
                <a:lnTo>
                  <a:pt x="219" y="0"/>
                </a:lnTo>
                <a:close/>
                <a:moveTo>
                  <a:pt x="221" y="0"/>
                </a:moveTo>
                <a:lnTo>
                  <a:pt x="307" y="86"/>
                </a:lnTo>
                <a:lnTo>
                  <a:pt x="304" y="86"/>
                </a:lnTo>
                <a:lnTo>
                  <a:pt x="219" y="0"/>
                </a:lnTo>
                <a:lnTo>
                  <a:pt x="221" y="0"/>
                </a:lnTo>
                <a:close/>
                <a:moveTo>
                  <a:pt x="224" y="0"/>
                </a:moveTo>
                <a:lnTo>
                  <a:pt x="310" y="86"/>
                </a:lnTo>
                <a:lnTo>
                  <a:pt x="307" y="86"/>
                </a:lnTo>
                <a:lnTo>
                  <a:pt x="221" y="0"/>
                </a:lnTo>
                <a:lnTo>
                  <a:pt x="224" y="0"/>
                </a:lnTo>
                <a:close/>
                <a:moveTo>
                  <a:pt x="227" y="0"/>
                </a:moveTo>
                <a:lnTo>
                  <a:pt x="312" y="86"/>
                </a:lnTo>
                <a:lnTo>
                  <a:pt x="310" y="86"/>
                </a:lnTo>
                <a:lnTo>
                  <a:pt x="224" y="0"/>
                </a:lnTo>
                <a:lnTo>
                  <a:pt x="227" y="0"/>
                </a:lnTo>
                <a:close/>
                <a:moveTo>
                  <a:pt x="229" y="0"/>
                </a:moveTo>
                <a:lnTo>
                  <a:pt x="315" y="86"/>
                </a:lnTo>
                <a:lnTo>
                  <a:pt x="312" y="86"/>
                </a:lnTo>
                <a:lnTo>
                  <a:pt x="227" y="0"/>
                </a:lnTo>
                <a:lnTo>
                  <a:pt x="229" y="0"/>
                </a:lnTo>
                <a:close/>
                <a:moveTo>
                  <a:pt x="232" y="0"/>
                </a:moveTo>
                <a:lnTo>
                  <a:pt x="317" y="86"/>
                </a:lnTo>
                <a:lnTo>
                  <a:pt x="315" y="86"/>
                </a:lnTo>
                <a:lnTo>
                  <a:pt x="229" y="0"/>
                </a:lnTo>
                <a:lnTo>
                  <a:pt x="232" y="0"/>
                </a:lnTo>
                <a:close/>
                <a:moveTo>
                  <a:pt x="234" y="0"/>
                </a:moveTo>
                <a:lnTo>
                  <a:pt x="319" y="86"/>
                </a:lnTo>
                <a:lnTo>
                  <a:pt x="317" y="86"/>
                </a:lnTo>
                <a:lnTo>
                  <a:pt x="232" y="0"/>
                </a:lnTo>
                <a:lnTo>
                  <a:pt x="234" y="0"/>
                </a:lnTo>
                <a:close/>
                <a:moveTo>
                  <a:pt x="236" y="0"/>
                </a:moveTo>
                <a:lnTo>
                  <a:pt x="323" y="86"/>
                </a:lnTo>
                <a:lnTo>
                  <a:pt x="319" y="86"/>
                </a:lnTo>
                <a:lnTo>
                  <a:pt x="234" y="0"/>
                </a:lnTo>
                <a:lnTo>
                  <a:pt x="236" y="0"/>
                </a:lnTo>
                <a:close/>
                <a:moveTo>
                  <a:pt x="240" y="0"/>
                </a:moveTo>
                <a:lnTo>
                  <a:pt x="325" y="86"/>
                </a:lnTo>
                <a:lnTo>
                  <a:pt x="323" y="86"/>
                </a:lnTo>
                <a:lnTo>
                  <a:pt x="236" y="0"/>
                </a:lnTo>
                <a:lnTo>
                  <a:pt x="240" y="0"/>
                </a:lnTo>
                <a:close/>
                <a:moveTo>
                  <a:pt x="242" y="0"/>
                </a:moveTo>
                <a:lnTo>
                  <a:pt x="327" y="86"/>
                </a:lnTo>
                <a:lnTo>
                  <a:pt x="325" y="86"/>
                </a:lnTo>
                <a:lnTo>
                  <a:pt x="240" y="0"/>
                </a:lnTo>
                <a:lnTo>
                  <a:pt x="242" y="0"/>
                </a:lnTo>
                <a:close/>
                <a:moveTo>
                  <a:pt x="245" y="0"/>
                </a:moveTo>
                <a:lnTo>
                  <a:pt x="330" y="86"/>
                </a:lnTo>
                <a:lnTo>
                  <a:pt x="327" y="86"/>
                </a:lnTo>
                <a:lnTo>
                  <a:pt x="242" y="0"/>
                </a:lnTo>
                <a:lnTo>
                  <a:pt x="245" y="0"/>
                </a:lnTo>
                <a:close/>
                <a:moveTo>
                  <a:pt x="247" y="0"/>
                </a:moveTo>
                <a:lnTo>
                  <a:pt x="332" y="86"/>
                </a:lnTo>
                <a:lnTo>
                  <a:pt x="330" y="86"/>
                </a:lnTo>
                <a:lnTo>
                  <a:pt x="245" y="0"/>
                </a:lnTo>
                <a:lnTo>
                  <a:pt x="247" y="0"/>
                </a:lnTo>
                <a:close/>
                <a:moveTo>
                  <a:pt x="249" y="0"/>
                </a:moveTo>
                <a:lnTo>
                  <a:pt x="335" y="86"/>
                </a:lnTo>
                <a:lnTo>
                  <a:pt x="332" y="86"/>
                </a:lnTo>
                <a:lnTo>
                  <a:pt x="247" y="0"/>
                </a:lnTo>
                <a:lnTo>
                  <a:pt x="249" y="0"/>
                </a:lnTo>
                <a:close/>
                <a:moveTo>
                  <a:pt x="252" y="0"/>
                </a:moveTo>
                <a:lnTo>
                  <a:pt x="337" y="86"/>
                </a:lnTo>
                <a:lnTo>
                  <a:pt x="335" y="86"/>
                </a:lnTo>
                <a:lnTo>
                  <a:pt x="249" y="0"/>
                </a:lnTo>
                <a:lnTo>
                  <a:pt x="252" y="0"/>
                </a:lnTo>
                <a:close/>
                <a:moveTo>
                  <a:pt x="254" y="0"/>
                </a:moveTo>
                <a:lnTo>
                  <a:pt x="340" y="86"/>
                </a:lnTo>
                <a:lnTo>
                  <a:pt x="337" y="86"/>
                </a:lnTo>
                <a:lnTo>
                  <a:pt x="252" y="0"/>
                </a:lnTo>
                <a:lnTo>
                  <a:pt x="254" y="0"/>
                </a:lnTo>
                <a:close/>
                <a:moveTo>
                  <a:pt x="257" y="0"/>
                </a:moveTo>
                <a:lnTo>
                  <a:pt x="343" y="86"/>
                </a:lnTo>
                <a:lnTo>
                  <a:pt x="340" y="86"/>
                </a:lnTo>
                <a:lnTo>
                  <a:pt x="254" y="0"/>
                </a:lnTo>
                <a:lnTo>
                  <a:pt x="257" y="0"/>
                </a:lnTo>
                <a:close/>
                <a:moveTo>
                  <a:pt x="260" y="0"/>
                </a:moveTo>
                <a:lnTo>
                  <a:pt x="345" y="86"/>
                </a:lnTo>
                <a:lnTo>
                  <a:pt x="343" y="86"/>
                </a:lnTo>
                <a:lnTo>
                  <a:pt x="257" y="0"/>
                </a:lnTo>
                <a:lnTo>
                  <a:pt x="260" y="0"/>
                </a:lnTo>
                <a:close/>
                <a:moveTo>
                  <a:pt x="262" y="0"/>
                </a:moveTo>
                <a:lnTo>
                  <a:pt x="348" y="86"/>
                </a:lnTo>
                <a:lnTo>
                  <a:pt x="345" y="86"/>
                </a:lnTo>
                <a:lnTo>
                  <a:pt x="260" y="0"/>
                </a:lnTo>
                <a:lnTo>
                  <a:pt x="262" y="0"/>
                </a:lnTo>
                <a:close/>
                <a:moveTo>
                  <a:pt x="265" y="0"/>
                </a:moveTo>
                <a:lnTo>
                  <a:pt x="350" y="86"/>
                </a:lnTo>
                <a:lnTo>
                  <a:pt x="348" y="86"/>
                </a:lnTo>
                <a:lnTo>
                  <a:pt x="262" y="0"/>
                </a:lnTo>
                <a:lnTo>
                  <a:pt x="265" y="0"/>
                </a:lnTo>
                <a:close/>
                <a:moveTo>
                  <a:pt x="267" y="0"/>
                </a:moveTo>
                <a:lnTo>
                  <a:pt x="352" y="86"/>
                </a:lnTo>
                <a:lnTo>
                  <a:pt x="350" y="86"/>
                </a:lnTo>
                <a:lnTo>
                  <a:pt x="265" y="0"/>
                </a:lnTo>
                <a:lnTo>
                  <a:pt x="267" y="0"/>
                </a:lnTo>
                <a:close/>
                <a:moveTo>
                  <a:pt x="269" y="0"/>
                </a:moveTo>
                <a:lnTo>
                  <a:pt x="356" y="86"/>
                </a:lnTo>
                <a:lnTo>
                  <a:pt x="352" y="86"/>
                </a:lnTo>
                <a:lnTo>
                  <a:pt x="267" y="0"/>
                </a:lnTo>
                <a:lnTo>
                  <a:pt x="269" y="0"/>
                </a:lnTo>
                <a:close/>
                <a:moveTo>
                  <a:pt x="273" y="0"/>
                </a:moveTo>
                <a:lnTo>
                  <a:pt x="358" y="86"/>
                </a:lnTo>
                <a:lnTo>
                  <a:pt x="356" y="86"/>
                </a:lnTo>
                <a:lnTo>
                  <a:pt x="269" y="0"/>
                </a:lnTo>
                <a:lnTo>
                  <a:pt x="273" y="0"/>
                </a:lnTo>
                <a:close/>
                <a:moveTo>
                  <a:pt x="275" y="0"/>
                </a:moveTo>
                <a:lnTo>
                  <a:pt x="361" y="86"/>
                </a:lnTo>
                <a:lnTo>
                  <a:pt x="358" y="86"/>
                </a:lnTo>
                <a:lnTo>
                  <a:pt x="273" y="0"/>
                </a:lnTo>
                <a:lnTo>
                  <a:pt x="275" y="0"/>
                </a:lnTo>
                <a:close/>
                <a:moveTo>
                  <a:pt x="278" y="0"/>
                </a:moveTo>
                <a:lnTo>
                  <a:pt x="363" y="86"/>
                </a:lnTo>
                <a:lnTo>
                  <a:pt x="361" y="86"/>
                </a:lnTo>
                <a:lnTo>
                  <a:pt x="275" y="0"/>
                </a:lnTo>
                <a:lnTo>
                  <a:pt x="278" y="0"/>
                </a:lnTo>
                <a:close/>
                <a:moveTo>
                  <a:pt x="280" y="0"/>
                </a:moveTo>
                <a:lnTo>
                  <a:pt x="365" y="86"/>
                </a:lnTo>
                <a:lnTo>
                  <a:pt x="363" y="86"/>
                </a:lnTo>
                <a:lnTo>
                  <a:pt x="278" y="0"/>
                </a:lnTo>
                <a:lnTo>
                  <a:pt x="280" y="0"/>
                </a:lnTo>
                <a:close/>
                <a:moveTo>
                  <a:pt x="282" y="0"/>
                </a:moveTo>
                <a:lnTo>
                  <a:pt x="368" y="86"/>
                </a:lnTo>
                <a:lnTo>
                  <a:pt x="365" y="86"/>
                </a:lnTo>
                <a:lnTo>
                  <a:pt x="280" y="0"/>
                </a:lnTo>
                <a:lnTo>
                  <a:pt x="282" y="0"/>
                </a:lnTo>
                <a:close/>
                <a:moveTo>
                  <a:pt x="285" y="0"/>
                </a:moveTo>
                <a:lnTo>
                  <a:pt x="370" y="86"/>
                </a:lnTo>
                <a:lnTo>
                  <a:pt x="368" y="86"/>
                </a:lnTo>
                <a:lnTo>
                  <a:pt x="282" y="0"/>
                </a:lnTo>
                <a:lnTo>
                  <a:pt x="285" y="0"/>
                </a:lnTo>
                <a:close/>
                <a:moveTo>
                  <a:pt x="287" y="0"/>
                </a:moveTo>
                <a:lnTo>
                  <a:pt x="373" y="86"/>
                </a:lnTo>
                <a:lnTo>
                  <a:pt x="370" y="86"/>
                </a:lnTo>
                <a:lnTo>
                  <a:pt x="285" y="0"/>
                </a:lnTo>
                <a:lnTo>
                  <a:pt x="287" y="0"/>
                </a:lnTo>
                <a:close/>
                <a:moveTo>
                  <a:pt x="290" y="0"/>
                </a:moveTo>
                <a:lnTo>
                  <a:pt x="376" y="86"/>
                </a:lnTo>
                <a:lnTo>
                  <a:pt x="373" y="86"/>
                </a:lnTo>
                <a:lnTo>
                  <a:pt x="287" y="0"/>
                </a:lnTo>
                <a:lnTo>
                  <a:pt x="290" y="0"/>
                </a:lnTo>
                <a:close/>
                <a:moveTo>
                  <a:pt x="293" y="0"/>
                </a:moveTo>
                <a:lnTo>
                  <a:pt x="378" y="86"/>
                </a:lnTo>
                <a:lnTo>
                  <a:pt x="376" y="86"/>
                </a:lnTo>
                <a:lnTo>
                  <a:pt x="290" y="0"/>
                </a:lnTo>
                <a:lnTo>
                  <a:pt x="293" y="0"/>
                </a:lnTo>
                <a:close/>
                <a:moveTo>
                  <a:pt x="295" y="0"/>
                </a:moveTo>
                <a:lnTo>
                  <a:pt x="381" y="86"/>
                </a:lnTo>
                <a:lnTo>
                  <a:pt x="378" y="86"/>
                </a:lnTo>
                <a:lnTo>
                  <a:pt x="293" y="0"/>
                </a:lnTo>
                <a:lnTo>
                  <a:pt x="295" y="0"/>
                </a:lnTo>
                <a:close/>
                <a:moveTo>
                  <a:pt x="298" y="0"/>
                </a:moveTo>
                <a:lnTo>
                  <a:pt x="383" y="86"/>
                </a:lnTo>
                <a:lnTo>
                  <a:pt x="381" y="86"/>
                </a:lnTo>
                <a:lnTo>
                  <a:pt x="295" y="0"/>
                </a:lnTo>
                <a:lnTo>
                  <a:pt x="298" y="0"/>
                </a:lnTo>
                <a:close/>
                <a:moveTo>
                  <a:pt x="300" y="0"/>
                </a:moveTo>
                <a:lnTo>
                  <a:pt x="385" y="86"/>
                </a:lnTo>
                <a:lnTo>
                  <a:pt x="383" y="86"/>
                </a:lnTo>
                <a:lnTo>
                  <a:pt x="298" y="0"/>
                </a:lnTo>
                <a:lnTo>
                  <a:pt x="300" y="0"/>
                </a:lnTo>
                <a:close/>
                <a:moveTo>
                  <a:pt x="302" y="0"/>
                </a:moveTo>
                <a:lnTo>
                  <a:pt x="389" y="86"/>
                </a:lnTo>
                <a:lnTo>
                  <a:pt x="385" y="86"/>
                </a:lnTo>
                <a:lnTo>
                  <a:pt x="300" y="0"/>
                </a:lnTo>
                <a:lnTo>
                  <a:pt x="302" y="0"/>
                </a:lnTo>
                <a:close/>
                <a:moveTo>
                  <a:pt x="306" y="0"/>
                </a:moveTo>
                <a:lnTo>
                  <a:pt x="391" y="86"/>
                </a:lnTo>
                <a:lnTo>
                  <a:pt x="389" y="86"/>
                </a:lnTo>
                <a:lnTo>
                  <a:pt x="302" y="0"/>
                </a:lnTo>
                <a:lnTo>
                  <a:pt x="306" y="0"/>
                </a:lnTo>
                <a:close/>
                <a:moveTo>
                  <a:pt x="308" y="0"/>
                </a:moveTo>
                <a:lnTo>
                  <a:pt x="394" y="86"/>
                </a:lnTo>
                <a:lnTo>
                  <a:pt x="391" y="86"/>
                </a:lnTo>
                <a:lnTo>
                  <a:pt x="306" y="0"/>
                </a:lnTo>
                <a:lnTo>
                  <a:pt x="308" y="0"/>
                </a:lnTo>
                <a:close/>
                <a:moveTo>
                  <a:pt x="311" y="0"/>
                </a:moveTo>
                <a:lnTo>
                  <a:pt x="396" y="86"/>
                </a:lnTo>
                <a:lnTo>
                  <a:pt x="394" y="86"/>
                </a:lnTo>
                <a:lnTo>
                  <a:pt x="308" y="0"/>
                </a:lnTo>
                <a:lnTo>
                  <a:pt x="311" y="0"/>
                </a:lnTo>
                <a:close/>
                <a:moveTo>
                  <a:pt x="313" y="0"/>
                </a:moveTo>
                <a:lnTo>
                  <a:pt x="398" y="86"/>
                </a:lnTo>
                <a:lnTo>
                  <a:pt x="396" y="86"/>
                </a:lnTo>
                <a:lnTo>
                  <a:pt x="311" y="0"/>
                </a:lnTo>
                <a:lnTo>
                  <a:pt x="313" y="0"/>
                </a:lnTo>
                <a:close/>
                <a:moveTo>
                  <a:pt x="315" y="0"/>
                </a:moveTo>
                <a:lnTo>
                  <a:pt x="401" y="86"/>
                </a:lnTo>
                <a:lnTo>
                  <a:pt x="398" y="86"/>
                </a:lnTo>
                <a:lnTo>
                  <a:pt x="313" y="0"/>
                </a:lnTo>
                <a:lnTo>
                  <a:pt x="315" y="0"/>
                </a:lnTo>
                <a:close/>
                <a:moveTo>
                  <a:pt x="318" y="0"/>
                </a:moveTo>
                <a:lnTo>
                  <a:pt x="403" y="86"/>
                </a:lnTo>
                <a:lnTo>
                  <a:pt x="401" y="86"/>
                </a:lnTo>
                <a:lnTo>
                  <a:pt x="315" y="0"/>
                </a:lnTo>
                <a:lnTo>
                  <a:pt x="318" y="0"/>
                </a:lnTo>
                <a:close/>
                <a:moveTo>
                  <a:pt x="320" y="0"/>
                </a:moveTo>
                <a:lnTo>
                  <a:pt x="406" y="86"/>
                </a:lnTo>
                <a:lnTo>
                  <a:pt x="403" y="86"/>
                </a:lnTo>
                <a:lnTo>
                  <a:pt x="318" y="0"/>
                </a:lnTo>
                <a:lnTo>
                  <a:pt x="320" y="0"/>
                </a:lnTo>
                <a:close/>
                <a:moveTo>
                  <a:pt x="323" y="0"/>
                </a:moveTo>
                <a:lnTo>
                  <a:pt x="409" y="86"/>
                </a:lnTo>
                <a:lnTo>
                  <a:pt x="406" y="86"/>
                </a:lnTo>
                <a:lnTo>
                  <a:pt x="320" y="0"/>
                </a:lnTo>
                <a:lnTo>
                  <a:pt x="323" y="0"/>
                </a:lnTo>
                <a:close/>
                <a:moveTo>
                  <a:pt x="326" y="0"/>
                </a:moveTo>
                <a:lnTo>
                  <a:pt x="411" y="86"/>
                </a:lnTo>
                <a:lnTo>
                  <a:pt x="409" y="86"/>
                </a:lnTo>
                <a:lnTo>
                  <a:pt x="323" y="0"/>
                </a:lnTo>
                <a:lnTo>
                  <a:pt x="326" y="0"/>
                </a:lnTo>
                <a:close/>
                <a:moveTo>
                  <a:pt x="328" y="0"/>
                </a:moveTo>
                <a:lnTo>
                  <a:pt x="414" y="86"/>
                </a:lnTo>
                <a:lnTo>
                  <a:pt x="411" y="86"/>
                </a:lnTo>
                <a:lnTo>
                  <a:pt x="326" y="0"/>
                </a:lnTo>
                <a:lnTo>
                  <a:pt x="328" y="0"/>
                </a:lnTo>
                <a:close/>
                <a:moveTo>
                  <a:pt x="331" y="0"/>
                </a:moveTo>
                <a:lnTo>
                  <a:pt x="416" y="86"/>
                </a:lnTo>
                <a:lnTo>
                  <a:pt x="414" y="86"/>
                </a:lnTo>
                <a:lnTo>
                  <a:pt x="328" y="0"/>
                </a:lnTo>
                <a:lnTo>
                  <a:pt x="331" y="0"/>
                </a:lnTo>
                <a:close/>
                <a:moveTo>
                  <a:pt x="333" y="0"/>
                </a:moveTo>
                <a:lnTo>
                  <a:pt x="418" y="86"/>
                </a:lnTo>
                <a:lnTo>
                  <a:pt x="416" y="86"/>
                </a:lnTo>
                <a:lnTo>
                  <a:pt x="331" y="0"/>
                </a:lnTo>
                <a:lnTo>
                  <a:pt x="333" y="0"/>
                </a:lnTo>
                <a:close/>
                <a:moveTo>
                  <a:pt x="335" y="0"/>
                </a:moveTo>
                <a:lnTo>
                  <a:pt x="422" y="86"/>
                </a:lnTo>
                <a:lnTo>
                  <a:pt x="418" y="86"/>
                </a:lnTo>
                <a:lnTo>
                  <a:pt x="333" y="0"/>
                </a:lnTo>
                <a:lnTo>
                  <a:pt x="335" y="0"/>
                </a:lnTo>
                <a:close/>
                <a:moveTo>
                  <a:pt x="339" y="0"/>
                </a:moveTo>
                <a:lnTo>
                  <a:pt x="424" y="86"/>
                </a:lnTo>
                <a:lnTo>
                  <a:pt x="422" y="86"/>
                </a:lnTo>
                <a:lnTo>
                  <a:pt x="335" y="0"/>
                </a:lnTo>
                <a:lnTo>
                  <a:pt x="339" y="0"/>
                </a:lnTo>
                <a:close/>
                <a:moveTo>
                  <a:pt x="341" y="0"/>
                </a:moveTo>
                <a:lnTo>
                  <a:pt x="427" y="86"/>
                </a:lnTo>
                <a:lnTo>
                  <a:pt x="424" y="86"/>
                </a:lnTo>
                <a:lnTo>
                  <a:pt x="339" y="0"/>
                </a:lnTo>
                <a:lnTo>
                  <a:pt x="341" y="0"/>
                </a:lnTo>
                <a:close/>
                <a:moveTo>
                  <a:pt x="344" y="0"/>
                </a:moveTo>
                <a:lnTo>
                  <a:pt x="429" y="86"/>
                </a:lnTo>
                <a:lnTo>
                  <a:pt x="427" y="86"/>
                </a:lnTo>
                <a:lnTo>
                  <a:pt x="341" y="0"/>
                </a:lnTo>
                <a:lnTo>
                  <a:pt x="344" y="0"/>
                </a:lnTo>
                <a:close/>
                <a:moveTo>
                  <a:pt x="346" y="0"/>
                </a:moveTo>
                <a:lnTo>
                  <a:pt x="431" y="86"/>
                </a:lnTo>
                <a:lnTo>
                  <a:pt x="429" y="86"/>
                </a:lnTo>
                <a:lnTo>
                  <a:pt x="344" y="0"/>
                </a:lnTo>
                <a:lnTo>
                  <a:pt x="346" y="0"/>
                </a:lnTo>
                <a:close/>
                <a:moveTo>
                  <a:pt x="348" y="0"/>
                </a:moveTo>
                <a:lnTo>
                  <a:pt x="434" y="86"/>
                </a:lnTo>
                <a:lnTo>
                  <a:pt x="431" y="86"/>
                </a:lnTo>
                <a:lnTo>
                  <a:pt x="346" y="0"/>
                </a:lnTo>
                <a:lnTo>
                  <a:pt x="348" y="0"/>
                </a:lnTo>
                <a:close/>
                <a:moveTo>
                  <a:pt x="351" y="0"/>
                </a:moveTo>
                <a:lnTo>
                  <a:pt x="436" y="86"/>
                </a:lnTo>
                <a:lnTo>
                  <a:pt x="434" y="86"/>
                </a:lnTo>
                <a:lnTo>
                  <a:pt x="348" y="0"/>
                </a:lnTo>
                <a:lnTo>
                  <a:pt x="351" y="0"/>
                </a:lnTo>
                <a:close/>
                <a:moveTo>
                  <a:pt x="353" y="0"/>
                </a:moveTo>
                <a:lnTo>
                  <a:pt x="439" y="86"/>
                </a:lnTo>
                <a:lnTo>
                  <a:pt x="436" y="86"/>
                </a:lnTo>
                <a:lnTo>
                  <a:pt x="351" y="0"/>
                </a:lnTo>
                <a:lnTo>
                  <a:pt x="353" y="0"/>
                </a:lnTo>
                <a:close/>
                <a:moveTo>
                  <a:pt x="356" y="0"/>
                </a:moveTo>
                <a:lnTo>
                  <a:pt x="442" y="86"/>
                </a:lnTo>
                <a:lnTo>
                  <a:pt x="439" y="86"/>
                </a:lnTo>
                <a:lnTo>
                  <a:pt x="353" y="0"/>
                </a:lnTo>
                <a:lnTo>
                  <a:pt x="356" y="0"/>
                </a:lnTo>
                <a:close/>
                <a:moveTo>
                  <a:pt x="359" y="0"/>
                </a:moveTo>
                <a:lnTo>
                  <a:pt x="444" y="86"/>
                </a:lnTo>
                <a:lnTo>
                  <a:pt x="442" y="86"/>
                </a:lnTo>
                <a:lnTo>
                  <a:pt x="356" y="0"/>
                </a:lnTo>
                <a:lnTo>
                  <a:pt x="359" y="0"/>
                </a:lnTo>
                <a:close/>
                <a:moveTo>
                  <a:pt x="361" y="0"/>
                </a:moveTo>
                <a:lnTo>
                  <a:pt x="447" y="86"/>
                </a:lnTo>
                <a:lnTo>
                  <a:pt x="444" y="86"/>
                </a:lnTo>
                <a:lnTo>
                  <a:pt x="359" y="0"/>
                </a:lnTo>
                <a:lnTo>
                  <a:pt x="361" y="0"/>
                </a:lnTo>
                <a:close/>
                <a:moveTo>
                  <a:pt x="364" y="0"/>
                </a:moveTo>
                <a:lnTo>
                  <a:pt x="449" y="86"/>
                </a:lnTo>
                <a:lnTo>
                  <a:pt x="447" y="86"/>
                </a:lnTo>
                <a:lnTo>
                  <a:pt x="361" y="0"/>
                </a:lnTo>
                <a:lnTo>
                  <a:pt x="364" y="0"/>
                </a:lnTo>
                <a:close/>
                <a:moveTo>
                  <a:pt x="366" y="0"/>
                </a:moveTo>
                <a:lnTo>
                  <a:pt x="451" y="86"/>
                </a:lnTo>
                <a:lnTo>
                  <a:pt x="449" y="86"/>
                </a:lnTo>
                <a:lnTo>
                  <a:pt x="364" y="0"/>
                </a:lnTo>
                <a:lnTo>
                  <a:pt x="366" y="0"/>
                </a:lnTo>
                <a:close/>
                <a:moveTo>
                  <a:pt x="368" y="0"/>
                </a:moveTo>
                <a:lnTo>
                  <a:pt x="455" y="86"/>
                </a:lnTo>
                <a:lnTo>
                  <a:pt x="451" y="86"/>
                </a:lnTo>
                <a:lnTo>
                  <a:pt x="366" y="0"/>
                </a:lnTo>
                <a:lnTo>
                  <a:pt x="368" y="0"/>
                </a:lnTo>
                <a:close/>
                <a:moveTo>
                  <a:pt x="372" y="0"/>
                </a:moveTo>
                <a:lnTo>
                  <a:pt x="457" y="86"/>
                </a:lnTo>
                <a:lnTo>
                  <a:pt x="455" y="86"/>
                </a:lnTo>
                <a:lnTo>
                  <a:pt x="368" y="0"/>
                </a:lnTo>
                <a:lnTo>
                  <a:pt x="372" y="0"/>
                </a:lnTo>
                <a:close/>
                <a:moveTo>
                  <a:pt x="374" y="0"/>
                </a:moveTo>
                <a:lnTo>
                  <a:pt x="460" y="86"/>
                </a:lnTo>
                <a:lnTo>
                  <a:pt x="457" y="86"/>
                </a:lnTo>
                <a:lnTo>
                  <a:pt x="372" y="0"/>
                </a:lnTo>
                <a:lnTo>
                  <a:pt x="374" y="0"/>
                </a:lnTo>
                <a:close/>
                <a:moveTo>
                  <a:pt x="377" y="0"/>
                </a:moveTo>
                <a:lnTo>
                  <a:pt x="462" y="86"/>
                </a:lnTo>
                <a:lnTo>
                  <a:pt x="460" y="86"/>
                </a:lnTo>
                <a:lnTo>
                  <a:pt x="374" y="0"/>
                </a:lnTo>
                <a:lnTo>
                  <a:pt x="377" y="0"/>
                </a:lnTo>
                <a:close/>
                <a:moveTo>
                  <a:pt x="379" y="0"/>
                </a:moveTo>
                <a:lnTo>
                  <a:pt x="464" y="86"/>
                </a:lnTo>
                <a:lnTo>
                  <a:pt x="462" y="86"/>
                </a:lnTo>
                <a:lnTo>
                  <a:pt x="377" y="0"/>
                </a:lnTo>
                <a:lnTo>
                  <a:pt x="379" y="0"/>
                </a:lnTo>
                <a:close/>
                <a:moveTo>
                  <a:pt x="381" y="0"/>
                </a:moveTo>
                <a:lnTo>
                  <a:pt x="467" y="86"/>
                </a:lnTo>
                <a:lnTo>
                  <a:pt x="464" y="86"/>
                </a:lnTo>
                <a:lnTo>
                  <a:pt x="379" y="0"/>
                </a:lnTo>
                <a:lnTo>
                  <a:pt x="381" y="0"/>
                </a:lnTo>
                <a:close/>
                <a:moveTo>
                  <a:pt x="384" y="0"/>
                </a:moveTo>
                <a:lnTo>
                  <a:pt x="469" y="86"/>
                </a:lnTo>
                <a:lnTo>
                  <a:pt x="467" y="86"/>
                </a:lnTo>
                <a:lnTo>
                  <a:pt x="381" y="0"/>
                </a:lnTo>
                <a:lnTo>
                  <a:pt x="384" y="0"/>
                </a:lnTo>
                <a:close/>
                <a:moveTo>
                  <a:pt x="386" y="0"/>
                </a:moveTo>
                <a:lnTo>
                  <a:pt x="472" y="86"/>
                </a:lnTo>
                <a:lnTo>
                  <a:pt x="469" y="86"/>
                </a:lnTo>
                <a:lnTo>
                  <a:pt x="384" y="0"/>
                </a:lnTo>
                <a:lnTo>
                  <a:pt x="386" y="0"/>
                </a:lnTo>
                <a:close/>
                <a:moveTo>
                  <a:pt x="389" y="0"/>
                </a:moveTo>
                <a:lnTo>
                  <a:pt x="475" y="86"/>
                </a:lnTo>
                <a:lnTo>
                  <a:pt x="472" y="86"/>
                </a:lnTo>
                <a:lnTo>
                  <a:pt x="386" y="0"/>
                </a:lnTo>
                <a:lnTo>
                  <a:pt x="389" y="0"/>
                </a:lnTo>
                <a:close/>
                <a:moveTo>
                  <a:pt x="392" y="0"/>
                </a:moveTo>
                <a:lnTo>
                  <a:pt x="477" y="86"/>
                </a:lnTo>
                <a:lnTo>
                  <a:pt x="475" y="86"/>
                </a:lnTo>
                <a:lnTo>
                  <a:pt x="389" y="0"/>
                </a:lnTo>
                <a:lnTo>
                  <a:pt x="392" y="0"/>
                </a:lnTo>
                <a:close/>
                <a:moveTo>
                  <a:pt x="394" y="0"/>
                </a:moveTo>
                <a:lnTo>
                  <a:pt x="480" y="86"/>
                </a:lnTo>
                <a:lnTo>
                  <a:pt x="477" y="86"/>
                </a:lnTo>
                <a:lnTo>
                  <a:pt x="392" y="0"/>
                </a:lnTo>
                <a:lnTo>
                  <a:pt x="394" y="0"/>
                </a:lnTo>
                <a:close/>
                <a:moveTo>
                  <a:pt x="397" y="0"/>
                </a:moveTo>
                <a:lnTo>
                  <a:pt x="482" y="86"/>
                </a:lnTo>
                <a:lnTo>
                  <a:pt x="480" y="86"/>
                </a:lnTo>
                <a:lnTo>
                  <a:pt x="394" y="0"/>
                </a:lnTo>
                <a:lnTo>
                  <a:pt x="397" y="0"/>
                </a:lnTo>
                <a:close/>
                <a:moveTo>
                  <a:pt x="399" y="0"/>
                </a:moveTo>
                <a:lnTo>
                  <a:pt x="484" y="86"/>
                </a:lnTo>
                <a:lnTo>
                  <a:pt x="482" y="86"/>
                </a:lnTo>
                <a:lnTo>
                  <a:pt x="397" y="0"/>
                </a:lnTo>
                <a:lnTo>
                  <a:pt x="399" y="0"/>
                </a:lnTo>
                <a:close/>
                <a:moveTo>
                  <a:pt x="401" y="0"/>
                </a:moveTo>
                <a:lnTo>
                  <a:pt x="488" y="86"/>
                </a:lnTo>
                <a:lnTo>
                  <a:pt x="484" y="86"/>
                </a:lnTo>
                <a:lnTo>
                  <a:pt x="399" y="0"/>
                </a:lnTo>
                <a:lnTo>
                  <a:pt x="401" y="0"/>
                </a:lnTo>
                <a:close/>
                <a:moveTo>
                  <a:pt x="405" y="0"/>
                </a:moveTo>
                <a:lnTo>
                  <a:pt x="490" y="86"/>
                </a:lnTo>
                <a:lnTo>
                  <a:pt x="488" y="86"/>
                </a:lnTo>
                <a:lnTo>
                  <a:pt x="401" y="0"/>
                </a:lnTo>
                <a:lnTo>
                  <a:pt x="405" y="0"/>
                </a:lnTo>
                <a:close/>
                <a:moveTo>
                  <a:pt x="407" y="0"/>
                </a:moveTo>
                <a:lnTo>
                  <a:pt x="493" y="86"/>
                </a:lnTo>
                <a:lnTo>
                  <a:pt x="490" y="86"/>
                </a:lnTo>
                <a:lnTo>
                  <a:pt x="405" y="0"/>
                </a:lnTo>
                <a:lnTo>
                  <a:pt x="407" y="0"/>
                </a:lnTo>
                <a:close/>
                <a:moveTo>
                  <a:pt x="410" y="0"/>
                </a:moveTo>
                <a:lnTo>
                  <a:pt x="495" y="86"/>
                </a:lnTo>
                <a:lnTo>
                  <a:pt x="493" y="86"/>
                </a:lnTo>
                <a:lnTo>
                  <a:pt x="407" y="0"/>
                </a:lnTo>
                <a:lnTo>
                  <a:pt x="410" y="0"/>
                </a:lnTo>
                <a:close/>
                <a:moveTo>
                  <a:pt x="412" y="0"/>
                </a:moveTo>
                <a:lnTo>
                  <a:pt x="497" y="86"/>
                </a:lnTo>
                <a:lnTo>
                  <a:pt x="495" y="86"/>
                </a:lnTo>
                <a:lnTo>
                  <a:pt x="410" y="0"/>
                </a:lnTo>
                <a:lnTo>
                  <a:pt x="412" y="0"/>
                </a:lnTo>
                <a:close/>
                <a:moveTo>
                  <a:pt x="414" y="0"/>
                </a:moveTo>
                <a:lnTo>
                  <a:pt x="500" y="86"/>
                </a:lnTo>
                <a:lnTo>
                  <a:pt x="497" y="86"/>
                </a:lnTo>
                <a:lnTo>
                  <a:pt x="412" y="0"/>
                </a:lnTo>
                <a:lnTo>
                  <a:pt x="414" y="0"/>
                </a:lnTo>
                <a:close/>
                <a:moveTo>
                  <a:pt x="417" y="0"/>
                </a:moveTo>
                <a:lnTo>
                  <a:pt x="502" y="86"/>
                </a:lnTo>
                <a:lnTo>
                  <a:pt x="500" y="86"/>
                </a:lnTo>
                <a:lnTo>
                  <a:pt x="414" y="0"/>
                </a:lnTo>
                <a:lnTo>
                  <a:pt x="417" y="0"/>
                </a:lnTo>
                <a:close/>
                <a:moveTo>
                  <a:pt x="419" y="0"/>
                </a:moveTo>
                <a:lnTo>
                  <a:pt x="505" y="86"/>
                </a:lnTo>
                <a:lnTo>
                  <a:pt x="502" y="86"/>
                </a:lnTo>
                <a:lnTo>
                  <a:pt x="417" y="0"/>
                </a:lnTo>
                <a:lnTo>
                  <a:pt x="419" y="0"/>
                </a:lnTo>
                <a:close/>
                <a:moveTo>
                  <a:pt x="422" y="0"/>
                </a:moveTo>
                <a:lnTo>
                  <a:pt x="508" y="86"/>
                </a:lnTo>
                <a:lnTo>
                  <a:pt x="505" y="86"/>
                </a:lnTo>
                <a:lnTo>
                  <a:pt x="419" y="0"/>
                </a:lnTo>
                <a:lnTo>
                  <a:pt x="422" y="0"/>
                </a:lnTo>
                <a:close/>
                <a:moveTo>
                  <a:pt x="425" y="0"/>
                </a:moveTo>
                <a:lnTo>
                  <a:pt x="510" y="86"/>
                </a:lnTo>
                <a:lnTo>
                  <a:pt x="508" y="86"/>
                </a:lnTo>
                <a:lnTo>
                  <a:pt x="422" y="0"/>
                </a:lnTo>
                <a:lnTo>
                  <a:pt x="425" y="0"/>
                </a:lnTo>
                <a:close/>
                <a:moveTo>
                  <a:pt x="427" y="0"/>
                </a:moveTo>
                <a:lnTo>
                  <a:pt x="513" y="86"/>
                </a:lnTo>
                <a:lnTo>
                  <a:pt x="510" y="86"/>
                </a:lnTo>
                <a:lnTo>
                  <a:pt x="425" y="0"/>
                </a:lnTo>
                <a:lnTo>
                  <a:pt x="427" y="0"/>
                </a:lnTo>
                <a:close/>
                <a:moveTo>
                  <a:pt x="430" y="0"/>
                </a:moveTo>
                <a:lnTo>
                  <a:pt x="515" y="86"/>
                </a:lnTo>
                <a:lnTo>
                  <a:pt x="513" y="86"/>
                </a:lnTo>
                <a:lnTo>
                  <a:pt x="427" y="0"/>
                </a:lnTo>
                <a:lnTo>
                  <a:pt x="430" y="0"/>
                </a:lnTo>
                <a:close/>
                <a:moveTo>
                  <a:pt x="432" y="0"/>
                </a:moveTo>
                <a:lnTo>
                  <a:pt x="517" y="86"/>
                </a:lnTo>
                <a:lnTo>
                  <a:pt x="515" y="86"/>
                </a:lnTo>
                <a:lnTo>
                  <a:pt x="430" y="0"/>
                </a:lnTo>
                <a:lnTo>
                  <a:pt x="432" y="0"/>
                </a:lnTo>
                <a:close/>
                <a:moveTo>
                  <a:pt x="434" y="0"/>
                </a:moveTo>
                <a:lnTo>
                  <a:pt x="521" y="86"/>
                </a:lnTo>
                <a:lnTo>
                  <a:pt x="517" y="86"/>
                </a:lnTo>
                <a:lnTo>
                  <a:pt x="432" y="0"/>
                </a:lnTo>
                <a:lnTo>
                  <a:pt x="434" y="0"/>
                </a:lnTo>
                <a:close/>
                <a:moveTo>
                  <a:pt x="438" y="0"/>
                </a:moveTo>
                <a:lnTo>
                  <a:pt x="523" y="86"/>
                </a:lnTo>
                <a:lnTo>
                  <a:pt x="521" y="86"/>
                </a:lnTo>
                <a:lnTo>
                  <a:pt x="434" y="0"/>
                </a:lnTo>
                <a:lnTo>
                  <a:pt x="438" y="0"/>
                </a:lnTo>
                <a:close/>
                <a:moveTo>
                  <a:pt x="440" y="0"/>
                </a:moveTo>
                <a:lnTo>
                  <a:pt x="526" y="86"/>
                </a:lnTo>
                <a:lnTo>
                  <a:pt x="523" y="86"/>
                </a:lnTo>
                <a:lnTo>
                  <a:pt x="438" y="0"/>
                </a:lnTo>
                <a:lnTo>
                  <a:pt x="440" y="0"/>
                </a:lnTo>
                <a:close/>
                <a:moveTo>
                  <a:pt x="443" y="0"/>
                </a:moveTo>
                <a:lnTo>
                  <a:pt x="528" y="86"/>
                </a:lnTo>
                <a:lnTo>
                  <a:pt x="526" y="86"/>
                </a:lnTo>
                <a:lnTo>
                  <a:pt x="440" y="0"/>
                </a:lnTo>
                <a:lnTo>
                  <a:pt x="443" y="0"/>
                </a:lnTo>
                <a:close/>
                <a:moveTo>
                  <a:pt x="445" y="0"/>
                </a:moveTo>
                <a:lnTo>
                  <a:pt x="530" y="86"/>
                </a:lnTo>
                <a:lnTo>
                  <a:pt x="528" y="86"/>
                </a:lnTo>
                <a:lnTo>
                  <a:pt x="443" y="0"/>
                </a:lnTo>
                <a:lnTo>
                  <a:pt x="445" y="0"/>
                </a:lnTo>
                <a:close/>
                <a:moveTo>
                  <a:pt x="447" y="0"/>
                </a:moveTo>
                <a:lnTo>
                  <a:pt x="533" y="86"/>
                </a:lnTo>
                <a:lnTo>
                  <a:pt x="530" y="86"/>
                </a:lnTo>
                <a:lnTo>
                  <a:pt x="445" y="0"/>
                </a:lnTo>
                <a:lnTo>
                  <a:pt x="447" y="0"/>
                </a:lnTo>
                <a:close/>
                <a:moveTo>
                  <a:pt x="450" y="0"/>
                </a:moveTo>
                <a:lnTo>
                  <a:pt x="535" y="86"/>
                </a:lnTo>
                <a:lnTo>
                  <a:pt x="533" y="86"/>
                </a:lnTo>
                <a:lnTo>
                  <a:pt x="447" y="0"/>
                </a:lnTo>
                <a:lnTo>
                  <a:pt x="450" y="0"/>
                </a:lnTo>
                <a:close/>
                <a:moveTo>
                  <a:pt x="452" y="0"/>
                </a:moveTo>
                <a:lnTo>
                  <a:pt x="538" y="86"/>
                </a:lnTo>
                <a:lnTo>
                  <a:pt x="535" y="86"/>
                </a:lnTo>
                <a:lnTo>
                  <a:pt x="450" y="0"/>
                </a:lnTo>
                <a:lnTo>
                  <a:pt x="452" y="0"/>
                </a:lnTo>
                <a:close/>
                <a:moveTo>
                  <a:pt x="455" y="0"/>
                </a:moveTo>
                <a:lnTo>
                  <a:pt x="541" y="86"/>
                </a:lnTo>
                <a:lnTo>
                  <a:pt x="538" y="86"/>
                </a:lnTo>
                <a:lnTo>
                  <a:pt x="452" y="0"/>
                </a:lnTo>
                <a:lnTo>
                  <a:pt x="455" y="0"/>
                </a:lnTo>
                <a:close/>
                <a:moveTo>
                  <a:pt x="458" y="0"/>
                </a:moveTo>
                <a:lnTo>
                  <a:pt x="543" y="86"/>
                </a:lnTo>
                <a:lnTo>
                  <a:pt x="541" y="86"/>
                </a:lnTo>
                <a:lnTo>
                  <a:pt x="455" y="0"/>
                </a:lnTo>
                <a:lnTo>
                  <a:pt x="458" y="0"/>
                </a:lnTo>
                <a:close/>
                <a:moveTo>
                  <a:pt x="460" y="0"/>
                </a:moveTo>
                <a:lnTo>
                  <a:pt x="546" y="86"/>
                </a:lnTo>
                <a:lnTo>
                  <a:pt x="543" y="86"/>
                </a:lnTo>
                <a:lnTo>
                  <a:pt x="458" y="0"/>
                </a:lnTo>
                <a:lnTo>
                  <a:pt x="460" y="0"/>
                </a:lnTo>
                <a:close/>
                <a:moveTo>
                  <a:pt x="463" y="0"/>
                </a:moveTo>
                <a:lnTo>
                  <a:pt x="548" y="86"/>
                </a:lnTo>
                <a:lnTo>
                  <a:pt x="546" y="86"/>
                </a:lnTo>
                <a:lnTo>
                  <a:pt x="460" y="0"/>
                </a:lnTo>
                <a:lnTo>
                  <a:pt x="463" y="0"/>
                </a:lnTo>
                <a:close/>
                <a:moveTo>
                  <a:pt x="465" y="0"/>
                </a:moveTo>
                <a:lnTo>
                  <a:pt x="550" y="86"/>
                </a:lnTo>
                <a:lnTo>
                  <a:pt x="548" y="86"/>
                </a:lnTo>
                <a:lnTo>
                  <a:pt x="463" y="0"/>
                </a:lnTo>
                <a:lnTo>
                  <a:pt x="465" y="0"/>
                </a:lnTo>
                <a:close/>
                <a:moveTo>
                  <a:pt x="467" y="0"/>
                </a:moveTo>
                <a:lnTo>
                  <a:pt x="554" y="86"/>
                </a:lnTo>
                <a:lnTo>
                  <a:pt x="550" y="86"/>
                </a:lnTo>
                <a:lnTo>
                  <a:pt x="465" y="0"/>
                </a:lnTo>
                <a:lnTo>
                  <a:pt x="467" y="0"/>
                </a:lnTo>
                <a:close/>
                <a:moveTo>
                  <a:pt x="471" y="0"/>
                </a:moveTo>
                <a:lnTo>
                  <a:pt x="556" y="86"/>
                </a:lnTo>
                <a:lnTo>
                  <a:pt x="554" y="86"/>
                </a:lnTo>
                <a:lnTo>
                  <a:pt x="467" y="0"/>
                </a:lnTo>
                <a:lnTo>
                  <a:pt x="471" y="0"/>
                </a:lnTo>
                <a:close/>
                <a:moveTo>
                  <a:pt x="473" y="0"/>
                </a:moveTo>
                <a:lnTo>
                  <a:pt x="559" y="86"/>
                </a:lnTo>
                <a:lnTo>
                  <a:pt x="556" y="86"/>
                </a:lnTo>
                <a:lnTo>
                  <a:pt x="471" y="0"/>
                </a:lnTo>
                <a:lnTo>
                  <a:pt x="473" y="0"/>
                </a:lnTo>
                <a:close/>
                <a:moveTo>
                  <a:pt x="476" y="0"/>
                </a:moveTo>
                <a:lnTo>
                  <a:pt x="561" y="86"/>
                </a:lnTo>
                <a:lnTo>
                  <a:pt x="559" y="86"/>
                </a:lnTo>
                <a:lnTo>
                  <a:pt x="473" y="0"/>
                </a:lnTo>
                <a:lnTo>
                  <a:pt x="476" y="0"/>
                </a:lnTo>
                <a:close/>
                <a:moveTo>
                  <a:pt x="478" y="0"/>
                </a:moveTo>
                <a:lnTo>
                  <a:pt x="563" y="86"/>
                </a:lnTo>
                <a:lnTo>
                  <a:pt x="561" y="86"/>
                </a:lnTo>
                <a:lnTo>
                  <a:pt x="476" y="0"/>
                </a:lnTo>
                <a:lnTo>
                  <a:pt x="478" y="0"/>
                </a:lnTo>
                <a:close/>
                <a:moveTo>
                  <a:pt x="480" y="0"/>
                </a:moveTo>
                <a:lnTo>
                  <a:pt x="566" y="86"/>
                </a:lnTo>
                <a:lnTo>
                  <a:pt x="563" y="86"/>
                </a:lnTo>
                <a:lnTo>
                  <a:pt x="478" y="0"/>
                </a:lnTo>
                <a:lnTo>
                  <a:pt x="480" y="0"/>
                </a:lnTo>
                <a:close/>
                <a:moveTo>
                  <a:pt x="483" y="0"/>
                </a:moveTo>
                <a:lnTo>
                  <a:pt x="568" y="86"/>
                </a:lnTo>
                <a:lnTo>
                  <a:pt x="566" y="86"/>
                </a:lnTo>
                <a:lnTo>
                  <a:pt x="480" y="0"/>
                </a:lnTo>
                <a:lnTo>
                  <a:pt x="483" y="0"/>
                </a:lnTo>
                <a:close/>
                <a:moveTo>
                  <a:pt x="485" y="0"/>
                </a:moveTo>
                <a:lnTo>
                  <a:pt x="571" y="86"/>
                </a:lnTo>
                <a:lnTo>
                  <a:pt x="568" y="86"/>
                </a:lnTo>
                <a:lnTo>
                  <a:pt x="483" y="0"/>
                </a:lnTo>
                <a:lnTo>
                  <a:pt x="485" y="0"/>
                </a:lnTo>
                <a:close/>
                <a:moveTo>
                  <a:pt x="488" y="0"/>
                </a:moveTo>
                <a:lnTo>
                  <a:pt x="574" y="86"/>
                </a:lnTo>
                <a:lnTo>
                  <a:pt x="571" y="86"/>
                </a:lnTo>
                <a:lnTo>
                  <a:pt x="485" y="0"/>
                </a:lnTo>
                <a:lnTo>
                  <a:pt x="488" y="0"/>
                </a:lnTo>
                <a:close/>
                <a:moveTo>
                  <a:pt x="491" y="0"/>
                </a:moveTo>
                <a:lnTo>
                  <a:pt x="576" y="86"/>
                </a:lnTo>
                <a:lnTo>
                  <a:pt x="574" y="86"/>
                </a:lnTo>
                <a:lnTo>
                  <a:pt x="488" y="0"/>
                </a:lnTo>
                <a:lnTo>
                  <a:pt x="491" y="0"/>
                </a:lnTo>
                <a:close/>
                <a:moveTo>
                  <a:pt x="493" y="0"/>
                </a:moveTo>
                <a:lnTo>
                  <a:pt x="579" y="86"/>
                </a:lnTo>
                <a:lnTo>
                  <a:pt x="576" y="86"/>
                </a:lnTo>
                <a:lnTo>
                  <a:pt x="491" y="0"/>
                </a:lnTo>
                <a:lnTo>
                  <a:pt x="493" y="0"/>
                </a:lnTo>
                <a:close/>
                <a:moveTo>
                  <a:pt x="496" y="0"/>
                </a:moveTo>
                <a:lnTo>
                  <a:pt x="581" y="86"/>
                </a:lnTo>
                <a:lnTo>
                  <a:pt x="579" y="86"/>
                </a:lnTo>
                <a:lnTo>
                  <a:pt x="493" y="0"/>
                </a:lnTo>
                <a:lnTo>
                  <a:pt x="496" y="0"/>
                </a:lnTo>
                <a:close/>
                <a:moveTo>
                  <a:pt x="498" y="0"/>
                </a:moveTo>
                <a:lnTo>
                  <a:pt x="583" y="86"/>
                </a:lnTo>
                <a:lnTo>
                  <a:pt x="581" y="86"/>
                </a:lnTo>
                <a:lnTo>
                  <a:pt x="496" y="0"/>
                </a:lnTo>
                <a:lnTo>
                  <a:pt x="498" y="0"/>
                </a:lnTo>
                <a:close/>
                <a:moveTo>
                  <a:pt x="500" y="0"/>
                </a:moveTo>
                <a:lnTo>
                  <a:pt x="587" y="86"/>
                </a:lnTo>
                <a:lnTo>
                  <a:pt x="583" y="86"/>
                </a:lnTo>
                <a:lnTo>
                  <a:pt x="498" y="0"/>
                </a:lnTo>
                <a:lnTo>
                  <a:pt x="500" y="0"/>
                </a:lnTo>
                <a:close/>
                <a:moveTo>
                  <a:pt x="504" y="0"/>
                </a:moveTo>
                <a:lnTo>
                  <a:pt x="589" y="86"/>
                </a:lnTo>
                <a:lnTo>
                  <a:pt x="587" y="86"/>
                </a:lnTo>
                <a:lnTo>
                  <a:pt x="500" y="0"/>
                </a:lnTo>
                <a:lnTo>
                  <a:pt x="504" y="0"/>
                </a:lnTo>
                <a:close/>
                <a:moveTo>
                  <a:pt x="506" y="0"/>
                </a:moveTo>
                <a:lnTo>
                  <a:pt x="592" y="86"/>
                </a:lnTo>
                <a:lnTo>
                  <a:pt x="589" y="86"/>
                </a:lnTo>
                <a:lnTo>
                  <a:pt x="504" y="0"/>
                </a:lnTo>
                <a:lnTo>
                  <a:pt x="506" y="0"/>
                </a:lnTo>
                <a:close/>
                <a:moveTo>
                  <a:pt x="509" y="0"/>
                </a:moveTo>
                <a:lnTo>
                  <a:pt x="594" y="86"/>
                </a:lnTo>
                <a:lnTo>
                  <a:pt x="592" y="86"/>
                </a:lnTo>
                <a:lnTo>
                  <a:pt x="506" y="0"/>
                </a:lnTo>
                <a:lnTo>
                  <a:pt x="509" y="0"/>
                </a:lnTo>
                <a:close/>
                <a:moveTo>
                  <a:pt x="511" y="0"/>
                </a:moveTo>
                <a:lnTo>
                  <a:pt x="596" y="86"/>
                </a:lnTo>
                <a:lnTo>
                  <a:pt x="594" y="86"/>
                </a:lnTo>
                <a:lnTo>
                  <a:pt x="509" y="0"/>
                </a:lnTo>
                <a:lnTo>
                  <a:pt x="511" y="0"/>
                </a:lnTo>
                <a:close/>
                <a:moveTo>
                  <a:pt x="513" y="0"/>
                </a:moveTo>
                <a:lnTo>
                  <a:pt x="599" y="86"/>
                </a:lnTo>
                <a:lnTo>
                  <a:pt x="596" y="86"/>
                </a:lnTo>
                <a:lnTo>
                  <a:pt x="511" y="0"/>
                </a:lnTo>
                <a:lnTo>
                  <a:pt x="513" y="0"/>
                </a:lnTo>
                <a:close/>
                <a:moveTo>
                  <a:pt x="516" y="0"/>
                </a:moveTo>
                <a:lnTo>
                  <a:pt x="601" y="86"/>
                </a:lnTo>
                <a:lnTo>
                  <a:pt x="599" y="86"/>
                </a:lnTo>
                <a:lnTo>
                  <a:pt x="513" y="0"/>
                </a:lnTo>
                <a:lnTo>
                  <a:pt x="516" y="0"/>
                </a:lnTo>
                <a:close/>
                <a:moveTo>
                  <a:pt x="518" y="0"/>
                </a:moveTo>
                <a:lnTo>
                  <a:pt x="604" y="86"/>
                </a:lnTo>
                <a:lnTo>
                  <a:pt x="601" y="86"/>
                </a:lnTo>
                <a:lnTo>
                  <a:pt x="516" y="0"/>
                </a:lnTo>
                <a:lnTo>
                  <a:pt x="518" y="0"/>
                </a:lnTo>
                <a:close/>
                <a:moveTo>
                  <a:pt x="521" y="0"/>
                </a:moveTo>
                <a:lnTo>
                  <a:pt x="607" y="86"/>
                </a:lnTo>
                <a:lnTo>
                  <a:pt x="604" y="86"/>
                </a:lnTo>
                <a:lnTo>
                  <a:pt x="518" y="0"/>
                </a:lnTo>
                <a:lnTo>
                  <a:pt x="521" y="0"/>
                </a:lnTo>
                <a:close/>
                <a:moveTo>
                  <a:pt x="524" y="0"/>
                </a:moveTo>
                <a:lnTo>
                  <a:pt x="609" y="86"/>
                </a:lnTo>
                <a:lnTo>
                  <a:pt x="607" y="86"/>
                </a:lnTo>
                <a:lnTo>
                  <a:pt x="521" y="0"/>
                </a:lnTo>
                <a:lnTo>
                  <a:pt x="524" y="0"/>
                </a:lnTo>
                <a:close/>
                <a:moveTo>
                  <a:pt x="526" y="0"/>
                </a:moveTo>
                <a:lnTo>
                  <a:pt x="612" y="86"/>
                </a:lnTo>
                <a:lnTo>
                  <a:pt x="609" y="86"/>
                </a:lnTo>
                <a:lnTo>
                  <a:pt x="524" y="0"/>
                </a:lnTo>
                <a:lnTo>
                  <a:pt x="526" y="0"/>
                </a:lnTo>
                <a:close/>
                <a:moveTo>
                  <a:pt x="529" y="0"/>
                </a:moveTo>
                <a:lnTo>
                  <a:pt x="614" y="86"/>
                </a:lnTo>
                <a:lnTo>
                  <a:pt x="612" y="86"/>
                </a:lnTo>
                <a:lnTo>
                  <a:pt x="526" y="0"/>
                </a:lnTo>
                <a:lnTo>
                  <a:pt x="529" y="0"/>
                </a:lnTo>
                <a:close/>
                <a:moveTo>
                  <a:pt x="531" y="0"/>
                </a:moveTo>
                <a:lnTo>
                  <a:pt x="616" y="86"/>
                </a:lnTo>
                <a:lnTo>
                  <a:pt x="614" y="86"/>
                </a:lnTo>
                <a:lnTo>
                  <a:pt x="529" y="0"/>
                </a:lnTo>
                <a:lnTo>
                  <a:pt x="531" y="0"/>
                </a:lnTo>
                <a:close/>
                <a:moveTo>
                  <a:pt x="533" y="0"/>
                </a:moveTo>
                <a:lnTo>
                  <a:pt x="620" y="86"/>
                </a:lnTo>
                <a:lnTo>
                  <a:pt x="616" y="86"/>
                </a:lnTo>
                <a:lnTo>
                  <a:pt x="531" y="0"/>
                </a:lnTo>
                <a:lnTo>
                  <a:pt x="533" y="0"/>
                </a:lnTo>
                <a:close/>
                <a:moveTo>
                  <a:pt x="537" y="0"/>
                </a:moveTo>
                <a:lnTo>
                  <a:pt x="622" y="86"/>
                </a:lnTo>
                <a:lnTo>
                  <a:pt x="620" y="86"/>
                </a:lnTo>
                <a:lnTo>
                  <a:pt x="533" y="0"/>
                </a:lnTo>
                <a:lnTo>
                  <a:pt x="537" y="0"/>
                </a:lnTo>
                <a:close/>
                <a:moveTo>
                  <a:pt x="539" y="0"/>
                </a:moveTo>
                <a:lnTo>
                  <a:pt x="625" y="86"/>
                </a:lnTo>
                <a:lnTo>
                  <a:pt x="622" y="86"/>
                </a:lnTo>
                <a:lnTo>
                  <a:pt x="537" y="0"/>
                </a:lnTo>
                <a:lnTo>
                  <a:pt x="539" y="0"/>
                </a:lnTo>
                <a:close/>
                <a:moveTo>
                  <a:pt x="542" y="0"/>
                </a:moveTo>
                <a:lnTo>
                  <a:pt x="627" y="86"/>
                </a:lnTo>
                <a:lnTo>
                  <a:pt x="625" y="86"/>
                </a:lnTo>
                <a:lnTo>
                  <a:pt x="539" y="0"/>
                </a:lnTo>
                <a:lnTo>
                  <a:pt x="542" y="0"/>
                </a:lnTo>
                <a:close/>
                <a:moveTo>
                  <a:pt x="544" y="0"/>
                </a:moveTo>
                <a:lnTo>
                  <a:pt x="629" y="86"/>
                </a:lnTo>
                <a:lnTo>
                  <a:pt x="627" y="86"/>
                </a:lnTo>
                <a:lnTo>
                  <a:pt x="542" y="0"/>
                </a:lnTo>
                <a:lnTo>
                  <a:pt x="544" y="0"/>
                </a:lnTo>
                <a:close/>
                <a:moveTo>
                  <a:pt x="546" y="0"/>
                </a:moveTo>
                <a:lnTo>
                  <a:pt x="632" y="86"/>
                </a:lnTo>
                <a:lnTo>
                  <a:pt x="629" y="86"/>
                </a:lnTo>
                <a:lnTo>
                  <a:pt x="544" y="0"/>
                </a:lnTo>
                <a:lnTo>
                  <a:pt x="546" y="0"/>
                </a:lnTo>
                <a:close/>
                <a:moveTo>
                  <a:pt x="549" y="0"/>
                </a:moveTo>
                <a:lnTo>
                  <a:pt x="634" y="86"/>
                </a:lnTo>
                <a:lnTo>
                  <a:pt x="632" y="86"/>
                </a:lnTo>
                <a:lnTo>
                  <a:pt x="546" y="0"/>
                </a:lnTo>
                <a:lnTo>
                  <a:pt x="549" y="0"/>
                </a:lnTo>
                <a:close/>
                <a:moveTo>
                  <a:pt x="551" y="0"/>
                </a:moveTo>
                <a:lnTo>
                  <a:pt x="637" y="86"/>
                </a:lnTo>
                <a:lnTo>
                  <a:pt x="634" y="86"/>
                </a:lnTo>
                <a:lnTo>
                  <a:pt x="549" y="0"/>
                </a:lnTo>
                <a:lnTo>
                  <a:pt x="551" y="0"/>
                </a:lnTo>
                <a:close/>
                <a:moveTo>
                  <a:pt x="555" y="0"/>
                </a:moveTo>
                <a:lnTo>
                  <a:pt x="640" y="86"/>
                </a:lnTo>
                <a:lnTo>
                  <a:pt x="637" y="86"/>
                </a:lnTo>
                <a:lnTo>
                  <a:pt x="551" y="0"/>
                </a:lnTo>
                <a:lnTo>
                  <a:pt x="555" y="0"/>
                </a:lnTo>
                <a:close/>
                <a:moveTo>
                  <a:pt x="557" y="0"/>
                </a:moveTo>
                <a:lnTo>
                  <a:pt x="642" y="86"/>
                </a:lnTo>
                <a:lnTo>
                  <a:pt x="640" y="86"/>
                </a:lnTo>
                <a:lnTo>
                  <a:pt x="555" y="0"/>
                </a:lnTo>
                <a:lnTo>
                  <a:pt x="557" y="0"/>
                </a:lnTo>
                <a:close/>
                <a:moveTo>
                  <a:pt x="559" y="0"/>
                </a:moveTo>
                <a:lnTo>
                  <a:pt x="645" y="86"/>
                </a:lnTo>
                <a:lnTo>
                  <a:pt x="642" y="86"/>
                </a:lnTo>
                <a:lnTo>
                  <a:pt x="557" y="0"/>
                </a:lnTo>
                <a:lnTo>
                  <a:pt x="559" y="0"/>
                </a:lnTo>
                <a:close/>
                <a:moveTo>
                  <a:pt x="562" y="0"/>
                </a:moveTo>
                <a:lnTo>
                  <a:pt x="647" y="86"/>
                </a:lnTo>
                <a:lnTo>
                  <a:pt x="645" y="86"/>
                </a:lnTo>
                <a:lnTo>
                  <a:pt x="559" y="0"/>
                </a:lnTo>
                <a:lnTo>
                  <a:pt x="562" y="0"/>
                </a:lnTo>
                <a:close/>
                <a:moveTo>
                  <a:pt x="564" y="0"/>
                </a:moveTo>
                <a:lnTo>
                  <a:pt x="649" y="86"/>
                </a:lnTo>
                <a:lnTo>
                  <a:pt x="647" y="86"/>
                </a:lnTo>
                <a:lnTo>
                  <a:pt x="562" y="0"/>
                </a:lnTo>
                <a:lnTo>
                  <a:pt x="564" y="0"/>
                </a:lnTo>
                <a:close/>
                <a:moveTo>
                  <a:pt x="566" y="0"/>
                </a:moveTo>
                <a:lnTo>
                  <a:pt x="653" y="86"/>
                </a:lnTo>
                <a:lnTo>
                  <a:pt x="649" y="86"/>
                </a:lnTo>
                <a:lnTo>
                  <a:pt x="564" y="0"/>
                </a:lnTo>
                <a:lnTo>
                  <a:pt x="566" y="0"/>
                </a:lnTo>
                <a:close/>
                <a:moveTo>
                  <a:pt x="570" y="0"/>
                </a:moveTo>
                <a:lnTo>
                  <a:pt x="655" y="86"/>
                </a:lnTo>
                <a:lnTo>
                  <a:pt x="653" y="86"/>
                </a:lnTo>
                <a:lnTo>
                  <a:pt x="566" y="0"/>
                </a:lnTo>
                <a:lnTo>
                  <a:pt x="570" y="0"/>
                </a:lnTo>
                <a:close/>
                <a:moveTo>
                  <a:pt x="572" y="0"/>
                </a:moveTo>
                <a:lnTo>
                  <a:pt x="658" y="86"/>
                </a:lnTo>
                <a:lnTo>
                  <a:pt x="655" y="86"/>
                </a:lnTo>
                <a:lnTo>
                  <a:pt x="570" y="0"/>
                </a:lnTo>
                <a:lnTo>
                  <a:pt x="572" y="0"/>
                </a:lnTo>
                <a:close/>
                <a:moveTo>
                  <a:pt x="575" y="0"/>
                </a:moveTo>
                <a:lnTo>
                  <a:pt x="660" y="86"/>
                </a:lnTo>
                <a:lnTo>
                  <a:pt x="658" y="86"/>
                </a:lnTo>
                <a:lnTo>
                  <a:pt x="572" y="0"/>
                </a:lnTo>
                <a:lnTo>
                  <a:pt x="575" y="0"/>
                </a:lnTo>
                <a:close/>
                <a:moveTo>
                  <a:pt x="577" y="0"/>
                </a:moveTo>
                <a:lnTo>
                  <a:pt x="662" y="86"/>
                </a:lnTo>
                <a:lnTo>
                  <a:pt x="660" y="86"/>
                </a:lnTo>
                <a:lnTo>
                  <a:pt x="575" y="0"/>
                </a:lnTo>
                <a:lnTo>
                  <a:pt x="577" y="0"/>
                </a:lnTo>
                <a:close/>
                <a:moveTo>
                  <a:pt x="579" y="0"/>
                </a:moveTo>
                <a:lnTo>
                  <a:pt x="665" y="86"/>
                </a:lnTo>
                <a:lnTo>
                  <a:pt x="662" y="86"/>
                </a:lnTo>
                <a:lnTo>
                  <a:pt x="577" y="0"/>
                </a:lnTo>
                <a:lnTo>
                  <a:pt x="579" y="0"/>
                </a:lnTo>
                <a:close/>
                <a:moveTo>
                  <a:pt x="582" y="0"/>
                </a:moveTo>
                <a:lnTo>
                  <a:pt x="667" y="86"/>
                </a:lnTo>
                <a:lnTo>
                  <a:pt x="665" y="86"/>
                </a:lnTo>
                <a:lnTo>
                  <a:pt x="579" y="0"/>
                </a:lnTo>
                <a:lnTo>
                  <a:pt x="582" y="0"/>
                </a:lnTo>
                <a:close/>
                <a:moveTo>
                  <a:pt x="583" y="0"/>
                </a:moveTo>
                <a:lnTo>
                  <a:pt x="669" y="86"/>
                </a:lnTo>
                <a:lnTo>
                  <a:pt x="667" y="86"/>
                </a:lnTo>
                <a:lnTo>
                  <a:pt x="582" y="0"/>
                </a:lnTo>
                <a:lnTo>
                  <a:pt x="583" y="0"/>
                </a:lnTo>
                <a:close/>
                <a:moveTo>
                  <a:pt x="584" y="0"/>
                </a:moveTo>
                <a:lnTo>
                  <a:pt x="670" y="86"/>
                </a:lnTo>
                <a:lnTo>
                  <a:pt x="669" y="86"/>
                </a:lnTo>
                <a:lnTo>
                  <a:pt x="583" y="0"/>
                </a:lnTo>
                <a:lnTo>
                  <a:pt x="584" y="0"/>
                </a:lnTo>
                <a:close/>
                <a:moveTo>
                  <a:pt x="585" y="0"/>
                </a:moveTo>
                <a:lnTo>
                  <a:pt x="671" y="86"/>
                </a:lnTo>
                <a:lnTo>
                  <a:pt x="670" y="86"/>
                </a:lnTo>
                <a:lnTo>
                  <a:pt x="584" y="0"/>
                </a:lnTo>
                <a:lnTo>
                  <a:pt x="585" y="0"/>
                </a:lnTo>
                <a:close/>
                <a:moveTo>
                  <a:pt x="587" y="0"/>
                </a:moveTo>
                <a:lnTo>
                  <a:pt x="672" y="86"/>
                </a:lnTo>
                <a:lnTo>
                  <a:pt x="671" y="86"/>
                </a:lnTo>
                <a:lnTo>
                  <a:pt x="585" y="0"/>
                </a:lnTo>
                <a:lnTo>
                  <a:pt x="587" y="0"/>
                </a:lnTo>
                <a:close/>
                <a:moveTo>
                  <a:pt x="588" y="0"/>
                </a:moveTo>
                <a:lnTo>
                  <a:pt x="673" y="86"/>
                </a:lnTo>
                <a:lnTo>
                  <a:pt x="672" y="86"/>
                </a:lnTo>
                <a:lnTo>
                  <a:pt x="587" y="0"/>
                </a:lnTo>
                <a:lnTo>
                  <a:pt x="588" y="0"/>
                </a:lnTo>
                <a:close/>
                <a:moveTo>
                  <a:pt x="589" y="0"/>
                </a:moveTo>
                <a:lnTo>
                  <a:pt x="674" y="86"/>
                </a:lnTo>
                <a:lnTo>
                  <a:pt x="673" y="86"/>
                </a:lnTo>
                <a:lnTo>
                  <a:pt x="588" y="0"/>
                </a:lnTo>
                <a:lnTo>
                  <a:pt x="589" y="0"/>
                </a:lnTo>
                <a:close/>
                <a:moveTo>
                  <a:pt x="590" y="0"/>
                </a:moveTo>
                <a:lnTo>
                  <a:pt x="675" y="86"/>
                </a:lnTo>
                <a:lnTo>
                  <a:pt x="674" y="86"/>
                </a:lnTo>
                <a:lnTo>
                  <a:pt x="589" y="0"/>
                </a:lnTo>
                <a:lnTo>
                  <a:pt x="590" y="0"/>
                </a:lnTo>
                <a:close/>
                <a:moveTo>
                  <a:pt x="591" y="0"/>
                </a:moveTo>
                <a:lnTo>
                  <a:pt x="677" y="86"/>
                </a:lnTo>
                <a:lnTo>
                  <a:pt x="675" y="86"/>
                </a:lnTo>
                <a:lnTo>
                  <a:pt x="590" y="0"/>
                </a:lnTo>
                <a:lnTo>
                  <a:pt x="591" y="0"/>
                </a:lnTo>
                <a:close/>
                <a:moveTo>
                  <a:pt x="592" y="0"/>
                </a:moveTo>
                <a:lnTo>
                  <a:pt x="678" y="86"/>
                </a:lnTo>
                <a:lnTo>
                  <a:pt x="677" y="86"/>
                </a:lnTo>
                <a:lnTo>
                  <a:pt x="591" y="0"/>
                </a:lnTo>
                <a:lnTo>
                  <a:pt x="592" y="0"/>
                </a:lnTo>
                <a:close/>
                <a:moveTo>
                  <a:pt x="593" y="0"/>
                </a:moveTo>
                <a:lnTo>
                  <a:pt x="679" y="86"/>
                </a:lnTo>
                <a:lnTo>
                  <a:pt x="678" y="86"/>
                </a:lnTo>
                <a:lnTo>
                  <a:pt x="592" y="0"/>
                </a:lnTo>
                <a:lnTo>
                  <a:pt x="593" y="0"/>
                </a:lnTo>
                <a:close/>
                <a:moveTo>
                  <a:pt x="594" y="0"/>
                </a:moveTo>
                <a:lnTo>
                  <a:pt x="680" y="86"/>
                </a:lnTo>
                <a:lnTo>
                  <a:pt x="679" y="86"/>
                </a:lnTo>
                <a:lnTo>
                  <a:pt x="593" y="0"/>
                </a:lnTo>
                <a:lnTo>
                  <a:pt x="594" y="0"/>
                </a:lnTo>
                <a:close/>
                <a:moveTo>
                  <a:pt x="595" y="0"/>
                </a:moveTo>
                <a:lnTo>
                  <a:pt x="681" y="86"/>
                </a:lnTo>
                <a:lnTo>
                  <a:pt x="680" y="86"/>
                </a:lnTo>
                <a:lnTo>
                  <a:pt x="594" y="0"/>
                </a:lnTo>
                <a:lnTo>
                  <a:pt x="595" y="0"/>
                </a:lnTo>
                <a:close/>
                <a:moveTo>
                  <a:pt x="596" y="0"/>
                </a:moveTo>
                <a:lnTo>
                  <a:pt x="682" y="86"/>
                </a:lnTo>
                <a:lnTo>
                  <a:pt x="681" y="86"/>
                </a:lnTo>
                <a:lnTo>
                  <a:pt x="595" y="0"/>
                </a:lnTo>
                <a:lnTo>
                  <a:pt x="596" y="0"/>
                </a:lnTo>
                <a:close/>
                <a:moveTo>
                  <a:pt x="598" y="0"/>
                </a:moveTo>
                <a:lnTo>
                  <a:pt x="683" y="86"/>
                </a:lnTo>
                <a:lnTo>
                  <a:pt x="682" y="86"/>
                </a:lnTo>
                <a:lnTo>
                  <a:pt x="596" y="0"/>
                </a:lnTo>
                <a:lnTo>
                  <a:pt x="598" y="0"/>
                </a:lnTo>
                <a:close/>
                <a:moveTo>
                  <a:pt x="599" y="0"/>
                </a:moveTo>
                <a:lnTo>
                  <a:pt x="684" y="86"/>
                </a:lnTo>
                <a:lnTo>
                  <a:pt x="683" y="86"/>
                </a:lnTo>
                <a:lnTo>
                  <a:pt x="598" y="0"/>
                </a:lnTo>
                <a:lnTo>
                  <a:pt x="599" y="0"/>
                </a:lnTo>
                <a:close/>
                <a:moveTo>
                  <a:pt x="600" y="0"/>
                </a:moveTo>
                <a:lnTo>
                  <a:pt x="686" y="86"/>
                </a:lnTo>
                <a:lnTo>
                  <a:pt x="684" y="86"/>
                </a:lnTo>
                <a:lnTo>
                  <a:pt x="599" y="0"/>
                </a:lnTo>
                <a:lnTo>
                  <a:pt x="600" y="0"/>
                </a:lnTo>
                <a:close/>
                <a:moveTo>
                  <a:pt x="601" y="0"/>
                </a:moveTo>
                <a:lnTo>
                  <a:pt x="687" y="86"/>
                </a:lnTo>
                <a:lnTo>
                  <a:pt x="686" y="86"/>
                </a:lnTo>
                <a:lnTo>
                  <a:pt x="600" y="0"/>
                </a:lnTo>
                <a:lnTo>
                  <a:pt x="601" y="0"/>
                </a:lnTo>
                <a:close/>
                <a:moveTo>
                  <a:pt x="603" y="0"/>
                </a:moveTo>
                <a:lnTo>
                  <a:pt x="688" y="86"/>
                </a:lnTo>
                <a:lnTo>
                  <a:pt x="687" y="86"/>
                </a:lnTo>
                <a:lnTo>
                  <a:pt x="601" y="0"/>
                </a:lnTo>
                <a:lnTo>
                  <a:pt x="603" y="0"/>
                </a:lnTo>
                <a:close/>
                <a:moveTo>
                  <a:pt x="604" y="0"/>
                </a:moveTo>
                <a:lnTo>
                  <a:pt x="689" y="86"/>
                </a:lnTo>
                <a:lnTo>
                  <a:pt x="688" y="86"/>
                </a:lnTo>
                <a:lnTo>
                  <a:pt x="603" y="0"/>
                </a:lnTo>
                <a:lnTo>
                  <a:pt x="604" y="0"/>
                </a:lnTo>
                <a:close/>
                <a:moveTo>
                  <a:pt x="605" y="0"/>
                </a:moveTo>
                <a:lnTo>
                  <a:pt x="690" y="86"/>
                </a:lnTo>
                <a:lnTo>
                  <a:pt x="689" y="86"/>
                </a:lnTo>
                <a:lnTo>
                  <a:pt x="604" y="0"/>
                </a:lnTo>
                <a:lnTo>
                  <a:pt x="605" y="0"/>
                </a:lnTo>
                <a:close/>
                <a:moveTo>
                  <a:pt x="606" y="0"/>
                </a:moveTo>
                <a:lnTo>
                  <a:pt x="691" y="86"/>
                </a:lnTo>
                <a:lnTo>
                  <a:pt x="690" y="86"/>
                </a:lnTo>
                <a:lnTo>
                  <a:pt x="605" y="0"/>
                </a:lnTo>
                <a:lnTo>
                  <a:pt x="606" y="0"/>
                </a:lnTo>
                <a:close/>
                <a:moveTo>
                  <a:pt x="607" y="0"/>
                </a:moveTo>
                <a:lnTo>
                  <a:pt x="692" y="86"/>
                </a:lnTo>
                <a:lnTo>
                  <a:pt x="691" y="86"/>
                </a:lnTo>
                <a:lnTo>
                  <a:pt x="606" y="0"/>
                </a:lnTo>
                <a:lnTo>
                  <a:pt x="607" y="0"/>
                </a:lnTo>
                <a:close/>
                <a:moveTo>
                  <a:pt x="608" y="0"/>
                </a:moveTo>
                <a:lnTo>
                  <a:pt x="693" y="86"/>
                </a:lnTo>
                <a:lnTo>
                  <a:pt x="692" y="86"/>
                </a:lnTo>
                <a:lnTo>
                  <a:pt x="607" y="0"/>
                </a:lnTo>
                <a:lnTo>
                  <a:pt x="608" y="0"/>
                </a:lnTo>
                <a:close/>
                <a:moveTo>
                  <a:pt x="609" y="0"/>
                </a:moveTo>
                <a:lnTo>
                  <a:pt x="694" y="86"/>
                </a:lnTo>
                <a:lnTo>
                  <a:pt x="693" y="86"/>
                </a:lnTo>
                <a:lnTo>
                  <a:pt x="608" y="0"/>
                </a:lnTo>
                <a:lnTo>
                  <a:pt x="609" y="0"/>
                </a:lnTo>
                <a:close/>
                <a:moveTo>
                  <a:pt x="610" y="0"/>
                </a:moveTo>
                <a:lnTo>
                  <a:pt x="695" y="86"/>
                </a:lnTo>
                <a:lnTo>
                  <a:pt x="694" y="86"/>
                </a:lnTo>
                <a:lnTo>
                  <a:pt x="609" y="0"/>
                </a:lnTo>
                <a:lnTo>
                  <a:pt x="610" y="0"/>
                </a:lnTo>
                <a:close/>
                <a:moveTo>
                  <a:pt x="611" y="0"/>
                </a:moveTo>
                <a:lnTo>
                  <a:pt x="697" y="86"/>
                </a:lnTo>
                <a:lnTo>
                  <a:pt x="695" y="86"/>
                </a:lnTo>
                <a:lnTo>
                  <a:pt x="610" y="0"/>
                </a:lnTo>
                <a:lnTo>
                  <a:pt x="611" y="0"/>
                </a:lnTo>
                <a:close/>
                <a:moveTo>
                  <a:pt x="612" y="0"/>
                </a:moveTo>
                <a:lnTo>
                  <a:pt x="698" y="86"/>
                </a:lnTo>
                <a:lnTo>
                  <a:pt x="697" y="86"/>
                </a:lnTo>
                <a:lnTo>
                  <a:pt x="611" y="0"/>
                </a:lnTo>
                <a:lnTo>
                  <a:pt x="612" y="0"/>
                </a:lnTo>
                <a:close/>
                <a:moveTo>
                  <a:pt x="613" y="0"/>
                </a:moveTo>
                <a:lnTo>
                  <a:pt x="699" y="86"/>
                </a:lnTo>
                <a:lnTo>
                  <a:pt x="698" y="86"/>
                </a:lnTo>
                <a:lnTo>
                  <a:pt x="612" y="0"/>
                </a:lnTo>
                <a:lnTo>
                  <a:pt x="613" y="0"/>
                </a:lnTo>
                <a:close/>
                <a:moveTo>
                  <a:pt x="614" y="0"/>
                </a:moveTo>
                <a:lnTo>
                  <a:pt x="700" y="86"/>
                </a:lnTo>
                <a:lnTo>
                  <a:pt x="699" y="86"/>
                </a:lnTo>
                <a:lnTo>
                  <a:pt x="613" y="0"/>
                </a:lnTo>
                <a:lnTo>
                  <a:pt x="614" y="0"/>
                </a:lnTo>
                <a:close/>
                <a:moveTo>
                  <a:pt x="615" y="0"/>
                </a:moveTo>
                <a:lnTo>
                  <a:pt x="702" y="86"/>
                </a:lnTo>
                <a:lnTo>
                  <a:pt x="700" y="86"/>
                </a:lnTo>
                <a:lnTo>
                  <a:pt x="614" y="0"/>
                </a:lnTo>
                <a:lnTo>
                  <a:pt x="615" y="0"/>
                </a:lnTo>
                <a:close/>
                <a:moveTo>
                  <a:pt x="616" y="0"/>
                </a:moveTo>
                <a:lnTo>
                  <a:pt x="703" y="86"/>
                </a:lnTo>
                <a:lnTo>
                  <a:pt x="702" y="86"/>
                </a:lnTo>
                <a:lnTo>
                  <a:pt x="615" y="0"/>
                </a:lnTo>
                <a:lnTo>
                  <a:pt x="616" y="0"/>
                </a:lnTo>
                <a:close/>
                <a:moveTo>
                  <a:pt x="618" y="0"/>
                </a:moveTo>
                <a:lnTo>
                  <a:pt x="704" y="86"/>
                </a:lnTo>
                <a:lnTo>
                  <a:pt x="703" y="86"/>
                </a:lnTo>
                <a:lnTo>
                  <a:pt x="616" y="0"/>
                </a:lnTo>
                <a:lnTo>
                  <a:pt x="618" y="0"/>
                </a:lnTo>
                <a:close/>
                <a:moveTo>
                  <a:pt x="620" y="0"/>
                </a:moveTo>
                <a:lnTo>
                  <a:pt x="705" y="86"/>
                </a:lnTo>
                <a:lnTo>
                  <a:pt x="704" y="86"/>
                </a:lnTo>
                <a:lnTo>
                  <a:pt x="618" y="0"/>
                </a:lnTo>
                <a:lnTo>
                  <a:pt x="620" y="0"/>
                </a:lnTo>
                <a:close/>
                <a:moveTo>
                  <a:pt x="621" y="0"/>
                </a:moveTo>
                <a:lnTo>
                  <a:pt x="706" y="86"/>
                </a:lnTo>
                <a:lnTo>
                  <a:pt x="705" y="86"/>
                </a:lnTo>
                <a:lnTo>
                  <a:pt x="620" y="0"/>
                </a:lnTo>
                <a:lnTo>
                  <a:pt x="621" y="0"/>
                </a:lnTo>
                <a:close/>
                <a:moveTo>
                  <a:pt x="622" y="0"/>
                </a:moveTo>
                <a:lnTo>
                  <a:pt x="707" y="86"/>
                </a:lnTo>
                <a:lnTo>
                  <a:pt x="706" y="86"/>
                </a:lnTo>
                <a:lnTo>
                  <a:pt x="621" y="0"/>
                </a:lnTo>
                <a:lnTo>
                  <a:pt x="622" y="0"/>
                </a:lnTo>
                <a:close/>
                <a:moveTo>
                  <a:pt x="623" y="0"/>
                </a:moveTo>
                <a:lnTo>
                  <a:pt x="708" y="86"/>
                </a:lnTo>
                <a:lnTo>
                  <a:pt x="707" y="86"/>
                </a:lnTo>
                <a:lnTo>
                  <a:pt x="622" y="0"/>
                </a:lnTo>
                <a:lnTo>
                  <a:pt x="623" y="0"/>
                </a:lnTo>
                <a:close/>
                <a:moveTo>
                  <a:pt x="624" y="0"/>
                </a:moveTo>
                <a:lnTo>
                  <a:pt x="709" y="86"/>
                </a:lnTo>
                <a:lnTo>
                  <a:pt x="708" y="86"/>
                </a:lnTo>
                <a:lnTo>
                  <a:pt x="623" y="0"/>
                </a:lnTo>
                <a:lnTo>
                  <a:pt x="624" y="0"/>
                </a:lnTo>
                <a:close/>
                <a:moveTo>
                  <a:pt x="625" y="0"/>
                </a:moveTo>
                <a:lnTo>
                  <a:pt x="710" y="86"/>
                </a:lnTo>
                <a:lnTo>
                  <a:pt x="709" y="86"/>
                </a:lnTo>
                <a:lnTo>
                  <a:pt x="624" y="0"/>
                </a:lnTo>
                <a:lnTo>
                  <a:pt x="625" y="0"/>
                </a:lnTo>
                <a:close/>
                <a:moveTo>
                  <a:pt x="626" y="0"/>
                </a:moveTo>
                <a:lnTo>
                  <a:pt x="711" y="86"/>
                </a:lnTo>
                <a:lnTo>
                  <a:pt x="710" y="86"/>
                </a:lnTo>
                <a:lnTo>
                  <a:pt x="625" y="0"/>
                </a:lnTo>
                <a:lnTo>
                  <a:pt x="626" y="0"/>
                </a:lnTo>
                <a:close/>
                <a:moveTo>
                  <a:pt x="627" y="0"/>
                </a:moveTo>
                <a:lnTo>
                  <a:pt x="712" y="86"/>
                </a:lnTo>
                <a:lnTo>
                  <a:pt x="711" y="86"/>
                </a:lnTo>
                <a:lnTo>
                  <a:pt x="626" y="0"/>
                </a:lnTo>
                <a:lnTo>
                  <a:pt x="627" y="0"/>
                </a:lnTo>
                <a:close/>
                <a:moveTo>
                  <a:pt x="628" y="0"/>
                </a:moveTo>
                <a:lnTo>
                  <a:pt x="713" y="86"/>
                </a:lnTo>
                <a:lnTo>
                  <a:pt x="712" y="86"/>
                </a:lnTo>
                <a:lnTo>
                  <a:pt x="627" y="0"/>
                </a:lnTo>
                <a:lnTo>
                  <a:pt x="628" y="0"/>
                </a:lnTo>
                <a:close/>
                <a:moveTo>
                  <a:pt x="629" y="0"/>
                </a:moveTo>
                <a:lnTo>
                  <a:pt x="714" y="86"/>
                </a:lnTo>
                <a:lnTo>
                  <a:pt x="713" y="86"/>
                </a:lnTo>
                <a:lnTo>
                  <a:pt x="628" y="0"/>
                </a:lnTo>
                <a:lnTo>
                  <a:pt x="629" y="0"/>
                </a:lnTo>
                <a:close/>
                <a:moveTo>
                  <a:pt x="630" y="0"/>
                </a:moveTo>
                <a:lnTo>
                  <a:pt x="715" y="86"/>
                </a:lnTo>
                <a:lnTo>
                  <a:pt x="714" y="86"/>
                </a:lnTo>
                <a:lnTo>
                  <a:pt x="629" y="0"/>
                </a:lnTo>
                <a:lnTo>
                  <a:pt x="630" y="0"/>
                </a:lnTo>
                <a:close/>
                <a:moveTo>
                  <a:pt x="631" y="0"/>
                </a:moveTo>
                <a:lnTo>
                  <a:pt x="717" y="86"/>
                </a:lnTo>
                <a:lnTo>
                  <a:pt x="715" y="86"/>
                </a:lnTo>
                <a:lnTo>
                  <a:pt x="630" y="0"/>
                </a:lnTo>
                <a:lnTo>
                  <a:pt x="631" y="0"/>
                </a:lnTo>
                <a:close/>
                <a:moveTo>
                  <a:pt x="632" y="0"/>
                </a:moveTo>
                <a:lnTo>
                  <a:pt x="719" y="86"/>
                </a:lnTo>
                <a:lnTo>
                  <a:pt x="717" y="86"/>
                </a:lnTo>
                <a:lnTo>
                  <a:pt x="631" y="0"/>
                </a:lnTo>
                <a:lnTo>
                  <a:pt x="632" y="0"/>
                </a:lnTo>
                <a:close/>
                <a:moveTo>
                  <a:pt x="633" y="0"/>
                </a:moveTo>
                <a:lnTo>
                  <a:pt x="720" y="86"/>
                </a:lnTo>
                <a:lnTo>
                  <a:pt x="719" y="86"/>
                </a:lnTo>
                <a:lnTo>
                  <a:pt x="632" y="0"/>
                </a:lnTo>
                <a:lnTo>
                  <a:pt x="633" y="0"/>
                </a:lnTo>
                <a:close/>
                <a:moveTo>
                  <a:pt x="634" y="0"/>
                </a:moveTo>
                <a:lnTo>
                  <a:pt x="721" y="86"/>
                </a:lnTo>
                <a:lnTo>
                  <a:pt x="720" y="86"/>
                </a:lnTo>
                <a:lnTo>
                  <a:pt x="633" y="0"/>
                </a:lnTo>
                <a:lnTo>
                  <a:pt x="634" y="0"/>
                </a:lnTo>
                <a:close/>
                <a:moveTo>
                  <a:pt x="636" y="0"/>
                </a:moveTo>
                <a:lnTo>
                  <a:pt x="722" y="86"/>
                </a:lnTo>
                <a:lnTo>
                  <a:pt x="721" y="86"/>
                </a:lnTo>
                <a:lnTo>
                  <a:pt x="634" y="0"/>
                </a:lnTo>
                <a:lnTo>
                  <a:pt x="636" y="0"/>
                </a:lnTo>
                <a:close/>
                <a:moveTo>
                  <a:pt x="637" y="0"/>
                </a:moveTo>
                <a:lnTo>
                  <a:pt x="723" y="86"/>
                </a:lnTo>
                <a:lnTo>
                  <a:pt x="722" y="86"/>
                </a:lnTo>
                <a:lnTo>
                  <a:pt x="636" y="0"/>
                </a:lnTo>
                <a:lnTo>
                  <a:pt x="637" y="0"/>
                </a:lnTo>
                <a:close/>
                <a:moveTo>
                  <a:pt x="639" y="0"/>
                </a:moveTo>
                <a:lnTo>
                  <a:pt x="724" y="86"/>
                </a:lnTo>
                <a:lnTo>
                  <a:pt x="723" y="86"/>
                </a:lnTo>
                <a:lnTo>
                  <a:pt x="637" y="0"/>
                </a:lnTo>
                <a:lnTo>
                  <a:pt x="639" y="0"/>
                </a:lnTo>
                <a:close/>
                <a:moveTo>
                  <a:pt x="640" y="0"/>
                </a:moveTo>
                <a:lnTo>
                  <a:pt x="725" y="86"/>
                </a:lnTo>
                <a:lnTo>
                  <a:pt x="724" y="86"/>
                </a:lnTo>
                <a:lnTo>
                  <a:pt x="639" y="0"/>
                </a:lnTo>
                <a:lnTo>
                  <a:pt x="640" y="0"/>
                </a:lnTo>
                <a:close/>
                <a:moveTo>
                  <a:pt x="641" y="0"/>
                </a:moveTo>
                <a:lnTo>
                  <a:pt x="726" y="86"/>
                </a:lnTo>
                <a:lnTo>
                  <a:pt x="725" y="86"/>
                </a:lnTo>
                <a:lnTo>
                  <a:pt x="640" y="0"/>
                </a:lnTo>
                <a:lnTo>
                  <a:pt x="641" y="0"/>
                </a:lnTo>
                <a:close/>
                <a:moveTo>
                  <a:pt x="642" y="0"/>
                </a:moveTo>
                <a:lnTo>
                  <a:pt x="727" y="86"/>
                </a:lnTo>
                <a:lnTo>
                  <a:pt x="726" y="86"/>
                </a:lnTo>
                <a:lnTo>
                  <a:pt x="641" y="0"/>
                </a:lnTo>
                <a:lnTo>
                  <a:pt x="642" y="0"/>
                </a:lnTo>
                <a:close/>
                <a:moveTo>
                  <a:pt x="643" y="0"/>
                </a:moveTo>
                <a:lnTo>
                  <a:pt x="728" y="86"/>
                </a:lnTo>
                <a:lnTo>
                  <a:pt x="727" y="86"/>
                </a:lnTo>
                <a:lnTo>
                  <a:pt x="642" y="0"/>
                </a:lnTo>
                <a:lnTo>
                  <a:pt x="643" y="0"/>
                </a:lnTo>
                <a:close/>
                <a:moveTo>
                  <a:pt x="644" y="0"/>
                </a:moveTo>
                <a:lnTo>
                  <a:pt x="729" y="86"/>
                </a:lnTo>
                <a:lnTo>
                  <a:pt x="728" y="86"/>
                </a:lnTo>
                <a:lnTo>
                  <a:pt x="643" y="0"/>
                </a:lnTo>
                <a:lnTo>
                  <a:pt x="644" y="0"/>
                </a:lnTo>
                <a:close/>
                <a:moveTo>
                  <a:pt x="645" y="0"/>
                </a:moveTo>
                <a:lnTo>
                  <a:pt x="730" y="86"/>
                </a:lnTo>
                <a:lnTo>
                  <a:pt x="729" y="86"/>
                </a:lnTo>
                <a:lnTo>
                  <a:pt x="644" y="0"/>
                </a:lnTo>
                <a:lnTo>
                  <a:pt x="645" y="0"/>
                </a:lnTo>
                <a:close/>
                <a:moveTo>
                  <a:pt x="646" y="0"/>
                </a:moveTo>
                <a:lnTo>
                  <a:pt x="731" y="86"/>
                </a:lnTo>
                <a:lnTo>
                  <a:pt x="730" y="86"/>
                </a:lnTo>
                <a:lnTo>
                  <a:pt x="645" y="0"/>
                </a:lnTo>
                <a:lnTo>
                  <a:pt x="646" y="0"/>
                </a:lnTo>
                <a:close/>
                <a:moveTo>
                  <a:pt x="647" y="0"/>
                </a:moveTo>
                <a:lnTo>
                  <a:pt x="732" y="86"/>
                </a:lnTo>
                <a:lnTo>
                  <a:pt x="731" y="86"/>
                </a:lnTo>
                <a:lnTo>
                  <a:pt x="646" y="0"/>
                </a:lnTo>
                <a:lnTo>
                  <a:pt x="647" y="0"/>
                </a:lnTo>
                <a:close/>
                <a:moveTo>
                  <a:pt x="648" y="0"/>
                </a:moveTo>
                <a:lnTo>
                  <a:pt x="733" y="86"/>
                </a:lnTo>
                <a:lnTo>
                  <a:pt x="732" y="86"/>
                </a:lnTo>
                <a:lnTo>
                  <a:pt x="647" y="0"/>
                </a:lnTo>
                <a:lnTo>
                  <a:pt x="648" y="0"/>
                </a:lnTo>
                <a:close/>
                <a:moveTo>
                  <a:pt x="649" y="0"/>
                </a:moveTo>
                <a:lnTo>
                  <a:pt x="734" y="86"/>
                </a:lnTo>
                <a:lnTo>
                  <a:pt x="733" y="86"/>
                </a:lnTo>
                <a:lnTo>
                  <a:pt x="648" y="0"/>
                </a:lnTo>
                <a:lnTo>
                  <a:pt x="649" y="0"/>
                </a:lnTo>
                <a:close/>
                <a:moveTo>
                  <a:pt x="650" y="0"/>
                </a:moveTo>
                <a:lnTo>
                  <a:pt x="736" y="86"/>
                </a:lnTo>
                <a:lnTo>
                  <a:pt x="734" y="86"/>
                </a:lnTo>
                <a:lnTo>
                  <a:pt x="649" y="0"/>
                </a:lnTo>
                <a:lnTo>
                  <a:pt x="650" y="0"/>
                </a:lnTo>
                <a:close/>
                <a:moveTo>
                  <a:pt x="651" y="0"/>
                </a:moveTo>
                <a:lnTo>
                  <a:pt x="738" y="86"/>
                </a:lnTo>
                <a:lnTo>
                  <a:pt x="736" y="86"/>
                </a:lnTo>
                <a:lnTo>
                  <a:pt x="650" y="0"/>
                </a:lnTo>
                <a:lnTo>
                  <a:pt x="651" y="0"/>
                </a:lnTo>
                <a:close/>
                <a:moveTo>
                  <a:pt x="653" y="0"/>
                </a:moveTo>
                <a:lnTo>
                  <a:pt x="739" y="86"/>
                </a:lnTo>
                <a:lnTo>
                  <a:pt x="738" y="86"/>
                </a:lnTo>
                <a:lnTo>
                  <a:pt x="651" y="0"/>
                </a:lnTo>
                <a:lnTo>
                  <a:pt x="653" y="0"/>
                </a:lnTo>
                <a:close/>
                <a:moveTo>
                  <a:pt x="654" y="0"/>
                </a:moveTo>
                <a:lnTo>
                  <a:pt x="740" y="86"/>
                </a:lnTo>
                <a:lnTo>
                  <a:pt x="739" y="86"/>
                </a:lnTo>
                <a:lnTo>
                  <a:pt x="653" y="0"/>
                </a:lnTo>
                <a:lnTo>
                  <a:pt x="654" y="0"/>
                </a:lnTo>
                <a:close/>
                <a:moveTo>
                  <a:pt x="655" y="0"/>
                </a:moveTo>
                <a:lnTo>
                  <a:pt x="741" y="86"/>
                </a:lnTo>
                <a:lnTo>
                  <a:pt x="740" y="86"/>
                </a:lnTo>
                <a:lnTo>
                  <a:pt x="654" y="0"/>
                </a:lnTo>
                <a:lnTo>
                  <a:pt x="655" y="0"/>
                </a:lnTo>
                <a:close/>
                <a:moveTo>
                  <a:pt x="656" y="0"/>
                </a:moveTo>
                <a:lnTo>
                  <a:pt x="742" y="86"/>
                </a:lnTo>
                <a:lnTo>
                  <a:pt x="741" y="86"/>
                </a:lnTo>
                <a:lnTo>
                  <a:pt x="655" y="0"/>
                </a:lnTo>
                <a:lnTo>
                  <a:pt x="656" y="0"/>
                </a:lnTo>
                <a:close/>
                <a:moveTo>
                  <a:pt x="657" y="0"/>
                </a:moveTo>
                <a:lnTo>
                  <a:pt x="743" y="86"/>
                </a:lnTo>
                <a:lnTo>
                  <a:pt x="742" y="86"/>
                </a:lnTo>
                <a:lnTo>
                  <a:pt x="656" y="0"/>
                </a:lnTo>
                <a:lnTo>
                  <a:pt x="657" y="0"/>
                </a:lnTo>
                <a:close/>
                <a:moveTo>
                  <a:pt x="659" y="0"/>
                </a:moveTo>
                <a:lnTo>
                  <a:pt x="744" y="86"/>
                </a:lnTo>
                <a:lnTo>
                  <a:pt x="743" y="86"/>
                </a:lnTo>
                <a:lnTo>
                  <a:pt x="657" y="0"/>
                </a:lnTo>
                <a:lnTo>
                  <a:pt x="659" y="0"/>
                </a:lnTo>
                <a:close/>
                <a:moveTo>
                  <a:pt x="660" y="0"/>
                </a:moveTo>
                <a:lnTo>
                  <a:pt x="745" y="86"/>
                </a:lnTo>
                <a:lnTo>
                  <a:pt x="744" y="86"/>
                </a:lnTo>
                <a:lnTo>
                  <a:pt x="659" y="0"/>
                </a:lnTo>
                <a:lnTo>
                  <a:pt x="660" y="0"/>
                </a:lnTo>
                <a:close/>
                <a:moveTo>
                  <a:pt x="661" y="0"/>
                </a:moveTo>
                <a:lnTo>
                  <a:pt x="746" y="86"/>
                </a:lnTo>
                <a:lnTo>
                  <a:pt x="745" y="86"/>
                </a:lnTo>
                <a:lnTo>
                  <a:pt x="660" y="0"/>
                </a:lnTo>
                <a:lnTo>
                  <a:pt x="661" y="0"/>
                </a:lnTo>
                <a:close/>
                <a:moveTo>
                  <a:pt x="662" y="0"/>
                </a:moveTo>
                <a:lnTo>
                  <a:pt x="747" y="86"/>
                </a:lnTo>
                <a:lnTo>
                  <a:pt x="746" y="86"/>
                </a:lnTo>
                <a:lnTo>
                  <a:pt x="661" y="0"/>
                </a:lnTo>
                <a:lnTo>
                  <a:pt x="662" y="0"/>
                </a:lnTo>
                <a:close/>
                <a:moveTo>
                  <a:pt x="663" y="0"/>
                </a:moveTo>
                <a:lnTo>
                  <a:pt x="748" y="86"/>
                </a:lnTo>
                <a:lnTo>
                  <a:pt x="747" y="86"/>
                </a:lnTo>
                <a:lnTo>
                  <a:pt x="662" y="0"/>
                </a:lnTo>
                <a:lnTo>
                  <a:pt x="663" y="0"/>
                </a:lnTo>
                <a:close/>
                <a:moveTo>
                  <a:pt x="664" y="0"/>
                </a:moveTo>
                <a:lnTo>
                  <a:pt x="749" y="86"/>
                </a:lnTo>
                <a:lnTo>
                  <a:pt x="748" y="86"/>
                </a:lnTo>
                <a:lnTo>
                  <a:pt x="663" y="0"/>
                </a:lnTo>
                <a:lnTo>
                  <a:pt x="664" y="0"/>
                </a:lnTo>
                <a:close/>
                <a:moveTo>
                  <a:pt x="665" y="0"/>
                </a:moveTo>
                <a:lnTo>
                  <a:pt x="750" y="86"/>
                </a:lnTo>
                <a:lnTo>
                  <a:pt x="749" y="86"/>
                </a:lnTo>
                <a:lnTo>
                  <a:pt x="664" y="0"/>
                </a:lnTo>
                <a:lnTo>
                  <a:pt x="665" y="0"/>
                </a:lnTo>
                <a:close/>
                <a:moveTo>
                  <a:pt x="666" y="0"/>
                </a:moveTo>
                <a:lnTo>
                  <a:pt x="752" y="86"/>
                </a:lnTo>
                <a:lnTo>
                  <a:pt x="750" y="86"/>
                </a:lnTo>
                <a:lnTo>
                  <a:pt x="665" y="0"/>
                </a:lnTo>
                <a:lnTo>
                  <a:pt x="666" y="0"/>
                </a:lnTo>
                <a:close/>
                <a:moveTo>
                  <a:pt x="667" y="0"/>
                </a:moveTo>
                <a:lnTo>
                  <a:pt x="753" y="86"/>
                </a:lnTo>
                <a:lnTo>
                  <a:pt x="752" y="86"/>
                </a:lnTo>
                <a:lnTo>
                  <a:pt x="666" y="0"/>
                </a:lnTo>
                <a:lnTo>
                  <a:pt x="667" y="0"/>
                </a:lnTo>
                <a:close/>
                <a:moveTo>
                  <a:pt x="669" y="0"/>
                </a:moveTo>
                <a:lnTo>
                  <a:pt x="754" y="86"/>
                </a:lnTo>
                <a:lnTo>
                  <a:pt x="753" y="86"/>
                </a:lnTo>
                <a:lnTo>
                  <a:pt x="667" y="0"/>
                </a:lnTo>
                <a:lnTo>
                  <a:pt x="669" y="0"/>
                </a:lnTo>
                <a:close/>
                <a:moveTo>
                  <a:pt x="670" y="0"/>
                </a:moveTo>
                <a:lnTo>
                  <a:pt x="755" y="86"/>
                </a:lnTo>
                <a:lnTo>
                  <a:pt x="754" y="86"/>
                </a:lnTo>
                <a:lnTo>
                  <a:pt x="669" y="0"/>
                </a:lnTo>
                <a:lnTo>
                  <a:pt x="670" y="0"/>
                </a:lnTo>
                <a:close/>
                <a:moveTo>
                  <a:pt x="671" y="0"/>
                </a:moveTo>
                <a:lnTo>
                  <a:pt x="756" y="86"/>
                </a:lnTo>
                <a:lnTo>
                  <a:pt x="755" y="86"/>
                </a:lnTo>
                <a:lnTo>
                  <a:pt x="670" y="0"/>
                </a:lnTo>
                <a:lnTo>
                  <a:pt x="671" y="0"/>
                </a:lnTo>
                <a:close/>
                <a:moveTo>
                  <a:pt x="672" y="0"/>
                </a:moveTo>
                <a:lnTo>
                  <a:pt x="758" y="86"/>
                </a:lnTo>
                <a:lnTo>
                  <a:pt x="756" y="86"/>
                </a:lnTo>
                <a:lnTo>
                  <a:pt x="671" y="0"/>
                </a:lnTo>
                <a:lnTo>
                  <a:pt x="672" y="0"/>
                </a:lnTo>
                <a:close/>
                <a:moveTo>
                  <a:pt x="673" y="0"/>
                </a:moveTo>
                <a:lnTo>
                  <a:pt x="759" y="86"/>
                </a:lnTo>
                <a:lnTo>
                  <a:pt x="758" y="86"/>
                </a:lnTo>
                <a:lnTo>
                  <a:pt x="672" y="0"/>
                </a:lnTo>
                <a:lnTo>
                  <a:pt x="673" y="0"/>
                </a:lnTo>
                <a:close/>
                <a:moveTo>
                  <a:pt x="674" y="0"/>
                </a:moveTo>
                <a:lnTo>
                  <a:pt x="760" y="86"/>
                </a:lnTo>
                <a:lnTo>
                  <a:pt x="759" y="86"/>
                </a:lnTo>
                <a:lnTo>
                  <a:pt x="673" y="0"/>
                </a:lnTo>
                <a:lnTo>
                  <a:pt x="674" y="0"/>
                </a:lnTo>
                <a:close/>
                <a:moveTo>
                  <a:pt x="675" y="0"/>
                </a:moveTo>
                <a:lnTo>
                  <a:pt x="761" y="86"/>
                </a:lnTo>
                <a:lnTo>
                  <a:pt x="760" y="86"/>
                </a:lnTo>
                <a:lnTo>
                  <a:pt x="674" y="0"/>
                </a:lnTo>
                <a:lnTo>
                  <a:pt x="675" y="0"/>
                </a:lnTo>
                <a:close/>
                <a:moveTo>
                  <a:pt x="676" y="0"/>
                </a:moveTo>
                <a:lnTo>
                  <a:pt x="762" y="86"/>
                </a:lnTo>
                <a:lnTo>
                  <a:pt x="761" y="86"/>
                </a:lnTo>
                <a:lnTo>
                  <a:pt x="675" y="0"/>
                </a:lnTo>
                <a:lnTo>
                  <a:pt x="676" y="0"/>
                </a:lnTo>
                <a:close/>
                <a:moveTo>
                  <a:pt x="677" y="0"/>
                </a:moveTo>
                <a:lnTo>
                  <a:pt x="763" y="86"/>
                </a:lnTo>
                <a:lnTo>
                  <a:pt x="762" y="86"/>
                </a:lnTo>
                <a:lnTo>
                  <a:pt x="676" y="0"/>
                </a:lnTo>
                <a:lnTo>
                  <a:pt x="677" y="0"/>
                </a:lnTo>
                <a:close/>
                <a:moveTo>
                  <a:pt x="678" y="0"/>
                </a:moveTo>
                <a:lnTo>
                  <a:pt x="764" y="86"/>
                </a:lnTo>
                <a:lnTo>
                  <a:pt x="763" y="86"/>
                </a:lnTo>
                <a:lnTo>
                  <a:pt x="677" y="0"/>
                </a:lnTo>
                <a:lnTo>
                  <a:pt x="678" y="0"/>
                </a:lnTo>
                <a:close/>
                <a:moveTo>
                  <a:pt x="680" y="0"/>
                </a:moveTo>
                <a:lnTo>
                  <a:pt x="765" y="86"/>
                </a:lnTo>
                <a:lnTo>
                  <a:pt x="764" y="86"/>
                </a:lnTo>
                <a:lnTo>
                  <a:pt x="678" y="0"/>
                </a:lnTo>
                <a:lnTo>
                  <a:pt x="680" y="0"/>
                </a:lnTo>
                <a:close/>
                <a:moveTo>
                  <a:pt x="681" y="0"/>
                </a:moveTo>
                <a:lnTo>
                  <a:pt x="766" y="86"/>
                </a:lnTo>
                <a:lnTo>
                  <a:pt x="765" y="86"/>
                </a:lnTo>
                <a:lnTo>
                  <a:pt x="680" y="0"/>
                </a:lnTo>
                <a:lnTo>
                  <a:pt x="681" y="0"/>
                </a:lnTo>
                <a:close/>
                <a:moveTo>
                  <a:pt x="682" y="0"/>
                </a:moveTo>
                <a:lnTo>
                  <a:pt x="767" y="86"/>
                </a:lnTo>
                <a:lnTo>
                  <a:pt x="766" y="86"/>
                </a:lnTo>
                <a:lnTo>
                  <a:pt x="681" y="0"/>
                </a:lnTo>
                <a:lnTo>
                  <a:pt x="682" y="0"/>
                </a:lnTo>
                <a:close/>
                <a:moveTo>
                  <a:pt x="683" y="0"/>
                </a:moveTo>
                <a:lnTo>
                  <a:pt x="769" y="86"/>
                </a:lnTo>
                <a:lnTo>
                  <a:pt x="767" y="86"/>
                </a:lnTo>
                <a:lnTo>
                  <a:pt x="682" y="0"/>
                </a:lnTo>
                <a:lnTo>
                  <a:pt x="683" y="0"/>
                </a:lnTo>
                <a:close/>
                <a:moveTo>
                  <a:pt x="684" y="0"/>
                </a:moveTo>
                <a:lnTo>
                  <a:pt x="770" y="86"/>
                </a:lnTo>
                <a:lnTo>
                  <a:pt x="769" y="86"/>
                </a:lnTo>
                <a:lnTo>
                  <a:pt x="683" y="0"/>
                </a:lnTo>
                <a:lnTo>
                  <a:pt x="684" y="0"/>
                </a:lnTo>
                <a:close/>
                <a:moveTo>
                  <a:pt x="686" y="0"/>
                </a:moveTo>
                <a:lnTo>
                  <a:pt x="771" y="86"/>
                </a:lnTo>
                <a:lnTo>
                  <a:pt x="770" y="86"/>
                </a:lnTo>
                <a:lnTo>
                  <a:pt x="684" y="0"/>
                </a:lnTo>
                <a:lnTo>
                  <a:pt x="686" y="0"/>
                </a:lnTo>
                <a:close/>
                <a:moveTo>
                  <a:pt x="687" y="0"/>
                </a:moveTo>
                <a:lnTo>
                  <a:pt x="772" y="86"/>
                </a:lnTo>
                <a:lnTo>
                  <a:pt x="771" y="86"/>
                </a:lnTo>
                <a:lnTo>
                  <a:pt x="686" y="0"/>
                </a:lnTo>
                <a:lnTo>
                  <a:pt x="687" y="0"/>
                </a:lnTo>
                <a:close/>
                <a:moveTo>
                  <a:pt x="688" y="0"/>
                </a:moveTo>
                <a:lnTo>
                  <a:pt x="773" y="86"/>
                </a:lnTo>
                <a:lnTo>
                  <a:pt x="772" y="86"/>
                </a:lnTo>
                <a:lnTo>
                  <a:pt x="687" y="0"/>
                </a:lnTo>
                <a:lnTo>
                  <a:pt x="688" y="0"/>
                </a:lnTo>
                <a:close/>
                <a:moveTo>
                  <a:pt x="689" y="0"/>
                </a:moveTo>
                <a:lnTo>
                  <a:pt x="774" y="86"/>
                </a:lnTo>
                <a:lnTo>
                  <a:pt x="773" y="86"/>
                </a:lnTo>
                <a:lnTo>
                  <a:pt x="688" y="0"/>
                </a:lnTo>
                <a:lnTo>
                  <a:pt x="689" y="0"/>
                </a:lnTo>
                <a:close/>
                <a:moveTo>
                  <a:pt x="690" y="0"/>
                </a:moveTo>
                <a:lnTo>
                  <a:pt x="775" y="86"/>
                </a:lnTo>
                <a:lnTo>
                  <a:pt x="774" y="86"/>
                </a:lnTo>
                <a:lnTo>
                  <a:pt x="689" y="0"/>
                </a:lnTo>
                <a:lnTo>
                  <a:pt x="690" y="0"/>
                </a:lnTo>
                <a:close/>
                <a:moveTo>
                  <a:pt x="691" y="0"/>
                </a:moveTo>
                <a:lnTo>
                  <a:pt x="776" y="86"/>
                </a:lnTo>
                <a:lnTo>
                  <a:pt x="775" y="86"/>
                </a:lnTo>
                <a:lnTo>
                  <a:pt x="690" y="0"/>
                </a:lnTo>
                <a:lnTo>
                  <a:pt x="691" y="0"/>
                </a:lnTo>
                <a:close/>
                <a:moveTo>
                  <a:pt x="692" y="0"/>
                </a:moveTo>
                <a:lnTo>
                  <a:pt x="778" y="86"/>
                </a:lnTo>
                <a:lnTo>
                  <a:pt x="776" y="86"/>
                </a:lnTo>
                <a:lnTo>
                  <a:pt x="691" y="0"/>
                </a:lnTo>
                <a:lnTo>
                  <a:pt x="692" y="0"/>
                </a:lnTo>
                <a:close/>
                <a:moveTo>
                  <a:pt x="693" y="0"/>
                </a:moveTo>
                <a:lnTo>
                  <a:pt x="779" y="86"/>
                </a:lnTo>
                <a:lnTo>
                  <a:pt x="778" y="86"/>
                </a:lnTo>
                <a:lnTo>
                  <a:pt x="692" y="0"/>
                </a:lnTo>
                <a:lnTo>
                  <a:pt x="693" y="0"/>
                </a:lnTo>
                <a:close/>
                <a:moveTo>
                  <a:pt x="694" y="0"/>
                </a:moveTo>
                <a:lnTo>
                  <a:pt x="780" y="86"/>
                </a:lnTo>
                <a:lnTo>
                  <a:pt x="779" y="86"/>
                </a:lnTo>
                <a:lnTo>
                  <a:pt x="693" y="0"/>
                </a:lnTo>
                <a:lnTo>
                  <a:pt x="694" y="0"/>
                </a:lnTo>
                <a:close/>
                <a:moveTo>
                  <a:pt x="695" y="0"/>
                </a:moveTo>
                <a:lnTo>
                  <a:pt x="781" y="86"/>
                </a:lnTo>
                <a:lnTo>
                  <a:pt x="780" y="86"/>
                </a:lnTo>
                <a:lnTo>
                  <a:pt x="694" y="0"/>
                </a:lnTo>
                <a:lnTo>
                  <a:pt x="695" y="0"/>
                </a:lnTo>
                <a:close/>
                <a:moveTo>
                  <a:pt x="696" y="0"/>
                </a:moveTo>
                <a:lnTo>
                  <a:pt x="782" y="86"/>
                </a:lnTo>
                <a:lnTo>
                  <a:pt x="781" y="86"/>
                </a:lnTo>
                <a:lnTo>
                  <a:pt x="695" y="0"/>
                </a:lnTo>
                <a:lnTo>
                  <a:pt x="696" y="0"/>
                </a:lnTo>
                <a:close/>
                <a:moveTo>
                  <a:pt x="697" y="0"/>
                </a:moveTo>
                <a:lnTo>
                  <a:pt x="783" y="86"/>
                </a:lnTo>
                <a:lnTo>
                  <a:pt x="782" y="86"/>
                </a:lnTo>
                <a:lnTo>
                  <a:pt x="696" y="0"/>
                </a:lnTo>
                <a:lnTo>
                  <a:pt x="697" y="0"/>
                </a:lnTo>
                <a:close/>
                <a:moveTo>
                  <a:pt x="699" y="0"/>
                </a:moveTo>
                <a:lnTo>
                  <a:pt x="785" y="86"/>
                </a:lnTo>
                <a:lnTo>
                  <a:pt x="783" y="86"/>
                </a:lnTo>
                <a:lnTo>
                  <a:pt x="697" y="0"/>
                </a:lnTo>
                <a:lnTo>
                  <a:pt x="699" y="0"/>
                </a:lnTo>
                <a:close/>
                <a:moveTo>
                  <a:pt x="700" y="0"/>
                </a:moveTo>
                <a:lnTo>
                  <a:pt x="786" y="86"/>
                </a:lnTo>
                <a:lnTo>
                  <a:pt x="785" y="86"/>
                </a:lnTo>
                <a:lnTo>
                  <a:pt x="699" y="0"/>
                </a:lnTo>
                <a:lnTo>
                  <a:pt x="700" y="0"/>
                </a:lnTo>
                <a:close/>
                <a:moveTo>
                  <a:pt x="702" y="0"/>
                </a:moveTo>
                <a:lnTo>
                  <a:pt x="787" y="86"/>
                </a:lnTo>
                <a:lnTo>
                  <a:pt x="786" y="86"/>
                </a:lnTo>
                <a:lnTo>
                  <a:pt x="700" y="0"/>
                </a:lnTo>
                <a:lnTo>
                  <a:pt x="702" y="0"/>
                </a:lnTo>
                <a:close/>
                <a:moveTo>
                  <a:pt x="703" y="0"/>
                </a:moveTo>
                <a:lnTo>
                  <a:pt x="788" y="86"/>
                </a:lnTo>
                <a:lnTo>
                  <a:pt x="787" y="86"/>
                </a:lnTo>
                <a:lnTo>
                  <a:pt x="702" y="0"/>
                </a:lnTo>
                <a:lnTo>
                  <a:pt x="703" y="0"/>
                </a:lnTo>
                <a:close/>
                <a:moveTo>
                  <a:pt x="704" y="0"/>
                </a:moveTo>
                <a:lnTo>
                  <a:pt x="789" y="86"/>
                </a:lnTo>
                <a:lnTo>
                  <a:pt x="788" y="86"/>
                </a:lnTo>
                <a:lnTo>
                  <a:pt x="703" y="0"/>
                </a:lnTo>
                <a:lnTo>
                  <a:pt x="704" y="0"/>
                </a:lnTo>
                <a:close/>
                <a:moveTo>
                  <a:pt x="705" y="0"/>
                </a:moveTo>
                <a:lnTo>
                  <a:pt x="790" y="86"/>
                </a:lnTo>
                <a:lnTo>
                  <a:pt x="789" y="86"/>
                </a:lnTo>
                <a:lnTo>
                  <a:pt x="704" y="0"/>
                </a:lnTo>
                <a:lnTo>
                  <a:pt x="705" y="0"/>
                </a:lnTo>
                <a:close/>
                <a:moveTo>
                  <a:pt x="706" y="0"/>
                </a:moveTo>
                <a:lnTo>
                  <a:pt x="791" y="86"/>
                </a:lnTo>
                <a:lnTo>
                  <a:pt x="790" y="86"/>
                </a:lnTo>
                <a:lnTo>
                  <a:pt x="705" y="0"/>
                </a:lnTo>
                <a:lnTo>
                  <a:pt x="706" y="0"/>
                </a:lnTo>
                <a:close/>
                <a:moveTo>
                  <a:pt x="707" y="0"/>
                </a:moveTo>
                <a:lnTo>
                  <a:pt x="792" y="86"/>
                </a:lnTo>
                <a:lnTo>
                  <a:pt x="791" y="86"/>
                </a:lnTo>
                <a:lnTo>
                  <a:pt x="706" y="0"/>
                </a:lnTo>
                <a:lnTo>
                  <a:pt x="707" y="0"/>
                </a:lnTo>
                <a:close/>
                <a:moveTo>
                  <a:pt x="708" y="0"/>
                </a:moveTo>
                <a:lnTo>
                  <a:pt x="793" y="86"/>
                </a:lnTo>
                <a:lnTo>
                  <a:pt x="792" y="86"/>
                </a:lnTo>
                <a:lnTo>
                  <a:pt x="707" y="0"/>
                </a:lnTo>
                <a:lnTo>
                  <a:pt x="708" y="0"/>
                </a:lnTo>
                <a:close/>
                <a:moveTo>
                  <a:pt x="709" y="0"/>
                </a:moveTo>
                <a:lnTo>
                  <a:pt x="794" y="86"/>
                </a:lnTo>
                <a:lnTo>
                  <a:pt x="793" y="86"/>
                </a:lnTo>
                <a:lnTo>
                  <a:pt x="708" y="0"/>
                </a:lnTo>
                <a:lnTo>
                  <a:pt x="709" y="0"/>
                </a:lnTo>
                <a:close/>
                <a:moveTo>
                  <a:pt x="710" y="0"/>
                </a:moveTo>
                <a:lnTo>
                  <a:pt x="795" y="86"/>
                </a:lnTo>
                <a:lnTo>
                  <a:pt x="794" y="86"/>
                </a:lnTo>
                <a:lnTo>
                  <a:pt x="709" y="0"/>
                </a:lnTo>
                <a:lnTo>
                  <a:pt x="710" y="0"/>
                </a:lnTo>
                <a:close/>
                <a:moveTo>
                  <a:pt x="711" y="0"/>
                </a:moveTo>
                <a:lnTo>
                  <a:pt x="796" y="86"/>
                </a:lnTo>
                <a:lnTo>
                  <a:pt x="795" y="86"/>
                </a:lnTo>
                <a:lnTo>
                  <a:pt x="710" y="0"/>
                </a:lnTo>
                <a:lnTo>
                  <a:pt x="711" y="0"/>
                </a:lnTo>
                <a:close/>
                <a:moveTo>
                  <a:pt x="712" y="0"/>
                </a:moveTo>
                <a:lnTo>
                  <a:pt x="798" y="86"/>
                </a:lnTo>
                <a:lnTo>
                  <a:pt x="796" y="86"/>
                </a:lnTo>
                <a:lnTo>
                  <a:pt x="711" y="0"/>
                </a:lnTo>
                <a:lnTo>
                  <a:pt x="712" y="0"/>
                </a:lnTo>
                <a:close/>
                <a:moveTo>
                  <a:pt x="713" y="0"/>
                </a:moveTo>
                <a:lnTo>
                  <a:pt x="799" y="86"/>
                </a:lnTo>
                <a:lnTo>
                  <a:pt x="798" y="86"/>
                </a:lnTo>
                <a:lnTo>
                  <a:pt x="712" y="0"/>
                </a:lnTo>
                <a:lnTo>
                  <a:pt x="713" y="0"/>
                </a:lnTo>
                <a:close/>
                <a:moveTo>
                  <a:pt x="714" y="0"/>
                </a:moveTo>
                <a:lnTo>
                  <a:pt x="800" y="86"/>
                </a:lnTo>
                <a:lnTo>
                  <a:pt x="799" y="86"/>
                </a:lnTo>
                <a:lnTo>
                  <a:pt x="713" y="0"/>
                </a:lnTo>
                <a:lnTo>
                  <a:pt x="714" y="0"/>
                </a:lnTo>
                <a:close/>
                <a:moveTo>
                  <a:pt x="715" y="0"/>
                </a:moveTo>
                <a:lnTo>
                  <a:pt x="802" y="86"/>
                </a:lnTo>
                <a:lnTo>
                  <a:pt x="800" y="86"/>
                </a:lnTo>
                <a:lnTo>
                  <a:pt x="714" y="0"/>
                </a:lnTo>
                <a:lnTo>
                  <a:pt x="715" y="0"/>
                </a:lnTo>
                <a:close/>
                <a:moveTo>
                  <a:pt x="716" y="0"/>
                </a:moveTo>
                <a:lnTo>
                  <a:pt x="803" y="86"/>
                </a:lnTo>
                <a:lnTo>
                  <a:pt x="802" y="86"/>
                </a:lnTo>
                <a:lnTo>
                  <a:pt x="715" y="0"/>
                </a:lnTo>
                <a:lnTo>
                  <a:pt x="716" y="0"/>
                </a:lnTo>
                <a:close/>
                <a:moveTo>
                  <a:pt x="717" y="0"/>
                </a:moveTo>
                <a:lnTo>
                  <a:pt x="804" y="86"/>
                </a:lnTo>
                <a:lnTo>
                  <a:pt x="803" y="86"/>
                </a:lnTo>
                <a:lnTo>
                  <a:pt x="716" y="0"/>
                </a:lnTo>
                <a:lnTo>
                  <a:pt x="717" y="0"/>
                </a:lnTo>
                <a:close/>
                <a:moveTo>
                  <a:pt x="719" y="0"/>
                </a:moveTo>
                <a:lnTo>
                  <a:pt x="805" y="86"/>
                </a:lnTo>
                <a:lnTo>
                  <a:pt x="804" y="86"/>
                </a:lnTo>
                <a:lnTo>
                  <a:pt x="717" y="0"/>
                </a:lnTo>
                <a:lnTo>
                  <a:pt x="719" y="0"/>
                </a:lnTo>
                <a:close/>
                <a:moveTo>
                  <a:pt x="721" y="0"/>
                </a:moveTo>
                <a:lnTo>
                  <a:pt x="806" y="86"/>
                </a:lnTo>
                <a:lnTo>
                  <a:pt x="805" y="86"/>
                </a:lnTo>
                <a:lnTo>
                  <a:pt x="719" y="0"/>
                </a:lnTo>
                <a:lnTo>
                  <a:pt x="721" y="0"/>
                </a:lnTo>
                <a:close/>
                <a:moveTo>
                  <a:pt x="722" y="0"/>
                </a:moveTo>
                <a:lnTo>
                  <a:pt x="807" y="86"/>
                </a:lnTo>
                <a:lnTo>
                  <a:pt x="806" y="86"/>
                </a:lnTo>
                <a:lnTo>
                  <a:pt x="721" y="0"/>
                </a:lnTo>
                <a:lnTo>
                  <a:pt x="722" y="0"/>
                </a:lnTo>
                <a:close/>
                <a:moveTo>
                  <a:pt x="723" y="0"/>
                </a:moveTo>
                <a:lnTo>
                  <a:pt x="808" y="86"/>
                </a:lnTo>
                <a:lnTo>
                  <a:pt x="807" y="86"/>
                </a:lnTo>
                <a:lnTo>
                  <a:pt x="722" y="0"/>
                </a:lnTo>
                <a:lnTo>
                  <a:pt x="723" y="0"/>
                </a:lnTo>
                <a:close/>
                <a:moveTo>
                  <a:pt x="724" y="0"/>
                </a:moveTo>
                <a:lnTo>
                  <a:pt x="809" y="86"/>
                </a:lnTo>
                <a:lnTo>
                  <a:pt x="808" y="86"/>
                </a:lnTo>
                <a:lnTo>
                  <a:pt x="723" y="0"/>
                </a:lnTo>
                <a:lnTo>
                  <a:pt x="724" y="0"/>
                </a:lnTo>
                <a:close/>
                <a:moveTo>
                  <a:pt x="725" y="0"/>
                </a:moveTo>
                <a:lnTo>
                  <a:pt x="810" y="86"/>
                </a:lnTo>
                <a:lnTo>
                  <a:pt x="809" y="86"/>
                </a:lnTo>
                <a:lnTo>
                  <a:pt x="724" y="0"/>
                </a:lnTo>
                <a:lnTo>
                  <a:pt x="725" y="0"/>
                </a:lnTo>
                <a:close/>
                <a:moveTo>
                  <a:pt x="726" y="0"/>
                </a:moveTo>
                <a:lnTo>
                  <a:pt x="811" y="86"/>
                </a:lnTo>
                <a:lnTo>
                  <a:pt x="810" y="86"/>
                </a:lnTo>
                <a:lnTo>
                  <a:pt x="725" y="0"/>
                </a:lnTo>
                <a:lnTo>
                  <a:pt x="726" y="0"/>
                </a:lnTo>
                <a:close/>
                <a:moveTo>
                  <a:pt x="727" y="0"/>
                </a:moveTo>
                <a:lnTo>
                  <a:pt x="812" y="86"/>
                </a:lnTo>
                <a:lnTo>
                  <a:pt x="811" y="86"/>
                </a:lnTo>
                <a:lnTo>
                  <a:pt x="726" y="0"/>
                </a:lnTo>
                <a:lnTo>
                  <a:pt x="727" y="0"/>
                </a:lnTo>
                <a:close/>
                <a:moveTo>
                  <a:pt x="728" y="0"/>
                </a:moveTo>
                <a:lnTo>
                  <a:pt x="813" y="86"/>
                </a:lnTo>
                <a:lnTo>
                  <a:pt x="812" y="86"/>
                </a:lnTo>
                <a:lnTo>
                  <a:pt x="727" y="0"/>
                </a:lnTo>
                <a:lnTo>
                  <a:pt x="728" y="0"/>
                </a:lnTo>
                <a:close/>
                <a:moveTo>
                  <a:pt x="729" y="0"/>
                </a:moveTo>
                <a:lnTo>
                  <a:pt x="814" y="86"/>
                </a:lnTo>
                <a:lnTo>
                  <a:pt x="813" y="86"/>
                </a:lnTo>
                <a:lnTo>
                  <a:pt x="728" y="0"/>
                </a:lnTo>
                <a:lnTo>
                  <a:pt x="729" y="0"/>
                </a:lnTo>
                <a:close/>
                <a:moveTo>
                  <a:pt x="730" y="0"/>
                </a:moveTo>
                <a:lnTo>
                  <a:pt x="815" y="86"/>
                </a:lnTo>
                <a:lnTo>
                  <a:pt x="814" y="86"/>
                </a:lnTo>
                <a:lnTo>
                  <a:pt x="729" y="0"/>
                </a:lnTo>
                <a:lnTo>
                  <a:pt x="730" y="0"/>
                </a:lnTo>
                <a:close/>
                <a:moveTo>
                  <a:pt x="731" y="0"/>
                </a:moveTo>
                <a:lnTo>
                  <a:pt x="816" y="86"/>
                </a:lnTo>
                <a:lnTo>
                  <a:pt x="815" y="86"/>
                </a:lnTo>
                <a:lnTo>
                  <a:pt x="730" y="0"/>
                </a:lnTo>
                <a:lnTo>
                  <a:pt x="731" y="0"/>
                </a:lnTo>
                <a:close/>
                <a:moveTo>
                  <a:pt x="732" y="0"/>
                </a:moveTo>
                <a:lnTo>
                  <a:pt x="819" y="86"/>
                </a:lnTo>
                <a:lnTo>
                  <a:pt x="816" y="86"/>
                </a:lnTo>
                <a:lnTo>
                  <a:pt x="731" y="0"/>
                </a:lnTo>
                <a:lnTo>
                  <a:pt x="732" y="0"/>
                </a:lnTo>
                <a:close/>
                <a:moveTo>
                  <a:pt x="733" y="0"/>
                </a:moveTo>
                <a:lnTo>
                  <a:pt x="820" y="86"/>
                </a:lnTo>
                <a:lnTo>
                  <a:pt x="819" y="86"/>
                </a:lnTo>
                <a:lnTo>
                  <a:pt x="732" y="0"/>
                </a:lnTo>
                <a:lnTo>
                  <a:pt x="733" y="0"/>
                </a:lnTo>
                <a:close/>
                <a:moveTo>
                  <a:pt x="734" y="0"/>
                </a:moveTo>
                <a:lnTo>
                  <a:pt x="821" y="86"/>
                </a:lnTo>
                <a:lnTo>
                  <a:pt x="820" y="86"/>
                </a:lnTo>
                <a:lnTo>
                  <a:pt x="733" y="0"/>
                </a:lnTo>
                <a:lnTo>
                  <a:pt x="734" y="0"/>
                </a:lnTo>
                <a:close/>
                <a:moveTo>
                  <a:pt x="736" y="0"/>
                </a:moveTo>
                <a:lnTo>
                  <a:pt x="822" y="86"/>
                </a:lnTo>
                <a:lnTo>
                  <a:pt x="821" y="86"/>
                </a:lnTo>
                <a:lnTo>
                  <a:pt x="734" y="0"/>
                </a:lnTo>
                <a:lnTo>
                  <a:pt x="736" y="0"/>
                </a:lnTo>
                <a:close/>
                <a:moveTo>
                  <a:pt x="737" y="0"/>
                </a:moveTo>
                <a:lnTo>
                  <a:pt x="823" y="86"/>
                </a:lnTo>
                <a:lnTo>
                  <a:pt x="822" y="86"/>
                </a:lnTo>
                <a:lnTo>
                  <a:pt x="736" y="0"/>
                </a:lnTo>
                <a:lnTo>
                  <a:pt x="737" y="0"/>
                </a:lnTo>
                <a:close/>
                <a:moveTo>
                  <a:pt x="738" y="0"/>
                </a:moveTo>
                <a:lnTo>
                  <a:pt x="824" y="86"/>
                </a:lnTo>
                <a:lnTo>
                  <a:pt x="823" y="86"/>
                </a:lnTo>
                <a:lnTo>
                  <a:pt x="737" y="0"/>
                </a:lnTo>
                <a:lnTo>
                  <a:pt x="738" y="0"/>
                </a:lnTo>
                <a:close/>
                <a:moveTo>
                  <a:pt x="739" y="0"/>
                </a:moveTo>
                <a:lnTo>
                  <a:pt x="825" y="86"/>
                </a:lnTo>
                <a:lnTo>
                  <a:pt x="824" y="86"/>
                </a:lnTo>
                <a:lnTo>
                  <a:pt x="738" y="0"/>
                </a:lnTo>
                <a:lnTo>
                  <a:pt x="739" y="0"/>
                </a:lnTo>
                <a:close/>
                <a:moveTo>
                  <a:pt x="741" y="0"/>
                </a:moveTo>
                <a:lnTo>
                  <a:pt x="826" y="86"/>
                </a:lnTo>
                <a:lnTo>
                  <a:pt x="825" y="86"/>
                </a:lnTo>
                <a:lnTo>
                  <a:pt x="739" y="0"/>
                </a:lnTo>
                <a:lnTo>
                  <a:pt x="741" y="0"/>
                </a:lnTo>
                <a:close/>
                <a:moveTo>
                  <a:pt x="742" y="0"/>
                </a:moveTo>
                <a:lnTo>
                  <a:pt x="827" y="86"/>
                </a:lnTo>
                <a:lnTo>
                  <a:pt x="826" y="86"/>
                </a:lnTo>
                <a:lnTo>
                  <a:pt x="741" y="0"/>
                </a:lnTo>
                <a:lnTo>
                  <a:pt x="742" y="0"/>
                </a:lnTo>
                <a:close/>
                <a:moveTo>
                  <a:pt x="743" y="0"/>
                </a:moveTo>
                <a:lnTo>
                  <a:pt x="828" y="86"/>
                </a:lnTo>
                <a:lnTo>
                  <a:pt x="827" y="86"/>
                </a:lnTo>
                <a:lnTo>
                  <a:pt x="742" y="0"/>
                </a:lnTo>
                <a:lnTo>
                  <a:pt x="743" y="0"/>
                </a:lnTo>
                <a:close/>
                <a:moveTo>
                  <a:pt x="744" y="0"/>
                </a:moveTo>
                <a:lnTo>
                  <a:pt x="829" y="86"/>
                </a:lnTo>
                <a:lnTo>
                  <a:pt x="828" y="86"/>
                </a:lnTo>
                <a:lnTo>
                  <a:pt x="743" y="0"/>
                </a:lnTo>
                <a:lnTo>
                  <a:pt x="744" y="0"/>
                </a:lnTo>
                <a:close/>
                <a:moveTo>
                  <a:pt x="745" y="0"/>
                </a:moveTo>
                <a:lnTo>
                  <a:pt x="830" y="86"/>
                </a:lnTo>
                <a:lnTo>
                  <a:pt x="829" y="86"/>
                </a:lnTo>
                <a:lnTo>
                  <a:pt x="744" y="0"/>
                </a:lnTo>
                <a:lnTo>
                  <a:pt x="745" y="0"/>
                </a:lnTo>
                <a:close/>
                <a:moveTo>
                  <a:pt x="746" y="0"/>
                </a:moveTo>
                <a:lnTo>
                  <a:pt x="831" y="86"/>
                </a:lnTo>
                <a:lnTo>
                  <a:pt x="830" y="86"/>
                </a:lnTo>
                <a:lnTo>
                  <a:pt x="745" y="0"/>
                </a:lnTo>
                <a:lnTo>
                  <a:pt x="746" y="0"/>
                </a:lnTo>
                <a:close/>
                <a:moveTo>
                  <a:pt x="747" y="0"/>
                </a:moveTo>
                <a:lnTo>
                  <a:pt x="832" y="86"/>
                </a:lnTo>
                <a:lnTo>
                  <a:pt x="831" y="86"/>
                </a:lnTo>
                <a:lnTo>
                  <a:pt x="746" y="0"/>
                </a:lnTo>
                <a:lnTo>
                  <a:pt x="747" y="0"/>
                </a:lnTo>
                <a:close/>
                <a:moveTo>
                  <a:pt x="748" y="0"/>
                </a:moveTo>
                <a:lnTo>
                  <a:pt x="833" y="86"/>
                </a:lnTo>
                <a:lnTo>
                  <a:pt x="832" y="86"/>
                </a:lnTo>
                <a:lnTo>
                  <a:pt x="747" y="0"/>
                </a:lnTo>
                <a:lnTo>
                  <a:pt x="748" y="0"/>
                </a:lnTo>
                <a:close/>
                <a:moveTo>
                  <a:pt x="749" y="0"/>
                </a:moveTo>
                <a:lnTo>
                  <a:pt x="835" y="86"/>
                </a:lnTo>
                <a:lnTo>
                  <a:pt x="833" y="86"/>
                </a:lnTo>
                <a:lnTo>
                  <a:pt x="748" y="0"/>
                </a:lnTo>
                <a:lnTo>
                  <a:pt x="749" y="0"/>
                </a:lnTo>
                <a:close/>
                <a:moveTo>
                  <a:pt x="750" y="0"/>
                </a:moveTo>
                <a:lnTo>
                  <a:pt x="836" y="86"/>
                </a:lnTo>
                <a:lnTo>
                  <a:pt x="835" y="86"/>
                </a:lnTo>
                <a:lnTo>
                  <a:pt x="749" y="0"/>
                </a:lnTo>
                <a:lnTo>
                  <a:pt x="750" y="0"/>
                </a:lnTo>
                <a:close/>
                <a:moveTo>
                  <a:pt x="752" y="0"/>
                </a:moveTo>
                <a:lnTo>
                  <a:pt x="837" y="86"/>
                </a:lnTo>
                <a:lnTo>
                  <a:pt x="836" y="86"/>
                </a:lnTo>
                <a:lnTo>
                  <a:pt x="750" y="0"/>
                </a:lnTo>
                <a:lnTo>
                  <a:pt x="752" y="0"/>
                </a:lnTo>
                <a:close/>
                <a:moveTo>
                  <a:pt x="753" y="0"/>
                </a:moveTo>
                <a:lnTo>
                  <a:pt x="839" y="86"/>
                </a:lnTo>
                <a:lnTo>
                  <a:pt x="837" y="86"/>
                </a:lnTo>
                <a:lnTo>
                  <a:pt x="752" y="0"/>
                </a:lnTo>
                <a:lnTo>
                  <a:pt x="753" y="0"/>
                </a:lnTo>
                <a:close/>
                <a:moveTo>
                  <a:pt x="754" y="0"/>
                </a:moveTo>
                <a:lnTo>
                  <a:pt x="840" y="86"/>
                </a:lnTo>
                <a:lnTo>
                  <a:pt x="839" y="86"/>
                </a:lnTo>
                <a:lnTo>
                  <a:pt x="753" y="0"/>
                </a:lnTo>
                <a:lnTo>
                  <a:pt x="754" y="0"/>
                </a:lnTo>
                <a:close/>
                <a:moveTo>
                  <a:pt x="755" y="0"/>
                </a:moveTo>
                <a:lnTo>
                  <a:pt x="841" y="86"/>
                </a:lnTo>
                <a:lnTo>
                  <a:pt x="840" y="86"/>
                </a:lnTo>
                <a:lnTo>
                  <a:pt x="754" y="0"/>
                </a:lnTo>
                <a:lnTo>
                  <a:pt x="755" y="0"/>
                </a:lnTo>
                <a:close/>
                <a:moveTo>
                  <a:pt x="756" y="0"/>
                </a:moveTo>
                <a:lnTo>
                  <a:pt x="842" y="86"/>
                </a:lnTo>
                <a:lnTo>
                  <a:pt x="841" y="86"/>
                </a:lnTo>
                <a:lnTo>
                  <a:pt x="755" y="0"/>
                </a:lnTo>
                <a:lnTo>
                  <a:pt x="756" y="0"/>
                </a:lnTo>
                <a:close/>
                <a:moveTo>
                  <a:pt x="757" y="0"/>
                </a:moveTo>
                <a:lnTo>
                  <a:pt x="843" y="86"/>
                </a:lnTo>
                <a:lnTo>
                  <a:pt x="842" y="86"/>
                </a:lnTo>
                <a:lnTo>
                  <a:pt x="756" y="0"/>
                </a:lnTo>
                <a:lnTo>
                  <a:pt x="757" y="0"/>
                </a:lnTo>
                <a:close/>
                <a:moveTo>
                  <a:pt x="758" y="0"/>
                </a:moveTo>
                <a:lnTo>
                  <a:pt x="844" y="86"/>
                </a:lnTo>
                <a:lnTo>
                  <a:pt x="843" y="86"/>
                </a:lnTo>
                <a:lnTo>
                  <a:pt x="757" y="0"/>
                </a:lnTo>
                <a:lnTo>
                  <a:pt x="758" y="0"/>
                </a:lnTo>
                <a:close/>
                <a:moveTo>
                  <a:pt x="759" y="0"/>
                </a:moveTo>
                <a:lnTo>
                  <a:pt x="845" y="86"/>
                </a:lnTo>
                <a:lnTo>
                  <a:pt x="844" y="86"/>
                </a:lnTo>
                <a:lnTo>
                  <a:pt x="758" y="0"/>
                </a:lnTo>
                <a:lnTo>
                  <a:pt x="759" y="0"/>
                </a:lnTo>
                <a:close/>
                <a:moveTo>
                  <a:pt x="761" y="0"/>
                </a:moveTo>
                <a:lnTo>
                  <a:pt x="846" y="86"/>
                </a:lnTo>
                <a:lnTo>
                  <a:pt x="845" y="86"/>
                </a:lnTo>
                <a:lnTo>
                  <a:pt x="759" y="0"/>
                </a:lnTo>
                <a:lnTo>
                  <a:pt x="761" y="0"/>
                </a:lnTo>
                <a:close/>
                <a:moveTo>
                  <a:pt x="762" y="0"/>
                </a:moveTo>
                <a:lnTo>
                  <a:pt x="847" y="86"/>
                </a:lnTo>
                <a:lnTo>
                  <a:pt x="846" y="86"/>
                </a:lnTo>
                <a:lnTo>
                  <a:pt x="761" y="0"/>
                </a:lnTo>
                <a:lnTo>
                  <a:pt x="762" y="0"/>
                </a:lnTo>
                <a:close/>
                <a:moveTo>
                  <a:pt x="763" y="0"/>
                </a:moveTo>
                <a:lnTo>
                  <a:pt x="848" y="86"/>
                </a:lnTo>
                <a:lnTo>
                  <a:pt x="847" y="86"/>
                </a:lnTo>
                <a:lnTo>
                  <a:pt x="762" y="0"/>
                </a:lnTo>
                <a:lnTo>
                  <a:pt x="763" y="0"/>
                </a:lnTo>
                <a:close/>
                <a:moveTo>
                  <a:pt x="764" y="0"/>
                </a:moveTo>
                <a:lnTo>
                  <a:pt x="849" y="86"/>
                </a:lnTo>
                <a:lnTo>
                  <a:pt x="848" y="86"/>
                </a:lnTo>
                <a:lnTo>
                  <a:pt x="763" y="0"/>
                </a:lnTo>
                <a:lnTo>
                  <a:pt x="764" y="0"/>
                </a:lnTo>
                <a:close/>
                <a:moveTo>
                  <a:pt x="765" y="0"/>
                </a:moveTo>
                <a:lnTo>
                  <a:pt x="851" y="86"/>
                </a:lnTo>
                <a:lnTo>
                  <a:pt x="849" y="86"/>
                </a:lnTo>
                <a:lnTo>
                  <a:pt x="764" y="0"/>
                </a:lnTo>
                <a:lnTo>
                  <a:pt x="765" y="0"/>
                </a:lnTo>
                <a:close/>
                <a:moveTo>
                  <a:pt x="766" y="0"/>
                </a:moveTo>
                <a:lnTo>
                  <a:pt x="852" y="86"/>
                </a:lnTo>
                <a:lnTo>
                  <a:pt x="851" y="86"/>
                </a:lnTo>
                <a:lnTo>
                  <a:pt x="765" y="0"/>
                </a:lnTo>
                <a:lnTo>
                  <a:pt x="766" y="0"/>
                </a:lnTo>
                <a:close/>
                <a:moveTo>
                  <a:pt x="767" y="0"/>
                </a:moveTo>
                <a:lnTo>
                  <a:pt x="853" y="86"/>
                </a:lnTo>
                <a:lnTo>
                  <a:pt x="852" y="86"/>
                </a:lnTo>
                <a:lnTo>
                  <a:pt x="766" y="0"/>
                </a:lnTo>
                <a:lnTo>
                  <a:pt x="767" y="0"/>
                </a:lnTo>
                <a:close/>
                <a:moveTo>
                  <a:pt x="769" y="0"/>
                </a:moveTo>
                <a:lnTo>
                  <a:pt x="854" y="86"/>
                </a:lnTo>
                <a:lnTo>
                  <a:pt x="853" y="86"/>
                </a:lnTo>
                <a:lnTo>
                  <a:pt x="767" y="0"/>
                </a:lnTo>
                <a:lnTo>
                  <a:pt x="769" y="0"/>
                </a:lnTo>
                <a:close/>
                <a:moveTo>
                  <a:pt x="770" y="0"/>
                </a:moveTo>
                <a:lnTo>
                  <a:pt x="855" y="86"/>
                </a:lnTo>
                <a:lnTo>
                  <a:pt x="855" y="86"/>
                </a:lnTo>
                <a:lnTo>
                  <a:pt x="854" y="86"/>
                </a:lnTo>
                <a:lnTo>
                  <a:pt x="769" y="0"/>
                </a:lnTo>
                <a:lnTo>
                  <a:pt x="770" y="0"/>
                </a:lnTo>
                <a:close/>
                <a:moveTo>
                  <a:pt x="771" y="0"/>
                </a:moveTo>
                <a:lnTo>
                  <a:pt x="856" y="86"/>
                </a:lnTo>
                <a:lnTo>
                  <a:pt x="855" y="86"/>
                </a:lnTo>
                <a:lnTo>
                  <a:pt x="770" y="0"/>
                </a:lnTo>
                <a:lnTo>
                  <a:pt x="771" y="0"/>
                </a:lnTo>
                <a:close/>
                <a:moveTo>
                  <a:pt x="772" y="0"/>
                </a:moveTo>
                <a:lnTo>
                  <a:pt x="857" y="86"/>
                </a:lnTo>
                <a:lnTo>
                  <a:pt x="856" y="86"/>
                </a:lnTo>
                <a:lnTo>
                  <a:pt x="771" y="0"/>
                </a:lnTo>
                <a:lnTo>
                  <a:pt x="772" y="0"/>
                </a:lnTo>
                <a:close/>
                <a:moveTo>
                  <a:pt x="773" y="0"/>
                </a:moveTo>
                <a:lnTo>
                  <a:pt x="858" y="85"/>
                </a:lnTo>
                <a:lnTo>
                  <a:pt x="857" y="86"/>
                </a:lnTo>
                <a:lnTo>
                  <a:pt x="772" y="0"/>
                </a:lnTo>
                <a:lnTo>
                  <a:pt x="773" y="0"/>
                </a:lnTo>
                <a:close/>
                <a:moveTo>
                  <a:pt x="774" y="0"/>
                </a:moveTo>
                <a:lnTo>
                  <a:pt x="859" y="85"/>
                </a:lnTo>
                <a:lnTo>
                  <a:pt x="858" y="85"/>
                </a:lnTo>
                <a:lnTo>
                  <a:pt x="773" y="0"/>
                </a:lnTo>
                <a:lnTo>
                  <a:pt x="774" y="0"/>
                </a:lnTo>
                <a:close/>
                <a:moveTo>
                  <a:pt x="775" y="0"/>
                </a:moveTo>
                <a:lnTo>
                  <a:pt x="860" y="85"/>
                </a:lnTo>
                <a:lnTo>
                  <a:pt x="859" y="85"/>
                </a:lnTo>
                <a:lnTo>
                  <a:pt x="774" y="0"/>
                </a:lnTo>
                <a:lnTo>
                  <a:pt x="775" y="0"/>
                </a:lnTo>
                <a:close/>
                <a:moveTo>
                  <a:pt x="776" y="0"/>
                </a:moveTo>
                <a:lnTo>
                  <a:pt x="861" y="85"/>
                </a:lnTo>
                <a:lnTo>
                  <a:pt x="860" y="85"/>
                </a:lnTo>
                <a:lnTo>
                  <a:pt x="775" y="0"/>
                </a:lnTo>
                <a:lnTo>
                  <a:pt x="776" y="0"/>
                </a:lnTo>
                <a:close/>
                <a:moveTo>
                  <a:pt x="777" y="0"/>
                </a:moveTo>
                <a:lnTo>
                  <a:pt x="862" y="85"/>
                </a:lnTo>
                <a:lnTo>
                  <a:pt x="861" y="85"/>
                </a:lnTo>
                <a:lnTo>
                  <a:pt x="776" y="0"/>
                </a:lnTo>
                <a:lnTo>
                  <a:pt x="777" y="0"/>
                </a:lnTo>
                <a:close/>
                <a:moveTo>
                  <a:pt x="778" y="0"/>
                </a:moveTo>
                <a:lnTo>
                  <a:pt x="863" y="85"/>
                </a:lnTo>
                <a:lnTo>
                  <a:pt x="862" y="85"/>
                </a:lnTo>
                <a:lnTo>
                  <a:pt x="777" y="0"/>
                </a:lnTo>
                <a:lnTo>
                  <a:pt x="778" y="0"/>
                </a:lnTo>
                <a:close/>
                <a:moveTo>
                  <a:pt x="779" y="0"/>
                </a:moveTo>
                <a:lnTo>
                  <a:pt x="864" y="84"/>
                </a:lnTo>
                <a:lnTo>
                  <a:pt x="863" y="85"/>
                </a:lnTo>
                <a:lnTo>
                  <a:pt x="778" y="0"/>
                </a:lnTo>
                <a:lnTo>
                  <a:pt x="779" y="0"/>
                </a:lnTo>
                <a:close/>
                <a:moveTo>
                  <a:pt x="781" y="0"/>
                </a:moveTo>
                <a:lnTo>
                  <a:pt x="865" y="84"/>
                </a:lnTo>
                <a:lnTo>
                  <a:pt x="864" y="84"/>
                </a:lnTo>
                <a:lnTo>
                  <a:pt x="779" y="0"/>
                </a:lnTo>
                <a:lnTo>
                  <a:pt x="781" y="0"/>
                </a:lnTo>
                <a:close/>
                <a:moveTo>
                  <a:pt x="782" y="0"/>
                </a:moveTo>
                <a:lnTo>
                  <a:pt x="865" y="84"/>
                </a:lnTo>
                <a:lnTo>
                  <a:pt x="865" y="84"/>
                </a:lnTo>
                <a:lnTo>
                  <a:pt x="781" y="0"/>
                </a:lnTo>
                <a:lnTo>
                  <a:pt x="782" y="0"/>
                </a:lnTo>
                <a:close/>
                <a:moveTo>
                  <a:pt x="783" y="0"/>
                </a:moveTo>
                <a:lnTo>
                  <a:pt x="866" y="84"/>
                </a:lnTo>
                <a:lnTo>
                  <a:pt x="865" y="84"/>
                </a:lnTo>
                <a:lnTo>
                  <a:pt x="782" y="0"/>
                </a:lnTo>
                <a:lnTo>
                  <a:pt x="783" y="0"/>
                </a:lnTo>
                <a:close/>
                <a:moveTo>
                  <a:pt x="785" y="0"/>
                </a:moveTo>
                <a:lnTo>
                  <a:pt x="868" y="83"/>
                </a:lnTo>
                <a:lnTo>
                  <a:pt x="866" y="84"/>
                </a:lnTo>
                <a:lnTo>
                  <a:pt x="783" y="0"/>
                </a:lnTo>
                <a:lnTo>
                  <a:pt x="785" y="0"/>
                </a:lnTo>
                <a:close/>
                <a:moveTo>
                  <a:pt x="786" y="0"/>
                </a:moveTo>
                <a:lnTo>
                  <a:pt x="869" y="83"/>
                </a:lnTo>
                <a:lnTo>
                  <a:pt x="868" y="83"/>
                </a:lnTo>
                <a:lnTo>
                  <a:pt x="785" y="0"/>
                </a:lnTo>
                <a:lnTo>
                  <a:pt x="786" y="0"/>
                </a:lnTo>
                <a:close/>
                <a:moveTo>
                  <a:pt x="787" y="0"/>
                </a:moveTo>
                <a:lnTo>
                  <a:pt x="869" y="83"/>
                </a:lnTo>
                <a:lnTo>
                  <a:pt x="869" y="83"/>
                </a:lnTo>
                <a:lnTo>
                  <a:pt x="786" y="0"/>
                </a:lnTo>
                <a:lnTo>
                  <a:pt x="787" y="0"/>
                </a:lnTo>
                <a:close/>
                <a:moveTo>
                  <a:pt x="788" y="0"/>
                </a:moveTo>
                <a:lnTo>
                  <a:pt x="870" y="83"/>
                </a:lnTo>
                <a:lnTo>
                  <a:pt x="869" y="83"/>
                </a:lnTo>
                <a:lnTo>
                  <a:pt x="787" y="0"/>
                </a:lnTo>
                <a:lnTo>
                  <a:pt x="788" y="0"/>
                </a:lnTo>
                <a:close/>
                <a:moveTo>
                  <a:pt x="789" y="0"/>
                </a:moveTo>
                <a:lnTo>
                  <a:pt x="871" y="82"/>
                </a:lnTo>
                <a:lnTo>
                  <a:pt x="870" y="83"/>
                </a:lnTo>
                <a:lnTo>
                  <a:pt x="788" y="0"/>
                </a:lnTo>
                <a:lnTo>
                  <a:pt x="789" y="0"/>
                </a:lnTo>
                <a:close/>
                <a:moveTo>
                  <a:pt x="790" y="0"/>
                </a:moveTo>
                <a:lnTo>
                  <a:pt x="872" y="82"/>
                </a:lnTo>
                <a:lnTo>
                  <a:pt x="871" y="82"/>
                </a:lnTo>
                <a:lnTo>
                  <a:pt x="789" y="0"/>
                </a:lnTo>
                <a:lnTo>
                  <a:pt x="790" y="0"/>
                </a:lnTo>
                <a:close/>
                <a:moveTo>
                  <a:pt x="791" y="0"/>
                </a:moveTo>
                <a:lnTo>
                  <a:pt x="872" y="82"/>
                </a:lnTo>
                <a:lnTo>
                  <a:pt x="872" y="82"/>
                </a:lnTo>
                <a:lnTo>
                  <a:pt x="790" y="0"/>
                </a:lnTo>
                <a:lnTo>
                  <a:pt x="791" y="0"/>
                </a:lnTo>
                <a:close/>
                <a:moveTo>
                  <a:pt x="792" y="0"/>
                </a:moveTo>
                <a:lnTo>
                  <a:pt x="873" y="81"/>
                </a:lnTo>
                <a:lnTo>
                  <a:pt x="872" y="82"/>
                </a:lnTo>
                <a:lnTo>
                  <a:pt x="791" y="0"/>
                </a:lnTo>
                <a:lnTo>
                  <a:pt x="792" y="0"/>
                </a:lnTo>
                <a:close/>
                <a:moveTo>
                  <a:pt x="793" y="0"/>
                </a:moveTo>
                <a:lnTo>
                  <a:pt x="874" y="81"/>
                </a:lnTo>
                <a:lnTo>
                  <a:pt x="873" y="81"/>
                </a:lnTo>
                <a:lnTo>
                  <a:pt x="792" y="0"/>
                </a:lnTo>
                <a:lnTo>
                  <a:pt x="793" y="0"/>
                </a:lnTo>
                <a:close/>
                <a:moveTo>
                  <a:pt x="794" y="0"/>
                </a:moveTo>
                <a:lnTo>
                  <a:pt x="874" y="80"/>
                </a:lnTo>
                <a:lnTo>
                  <a:pt x="874" y="81"/>
                </a:lnTo>
                <a:lnTo>
                  <a:pt x="793" y="0"/>
                </a:lnTo>
                <a:lnTo>
                  <a:pt x="794" y="0"/>
                </a:lnTo>
                <a:close/>
                <a:moveTo>
                  <a:pt x="795" y="0"/>
                </a:moveTo>
                <a:lnTo>
                  <a:pt x="875" y="80"/>
                </a:lnTo>
                <a:lnTo>
                  <a:pt x="874" y="80"/>
                </a:lnTo>
                <a:lnTo>
                  <a:pt x="794" y="0"/>
                </a:lnTo>
                <a:lnTo>
                  <a:pt x="795" y="0"/>
                </a:lnTo>
                <a:close/>
                <a:moveTo>
                  <a:pt x="796" y="0"/>
                </a:moveTo>
                <a:lnTo>
                  <a:pt x="876" y="79"/>
                </a:lnTo>
                <a:lnTo>
                  <a:pt x="875" y="80"/>
                </a:lnTo>
                <a:lnTo>
                  <a:pt x="795" y="0"/>
                </a:lnTo>
                <a:lnTo>
                  <a:pt x="796" y="0"/>
                </a:lnTo>
                <a:close/>
                <a:moveTo>
                  <a:pt x="797" y="0"/>
                </a:moveTo>
                <a:lnTo>
                  <a:pt x="876" y="79"/>
                </a:lnTo>
                <a:lnTo>
                  <a:pt x="876" y="79"/>
                </a:lnTo>
                <a:lnTo>
                  <a:pt x="796" y="0"/>
                </a:lnTo>
                <a:lnTo>
                  <a:pt x="797" y="0"/>
                </a:lnTo>
                <a:close/>
                <a:moveTo>
                  <a:pt x="798" y="0"/>
                </a:moveTo>
                <a:lnTo>
                  <a:pt x="877" y="79"/>
                </a:lnTo>
                <a:lnTo>
                  <a:pt x="876" y="79"/>
                </a:lnTo>
                <a:lnTo>
                  <a:pt x="797" y="0"/>
                </a:lnTo>
                <a:lnTo>
                  <a:pt x="798" y="0"/>
                </a:lnTo>
                <a:close/>
                <a:moveTo>
                  <a:pt x="799" y="0"/>
                </a:moveTo>
                <a:lnTo>
                  <a:pt x="877" y="78"/>
                </a:lnTo>
                <a:lnTo>
                  <a:pt x="877" y="79"/>
                </a:lnTo>
                <a:lnTo>
                  <a:pt x="798" y="0"/>
                </a:lnTo>
                <a:lnTo>
                  <a:pt x="799" y="0"/>
                </a:lnTo>
                <a:close/>
                <a:moveTo>
                  <a:pt x="802" y="0"/>
                </a:moveTo>
                <a:lnTo>
                  <a:pt x="878" y="78"/>
                </a:lnTo>
                <a:lnTo>
                  <a:pt x="877" y="78"/>
                </a:lnTo>
                <a:lnTo>
                  <a:pt x="799" y="0"/>
                </a:lnTo>
                <a:lnTo>
                  <a:pt x="802" y="0"/>
                </a:lnTo>
                <a:close/>
                <a:moveTo>
                  <a:pt x="803" y="0"/>
                </a:moveTo>
                <a:lnTo>
                  <a:pt x="878" y="77"/>
                </a:lnTo>
                <a:lnTo>
                  <a:pt x="878" y="78"/>
                </a:lnTo>
                <a:lnTo>
                  <a:pt x="802" y="0"/>
                </a:lnTo>
                <a:lnTo>
                  <a:pt x="803" y="0"/>
                </a:lnTo>
                <a:close/>
                <a:moveTo>
                  <a:pt x="804" y="0"/>
                </a:moveTo>
                <a:lnTo>
                  <a:pt x="879" y="77"/>
                </a:lnTo>
                <a:lnTo>
                  <a:pt x="878" y="77"/>
                </a:lnTo>
                <a:lnTo>
                  <a:pt x="803" y="0"/>
                </a:lnTo>
                <a:lnTo>
                  <a:pt x="804" y="0"/>
                </a:lnTo>
                <a:close/>
                <a:moveTo>
                  <a:pt x="805" y="0"/>
                </a:moveTo>
                <a:lnTo>
                  <a:pt x="879" y="76"/>
                </a:lnTo>
                <a:lnTo>
                  <a:pt x="879" y="77"/>
                </a:lnTo>
                <a:lnTo>
                  <a:pt x="804" y="0"/>
                </a:lnTo>
                <a:lnTo>
                  <a:pt x="805" y="0"/>
                </a:lnTo>
                <a:close/>
                <a:moveTo>
                  <a:pt x="806" y="0"/>
                </a:moveTo>
                <a:lnTo>
                  <a:pt x="880" y="75"/>
                </a:lnTo>
                <a:lnTo>
                  <a:pt x="879" y="76"/>
                </a:lnTo>
                <a:lnTo>
                  <a:pt x="805" y="0"/>
                </a:lnTo>
                <a:lnTo>
                  <a:pt x="806" y="0"/>
                </a:lnTo>
                <a:close/>
                <a:moveTo>
                  <a:pt x="807" y="0"/>
                </a:moveTo>
                <a:lnTo>
                  <a:pt x="880" y="75"/>
                </a:lnTo>
                <a:lnTo>
                  <a:pt x="880" y="75"/>
                </a:lnTo>
                <a:lnTo>
                  <a:pt x="806" y="0"/>
                </a:lnTo>
                <a:lnTo>
                  <a:pt x="807" y="0"/>
                </a:lnTo>
                <a:close/>
                <a:moveTo>
                  <a:pt x="808" y="0"/>
                </a:moveTo>
                <a:lnTo>
                  <a:pt x="881" y="74"/>
                </a:lnTo>
                <a:lnTo>
                  <a:pt x="880" y="75"/>
                </a:lnTo>
                <a:lnTo>
                  <a:pt x="807" y="0"/>
                </a:lnTo>
                <a:lnTo>
                  <a:pt x="808" y="0"/>
                </a:lnTo>
                <a:close/>
                <a:moveTo>
                  <a:pt x="809" y="0"/>
                </a:moveTo>
                <a:lnTo>
                  <a:pt x="881" y="74"/>
                </a:lnTo>
                <a:lnTo>
                  <a:pt x="881" y="74"/>
                </a:lnTo>
                <a:lnTo>
                  <a:pt x="808" y="0"/>
                </a:lnTo>
                <a:lnTo>
                  <a:pt x="809" y="0"/>
                </a:lnTo>
                <a:close/>
                <a:moveTo>
                  <a:pt x="810" y="0"/>
                </a:moveTo>
                <a:lnTo>
                  <a:pt x="882" y="73"/>
                </a:lnTo>
                <a:lnTo>
                  <a:pt x="881" y="74"/>
                </a:lnTo>
                <a:lnTo>
                  <a:pt x="809" y="0"/>
                </a:lnTo>
                <a:lnTo>
                  <a:pt x="810" y="0"/>
                </a:lnTo>
                <a:close/>
                <a:moveTo>
                  <a:pt x="811" y="0"/>
                </a:moveTo>
                <a:lnTo>
                  <a:pt x="882" y="73"/>
                </a:lnTo>
                <a:lnTo>
                  <a:pt x="882" y="73"/>
                </a:lnTo>
                <a:lnTo>
                  <a:pt x="810" y="0"/>
                </a:lnTo>
                <a:lnTo>
                  <a:pt x="811" y="0"/>
                </a:lnTo>
                <a:close/>
                <a:moveTo>
                  <a:pt x="812" y="0"/>
                </a:moveTo>
                <a:lnTo>
                  <a:pt x="884" y="72"/>
                </a:lnTo>
                <a:lnTo>
                  <a:pt x="882" y="73"/>
                </a:lnTo>
                <a:lnTo>
                  <a:pt x="811" y="0"/>
                </a:lnTo>
                <a:lnTo>
                  <a:pt x="812" y="0"/>
                </a:lnTo>
                <a:close/>
                <a:moveTo>
                  <a:pt x="813" y="0"/>
                </a:moveTo>
                <a:lnTo>
                  <a:pt x="884" y="71"/>
                </a:lnTo>
                <a:lnTo>
                  <a:pt x="884" y="72"/>
                </a:lnTo>
                <a:lnTo>
                  <a:pt x="812" y="0"/>
                </a:lnTo>
                <a:lnTo>
                  <a:pt x="813" y="0"/>
                </a:lnTo>
                <a:close/>
                <a:moveTo>
                  <a:pt x="814" y="0"/>
                </a:moveTo>
                <a:lnTo>
                  <a:pt x="884" y="71"/>
                </a:lnTo>
                <a:lnTo>
                  <a:pt x="884" y="71"/>
                </a:lnTo>
                <a:lnTo>
                  <a:pt x="813" y="0"/>
                </a:lnTo>
                <a:lnTo>
                  <a:pt x="814" y="0"/>
                </a:lnTo>
                <a:close/>
                <a:moveTo>
                  <a:pt x="815" y="0"/>
                </a:moveTo>
                <a:lnTo>
                  <a:pt x="885" y="69"/>
                </a:lnTo>
                <a:lnTo>
                  <a:pt x="884" y="71"/>
                </a:lnTo>
                <a:lnTo>
                  <a:pt x="814" y="0"/>
                </a:lnTo>
                <a:lnTo>
                  <a:pt x="815" y="0"/>
                </a:lnTo>
                <a:close/>
                <a:moveTo>
                  <a:pt x="816" y="0"/>
                </a:moveTo>
                <a:lnTo>
                  <a:pt x="885" y="68"/>
                </a:lnTo>
                <a:lnTo>
                  <a:pt x="885" y="69"/>
                </a:lnTo>
                <a:lnTo>
                  <a:pt x="815" y="0"/>
                </a:lnTo>
                <a:lnTo>
                  <a:pt x="816" y="0"/>
                </a:lnTo>
                <a:close/>
                <a:moveTo>
                  <a:pt x="818" y="0"/>
                </a:moveTo>
                <a:lnTo>
                  <a:pt x="885" y="67"/>
                </a:lnTo>
                <a:lnTo>
                  <a:pt x="885" y="68"/>
                </a:lnTo>
                <a:lnTo>
                  <a:pt x="816" y="0"/>
                </a:lnTo>
                <a:lnTo>
                  <a:pt x="818" y="0"/>
                </a:lnTo>
                <a:close/>
                <a:moveTo>
                  <a:pt x="819" y="0"/>
                </a:moveTo>
                <a:lnTo>
                  <a:pt x="886" y="67"/>
                </a:lnTo>
                <a:lnTo>
                  <a:pt x="885" y="67"/>
                </a:lnTo>
                <a:lnTo>
                  <a:pt x="818" y="0"/>
                </a:lnTo>
                <a:lnTo>
                  <a:pt x="819" y="0"/>
                </a:lnTo>
                <a:close/>
                <a:moveTo>
                  <a:pt x="820" y="0"/>
                </a:moveTo>
                <a:lnTo>
                  <a:pt x="886" y="66"/>
                </a:lnTo>
                <a:lnTo>
                  <a:pt x="886" y="67"/>
                </a:lnTo>
                <a:lnTo>
                  <a:pt x="819" y="0"/>
                </a:lnTo>
                <a:lnTo>
                  <a:pt x="820" y="0"/>
                </a:lnTo>
                <a:close/>
                <a:moveTo>
                  <a:pt x="822" y="0"/>
                </a:moveTo>
                <a:lnTo>
                  <a:pt x="886" y="65"/>
                </a:lnTo>
                <a:lnTo>
                  <a:pt x="886" y="66"/>
                </a:lnTo>
                <a:lnTo>
                  <a:pt x="820" y="0"/>
                </a:lnTo>
                <a:lnTo>
                  <a:pt x="822" y="0"/>
                </a:lnTo>
                <a:close/>
                <a:moveTo>
                  <a:pt x="823" y="0"/>
                </a:moveTo>
                <a:lnTo>
                  <a:pt x="886" y="64"/>
                </a:lnTo>
                <a:lnTo>
                  <a:pt x="886" y="65"/>
                </a:lnTo>
                <a:lnTo>
                  <a:pt x="822" y="0"/>
                </a:lnTo>
                <a:lnTo>
                  <a:pt x="823" y="0"/>
                </a:lnTo>
                <a:close/>
                <a:moveTo>
                  <a:pt x="824" y="0"/>
                </a:moveTo>
                <a:lnTo>
                  <a:pt x="887" y="63"/>
                </a:lnTo>
                <a:lnTo>
                  <a:pt x="886" y="64"/>
                </a:lnTo>
                <a:lnTo>
                  <a:pt x="823" y="0"/>
                </a:lnTo>
                <a:lnTo>
                  <a:pt x="824" y="0"/>
                </a:lnTo>
                <a:close/>
                <a:moveTo>
                  <a:pt x="825" y="0"/>
                </a:moveTo>
                <a:lnTo>
                  <a:pt x="887" y="62"/>
                </a:lnTo>
                <a:lnTo>
                  <a:pt x="887" y="63"/>
                </a:lnTo>
                <a:lnTo>
                  <a:pt x="824" y="0"/>
                </a:lnTo>
                <a:lnTo>
                  <a:pt x="825" y="0"/>
                </a:lnTo>
                <a:close/>
                <a:moveTo>
                  <a:pt x="826" y="0"/>
                </a:moveTo>
                <a:lnTo>
                  <a:pt x="887" y="61"/>
                </a:lnTo>
                <a:lnTo>
                  <a:pt x="887" y="62"/>
                </a:lnTo>
                <a:lnTo>
                  <a:pt x="825" y="0"/>
                </a:lnTo>
                <a:lnTo>
                  <a:pt x="826" y="0"/>
                </a:lnTo>
                <a:close/>
                <a:moveTo>
                  <a:pt x="827" y="0"/>
                </a:moveTo>
                <a:lnTo>
                  <a:pt x="887" y="60"/>
                </a:lnTo>
                <a:lnTo>
                  <a:pt x="887" y="61"/>
                </a:lnTo>
                <a:lnTo>
                  <a:pt x="826" y="0"/>
                </a:lnTo>
                <a:lnTo>
                  <a:pt x="827" y="0"/>
                </a:lnTo>
                <a:close/>
                <a:moveTo>
                  <a:pt x="828" y="0"/>
                </a:moveTo>
                <a:lnTo>
                  <a:pt x="887" y="59"/>
                </a:lnTo>
                <a:lnTo>
                  <a:pt x="887" y="60"/>
                </a:lnTo>
                <a:lnTo>
                  <a:pt x="887" y="60"/>
                </a:lnTo>
                <a:lnTo>
                  <a:pt x="827" y="0"/>
                </a:lnTo>
                <a:lnTo>
                  <a:pt x="828" y="0"/>
                </a:lnTo>
                <a:close/>
                <a:moveTo>
                  <a:pt x="829" y="0"/>
                </a:moveTo>
                <a:lnTo>
                  <a:pt x="887" y="58"/>
                </a:lnTo>
                <a:lnTo>
                  <a:pt x="887" y="59"/>
                </a:lnTo>
                <a:lnTo>
                  <a:pt x="828" y="0"/>
                </a:lnTo>
                <a:lnTo>
                  <a:pt x="829" y="0"/>
                </a:lnTo>
                <a:close/>
                <a:moveTo>
                  <a:pt x="830" y="0"/>
                </a:moveTo>
                <a:lnTo>
                  <a:pt x="887" y="57"/>
                </a:lnTo>
                <a:lnTo>
                  <a:pt x="887" y="58"/>
                </a:lnTo>
                <a:lnTo>
                  <a:pt x="829" y="0"/>
                </a:lnTo>
                <a:lnTo>
                  <a:pt x="830" y="0"/>
                </a:lnTo>
                <a:close/>
                <a:moveTo>
                  <a:pt x="831" y="0"/>
                </a:moveTo>
                <a:lnTo>
                  <a:pt x="887" y="56"/>
                </a:lnTo>
                <a:lnTo>
                  <a:pt x="887" y="57"/>
                </a:lnTo>
                <a:lnTo>
                  <a:pt x="830" y="0"/>
                </a:lnTo>
                <a:lnTo>
                  <a:pt x="831" y="0"/>
                </a:lnTo>
                <a:close/>
                <a:moveTo>
                  <a:pt x="832" y="0"/>
                </a:moveTo>
                <a:lnTo>
                  <a:pt x="887" y="55"/>
                </a:lnTo>
                <a:lnTo>
                  <a:pt x="887" y="56"/>
                </a:lnTo>
                <a:lnTo>
                  <a:pt x="831" y="0"/>
                </a:lnTo>
                <a:lnTo>
                  <a:pt x="832" y="0"/>
                </a:lnTo>
                <a:close/>
                <a:moveTo>
                  <a:pt x="833" y="0"/>
                </a:moveTo>
                <a:lnTo>
                  <a:pt x="887" y="53"/>
                </a:lnTo>
                <a:lnTo>
                  <a:pt x="887" y="55"/>
                </a:lnTo>
                <a:lnTo>
                  <a:pt x="832" y="0"/>
                </a:lnTo>
                <a:lnTo>
                  <a:pt x="833" y="0"/>
                </a:lnTo>
                <a:close/>
                <a:moveTo>
                  <a:pt x="835" y="0"/>
                </a:moveTo>
                <a:lnTo>
                  <a:pt x="887" y="52"/>
                </a:lnTo>
                <a:lnTo>
                  <a:pt x="887" y="53"/>
                </a:lnTo>
                <a:lnTo>
                  <a:pt x="833" y="0"/>
                </a:lnTo>
                <a:lnTo>
                  <a:pt x="835" y="0"/>
                </a:lnTo>
                <a:close/>
                <a:moveTo>
                  <a:pt x="836" y="0"/>
                </a:moveTo>
                <a:lnTo>
                  <a:pt x="887" y="51"/>
                </a:lnTo>
                <a:lnTo>
                  <a:pt x="887" y="52"/>
                </a:lnTo>
                <a:lnTo>
                  <a:pt x="835" y="0"/>
                </a:lnTo>
                <a:lnTo>
                  <a:pt x="836" y="0"/>
                </a:lnTo>
                <a:close/>
                <a:moveTo>
                  <a:pt x="837" y="0"/>
                </a:moveTo>
                <a:lnTo>
                  <a:pt x="887" y="50"/>
                </a:lnTo>
                <a:lnTo>
                  <a:pt x="887" y="51"/>
                </a:lnTo>
                <a:lnTo>
                  <a:pt x="836" y="0"/>
                </a:lnTo>
                <a:lnTo>
                  <a:pt x="837" y="0"/>
                </a:lnTo>
                <a:close/>
                <a:moveTo>
                  <a:pt x="838" y="0"/>
                </a:moveTo>
                <a:lnTo>
                  <a:pt x="887" y="49"/>
                </a:lnTo>
                <a:lnTo>
                  <a:pt x="887" y="50"/>
                </a:lnTo>
                <a:lnTo>
                  <a:pt x="837" y="0"/>
                </a:lnTo>
                <a:lnTo>
                  <a:pt x="838" y="0"/>
                </a:lnTo>
                <a:close/>
                <a:moveTo>
                  <a:pt x="839" y="0"/>
                </a:moveTo>
                <a:lnTo>
                  <a:pt x="887" y="48"/>
                </a:lnTo>
                <a:lnTo>
                  <a:pt x="887" y="49"/>
                </a:lnTo>
                <a:lnTo>
                  <a:pt x="838" y="0"/>
                </a:lnTo>
                <a:lnTo>
                  <a:pt x="839" y="0"/>
                </a:lnTo>
                <a:close/>
                <a:moveTo>
                  <a:pt x="840" y="0"/>
                </a:moveTo>
                <a:lnTo>
                  <a:pt x="887" y="47"/>
                </a:lnTo>
                <a:lnTo>
                  <a:pt x="887" y="48"/>
                </a:lnTo>
                <a:lnTo>
                  <a:pt x="839" y="0"/>
                </a:lnTo>
                <a:lnTo>
                  <a:pt x="840" y="0"/>
                </a:lnTo>
                <a:close/>
                <a:moveTo>
                  <a:pt x="842" y="0"/>
                </a:moveTo>
                <a:lnTo>
                  <a:pt x="887" y="46"/>
                </a:lnTo>
                <a:lnTo>
                  <a:pt x="887" y="47"/>
                </a:lnTo>
                <a:lnTo>
                  <a:pt x="840" y="0"/>
                </a:lnTo>
                <a:lnTo>
                  <a:pt x="842" y="0"/>
                </a:lnTo>
                <a:close/>
                <a:moveTo>
                  <a:pt x="843" y="0"/>
                </a:moveTo>
                <a:lnTo>
                  <a:pt x="887" y="45"/>
                </a:lnTo>
                <a:lnTo>
                  <a:pt x="887" y="46"/>
                </a:lnTo>
                <a:lnTo>
                  <a:pt x="842" y="0"/>
                </a:lnTo>
                <a:lnTo>
                  <a:pt x="843" y="0"/>
                </a:lnTo>
                <a:close/>
                <a:moveTo>
                  <a:pt x="844" y="0"/>
                </a:moveTo>
                <a:lnTo>
                  <a:pt x="887" y="44"/>
                </a:lnTo>
                <a:lnTo>
                  <a:pt x="887" y="45"/>
                </a:lnTo>
                <a:lnTo>
                  <a:pt x="843" y="0"/>
                </a:lnTo>
                <a:lnTo>
                  <a:pt x="844" y="0"/>
                </a:lnTo>
                <a:close/>
                <a:moveTo>
                  <a:pt x="845" y="0"/>
                </a:moveTo>
                <a:lnTo>
                  <a:pt x="887" y="42"/>
                </a:lnTo>
                <a:lnTo>
                  <a:pt x="887" y="44"/>
                </a:lnTo>
                <a:lnTo>
                  <a:pt x="844" y="0"/>
                </a:lnTo>
                <a:lnTo>
                  <a:pt x="845" y="0"/>
                </a:lnTo>
                <a:close/>
                <a:moveTo>
                  <a:pt x="846" y="0"/>
                </a:moveTo>
                <a:lnTo>
                  <a:pt x="887" y="41"/>
                </a:lnTo>
                <a:lnTo>
                  <a:pt x="887" y="42"/>
                </a:lnTo>
                <a:lnTo>
                  <a:pt x="845" y="0"/>
                </a:lnTo>
                <a:lnTo>
                  <a:pt x="846" y="0"/>
                </a:lnTo>
                <a:close/>
                <a:moveTo>
                  <a:pt x="847" y="0"/>
                </a:moveTo>
                <a:lnTo>
                  <a:pt x="887" y="40"/>
                </a:lnTo>
                <a:lnTo>
                  <a:pt x="887" y="41"/>
                </a:lnTo>
                <a:lnTo>
                  <a:pt x="846" y="0"/>
                </a:lnTo>
                <a:lnTo>
                  <a:pt x="847" y="0"/>
                </a:lnTo>
                <a:close/>
                <a:moveTo>
                  <a:pt x="848" y="0"/>
                </a:moveTo>
                <a:lnTo>
                  <a:pt x="887" y="39"/>
                </a:lnTo>
                <a:lnTo>
                  <a:pt x="887" y="40"/>
                </a:lnTo>
                <a:lnTo>
                  <a:pt x="847" y="0"/>
                </a:lnTo>
                <a:lnTo>
                  <a:pt x="848" y="0"/>
                </a:lnTo>
                <a:close/>
                <a:moveTo>
                  <a:pt x="849" y="0"/>
                </a:moveTo>
                <a:lnTo>
                  <a:pt x="887" y="38"/>
                </a:lnTo>
                <a:lnTo>
                  <a:pt x="887" y="39"/>
                </a:lnTo>
                <a:lnTo>
                  <a:pt x="848" y="0"/>
                </a:lnTo>
                <a:lnTo>
                  <a:pt x="849" y="0"/>
                </a:lnTo>
                <a:close/>
                <a:moveTo>
                  <a:pt x="851" y="0"/>
                </a:moveTo>
                <a:lnTo>
                  <a:pt x="887" y="36"/>
                </a:lnTo>
                <a:lnTo>
                  <a:pt x="887" y="38"/>
                </a:lnTo>
                <a:lnTo>
                  <a:pt x="849" y="0"/>
                </a:lnTo>
                <a:lnTo>
                  <a:pt x="851" y="0"/>
                </a:lnTo>
                <a:close/>
                <a:moveTo>
                  <a:pt x="852" y="0"/>
                </a:moveTo>
                <a:lnTo>
                  <a:pt x="887" y="35"/>
                </a:lnTo>
                <a:lnTo>
                  <a:pt x="887" y="36"/>
                </a:lnTo>
                <a:lnTo>
                  <a:pt x="851" y="0"/>
                </a:lnTo>
                <a:lnTo>
                  <a:pt x="852" y="0"/>
                </a:lnTo>
                <a:close/>
                <a:moveTo>
                  <a:pt x="853" y="0"/>
                </a:moveTo>
                <a:lnTo>
                  <a:pt x="887" y="34"/>
                </a:lnTo>
                <a:lnTo>
                  <a:pt x="887" y="35"/>
                </a:lnTo>
                <a:lnTo>
                  <a:pt x="852" y="0"/>
                </a:lnTo>
                <a:lnTo>
                  <a:pt x="853" y="0"/>
                </a:lnTo>
                <a:close/>
                <a:moveTo>
                  <a:pt x="854" y="0"/>
                </a:moveTo>
                <a:lnTo>
                  <a:pt x="887" y="33"/>
                </a:lnTo>
                <a:lnTo>
                  <a:pt x="887" y="34"/>
                </a:lnTo>
                <a:lnTo>
                  <a:pt x="853" y="0"/>
                </a:lnTo>
                <a:lnTo>
                  <a:pt x="854" y="0"/>
                </a:lnTo>
                <a:close/>
                <a:moveTo>
                  <a:pt x="855" y="0"/>
                </a:moveTo>
                <a:lnTo>
                  <a:pt x="887" y="32"/>
                </a:lnTo>
                <a:lnTo>
                  <a:pt x="887" y="33"/>
                </a:lnTo>
                <a:lnTo>
                  <a:pt x="854" y="0"/>
                </a:lnTo>
                <a:lnTo>
                  <a:pt x="855" y="0"/>
                </a:lnTo>
                <a:lnTo>
                  <a:pt x="855" y="0"/>
                </a:lnTo>
                <a:close/>
                <a:moveTo>
                  <a:pt x="856" y="0"/>
                </a:moveTo>
                <a:lnTo>
                  <a:pt x="887" y="31"/>
                </a:lnTo>
                <a:lnTo>
                  <a:pt x="887" y="32"/>
                </a:lnTo>
                <a:lnTo>
                  <a:pt x="855" y="0"/>
                </a:lnTo>
                <a:lnTo>
                  <a:pt x="856" y="0"/>
                </a:lnTo>
                <a:close/>
                <a:moveTo>
                  <a:pt x="857" y="0"/>
                </a:moveTo>
                <a:lnTo>
                  <a:pt x="887" y="30"/>
                </a:lnTo>
                <a:lnTo>
                  <a:pt x="887" y="31"/>
                </a:lnTo>
                <a:lnTo>
                  <a:pt x="856" y="0"/>
                </a:lnTo>
                <a:lnTo>
                  <a:pt x="857" y="0"/>
                </a:lnTo>
                <a:close/>
                <a:moveTo>
                  <a:pt x="859" y="0"/>
                </a:moveTo>
                <a:lnTo>
                  <a:pt x="887" y="29"/>
                </a:lnTo>
                <a:lnTo>
                  <a:pt x="887" y="30"/>
                </a:lnTo>
                <a:lnTo>
                  <a:pt x="857" y="0"/>
                </a:lnTo>
                <a:lnTo>
                  <a:pt x="859" y="0"/>
                </a:lnTo>
                <a:close/>
                <a:moveTo>
                  <a:pt x="860" y="1"/>
                </a:moveTo>
                <a:lnTo>
                  <a:pt x="887" y="28"/>
                </a:lnTo>
                <a:lnTo>
                  <a:pt x="887" y="29"/>
                </a:lnTo>
                <a:lnTo>
                  <a:pt x="859" y="0"/>
                </a:lnTo>
                <a:lnTo>
                  <a:pt x="860" y="1"/>
                </a:lnTo>
                <a:close/>
                <a:moveTo>
                  <a:pt x="861" y="1"/>
                </a:moveTo>
                <a:lnTo>
                  <a:pt x="887" y="27"/>
                </a:lnTo>
                <a:lnTo>
                  <a:pt x="887" y="27"/>
                </a:lnTo>
                <a:lnTo>
                  <a:pt x="887" y="28"/>
                </a:lnTo>
                <a:lnTo>
                  <a:pt x="860" y="1"/>
                </a:lnTo>
                <a:lnTo>
                  <a:pt x="861" y="1"/>
                </a:lnTo>
                <a:close/>
                <a:moveTo>
                  <a:pt x="862" y="1"/>
                </a:moveTo>
                <a:lnTo>
                  <a:pt x="887" y="26"/>
                </a:lnTo>
                <a:lnTo>
                  <a:pt x="887" y="27"/>
                </a:lnTo>
                <a:lnTo>
                  <a:pt x="861" y="1"/>
                </a:lnTo>
                <a:lnTo>
                  <a:pt x="862" y="1"/>
                </a:lnTo>
                <a:close/>
                <a:moveTo>
                  <a:pt x="864" y="1"/>
                </a:moveTo>
                <a:lnTo>
                  <a:pt x="887" y="24"/>
                </a:lnTo>
                <a:lnTo>
                  <a:pt x="887" y="25"/>
                </a:lnTo>
                <a:lnTo>
                  <a:pt x="887" y="26"/>
                </a:lnTo>
                <a:lnTo>
                  <a:pt x="862" y="1"/>
                </a:lnTo>
                <a:lnTo>
                  <a:pt x="864" y="1"/>
                </a:lnTo>
                <a:close/>
                <a:moveTo>
                  <a:pt x="865" y="2"/>
                </a:moveTo>
                <a:lnTo>
                  <a:pt x="887" y="23"/>
                </a:lnTo>
                <a:lnTo>
                  <a:pt x="887" y="24"/>
                </a:lnTo>
                <a:lnTo>
                  <a:pt x="864" y="1"/>
                </a:lnTo>
                <a:lnTo>
                  <a:pt x="865" y="2"/>
                </a:lnTo>
                <a:close/>
                <a:moveTo>
                  <a:pt x="868" y="2"/>
                </a:moveTo>
                <a:lnTo>
                  <a:pt x="886" y="22"/>
                </a:lnTo>
                <a:lnTo>
                  <a:pt x="886" y="22"/>
                </a:lnTo>
                <a:lnTo>
                  <a:pt x="887" y="23"/>
                </a:lnTo>
                <a:lnTo>
                  <a:pt x="865" y="2"/>
                </a:lnTo>
                <a:lnTo>
                  <a:pt x="868" y="2"/>
                </a:lnTo>
                <a:close/>
                <a:moveTo>
                  <a:pt x="870" y="3"/>
                </a:moveTo>
                <a:lnTo>
                  <a:pt x="886" y="19"/>
                </a:lnTo>
                <a:lnTo>
                  <a:pt x="886" y="20"/>
                </a:lnTo>
                <a:lnTo>
                  <a:pt x="886" y="22"/>
                </a:lnTo>
                <a:lnTo>
                  <a:pt x="868" y="2"/>
                </a:lnTo>
                <a:lnTo>
                  <a:pt x="869" y="3"/>
                </a:lnTo>
                <a:lnTo>
                  <a:pt x="870" y="3"/>
                </a:lnTo>
                <a:close/>
                <a:moveTo>
                  <a:pt x="872" y="4"/>
                </a:moveTo>
                <a:lnTo>
                  <a:pt x="885" y="17"/>
                </a:lnTo>
                <a:lnTo>
                  <a:pt x="885" y="18"/>
                </a:lnTo>
                <a:lnTo>
                  <a:pt x="886" y="19"/>
                </a:lnTo>
                <a:lnTo>
                  <a:pt x="870" y="3"/>
                </a:lnTo>
                <a:lnTo>
                  <a:pt x="871" y="4"/>
                </a:lnTo>
                <a:lnTo>
                  <a:pt x="872" y="4"/>
                </a:lnTo>
                <a:close/>
                <a:moveTo>
                  <a:pt x="874" y="6"/>
                </a:moveTo>
                <a:lnTo>
                  <a:pt x="884" y="15"/>
                </a:lnTo>
                <a:lnTo>
                  <a:pt x="884" y="16"/>
                </a:lnTo>
                <a:lnTo>
                  <a:pt x="885" y="17"/>
                </a:lnTo>
                <a:lnTo>
                  <a:pt x="872" y="4"/>
                </a:lnTo>
                <a:lnTo>
                  <a:pt x="873" y="6"/>
                </a:lnTo>
                <a:lnTo>
                  <a:pt x="874" y="6"/>
                </a:lnTo>
                <a:close/>
                <a:moveTo>
                  <a:pt x="884" y="15"/>
                </a:moveTo>
                <a:lnTo>
                  <a:pt x="874" y="6"/>
                </a:lnTo>
                <a:lnTo>
                  <a:pt x="879" y="10"/>
                </a:lnTo>
                <a:lnTo>
                  <a:pt x="884" y="15"/>
                </a:lnTo>
                <a:close/>
                <a:moveTo>
                  <a:pt x="48" y="948"/>
                </a:moveTo>
                <a:lnTo>
                  <a:pt x="76" y="975"/>
                </a:lnTo>
                <a:lnTo>
                  <a:pt x="67" y="971"/>
                </a:lnTo>
                <a:lnTo>
                  <a:pt x="59" y="966"/>
                </a:lnTo>
                <a:lnTo>
                  <a:pt x="57" y="965"/>
                </a:lnTo>
                <a:lnTo>
                  <a:pt x="52" y="956"/>
                </a:lnTo>
                <a:lnTo>
                  <a:pt x="48" y="948"/>
                </a:lnTo>
                <a:close/>
                <a:moveTo>
                  <a:pt x="46" y="939"/>
                </a:moveTo>
                <a:lnTo>
                  <a:pt x="84" y="978"/>
                </a:lnTo>
                <a:lnTo>
                  <a:pt x="80" y="977"/>
                </a:lnTo>
                <a:lnTo>
                  <a:pt x="76" y="975"/>
                </a:lnTo>
                <a:lnTo>
                  <a:pt x="48" y="948"/>
                </a:lnTo>
                <a:lnTo>
                  <a:pt x="46" y="944"/>
                </a:lnTo>
                <a:lnTo>
                  <a:pt x="46" y="939"/>
                </a:lnTo>
                <a:close/>
                <a:moveTo>
                  <a:pt x="45" y="933"/>
                </a:moveTo>
                <a:lnTo>
                  <a:pt x="90" y="979"/>
                </a:lnTo>
                <a:lnTo>
                  <a:pt x="87" y="979"/>
                </a:lnTo>
                <a:lnTo>
                  <a:pt x="84" y="978"/>
                </a:lnTo>
                <a:lnTo>
                  <a:pt x="46" y="939"/>
                </a:lnTo>
                <a:lnTo>
                  <a:pt x="45" y="936"/>
                </a:lnTo>
                <a:lnTo>
                  <a:pt x="45" y="933"/>
                </a:lnTo>
                <a:close/>
                <a:moveTo>
                  <a:pt x="45" y="928"/>
                </a:moveTo>
                <a:lnTo>
                  <a:pt x="96" y="978"/>
                </a:lnTo>
                <a:lnTo>
                  <a:pt x="94" y="979"/>
                </a:lnTo>
                <a:lnTo>
                  <a:pt x="90" y="979"/>
                </a:lnTo>
                <a:lnTo>
                  <a:pt x="90" y="979"/>
                </a:lnTo>
                <a:lnTo>
                  <a:pt x="45" y="933"/>
                </a:lnTo>
                <a:lnTo>
                  <a:pt x="45" y="933"/>
                </a:lnTo>
                <a:lnTo>
                  <a:pt x="45" y="930"/>
                </a:lnTo>
                <a:lnTo>
                  <a:pt x="45" y="928"/>
                </a:lnTo>
                <a:close/>
                <a:moveTo>
                  <a:pt x="46" y="922"/>
                </a:moveTo>
                <a:lnTo>
                  <a:pt x="101" y="978"/>
                </a:lnTo>
                <a:lnTo>
                  <a:pt x="99" y="978"/>
                </a:lnTo>
                <a:lnTo>
                  <a:pt x="96" y="978"/>
                </a:lnTo>
                <a:lnTo>
                  <a:pt x="45" y="928"/>
                </a:lnTo>
                <a:lnTo>
                  <a:pt x="46" y="924"/>
                </a:lnTo>
                <a:lnTo>
                  <a:pt x="46" y="922"/>
                </a:lnTo>
                <a:close/>
                <a:moveTo>
                  <a:pt x="48" y="917"/>
                </a:moveTo>
                <a:lnTo>
                  <a:pt x="106" y="975"/>
                </a:lnTo>
                <a:lnTo>
                  <a:pt x="104" y="977"/>
                </a:lnTo>
                <a:lnTo>
                  <a:pt x="101" y="978"/>
                </a:lnTo>
                <a:lnTo>
                  <a:pt x="46" y="922"/>
                </a:lnTo>
                <a:lnTo>
                  <a:pt x="47" y="919"/>
                </a:lnTo>
                <a:lnTo>
                  <a:pt x="48" y="917"/>
                </a:lnTo>
                <a:close/>
                <a:moveTo>
                  <a:pt x="49" y="913"/>
                </a:moveTo>
                <a:lnTo>
                  <a:pt x="111" y="973"/>
                </a:lnTo>
                <a:lnTo>
                  <a:pt x="109" y="974"/>
                </a:lnTo>
                <a:lnTo>
                  <a:pt x="106" y="975"/>
                </a:lnTo>
                <a:lnTo>
                  <a:pt x="48" y="917"/>
                </a:lnTo>
                <a:lnTo>
                  <a:pt x="48" y="915"/>
                </a:lnTo>
                <a:lnTo>
                  <a:pt x="49" y="913"/>
                </a:lnTo>
                <a:close/>
                <a:moveTo>
                  <a:pt x="51" y="908"/>
                </a:moveTo>
                <a:lnTo>
                  <a:pt x="115" y="971"/>
                </a:lnTo>
                <a:lnTo>
                  <a:pt x="113" y="973"/>
                </a:lnTo>
                <a:lnTo>
                  <a:pt x="111" y="973"/>
                </a:lnTo>
                <a:lnTo>
                  <a:pt x="49" y="913"/>
                </a:lnTo>
                <a:lnTo>
                  <a:pt x="50" y="911"/>
                </a:lnTo>
                <a:lnTo>
                  <a:pt x="51" y="908"/>
                </a:lnTo>
                <a:close/>
                <a:moveTo>
                  <a:pt x="54" y="905"/>
                </a:moveTo>
                <a:lnTo>
                  <a:pt x="118" y="969"/>
                </a:lnTo>
                <a:lnTo>
                  <a:pt x="116" y="970"/>
                </a:lnTo>
                <a:lnTo>
                  <a:pt x="115" y="971"/>
                </a:lnTo>
                <a:lnTo>
                  <a:pt x="51" y="908"/>
                </a:lnTo>
                <a:lnTo>
                  <a:pt x="53" y="906"/>
                </a:lnTo>
                <a:lnTo>
                  <a:pt x="54" y="905"/>
                </a:lnTo>
                <a:close/>
                <a:moveTo>
                  <a:pt x="56" y="902"/>
                </a:moveTo>
                <a:lnTo>
                  <a:pt x="121" y="966"/>
                </a:lnTo>
                <a:lnTo>
                  <a:pt x="120" y="968"/>
                </a:lnTo>
                <a:lnTo>
                  <a:pt x="118" y="969"/>
                </a:lnTo>
                <a:lnTo>
                  <a:pt x="54" y="905"/>
                </a:lnTo>
                <a:lnTo>
                  <a:pt x="55" y="903"/>
                </a:lnTo>
                <a:lnTo>
                  <a:pt x="56" y="902"/>
                </a:lnTo>
                <a:close/>
                <a:moveTo>
                  <a:pt x="60" y="899"/>
                </a:moveTo>
                <a:lnTo>
                  <a:pt x="125" y="963"/>
                </a:lnTo>
                <a:lnTo>
                  <a:pt x="123" y="965"/>
                </a:lnTo>
                <a:lnTo>
                  <a:pt x="121" y="966"/>
                </a:lnTo>
                <a:lnTo>
                  <a:pt x="56" y="902"/>
                </a:lnTo>
                <a:lnTo>
                  <a:pt x="59" y="900"/>
                </a:lnTo>
                <a:lnTo>
                  <a:pt x="60" y="899"/>
                </a:lnTo>
                <a:close/>
                <a:moveTo>
                  <a:pt x="64" y="896"/>
                </a:moveTo>
                <a:lnTo>
                  <a:pt x="128" y="960"/>
                </a:lnTo>
                <a:lnTo>
                  <a:pt x="127" y="962"/>
                </a:lnTo>
                <a:lnTo>
                  <a:pt x="125" y="963"/>
                </a:lnTo>
                <a:lnTo>
                  <a:pt x="60" y="899"/>
                </a:lnTo>
                <a:lnTo>
                  <a:pt x="62" y="897"/>
                </a:lnTo>
                <a:lnTo>
                  <a:pt x="64" y="896"/>
                </a:lnTo>
                <a:close/>
                <a:moveTo>
                  <a:pt x="67" y="894"/>
                </a:moveTo>
                <a:lnTo>
                  <a:pt x="130" y="956"/>
                </a:lnTo>
                <a:lnTo>
                  <a:pt x="129" y="958"/>
                </a:lnTo>
                <a:lnTo>
                  <a:pt x="128" y="960"/>
                </a:lnTo>
                <a:lnTo>
                  <a:pt x="64" y="896"/>
                </a:lnTo>
                <a:lnTo>
                  <a:pt x="65" y="895"/>
                </a:lnTo>
                <a:lnTo>
                  <a:pt x="67" y="894"/>
                </a:lnTo>
                <a:close/>
                <a:moveTo>
                  <a:pt x="71" y="891"/>
                </a:moveTo>
                <a:lnTo>
                  <a:pt x="132" y="952"/>
                </a:lnTo>
                <a:lnTo>
                  <a:pt x="131" y="954"/>
                </a:lnTo>
                <a:lnTo>
                  <a:pt x="130" y="956"/>
                </a:lnTo>
                <a:lnTo>
                  <a:pt x="67" y="894"/>
                </a:lnTo>
                <a:lnTo>
                  <a:pt x="69" y="892"/>
                </a:lnTo>
                <a:lnTo>
                  <a:pt x="71" y="891"/>
                </a:lnTo>
                <a:close/>
                <a:moveTo>
                  <a:pt x="76" y="889"/>
                </a:moveTo>
                <a:lnTo>
                  <a:pt x="134" y="948"/>
                </a:lnTo>
                <a:lnTo>
                  <a:pt x="133" y="950"/>
                </a:lnTo>
                <a:lnTo>
                  <a:pt x="132" y="952"/>
                </a:lnTo>
                <a:lnTo>
                  <a:pt x="71" y="891"/>
                </a:lnTo>
                <a:lnTo>
                  <a:pt x="73" y="890"/>
                </a:lnTo>
                <a:lnTo>
                  <a:pt x="76" y="889"/>
                </a:lnTo>
                <a:close/>
                <a:moveTo>
                  <a:pt x="81" y="888"/>
                </a:moveTo>
                <a:lnTo>
                  <a:pt x="135" y="942"/>
                </a:lnTo>
                <a:lnTo>
                  <a:pt x="135" y="946"/>
                </a:lnTo>
                <a:lnTo>
                  <a:pt x="134" y="948"/>
                </a:lnTo>
                <a:lnTo>
                  <a:pt x="76" y="889"/>
                </a:lnTo>
                <a:lnTo>
                  <a:pt x="78" y="888"/>
                </a:lnTo>
                <a:lnTo>
                  <a:pt x="81" y="888"/>
                </a:lnTo>
                <a:close/>
                <a:moveTo>
                  <a:pt x="86" y="887"/>
                </a:moveTo>
                <a:lnTo>
                  <a:pt x="136" y="937"/>
                </a:lnTo>
                <a:lnTo>
                  <a:pt x="136" y="940"/>
                </a:lnTo>
                <a:lnTo>
                  <a:pt x="135" y="942"/>
                </a:lnTo>
                <a:lnTo>
                  <a:pt x="81" y="888"/>
                </a:lnTo>
                <a:lnTo>
                  <a:pt x="83" y="887"/>
                </a:lnTo>
                <a:lnTo>
                  <a:pt x="86" y="887"/>
                </a:lnTo>
                <a:close/>
                <a:moveTo>
                  <a:pt x="92" y="887"/>
                </a:moveTo>
                <a:lnTo>
                  <a:pt x="136" y="932"/>
                </a:lnTo>
                <a:lnTo>
                  <a:pt x="136" y="933"/>
                </a:lnTo>
                <a:lnTo>
                  <a:pt x="136" y="935"/>
                </a:lnTo>
                <a:lnTo>
                  <a:pt x="136" y="937"/>
                </a:lnTo>
                <a:lnTo>
                  <a:pt x="86" y="887"/>
                </a:lnTo>
                <a:lnTo>
                  <a:pt x="88" y="887"/>
                </a:lnTo>
                <a:lnTo>
                  <a:pt x="90" y="887"/>
                </a:lnTo>
                <a:lnTo>
                  <a:pt x="92" y="887"/>
                </a:lnTo>
                <a:close/>
                <a:moveTo>
                  <a:pt x="99" y="887"/>
                </a:moveTo>
                <a:lnTo>
                  <a:pt x="135" y="924"/>
                </a:lnTo>
                <a:lnTo>
                  <a:pt x="136" y="928"/>
                </a:lnTo>
                <a:lnTo>
                  <a:pt x="136" y="932"/>
                </a:lnTo>
                <a:lnTo>
                  <a:pt x="92" y="887"/>
                </a:lnTo>
                <a:lnTo>
                  <a:pt x="95" y="887"/>
                </a:lnTo>
                <a:lnTo>
                  <a:pt x="99" y="887"/>
                </a:lnTo>
                <a:close/>
                <a:moveTo>
                  <a:pt x="108" y="890"/>
                </a:moveTo>
                <a:lnTo>
                  <a:pt x="135" y="918"/>
                </a:lnTo>
                <a:lnTo>
                  <a:pt x="134" y="918"/>
                </a:lnTo>
                <a:lnTo>
                  <a:pt x="135" y="921"/>
                </a:lnTo>
                <a:lnTo>
                  <a:pt x="135" y="924"/>
                </a:lnTo>
                <a:lnTo>
                  <a:pt x="99" y="887"/>
                </a:lnTo>
                <a:lnTo>
                  <a:pt x="103" y="888"/>
                </a:lnTo>
                <a:lnTo>
                  <a:pt x="108" y="890"/>
                </a:lnTo>
                <a:close/>
                <a:moveTo>
                  <a:pt x="121" y="898"/>
                </a:moveTo>
                <a:lnTo>
                  <a:pt x="139" y="916"/>
                </a:lnTo>
                <a:lnTo>
                  <a:pt x="135" y="918"/>
                </a:lnTo>
                <a:lnTo>
                  <a:pt x="108" y="890"/>
                </a:lnTo>
                <a:lnTo>
                  <a:pt x="114" y="894"/>
                </a:lnTo>
                <a:lnTo>
                  <a:pt x="120" y="898"/>
                </a:lnTo>
                <a:lnTo>
                  <a:pt x="121" y="898"/>
                </a:lnTo>
                <a:close/>
                <a:moveTo>
                  <a:pt x="125" y="896"/>
                </a:moveTo>
                <a:lnTo>
                  <a:pt x="143" y="913"/>
                </a:lnTo>
                <a:lnTo>
                  <a:pt x="139" y="916"/>
                </a:lnTo>
                <a:lnTo>
                  <a:pt x="121" y="898"/>
                </a:lnTo>
                <a:lnTo>
                  <a:pt x="125" y="896"/>
                </a:lnTo>
                <a:close/>
                <a:moveTo>
                  <a:pt x="129" y="894"/>
                </a:moveTo>
                <a:lnTo>
                  <a:pt x="147" y="911"/>
                </a:lnTo>
                <a:lnTo>
                  <a:pt x="143" y="913"/>
                </a:lnTo>
                <a:lnTo>
                  <a:pt x="125" y="896"/>
                </a:lnTo>
                <a:lnTo>
                  <a:pt x="129" y="894"/>
                </a:lnTo>
                <a:close/>
                <a:moveTo>
                  <a:pt x="133" y="890"/>
                </a:moveTo>
                <a:lnTo>
                  <a:pt x="151" y="908"/>
                </a:lnTo>
                <a:lnTo>
                  <a:pt x="147" y="911"/>
                </a:lnTo>
                <a:lnTo>
                  <a:pt x="129" y="894"/>
                </a:lnTo>
                <a:lnTo>
                  <a:pt x="133" y="890"/>
                </a:lnTo>
                <a:close/>
                <a:moveTo>
                  <a:pt x="136" y="888"/>
                </a:moveTo>
                <a:lnTo>
                  <a:pt x="154" y="906"/>
                </a:lnTo>
                <a:lnTo>
                  <a:pt x="151" y="908"/>
                </a:lnTo>
                <a:lnTo>
                  <a:pt x="133" y="890"/>
                </a:lnTo>
                <a:lnTo>
                  <a:pt x="136" y="888"/>
                </a:lnTo>
                <a:close/>
                <a:moveTo>
                  <a:pt x="141" y="886"/>
                </a:moveTo>
                <a:lnTo>
                  <a:pt x="159" y="904"/>
                </a:lnTo>
                <a:lnTo>
                  <a:pt x="154" y="906"/>
                </a:lnTo>
                <a:lnTo>
                  <a:pt x="136" y="888"/>
                </a:lnTo>
                <a:lnTo>
                  <a:pt x="141" y="886"/>
                </a:lnTo>
                <a:close/>
                <a:moveTo>
                  <a:pt x="145" y="884"/>
                </a:moveTo>
                <a:lnTo>
                  <a:pt x="162" y="902"/>
                </a:lnTo>
                <a:lnTo>
                  <a:pt x="159" y="904"/>
                </a:lnTo>
                <a:lnTo>
                  <a:pt x="141" y="886"/>
                </a:lnTo>
                <a:lnTo>
                  <a:pt x="145" y="884"/>
                </a:lnTo>
                <a:close/>
                <a:moveTo>
                  <a:pt x="148" y="882"/>
                </a:moveTo>
                <a:lnTo>
                  <a:pt x="166" y="899"/>
                </a:lnTo>
                <a:lnTo>
                  <a:pt x="162" y="902"/>
                </a:lnTo>
                <a:lnTo>
                  <a:pt x="145" y="884"/>
                </a:lnTo>
                <a:lnTo>
                  <a:pt x="148" y="882"/>
                </a:lnTo>
                <a:close/>
                <a:moveTo>
                  <a:pt x="152" y="880"/>
                </a:moveTo>
                <a:lnTo>
                  <a:pt x="170" y="897"/>
                </a:lnTo>
                <a:lnTo>
                  <a:pt x="166" y="899"/>
                </a:lnTo>
                <a:lnTo>
                  <a:pt x="148" y="882"/>
                </a:lnTo>
                <a:lnTo>
                  <a:pt x="152" y="880"/>
                </a:lnTo>
                <a:close/>
                <a:moveTo>
                  <a:pt x="156" y="876"/>
                </a:moveTo>
                <a:lnTo>
                  <a:pt x="174" y="895"/>
                </a:lnTo>
                <a:lnTo>
                  <a:pt x="170" y="897"/>
                </a:lnTo>
                <a:lnTo>
                  <a:pt x="152" y="880"/>
                </a:lnTo>
                <a:lnTo>
                  <a:pt x="156" y="876"/>
                </a:lnTo>
                <a:close/>
                <a:moveTo>
                  <a:pt x="160" y="874"/>
                </a:moveTo>
                <a:lnTo>
                  <a:pt x="178" y="892"/>
                </a:lnTo>
                <a:lnTo>
                  <a:pt x="174" y="895"/>
                </a:lnTo>
                <a:lnTo>
                  <a:pt x="156" y="876"/>
                </a:lnTo>
                <a:lnTo>
                  <a:pt x="160" y="874"/>
                </a:lnTo>
                <a:close/>
                <a:moveTo>
                  <a:pt x="164" y="872"/>
                </a:moveTo>
                <a:lnTo>
                  <a:pt x="182" y="890"/>
                </a:lnTo>
                <a:lnTo>
                  <a:pt x="178" y="892"/>
                </a:lnTo>
                <a:lnTo>
                  <a:pt x="160" y="874"/>
                </a:lnTo>
                <a:lnTo>
                  <a:pt x="164" y="872"/>
                </a:lnTo>
                <a:close/>
                <a:moveTo>
                  <a:pt x="168" y="870"/>
                </a:moveTo>
                <a:lnTo>
                  <a:pt x="185" y="888"/>
                </a:lnTo>
                <a:lnTo>
                  <a:pt x="182" y="890"/>
                </a:lnTo>
                <a:lnTo>
                  <a:pt x="164" y="872"/>
                </a:lnTo>
                <a:lnTo>
                  <a:pt x="168" y="870"/>
                </a:lnTo>
                <a:close/>
                <a:moveTo>
                  <a:pt x="171" y="868"/>
                </a:moveTo>
                <a:lnTo>
                  <a:pt x="189" y="885"/>
                </a:lnTo>
                <a:lnTo>
                  <a:pt x="185" y="888"/>
                </a:lnTo>
                <a:lnTo>
                  <a:pt x="168" y="870"/>
                </a:lnTo>
                <a:lnTo>
                  <a:pt x="171" y="868"/>
                </a:lnTo>
                <a:close/>
                <a:moveTo>
                  <a:pt x="176" y="866"/>
                </a:moveTo>
                <a:lnTo>
                  <a:pt x="194" y="883"/>
                </a:lnTo>
                <a:lnTo>
                  <a:pt x="189" y="885"/>
                </a:lnTo>
                <a:lnTo>
                  <a:pt x="171" y="868"/>
                </a:lnTo>
                <a:lnTo>
                  <a:pt x="176" y="866"/>
                </a:lnTo>
                <a:close/>
                <a:moveTo>
                  <a:pt x="180" y="863"/>
                </a:moveTo>
                <a:lnTo>
                  <a:pt x="197" y="881"/>
                </a:lnTo>
                <a:lnTo>
                  <a:pt x="194" y="883"/>
                </a:lnTo>
                <a:lnTo>
                  <a:pt x="176" y="866"/>
                </a:lnTo>
                <a:lnTo>
                  <a:pt x="180" y="863"/>
                </a:lnTo>
                <a:close/>
                <a:moveTo>
                  <a:pt x="183" y="861"/>
                </a:moveTo>
                <a:lnTo>
                  <a:pt x="201" y="879"/>
                </a:lnTo>
                <a:lnTo>
                  <a:pt x="197" y="881"/>
                </a:lnTo>
                <a:lnTo>
                  <a:pt x="180" y="863"/>
                </a:lnTo>
                <a:lnTo>
                  <a:pt x="183" y="861"/>
                </a:lnTo>
                <a:close/>
                <a:moveTo>
                  <a:pt x="187" y="858"/>
                </a:moveTo>
                <a:lnTo>
                  <a:pt x="205" y="876"/>
                </a:lnTo>
                <a:lnTo>
                  <a:pt x="201" y="879"/>
                </a:lnTo>
                <a:lnTo>
                  <a:pt x="183" y="861"/>
                </a:lnTo>
                <a:lnTo>
                  <a:pt x="187" y="858"/>
                </a:lnTo>
                <a:close/>
                <a:moveTo>
                  <a:pt x="192" y="856"/>
                </a:moveTo>
                <a:lnTo>
                  <a:pt x="209" y="874"/>
                </a:lnTo>
                <a:lnTo>
                  <a:pt x="205" y="876"/>
                </a:lnTo>
                <a:lnTo>
                  <a:pt x="187" y="858"/>
                </a:lnTo>
                <a:lnTo>
                  <a:pt x="192" y="856"/>
                </a:lnTo>
                <a:close/>
                <a:moveTo>
                  <a:pt x="195" y="854"/>
                </a:moveTo>
                <a:lnTo>
                  <a:pt x="213" y="871"/>
                </a:lnTo>
                <a:lnTo>
                  <a:pt x="209" y="874"/>
                </a:lnTo>
                <a:lnTo>
                  <a:pt x="192" y="856"/>
                </a:lnTo>
                <a:lnTo>
                  <a:pt x="195" y="854"/>
                </a:lnTo>
                <a:close/>
                <a:moveTo>
                  <a:pt x="199" y="852"/>
                </a:moveTo>
                <a:lnTo>
                  <a:pt x="217" y="869"/>
                </a:lnTo>
                <a:lnTo>
                  <a:pt x="213" y="871"/>
                </a:lnTo>
                <a:lnTo>
                  <a:pt x="195" y="854"/>
                </a:lnTo>
                <a:lnTo>
                  <a:pt x="199" y="852"/>
                </a:lnTo>
                <a:close/>
                <a:moveTo>
                  <a:pt x="203" y="849"/>
                </a:moveTo>
                <a:lnTo>
                  <a:pt x="220" y="867"/>
                </a:lnTo>
                <a:lnTo>
                  <a:pt x="217" y="869"/>
                </a:lnTo>
                <a:lnTo>
                  <a:pt x="199" y="852"/>
                </a:lnTo>
                <a:lnTo>
                  <a:pt x="203" y="849"/>
                </a:lnTo>
                <a:close/>
                <a:moveTo>
                  <a:pt x="207" y="847"/>
                </a:moveTo>
                <a:lnTo>
                  <a:pt x="225" y="865"/>
                </a:lnTo>
                <a:lnTo>
                  <a:pt x="220" y="867"/>
                </a:lnTo>
                <a:lnTo>
                  <a:pt x="203" y="849"/>
                </a:lnTo>
                <a:lnTo>
                  <a:pt x="207" y="847"/>
                </a:lnTo>
                <a:close/>
                <a:moveTo>
                  <a:pt x="211" y="845"/>
                </a:moveTo>
                <a:lnTo>
                  <a:pt x="229" y="863"/>
                </a:lnTo>
                <a:lnTo>
                  <a:pt x="225" y="865"/>
                </a:lnTo>
                <a:lnTo>
                  <a:pt x="207" y="847"/>
                </a:lnTo>
                <a:lnTo>
                  <a:pt x="211" y="845"/>
                </a:lnTo>
                <a:close/>
                <a:moveTo>
                  <a:pt x="215" y="842"/>
                </a:moveTo>
                <a:lnTo>
                  <a:pt x="232" y="861"/>
                </a:lnTo>
                <a:lnTo>
                  <a:pt x="229" y="863"/>
                </a:lnTo>
                <a:lnTo>
                  <a:pt x="211" y="845"/>
                </a:lnTo>
                <a:lnTo>
                  <a:pt x="215" y="842"/>
                </a:lnTo>
                <a:close/>
                <a:moveTo>
                  <a:pt x="218" y="840"/>
                </a:moveTo>
                <a:lnTo>
                  <a:pt x="236" y="857"/>
                </a:lnTo>
                <a:lnTo>
                  <a:pt x="232" y="861"/>
                </a:lnTo>
                <a:lnTo>
                  <a:pt x="215" y="842"/>
                </a:lnTo>
                <a:lnTo>
                  <a:pt x="218" y="840"/>
                </a:lnTo>
                <a:close/>
                <a:moveTo>
                  <a:pt x="222" y="838"/>
                </a:moveTo>
                <a:lnTo>
                  <a:pt x="241" y="855"/>
                </a:lnTo>
                <a:lnTo>
                  <a:pt x="236" y="857"/>
                </a:lnTo>
                <a:lnTo>
                  <a:pt x="218" y="840"/>
                </a:lnTo>
                <a:lnTo>
                  <a:pt x="222" y="838"/>
                </a:lnTo>
                <a:close/>
                <a:moveTo>
                  <a:pt x="227" y="835"/>
                </a:moveTo>
                <a:lnTo>
                  <a:pt x="244" y="853"/>
                </a:lnTo>
                <a:lnTo>
                  <a:pt x="241" y="855"/>
                </a:lnTo>
                <a:lnTo>
                  <a:pt x="222" y="838"/>
                </a:lnTo>
                <a:lnTo>
                  <a:pt x="227" y="835"/>
                </a:lnTo>
                <a:close/>
                <a:moveTo>
                  <a:pt x="230" y="833"/>
                </a:moveTo>
                <a:lnTo>
                  <a:pt x="248" y="851"/>
                </a:lnTo>
                <a:lnTo>
                  <a:pt x="244" y="853"/>
                </a:lnTo>
                <a:lnTo>
                  <a:pt x="227" y="835"/>
                </a:lnTo>
                <a:lnTo>
                  <a:pt x="230" y="833"/>
                </a:lnTo>
                <a:close/>
                <a:moveTo>
                  <a:pt x="234" y="831"/>
                </a:moveTo>
                <a:lnTo>
                  <a:pt x="252" y="849"/>
                </a:lnTo>
                <a:lnTo>
                  <a:pt x="248" y="851"/>
                </a:lnTo>
                <a:lnTo>
                  <a:pt x="230" y="833"/>
                </a:lnTo>
                <a:lnTo>
                  <a:pt x="234" y="831"/>
                </a:lnTo>
                <a:close/>
                <a:moveTo>
                  <a:pt x="238" y="829"/>
                </a:moveTo>
                <a:lnTo>
                  <a:pt x="255" y="847"/>
                </a:lnTo>
                <a:lnTo>
                  <a:pt x="252" y="849"/>
                </a:lnTo>
                <a:lnTo>
                  <a:pt x="234" y="831"/>
                </a:lnTo>
                <a:lnTo>
                  <a:pt x="238" y="829"/>
                </a:lnTo>
                <a:close/>
                <a:moveTo>
                  <a:pt x="242" y="826"/>
                </a:moveTo>
                <a:lnTo>
                  <a:pt x="260" y="843"/>
                </a:lnTo>
                <a:lnTo>
                  <a:pt x="255" y="847"/>
                </a:lnTo>
                <a:lnTo>
                  <a:pt x="238" y="829"/>
                </a:lnTo>
                <a:lnTo>
                  <a:pt x="242" y="826"/>
                </a:lnTo>
                <a:close/>
                <a:moveTo>
                  <a:pt x="246" y="824"/>
                </a:moveTo>
                <a:lnTo>
                  <a:pt x="264" y="841"/>
                </a:lnTo>
                <a:lnTo>
                  <a:pt x="260" y="843"/>
                </a:lnTo>
                <a:lnTo>
                  <a:pt x="242" y="826"/>
                </a:lnTo>
                <a:lnTo>
                  <a:pt x="246" y="824"/>
                </a:lnTo>
                <a:close/>
                <a:moveTo>
                  <a:pt x="249" y="821"/>
                </a:moveTo>
                <a:lnTo>
                  <a:pt x="267" y="839"/>
                </a:lnTo>
                <a:lnTo>
                  <a:pt x="264" y="841"/>
                </a:lnTo>
                <a:lnTo>
                  <a:pt x="246" y="824"/>
                </a:lnTo>
                <a:lnTo>
                  <a:pt x="249" y="821"/>
                </a:lnTo>
                <a:close/>
                <a:moveTo>
                  <a:pt x="253" y="819"/>
                </a:moveTo>
                <a:lnTo>
                  <a:pt x="271" y="837"/>
                </a:lnTo>
                <a:lnTo>
                  <a:pt x="267" y="839"/>
                </a:lnTo>
                <a:lnTo>
                  <a:pt x="249" y="821"/>
                </a:lnTo>
                <a:lnTo>
                  <a:pt x="253" y="819"/>
                </a:lnTo>
                <a:close/>
                <a:moveTo>
                  <a:pt x="258" y="817"/>
                </a:moveTo>
                <a:lnTo>
                  <a:pt x="276" y="835"/>
                </a:lnTo>
                <a:lnTo>
                  <a:pt x="271" y="837"/>
                </a:lnTo>
                <a:lnTo>
                  <a:pt x="253" y="819"/>
                </a:lnTo>
                <a:lnTo>
                  <a:pt x="258" y="817"/>
                </a:lnTo>
                <a:close/>
                <a:moveTo>
                  <a:pt x="261" y="815"/>
                </a:moveTo>
                <a:lnTo>
                  <a:pt x="279" y="833"/>
                </a:lnTo>
                <a:lnTo>
                  <a:pt x="276" y="835"/>
                </a:lnTo>
                <a:lnTo>
                  <a:pt x="258" y="817"/>
                </a:lnTo>
                <a:lnTo>
                  <a:pt x="261" y="815"/>
                </a:lnTo>
                <a:close/>
                <a:moveTo>
                  <a:pt x="265" y="813"/>
                </a:moveTo>
                <a:lnTo>
                  <a:pt x="283" y="830"/>
                </a:lnTo>
                <a:lnTo>
                  <a:pt x="279" y="833"/>
                </a:lnTo>
                <a:lnTo>
                  <a:pt x="261" y="815"/>
                </a:lnTo>
                <a:lnTo>
                  <a:pt x="265" y="813"/>
                </a:lnTo>
                <a:close/>
                <a:moveTo>
                  <a:pt x="396" y="944"/>
                </a:moveTo>
                <a:lnTo>
                  <a:pt x="413" y="960"/>
                </a:lnTo>
                <a:lnTo>
                  <a:pt x="408" y="956"/>
                </a:lnTo>
                <a:lnTo>
                  <a:pt x="403" y="953"/>
                </a:lnTo>
                <a:lnTo>
                  <a:pt x="400" y="949"/>
                </a:lnTo>
                <a:lnTo>
                  <a:pt x="396" y="944"/>
                </a:lnTo>
                <a:close/>
                <a:moveTo>
                  <a:pt x="269" y="810"/>
                </a:moveTo>
                <a:lnTo>
                  <a:pt x="286" y="828"/>
                </a:lnTo>
                <a:lnTo>
                  <a:pt x="283" y="830"/>
                </a:lnTo>
                <a:lnTo>
                  <a:pt x="265" y="813"/>
                </a:lnTo>
                <a:lnTo>
                  <a:pt x="269" y="810"/>
                </a:lnTo>
                <a:close/>
                <a:moveTo>
                  <a:pt x="392" y="933"/>
                </a:moveTo>
                <a:lnTo>
                  <a:pt x="424" y="965"/>
                </a:lnTo>
                <a:lnTo>
                  <a:pt x="418" y="963"/>
                </a:lnTo>
                <a:lnTo>
                  <a:pt x="413" y="960"/>
                </a:lnTo>
                <a:lnTo>
                  <a:pt x="396" y="944"/>
                </a:lnTo>
                <a:lnTo>
                  <a:pt x="394" y="938"/>
                </a:lnTo>
                <a:lnTo>
                  <a:pt x="392" y="933"/>
                </a:lnTo>
                <a:close/>
                <a:moveTo>
                  <a:pt x="273" y="807"/>
                </a:moveTo>
                <a:lnTo>
                  <a:pt x="291" y="825"/>
                </a:lnTo>
                <a:lnTo>
                  <a:pt x="286" y="828"/>
                </a:lnTo>
                <a:lnTo>
                  <a:pt x="269" y="810"/>
                </a:lnTo>
                <a:lnTo>
                  <a:pt x="273" y="807"/>
                </a:lnTo>
                <a:close/>
                <a:moveTo>
                  <a:pt x="391" y="925"/>
                </a:moveTo>
                <a:lnTo>
                  <a:pt x="431" y="966"/>
                </a:lnTo>
                <a:lnTo>
                  <a:pt x="427" y="966"/>
                </a:lnTo>
                <a:lnTo>
                  <a:pt x="424" y="965"/>
                </a:lnTo>
                <a:lnTo>
                  <a:pt x="392" y="933"/>
                </a:lnTo>
                <a:lnTo>
                  <a:pt x="391" y="929"/>
                </a:lnTo>
                <a:lnTo>
                  <a:pt x="391" y="925"/>
                </a:lnTo>
                <a:close/>
                <a:moveTo>
                  <a:pt x="277" y="805"/>
                </a:moveTo>
                <a:lnTo>
                  <a:pt x="295" y="823"/>
                </a:lnTo>
                <a:lnTo>
                  <a:pt x="291" y="825"/>
                </a:lnTo>
                <a:lnTo>
                  <a:pt x="273" y="807"/>
                </a:lnTo>
                <a:lnTo>
                  <a:pt x="277" y="805"/>
                </a:lnTo>
                <a:close/>
                <a:moveTo>
                  <a:pt x="391" y="919"/>
                </a:moveTo>
                <a:lnTo>
                  <a:pt x="438" y="966"/>
                </a:lnTo>
                <a:lnTo>
                  <a:pt x="435" y="966"/>
                </a:lnTo>
                <a:lnTo>
                  <a:pt x="433" y="966"/>
                </a:lnTo>
                <a:lnTo>
                  <a:pt x="431" y="966"/>
                </a:lnTo>
                <a:lnTo>
                  <a:pt x="391" y="925"/>
                </a:lnTo>
                <a:lnTo>
                  <a:pt x="391" y="922"/>
                </a:lnTo>
                <a:lnTo>
                  <a:pt x="390" y="920"/>
                </a:lnTo>
                <a:lnTo>
                  <a:pt x="391" y="919"/>
                </a:lnTo>
                <a:close/>
                <a:moveTo>
                  <a:pt x="281" y="803"/>
                </a:moveTo>
                <a:lnTo>
                  <a:pt x="298" y="821"/>
                </a:lnTo>
                <a:lnTo>
                  <a:pt x="295" y="823"/>
                </a:lnTo>
                <a:lnTo>
                  <a:pt x="277" y="805"/>
                </a:lnTo>
                <a:lnTo>
                  <a:pt x="281" y="803"/>
                </a:lnTo>
                <a:close/>
                <a:moveTo>
                  <a:pt x="391" y="913"/>
                </a:moveTo>
                <a:lnTo>
                  <a:pt x="443" y="966"/>
                </a:lnTo>
                <a:lnTo>
                  <a:pt x="441" y="966"/>
                </a:lnTo>
                <a:lnTo>
                  <a:pt x="438" y="966"/>
                </a:lnTo>
                <a:lnTo>
                  <a:pt x="391" y="919"/>
                </a:lnTo>
                <a:lnTo>
                  <a:pt x="391" y="916"/>
                </a:lnTo>
                <a:lnTo>
                  <a:pt x="391" y="913"/>
                </a:lnTo>
                <a:close/>
                <a:moveTo>
                  <a:pt x="284" y="801"/>
                </a:moveTo>
                <a:lnTo>
                  <a:pt x="302" y="819"/>
                </a:lnTo>
                <a:lnTo>
                  <a:pt x="298" y="821"/>
                </a:lnTo>
                <a:lnTo>
                  <a:pt x="281" y="803"/>
                </a:lnTo>
                <a:lnTo>
                  <a:pt x="284" y="801"/>
                </a:lnTo>
                <a:close/>
                <a:moveTo>
                  <a:pt x="392" y="908"/>
                </a:moveTo>
                <a:lnTo>
                  <a:pt x="448" y="965"/>
                </a:lnTo>
                <a:lnTo>
                  <a:pt x="446" y="965"/>
                </a:lnTo>
                <a:lnTo>
                  <a:pt x="443" y="966"/>
                </a:lnTo>
                <a:lnTo>
                  <a:pt x="391" y="913"/>
                </a:lnTo>
                <a:lnTo>
                  <a:pt x="392" y="911"/>
                </a:lnTo>
                <a:lnTo>
                  <a:pt x="392" y="908"/>
                </a:lnTo>
                <a:close/>
                <a:moveTo>
                  <a:pt x="71" y="582"/>
                </a:moveTo>
                <a:lnTo>
                  <a:pt x="73" y="584"/>
                </a:lnTo>
                <a:lnTo>
                  <a:pt x="71" y="584"/>
                </a:lnTo>
                <a:lnTo>
                  <a:pt x="71" y="582"/>
                </a:lnTo>
                <a:close/>
                <a:moveTo>
                  <a:pt x="288" y="799"/>
                </a:moveTo>
                <a:lnTo>
                  <a:pt x="307" y="816"/>
                </a:lnTo>
                <a:lnTo>
                  <a:pt x="302" y="819"/>
                </a:lnTo>
                <a:lnTo>
                  <a:pt x="284" y="801"/>
                </a:lnTo>
                <a:lnTo>
                  <a:pt x="288" y="799"/>
                </a:lnTo>
                <a:close/>
                <a:moveTo>
                  <a:pt x="394" y="903"/>
                </a:moveTo>
                <a:lnTo>
                  <a:pt x="453" y="963"/>
                </a:lnTo>
                <a:lnTo>
                  <a:pt x="450" y="964"/>
                </a:lnTo>
                <a:lnTo>
                  <a:pt x="448" y="965"/>
                </a:lnTo>
                <a:lnTo>
                  <a:pt x="392" y="908"/>
                </a:lnTo>
                <a:lnTo>
                  <a:pt x="393" y="905"/>
                </a:lnTo>
                <a:lnTo>
                  <a:pt x="394" y="903"/>
                </a:lnTo>
                <a:close/>
                <a:moveTo>
                  <a:pt x="71" y="575"/>
                </a:moveTo>
                <a:lnTo>
                  <a:pt x="80" y="584"/>
                </a:lnTo>
                <a:lnTo>
                  <a:pt x="73" y="584"/>
                </a:lnTo>
                <a:lnTo>
                  <a:pt x="71" y="582"/>
                </a:lnTo>
                <a:lnTo>
                  <a:pt x="71" y="575"/>
                </a:lnTo>
                <a:close/>
                <a:moveTo>
                  <a:pt x="293" y="797"/>
                </a:moveTo>
                <a:lnTo>
                  <a:pt x="310" y="814"/>
                </a:lnTo>
                <a:lnTo>
                  <a:pt x="307" y="816"/>
                </a:lnTo>
                <a:lnTo>
                  <a:pt x="288" y="799"/>
                </a:lnTo>
                <a:lnTo>
                  <a:pt x="293" y="797"/>
                </a:lnTo>
                <a:close/>
                <a:moveTo>
                  <a:pt x="395" y="899"/>
                </a:moveTo>
                <a:lnTo>
                  <a:pt x="457" y="961"/>
                </a:lnTo>
                <a:lnTo>
                  <a:pt x="456" y="962"/>
                </a:lnTo>
                <a:lnTo>
                  <a:pt x="453" y="963"/>
                </a:lnTo>
                <a:lnTo>
                  <a:pt x="394" y="903"/>
                </a:lnTo>
                <a:lnTo>
                  <a:pt x="394" y="901"/>
                </a:lnTo>
                <a:lnTo>
                  <a:pt x="395" y="899"/>
                </a:lnTo>
                <a:close/>
                <a:moveTo>
                  <a:pt x="71" y="570"/>
                </a:moveTo>
                <a:lnTo>
                  <a:pt x="85" y="584"/>
                </a:lnTo>
                <a:lnTo>
                  <a:pt x="80" y="584"/>
                </a:lnTo>
                <a:lnTo>
                  <a:pt x="71" y="575"/>
                </a:lnTo>
                <a:lnTo>
                  <a:pt x="71" y="570"/>
                </a:lnTo>
                <a:close/>
                <a:moveTo>
                  <a:pt x="296" y="793"/>
                </a:moveTo>
                <a:lnTo>
                  <a:pt x="314" y="812"/>
                </a:lnTo>
                <a:lnTo>
                  <a:pt x="310" y="814"/>
                </a:lnTo>
                <a:lnTo>
                  <a:pt x="293" y="797"/>
                </a:lnTo>
                <a:lnTo>
                  <a:pt x="296" y="793"/>
                </a:lnTo>
                <a:close/>
                <a:moveTo>
                  <a:pt x="398" y="896"/>
                </a:moveTo>
                <a:lnTo>
                  <a:pt x="461" y="958"/>
                </a:lnTo>
                <a:lnTo>
                  <a:pt x="459" y="960"/>
                </a:lnTo>
                <a:lnTo>
                  <a:pt x="457" y="961"/>
                </a:lnTo>
                <a:lnTo>
                  <a:pt x="395" y="899"/>
                </a:lnTo>
                <a:lnTo>
                  <a:pt x="396" y="897"/>
                </a:lnTo>
                <a:lnTo>
                  <a:pt x="398" y="896"/>
                </a:lnTo>
                <a:close/>
                <a:moveTo>
                  <a:pt x="71" y="563"/>
                </a:moveTo>
                <a:lnTo>
                  <a:pt x="92" y="584"/>
                </a:lnTo>
                <a:lnTo>
                  <a:pt x="85" y="584"/>
                </a:lnTo>
                <a:lnTo>
                  <a:pt x="71" y="570"/>
                </a:lnTo>
                <a:lnTo>
                  <a:pt x="71" y="563"/>
                </a:lnTo>
                <a:close/>
                <a:moveTo>
                  <a:pt x="300" y="791"/>
                </a:moveTo>
                <a:lnTo>
                  <a:pt x="318" y="809"/>
                </a:lnTo>
                <a:lnTo>
                  <a:pt x="314" y="812"/>
                </a:lnTo>
                <a:lnTo>
                  <a:pt x="296" y="793"/>
                </a:lnTo>
                <a:lnTo>
                  <a:pt x="300" y="791"/>
                </a:lnTo>
                <a:close/>
                <a:moveTo>
                  <a:pt x="400" y="891"/>
                </a:moveTo>
                <a:lnTo>
                  <a:pt x="465" y="956"/>
                </a:lnTo>
                <a:lnTo>
                  <a:pt x="463" y="957"/>
                </a:lnTo>
                <a:lnTo>
                  <a:pt x="461" y="958"/>
                </a:lnTo>
                <a:lnTo>
                  <a:pt x="398" y="896"/>
                </a:lnTo>
                <a:lnTo>
                  <a:pt x="399" y="894"/>
                </a:lnTo>
                <a:lnTo>
                  <a:pt x="400" y="891"/>
                </a:lnTo>
                <a:close/>
                <a:moveTo>
                  <a:pt x="71" y="557"/>
                </a:moveTo>
                <a:lnTo>
                  <a:pt x="98" y="584"/>
                </a:lnTo>
                <a:lnTo>
                  <a:pt x="92" y="584"/>
                </a:lnTo>
                <a:lnTo>
                  <a:pt x="71" y="563"/>
                </a:lnTo>
                <a:lnTo>
                  <a:pt x="71" y="557"/>
                </a:lnTo>
                <a:close/>
                <a:moveTo>
                  <a:pt x="304" y="789"/>
                </a:moveTo>
                <a:lnTo>
                  <a:pt x="321" y="807"/>
                </a:lnTo>
                <a:lnTo>
                  <a:pt x="318" y="809"/>
                </a:lnTo>
                <a:lnTo>
                  <a:pt x="300" y="791"/>
                </a:lnTo>
                <a:lnTo>
                  <a:pt x="304" y="789"/>
                </a:lnTo>
                <a:close/>
                <a:moveTo>
                  <a:pt x="403" y="888"/>
                </a:moveTo>
                <a:lnTo>
                  <a:pt x="468" y="953"/>
                </a:lnTo>
                <a:lnTo>
                  <a:pt x="466" y="954"/>
                </a:lnTo>
                <a:lnTo>
                  <a:pt x="465" y="956"/>
                </a:lnTo>
                <a:lnTo>
                  <a:pt x="400" y="891"/>
                </a:lnTo>
                <a:lnTo>
                  <a:pt x="401" y="890"/>
                </a:lnTo>
                <a:lnTo>
                  <a:pt x="403" y="888"/>
                </a:lnTo>
                <a:close/>
                <a:moveTo>
                  <a:pt x="71" y="551"/>
                </a:moveTo>
                <a:lnTo>
                  <a:pt x="104" y="584"/>
                </a:lnTo>
                <a:lnTo>
                  <a:pt x="98" y="584"/>
                </a:lnTo>
                <a:lnTo>
                  <a:pt x="71" y="557"/>
                </a:lnTo>
                <a:lnTo>
                  <a:pt x="71" y="551"/>
                </a:lnTo>
                <a:close/>
                <a:moveTo>
                  <a:pt x="308" y="787"/>
                </a:moveTo>
                <a:lnTo>
                  <a:pt x="326" y="805"/>
                </a:lnTo>
                <a:lnTo>
                  <a:pt x="321" y="807"/>
                </a:lnTo>
                <a:lnTo>
                  <a:pt x="304" y="789"/>
                </a:lnTo>
                <a:lnTo>
                  <a:pt x="308" y="787"/>
                </a:lnTo>
                <a:close/>
                <a:moveTo>
                  <a:pt x="407" y="885"/>
                </a:moveTo>
                <a:lnTo>
                  <a:pt x="471" y="950"/>
                </a:lnTo>
                <a:lnTo>
                  <a:pt x="469" y="952"/>
                </a:lnTo>
                <a:lnTo>
                  <a:pt x="468" y="953"/>
                </a:lnTo>
                <a:lnTo>
                  <a:pt x="403" y="888"/>
                </a:lnTo>
                <a:lnTo>
                  <a:pt x="405" y="887"/>
                </a:lnTo>
                <a:lnTo>
                  <a:pt x="407" y="885"/>
                </a:lnTo>
                <a:close/>
                <a:moveTo>
                  <a:pt x="71" y="544"/>
                </a:moveTo>
                <a:lnTo>
                  <a:pt x="111" y="584"/>
                </a:lnTo>
                <a:lnTo>
                  <a:pt x="104" y="584"/>
                </a:lnTo>
                <a:lnTo>
                  <a:pt x="71" y="551"/>
                </a:lnTo>
                <a:lnTo>
                  <a:pt x="71" y="544"/>
                </a:lnTo>
                <a:close/>
                <a:moveTo>
                  <a:pt x="312" y="785"/>
                </a:moveTo>
                <a:lnTo>
                  <a:pt x="330" y="802"/>
                </a:lnTo>
                <a:lnTo>
                  <a:pt x="326" y="805"/>
                </a:lnTo>
                <a:lnTo>
                  <a:pt x="308" y="787"/>
                </a:lnTo>
                <a:lnTo>
                  <a:pt x="312" y="785"/>
                </a:lnTo>
                <a:close/>
                <a:moveTo>
                  <a:pt x="410" y="883"/>
                </a:moveTo>
                <a:lnTo>
                  <a:pt x="474" y="947"/>
                </a:lnTo>
                <a:lnTo>
                  <a:pt x="473" y="948"/>
                </a:lnTo>
                <a:lnTo>
                  <a:pt x="471" y="950"/>
                </a:lnTo>
                <a:lnTo>
                  <a:pt x="407" y="885"/>
                </a:lnTo>
                <a:lnTo>
                  <a:pt x="408" y="884"/>
                </a:lnTo>
                <a:lnTo>
                  <a:pt x="410" y="883"/>
                </a:lnTo>
                <a:close/>
                <a:moveTo>
                  <a:pt x="71" y="538"/>
                </a:moveTo>
                <a:lnTo>
                  <a:pt x="117" y="584"/>
                </a:lnTo>
                <a:lnTo>
                  <a:pt x="111" y="584"/>
                </a:lnTo>
                <a:lnTo>
                  <a:pt x="71" y="544"/>
                </a:lnTo>
                <a:lnTo>
                  <a:pt x="71" y="538"/>
                </a:lnTo>
                <a:close/>
                <a:moveTo>
                  <a:pt x="316" y="783"/>
                </a:moveTo>
                <a:lnTo>
                  <a:pt x="333" y="800"/>
                </a:lnTo>
                <a:lnTo>
                  <a:pt x="330" y="802"/>
                </a:lnTo>
                <a:lnTo>
                  <a:pt x="312" y="785"/>
                </a:lnTo>
                <a:lnTo>
                  <a:pt x="316" y="783"/>
                </a:lnTo>
                <a:close/>
                <a:moveTo>
                  <a:pt x="414" y="881"/>
                </a:moveTo>
                <a:lnTo>
                  <a:pt x="476" y="942"/>
                </a:lnTo>
                <a:lnTo>
                  <a:pt x="475" y="945"/>
                </a:lnTo>
                <a:lnTo>
                  <a:pt x="474" y="947"/>
                </a:lnTo>
                <a:lnTo>
                  <a:pt x="410" y="883"/>
                </a:lnTo>
                <a:lnTo>
                  <a:pt x="412" y="882"/>
                </a:lnTo>
                <a:lnTo>
                  <a:pt x="414" y="881"/>
                </a:lnTo>
                <a:close/>
                <a:moveTo>
                  <a:pt x="71" y="533"/>
                </a:moveTo>
                <a:lnTo>
                  <a:pt x="122" y="584"/>
                </a:lnTo>
                <a:lnTo>
                  <a:pt x="117" y="584"/>
                </a:lnTo>
                <a:lnTo>
                  <a:pt x="71" y="538"/>
                </a:lnTo>
                <a:lnTo>
                  <a:pt x="71" y="533"/>
                </a:lnTo>
                <a:close/>
                <a:moveTo>
                  <a:pt x="319" y="780"/>
                </a:moveTo>
                <a:lnTo>
                  <a:pt x="337" y="798"/>
                </a:lnTo>
                <a:lnTo>
                  <a:pt x="333" y="800"/>
                </a:lnTo>
                <a:lnTo>
                  <a:pt x="316" y="783"/>
                </a:lnTo>
                <a:lnTo>
                  <a:pt x="319" y="780"/>
                </a:lnTo>
                <a:close/>
                <a:moveTo>
                  <a:pt x="418" y="879"/>
                </a:moveTo>
                <a:lnTo>
                  <a:pt x="478" y="938"/>
                </a:lnTo>
                <a:lnTo>
                  <a:pt x="477" y="940"/>
                </a:lnTo>
                <a:lnTo>
                  <a:pt x="476" y="942"/>
                </a:lnTo>
                <a:lnTo>
                  <a:pt x="414" y="881"/>
                </a:lnTo>
                <a:lnTo>
                  <a:pt x="416" y="880"/>
                </a:lnTo>
                <a:lnTo>
                  <a:pt x="418" y="879"/>
                </a:lnTo>
                <a:close/>
                <a:moveTo>
                  <a:pt x="71" y="526"/>
                </a:moveTo>
                <a:lnTo>
                  <a:pt x="129" y="584"/>
                </a:lnTo>
                <a:lnTo>
                  <a:pt x="122" y="584"/>
                </a:lnTo>
                <a:lnTo>
                  <a:pt x="71" y="533"/>
                </a:lnTo>
                <a:lnTo>
                  <a:pt x="71" y="526"/>
                </a:lnTo>
                <a:close/>
                <a:moveTo>
                  <a:pt x="324" y="777"/>
                </a:moveTo>
                <a:lnTo>
                  <a:pt x="342" y="796"/>
                </a:lnTo>
                <a:lnTo>
                  <a:pt x="337" y="798"/>
                </a:lnTo>
                <a:lnTo>
                  <a:pt x="319" y="780"/>
                </a:lnTo>
                <a:lnTo>
                  <a:pt x="324" y="777"/>
                </a:lnTo>
                <a:close/>
                <a:moveTo>
                  <a:pt x="423" y="876"/>
                </a:moveTo>
                <a:lnTo>
                  <a:pt x="480" y="934"/>
                </a:lnTo>
                <a:lnTo>
                  <a:pt x="479" y="936"/>
                </a:lnTo>
                <a:lnTo>
                  <a:pt x="478" y="938"/>
                </a:lnTo>
                <a:lnTo>
                  <a:pt x="418" y="879"/>
                </a:lnTo>
                <a:lnTo>
                  <a:pt x="420" y="878"/>
                </a:lnTo>
                <a:lnTo>
                  <a:pt x="423" y="876"/>
                </a:lnTo>
                <a:close/>
                <a:moveTo>
                  <a:pt x="71" y="520"/>
                </a:moveTo>
                <a:lnTo>
                  <a:pt x="135" y="584"/>
                </a:lnTo>
                <a:lnTo>
                  <a:pt x="129" y="584"/>
                </a:lnTo>
                <a:lnTo>
                  <a:pt x="71" y="526"/>
                </a:lnTo>
                <a:lnTo>
                  <a:pt x="71" y="520"/>
                </a:lnTo>
                <a:close/>
                <a:moveTo>
                  <a:pt x="328" y="775"/>
                </a:moveTo>
                <a:lnTo>
                  <a:pt x="345" y="793"/>
                </a:lnTo>
                <a:lnTo>
                  <a:pt x="342" y="796"/>
                </a:lnTo>
                <a:lnTo>
                  <a:pt x="324" y="777"/>
                </a:lnTo>
                <a:lnTo>
                  <a:pt x="328" y="775"/>
                </a:lnTo>
                <a:close/>
                <a:moveTo>
                  <a:pt x="424" y="871"/>
                </a:moveTo>
                <a:lnTo>
                  <a:pt x="481" y="929"/>
                </a:lnTo>
                <a:lnTo>
                  <a:pt x="480" y="932"/>
                </a:lnTo>
                <a:lnTo>
                  <a:pt x="480" y="934"/>
                </a:lnTo>
                <a:lnTo>
                  <a:pt x="423" y="876"/>
                </a:lnTo>
                <a:lnTo>
                  <a:pt x="424" y="876"/>
                </a:lnTo>
                <a:lnTo>
                  <a:pt x="424" y="871"/>
                </a:lnTo>
                <a:close/>
                <a:moveTo>
                  <a:pt x="71" y="513"/>
                </a:moveTo>
                <a:lnTo>
                  <a:pt x="142" y="584"/>
                </a:lnTo>
                <a:lnTo>
                  <a:pt x="135" y="584"/>
                </a:lnTo>
                <a:lnTo>
                  <a:pt x="71" y="520"/>
                </a:lnTo>
                <a:lnTo>
                  <a:pt x="71" y="513"/>
                </a:lnTo>
                <a:close/>
                <a:moveTo>
                  <a:pt x="331" y="773"/>
                </a:moveTo>
                <a:lnTo>
                  <a:pt x="349" y="791"/>
                </a:lnTo>
                <a:lnTo>
                  <a:pt x="345" y="793"/>
                </a:lnTo>
                <a:lnTo>
                  <a:pt x="328" y="775"/>
                </a:lnTo>
                <a:lnTo>
                  <a:pt x="331" y="773"/>
                </a:lnTo>
                <a:close/>
                <a:moveTo>
                  <a:pt x="424" y="866"/>
                </a:moveTo>
                <a:lnTo>
                  <a:pt x="481" y="923"/>
                </a:lnTo>
                <a:lnTo>
                  <a:pt x="481" y="927"/>
                </a:lnTo>
                <a:lnTo>
                  <a:pt x="481" y="929"/>
                </a:lnTo>
                <a:lnTo>
                  <a:pt x="424" y="871"/>
                </a:lnTo>
                <a:lnTo>
                  <a:pt x="424" y="866"/>
                </a:lnTo>
                <a:close/>
                <a:moveTo>
                  <a:pt x="71" y="507"/>
                </a:moveTo>
                <a:lnTo>
                  <a:pt x="148" y="584"/>
                </a:lnTo>
                <a:lnTo>
                  <a:pt x="142" y="584"/>
                </a:lnTo>
                <a:lnTo>
                  <a:pt x="71" y="513"/>
                </a:lnTo>
                <a:lnTo>
                  <a:pt x="71" y="507"/>
                </a:lnTo>
                <a:close/>
                <a:moveTo>
                  <a:pt x="335" y="771"/>
                </a:moveTo>
                <a:lnTo>
                  <a:pt x="353" y="788"/>
                </a:lnTo>
                <a:lnTo>
                  <a:pt x="349" y="791"/>
                </a:lnTo>
                <a:lnTo>
                  <a:pt x="331" y="773"/>
                </a:lnTo>
                <a:lnTo>
                  <a:pt x="335" y="771"/>
                </a:lnTo>
                <a:close/>
                <a:moveTo>
                  <a:pt x="424" y="859"/>
                </a:moveTo>
                <a:lnTo>
                  <a:pt x="481" y="917"/>
                </a:lnTo>
                <a:lnTo>
                  <a:pt x="482" y="919"/>
                </a:lnTo>
                <a:lnTo>
                  <a:pt x="482" y="920"/>
                </a:lnTo>
                <a:lnTo>
                  <a:pt x="482" y="922"/>
                </a:lnTo>
                <a:lnTo>
                  <a:pt x="481" y="923"/>
                </a:lnTo>
                <a:lnTo>
                  <a:pt x="424" y="866"/>
                </a:lnTo>
                <a:lnTo>
                  <a:pt x="424" y="859"/>
                </a:lnTo>
                <a:close/>
                <a:moveTo>
                  <a:pt x="71" y="501"/>
                </a:moveTo>
                <a:lnTo>
                  <a:pt x="154" y="584"/>
                </a:lnTo>
                <a:lnTo>
                  <a:pt x="148" y="584"/>
                </a:lnTo>
                <a:lnTo>
                  <a:pt x="71" y="507"/>
                </a:lnTo>
                <a:lnTo>
                  <a:pt x="71" y="501"/>
                </a:lnTo>
                <a:close/>
                <a:moveTo>
                  <a:pt x="340" y="769"/>
                </a:moveTo>
                <a:lnTo>
                  <a:pt x="357" y="786"/>
                </a:lnTo>
                <a:lnTo>
                  <a:pt x="353" y="788"/>
                </a:lnTo>
                <a:lnTo>
                  <a:pt x="335" y="771"/>
                </a:lnTo>
                <a:lnTo>
                  <a:pt x="340" y="769"/>
                </a:lnTo>
                <a:close/>
                <a:moveTo>
                  <a:pt x="424" y="853"/>
                </a:moveTo>
                <a:lnTo>
                  <a:pt x="480" y="909"/>
                </a:lnTo>
                <a:lnTo>
                  <a:pt x="481" y="914"/>
                </a:lnTo>
                <a:lnTo>
                  <a:pt x="481" y="917"/>
                </a:lnTo>
                <a:lnTo>
                  <a:pt x="424" y="859"/>
                </a:lnTo>
                <a:lnTo>
                  <a:pt x="424" y="853"/>
                </a:lnTo>
                <a:close/>
                <a:moveTo>
                  <a:pt x="71" y="495"/>
                </a:moveTo>
                <a:lnTo>
                  <a:pt x="160" y="584"/>
                </a:lnTo>
                <a:lnTo>
                  <a:pt x="154" y="584"/>
                </a:lnTo>
                <a:lnTo>
                  <a:pt x="71" y="501"/>
                </a:lnTo>
                <a:lnTo>
                  <a:pt x="71" y="495"/>
                </a:lnTo>
                <a:close/>
                <a:moveTo>
                  <a:pt x="343" y="766"/>
                </a:moveTo>
                <a:lnTo>
                  <a:pt x="361" y="784"/>
                </a:lnTo>
                <a:lnTo>
                  <a:pt x="357" y="786"/>
                </a:lnTo>
                <a:lnTo>
                  <a:pt x="340" y="769"/>
                </a:lnTo>
                <a:lnTo>
                  <a:pt x="343" y="766"/>
                </a:lnTo>
                <a:close/>
                <a:moveTo>
                  <a:pt x="424" y="847"/>
                </a:moveTo>
                <a:lnTo>
                  <a:pt x="448" y="871"/>
                </a:lnTo>
                <a:lnTo>
                  <a:pt x="448" y="876"/>
                </a:lnTo>
                <a:lnTo>
                  <a:pt x="452" y="878"/>
                </a:lnTo>
                <a:lnTo>
                  <a:pt x="457" y="880"/>
                </a:lnTo>
                <a:lnTo>
                  <a:pt x="477" y="900"/>
                </a:lnTo>
                <a:lnTo>
                  <a:pt x="479" y="905"/>
                </a:lnTo>
                <a:lnTo>
                  <a:pt x="480" y="909"/>
                </a:lnTo>
                <a:lnTo>
                  <a:pt x="424" y="853"/>
                </a:lnTo>
                <a:lnTo>
                  <a:pt x="424" y="847"/>
                </a:lnTo>
                <a:close/>
                <a:moveTo>
                  <a:pt x="71" y="489"/>
                </a:moveTo>
                <a:lnTo>
                  <a:pt x="166" y="584"/>
                </a:lnTo>
                <a:lnTo>
                  <a:pt x="160" y="584"/>
                </a:lnTo>
                <a:lnTo>
                  <a:pt x="71" y="495"/>
                </a:lnTo>
                <a:lnTo>
                  <a:pt x="71" y="489"/>
                </a:lnTo>
                <a:close/>
                <a:moveTo>
                  <a:pt x="347" y="764"/>
                </a:moveTo>
                <a:lnTo>
                  <a:pt x="365" y="782"/>
                </a:lnTo>
                <a:lnTo>
                  <a:pt x="361" y="784"/>
                </a:lnTo>
                <a:lnTo>
                  <a:pt x="343" y="766"/>
                </a:lnTo>
                <a:lnTo>
                  <a:pt x="347" y="764"/>
                </a:lnTo>
                <a:close/>
                <a:moveTo>
                  <a:pt x="424" y="840"/>
                </a:moveTo>
                <a:lnTo>
                  <a:pt x="448" y="865"/>
                </a:lnTo>
                <a:lnTo>
                  <a:pt x="448" y="871"/>
                </a:lnTo>
                <a:lnTo>
                  <a:pt x="424" y="847"/>
                </a:lnTo>
                <a:lnTo>
                  <a:pt x="424" y="840"/>
                </a:lnTo>
                <a:close/>
                <a:moveTo>
                  <a:pt x="477" y="900"/>
                </a:moveTo>
                <a:lnTo>
                  <a:pt x="457" y="880"/>
                </a:lnTo>
                <a:lnTo>
                  <a:pt x="463" y="884"/>
                </a:lnTo>
                <a:lnTo>
                  <a:pt x="468" y="888"/>
                </a:lnTo>
                <a:lnTo>
                  <a:pt x="474" y="894"/>
                </a:lnTo>
                <a:lnTo>
                  <a:pt x="477" y="900"/>
                </a:lnTo>
                <a:close/>
                <a:moveTo>
                  <a:pt x="71" y="483"/>
                </a:moveTo>
                <a:lnTo>
                  <a:pt x="172" y="584"/>
                </a:lnTo>
                <a:lnTo>
                  <a:pt x="166" y="584"/>
                </a:lnTo>
                <a:lnTo>
                  <a:pt x="71" y="489"/>
                </a:lnTo>
                <a:lnTo>
                  <a:pt x="71" y="483"/>
                </a:lnTo>
                <a:close/>
                <a:moveTo>
                  <a:pt x="351" y="761"/>
                </a:moveTo>
                <a:lnTo>
                  <a:pt x="368" y="780"/>
                </a:lnTo>
                <a:lnTo>
                  <a:pt x="365" y="782"/>
                </a:lnTo>
                <a:lnTo>
                  <a:pt x="347" y="764"/>
                </a:lnTo>
                <a:lnTo>
                  <a:pt x="351" y="761"/>
                </a:lnTo>
                <a:close/>
                <a:moveTo>
                  <a:pt x="424" y="835"/>
                </a:moveTo>
                <a:lnTo>
                  <a:pt x="448" y="858"/>
                </a:lnTo>
                <a:lnTo>
                  <a:pt x="448" y="865"/>
                </a:lnTo>
                <a:lnTo>
                  <a:pt x="424" y="840"/>
                </a:lnTo>
                <a:lnTo>
                  <a:pt x="424" y="835"/>
                </a:lnTo>
                <a:close/>
                <a:moveTo>
                  <a:pt x="71" y="476"/>
                </a:moveTo>
                <a:lnTo>
                  <a:pt x="179" y="584"/>
                </a:lnTo>
                <a:lnTo>
                  <a:pt x="172" y="584"/>
                </a:lnTo>
                <a:lnTo>
                  <a:pt x="71" y="483"/>
                </a:lnTo>
                <a:lnTo>
                  <a:pt x="71" y="476"/>
                </a:lnTo>
                <a:close/>
                <a:moveTo>
                  <a:pt x="354" y="759"/>
                </a:moveTo>
                <a:lnTo>
                  <a:pt x="373" y="777"/>
                </a:lnTo>
                <a:lnTo>
                  <a:pt x="368" y="780"/>
                </a:lnTo>
                <a:lnTo>
                  <a:pt x="351" y="761"/>
                </a:lnTo>
                <a:lnTo>
                  <a:pt x="354" y="759"/>
                </a:lnTo>
                <a:close/>
                <a:moveTo>
                  <a:pt x="424" y="829"/>
                </a:moveTo>
                <a:lnTo>
                  <a:pt x="448" y="853"/>
                </a:lnTo>
                <a:lnTo>
                  <a:pt x="448" y="858"/>
                </a:lnTo>
                <a:lnTo>
                  <a:pt x="424" y="835"/>
                </a:lnTo>
                <a:lnTo>
                  <a:pt x="424" y="829"/>
                </a:lnTo>
                <a:close/>
                <a:moveTo>
                  <a:pt x="71" y="470"/>
                </a:moveTo>
                <a:lnTo>
                  <a:pt x="185" y="584"/>
                </a:lnTo>
                <a:lnTo>
                  <a:pt x="179" y="584"/>
                </a:lnTo>
                <a:lnTo>
                  <a:pt x="71" y="476"/>
                </a:lnTo>
                <a:lnTo>
                  <a:pt x="71" y="470"/>
                </a:lnTo>
                <a:close/>
                <a:moveTo>
                  <a:pt x="359" y="757"/>
                </a:moveTo>
                <a:lnTo>
                  <a:pt x="377" y="774"/>
                </a:lnTo>
                <a:lnTo>
                  <a:pt x="373" y="777"/>
                </a:lnTo>
                <a:lnTo>
                  <a:pt x="354" y="759"/>
                </a:lnTo>
                <a:lnTo>
                  <a:pt x="359" y="757"/>
                </a:lnTo>
                <a:close/>
                <a:moveTo>
                  <a:pt x="424" y="822"/>
                </a:moveTo>
                <a:lnTo>
                  <a:pt x="448" y="847"/>
                </a:lnTo>
                <a:lnTo>
                  <a:pt x="448" y="853"/>
                </a:lnTo>
                <a:lnTo>
                  <a:pt x="424" y="829"/>
                </a:lnTo>
                <a:lnTo>
                  <a:pt x="424" y="822"/>
                </a:lnTo>
                <a:close/>
                <a:moveTo>
                  <a:pt x="71" y="464"/>
                </a:moveTo>
                <a:lnTo>
                  <a:pt x="191" y="584"/>
                </a:lnTo>
                <a:lnTo>
                  <a:pt x="185" y="584"/>
                </a:lnTo>
                <a:lnTo>
                  <a:pt x="71" y="470"/>
                </a:lnTo>
                <a:lnTo>
                  <a:pt x="71" y="464"/>
                </a:lnTo>
                <a:close/>
                <a:moveTo>
                  <a:pt x="363" y="755"/>
                </a:moveTo>
                <a:lnTo>
                  <a:pt x="380" y="772"/>
                </a:lnTo>
                <a:lnTo>
                  <a:pt x="377" y="774"/>
                </a:lnTo>
                <a:lnTo>
                  <a:pt x="359" y="757"/>
                </a:lnTo>
                <a:lnTo>
                  <a:pt x="363" y="755"/>
                </a:lnTo>
                <a:close/>
                <a:moveTo>
                  <a:pt x="424" y="816"/>
                </a:moveTo>
                <a:lnTo>
                  <a:pt x="448" y="840"/>
                </a:lnTo>
                <a:lnTo>
                  <a:pt x="448" y="847"/>
                </a:lnTo>
                <a:lnTo>
                  <a:pt x="424" y="822"/>
                </a:lnTo>
                <a:lnTo>
                  <a:pt x="424" y="816"/>
                </a:lnTo>
                <a:close/>
                <a:moveTo>
                  <a:pt x="71" y="458"/>
                </a:moveTo>
                <a:lnTo>
                  <a:pt x="197" y="584"/>
                </a:lnTo>
                <a:lnTo>
                  <a:pt x="191" y="584"/>
                </a:lnTo>
                <a:lnTo>
                  <a:pt x="71" y="464"/>
                </a:lnTo>
                <a:lnTo>
                  <a:pt x="71" y="458"/>
                </a:lnTo>
                <a:close/>
                <a:moveTo>
                  <a:pt x="366" y="752"/>
                </a:moveTo>
                <a:lnTo>
                  <a:pt x="384" y="770"/>
                </a:lnTo>
                <a:lnTo>
                  <a:pt x="380" y="772"/>
                </a:lnTo>
                <a:lnTo>
                  <a:pt x="363" y="755"/>
                </a:lnTo>
                <a:lnTo>
                  <a:pt x="366" y="752"/>
                </a:lnTo>
                <a:close/>
                <a:moveTo>
                  <a:pt x="424" y="809"/>
                </a:moveTo>
                <a:lnTo>
                  <a:pt x="448" y="834"/>
                </a:lnTo>
                <a:lnTo>
                  <a:pt x="448" y="840"/>
                </a:lnTo>
                <a:lnTo>
                  <a:pt x="424" y="816"/>
                </a:lnTo>
                <a:lnTo>
                  <a:pt x="424" y="809"/>
                </a:lnTo>
                <a:close/>
                <a:moveTo>
                  <a:pt x="71" y="452"/>
                </a:moveTo>
                <a:lnTo>
                  <a:pt x="203" y="584"/>
                </a:lnTo>
                <a:lnTo>
                  <a:pt x="197" y="584"/>
                </a:lnTo>
                <a:lnTo>
                  <a:pt x="71" y="458"/>
                </a:lnTo>
                <a:lnTo>
                  <a:pt x="71" y="452"/>
                </a:lnTo>
                <a:close/>
                <a:moveTo>
                  <a:pt x="370" y="750"/>
                </a:moveTo>
                <a:lnTo>
                  <a:pt x="389" y="768"/>
                </a:lnTo>
                <a:lnTo>
                  <a:pt x="384" y="770"/>
                </a:lnTo>
                <a:lnTo>
                  <a:pt x="366" y="752"/>
                </a:lnTo>
                <a:lnTo>
                  <a:pt x="370" y="750"/>
                </a:lnTo>
                <a:close/>
                <a:moveTo>
                  <a:pt x="424" y="803"/>
                </a:moveTo>
                <a:lnTo>
                  <a:pt x="448" y="828"/>
                </a:lnTo>
                <a:lnTo>
                  <a:pt x="448" y="834"/>
                </a:lnTo>
                <a:lnTo>
                  <a:pt x="424" y="809"/>
                </a:lnTo>
                <a:lnTo>
                  <a:pt x="424" y="803"/>
                </a:lnTo>
                <a:close/>
                <a:moveTo>
                  <a:pt x="71" y="445"/>
                </a:moveTo>
                <a:lnTo>
                  <a:pt x="210" y="584"/>
                </a:lnTo>
                <a:lnTo>
                  <a:pt x="203" y="584"/>
                </a:lnTo>
                <a:lnTo>
                  <a:pt x="71" y="452"/>
                </a:lnTo>
                <a:lnTo>
                  <a:pt x="71" y="445"/>
                </a:lnTo>
                <a:close/>
                <a:moveTo>
                  <a:pt x="374" y="748"/>
                </a:moveTo>
                <a:lnTo>
                  <a:pt x="392" y="766"/>
                </a:lnTo>
                <a:lnTo>
                  <a:pt x="389" y="768"/>
                </a:lnTo>
                <a:lnTo>
                  <a:pt x="370" y="750"/>
                </a:lnTo>
                <a:lnTo>
                  <a:pt x="374" y="748"/>
                </a:lnTo>
                <a:close/>
                <a:moveTo>
                  <a:pt x="424" y="798"/>
                </a:moveTo>
                <a:lnTo>
                  <a:pt x="448" y="822"/>
                </a:lnTo>
                <a:lnTo>
                  <a:pt x="448" y="828"/>
                </a:lnTo>
                <a:lnTo>
                  <a:pt x="424" y="803"/>
                </a:lnTo>
                <a:lnTo>
                  <a:pt x="424" y="798"/>
                </a:lnTo>
                <a:close/>
                <a:moveTo>
                  <a:pt x="71" y="439"/>
                </a:moveTo>
                <a:lnTo>
                  <a:pt x="152" y="520"/>
                </a:lnTo>
                <a:lnTo>
                  <a:pt x="152" y="520"/>
                </a:lnTo>
                <a:lnTo>
                  <a:pt x="153" y="525"/>
                </a:lnTo>
                <a:lnTo>
                  <a:pt x="156" y="528"/>
                </a:lnTo>
                <a:lnTo>
                  <a:pt x="160" y="532"/>
                </a:lnTo>
                <a:lnTo>
                  <a:pt x="165" y="533"/>
                </a:lnTo>
                <a:lnTo>
                  <a:pt x="216" y="584"/>
                </a:lnTo>
                <a:lnTo>
                  <a:pt x="210" y="584"/>
                </a:lnTo>
                <a:lnTo>
                  <a:pt x="71" y="445"/>
                </a:lnTo>
                <a:lnTo>
                  <a:pt x="71" y="439"/>
                </a:lnTo>
                <a:close/>
                <a:moveTo>
                  <a:pt x="378" y="746"/>
                </a:moveTo>
                <a:lnTo>
                  <a:pt x="396" y="764"/>
                </a:lnTo>
                <a:lnTo>
                  <a:pt x="392" y="766"/>
                </a:lnTo>
                <a:lnTo>
                  <a:pt x="374" y="748"/>
                </a:lnTo>
                <a:lnTo>
                  <a:pt x="378" y="746"/>
                </a:lnTo>
                <a:close/>
                <a:moveTo>
                  <a:pt x="424" y="791"/>
                </a:moveTo>
                <a:lnTo>
                  <a:pt x="448" y="816"/>
                </a:lnTo>
                <a:lnTo>
                  <a:pt x="448" y="822"/>
                </a:lnTo>
                <a:lnTo>
                  <a:pt x="424" y="798"/>
                </a:lnTo>
                <a:lnTo>
                  <a:pt x="424" y="791"/>
                </a:lnTo>
                <a:close/>
                <a:moveTo>
                  <a:pt x="71" y="433"/>
                </a:moveTo>
                <a:lnTo>
                  <a:pt x="152" y="513"/>
                </a:lnTo>
                <a:lnTo>
                  <a:pt x="152" y="520"/>
                </a:lnTo>
                <a:lnTo>
                  <a:pt x="71" y="439"/>
                </a:lnTo>
                <a:lnTo>
                  <a:pt x="71" y="433"/>
                </a:lnTo>
                <a:close/>
                <a:moveTo>
                  <a:pt x="171" y="533"/>
                </a:moveTo>
                <a:lnTo>
                  <a:pt x="222" y="584"/>
                </a:lnTo>
                <a:lnTo>
                  <a:pt x="216" y="584"/>
                </a:lnTo>
                <a:lnTo>
                  <a:pt x="165" y="533"/>
                </a:lnTo>
                <a:lnTo>
                  <a:pt x="166" y="533"/>
                </a:lnTo>
                <a:lnTo>
                  <a:pt x="166" y="533"/>
                </a:lnTo>
                <a:lnTo>
                  <a:pt x="171" y="533"/>
                </a:lnTo>
                <a:close/>
                <a:moveTo>
                  <a:pt x="382" y="743"/>
                </a:moveTo>
                <a:lnTo>
                  <a:pt x="400" y="760"/>
                </a:lnTo>
                <a:lnTo>
                  <a:pt x="396" y="764"/>
                </a:lnTo>
                <a:lnTo>
                  <a:pt x="378" y="746"/>
                </a:lnTo>
                <a:lnTo>
                  <a:pt x="382" y="743"/>
                </a:lnTo>
                <a:close/>
                <a:moveTo>
                  <a:pt x="424" y="785"/>
                </a:moveTo>
                <a:lnTo>
                  <a:pt x="448" y="809"/>
                </a:lnTo>
                <a:lnTo>
                  <a:pt x="448" y="816"/>
                </a:lnTo>
                <a:lnTo>
                  <a:pt x="424" y="791"/>
                </a:lnTo>
                <a:lnTo>
                  <a:pt x="424" y="785"/>
                </a:lnTo>
                <a:close/>
                <a:moveTo>
                  <a:pt x="71" y="427"/>
                </a:moveTo>
                <a:lnTo>
                  <a:pt x="152" y="507"/>
                </a:lnTo>
                <a:lnTo>
                  <a:pt x="152" y="513"/>
                </a:lnTo>
                <a:lnTo>
                  <a:pt x="71" y="433"/>
                </a:lnTo>
                <a:lnTo>
                  <a:pt x="71" y="427"/>
                </a:lnTo>
                <a:close/>
                <a:moveTo>
                  <a:pt x="178" y="533"/>
                </a:moveTo>
                <a:lnTo>
                  <a:pt x="228" y="584"/>
                </a:lnTo>
                <a:lnTo>
                  <a:pt x="222" y="584"/>
                </a:lnTo>
                <a:lnTo>
                  <a:pt x="171" y="533"/>
                </a:lnTo>
                <a:lnTo>
                  <a:pt x="178" y="533"/>
                </a:lnTo>
                <a:close/>
                <a:moveTo>
                  <a:pt x="385" y="741"/>
                </a:moveTo>
                <a:lnTo>
                  <a:pt x="403" y="758"/>
                </a:lnTo>
                <a:lnTo>
                  <a:pt x="400" y="760"/>
                </a:lnTo>
                <a:lnTo>
                  <a:pt x="382" y="743"/>
                </a:lnTo>
                <a:lnTo>
                  <a:pt x="385" y="741"/>
                </a:lnTo>
                <a:close/>
                <a:moveTo>
                  <a:pt x="424" y="779"/>
                </a:moveTo>
                <a:lnTo>
                  <a:pt x="448" y="803"/>
                </a:lnTo>
                <a:lnTo>
                  <a:pt x="448" y="809"/>
                </a:lnTo>
                <a:lnTo>
                  <a:pt x="424" y="785"/>
                </a:lnTo>
                <a:lnTo>
                  <a:pt x="424" y="779"/>
                </a:lnTo>
                <a:close/>
                <a:moveTo>
                  <a:pt x="71" y="421"/>
                </a:moveTo>
                <a:lnTo>
                  <a:pt x="152" y="502"/>
                </a:lnTo>
                <a:lnTo>
                  <a:pt x="152" y="507"/>
                </a:lnTo>
                <a:lnTo>
                  <a:pt x="71" y="427"/>
                </a:lnTo>
                <a:lnTo>
                  <a:pt x="71" y="421"/>
                </a:lnTo>
                <a:close/>
                <a:moveTo>
                  <a:pt x="183" y="533"/>
                </a:moveTo>
                <a:lnTo>
                  <a:pt x="234" y="584"/>
                </a:lnTo>
                <a:lnTo>
                  <a:pt x="228" y="584"/>
                </a:lnTo>
                <a:lnTo>
                  <a:pt x="178" y="533"/>
                </a:lnTo>
                <a:lnTo>
                  <a:pt x="183" y="533"/>
                </a:lnTo>
                <a:close/>
                <a:moveTo>
                  <a:pt x="390" y="738"/>
                </a:moveTo>
                <a:lnTo>
                  <a:pt x="408" y="756"/>
                </a:lnTo>
                <a:lnTo>
                  <a:pt x="403" y="758"/>
                </a:lnTo>
                <a:lnTo>
                  <a:pt x="385" y="741"/>
                </a:lnTo>
                <a:lnTo>
                  <a:pt x="390" y="738"/>
                </a:lnTo>
                <a:close/>
                <a:moveTo>
                  <a:pt x="424" y="772"/>
                </a:moveTo>
                <a:lnTo>
                  <a:pt x="448" y="797"/>
                </a:lnTo>
                <a:lnTo>
                  <a:pt x="448" y="803"/>
                </a:lnTo>
                <a:lnTo>
                  <a:pt x="424" y="779"/>
                </a:lnTo>
                <a:lnTo>
                  <a:pt x="424" y="772"/>
                </a:lnTo>
                <a:close/>
                <a:moveTo>
                  <a:pt x="71" y="414"/>
                </a:moveTo>
                <a:lnTo>
                  <a:pt x="152" y="495"/>
                </a:lnTo>
                <a:lnTo>
                  <a:pt x="152" y="502"/>
                </a:lnTo>
                <a:lnTo>
                  <a:pt x="71" y="421"/>
                </a:lnTo>
                <a:lnTo>
                  <a:pt x="71" y="414"/>
                </a:lnTo>
                <a:close/>
                <a:moveTo>
                  <a:pt x="189" y="533"/>
                </a:moveTo>
                <a:lnTo>
                  <a:pt x="241" y="584"/>
                </a:lnTo>
                <a:lnTo>
                  <a:pt x="234" y="584"/>
                </a:lnTo>
                <a:lnTo>
                  <a:pt x="183" y="533"/>
                </a:lnTo>
                <a:lnTo>
                  <a:pt x="189" y="533"/>
                </a:lnTo>
                <a:close/>
                <a:moveTo>
                  <a:pt x="394" y="736"/>
                </a:moveTo>
                <a:lnTo>
                  <a:pt x="412" y="754"/>
                </a:lnTo>
                <a:lnTo>
                  <a:pt x="408" y="756"/>
                </a:lnTo>
                <a:lnTo>
                  <a:pt x="390" y="738"/>
                </a:lnTo>
                <a:lnTo>
                  <a:pt x="394" y="736"/>
                </a:lnTo>
                <a:close/>
                <a:moveTo>
                  <a:pt x="424" y="766"/>
                </a:moveTo>
                <a:lnTo>
                  <a:pt x="448" y="790"/>
                </a:lnTo>
                <a:lnTo>
                  <a:pt x="448" y="797"/>
                </a:lnTo>
                <a:lnTo>
                  <a:pt x="424" y="772"/>
                </a:lnTo>
                <a:lnTo>
                  <a:pt x="424" y="766"/>
                </a:lnTo>
                <a:close/>
                <a:moveTo>
                  <a:pt x="71" y="408"/>
                </a:moveTo>
                <a:lnTo>
                  <a:pt x="152" y="489"/>
                </a:lnTo>
                <a:lnTo>
                  <a:pt x="152" y="495"/>
                </a:lnTo>
                <a:lnTo>
                  <a:pt x="71" y="414"/>
                </a:lnTo>
                <a:lnTo>
                  <a:pt x="71" y="408"/>
                </a:lnTo>
                <a:close/>
                <a:moveTo>
                  <a:pt x="196" y="533"/>
                </a:moveTo>
                <a:lnTo>
                  <a:pt x="247" y="584"/>
                </a:lnTo>
                <a:lnTo>
                  <a:pt x="241" y="584"/>
                </a:lnTo>
                <a:lnTo>
                  <a:pt x="189" y="533"/>
                </a:lnTo>
                <a:lnTo>
                  <a:pt x="196" y="533"/>
                </a:lnTo>
                <a:close/>
                <a:moveTo>
                  <a:pt x="397" y="734"/>
                </a:moveTo>
                <a:lnTo>
                  <a:pt x="415" y="752"/>
                </a:lnTo>
                <a:lnTo>
                  <a:pt x="412" y="754"/>
                </a:lnTo>
                <a:lnTo>
                  <a:pt x="394" y="736"/>
                </a:lnTo>
                <a:lnTo>
                  <a:pt x="397" y="734"/>
                </a:lnTo>
                <a:close/>
                <a:moveTo>
                  <a:pt x="424" y="760"/>
                </a:moveTo>
                <a:lnTo>
                  <a:pt x="448" y="785"/>
                </a:lnTo>
                <a:lnTo>
                  <a:pt x="448" y="790"/>
                </a:lnTo>
                <a:lnTo>
                  <a:pt x="424" y="766"/>
                </a:lnTo>
                <a:lnTo>
                  <a:pt x="424" y="760"/>
                </a:lnTo>
                <a:close/>
                <a:moveTo>
                  <a:pt x="71" y="402"/>
                </a:moveTo>
                <a:lnTo>
                  <a:pt x="152" y="483"/>
                </a:lnTo>
                <a:lnTo>
                  <a:pt x="152" y="489"/>
                </a:lnTo>
                <a:lnTo>
                  <a:pt x="71" y="408"/>
                </a:lnTo>
                <a:lnTo>
                  <a:pt x="71" y="402"/>
                </a:lnTo>
                <a:close/>
                <a:moveTo>
                  <a:pt x="202" y="533"/>
                </a:moveTo>
                <a:lnTo>
                  <a:pt x="253" y="584"/>
                </a:lnTo>
                <a:lnTo>
                  <a:pt x="247" y="584"/>
                </a:lnTo>
                <a:lnTo>
                  <a:pt x="196" y="533"/>
                </a:lnTo>
                <a:lnTo>
                  <a:pt x="202" y="533"/>
                </a:lnTo>
                <a:close/>
                <a:moveTo>
                  <a:pt x="401" y="732"/>
                </a:moveTo>
                <a:lnTo>
                  <a:pt x="419" y="750"/>
                </a:lnTo>
                <a:lnTo>
                  <a:pt x="415" y="752"/>
                </a:lnTo>
                <a:lnTo>
                  <a:pt x="397" y="734"/>
                </a:lnTo>
                <a:lnTo>
                  <a:pt x="401" y="732"/>
                </a:lnTo>
                <a:close/>
                <a:moveTo>
                  <a:pt x="424" y="754"/>
                </a:moveTo>
                <a:lnTo>
                  <a:pt x="448" y="779"/>
                </a:lnTo>
                <a:lnTo>
                  <a:pt x="448" y="785"/>
                </a:lnTo>
                <a:lnTo>
                  <a:pt x="424" y="760"/>
                </a:lnTo>
                <a:lnTo>
                  <a:pt x="424" y="754"/>
                </a:lnTo>
                <a:close/>
                <a:moveTo>
                  <a:pt x="71" y="395"/>
                </a:moveTo>
                <a:lnTo>
                  <a:pt x="152" y="476"/>
                </a:lnTo>
                <a:lnTo>
                  <a:pt x="152" y="483"/>
                </a:lnTo>
                <a:lnTo>
                  <a:pt x="71" y="402"/>
                </a:lnTo>
                <a:lnTo>
                  <a:pt x="71" y="395"/>
                </a:lnTo>
                <a:close/>
                <a:moveTo>
                  <a:pt x="179" y="503"/>
                </a:moveTo>
                <a:lnTo>
                  <a:pt x="181" y="505"/>
                </a:lnTo>
                <a:lnTo>
                  <a:pt x="179" y="505"/>
                </a:lnTo>
                <a:lnTo>
                  <a:pt x="179" y="503"/>
                </a:lnTo>
                <a:close/>
                <a:moveTo>
                  <a:pt x="209" y="533"/>
                </a:moveTo>
                <a:lnTo>
                  <a:pt x="260" y="584"/>
                </a:lnTo>
                <a:lnTo>
                  <a:pt x="253" y="584"/>
                </a:lnTo>
                <a:lnTo>
                  <a:pt x="202" y="533"/>
                </a:lnTo>
                <a:lnTo>
                  <a:pt x="209" y="533"/>
                </a:lnTo>
                <a:close/>
                <a:moveTo>
                  <a:pt x="406" y="730"/>
                </a:moveTo>
                <a:lnTo>
                  <a:pt x="423" y="747"/>
                </a:lnTo>
                <a:lnTo>
                  <a:pt x="419" y="750"/>
                </a:lnTo>
                <a:lnTo>
                  <a:pt x="401" y="732"/>
                </a:lnTo>
                <a:lnTo>
                  <a:pt x="406" y="730"/>
                </a:lnTo>
                <a:close/>
                <a:moveTo>
                  <a:pt x="424" y="748"/>
                </a:moveTo>
                <a:lnTo>
                  <a:pt x="448" y="772"/>
                </a:lnTo>
                <a:lnTo>
                  <a:pt x="448" y="779"/>
                </a:lnTo>
                <a:lnTo>
                  <a:pt x="424" y="754"/>
                </a:lnTo>
                <a:lnTo>
                  <a:pt x="424" y="748"/>
                </a:lnTo>
                <a:close/>
                <a:moveTo>
                  <a:pt x="71" y="390"/>
                </a:moveTo>
                <a:lnTo>
                  <a:pt x="152" y="470"/>
                </a:lnTo>
                <a:lnTo>
                  <a:pt x="152" y="476"/>
                </a:lnTo>
                <a:lnTo>
                  <a:pt x="71" y="395"/>
                </a:lnTo>
                <a:lnTo>
                  <a:pt x="71" y="390"/>
                </a:lnTo>
                <a:close/>
                <a:moveTo>
                  <a:pt x="179" y="497"/>
                </a:moveTo>
                <a:lnTo>
                  <a:pt x="187" y="505"/>
                </a:lnTo>
                <a:lnTo>
                  <a:pt x="181" y="505"/>
                </a:lnTo>
                <a:lnTo>
                  <a:pt x="179" y="503"/>
                </a:lnTo>
                <a:lnTo>
                  <a:pt x="179" y="497"/>
                </a:lnTo>
                <a:close/>
                <a:moveTo>
                  <a:pt x="215" y="533"/>
                </a:moveTo>
                <a:lnTo>
                  <a:pt x="265" y="584"/>
                </a:lnTo>
                <a:lnTo>
                  <a:pt x="260" y="584"/>
                </a:lnTo>
                <a:lnTo>
                  <a:pt x="209" y="533"/>
                </a:lnTo>
                <a:lnTo>
                  <a:pt x="215" y="533"/>
                </a:lnTo>
                <a:close/>
                <a:moveTo>
                  <a:pt x="409" y="727"/>
                </a:moveTo>
                <a:lnTo>
                  <a:pt x="448" y="766"/>
                </a:lnTo>
                <a:lnTo>
                  <a:pt x="448" y="772"/>
                </a:lnTo>
                <a:lnTo>
                  <a:pt x="424" y="748"/>
                </a:lnTo>
                <a:lnTo>
                  <a:pt x="424" y="747"/>
                </a:lnTo>
                <a:lnTo>
                  <a:pt x="423" y="747"/>
                </a:lnTo>
                <a:lnTo>
                  <a:pt x="406" y="730"/>
                </a:lnTo>
                <a:lnTo>
                  <a:pt x="409" y="727"/>
                </a:lnTo>
                <a:close/>
                <a:moveTo>
                  <a:pt x="71" y="384"/>
                </a:moveTo>
                <a:lnTo>
                  <a:pt x="152" y="464"/>
                </a:lnTo>
                <a:lnTo>
                  <a:pt x="152" y="470"/>
                </a:lnTo>
                <a:lnTo>
                  <a:pt x="71" y="390"/>
                </a:lnTo>
                <a:lnTo>
                  <a:pt x="71" y="384"/>
                </a:lnTo>
                <a:close/>
                <a:moveTo>
                  <a:pt x="179" y="491"/>
                </a:moveTo>
                <a:lnTo>
                  <a:pt x="194" y="505"/>
                </a:lnTo>
                <a:lnTo>
                  <a:pt x="187" y="505"/>
                </a:lnTo>
                <a:lnTo>
                  <a:pt x="179" y="497"/>
                </a:lnTo>
                <a:lnTo>
                  <a:pt x="179" y="491"/>
                </a:lnTo>
                <a:close/>
                <a:moveTo>
                  <a:pt x="220" y="533"/>
                </a:moveTo>
                <a:lnTo>
                  <a:pt x="271" y="584"/>
                </a:lnTo>
                <a:lnTo>
                  <a:pt x="265" y="584"/>
                </a:lnTo>
                <a:lnTo>
                  <a:pt x="215" y="533"/>
                </a:lnTo>
                <a:lnTo>
                  <a:pt x="220" y="533"/>
                </a:lnTo>
                <a:close/>
                <a:moveTo>
                  <a:pt x="413" y="724"/>
                </a:moveTo>
                <a:lnTo>
                  <a:pt x="448" y="759"/>
                </a:lnTo>
                <a:lnTo>
                  <a:pt x="448" y="766"/>
                </a:lnTo>
                <a:lnTo>
                  <a:pt x="409" y="727"/>
                </a:lnTo>
                <a:lnTo>
                  <a:pt x="413" y="724"/>
                </a:lnTo>
                <a:close/>
                <a:moveTo>
                  <a:pt x="71" y="377"/>
                </a:moveTo>
                <a:lnTo>
                  <a:pt x="152" y="458"/>
                </a:lnTo>
                <a:lnTo>
                  <a:pt x="152" y="464"/>
                </a:lnTo>
                <a:lnTo>
                  <a:pt x="71" y="384"/>
                </a:lnTo>
                <a:lnTo>
                  <a:pt x="71" y="377"/>
                </a:lnTo>
                <a:close/>
                <a:moveTo>
                  <a:pt x="179" y="485"/>
                </a:moveTo>
                <a:lnTo>
                  <a:pt x="200" y="505"/>
                </a:lnTo>
                <a:lnTo>
                  <a:pt x="194" y="505"/>
                </a:lnTo>
                <a:lnTo>
                  <a:pt x="179" y="491"/>
                </a:lnTo>
                <a:lnTo>
                  <a:pt x="179" y="485"/>
                </a:lnTo>
                <a:close/>
                <a:moveTo>
                  <a:pt x="227" y="533"/>
                </a:moveTo>
                <a:lnTo>
                  <a:pt x="278" y="584"/>
                </a:lnTo>
                <a:lnTo>
                  <a:pt x="271" y="584"/>
                </a:lnTo>
                <a:lnTo>
                  <a:pt x="220" y="533"/>
                </a:lnTo>
                <a:lnTo>
                  <a:pt x="227" y="533"/>
                </a:lnTo>
                <a:close/>
                <a:moveTo>
                  <a:pt x="417" y="722"/>
                </a:moveTo>
                <a:lnTo>
                  <a:pt x="448" y="753"/>
                </a:lnTo>
                <a:lnTo>
                  <a:pt x="448" y="759"/>
                </a:lnTo>
                <a:lnTo>
                  <a:pt x="413" y="724"/>
                </a:lnTo>
                <a:lnTo>
                  <a:pt x="417" y="722"/>
                </a:lnTo>
                <a:close/>
                <a:moveTo>
                  <a:pt x="71" y="371"/>
                </a:moveTo>
                <a:lnTo>
                  <a:pt x="152" y="452"/>
                </a:lnTo>
                <a:lnTo>
                  <a:pt x="152" y="458"/>
                </a:lnTo>
                <a:lnTo>
                  <a:pt x="71" y="377"/>
                </a:lnTo>
                <a:lnTo>
                  <a:pt x="71" y="371"/>
                </a:lnTo>
                <a:close/>
                <a:moveTo>
                  <a:pt x="179" y="478"/>
                </a:moveTo>
                <a:lnTo>
                  <a:pt x="207" y="505"/>
                </a:lnTo>
                <a:lnTo>
                  <a:pt x="200" y="505"/>
                </a:lnTo>
                <a:lnTo>
                  <a:pt x="179" y="485"/>
                </a:lnTo>
                <a:lnTo>
                  <a:pt x="179" y="478"/>
                </a:lnTo>
                <a:close/>
                <a:moveTo>
                  <a:pt x="233" y="533"/>
                </a:moveTo>
                <a:lnTo>
                  <a:pt x="284" y="584"/>
                </a:lnTo>
                <a:lnTo>
                  <a:pt x="278" y="584"/>
                </a:lnTo>
                <a:lnTo>
                  <a:pt x="227" y="533"/>
                </a:lnTo>
                <a:lnTo>
                  <a:pt x="233" y="533"/>
                </a:lnTo>
                <a:close/>
                <a:moveTo>
                  <a:pt x="420" y="720"/>
                </a:moveTo>
                <a:lnTo>
                  <a:pt x="448" y="748"/>
                </a:lnTo>
                <a:lnTo>
                  <a:pt x="448" y="753"/>
                </a:lnTo>
                <a:lnTo>
                  <a:pt x="417" y="722"/>
                </a:lnTo>
                <a:lnTo>
                  <a:pt x="420" y="720"/>
                </a:lnTo>
                <a:close/>
                <a:moveTo>
                  <a:pt x="71" y="364"/>
                </a:moveTo>
                <a:lnTo>
                  <a:pt x="152" y="445"/>
                </a:lnTo>
                <a:lnTo>
                  <a:pt x="152" y="452"/>
                </a:lnTo>
                <a:lnTo>
                  <a:pt x="71" y="371"/>
                </a:lnTo>
                <a:lnTo>
                  <a:pt x="71" y="364"/>
                </a:lnTo>
                <a:close/>
                <a:moveTo>
                  <a:pt x="179" y="472"/>
                </a:moveTo>
                <a:lnTo>
                  <a:pt x="212" y="505"/>
                </a:lnTo>
                <a:lnTo>
                  <a:pt x="207" y="505"/>
                </a:lnTo>
                <a:lnTo>
                  <a:pt x="179" y="478"/>
                </a:lnTo>
                <a:lnTo>
                  <a:pt x="179" y="472"/>
                </a:lnTo>
                <a:close/>
                <a:moveTo>
                  <a:pt x="240" y="533"/>
                </a:moveTo>
                <a:lnTo>
                  <a:pt x="291" y="584"/>
                </a:lnTo>
                <a:lnTo>
                  <a:pt x="284" y="584"/>
                </a:lnTo>
                <a:lnTo>
                  <a:pt x="233" y="533"/>
                </a:lnTo>
                <a:lnTo>
                  <a:pt x="240" y="533"/>
                </a:lnTo>
                <a:close/>
                <a:moveTo>
                  <a:pt x="424" y="717"/>
                </a:moveTo>
                <a:lnTo>
                  <a:pt x="448" y="741"/>
                </a:lnTo>
                <a:lnTo>
                  <a:pt x="448" y="748"/>
                </a:lnTo>
                <a:lnTo>
                  <a:pt x="420" y="720"/>
                </a:lnTo>
                <a:lnTo>
                  <a:pt x="424" y="718"/>
                </a:lnTo>
                <a:lnTo>
                  <a:pt x="424" y="717"/>
                </a:lnTo>
                <a:close/>
                <a:moveTo>
                  <a:pt x="71" y="359"/>
                </a:moveTo>
                <a:lnTo>
                  <a:pt x="152" y="439"/>
                </a:lnTo>
                <a:lnTo>
                  <a:pt x="152" y="445"/>
                </a:lnTo>
                <a:lnTo>
                  <a:pt x="71" y="364"/>
                </a:lnTo>
                <a:lnTo>
                  <a:pt x="71" y="359"/>
                </a:lnTo>
                <a:close/>
                <a:moveTo>
                  <a:pt x="179" y="467"/>
                </a:moveTo>
                <a:lnTo>
                  <a:pt x="218" y="505"/>
                </a:lnTo>
                <a:lnTo>
                  <a:pt x="212" y="505"/>
                </a:lnTo>
                <a:lnTo>
                  <a:pt x="179" y="472"/>
                </a:lnTo>
                <a:lnTo>
                  <a:pt x="179" y="467"/>
                </a:lnTo>
                <a:close/>
                <a:moveTo>
                  <a:pt x="246" y="533"/>
                </a:moveTo>
                <a:lnTo>
                  <a:pt x="296" y="584"/>
                </a:lnTo>
                <a:lnTo>
                  <a:pt x="291" y="584"/>
                </a:lnTo>
                <a:lnTo>
                  <a:pt x="240" y="533"/>
                </a:lnTo>
                <a:lnTo>
                  <a:pt x="246" y="533"/>
                </a:lnTo>
                <a:close/>
                <a:moveTo>
                  <a:pt x="424" y="710"/>
                </a:moveTo>
                <a:lnTo>
                  <a:pt x="463" y="750"/>
                </a:lnTo>
                <a:lnTo>
                  <a:pt x="448" y="741"/>
                </a:lnTo>
                <a:lnTo>
                  <a:pt x="448" y="741"/>
                </a:lnTo>
                <a:lnTo>
                  <a:pt x="424" y="717"/>
                </a:lnTo>
                <a:lnTo>
                  <a:pt x="424" y="710"/>
                </a:lnTo>
                <a:close/>
                <a:moveTo>
                  <a:pt x="71" y="353"/>
                </a:moveTo>
                <a:lnTo>
                  <a:pt x="152" y="433"/>
                </a:lnTo>
                <a:lnTo>
                  <a:pt x="152" y="439"/>
                </a:lnTo>
                <a:lnTo>
                  <a:pt x="71" y="359"/>
                </a:lnTo>
                <a:lnTo>
                  <a:pt x="71" y="353"/>
                </a:lnTo>
                <a:close/>
                <a:moveTo>
                  <a:pt x="179" y="460"/>
                </a:moveTo>
                <a:lnTo>
                  <a:pt x="225" y="505"/>
                </a:lnTo>
                <a:lnTo>
                  <a:pt x="218" y="505"/>
                </a:lnTo>
                <a:lnTo>
                  <a:pt x="179" y="467"/>
                </a:lnTo>
                <a:lnTo>
                  <a:pt x="179" y="460"/>
                </a:lnTo>
                <a:close/>
                <a:moveTo>
                  <a:pt x="251" y="533"/>
                </a:moveTo>
                <a:lnTo>
                  <a:pt x="302" y="584"/>
                </a:lnTo>
                <a:lnTo>
                  <a:pt x="296" y="584"/>
                </a:lnTo>
                <a:lnTo>
                  <a:pt x="246" y="533"/>
                </a:lnTo>
                <a:lnTo>
                  <a:pt x="251" y="533"/>
                </a:lnTo>
                <a:close/>
                <a:moveTo>
                  <a:pt x="424" y="704"/>
                </a:moveTo>
                <a:lnTo>
                  <a:pt x="478" y="758"/>
                </a:lnTo>
                <a:lnTo>
                  <a:pt x="463" y="750"/>
                </a:lnTo>
                <a:lnTo>
                  <a:pt x="424" y="710"/>
                </a:lnTo>
                <a:lnTo>
                  <a:pt x="424" y="704"/>
                </a:lnTo>
                <a:close/>
                <a:moveTo>
                  <a:pt x="71" y="346"/>
                </a:moveTo>
                <a:lnTo>
                  <a:pt x="152" y="427"/>
                </a:lnTo>
                <a:lnTo>
                  <a:pt x="152" y="433"/>
                </a:lnTo>
                <a:lnTo>
                  <a:pt x="71" y="353"/>
                </a:lnTo>
                <a:lnTo>
                  <a:pt x="71" y="346"/>
                </a:lnTo>
                <a:close/>
                <a:moveTo>
                  <a:pt x="179" y="454"/>
                </a:moveTo>
                <a:lnTo>
                  <a:pt x="231" y="505"/>
                </a:lnTo>
                <a:lnTo>
                  <a:pt x="225" y="505"/>
                </a:lnTo>
                <a:lnTo>
                  <a:pt x="179" y="460"/>
                </a:lnTo>
                <a:lnTo>
                  <a:pt x="179" y="454"/>
                </a:lnTo>
                <a:close/>
                <a:moveTo>
                  <a:pt x="258" y="533"/>
                </a:moveTo>
                <a:lnTo>
                  <a:pt x="309" y="584"/>
                </a:lnTo>
                <a:lnTo>
                  <a:pt x="302" y="584"/>
                </a:lnTo>
                <a:lnTo>
                  <a:pt x="251" y="533"/>
                </a:lnTo>
                <a:lnTo>
                  <a:pt x="258" y="533"/>
                </a:lnTo>
                <a:close/>
                <a:moveTo>
                  <a:pt x="424" y="698"/>
                </a:moveTo>
                <a:lnTo>
                  <a:pt x="494" y="768"/>
                </a:lnTo>
                <a:lnTo>
                  <a:pt x="478" y="758"/>
                </a:lnTo>
                <a:lnTo>
                  <a:pt x="424" y="704"/>
                </a:lnTo>
                <a:lnTo>
                  <a:pt x="424" y="698"/>
                </a:lnTo>
                <a:close/>
                <a:moveTo>
                  <a:pt x="71" y="340"/>
                </a:moveTo>
                <a:lnTo>
                  <a:pt x="152" y="421"/>
                </a:lnTo>
                <a:lnTo>
                  <a:pt x="152" y="427"/>
                </a:lnTo>
                <a:lnTo>
                  <a:pt x="71" y="346"/>
                </a:lnTo>
                <a:lnTo>
                  <a:pt x="71" y="340"/>
                </a:lnTo>
                <a:close/>
                <a:moveTo>
                  <a:pt x="179" y="447"/>
                </a:moveTo>
                <a:lnTo>
                  <a:pt x="237" y="505"/>
                </a:lnTo>
                <a:lnTo>
                  <a:pt x="231" y="505"/>
                </a:lnTo>
                <a:lnTo>
                  <a:pt x="179" y="454"/>
                </a:lnTo>
                <a:lnTo>
                  <a:pt x="179" y="447"/>
                </a:lnTo>
                <a:close/>
                <a:moveTo>
                  <a:pt x="264" y="533"/>
                </a:moveTo>
                <a:lnTo>
                  <a:pt x="315" y="584"/>
                </a:lnTo>
                <a:lnTo>
                  <a:pt x="309" y="584"/>
                </a:lnTo>
                <a:lnTo>
                  <a:pt x="258" y="533"/>
                </a:lnTo>
                <a:lnTo>
                  <a:pt x="264" y="533"/>
                </a:lnTo>
                <a:close/>
                <a:moveTo>
                  <a:pt x="424" y="692"/>
                </a:moveTo>
                <a:lnTo>
                  <a:pt x="509" y="776"/>
                </a:lnTo>
                <a:lnTo>
                  <a:pt x="494" y="768"/>
                </a:lnTo>
                <a:lnTo>
                  <a:pt x="424" y="698"/>
                </a:lnTo>
                <a:lnTo>
                  <a:pt x="424" y="692"/>
                </a:lnTo>
                <a:close/>
                <a:moveTo>
                  <a:pt x="71" y="333"/>
                </a:moveTo>
                <a:lnTo>
                  <a:pt x="152" y="414"/>
                </a:lnTo>
                <a:lnTo>
                  <a:pt x="152" y="421"/>
                </a:lnTo>
                <a:lnTo>
                  <a:pt x="71" y="340"/>
                </a:lnTo>
                <a:lnTo>
                  <a:pt x="71" y="333"/>
                </a:lnTo>
                <a:close/>
                <a:moveTo>
                  <a:pt x="179" y="441"/>
                </a:moveTo>
                <a:lnTo>
                  <a:pt x="244" y="505"/>
                </a:lnTo>
                <a:lnTo>
                  <a:pt x="237" y="505"/>
                </a:lnTo>
                <a:lnTo>
                  <a:pt x="179" y="447"/>
                </a:lnTo>
                <a:lnTo>
                  <a:pt x="179" y="441"/>
                </a:lnTo>
                <a:close/>
                <a:moveTo>
                  <a:pt x="270" y="533"/>
                </a:moveTo>
                <a:lnTo>
                  <a:pt x="321" y="584"/>
                </a:lnTo>
                <a:lnTo>
                  <a:pt x="315" y="584"/>
                </a:lnTo>
                <a:lnTo>
                  <a:pt x="264" y="533"/>
                </a:lnTo>
                <a:lnTo>
                  <a:pt x="270" y="533"/>
                </a:lnTo>
                <a:close/>
                <a:moveTo>
                  <a:pt x="424" y="686"/>
                </a:moveTo>
                <a:lnTo>
                  <a:pt x="448" y="710"/>
                </a:lnTo>
                <a:lnTo>
                  <a:pt x="448" y="713"/>
                </a:lnTo>
                <a:lnTo>
                  <a:pt x="455" y="716"/>
                </a:lnTo>
                <a:lnTo>
                  <a:pt x="524" y="786"/>
                </a:lnTo>
                <a:lnTo>
                  <a:pt x="509" y="776"/>
                </a:lnTo>
                <a:lnTo>
                  <a:pt x="424" y="692"/>
                </a:lnTo>
                <a:lnTo>
                  <a:pt x="424" y="686"/>
                </a:lnTo>
                <a:close/>
                <a:moveTo>
                  <a:pt x="71" y="327"/>
                </a:moveTo>
                <a:lnTo>
                  <a:pt x="152" y="408"/>
                </a:lnTo>
                <a:lnTo>
                  <a:pt x="152" y="414"/>
                </a:lnTo>
                <a:lnTo>
                  <a:pt x="71" y="333"/>
                </a:lnTo>
                <a:lnTo>
                  <a:pt x="71" y="327"/>
                </a:lnTo>
                <a:close/>
                <a:moveTo>
                  <a:pt x="179" y="435"/>
                </a:moveTo>
                <a:lnTo>
                  <a:pt x="219" y="475"/>
                </a:lnTo>
                <a:lnTo>
                  <a:pt x="219" y="479"/>
                </a:lnTo>
                <a:lnTo>
                  <a:pt x="224" y="479"/>
                </a:lnTo>
                <a:lnTo>
                  <a:pt x="249" y="505"/>
                </a:lnTo>
                <a:lnTo>
                  <a:pt x="244" y="505"/>
                </a:lnTo>
                <a:lnTo>
                  <a:pt x="179" y="441"/>
                </a:lnTo>
                <a:lnTo>
                  <a:pt x="179" y="435"/>
                </a:lnTo>
                <a:close/>
                <a:moveTo>
                  <a:pt x="277" y="533"/>
                </a:moveTo>
                <a:lnTo>
                  <a:pt x="328" y="584"/>
                </a:lnTo>
                <a:lnTo>
                  <a:pt x="321" y="584"/>
                </a:lnTo>
                <a:lnTo>
                  <a:pt x="270" y="533"/>
                </a:lnTo>
                <a:lnTo>
                  <a:pt x="277" y="533"/>
                </a:lnTo>
                <a:close/>
                <a:moveTo>
                  <a:pt x="424" y="680"/>
                </a:moveTo>
                <a:lnTo>
                  <a:pt x="448" y="704"/>
                </a:lnTo>
                <a:lnTo>
                  <a:pt x="448" y="710"/>
                </a:lnTo>
                <a:lnTo>
                  <a:pt x="424" y="686"/>
                </a:lnTo>
                <a:lnTo>
                  <a:pt x="424" y="680"/>
                </a:lnTo>
                <a:close/>
                <a:moveTo>
                  <a:pt x="469" y="725"/>
                </a:moveTo>
                <a:lnTo>
                  <a:pt x="539" y="794"/>
                </a:lnTo>
                <a:lnTo>
                  <a:pt x="524" y="786"/>
                </a:lnTo>
                <a:lnTo>
                  <a:pt x="455" y="716"/>
                </a:lnTo>
                <a:lnTo>
                  <a:pt x="469" y="725"/>
                </a:lnTo>
                <a:close/>
                <a:moveTo>
                  <a:pt x="71" y="322"/>
                </a:moveTo>
                <a:lnTo>
                  <a:pt x="152" y="402"/>
                </a:lnTo>
                <a:lnTo>
                  <a:pt x="152" y="408"/>
                </a:lnTo>
                <a:lnTo>
                  <a:pt x="71" y="327"/>
                </a:lnTo>
                <a:lnTo>
                  <a:pt x="71" y="322"/>
                </a:lnTo>
                <a:close/>
                <a:moveTo>
                  <a:pt x="179" y="429"/>
                </a:moveTo>
                <a:lnTo>
                  <a:pt x="219" y="469"/>
                </a:lnTo>
                <a:lnTo>
                  <a:pt x="219" y="475"/>
                </a:lnTo>
                <a:lnTo>
                  <a:pt x="179" y="435"/>
                </a:lnTo>
                <a:lnTo>
                  <a:pt x="179" y="429"/>
                </a:lnTo>
                <a:close/>
                <a:moveTo>
                  <a:pt x="230" y="479"/>
                </a:moveTo>
                <a:lnTo>
                  <a:pt x="255" y="505"/>
                </a:lnTo>
                <a:lnTo>
                  <a:pt x="249" y="505"/>
                </a:lnTo>
                <a:lnTo>
                  <a:pt x="224" y="479"/>
                </a:lnTo>
                <a:lnTo>
                  <a:pt x="230" y="479"/>
                </a:lnTo>
                <a:close/>
                <a:moveTo>
                  <a:pt x="283" y="533"/>
                </a:moveTo>
                <a:lnTo>
                  <a:pt x="333" y="584"/>
                </a:lnTo>
                <a:lnTo>
                  <a:pt x="328" y="584"/>
                </a:lnTo>
                <a:lnTo>
                  <a:pt x="277" y="533"/>
                </a:lnTo>
                <a:lnTo>
                  <a:pt x="283" y="533"/>
                </a:lnTo>
                <a:close/>
                <a:moveTo>
                  <a:pt x="424" y="673"/>
                </a:moveTo>
                <a:lnTo>
                  <a:pt x="448" y="698"/>
                </a:lnTo>
                <a:lnTo>
                  <a:pt x="448" y="704"/>
                </a:lnTo>
                <a:lnTo>
                  <a:pt x="424" y="680"/>
                </a:lnTo>
                <a:lnTo>
                  <a:pt x="424" y="673"/>
                </a:lnTo>
                <a:close/>
                <a:moveTo>
                  <a:pt x="484" y="734"/>
                </a:moveTo>
                <a:lnTo>
                  <a:pt x="555" y="804"/>
                </a:lnTo>
                <a:lnTo>
                  <a:pt x="539" y="794"/>
                </a:lnTo>
                <a:lnTo>
                  <a:pt x="469" y="725"/>
                </a:lnTo>
                <a:lnTo>
                  <a:pt x="484" y="734"/>
                </a:lnTo>
                <a:close/>
                <a:moveTo>
                  <a:pt x="71" y="315"/>
                </a:moveTo>
                <a:lnTo>
                  <a:pt x="152" y="396"/>
                </a:lnTo>
                <a:lnTo>
                  <a:pt x="152" y="402"/>
                </a:lnTo>
                <a:lnTo>
                  <a:pt x="71" y="322"/>
                </a:lnTo>
                <a:lnTo>
                  <a:pt x="71" y="315"/>
                </a:lnTo>
                <a:close/>
                <a:moveTo>
                  <a:pt x="179" y="423"/>
                </a:moveTo>
                <a:lnTo>
                  <a:pt x="219" y="462"/>
                </a:lnTo>
                <a:lnTo>
                  <a:pt x="219" y="469"/>
                </a:lnTo>
                <a:lnTo>
                  <a:pt x="179" y="429"/>
                </a:lnTo>
                <a:lnTo>
                  <a:pt x="179" y="423"/>
                </a:lnTo>
                <a:close/>
                <a:moveTo>
                  <a:pt x="236" y="479"/>
                </a:moveTo>
                <a:lnTo>
                  <a:pt x="262" y="505"/>
                </a:lnTo>
                <a:lnTo>
                  <a:pt x="255" y="505"/>
                </a:lnTo>
                <a:lnTo>
                  <a:pt x="230" y="479"/>
                </a:lnTo>
                <a:lnTo>
                  <a:pt x="236" y="479"/>
                </a:lnTo>
                <a:close/>
                <a:moveTo>
                  <a:pt x="288" y="533"/>
                </a:moveTo>
                <a:lnTo>
                  <a:pt x="340" y="584"/>
                </a:lnTo>
                <a:lnTo>
                  <a:pt x="333" y="584"/>
                </a:lnTo>
                <a:lnTo>
                  <a:pt x="283" y="533"/>
                </a:lnTo>
                <a:lnTo>
                  <a:pt x="288" y="533"/>
                </a:lnTo>
                <a:close/>
                <a:moveTo>
                  <a:pt x="424" y="667"/>
                </a:moveTo>
                <a:lnTo>
                  <a:pt x="448" y="691"/>
                </a:lnTo>
                <a:lnTo>
                  <a:pt x="448" y="698"/>
                </a:lnTo>
                <a:lnTo>
                  <a:pt x="424" y="673"/>
                </a:lnTo>
                <a:lnTo>
                  <a:pt x="424" y="667"/>
                </a:lnTo>
                <a:close/>
                <a:moveTo>
                  <a:pt x="500" y="743"/>
                </a:moveTo>
                <a:lnTo>
                  <a:pt x="570" y="813"/>
                </a:lnTo>
                <a:lnTo>
                  <a:pt x="555" y="804"/>
                </a:lnTo>
                <a:lnTo>
                  <a:pt x="484" y="734"/>
                </a:lnTo>
                <a:lnTo>
                  <a:pt x="500" y="743"/>
                </a:lnTo>
                <a:close/>
                <a:moveTo>
                  <a:pt x="71" y="309"/>
                </a:moveTo>
                <a:lnTo>
                  <a:pt x="152" y="390"/>
                </a:lnTo>
                <a:lnTo>
                  <a:pt x="152" y="396"/>
                </a:lnTo>
                <a:lnTo>
                  <a:pt x="71" y="315"/>
                </a:lnTo>
                <a:lnTo>
                  <a:pt x="71" y="309"/>
                </a:lnTo>
                <a:close/>
                <a:moveTo>
                  <a:pt x="179" y="417"/>
                </a:moveTo>
                <a:lnTo>
                  <a:pt x="219" y="457"/>
                </a:lnTo>
                <a:lnTo>
                  <a:pt x="219" y="462"/>
                </a:lnTo>
                <a:lnTo>
                  <a:pt x="179" y="423"/>
                </a:lnTo>
                <a:lnTo>
                  <a:pt x="179" y="417"/>
                </a:lnTo>
                <a:close/>
                <a:moveTo>
                  <a:pt x="242" y="479"/>
                </a:moveTo>
                <a:lnTo>
                  <a:pt x="268" y="505"/>
                </a:lnTo>
                <a:lnTo>
                  <a:pt x="262" y="505"/>
                </a:lnTo>
                <a:lnTo>
                  <a:pt x="236" y="479"/>
                </a:lnTo>
                <a:lnTo>
                  <a:pt x="242" y="479"/>
                </a:lnTo>
                <a:close/>
                <a:moveTo>
                  <a:pt x="295" y="533"/>
                </a:moveTo>
                <a:lnTo>
                  <a:pt x="346" y="584"/>
                </a:lnTo>
                <a:lnTo>
                  <a:pt x="340" y="584"/>
                </a:lnTo>
                <a:lnTo>
                  <a:pt x="288" y="533"/>
                </a:lnTo>
                <a:lnTo>
                  <a:pt x="295" y="533"/>
                </a:lnTo>
                <a:close/>
                <a:moveTo>
                  <a:pt x="424" y="661"/>
                </a:moveTo>
                <a:lnTo>
                  <a:pt x="448" y="685"/>
                </a:lnTo>
                <a:lnTo>
                  <a:pt x="448" y="691"/>
                </a:lnTo>
                <a:lnTo>
                  <a:pt x="424" y="667"/>
                </a:lnTo>
                <a:lnTo>
                  <a:pt x="424" y="661"/>
                </a:lnTo>
                <a:close/>
                <a:moveTo>
                  <a:pt x="515" y="752"/>
                </a:moveTo>
                <a:lnTo>
                  <a:pt x="584" y="822"/>
                </a:lnTo>
                <a:lnTo>
                  <a:pt x="570" y="813"/>
                </a:lnTo>
                <a:lnTo>
                  <a:pt x="500" y="743"/>
                </a:lnTo>
                <a:lnTo>
                  <a:pt x="515" y="752"/>
                </a:lnTo>
                <a:close/>
                <a:moveTo>
                  <a:pt x="71" y="303"/>
                </a:moveTo>
                <a:lnTo>
                  <a:pt x="152" y="384"/>
                </a:lnTo>
                <a:lnTo>
                  <a:pt x="152" y="390"/>
                </a:lnTo>
                <a:lnTo>
                  <a:pt x="71" y="309"/>
                </a:lnTo>
                <a:lnTo>
                  <a:pt x="71" y="303"/>
                </a:lnTo>
                <a:close/>
                <a:moveTo>
                  <a:pt x="179" y="410"/>
                </a:moveTo>
                <a:lnTo>
                  <a:pt x="219" y="451"/>
                </a:lnTo>
                <a:lnTo>
                  <a:pt x="219" y="457"/>
                </a:lnTo>
                <a:lnTo>
                  <a:pt x="179" y="417"/>
                </a:lnTo>
                <a:lnTo>
                  <a:pt x="179" y="410"/>
                </a:lnTo>
                <a:close/>
                <a:moveTo>
                  <a:pt x="248" y="479"/>
                </a:moveTo>
                <a:lnTo>
                  <a:pt x="275" y="505"/>
                </a:lnTo>
                <a:lnTo>
                  <a:pt x="268" y="505"/>
                </a:lnTo>
                <a:lnTo>
                  <a:pt x="242" y="479"/>
                </a:lnTo>
                <a:lnTo>
                  <a:pt x="248" y="479"/>
                </a:lnTo>
                <a:close/>
                <a:moveTo>
                  <a:pt x="301" y="533"/>
                </a:moveTo>
                <a:lnTo>
                  <a:pt x="352" y="584"/>
                </a:lnTo>
                <a:lnTo>
                  <a:pt x="346" y="584"/>
                </a:lnTo>
                <a:lnTo>
                  <a:pt x="295" y="533"/>
                </a:lnTo>
                <a:lnTo>
                  <a:pt x="301" y="533"/>
                </a:lnTo>
                <a:close/>
                <a:moveTo>
                  <a:pt x="424" y="655"/>
                </a:moveTo>
                <a:lnTo>
                  <a:pt x="448" y="680"/>
                </a:lnTo>
                <a:lnTo>
                  <a:pt x="448" y="685"/>
                </a:lnTo>
                <a:lnTo>
                  <a:pt x="424" y="661"/>
                </a:lnTo>
                <a:lnTo>
                  <a:pt x="424" y="655"/>
                </a:lnTo>
                <a:close/>
                <a:moveTo>
                  <a:pt x="530" y="761"/>
                </a:moveTo>
                <a:lnTo>
                  <a:pt x="600" y="831"/>
                </a:lnTo>
                <a:lnTo>
                  <a:pt x="584" y="822"/>
                </a:lnTo>
                <a:lnTo>
                  <a:pt x="515" y="752"/>
                </a:lnTo>
                <a:lnTo>
                  <a:pt x="530" y="761"/>
                </a:lnTo>
                <a:close/>
                <a:moveTo>
                  <a:pt x="71" y="296"/>
                </a:moveTo>
                <a:lnTo>
                  <a:pt x="152" y="377"/>
                </a:lnTo>
                <a:lnTo>
                  <a:pt x="152" y="384"/>
                </a:lnTo>
                <a:lnTo>
                  <a:pt x="71" y="303"/>
                </a:lnTo>
                <a:lnTo>
                  <a:pt x="71" y="296"/>
                </a:lnTo>
                <a:close/>
                <a:moveTo>
                  <a:pt x="179" y="404"/>
                </a:moveTo>
                <a:lnTo>
                  <a:pt x="219" y="444"/>
                </a:lnTo>
                <a:lnTo>
                  <a:pt x="219" y="451"/>
                </a:lnTo>
                <a:lnTo>
                  <a:pt x="179" y="410"/>
                </a:lnTo>
                <a:lnTo>
                  <a:pt x="179" y="404"/>
                </a:lnTo>
                <a:close/>
                <a:moveTo>
                  <a:pt x="254" y="479"/>
                </a:moveTo>
                <a:lnTo>
                  <a:pt x="281" y="505"/>
                </a:lnTo>
                <a:lnTo>
                  <a:pt x="275" y="505"/>
                </a:lnTo>
                <a:lnTo>
                  <a:pt x="248" y="479"/>
                </a:lnTo>
                <a:lnTo>
                  <a:pt x="254" y="479"/>
                </a:lnTo>
                <a:close/>
                <a:moveTo>
                  <a:pt x="308" y="533"/>
                </a:moveTo>
                <a:lnTo>
                  <a:pt x="359" y="584"/>
                </a:lnTo>
                <a:lnTo>
                  <a:pt x="352" y="584"/>
                </a:lnTo>
                <a:lnTo>
                  <a:pt x="301" y="533"/>
                </a:lnTo>
                <a:lnTo>
                  <a:pt x="308" y="533"/>
                </a:lnTo>
                <a:close/>
                <a:moveTo>
                  <a:pt x="424" y="649"/>
                </a:moveTo>
                <a:lnTo>
                  <a:pt x="448" y="673"/>
                </a:lnTo>
                <a:lnTo>
                  <a:pt x="448" y="680"/>
                </a:lnTo>
                <a:lnTo>
                  <a:pt x="424" y="655"/>
                </a:lnTo>
                <a:lnTo>
                  <a:pt x="424" y="649"/>
                </a:lnTo>
                <a:close/>
                <a:moveTo>
                  <a:pt x="545" y="770"/>
                </a:moveTo>
                <a:lnTo>
                  <a:pt x="615" y="840"/>
                </a:lnTo>
                <a:lnTo>
                  <a:pt x="600" y="831"/>
                </a:lnTo>
                <a:lnTo>
                  <a:pt x="530" y="761"/>
                </a:lnTo>
                <a:lnTo>
                  <a:pt x="545" y="770"/>
                </a:lnTo>
                <a:close/>
                <a:moveTo>
                  <a:pt x="71" y="290"/>
                </a:moveTo>
                <a:lnTo>
                  <a:pt x="152" y="371"/>
                </a:lnTo>
                <a:lnTo>
                  <a:pt x="152" y="377"/>
                </a:lnTo>
                <a:lnTo>
                  <a:pt x="71" y="296"/>
                </a:lnTo>
                <a:lnTo>
                  <a:pt x="71" y="290"/>
                </a:lnTo>
                <a:close/>
                <a:moveTo>
                  <a:pt x="179" y="397"/>
                </a:moveTo>
                <a:lnTo>
                  <a:pt x="219" y="438"/>
                </a:lnTo>
                <a:lnTo>
                  <a:pt x="219" y="444"/>
                </a:lnTo>
                <a:lnTo>
                  <a:pt x="179" y="404"/>
                </a:lnTo>
                <a:lnTo>
                  <a:pt x="179" y="397"/>
                </a:lnTo>
                <a:close/>
                <a:moveTo>
                  <a:pt x="261" y="479"/>
                </a:moveTo>
                <a:lnTo>
                  <a:pt x="286" y="505"/>
                </a:lnTo>
                <a:lnTo>
                  <a:pt x="281" y="505"/>
                </a:lnTo>
                <a:lnTo>
                  <a:pt x="254" y="479"/>
                </a:lnTo>
                <a:lnTo>
                  <a:pt x="261" y="479"/>
                </a:lnTo>
                <a:close/>
                <a:moveTo>
                  <a:pt x="314" y="533"/>
                </a:moveTo>
                <a:lnTo>
                  <a:pt x="365" y="584"/>
                </a:lnTo>
                <a:lnTo>
                  <a:pt x="359" y="584"/>
                </a:lnTo>
                <a:lnTo>
                  <a:pt x="308" y="533"/>
                </a:lnTo>
                <a:lnTo>
                  <a:pt x="314" y="533"/>
                </a:lnTo>
                <a:close/>
                <a:moveTo>
                  <a:pt x="424" y="642"/>
                </a:moveTo>
                <a:lnTo>
                  <a:pt x="448" y="667"/>
                </a:lnTo>
                <a:lnTo>
                  <a:pt x="448" y="673"/>
                </a:lnTo>
                <a:lnTo>
                  <a:pt x="424" y="649"/>
                </a:lnTo>
                <a:lnTo>
                  <a:pt x="424" y="642"/>
                </a:lnTo>
                <a:close/>
                <a:moveTo>
                  <a:pt x="561" y="780"/>
                </a:moveTo>
                <a:lnTo>
                  <a:pt x="630" y="849"/>
                </a:lnTo>
                <a:lnTo>
                  <a:pt x="615" y="840"/>
                </a:lnTo>
                <a:lnTo>
                  <a:pt x="545" y="770"/>
                </a:lnTo>
                <a:lnTo>
                  <a:pt x="561" y="780"/>
                </a:lnTo>
                <a:close/>
                <a:moveTo>
                  <a:pt x="71" y="285"/>
                </a:moveTo>
                <a:lnTo>
                  <a:pt x="152" y="364"/>
                </a:lnTo>
                <a:lnTo>
                  <a:pt x="152" y="371"/>
                </a:lnTo>
                <a:lnTo>
                  <a:pt x="71" y="290"/>
                </a:lnTo>
                <a:lnTo>
                  <a:pt x="71" y="285"/>
                </a:lnTo>
                <a:close/>
                <a:moveTo>
                  <a:pt x="179" y="392"/>
                </a:moveTo>
                <a:lnTo>
                  <a:pt x="219" y="431"/>
                </a:lnTo>
                <a:lnTo>
                  <a:pt x="219" y="438"/>
                </a:lnTo>
                <a:lnTo>
                  <a:pt x="179" y="397"/>
                </a:lnTo>
                <a:lnTo>
                  <a:pt x="179" y="392"/>
                </a:lnTo>
                <a:close/>
                <a:moveTo>
                  <a:pt x="267" y="479"/>
                </a:moveTo>
                <a:lnTo>
                  <a:pt x="293" y="505"/>
                </a:lnTo>
                <a:lnTo>
                  <a:pt x="286" y="505"/>
                </a:lnTo>
                <a:lnTo>
                  <a:pt x="261" y="479"/>
                </a:lnTo>
                <a:lnTo>
                  <a:pt x="267" y="479"/>
                </a:lnTo>
                <a:close/>
                <a:moveTo>
                  <a:pt x="319" y="533"/>
                </a:moveTo>
                <a:lnTo>
                  <a:pt x="370" y="584"/>
                </a:lnTo>
                <a:lnTo>
                  <a:pt x="365" y="584"/>
                </a:lnTo>
                <a:lnTo>
                  <a:pt x="314" y="533"/>
                </a:lnTo>
                <a:lnTo>
                  <a:pt x="319" y="533"/>
                </a:lnTo>
                <a:close/>
                <a:moveTo>
                  <a:pt x="424" y="636"/>
                </a:moveTo>
                <a:lnTo>
                  <a:pt x="448" y="660"/>
                </a:lnTo>
                <a:lnTo>
                  <a:pt x="448" y="667"/>
                </a:lnTo>
                <a:lnTo>
                  <a:pt x="424" y="642"/>
                </a:lnTo>
                <a:lnTo>
                  <a:pt x="424" y="636"/>
                </a:lnTo>
                <a:close/>
                <a:moveTo>
                  <a:pt x="576" y="788"/>
                </a:moveTo>
                <a:lnTo>
                  <a:pt x="645" y="858"/>
                </a:lnTo>
                <a:lnTo>
                  <a:pt x="630" y="849"/>
                </a:lnTo>
                <a:lnTo>
                  <a:pt x="561" y="780"/>
                </a:lnTo>
                <a:lnTo>
                  <a:pt x="576" y="788"/>
                </a:lnTo>
                <a:close/>
                <a:moveTo>
                  <a:pt x="71" y="278"/>
                </a:moveTo>
                <a:lnTo>
                  <a:pt x="152" y="359"/>
                </a:lnTo>
                <a:lnTo>
                  <a:pt x="152" y="364"/>
                </a:lnTo>
                <a:lnTo>
                  <a:pt x="71" y="285"/>
                </a:lnTo>
                <a:lnTo>
                  <a:pt x="71" y="278"/>
                </a:lnTo>
                <a:close/>
                <a:moveTo>
                  <a:pt x="179" y="386"/>
                </a:moveTo>
                <a:lnTo>
                  <a:pt x="219" y="426"/>
                </a:lnTo>
                <a:lnTo>
                  <a:pt x="219" y="431"/>
                </a:lnTo>
                <a:lnTo>
                  <a:pt x="179" y="392"/>
                </a:lnTo>
                <a:lnTo>
                  <a:pt x="179" y="386"/>
                </a:lnTo>
                <a:close/>
                <a:moveTo>
                  <a:pt x="274" y="479"/>
                </a:moveTo>
                <a:lnTo>
                  <a:pt x="299" y="505"/>
                </a:lnTo>
                <a:lnTo>
                  <a:pt x="293" y="505"/>
                </a:lnTo>
                <a:lnTo>
                  <a:pt x="267" y="479"/>
                </a:lnTo>
                <a:lnTo>
                  <a:pt x="274" y="479"/>
                </a:lnTo>
                <a:close/>
                <a:moveTo>
                  <a:pt x="326" y="533"/>
                </a:moveTo>
                <a:lnTo>
                  <a:pt x="377" y="584"/>
                </a:lnTo>
                <a:lnTo>
                  <a:pt x="370" y="584"/>
                </a:lnTo>
                <a:lnTo>
                  <a:pt x="319" y="533"/>
                </a:lnTo>
                <a:lnTo>
                  <a:pt x="326" y="533"/>
                </a:lnTo>
                <a:close/>
                <a:moveTo>
                  <a:pt x="424" y="629"/>
                </a:moveTo>
                <a:lnTo>
                  <a:pt x="448" y="654"/>
                </a:lnTo>
                <a:lnTo>
                  <a:pt x="448" y="660"/>
                </a:lnTo>
                <a:lnTo>
                  <a:pt x="424" y="636"/>
                </a:lnTo>
                <a:lnTo>
                  <a:pt x="424" y="629"/>
                </a:lnTo>
                <a:close/>
                <a:moveTo>
                  <a:pt x="591" y="798"/>
                </a:moveTo>
                <a:lnTo>
                  <a:pt x="661" y="867"/>
                </a:lnTo>
                <a:lnTo>
                  <a:pt x="645" y="858"/>
                </a:lnTo>
                <a:lnTo>
                  <a:pt x="576" y="788"/>
                </a:lnTo>
                <a:lnTo>
                  <a:pt x="591" y="798"/>
                </a:lnTo>
                <a:close/>
                <a:moveTo>
                  <a:pt x="754" y="960"/>
                </a:moveTo>
                <a:lnTo>
                  <a:pt x="763" y="970"/>
                </a:lnTo>
                <a:lnTo>
                  <a:pt x="758" y="965"/>
                </a:lnTo>
                <a:lnTo>
                  <a:pt x="754" y="960"/>
                </a:lnTo>
                <a:close/>
                <a:moveTo>
                  <a:pt x="71" y="272"/>
                </a:moveTo>
                <a:lnTo>
                  <a:pt x="152" y="353"/>
                </a:lnTo>
                <a:lnTo>
                  <a:pt x="152" y="359"/>
                </a:lnTo>
                <a:lnTo>
                  <a:pt x="71" y="278"/>
                </a:lnTo>
                <a:lnTo>
                  <a:pt x="71" y="272"/>
                </a:lnTo>
                <a:close/>
                <a:moveTo>
                  <a:pt x="179" y="379"/>
                </a:moveTo>
                <a:lnTo>
                  <a:pt x="219" y="420"/>
                </a:lnTo>
                <a:lnTo>
                  <a:pt x="219" y="420"/>
                </a:lnTo>
                <a:lnTo>
                  <a:pt x="219" y="426"/>
                </a:lnTo>
                <a:lnTo>
                  <a:pt x="179" y="386"/>
                </a:lnTo>
                <a:lnTo>
                  <a:pt x="179" y="379"/>
                </a:lnTo>
                <a:close/>
                <a:moveTo>
                  <a:pt x="279" y="479"/>
                </a:moveTo>
                <a:lnTo>
                  <a:pt x="306" y="505"/>
                </a:lnTo>
                <a:lnTo>
                  <a:pt x="299" y="505"/>
                </a:lnTo>
                <a:lnTo>
                  <a:pt x="274" y="479"/>
                </a:lnTo>
                <a:lnTo>
                  <a:pt x="279" y="479"/>
                </a:lnTo>
                <a:close/>
                <a:moveTo>
                  <a:pt x="332" y="533"/>
                </a:moveTo>
                <a:lnTo>
                  <a:pt x="383" y="584"/>
                </a:lnTo>
                <a:lnTo>
                  <a:pt x="377" y="584"/>
                </a:lnTo>
                <a:lnTo>
                  <a:pt x="326" y="533"/>
                </a:lnTo>
                <a:lnTo>
                  <a:pt x="332" y="533"/>
                </a:lnTo>
                <a:close/>
                <a:moveTo>
                  <a:pt x="424" y="624"/>
                </a:moveTo>
                <a:lnTo>
                  <a:pt x="448" y="648"/>
                </a:lnTo>
                <a:lnTo>
                  <a:pt x="448" y="654"/>
                </a:lnTo>
                <a:lnTo>
                  <a:pt x="424" y="629"/>
                </a:lnTo>
                <a:lnTo>
                  <a:pt x="424" y="624"/>
                </a:lnTo>
                <a:close/>
                <a:moveTo>
                  <a:pt x="607" y="806"/>
                </a:moveTo>
                <a:lnTo>
                  <a:pt x="676" y="876"/>
                </a:lnTo>
                <a:lnTo>
                  <a:pt x="661" y="867"/>
                </a:lnTo>
                <a:lnTo>
                  <a:pt x="591" y="798"/>
                </a:lnTo>
                <a:lnTo>
                  <a:pt x="607" y="806"/>
                </a:lnTo>
                <a:close/>
                <a:moveTo>
                  <a:pt x="747" y="947"/>
                </a:moveTo>
                <a:lnTo>
                  <a:pt x="776" y="977"/>
                </a:lnTo>
                <a:lnTo>
                  <a:pt x="770" y="973"/>
                </a:lnTo>
                <a:lnTo>
                  <a:pt x="763" y="970"/>
                </a:lnTo>
                <a:lnTo>
                  <a:pt x="754" y="960"/>
                </a:lnTo>
                <a:lnTo>
                  <a:pt x="749" y="953"/>
                </a:lnTo>
                <a:lnTo>
                  <a:pt x="747" y="947"/>
                </a:lnTo>
                <a:close/>
                <a:moveTo>
                  <a:pt x="71" y="265"/>
                </a:moveTo>
                <a:lnTo>
                  <a:pt x="152" y="346"/>
                </a:lnTo>
                <a:lnTo>
                  <a:pt x="152" y="353"/>
                </a:lnTo>
                <a:lnTo>
                  <a:pt x="71" y="272"/>
                </a:lnTo>
                <a:lnTo>
                  <a:pt x="71" y="265"/>
                </a:lnTo>
                <a:close/>
                <a:moveTo>
                  <a:pt x="179" y="373"/>
                </a:moveTo>
                <a:lnTo>
                  <a:pt x="220" y="414"/>
                </a:lnTo>
                <a:lnTo>
                  <a:pt x="219" y="417"/>
                </a:lnTo>
                <a:lnTo>
                  <a:pt x="219" y="420"/>
                </a:lnTo>
                <a:lnTo>
                  <a:pt x="179" y="379"/>
                </a:lnTo>
                <a:lnTo>
                  <a:pt x="179" y="373"/>
                </a:lnTo>
                <a:close/>
                <a:moveTo>
                  <a:pt x="285" y="479"/>
                </a:moveTo>
                <a:lnTo>
                  <a:pt x="312" y="505"/>
                </a:lnTo>
                <a:lnTo>
                  <a:pt x="306" y="505"/>
                </a:lnTo>
                <a:lnTo>
                  <a:pt x="279" y="479"/>
                </a:lnTo>
                <a:lnTo>
                  <a:pt x="285" y="479"/>
                </a:lnTo>
                <a:close/>
                <a:moveTo>
                  <a:pt x="339" y="533"/>
                </a:moveTo>
                <a:lnTo>
                  <a:pt x="390" y="584"/>
                </a:lnTo>
                <a:lnTo>
                  <a:pt x="383" y="584"/>
                </a:lnTo>
                <a:lnTo>
                  <a:pt x="332" y="533"/>
                </a:lnTo>
                <a:lnTo>
                  <a:pt x="339" y="533"/>
                </a:lnTo>
                <a:close/>
                <a:moveTo>
                  <a:pt x="424" y="618"/>
                </a:moveTo>
                <a:lnTo>
                  <a:pt x="448" y="642"/>
                </a:lnTo>
                <a:lnTo>
                  <a:pt x="448" y="648"/>
                </a:lnTo>
                <a:lnTo>
                  <a:pt x="424" y="624"/>
                </a:lnTo>
                <a:lnTo>
                  <a:pt x="424" y="618"/>
                </a:lnTo>
                <a:close/>
                <a:moveTo>
                  <a:pt x="622" y="816"/>
                </a:moveTo>
                <a:lnTo>
                  <a:pt x="691" y="885"/>
                </a:lnTo>
                <a:lnTo>
                  <a:pt x="676" y="876"/>
                </a:lnTo>
                <a:lnTo>
                  <a:pt x="607" y="806"/>
                </a:lnTo>
                <a:lnTo>
                  <a:pt x="622" y="816"/>
                </a:lnTo>
                <a:close/>
                <a:moveTo>
                  <a:pt x="745" y="938"/>
                </a:moveTo>
                <a:lnTo>
                  <a:pt x="785" y="978"/>
                </a:lnTo>
                <a:lnTo>
                  <a:pt x="780" y="978"/>
                </a:lnTo>
                <a:lnTo>
                  <a:pt x="776" y="977"/>
                </a:lnTo>
                <a:lnTo>
                  <a:pt x="747" y="947"/>
                </a:lnTo>
                <a:lnTo>
                  <a:pt x="745" y="942"/>
                </a:lnTo>
                <a:lnTo>
                  <a:pt x="745" y="938"/>
                </a:lnTo>
                <a:close/>
                <a:moveTo>
                  <a:pt x="71" y="259"/>
                </a:moveTo>
                <a:lnTo>
                  <a:pt x="152" y="340"/>
                </a:lnTo>
                <a:lnTo>
                  <a:pt x="152" y="346"/>
                </a:lnTo>
                <a:lnTo>
                  <a:pt x="71" y="265"/>
                </a:lnTo>
                <a:lnTo>
                  <a:pt x="71" y="259"/>
                </a:lnTo>
                <a:close/>
                <a:moveTo>
                  <a:pt x="179" y="366"/>
                </a:moveTo>
                <a:lnTo>
                  <a:pt x="222" y="410"/>
                </a:lnTo>
                <a:lnTo>
                  <a:pt x="221" y="412"/>
                </a:lnTo>
                <a:lnTo>
                  <a:pt x="220" y="414"/>
                </a:lnTo>
                <a:lnTo>
                  <a:pt x="179" y="373"/>
                </a:lnTo>
                <a:lnTo>
                  <a:pt x="179" y="366"/>
                </a:lnTo>
                <a:close/>
                <a:moveTo>
                  <a:pt x="292" y="479"/>
                </a:moveTo>
                <a:lnTo>
                  <a:pt x="317" y="505"/>
                </a:lnTo>
                <a:lnTo>
                  <a:pt x="312" y="505"/>
                </a:lnTo>
                <a:lnTo>
                  <a:pt x="285" y="479"/>
                </a:lnTo>
                <a:lnTo>
                  <a:pt x="292" y="479"/>
                </a:lnTo>
                <a:close/>
                <a:moveTo>
                  <a:pt x="345" y="533"/>
                </a:moveTo>
                <a:lnTo>
                  <a:pt x="396" y="584"/>
                </a:lnTo>
                <a:lnTo>
                  <a:pt x="390" y="584"/>
                </a:lnTo>
                <a:lnTo>
                  <a:pt x="339" y="533"/>
                </a:lnTo>
                <a:lnTo>
                  <a:pt x="345" y="533"/>
                </a:lnTo>
                <a:close/>
                <a:moveTo>
                  <a:pt x="424" y="611"/>
                </a:moveTo>
                <a:lnTo>
                  <a:pt x="448" y="636"/>
                </a:lnTo>
                <a:lnTo>
                  <a:pt x="448" y="642"/>
                </a:lnTo>
                <a:lnTo>
                  <a:pt x="424" y="618"/>
                </a:lnTo>
                <a:lnTo>
                  <a:pt x="424" y="611"/>
                </a:lnTo>
                <a:close/>
                <a:moveTo>
                  <a:pt x="637" y="824"/>
                </a:moveTo>
                <a:lnTo>
                  <a:pt x="707" y="895"/>
                </a:lnTo>
                <a:lnTo>
                  <a:pt x="691" y="885"/>
                </a:lnTo>
                <a:lnTo>
                  <a:pt x="622" y="816"/>
                </a:lnTo>
                <a:lnTo>
                  <a:pt x="637" y="824"/>
                </a:lnTo>
                <a:close/>
                <a:moveTo>
                  <a:pt x="744" y="932"/>
                </a:moveTo>
                <a:lnTo>
                  <a:pt x="791" y="979"/>
                </a:lnTo>
                <a:lnTo>
                  <a:pt x="790" y="979"/>
                </a:lnTo>
                <a:lnTo>
                  <a:pt x="788" y="979"/>
                </a:lnTo>
                <a:lnTo>
                  <a:pt x="785" y="978"/>
                </a:lnTo>
                <a:lnTo>
                  <a:pt x="745" y="938"/>
                </a:lnTo>
                <a:lnTo>
                  <a:pt x="744" y="936"/>
                </a:lnTo>
                <a:lnTo>
                  <a:pt x="744" y="933"/>
                </a:lnTo>
                <a:lnTo>
                  <a:pt x="744" y="932"/>
                </a:lnTo>
                <a:close/>
                <a:moveTo>
                  <a:pt x="71" y="254"/>
                </a:moveTo>
                <a:lnTo>
                  <a:pt x="152" y="333"/>
                </a:lnTo>
                <a:lnTo>
                  <a:pt x="152" y="340"/>
                </a:lnTo>
                <a:lnTo>
                  <a:pt x="71" y="259"/>
                </a:lnTo>
                <a:lnTo>
                  <a:pt x="71" y="254"/>
                </a:lnTo>
                <a:close/>
                <a:moveTo>
                  <a:pt x="179" y="361"/>
                </a:moveTo>
                <a:lnTo>
                  <a:pt x="227" y="408"/>
                </a:lnTo>
                <a:lnTo>
                  <a:pt x="225" y="409"/>
                </a:lnTo>
                <a:lnTo>
                  <a:pt x="222" y="410"/>
                </a:lnTo>
                <a:lnTo>
                  <a:pt x="179" y="366"/>
                </a:lnTo>
                <a:lnTo>
                  <a:pt x="179" y="361"/>
                </a:lnTo>
                <a:close/>
                <a:moveTo>
                  <a:pt x="298" y="479"/>
                </a:moveTo>
                <a:lnTo>
                  <a:pt x="324" y="505"/>
                </a:lnTo>
                <a:lnTo>
                  <a:pt x="317" y="505"/>
                </a:lnTo>
                <a:lnTo>
                  <a:pt x="292" y="479"/>
                </a:lnTo>
                <a:lnTo>
                  <a:pt x="298" y="479"/>
                </a:lnTo>
                <a:close/>
                <a:moveTo>
                  <a:pt x="351" y="533"/>
                </a:moveTo>
                <a:lnTo>
                  <a:pt x="401" y="584"/>
                </a:lnTo>
                <a:lnTo>
                  <a:pt x="396" y="584"/>
                </a:lnTo>
                <a:lnTo>
                  <a:pt x="345" y="533"/>
                </a:lnTo>
                <a:lnTo>
                  <a:pt x="351" y="533"/>
                </a:lnTo>
                <a:close/>
                <a:moveTo>
                  <a:pt x="424" y="605"/>
                </a:moveTo>
                <a:lnTo>
                  <a:pt x="448" y="629"/>
                </a:lnTo>
                <a:lnTo>
                  <a:pt x="448" y="636"/>
                </a:lnTo>
                <a:lnTo>
                  <a:pt x="424" y="611"/>
                </a:lnTo>
                <a:lnTo>
                  <a:pt x="424" y="605"/>
                </a:lnTo>
                <a:close/>
                <a:moveTo>
                  <a:pt x="651" y="833"/>
                </a:moveTo>
                <a:lnTo>
                  <a:pt x="722" y="903"/>
                </a:lnTo>
                <a:lnTo>
                  <a:pt x="707" y="895"/>
                </a:lnTo>
                <a:lnTo>
                  <a:pt x="637" y="824"/>
                </a:lnTo>
                <a:lnTo>
                  <a:pt x="651" y="833"/>
                </a:lnTo>
                <a:close/>
                <a:moveTo>
                  <a:pt x="745" y="927"/>
                </a:moveTo>
                <a:lnTo>
                  <a:pt x="796" y="978"/>
                </a:lnTo>
                <a:lnTo>
                  <a:pt x="794" y="979"/>
                </a:lnTo>
                <a:lnTo>
                  <a:pt x="791" y="979"/>
                </a:lnTo>
                <a:lnTo>
                  <a:pt x="744" y="932"/>
                </a:lnTo>
                <a:lnTo>
                  <a:pt x="745" y="930"/>
                </a:lnTo>
                <a:lnTo>
                  <a:pt x="745" y="927"/>
                </a:lnTo>
                <a:close/>
                <a:moveTo>
                  <a:pt x="71" y="247"/>
                </a:moveTo>
                <a:lnTo>
                  <a:pt x="152" y="328"/>
                </a:lnTo>
                <a:lnTo>
                  <a:pt x="152" y="333"/>
                </a:lnTo>
                <a:lnTo>
                  <a:pt x="71" y="254"/>
                </a:lnTo>
                <a:lnTo>
                  <a:pt x="71" y="247"/>
                </a:lnTo>
                <a:close/>
                <a:moveTo>
                  <a:pt x="179" y="355"/>
                </a:moveTo>
                <a:lnTo>
                  <a:pt x="231" y="406"/>
                </a:lnTo>
                <a:lnTo>
                  <a:pt x="229" y="407"/>
                </a:lnTo>
                <a:lnTo>
                  <a:pt x="227" y="408"/>
                </a:lnTo>
                <a:lnTo>
                  <a:pt x="179" y="361"/>
                </a:lnTo>
                <a:lnTo>
                  <a:pt x="179" y="355"/>
                </a:lnTo>
                <a:close/>
                <a:moveTo>
                  <a:pt x="303" y="478"/>
                </a:moveTo>
                <a:lnTo>
                  <a:pt x="330" y="505"/>
                </a:lnTo>
                <a:lnTo>
                  <a:pt x="324" y="505"/>
                </a:lnTo>
                <a:lnTo>
                  <a:pt x="298" y="479"/>
                </a:lnTo>
                <a:lnTo>
                  <a:pt x="303" y="479"/>
                </a:lnTo>
                <a:lnTo>
                  <a:pt x="303" y="478"/>
                </a:lnTo>
                <a:close/>
                <a:moveTo>
                  <a:pt x="357" y="533"/>
                </a:moveTo>
                <a:lnTo>
                  <a:pt x="408" y="584"/>
                </a:lnTo>
                <a:lnTo>
                  <a:pt x="401" y="584"/>
                </a:lnTo>
                <a:lnTo>
                  <a:pt x="351" y="533"/>
                </a:lnTo>
                <a:lnTo>
                  <a:pt x="357" y="533"/>
                </a:lnTo>
                <a:close/>
                <a:moveTo>
                  <a:pt x="424" y="599"/>
                </a:moveTo>
                <a:lnTo>
                  <a:pt x="448" y="623"/>
                </a:lnTo>
                <a:lnTo>
                  <a:pt x="448" y="629"/>
                </a:lnTo>
                <a:lnTo>
                  <a:pt x="424" y="605"/>
                </a:lnTo>
                <a:lnTo>
                  <a:pt x="424" y="599"/>
                </a:lnTo>
                <a:close/>
                <a:moveTo>
                  <a:pt x="667" y="842"/>
                </a:moveTo>
                <a:lnTo>
                  <a:pt x="737" y="912"/>
                </a:lnTo>
                <a:lnTo>
                  <a:pt x="722" y="903"/>
                </a:lnTo>
                <a:lnTo>
                  <a:pt x="651" y="833"/>
                </a:lnTo>
                <a:lnTo>
                  <a:pt x="667" y="842"/>
                </a:lnTo>
                <a:close/>
                <a:moveTo>
                  <a:pt x="746" y="921"/>
                </a:moveTo>
                <a:lnTo>
                  <a:pt x="802" y="977"/>
                </a:lnTo>
                <a:lnTo>
                  <a:pt x="799" y="978"/>
                </a:lnTo>
                <a:lnTo>
                  <a:pt x="796" y="978"/>
                </a:lnTo>
                <a:lnTo>
                  <a:pt x="745" y="927"/>
                </a:lnTo>
                <a:lnTo>
                  <a:pt x="745" y="923"/>
                </a:lnTo>
                <a:lnTo>
                  <a:pt x="746" y="921"/>
                </a:lnTo>
                <a:close/>
                <a:moveTo>
                  <a:pt x="71" y="241"/>
                </a:moveTo>
                <a:lnTo>
                  <a:pt x="152" y="322"/>
                </a:lnTo>
                <a:lnTo>
                  <a:pt x="152" y="328"/>
                </a:lnTo>
                <a:lnTo>
                  <a:pt x="71" y="247"/>
                </a:lnTo>
                <a:lnTo>
                  <a:pt x="71" y="241"/>
                </a:lnTo>
                <a:close/>
                <a:moveTo>
                  <a:pt x="179" y="348"/>
                </a:moveTo>
                <a:lnTo>
                  <a:pt x="237" y="406"/>
                </a:lnTo>
                <a:lnTo>
                  <a:pt x="233" y="406"/>
                </a:lnTo>
                <a:lnTo>
                  <a:pt x="232" y="406"/>
                </a:lnTo>
                <a:lnTo>
                  <a:pt x="231" y="406"/>
                </a:lnTo>
                <a:lnTo>
                  <a:pt x="179" y="355"/>
                </a:lnTo>
                <a:lnTo>
                  <a:pt x="179" y="348"/>
                </a:lnTo>
                <a:close/>
                <a:moveTo>
                  <a:pt x="303" y="472"/>
                </a:moveTo>
                <a:lnTo>
                  <a:pt x="336" y="505"/>
                </a:lnTo>
                <a:lnTo>
                  <a:pt x="330" y="505"/>
                </a:lnTo>
                <a:lnTo>
                  <a:pt x="303" y="478"/>
                </a:lnTo>
                <a:lnTo>
                  <a:pt x="303" y="472"/>
                </a:lnTo>
                <a:close/>
                <a:moveTo>
                  <a:pt x="363" y="533"/>
                </a:moveTo>
                <a:lnTo>
                  <a:pt x="414" y="584"/>
                </a:lnTo>
                <a:lnTo>
                  <a:pt x="408" y="584"/>
                </a:lnTo>
                <a:lnTo>
                  <a:pt x="357" y="533"/>
                </a:lnTo>
                <a:lnTo>
                  <a:pt x="363" y="533"/>
                </a:lnTo>
                <a:close/>
                <a:moveTo>
                  <a:pt x="424" y="592"/>
                </a:moveTo>
                <a:lnTo>
                  <a:pt x="448" y="617"/>
                </a:lnTo>
                <a:lnTo>
                  <a:pt x="448" y="623"/>
                </a:lnTo>
                <a:lnTo>
                  <a:pt x="424" y="599"/>
                </a:lnTo>
                <a:lnTo>
                  <a:pt x="424" y="592"/>
                </a:lnTo>
                <a:close/>
                <a:moveTo>
                  <a:pt x="682" y="851"/>
                </a:moveTo>
                <a:lnTo>
                  <a:pt x="807" y="975"/>
                </a:lnTo>
                <a:lnTo>
                  <a:pt x="804" y="977"/>
                </a:lnTo>
                <a:lnTo>
                  <a:pt x="802" y="977"/>
                </a:lnTo>
                <a:lnTo>
                  <a:pt x="746" y="921"/>
                </a:lnTo>
                <a:lnTo>
                  <a:pt x="746" y="920"/>
                </a:lnTo>
                <a:lnTo>
                  <a:pt x="747" y="918"/>
                </a:lnTo>
                <a:lnTo>
                  <a:pt x="737" y="912"/>
                </a:lnTo>
                <a:lnTo>
                  <a:pt x="667" y="842"/>
                </a:lnTo>
                <a:lnTo>
                  <a:pt x="682" y="851"/>
                </a:lnTo>
                <a:close/>
                <a:moveTo>
                  <a:pt x="71" y="234"/>
                </a:moveTo>
                <a:lnTo>
                  <a:pt x="152" y="315"/>
                </a:lnTo>
                <a:lnTo>
                  <a:pt x="152" y="322"/>
                </a:lnTo>
                <a:lnTo>
                  <a:pt x="71" y="241"/>
                </a:lnTo>
                <a:lnTo>
                  <a:pt x="71" y="234"/>
                </a:lnTo>
                <a:close/>
                <a:moveTo>
                  <a:pt x="179" y="342"/>
                </a:moveTo>
                <a:lnTo>
                  <a:pt x="243" y="406"/>
                </a:lnTo>
                <a:lnTo>
                  <a:pt x="237" y="406"/>
                </a:lnTo>
                <a:lnTo>
                  <a:pt x="179" y="348"/>
                </a:lnTo>
                <a:lnTo>
                  <a:pt x="179" y="342"/>
                </a:lnTo>
                <a:close/>
                <a:moveTo>
                  <a:pt x="303" y="466"/>
                </a:moveTo>
                <a:lnTo>
                  <a:pt x="343" y="505"/>
                </a:lnTo>
                <a:lnTo>
                  <a:pt x="336" y="505"/>
                </a:lnTo>
                <a:lnTo>
                  <a:pt x="303" y="472"/>
                </a:lnTo>
                <a:lnTo>
                  <a:pt x="303" y="466"/>
                </a:lnTo>
                <a:close/>
                <a:moveTo>
                  <a:pt x="369" y="533"/>
                </a:moveTo>
                <a:lnTo>
                  <a:pt x="420" y="584"/>
                </a:lnTo>
                <a:lnTo>
                  <a:pt x="414" y="584"/>
                </a:lnTo>
                <a:lnTo>
                  <a:pt x="363" y="533"/>
                </a:lnTo>
                <a:lnTo>
                  <a:pt x="369" y="533"/>
                </a:lnTo>
                <a:close/>
                <a:moveTo>
                  <a:pt x="424" y="587"/>
                </a:moveTo>
                <a:lnTo>
                  <a:pt x="448" y="611"/>
                </a:lnTo>
                <a:lnTo>
                  <a:pt x="448" y="617"/>
                </a:lnTo>
                <a:lnTo>
                  <a:pt x="424" y="592"/>
                </a:lnTo>
                <a:lnTo>
                  <a:pt x="424" y="587"/>
                </a:lnTo>
                <a:close/>
                <a:moveTo>
                  <a:pt x="697" y="861"/>
                </a:moveTo>
                <a:lnTo>
                  <a:pt x="811" y="973"/>
                </a:lnTo>
                <a:lnTo>
                  <a:pt x="809" y="974"/>
                </a:lnTo>
                <a:lnTo>
                  <a:pt x="807" y="975"/>
                </a:lnTo>
                <a:lnTo>
                  <a:pt x="682" y="851"/>
                </a:lnTo>
                <a:lnTo>
                  <a:pt x="697" y="861"/>
                </a:lnTo>
                <a:close/>
                <a:moveTo>
                  <a:pt x="71" y="228"/>
                </a:moveTo>
                <a:lnTo>
                  <a:pt x="152" y="309"/>
                </a:lnTo>
                <a:lnTo>
                  <a:pt x="152" y="315"/>
                </a:lnTo>
                <a:lnTo>
                  <a:pt x="71" y="234"/>
                </a:lnTo>
                <a:lnTo>
                  <a:pt x="71" y="228"/>
                </a:lnTo>
                <a:close/>
                <a:moveTo>
                  <a:pt x="179" y="336"/>
                </a:moveTo>
                <a:lnTo>
                  <a:pt x="249" y="406"/>
                </a:lnTo>
                <a:lnTo>
                  <a:pt x="243" y="406"/>
                </a:lnTo>
                <a:lnTo>
                  <a:pt x="179" y="342"/>
                </a:lnTo>
                <a:lnTo>
                  <a:pt x="179" y="336"/>
                </a:lnTo>
                <a:close/>
                <a:moveTo>
                  <a:pt x="303" y="459"/>
                </a:moveTo>
                <a:lnTo>
                  <a:pt x="349" y="505"/>
                </a:lnTo>
                <a:lnTo>
                  <a:pt x="343" y="505"/>
                </a:lnTo>
                <a:lnTo>
                  <a:pt x="303" y="466"/>
                </a:lnTo>
                <a:lnTo>
                  <a:pt x="303" y="459"/>
                </a:lnTo>
                <a:close/>
                <a:moveTo>
                  <a:pt x="376" y="533"/>
                </a:moveTo>
                <a:lnTo>
                  <a:pt x="448" y="605"/>
                </a:lnTo>
                <a:lnTo>
                  <a:pt x="448" y="611"/>
                </a:lnTo>
                <a:lnTo>
                  <a:pt x="424" y="587"/>
                </a:lnTo>
                <a:lnTo>
                  <a:pt x="424" y="584"/>
                </a:lnTo>
                <a:lnTo>
                  <a:pt x="420" y="584"/>
                </a:lnTo>
                <a:lnTo>
                  <a:pt x="369" y="533"/>
                </a:lnTo>
                <a:lnTo>
                  <a:pt x="376" y="533"/>
                </a:lnTo>
                <a:close/>
                <a:moveTo>
                  <a:pt x="713" y="869"/>
                </a:moveTo>
                <a:lnTo>
                  <a:pt x="814" y="971"/>
                </a:lnTo>
                <a:lnTo>
                  <a:pt x="813" y="972"/>
                </a:lnTo>
                <a:lnTo>
                  <a:pt x="811" y="973"/>
                </a:lnTo>
                <a:lnTo>
                  <a:pt x="697" y="861"/>
                </a:lnTo>
                <a:lnTo>
                  <a:pt x="713" y="869"/>
                </a:lnTo>
                <a:close/>
                <a:moveTo>
                  <a:pt x="71" y="222"/>
                </a:moveTo>
                <a:lnTo>
                  <a:pt x="152" y="303"/>
                </a:lnTo>
                <a:lnTo>
                  <a:pt x="152" y="309"/>
                </a:lnTo>
                <a:lnTo>
                  <a:pt x="71" y="228"/>
                </a:lnTo>
                <a:lnTo>
                  <a:pt x="71" y="222"/>
                </a:lnTo>
                <a:close/>
                <a:moveTo>
                  <a:pt x="179" y="329"/>
                </a:moveTo>
                <a:lnTo>
                  <a:pt x="255" y="406"/>
                </a:lnTo>
                <a:lnTo>
                  <a:pt x="249" y="406"/>
                </a:lnTo>
                <a:lnTo>
                  <a:pt x="179" y="336"/>
                </a:lnTo>
                <a:lnTo>
                  <a:pt x="179" y="329"/>
                </a:lnTo>
                <a:close/>
                <a:moveTo>
                  <a:pt x="303" y="453"/>
                </a:moveTo>
                <a:lnTo>
                  <a:pt x="354" y="505"/>
                </a:lnTo>
                <a:lnTo>
                  <a:pt x="349" y="505"/>
                </a:lnTo>
                <a:lnTo>
                  <a:pt x="303" y="459"/>
                </a:lnTo>
                <a:lnTo>
                  <a:pt x="303" y="453"/>
                </a:lnTo>
                <a:close/>
                <a:moveTo>
                  <a:pt x="382" y="533"/>
                </a:moveTo>
                <a:lnTo>
                  <a:pt x="448" y="599"/>
                </a:lnTo>
                <a:lnTo>
                  <a:pt x="448" y="605"/>
                </a:lnTo>
                <a:lnTo>
                  <a:pt x="376" y="533"/>
                </a:lnTo>
                <a:lnTo>
                  <a:pt x="382" y="533"/>
                </a:lnTo>
                <a:close/>
                <a:moveTo>
                  <a:pt x="728" y="879"/>
                </a:moveTo>
                <a:lnTo>
                  <a:pt x="819" y="969"/>
                </a:lnTo>
                <a:lnTo>
                  <a:pt x="816" y="970"/>
                </a:lnTo>
                <a:lnTo>
                  <a:pt x="814" y="971"/>
                </a:lnTo>
                <a:lnTo>
                  <a:pt x="713" y="869"/>
                </a:lnTo>
                <a:lnTo>
                  <a:pt x="728" y="879"/>
                </a:lnTo>
                <a:close/>
                <a:moveTo>
                  <a:pt x="71" y="216"/>
                </a:moveTo>
                <a:lnTo>
                  <a:pt x="152" y="296"/>
                </a:lnTo>
                <a:lnTo>
                  <a:pt x="152" y="303"/>
                </a:lnTo>
                <a:lnTo>
                  <a:pt x="71" y="222"/>
                </a:lnTo>
                <a:lnTo>
                  <a:pt x="71" y="216"/>
                </a:lnTo>
                <a:close/>
                <a:moveTo>
                  <a:pt x="179" y="324"/>
                </a:moveTo>
                <a:lnTo>
                  <a:pt x="262" y="406"/>
                </a:lnTo>
                <a:lnTo>
                  <a:pt x="255" y="406"/>
                </a:lnTo>
                <a:lnTo>
                  <a:pt x="179" y="329"/>
                </a:lnTo>
                <a:lnTo>
                  <a:pt x="179" y="324"/>
                </a:lnTo>
                <a:close/>
                <a:moveTo>
                  <a:pt x="303" y="447"/>
                </a:moveTo>
                <a:lnTo>
                  <a:pt x="361" y="505"/>
                </a:lnTo>
                <a:lnTo>
                  <a:pt x="354" y="505"/>
                </a:lnTo>
                <a:lnTo>
                  <a:pt x="303" y="453"/>
                </a:lnTo>
                <a:lnTo>
                  <a:pt x="303" y="447"/>
                </a:lnTo>
                <a:close/>
                <a:moveTo>
                  <a:pt x="389" y="533"/>
                </a:moveTo>
                <a:lnTo>
                  <a:pt x="448" y="592"/>
                </a:lnTo>
                <a:lnTo>
                  <a:pt x="448" y="599"/>
                </a:lnTo>
                <a:lnTo>
                  <a:pt x="382" y="533"/>
                </a:lnTo>
                <a:lnTo>
                  <a:pt x="389" y="533"/>
                </a:lnTo>
                <a:close/>
                <a:moveTo>
                  <a:pt x="743" y="887"/>
                </a:moveTo>
                <a:lnTo>
                  <a:pt x="822" y="966"/>
                </a:lnTo>
                <a:lnTo>
                  <a:pt x="820" y="967"/>
                </a:lnTo>
                <a:lnTo>
                  <a:pt x="819" y="969"/>
                </a:lnTo>
                <a:lnTo>
                  <a:pt x="728" y="879"/>
                </a:lnTo>
                <a:lnTo>
                  <a:pt x="743" y="887"/>
                </a:lnTo>
                <a:close/>
                <a:moveTo>
                  <a:pt x="71" y="210"/>
                </a:moveTo>
                <a:lnTo>
                  <a:pt x="152" y="291"/>
                </a:lnTo>
                <a:lnTo>
                  <a:pt x="152" y="296"/>
                </a:lnTo>
                <a:lnTo>
                  <a:pt x="71" y="216"/>
                </a:lnTo>
                <a:lnTo>
                  <a:pt x="71" y="210"/>
                </a:lnTo>
                <a:close/>
                <a:moveTo>
                  <a:pt x="179" y="318"/>
                </a:moveTo>
                <a:lnTo>
                  <a:pt x="268" y="406"/>
                </a:lnTo>
                <a:lnTo>
                  <a:pt x="262" y="406"/>
                </a:lnTo>
                <a:lnTo>
                  <a:pt x="179" y="324"/>
                </a:lnTo>
                <a:lnTo>
                  <a:pt x="179" y="318"/>
                </a:lnTo>
                <a:close/>
                <a:moveTo>
                  <a:pt x="303" y="441"/>
                </a:moveTo>
                <a:lnTo>
                  <a:pt x="367" y="505"/>
                </a:lnTo>
                <a:lnTo>
                  <a:pt x="361" y="505"/>
                </a:lnTo>
                <a:lnTo>
                  <a:pt x="303" y="447"/>
                </a:lnTo>
                <a:lnTo>
                  <a:pt x="303" y="441"/>
                </a:lnTo>
                <a:close/>
                <a:moveTo>
                  <a:pt x="394" y="533"/>
                </a:moveTo>
                <a:lnTo>
                  <a:pt x="448" y="586"/>
                </a:lnTo>
                <a:lnTo>
                  <a:pt x="448" y="592"/>
                </a:lnTo>
                <a:lnTo>
                  <a:pt x="389" y="533"/>
                </a:lnTo>
                <a:lnTo>
                  <a:pt x="394" y="533"/>
                </a:lnTo>
                <a:close/>
                <a:moveTo>
                  <a:pt x="758" y="897"/>
                </a:moveTo>
                <a:lnTo>
                  <a:pt x="825" y="963"/>
                </a:lnTo>
                <a:lnTo>
                  <a:pt x="823" y="965"/>
                </a:lnTo>
                <a:lnTo>
                  <a:pt x="822" y="966"/>
                </a:lnTo>
                <a:lnTo>
                  <a:pt x="743" y="887"/>
                </a:lnTo>
                <a:lnTo>
                  <a:pt x="758" y="897"/>
                </a:lnTo>
                <a:close/>
                <a:moveTo>
                  <a:pt x="71" y="204"/>
                </a:moveTo>
                <a:lnTo>
                  <a:pt x="152" y="285"/>
                </a:lnTo>
                <a:lnTo>
                  <a:pt x="152" y="291"/>
                </a:lnTo>
                <a:lnTo>
                  <a:pt x="71" y="210"/>
                </a:lnTo>
                <a:lnTo>
                  <a:pt x="71" y="204"/>
                </a:lnTo>
                <a:close/>
                <a:moveTo>
                  <a:pt x="179" y="311"/>
                </a:moveTo>
                <a:lnTo>
                  <a:pt x="275" y="406"/>
                </a:lnTo>
                <a:lnTo>
                  <a:pt x="268" y="406"/>
                </a:lnTo>
                <a:lnTo>
                  <a:pt x="179" y="318"/>
                </a:lnTo>
                <a:lnTo>
                  <a:pt x="179" y="311"/>
                </a:lnTo>
                <a:close/>
                <a:moveTo>
                  <a:pt x="303" y="435"/>
                </a:moveTo>
                <a:lnTo>
                  <a:pt x="346" y="477"/>
                </a:lnTo>
                <a:lnTo>
                  <a:pt x="346" y="479"/>
                </a:lnTo>
                <a:lnTo>
                  <a:pt x="347" y="479"/>
                </a:lnTo>
                <a:lnTo>
                  <a:pt x="374" y="505"/>
                </a:lnTo>
                <a:lnTo>
                  <a:pt x="367" y="505"/>
                </a:lnTo>
                <a:lnTo>
                  <a:pt x="303" y="441"/>
                </a:lnTo>
                <a:lnTo>
                  <a:pt x="303" y="435"/>
                </a:lnTo>
                <a:close/>
                <a:moveTo>
                  <a:pt x="400" y="533"/>
                </a:moveTo>
                <a:lnTo>
                  <a:pt x="451" y="584"/>
                </a:lnTo>
                <a:lnTo>
                  <a:pt x="448" y="584"/>
                </a:lnTo>
                <a:lnTo>
                  <a:pt x="448" y="586"/>
                </a:lnTo>
                <a:lnTo>
                  <a:pt x="394" y="533"/>
                </a:lnTo>
                <a:lnTo>
                  <a:pt x="400" y="533"/>
                </a:lnTo>
                <a:close/>
                <a:moveTo>
                  <a:pt x="763" y="896"/>
                </a:moveTo>
                <a:lnTo>
                  <a:pt x="827" y="960"/>
                </a:lnTo>
                <a:lnTo>
                  <a:pt x="826" y="962"/>
                </a:lnTo>
                <a:lnTo>
                  <a:pt x="825" y="963"/>
                </a:lnTo>
                <a:lnTo>
                  <a:pt x="758" y="897"/>
                </a:lnTo>
                <a:lnTo>
                  <a:pt x="761" y="898"/>
                </a:lnTo>
                <a:lnTo>
                  <a:pt x="762" y="897"/>
                </a:lnTo>
                <a:lnTo>
                  <a:pt x="763" y="896"/>
                </a:lnTo>
                <a:close/>
                <a:moveTo>
                  <a:pt x="71" y="197"/>
                </a:moveTo>
                <a:lnTo>
                  <a:pt x="152" y="278"/>
                </a:lnTo>
                <a:lnTo>
                  <a:pt x="152" y="285"/>
                </a:lnTo>
                <a:lnTo>
                  <a:pt x="71" y="204"/>
                </a:lnTo>
                <a:lnTo>
                  <a:pt x="71" y="197"/>
                </a:lnTo>
                <a:close/>
                <a:moveTo>
                  <a:pt x="179" y="305"/>
                </a:moveTo>
                <a:lnTo>
                  <a:pt x="280" y="406"/>
                </a:lnTo>
                <a:lnTo>
                  <a:pt x="275" y="406"/>
                </a:lnTo>
                <a:lnTo>
                  <a:pt x="179" y="311"/>
                </a:lnTo>
                <a:lnTo>
                  <a:pt x="179" y="305"/>
                </a:lnTo>
                <a:close/>
                <a:moveTo>
                  <a:pt x="303" y="428"/>
                </a:moveTo>
                <a:lnTo>
                  <a:pt x="346" y="472"/>
                </a:lnTo>
                <a:lnTo>
                  <a:pt x="346" y="477"/>
                </a:lnTo>
                <a:lnTo>
                  <a:pt x="303" y="435"/>
                </a:lnTo>
                <a:lnTo>
                  <a:pt x="303" y="428"/>
                </a:lnTo>
                <a:close/>
                <a:moveTo>
                  <a:pt x="353" y="479"/>
                </a:moveTo>
                <a:lnTo>
                  <a:pt x="380" y="505"/>
                </a:lnTo>
                <a:lnTo>
                  <a:pt x="374" y="505"/>
                </a:lnTo>
                <a:lnTo>
                  <a:pt x="347" y="479"/>
                </a:lnTo>
                <a:lnTo>
                  <a:pt x="353" y="479"/>
                </a:lnTo>
                <a:close/>
                <a:moveTo>
                  <a:pt x="407" y="533"/>
                </a:moveTo>
                <a:lnTo>
                  <a:pt x="458" y="584"/>
                </a:lnTo>
                <a:lnTo>
                  <a:pt x="451" y="584"/>
                </a:lnTo>
                <a:lnTo>
                  <a:pt x="400" y="533"/>
                </a:lnTo>
                <a:lnTo>
                  <a:pt x="407" y="533"/>
                </a:lnTo>
                <a:close/>
                <a:moveTo>
                  <a:pt x="767" y="894"/>
                </a:moveTo>
                <a:lnTo>
                  <a:pt x="830" y="955"/>
                </a:lnTo>
                <a:lnTo>
                  <a:pt x="829" y="957"/>
                </a:lnTo>
                <a:lnTo>
                  <a:pt x="827" y="960"/>
                </a:lnTo>
                <a:lnTo>
                  <a:pt x="763" y="896"/>
                </a:lnTo>
                <a:lnTo>
                  <a:pt x="765" y="895"/>
                </a:lnTo>
                <a:lnTo>
                  <a:pt x="767" y="894"/>
                </a:lnTo>
                <a:close/>
                <a:moveTo>
                  <a:pt x="71" y="191"/>
                </a:moveTo>
                <a:lnTo>
                  <a:pt x="152" y="272"/>
                </a:lnTo>
                <a:lnTo>
                  <a:pt x="152" y="278"/>
                </a:lnTo>
                <a:lnTo>
                  <a:pt x="71" y="197"/>
                </a:lnTo>
                <a:lnTo>
                  <a:pt x="71" y="191"/>
                </a:lnTo>
                <a:close/>
                <a:moveTo>
                  <a:pt x="179" y="298"/>
                </a:moveTo>
                <a:lnTo>
                  <a:pt x="286" y="406"/>
                </a:lnTo>
                <a:lnTo>
                  <a:pt x="280" y="406"/>
                </a:lnTo>
                <a:lnTo>
                  <a:pt x="179" y="305"/>
                </a:lnTo>
                <a:lnTo>
                  <a:pt x="179" y="298"/>
                </a:lnTo>
                <a:close/>
                <a:moveTo>
                  <a:pt x="303" y="422"/>
                </a:moveTo>
                <a:lnTo>
                  <a:pt x="346" y="466"/>
                </a:lnTo>
                <a:lnTo>
                  <a:pt x="346" y="472"/>
                </a:lnTo>
                <a:lnTo>
                  <a:pt x="303" y="428"/>
                </a:lnTo>
                <a:lnTo>
                  <a:pt x="303" y="422"/>
                </a:lnTo>
                <a:close/>
                <a:moveTo>
                  <a:pt x="360" y="479"/>
                </a:moveTo>
                <a:lnTo>
                  <a:pt x="386" y="505"/>
                </a:lnTo>
                <a:lnTo>
                  <a:pt x="380" y="505"/>
                </a:lnTo>
                <a:lnTo>
                  <a:pt x="353" y="479"/>
                </a:lnTo>
                <a:lnTo>
                  <a:pt x="360" y="479"/>
                </a:lnTo>
                <a:close/>
                <a:moveTo>
                  <a:pt x="413" y="533"/>
                </a:moveTo>
                <a:lnTo>
                  <a:pt x="464" y="584"/>
                </a:lnTo>
                <a:lnTo>
                  <a:pt x="458" y="584"/>
                </a:lnTo>
                <a:lnTo>
                  <a:pt x="407" y="533"/>
                </a:lnTo>
                <a:lnTo>
                  <a:pt x="413" y="533"/>
                </a:lnTo>
                <a:close/>
                <a:moveTo>
                  <a:pt x="772" y="891"/>
                </a:moveTo>
                <a:lnTo>
                  <a:pt x="832" y="951"/>
                </a:lnTo>
                <a:lnTo>
                  <a:pt x="831" y="953"/>
                </a:lnTo>
                <a:lnTo>
                  <a:pt x="830" y="955"/>
                </a:lnTo>
                <a:lnTo>
                  <a:pt x="767" y="894"/>
                </a:lnTo>
                <a:lnTo>
                  <a:pt x="770" y="892"/>
                </a:lnTo>
                <a:lnTo>
                  <a:pt x="772" y="891"/>
                </a:lnTo>
                <a:close/>
                <a:moveTo>
                  <a:pt x="71" y="184"/>
                </a:moveTo>
                <a:lnTo>
                  <a:pt x="152" y="265"/>
                </a:lnTo>
                <a:lnTo>
                  <a:pt x="152" y="272"/>
                </a:lnTo>
                <a:lnTo>
                  <a:pt x="71" y="191"/>
                </a:lnTo>
                <a:lnTo>
                  <a:pt x="71" y="184"/>
                </a:lnTo>
                <a:close/>
                <a:moveTo>
                  <a:pt x="179" y="293"/>
                </a:moveTo>
                <a:lnTo>
                  <a:pt x="294" y="407"/>
                </a:lnTo>
                <a:lnTo>
                  <a:pt x="292" y="406"/>
                </a:lnTo>
                <a:lnTo>
                  <a:pt x="290" y="406"/>
                </a:lnTo>
                <a:lnTo>
                  <a:pt x="286" y="406"/>
                </a:lnTo>
                <a:lnTo>
                  <a:pt x="179" y="298"/>
                </a:lnTo>
                <a:lnTo>
                  <a:pt x="179" y="293"/>
                </a:lnTo>
                <a:close/>
                <a:moveTo>
                  <a:pt x="302" y="415"/>
                </a:moveTo>
                <a:lnTo>
                  <a:pt x="346" y="459"/>
                </a:lnTo>
                <a:lnTo>
                  <a:pt x="346" y="466"/>
                </a:lnTo>
                <a:lnTo>
                  <a:pt x="303" y="422"/>
                </a:lnTo>
                <a:lnTo>
                  <a:pt x="303" y="420"/>
                </a:lnTo>
                <a:lnTo>
                  <a:pt x="302" y="418"/>
                </a:lnTo>
                <a:lnTo>
                  <a:pt x="302" y="415"/>
                </a:lnTo>
                <a:close/>
                <a:moveTo>
                  <a:pt x="366" y="479"/>
                </a:moveTo>
                <a:lnTo>
                  <a:pt x="392" y="505"/>
                </a:lnTo>
                <a:lnTo>
                  <a:pt x="386" y="505"/>
                </a:lnTo>
                <a:lnTo>
                  <a:pt x="360" y="479"/>
                </a:lnTo>
                <a:lnTo>
                  <a:pt x="366" y="479"/>
                </a:lnTo>
                <a:close/>
                <a:moveTo>
                  <a:pt x="419" y="533"/>
                </a:moveTo>
                <a:lnTo>
                  <a:pt x="471" y="584"/>
                </a:lnTo>
                <a:lnTo>
                  <a:pt x="464" y="584"/>
                </a:lnTo>
                <a:lnTo>
                  <a:pt x="413" y="533"/>
                </a:lnTo>
                <a:lnTo>
                  <a:pt x="419" y="533"/>
                </a:lnTo>
                <a:close/>
                <a:moveTo>
                  <a:pt x="776" y="889"/>
                </a:moveTo>
                <a:lnTo>
                  <a:pt x="833" y="947"/>
                </a:lnTo>
                <a:lnTo>
                  <a:pt x="833" y="949"/>
                </a:lnTo>
                <a:lnTo>
                  <a:pt x="832" y="951"/>
                </a:lnTo>
                <a:lnTo>
                  <a:pt x="772" y="891"/>
                </a:lnTo>
                <a:lnTo>
                  <a:pt x="774" y="890"/>
                </a:lnTo>
                <a:lnTo>
                  <a:pt x="776" y="889"/>
                </a:lnTo>
                <a:close/>
                <a:moveTo>
                  <a:pt x="71" y="179"/>
                </a:moveTo>
                <a:lnTo>
                  <a:pt x="152" y="259"/>
                </a:lnTo>
                <a:lnTo>
                  <a:pt x="152" y="265"/>
                </a:lnTo>
                <a:lnTo>
                  <a:pt x="71" y="184"/>
                </a:lnTo>
                <a:lnTo>
                  <a:pt x="71" y="179"/>
                </a:lnTo>
                <a:close/>
                <a:moveTo>
                  <a:pt x="179" y="287"/>
                </a:moveTo>
                <a:lnTo>
                  <a:pt x="346" y="453"/>
                </a:lnTo>
                <a:lnTo>
                  <a:pt x="346" y="459"/>
                </a:lnTo>
                <a:lnTo>
                  <a:pt x="302" y="415"/>
                </a:lnTo>
                <a:lnTo>
                  <a:pt x="301" y="412"/>
                </a:lnTo>
                <a:lnTo>
                  <a:pt x="299" y="410"/>
                </a:lnTo>
                <a:lnTo>
                  <a:pt x="296" y="408"/>
                </a:lnTo>
                <a:lnTo>
                  <a:pt x="294" y="407"/>
                </a:lnTo>
                <a:lnTo>
                  <a:pt x="179" y="293"/>
                </a:lnTo>
                <a:lnTo>
                  <a:pt x="179" y="287"/>
                </a:lnTo>
                <a:close/>
                <a:moveTo>
                  <a:pt x="373" y="479"/>
                </a:moveTo>
                <a:lnTo>
                  <a:pt x="398" y="505"/>
                </a:lnTo>
                <a:lnTo>
                  <a:pt x="392" y="505"/>
                </a:lnTo>
                <a:lnTo>
                  <a:pt x="366" y="479"/>
                </a:lnTo>
                <a:lnTo>
                  <a:pt x="373" y="479"/>
                </a:lnTo>
                <a:close/>
                <a:moveTo>
                  <a:pt x="425" y="533"/>
                </a:moveTo>
                <a:lnTo>
                  <a:pt x="476" y="584"/>
                </a:lnTo>
                <a:lnTo>
                  <a:pt x="471" y="584"/>
                </a:lnTo>
                <a:lnTo>
                  <a:pt x="419" y="533"/>
                </a:lnTo>
                <a:lnTo>
                  <a:pt x="425" y="533"/>
                </a:lnTo>
                <a:close/>
                <a:moveTo>
                  <a:pt x="780" y="888"/>
                </a:moveTo>
                <a:lnTo>
                  <a:pt x="836" y="942"/>
                </a:lnTo>
                <a:lnTo>
                  <a:pt x="835" y="945"/>
                </a:lnTo>
                <a:lnTo>
                  <a:pt x="833" y="947"/>
                </a:lnTo>
                <a:lnTo>
                  <a:pt x="776" y="889"/>
                </a:lnTo>
                <a:lnTo>
                  <a:pt x="778" y="888"/>
                </a:lnTo>
                <a:lnTo>
                  <a:pt x="780" y="888"/>
                </a:lnTo>
                <a:close/>
                <a:moveTo>
                  <a:pt x="71" y="173"/>
                </a:moveTo>
                <a:lnTo>
                  <a:pt x="152" y="254"/>
                </a:lnTo>
                <a:lnTo>
                  <a:pt x="152" y="259"/>
                </a:lnTo>
                <a:lnTo>
                  <a:pt x="71" y="179"/>
                </a:lnTo>
                <a:lnTo>
                  <a:pt x="71" y="173"/>
                </a:lnTo>
                <a:close/>
                <a:moveTo>
                  <a:pt x="179" y="280"/>
                </a:moveTo>
                <a:lnTo>
                  <a:pt x="346" y="446"/>
                </a:lnTo>
                <a:lnTo>
                  <a:pt x="346" y="453"/>
                </a:lnTo>
                <a:lnTo>
                  <a:pt x="179" y="287"/>
                </a:lnTo>
                <a:lnTo>
                  <a:pt x="179" y="280"/>
                </a:lnTo>
                <a:close/>
                <a:moveTo>
                  <a:pt x="379" y="479"/>
                </a:moveTo>
                <a:lnTo>
                  <a:pt x="405" y="505"/>
                </a:lnTo>
                <a:lnTo>
                  <a:pt x="398" y="505"/>
                </a:lnTo>
                <a:lnTo>
                  <a:pt x="373" y="479"/>
                </a:lnTo>
                <a:lnTo>
                  <a:pt x="379" y="479"/>
                </a:lnTo>
                <a:close/>
                <a:moveTo>
                  <a:pt x="431" y="533"/>
                </a:moveTo>
                <a:lnTo>
                  <a:pt x="482" y="584"/>
                </a:lnTo>
                <a:lnTo>
                  <a:pt x="476" y="584"/>
                </a:lnTo>
                <a:lnTo>
                  <a:pt x="425" y="533"/>
                </a:lnTo>
                <a:lnTo>
                  <a:pt x="431" y="533"/>
                </a:lnTo>
                <a:close/>
                <a:moveTo>
                  <a:pt x="786" y="887"/>
                </a:moveTo>
                <a:lnTo>
                  <a:pt x="836" y="937"/>
                </a:lnTo>
                <a:lnTo>
                  <a:pt x="836" y="939"/>
                </a:lnTo>
                <a:lnTo>
                  <a:pt x="836" y="942"/>
                </a:lnTo>
                <a:lnTo>
                  <a:pt x="780" y="888"/>
                </a:lnTo>
                <a:lnTo>
                  <a:pt x="783" y="887"/>
                </a:lnTo>
                <a:lnTo>
                  <a:pt x="786" y="887"/>
                </a:lnTo>
                <a:close/>
                <a:moveTo>
                  <a:pt x="71" y="166"/>
                </a:moveTo>
                <a:lnTo>
                  <a:pt x="152" y="247"/>
                </a:lnTo>
                <a:lnTo>
                  <a:pt x="152" y="254"/>
                </a:lnTo>
                <a:lnTo>
                  <a:pt x="71" y="173"/>
                </a:lnTo>
                <a:lnTo>
                  <a:pt x="71" y="166"/>
                </a:lnTo>
                <a:close/>
                <a:moveTo>
                  <a:pt x="179" y="274"/>
                </a:moveTo>
                <a:lnTo>
                  <a:pt x="346" y="441"/>
                </a:lnTo>
                <a:lnTo>
                  <a:pt x="346" y="446"/>
                </a:lnTo>
                <a:lnTo>
                  <a:pt x="179" y="280"/>
                </a:lnTo>
                <a:lnTo>
                  <a:pt x="179" y="274"/>
                </a:lnTo>
                <a:close/>
                <a:moveTo>
                  <a:pt x="384" y="479"/>
                </a:moveTo>
                <a:lnTo>
                  <a:pt x="411" y="505"/>
                </a:lnTo>
                <a:lnTo>
                  <a:pt x="405" y="505"/>
                </a:lnTo>
                <a:lnTo>
                  <a:pt x="379" y="479"/>
                </a:lnTo>
                <a:lnTo>
                  <a:pt x="384" y="479"/>
                </a:lnTo>
                <a:close/>
                <a:moveTo>
                  <a:pt x="438" y="533"/>
                </a:moveTo>
                <a:lnTo>
                  <a:pt x="489" y="584"/>
                </a:lnTo>
                <a:lnTo>
                  <a:pt x="482" y="584"/>
                </a:lnTo>
                <a:lnTo>
                  <a:pt x="431" y="533"/>
                </a:lnTo>
                <a:lnTo>
                  <a:pt x="438" y="533"/>
                </a:lnTo>
                <a:close/>
                <a:moveTo>
                  <a:pt x="792" y="887"/>
                </a:moveTo>
                <a:lnTo>
                  <a:pt x="836" y="931"/>
                </a:lnTo>
                <a:lnTo>
                  <a:pt x="837" y="933"/>
                </a:lnTo>
                <a:lnTo>
                  <a:pt x="836" y="935"/>
                </a:lnTo>
                <a:lnTo>
                  <a:pt x="836" y="937"/>
                </a:lnTo>
                <a:lnTo>
                  <a:pt x="786" y="887"/>
                </a:lnTo>
                <a:lnTo>
                  <a:pt x="788" y="887"/>
                </a:lnTo>
                <a:lnTo>
                  <a:pt x="790" y="887"/>
                </a:lnTo>
                <a:lnTo>
                  <a:pt x="792" y="887"/>
                </a:lnTo>
                <a:close/>
                <a:moveTo>
                  <a:pt x="71" y="160"/>
                </a:moveTo>
                <a:lnTo>
                  <a:pt x="152" y="241"/>
                </a:lnTo>
                <a:lnTo>
                  <a:pt x="152" y="247"/>
                </a:lnTo>
                <a:lnTo>
                  <a:pt x="71" y="166"/>
                </a:lnTo>
                <a:lnTo>
                  <a:pt x="71" y="160"/>
                </a:lnTo>
                <a:close/>
                <a:moveTo>
                  <a:pt x="179" y="267"/>
                </a:moveTo>
                <a:lnTo>
                  <a:pt x="346" y="435"/>
                </a:lnTo>
                <a:lnTo>
                  <a:pt x="346" y="441"/>
                </a:lnTo>
                <a:lnTo>
                  <a:pt x="179" y="274"/>
                </a:lnTo>
                <a:lnTo>
                  <a:pt x="179" y="267"/>
                </a:lnTo>
                <a:close/>
                <a:moveTo>
                  <a:pt x="391" y="479"/>
                </a:moveTo>
                <a:lnTo>
                  <a:pt x="417" y="505"/>
                </a:lnTo>
                <a:lnTo>
                  <a:pt x="411" y="505"/>
                </a:lnTo>
                <a:lnTo>
                  <a:pt x="384" y="479"/>
                </a:lnTo>
                <a:lnTo>
                  <a:pt x="391" y="479"/>
                </a:lnTo>
                <a:close/>
                <a:moveTo>
                  <a:pt x="444" y="533"/>
                </a:moveTo>
                <a:lnTo>
                  <a:pt x="495" y="584"/>
                </a:lnTo>
                <a:lnTo>
                  <a:pt x="489" y="584"/>
                </a:lnTo>
                <a:lnTo>
                  <a:pt x="438" y="533"/>
                </a:lnTo>
                <a:lnTo>
                  <a:pt x="444" y="533"/>
                </a:lnTo>
                <a:close/>
                <a:moveTo>
                  <a:pt x="799" y="887"/>
                </a:moveTo>
                <a:lnTo>
                  <a:pt x="836" y="923"/>
                </a:lnTo>
                <a:lnTo>
                  <a:pt x="836" y="928"/>
                </a:lnTo>
                <a:lnTo>
                  <a:pt x="836" y="931"/>
                </a:lnTo>
                <a:lnTo>
                  <a:pt x="792" y="887"/>
                </a:lnTo>
                <a:lnTo>
                  <a:pt x="795" y="887"/>
                </a:lnTo>
                <a:lnTo>
                  <a:pt x="799" y="887"/>
                </a:lnTo>
                <a:close/>
                <a:moveTo>
                  <a:pt x="71" y="154"/>
                </a:moveTo>
                <a:lnTo>
                  <a:pt x="152" y="234"/>
                </a:lnTo>
                <a:lnTo>
                  <a:pt x="152" y="241"/>
                </a:lnTo>
                <a:lnTo>
                  <a:pt x="71" y="160"/>
                </a:lnTo>
                <a:lnTo>
                  <a:pt x="71" y="154"/>
                </a:lnTo>
                <a:close/>
                <a:moveTo>
                  <a:pt x="179" y="261"/>
                </a:moveTo>
                <a:lnTo>
                  <a:pt x="346" y="428"/>
                </a:lnTo>
                <a:lnTo>
                  <a:pt x="346" y="435"/>
                </a:lnTo>
                <a:lnTo>
                  <a:pt x="179" y="267"/>
                </a:lnTo>
                <a:lnTo>
                  <a:pt x="179" y="261"/>
                </a:lnTo>
                <a:close/>
                <a:moveTo>
                  <a:pt x="397" y="479"/>
                </a:moveTo>
                <a:lnTo>
                  <a:pt x="423" y="505"/>
                </a:lnTo>
                <a:lnTo>
                  <a:pt x="417" y="505"/>
                </a:lnTo>
                <a:lnTo>
                  <a:pt x="391" y="479"/>
                </a:lnTo>
                <a:lnTo>
                  <a:pt x="397" y="479"/>
                </a:lnTo>
                <a:close/>
                <a:moveTo>
                  <a:pt x="450" y="533"/>
                </a:moveTo>
                <a:lnTo>
                  <a:pt x="501" y="584"/>
                </a:lnTo>
                <a:lnTo>
                  <a:pt x="495" y="584"/>
                </a:lnTo>
                <a:lnTo>
                  <a:pt x="444" y="533"/>
                </a:lnTo>
                <a:lnTo>
                  <a:pt x="450" y="533"/>
                </a:lnTo>
                <a:close/>
                <a:moveTo>
                  <a:pt x="808" y="890"/>
                </a:moveTo>
                <a:lnTo>
                  <a:pt x="832" y="915"/>
                </a:lnTo>
                <a:lnTo>
                  <a:pt x="835" y="919"/>
                </a:lnTo>
                <a:lnTo>
                  <a:pt x="836" y="923"/>
                </a:lnTo>
                <a:lnTo>
                  <a:pt x="799" y="887"/>
                </a:lnTo>
                <a:lnTo>
                  <a:pt x="804" y="888"/>
                </a:lnTo>
                <a:lnTo>
                  <a:pt x="808" y="890"/>
                </a:lnTo>
                <a:close/>
                <a:moveTo>
                  <a:pt x="71" y="148"/>
                </a:moveTo>
                <a:lnTo>
                  <a:pt x="152" y="228"/>
                </a:lnTo>
                <a:lnTo>
                  <a:pt x="152" y="234"/>
                </a:lnTo>
                <a:lnTo>
                  <a:pt x="71" y="154"/>
                </a:lnTo>
                <a:lnTo>
                  <a:pt x="71" y="148"/>
                </a:lnTo>
                <a:close/>
                <a:moveTo>
                  <a:pt x="179" y="256"/>
                </a:moveTo>
                <a:lnTo>
                  <a:pt x="346" y="422"/>
                </a:lnTo>
                <a:lnTo>
                  <a:pt x="346" y="428"/>
                </a:lnTo>
                <a:lnTo>
                  <a:pt x="179" y="261"/>
                </a:lnTo>
                <a:lnTo>
                  <a:pt x="179" y="256"/>
                </a:lnTo>
                <a:close/>
                <a:moveTo>
                  <a:pt x="403" y="479"/>
                </a:moveTo>
                <a:lnTo>
                  <a:pt x="429" y="505"/>
                </a:lnTo>
                <a:lnTo>
                  <a:pt x="423" y="505"/>
                </a:lnTo>
                <a:lnTo>
                  <a:pt x="397" y="479"/>
                </a:lnTo>
                <a:lnTo>
                  <a:pt x="403" y="479"/>
                </a:lnTo>
                <a:close/>
                <a:moveTo>
                  <a:pt x="457" y="533"/>
                </a:moveTo>
                <a:lnTo>
                  <a:pt x="507" y="584"/>
                </a:lnTo>
                <a:lnTo>
                  <a:pt x="501" y="584"/>
                </a:lnTo>
                <a:lnTo>
                  <a:pt x="450" y="533"/>
                </a:lnTo>
                <a:lnTo>
                  <a:pt x="457" y="533"/>
                </a:lnTo>
                <a:close/>
                <a:moveTo>
                  <a:pt x="832" y="915"/>
                </a:moveTo>
                <a:lnTo>
                  <a:pt x="808" y="890"/>
                </a:lnTo>
                <a:lnTo>
                  <a:pt x="815" y="895"/>
                </a:lnTo>
                <a:lnTo>
                  <a:pt x="823" y="900"/>
                </a:lnTo>
                <a:lnTo>
                  <a:pt x="828" y="907"/>
                </a:lnTo>
                <a:lnTo>
                  <a:pt x="832" y="915"/>
                </a:lnTo>
                <a:close/>
                <a:moveTo>
                  <a:pt x="71" y="142"/>
                </a:moveTo>
                <a:lnTo>
                  <a:pt x="152" y="223"/>
                </a:lnTo>
                <a:lnTo>
                  <a:pt x="152" y="228"/>
                </a:lnTo>
                <a:lnTo>
                  <a:pt x="71" y="148"/>
                </a:lnTo>
                <a:lnTo>
                  <a:pt x="71" y="142"/>
                </a:lnTo>
                <a:close/>
                <a:moveTo>
                  <a:pt x="179" y="249"/>
                </a:moveTo>
                <a:lnTo>
                  <a:pt x="346" y="415"/>
                </a:lnTo>
                <a:lnTo>
                  <a:pt x="346" y="422"/>
                </a:lnTo>
                <a:lnTo>
                  <a:pt x="179" y="256"/>
                </a:lnTo>
                <a:lnTo>
                  <a:pt x="179" y="249"/>
                </a:lnTo>
                <a:close/>
                <a:moveTo>
                  <a:pt x="410" y="479"/>
                </a:moveTo>
                <a:lnTo>
                  <a:pt x="435" y="505"/>
                </a:lnTo>
                <a:lnTo>
                  <a:pt x="429" y="505"/>
                </a:lnTo>
                <a:lnTo>
                  <a:pt x="403" y="479"/>
                </a:lnTo>
                <a:lnTo>
                  <a:pt x="410" y="479"/>
                </a:lnTo>
                <a:close/>
                <a:moveTo>
                  <a:pt x="462" y="533"/>
                </a:moveTo>
                <a:lnTo>
                  <a:pt x="513" y="584"/>
                </a:lnTo>
                <a:lnTo>
                  <a:pt x="507" y="584"/>
                </a:lnTo>
                <a:lnTo>
                  <a:pt x="457" y="533"/>
                </a:lnTo>
                <a:lnTo>
                  <a:pt x="462" y="533"/>
                </a:lnTo>
                <a:close/>
                <a:moveTo>
                  <a:pt x="71" y="135"/>
                </a:moveTo>
                <a:lnTo>
                  <a:pt x="152" y="216"/>
                </a:lnTo>
                <a:lnTo>
                  <a:pt x="152" y="223"/>
                </a:lnTo>
                <a:lnTo>
                  <a:pt x="71" y="142"/>
                </a:lnTo>
                <a:lnTo>
                  <a:pt x="71" y="135"/>
                </a:lnTo>
                <a:close/>
                <a:moveTo>
                  <a:pt x="179" y="243"/>
                </a:moveTo>
                <a:lnTo>
                  <a:pt x="346" y="409"/>
                </a:lnTo>
                <a:lnTo>
                  <a:pt x="346" y="415"/>
                </a:lnTo>
                <a:lnTo>
                  <a:pt x="179" y="249"/>
                </a:lnTo>
                <a:lnTo>
                  <a:pt x="179" y="243"/>
                </a:lnTo>
                <a:close/>
                <a:moveTo>
                  <a:pt x="416" y="479"/>
                </a:moveTo>
                <a:lnTo>
                  <a:pt x="442" y="505"/>
                </a:lnTo>
                <a:lnTo>
                  <a:pt x="435" y="505"/>
                </a:lnTo>
                <a:lnTo>
                  <a:pt x="410" y="479"/>
                </a:lnTo>
                <a:lnTo>
                  <a:pt x="416" y="479"/>
                </a:lnTo>
                <a:close/>
                <a:moveTo>
                  <a:pt x="468" y="533"/>
                </a:moveTo>
                <a:lnTo>
                  <a:pt x="519" y="584"/>
                </a:lnTo>
                <a:lnTo>
                  <a:pt x="513" y="584"/>
                </a:lnTo>
                <a:lnTo>
                  <a:pt x="462" y="533"/>
                </a:lnTo>
                <a:lnTo>
                  <a:pt x="468" y="533"/>
                </a:lnTo>
                <a:close/>
                <a:moveTo>
                  <a:pt x="76" y="133"/>
                </a:moveTo>
                <a:lnTo>
                  <a:pt x="152" y="210"/>
                </a:lnTo>
                <a:lnTo>
                  <a:pt x="152" y="211"/>
                </a:lnTo>
                <a:lnTo>
                  <a:pt x="152" y="212"/>
                </a:lnTo>
                <a:lnTo>
                  <a:pt x="152" y="216"/>
                </a:lnTo>
                <a:lnTo>
                  <a:pt x="71" y="135"/>
                </a:lnTo>
                <a:lnTo>
                  <a:pt x="71" y="133"/>
                </a:lnTo>
                <a:lnTo>
                  <a:pt x="76" y="133"/>
                </a:lnTo>
                <a:close/>
                <a:moveTo>
                  <a:pt x="179" y="237"/>
                </a:moveTo>
                <a:lnTo>
                  <a:pt x="346" y="404"/>
                </a:lnTo>
                <a:lnTo>
                  <a:pt x="346" y="409"/>
                </a:lnTo>
                <a:lnTo>
                  <a:pt x="179" y="243"/>
                </a:lnTo>
                <a:lnTo>
                  <a:pt x="179" y="237"/>
                </a:lnTo>
                <a:close/>
                <a:moveTo>
                  <a:pt x="422" y="479"/>
                </a:moveTo>
                <a:lnTo>
                  <a:pt x="448" y="505"/>
                </a:lnTo>
                <a:lnTo>
                  <a:pt x="442" y="505"/>
                </a:lnTo>
                <a:lnTo>
                  <a:pt x="416" y="479"/>
                </a:lnTo>
                <a:lnTo>
                  <a:pt x="422" y="479"/>
                </a:lnTo>
                <a:close/>
                <a:moveTo>
                  <a:pt x="475" y="533"/>
                </a:moveTo>
                <a:lnTo>
                  <a:pt x="526" y="584"/>
                </a:lnTo>
                <a:lnTo>
                  <a:pt x="519" y="584"/>
                </a:lnTo>
                <a:lnTo>
                  <a:pt x="468" y="533"/>
                </a:lnTo>
                <a:lnTo>
                  <a:pt x="475" y="533"/>
                </a:lnTo>
                <a:close/>
                <a:moveTo>
                  <a:pt x="82" y="133"/>
                </a:moveTo>
                <a:lnTo>
                  <a:pt x="154" y="206"/>
                </a:lnTo>
                <a:lnTo>
                  <a:pt x="153" y="208"/>
                </a:lnTo>
                <a:lnTo>
                  <a:pt x="152" y="210"/>
                </a:lnTo>
                <a:lnTo>
                  <a:pt x="76" y="133"/>
                </a:lnTo>
                <a:lnTo>
                  <a:pt x="82" y="133"/>
                </a:lnTo>
                <a:close/>
                <a:moveTo>
                  <a:pt x="179" y="230"/>
                </a:moveTo>
                <a:lnTo>
                  <a:pt x="346" y="397"/>
                </a:lnTo>
                <a:lnTo>
                  <a:pt x="346" y="404"/>
                </a:lnTo>
                <a:lnTo>
                  <a:pt x="179" y="237"/>
                </a:lnTo>
                <a:lnTo>
                  <a:pt x="179" y="230"/>
                </a:lnTo>
                <a:close/>
                <a:moveTo>
                  <a:pt x="428" y="479"/>
                </a:moveTo>
                <a:lnTo>
                  <a:pt x="455" y="505"/>
                </a:lnTo>
                <a:lnTo>
                  <a:pt x="448" y="505"/>
                </a:lnTo>
                <a:lnTo>
                  <a:pt x="422" y="479"/>
                </a:lnTo>
                <a:lnTo>
                  <a:pt x="428" y="479"/>
                </a:lnTo>
                <a:close/>
                <a:moveTo>
                  <a:pt x="481" y="533"/>
                </a:moveTo>
                <a:lnTo>
                  <a:pt x="532" y="584"/>
                </a:lnTo>
                <a:lnTo>
                  <a:pt x="526" y="584"/>
                </a:lnTo>
                <a:lnTo>
                  <a:pt x="475" y="533"/>
                </a:lnTo>
                <a:lnTo>
                  <a:pt x="481" y="533"/>
                </a:lnTo>
                <a:close/>
                <a:moveTo>
                  <a:pt x="88" y="133"/>
                </a:moveTo>
                <a:lnTo>
                  <a:pt x="158" y="203"/>
                </a:lnTo>
                <a:lnTo>
                  <a:pt x="156" y="204"/>
                </a:lnTo>
                <a:lnTo>
                  <a:pt x="154" y="206"/>
                </a:lnTo>
                <a:lnTo>
                  <a:pt x="82" y="133"/>
                </a:lnTo>
                <a:lnTo>
                  <a:pt x="88" y="133"/>
                </a:lnTo>
                <a:close/>
                <a:moveTo>
                  <a:pt x="179" y="224"/>
                </a:moveTo>
                <a:lnTo>
                  <a:pt x="346" y="391"/>
                </a:lnTo>
                <a:lnTo>
                  <a:pt x="346" y="397"/>
                </a:lnTo>
                <a:lnTo>
                  <a:pt x="179" y="230"/>
                </a:lnTo>
                <a:lnTo>
                  <a:pt x="179" y="224"/>
                </a:lnTo>
                <a:close/>
                <a:moveTo>
                  <a:pt x="429" y="474"/>
                </a:moveTo>
                <a:lnTo>
                  <a:pt x="460" y="505"/>
                </a:lnTo>
                <a:lnTo>
                  <a:pt x="455" y="505"/>
                </a:lnTo>
                <a:lnTo>
                  <a:pt x="428" y="479"/>
                </a:lnTo>
                <a:lnTo>
                  <a:pt x="429" y="479"/>
                </a:lnTo>
                <a:lnTo>
                  <a:pt x="429" y="474"/>
                </a:lnTo>
                <a:close/>
                <a:moveTo>
                  <a:pt x="488" y="533"/>
                </a:moveTo>
                <a:lnTo>
                  <a:pt x="539" y="584"/>
                </a:lnTo>
                <a:lnTo>
                  <a:pt x="532" y="584"/>
                </a:lnTo>
                <a:lnTo>
                  <a:pt x="481" y="533"/>
                </a:lnTo>
                <a:lnTo>
                  <a:pt x="488" y="533"/>
                </a:lnTo>
                <a:close/>
                <a:moveTo>
                  <a:pt x="94" y="133"/>
                </a:moveTo>
                <a:lnTo>
                  <a:pt x="162" y="200"/>
                </a:lnTo>
                <a:lnTo>
                  <a:pt x="160" y="201"/>
                </a:lnTo>
                <a:lnTo>
                  <a:pt x="158" y="203"/>
                </a:lnTo>
                <a:lnTo>
                  <a:pt x="88" y="133"/>
                </a:lnTo>
                <a:lnTo>
                  <a:pt x="94" y="133"/>
                </a:lnTo>
                <a:close/>
                <a:moveTo>
                  <a:pt x="179" y="218"/>
                </a:moveTo>
                <a:lnTo>
                  <a:pt x="346" y="385"/>
                </a:lnTo>
                <a:lnTo>
                  <a:pt x="346" y="391"/>
                </a:lnTo>
                <a:lnTo>
                  <a:pt x="179" y="224"/>
                </a:lnTo>
                <a:lnTo>
                  <a:pt x="179" y="218"/>
                </a:lnTo>
                <a:close/>
                <a:moveTo>
                  <a:pt x="429" y="468"/>
                </a:moveTo>
                <a:lnTo>
                  <a:pt x="466" y="505"/>
                </a:lnTo>
                <a:lnTo>
                  <a:pt x="460" y="505"/>
                </a:lnTo>
                <a:lnTo>
                  <a:pt x="429" y="474"/>
                </a:lnTo>
                <a:lnTo>
                  <a:pt x="429" y="468"/>
                </a:lnTo>
                <a:close/>
                <a:moveTo>
                  <a:pt x="494" y="533"/>
                </a:moveTo>
                <a:lnTo>
                  <a:pt x="544" y="584"/>
                </a:lnTo>
                <a:lnTo>
                  <a:pt x="539" y="584"/>
                </a:lnTo>
                <a:lnTo>
                  <a:pt x="488" y="533"/>
                </a:lnTo>
                <a:lnTo>
                  <a:pt x="494" y="533"/>
                </a:lnTo>
                <a:close/>
                <a:moveTo>
                  <a:pt x="100" y="133"/>
                </a:moveTo>
                <a:lnTo>
                  <a:pt x="168" y="200"/>
                </a:lnTo>
                <a:lnTo>
                  <a:pt x="167" y="200"/>
                </a:lnTo>
                <a:lnTo>
                  <a:pt x="166" y="200"/>
                </a:lnTo>
                <a:lnTo>
                  <a:pt x="164" y="200"/>
                </a:lnTo>
                <a:lnTo>
                  <a:pt x="162" y="200"/>
                </a:lnTo>
                <a:lnTo>
                  <a:pt x="94" y="133"/>
                </a:lnTo>
                <a:lnTo>
                  <a:pt x="100" y="133"/>
                </a:lnTo>
                <a:close/>
                <a:moveTo>
                  <a:pt x="179" y="212"/>
                </a:moveTo>
                <a:lnTo>
                  <a:pt x="347" y="379"/>
                </a:lnTo>
                <a:lnTo>
                  <a:pt x="346" y="381"/>
                </a:lnTo>
                <a:lnTo>
                  <a:pt x="346" y="384"/>
                </a:lnTo>
                <a:lnTo>
                  <a:pt x="346" y="385"/>
                </a:lnTo>
                <a:lnTo>
                  <a:pt x="179" y="218"/>
                </a:lnTo>
                <a:lnTo>
                  <a:pt x="179" y="212"/>
                </a:lnTo>
                <a:lnTo>
                  <a:pt x="179" y="212"/>
                </a:lnTo>
                <a:close/>
                <a:moveTo>
                  <a:pt x="429" y="462"/>
                </a:moveTo>
                <a:lnTo>
                  <a:pt x="473" y="505"/>
                </a:lnTo>
                <a:lnTo>
                  <a:pt x="466" y="505"/>
                </a:lnTo>
                <a:lnTo>
                  <a:pt x="429" y="468"/>
                </a:lnTo>
                <a:lnTo>
                  <a:pt x="429" y="462"/>
                </a:lnTo>
                <a:close/>
                <a:moveTo>
                  <a:pt x="499" y="533"/>
                </a:moveTo>
                <a:lnTo>
                  <a:pt x="550" y="584"/>
                </a:lnTo>
                <a:lnTo>
                  <a:pt x="544" y="584"/>
                </a:lnTo>
                <a:lnTo>
                  <a:pt x="494" y="533"/>
                </a:lnTo>
                <a:lnTo>
                  <a:pt x="499" y="533"/>
                </a:lnTo>
                <a:close/>
                <a:moveTo>
                  <a:pt x="106" y="133"/>
                </a:moveTo>
                <a:lnTo>
                  <a:pt x="349" y="375"/>
                </a:lnTo>
                <a:lnTo>
                  <a:pt x="347" y="377"/>
                </a:lnTo>
                <a:lnTo>
                  <a:pt x="347" y="379"/>
                </a:lnTo>
                <a:lnTo>
                  <a:pt x="179" y="212"/>
                </a:lnTo>
                <a:lnTo>
                  <a:pt x="179" y="208"/>
                </a:lnTo>
                <a:lnTo>
                  <a:pt x="176" y="204"/>
                </a:lnTo>
                <a:lnTo>
                  <a:pt x="172" y="201"/>
                </a:lnTo>
                <a:lnTo>
                  <a:pt x="168" y="200"/>
                </a:lnTo>
                <a:lnTo>
                  <a:pt x="100" y="133"/>
                </a:lnTo>
                <a:lnTo>
                  <a:pt x="106" y="133"/>
                </a:lnTo>
                <a:close/>
                <a:moveTo>
                  <a:pt x="429" y="456"/>
                </a:moveTo>
                <a:lnTo>
                  <a:pt x="479" y="505"/>
                </a:lnTo>
                <a:lnTo>
                  <a:pt x="473" y="505"/>
                </a:lnTo>
                <a:lnTo>
                  <a:pt x="429" y="462"/>
                </a:lnTo>
                <a:lnTo>
                  <a:pt x="429" y="456"/>
                </a:lnTo>
                <a:close/>
                <a:moveTo>
                  <a:pt x="506" y="533"/>
                </a:moveTo>
                <a:lnTo>
                  <a:pt x="557" y="584"/>
                </a:lnTo>
                <a:lnTo>
                  <a:pt x="550" y="584"/>
                </a:lnTo>
                <a:lnTo>
                  <a:pt x="499" y="533"/>
                </a:lnTo>
                <a:lnTo>
                  <a:pt x="506" y="533"/>
                </a:lnTo>
                <a:close/>
                <a:moveTo>
                  <a:pt x="113" y="133"/>
                </a:moveTo>
                <a:lnTo>
                  <a:pt x="351" y="372"/>
                </a:lnTo>
                <a:lnTo>
                  <a:pt x="350" y="373"/>
                </a:lnTo>
                <a:lnTo>
                  <a:pt x="349" y="375"/>
                </a:lnTo>
                <a:lnTo>
                  <a:pt x="106" y="133"/>
                </a:lnTo>
                <a:lnTo>
                  <a:pt x="113" y="133"/>
                </a:lnTo>
                <a:close/>
                <a:moveTo>
                  <a:pt x="429" y="450"/>
                </a:moveTo>
                <a:lnTo>
                  <a:pt x="485" y="505"/>
                </a:lnTo>
                <a:lnTo>
                  <a:pt x="479" y="505"/>
                </a:lnTo>
                <a:lnTo>
                  <a:pt x="429" y="456"/>
                </a:lnTo>
                <a:lnTo>
                  <a:pt x="429" y="450"/>
                </a:lnTo>
                <a:close/>
                <a:moveTo>
                  <a:pt x="512" y="533"/>
                </a:moveTo>
                <a:lnTo>
                  <a:pt x="563" y="584"/>
                </a:lnTo>
                <a:lnTo>
                  <a:pt x="557" y="584"/>
                </a:lnTo>
                <a:lnTo>
                  <a:pt x="506" y="533"/>
                </a:lnTo>
                <a:lnTo>
                  <a:pt x="512" y="533"/>
                </a:lnTo>
                <a:close/>
                <a:moveTo>
                  <a:pt x="119" y="133"/>
                </a:moveTo>
                <a:lnTo>
                  <a:pt x="356" y="370"/>
                </a:lnTo>
                <a:lnTo>
                  <a:pt x="353" y="371"/>
                </a:lnTo>
                <a:lnTo>
                  <a:pt x="351" y="372"/>
                </a:lnTo>
                <a:lnTo>
                  <a:pt x="113" y="133"/>
                </a:lnTo>
                <a:lnTo>
                  <a:pt x="119" y="133"/>
                </a:lnTo>
                <a:close/>
                <a:moveTo>
                  <a:pt x="429" y="443"/>
                </a:moveTo>
                <a:lnTo>
                  <a:pt x="492" y="505"/>
                </a:lnTo>
                <a:lnTo>
                  <a:pt x="485" y="505"/>
                </a:lnTo>
                <a:lnTo>
                  <a:pt x="429" y="450"/>
                </a:lnTo>
                <a:lnTo>
                  <a:pt x="429" y="443"/>
                </a:lnTo>
                <a:close/>
                <a:moveTo>
                  <a:pt x="518" y="533"/>
                </a:moveTo>
                <a:lnTo>
                  <a:pt x="570" y="584"/>
                </a:lnTo>
                <a:lnTo>
                  <a:pt x="563" y="584"/>
                </a:lnTo>
                <a:lnTo>
                  <a:pt x="512" y="533"/>
                </a:lnTo>
                <a:lnTo>
                  <a:pt x="518" y="533"/>
                </a:lnTo>
                <a:close/>
                <a:moveTo>
                  <a:pt x="126" y="133"/>
                </a:moveTo>
                <a:lnTo>
                  <a:pt x="362" y="370"/>
                </a:lnTo>
                <a:lnTo>
                  <a:pt x="359" y="370"/>
                </a:lnTo>
                <a:lnTo>
                  <a:pt x="358" y="370"/>
                </a:lnTo>
                <a:lnTo>
                  <a:pt x="356" y="370"/>
                </a:lnTo>
                <a:lnTo>
                  <a:pt x="119" y="133"/>
                </a:lnTo>
                <a:lnTo>
                  <a:pt x="126" y="133"/>
                </a:lnTo>
                <a:close/>
                <a:moveTo>
                  <a:pt x="429" y="437"/>
                </a:moveTo>
                <a:lnTo>
                  <a:pt x="497" y="505"/>
                </a:lnTo>
                <a:lnTo>
                  <a:pt x="492" y="505"/>
                </a:lnTo>
                <a:lnTo>
                  <a:pt x="429" y="443"/>
                </a:lnTo>
                <a:lnTo>
                  <a:pt x="429" y="437"/>
                </a:lnTo>
                <a:close/>
                <a:moveTo>
                  <a:pt x="525" y="533"/>
                </a:moveTo>
                <a:lnTo>
                  <a:pt x="576" y="584"/>
                </a:lnTo>
                <a:lnTo>
                  <a:pt x="570" y="584"/>
                </a:lnTo>
                <a:lnTo>
                  <a:pt x="518" y="533"/>
                </a:lnTo>
                <a:lnTo>
                  <a:pt x="525" y="533"/>
                </a:lnTo>
                <a:close/>
                <a:moveTo>
                  <a:pt x="131" y="133"/>
                </a:moveTo>
                <a:lnTo>
                  <a:pt x="368" y="370"/>
                </a:lnTo>
                <a:lnTo>
                  <a:pt x="362" y="370"/>
                </a:lnTo>
                <a:lnTo>
                  <a:pt x="126" y="133"/>
                </a:lnTo>
                <a:lnTo>
                  <a:pt x="131" y="133"/>
                </a:lnTo>
                <a:close/>
                <a:moveTo>
                  <a:pt x="429" y="431"/>
                </a:moveTo>
                <a:lnTo>
                  <a:pt x="472" y="473"/>
                </a:lnTo>
                <a:lnTo>
                  <a:pt x="472" y="478"/>
                </a:lnTo>
                <a:lnTo>
                  <a:pt x="477" y="478"/>
                </a:lnTo>
                <a:lnTo>
                  <a:pt x="504" y="505"/>
                </a:lnTo>
                <a:lnTo>
                  <a:pt x="497" y="505"/>
                </a:lnTo>
                <a:lnTo>
                  <a:pt x="429" y="437"/>
                </a:lnTo>
                <a:lnTo>
                  <a:pt x="429" y="431"/>
                </a:lnTo>
                <a:close/>
                <a:moveTo>
                  <a:pt x="530" y="533"/>
                </a:moveTo>
                <a:lnTo>
                  <a:pt x="581" y="584"/>
                </a:lnTo>
                <a:lnTo>
                  <a:pt x="576" y="584"/>
                </a:lnTo>
                <a:lnTo>
                  <a:pt x="525" y="533"/>
                </a:lnTo>
                <a:lnTo>
                  <a:pt x="530" y="533"/>
                </a:lnTo>
                <a:close/>
                <a:moveTo>
                  <a:pt x="137" y="133"/>
                </a:moveTo>
                <a:lnTo>
                  <a:pt x="375" y="370"/>
                </a:lnTo>
                <a:lnTo>
                  <a:pt x="368" y="370"/>
                </a:lnTo>
                <a:lnTo>
                  <a:pt x="131" y="133"/>
                </a:lnTo>
                <a:lnTo>
                  <a:pt x="137" y="133"/>
                </a:lnTo>
                <a:close/>
                <a:moveTo>
                  <a:pt x="429" y="425"/>
                </a:moveTo>
                <a:lnTo>
                  <a:pt x="472" y="467"/>
                </a:lnTo>
                <a:lnTo>
                  <a:pt x="472" y="473"/>
                </a:lnTo>
                <a:lnTo>
                  <a:pt x="429" y="431"/>
                </a:lnTo>
                <a:lnTo>
                  <a:pt x="429" y="425"/>
                </a:lnTo>
                <a:close/>
                <a:moveTo>
                  <a:pt x="483" y="478"/>
                </a:moveTo>
                <a:lnTo>
                  <a:pt x="510" y="505"/>
                </a:lnTo>
                <a:lnTo>
                  <a:pt x="504" y="505"/>
                </a:lnTo>
                <a:lnTo>
                  <a:pt x="477" y="478"/>
                </a:lnTo>
                <a:lnTo>
                  <a:pt x="483" y="478"/>
                </a:lnTo>
                <a:close/>
                <a:moveTo>
                  <a:pt x="537" y="533"/>
                </a:moveTo>
                <a:lnTo>
                  <a:pt x="588" y="584"/>
                </a:lnTo>
                <a:lnTo>
                  <a:pt x="581" y="584"/>
                </a:lnTo>
                <a:lnTo>
                  <a:pt x="530" y="533"/>
                </a:lnTo>
                <a:lnTo>
                  <a:pt x="537" y="533"/>
                </a:lnTo>
                <a:close/>
                <a:moveTo>
                  <a:pt x="144" y="133"/>
                </a:moveTo>
                <a:lnTo>
                  <a:pt x="380" y="370"/>
                </a:lnTo>
                <a:lnTo>
                  <a:pt x="375" y="370"/>
                </a:lnTo>
                <a:lnTo>
                  <a:pt x="137" y="133"/>
                </a:lnTo>
                <a:lnTo>
                  <a:pt x="144" y="133"/>
                </a:lnTo>
                <a:close/>
                <a:moveTo>
                  <a:pt x="429" y="419"/>
                </a:moveTo>
                <a:lnTo>
                  <a:pt x="472" y="460"/>
                </a:lnTo>
                <a:lnTo>
                  <a:pt x="472" y="467"/>
                </a:lnTo>
                <a:lnTo>
                  <a:pt x="429" y="425"/>
                </a:lnTo>
                <a:lnTo>
                  <a:pt x="429" y="419"/>
                </a:lnTo>
                <a:close/>
                <a:moveTo>
                  <a:pt x="490" y="478"/>
                </a:moveTo>
                <a:lnTo>
                  <a:pt x="516" y="505"/>
                </a:lnTo>
                <a:lnTo>
                  <a:pt x="510" y="505"/>
                </a:lnTo>
                <a:lnTo>
                  <a:pt x="483" y="478"/>
                </a:lnTo>
                <a:lnTo>
                  <a:pt x="490" y="478"/>
                </a:lnTo>
                <a:close/>
                <a:moveTo>
                  <a:pt x="543" y="533"/>
                </a:moveTo>
                <a:lnTo>
                  <a:pt x="594" y="584"/>
                </a:lnTo>
                <a:lnTo>
                  <a:pt x="588" y="584"/>
                </a:lnTo>
                <a:lnTo>
                  <a:pt x="537" y="533"/>
                </a:lnTo>
                <a:lnTo>
                  <a:pt x="543" y="533"/>
                </a:lnTo>
                <a:close/>
                <a:moveTo>
                  <a:pt x="150" y="133"/>
                </a:moveTo>
                <a:lnTo>
                  <a:pt x="386" y="370"/>
                </a:lnTo>
                <a:lnTo>
                  <a:pt x="380" y="370"/>
                </a:lnTo>
                <a:lnTo>
                  <a:pt x="144" y="133"/>
                </a:lnTo>
                <a:lnTo>
                  <a:pt x="150" y="133"/>
                </a:lnTo>
                <a:close/>
                <a:moveTo>
                  <a:pt x="429" y="412"/>
                </a:moveTo>
                <a:lnTo>
                  <a:pt x="472" y="455"/>
                </a:lnTo>
                <a:lnTo>
                  <a:pt x="472" y="460"/>
                </a:lnTo>
                <a:lnTo>
                  <a:pt x="429" y="419"/>
                </a:lnTo>
                <a:lnTo>
                  <a:pt x="429" y="412"/>
                </a:lnTo>
                <a:close/>
                <a:moveTo>
                  <a:pt x="495" y="478"/>
                </a:moveTo>
                <a:lnTo>
                  <a:pt x="523" y="505"/>
                </a:lnTo>
                <a:lnTo>
                  <a:pt x="516" y="505"/>
                </a:lnTo>
                <a:lnTo>
                  <a:pt x="490" y="478"/>
                </a:lnTo>
                <a:lnTo>
                  <a:pt x="495" y="478"/>
                </a:lnTo>
                <a:close/>
                <a:moveTo>
                  <a:pt x="549" y="533"/>
                </a:moveTo>
                <a:lnTo>
                  <a:pt x="600" y="584"/>
                </a:lnTo>
                <a:lnTo>
                  <a:pt x="594" y="584"/>
                </a:lnTo>
                <a:lnTo>
                  <a:pt x="543" y="533"/>
                </a:lnTo>
                <a:lnTo>
                  <a:pt x="549" y="533"/>
                </a:lnTo>
                <a:close/>
                <a:moveTo>
                  <a:pt x="156" y="133"/>
                </a:moveTo>
                <a:lnTo>
                  <a:pt x="393" y="370"/>
                </a:lnTo>
                <a:lnTo>
                  <a:pt x="386" y="370"/>
                </a:lnTo>
                <a:lnTo>
                  <a:pt x="150" y="133"/>
                </a:lnTo>
                <a:lnTo>
                  <a:pt x="156" y="133"/>
                </a:lnTo>
                <a:close/>
                <a:moveTo>
                  <a:pt x="429" y="406"/>
                </a:moveTo>
                <a:lnTo>
                  <a:pt x="472" y="448"/>
                </a:lnTo>
                <a:lnTo>
                  <a:pt x="472" y="455"/>
                </a:lnTo>
                <a:lnTo>
                  <a:pt x="429" y="412"/>
                </a:lnTo>
                <a:lnTo>
                  <a:pt x="429" y="406"/>
                </a:lnTo>
                <a:close/>
                <a:moveTo>
                  <a:pt x="501" y="478"/>
                </a:moveTo>
                <a:lnTo>
                  <a:pt x="528" y="505"/>
                </a:lnTo>
                <a:lnTo>
                  <a:pt x="523" y="505"/>
                </a:lnTo>
                <a:lnTo>
                  <a:pt x="495" y="478"/>
                </a:lnTo>
                <a:lnTo>
                  <a:pt x="501" y="478"/>
                </a:lnTo>
                <a:close/>
                <a:moveTo>
                  <a:pt x="556" y="533"/>
                </a:moveTo>
                <a:lnTo>
                  <a:pt x="607" y="584"/>
                </a:lnTo>
                <a:lnTo>
                  <a:pt x="600" y="584"/>
                </a:lnTo>
                <a:lnTo>
                  <a:pt x="549" y="533"/>
                </a:lnTo>
                <a:lnTo>
                  <a:pt x="556" y="533"/>
                </a:lnTo>
                <a:close/>
                <a:moveTo>
                  <a:pt x="163" y="133"/>
                </a:moveTo>
                <a:lnTo>
                  <a:pt x="399" y="370"/>
                </a:lnTo>
                <a:lnTo>
                  <a:pt x="393" y="370"/>
                </a:lnTo>
                <a:lnTo>
                  <a:pt x="156" y="133"/>
                </a:lnTo>
                <a:lnTo>
                  <a:pt x="163" y="133"/>
                </a:lnTo>
                <a:close/>
                <a:moveTo>
                  <a:pt x="429" y="399"/>
                </a:moveTo>
                <a:lnTo>
                  <a:pt x="472" y="442"/>
                </a:lnTo>
                <a:lnTo>
                  <a:pt x="472" y="448"/>
                </a:lnTo>
                <a:lnTo>
                  <a:pt x="429" y="406"/>
                </a:lnTo>
                <a:lnTo>
                  <a:pt x="429" y="399"/>
                </a:lnTo>
                <a:close/>
                <a:moveTo>
                  <a:pt x="508" y="478"/>
                </a:moveTo>
                <a:lnTo>
                  <a:pt x="534" y="505"/>
                </a:lnTo>
                <a:lnTo>
                  <a:pt x="528" y="505"/>
                </a:lnTo>
                <a:lnTo>
                  <a:pt x="501" y="478"/>
                </a:lnTo>
                <a:lnTo>
                  <a:pt x="508" y="478"/>
                </a:lnTo>
                <a:close/>
                <a:moveTo>
                  <a:pt x="562" y="533"/>
                </a:moveTo>
                <a:lnTo>
                  <a:pt x="612" y="584"/>
                </a:lnTo>
                <a:lnTo>
                  <a:pt x="607" y="584"/>
                </a:lnTo>
                <a:lnTo>
                  <a:pt x="556" y="533"/>
                </a:lnTo>
                <a:lnTo>
                  <a:pt x="562" y="533"/>
                </a:lnTo>
                <a:close/>
                <a:moveTo>
                  <a:pt x="168" y="133"/>
                </a:moveTo>
                <a:lnTo>
                  <a:pt x="406" y="370"/>
                </a:lnTo>
                <a:lnTo>
                  <a:pt x="399" y="370"/>
                </a:lnTo>
                <a:lnTo>
                  <a:pt x="163" y="133"/>
                </a:lnTo>
                <a:lnTo>
                  <a:pt x="168" y="133"/>
                </a:lnTo>
                <a:close/>
                <a:moveTo>
                  <a:pt x="429" y="394"/>
                </a:moveTo>
                <a:lnTo>
                  <a:pt x="472" y="436"/>
                </a:lnTo>
                <a:lnTo>
                  <a:pt x="472" y="442"/>
                </a:lnTo>
                <a:lnTo>
                  <a:pt x="429" y="399"/>
                </a:lnTo>
                <a:lnTo>
                  <a:pt x="429" y="394"/>
                </a:lnTo>
                <a:close/>
                <a:moveTo>
                  <a:pt x="514" y="478"/>
                </a:moveTo>
                <a:lnTo>
                  <a:pt x="541" y="505"/>
                </a:lnTo>
                <a:lnTo>
                  <a:pt x="534" y="505"/>
                </a:lnTo>
                <a:lnTo>
                  <a:pt x="508" y="478"/>
                </a:lnTo>
                <a:lnTo>
                  <a:pt x="514" y="478"/>
                </a:lnTo>
                <a:close/>
                <a:moveTo>
                  <a:pt x="567" y="533"/>
                </a:moveTo>
                <a:lnTo>
                  <a:pt x="618" y="584"/>
                </a:lnTo>
                <a:lnTo>
                  <a:pt x="612" y="584"/>
                </a:lnTo>
                <a:lnTo>
                  <a:pt x="562" y="533"/>
                </a:lnTo>
                <a:lnTo>
                  <a:pt x="567" y="533"/>
                </a:lnTo>
                <a:close/>
                <a:moveTo>
                  <a:pt x="175" y="133"/>
                </a:moveTo>
                <a:lnTo>
                  <a:pt x="411" y="370"/>
                </a:lnTo>
                <a:lnTo>
                  <a:pt x="406" y="370"/>
                </a:lnTo>
                <a:lnTo>
                  <a:pt x="168" y="133"/>
                </a:lnTo>
                <a:lnTo>
                  <a:pt x="175" y="133"/>
                </a:lnTo>
                <a:close/>
                <a:moveTo>
                  <a:pt x="429" y="388"/>
                </a:moveTo>
                <a:lnTo>
                  <a:pt x="472" y="429"/>
                </a:lnTo>
                <a:lnTo>
                  <a:pt x="472" y="436"/>
                </a:lnTo>
                <a:lnTo>
                  <a:pt x="429" y="394"/>
                </a:lnTo>
                <a:lnTo>
                  <a:pt x="429" y="388"/>
                </a:lnTo>
                <a:close/>
                <a:moveTo>
                  <a:pt x="521" y="478"/>
                </a:moveTo>
                <a:lnTo>
                  <a:pt x="547" y="505"/>
                </a:lnTo>
                <a:lnTo>
                  <a:pt x="541" y="505"/>
                </a:lnTo>
                <a:lnTo>
                  <a:pt x="514" y="478"/>
                </a:lnTo>
                <a:lnTo>
                  <a:pt x="521" y="478"/>
                </a:lnTo>
                <a:close/>
                <a:moveTo>
                  <a:pt x="574" y="533"/>
                </a:moveTo>
                <a:lnTo>
                  <a:pt x="625" y="584"/>
                </a:lnTo>
                <a:lnTo>
                  <a:pt x="618" y="584"/>
                </a:lnTo>
                <a:lnTo>
                  <a:pt x="567" y="533"/>
                </a:lnTo>
                <a:lnTo>
                  <a:pt x="574" y="533"/>
                </a:lnTo>
                <a:close/>
                <a:moveTo>
                  <a:pt x="181" y="133"/>
                </a:moveTo>
                <a:lnTo>
                  <a:pt x="417" y="370"/>
                </a:lnTo>
                <a:lnTo>
                  <a:pt x="417" y="370"/>
                </a:lnTo>
                <a:lnTo>
                  <a:pt x="416" y="370"/>
                </a:lnTo>
                <a:lnTo>
                  <a:pt x="411" y="370"/>
                </a:lnTo>
                <a:lnTo>
                  <a:pt x="175" y="133"/>
                </a:lnTo>
                <a:lnTo>
                  <a:pt x="181" y="133"/>
                </a:lnTo>
                <a:close/>
                <a:moveTo>
                  <a:pt x="429" y="381"/>
                </a:moveTo>
                <a:lnTo>
                  <a:pt x="472" y="424"/>
                </a:lnTo>
                <a:lnTo>
                  <a:pt x="472" y="429"/>
                </a:lnTo>
                <a:lnTo>
                  <a:pt x="429" y="388"/>
                </a:lnTo>
                <a:lnTo>
                  <a:pt x="429" y="384"/>
                </a:lnTo>
                <a:lnTo>
                  <a:pt x="429" y="382"/>
                </a:lnTo>
                <a:lnTo>
                  <a:pt x="429" y="381"/>
                </a:lnTo>
                <a:close/>
                <a:moveTo>
                  <a:pt x="527" y="478"/>
                </a:moveTo>
                <a:lnTo>
                  <a:pt x="554" y="505"/>
                </a:lnTo>
                <a:lnTo>
                  <a:pt x="547" y="505"/>
                </a:lnTo>
                <a:lnTo>
                  <a:pt x="521" y="478"/>
                </a:lnTo>
                <a:lnTo>
                  <a:pt x="527" y="478"/>
                </a:lnTo>
                <a:close/>
                <a:moveTo>
                  <a:pt x="580" y="533"/>
                </a:moveTo>
                <a:lnTo>
                  <a:pt x="631" y="584"/>
                </a:lnTo>
                <a:lnTo>
                  <a:pt x="625" y="584"/>
                </a:lnTo>
                <a:lnTo>
                  <a:pt x="574" y="533"/>
                </a:lnTo>
                <a:lnTo>
                  <a:pt x="580" y="533"/>
                </a:lnTo>
                <a:close/>
                <a:moveTo>
                  <a:pt x="187" y="133"/>
                </a:moveTo>
                <a:lnTo>
                  <a:pt x="472" y="418"/>
                </a:lnTo>
                <a:lnTo>
                  <a:pt x="472" y="424"/>
                </a:lnTo>
                <a:lnTo>
                  <a:pt x="429" y="381"/>
                </a:lnTo>
                <a:lnTo>
                  <a:pt x="428" y="377"/>
                </a:lnTo>
                <a:lnTo>
                  <a:pt x="426" y="374"/>
                </a:lnTo>
                <a:lnTo>
                  <a:pt x="422" y="371"/>
                </a:lnTo>
                <a:lnTo>
                  <a:pt x="417" y="370"/>
                </a:lnTo>
                <a:lnTo>
                  <a:pt x="181" y="133"/>
                </a:lnTo>
                <a:lnTo>
                  <a:pt x="187" y="133"/>
                </a:lnTo>
                <a:close/>
                <a:moveTo>
                  <a:pt x="532" y="478"/>
                </a:moveTo>
                <a:lnTo>
                  <a:pt x="560" y="505"/>
                </a:lnTo>
                <a:lnTo>
                  <a:pt x="554" y="505"/>
                </a:lnTo>
                <a:lnTo>
                  <a:pt x="527" y="478"/>
                </a:lnTo>
                <a:lnTo>
                  <a:pt x="532" y="478"/>
                </a:lnTo>
                <a:close/>
                <a:moveTo>
                  <a:pt x="587" y="533"/>
                </a:moveTo>
                <a:lnTo>
                  <a:pt x="638" y="584"/>
                </a:lnTo>
                <a:lnTo>
                  <a:pt x="631" y="584"/>
                </a:lnTo>
                <a:lnTo>
                  <a:pt x="580" y="533"/>
                </a:lnTo>
                <a:lnTo>
                  <a:pt x="587" y="533"/>
                </a:lnTo>
                <a:close/>
                <a:moveTo>
                  <a:pt x="194" y="133"/>
                </a:moveTo>
                <a:lnTo>
                  <a:pt x="472" y="411"/>
                </a:lnTo>
                <a:lnTo>
                  <a:pt x="472" y="418"/>
                </a:lnTo>
                <a:lnTo>
                  <a:pt x="187" y="133"/>
                </a:lnTo>
                <a:lnTo>
                  <a:pt x="194" y="133"/>
                </a:lnTo>
                <a:close/>
                <a:moveTo>
                  <a:pt x="539" y="478"/>
                </a:moveTo>
                <a:lnTo>
                  <a:pt x="565" y="505"/>
                </a:lnTo>
                <a:lnTo>
                  <a:pt x="560" y="505"/>
                </a:lnTo>
                <a:lnTo>
                  <a:pt x="532" y="478"/>
                </a:lnTo>
                <a:lnTo>
                  <a:pt x="539" y="478"/>
                </a:lnTo>
                <a:close/>
                <a:moveTo>
                  <a:pt x="593" y="533"/>
                </a:moveTo>
                <a:lnTo>
                  <a:pt x="644" y="584"/>
                </a:lnTo>
                <a:lnTo>
                  <a:pt x="638" y="584"/>
                </a:lnTo>
                <a:lnTo>
                  <a:pt x="587" y="533"/>
                </a:lnTo>
                <a:lnTo>
                  <a:pt x="593" y="533"/>
                </a:lnTo>
                <a:close/>
                <a:moveTo>
                  <a:pt x="199" y="133"/>
                </a:moveTo>
                <a:lnTo>
                  <a:pt x="472" y="405"/>
                </a:lnTo>
                <a:lnTo>
                  <a:pt x="472" y="411"/>
                </a:lnTo>
                <a:lnTo>
                  <a:pt x="194" y="133"/>
                </a:lnTo>
                <a:lnTo>
                  <a:pt x="199" y="133"/>
                </a:lnTo>
                <a:close/>
                <a:moveTo>
                  <a:pt x="545" y="478"/>
                </a:moveTo>
                <a:lnTo>
                  <a:pt x="572" y="505"/>
                </a:lnTo>
                <a:lnTo>
                  <a:pt x="565" y="505"/>
                </a:lnTo>
                <a:lnTo>
                  <a:pt x="539" y="478"/>
                </a:lnTo>
                <a:lnTo>
                  <a:pt x="545" y="478"/>
                </a:lnTo>
                <a:close/>
                <a:moveTo>
                  <a:pt x="598" y="533"/>
                </a:moveTo>
                <a:lnTo>
                  <a:pt x="649" y="584"/>
                </a:lnTo>
                <a:lnTo>
                  <a:pt x="644" y="584"/>
                </a:lnTo>
                <a:lnTo>
                  <a:pt x="593" y="533"/>
                </a:lnTo>
                <a:lnTo>
                  <a:pt x="598" y="533"/>
                </a:lnTo>
                <a:close/>
                <a:moveTo>
                  <a:pt x="205" y="133"/>
                </a:moveTo>
                <a:lnTo>
                  <a:pt x="472" y="398"/>
                </a:lnTo>
                <a:lnTo>
                  <a:pt x="472" y="405"/>
                </a:lnTo>
                <a:lnTo>
                  <a:pt x="199" y="133"/>
                </a:lnTo>
                <a:lnTo>
                  <a:pt x="205" y="133"/>
                </a:lnTo>
                <a:close/>
                <a:moveTo>
                  <a:pt x="551" y="478"/>
                </a:moveTo>
                <a:lnTo>
                  <a:pt x="578" y="505"/>
                </a:lnTo>
                <a:lnTo>
                  <a:pt x="572" y="505"/>
                </a:lnTo>
                <a:lnTo>
                  <a:pt x="545" y="478"/>
                </a:lnTo>
                <a:lnTo>
                  <a:pt x="551" y="478"/>
                </a:lnTo>
                <a:close/>
                <a:moveTo>
                  <a:pt x="605" y="533"/>
                </a:moveTo>
                <a:lnTo>
                  <a:pt x="656" y="584"/>
                </a:lnTo>
                <a:lnTo>
                  <a:pt x="649" y="584"/>
                </a:lnTo>
                <a:lnTo>
                  <a:pt x="598" y="533"/>
                </a:lnTo>
                <a:lnTo>
                  <a:pt x="605" y="533"/>
                </a:lnTo>
                <a:close/>
                <a:moveTo>
                  <a:pt x="212" y="133"/>
                </a:moveTo>
                <a:lnTo>
                  <a:pt x="472" y="392"/>
                </a:lnTo>
                <a:lnTo>
                  <a:pt x="472" y="398"/>
                </a:lnTo>
                <a:lnTo>
                  <a:pt x="205" y="133"/>
                </a:lnTo>
                <a:lnTo>
                  <a:pt x="212" y="133"/>
                </a:lnTo>
                <a:close/>
                <a:moveTo>
                  <a:pt x="555" y="476"/>
                </a:moveTo>
                <a:lnTo>
                  <a:pt x="584" y="505"/>
                </a:lnTo>
                <a:lnTo>
                  <a:pt x="578" y="505"/>
                </a:lnTo>
                <a:lnTo>
                  <a:pt x="551" y="478"/>
                </a:lnTo>
                <a:lnTo>
                  <a:pt x="555" y="478"/>
                </a:lnTo>
                <a:lnTo>
                  <a:pt x="555" y="476"/>
                </a:lnTo>
                <a:close/>
                <a:moveTo>
                  <a:pt x="611" y="533"/>
                </a:moveTo>
                <a:lnTo>
                  <a:pt x="662" y="584"/>
                </a:lnTo>
                <a:lnTo>
                  <a:pt x="656" y="584"/>
                </a:lnTo>
                <a:lnTo>
                  <a:pt x="605" y="533"/>
                </a:lnTo>
                <a:lnTo>
                  <a:pt x="611" y="533"/>
                </a:lnTo>
                <a:close/>
                <a:moveTo>
                  <a:pt x="218" y="133"/>
                </a:moveTo>
                <a:lnTo>
                  <a:pt x="472" y="387"/>
                </a:lnTo>
                <a:lnTo>
                  <a:pt x="472" y="392"/>
                </a:lnTo>
                <a:lnTo>
                  <a:pt x="212" y="133"/>
                </a:lnTo>
                <a:lnTo>
                  <a:pt x="218" y="133"/>
                </a:lnTo>
                <a:close/>
                <a:moveTo>
                  <a:pt x="555" y="470"/>
                </a:moveTo>
                <a:lnTo>
                  <a:pt x="591" y="505"/>
                </a:lnTo>
                <a:lnTo>
                  <a:pt x="584" y="505"/>
                </a:lnTo>
                <a:lnTo>
                  <a:pt x="555" y="476"/>
                </a:lnTo>
                <a:lnTo>
                  <a:pt x="555" y="470"/>
                </a:lnTo>
                <a:close/>
                <a:moveTo>
                  <a:pt x="617" y="533"/>
                </a:moveTo>
                <a:lnTo>
                  <a:pt x="669" y="584"/>
                </a:lnTo>
                <a:lnTo>
                  <a:pt x="662" y="584"/>
                </a:lnTo>
                <a:lnTo>
                  <a:pt x="611" y="533"/>
                </a:lnTo>
                <a:lnTo>
                  <a:pt x="617" y="533"/>
                </a:lnTo>
                <a:close/>
                <a:moveTo>
                  <a:pt x="225" y="133"/>
                </a:moveTo>
                <a:lnTo>
                  <a:pt x="472" y="380"/>
                </a:lnTo>
                <a:lnTo>
                  <a:pt x="472" y="387"/>
                </a:lnTo>
                <a:lnTo>
                  <a:pt x="218" y="133"/>
                </a:lnTo>
                <a:lnTo>
                  <a:pt x="225" y="133"/>
                </a:lnTo>
                <a:close/>
                <a:moveTo>
                  <a:pt x="555" y="463"/>
                </a:moveTo>
                <a:lnTo>
                  <a:pt x="597" y="505"/>
                </a:lnTo>
                <a:lnTo>
                  <a:pt x="591" y="505"/>
                </a:lnTo>
                <a:lnTo>
                  <a:pt x="555" y="470"/>
                </a:lnTo>
                <a:lnTo>
                  <a:pt x="555" y="463"/>
                </a:lnTo>
                <a:close/>
                <a:moveTo>
                  <a:pt x="624" y="533"/>
                </a:moveTo>
                <a:lnTo>
                  <a:pt x="675" y="584"/>
                </a:lnTo>
                <a:lnTo>
                  <a:pt x="669" y="584"/>
                </a:lnTo>
                <a:lnTo>
                  <a:pt x="617" y="533"/>
                </a:lnTo>
                <a:lnTo>
                  <a:pt x="624" y="533"/>
                </a:lnTo>
                <a:close/>
                <a:moveTo>
                  <a:pt x="231" y="133"/>
                </a:moveTo>
                <a:lnTo>
                  <a:pt x="472" y="374"/>
                </a:lnTo>
                <a:lnTo>
                  <a:pt x="472" y="380"/>
                </a:lnTo>
                <a:lnTo>
                  <a:pt x="225" y="133"/>
                </a:lnTo>
                <a:lnTo>
                  <a:pt x="231" y="133"/>
                </a:lnTo>
                <a:close/>
                <a:moveTo>
                  <a:pt x="555" y="457"/>
                </a:moveTo>
                <a:lnTo>
                  <a:pt x="603" y="505"/>
                </a:lnTo>
                <a:lnTo>
                  <a:pt x="597" y="505"/>
                </a:lnTo>
                <a:lnTo>
                  <a:pt x="555" y="463"/>
                </a:lnTo>
                <a:lnTo>
                  <a:pt x="555" y="457"/>
                </a:lnTo>
                <a:close/>
                <a:moveTo>
                  <a:pt x="630" y="533"/>
                </a:moveTo>
                <a:lnTo>
                  <a:pt x="681" y="584"/>
                </a:lnTo>
                <a:lnTo>
                  <a:pt x="675" y="584"/>
                </a:lnTo>
                <a:lnTo>
                  <a:pt x="624" y="533"/>
                </a:lnTo>
                <a:lnTo>
                  <a:pt x="630" y="533"/>
                </a:lnTo>
                <a:close/>
                <a:moveTo>
                  <a:pt x="236" y="133"/>
                </a:moveTo>
                <a:lnTo>
                  <a:pt x="472" y="368"/>
                </a:lnTo>
                <a:lnTo>
                  <a:pt x="472" y="374"/>
                </a:lnTo>
                <a:lnTo>
                  <a:pt x="231" y="133"/>
                </a:lnTo>
                <a:lnTo>
                  <a:pt x="236" y="133"/>
                </a:lnTo>
                <a:close/>
                <a:moveTo>
                  <a:pt x="555" y="452"/>
                </a:moveTo>
                <a:lnTo>
                  <a:pt x="609" y="505"/>
                </a:lnTo>
                <a:lnTo>
                  <a:pt x="603" y="505"/>
                </a:lnTo>
                <a:lnTo>
                  <a:pt x="555" y="457"/>
                </a:lnTo>
                <a:lnTo>
                  <a:pt x="555" y="452"/>
                </a:lnTo>
                <a:close/>
                <a:moveTo>
                  <a:pt x="636" y="533"/>
                </a:moveTo>
                <a:lnTo>
                  <a:pt x="687" y="584"/>
                </a:lnTo>
                <a:lnTo>
                  <a:pt x="681" y="584"/>
                </a:lnTo>
                <a:lnTo>
                  <a:pt x="630" y="533"/>
                </a:lnTo>
                <a:lnTo>
                  <a:pt x="636" y="533"/>
                </a:lnTo>
                <a:close/>
                <a:moveTo>
                  <a:pt x="243" y="133"/>
                </a:moveTo>
                <a:lnTo>
                  <a:pt x="472" y="361"/>
                </a:lnTo>
                <a:lnTo>
                  <a:pt x="472" y="368"/>
                </a:lnTo>
                <a:lnTo>
                  <a:pt x="236" y="133"/>
                </a:lnTo>
                <a:lnTo>
                  <a:pt x="243" y="133"/>
                </a:lnTo>
                <a:close/>
                <a:moveTo>
                  <a:pt x="555" y="445"/>
                </a:moveTo>
                <a:lnTo>
                  <a:pt x="615" y="505"/>
                </a:lnTo>
                <a:lnTo>
                  <a:pt x="609" y="505"/>
                </a:lnTo>
                <a:lnTo>
                  <a:pt x="555" y="452"/>
                </a:lnTo>
                <a:lnTo>
                  <a:pt x="555" y="445"/>
                </a:lnTo>
                <a:close/>
                <a:moveTo>
                  <a:pt x="642" y="533"/>
                </a:moveTo>
                <a:lnTo>
                  <a:pt x="693" y="584"/>
                </a:lnTo>
                <a:lnTo>
                  <a:pt x="687" y="584"/>
                </a:lnTo>
                <a:lnTo>
                  <a:pt x="636" y="533"/>
                </a:lnTo>
                <a:lnTo>
                  <a:pt x="642" y="533"/>
                </a:lnTo>
                <a:close/>
                <a:moveTo>
                  <a:pt x="249" y="133"/>
                </a:moveTo>
                <a:lnTo>
                  <a:pt x="472" y="355"/>
                </a:lnTo>
                <a:lnTo>
                  <a:pt x="472" y="361"/>
                </a:lnTo>
                <a:lnTo>
                  <a:pt x="243" y="133"/>
                </a:lnTo>
                <a:lnTo>
                  <a:pt x="249" y="133"/>
                </a:lnTo>
                <a:close/>
                <a:moveTo>
                  <a:pt x="555" y="439"/>
                </a:moveTo>
                <a:lnTo>
                  <a:pt x="622" y="505"/>
                </a:lnTo>
                <a:lnTo>
                  <a:pt x="615" y="505"/>
                </a:lnTo>
                <a:lnTo>
                  <a:pt x="555" y="445"/>
                </a:lnTo>
                <a:lnTo>
                  <a:pt x="555" y="439"/>
                </a:lnTo>
                <a:close/>
                <a:moveTo>
                  <a:pt x="648" y="533"/>
                </a:moveTo>
                <a:lnTo>
                  <a:pt x="699" y="584"/>
                </a:lnTo>
                <a:lnTo>
                  <a:pt x="693" y="584"/>
                </a:lnTo>
                <a:lnTo>
                  <a:pt x="642" y="533"/>
                </a:lnTo>
                <a:lnTo>
                  <a:pt x="648" y="533"/>
                </a:lnTo>
                <a:close/>
                <a:moveTo>
                  <a:pt x="255" y="133"/>
                </a:moveTo>
                <a:lnTo>
                  <a:pt x="472" y="349"/>
                </a:lnTo>
                <a:lnTo>
                  <a:pt x="472" y="355"/>
                </a:lnTo>
                <a:lnTo>
                  <a:pt x="249" y="133"/>
                </a:lnTo>
                <a:lnTo>
                  <a:pt x="255" y="133"/>
                </a:lnTo>
                <a:close/>
                <a:moveTo>
                  <a:pt x="555" y="433"/>
                </a:moveTo>
                <a:lnTo>
                  <a:pt x="598" y="475"/>
                </a:lnTo>
                <a:lnTo>
                  <a:pt x="598" y="477"/>
                </a:lnTo>
                <a:lnTo>
                  <a:pt x="600" y="477"/>
                </a:lnTo>
                <a:lnTo>
                  <a:pt x="628" y="505"/>
                </a:lnTo>
                <a:lnTo>
                  <a:pt x="622" y="505"/>
                </a:lnTo>
                <a:lnTo>
                  <a:pt x="555" y="439"/>
                </a:lnTo>
                <a:lnTo>
                  <a:pt x="555" y="433"/>
                </a:lnTo>
                <a:close/>
                <a:moveTo>
                  <a:pt x="655" y="533"/>
                </a:moveTo>
                <a:lnTo>
                  <a:pt x="706" y="584"/>
                </a:lnTo>
                <a:lnTo>
                  <a:pt x="699" y="584"/>
                </a:lnTo>
                <a:lnTo>
                  <a:pt x="648" y="533"/>
                </a:lnTo>
                <a:lnTo>
                  <a:pt x="655" y="533"/>
                </a:lnTo>
                <a:close/>
                <a:moveTo>
                  <a:pt x="262" y="133"/>
                </a:moveTo>
                <a:lnTo>
                  <a:pt x="472" y="343"/>
                </a:lnTo>
                <a:lnTo>
                  <a:pt x="472" y="349"/>
                </a:lnTo>
                <a:lnTo>
                  <a:pt x="255" y="133"/>
                </a:lnTo>
                <a:lnTo>
                  <a:pt x="262" y="133"/>
                </a:lnTo>
                <a:close/>
                <a:moveTo>
                  <a:pt x="555" y="426"/>
                </a:moveTo>
                <a:lnTo>
                  <a:pt x="598" y="470"/>
                </a:lnTo>
                <a:lnTo>
                  <a:pt x="598" y="475"/>
                </a:lnTo>
                <a:lnTo>
                  <a:pt x="555" y="433"/>
                </a:lnTo>
                <a:lnTo>
                  <a:pt x="555" y="426"/>
                </a:lnTo>
                <a:close/>
                <a:moveTo>
                  <a:pt x="606" y="477"/>
                </a:moveTo>
                <a:lnTo>
                  <a:pt x="633" y="505"/>
                </a:lnTo>
                <a:lnTo>
                  <a:pt x="628" y="505"/>
                </a:lnTo>
                <a:lnTo>
                  <a:pt x="600" y="477"/>
                </a:lnTo>
                <a:lnTo>
                  <a:pt x="606" y="477"/>
                </a:lnTo>
                <a:close/>
                <a:moveTo>
                  <a:pt x="661" y="533"/>
                </a:moveTo>
                <a:lnTo>
                  <a:pt x="712" y="584"/>
                </a:lnTo>
                <a:lnTo>
                  <a:pt x="706" y="584"/>
                </a:lnTo>
                <a:lnTo>
                  <a:pt x="655" y="533"/>
                </a:lnTo>
                <a:lnTo>
                  <a:pt x="661" y="533"/>
                </a:lnTo>
                <a:close/>
                <a:moveTo>
                  <a:pt x="268" y="133"/>
                </a:moveTo>
                <a:lnTo>
                  <a:pt x="472" y="337"/>
                </a:lnTo>
                <a:lnTo>
                  <a:pt x="472" y="343"/>
                </a:lnTo>
                <a:lnTo>
                  <a:pt x="262" y="133"/>
                </a:lnTo>
                <a:lnTo>
                  <a:pt x="268" y="133"/>
                </a:lnTo>
                <a:close/>
                <a:moveTo>
                  <a:pt x="555" y="420"/>
                </a:moveTo>
                <a:lnTo>
                  <a:pt x="598" y="463"/>
                </a:lnTo>
                <a:lnTo>
                  <a:pt x="598" y="470"/>
                </a:lnTo>
                <a:lnTo>
                  <a:pt x="555" y="426"/>
                </a:lnTo>
                <a:lnTo>
                  <a:pt x="555" y="420"/>
                </a:lnTo>
                <a:close/>
                <a:moveTo>
                  <a:pt x="612" y="477"/>
                </a:moveTo>
                <a:lnTo>
                  <a:pt x="640" y="505"/>
                </a:lnTo>
                <a:lnTo>
                  <a:pt x="633" y="505"/>
                </a:lnTo>
                <a:lnTo>
                  <a:pt x="606" y="477"/>
                </a:lnTo>
                <a:lnTo>
                  <a:pt x="612" y="477"/>
                </a:lnTo>
                <a:close/>
                <a:moveTo>
                  <a:pt x="667" y="533"/>
                </a:moveTo>
                <a:lnTo>
                  <a:pt x="717" y="584"/>
                </a:lnTo>
                <a:lnTo>
                  <a:pt x="712" y="584"/>
                </a:lnTo>
                <a:lnTo>
                  <a:pt x="661" y="533"/>
                </a:lnTo>
                <a:lnTo>
                  <a:pt x="667" y="533"/>
                </a:lnTo>
                <a:close/>
                <a:moveTo>
                  <a:pt x="274" y="133"/>
                </a:moveTo>
                <a:lnTo>
                  <a:pt x="472" y="330"/>
                </a:lnTo>
                <a:lnTo>
                  <a:pt x="472" y="332"/>
                </a:lnTo>
                <a:lnTo>
                  <a:pt x="472" y="333"/>
                </a:lnTo>
                <a:lnTo>
                  <a:pt x="472" y="337"/>
                </a:lnTo>
                <a:lnTo>
                  <a:pt x="268" y="133"/>
                </a:lnTo>
                <a:lnTo>
                  <a:pt x="274" y="133"/>
                </a:lnTo>
                <a:close/>
                <a:moveTo>
                  <a:pt x="555" y="414"/>
                </a:moveTo>
                <a:lnTo>
                  <a:pt x="598" y="457"/>
                </a:lnTo>
                <a:lnTo>
                  <a:pt x="598" y="463"/>
                </a:lnTo>
                <a:lnTo>
                  <a:pt x="555" y="420"/>
                </a:lnTo>
                <a:lnTo>
                  <a:pt x="555" y="414"/>
                </a:lnTo>
                <a:close/>
                <a:moveTo>
                  <a:pt x="618" y="477"/>
                </a:moveTo>
                <a:lnTo>
                  <a:pt x="646" y="505"/>
                </a:lnTo>
                <a:lnTo>
                  <a:pt x="640" y="505"/>
                </a:lnTo>
                <a:lnTo>
                  <a:pt x="612" y="477"/>
                </a:lnTo>
                <a:lnTo>
                  <a:pt x="618" y="477"/>
                </a:lnTo>
                <a:close/>
                <a:moveTo>
                  <a:pt x="673" y="533"/>
                </a:moveTo>
                <a:lnTo>
                  <a:pt x="724" y="584"/>
                </a:lnTo>
                <a:lnTo>
                  <a:pt x="717" y="584"/>
                </a:lnTo>
                <a:lnTo>
                  <a:pt x="667" y="533"/>
                </a:lnTo>
                <a:lnTo>
                  <a:pt x="673" y="533"/>
                </a:lnTo>
                <a:close/>
                <a:moveTo>
                  <a:pt x="280" y="133"/>
                </a:moveTo>
                <a:lnTo>
                  <a:pt x="474" y="326"/>
                </a:lnTo>
                <a:lnTo>
                  <a:pt x="473" y="328"/>
                </a:lnTo>
                <a:lnTo>
                  <a:pt x="472" y="330"/>
                </a:lnTo>
                <a:lnTo>
                  <a:pt x="274" y="133"/>
                </a:lnTo>
                <a:lnTo>
                  <a:pt x="280" y="133"/>
                </a:lnTo>
                <a:close/>
                <a:moveTo>
                  <a:pt x="555" y="408"/>
                </a:moveTo>
                <a:lnTo>
                  <a:pt x="598" y="451"/>
                </a:lnTo>
                <a:lnTo>
                  <a:pt x="598" y="457"/>
                </a:lnTo>
                <a:lnTo>
                  <a:pt x="555" y="414"/>
                </a:lnTo>
                <a:lnTo>
                  <a:pt x="555" y="408"/>
                </a:lnTo>
                <a:close/>
                <a:moveTo>
                  <a:pt x="625" y="477"/>
                </a:moveTo>
                <a:lnTo>
                  <a:pt x="653" y="505"/>
                </a:lnTo>
                <a:lnTo>
                  <a:pt x="646" y="505"/>
                </a:lnTo>
                <a:lnTo>
                  <a:pt x="618" y="477"/>
                </a:lnTo>
                <a:lnTo>
                  <a:pt x="625" y="477"/>
                </a:lnTo>
                <a:close/>
                <a:moveTo>
                  <a:pt x="679" y="533"/>
                </a:moveTo>
                <a:lnTo>
                  <a:pt x="730" y="584"/>
                </a:lnTo>
                <a:lnTo>
                  <a:pt x="724" y="584"/>
                </a:lnTo>
                <a:lnTo>
                  <a:pt x="673" y="533"/>
                </a:lnTo>
                <a:lnTo>
                  <a:pt x="679" y="533"/>
                </a:lnTo>
                <a:close/>
                <a:moveTo>
                  <a:pt x="286" y="133"/>
                </a:moveTo>
                <a:lnTo>
                  <a:pt x="476" y="323"/>
                </a:lnTo>
                <a:lnTo>
                  <a:pt x="475" y="325"/>
                </a:lnTo>
                <a:lnTo>
                  <a:pt x="474" y="326"/>
                </a:lnTo>
                <a:lnTo>
                  <a:pt x="280" y="133"/>
                </a:lnTo>
                <a:lnTo>
                  <a:pt x="286" y="133"/>
                </a:lnTo>
                <a:close/>
                <a:moveTo>
                  <a:pt x="555" y="402"/>
                </a:moveTo>
                <a:lnTo>
                  <a:pt x="598" y="444"/>
                </a:lnTo>
                <a:lnTo>
                  <a:pt x="598" y="451"/>
                </a:lnTo>
                <a:lnTo>
                  <a:pt x="555" y="408"/>
                </a:lnTo>
                <a:lnTo>
                  <a:pt x="555" y="402"/>
                </a:lnTo>
                <a:close/>
                <a:moveTo>
                  <a:pt x="631" y="477"/>
                </a:moveTo>
                <a:lnTo>
                  <a:pt x="659" y="505"/>
                </a:lnTo>
                <a:lnTo>
                  <a:pt x="653" y="505"/>
                </a:lnTo>
                <a:lnTo>
                  <a:pt x="625" y="477"/>
                </a:lnTo>
                <a:lnTo>
                  <a:pt x="631" y="477"/>
                </a:lnTo>
                <a:close/>
                <a:moveTo>
                  <a:pt x="686" y="533"/>
                </a:moveTo>
                <a:lnTo>
                  <a:pt x="737" y="584"/>
                </a:lnTo>
                <a:lnTo>
                  <a:pt x="730" y="584"/>
                </a:lnTo>
                <a:lnTo>
                  <a:pt x="679" y="533"/>
                </a:lnTo>
                <a:lnTo>
                  <a:pt x="686" y="533"/>
                </a:lnTo>
                <a:close/>
                <a:moveTo>
                  <a:pt x="293" y="133"/>
                </a:moveTo>
                <a:lnTo>
                  <a:pt x="480" y="321"/>
                </a:lnTo>
                <a:lnTo>
                  <a:pt x="478" y="322"/>
                </a:lnTo>
                <a:lnTo>
                  <a:pt x="476" y="323"/>
                </a:lnTo>
                <a:lnTo>
                  <a:pt x="286" y="133"/>
                </a:lnTo>
                <a:lnTo>
                  <a:pt x="293" y="133"/>
                </a:lnTo>
                <a:close/>
                <a:moveTo>
                  <a:pt x="555" y="395"/>
                </a:moveTo>
                <a:lnTo>
                  <a:pt x="598" y="438"/>
                </a:lnTo>
                <a:lnTo>
                  <a:pt x="598" y="444"/>
                </a:lnTo>
                <a:lnTo>
                  <a:pt x="555" y="402"/>
                </a:lnTo>
                <a:lnTo>
                  <a:pt x="555" y="395"/>
                </a:lnTo>
                <a:close/>
                <a:moveTo>
                  <a:pt x="638" y="477"/>
                </a:moveTo>
                <a:lnTo>
                  <a:pt x="665" y="505"/>
                </a:lnTo>
                <a:lnTo>
                  <a:pt x="659" y="505"/>
                </a:lnTo>
                <a:lnTo>
                  <a:pt x="631" y="477"/>
                </a:lnTo>
                <a:lnTo>
                  <a:pt x="638" y="477"/>
                </a:lnTo>
                <a:close/>
                <a:moveTo>
                  <a:pt x="692" y="533"/>
                </a:moveTo>
                <a:lnTo>
                  <a:pt x="743" y="584"/>
                </a:lnTo>
                <a:lnTo>
                  <a:pt x="737" y="584"/>
                </a:lnTo>
                <a:lnTo>
                  <a:pt x="686" y="533"/>
                </a:lnTo>
                <a:lnTo>
                  <a:pt x="692" y="533"/>
                </a:lnTo>
                <a:close/>
                <a:moveTo>
                  <a:pt x="299" y="133"/>
                </a:moveTo>
                <a:lnTo>
                  <a:pt x="485" y="320"/>
                </a:lnTo>
                <a:lnTo>
                  <a:pt x="484" y="320"/>
                </a:lnTo>
                <a:lnTo>
                  <a:pt x="482" y="320"/>
                </a:lnTo>
                <a:lnTo>
                  <a:pt x="480" y="321"/>
                </a:lnTo>
                <a:lnTo>
                  <a:pt x="293" y="133"/>
                </a:lnTo>
                <a:lnTo>
                  <a:pt x="299" y="133"/>
                </a:lnTo>
                <a:close/>
                <a:moveTo>
                  <a:pt x="555" y="389"/>
                </a:moveTo>
                <a:lnTo>
                  <a:pt x="598" y="433"/>
                </a:lnTo>
                <a:lnTo>
                  <a:pt x="598" y="438"/>
                </a:lnTo>
                <a:lnTo>
                  <a:pt x="555" y="395"/>
                </a:lnTo>
                <a:lnTo>
                  <a:pt x="555" y="389"/>
                </a:lnTo>
                <a:close/>
                <a:moveTo>
                  <a:pt x="643" y="477"/>
                </a:moveTo>
                <a:lnTo>
                  <a:pt x="671" y="505"/>
                </a:lnTo>
                <a:lnTo>
                  <a:pt x="665" y="505"/>
                </a:lnTo>
                <a:lnTo>
                  <a:pt x="638" y="477"/>
                </a:lnTo>
                <a:lnTo>
                  <a:pt x="643" y="477"/>
                </a:lnTo>
                <a:close/>
                <a:moveTo>
                  <a:pt x="698" y="533"/>
                </a:moveTo>
                <a:lnTo>
                  <a:pt x="749" y="584"/>
                </a:lnTo>
                <a:lnTo>
                  <a:pt x="743" y="584"/>
                </a:lnTo>
                <a:lnTo>
                  <a:pt x="692" y="533"/>
                </a:lnTo>
                <a:lnTo>
                  <a:pt x="698" y="533"/>
                </a:lnTo>
                <a:close/>
                <a:moveTo>
                  <a:pt x="304" y="133"/>
                </a:moveTo>
                <a:lnTo>
                  <a:pt x="492" y="320"/>
                </a:lnTo>
                <a:lnTo>
                  <a:pt x="485" y="320"/>
                </a:lnTo>
                <a:lnTo>
                  <a:pt x="299" y="133"/>
                </a:lnTo>
                <a:lnTo>
                  <a:pt x="304" y="133"/>
                </a:lnTo>
                <a:close/>
                <a:moveTo>
                  <a:pt x="555" y="382"/>
                </a:moveTo>
                <a:lnTo>
                  <a:pt x="598" y="426"/>
                </a:lnTo>
                <a:lnTo>
                  <a:pt x="598" y="433"/>
                </a:lnTo>
                <a:lnTo>
                  <a:pt x="555" y="389"/>
                </a:lnTo>
                <a:lnTo>
                  <a:pt x="555" y="382"/>
                </a:lnTo>
                <a:close/>
                <a:moveTo>
                  <a:pt x="649" y="477"/>
                </a:moveTo>
                <a:lnTo>
                  <a:pt x="677" y="505"/>
                </a:lnTo>
                <a:lnTo>
                  <a:pt x="671" y="505"/>
                </a:lnTo>
                <a:lnTo>
                  <a:pt x="643" y="477"/>
                </a:lnTo>
                <a:lnTo>
                  <a:pt x="649" y="477"/>
                </a:lnTo>
                <a:close/>
                <a:moveTo>
                  <a:pt x="704" y="533"/>
                </a:moveTo>
                <a:lnTo>
                  <a:pt x="755" y="584"/>
                </a:lnTo>
                <a:lnTo>
                  <a:pt x="749" y="584"/>
                </a:lnTo>
                <a:lnTo>
                  <a:pt x="698" y="533"/>
                </a:lnTo>
                <a:lnTo>
                  <a:pt x="704" y="533"/>
                </a:lnTo>
                <a:close/>
                <a:moveTo>
                  <a:pt x="311" y="133"/>
                </a:moveTo>
                <a:lnTo>
                  <a:pt x="498" y="320"/>
                </a:lnTo>
                <a:lnTo>
                  <a:pt x="492" y="320"/>
                </a:lnTo>
                <a:lnTo>
                  <a:pt x="304" y="133"/>
                </a:lnTo>
                <a:lnTo>
                  <a:pt x="311" y="133"/>
                </a:lnTo>
                <a:close/>
                <a:moveTo>
                  <a:pt x="555" y="377"/>
                </a:moveTo>
                <a:lnTo>
                  <a:pt x="598" y="420"/>
                </a:lnTo>
                <a:lnTo>
                  <a:pt x="598" y="426"/>
                </a:lnTo>
                <a:lnTo>
                  <a:pt x="555" y="382"/>
                </a:lnTo>
                <a:lnTo>
                  <a:pt x="555" y="377"/>
                </a:lnTo>
                <a:close/>
                <a:moveTo>
                  <a:pt x="656" y="477"/>
                </a:moveTo>
                <a:lnTo>
                  <a:pt x="683" y="505"/>
                </a:lnTo>
                <a:lnTo>
                  <a:pt x="677" y="505"/>
                </a:lnTo>
                <a:lnTo>
                  <a:pt x="649" y="477"/>
                </a:lnTo>
                <a:lnTo>
                  <a:pt x="656" y="477"/>
                </a:lnTo>
                <a:close/>
                <a:moveTo>
                  <a:pt x="710" y="533"/>
                </a:moveTo>
                <a:lnTo>
                  <a:pt x="761" y="584"/>
                </a:lnTo>
                <a:lnTo>
                  <a:pt x="755" y="584"/>
                </a:lnTo>
                <a:lnTo>
                  <a:pt x="704" y="533"/>
                </a:lnTo>
                <a:lnTo>
                  <a:pt x="710" y="533"/>
                </a:lnTo>
                <a:close/>
                <a:moveTo>
                  <a:pt x="317" y="133"/>
                </a:moveTo>
                <a:lnTo>
                  <a:pt x="504" y="320"/>
                </a:lnTo>
                <a:lnTo>
                  <a:pt x="498" y="320"/>
                </a:lnTo>
                <a:lnTo>
                  <a:pt x="311" y="133"/>
                </a:lnTo>
                <a:lnTo>
                  <a:pt x="317" y="133"/>
                </a:lnTo>
                <a:close/>
                <a:moveTo>
                  <a:pt x="555" y="371"/>
                </a:moveTo>
                <a:lnTo>
                  <a:pt x="598" y="413"/>
                </a:lnTo>
                <a:lnTo>
                  <a:pt x="598" y="420"/>
                </a:lnTo>
                <a:lnTo>
                  <a:pt x="555" y="377"/>
                </a:lnTo>
                <a:lnTo>
                  <a:pt x="555" y="371"/>
                </a:lnTo>
                <a:close/>
                <a:moveTo>
                  <a:pt x="662" y="477"/>
                </a:moveTo>
                <a:lnTo>
                  <a:pt x="690" y="505"/>
                </a:lnTo>
                <a:lnTo>
                  <a:pt x="683" y="505"/>
                </a:lnTo>
                <a:lnTo>
                  <a:pt x="656" y="477"/>
                </a:lnTo>
                <a:lnTo>
                  <a:pt x="662" y="477"/>
                </a:lnTo>
                <a:close/>
                <a:moveTo>
                  <a:pt x="716" y="533"/>
                </a:moveTo>
                <a:lnTo>
                  <a:pt x="767" y="584"/>
                </a:lnTo>
                <a:lnTo>
                  <a:pt x="761" y="584"/>
                </a:lnTo>
                <a:lnTo>
                  <a:pt x="710" y="533"/>
                </a:lnTo>
                <a:lnTo>
                  <a:pt x="715" y="533"/>
                </a:lnTo>
                <a:lnTo>
                  <a:pt x="716" y="533"/>
                </a:lnTo>
                <a:close/>
                <a:moveTo>
                  <a:pt x="324" y="133"/>
                </a:moveTo>
                <a:lnTo>
                  <a:pt x="510" y="320"/>
                </a:lnTo>
                <a:lnTo>
                  <a:pt x="504" y="320"/>
                </a:lnTo>
                <a:lnTo>
                  <a:pt x="317" y="133"/>
                </a:lnTo>
                <a:lnTo>
                  <a:pt x="324" y="133"/>
                </a:lnTo>
                <a:close/>
                <a:moveTo>
                  <a:pt x="555" y="364"/>
                </a:moveTo>
                <a:lnTo>
                  <a:pt x="598" y="407"/>
                </a:lnTo>
                <a:lnTo>
                  <a:pt x="598" y="413"/>
                </a:lnTo>
                <a:lnTo>
                  <a:pt x="555" y="371"/>
                </a:lnTo>
                <a:lnTo>
                  <a:pt x="555" y="364"/>
                </a:lnTo>
                <a:close/>
                <a:moveTo>
                  <a:pt x="669" y="477"/>
                </a:moveTo>
                <a:lnTo>
                  <a:pt x="696" y="505"/>
                </a:lnTo>
                <a:lnTo>
                  <a:pt x="690" y="505"/>
                </a:lnTo>
                <a:lnTo>
                  <a:pt x="662" y="477"/>
                </a:lnTo>
                <a:lnTo>
                  <a:pt x="669" y="477"/>
                </a:lnTo>
                <a:close/>
                <a:moveTo>
                  <a:pt x="722" y="530"/>
                </a:moveTo>
                <a:lnTo>
                  <a:pt x="774" y="584"/>
                </a:lnTo>
                <a:lnTo>
                  <a:pt x="767" y="584"/>
                </a:lnTo>
                <a:lnTo>
                  <a:pt x="716" y="533"/>
                </a:lnTo>
                <a:lnTo>
                  <a:pt x="719" y="532"/>
                </a:lnTo>
                <a:lnTo>
                  <a:pt x="722" y="530"/>
                </a:lnTo>
                <a:close/>
                <a:moveTo>
                  <a:pt x="330" y="133"/>
                </a:moveTo>
                <a:lnTo>
                  <a:pt x="516" y="320"/>
                </a:lnTo>
                <a:lnTo>
                  <a:pt x="510" y="320"/>
                </a:lnTo>
                <a:lnTo>
                  <a:pt x="324" y="133"/>
                </a:lnTo>
                <a:lnTo>
                  <a:pt x="330" y="133"/>
                </a:lnTo>
                <a:close/>
                <a:moveTo>
                  <a:pt x="555" y="358"/>
                </a:moveTo>
                <a:lnTo>
                  <a:pt x="598" y="402"/>
                </a:lnTo>
                <a:lnTo>
                  <a:pt x="598" y="407"/>
                </a:lnTo>
                <a:lnTo>
                  <a:pt x="555" y="364"/>
                </a:lnTo>
                <a:lnTo>
                  <a:pt x="555" y="358"/>
                </a:lnTo>
                <a:close/>
                <a:moveTo>
                  <a:pt x="674" y="477"/>
                </a:moveTo>
                <a:lnTo>
                  <a:pt x="703" y="505"/>
                </a:lnTo>
                <a:lnTo>
                  <a:pt x="696" y="505"/>
                </a:lnTo>
                <a:lnTo>
                  <a:pt x="669" y="477"/>
                </a:lnTo>
                <a:lnTo>
                  <a:pt x="674" y="477"/>
                </a:lnTo>
                <a:close/>
                <a:moveTo>
                  <a:pt x="725" y="528"/>
                </a:moveTo>
                <a:lnTo>
                  <a:pt x="780" y="584"/>
                </a:lnTo>
                <a:lnTo>
                  <a:pt x="774" y="584"/>
                </a:lnTo>
                <a:lnTo>
                  <a:pt x="722" y="530"/>
                </a:lnTo>
                <a:lnTo>
                  <a:pt x="723" y="529"/>
                </a:lnTo>
                <a:lnTo>
                  <a:pt x="725" y="528"/>
                </a:lnTo>
                <a:close/>
                <a:moveTo>
                  <a:pt x="336" y="133"/>
                </a:moveTo>
                <a:lnTo>
                  <a:pt x="523" y="320"/>
                </a:lnTo>
                <a:lnTo>
                  <a:pt x="516" y="320"/>
                </a:lnTo>
                <a:lnTo>
                  <a:pt x="330" y="133"/>
                </a:lnTo>
                <a:lnTo>
                  <a:pt x="336" y="133"/>
                </a:lnTo>
                <a:close/>
                <a:moveTo>
                  <a:pt x="555" y="352"/>
                </a:moveTo>
                <a:lnTo>
                  <a:pt x="598" y="395"/>
                </a:lnTo>
                <a:lnTo>
                  <a:pt x="598" y="402"/>
                </a:lnTo>
                <a:lnTo>
                  <a:pt x="555" y="358"/>
                </a:lnTo>
                <a:lnTo>
                  <a:pt x="555" y="352"/>
                </a:lnTo>
                <a:close/>
                <a:moveTo>
                  <a:pt x="680" y="477"/>
                </a:moveTo>
                <a:lnTo>
                  <a:pt x="708" y="505"/>
                </a:lnTo>
                <a:lnTo>
                  <a:pt x="703" y="505"/>
                </a:lnTo>
                <a:lnTo>
                  <a:pt x="674" y="477"/>
                </a:lnTo>
                <a:lnTo>
                  <a:pt x="680" y="477"/>
                </a:lnTo>
                <a:close/>
                <a:moveTo>
                  <a:pt x="727" y="524"/>
                </a:moveTo>
                <a:lnTo>
                  <a:pt x="787" y="584"/>
                </a:lnTo>
                <a:lnTo>
                  <a:pt x="780" y="584"/>
                </a:lnTo>
                <a:lnTo>
                  <a:pt x="725" y="528"/>
                </a:lnTo>
                <a:lnTo>
                  <a:pt x="726" y="526"/>
                </a:lnTo>
                <a:lnTo>
                  <a:pt x="727" y="524"/>
                </a:lnTo>
                <a:close/>
                <a:moveTo>
                  <a:pt x="342" y="133"/>
                </a:moveTo>
                <a:lnTo>
                  <a:pt x="529" y="320"/>
                </a:lnTo>
                <a:lnTo>
                  <a:pt x="523" y="320"/>
                </a:lnTo>
                <a:lnTo>
                  <a:pt x="336" y="133"/>
                </a:lnTo>
                <a:lnTo>
                  <a:pt x="342" y="133"/>
                </a:lnTo>
                <a:close/>
                <a:moveTo>
                  <a:pt x="555" y="346"/>
                </a:moveTo>
                <a:lnTo>
                  <a:pt x="598" y="389"/>
                </a:lnTo>
                <a:lnTo>
                  <a:pt x="598" y="395"/>
                </a:lnTo>
                <a:lnTo>
                  <a:pt x="555" y="352"/>
                </a:lnTo>
                <a:lnTo>
                  <a:pt x="555" y="346"/>
                </a:lnTo>
                <a:close/>
                <a:moveTo>
                  <a:pt x="681" y="472"/>
                </a:moveTo>
                <a:lnTo>
                  <a:pt x="714" y="505"/>
                </a:lnTo>
                <a:lnTo>
                  <a:pt x="708" y="505"/>
                </a:lnTo>
                <a:lnTo>
                  <a:pt x="680" y="477"/>
                </a:lnTo>
                <a:lnTo>
                  <a:pt x="681" y="477"/>
                </a:lnTo>
                <a:lnTo>
                  <a:pt x="681" y="472"/>
                </a:lnTo>
                <a:close/>
                <a:moveTo>
                  <a:pt x="728" y="519"/>
                </a:moveTo>
                <a:lnTo>
                  <a:pt x="792" y="584"/>
                </a:lnTo>
                <a:lnTo>
                  <a:pt x="787" y="584"/>
                </a:lnTo>
                <a:lnTo>
                  <a:pt x="727" y="524"/>
                </a:lnTo>
                <a:lnTo>
                  <a:pt x="728" y="522"/>
                </a:lnTo>
                <a:lnTo>
                  <a:pt x="728" y="519"/>
                </a:lnTo>
                <a:close/>
                <a:moveTo>
                  <a:pt x="348" y="133"/>
                </a:moveTo>
                <a:lnTo>
                  <a:pt x="535" y="320"/>
                </a:lnTo>
                <a:lnTo>
                  <a:pt x="529" y="320"/>
                </a:lnTo>
                <a:lnTo>
                  <a:pt x="342" y="133"/>
                </a:lnTo>
                <a:lnTo>
                  <a:pt x="348" y="133"/>
                </a:lnTo>
                <a:close/>
                <a:moveTo>
                  <a:pt x="555" y="340"/>
                </a:moveTo>
                <a:lnTo>
                  <a:pt x="598" y="382"/>
                </a:lnTo>
                <a:lnTo>
                  <a:pt x="598" y="389"/>
                </a:lnTo>
                <a:lnTo>
                  <a:pt x="555" y="346"/>
                </a:lnTo>
                <a:lnTo>
                  <a:pt x="555" y="340"/>
                </a:lnTo>
                <a:close/>
                <a:moveTo>
                  <a:pt x="681" y="466"/>
                </a:moveTo>
                <a:lnTo>
                  <a:pt x="724" y="508"/>
                </a:lnTo>
                <a:lnTo>
                  <a:pt x="720" y="506"/>
                </a:lnTo>
                <a:lnTo>
                  <a:pt x="715" y="505"/>
                </a:lnTo>
                <a:lnTo>
                  <a:pt x="714" y="505"/>
                </a:lnTo>
                <a:lnTo>
                  <a:pt x="681" y="472"/>
                </a:lnTo>
                <a:lnTo>
                  <a:pt x="681" y="466"/>
                </a:lnTo>
                <a:close/>
                <a:moveTo>
                  <a:pt x="725" y="509"/>
                </a:moveTo>
                <a:lnTo>
                  <a:pt x="798" y="584"/>
                </a:lnTo>
                <a:lnTo>
                  <a:pt x="792" y="584"/>
                </a:lnTo>
                <a:lnTo>
                  <a:pt x="728" y="519"/>
                </a:lnTo>
                <a:lnTo>
                  <a:pt x="728" y="519"/>
                </a:lnTo>
                <a:lnTo>
                  <a:pt x="727" y="513"/>
                </a:lnTo>
                <a:lnTo>
                  <a:pt x="725" y="509"/>
                </a:lnTo>
                <a:close/>
                <a:moveTo>
                  <a:pt x="354" y="133"/>
                </a:moveTo>
                <a:lnTo>
                  <a:pt x="541" y="320"/>
                </a:lnTo>
                <a:lnTo>
                  <a:pt x="535" y="320"/>
                </a:lnTo>
                <a:lnTo>
                  <a:pt x="348" y="133"/>
                </a:lnTo>
                <a:lnTo>
                  <a:pt x="354" y="133"/>
                </a:lnTo>
                <a:close/>
                <a:moveTo>
                  <a:pt x="555" y="333"/>
                </a:moveTo>
                <a:lnTo>
                  <a:pt x="598" y="376"/>
                </a:lnTo>
                <a:lnTo>
                  <a:pt x="598" y="382"/>
                </a:lnTo>
                <a:lnTo>
                  <a:pt x="555" y="340"/>
                </a:lnTo>
                <a:lnTo>
                  <a:pt x="555" y="333"/>
                </a:lnTo>
                <a:lnTo>
                  <a:pt x="555" y="333"/>
                </a:lnTo>
                <a:close/>
                <a:moveTo>
                  <a:pt x="681" y="460"/>
                </a:moveTo>
                <a:lnTo>
                  <a:pt x="805" y="584"/>
                </a:lnTo>
                <a:lnTo>
                  <a:pt x="798" y="584"/>
                </a:lnTo>
                <a:lnTo>
                  <a:pt x="725" y="509"/>
                </a:lnTo>
                <a:lnTo>
                  <a:pt x="724" y="509"/>
                </a:lnTo>
                <a:lnTo>
                  <a:pt x="724" y="508"/>
                </a:lnTo>
                <a:lnTo>
                  <a:pt x="681" y="466"/>
                </a:lnTo>
                <a:lnTo>
                  <a:pt x="681" y="460"/>
                </a:lnTo>
                <a:close/>
                <a:moveTo>
                  <a:pt x="361" y="133"/>
                </a:moveTo>
                <a:lnTo>
                  <a:pt x="598" y="370"/>
                </a:lnTo>
                <a:lnTo>
                  <a:pt x="598" y="376"/>
                </a:lnTo>
                <a:lnTo>
                  <a:pt x="555" y="333"/>
                </a:lnTo>
                <a:lnTo>
                  <a:pt x="554" y="328"/>
                </a:lnTo>
                <a:lnTo>
                  <a:pt x="551" y="324"/>
                </a:lnTo>
                <a:lnTo>
                  <a:pt x="547" y="321"/>
                </a:lnTo>
                <a:lnTo>
                  <a:pt x="542" y="320"/>
                </a:lnTo>
                <a:lnTo>
                  <a:pt x="541" y="320"/>
                </a:lnTo>
                <a:lnTo>
                  <a:pt x="354" y="133"/>
                </a:lnTo>
                <a:lnTo>
                  <a:pt x="361" y="133"/>
                </a:lnTo>
                <a:close/>
                <a:moveTo>
                  <a:pt x="681" y="454"/>
                </a:moveTo>
                <a:lnTo>
                  <a:pt x="811" y="584"/>
                </a:lnTo>
                <a:lnTo>
                  <a:pt x="805" y="584"/>
                </a:lnTo>
                <a:lnTo>
                  <a:pt x="681" y="460"/>
                </a:lnTo>
                <a:lnTo>
                  <a:pt x="681" y="454"/>
                </a:lnTo>
                <a:close/>
                <a:moveTo>
                  <a:pt x="367" y="133"/>
                </a:moveTo>
                <a:lnTo>
                  <a:pt x="598" y="364"/>
                </a:lnTo>
                <a:lnTo>
                  <a:pt x="598" y="370"/>
                </a:lnTo>
                <a:lnTo>
                  <a:pt x="361" y="133"/>
                </a:lnTo>
                <a:lnTo>
                  <a:pt x="367" y="133"/>
                </a:lnTo>
                <a:close/>
                <a:moveTo>
                  <a:pt x="681" y="447"/>
                </a:moveTo>
                <a:lnTo>
                  <a:pt x="813" y="579"/>
                </a:lnTo>
                <a:lnTo>
                  <a:pt x="813" y="584"/>
                </a:lnTo>
                <a:lnTo>
                  <a:pt x="811" y="584"/>
                </a:lnTo>
                <a:lnTo>
                  <a:pt x="681" y="454"/>
                </a:lnTo>
                <a:lnTo>
                  <a:pt x="681" y="447"/>
                </a:lnTo>
                <a:close/>
                <a:moveTo>
                  <a:pt x="374" y="133"/>
                </a:moveTo>
                <a:lnTo>
                  <a:pt x="598" y="358"/>
                </a:lnTo>
                <a:lnTo>
                  <a:pt x="598" y="364"/>
                </a:lnTo>
                <a:lnTo>
                  <a:pt x="367" y="133"/>
                </a:lnTo>
                <a:lnTo>
                  <a:pt x="374" y="133"/>
                </a:lnTo>
                <a:close/>
                <a:moveTo>
                  <a:pt x="681" y="441"/>
                </a:moveTo>
                <a:lnTo>
                  <a:pt x="813" y="573"/>
                </a:lnTo>
                <a:lnTo>
                  <a:pt x="813" y="579"/>
                </a:lnTo>
                <a:lnTo>
                  <a:pt x="681" y="447"/>
                </a:lnTo>
                <a:lnTo>
                  <a:pt x="681" y="441"/>
                </a:lnTo>
                <a:close/>
                <a:moveTo>
                  <a:pt x="379" y="133"/>
                </a:moveTo>
                <a:lnTo>
                  <a:pt x="598" y="352"/>
                </a:lnTo>
                <a:lnTo>
                  <a:pt x="598" y="358"/>
                </a:lnTo>
                <a:lnTo>
                  <a:pt x="374" y="133"/>
                </a:lnTo>
                <a:lnTo>
                  <a:pt x="379" y="133"/>
                </a:lnTo>
                <a:close/>
                <a:moveTo>
                  <a:pt x="681" y="435"/>
                </a:moveTo>
                <a:lnTo>
                  <a:pt x="813" y="567"/>
                </a:lnTo>
                <a:lnTo>
                  <a:pt x="813" y="573"/>
                </a:lnTo>
                <a:lnTo>
                  <a:pt x="681" y="441"/>
                </a:lnTo>
                <a:lnTo>
                  <a:pt x="681" y="435"/>
                </a:lnTo>
                <a:close/>
                <a:moveTo>
                  <a:pt x="385" y="133"/>
                </a:moveTo>
                <a:lnTo>
                  <a:pt x="598" y="345"/>
                </a:lnTo>
                <a:lnTo>
                  <a:pt x="598" y="352"/>
                </a:lnTo>
                <a:lnTo>
                  <a:pt x="379" y="133"/>
                </a:lnTo>
                <a:lnTo>
                  <a:pt x="385" y="133"/>
                </a:lnTo>
                <a:close/>
                <a:moveTo>
                  <a:pt x="681" y="429"/>
                </a:moveTo>
                <a:lnTo>
                  <a:pt x="813" y="560"/>
                </a:lnTo>
                <a:lnTo>
                  <a:pt x="813" y="567"/>
                </a:lnTo>
                <a:lnTo>
                  <a:pt x="681" y="435"/>
                </a:lnTo>
                <a:lnTo>
                  <a:pt x="681" y="429"/>
                </a:lnTo>
                <a:close/>
                <a:moveTo>
                  <a:pt x="392" y="133"/>
                </a:moveTo>
                <a:lnTo>
                  <a:pt x="598" y="339"/>
                </a:lnTo>
                <a:lnTo>
                  <a:pt x="598" y="345"/>
                </a:lnTo>
                <a:lnTo>
                  <a:pt x="385" y="133"/>
                </a:lnTo>
                <a:lnTo>
                  <a:pt x="392" y="133"/>
                </a:lnTo>
                <a:close/>
                <a:moveTo>
                  <a:pt x="681" y="423"/>
                </a:moveTo>
                <a:lnTo>
                  <a:pt x="813" y="555"/>
                </a:lnTo>
                <a:lnTo>
                  <a:pt x="813" y="560"/>
                </a:lnTo>
                <a:lnTo>
                  <a:pt x="681" y="429"/>
                </a:lnTo>
                <a:lnTo>
                  <a:pt x="681" y="423"/>
                </a:lnTo>
                <a:close/>
                <a:moveTo>
                  <a:pt x="398" y="133"/>
                </a:moveTo>
                <a:lnTo>
                  <a:pt x="598" y="332"/>
                </a:lnTo>
                <a:lnTo>
                  <a:pt x="598" y="339"/>
                </a:lnTo>
                <a:lnTo>
                  <a:pt x="392" y="133"/>
                </a:lnTo>
                <a:lnTo>
                  <a:pt x="398" y="133"/>
                </a:lnTo>
                <a:close/>
                <a:moveTo>
                  <a:pt x="681" y="417"/>
                </a:moveTo>
                <a:lnTo>
                  <a:pt x="813" y="549"/>
                </a:lnTo>
                <a:lnTo>
                  <a:pt x="813" y="555"/>
                </a:lnTo>
                <a:lnTo>
                  <a:pt x="681" y="423"/>
                </a:lnTo>
                <a:lnTo>
                  <a:pt x="681" y="417"/>
                </a:lnTo>
                <a:close/>
                <a:moveTo>
                  <a:pt x="405" y="133"/>
                </a:moveTo>
                <a:lnTo>
                  <a:pt x="598" y="327"/>
                </a:lnTo>
                <a:lnTo>
                  <a:pt x="598" y="332"/>
                </a:lnTo>
                <a:lnTo>
                  <a:pt x="398" y="133"/>
                </a:lnTo>
                <a:lnTo>
                  <a:pt x="405" y="133"/>
                </a:lnTo>
                <a:close/>
                <a:moveTo>
                  <a:pt x="681" y="410"/>
                </a:moveTo>
                <a:lnTo>
                  <a:pt x="813" y="542"/>
                </a:lnTo>
                <a:lnTo>
                  <a:pt x="813" y="549"/>
                </a:lnTo>
                <a:lnTo>
                  <a:pt x="681" y="417"/>
                </a:lnTo>
                <a:lnTo>
                  <a:pt x="681" y="410"/>
                </a:lnTo>
                <a:close/>
                <a:moveTo>
                  <a:pt x="410" y="133"/>
                </a:moveTo>
                <a:lnTo>
                  <a:pt x="598" y="321"/>
                </a:lnTo>
                <a:lnTo>
                  <a:pt x="598" y="327"/>
                </a:lnTo>
                <a:lnTo>
                  <a:pt x="405" y="133"/>
                </a:lnTo>
                <a:lnTo>
                  <a:pt x="410" y="133"/>
                </a:lnTo>
                <a:close/>
                <a:moveTo>
                  <a:pt x="681" y="404"/>
                </a:moveTo>
                <a:lnTo>
                  <a:pt x="813" y="536"/>
                </a:lnTo>
                <a:lnTo>
                  <a:pt x="813" y="542"/>
                </a:lnTo>
                <a:lnTo>
                  <a:pt x="681" y="410"/>
                </a:lnTo>
                <a:lnTo>
                  <a:pt x="681" y="404"/>
                </a:lnTo>
                <a:close/>
                <a:moveTo>
                  <a:pt x="416" y="133"/>
                </a:moveTo>
                <a:lnTo>
                  <a:pt x="598" y="314"/>
                </a:lnTo>
                <a:lnTo>
                  <a:pt x="598" y="321"/>
                </a:lnTo>
                <a:lnTo>
                  <a:pt x="410" y="133"/>
                </a:lnTo>
                <a:lnTo>
                  <a:pt x="416" y="133"/>
                </a:lnTo>
                <a:close/>
                <a:moveTo>
                  <a:pt x="681" y="397"/>
                </a:moveTo>
                <a:lnTo>
                  <a:pt x="813" y="529"/>
                </a:lnTo>
                <a:lnTo>
                  <a:pt x="813" y="536"/>
                </a:lnTo>
                <a:lnTo>
                  <a:pt x="681" y="404"/>
                </a:lnTo>
                <a:lnTo>
                  <a:pt x="681" y="397"/>
                </a:lnTo>
                <a:close/>
                <a:moveTo>
                  <a:pt x="423" y="133"/>
                </a:moveTo>
                <a:lnTo>
                  <a:pt x="598" y="308"/>
                </a:lnTo>
                <a:lnTo>
                  <a:pt x="598" y="314"/>
                </a:lnTo>
                <a:lnTo>
                  <a:pt x="416" y="133"/>
                </a:lnTo>
                <a:lnTo>
                  <a:pt x="423" y="133"/>
                </a:lnTo>
                <a:close/>
                <a:moveTo>
                  <a:pt x="681" y="392"/>
                </a:moveTo>
                <a:lnTo>
                  <a:pt x="813" y="523"/>
                </a:lnTo>
                <a:lnTo>
                  <a:pt x="813" y="529"/>
                </a:lnTo>
                <a:lnTo>
                  <a:pt x="681" y="397"/>
                </a:lnTo>
                <a:lnTo>
                  <a:pt x="681" y="392"/>
                </a:lnTo>
                <a:close/>
                <a:moveTo>
                  <a:pt x="429" y="133"/>
                </a:moveTo>
                <a:lnTo>
                  <a:pt x="598" y="302"/>
                </a:lnTo>
                <a:lnTo>
                  <a:pt x="598" y="308"/>
                </a:lnTo>
                <a:lnTo>
                  <a:pt x="423" y="133"/>
                </a:lnTo>
                <a:lnTo>
                  <a:pt x="429" y="133"/>
                </a:lnTo>
                <a:close/>
                <a:moveTo>
                  <a:pt x="681" y="386"/>
                </a:moveTo>
                <a:lnTo>
                  <a:pt x="813" y="518"/>
                </a:lnTo>
                <a:lnTo>
                  <a:pt x="813" y="523"/>
                </a:lnTo>
                <a:lnTo>
                  <a:pt x="681" y="392"/>
                </a:lnTo>
                <a:lnTo>
                  <a:pt x="681" y="386"/>
                </a:lnTo>
                <a:close/>
                <a:moveTo>
                  <a:pt x="435" y="133"/>
                </a:moveTo>
                <a:lnTo>
                  <a:pt x="598" y="296"/>
                </a:lnTo>
                <a:lnTo>
                  <a:pt x="598" y="302"/>
                </a:lnTo>
                <a:lnTo>
                  <a:pt x="429" y="133"/>
                </a:lnTo>
                <a:lnTo>
                  <a:pt x="435" y="133"/>
                </a:lnTo>
                <a:close/>
                <a:moveTo>
                  <a:pt x="681" y="379"/>
                </a:moveTo>
                <a:lnTo>
                  <a:pt x="813" y="511"/>
                </a:lnTo>
                <a:lnTo>
                  <a:pt x="813" y="518"/>
                </a:lnTo>
                <a:lnTo>
                  <a:pt x="681" y="386"/>
                </a:lnTo>
                <a:lnTo>
                  <a:pt x="681" y="379"/>
                </a:lnTo>
                <a:close/>
                <a:moveTo>
                  <a:pt x="442" y="133"/>
                </a:moveTo>
                <a:lnTo>
                  <a:pt x="598" y="290"/>
                </a:lnTo>
                <a:lnTo>
                  <a:pt x="598" y="296"/>
                </a:lnTo>
                <a:lnTo>
                  <a:pt x="435" y="133"/>
                </a:lnTo>
                <a:lnTo>
                  <a:pt x="442" y="133"/>
                </a:lnTo>
                <a:close/>
                <a:moveTo>
                  <a:pt x="681" y="373"/>
                </a:moveTo>
                <a:lnTo>
                  <a:pt x="813" y="505"/>
                </a:lnTo>
                <a:lnTo>
                  <a:pt x="813" y="511"/>
                </a:lnTo>
                <a:lnTo>
                  <a:pt x="681" y="379"/>
                </a:lnTo>
                <a:lnTo>
                  <a:pt x="681" y="373"/>
                </a:lnTo>
                <a:close/>
                <a:moveTo>
                  <a:pt x="447" y="133"/>
                </a:moveTo>
                <a:lnTo>
                  <a:pt x="598" y="283"/>
                </a:lnTo>
                <a:lnTo>
                  <a:pt x="598" y="290"/>
                </a:lnTo>
                <a:lnTo>
                  <a:pt x="442" y="133"/>
                </a:lnTo>
                <a:lnTo>
                  <a:pt x="447" y="133"/>
                </a:lnTo>
                <a:close/>
                <a:moveTo>
                  <a:pt x="681" y="366"/>
                </a:moveTo>
                <a:lnTo>
                  <a:pt x="813" y="499"/>
                </a:lnTo>
                <a:lnTo>
                  <a:pt x="813" y="505"/>
                </a:lnTo>
                <a:lnTo>
                  <a:pt x="681" y="373"/>
                </a:lnTo>
                <a:lnTo>
                  <a:pt x="681" y="366"/>
                </a:lnTo>
                <a:close/>
                <a:moveTo>
                  <a:pt x="453" y="133"/>
                </a:moveTo>
                <a:lnTo>
                  <a:pt x="598" y="277"/>
                </a:lnTo>
                <a:lnTo>
                  <a:pt x="598" y="283"/>
                </a:lnTo>
                <a:lnTo>
                  <a:pt x="447" y="133"/>
                </a:lnTo>
                <a:lnTo>
                  <a:pt x="453" y="133"/>
                </a:lnTo>
                <a:close/>
                <a:moveTo>
                  <a:pt x="681" y="360"/>
                </a:moveTo>
                <a:lnTo>
                  <a:pt x="813" y="492"/>
                </a:lnTo>
                <a:lnTo>
                  <a:pt x="813" y="499"/>
                </a:lnTo>
                <a:lnTo>
                  <a:pt x="681" y="366"/>
                </a:lnTo>
                <a:lnTo>
                  <a:pt x="681" y="360"/>
                </a:lnTo>
                <a:close/>
                <a:moveTo>
                  <a:pt x="460" y="133"/>
                </a:moveTo>
                <a:lnTo>
                  <a:pt x="598" y="271"/>
                </a:lnTo>
                <a:lnTo>
                  <a:pt x="598" y="277"/>
                </a:lnTo>
                <a:lnTo>
                  <a:pt x="453" y="133"/>
                </a:lnTo>
                <a:lnTo>
                  <a:pt x="460" y="133"/>
                </a:lnTo>
                <a:close/>
                <a:moveTo>
                  <a:pt x="681" y="355"/>
                </a:moveTo>
                <a:lnTo>
                  <a:pt x="813" y="487"/>
                </a:lnTo>
                <a:lnTo>
                  <a:pt x="813" y="492"/>
                </a:lnTo>
                <a:lnTo>
                  <a:pt x="681" y="360"/>
                </a:lnTo>
                <a:lnTo>
                  <a:pt x="681" y="355"/>
                </a:lnTo>
                <a:close/>
                <a:moveTo>
                  <a:pt x="466" y="133"/>
                </a:moveTo>
                <a:lnTo>
                  <a:pt x="598" y="264"/>
                </a:lnTo>
                <a:lnTo>
                  <a:pt x="598" y="271"/>
                </a:lnTo>
                <a:lnTo>
                  <a:pt x="460" y="133"/>
                </a:lnTo>
                <a:lnTo>
                  <a:pt x="466" y="133"/>
                </a:lnTo>
                <a:close/>
                <a:moveTo>
                  <a:pt x="681" y="348"/>
                </a:moveTo>
                <a:lnTo>
                  <a:pt x="813" y="480"/>
                </a:lnTo>
                <a:lnTo>
                  <a:pt x="813" y="487"/>
                </a:lnTo>
                <a:lnTo>
                  <a:pt x="681" y="355"/>
                </a:lnTo>
                <a:lnTo>
                  <a:pt x="681" y="348"/>
                </a:lnTo>
                <a:close/>
                <a:moveTo>
                  <a:pt x="473" y="133"/>
                </a:moveTo>
                <a:lnTo>
                  <a:pt x="598" y="259"/>
                </a:lnTo>
                <a:lnTo>
                  <a:pt x="598" y="264"/>
                </a:lnTo>
                <a:lnTo>
                  <a:pt x="466" y="133"/>
                </a:lnTo>
                <a:lnTo>
                  <a:pt x="473" y="133"/>
                </a:lnTo>
                <a:close/>
                <a:moveTo>
                  <a:pt x="681" y="342"/>
                </a:moveTo>
                <a:lnTo>
                  <a:pt x="813" y="474"/>
                </a:lnTo>
                <a:lnTo>
                  <a:pt x="813" y="480"/>
                </a:lnTo>
                <a:lnTo>
                  <a:pt x="681" y="348"/>
                </a:lnTo>
                <a:lnTo>
                  <a:pt x="681" y="342"/>
                </a:lnTo>
                <a:close/>
                <a:moveTo>
                  <a:pt x="479" y="133"/>
                </a:moveTo>
                <a:lnTo>
                  <a:pt x="598" y="253"/>
                </a:lnTo>
                <a:lnTo>
                  <a:pt x="598" y="259"/>
                </a:lnTo>
                <a:lnTo>
                  <a:pt x="473" y="133"/>
                </a:lnTo>
                <a:lnTo>
                  <a:pt x="479" y="133"/>
                </a:lnTo>
                <a:close/>
                <a:moveTo>
                  <a:pt x="681" y="336"/>
                </a:moveTo>
                <a:lnTo>
                  <a:pt x="813" y="468"/>
                </a:lnTo>
                <a:lnTo>
                  <a:pt x="813" y="474"/>
                </a:lnTo>
                <a:lnTo>
                  <a:pt x="681" y="342"/>
                </a:lnTo>
                <a:lnTo>
                  <a:pt x="681" y="336"/>
                </a:lnTo>
                <a:close/>
                <a:moveTo>
                  <a:pt x="484" y="133"/>
                </a:moveTo>
                <a:lnTo>
                  <a:pt x="598" y="246"/>
                </a:lnTo>
                <a:lnTo>
                  <a:pt x="598" y="253"/>
                </a:lnTo>
                <a:lnTo>
                  <a:pt x="479" y="133"/>
                </a:lnTo>
                <a:lnTo>
                  <a:pt x="484" y="133"/>
                </a:lnTo>
                <a:close/>
                <a:moveTo>
                  <a:pt x="681" y="329"/>
                </a:moveTo>
                <a:lnTo>
                  <a:pt x="813" y="461"/>
                </a:lnTo>
                <a:lnTo>
                  <a:pt x="813" y="468"/>
                </a:lnTo>
                <a:lnTo>
                  <a:pt x="681" y="336"/>
                </a:lnTo>
                <a:lnTo>
                  <a:pt x="681" y="329"/>
                </a:lnTo>
                <a:close/>
                <a:moveTo>
                  <a:pt x="491" y="133"/>
                </a:moveTo>
                <a:lnTo>
                  <a:pt x="598" y="240"/>
                </a:lnTo>
                <a:lnTo>
                  <a:pt x="598" y="246"/>
                </a:lnTo>
                <a:lnTo>
                  <a:pt x="484" y="133"/>
                </a:lnTo>
                <a:lnTo>
                  <a:pt x="491" y="133"/>
                </a:lnTo>
                <a:close/>
                <a:moveTo>
                  <a:pt x="681" y="324"/>
                </a:moveTo>
                <a:lnTo>
                  <a:pt x="813" y="455"/>
                </a:lnTo>
                <a:lnTo>
                  <a:pt x="813" y="461"/>
                </a:lnTo>
                <a:lnTo>
                  <a:pt x="681" y="329"/>
                </a:lnTo>
                <a:lnTo>
                  <a:pt x="681" y="324"/>
                </a:lnTo>
                <a:close/>
                <a:moveTo>
                  <a:pt x="497" y="133"/>
                </a:moveTo>
                <a:lnTo>
                  <a:pt x="598" y="233"/>
                </a:lnTo>
                <a:lnTo>
                  <a:pt x="598" y="240"/>
                </a:lnTo>
                <a:lnTo>
                  <a:pt x="491" y="133"/>
                </a:lnTo>
                <a:lnTo>
                  <a:pt x="497" y="133"/>
                </a:lnTo>
                <a:close/>
                <a:moveTo>
                  <a:pt x="681" y="318"/>
                </a:moveTo>
                <a:lnTo>
                  <a:pt x="813" y="450"/>
                </a:lnTo>
                <a:lnTo>
                  <a:pt x="813" y="455"/>
                </a:lnTo>
                <a:lnTo>
                  <a:pt x="681" y="324"/>
                </a:lnTo>
                <a:lnTo>
                  <a:pt x="681" y="318"/>
                </a:lnTo>
                <a:close/>
                <a:moveTo>
                  <a:pt x="504" y="133"/>
                </a:moveTo>
                <a:lnTo>
                  <a:pt x="598" y="227"/>
                </a:lnTo>
                <a:lnTo>
                  <a:pt x="598" y="233"/>
                </a:lnTo>
                <a:lnTo>
                  <a:pt x="497" y="133"/>
                </a:lnTo>
                <a:lnTo>
                  <a:pt x="504" y="133"/>
                </a:lnTo>
                <a:close/>
                <a:moveTo>
                  <a:pt x="681" y="311"/>
                </a:moveTo>
                <a:lnTo>
                  <a:pt x="813" y="443"/>
                </a:lnTo>
                <a:lnTo>
                  <a:pt x="813" y="450"/>
                </a:lnTo>
                <a:lnTo>
                  <a:pt x="681" y="318"/>
                </a:lnTo>
                <a:lnTo>
                  <a:pt x="681" y="311"/>
                </a:lnTo>
                <a:close/>
                <a:moveTo>
                  <a:pt x="510" y="133"/>
                </a:moveTo>
                <a:lnTo>
                  <a:pt x="598" y="222"/>
                </a:lnTo>
                <a:lnTo>
                  <a:pt x="598" y="222"/>
                </a:lnTo>
                <a:lnTo>
                  <a:pt x="598" y="223"/>
                </a:lnTo>
                <a:lnTo>
                  <a:pt x="598" y="227"/>
                </a:lnTo>
                <a:lnTo>
                  <a:pt x="504" y="133"/>
                </a:lnTo>
                <a:lnTo>
                  <a:pt x="510" y="133"/>
                </a:lnTo>
                <a:close/>
                <a:moveTo>
                  <a:pt x="681" y="305"/>
                </a:moveTo>
                <a:lnTo>
                  <a:pt x="813" y="437"/>
                </a:lnTo>
                <a:lnTo>
                  <a:pt x="813" y="443"/>
                </a:lnTo>
                <a:lnTo>
                  <a:pt x="681" y="311"/>
                </a:lnTo>
                <a:lnTo>
                  <a:pt x="681" y="305"/>
                </a:lnTo>
                <a:close/>
                <a:moveTo>
                  <a:pt x="515" y="133"/>
                </a:moveTo>
                <a:lnTo>
                  <a:pt x="599" y="216"/>
                </a:lnTo>
                <a:lnTo>
                  <a:pt x="598" y="218"/>
                </a:lnTo>
                <a:lnTo>
                  <a:pt x="598" y="222"/>
                </a:lnTo>
                <a:lnTo>
                  <a:pt x="510" y="133"/>
                </a:lnTo>
                <a:lnTo>
                  <a:pt x="515" y="133"/>
                </a:lnTo>
                <a:close/>
                <a:moveTo>
                  <a:pt x="681" y="298"/>
                </a:moveTo>
                <a:lnTo>
                  <a:pt x="813" y="430"/>
                </a:lnTo>
                <a:lnTo>
                  <a:pt x="813" y="437"/>
                </a:lnTo>
                <a:lnTo>
                  <a:pt x="681" y="305"/>
                </a:lnTo>
                <a:lnTo>
                  <a:pt x="681" y="298"/>
                </a:lnTo>
                <a:close/>
                <a:moveTo>
                  <a:pt x="522" y="133"/>
                </a:moveTo>
                <a:lnTo>
                  <a:pt x="601" y="212"/>
                </a:lnTo>
                <a:lnTo>
                  <a:pt x="600" y="214"/>
                </a:lnTo>
                <a:lnTo>
                  <a:pt x="599" y="216"/>
                </a:lnTo>
                <a:lnTo>
                  <a:pt x="515" y="133"/>
                </a:lnTo>
                <a:lnTo>
                  <a:pt x="522" y="133"/>
                </a:lnTo>
                <a:close/>
                <a:moveTo>
                  <a:pt x="681" y="292"/>
                </a:moveTo>
                <a:lnTo>
                  <a:pt x="813" y="424"/>
                </a:lnTo>
                <a:lnTo>
                  <a:pt x="813" y="430"/>
                </a:lnTo>
                <a:lnTo>
                  <a:pt x="681" y="298"/>
                </a:lnTo>
                <a:lnTo>
                  <a:pt x="681" y="292"/>
                </a:lnTo>
                <a:close/>
                <a:moveTo>
                  <a:pt x="528" y="133"/>
                </a:moveTo>
                <a:lnTo>
                  <a:pt x="605" y="210"/>
                </a:lnTo>
                <a:lnTo>
                  <a:pt x="604" y="211"/>
                </a:lnTo>
                <a:lnTo>
                  <a:pt x="601" y="212"/>
                </a:lnTo>
                <a:lnTo>
                  <a:pt x="522" y="133"/>
                </a:lnTo>
                <a:lnTo>
                  <a:pt x="528" y="133"/>
                </a:lnTo>
                <a:close/>
                <a:moveTo>
                  <a:pt x="681" y="287"/>
                </a:moveTo>
                <a:lnTo>
                  <a:pt x="813" y="418"/>
                </a:lnTo>
                <a:lnTo>
                  <a:pt x="813" y="424"/>
                </a:lnTo>
                <a:lnTo>
                  <a:pt x="681" y="292"/>
                </a:lnTo>
                <a:lnTo>
                  <a:pt x="681" y="287"/>
                </a:lnTo>
                <a:close/>
                <a:moveTo>
                  <a:pt x="534" y="133"/>
                </a:moveTo>
                <a:lnTo>
                  <a:pt x="609" y="208"/>
                </a:lnTo>
                <a:lnTo>
                  <a:pt x="607" y="209"/>
                </a:lnTo>
                <a:lnTo>
                  <a:pt x="605" y="210"/>
                </a:lnTo>
                <a:lnTo>
                  <a:pt x="528" y="133"/>
                </a:lnTo>
                <a:lnTo>
                  <a:pt x="534" y="133"/>
                </a:lnTo>
                <a:close/>
                <a:moveTo>
                  <a:pt x="681" y="280"/>
                </a:moveTo>
                <a:lnTo>
                  <a:pt x="813" y="412"/>
                </a:lnTo>
                <a:lnTo>
                  <a:pt x="813" y="418"/>
                </a:lnTo>
                <a:lnTo>
                  <a:pt x="681" y="287"/>
                </a:lnTo>
                <a:lnTo>
                  <a:pt x="681" y="280"/>
                </a:lnTo>
                <a:close/>
                <a:moveTo>
                  <a:pt x="541" y="133"/>
                </a:moveTo>
                <a:lnTo>
                  <a:pt x="615" y="208"/>
                </a:lnTo>
                <a:lnTo>
                  <a:pt x="611" y="208"/>
                </a:lnTo>
                <a:lnTo>
                  <a:pt x="610" y="208"/>
                </a:lnTo>
                <a:lnTo>
                  <a:pt x="609" y="208"/>
                </a:lnTo>
                <a:lnTo>
                  <a:pt x="534" y="133"/>
                </a:lnTo>
                <a:lnTo>
                  <a:pt x="541" y="133"/>
                </a:lnTo>
                <a:close/>
                <a:moveTo>
                  <a:pt x="681" y="274"/>
                </a:moveTo>
                <a:lnTo>
                  <a:pt x="813" y="406"/>
                </a:lnTo>
                <a:lnTo>
                  <a:pt x="813" y="412"/>
                </a:lnTo>
                <a:lnTo>
                  <a:pt x="681" y="280"/>
                </a:lnTo>
                <a:lnTo>
                  <a:pt x="681" y="274"/>
                </a:lnTo>
                <a:close/>
                <a:moveTo>
                  <a:pt x="547" y="133"/>
                </a:moveTo>
                <a:lnTo>
                  <a:pt x="622" y="208"/>
                </a:lnTo>
                <a:lnTo>
                  <a:pt x="615" y="208"/>
                </a:lnTo>
                <a:lnTo>
                  <a:pt x="541" y="133"/>
                </a:lnTo>
                <a:lnTo>
                  <a:pt x="547" y="133"/>
                </a:lnTo>
                <a:close/>
                <a:moveTo>
                  <a:pt x="681" y="267"/>
                </a:moveTo>
                <a:lnTo>
                  <a:pt x="813" y="399"/>
                </a:lnTo>
                <a:lnTo>
                  <a:pt x="813" y="406"/>
                </a:lnTo>
                <a:lnTo>
                  <a:pt x="681" y="274"/>
                </a:lnTo>
                <a:lnTo>
                  <a:pt x="681" y="267"/>
                </a:lnTo>
                <a:close/>
                <a:moveTo>
                  <a:pt x="552" y="133"/>
                </a:moveTo>
                <a:lnTo>
                  <a:pt x="628" y="208"/>
                </a:lnTo>
                <a:lnTo>
                  <a:pt x="622" y="208"/>
                </a:lnTo>
                <a:lnTo>
                  <a:pt x="547" y="133"/>
                </a:lnTo>
                <a:lnTo>
                  <a:pt x="552" y="133"/>
                </a:lnTo>
                <a:close/>
                <a:moveTo>
                  <a:pt x="681" y="261"/>
                </a:moveTo>
                <a:lnTo>
                  <a:pt x="813" y="393"/>
                </a:lnTo>
                <a:lnTo>
                  <a:pt x="813" y="399"/>
                </a:lnTo>
                <a:lnTo>
                  <a:pt x="681" y="267"/>
                </a:lnTo>
                <a:lnTo>
                  <a:pt x="681" y="261"/>
                </a:lnTo>
                <a:close/>
                <a:moveTo>
                  <a:pt x="559" y="133"/>
                </a:moveTo>
                <a:lnTo>
                  <a:pt x="634" y="208"/>
                </a:lnTo>
                <a:lnTo>
                  <a:pt x="628" y="208"/>
                </a:lnTo>
                <a:lnTo>
                  <a:pt x="552" y="133"/>
                </a:lnTo>
                <a:lnTo>
                  <a:pt x="559" y="133"/>
                </a:lnTo>
                <a:close/>
                <a:moveTo>
                  <a:pt x="681" y="255"/>
                </a:moveTo>
                <a:lnTo>
                  <a:pt x="813" y="387"/>
                </a:lnTo>
                <a:lnTo>
                  <a:pt x="813" y="393"/>
                </a:lnTo>
                <a:lnTo>
                  <a:pt x="681" y="261"/>
                </a:lnTo>
                <a:lnTo>
                  <a:pt x="681" y="255"/>
                </a:lnTo>
                <a:close/>
                <a:moveTo>
                  <a:pt x="565" y="133"/>
                </a:moveTo>
                <a:lnTo>
                  <a:pt x="640" y="208"/>
                </a:lnTo>
                <a:lnTo>
                  <a:pt x="634" y="208"/>
                </a:lnTo>
                <a:lnTo>
                  <a:pt x="559" y="133"/>
                </a:lnTo>
                <a:lnTo>
                  <a:pt x="565" y="133"/>
                </a:lnTo>
                <a:close/>
                <a:moveTo>
                  <a:pt x="681" y="249"/>
                </a:moveTo>
                <a:lnTo>
                  <a:pt x="813" y="381"/>
                </a:lnTo>
                <a:lnTo>
                  <a:pt x="813" y="387"/>
                </a:lnTo>
                <a:lnTo>
                  <a:pt x="681" y="255"/>
                </a:lnTo>
                <a:lnTo>
                  <a:pt x="681" y="249"/>
                </a:lnTo>
                <a:close/>
                <a:moveTo>
                  <a:pt x="572" y="133"/>
                </a:moveTo>
                <a:lnTo>
                  <a:pt x="646" y="208"/>
                </a:lnTo>
                <a:lnTo>
                  <a:pt x="640" y="208"/>
                </a:lnTo>
                <a:lnTo>
                  <a:pt x="565" y="133"/>
                </a:lnTo>
                <a:lnTo>
                  <a:pt x="572" y="133"/>
                </a:lnTo>
                <a:close/>
                <a:moveTo>
                  <a:pt x="681" y="243"/>
                </a:moveTo>
                <a:lnTo>
                  <a:pt x="813" y="375"/>
                </a:lnTo>
                <a:lnTo>
                  <a:pt x="813" y="381"/>
                </a:lnTo>
                <a:lnTo>
                  <a:pt x="681" y="249"/>
                </a:lnTo>
                <a:lnTo>
                  <a:pt x="681" y="243"/>
                </a:lnTo>
                <a:close/>
                <a:moveTo>
                  <a:pt x="578" y="133"/>
                </a:moveTo>
                <a:lnTo>
                  <a:pt x="653" y="208"/>
                </a:lnTo>
                <a:lnTo>
                  <a:pt x="646" y="208"/>
                </a:lnTo>
                <a:lnTo>
                  <a:pt x="572" y="133"/>
                </a:lnTo>
                <a:lnTo>
                  <a:pt x="578" y="133"/>
                </a:lnTo>
                <a:close/>
                <a:moveTo>
                  <a:pt x="681" y="237"/>
                </a:moveTo>
                <a:lnTo>
                  <a:pt x="813" y="369"/>
                </a:lnTo>
                <a:lnTo>
                  <a:pt x="813" y="375"/>
                </a:lnTo>
                <a:lnTo>
                  <a:pt x="681" y="243"/>
                </a:lnTo>
                <a:lnTo>
                  <a:pt x="681" y="237"/>
                </a:lnTo>
                <a:close/>
                <a:moveTo>
                  <a:pt x="584" y="133"/>
                </a:moveTo>
                <a:lnTo>
                  <a:pt x="659" y="208"/>
                </a:lnTo>
                <a:lnTo>
                  <a:pt x="653" y="208"/>
                </a:lnTo>
                <a:lnTo>
                  <a:pt x="578" y="133"/>
                </a:lnTo>
                <a:lnTo>
                  <a:pt x="584" y="133"/>
                </a:lnTo>
                <a:close/>
                <a:moveTo>
                  <a:pt x="681" y="230"/>
                </a:moveTo>
                <a:lnTo>
                  <a:pt x="813" y="362"/>
                </a:lnTo>
                <a:lnTo>
                  <a:pt x="813" y="369"/>
                </a:lnTo>
                <a:lnTo>
                  <a:pt x="681" y="237"/>
                </a:lnTo>
                <a:lnTo>
                  <a:pt x="681" y="230"/>
                </a:lnTo>
                <a:close/>
                <a:moveTo>
                  <a:pt x="590" y="133"/>
                </a:moveTo>
                <a:lnTo>
                  <a:pt x="665" y="208"/>
                </a:lnTo>
                <a:lnTo>
                  <a:pt x="659" y="208"/>
                </a:lnTo>
                <a:lnTo>
                  <a:pt x="584" y="133"/>
                </a:lnTo>
                <a:lnTo>
                  <a:pt x="590" y="133"/>
                </a:lnTo>
                <a:close/>
                <a:moveTo>
                  <a:pt x="681" y="224"/>
                </a:moveTo>
                <a:lnTo>
                  <a:pt x="813" y="356"/>
                </a:lnTo>
                <a:lnTo>
                  <a:pt x="813" y="362"/>
                </a:lnTo>
                <a:lnTo>
                  <a:pt x="681" y="230"/>
                </a:lnTo>
                <a:lnTo>
                  <a:pt x="681" y="224"/>
                </a:lnTo>
                <a:close/>
                <a:moveTo>
                  <a:pt x="596" y="133"/>
                </a:moveTo>
                <a:lnTo>
                  <a:pt x="672" y="208"/>
                </a:lnTo>
                <a:lnTo>
                  <a:pt x="670" y="208"/>
                </a:lnTo>
                <a:lnTo>
                  <a:pt x="669" y="208"/>
                </a:lnTo>
                <a:lnTo>
                  <a:pt x="665" y="208"/>
                </a:lnTo>
                <a:lnTo>
                  <a:pt x="590" y="133"/>
                </a:lnTo>
                <a:lnTo>
                  <a:pt x="596" y="133"/>
                </a:lnTo>
                <a:close/>
                <a:moveTo>
                  <a:pt x="680" y="217"/>
                </a:moveTo>
                <a:lnTo>
                  <a:pt x="813" y="349"/>
                </a:lnTo>
                <a:lnTo>
                  <a:pt x="813" y="356"/>
                </a:lnTo>
                <a:lnTo>
                  <a:pt x="681" y="224"/>
                </a:lnTo>
                <a:lnTo>
                  <a:pt x="681" y="223"/>
                </a:lnTo>
                <a:lnTo>
                  <a:pt x="681" y="220"/>
                </a:lnTo>
                <a:lnTo>
                  <a:pt x="680" y="217"/>
                </a:lnTo>
                <a:close/>
                <a:moveTo>
                  <a:pt x="603" y="133"/>
                </a:moveTo>
                <a:lnTo>
                  <a:pt x="813" y="344"/>
                </a:lnTo>
                <a:lnTo>
                  <a:pt x="813" y="349"/>
                </a:lnTo>
                <a:lnTo>
                  <a:pt x="680" y="217"/>
                </a:lnTo>
                <a:lnTo>
                  <a:pt x="679" y="214"/>
                </a:lnTo>
                <a:lnTo>
                  <a:pt x="677" y="211"/>
                </a:lnTo>
                <a:lnTo>
                  <a:pt x="675" y="210"/>
                </a:lnTo>
                <a:lnTo>
                  <a:pt x="672" y="208"/>
                </a:lnTo>
                <a:lnTo>
                  <a:pt x="596" y="133"/>
                </a:lnTo>
                <a:lnTo>
                  <a:pt x="603" y="133"/>
                </a:lnTo>
                <a:close/>
                <a:moveTo>
                  <a:pt x="609" y="133"/>
                </a:moveTo>
                <a:lnTo>
                  <a:pt x="813" y="338"/>
                </a:lnTo>
                <a:lnTo>
                  <a:pt x="813" y="344"/>
                </a:lnTo>
                <a:lnTo>
                  <a:pt x="603" y="133"/>
                </a:lnTo>
                <a:lnTo>
                  <a:pt x="609" y="133"/>
                </a:lnTo>
                <a:close/>
                <a:moveTo>
                  <a:pt x="615" y="133"/>
                </a:moveTo>
                <a:lnTo>
                  <a:pt x="813" y="331"/>
                </a:lnTo>
                <a:lnTo>
                  <a:pt x="813" y="338"/>
                </a:lnTo>
                <a:lnTo>
                  <a:pt x="609" y="133"/>
                </a:lnTo>
                <a:lnTo>
                  <a:pt x="615" y="133"/>
                </a:lnTo>
                <a:close/>
                <a:moveTo>
                  <a:pt x="621" y="133"/>
                </a:moveTo>
                <a:lnTo>
                  <a:pt x="813" y="325"/>
                </a:lnTo>
                <a:lnTo>
                  <a:pt x="813" y="331"/>
                </a:lnTo>
                <a:lnTo>
                  <a:pt x="615" y="133"/>
                </a:lnTo>
                <a:lnTo>
                  <a:pt x="621" y="133"/>
                </a:lnTo>
                <a:close/>
                <a:moveTo>
                  <a:pt x="627" y="133"/>
                </a:moveTo>
                <a:lnTo>
                  <a:pt x="813" y="319"/>
                </a:lnTo>
                <a:lnTo>
                  <a:pt x="813" y="325"/>
                </a:lnTo>
                <a:lnTo>
                  <a:pt x="621" y="133"/>
                </a:lnTo>
                <a:lnTo>
                  <a:pt x="627" y="133"/>
                </a:lnTo>
                <a:close/>
                <a:moveTo>
                  <a:pt x="633" y="133"/>
                </a:moveTo>
                <a:lnTo>
                  <a:pt x="813" y="312"/>
                </a:lnTo>
                <a:lnTo>
                  <a:pt x="813" y="319"/>
                </a:lnTo>
                <a:lnTo>
                  <a:pt x="627" y="133"/>
                </a:lnTo>
                <a:lnTo>
                  <a:pt x="633" y="133"/>
                </a:lnTo>
                <a:close/>
                <a:moveTo>
                  <a:pt x="640" y="133"/>
                </a:moveTo>
                <a:lnTo>
                  <a:pt x="813" y="307"/>
                </a:lnTo>
                <a:lnTo>
                  <a:pt x="813" y="312"/>
                </a:lnTo>
                <a:lnTo>
                  <a:pt x="633" y="133"/>
                </a:lnTo>
                <a:lnTo>
                  <a:pt x="640" y="133"/>
                </a:lnTo>
                <a:close/>
                <a:moveTo>
                  <a:pt x="646" y="133"/>
                </a:moveTo>
                <a:lnTo>
                  <a:pt x="813" y="300"/>
                </a:lnTo>
                <a:lnTo>
                  <a:pt x="813" y="307"/>
                </a:lnTo>
                <a:lnTo>
                  <a:pt x="640" y="133"/>
                </a:lnTo>
                <a:lnTo>
                  <a:pt x="646" y="133"/>
                </a:lnTo>
                <a:close/>
                <a:moveTo>
                  <a:pt x="653" y="133"/>
                </a:moveTo>
                <a:lnTo>
                  <a:pt x="813" y="294"/>
                </a:lnTo>
                <a:lnTo>
                  <a:pt x="813" y="300"/>
                </a:lnTo>
                <a:lnTo>
                  <a:pt x="646" y="133"/>
                </a:lnTo>
                <a:lnTo>
                  <a:pt x="653" y="133"/>
                </a:lnTo>
                <a:close/>
                <a:moveTo>
                  <a:pt x="658" y="133"/>
                </a:moveTo>
                <a:lnTo>
                  <a:pt x="813" y="288"/>
                </a:lnTo>
                <a:lnTo>
                  <a:pt x="813" y="294"/>
                </a:lnTo>
                <a:lnTo>
                  <a:pt x="653" y="133"/>
                </a:lnTo>
                <a:lnTo>
                  <a:pt x="658" y="133"/>
                </a:lnTo>
                <a:close/>
                <a:moveTo>
                  <a:pt x="664" y="133"/>
                </a:moveTo>
                <a:lnTo>
                  <a:pt x="813" y="281"/>
                </a:lnTo>
                <a:lnTo>
                  <a:pt x="813" y="288"/>
                </a:lnTo>
                <a:lnTo>
                  <a:pt x="658" y="133"/>
                </a:lnTo>
                <a:lnTo>
                  <a:pt x="664" y="133"/>
                </a:lnTo>
                <a:close/>
                <a:moveTo>
                  <a:pt x="671" y="133"/>
                </a:moveTo>
                <a:lnTo>
                  <a:pt x="813" y="276"/>
                </a:lnTo>
                <a:lnTo>
                  <a:pt x="813" y="281"/>
                </a:lnTo>
                <a:lnTo>
                  <a:pt x="664" y="133"/>
                </a:lnTo>
                <a:lnTo>
                  <a:pt x="671" y="133"/>
                </a:lnTo>
                <a:close/>
                <a:moveTo>
                  <a:pt x="677" y="133"/>
                </a:moveTo>
                <a:lnTo>
                  <a:pt x="813" y="270"/>
                </a:lnTo>
                <a:lnTo>
                  <a:pt x="813" y="276"/>
                </a:lnTo>
                <a:lnTo>
                  <a:pt x="671" y="133"/>
                </a:lnTo>
                <a:lnTo>
                  <a:pt x="677" y="133"/>
                </a:lnTo>
                <a:close/>
                <a:moveTo>
                  <a:pt x="683" y="133"/>
                </a:moveTo>
                <a:lnTo>
                  <a:pt x="813" y="263"/>
                </a:lnTo>
                <a:lnTo>
                  <a:pt x="813" y="270"/>
                </a:lnTo>
                <a:lnTo>
                  <a:pt x="677" y="133"/>
                </a:lnTo>
                <a:lnTo>
                  <a:pt x="683" y="133"/>
                </a:lnTo>
                <a:close/>
                <a:moveTo>
                  <a:pt x="690" y="133"/>
                </a:moveTo>
                <a:lnTo>
                  <a:pt x="813" y="257"/>
                </a:lnTo>
                <a:lnTo>
                  <a:pt x="813" y="263"/>
                </a:lnTo>
                <a:lnTo>
                  <a:pt x="683" y="133"/>
                </a:lnTo>
                <a:lnTo>
                  <a:pt x="690" y="133"/>
                </a:lnTo>
                <a:close/>
                <a:moveTo>
                  <a:pt x="695" y="133"/>
                </a:moveTo>
                <a:lnTo>
                  <a:pt x="813" y="250"/>
                </a:lnTo>
                <a:lnTo>
                  <a:pt x="813" y="257"/>
                </a:lnTo>
                <a:lnTo>
                  <a:pt x="690" y="133"/>
                </a:lnTo>
                <a:lnTo>
                  <a:pt x="695" y="133"/>
                </a:lnTo>
                <a:close/>
                <a:moveTo>
                  <a:pt x="702" y="133"/>
                </a:moveTo>
                <a:lnTo>
                  <a:pt x="813" y="244"/>
                </a:lnTo>
                <a:lnTo>
                  <a:pt x="813" y="250"/>
                </a:lnTo>
                <a:lnTo>
                  <a:pt x="695" y="133"/>
                </a:lnTo>
                <a:lnTo>
                  <a:pt x="702" y="133"/>
                </a:lnTo>
                <a:close/>
                <a:moveTo>
                  <a:pt x="708" y="133"/>
                </a:moveTo>
                <a:lnTo>
                  <a:pt x="813" y="239"/>
                </a:lnTo>
                <a:lnTo>
                  <a:pt x="813" y="244"/>
                </a:lnTo>
                <a:lnTo>
                  <a:pt x="702" y="133"/>
                </a:lnTo>
                <a:lnTo>
                  <a:pt x="708" y="133"/>
                </a:lnTo>
                <a:close/>
                <a:moveTo>
                  <a:pt x="714" y="133"/>
                </a:moveTo>
                <a:lnTo>
                  <a:pt x="813" y="232"/>
                </a:lnTo>
                <a:lnTo>
                  <a:pt x="813" y="239"/>
                </a:lnTo>
                <a:lnTo>
                  <a:pt x="708" y="133"/>
                </a:lnTo>
                <a:lnTo>
                  <a:pt x="714" y="133"/>
                </a:lnTo>
                <a:close/>
                <a:moveTo>
                  <a:pt x="721" y="133"/>
                </a:moveTo>
                <a:lnTo>
                  <a:pt x="813" y="226"/>
                </a:lnTo>
                <a:lnTo>
                  <a:pt x="813" y="232"/>
                </a:lnTo>
                <a:lnTo>
                  <a:pt x="714" y="133"/>
                </a:lnTo>
                <a:lnTo>
                  <a:pt x="721" y="133"/>
                </a:lnTo>
                <a:close/>
                <a:moveTo>
                  <a:pt x="726" y="133"/>
                </a:moveTo>
                <a:lnTo>
                  <a:pt x="813" y="220"/>
                </a:lnTo>
                <a:lnTo>
                  <a:pt x="813" y="226"/>
                </a:lnTo>
                <a:lnTo>
                  <a:pt x="721" y="133"/>
                </a:lnTo>
                <a:lnTo>
                  <a:pt x="726" y="133"/>
                </a:lnTo>
                <a:close/>
                <a:moveTo>
                  <a:pt x="732" y="133"/>
                </a:moveTo>
                <a:lnTo>
                  <a:pt x="813" y="213"/>
                </a:lnTo>
                <a:lnTo>
                  <a:pt x="813" y="220"/>
                </a:lnTo>
                <a:lnTo>
                  <a:pt x="726" y="133"/>
                </a:lnTo>
                <a:lnTo>
                  <a:pt x="732" y="133"/>
                </a:lnTo>
                <a:close/>
                <a:moveTo>
                  <a:pt x="739" y="133"/>
                </a:moveTo>
                <a:lnTo>
                  <a:pt x="813" y="207"/>
                </a:lnTo>
                <a:lnTo>
                  <a:pt x="813" y="213"/>
                </a:lnTo>
                <a:lnTo>
                  <a:pt x="732" y="133"/>
                </a:lnTo>
                <a:lnTo>
                  <a:pt x="739" y="133"/>
                </a:lnTo>
                <a:close/>
                <a:moveTo>
                  <a:pt x="745" y="133"/>
                </a:moveTo>
                <a:lnTo>
                  <a:pt x="813" y="201"/>
                </a:lnTo>
                <a:lnTo>
                  <a:pt x="813" y="207"/>
                </a:lnTo>
                <a:lnTo>
                  <a:pt x="739" y="133"/>
                </a:lnTo>
                <a:lnTo>
                  <a:pt x="745" y="133"/>
                </a:lnTo>
                <a:close/>
                <a:moveTo>
                  <a:pt x="752" y="133"/>
                </a:moveTo>
                <a:lnTo>
                  <a:pt x="813" y="195"/>
                </a:lnTo>
                <a:lnTo>
                  <a:pt x="813" y="201"/>
                </a:lnTo>
                <a:lnTo>
                  <a:pt x="745" y="133"/>
                </a:lnTo>
                <a:lnTo>
                  <a:pt x="752" y="133"/>
                </a:lnTo>
                <a:close/>
                <a:moveTo>
                  <a:pt x="758" y="133"/>
                </a:moveTo>
                <a:lnTo>
                  <a:pt x="813" y="189"/>
                </a:lnTo>
                <a:lnTo>
                  <a:pt x="813" y="195"/>
                </a:lnTo>
                <a:lnTo>
                  <a:pt x="752" y="133"/>
                </a:lnTo>
                <a:lnTo>
                  <a:pt x="758" y="133"/>
                </a:lnTo>
                <a:close/>
                <a:moveTo>
                  <a:pt x="763" y="133"/>
                </a:moveTo>
                <a:lnTo>
                  <a:pt x="813" y="182"/>
                </a:lnTo>
                <a:lnTo>
                  <a:pt x="813" y="189"/>
                </a:lnTo>
                <a:lnTo>
                  <a:pt x="758" y="133"/>
                </a:lnTo>
                <a:lnTo>
                  <a:pt x="763" y="133"/>
                </a:lnTo>
                <a:close/>
                <a:moveTo>
                  <a:pt x="770" y="133"/>
                </a:moveTo>
                <a:lnTo>
                  <a:pt x="813" y="176"/>
                </a:lnTo>
                <a:lnTo>
                  <a:pt x="813" y="182"/>
                </a:lnTo>
                <a:lnTo>
                  <a:pt x="763" y="133"/>
                </a:lnTo>
                <a:lnTo>
                  <a:pt x="770" y="133"/>
                </a:lnTo>
                <a:close/>
                <a:moveTo>
                  <a:pt x="776" y="133"/>
                </a:moveTo>
                <a:lnTo>
                  <a:pt x="813" y="171"/>
                </a:lnTo>
                <a:lnTo>
                  <a:pt x="813" y="176"/>
                </a:lnTo>
                <a:lnTo>
                  <a:pt x="770" y="133"/>
                </a:lnTo>
                <a:lnTo>
                  <a:pt x="776" y="133"/>
                </a:lnTo>
                <a:close/>
                <a:moveTo>
                  <a:pt x="782" y="133"/>
                </a:moveTo>
                <a:lnTo>
                  <a:pt x="813" y="164"/>
                </a:lnTo>
                <a:lnTo>
                  <a:pt x="813" y="171"/>
                </a:lnTo>
                <a:lnTo>
                  <a:pt x="776" y="133"/>
                </a:lnTo>
                <a:lnTo>
                  <a:pt x="782" y="133"/>
                </a:lnTo>
                <a:close/>
                <a:moveTo>
                  <a:pt x="789" y="133"/>
                </a:moveTo>
                <a:lnTo>
                  <a:pt x="813" y="158"/>
                </a:lnTo>
                <a:lnTo>
                  <a:pt x="813" y="164"/>
                </a:lnTo>
                <a:lnTo>
                  <a:pt x="782" y="133"/>
                </a:lnTo>
                <a:lnTo>
                  <a:pt x="789" y="133"/>
                </a:lnTo>
                <a:close/>
                <a:moveTo>
                  <a:pt x="795" y="133"/>
                </a:moveTo>
                <a:lnTo>
                  <a:pt x="813" y="151"/>
                </a:lnTo>
                <a:lnTo>
                  <a:pt x="813" y="158"/>
                </a:lnTo>
                <a:lnTo>
                  <a:pt x="789" y="133"/>
                </a:lnTo>
                <a:lnTo>
                  <a:pt x="795" y="133"/>
                </a:lnTo>
                <a:close/>
                <a:moveTo>
                  <a:pt x="800" y="133"/>
                </a:moveTo>
                <a:lnTo>
                  <a:pt x="813" y="145"/>
                </a:lnTo>
                <a:lnTo>
                  <a:pt x="813" y="151"/>
                </a:lnTo>
                <a:lnTo>
                  <a:pt x="795" y="133"/>
                </a:lnTo>
                <a:lnTo>
                  <a:pt x="800" y="133"/>
                </a:lnTo>
                <a:close/>
                <a:moveTo>
                  <a:pt x="807" y="133"/>
                </a:moveTo>
                <a:lnTo>
                  <a:pt x="813" y="139"/>
                </a:lnTo>
                <a:lnTo>
                  <a:pt x="813" y="145"/>
                </a:lnTo>
                <a:lnTo>
                  <a:pt x="800" y="133"/>
                </a:lnTo>
                <a:lnTo>
                  <a:pt x="807" y="133"/>
                </a:lnTo>
                <a:close/>
                <a:moveTo>
                  <a:pt x="813" y="139"/>
                </a:moveTo>
                <a:lnTo>
                  <a:pt x="807" y="133"/>
                </a:lnTo>
                <a:lnTo>
                  <a:pt x="813" y="133"/>
                </a:lnTo>
                <a:lnTo>
                  <a:pt x="813" y="139"/>
                </a:lnTo>
                <a:close/>
              </a:path>
            </a:pathLst>
          </a:custGeom>
          <a:solidFill>
            <a:srgbClr val="483698"/>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15" name="Group 14"/>
          <p:cNvGrpSpPr/>
          <p:nvPr/>
        </p:nvGrpSpPr>
        <p:grpSpPr>
          <a:xfrm>
            <a:off x="662578" y="4987347"/>
            <a:ext cx="467991" cy="641481"/>
            <a:chOff x="4824089" y="1227082"/>
            <a:chExt cx="573144" cy="785616"/>
          </a:xfrm>
          <a:solidFill>
            <a:schemeClr val="bg1"/>
          </a:solidFill>
        </p:grpSpPr>
        <p:sp>
          <p:nvSpPr>
            <p:cNvPr id="16" name="Freeform 1225"/>
            <p:cNvSpPr>
              <a:spLocks/>
            </p:cNvSpPr>
            <p:nvPr/>
          </p:nvSpPr>
          <p:spPr bwMode="auto">
            <a:xfrm>
              <a:off x="5106197" y="1564540"/>
              <a:ext cx="210688" cy="212474"/>
            </a:xfrm>
            <a:custGeom>
              <a:avLst/>
              <a:gdLst>
                <a:gd name="T0" fmla="*/ 474 w 475"/>
                <a:gd name="T1" fmla="*/ 262 h 475"/>
                <a:gd name="T2" fmla="*/ 468 w 475"/>
                <a:gd name="T3" fmla="*/ 297 h 475"/>
                <a:gd name="T4" fmla="*/ 457 w 475"/>
                <a:gd name="T5" fmla="*/ 330 h 475"/>
                <a:gd name="T6" fmla="*/ 441 w 475"/>
                <a:gd name="T7" fmla="*/ 361 h 475"/>
                <a:gd name="T8" fmla="*/ 421 w 475"/>
                <a:gd name="T9" fmla="*/ 389 h 475"/>
                <a:gd name="T10" fmla="*/ 397 w 475"/>
                <a:gd name="T11" fmla="*/ 414 h 475"/>
                <a:gd name="T12" fmla="*/ 370 w 475"/>
                <a:gd name="T13" fmla="*/ 435 h 475"/>
                <a:gd name="T14" fmla="*/ 340 w 475"/>
                <a:gd name="T15" fmla="*/ 453 h 475"/>
                <a:gd name="T16" fmla="*/ 308 w 475"/>
                <a:gd name="T17" fmla="*/ 464 h 475"/>
                <a:gd name="T18" fmla="*/ 274 w 475"/>
                <a:gd name="T19" fmla="*/ 473 h 475"/>
                <a:gd name="T20" fmla="*/ 238 w 475"/>
                <a:gd name="T21" fmla="*/ 475 h 475"/>
                <a:gd name="T22" fmla="*/ 202 w 475"/>
                <a:gd name="T23" fmla="*/ 473 h 475"/>
                <a:gd name="T24" fmla="*/ 167 w 475"/>
                <a:gd name="T25" fmla="*/ 464 h 475"/>
                <a:gd name="T26" fmla="*/ 135 w 475"/>
                <a:gd name="T27" fmla="*/ 451 h 475"/>
                <a:gd name="T28" fmla="*/ 105 w 475"/>
                <a:gd name="T29" fmla="*/ 435 h 475"/>
                <a:gd name="T30" fmla="*/ 78 w 475"/>
                <a:gd name="T31" fmla="*/ 414 h 475"/>
                <a:gd name="T32" fmla="*/ 54 w 475"/>
                <a:gd name="T33" fmla="*/ 389 h 475"/>
                <a:gd name="T34" fmla="*/ 35 w 475"/>
                <a:gd name="T35" fmla="*/ 361 h 475"/>
                <a:gd name="T36" fmla="*/ 18 w 475"/>
                <a:gd name="T37" fmla="*/ 330 h 475"/>
                <a:gd name="T38" fmla="*/ 8 w 475"/>
                <a:gd name="T39" fmla="*/ 297 h 475"/>
                <a:gd name="T40" fmla="*/ 1 w 475"/>
                <a:gd name="T41" fmla="*/ 262 h 475"/>
                <a:gd name="T42" fmla="*/ 0 w 475"/>
                <a:gd name="T43" fmla="*/ 226 h 475"/>
                <a:gd name="T44" fmla="*/ 5 w 475"/>
                <a:gd name="T45" fmla="*/ 190 h 475"/>
                <a:gd name="T46" fmla="*/ 15 w 475"/>
                <a:gd name="T47" fmla="*/ 157 h 475"/>
                <a:gd name="T48" fmla="*/ 29 w 475"/>
                <a:gd name="T49" fmla="*/ 124 h 475"/>
                <a:gd name="T50" fmla="*/ 48 w 475"/>
                <a:gd name="T51" fmla="*/ 96 h 475"/>
                <a:gd name="T52" fmla="*/ 70 w 475"/>
                <a:gd name="T53" fmla="*/ 70 h 475"/>
                <a:gd name="T54" fmla="*/ 95 w 475"/>
                <a:gd name="T55" fmla="*/ 48 h 475"/>
                <a:gd name="T56" fmla="*/ 124 w 475"/>
                <a:gd name="T57" fmla="*/ 29 h 475"/>
                <a:gd name="T58" fmla="*/ 156 w 475"/>
                <a:gd name="T59" fmla="*/ 15 h 475"/>
                <a:gd name="T60" fmla="*/ 190 w 475"/>
                <a:gd name="T61" fmla="*/ 5 h 475"/>
                <a:gd name="T62" fmla="*/ 226 w 475"/>
                <a:gd name="T63" fmla="*/ 1 h 475"/>
                <a:gd name="T64" fmla="*/ 262 w 475"/>
                <a:gd name="T65" fmla="*/ 2 h 475"/>
                <a:gd name="T66" fmla="*/ 297 w 475"/>
                <a:gd name="T67" fmla="*/ 8 h 475"/>
                <a:gd name="T68" fmla="*/ 330 w 475"/>
                <a:gd name="T69" fmla="*/ 19 h 475"/>
                <a:gd name="T70" fmla="*/ 361 w 475"/>
                <a:gd name="T71" fmla="*/ 35 h 475"/>
                <a:gd name="T72" fmla="*/ 389 w 475"/>
                <a:gd name="T73" fmla="*/ 55 h 475"/>
                <a:gd name="T74" fmla="*/ 414 w 475"/>
                <a:gd name="T75" fmla="*/ 78 h 475"/>
                <a:gd name="T76" fmla="*/ 434 w 475"/>
                <a:gd name="T77" fmla="*/ 105 h 475"/>
                <a:gd name="T78" fmla="*/ 451 w 475"/>
                <a:gd name="T79" fmla="*/ 135 h 475"/>
                <a:gd name="T80" fmla="*/ 464 w 475"/>
                <a:gd name="T81" fmla="*/ 167 h 475"/>
                <a:gd name="T82" fmla="*/ 472 w 475"/>
                <a:gd name="T83" fmla="*/ 202 h 475"/>
                <a:gd name="T84" fmla="*/ 475 w 475"/>
                <a:gd name="T85" fmla="*/ 238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5" h="475">
                  <a:moveTo>
                    <a:pt x="475" y="238"/>
                  </a:moveTo>
                  <a:lnTo>
                    <a:pt x="475" y="251"/>
                  </a:lnTo>
                  <a:lnTo>
                    <a:pt x="474" y="262"/>
                  </a:lnTo>
                  <a:lnTo>
                    <a:pt x="472" y="274"/>
                  </a:lnTo>
                  <a:lnTo>
                    <a:pt x="470" y="286"/>
                  </a:lnTo>
                  <a:lnTo>
                    <a:pt x="468" y="297"/>
                  </a:lnTo>
                  <a:lnTo>
                    <a:pt x="464" y="309"/>
                  </a:lnTo>
                  <a:lnTo>
                    <a:pt x="461" y="320"/>
                  </a:lnTo>
                  <a:lnTo>
                    <a:pt x="457" y="330"/>
                  </a:lnTo>
                  <a:lnTo>
                    <a:pt x="451" y="341"/>
                  </a:lnTo>
                  <a:lnTo>
                    <a:pt x="446" y="351"/>
                  </a:lnTo>
                  <a:lnTo>
                    <a:pt x="441" y="361"/>
                  </a:lnTo>
                  <a:lnTo>
                    <a:pt x="434" y="370"/>
                  </a:lnTo>
                  <a:lnTo>
                    <a:pt x="428" y="380"/>
                  </a:lnTo>
                  <a:lnTo>
                    <a:pt x="421" y="389"/>
                  </a:lnTo>
                  <a:lnTo>
                    <a:pt x="414" y="397"/>
                  </a:lnTo>
                  <a:lnTo>
                    <a:pt x="405" y="406"/>
                  </a:lnTo>
                  <a:lnTo>
                    <a:pt x="397" y="414"/>
                  </a:lnTo>
                  <a:lnTo>
                    <a:pt x="389" y="421"/>
                  </a:lnTo>
                  <a:lnTo>
                    <a:pt x="380" y="428"/>
                  </a:lnTo>
                  <a:lnTo>
                    <a:pt x="370" y="435"/>
                  </a:lnTo>
                  <a:lnTo>
                    <a:pt x="361" y="441"/>
                  </a:lnTo>
                  <a:lnTo>
                    <a:pt x="351" y="447"/>
                  </a:lnTo>
                  <a:lnTo>
                    <a:pt x="340" y="453"/>
                  </a:lnTo>
                  <a:lnTo>
                    <a:pt x="330" y="457"/>
                  </a:lnTo>
                  <a:lnTo>
                    <a:pt x="320" y="461"/>
                  </a:lnTo>
                  <a:lnTo>
                    <a:pt x="308" y="464"/>
                  </a:lnTo>
                  <a:lnTo>
                    <a:pt x="297" y="468"/>
                  </a:lnTo>
                  <a:lnTo>
                    <a:pt x="285" y="471"/>
                  </a:lnTo>
                  <a:lnTo>
                    <a:pt x="274" y="473"/>
                  </a:lnTo>
                  <a:lnTo>
                    <a:pt x="262" y="474"/>
                  </a:lnTo>
                  <a:lnTo>
                    <a:pt x="249" y="475"/>
                  </a:lnTo>
                  <a:lnTo>
                    <a:pt x="238" y="475"/>
                  </a:lnTo>
                  <a:lnTo>
                    <a:pt x="226" y="475"/>
                  </a:lnTo>
                  <a:lnTo>
                    <a:pt x="214" y="474"/>
                  </a:lnTo>
                  <a:lnTo>
                    <a:pt x="202" y="473"/>
                  </a:lnTo>
                  <a:lnTo>
                    <a:pt x="190" y="471"/>
                  </a:lnTo>
                  <a:lnTo>
                    <a:pt x="178" y="468"/>
                  </a:lnTo>
                  <a:lnTo>
                    <a:pt x="167" y="464"/>
                  </a:lnTo>
                  <a:lnTo>
                    <a:pt x="156" y="461"/>
                  </a:lnTo>
                  <a:lnTo>
                    <a:pt x="145" y="457"/>
                  </a:lnTo>
                  <a:lnTo>
                    <a:pt x="135" y="451"/>
                  </a:lnTo>
                  <a:lnTo>
                    <a:pt x="124" y="447"/>
                  </a:lnTo>
                  <a:lnTo>
                    <a:pt x="114" y="441"/>
                  </a:lnTo>
                  <a:lnTo>
                    <a:pt x="105" y="435"/>
                  </a:lnTo>
                  <a:lnTo>
                    <a:pt x="95" y="428"/>
                  </a:lnTo>
                  <a:lnTo>
                    <a:pt x="86" y="421"/>
                  </a:lnTo>
                  <a:lnTo>
                    <a:pt x="78" y="414"/>
                  </a:lnTo>
                  <a:lnTo>
                    <a:pt x="70" y="406"/>
                  </a:lnTo>
                  <a:lnTo>
                    <a:pt x="62" y="397"/>
                  </a:lnTo>
                  <a:lnTo>
                    <a:pt x="54" y="389"/>
                  </a:lnTo>
                  <a:lnTo>
                    <a:pt x="48" y="380"/>
                  </a:lnTo>
                  <a:lnTo>
                    <a:pt x="41" y="370"/>
                  </a:lnTo>
                  <a:lnTo>
                    <a:pt x="35" y="361"/>
                  </a:lnTo>
                  <a:lnTo>
                    <a:pt x="29" y="351"/>
                  </a:lnTo>
                  <a:lnTo>
                    <a:pt x="24" y="341"/>
                  </a:lnTo>
                  <a:lnTo>
                    <a:pt x="18" y="330"/>
                  </a:lnTo>
                  <a:lnTo>
                    <a:pt x="15" y="320"/>
                  </a:lnTo>
                  <a:lnTo>
                    <a:pt x="11" y="309"/>
                  </a:lnTo>
                  <a:lnTo>
                    <a:pt x="8" y="297"/>
                  </a:lnTo>
                  <a:lnTo>
                    <a:pt x="5" y="286"/>
                  </a:lnTo>
                  <a:lnTo>
                    <a:pt x="3" y="274"/>
                  </a:lnTo>
                  <a:lnTo>
                    <a:pt x="1" y="262"/>
                  </a:lnTo>
                  <a:lnTo>
                    <a:pt x="0" y="251"/>
                  </a:lnTo>
                  <a:lnTo>
                    <a:pt x="0" y="238"/>
                  </a:lnTo>
                  <a:lnTo>
                    <a:pt x="0" y="226"/>
                  </a:lnTo>
                  <a:lnTo>
                    <a:pt x="1" y="214"/>
                  </a:lnTo>
                  <a:lnTo>
                    <a:pt x="3" y="202"/>
                  </a:lnTo>
                  <a:lnTo>
                    <a:pt x="5" y="190"/>
                  </a:lnTo>
                  <a:lnTo>
                    <a:pt x="8" y="178"/>
                  </a:lnTo>
                  <a:lnTo>
                    <a:pt x="11" y="167"/>
                  </a:lnTo>
                  <a:lnTo>
                    <a:pt x="15" y="157"/>
                  </a:lnTo>
                  <a:lnTo>
                    <a:pt x="18" y="146"/>
                  </a:lnTo>
                  <a:lnTo>
                    <a:pt x="24" y="135"/>
                  </a:lnTo>
                  <a:lnTo>
                    <a:pt x="29" y="124"/>
                  </a:lnTo>
                  <a:lnTo>
                    <a:pt x="35" y="114"/>
                  </a:lnTo>
                  <a:lnTo>
                    <a:pt x="41" y="105"/>
                  </a:lnTo>
                  <a:lnTo>
                    <a:pt x="48" y="96"/>
                  </a:lnTo>
                  <a:lnTo>
                    <a:pt x="54" y="86"/>
                  </a:lnTo>
                  <a:lnTo>
                    <a:pt x="62" y="78"/>
                  </a:lnTo>
                  <a:lnTo>
                    <a:pt x="70" y="70"/>
                  </a:lnTo>
                  <a:lnTo>
                    <a:pt x="78" y="63"/>
                  </a:lnTo>
                  <a:lnTo>
                    <a:pt x="86" y="55"/>
                  </a:lnTo>
                  <a:lnTo>
                    <a:pt x="95" y="48"/>
                  </a:lnTo>
                  <a:lnTo>
                    <a:pt x="105" y="41"/>
                  </a:lnTo>
                  <a:lnTo>
                    <a:pt x="114" y="35"/>
                  </a:lnTo>
                  <a:lnTo>
                    <a:pt x="124" y="29"/>
                  </a:lnTo>
                  <a:lnTo>
                    <a:pt x="135" y="24"/>
                  </a:lnTo>
                  <a:lnTo>
                    <a:pt x="145" y="19"/>
                  </a:lnTo>
                  <a:lnTo>
                    <a:pt x="156" y="15"/>
                  </a:lnTo>
                  <a:lnTo>
                    <a:pt x="167" y="11"/>
                  </a:lnTo>
                  <a:lnTo>
                    <a:pt x="178" y="8"/>
                  </a:lnTo>
                  <a:lnTo>
                    <a:pt x="190" y="5"/>
                  </a:lnTo>
                  <a:lnTo>
                    <a:pt x="202" y="3"/>
                  </a:lnTo>
                  <a:lnTo>
                    <a:pt x="214" y="2"/>
                  </a:lnTo>
                  <a:lnTo>
                    <a:pt x="226" y="1"/>
                  </a:lnTo>
                  <a:lnTo>
                    <a:pt x="238" y="0"/>
                  </a:lnTo>
                  <a:lnTo>
                    <a:pt x="249" y="1"/>
                  </a:lnTo>
                  <a:lnTo>
                    <a:pt x="262" y="2"/>
                  </a:lnTo>
                  <a:lnTo>
                    <a:pt x="274" y="3"/>
                  </a:lnTo>
                  <a:lnTo>
                    <a:pt x="285" y="5"/>
                  </a:lnTo>
                  <a:lnTo>
                    <a:pt x="297" y="8"/>
                  </a:lnTo>
                  <a:lnTo>
                    <a:pt x="308" y="11"/>
                  </a:lnTo>
                  <a:lnTo>
                    <a:pt x="320" y="15"/>
                  </a:lnTo>
                  <a:lnTo>
                    <a:pt x="330" y="19"/>
                  </a:lnTo>
                  <a:lnTo>
                    <a:pt x="340" y="24"/>
                  </a:lnTo>
                  <a:lnTo>
                    <a:pt x="351" y="29"/>
                  </a:lnTo>
                  <a:lnTo>
                    <a:pt x="361" y="35"/>
                  </a:lnTo>
                  <a:lnTo>
                    <a:pt x="370" y="41"/>
                  </a:lnTo>
                  <a:lnTo>
                    <a:pt x="380" y="48"/>
                  </a:lnTo>
                  <a:lnTo>
                    <a:pt x="389" y="55"/>
                  </a:lnTo>
                  <a:lnTo>
                    <a:pt x="397" y="63"/>
                  </a:lnTo>
                  <a:lnTo>
                    <a:pt x="405" y="70"/>
                  </a:lnTo>
                  <a:lnTo>
                    <a:pt x="414" y="78"/>
                  </a:lnTo>
                  <a:lnTo>
                    <a:pt x="421" y="86"/>
                  </a:lnTo>
                  <a:lnTo>
                    <a:pt x="428" y="96"/>
                  </a:lnTo>
                  <a:lnTo>
                    <a:pt x="434" y="105"/>
                  </a:lnTo>
                  <a:lnTo>
                    <a:pt x="441" y="114"/>
                  </a:lnTo>
                  <a:lnTo>
                    <a:pt x="446" y="124"/>
                  </a:lnTo>
                  <a:lnTo>
                    <a:pt x="451" y="135"/>
                  </a:lnTo>
                  <a:lnTo>
                    <a:pt x="457" y="146"/>
                  </a:lnTo>
                  <a:lnTo>
                    <a:pt x="461" y="157"/>
                  </a:lnTo>
                  <a:lnTo>
                    <a:pt x="464" y="167"/>
                  </a:lnTo>
                  <a:lnTo>
                    <a:pt x="468" y="178"/>
                  </a:lnTo>
                  <a:lnTo>
                    <a:pt x="470" y="190"/>
                  </a:lnTo>
                  <a:lnTo>
                    <a:pt x="472" y="202"/>
                  </a:lnTo>
                  <a:lnTo>
                    <a:pt x="474" y="214"/>
                  </a:lnTo>
                  <a:lnTo>
                    <a:pt x="475" y="226"/>
                  </a:lnTo>
                  <a:lnTo>
                    <a:pt x="475" y="238"/>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226"/>
            <p:cNvSpPr>
              <a:spLocks/>
            </p:cNvSpPr>
            <p:nvPr/>
          </p:nvSpPr>
          <p:spPr bwMode="auto">
            <a:xfrm>
              <a:off x="5227611" y="1227082"/>
              <a:ext cx="166051" cy="164265"/>
            </a:xfrm>
            <a:custGeom>
              <a:avLst/>
              <a:gdLst>
                <a:gd name="T0" fmla="*/ 369 w 370"/>
                <a:gd name="T1" fmla="*/ 204 h 369"/>
                <a:gd name="T2" fmla="*/ 362 w 370"/>
                <a:gd name="T3" fmla="*/ 240 h 369"/>
                <a:gd name="T4" fmla="*/ 348 w 370"/>
                <a:gd name="T5" fmla="*/ 273 h 369"/>
                <a:gd name="T6" fmla="*/ 328 w 370"/>
                <a:gd name="T7" fmla="*/ 302 h 369"/>
                <a:gd name="T8" fmla="*/ 303 w 370"/>
                <a:gd name="T9" fmla="*/ 327 h 369"/>
                <a:gd name="T10" fmla="*/ 274 w 370"/>
                <a:gd name="T11" fmla="*/ 347 h 369"/>
                <a:gd name="T12" fmla="*/ 240 w 370"/>
                <a:gd name="T13" fmla="*/ 361 h 369"/>
                <a:gd name="T14" fmla="*/ 204 w 370"/>
                <a:gd name="T15" fmla="*/ 368 h 369"/>
                <a:gd name="T16" fmla="*/ 167 w 370"/>
                <a:gd name="T17" fmla="*/ 368 h 369"/>
                <a:gd name="T18" fmla="*/ 130 w 370"/>
                <a:gd name="T19" fmla="*/ 361 h 369"/>
                <a:gd name="T20" fmla="*/ 98 w 370"/>
                <a:gd name="T21" fmla="*/ 347 h 369"/>
                <a:gd name="T22" fmla="*/ 68 w 370"/>
                <a:gd name="T23" fmla="*/ 327 h 369"/>
                <a:gd name="T24" fmla="*/ 43 w 370"/>
                <a:gd name="T25" fmla="*/ 302 h 369"/>
                <a:gd name="T26" fmla="*/ 23 w 370"/>
                <a:gd name="T27" fmla="*/ 273 h 369"/>
                <a:gd name="T28" fmla="*/ 9 w 370"/>
                <a:gd name="T29" fmla="*/ 240 h 369"/>
                <a:gd name="T30" fmla="*/ 1 w 370"/>
                <a:gd name="T31" fmla="*/ 204 h 369"/>
                <a:gd name="T32" fmla="*/ 1 w 370"/>
                <a:gd name="T33" fmla="*/ 166 h 369"/>
                <a:gd name="T34" fmla="*/ 9 w 370"/>
                <a:gd name="T35" fmla="*/ 130 h 369"/>
                <a:gd name="T36" fmla="*/ 23 w 370"/>
                <a:gd name="T37" fmla="*/ 97 h 369"/>
                <a:gd name="T38" fmla="*/ 43 w 370"/>
                <a:gd name="T39" fmla="*/ 67 h 369"/>
                <a:gd name="T40" fmla="*/ 68 w 370"/>
                <a:gd name="T41" fmla="*/ 42 h 369"/>
                <a:gd name="T42" fmla="*/ 98 w 370"/>
                <a:gd name="T43" fmla="*/ 23 h 369"/>
                <a:gd name="T44" fmla="*/ 130 w 370"/>
                <a:gd name="T45" fmla="*/ 9 h 369"/>
                <a:gd name="T46" fmla="*/ 167 w 370"/>
                <a:gd name="T47" fmla="*/ 1 h 369"/>
                <a:gd name="T48" fmla="*/ 204 w 370"/>
                <a:gd name="T49" fmla="*/ 1 h 369"/>
                <a:gd name="T50" fmla="*/ 240 w 370"/>
                <a:gd name="T51" fmla="*/ 9 h 369"/>
                <a:gd name="T52" fmla="*/ 274 w 370"/>
                <a:gd name="T53" fmla="*/ 23 h 369"/>
                <a:gd name="T54" fmla="*/ 303 w 370"/>
                <a:gd name="T55" fmla="*/ 42 h 369"/>
                <a:gd name="T56" fmla="*/ 328 w 370"/>
                <a:gd name="T57" fmla="*/ 67 h 369"/>
                <a:gd name="T58" fmla="*/ 348 w 370"/>
                <a:gd name="T59" fmla="*/ 97 h 369"/>
                <a:gd name="T60" fmla="*/ 362 w 370"/>
                <a:gd name="T61" fmla="*/ 130 h 369"/>
                <a:gd name="T62" fmla="*/ 369 w 370"/>
                <a:gd name="T63" fmla="*/ 16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0" h="369">
                  <a:moveTo>
                    <a:pt x="370" y="185"/>
                  </a:moveTo>
                  <a:lnTo>
                    <a:pt x="369" y="204"/>
                  </a:lnTo>
                  <a:lnTo>
                    <a:pt x="366" y="222"/>
                  </a:lnTo>
                  <a:lnTo>
                    <a:pt x="362" y="240"/>
                  </a:lnTo>
                  <a:lnTo>
                    <a:pt x="356" y="257"/>
                  </a:lnTo>
                  <a:lnTo>
                    <a:pt x="348" y="273"/>
                  </a:lnTo>
                  <a:lnTo>
                    <a:pt x="338" y="288"/>
                  </a:lnTo>
                  <a:lnTo>
                    <a:pt x="328" y="302"/>
                  </a:lnTo>
                  <a:lnTo>
                    <a:pt x="316" y="315"/>
                  </a:lnTo>
                  <a:lnTo>
                    <a:pt x="303" y="327"/>
                  </a:lnTo>
                  <a:lnTo>
                    <a:pt x="289" y="338"/>
                  </a:lnTo>
                  <a:lnTo>
                    <a:pt x="274" y="347"/>
                  </a:lnTo>
                  <a:lnTo>
                    <a:pt x="257" y="355"/>
                  </a:lnTo>
                  <a:lnTo>
                    <a:pt x="240" y="361"/>
                  </a:lnTo>
                  <a:lnTo>
                    <a:pt x="223" y="366"/>
                  </a:lnTo>
                  <a:lnTo>
                    <a:pt x="204" y="368"/>
                  </a:lnTo>
                  <a:lnTo>
                    <a:pt x="185" y="369"/>
                  </a:lnTo>
                  <a:lnTo>
                    <a:pt x="167" y="368"/>
                  </a:lnTo>
                  <a:lnTo>
                    <a:pt x="148" y="366"/>
                  </a:lnTo>
                  <a:lnTo>
                    <a:pt x="130" y="361"/>
                  </a:lnTo>
                  <a:lnTo>
                    <a:pt x="114" y="355"/>
                  </a:lnTo>
                  <a:lnTo>
                    <a:pt x="98" y="347"/>
                  </a:lnTo>
                  <a:lnTo>
                    <a:pt x="82" y="338"/>
                  </a:lnTo>
                  <a:lnTo>
                    <a:pt x="68" y="327"/>
                  </a:lnTo>
                  <a:lnTo>
                    <a:pt x="54" y="315"/>
                  </a:lnTo>
                  <a:lnTo>
                    <a:pt x="43" y="302"/>
                  </a:lnTo>
                  <a:lnTo>
                    <a:pt x="33" y="288"/>
                  </a:lnTo>
                  <a:lnTo>
                    <a:pt x="23" y="273"/>
                  </a:lnTo>
                  <a:lnTo>
                    <a:pt x="16" y="257"/>
                  </a:lnTo>
                  <a:lnTo>
                    <a:pt x="9" y="240"/>
                  </a:lnTo>
                  <a:lnTo>
                    <a:pt x="5" y="222"/>
                  </a:lnTo>
                  <a:lnTo>
                    <a:pt x="1" y="204"/>
                  </a:lnTo>
                  <a:lnTo>
                    <a:pt x="0" y="185"/>
                  </a:lnTo>
                  <a:lnTo>
                    <a:pt x="1" y="166"/>
                  </a:lnTo>
                  <a:lnTo>
                    <a:pt x="5" y="148"/>
                  </a:lnTo>
                  <a:lnTo>
                    <a:pt x="9" y="130"/>
                  </a:lnTo>
                  <a:lnTo>
                    <a:pt x="16" y="112"/>
                  </a:lnTo>
                  <a:lnTo>
                    <a:pt x="23" y="97"/>
                  </a:lnTo>
                  <a:lnTo>
                    <a:pt x="33" y="81"/>
                  </a:lnTo>
                  <a:lnTo>
                    <a:pt x="43" y="67"/>
                  </a:lnTo>
                  <a:lnTo>
                    <a:pt x="54" y="54"/>
                  </a:lnTo>
                  <a:lnTo>
                    <a:pt x="68" y="42"/>
                  </a:lnTo>
                  <a:lnTo>
                    <a:pt x="82" y="31"/>
                  </a:lnTo>
                  <a:lnTo>
                    <a:pt x="98" y="23"/>
                  </a:lnTo>
                  <a:lnTo>
                    <a:pt x="114" y="14"/>
                  </a:lnTo>
                  <a:lnTo>
                    <a:pt x="130" y="9"/>
                  </a:lnTo>
                  <a:lnTo>
                    <a:pt x="148" y="3"/>
                  </a:lnTo>
                  <a:lnTo>
                    <a:pt x="167" y="1"/>
                  </a:lnTo>
                  <a:lnTo>
                    <a:pt x="185" y="0"/>
                  </a:lnTo>
                  <a:lnTo>
                    <a:pt x="204" y="1"/>
                  </a:lnTo>
                  <a:lnTo>
                    <a:pt x="223" y="3"/>
                  </a:lnTo>
                  <a:lnTo>
                    <a:pt x="240" y="9"/>
                  </a:lnTo>
                  <a:lnTo>
                    <a:pt x="257" y="14"/>
                  </a:lnTo>
                  <a:lnTo>
                    <a:pt x="274" y="23"/>
                  </a:lnTo>
                  <a:lnTo>
                    <a:pt x="289" y="31"/>
                  </a:lnTo>
                  <a:lnTo>
                    <a:pt x="303" y="42"/>
                  </a:lnTo>
                  <a:lnTo>
                    <a:pt x="316" y="54"/>
                  </a:lnTo>
                  <a:lnTo>
                    <a:pt x="328" y="67"/>
                  </a:lnTo>
                  <a:lnTo>
                    <a:pt x="338" y="81"/>
                  </a:lnTo>
                  <a:lnTo>
                    <a:pt x="348" y="97"/>
                  </a:lnTo>
                  <a:lnTo>
                    <a:pt x="356" y="112"/>
                  </a:lnTo>
                  <a:lnTo>
                    <a:pt x="362" y="130"/>
                  </a:lnTo>
                  <a:lnTo>
                    <a:pt x="366" y="148"/>
                  </a:lnTo>
                  <a:lnTo>
                    <a:pt x="369" y="166"/>
                  </a:lnTo>
                  <a:lnTo>
                    <a:pt x="370" y="185"/>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27"/>
            <p:cNvSpPr>
              <a:spLocks/>
            </p:cNvSpPr>
            <p:nvPr/>
          </p:nvSpPr>
          <p:spPr bwMode="auto">
            <a:xfrm>
              <a:off x="4988355" y="1382420"/>
              <a:ext cx="99988" cy="99988"/>
            </a:xfrm>
            <a:custGeom>
              <a:avLst/>
              <a:gdLst>
                <a:gd name="T0" fmla="*/ 119 w 222"/>
                <a:gd name="T1" fmla="*/ 1 h 223"/>
                <a:gd name="T2" fmla="*/ 140 w 222"/>
                <a:gd name="T3" fmla="*/ 4 h 223"/>
                <a:gd name="T4" fmla="*/ 161 w 222"/>
                <a:gd name="T5" fmla="*/ 12 h 223"/>
                <a:gd name="T6" fmla="*/ 179 w 222"/>
                <a:gd name="T7" fmla="*/ 23 h 223"/>
                <a:gd name="T8" fmla="*/ 194 w 222"/>
                <a:gd name="T9" fmla="*/ 38 h 223"/>
                <a:gd name="T10" fmla="*/ 207 w 222"/>
                <a:gd name="T11" fmla="*/ 55 h 223"/>
                <a:gd name="T12" fmla="*/ 217 w 222"/>
                <a:gd name="T13" fmla="*/ 74 h 223"/>
                <a:gd name="T14" fmla="*/ 222 w 222"/>
                <a:gd name="T15" fmla="*/ 96 h 223"/>
                <a:gd name="T16" fmla="*/ 222 w 222"/>
                <a:gd name="T17" fmla="*/ 119 h 223"/>
                <a:gd name="T18" fmla="*/ 219 w 222"/>
                <a:gd name="T19" fmla="*/ 140 h 223"/>
                <a:gd name="T20" fmla="*/ 211 w 222"/>
                <a:gd name="T21" fmla="*/ 161 h 223"/>
                <a:gd name="T22" fmla="*/ 201 w 222"/>
                <a:gd name="T23" fmla="*/ 179 h 223"/>
                <a:gd name="T24" fmla="*/ 186 w 222"/>
                <a:gd name="T25" fmla="*/ 194 h 223"/>
                <a:gd name="T26" fmla="*/ 168 w 222"/>
                <a:gd name="T27" fmla="*/ 207 h 223"/>
                <a:gd name="T28" fmla="*/ 149 w 222"/>
                <a:gd name="T29" fmla="*/ 217 h 223"/>
                <a:gd name="T30" fmla="*/ 127 w 222"/>
                <a:gd name="T31" fmla="*/ 222 h 223"/>
                <a:gd name="T32" fmla="*/ 105 w 222"/>
                <a:gd name="T33" fmla="*/ 222 h 223"/>
                <a:gd name="T34" fmla="*/ 83 w 222"/>
                <a:gd name="T35" fmla="*/ 219 h 223"/>
                <a:gd name="T36" fmla="*/ 62 w 222"/>
                <a:gd name="T37" fmla="*/ 212 h 223"/>
                <a:gd name="T38" fmla="*/ 44 w 222"/>
                <a:gd name="T39" fmla="*/ 201 h 223"/>
                <a:gd name="T40" fmla="*/ 28 w 222"/>
                <a:gd name="T41" fmla="*/ 186 h 223"/>
                <a:gd name="T42" fmla="*/ 16 w 222"/>
                <a:gd name="T43" fmla="*/ 168 h 223"/>
                <a:gd name="T44" fmla="*/ 6 w 222"/>
                <a:gd name="T45" fmla="*/ 149 h 223"/>
                <a:gd name="T46" fmla="*/ 1 w 222"/>
                <a:gd name="T47" fmla="*/ 127 h 223"/>
                <a:gd name="T48" fmla="*/ 0 w 222"/>
                <a:gd name="T49" fmla="*/ 105 h 223"/>
                <a:gd name="T50" fmla="*/ 4 w 222"/>
                <a:gd name="T51" fmla="*/ 83 h 223"/>
                <a:gd name="T52" fmla="*/ 12 w 222"/>
                <a:gd name="T53" fmla="*/ 62 h 223"/>
                <a:gd name="T54" fmla="*/ 22 w 222"/>
                <a:gd name="T55" fmla="*/ 44 h 223"/>
                <a:gd name="T56" fmla="*/ 38 w 222"/>
                <a:gd name="T57" fmla="*/ 28 h 223"/>
                <a:gd name="T58" fmla="*/ 55 w 222"/>
                <a:gd name="T59" fmla="*/ 16 h 223"/>
                <a:gd name="T60" fmla="*/ 74 w 222"/>
                <a:gd name="T61" fmla="*/ 6 h 223"/>
                <a:gd name="T62" fmla="*/ 96 w 222"/>
                <a:gd name="T63" fmla="*/ 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223">
                  <a:moveTo>
                    <a:pt x="107" y="0"/>
                  </a:moveTo>
                  <a:lnTo>
                    <a:pt x="119" y="1"/>
                  </a:lnTo>
                  <a:lnTo>
                    <a:pt x="129" y="2"/>
                  </a:lnTo>
                  <a:lnTo>
                    <a:pt x="140" y="4"/>
                  </a:lnTo>
                  <a:lnTo>
                    <a:pt x="151" y="7"/>
                  </a:lnTo>
                  <a:lnTo>
                    <a:pt x="161" y="12"/>
                  </a:lnTo>
                  <a:lnTo>
                    <a:pt x="170" y="17"/>
                  </a:lnTo>
                  <a:lnTo>
                    <a:pt x="179" y="23"/>
                  </a:lnTo>
                  <a:lnTo>
                    <a:pt x="187" y="30"/>
                  </a:lnTo>
                  <a:lnTo>
                    <a:pt x="194" y="38"/>
                  </a:lnTo>
                  <a:lnTo>
                    <a:pt x="202" y="45"/>
                  </a:lnTo>
                  <a:lnTo>
                    <a:pt x="207" y="55"/>
                  </a:lnTo>
                  <a:lnTo>
                    <a:pt x="213" y="65"/>
                  </a:lnTo>
                  <a:lnTo>
                    <a:pt x="217" y="74"/>
                  </a:lnTo>
                  <a:lnTo>
                    <a:pt x="220" y="85"/>
                  </a:lnTo>
                  <a:lnTo>
                    <a:pt x="222" y="96"/>
                  </a:lnTo>
                  <a:lnTo>
                    <a:pt x="222" y="107"/>
                  </a:lnTo>
                  <a:lnTo>
                    <a:pt x="222" y="119"/>
                  </a:lnTo>
                  <a:lnTo>
                    <a:pt x="221" y="129"/>
                  </a:lnTo>
                  <a:lnTo>
                    <a:pt x="219" y="140"/>
                  </a:lnTo>
                  <a:lnTo>
                    <a:pt x="216" y="151"/>
                  </a:lnTo>
                  <a:lnTo>
                    <a:pt x="211" y="161"/>
                  </a:lnTo>
                  <a:lnTo>
                    <a:pt x="206" y="170"/>
                  </a:lnTo>
                  <a:lnTo>
                    <a:pt x="201" y="179"/>
                  </a:lnTo>
                  <a:lnTo>
                    <a:pt x="193" y="187"/>
                  </a:lnTo>
                  <a:lnTo>
                    <a:pt x="186" y="194"/>
                  </a:lnTo>
                  <a:lnTo>
                    <a:pt x="177" y="202"/>
                  </a:lnTo>
                  <a:lnTo>
                    <a:pt x="168" y="207"/>
                  </a:lnTo>
                  <a:lnTo>
                    <a:pt x="159" y="213"/>
                  </a:lnTo>
                  <a:lnTo>
                    <a:pt x="149" y="217"/>
                  </a:lnTo>
                  <a:lnTo>
                    <a:pt x="138" y="220"/>
                  </a:lnTo>
                  <a:lnTo>
                    <a:pt x="127" y="222"/>
                  </a:lnTo>
                  <a:lnTo>
                    <a:pt x="115" y="223"/>
                  </a:lnTo>
                  <a:lnTo>
                    <a:pt x="105" y="222"/>
                  </a:lnTo>
                  <a:lnTo>
                    <a:pt x="94" y="221"/>
                  </a:lnTo>
                  <a:lnTo>
                    <a:pt x="83" y="219"/>
                  </a:lnTo>
                  <a:lnTo>
                    <a:pt x="72" y="216"/>
                  </a:lnTo>
                  <a:lnTo>
                    <a:pt x="62" y="212"/>
                  </a:lnTo>
                  <a:lnTo>
                    <a:pt x="53" y="206"/>
                  </a:lnTo>
                  <a:lnTo>
                    <a:pt x="44" y="201"/>
                  </a:lnTo>
                  <a:lnTo>
                    <a:pt x="35" y="193"/>
                  </a:lnTo>
                  <a:lnTo>
                    <a:pt x="28" y="186"/>
                  </a:lnTo>
                  <a:lnTo>
                    <a:pt x="21" y="177"/>
                  </a:lnTo>
                  <a:lnTo>
                    <a:pt x="16" y="168"/>
                  </a:lnTo>
                  <a:lnTo>
                    <a:pt x="11" y="159"/>
                  </a:lnTo>
                  <a:lnTo>
                    <a:pt x="6" y="149"/>
                  </a:lnTo>
                  <a:lnTo>
                    <a:pt x="3" y="138"/>
                  </a:lnTo>
                  <a:lnTo>
                    <a:pt x="1" y="127"/>
                  </a:lnTo>
                  <a:lnTo>
                    <a:pt x="0" y="116"/>
                  </a:lnTo>
                  <a:lnTo>
                    <a:pt x="0" y="105"/>
                  </a:lnTo>
                  <a:lnTo>
                    <a:pt x="2" y="94"/>
                  </a:lnTo>
                  <a:lnTo>
                    <a:pt x="4" y="83"/>
                  </a:lnTo>
                  <a:lnTo>
                    <a:pt x="7" y="72"/>
                  </a:lnTo>
                  <a:lnTo>
                    <a:pt x="12" y="62"/>
                  </a:lnTo>
                  <a:lnTo>
                    <a:pt x="17" y="53"/>
                  </a:lnTo>
                  <a:lnTo>
                    <a:pt x="22" y="44"/>
                  </a:lnTo>
                  <a:lnTo>
                    <a:pt x="30" y="35"/>
                  </a:lnTo>
                  <a:lnTo>
                    <a:pt x="38" y="28"/>
                  </a:lnTo>
                  <a:lnTo>
                    <a:pt x="45" y="21"/>
                  </a:lnTo>
                  <a:lnTo>
                    <a:pt x="55" y="16"/>
                  </a:lnTo>
                  <a:lnTo>
                    <a:pt x="65" y="11"/>
                  </a:lnTo>
                  <a:lnTo>
                    <a:pt x="74" y="6"/>
                  </a:lnTo>
                  <a:lnTo>
                    <a:pt x="85" y="3"/>
                  </a:lnTo>
                  <a:lnTo>
                    <a:pt x="96" y="1"/>
                  </a:lnTo>
                  <a:lnTo>
                    <a:pt x="107" y="0"/>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28"/>
            <p:cNvSpPr>
              <a:spLocks/>
            </p:cNvSpPr>
            <p:nvPr/>
          </p:nvSpPr>
          <p:spPr bwMode="auto">
            <a:xfrm>
              <a:off x="5311529" y="1926994"/>
              <a:ext cx="85704" cy="85704"/>
            </a:xfrm>
            <a:custGeom>
              <a:avLst/>
              <a:gdLst>
                <a:gd name="T0" fmla="*/ 190 w 193"/>
                <a:gd name="T1" fmla="*/ 120 h 193"/>
                <a:gd name="T2" fmla="*/ 184 w 193"/>
                <a:gd name="T3" fmla="*/ 138 h 193"/>
                <a:gd name="T4" fmla="*/ 174 w 193"/>
                <a:gd name="T5" fmla="*/ 155 h 193"/>
                <a:gd name="T6" fmla="*/ 162 w 193"/>
                <a:gd name="T7" fmla="*/ 169 h 193"/>
                <a:gd name="T8" fmla="*/ 147 w 193"/>
                <a:gd name="T9" fmla="*/ 179 h 193"/>
                <a:gd name="T10" fmla="*/ 130 w 193"/>
                <a:gd name="T11" fmla="*/ 187 h 193"/>
                <a:gd name="T12" fmla="*/ 113 w 193"/>
                <a:gd name="T13" fmla="*/ 192 h 193"/>
                <a:gd name="T14" fmla="*/ 93 w 193"/>
                <a:gd name="T15" fmla="*/ 193 h 193"/>
                <a:gd name="T16" fmla="*/ 74 w 193"/>
                <a:gd name="T17" fmla="*/ 190 h 193"/>
                <a:gd name="T18" fmla="*/ 55 w 193"/>
                <a:gd name="T19" fmla="*/ 184 h 193"/>
                <a:gd name="T20" fmla="*/ 39 w 193"/>
                <a:gd name="T21" fmla="*/ 174 h 193"/>
                <a:gd name="T22" fmla="*/ 25 w 193"/>
                <a:gd name="T23" fmla="*/ 162 h 193"/>
                <a:gd name="T24" fmla="*/ 14 w 193"/>
                <a:gd name="T25" fmla="*/ 147 h 193"/>
                <a:gd name="T26" fmla="*/ 6 w 193"/>
                <a:gd name="T27" fmla="*/ 131 h 193"/>
                <a:gd name="T28" fmla="*/ 1 w 193"/>
                <a:gd name="T29" fmla="*/ 112 h 193"/>
                <a:gd name="T30" fmla="*/ 0 w 193"/>
                <a:gd name="T31" fmla="*/ 93 h 193"/>
                <a:gd name="T32" fmla="*/ 2 w 193"/>
                <a:gd name="T33" fmla="*/ 74 h 193"/>
                <a:gd name="T34" fmla="*/ 9 w 193"/>
                <a:gd name="T35" fmla="*/ 55 h 193"/>
                <a:gd name="T36" fmla="*/ 19 w 193"/>
                <a:gd name="T37" fmla="*/ 39 h 193"/>
                <a:gd name="T38" fmla="*/ 32 w 193"/>
                <a:gd name="T39" fmla="*/ 25 h 193"/>
                <a:gd name="T40" fmla="*/ 47 w 193"/>
                <a:gd name="T41" fmla="*/ 14 h 193"/>
                <a:gd name="T42" fmla="*/ 63 w 193"/>
                <a:gd name="T43" fmla="*/ 5 h 193"/>
                <a:gd name="T44" fmla="*/ 81 w 193"/>
                <a:gd name="T45" fmla="*/ 1 h 193"/>
                <a:gd name="T46" fmla="*/ 101 w 193"/>
                <a:gd name="T47" fmla="*/ 0 h 193"/>
                <a:gd name="T48" fmla="*/ 120 w 193"/>
                <a:gd name="T49" fmla="*/ 2 h 193"/>
                <a:gd name="T50" fmla="*/ 138 w 193"/>
                <a:gd name="T51" fmla="*/ 9 h 193"/>
                <a:gd name="T52" fmla="*/ 155 w 193"/>
                <a:gd name="T53" fmla="*/ 18 h 193"/>
                <a:gd name="T54" fmla="*/ 168 w 193"/>
                <a:gd name="T55" fmla="*/ 31 h 193"/>
                <a:gd name="T56" fmla="*/ 179 w 193"/>
                <a:gd name="T57" fmla="*/ 47 h 193"/>
                <a:gd name="T58" fmla="*/ 187 w 193"/>
                <a:gd name="T59" fmla="*/ 63 h 193"/>
                <a:gd name="T60" fmla="*/ 192 w 193"/>
                <a:gd name="T61" fmla="*/ 81 h 193"/>
                <a:gd name="T62" fmla="*/ 193 w 193"/>
                <a:gd name="T63" fmla="*/ 10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93">
                  <a:moveTo>
                    <a:pt x="192" y="110"/>
                  </a:moveTo>
                  <a:lnTo>
                    <a:pt x="190" y="120"/>
                  </a:lnTo>
                  <a:lnTo>
                    <a:pt x="188" y="130"/>
                  </a:lnTo>
                  <a:lnTo>
                    <a:pt x="184" y="138"/>
                  </a:lnTo>
                  <a:lnTo>
                    <a:pt x="179" y="147"/>
                  </a:lnTo>
                  <a:lnTo>
                    <a:pt x="174" y="155"/>
                  </a:lnTo>
                  <a:lnTo>
                    <a:pt x="169" y="161"/>
                  </a:lnTo>
                  <a:lnTo>
                    <a:pt x="162" y="169"/>
                  </a:lnTo>
                  <a:lnTo>
                    <a:pt x="155" y="174"/>
                  </a:lnTo>
                  <a:lnTo>
                    <a:pt x="147" y="179"/>
                  </a:lnTo>
                  <a:lnTo>
                    <a:pt x="138" y="184"/>
                  </a:lnTo>
                  <a:lnTo>
                    <a:pt x="130" y="187"/>
                  </a:lnTo>
                  <a:lnTo>
                    <a:pt x="121" y="190"/>
                  </a:lnTo>
                  <a:lnTo>
                    <a:pt x="113" y="192"/>
                  </a:lnTo>
                  <a:lnTo>
                    <a:pt x="103" y="193"/>
                  </a:lnTo>
                  <a:lnTo>
                    <a:pt x="93" y="193"/>
                  </a:lnTo>
                  <a:lnTo>
                    <a:pt x="83" y="192"/>
                  </a:lnTo>
                  <a:lnTo>
                    <a:pt x="74" y="190"/>
                  </a:lnTo>
                  <a:lnTo>
                    <a:pt x="64" y="188"/>
                  </a:lnTo>
                  <a:lnTo>
                    <a:pt x="55" y="184"/>
                  </a:lnTo>
                  <a:lnTo>
                    <a:pt x="47" y="179"/>
                  </a:lnTo>
                  <a:lnTo>
                    <a:pt x="39" y="174"/>
                  </a:lnTo>
                  <a:lnTo>
                    <a:pt x="32" y="169"/>
                  </a:lnTo>
                  <a:lnTo>
                    <a:pt x="25" y="162"/>
                  </a:lnTo>
                  <a:lnTo>
                    <a:pt x="20" y="155"/>
                  </a:lnTo>
                  <a:lnTo>
                    <a:pt x="14" y="147"/>
                  </a:lnTo>
                  <a:lnTo>
                    <a:pt x="10" y="138"/>
                  </a:lnTo>
                  <a:lnTo>
                    <a:pt x="6" y="131"/>
                  </a:lnTo>
                  <a:lnTo>
                    <a:pt x="3" y="121"/>
                  </a:lnTo>
                  <a:lnTo>
                    <a:pt x="1" y="112"/>
                  </a:lnTo>
                  <a:lnTo>
                    <a:pt x="0" y="103"/>
                  </a:lnTo>
                  <a:lnTo>
                    <a:pt x="0" y="93"/>
                  </a:lnTo>
                  <a:lnTo>
                    <a:pt x="1" y="83"/>
                  </a:lnTo>
                  <a:lnTo>
                    <a:pt x="2" y="74"/>
                  </a:lnTo>
                  <a:lnTo>
                    <a:pt x="6" y="64"/>
                  </a:lnTo>
                  <a:lnTo>
                    <a:pt x="9" y="55"/>
                  </a:lnTo>
                  <a:lnTo>
                    <a:pt x="13" y="47"/>
                  </a:lnTo>
                  <a:lnTo>
                    <a:pt x="19" y="39"/>
                  </a:lnTo>
                  <a:lnTo>
                    <a:pt x="25" y="31"/>
                  </a:lnTo>
                  <a:lnTo>
                    <a:pt x="32" y="25"/>
                  </a:lnTo>
                  <a:lnTo>
                    <a:pt x="39" y="20"/>
                  </a:lnTo>
                  <a:lnTo>
                    <a:pt x="47" y="14"/>
                  </a:lnTo>
                  <a:lnTo>
                    <a:pt x="54" y="10"/>
                  </a:lnTo>
                  <a:lnTo>
                    <a:pt x="63" y="5"/>
                  </a:lnTo>
                  <a:lnTo>
                    <a:pt x="71" y="3"/>
                  </a:lnTo>
                  <a:lnTo>
                    <a:pt x="81" y="1"/>
                  </a:lnTo>
                  <a:lnTo>
                    <a:pt x="91" y="0"/>
                  </a:lnTo>
                  <a:lnTo>
                    <a:pt x="101" y="0"/>
                  </a:lnTo>
                  <a:lnTo>
                    <a:pt x="110" y="1"/>
                  </a:lnTo>
                  <a:lnTo>
                    <a:pt x="120" y="2"/>
                  </a:lnTo>
                  <a:lnTo>
                    <a:pt x="130" y="5"/>
                  </a:lnTo>
                  <a:lnTo>
                    <a:pt x="138" y="9"/>
                  </a:lnTo>
                  <a:lnTo>
                    <a:pt x="146" y="14"/>
                  </a:lnTo>
                  <a:lnTo>
                    <a:pt x="155" y="18"/>
                  </a:lnTo>
                  <a:lnTo>
                    <a:pt x="161" y="25"/>
                  </a:lnTo>
                  <a:lnTo>
                    <a:pt x="168" y="31"/>
                  </a:lnTo>
                  <a:lnTo>
                    <a:pt x="174" y="39"/>
                  </a:lnTo>
                  <a:lnTo>
                    <a:pt x="179" y="47"/>
                  </a:lnTo>
                  <a:lnTo>
                    <a:pt x="184" y="54"/>
                  </a:lnTo>
                  <a:lnTo>
                    <a:pt x="187" y="63"/>
                  </a:lnTo>
                  <a:lnTo>
                    <a:pt x="190" y="72"/>
                  </a:lnTo>
                  <a:lnTo>
                    <a:pt x="192" y="81"/>
                  </a:lnTo>
                  <a:lnTo>
                    <a:pt x="193" y="91"/>
                  </a:lnTo>
                  <a:lnTo>
                    <a:pt x="193" y="101"/>
                  </a:lnTo>
                  <a:lnTo>
                    <a:pt x="192" y="110"/>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229"/>
            <p:cNvSpPr>
              <a:spLocks/>
            </p:cNvSpPr>
            <p:nvPr/>
          </p:nvSpPr>
          <p:spPr bwMode="auto">
            <a:xfrm>
              <a:off x="4824089" y="1668099"/>
              <a:ext cx="112486" cy="112486"/>
            </a:xfrm>
            <a:custGeom>
              <a:avLst/>
              <a:gdLst>
                <a:gd name="T0" fmla="*/ 252 w 253"/>
                <a:gd name="T1" fmla="*/ 140 h 252"/>
                <a:gd name="T2" fmla="*/ 248 w 253"/>
                <a:gd name="T3" fmla="*/ 163 h 252"/>
                <a:gd name="T4" fmla="*/ 238 w 253"/>
                <a:gd name="T5" fmla="*/ 186 h 252"/>
                <a:gd name="T6" fmla="*/ 224 w 253"/>
                <a:gd name="T7" fmla="*/ 206 h 252"/>
                <a:gd name="T8" fmla="*/ 207 w 253"/>
                <a:gd name="T9" fmla="*/ 224 h 252"/>
                <a:gd name="T10" fmla="*/ 187 w 253"/>
                <a:gd name="T11" fmla="*/ 237 h 252"/>
                <a:gd name="T12" fmla="*/ 165 w 253"/>
                <a:gd name="T13" fmla="*/ 246 h 252"/>
                <a:gd name="T14" fmla="*/ 140 w 253"/>
                <a:gd name="T15" fmla="*/ 252 h 252"/>
                <a:gd name="T16" fmla="*/ 114 w 253"/>
                <a:gd name="T17" fmla="*/ 252 h 252"/>
                <a:gd name="T18" fmla="*/ 90 w 253"/>
                <a:gd name="T19" fmla="*/ 246 h 252"/>
                <a:gd name="T20" fmla="*/ 67 w 253"/>
                <a:gd name="T21" fmla="*/ 237 h 252"/>
                <a:gd name="T22" fmla="*/ 47 w 253"/>
                <a:gd name="T23" fmla="*/ 224 h 252"/>
                <a:gd name="T24" fmla="*/ 30 w 253"/>
                <a:gd name="T25" fmla="*/ 206 h 252"/>
                <a:gd name="T26" fmla="*/ 17 w 253"/>
                <a:gd name="T27" fmla="*/ 186 h 252"/>
                <a:gd name="T28" fmla="*/ 7 w 253"/>
                <a:gd name="T29" fmla="*/ 163 h 252"/>
                <a:gd name="T30" fmla="*/ 1 w 253"/>
                <a:gd name="T31" fmla="*/ 140 h 252"/>
                <a:gd name="T32" fmla="*/ 1 w 253"/>
                <a:gd name="T33" fmla="*/ 114 h 252"/>
                <a:gd name="T34" fmla="*/ 7 w 253"/>
                <a:gd name="T35" fmla="*/ 89 h 252"/>
                <a:gd name="T36" fmla="*/ 17 w 253"/>
                <a:gd name="T37" fmla="*/ 66 h 252"/>
                <a:gd name="T38" fmla="*/ 30 w 253"/>
                <a:gd name="T39" fmla="*/ 46 h 252"/>
                <a:gd name="T40" fmla="*/ 47 w 253"/>
                <a:gd name="T41" fmla="*/ 29 h 252"/>
                <a:gd name="T42" fmla="*/ 67 w 253"/>
                <a:gd name="T43" fmla="*/ 15 h 252"/>
                <a:gd name="T44" fmla="*/ 90 w 253"/>
                <a:gd name="T45" fmla="*/ 6 h 252"/>
                <a:gd name="T46" fmla="*/ 114 w 253"/>
                <a:gd name="T47" fmla="*/ 0 h 252"/>
                <a:gd name="T48" fmla="*/ 140 w 253"/>
                <a:gd name="T49" fmla="*/ 0 h 252"/>
                <a:gd name="T50" fmla="*/ 165 w 253"/>
                <a:gd name="T51" fmla="*/ 6 h 252"/>
                <a:gd name="T52" fmla="*/ 187 w 253"/>
                <a:gd name="T53" fmla="*/ 15 h 252"/>
                <a:gd name="T54" fmla="*/ 207 w 253"/>
                <a:gd name="T55" fmla="*/ 29 h 252"/>
                <a:gd name="T56" fmla="*/ 224 w 253"/>
                <a:gd name="T57" fmla="*/ 46 h 252"/>
                <a:gd name="T58" fmla="*/ 238 w 253"/>
                <a:gd name="T59" fmla="*/ 66 h 252"/>
                <a:gd name="T60" fmla="*/ 248 w 253"/>
                <a:gd name="T61" fmla="*/ 89 h 252"/>
                <a:gd name="T62" fmla="*/ 252 w 253"/>
                <a:gd name="T63" fmla="*/ 11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3" h="252">
                  <a:moveTo>
                    <a:pt x="253" y="127"/>
                  </a:moveTo>
                  <a:lnTo>
                    <a:pt x="252" y="140"/>
                  </a:lnTo>
                  <a:lnTo>
                    <a:pt x="251" y="151"/>
                  </a:lnTo>
                  <a:lnTo>
                    <a:pt x="248" y="163"/>
                  </a:lnTo>
                  <a:lnTo>
                    <a:pt x="243" y="175"/>
                  </a:lnTo>
                  <a:lnTo>
                    <a:pt x="238" y="186"/>
                  </a:lnTo>
                  <a:lnTo>
                    <a:pt x="231" y="197"/>
                  </a:lnTo>
                  <a:lnTo>
                    <a:pt x="224" y="206"/>
                  </a:lnTo>
                  <a:lnTo>
                    <a:pt x="216" y="215"/>
                  </a:lnTo>
                  <a:lnTo>
                    <a:pt x="207" y="224"/>
                  </a:lnTo>
                  <a:lnTo>
                    <a:pt x="197" y="230"/>
                  </a:lnTo>
                  <a:lnTo>
                    <a:pt x="187" y="237"/>
                  </a:lnTo>
                  <a:lnTo>
                    <a:pt x="176" y="242"/>
                  </a:lnTo>
                  <a:lnTo>
                    <a:pt x="165" y="246"/>
                  </a:lnTo>
                  <a:lnTo>
                    <a:pt x="153" y="250"/>
                  </a:lnTo>
                  <a:lnTo>
                    <a:pt x="140" y="252"/>
                  </a:lnTo>
                  <a:lnTo>
                    <a:pt x="127" y="252"/>
                  </a:lnTo>
                  <a:lnTo>
                    <a:pt x="114" y="252"/>
                  </a:lnTo>
                  <a:lnTo>
                    <a:pt x="102" y="250"/>
                  </a:lnTo>
                  <a:lnTo>
                    <a:pt x="90" y="246"/>
                  </a:lnTo>
                  <a:lnTo>
                    <a:pt x="78" y="242"/>
                  </a:lnTo>
                  <a:lnTo>
                    <a:pt x="67" y="237"/>
                  </a:lnTo>
                  <a:lnTo>
                    <a:pt x="57" y="230"/>
                  </a:lnTo>
                  <a:lnTo>
                    <a:pt x="47" y="224"/>
                  </a:lnTo>
                  <a:lnTo>
                    <a:pt x="38" y="215"/>
                  </a:lnTo>
                  <a:lnTo>
                    <a:pt x="30" y="206"/>
                  </a:lnTo>
                  <a:lnTo>
                    <a:pt x="22" y="197"/>
                  </a:lnTo>
                  <a:lnTo>
                    <a:pt x="17" y="186"/>
                  </a:lnTo>
                  <a:lnTo>
                    <a:pt x="11" y="175"/>
                  </a:lnTo>
                  <a:lnTo>
                    <a:pt x="7" y="163"/>
                  </a:lnTo>
                  <a:lnTo>
                    <a:pt x="4" y="151"/>
                  </a:lnTo>
                  <a:lnTo>
                    <a:pt x="1" y="140"/>
                  </a:lnTo>
                  <a:lnTo>
                    <a:pt x="0" y="127"/>
                  </a:lnTo>
                  <a:lnTo>
                    <a:pt x="1" y="114"/>
                  </a:lnTo>
                  <a:lnTo>
                    <a:pt x="4" y="101"/>
                  </a:lnTo>
                  <a:lnTo>
                    <a:pt x="7" y="89"/>
                  </a:lnTo>
                  <a:lnTo>
                    <a:pt x="11" y="77"/>
                  </a:lnTo>
                  <a:lnTo>
                    <a:pt x="17" y="66"/>
                  </a:lnTo>
                  <a:lnTo>
                    <a:pt x="22" y="55"/>
                  </a:lnTo>
                  <a:lnTo>
                    <a:pt x="30" y="46"/>
                  </a:lnTo>
                  <a:lnTo>
                    <a:pt x="38" y="37"/>
                  </a:lnTo>
                  <a:lnTo>
                    <a:pt x="47" y="29"/>
                  </a:lnTo>
                  <a:lnTo>
                    <a:pt x="57" y="22"/>
                  </a:lnTo>
                  <a:lnTo>
                    <a:pt x="67" y="15"/>
                  </a:lnTo>
                  <a:lnTo>
                    <a:pt x="78" y="10"/>
                  </a:lnTo>
                  <a:lnTo>
                    <a:pt x="90" y="6"/>
                  </a:lnTo>
                  <a:lnTo>
                    <a:pt x="102" y="2"/>
                  </a:lnTo>
                  <a:lnTo>
                    <a:pt x="114" y="0"/>
                  </a:lnTo>
                  <a:lnTo>
                    <a:pt x="127" y="0"/>
                  </a:lnTo>
                  <a:lnTo>
                    <a:pt x="140" y="0"/>
                  </a:lnTo>
                  <a:lnTo>
                    <a:pt x="153" y="2"/>
                  </a:lnTo>
                  <a:lnTo>
                    <a:pt x="165" y="6"/>
                  </a:lnTo>
                  <a:lnTo>
                    <a:pt x="176" y="10"/>
                  </a:lnTo>
                  <a:lnTo>
                    <a:pt x="187" y="15"/>
                  </a:lnTo>
                  <a:lnTo>
                    <a:pt x="197" y="22"/>
                  </a:lnTo>
                  <a:lnTo>
                    <a:pt x="207" y="29"/>
                  </a:lnTo>
                  <a:lnTo>
                    <a:pt x="216" y="37"/>
                  </a:lnTo>
                  <a:lnTo>
                    <a:pt x="224" y="46"/>
                  </a:lnTo>
                  <a:lnTo>
                    <a:pt x="231" y="55"/>
                  </a:lnTo>
                  <a:lnTo>
                    <a:pt x="238" y="66"/>
                  </a:lnTo>
                  <a:lnTo>
                    <a:pt x="243" y="77"/>
                  </a:lnTo>
                  <a:lnTo>
                    <a:pt x="248" y="89"/>
                  </a:lnTo>
                  <a:lnTo>
                    <a:pt x="251" y="101"/>
                  </a:lnTo>
                  <a:lnTo>
                    <a:pt x="252" y="114"/>
                  </a:lnTo>
                  <a:lnTo>
                    <a:pt x="253" y="127"/>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30"/>
            <p:cNvSpPr>
              <a:spLocks/>
            </p:cNvSpPr>
            <p:nvPr/>
          </p:nvSpPr>
          <p:spPr bwMode="auto">
            <a:xfrm>
              <a:off x="5204400" y="1298501"/>
              <a:ext cx="121413" cy="369597"/>
            </a:xfrm>
            <a:custGeom>
              <a:avLst/>
              <a:gdLst>
                <a:gd name="T0" fmla="*/ 26 w 273"/>
                <a:gd name="T1" fmla="*/ 828 h 829"/>
                <a:gd name="T2" fmla="*/ 20 w 273"/>
                <a:gd name="T3" fmla="*/ 826 h 829"/>
                <a:gd name="T4" fmla="*/ 14 w 273"/>
                <a:gd name="T5" fmla="*/ 822 h 829"/>
                <a:gd name="T6" fmla="*/ 9 w 273"/>
                <a:gd name="T7" fmla="*/ 817 h 829"/>
                <a:gd name="T8" fmla="*/ 6 w 273"/>
                <a:gd name="T9" fmla="*/ 812 h 829"/>
                <a:gd name="T10" fmla="*/ 3 w 273"/>
                <a:gd name="T11" fmla="*/ 806 h 829"/>
                <a:gd name="T12" fmla="*/ 1 w 273"/>
                <a:gd name="T13" fmla="*/ 799 h 829"/>
                <a:gd name="T14" fmla="*/ 0 w 273"/>
                <a:gd name="T15" fmla="*/ 793 h 829"/>
                <a:gd name="T16" fmla="*/ 1 w 273"/>
                <a:gd name="T17" fmla="*/ 785 h 829"/>
                <a:gd name="T18" fmla="*/ 203 w 273"/>
                <a:gd name="T19" fmla="*/ 26 h 829"/>
                <a:gd name="T20" fmla="*/ 207 w 273"/>
                <a:gd name="T21" fmla="*/ 19 h 829"/>
                <a:gd name="T22" fmla="*/ 210 w 273"/>
                <a:gd name="T23" fmla="*/ 14 h 829"/>
                <a:gd name="T24" fmla="*/ 214 w 273"/>
                <a:gd name="T25" fmla="*/ 8 h 829"/>
                <a:gd name="T26" fmla="*/ 221 w 273"/>
                <a:gd name="T27" fmla="*/ 4 h 829"/>
                <a:gd name="T28" fmla="*/ 226 w 273"/>
                <a:gd name="T29" fmla="*/ 2 h 829"/>
                <a:gd name="T30" fmla="*/ 233 w 273"/>
                <a:gd name="T31" fmla="*/ 0 h 829"/>
                <a:gd name="T32" fmla="*/ 240 w 273"/>
                <a:gd name="T33" fmla="*/ 0 h 829"/>
                <a:gd name="T34" fmla="*/ 247 w 273"/>
                <a:gd name="T35" fmla="*/ 1 h 829"/>
                <a:gd name="T36" fmla="*/ 253 w 273"/>
                <a:gd name="T37" fmla="*/ 3 h 829"/>
                <a:gd name="T38" fmla="*/ 260 w 273"/>
                <a:gd name="T39" fmla="*/ 7 h 829"/>
                <a:gd name="T40" fmla="*/ 264 w 273"/>
                <a:gd name="T41" fmla="*/ 12 h 829"/>
                <a:gd name="T42" fmla="*/ 268 w 273"/>
                <a:gd name="T43" fmla="*/ 17 h 829"/>
                <a:gd name="T44" fmla="*/ 271 w 273"/>
                <a:gd name="T45" fmla="*/ 24 h 829"/>
                <a:gd name="T46" fmla="*/ 273 w 273"/>
                <a:gd name="T47" fmla="*/ 30 h 829"/>
                <a:gd name="T48" fmla="*/ 273 w 273"/>
                <a:gd name="T49" fmla="*/ 37 h 829"/>
                <a:gd name="T50" fmla="*/ 271 w 273"/>
                <a:gd name="T51" fmla="*/ 44 h 829"/>
                <a:gd name="T52" fmla="*/ 70 w 273"/>
                <a:gd name="T53" fmla="*/ 803 h 829"/>
                <a:gd name="T54" fmla="*/ 67 w 273"/>
                <a:gd name="T55" fmla="*/ 810 h 829"/>
                <a:gd name="T56" fmla="*/ 64 w 273"/>
                <a:gd name="T57" fmla="*/ 816 h 829"/>
                <a:gd name="T58" fmla="*/ 59 w 273"/>
                <a:gd name="T59" fmla="*/ 821 h 829"/>
                <a:gd name="T60" fmla="*/ 53 w 273"/>
                <a:gd name="T61" fmla="*/ 825 h 829"/>
                <a:gd name="T62" fmla="*/ 47 w 273"/>
                <a:gd name="T63" fmla="*/ 827 h 829"/>
                <a:gd name="T64" fmla="*/ 40 w 273"/>
                <a:gd name="T65" fmla="*/ 829 h 829"/>
                <a:gd name="T66" fmla="*/ 34 w 273"/>
                <a:gd name="T67" fmla="*/ 829 h 829"/>
                <a:gd name="T68" fmla="*/ 26 w 273"/>
                <a:gd name="T69" fmla="*/ 828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3" h="829">
                  <a:moveTo>
                    <a:pt x="26" y="828"/>
                  </a:moveTo>
                  <a:lnTo>
                    <a:pt x="20" y="826"/>
                  </a:lnTo>
                  <a:lnTo>
                    <a:pt x="14" y="822"/>
                  </a:lnTo>
                  <a:lnTo>
                    <a:pt x="9" y="817"/>
                  </a:lnTo>
                  <a:lnTo>
                    <a:pt x="6" y="812"/>
                  </a:lnTo>
                  <a:lnTo>
                    <a:pt x="3" y="806"/>
                  </a:lnTo>
                  <a:lnTo>
                    <a:pt x="1" y="799"/>
                  </a:lnTo>
                  <a:lnTo>
                    <a:pt x="0" y="793"/>
                  </a:lnTo>
                  <a:lnTo>
                    <a:pt x="1" y="785"/>
                  </a:lnTo>
                  <a:lnTo>
                    <a:pt x="203" y="26"/>
                  </a:lnTo>
                  <a:lnTo>
                    <a:pt x="207" y="19"/>
                  </a:lnTo>
                  <a:lnTo>
                    <a:pt x="210" y="14"/>
                  </a:lnTo>
                  <a:lnTo>
                    <a:pt x="214" y="8"/>
                  </a:lnTo>
                  <a:lnTo>
                    <a:pt x="221" y="4"/>
                  </a:lnTo>
                  <a:lnTo>
                    <a:pt x="226" y="2"/>
                  </a:lnTo>
                  <a:lnTo>
                    <a:pt x="233" y="0"/>
                  </a:lnTo>
                  <a:lnTo>
                    <a:pt x="240" y="0"/>
                  </a:lnTo>
                  <a:lnTo>
                    <a:pt x="247" y="1"/>
                  </a:lnTo>
                  <a:lnTo>
                    <a:pt x="253" y="3"/>
                  </a:lnTo>
                  <a:lnTo>
                    <a:pt x="260" y="7"/>
                  </a:lnTo>
                  <a:lnTo>
                    <a:pt x="264" y="12"/>
                  </a:lnTo>
                  <a:lnTo>
                    <a:pt x="268" y="17"/>
                  </a:lnTo>
                  <a:lnTo>
                    <a:pt x="271" y="24"/>
                  </a:lnTo>
                  <a:lnTo>
                    <a:pt x="273" y="30"/>
                  </a:lnTo>
                  <a:lnTo>
                    <a:pt x="273" y="37"/>
                  </a:lnTo>
                  <a:lnTo>
                    <a:pt x="271" y="44"/>
                  </a:lnTo>
                  <a:lnTo>
                    <a:pt x="70" y="803"/>
                  </a:lnTo>
                  <a:lnTo>
                    <a:pt x="67" y="810"/>
                  </a:lnTo>
                  <a:lnTo>
                    <a:pt x="64" y="816"/>
                  </a:lnTo>
                  <a:lnTo>
                    <a:pt x="59" y="821"/>
                  </a:lnTo>
                  <a:lnTo>
                    <a:pt x="53" y="825"/>
                  </a:lnTo>
                  <a:lnTo>
                    <a:pt x="47" y="827"/>
                  </a:lnTo>
                  <a:lnTo>
                    <a:pt x="40" y="829"/>
                  </a:lnTo>
                  <a:lnTo>
                    <a:pt x="34" y="829"/>
                  </a:lnTo>
                  <a:lnTo>
                    <a:pt x="26" y="828"/>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31"/>
            <p:cNvSpPr>
              <a:spLocks/>
            </p:cNvSpPr>
            <p:nvPr/>
          </p:nvSpPr>
          <p:spPr bwMode="auto">
            <a:xfrm>
              <a:off x="5043705" y="1439556"/>
              <a:ext cx="158910" cy="212474"/>
            </a:xfrm>
            <a:custGeom>
              <a:avLst/>
              <a:gdLst>
                <a:gd name="T0" fmla="*/ 344 w 354"/>
                <a:gd name="T1" fmla="*/ 472 h 476"/>
                <a:gd name="T2" fmla="*/ 340 w 354"/>
                <a:gd name="T3" fmla="*/ 474 h 476"/>
                <a:gd name="T4" fmla="*/ 336 w 354"/>
                <a:gd name="T5" fmla="*/ 475 h 476"/>
                <a:gd name="T6" fmla="*/ 331 w 354"/>
                <a:gd name="T7" fmla="*/ 476 h 476"/>
                <a:gd name="T8" fmla="*/ 326 w 354"/>
                <a:gd name="T9" fmla="*/ 476 h 476"/>
                <a:gd name="T10" fmla="*/ 322 w 354"/>
                <a:gd name="T11" fmla="*/ 475 h 476"/>
                <a:gd name="T12" fmla="*/ 319 w 354"/>
                <a:gd name="T13" fmla="*/ 473 h 476"/>
                <a:gd name="T14" fmla="*/ 314 w 354"/>
                <a:gd name="T15" fmla="*/ 470 h 476"/>
                <a:gd name="T16" fmla="*/ 311 w 354"/>
                <a:gd name="T17" fmla="*/ 467 h 476"/>
                <a:gd name="T18" fmla="*/ 4 w 354"/>
                <a:gd name="T19" fmla="*/ 38 h 476"/>
                <a:gd name="T20" fmla="*/ 1 w 354"/>
                <a:gd name="T21" fmla="*/ 34 h 476"/>
                <a:gd name="T22" fmla="*/ 0 w 354"/>
                <a:gd name="T23" fmla="*/ 29 h 476"/>
                <a:gd name="T24" fmla="*/ 0 w 354"/>
                <a:gd name="T25" fmla="*/ 24 h 476"/>
                <a:gd name="T26" fmla="*/ 0 w 354"/>
                <a:gd name="T27" fmla="*/ 20 h 476"/>
                <a:gd name="T28" fmla="*/ 1 w 354"/>
                <a:gd name="T29" fmla="*/ 15 h 476"/>
                <a:gd name="T30" fmla="*/ 3 w 354"/>
                <a:gd name="T31" fmla="*/ 11 h 476"/>
                <a:gd name="T32" fmla="*/ 5 w 354"/>
                <a:gd name="T33" fmla="*/ 8 h 476"/>
                <a:gd name="T34" fmla="*/ 10 w 354"/>
                <a:gd name="T35" fmla="*/ 5 h 476"/>
                <a:gd name="T36" fmla="*/ 14 w 354"/>
                <a:gd name="T37" fmla="*/ 2 h 476"/>
                <a:gd name="T38" fmla="*/ 18 w 354"/>
                <a:gd name="T39" fmla="*/ 1 h 476"/>
                <a:gd name="T40" fmla="*/ 23 w 354"/>
                <a:gd name="T41" fmla="*/ 0 h 476"/>
                <a:gd name="T42" fmla="*/ 27 w 354"/>
                <a:gd name="T43" fmla="*/ 0 h 476"/>
                <a:gd name="T44" fmla="*/ 31 w 354"/>
                <a:gd name="T45" fmla="*/ 1 h 476"/>
                <a:gd name="T46" fmla="*/ 36 w 354"/>
                <a:gd name="T47" fmla="*/ 3 h 476"/>
                <a:gd name="T48" fmla="*/ 39 w 354"/>
                <a:gd name="T49" fmla="*/ 7 h 476"/>
                <a:gd name="T50" fmla="*/ 42 w 354"/>
                <a:gd name="T51" fmla="*/ 10 h 476"/>
                <a:gd name="T52" fmla="*/ 350 w 354"/>
                <a:gd name="T53" fmla="*/ 439 h 476"/>
                <a:gd name="T54" fmla="*/ 352 w 354"/>
                <a:gd name="T55" fmla="*/ 443 h 476"/>
                <a:gd name="T56" fmla="*/ 353 w 354"/>
                <a:gd name="T57" fmla="*/ 447 h 476"/>
                <a:gd name="T58" fmla="*/ 354 w 354"/>
                <a:gd name="T59" fmla="*/ 452 h 476"/>
                <a:gd name="T60" fmla="*/ 354 w 354"/>
                <a:gd name="T61" fmla="*/ 457 h 476"/>
                <a:gd name="T62" fmla="*/ 353 w 354"/>
                <a:gd name="T63" fmla="*/ 461 h 476"/>
                <a:gd name="T64" fmla="*/ 351 w 354"/>
                <a:gd name="T65" fmla="*/ 466 h 476"/>
                <a:gd name="T66" fmla="*/ 348 w 354"/>
                <a:gd name="T67" fmla="*/ 469 h 476"/>
                <a:gd name="T68" fmla="*/ 344 w 354"/>
                <a:gd name="T69" fmla="*/ 472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4" h="476">
                  <a:moveTo>
                    <a:pt x="344" y="472"/>
                  </a:moveTo>
                  <a:lnTo>
                    <a:pt x="340" y="474"/>
                  </a:lnTo>
                  <a:lnTo>
                    <a:pt x="336" y="475"/>
                  </a:lnTo>
                  <a:lnTo>
                    <a:pt x="331" y="476"/>
                  </a:lnTo>
                  <a:lnTo>
                    <a:pt x="326" y="476"/>
                  </a:lnTo>
                  <a:lnTo>
                    <a:pt x="322" y="475"/>
                  </a:lnTo>
                  <a:lnTo>
                    <a:pt x="319" y="473"/>
                  </a:lnTo>
                  <a:lnTo>
                    <a:pt x="314" y="470"/>
                  </a:lnTo>
                  <a:lnTo>
                    <a:pt x="311" y="467"/>
                  </a:lnTo>
                  <a:lnTo>
                    <a:pt x="4" y="38"/>
                  </a:lnTo>
                  <a:lnTo>
                    <a:pt x="1" y="34"/>
                  </a:lnTo>
                  <a:lnTo>
                    <a:pt x="0" y="29"/>
                  </a:lnTo>
                  <a:lnTo>
                    <a:pt x="0" y="24"/>
                  </a:lnTo>
                  <a:lnTo>
                    <a:pt x="0" y="20"/>
                  </a:lnTo>
                  <a:lnTo>
                    <a:pt x="1" y="15"/>
                  </a:lnTo>
                  <a:lnTo>
                    <a:pt x="3" y="11"/>
                  </a:lnTo>
                  <a:lnTo>
                    <a:pt x="5" y="8"/>
                  </a:lnTo>
                  <a:lnTo>
                    <a:pt x="10" y="5"/>
                  </a:lnTo>
                  <a:lnTo>
                    <a:pt x="14" y="2"/>
                  </a:lnTo>
                  <a:lnTo>
                    <a:pt x="18" y="1"/>
                  </a:lnTo>
                  <a:lnTo>
                    <a:pt x="23" y="0"/>
                  </a:lnTo>
                  <a:lnTo>
                    <a:pt x="27" y="0"/>
                  </a:lnTo>
                  <a:lnTo>
                    <a:pt x="31" y="1"/>
                  </a:lnTo>
                  <a:lnTo>
                    <a:pt x="36" y="3"/>
                  </a:lnTo>
                  <a:lnTo>
                    <a:pt x="39" y="7"/>
                  </a:lnTo>
                  <a:lnTo>
                    <a:pt x="42" y="10"/>
                  </a:lnTo>
                  <a:lnTo>
                    <a:pt x="350" y="439"/>
                  </a:lnTo>
                  <a:lnTo>
                    <a:pt x="352" y="443"/>
                  </a:lnTo>
                  <a:lnTo>
                    <a:pt x="353" y="447"/>
                  </a:lnTo>
                  <a:lnTo>
                    <a:pt x="354" y="452"/>
                  </a:lnTo>
                  <a:lnTo>
                    <a:pt x="354" y="457"/>
                  </a:lnTo>
                  <a:lnTo>
                    <a:pt x="353" y="461"/>
                  </a:lnTo>
                  <a:lnTo>
                    <a:pt x="351" y="466"/>
                  </a:lnTo>
                  <a:lnTo>
                    <a:pt x="348" y="469"/>
                  </a:lnTo>
                  <a:lnTo>
                    <a:pt x="344" y="472"/>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232"/>
            <p:cNvSpPr>
              <a:spLocks/>
            </p:cNvSpPr>
            <p:nvPr/>
          </p:nvSpPr>
          <p:spPr bwMode="auto">
            <a:xfrm>
              <a:off x="5236539" y="1734161"/>
              <a:ext cx="121413" cy="235685"/>
            </a:xfrm>
            <a:custGeom>
              <a:avLst/>
              <a:gdLst>
                <a:gd name="T0" fmla="*/ 13 w 272"/>
                <a:gd name="T1" fmla="*/ 2 h 525"/>
                <a:gd name="T2" fmla="*/ 17 w 272"/>
                <a:gd name="T3" fmla="*/ 1 h 525"/>
                <a:gd name="T4" fmla="*/ 22 w 272"/>
                <a:gd name="T5" fmla="*/ 0 h 525"/>
                <a:gd name="T6" fmla="*/ 27 w 272"/>
                <a:gd name="T7" fmla="*/ 0 h 525"/>
                <a:gd name="T8" fmla="*/ 31 w 272"/>
                <a:gd name="T9" fmla="*/ 2 h 525"/>
                <a:gd name="T10" fmla="*/ 35 w 272"/>
                <a:gd name="T11" fmla="*/ 3 h 525"/>
                <a:gd name="T12" fmla="*/ 39 w 272"/>
                <a:gd name="T13" fmla="*/ 7 h 525"/>
                <a:gd name="T14" fmla="*/ 42 w 272"/>
                <a:gd name="T15" fmla="*/ 10 h 525"/>
                <a:gd name="T16" fmla="*/ 44 w 272"/>
                <a:gd name="T17" fmla="*/ 14 h 525"/>
                <a:gd name="T18" fmla="*/ 270 w 272"/>
                <a:gd name="T19" fmla="*/ 492 h 525"/>
                <a:gd name="T20" fmla="*/ 271 w 272"/>
                <a:gd name="T21" fmla="*/ 496 h 525"/>
                <a:gd name="T22" fmla="*/ 272 w 272"/>
                <a:gd name="T23" fmla="*/ 500 h 525"/>
                <a:gd name="T24" fmla="*/ 272 w 272"/>
                <a:gd name="T25" fmla="*/ 505 h 525"/>
                <a:gd name="T26" fmla="*/ 271 w 272"/>
                <a:gd name="T27" fmla="*/ 509 h 525"/>
                <a:gd name="T28" fmla="*/ 269 w 272"/>
                <a:gd name="T29" fmla="*/ 513 h 525"/>
                <a:gd name="T30" fmla="*/ 265 w 272"/>
                <a:gd name="T31" fmla="*/ 518 h 525"/>
                <a:gd name="T32" fmla="*/ 262 w 272"/>
                <a:gd name="T33" fmla="*/ 521 h 525"/>
                <a:gd name="T34" fmla="*/ 258 w 272"/>
                <a:gd name="T35" fmla="*/ 523 h 525"/>
                <a:gd name="T36" fmla="*/ 253 w 272"/>
                <a:gd name="T37" fmla="*/ 524 h 525"/>
                <a:gd name="T38" fmla="*/ 249 w 272"/>
                <a:gd name="T39" fmla="*/ 525 h 525"/>
                <a:gd name="T40" fmla="*/ 245 w 272"/>
                <a:gd name="T41" fmla="*/ 525 h 525"/>
                <a:gd name="T42" fmla="*/ 240 w 272"/>
                <a:gd name="T43" fmla="*/ 524 h 525"/>
                <a:gd name="T44" fmla="*/ 236 w 272"/>
                <a:gd name="T45" fmla="*/ 522 h 525"/>
                <a:gd name="T46" fmla="*/ 232 w 272"/>
                <a:gd name="T47" fmla="*/ 519 h 525"/>
                <a:gd name="T48" fmla="*/ 229 w 272"/>
                <a:gd name="T49" fmla="*/ 515 h 525"/>
                <a:gd name="T50" fmla="*/ 226 w 272"/>
                <a:gd name="T51" fmla="*/ 511 h 525"/>
                <a:gd name="T52" fmla="*/ 2 w 272"/>
                <a:gd name="T53" fmla="*/ 34 h 525"/>
                <a:gd name="T54" fmla="*/ 0 w 272"/>
                <a:gd name="T55" fmla="*/ 29 h 525"/>
                <a:gd name="T56" fmla="*/ 0 w 272"/>
                <a:gd name="T57" fmla="*/ 25 h 525"/>
                <a:gd name="T58" fmla="*/ 0 w 272"/>
                <a:gd name="T59" fmla="*/ 21 h 525"/>
                <a:gd name="T60" fmla="*/ 1 w 272"/>
                <a:gd name="T61" fmla="*/ 16 h 525"/>
                <a:gd name="T62" fmla="*/ 3 w 272"/>
                <a:gd name="T63" fmla="*/ 12 h 525"/>
                <a:gd name="T64" fmla="*/ 5 w 272"/>
                <a:gd name="T65" fmla="*/ 9 h 525"/>
                <a:gd name="T66" fmla="*/ 8 w 272"/>
                <a:gd name="T67" fmla="*/ 6 h 525"/>
                <a:gd name="T68" fmla="*/ 13 w 272"/>
                <a:gd name="T69" fmla="*/ 2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2" h="525">
                  <a:moveTo>
                    <a:pt x="13" y="2"/>
                  </a:moveTo>
                  <a:lnTo>
                    <a:pt x="17" y="1"/>
                  </a:lnTo>
                  <a:lnTo>
                    <a:pt x="22" y="0"/>
                  </a:lnTo>
                  <a:lnTo>
                    <a:pt x="27" y="0"/>
                  </a:lnTo>
                  <a:lnTo>
                    <a:pt x="31" y="2"/>
                  </a:lnTo>
                  <a:lnTo>
                    <a:pt x="35" y="3"/>
                  </a:lnTo>
                  <a:lnTo>
                    <a:pt x="39" y="7"/>
                  </a:lnTo>
                  <a:lnTo>
                    <a:pt x="42" y="10"/>
                  </a:lnTo>
                  <a:lnTo>
                    <a:pt x="44" y="14"/>
                  </a:lnTo>
                  <a:lnTo>
                    <a:pt x="270" y="492"/>
                  </a:lnTo>
                  <a:lnTo>
                    <a:pt x="271" y="496"/>
                  </a:lnTo>
                  <a:lnTo>
                    <a:pt x="272" y="500"/>
                  </a:lnTo>
                  <a:lnTo>
                    <a:pt x="272" y="505"/>
                  </a:lnTo>
                  <a:lnTo>
                    <a:pt x="271" y="509"/>
                  </a:lnTo>
                  <a:lnTo>
                    <a:pt x="269" y="513"/>
                  </a:lnTo>
                  <a:lnTo>
                    <a:pt x="265" y="518"/>
                  </a:lnTo>
                  <a:lnTo>
                    <a:pt x="262" y="521"/>
                  </a:lnTo>
                  <a:lnTo>
                    <a:pt x="258" y="523"/>
                  </a:lnTo>
                  <a:lnTo>
                    <a:pt x="253" y="524"/>
                  </a:lnTo>
                  <a:lnTo>
                    <a:pt x="249" y="525"/>
                  </a:lnTo>
                  <a:lnTo>
                    <a:pt x="245" y="525"/>
                  </a:lnTo>
                  <a:lnTo>
                    <a:pt x="240" y="524"/>
                  </a:lnTo>
                  <a:lnTo>
                    <a:pt x="236" y="522"/>
                  </a:lnTo>
                  <a:lnTo>
                    <a:pt x="232" y="519"/>
                  </a:lnTo>
                  <a:lnTo>
                    <a:pt x="229" y="515"/>
                  </a:lnTo>
                  <a:lnTo>
                    <a:pt x="226" y="511"/>
                  </a:lnTo>
                  <a:lnTo>
                    <a:pt x="2" y="34"/>
                  </a:lnTo>
                  <a:lnTo>
                    <a:pt x="0" y="29"/>
                  </a:lnTo>
                  <a:lnTo>
                    <a:pt x="0" y="25"/>
                  </a:lnTo>
                  <a:lnTo>
                    <a:pt x="0" y="21"/>
                  </a:lnTo>
                  <a:lnTo>
                    <a:pt x="1" y="16"/>
                  </a:lnTo>
                  <a:lnTo>
                    <a:pt x="3" y="12"/>
                  </a:lnTo>
                  <a:lnTo>
                    <a:pt x="5" y="9"/>
                  </a:lnTo>
                  <a:lnTo>
                    <a:pt x="8" y="6"/>
                  </a:lnTo>
                  <a:lnTo>
                    <a:pt x="13" y="2"/>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233"/>
            <p:cNvSpPr>
              <a:spLocks/>
            </p:cNvSpPr>
            <p:nvPr/>
          </p:nvSpPr>
          <p:spPr bwMode="auto">
            <a:xfrm>
              <a:off x="4895509" y="1675240"/>
              <a:ext cx="274965" cy="53564"/>
            </a:xfrm>
            <a:custGeom>
              <a:avLst/>
              <a:gdLst>
                <a:gd name="T0" fmla="*/ 616 w 617"/>
                <a:gd name="T1" fmla="*/ 23 h 120"/>
                <a:gd name="T2" fmla="*/ 617 w 617"/>
                <a:gd name="T3" fmla="*/ 27 h 120"/>
                <a:gd name="T4" fmla="*/ 616 w 617"/>
                <a:gd name="T5" fmla="*/ 33 h 120"/>
                <a:gd name="T6" fmla="*/ 614 w 617"/>
                <a:gd name="T7" fmla="*/ 37 h 120"/>
                <a:gd name="T8" fmla="*/ 611 w 617"/>
                <a:gd name="T9" fmla="*/ 42 h 120"/>
                <a:gd name="T10" fmla="*/ 607 w 617"/>
                <a:gd name="T11" fmla="*/ 45 h 120"/>
                <a:gd name="T12" fmla="*/ 604 w 617"/>
                <a:gd name="T13" fmla="*/ 48 h 120"/>
                <a:gd name="T14" fmla="*/ 599 w 617"/>
                <a:gd name="T15" fmla="*/ 50 h 120"/>
                <a:gd name="T16" fmla="*/ 594 w 617"/>
                <a:gd name="T17" fmla="*/ 51 h 120"/>
                <a:gd name="T18" fmla="*/ 29 w 617"/>
                <a:gd name="T19" fmla="*/ 120 h 120"/>
                <a:gd name="T20" fmla="*/ 24 w 617"/>
                <a:gd name="T21" fmla="*/ 120 h 120"/>
                <a:gd name="T22" fmla="*/ 19 w 617"/>
                <a:gd name="T23" fmla="*/ 119 h 120"/>
                <a:gd name="T24" fmla="*/ 14 w 617"/>
                <a:gd name="T25" fmla="*/ 117 h 120"/>
                <a:gd name="T26" fmla="*/ 10 w 617"/>
                <a:gd name="T27" fmla="*/ 115 h 120"/>
                <a:gd name="T28" fmla="*/ 7 w 617"/>
                <a:gd name="T29" fmla="*/ 112 h 120"/>
                <a:gd name="T30" fmla="*/ 4 w 617"/>
                <a:gd name="T31" fmla="*/ 107 h 120"/>
                <a:gd name="T32" fmla="*/ 1 w 617"/>
                <a:gd name="T33" fmla="*/ 103 h 120"/>
                <a:gd name="T34" fmla="*/ 0 w 617"/>
                <a:gd name="T35" fmla="*/ 98 h 120"/>
                <a:gd name="T36" fmla="*/ 0 w 617"/>
                <a:gd name="T37" fmla="*/ 92 h 120"/>
                <a:gd name="T38" fmla="*/ 1 w 617"/>
                <a:gd name="T39" fmla="*/ 88 h 120"/>
                <a:gd name="T40" fmla="*/ 4 w 617"/>
                <a:gd name="T41" fmla="*/ 83 h 120"/>
                <a:gd name="T42" fmla="*/ 6 w 617"/>
                <a:gd name="T43" fmla="*/ 79 h 120"/>
                <a:gd name="T44" fmla="*/ 9 w 617"/>
                <a:gd name="T45" fmla="*/ 75 h 120"/>
                <a:gd name="T46" fmla="*/ 13 w 617"/>
                <a:gd name="T47" fmla="*/ 73 h 120"/>
                <a:gd name="T48" fmla="*/ 18 w 617"/>
                <a:gd name="T49" fmla="*/ 71 h 120"/>
                <a:gd name="T50" fmla="*/ 23 w 617"/>
                <a:gd name="T51" fmla="*/ 70 h 120"/>
                <a:gd name="T52" fmla="*/ 588 w 617"/>
                <a:gd name="T53" fmla="*/ 0 h 120"/>
                <a:gd name="T54" fmla="*/ 593 w 617"/>
                <a:gd name="T55" fmla="*/ 0 h 120"/>
                <a:gd name="T56" fmla="*/ 597 w 617"/>
                <a:gd name="T57" fmla="*/ 2 h 120"/>
                <a:gd name="T58" fmla="*/ 603 w 617"/>
                <a:gd name="T59" fmla="*/ 4 h 120"/>
                <a:gd name="T60" fmla="*/ 607 w 617"/>
                <a:gd name="T61" fmla="*/ 6 h 120"/>
                <a:gd name="T62" fmla="*/ 610 w 617"/>
                <a:gd name="T63" fmla="*/ 9 h 120"/>
                <a:gd name="T64" fmla="*/ 614 w 617"/>
                <a:gd name="T65" fmla="*/ 13 h 120"/>
                <a:gd name="T66" fmla="*/ 615 w 617"/>
                <a:gd name="T67" fmla="*/ 18 h 120"/>
                <a:gd name="T68" fmla="*/ 616 w 617"/>
                <a:gd name="T69" fmla="*/ 2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17" h="120">
                  <a:moveTo>
                    <a:pt x="616" y="23"/>
                  </a:moveTo>
                  <a:lnTo>
                    <a:pt x="617" y="27"/>
                  </a:lnTo>
                  <a:lnTo>
                    <a:pt x="616" y="33"/>
                  </a:lnTo>
                  <a:lnTo>
                    <a:pt x="614" y="37"/>
                  </a:lnTo>
                  <a:lnTo>
                    <a:pt x="611" y="42"/>
                  </a:lnTo>
                  <a:lnTo>
                    <a:pt x="607" y="45"/>
                  </a:lnTo>
                  <a:lnTo>
                    <a:pt x="604" y="48"/>
                  </a:lnTo>
                  <a:lnTo>
                    <a:pt x="599" y="50"/>
                  </a:lnTo>
                  <a:lnTo>
                    <a:pt x="594" y="51"/>
                  </a:lnTo>
                  <a:lnTo>
                    <a:pt x="29" y="120"/>
                  </a:lnTo>
                  <a:lnTo>
                    <a:pt x="24" y="120"/>
                  </a:lnTo>
                  <a:lnTo>
                    <a:pt x="19" y="119"/>
                  </a:lnTo>
                  <a:lnTo>
                    <a:pt x="14" y="117"/>
                  </a:lnTo>
                  <a:lnTo>
                    <a:pt x="10" y="115"/>
                  </a:lnTo>
                  <a:lnTo>
                    <a:pt x="7" y="112"/>
                  </a:lnTo>
                  <a:lnTo>
                    <a:pt x="4" y="107"/>
                  </a:lnTo>
                  <a:lnTo>
                    <a:pt x="1" y="103"/>
                  </a:lnTo>
                  <a:lnTo>
                    <a:pt x="0" y="98"/>
                  </a:lnTo>
                  <a:lnTo>
                    <a:pt x="0" y="92"/>
                  </a:lnTo>
                  <a:lnTo>
                    <a:pt x="1" y="88"/>
                  </a:lnTo>
                  <a:lnTo>
                    <a:pt x="4" y="83"/>
                  </a:lnTo>
                  <a:lnTo>
                    <a:pt x="6" y="79"/>
                  </a:lnTo>
                  <a:lnTo>
                    <a:pt x="9" y="75"/>
                  </a:lnTo>
                  <a:lnTo>
                    <a:pt x="13" y="73"/>
                  </a:lnTo>
                  <a:lnTo>
                    <a:pt x="18" y="71"/>
                  </a:lnTo>
                  <a:lnTo>
                    <a:pt x="23" y="70"/>
                  </a:lnTo>
                  <a:lnTo>
                    <a:pt x="588" y="0"/>
                  </a:lnTo>
                  <a:lnTo>
                    <a:pt x="593" y="0"/>
                  </a:lnTo>
                  <a:lnTo>
                    <a:pt x="597" y="2"/>
                  </a:lnTo>
                  <a:lnTo>
                    <a:pt x="603" y="4"/>
                  </a:lnTo>
                  <a:lnTo>
                    <a:pt x="607" y="6"/>
                  </a:lnTo>
                  <a:lnTo>
                    <a:pt x="610" y="9"/>
                  </a:lnTo>
                  <a:lnTo>
                    <a:pt x="614" y="13"/>
                  </a:lnTo>
                  <a:lnTo>
                    <a:pt x="615" y="18"/>
                  </a:lnTo>
                  <a:lnTo>
                    <a:pt x="616" y="23"/>
                  </a:lnTo>
                  <a:close/>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en-US" dirty="0"/>
            </a:p>
          </p:txBody>
        </p:sp>
      </p:grpSp>
      <p:sp>
        <p:nvSpPr>
          <p:cNvPr id="25" name="Freeform 99"/>
          <p:cNvSpPr>
            <a:spLocks noEditPoints="1"/>
          </p:cNvSpPr>
          <p:nvPr/>
        </p:nvSpPr>
        <p:spPr bwMode="auto">
          <a:xfrm>
            <a:off x="624188" y="2027228"/>
            <a:ext cx="642449" cy="409131"/>
          </a:xfrm>
          <a:custGeom>
            <a:avLst/>
            <a:gdLst>
              <a:gd name="T0" fmla="*/ 1011 w 1020"/>
              <a:gd name="T1" fmla="*/ 472 h 659"/>
              <a:gd name="T2" fmla="*/ 980 w 1020"/>
              <a:gd name="T3" fmla="*/ 530 h 659"/>
              <a:gd name="T4" fmla="*/ 929 w 1020"/>
              <a:gd name="T5" fmla="*/ 572 h 659"/>
              <a:gd name="T6" fmla="*/ 863 w 1020"/>
              <a:gd name="T7" fmla="*/ 593 h 659"/>
              <a:gd name="T8" fmla="*/ 682 w 1020"/>
              <a:gd name="T9" fmla="*/ 513 h 659"/>
              <a:gd name="T10" fmla="*/ 703 w 1020"/>
              <a:gd name="T11" fmla="*/ 508 h 659"/>
              <a:gd name="T12" fmla="*/ 717 w 1020"/>
              <a:gd name="T13" fmla="*/ 492 h 659"/>
              <a:gd name="T14" fmla="*/ 719 w 1020"/>
              <a:gd name="T15" fmla="*/ 472 h 659"/>
              <a:gd name="T16" fmla="*/ 711 w 1020"/>
              <a:gd name="T17" fmla="*/ 452 h 659"/>
              <a:gd name="T18" fmla="*/ 519 w 1020"/>
              <a:gd name="T19" fmla="*/ 235 h 659"/>
              <a:gd name="T20" fmla="*/ 484 w 1020"/>
              <a:gd name="T21" fmla="*/ 242 h 659"/>
              <a:gd name="T22" fmla="*/ 303 w 1020"/>
              <a:gd name="T23" fmla="*/ 461 h 659"/>
              <a:gd name="T24" fmla="*/ 300 w 1020"/>
              <a:gd name="T25" fmla="*/ 482 h 659"/>
              <a:gd name="T26" fmla="*/ 308 w 1020"/>
              <a:gd name="T27" fmla="*/ 501 h 659"/>
              <a:gd name="T28" fmla="*/ 326 w 1020"/>
              <a:gd name="T29" fmla="*/ 512 h 659"/>
              <a:gd name="T30" fmla="*/ 394 w 1020"/>
              <a:gd name="T31" fmla="*/ 594 h 659"/>
              <a:gd name="T32" fmla="*/ 95 w 1020"/>
              <a:gd name="T33" fmla="*/ 587 h 659"/>
              <a:gd name="T34" fmla="*/ 50 w 1020"/>
              <a:gd name="T35" fmla="*/ 562 h 659"/>
              <a:gd name="T36" fmla="*/ 16 w 1020"/>
              <a:gd name="T37" fmla="*/ 522 h 659"/>
              <a:gd name="T38" fmla="*/ 1 w 1020"/>
              <a:gd name="T39" fmla="*/ 471 h 659"/>
              <a:gd name="T40" fmla="*/ 6 w 1020"/>
              <a:gd name="T41" fmla="*/ 417 h 659"/>
              <a:gd name="T42" fmla="*/ 31 w 1020"/>
              <a:gd name="T43" fmla="*/ 370 h 659"/>
              <a:gd name="T44" fmla="*/ 71 w 1020"/>
              <a:gd name="T45" fmla="*/ 337 h 659"/>
              <a:gd name="T46" fmla="*/ 123 w 1020"/>
              <a:gd name="T47" fmla="*/ 321 h 659"/>
              <a:gd name="T48" fmla="*/ 146 w 1020"/>
              <a:gd name="T49" fmla="*/ 301 h 659"/>
              <a:gd name="T50" fmla="*/ 169 w 1020"/>
              <a:gd name="T51" fmla="*/ 230 h 659"/>
              <a:gd name="T52" fmla="*/ 217 w 1020"/>
              <a:gd name="T53" fmla="*/ 174 h 659"/>
              <a:gd name="T54" fmla="*/ 282 w 1020"/>
              <a:gd name="T55" fmla="*/ 140 h 659"/>
              <a:gd name="T56" fmla="*/ 359 w 1020"/>
              <a:gd name="T57" fmla="*/ 133 h 659"/>
              <a:gd name="T58" fmla="*/ 419 w 1020"/>
              <a:gd name="T59" fmla="*/ 131 h 659"/>
              <a:gd name="T60" fmla="*/ 456 w 1020"/>
              <a:gd name="T61" fmla="*/ 75 h 659"/>
              <a:gd name="T62" fmla="*/ 507 w 1020"/>
              <a:gd name="T63" fmla="*/ 32 h 659"/>
              <a:gd name="T64" fmla="*/ 570 w 1020"/>
              <a:gd name="T65" fmla="*/ 6 h 659"/>
              <a:gd name="T66" fmla="*/ 633 w 1020"/>
              <a:gd name="T67" fmla="*/ 0 h 659"/>
              <a:gd name="T68" fmla="*/ 678 w 1020"/>
              <a:gd name="T69" fmla="*/ 7 h 659"/>
              <a:gd name="T70" fmla="*/ 728 w 1020"/>
              <a:gd name="T71" fmla="*/ 27 h 659"/>
              <a:gd name="T72" fmla="*/ 793 w 1020"/>
              <a:gd name="T73" fmla="*/ 81 h 659"/>
              <a:gd name="T74" fmla="*/ 830 w 1020"/>
              <a:gd name="T75" fmla="*/ 146 h 659"/>
              <a:gd name="T76" fmla="*/ 842 w 1020"/>
              <a:gd name="T77" fmla="*/ 188 h 659"/>
              <a:gd name="T78" fmla="*/ 844 w 1020"/>
              <a:gd name="T79" fmla="*/ 235 h 659"/>
              <a:gd name="T80" fmla="*/ 863 w 1020"/>
              <a:gd name="T81" fmla="*/ 247 h 659"/>
              <a:gd name="T82" fmla="*/ 929 w 1020"/>
              <a:gd name="T83" fmla="*/ 267 h 659"/>
              <a:gd name="T84" fmla="*/ 980 w 1020"/>
              <a:gd name="T85" fmla="*/ 310 h 659"/>
              <a:gd name="T86" fmla="*/ 1011 w 1020"/>
              <a:gd name="T87" fmla="*/ 368 h 659"/>
              <a:gd name="T88" fmla="*/ 509 w 1020"/>
              <a:gd name="T89" fmla="*/ 262 h 659"/>
              <a:gd name="T90" fmla="*/ 499 w 1020"/>
              <a:gd name="T91" fmla="*/ 267 h 659"/>
              <a:gd name="T92" fmla="*/ 327 w 1020"/>
              <a:gd name="T93" fmla="*/ 478 h 659"/>
              <a:gd name="T94" fmla="*/ 334 w 1020"/>
              <a:gd name="T95" fmla="*/ 485 h 659"/>
              <a:gd name="T96" fmla="*/ 420 w 1020"/>
              <a:gd name="T97" fmla="*/ 488 h 659"/>
              <a:gd name="T98" fmla="*/ 423 w 1020"/>
              <a:gd name="T99" fmla="*/ 647 h 659"/>
              <a:gd name="T100" fmla="*/ 430 w 1020"/>
              <a:gd name="T101" fmla="*/ 657 h 659"/>
              <a:gd name="T102" fmla="*/ 581 w 1020"/>
              <a:gd name="T103" fmla="*/ 659 h 659"/>
              <a:gd name="T104" fmla="*/ 592 w 1020"/>
              <a:gd name="T105" fmla="*/ 655 h 659"/>
              <a:gd name="T106" fmla="*/ 597 w 1020"/>
              <a:gd name="T107" fmla="*/ 643 h 659"/>
              <a:gd name="T108" fmla="*/ 602 w 1020"/>
              <a:gd name="T109" fmla="*/ 486 h 659"/>
              <a:gd name="T110" fmla="*/ 688 w 1020"/>
              <a:gd name="T111" fmla="*/ 483 h 659"/>
              <a:gd name="T112" fmla="*/ 692 w 1020"/>
              <a:gd name="T113" fmla="*/ 476 h 659"/>
              <a:gd name="T114" fmla="*/ 518 w 1020"/>
              <a:gd name="T115" fmla="*/ 264 h 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20" h="659">
                <a:moveTo>
                  <a:pt x="1020" y="420"/>
                </a:moveTo>
                <a:lnTo>
                  <a:pt x="1019" y="438"/>
                </a:lnTo>
                <a:lnTo>
                  <a:pt x="1016" y="455"/>
                </a:lnTo>
                <a:lnTo>
                  <a:pt x="1011" y="472"/>
                </a:lnTo>
                <a:lnTo>
                  <a:pt x="1006" y="488"/>
                </a:lnTo>
                <a:lnTo>
                  <a:pt x="999" y="503"/>
                </a:lnTo>
                <a:lnTo>
                  <a:pt x="990" y="516"/>
                </a:lnTo>
                <a:lnTo>
                  <a:pt x="980" y="530"/>
                </a:lnTo>
                <a:lnTo>
                  <a:pt x="969" y="543"/>
                </a:lnTo>
                <a:lnTo>
                  <a:pt x="956" y="553"/>
                </a:lnTo>
                <a:lnTo>
                  <a:pt x="943" y="564"/>
                </a:lnTo>
                <a:lnTo>
                  <a:pt x="929" y="572"/>
                </a:lnTo>
                <a:lnTo>
                  <a:pt x="914" y="580"/>
                </a:lnTo>
                <a:lnTo>
                  <a:pt x="897" y="585"/>
                </a:lnTo>
                <a:lnTo>
                  <a:pt x="881" y="589"/>
                </a:lnTo>
                <a:lnTo>
                  <a:pt x="863" y="593"/>
                </a:lnTo>
                <a:lnTo>
                  <a:pt x="846" y="594"/>
                </a:lnTo>
                <a:lnTo>
                  <a:pt x="625" y="594"/>
                </a:lnTo>
                <a:lnTo>
                  <a:pt x="625" y="513"/>
                </a:lnTo>
                <a:lnTo>
                  <a:pt x="682" y="513"/>
                </a:lnTo>
                <a:lnTo>
                  <a:pt x="687" y="513"/>
                </a:lnTo>
                <a:lnTo>
                  <a:pt x="693" y="512"/>
                </a:lnTo>
                <a:lnTo>
                  <a:pt x="698" y="510"/>
                </a:lnTo>
                <a:lnTo>
                  <a:pt x="703" y="508"/>
                </a:lnTo>
                <a:lnTo>
                  <a:pt x="707" y="505"/>
                </a:lnTo>
                <a:lnTo>
                  <a:pt x="711" y="501"/>
                </a:lnTo>
                <a:lnTo>
                  <a:pt x="714" y="497"/>
                </a:lnTo>
                <a:lnTo>
                  <a:pt x="717" y="492"/>
                </a:lnTo>
                <a:lnTo>
                  <a:pt x="719" y="488"/>
                </a:lnTo>
                <a:lnTo>
                  <a:pt x="720" y="482"/>
                </a:lnTo>
                <a:lnTo>
                  <a:pt x="720" y="477"/>
                </a:lnTo>
                <a:lnTo>
                  <a:pt x="719" y="472"/>
                </a:lnTo>
                <a:lnTo>
                  <a:pt x="718" y="467"/>
                </a:lnTo>
                <a:lnTo>
                  <a:pt x="717" y="461"/>
                </a:lnTo>
                <a:lnTo>
                  <a:pt x="714" y="456"/>
                </a:lnTo>
                <a:lnTo>
                  <a:pt x="711" y="452"/>
                </a:lnTo>
                <a:lnTo>
                  <a:pt x="542" y="249"/>
                </a:lnTo>
                <a:lnTo>
                  <a:pt x="535" y="242"/>
                </a:lnTo>
                <a:lnTo>
                  <a:pt x="527" y="238"/>
                </a:lnTo>
                <a:lnTo>
                  <a:pt x="519" y="235"/>
                </a:lnTo>
                <a:lnTo>
                  <a:pt x="509" y="233"/>
                </a:lnTo>
                <a:lnTo>
                  <a:pt x="501" y="235"/>
                </a:lnTo>
                <a:lnTo>
                  <a:pt x="492" y="238"/>
                </a:lnTo>
                <a:lnTo>
                  <a:pt x="484" y="242"/>
                </a:lnTo>
                <a:lnTo>
                  <a:pt x="478" y="249"/>
                </a:lnTo>
                <a:lnTo>
                  <a:pt x="309" y="452"/>
                </a:lnTo>
                <a:lnTo>
                  <a:pt x="305" y="456"/>
                </a:lnTo>
                <a:lnTo>
                  <a:pt x="303" y="461"/>
                </a:lnTo>
                <a:lnTo>
                  <a:pt x="301" y="467"/>
                </a:lnTo>
                <a:lnTo>
                  <a:pt x="300" y="472"/>
                </a:lnTo>
                <a:lnTo>
                  <a:pt x="300" y="477"/>
                </a:lnTo>
                <a:lnTo>
                  <a:pt x="300" y="482"/>
                </a:lnTo>
                <a:lnTo>
                  <a:pt x="301" y="488"/>
                </a:lnTo>
                <a:lnTo>
                  <a:pt x="303" y="492"/>
                </a:lnTo>
                <a:lnTo>
                  <a:pt x="305" y="497"/>
                </a:lnTo>
                <a:lnTo>
                  <a:pt x="308" y="501"/>
                </a:lnTo>
                <a:lnTo>
                  <a:pt x="312" y="505"/>
                </a:lnTo>
                <a:lnTo>
                  <a:pt x="317" y="508"/>
                </a:lnTo>
                <a:lnTo>
                  <a:pt x="322" y="510"/>
                </a:lnTo>
                <a:lnTo>
                  <a:pt x="326" y="512"/>
                </a:lnTo>
                <a:lnTo>
                  <a:pt x="333" y="513"/>
                </a:lnTo>
                <a:lnTo>
                  <a:pt x="338" y="513"/>
                </a:lnTo>
                <a:lnTo>
                  <a:pt x="394" y="513"/>
                </a:lnTo>
                <a:lnTo>
                  <a:pt x="394" y="594"/>
                </a:lnTo>
                <a:lnTo>
                  <a:pt x="137" y="594"/>
                </a:lnTo>
                <a:lnTo>
                  <a:pt x="123" y="593"/>
                </a:lnTo>
                <a:lnTo>
                  <a:pt x="109" y="590"/>
                </a:lnTo>
                <a:lnTo>
                  <a:pt x="95" y="587"/>
                </a:lnTo>
                <a:lnTo>
                  <a:pt x="84" y="583"/>
                </a:lnTo>
                <a:lnTo>
                  <a:pt x="71" y="577"/>
                </a:lnTo>
                <a:lnTo>
                  <a:pt x="60" y="570"/>
                </a:lnTo>
                <a:lnTo>
                  <a:pt x="50" y="562"/>
                </a:lnTo>
                <a:lnTo>
                  <a:pt x="40" y="553"/>
                </a:lnTo>
                <a:lnTo>
                  <a:pt x="31" y="544"/>
                </a:lnTo>
                <a:lnTo>
                  <a:pt x="23" y="533"/>
                </a:lnTo>
                <a:lnTo>
                  <a:pt x="16" y="522"/>
                </a:lnTo>
                <a:lnTo>
                  <a:pt x="11" y="510"/>
                </a:lnTo>
                <a:lnTo>
                  <a:pt x="6" y="497"/>
                </a:lnTo>
                <a:lnTo>
                  <a:pt x="3" y="485"/>
                </a:lnTo>
                <a:lnTo>
                  <a:pt x="1" y="471"/>
                </a:lnTo>
                <a:lnTo>
                  <a:pt x="0" y="457"/>
                </a:lnTo>
                <a:lnTo>
                  <a:pt x="1" y="443"/>
                </a:lnTo>
                <a:lnTo>
                  <a:pt x="3" y="429"/>
                </a:lnTo>
                <a:lnTo>
                  <a:pt x="6" y="417"/>
                </a:lnTo>
                <a:lnTo>
                  <a:pt x="11" y="404"/>
                </a:lnTo>
                <a:lnTo>
                  <a:pt x="16" y="392"/>
                </a:lnTo>
                <a:lnTo>
                  <a:pt x="23" y="381"/>
                </a:lnTo>
                <a:lnTo>
                  <a:pt x="31" y="370"/>
                </a:lnTo>
                <a:lnTo>
                  <a:pt x="40" y="361"/>
                </a:lnTo>
                <a:lnTo>
                  <a:pt x="50" y="352"/>
                </a:lnTo>
                <a:lnTo>
                  <a:pt x="60" y="344"/>
                </a:lnTo>
                <a:lnTo>
                  <a:pt x="71" y="337"/>
                </a:lnTo>
                <a:lnTo>
                  <a:pt x="84" y="331"/>
                </a:lnTo>
                <a:lnTo>
                  <a:pt x="95" y="327"/>
                </a:lnTo>
                <a:lnTo>
                  <a:pt x="109" y="324"/>
                </a:lnTo>
                <a:lnTo>
                  <a:pt x="123" y="321"/>
                </a:lnTo>
                <a:lnTo>
                  <a:pt x="137" y="320"/>
                </a:lnTo>
                <a:lnTo>
                  <a:pt x="141" y="320"/>
                </a:lnTo>
                <a:lnTo>
                  <a:pt x="145" y="321"/>
                </a:lnTo>
                <a:lnTo>
                  <a:pt x="146" y="301"/>
                </a:lnTo>
                <a:lnTo>
                  <a:pt x="149" y="282"/>
                </a:lnTo>
                <a:lnTo>
                  <a:pt x="155" y="264"/>
                </a:lnTo>
                <a:lnTo>
                  <a:pt x="162" y="247"/>
                </a:lnTo>
                <a:lnTo>
                  <a:pt x="169" y="230"/>
                </a:lnTo>
                <a:lnTo>
                  <a:pt x="180" y="214"/>
                </a:lnTo>
                <a:lnTo>
                  <a:pt x="191" y="201"/>
                </a:lnTo>
                <a:lnTo>
                  <a:pt x="203" y="187"/>
                </a:lnTo>
                <a:lnTo>
                  <a:pt x="217" y="174"/>
                </a:lnTo>
                <a:lnTo>
                  <a:pt x="232" y="164"/>
                </a:lnTo>
                <a:lnTo>
                  <a:pt x="248" y="154"/>
                </a:lnTo>
                <a:lnTo>
                  <a:pt x="265" y="147"/>
                </a:lnTo>
                <a:lnTo>
                  <a:pt x="282" y="140"/>
                </a:lnTo>
                <a:lnTo>
                  <a:pt x="301" y="135"/>
                </a:lnTo>
                <a:lnTo>
                  <a:pt x="320" y="133"/>
                </a:lnTo>
                <a:lnTo>
                  <a:pt x="339" y="132"/>
                </a:lnTo>
                <a:lnTo>
                  <a:pt x="359" y="133"/>
                </a:lnTo>
                <a:lnTo>
                  <a:pt x="378" y="135"/>
                </a:lnTo>
                <a:lnTo>
                  <a:pt x="396" y="140"/>
                </a:lnTo>
                <a:lnTo>
                  <a:pt x="413" y="147"/>
                </a:lnTo>
                <a:lnTo>
                  <a:pt x="419" y="131"/>
                </a:lnTo>
                <a:lnTo>
                  <a:pt x="428" y="116"/>
                </a:lnTo>
                <a:lnTo>
                  <a:pt x="436" y="101"/>
                </a:lnTo>
                <a:lnTo>
                  <a:pt x="446" y="87"/>
                </a:lnTo>
                <a:lnTo>
                  <a:pt x="456" y="75"/>
                </a:lnTo>
                <a:lnTo>
                  <a:pt x="468" y="63"/>
                </a:lnTo>
                <a:lnTo>
                  <a:pt x="480" y="51"/>
                </a:lnTo>
                <a:lnTo>
                  <a:pt x="494" y="41"/>
                </a:lnTo>
                <a:lnTo>
                  <a:pt x="507" y="32"/>
                </a:lnTo>
                <a:lnTo>
                  <a:pt x="522" y="24"/>
                </a:lnTo>
                <a:lnTo>
                  <a:pt x="538" y="16"/>
                </a:lnTo>
                <a:lnTo>
                  <a:pt x="554" y="11"/>
                </a:lnTo>
                <a:lnTo>
                  <a:pt x="570" y="6"/>
                </a:lnTo>
                <a:lnTo>
                  <a:pt x="587" y="3"/>
                </a:lnTo>
                <a:lnTo>
                  <a:pt x="605" y="0"/>
                </a:lnTo>
                <a:lnTo>
                  <a:pt x="623" y="0"/>
                </a:lnTo>
                <a:lnTo>
                  <a:pt x="633" y="0"/>
                </a:lnTo>
                <a:lnTo>
                  <a:pt x="645" y="1"/>
                </a:lnTo>
                <a:lnTo>
                  <a:pt x="656" y="3"/>
                </a:lnTo>
                <a:lnTo>
                  <a:pt x="667" y="5"/>
                </a:lnTo>
                <a:lnTo>
                  <a:pt x="678" y="7"/>
                </a:lnTo>
                <a:lnTo>
                  <a:pt x="688" y="10"/>
                </a:lnTo>
                <a:lnTo>
                  <a:pt x="699" y="13"/>
                </a:lnTo>
                <a:lnTo>
                  <a:pt x="708" y="17"/>
                </a:lnTo>
                <a:lnTo>
                  <a:pt x="728" y="27"/>
                </a:lnTo>
                <a:lnTo>
                  <a:pt x="747" y="37"/>
                </a:lnTo>
                <a:lnTo>
                  <a:pt x="764" y="50"/>
                </a:lnTo>
                <a:lnTo>
                  <a:pt x="779" y="65"/>
                </a:lnTo>
                <a:lnTo>
                  <a:pt x="793" y="81"/>
                </a:lnTo>
                <a:lnTo>
                  <a:pt x="806" y="98"/>
                </a:lnTo>
                <a:lnTo>
                  <a:pt x="818" y="116"/>
                </a:lnTo>
                <a:lnTo>
                  <a:pt x="827" y="136"/>
                </a:lnTo>
                <a:lnTo>
                  <a:pt x="830" y="146"/>
                </a:lnTo>
                <a:lnTo>
                  <a:pt x="835" y="156"/>
                </a:lnTo>
                <a:lnTo>
                  <a:pt x="838" y="167"/>
                </a:lnTo>
                <a:lnTo>
                  <a:pt x="840" y="177"/>
                </a:lnTo>
                <a:lnTo>
                  <a:pt x="842" y="188"/>
                </a:lnTo>
                <a:lnTo>
                  <a:pt x="843" y="200"/>
                </a:lnTo>
                <a:lnTo>
                  <a:pt x="844" y="210"/>
                </a:lnTo>
                <a:lnTo>
                  <a:pt x="844" y="222"/>
                </a:lnTo>
                <a:lnTo>
                  <a:pt x="844" y="235"/>
                </a:lnTo>
                <a:lnTo>
                  <a:pt x="843" y="246"/>
                </a:lnTo>
                <a:lnTo>
                  <a:pt x="844" y="246"/>
                </a:lnTo>
                <a:lnTo>
                  <a:pt x="846" y="246"/>
                </a:lnTo>
                <a:lnTo>
                  <a:pt x="863" y="247"/>
                </a:lnTo>
                <a:lnTo>
                  <a:pt x="881" y="249"/>
                </a:lnTo>
                <a:lnTo>
                  <a:pt x="897" y="254"/>
                </a:lnTo>
                <a:lnTo>
                  <a:pt x="914" y="260"/>
                </a:lnTo>
                <a:lnTo>
                  <a:pt x="929" y="267"/>
                </a:lnTo>
                <a:lnTo>
                  <a:pt x="943" y="276"/>
                </a:lnTo>
                <a:lnTo>
                  <a:pt x="956" y="285"/>
                </a:lnTo>
                <a:lnTo>
                  <a:pt x="969" y="297"/>
                </a:lnTo>
                <a:lnTo>
                  <a:pt x="980" y="310"/>
                </a:lnTo>
                <a:lnTo>
                  <a:pt x="990" y="322"/>
                </a:lnTo>
                <a:lnTo>
                  <a:pt x="999" y="337"/>
                </a:lnTo>
                <a:lnTo>
                  <a:pt x="1006" y="352"/>
                </a:lnTo>
                <a:lnTo>
                  <a:pt x="1011" y="368"/>
                </a:lnTo>
                <a:lnTo>
                  <a:pt x="1016" y="385"/>
                </a:lnTo>
                <a:lnTo>
                  <a:pt x="1019" y="402"/>
                </a:lnTo>
                <a:lnTo>
                  <a:pt x="1020" y="420"/>
                </a:lnTo>
                <a:close/>
                <a:moveTo>
                  <a:pt x="509" y="262"/>
                </a:moveTo>
                <a:lnTo>
                  <a:pt x="506" y="262"/>
                </a:lnTo>
                <a:lnTo>
                  <a:pt x="504" y="263"/>
                </a:lnTo>
                <a:lnTo>
                  <a:pt x="501" y="264"/>
                </a:lnTo>
                <a:lnTo>
                  <a:pt x="499" y="267"/>
                </a:lnTo>
                <a:lnTo>
                  <a:pt x="330" y="470"/>
                </a:lnTo>
                <a:lnTo>
                  <a:pt x="328" y="473"/>
                </a:lnTo>
                <a:lnTo>
                  <a:pt x="327" y="476"/>
                </a:lnTo>
                <a:lnTo>
                  <a:pt x="327" y="478"/>
                </a:lnTo>
                <a:lnTo>
                  <a:pt x="328" y="480"/>
                </a:lnTo>
                <a:lnTo>
                  <a:pt x="329" y="481"/>
                </a:lnTo>
                <a:lnTo>
                  <a:pt x="330" y="483"/>
                </a:lnTo>
                <a:lnTo>
                  <a:pt x="334" y="485"/>
                </a:lnTo>
                <a:lnTo>
                  <a:pt x="338" y="486"/>
                </a:lnTo>
                <a:lnTo>
                  <a:pt x="415" y="486"/>
                </a:lnTo>
                <a:lnTo>
                  <a:pt x="417" y="486"/>
                </a:lnTo>
                <a:lnTo>
                  <a:pt x="420" y="488"/>
                </a:lnTo>
                <a:lnTo>
                  <a:pt x="421" y="490"/>
                </a:lnTo>
                <a:lnTo>
                  <a:pt x="423" y="493"/>
                </a:lnTo>
                <a:lnTo>
                  <a:pt x="423" y="643"/>
                </a:lnTo>
                <a:lnTo>
                  <a:pt x="423" y="647"/>
                </a:lnTo>
                <a:lnTo>
                  <a:pt x="424" y="650"/>
                </a:lnTo>
                <a:lnTo>
                  <a:pt x="426" y="653"/>
                </a:lnTo>
                <a:lnTo>
                  <a:pt x="427" y="655"/>
                </a:lnTo>
                <a:lnTo>
                  <a:pt x="430" y="657"/>
                </a:lnTo>
                <a:lnTo>
                  <a:pt x="432" y="658"/>
                </a:lnTo>
                <a:lnTo>
                  <a:pt x="435" y="659"/>
                </a:lnTo>
                <a:lnTo>
                  <a:pt x="438" y="659"/>
                </a:lnTo>
                <a:lnTo>
                  <a:pt x="581" y="659"/>
                </a:lnTo>
                <a:lnTo>
                  <a:pt x="585" y="659"/>
                </a:lnTo>
                <a:lnTo>
                  <a:pt x="587" y="658"/>
                </a:lnTo>
                <a:lnTo>
                  <a:pt x="590" y="657"/>
                </a:lnTo>
                <a:lnTo>
                  <a:pt x="592" y="655"/>
                </a:lnTo>
                <a:lnTo>
                  <a:pt x="594" y="653"/>
                </a:lnTo>
                <a:lnTo>
                  <a:pt x="595" y="650"/>
                </a:lnTo>
                <a:lnTo>
                  <a:pt x="596" y="647"/>
                </a:lnTo>
                <a:lnTo>
                  <a:pt x="597" y="643"/>
                </a:lnTo>
                <a:lnTo>
                  <a:pt x="597" y="493"/>
                </a:lnTo>
                <a:lnTo>
                  <a:pt x="597" y="490"/>
                </a:lnTo>
                <a:lnTo>
                  <a:pt x="599" y="488"/>
                </a:lnTo>
                <a:lnTo>
                  <a:pt x="602" y="486"/>
                </a:lnTo>
                <a:lnTo>
                  <a:pt x="605" y="486"/>
                </a:lnTo>
                <a:lnTo>
                  <a:pt x="682" y="486"/>
                </a:lnTo>
                <a:lnTo>
                  <a:pt x="685" y="485"/>
                </a:lnTo>
                <a:lnTo>
                  <a:pt x="688" y="483"/>
                </a:lnTo>
                <a:lnTo>
                  <a:pt x="690" y="481"/>
                </a:lnTo>
                <a:lnTo>
                  <a:pt x="692" y="480"/>
                </a:lnTo>
                <a:lnTo>
                  <a:pt x="692" y="478"/>
                </a:lnTo>
                <a:lnTo>
                  <a:pt x="692" y="476"/>
                </a:lnTo>
                <a:lnTo>
                  <a:pt x="692" y="473"/>
                </a:lnTo>
                <a:lnTo>
                  <a:pt x="688" y="470"/>
                </a:lnTo>
                <a:lnTo>
                  <a:pt x="520" y="267"/>
                </a:lnTo>
                <a:lnTo>
                  <a:pt x="518" y="264"/>
                </a:lnTo>
                <a:lnTo>
                  <a:pt x="516" y="263"/>
                </a:lnTo>
                <a:lnTo>
                  <a:pt x="513" y="262"/>
                </a:lnTo>
                <a:lnTo>
                  <a:pt x="509" y="262"/>
                </a:ln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68922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Technology Disruption in Insurance</a:t>
            </a:r>
            <a:endParaRPr lang="en-US" dirty="0"/>
          </a:p>
        </p:txBody>
      </p:sp>
      <p:sp>
        <p:nvSpPr>
          <p:cNvPr id="3" name="Text Placeholder 2"/>
          <p:cNvSpPr>
            <a:spLocks noGrp="1"/>
          </p:cNvSpPr>
          <p:nvPr>
            <p:ph type="body" sz="quarter" idx="11"/>
          </p:nvPr>
        </p:nvSpPr>
        <p:spPr/>
        <p:txBody>
          <a:bodyPr/>
          <a:lstStyle/>
          <a:p>
            <a:r>
              <a:rPr lang="en-US" sz="1400" dirty="0" smtClean="0">
                <a:latin typeface="Univers for KPMG" panose="020B0603020202020204" pitchFamily="34" charset="0"/>
              </a:rPr>
              <a:t>Feb 2017</a:t>
            </a:r>
            <a:endParaRPr lang="en-US" sz="1400" dirty="0">
              <a:latin typeface="Univers for KPMG" panose="020B0603020202020204" pitchFamily="34" charset="0"/>
            </a:endParaRPr>
          </a:p>
        </p:txBody>
      </p:sp>
    </p:spTree>
    <p:extLst>
      <p:ext uri="{BB962C8B-B14F-4D97-AF65-F5344CB8AC3E}">
        <p14:creationId xmlns:p14="http://schemas.microsoft.com/office/powerpoint/2010/main" val="1098283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p:cNvSpPr>
          <p:nvPr/>
        </p:nvSpPr>
        <p:spPr>
          <a:xfrm>
            <a:off x="772930" y="957828"/>
            <a:ext cx="7238093" cy="734804"/>
          </a:xfrm>
          <a:prstGeom prst="rect">
            <a:avLst/>
          </a:prstGeom>
        </p:spPr>
        <p:txBody>
          <a:bodyPr lIns="0" tIns="0" rIns="0" bIns="0" anchor="ctr"/>
          <a:lstStyle>
            <a:lvl1pPr algn="l" defTabSz="914400" rtl="0" eaLnBrk="1" latinLnBrk="0" hangingPunct="1">
              <a:lnSpc>
                <a:spcPct val="70000"/>
              </a:lnSpc>
              <a:spcBef>
                <a:spcPct val="0"/>
              </a:spcBef>
              <a:buNone/>
              <a:defRPr lang="en-US" sz="4400" kern="1200" dirty="0">
                <a:solidFill>
                  <a:srgbClr val="483698"/>
                </a:solidFill>
                <a:latin typeface="KPMG Extralight" panose="020B0303030202040204" pitchFamily="34" charset="0"/>
                <a:ea typeface="+mj-ea"/>
                <a:cs typeface="KPMG Extralight" panose="020B0303030202040204" pitchFamily="34" charset="0"/>
              </a:defRPr>
            </a:lvl1pPr>
          </a:lstStyle>
          <a:p>
            <a:r>
              <a:rPr dirty="0" smtClean="0">
                <a:solidFill>
                  <a:prstClr val="white"/>
                </a:solidFill>
              </a:rPr>
              <a:t>Table of Content</a:t>
            </a:r>
            <a:endParaRPr dirty="0">
              <a:solidFill>
                <a:prstClr val="white"/>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545283306"/>
              </p:ext>
            </p:extLst>
          </p:nvPr>
        </p:nvGraphicFramePr>
        <p:xfrm>
          <a:off x="772930" y="1843803"/>
          <a:ext cx="3927790" cy="1966800"/>
        </p:xfrm>
        <a:graphic>
          <a:graphicData uri="http://schemas.openxmlformats.org/drawingml/2006/table">
            <a:tbl>
              <a:tblPr firstRow="1" bandRow="1">
                <a:tableStyleId>{5C22544A-7EE6-4342-B048-85BDC9FD1C3A}</a:tableStyleId>
              </a:tblPr>
              <a:tblGrid>
                <a:gridCol w="537045"/>
                <a:gridCol w="3390745"/>
              </a:tblGrid>
              <a:tr h="316230">
                <a:tc>
                  <a:txBody>
                    <a:bodyPr/>
                    <a:lstStyle/>
                    <a:p>
                      <a:pPr algn="l"/>
                      <a:r>
                        <a:rPr lang="en-US" sz="1400" b="0" dirty="0" smtClean="0">
                          <a:solidFill>
                            <a:schemeClr val="bg1"/>
                          </a:solidFill>
                          <a:latin typeface="Univers for KPMG" panose="020B0603020202020204" pitchFamily="34" charset="0"/>
                        </a:rPr>
                        <a:t>1</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dirty="0" smtClean="0">
                          <a:solidFill>
                            <a:schemeClr val="bg1"/>
                          </a:solidFill>
                          <a:latin typeface="Univers for KPMG" panose="020B0603020202020204" pitchFamily="34" charset="0"/>
                        </a:rPr>
                        <a:t>Introduction to InsurTech</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316230">
                <a:tc>
                  <a:txBody>
                    <a:bodyPr/>
                    <a:lstStyle/>
                    <a:p>
                      <a:pPr algn="l"/>
                      <a:r>
                        <a:rPr lang="en-US" sz="1400" b="0" dirty="0" smtClean="0">
                          <a:solidFill>
                            <a:schemeClr val="bg1"/>
                          </a:solidFill>
                          <a:latin typeface="Univers for KPMG" panose="020B0603020202020204" pitchFamily="34" charset="0"/>
                        </a:rPr>
                        <a:t>2</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dirty="0" smtClean="0">
                          <a:solidFill>
                            <a:schemeClr val="bg1"/>
                          </a:solidFill>
                          <a:latin typeface="Univers for KPMG" panose="020B0603020202020204" pitchFamily="34" charset="0"/>
                        </a:rPr>
                        <a:t>Disruptive</a:t>
                      </a:r>
                      <a:r>
                        <a:rPr lang="en-US" sz="1400" b="0" baseline="0" dirty="0" smtClean="0">
                          <a:solidFill>
                            <a:schemeClr val="bg1"/>
                          </a:solidFill>
                          <a:latin typeface="Univers for KPMG" panose="020B0603020202020204" pitchFamily="34" charset="0"/>
                        </a:rPr>
                        <a:t> Technologies</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316230">
                <a:tc>
                  <a:txBody>
                    <a:bodyPr/>
                    <a:lstStyle/>
                    <a:p>
                      <a:pPr algn="l"/>
                      <a:r>
                        <a:rPr lang="en-US" sz="1400" b="0" dirty="0" smtClean="0">
                          <a:solidFill>
                            <a:schemeClr val="bg1"/>
                          </a:solidFill>
                          <a:latin typeface="Univers for KPMG" panose="020B0603020202020204" pitchFamily="34" charset="0"/>
                        </a:rPr>
                        <a:t>3</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dirty="0" smtClean="0">
                          <a:solidFill>
                            <a:schemeClr val="bg1"/>
                          </a:solidFill>
                          <a:latin typeface="Univers for KPMG" panose="020B0603020202020204" pitchFamily="34" charset="0"/>
                        </a:rPr>
                        <a:t>The</a:t>
                      </a:r>
                      <a:r>
                        <a:rPr lang="en-US" sz="1400" b="0" baseline="0" dirty="0" smtClean="0">
                          <a:solidFill>
                            <a:schemeClr val="bg1"/>
                          </a:solidFill>
                          <a:latin typeface="Univers for KPMG" panose="020B0603020202020204" pitchFamily="34" charset="0"/>
                        </a:rPr>
                        <a:t> Indian Ecosystem</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316230">
                <a:tc>
                  <a:txBody>
                    <a:bodyPr/>
                    <a:lstStyle/>
                    <a:p>
                      <a:pPr algn="l"/>
                      <a:r>
                        <a:rPr lang="en-US" sz="1400" b="0" dirty="0" smtClean="0">
                          <a:solidFill>
                            <a:schemeClr val="bg1"/>
                          </a:solidFill>
                          <a:latin typeface="Univers for KPMG" panose="020B0603020202020204" pitchFamily="34" charset="0"/>
                        </a:rPr>
                        <a:t>4</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dirty="0" smtClean="0">
                          <a:solidFill>
                            <a:schemeClr val="bg1"/>
                          </a:solidFill>
                          <a:latin typeface="Univers for KPMG" panose="020B0603020202020204" pitchFamily="34" charset="0"/>
                        </a:rPr>
                        <a:t>Future</a:t>
                      </a:r>
                      <a:r>
                        <a:rPr lang="en-US" sz="1400" b="0" baseline="0" dirty="0" smtClean="0">
                          <a:solidFill>
                            <a:schemeClr val="bg1"/>
                          </a:solidFill>
                          <a:latin typeface="Univers for KPMG" panose="020B0603020202020204" pitchFamily="34" charset="0"/>
                        </a:rPr>
                        <a:t> Steps </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316230">
                <a:tc>
                  <a:txBody>
                    <a:bodyPr/>
                    <a:lstStyle/>
                    <a:p>
                      <a:pPr algn="l"/>
                      <a:r>
                        <a:rPr lang="en-US" sz="1400" b="0" dirty="0" smtClean="0">
                          <a:solidFill>
                            <a:schemeClr val="bg1"/>
                          </a:solidFill>
                          <a:latin typeface="Univers for KPMG" panose="020B0603020202020204" pitchFamily="34" charset="0"/>
                        </a:rPr>
                        <a:t>5</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0" dirty="0" smtClean="0">
                          <a:solidFill>
                            <a:schemeClr val="bg1"/>
                          </a:solidFill>
                          <a:latin typeface="Univers for KPMG" panose="020B0603020202020204" pitchFamily="34" charset="0"/>
                        </a:rPr>
                        <a:t>Q&amp;A</a:t>
                      </a:r>
                      <a:endParaRPr lang="en-US" sz="1400" b="0" dirty="0">
                        <a:solidFill>
                          <a:schemeClr val="bg1"/>
                        </a:solidFill>
                        <a:latin typeface="Univers for KPMG" panose="020B0603020202020204" pitchFamily="34" charset="0"/>
                      </a:endParaRPr>
                    </a:p>
                  </a:txBody>
                  <a:tcPr marL="108000" marR="108000" marT="108000" marB="7200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675371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sz="7200" dirty="0" smtClean="0"/>
              <a:t>Trends &amp; Relevance </a:t>
            </a:r>
            <a:endParaRPr lang="en-US" sz="7200" dirty="0"/>
          </a:p>
        </p:txBody>
      </p:sp>
    </p:spTree>
    <p:extLst>
      <p:ext uri="{BB962C8B-B14F-4D97-AF65-F5344CB8AC3E}">
        <p14:creationId xmlns:p14="http://schemas.microsoft.com/office/powerpoint/2010/main" val="2659793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smtClean="0"/>
              <a:t>InsurTech</a:t>
            </a:r>
            <a:endParaRPr lang="en-US" dirty="0"/>
          </a:p>
        </p:txBody>
      </p:sp>
      <p:sp>
        <p:nvSpPr>
          <p:cNvPr id="28" name="Rectangle 27"/>
          <p:cNvSpPr/>
          <p:nvPr/>
        </p:nvSpPr>
        <p:spPr>
          <a:xfrm>
            <a:off x="4435523" y="1446658"/>
            <a:ext cx="4079828" cy="1490350"/>
          </a:xfrm>
          <a:prstGeom prst="rect">
            <a:avLst/>
          </a:prstGeom>
          <a:noFill/>
          <a:ln>
            <a:solidFill>
              <a:srgbClr val="6D2077"/>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just"/>
            <a:endParaRPr lang="en-US" sz="1200" i="1" dirty="0" smtClean="0">
              <a:solidFill>
                <a:srgbClr val="000000"/>
              </a:solidFill>
              <a:latin typeface="Univers for KPMG" panose="020B0603020202020204" pitchFamily="34" charset="0"/>
            </a:endParaRPr>
          </a:p>
        </p:txBody>
      </p:sp>
      <p:sp>
        <p:nvSpPr>
          <p:cNvPr id="29" name="Rectangle 28"/>
          <p:cNvSpPr/>
          <p:nvPr/>
        </p:nvSpPr>
        <p:spPr>
          <a:xfrm>
            <a:off x="5171646" y="1170852"/>
            <a:ext cx="805219" cy="435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endParaRPr lang="en-US" sz="1500" dirty="0" smtClean="0">
              <a:solidFill>
                <a:prstClr val="white"/>
              </a:solidFill>
            </a:endParaRPr>
          </a:p>
        </p:txBody>
      </p:sp>
      <p:cxnSp>
        <p:nvCxnSpPr>
          <p:cNvPr id="37" name="Straight Connector 36"/>
          <p:cNvCxnSpPr/>
          <p:nvPr/>
        </p:nvCxnSpPr>
        <p:spPr>
          <a:xfrm flipH="1" flipV="1">
            <a:off x="6017807" y="1443674"/>
            <a:ext cx="2497544" cy="2985"/>
          </a:xfrm>
          <a:prstGeom prst="line">
            <a:avLst/>
          </a:prstGeom>
          <a:ln w="19050">
            <a:solidFill>
              <a:srgbClr val="6D2077"/>
            </a:solidFill>
            <a:headEnd type="none"/>
            <a:tailEnd type="oval" w="lg" len="lg"/>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5308975" y="1235075"/>
            <a:ext cx="512131" cy="371145"/>
            <a:chOff x="3290999" y="1810543"/>
            <a:chExt cx="330200" cy="260350"/>
          </a:xfrm>
          <a:solidFill>
            <a:srgbClr val="6D2077"/>
          </a:solidFill>
        </p:grpSpPr>
        <p:sp>
          <p:nvSpPr>
            <p:cNvPr id="48" name="Freeform 10174"/>
            <p:cNvSpPr>
              <a:spLocks noEditPoints="1"/>
            </p:cNvSpPr>
            <p:nvPr/>
          </p:nvSpPr>
          <p:spPr bwMode="auto">
            <a:xfrm>
              <a:off x="3371961" y="1861343"/>
              <a:ext cx="174625" cy="209550"/>
            </a:xfrm>
            <a:custGeom>
              <a:avLst/>
              <a:gdLst>
                <a:gd name="T0" fmla="*/ 225 w 439"/>
                <a:gd name="T1" fmla="*/ 380 h 530"/>
                <a:gd name="T2" fmla="*/ 242 w 439"/>
                <a:gd name="T3" fmla="*/ 371 h 530"/>
                <a:gd name="T4" fmla="*/ 248 w 439"/>
                <a:gd name="T5" fmla="*/ 355 h 530"/>
                <a:gd name="T6" fmla="*/ 243 w 439"/>
                <a:gd name="T7" fmla="*/ 338 h 530"/>
                <a:gd name="T8" fmla="*/ 224 w 439"/>
                <a:gd name="T9" fmla="*/ 324 h 530"/>
                <a:gd name="T10" fmla="*/ 188 w 439"/>
                <a:gd name="T11" fmla="*/ 310 h 530"/>
                <a:gd name="T12" fmla="*/ 150 w 439"/>
                <a:gd name="T13" fmla="*/ 285 h 530"/>
                <a:gd name="T14" fmla="*/ 138 w 439"/>
                <a:gd name="T15" fmla="*/ 269 h 530"/>
                <a:gd name="T16" fmla="*/ 131 w 439"/>
                <a:gd name="T17" fmla="*/ 250 h 530"/>
                <a:gd name="T18" fmla="*/ 130 w 439"/>
                <a:gd name="T19" fmla="*/ 228 h 530"/>
                <a:gd name="T20" fmla="*/ 134 w 439"/>
                <a:gd name="T21" fmla="*/ 208 h 530"/>
                <a:gd name="T22" fmla="*/ 144 w 439"/>
                <a:gd name="T23" fmla="*/ 190 h 530"/>
                <a:gd name="T24" fmla="*/ 158 w 439"/>
                <a:gd name="T25" fmla="*/ 175 h 530"/>
                <a:gd name="T26" fmla="*/ 177 w 439"/>
                <a:gd name="T27" fmla="*/ 163 h 530"/>
                <a:gd name="T28" fmla="*/ 200 w 439"/>
                <a:gd name="T29" fmla="*/ 155 h 530"/>
                <a:gd name="T30" fmla="*/ 241 w 439"/>
                <a:gd name="T31" fmla="*/ 152 h 530"/>
                <a:gd name="T32" fmla="*/ 288 w 439"/>
                <a:gd name="T33" fmla="*/ 162 h 530"/>
                <a:gd name="T34" fmla="*/ 279 w 439"/>
                <a:gd name="T35" fmla="*/ 213 h 530"/>
                <a:gd name="T36" fmla="*/ 249 w 439"/>
                <a:gd name="T37" fmla="*/ 204 h 530"/>
                <a:gd name="T38" fmla="*/ 219 w 439"/>
                <a:gd name="T39" fmla="*/ 203 h 530"/>
                <a:gd name="T40" fmla="*/ 201 w 439"/>
                <a:gd name="T41" fmla="*/ 210 h 530"/>
                <a:gd name="T42" fmla="*/ 194 w 439"/>
                <a:gd name="T43" fmla="*/ 223 h 530"/>
                <a:gd name="T44" fmla="*/ 196 w 439"/>
                <a:gd name="T45" fmla="*/ 237 h 530"/>
                <a:gd name="T46" fmla="*/ 212 w 439"/>
                <a:gd name="T47" fmla="*/ 251 h 530"/>
                <a:gd name="T48" fmla="*/ 243 w 439"/>
                <a:gd name="T49" fmla="*/ 265 h 530"/>
                <a:gd name="T50" fmla="*/ 281 w 439"/>
                <a:gd name="T51" fmla="*/ 284 h 530"/>
                <a:gd name="T52" fmla="*/ 296 w 439"/>
                <a:gd name="T53" fmla="*/ 298 h 530"/>
                <a:gd name="T54" fmla="*/ 305 w 439"/>
                <a:gd name="T55" fmla="*/ 315 h 530"/>
                <a:gd name="T56" fmla="*/ 311 w 439"/>
                <a:gd name="T57" fmla="*/ 333 h 530"/>
                <a:gd name="T58" fmla="*/ 312 w 439"/>
                <a:gd name="T59" fmla="*/ 356 h 530"/>
                <a:gd name="T60" fmla="*/ 307 w 439"/>
                <a:gd name="T61" fmla="*/ 376 h 530"/>
                <a:gd name="T62" fmla="*/ 297 w 439"/>
                <a:gd name="T63" fmla="*/ 395 h 530"/>
                <a:gd name="T64" fmla="*/ 282 w 439"/>
                <a:gd name="T65" fmla="*/ 411 h 530"/>
                <a:gd name="T66" fmla="*/ 263 w 439"/>
                <a:gd name="T67" fmla="*/ 423 h 530"/>
                <a:gd name="T68" fmla="*/ 238 w 439"/>
                <a:gd name="T69" fmla="*/ 430 h 530"/>
                <a:gd name="T70" fmla="*/ 198 w 439"/>
                <a:gd name="T71" fmla="*/ 433 h 530"/>
                <a:gd name="T72" fmla="*/ 167 w 439"/>
                <a:gd name="T73" fmla="*/ 429 h 530"/>
                <a:gd name="T74" fmla="*/ 140 w 439"/>
                <a:gd name="T75" fmla="*/ 421 h 530"/>
                <a:gd name="T76" fmla="*/ 139 w 439"/>
                <a:gd name="T77" fmla="*/ 362 h 530"/>
                <a:gd name="T78" fmla="*/ 179 w 439"/>
                <a:gd name="T79" fmla="*/ 378 h 530"/>
                <a:gd name="T80" fmla="*/ 209 w 439"/>
                <a:gd name="T81" fmla="*/ 381 h 530"/>
                <a:gd name="T82" fmla="*/ 199 w 439"/>
                <a:gd name="T83" fmla="*/ 1 h 530"/>
                <a:gd name="T84" fmla="*/ 151 w 439"/>
                <a:gd name="T85" fmla="*/ 13 h 530"/>
                <a:gd name="T86" fmla="*/ 126 w 439"/>
                <a:gd name="T87" fmla="*/ 31 h 530"/>
                <a:gd name="T88" fmla="*/ 81 w 439"/>
                <a:gd name="T89" fmla="*/ 102 h 530"/>
                <a:gd name="T90" fmla="*/ 51 w 439"/>
                <a:gd name="T91" fmla="*/ 161 h 530"/>
                <a:gd name="T92" fmla="*/ 24 w 439"/>
                <a:gd name="T93" fmla="*/ 227 h 530"/>
                <a:gd name="T94" fmla="*/ 5 w 439"/>
                <a:gd name="T95" fmla="*/ 297 h 530"/>
                <a:gd name="T96" fmla="*/ 0 w 439"/>
                <a:gd name="T97" fmla="*/ 366 h 530"/>
                <a:gd name="T98" fmla="*/ 15 w 439"/>
                <a:gd name="T99" fmla="*/ 428 h 530"/>
                <a:gd name="T100" fmla="*/ 55 w 439"/>
                <a:gd name="T101" fmla="*/ 480 h 530"/>
                <a:gd name="T102" fmla="*/ 127 w 439"/>
                <a:gd name="T103" fmla="*/ 515 h 530"/>
                <a:gd name="T104" fmla="*/ 235 w 439"/>
                <a:gd name="T105" fmla="*/ 530 h 530"/>
                <a:gd name="T106" fmla="*/ 275 w 439"/>
                <a:gd name="T107" fmla="*/ 527 h 530"/>
                <a:gd name="T108" fmla="*/ 327 w 439"/>
                <a:gd name="T109" fmla="*/ 514 h 530"/>
                <a:gd name="T110" fmla="*/ 368 w 439"/>
                <a:gd name="T111" fmla="*/ 495 h 530"/>
                <a:gd name="T112" fmla="*/ 406 w 439"/>
                <a:gd name="T113" fmla="*/ 464 h 530"/>
                <a:gd name="T114" fmla="*/ 431 w 439"/>
                <a:gd name="T115" fmla="*/ 419 h 530"/>
                <a:gd name="T116" fmla="*/ 439 w 439"/>
                <a:gd name="T117" fmla="*/ 359 h 530"/>
                <a:gd name="T118" fmla="*/ 422 w 439"/>
                <a:gd name="T119" fmla="*/ 278 h 530"/>
                <a:gd name="T120" fmla="*/ 373 w 439"/>
                <a:gd name="T121" fmla="*/ 176 h 530"/>
                <a:gd name="T122" fmla="*/ 285 w 439"/>
                <a:gd name="T123" fmla="*/ 50 h 530"/>
                <a:gd name="T124" fmla="*/ 221 w 439"/>
                <a:gd name="T125"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9" h="530">
                  <a:moveTo>
                    <a:pt x="209" y="381"/>
                  </a:moveTo>
                  <a:lnTo>
                    <a:pt x="217" y="381"/>
                  </a:lnTo>
                  <a:lnTo>
                    <a:pt x="225" y="380"/>
                  </a:lnTo>
                  <a:lnTo>
                    <a:pt x="231" y="378"/>
                  </a:lnTo>
                  <a:lnTo>
                    <a:pt x="237" y="375"/>
                  </a:lnTo>
                  <a:lnTo>
                    <a:pt x="242" y="371"/>
                  </a:lnTo>
                  <a:lnTo>
                    <a:pt x="245" y="366"/>
                  </a:lnTo>
                  <a:lnTo>
                    <a:pt x="247" y="361"/>
                  </a:lnTo>
                  <a:lnTo>
                    <a:pt x="248" y="355"/>
                  </a:lnTo>
                  <a:lnTo>
                    <a:pt x="247" y="348"/>
                  </a:lnTo>
                  <a:lnTo>
                    <a:pt x="246" y="343"/>
                  </a:lnTo>
                  <a:lnTo>
                    <a:pt x="243" y="338"/>
                  </a:lnTo>
                  <a:lnTo>
                    <a:pt x="237" y="333"/>
                  </a:lnTo>
                  <a:lnTo>
                    <a:pt x="232" y="328"/>
                  </a:lnTo>
                  <a:lnTo>
                    <a:pt x="224" y="324"/>
                  </a:lnTo>
                  <a:lnTo>
                    <a:pt x="215" y="319"/>
                  </a:lnTo>
                  <a:lnTo>
                    <a:pt x="204" y="315"/>
                  </a:lnTo>
                  <a:lnTo>
                    <a:pt x="188" y="310"/>
                  </a:lnTo>
                  <a:lnTo>
                    <a:pt x="173" y="302"/>
                  </a:lnTo>
                  <a:lnTo>
                    <a:pt x="161" y="294"/>
                  </a:lnTo>
                  <a:lnTo>
                    <a:pt x="150" y="285"/>
                  </a:lnTo>
                  <a:lnTo>
                    <a:pt x="146" y="280"/>
                  </a:lnTo>
                  <a:lnTo>
                    <a:pt x="142" y="275"/>
                  </a:lnTo>
                  <a:lnTo>
                    <a:pt x="138" y="269"/>
                  </a:lnTo>
                  <a:lnTo>
                    <a:pt x="135" y="263"/>
                  </a:lnTo>
                  <a:lnTo>
                    <a:pt x="133" y="257"/>
                  </a:lnTo>
                  <a:lnTo>
                    <a:pt x="131" y="250"/>
                  </a:lnTo>
                  <a:lnTo>
                    <a:pt x="130" y="243"/>
                  </a:lnTo>
                  <a:lnTo>
                    <a:pt x="130" y="234"/>
                  </a:lnTo>
                  <a:lnTo>
                    <a:pt x="130" y="228"/>
                  </a:lnTo>
                  <a:lnTo>
                    <a:pt x="131" y="220"/>
                  </a:lnTo>
                  <a:lnTo>
                    <a:pt x="132" y="214"/>
                  </a:lnTo>
                  <a:lnTo>
                    <a:pt x="134" y="208"/>
                  </a:lnTo>
                  <a:lnTo>
                    <a:pt x="137" y="201"/>
                  </a:lnTo>
                  <a:lnTo>
                    <a:pt x="140" y="195"/>
                  </a:lnTo>
                  <a:lnTo>
                    <a:pt x="144" y="190"/>
                  </a:lnTo>
                  <a:lnTo>
                    <a:pt x="148" y="184"/>
                  </a:lnTo>
                  <a:lnTo>
                    <a:pt x="153" y="179"/>
                  </a:lnTo>
                  <a:lnTo>
                    <a:pt x="158" y="175"/>
                  </a:lnTo>
                  <a:lnTo>
                    <a:pt x="164" y="170"/>
                  </a:lnTo>
                  <a:lnTo>
                    <a:pt x="170" y="167"/>
                  </a:lnTo>
                  <a:lnTo>
                    <a:pt x="177" y="163"/>
                  </a:lnTo>
                  <a:lnTo>
                    <a:pt x="184" y="161"/>
                  </a:lnTo>
                  <a:lnTo>
                    <a:pt x="192" y="158"/>
                  </a:lnTo>
                  <a:lnTo>
                    <a:pt x="200" y="155"/>
                  </a:lnTo>
                  <a:lnTo>
                    <a:pt x="200" y="114"/>
                  </a:lnTo>
                  <a:lnTo>
                    <a:pt x="241" y="114"/>
                  </a:lnTo>
                  <a:lnTo>
                    <a:pt x="241" y="152"/>
                  </a:lnTo>
                  <a:lnTo>
                    <a:pt x="260" y="154"/>
                  </a:lnTo>
                  <a:lnTo>
                    <a:pt x="276" y="158"/>
                  </a:lnTo>
                  <a:lnTo>
                    <a:pt x="288" y="162"/>
                  </a:lnTo>
                  <a:lnTo>
                    <a:pt x="300" y="167"/>
                  </a:lnTo>
                  <a:lnTo>
                    <a:pt x="288" y="217"/>
                  </a:lnTo>
                  <a:lnTo>
                    <a:pt x="279" y="213"/>
                  </a:lnTo>
                  <a:lnTo>
                    <a:pt x="265" y="208"/>
                  </a:lnTo>
                  <a:lnTo>
                    <a:pt x="258" y="205"/>
                  </a:lnTo>
                  <a:lnTo>
                    <a:pt x="249" y="204"/>
                  </a:lnTo>
                  <a:lnTo>
                    <a:pt x="239" y="202"/>
                  </a:lnTo>
                  <a:lnTo>
                    <a:pt x="229" y="202"/>
                  </a:lnTo>
                  <a:lnTo>
                    <a:pt x="219" y="203"/>
                  </a:lnTo>
                  <a:lnTo>
                    <a:pt x="212" y="204"/>
                  </a:lnTo>
                  <a:lnTo>
                    <a:pt x="205" y="207"/>
                  </a:lnTo>
                  <a:lnTo>
                    <a:pt x="201" y="210"/>
                  </a:lnTo>
                  <a:lnTo>
                    <a:pt x="197" y="214"/>
                  </a:lnTo>
                  <a:lnTo>
                    <a:pt x="195" y="218"/>
                  </a:lnTo>
                  <a:lnTo>
                    <a:pt x="194" y="223"/>
                  </a:lnTo>
                  <a:lnTo>
                    <a:pt x="193" y="227"/>
                  </a:lnTo>
                  <a:lnTo>
                    <a:pt x="194" y="232"/>
                  </a:lnTo>
                  <a:lnTo>
                    <a:pt x="196" y="237"/>
                  </a:lnTo>
                  <a:lnTo>
                    <a:pt x="199" y="242"/>
                  </a:lnTo>
                  <a:lnTo>
                    <a:pt x="204" y="246"/>
                  </a:lnTo>
                  <a:lnTo>
                    <a:pt x="212" y="251"/>
                  </a:lnTo>
                  <a:lnTo>
                    <a:pt x="220" y="256"/>
                  </a:lnTo>
                  <a:lnTo>
                    <a:pt x="230" y="260"/>
                  </a:lnTo>
                  <a:lnTo>
                    <a:pt x="243" y="265"/>
                  </a:lnTo>
                  <a:lnTo>
                    <a:pt x="260" y="273"/>
                  </a:lnTo>
                  <a:lnTo>
                    <a:pt x="275" y="280"/>
                  </a:lnTo>
                  <a:lnTo>
                    <a:pt x="281" y="284"/>
                  </a:lnTo>
                  <a:lnTo>
                    <a:pt x="286" y="289"/>
                  </a:lnTo>
                  <a:lnTo>
                    <a:pt x="292" y="294"/>
                  </a:lnTo>
                  <a:lnTo>
                    <a:pt x="296" y="298"/>
                  </a:lnTo>
                  <a:lnTo>
                    <a:pt x="299" y="303"/>
                  </a:lnTo>
                  <a:lnTo>
                    <a:pt x="303" y="309"/>
                  </a:lnTo>
                  <a:lnTo>
                    <a:pt x="305" y="315"/>
                  </a:lnTo>
                  <a:lnTo>
                    <a:pt x="308" y="320"/>
                  </a:lnTo>
                  <a:lnTo>
                    <a:pt x="310" y="327"/>
                  </a:lnTo>
                  <a:lnTo>
                    <a:pt x="311" y="333"/>
                  </a:lnTo>
                  <a:lnTo>
                    <a:pt x="312" y="341"/>
                  </a:lnTo>
                  <a:lnTo>
                    <a:pt x="312" y="348"/>
                  </a:lnTo>
                  <a:lnTo>
                    <a:pt x="312" y="356"/>
                  </a:lnTo>
                  <a:lnTo>
                    <a:pt x="311" y="362"/>
                  </a:lnTo>
                  <a:lnTo>
                    <a:pt x="309" y="369"/>
                  </a:lnTo>
                  <a:lnTo>
                    <a:pt x="307" y="376"/>
                  </a:lnTo>
                  <a:lnTo>
                    <a:pt x="304" y="382"/>
                  </a:lnTo>
                  <a:lnTo>
                    <a:pt x="301" y="389"/>
                  </a:lnTo>
                  <a:lnTo>
                    <a:pt x="297" y="395"/>
                  </a:lnTo>
                  <a:lnTo>
                    <a:pt x="293" y="400"/>
                  </a:lnTo>
                  <a:lnTo>
                    <a:pt x="287" y="406"/>
                  </a:lnTo>
                  <a:lnTo>
                    <a:pt x="282" y="411"/>
                  </a:lnTo>
                  <a:lnTo>
                    <a:pt x="277" y="415"/>
                  </a:lnTo>
                  <a:lnTo>
                    <a:pt x="269" y="418"/>
                  </a:lnTo>
                  <a:lnTo>
                    <a:pt x="263" y="423"/>
                  </a:lnTo>
                  <a:lnTo>
                    <a:pt x="255" y="426"/>
                  </a:lnTo>
                  <a:lnTo>
                    <a:pt x="247" y="428"/>
                  </a:lnTo>
                  <a:lnTo>
                    <a:pt x="238" y="430"/>
                  </a:lnTo>
                  <a:lnTo>
                    <a:pt x="238" y="475"/>
                  </a:lnTo>
                  <a:lnTo>
                    <a:pt x="198" y="475"/>
                  </a:lnTo>
                  <a:lnTo>
                    <a:pt x="198" y="433"/>
                  </a:lnTo>
                  <a:lnTo>
                    <a:pt x="187" y="432"/>
                  </a:lnTo>
                  <a:lnTo>
                    <a:pt x="177" y="431"/>
                  </a:lnTo>
                  <a:lnTo>
                    <a:pt x="167" y="429"/>
                  </a:lnTo>
                  <a:lnTo>
                    <a:pt x="158" y="427"/>
                  </a:lnTo>
                  <a:lnTo>
                    <a:pt x="149" y="424"/>
                  </a:lnTo>
                  <a:lnTo>
                    <a:pt x="140" y="421"/>
                  </a:lnTo>
                  <a:lnTo>
                    <a:pt x="134" y="417"/>
                  </a:lnTo>
                  <a:lnTo>
                    <a:pt x="127" y="414"/>
                  </a:lnTo>
                  <a:lnTo>
                    <a:pt x="139" y="362"/>
                  </a:lnTo>
                  <a:lnTo>
                    <a:pt x="154" y="369"/>
                  </a:lnTo>
                  <a:lnTo>
                    <a:pt x="170" y="376"/>
                  </a:lnTo>
                  <a:lnTo>
                    <a:pt x="179" y="378"/>
                  </a:lnTo>
                  <a:lnTo>
                    <a:pt x="188" y="380"/>
                  </a:lnTo>
                  <a:lnTo>
                    <a:pt x="198" y="381"/>
                  </a:lnTo>
                  <a:lnTo>
                    <a:pt x="209" y="381"/>
                  </a:lnTo>
                  <a:lnTo>
                    <a:pt x="209" y="381"/>
                  </a:lnTo>
                  <a:close/>
                  <a:moveTo>
                    <a:pt x="221" y="0"/>
                  </a:moveTo>
                  <a:lnTo>
                    <a:pt x="199" y="1"/>
                  </a:lnTo>
                  <a:lnTo>
                    <a:pt x="180" y="4"/>
                  </a:lnTo>
                  <a:lnTo>
                    <a:pt x="164" y="9"/>
                  </a:lnTo>
                  <a:lnTo>
                    <a:pt x="151" y="13"/>
                  </a:lnTo>
                  <a:lnTo>
                    <a:pt x="134" y="21"/>
                  </a:lnTo>
                  <a:lnTo>
                    <a:pt x="129" y="24"/>
                  </a:lnTo>
                  <a:lnTo>
                    <a:pt x="126" y="31"/>
                  </a:lnTo>
                  <a:lnTo>
                    <a:pt x="115" y="46"/>
                  </a:lnTo>
                  <a:lnTo>
                    <a:pt x="100" y="70"/>
                  </a:lnTo>
                  <a:lnTo>
                    <a:pt x="81" y="102"/>
                  </a:lnTo>
                  <a:lnTo>
                    <a:pt x="71" y="120"/>
                  </a:lnTo>
                  <a:lnTo>
                    <a:pt x="62" y="141"/>
                  </a:lnTo>
                  <a:lnTo>
                    <a:pt x="51" y="161"/>
                  </a:lnTo>
                  <a:lnTo>
                    <a:pt x="41" y="182"/>
                  </a:lnTo>
                  <a:lnTo>
                    <a:pt x="33" y="204"/>
                  </a:lnTo>
                  <a:lnTo>
                    <a:pt x="24" y="227"/>
                  </a:lnTo>
                  <a:lnTo>
                    <a:pt x="17" y="250"/>
                  </a:lnTo>
                  <a:lnTo>
                    <a:pt x="11" y="274"/>
                  </a:lnTo>
                  <a:lnTo>
                    <a:pt x="5" y="297"/>
                  </a:lnTo>
                  <a:lnTo>
                    <a:pt x="2" y="320"/>
                  </a:lnTo>
                  <a:lnTo>
                    <a:pt x="0" y="343"/>
                  </a:lnTo>
                  <a:lnTo>
                    <a:pt x="0" y="366"/>
                  </a:lnTo>
                  <a:lnTo>
                    <a:pt x="3" y="388"/>
                  </a:lnTo>
                  <a:lnTo>
                    <a:pt x="7" y="409"/>
                  </a:lnTo>
                  <a:lnTo>
                    <a:pt x="15" y="428"/>
                  </a:lnTo>
                  <a:lnTo>
                    <a:pt x="26" y="447"/>
                  </a:lnTo>
                  <a:lnTo>
                    <a:pt x="38" y="464"/>
                  </a:lnTo>
                  <a:lnTo>
                    <a:pt x="55" y="480"/>
                  </a:lnTo>
                  <a:lnTo>
                    <a:pt x="76" y="494"/>
                  </a:lnTo>
                  <a:lnTo>
                    <a:pt x="99" y="506"/>
                  </a:lnTo>
                  <a:lnTo>
                    <a:pt x="127" y="515"/>
                  </a:lnTo>
                  <a:lnTo>
                    <a:pt x="159" y="523"/>
                  </a:lnTo>
                  <a:lnTo>
                    <a:pt x="195" y="528"/>
                  </a:lnTo>
                  <a:lnTo>
                    <a:pt x="235" y="530"/>
                  </a:lnTo>
                  <a:lnTo>
                    <a:pt x="241" y="530"/>
                  </a:lnTo>
                  <a:lnTo>
                    <a:pt x="254" y="529"/>
                  </a:lnTo>
                  <a:lnTo>
                    <a:pt x="275" y="527"/>
                  </a:lnTo>
                  <a:lnTo>
                    <a:pt x="299" y="522"/>
                  </a:lnTo>
                  <a:lnTo>
                    <a:pt x="313" y="519"/>
                  </a:lnTo>
                  <a:lnTo>
                    <a:pt x="327" y="514"/>
                  </a:lnTo>
                  <a:lnTo>
                    <a:pt x="341" y="509"/>
                  </a:lnTo>
                  <a:lnTo>
                    <a:pt x="354" y="503"/>
                  </a:lnTo>
                  <a:lnTo>
                    <a:pt x="368" y="495"/>
                  </a:lnTo>
                  <a:lnTo>
                    <a:pt x="382" y="486"/>
                  </a:lnTo>
                  <a:lnTo>
                    <a:pt x="395" y="476"/>
                  </a:lnTo>
                  <a:lnTo>
                    <a:pt x="406" y="464"/>
                  </a:lnTo>
                  <a:lnTo>
                    <a:pt x="416" y="450"/>
                  </a:lnTo>
                  <a:lnTo>
                    <a:pt x="425" y="437"/>
                  </a:lnTo>
                  <a:lnTo>
                    <a:pt x="431" y="419"/>
                  </a:lnTo>
                  <a:lnTo>
                    <a:pt x="436" y="401"/>
                  </a:lnTo>
                  <a:lnTo>
                    <a:pt x="439" y="381"/>
                  </a:lnTo>
                  <a:lnTo>
                    <a:pt x="439" y="359"/>
                  </a:lnTo>
                  <a:lnTo>
                    <a:pt x="436" y="334"/>
                  </a:lnTo>
                  <a:lnTo>
                    <a:pt x="430" y="307"/>
                  </a:lnTo>
                  <a:lnTo>
                    <a:pt x="422" y="278"/>
                  </a:lnTo>
                  <a:lnTo>
                    <a:pt x="409" y="247"/>
                  </a:lnTo>
                  <a:lnTo>
                    <a:pt x="393" y="213"/>
                  </a:lnTo>
                  <a:lnTo>
                    <a:pt x="373" y="176"/>
                  </a:lnTo>
                  <a:lnTo>
                    <a:pt x="348" y="136"/>
                  </a:lnTo>
                  <a:lnTo>
                    <a:pt x="319" y="95"/>
                  </a:lnTo>
                  <a:lnTo>
                    <a:pt x="285" y="50"/>
                  </a:lnTo>
                  <a:lnTo>
                    <a:pt x="247" y="1"/>
                  </a:lnTo>
                  <a:lnTo>
                    <a:pt x="233" y="1"/>
                  </a:lnTo>
                  <a:lnTo>
                    <a:pt x="2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9" name="Freeform 10175"/>
            <p:cNvSpPr>
              <a:spLocks/>
            </p:cNvSpPr>
            <p:nvPr/>
          </p:nvSpPr>
          <p:spPr bwMode="auto">
            <a:xfrm>
              <a:off x="3405299" y="1810543"/>
              <a:ext cx="66675" cy="50800"/>
            </a:xfrm>
            <a:custGeom>
              <a:avLst/>
              <a:gdLst>
                <a:gd name="T0" fmla="*/ 127 w 168"/>
                <a:gd name="T1" fmla="*/ 0 h 129"/>
                <a:gd name="T2" fmla="*/ 116 w 168"/>
                <a:gd name="T3" fmla="*/ 0 h 129"/>
                <a:gd name="T4" fmla="*/ 104 w 168"/>
                <a:gd name="T5" fmla="*/ 1 h 129"/>
                <a:gd name="T6" fmla="*/ 93 w 168"/>
                <a:gd name="T7" fmla="*/ 3 h 129"/>
                <a:gd name="T8" fmla="*/ 80 w 168"/>
                <a:gd name="T9" fmla="*/ 7 h 129"/>
                <a:gd name="T10" fmla="*/ 67 w 168"/>
                <a:gd name="T11" fmla="*/ 11 h 129"/>
                <a:gd name="T12" fmla="*/ 53 w 168"/>
                <a:gd name="T13" fmla="*/ 17 h 129"/>
                <a:gd name="T14" fmla="*/ 41 w 168"/>
                <a:gd name="T15" fmla="*/ 25 h 129"/>
                <a:gd name="T16" fmla="*/ 27 w 168"/>
                <a:gd name="T17" fmla="*/ 33 h 129"/>
                <a:gd name="T18" fmla="*/ 37 w 168"/>
                <a:gd name="T19" fmla="*/ 48 h 129"/>
                <a:gd name="T20" fmla="*/ 48 w 168"/>
                <a:gd name="T21" fmla="*/ 61 h 129"/>
                <a:gd name="T22" fmla="*/ 55 w 168"/>
                <a:gd name="T23" fmla="*/ 70 h 129"/>
                <a:gd name="T24" fmla="*/ 58 w 168"/>
                <a:gd name="T25" fmla="*/ 74 h 129"/>
                <a:gd name="T26" fmla="*/ 18 w 168"/>
                <a:gd name="T27" fmla="*/ 41 h 129"/>
                <a:gd name="T28" fmla="*/ 9 w 168"/>
                <a:gd name="T29" fmla="*/ 48 h 129"/>
                <a:gd name="T30" fmla="*/ 0 w 168"/>
                <a:gd name="T31" fmla="*/ 57 h 129"/>
                <a:gd name="T32" fmla="*/ 47 w 168"/>
                <a:gd name="T33" fmla="*/ 129 h 129"/>
                <a:gd name="T34" fmla="*/ 53 w 168"/>
                <a:gd name="T35" fmla="*/ 126 h 129"/>
                <a:gd name="T36" fmla="*/ 74 w 168"/>
                <a:gd name="T37" fmla="*/ 117 h 129"/>
                <a:gd name="T38" fmla="*/ 86 w 168"/>
                <a:gd name="T39" fmla="*/ 113 h 129"/>
                <a:gd name="T40" fmla="*/ 101 w 168"/>
                <a:gd name="T41" fmla="*/ 109 h 129"/>
                <a:gd name="T42" fmla="*/ 118 w 168"/>
                <a:gd name="T43" fmla="*/ 107 h 129"/>
                <a:gd name="T44" fmla="*/ 135 w 168"/>
                <a:gd name="T45" fmla="*/ 106 h 129"/>
                <a:gd name="T46" fmla="*/ 146 w 168"/>
                <a:gd name="T47" fmla="*/ 106 h 129"/>
                <a:gd name="T48" fmla="*/ 155 w 168"/>
                <a:gd name="T49" fmla="*/ 107 h 129"/>
                <a:gd name="T50" fmla="*/ 160 w 168"/>
                <a:gd name="T51" fmla="*/ 91 h 129"/>
                <a:gd name="T52" fmla="*/ 166 w 168"/>
                <a:gd name="T53" fmla="*/ 56 h 129"/>
                <a:gd name="T54" fmla="*/ 167 w 168"/>
                <a:gd name="T55" fmla="*/ 46 h 129"/>
                <a:gd name="T56" fmla="*/ 168 w 168"/>
                <a:gd name="T57" fmla="*/ 37 h 129"/>
                <a:gd name="T58" fmla="*/ 167 w 168"/>
                <a:gd name="T59" fmla="*/ 28 h 129"/>
                <a:gd name="T60" fmla="*/ 166 w 168"/>
                <a:gd name="T61" fmla="*/ 20 h 129"/>
                <a:gd name="T62" fmla="*/ 164 w 168"/>
                <a:gd name="T63" fmla="*/ 13 h 129"/>
                <a:gd name="T64" fmla="*/ 161 w 168"/>
                <a:gd name="T65" fmla="*/ 8 h 129"/>
                <a:gd name="T66" fmla="*/ 159 w 168"/>
                <a:gd name="T67" fmla="*/ 6 h 129"/>
                <a:gd name="T68" fmla="*/ 157 w 168"/>
                <a:gd name="T69" fmla="*/ 3 h 129"/>
                <a:gd name="T70" fmla="*/ 153 w 168"/>
                <a:gd name="T71" fmla="*/ 2 h 129"/>
                <a:gd name="T72" fmla="*/ 150 w 168"/>
                <a:gd name="T73" fmla="*/ 1 h 129"/>
                <a:gd name="T74" fmla="*/ 140 w 168"/>
                <a:gd name="T75" fmla="*/ 0 h 129"/>
                <a:gd name="T76" fmla="*/ 127 w 168"/>
                <a:gd name="T7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8" h="129">
                  <a:moveTo>
                    <a:pt x="127" y="0"/>
                  </a:moveTo>
                  <a:lnTo>
                    <a:pt x="116" y="0"/>
                  </a:lnTo>
                  <a:lnTo>
                    <a:pt x="104" y="1"/>
                  </a:lnTo>
                  <a:lnTo>
                    <a:pt x="93" y="3"/>
                  </a:lnTo>
                  <a:lnTo>
                    <a:pt x="80" y="7"/>
                  </a:lnTo>
                  <a:lnTo>
                    <a:pt x="67" y="11"/>
                  </a:lnTo>
                  <a:lnTo>
                    <a:pt x="53" y="17"/>
                  </a:lnTo>
                  <a:lnTo>
                    <a:pt x="41" y="25"/>
                  </a:lnTo>
                  <a:lnTo>
                    <a:pt x="27" y="33"/>
                  </a:lnTo>
                  <a:lnTo>
                    <a:pt x="37" y="48"/>
                  </a:lnTo>
                  <a:lnTo>
                    <a:pt x="48" y="61"/>
                  </a:lnTo>
                  <a:lnTo>
                    <a:pt x="55" y="70"/>
                  </a:lnTo>
                  <a:lnTo>
                    <a:pt x="58" y="74"/>
                  </a:lnTo>
                  <a:lnTo>
                    <a:pt x="18" y="41"/>
                  </a:lnTo>
                  <a:lnTo>
                    <a:pt x="9" y="48"/>
                  </a:lnTo>
                  <a:lnTo>
                    <a:pt x="0" y="57"/>
                  </a:lnTo>
                  <a:lnTo>
                    <a:pt x="47" y="129"/>
                  </a:lnTo>
                  <a:lnTo>
                    <a:pt x="53" y="126"/>
                  </a:lnTo>
                  <a:lnTo>
                    <a:pt x="74" y="117"/>
                  </a:lnTo>
                  <a:lnTo>
                    <a:pt x="86" y="113"/>
                  </a:lnTo>
                  <a:lnTo>
                    <a:pt x="101" y="109"/>
                  </a:lnTo>
                  <a:lnTo>
                    <a:pt x="118" y="107"/>
                  </a:lnTo>
                  <a:lnTo>
                    <a:pt x="135" y="106"/>
                  </a:lnTo>
                  <a:lnTo>
                    <a:pt x="146" y="106"/>
                  </a:lnTo>
                  <a:lnTo>
                    <a:pt x="155" y="107"/>
                  </a:lnTo>
                  <a:lnTo>
                    <a:pt x="160" y="91"/>
                  </a:lnTo>
                  <a:lnTo>
                    <a:pt x="166" y="56"/>
                  </a:lnTo>
                  <a:lnTo>
                    <a:pt x="167" y="46"/>
                  </a:lnTo>
                  <a:lnTo>
                    <a:pt x="168" y="37"/>
                  </a:lnTo>
                  <a:lnTo>
                    <a:pt x="167" y="28"/>
                  </a:lnTo>
                  <a:lnTo>
                    <a:pt x="166" y="20"/>
                  </a:lnTo>
                  <a:lnTo>
                    <a:pt x="164" y="13"/>
                  </a:lnTo>
                  <a:lnTo>
                    <a:pt x="161" y="8"/>
                  </a:lnTo>
                  <a:lnTo>
                    <a:pt x="159" y="6"/>
                  </a:lnTo>
                  <a:lnTo>
                    <a:pt x="157" y="3"/>
                  </a:lnTo>
                  <a:lnTo>
                    <a:pt x="153" y="2"/>
                  </a:lnTo>
                  <a:lnTo>
                    <a:pt x="150" y="1"/>
                  </a:lnTo>
                  <a:lnTo>
                    <a:pt x="140" y="0"/>
                  </a:lnTo>
                  <a:lnTo>
                    <a:pt x="12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0" name="Freeform 10176"/>
            <p:cNvSpPr>
              <a:spLocks/>
            </p:cNvSpPr>
            <p:nvPr/>
          </p:nvSpPr>
          <p:spPr bwMode="auto">
            <a:xfrm>
              <a:off x="3290999" y="1850231"/>
              <a:ext cx="106363" cy="163513"/>
            </a:xfrm>
            <a:custGeom>
              <a:avLst/>
              <a:gdLst>
                <a:gd name="T0" fmla="*/ 154 w 267"/>
                <a:gd name="T1" fmla="*/ 1 h 414"/>
                <a:gd name="T2" fmla="*/ 127 w 267"/>
                <a:gd name="T3" fmla="*/ 6 h 414"/>
                <a:gd name="T4" fmla="*/ 104 w 267"/>
                <a:gd name="T5" fmla="*/ 16 h 414"/>
                <a:gd name="T6" fmla="*/ 89 w 267"/>
                <a:gd name="T7" fmla="*/ 35 h 414"/>
                <a:gd name="T8" fmla="*/ 48 w 267"/>
                <a:gd name="T9" fmla="*/ 109 h 414"/>
                <a:gd name="T10" fmla="*/ 25 w 267"/>
                <a:gd name="T11" fmla="*/ 159 h 414"/>
                <a:gd name="T12" fmla="*/ 12 w 267"/>
                <a:gd name="T13" fmla="*/ 195 h 414"/>
                <a:gd name="T14" fmla="*/ 3 w 267"/>
                <a:gd name="T15" fmla="*/ 231 h 414"/>
                <a:gd name="T16" fmla="*/ 0 w 267"/>
                <a:gd name="T17" fmla="*/ 268 h 414"/>
                <a:gd name="T18" fmla="*/ 1 w 267"/>
                <a:gd name="T19" fmla="*/ 302 h 414"/>
                <a:gd name="T20" fmla="*/ 10 w 267"/>
                <a:gd name="T21" fmla="*/ 334 h 414"/>
                <a:gd name="T22" fmla="*/ 28 w 267"/>
                <a:gd name="T23" fmla="*/ 362 h 414"/>
                <a:gd name="T24" fmla="*/ 57 w 267"/>
                <a:gd name="T25" fmla="*/ 385 h 414"/>
                <a:gd name="T26" fmla="*/ 97 w 267"/>
                <a:gd name="T27" fmla="*/ 402 h 414"/>
                <a:gd name="T28" fmla="*/ 150 w 267"/>
                <a:gd name="T29" fmla="*/ 412 h 414"/>
                <a:gd name="T30" fmla="*/ 179 w 267"/>
                <a:gd name="T31" fmla="*/ 396 h 414"/>
                <a:gd name="T32" fmla="*/ 177 w 267"/>
                <a:gd name="T33" fmla="*/ 361 h 414"/>
                <a:gd name="T34" fmla="*/ 86 w 267"/>
                <a:gd name="T35" fmla="*/ 343 h 414"/>
                <a:gd name="T36" fmla="*/ 93 w 267"/>
                <a:gd name="T37" fmla="*/ 309 h 414"/>
                <a:gd name="T38" fmla="*/ 106 w 267"/>
                <a:gd name="T39" fmla="*/ 298 h 414"/>
                <a:gd name="T40" fmla="*/ 118 w 267"/>
                <a:gd name="T41" fmla="*/ 284 h 414"/>
                <a:gd name="T42" fmla="*/ 124 w 267"/>
                <a:gd name="T43" fmla="*/ 266 h 414"/>
                <a:gd name="T44" fmla="*/ 125 w 267"/>
                <a:gd name="T45" fmla="*/ 249 h 414"/>
                <a:gd name="T46" fmla="*/ 90 w 267"/>
                <a:gd name="T47" fmla="*/ 242 h 414"/>
                <a:gd name="T48" fmla="*/ 118 w 267"/>
                <a:gd name="T49" fmla="*/ 204 h 414"/>
                <a:gd name="T50" fmla="*/ 115 w 267"/>
                <a:gd name="T51" fmla="*/ 174 h 414"/>
                <a:gd name="T52" fmla="*/ 117 w 267"/>
                <a:gd name="T53" fmla="*/ 157 h 414"/>
                <a:gd name="T54" fmla="*/ 121 w 267"/>
                <a:gd name="T55" fmla="*/ 141 h 414"/>
                <a:gd name="T56" fmla="*/ 127 w 267"/>
                <a:gd name="T57" fmla="*/ 128 h 414"/>
                <a:gd name="T58" fmla="*/ 137 w 267"/>
                <a:gd name="T59" fmla="*/ 116 h 414"/>
                <a:gd name="T60" fmla="*/ 149 w 267"/>
                <a:gd name="T61" fmla="*/ 108 h 414"/>
                <a:gd name="T62" fmla="*/ 162 w 267"/>
                <a:gd name="T63" fmla="*/ 100 h 414"/>
                <a:gd name="T64" fmla="*/ 177 w 267"/>
                <a:gd name="T65" fmla="*/ 97 h 414"/>
                <a:gd name="T66" fmla="*/ 195 w 267"/>
                <a:gd name="T67" fmla="*/ 95 h 414"/>
                <a:gd name="T68" fmla="*/ 219 w 267"/>
                <a:gd name="T69" fmla="*/ 98 h 414"/>
                <a:gd name="T70" fmla="*/ 235 w 267"/>
                <a:gd name="T71" fmla="*/ 105 h 414"/>
                <a:gd name="T72" fmla="*/ 221 w 267"/>
                <a:gd name="T73" fmla="*/ 144 h 414"/>
                <a:gd name="T74" fmla="*/ 206 w 267"/>
                <a:gd name="T75" fmla="*/ 141 h 414"/>
                <a:gd name="T76" fmla="*/ 189 w 267"/>
                <a:gd name="T77" fmla="*/ 141 h 414"/>
                <a:gd name="T78" fmla="*/ 176 w 267"/>
                <a:gd name="T79" fmla="*/ 147 h 414"/>
                <a:gd name="T80" fmla="*/ 168 w 267"/>
                <a:gd name="T81" fmla="*/ 157 h 414"/>
                <a:gd name="T82" fmla="*/ 165 w 267"/>
                <a:gd name="T83" fmla="*/ 169 h 414"/>
                <a:gd name="T84" fmla="*/ 166 w 267"/>
                <a:gd name="T85" fmla="*/ 190 h 414"/>
                <a:gd name="T86" fmla="*/ 216 w 267"/>
                <a:gd name="T87" fmla="*/ 204 h 414"/>
                <a:gd name="T88" fmla="*/ 229 w 267"/>
                <a:gd name="T89" fmla="*/ 176 h 414"/>
                <a:gd name="T90" fmla="*/ 254 w 267"/>
                <a:gd name="T91" fmla="*/ 124 h 414"/>
                <a:gd name="T92" fmla="*/ 251 w 267"/>
                <a:gd name="T93" fmla="*/ 77 h 414"/>
                <a:gd name="T94" fmla="*/ 214 w 267"/>
                <a:gd name="T95" fmla="*/ 28 h 414"/>
                <a:gd name="T96" fmla="*/ 182 w 267"/>
                <a:gd name="T97"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7" h="414">
                  <a:moveTo>
                    <a:pt x="172" y="0"/>
                  </a:moveTo>
                  <a:lnTo>
                    <a:pt x="154" y="1"/>
                  </a:lnTo>
                  <a:lnTo>
                    <a:pt x="140" y="4"/>
                  </a:lnTo>
                  <a:lnTo>
                    <a:pt x="127" y="6"/>
                  </a:lnTo>
                  <a:lnTo>
                    <a:pt x="118" y="10"/>
                  </a:lnTo>
                  <a:lnTo>
                    <a:pt x="104" y="16"/>
                  </a:lnTo>
                  <a:lnTo>
                    <a:pt x="100" y="19"/>
                  </a:lnTo>
                  <a:lnTo>
                    <a:pt x="89" y="35"/>
                  </a:lnTo>
                  <a:lnTo>
                    <a:pt x="63" y="80"/>
                  </a:lnTo>
                  <a:lnTo>
                    <a:pt x="48" y="109"/>
                  </a:lnTo>
                  <a:lnTo>
                    <a:pt x="32" y="142"/>
                  </a:lnTo>
                  <a:lnTo>
                    <a:pt x="25" y="159"/>
                  </a:lnTo>
                  <a:lnTo>
                    <a:pt x="18" y="177"/>
                  </a:lnTo>
                  <a:lnTo>
                    <a:pt x="12" y="195"/>
                  </a:lnTo>
                  <a:lnTo>
                    <a:pt x="7" y="213"/>
                  </a:lnTo>
                  <a:lnTo>
                    <a:pt x="3" y="231"/>
                  </a:lnTo>
                  <a:lnTo>
                    <a:pt x="1" y="249"/>
                  </a:lnTo>
                  <a:lnTo>
                    <a:pt x="0" y="268"/>
                  </a:lnTo>
                  <a:lnTo>
                    <a:pt x="0" y="285"/>
                  </a:lnTo>
                  <a:lnTo>
                    <a:pt x="1" y="302"/>
                  </a:lnTo>
                  <a:lnTo>
                    <a:pt x="5" y="319"/>
                  </a:lnTo>
                  <a:lnTo>
                    <a:pt x="10" y="334"/>
                  </a:lnTo>
                  <a:lnTo>
                    <a:pt x="19" y="348"/>
                  </a:lnTo>
                  <a:lnTo>
                    <a:pt x="28" y="362"/>
                  </a:lnTo>
                  <a:lnTo>
                    <a:pt x="41" y="374"/>
                  </a:lnTo>
                  <a:lnTo>
                    <a:pt x="57" y="385"/>
                  </a:lnTo>
                  <a:lnTo>
                    <a:pt x="75" y="394"/>
                  </a:lnTo>
                  <a:lnTo>
                    <a:pt x="97" y="402"/>
                  </a:lnTo>
                  <a:lnTo>
                    <a:pt x="122" y="408"/>
                  </a:lnTo>
                  <a:lnTo>
                    <a:pt x="150" y="412"/>
                  </a:lnTo>
                  <a:lnTo>
                    <a:pt x="181" y="414"/>
                  </a:lnTo>
                  <a:lnTo>
                    <a:pt x="179" y="396"/>
                  </a:lnTo>
                  <a:lnTo>
                    <a:pt x="177" y="379"/>
                  </a:lnTo>
                  <a:lnTo>
                    <a:pt x="177" y="361"/>
                  </a:lnTo>
                  <a:lnTo>
                    <a:pt x="179" y="343"/>
                  </a:lnTo>
                  <a:lnTo>
                    <a:pt x="86" y="343"/>
                  </a:lnTo>
                  <a:lnTo>
                    <a:pt x="86" y="312"/>
                  </a:lnTo>
                  <a:lnTo>
                    <a:pt x="93" y="309"/>
                  </a:lnTo>
                  <a:lnTo>
                    <a:pt x="100" y="304"/>
                  </a:lnTo>
                  <a:lnTo>
                    <a:pt x="106" y="298"/>
                  </a:lnTo>
                  <a:lnTo>
                    <a:pt x="113" y="291"/>
                  </a:lnTo>
                  <a:lnTo>
                    <a:pt x="118" y="284"/>
                  </a:lnTo>
                  <a:lnTo>
                    <a:pt x="121" y="275"/>
                  </a:lnTo>
                  <a:lnTo>
                    <a:pt x="124" y="266"/>
                  </a:lnTo>
                  <a:lnTo>
                    <a:pt x="125" y="257"/>
                  </a:lnTo>
                  <a:lnTo>
                    <a:pt x="125" y="249"/>
                  </a:lnTo>
                  <a:lnTo>
                    <a:pt x="124" y="242"/>
                  </a:lnTo>
                  <a:lnTo>
                    <a:pt x="90" y="242"/>
                  </a:lnTo>
                  <a:lnTo>
                    <a:pt x="90" y="204"/>
                  </a:lnTo>
                  <a:lnTo>
                    <a:pt x="118" y="204"/>
                  </a:lnTo>
                  <a:lnTo>
                    <a:pt x="116" y="189"/>
                  </a:lnTo>
                  <a:lnTo>
                    <a:pt x="115" y="174"/>
                  </a:lnTo>
                  <a:lnTo>
                    <a:pt x="116" y="165"/>
                  </a:lnTo>
                  <a:lnTo>
                    <a:pt x="117" y="157"/>
                  </a:lnTo>
                  <a:lnTo>
                    <a:pt x="118" y="148"/>
                  </a:lnTo>
                  <a:lnTo>
                    <a:pt x="121" y="141"/>
                  </a:lnTo>
                  <a:lnTo>
                    <a:pt x="124" y="134"/>
                  </a:lnTo>
                  <a:lnTo>
                    <a:pt x="127" y="128"/>
                  </a:lnTo>
                  <a:lnTo>
                    <a:pt x="132" y="122"/>
                  </a:lnTo>
                  <a:lnTo>
                    <a:pt x="137" y="116"/>
                  </a:lnTo>
                  <a:lnTo>
                    <a:pt x="142" y="112"/>
                  </a:lnTo>
                  <a:lnTo>
                    <a:pt x="149" y="108"/>
                  </a:lnTo>
                  <a:lnTo>
                    <a:pt x="155" y="104"/>
                  </a:lnTo>
                  <a:lnTo>
                    <a:pt x="162" y="100"/>
                  </a:lnTo>
                  <a:lnTo>
                    <a:pt x="169" y="98"/>
                  </a:lnTo>
                  <a:lnTo>
                    <a:pt x="177" y="97"/>
                  </a:lnTo>
                  <a:lnTo>
                    <a:pt x="185" y="96"/>
                  </a:lnTo>
                  <a:lnTo>
                    <a:pt x="195" y="95"/>
                  </a:lnTo>
                  <a:lnTo>
                    <a:pt x="207" y="96"/>
                  </a:lnTo>
                  <a:lnTo>
                    <a:pt x="219" y="98"/>
                  </a:lnTo>
                  <a:lnTo>
                    <a:pt x="229" y="101"/>
                  </a:lnTo>
                  <a:lnTo>
                    <a:pt x="235" y="105"/>
                  </a:lnTo>
                  <a:lnTo>
                    <a:pt x="226" y="147"/>
                  </a:lnTo>
                  <a:lnTo>
                    <a:pt x="221" y="144"/>
                  </a:lnTo>
                  <a:lnTo>
                    <a:pt x="215" y="142"/>
                  </a:lnTo>
                  <a:lnTo>
                    <a:pt x="206" y="141"/>
                  </a:lnTo>
                  <a:lnTo>
                    <a:pt x="198" y="141"/>
                  </a:lnTo>
                  <a:lnTo>
                    <a:pt x="189" y="141"/>
                  </a:lnTo>
                  <a:lnTo>
                    <a:pt x="182" y="144"/>
                  </a:lnTo>
                  <a:lnTo>
                    <a:pt x="176" y="147"/>
                  </a:lnTo>
                  <a:lnTo>
                    <a:pt x="171" y="152"/>
                  </a:lnTo>
                  <a:lnTo>
                    <a:pt x="168" y="157"/>
                  </a:lnTo>
                  <a:lnTo>
                    <a:pt x="166" y="162"/>
                  </a:lnTo>
                  <a:lnTo>
                    <a:pt x="165" y="169"/>
                  </a:lnTo>
                  <a:lnTo>
                    <a:pt x="165" y="176"/>
                  </a:lnTo>
                  <a:lnTo>
                    <a:pt x="166" y="190"/>
                  </a:lnTo>
                  <a:lnTo>
                    <a:pt x="168" y="204"/>
                  </a:lnTo>
                  <a:lnTo>
                    <a:pt x="216" y="204"/>
                  </a:lnTo>
                  <a:lnTo>
                    <a:pt x="216" y="205"/>
                  </a:lnTo>
                  <a:lnTo>
                    <a:pt x="229" y="176"/>
                  </a:lnTo>
                  <a:lnTo>
                    <a:pt x="241" y="149"/>
                  </a:lnTo>
                  <a:lnTo>
                    <a:pt x="254" y="124"/>
                  </a:lnTo>
                  <a:lnTo>
                    <a:pt x="267" y="100"/>
                  </a:lnTo>
                  <a:lnTo>
                    <a:pt x="251" y="77"/>
                  </a:lnTo>
                  <a:lnTo>
                    <a:pt x="233" y="52"/>
                  </a:lnTo>
                  <a:lnTo>
                    <a:pt x="214" y="28"/>
                  </a:lnTo>
                  <a:lnTo>
                    <a:pt x="192" y="1"/>
                  </a:lnTo>
                  <a:lnTo>
                    <a:pt x="182" y="0"/>
                  </a:lnTo>
                  <a:lnTo>
                    <a:pt x="1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1" name="Freeform 10177"/>
            <p:cNvSpPr>
              <a:spLocks/>
            </p:cNvSpPr>
            <p:nvPr/>
          </p:nvSpPr>
          <p:spPr bwMode="auto">
            <a:xfrm>
              <a:off x="3351324" y="1945481"/>
              <a:ext cx="20638" cy="22225"/>
            </a:xfrm>
            <a:custGeom>
              <a:avLst/>
              <a:gdLst>
                <a:gd name="T0" fmla="*/ 50 w 50"/>
                <a:gd name="T1" fmla="*/ 0 h 54"/>
                <a:gd name="T2" fmla="*/ 20 w 50"/>
                <a:gd name="T3" fmla="*/ 0 h 54"/>
                <a:gd name="T4" fmla="*/ 20 w 50"/>
                <a:gd name="T5" fmla="*/ 7 h 54"/>
                <a:gd name="T6" fmla="*/ 20 w 50"/>
                <a:gd name="T7" fmla="*/ 14 h 54"/>
                <a:gd name="T8" fmla="*/ 19 w 50"/>
                <a:gd name="T9" fmla="*/ 20 h 54"/>
                <a:gd name="T10" fmla="*/ 17 w 50"/>
                <a:gd name="T11" fmla="*/ 27 h 54"/>
                <a:gd name="T12" fmla="*/ 15 w 50"/>
                <a:gd name="T13" fmla="*/ 34 h 54"/>
                <a:gd name="T14" fmla="*/ 11 w 50"/>
                <a:gd name="T15" fmla="*/ 40 h 54"/>
                <a:gd name="T16" fmla="*/ 6 w 50"/>
                <a:gd name="T17" fmla="*/ 47 h 54"/>
                <a:gd name="T18" fmla="*/ 0 w 50"/>
                <a:gd name="T19" fmla="*/ 53 h 54"/>
                <a:gd name="T20" fmla="*/ 0 w 50"/>
                <a:gd name="T21" fmla="*/ 54 h 54"/>
                <a:gd name="T22" fmla="*/ 35 w 50"/>
                <a:gd name="T23" fmla="*/ 54 h 54"/>
                <a:gd name="T24" fmla="*/ 38 w 50"/>
                <a:gd name="T25" fmla="*/ 40 h 54"/>
                <a:gd name="T26" fmla="*/ 41 w 50"/>
                <a:gd name="T27" fmla="*/ 27 h 54"/>
                <a:gd name="T28" fmla="*/ 46 w 50"/>
                <a:gd name="T29" fmla="*/ 14 h 54"/>
                <a:gd name="T30" fmla="*/ 50 w 50"/>
                <a:gd name="T31"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54">
                  <a:moveTo>
                    <a:pt x="50" y="0"/>
                  </a:moveTo>
                  <a:lnTo>
                    <a:pt x="20" y="0"/>
                  </a:lnTo>
                  <a:lnTo>
                    <a:pt x="20" y="7"/>
                  </a:lnTo>
                  <a:lnTo>
                    <a:pt x="20" y="14"/>
                  </a:lnTo>
                  <a:lnTo>
                    <a:pt x="19" y="20"/>
                  </a:lnTo>
                  <a:lnTo>
                    <a:pt x="17" y="27"/>
                  </a:lnTo>
                  <a:lnTo>
                    <a:pt x="15" y="34"/>
                  </a:lnTo>
                  <a:lnTo>
                    <a:pt x="11" y="40"/>
                  </a:lnTo>
                  <a:lnTo>
                    <a:pt x="6" y="47"/>
                  </a:lnTo>
                  <a:lnTo>
                    <a:pt x="0" y="53"/>
                  </a:lnTo>
                  <a:lnTo>
                    <a:pt x="0" y="54"/>
                  </a:lnTo>
                  <a:lnTo>
                    <a:pt x="35" y="54"/>
                  </a:lnTo>
                  <a:lnTo>
                    <a:pt x="38" y="40"/>
                  </a:lnTo>
                  <a:lnTo>
                    <a:pt x="41" y="27"/>
                  </a:lnTo>
                  <a:lnTo>
                    <a:pt x="46" y="14"/>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2" name="Freeform 10178"/>
            <p:cNvSpPr>
              <a:spLocks/>
            </p:cNvSpPr>
            <p:nvPr/>
          </p:nvSpPr>
          <p:spPr bwMode="auto">
            <a:xfrm>
              <a:off x="3317986" y="1810543"/>
              <a:ext cx="50800" cy="39688"/>
            </a:xfrm>
            <a:custGeom>
              <a:avLst/>
              <a:gdLst>
                <a:gd name="T0" fmla="*/ 99 w 131"/>
                <a:gd name="T1" fmla="*/ 0 h 101"/>
                <a:gd name="T2" fmla="*/ 90 w 131"/>
                <a:gd name="T3" fmla="*/ 0 h 101"/>
                <a:gd name="T4" fmla="*/ 82 w 131"/>
                <a:gd name="T5" fmla="*/ 1 h 101"/>
                <a:gd name="T6" fmla="*/ 72 w 131"/>
                <a:gd name="T7" fmla="*/ 3 h 101"/>
                <a:gd name="T8" fmla="*/ 62 w 131"/>
                <a:gd name="T9" fmla="*/ 6 h 101"/>
                <a:gd name="T10" fmla="*/ 52 w 131"/>
                <a:gd name="T11" fmla="*/ 9 h 101"/>
                <a:gd name="T12" fmla="*/ 41 w 131"/>
                <a:gd name="T13" fmla="*/ 13 h 101"/>
                <a:gd name="T14" fmla="*/ 32 w 131"/>
                <a:gd name="T15" fmla="*/ 19 h 101"/>
                <a:gd name="T16" fmla="*/ 21 w 131"/>
                <a:gd name="T17" fmla="*/ 27 h 101"/>
                <a:gd name="T18" fmla="*/ 37 w 131"/>
                <a:gd name="T19" fmla="*/ 48 h 101"/>
                <a:gd name="T20" fmla="*/ 45 w 131"/>
                <a:gd name="T21" fmla="*/ 58 h 101"/>
                <a:gd name="T22" fmla="*/ 13 w 131"/>
                <a:gd name="T23" fmla="*/ 32 h 101"/>
                <a:gd name="T24" fmla="*/ 7 w 131"/>
                <a:gd name="T25" fmla="*/ 37 h 101"/>
                <a:gd name="T26" fmla="*/ 0 w 131"/>
                <a:gd name="T27" fmla="*/ 45 h 101"/>
                <a:gd name="T28" fmla="*/ 36 w 131"/>
                <a:gd name="T29" fmla="*/ 101 h 101"/>
                <a:gd name="T30" fmla="*/ 42 w 131"/>
                <a:gd name="T31" fmla="*/ 98 h 101"/>
                <a:gd name="T32" fmla="*/ 57 w 131"/>
                <a:gd name="T33" fmla="*/ 92 h 101"/>
                <a:gd name="T34" fmla="*/ 68 w 131"/>
                <a:gd name="T35" fmla="*/ 89 h 101"/>
                <a:gd name="T36" fmla="*/ 79 w 131"/>
                <a:gd name="T37" fmla="*/ 85 h 101"/>
                <a:gd name="T38" fmla="*/ 92 w 131"/>
                <a:gd name="T39" fmla="*/ 83 h 101"/>
                <a:gd name="T40" fmla="*/ 106 w 131"/>
                <a:gd name="T41" fmla="*/ 82 h 101"/>
                <a:gd name="T42" fmla="*/ 114 w 131"/>
                <a:gd name="T43" fmla="*/ 83 h 101"/>
                <a:gd name="T44" fmla="*/ 121 w 131"/>
                <a:gd name="T45" fmla="*/ 83 h 101"/>
                <a:gd name="T46" fmla="*/ 124 w 131"/>
                <a:gd name="T47" fmla="*/ 72 h 101"/>
                <a:gd name="T48" fmla="*/ 130 w 131"/>
                <a:gd name="T49" fmla="*/ 44 h 101"/>
                <a:gd name="T50" fmla="*/ 131 w 131"/>
                <a:gd name="T51" fmla="*/ 36 h 101"/>
                <a:gd name="T52" fmla="*/ 131 w 131"/>
                <a:gd name="T53" fmla="*/ 29 h 101"/>
                <a:gd name="T54" fmla="*/ 131 w 131"/>
                <a:gd name="T55" fmla="*/ 21 h 101"/>
                <a:gd name="T56" fmla="*/ 130 w 131"/>
                <a:gd name="T57" fmla="*/ 16 h 101"/>
                <a:gd name="T58" fmla="*/ 128 w 131"/>
                <a:gd name="T59" fmla="*/ 10 h 101"/>
                <a:gd name="T60" fmla="*/ 125 w 131"/>
                <a:gd name="T61" fmla="*/ 6 h 101"/>
                <a:gd name="T62" fmla="*/ 122 w 131"/>
                <a:gd name="T63" fmla="*/ 3 h 101"/>
                <a:gd name="T64" fmla="*/ 117 w 131"/>
                <a:gd name="T65" fmla="*/ 1 h 101"/>
                <a:gd name="T66" fmla="*/ 108 w 131"/>
                <a:gd name="T67" fmla="*/ 0 h 101"/>
                <a:gd name="T68" fmla="*/ 99 w 131"/>
                <a:gd name="T6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101">
                  <a:moveTo>
                    <a:pt x="99" y="0"/>
                  </a:moveTo>
                  <a:lnTo>
                    <a:pt x="90" y="0"/>
                  </a:lnTo>
                  <a:lnTo>
                    <a:pt x="82" y="1"/>
                  </a:lnTo>
                  <a:lnTo>
                    <a:pt x="72" y="3"/>
                  </a:lnTo>
                  <a:lnTo>
                    <a:pt x="62" y="6"/>
                  </a:lnTo>
                  <a:lnTo>
                    <a:pt x="52" y="9"/>
                  </a:lnTo>
                  <a:lnTo>
                    <a:pt x="41" y="13"/>
                  </a:lnTo>
                  <a:lnTo>
                    <a:pt x="32" y="19"/>
                  </a:lnTo>
                  <a:lnTo>
                    <a:pt x="21" y="27"/>
                  </a:lnTo>
                  <a:lnTo>
                    <a:pt x="37" y="48"/>
                  </a:lnTo>
                  <a:lnTo>
                    <a:pt x="45" y="58"/>
                  </a:lnTo>
                  <a:lnTo>
                    <a:pt x="13" y="32"/>
                  </a:lnTo>
                  <a:lnTo>
                    <a:pt x="7" y="37"/>
                  </a:lnTo>
                  <a:lnTo>
                    <a:pt x="0" y="45"/>
                  </a:lnTo>
                  <a:lnTo>
                    <a:pt x="36" y="101"/>
                  </a:lnTo>
                  <a:lnTo>
                    <a:pt x="42" y="98"/>
                  </a:lnTo>
                  <a:lnTo>
                    <a:pt x="57" y="92"/>
                  </a:lnTo>
                  <a:lnTo>
                    <a:pt x="68" y="89"/>
                  </a:lnTo>
                  <a:lnTo>
                    <a:pt x="79" y="85"/>
                  </a:lnTo>
                  <a:lnTo>
                    <a:pt x="92" y="83"/>
                  </a:lnTo>
                  <a:lnTo>
                    <a:pt x="106" y="82"/>
                  </a:lnTo>
                  <a:lnTo>
                    <a:pt x="114" y="83"/>
                  </a:lnTo>
                  <a:lnTo>
                    <a:pt x="121" y="83"/>
                  </a:lnTo>
                  <a:lnTo>
                    <a:pt x="124" y="72"/>
                  </a:lnTo>
                  <a:lnTo>
                    <a:pt x="130" y="44"/>
                  </a:lnTo>
                  <a:lnTo>
                    <a:pt x="131" y="36"/>
                  </a:lnTo>
                  <a:lnTo>
                    <a:pt x="131" y="29"/>
                  </a:lnTo>
                  <a:lnTo>
                    <a:pt x="131" y="21"/>
                  </a:lnTo>
                  <a:lnTo>
                    <a:pt x="130" y="16"/>
                  </a:lnTo>
                  <a:lnTo>
                    <a:pt x="128" y="10"/>
                  </a:lnTo>
                  <a:lnTo>
                    <a:pt x="125" y="6"/>
                  </a:lnTo>
                  <a:lnTo>
                    <a:pt x="122" y="3"/>
                  </a:lnTo>
                  <a:lnTo>
                    <a:pt x="117" y="1"/>
                  </a:lnTo>
                  <a:lnTo>
                    <a:pt x="108" y="0"/>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3" name="Freeform 10179"/>
            <p:cNvSpPr>
              <a:spLocks/>
            </p:cNvSpPr>
            <p:nvPr/>
          </p:nvSpPr>
          <p:spPr bwMode="auto">
            <a:xfrm>
              <a:off x="3505311" y="1850231"/>
              <a:ext cx="115888" cy="163513"/>
            </a:xfrm>
            <a:custGeom>
              <a:avLst/>
              <a:gdLst>
                <a:gd name="T0" fmla="*/ 104 w 291"/>
                <a:gd name="T1" fmla="*/ 1 h 414"/>
                <a:gd name="T2" fmla="*/ 76 w 291"/>
                <a:gd name="T3" fmla="*/ 6 h 414"/>
                <a:gd name="T4" fmla="*/ 53 w 291"/>
                <a:gd name="T5" fmla="*/ 16 h 414"/>
                <a:gd name="T6" fmla="*/ 45 w 291"/>
                <a:gd name="T7" fmla="*/ 25 h 414"/>
                <a:gd name="T8" fmla="*/ 19 w 291"/>
                <a:gd name="T9" fmla="*/ 67 h 414"/>
                <a:gd name="T10" fmla="*/ 11 w 291"/>
                <a:gd name="T11" fmla="*/ 115 h 414"/>
                <a:gd name="T12" fmla="*/ 32 w 291"/>
                <a:gd name="T13" fmla="*/ 146 h 414"/>
                <a:gd name="T14" fmla="*/ 47 w 291"/>
                <a:gd name="T15" fmla="*/ 152 h 414"/>
                <a:gd name="T16" fmla="*/ 62 w 291"/>
                <a:gd name="T17" fmla="*/ 133 h 414"/>
                <a:gd name="T18" fmla="*/ 79 w 291"/>
                <a:gd name="T19" fmla="*/ 120 h 414"/>
                <a:gd name="T20" fmla="*/ 99 w 291"/>
                <a:gd name="T21" fmla="*/ 110 h 414"/>
                <a:gd name="T22" fmla="*/ 123 w 291"/>
                <a:gd name="T23" fmla="*/ 105 h 414"/>
                <a:gd name="T24" fmla="*/ 151 w 291"/>
                <a:gd name="T25" fmla="*/ 105 h 414"/>
                <a:gd name="T26" fmla="*/ 176 w 291"/>
                <a:gd name="T27" fmla="*/ 111 h 414"/>
                <a:gd name="T28" fmla="*/ 177 w 291"/>
                <a:gd name="T29" fmla="*/ 158 h 414"/>
                <a:gd name="T30" fmla="*/ 160 w 291"/>
                <a:gd name="T31" fmla="*/ 152 h 414"/>
                <a:gd name="T32" fmla="*/ 139 w 291"/>
                <a:gd name="T33" fmla="*/ 149 h 414"/>
                <a:gd name="T34" fmla="*/ 126 w 291"/>
                <a:gd name="T35" fmla="*/ 150 h 414"/>
                <a:gd name="T36" fmla="*/ 114 w 291"/>
                <a:gd name="T37" fmla="*/ 154 h 414"/>
                <a:gd name="T38" fmla="*/ 105 w 291"/>
                <a:gd name="T39" fmla="*/ 160 h 414"/>
                <a:gd name="T40" fmla="*/ 95 w 291"/>
                <a:gd name="T41" fmla="*/ 170 h 414"/>
                <a:gd name="T42" fmla="*/ 89 w 291"/>
                <a:gd name="T43" fmla="*/ 180 h 414"/>
                <a:gd name="T44" fmla="*/ 85 w 291"/>
                <a:gd name="T45" fmla="*/ 194 h 414"/>
                <a:gd name="T46" fmla="*/ 172 w 291"/>
                <a:gd name="T47" fmla="*/ 220 h 414"/>
                <a:gd name="T48" fmla="*/ 79 w 291"/>
                <a:gd name="T49" fmla="*/ 229 h 414"/>
                <a:gd name="T50" fmla="*/ 172 w 291"/>
                <a:gd name="T51" fmla="*/ 238 h 414"/>
                <a:gd name="T52" fmla="*/ 96 w 291"/>
                <a:gd name="T53" fmla="*/ 264 h 414"/>
                <a:gd name="T54" fmla="*/ 103 w 291"/>
                <a:gd name="T55" fmla="*/ 281 h 414"/>
                <a:gd name="T56" fmla="*/ 110 w 291"/>
                <a:gd name="T57" fmla="*/ 303 h 414"/>
                <a:gd name="T58" fmla="*/ 124 w 291"/>
                <a:gd name="T59" fmla="*/ 308 h 414"/>
                <a:gd name="T60" fmla="*/ 140 w 291"/>
                <a:gd name="T61" fmla="*/ 309 h 414"/>
                <a:gd name="T62" fmla="*/ 163 w 291"/>
                <a:gd name="T63" fmla="*/ 306 h 414"/>
                <a:gd name="T64" fmla="*/ 180 w 291"/>
                <a:gd name="T65" fmla="*/ 300 h 414"/>
                <a:gd name="T66" fmla="*/ 178 w 291"/>
                <a:gd name="T67" fmla="*/ 346 h 414"/>
                <a:gd name="T68" fmla="*/ 158 w 291"/>
                <a:gd name="T69" fmla="*/ 353 h 414"/>
                <a:gd name="T70" fmla="*/ 142 w 291"/>
                <a:gd name="T71" fmla="*/ 355 h 414"/>
                <a:gd name="T72" fmla="*/ 128 w 291"/>
                <a:gd name="T73" fmla="*/ 356 h 414"/>
                <a:gd name="T74" fmla="*/ 124 w 291"/>
                <a:gd name="T75" fmla="*/ 371 h 414"/>
                <a:gd name="T76" fmla="*/ 124 w 291"/>
                <a:gd name="T77" fmla="*/ 400 h 414"/>
                <a:gd name="T78" fmla="*/ 127 w 291"/>
                <a:gd name="T79" fmla="*/ 413 h 414"/>
                <a:gd name="T80" fmla="*/ 136 w 291"/>
                <a:gd name="T81" fmla="*/ 413 h 414"/>
                <a:gd name="T82" fmla="*/ 162 w 291"/>
                <a:gd name="T83" fmla="*/ 411 h 414"/>
                <a:gd name="T84" fmla="*/ 192 w 291"/>
                <a:gd name="T85" fmla="*/ 405 h 414"/>
                <a:gd name="T86" fmla="*/ 214 w 291"/>
                <a:gd name="T87" fmla="*/ 397 h 414"/>
                <a:gd name="T88" fmla="*/ 236 w 291"/>
                <a:gd name="T89" fmla="*/ 387 h 414"/>
                <a:gd name="T90" fmla="*/ 256 w 291"/>
                <a:gd name="T91" fmla="*/ 372 h 414"/>
                <a:gd name="T92" fmla="*/ 273 w 291"/>
                <a:gd name="T93" fmla="*/ 352 h 414"/>
                <a:gd name="T94" fmla="*/ 285 w 291"/>
                <a:gd name="T95" fmla="*/ 327 h 414"/>
                <a:gd name="T96" fmla="*/ 291 w 291"/>
                <a:gd name="T97" fmla="*/ 297 h 414"/>
                <a:gd name="T98" fmla="*/ 289 w 291"/>
                <a:gd name="T99" fmla="*/ 261 h 414"/>
                <a:gd name="T100" fmla="*/ 277 w 291"/>
                <a:gd name="T101" fmla="*/ 218 h 414"/>
                <a:gd name="T102" fmla="*/ 255 w 291"/>
                <a:gd name="T103" fmla="*/ 166 h 414"/>
                <a:gd name="T104" fmla="*/ 220 w 291"/>
                <a:gd name="T105" fmla="*/ 107 h 414"/>
                <a:gd name="T106" fmla="*/ 171 w 291"/>
                <a:gd name="T107" fmla="*/ 39 h 414"/>
                <a:gd name="T108" fmla="*/ 130 w 291"/>
                <a:gd name="T109"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1" h="414">
                  <a:moveTo>
                    <a:pt x="121" y="0"/>
                  </a:moveTo>
                  <a:lnTo>
                    <a:pt x="104" y="1"/>
                  </a:lnTo>
                  <a:lnTo>
                    <a:pt x="89" y="4"/>
                  </a:lnTo>
                  <a:lnTo>
                    <a:pt x="76" y="6"/>
                  </a:lnTo>
                  <a:lnTo>
                    <a:pt x="66" y="10"/>
                  </a:lnTo>
                  <a:lnTo>
                    <a:pt x="53" y="16"/>
                  </a:lnTo>
                  <a:lnTo>
                    <a:pt x="48" y="19"/>
                  </a:lnTo>
                  <a:lnTo>
                    <a:pt x="45" y="25"/>
                  </a:lnTo>
                  <a:lnTo>
                    <a:pt x="33" y="42"/>
                  </a:lnTo>
                  <a:lnTo>
                    <a:pt x="19" y="67"/>
                  </a:lnTo>
                  <a:lnTo>
                    <a:pt x="0" y="100"/>
                  </a:lnTo>
                  <a:lnTo>
                    <a:pt x="11" y="115"/>
                  </a:lnTo>
                  <a:lnTo>
                    <a:pt x="22" y="131"/>
                  </a:lnTo>
                  <a:lnTo>
                    <a:pt x="32" y="146"/>
                  </a:lnTo>
                  <a:lnTo>
                    <a:pt x="41" y="161"/>
                  </a:lnTo>
                  <a:lnTo>
                    <a:pt x="47" y="152"/>
                  </a:lnTo>
                  <a:lnTo>
                    <a:pt x="54" y="142"/>
                  </a:lnTo>
                  <a:lnTo>
                    <a:pt x="62" y="133"/>
                  </a:lnTo>
                  <a:lnTo>
                    <a:pt x="71" y="126"/>
                  </a:lnTo>
                  <a:lnTo>
                    <a:pt x="79" y="120"/>
                  </a:lnTo>
                  <a:lnTo>
                    <a:pt x="90" y="114"/>
                  </a:lnTo>
                  <a:lnTo>
                    <a:pt x="99" y="110"/>
                  </a:lnTo>
                  <a:lnTo>
                    <a:pt x="111" y="107"/>
                  </a:lnTo>
                  <a:lnTo>
                    <a:pt x="123" y="105"/>
                  </a:lnTo>
                  <a:lnTo>
                    <a:pt x="135" y="105"/>
                  </a:lnTo>
                  <a:lnTo>
                    <a:pt x="151" y="105"/>
                  </a:lnTo>
                  <a:lnTo>
                    <a:pt x="164" y="108"/>
                  </a:lnTo>
                  <a:lnTo>
                    <a:pt x="176" y="111"/>
                  </a:lnTo>
                  <a:lnTo>
                    <a:pt x="187" y="115"/>
                  </a:lnTo>
                  <a:lnTo>
                    <a:pt x="177" y="158"/>
                  </a:lnTo>
                  <a:lnTo>
                    <a:pt x="170" y="155"/>
                  </a:lnTo>
                  <a:lnTo>
                    <a:pt x="160" y="152"/>
                  </a:lnTo>
                  <a:lnTo>
                    <a:pt x="149" y="149"/>
                  </a:lnTo>
                  <a:lnTo>
                    <a:pt x="139" y="149"/>
                  </a:lnTo>
                  <a:lnTo>
                    <a:pt x="132" y="149"/>
                  </a:lnTo>
                  <a:lnTo>
                    <a:pt x="126" y="150"/>
                  </a:lnTo>
                  <a:lnTo>
                    <a:pt x="121" y="152"/>
                  </a:lnTo>
                  <a:lnTo>
                    <a:pt x="114" y="154"/>
                  </a:lnTo>
                  <a:lnTo>
                    <a:pt x="109" y="157"/>
                  </a:lnTo>
                  <a:lnTo>
                    <a:pt x="105" y="160"/>
                  </a:lnTo>
                  <a:lnTo>
                    <a:pt x="99" y="164"/>
                  </a:lnTo>
                  <a:lnTo>
                    <a:pt x="95" y="170"/>
                  </a:lnTo>
                  <a:lnTo>
                    <a:pt x="92" y="174"/>
                  </a:lnTo>
                  <a:lnTo>
                    <a:pt x="89" y="180"/>
                  </a:lnTo>
                  <a:lnTo>
                    <a:pt x="87" y="187"/>
                  </a:lnTo>
                  <a:lnTo>
                    <a:pt x="85" y="194"/>
                  </a:lnTo>
                  <a:lnTo>
                    <a:pt x="172" y="193"/>
                  </a:lnTo>
                  <a:lnTo>
                    <a:pt x="172" y="220"/>
                  </a:lnTo>
                  <a:lnTo>
                    <a:pt x="74" y="220"/>
                  </a:lnTo>
                  <a:lnTo>
                    <a:pt x="79" y="229"/>
                  </a:lnTo>
                  <a:lnTo>
                    <a:pt x="83" y="238"/>
                  </a:lnTo>
                  <a:lnTo>
                    <a:pt x="172" y="238"/>
                  </a:lnTo>
                  <a:lnTo>
                    <a:pt x="172" y="264"/>
                  </a:lnTo>
                  <a:lnTo>
                    <a:pt x="96" y="264"/>
                  </a:lnTo>
                  <a:lnTo>
                    <a:pt x="99" y="273"/>
                  </a:lnTo>
                  <a:lnTo>
                    <a:pt x="103" y="281"/>
                  </a:lnTo>
                  <a:lnTo>
                    <a:pt x="106" y="292"/>
                  </a:lnTo>
                  <a:lnTo>
                    <a:pt x="110" y="303"/>
                  </a:lnTo>
                  <a:lnTo>
                    <a:pt x="116" y="306"/>
                  </a:lnTo>
                  <a:lnTo>
                    <a:pt x="124" y="308"/>
                  </a:lnTo>
                  <a:lnTo>
                    <a:pt x="132" y="309"/>
                  </a:lnTo>
                  <a:lnTo>
                    <a:pt x="140" y="309"/>
                  </a:lnTo>
                  <a:lnTo>
                    <a:pt x="153" y="309"/>
                  </a:lnTo>
                  <a:lnTo>
                    <a:pt x="163" y="306"/>
                  </a:lnTo>
                  <a:lnTo>
                    <a:pt x="173" y="303"/>
                  </a:lnTo>
                  <a:lnTo>
                    <a:pt x="180" y="300"/>
                  </a:lnTo>
                  <a:lnTo>
                    <a:pt x="189" y="341"/>
                  </a:lnTo>
                  <a:lnTo>
                    <a:pt x="178" y="346"/>
                  </a:lnTo>
                  <a:lnTo>
                    <a:pt x="165" y="352"/>
                  </a:lnTo>
                  <a:lnTo>
                    <a:pt x="158" y="353"/>
                  </a:lnTo>
                  <a:lnTo>
                    <a:pt x="151" y="355"/>
                  </a:lnTo>
                  <a:lnTo>
                    <a:pt x="142" y="355"/>
                  </a:lnTo>
                  <a:lnTo>
                    <a:pt x="133" y="356"/>
                  </a:lnTo>
                  <a:lnTo>
                    <a:pt x="128" y="356"/>
                  </a:lnTo>
                  <a:lnTo>
                    <a:pt x="122" y="355"/>
                  </a:lnTo>
                  <a:lnTo>
                    <a:pt x="124" y="371"/>
                  </a:lnTo>
                  <a:lnTo>
                    <a:pt x="124" y="386"/>
                  </a:lnTo>
                  <a:lnTo>
                    <a:pt x="124" y="400"/>
                  </a:lnTo>
                  <a:lnTo>
                    <a:pt x="123" y="413"/>
                  </a:lnTo>
                  <a:lnTo>
                    <a:pt x="127" y="413"/>
                  </a:lnTo>
                  <a:lnTo>
                    <a:pt x="132" y="414"/>
                  </a:lnTo>
                  <a:lnTo>
                    <a:pt x="136" y="413"/>
                  </a:lnTo>
                  <a:lnTo>
                    <a:pt x="146" y="413"/>
                  </a:lnTo>
                  <a:lnTo>
                    <a:pt x="162" y="411"/>
                  </a:lnTo>
                  <a:lnTo>
                    <a:pt x="181" y="408"/>
                  </a:lnTo>
                  <a:lnTo>
                    <a:pt x="192" y="405"/>
                  </a:lnTo>
                  <a:lnTo>
                    <a:pt x="203" y="402"/>
                  </a:lnTo>
                  <a:lnTo>
                    <a:pt x="214" y="397"/>
                  </a:lnTo>
                  <a:lnTo>
                    <a:pt x="225" y="392"/>
                  </a:lnTo>
                  <a:lnTo>
                    <a:pt x="236" y="387"/>
                  </a:lnTo>
                  <a:lnTo>
                    <a:pt x="246" y="379"/>
                  </a:lnTo>
                  <a:lnTo>
                    <a:pt x="256" y="372"/>
                  </a:lnTo>
                  <a:lnTo>
                    <a:pt x="265" y="362"/>
                  </a:lnTo>
                  <a:lnTo>
                    <a:pt x="273" y="352"/>
                  </a:lnTo>
                  <a:lnTo>
                    <a:pt x="279" y="341"/>
                  </a:lnTo>
                  <a:lnTo>
                    <a:pt x="285" y="327"/>
                  </a:lnTo>
                  <a:lnTo>
                    <a:pt x="289" y="313"/>
                  </a:lnTo>
                  <a:lnTo>
                    <a:pt x="291" y="297"/>
                  </a:lnTo>
                  <a:lnTo>
                    <a:pt x="291" y="280"/>
                  </a:lnTo>
                  <a:lnTo>
                    <a:pt x="289" y="261"/>
                  </a:lnTo>
                  <a:lnTo>
                    <a:pt x="284" y="240"/>
                  </a:lnTo>
                  <a:lnTo>
                    <a:pt x="277" y="218"/>
                  </a:lnTo>
                  <a:lnTo>
                    <a:pt x="268" y="193"/>
                  </a:lnTo>
                  <a:lnTo>
                    <a:pt x="255" y="166"/>
                  </a:lnTo>
                  <a:lnTo>
                    <a:pt x="239" y="138"/>
                  </a:lnTo>
                  <a:lnTo>
                    <a:pt x="220" y="107"/>
                  </a:lnTo>
                  <a:lnTo>
                    <a:pt x="197" y="74"/>
                  </a:lnTo>
                  <a:lnTo>
                    <a:pt x="171" y="39"/>
                  </a:lnTo>
                  <a:lnTo>
                    <a:pt x="141" y="1"/>
                  </a:lnTo>
                  <a:lnTo>
                    <a:pt x="130" y="0"/>
                  </a:lnTo>
                  <a:lnTo>
                    <a:pt x="1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4" name="Freeform 10180"/>
            <p:cNvSpPr>
              <a:spLocks/>
            </p:cNvSpPr>
            <p:nvPr/>
          </p:nvSpPr>
          <p:spPr bwMode="auto">
            <a:xfrm>
              <a:off x="3511661" y="1810543"/>
              <a:ext cx="50800" cy="39688"/>
            </a:xfrm>
            <a:custGeom>
              <a:avLst/>
              <a:gdLst>
                <a:gd name="T0" fmla="*/ 99 w 131"/>
                <a:gd name="T1" fmla="*/ 0 h 101"/>
                <a:gd name="T2" fmla="*/ 91 w 131"/>
                <a:gd name="T3" fmla="*/ 0 h 101"/>
                <a:gd name="T4" fmla="*/ 82 w 131"/>
                <a:gd name="T5" fmla="*/ 1 h 101"/>
                <a:gd name="T6" fmla="*/ 73 w 131"/>
                <a:gd name="T7" fmla="*/ 3 h 101"/>
                <a:gd name="T8" fmla="*/ 63 w 131"/>
                <a:gd name="T9" fmla="*/ 6 h 101"/>
                <a:gd name="T10" fmla="*/ 52 w 131"/>
                <a:gd name="T11" fmla="*/ 9 h 101"/>
                <a:gd name="T12" fmla="*/ 43 w 131"/>
                <a:gd name="T13" fmla="*/ 13 h 101"/>
                <a:gd name="T14" fmla="*/ 32 w 131"/>
                <a:gd name="T15" fmla="*/ 19 h 101"/>
                <a:gd name="T16" fmla="*/ 21 w 131"/>
                <a:gd name="T17" fmla="*/ 27 h 101"/>
                <a:gd name="T18" fmla="*/ 37 w 131"/>
                <a:gd name="T19" fmla="*/ 48 h 101"/>
                <a:gd name="T20" fmla="*/ 46 w 131"/>
                <a:gd name="T21" fmla="*/ 58 h 101"/>
                <a:gd name="T22" fmla="*/ 14 w 131"/>
                <a:gd name="T23" fmla="*/ 32 h 101"/>
                <a:gd name="T24" fmla="*/ 8 w 131"/>
                <a:gd name="T25" fmla="*/ 37 h 101"/>
                <a:gd name="T26" fmla="*/ 0 w 131"/>
                <a:gd name="T27" fmla="*/ 45 h 101"/>
                <a:gd name="T28" fmla="*/ 36 w 131"/>
                <a:gd name="T29" fmla="*/ 101 h 101"/>
                <a:gd name="T30" fmla="*/ 43 w 131"/>
                <a:gd name="T31" fmla="*/ 98 h 101"/>
                <a:gd name="T32" fmla="*/ 58 w 131"/>
                <a:gd name="T33" fmla="*/ 92 h 101"/>
                <a:gd name="T34" fmla="*/ 68 w 131"/>
                <a:gd name="T35" fmla="*/ 89 h 101"/>
                <a:gd name="T36" fmla="*/ 80 w 131"/>
                <a:gd name="T37" fmla="*/ 85 h 101"/>
                <a:gd name="T38" fmla="*/ 93 w 131"/>
                <a:gd name="T39" fmla="*/ 83 h 101"/>
                <a:gd name="T40" fmla="*/ 107 w 131"/>
                <a:gd name="T41" fmla="*/ 82 h 101"/>
                <a:gd name="T42" fmla="*/ 114 w 131"/>
                <a:gd name="T43" fmla="*/ 83 h 101"/>
                <a:gd name="T44" fmla="*/ 122 w 131"/>
                <a:gd name="T45" fmla="*/ 83 h 101"/>
                <a:gd name="T46" fmla="*/ 126 w 131"/>
                <a:gd name="T47" fmla="*/ 72 h 101"/>
                <a:gd name="T48" fmla="*/ 130 w 131"/>
                <a:gd name="T49" fmla="*/ 44 h 101"/>
                <a:gd name="T50" fmla="*/ 131 w 131"/>
                <a:gd name="T51" fmla="*/ 36 h 101"/>
                <a:gd name="T52" fmla="*/ 131 w 131"/>
                <a:gd name="T53" fmla="*/ 29 h 101"/>
                <a:gd name="T54" fmla="*/ 131 w 131"/>
                <a:gd name="T55" fmla="*/ 21 h 101"/>
                <a:gd name="T56" fmla="*/ 130 w 131"/>
                <a:gd name="T57" fmla="*/ 16 h 101"/>
                <a:gd name="T58" fmla="*/ 129 w 131"/>
                <a:gd name="T59" fmla="*/ 10 h 101"/>
                <a:gd name="T60" fmla="*/ 126 w 131"/>
                <a:gd name="T61" fmla="*/ 6 h 101"/>
                <a:gd name="T62" fmla="*/ 123 w 131"/>
                <a:gd name="T63" fmla="*/ 3 h 101"/>
                <a:gd name="T64" fmla="*/ 118 w 131"/>
                <a:gd name="T65" fmla="*/ 1 h 101"/>
                <a:gd name="T66" fmla="*/ 109 w 131"/>
                <a:gd name="T67" fmla="*/ 0 h 101"/>
                <a:gd name="T68" fmla="*/ 99 w 131"/>
                <a:gd name="T6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101">
                  <a:moveTo>
                    <a:pt x="99" y="0"/>
                  </a:moveTo>
                  <a:lnTo>
                    <a:pt x="91" y="0"/>
                  </a:lnTo>
                  <a:lnTo>
                    <a:pt x="82" y="1"/>
                  </a:lnTo>
                  <a:lnTo>
                    <a:pt x="73" y="3"/>
                  </a:lnTo>
                  <a:lnTo>
                    <a:pt x="63" y="6"/>
                  </a:lnTo>
                  <a:lnTo>
                    <a:pt x="52" y="9"/>
                  </a:lnTo>
                  <a:lnTo>
                    <a:pt x="43" y="13"/>
                  </a:lnTo>
                  <a:lnTo>
                    <a:pt x="32" y="19"/>
                  </a:lnTo>
                  <a:lnTo>
                    <a:pt x="21" y="27"/>
                  </a:lnTo>
                  <a:lnTo>
                    <a:pt x="37" y="48"/>
                  </a:lnTo>
                  <a:lnTo>
                    <a:pt x="46" y="58"/>
                  </a:lnTo>
                  <a:lnTo>
                    <a:pt x="14" y="32"/>
                  </a:lnTo>
                  <a:lnTo>
                    <a:pt x="8" y="37"/>
                  </a:lnTo>
                  <a:lnTo>
                    <a:pt x="0" y="45"/>
                  </a:lnTo>
                  <a:lnTo>
                    <a:pt x="36" y="101"/>
                  </a:lnTo>
                  <a:lnTo>
                    <a:pt x="43" y="98"/>
                  </a:lnTo>
                  <a:lnTo>
                    <a:pt x="58" y="92"/>
                  </a:lnTo>
                  <a:lnTo>
                    <a:pt x="68" y="89"/>
                  </a:lnTo>
                  <a:lnTo>
                    <a:pt x="80" y="85"/>
                  </a:lnTo>
                  <a:lnTo>
                    <a:pt x="93" y="83"/>
                  </a:lnTo>
                  <a:lnTo>
                    <a:pt x="107" y="82"/>
                  </a:lnTo>
                  <a:lnTo>
                    <a:pt x="114" y="83"/>
                  </a:lnTo>
                  <a:lnTo>
                    <a:pt x="122" y="83"/>
                  </a:lnTo>
                  <a:lnTo>
                    <a:pt x="126" y="72"/>
                  </a:lnTo>
                  <a:lnTo>
                    <a:pt x="130" y="44"/>
                  </a:lnTo>
                  <a:lnTo>
                    <a:pt x="131" y="36"/>
                  </a:lnTo>
                  <a:lnTo>
                    <a:pt x="131" y="29"/>
                  </a:lnTo>
                  <a:lnTo>
                    <a:pt x="131" y="21"/>
                  </a:lnTo>
                  <a:lnTo>
                    <a:pt x="130" y="16"/>
                  </a:lnTo>
                  <a:lnTo>
                    <a:pt x="129" y="10"/>
                  </a:lnTo>
                  <a:lnTo>
                    <a:pt x="126" y="6"/>
                  </a:lnTo>
                  <a:lnTo>
                    <a:pt x="123" y="3"/>
                  </a:lnTo>
                  <a:lnTo>
                    <a:pt x="118" y="1"/>
                  </a:lnTo>
                  <a:lnTo>
                    <a:pt x="109" y="0"/>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55" name="TextBox 54"/>
          <p:cNvSpPr txBox="1"/>
          <p:nvPr/>
        </p:nvSpPr>
        <p:spPr>
          <a:xfrm>
            <a:off x="7266579" y="2911365"/>
            <a:ext cx="1752601" cy="250532"/>
          </a:xfrm>
          <a:prstGeom prst="rect">
            <a:avLst/>
          </a:prstGeom>
          <a:noFill/>
        </p:spPr>
        <p:txBody>
          <a:bodyPr wrap="square" lIns="54610" tIns="54610" rIns="54610" bIns="54610" rtlCol="0">
            <a:noAutofit/>
          </a:bodyPr>
          <a:lstStyle/>
          <a:p>
            <a:pPr>
              <a:spcAft>
                <a:spcPts val="600"/>
              </a:spcAft>
            </a:pPr>
            <a:r>
              <a:rPr lang="en-US" sz="900" dirty="0" smtClean="0">
                <a:solidFill>
                  <a:srgbClr val="000000"/>
                </a:solidFill>
              </a:rPr>
              <a:t>Source: cbinsights.com</a:t>
            </a:r>
          </a:p>
        </p:txBody>
      </p:sp>
      <p:sp>
        <p:nvSpPr>
          <p:cNvPr id="8" name="Rectangle 7"/>
          <p:cNvSpPr/>
          <p:nvPr/>
        </p:nvSpPr>
        <p:spPr>
          <a:xfrm>
            <a:off x="628650" y="1722413"/>
            <a:ext cx="3409223" cy="1214596"/>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It’s the collaboration of ‘Insurance’ &amp; ‘Technology’ inspired by the term Fintech. Similar to Fintech, it will disrupt the entire insurance industry </a:t>
            </a:r>
          </a:p>
        </p:txBody>
      </p:sp>
      <p:sp>
        <p:nvSpPr>
          <p:cNvPr id="56" name="TextBox 55"/>
          <p:cNvSpPr txBox="1"/>
          <p:nvPr/>
        </p:nvSpPr>
        <p:spPr>
          <a:xfrm>
            <a:off x="628650" y="1375366"/>
            <a:ext cx="3436913" cy="347046"/>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Definition</a:t>
            </a:r>
          </a:p>
        </p:txBody>
      </p:sp>
      <p:sp>
        <p:nvSpPr>
          <p:cNvPr id="9" name="Rectangle 8"/>
          <p:cNvSpPr/>
          <p:nvPr/>
        </p:nvSpPr>
        <p:spPr>
          <a:xfrm>
            <a:off x="4765971" y="1831109"/>
            <a:ext cx="3418931" cy="7614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just"/>
            <a:r>
              <a:rPr lang="en-US" sz="1200" i="1" dirty="0">
                <a:solidFill>
                  <a:srgbClr val="000000"/>
                </a:solidFill>
                <a:latin typeface="Univers for KPMG" panose="020B0603020202020204" pitchFamily="34" charset="0"/>
              </a:rPr>
              <a:t>Companies in the insurance tech space raised </a:t>
            </a:r>
            <a:r>
              <a:rPr lang="en-US" sz="1200" i="1" dirty="0" smtClean="0">
                <a:solidFill>
                  <a:srgbClr val="000000"/>
                </a:solidFill>
                <a:latin typeface="Univers for KPMG" panose="020B0603020202020204" pitchFamily="34" charset="0"/>
              </a:rPr>
              <a:t>$5.89B </a:t>
            </a:r>
            <a:r>
              <a:rPr lang="en-US" sz="1200" i="1" dirty="0">
                <a:solidFill>
                  <a:srgbClr val="000000"/>
                </a:solidFill>
                <a:latin typeface="Univers for KPMG" panose="020B0603020202020204" pitchFamily="34" charset="0"/>
              </a:rPr>
              <a:t>since </a:t>
            </a:r>
            <a:r>
              <a:rPr lang="en-US" sz="1200" i="1" dirty="0" smtClean="0">
                <a:solidFill>
                  <a:srgbClr val="000000"/>
                </a:solidFill>
                <a:latin typeface="Univers for KPMG" panose="020B0603020202020204" pitchFamily="34" charset="0"/>
              </a:rPr>
              <a:t>2011 </a:t>
            </a:r>
            <a:r>
              <a:rPr lang="en-US" sz="1200" i="1" dirty="0">
                <a:solidFill>
                  <a:srgbClr val="000000"/>
                </a:solidFill>
                <a:latin typeface="Univers for KPMG" panose="020B0603020202020204" pitchFamily="34" charset="0"/>
              </a:rPr>
              <a:t>a whopping </a:t>
            </a:r>
            <a:r>
              <a:rPr lang="en-US" sz="1200" i="1" dirty="0" smtClean="0">
                <a:solidFill>
                  <a:srgbClr val="000000"/>
                </a:solidFill>
                <a:latin typeface="Univers for KPMG" panose="020B0603020202020204" pitchFamily="34" charset="0"/>
              </a:rPr>
              <a:t>$4.36B </a:t>
            </a:r>
            <a:r>
              <a:rPr lang="en-US" sz="1200" i="1" dirty="0">
                <a:solidFill>
                  <a:srgbClr val="000000"/>
                </a:solidFill>
                <a:latin typeface="Univers for KPMG" panose="020B0603020202020204" pitchFamily="34" charset="0"/>
              </a:rPr>
              <a:t>of which has come </a:t>
            </a:r>
            <a:r>
              <a:rPr lang="en-US" sz="1200" i="1" dirty="0" smtClean="0">
                <a:solidFill>
                  <a:srgbClr val="000000"/>
                </a:solidFill>
                <a:latin typeface="Univers for KPMG" panose="020B0603020202020204" pitchFamily="34" charset="0"/>
              </a:rPr>
              <a:t>in 2015-2016. 2015 </a:t>
            </a:r>
            <a:r>
              <a:rPr lang="en-US" sz="1200" i="1" dirty="0">
                <a:solidFill>
                  <a:srgbClr val="000000"/>
                </a:solidFill>
                <a:latin typeface="Univers for KPMG" panose="020B0603020202020204" pitchFamily="34" charset="0"/>
              </a:rPr>
              <a:t>was the biggest year on record. Investor interest in the space is up 9x. </a:t>
            </a:r>
          </a:p>
        </p:txBody>
      </p:sp>
      <p:sp>
        <p:nvSpPr>
          <p:cNvPr id="57" name="Round Same Side Corner Rectangle 56"/>
          <p:cNvSpPr/>
          <p:nvPr/>
        </p:nvSpPr>
        <p:spPr>
          <a:xfrm rot="16200000">
            <a:off x="-253581" y="4798540"/>
            <a:ext cx="2124222" cy="477672"/>
          </a:xfrm>
          <a:prstGeom prst="round2SameRect">
            <a:avLst>
              <a:gd name="adj1" fmla="val 50000"/>
              <a:gd name="adj2" fmla="val 0"/>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500" dirty="0" smtClean="0">
                <a:solidFill>
                  <a:prstClr val="white"/>
                </a:solidFill>
                <a:latin typeface="Univers for KPMG" panose="020B0603020202020204" pitchFamily="34" charset="0"/>
              </a:rPr>
              <a:t>Lemonade</a:t>
            </a:r>
          </a:p>
        </p:txBody>
      </p:sp>
      <p:sp>
        <p:nvSpPr>
          <p:cNvPr id="58" name="Oval Callout 57"/>
          <p:cNvSpPr/>
          <p:nvPr/>
        </p:nvSpPr>
        <p:spPr>
          <a:xfrm>
            <a:off x="3072740" y="3975265"/>
            <a:ext cx="982429" cy="990332"/>
          </a:xfrm>
          <a:prstGeom prst="wedgeEllipse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600" b="1" dirty="0" smtClean="0">
                <a:solidFill>
                  <a:prstClr val="white"/>
                </a:solidFill>
                <a:latin typeface="Univers for KPMG" panose="020B0603020202020204" pitchFamily="34" charset="0"/>
              </a:rPr>
              <a:t>90</a:t>
            </a:r>
            <a:r>
              <a:rPr lang="en-US" sz="1100" b="1" dirty="0" smtClean="0">
                <a:solidFill>
                  <a:prstClr val="white"/>
                </a:solidFill>
                <a:latin typeface="Univers for KPMG" panose="020B0603020202020204" pitchFamily="34" charset="0"/>
              </a:rPr>
              <a:t> </a:t>
            </a:r>
            <a:r>
              <a:rPr lang="en-US" sz="1100" dirty="0" smtClean="0">
                <a:solidFill>
                  <a:prstClr val="white"/>
                </a:solidFill>
                <a:latin typeface="Univers for KPMG" panose="020B0603020202020204" pitchFamily="34" charset="0"/>
              </a:rPr>
              <a:t>minutes to get insured</a:t>
            </a:r>
          </a:p>
        </p:txBody>
      </p:sp>
      <p:sp>
        <p:nvSpPr>
          <p:cNvPr id="59" name="Oval Callout 58"/>
          <p:cNvSpPr/>
          <p:nvPr/>
        </p:nvSpPr>
        <p:spPr>
          <a:xfrm>
            <a:off x="3740684" y="5109155"/>
            <a:ext cx="982429" cy="990332"/>
          </a:xfrm>
          <a:prstGeom prst="wedgeEllipseCallout">
            <a:avLst>
              <a:gd name="adj1" fmla="val 17829"/>
              <a:gd name="adj2" fmla="val -69606"/>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600" b="1" dirty="0" smtClean="0">
                <a:solidFill>
                  <a:prstClr val="white"/>
                </a:solidFill>
                <a:latin typeface="Univers for KPMG" panose="020B0603020202020204" pitchFamily="34" charset="0"/>
              </a:rPr>
              <a:t>3</a:t>
            </a:r>
            <a:r>
              <a:rPr lang="en-US" sz="1100" b="1" dirty="0" smtClean="0">
                <a:solidFill>
                  <a:prstClr val="white"/>
                </a:solidFill>
                <a:latin typeface="Univers for KPMG" panose="020B0603020202020204" pitchFamily="34" charset="0"/>
              </a:rPr>
              <a:t> </a:t>
            </a:r>
            <a:r>
              <a:rPr lang="en-US" sz="1100" dirty="0" smtClean="0">
                <a:solidFill>
                  <a:prstClr val="white"/>
                </a:solidFill>
                <a:latin typeface="Univers for KPMG" panose="020B0603020202020204" pitchFamily="34" charset="0"/>
              </a:rPr>
              <a:t>minutes to get paid</a:t>
            </a:r>
          </a:p>
        </p:txBody>
      </p:sp>
      <p:sp>
        <p:nvSpPr>
          <p:cNvPr id="60" name="Freeform 103"/>
          <p:cNvSpPr>
            <a:spLocks noEditPoints="1"/>
          </p:cNvSpPr>
          <p:nvPr/>
        </p:nvSpPr>
        <p:spPr bwMode="auto">
          <a:xfrm>
            <a:off x="2898336" y="5109156"/>
            <a:ext cx="573496" cy="746082"/>
          </a:xfrm>
          <a:custGeom>
            <a:avLst/>
            <a:gdLst>
              <a:gd name="T0" fmla="*/ 91 w 643"/>
              <a:gd name="T1" fmla="*/ 0 h 1005"/>
              <a:gd name="T2" fmla="*/ 73 w 643"/>
              <a:gd name="T3" fmla="*/ 2 h 1005"/>
              <a:gd name="T4" fmla="*/ 56 w 643"/>
              <a:gd name="T5" fmla="*/ 7 h 1005"/>
              <a:gd name="T6" fmla="*/ 41 w 643"/>
              <a:gd name="T7" fmla="*/ 15 h 1005"/>
              <a:gd name="T8" fmla="*/ 27 w 643"/>
              <a:gd name="T9" fmla="*/ 26 h 1005"/>
              <a:gd name="T10" fmla="*/ 16 w 643"/>
              <a:gd name="T11" fmla="*/ 40 h 1005"/>
              <a:gd name="T12" fmla="*/ 8 w 643"/>
              <a:gd name="T13" fmla="*/ 55 h 1005"/>
              <a:gd name="T14" fmla="*/ 2 w 643"/>
              <a:gd name="T15" fmla="*/ 72 h 1005"/>
              <a:gd name="T16" fmla="*/ 0 w 643"/>
              <a:gd name="T17" fmla="*/ 91 h 1005"/>
              <a:gd name="T18" fmla="*/ 1 w 643"/>
              <a:gd name="T19" fmla="*/ 922 h 1005"/>
              <a:gd name="T20" fmla="*/ 5 w 643"/>
              <a:gd name="T21" fmla="*/ 940 h 1005"/>
              <a:gd name="T22" fmla="*/ 12 w 643"/>
              <a:gd name="T23" fmla="*/ 957 h 1005"/>
              <a:gd name="T24" fmla="*/ 21 w 643"/>
              <a:gd name="T25" fmla="*/ 971 h 1005"/>
              <a:gd name="T26" fmla="*/ 34 w 643"/>
              <a:gd name="T27" fmla="*/ 984 h 1005"/>
              <a:gd name="T28" fmla="*/ 48 w 643"/>
              <a:gd name="T29" fmla="*/ 993 h 1005"/>
              <a:gd name="T30" fmla="*/ 65 w 643"/>
              <a:gd name="T31" fmla="*/ 1001 h 1005"/>
              <a:gd name="T32" fmla="*/ 82 w 643"/>
              <a:gd name="T33" fmla="*/ 1004 h 1005"/>
              <a:gd name="T34" fmla="*/ 552 w 643"/>
              <a:gd name="T35" fmla="*/ 1005 h 1005"/>
              <a:gd name="T36" fmla="*/ 571 w 643"/>
              <a:gd name="T37" fmla="*/ 1003 h 1005"/>
              <a:gd name="T38" fmla="*/ 588 w 643"/>
              <a:gd name="T39" fmla="*/ 998 h 1005"/>
              <a:gd name="T40" fmla="*/ 603 w 643"/>
              <a:gd name="T41" fmla="*/ 989 h 1005"/>
              <a:gd name="T42" fmla="*/ 617 w 643"/>
              <a:gd name="T43" fmla="*/ 977 h 1005"/>
              <a:gd name="T44" fmla="*/ 628 w 643"/>
              <a:gd name="T45" fmla="*/ 965 h 1005"/>
              <a:gd name="T46" fmla="*/ 637 w 643"/>
              <a:gd name="T47" fmla="*/ 949 h 1005"/>
              <a:gd name="T48" fmla="*/ 642 w 643"/>
              <a:gd name="T49" fmla="*/ 932 h 1005"/>
              <a:gd name="T50" fmla="*/ 643 w 643"/>
              <a:gd name="T51" fmla="*/ 914 h 1005"/>
              <a:gd name="T52" fmla="*/ 643 w 643"/>
              <a:gd name="T53" fmla="*/ 81 h 1005"/>
              <a:gd name="T54" fmla="*/ 639 w 643"/>
              <a:gd name="T55" fmla="*/ 63 h 1005"/>
              <a:gd name="T56" fmla="*/ 633 w 643"/>
              <a:gd name="T57" fmla="*/ 47 h 1005"/>
              <a:gd name="T58" fmla="*/ 623 w 643"/>
              <a:gd name="T59" fmla="*/ 32 h 1005"/>
              <a:gd name="T60" fmla="*/ 610 w 643"/>
              <a:gd name="T61" fmla="*/ 21 h 1005"/>
              <a:gd name="T62" fmla="*/ 595 w 643"/>
              <a:gd name="T63" fmla="*/ 10 h 1005"/>
              <a:gd name="T64" fmla="*/ 580 w 643"/>
              <a:gd name="T65" fmla="*/ 4 h 1005"/>
              <a:gd name="T66" fmla="*/ 562 w 643"/>
              <a:gd name="T67" fmla="*/ 0 h 1005"/>
              <a:gd name="T68" fmla="*/ 258 w 643"/>
              <a:gd name="T69" fmla="*/ 64 h 1005"/>
              <a:gd name="T70" fmla="*/ 390 w 643"/>
              <a:gd name="T71" fmla="*/ 65 h 1005"/>
              <a:gd name="T72" fmla="*/ 396 w 643"/>
              <a:gd name="T73" fmla="*/ 72 h 1005"/>
              <a:gd name="T74" fmla="*/ 396 w 643"/>
              <a:gd name="T75" fmla="*/ 81 h 1005"/>
              <a:gd name="T76" fmla="*/ 390 w 643"/>
              <a:gd name="T77" fmla="*/ 86 h 1005"/>
              <a:gd name="T78" fmla="*/ 258 w 643"/>
              <a:gd name="T79" fmla="*/ 88 h 1005"/>
              <a:gd name="T80" fmla="*/ 248 w 643"/>
              <a:gd name="T81" fmla="*/ 84 h 1005"/>
              <a:gd name="T82" fmla="*/ 245 w 643"/>
              <a:gd name="T83" fmla="*/ 76 h 1005"/>
              <a:gd name="T84" fmla="*/ 248 w 643"/>
              <a:gd name="T85" fmla="*/ 68 h 1005"/>
              <a:gd name="T86" fmla="*/ 258 w 643"/>
              <a:gd name="T87" fmla="*/ 64 h 1005"/>
              <a:gd name="T88" fmla="*/ 315 w 643"/>
              <a:gd name="T89" fmla="*/ 957 h 1005"/>
              <a:gd name="T90" fmla="*/ 304 w 643"/>
              <a:gd name="T91" fmla="*/ 953 h 1005"/>
              <a:gd name="T92" fmla="*/ 296 w 643"/>
              <a:gd name="T93" fmla="*/ 945 h 1005"/>
              <a:gd name="T94" fmla="*/ 292 w 643"/>
              <a:gd name="T95" fmla="*/ 934 h 1005"/>
              <a:gd name="T96" fmla="*/ 292 w 643"/>
              <a:gd name="T97" fmla="*/ 921 h 1005"/>
              <a:gd name="T98" fmla="*/ 296 w 643"/>
              <a:gd name="T99" fmla="*/ 911 h 1005"/>
              <a:gd name="T100" fmla="*/ 304 w 643"/>
              <a:gd name="T101" fmla="*/ 902 h 1005"/>
              <a:gd name="T102" fmla="*/ 315 w 643"/>
              <a:gd name="T103" fmla="*/ 897 h 1005"/>
              <a:gd name="T104" fmla="*/ 328 w 643"/>
              <a:gd name="T105" fmla="*/ 897 h 1005"/>
              <a:gd name="T106" fmla="*/ 338 w 643"/>
              <a:gd name="T107" fmla="*/ 902 h 1005"/>
              <a:gd name="T108" fmla="*/ 347 w 643"/>
              <a:gd name="T109" fmla="*/ 911 h 1005"/>
              <a:gd name="T110" fmla="*/ 351 w 643"/>
              <a:gd name="T111" fmla="*/ 921 h 1005"/>
              <a:gd name="T112" fmla="*/ 351 w 643"/>
              <a:gd name="T113" fmla="*/ 934 h 1005"/>
              <a:gd name="T114" fmla="*/ 347 w 643"/>
              <a:gd name="T115" fmla="*/ 945 h 1005"/>
              <a:gd name="T116" fmla="*/ 338 w 643"/>
              <a:gd name="T117" fmla="*/ 953 h 1005"/>
              <a:gd name="T118" fmla="*/ 328 w 643"/>
              <a:gd name="T119" fmla="*/ 957 h 1005"/>
              <a:gd name="T120" fmla="*/ 557 w 643"/>
              <a:gd name="T121" fmla="*/ 858 h 1005"/>
              <a:gd name="T122" fmla="*/ 85 w 643"/>
              <a:gd name="T123" fmla="*/ 146 h 1005"/>
              <a:gd name="T124" fmla="*/ 557 w 643"/>
              <a:gd name="T125" fmla="*/ 858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3" h="1005">
                <a:moveTo>
                  <a:pt x="552" y="0"/>
                </a:moveTo>
                <a:lnTo>
                  <a:pt x="91" y="0"/>
                </a:lnTo>
                <a:lnTo>
                  <a:pt x="82" y="0"/>
                </a:lnTo>
                <a:lnTo>
                  <a:pt x="73" y="2"/>
                </a:lnTo>
                <a:lnTo>
                  <a:pt x="65" y="4"/>
                </a:lnTo>
                <a:lnTo>
                  <a:pt x="56" y="7"/>
                </a:lnTo>
                <a:lnTo>
                  <a:pt x="48" y="10"/>
                </a:lnTo>
                <a:lnTo>
                  <a:pt x="41" y="15"/>
                </a:lnTo>
                <a:lnTo>
                  <a:pt x="34" y="21"/>
                </a:lnTo>
                <a:lnTo>
                  <a:pt x="27" y="26"/>
                </a:lnTo>
                <a:lnTo>
                  <a:pt x="21" y="32"/>
                </a:lnTo>
                <a:lnTo>
                  <a:pt x="16" y="40"/>
                </a:lnTo>
                <a:lnTo>
                  <a:pt x="12" y="47"/>
                </a:lnTo>
                <a:lnTo>
                  <a:pt x="8" y="55"/>
                </a:lnTo>
                <a:lnTo>
                  <a:pt x="5" y="63"/>
                </a:lnTo>
                <a:lnTo>
                  <a:pt x="2" y="72"/>
                </a:lnTo>
                <a:lnTo>
                  <a:pt x="1" y="81"/>
                </a:lnTo>
                <a:lnTo>
                  <a:pt x="0" y="91"/>
                </a:lnTo>
                <a:lnTo>
                  <a:pt x="0" y="914"/>
                </a:lnTo>
                <a:lnTo>
                  <a:pt x="1" y="922"/>
                </a:lnTo>
                <a:lnTo>
                  <a:pt x="2" y="932"/>
                </a:lnTo>
                <a:lnTo>
                  <a:pt x="5" y="940"/>
                </a:lnTo>
                <a:lnTo>
                  <a:pt x="8" y="949"/>
                </a:lnTo>
                <a:lnTo>
                  <a:pt x="12" y="957"/>
                </a:lnTo>
                <a:lnTo>
                  <a:pt x="16" y="965"/>
                </a:lnTo>
                <a:lnTo>
                  <a:pt x="21" y="971"/>
                </a:lnTo>
                <a:lnTo>
                  <a:pt x="27" y="977"/>
                </a:lnTo>
                <a:lnTo>
                  <a:pt x="34" y="984"/>
                </a:lnTo>
                <a:lnTo>
                  <a:pt x="41" y="989"/>
                </a:lnTo>
                <a:lnTo>
                  <a:pt x="48" y="993"/>
                </a:lnTo>
                <a:lnTo>
                  <a:pt x="56" y="998"/>
                </a:lnTo>
                <a:lnTo>
                  <a:pt x="65" y="1001"/>
                </a:lnTo>
                <a:lnTo>
                  <a:pt x="73" y="1003"/>
                </a:lnTo>
                <a:lnTo>
                  <a:pt x="82" y="1004"/>
                </a:lnTo>
                <a:lnTo>
                  <a:pt x="91" y="1005"/>
                </a:lnTo>
                <a:lnTo>
                  <a:pt x="552" y="1005"/>
                </a:lnTo>
                <a:lnTo>
                  <a:pt x="562" y="1004"/>
                </a:lnTo>
                <a:lnTo>
                  <a:pt x="571" y="1003"/>
                </a:lnTo>
                <a:lnTo>
                  <a:pt x="580" y="1001"/>
                </a:lnTo>
                <a:lnTo>
                  <a:pt x="588" y="998"/>
                </a:lnTo>
                <a:lnTo>
                  <a:pt x="595" y="993"/>
                </a:lnTo>
                <a:lnTo>
                  <a:pt x="603" y="989"/>
                </a:lnTo>
                <a:lnTo>
                  <a:pt x="610" y="984"/>
                </a:lnTo>
                <a:lnTo>
                  <a:pt x="617" y="977"/>
                </a:lnTo>
                <a:lnTo>
                  <a:pt x="623" y="971"/>
                </a:lnTo>
                <a:lnTo>
                  <a:pt x="628" y="965"/>
                </a:lnTo>
                <a:lnTo>
                  <a:pt x="633" y="957"/>
                </a:lnTo>
                <a:lnTo>
                  <a:pt x="637" y="949"/>
                </a:lnTo>
                <a:lnTo>
                  <a:pt x="639" y="940"/>
                </a:lnTo>
                <a:lnTo>
                  <a:pt x="642" y="932"/>
                </a:lnTo>
                <a:lnTo>
                  <a:pt x="643" y="922"/>
                </a:lnTo>
                <a:lnTo>
                  <a:pt x="643" y="914"/>
                </a:lnTo>
                <a:lnTo>
                  <a:pt x="643" y="91"/>
                </a:lnTo>
                <a:lnTo>
                  <a:pt x="643" y="81"/>
                </a:lnTo>
                <a:lnTo>
                  <a:pt x="642" y="72"/>
                </a:lnTo>
                <a:lnTo>
                  <a:pt x="639" y="63"/>
                </a:lnTo>
                <a:lnTo>
                  <a:pt x="637" y="55"/>
                </a:lnTo>
                <a:lnTo>
                  <a:pt x="633" y="47"/>
                </a:lnTo>
                <a:lnTo>
                  <a:pt x="628" y="40"/>
                </a:lnTo>
                <a:lnTo>
                  <a:pt x="623" y="32"/>
                </a:lnTo>
                <a:lnTo>
                  <a:pt x="617" y="26"/>
                </a:lnTo>
                <a:lnTo>
                  <a:pt x="610" y="21"/>
                </a:lnTo>
                <a:lnTo>
                  <a:pt x="603" y="15"/>
                </a:lnTo>
                <a:lnTo>
                  <a:pt x="595" y="10"/>
                </a:lnTo>
                <a:lnTo>
                  <a:pt x="588" y="7"/>
                </a:lnTo>
                <a:lnTo>
                  <a:pt x="580" y="4"/>
                </a:lnTo>
                <a:lnTo>
                  <a:pt x="571" y="2"/>
                </a:lnTo>
                <a:lnTo>
                  <a:pt x="562" y="0"/>
                </a:lnTo>
                <a:lnTo>
                  <a:pt x="552" y="0"/>
                </a:lnTo>
                <a:close/>
                <a:moveTo>
                  <a:pt x="258" y="64"/>
                </a:moveTo>
                <a:lnTo>
                  <a:pt x="385" y="64"/>
                </a:lnTo>
                <a:lnTo>
                  <a:pt x="390" y="65"/>
                </a:lnTo>
                <a:lnTo>
                  <a:pt x="394" y="68"/>
                </a:lnTo>
                <a:lnTo>
                  <a:pt x="396" y="72"/>
                </a:lnTo>
                <a:lnTo>
                  <a:pt x="397" y="76"/>
                </a:lnTo>
                <a:lnTo>
                  <a:pt x="396" y="81"/>
                </a:lnTo>
                <a:lnTo>
                  <a:pt x="394" y="84"/>
                </a:lnTo>
                <a:lnTo>
                  <a:pt x="390" y="86"/>
                </a:lnTo>
                <a:lnTo>
                  <a:pt x="385" y="88"/>
                </a:lnTo>
                <a:lnTo>
                  <a:pt x="258" y="88"/>
                </a:lnTo>
                <a:lnTo>
                  <a:pt x="252" y="86"/>
                </a:lnTo>
                <a:lnTo>
                  <a:pt x="248" y="84"/>
                </a:lnTo>
                <a:lnTo>
                  <a:pt x="245" y="81"/>
                </a:lnTo>
                <a:lnTo>
                  <a:pt x="245" y="76"/>
                </a:lnTo>
                <a:lnTo>
                  <a:pt x="245" y="72"/>
                </a:lnTo>
                <a:lnTo>
                  <a:pt x="248" y="68"/>
                </a:lnTo>
                <a:lnTo>
                  <a:pt x="252" y="65"/>
                </a:lnTo>
                <a:lnTo>
                  <a:pt x="258" y="64"/>
                </a:lnTo>
                <a:close/>
                <a:moveTo>
                  <a:pt x="321" y="958"/>
                </a:moveTo>
                <a:lnTo>
                  <a:pt x="315" y="957"/>
                </a:lnTo>
                <a:lnTo>
                  <a:pt x="310" y="956"/>
                </a:lnTo>
                <a:lnTo>
                  <a:pt x="304" y="953"/>
                </a:lnTo>
                <a:lnTo>
                  <a:pt x="299" y="949"/>
                </a:lnTo>
                <a:lnTo>
                  <a:pt x="296" y="945"/>
                </a:lnTo>
                <a:lnTo>
                  <a:pt x="293" y="939"/>
                </a:lnTo>
                <a:lnTo>
                  <a:pt x="292" y="934"/>
                </a:lnTo>
                <a:lnTo>
                  <a:pt x="290" y="928"/>
                </a:lnTo>
                <a:lnTo>
                  <a:pt x="292" y="921"/>
                </a:lnTo>
                <a:lnTo>
                  <a:pt x="293" y="916"/>
                </a:lnTo>
                <a:lnTo>
                  <a:pt x="296" y="911"/>
                </a:lnTo>
                <a:lnTo>
                  <a:pt x="299" y="905"/>
                </a:lnTo>
                <a:lnTo>
                  <a:pt x="304" y="902"/>
                </a:lnTo>
                <a:lnTo>
                  <a:pt x="310" y="899"/>
                </a:lnTo>
                <a:lnTo>
                  <a:pt x="315" y="897"/>
                </a:lnTo>
                <a:lnTo>
                  <a:pt x="321" y="897"/>
                </a:lnTo>
                <a:lnTo>
                  <a:pt x="328" y="897"/>
                </a:lnTo>
                <a:lnTo>
                  <a:pt x="333" y="899"/>
                </a:lnTo>
                <a:lnTo>
                  <a:pt x="338" y="902"/>
                </a:lnTo>
                <a:lnTo>
                  <a:pt x="342" y="905"/>
                </a:lnTo>
                <a:lnTo>
                  <a:pt x="347" y="911"/>
                </a:lnTo>
                <a:lnTo>
                  <a:pt x="350" y="916"/>
                </a:lnTo>
                <a:lnTo>
                  <a:pt x="351" y="921"/>
                </a:lnTo>
                <a:lnTo>
                  <a:pt x="352" y="928"/>
                </a:lnTo>
                <a:lnTo>
                  <a:pt x="351" y="934"/>
                </a:lnTo>
                <a:lnTo>
                  <a:pt x="350" y="939"/>
                </a:lnTo>
                <a:lnTo>
                  <a:pt x="347" y="945"/>
                </a:lnTo>
                <a:lnTo>
                  <a:pt x="342" y="949"/>
                </a:lnTo>
                <a:lnTo>
                  <a:pt x="338" y="953"/>
                </a:lnTo>
                <a:lnTo>
                  <a:pt x="333" y="956"/>
                </a:lnTo>
                <a:lnTo>
                  <a:pt x="328" y="957"/>
                </a:lnTo>
                <a:lnTo>
                  <a:pt x="321" y="958"/>
                </a:lnTo>
                <a:close/>
                <a:moveTo>
                  <a:pt x="557" y="858"/>
                </a:moveTo>
                <a:lnTo>
                  <a:pt x="85" y="858"/>
                </a:lnTo>
                <a:lnTo>
                  <a:pt x="85" y="146"/>
                </a:lnTo>
                <a:lnTo>
                  <a:pt x="557" y="146"/>
                </a:lnTo>
                <a:lnTo>
                  <a:pt x="557" y="858"/>
                </a:lnTo>
                <a:close/>
              </a:path>
            </a:pathLst>
          </a:custGeom>
          <a:solidFill>
            <a:srgbClr val="00338D"/>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nvGrpSpPr>
          <p:cNvPr id="61" name="Group 60"/>
          <p:cNvGrpSpPr/>
          <p:nvPr/>
        </p:nvGrpSpPr>
        <p:grpSpPr>
          <a:xfrm>
            <a:off x="4194919" y="4345108"/>
            <a:ext cx="716613" cy="588589"/>
            <a:chOff x="3992674" y="1813718"/>
            <a:chExt cx="328612" cy="261938"/>
          </a:xfrm>
          <a:solidFill>
            <a:srgbClr val="00338D"/>
          </a:solidFill>
        </p:grpSpPr>
        <p:sp>
          <p:nvSpPr>
            <p:cNvPr id="62" name="Freeform 10181"/>
            <p:cNvSpPr>
              <a:spLocks noEditPoints="1"/>
            </p:cNvSpPr>
            <p:nvPr/>
          </p:nvSpPr>
          <p:spPr bwMode="auto">
            <a:xfrm>
              <a:off x="4072049" y="1864518"/>
              <a:ext cx="174625" cy="211138"/>
            </a:xfrm>
            <a:custGeom>
              <a:avLst/>
              <a:gdLst>
                <a:gd name="T0" fmla="*/ 225 w 440"/>
                <a:gd name="T1" fmla="*/ 380 h 530"/>
                <a:gd name="T2" fmla="*/ 243 w 440"/>
                <a:gd name="T3" fmla="*/ 370 h 530"/>
                <a:gd name="T4" fmla="*/ 248 w 440"/>
                <a:gd name="T5" fmla="*/ 354 h 530"/>
                <a:gd name="T6" fmla="*/ 243 w 440"/>
                <a:gd name="T7" fmla="*/ 337 h 530"/>
                <a:gd name="T8" fmla="*/ 225 w 440"/>
                <a:gd name="T9" fmla="*/ 323 h 530"/>
                <a:gd name="T10" fmla="*/ 188 w 440"/>
                <a:gd name="T11" fmla="*/ 309 h 530"/>
                <a:gd name="T12" fmla="*/ 151 w 440"/>
                <a:gd name="T13" fmla="*/ 285 h 530"/>
                <a:gd name="T14" fmla="*/ 138 w 440"/>
                <a:gd name="T15" fmla="*/ 269 h 530"/>
                <a:gd name="T16" fmla="*/ 132 w 440"/>
                <a:gd name="T17" fmla="*/ 250 h 530"/>
                <a:gd name="T18" fmla="*/ 131 w 440"/>
                <a:gd name="T19" fmla="*/ 227 h 530"/>
                <a:gd name="T20" fmla="*/ 135 w 440"/>
                <a:gd name="T21" fmla="*/ 207 h 530"/>
                <a:gd name="T22" fmla="*/ 145 w 440"/>
                <a:gd name="T23" fmla="*/ 189 h 530"/>
                <a:gd name="T24" fmla="*/ 159 w 440"/>
                <a:gd name="T25" fmla="*/ 174 h 530"/>
                <a:gd name="T26" fmla="*/ 177 w 440"/>
                <a:gd name="T27" fmla="*/ 164 h 530"/>
                <a:gd name="T28" fmla="*/ 200 w 440"/>
                <a:gd name="T29" fmla="*/ 156 h 530"/>
                <a:gd name="T30" fmla="*/ 240 w 440"/>
                <a:gd name="T31" fmla="*/ 153 h 530"/>
                <a:gd name="T32" fmla="*/ 289 w 440"/>
                <a:gd name="T33" fmla="*/ 162 h 530"/>
                <a:gd name="T34" fmla="*/ 279 w 440"/>
                <a:gd name="T35" fmla="*/ 213 h 530"/>
                <a:gd name="T36" fmla="*/ 249 w 440"/>
                <a:gd name="T37" fmla="*/ 204 h 530"/>
                <a:gd name="T38" fmla="*/ 219 w 440"/>
                <a:gd name="T39" fmla="*/ 203 h 530"/>
                <a:gd name="T40" fmla="*/ 201 w 440"/>
                <a:gd name="T41" fmla="*/ 210 h 530"/>
                <a:gd name="T42" fmla="*/ 194 w 440"/>
                <a:gd name="T43" fmla="*/ 222 h 530"/>
                <a:gd name="T44" fmla="*/ 196 w 440"/>
                <a:gd name="T45" fmla="*/ 237 h 530"/>
                <a:gd name="T46" fmla="*/ 212 w 440"/>
                <a:gd name="T47" fmla="*/ 251 h 530"/>
                <a:gd name="T48" fmla="*/ 243 w 440"/>
                <a:gd name="T49" fmla="*/ 265 h 530"/>
                <a:gd name="T50" fmla="*/ 281 w 440"/>
                <a:gd name="T51" fmla="*/ 284 h 530"/>
                <a:gd name="T52" fmla="*/ 296 w 440"/>
                <a:gd name="T53" fmla="*/ 299 h 530"/>
                <a:gd name="T54" fmla="*/ 306 w 440"/>
                <a:gd name="T55" fmla="*/ 315 h 530"/>
                <a:gd name="T56" fmla="*/ 311 w 440"/>
                <a:gd name="T57" fmla="*/ 334 h 530"/>
                <a:gd name="T58" fmla="*/ 312 w 440"/>
                <a:gd name="T59" fmla="*/ 355 h 530"/>
                <a:gd name="T60" fmla="*/ 308 w 440"/>
                <a:gd name="T61" fmla="*/ 375 h 530"/>
                <a:gd name="T62" fmla="*/ 298 w 440"/>
                <a:gd name="T63" fmla="*/ 395 h 530"/>
                <a:gd name="T64" fmla="*/ 283 w 440"/>
                <a:gd name="T65" fmla="*/ 411 h 530"/>
                <a:gd name="T66" fmla="*/ 263 w 440"/>
                <a:gd name="T67" fmla="*/ 422 h 530"/>
                <a:gd name="T68" fmla="*/ 238 w 440"/>
                <a:gd name="T69" fmla="*/ 430 h 530"/>
                <a:gd name="T70" fmla="*/ 198 w 440"/>
                <a:gd name="T71" fmla="*/ 433 h 530"/>
                <a:gd name="T72" fmla="*/ 168 w 440"/>
                <a:gd name="T73" fmla="*/ 429 h 530"/>
                <a:gd name="T74" fmla="*/ 141 w 440"/>
                <a:gd name="T75" fmla="*/ 420 h 530"/>
                <a:gd name="T76" fmla="*/ 140 w 440"/>
                <a:gd name="T77" fmla="*/ 362 h 530"/>
                <a:gd name="T78" fmla="*/ 180 w 440"/>
                <a:gd name="T79" fmla="*/ 378 h 530"/>
                <a:gd name="T80" fmla="*/ 209 w 440"/>
                <a:gd name="T81" fmla="*/ 382 h 530"/>
                <a:gd name="T82" fmla="*/ 199 w 440"/>
                <a:gd name="T83" fmla="*/ 1 h 530"/>
                <a:gd name="T84" fmla="*/ 152 w 440"/>
                <a:gd name="T85" fmla="*/ 12 h 530"/>
                <a:gd name="T86" fmla="*/ 126 w 440"/>
                <a:gd name="T87" fmla="*/ 30 h 530"/>
                <a:gd name="T88" fmla="*/ 82 w 440"/>
                <a:gd name="T89" fmla="*/ 102 h 530"/>
                <a:gd name="T90" fmla="*/ 52 w 440"/>
                <a:gd name="T91" fmla="*/ 160 h 530"/>
                <a:gd name="T92" fmla="*/ 24 w 440"/>
                <a:gd name="T93" fmla="*/ 227 h 530"/>
                <a:gd name="T94" fmla="*/ 5 w 440"/>
                <a:gd name="T95" fmla="*/ 297 h 530"/>
                <a:gd name="T96" fmla="*/ 1 w 440"/>
                <a:gd name="T97" fmla="*/ 366 h 530"/>
                <a:gd name="T98" fmla="*/ 16 w 440"/>
                <a:gd name="T99" fmla="*/ 428 h 530"/>
                <a:gd name="T100" fmla="*/ 55 w 440"/>
                <a:gd name="T101" fmla="*/ 480 h 530"/>
                <a:gd name="T102" fmla="*/ 128 w 440"/>
                <a:gd name="T103" fmla="*/ 515 h 530"/>
                <a:gd name="T104" fmla="*/ 236 w 440"/>
                <a:gd name="T105" fmla="*/ 530 h 530"/>
                <a:gd name="T106" fmla="*/ 275 w 440"/>
                <a:gd name="T107" fmla="*/ 527 h 530"/>
                <a:gd name="T108" fmla="*/ 327 w 440"/>
                <a:gd name="T109" fmla="*/ 514 h 530"/>
                <a:gd name="T110" fmla="*/ 369 w 440"/>
                <a:gd name="T111" fmla="*/ 495 h 530"/>
                <a:gd name="T112" fmla="*/ 407 w 440"/>
                <a:gd name="T113" fmla="*/ 464 h 530"/>
                <a:gd name="T114" fmla="*/ 432 w 440"/>
                <a:gd name="T115" fmla="*/ 419 h 530"/>
                <a:gd name="T116" fmla="*/ 440 w 440"/>
                <a:gd name="T117" fmla="*/ 358 h 530"/>
                <a:gd name="T118" fmla="*/ 421 w 440"/>
                <a:gd name="T119" fmla="*/ 277 h 530"/>
                <a:gd name="T120" fmla="*/ 372 w 440"/>
                <a:gd name="T121" fmla="*/ 176 h 530"/>
                <a:gd name="T122" fmla="*/ 286 w 440"/>
                <a:gd name="T123" fmla="*/ 50 h 530"/>
                <a:gd name="T124" fmla="*/ 221 w 440"/>
                <a:gd name="T125" fmla="*/ 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0" h="530">
                  <a:moveTo>
                    <a:pt x="209" y="382"/>
                  </a:moveTo>
                  <a:lnTo>
                    <a:pt x="217" y="381"/>
                  </a:lnTo>
                  <a:lnTo>
                    <a:pt x="225" y="380"/>
                  </a:lnTo>
                  <a:lnTo>
                    <a:pt x="232" y="378"/>
                  </a:lnTo>
                  <a:lnTo>
                    <a:pt x="237" y="374"/>
                  </a:lnTo>
                  <a:lnTo>
                    <a:pt x="243" y="370"/>
                  </a:lnTo>
                  <a:lnTo>
                    <a:pt x="246" y="366"/>
                  </a:lnTo>
                  <a:lnTo>
                    <a:pt x="248" y="361"/>
                  </a:lnTo>
                  <a:lnTo>
                    <a:pt x="248" y="354"/>
                  </a:lnTo>
                  <a:lnTo>
                    <a:pt x="248" y="348"/>
                  </a:lnTo>
                  <a:lnTo>
                    <a:pt x="246" y="342"/>
                  </a:lnTo>
                  <a:lnTo>
                    <a:pt x="243" y="337"/>
                  </a:lnTo>
                  <a:lnTo>
                    <a:pt x="238" y="333"/>
                  </a:lnTo>
                  <a:lnTo>
                    <a:pt x="232" y="329"/>
                  </a:lnTo>
                  <a:lnTo>
                    <a:pt x="225" y="323"/>
                  </a:lnTo>
                  <a:lnTo>
                    <a:pt x="215" y="320"/>
                  </a:lnTo>
                  <a:lnTo>
                    <a:pt x="204" y="316"/>
                  </a:lnTo>
                  <a:lnTo>
                    <a:pt x="188" y="309"/>
                  </a:lnTo>
                  <a:lnTo>
                    <a:pt x="174" y="302"/>
                  </a:lnTo>
                  <a:lnTo>
                    <a:pt x="162" y="295"/>
                  </a:lnTo>
                  <a:lnTo>
                    <a:pt x="151" y="285"/>
                  </a:lnTo>
                  <a:lnTo>
                    <a:pt x="146" y="280"/>
                  </a:lnTo>
                  <a:lnTo>
                    <a:pt x="141" y="274"/>
                  </a:lnTo>
                  <a:lnTo>
                    <a:pt x="138" y="269"/>
                  </a:lnTo>
                  <a:lnTo>
                    <a:pt x="135" y="263"/>
                  </a:lnTo>
                  <a:lnTo>
                    <a:pt x="133" y="256"/>
                  </a:lnTo>
                  <a:lnTo>
                    <a:pt x="132" y="250"/>
                  </a:lnTo>
                  <a:lnTo>
                    <a:pt x="131" y="242"/>
                  </a:lnTo>
                  <a:lnTo>
                    <a:pt x="130" y="235"/>
                  </a:lnTo>
                  <a:lnTo>
                    <a:pt x="131" y="227"/>
                  </a:lnTo>
                  <a:lnTo>
                    <a:pt x="131" y="220"/>
                  </a:lnTo>
                  <a:lnTo>
                    <a:pt x="133" y="214"/>
                  </a:lnTo>
                  <a:lnTo>
                    <a:pt x="135" y="207"/>
                  </a:lnTo>
                  <a:lnTo>
                    <a:pt x="137" y="201"/>
                  </a:lnTo>
                  <a:lnTo>
                    <a:pt x="140" y="194"/>
                  </a:lnTo>
                  <a:lnTo>
                    <a:pt x="145" y="189"/>
                  </a:lnTo>
                  <a:lnTo>
                    <a:pt x="149" y="184"/>
                  </a:lnTo>
                  <a:lnTo>
                    <a:pt x="153" y="180"/>
                  </a:lnTo>
                  <a:lnTo>
                    <a:pt x="159" y="174"/>
                  </a:lnTo>
                  <a:lnTo>
                    <a:pt x="164" y="170"/>
                  </a:lnTo>
                  <a:lnTo>
                    <a:pt x="170" y="167"/>
                  </a:lnTo>
                  <a:lnTo>
                    <a:pt x="177" y="164"/>
                  </a:lnTo>
                  <a:lnTo>
                    <a:pt x="184" y="160"/>
                  </a:lnTo>
                  <a:lnTo>
                    <a:pt x="192" y="157"/>
                  </a:lnTo>
                  <a:lnTo>
                    <a:pt x="200" y="156"/>
                  </a:lnTo>
                  <a:lnTo>
                    <a:pt x="200" y="114"/>
                  </a:lnTo>
                  <a:lnTo>
                    <a:pt x="240" y="114"/>
                  </a:lnTo>
                  <a:lnTo>
                    <a:pt x="240" y="153"/>
                  </a:lnTo>
                  <a:lnTo>
                    <a:pt x="260" y="154"/>
                  </a:lnTo>
                  <a:lnTo>
                    <a:pt x="276" y="158"/>
                  </a:lnTo>
                  <a:lnTo>
                    <a:pt x="289" y="162"/>
                  </a:lnTo>
                  <a:lnTo>
                    <a:pt x="300" y="167"/>
                  </a:lnTo>
                  <a:lnTo>
                    <a:pt x="288" y="217"/>
                  </a:lnTo>
                  <a:lnTo>
                    <a:pt x="279" y="213"/>
                  </a:lnTo>
                  <a:lnTo>
                    <a:pt x="266" y="208"/>
                  </a:lnTo>
                  <a:lnTo>
                    <a:pt x="259" y="206"/>
                  </a:lnTo>
                  <a:lnTo>
                    <a:pt x="249" y="204"/>
                  </a:lnTo>
                  <a:lnTo>
                    <a:pt x="239" y="203"/>
                  </a:lnTo>
                  <a:lnTo>
                    <a:pt x="229" y="202"/>
                  </a:lnTo>
                  <a:lnTo>
                    <a:pt x="219" y="203"/>
                  </a:lnTo>
                  <a:lnTo>
                    <a:pt x="212" y="204"/>
                  </a:lnTo>
                  <a:lnTo>
                    <a:pt x="206" y="207"/>
                  </a:lnTo>
                  <a:lnTo>
                    <a:pt x="201" y="210"/>
                  </a:lnTo>
                  <a:lnTo>
                    <a:pt x="198" y="214"/>
                  </a:lnTo>
                  <a:lnTo>
                    <a:pt x="195" y="218"/>
                  </a:lnTo>
                  <a:lnTo>
                    <a:pt x="194" y="222"/>
                  </a:lnTo>
                  <a:lnTo>
                    <a:pt x="194" y="227"/>
                  </a:lnTo>
                  <a:lnTo>
                    <a:pt x="194" y="232"/>
                  </a:lnTo>
                  <a:lnTo>
                    <a:pt x="196" y="237"/>
                  </a:lnTo>
                  <a:lnTo>
                    <a:pt x="200" y="241"/>
                  </a:lnTo>
                  <a:lnTo>
                    <a:pt x="205" y="247"/>
                  </a:lnTo>
                  <a:lnTo>
                    <a:pt x="212" y="251"/>
                  </a:lnTo>
                  <a:lnTo>
                    <a:pt x="220" y="255"/>
                  </a:lnTo>
                  <a:lnTo>
                    <a:pt x="231" y="259"/>
                  </a:lnTo>
                  <a:lnTo>
                    <a:pt x="243" y="265"/>
                  </a:lnTo>
                  <a:lnTo>
                    <a:pt x="260" y="272"/>
                  </a:lnTo>
                  <a:lnTo>
                    <a:pt x="275" y="281"/>
                  </a:lnTo>
                  <a:lnTo>
                    <a:pt x="281" y="284"/>
                  </a:lnTo>
                  <a:lnTo>
                    <a:pt x="286" y="289"/>
                  </a:lnTo>
                  <a:lnTo>
                    <a:pt x="292" y="293"/>
                  </a:lnTo>
                  <a:lnTo>
                    <a:pt x="296" y="299"/>
                  </a:lnTo>
                  <a:lnTo>
                    <a:pt x="300" y="303"/>
                  </a:lnTo>
                  <a:lnTo>
                    <a:pt x="303" y="309"/>
                  </a:lnTo>
                  <a:lnTo>
                    <a:pt x="306" y="315"/>
                  </a:lnTo>
                  <a:lnTo>
                    <a:pt x="309" y="321"/>
                  </a:lnTo>
                  <a:lnTo>
                    <a:pt x="310" y="326"/>
                  </a:lnTo>
                  <a:lnTo>
                    <a:pt x="311" y="334"/>
                  </a:lnTo>
                  <a:lnTo>
                    <a:pt x="312" y="340"/>
                  </a:lnTo>
                  <a:lnTo>
                    <a:pt x="312" y="348"/>
                  </a:lnTo>
                  <a:lnTo>
                    <a:pt x="312" y="355"/>
                  </a:lnTo>
                  <a:lnTo>
                    <a:pt x="311" y="363"/>
                  </a:lnTo>
                  <a:lnTo>
                    <a:pt x="310" y="369"/>
                  </a:lnTo>
                  <a:lnTo>
                    <a:pt x="308" y="375"/>
                  </a:lnTo>
                  <a:lnTo>
                    <a:pt x="304" y="383"/>
                  </a:lnTo>
                  <a:lnTo>
                    <a:pt x="301" y="388"/>
                  </a:lnTo>
                  <a:lnTo>
                    <a:pt x="298" y="395"/>
                  </a:lnTo>
                  <a:lnTo>
                    <a:pt x="294" y="400"/>
                  </a:lnTo>
                  <a:lnTo>
                    <a:pt x="288" y="405"/>
                  </a:lnTo>
                  <a:lnTo>
                    <a:pt x="283" y="411"/>
                  </a:lnTo>
                  <a:lnTo>
                    <a:pt x="277" y="415"/>
                  </a:lnTo>
                  <a:lnTo>
                    <a:pt x="270" y="419"/>
                  </a:lnTo>
                  <a:lnTo>
                    <a:pt x="263" y="422"/>
                  </a:lnTo>
                  <a:lnTo>
                    <a:pt x="255" y="425"/>
                  </a:lnTo>
                  <a:lnTo>
                    <a:pt x="247" y="428"/>
                  </a:lnTo>
                  <a:lnTo>
                    <a:pt x="238" y="430"/>
                  </a:lnTo>
                  <a:lnTo>
                    <a:pt x="238" y="474"/>
                  </a:lnTo>
                  <a:lnTo>
                    <a:pt x="198" y="474"/>
                  </a:lnTo>
                  <a:lnTo>
                    <a:pt x="198" y="433"/>
                  </a:lnTo>
                  <a:lnTo>
                    <a:pt x="187" y="432"/>
                  </a:lnTo>
                  <a:lnTo>
                    <a:pt x="178" y="431"/>
                  </a:lnTo>
                  <a:lnTo>
                    <a:pt x="168" y="429"/>
                  </a:lnTo>
                  <a:lnTo>
                    <a:pt x="159" y="427"/>
                  </a:lnTo>
                  <a:lnTo>
                    <a:pt x="149" y="423"/>
                  </a:lnTo>
                  <a:lnTo>
                    <a:pt x="141" y="420"/>
                  </a:lnTo>
                  <a:lnTo>
                    <a:pt x="134" y="417"/>
                  </a:lnTo>
                  <a:lnTo>
                    <a:pt x="128" y="414"/>
                  </a:lnTo>
                  <a:lnTo>
                    <a:pt x="140" y="362"/>
                  </a:lnTo>
                  <a:lnTo>
                    <a:pt x="154" y="369"/>
                  </a:lnTo>
                  <a:lnTo>
                    <a:pt x="171" y="375"/>
                  </a:lnTo>
                  <a:lnTo>
                    <a:pt x="180" y="378"/>
                  </a:lnTo>
                  <a:lnTo>
                    <a:pt x="189" y="380"/>
                  </a:lnTo>
                  <a:lnTo>
                    <a:pt x="199" y="381"/>
                  </a:lnTo>
                  <a:lnTo>
                    <a:pt x="209" y="382"/>
                  </a:lnTo>
                  <a:lnTo>
                    <a:pt x="209" y="382"/>
                  </a:lnTo>
                  <a:close/>
                  <a:moveTo>
                    <a:pt x="221" y="0"/>
                  </a:moveTo>
                  <a:lnTo>
                    <a:pt x="199" y="1"/>
                  </a:lnTo>
                  <a:lnTo>
                    <a:pt x="180" y="4"/>
                  </a:lnTo>
                  <a:lnTo>
                    <a:pt x="165" y="8"/>
                  </a:lnTo>
                  <a:lnTo>
                    <a:pt x="152" y="12"/>
                  </a:lnTo>
                  <a:lnTo>
                    <a:pt x="135" y="21"/>
                  </a:lnTo>
                  <a:lnTo>
                    <a:pt x="130" y="25"/>
                  </a:lnTo>
                  <a:lnTo>
                    <a:pt x="126" y="30"/>
                  </a:lnTo>
                  <a:lnTo>
                    <a:pt x="115" y="46"/>
                  </a:lnTo>
                  <a:lnTo>
                    <a:pt x="100" y="71"/>
                  </a:lnTo>
                  <a:lnTo>
                    <a:pt x="82" y="102"/>
                  </a:lnTo>
                  <a:lnTo>
                    <a:pt x="72" y="120"/>
                  </a:lnTo>
                  <a:lnTo>
                    <a:pt x="62" y="140"/>
                  </a:lnTo>
                  <a:lnTo>
                    <a:pt x="52" y="160"/>
                  </a:lnTo>
                  <a:lnTo>
                    <a:pt x="42" y="182"/>
                  </a:lnTo>
                  <a:lnTo>
                    <a:pt x="33" y="204"/>
                  </a:lnTo>
                  <a:lnTo>
                    <a:pt x="24" y="227"/>
                  </a:lnTo>
                  <a:lnTo>
                    <a:pt x="17" y="250"/>
                  </a:lnTo>
                  <a:lnTo>
                    <a:pt x="11" y="273"/>
                  </a:lnTo>
                  <a:lnTo>
                    <a:pt x="5" y="297"/>
                  </a:lnTo>
                  <a:lnTo>
                    <a:pt x="2" y="320"/>
                  </a:lnTo>
                  <a:lnTo>
                    <a:pt x="0" y="343"/>
                  </a:lnTo>
                  <a:lnTo>
                    <a:pt x="1" y="366"/>
                  </a:lnTo>
                  <a:lnTo>
                    <a:pt x="3" y="387"/>
                  </a:lnTo>
                  <a:lnTo>
                    <a:pt x="8" y="408"/>
                  </a:lnTo>
                  <a:lnTo>
                    <a:pt x="16" y="428"/>
                  </a:lnTo>
                  <a:lnTo>
                    <a:pt x="25" y="447"/>
                  </a:lnTo>
                  <a:lnTo>
                    <a:pt x="39" y="464"/>
                  </a:lnTo>
                  <a:lnTo>
                    <a:pt x="55" y="480"/>
                  </a:lnTo>
                  <a:lnTo>
                    <a:pt x="75" y="494"/>
                  </a:lnTo>
                  <a:lnTo>
                    <a:pt x="100" y="505"/>
                  </a:lnTo>
                  <a:lnTo>
                    <a:pt x="128" y="515"/>
                  </a:lnTo>
                  <a:lnTo>
                    <a:pt x="160" y="522"/>
                  </a:lnTo>
                  <a:lnTo>
                    <a:pt x="196" y="528"/>
                  </a:lnTo>
                  <a:lnTo>
                    <a:pt x="236" y="530"/>
                  </a:lnTo>
                  <a:lnTo>
                    <a:pt x="240" y="530"/>
                  </a:lnTo>
                  <a:lnTo>
                    <a:pt x="254" y="529"/>
                  </a:lnTo>
                  <a:lnTo>
                    <a:pt x="275" y="527"/>
                  </a:lnTo>
                  <a:lnTo>
                    <a:pt x="299" y="521"/>
                  </a:lnTo>
                  <a:lnTo>
                    <a:pt x="313" y="518"/>
                  </a:lnTo>
                  <a:lnTo>
                    <a:pt x="327" y="514"/>
                  </a:lnTo>
                  <a:lnTo>
                    <a:pt x="342" y="509"/>
                  </a:lnTo>
                  <a:lnTo>
                    <a:pt x="355" y="502"/>
                  </a:lnTo>
                  <a:lnTo>
                    <a:pt x="369" y="495"/>
                  </a:lnTo>
                  <a:lnTo>
                    <a:pt x="382" y="486"/>
                  </a:lnTo>
                  <a:lnTo>
                    <a:pt x="395" y="476"/>
                  </a:lnTo>
                  <a:lnTo>
                    <a:pt x="407" y="464"/>
                  </a:lnTo>
                  <a:lnTo>
                    <a:pt x="416" y="451"/>
                  </a:lnTo>
                  <a:lnTo>
                    <a:pt x="425" y="436"/>
                  </a:lnTo>
                  <a:lnTo>
                    <a:pt x="432" y="419"/>
                  </a:lnTo>
                  <a:lnTo>
                    <a:pt x="436" y="401"/>
                  </a:lnTo>
                  <a:lnTo>
                    <a:pt x="440" y="381"/>
                  </a:lnTo>
                  <a:lnTo>
                    <a:pt x="440" y="358"/>
                  </a:lnTo>
                  <a:lnTo>
                    <a:pt x="436" y="334"/>
                  </a:lnTo>
                  <a:lnTo>
                    <a:pt x="431" y="307"/>
                  </a:lnTo>
                  <a:lnTo>
                    <a:pt x="421" y="277"/>
                  </a:lnTo>
                  <a:lnTo>
                    <a:pt x="410" y="247"/>
                  </a:lnTo>
                  <a:lnTo>
                    <a:pt x="393" y="213"/>
                  </a:lnTo>
                  <a:lnTo>
                    <a:pt x="372" y="176"/>
                  </a:lnTo>
                  <a:lnTo>
                    <a:pt x="348" y="137"/>
                  </a:lnTo>
                  <a:lnTo>
                    <a:pt x="319" y="94"/>
                  </a:lnTo>
                  <a:lnTo>
                    <a:pt x="286" y="50"/>
                  </a:lnTo>
                  <a:lnTo>
                    <a:pt x="247" y="2"/>
                  </a:lnTo>
                  <a:lnTo>
                    <a:pt x="234" y="1"/>
                  </a:lnTo>
                  <a:lnTo>
                    <a:pt x="2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63" name="Freeform 10182"/>
            <p:cNvSpPr>
              <a:spLocks/>
            </p:cNvSpPr>
            <p:nvPr/>
          </p:nvSpPr>
          <p:spPr bwMode="auto">
            <a:xfrm>
              <a:off x="4105386" y="1813718"/>
              <a:ext cx="66675" cy="50800"/>
            </a:xfrm>
            <a:custGeom>
              <a:avLst/>
              <a:gdLst>
                <a:gd name="T0" fmla="*/ 128 w 168"/>
                <a:gd name="T1" fmla="*/ 0 h 129"/>
                <a:gd name="T2" fmla="*/ 116 w 168"/>
                <a:gd name="T3" fmla="*/ 1 h 129"/>
                <a:gd name="T4" fmla="*/ 104 w 168"/>
                <a:gd name="T5" fmla="*/ 2 h 129"/>
                <a:gd name="T6" fmla="*/ 93 w 168"/>
                <a:gd name="T7" fmla="*/ 4 h 129"/>
                <a:gd name="T8" fmla="*/ 80 w 168"/>
                <a:gd name="T9" fmla="*/ 7 h 129"/>
                <a:gd name="T10" fmla="*/ 67 w 168"/>
                <a:gd name="T11" fmla="*/ 11 h 129"/>
                <a:gd name="T12" fmla="*/ 54 w 168"/>
                <a:gd name="T13" fmla="*/ 17 h 129"/>
                <a:gd name="T14" fmla="*/ 40 w 168"/>
                <a:gd name="T15" fmla="*/ 24 h 129"/>
                <a:gd name="T16" fmla="*/ 27 w 168"/>
                <a:gd name="T17" fmla="*/ 34 h 129"/>
                <a:gd name="T18" fmla="*/ 38 w 168"/>
                <a:gd name="T19" fmla="*/ 48 h 129"/>
                <a:gd name="T20" fmla="*/ 48 w 168"/>
                <a:gd name="T21" fmla="*/ 60 h 129"/>
                <a:gd name="T22" fmla="*/ 55 w 168"/>
                <a:gd name="T23" fmla="*/ 70 h 129"/>
                <a:gd name="T24" fmla="*/ 59 w 168"/>
                <a:gd name="T25" fmla="*/ 73 h 129"/>
                <a:gd name="T26" fmla="*/ 18 w 168"/>
                <a:gd name="T27" fmla="*/ 40 h 129"/>
                <a:gd name="T28" fmla="*/ 10 w 168"/>
                <a:gd name="T29" fmla="*/ 48 h 129"/>
                <a:gd name="T30" fmla="*/ 0 w 168"/>
                <a:gd name="T31" fmla="*/ 57 h 129"/>
                <a:gd name="T32" fmla="*/ 47 w 168"/>
                <a:gd name="T33" fmla="*/ 129 h 129"/>
                <a:gd name="T34" fmla="*/ 54 w 168"/>
                <a:gd name="T35" fmla="*/ 125 h 129"/>
                <a:gd name="T36" fmla="*/ 73 w 168"/>
                <a:gd name="T37" fmla="*/ 117 h 129"/>
                <a:gd name="T38" fmla="*/ 87 w 168"/>
                <a:gd name="T39" fmla="*/ 113 h 129"/>
                <a:gd name="T40" fmla="*/ 102 w 168"/>
                <a:gd name="T41" fmla="*/ 109 h 129"/>
                <a:gd name="T42" fmla="*/ 118 w 168"/>
                <a:gd name="T43" fmla="*/ 106 h 129"/>
                <a:gd name="T44" fmla="*/ 136 w 168"/>
                <a:gd name="T45" fmla="*/ 105 h 129"/>
                <a:gd name="T46" fmla="*/ 146 w 168"/>
                <a:gd name="T47" fmla="*/ 105 h 129"/>
                <a:gd name="T48" fmla="*/ 156 w 168"/>
                <a:gd name="T49" fmla="*/ 107 h 129"/>
                <a:gd name="T50" fmla="*/ 161 w 168"/>
                <a:gd name="T51" fmla="*/ 91 h 129"/>
                <a:gd name="T52" fmla="*/ 167 w 168"/>
                <a:gd name="T53" fmla="*/ 56 h 129"/>
                <a:gd name="T54" fmla="*/ 168 w 168"/>
                <a:gd name="T55" fmla="*/ 47 h 129"/>
                <a:gd name="T56" fmla="*/ 168 w 168"/>
                <a:gd name="T57" fmla="*/ 37 h 129"/>
                <a:gd name="T58" fmla="*/ 168 w 168"/>
                <a:gd name="T59" fmla="*/ 27 h 129"/>
                <a:gd name="T60" fmla="*/ 167 w 168"/>
                <a:gd name="T61" fmla="*/ 20 h 129"/>
                <a:gd name="T62" fmla="*/ 165 w 168"/>
                <a:gd name="T63" fmla="*/ 13 h 129"/>
                <a:gd name="T64" fmla="*/ 161 w 168"/>
                <a:gd name="T65" fmla="*/ 7 h 129"/>
                <a:gd name="T66" fmla="*/ 159 w 168"/>
                <a:gd name="T67" fmla="*/ 5 h 129"/>
                <a:gd name="T68" fmla="*/ 156 w 168"/>
                <a:gd name="T69" fmla="*/ 3 h 129"/>
                <a:gd name="T70" fmla="*/ 154 w 168"/>
                <a:gd name="T71" fmla="*/ 2 h 129"/>
                <a:gd name="T72" fmla="*/ 151 w 168"/>
                <a:gd name="T73" fmla="*/ 2 h 129"/>
                <a:gd name="T74" fmla="*/ 139 w 168"/>
                <a:gd name="T75" fmla="*/ 1 h 129"/>
                <a:gd name="T76" fmla="*/ 128 w 168"/>
                <a:gd name="T77"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8" h="129">
                  <a:moveTo>
                    <a:pt x="128" y="0"/>
                  </a:moveTo>
                  <a:lnTo>
                    <a:pt x="116" y="1"/>
                  </a:lnTo>
                  <a:lnTo>
                    <a:pt x="104" y="2"/>
                  </a:lnTo>
                  <a:lnTo>
                    <a:pt x="93" y="4"/>
                  </a:lnTo>
                  <a:lnTo>
                    <a:pt x="80" y="7"/>
                  </a:lnTo>
                  <a:lnTo>
                    <a:pt x="67" y="11"/>
                  </a:lnTo>
                  <a:lnTo>
                    <a:pt x="54" y="17"/>
                  </a:lnTo>
                  <a:lnTo>
                    <a:pt x="40" y="24"/>
                  </a:lnTo>
                  <a:lnTo>
                    <a:pt x="27" y="34"/>
                  </a:lnTo>
                  <a:lnTo>
                    <a:pt x="38" y="48"/>
                  </a:lnTo>
                  <a:lnTo>
                    <a:pt x="48" y="60"/>
                  </a:lnTo>
                  <a:lnTo>
                    <a:pt x="55" y="70"/>
                  </a:lnTo>
                  <a:lnTo>
                    <a:pt x="59" y="73"/>
                  </a:lnTo>
                  <a:lnTo>
                    <a:pt x="18" y="40"/>
                  </a:lnTo>
                  <a:lnTo>
                    <a:pt x="10" y="48"/>
                  </a:lnTo>
                  <a:lnTo>
                    <a:pt x="0" y="57"/>
                  </a:lnTo>
                  <a:lnTo>
                    <a:pt x="47" y="129"/>
                  </a:lnTo>
                  <a:lnTo>
                    <a:pt x="54" y="125"/>
                  </a:lnTo>
                  <a:lnTo>
                    <a:pt x="73" y="117"/>
                  </a:lnTo>
                  <a:lnTo>
                    <a:pt x="87" y="113"/>
                  </a:lnTo>
                  <a:lnTo>
                    <a:pt x="102" y="109"/>
                  </a:lnTo>
                  <a:lnTo>
                    <a:pt x="118" y="106"/>
                  </a:lnTo>
                  <a:lnTo>
                    <a:pt x="136" y="105"/>
                  </a:lnTo>
                  <a:lnTo>
                    <a:pt x="146" y="105"/>
                  </a:lnTo>
                  <a:lnTo>
                    <a:pt x="156" y="107"/>
                  </a:lnTo>
                  <a:lnTo>
                    <a:pt x="161" y="91"/>
                  </a:lnTo>
                  <a:lnTo>
                    <a:pt x="167" y="56"/>
                  </a:lnTo>
                  <a:lnTo>
                    <a:pt x="168" y="47"/>
                  </a:lnTo>
                  <a:lnTo>
                    <a:pt x="168" y="37"/>
                  </a:lnTo>
                  <a:lnTo>
                    <a:pt x="168" y="27"/>
                  </a:lnTo>
                  <a:lnTo>
                    <a:pt x="167" y="20"/>
                  </a:lnTo>
                  <a:lnTo>
                    <a:pt x="165" y="13"/>
                  </a:lnTo>
                  <a:lnTo>
                    <a:pt x="161" y="7"/>
                  </a:lnTo>
                  <a:lnTo>
                    <a:pt x="159" y="5"/>
                  </a:lnTo>
                  <a:lnTo>
                    <a:pt x="156" y="3"/>
                  </a:lnTo>
                  <a:lnTo>
                    <a:pt x="154" y="2"/>
                  </a:lnTo>
                  <a:lnTo>
                    <a:pt x="151" y="2"/>
                  </a:lnTo>
                  <a:lnTo>
                    <a:pt x="139" y="1"/>
                  </a:lnTo>
                  <a:lnTo>
                    <a:pt x="1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64" name="Freeform 10183"/>
            <p:cNvSpPr>
              <a:spLocks/>
            </p:cNvSpPr>
            <p:nvPr/>
          </p:nvSpPr>
          <p:spPr bwMode="auto">
            <a:xfrm>
              <a:off x="3992674" y="1853406"/>
              <a:ext cx="104775" cy="165100"/>
            </a:xfrm>
            <a:custGeom>
              <a:avLst/>
              <a:gdLst>
                <a:gd name="T0" fmla="*/ 155 w 267"/>
                <a:gd name="T1" fmla="*/ 1 h 414"/>
                <a:gd name="T2" fmla="*/ 127 w 267"/>
                <a:gd name="T3" fmla="*/ 6 h 414"/>
                <a:gd name="T4" fmla="*/ 104 w 267"/>
                <a:gd name="T5" fmla="*/ 16 h 414"/>
                <a:gd name="T6" fmla="*/ 89 w 267"/>
                <a:gd name="T7" fmla="*/ 35 h 414"/>
                <a:gd name="T8" fmla="*/ 48 w 267"/>
                <a:gd name="T9" fmla="*/ 109 h 414"/>
                <a:gd name="T10" fmla="*/ 25 w 267"/>
                <a:gd name="T11" fmla="*/ 157 h 414"/>
                <a:gd name="T12" fmla="*/ 12 w 267"/>
                <a:gd name="T13" fmla="*/ 194 h 414"/>
                <a:gd name="T14" fmla="*/ 4 w 267"/>
                <a:gd name="T15" fmla="*/ 230 h 414"/>
                <a:gd name="T16" fmla="*/ 0 w 267"/>
                <a:gd name="T17" fmla="*/ 266 h 414"/>
                <a:gd name="T18" fmla="*/ 1 w 267"/>
                <a:gd name="T19" fmla="*/ 300 h 414"/>
                <a:gd name="T20" fmla="*/ 10 w 267"/>
                <a:gd name="T21" fmla="*/ 332 h 414"/>
                <a:gd name="T22" fmla="*/ 28 w 267"/>
                <a:gd name="T23" fmla="*/ 360 h 414"/>
                <a:gd name="T24" fmla="*/ 56 w 267"/>
                <a:gd name="T25" fmla="*/ 383 h 414"/>
                <a:gd name="T26" fmla="*/ 94 w 267"/>
                <a:gd name="T27" fmla="*/ 401 h 414"/>
                <a:gd name="T28" fmla="*/ 147 w 267"/>
                <a:gd name="T29" fmla="*/ 411 h 414"/>
                <a:gd name="T30" fmla="*/ 175 w 267"/>
                <a:gd name="T31" fmla="*/ 396 h 414"/>
                <a:gd name="T32" fmla="*/ 175 w 267"/>
                <a:gd name="T33" fmla="*/ 361 h 414"/>
                <a:gd name="T34" fmla="*/ 86 w 267"/>
                <a:gd name="T35" fmla="*/ 343 h 414"/>
                <a:gd name="T36" fmla="*/ 93 w 267"/>
                <a:gd name="T37" fmla="*/ 309 h 414"/>
                <a:gd name="T38" fmla="*/ 106 w 267"/>
                <a:gd name="T39" fmla="*/ 298 h 414"/>
                <a:gd name="T40" fmla="*/ 118 w 267"/>
                <a:gd name="T41" fmla="*/ 283 h 414"/>
                <a:gd name="T42" fmla="*/ 124 w 267"/>
                <a:gd name="T43" fmla="*/ 266 h 414"/>
                <a:gd name="T44" fmla="*/ 125 w 267"/>
                <a:gd name="T45" fmla="*/ 249 h 414"/>
                <a:gd name="T46" fmla="*/ 90 w 267"/>
                <a:gd name="T47" fmla="*/ 242 h 414"/>
                <a:gd name="T48" fmla="*/ 118 w 267"/>
                <a:gd name="T49" fmla="*/ 203 h 414"/>
                <a:gd name="T50" fmla="*/ 115 w 267"/>
                <a:gd name="T51" fmla="*/ 173 h 414"/>
                <a:gd name="T52" fmla="*/ 117 w 267"/>
                <a:gd name="T53" fmla="*/ 156 h 414"/>
                <a:gd name="T54" fmla="*/ 121 w 267"/>
                <a:gd name="T55" fmla="*/ 142 h 414"/>
                <a:gd name="T56" fmla="*/ 127 w 267"/>
                <a:gd name="T57" fmla="*/ 128 h 414"/>
                <a:gd name="T58" fmla="*/ 137 w 267"/>
                <a:gd name="T59" fmla="*/ 116 h 414"/>
                <a:gd name="T60" fmla="*/ 149 w 267"/>
                <a:gd name="T61" fmla="*/ 107 h 414"/>
                <a:gd name="T62" fmla="*/ 163 w 267"/>
                <a:gd name="T63" fmla="*/ 101 h 414"/>
                <a:gd name="T64" fmla="*/ 177 w 267"/>
                <a:gd name="T65" fmla="*/ 97 h 414"/>
                <a:gd name="T66" fmla="*/ 194 w 267"/>
                <a:gd name="T67" fmla="*/ 95 h 414"/>
                <a:gd name="T68" fmla="*/ 219 w 267"/>
                <a:gd name="T69" fmla="*/ 98 h 414"/>
                <a:gd name="T70" fmla="*/ 236 w 267"/>
                <a:gd name="T71" fmla="*/ 104 h 414"/>
                <a:gd name="T72" fmla="*/ 221 w 267"/>
                <a:gd name="T73" fmla="*/ 145 h 414"/>
                <a:gd name="T74" fmla="*/ 206 w 267"/>
                <a:gd name="T75" fmla="*/ 140 h 414"/>
                <a:gd name="T76" fmla="*/ 189 w 267"/>
                <a:gd name="T77" fmla="*/ 142 h 414"/>
                <a:gd name="T78" fmla="*/ 176 w 267"/>
                <a:gd name="T79" fmla="*/ 147 h 414"/>
                <a:gd name="T80" fmla="*/ 169 w 267"/>
                <a:gd name="T81" fmla="*/ 156 h 414"/>
                <a:gd name="T82" fmla="*/ 165 w 267"/>
                <a:gd name="T83" fmla="*/ 169 h 414"/>
                <a:gd name="T84" fmla="*/ 166 w 267"/>
                <a:gd name="T85" fmla="*/ 189 h 414"/>
                <a:gd name="T86" fmla="*/ 216 w 267"/>
                <a:gd name="T87" fmla="*/ 203 h 414"/>
                <a:gd name="T88" fmla="*/ 229 w 267"/>
                <a:gd name="T89" fmla="*/ 176 h 414"/>
                <a:gd name="T90" fmla="*/ 254 w 267"/>
                <a:gd name="T91" fmla="*/ 123 h 414"/>
                <a:gd name="T92" fmla="*/ 251 w 267"/>
                <a:gd name="T93" fmla="*/ 77 h 414"/>
                <a:gd name="T94" fmla="*/ 214 w 267"/>
                <a:gd name="T95" fmla="*/ 28 h 414"/>
                <a:gd name="T96" fmla="*/ 182 w 267"/>
                <a:gd name="T97"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7" h="414">
                  <a:moveTo>
                    <a:pt x="172" y="0"/>
                  </a:moveTo>
                  <a:lnTo>
                    <a:pt x="155" y="1"/>
                  </a:lnTo>
                  <a:lnTo>
                    <a:pt x="140" y="3"/>
                  </a:lnTo>
                  <a:lnTo>
                    <a:pt x="127" y="6"/>
                  </a:lnTo>
                  <a:lnTo>
                    <a:pt x="118" y="9"/>
                  </a:lnTo>
                  <a:lnTo>
                    <a:pt x="104" y="16"/>
                  </a:lnTo>
                  <a:lnTo>
                    <a:pt x="101" y="19"/>
                  </a:lnTo>
                  <a:lnTo>
                    <a:pt x="89" y="35"/>
                  </a:lnTo>
                  <a:lnTo>
                    <a:pt x="64" y="79"/>
                  </a:lnTo>
                  <a:lnTo>
                    <a:pt x="48" y="109"/>
                  </a:lnTo>
                  <a:lnTo>
                    <a:pt x="33" y="140"/>
                  </a:lnTo>
                  <a:lnTo>
                    <a:pt x="25" y="157"/>
                  </a:lnTo>
                  <a:lnTo>
                    <a:pt x="19" y="176"/>
                  </a:lnTo>
                  <a:lnTo>
                    <a:pt x="12" y="194"/>
                  </a:lnTo>
                  <a:lnTo>
                    <a:pt x="8" y="212"/>
                  </a:lnTo>
                  <a:lnTo>
                    <a:pt x="4" y="230"/>
                  </a:lnTo>
                  <a:lnTo>
                    <a:pt x="1" y="248"/>
                  </a:lnTo>
                  <a:lnTo>
                    <a:pt x="0" y="266"/>
                  </a:lnTo>
                  <a:lnTo>
                    <a:pt x="0" y="283"/>
                  </a:lnTo>
                  <a:lnTo>
                    <a:pt x="1" y="300"/>
                  </a:lnTo>
                  <a:lnTo>
                    <a:pt x="5" y="316"/>
                  </a:lnTo>
                  <a:lnTo>
                    <a:pt x="10" y="332"/>
                  </a:lnTo>
                  <a:lnTo>
                    <a:pt x="18" y="347"/>
                  </a:lnTo>
                  <a:lnTo>
                    <a:pt x="28" y="360"/>
                  </a:lnTo>
                  <a:lnTo>
                    <a:pt x="40" y="373"/>
                  </a:lnTo>
                  <a:lnTo>
                    <a:pt x="56" y="383"/>
                  </a:lnTo>
                  <a:lnTo>
                    <a:pt x="74" y="393"/>
                  </a:lnTo>
                  <a:lnTo>
                    <a:pt x="94" y="401"/>
                  </a:lnTo>
                  <a:lnTo>
                    <a:pt x="119" y="407"/>
                  </a:lnTo>
                  <a:lnTo>
                    <a:pt x="147" y="411"/>
                  </a:lnTo>
                  <a:lnTo>
                    <a:pt x="177" y="414"/>
                  </a:lnTo>
                  <a:lnTo>
                    <a:pt x="175" y="396"/>
                  </a:lnTo>
                  <a:lnTo>
                    <a:pt x="175" y="379"/>
                  </a:lnTo>
                  <a:lnTo>
                    <a:pt x="175" y="361"/>
                  </a:lnTo>
                  <a:lnTo>
                    <a:pt x="177" y="343"/>
                  </a:lnTo>
                  <a:lnTo>
                    <a:pt x="86" y="343"/>
                  </a:lnTo>
                  <a:lnTo>
                    <a:pt x="86" y="312"/>
                  </a:lnTo>
                  <a:lnTo>
                    <a:pt x="93" y="309"/>
                  </a:lnTo>
                  <a:lnTo>
                    <a:pt x="100" y="303"/>
                  </a:lnTo>
                  <a:lnTo>
                    <a:pt x="106" y="298"/>
                  </a:lnTo>
                  <a:lnTo>
                    <a:pt x="112" y="291"/>
                  </a:lnTo>
                  <a:lnTo>
                    <a:pt x="118" y="283"/>
                  </a:lnTo>
                  <a:lnTo>
                    <a:pt x="122" y="276"/>
                  </a:lnTo>
                  <a:lnTo>
                    <a:pt x="124" y="266"/>
                  </a:lnTo>
                  <a:lnTo>
                    <a:pt x="125" y="258"/>
                  </a:lnTo>
                  <a:lnTo>
                    <a:pt x="125" y="249"/>
                  </a:lnTo>
                  <a:lnTo>
                    <a:pt x="124" y="242"/>
                  </a:lnTo>
                  <a:lnTo>
                    <a:pt x="90" y="242"/>
                  </a:lnTo>
                  <a:lnTo>
                    <a:pt x="90" y="203"/>
                  </a:lnTo>
                  <a:lnTo>
                    <a:pt x="118" y="203"/>
                  </a:lnTo>
                  <a:lnTo>
                    <a:pt x="116" y="188"/>
                  </a:lnTo>
                  <a:lnTo>
                    <a:pt x="115" y="173"/>
                  </a:lnTo>
                  <a:lnTo>
                    <a:pt x="116" y="165"/>
                  </a:lnTo>
                  <a:lnTo>
                    <a:pt x="117" y="156"/>
                  </a:lnTo>
                  <a:lnTo>
                    <a:pt x="119" y="149"/>
                  </a:lnTo>
                  <a:lnTo>
                    <a:pt x="121" y="142"/>
                  </a:lnTo>
                  <a:lnTo>
                    <a:pt x="124" y="134"/>
                  </a:lnTo>
                  <a:lnTo>
                    <a:pt x="127" y="128"/>
                  </a:lnTo>
                  <a:lnTo>
                    <a:pt x="132" y="121"/>
                  </a:lnTo>
                  <a:lnTo>
                    <a:pt x="137" y="116"/>
                  </a:lnTo>
                  <a:lnTo>
                    <a:pt x="142" y="112"/>
                  </a:lnTo>
                  <a:lnTo>
                    <a:pt x="149" y="107"/>
                  </a:lnTo>
                  <a:lnTo>
                    <a:pt x="155" y="103"/>
                  </a:lnTo>
                  <a:lnTo>
                    <a:pt x="163" y="101"/>
                  </a:lnTo>
                  <a:lnTo>
                    <a:pt x="170" y="98"/>
                  </a:lnTo>
                  <a:lnTo>
                    <a:pt x="177" y="97"/>
                  </a:lnTo>
                  <a:lnTo>
                    <a:pt x="186" y="96"/>
                  </a:lnTo>
                  <a:lnTo>
                    <a:pt x="194" y="95"/>
                  </a:lnTo>
                  <a:lnTo>
                    <a:pt x="207" y="96"/>
                  </a:lnTo>
                  <a:lnTo>
                    <a:pt x="219" y="98"/>
                  </a:lnTo>
                  <a:lnTo>
                    <a:pt x="229" y="101"/>
                  </a:lnTo>
                  <a:lnTo>
                    <a:pt x="236" y="104"/>
                  </a:lnTo>
                  <a:lnTo>
                    <a:pt x="226" y="147"/>
                  </a:lnTo>
                  <a:lnTo>
                    <a:pt x="221" y="145"/>
                  </a:lnTo>
                  <a:lnTo>
                    <a:pt x="215" y="143"/>
                  </a:lnTo>
                  <a:lnTo>
                    <a:pt x="206" y="140"/>
                  </a:lnTo>
                  <a:lnTo>
                    <a:pt x="198" y="140"/>
                  </a:lnTo>
                  <a:lnTo>
                    <a:pt x="189" y="142"/>
                  </a:lnTo>
                  <a:lnTo>
                    <a:pt x="182" y="144"/>
                  </a:lnTo>
                  <a:lnTo>
                    <a:pt x="176" y="147"/>
                  </a:lnTo>
                  <a:lnTo>
                    <a:pt x="172" y="151"/>
                  </a:lnTo>
                  <a:lnTo>
                    <a:pt x="169" y="156"/>
                  </a:lnTo>
                  <a:lnTo>
                    <a:pt x="167" y="163"/>
                  </a:lnTo>
                  <a:lnTo>
                    <a:pt x="165" y="169"/>
                  </a:lnTo>
                  <a:lnTo>
                    <a:pt x="165" y="176"/>
                  </a:lnTo>
                  <a:lnTo>
                    <a:pt x="166" y="189"/>
                  </a:lnTo>
                  <a:lnTo>
                    <a:pt x="168" y="203"/>
                  </a:lnTo>
                  <a:lnTo>
                    <a:pt x="216" y="203"/>
                  </a:lnTo>
                  <a:lnTo>
                    <a:pt x="216" y="204"/>
                  </a:lnTo>
                  <a:lnTo>
                    <a:pt x="229" y="176"/>
                  </a:lnTo>
                  <a:lnTo>
                    <a:pt x="241" y="149"/>
                  </a:lnTo>
                  <a:lnTo>
                    <a:pt x="254" y="123"/>
                  </a:lnTo>
                  <a:lnTo>
                    <a:pt x="267" y="100"/>
                  </a:lnTo>
                  <a:lnTo>
                    <a:pt x="251" y="77"/>
                  </a:lnTo>
                  <a:lnTo>
                    <a:pt x="234" y="53"/>
                  </a:lnTo>
                  <a:lnTo>
                    <a:pt x="214" y="28"/>
                  </a:lnTo>
                  <a:lnTo>
                    <a:pt x="192" y="1"/>
                  </a:lnTo>
                  <a:lnTo>
                    <a:pt x="182" y="0"/>
                  </a:lnTo>
                  <a:lnTo>
                    <a:pt x="1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65" name="Freeform 10184"/>
            <p:cNvSpPr>
              <a:spLocks/>
            </p:cNvSpPr>
            <p:nvPr/>
          </p:nvSpPr>
          <p:spPr bwMode="auto">
            <a:xfrm>
              <a:off x="4052999" y="1950243"/>
              <a:ext cx="19050" cy="20638"/>
            </a:xfrm>
            <a:custGeom>
              <a:avLst/>
              <a:gdLst>
                <a:gd name="T0" fmla="*/ 50 w 50"/>
                <a:gd name="T1" fmla="*/ 0 h 54"/>
                <a:gd name="T2" fmla="*/ 20 w 50"/>
                <a:gd name="T3" fmla="*/ 0 h 54"/>
                <a:gd name="T4" fmla="*/ 20 w 50"/>
                <a:gd name="T5" fmla="*/ 7 h 54"/>
                <a:gd name="T6" fmla="*/ 20 w 50"/>
                <a:gd name="T7" fmla="*/ 13 h 54"/>
                <a:gd name="T8" fmla="*/ 19 w 50"/>
                <a:gd name="T9" fmla="*/ 20 h 54"/>
                <a:gd name="T10" fmla="*/ 17 w 50"/>
                <a:gd name="T11" fmla="*/ 26 h 54"/>
                <a:gd name="T12" fmla="*/ 15 w 50"/>
                <a:gd name="T13" fmla="*/ 34 h 54"/>
                <a:gd name="T14" fmla="*/ 11 w 50"/>
                <a:gd name="T15" fmla="*/ 40 h 54"/>
                <a:gd name="T16" fmla="*/ 6 w 50"/>
                <a:gd name="T17" fmla="*/ 48 h 54"/>
                <a:gd name="T18" fmla="*/ 0 w 50"/>
                <a:gd name="T19" fmla="*/ 53 h 54"/>
                <a:gd name="T20" fmla="*/ 0 w 50"/>
                <a:gd name="T21" fmla="*/ 54 h 54"/>
                <a:gd name="T22" fmla="*/ 34 w 50"/>
                <a:gd name="T23" fmla="*/ 54 h 54"/>
                <a:gd name="T24" fmla="*/ 37 w 50"/>
                <a:gd name="T25" fmla="*/ 40 h 54"/>
                <a:gd name="T26" fmla="*/ 41 w 50"/>
                <a:gd name="T27" fmla="*/ 27 h 54"/>
                <a:gd name="T28" fmla="*/ 46 w 50"/>
                <a:gd name="T29" fmla="*/ 13 h 54"/>
                <a:gd name="T30" fmla="*/ 50 w 50"/>
                <a:gd name="T31" fmla="*/ 1 h 54"/>
                <a:gd name="T32" fmla="*/ 50 w 50"/>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54">
                  <a:moveTo>
                    <a:pt x="50" y="0"/>
                  </a:moveTo>
                  <a:lnTo>
                    <a:pt x="20" y="0"/>
                  </a:lnTo>
                  <a:lnTo>
                    <a:pt x="20" y="7"/>
                  </a:lnTo>
                  <a:lnTo>
                    <a:pt x="20" y="13"/>
                  </a:lnTo>
                  <a:lnTo>
                    <a:pt x="19" y="20"/>
                  </a:lnTo>
                  <a:lnTo>
                    <a:pt x="17" y="26"/>
                  </a:lnTo>
                  <a:lnTo>
                    <a:pt x="15" y="34"/>
                  </a:lnTo>
                  <a:lnTo>
                    <a:pt x="11" y="40"/>
                  </a:lnTo>
                  <a:lnTo>
                    <a:pt x="6" y="48"/>
                  </a:lnTo>
                  <a:lnTo>
                    <a:pt x="0" y="53"/>
                  </a:lnTo>
                  <a:lnTo>
                    <a:pt x="0" y="54"/>
                  </a:lnTo>
                  <a:lnTo>
                    <a:pt x="34" y="54"/>
                  </a:lnTo>
                  <a:lnTo>
                    <a:pt x="37" y="40"/>
                  </a:lnTo>
                  <a:lnTo>
                    <a:pt x="41" y="27"/>
                  </a:lnTo>
                  <a:lnTo>
                    <a:pt x="46" y="13"/>
                  </a:lnTo>
                  <a:lnTo>
                    <a:pt x="50" y="1"/>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66" name="Freeform 10185"/>
            <p:cNvSpPr>
              <a:spLocks/>
            </p:cNvSpPr>
            <p:nvPr/>
          </p:nvSpPr>
          <p:spPr bwMode="auto">
            <a:xfrm>
              <a:off x="4018074" y="1813718"/>
              <a:ext cx="52388" cy="39688"/>
            </a:xfrm>
            <a:custGeom>
              <a:avLst/>
              <a:gdLst>
                <a:gd name="T0" fmla="*/ 100 w 131"/>
                <a:gd name="T1" fmla="*/ 0 h 101"/>
                <a:gd name="T2" fmla="*/ 91 w 131"/>
                <a:gd name="T3" fmla="*/ 0 h 101"/>
                <a:gd name="T4" fmla="*/ 82 w 131"/>
                <a:gd name="T5" fmla="*/ 1 h 101"/>
                <a:gd name="T6" fmla="*/ 72 w 131"/>
                <a:gd name="T7" fmla="*/ 3 h 101"/>
                <a:gd name="T8" fmla="*/ 62 w 131"/>
                <a:gd name="T9" fmla="*/ 5 h 101"/>
                <a:gd name="T10" fmla="*/ 52 w 131"/>
                <a:gd name="T11" fmla="*/ 8 h 101"/>
                <a:gd name="T12" fmla="*/ 42 w 131"/>
                <a:gd name="T13" fmla="*/ 14 h 101"/>
                <a:gd name="T14" fmla="*/ 32 w 131"/>
                <a:gd name="T15" fmla="*/ 19 h 101"/>
                <a:gd name="T16" fmla="*/ 21 w 131"/>
                <a:gd name="T17" fmla="*/ 26 h 101"/>
                <a:gd name="T18" fmla="*/ 37 w 131"/>
                <a:gd name="T19" fmla="*/ 48 h 101"/>
                <a:gd name="T20" fmla="*/ 45 w 131"/>
                <a:gd name="T21" fmla="*/ 57 h 101"/>
                <a:gd name="T22" fmla="*/ 13 w 131"/>
                <a:gd name="T23" fmla="*/ 32 h 101"/>
                <a:gd name="T24" fmla="*/ 7 w 131"/>
                <a:gd name="T25" fmla="*/ 38 h 101"/>
                <a:gd name="T26" fmla="*/ 0 w 131"/>
                <a:gd name="T27" fmla="*/ 44 h 101"/>
                <a:gd name="T28" fmla="*/ 36 w 131"/>
                <a:gd name="T29" fmla="*/ 101 h 101"/>
                <a:gd name="T30" fmla="*/ 42 w 131"/>
                <a:gd name="T31" fmla="*/ 98 h 101"/>
                <a:gd name="T32" fmla="*/ 57 w 131"/>
                <a:gd name="T33" fmla="*/ 91 h 101"/>
                <a:gd name="T34" fmla="*/ 68 w 131"/>
                <a:gd name="T35" fmla="*/ 88 h 101"/>
                <a:gd name="T36" fmla="*/ 79 w 131"/>
                <a:gd name="T37" fmla="*/ 85 h 101"/>
                <a:gd name="T38" fmla="*/ 92 w 131"/>
                <a:gd name="T39" fmla="*/ 83 h 101"/>
                <a:gd name="T40" fmla="*/ 106 w 131"/>
                <a:gd name="T41" fmla="*/ 82 h 101"/>
                <a:gd name="T42" fmla="*/ 113 w 131"/>
                <a:gd name="T43" fmla="*/ 83 h 101"/>
                <a:gd name="T44" fmla="*/ 122 w 131"/>
                <a:gd name="T45" fmla="*/ 84 h 101"/>
                <a:gd name="T46" fmla="*/ 125 w 131"/>
                <a:gd name="T47" fmla="*/ 71 h 101"/>
                <a:gd name="T48" fmla="*/ 131 w 131"/>
                <a:gd name="T49" fmla="*/ 43 h 101"/>
                <a:gd name="T50" fmla="*/ 131 w 131"/>
                <a:gd name="T51" fmla="*/ 36 h 101"/>
                <a:gd name="T52" fmla="*/ 131 w 131"/>
                <a:gd name="T53" fmla="*/ 29 h 101"/>
                <a:gd name="T54" fmla="*/ 131 w 131"/>
                <a:gd name="T55" fmla="*/ 22 h 101"/>
                <a:gd name="T56" fmla="*/ 129 w 131"/>
                <a:gd name="T57" fmla="*/ 16 h 101"/>
                <a:gd name="T58" fmla="*/ 128 w 131"/>
                <a:gd name="T59" fmla="*/ 10 h 101"/>
                <a:gd name="T60" fmla="*/ 125 w 131"/>
                <a:gd name="T61" fmla="*/ 6 h 101"/>
                <a:gd name="T62" fmla="*/ 122 w 131"/>
                <a:gd name="T63" fmla="*/ 3 h 101"/>
                <a:gd name="T64" fmla="*/ 118 w 131"/>
                <a:gd name="T65" fmla="*/ 1 h 101"/>
                <a:gd name="T66" fmla="*/ 109 w 131"/>
                <a:gd name="T67" fmla="*/ 1 h 101"/>
                <a:gd name="T68" fmla="*/ 100 w 131"/>
                <a:gd name="T6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101">
                  <a:moveTo>
                    <a:pt x="100" y="0"/>
                  </a:moveTo>
                  <a:lnTo>
                    <a:pt x="91" y="0"/>
                  </a:lnTo>
                  <a:lnTo>
                    <a:pt x="82" y="1"/>
                  </a:lnTo>
                  <a:lnTo>
                    <a:pt x="72" y="3"/>
                  </a:lnTo>
                  <a:lnTo>
                    <a:pt x="62" y="5"/>
                  </a:lnTo>
                  <a:lnTo>
                    <a:pt x="52" y="8"/>
                  </a:lnTo>
                  <a:lnTo>
                    <a:pt x="42" y="14"/>
                  </a:lnTo>
                  <a:lnTo>
                    <a:pt x="32" y="19"/>
                  </a:lnTo>
                  <a:lnTo>
                    <a:pt x="21" y="26"/>
                  </a:lnTo>
                  <a:lnTo>
                    <a:pt x="37" y="48"/>
                  </a:lnTo>
                  <a:lnTo>
                    <a:pt x="45" y="57"/>
                  </a:lnTo>
                  <a:lnTo>
                    <a:pt x="13" y="32"/>
                  </a:lnTo>
                  <a:lnTo>
                    <a:pt x="7" y="38"/>
                  </a:lnTo>
                  <a:lnTo>
                    <a:pt x="0" y="44"/>
                  </a:lnTo>
                  <a:lnTo>
                    <a:pt x="36" y="101"/>
                  </a:lnTo>
                  <a:lnTo>
                    <a:pt x="42" y="98"/>
                  </a:lnTo>
                  <a:lnTo>
                    <a:pt x="57" y="91"/>
                  </a:lnTo>
                  <a:lnTo>
                    <a:pt x="68" y="88"/>
                  </a:lnTo>
                  <a:lnTo>
                    <a:pt x="79" y="85"/>
                  </a:lnTo>
                  <a:lnTo>
                    <a:pt x="92" y="83"/>
                  </a:lnTo>
                  <a:lnTo>
                    <a:pt x="106" y="82"/>
                  </a:lnTo>
                  <a:lnTo>
                    <a:pt x="113" y="83"/>
                  </a:lnTo>
                  <a:lnTo>
                    <a:pt x="122" y="84"/>
                  </a:lnTo>
                  <a:lnTo>
                    <a:pt x="125" y="71"/>
                  </a:lnTo>
                  <a:lnTo>
                    <a:pt x="131" y="43"/>
                  </a:lnTo>
                  <a:lnTo>
                    <a:pt x="131" y="36"/>
                  </a:lnTo>
                  <a:lnTo>
                    <a:pt x="131" y="29"/>
                  </a:lnTo>
                  <a:lnTo>
                    <a:pt x="131" y="22"/>
                  </a:lnTo>
                  <a:lnTo>
                    <a:pt x="129" y="16"/>
                  </a:lnTo>
                  <a:lnTo>
                    <a:pt x="128" y="10"/>
                  </a:lnTo>
                  <a:lnTo>
                    <a:pt x="125" y="6"/>
                  </a:lnTo>
                  <a:lnTo>
                    <a:pt x="122" y="3"/>
                  </a:lnTo>
                  <a:lnTo>
                    <a:pt x="118" y="1"/>
                  </a:lnTo>
                  <a:lnTo>
                    <a:pt x="109" y="1"/>
                  </a:lnTo>
                  <a:lnTo>
                    <a:pt x="1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67" name="Freeform 10186"/>
            <p:cNvSpPr>
              <a:spLocks/>
            </p:cNvSpPr>
            <p:nvPr/>
          </p:nvSpPr>
          <p:spPr bwMode="auto">
            <a:xfrm>
              <a:off x="4206986" y="1853406"/>
              <a:ext cx="114300" cy="165100"/>
            </a:xfrm>
            <a:custGeom>
              <a:avLst/>
              <a:gdLst>
                <a:gd name="T0" fmla="*/ 103 w 290"/>
                <a:gd name="T1" fmla="*/ 1 h 414"/>
                <a:gd name="T2" fmla="*/ 76 w 290"/>
                <a:gd name="T3" fmla="*/ 6 h 414"/>
                <a:gd name="T4" fmla="*/ 53 w 290"/>
                <a:gd name="T5" fmla="*/ 16 h 414"/>
                <a:gd name="T6" fmla="*/ 44 w 290"/>
                <a:gd name="T7" fmla="*/ 25 h 414"/>
                <a:gd name="T8" fmla="*/ 19 w 290"/>
                <a:gd name="T9" fmla="*/ 67 h 414"/>
                <a:gd name="T10" fmla="*/ 6 w 290"/>
                <a:gd name="T11" fmla="*/ 107 h 414"/>
                <a:gd name="T12" fmla="*/ 17 w 290"/>
                <a:gd name="T13" fmla="*/ 123 h 414"/>
                <a:gd name="T14" fmla="*/ 70 w 290"/>
                <a:gd name="T15" fmla="*/ 132 h 414"/>
                <a:gd name="T16" fmla="*/ 98 w 290"/>
                <a:gd name="T17" fmla="*/ 202 h 414"/>
                <a:gd name="T18" fmla="*/ 106 w 290"/>
                <a:gd name="T19" fmla="*/ 222 h 414"/>
                <a:gd name="T20" fmla="*/ 110 w 290"/>
                <a:gd name="T21" fmla="*/ 232 h 414"/>
                <a:gd name="T22" fmla="*/ 116 w 290"/>
                <a:gd name="T23" fmla="*/ 213 h 414"/>
                <a:gd name="T24" fmla="*/ 125 w 290"/>
                <a:gd name="T25" fmla="*/ 190 h 414"/>
                <a:gd name="T26" fmla="*/ 206 w 290"/>
                <a:gd name="T27" fmla="*/ 132 h 414"/>
                <a:gd name="T28" fmla="*/ 188 w 290"/>
                <a:gd name="T29" fmla="*/ 237 h 414"/>
                <a:gd name="T30" fmla="*/ 132 w 290"/>
                <a:gd name="T31" fmla="*/ 264 h 414"/>
                <a:gd name="T32" fmla="*/ 188 w 290"/>
                <a:gd name="T33" fmla="*/ 288 h 414"/>
                <a:gd name="T34" fmla="*/ 132 w 290"/>
                <a:gd name="T35" fmla="*/ 315 h 414"/>
                <a:gd name="T36" fmla="*/ 128 w 290"/>
                <a:gd name="T37" fmla="*/ 375 h 414"/>
                <a:gd name="T38" fmla="*/ 131 w 290"/>
                <a:gd name="T39" fmla="*/ 414 h 414"/>
                <a:gd name="T40" fmla="*/ 145 w 290"/>
                <a:gd name="T41" fmla="*/ 413 h 414"/>
                <a:gd name="T42" fmla="*/ 180 w 290"/>
                <a:gd name="T43" fmla="*/ 408 h 414"/>
                <a:gd name="T44" fmla="*/ 203 w 290"/>
                <a:gd name="T45" fmla="*/ 401 h 414"/>
                <a:gd name="T46" fmla="*/ 224 w 290"/>
                <a:gd name="T47" fmla="*/ 392 h 414"/>
                <a:gd name="T48" fmla="*/ 245 w 290"/>
                <a:gd name="T49" fmla="*/ 379 h 414"/>
                <a:gd name="T50" fmla="*/ 264 w 290"/>
                <a:gd name="T51" fmla="*/ 362 h 414"/>
                <a:gd name="T52" fmla="*/ 279 w 290"/>
                <a:gd name="T53" fmla="*/ 341 h 414"/>
                <a:gd name="T54" fmla="*/ 288 w 290"/>
                <a:gd name="T55" fmla="*/ 313 h 414"/>
                <a:gd name="T56" fmla="*/ 290 w 290"/>
                <a:gd name="T57" fmla="*/ 280 h 414"/>
                <a:gd name="T58" fmla="*/ 284 w 290"/>
                <a:gd name="T59" fmla="*/ 239 h 414"/>
                <a:gd name="T60" fmla="*/ 267 w 290"/>
                <a:gd name="T61" fmla="*/ 193 h 414"/>
                <a:gd name="T62" fmla="*/ 238 w 290"/>
                <a:gd name="T63" fmla="*/ 137 h 414"/>
                <a:gd name="T64" fmla="*/ 196 w 290"/>
                <a:gd name="T65" fmla="*/ 73 h 414"/>
                <a:gd name="T66" fmla="*/ 140 w 290"/>
                <a:gd name="T67" fmla="*/ 1 h 414"/>
                <a:gd name="T68" fmla="*/ 120 w 290"/>
                <a:gd name="T69" fmla="*/ 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0" h="414">
                  <a:moveTo>
                    <a:pt x="120" y="0"/>
                  </a:moveTo>
                  <a:lnTo>
                    <a:pt x="103" y="1"/>
                  </a:lnTo>
                  <a:lnTo>
                    <a:pt x="88" y="3"/>
                  </a:lnTo>
                  <a:lnTo>
                    <a:pt x="76" y="6"/>
                  </a:lnTo>
                  <a:lnTo>
                    <a:pt x="65" y="9"/>
                  </a:lnTo>
                  <a:lnTo>
                    <a:pt x="53" y="16"/>
                  </a:lnTo>
                  <a:lnTo>
                    <a:pt x="48" y="19"/>
                  </a:lnTo>
                  <a:lnTo>
                    <a:pt x="44" y="25"/>
                  </a:lnTo>
                  <a:lnTo>
                    <a:pt x="33" y="41"/>
                  </a:lnTo>
                  <a:lnTo>
                    <a:pt x="19" y="67"/>
                  </a:lnTo>
                  <a:lnTo>
                    <a:pt x="0" y="99"/>
                  </a:lnTo>
                  <a:lnTo>
                    <a:pt x="6" y="107"/>
                  </a:lnTo>
                  <a:lnTo>
                    <a:pt x="12" y="116"/>
                  </a:lnTo>
                  <a:lnTo>
                    <a:pt x="17" y="123"/>
                  </a:lnTo>
                  <a:lnTo>
                    <a:pt x="23" y="132"/>
                  </a:lnTo>
                  <a:lnTo>
                    <a:pt x="70" y="132"/>
                  </a:lnTo>
                  <a:lnTo>
                    <a:pt x="94" y="192"/>
                  </a:lnTo>
                  <a:lnTo>
                    <a:pt x="98" y="202"/>
                  </a:lnTo>
                  <a:lnTo>
                    <a:pt x="103" y="213"/>
                  </a:lnTo>
                  <a:lnTo>
                    <a:pt x="106" y="222"/>
                  </a:lnTo>
                  <a:lnTo>
                    <a:pt x="109" y="232"/>
                  </a:lnTo>
                  <a:lnTo>
                    <a:pt x="110" y="232"/>
                  </a:lnTo>
                  <a:lnTo>
                    <a:pt x="113" y="222"/>
                  </a:lnTo>
                  <a:lnTo>
                    <a:pt x="116" y="213"/>
                  </a:lnTo>
                  <a:lnTo>
                    <a:pt x="121" y="202"/>
                  </a:lnTo>
                  <a:lnTo>
                    <a:pt x="125" y="190"/>
                  </a:lnTo>
                  <a:lnTo>
                    <a:pt x="149" y="132"/>
                  </a:lnTo>
                  <a:lnTo>
                    <a:pt x="206" y="132"/>
                  </a:lnTo>
                  <a:lnTo>
                    <a:pt x="146" y="237"/>
                  </a:lnTo>
                  <a:lnTo>
                    <a:pt x="188" y="237"/>
                  </a:lnTo>
                  <a:lnTo>
                    <a:pt x="188" y="264"/>
                  </a:lnTo>
                  <a:lnTo>
                    <a:pt x="132" y="264"/>
                  </a:lnTo>
                  <a:lnTo>
                    <a:pt x="132" y="288"/>
                  </a:lnTo>
                  <a:lnTo>
                    <a:pt x="188" y="288"/>
                  </a:lnTo>
                  <a:lnTo>
                    <a:pt x="188" y="315"/>
                  </a:lnTo>
                  <a:lnTo>
                    <a:pt x="132" y="315"/>
                  </a:lnTo>
                  <a:lnTo>
                    <a:pt x="132" y="375"/>
                  </a:lnTo>
                  <a:lnTo>
                    <a:pt x="128" y="375"/>
                  </a:lnTo>
                  <a:lnTo>
                    <a:pt x="128" y="414"/>
                  </a:lnTo>
                  <a:lnTo>
                    <a:pt x="131" y="414"/>
                  </a:lnTo>
                  <a:lnTo>
                    <a:pt x="135" y="414"/>
                  </a:lnTo>
                  <a:lnTo>
                    <a:pt x="145" y="413"/>
                  </a:lnTo>
                  <a:lnTo>
                    <a:pt x="161" y="411"/>
                  </a:lnTo>
                  <a:lnTo>
                    <a:pt x="180" y="408"/>
                  </a:lnTo>
                  <a:lnTo>
                    <a:pt x="191" y="404"/>
                  </a:lnTo>
                  <a:lnTo>
                    <a:pt x="203" y="401"/>
                  </a:lnTo>
                  <a:lnTo>
                    <a:pt x="213" y="397"/>
                  </a:lnTo>
                  <a:lnTo>
                    <a:pt x="224" y="392"/>
                  </a:lnTo>
                  <a:lnTo>
                    <a:pt x="235" y="386"/>
                  </a:lnTo>
                  <a:lnTo>
                    <a:pt x="245" y="379"/>
                  </a:lnTo>
                  <a:lnTo>
                    <a:pt x="255" y="371"/>
                  </a:lnTo>
                  <a:lnTo>
                    <a:pt x="264" y="362"/>
                  </a:lnTo>
                  <a:lnTo>
                    <a:pt x="272" y="352"/>
                  </a:lnTo>
                  <a:lnTo>
                    <a:pt x="279" y="341"/>
                  </a:lnTo>
                  <a:lnTo>
                    <a:pt x="285" y="328"/>
                  </a:lnTo>
                  <a:lnTo>
                    <a:pt x="288" y="313"/>
                  </a:lnTo>
                  <a:lnTo>
                    <a:pt x="290" y="297"/>
                  </a:lnTo>
                  <a:lnTo>
                    <a:pt x="290" y="280"/>
                  </a:lnTo>
                  <a:lnTo>
                    <a:pt x="288" y="261"/>
                  </a:lnTo>
                  <a:lnTo>
                    <a:pt x="284" y="239"/>
                  </a:lnTo>
                  <a:lnTo>
                    <a:pt x="276" y="217"/>
                  </a:lnTo>
                  <a:lnTo>
                    <a:pt x="267" y="193"/>
                  </a:lnTo>
                  <a:lnTo>
                    <a:pt x="254" y="166"/>
                  </a:lnTo>
                  <a:lnTo>
                    <a:pt x="238" y="137"/>
                  </a:lnTo>
                  <a:lnTo>
                    <a:pt x="220" y="106"/>
                  </a:lnTo>
                  <a:lnTo>
                    <a:pt x="196" y="73"/>
                  </a:lnTo>
                  <a:lnTo>
                    <a:pt x="171" y="38"/>
                  </a:lnTo>
                  <a:lnTo>
                    <a:pt x="140" y="1"/>
                  </a:lnTo>
                  <a:lnTo>
                    <a:pt x="130" y="0"/>
                  </a:lnTo>
                  <a:lnTo>
                    <a:pt x="1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68" name="Freeform 10187"/>
            <p:cNvSpPr>
              <a:spLocks/>
            </p:cNvSpPr>
            <p:nvPr/>
          </p:nvSpPr>
          <p:spPr bwMode="auto">
            <a:xfrm>
              <a:off x="4211749" y="1813718"/>
              <a:ext cx="52388" cy="39688"/>
            </a:xfrm>
            <a:custGeom>
              <a:avLst/>
              <a:gdLst>
                <a:gd name="T0" fmla="*/ 99 w 131"/>
                <a:gd name="T1" fmla="*/ 0 h 101"/>
                <a:gd name="T2" fmla="*/ 91 w 131"/>
                <a:gd name="T3" fmla="*/ 0 h 101"/>
                <a:gd name="T4" fmla="*/ 81 w 131"/>
                <a:gd name="T5" fmla="*/ 1 h 101"/>
                <a:gd name="T6" fmla="*/ 73 w 131"/>
                <a:gd name="T7" fmla="*/ 3 h 101"/>
                <a:gd name="T8" fmla="*/ 62 w 131"/>
                <a:gd name="T9" fmla="*/ 5 h 101"/>
                <a:gd name="T10" fmla="*/ 52 w 131"/>
                <a:gd name="T11" fmla="*/ 8 h 101"/>
                <a:gd name="T12" fmla="*/ 42 w 131"/>
                <a:gd name="T13" fmla="*/ 14 h 101"/>
                <a:gd name="T14" fmla="*/ 31 w 131"/>
                <a:gd name="T15" fmla="*/ 19 h 101"/>
                <a:gd name="T16" fmla="*/ 20 w 131"/>
                <a:gd name="T17" fmla="*/ 26 h 101"/>
                <a:gd name="T18" fmla="*/ 37 w 131"/>
                <a:gd name="T19" fmla="*/ 48 h 101"/>
                <a:gd name="T20" fmla="*/ 45 w 131"/>
                <a:gd name="T21" fmla="*/ 57 h 101"/>
                <a:gd name="T22" fmla="*/ 14 w 131"/>
                <a:gd name="T23" fmla="*/ 32 h 101"/>
                <a:gd name="T24" fmla="*/ 7 w 131"/>
                <a:gd name="T25" fmla="*/ 38 h 101"/>
                <a:gd name="T26" fmla="*/ 0 w 131"/>
                <a:gd name="T27" fmla="*/ 44 h 101"/>
                <a:gd name="T28" fmla="*/ 36 w 131"/>
                <a:gd name="T29" fmla="*/ 101 h 101"/>
                <a:gd name="T30" fmla="*/ 42 w 131"/>
                <a:gd name="T31" fmla="*/ 98 h 101"/>
                <a:gd name="T32" fmla="*/ 58 w 131"/>
                <a:gd name="T33" fmla="*/ 91 h 101"/>
                <a:gd name="T34" fmla="*/ 67 w 131"/>
                <a:gd name="T35" fmla="*/ 88 h 101"/>
                <a:gd name="T36" fmla="*/ 79 w 131"/>
                <a:gd name="T37" fmla="*/ 85 h 101"/>
                <a:gd name="T38" fmla="*/ 93 w 131"/>
                <a:gd name="T39" fmla="*/ 83 h 101"/>
                <a:gd name="T40" fmla="*/ 106 w 131"/>
                <a:gd name="T41" fmla="*/ 82 h 101"/>
                <a:gd name="T42" fmla="*/ 114 w 131"/>
                <a:gd name="T43" fmla="*/ 83 h 101"/>
                <a:gd name="T44" fmla="*/ 122 w 131"/>
                <a:gd name="T45" fmla="*/ 84 h 101"/>
                <a:gd name="T46" fmla="*/ 125 w 131"/>
                <a:gd name="T47" fmla="*/ 71 h 101"/>
                <a:gd name="T48" fmla="*/ 130 w 131"/>
                <a:gd name="T49" fmla="*/ 43 h 101"/>
                <a:gd name="T50" fmla="*/ 131 w 131"/>
                <a:gd name="T51" fmla="*/ 36 h 101"/>
                <a:gd name="T52" fmla="*/ 131 w 131"/>
                <a:gd name="T53" fmla="*/ 29 h 101"/>
                <a:gd name="T54" fmla="*/ 131 w 131"/>
                <a:gd name="T55" fmla="*/ 22 h 101"/>
                <a:gd name="T56" fmla="*/ 130 w 131"/>
                <a:gd name="T57" fmla="*/ 16 h 101"/>
                <a:gd name="T58" fmla="*/ 128 w 131"/>
                <a:gd name="T59" fmla="*/ 10 h 101"/>
                <a:gd name="T60" fmla="*/ 126 w 131"/>
                <a:gd name="T61" fmla="*/ 6 h 101"/>
                <a:gd name="T62" fmla="*/ 122 w 131"/>
                <a:gd name="T63" fmla="*/ 3 h 101"/>
                <a:gd name="T64" fmla="*/ 117 w 131"/>
                <a:gd name="T65" fmla="*/ 1 h 101"/>
                <a:gd name="T66" fmla="*/ 109 w 131"/>
                <a:gd name="T67" fmla="*/ 1 h 101"/>
                <a:gd name="T68" fmla="*/ 99 w 131"/>
                <a:gd name="T69"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101">
                  <a:moveTo>
                    <a:pt x="99" y="0"/>
                  </a:moveTo>
                  <a:lnTo>
                    <a:pt x="91" y="0"/>
                  </a:lnTo>
                  <a:lnTo>
                    <a:pt x="81" y="1"/>
                  </a:lnTo>
                  <a:lnTo>
                    <a:pt x="73" y="3"/>
                  </a:lnTo>
                  <a:lnTo>
                    <a:pt x="62" y="5"/>
                  </a:lnTo>
                  <a:lnTo>
                    <a:pt x="52" y="8"/>
                  </a:lnTo>
                  <a:lnTo>
                    <a:pt x="42" y="14"/>
                  </a:lnTo>
                  <a:lnTo>
                    <a:pt x="31" y="19"/>
                  </a:lnTo>
                  <a:lnTo>
                    <a:pt x="20" y="26"/>
                  </a:lnTo>
                  <a:lnTo>
                    <a:pt x="37" y="48"/>
                  </a:lnTo>
                  <a:lnTo>
                    <a:pt x="45" y="57"/>
                  </a:lnTo>
                  <a:lnTo>
                    <a:pt x="14" y="32"/>
                  </a:lnTo>
                  <a:lnTo>
                    <a:pt x="7" y="38"/>
                  </a:lnTo>
                  <a:lnTo>
                    <a:pt x="0" y="44"/>
                  </a:lnTo>
                  <a:lnTo>
                    <a:pt x="36" y="101"/>
                  </a:lnTo>
                  <a:lnTo>
                    <a:pt x="42" y="98"/>
                  </a:lnTo>
                  <a:lnTo>
                    <a:pt x="58" y="91"/>
                  </a:lnTo>
                  <a:lnTo>
                    <a:pt x="67" y="88"/>
                  </a:lnTo>
                  <a:lnTo>
                    <a:pt x="79" y="85"/>
                  </a:lnTo>
                  <a:lnTo>
                    <a:pt x="93" y="83"/>
                  </a:lnTo>
                  <a:lnTo>
                    <a:pt x="106" y="82"/>
                  </a:lnTo>
                  <a:lnTo>
                    <a:pt x="114" y="83"/>
                  </a:lnTo>
                  <a:lnTo>
                    <a:pt x="122" y="84"/>
                  </a:lnTo>
                  <a:lnTo>
                    <a:pt x="125" y="71"/>
                  </a:lnTo>
                  <a:lnTo>
                    <a:pt x="130" y="43"/>
                  </a:lnTo>
                  <a:lnTo>
                    <a:pt x="131" y="36"/>
                  </a:lnTo>
                  <a:lnTo>
                    <a:pt x="131" y="29"/>
                  </a:lnTo>
                  <a:lnTo>
                    <a:pt x="131" y="22"/>
                  </a:lnTo>
                  <a:lnTo>
                    <a:pt x="130" y="16"/>
                  </a:lnTo>
                  <a:lnTo>
                    <a:pt x="128" y="10"/>
                  </a:lnTo>
                  <a:lnTo>
                    <a:pt x="126" y="6"/>
                  </a:lnTo>
                  <a:lnTo>
                    <a:pt x="122" y="3"/>
                  </a:lnTo>
                  <a:lnTo>
                    <a:pt x="117" y="1"/>
                  </a:lnTo>
                  <a:lnTo>
                    <a:pt x="109" y="1"/>
                  </a:lnTo>
                  <a:lnTo>
                    <a:pt x="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69" name="Rounded Rectangle 68"/>
          <p:cNvSpPr/>
          <p:nvPr/>
        </p:nvSpPr>
        <p:spPr>
          <a:xfrm>
            <a:off x="1212606" y="3975265"/>
            <a:ext cx="1555844" cy="2124222"/>
          </a:xfrm>
          <a:prstGeom prst="roundRect">
            <a:avLst/>
          </a:prstGeom>
          <a:noFill/>
          <a:ln w="15875">
            <a:solidFill>
              <a:srgbClr val="470A68"/>
            </a:solid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500" i="1" dirty="0" smtClean="0">
                <a:solidFill>
                  <a:srgbClr val="000000"/>
                </a:solidFill>
                <a:latin typeface="Univers for KPMG" panose="020B0603020202020204" pitchFamily="34" charset="0"/>
              </a:rPr>
              <a:t>Lemonade raised </a:t>
            </a:r>
            <a:r>
              <a:rPr lang="en-US" sz="1500" i="1" dirty="0">
                <a:solidFill>
                  <a:srgbClr val="000000"/>
                </a:solidFill>
                <a:latin typeface="Univers for KPMG" panose="020B0603020202020204" pitchFamily="34" charset="0"/>
              </a:rPr>
              <a:t>$34 Million in New Funding </a:t>
            </a:r>
            <a:r>
              <a:rPr lang="en-US" sz="1500" i="1" dirty="0" smtClean="0">
                <a:solidFill>
                  <a:srgbClr val="000000"/>
                </a:solidFill>
                <a:latin typeface="Univers for KPMG" panose="020B0603020202020204" pitchFamily="34" charset="0"/>
              </a:rPr>
              <a:t>(Round B) As </a:t>
            </a:r>
            <a:r>
              <a:rPr lang="en-US" sz="1500" i="1" dirty="0">
                <a:solidFill>
                  <a:srgbClr val="000000"/>
                </a:solidFill>
                <a:latin typeface="Univers for KPMG" panose="020B0603020202020204" pitchFamily="34" charset="0"/>
              </a:rPr>
              <a:t>It </a:t>
            </a:r>
            <a:r>
              <a:rPr lang="en-US" sz="1500" i="1" dirty="0" smtClean="0">
                <a:solidFill>
                  <a:srgbClr val="000000"/>
                </a:solidFill>
                <a:latin typeface="Univers for KPMG" panose="020B0603020202020204" pitchFamily="34" charset="0"/>
              </a:rPr>
              <a:t>Readied for Expansion in Oct 2016</a:t>
            </a:r>
          </a:p>
        </p:txBody>
      </p:sp>
      <p:sp>
        <p:nvSpPr>
          <p:cNvPr id="70" name="TextBox 69"/>
          <p:cNvSpPr txBox="1"/>
          <p:nvPr/>
        </p:nvSpPr>
        <p:spPr>
          <a:xfrm>
            <a:off x="5061668" y="3709706"/>
            <a:ext cx="3685053" cy="2314551"/>
          </a:xfrm>
          <a:prstGeom prst="rect">
            <a:avLst/>
          </a:prstGeom>
          <a:noFill/>
        </p:spPr>
        <p:txBody>
          <a:bodyPr wrap="square" lIns="54610" tIns="54610" rIns="54610" bIns="54610" rtlCol="0">
            <a:noAutofit/>
          </a:bodyPr>
          <a:lstStyle/>
          <a:p>
            <a:pPr>
              <a:spcAft>
                <a:spcPts val="600"/>
              </a:spcAft>
            </a:pPr>
            <a:r>
              <a:rPr lang="en-US" i="1" dirty="0" smtClean="0">
                <a:solidFill>
                  <a:srgbClr val="000000"/>
                </a:solidFill>
                <a:latin typeface="Univers for KPMG" panose="020B0603020202020204" pitchFamily="34" charset="0"/>
              </a:rPr>
              <a:t>How it works ... </a:t>
            </a:r>
          </a:p>
          <a:p>
            <a:pPr>
              <a:spcAft>
                <a:spcPts val="600"/>
              </a:spcAft>
            </a:pPr>
            <a:r>
              <a:rPr lang="en-US" sz="1200" dirty="0" smtClean="0">
                <a:solidFill>
                  <a:srgbClr val="000000"/>
                </a:solidFill>
                <a:latin typeface="Univers for KPMG" panose="020B0603020202020204" pitchFamily="34" charset="0"/>
              </a:rPr>
              <a:t>A policyholder </a:t>
            </a:r>
            <a:r>
              <a:rPr lang="en-US" sz="1200" dirty="0">
                <a:solidFill>
                  <a:srgbClr val="000000"/>
                </a:solidFill>
                <a:latin typeface="Univers for KPMG" panose="020B0603020202020204" pitchFamily="34" charset="0"/>
              </a:rPr>
              <a:t>submitted a claim for a </a:t>
            </a:r>
            <a:r>
              <a:rPr lang="en-US" sz="1200" dirty="0" smtClean="0">
                <a:solidFill>
                  <a:srgbClr val="000000"/>
                </a:solidFill>
                <a:latin typeface="Univers for KPMG" panose="020B0603020202020204" pitchFamily="34" charset="0"/>
              </a:rPr>
              <a:t>stolen item. By </a:t>
            </a:r>
            <a:r>
              <a:rPr lang="en-US" sz="1200" dirty="0">
                <a:solidFill>
                  <a:srgbClr val="000000"/>
                </a:solidFill>
                <a:latin typeface="Univers for KPMG" panose="020B0603020202020204" pitchFamily="34" charset="0"/>
              </a:rPr>
              <a:t>using his Lemonade app and speaking into the camera, he described what had transpired and then hit “submit” for his claim</a:t>
            </a:r>
            <a:r>
              <a:rPr lang="en-US" sz="1200" dirty="0" smtClean="0">
                <a:solidFill>
                  <a:srgbClr val="000000"/>
                </a:solidFill>
                <a:latin typeface="Univers for KPMG" panose="020B0603020202020204" pitchFamily="34" charset="0"/>
              </a:rPr>
              <a:t>.</a:t>
            </a:r>
          </a:p>
          <a:p>
            <a:pPr>
              <a:spcAft>
                <a:spcPts val="600"/>
              </a:spcAft>
            </a:pPr>
            <a:r>
              <a:rPr lang="en-US" sz="1200" dirty="0">
                <a:solidFill>
                  <a:srgbClr val="000000"/>
                </a:solidFill>
                <a:latin typeface="Univers for KPMG" panose="020B0603020202020204" pitchFamily="34" charset="0"/>
              </a:rPr>
              <a:t>Lemonade was able to review the claim, cross reference it with Brandon’s policy, run it through the company’s claims bot, A.I. Jim and 18 anti-fraud algorithms, approve the claim and send instructions for wiring the money to his account to the </a:t>
            </a:r>
            <a:r>
              <a:rPr lang="en-US" sz="1200" dirty="0" smtClean="0">
                <a:solidFill>
                  <a:srgbClr val="000000"/>
                </a:solidFill>
                <a:latin typeface="Univers for KPMG" panose="020B0603020202020204" pitchFamily="34" charset="0"/>
              </a:rPr>
              <a:t>bank within 3 minutes.</a:t>
            </a:r>
          </a:p>
        </p:txBody>
      </p:sp>
      <p:sp>
        <p:nvSpPr>
          <p:cNvPr id="71" name="TextBox 70"/>
          <p:cNvSpPr txBox="1"/>
          <p:nvPr/>
        </p:nvSpPr>
        <p:spPr>
          <a:xfrm>
            <a:off x="1189329" y="6161535"/>
            <a:ext cx="1752601" cy="250532"/>
          </a:xfrm>
          <a:prstGeom prst="rect">
            <a:avLst/>
          </a:prstGeom>
          <a:noFill/>
        </p:spPr>
        <p:txBody>
          <a:bodyPr wrap="square" lIns="54610" tIns="54610" rIns="54610" bIns="54610" rtlCol="0">
            <a:noAutofit/>
          </a:bodyPr>
          <a:lstStyle/>
          <a:p>
            <a:pPr>
              <a:spcAft>
                <a:spcPts val="600"/>
              </a:spcAft>
            </a:pPr>
            <a:r>
              <a:rPr lang="en-US" sz="900" dirty="0" smtClean="0">
                <a:solidFill>
                  <a:srgbClr val="000000"/>
                </a:solidFill>
              </a:rPr>
              <a:t>Source: insurancejournal.com</a:t>
            </a:r>
          </a:p>
        </p:txBody>
      </p:sp>
      <p:sp>
        <p:nvSpPr>
          <p:cNvPr id="72" name="TextBox 71"/>
          <p:cNvSpPr txBox="1"/>
          <p:nvPr/>
        </p:nvSpPr>
        <p:spPr>
          <a:xfrm>
            <a:off x="6729274" y="6161535"/>
            <a:ext cx="1995578" cy="250532"/>
          </a:xfrm>
          <a:prstGeom prst="rect">
            <a:avLst/>
          </a:prstGeom>
          <a:noFill/>
        </p:spPr>
        <p:txBody>
          <a:bodyPr wrap="square" lIns="54610" tIns="54610" rIns="54610" bIns="54610" rtlCol="0">
            <a:noAutofit/>
          </a:bodyPr>
          <a:lstStyle/>
          <a:p>
            <a:pPr>
              <a:spcAft>
                <a:spcPts val="600"/>
              </a:spcAft>
            </a:pPr>
            <a:r>
              <a:rPr lang="en-US" sz="900" dirty="0" smtClean="0">
                <a:solidFill>
                  <a:srgbClr val="000000"/>
                </a:solidFill>
              </a:rPr>
              <a:t>Source: propertycasualty360.com</a:t>
            </a:r>
          </a:p>
        </p:txBody>
      </p:sp>
      <p:sp>
        <p:nvSpPr>
          <p:cNvPr id="73" name="TextBox 72"/>
          <p:cNvSpPr txBox="1"/>
          <p:nvPr/>
        </p:nvSpPr>
        <p:spPr>
          <a:xfrm>
            <a:off x="628650" y="3517888"/>
            <a:ext cx="3436913" cy="347046"/>
          </a:xfrm>
          <a:prstGeom prst="rect">
            <a:avLst/>
          </a:prstGeom>
          <a:noFill/>
        </p:spPr>
        <p:txBody>
          <a:bodyPr wrap="square" lIns="54610" tIns="54610" rIns="54610" bIns="54610" rtlCol="0">
            <a:noAutofit/>
          </a:bodyPr>
          <a:lstStyle/>
          <a:p>
            <a:pPr>
              <a:spcAft>
                <a:spcPts val="600"/>
              </a:spcAft>
            </a:pPr>
            <a:r>
              <a:rPr lang="en-US" sz="1500" b="1" dirty="0" smtClean="0">
                <a:solidFill>
                  <a:srgbClr val="00338D"/>
                </a:solidFill>
                <a:latin typeface="Univers for KPMG" panose="020B0603020202020204" pitchFamily="34" charset="0"/>
              </a:rPr>
              <a:t>Case Study</a:t>
            </a:r>
          </a:p>
        </p:txBody>
      </p:sp>
      <p:cxnSp>
        <p:nvCxnSpPr>
          <p:cNvPr id="74" name="Straight Connector 73"/>
          <p:cNvCxnSpPr/>
          <p:nvPr/>
        </p:nvCxnSpPr>
        <p:spPr>
          <a:xfrm>
            <a:off x="249594" y="3350516"/>
            <a:ext cx="8475258" cy="0"/>
          </a:xfrm>
          <a:prstGeom prst="line">
            <a:avLst/>
          </a:prstGeom>
          <a:ln>
            <a:solidFill>
              <a:srgbClr val="BC204B"/>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712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44"/>
          <p:cNvCxnSpPr/>
          <p:nvPr/>
        </p:nvCxnSpPr>
        <p:spPr>
          <a:xfrm flipH="1" flipV="1">
            <a:off x="2033517" y="3329701"/>
            <a:ext cx="1900212" cy="444203"/>
          </a:xfrm>
          <a:prstGeom prst="line">
            <a:avLst/>
          </a:prstGeom>
          <a:ln w="28575">
            <a:solidFill>
              <a:srgbClr val="009A44"/>
            </a:solidFill>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4808751" y="4582633"/>
            <a:ext cx="430037" cy="1024674"/>
          </a:xfrm>
          <a:prstGeom prst="straightConnector1">
            <a:avLst/>
          </a:prstGeom>
          <a:ln w="28575">
            <a:solidFill>
              <a:srgbClr val="009A44"/>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193846" y="3997616"/>
            <a:ext cx="1414265" cy="109849"/>
          </a:xfrm>
          <a:prstGeom prst="straightConnector1">
            <a:avLst/>
          </a:prstGeom>
          <a:ln w="28575">
            <a:solidFill>
              <a:srgbClr val="009A44"/>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3434481" y="2293891"/>
            <a:ext cx="609247" cy="1182083"/>
          </a:xfrm>
          <a:prstGeom prst="straightConnector1">
            <a:avLst/>
          </a:prstGeom>
          <a:ln w="28575">
            <a:solidFill>
              <a:srgbClr val="009A44"/>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2835556" y="4113080"/>
            <a:ext cx="1098173" cy="810394"/>
          </a:xfrm>
          <a:prstGeom prst="straightConnector1">
            <a:avLst/>
          </a:prstGeom>
          <a:ln w="28575">
            <a:solidFill>
              <a:srgbClr val="009A44"/>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Trends in InsurTech</a:t>
            </a:r>
            <a:endParaRPr lang="en-US" dirty="0"/>
          </a:p>
        </p:txBody>
      </p:sp>
      <p:grpSp>
        <p:nvGrpSpPr>
          <p:cNvPr id="5" name="Group 4"/>
          <p:cNvGrpSpPr/>
          <p:nvPr/>
        </p:nvGrpSpPr>
        <p:grpSpPr>
          <a:xfrm>
            <a:off x="3668499" y="3070749"/>
            <a:ext cx="1752409" cy="1752999"/>
            <a:chOff x="3406445" y="2582763"/>
            <a:chExt cx="2073392" cy="2036266"/>
          </a:xfrm>
        </p:grpSpPr>
        <p:sp>
          <p:nvSpPr>
            <p:cNvPr id="3" name="Circular Arrow 2"/>
            <p:cNvSpPr/>
            <p:nvPr/>
          </p:nvSpPr>
          <p:spPr bwMode="gray">
            <a:xfrm rot="16617642">
              <a:off x="3425008" y="2564200"/>
              <a:ext cx="2036266" cy="2073392"/>
            </a:xfrm>
            <a:prstGeom prst="circularArrow">
              <a:avLst>
                <a:gd name="adj1" fmla="val 12500"/>
                <a:gd name="adj2" fmla="val 600187"/>
                <a:gd name="adj3" fmla="val 20457681"/>
                <a:gd name="adj4" fmla="val 21448570"/>
                <a:gd name="adj5" fmla="val 10452"/>
              </a:avLst>
            </a:prstGeom>
            <a:solidFill>
              <a:srgbClr val="009A44"/>
            </a:solidFill>
            <a:ln w="9525" algn="ctr">
              <a:noFill/>
              <a:miter lim="800000"/>
              <a:headEnd/>
              <a:tailEnd/>
            </a:ln>
          </p:spPr>
          <p:txBody>
            <a:bodyPr lIns="90000" tIns="72000" rIns="144000" bIns="72000" rtlCol="0" anchor="ctr"/>
            <a:lstStyle/>
            <a:p>
              <a:pPr marL="157163" indent="-157163" algn="ctr" fontAlgn="base">
                <a:spcBef>
                  <a:spcPct val="50000"/>
                </a:spcBef>
                <a:spcAft>
                  <a:spcPct val="0"/>
                </a:spcAft>
                <a:buClr>
                  <a:srgbClr val="F0AB00"/>
                </a:buClr>
                <a:buSzPct val="80000"/>
                <a:buFont typeface="Wingdings" pitchFamily="2" charset="2"/>
                <a:buChar char="n"/>
              </a:pPr>
              <a:endParaRPr lang="en-US" sz="1000" kern="0" dirty="0" smtClean="0">
                <a:solidFill>
                  <a:srgbClr val="FFFFFF"/>
                </a:solidFill>
                <a:latin typeface="KPMG Extralight"/>
                <a:ea typeface="Arial Unicode MS" pitchFamily="34" charset="-128"/>
                <a:cs typeface="Arial Unicode MS" pitchFamily="34" charset="-128"/>
              </a:endParaRPr>
            </a:p>
          </p:txBody>
        </p:sp>
        <p:sp>
          <p:nvSpPr>
            <p:cNvPr id="4" name="TextBox 3"/>
            <p:cNvSpPr txBox="1"/>
            <p:nvPr/>
          </p:nvSpPr>
          <p:spPr>
            <a:xfrm>
              <a:off x="3501445" y="3437122"/>
              <a:ext cx="1883391" cy="518615"/>
            </a:xfrm>
            <a:prstGeom prst="rect">
              <a:avLst/>
            </a:prstGeom>
            <a:noFill/>
          </p:spPr>
          <p:txBody>
            <a:bodyPr wrap="square" lIns="54610" tIns="54610" rIns="54610" bIns="54610" rtlCol="0">
              <a:noAutofit/>
            </a:bodyPr>
            <a:lstStyle/>
            <a:p>
              <a:pPr algn="ctr">
                <a:spcAft>
                  <a:spcPts val="600"/>
                </a:spcAft>
              </a:pPr>
              <a:r>
                <a:rPr lang="en-US" sz="1500" b="1" dirty="0" smtClean="0">
                  <a:solidFill>
                    <a:srgbClr val="00338D"/>
                  </a:solidFill>
                  <a:latin typeface="Univers for KPMG" panose="020B0603020202020204" pitchFamily="34" charset="0"/>
                </a:rPr>
                <a:t>Trends</a:t>
              </a:r>
            </a:p>
          </p:txBody>
        </p:sp>
      </p:grpSp>
      <p:cxnSp>
        <p:nvCxnSpPr>
          <p:cNvPr id="7" name="Straight Arrow Connector 6"/>
          <p:cNvCxnSpPr/>
          <p:nvPr/>
        </p:nvCxnSpPr>
        <p:spPr>
          <a:xfrm flipV="1">
            <a:off x="5008728" y="2442954"/>
            <a:ext cx="696036" cy="832513"/>
          </a:xfrm>
          <a:prstGeom prst="straightConnector1">
            <a:avLst/>
          </a:prstGeom>
          <a:ln w="28575">
            <a:solidFill>
              <a:srgbClr val="009A44"/>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356747" y="1434977"/>
            <a:ext cx="1480782" cy="1446662"/>
          </a:xfrm>
          <a:prstGeom prst="ellipse">
            <a:avLst/>
          </a:prstGeom>
          <a:solidFill>
            <a:srgbClr val="48369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endParaRPr lang="en-US" sz="1200" dirty="0" smtClean="0">
              <a:solidFill>
                <a:prstClr val="white"/>
              </a:solidFill>
              <a:latin typeface="Univers for KPMG" panose="020B0603020202020204" pitchFamily="34" charset="0"/>
            </a:endParaRPr>
          </a:p>
          <a:p>
            <a:pPr algn="ctr"/>
            <a:endParaRPr lang="en-US" sz="1200" dirty="0">
              <a:solidFill>
                <a:prstClr val="white"/>
              </a:solidFill>
              <a:latin typeface="Univers for KPMG" panose="020B0603020202020204" pitchFamily="34" charset="0"/>
            </a:endParaRPr>
          </a:p>
          <a:p>
            <a:pPr algn="ctr"/>
            <a:endParaRPr lang="en-US" sz="1200" dirty="0" smtClean="0">
              <a:solidFill>
                <a:prstClr val="white"/>
              </a:solidFill>
              <a:latin typeface="Univers for KPMG" panose="020B0603020202020204" pitchFamily="34" charset="0"/>
            </a:endParaRPr>
          </a:p>
          <a:p>
            <a:pPr algn="ctr"/>
            <a:endParaRPr lang="en-US" sz="1200" dirty="0" smtClean="0">
              <a:solidFill>
                <a:prstClr val="white"/>
              </a:solidFill>
              <a:latin typeface="Univers for KPMG" panose="020B0603020202020204" pitchFamily="34" charset="0"/>
            </a:endParaRPr>
          </a:p>
          <a:p>
            <a:pPr algn="ctr"/>
            <a:r>
              <a:rPr lang="en-US" sz="1200" dirty="0" smtClean="0">
                <a:solidFill>
                  <a:prstClr val="white"/>
                </a:solidFill>
                <a:latin typeface="Univers for KPMG" panose="020B0603020202020204" pitchFamily="34" charset="0"/>
              </a:rPr>
              <a:t>Connected Models</a:t>
            </a:r>
          </a:p>
        </p:txBody>
      </p:sp>
      <p:grpSp>
        <p:nvGrpSpPr>
          <p:cNvPr id="10" name="Group 9"/>
          <p:cNvGrpSpPr/>
          <p:nvPr/>
        </p:nvGrpSpPr>
        <p:grpSpPr>
          <a:xfrm>
            <a:off x="5809130" y="1682717"/>
            <a:ext cx="467991" cy="641481"/>
            <a:chOff x="4824089" y="1227082"/>
            <a:chExt cx="573144" cy="785616"/>
          </a:xfrm>
          <a:solidFill>
            <a:schemeClr val="bg1"/>
          </a:solidFill>
        </p:grpSpPr>
        <p:sp>
          <p:nvSpPr>
            <p:cNvPr id="11" name="Freeform 1225"/>
            <p:cNvSpPr>
              <a:spLocks/>
            </p:cNvSpPr>
            <p:nvPr/>
          </p:nvSpPr>
          <p:spPr bwMode="auto">
            <a:xfrm>
              <a:off x="5106197" y="1564540"/>
              <a:ext cx="210688" cy="212474"/>
            </a:xfrm>
            <a:custGeom>
              <a:avLst/>
              <a:gdLst>
                <a:gd name="T0" fmla="*/ 474 w 475"/>
                <a:gd name="T1" fmla="*/ 262 h 475"/>
                <a:gd name="T2" fmla="*/ 468 w 475"/>
                <a:gd name="T3" fmla="*/ 297 h 475"/>
                <a:gd name="T4" fmla="*/ 457 w 475"/>
                <a:gd name="T5" fmla="*/ 330 h 475"/>
                <a:gd name="T6" fmla="*/ 441 w 475"/>
                <a:gd name="T7" fmla="*/ 361 h 475"/>
                <a:gd name="T8" fmla="*/ 421 w 475"/>
                <a:gd name="T9" fmla="*/ 389 h 475"/>
                <a:gd name="T10" fmla="*/ 397 w 475"/>
                <a:gd name="T11" fmla="*/ 414 h 475"/>
                <a:gd name="T12" fmla="*/ 370 w 475"/>
                <a:gd name="T13" fmla="*/ 435 h 475"/>
                <a:gd name="T14" fmla="*/ 340 w 475"/>
                <a:gd name="T15" fmla="*/ 453 h 475"/>
                <a:gd name="T16" fmla="*/ 308 w 475"/>
                <a:gd name="T17" fmla="*/ 464 h 475"/>
                <a:gd name="T18" fmla="*/ 274 w 475"/>
                <a:gd name="T19" fmla="*/ 473 h 475"/>
                <a:gd name="T20" fmla="*/ 238 w 475"/>
                <a:gd name="T21" fmla="*/ 475 h 475"/>
                <a:gd name="T22" fmla="*/ 202 w 475"/>
                <a:gd name="T23" fmla="*/ 473 h 475"/>
                <a:gd name="T24" fmla="*/ 167 w 475"/>
                <a:gd name="T25" fmla="*/ 464 h 475"/>
                <a:gd name="T26" fmla="*/ 135 w 475"/>
                <a:gd name="T27" fmla="*/ 451 h 475"/>
                <a:gd name="T28" fmla="*/ 105 w 475"/>
                <a:gd name="T29" fmla="*/ 435 h 475"/>
                <a:gd name="T30" fmla="*/ 78 w 475"/>
                <a:gd name="T31" fmla="*/ 414 h 475"/>
                <a:gd name="T32" fmla="*/ 54 w 475"/>
                <a:gd name="T33" fmla="*/ 389 h 475"/>
                <a:gd name="T34" fmla="*/ 35 w 475"/>
                <a:gd name="T35" fmla="*/ 361 h 475"/>
                <a:gd name="T36" fmla="*/ 18 w 475"/>
                <a:gd name="T37" fmla="*/ 330 h 475"/>
                <a:gd name="T38" fmla="*/ 8 w 475"/>
                <a:gd name="T39" fmla="*/ 297 h 475"/>
                <a:gd name="T40" fmla="*/ 1 w 475"/>
                <a:gd name="T41" fmla="*/ 262 h 475"/>
                <a:gd name="T42" fmla="*/ 0 w 475"/>
                <a:gd name="T43" fmla="*/ 226 h 475"/>
                <a:gd name="T44" fmla="*/ 5 w 475"/>
                <a:gd name="T45" fmla="*/ 190 h 475"/>
                <a:gd name="T46" fmla="*/ 15 w 475"/>
                <a:gd name="T47" fmla="*/ 157 h 475"/>
                <a:gd name="T48" fmla="*/ 29 w 475"/>
                <a:gd name="T49" fmla="*/ 124 h 475"/>
                <a:gd name="T50" fmla="*/ 48 w 475"/>
                <a:gd name="T51" fmla="*/ 96 h 475"/>
                <a:gd name="T52" fmla="*/ 70 w 475"/>
                <a:gd name="T53" fmla="*/ 70 h 475"/>
                <a:gd name="T54" fmla="*/ 95 w 475"/>
                <a:gd name="T55" fmla="*/ 48 h 475"/>
                <a:gd name="T56" fmla="*/ 124 w 475"/>
                <a:gd name="T57" fmla="*/ 29 h 475"/>
                <a:gd name="T58" fmla="*/ 156 w 475"/>
                <a:gd name="T59" fmla="*/ 15 h 475"/>
                <a:gd name="T60" fmla="*/ 190 w 475"/>
                <a:gd name="T61" fmla="*/ 5 h 475"/>
                <a:gd name="T62" fmla="*/ 226 w 475"/>
                <a:gd name="T63" fmla="*/ 1 h 475"/>
                <a:gd name="T64" fmla="*/ 262 w 475"/>
                <a:gd name="T65" fmla="*/ 2 h 475"/>
                <a:gd name="T66" fmla="*/ 297 w 475"/>
                <a:gd name="T67" fmla="*/ 8 h 475"/>
                <a:gd name="T68" fmla="*/ 330 w 475"/>
                <a:gd name="T69" fmla="*/ 19 h 475"/>
                <a:gd name="T70" fmla="*/ 361 w 475"/>
                <a:gd name="T71" fmla="*/ 35 h 475"/>
                <a:gd name="T72" fmla="*/ 389 w 475"/>
                <a:gd name="T73" fmla="*/ 55 h 475"/>
                <a:gd name="T74" fmla="*/ 414 w 475"/>
                <a:gd name="T75" fmla="*/ 78 h 475"/>
                <a:gd name="T76" fmla="*/ 434 w 475"/>
                <a:gd name="T77" fmla="*/ 105 h 475"/>
                <a:gd name="T78" fmla="*/ 451 w 475"/>
                <a:gd name="T79" fmla="*/ 135 h 475"/>
                <a:gd name="T80" fmla="*/ 464 w 475"/>
                <a:gd name="T81" fmla="*/ 167 h 475"/>
                <a:gd name="T82" fmla="*/ 472 w 475"/>
                <a:gd name="T83" fmla="*/ 202 h 475"/>
                <a:gd name="T84" fmla="*/ 475 w 475"/>
                <a:gd name="T85" fmla="*/ 238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5" h="475">
                  <a:moveTo>
                    <a:pt x="475" y="238"/>
                  </a:moveTo>
                  <a:lnTo>
                    <a:pt x="475" y="251"/>
                  </a:lnTo>
                  <a:lnTo>
                    <a:pt x="474" y="262"/>
                  </a:lnTo>
                  <a:lnTo>
                    <a:pt x="472" y="274"/>
                  </a:lnTo>
                  <a:lnTo>
                    <a:pt x="470" y="286"/>
                  </a:lnTo>
                  <a:lnTo>
                    <a:pt x="468" y="297"/>
                  </a:lnTo>
                  <a:lnTo>
                    <a:pt x="464" y="309"/>
                  </a:lnTo>
                  <a:lnTo>
                    <a:pt x="461" y="320"/>
                  </a:lnTo>
                  <a:lnTo>
                    <a:pt x="457" y="330"/>
                  </a:lnTo>
                  <a:lnTo>
                    <a:pt x="451" y="341"/>
                  </a:lnTo>
                  <a:lnTo>
                    <a:pt x="446" y="351"/>
                  </a:lnTo>
                  <a:lnTo>
                    <a:pt x="441" y="361"/>
                  </a:lnTo>
                  <a:lnTo>
                    <a:pt x="434" y="370"/>
                  </a:lnTo>
                  <a:lnTo>
                    <a:pt x="428" y="380"/>
                  </a:lnTo>
                  <a:lnTo>
                    <a:pt x="421" y="389"/>
                  </a:lnTo>
                  <a:lnTo>
                    <a:pt x="414" y="397"/>
                  </a:lnTo>
                  <a:lnTo>
                    <a:pt x="405" y="406"/>
                  </a:lnTo>
                  <a:lnTo>
                    <a:pt x="397" y="414"/>
                  </a:lnTo>
                  <a:lnTo>
                    <a:pt x="389" y="421"/>
                  </a:lnTo>
                  <a:lnTo>
                    <a:pt x="380" y="428"/>
                  </a:lnTo>
                  <a:lnTo>
                    <a:pt x="370" y="435"/>
                  </a:lnTo>
                  <a:lnTo>
                    <a:pt x="361" y="441"/>
                  </a:lnTo>
                  <a:lnTo>
                    <a:pt x="351" y="447"/>
                  </a:lnTo>
                  <a:lnTo>
                    <a:pt x="340" y="453"/>
                  </a:lnTo>
                  <a:lnTo>
                    <a:pt x="330" y="457"/>
                  </a:lnTo>
                  <a:lnTo>
                    <a:pt x="320" y="461"/>
                  </a:lnTo>
                  <a:lnTo>
                    <a:pt x="308" y="464"/>
                  </a:lnTo>
                  <a:lnTo>
                    <a:pt x="297" y="468"/>
                  </a:lnTo>
                  <a:lnTo>
                    <a:pt x="285" y="471"/>
                  </a:lnTo>
                  <a:lnTo>
                    <a:pt x="274" y="473"/>
                  </a:lnTo>
                  <a:lnTo>
                    <a:pt x="262" y="474"/>
                  </a:lnTo>
                  <a:lnTo>
                    <a:pt x="249" y="475"/>
                  </a:lnTo>
                  <a:lnTo>
                    <a:pt x="238" y="475"/>
                  </a:lnTo>
                  <a:lnTo>
                    <a:pt x="226" y="475"/>
                  </a:lnTo>
                  <a:lnTo>
                    <a:pt x="214" y="474"/>
                  </a:lnTo>
                  <a:lnTo>
                    <a:pt x="202" y="473"/>
                  </a:lnTo>
                  <a:lnTo>
                    <a:pt x="190" y="471"/>
                  </a:lnTo>
                  <a:lnTo>
                    <a:pt x="178" y="468"/>
                  </a:lnTo>
                  <a:lnTo>
                    <a:pt x="167" y="464"/>
                  </a:lnTo>
                  <a:lnTo>
                    <a:pt x="156" y="461"/>
                  </a:lnTo>
                  <a:lnTo>
                    <a:pt x="145" y="457"/>
                  </a:lnTo>
                  <a:lnTo>
                    <a:pt x="135" y="451"/>
                  </a:lnTo>
                  <a:lnTo>
                    <a:pt x="124" y="447"/>
                  </a:lnTo>
                  <a:lnTo>
                    <a:pt x="114" y="441"/>
                  </a:lnTo>
                  <a:lnTo>
                    <a:pt x="105" y="435"/>
                  </a:lnTo>
                  <a:lnTo>
                    <a:pt x="95" y="428"/>
                  </a:lnTo>
                  <a:lnTo>
                    <a:pt x="86" y="421"/>
                  </a:lnTo>
                  <a:lnTo>
                    <a:pt x="78" y="414"/>
                  </a:lnTo>
                  <a:lnTo>
                    <a:pt x="70" y="406"/>
                  </a:lnTo>
                  <a:lnTo>
                    <a:pt x="62" y="397"/>
                  </a:lnTo>
                  <a:lnTo>
                    <a:pt x="54" y="389"/>
                  </a:lnTo>
                  <a:lnTo>
                    <a:pt x="48" y="380"/>
                  </a:lnTo>
                  <a:lnTo>
                    <a:pt x="41" y="370"/>
                  </a:lnTo>
                  <a:lnTo>
                    <a:pt x="35" y="361"/>
                  </a:lnTo>
                  <a:lnTo>
                    <a:pt x="29" y="351"/>
                  </a:lnTo>
                  <a:lnTo>
                    <a:pt x="24" y="341"/>
                  </a:lnTo>
                  <a:lnTo>
                    <a:pt x="18" y="330"/>
                  </a:lnTo>
                  <a:lnTo>
                    <a:pt x="15" y="320"/>
                  </a:lnTo>
                  <a:lnTo>
                    <a:pt x="11" y="309"/>
                  </a:lnTo>
                  <a:lnTo>
                    <a:pt x="8" y="297"/>
                  </a:lnTo>
                  <a:lnTo>
                    <a:pt x="5" y="286"/>
                  </a:lnTo>
                  <a:lnTo>
                    <a:pt x="3" y="274"/>
                  </a:lnTo>
                  <a:lnTo>
                    <a:pt x="1" y="262"/>
                  </a:lnTo>
                  <a:lnTo>
                    <a:pt x="0" y="251"/>
                  </a:lnTo>
                  <a:lnTo>
                    <a:pt x="0" y="238"/>
                  </a:lnTo>
                  <a:lnTo>
                    <a:pt x="0" y="226"/>
                  </a:lnTo>
                  <a:lnTo>
                    <a:pt x="1" y="214"/>
                  </a:lnTo>
                  <a:lnTo>
                    <a:pt x="3" y="202"/>
                  </a:lnTo>
                  <a:lnTo>
                    <a:pt x="5" y="190"/>
                  </a:lnTo>
                  <a:lnTo>
                    <a:pt x="8" y="178"/>
                  </a:lnTo>
                  <a:lnTo>
                    <a:pt x="11" y="167"/>
                  </a:lnTo>
                  <a:lnTo>
                    <a:pt x="15" y="157"/>
                  </a:lnTo>
                  <a:lnTo>
                    <a:pt x="18" y="146"/>
                  </a:lnTo>
                  <a:lnTo>
                    <a:pt x="24" y="135"/>
                  </a:lnTo>
                  <a:lnTo>
                    <a:pt x="29" y="124"/>
                  </a:lnTo>
                  <a:lnTo>
                    <a:pt x="35" y="114"/>
                  </a:lnTo>
                  <a:lnTo>
                    <a:pt x="41" y="105"/>
                  </a:lnTo>
                  <a:lnTo>
                    <a:pt x="48" y="96"/>
                  </a:lnTo>
                  <a:lnTo>
                    <a:pt x="54" y="86"/>
                  </a:lnTo>
                  <a:lnTo>
                    <a:pt x="62" y="78"/>
                  </a:lnTo>
                  <a:lnTo>
                    <a:pt x="70" y="70"/>
                  </a:lnTo>
                  <a:lnTo>
                    <a:pt x="78" y="63"/>
                  </a:lnTo>
                  <a:lnTo>
                    <a:pt x="86" y="55"/>
                  </a:lnTo>
                  <a:lnTo>
                    <a:pt x="95" y="48"/>
                  </a:lnTo>
                  <a:lnTo>
                    <a:pt x="105" y="41"/>
                  </a:lnTo>
                  <a:lnTo>
                    <a:pt x="114" y="35"/>
                  </a:lnTo>
                  <a:lnTo>
                    <a:pt x="124" y="29"/>
                  </a:lnTo>
                  <a:lnTo>
                    <a:pt x="135" y="24"/>
                  </a:lnTo>
                  <a:lnTo>
                    <a:pt x="145" y="19"/>
                  </a:lnTo>
                  <a:lnTo>
                    <a:pt x="156" y="15"/>
                  </a:lnTo>
                  <a:lnTo>
                    <a:pt x="167" y="11"/>
                  </a:lnTo>
                  <a:lnTo>
                    <a:pt x="178" y="8"/>
                  </a:lnTo>
                  <a:lnTo>
                    <a:pt x="190" y="5"/>
                  </a:lnTo>
                  <a:lnTo>
                    <a:pt x="202" y="3"/>
                  </a:lnTo>
                  <a:lnTo>
                    <a:pt x="214" y="2"/>
                  </a:lnTo>
                  <a:lnTo>
                    <a:pt x="226" y="1"/>
                  </a:lnTo>
                  <a:lnTo>
                    <a:pt x="238" y="0"/>
                  </a:lnTo>
                  <a:lnTo>
                    <a:pt x="249" y="1"/>
                  </a:lnTo>
                  <a:lnTo>
                    <a:pt x="262" y="2"/>
                  </a:lnTo>
                  <a:lnTo>
                    <a:pt x="274" y="3"/>
                  </a:lnTo>
                  <a:lnTo>
                    <a:pt x="285" y="5"/>
                  </a:lnTo>
                  <a:lnTo>
                    <a:pt x="297" y="8"/>
                  </a:lnTo>
                  <a:lnTo>
                    <a:pt x="308" y="11"/>
                  </a:lnTo>
                  <a:lnTo>
                    <a:pt x="320" y="15"/>
                  </a:lnTo>
                  <a:lnTo>
                    <a:pt x="330" y="19"/>
                  </a:lnTo>
                  <a:lnTo>
                    <a:pt x="340" y="24"/>
                  </a:lnTo>
                  <a:lnTo>
                    <a:pt x="351" y="29"/>
                  </a:lnTo>
                  <a:lnTo>
                    <a:pt x="361" y="35"/>
                  </a:lnTo>
                  <a:lnTo>
                    <a:pt x="370" y="41"/>
                  </a:lnTo>
                  <a:lnTo>
                    <a:pt x="380" y="48"/>
                  </a:lnTo>
                  <a:lnTo>
                    <a:pt x="389" y="55"/>
                  </a:lnTo>
                  <a:lnTo>
                    <a:pt x="397" y="63"/>
                  </a:lnTo>
                  <a:lnTo>
                    <a:pt x="405" y="70"/>
                  </a:lnTo>
                  <a:lnTo>
                    <a:pt x="414" y="78"/>
                  </a:lnTo>
                  <a:lnTo>
                    <a:pt x="421" y="86"/>
                  </a:lnTo>
                  <a:lnTo>
                    <a:pt x="428" y="96"/>
                  </a:lnTo>
                  <a:lnTo>
                    <a:pt x="434" y="105"/>
                  </a:lnTo>
                  <a:lnTo>
                    <a:pt x="441" y="114"/>
                  </a:lnTo>
                  <a:lnTo>
                    <a:pt x="446" y="124"/>
                  </a:lnTo>
                  <a:lnTo>
                    <a:pt x="451" y="135"/>
                  </a:lnTo>
                  <a:lnTo>
                    <a:pt x="457" y="146"/>
                  </a:lnTo>
                  <a:lnTo>
                    <a:pt x="461" y="157"/>
                  </a:lnTo>
                  <a:lnTo>
                    <a:pt x="464" y="167"/>
                  </a:lnTo>
                  <a:lnTo>
                    <a:pt x="468" y="178"/>
                  </a:lnTo>
                  <a:lnTo>
                    <a:pt x="470" y="190"/>
                  </a:lnTo>
                  <a:lnTo>
                    <a:pt x="472" y="202"/>
                  </a:lnTo>
                  <a:lnTo>
                    <a:pt x="474" y="214"/>
                  </a:lnTo>
                  <a:lnTo>
                    <a:pt x="475" y="226"/>
                  </a:lnTo>
                  <a:lnTo>
                    <a:pt x="475" y="2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2" name="Freeform 1226"/>
            <p:cNvSpPr>
              <a:spLocks/>
            </p:cNvSpPr>
            <p:nvPr/>
          </p:nvSpPr>
          <p:spPr bwMode="auto">
            <a:xfrm>
              <a:off x="5227611" y="1227082"/>
              <a:ext cx="166051" cy="164265"/>
            </a:xfrm>
            <a:custGeom>
              <a:avLst/>
              <a:gdLst>
                <a:gd name="T0" fmla="*/ 369 w 370"/>
                <a:gd name="T1" fmla="*/ 204 h 369"/>
                <a:gd name="T2" fmla="*/ 362 w 370"/>
                <a:gd name="T3" fmla="*/ 240 h 369"/>
                <a:gd name="T4" fmla="*/ 348 w 370"/>
                <a:gd name="T5" fmla="*/ 273 h 369"/>
                <a:gd name="T6" fmla="*/ 328 w 370"/>
                <a:gd name="T7" fmla="*/ 302 h 369"/>
                <a:gd name="T8" fmla="*/ 303 w 370"/>
                <a:gd name="T9" fmla="*/ 327 h 369"/>
                <a:gd name="T10" fmla="*/ 274 w 370"/>
                <a:gd name="T11" fmla="*/ 347 h 369"/>
                <a:gd name="T12" fmla="*/ 240 w 370"/>
                <a:gd name="T13" fmla="*/ 361 h 369"/>
                <a:gd name="T14" fmla="*/ 204 w 370"/>
                <a:gd name="T15" fmla="*/ 368 h 369"/>
                <a:gd name="T16" fmla="*/ 167 w 370"/>
                <a:gd name="T17" fmla="*/ 368 h 369"/>
                <a:gd name="T18" fmla="*/ 130 w 370"/>
                <a:gd name="T19" fmla="*/ 361 h 369"/>
                <a:gd name="T20" fmla="*/ 98 w 370"/>
                <a:gd name="T21" fmla="*/ 347 h 369"/>
                <a:gd name="T22" fmla="*/ 68 w 370"/>
                <a:gd name="T23" fmla="*/ 327 h 369"/>
                <a:gd name="T24" fmla="*/ 43 w 370"/>
                <a:gd name="T25" fmla="*/ 302 h 369"/>
                <a:gd name="T26" fmla="*/ 23 w 370"/>
                <a:gd name="T27" fmla="*/ 273 h 369"/>
                <a:gd name="T28" fmla="*/ 9 w 370"/>
                <a:gd name="T29" fmla="*/ 240 h 369"/>
                <a:gd name="T30" fmla="*/ 1 w 370"/>
                <a:gd name="T31" fmla="*/ 204 h 369"/>
                <a:gd name="T32" fmla="*/ 1 w 370"/>
                <a:gd name="T33" fmla="*/ 166 h 369"/>
                <a:gd name="T34" fmla="*/ 9 w 370"/>
                <a:gd name="T35" fmla="*/ 130 h 369"/>
                <a:gd name="T36" fmla="*/ 23 w 370"/>
                <a:gd name="T37" fmla="*/ 97 h 369"/>
                <a:gd name="T38" fmla="*/ 43 w 370"/>
                <a:gd name="T39" fmla="*/ 67 h 369"/>
                <a:gd name="T40" fmla="*/ 68 w 370"/>
                <a:gd name="T41" fmla="*/ 42 h 369"/>
                <a:gd name="T42" fmla="*/ 98 w 370"/>
                <a:gd name="T43" fmla="*/ 23 h 369"/>
                <a:gd name="T44" fmla="*/ 130 w 370"/>
                <a:gd name="T45" fmla="*/ 9 h 369"/>
                <a:gd name="T46" fmla="*/ 167 w 370"/>
                <a:gd name="T47" fmla="*/ 1 h 369"/>
                <a:gd name="T48" fmla="*/ 204 w 370"/>
                <a:gd name="T49" fmla="*/ 1 h 369"/>
                <a:gd name="T50" fmla="*/ 240 w 370"/>
                <a:gd name="T51" fmla="*/ 9 h 369"/>
                <a:gd name="T52" fmla="*/ 274 w 370"/>
                <a:gd name="T53" fmla="*/ 23 h 369"/>
                <a:gd name="T54" fmla="*/ 303 w 370"/>
                <a:gd name="T55" fmla="*/ 42 h 369"/>
                <a:gd name="T56" fmla="*/ 328 w 370"/>
                <a:gd name="T57" fmla="*/ 67 h 369"/>
                <a:gd name="T58" fmla="*/ 348 w 370"/>
                <a:gd name="T59" fmla="*/ 97 h 369"/>
                <a:gd name="T60" fmla="*/ 362 w 370"/>
                <a:gd name="T61" fmla="*/ 130 h 369"/>
                <a:gd name="T62" fmla="*/ 369 w 370"/>
                <a:gd name="T63" fmla="*/ 16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0" h="369">
                  <a:moveTo>
                    <a:pt x="370" y="185"/>
                  </a:moveTo>
                  <a:lnTo>
                    <a:pt x="369" y="204"/>
                  </a:lnTo>
                  <a:lnTo>
                    <a:pt x="366" y="222"/>
                  </a:lnTo>
                  <a:lnTo>
                    <a:pt x="362" y="240"/>
                  </a:lnTo>
                  <a:lnTo>
                    <a:pt x="356" y="257"/>
                  </a:lnTo>
                  <a:lnTo>
                    <a:pt x="348" y="273"/>
                  </a:lnTo>
                  <a:lnTo>
                    <a:pt x="338" y="288"/>
                  </a:lnTo>
                  <a:lnTo>
                    <a:pt x="328" y="302"/>
                  </a:lnTo>
                  <a:lnTo>
                    <a:pt x="316" y="315"/>
                  </a:lnTo>
                  <a:lnTo>
                    <a:pt x="303" y="327"/>
                  </a:lnTo>
                  <a:lnTo>
                    <a:pt x="289" y="338"/>
                  </a:lnTo>
                  <a:lnTo>
                    <a:pt x="274" y="347"/>
                  </a:lnTo>
                  <a:lnTo>
                    <a:pt x="257" y="355"/>
                  </a:lnTo>
                  <a:lnTo>
                    <a:pt x="240" y="361"/>
                  </a:lnTo>
                  <a:lnTo>
                    <a:pt x="223" y="366"/>
                  </a:lnTo>
                  <a:lnTo>
                    <a:pt x="204" y="368"/>
                  </a:lnTo>
                  <a:lnTo>
                    <a:pt x="185" y="369"/>
                  </a:lnTo>
                  <a:lnTo>
                    <a:pt x="167" y="368"/>
                  </a:lnTo>
                  <a:lnTo>
                    <a:pt x="148" y="366"/>
                  </a:lnTo>
                  <a:lnTo>
                    <a:pt x="130" y="361"/>
                  </a:lnTo>
                  <a:lnTo>
                    <a:pt x="114" y="355"/>
                  </a:lnTo>
                  <a:lnTo>
                    <a:pt x="98" y="347"/>
                  </a:lnTo>
                  <a:lnTo>
                    <a:pt x="82" y="338"/>
                  </a:lnTo>
                  <a:lnTo>
                    <a:pt x="68" y="327"/>
                  </a:lnTo>
                  <a:lnTo>
                    <a:pt x="54" y="315"/>
                  </a:lnTo>
                  <a:lnTo>
                    <a:pt x="43" y="302"/>
                  </a:lnTo>
                  <a:lnTo>
                    <a:pt x="33" y="288"/>
                  </a:lnTo>
                  <a:lnTo>
                    <a:pt x="23" y="273"/>
                  </a:lnTo>
                  <a:lnTo>
                    <a:pt x="16" y="257"/>
                  </a:lnTo>
                  <a:lnTo>
                    <a:pt x="9" y="240"/>
                  </a:lnTo>
                  <a:lnTo>
                    <a:pt x="5" y="222"/>
                  </a:lnTo>
                  <a:lnTo>
                    <a:pt x="1" y="204"/>
                  </a:lnTo>
                  <a:lnTo>
                    <a:pt x="0" y="185"/>
                  </a:lnTo>
                  <a:lnTo>
                    <a:pt x="1" y="166"/>
                  </a:lnTo>
                  <a:lnTo>
                    <a:pt x="5" y="148"/>
                  </a:lnTo>
                  <a:lnTo>
                    <a:pt x="9" y="130"/>
                  </a:lnTo>
                  <a:lnTo>
                    <a:pt x="16" y="112"/>
                  </a:lnTo>
                  <a:lnTo>
                    <a:pt x="23" y="97"/>
                  </a:lnTo>
                  <a:lnTo>
                    <a:pt x="33" y="81"/>
                  </a:lnTo>
                  <a:lnTo>
                    <a:pt x="43" y="67"/>
                  </a:lnTo>
                  <a:lnTo>
                    <a:pt x="54" y="54"/>
                  </a:lnTo>
                  <a:lnTo>
                    <a:pt x="68" y="42"/>
                  </a:lnTo>
                  <a:lnTo>
                    <a:pt x="82" y="31"/>
                  </a:lnTo>
                  <a:lnTo>
                    <a:pt x="98" y="23"/>
                  </a:lnTo>
                  <a:lnTo>
                    <a:pt x="114" y="14"/>
                  </a:lnTo>
                  <a:lnTo>
                    <a:pt x="130" y="9"/>
                  </a:lnTo>
                  <a:lnTo>
                    <a:pt x="148" y="3"/>
                  </a:lnTo>
                  <a:lnTo>
                    <a:pt x="167" y="1"/>
                  </a:lnTo>
                  <a:lnTo>
                    <a:pt x="185" y="0"/>
                  </a:lnTo>
                  <a:lnTo>
                    <a:pt x="204" y="1"/>
                  </a:lnTo>
                  <a:lnTo>
                    <a:pt x="223" y="3"/>
                  </a:lnTo>
                  <a:lnTo>
                    <a:pt x="240" y="9"/>
                  </a:lnTo>
                  <a:lnTo>
                    <a:pt x="257" y="14"/>
                  </a:lnTo>
                  <a:lnTo>
                    <a:pt x="274" y="23"/>
                  </a:lnTo>
                  <a:lnTo>
                    <a:pt x="289" y="31"/>
                  </a:lnTo>
                  <a:lnTo>
                    <a:pt x="303" y="42"/>
                  </a:lnTo>
                  <a:lnTo>
                    <a:pt x="316" y="54"/>
                  </a:lnTo>
                  <a:lnTo>
                    <a:pt x="328" y="67"/>
                  </a:lnTo>
                  <a:lnTo>
                    <a:pt x="338" y="81"/>
                  </a:lnTo>
                  <a:lnTo>
                    <a:pt x="348" y="97"/>
                  </a:lnTo>
                  <a:lnTo>
                    <a:pt x="356" y="112"/>
                  </a:lnTo>
                  <a:lnTo>
                    <a:pt x="362" y="130"/>
                  </a:lnTo>
                  <a:lnTo>
                    <a:pt x="366" y="148"/>
                  </a:lnTo>
                  <a:lnTo>
                    <a:pt x="369" y="166"/>
                  </a:lnTo>
                  <a:lnTo>
                    <a:pt x="370" y="1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3" name="Freeform 1227"/>
            <p:cNvSpPr>
              <a:spLocks/>
            </p:cNvSpPr>
            <p:nvPr/>
          </p:nvSpPr>
          <p:spPr bwMode="auto">
            <a:xfrm>
              <a:off x="4988355" y="1382420"/>
              <a:ext cx="99988" cy="99988"/>
            </a:xfrm>
            <a:custGeom>
              <a:avLst/>
              <a:gdLst>
                <a:gd name="T0" fmla="*/ 119 w 222"/>
                <a:gd name="T1" fmla="*/ 1 h 223"/>
                <a:gd name="T2" fmla="*/ 140 w 222"/>
                <a:gd name="T3" fmla="*/ 4 h 223"/>
                <a:gd name="T4" fmla="*/ 161 w 222"/>
                <a:gd name="T5" fmla="*/ 12 h 223"/>
                <a:gd name="T6" fmla="*/ 179 w 222"/>
                <a:gd name="T7" fmla="*/ 23 h 223"/>
                <a:gd name="T8" fmla="*/ 194 w 222"/>
                <a:gd name="T9" fmla="*/ 38 h 223"/>
                <a:gd name="T10" fmla="*/ 207 w 222"/>
                <a:gd name="T11" fmla="*/ 55 h 223"/>
                <a:gd name="T12" fmla="*/ 217 w 222"/>
                <a:gd name="T13" fmla="*/ 74 h 223"/>
                <a:gd name="T14" fmla="*/ 222 w 222"/>
                <a:gd name="T15" fmla="*/ 96 h 223"/>
                <a:gd name="T16" fmla="*/ 222 w 222"/>
                <a:gd name="T17" fmla="*/ 119 h 223"/>
                <a:gd name="T18" fmla="*/ 219 w 222"/>
                <a:gd name="T19" fmla="*/ 140 h 223"/>
                <a:gd name="T20" fmla="*/ 211 w 222"/>
                <a:gd name="T21" fmla="*/ 161 h 223"/>
                <a:gd name="T22" fmla="*/ 201 w 222"/>
                <a:gd name="T23" fmla="*/ 179 h 223"/>
                <a:gd name="T24" fmla="*/ 186 w 222"/>
                <a:gd name="T25" fmla="*/ 194 h 223"/>
                <a:gd name="T26" fmla="*/ 168 w 222"/>
                <a:gd name="T27" fmla="*/ 207 h 223"/>
                <a:gd name="T28" fmla="*/ 149 w 222"/>
                <a:gd name="T29" fmla="*/ 217 h 223"/>
                <a:gd name="T30" fmla="*/ 127 w 222"/>
                <a:gd name="T31" fmla="*/ 222 h 223"/>
                <a:gd name="T32" fmla="*/ 105 w 222"/>
                <a:gd name="T33" fmla="*/ 222 h 223"/>
                <a:gd name="T34" fmla="*/ 83 w 222"/>
                <a:gd name="T35" fmla="*/ 219 h 223"/>
                <a:gd name="T36" fmla="*/ 62 w 222"/>
                <a:gd name="T37" fmla="*/ 212 h 223"/>
                <a:gd name="T38" fmla="*/ 44 w 222"/>
                <a:gd name="T39" fmla="*/ 201 h 223"/>
                <a:gd name="T40" fmla="*/ 28 w 222"/>
                <a:gd name="T41" fmla="*/ 186 h 223"/>
                <a:gd name="T42" fmla="*/ 16 w 222"/>
                <a:gd name="T43" fmla="*/ 168 h 223"/>
                <a:gd name="T44" fmla="*/ 6 w 222"/>
                <a:gd name="T45" fmla="*/ 149 h 223"/>
                <a:gd name="T46" fmla="*/ 1 w 222"/>
                <a:gd name="T47" fmla="*/ 127 h 223"/>
                <a:gd name="T48" fmla="*/ 0 w 222"/>
                <a:gd name="T49" fmla="*/ 105 h 223"/>
                <a:gd name="T50" fmla="*/ 4 w 222"/>
                <a:gd name="T51" fmla="*/ 83 h 223"/>
                <a:gd name="T52" fmla="*/ 12 w 222"/>
                <a:gd name="T53" fmla="*/ 62 h 223"/>
                <a:gd name="T54" fmla="*/ 22 w 222"/>
                <a:gd name="T55" fmla="*/ 44 h 223"/>
                <a:gd name="T56" fmla="*/ 38 w 222"/>
                <a:gd name="T57" fmla="*/ 28 h 223"/>
                <a:gd name="T58" fmla="*/ 55 w 222"/>
                <a:gd name="T59" fmla="*/ 16 h 223"/>
                <a:gd name="T60" fmla="*/ 74 w 222"/>
                <a:gd name="T61" fmla="*/ 6 h 223"/>
                <a:gd name="T62" fmla="*/ 96 w 222"/>
                <a:gd name="T63" fmla="*/ 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223">
                  <a:moveTo>
                    <a:pt x="107" y="0"/>
                  </a:moveTo>
                  <a:lnTo>
                    <a:pt x="119" y="1"/>
                  </a:lnTo>
                  <a:lnTo>
                    <a:pt x="129" y="2"/>
                  </a:lnTo>
                  <a:lnTo>
                    <a:pt x="140" y="4"/>
                  </a:lnTo>
                  <a:lnTo>
                    <a:pt x="151" y="7"/>
                  </a:lnTo>
                  <a:lnTo>
                    <a:pt x="161" y="12"/>
                  </a:lnTo>
                  <a:lnTo>
                    <a:pt x="170" y="17"/>
                  </a:lnTo>
                  <a:lnTo>
                    <a:pt x="179" y="23"/>
                  </a:lnTo>
                  <a:lnTo>
                    <a:pt x="187" y="30"/>
                  </a:lnTo>
                  <a:lnTo>
                    <a:pt x="194" y="38"/>
                  </a:lnTo>
                  <a:lnTo>
                    <a:pt x="202" y="45"/>
                  </a:lnTo>
                  <a:lnTo>
                    <a:pt x="207" y="55"/>
                  </a:lnTo>
                  <a:lnTo>
                    <a:pt x="213" y="65"/>
                  </a:lnTo>
                  <a:lnTo>
                    <a:pt x="217" y="74"/>
                  </a:lnTo>
                  <a:lnTo>
                    <a:pt x="220" y="85"/>
                  </a:lnTo>
                  <a:lnTo>
                    <a:pt x="222" y="96"/>
                  </a:lnTo>
                  <a:lnTo>
                    <a:pt x="222" y="107"/>
                  </a:lnTo>
                  <a:lnTo>
                    <a:pt x="222" y="119"/>
                  </a:lnTo>
                  <a:lnTo>
                    <a:pt x="221" y="129"/>
                  </a:lnTo>
                  <a:lnTo>
                    <a:pt x="219" y="140"/>
                  </a:lnTo>
                  <a:lnTo>
                    <a:pt x="216" y="151"/>
                  </a:lnTo>
                  <a:lnTo>
                    <a:pt x="211" y="161"/>
                  </a:lnTo>
                  <a:lnTo>
                    <a:pt x="206" y="170"/>
                  </a:lnTo>
                  <a:lnTo>
                    <a:pt x="201" y="179"/>
                  </a:lnTo>
                  <a:lnTo>
                    <a:pt x="193" y="187"/>
                  </a:lnTo>
                  <a:lnTo>
                    <a:pt x="186" y="194"/>
                  </a:lnTo>
                  <a:lnTo>
                    <a:pt x="177" y="202"/>
                  </a:lnTo>
                  <a:lnTo>
                    <a:pt x="168" y="207"/>
                  </a:lnTo>
                  <a:lnTo>
                    <a:pt x="159" y="213"/>
                  </a:lnTo>
                  <a:lnTo>
                    <a:pt x="149" y="217"/>
                  </a:lnTo>
                  <a:lnTo>
                    <a:pt x="138" y="220"/>
                  </a:lnTo>
                  <a:lnTo>
                    <a:pt x="127" y="222"/>
                  </a:lnTo>
                  <a:lnTo>
                    <a:pt x="115" y="223"/>
                  </a:lnTo>
                  <a:lnTo>
                    <a:pt x="105" y="222"/>
                  </a:lnTo>
                  <a:lnTo>
                    <a:pt x="94" y="221"/>
                  </a:lnTo>
                  <a:lnTo>
                    <a:pt x="83" y="219"/>
                  </a:lnTo>
                  <a:lnTo>
                    <a:pt x="72" y="216"/>
                  </a:lnTo>
                  <a:lnTo>
                    <a:pt x="62" y="212"/>
                  </a:lnTo>
                  <a:lnTo>
                    <a:pt x="53" y="206"/>
                  </a:lnTo>
                  <a:lnTo>
                    <a:pt x="44" y="201"/>
                  </a:lnTo>
                  <a:lnTo>
                    <a:pt x="35" y="193"/>
                  </a:lnTo>
                  <a:lnTo>
                    <a:pt x="28" y="186"/>
                  </a:lnTo>
                  <a:lnTo>
                    <a:pt x="21" y="177"/>
                  </a:lnTo>
                  <a:lnTo>
                    <a:pt x="16" y="168"/>
                  </a:lnTo>
                  <a:lnTo>
                    <a:pt x="11" y="159"/>
                  </a:lnTo>
                  <a:lnTo>
                    <a:pt x="6" y="149"/>
                  </a:lnTo>
                  <a:lnTo>
                    <a:pt x="3" y="138"/>
                  </a:lnTo>
                  <a:lnTo>
                    <a:pt x="1" y="127"/>
                  </a:lnTo>
                  <a:lnTo>
                    <a:pt x="0" y="116"/>
                  </a:lnTo>
                  <a:lnTo>
                    <a:pt x="0" y="105"/>
                  </a:lnTo>
                  <a:lnTo>
                    <a:pt x="2" y="94"/>
                  </a:lnTo>
                  <a:lnTo>
                    <a:pt x="4" y="83"/>
                  </a:lnTo>
                  <a:lnTo>
                    <a:pt x="7" y="72"/>
                  </a:lnTo>
                  <a:lnTo>
                    <a:pt x="12" y="62"/>
                  </a:lnTo>
                  <a:lnTo>
                    <a:pt x="17" y="53"/>
                  </a:lnTo>
                  <a:lnTo>
                    <a:pt x="22" y="44"/>
                  </a:lnTo>
                  <a:lnTo>
                    <a:pt x="30" y="35"/>
                  </a:lnTo>
                  <a:lnTo>
                    <a:pt x="38" y="28"/>
                  </a:lnTo>
                  <a:lnTo>
                    <a:pt x="45" y="21"/>
                  </a:lnTo>
                  <a:lnTo>
                    <a:pt x="55" y="16"/>
                  </a:lnTo>
                  <a:lnTo>
                    <a:pt x="65" y="11"/>
                  </a:lnTo>
                  <a:lnTo>
                    <a:pt x="74" y="6"/>
                  </a:lnTo>
                  <a:lnTo>
                    <a:pt x="85" y="3"/>
                  </a:lnTo>
                  <a:lnTo>
                    <a:pt x="96" y="1"/>
                  </a:lnTo>
                  <a:lnTo>
                    <a:pt x="1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4" name="Freeform 1228"/>
            <p:cNvSpPr>
              <a:spLocks/>
            </p:cNvSpPr>
            <p:nvPr/>
          </p:nvSpPr>
          <p:spPr bwMode="auto">
            <a:xfrm>
              <a:off x="5311529" y="1926994"/>
              <a:ext cx="85704" cy="85704"/>
            </a:xfrm>
            <a:custGeom>
              <a:avLst/>
              <a:gdLst>
                <a:gd name="T0" fmla="*/ 190 w 193"/>
                <a:gd name="T1" fmla="*/ 120 h 193"/>
                <a:gd name="T2" fmla="*/ 184 w 193"/>
                <a:gd name="T3" fmla="*/ 138 h 193"/>
                <a:gd name="T4" fmla="*/ 174 w 193"/>
                <a:gd name="T5" fmla="*/ 155 h 193"/>
                <a:gd name="T6" fmla="*/ 162 w 193"/>
                <a:gd name="T7" fmla="*/ 169 h 193"/>
                <a:gd name="T8" fmla="*/ 147 w 193"/>
                <a:gd name="T9" fmla="*/ 179 h 193"/>
                <a:gd name="T10" fmla="*/ 130 w 193"/>
                <a:gd name="T11" fmla="*/ 187 h 193"/>
                <a:gd name="T12" fmla="*/ 113 w 193"/>
                <a:gd name="T13" fmla="*/ 192 h 193"/>
                <a:gd name="T14" fmla="*/ 93 w 193"/>
                <a:gd name="T15" fmla="*/ 193 h 193"/>
                <a:gd name="T16" fmla="*/ 74 w 193"/>
                <a:gd name="T17" fmla="*/ 190 h 193"/>
                <a:gd name="T18" fmla="*/ 55 w 193"/>
                <a:gd name="T19" fmla="*/ 184 h 193"/>
                <a:gd name="T20" fmla="*/ 39 w 193"/>
                <a:gd name="T21" fmla="*/ 174 h 193"/>
                <a:gd name="T22" fmla="*/ 25 w 193"/>
                <a:gd name="T23" fmla="*/ 162 h 193"/>
                <a:gd name="T24" fmla="*/ 14 w 193"/>
                <a:gd name="T25" fmla="*/ 147 h 193"/>
                <a:gd name="T26" fmla="*/ 6 w 193"/>
                <a:gd name="T27" fmla="*/ 131 h 193"/>
                <a:gd name="T28" fmla="*/ 1 w 193"/>
                <a:gd name="T29" fmla="*/ 112 h 193"/>
                <a:gd name="T30" fmla="*/ 0 w 193"/>
                <a:gd name="T31" fmla="*/ 93 h 193"/>
                <a:gd name="T32" fmla="*/ 2 w 193"/>
                <a:gd name="T33" fmla="*/ 74 h 193"/>
                <a:gd name="T34" fmla="*/ 9 w 193"/>
                <a:gd name="T35" fmla="*/ 55 h 193"/>
                <a:gd name="T36" fmla="*/ 19 w 193"/>
                <a:gd name="T37" fmla="*/ 39 h 193"/>
                <a:gd name="T38" fmla="*/ 32 w 193"/>
                <a:gd name="T39" fmla="*/ 25 h 193"/>
                <a:gd name="T40" fmla="*/ 47 w 193"/>
                <a:gd name="T41" fmla="*/ 14 h 193"/>
                <a:gd name="T42" fmla="*/ 63 w 193"/>
                <a:gd name="T43" fmla="*/ 5 h 193"/>
                <a:gd name="T44" fmla="*/ 81 w 193"/>
                <a:gd name="T45" fmla="*/ 1 h 193"/>
                <a:gd name="T46" fmla="*/ 101 w 193"/>
                <a:gd name="T47" fmla="*/ 0 h 193"/>
                <a:gd name="T48" fmla="*/ 120 w 193"/>
                <a:gd name="T49" fmla="*/ 2 h 193"/>
                <a:gd name="T50" fmla="*/ 138 w 193"/>
                <a:gd name="T51" fmla="*/ 9 h 193"/>
                <a:gd name="T52" fmla="*/ 155 w 193"/>
                <a:gd name="T53" fmla="*/ 18 h 193"/>
                <a:gd name="T54" fmla="*/ 168 w 193"/>
                <a:gd name="T55" fmla="*/ 31 h 193"/>
                <a:gd name="T56" fmla="*/ 179 w 193"/>
                <a:gd name="T57" fmla="*/ 47 h 193"/>
                <a:gd name="T58" fmla="*/ 187 w 193"/>
                <a:gd name="T59" fmla="*/ 63 h 193"/>
                <a:gd name="T60" fmla="*/ 192 w 193"/>
                <a:gd name="T61" fmla="*/ 81 h 193"/>
                <a:gd name="T62" fmla="*/ 193 w 193"/>
                <a:gd name="T63" fmla="*/ 10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93">
                  <a:moveTo>
                    <a:pt x="192" y="110"/>
                  </a:moveTo>
                  <a:lnTo>
                    <a:pt x="190" y="120"/>
                  </a:lnTo>
                  <a:lnTo>
                    <a:pt x="188" y="130"/>
                  </a:lnTo>
                  <a:lnTo>
                    <a:pt x="184" y="138"/>
                  </a:lnTo>
                  <a:lnTo>
                    <a:pt x="179" y="147"/>
                  </a:lnTo>
                  <a:lnTo>
                    <a:pt x="174" y="155"/>
                  </a:lnTo>
                  <a:lnTo>
                    <a:pt x="169" y="161"/>
                  </a:lnTo>
                  <a:lnTo>
                    <a:pt x="162" y="169"/>
                  </a:lnTo>
                  <a:lnTo>
                    <a:pt x="155" y="174"/>
                  </a:lnTo>
                  <a:lnTo>
                    <a:pt x="147" y="179"/>
                  </a:lnTo>
                  <a:lnTo>
                    <a:pt x="138" y="184"/>
                  </a:lnTo>
                  <a:lnTo>
                    <a:pt x="130" y="187"/>
                  </a:lnTo>
                  <a:lnTo>
                    <a:pt x="121" y="190"/>
                  </a:lnTo>
                  <a:lnTo>
                    <a:pt x="113" y="192"/>
                  </a:lnTo>
                  <a:lnTo>
                    <a:pt x="103" y="193"/>
                  </a:lnTo>
                  <a:lnTo>
                    <a:pt x="93" y="193"/>
                  </a:lnTo>
                  <a:lnTo>
                    <a:pt x="83" y="192"/>
                  </a:lnTo>
                  <a:lnTo>
                    <a:pt x="74" y="190"/>
                  </a:lnTo>
                  <a:lnTo>
                    <a:pt x="64" y="188"/>
                  </a:lnTo>
                  <a:lnTo>
                    <a:pt x="55" y="184"/>
                  </a:lnTo>
                  <a:lnTo>
                    <a:pt x="47" y="179"/>
                  </a:lnTo>
                  <a:lnTo>
                    <a:pt x="39" y="174"/>
                  </a:lnTo>
                  <a:lnTo>
                    <a:pt x="32" y="169"/>
                  </a:lnTo>
                  <a:lnTo>
                    <a:pt x="25" y="162"/>
                  </a:lnTo>
                  <a:lnTo>
                    <a:pt x="20" y="155"/>
                  </a:lnTo>
                  <a:lnTo>
                    <a:pt x="14" y="147"/>
                  </a:lnTo>
                  <a:lnTo>
                    <a:pt x="10" y="138"/>
                  </a:lnTo>
                  <a:lnTo>
                    <a:pt x="6" y="131"/>
                  </a:lnTo>
                  <a:lnTo>
                    <a:pt x="3" y="121"/>
                  </a:lnTo>
                  <a:lnTo>
                    <a:pt x="1" y="112"/>
                  </a:lnTo>
                  <a:lnTo>
                    <a:pt x="0" y="103"/>
                  </a:lnTo>
                  <a:lnTo>
                    <a:pt x="0" y="93"/>
                  </a:lnTo>
                  <a:lnTo>
                    <a:pt x="1" y="83"/>
                  </a:lnTo>
                  <a:lnTo>
                    <a:pt x="2" y="74"/>
                  </a:lnTo>
                  <a:lnTo>
                    <a:pt x="6" y="64"/>
                  </a:lnTo>
                  <a:lnTo>
                    <a:pt x="9" y="55"/>
                  </a:lnTo>
                  <a:lnTo>
                    <a:pt x="13" y="47"/>
                  </a:lnTo>
                  <a:lnTo>
                    <a:pt x="19" y="39"/>
                  </a:lnTo>
                  <a:lnTo>
                    <a:pt x="25" y="31"/>
                  </a:lnTo>
                  <a:lnTo>
                    <a:pt x="32" y="25"/>
                  </a:lnTo>
                  <a:lnTo>
                    <a:pt x="39" y="20"/>
                  </a:lnTo>
                  <a:lnTo>
                    <a:pt x="47" y="14"/>
                  </a:lnTo>
                  <a:lnTo>
                    <a:pt x="54" y="10"/>
                  </a:lnTo>
                  <a:lnTo>
                    <a:pt x="63" y="5"/>
                  </a:lnTo>
                  <a:lnTo>
                    <a:pt x="71" y="3"/>
                  </a:lnTo>
                  <a:lnTo>
                    <a:pt x="81" y="1"/>
                  </a:lnTo>
                  <a:lnTo>
                    <a:pt x="91" y="0"/>
                  </a:lnTo>
                  <a:lnTo>
                    <a:pt x="101" y="0"/>
                  </a:lnTo>
                  <a:lnTo>
                    <a:pt x="110" y="1"/>
                  </a:lnTo>
                  <a:lnTo>
                    <a:pt x="120" y="2"/>
                  </a:lnTo>
                  <a:lnTo>
                    <a:pt x="130" y="5"/>
                  </a:lnTo>
                  <a:lnTo>
                    <a:pt x="138" y="9"/>
                  </a:lnTo>
                  <a:lnTo>
                    <a:pt x="146" y="14"/>
                  </a:lnTo>
                  <a:lnTo>
                    <a:pt x="155" y="18"/>
                  </a:lnTo>
                  <a:lnTo>
                    <a:pt x="161" y="25"/>
                  </a:lnTo>
                  <a:lnTo>
                    <a:pt x="168" y="31"/>
                  </a:lnTo>
                  <a:lnTo>
                    <a:pt x="174" y="39"/>
                  </a:lnTo>
                  <a:lnTo>
                    <a:pt x="179" y="47"/>
                  </a:lnTo>
                  <a:lnTo>
                    <a:pt x="184" y="54"/>
                  </a:lnTo>
                  <a:lnTo>
                    <a:pt x="187" y="63"/>
                  </a:lnTo>
                  <a:lnTo>
                    <a:pt x="190" y="72"/>
                  </a:lnTo>
                  <a:lnTo>
                    <a:pt x="192" y="81"/>
                  </a:lnTo>
                  <a:lnTo>
                    <a:pt x="193" y="91"/>
                  </a:lnTo>
                  <a:lnTo>
                    <a:pt x="193" y="101"/>
                  </a:lnTo>
                  <a:lnTo>
                    <a:pt x="192" y="1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5" name="Freeform 1229"/>
            <p:cNvSpPr>
              <a:spLocks/>
            </p:cNvSpPr>
            <p:nvPr/>
          </p:nvSpPr>
          <p:spPr bwMode="auto">
            <a:xfrm>
              <a:off x="4824089" y="1668099"/>
              <a:ext cx="112486" cy="112486"/>
            </a:xfrm>
            <a:custGeom>
              <a:avLst/>
              <a:gdLst>
                <a:gd name="T0" fmla="*/ 252 w 253"/>
                <a:gd name="T1" fmla="*/ 140 h 252"/>
                <a:gd name="T2" fmla="*/ 248 w 253"/>
                <a:gd name="T3" fmla="*/ 163 h 252"/>
                <a:gd name="T4" fmla="*/ 238 w 253"/>
                <a:gd name="T5" fmla="*/ 186 h 252"/>
                <a:gd name="T6" fmla="*/ 224 w 253"/>
                <a:gd name="T7" fmla="*/ 206 h 252"/>
                <a:gd name="T8" fmla="*/ 207 w 253"/>
                <a:gd name="T9" fmla="*/ 224 h 252"/>
                <a:gd name="T10" fmla="*/ 187 w 253"/>
                <a:gd name="T11" fmla="*/ 237 h 252"/>
                <a:gd name="T12" fmla="*/ 165 w 253"/>
                <a:gd name="T13" fmla="*/ 246 h 252"/>
                <a:gd name="T14" fmla="*/ 140 w 253"/>
                <a:gd name="T15" fmla="*/ 252 h 252"/>
                <a:gd name="T16" fmla="*/ 114 w 253"/>
                <a:gd name="T17" fmla="*/ 252 h 252"/>
                <a:gd name="T18" fmla="*/ 90 w 253"/>
                <a:gd name="T19" fmla="*/ 246 h 252"/>
                <a:gd name="T20" fmla="*/ 67 w 253"/>
                <a:gd name="T21" fmla="*/ 237 h 252"/>
                <a:gd name="T22" fmla="*/ 47 w 253"/>
                <a:gd name="T23" fmla="*/ 224 h 252"/>
                <a:gd name="T24" fmla="*/ 30 w 253"/>
                <a:gd name="T25" fmla="*/ 206 h 252"/>
                <a:gd name="T26" fmla="*/ 17 w 253"/>
                <a:gd name="T27" fmla="*/ 186 h 252"/>
                <a:gd name="T28" fmla="*/ 7 w 253"/>
                <a:gd name="T29" fmla="*/ 163 h 252"/>
                <a:gd name="T30" fmla="*/ 1 w 253"/>
                <a:gd name="T31" fmla="*/ 140 h 252"/>
                <a:gd name="T32" fmla="*/ 1 w 253"/>
                <a:gd name="T33" fmla="*/ 114 h 252"/>
                <a:gd name="T34" fmla="*/ 7 w 253"/>
                <a:gd name="T35" fmla="*/ 89 h 252"/>
                <a:gd name="T36" fmla="*/ 17 w 253"/>
                <a:gd name="T37" fmla="*/ 66 h 252"/>
                <a:gd name="T38" fmla="*/ 30 w 253"/>
                <a:gd name="T39" fmla="*/ 46 h 252"/>
                <a:gd name="T40" fmla="*/ 47 w 253"/>
                <a:gd name="T41" fmla="*/ 29 h 252"/>
                <a:gd name="T42" fmla="*/ 67 w 253"/>
                <a:gd name="T43" fmla="*/ 15 h 252"/>
                <a:gd name="T44" fmla="*/ 90 w 253"/>
                <a:gd name="T45" fmla="*/ 6 h 252"/>
                <a:gd name="T46" fmla="*/ 114 w 253"/>
                <a:gd name="T47" fmla="*/ 0 h 252"/>
                <a:gd name="T48" fmla="*/ 140 w 253"/>
                <a:gd name="T49" fmla="*/ 0 h 252"/>
                <a:gd name="T50" fmla="*/ 165 w 253"/>
                <a:gd name="T51" fmla="*/ 6 h 252"/>
                <a:gd name="T52" fmla="*/ 187 w 253"/>
                <a:gd name="T53" fmla="*/ 15 h 252"/>
                <a:gd name="T54" fmla="*/ 207 w 253"/>
                <a:gd name="T55" fmla="*/ 29 h 252"/>
                <a:gd name="T56" fmla="*/ 224 w 253"/>
                <a:gd name="T57" fmla="*/ 46 h 252"/>
                <a:gd name="T58" fmla="*/ 238 w 253"/>
                <a:gd name="T59" fmla="*/ 66 h 252"/>
                <a:gd name="T60" fmla="*/ 248 w 253"/>
                <a:gd name="T61" fmla="*/ 89 h 252"/>
                <a:gd name="T62" fmla="*/ 252 w 253"/>
                <a:gd name="T63" fmla="*/ 11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3" h="252">
                  <a:moveTo>
                    <a:pt x="253" y="127"/>
                  </a:moveTo>
                  <a:lnTo>
                    <a:pt x="252" y="140"/>
                  </a:lnTo>
                  <a:lnTo>
                    <a:pt x="251" y="151"/>
                  </a:lnTo>
                  <a:lnTo>
                    <a:pt x="248" y="163"/>
                  </a:lnTo>
                  <a:lnTo>
                    <a:pt x="243" y="175"/>
                  </a:lnTo>
                  <a:lnTo>
                    <a:pt x="238" y="186"/>
                  </a:lnTo>
                  <a:lnTo>
                    <a:pt x="231" y="197"/>
                  </a:lnTo>
                  <a:lnTo>
                    <a:pt x="224" y="206"/>
                  </a:lnTo>
                  <a:lnTo>
                    <a:pt x="216" y="215"/>
                  </a:lnTo>
                  <a:lnTo>
                    <a:pt x="207" y="224"/>
                  </a:lnTo>
                  <a:lnTo>
                    <a:pt x="197" y="230"/>
                  </a:lnTo>
                  <a:lnTo>
                    <a:pt x="187" y="237"/>
                  </a:lnTo>
                  <a:lnTo>
                    <a:pt x="176" y="242"/>
                  </a:lnTo>
                  <a:lnTo>
                    <a:pt x="165" y="246"/>
                  </a:lnTo>
                  <a:lnTo>
                    <a:pt x="153" y="250"/>
                  </a:lnTo>
                  <a:lnTo>
                    <a:pt x="140" y="252"/>
                  </a:lnTo>
                  <a:lnTo>
                    <a:pt x="127" y="252"/>
                  </a:lnTo>
                  <a:lnTo>
                    <a:pt x="114" y="252"/>
                  </a:lnTo>
                  <a:lnTo>
                    <a:pt x="102" y="250"/>
                  </a:lnTo>
                  <a:lnTo>
                    <a:pt x="90" y="246"/>
                  </a:lnTo>
                  <a:lnTo>
                    <a:pt x="78" y="242"/>
                  </a:lnTo>
                  <a:lnTo>
                    <a:pt x="67" y="237"/>
                  </a:lnTo>
                  <a:lnTo>
                    <a:pt x="57" y="230"/>
                  </a:lnTo>
                  <a:lnTo>
                    <a:pt x="47" y="224"/>
                  </a:lnTo>
                  <a:lnTo>
                    <a:pt x="38" y="215"/>
                  </a:lnTo>
                  <a:lnTo>
                    <a:pt x="30" y="206"/>
                  </a:lnTo>
                  <a:lnTo>
                    <a:pt x="22" y="197"/>
                  </a:lnTo>
                  <a:lnTo>
                    <a:pt x="17" y="186"/>
                  </a:lnTo>
                  <a:lnTo>
                    <a:pt x="11" y="175"/>
                  </a:lnTo>
                  <a:lnTo>
                    <a:pt x="7" y="163"/>
                  </a:lnTo>
                  <a:lnTo>
                    <a:pt x="4" y="151"/>
                  </a:lnTo>
                  <a:lnTo>
                    <a:pt x="1" y="140"/>
                  </a:lnTo>
                  <a:lnTo>
                    <a:pt x="0" y="127"/>
                  </a:lnTo>
                  <a:lnTo>
                    <a:pt x="1" y="114"/>
                  </a:lnTo>
                  <a:lnTo>
                    <a:pt x="4" y="101"/>
                  </a:lnTo>
                  <a:lnTo>
                    <a:pt x="7" y="89"/>
                  </a:lnTo>
                  <a:lnTo>
                    <a:pt x="11" y="77"/>
                  </a:lnTo>
                  <a:lnTo>
                    <a:pt x="17" y="66"/>
                  </a:lnTo>
                  <a:lnTo>
                    <a:pt x="22" y="55"/>
                  </a:lnTo>
                  <a:lnTo>
                    <a:pt x="30" y="46"/>
                  </a:lnTo>
                  <a:lnTo>
                    <a:pt x="38" y="37"/>
                  </a:lnTo>
                  <a:lnTo>
                    <a:pt x="47" y="29"/>
                  </a:lnTo>
                  <a:lnTo>
                    <a:pt x="57" y="22"/>
                  </a:lnTo>
                  <a:lnTo>
                    <a:pt x="67" y="15"/>
                  </a:lnTo>
                  <a:lnTo>
                    <a:pt x="78" y="10"/>
                  </a:lnTo>
                  <a:lnTo>
                    <a:pt x="90" y="6"/>
                  </a:lnTo>
                  <a:lnTo>
                    <a:pt x="102" y="2"/>
                  </a:lnTo>
                  <a:lnTo>
                    <a:pt x="114" y="0"/>
                  </a:lnTo>
                  <a:lnTo>
                    <a:pt x="127" y="0"/>
                  </a:lnTo>
                  <a:lnTo>
                    <a:pt x="140" y="0"/>
                  </a:lnTo>
                  <a:lnTo>
                    <a:pt x="153" y="2"/>
                  </a:lnTo>
                  <a:lnTo>
                    <a:pt x="165" y="6"/>
                  </a:lnTo>
                  <a:lnTo>
                    <a:pt x="176" y="10"/>
                  </a:lnTo>
                  <a:lnTo>
                    <a:pt x="187" y="15"/>
                  </a:lnTo>
                  <a:lnTo>
                    <a:pt x="197" y="22"/>
                  </a:lnTo>
                  <a:lnTo>
                    <a:pt x="207" y="29"/>
                  </a:lnTo>
                  <a:lnTo>
                    <a:pt x="216" y="37"/>
                  </a:lnTo>
                  <a:lnTo>
                    <a:pt x="224" y="46"/>
                  </a:lnTo>
                  <a:lnTo>
                    <a:pt x="231" y="55"/>
                  </a:lnTo>
                  <a:lnTo>
                    <a:pt x="238" y="66"/>
                  </a:lnTo>
                  <a:lnTo>
                    <a:pt x="243" y="77"/>
                  </a:lnTo>
                  <a:lnTo>
                    <a:pt x="248" y="89"/>
                  </a:lnTo>
                  <a:lnTo>
                    <a:pt x="251" y="101"/>
                  </a:lnTo>
                  <a:lnTo>
                    <a:pt x="252" y="114"/>
                  </a:lnTo>
                  <a:lnTo>
                    <a:pt x="253" y="1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6" name="Freeform 1230"/>
            <p:cNvSpPr>
              <a:spLocks/>
            </p:cNvSpPr>
            <p:nvPr/>
          </p:nvSpPr>
          <p:spPr bwMode="auto">
            <a:xfrm>
              <a:off x="5204400" y="1298501"/>
              <a:ext cx="121413" cy="369597"/>
            </a:xfrm>
            <a:custGeom>
              <a:avLst/>
              <a:gdLst>
                <a:gd name="T0" fmla="*/ 26 w 273"/>
                <a:gd name="T1" fmla="*/ 828 h 829"/>
                <a:gd name="T2" fmla="*/ 20 w 273"/>
                <a:gd name="T3" fmla="*/ 826 h 829"/>
                <a:gd name="T4" fmla="*/ 14 w 273"/>
                <a:gd name="T5" fmla="*/ 822 h 829"/>
                <a:gd name="T6" fmla="*/ 9 w 273"/>
                <a:gd name="T7" fmla="*/ 817 h 829"/>
                <a:gd name="T8" fmla="*/ 6 w 273"/>
                <a:gd name="T9" fmla="*/ 812 h 829"/>
                <a:gd name="T10" fmla="*/ 3 w 273"/>
                <a:gd name="T11" fmla="*/ 806 h 829"/>
                <a:gd name="T12" fmla="*/ 1 w 273"/>
                <a:gd name="T13" fmla="*/ 799 h 829"/>
                <a:gd name="T14" fmla="*/ 0 w 273"/>
                <a:gd name="T15" fmla="*/ 793 h 829"/>
                <a:gd name="T16" fmla="*/ 1 w 273"/>
                <a:gd name="T17" fmla="*/ 785 h 829"/>
                <a:gd name="T18" fmla="*/ 203 w 273"/>
                <a:gd name="T19" fmla="*/ 26 h 829"/>
                <a:gd name="T20" fmla="*/ 207 w 273"/>
                <a:gd name="T21" fmla="*/ 19 h 829"/>
                <a:gd name="T22" fmla="*/ 210 w 273"/>
                <a:gd name="T23" fmla="*/ 14 h 829"/>
                <a:gd name="T24" fmla="*/ 214 w 273"/>
                <a:gd name="T25" fmla="*/ 8 h 829"/>
                <a:gd name="T26" fmla="*/ 221 w 273"/>
                <a:gd name="T27" fmla="*/ 4 h 829"/>
                <a:gd name="T28" fmla="*/ 226 w 273"/>
                <a:gd name="T29" fmla="*/ 2 h 829"/>
                <a:gd name="T30" fmla="*/ 233 w 273"/>
                <a:gd name="T31" fmla="*/ 0 h 829"/>
                <a:gd name="T32" fmla="*/ 240 w 273"/>
                <a:gd name="T33" fmla="*/ 0 h 829"/>
                <a:gd name="T34" fmla="*/ 247 w 273"/>
                <a:gd name="T35" fmla="*/ 1 h 829"/>
                <a:gd name="T36" fmla="*/ 253 w 273"/>
                <a:gd name="T37" fmla="*/ 3 h 829"/>
                <a:gd name="T38" fmla="*/ 260 w 273"/>
                <a:gd name="T39" fmla="*/ 7 h 829"/>
                <a:gd name="T40" fmla="*/ 264 w 273"/>
                <a:gd name="T41" fmla="*/ 12 h 829"/>
                <a:gd name="T42" fmla="*/ 268 w 273"/>
                <a:gd name="T43" fmla="*/ 17 h 829"/>
                <a:gd name="T44" fmla="*/ 271 w 273"/>
                <a:gd name="T45" fmla="*/ 24 h 829"/>
                <a:gd name="T46" fmla="*/ 273 w 273"/>
                <a:gd name="T47" fmla="*/ 30 h 829"/>
                <a:gd name="T48" fmla="*/ 273 w 273"/>
                <a:gd name="T49" fmla="*/ 37 h 829"/>
                <a:gd name="T50" fmla="*/ 271 w 273"/>
                <a:gd name="T51" fmla="*/ 44 h 829"/>
                <a:gd name="T52" fmla="*/ 70 w 273"/>
                <a:gd name="T53" fmla="*/ 803 h 829"/>
                <a:gd name="T54" fmla="*/ 67 w 273"/>
                <a:gd name="T55" fmla="*/ 810 h 829"/>
                <a:gd name="T56" fmla="*/ 64 w 273"/>
                <a:gd name="T57" fmla="*/ 816 h 829"/>
                <a:gd name="T58" fmla="*/ 59 w 273"/>
                <a:gd name="T59" fmla="*/ 821 h 829"/>
                <a:gd name="T60" fmla="*/ 53 w 273"/>
                <a:gd name="T61" fmla="*/ 825 h 829"/>
                <a:gd name="T62" fmla="*/ 47 w 273"/>
                <a:gd name="T63" fmla="*/ 827 h 829"/>
                <a:gd name="T64" fmla="*/ 40 w 273"/>
                <a:gd name="T65" fmla="*/ 829 h 829"/>
                <a:gd name="T66" fmla="*/ 34 w 273"/>
                <a:gd name="T67" fmla="*/ 829 h 829"/>
                <a:gd name="T68" fmla="*/ 26 w 273"/>
                <a:gd name="T69" fmla="*/ 828 h 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3" h="829">
                  <a:moveTo>
                    <a:pt x="26" y="828"/>
                  </a:moveTo>
                  <a:lnTo>
                    <a:pt x="20" y="826"/>
                  </a:lnTo>
                  <a:lnTo>
                    <a:pt x="14" y="822"/>
                  </a:lnTo>
                  <a:lnTo>
                    <a:pt x="9" y="817"/>
                  </a:lnTo>
                  <a:lnTo>
                    <a:pt x="6" y="812"/>
                  </a:lnTo>
                  <a:lnTo>
                    <a:pt x="3" y="806"/>
                  </a:lnTo>
                  <a:lnTo>
                    <a:pt x="1" y="799"/>
                  </a:lnTo>
                  <a:lnTo>
                    <a:pt x="0" y="793"/>
                  </a:lnTo>
                  <a:lnTo>
                    <a:pt x="1" y="785"/>
                  </a:lnTo>
                  <a:lnTo>
                    <a:pt x="203" y="26"/>
                  </a:lnTo>
                  <a:lnTo>
                    <a:pt x="207" y="19"/>
                  </a:lnTo>
                  <a:lnTo>
                    <a:pt x="210" y="14"/>
                  </a:lnTo>
                  <a:lnTo>
                    <a:pt x="214" y="8"/>
                  </a:lnTo>
                  <a:lnTo>
                    <a:pt x="221" y="4"/>
                  </a:lnTo>
                  <a:lnTo>
                    <a:pt x="226" y="2"/>
                  </a:lnTo>
                  <a:lnTo>
                    <a:pt x="233" y="0"/>
                  </a:lnTo>
                  <a:lnTo>
                    <a:pt x="240" y="0"/>
                  </a:lnTo>
                  <a:lnTo>
                    <a:pt x="247" y="1"/>
                  </a:lnTo>
                  <a:lnTo>
                    <a:pt x="253" y="3"/>
                  </a:lnTo>
                  <a:lnTo>
                    <a:pt x="260" y="7"/>
                  </a:lnTo>
                  <a:lnTo>
                    <a:pt x="264" y="12"/>
                  </a:lnTo>
                  <a:lnTo>
                    <a:pt x="268" y="17"/>
                  </a:lnTo>
                  <a:lnTo>
                    <a:pt x="271" y="24"/>
                  </a:lnTo>
                  <a:lnTo>
                    <a:pt x="273" y="30"/>
                  </a:lnTo>
                  <a:lnTo>
                    <a:pt x="273" y="37"/>
                  </a:lnTo>
                  <a:lnTo>
                    <a:pt x="271" y="44"/>
                  </a:lnTo>
                  <a:lnTo>
                    <a:pt x="70" y="803"/>
                  </a:lnTo>
                  <a:lnTo>
                    <a:pt x="67" y="810"/>
                  </a:lnTo>
                  <a:lnTo>
                    <a:pt x="64" y="816"/>
                  </a:lnTo>
                  <a:lnTo>
                    <a:pt x="59" y="821"/>
                  </a:lnTo>
                  <a:lnTo>
                    <a:pt x="53" y="825"/>
                  </a:lnTo>
                  <a:lnTo>
                    <a:pt x="47" y="827"/>
                  </a:lnTo>
                  <a:lnTo>
                    <a:pt x="40" y="829"/>
                  </a:lnTo>
                  <a:lnTo>
                    <a:pt x="34" y="829"/>
                  </a:lnTo>
                  <a:lnTo>
                    <a:pt x="26" y="8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7" name="Freeform 1231"/>
            <p:cNvSpPr>
              <a:spLocks/>
            </p:cNvSpPr>
            <p:nvPr/>
          </p:nvSpPr>
          <p:spPr bwMode="auto">
            <a:xfrm>
              <a:off x="5043705" y="1439556"/>
              <a:ext cx="158910" cy="212474"/>
            </a:xfrm>
            <a:custGeom>
              <a:avLst/>
              <a:gdLst>
                <a:gd name="T0" fmla="*/ 344 w 354"/>
                <a:gd name="T1" fmla="*/ 472 h 476"/>
                <a:gd name="T2" fmla="*/ 340 w 354"/>
                <a:gd name="T3" fmla="*/ 474 h 476"/>
                <a:gd name="T4" fmla="*/ 336 w 354"/>
                <a:gd name="T5" fmla="*/ 475 h 476"/>
                <a:gd name="T6" fmla="*/ 331 w 354"/>
                <a:gd name="T7" fmla="*/ 476 h 476"/>
                <a:gd name="T8" fmla="*/ 326 w 354"/>
                <a:gd name="T9" fmla="*/ 476 h 476"/>
                <a:gd name="T10" fmla="*/ 322 w 354"/>
                <a:gd name="T11" fmla="*/ 475 h 476"/>
                <a:gd name="T12" fmla="*/ 319 w 354"/>
                <a:gd name="T13" fmla="*/ 473 h 476"/>
                <a:gd name="T14" fmla="*/ 314 w 354"/>
                <a:gd name="T15" fmla="*/ 470 h 476"/>
                <a:gd name="T16" fmla="*/ 311 w 354"/>
                <a:gd name="T17" fmla="*/ 467 h 476"/>
                <a:gd name="T18" fmla="*/ 4 w 354"/>
                <a:gd name="T19" fmla="*/ 38 h 476"/>
                <a:gd name="T20" fmla="*/ 1 w 354"/>
                <a:gd name="T21" fmla="*/ 34 h 476"/>
                <a:gd name="T22" fmla="*/ 0 w 354"/>
                <a:gd name="T23" fmla="*/ 29 h 476"/>
                <a:gd name="T24" fmla="*/ 0 w 354"/>
                <a:gd name="T25" fmla="*/ 24 h 476"/>
                <a:gd name="T26" fmla="*/ 0 w 354"/>
                <a:gd name="T27" fmla="*/ 20 h 476"/>
                <a:gd name="T28" fmla="*/ 1 w 354"/>
                <a:gd name="T29" fmla="*/ 15 h 476"/>
                <a:gd name="T30" fmla="*/ 3 w 354"/>
                <a:gd name="T31" fmla="*/ 11 h 476"/>
                <a:gd name="T32" fmla="*/ 5 w 354"/>
                <a:gd name="T33" fmla="*/ 8 h 476"/>
                <a:gd name="T34" fmla="*/ 10 w 354"/>
                <a:gd name="T35" fmla="*/ 5 h 476"/>
                <a:gd name="T36" fmla="*/ 14 w 354"/>
                <a:gd name="T37" fmla="*/ 2 h 476"/>
                <a:gd name="T38" fmla="*/ 18 w 354"/>
                <a:gd name="T39" fmla="*/ 1 h 476"/>
                <a:gd name="T40" fmla="*/ 23 w 354"/>
                <a:gd name="T41" fmla="*/ 0 h 476"/>
                <a:gd name="T42" fmla="*/ 27 w 354"/>
                <a:gd name="T43" fmla="*/ 0 h 476"/>
                <a:gd name="T44" fmla="*/ 31 w 354"/>
                <a:gd name="T45" fmla="*/ 1 h 476"/>
                <a:gd name="T46" fmla="*/ 36 w 354"/>
                <a:gd name="T47" fmla="*/ 3 h 476"/>
                <a:gd name="T48" fmla="*/ 39 w 354"/>
                <a:gd name="T49" fmla="*/ 7 h 476"/>
                <a:gd name="T50" fmla="*/ 42 w 354"/>
                <a:gd name="T51" fmla="*/ 10 h 476"/>
                <a:gd name="T52" fmla="*/ 350 w 354"/>
                <a:gd name="T53" fmla="*/ 439 h 476"/>
                <a:gd name="T54" fmla="*/ 352 w 354"/>
                <a:gd name="T55" fmla="*/ 443 h 476"/>
                <a:gd name="T56" fmla="*/ 353 w 354"/>
                <a:gd name="T57" fmla="*/ 447 h 476"/>
                <a:gd name="T58" fmla="*/ 354 w 354"/>
                <a:gd name="T59" fmla="*/ 452 h 476"/>
                <a:gd name="T60" fmla="*/ 354 w 354"/>
                <a:gd name="T61" fmla="*/ 457 h 476"/>
                <a:gd name="T62" fmla="*/ 353 w 354"/>
                <a:gd name="T63" fmla="*/ 461 h 476"/>
                <a:gd name="T64" fmla="*/ 351 w 354"/>
                <a:gd name="T65" fmla="*/ 466 h 476"/>
                <a:gd name="T66" fmla="*/ 348 w 354"/>
                <a:gd name="T67" fmla="*/ 469 h 476"/>
                <a:gd name="T68" fmla="*/ 344 w 354"/>
                <a:gd name="T69" fmla="*/ 472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54" h="476">
                  <a:moveTo>
                    <a:pt x="344" y="472"/>
                  </a:moveTo>
                  <a:lnTo>
                    <a:pt x="340" y="474"/>
                  </a:lnTo>
                  <a:lnTo>
                    <a:pt x="336" y="475"/>
                  </a:lnTo>
                  <a:lnTo>
                    <a:pt x="331" y="476"/>
                  </a:lnTo>
                  <a:lnTo>
                    <a:pt x="326" y="476"/>
                  </a:lnTo>
                  <a:lnTo>
                    <a:pt x="322" y="475"/>
                  </a:lnTo>
                  <a:lnTo>
                    <a:pt x="319" y="473"/>
                  </a:lnTo>
                  <a:lnTo>
                    <a:pt x="314" y="470"/>
                  </a:lnTo>
                  <a:lnTo>
                    <a:pt x="311" y="467"/>
                  </a:lnTo>
                  <a:lnTo>
                    <a:pt x="4" y="38"/>
                  </a:lnTo>
                  <a:lnTo>
                    <a:pt x="1" y="34"/>
                  </a:lnTo>
                  <a:lnTo>
                    <a:pt x="0" y="29"/>
                  </a:lnTo>
                  <a:lnTo>
                    <a:pt x="0" y="24"/>
                  </a:lnTo>
                  <a:lnTo>
                    <a:pt x="0" y="20"/>
                  </a:lnTo>
                  <a:lnTo>
                    <a:pt x="1" y="15"/>
                  </a:lnTo>
                  <a:lnTo>
                    <a:pt x="3" y="11"/>
                  </a:lnTo>
                  <a:lnTo>
                    <a:pt x="5" y="8"/>
                  </a:lnTo>
                  <a:lnTo>
                    <a:pt x="10" y="5"/>
                  </a:lnTo>
                  <a:lnTo>
                    <a:pt x="14" y="2"/>
                  </a:lnTo>
                  <a:lnTo>
                    <a:pt x="18" y="1"/>
                  </a:lnTo>
                  <a:lnTo>
                    <a:pt x="23" y="0"/>
                  </a:lnTo>
                  <a:lnTo>
                    <a:pt x="27" y="0"/>
                  </a:lnTo>
                  <a:lnTo>
                    <a:pt x="31" y="1"/>
                  </a:lnTo>
                  <a:lnTo>
                    <a:pt x="36" y="3"/>
                  </a:lnTo>
                  <a:lnTo>
                    <a:pt x="39" y="7"/>
                  </a:lnTo>
                  <a:lnTo>
                    <a:pt x="42" y="10"/>
                  </a:lnTo>
                  <a:lnTo>
                    <a:pt x="350" y="439"/>
                  </a:lnTo>
                  <a:lnTo>
                    <a:pt x="352" y="443"/>
                  </a:lnTo>
                  <a:lnTo>
                    <a:pt x="353" y="447"/>
                  </a:lnTo>
                  <a:lnTo>
                    <a:pt x="354" y="452"/>
                  </a:lnTo>
                  <a:lnTo>
                    <a:pt x="354" y="457"/>
                  </a:lnTo>
                  <a:lnTo>
                    <a:pt x="353" y="461"/>
                  </a:lnTo>
                  <a:lnTo>
                    <a:pt x="351" y="466"/>
                  </a:lnTo>
                  <a:lnTo>
                    <a:pt x="348" y="469"/>
                  </a:lnTo>
                  <a:lnTo>
                    <a:pt x="344" y="4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8" name="Freeform 1232"/>
            <p:cNvSpPr>
              <a:spLocks/>
            </p:cNvSpPr>
            <p:nvPr/>
          </p:nvSpPr>
          <p:spPr bwMode="auto">
            <a:xfrm>
              <a:off x="5236539" y="1734161"/>
              <a:ext cx="121413" cy="235685"/>
            </a:xfrm>
            <a:custGeom>
              <a:avLst/>
              <a:gdLst>
                <a:gd name="T0" fmla="*/ 13 w 272"/>
                <a:gd name="T1" fmla="*/ 2 h 525"/>
                <a:gd name="T2" fmla="*/ 17 w 272"/>
                <a:gd name="T3" fmla="*/ 1 h 525"/>
                <a:gd name="T4" fmla="*/ 22 w 272"/>
                <a:gd name="T5" fmla="*/ 0 h 525"/>
                <a:gd name="T6" fmla="*/ 27 w 272"/>
                <a:gd name="T7" fmla="*/ 0 h 525"/>
                <a:gd name="T8" fmla="*/ 31 w 272"/>
                <a:gd name="T9" fmla="*/ 2 h 525"/>
                <a:gd name="T10" fmla="*/ 35 w 272"/>
                <a:gd name="T11" fmla="*/ 3 h 525"/>
                <a:gd name="T12" fmla="*/ 39 w 272"/>
                <a:gd name="T13" fmla="*/ 7 h 525"/>
                <a:gd name="T14" fmla="*/ 42 w 272"/>
                <a:gd name="T15" fmla="*/ 10 h 525"/>
                <a:gd name="T16" fmla="*/ 44 w 272"/>
                <a:gd name="T17" fmla="*/ 14 h 525"/>
                <a:gd name="T18" fmla="*/ 270 w 272"/>
                <a:gd name="T19" fmla="*/ 492 h 525"/>
                <a:gd name="T20" fmla="*/ 271 w 272"/>
                <a:gd name="T21" fmla="*/ 496 h 525"/>
                <a:gd name="T22" fmla="*/ 272 w 272"/>
                <a:gd name="T23" fmla="*/ 500 h 525"/>
                <a:gd name="T24" fmla="*/ 272 w 272"/>
                <a:gd name="T25" fmla="*/ 505 h 525"/>
                <a:gd name="T26" fmla="*/ 271 w 272"/>
                <a:gd name="T27" fmla="*/ 509 h 525"/>
                <a:gd name="T28" fmla="*/ 269 w 272"/>
                <a:gd name="T29" fmla="*/ 513 h 525"/>
                <a:gd name="T30" fmla="*/ 265 w 272"/>
                <a:gd name="T31" fmla="*/ 518 h 525"/>
                <a:gd name="T32" fmla="*/ 262 w 272"/>
                <a:gd name="T33" fmla="*/ 521 h 525"/>
                <a:gd name="T34" fmla="*/ 258 w 272"/>
                <a:gd name="T35" fmla="*/ 523 h 525"/>
                <a:gd name="T36" fmla="*/ 253 w 272"/>
                <a:gd name="T37" fmla="*/ 524 h 525"/>
                <a:gd name="T38" fmla="*/ 249 w 272"/>
                <a:gd name="T39" fmla="*/ 525 h 525"/>
                <a:gd name="T40" fmla="*/ 245 w 272"/>
                <a:gd name="T41" fmla="*/ 525 h 525"/>
                <a:gd name="T42" fmla="*/ 240 w 272"/>
                <a:gd name="T43" fmla="*/ 524 h 525"/>
                <a:gd name="T44" fmla="*/ 236 w 272"/>
                <a:gd name="T45" fmla="*/ 522 h 525"/>
                <a:gd name="T46" fmla="*/ 232 w 272"/>
                <a:gd name="T47" fmla="*/ 519 h 525"/>
                <a:gd name="T48" fmla="*/ 229 w 272"/>
                <a:gd name="T49" fmla="*/ 515 h 525"/>
                <a:gd name="T50" fmla="*/ 226 w 272"/>
                <a:gd name="T51" fmla="*/ 511 h 525"/>
                <a:gd name="T52" fmla="*/ 2 w 272"/>
                <a:gd name="T53" fmla="*/ 34 h 525"/>
                <a:gd name="T54" fmla="*/ 0 w 272"/>
                <a:gd name="T55" fmla="*/ 29 h 525"/>
                <a:gd name="T56" fmla="*/ 0 w 272"/>
                <a:gd name="T57" fmla="*/ 25 h 525"/>
                <a:gd name="T58" fmla="*/ 0 w 272"/>
                <a:gd name="T59" fmla="*/ 21 h 525"/>
                <a:gd name="T60" fmla="*/ 1 w 272"/>
                <a:gd name="T61" fmla="*/ 16 h 525"/>
                <a:gd name="T62" fmla="*/ 3 w 272"/>
                <a:gd name="T63" fmla="*/ 12 h 525"/>
                <a:gd name="T64" fmla="*/ 5 w 272"/>
                <a:gd name="T65" fmla="*/ 9 h 525"/>
                <a:gd name="T66" fmla="*/ 8 w 272"/>
                <a:gd name="T67" fmla="*/ 6 h 525"/>
                <a:gd name="T68" fmla="*/ 13 w 272"/>
                <a:gd name="T69" fmla="*/ 2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2" h="525">
                  <a:moveTo>
                    <a:pt x="13" y="2"/>
                  </a:moveTo>
                  <a:lnTo>
                    <a:pt x="17" y="1"/>
                  </a:lnTo>
                  <a:lnTo>
                    <a:pt x="22" y="0"/>
                  </a:lnTo>
                  <a:lnTo>
                    <a:pt x="27" y="0"/>
                  </a:lnTo>
                  <a:lnTo>
                    <a:pt x="31" y="2"/>
                  </a:lnTo>
                  <a:lnTo>
                    <a:pt x="35" y="3"/>
                  </a:lnTo>
                  <a:lnTo>
                    <a:pt x="39" y="7"/>
                  </a:lnTo>
                  <a:lnTo>
                    <a:pt x="42" y="10"/>
                  </a:lnTo>
                  <a:lnTo>
                    <a:pt x="44" y="14"/>
                  </a:lnTo>
                  <a:lnTo>
                    <a:pt x="270" y="492"/>
                  </a:lnTo>
                  <a:lnTo>
                    <a:pt x="271" y="496"/>
                  </a:lnTo>
                  <a:lnTo>
                    <a:pt x="272" y="500"/>
                  </a:lnTo>
                  <a:lnTo>
                    <a:pt x="272" y="505"/>
                  </a:lnTo>
                  <a:lnTo>
                    <a:pt x="271" y="509"/>
                  </a:lnTo>
                  <a:lnTo>
                    <a:pt x="269" y="513"/>
                  </a:lnTo>
                  <a:lnTo>
                    <a:pt x="265" y="518"/>
                  </a:lnTo>
                  <a:lnTo>
                    <a:pt x="262" y="521"/>
                  </a:lnTo>
                  <a:lnTo>
                    <a:pt x="258" y="523"/>
                  </a:lnTo>
                  <a:lnTo>
                    <a:pt x="253" y="524"/>
                  </a:lnTo>
                  <a:lnTo>
                    <a:pt x="249" y="525"/>
                  </a:lnTo>
                  <a:lnTo>
                    <a:pt x="245" y="525"/>
                  </a:lnTo>
                  <a:lnTo>
                    <a:pt x="240" y="524"/>
                  </a:lnTo>
                  <a:lnTo>
                    <a:pt x="236" y="522"/>
                  </a:lnTo>
                  <a:lnTo>
                    <a:pt x="232" y="519"/>
                  </a:lnTo>
                  <a:lnTo>
                    <a:pt x="229" y="515"/>
                  </a:lnTo>
                  <a:lnTo>
                    <a:pt x="226" y="511"/>
                  </a:lnTo>
                  <a:lnTo>
                    <a:pt x="2" y="34"/>
                  </a:lnTo>
                  <a:lnTo>
                    <a:pt x="0" y="29"/>
                  </a:lnTo>
                  <a:lnTo>
                    <a:pt x="0" y="25"/>
                  </a:lnTo>
                  <a:lnTo>
                    <a:pt x="0" y="21"/>
                  </a:lnTo>
                  <a:lnTo>
                    <a:pt x="1" y="16"/>
                  </a:lnTo>
                  <a:lnTo>
                    <a:pt x="3" y="12"/>
                  </a:lnTo>
                  <a:lnTo>
                    <a:pt x="5" y="9"/>
                  </a:lnTo>
                  <a:lnTo>
                    <a:pt x="8" y="6"/>
                  </a:lnTo>
                  <a:lnTo>
                    <a:pt x="13"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9" name="Freeform 1233"/>
            <p:cNvSpPr>
              <a:spLocks/>
            </p:cNvSpPr>
            <p:nvPr/>
          </p:nvSpPr>
          <p:spPr bwMode="auto">
            <a:xfrm>
              <a:off x="4895509" y="1675240"/>
              <a:ext cx="274965" cy="53564"/>
            </a:xfrm>
            <a:custGeom>
              <a:avLst/>
              <a:gdLst>
                <a:gd name="T0" fmla="*/ 616 w 617"/>
                <a:gd name="T1" fmla="*/ 23 h 120"/>
                <a:gd name="T2" fmla="*/ 617 w 617"/>
                <a:gd name="T3" fmla="*/ 27 h 120"/>
                <a:gd name="T4" fmla="*/ 616 w 617"/>
                <a:gd name="T5" fmla="*/ 33 h 120"/>
                <a:gd name="T6" fmla="*/ 614 w 617"/>
                <a:gd name="T7" fmla="*/ 37 h 120"/>
                <a:gd name="T8" fmla="*/ 611 w 617"/>
                <a:gd name="T9" fmla="*/ 42 h 120"/>
                <a:gd name="T10" fmla="*/ 607 w 617"/>
                <a:gd name="T11" fmla="*/ 45 h 120"/>
                <a:gd name="T12" fmla="*/ 604 w 617"/>
                <a:gd name="T13" fmla="*/ 48 h 120"/>
                <a:gd name="T14" fmla="*/ 599 w 617"/>
                <a:gd name="T15" fmla="*/ 50 h 120"/>
                <a:gd name="T16" fmla="*/ 594 w 617"/>
                <a:gd name="T17" fmla="*/ 51 h 120"/>
                <a:gd name="T18" fmla="*/ 29 w 617"/>
                <a:gd name="T19" fmla="*/ 120 h 120"/>
                <a:gd name="T20" fmla="*/ 24 w 617"/>
                <a:gd name="T21" fmla="*/ 120 h 120"/>
                <a:gd name="T22" fmla="*/ 19 w 617"/>
                <a:gd name="T23" fmla="*/ 119 h 120"/>
                <a:gd name="T24" fmla="*/ 14 w 617"/>
                <a:gd name="T25" fmla="*/ 117 h 120"/>
                <a:gd name="T26" fmla="*/ 10 w 617"/>
                <a:gd name="T27" fmla="*/ 115 h 120"/>
                <a:gd name="T28" fmla="*/ 7 w 617"/>
                <a:gd name="T29" fmla="*/ 112 h 120"/>
                <a:gd name="T30" fmla="*/ 4 w 617"/>
                <a:gd name="T31" fmla="*/ 107 h 120"/>
                <a:gd name="T32" fmla="*/ 1 w 617"/>
                <a:gd name="T33" fmla="*/ 103 h 120"/>
                <a:gd name="T34" fmla="*/ 0 w 617"/>
                <a:gd name="T35" fmla="*/ 98 h 120"/>
                <a:gd name="T36" fmla="*/ 0 w 617"/>
                <a:gd name="T37" fmla="*/ 92 h 120"/>
                <a:gd name="T38" fmla="*/ 1 w 617"/>
                <a:gd name="T39" fmla="*/ 88 h 120"/>
                <a:gd name="T40" fmla="*/ 4 w 617"/>
                <a:gd name="T41" fmla="*/ 83 h 120"/>
                <a:gd name="T42" fmla="*/ 6 w 617"/>
                <a:gd name="T43" fmla="*/ 79 h 120"/>
                <a:gd name="T44" fmla="*/ 9 w 617"/>
                <a:gd name="T45" fmla="*/ 75 h 120"/>
                <a:gd name="T46" fmla="*/ 13 w 617"/>
                <a:gd name="T47" fmla="*/ 73 h 120"/>
                <a:gd name="T48" fmla="*/ 18 w 617"/>
                <a:gd name="T49" fmla="*/ 71 h 120"/>
                <a:gd name="T50" fmla="*/ 23 w 617"/>
                <a:gd name="T51" fmla="*/ 70 h 120"/>
                <a:gd name="T52" fmla="*/ 588 w 617"/>
                <a:gd name="T53" fmla="*/ 0 h 120"/>
                <a:gd name="T54" fmla="*/ 593 w 617"/>
                <a:gd name="T55" fmla="*/ 0 h 120"/>
                <a:gd name="T56" fmla="*/ 597 w 617"/>
                <a:gd name="T57" fmla="*/ 2 h 120"/>
                <a:gd name="T58" fmla="*/ 603 w 617"/>
                <a:gd name="T59" fmla="*/ 4 h 120"/>
                <a:gd name="T60" fmla="*/ 607 w 617"/>
                <a:gd name="T61" fmla="*/ 6 h 120"/>
                <a:gd name="T62" fmla="*/ 610 w 617"/>
                <a:gd name="T63" fmla="*/ 9 h 120"/>
                <a:gd name="T64" fmla="*/ 614 w 617"/>
                <a:gd name="T65" fmla="*/ 13 h 120"/>
                <a:gd name="T66" fmla="*/ 615 w 617"/>
                <a:gd name="T67" fmla="*/ 18 h 120"/>
                <a:gd name="T68" fmla="*/ 616 w 617"/>
                <a:gd name="T69" fmla="*/ 23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17" h="120">
                  <a:moveTo>
                    <a:pt x="616" y="23"/>
                  </a:moveTo>
                  <a:lnTo>
                    <a:pt x="617" y="27"/>
                  </a:lnTo>
                  <a:lnTo>
                    <a:pt x="616" y="33"/>
                  </a:lnTo>
                  <a:lnTo>
                    <a:pt x="614" y="37"/>
                  </a:lnTo>
                  <a:lnTo>
                    <a:pt x="611" y="42"/>
                  </a:lnTo>
                  <a:lnTo>
                    <a:pt x="607" y="45"/>
                  </a:lnTo>
                  <a:lnTo>
                    <a:pt x="604" y="48"/>
                  </a:lnTo>
                  <a:lnTo>
                    <a:pt x="599" y="50"/>
                  </a:lnTo>
                  <a:lnTo>
                    <a:pt x="594" y="51"/>
                  </a:lnTo>
                  <a:lnTo>
                    <a:pt x="29" y="120"/>
                  </a:lnTo>
                  <a:lnTo>
                    <a:pt x="24" y="120"/>
                  </a:lnTo>
                  <a:lnTo>
                    <a:pt x="19" y="119"/>
                  </a:lnTo>
                  <a:lnTo>
                    <a:pt x="14" y="117"/>
                  </a:lnTo>
                  <a:lnTo>
                    <a:pt x="10" y="115"/>
                  </a:lnTo>
                  <a:lnTo>
                    <a:pt x="7" y="112"/>
                  </a:lnTo>
                  <a:lnTo>
                    <a:pt x="4" y="107"/>
                  </a:lnTo>
                  <a:lnTo>
                    <a:pt x="1" y="103"/>
                  </a:lnTo>
                  <a:lnTo>
                    <a:pt x="0" y="98"/>
                  </a:lnTo>
                  <a:lnTo>
                    <a:pt x="0" y="92"/>
                  </a:lnTo>
                  <a:lnTo>
                    <a:pt x="1" y="88"/>
                  </a:lnTo>
                  <a:lnTo>
                    <a:pt x="4" y="83"/>
                  </a:lnTo>
                  <a:lnTo>
                    <a:pt x="6" y="79"/>
                  </a:lnTo>
                  <a:lnTo>
                    <a:pt x="9" y="75"/>
                  </a:lnTo>
                  <a:lnTo>
                    <a:pt x="13" y="73"/>
                  </a:lnTo>
                  <a:lnTo>
                    <a:pt x="18" y="71"/>
                  </a:lnTo>
                  <a:lnTo>
                    <a:pt x="23" y="70"/>
                  </a:lnTo>
                  <a:lnTo>
                    <a:pt x="588" y="0"/>
                  </a:lnTo>
                  <a:lnTo>
                    <a:pt x="593" y="0"/>
                  </a:lnTo>
                  <a:lnTo>
                    <a:pt x="597" y="2"/>
                  </a:lnTo>
                  <a:lnTo>
                    <a:pt x="603" y="4"/>
                  </a:lnTo>
                  <a:lnTo>
                    <a:pt x="607" y="6"/>
                  </a:lnTo>
                  <a:lnTo>
                    <a:pt x="610" y="9"/>
                  </a:lnTo>
                  <a:lnTo>
                    <a:pt x="614" y="13"/>
                  </a:lnTo>
                  <a:lnTo>
                    <a:pt x="615" y="18"/>
                  </a:lnTo>
                  <a:lnTo>
                    <a:pt x="61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59" name="Group 58"/>
          <p:cNvGrpSpPr/>
          <p:nvPr/>
        </p:nvGrpSpPr>
        <p:grpSpPr>
          <a:xfrm>
            <a:off x="2295950" y="4430506"/>
            <a:ext cx="1371600" cy="1371600"/>
            <a:chOff x="1857842" y="4235707"/>
            <a:chExt cx="1371600" cy="1371600"/>
          </a:xfrm>
        </p:grpSpPr>
        <p:sp>
          <p:nvSpPr>
            <p:cNvPr id="23" name="Oval 22"/>
            <p:cNvSpPr/>
            <p:nvPr/>
          </p:nvSpPr>
          <p:spPr>
            <a:xfrm>
              <a:off x="1857842" y="4235707"/>
              <a:ext cx="1371600" cy="1371600"/>
            </a:xfrm>
            <a:prstGeom prst="ellipse">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endParaRPr lang="en-US" sz="1200" dirty="0" smtClean="0">
                <a:solidFill>
                  <a:prstClr val="white"/>
                </a:solidFill>
                <a:latin typeface="Univers for KPMG" panose="020B0603020202020204" pitchFamily="34" charset="0"/>
              </a:endParaRPr>
            </a:p>
            <a:p>
              <a:pPr algn="ctr"/>
              <a:endParaRPr lang="en-US" sz="1200" dirty="0">
                <a:solidFill>
                  <a:prstClr val="white"/>
                </a:solidFill>
                <a:latin typeface="Univers for KPMG" panose="020B0603020202020204" pitchFamily="34" charset="0"/>
              </a:endParaRPr>
            </a:p>
            <a:p>
              <a:pPr algn="ctr"/>
              <a:endParaRPr lang="en-US" sz="1200" dirty="0">
                <a:solidFill>
                  <a:prstClr val="white"/>
                </a:solidFill>
                <a:latin typeface="Univers for KPMG" panose="020B0603020202020204" pitchFamily="34" charset="0"/>
              </a:endParaRPr>
            </a:p>
            <a:p>
              <a:pPr algn="ctr"/>
              <a:r>
                <a:rPr lang="en-US" sz="1200" dirty="0" smtClean="0">
                  <a:solidFill>
                    <a:prstClr val="white"/>
                  </a:solidFill>
                  <a:latin typeface="Univers for KPMG" panose="020B0603020202020204" pitchFamily="34" charset="0"/>
                </a:rPr>
                <a:t>Usage Based</a:t>
              </a:r>
            </a:p>
          </p:txBody>
        </p:sp>
        <p:sp>
          <p:nvSpPr>
            <p:cNvPr id="26" name="Freeform 10097"/>
            <p:cNvSpPr>
              <a:spLocks noEditPoints="1"/>
            </p:cNvSpPr>
            <p:nvPr/>
          </p:nvSpPr>
          <p:spPr bwMode="auto">
            <a:xfrm>
              <a:off x="2351423" y="4484122"/>
              <a:ext cx="370009" cy="396439"/>
            </a:xfrm>
            <a:custGeom>
              <a:avLst/>
              <a:gdLst>
                <a:gd name="T0" fmla="*/ 335 w 617"/>
                <a:gd name="T1" fmla="*/ 456 h 660"/>
                <a:gd name="T2" fmla="*/ 349 w 617"/>
                <a:gd name="T3" fmla="*/ 419 h 660"/>
                <a:gd name="T4" fmla="*/ 320 w 617"/>
                <a:gd name="T5" fmla="*/ 384 h 660"/>
                <a:gd name="T6" fmla="*/ 234 w 617"/>
                <a:gd name="T7" fmla="*/ 343 h 660"/>
                <a:gd name="T8" fmla="*/ 191 w 617"/>
                <a:gd name="T9" fmla="*/ 304 h 660"/>
                <a:gd name="T10" fmla="*/ 169 w 617"/>
                <a:gd name="T11" fmla="*/ 247 h 660"/>
                <a:gd name="T12" fmla="*/ 176 w 617"/>
                <a:gd name="T13" fmla="*/ 188 h 660"/>
                <a:gd name="T14" fmla="*/ 203 w 617"/>
                <a:gd name="T15" fmla="*/ 143 h 660"/>
                <a:gd name="T16" fmla="*/ 249 w 617"/>
                <a:gd name="T17" fmla="*/ 112 h 660"/>
                <a:gd name="T18" fmla="*/ 350 w 617"/>
                <a:gd name="T19" fmla="*/ 99 h 660"/>
                <a:gd name="T20" fmla="*/ 403 w 617"/>
                <a:gd name="T21" fmla="*/ 110 h 660"/>
                <a:gd name="T22" fmla="*/ 417 w 617"/>
                <a:gd name="T23" fmla="*/ 217 h 660"/>
                <a:gd name="T24" fmla="*/ 347 w 617"/>
                <a:gd name="T25" fmla="*/ 191 h 660"/>
                <a:gd name="T26" fmla="*/ 293 w 617"/>
                <a:gd name="T27" fmla="*/ 194 h 660"/>
                <a:gd name="T28" fmla="*/ 273 w 617"/>
                <a:gd name="T29" fmla="*/ 224 h 660"/>
                <a:gd name="T30" fmla="*/ 297 w 617"/>
                <a:gd name="T31" fmla="*/ 255 h 660"/>
                <a:gd name="T32" fmla="*/ 370 w 617"/>
                <a:gd name="T33" fmla="*/ 291 h 660"/>
                <a:gd name="T34" fmla="*/ 422 w 617"/>
                <a:gd name="T35" fmla="*/ 327 h 660"/>
                <a:gd name="T36" fmla="*/ 449 w 617"/>
                <a:gd name="T37" fmla="*/ 373 h 660"/>
                <a:gd name="T38" fmla="*/ 455 w 617"/>
                <a:gd name="T39" fmla="*/ 431 h 660"/>
                <a:gd name="T40" fmla="*/ 439 w 617"/>
                <a:gd name="T41" fmla="*/ 485 h 660"/>
                <a:gd name="T42" fmla="*/ 401 w 617"/>
                <a:gd name="T43" fmla="*/ 528 h 660"/>
                <a:gd name="T44" fmla="*/ 346 w 617"/>
                <a:gd name="T45" fmla="*/ 553 h 660"/>
                <a:gd name="T46" fmla="*/ 240 w 617"/>
                <a:gd name="T47" fmla="*/ 555 h 660"/>
                <a:gd name="T48" fmla="*/ 179 w 617"/>
                <a:gd name="T49" fmla="*/ 532 h 660"/>
                <a:gd name="T50" fmla="*/ 211 w 617"/>
                <a:gd name="T51" fmla="*/ 445 h 660"/>
                <a:gd name="T52" fmla="*/ 270 w 617"/>
                <a:gd name="T53" fmla="*/ 465 h 660"/>
                <a:gd name="T54" fmla="*/ 293 w 617"/>
                <a:gd name="T55" fmla="*/ 0 h 660"/>
                <a:gd name="T56" fmla="*/ 217 w 617"/>
                <a:gd name="T57" fmla="*/ 15 h 660"/>
                <a:gd name="T58" fmla="*/ 148 w 617"/>
                <a:gd name="T59" fmla="*/ 48 h 660"/>
                <a:gd name="T60" fmla="*/ 91 w 617"/>
                <a:gd name="T61" fmla="*/ 97 h 660"/>
                <a:gd name="T62" fmla="*/ 45 w 617"/>
                <a:gd name="T63" fmla="*/ 159 h 660"/>
                <a:gd name="T64" fmla="*/ 14 w 617"/>
                <a:gd name="T65" fmla="*/ 232 h 660"/>
                <a:gd name="T66" fmla="*/ 0 w 617"/>
                <a:gd name="T67" fmla="*/ 313 h 660"/>
                <a:gd name="T68" fmla="*/ 6 w 617"/>
                <a:gd name="T69" fmla="*/ 397 h 660"/>
                <a:gd name="T70" fmla="*/ 30 w 617"/>
                <a:gd name="T71" fmla="*/ 473 h 660"/>
                <a:gd name="T72" fmla="*/ 70 w 617"/>
                <a:gd name="T73" fmla="*/ 540 h 660"/>
                <a:gd name="T74" fmla="*/ 124 w 617"/>
                <a:gd name="T75" fmla="*/ 594 h 660"/>
                <a:gd name="T76" fmla="*/ 188 w 617"/>
                <a:gd name="T77" fmla="*/ 634 h 660"/>
                <a:gd name="T78" fmla="*/ 262 w 617"/>
                <a:gd name="T79" fmla="*/ 656 h 660"/>
                <a:gd name="T80" fmla="*/ 340 w 617"/>
                <a:gd name="T81" fmla="*/ 658 h 660"/>
                <a:gd name="T82" fmla="*/ 414 w 617"/>
                <a:gd name="T83" fmla="*/ 640 h 660"/>
                <a:gd name="T84" fmla="*/ 481 w 617"/>
                <a:gd name="T85" fmla="*/ 604 h 660"/>
                <a:gd name="T86" fmla="*/ 537 w 617"/>
                <a:gd name="T87" fmla="*/ 551 h 660"/>
                <a:gd name="T88" fmla="*/ 580 w 617"/>
                <a:gd name="T89" fmla="*/ 488 h 660"/>
                <a:gd name="T90" fmla="*/ 608 w 617"/>
                <a:gd name="T91" fmla="*/ 413 h 660"/>
                <a:gd name="T92" fmla="*/ 617 w 617"/>
                <a:gd name="T93" fmla="*/ 330 h 660"/>
                <a:gd name="T94" fmla="*/ 608 w 617"/>
                <a:gd name="T95" fmla="*/ 248 h 660"/>
                <a:gd name="T96" fmla="*/ 580 w 617"/>
                <a:gd name="T97" fmla="*/ 172 h 660"/>
                <a:gd name="T98" fmla="*/ 537 w 617"/>
                <a:gd name="T99" fmla="*/ 109 h 660"/>
                <a:gd name="T100" fmla="*/ 481 w 617"/>
                <a:gd name="T101" fmla="*/ 56 h 660"/>
                <a:gd name="T102" fmla="*/ 414 w 617"/>
                <a:gd name="T103" fmla="*/ 20 h 660"/>
                <a:gd name="T104" fmla="*/ 340 w 617"/>
                <a:gd name="T105" fmla="*/ 2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17" h="660">
                  <a:moveTo>
                    <a:pt x="294" y="467"/>
                  </a:moveTo>
                  <a:lnTo>
                    <a:pt x="307" y="466"/>
                  </a:lnTo>
                  <a:lnTo>
                    <a:pt x="317" y="464"/>
                  </a:lnTo>
                  <a:lnTo>
                    <a:pt x="327" y="461"/>
                  </a:lnTo>
                  <a:lnTo>
                    <a:pt x="335" y="456"/>
                  </a:lnTo>
                  <a:lnTo>
                    <a:pt x="342" y="450"/>
                  </a:lnTo>
                  <a:lnTo>
                    <a:pt x="346" y="443"/>
                  </a:lnTo>
                  <a:lnTo>
                    <a:pt x="349" y="434"/>
                  </a:lnTo>
                  <a:lnTo>
                    <a:pt x="350" y="426"/>
                  </a:lnTo>
                  <a:lnTo>
                    <a:pt x="349" y="419"/>
                  </a:lnTo>
                  <a:lnTo>
                    <a:pt x="348" y="413"/>
                  </a:lnTo>
                  <a:lnTo>
                    <a:pt x="345" y="406"/>
                  </a:lnTo>
                  <a:lnTo>
                    <a:pt x="340" y="399"/>
                  </a:lnTo>
                  <a:lnTo>
                    <a:pt x="331" y="392"/>
                  </a:lnTo>
                  <a:lnTo>
                    <a:pt x="320" y="384"/>
                  </a:lnTo>
                  <a:lnTo>
                    <a:pt x="307" y="377"/>
                  </a:lnTo>
                  <a:lnTo>
                    <a:pt x="289" y="369"/>
                  </a:lnTo>
                  <a:lnTo>
                    <a:pt x="266" y="360"/>
                  </a:lnTo>
                  <a:lnTo>
                    <a:pt x="244" y="349"/>
                  </a:lnTo>
                  <a:lnTo>
                    <a:pt x="234" y="343"/>
                  </a:lnTo>
                  <a:lnTo>
                    <a:pt x="224" y="336"/>
                  </a:lnTo>
                  <a:lnTo>
                    <a:pt x="215" y="330"/>
                  </a:lnTo>
                  <a:lnTo>
                    <a:pt x="205" y="321"/>
                  </a:lnTo>
                  <a:lnTo>
                    <a:pt x="198" y="314"/>
                  </a:lnTo>
                  <a:lnTo>
                    <a:pt x="191" y="304"/>
                  </a:lnTo>
                  <a:lnTo>
                    <a:pt x="184" y="295"/>
                  </a:lnTo>
                  <a:lnTo>
                    <a:pt x="179" y="284"/>
                  </a:lnTo>
                  <a:lnTo>
                    <a:pt x="174" y="272"/>
                  </a:lnTo>
                  <a:lnTo>
                    <a:pt x="170" y="261"/>
                  </a:lnTo>
                  <a:lnTo>
                    <a:pt x="169" y="247"/>
                  </a:lnTo>
                  <a:lnTo>
                    <a:pt x="168" y="233"/>
                  </a:lnTo>
                  <a:lnTo>
                    <a:pt x="168" y="221"/>
                  </a:lnTo>
                  <a:lnTo>
                    <a:pt x="170" y="210"/>
                  </a:lnTo>
                  <a:lnTo>
                    <a:pt x="172" y="199"/>
                  </a:lnTo>
                  <a:lnTo>
                    <a:pt x="176" y="188"/>
                  </a:lnTo>
                  <a:lnTo>
                    <a:pt x="179" y="178"/>
                  </a:lnTo>
                  <a:lnTo>
                    <a:pt x="184" y="168"/>
                  </a:lnTo>
                  <a:lnTo>
                    <a:pt x="190" y="160"/>
                  </a:lnTo>
                  <a:lnTo>
                    <a:pt x="196" y="151"/>
                  </a:lnTo>
                  <a:lnTo>
                    <a:pt x="203" y="143"/>
                  </a:lnTo>
                  <a:lnTo>
                    <a:pt x="211" y="135"/>
                  </a:lnTo>
                  <a:lnTo>
                    <a:pt x="219" y="129"/>
                  </a:lnTo>
                  <a:lnTo>
                    <a:pt x="229" y="122"/>
                  </a:lnTo>
                  <a:lnTo>
                    <a:pt x="238" y="117"/>
                  </a:lnTo>
                  <a:lnTo>
                    <a:pt x="249" y="112"/>
                  </a:lnTo>
                  <a:lnTo>
                    <a:pt x="260" y="107"/>
                  </a:lnTo>
                  <a:lnTo>
                    <a:pt x="271" y="104"/>
                  </a:lnTo>
                  <a:lnTo>
                    <a:pt x="271" y="34"/>
                  </a:lnTo>
                  <a:lnTo>
                    <a:pt x="350" y="34"/>
                  </a:lnTo>
                  <a:lnTo>
                    <a:pt x="350" y="99"/>
                  </a:lnTo>
                  <a:lnTo>
                    <a:pt x="362" y="100"/>
                  </a:lnTo>
                  <a:lnTo>
                    <a:pt x="373" y="102"/>
                  </a:lnTo>
                  <a:lnTo>
                    <a:pt x="383" y="104"/>
                  </a:lnTo>
                  <a:lnTo>
                    <a:pt x="393" y="106"/>
                  </a:lnTo>
                  <a:lnTo>
                    <a:pt x="403" y="110"/>
                  </a:lnTo>
                  <a:lnTo>
                    <a:pt x="413" y="114"/>
                  </a:lnTo>
                  <a:lnTo>
                    <a:pt x="423" y="118"/>
                  </a:lnTo>
                  <a:lnTo>
                    <a:pt x="432" y="122"/>
                  </a:lnTo>
                  <a:lnTo>
                    <a:pt x="442" y="128"/>
                  </a:lnTo>
                  <a:lnTo>
                    <a:pt x="417" y="217"/>
                  </a:lnTo>
                  <a:lnTo>
                    <a:pt x="400" y="209"/>
                  </a:lnTo>
                  <a:lnTo>
                    <a:pt x="386" y="202"/>
                  </a:lnTo>
                  <a:lnTo>
                    <a:pt x="369" y="196"/>
                  </a:lnTo>
                  <a:lnTo>
                    <a:pt x="359" y="193"/>
                  </a:lnTo>
                  <a:lnTo>
                    <a:pt x="347" y="191"/>
                  </a:lnTo>
                  <a:lnTo>
                    <a:pt x="335" y="189"/>
                  </a:lnTo>
                  <a:lnTo>
                    <a:pt x="322" y="188"/>
                  </a:lnTo>
                  <a:lnTo>
                    <a:pt x="311" y="189"/>
                  </a:lnTo>
                  <a:lnTo>
                    <a:pt x="301" y="191"/>
                  </a:lnTo>
                  <a:lnTo>
                    <a:pt x="293" y="194"/>
                  </a:lnTo>
                  <a:lnTo>
                    <a:pt x="285" y="198"/>
                  </a:lnTo>
                  <a:lnTo>
                    <a:pt x="280" y="202"/>
                  </a:lnTo>
                  <a:lnTo>
                    <a:pt x="276" y="209"/>
                  </a:lnTo>
                  <a:lnTo>
                    <a:pt x="274" y="215"/>
                  </a:lnTo>
                  <a:lnTo>
                    <a:pt x="273" y="224"/>
                  </a:lnTo>
                  <a:lnTo>
                    <a:pt x="274" y="230"/>
                  </a:lnTo>
                  <a:lnTo>
                    <a:pt x="277" y="236"/>
                  </a:lnTo>
                  <a:lnTo>
                    <a:pt x="281" y="243"/>
                  </a:lnTo>
                  <a:lnTo>
                    <a:pt x="289" y="249"/>
                  </a:lnTo>
                  <a:lnTo>
                    <a:pt x="297" y="255"/>
                  </a:lnTo>
                  <a:lnTo>
                    <a:pt x="310" y="263"/>
                  </a:lnTo>
                  <a:lnTo>
                    <a:pt x="325" y="270"/>
                  </a:lnTo>
                  <a:lnTo>
                    <a:pt x="343" y="278"/>
                  </a:lnTo>
                  <a:lnTo>
                    <a:pt x="358" y="284"/>
                  </a:lnTo>
                  <a:lnTo>
                    <a:pt x="370" y="291"/>
                  </a:lnTo>
                  <a:lnTo>
                    <a:pt x="382" y="297"/>
                  </a:lnTo>
                  <a:lnTo>
                    <a:pt x="394" y="303"/>
                  </a:lnTo>
                  <a:lnTo>
                    <a:pt x="403" y="311"/>
                  </a:lnTo>
                  <a:lnTo>
                    <a:pt x="413" y="318"/>
                  </a:lnTo>
                  <a:lnTo>
                    <a:pt x="422" y="327"/>
                  </a:lnTo>
                  <a:lnTo>
                    <a:pt x="429" y="335"/>
                  </a:lnTo>
                  <a:lnTo>
                    <a:pt x="435" y="344"/>
                  </a:lnTo>
                  <a:lnTo>
                    <a:pt x="441" y="353"/>
                  </a:lnTo>
                  <a:lnTo>
                    <a:pt x="445" y="363"/>
                  </a:lnTo>
                  <a:lnTo>
                    <a:pt x="449" y="373"/>
                  </a:lnTo>
                  <a:lnTo>
                    <a:pt x="451" y="383"/>
                  </a:lnTo>
                  <a:lnTo>
                    <a:pt x="454" y="395"/>
                  </a:lnTo>
                  <a:lnTo>
                    <a:pt x="455" y="406"/>
                  </a:lnTo>
                  <a:lnTo>
                    <a:pt x="456" y="418"/>
                  </a:lnTo>
                  <a:lnTo>
                    <a:pt x="455" y="431"/>
                  </a:lnTo>
                  <a:lnTo>
                    <a:pt x="454" y="443"/>
                  </a:lnTo>
                  <a:lnTo>
                    <a:pt x="451" y="455"/>
                  </a:lnTo>
                  <a:lnTo>
                    <a:pt x="448" y="465"/>
                  </a:lnTo>
                  <a:lnTo>
                    <a:pt x="444" y="476"/>
                  </a:lnTo>
                  <a:lnTo>
                    <a:pt x="439" y="485"/>
                  </a:lnTo>
                  <a:lnTo>
                    <a:pt x="432" y="495"/>
                  </a:lnTo>
                  <a:lnTo>
                    <a:pt x="426" y="505"/>
                  </a:lnTo>
                  <a:lnTo>
                    <a:pt x="418" y="513"/>
                  </a:lnTo>
                  <a:lnTo>
                    <a:pt x="410" y="521"/>
                  </a:lnTo>
                  <a:lnTo>
                    <a:pt x="401" y="528"/>
                  </a:lnTo>
                  <a:lnTo>
                    <a:pt x="392" y="534"/>
                  </a:lnTo>
                  <a:lnTo>
                    <a:pt x="381" y="540"/>
                  </a:lnTo>
                  <a:lnTo>
                    <a:pt x="370" y="545"/>
                  </a:lnTo>
                  <a:lnTo>
                    <a:pt x="359" y="549"/>
                  </a:lnTo>
                  <a:lnTo>
                    <a:pt x="346" y="553"/>
                  </a:lnTo>
                  <a:lnTo>
                    <a:pt x="346" y="626"/>
                  </a:lnTo>
                  <a:lnTo>
                    <a:pt x="268" y="626"/>
                  </a:lnTo>
                  <a:lnTo>
                    <a:pt x="268" y="558"/>
                  </a:lnTo>
                  <a:lnTo>
                    <a:pt x="254" y="557"/>
                  </a:lnTo>
                  <a:lnTo>
                    <a:pt x="240" y="555"/>
                  </a:lnTo>
                  <a:lnTo>
                    <a:pt x="227" y="551"/>
                  </a:lnTo>
                  <a:lnTo>
                    <a:pt x="213" y="547"/>
                  </a:lnTo>
                  <a:lnTo>
                    <a:pt x="201" y="543"/>
                  </a:lnTo>
                  <a:lnTo>
                    <a:pt x="190" y="538"/>
                  </a:lnTo>
                  <a:lnTo>
                    <a:pt x="179" y="532"/>
                  </a:lnTo>
                  <a:lnTo>
                    <a:pt x="169" y="526"/>
                  </a:lnTo>
                  <a:lnTo>
                    <a:pt x="162" y="521"/>
                  </a:lnTo>
                  <a:lnTo>
                    <a:pt x="186" y="429"/>
                  </a:lnTo>
                  <a:lnTo>
                    <a:pt x="200" y="439"/>
                  </a:lnTo>
                  <a:lnTo>
                    <a:pt x="211" y="445"/>
                  </a:lnTo>
                  <a:lnTo>
                    <a:pt x="223" y="450"/>
                  </a:lnTo>
                  <a:lnTo>
                    <a:pt x="234" y="456"/>
                  </a:lnTo>
                  <a:lnTo>
                    <a:pt x="246" y="460"/>
                  </a:lnTo>
                  <a:lnTo>
                    <a:pt x="259" y="463"/>
                  </a:lnTo>
                  <a:lnTo>
                    <a:pt x="270" y="465"/>
                  </a:lnTo>
                  <a:lnTo>
                    <a:pt x="282" y="466"/>
                  </a:lnTo>
                  <a:lnTo>
                    <a:pt x="294" y="467"/>
                  </a:lnTo>
                  <a:lnTo>
                    <a:pt x="294" y="467"/>
                  </a:lnTo>
                  <a:close/>
                  <a:moveTo>
                    <a:pt x="309" y="0"/>
                  </a:moveTo>
                  <a:lnTo>
                    <a:pt x="293" y="0"/>
                  </a:lnTo>
                  <a:lnTo>
                    <a:pt x="277" y="2"/>
                  </a:lnTo>
                  <a:lnTo>
                    <a:pt x="262" y="4"/>
                  </a:lnTo>
                  <a:lnTo>
                    <a:pt x="246" y="6"/>
                  </a:lnTo>
                  <a:lnTo>
                    <a:pt x="231" y="11"/>
                  </a:lnTo>
                  <a:lnTo>
                    <a:pt x="217" y="15"/>
                  </a:lnTo>
                  <a:lnTo>
                    <a:pt x="202" y="20"/>
                  </a:lnTo>
                  <a:lnTo>
                    <a:pt x="188" y="25"/>
                  </a:lnTo>
                  <a:lnTo>
                    <a:pt x="175" y="33"/>
                  </a:lnTo>
                  <a:lnTo>
                    <a:pt x="162" y="39"/>
                  </a:lnTo>
                  <a:lnTo>
                    <a:pt x="148" y="48"/>
                  </a:lnTo>
                  <a:lnTo>
                    <a:pt x="136" y="56"/>
                  </a:lnTo>
                  <a:lnTo>
                    <a:pt x="124" y="66"/>
                  </a:lnTo>
                  <a:lnTo>
                    <a:pt x="112" y="76"/>
                  </a:lnTo>
                  <a:lnTo>
                    <a:pt x="101" y="86"/>
                  </a:lnTo>
                  <a:lnTo>
                    <a:pt x="91" y="97"/>
                  </a:lnTo>
                  <a:lnTo>
                    <a:pt x="80" y="109"/>
                  </a:lnTo>
                  <a:lnTo>
                    <a:pt x="70" y="120"/>
                  </a:lnTo>
                  <a:lnTo>
                    <a:pt x="61" y="133"/>
                  </a:lnTo>
                  <a:lnTo>
                    <a:pt x="52" y="146"/>
                  </a:lnTo>
                  <a:lnTo>
                    <a:pt x="45" y="159"/>
                  </a:lnTo>
                  <a:lnTo>
                    <a:pt x="37" y="172"/>
                  </a:lnTo>
                  <a:lnTo>
                    <a:pt x="30" y="187"/>
                  </a:lnTo>
                  <a:lnTo>
                    <a:pt x="25" y="201"/>
                  </a:lnTo>
                  <a:lnTo>
                    <a:pt x="18" y="216"/>
                  </a:lnTo>
                  <a:lnTo>
                    <a:pt x="14" y="232"/>
                  </a:lnTo>
                  <a:lnTo>
                    <a:pt x="10" y="248"/>
                  </a:lnTo>
                  <a:lnTo>
                    <a:pt x="6" y="264"/>
                  </a:lnTo>
                  <a:lnTo>
                    <a:pt x="3" y="280"/>
                  </a:lnTo>
                  <a:lnTo>
                    <a:pt x="1" y="296"/>
                  </a:lnTo>
                  <a:lnTo>
                    <a:pt x="0" y="313"/>
                  </a:lnTo>
                  <a:lnTo>
                    <a:pt x="0" y="330"/>
                  </a:lnTo>
                  <a:lnTo>
                    <a:pt x="0" y="347"/>
                  </a:lnTo>
                  <a:lnTo>
                    <a:pt x="1" y="364"/>
                  </a:lnTo>
                  <a:lnTo>
                    <a:pt x="3" y="380"/>
                  </a:lnTo>
                  <a:lnTo>
                    <a:pt x="6" y="397"/>
                  </a:lnTo>
                  <a:lnTo>
                    <a:pt x="10" y="413"/>
                  </a:lnTo>
                  <a:lnTo>
                    <a:pt x="14" y="428"/>
                  </a:lnTo>
                  <a:lnTo>
                    <a:pt x="18" y="444"/>
                  </a:lnTo>
                  <a:lnTo>
                    <a:pt x="25" y="459"/>
                  </a:lnTo>
                  <a:lnTo>
                    <a:pt x="30" y="473"/>
                  </a:lnTo>
                  <a:lnTo>
                    <a:pt x="37" y="488"/>
                  </a:lnTo>
                  <a:lnTo>
                    <a:pt x="45" y="501"/>
                  </a:lnTo>
                  <a:lnTo>
                    <a:pt x="52" y="514"/>
                  </a:lnTo>
                  <a:lnTo>
                    <a:pt x="61" y="528"/>
                  </a:lnTo>
                  <a:lnTo>
                    <a:pt x="70" y="540"/>
                  </a:lnTo>
                  <a:lnTo>
                    <a:pt x="80" y="551"/>
                  </a:lnTo>
                  <a:lnTo>
                    <a:pt x="91" y="563"/>
                  </a:lnTo>
                  <a:lnTo>
                    <a:pt x="101" y="575"/>
                  </a:lnTo>
                  <a:lnTo>
                    <a:pt x="112" y="584"/>
                  </a:lnTo>
                  <a:lnTo>
                    <a:pt x="124" y="594"/>
                  </a:lnTo>
                  <a:lnTo>
                    <a:pt x="136" y="604"/>
                  </a:lnTo>
                  <a:lnTo>
                    <a:pt x="148" y="612"/>
                  </a:lnTo>
                  <a:lnTo>
                    <a:pt x="162" y="621"/>
                  </a:lnTo>
                  <a:lnTo>
                    <a:pt x="175" y="627"/>
                  </a:lnTo>
                  <a:lnTo>
                    <a:pt x="188" y="634"/>
                  </a:lnTo>
                  <a:lnTo>
                    <a:pt x="202" y="640"/>
                  </a:lnTo>
                  <a:lnTo>
                    <a:pt x="217" y="645"/>
                  </a:lnTo>
                  <a:lnTo>
                    <a:pt x="231" y="649"/>
                  </a:lnTo>
                  <a:lnTo>
                    <a:pt x="246" y="654"/>
                  </a:lnTo>
                  <a:lnTo>
                    <a:pt x="262" y="656"/>
                  </a:lnTo>
                  <a:lnTo>
                    <a:pt x="277" y="658"/>
                  </a:lnTo>
                  <a:lnTo>
                    <a:pt x="293" y="660"/>
                  </a:lnTo>
                  <a:lnTo>
                    <a:pt x="309" y="660"/>
                  </a:lnTo>
                  <a:lnTo>
                    <a:pt x="325" y="660"/>
                  </a:lnTo>
                  <a:lnTo>
                    <a:pt x="340" y="658"/>
                  </a:lnTo>
                  <a:lnTo>
                    <a:pt x="356" y="656"/>
                  </a:lnTo>
                  <a:lnTo>
                    <a:pt x="370" y="654"/>
                  </a:lnTo>
                  <a:lnTo>
                    <a:pt x="385" y="649"/>
                  </a:lnTo>
                  <a:lnTo>
                    <a:pt x="400" y="645"/>
                  </a:lnTo>
                  <a:lnTo>
                    <a:pt x="414" y="640"/>
                  </a:lnTo>
                  <a:lnTo>
                    <a:pt x="429" y="634"/>
                  </a:lnTo>
                  <a:lnTo>
                    <a:pt x="442" y="627"/>
                  </a:lnTo>
                  <a:lnTo>
                    <a:pt x="456" y="621"/>
                  </a:lnTo>
                  <a:lnTo>
                    <a:pt x="468" y="612"/>
                  </a:lnTo>
                  <a:lnTo>
                    <a:pt x="481" y="604"/>
                  </a:lnTo>
                  <a:lnTo>
                    <a:pt x="493" y="594"/>
                  </a:lnTo>
                  <a:lnTo>
                    <a:pt x="505" y="584"/>
                  </a:lnTo>
                  <a:lnTo>
                    <a:pt x="516" y="575"/>
                  </a:lnTo>
                  <a:lnTo>
                    <a:pt x="527" y="563"/>
                  </a:lnTo>
                  <a:lnTo>
                    <a:pt x="537" y="551"/>
                  </a:lnTo>
                  <a:lnTo>
                    <a:pt x="546" y="540"/>
                  </a:lnTo>
                  <a:lnTo>
                    <a:pt x="556" y="528"/>
                  </a:lnTo>
                  <a:lnTo>
                    <a:pt x="564" y="514"/>
                  </a:lnTo>
                  <a:lnTo>
                    <a:pt x="573" y="501"/>
                  </a:lnTo>
                  <a:lnTo>
                    <a:pt x="580" y="488"/>
                  </a:lnTo>
                  <a:lnTo>
                    <a:pt x="587" y="473"/>
                  </a:lnTo>
                  <a:lnTo>
                    <a:pt x="593" y="459"/>
                  </a:lnTo>
                  <a:lnTo>
                    <a:pt x="598" y="444"/>
                  </a:lnTo>
                  <a:lnTo>
                    <a:pt x="604" y="428"/>
                  </a:lnTo>
                  <a:lnTo>
                    <a:pt x="608" y="413"/>
                  </a:lnTo>
                  <a:lnTo>
                    <a:pt x="611" y="397"/>
                  </a:lnTo>
                  <a:lnTo>
                    <a:pt x="613" y="380"/>
                  </a:lnTo>
                  <a:lnTo>
                    <a:pt x="615" y="364"/>
                  </a:lnTo>
                  <a:lnTo>
                    <a:pt x="616" y="347"/>
                  </a:lnTo>
                  <a:lnTo>
                    <a:pt x="617" y="330"/>
                  </a:lnTo>
                  <a:lnTo>
                    <a:pt x="616" y="313"/>
                  </a:lnTo>
                  <a:lnTo>
                    <a:pt x="615" y="296"/>
                  </a:lnTo>
                  <a:lnTo>
                    <a:pt x="613" y="280"/>
                  </a:lnTo>
                  <a:lnTo>
                    <a:pt x="611" y="264"/>
                  </a:lnTo>
                  <a:lnTo>
                    <a:pt x="608" y="248"/>
                  </a:lnTo>
                  <a:lnTo>
                    <a:pt x="604" y="232"/>
                  </a:lnTo>
                  <a:lnTo>
                    <a:pt x="598" y="216"/>
                  </a:lnTo>
                  <a:lnTo>
                    <a:pt x="593" y="201"/>
                  </a:lnTo>
                  <a:lnTo>
                    <a:pt x="587" y="187"/>
                  </a:lnTo>
                  <a:lnTo>
                    <a:pt x="580" y="172"/>
                  </a:lnTo>
                  <a:lnTo>
                    <a:pt x="573" y="159"/>
                  </a:lnTo>
                  <a:lnTo>
                    <a:pt x="564" y="146"/>
                  </a:lnTo>
                  <a:lnTo>
                    <a:pt x="556" y="133"/>
                  </a:lnTo>
                  <a:lnTo>
                    <a:pt x="546" y="120"/>
                  </a:lnTo>
                  <a:lnTo>
                    <a:pt x="537" y="109"/>
                  </a:lnTo>
                  <a:lnTo>
                    <a:pt x="527" y="97"/>
                  </a:lnTo>
                  <a:lnTo>
                    <a:pt x="516" y="86"/>
                  </a:lnTo>
                  <a:lnTo>
                    <a:pt x="505" y="76"/>
                  </a:lnTo>
                  <a:lnTo>
                    <a:pt x="493" y="66"/>
                  </a:lnTo>
                  <a:lnTo>
                    <a:pt x="481" y="56"/>
                  </a:lnTo>
                  <a:lnTo>
                    <a:pt x="468" y="48"/>
                  </a:lnTo>
                  <a:lnTo>
                    <a:pt x="456" y="39"/>
                  </a:lnTo>
                  <a:lnTo>
                    <a:pt x="442" y="33"/>
                  </a:lnTo>
                  <a:lnTo>
                    <a:pt x="429" y="25"/>
                  </a:lnTo>
                  <a:lnTo>
                    <a:pt x="414" y="20"/>
                  </a:lnTo>
                  <a:lnTo>
                    <a:pt x="400" y="15"/>
                  </a:lnTo>
                  <a:lnTo>
                    <a:pt x="385" y="11"/>
                  </a:lnTo>
                  <a:lnTo>
                    <a:pt x="370" y="6"/>
                  </a:lnTo>
                  <a:lnTo>
                    <a:pt x="356" y="4"/>
                  </a:lnTo>
                  <a:lnTo>
                    <a:pt x="340" y="2"/>
                  </a:lnTo>
                  <a:lnTo>
                    <a:pt x="325" y="0"/>
                  </a:lnTo>
                  <a:lnTo>
                    <a:pt x="309" y="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38" name="Group 37"/>
          <p:cNvGrpSpPr/>
          <p:nvPr/>
        </p:nvGrpSpPr>
        <p:grpSpPr>
          <a:xfrm>
            <a:off x="2881294" y="1478241"/>
            <a:ext cx="1267495" cy="1245766"/>
            <a:chOff x="1857841" y="1784037"/>
            <a:chExt cx="1267495" cy="1245766"/>
          </a:xfrm>
        </p:grpSpPr>
        <p:sp>
          <p:nvSpPr>
            <p:cNvPr id="30" name="Oval 29"/>
            <p:cNvSpPr/>
            <p:nvPr/>
          </p:nvSpPr>
          <p:spPr>
            <a:xfrm>
              <a:off x="1857841" y="1784037"/>
              <a:ext cx="1267495" cy="1245766"/>
            </a:xfrm>
            <a:prstGeom prst="ellipse">
              <a:avLst/>
            </a:prstGeom>
            <a:solidFill>
              <a:srgbClr val="470A68"/>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endParaRPr lang="en-US" sz="1200" dirty="0" smtClean="0">
                <a:solidFill>
                  <a:prstClr val="white"/>
                </a:solidFill>
                <a:latin typeface="Univers for KPMG" panose="020B0603020202020204" pitchFamily="34" charset="0"/>
              </a:endParaRPr>
            </a:p>
            <a:p>
              <a:pPr algn="ctr"/>
              <a:endParaRPr lang="en-US" sz="1200" dirty="0">
                <a:solidFill>
                  <a:prstClr val="white"/>
                </a:solidFill>
                <a:latin typeface="Univers for KPMG" panose="020B0603020202020204" pitchFamily="34" charset="0"/>
              </a:endParaRPr>
            </a:p>
            <a:p>
              <a:pPr algn="ctr"/>
              <a:r>
                <a:rPr lang="en-US" sz="1200" dirty="0" smtClean="0">
                  <a:solidFill>
                    <a:prstClr val="white"/>
                  </a:solidFill>
                  <a:latin typeface="Univers for KPMG" panose="020B0603020202020204" pitchFamily="34" charset="0"/>
                </a:rPr>
                <a:t>Ride Sharing Solutions</a:t>
              </a:r>
              <a:endParaRPr lang="en-US" sz="1200" dirty="0">
                <a:solidFill>
                  <a:prstClr val="white"/>
                </a:solidFill>
                <a:latin typeface="Univers for KPMG" panose="020B0603020202020204" pitchFamily="34" charset="0"/>
              </a:endParaRPr>
            </a:p>
          </p:txBody>
        </p:sp>
        <p:sp>
          <p:nvSpPr>
            <p:cNvPr id="31" name="Freeform 94"/>
            <p:cNvSpPr>
              <a:spLocks noEditPoints="1"/>
            </p:cNvSpPr>
            <p:nvPr/>
          </p:nvSpPr>
          <p:spPr bwMode="auto">
            <a:xfrm>
              <a:off x="2275688" y="1947321"/>
              <a:ext cx="431800" cy="293688"/>
            </a:xfrm>
            <a:custGeom>
              <a:avLst/>
              <a:gdLst>
                <a:gd name="T0" fmla="*/ 229 w 1091"/>
                <a:gd name="T1" fmla="*/ 740 h 741"/>
                <a:gd name="T2" fmla="*/ 108 w 1091"/>
                <a:gd name="T3" fmla="*/ 708 h 741"/>
                <a:gd name="T4" fmla="*/ 832 w 1091"/>
                <a:gd name="T5" fmla="*/ 627 h 741"/>
                <a:gd name="T6" fmla="*/ 946 w 1091"/>
                <a:gd name="T7" fmla="*/ 741 h 741"/>
                <a:gd name="T8" fmla="*/ 970 w 1091"/>
                <a:gd name="T9" fmla="*/ 599 h 741"/>
                <a:gd name="T10" fmla="*/ 986 w 1091"/>
                <a:gd name="T11" fmla="*/ 199 h 741"/>
                <a:gd name="T12" fmla="*/ 936 w 1091"/>
                <a:gd name="T13" fmla="*/ 253 h 741"/>
                <a:gd name="T14" fmla="*/ 809 w 1091"/>
                <a:gd name="T15" fmla="*/ 61 h 741"/>
                <a:gd name="T16" fmla="*/ 632 w 1091"/>
                <a:gd name="T17" fmla="*/ 7 h 741"/>
                <a:gd name="T18" fmla="*/ 460 w 1091"/>
                <a:gd name="T19" fmla="*/ 5 h 741"/>
                <a:gd name="T20" fmla="*/ 293 w 1091"/>
                <a:gd name="T21" fmla="*/ 56 h 741"/>
                <a:gd name="T22" fmla="*/ 157 w 1091"/>
                <a:gd name="T23" fmla="*/ 255 h 741"/>
                <a:gd name="T24" fmla="*/ 114 w 1091"/>
                <a:gd name="T25" fmla="*/ 200 h 741"/>
                <a:gd name="T26" fmla="*/ 0 w 1091"/>
                <a:gd name="T27" fmla="*/ 239 h 741"/>
                <a:gd name="T28" fmla="*/ 112 w 1091"/>
                <a:gd name="T29" fmla="*/ 281 h 741"/>
                <a:gd name="T30" fmla="*/ 271 w 1091"/>
                <a:gd name="T31" fmla="*/ 111 h 741"/>
                <a:gd name="T32" fmla="*/ 793 w 1091"/>
                <a:gd name="T33" fmla="*/ 95 h 741"/>
                <a:gd name="T34" fmla="*/ 948 w 1091"/>
                <a:gd name="T35" fmla="*/ 295 h 741"/>
                <a:gd name="T36" fmla="*/ 1057 w 1091"/>
                <a:gd name="T37" fmla="*/ 278 h 741"/>
                <a:gd name="T38" fmla="*/ 1084 w 1091"/>
                <a:gd name="T39" fmla="*/ 217 h 741"/>
                <a:gd name="T40" fmla="*/ 705 w 1091"/>
                <a:gd name="T41" fmla="*/ 438 h 741"/>
                <a:gd name="T42" fmla="*/ 883 w 1091"/>
                <a:gd name="T43" fmla="*/ 390 h 741"/>
                <a:gd name="T44" fmla="*/ 899 w 1091"/>
                <a:gd name="T45" fmla="*/ 303 h 741"/>
                <a:gd name="T46" fmla="*/ 544 w 1091"/>
                <a:gd name="T47" fmla="*/ 271 h 741"/>
                <a:gd name="T48" fmla="*/ 191 w 1091"/>
                <a:gd name="T49" fmla="*/ 303 h 741"/>
                <a:gd name="T50" fmla="*/ 211 w 1091"/>
                <a:gd name="T51" fmla="*/ 390 h 741"/>
                <a:gd name="T52" fmla="*/ 393 w 1091"/>
                <a:gd name="T53" fmla="*/ 438 h 741"/>
                <a:gd name="T54" fmla="*/ 491 w 1091"/>
                <a:gd name="T55" fmla="*/ 495 h 741"/>
                <a:gd name="T56" fmla="*/ 517 w 1091"/>
                <a:gd name="T57" fmla="*/ 495 h 741"/>
                <a:gd name="T58" fmla="*/ 541 w 1091"/>
                <a:gd name="T59" fmla="*/ 495 h 741"/>
                <a:gd name="T60" fmla="*/ 344 w 1091"/>
                <a:gd name="T61" fmla="*/ 560 h 741"/>
                <a:gd name="T62" fmla="*/ 393 w 1091"/>
                <a:gd name="T63" fmla="*/ 566 h 741"/>
                <a:gd name="T64" fmla="*/ 748 w 1091"/>
                <a:gd name="T65" fmla="*/ 560 h 741"/>
                <a:gd name="T66" fmla="*/ 698 w 1091"/>
                <a:gd name="T67" fmla="*/ 495 h 741"/>
                <a:gd name="T68" fmla="*/ 674 w 1091"/>
                <a:gd name="T69" fmla="*/ 495 h 741"/>
                <a:gd name="T70" fmla="*/ 624 w 1091"/>
                <a:gd name="T71" fmla="*/ 495 h 741"/>
                <a:gd name="T72" fmla="*/ 915 w 1091"/>
                <a:gd name="T73" fmla="*/ 351 h 741"/>
                <a:gd name="T74" fmla="*/ 835 w 1091"/>
                <a:gd name="T75" fmla="*/ 433 h 741"/>
                <a:gd name="T76" fmla="*/ 550 w 1091"/>
                <a:gd name="T77" fmla="*/ 454 h 741"/>
                <a:gd name="T78" fmla="*/ 261 w 1091"/>
                <a:gd name="T79" fmla="*/ 433 h 741"/>
                <a:gd name="T80" fmla="*/ 177 w 1091"/>
                <a:gd name="T81" fmla="*/ 351 h 741"/>
                <a:gd name="T82" fmla="*/ 137 w 1091"/>
                <a:gd name="T83" fmla="*/ 307 h 741"/>
                <a:gd name="T84" fmla="*/ 85 w 1091"/>
                <a:gd name="T85" fmla="*/ 432 h 741"/>
                <a:gd name="T86" fmla="*/ 120 w 1091"/>
                <a:gd name="T87" fmla="*/ 579 h 741"/>
                <a:gd name="T88" fmla="*/ 231 w 1091"/>
                <a:gd name="T89" fmla="*/ 610 h 741"/>
                <a:gd name="T90" fmla="*/ 963 w 1091"/>
                <a:gd name="T91" fmla="*/ 583 h 741"/>
                <a:gd name="T92" fmla="*/ 1003 w 1091"/>
                <a:gd name="T93" fmla="*/ 467 h 741"/>
                <a:gd name="T94" fmla="*/ 979 w 1091"/>
                <a:gd name="T95" fmla="*/ 333 h 741"/>
                <a:gd name="T96" fmla="*/ 267 w 1091"/>
                <a:gd name="T97" fmla="*/ 528 h 741"/>
                <a:gd name="T98" fmla="*/ 174 w 1091"/>
                <a:gd name="T99" fmla="*/ 516 h 741"/>
                <a:gd name="T100" fmla="*/ 149 w 1091"/>
                <a:gd name="T101" fmla="*/ 410 h 741"/>
                <a:gd name="T102" fmla="*/ 271 w 1091"/>
                <a:gd name="T103" fmla="*/ 509 h 741"/>
                <a:gd name="T104" fmla="*/ 748 w 1091"/>
                <a:gd name="T105" fmla="*/ 566 h 741"/>
                <a:gd name="T106" fmla="*/ 327 w 1091"/>
                <a:gd name="T107" fmla="*/ 553 h 741"/>
                <a:gd name="T108" fmla="*/ 359 w 1091"/>
                <a:gd name="T109" fmla="*/ 489 h 741"/>
                <a:gd name="T110" fmla="*/ 768 w 1091"/>
                <a:gd name="T111" fmla="*/ 518 h 741"/>
                <a:gd name="T112" fmla="*/ 828 w 1091"/>
                <a:gd name="T113" fmla="*/ 528 h 741"/>
                <a:gd name="T114" fmla="*/ 861 w 1091"/>
                <a:gd name="T115" fmla="*/ 474 h 741"/>
                <a:gd name="T116" fmla="*/ 951 w 1091"/>
                <a:gd name="T117" fmla="*/ 444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91" h="741">
                  <a:moveTo>
                    <a:pt x="231" y="627"/>
                  </a:moveTo>
                  <a:lnTo>
                    <a:pt x="255" y="627"/>
                  </a:lnTo>
                  <a:lnTo>
                    <a:pt x="255" y="708"/>
                  </a:lnTo>
                  <a:lnTo>
                    <a:pt x="255" y="714"/>
                  </a:lnTo>
                  <a:lnTo>
                    <a:pt x="253" y="721"/>
                  </a:lnTo>
                  <a:lnTo>
                    <a:pt x="250" y="726"/>
                  </a:lnTo>
                  <a:lnTo>
                    <a:pt x="246" y="731"/>
                  </a:lnTo>
                  <a:lnTo>
                    <a:pt x="241" y="735"/>
                  </a:lnTo>
                  <a:lnTo>
                    <a:pt x="235" y="738"/>
                  </a:lnTo>
                  <a:lnTo>
                    <a:pt x="229" y="740"/>
                  </a:lnTo>
                  <a:lnTo>
                    <a:pt x="222" y="741"/>
                  </a:lnTo>
                  <a:lnTo>
                    <a:pt x="142" y="741"/>
                  </a:lnTo>
                  <a:lnTo>
                    <a:pt x="135" y="740"/>
                  </a:lnTo>
                  <a:lnTo>
                    <a:pt x="128" y="738"/>
                  </a:lnTo>
                  <a:lnTo>
                    <a:pt x="123" y="735"/>
                  </a:lnTo>
                  <a:lnTo>
                    <a:pt x="119" y="731"/>
                  </a:lnTo>
                  <a:lnTo>
                    <a:pt x="114" y="726"/>
                  </a:lnTo>
                  <a:lnTo>
                    <a:pt x="111" y="721"/>
                  </a:lnTo>
                  <a:lnTo>
                    <a:pt x="109" y="714"/>
                  </a:lnTo>
                  <a:lnTo>
                    <a:pt x="108" y="708"/>
                  </a:lnTo>
                  <a:lnTo>
                    <a:pt x="108" y="589"/>
                  </a:lnTo>
                  <a:lnTo>
                    <a:pt x="118" y="598"/>
                  </a:lnTo>
                  <a:lnTo>
                    <a:pt x="128" y="605"/>
                  </a:lnTo>
                  <a:lnTo>
                    <a:pt x="140" y="612"/>
                  </a:lnTo>
                  <a:lnTo>
                    <a:pt x="155" y="617"/>
                  </a:lnTo>
                  <a:lnTo>
                    <a:pt x="171" y="621"/>
                  </a:lnTo>
                  <a:lnTo>
                    <a:pt x="189" y="624"/>
                  </a:lnTo>
                  <a:lnTo>
                    <a:pt x="209" y="627"/>
                  </a:lnTo>
                  <a:lnTo>
                    <a:pt x="231" y="627"/>
                  </a:lnTo>
                  <a:close/>
                  <a:moveTo>
                    <a:pt x="832" y="627"/>
                  </a:moveTo>
                  <a:lnTo>
                    <a:pt x="832" y="708"/>
                  </a:lnTo>
                  <a:lnTo>
                    <a:pt x="832" y="714"/>
                  </a:lnTo>
                  <a:lnTo>
                    <a:pt x="835" y="721"/>
                  </a:lnTo>
                  <a:lnTo>
                    <a:pt x="838" y="726"/>
                  </a:lnTo>
                  <a:lnTo>
                    <a:pt x="842" y="731"/>
                  </a:lnTo>
                  <a:lnTo>
                    <a:pt x="846" y="735"/>
                  </a:lnTo>
                  <a:lnTo>
                    <a:pt x="853" y="738"/>
                  </a:lnTo>
                  <a:lnTo>
                    <a:pt x="858" y="740"/>
                  </a:lnTo>
                  <a:lnTo>
                    <a:pt x="865" y="741"/>
                  </a:lnTo>
                  <a:lnTo>
                    <a:pt x="946" y="741"/>
                  </a:lnTo>
                  <a:lnTo>
                    <a:pt x="953" y="740"/>
                  </a:lnTo>
                  <a:lnTo>
                    <a:pt x="958" y="738"/>
                  </a:lnTo>
                  <a:lnTo>
                    <a:pt x="965" y="735"/>
                  </a:lnTo>
                  <a:lnTo>
                    <a:pt x="969" y="731"/>
                  </a:lnTo>
                  <a:lnTo>
                    <a:pt x="973" y="726"/>
                  </a:lnTo>
                  <a:lnTo>
                    <a:pt x="976" y="721"/>
                  </a:lnTo>
                  <a:lnTo>
                    <a:pt x="979" y="714"/>
                  </a:lnTo>
                  <a:lnTo>
                    <a:pt x="979" y="708"/>
                  </a:lnTo>
                  <a:lnTo>
                    <a:pt x="979" y="591"/>
                  </a:lnTo>
                  <a:lnTo>
                    <a:pt x="970" y="599"/>
                  </a:lnTo>
                  <a:lnTo>
                    <a:pt x="959" y="605"/>
                  </a:lnTo>
                  <a:lnTo>
                    <a:pt x="947" y="612"/>
                  </a:lnTo>
                  <a:lnTo>
                    <a:pt x="933" y="617"/>
                  </a:lnTo>
                  <a:lnTo>
                    <a:pt x="917" y="621"/>
                  </a:lnTo>
                  <a:lnTo>
                    <a:pt x="900" y="624"/>
                  </a:lnTo>
                  <a:lnTo>
                    <a:pt x="880" y="627"/>
                  </a:lnTo>
                  <a:lnTo>
                    <a:pt x="858" y="627"/>
                  </a:lnTo>
                  <a:lnTo>
                    <a:pt x="832" y="627"/>
                  </a:lnTo>
                  <a:close/>
                  <a:moveTo>
                    <a:pt x="1048" y="199"/>
                  </a:moveTo>
                  <a:lnTo>
                    <a:pt x="986" y="199"/>
                  </a:lnTo>
                  <a:lnTo>
                    <a:pt x="977" y="200"/>
                  </a:lnTo>
                  <a:lnTo>
                    <a:pt x="969" y="202"/>
                  </a:lnTo>
                  <a:lnTo>
                    <a:pt x="962" y="206"/>
                  </a:lnTo>
                  <a:lnTo>
                    <a:pt x="955" y="210"/>
                  </a:lnTo>
                  <a:lnTo>
                    <a:pt x="950" y="217"/>
                  </a:lnTo>
                  <a:lnTo>
                    <a:pt x="947" y="223"/>
                  </a:lnTo>
                  <a:lnTo>
                    <a:pt x="944" y="230"/>
                  </a:lnTo>
                  <a:lnTo>
                    <a:pt x="943" y="239"/>
                  </a:lnTo>
                  <a:lnTo>
                    <a:pt x="940" y="244"/>
                  </a:lnTo>
                  <a:lnTo>
                    <a:pt x="936" y="253"/>
                  </a:lnTo>
                  <a:lnTo>
                    <a:pt x="934" y="257"/>
                  </a:lnTo>
                  <a:lnTo>
                    <a:pt x="932" y="260"/>
                  </a:lnTo>
                  <a:lnTo>
                    <a:pt x="861" y="108"/>
                  </a:lnTo>
                  <a:lnTo>
                    <a:pt x="859" y="103"/>
                  </a:lnTo>
                  <a:lnTo>
                    <a:pt x="855" y="97"/>
                  </a:lnTo>
                  <a:lnTo>
                    <a:pt x="850" y="92"/>
                  </a:lnTo>
                  <a:lnTo>
                    <a:pt x="845" y="86"/>
                  </a:lnTo>
                  <a:lnTo>
                    <a:pt x="835" y="77"/>
                  </a:lnTo>
                  <a:lnTo>
                    <a:pt x="823" y="68"/>
                  </a:lnTo>
                  <a:lnTo>
                    <a:pt x="809" y="61"/>
                  </a:lnTo>
                  <a:lnTo>
                    <a:pt x="795" y="56"/>
                  </a:lnTo>
                  <a:lnTo>
                    <a:pt x="788" y="53"/>
                  </a:lnTo>
                  <a:lnTo>
                    <a:pt x="780" y="52"/>
                  </a:lnTo>
                  <a:lnTo>
                    <a:pt x="773" y="51"/>
                  </a:lnTo>
                  <a:lnTo>
                    <a:pt x="767" y="51"/>
                  </a:lnTo>
                  <a:lnTo>
                    <a:pt x="662" y="51"/>
                  </a:lnTo>
                  <a:lnTo>
                    <a:pt x="642" y="15"/>
                  </a:lnTo>
                  <a:lnTo>
                    <a:pt x="639" y="12"/>
                  </a:lnTo>
                  <a:lnTo>
                    <a:pt x="635" y="10"/>
                  </a:lnTo>
                  <a:lnTo>
                    <a:pt x="632" y="7"/>
                  </a:lnTo>
                  <a:lnTo>
                    <a:pt x="628" y="5"/>
                  </a:lnTo>
                  <a:lnTo>
                    <a:pt x="624" y="3"/>
                  </a:lnTo>
                  <a:lnTo>
                    <a:pt x="618" y="1"/>
                  </a:lnTo>
                  <a:lnTo>
                    <a:pt x="613" y="0"/>
                  </a:lnTo>
                  <a:lnTo>
                    <a:pt x="609" y="0"/>
                  </a:lnTo>
                  <a:lnTo>
                    <a:pt x="480" y="0"/>
                  </a:lnTo>
                  <a:lnTo>
                    <a:pt x="474" y="0"/>
                  </a:lnTo>
                  <a:lnTo>
                    <a:pt x="469" y="1"/>
                  </a:lnTo>
                  <a:lnTo>
                    <a:pt x="465" y="3"/>
                  </a:lnTo>
                  <a:lnTo>
                    <a:pt x="460" y="5"/>
                  </a:lnTo>
                  <a:lnTo>
                    <a:pt x="455" y="7"/>
                  </a:lnTo>
                  <a:lnTo>
                    <a:pt x="452" y="10"/>
                  </a:lnTo>
                  <a:lnTo>
                    <a:pt x="449" y="12"/>
                  </a:lnTo>
                  <a:lnTo>
                    <a:pt x="447" y="15"/>
                  </a:lnTo>
                  <a:lnTo>
                    <a:pt x="426" y="51"/>
                  </a:lnTo>
                  <a:lnTo>
                    <a:pt x="322" y="51"/>
                  </a:lnTo>
                  <a:lnTo>
                    <a:pt x="315" y="51"/>
                  </a:lnTo>
                  <a:lnTo>
                    <a:pt x="307" y="52"/>
                  </a:lnTo>
                  <a:lnTo>
                    <a:pt x="300" y="53"/>
                  </a:lnTo>
                  <a:lnTo>
                    <a:pt x="293" y="56"/>
                  </a:lnTo>
                  <a:lnTo>
                    <a:pt x="279" y="61"/>
                  </a:lnTo>
                  <a:lnTo>
                    <a:pt x="266" y="68"/>
                  </a:lnTo>
                  <a:lnTo>
                    <a:pt x="253" y="77"/>
                  </a:lnTo>
                  <a:lnTo>
                    <a:pt x="243" y="86"/>
                  </a:lnTo>
                  <a:lnTo>
                    <a:pt x="237" y="92"/>
                  </a:lnTo>
                  <a:lnTo>
                    <a:pt x="233" y="97"/>
                  </a:lnTo>
                  <a:lnTo>
                    <a:pt x="230" y="103"/>
                  </a:lnTo>
                  <a:lnTo>
                    <a:pt x="227" y="108"/>
                  </a:lnTo>
                  <a:lnTo>
                    <a:pt x="158" y="257"/>
                  </a:lnTo>
                  <a:lnTo>
                    <a:pt x="157" y="255"/>
                  </a:lnTo>
                  <a:lnTo>
                    <a:pt x="156" y="253"/>
                  </a:lnTo>
                  <a:lnTo>
                    <a:pt x="151" y="244"/>
                  </a:lnTo>
                  <a:lnTo>
                    <a:pt x="148" y="239"/>
                  </a:lnTo>
                  <a:lnTo>
                    <a:pt x="147" y="230"/>
                  </a:lnTo>
                  <a:lnTo>
                    <a:pt x="145" y="223"/>
                  </a:lnTo>
                  <a:lnTo>
                    <a:pt x="141" y="217"/>
                  </a:lnTo>
                  <a:lnTo>
                    <a:pt x="136" y="210"/>
                  </a:lnTo>
                  <a:lnTo>
                    <a:pt x="129" y="206"/>
                  </a:lnTo>
                  <a:lnTo>
                    <a:pt x="122" y="202"/>
                  </a:lnTo>
                  <a:lnTo>
                    <a:pt x="114" y="200"/>
                  </a:lnTo>
                  <a:lnTo>
                    <a:pt x="106" y="199"/>
                  </a:lnTo>
                  <a:lnTo>
                    <a:pt x="43" y="199"/>
                  </a:lnTo>
                  <a:lnTo>
                    <a:pt x="34" y="200"/>
                  </a:lnTo>
                  <a:lnTo>
                    <a:pt x="26" y="202"/>
                  </a:lnTo>
                  <a:lnTo>
                    <a:pt x="19" y="206"/>
                  </a:lnTo>
                  <a:lnTo>
                    <a:pt x="13" y="210"/>
                  </a:lnTo>
                  <a:lnTo>
                    <a:pt x="7" y="217"/>
                  </a:lnTo>
                  <a:lnTo>
                    <a:pt x="3" y="223"/>
                  </a:lnTo>
                  <a:lnTo>
                    <a:pt x="1" y="230"/>
                  </a:lnTo>
                  <a:lnTo>
                    <a:pt x="0" y="239"/>
                  </a:lnTo>
                  <a:lnTo>
                    <a:pt x="1" y="247"/>
                  </a:lnTo>
                  <a:lnTo>
                    <a:pt x="3" y="255"/>
                  </a:lnTo>
                  <a:lnTo>
                    <a:pt x="7" y="261"/>
                  </a:lnTo>
                  <a:lnTo>
                    <a:pt x="13" y="266"/>
                  </a:lnTo>
                  <a:lnTo>
                    <a:pt x="19" y="272"/>
                  </a:lnTo>
                  <a:lnTo>
                    <a:pt x="26" y="276"/>
                  </a:lnTo>
                  <a:lnTo>
                    <a:pt x="34" y="278"/>
                  </a:lnTo>
                  <a:lnTo>
                    <a:pt x="43" y="278"/>
                  </a:lnTo>
                  <a:lnTo>
                    <a:pt x="106" y="278"/>
                  </a:lnTo>
                  <a:lnTo>
                    <a:pt x="112" y="281"/>
                  </a:lnTo>
                  <a:lnTo>
                    <a:pt x="121" y="285"/>
                  </a:lnTo>
                  <a:lnTo>
                    <a:pt x="133" y="293"/>
                  </a:lnTo>
                  <a:lnTo>
                    <a:pt x="140" y="297"/>
                  </a:lnTo>
                  <a:lnTo>
                    <a:pt x="151" y="290"/>
                  </a:lnTo>
                  <a:lnTo>
                    <a:pt x="164" y="283"/>
                  </a:lnTo>
                  <a:lnTo>
                    <a:pt x="178" y="277"/>
                  </a:lnTo>
                  <a:lnTo>
                    <a:pt x="193" y="272"/>
                  </a:lnTo>
                  <a:lnTo>
                    <a:pt x="262" y="124"/>
                  </a:lnTo>
                  <a:lnTo>
                    <a:pt x="266" y="117"/>
                  </a:lnTo>
                  <a:lnTo>
                    <a:pt x="271" y="111"/>
                  </a:lnTo>
                  <a:lnTo>
                    <a:pt x="279" y="104"/>
                  </a:lnTo>
                  <a:lnTo>
                    <a:pt x="286" y="99"/>
                  </a:lnTo>
                  <a:lnTo>
                    <a:pt x="294" y="95"/>
                  </a:lnTo>
                  <a:lnTo>
                    <a:pt x="304" y="90"/>
                  </a:lnTo>
                  <a:lnTo>
                    <a:pt x="312" y="88"/>
                  </a:lnTo>
                  <a:lnTo>
                    <a:pt x="322" y="88"/>
                  </a:lnTo>
                  <a:lnTo>
                    <a:pt x="767" y="88"/>
                  </a:lnTo>
                  <a:lnTo>
                    <a:pt x="775" y="88"/>
                  </a:lnTo>
                  <a:lnTo>
                    <a:pt x="784" y="90"/>
                  </a:lnTo>
                  <a:lnTo>
                    <a:pt x="793" y="95"/>
                  </a:lnTo>
                  <a:lnTo>
                    <a:pt x="802" y="99"/>
                  </a:lnTo>
                  <a:lnTo>
                    <a:pt x="810" y="104"/>
                  </a:lnTo>
                  <a:lnTo>
                    <a:pt x="816" y="111"/>
                  </a:lnTo>
                  <a:lnTo>
                    <a:pt x="823" y="117"/>
                  </a:lnTo>
                  <a:lnTo>
                    <a:pt x="827" y="124"/>
                  </a:lnTo>
                  <a:lnTo>
                    <a:pt x="895" y="271"/>
                  </a:lnTo>
                  <a:lnTo>
                    <a:pt x="910" y="276"/>
                  </a:lnTo>
                  <a:lnTo>
                    <a:pt x="923" y="282"/>
                  </a:lnTo>
                  <a:lnTo>
                    <a:pt x="936" y="289"/>
                  </a:lnTo>
                  <a:lnTo>
                    <a:pt x="948" y="295"/>
                  </a:lnTo>
                  <a:lnTo>
                    <a:pt x="949" y="295"/>
                  </a:lnTo>
                  <a:lnTo>
                    <a:pt x="951" y="295"/>
                  </a:lnTo>
                  <a:lnTo>
                    <a:pt x="955" y="294"/>
                  </a:lnTo>
                  <a:lnTo>
                    <a:pt x="959" y="292"/>
                  </a:lnTo>
                  <a:lnTo>
                    <a:pt x="965" y="290"/>
                  </a:lnTo>
                  <a:lnTo>
                    <a:pt x="971" y="285"/>
                  </a:lnTo>
                  <a:lnTo>
                    <a:pt x="980" y="281"/>
                  </a:lnTo>
                  <a:lnTo>
                    <a:pt x="986" y="278"/>
                  </a:lnTo>
                  <a:lnTo>
                    <a:pt x="1048" y="278"/>
                  </a:lnTo>
                  <a:lnTo>
                    <a:pt x="1057" y="278"/>
                  </a:lnTo>
                  <a:lnTo>
                    <a:pt x="1065" y="276"/>
                  </a:lnTo>
                  <a:lnTo>
                    <a:pt x="1073" y="272"/>
                  </a:lnTo>
                  <a:lnTo>
                    <a:pt x="1079" y="266"/>
                  </a:lnTo>
                  <a:lnTo>
                    <a:pt x="1084" y="261"/>
                  </a:lnTo>
                  <a:lnTo>
                    <a:pt x="1088" y="255"/>
                  </a:lnTo>
                  <a:lnTo>
                    <a:pt x="1091" y="247"/>
                  </a:lnTo>
                  <a:lnTo>
                    <a:pt x="1091" y="239"/>
                  </a:lnTo>
                  <a:lnTo>
                    <a:pt x="1091" y="230"/>
                  </a:lnTo>
                  <a:lnTo>
                    <a:pt x="1088" y="223"/>
                  </a:lnTo>
                  <a:lnTo>
                    <a:pt x="1084" y="217"/>
                  </a:lnTo>
                  <a:lnTo>
                    <a:pt x="1079" y="210"/>
                  </a:lnTo>
                  <a:lnTo>
                    <a:pt x="1073" y="206"/>
                  </a:lnTo>
                  <a:lnTo>
                    <a:pt x="1065" y="202"/>
                  </a:lnTo>
                  <a:lnTo>
                    <a:pt x="1057" y="200"/>
                  </a:lnTo>
                  <a:lnTo>
                    <a:pt x="1048" y="199"/>
                  </a:lnTo>
                  <a:close/>
                  <a:moveTo>
                    <a:pt x="550" y="440"/>
                  </a:moveTo>
                  <a:lnTo>
                    <a:pt x="591" y="441"/>
                  </a:lnTo>
                  <a:lnTo>
                    <a:pt x="631" y="441"/>
                  </a:lnTo>
                  <a:lnTo>
                    <a:pt x="669" y="440"/>
                  </a:lnTo>
                  <a:lnTo>
                    <a:pt x="705" y="438"/>
                  </a:lnTo>
                  <a:lnTo>
                    <a:pt x="739" y="435"/>
                  </a:lnTo>
                  <a:lnTo>
                    <a:pt x="771" y="432"/>
                  </a:lnTo>
                  <a:lnTo>
                    <a:pt x="800" y="426"/>
                  </a:lnTo>
                  <a:lnTo>
                    <a:pt x="826" y="419"/>
                  </a:lnTo>
                  <a:lnTo>
                    <a:pt x="838" y="416"/>
                  </a:lnTo>
                  <a:lnTo>
                    <a:pt x="848" y="411"/>
                  </a:lnTo>
                  <a:lnTo>
                    <a:pt x="859" y="406"/>
                  </a:lnTo>
                  <a:lnTo>
                    <a:pt x="867" y="402"/>
                  </a:lnTo>
                  <a:lnTo>
                    <a:pt x="876" y="396"/>
                  </a:lnTo>
                  <a:lnTo>
                    <a:pt x="883" y="390"/>
                  </a:lnTo>
                  <a:lnTo>
                    <a:pt x="890" y="384"/>
                  </a:lnTo>
                  <a:lnTo>
                    <a:pt x="895" y="377"/>
                  </a:lnTo>
                  <a:lnTo>
                    <a:pt x="900" y="369"/>
                  </a:lnTo>
                  <a:lnTo>
                    <a:pt x="903" y="362"/>
                  </a:lnTo>
                  <a:lnTo>
                    <a:pt x="905" y="353"/>
                  </a:lnTo>
                  <a:lnTo>
                    <a:pt x="907" y="345"/>
                  </a:lnTo>
                  <a:lnTo>
                    <a:pt x="907" y="335"/>
                  </a:lnTo>
                  <a:lnTo>
                    <a:pt x="905" y="326"/>
                  </a:lnTo>
                  <a:lnTo>
                    <a:pt x="903" y="315"/>
                  </a:lnTo>
                  <a:lnTo>
                    <a:pt x="899" y="303"/>
                  </a:lnTo>
                  <a:lnTo>
                    <a:pt x="893" y="291"/>
                  </a:lnTo>
                  <a:lnTo>
                    <a:pt x="884" y="277"/>
                  </a:lnTo>
                  <a:lnTo>
                    <a:pt x="862" y="275"/>
                  </a:lnTo>
                  <a:lnTo>
                    <a:pt x="837" y="273"/>
                  </a:lnTo>
                  <a:lnTo>
                    <a:pt x="810" y="271"/>
                  </a:lnTo>
                  <a:lnTo>
                    <a:pt x="783" y="271"/>
                  </a:lnTo>
                  <a:lnTo>
                    <a:pt x="723" y="271"/>
                  </a:lnTo>
                  <a:lnTo>
                    <a:pt x="663" y="271"/>
                  </a:lnTo>
                  <a:lnTo>
                    <a:pt x="604" y="271"/>
                  </a:lnTo>
                  <a:lnTo>
                    <a:pt x="544" y="271"/>
                  </a:lnTo>
                  <a:lnTo>
                    <a:pt x="485" y="271"/>
                  </a:lnTo>
                  <a:lnTo>
                    <a:pt x="426" y="271"/>
                  </a:lnTo>
                  <a:lnTo>
                    <a:pt x="365" y="271"/>
                  </a:lnTo>
                  <a:lnTo>
                    <a:pt x="306" y="271"/>
                  </a:lnTo>
                  <a:lnTo>
                    <a:pt x="279" y="271"/>
                  </a:lnTo>
                  <a:lnTo>
                    <a:pt x="252" y="273"/>
                  </a:lnTo>
                  <a:lnTo>
                    <a:pt x="227" y="275"/>
                  </a:lnTo>
                  <a:lnTo>
                    <a:pt x="204" y="277"/>
                  </a:lnTo>
                  <a:lnTo>
                    <a:pt x="196" y="291"/>
                  </a:lnTo>
                  <a:lnTo>
                    <a:pt x="191" y="303"/>
                  </a:lnTo>
                  <a:lnTo>
                    <a:pt x="187" y="315"/>
                  </a:lnTo>
                  <a:lnTo>
                    <a:pt x="185" y="326"/>
                  </a:lnTo>
                  <a:lnTo>
                    <a:pt x="185" y="335"/>
                  </a:lnTo>
                  <a:lnTo>
                    <a:pt x="185" y="345"/>
                  </a:lnTo>
                  <a:lnTo>
                    <a:pt x="187" y="353"/>
                  </a:lnTo>
                  <a:lnTo>
                    <a:pt x="190" y="362"/>
                  </a:lnTo>
                  <a:lnTo>
                    <a:pt x="194" y="369"/>
                  </a:lnTo>
                  <a:lnTo>
                    <a:pt x="198" y="377"/>
                  </a:lnTo>
                  <a:lnTo>
                    <a:pt x="204" y="384"/>
                  </a:lnTo>
                  <a:lnTo>
                    <a:pt x="211" y="390"/>
                  </a:lnTo>
                  <a:lnTo>
                    <a:pt x="218" y="396"/>
                  </a:lnTo>
                  <a:lnTo>
                    <a:pt x="228" y="402"/>
                  </a:lnTo>
                  <a:lnTo>
                    <a:pt x="237" y="406"/>
                  </a:lnTo>
                  <a:lnTo>
                    <a:pt x="247" y="411"/>
                  </a:lnTo>
                  <a:lnTo>
                    <a:pt x="258" y="416"/>
                  </a:lnTo>
                  <a:lnTo>
                    <a:pt x="270" y="419"/>
                  </a:lnTo>
                  <a:lnTo>
                    <a:pt x="297" y="426"/>
                  </a:lnTo>
                  <a:lnTo>
                    <a:pt x="326" y="432"/>
                  </a:lnTo>
                  <a:lnTo>
                    <a:pt x="358" y="435"/>
                  </a:lnTo>
                  <a:lnTo>
                    <a:pt x="393" y="438"/>
                  </a:lnTo>
                  <a:lnTo>
                    <a:pt x="429" y="440"/>
                  </a:lnTo>
                  <a:lnTo>
                    <a:pt x="467" y="441"/>
                  </a:lnTo>
                  <a:lnTo>
                    <a:pt x="507" y="441"/>
                  </a:lnTo>
                  <a:lnTo>
                    <a:pt x="550" y="440"/>
                  </a:lnTo>
                  <a:close/>
                  <a:moveTo>
                    <a:pt x="443" y="566"/>
                  </a:moveTo>
                  <a:lnTo>
                    <a:pt x="451" y="566"/>
                  </a:lnTo>
                  <a:lnTo>
                    <a:pt x="451" y="495"/>
                  </a:lnTo>
                  <a:lnTo>
                    <a:pt x="443" y="495"/>
                  </a:lnTo>
                  <a:lnTo>
                    <a:pt x="443" y="566"/>
                  </a:lnTo>
                  <a:close/>
                  <a:moveTo>
                    <a:pt x="491" y="495"/>
                  </a:moveTo>
                  <a:lnTo>
                    <a:pt x="501" y="495"/>
                  </a:lnTo>
                  <a:lnTo>
                    <a:pt x="501" y="566"/>
                  </a:lnTo>
                  <a:lnTo>
                    <a:pt x="491" y="566"/>
                  </a:lnTo>
                  <a:lnTo>
                    <a:pt x="491" y="495"/>
                  </a:lnTo>
                  <a:close/>
                  <a:moveTo>
                    <a:pt x="467" y="495"/>
                  </a:moveTo>
                  <a:lnTo>
                    <a:pt x="476" y="495"/>
                  </a:lnTo>
                  <a:lnTo>
                    <a:pt x="476" y="566"/>
                  </a:lnTo>
                  <a:lnTo>
                    <a:pt x="467" y="566"/>
                  </a:lnTo>
                  <a:lnTo>
                    <a:pt x="467" y="495"/>
                  </a:lnTo>
                  <a:close/>
                  <a:moveTo>
                    <a:pt x="517" y="495"/>
                  </a:moveTo>
                  <a:lnTo>
                    <a:pt x="525" y="495"/>
                  </a:lnTo>
                  <a:lnTo>
                    <a:pt x="525" y="566"/>
                  </a:lnTo>
                  <a:lnTo>
                    <a:pt x="517" y="566"/>
                  </a:lnTo>
                  <a:lnTo>
                    <a:pt x="517" y="495"/>
                  </a:lnTo>
                  <a:close/>
                  <a:moveTo>
                    <a:pt x="418" y="495"/>
                  </a:moveTo>
                  <a:lnTo>
                    <a:pt x="427" y="495"/>
                  </a:lnTo>
                  <a:lnTo>
                    <a:pt x="427" y="566"/>
                  </a:lnTo>
                  <a:lnTo>
                    <a:pt x="418" y="566"/>
                  </a:lnTo>
                  <a:lnTo>
                    <a:pt x="418" y="495"/>
                  </a:lnTo>
                  <a:close/>
                  <a:moveTo>
                    <a:pt x="541" y="495"/>
                  </a:moveTo>
                  <a:lnTo>
                    <a:pt x="550" y="495"/>
                  </a:lnTo>
                  <a:lnTo>
                    <a:pt x="550" y="566"/>
                  </a:lnTo>
                  <a:lnTo>
                    <a:pt x="541" y="566"/>
                  </a:lnTo>
                  <a:lnTo>
                    <a:pt x="541" y="495"/>
                  </a:lnTo>
                  <a:close/>
                  <a:moveTo>
                    <a:pt x="344" y="500"/>
                  </a:moveTo>
                  <a:lnTo>
                    <a:pt x="348" y="498"/>
                  </a:lnTo>
                  <a:lnTo>
                    <a:pt x="353" y="497"/>
                  </a:lnTo>
                  <a:lnTo>
                    <a:pt x="353" y="563"/>
                  </a:lnTo>
                  <a:lnTo>
                    <a:pt x="348" y="562"/>
                  </a:lnTo>
                  <a:lnTo>
                    <a:pt x="344" y="560"/>
                  </a:lnTo>
                  <a:lnTo>
                    <a:pt x="344" y="500"/>
                  </a:lnTo>
                  <a:close/>
                  <a:moveTo>
                    <a:pt x="369" y="495"/>
                  </a:moveTo>
                  <a:lnTo>
                    <a:pt x="377" y="495"/>
                  </a:lnTo>
                  <a:lnTo>
                    <a:pt x="377" y="566"/>
                  </a:lnTo>
                  <a:lnTo>
                    <a:pt x="369" y="566"/>
                  </a:lnTo>
                  <a:lnTo>
                    <a:pt x="369" y="495"/>
                  </a:lnTo>
                  <a:close/>
                  <a:moveTo>
                    <a:pt x="393" y="495"/>
                  </a:moveTo>
                  <a:lnTo>
                    <a:pt x="402" y="495"/>
                  </a:lnTo>
                  <a:lnTo>
                    <a:pt x="402" y="566"/>
                  </a:lnTo>
                  <a:lnTo>
                    <a:pt x="393" y="566"/>
                  </a:lnTo>
                  <a:lnTo>
                    <a:pt x="393" y="495"/>
                  </a:lnTo>
                  <a:close/>
                  <a:moveTo>
                    <a:pt x="591" y="495"/>
                  </a:moveTo>
                  <a:lnTo>
                    <a:pt x="599" y="495"/>
                  </a:lnTo>
                  <a:lnTo>
                    <a:pt x="599" y="566"/>
                  </a:lnTo>
                  <a:lnTo>
                    <a:pt x="591" y="566"/>
                  </a:lnTo>
                  <a:lnTo>
                    <a:pt x="591" y="495"/>
                  </a:lnTo>
                  <a:close/>
                  <a:moveTo>
                    <a:pt x="738" y="497"/>
                  </a:moveTo>
                  <a:lnTo>
                    <a:pt x="743" y="498"/>
                  </a:lnTo>
                  <a:lnTo>
                    <a:pt x="748" y="500"/>
                  </a:lnTo>
                  <a:lnTo>
                    <a:pt x="748" y="560"/>
                  </a:lnTo>
                  <a:lnTo>
                    <a:pt x="743" y="562"/>
                  </a:lnTo>
                  <a:lnTo>
                    <a:pt x="738" y="563"/>
                  </a:lnTo>
                  <a:lnTo>
                    <a:pt x="738" y="497"/>
                  </a:lnTo>
                  <a:close/>
                  <a:moveTo>
                    <a:pt x="714" y="495"/>
                  </a:moveTo>
                  <a:lnTo>
                    <a:pt x="722" y="495"/>
                  </a:lnTo>
                  <a:lnTo>
                    <a:pt x="722" y="566"/>
                  </a:lnTo>
                  <a:lnTo>
                    <a:pt x="714" y="566"/>
                  </a:lnTo>
                  <a:lnTo>
                    <a:pt x="714" y="495"/>
                  </a:lnTo>
                  <a:close/>
                  <a:moveTo>
                    <a:pt x="689" y="495"/>
                  </a:moveTo>
                  <a:lnTo>
                    <a:pt x="698" y="495"/>
                  </a:lnTo>
                  <a:lnTo>
                    <a:pt x="698" y="566"/>
                  </a:lnTo>
                  <a:lnTo>
                    <a:pt x="689" y="566"/>
                  </a:lnTo>
                  <a:lnTo>
                    <a:pt x="689" y="495"/>
                  </a:lnTo>
                  <a:close/>
                  <a:moveTo>
                    <a:pt x="566" y="495"/>
                  </a:moveTo>
                  <a:lnTo>
                    <a:pt x="575" y="495"/>
                  </a:lnTo>
                  <a:lnTo>
                    <a:pt x="575" y="566"/>
                  </a:lnTo>
                  <a:lnTo>
                    <a:pt x="566" y="566"/>
                  </a:lnTo>
                  <a:lnTo>
                    <a:pt x="566" y="495"/>
                  </a:lnTo>
                  <a:close/>
                  <a:moveTo>
                    <a:pt x="664" y="495"/>
                  </a:moveTo>
                  <a:lnTo>
                    <a:pt x="674" y="495"/>
                  </a:lnTo>
                  <a:lnTo>
                    <a:pt x="674" y="566"/>
                  </a:lnTo>
                  <a:lnTo>
                    <a:pt x="664" y="566"/>
                  </a:lnTo>
                  <a:lnTo>
                    <a:pt x="664" y="495"/>
                  </a:lnTo>
                  <a:close/>
                  <a:moveTo>
                    <a:pt x="640" y="495"/>
                  </a:moveTo>
                  <a:lnTo>
                    <a:pt x="649" y="495"/>
                  </a:lnTo>
                  <a:lnTo>
                    <a:pt x="649" y="566"/>
                  </a:lnTo>
                  <a:lnTo>
                    <a:pt x="640" y="566"/>
                  </a:lnTo>
                  <a:lnTo>
                    <a:pt x="640" y="495"/>
                  </a:lnTo>
                  <a:close/>
                  <a:moveTo>
                    <a:pt x="615" y="495"/>
                  </a:moveTo>
                  <a:lnTo>
                    <a:pt x="624" y="495"/>
                  </a:lnTo>
                  <a:lnTo>
                    <a:pt x="624" y="566"/>
                  </a:lnTo>
                  <a:lnTo>
                    <a:pt x="615" y="566"/>
                  </a:lnTo>
                  <a:lnTo>
                    <a:pt x="615" y="495"/>
                  </a:lnTo>
                  <a:close/>
                  <a:moveTo>
                    <a:pt x="896" y="279"/>
                  </a:moveTo>
                  <a:lnTo>
                    <a:pt x="902" y="292"/>
                  </a:lnTo>
                  <a:lnTo>
                    <a:pt x="908" y="304"/>
                  </a:lnTo>
                  <a:lnTo>
                    <a:pt x="911" y="317"/>
                  </a:lnTo>
                  <a:lnTo>
                    <a:pt x="914" y="329"/>
                  </a:lnTo>
                  <a:lnTo>
                    <a:pt x="915" y="340"/>
                  </a:lnTo>
                  <a:lnTo>
                    <a:pt x="915" y="351"/>
                  </a:lnTo>
                  <a:lnTo>
                    <a:pt x="914" y="362"/>
                  </a:lnTo>
                  <a:lnTo>
                    <a:pt x="911" y="372"/>
                  </a:lnTo>
                  <a:lnTo>
                    <a:pt x="907" y="382"/>
                  </a:lnTo>
                  <a:lnTo>
                    <a:pt x="901" y="390"/>
                  </a:lnTo>
                  <a:lnTo>
                    <a:pt x="894" y="400"/>
                  </a:lnTo>
                  <a:lnTo>
                    <a:pt x="885" y="408"/>
                  </a:lnTo>
                  <a:lnTo>
                    <a:pt x="875" y="416"/>
                  </a:lnTo>
                  <a:lnTo>
                    <a:pt x="863" y="422"/>
                  </a:lnTo>
                  <a:lnTo>
                    <a:pt x="849" y="428"/>
                  </a:lnTo>
                  <a:lnTo>
                    <a:pt x="835" y="433"/>
                  </a:lnTo>
                  <a:lnTo>
                    <a:pt x="818" y="438"/>
                  </a:lnTo>
                  <a:lnTo>
                    <a:pt x="800" y="441"/>
                  </a:lnTo>
                  <a:lnTo>
                    <a:pt x="780" y="445"/>
                  </a:lnTo>
                  <a:lnTo>
                    <a:pt x="759" y="447"/>
                  </a:lnTo>
                  <a:lnTo>
                    <a:pt x="737" y="450"/>
                  </a:lnTo>
                  <a:lnTo>
                    <a:pt x="713" y="452"/>
                  </a:lnTo>
                  <a:lnTo>
                    <a:pt x="659" y="454"/>
                  </a:lnTo>
                  <a:lnTo>
                    <a:pt x="599" y="454"/>
                  </a:lnTo>
                  <a:lnTo>
                    <a:pt x="579" y="454"/>
                  </a:lnTo>
                  <a:lnTo>
                    <a:pt x="550" y="454"/>
                  </a:lnTo>
                  <a:lnTo>
                    <a:pt x="520" y="454"/>
                  </a:lnTo>
                  <a:lnTo>
                    <a:pt x="500" y="454"/>
                  </a:lnTo>
                  <a:lnTo>
                    <a:pt x="439" y="454"/>
                  </a:lnTo>
                  <a:lnTo>
                    <a:pt x="385" y="452"/>
                  </a:lnTo>
                  <a:lnTo>
                    <a:pt x="360" y="450"/>
                  </a:lnTo>
                  <a:lnTo>
                    <a:pt x="338" y="447"/>
                  </a:lnTo>
                  <a:lnTo>
                    <a:pt x="316" y="444"/>
                  </a:lnTo>
                  <a:lnTo>
                    <a:pt x="295" y="441"/>
                  </a:lnTo>
                  <a:lnTo>
                    <a:pt x="277" y="437"/>
                  </a:lnTo>
                  <a:lnTo>
                    <a:pt x="261" y="433"/>
                  </a:lnTo>
                  <a:lnTo>
                    <a:pt x="246" y="427"/>
                  </a:lnTo>
                  <a:lnTo>
                    <a:pt x="232" y="422"/>
                  </a:lnTo>
                  <a:lnTo>
                    <a:pt x="219" y="415"/>
                  </a:lnTo>
                  <a:lnTo>
                    <a:pt x="209" y="407"/>
                  </a:lnTo>
                  <a:lnTo>
                    <a:pt x="200" y="399"/>
                  </a:lnTo>
                  <a:lnTo>
                    <a:pt x="192" y="390"/>
                  </a:lnTo>
                  <a:lnTo>
                    <a:pt x="186" y="381"/>
                  </a:lnTo>
                  <a:lnTo>
                    <a:pt x="182" y="371"/>
                  </a:lnTo>
                  <a:lnTo>
                    <a:pt x="179" y="362"/>
                  </a:lnTo>
                  <a:lnTo>
                    <a:pt x="177" y="351"/>
                  </a:lnTo>
                  <a:lnTo>
                    <a:pt x="177" y="340"/>
                  </a:lnTo>
                  <a:lnTo>
                    <a:pt x="178" y="329"/>
                  </a:lnTo>
                  <a:lnTo>
                    <a:pt x="180" y="317"/>
                  </a:lnTo>
                  <a:lnTo>
                    <a:pt x="183" y="304"/>
                  </a:lnTo>
                  <a:lnTo>
                    <a:pt x="187" y="292"/>
                  </a:lnTo>
                  <a:lnTo>
                    <a:pt x="193" y="279"/>
                  </a:lnTo>
                  <a:lnTo>
                    <a:pt x="177" y="285"/>
                  </a:lnTo>
                  <a:lnTo>
                    <a:pt x="161" y="292"/>
                  </a:lnTo>
                  <a:lnTo>
                    <a:pt x="148" y="299"/>
                  </a:lnTo>
                  <a:lnTo>
                    <a:pt x="137" y="307"/>
                  </a:lnTo>
                  <a:lnTo>
                    <a:pt x="126" y="315"/>
                  </a:lnTo>
                  <a:lnTo>
                    <a:pt x="118" y="325"/>
                  </a:lnTo>
                  <a:lnTo>
                    <a:pt x="110" y="334"/>
                  </a:lnTo>
                  <a:lnTo>
                    <a:pt x="104" y="344"/>
                  </a:lnTo>
                  <a:lnTo>
                    <a:pt x="98" y="354"/>
                  </a:lnTo>
                  <a:lnTo>
                    <a:pt x="94" y="365"/>
                  </a:lnTo>
                  <a:lnTo>
                    <a:pt x="91" y="375"/>
                  </a:lnTo>
                  <a:lnTo>
                    <a:pt x="88" y="387"/>
                  </a:lnTo>
                  <a:lnTo>
                    <a:pt x="86" y="409"/>
                  </a:lnTo>
                  <a:lnTo>
                    <a:pt x="85" y="432"/>
                  </a:lnTo>
                  <a:lnTo>
                    <a:pt x="85" y="467"/>
                  </a:lnTo>
                  <a:lnTo>
                    <a:pt x="87" y="499"/>
                  </a:lnTo>
                  <a:lnTo>
                    <a:pt x="89" y="515"/>
                  </a:lnTo>
                  <a:lnTo>
                    <a:pt x="92" y="530"/>
                  </a:lnTo>
                  <a:lnTo>
                    <a:pt x="96" y="544"/>
                  </a:lnTo>
                  <a:lnTo>
                    <a:pt x="103" y="557"/>
                  </a:lnTo>
                  <a:lnTo>
                    <a:pt x="106" y="563"/>
                  </a:lnTo>
                  <a:lnTo>
                    <a:pt x="110" y="568"/>
                  </a:lnTo>
                  <a:lnTo>
                    <a:pt x="115" y="574"/>
                  </a:lnTo>
                  <a:lnTo>
                    <a:pt x="120" y="579"/>
                  </a:lnTo>
                  <a:lnTo>
                    <a:pt x="126" y="583"/>
                  </a:lnTo>
                  <a:lnTo>
                    <a:pt x="132" y="587"/>
                  </a:lnTo>
                  <a:lnTo>
                    <a:pt x="139" y="592"/>
                  </a:lnTo>
                  <a:lnTo>
                    <a:pt x="146" y="595"/>
                  </a:lnTo>
                  <a:lnTo>
                    <a:pt x="155" y="598"/>
                  </a:lnTo>
                  <a:lnTo>
                    <a:pt x="163" y="601"/>
                  </a:lnTo>
                  <a:lnTo>
                    <a:pt x="173" y="603"/>
                  </a:lnTo>
                  <a:lnTo>
                    <a:pt x="182" y="605"/>
                  </a:lnTo>
                  <a:lnTo>
                    <a:pt x="204" y="609"/>
                  </a:lnTo>
                  <a:lnTo>
                    <a:pt x="231" y="610"/>
                  </a:lnTo>
                  <a:lnTo>
                    <a:pt x="858" y="610"/>
                  </a:lnTo>
                  <a:lnTo>
                    <a:pt x="883" y="609"/>
                  </a:lnTo>
                  <a:lnTo>
                    <a:pt x="905" y="605"/>
                  </a:lnTo>
                  <a:lnTo>
                    <a:pt x="916" y="603"/>
                  </a:lnTo>
                  <a:lnTo>
                    <a:pt x="926" y="601"/>
                  </a:lnTo>
                  <a:lnTo>
                    <a:pt x="934" y="598"/>
                  </a:lnTo>
                  <a:lnTo>
                    <a:pt x="943" y="595"/>
                  </a:lnTo>
                  <a:lnTo>
                    <a:pt x="950" y="592"/>
                  </a:lnTo>
                  <a:lnTo>
                    <a:pt x="956" y="587"/>
                  </a:lnTo>
                  <a:lnTo>
                    <a:pt x="963" y="583"/>
                  </a:lnTo>
                  <a:lnTo>
                    <a:pt x="968" y="579"/>
                  </a:lnTo>
                  <a:lnTo>
                    <a:pt x="973" y="574"/>
                  </a:lnTo>
                  <a:lnTo>
                    <a:pt x="977" y="568"/>
                  </a:lnTo>
                  <a:lnTo>
                    <a:pt x="982" y="563"/>
                  </a:lnTo>
                  <a:lnTo>
                    <a:pt x="986" y="557"/>
                  </a:lnTo>
                  <a:lnTo>
                    <a:pt x="991" y="544"/>
                  </a:lnTo>
                  <a:lnTo>
                    <a:pt x="995" y="530"/>
                  </a:lnTo>
                  <a:lnTo>
                    <a:pt x="1000" y="515"/>
                  </a:lnTo>
                  <a:lnTo>
                    <a:pt x="1002" y="499"/>
                  </a:lnTo>
                  <a:lnTo>
                    <a:pt x="1003" y="467"/>
                  </a:lnTo>
                  <a:lnTo>
                    <a:pt x="1004" y="432"/>
                  </a:lnTo>
                  <a:lnTo>
                    <a:pt x="1004" y="420"/>
                  </a:lnTo>
                  <a:lnTo>
                    <a:pt x="1003" y="408"/>
                  </a:lnTo>
                  <a:lnTo>
                    <a:pt x="1002" y="397"/>
                  </a:lnTo>
                  <a:lnTo>
                    <a:pt x="1000" y="385"/>
                  </a:lnTo>
                  <a:lnTo>
                    <a:pt x="998" y="374"/>
                  </a:lnTo>
                  <a:lnTo>
                    <a:pt x="994" y="364"/>
                  </a:lnTo>
                  <a:lnTo>
                    <a:pt x="990" y="353"/>
                  </a:lnTo>
                  <a:lnTo>
                    <a:pt x="985" y="343"/>
                  </a:lnTo>
                  <a:lnTo>
                    <a:pt x="979" y="333"/>
                  </a:lnTo>
                  <a:lnTo>
                    <a:pt x="971" y="324"/>
                  </a:lnTo>
                  <a:lnTo>
                    <a:pt x="962" y="314"/>
                  </a:lnTo>
                  <a:lnTo>
                    <a:pt x="952" y="306"/>
                  </a:lnTo>
                  <a:lnTo>
                    <a:pt x="940" y="298"/>
                  </a:lnTo>
                  <a:lnTo>
                    <a:pt x="928" y="291"/>
                  </a:lnTo>
                  <a:lnTo>
                    <a:pt x="913" y="284"/>
                  </a:lnTo>
                  <a:lnTo>
                    <a:pt x="896" y="279"/>
                  </a:lnTo>
                  <a:close/>
                  <a:moveTo>
                    <a:pt x="275" y="522"/>
                  </a:moveTo>
                  <a:lnTo>
                    <a:pt x="271" y="525"/>
                  </a:lnTo>
                  <a:lnTo>
                    <a:pt x="267" y="528"/>
                  </a:lnTo>
                  <a:lnTo>
                    <a:pt x="262" y="530"/>
                  </a:lnTo>
                  <a:lnTo>
                    <a:pt x="255" y="531"/>
                  </a:lnTo>
                  <a:lnTo>
                    <a:pt x="241" y="534"/>
                  </a:lnTo>
                  <a:lnTo>
                    <a:pt x="227" y="534"/>
                  </a:lnTo>
                  <a:lnTo>
                    <a:pt x="214" y="534"/>
                  </a:lnTo>
                  <a:lnTo>
                    <a:pt x="203" y="533"/>
                  </a:lnTo>
                  <a:lnTo>
                    <a:pt x="195" y="532"/>
                  </a:lnTo>
                  <a:lnTo>
                    <a:pt x="189" y="531"/>
                  </a:lnTo>
                  <a:lnTo>
                    <a:pt x="182" y="526"/>
                  </a:lnTo>
                  <a:lnTo>
                    <a:pt x="174" y="516"/>
                  </a:lnTo>
                  <a:lnTo>
                    <a:pt x="165" y="505"/>
                  </a:lnTo>
                  <a:lnTo>
                    <a:pt x="156" y="491"/>
                  </a:lnTo>
                  <a:lnTo>
                    <a:pt x="151" y="482"/>
                  </a:lnTo>
                  <a:lnTo>
                    <a:pt x="148" y="474"/>
                  </a:lnTo>
                  <a:lnTo>
                    <a:pt x="146" y="464"/>
                  </a:lnTo>
                  <a:lnTo>
                    <a:pt x="144" y="455"/>
                  </a:lnTo>
                  <a:lnTo>
                    <a:pt x="143" y="444"/>
                  </a:lnTo>
                  <a:lnTo>
                    <a:pt x="144" y="434"/>
                  </a:lnTo>
                  <a:lnTo>
                    <a:pt x="146" y="422"/>
                  </a:lnTo>
                  <a:lnTo>
                    <a:pt x="149" y="410"/>
                  </a:lnTo>
                  <a:lnTo>
                    <a:pt x="163" y="421"/>
                  </a:lnTo>
                  <a:lnTo>
                    <a:pt x="179" y="433"/>
                  </a:lnTo>
                  <a:lnTo>
                    <a:pt x="191" y="441"/>
                  </a:lnTo>
                  <a:lnTo>
                    <a:pt x="202" y="450"/>
                  </a:lnTo>
                  <a:lnTo>
                    <a:pt x="219" y="462"/>
                  </a:lnTo>
                  <a:lnTo>
                    <a:pt x="234" y="474"/>
                  </a:lnTo>
                  <a:lnTo>
                    <a:pt x="247" y="485"/>
                  </a:lnTo>
                  <a:lnTo>
                    <a:pt x="257" y="494"/>
                  </a:lnTo>
                  <a:lnTo>
                    <a:pt x="266" y="503"/>
                  </a:lnTo>
                  <a:lnTo>
                    <a:pt x="271" y="509"/>
                  </a:lnTo>
                  <a:lnTo>
                    <a:pt x="275" y="515"/>
                  </a:lnTo>
                  <a:lnTo>
                    <a:pt x="276" y="521"/>
                  </a:lnTo>
                  <a:lnTo>
                    <a:pt x="276" y="521"/>
                  </a:lnTo>
                  <a:lnTo>
                    <a:pt x="275" y="522"/>
                  </a:lnTo>
                  <a:close/>
                  <a:moveTo>
                    <a:pt x="768" y="542"/>
                  </a:moveTo>
                  <a:lnTo>
                    <a:pt x="767" y="548"/>
                  </a:lnTo>
                  <a:lnTo>
                    <a:pt x="764" y="553"/>
                  </a:lnTo>
                  <a:lnTo>
                    <a:pt x="760" y="559"/>
                  </a:lnTo>
                  <a:lnTo>
                    <a:pt x="755" y="563"/>
                  </a:lnTo>
                  <a:lnTo>
                    <a:pt x="748" y="566"/>
                  </a:lnTo>
                  <a:lnTo>
                    <a:pt x="741" y="569"/>
                  </a:lnTo>
                  <a:lnTo>
                    <a:pt x="733" y="571"/>
                  </a:lnTo>
                  <a:lnTo>
                    <a:pt x="724" y="571"/>
                  </a:lnTo>
                  <a:lnTo>
                    <a:pt x="367" y="571"/>
                  </a:lnTo>
                  <a:lnTo>
                    <a:pt x="359" y="571"/>
                  </a:lnTo>
                  <a:lnTo>
                    <a:pt x="351" y="569"/>
                  </a:lnTo>
                  <a:lnTo>
                    <a:pt x="343" y="566"/>
                  </a:lnTo>
                  <a:lnTo>
                    <a:pt x="337" y="563"/>
                  </a:lnTo>
                  <a:lnTo>
                    <a:pt x="331" y="559"/>
                  </a:lnTo>
                  <a:lnTo>
                    <a:pt x="327" y="553"/>
                  </a:lnTo>
                  <a:lnTo>
                    <a:pt x="325" y="548"/>
                  </a:lnTo>
                  <a:lnTo>
                    <a:pt x="324" y="542"/>
                  </a:lnTo>
                  <a:lnTo>
                    <a:pt x="324" y="518"/>
                  </a:lnTo>
                  <a:lnTo>
                    <a:pt x="325" y="512"/>
                  </a:lnTo>
                  <a:lnTo>
                    <a:pt x="327" y="507"/>
                  </a:lnTo>
                  <a:lnTo>
                    <a:pt x="331" y="502"/>
                  </a:lnTo>
                  <a:lnTo>
                    <a:pt x="337" y="497"/>
                  </a:lnTo>
                  <a:lnTo>
                    <a:pt x="343" y="494"/>
                  </a:lnTo>
                  <a:lnTo>
                    <a:pt x="351" y="491"/>
                  </a:lnTo>
                  <a:lnTo>
                    <a:pt x="359" y="489"/>
                  </a:lnTo>
                  <a:lnTo>
                    <a:pt x="367" y="489"/>
                  </a:lnTo>
                  <a:lnTo>
                    <a:pt x="724" y="489"/>
                  </a:lnTo>
                  <a:lnTo>
                    <a:pt x="733" y="489"/>
                  </a:lnTo>
                  <a:lnTo>
                    <a:pt x="741" y="491"/>
                  </a:lnTo>
                  <a:lnTo>
                    <a:pt x="748" y="494"/>
                  </a:lnTo>
                  <a:lnTo>
                    <a:pt x="755" y="497"/>
                  </a:lnTo>
                  <a:lnTo>
                    <a:pt x="760" y="502"/>
                  </a:lnTo>
                  <a:lnTo>
                    <a:pt x="764" y="507"/>
                  </a:lnTo>
                  <a:lnTo>
                    <a:pt x="767" y="512"/>
                  </a:lnTo>
                  <a:lnTo>
                    <a:pt x="768" y="518"/>
                  </a:lnTo>
                  <a:lnTo>
                    <a:pt x="768" y="542"/>
                  </a:lnTo>
                  <a:close/>
                  <a:moveTo>
                    <a:pt x="907" y="531"/>
                  </a:moveTo>
                  <a:lnTo>
                    <a:pt x="900" y="532"/>
                  </a:lnTo>
                  <a:lnTo>
                    <a:pt x="892" y="533"/>
                  </a:lnTo>
                  <a:lnTo>
                    <a:pt x="880" y="534"/>
                  </a:lnTo>
                  <a:lnTo>
                    <a:pt x="868" y="534"/>
                  </a:lnTo>
                  <a:lnTo>
                    <a:pt x="853" y="534"/>
                  </a:lnTo>
                  <a:lnTo>
                    <a:pt x="840" y="531"/>
                  </a:lnTo>
                  <a:lnTo>
                    <a:pt x="833" y="530"/>
                  </a:lnTo>
                  <a:lnTo>
                    <a:pt x="828" y="528"/>
                  </a:lnTo>
                  <a:lnTo>
                    <a:pt x="824" y="525"/>
                  </a:lnTo>
                  <a:lnTo>
                    <a:pt x="820" y="522"/>
                  </a:lnTo>
                  <a:lnTo>
                    <a:pt x="819" y="521"/>
                  </a:lnTo>
                  <a:lnTo>
                    <a:pt x="819" y="521"/>
                  </a:lnTo>
                  <a:lnTo>
                    <a:pt x="820" y="515"/>
                  </a:lnTo>
                  <a:lnTo>
                    <a:pt x="823" y="509"/>
                  </a:lnTo>
                  <a:lnTo>
                    <a:pt x="829" y="503"/>
                  </a:lnTo>
                  <a:lnTo>
                    <a:pt x="838" y="494"/>
                  </a:lnTo>
                  <a:lnTo>
                    <a:pt x="848" y="485"/>
                  </a:lnTo>
                  <a:lnTo>
                    <a:pt x="861" y="474"/>
                  </a:lnTo>
                  <a:lnTo>
                    <a:pt x="876" y="462"/>
                  </a:lnTo>
                  <a:lnTo>
                    <a:pt x="893" y="450"/>
                  </a:lnTo>
                  <a:lnTo>
                    <a:pt x="904" y="441"/>
                  </a:lnTo>
                  <a:lnTo>
                    <a:pt x="915" y="433"/>
                  </a:lnTo>
                  <a:lnTo>
                    <a:pt x="916" y="433"/>
                  </a:lnTo>
                  <a:lnTo>
                    <a:pt x="931" y="421"/>
                  </a:lnTo>
                  <a:lnTo>
                    <a:pt x="946" y="410"/>
                  </a:lnTo>
                  <a:lnTo>
                    <a:pt x="949" y="422"/>
                  </a:lnTo>
                  <a:lnTo>
                    <a:pt x="951" y="434"/>
                  </a:lnTo>
                  <a:lnTo>
                    <a:pt x="951" y="444"/>
                  </a:lnTo>
                  <a:lnTo>
                    <a:pt x="951" y="455"/>
                  </a:lnTo>
                  <a:lnTo>
                    <a:pt x="949" y="464"/>
                  </a:lnTo>
                  <a:lnTo>
                    <a:pt x="946" y="474"/>
                  </a:lnTo>
                  <a:lnTo>
                    <a:pt x="943" y="482"/>
                  </a:lnTo>
                  <a:lnTo>
                    <a:pt x="938" y="491"/>
                  </a:lnTo>
                  <a:lnTo>
                    <a:pt x="930" y="505"/>
                  </a:lnTo>
                  <a:lnTo>
                    <a:pt x="920" y="516"/>
                  </a:lnTo>
                  <a:lnTo>
                    <a:pt x="912" y="526"/>
                  </a:lnTo>
                  <a:lnTo>
                    <a:pt x="907" y="531"/>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36" name="Oval 35"/>
          <p:cNvSpPr/>
          <p:nvPr/>
        </p:nvSpPr>
        <p:spPr>
          <a:xfrm>
            <a:off x="4808751" y="5223442"/>
            <a:ext cx="1000379" cy="980717"/>
          </a:xfrm>
          <a:prstGeom prst="ellipse">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endParaRPr lang="en-US" sz="1100" dirty="0" smtClean="0">
              <a:solidFill>
                <a:prstClr val="white"/>
              </a:solidFill>
              <a:latin typeface="Univers for KPMG" panose="020B0603020202020204" pitchFamily="34" charset="0"/>
            </a:endParaRPr>
          </a:p>
          <a:p>
            <a:pPr algn="ctr"/>
            <a:r>
              <a:rPr lang="en-US" sz="1100" dirty="0" smtClean="0">
                <a:solidFill>
                  <a:prstClr val="white"/>
                </a:solidFill>
                <a:latin typeface="Univers for KPMG" panose="020B0603020202020204" pitchFamily="34" charset="0"/>
              </a:rPr>
              <a:t>Self Directed Services</a:t>
            </a:r>
          </a:p>
        </p:txBody>
      </p:sp>
      <p:sp>
        <p:nvSpPr>
          <p:cNvPr id="47" name="Freeform 43"/>
          <p:cNvSpPr>
            <a:spLocks noEditPoints="1"/>
          </p:cNvSpPr>
          <p:nvPr/>
        </p:nvSpPr>
        <p:spPr bwMode="auto">
          <a:xfrm>
            <a:off x="4808751" y="5295196"/>
            <a:ext cx="433388" cy="398463"/>
          </a:xfrm>
          <a:custGeom>
            <a:avLst/>
            <a:gdLst>
              <a:gd name="T0" fmla="*/ 77 w 1090"/>
              <a:gd name="T1" fmla="*/ 835 h 1001"/>
              <a:gd name="T2" fmla="*/ 76 w 1090"/>
              <a:gd name="T3" fmla="*/ 807 h 1001"/>
              <a:gd name="T4" fmla="*/ 689 w 1090"/>
              <a:gd name="T5" fmla="*/ 772 h 1001"/>
              <a:gd name="T6" fmla="*/ 717 w 1090"/>
              <a:gd name="T7" fmla="*/ 728 h 1001"/>
              <a:gd name="T8" fmla="*/ 673 w 1090"/>
              <a:gd name="T9" fmla="*/ 699 h 1001"/>
              <a:gd name="T10" fmla="*/ 59 w 1090"/>
              <a:gd name="T11" fmla="*/ 718 h 1001"/>
              <a:gd name="T12" fmla="*/ 46 w 1090"/>
              <a:gd name="T13" fmla="*/ 696 h 1001"/>
              <a:gd name="T14" fmla="*/ 7 w 1090"/>
              <a:gd name="T15" fmla="*/ 354 h 1001"/>
              <a:gd name="T16" fmla="*/ 1 w 1090"/>
              <a:gd name="T17" fmla="*/ 329 h 1001"/>
              <a:gd name="T18" fmla="*/ 35 w 1090"/>
              <a:gd name="T19" fmla="*/ 304 h 1001"/>
              <a:gd name="T20" fmla="*/ 818 w 1090"/>
              <a:gd name="T21" fmla="*/ 123 h 1001"/>
              <a:gd name="T22" fmla="*/ 896 w 1090"/>
              <a:gd name="T23" fmla="*/ 47 h 1001"/>
              <a:gd name="T24" fmla="*/ 976 w 1090"/>
              <a:gd name="T25" fmla="*/ 8 h 1001"/>
              <a:gd name="T26" fmla="*/ 1068 w 1090"/>
              <a:gd name="T27" fmla="*/ 12 h 1001"/>
              <a:gd name="T28" fmla="*/ 1090 w 1090"/>
              <a:gd name="T29" fmla="*/ 51 h 1001"/>
              <a:gd name="T30" fmla="*/ 1058 w 1090"/>
              <a:gd name="T31" fmla="*/ 93 h 1001"/>
              <a:gd name="T32" fmla="*/ 972 w 1090"/>
              <a:gd name="T33" fmla="*/ 105 h 1001"/>
              <a:gd name="T34" fmla="*/ 900 w 1090"/>
              <a:gd name="T35" fmla="*/ 122 h 1001"/>
              <a:gd name="T36" fmla="*/ 861 w 1090"/>
              <a:gd name="T37" fmla="*/ 185 h 1001"/>
              <a:gd name="T38" fmla="*/ 774 w 1090"/>
              <a:gd name="T39" fmla="*/ 714 h 1001"/>
              <a:gd name="T40" fmla="*/ 768 w 1090"/>
              <a:gd name="T41" fmla="*/ 790 h 1001"/>
              <a:gd name="T42" fmla="*/ 708 w 1090"/>
              <a:gd name="T43" fmla="*/ 835 h 1001"/>
              <a:gd name="T44" fmla="*/ 101 w 1090"/>
              <a:gd name="T45" fmla="*/ 622 h 1001"/>
              <a:gd name="T46" fmla="*/ 267 w 1090"/>
              <a:gd name="T47" fmla="*/ 607 h 1001"/>
              <a:gd name="T48" fmla="*/ 409 w 1090"/>
              <a:gd name="T49" fmla="*/ 646 h 1001"/>
              <a:gd name="T50" fmla="*/ 513 w 1090"/>
              <a:gd name="T51" fmla="*/ 642 h 1001"/>
              <a:gd name="T52" fmla="*/ 582 w 1090"/>
              <a:gd name="T53" fmla="*/ 638 h 1001"/>
              <a:gd name="T54" fmla="*/ 125 w 1090"/>
              <a:gd name="T55" fmla="*/ 575 h 1001"/>
              <a:gd name="T56" fmla="*/ 232 w 1090"/>
              <a:gd name="T57" fmla="*/ 566 h 1001"/>
              <a:gd name="T58" fmla="*/ 306 w 1090"/>
              <a:gd name="T59" fmla="*/ 559 h 1001"/>
              <a:gd name="T60" fmla="*/ 458 w 1090"/>
              <a:gd name="T61" fmla="*/ 489 h 1001"/>
              <a:gd name="T62" fmla="*/ 643 w 1090"/>
              <a:gd name="T63" fmla="*/ 467 h 1001"/>
              <a:gd name="T64" fmla="*/ 118 w 1090"/>
              <a:gd name="T65" fmla="*/ 486 h 1001"/>
              <a:gd name="T66" fmla="*/ 231 w 1090"/>
              <a:gd name="T67" fmla="*/ 472 h 1001"/>
              <a:gd name="T68" fmla="*/ 306 w 1090"/>
              <a:gd name="T69" fmla="*/ 463 h 1001"/>
              <a:gd name="T70" fmla="*/ 465 w 1090"/>
              <a:gd name="T71" fmla="*/ 394 h 1001"/>
              <a:gd name="T72" fmla="*/ 668 w 1090"/>
              <a:gd name="T73" fmla="*/ 364 h 1001"/>
              <a:gd name="T74" fmla="*/ 112 w 1090"/>
              <a:gd name="T75" fmla="*/ 400 h 1001"/>
              <a:gd name="T76" fmla="*/ 229 w 1090"/>
              <a:gd name="T77" fmla="*/ 382 h 1001"/>
              <a:gd name="T78" fmla="*/ 307 w 1090"/>
              <a:gd name="T79" fmla="*/ 372 h 1001"/>
              <a:gd name="T80" fmla="*/ 472 w 1090"/>
              <a:gd name="T81" fmla="*/ 292 h 1001"/>
              <a:gd name="T82" fmla="*/ 695 w 1090"/>
              <a:gd name="T83" fmla="*/ 256 h 1001"/>
              <a:gd name="T84" fmla="*/ 197 w 1090"/>
              <a:gd name="T85" fmla="*/ 865 h 1001"/>
              <a:gd name="T86" fmla="*/ 148 w 1090"/>
              <a:gd name="T87" fmla="*/ 895 h 1001"/>
              <a:gd name="T88" fmla="*/ 140 w 1090"/>
              <a:gd name="T89" fmla="*/ 953 h 1001"/>
              <a:gd name="T90" fmla="*/ 178 w 1090"/>
              <a:gd name="T91" fmla="*/ 996 h 1001"/>
              <a:gd name="T92" fmla="*/ 236 w 1090"/>
              <a:gd name="T93" fmla="*/ 992 h 1001"/>
              <a:gd name="T94" fmla="*/ 271 w 1090"/>
              <a:gd name="T95" fmla="*/ 947 h 1001"/>
              <a:gd name="T96" fmla="*/ 256 w 1090"/>
              <a:gd name="T97" fmla="*/ 890 h 1001"/>
              <a:gd name="T98" fmla="*/ 204 w 1090"/>
              <a:gd name="T99" fmla="*/ 865 h 1001"/>
              <a:gd name="T100" fmla="*/ 569 w 1090"/>
              <a:gd name="T101" fmla="*/ 885 h 1001"/>
              <a:gd name="T102" fmla="*/ 549 w 1090"/>
              <a:gd name="T103" fmla="*/ 939 h 1001"/>
              <a:gd name="T104" fmla="*/ 579 w 1090"/>
              <a:gd name="T105" fmla="*/ 989 h 1001"/>
              <a:gd name="T106" fmla="*/ 637 w 1090"/>
              <a:gd name="T107" fmla="*/ 998 h 1001"/>
              <a:gd name="T108" fmla="*/ 680 w 1090"/>
              <a:gd name="T109" fmla="*/ 960 h 1001"/>
              <a:gd name="T110" fmla="*/ 677 w 1090"/>
              <a:gd name="T111" fmla="*/ 900 h 1001"/>
              <a:gd name="T112" fmla="*/ 630 w 1090"/>
              <a:gd name="T113" fmla="*/ 866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90" h="1001">
                <a:moveTo>
                  <a:pt x="106" y="850"/>
                </a:moveTo>
                <a:lnTo>
                  <a:pt x="99" y="850"/>
                </a:lnTo>
                <a:lnTo>
                  <a:pt x="93" y="848"/>
                </a:lnTo>
                <a:lnTo>
                  <a:pt x="89" y="847"/>
                </a:lnTo>
                <a:lnTo>
                  <a:pt x="86" y="844"/>
                </a:lnTo>
                <a:lnTo>
                  <a:pt x="82" y="842"/>
                </a:lnTo>
                <a:lnTo>
                  <a:pt x="79" y="839"/>
                </a:lnTo>
                <a:lnTo>
                  <a:pt x="78" y="837"/>
                </a:lnTo>
                <a:lnTo>
                  <a:pt x="77" y="835"/>
                </a:lnTo>
                <a:lnTo>
                  <a:pt x="75" y="831"/>
                </a:lnTo>
                <a:lnTo>
                  <a:pt x="74" y="828"/>
                </a:lnTo>
                <a:lnTo>
                  <a:pt x="73" y="826"/>
                </a:lnTo>
                <a:lnTo>
                  <a:pt x="73" y="823"/>
                </a:lnTo>
                <a:lnTo>
                  <a:pt x="73" y="822"/>
                </a:lnTo>
                <a:lnTo>
                  <a:pt x="73" y="821"/>
                </a:lnTo>
                <a:lnTo>
                  <a:pt x="73" y="816"/>
                </a:lnTo>
                <a:lnTo>
                  <a:pt x="74" y="811"/>
                </a:lnTo>
                <a:lnTo>
                  <a:pt x="76" y="807"/>
                </a:lnTo>
                <a:lnTo>
                  <a:pt x="78" y="803"/>
                </a:lnTo>
                <a:lnTo>
                  <a:pt x="81" y="800"/>
                </a:lnTo>
                <a:lnTo>
                  <a:pt x="85" y="796"/>
                </a:lnTo>
                <a:lnTo>
                  <a:pt x="88" y="794"/>
                </a:lnTo>
                <a:lnTo>
                  <a:pt x="92" y="792"/>
                </a:lnTo>
                <a:lnTo>
                  <a:pt x="98" y="790"/>
                </a:lnTo>
                <a:lnTo>
                  <a:pt x="105" y="789"/>
                </a:lnTo>
                <a:lnTo>
                  <a:pt x="679" y="773"/>
                </a:lnTo>
                <a:lnTo>
                  <a:pt x="689" y="772"/>
                </a:lnTo>
                <a:lnTo>
                  <a:pt x="699" y="769"/>
                </a:lnTo>
                <a:lnTo>
                  <a:pt x="705" y="766"/>
                </a:lnTo>
                <a:lnTo>
                  <a:pt x="710" y="760"/>
                </a:lnTo>
                <a:lnTo>
                  <a:pt x="715" y="755"/>
                </a:lnTo>
                <a:lnTo>
                  <a:pt x="717" y="749"/>
                </a:lnTo>
                <a:lnTo>
                  <a:pt x="718" y="743"/>
                </a:lnTo>
                <a:lnTo>
                  <a:pt x="719" y="738"/>
                </a:lnTo>
                <a:lnTo>
                  <a:pt x="718" y="733"/>
                </a:lnTo>
                <a:lnTo>
                  <a:pt x="717" y="728"/>
                </a:lnTo>
                <a:lnTo>
                  <a:pt x="716" y="723"/>
                </a:lnTo>
                <a:lnTo>
                  <a:pt x="714" y="719"/>
                </a:lnTo>
                <a:lnTo>
                  <a:pt x="710" y="715"/>
                </a:lnTo>
                <a:lnTo>
                  <a:pt x="707" y="712"/>
                </a:lnTo>
                <a:lnTo>
                  <a:pt x="704" y="710"/>
                </a:lnTo>
                <a:lnTo>
                  <a:pt x="700" y="706"/>
                </a:lnTo>
                <a:lnTo>
                  <a:pt x="691" y="703"/>
                </a:lnTo>
                <a:lnTo>
                  <a:pt x="683" y="700"/>
                </a:lnTo>
                <a:lnTo>
                  <a:pt x="673" y="699"/>
                </a:lnTo>
                <a:lnTo>
                  <a:pt x="664" y="699"/>
                </a:lnTo>
                <a:lnTo>
                  <a:pt x="663" y="699"/>
                </a:lnTo>
                <a:lnTo>
                  <a:pt x="662" y="699"/>
                </a:lnTo>
                <a:lnTo>
                  <a:pt x="79" y="724"/>
                </a:lnTo>
                <a:lnTo>
                  <a:pt x="78" y="724"/>
                </a:lnTo>
                <a:lnTo>
                  <a:pt x="72" y="724"/>
                </a:lnTo>
                <a:lnTo>
                  <a:pt x="67" y="722"/>
                </a:lnTo>
                <a:lnTo>
                  <a:pt x="62" y="721"/>
                </a:lnTo>
                <a:lnTo>
                  <a:pt x="59" y="718"/>
                </a:lnTo>
                <a:lnTo>
                  <a:pt x="55" y="716"/>
                </a:lnTo>
                <a:lnTo>
                  <a:pt x="53" y="713"/>
                </a:lnTo>
                <a:lnTo>
                  <a:pt x="51" y="711"/>
                </a:lnTo>
                <a:lnTo>
                  <a:pt x="50" y="710"/>
                </a:lnTo>
                <a:lnTo>
                  <a:pt x="49" y="705"/>
                </a:lnTo>
                <a:lnTo>
                  <a:pt x="47" y="702"/>
                </a:lnTo>
                <a:lnTo>
                  <a:pt x="46" y="700"/>
                </a:lnTo>
                <a:lnTo>
                  <a:pt x="46" y="698"/>
                </a:lnTo>
                <a:lnTo>
                  <a:pt x="46" y="696"/>
                </a:lnTo>
                <a:lnTo>
                  <a:pt x="46" y="695"/>
                </a:lnTo>
                <a:lnTo>
                  <a:pt x="46" y="691"/>
                </a:lnTo>
                <a:lnTo>
                  <a:pt x="47" y="685"/>
                </a:lnTo>
                <a:lnTo>
                  <a:pt x="49" y="681"/>
                </a:lnTo>
                <a:lnTo>
                  <a:pt x="52" y="678"/>
                </a:lnTo>
                <a:lnTo>
                  <a:pt x="9" y="356"/>
                </a:lnTo>
                <a:lnTo>
                  <a:pt x="8" y="356"/>
                </a:lnTo>
                <a:lnTo>
                  <a:pt x="8" y="356"/>
                </a:lnTo>
                <a:lnTo>
                  <a:pt x="7" y="354"/>
                </a:lnTo>
                <a:lnTo>
                  <a:pt x="5" y="353"/>
                </a:lnTo>
                <a:lnTo>
                  <a:pt x="3" y="349"/>
                </a:lnTo>
                <a:lnTo>
                  <a:pt x="2" y="345"/>
                </a:lnTo>
                <a:lnTo>
                  <a:pt x="1" y="343"/>
                </a:lnTo>
                <a:lnTo>
                  <a:pt x="1" y="341"/>
                </a:lnTo>
                <a:lnTo>
                  <a:pt x="1" y="340"/>
                </a:lnTo>
                <a:lnTo>
                  <a:pt x="0" y="339"/>
                </a:lnTo>
                <a:lnTo>
                  <a:pt x="0" y="333"/>
                </a:lnTo>
                <a:lnTo>
                  <a:pt x="1" y="329"/>
                </a:lnTo>
                <a:lnTo>
                  <a:pt x="2" y="325"/>
                </a:lnTo>
                <a:lnTo>
                  <a:pt x="4" y="321"/>
                </a:lnTo>
                <a:lnTo>
                  <a:pt x="7" y="318"/>
                </a:lnTo>
                <a:lnTo>
                  <a:pt x="9" y="314"/>
                </a:lnTo>
                <a:lnTo>
                  <a:pt x="13" y="311"/>
                </a:lnTo>
                <a:lnTo>
                  <a:pt x="17" y="309"/>
                </a:lnTo>
                <a:lnTo>
                  <a:pt x="22" y="307"/>
                </a:lnTo>
                <a:lnTo>
                  <a:pt x="27" y="305"/>
                </a:lnTo>
                <a:lnTo>
                  <a:pt x="35" y="304"/>
                </a:lnTo>
                <a:lnTo>
                  <a:pt x="797" y="176"/>
                </a:lnTo>
                <a:lnTo>
                  <a:pt x="799" y="168"/>
                </a:lnTo>
                <a:lnTo>
                  <a:pt x="800" y="165"/>
                </a:lnTo>
                <a:lnTo>
                  <a:pt x="800" y="162"/>
                </a:lnTo>
                <a:lnTo>
                  <a:pt x="803" y="157"/>
                </a:lnTo>
                <a:lnTo>
                  <a:pt x="803" y="157"/>
                </a:lnTo>
                <a:lnTo>
                  <a:pt x="807" y="145"/>
                </a:lnTo>
                <a:lnTo>
                  <a:pt x="812" y="133"/>
                </a:lnTo>
                <a:lnTo>
                  <a:pt x="818" y="123"/>
                </a:lnTo>
                <a:lnTo>
                  <a:pt x="825" y="112"/>
                </a:lnTo>
                <a:lnTo>
                  <a:pt x="831" y="103"/>
                </a:lnTo>
                <a:lnTo>
                  <a:pt x="840" y="93"/>
                </a:lnTo>
                <a:lnTo>
                  <a:pt x="847" y="83"/>
                </a:lnTo>
                <a:lnTo>
                  <a:pt x="855" y="75"/>
                </a:lnTo>
                <a:lnTo>
                  <a:pt x="865" y="68"/>
                </a:lnTo>
                <a:lnTo>
                  <a:pt x="875" y="60"/>
                </a:lnTo>
                <a:lnTo>
                  <a:pt x="885" y="54"/>
                </a:lnTo>
                <a:lnTo>
                  <a:pt x="896" y="47"/>
                </a:lnTo>
                <a:lnTo>
                  <a:pt x="906" y="42"/>
                </a:lnTo>
                <a:lnTo>
                  <a:pt x="917" y="38"/>
                </a:lnTo>
                <a:lnTo>
                  <a:pt x="929" y="34"/>
                </a:lnTo>
                <a:lnTo>
                  <a:pt x="940" y="31"/>
                </a:lnTo>
                <a:lnTo>
                  <a:pt x="946" y="25"/>
                </a:lnTo>
                <a:lnTo>
                  <a:pt x="952" y="20"/>
                </a:lnTo>
                <a:lnTo>
                  <a:pt x="959" y="16"/>
                </a:lnTo>
                <a:lnTo>
                  <a:pt x="968" y="11"/>
                </a:lnTo>
                <a:lnTo>
                  <a:pt x="976" y="8"/>
                </a:lnTo>
                <a:lnTo>
                  <a:pt x="985" y="5"/>
                </a:lnTo>
                <a:lnTo>
                  <a:pt x="994" y="3"/>
                </a:lnTo>
                <a:lnTo>
                  <a:pt x="1004" y="1"/>
                </a:lnTo>
                <a:lnTo>
                  <a:pt x="1012" y="0"/>
                </a:lnTo>
                <a:lnTo>
                  <a:pt x="1020" y="0"/>
                </a:lnTo>
                <a:lnTo>
                  <a:pt x="1034" y="1"/>
                </a:lnTo>
                <a:lnTo>
                  <a:pt x="1047" y="3"/>
                </a:lnTo>
                <a:lnTo>
                  <a:pt x="1059" y="7"/>
                </a:lnTo>
                <a:lnTo>
                  <a:pt x="1068" y="12"/>
                </a:lnTo>
                <a:lnTo>
                  <a:pt x="1073" y="16"/>
                </a:lnTo>
                <a:lnTo>
                  <a:pt x="1077" y="19"/>
                </a:lnTo>
                <a:lnTo>
                  <a:pt x="1080" y="23"/>
                </a:lnTo>
                <a:lnTo>
                  <a:pt x="1083" y="26"/>
                </a:lnTo>
                <a:lnTo>
                  <a:pt x="1085" y="31"/>
                </a:lnTo>
                <a:lnTo>
                  <a:pt x="1087" y="36"/>
                </a:lnTo>
                <a:lnTo>
                  <a:pt x="1088" y="40"/>
                </a:lnTo>
                <a:lnTo>
                  <a:pt x="1090" y="45"/>
                </a:lnTo>
                <a:lnTo>
                  <a:pt x="1090" y="51"/>
                </a:lnTo>
                <a:lnTo>
                  <a:pt x="1088" y="56"/>
                </a:lnTo>
                <a:lnTo>
                  <a:pt x="1087" y="61"/>
                </a:lnTo>
                <a:lnTo>
                  <a:pt x="1085" y="67"/>
                </a:lnTo>
                <a:lnTo>
                  <a:pt x="1082" y="72"/>
                </a:lnTo>
                <a:lnTo>
                  <a:pt x="1079" y="76"/>
                </a:lnTo>
                <a:lnTo>
                  <a:pt x="1075" y="80"/>
                </a:lnTo>
                <a:lnTo>
                  <a:pt x="1069" y="86"/>
                </a:lnTo>
                <a:lnTo>
                  <a:pt x="1064" y="89"/>
                </a:lnTo>
                <a:lnTo>
                  <a:pt x="1058" y="93"/>
                </a:lnTo>
                <a:lnTo>
                  <a:pt x="1051" y="96"/>
                </a:lnTo>
                <a:lnTo>
                  <a:pt x="1045" y="99"/>
                </a:lnTo>
                <a:lnTo>
                  <a:pt x="1030" y="105"/>
                </a:lnTo>
                <a:lnTo>
                  <a:pt x="1013" y="107"/>
                </a:lnTo>
                <a:lnTo>
                  <a:pt x="1006" y="108"/>
                </a:lnTo>
                <a:lnTo>
                  <a:pt x="998" y="108"/>
                </a:lnTo>
                <a:lnTo>
                  <a:pt x="998" y="108"/>
                </a:lnTo>
                <a:lnTo>
                  <a:pt x="985" y="107"/>
                </a:lnTo>
                <a:lnTo>
                  <a:pt x="972" y="105"/>
                </a:lnTo>
                <a:lnTo>
                  <a:pt x="960" y="101"/>
                </a:lnTo>
                <a:lnTo>
                  <a:pt x="950" y="96"/>
                </a:lnTo>
                <a:lnTo>
                  <a:pt x="942" y="98"/>
                </a:lnTo>
                <a:lnTo>
                  <a:pt x="935" y="100"/>
                </a:lnTo>
                <a:lnTo>
                  <a:pt x="928" y="104"/>
                </a:lnTo>
                <a:lnTo>
                  <a:pt x="920" y="108"/>
                </a:lnTo>
                <a:lnTo>
                  <a:pt x="913" y="112"/>
                </a:lnTo>
                <a:lnTo>
                  <a:pt x="906" y="117"/>
                </a:lnTo>
                <a:lnTo>
                  <a:pt x="900" y="122"/>
                </a:lnTo>
                <a:lnTo>
                  <a:pt x="894" y="128"/>
                </a:lnTo>
                <a:lnTo>
                  <a:pt x="888" y="133"/>
                </a:lnTo>
                <a:lnTo>
                  <a:pt x="883" y="140"/>
                </a:lnTo>
                <a:lnTo>
                  <a:pt x="878" y="147"/>
                </a:lnTo>
                <a:lnTo>
                  <a:pt x="874" y="154"/>
                </a:lnTo>
                <a:lnTo>
                  <a:pt x="869" y="162"/>
                </a:lnTo>
                <a:lnTo>
                  <a:pt x="866" y="169"/>
                </a:lnTo>
                <a:lnTo>
                  <a:pt x="863" y="178"/>
                </a:lnTo>
                <a:lnTo>
                  <a:pt x="861" y="185"/>
                </a:lnTo>
                <a:lnTo>
                  <a:pt x="855" y="203"/>
                </a:lnTo>
                <a:lnTo>
                  <a:pt x="855" y="203"/>
                </a:lnTo>
                <a:lnTo>
                  <a:pt x="726" y="651"/>
                </a:lnTo>
                <a:lnTo>
                  <a:pt x="734" y="657"/>
                </a:lnTo>
                <a:lnTo>
                  <a:pt x="743" y="664"/>
                </a:lnTo>
                <a:lnTo>
                  <a:pt x="752" y="675"/>
                </a:lnTo>
                <a:lnTo>
                  <a:pt x="760" y="686"/>
                </a:lnTo>
                <a:lnTo>
                  <a:pt x="769" y="699"/>
                </a:lnTo>
                <a:lnTo>
                  <a:pt x="774" y="714"/>
                </a:lnTo>
                <a:lnTo>
                  <a:pt x="777" y="722"/>
                </a:lnTo>
                <a:lnTo>
                  <a:pt x="778" y="730"/>
                </a:lnTo>
                <a:lnTo>
                  <a:pt x="779" y="738"/>
                </a:lnTo>
                <a:lnTo>
                  <a:pt x="780" y="746"/>
                </a:lnTo>
                <a:lnTo>
                  <a:pt x="779" y="756"/>
                </a:lnTo>
                <a:lnTo>
                  <a:pt x="778" y="765"/>
                </a:lnTo>
                <a:lnTo>
                  <a:pt x="775" y="774"/>
                </a:lnTo>
                <a:lnTo>
                  <a:pt x="772" y="783"/>
                </a:lnTo>
                <a:lnTo>
                  <a:pt x="768" y="790"/>
                </a:lnTo>
                <a:lnTo>
                  <a:pt x="762" y="798"/>
                </a:lnTo>
                <a:lnTo>
                  <a:pt x="756" y="805"/>
                </a:lnTo>
                <a:lnTo>
                  <a:pt x="750" y="811"/>
                </a:lnTo>
                <a:lnTo>
                  <a:pt x="743" y="817"/>
                </a:lnTo>
                <a:lnTo>
                  <a:pt x="737" y="822"/>
                </a:lnTo>
                <a:lnTo>
                  <a:pt x="729" y="826"/>
                </a:lnTo>
                <a:lnTo>
                  <a:pt x="722" y="830"/>
                </a:lnTo>
                <a:lnTo>
                  <a:pt x="715" y="832"/>
                </a:lnTo>
                <a:lnTo>
                  <a:pt x="708" y="835"/>
                </a:lnTo>
                <a:lnTo>
                  <a:pt x="701" y="837"/>
                </a:lnTo>
                <a:lnTo>
                  <a:pt x="695" y="837"/>
                </a:lnTo>
                <a:lnTo>
                  <a:pt x="680" y="838"/>
                </a:lnTo>
                <a:lnTo>
                  <a:pt x="680" y="838"/>
                </a:lnTo>
                <a:lnTo>
                  <a:pt x="106" y="850"/>
                </a:lnTo>
                <a:close/>
                <a:moveTo>
                  <a:pt x="107" y="661"/>
                </a:moveTo>
                <a:lnTo>
                  <a:pt x="131" y="660"/>
                </a:lnTo>
                <a:lnTo>
                  <a:pt x="128" y="620"/>
                </a:lnTo>
                <a:lnTo>
                  <a:pt x="101" y="622"/>
                </a:lnTo>
                <a:lnTo>
                  <a:pt x="107" y="661"/>
                </a:lnTo>
                <a:close/>
                <a:moveTo>
                  <a:pt x="169" y="659"/>
                </a:moveTo>
                <a:lnTo>
                  <a:pt x="196" y="657"/>
                </a:lnTo>
                <a:lnTo>
                  <a:pt x="195" y="614"/>
                </a:lnTo>
                <a:lnTo>
                  <a:pt x="167" y="616"/>
                </a:lnTo>
                <a:lnTo>
                  <a:pt x="169" y="659"/>
                </a:lnTo>
                <a:close/>
                <a:moveTo>
                  <a:pt x="234" y="656"/>
                </a:moveTo>
                <a:lnTo>
                  <a:pt x="266" y="653"/>
                </a:lnTo>
                <a:lnTo>
                  <a:pt x="267" y="607"/>
                </a:lnTo>
                <a:lnTo>
                  <a:pt x="233" y="610"/>
                </a:lnTo>
                <a:lnTo>
                  <a:pt x="234" y="656"/>
                </a:lnTo>
                <a:close/>
                <a:moveTo>
                  <a:pt x="305" y="651"/>
                </a:moveTo>
                <a:lnTo>
                  <a:pt x="340" y="650"/>
                </a:lnTo>
                <a:lnTo>
                  <a:pt x="342" y="600"/>
                </a:lnTo>
                <a:lnTo>
                  <a:pt x="305" y="604"/>
                </a:lnTo>
                <a:lnTo>
                  <a:pt x="305" y="651"/>
                </a:lnTo>
                <a:close/>
                <a:moveTo>
                  <a:pt x="378" y="648"/>
                </a:moveTo>
                <a:lnTo>
                  <a:pt x="409" y="646"/>
                </a:lnTo>
                <a:lnTo>
                  <a:pt x="412" y="594"/>
                </a:lnTo>
                <a:lnTo>
                  <a:pt x="380" y="597"/>
                </a:lnTo>
                <a:lnTo>
                  <a:pt x="378" y="648"/>
                </a:lnTo>
                <a:close/>
                <a:moveTo>
                  <a:pt x="447" y="645"/>
                </a:moveTo>
                <a:lnTo>
                  <a:pt x="475" y="643"/>
                </a:lnTo>
                <a:lnTo>
                  <a:pt x="482" y="589"/>
                </a:lnTo>
                <a:lnTo>
                  <a:pt x="451" y="591"/>
                </a:lnTo>
                <a:lnTo>
                  <a:pt x="447" y="645"/>
                </a:lnTo>
                <a:close/>
                <a:moveTo>
                  <a:pt x="513" y="642"/>
                </a:moveTo>
                <a:lnTo>
                  <a:pt x="543" y="640"/>
                </a:lnTo>
                <a:lnTo>
                  <a:pt x="553" y="582"/>
                </a:lnTo>
                <a:lnTo>
                  <a:pt x="521" y="585"/>
                </a:lnTo>
                <a:lnTo>
                  <a:pt x="513" y="642"/>
                </a:lnTo>
                <a:close/>
                <a:moveTo>
                  <a:pt x="582" y="638"/>
                </a:moveTo>
                <a:lnTo>
                  <a:pt x="601" y="638"/>
                </a:lnTo>
                <a:lnTo>
                  <a:pt x="616" y="576"/>
                </a:lnTo>
                <a:lnTo>
                  <a:pt x="593" y="578"/>
                </a:lnTo>
                <a:lnTo>
                  <a:pt x="582" y="638"/>
                </a:lnTo>
                <a:close/>
                <a:moveTo>
                  <a:pt x="641" y="635"/>
                </a:moveTo>
                <a:lnTo>
                  <a:pt x="659" y="634"/>
                </a:lnTo>
                <a:lnTo>
                  <a:pt x="661" y="634"/>
                </a:lnTo>
                <a:lnTo>
                  <a:pt x="663" y="634"/>
                </a:lnTo>
                <a:lnTo>
                  <a:pt x="682" y="571"/>
                </a:lnTo>
                <a:lnTo>
                  <a:pt x="656" y="573"/>
                </a:lnTo>
                <a:lnTo>
                  <a:pt x="641" y="635"/>
                </a:lnTo>
                <a:close/>
                <a:moveTo>
                  <a:pt x="95" y="578"/>
                </a:moveTo>
                <a:lnTo>
                  <a:pt x="125" y="575"/>
                </a:lnTo>
                <a:lnTo>
                  <a:pt x="122" y="531"/>
                </a:lnTo>
                <a:lnTo>
                  <a:pt x="90" y="534"/>
                </a:lnTo>
                <a:lnTo>
                  <a:pt x="95" y="578"/>
                </a:lnTo>
                <a:close/>
                <a:moveTo>
                  <a:pt x="163" y="572"/>
                </a:moveTo>
                <a:lnTo>
                  <a:pt x="194" y="569"/>
                </a:lnTo>
                <a:lnTo>
                  <a:pt x="193" y="522"/>
                </a:lnTo>
                <a:lnTo>
                  <a:pt x="160" y="525"/>
                </a:lnTo>
                <a:lnTo>
                  <a:pt x="163" y="572"/>
                </a:lnTo>
                <a:close/>
                <a:moveTo>
                  <a:pt x="232" y="566"/>
                </a:moveTo>
                <a:lnTo>
                  <a:pt x="267" y="562"/>
                </a:lnTo>
                <a:lnTo>
                  <a:pt x="268" y="513"/>
                </a:lnTo>
                <a:lnTo>
                  <a:pt x="231" y="517"/>
                </a:lnTo>
                <a:lnTo>
                  <a:pt x="232" y="566"/>
                </a:lnTo>
                <a:close/>
                <a:moveTo>
                  <a:pt x="306" y="559"/>
                </a:moveTo>
                <a:lnTo>
                  <a:pt x="343" y="556"/>
                </a:lnTo>
                <a:lnTo>
                  <a:pt x="345" y="503"/>
                </a:lnTo>
                <a:lnTo>
                  <a:pt x="306" y="508"/>
                </a:lnTo>
                <a:lnTo>
                  <a:pt x="306" y="559"/>
                </a:lnTo>
                <a:close/>
                <a:moveTo>
                  <a:pt x="382" y="552"/>
                </a:moveTo>
                <a:lnTo>
                  <a:pt x="415" y="549"/>
                </a:lnTo>
                <a:lnTo>
                  <a:pt x="419" y="495"/>
                </a:lnTo>
                <a:lnTo>
                  <a:pt x="383" y="499"/>
                </a:lnTo>
                <a:lnTo>
                  <a:pt x="382" y="552"/>
                </a:lnTo>
                <a:close/>
                <a:moveTo>
                  <a:pt x="454" y="545"/>
                </a:moveTo>
                <a:lnTo>
                  <a:pt x="487" y="542"/>
                </a:lnTo>
                <a:lnTo>
                  <a:pt x="494" y="485"/>
                </a:lnTo>
                <a:lnTo>
                  <a:pt x="458" y="489"/>
                </a:lnTo>
                <a:lnTo>
                  <a:pt x="454" y="545"/>
                </a:lnTo>
                <a:close/>
                <a:moveTo>
                  <a:pt x="526" y="539"/>
                </a:moveTo>
                <a:lnTo>
                  <a:pt x="561" y="536"/>
                </a:lnTo>
                <a:lnTo>
                  <a:pt x="572" y="475"/>
                </a:lnTo>
                <a:lnTo>
                  <a:pt x="534" y="481"/>
                </a:lnTo>
                <a:lnTo>
                  <a:pt x="526" y="539"/>
                </a:lnTo>
                <a:close/>
                <a:moveTo>
                  <a:pt x="600" y="533"/>
                </a:moveTo>
                <a:lnTo>
                  <a:pt x="627" y="529"/>
                </a:lnTo>
                <a:lnTo>
                  <a:pt x="643" y="467"/>
                </a:lnTo>
                <a:lnTo>
                  <a:pt x="611" y="471"/>
                </a:lnTo>
                <a:lnTo>
                  <a:pt x="600" y="533"/>
                </a:lnTo>
                <a:close/>
                <a:moveTo>
                  <a:pt x="667" y="526"/>
                </a:moveTo>
                <a:lnTo>
                  <a:pt x="696" y="524"/>
                </a:lnTo>
                <a:lnTo>
                  <a:pt x="715" y="459"/>
                </a:lnTo>
                <a:lnTo>
                  <a:pt x="683" y="462"/>
                </a:lnTo>
                <a:lnTo>
                  <a:pt x="667" y="526"/>
                </a:lnTo>
                <a:close/>
                <a:moveTo>
                  <a:pt x="83" y="490"/>
                </a:moveTo>
                <a:lnTo>
                  <a:pt x="118" y="486"/>
                </a:lnTo>
                <a:lnTo>
                  <a:pt x="115" y="444"/>
                </a:lnTo>
                <a:lnTo>
                  <a:pt x="78" y="449"/>
                </a:lnTo>
                <a:lnTo>
                  <a:pt x="83" y="490"/>
                </a:lnTo>
                <a:close/>
                <a:moveTo>
                  <a:pt x="157" y="482"/>
                </a:moveTo>
                <a:lnTo>
                  <a:pt x="193" y="478"/>
                </a:lnTo>
                <a:lnTo>
                  <a:pt x="192" y="433"/>
                </a:lnTo>
                <a:lnTo>
                  <a:pt x="153" y="438"/>
                </a:lnTo>
                <a:lnTo>
                  <a:pt x="157" y="482"/>
                </a:lnTo>
                <a:close/>
                <a:moveTo>
                  <a:pt x="231" y="472"/>
                </a:moveTo>
                <a:lnTo>
                  <a:pt x="268" y="468"/>
                </a:lnTo>
                <a:lnTo>
                  <a:pt x="269" y="421"/>
                </a:lnTo>
                <a:lnTo>
                  <a:pt x="230" y="428"/>
                </a:lnTo>
                <a:lnTo>
                  <a:pt x="231" y="472"/>
                </a:lnTo>
                <a:close/>
                <a:moveTo>
                  <a:pt x="306" y="463"/>
                </a:moveTo>
                <a:lnTo>
                  <a:pt x="347" y="457"/>
                </a:lnTo>
                <a:lnTo>
                  <a:pt x="348" y="411"/>
                </a:lnTo>
                <a:lnTo>
                  <a:pt x="307" y="416"/>
                </a:lnTo>
                <a:lnTo>
                  <a:pt x="306" y="463"/>
                </a:lnTo>
                <a:close/>
                <a:moveTo>
                  <a:pt x="385" y="453"/>
                </a:moveTo>
                <a:lnTo>
                  <a:pt x="422" y="449"/>
                </a:lnTo>
                <a:lnTo>
                  <a:pt x="426" y="399"/>
                </a:lnTo>
                <a:lnTo>
                  <a:pt x="387" y="404"/>
                </a:lnTo>
                <a:lnTo>
                  <a:pt x="385" y="453"/>
                </a:lnTo>
                <a:close/>
                <a:moveTo>
                  <a:pt x="462" y="444"/>
                </a:moveTo>
                <a:lnTo>
                  <a:pt x="500" y="439"/>
                </a:lnTo>
                <a:lnTo>
                  <a:pt x="506" y="388"/>
                </a:lnTo>
                <a:lnTo>
                  <a:pt x="465" y="394"/>
                </a:lnTo>
                <a:lnTo>
                  <a:pt x="462" y="444"/>
                </a:lnTo>
                <a:close/>
                <a:moveTo>
                  <a:pt x="539" y="434"/>
                </a:moveTo>
                <a:lnTo>
                  <a:pt x="579" y="429"/>
                </a:lnTo>
                <a:lnTo>
                  <a:pt x="589" y="376"/>
                </a:lnTo>
                <a:lnTo>
                  <a:pt x="545" y="382"/>
                </a:lnTo>
                <a:lnTo>
                  <a:pt x="539" y="434"/>
                </a:lnTo>
                <a:close/>
                <a:moveTo>
                  <a:pt x="619" y="425"/>
                </a:moveTo>
                <a:lnTo>
                  <a:pt x="654" y="420"/>
                </a:lnTo>
                <a:lnTo>
                  <a:pt x="668" y="364"/>
                </a:lnTo>
                <a:lnTo>
                  <a:pt x="629" y="370"/>
                </a:lnTo>
                <a:lnTo>
                  <a:pt x="619" y="425"/>
                </a:lnTo>
                <a:close/>
                <a:moveTo>
                  <a:pt x="695" y="415"/>
                </a:moveTo>
                <a:lnTo>
                  <a:pt x="728" y="411"/>
                </a:lnTo>
                <a:lnTo>
                  <a:pt x="745" y="354"/>
                </a:lnTo>
                <a:lnTo>
                  <a:pt x="708" y="359"/>
                </a:lnTo>
                <a:lnTo>
                  <a:pt x="695" y="415"/>
                </a:lnTo>
                <a:close/>
                <a:moveTo>
                  <a:pt x="73" y="406"/>
                </a:moveTo>
                <a:lnTo>
                  <a:pt x="112" y="400"/>
                </a:lnTo>
                <a:lnTo>
                  <a:pt x="109" y="352"/>
                </a:lnTo>
                <a:lnTo>
                  <a:pt x="67" y="359"/>
                </a:lnTo>
                <a:lnTo>
                  <a:pt x="73" y="406"/>
                </a:lnTo>
                <a:close/>
                <a:moveTo>
                  <a:pt x="150" y="394"/>
                </a:moveTo>
                <a:lnTo>
                  <a:pt x="190" y="389"/>
                </a:lnTo>
                <a:lnTo>
                  <a:pt x="189" y="339"/>
                </a:lnTo>
                <a:lnTo>
                  <a:pt x="147" y="345"/>
                </a:lnTo>
                <a:lnTo>
                  <a:pt x="150" y="394"/>
                </a:lnTo>
                <a:close/>
                <a:moveTo>
                  <a:pt x="229" y="382"/>
                </a:moveTo>
                <a:lnTo>
                  <a:pt x="269" y="377"/>
                </a:lnTo>
                <a:lnTo>
                  <a:pt x="269" y="325"/>
                </a:lnTo>
                <a:lnTo>
                  <a:pt x="228" y="332"/>
                </a:lnTo>
                <a:lnTo>
                  <a:pt x="229" y="382"/>
                </a:lnTo>
                <a:close/>
                <a:moveTo>
                  <a:pt x="307" y="372"/>
                </a:moveTo>
                <a:lnTo>
                  <a:pt x="350" y="365"/>
                </a:lnTo>
                <a:lnTo>
                  <a:pt x="352" y="312"/>
                </a:lnTo>
                <a:lnTo>
                  <a:pt x="308" y="320"/>
                </a:lnTo>
                <a:lnTo>
                  <a:pt x="307" y="372"/>
                </a:lnTo>
                <a:close/>
                <a:moveTo>
                  <a:pt x="388" y="359"/>
                </a:moveTo>
                <a:lnTo>
                  <a:pt x="430" y="354"/>
                </a:lnTo>
                <a:lnTo>
                  <a:pt x="433" y="299"/>
                </a:lnTo>
                <a:lnTo>
                  <a:pt x="391" y="306"/>
                </a:lnTo>
                <a:lnTo>
                  <a:pt x="388" y="359"/>
                </a:lnTo>
                <a:close/>
                <a:moveTo>
                  <a:pt x="468" y="347"/>
                </a:moveTo>
                <a:lnTo>
                  <a:pt x="511" y="341"/>
                </a:lnTo>
                <a:lnTo>
                  <a:pt x="519" y="285"/>
                </a:lnTo>
                <a:lnTo>
                  <a:pt x="472" y="292"/>
                </a:lnTo>
                <a:lnTo>
                  <a:pt x="468" y="347"/>
                </a:lnTo>
                <a:close/>
                <a:moveTo>
                  <a:pt x="551" y="336"/>
                </a:moveTo>
                <a:lnTo>
                  <a:pt x="597" y="329"/>
                </a:lnTo>
                <a:lnTo>
                  <a:pt x="607" y="270"/>
                </a:lnTo>
                <a:lnTo>
                  <a:pt x="558" y="278"/>
                </a:lnTo>
                <a:lnTo>
                  <a:pt x="551" y="336"/>
                </a:lnTo>
                <a:close/>
                <a:moveTo>
                  <a:pt x="636" y="323"/>
                </a:moveTo>
                <a:lnTo>
                  <a:pt x="680" y="317"/>
                </a:lnTo>
                <a:lnTo>
                  <a:pt x="695" y="256"/>
                </a:lnTo>
                <a:lnTo>
                  <a:pt x="647" y="264"/>
                </a:lnTo>
                <a:lnTo>
                  <a:pt x="636" y="323"/>
                </a:lnTo>
                <a:close/>
                <a:moveTo>
                  <a:pt x="720" y="311"/>
                </a:moveTo>
                <a:lnTo>
                  <a:pt x="759" y="305"/>
                </a:lnTo>
                <a:lnTo>
                  <a:pt x="777" y="242"/>
                </a:lnTo>
                <a:lnTo>
                  <a:pt x="735" y="250"/>
                </a:lnTo>
                <a:lnTo>
                  <a:pt x="720" y="311"/>
                </a:lnTo>
                <a:close/>
                <a:moveTo>
                  <a:pt x="204" y="865"/>
                </a:moveTo>
                <a:lnTo>
                  <a:pt x="197" y="865"/>
                </a:lnTo>
                <a:lnTo>
                  <a:pt x="190" y="866"/>
                </a:lnTo>
                <a:lnTo>
                  <a:pt x="184" y="869"/>
                </a:lnTo>
                <a:lnTo>
                  <a:pt x="178" y="871"/>
                </a:lnTo>
                <a:lnTo>
                  <a:pt x="171" y="874"/>
                </a:lnTo>
                <a:lnTo>
                  <a:pt x="166" y="877"/>
                </a:lnTo>
                <a:lnTo>
                  <a:pt x="161" y="880"/>
                </a:lnTo>
                <a:lnTo>
                  <a:pt x="157" y="885"/>
                </a:lnTo>
                <a:lnTo>
                  <a:pt x="152" y="890"/>
                </a:lnTo>
                <a:lnTo>
                  <a:pt x="148" y="895"/>
                </a:lnTo>
                <a:lnTo>
                  <a:pt x="145" y="900"/>
                </a:lnTo>
                <a:lnTo>
                  <a:pt x="142" y="907"/>
                </a:lnTo>
                <a:lnTo>
                  <a:pt x="140" y="913"/>
                </a:lnTo>
                <a:lnTo>
                  <a:pt x="137" y="919"/>
                </a:lnTo>
                <a:lnTo>
                  <a:pt x="136" y="926"/>
                </a:lnTo>
                <a:lnTo>
                  <a:pt x="136" y="933"/>
                </a:lnTo>
                <a:lnTo>
                  <a:pt x="136" y="939"/>
                </a:lnTo>
                <a:lnTo>
                  <a:pt x="137" y="947"/>
                </a:lnTo>
                <a:lnTo>
                  <a:pt x="140" y="953"/>
                </a:lnTo>
                <a:lnTo>
                  <a:pt x="142" y="960"/>
                </a:lnTo>
                <a:lnTo>
                  <a:pt x="145" y="965"/>
                </a:lnTo>
                <a:lnTo>
                  <a:pt x="148" y="971"/>
                </a:lnTo>
                <a:lnTo>
                  <a:pt x="152" y="977"/>
                </a:lnTo>
                <a:lnTo>
                  <a:pt x="157" y="981"/>
                </a:lnTo>
                <a:lnTo>
                  <a:pt x="161" y="985"/>
                </a:lnTo>
                <a:lnTo>
                  <a:pt x="166" y="989"/>
                </a:lnTo>
                <a:lnTo>
                  <a:pt x="171" y="992"/>
                </a:lnTo>
                <a:lnTo>
                  <a:pt x="178" y="996"/>
                </a:lnTo>
                <a:lnTo>
                  <a:pt x="184" y="998"/>
                </a:lnTo>
                <a:lnTo>
                  <a:pt x="190" y="999"/>
                </a:lnTo>
                <a:lnTo>
                  <a:pt x="197" y="1000"/>
                </a:lnTo>
                <a:lnTo>
                  <a:pt x="204" y="1001"/>
                </a:lnTo>
                <a:lnTo>
                  <a:pt x="212" y="1000"/>
                </a:lnTo>
                <a:lnTo>
                  <a:pt x="218" y="999"/>
                </a:lnTo>
                <a:lnTo>
                  <a:pt x="224" y="998"/>
                </a:lnTo>
                <a:lnTo>
                  <a:pt x="231" y="996"/>
                </a:lnTo>
                <a:lnTo>
                  <a:pt x="236" y="992"/>
                </a:lnTo>
                <a:lnTo>
                  <a:pt x="242" y="989"/>
                </a:lnTo>
                <a:lnTo>
                  <a:pt x="248" y="985"/>
                </a:lnTo>
                <a:lnTo>
                  <a:pt x="252" y="981"/>
                </a:lnTo>
                <a:lnTo>
                  <a:pt x="256" y="977"/>
                </a:lnTo>
                <a:lnTo>
                  <a:pt x="260" y="971"/>
                </a:lnTo>
                <a:lnTo>
                  <a:pt x="264" y="965"/>
                </a:lnTo>
                <a:lnTo>
                  <a:pt x="267" y="960"/>
                </a:lnTo>
                <a:lnTo>
                  <a:pt x="269" y="953"/>
                </a:lnTo>
                <a:lnTo>
                  <a:pt x="271" y="947"/>
                </a:lnTo>
                <a:lnTo>
                  <a:pt x="272" y="939"/>
                </a:lnTo>
                <a:lnTo>
                  <a:pt x="272" y="933"/>
                </a:lnTo>
                <a:lnTo>
                  <a:pt x="272" y="926"/>
                </a:lnTo>
                <a:lnTo>
                  <a:pt x="271" y="919"/>
                </a:lnTo>
                <a:lnTo>
                  <a:pt x="269" y="913"/>
                </a:lnTo>
                <a:lnTo>
                  <a:pt x="267" y="907"/>
                </a:lnTo>
                <a:lnTo>
                  <a:pt x="264" y="900"/>
                </a:lnTo>
                <a:lnTo>
                  <a:pt x="260" y="895"/>
                </a:lnTo>
                <a:lnTo>
                  <a:pt x="256" y="890"/>
                </a:lnTo>
                <a:lnTo>
                  <a:pt x="252" y="885"/>
                </a:lnTo>
                <a:lnTo>
                  <a:pt x="248" y="880"/>
                </a:lnTo>
                <a:lnTo>
                  <a:pt x="242" y="877"/>
                </a:lnTo>
                <a:lnTo>
                  <a:pt x="236" y="874"/>
                </a:lnTo>
                <a:lnTo>
                  <a:pt x="231" y="871"/>
                </a:lnTo>
                <a:lnTo>
                  <a:pt x="224" y="869"/>
                </a:lnTo>
                <a:lnTo>
                  <a:pt x="218" y="866"/>
                </a:lnTo>
                <a:lnTo>
                  <a:pt x="212" y="865"/>
                </a:lnTo>
                <a:lnTo>
                  <a:pt x="204" y="865"/>
                </a:lnTo>
                <a:close/>
                <a:moveTo>
                  <a:pt x="617" y="865"/>
                </a:moveTo>
                <a:lnTo>
                  <a:pt x="610" y="865"/>
                </a:lnTo>
                <a:lnTo>
                  <a:pt x="603" y="866"/>
                </a:lnTo>
                <a:lnTo>
                  <a:pt x="597" y="869"/>
                </a:lnTo>
                <a:lnTo>
                  <a:pt x="591" y="871"/>
                </a:lnTo>
                <a:lnTo>
                  <a:pt x="584" y="874"/>
                </a:lnTo>
                <a:lnTo>
                  <a:pt x="579" y="877"/>
                </a:lnTo>
                <a:lnTo>
                  <a:pt x="574" y="880"/>
                </a:lnTo>
                <a:lnTo>
                  <a:pt x="569" y="885"/>
                </a:lnTo>
                <a:lnTo>
                  <a:pt x="564" y="890"/>
                </a:lnTo>
                <a:lnTo>
                  <a:pt x="560" y="895"/>
                </a:lnTo>
                <a:lnTo>
                  <a:pt x="557" y="900"/>
                </a:lnTo>
                <a:lnTo>
                  <a:pt x="555" y="907"/>
                </a:lnTo>
                <a:lnTo>
                  <a:pt x="552" y="913"/>
                </a:lnTo>
                <a:lnTo>
                  <a:pt x="551" y="919"/>
                </a:lnTo>
                <a:lnTo>
                  <a:pt x="549" y="926"/>
                </a:lnTo>
                <a:lnTo>
                  <a:pt x="549" y="933"/>
                </a:lnTo>
                <a:lnTo>
                  <a:pt x="549" y="939"/>
                </a:lnTo>
                <a:lnTo>
                  <a:pt x="551" y="947"/>
                </a:lnTo>
                <a:lnTo>
                  <a:pt x="552" y="953"/>
                </a:lnTo>
                <a:lnTo>
                  <a:pt x="555" y="960"/>
                </a:lnTo>
                <a:lnTo>
                  <a:pt x="557" y="965"/>
                </a:lnTo>
                <a:lnTo>
                  <a:pt x="560" y="971"/>
                </a:lnTo>
                <a:lnTo>
                  <a:pt x="564" y="977"/>
                </a:lnTo>
                <a:lnTo>
                  <a:pt x="569" y="981"/>
                </a:lnTo>
                <a:lnTo>
                  <a:pt x="574" y="985"/>
                </a:lnTo>
                <a:lnTo>
                  <a:pt x="579" y="989"/>
                </a:lnTo>
                <a:lnTo>
                  <a:pt x="584" y="992"/>
                </a:lnTo>
                <a:lnTo>
                  <a:pt x="591" y="996"/>
                </a:lnTo>
                <a:lnTo>
                  <a:pt x="597" y="998"/>
                </a:lnTo>
                <a:lnTo>
                  <a:pt x="603" y="999"/>
                </a:lnTo>
                <a:lnTo>
                  <a:pt x="610" y="1000"/>
                </a:lnTo>
                <a:lnTo>
                  <a:pt x="617" y="1001"/>
                </a:lnTo>
                <a:lnTo>
                  <a:pt x="624" y="1000"/>
                </a:lnTo>
                <a:lnTo>
                  <a:pt x="630" y="999"/>
                </a:lnTo>
                <a:lnTo>
                  <a:pt x="637" y="998"/>
                </a:lnTo>
                <a:lnTo>
                  <a:pt x="643" y="996"/>
                </a:lnTo>
                <a:lnTo>
                  <a:pt x="649" y="992"/>
                </a:lnTo>
                <a:lnTo>
                  <a:pt x="654" y="989"/>
                </a:lnTo>
                <a:lnTo>
                  <a:pt x="660" y="985"/>
                </a:lnTo>
                <a:lnTo>
                  <a:pt x="665" y="981"/>
                </a:lnTo>
                <a:lnTo>
                  <a:pt x="669" y="977"/>
                </a:lnTo>
                <a:lnTo>
                  <a:pt x="673" y="971"/>
                </a:lnTo>
                <a:lnTo>
                  <a:pt x="677" y="965"/>
                </a:lnTo>
                <a:lnTo>
                  <a:pt x="680" y="960"/>
                </a:lnTo>
                <a:lnTo>
                  <a:pt x="682" y="953"/>
                </a:lnTo>
                <a:lnTo>
                  <a:pt x="683" y="947"/>
                </a:lnTo>
                <a:lnTo>
                  <a:pt x="684" y="939"/>
                </a:lnTo>
                <a:lnTo>
                  <a:pt x="685" y="933"/>
                </a:lnTo>
                <a:lnTo>
                  <a:pt x="684" y="926"/>
                </a:lnTo>
                <a:lnTo>
                  <a:pt x="683" y="919"/>
                </a:lnTo>
                <a:lnTo>
                  <a:pt x="682" y="913"/>
                </a:lnTo>
                <a:lnTo>
                  <a:pt x="680" y="907"/>
                </a:lnTo>
                <a:lnTo>
                  <a:pt x="677" y="900"/>
                </a:lnTo>
                <a:lnTo>
                  <a:pt x="673" y="895"/>
                </a:lnTo>
                <a:lnTo>
                  <a:pt x="669" y="890"/>
                </a:lnTo>
                <a:lnTo>
                  <a:pt x="665" y="885"/>
                </a:lnTo>
                <a:lnTo>
                  <a:pt x="660" y="880"/>
                </a:lnTo>
                <a:lnTo>
                  <a:pt x="654" y="877"/>
                </a:lnTo>
                <a:lnTo>
                  <a:pt x="649" y="874"/>
                </a:lnTo>
                <a:lnTo>
                  <a:pt x="643" y="871"/>
                </a:lnTo>
                <a:lnTo>
                  <a:pt x="637" y="869"/>
                </a:lnTo>
                <a:lnTo>
                  <a:pt x="630" y="866"/>
                </a:lnTo>
                <a:lnTo>
                  <a:pt x="624" y="865"/>
                </a:lnTo>
                <a:lnTo>
                  <a:pt x="617" y="86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nvGrpSpPr>
          <p:cNvPr id="57" name="Group 56"/>
          <p:cNvGrpSpPr/>
          <p:nvPr/>
        </p:nvGrpSpPr>
        <p:grpSpPr>
          <a:xfrm>
            <a:off x="5979706" y="3575380"/>
            <a:ext cx="1216152" cy="1216152"/>
            <a:chOff x="6255983" y="3604883"/>
            <a:chExt cx="1216152" cy="1216152"/>
          </a:xfrm>
        </p:grpSpPr>
        <p:sp>
          <p:nvSpPr>
            <p:cNvPr id="35" name="Oval 34"/>
            <p:cNvSpPr/>
            <p:nvPr/>
          </p:nvSpPr>
          <p:spPr>
            <a:xfrm>
              <a:off x="6255983" y="3604883"/>
              <a:ext cx="1216152" cy="1216152"/>
            </a:xfrm>
            <a:prstGeom prst="ellipse">
              <a:avLst/>
            </a:prstGeom>
            <a:solidFill>
              <a:srgbClr val="6D2077"/>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endParaRPr lang="en-US" sz="1100" dirty="0" smtClean="0">
                <a:solidFill>
                  <a:prstClr val="white"/>
                </a:solidFill>
                <a:latin typeface="Univers for KPMG" panose="020B0603020202020204" pitchFamily="34" charset="0"/>
              </a:endParaRPr>
            </a:p>
            <a:p>
              <a:pPr algn="ctr"/>
              <a:endParaRPr lang="en-US" sz="1100" dirty="0">
                <a:solidFill>
                  <a:prstClr val="white"/>
                </a:solidFill>
                <a:latin typeface="Univers for KPMG" panose="020B0603020202020204" pitchFamily="34" charset="0"/>
              </a:endParaRPr>
            </a:p>
            <a:p>
              <a:pPr algn="ctr"/>
              <a:r>
                <a:rPr lang="en-US" sz="1100" dirty="0" smtClean="0">
                  <a:solidFill>
                    <a:prstClr val="white"/>
                  </a:solidFill>
                  <a:latin typeface="Univers for KPMG" panose="020B0603020202020204" pitchFamily="34" charset="0"/>
                </a:rPr>
                <a:t>Remote Access &amp; Data Capture</a:t>
              </a:r>
            </a:p>
          </p:txBody>
        </p:sp>
        <p:sp>
          <p:nvSpPr>
            <p:cNvPr id="48" name="Freeform 117"/>
            <p:cNvSpPr>
              <a:spLocks noEditPoints="1"/>
            </p:cNvSpPr>
            <p:nvPr/>
          </p:nvSpPr>
          <p:spPr bwMode="auto">
            <a:xfrm>
              <a:off x="6654589" y="3773904"/>
              <a:ext cx="396875" cy="174625"/>
            </a:xfrm>
            <a:custGeom>
              <a:avLst/>
              <a:gdLst>
                <a:gd name="T0" fmla="*/ 0 w 1000"/>
                <a:gd name="T1" fmla="*/ 85 h 441"/>
                <a:gd name="T2" fmla="*/ 123 w 1000"/>
                <a:gd name="T3" fmla="*/ 265 h 441"/>
                <a:gd name="T4" fmla="*/ 125 w 1000"/>
                <a:gd name="T5" fmla="*/ 313 h 441"/>
                <a:gd name="T6" fmla="*/ 120 w 1000"/>
                <a:gd name="T7" fmla="*/ 318 h 441"/>
                <a:gd name="T8" fmla="*/ 88 w 1000"/>
                <a:gd name="T9" fmla="*/ 316 h 441"/>
                <a:gd name="T10" fmla="*/ 87 w 1000"/>
                <a:gd name="T11" fmla="*/ 269 h 441"/>
                <a:gd name="T12" fmla="*/ 93 w 1000"/>
                <a:gd name="T13" fmla="*/ 264 h 441"/>
                <a:gd name="T14" fmla="*/ 121 w 1000"/>
                <a:gd name="T15" fmla="*/ 122 h 441"/>
                <a:gd name="T16" fmla="*/ 126 w 1000"/>
                <a:gd name="T17" fmla="*/ 168 h 441"/>
                <a:gd name="T18" fmla="*/ 123 w 1000"/>
                <a:gd name="T19" fmla="*/ 174 h 441"/>
                <a:gd name="T20" fmla="*/ 92 w 1000"/>
                <a:gd name="T21" fmla="*/ 176 h 441"/>
                <a:gd name="T22" fmla="*/ 86 w 1000"/>
                <a:gd name="T23" fmla="*/ 131 h 441"/>
                <a:gd name="T24" fmla="*/ 89 w 1000"/>
                <a:gd name="T25" fmla="*/ 124 h 441"/>
                <a:gd name="T26" fmla="*/ 247 w 1000"/>
                <a:gd name="T27" fmla="*/ 441 h 441"/>
                <a:gd name="T28" fmla="*/ 979 w 1000"/>
                <a:gd name="T29" fmla="*/ 433 h 441"/>
                <a:gd name="T30" fmla="*/ 999 w 1000"/>
                <a:gd name="T31" fmla="*/ 401 h 441"/>
                <a:gd name="T32" fmla="*/ 997 w 1000"/>
                <a:gd name="T33" fmla="*/ 31 h 441"/>
                <a:gd name="T34" fmla="*/ 969 w 1000"/>
                <a:gd name="T35" fmla="*/ 4 h 441"/>
                <a:gd name="T36" fmla="*/ 247 w 1000"/>
                <a:gd name="T37" fmla="*/ 441 h 441"/>
                <a:gd name="T38" fmla="*/ 572 w 1000"/>
                <a:gd name="T39" fmla="*/ 131 h 441"/>
                <a:gd name="T40" fmla="*/ 598 w 1000"/>
                <a:gd name="T41" fmla="*/ 144 h 441"/>
                <a:gd name="T42" fmla="*/ 644 w 1000"/>
                <a:gd name="T43" fmla="*/ 193 h 441"/>
                <a:gd name="T44" fmla="*/ 664 w 1000"/>
                <a:gd name="T45" fmla="*/ 209 h 441"/>
                <a:gd name="T46" fmla="*/ 770 w 1000"/>
                <a:gd name="T47" fmla="*/ 195 h 441"/>
                <a:gd name="T48" fmla="*/ 794 w 1000"/>
                <a:gd name="T49" fmla="*/ 176 h 441"/>
                <a:gd name="T50" fmla="*/ 828 w 1000"/>
                <a:gd name="T51" fmla="*/ 177 h 441"/>
                <a:gd name="T52" fmla="*/ 853 w 1000"/>
                <a:gd name="T53" fmla="*/ 203 h 441"/>
                <a:gd name="T54" fmla="*/ 853 w 1000"/>
                <a:gd name="T55" fmla="*/ 239 h 441"/>
                <a:gd name="T56" fmla="*/ 828 w 1000"/>
                <a:gd name="T57" fmla="*/ 264 h 441"/>
                <a:gd name="T58" fmla="*/ 808 w 1000"/>
                <a:gd name="T59" fmla="*/ 267 h 441"/>
                <a:gd name="T60" fmla="*/ 792 w 1000"/>
                <a:gd name="T61" fmla="*/ 265 h 441"/>
                <a:gd name="T62" fmla="*/ 768 w 1000"/>
                <a:gd name="T63" fmla="*/ 246 h 441"/>
                <a:gd name="T64" fmla="*/ 731 w 1000"/>
                <a:gd name="T65" fmla="*/ 232 h 441"/>
                <a:gd name="T66" fmla="*/ 710 w 1000"/>
                <a:gd name="T67" fmla="*/ 248 h 441"/>
                <a:gd name="T68" fmla="*/ 664 w 1000"/>
                <a:gd name="T69" fmla="*/ 297 h 441"/>
                <a:gd name="T70" fmla="*/ 639 w 1000"/>
                <a:gd name="T71" fmla="*/ 311 h 441"/>
                <a:gd name="T72" fmla="*/ 586 w 1000"/>
                <a:gd name="T73" fmla="*/ 316 h 441"/>
                <a:gd name="T74" fmla="*/ 573 w 1000"/>
                <a:gd name="T75" fmla="*/ 327 h 441"/>
                <a:gd name="T76" fmla="*/ 561 w 1000"/>
                <a:gd name="T77" fmla="*/ 330 h 441"/>
                <a:gd name="T78" fmla="*/ 553 w 1000"/>
                <a:gd name="T79" fmla="*/ 329 h 441"/>
                <a:gd name="T80" fmla="*/ 536 w 1000"/>
                <a:gd name="T81" fmla="*/ 318 h 441"/>
                <a:gd name="T82" fmla="*/ 532 w 1000"/>
                <a:gd name="T83" fmla="*/ 302 h 441"/>
                <a:gd name="T84" fmla="*/ 532 w 1000"/>
                <a:gd name="T85" fmla="*/ 295 h 441"/>
                <a:gd name="T86" fmla="*/ 545 w 1000"/>
                <a:gd name="T87" fmla="*/ 276 h 441"/>
                <a:gd name="T88" fmla="*/ 565 w 1000"/>
                <a:gd name="T89" fmla="*/ 271 h 441"/>
                <a:gd name="T90" fmla="*/ 581 w 1000"/>
                <a:gd name="T91" fmla="*/ 279 h 441"/>
                <a:gd name="T92" fmla="*/ 595 w 1000"/>
                <a:gd name="T93" fmla="*/ 289 h 441"/>
                <a:gd name="T94" fmla="*/ 635 w 1000"/>
                <a:gd name="T95" fmla="*/ 288 h 441"/>
                <a:gd name="T96" fmla="*/ 694 w 1000"/>
                <a:gd name="T97" fmla="*/ 232 h 441"/>
                <a:gd name="T98" fmla="*/ 425 w 1000"/>
                <a:gd name="T99" fmla="*/ 253 h 441"/>
                <a:gd name="T100" fmla="*/ 430 w 1000"/>
                <a:gd name="T101" fmla="*/ 186 h 441"/>
                <a:gd name="T102" fmla="*/ 574 w 1000"/>
                <a:gd name="T103" fmla="*/ 156 h 441"/>
                <a:gd name="T104" fmla="*/ 548 w 1000"/>
                <a:gd name="T105" fmla="*/ 152 h 441"/>
                <a:gd name="T106" fmla="*/ 524 w 1000"/>
                <a:gd name="T107" fmla="*/ 170 h 441"/>
                <a:gd name="T108" fmla="*/ 465 w 1000"/>
                <a:gd name="T109" fmla="*/ 112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0" h="441">
                  <a:moveTo>
                    <a:pt x="0" y="356"/>
                  </a:moveTo>
                  <a:lnTo>
                    <a:pt x="225" y="356"/>
                  </a:lnTo>
                  <a:lnTo>
                    <a:pt x="225" y="85"/>
                  </a:lnTo>
                  <a:lnTo>
                    <a:pt x="0" y="85"/>
                  </a:lnTo>
                  <a:lnTo>
                    <a:pt x="0" y="356"/>
                  </a:lnTo>
                  <a:close/>
                  <a:moveTo>
                    <a:pt x="118" y="263"/>
                  </a:moveTo>
                  <a:lnTo>
                    <a:pt x="121" y="264"/>
                  </a:lnTo>
                  <a:lnTo>
                    <a:pt x="123" y="265"/>
                  </a:lnTo>
                  <a:lnTo>
                    <a:pt x="125" y="268"/>
                  </a:lnTo>
                  <a:lnTo>
                    <a:pt x="126" y="271"/>
                  </a:lnTo>
                  <a:lnTo>
                    <a:pt x="126" y="310"/>
                  </a:lnTo>
                  <a:lnTo>
                    <a:pt x="125" y="313"/>
                  </a:lnTo>
                  <a:lnTo>
                    <a:pt x="123" y="315"/>
                  </a:lnTo>
                  <a:lnTo>
                    <a:pt x="123" y="316"/>
                  </a:lnTo>
                  <a:lnTo>
                    <a:pt x="123" y="316"/>
                  </a:lnTo>
                  <a:lnTo>
                    <a:pt x="120" y="318"/>
                  </a:lnTo>
                  <a:lnTo>
                    <a:pt x="117" y="318"/>
                  </a:lnTo>
                  <a:lnTo>
                    <a:pt x="94" y="318"/>
                  </a:lnTo>
                  <a:lnTo>
                    <a:pt x="92" y="318"/>
                  </a:lnTo>
                  <a:lnTo>
                    <a:pt x="88" y="316"/>
                  </a:lnTo>
                  <a:lnTo>
                    <a:pt x="87" y="314"/>
                  </a:lnTo>
                  <a:lnTo>
                    <a:pt x="86" y="311"/>
                  </a:lnTo>
                  <a:lnTo>
                    <a:pt x="86" y="273"/>
                  </a:lnTo>
                  <a:lnTo>
                    <a:pt x="87" y="269"/>
                  </a:lnTo>
                  <a:lnTo>
                    <a:pt x="89" y="266"/>
                  </a:lnTo>
                  <a:lnTo>
                    <a:pt x="89" y="266"/>
                  </a:lnTo>
                  <a:lnTo>
                    <a:pt x="89" y="266"/>
                  </a:lnTo>
                  <a:lnTo>
                    <a:pt x="93" y="264"/>
                  </a:lnTo>
                  <a:lnTo>
                    <a:pt x="96" y="263"/>
                  </a:lnTo>
                  <a:lnTo>
                    <a:pt x="118" y="263"/>
                  </a:lnTo>
                  <a:close/>
                  <a:moveTo>
                    <a:pt x="118" y="122"/>
                  </a:moveTo>
                  <a:lnTo>
                    <a:pt x="121" y="122"/>
                  </a:lnTo>
                  <a:lnTo>
                    <a:pt x="123" y="124"/>
                  </a:lnTo>
                  <a:lnTo>
                    <a:pt x="125" y="126"/>
                  </a:lnTo>
                  <a:lnTo>
                    <a:pt x="126" y="130"/>
                  </a:lnTo>
                  <a:lnTo>
                    <a:pt x="126" y="168"/>
                  </a:lnTo>
                  <a:lnTo>
                    <a:pt x="125" y="171"/>
                  </a:lnTo>
                  <a:lnTo>
                    <a:pt x="123" y="174"/>
                  </a:lnTo>
                  <a:lnTo>
                    <a:pt x="123" y="174"/>
                  </a:lnTo>
                  <a:lnTo>
                    <a:pt x="123" y="174"/>
                  </a:lnTo>
                  <a:lnTo>
                    <a:pt x="120" y="176"/>
                  </a:lnTo>
                  <a:lnTo>
                    <a:pt x="117" y="176"/>
                  </a:lnTo>
                  <a:lnTo>
                    <a:pt x="94" y="176"/>
                  </a:lnTo>
                  <a:lnTo>
                    <a:pt x="92" y="176"/>
                  </a:lnTo>
                  <a:lnTo>
                    <a:pt x="88" y="174"/>
                  </a:lnTo>
                  <a:lnTo>
                    <a:pt x="87" y="172"/>
                  </a:lnTo>
                  <a:lnTo>
                    <a:pt x="86" y="169"/>
                  </a:lnTo>
                  <a:lnTo>
                    <a:pt x="86" y="131"/>
                  </a:lnTo>
                  <a:lnTo>
                    <a:pt x="87" y="127"/>
                  </a:lnTo>
                  <a:lnTo>
                    <a:pt x="89" y="124"/>
                  </a:lnTo>
                  <a:lnTo>
                    <a:pt x="89" y="124"/>
                  </a:lnTo>
                  <a:lnTo>
                    <a:pt x="89" y="124"/>
                  </a:lnTo>
                  <a:lnTo>
                    <a:pt x="93" y="122"/>
                  </a:lnTo>
                  <a:lnTo>
                    <a:pt x="96" y="122"/>
                  </a:lnTo>
                  <a:lnTo>
                    <a:pt x="118" y="122"/>
                  </a:lnTo>
                  <a:close/>
                  <a:moveTo>
                    <a:pt x="247" y="441"/>
                  </a:moveTo>
                  <a:lnTo>
                    <a:pt x="950" y="441"/>
                  </a:lnTo>
                  <a:lnTo>
                    <a:pt x="961" y="440"/>
                  </a:lnTo>
                  <a:lnTo>
                    <a:pt x="969" y="437"/>
                  </a:lnTo>
                  <a:lnTo>
                    <a:pt x="979" y="433"/>
                  </a:lnTo>
                  <a:lnTo>
                    <a:pt x="986" y="426"/>
                  </a:lnTo>
                  <a:lnTo>
                    <a:pt x="992" y="419"/>
                  </a:lnTo>
                  <a:lnTo>
                    <a:pt x="997" y="410"/>
                  </a:lnTo>
                  <a:lnTo>
                    <a:pt x="999" y="401"/>
                  </a:lnTo>
                  <a:lnTo>
                    <a:pt x="1000" y="390"/>
                  </a:lnTo>
                  <a:lnTo>
                    <a:pt x="1000" y="51"/>
                  </a:lnTo>
                  <a:lnTo>
                    <a:pt x="999" y="41"/>
                  </a:lnTo>
                  <a:lnTo>
                    <a:pt x="997" y="31"/>
                  </a:lnTo>
                  <a:lnTo>
                    <a:pt x="992" y="23"/>
                  </a:lnTo>
                  <a:lnTo>
                    <a:pt x="986" y="15"/>
                  </a:lnTo>
                  <a:lnTo>
                    <a:pt x="979" y="9"/>
                  </a:lnTo>
                  <a:lnTo>
                    <a:pt x="969" y="4"/>
                  </a:lnTo>
                  <a:lnTo>
                    <a:pt x="961" y="1"/>
                  </a:lnTo>
                  <a:lnTo>
                    <a:pt x="950" y="0"/>
                  </a:lnTo>
                  <a:lnTo>
                    <a:pt x="247" y="0"/>
                  </a:lnTo>
                  <a:lnTo>
                    <a:pt x="247" y="441"/>
                  </a:lnTo>
                  <a:close/>
                  <a:moveTo>
                    <a:pt x="524" y="112"/>
                  </a:moveTo>
                  <a:lnTo>
                    <a:pt x="524" y="130"/>
                  </a:lnTo>
                  <a:lnTo>
                    <a:pt x="564" y="130"/>
                  </a:lnTo>
                  <a:lnTo>
                    <a:pt x="572" y="131"/>
                  </a:lnTo>
                  <a:lnTo>
                    <a:pt x="581" y="134"/>
                  </a:lnTo>
                  <a:lnTo>
                    <a:pt x="589" y="138"/>
                  </a:lnTo>
                  <a:lnTo>
                    <a:pt x="598" y="144"/>
                  </a:lnTo>
                  <a:lnTo>
                    <a:pt x="598" y="144"/>
                  </a:lnTo>
                  <a:lnTo>
                    <a:pt x="598" y="144"/>
                  </a:lnTo>
                  <a:lnTo>
                    <a:pt x="607" y="154"/>
                  </a:lnTo>
                  <a:lnTo>
                    <a:pt x="625" y="174"/>
                  </a:lnTo>
                  <a:lnTo>
                    <a:pt x="644" y="193"/>
                  </a:lnTo>
                  <a:lnTo>
                    <a:pt x="654" y="204"/>
                  </a:lnTo>
                  <a:lnTo>
                    <a:pt x="657" y="206"/>
                  </a:lnTo>
                  <a:lnTo>
                    <a:pt x="661" y="208"/>
                  </a:lnTo>
                  <a:lnTo>
                    <a:pt x="664" y="209"/>
                  </a:lnTo>
                  <a:lnTo>
                    <a:pt x="669" y="209"/>
                  </a:lnTo>
                  <a:lnTo>
                    <a:pt x="764" y="209"/>
                  </a:lnTo>
                  <a:lnTo>
                    <a:pt x="766" y="202"/>
                  </a:lnTo>
                  <a:lnTo>
                    <a:pt x="770" y="195"/>
                  </a:lnTo>
                  <a:lnTo>
                    <a:pt x="775" y="189"/>
                  </a:lnTo>
                  <a:lnTo>
                    <a:pt x="780" y="184"/>
                  </a:lnTo>
                  <a:lnTo>
                    <a:pt x="786" y="179"/>
                  </a:lnTo>
                  <a:lnTo>
                    <a:pt x="794" y="176"/>
                  </a:lnTo>
                  <a:lnTo>
                    <a:pt x="801" y="174"/>
                  </a:lnTo>
                  <a:lnTo>
                    <a:pt x="810" y="174"/>
                  </a:lnTo>
                  <a:lnTo>
                    <a:pt x="819" y="175"/>
                  </a:lnTo>
                  <a:lnTo>
                    <a:pt x="828" y="177"/>
                  </a:lnTo>
                  <a:lnTo>
                    <a:pt x="835" y="181"/>
                  </a:lnTo>
                  <a:lnTo>
                    <a:pt x="842" y="188"/>
                  </a:lnTo>
                  <a:lnTo>
                    <a:pt x="848" y="194"/>
                  </a:lnTo>
                  <a:lnTo>
                    <a:pt x="853" y="203"/>
                  </a:lnTo>
                  <a:lnTo>
                    <a:pt x="855" y="211"/>
                  </a:lnTo>
                  <a:lnTo>
                    <a:pt x="856" y="221"/>
                  </a:lnTo>
                  <a:lnTo>
                    <a:pt x="855" y="230"/>
                  </a:lnTo>
                  <a:lnTo>
                    <a:pt x="853" y="239"/>
                  </a:lnTo>
                  <a:lnTo>
                    <a:pt x="848" y="247"/>
                  </a:lnTo>
                  <a:lnTo>
                    <a:pt x="842" y="253"/>
                  </a:lnTo>
                  <a:lnTo>
                    <a:pt x="835" y="260"/>
                  </a:lnTo>
                  <a:lnTo>
                    <a:pt x="828" y="264"/>
                  </a:lnTo>
                  <a:lnTo>
                    <a:pt x="819" y="266"/>
                  </a:lnTo>
                  <a:lnTo>
                    <a:pt x="810" y="267"/>
                  </a:lnTo>
                  <a:lnTo>
                    <a:pt x="808" y="267"/>
                  </a:lnTo>
                  <a:lnTo>
                    <a:pt x="808" y="267"/>
                  </a:lnTo>
                  <a:lnTo>
                    <a:pt x="807" y="267"/>
                  </a:lnTo>
                  <a:lnTo>
                    <a:pt x="806" y="267"/>
                  </a:lnTo>
                  <a:lnTo>
                    <a:pt x="799" y="267"/>
                  </a:lnTo>
                  <a:lnTo>
                    <a:pt x="792" y="265"/>
                  </a:lnTo>
                  <a:lnTo>
                    <a:pt x="784" y="262"/>
                  </a:lnTo>
                  <a:lnTo>
                    <a:pt x="779" y="258"/>
                  </a:lnTo>
                  <a:lnTo>
                    <a:pt x="774" y="252"/>
                  </a:lnTo>
                  <a:lnTo>
                    <a:pt x="768" y="246"/>
                  </a:lnTo>
                  <a:lnTo>
                    <a:pt x="765" y="240"/>
                  </a:lnTo>
                  <a:lnTo>
                    <a:pt x="763" y="232"/>
                  </a:lnTo>
                  <a:lnTo>
                    <a:pt x="735" y="232"/>
                  </a:lnTo>
                  <a:lnTo>
                    <a:pt x="731" y="232"/>
                  </a:lnTo>
                  <a:lnTo>
                    <a:pt x="727" y="233"/>
                  </a:lnTo>
                  <a:lnTo>
                    <a:pt x="724" y="235"/>
                  </a:lnTo>
                  <a:lnTo>
                    <a:pt x="721" y="238"/>
                  </a:lnTo>
                  <a:lnTo>
                    <a:pt x="710" y="248"/>
                  </a:lnTo>
                  <a:lnTo>
                    <a:pt x="691" y="268"/>
                  </a:lnTo>
                  <a:lnTo>
                    <a:pt x="673" y="287"/>
                  </a:lnTo>
                  <a:lnTo>
                    <a:pt x="664" y="297"/>
                  </a:lnTo>
                  <a:lnTo>
                    <a:pt x="664" y="297"/>
                  </a:lnTo>
                  <a:lnTo>
                    <a:pt x="663" y="297"/>
                  </a:lnTo>
                  <a:lnTo>
                    <a:pt x="656" y="303"/>
                  </a:lnTo>
                  <a:lnTo>
                    <a:pt x="648" y="307"/>
                  </a:lnTo>
                  <a:lnTo>
                    <a:pt x="639" y="311"/>
                  </a:lnTo>
                  <a:lnTo>
                    <a:pt x="630" y="312"/>
                  </a:lnTo>
                  <a:lnTo>
                    <a:pt x="627" y="312"/>
                  </a:lnTo>
                  <a:lnTo>
                    <a:pt x="588" y="312"/>
                  </a:lnTo>
                  <a:lnTo>
                    <a:pt x="586" y="316"/>
                  </a:lnTo>
                  <a:lnTo>
                    <a:pt x="583" y="319"/>
                  </a:lnTo>
                  <a:lnTo>
                    <a:pt x="581" y="322"/>
                  </a:lnTo>
                  <a:lnTo>
                    <a:pt x="578" y="324"/>
                  </a:lnTo>
                  <a:lnTo>
                    <a:pt x="573" y="327"/>
                  </a:lnTo>
                  <a:lnTo>
                    <a:pt x="569" y="329"/>
                  </a:lnTo>
                  <a:lnTo>
                    <a:pt x="565" y="329"/>
                  </a:lnTo>
                  <a:lnTo>
                    <a:pt x="561" y="330"/>
                  </a:lnTo>
                  <a:lnTo>
                    <a:pt x="561" y="330"/>
                  </a:lnTo>
                  <a:lnTo>
                    <a:pt x="560" y="330"/>
                  </a:lnTo>
                  <a:lnTo>
                    <a:pt x="560" y="330"/>
                  </a:lnTo>
                  <a:lnTo>
                    <a:pt x="559" y="330"/>
                  </a:lnTo>
                  <a:lnTo>
                    <a:pt x="553" y="329"/>
                  </a:lnTo>
                  <a:lnTo>
                    <a:pt x="548" y="328"/>
                  </a:lnTo>
                  <a:lnTo>
                    <a:pt x="544" y="324"/>
                  </a:lnTo>
                  <a:lnTo>
                    <a:pt x="539" y="321"/>
                  </a:lnTo>
                  <a:lnTo>
                    <a:pt x="536" y="318"/>
                  </a:lnTo>
                  <a:lnTo>
                    <a:pt x="534" y="313"/>
                  </a:lnTo>
                  <a:lnTo>
                    <a:pt x="532" y="309"/>
                  </a:lnTo>
                  <a:lnTo>
                    <a:pt x="532" y="303"/>
                  </a:lnTo>
                  <a:lnTo>
                    <a:pt x="532" y="302"/>
                  </a:lnTo>
                  <a:lnTo>
                    <a:pt x="532" y="301"/>
                  </a:lnTo>
                  <a:lnTo>
                    <a:pt x="532" y="301"/>
                  </a:lnTo>
                  <a:lnTo>
                    <a:pt x="532" y="300"/>
                  </a:lnTo>
                  <a:lnTo>
                    <a:pt x="532" y="295"/>
                  </a:lnTo>
                  <a:lnTo>
                    <a:pt x="534" y="289"/>
                  </a:lnTo>
                  <a:lnTo>
                    <a:pt x="537" y="284"/>
                  </a:lnTo>
                  <a:lnTo>
                    <a:pt x="541" y="280"/>
                  </a:lnTo>
                  <a:lnTo>
                    <a:pt x="545" y="276"/>
                  </a:lnTo>
                  <a:lnTo>
                    <a:pt x="550" y="274"/>
                  </a:lnTo>
                  <a:lnTo>
                    <a:pt x="555" y="271"/>
                  </a:lnTo>
                  <a:lnTo>
                    <a:pt x="561" y="271"/>
                  </a:lnTo>
                  <a:lnTo>
                    <a:pt x="565" y="271"/>
                  </a:lnTo>
                  <a:lnTo>
                    <a:pt x="569" y="273"/>
                  </a:lnTo>
                  <a:lnTo>
                    <a:pt x="573" y="274"/>
                  </a:lnTo>
                  <a:lnTo>
                    <a:pt x="578" y="276"/>
                  </a:lnTo>
                  <a:lnTo>
                    <a:pt x="581" y="279"/>
                  </a:lnTo>
                  <a:lnTo>
                    <a:pt x="583" y="282"/>
                  </a:lnTo>
                  <a:lnTo>
                    <a:pt x="586" y="285"/>
                  </a:lnTo>
                  <a:lnTo>
                    <a:pt x="588" y="289"/>
                  </a:lnTo>
                  <a:lnTo>
                    <a:pt x="595" y="289"/>
                  </a:lnTo>
                  <a:lnTo>
                    <a:pt x="603" y="289"/>
                  </a:lnTo>
                  <a:lnTo>
                    <a:pt x="616" y="289"/>
                  </a:lnTo>
                  <a:lnTo>
                    <a:pt x="631" y="289"/>
                  </a:lnTo>
                  <a:lnTo>
                    <a:pt x="635" y="288"/>
                  </a:lnTo>
                  <a:lnTo>
                    <a:pt x="638" y="287"/>
                  </a:lnTo>
                  <a:lnTo>
                    <a:pt x="642" y="285"/>
                  </a:lnTo>
                  <a:lnTo>
                    <a:pt x="645" y="283"/>
                  </a:lnTo>
                  <a:lnTo>
                    <a:pt x="694" y="232"/>
                  </a:lnTo>
                  <a:lnTo>
                    <a:pt x="430" y="232"/>
                  </a:lnTo>
                  <a:lnTo>
                    <a:pt x="430" y="256"/>
                  </a:lnTo>
                  <a:lnTo>
                    <a:pt x="425" y="252"/>
                  </a:lnTo>
                  <a:lnTo>
                    <a:pt x="425" y="253"/>
                  </a:lnTo>
                  <a:lnTo>
                    <a:pt x="372" y="223"/>
                  </a:lnTo>
                  <a:lnTo>
                    <a:pt x="373" y="223"/>
                  </a:lnTo>
                  <a:lnTo>
                    <a:pt x="370" y="221"/>
                  </a:lnTo>
                  <a:lnTo>
                    <a:pt x="430" y="186"/>
                  </a:lnTo>
                  <a:lnTo>
                    <a:pt x="430" y="209"/>
                  </a:lnTo>
                  <a:lnTo>
                    <a:pt x="626" y="209"/>
                  </a:lnTo>
                  <a:lnTo>
                    <a:pt x="578" y="158"/>
                  </a:lnTo>
                  <a:lnTo>
                    <a:pt x="574" y="156"/>
                  </a:lnTo>
                  <a:lnTo>
                    <a:pt x="570" y="154"/>
                  </a:lnTo>
                  <a:lnTo>
                    <a:pt x="566" y="153"/>
                  </a:lnTo>
                  <a:lnTo>
                    <a:pt x="562" y="152"/>
                  </a:lnTo>
                  <a:lnTo>
                    <a:pt x="548" y="152"/>
                  </a:lnTo>
                  <a:lnTo>
                    <a:pt x="537" y="152"/>
                  </a:lnTo>
                  <a:lnTo>
                    <a:pt x="529" y="152"/>
                  </a:lnTo>
                  <a:lnTo>
                    <a:pt x="524" y="152"/>
                  </a:lnTo>
                  <a:lnTo>
                    <a:pt x="524" y="170"/>
                  </a:lnTo>
                  <a:lnTo>
                    <a:pt x="518" y="170"/>
                  </a:lnTo>
                  <a:lnTo>
                    <a:pt x="465" y="170"/>
                  </a:lnTo>
                  <a:lnTo>
                    <a:pt x="465" y="117"/>
                  </a:lnTo>
                  <a:lnTo>
                    <a:pt x="465" y="112"/>
                  </a:lnTo>
                  <a:lnTo>
                    <a:pt x="524" y="11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grpSp>
        <p:nvGrpSpPr>
          <p:cNvPr id="55" name="Group 54"/>
          <p:cNvGrpSpPr/>
          <p:nvPr/>
        </p:nvGrpSpPr>
        <p:grpSpPr>
          <a:xfrm>
            <a:off x="1716058" y="2776775"/>
            <a:ext cx="1216152" cy="1216152"/>
            <a:chOff x="1074820" y="2653385"/>
            <a:chExt cx="1216152" cy="1216152"/>
          </a:xfrm>
        </p:grpSpPr>
        <p:sp>
          <p:nvSpPr>
            <p:cNvPr id="40" name="Oval 39"/>
            <p:cNvSpPr/>
            <p:nvPr/>
          </p:nvSpPr>
          <p:spPr>
            <a:xfrm>
              <a:off x="1074820" y="2653385"/>
              <a:ext cx="1216152" cy="1216152"/>
            </a:xfrm>
            <a:prstGeom prst="ellipse">
              <a:avLst/>
            </a:prstGeom>
            <a:solidFill>
              <a:srgbClr val="00A3A1"/>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endParaRPr lang="en-US" sz="1200" dirty="0" smtClean="0">
                <a:solidFill>
                  <a:prstClr val="white"/>
                </a:solidFill>
                <a:latin typeface="Univers for KPMG" panose="020B0603020202020204" pitchFamily="34" charset="0"/>
              </a:endParaRPr>
            </a:p>
            <a:p>
              <a:pPr algn="ctr"/>
              <a:endParaRPr lang="en-US" sz="1200" dirty="0">
                <a:solidFill>
                  <a:prstClr val="white"/>
                </a:solidFill>
                <a:latin typeface="Univers for KPMG" panose="020B0603020202020204" pitchFamily="34" charset="0"/>
              </a:endParaRPr>
            </a:p>
            <a:p>
              <a:pPr algn="ctr"/>
              <a:endParaRPr lang="en-US" sz="1200" dirty="0" smtClean="0">
                <a:solidFill>
                  <a:prstClr val="white"/>
                </a:solidFill>
                <a:latin typeface="Univers for KPMG" panose="020B0603020202020204" pitchFamily="34" charset="0"/>
              </a:endParaRPr>
            </a:p>
            <a:p>
              <a:pPr algn="ctr"/>
              <a:r>
                <a:rPr lang="en-US" sz="1200" dirty="0" smtClean="0">
                  <a:solidFill>
                    <a:prstClr val="white"/>
                  </a:solidFill>
                  <a:latin typeface="Univers for KPMG" panose="020B0603020202020204" pitchFamily="34" charset="0"/>
                </a:rPr>
                <a:t>Granular Risk</a:t>
              </a:r>
              <a:endParaRPr lang="en-US" sz="1200" dirty="0">
                <a:solidFill>
                  <a:prstClr val="white"/>
                </a:solidFill>
                <a:latin typeface="Univers for KPMG" panose="020B0603020202020204" pitchFamily="34" charset="0"/>
              </a:endParaRPr>
            </a:p>
          </p:txBody>
        </p:sp>
        <p:sp>
          <p:nvSpPr>
            <p:cNvPr id="49" name="Freeform 102"/>
            <p:cNvSpPr>
              <a:spLocks noEditPoints="1"/>
            </p:cNvSpPr>
            <p:nvPr/>
          </p:nvSpPr>
          <p:spPr bwMode="auto">
            <a:xfrm>
              <a:off x="1520331" y="2901313"/>
              <a:ext cx="357188" cy="363538"/>
            </a:xfrm>
            <a:custGeom>
              <a:avLst/>
              <a:gdLst>
                <a:gd name="T0" fmla="*/ 885 w 898"/>
                <a:gd name="T1" fmla="*/ 317 h 918"/>
                <a:gd name="T2" fmla="*/ 752 w 898"/>
                <a:gd name="T3" fmla="*/ 260 h 918"/>
                <a:gd name="T4" fmla="*/ 719 w 898"/>
                <a:gd name="T5" fmla="*/ 88 h 918"/>
                <a:gd name="T6" fmla="*/ 545 w 898"/>
                <a:gd name="T7" fmla="*/ 109 h 918"/>
                <a:gd name="T8" fmla="*/ 405 w 898"/>
                <a:gd name="T9" fmla="*/ 2 h 918"/>
                <a:gd name="T10" fmla="*/ 321 w 898"/>
                <a:gd name="T11" fmla="*/ 119 h 918"/>
                <a:gd name="T12" fmla="*/ 145 w 898"/>
                <a:gd name="T13" fmla="*/ 115 h 918"/>
                <a:gd name="T14" fmla="*/ 30 w 898"/>
                <a:gd name="T15" fmla="*/ 270 h 918"/>
                <a:gd name="T16" fmla="*/ 88 w 898"/>
                <a:gd name="T17" fmla="*/ 425 h 918"/>
                <a:gd name="T18" fmla="*/ 4 w 898"/>
                <a:gd name="T19" fmla="*/ 569 h 918"/>
                <a:gd name="T20" fmla="*/ 28 w 898"/>
                <a:gd name="T21" fmla="*/ 641 h 918"/>
                <a:gd name="T22" fmla="*/ 140 w 898"/>
                <a:gd name="T23" fmla="*/ 799 h 918"/>
                <a:gd name="T24" fmla="*/ 306 w 898"/>
                <a:gd name="T25" fmla="*/ 792 h 918"/>
                <a:gd name="T26" fmla="*/ 426 w 898"/>
                <a:gd name="T27" fmla="*/ 918 h 918"/>
                <a:gd name="T28" fmla="*/ 545 w 898"/>
                <a:gd name="T29" fmla="*/ 808 h 918"/>
                <a:gd name="T30" fmla="*/ 701 w 898"/>
                <a:gd name="T31" fmla="*/ 842 h 918"/>
                <a:gd name="T32" fmla="*/ 742 w 898"/>
                <a:gd name="T33" fmla="*/ 672 h 918"/>
                <a:gd name="T34" fmla="*/ 891 w 898"/>
                <a:gd name="T35" fmla="*/ 580 h 918"/>
                <a:gd name="T36" fmla="*/ 810 w 898"/>
                <a:gd name="T37" fmla="*/ 425 h 918"/>
                <a:gd name="T38" fmla="*/ 371 w 898"/>
                <a:gd name="T39" fmla="*/ 706 h 918"/>
                <a:gd name="T40" fmla="*/ 294 w 898"/>
                <a:gd name="T41" fmla="*/ 667 h 918"/>
                <a:gd name="T42" fmla="*/ 235 w 898"/>
                <a:gd name="T43" fmla="*/ 603 h 918"/>
                <a:gd name="T44" fmla="*/ 199 w 898"/>
                <a:gd name="T45" fmla="*/ 523 h 918"/>
                <a:gd name="T46" fmla="*/ 191 w 898"/>
                <a:gd name="T47" fmla="*/ 432 h 918"/>
                <a:gd name="T48" fmla="*/ 216 w 898"/>
                <a:gd name="T49" fmla="*/ 347 h 918"/>
                <a:gd name="T50" fmla="*/ 265 w 898"/>
                <a:gd name="T51" fmla="*/ 276 h 918"/>
                <a:gd name="T52" fmla="*/ 336 w 898"/>
                <a:gd name="T53" fmla="*/ 226 h 918"/>
                <a:gd name="T54" fmla="*/ 422 w 898"/>
                <a:gd name="T55" fmla="*/ 201 h 918"/>
                <a:gd name="T56" fmla="*/ 513 w 898"/>
                <a:gd name="T57" fmla="*/ 208 h 918"/>
                <a:gd name="T58" fmla="*/ 594 w 898"/>
                <a:gd name="T59" fmla="*/ 244 h 918"/>
                <a:gd name="T60" fmla="*/ 656 w 898"/>
                <a:gd name="T61" fmla="*/ 304 h 918"/>
                <a:gd name="T62" fmla="*/ 695 w 898"/>
                <a:gd name="T63" fmla="*/ 382 h 918"/>
                <a:gd name="T64" fmla="*/ 707 w 898"/>
                <a:gd name="T65" fmla="*/ 472 h 918"/>
                <a:gd name="T66" fmla="*/ 687 w 898"/>
                <a:gd name="T67" fmla="*/ 560 h 918"/>
                <a:gd name="T68" fmla="*/ 640 w 898"/>
                <a:gd name="T69" fmla="*/ 633 h 918"/>
                <a:gd name="T70" fmla="*/ 572 w 898"/>
                <a:gd name="T71" fmla="*/ 687 h 918"/>
                <a:gd name="T72" fmla="*/ 488 w 898"/>
                <a:gd name="T73" fmla="*/ 714 h 918"/>
                <a:gd name="T74" fmla="*/ 417 w 898"/>
                <a:gd name="T75" fmla="*/ 250 h 918"/>
                <a:gd name="T76" fmla="*/ 299 w 898"/>
                <a:gd name="T77" fmla="*/ 309 h 918"/>
                <a:gd name="T78" fmla="*/ 240 w 898"/>
                <a:gd name="T79" fmla="*/ 427 h 918"/>
                <a:gd name="T80" fmla="*/ 242 w 898"/>
                <a:gd name="T81" fmla="*/ 501 h 918"/>
                <a:gd name="T82" fmla="*/ 315 w 898"/>
                <a:gd name="T83" fmla="*/ 621 h 918"/>
                <a:gd name="T84" fmla="*/ 427 w 898"/>
                <a:gd name="T85" fmla="*/ 669 h 918"/>
                <a:gd name="T86" fmla="*/ 511 w 898"/>
                <a:gd name="T87" fmla="*/ 660 h 918"/>
                <a:gd name="T88" fmla="*/ 623 w 898"/>
                <a:gd name="T89" fmla="*/ 576 h 918"/>
                <a:gd name="T90" fmla="*/ 659 w 898"/>
                <a:gd name="T91" fmla="*/ 469 h 918"/>
                <a:gd name="T92" fmla="*/ 642 w 898"/>
                <a:gd name="T93" fmla="*/ 376 h 918"/>
                <a:gd name="T94" fmla="*/ 549 w 898"/>
                <a:gd name="T95" fmla="*/ 273 h 918"/>
                <a:gd name="T96" fmla="*/ 449 w 898"/>
                <a:gd name="T97" fmla="*/ 248 h 918"/>
                <a:gd name="T98" fmla="*/ 376 w 898"/>
                <a:gd name="T99" fmla="*/ 567 h 918"/>
                <a:gd name="T100" fmla="*/ 324 w 898"/>
                <a:gd name="T101" fmla="*/ 497 h 918"/>
                <a:gd name="T102" fmla="*/ 329 w 898"/>
                <a:gd name="T103" fmla="*/ 408 h 918"/>
                <a:gd name="T104" fmla="*/ 386 w 898"/>
                <a:gd name="T105" fmla="*/ 344 h 918"/>
                <a:gd name="T106" fmla="*/ 475 w 898"/>
                <a:gd name="T107" fmla="*/ 331 h 918"/>
                <a:gd name="T108" fmla="*/ 549 w 898"/>
                <a:gd name="T109" fmla="*/ 375 h 918"/>
                <a:gd name="T110" fmla="*/ 579 w 898"/>
                <a:gd name="T111" fmla="*/ 459 h 918"/>
                <a:gd name="T112" fmla="*/ 549 w 898"/>
                <a:gd name="T113" fmla="*/ 541 h 918"/>
                <a:gd name="T114" fmla="*/ 475 w 898"/>
                <a:gd name="T115" fmla="*/ 587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98" h="918">
                  <a:moveTo>
                    <a:pt x="810" y="425"/>
                  </a:moveTo>
                  <a:lnTo>
                    <a:pt x="898" y="365"/>
                  </a:lnTo>
                  <a:lnTo>
                    <a:pt x="897" y="359"/>
                  </a:lnTo>
                  <a:lnTo>
                    <a:pt x="893" y="349"/>
                  </a:lnTo>
                  <a:lnTo>
                    <a:pt x="891" y="338"/>
                  </a:lnTo>
                  <a:lnTo>
                    <a:pt x="888" y="327"/>
                  </a:lnTo>
                  <a:lnTo>
                    <a:pt x="885" y="317"/>
                  </a:lnTo>
                  <a:lnTo>
                    <a:pt x="882" y="306"/>
                  </a:lnTo>
                  <a:lnTo>
                    <a:pt x="878" y="297"/>
                  </a:lnTo>
                  <a:lnTo>
                    <a:pt x="873" y="286"/>
                  </a:lnTo>
                  <a:lnTo>
                    <a:pt x="869" y="276"/>
                  </a:lnTo>
                  <a:lnTo>
                    <a:pt x="867" y="270"/>
                  </a:lnTo>
                  <a:lnTo>
                    <a:pt x="761" y="273"/>
                  </a:lnTo>
                  <a:lnTo>
                    <a:pt x="752" y="260"/>
                  </a:lnTo>
                  <a:lnTo>
                    <a:pt x="742" y="246"/>
                  </a:lnTo>
                  <a:lnTo>
                    <a:pt x="732" y="232"/>
                  </a:lnTo>
                  <a:lnTo>
                    <a:pt x="721" y="219"/>
                  </a:lnTo>
                  <a:lnTo>
                    <a:pt x="757" y="119"/>
                  </a:lnTo>
                  <a:lnTo>
                    <a:pt x="753" y="115"/>
                  </a:lnTo>
                  <a:lnTo>
                    <a:pt x="736" y="101"/>
                  </a:lnTo>
                  <a:lnTo>
                    <a:pt x="719" y="88"/>
                  </a:lnTo>
                  <a:lnTo>
                    <a:pt x="701" y="75"/>
                  </a:lnTo>
                  <a:lnTo>
                    <a:pt x="682" y="64"/>
                  </a:lnTo>
                  <a:lnTo>
                    <a:pt x="676" y="61"/>
                  </a:lnTo>
                  <a:lnTo>
                    <a:pt x="593" y="125"/>
                  </a:lnTo>
                  <a:lnTo>
                    <a:pt x="577" y="120"/>
                  </a:lnTo>
                  <a:lnTo>
                    <a:pt x="561" y="113"/>
                  </a:lnTo>
                  <a:lnTo>
                    <a:pt x="545" y="109"/>
                  </a:lnTo>
                  <a:lnTo>
                    <a:pt x="528" y="105"/>
                  </a:lnTo>
                  <a:lnTo>
                    <a:pt x="498" y="2"/>
                  </a:lnTo>
                  <a:lnTo>
                    <a:pt x="493" y="2"/>
                  </a:lnTo>
                  <a:lnTo>
                    <a:pt x="471" y="0"/>
                  </a:lnTo>
                  <a:lnTo>
                    <a:pt x="449" y="0"/>
                  </a:lnTo>
                  <a:lnTo>
                    <a:pt x="426" y="0"/>
                  </a:lnTo>
                  <a:lnTo>
                    <a:pt x="405" y="2"/>
                  </a:lnTo>
                  <a:lnTo>
                    <a:pt x="399" y="2"/>
                  </a:lnTo>
                  <a:lnTo>
                    <a:pt x="369" y="105"/>
                  </a:lnTo>
                  <a:lnTo>
                    <a:pt x="361" y="107"/>
                  </a:lnTo>
                  <a:lnTo>
                    <a:pt x="352" y="109"/>
                  </a:lnTo>
                  <a:lnTo>
                    <a:pt x="345" y="111"/>
                  </a:lnTo>
                  <a:lnTo>
                    <a:pt x="336" y="113"/>
                  </a:lnTo>
                  <a:lnTo>
                    <a:pt x="321" y="119"/>
                  </a:lnTo>
                  <a:lnTo>
                    <a:pt x="306" y="125"/>
                  </a:lnTo>
                  <a:lnTo>
                    <a:pt x="221" y="61"/>
                  </a:lnTo>
                  <a:lnTo>
                    <a:pt x="216" y="64"/>
                  </a:lnTo>
                  <a:lnTo>
                    <a:pt x="198" y="75"/>
                  </a:lnTo>
                  <a:lnTo>
                    <a:pt x="179" y="87"/>
                  </a:lnTo>
                  <a:lnTo>
                    <a:pt x="162" y="101"/>
                  </a:lnTo>
                  <a:lnTo>
                    <a:pt x="145" y="115"/>
                  </a:lnTo>
                  <a:lnTo>
                    <a:pt x="140" y="119"/>
                  </a:lnTo>
                  <a:lnTo>
                    <a:pt x="176" y="219"/>
                  </a:lnTo>
                  <a:lnTo>
                    <a:pt x="166" y="232"/>
                  </a:lnTo>
                  <a:lnTo>
                    <a:pt x="155" y="246"/>
                  </a:lnTo>
                  <a:lnTo>
                    <a:pt x="146" y="260"/>
                  </a:lnTo>
                  <a:lnTo>
                    <a:pt x="137" y="273"/>
                  </a:lnTo>
                  <a:lnTo>
                    <a:pt x="30" y="270"/>
                  </a:lnTo>
                  <a:lnTo>
                    <a:pt x="28" y="276"/>
                  </a:lnTo>
                  <a:lnTo>
                    <a:pt x="20" y="296"/>
                  </a:lnTo>
                  <a:lnTo>
                    <a:pt x="12" y="317"/>
                  </a:lnTo>
                  <a:lnTo>
                    <a:pt x="6" y="338"/>
                  </a:lnTo>
                  <a:lnTo>
                    <a:pt x="1" y="359"/>
                  </a:lnTo>
                  <a:lnTo>
                    <a:pt x="0" y="365"/>
                  </a:lnTo>
                  <a:lnTo>
                    <a:pt x="88" y="425"/>
                  </a:lnTo>
                  <a:lnTo>
                    <a:pt x="86" y="442"/>
                  </a:lnTo>
                  <a:lnTo>
                    <a:pt x="86" y="459"/>
                  </a:lnTo>
                  <a:lnTo>
                    <a:pt x="86" y="476"/>
                  </a:lnTo>
                  <a:lnTo>
                    <a:pt x="88" y="492"/>
                  </a:lnTo>
                  <a:lnTo>
                    <a:pt x="0" y="552"/>
                  </a:lnTo>
                  <a:lnTo>
                    <a:pt x="1" y="558"/>
                  </a:lnTo>
                  <a:lnTo>
                    <a:pt x="4" y="569"/>
                  </a:lnTo>
                  <a:lnTo>
                    <a:pt x="6" y="580"/>
                  </a:lnTo>
                  <a:lnTo>
                    <a:pt x="9" y="590"/>
                  </a:lnTo>
                  <a:lnTo>
                    <a:pt x="12" y="601"/>
                  </a:lnTo>
                  <a:lnTo>
                    <a:pt x="16" y="610"/>
                  </a:lnTo>
                  <a:lnTo>
                    <a:pt x="20" y="621"/>
                  </a:lnTo>
                  <a:lnTo>
                    <a:pt x="24" y="632"/>
                  </a:lnTo>
                  <a:lnTo>
                    <a:pt x="28" y="641"/>
                  </a:lnTo>
                  <a:lnTo>
                    <a:pt x="30" y="646"/>
                  </a:lnTo>
                  <a:lnTo>
                    <a:pt x="137" y="644"/>
                  </a:lnTo>
                  <a:lnTo>
                    <a:pt x="146" y="658"/>
                  </a:lnTo>
                  <a:lnTo>
                    <a:pt x="155" y="672"/>
                  </a:lnTo>
                  <a:lnTo>
                    <a:pt x="166" y="686"/>
                  </a:lnTo>
                  <a:lnTo>
                    <a:pt x="176" y="698"/>
                  </a:lnTo>
                  <a:lnTo>
                    <a:pt x="140" y="799"/>
                  </a:lnTo>
                  <a:lnTo>
                    <a:pt x="145" y="802"/>
                  </a:lnTo>
                  <a:lnTo>
                    <a:pt x="162" y="817"/>
                  </a:lnTo>
                  <a:lnTo>
                    <a:pt x="179" y="830"/>
                  </a:lnTo>
                  <a:lnTo>
                    <a:pt x="198" y="842"/>
                  </a:lnTo>
                  <a:lnTo>
                    <a:pt x="216" y="854"/>
                  </a:lnTo>
                  <a:lnTo>
                    <a:pt x="221" y="857"/>
                  </a:lnTo>
                  <a:lnTo>
                    <a:pt x="306" y="792"/>
                  </a:lnTo>
                  <a:lnTo>
                    <a:pt x="321" y="798"/>
                  </a:lnTo>
                  <a:lnTo>
                    <a:pt x="336" y="803"/>
                  </a:lnTo>
                  <a:lnTo>
                    <a:pt x="352" y="808"/>
                  </a:lnTo>
                  <a:lnTo>
                    <a:pt x="369" y="813"/>
                  </a:lnTo>
                  <a:lnTo>
                    <a:pt x="399" y="915"/>
                  </a:lnTo>
                  <a:lnTo>
                    <a:pt x="405" y="915"/>
                  </a:lnTo>
                  <a:lnTo>
                    <a:pt x="426" y="918"/>
                  </a:lnTo>
                  <a:lnTo>
                    <a:pt x="449" y="918"/>
                  </a:lnTo>
                  <a:lnTo>
                    <a:pt x="471" y="918"/>
                  </a:lnTo>
                  <a:lnTo>
                    <a:pt x="492" y="915"/>
                  </a:lnTo>
                  <a:lnTo>
                    <a:pt x="498" y="915"/>
                  </a:lnTo>
                  <a:lnTo>
                    <a:pt x="528" y="813"/>
                  </a:lnTo>
                  <a:lnTo>
                    <a:pt x="537" y="811"/>
                  </a:lnTo>
                  <a:lnTo>
                    <a:pt x="545" y="808"/>
                  </a:lnTo>
                  <a:lnTo>
                    <a:pt x="552" y="806"/>
                  </a:lnTo>
                  <a:lnTo>
                    <a:pt x="561" y="804"/>
                  </a:lnTo>
                  <a:lnTo>
                    <a:pt x="577" y="798"/>
                  </a:lnTo>
                  <a:lnTo>
                    <a:pt x="592" y="792"/>
                  </a:lnTo>
                  <a:lnTo>
                    <a:pt x="676" y="857"/>
                  </a:lnTo>
                  <a:lnTo>
                    <a:pt x="682" y="854"/>
                  </a:lnTo>
                  <a:lnTo>
                    <a:pt x="701" y="842"/>
                  </a:lnTo>
                  <a:lnTo>
                    <a:pt x="719" y="830"/>
                  </a:lnTo>
                  <a:lnTo>
                    <a:pt x="736" y="817"/>
                  </a:lnTo>
                  <a:lnTo>
                    <a:pt x="753" y="802"/>
                  </a:lnTo>
                  <a:lnTo>
                    <a:pt x="757" y="799"/>
                  </a:lnTo>
                  <a:lnTo>
                    <a:pt x="721" y="698"/>
                  </a:lnTo>
                  <a:lnTo>
                    <a:pt x="731" y="686"/>
                  </a:lnTo>
                  <a:lnTo>
                    <a:pt x="742" y="672"/>
                  </a:lnTo>
                  <a:lnTo>
                    <a:pt x="752" y="658"/>
                  </a:lnTo>
                  <a:lnTo>
                    <a:pt x="760" y="644"/>
                  </a:lnTo>
                  <a:lnTo>
                    <a:pt x="867" y="647"/>
                  </a:lnTo>
                  <a:lnTo>
                    <a:pt x="869" y="642"/>
                  </a:lnTo>
                  <a:lnTo>
                    <a:pt x="878" y="621"/>
                  </a:lnTo>
                  <a:lnTo>
                    <a:pt x="885" y="601"/>
                  </a:lnTo>
                  <a:lnTo>
                    <a:pt x="891" y="580"/>
                  </a:lnTo>
                  <a:lnTo>
                    <a:pt x="897" y="558"/>
                  </a:lnTo>
                  <a:lnTo>
                    <a:pt x="898" y="552"/>
                  </a:lnTo>
                  <a:lnTo>
                    <a:pt x="810" y="493"/>
                  </a:lnTo>
                  <a:lnTo>
                    <a:pt x="811" y="476"/>
                  </a:lnTo>
                  <a:lnTo>
                    <a:pt x="811" y="459"/>
                  </a:lnTo>
                  <a:lnTo>
                    <a:pt x="811" y="442"/>
                  </a:lnTo>
                  <a:lnTo>
                    <a:pt x="810" y="425"/>
                  </a:lnTo>
                  <a:close/>
                  <a:moveTo>
                    <a:pt x="449" y="717"/>
                  </a:moveTo>
                  <a:lnTo>
                    <a:pt x="435" y="717"/>
                  </a:lnTo>
                  <a:lnTo>
                    <a:pt x="422" y="716"/>
                  </a:lnTo>
                  <a:lnTo>
                    <a:pt x="409" y="714"/>
                  </a:lnTo>
                  <a:lnTo>
                    <a:pt x="397" y="712"/>
                  </a:lnTo>
                  <a:lnTo>
                    <a:pt x="384" y="709"/>
                  </a:lnTo>
                  <a:lnTo>
                    <a:pt x="371" y="706"/>
                  </a:lnTo>
                  <a:lnTo>
                    <a:pt x="360" y="701"/>
                  </a:lnTo>
                  <a:lnTo>
                    <a:pt x="348" y="697"/>
                  </a:lnTo>
                  <a:lnTo>
                    <a:pt x="336" y="692"/>
                  </a:lnTo>
                  <a:lnTo>
                    <a:pt x="326" y="687"/>
                  </a:lnTo>
                  <a:lnTo>
                    <a:pt x="314" y="680"/>
                  </a:lnTo>
                  <a:lnTo>
                    <a:pt x="305" y="673"/>
                  </a:lnTo>
                  <a:lnTo>
                    <a:pt x="294" y="667"/>
                  </a:lnTo>
                  <a:lnTo>
                    <a:pt x="285" y="658"/>
                  </a:lnTo>
                  <a:lnTo>
                    <a:pt x="275" y="651"/>
                  </a:lnTo>
                  <a:lnTo>
                    <a:pt x="265" y="642"/>
                  </a:lnTo>
                  <a:lnTo>
                    <a:pt x="257" y="633"/>
                  </a:lnTo>
                  <a:lnTo>
                    <a:pt x="250" y="623"/>
                  </a:lnTo>
                  <a:lnTo>
                    <a:pt x="241" y="614"/>
                  </a:lnTo>
                  <a:lnTo>
                    <a:pt x="235" y="603"/>
                  </a:lnTo>
                  <a:lnTo>
                    <a:pt x="227" y="592"/>
                  </a:lnTo>
                  <a:lnTo>
                    <a:pt x="221" y="582"/>
                  </a:lnTo>
                  <a:lnTo>
                    <a:pt x="216" y="571"/>
                  </a:lnTo>
                  <a:lnTo>
                    <a:pt x="210" y="560"/>
                  </a:lnTo>
                  <a:lnTo>
                    <a:pt x="206" y="548"/>
                  </a:lnTo>
                  <a:lnTo>
                    <a:pt x="202" y="535"/>
                  </a:lnTo>
                  <a:lnTo>
                    <a:pt x="199" y="523"/>
                  </a:lnTo>
                  <a:lnTo>
                    <a:pt x="196" y="511"/>
                  </a:lnTo>
                  <a:lnTo>
                    <a:pt x="193" y="498"/>
                  </a:lnTo>
                  <a:lnTo>
                    <a:pt x="191" y="485"/>
                  </a:lnTo>
                  <a:lnTo>
                    <a:pt x="190" y="472"/>
                  </a:lnTo>
                  <a:lnTo>
                    <a:pt x="190" y="459"/>
                  </a:lnTo>
                  <a:lnTo>
                    <a:pt x="190" y="445"/>
                  </a:lnTo>
                  <a:lnTo>
                    <a:pt x="191" y="432"/>
                  </a:lnTo>
                  <a:lnTo>
                    <a:pt x="193" y="420"/>
                  </a:lnTo>
                  <a:lnTo>
                    <a:pt x="196" y="407"/>
                  </a:lnTo>
                  <a:lnTo>
                    <a:pt x="199" y="394"/>
                  </a:lnTo>
                  <a:lnTo>
                    <a:pt x="202" y="382"/>
                  </a:lnTo>
                  <a:lnTo>
                    <a:pt x="206" y="370"/>
                  </a:lnTo>
                  <a:lnTo>
                    <a:pt x="210" y="358"/>
                  </a:lnTo>
                  <a:lnTo>
                    <a:pt x="216" y="347"/>
                  </a:lnTo>
                  <a:lnTo>
                    <a:pt x="221" y="335"/>
                  </a:lnTo>
                  <a:lnTo>
                    <a:pt x="227" y="324"/>
                  </a:lnTo>
                  <a:lnTo>
                    <a:pt x="235" y="314"/>
                  </a:lnTo>
                  <a:lnTo>
                    <a:pt x="241" y="304"/>
                  </a:lnTo>
                  <a:lnTo>
                    <a:pt x="250" y="295"/>
                  </a:lnTo>
                  <a:lnTo>
                    <a:pt x="257" y="285"/>
                  </a:lnTo>
                  <a:lnTo>
                    <a:pt x="265" y="276"/>
                  </a:lnTo>
                  <a:lnTo>
                    <a:pt x="275" y="267"/>
                  </a:lnTo>
                  <a:lnTo>
                    <a:pt x="285" y="259"/>
                  </a:lnTo>
                  <a:lnTo>
                    <a:pt x="294" y="251"/>
                  </a:lnTo>
                  <a:lnTo>
                    <a:pt x="305" y="244"/>
                  </a:lnTo>
                  <a:lnTo>
                    <a:pt x="314" y="237"/>
                  </a:lnTo>
                  <a:lnTo>
                    <a:pt x="326" y="231"/>
                  </a:lnTo>
                  <a:lnTo>
                    <a:pt x="336" y="226"/>
                  </a:lnTo>
                  <a:lnTo>
                    <a:pt x="348" y="220"/>
                  </a:lnTo>
                  <a:lnTo>
                    <a:pt x="360" y="215"/>
                  </a:lnTo>
                  <a:lnTo>
                    <a:pt x="371" y="212"/>
                  </a:lnTo>
                  <a:lnTo>
                    <a:pt x="384" y="208"/>
                  </a:lnTo>
                  <a:lnTo>
                    <a:pt x="397" y="206"/>
                  </a:lnTo>
                  <a:lnTo>
                    <a:pt x="409" y="202"/>
                  </a:lnTo>
                  <a:lnTo>
                    <a:pt x="422" y="201"/>
                  </a:lnTo>
                  <a:lnTo>
                    <a:pt x="435" y="200"/>
                  </a:lnTo>
                  <a:lnTo>
                    <a:pt x="449" y="200"/>
                  </a:lnTo>
                  <a:lnTo>
                    <a:pt x="462" y="200"/>
                  </a:lnTo>
                  <a:lnTo>
                    <a:pt x="475" y="201"/>
                  </a:lnTo>
                  <a:lnTo>
                    <a:pt x="488" y="202"/>
                  </a:lnTo>
                  <a:lnTo>
                    <a:pt x="501" y="206"/>
                  </a:lnTo>
                  <a:lnTo>
                    <a:pt x="513" y="208"/>
                  </a:lnTo>
                  <a:lnTo>
                    <a:pt x="526" y="212"/>
                  </a:lnTo>
                  <a:lnTo>
                    <a:pt x="538" y="215"/>
                  </a:lnTo>
                  <a:lnTo>
                    <a:pt x="549" y="220"/>
                  </a:lnTo>
                  <a:lnTo>
                    <a:pt x="561" y="226"/>
                  </a:lnTo>
                  <a:lnTo>
                    <a:pt x="572" y="231"/>
                  </a:lnTo>
                  <a:lnTo>
                    <a:pt x="583" y="237"/>
                  </a:lnTo>
                  <a:lnTo>
                    <a:pt x="594" y="244"/>
                  </a:lnTo>
                  <a:lnTo>
                    <a:pt x="603" y="251"/>
                  </a:lnTo>
                  <a:lnTo>
                    <a:pt x="613" y="259"/>
                  </a:lnTo>
                  <a:lnTo>
                    <a:pt x="622" y="267"/>
                  </a:lnTo>
                  <a:lnTo>
                    <a:pt x="632" y="276"/>
                  </a:lnTo>
                  <a:lnTo>
                    <a:pt x="640" y="285"/>
                  </a:lnTo>
                  <a:lnTo>
                    <a:pt x="648" y="295"/>
                  </a:lnTo>
                  <a:lnTo>
                    <a:pt x="656" y="304"/>
                  </a:lnTo>
                  <a:lnTo>
                    <a:pt x="664" y="314"/>
                  </a:lnTo>
                  <a:lnTo>
                    <a:pt x="670" y="324"/>
                  </a:lnTo>
                  <a:lnTo>
                    <a:pt x="676" y="335"/>
                  </a:lnTo>
                  <a:lnTo>
                    <a:pt x="682" y="347"/>
                  </a:lnTo>
                  <a:lnTo>
                    <a:pt x="687" y="358"/>
                  </a:lnTo>
                  <a:lnTo>
                    <a:pt x="691" y="370"/>
                  </a:lnTo>
                  <a:lnTo>
                    <a:pt x="695" y="382"/>
                  </a:lnTo>
                  <a:lnTo>
                    <a:pt x="700" y="394"/>
                  </a:lnTo>
                  <a:lnTo>
                    <a:pt x="702" y="407"/>
                  </a:lnTo>
                  <a:lnTo>
                    <a:pt x="704" y="420"/>
                  </a:lnTo>
                  <a:lnTo>
                    <a:pt x="706" y="432"/>
                  </a:lnTo>
                  <a:lnTo>
                    <a:pt x="707" y="445"/>
                  </a:lnTo>
                  <a:lnTo>
                    <a:pt x="707" y="459"/>
                  </a:lnTo>
                  <a:lnTo>
                    <a:pt x="707" y="472"/>
                  </a:lnTo>
                  <a:lnTo>
                    <a:pt x="706" y="485"/>
                  </a:lnTo>
                  <a:lnTo>
                    <a:pt x="704" y="498"/>
                  </a:lnTo>
                  <a:lnTo>
                    <a:pt x="702" y="511"/>
                  </a:lnTo>
                  <a:lnTo>
                    <a:pt x="700" y="523"/>
                  </a:lnTo>
                  <a:lnTo>
                    <a:pt x="695" y="535"/>
                  </a:lnTo>
                  <a:lnTo>
                    <a:pt x="691" y="548"/>
                  </a:lnTo>
                  <a:lnTo>
                    <a:pt x="687" y="560"/>
                  </a:lnTo>
                  <a:lnTo>
                    <a:pt x="682" y="571"/>
                  </a:lnTo>
                  <a:lnTo>
                    <a:pt x="676" y="582"/>
                  </a:lnTo>
                  <a:lnTo>
                    <a:pt x="670" y="592"/>
                  </a:lnTo>
                  <a:lnTo>
                    <a:pt x="664" y="603"/>
                  </a:lnTo>
                  <a:lnTo>
                    <a:pt x="656" y="614"/>
                  </a:lnTo>
                  <a:lnTo>
                    <a:pt x="648" y="623"/>
                  </a:lnTo>
                  <a:lnTo>
                    <a:pt x="640" y="633"/>
                  </a:lnTo>
                  <a:lnTo>
                    <a:pt x="632" y="642"/>
                  </a:lnTo>
                  <a:lnTo>
                    <a:pt x="622" y="651"/>
                  </a:lnTo>
                  <a:lnTo>
                    <a:pt x="613" y="658"/>
                  </a:lnTo>
                  <a:lnTo>
                    <a:pt x="603" y="667"/>
                  </a:lnTo>
                  <a:lnTo>
                    <a:pt x="594" y="673"/>
                  </a:lnTo>
                  <a:lnTo>
                    <a:pt x="583" y="680"/>
                  </a:lnTo>
                  <a:lnTo>
                    <a:pt x="572" y="687"/>
                  </a:lnTo>
                  <a:lnTo>
                    <a:pt x="561" y="692"/>
                  </a:lnTo>
                  <a:lnTo>
                    <a:pt x="549" y="697"/>
                  </a:lnTo>
                  <a:lnTo>
                    <a:pt x="538" y="701"/>
                  </a:lnTo>
                  <a:lnTo>
                    <a:pt x="526" y="706"/>
                  </a:lnTo>
                  <a:lnTo>
                    <a:pt x="513" y="709"/>
                  </a:lnTo>
                  <a:lnTo>
                    <a:pt x="501" y="712"/>
                  </a:lnTo>
                  <a:lnTo>
                    <a:pt x="488" y="714"/>
                  </a:lnTo>
                  <a:lnTo>
                    <a:pt x="475" y="716"/>
                  </a:lnTo>
                  <a:lnTo>
                    <a:pt x="462" y="717"/>
                  </a:lnTo>
                  <a:lnTo>
                    <a:pt x="449" y="717"/>
                  </a:lnTo>
                  <a:close/>
                  <a:moveTo>
                    <a:pt x="449" y="248"/>
                  </a:moveTo>
                  <a:lnTo>
                    <a:pt x="438" y="248"/>
                  </a:lnTo>
                  <a:lnTo>
                    <a:pt x="427" y="249"/>
                  </a:lnTo>
                  <a:lnTo>
                    <a:pt x="417" y="250"/>
                  </a:lnTo>
                  <a:lnTo>
                    <a:pt x="406" y="252"/>
                  </a:lnTo>
                  <a:lnTo>
                    <a:pt x="386" y="258"/>
                  </a:lnTo>
                  <a:lnTo>
                    <a:pt x="367" y="265"/>
                  </a:lnTo>
                  <a:lnTo>
                    <a:pt x="348" y="273"/>
                  </a:lnTo>
                  <a:lnTo>
                    <a:pt x="331" y="284"/>
                  </a:lnTo>
                  <a:lnTo>
                    <a:pt x="315" y="296"/>
                  </a:lnTo>
                  <a:lnTo>
                    <a:pt x="299" y="309"/>
                  </a:lnTo>
                  <a:lnTo>
                    <a:pt x="287" y="324"/>
                  </a:lnTo>
                  <a:lnTo>
                    <a:pt x="274" y="341"/>
                  </a:lnTo>
                  <a:lnTo>
                    <a:pt x="263" y="358"/>
                  </a:lnTo>
                  <a:lnTo>
                    <a:pt x="255" y="376"/>
                  </a:lnTo>
                  <a:lnTo>
                    <a:pt x="247" y="396"/>
                  </a:lnTo>
                  <a:lnTo>
                    <a:pt x="242" y="416"/>
                  </a:lnTo>
                  <a:lnTo>
                    <a:pt x="240" y="427"/>
                  </a:lnTo>
                  <a:lnTo>
                    <a:pt x="239" y="438"/>
                  </a:lnTo>
                  <a:lnTo>
                    <a:pt x="238" y="448"/>
                  </a:lnTo>
                  <a:lnTo>
                    <a:pt x="238" y="459"/>
                  </a:lnTo>
                  <a:lnTo>
                    <a:pt x="238" y="469"/>
                  </a:lnTo>
                  <a:lnTo>
                    <a:pt x="239" y="480"/>
                  </a:lnTo>
                  <a:lnTo>
                    <a:pt x="240" y="491"/>
                  </a:lnTo>
                  <a:lnTo>
                    <a:pt x="242" y="501"/>
                  </a:lnTo>
                  <a:lnTo>
                    <a:pt x="247" y="521"/>
                  </a:lnTo>
                  <a:lnTo>
                    <a:pt x="255" y="540"/>
                  </a:lnTo>
                  <a:lnTo>
                    <a:pt x="263" y="560"/>
                  </a:lnTo>
                  <a:lnTo>
                    <a:pt x="274" y="576"/>
                  </a:lnTo>
                  <a:lnTo>
                    <a:pt x="287" y="592"/>
                  </a:lnTo>
                  <a:lnTo>
                    <a:pt x="299" y="607"/>
                  </a:lnTo>
                  <a:lnTo>
                    <a:pt x="315" y="621"/>
                  </a:lnTo>
                  <a:lnTo>
                    <a:pt x="331" y="634"/>
                  </a:lnTo>
                  <a:lnTo>
                    <a:pt x="348" y="644"/>
                  </a:lnTo>
                  <a:lnTo>
                    <a:pt x="367" y="653"/>
                  </a:lnTo>
                  <a:lnTo>
                    <a:pt x="386" y="660"/>
                  </a:lnTo>
                  <a:lnTo>
                    <a:pt x="406" y="665"/>
                  </a:lnTo>
                  <a:lnTo>
                    <a:pt x="417" y="667"/>
                  </a:lnTo>
                  <a:lnTo>
                    <a:pt x="427" y="669"/>
                  </a:lnTo>
                  <a:lnTo>
                    <a:pt x="438" y="669"/>
                  </a:lnTo>
                  <a:lnTo>
                    <a:pt x="449" y="670"/>
                  </a:lnTo>
                  <a:lnTo>
                    <a:pt x="459" y="669"/>
                  </a:lnTo>
                  <a:lnTo>
                    <a:pt x="470" y="669"/>
                  </a:lnTo>
                  <a:lnTo>
                    <a:pt x="480" y="667"/>
                  </a:lnTo>
                  <a:lnTo>
                    <a:pt x="491" y="665"/>
                  </a:lnTo>
                  <a:lnTo>
                    <a:pt x="511" y="660"/>
                  </a:lnTo>
                  <a:lnTo>
                    <a:pt x="530" y="653"/>
                  </a:lnTo>
                  <a:lnTo>
                    <a:pt x="549" y="644"/>
                  </a:lnTo>
                  <a:lnTo>
                    <a:pt x="566" y="634"/>
                  </a:lnTo>
                  <a:lnTo>
                    <a:pt x="583" y="621"/>
                  </a:lnTo>
                  <a:lnTo>
                    <a:pt x="598" y="607"/>
                  </a:lnTo>
                  <a:lnTo>
                    <a:pt x="611" y="592"/>
                  </a:lnTo>
                  <a:lnTo>
                    <a:pt x="623" y="576"/>
                  </a:lnTo>
                  <a:lnTo>
                    <a:pt x="634" y="560"/>
                  </a:lnTo>
                  <a:lnTo>
                    <a:pt x="642" y="540"/>
                  </a:lnTo>
                  <a:lnTo>
                    <a:pt x="650" y="521"/>
                  </a:lnTo>
                  <a:lnTo>
                    <a:pt x="655" y="501"/>
                  </a:lnTo>
                  <a:lnTo>
                    <a:pt x="657" y="491"/>
                  </a:lnTo>
                  <a:lnTo>
                    <a:pt x="658" y="480"/>
                  </a:lnTo>
                  <a:lnTo>
                    <a:pt x="659" y="469"/>
                  </a:lnTo>
                  <a:lnTo>
                    <a:pt x="659" y="459"/>
                  </a:lnTo>
                  <a:lnTo>
                    <a:pt x="659" y="448"/>
                  </a:lnTo>
                  <a:lnTo>
                    <a:pt x="658" y="438"/>
                  </a:lnTo>
                  <a:lnTo>
                    <a:pt x="657" y="427"/>
                  </a:lnTo>
                  <a:lnTo>
                    <a:pt x="655" y="416"/>
                  </a:lnTo>
                  <a:lnTo>
                    <a:pt x="650" y="396"/>
                  </a:lnTo>
                  <a:lnTo>
                    <a:pt x="642" y="376"/>
                  </a:lnTo>
                  <a:lnTo>
                    <a:pt x="634" y="358"/>
                  </a:lnTo>
                  <a:lnTo>
                    <a:pt x="623" y="341"/>
                  </a:lnTo>
                  <a:lnTo>
                    <a:pt x="611" y="324"/>
                  </a:lnTo>
                  <a:lnTo>
                    <a:pt x="598" y="309"/>
                  </a:lnTo>
                  <a:lnTo>
                    <a:pt x="583" y="296"/>
                  </a:lnTo>
                  <a:lnTo>
                    <a:pt x="566" y="284"/>
                  </a:lnTo>
                  <a:lnTo>
                    <a:pt x="549" y="273"/>
                  </a:lnTo>
                  <a:lnTo>
                    <a:pt x="530" y="265"/>
                  </a:lnTo>
                  <a:lnTo>
                    <a:pt x="511" y="258"/>
                  </a:lnTo>
                  <a:lnTo>
                    <a:pt x="491" y="252"/>
                  </a:lnTo>
                  <a:lnTo>
                    <a:pt x="480" y="250"/>
                  </a:lnTo>
                  <a:lnTo>
                    <a:pt x="470" y="249"/>
                  </a:lnTo>
                  <a:lnTo>
                    <a:pt x="459" y="248"/>
                  </a:lnTo>
                  <a:lnTo>
                    <a:pt x="449" y="248"/>
                  </a:lnTo>
                  <a:close/>
                  <a:moveTo>
                    <a:pt x="449" y="589"/>
                  </a:moveTo>
                  <a:lnTo>
                    <a:pt x="435" y="588"/>
                  </a:lnTo>
                  <a:lnTo>
                    <a:pt x="422" y="587"/>
                  </a:lnTo>
                  <a:lnTo>
                    <a:pt x="409" y="584"/>
                  </a:lnTo>
                  <a:lnTo>
                    <a:pt x="398" y="579"/>
                  </a:lnTo>
                  <a:lnTo>
                    <a:pt x="386" y="573"/>
                  </a:lnTo>
                  <a:lnTo>
                    <a:pt x="376" y="567"/>
                  </a:lnTo>
                  <a:lnTo>
                    <a:pt x="366" y="560"/>
                  </a:lnTo>
                  <a:lnTo>
                    <a:pt x="357" y="551"/>
                  </a:lnTo>
                  <a:lnTo>
                    <a:pt x="348" y="541"/>
                  </a:lnTo>
                  <a:lnTo>
                    <a:pt x="341" y="532"/>
                  </a:lnTo>
                  <a:lnTo>
                    <a:pt x="334" y="521"/>
                  </a:lnTo>
                  <a:lnTo>
                    <a:pt x="329" y="510"/>
                  </a:lnTo>
                  <a:lnTo>
                    <a:pt x="324" y="497"/>
                  </a:lnTo>
                  <a:lnTo>
                    <a:pt x="321" y="485"/>
                  </a:lnTo>
                  <a:lnTo>
                    <a:pt x="318" y="472"/>
                  </a:lnTo>
                  <a:lnTo>
                    <a:pt x="318" y="459"/>
                  </a:lnTo>
                  <a:lnTo>
                    <a:pt x="318" y="445"/>
                  </a:lnTo>
                  <a:lnTo>
                    <a:pt x="321" y="432"/>
                  </a:lnTo>
                  <a:lnTo>
                    <a:pt x="324" y="420"/>
                  </a:lnTo>
                  <a:lnTo>
                    <a:pt x="329" y="408"/>
                  </a:lnTo>
                  <a:lnTo>
                    <a:pt x="334" y="396"/>
                  </a:lnTo>
                  <a:lnTo>
                    <a:pt x="341" y="386"/>
                  </a:lnTo>
                  <a:lnTo>
                    <a:pt x="348" y="375"/>
                  </a:lnTo>
                  <a:lnTo>
                    <a:pt x="357" y="367"/>
                  </a:lnTo>
                  <a:lnTo>
                    <a:pt x="366" y="358"/>
                  </a:lnTo>
                  <a:lnTo>
                    <a:pt x="376" y="351"/>
                  </a:lnTo>
                  <a:lnTo>
                    <a:pt x="386" y="344"/>
                  </a:lnTo>
                  <a:lnTo>
                    <a:pt x="398" y="338"/>
                  </a:lnTo>
                  <a:lnTo>
                    <a:pt x="409" y="334"/>
                  </a:lnTo>
                  <a:lnTo>
                    <a:pt x="422" y="331"/>
                  </a:lnTo>
                  <a:lnTo>
                    <a:pt x="435" y="329"/>
                  </a:lnTo>
                  <a:lnTo>
                    <a:pt x="449" y="329"/>
                  </a:lnTo>
                  <a:lnTo>
                    <a:pt x="462" y="329"/>
                  </a:lnTo>
                  <a:lnTo>
                    <a:pt x="475" y="331"/>
                  </a:lnTo>
                  <a:lnTo>
                    <a:pt x="488" y="334"/>
                  </a:lnTo>
                  <a:lnTo>
                    <a:pt x="499" y="338"/>
                  </a:lnTo>
                  <a:lnTo>
                    <a:pt x="511" y="344"/>
                  </a:lnTo>
                  <a:lnTo>
                    <a:pt x="522" y="351"/>
                  </a:lnTo>
                  <a:lnTo>
                    <a:pt x="531" y="358"/>
                  </a:lnTo>
                  <a:lnTo>
                    <a:pt x="541" y="367"/>
                  </a:lnTo>
                  <a:lnTo>
                    <a:pt x="549" y="375"/>
                  </a:lnTo>
                  <a:lnTo>
                    <a:pt x="557" y="386"/>
                  </a:lnTo>
                  <a:lnTo>
                    <a:pt x="563" y="396"/>
                  </a:lnTo>
                  <a:lnTo>
                    <a:pt x="569" y="408"/>
                  </a:lnTo>
                  <a:lnTo>
                    <a:pt x="574" y="420"/>
                  </a:lnTo>
                  <a:lnTo>
                    <a:pt x="577" y="432"/>
                  </a:lnTo>
                  <a:lnTo>
                    <a:pt x="579" y="445"/>
                  </a:lnTo>
                  <a:lnTo>
                    <a:pt x="579" y="459"/>
                  </a:lnTo>
                  <a:lnTo>
                    <a:pt x="579" y="472"/>
                  </a:lnTo>
                  <a:lnTo>
                    <a:pt x="577" y="485"/>
                  </a:lnTo>
                  <a:lnTo>
                    <a:pt x="574" y="497"/>
                  </a:lnTo>
                  <a:lnTo>
                    <a:pt x="569" y="510"/>
                  </a:lnTo>
                  <a:lnTo>
                    <a:pt x="563" y="521"/>
                  </a:lnTo>
                  <a:lnTo>
                    <a:pt x="557" y="532"/>
                  </a:lnTo>
                  <a:lnTo>
                    <a:pt x="549" y="541"/>
                  </a:lnTo>
                  <a:lnTo>
                    <a:pt x="541" y="551"/>
                  </a:lnTo>
                  <a:lnTo>
                    <a:pt x="531" y="560"/>
                  </a:lnTo>
                  <a:lnTo>
                    <a:pt x="522" y="567"/>
                  </a:lnTo>
                  <a:lnTo>
                    <a:pt x="511" y="573"/>
                  </a:lnTo>
                  <a:lnTo>
                    <a:pt x="499" y="579"/>
                  </a:lnTo>
                  <a:lnTo>
                    <a:pt x="488" y="584"/>
                  </a:lnTo>
                  <a:lnTo>
                    <a:pt x="475" y="587"/>
                  </a:lnTo>
                  <a:lnTo>
                    <a:pt x="462" y="588"/>
                  </a:lnTo>
                  <a:lnTo>
                    <a:pt x="449" y="589"/>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50" name="Rectangle 49"/>
          <p:cNvSpPr/>
          <p:nvPr/>
        </p:nvSpPr>
        <p:spPr>
          <a:xfrm>
            <a:off x="6932292" y="1704830"/>
            <a:ext cx="1740248" cy="1168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marL="228600" indent="-228600">
              <a:buFont typeface="+mj-lt"/>
              <a:buAutoNum type="arabicPeriod"/>
            </a:pPr>
            <a:r>
              <a:rPr lang="en-US" sz="1200" dirty="0">
                <a:solidFill>
                  <a:srgbClr val="000000"/>
                </a:solidFill>
                <a:latin typeface="Univers for KPMG" panose="020B0603020202020204" pitchFamily="34" charset="0"/>
              </a:rPr>
              <a:t>Wearable Devices to </a:t>
            </a:r>
            <a:r>
              <a:rPr lang="en-US" sz="1200" dirty="0" smtClean="0">
                <a:solidFill>
                  <a:srgbClr val="000000"/>
                </a:solidFill>
                <a:latin typeface="Univers for KPMG" panose="020B0603020202020204" pitchFamily="34" charset="0"/>
              </a:rPr>
              <a:t>Genomics</a:t>
            </a:r>
          </a:p>
          <a:p>
            <a:pPr marL="228600" indent="-228600">
              <a:buFont typeface="+mj-lt"/>
              <a:buAutoNum type="arabicPeriod"/>
            </a:pPr>
            <a:r>
              <a:rPr lang="en-US" sz="1200" dirty="0">
                <a:solidFill>
                  <a:srgbClr val="000000"/>
                </a:solidFill>
                <a:latin typeface="Univers for KPMG" panose="020B0603020202020204" pitchFamily="34" charset="0"/>
              </a:rPr>
              <a:t>C</a:t>
            </a:r>
            <a:r>
              <a:rPr lang="en-US" sz="1200" dirty="0" smtClean="0">
                <a:solidFill>
                  <a:srgbClr val="000000"/>
                </a:solidFill>
                <a:latin typeface="Univers for KPMG" panose="020B0603020202020204" pitchFamily="34" charset="0"/>
              </a:rPr>
              <a:t>onnected </a:t>
            </a:r>
            <a:r>
              <a:rPr lang="en-US" sz="1200" dirty="0">
                <a:solidFill>
                  <a:srgbClr val="000000"/>
                </a:solidFill>
                <a:latin typeface="Univers for KPMG" panose="020B0603020202020204" pitchFamily="34" charset="0"/>
              </a:rPr>
              <a:t>cars and increasingly assisted/autonomous driving that impact auto claims frequency and severity</a:t>
            </a:r>
          </a:p>
        </p:txBody>
      </p:sp>
      <p:sp>
        <p:nvSpPr>
          <p:cNvPr id="51" name="Rectangle 50"/>
          <p:cNvSpPr/>
          <p:nvPr/>
        </p:nvSpPr>
        <p:spPr>
          <a:xfrm>
            <a:off x="7269984" y="3575047"/>
            <a:ext cx="1566361" cy="1168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US" sz="1200" dirty="0">
                <a:solidFill>
                  <a:srgbClr val="000000"/>
                </a:solidFill>
                <a:latin typeface="Univers for KPMG" panose="020B0603020202020204" pitchFamily="34" charset="0"/>
              </a:rPr>
              <a:t>Use of non-traditional data capturing solutions </a:t>
            </a:r>
            <a:r>
              <a:rPr lang="en-US" sz="1200" dirty="0" smtClean="0">
                <a:solidFill>
                  <a:srgbClr val="000000"/>
                </a:solidFill>
                <a:latin typeface="Univers for KPMG" panose="020B0603020202020204" pitchFamily="34" charset="0"/>
              </a:rPr>
              <a:t>through </a:t>
            </a:r>
            <a:r>
              <a:rPr lang="en-US" sz="1200" dirty="0">
                <a:solidFill>
                  <a:srgbClr val="000000"/>
                </a:solidFill>
                <a:latin typeface="Univers for KPMG" panose="020B0603020202020204" pitchFamily="34" charset="0"/>
              </a:rPr>
              <a:t>remote devices, </a:t>
            </a:r>
          </a:p>
        </p:txBody>
      </p:sp>
      <p:sp>
        <p:nvSpPr>
          <p:cNvPr id="52" name="Rectangle 51"/>
          <p:cNvSpPr/>
          <p:nvPr/>
        </p:nvSpPr>
        <p:spPr>
          <a:xfrm>
            <a:off x="5867447" y="5129423"/>
            <a:ext cx="2061902" cy="1168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US" sz="1200" dirty="0">
                <a:solidFill>
                  <a:srgbClr val="000000"/>
                </a:solidFill>
                <a:latin typeface="Univers for KPMG" panose="020B0603020202020204" pitchFamily="34" charset="0"/>
              </a:rPr>
              <a:t>Use of self-service tools to reduce cost of serving customers and improve simplicity, transparency, and speed of fulfilment</a:t>
            </a:r>
          </a:p>
        </p:txBody>
      </p:sp>
      <p:sp>
        <p:nvSpPr>
          <p:cNvPr id="53" name="Rectangle 52"/>
          <p:cNvSpPr/>
          <p:nvPr/>
        </p:nvSpPr>
        <p:spPr>
          <a:xfrm>
            <a:off x="621212" y="4972399"/>
            <a:ext cx="1616421" cy="1045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US" sz="1200" dirty="0">
                <a:solidFill>
                  <a:srgbClr val="000000"/>
                </a:solidFill>
                <a:latin typeface="Univers for KPMG" panose="020B0603020202020204" pitchFamily="34" charset="0"/>
              </a:rPr>
              <a:t>Personalization of insurance through usage-and behavior-based models in coverage leverages new ways to capture customer data.</a:t>
            </a:r>
          </a:p>
          <a:p>
            <a:endParaRPr lang="en-US" sz="1200" dirty="0">
              <a:solidFill>
                <a:srgbClr val="000000"/>
              </a:solidFill>
              <a:latin typeface="Univers for KPMG" panose="020B0603020202020204" pitchFamily="34" charset="0"/>
            </a:endParaRPr>
          </a:p>
        </p:txBody>
      </p:sp>
      <p:sp>
        <p:nvSpPr>
          <p:cNvPr id="54" name="Rectangle 53"/>
          <p:cNvSpPr/>
          <p:nvPr/>
        </p:nvSpPr>
        <p:spPr>
          <a:xfrm>
            <a:off x="219541" y="3091099"/>
            <a:ext cx="1821627" cy="1045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r>
              <a:rPr lang="en-US" sz="1200" dirty="0">
                <a:solidFill>
                  <a:srgbClr val="000000"/>
                </a:solidFill>
                <a:latin typeface="Univers for KPMG" panose="020B0603020202020204" pitchFamily="34" charset="0"/>
              </a:rPr>
              <a:t>Advancement in technology helping </a:t>
            </a:r>
            <a:r>
              <a:rPr lang="en-US" sz="1200" dirty="0" smtClean="0">
                <a:solidFill>
                  <a:srgbClr val="000000"/>
                </a:solidFill>
                <a:latin typeface="Univers for KPMG" panose="020B0603020202020204" pitchFamily="34" charset="0"/>
              </a:rPr>
              <a:t/>
            </a:r>
            <a:br>
              <a:rPr lang="en-US" sz="1200" dirty="0" smtClean="0">
                <a:solidFill>
                  <a:srgbClr val="000000"/>
                </a:solidFill>
                <a:latin typeface="Univers for KPMG" panose="020B0603020202020204" pitchFamily="34" charset="0"/>
              </a:rPr>
            </a:br>
            <a:r>
              <a:rPr lang="en-US" sz="1200" dirty="0" smtClean="0">
                <a:solidFill>
                  <a:srgbClr val="000000"/>
                </a:solidFill>
                <a:latin typeface="Univers for KPMG" panose="020B0603020202020204" pitchFamily="34" charset="0"/>
              </a:rPr>
              <a:t>to </a:t>
            </a:r>
            <a:r>
              <a:rPr lang="en-US" sz="1200" dirty="0">
                <a:solidFill>
                  <a:srgbClr val="000000"/>
                </a:solidFill>
                <a:latin typeface="Univers for KPMG" panose="020B0603020202020204" pitchFamily="34" charset="0"/>
              </a:rPr>
              <a:t>quantify risk </a:t>
            </a:r>
            <a:r>
              <a:rPr lang="en-US" sz="1200" dirty="0" smtClean="0">
                <a:solidFill>
                  <a:srgbClr val="000000"/>
                </a:solidFill>
                <a:latin typeface="Univers for KPMG" panose="020B0603020202020204" pitchFamily="34" charset="0"/>
              </a:rPr>
              <a:t/>
            </a:r>
            <a:br>
              <a:rPr lang="en-US" sz="1200" dirty="0" smtClean="0">
                <a:solidFill>
                  <a:srgbClr val="000000"/>
                </a:solidFill>
                <a:latin typeface="Univers for KPMG" panose="020B0603020202020204" pitchFamily="34" charset="0"/>
              </a:rPr>
            </a:br>
            <a:r>
              <a:rPr lang="en-US" sz="1200" dirty="0" smtClean="0">
                <a:solidFill>
                  <a:srgbClr val="000000"/>
                </a:solidFill>
                <a:latin typeface="Univers for KPMG" panose="020B0603020202020204" pitchFamily="34" charset="0"/>
              </a:rPr>
              <a:t>and/or </a:t>
            </a:r>
            <a:r>
              <a:rPr lang="en-US" sz="1200" dirty="0">
                <a:solidFill>
                  <a:srgbClr val="000000"/>
                </a:solidFill>
                <a:latin typeface="Univers for KPMG" panose="020B0603020202020204" pitchFamily="34" charset="0"/>
              </a:rPr>
              <a:t>loss at a granular level</a:t>
            </a:r>
          </a:p>
          <a:p>
            <a:endParaRPr lang="en-US" sz="1200" dirty="0">
              <a:solidFill>
                <a:srgbClr val="000000"/>
              </a:solidFill>
              <a:latin typeface="Univers for KPMG" panose="020B0603020202020204" pitchFamily="34" charset="0"/>
            </a:endParaRPr>
          </a:p>
        </p:txBody>
      </p:sp>
      <p:sp>
        <p:nvSpPr>
          <p:cNvPr id="56" name="Rectangle 55"/>
          <p:cNvSpPr/>
          <p:nvPr/>
        </p:nvSpPr>
        <p:spPr>
          <a:xfrm>
            <a:off x="618756" y="1386593"/>
            <a:ext cx="2438824" cy="1200329"/>
          </a:xfrm>
          <a:prstGeom prst="rect">
            <a:avLst/>
          </a:prstGeom>
        </p:spPr>
        <p:txBody>
          <a:bodyPr wrap="square">
            <a:spAutoFit/>
          </a:bodyPr>
          <a:lstStyle/>
          <a:p>
            <a:r>
              <a:rPr lang="en-US" sz="1200" dirty="0">
                <a:solidFill>
                  <a:srgbClr val="000000"/>
                </a:solidFill>
                <a:latin typeface="Univers for KPMG" panose="020B0603020202020204" pitchFamily="34" charset="0"/>
              </a:rPr>
              <a:t>Rise of new ride and car-sharing business models, or similar sharing economies, that demand new insurance solutions regarding liability and personal injury.</a:t>
            </a:r>
          </a:p>
        </p:txBody>
      </p:sp>
    </p:spTree>
    <p:extLst>
      <p:ext uri="{BB962C8B-B14F-4D97-AF65-F5344CB8AC3E}">
        <p14:creationId xmlns:p14="http://schemas.microsoft.com/office/powerpoint/2010/main" val="1479317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Areas of Disruption </a:t>
            </a:r>
            <a:endParaRPr lang="en-US" dirty="0"/>
          </a:p>
        </p:txBody>
      </p:sp>
      <p:grpSp>
        <p:nvGrpSpPr>
          <p:cNvPr id="5" name="Group 4"/>
          <p:cNvGrpSpPr/>
          <p:nvPr/>
        </p:nvGrpSpPr>
        <p:grpSpPr>
          <a:xfrm>
            <a:off x="628650" y="1702740"/>
            <a:ext cx="2494379" cy="245042"/>
            <a:chOff x="628650" y="2248657"/>
            <a:chExt cx="2494379" cy="245042"/>
          </a:xfrm>
        </p:grpSpPr>
        <p:sp>
          <p:nvSpPr>
            <p:cNvPr id="6" name="Rounded Rectangle 5"/>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200" b="1" dirty="0" smtClean="0">
                  <a:solidFill>
                    <a:srgbClr val="000000"/>
                  </a:solidFill>
                  <a:latin typeface="Univers for KPMG" panose="020B0603020202020204" pitchFamily="34" charset="0"/>
                  <a:cs typeface="Arial" pitchFamily="34" charset="0"/>
                </a:rPr>
                <a:t>Product Insurance </a:t>
              </a:r>
            </a:p>
          </p:txBody>
        </p:sp>
        <p:sp>
          <p:nvSpPr>
            <p:cNvPr id="7" name="Oval 6"/>
            <p:cNvSpPr/>
            <p:nvPr/>
          </p:nvSpPr>
          <p:spPr>
            <a:xfrm>
              <a:off x="628650" y="2248657"/>
              <a:ext cx="245042" cy="245042"/>
            </a:xfrm>
            <a:prstGeom prst="ellipse">
              <a:avLst/>
            </a:prstGeom>
            <a:solidFill>
              <a:srgbClr val="00A3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smtClean="0">
                <a:solidFill>
                  <a:prstClr val="white"/>
                </a:solidFill>
                <a:latin typeface="Univers 45 Light" pitchFamily="2" charset="0"/>
              </a:endParaRPr>
            </a:p>
          </p:txBody>
        </p:sp>
      </p:grpSp>
      <p:grpSp>
        <p:nvGrpSpPr>
          <p:cNvPr id="8" name="Group 7"/>
          <p:cNvGrpSpPr/>
          <p:nvPr/>
        </p:nvGrpSpPr>
        <p:grpSpPr>
          <a:xfrm>
            <a:off x="3324810" y="1702740"/>
            <a:ext cx="2494379" cy="245042"/>
            <a:chOff x="628650" y="2248657"/>
            <a:chExt cx="2494379" cy="245042"/>
          </a:xfrm>
        </p:grpSpPr>
        <p:sp>
          <p:nvSpPr>
            <p:cNvPr id="9" name="Rounded Rectangle 8"/>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200" b="1" dirty="0" smtClean="0">
                  <a:solidFill>
                    <a:srgbClr val="000000"/>
                  </a:solidFill>
                  <a:latin typeface="Univers for KPMG" panose="020B0603020202020204" pitchFamily="34" charset="0"/>
                  <a:cs typeface="Arial" pitchFamily="34" charset="0"/>
                </a:rPr>
                <a:t>Auto Insurance </a:t>
              </a:r>
            </a:p>
          </p:txBody>
        </p:sp>
        <p:sp>
          <p:nvSpPr>
            <p:cNvPr id="10" name="Oval 9"/>
            <p:cNvSpPr/>
            <p:nvPr/>
          </p:nvSpPr>
          <p:spPr>
            <a:xfrm>
              <a:off x="628650" y="2248657"/>
              <a:ext cx="245042" cy="245042"/>
            </a:xfrm>
            <a:prstGeom prst="ellipse">
              <a:avLst/>
            </a:prstGeom>
            <a:solidFill>
              <a:srgbClr val="00A3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smtClean="0">
                <a:solidFill>
                  <a:prstClr val="white"/>
                </a:solidFill>
                <a:latin typeface="Univers 45 Light" pitchFamily="2" charset="0"/>
              </a:endParaRPr>
            </a:p>
          </p:txBody>
        </p:sp>
      </p:grpSp>
      <p:grpSp>
        <p:nvGrpSpPr>
          <p:cNvPr id="11" name="Group 10"/>
          <p:cNvGrpSpPr/>
          <p:nvPr/>
        </p:nvGrpSpPr>
        <p:grpSpPr>
          <a:xfrm>
            <a:off x="6020971" y="1702740"/>
            <a:ext cx="2494379" cy="245042"/>
            <a:chOff x="628650" y="2248657"/>
            <a:chExt cx="2494379" cy="245042"/>
          </a:xfrm>
        </p:grpSpPr>
        <p:sp>
          <p:nvSpPr>
            <p:cNvPr id="12" name="Rounded Rectangle 11"/>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200" b="1" dirty="0" smtClean="0">
                  <a:solidFill>
                    <a:srgbClr val="000000"/>
                  </a:solidFill>
                  <a:latin typeface="Univers for KPMG" panose="020B0603020202020204" pitchFamily="34" charset="0"/>
                  <a:cs typeface="Arial" pitchFamily="34" charset="0"/>
                </a:rPr>
                <a:t>Health &amp; Travel Insurance </a:t>
              </a:r>
            </a:p>
          </p:txBody>
        </p:sp>
        <p:sp>
          <p:nvSpPr>
            <p:cNvPr id="13" name="Oval 12"/>
            <p:cNvSpPr/>
            <p:nvPr/>
          </p:nvSpPr>
          <p:spPr>
            <a:xfrm>
              <a:off x="628650" y="2248657"/>
              <a:ext cx="245042" cy="245042"/>
            </a:xfrm>
            <a:prstGeom prst="ellipse">
              <a:avLst/>
            </a:prstGeom>
            <a:solidFill>
              <a:srgbClr val="00A3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smtClean="0">
                <a:solidFill>
                  <a:prstClr val="white"/>
                </a:solidFill>
                <a:latin typeface="Univers 45 Light" pitchFamily="2" charset="0"/>
              </a:endParaRPr>
            </a:p>
          </p:txBody>
        </p:sp>
      </p:grpSp>
      <p:grpSp>
        <p:nvGrpSpPr>
          <p:cNvPr id="14" name="Group 13"/>
          <p:cNvGrpSpPr/>
          <p:nvPr/>
        </p:nvGrpSpPr>
        <p:grpSpPr>
          <a:xfrm>
            <a:off x="628650" y="3820413"/>
            <a:ext cx="2494379" cy="245042"/>
            <a:chOff x="628650" y="2248657"/>
            <a:chExt cx="2494379" cy="245042"/>
          </a:xfrm>
        </p:grpSpPr>
        <p:sp>
          <p:nvSpPr>
            <p:cNvPr id="15" name="Rounded Rectangle 14"/>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200" b="1" dirty="0" smtClean="0">
                  <a:solidFill>
                    <a:srgbClr val="000000"/>
                  </a:solidFill>
                  <a:latin typeface="Univers for KPMG" panose="020B0603020202020204" pitchFamily="34" charset="0"/>
                  <a:cs typeface="Arial" pitchFamily="34" charset="0"/>
                </a:rPr>
                <a:t>Life &amp; Home Insurance</a:t>
              </a:r>
            </a:p>
          </p:txBody>
        </p:sp>
        <p:sp>
          <p:nvSpPr>
            <p:cNvPr id="16" name="Oval 15"/>
            <p:cNvSpPr/>
            <p:nvPr/>
          </p:nvSpPr>
          <p:spPr>
            <a:xfrm>
              <a:off x="628650" y="2248657"/>
              <a:ext cx="245042" cy="245042"/>
            </a:xfrm>
            <a:prstGeom prst="ellipse">
              <a:avLst/>
            </a:prstGeom>
            <a:solidFill>
              <a:srgbClr val="00A3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smtClean="0">
                <a:solidFill>
                  <a:prstClr val="white"/>
                </a:solidFill>
                <a:latin typeface="Univers 45 Light" pitchFamily="2" charset="0"/>
              </a:endParaRPr>
            </a:p>
          </p:txBody>
        </p:sp>
      </p:grpSp>
      <p:grpSp>
        <p:nvGrpSpPr>
          <p:cNvPr id="17" name="Group 16"/>
          <p:cNvGrpSpPr/>
          <p:nvPr/>
        </p:nvGrpSpPr>
        <p:grpSpPr>
          <a:xfrm>
            <a:off x="3324810" y="3820413"/>
            <a:ext cx="2494379" cy="245042"/>
            <a:chOff x="628650" y="2248657"/>
            <a:chExt cx="2494379" cy="245042"/>
          </a:xfrm>
        </p:grpSpPr>
        <p:sp>
          <p:nvSpPr>
            <p:cNvPr id="18" name="Rounded Rectangle 17"/>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200" b="1" dirty="0" smtClean="0">
                  <a:solidFill>
                    <a:srgbClr val="000000"/>
                  </a:solidFill>
                  <a:latin typeface="Univers for KPMG" panose="020B0603020202020204" pitchFamily="34" charset="0"/>
                  <a:cs typeface="Arial" pitchFamily="34" charset="0"/>
                </a:rPr>
                <a:t>P2P Insurance</a:t>
              </a:r>
            </a:p>
          </p:txBody>
        </p:sp>
        <p:sp>
          <p:nvSpPr>
            <p:cNvPr id="19" name="Oval 18"/>
            <p:cNvSpPr/>
            <p:nvPr/>
          </p:nvSpPr>
          <p:spPr>
            <a:xfrm>
              <a:off x="628650" y="2248657"/>
              <a:ext cx="245042" cy="245042"/>
            </a:xfrm>
            <a:prstGeom prst="ellipse">
              <a:avLst/>
            </a:prstGeom>
            <a:solidFill>
              <a:srgbClr val="00A3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smtClean="0">
                <a:solidFill>
                  <a:prstClr val="white"/>
                </a:solidFill>
                <a:latin typeface="Univers 45 Light" pitchFamily="2" charset="0"/>
              </a:endParaRPr>
            </a:p>
          </p:txBody>
        </p:sp>
      </p:grpSp>
      <p:grpSp>
        <p:nvGrpSpPr>
          <p:cNvPr id="20" name="Group 19"/>
          <p:cNvGrpSpPr/>
          <p:nvPr/>
        </p:nvGrpSpPr>
        <p:grpSpPr>
          <a:xfrm>
            <a:off x="6020971" y="3820413"/>
            <a:ext cx="2494379" cy="245042"/>
            <a:chOff x="628650" y="2248657"/>
            <a:chExt cx="2494379" cy="245042"/>
          </a:xfrm>
        </p:grpSpPr>
        <p:sp>
          <p:nvSpPr>
            <p:cNvPr id="21" name="Rounded Rectangle 20"/>
            <p:cNvSpPr/>
            <p:nvPr/>
          </p:nvSpPr>
          <p:spPr>
            <a:xfrm>
              <a:off x="628651" y="2248657"/>
              <a:ext cx="2494378" cy="245042"/>
            </a:xfrm>
            <a:prstGeom prst="roundRect">
              <a:avLst>
                <a:gd name="adj" fmla="val 500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0" tIns="0" rIns="0" bIns="0" rtlCol="0" anchor="ctr"/>
            <a:lstStyle/>
            <a:p>
              <a:r>
                <a:rPr lang="en-GB" sz="1200" b="1" dirty="0" smtClean="0">
                  <a:solidFill>
                    <a:srgbClr val="000000"/>
                  </a:solidFill>
                  <a:latin typeface="Univers for KPMG" panose="020B0603020202020204" pitchFamily="34" charset="0"/>
                  <a:cs typeface="Arial" pitchFamily="34" charset="0"/>
                </a:rPr>
                <a:t>Consumer Insurance</a:t>
              </a:r>
            </a:p>
          </p:txBody>
        </p:sp>
        <p:sp>
          <p:nvSpPr>
            <p:cNvPr id="22" name="Oval 21"/>
            <p:cNvSpPr/>
            <p:nvPr/>
          </p:nvSpPr>
          <p:spPr>
            <a:xfrm>
              <a:off x="628650" y="2248657"/>
              <a:ext cx="245042" cy="245042"/>
            </a:xfrm>
            <a:prstGeom prst="ellipse">
              <a:avLst/>
            </a:prstGeom>
            <a:solidFill>
              <a:srgbClr val="00A3A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smtClean="0">
                <a:solidFill>
                  <a:prstClr val="white"/>
                </a:solidFill>
                <a:latin typeface="Univers 45 Light" pitchFamily="2" charset="0"/>
              </a:endParaRPr>
            </a:p>
          </p:txBody>
        </p:sp>
      </p:grpSp>
      <p:sp>
        <p:nvSpPr>
          <p:cNvPr id="24" name="TextBox 23"/>
          <p:cNvSpPr txBox="1"/>
          <p:nvPr/>
        </p:nvSpPr>
        <p:spPr>
          <a:xfrm>
            <a:off x="1219200" y="2033189"/>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TROV</a:t>
            </a:r>
          </a:p>
          <a:p>
            <a:pPr>
              <a:spcAft>
                <a:spcPts val="600"/>
              </a:spcAft>
            </a:pPr>
            <a:r>
              <a:rPr lang="en-US" sz="1000" dirty="0" smtClean="0">
                <a:solidFill>
                  <a:srgbClr val="000000"/>
                </a:solidFill>
                <a:latin typeface="Univers for KPMG" panose="020B0603020202020204" pitchFamily="34" charset="0"/>
              </a:rPr>
              <a:t>Wealth and estate planning on web &amp; mobile applications</a:t>
            </a:r>
          </a:p>
          <a:p>
            <a:pPr>
              <a:spcAft>
                <a:spcPts val="600"/>
              </a:spcAft>
            </a:pPr>
            <a:endParaRPr lang="en-US" sz="1200" dirty="0" smtClean="0">
              <a:solidFill>
                <a:srgbClr val="000000"/>
              </a:solidFill>
              <a:latin typeface="Univers for KPMG" panose="020B0603020202020204" pitchFamily="34" charset="0"/>
            </a:endParaRPr>
          </a:p>
        </p:txBody>
      </p:sp>
      <p:pic>
        <p:nvPicPr>
          <p:cNvPr id="25" name="Picture 2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83179" y="2099508"/>
            <a:ext cx="581025" cy="286106"/>
          </a:xfrm>
          <a:prstGeom prst="rect">
            <a:avLst/>
          </a:prstGeom>
        </p:spPr>
      </p:pic>
      <p:pic>
        <p:nvPicPr>
          <p:cNvPr id="26" name="Picture 2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324810" y="2099508"/>
            <a:ext cx="549842" cy="352425"/>
          </a:xfrm>
          <a:prstGeom prst="rect">
            <a:avLst/>
          </a:prstGeom>
        </p:spPr>
      </p:pic>
      <p:sp>
        <p:nvSpPr>
          <p:cNvPr id="27" name="TextBox 26"/>
          <p:cNvSpPr txBox="1"/>
          <p:nvPr/>
        </p:nvSpPr>
        <p:spPr>
          <a:xfrm>
            <a:off x="3915360" y="2018186"/>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METROMILE</a:t>
            </a:r>
          </a:p>
          <a:p>
            <a:pPr>
              <a:spcAft>
                <a:spcPts val="600"/>
              </a:spcAft>
            </a:pPr>
            <a:r>
              <a:rPr lang="en-US" sz="1000" dirty="0" smtClean="0">
                <a:solidFill>
                  <a:srgbClr val="000000"/>
                </a:solidFill>
                <a:latin typeface="Univers for KPMG" panose="020B0603020202020204" pitchFamily="34" charset="0"/>
              </a:rPr>
              <a:t>Captures mileage data through free plug-in device</a:t>
            </a:r>
          </a:p>
          <a:p>
            <a:pPr>
              <a:spcAft>
                <a:spcPts val="600"/>
              </a:spcAft>
            </a:pPr>
            <a:endParaRPr lang="en-US" sz="1200" dirty="0" smtClean="0">
              <a:solidFill>
                <a:srgbClr val="000000"/>
              </a:solidFill>
              <a:latin typeface="Univers for KPMG" panose="020B0603020202020204" pitchFamily="34" charset="0"/>
            </a:endParaRPr>
          </a:p>
        </p:txBody>
      </p:sp>
      <p:pic>
        <p:nvPicPr>
          <p:cNvPr id="28" name="Picture 2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324810" y="2779908"/>
            <a:ext cx="549842" cy="342900"/>
          </a:xfrm>
          <a:prstGeom prst="rect">
            <a:avLst/>
          </a:prstGeom>
        </p:spPr>
      </p:pic>
      <p:sp>
        <p:nvSpPr>
          <p:cNvPr id="29" name="TextBox 28"/>
          <p:cNvSpPr txBox="1"/>
          <p:nvPr/>
        </p:nvSpPr>
        <p:spPr>
          <a:xfrm>
            <a:off x="3874652" y="2725473"/>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SNAPSHEET</a:t>
            </a:r>
          </a:p>
          <a:p>
            <a:pPr>
              <a:spcAft>
                <a:spcPts val="600"/>
              </a:spcAft>
            </a:pPr>
            <a:r>
              <a:rPr lang="en-US" sz="1000" dirty="0" smtClean="0">
                <a:solidFill>
                  <a:srgbClr val="000000"/>
                </a:solidFill>
                <a:latin typeface="Univers for KPMG" panose="020B0603020202020204" pitchFamily="34" charset="0"/>
              </a:rPr>
              <a:t>APP where users can receive bids from local auto shops</a:t>
            </a:r>
          </a:p>
          <a:p>
            <a:pPr>
              <a:spcAft>
                <a:spcPts val="600"/>
              </a:spcAft>
            </a:pPr>
            <a:endParaRPr lang="en-US" sz="1200" dirty="0" smtClean="0">
              <a:solidFill>
                <a:srgbClr val="000000"/>
              </a:solidFill>
              <a:latin typeface="Univers for KPMG" panose="020B0603020202020204" pitchFamily="34" charset="0"/>
            </a:endParaRPr>
          </a:p>
        </p:txBody>
      </p:sp>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35258" y="2099508"/>
            <a:ext cx="581025" cy="342900"/>
          </a:xfrm>
          <a:prstGeom prst="rect">
            <a:avLst/>
          </a:prstGeom>
        </p:spPr>
      </p:pic>
      <p:sp>
        <p:nvSpPr>
          <p:cNvPr id="31" name="TextBox 30"/>
          <p:cNvSpPr txBox="1"/>
          <p:nvPr/>
        </p:nvSpPr>
        <p:spPr>
          <a:xfrm>
            <a:off x="6611520" y="2033189"/>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ZENEFITS</a:t>
            </a:r>
          </a:p>
          <a:p>
            <a:pPr>
              <a:spcAft>
                <a:spcPts val="600"/>
              </a:spcAft>
            </a:pPr>
            <a:r>
              <a:rPr lang="en-US" sz="1000" dirty="0">
                <a:solidFill>
                  <a:srgbClr val="000000"/>
                </a:solidFill>
                <a:latin typeface="Univers for KPMG" panose="020B0603020202020204" pitchFamily="34" charset="0"/>
              </a:rPr>
              <a:t>M</a:t>
            </a:r>
            <a:r>
              <a:rPr lang="en-US" sz="1000" dirty="0" smtClean="0">
                <a:solidFill>
                  <a:srgbClr val="000000"/>
                </a:solidFill>
                <a:latin typeface="Univers for KPMG" panose="020B0603020202020204" pitchFamily="34" charset="0"/>
              </a:rPr>
              <a:t>anage all HR aspects – including health insurance </a:t>
            </a:r>
          </a:p>
          <a:p>
            <a:pPr>
              <a:spcAft>
                <a:spcPts val="600"/>
              </a:spcAft>
            </a:pPr>
            <a:endParaRPr lang="en-US" sz="1200" dirty="0" smtClean="0">
              <a:solidFill>
                <a:srgbClr val="000000"/>
              </a:solidFill>
              <a:latin typeface="Univers for KPMG" panose="020B0603020202020204" pitchFamily="34" charset="0"/>
            </a:endParaRPr>
          </a:p>
        </p:txBody>
      </p:sp>
      <p:pic>
        <p:nvPicPr>
          <p:cNvPr id="32" name="Picture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35258" y="2779908"/>
            <a:ext cx="600075" cy="342900"/>
          </a:xfrm>
          <a:prstGeom prst="rect">
            <a:avLst/>
          </a:prstGeom>
        </p:spPr>
      </p:pic>
      <p:sp>
        <p:nvSpPr>
          <p:cNvPr id="33" name="TextBox 32"/>
          <p:cNvSpPr txBox="1"/>
          <p:nvPr/>
        </p:nvSpPr>
        <p:spPr>
          <a:xfrm>
            <a:off x="6611519" y="2725473"/>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OSCAR</a:t>
            </a:r>
          </a:p>
          <a:p>
            <a:pPr>
              <a:spcAft>
                <a:spcPts val="600"/>
              </a:spcAft>
            </a:pPr>
            <a:r>
              <a:rPr lang="en-US" sz="1000" dirty="0" smtClean="0">
                <a:solidFill>
                  <a:srgbClr val="000000"/>
                </a:solidFill>
                <a:latin typeface="Univers for KPMG" panose="020B0603020202020204" pitchFamily="34" charset="0"/>
              </a:rPr>
              <a:t>Focus on data, technology and design</a:t>
            </a:r>
          </a:p>
          <a:p>
            <a:pPr>
              <a:spcAft>
                <a:spcPts val="600"/>
              </a:spcAft>
            </a:pPr>
            <a:endParaRPr lang="en-US" sz="1200" dirty="0" smtClean="0">
              <a:solidFill>
                <a:srgbClr val="000000"/>
              </a:solidFill>
              <a:latin typeface="Univers for KPMG" panose="020B0603020202020204" pitchFamily="34" charset="0"/>
            </a:endParaRPr>
          </a:p>
        </p:txBody>
      </p:sp>
      <p:sp>
        <p:nvSpPr>
          <p:cNvPr id="34" name="Rectangle 33"/>
          <p:cNvSpPr/>
          <p:nvPr/>
        </p:nvSpPr>
        <p:spPr>
          <a:xfrm flipH="1">
            <a:off x="628650" y="1217581"/>
            <a:ext cx="7886698" cy="307721"/>
          </a:xfrm>
          <a:prstGeom prst="rect">
            <a:avLst/>
          </a:pr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ctr"/>
            <a:r>
              <a:rPr lang="en-US" sz="1200" dirty="0" smtClean="0">
                <a:solidFill>
                  <a:prstClr val="white"/>
                </a:solidFill>
                <a:latin typeface="Univers for KPMG" panose="020B0603020202020204" pitchFamily="34" charset="0"/>
              </a:rPr>
              <a:t>The following are the areas of insurance with the most disruptive startups*</a:t>
            </a:r>
          </a:p>
        </p:txBody>
      </p:sp>
      <p:sp>
        <p:nvSpPr>
          <p:cNvPr id="35" name="TextBox 34"/>
          <p:cNvSpPr txBox="1"/>
          <p:nvPr/>
        </p:nvSpPr>
        <p:spPr>
          <a:xfrm>
            <a:off x="1659427" y="6530786"/>
            <a:ext cx="6986534" cy="582880"/>
          </a:xfrm>
          <a:prstGeom prst="rect">
            <a:avLst/>
          </a:prstGeom>
          <a:noFill/>
        </p:spPr>
        <p:txBody>
          <a:bodyPr wrap="square" lIns="54610" tIns="54610" rIns="54610" bIns="54610" rtlCol="0">
            <a:noAutofit/>
          </a:bodyPr>
          <a:lstStyle/>
          <a:p>
            <a:pPr>
              <a:spcAft>
                <a:spcPts val="600"/>
              </a:spcAft>
            </a:pPr>
            <a:r>
              <a:rPr lang="en-US" sz="900" dirty="0" smtClean="0">
                <a:solidFill>
                  <a:srgbClr val="000000"/>
                </a:solidFill>
                <a:latin typeface="Univers for KPMG" panose="020B0603020202020204" pitchFamily="34" charset="0"/>
              </a:rPr>
              <a:t>List of startups are not exhaustive. All startups are part of 101 InsurTech companies to watch out for by letstalkpayments.com</a:t>
            </a:r>
          </a:p>
        </p:txBody>
      </p:sp>
      <p:sp>
        <p:nvSpPr>
          <p:cNvPr id="37" name="Rectangle 89"/>
          <p:cNvSpPr>
            <a:spLocks noChangeAspect="1" noChangeArrowheads="1"/>
          </p:cNvSpPr>
          <p:nvPr/>
        </p:nvSpPr>
        <p:spPr bwMode="auto">
          <a:xfrm>
            <a:off x="1872477" y="6149660"/>
            <a:ext cx="960199" cy="153888"/>
          </a:xfrm>
          <a:prstGeom prst="rect">
            <a:avLst/>
          </a:prstGeom>
          <a:noFill/>
          <a:ln w="6350">
            <a:noFill/>
            <a:miter lim="800000"/>
            <a:headEnd/>
            <a:tailEnd/>
          </a:ln>
          <a:effectLst/>
        </p:spPr>
        <p:txBody>
          <a:bodyPr wrap="none" lIns="0" tIns="0" rIns="0" bIns="0" anchor="ctr">
            <a:spAutoFit/>
          </a:bodyPr>
          <a:lstStyle/>
          <a:p>
            <a:pPr eaLnBrk="0" hangingPunct="0">
              <a:spcBef>
                <a:spcPct val="0"/>
              </a:spcBef>
            </a:pPr>
            <a:r>
              <a:rPr lang="en-US" sz="1000" dirty="0" smtClean="0">
                <a:solidFill>
                  <a:srgbClr val="000000"/>
                </a:solidFill>
              </a:rPr>
              <a:t>Highly Disruptive</a:t>
            </a:r>
            <a:endParaRPr lang="en-US" sz="1000" dirty="0">
              <a:solidFill>
                <a:srgbClr val="000000"/>
              </a:solidFill>
            </a:endParaRPr>
          </a:p>
        </p:txBody>
      </p:sp>
      <p:sp>
        <p:nvSpPr>
          <p:cNvPr id="38" name="Rectangle 91"/>
          <p:cNvSpPr>
            <a:spLocks noChangeAspect="1" noChangeArrowheads="1"/>
          </p:cNvSpPr>
          <p:nvPr/>
        </p:nvSpPr>
        <p:spPr bwMode="auto">
          <a:xfrm>
            <a:off x="4558530" y="6163619"/>
            <a:ext cx="1235916" cy="153888"/>
          </a:xfrm>
          <a:prstGeom prst="rect">
            <a:avLst/>
          </a:prstGeom>
          <a:noFill/>
          <a:ln w="6350">
            <a:noFill/>
            <a:miter lim="800000"/>
            <a:headEnd/>
            <a:tailEnd/>
          </a:ln>
          <a:effectLst/>
        </p:spPr>
        <p:txBody>
          <a:bodyPr wrap="none" lIns="0" tIns="0" rIns="0" bIns="0" anchor="ctr">
            <a:spAutoFit/>
          </a:bodyPr>
          <a:lstStyle/>
          <a:p>
            <a:pPr eaLnBrk="0" hangingPunct="0">
              <a:spcBef>
                <a:spcPct val="0"/>
              </a:spcBef>
            </a:pPr>
            <a:r>
              <a:rPr lang="en-US" sz="1000" dirty="0" smtClean="0">
                <a:solidFill>
                  <a:srgbClr val="000000"/>
                </a:solidFill>
              </a:rPr>
              <a:t>Moderately Disruptive</a:t>
            </a:r>
            <a:endParaRPr lang="en-US" sz="1000" dirty="0">
              <a:solidFill>
                <a:srgbClr val="000000"/>
              </a:solidFill>
            </a:endParaRPr>
          </a:p>
        </p:txBody>
      </p:sp>
      <p:sp>
        <p:nvSpPr>
          <p:cNvPr id="39" name="Rectangle 92"/>
          <p:cNvSpPr>
            <a:spLocks noChangeAspect="1" noChangeArrowheads="1"/>
          </p:cNvSpPr>
          <p:nvPr/>
        </p:nvSpPr>
        <p:spPr bwMode="auto">
          <a:xfrm flipH="1">
            <a:off x="6177725" y="6178135"/>
            <a:ext cx="1187826" cy="153888"/>
          </a:xfrm>
          <a:prstGeom prst="rect">
            <a:avLst/>
          </a:prstGeom>
          <a:noFill/>
          <a:ln w="6350">
            <a:noFill/>
            <a:miter lim="800000"/>
            <a:headEnd/>
            <a:tailEnd/>
          </a:ln>
          <a:effectLst/>
        </p:spPr>
        <p:txBody>
          <a:bodyPr wrap="none" lIns="0" tIns="0" rIns="0" bIns="0" anchor="ctr">
            <a:spAutoFit/>
          </a:bodyPr>
          <a:lstStyle/>
          <a:p>
            <a:pPr eaLnBrk="0" hangingPunct="0">
              <a:spcBef>
                <a:spcPct val="0"/>
              </a:spcBef>
            </a:pPr>
            <a:r>
              <a:rPr lang="en-US" sz="1000" dirty="0" smtClean="0">
                <a:solidFill>
                  <a:srgbClr val="000000"/>
                </a:solidFill>
              </a:rPr>
              <a:t>Marginally Disruptive</a:t>
            </a:r>
            <a:endParaRPr lang="en-US" sz="1000" dirty="0">
              <a:solidFill>
                <a:srgbClr val="000000"/>
              </a:solidFill>
            </a:endParaRPr>
          </a:p>
        </p:txBody>
      </p:sp>
      <p:sp>
        <p:nvSpPr>
          <p:cNvPr id="40" name="Rectangle 93"/>
          <p:cNvSpPr>
            <a:spLocks noChangeAspect="1" noChangeArrowheads="1"/>
          </p:cNvSpPr>
          <p:nvPr/>
        </p:nvSpPr>
        <p:spPr bwMode="auto">
          <a:xfrm>
            <a:off x="7718164" y="6178135"/>
            <a:ext cx="803105" cy="153888"/>
          </a:xfrm>
          <a:prstGeom prst="rect">
            <a:avLst/>
          </a:prstGeom>
          <a:noFill/>
          <a:ln w="6350">
            <a:noFill/>
            <a:miter lim="800000"/>
            <a:headEnd/>
            <a:tailEnd/>
          </a:ln>
          <a:effectLst/>
        </p:spPr>
        <p:txBody>
          <a:bodyPr wrap="none" lIns="0" tIns="0" rIns="0" bIns="0" anchor="ctr">
            <a:spAutoFit/>
          </a:bodyPr>
          <a:lstStyle/>
          <a:p>
            <a:pPr eaLnBrk="0" hangingPunct="0">
              <a:spcBef>
                <a:spcPct val="0"/>
              </a:spcBef>
            </a:pPr>
            <a:r>
              <a:rPr lang="en-US" sz="1000" dirty="0" smtClean="0">
                <a:solidFill>
                  <a:srgbClr val="000000"/>
                </a:solidFill>
              </a:rPr>
              <a:t>Not Disruptive</a:t>
            </a:r>
            <a:endParaRPr lang="en-US" sz="1000" dirty="0">
              <a:solidFill>
                <a:srgbClr val="000000"/>
              </a:solidFill>
            </a:endParaRPr>
          </a:p>
        </p:txBody>
      </p:sp>
      <p:sp>
        <p:nvSpPr>
          <p:cNvPr id="41" name="Rectangle 94"/>
          <p:cNvSpPr>
            <a:spLocks noChangeAspect="1" noChangeArrowheads="1"/>
          </p:cNvSpPr>
          <p:nvPr/>
        </p:nvSpPr>
        <p:spPr bwMode="auto">
          <a:xfrm>
            <a:off x="3300328" y="6148502"/>
            <a:ext cx="867225" cy="153888"/>
          </a:xfrm>
          <a:prstGeom prst="rect">
            <a:avLst/>
          </a:prstGeom>
          <a:noFill/>
          <a:ln w="6350">
            <a:noFill/>
            <a:miter lim="800000"/>
            <a:headEnd/>
            <a:tailEnd/>
          </a:ln>
          <a:effectLst/>
        </p:spPr>
        <p:txBody>
          <a:bodyPr wrap="none" lIns="0" tIns="0" rIns="0" bIns="0" anchor="ctr">
            <a:spAutoFit/>
          </a:bodyPr>
          <a:lstStyle/>
          <a:p>
            <a:pPr eaLnBrk="0" hangingPunct="0">
              <a:spcBef>
                <a:spcPct val="0"/>
              </a:spcBef>
            </a:pPr>
            <a:r>
              <a:rPr lang="en-US" sz="1000" dirty="0" smtClean="0">
                <a:solidFill>
                  <a:srgbClr val="000000"/>
                </a:solidFill>
              </a:rPr>
              <a:t>Very Disruptive</a:t>
            </a:r>
            <a:endParaRPr lang="en-US" sz="1000" dirty="0">
              <a:solidFill>
                <a:srgbClr val="000000"/>
              </a:solidFill>
            </a:endParaRPr>
          </a:p>
        </p:txBody>
      </p:sp>
      <p:grpSp>
        <p:nvGrpSpPr>
          <p:cNvPr id="45" name="Group 44"/>
          <p:cNvGrpSpPr>
            <a:grpSpLocks noChangeAspect="1"/>
          </p:cNvGrpSpPr>
          <p:nvPr/>
        </p:nvGrpSpPr>
        <p:grpSpPr>
          <a:xfrm>
            <a:off x="2998477" y="6117615"/>
            <a:ext cx="212725" cy="212725"/>
            <a:chOff x="4465638" y="3322638"/>
            <a:chExt cx="212725" cy="212725"/>
          </a:xfrm>
        </p:grpSpPr>
        <p:sp>
          <p:nvSpPr>
            <p:cNvPr id="46" name="Oval 45"/>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47" name="Arc 46"/>
            <p:cNvSpPr/>
            <p:nvPr/>
          </p:nvSpPr>
          <p:spPr>
            <a:xfrm>
              <a:off x="4465638" y="3322638"/>
              <a:ext cx="212725" cy="212725"/>
            </a:xfrm>
            <a:prstGeom prst="arc">
              <a:avLst>
                <a:gd name="adj1" fmla="val 16200000"/>
                <a:gd name="adj2" fmla="val 108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grpSp>
        <p:nvGrpSpPr>
          <p:cNvPr id="48" name="Group 47"/>
          <p:cNvGrpSpPr>
            <a:grpSpLocks noChangeAspect="1"/>
          </p:cNvGrpSpPr>
          <p:nvPr/>
        </p:nvGrpSpPr>
        <p:grpSpPr>
          <a:xfrm>
            <a:off x="1605690" y="6121152"/>
            <a:ext cx="212725" cy="212725"/>
            <a:chOff x="4465638" y="3322638"/>
            <a:chExt cx="212725" cy="212725"/>
          </a:xfrm>
        </p:grpSpPr>
        <p:sp>
          <p:nvSpPr>
            <p:cNvPr id="49" name="Oval 48"/>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50" name="Arc 49"/>
            <p:cNvSpPr/>
            <p:nvPr/>
          </p:nvSpPr>
          <p:spPr>
            <a:xfrm>
              <a:off x="4465638" y="3322638"/>
              <a:ext cx="212725" cy="212725"/>
            </a:xfrm>
            <a:prstGeom prst="arc">
              <a:avLst>
                <a:gd name="adj1" fmla="val 16200000"/>
                <a:gd name="adj2" fmla="val 162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grpSp>
        <p:nvGrpSpPr>
          <p:cNvPr id="51" name="Group 50"/>
          <p:cNvGrpSpPr>
            <a:grpSpLocks noChangeAspect="1"/>
          </p:cNvGrpSpPr>
          <p:nvPr/>
        </p:nvGrpSpPr>
        <p:grpSpPr>
          <a:xfrm>
            <a:off x="4281341" y="6122412"/>
            <a:ext cx="212725" cy="212725"/>
            <a:chOff x="4465638" y="3322638"/>
            <a:chExt cx="212725" cy="212725"/>
          </a:xfrm>
        </p:grpSpPr>
        <p:sp>
          <p:nvSpPr>
            <p:cNvPr id="52" name="Oval 51"/>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53" name="Arc 52"/>
            <p:cNvSpPr/>
            <p:nvPr/>
          </p:nvSpPr>
          <p:spPr>
            <a:xfrm>
              <a:off x="4465638" y="3322638"/>
              <a:ext cx="212725" cy="212725"/>
            </a:xfrm>
            <a:prstGeom prst="arc">
              <a:avLst>
                <a:gd name="adj1" fmla="val 16200000"/>
                <a:gd name="adj2" fmla="val 54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grpSp>
        <p:nvGrpSpPr>
          <p:cNvPr id="54" name="Group 53"/>
          <p:cNvGrpSpPr>
            <a:grpSpLocks noChangeAspect="1"/>
          </p:cNvGrpSpPr>
          <p:nvPr/>
        </p:nvGrpSpPr>
        <p:grpSpPr>
          <a:xfrm>
            <a:off x="5878950" y="6126067"/>
            <a:ext cx="212725" cy="212725"/>
            <a:chOff x="4465638" y="3322638"/>
            <a:chExt cx="212725" cy="212725"/>
          </a:xfrm>
        </p:grpSpPr>
        <p:sp>
          <p:nvSpPr>
            <p:cNvPr id="55" name="Oval 54"/>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56" name="Arc 55"/>
            <p:cNvSpPr/>
            <p:nvPr/>
          </p:nvSpPr>
          <p:spPr>
            <a:xfrm>
              <a:off x="4465638" y="3322638"/>
              <a:ext cx="212725" cy="212725"/>
            </a:xfrm>
            <a:prstGeom prst="arc">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sp>
        <p:nvSpPr>
          <p:cNvPr id="57" name="Oval 56"/>
          <p:cNvSpPr/>
          <p:nvPr/>
        </p:nvSpPr>
        <p:spPr bwMode="gray">
          <a:xfrm>
            <a:off x="7423193" y="6148715"/>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grpSp>
        <p:nvGrpSpPr>
          <p:cNvPr id="58" name="Group 57"/>
          <p:cNvGrpSpPr>
            <a:grpSpLocks noChangeAspect="1"/>
          </p:cNvGrpSpPr>
          <p:nvPr/>
        </p:nvGrpSpPr>
        <p:grpSpPr>
          <a:xfrm>
            <a:off x="3354616" y="1725030"/>
            <a:ext cx="212725" cy="212725"/>
            <a:chOff x="4465638" y="3322638"/>
            <a:chExt cx="212725" cy="212725"/>
          </a:xfrm>
        </p:grpSpPr>
        <p:sp>
          <p:nvSpPr>
            <p:cNvPr id="59" name="Oval 58"/>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60" name="Arc 59"/>
            <p:cNvSpPr/>
            <p:nvPr/>
          </p:nvSpPr>
          <p:spPr>
            <a:xfrm>
              <a:off x="4465638" y="3322638"/>
              <a:ext cx="212725" cy="212725"/>
            </a:xfrm>
            <a:prstGeom prst="arc">
              <a:avLst>
                <a:gd name="adj1" fmla="val 16200000"/>
                <a:gd name="adj2" fmla="val 108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grpSp>
        <p:nvGrpSpPr>
          <p:cNvPr id="61" name="Group 60"/>
          <p:cNvGrpSpPr>
            <a:grpSpLocks noChangeAspect="1"/>
          </p:cNvGrpSpPr>
          <p:nvPr/>
        </p:nvGrpSpPr>
        <p:grpSpPr>
          <a:xfrm>
            <a:off x="6035258" y="1726404"/>
            <a:ext cx="212725" cy="212725"/>
            <a:chOff x="4465638" y="3322638"/>
            <a:chExt cx="212725" cy="212725"/>
          </a:xfrm>
        </p:grpSpPr>
        <p:sp>
          <p:nvSpPr>
            <p:cNvPr id="62" name="Oval 61"/>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63" name="Arc 62"/>
            <p:cNvSpPr/>
            <p:nvPr/>
          </p:nvSpPr>
          <p:spPr>
            <a:xfrm>
              <a:off x="4465638" y="3322638"/>
              <a:ext cx="212725" cy="212725"/>
            </a:xfrm>
            <a:prstGeom prst="arc">
              <a:avLst>
                <a:gd name="adj1" fmla="val 16200000"/>
                <a:gd name="adj2" fmla="val 108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grpSp>
        <p:nvGrpSpPr>
          <p:cNvPr id="64" name="Group 63"/>
          <p:cNvGrpSpPr>
            <a:grpSpLocks noChangeAspect="1"/>
          </p:cNvGrpSpPr>
          <p:nvPr/>
        </p:nvGrpSpPr>
        <p:grpSpPr>
          <a:xfrm>
            <a:off x="655493" y="1718898"/>
            <a:ext cx="212725" cy="212725"/>
            <a:chOff x="4465638" y="3322638"/>
            <a:chExt cx="212725" cy="212725"/>
          </a:xfrm>
        </p:grpSpPr>
        <p:sp>
          <p:nvSpPr>
            <p:cNvPr id="65" name="Oval 64"/>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66" name="Arc 65"/>
            <p:cNvSpPr/>
            <p:nvPr/>
          </p:nvSpPr>
          <p:spPr>
            <a:xfrm>
              <a:off x="4465638" y="3322638"/>
              <a:ext cx="212725" cy="212725"/>
            </a:xfrm>
            <a:prstGeom prst="arc">
              <a:avLst>
                <a:gd name="adj1" fmla="val 16200000"/>
                <a:gd name="adj2" fmla="val 54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pic>
        <p:nvPicPr>
          <p:cNvPr id="67" name="Picture 6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8649" y="4223275"/>
            <a:ext cx="561975" cy="342900"/>
          </a:xfrm>
          <a:prstGeom prst="rect">
            <a:avLst/>
          </a:prstGeom>
        </p:spPr>
      </p:pic>
      <p:sp>
        <p:nvSpPr>
          <p:cNvPr id="68" name="TextBox 67"/>
          <p:cNvSpPr txBox="1"/>
          <p:nvPr/>
        </p:nvSpPr>
        <p:spPr>
          <a:xfrm>
            <a:off x="1188562" y="4167490"/>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SUREIFY</a:t>
            </a:r>
          </a:p>
          <a:p>
            <a:pPr>
              <a:spcAft>
                <a:spcPts val="600"/>
              </a:spcAft>
            </a:pPr>
            <a:r>
              <a:rPr lang="en-US" sz="1000" dirty="0" smtClean="0">
                <a:solidFill>
                  <a:srgbClr val="000000"/>
                </a:solidFill>
                <a:latin typeface="Univers for KPMG" panose="020B0603020202020204" pitchFamily="34" charset="0"/>
              </a:rPr>
              <a:t>Ties life insurance to health tracking device</a:t>
            </a:r>
          </a:p>
          <a:p>
            <a:pPr>
              <a:spcAft>
                <a:spcPts val="600"/>
              </a:spcAft>
            </a:pPr>
            <a:endParaRPr lang="en-US" sz="1200" dirty="0" smtClean="0">
              <a:solidFill>
                <a:srgbClr val="000000"/>
              </a:solidFill>
              <a:latin typeface="Univers for KPMG" panose="020B0603020202020204" pitchFamily="34" charset="0"/>
            </a:endParaRPr>
          </a:p>
        </p:txBody>
      </p:sp>
      <p:pic>
        <p:nvPicPr>
          <p:cNvPr id="69" name="Picture 6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8649" y="4916771"/>
            <a:ext cx="552450" cy="295275"/>
          </a:xfrm>
          <a:prstGeom prst="rect">
            <a:avLst/>
          </a:prstGeom>
        </p:spPr>
      </p:pic>
      <p:sp>
        <p:nvSpPr>
          <p:cNvPr id="70" name="TextBox 69"/>
          <p:cNvSpPr txBox="1"/>
          <p:nvPr/>
        </p:nvSpPr>
        <p:spPr>
          <a:xfrm>
            <a:off x="1188562" y="4891180"/>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SURE</a:t>
            </a:r>
          </a:p>
          <a:p>
            <a:pPr>
              <a:spcAft>
                <a:spcPts val="600"/>
              </a:spcAft>
            </a:pPr>
            <a:r>
              <a:rPr lang="en-US" sz="1000" dirty="0" smtClean="0">
                <a:solidFill>
                  <a:srgbClr val="000000"/>
                </a:solidFill>
                <a:latin typeface="Univers for KPMG" panose="020B0603020202020204" pitchFamily="34" charset="0"/>
              </a:rPr>
              <a:t>On-demand insurance worldwide</a:t>
            </a:r>
          </a:p>
          <a:p>
            <a:pPr>
              <a:spcAft>
                <a:spcPts val="600"/>
              </a:spcAft>
            </a:pPr>
            <a:endParaRPr lang="en-US" sz="1200" dirty="0" smtClean="0">
              <a:solidFill>
                <a:srgbClr val="000000"/>
              </a:solidFill>
              <a:latin typeface="Univers for KPMG" panose="020B0603020202020204" pitchFamily="34" charset="0"/>
            </a:endParaRPr>
          </a:p>
        </p:txBody>
      </p:sp>
      <p:sp>
        <p:nvSpPr>
          <p:cNvPr id="72" name="TextBox 71"/>
          <p:cNvSpPr txBox="1"/>
          <p:nvPr/>
        </p:nvSpPr>
        <p:spPr>
          <a:xfrm>
            <a:off x="3904458" y="4167641"/>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FRIENDSURANCE</a:t>
            </a:r>
          </a:p>
          <a:p>
            <a:pPr>
              <a:spcAft>
                <a:spcPts val="600"/>
              </a:spcAft>
            </a:pPr>
            <a:r>
              <a:rPr lang="en-US" sz="1000" dirty="0" smtClean="0">
                <a:solidFill>
                  <a:srgbClr val="000000"/>
                </a:solidFill>
                <a:latin typeface="Univers for KPMG" panose="020B0603020202020204" pitchFamily="34" charset="0"/>
              </a:rPr>
              <a:t>Any money left in the pool, lowers everyone’s prices </a:t>
            </a:r>
          </a:p>
          <a:p>
            <a:pPr>
              <a:spcAft>
                <a:spcPts val="600"/>
              </a:spcAft>
            </a:pPr>
            <a:endParaRPr lang="en-US" sz="1200" dirty="0" smtClean="0">
              <a:solidFill>
                <a:srgbClr val="000000"/>
              </a:solidFill>
              <a:latin typeface="Univers for KPMG" panose="020B0603020202020204" pitchFamily="34" charset="0"/>
            </a:endParaRPr>
          </a:p>
        </p:txBody>
      </p:sp>
      <p:sp>
        <p:nvSpPr>
          <p:cNvPr id="74" name="TextBox 73"/>
          <p:cNvSpPr txBox="1"/>
          <p:nvPr/>
        </p:nvSpPr>
        <p:spPr>
          <a:xfrm>
            <a:off x="3904458" y="4888197"/>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TEAMBRELLA</a:t>
            </a:r>
          </a:p>
          <a:p>
            <a:pPr>
              <a:spcAft>
                <a:spcPts val="600"/>
              </a:spcAft>
            </a:pPr>
            <a:r>
              <a:rPr lang="en-US" sz="1000" dirty="0" smtClean="0">
                <a:solidFill>
                  <a:srgbClr val="000000"/>
                </a:solidFill>
                <a:latin typeface="Univers for KPMG" panose="020B0603020202020204" pitchFamily="34" charset="0"/>
              </a:rPr>
              <a:t>Bitcoin based insurance</a:t>
            </a:r>
          </a:p>
          <a:p>
            <a:pPr>
              <a:spcAft>
                <a:spcPts val="600"/>
              </a:spcAft>
            </a:pPr>
            <a:endParaRPr lang="en-US" sz="1200" dirty="0" smtClean="0">
              <a:solidFill>
                <a:srgbClr val="000000"/>
              </a:solidFill>
              <a:latin typeface="Univers for KPMG" panose="020B0603020202020204" pitchFamily="34" charset="0"/>
            </a:endParaRPr>
          </a:p>
        </p:txBody>
      </p:sp>
      <p:sp>
        <p:nvSpPr>
          <p:cNvPr id="75" name="TextBox 74"/>
          <p:cNvSpPr txBox="1"/>
          <p:nvPr/>
        </p:nvSpPr>
        <p:spPr>
          <a:xfrm>
            <a:off x="6635333" y="4158152"/>
            <a:ext cx="1903829" cy="352425"/>
          </a:xfrm>
          <a:prstGeom prst="rect">
            <a:avLst/>
          </a:prstGeom>
          <a:noFill/>
        </p:spPr>
        <p:txBody>
          <a:bodyPr wrap="square" lIns="54610" tIns="54610" rIns="54610" bIns="54610" rtlCol="0">
            <a:noAutofit/>
          </a:bodyPr>
          <a:lstStyle/>
          <a:p>
            <a:pPr>
              <a:spcAft>
                <a:spcPts val="600"/>
              </a:spcAft>
            </a:pPr>
            <a:r>
              <a:rPr lang="en-US" sz="1200" dirty="0" smtClean="0">
                <a:solidFill>
                  <a:srgbClr val="000000"/>
                </a:solidFill>
                <a:latin typeface="Univers for KPMG" panose="020B0603020202020204" pitchFamily="34" charset="0"/>
              </a:rPr>
              <a:t>GIVESURANCE</a:t>
            </a:r>
          </a:p>
          <a:p>
            <a:pPr>
              <a:spcAft>
                <a:spcPts val="600"/>
              </a:spcAft>
            </a:pPr>
            <a:r>
              <a:rPr lang="en-US" sz="1000" dirty="0" smtClean="0">
                <a:solidFill>
                  <a:srgbClr val="000000"/>
                </a:solidFill>
                <a:latin typeface="Univers for KPMG" panose="020B0603020202020204" pitchFamily="34" charset="0"/>
              </a:rPr>
              <a:t>Charities create campaigns to reach out to donors</a:t>
            </a:r>
          </a:p>
          <a:p>
            <a:pPr>
              <a:spcAft>
                <a:spcPts val="600"/>
              </a:spcAft>
            </a:pPr>
            <a:endParaRPr lang="en-US" sz="1200" dirty="0" smtClean="0">
              <a:solidFill>
                <a:srgbClr val="000000"/>
              </a:solidFill>
              <a:latin typeface="Univers for KPMG" panose="020B0603020202020204" pitchFamily="34" charset="0"/>
            </a:endParaRPr>
          </a:p>
        </p:txBody>
      </p:sp>
      <p:pic>
        <p:nvPicPr>
          <p:cNvPr id="77" name="Picture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49172" y="9034990"/>
            <a:ext cx="223087" cy="131658"/>
          </a:xfrm>
          <a:prstGeom prst="rect">
            <a:avLst/>
          </a:prstGeom>
        </p:spPr>
      </p:pic>
      <p:grpSp>
        <p:nvGrpSpPr>
          <p:cNvPr id="79" name="Group 78"/>
          <p:cNvGrpSpPr>
            <a:grpSpLocks noChangeAspect="1"/>
          </p:cNvGrpSpPr>
          <p:nvPr/>
        </p:nvGrpSpPr>
        <p:grpSpPr>
          <a:xfrm>
            <a:off x="3354616" y="3844918"/>
            <a:ext cx="212725" cy="212725"/>
            <a:chOff x="4465638" y="3322638"/>
            <a:chExt cx="212725" cy="212725"/>
          </a:xfrm>
        </p:grpSpPr>
        <p:sp>
          <p:nvSpPr>
            <p:cNvPr id="80" name="Oval 79"/>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81" name="Arc 80"/>
            <p:cNvSpPr/>
            <p:nvPr/>
          </p:nvSpPr>
          <p:spPr>
            <a:xfrm>
              <a:off x="4465638" y="3322638"/>
              <a:ext cx="212725" cy="212725"/>
            </a:xfrm>
            <a:prstGeom prst="arc">
              <a:avLst>
                <a:gd name="adj1" fmla="val 16200000"/>
                <a:gd name="adj2" fmla="val 162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sp>
        <p:nvSpPr>
          <p:cNvPr id="82" name="TextBox 81"/>
          <p:cNvSpPr txBox="1"/>
          <p:nvPr/>
        </p:nvSpPr>
        <p:spPr>
          <a:xfrm>
            <a:off x="1552628" y="6659206"/>
            <a:ext cx="6986534" cy="582880"/>
          </a:xfrm>
          <a:prstGeom prst="rect">
            <a:avLst/>
          </a:prstGeom>
          <a:noFill/>
        </p:spPr>
        <p:txBody>
          <a:bodyPr wrap="square" lIns="54610" tIns="54610" rIns="54610" bIns="54610" rtlCol="0">
            <a:noAutofit/>
          </a:bodyPr>
          <a:lstStyle/>
          <a:p>
            <a:pPr algn="r">
              <a:spcAft>
                <a:spcPts val="600"/>
              </a:spcAft>
            </a:pPr>
            <a:r>
              <a:rPr lang="en-US" sz="900" dirty="0" smtClean="0">
                <a:solidFill>
                  <a:srgbClr val="000000"/>
                </a:solidFill>
                <a:latin typeface="Univers for KPMG" panose="020B0603020202020204" pitchFamily="34" charset="0"/>
              </a:rPr>
              <a:t>Disruption decided as per KPMG Analysis</a:t>
            </a:r>
          </a:p>
        </p:txBody>
      </p:sp>
      <p:grpSp>
        <p:nvGrpSpPr>
          <p:cNvPr id="83" name="Group 82"/>
          <p:cNvGrpSpPr>
            <a:grpSpLocks noChangeAspect="1"/>
          </p:cNvGrpSpPr>
          <p:nvPr/>
        </p:nvGrpSpPr>
        <p:grpSpPr>
          <a:xfrm>
            <a:off x="644808" y="3831735"/>
            <a:ext cx="212725" cy="212725"/>
            <a:chOff x="4465638" y="3322638"/>
            <a:chExt cx="212725" cy="212725"/>
          </a:xfrm>
        </p:grpSpPr>
        <p:sp>
          <p:nvSpPr>
            <p:cNvPr id="84" name="Oval 83"/>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85" name="Arc 84"/>
            <p:cNvSpPr/>
            <p:nvPr/>
          </p:nvSpPr>
          <p:spPr>
            <a:xfrm>
              <a:off x="4465638" y="3322638"/>
              <a:ext cx="212725" cy="212725"/>
            </a:xfrm>
            <a:prstGeom prst="arc">
              <a:avLst>
                <a:gd name="adj1" fmla="val 16200000"/>
                <a:gd name="adj2" fmla="val 5400000"/>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pic>
        <p:nvPicPr>
          <p:cNvPr id="86" name="Picture 8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59069" y="4220010"/>
            <a:ext cx="552450" cy="304800"/>
          </a:xfrm>
          <a:prstGeom prst="rect">
            <a:avLst/>
          </a:prstGeom>
        </p:spPr>
      </p:pic>
      <p:grpSp>
        <p:nvGrpSpPr>
          <p:cNvPr id="87" name="Group 86"/>
          <p:cNvGrpSpPr>
            <a:grpSpLocks noChangeAspect="1"/>
          </p:cNvGrpSpPr>
          <p:nvPr/>
        </p:nvGrpSpPr>
        <p:grpSpPr>
          <a:xfrm>
            <a:off x="6029435" y="3836262"/>
            <a:ext cx="212725" cy="212725"/>
            <a:chOff x="4465638" y="3322638"/>
            <a:chExt cx="212725" cy="212725"/>
          </a:xfrm>
        </p:grpSpPr>
        <p:sp>
          <p:nvSpPr>
            <p:cNvPr id="88" name="Oval 87"/>
            <p:cNvSpPr/>
            <p:nvPr/>
          </p:nvSpPr>
          <p:spPr bwMode="gray">
            <a:xfrm>
              <a:off x="4465638" y="3322638"/>
              <a:ext cx="212725" cy="212725"/>
            </a:xfrm>
            <a:prstGeom prst="ellipse">
              <a:avLst/>
            </a:prstGeom>
            <a:solidFill>
              <a:schemeClr val="bg1"/>
            </a:solidFill>
            <a:ln w="6350" cmpd="sng">
              <a:solidFill>
                <a:schemeClr val="accent1"/>
              </a:solidFill>
              <a:prstDash val="solid"/>
              <a:miter lim="800000"/>
              <a:headEnd/>
              <a:tailEnd/>
            </a:ln>
            <a:effectLst/>
          </p:spPr>
          <p:txBody>
            <a:bodyPr vert="horz" wrap="square" lIns="72000" tIns="72000" rIns="72000" bIns="72000" numCol="1" rtlCol="0" anchor="t" anchorCtr="0" compatLnSpc="1">
              <a:prstTxWarp prst="textNoShape">
                <a:avLst/>
              </a:prstTxWarp>
              <a:noAutofit/>
            </a:bodyPr>
            <a:lstStyle/>
            <a:p>
              <a:pPr fontAlgn="base">
                <a:spcAft>
                  <a:spcPts val="300"/>
                </a:spcAft>
              </a:pPr>
              <a:endParaRPr lang="en-US" sz="1600" kern="0" dirty="0" smtClean="0">
                <a:solidFill>
                  <a:sysClr val="windowText" lastClr="000000"/>
                </a:solidFill>
                <a:cs typeface="Arial" pitchFamily="34" charset="0"/>
              </a:endParaRPr>
            </a:p>
          </p:txBody>
        </p:sp>
        <p:sp>
          <p:nvSpPr>
            <p:cNvPr id="89" name="Arc 88"/>
            <p:cNvSpPr/>
            <p:nvPr/>
          </p:nvSpPr>
          <p:spPr>
            <a:xfrm>
              <a:off x="4465638" y="3322638"/>
              <a:ext cx="212725" cy="212725"/>
            </a:xfrm>
            <a:prstGeom prst="arc">
              <a:avLst/>
            </a:prstGeom>
            <a:solidFill>
              <a:schemeClr val="accent1"/>
            </a:solidFill>
            <a:ln w="12700">
              <a:no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000000"/>
                </a:solidFill>
              </a:endParaRPr>
            </a:p>
          </p:txBody>
        </p:sp>
      </p:grpSp>
      <p:pic>
        <p:nvPicPr>
          <p:cNvPr id="1028" name="Picture 4" descr="friendsuranc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74590" y="4226989"/>
            <a:ext cx="417059" cy="4170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ambrell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354616" y="4751244"/>
            <a:ext cx="541914" cy="541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231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Chain Disruption</a:t>
            </a:r>
            <a:endParaRPr lang="en-US" dirty="0"/>
          </a:p>
        </p:txBody>
      </p:sp>
      <p:graphicFrame>
        <p:nvGraphicFramePr>
          <p:cNvPr id="3" name="Diagram 2"/>
          <p:cNvGraphicFramePr/>
          <p:nvPr>
            <p:extLst/>
          </p:nvPr>
        </p:nvGraphicFramePr>
        <p:xfrm>
          <a:off x="370105" y="894299"/>
          <a:ext cx="8461612" cy="1155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393034" y="1792605"/>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Product Development</a:t>
            </a:r>
            <a:endParaRPr lang="en-IN" sz="900" dirty="0">
              <a:solidFill>
                <a:srgbClr val="000000"/>
              </a:solidFill>
              <a:latin typeface="Univers for KPMG" panose="020B0603020202020204" pitchFamily="34" charset="0"/>
            </a:endParaRPr>
          </a:p>
        </p:txBody>
      </p:sp>
      <p:sp>
        <p:nvSpPr>
          <p:cNvPr id="5" name="Rectangle 4"/>
          <p:cNvSpPr/>
          <p:nvPr/>
        </p:nvSpPr>
        <p:spPr>
          <a:xfrm>
            <a:off x="393034" y="2220239"/>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Mortality Investigation</a:t>
            </a:r>
            <a:endParaRPr lang="en-IN" sz="900" dirty="0">
              <a:solidFill>
                <a:srgbClr val="000000"/>
              </a:solidFill>
              <a:latin typeface="Univers for KPMG" panose="020B0603020202020204" pitchFamily="34" charset="0"/>
            </a:endParaRPr>
          </a:p>
        </p:txBody>
      </p:sp>
      <p:sp>
        <p:nvSpPr>
          <p:cNvPr id="6" name="Rectangle 5"/>
          <p:cNvSpPr/>
          <p:nvPr/>
        </p:nvSpPr>
        <p:spPr>
          <a:xfrm>
            <a:off x="393034" y="264787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Valuation based on Risk</a:t>
            </a:r>
            <a:endParaRPr lang="en-IN" sz="900" dirty="0">
              <a:solidFill>
                <a:srgbClr val="000000"/>
              </a:solidFill>
              <a:latin typeface="Univers for KPMG" panose="020B0603020202020204" pitchFamily="34" charset="0"/>
            </a:endParaRPr>
          </a:p>
        </p:txBody>
      </p:sp>
      <p:sp>
        <p:nvSpPr>
          <p:cNvPr id="7" name="Rectangle 6"/>
          <p:cNvSpPr/>
          <p:nvPr/>
        </p:nvSpPr>
        <p:spPr>
          <a:xfrm>
            <a:off x="393034" y="3075507"/>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Risk Management</a:t>
            </a:r>
            <a:endParaRPr lang="en-IN" sz="900" dirty="0">
              <a:solidFill>
                <a:srgbClr val="000000"/>
              </a:solidFill>
              <a:latin typeface="Univers for KPMG" panose="020B0603020202020204" pitchFamily="34" charset="0"/>
            </a:endParaRPr>
          </a:p>
        </p:txBody>
      </p:sp>
      <p:sp>
        <p:nvSpPr>
          <p:cNvPr id="8" name="Rectangle 7"/>
          <p:cNvSpPr/>
          <p:nvPr/>
        </p:nvSpPr>
        <p:spPr>
          <a:xfrm>
            <a:off x="393034" y="3503141"/>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Regulatory Reporting</a:t>
            </a:r>
            <a:endParaRPr lang="en-IN" sz="900" dirty="0">
              <a:solidFill>
                <a:srgbClr val="000000"/>
              </a:solidFill>
              <a:latin typeface="Univers for KPMG" panose="020B0603020202020204" pitchFamily="34" charset="0"/>
            </a:endParaRPr>
          </a:p>
        </p:txBody>
      </p:sp>
      <p:sp>
        <p:nvSpPr>
          <p:cNvPr id="9" name="Rectangle 8"/>
          <p:cNvSpPr/>
          <p:nvPr/>
        </p:nvSpPr>
        <p:spPr>
          <a:xfrm>
            <a:off x="393034" y="393077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Product Maintenance</a:t>
            </a:r>
            <a:endParaRPr lang="en-IN" sz="900" dirty="0">
              <a:solidFill>
                <a:srgbClr val="000000"/>
              </a:solidFill>
              <a:latin typeface="Univers for KPMG" panose="020B0603020202020204" pitchFamily="34" charset="0"/>
            </a:endParaRPr>
          </a:p>
        </p:txBody>
      </p:sp>
      <p:sp>
        <p:nvSpPr>
          <p:cNvPr id="10" name="Rectangle 9"/>
          <p:cNvSpPr/>
          <p:nvPr/>
        </p:nvSpPr>
        <p:spPr>
          <a:xfrm>
            <a:off x="393034" y="4358409"/>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Product Pricing</a:t>
            </a:r>
            <a:endParaRPr lang="en-IN" sz="900" dirty="0">
              <a:solidFill>
                <a:srgbClr val="000000"/>
              </a:solidFill>
              <a:latin typeface="Univers for KPMG" panose="020B0603020202020204" pitchFamily="34" charset="0"/>
            </a:endParaRPr>
          </a:p>
        </p:txBody>
      </p:sp>
      <p:sp>
        <p:nvSpPr>
          <p:cNvPr id="11" name="Rectangle 10"/>
          <p:cNvSpPr/>
          <p:nvPr/>
        </p:nvSpPr>
        <p:spPr>
          <a:xfrm>
            <a:off x="1604213" y="1792605"/>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Mkt. Research &amp; Analysis</a:t>
            </a:r>
            <a:endParaRPr lang="en-IN" sz="900" dirty="0">
              <a:solidFill>
                <a:srgbClr val="000000"/>
              </a:solidFill>
              <a:latin typeface="Univers for KPMG" panose="020B0603020202020204" pitchFamily="34" charset="0"/>
            </a:endParaRPr>
          </a:p>
        </p:txBody>
      </p:sp>
      <p:sp>
        <p:nvSpPr>
          <p:cNvPr id="12" name="Rectangle 11"/>
          <p:cNvSpPr/>
          <p:nvPr/>
        </p:nvSpPr>
        <p:spPr>
          <a:xfrm>
            <a:off x="1604213" y="222023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Market Development</a:t>
            </a:r>
            <a:endParaRPr lang="en-IN" sz="900" dirty="0">
              <a:solidFill>
                <a:srgbClr val="000000"/>
              </a:solidFill>
              <a:latin typeface="Univers for KPMG" panose="020B0603020202020204" pitchFamily="34" charset="0"/>
            </a:endParaRPr>
          </a:p>
        </p:txBody>
      </p:sp>
      <p:sp>
        <p:nvSpPr>
          <p:cNvPr id="13" name="Rectangle 12"/>
          <p:cNvSpPr/>
          <p:nvPr/>
        </p:nvSpPr>
        <p:spPr>
          <a:xfrm>
            <a:off x="1604213" y="264787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Product Launch &amp; Branding</a:t>
            </a:r>
            <a:endParaRPr lang="en-IN" sz="900" dirty="0">
              <a:solidFill>
                <a:srgbClr val="000000"/>
              </a:solidFill>
              <a:latin typeface="Univers for KPMG" panose="020B0603020202020204" pitchFamily="34" charset="0"/>
            </a:endParaRPr>
          </a:p>
        </p:txBody>
      </p:sp>
      <p:sp>
        <p:nvSpPr>
          <p:cNvPr id="14" name="Rectangle 13"/>
          <p:cNvSpPr/>
          <p:nvPr/>
        </p:nvSpPr>
        <p:spPr>
          <a:xfrm>
            <a:off x="1604213" y="3075507"/>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Campaign Management</a:t>
            </a:r>
            <a:endParaRPr lang="en-IN" sz="900" dirty="0">
              <a:solidFill>
                <a:srgbClr val="000000"/>
              </a:solidFill>
              <a:latin typeface="Univers for KPMG" panose="020B0603020202020204" pitchFamily="34" charset="0"/>
            </a:endParaRPr>
          </a:p>
        </p:txBody>
      </p:sp>
      <p:sp>
        <p:nvSpPr>
          <p:cNvPr id="15" name="Rectangle 14"/>
          <p:cNvSpPr/>
          <p:nvPr/>
        </p:nvSpPr>
        <p:spPr>
          <a:xfrm>
            <a:off x="1604213" y="3503141"/>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Branding &amp; Positioning</a:t>
            </a:r>
            <a:endParaRPr lang="en-IN" sz="900" dirty="0">
              <a:solidFill>
                <a:srgbClr val="000000"/>
              </a:solidFill>
              <a:latin typeface="Univers for KPMG" panose="020B0603020202020204" pitchFamily="34" charset="0"/>
            </a:endParaRPr>
          </a:p>
        </p:txBody>
      </p:sp>
      <p:sp>
        <p:nvSpPr>
          <p:cNvPr id="16" name="Rectangle 15"/>
          <p:cNvSpPr/>
          <p:nvPr/>
        </p:nvSpPr>
        <p:spPr>
          <a:xfrm>
            <a:off x="1604213" y="393077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Mkt. Publicity &amp; Promotion</a:t>
            </a:r>
            <a:endParaRPr lang="en-IN" sz="900" dirty="0">
              <a:solidFill>
                <a:srgbClr val="000000"/>
              </a:solidFill>
              <a:latin typeface="Univers for KPMG" panose="020B0603020202020204" pitchFamily="34" charset="0"/>
            </a:endParaRPr>
          </a:p>
        </p:txBody>
      </p:sp>
      <p:sp>
        <p:nvSpPr>
          <p:cNvPr id="17" name="Rectangle 16"/>
          <p:cNvSpPr/>
          <p:nvPr/>
        </p:nvSpPr>
        <p:spPr>
          <a:xfrm>
            <a:off x="1604213" y="435840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Public Relations</a:t>
            </a:r>
            <a:endParaRPr lang="en-IN" sz="900" dirty="0">
              <a:solidFill>
                <a:srgbClr val="000000"/>
              </a:solidFill>
              <a:latin typeface="Univers for KPMG" panose="020B0603020202020204" pitchFamily="34" charset="0"/>
            </a:endParaRPr>
          </a:p>
        </p:txBody>
      </p:sp>
      <p:sp>
        <p:nvSpPr>
          <p:cNvPr id="18" name="Rectangle 17"/>
          <p:cNvSpPr/>
          <p:nvPr/>
        </p:nvSpPr>
        <p:spPr>
          <a:xfrm>
            <a:off x="1604213" y="478604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Channel Support</a:t>
            </a:r>
            <a:endParaRPr lang="en-IN" sz="900" dirty="0">
              <a:solidFill>
                <a:srgbClr val="000000"/>
              </a:solidFill>
              <a:latin typeface="Univers for KPMG" panose="020B0603020202020204" pitchFamily="34" charset="0"/>
            </a:endParaRPr>
          </a:p>
        </p:txBody>
      </p:sp>
      <p:sp>
        <p:nvSpPr>
          <p:cNvPr id="19" name="Rectangle 18"/>
          <p:cNvSpPr/>
          <p:nvPr/>
        </p:nvSpPr>
        <p:spPr>
          <a:xfrm>
            <a:off x="1604213" y="5213677"/>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Product Analysis</a:t>
            </a:r>
            <a:endParaRPr lang="en-IN" sz="900" dirty="0">
              <a:solidFill>
                <a:srgbClr val="000000"/>
              </a:solidFill>
              <a:latin typeface="Univers for KPMG" panose="020B0603020202020204" pitchFamily="34" charset="0"/>
            </a:endParaRPr>
          </a:p>
        </p:txBody>
      </p:sp>
      <p:sp>
        <p:nvSpPr>
          <p:cNvPr id="20" name="Rectangle 19"/>
          <p:cNvSpPr/>
          <p:nvPr/>
        </p:nvSpPr>
        <p:spPr>
          <a:xfrm>
            <a:off x="2779296" y="179260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Direct Sales</a:t>
            </a:r>
            <a:endParaRPr lang="en-IN" sz="900" dirty="0">
              <a:solidFill>
                <a:srgbClr val="000000"/>
              </a:solidFill>
              <a:latin typeface="Univers for KPMG" panose="020B0603020202020204" pitchFamily="34" charset="0"/>
            </a:endParaRPr>
          </a:p>
        </p:txBody>
      </p:sp>
      <p:sp>
        <p:nvSpPr>
          <p:cNvPr id="21" name="Rectangle 20"/>
          <p:cNvSpPr/>
          <p:nvPr/>
        </p:nvSpPr>
        <p:spPr>
          <a:xfrm>
            <a:off x="2779296" y="222023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Lead Management</a:t>
            </a:r>
            <a:endParaRPr lang="en-IN" sz="900" dirty="0">
              <a:solidFill>
                <a:srgbClr val="000000"/>
              </a:solidFill>
              <a:latin typeface="Univers for KPMG" panose="020B0603020202020204" pitchFamily="34" charset="0"/>
            </a:endParaRPr>
          </a:p>
        </p:txBody>
      </p:sp>
      <p:sp>
        <p:nvSpPr>
          <p:cNvPr id="22" name="Rectangle 21"/>
          <p:cNvSpPr/>
          <p:nvPr/>
        </p:nvSpPr>
        <p:spPr>
          <a:xfrm>
            <a:off x="2779296" y="264787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Pre-Sales Support</a:t>
            </a:r>
            <a:endParaRPr lang="en-IN" sz="900" dirty="0">
              <a:solidFill>
                <a:srgbClr val="000000"/>
              </a:solidFill>
              <a:latin typeface="Univers for KPMG" panose="020B0603020202020204" pitchFamily="34" charset="0"/>
            </a:endParaRPr>
          </a:p>
        </p:txBody>
      </p:sp>
      <p:sp>
        <p:nvSpPr>
          <p:cNvPr id="23" name="Rectangle 22"/>
          <p:cNvSpPr/>
          <p:nvPr/>
        </p:nvSpPr>
        <p:spPr>
          <a:xfrm>
            <a:off x="2779296" y="3075507"/>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Sales Budgeting</a:t>
            </a:r>
            <a:endParaRPr lang="en-IN" sz="900" dirty="0">
              <a:solidFill>
                <a:srgbClr val="000000"/>
              </a:solidFill>
              <a:latin typeface="Univers for KPMG" panose="020B0603020202020204" pitchFamily="34" charset="0"/>
            </a:endParaRPr>
          </a:p>
        </p:txBody>
      </p:sp>
      <p:sp>
        <p:nvSpPr>
          <p:cNvPr id="24" name="Rectangle 23"/>
          <p:cNvSpPr/>
          <p:nvPr/>
        </p:nvSpPr>
        <p:spPr>
          <a:xfrm>
            <a:off x="2779296" y="3503141"/>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Performance Review</a:t>
            </a:r>
            <a:endParaRPr lang="en-IN" sz="900" dirty="0">
              <a:solidFill>
                <a:srgbClr val="000000"/>
              </a:solidFill>
              <a:latin typeface="Univers for KPMG" panose="020B0603020202020204" pitchFamily="34" charset="0"/>
            </a:endParaRPr>
          </a:p>
        </p:txBody>
      </p:sp>
      <p:sp>
        <p:nvSpPr>
          <p:cNvPr id="25" name="Rectangle 24"/>
          <p:cNvSpPr/>
          <p:nvPr/>
        </p:nvSpPr>
        <p:spPr>
          <a:xfrm>
            <a:off x="2779296" y="393077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Distribution Management</a:t>
            </a:r>
            <a:endParaRPr lang="en-IN" sz="900" dirty="0">
              <a:solidFill>
                <a:srgbClr val="000000"/>
              </a:solidFill>
              <a:latin typeface="Univers for KPMG" panose="020B0603020202020204" pitchFamily="34" charset="0"/>
            </a:endParaRPr>
          </a:p>
        </p:txBody>
      </p:sp>
      <p:sp>
        <p:nvSpPr>
          <p:cNvPr id="26" name="Rectangle 25"/>
          <p:cNvSpPr/>
          <p:nvPr/>
        </p:nvSpPr>
        <p:spPr>
          <a:xfrm>
            <a:off x="2779296" y="435840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Remuneration Management</a:t>
            </a:r>
            <a:endParaRPr lang="en-IN" sz="900" dirty="0">
              <a:solidFill>
                <a:srgbClr val="000000"/>
              </a:solidFill>
              <a:latin typeface="Univers for KPMG" panose="020B0603020202020204" pitchFamily="34" charset="0"/>
            </a:endParaRPr>
          </a:p>
        </p:txBody>
      </p:sp>
      <p:sp>
        <p:nvSpPr>
          <p:cNvPr id="27" name="Rectangle 26"/>
          <p:cNvSpPr/>
          <p:nvPr/>
        </p:nvSpPr>
        <p:spPr>
          <a:xfrm>
            <a:off x="2779296" y="478604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Acquisition &amp; Sales Mgmt.</a:t>
            </a:r>
            <a:endParaRPr lang="en-IN" sz="900" dirty="0">
              <a:solidFill>
                <a:srgbClr val="000000"/>
              </a:solidFill>
              <a:latin typeface="Univers for KPMG" panose="020B0603020202020204" pitchFamily="34" charset="0"/>
            </a:endParaRPr>
          </a:p>
        </p:txBody>
      </p:sp>
      <p:sp>
        <p:nvSpPr>
          <p:cNvPr id="28" name="Rectangle 27"/>
          <p:cNvSpPr/>
          <p:nvPr/>
        </p:nvSpPr>
        <p:spPr>
          <a:xfrm>
            <a:off x="2779296" y="5213677"/>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Account Management</a:t>
            </a:r>
            <a:endParaRPr lang="en-IN" sz="900" dirty="0">
              <a:solidFill>
                <a:srgbClr val="000000"/>
              </a:solidFill>
              <a:latin typeface="Univers for KPMG" panose="020B0603020202020204" pitchFamily="34" charset="0"/>
            </a:endParaRPr>
          </a:p>
        </p:txBody>
      </p:sp>
      <p:sp>
        <p:nvSpPr>
          <p:cNvPr id="29" name="Rectangle 28"/>
          <p:cNvSpPr/>
          <p:nvPr/>
        </p:nvSpPr>
        <p:spPr>
          <a:xfrm>
            <a:off x="2779296" y="564131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a:solidFill>
                  <a:srgbClr val="000000"/>
                </a:solidFill>
                <a:latin typeface="Univers for KPMG" panose="020B0603020202020204" pitchFamily="34" charset="0"/>
              </a:rPr>
              <a:t>Sales Execution</a:t>
            </a:r>
          </a:p>
        </p:txBody>
      </p:sp>
      <p:sp>
        <p:nvSpPr>
          <p:cNvPr id="30" name="Rectangle 29"/>
          <p:cNvSpPr/>
          <p:nvPr/>
        </p:nvSpPr>
        <p:spPr>
          <a:xfrm>
            <a:off x="3970426" y="179260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Quote / Illustration</a:t>
            </a:r>
            <a:endParaRPr lang="en-IN" sz="900" dirty="0">
              <a:solidFill>
                <a:srgbClr val="000000"/>
              </a:solidFill>
              <a:latin typeface="Univers for KPMG" panose="020B0603020202020204" pitchFamily="34" charset="0"/>
            </a:endParaRPr>
          </a:p>
        </p:txBody>
      </p:sp>
      <p:sp>
        <p:nvSpPr>
          <p:cNvPr id="31" name="Rectangle 30"/>
          <p:cNvSpPr/>
          <p:nvPr/>
        </p:nvSpPr>
        <p:spPr>
          <a:xfrm>
            <a:off x="3970426" y="222023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Document Submission</a:t>
            </a:r>
            <a:endParaRPr lang="en-IN" sz="900" dirty="0">
              <a:solidFill>
                <a:srgbClr val="000000"/>
              </a:solidFill>
              <a:latin typeface="Univers for KPMG" panose="020B0603020202020204" pitchFamily="34" charset="0"/>
            </a:endParaRPr>
          </a:p>
        </p:txBody>
      </p:sp>
      <p:sp>
        <p:nvSpPr>
          <p:cNvPr id="32" name="Rectangle 31"/>
          <p:cNvSpPr/>
          <p:nvPr/>
        </p:nvSpPr>
        <p:spPr>
          <a:xfrm>
            <a:off x="3970426" y="264787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Under Writing</a:t>
            </a:r>
            <a:endParaRPr lang="en-IN" sz="900" dirty="0">
              <a:solidFill>
                <a:srgbClr val="000000"/>
              </a:solidFill>
              <a:latin typeface="Univers for KPMG" panose="020B0603020202020204" pitchFamily="34" charset="0"/>
            </a:endParaRPr>
          </a:p>
        </p:txBody>
      </p:sp>
      <p:sp>
        <p:nvSpPr>
          <p:cNvPr id="33" name="Rectangle 32"/>
          <p:cNvSpPr/>
          <p:nvPr/>
        </p:nvSpPr>
        <p:spPr>
          <a:xfrm>
            <a:off x="3970426" y="3075507"/>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Reinsurance Facility</a:t>
            </a:r>
            <a:endParaRPr lang="en-IN" sz="900" dirty="0">
              <a:solidFill>
                <a:srgbClr val="000000"/>
              </a:solidFill>
              <a:latin typeface="Univers for KPMG" panose="020B0603020202020204" pitchFamily="34" charset="0"/>
            </a:endParaRPr>
          </a:p>
        </p:txBody>
      </p:sp>
      <p:sp>
        <p:nvSpPr>
          <p:cNvPr id="34" name="Rectangle 33"/>
          <p:cNvSpPr/>
          <p:nvPr/>
        </p:nvSpPr>
        <p:spPr>
          <a:xfrm>
            <a:off x="3970426" y="3503141"/>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Risk Analysis</a:t>
            </a:r>
            <a:endParaRPr lang="en-IN" sz="900" dirty="0">
              <a:solidFill>
                <a:srgbClr val="000000"/>
              </a:solidFill>
              <a:latin typeface="Univers for KPMG" panose="020B0603020202020204" pitchFamily="34" charset="0"/>
            </a:endParaRPr>
          </a:p>
        </p:txBody>
      </p:sp>
      <p:sp>
        <p:nvSpPr>
          <p:cNvPr id="35" name="Rectangle 34"/>
          <p:cNvSpPr/>
          <p:nvPr/>
        </p:nvSpPr>
        <p:spPr>
          <a:xfrm>
            <a:off x="3970426" y="3930775"/>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Loss Control</a:t>
            </a:r>
            <a:endParaRPr lang="en-IN" sz="900" dirty="0">
              <a:solidFill>
                <a:srgbClr val="000000"/>
              </a:solidFill>
              <a:latin typeface="Univers for KPMG" panose="020B0603020202020204" pitchFamily="34" charset="0"/>
            </a:endParaRPr>
          </a:p>
        </p:txBody>
      </p:sp>
      <p:sp>
        <p:nvSpPr>
          <p:cNvPr id="36" name="Rectangle 35"/>
          <p:cNvSpPr/>
          <p:nvPr/>
        </p:nvSpPr>
        <p:spPr>
          <a:xfrm>
            <a:off x="3970426" y="4358409"/>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Risk Monitoring</a:t>
            </a:r>
            <a:endParaRPr lang="en-IN" sz="900" dirty="0">
              <a:solidFill>
                <a:srgbClr val="000000"/>
              </a:solidFill>
              <a:latin typeface="Univers for KPMG" panose="020B0603020202020204" pitchFamily="34" charset="0"/>
            </a:endParaRPr>
          </a:p>
        </p:txBody>
      </p:sp>
      <p:sp>
        <p:nvSpPr>
          <p:cNvPr id="37" name="Rectangle 36"/>
          <p:cNvSpPr/>
          <p:nvPr/>
        </p:nvSpPr>
        <p:spPr>
          <a:xfrm>
            <a:off x="5169573" y="1792605"/>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Policy Issue</a:t>
            </a:r>
            <a:endParaRPr lang="en-IN" sz="900" dirty="0">
              <a:solidFill>
                <a:srgbClr val="000000"/>
              </a:solidFill>
              <a:latin typeface="Univers for KPMG" panose="020B0603020202020204" pitchFamily="34" charset="0"/>
            </a:endParaRPr>
          </a:p>
        </p:txBody>
      </p:sp>
      <p:sp>
        <p:nvSpPr>
          <p:cNvPr id="38" name="Rectangle 37"/>
          <p:cNvSpPr/>
          <p:nvPr/>
        </p:nvSpPr>
        <p:spPr>
          <a:xfrm>
            <a:off x="5169573" y="222023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Policy Endorsements</a:t>
            </a:r>
            <a:endParaRPr lang="en-IN" sz="900" dirty="0">
              <a:solidFill>
                <a:srgbClr val="000000"/>
              </a:solidFill>
              <a:latin typeface="Univers for KPMG" panose="020B0603020202020204" pitchFamily="34" charset="0"/>
            </a:endParaRPr>
          </a:p>
        </p:txBody>
      </p:sp>
      <p:sp>
        <p:nvSpPr>
          <p:cNvPr id="39" name="Rectangle 38"/>
          <p:cNvSpPr/>
          <p:nvPr/>
        </p:nvSpPr>
        <p:spPr>
          <a:xfrm>
            <a:off x="5169573" y="264787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Lapse - Revival Management</a:t>
            </a:r>
            <a:endParaRPr lang="en-IN" sz="900" dirty="0">
              <a:solidFill>
                <a:srgbClr val="000000"/>
              </a:solidFill>
              <a:latin typeface="Univers for KPMG" panose="020B0603020202020204" pitchFamily="34" charset="0"/>
            </a:endParaRPr>
          </a:p>
        </p:txBody>
      </p:sp>
      <p:sp>
        <p:nvSpPr>
          <p:cNvPr id="40" name="Rectangle 39"/>
          <p:cNvSpPr/>
          <p:nvPr/>
        </p:nvSpPr>
        <p:spPr>
          <a:xfrm>
            <a:off x="5169573" y="3075507"/>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Policy Alterations</a:t>
            </a:r>
            <a:endParaRPr lang="en-IN" sz="900" dirty="0">
              <a:solidFill>
                <a:srgbClr val="000000"/>
              </a:solidFill>
              <a:latin typeface="Univers for KPMG" panose="020B0603020202020204" pitchFamily="34" charset="0"/>
            </a:endParaRPr>
          </a:p>
        </p:txBody>
      </p:sp>
      <p:sp>
        <p:nvSpPr>
          <p:cNvPr id="41" name="Rectangle 40"/>
          <p:cNvSpPr/>
          <p:nvPr/>
        </p:nvSpPr>
        <p:spPr>
          <a:xfrm>
            <a:off x="5169573" y="3503141"/>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Policy Cancellation</a:t>
            </a:r>
            <a:endParaRPr lang="en-IN" sz="900" dirty="0">
              <a:solidFill>
                <a:srgbClr val="000000"/>
              </a:solidFill>
              <a:latin typeface="Univers for KPMG" panose="020B0603020202020204" pitchFamily="34" charset="0"/>
            </a:endParaRPr>
          </a:p>
        </p:txBody>
      </p:sp>
      <p:sp>
        <p:nvSpPr>
          <p:cNvPr id="42" name="Rectangle 41"/>
          <p:cNvSpPr/>
          <p:nvPr/>
        </p:nvSpPr>
        <p:spPr>
          <a:xfrm>
            <a:off x="5169573" y="393077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Adjustment &amp; Refund</a:t>
            </a:r>
            <a:endParaRPr lang="en-IN" sz="900" dirty="0">
              <a:solidFill>
                <a:srgbClr val="000000"/>
              </a:solidFill>
              <a:latin typeface="Univers for KPMG" panose="020B0603020202020204" pitchFamily="34" charset="0"/>
            </a:endParaRPr>
          </a:p>
        </p:txBody>
      </p:sp>
      <p:sp>
        <p:nvSpPr>
          <p:cNvPr id="43" name="Rectangle 42"/>
          <p:cNvSpPr/>
          <p:nvPr/>
        </p:nvSpPr>
        <p:spPr>
          <a:xfrm>
            <a:off x="5169573" y="435840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Loans &amp; Withdrawals</a:t>
            </a:r>
            <a:endParaRPr lang="en-IN" sz="900" dirty="0">
              <a:solidFill>
                <a:srgbClr val="000000"/>
              </a:solidFill>
              <a:latin typeface="Univers for KPMG" panose="020B0603020202020204" pitchFamily="34" charset="0"/>
            </a:endParaRPr>
          </a:p>
        </p:txBody>
      </p:sp>
      <p:sp>
        <p:nvSpPr>
          <p:cNvPr id="44" name="Rectangle 43"/>
          <p:cNvSpPr/>
          <p:nvPr/>
        </p:nvSpPr>
        <p:spPr>
          <a:xfrm>
            <a:off x="5169573" y="478604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Fund Transfer Processing</a:t>
            </a:r>
            <a:endParaRPr lang="en-IN" sz="900" dirty="0">
              <a:solidFill>
                <a:srgbClr val="000000"/>
              </a:solidFill>
              <a:latin typeface="Univers for KPMG" panose="020B0603020202020204" pitchFamily="34" charset="0"/>
            </a:endParaRPr>
          </a:p>
        </p:txBody>
      </p:sp>
      <p:sp>
        <p:nvSpPr>
          <p:cNvPr id="45" name="Rectangle 44"/>
          <p:cNvSpPr/>
          <p:nvPr/>
        </p:nvSpPr>
        <p:spPr>
          <a:xfrm>
            <a:off x="5964071" y="5997925"/>
            <a:ext cx="2629767"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Denotes Applicability of Digital Interventions</a:t>
            </a:r>
            <a:endParaRPr lang="en-IN" sz="900" dirty="0">
              <a:solidFill>
                <a:srgbClr val="000000"/>
              </a:solidFill>
              <a:latin typeface="Univers for KPMG" panose="020B0603020202020204" pitchFamily="34" charset="0"/>
            </a:endParaRPr>
          </a:p>
        </p:txBody>
      </p:sp>
      <p:sp>
        <p:nvSpPr>
          <p:cNvPr id="46" name="Rectangle 45"/>
          <p:cNvSpPr/>
          <p:nvPr/>
        </p:nvSpPr>
        <p:spPr>
          <a:xfrm>
            <a:off x="6364526" y="179260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Claims Registration</a:t>
            </a:r>
            <a:endParaRPr lang="en-IN" sz="900" dirty="0">
              <a:solidFill>
                <a:srgbClr val="000000"/>
              </a:solidFill>
              <a:latin typeface="Univers for KPMG" panose="020B0603020202020204" pitchFamily="34" charset="0"/>
            </a:endParaRPr>
          </a:p>
        </p:txBody>
      </p:sp>
      <p:sp>
        <p:nvSpPr>
          <p:cNvPr id="47" name="Rectangle 46"/>
          <p:cNvSpPr/>
          <p:nvPr/>
        </p:nvSpPr>
        <p:spPr>
          <a:xfrm>
            <a:off x="6364526" y="222023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Claims Validation</a:t>
            </a:r>
            <a:endParaRPr lang="en-IN" sz="900" dirty="0">
              <a:solidFill>
                <a:srgbClr val="000000"/>
              </a:solidFill>
              <a:latin typeface="Univers for KPMG" panose="020B0603020202020204" pitchFamily="34" charset="0"/>
            </a:endParaRPr>
          </a:p>
        </p:txBody>
      </p:sp>
      <p:sp>
        <p:nvSpPr>
          <p:cNvPr id="48" name="Rectangle 47"/>
          <p:cNvSpPr/>
          <p:nvPr/>
        </p:nvSpPr>
        <p:spPr>
          <a:xfrm>
            <a:off x="6364526" y="2647873"/>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Loss Reserve Creation</a:t>
            </a:r>
            <a:endParaRPr lang="en-IN" sz="900" dirty="0">
              <a:solidFill>
                <a:srgbClr val="000000"/>
              </a:solidFill>
              <a:latin typeface="Univers for KPMG" panose="020B0603020202020204" pitchFamily="34" charset="0"/>
            </a:endParaRPr>
          </a:p>
        </p:txBody>
      </p:sp>
      <p:sp>
        <p:nvSpPr>
          <p:cNvPr id="49" name="Rectangle 48"/>
          <p:cNvSpPr/>
          <p:nvPr/>
        </p:nvSpPr>
        <p:spPr>
          <a:xfrm>
            <a:off x="6364526" y="3075507"/>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Claims Assessment</a:t>
            </a:r>
            <a:endParaRPr lang="en-IN" sz="900" dirty="0">
              <a:solidFill>
                <a:srgbClr val="000000"/>
              </a:solidFill>
              <a:latin typeface="Univers for KPMG" panose="020B0603020202020204" pitchFamily="34" charset="0"/>
            </a:endParaRPr>
          </a:p>
        </p:txBody>
      </p:sp>
      <p:sp>
        <p:nvSpPr>
          <p:cNvPr id="50" name="Rectangle 49"/>
          <p:cNvSpPr/>
          <p:nvPr/>
        </p:nvSpPr>
        <p:spPr>
          <a:xfrm>
            <a:off x="6364526" y="3503141"/>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Claims Adjudication</a:t>
            </a:r>
            <a:endParaRPr lang="en-IN" sz="900" dirty="0">
              <a:solidFill>
                <a:srgbClr val="000000"/>
              </a:solidFill>
              <a:latin typeface="Univers for KPMG" panose="020B0603020202020204" pitchFamily="34" charset="0"/>
            </a:endParaRPr>
          </a:p>
        </p:txBody>
      </p:sp>
      <p:sp>
        <p:nvSpPr>
          <p:cNvPr id="51" name="Rectangle 50"/>
          <p:cNvSpPr/>
          <p:nvPr/>
        </p:nvSpPr>
        <p:spPr>
          <a:xfrm>
            <a:off x="6364526" y="3930775"/>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Claims Financials</a:t>
            </a:r>
            <a:endParaRPr lang="en-IN" sz="900" dirty="0">
              <a:solidFill>
                <a:srgbClr val="000000"/>
              </a:solidFill>
              <a:latin typeface="Univers for KPMG" panose="020B0603020202020204" pitchFamily="34" charset="0"/>
            </a:endParaRPr>
          </a:p>
        </p:txBody>
      </p:sp>
      <p:sp>
        <p:nvSpPr>
          <p:cNvPr id="52" name="Rectangle 51"/>
          <p:cNvSpPr/>
          <p:nvPr/>
        </p:nvSpPr>
        <p:spPr>
          <a:xfrm>
            <a:off x="6364526" y="435840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Subrogation &amp; Litigation</a:t>
            </a:r>
            <a:endParaRPr lang="en-IN" sz="900" dirty="0">
              <a:solidFill>
                <a:srgbClr val="000000"/>
              </a:solidFill>
              <a:latin typeface="Univers for KPMG" panose="020B0603020202020204" pitchFamily="34" charset="0"/>
            </a:endParaRPr>
          </a:p>
        </p:txBody>
      </p:sp>
      <p:sp>
        <p:nvSpPr>
          <p:cNvPr id="53" name="Rectangle 52"/>
          <p:cNvSpPr/>
          <p:nvPr/>
        </p:nvSpPr>
        <p:spPr>
          <a:xfrm>
            <a:off x="6364526" y="4786043"/>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Fraud Management</a:t>
            </a:r>
            <a:endParaRPr lang="en-IN" sz="900" dirty="0">
              <a:solidFill>
                <a:srgbClr val="000000"/>
              </a:solidFill>
              <a:latin typeface="Univers for KPMG" panose="020B0603020202020204" pitchFamily="34" charset="0"/>
            </a:endParaRPr>
          </a:p>
        </p:txBody>
      </p:sp>
      <p:sp>
        <p:nvSpPr>
          <p:cNvPr id="54" name="Rectangle 53"/>
          <p:cNvSpPr/>
          <p:nvPr/>
        </p:nvSpPr>
        <p:spPr>
          <a:xfrm>
            <a:off x="7560639" y="1792605"/>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Money In Processing</a:t>
            </a:r>
            <a:endParaRPr lang="en-IN" sz="900" dirty="0">
              <a:solidFill>
                <a:srgbClr val="000000"/>
              </a:solidFill>
              <a:latin typeface="Univers for KPMG" panose="020B0603020202020204" pitchFamily="34" charset="0"/>
            </a:endParaRPr>
          </a:p>
        </p:txBody>
      </p:sp>
      <p:sp>
        <p:nvSpPr>
          <p:cNvPr id="55" name="Rectangle 54"/>
          <p:cNvSpPr/>
          <p:nvPr/>
        </p:nvSpPr>
        <p:spPr>
          <a:xfrm>
            <a:off x="7560639" y="2220239"/>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Banking &amp; Budgeting</a:t>
            </a:r>
            <a:endParaRPr lang="en-IN" sz="900" dirty="0">
              <a:solidFill>
                <a:srgbClr val="000000"/>
              </a:solidFill>
              <a:latin typeface="Univers for KPMG" panose="020B0603020202020204" pitchFamily="34" charset="0"/>
            </a:endParaRPr>
          </a:p>
        </p:txBody>
      </p:sp>
      <p:sp>
        <p:nvSpPr>
          <p:cNvPr id="56" name="Rectangle 55"/>
          <p:cNvSpPr/>
          <p:nvPr/>
        </p:nvSpPr>
        <p:spPr>
          <a:xfrm>
            <a:off x="7560639" y="2647873"/>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Financial Statements</a:t>
            </a:r>
            <a:endParaRPr lang="en-IN" sz="900" dirty="0">
              <a:solidFill>
                <a:srgbClr val="000000"/>
              </a:solidFill>
              <a:latin typeface="Univers for KPMG" panose="020B0603020202020204" pitchFamily="34" charset="0"/>
            </a:endParaRPr>
          </a:p>
        </p:txBody>
      </p:sp>
      <p:sp>
        <p:nvSpPr>
          <p:cNvPr id="57" name="Rectangle 56"/>
          <p:cNvSpPr/>
          <p:nvPr/>
        </p:nvSpPr>
        <p:spPr>
          <a:xfrm>
            <a:off x="7560639" y="3075507"/>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Fund Administration</a:t>
            </a:r>
            <a:endParaRPr lang="en-IN" sz="900" dirty="0">
              <a:solidFill>
                <a:srgbClr val="000000"/>
              </a:solidFill>
              <a:latin typeface="Univers for KPMG" panose="020B0603020202020204" pitchFamily="34" charset="0"/>
            </a:endParaRPr>
          </a:p>
        </p:txBody>
      </p:sp>
      <p:sp>
        <p:nvSpPr>
          <p:cNvPr id="58" name="Rectangle 57"/>
          <p:cNvSpPr/>
          <p:nvPr/>
        </p:nvSpPr>
        <p:spPr>
          <a:xfrm>
            <a:off x="7560639" y="3503141"/>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Treasury Management</a:t>
            </a:r>
            <a:endParaRPr lang="en-IN" sz="900" dirty="0">
              <a:solidFill>
                <a:srgbClr val="000000"/>
              </a:solidFill>
              <a:latin typeface="Univers for KPMG" panose="020B0603020202020204" pitchFamily="34" charset="0"/>
            </a:endParaRPr>
          </a:p>
        </p:txBody>
      </p:sp>
      <p:sp>
        <p:nvSpPr>
          <p:cNvPr id="59" name="Rectangle 58"/>
          <p:cNvSpPr/>
          <p:nvPr/>
        </p:nvSpPr>
        <p:spPr>
          <a:xfrm>
            <a:off x="7560639" y="3930775"/>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Costing &amp; Accounts</a:t>
            </a:r>
            <a:endParaRPr lang="en-IN" sz="900" dirty="0">
              <a:solidFill>
                <a:srgbClr val="000000"/>
              </a:solidFill>
              <a:latin typeface="Univers for KPMG" panose="020B0603020202020204" pitchFamily="34" charset="0"/>
            </a:endParaRPr>
          </a:p>
        </p:txBody>
      </p:sp>
      <p:sp>
        <p:nvSpPr>
          <p:cNvPr id="60" name="Rectangle 59"/>
          <p:cNvSpPr/>
          <p:nvPr/>
        </p:nvSpPr>
        <p:spPr>
          <a:xfrm>
            <a:off x="7560639" y="4358409"/>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Taxation</a:t>
            </a:r>
            <a:endParaRPr lang="en-IN" sz="900" dirty="0">
              <a:solidFill>
                <a:srgbClr val="000000"/>
              </a:solidFill>
              <a:latin typeface="Univers for KPMG" panose="020B0603020202020204" pitchFamily="34" charset="0"/>
            </a:endParaRPr>
          </a:p>
        </p:txBody>
      </p:sp>
      <p:sp>
        <p:nvSpPr>
          <p:cNvPr id="61" name="Rectangle 60"/>
          <p:cNvSpPr/>
          <p:nvPr/>
        </p:nvSpPr>
        <p:spPr>
          <a:xfrm>
            <a:off x="7560639" y="4786043"/>
            <a:ext cx="1033200" cy="360157"/>
          </a:xfrm>
          <a:prstGeom prst="rect">
            <a:avLst/>
          </a:prstGeom>
          <a:solidFill>
            <a:schemeClr val="tx2">
              <a:lumMod val="20000"/>
              <a:lumOff val="80000"/>
            </a:schemeClr>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Funds Payment</a:t>
            </a:r>
            <a:endParaRPr lang="en-IN" sz="900" dirty="0">
              <a:solidFill>
                <a:srgbClr val="000000"/>
              </a:solidFill>
              <a:latin typeface="Univers for KPMG" panose="020B0603020202020204" pitchFamily="34" charset="0"/>
            </a:endParaRPr>
          </a:p>
        </p:txBody>
      </p:sp>
      <p:sp>
        <p:nvSpPr>
          <p:cNvPr id="62" name="Rectangle 61"/>
          <p:cNvSpPr/>
          <p:nvPr/>
        </p:nvSpPr>
        <p:spPr>
          <a:xfrm>
            <a:off x="7560639" y="5213677"/>
            <a:ext cx="1033200" cy="360157"/>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900" dirty="0" smtClean="0">
                <a:solidFill>
                  <a:srgbClr val="000000"/>
                </a:solidFill>
                <a:latin typeface="Univers for KPMG" panose="020B0603020202020204" pitchFamily="34" charset="0"/>
              </a:rPr>
              <a:t>Book Keeping</a:t>
            </a:r>
            <a:endParaRPr lang="en-IN" sz="900" dirty="0">
              <a:solidFill>
                <a:srgbClr val="000000"/>
              </a:solidFill>
              <a:latin typeface="Univers for KPMG" panose="020B0603020202020204" pitchFamily="34" charset="0"/>
            </a:endParaRPr>
          </a:p>
        </p:txBody>
      </p:sp>
    </p:spTree>
    <p:extLst>
      <p:ext uri="{BB962C8B-B14F-4D97-AF65-F5344CB8AC3E}">
        <p14:creationId xmlns:p14="http://schemas.microsoft.com/office/powerpoint/2010/main" val="535767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323473" y="2159091"/>
            <a:ext cx="7229475" cy="1866900"/>
          </a:xfrm>
          <a:prstGeom prst="rect">
            <a:avLst/>
          </a:prstGeom>
        </p:spPr>
        <p:txBody>
          <a:bodyPr/>
          <a:lstStyle>
            <a:lvl1pPr algn="l" defTabSz="914400" rtl="0" eaLnBrk="1" latinLnBrk="0" hangingPunct="1">
              <a:lnSpc>
                <a:spcPct val="70000"/>
              </a:lnSpc>
              <a:spcBef>
                <a:spcPct val="0"/>
              </a:spcBef>
              <a:buNone/>
              <a:defRPr sz="5400" kern="1200">
                <a:solidFill>
                  <a:schemeClr val="tx2"/>
                </a:solidFill>
                <a:latin typeface="+mj-lt"/>
                <a:ea typeface="+mj-ea"/>
                <a:cs typeface="+mj-cs"/>
              </a:defRPr>
            </a:lvl1pPr>
          </a:lstStyle>
          <a:p>
            <a:r>
              <a:rPr lang="en-US" sz="3600" i="1" dirty="0" smtClean="0"/>
              <a:t>How do you deal with InsurTech startups?</a:t>
            </a:r>
          </a:p>
          <a:p>
            <a:endParaRPr lang="en-US" sz="3600" i="1" dirty="0"/>
          </a:p>
          <a:p>
            <a:pPr marL="742950" indent="-742950">
              <a:buAutoNum type="alphaLcPeriod"/>
            </a:pPr>
            <a:r>
              <a:rPr lang="en-US" sz="3600" i="1" dirty="0" smtClean="0"/>
              <a:t>Do not deal</a:t>
            </a:r>
          </a:p>
          <a:p>
            <a:pPr marL="742950" indent="-742950">
              <a:buAutoNum type="alphaLcPeriod"/>
            </a:pPr>
            <a:r>
              <a:rPr lang="en-US" sz="3600" i="1" dirty="0" smtClean="0"/>
              <a:t>Provide Incubator facilities </a:t>
            </a:r>
          </a:p>
          <a:p>
            <a:pPr marL="742950" indent="-742950">
              <a:buAutoNum type="alphaLcPeriod"/>
            </a:pPr>
            <a:r>
              <a:rPr lang="en-US" sz="3600" i="1" dirty="0" smtClean="0"/>
              <a:t>Acquire them</a:t>
            </a:r>
          </a:p>
          <a:p>
            <a:pPr marL="742950" indent="-742950">
              <a:buAutoNum type="alphaLcPeriod"/>
            </a:pPr>
            <a:r>
              <a:rPr lang="en-US" sz="3600" i="1" dirty="0" smtClean="0"/>
              <a:t>Set-up venture funds to fund them</a:t>
            </a:r>
            <a:endParaRPr lang="en-US" sz="3600" i="1" dirty="0"/>
          </a:p>
        </p:txBody>
      </p:sp>
    </p:spTree>
    <p:extLst>
      <p:ext uri="{BB962C8B-B14F-4D97-AF65-F5344CB8AC3E}">
        <p14:creationId xmlns:p14="http://schemas.microsoft.com/office/powerpoint/2010/main" val="3242664768"/>
      </p:ext>
    </p:extLst>
  </p:cSld>
  <p:clrMapOvr>
    <a:masterClrMapping/>
  </p:clrMapOvr>
</p:sld>
</file>

<file path=ppt/theme/theme1.xml><?xml version="1.0" encoding="utf-8"?>
<a:theme xmlns:a="http://schemas.openxmlformats.org/drawingml/2006/main" name="Cover Slide">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Theme1" id="{D3DFFEB1-424F-4F46-815D-B3A01D92240B}" vid="{BD04E629-1C63-4645-8ECA-ECE0D8053D47}"/>
    </a:ext>
  </a:extLst>
</a:theme>
</file>

<file path=ppt/theme/theme2.xml><?xml version="1.0" encoding="utf-8"?>
<a:theme xmlns:a="http://schemas.openxmlformats.org/drawingml/2006/main" name="Divider Slides">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Theme1" id="{D3DFFEB1-424F-4F46-815D-B3A01D92240B}" vid="{BD04E629-1C63-4645-8ECA-ECE0D8053D47}"/>
    </a:ext>
  </a:extLst>
</a:theme>
</file>

<file path=ppt/theme/theme3.xml><?xml version="1.0" encoding="utf-8"?>
<a:theme xmlns:a="http://schemas.openxmlformats.org/drawingml/2006/main" name="Thank you Slides">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Theme1" id="{D3DFFEB1-424F-4F46-815D-B3A01D92240B}" vid="{BD04E629-1C63-4645-8ECA-ECE0D8053D47}"/>
    </a:ext>
  </a:extLst>
</a:theme>
</file>

<file path=ppt/theme/theme4.xml><?xml version="1.0" encoding="utf-8"?>
<a:theme xmlns:a="http://schemas.openxmlformats.org/drawingml/2006/main" name="Content Slides">
  <a:themeElements>
    <a:clrScheme name="New KPMG Colours">
      <a:dk1>
        <a:srgbClr val="000000"/>
      </a:dk1>
      <a:lt1>
        <a:sysClr val="window" lastClr="FFFFFF"/>
      </a:lt1>
      <a:dk2>
        <a:srgbClr val="00338D"/>
      </a:dk2>
      <a:lt2>
        <a:srgbClr val="F0F0F0"/>
      </a:lt2>
      <a:accent1>
        <a:srgbClr val="0091DA"/>
      </a:accent1>
      <a:accent2>
        <a:srgbClr val="6D2077"/>
      </a:accent2>
      <a:accent3>
        <a:srgbClr val="005EB8"/>
      </a:accent3>
      <a:accent4>
        <a:srgbClr val="00A3A1"/>
      </a:accent4>
      <a:accent5>
        <a:srgbClr val="EAAA00"/>
      </a:accent5>
      <a:accent6>
        <a:srgbClr val="43B02A"/>
      </a:accent6>
      <a:hlink>
        <a:srgbClr val="0091DA"/>
      </a:hlink>
      <a:folHlink>
        <a:srgbClr val="0091DA"/>
      </a:folHlink>
    </a:clrScheme>
    <a:fontScheme name="KPMG">
      <a:majorFont>
        <a:latin typeface="KPMG Extralight"/>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54610" tIns="54610" rIns="54610" bIns="54610" rtlCol="0" anchor="ctr"/>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54610" tIns="54610" rIns="54610" bIns="54610" rtlCol="0">
        <a:noAutofit/>
      </a:bodyPr>
      <a:lstStyle>
        <a:defPPr>
          <a:spcAft>
            <a:spcPts val="600"/>
          </a:spcAft>
          <a:defRPr sz="1500" dirty="0" err="1" smtClean="0">
            <a:solidFill>
              <a:schemeClr val="tx2"/>
            </a:solidFill>
          </a:defRPr>
        </a:defPPr>
      </a:lstStyle>
    </a:txDef>
  </a:objectDefaults>
  <a:extraClrSchemeLst/>
  <a:custClrLst>
    <a:custClr name="KPMG Blue">
      <a:srgbClr val="00338D"/>
    </a:custClr>
    <a:custClr name="Medium Blue">
      <a:srgbClr val="005EB8"/>
    </a:custClr>
    <a:custClr name="Light Blue">
      <a:srgbClr val="0091DA"/>
    </a:custClr>
    <a:custClr name="Violet">
      <a:srgbClr val="483698"/>
    </a:custClr>
    <a:custClr name="Purple">
      <a:srgbClr val="470A68"/>
    </a:custClr>
    <a:custClr name="Light Purple">
      <a:srgbClr val="6D2077"/>
    </a:custClr>
    <a:custClr name="Green">
      <a:srgbClr val="00A3A1"/>
    </a:custClr>
    <a:custClr name="Dark Green">
      <a:srgbClr val="009A44"/>
    </a:custClr>
    <a:custClr name="Light Green">
      <a:srgbClr val="43B02A"/>
    </a:custClr>
    <a:custClr name="Yellow">
      <a:srgbClr val="EAAA00"/>
    </a:custClr>
    <a:custClr name="Orange">
      <a:srgbClr val="F68D2E"/>
    </a:custClr>
    <a:custClr name="Red ">
      <a:srgbClr val="BC204B"/>
    </a:custClr>
    <a:custClr name="Pink">
      <a:srgbClr val="C6007E"/>
    </a:custClr>
    <a:custClr name="Dark Brown">
      <a:srgbClr val="753F19"/>
    </a:custClr>
    <a:custClr name="Light Brown">
      <a:srgbClr val="9B642E"/>
    </a:custClr>
    <a:custClr name="Olive">
      <a:srgbClr val="9D9375"/>
    </a:custClr>
    <a:custClr name="Beige">
      <a:srgbClr val="E3BC9F"/>
    </a:custClr>
    <a:custClr name="Light Pink">
      <a:srgbClr val="E36877"/>
    </a:custClr>
  </a:custClrLst>
  <a:extLst>
    <a:ext uri="{05A4C25C-085E-4340-85A3-A5531E510DB2}">
      <thm15:themeFamily xmlns:thm15="http://schemas.microsoft.com/office/thememl/2012/main" name="Theme1" id="{D3DFFEB1-424F-4F46-815D-B3A01D92240B}" vid="{BD04E629-1C63-4645-8ECA-ECE0D8053D4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10361</TotalTime>
  <Words>1985</Words>
  <Application>Microsoft Office PowerPoint</Application>
  <PresentationFormat>On-screen Show (4:3)</PresentationFormat>
  <Paragraphs>337</Paragraphs>
  <Slides>19</Slides>
  <Notes>5</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19</vt:i4>
      </vt:variant>
    </vt:vector>
  </HeadingPairs>
  <TitlesOfParts>
    <vt:vector size="31" baseType="lpstr">
      <vt:lpstr>Arial Unicode MS</vt:lpstr>
      <vt:lpstr>Arial</vt:lpstr>
      <vt:lpstr>Calibri</vt:lpstr>
      <vt:lpstr>KPMG Extralight</vt:lpstr>
      <vt:lpstr>KPMG Light</vt:lpstr>
      <vt:lpstr>Univers 45 Light</vt:lpstr>
      <vt:lpstr>Univers for KPMG</vt:lpstr>
      <vt:lpstr>Wingdings</vt:lpstr>
      <vt:lpstr>Cover Slide</vt:lpstr>
      <vt:lpstr>Divider Slides</vt:lpstr>
      <vt:lpstr>Thank you Slides</vt:lpstr>
      <vt:lpstr>Content Slides</vt:lpstr>
      <vt:lpstr>Asia will be a key pillar in the upcoming revolution of insurance and in all likelihood will become the hottest market for insurance technology (InsurTech) globally. Its no longer just a pipe dream as this time all the stars are aligning for it. </vt:lpstr>
      <vt:lpstr>Technology Disruption in Insurance</vt:lpstr>
      <vt:lpstr>PowerPoint Presentation</vt:lpstr>
      <vt:lpstr>Trends &amp; Relevance </vt:lpstr>
      <vt:lpstr>InsurTech</vt:lpstr>
      <vt:lpstr>Trends in InsurTech</vt:lpstr>
      <vt:lpstr>Areas of Disruption </vt:lpstr>
      <vt:lpstr>Value Chain Disruption</vt:lpstr>
      <vt:lpstr>PowerPoint Presentation</vt:lpstr>
      <vt:lpstr>Technology Ramifications in Insurance Industry </vt:lpstr>
      <vt:lpstr>Blockchain </vt:lpstr>
      <vt:lpstr>Machine Learning </vt:lpstr>
      <vt:lpstr>Robotics &amp; Digital Labour </vt:lpstr>
      <vt:lpstr>PowerPoint Presentation</vt:lpstr>
      <vt:lpstr>What’s happening in India?</vt:lpstr>
      <vt:lpstr>The Indian Ecosystem</vt:lpstr>
      <vt:lpstr>Future of InsurTech</vt:lpstr>
      <vt:lpstr>Collaborative Innovation</vt:lpstr>
      <vt:lpstr>Future Steps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Asia will be a key pillar in the upcoming revolution of insurance and in all likelihood will become the hottest market for insurance technology (InsurTech) globally. Its no longer just a pipe dream as this time all the stars are aligning for it.</dc:title>
  <dc:creator>Thomas, Denis</dc:creator>
  <cp:lastModifiedBy>Quintus Mendonca</cp:lastModifiedBy>
  <cp:revision>5</cp:revision>
  <dcterms:created xsi:type="dcterms:W3CDTF">2016-07-07T11:05:15Z</dcterms:created>
  <dcterms:modified xsi:type="dcterms:W3CDTF">2017-02-23T12:24:43Z</dcterms:modified>
</cp:coreProperties>
</file>