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61" r:id="rId2"/>
    <p:sldId id="262" r:id="rId3"/>
    <p:sldId id="1969" r:id="rId4"/>
    <p:sldId id="1964" r:id="rId5"/>
    <p:sldId id="1970" r:id="rId6"/>
    <p:sldId id="1512" r:id="rId7"/>
    <p:sldId id="1513" r:id="rId8"/>
    <p:sldId id="1514" r:id="rId9"/>
    <p:sldId id="1501" r:id="rId10"/>
    <p:sldId id="1972" r:id="rId11"/>
    <p:sldId id="1920" r:id="rId12"/>
    <p:sldId id="1943" r:id="rId13"/>
    <p:sldId id="1949" r:id="rId14"/>
    <p:sldId id="1945" r:id="rId15"/>
    <p:sldId id="1965" r:id="rId16"/>
    <p:sldId id="1971" r:id="rId17"/>
    <p:sldId id="1961" r:id="rId18"/>
    <p:sldId id="276" r:id="rId19"/>
    <p:sldId id="288" r:id="rId20"/>
    <p:sldId id="269" r:id="rId21"/>
    <p:sldId id="1963" r:id="rId22"/>
    <p:sldId id="1973" r:id="rId23"/>
    <p:sldId id="1960" r:id="rId24"/>
    <p:sldId id="270" r:id="rId25"/>
    <p:sldId id="282" r:id="rId26"/>
    <p:sldId id="1974" r:id="rId27"/>
    <p:sldId id="272" r:id="rId28"/>
    <p:sldId id="1975" r:id="rId29"/>
    <p:sldId id="277" r:id="rId30"/>
    <p:sldId id="278" r:id="rId31"/>
    <p:sldId id="287" r:id="rId32"/>
    <p:sldId id="267" r:id="rId33"/>
    <p:sldId id="1980" r:id="rId34"/>
    <p:sldId id="1979" r:id="rId35"/>
    <p:sldId id="1977" r:id="rId36"/>
    <p:sldId id="1768" r:id="rId37"/>
    <p:sldId id="1967" r:id="rId38"/>
    <p:sldId id="273" r:id="rId39"/>
    <p:sldId id="1978" r:id="rId40"/>
    <p:sldId id="1982" r:id="rId41"/>
    <p:sldId id="26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92" y="6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https://mmiholdingsltd-my.sharepoint.com/personal/jvwyk_momentum_co_za/Documents/Jaco%20Van%20Wyk/SA%20vaccination%20stats%20by%20province%20&amp;%20setting%2020211119.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Oncology%20O1%202017-2022.xlsx" TargetMode="External"/><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Screening%20graphs%20O1%20schemes%202017-2022.xlsx" TargetMode="External"/><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Screening%20graphs%20O1%20schemes%202017-2022.xlsx" TargetMode="External"/><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Screening%20graphs%20O1%20schemes%202017-2022.xlsx" TargetMode="External"/><Relationship Id="rId2" Type="http://schemas.microsoft.com/office/2011/relationships/chartColorStyle" Target="colors10.xml"/><Relationship Id="rId1" Type="http://schemas.microsoft.com/office/2011/relationships/chartStyle" Target="style10.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Screening%20graphs%20O1%20schemes%202017-2022.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1" Type="http://schemas.openxmlformats.org/officeDocument/2006/relationships/oleObject" Target="https://mmiholdingsltd-my.sharepoint.com/personal/jvwyk_momentum_co_za/Documents/Jaco%20Van%20Wyk/SA%20vaccination%20stats%20by%20province%20&amp;%20setting%2020211119.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mmiholdingsltd-my.sharepoint.com/personal/jvwyk_momentum_co_za/Documents/Jaco%20Van%20Wyk/SA%20vaccination%20stats%20by%20province%20&amp;%20setting%2020211119.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mmiholdingsltd-my.sharepoint.com/personal/jvwyk_momentum_co_za/Documents/Jaco%20Van%20Wyk/SA%20vaccination%20stats%20by%20province%20&amp;%20setting%2020211119.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oleObject" Target="file:///C:\Users\jroos\AppData\Local\Microsoft\Windows\INetCache\Content.Outlook\K2NGP9DD\Details%20for%20financial%20road%20show%20v0.2.xlsx" TargetMode="External"/><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oleObject" Target="file:///C:\Users\mabrews\AppData\Local\Microsoft\Windows\INetCache\Content.Outlook\S1B10WM5\Oncology%20O1%202017-202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'DNoH by age &amp; prov 20220302'!$AS$71</c:f>
          <c:strCache>
            <c:ptCount val="1"/>
            <c:pt idx="0">
              <c:v>18-34</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'DNoH by age &amp; prov 20220302'!$AU$71</c:f>
              <c:strCache>
                <c:ptCount val="1"/>
                <c:pt idx="0">
                  <c:v>Unvaccinated</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'DNoH by age &amp; prov 20220302'!$AT$72:$AT$75</c:f>
              <c:strCache>
                <c:ptCount val="4"/>
                <c:pt idx="0">
                  <c:v>Population</c:v>
                </c:pt>
                <c:pt idx="1">
                  <c:v>Ward</c:v>
                </c:pt>
                <c:pt idx="2">
                  <c:v>High care</c:v>
                </c:pt>
                <c:pt idx="3">
                  <c:v>ICU</c:v>
                </c:pt>
              </c:strCache>
            </c:strRef>
          </c:cat>
          <c:val>
            <c:numRef>
              <c:f>'DNoH by age &amp; prov 20220302'!$AU$72:$AU$75</c:f>
              <c:numCache>
                <c:formatCode>0.0%</c:formatCode>
                <c:ptCount val="4"/>
                <c:pt idx="0">
                  <c:v>0.6540999999999999</c:v>
                </c:pt>
                <c:pt idx="1">
                  <c:v>0.8563829787234043</c:v>
                </c:pt>
                <c:pt idx="2">
                  <c:v>0.84</c:v>
                </c:pt>
                <c:pt idx="3">
                  <c:v>0.9</c:v>
                </c:pt>
              </c:numCache>
            </c:numRef>
          </c:val>
          <c:extLst>
            <c:ext xmlns:c16="http://schemas.microsoft.com/office/drawing/2014/chart" uri="{C3380CC4-5D6E-409C-BE32-E72D297353CC}">
              <c16:uniqueId val="{00000000-5BBA-4431-9738-04E0565814AE}"/>
            </c:ext>
          </c:extLst>
        </c:ser>
        <c:ser>
          <c:idx val="1"/>
          <c:order val="1"/>
          <c:tx>
            <c:strRef>
              <c:f>'DNoH by age &amp; prov 20220302'!$AV$71</c:f>
              <c:strCache>
                <c:ptCount val="1"/>
                <c:pt idx="0">
                  <c:v>Partially vaccinated</c:v>
                </c:pt>
              </c:strCache>
            </c:strRef>
          </c:tx>
          <c:spPr>
            <a:solidFill>
              <a:schemeClr val="accent1">
                <a:lumMod val="25000"/>
                <a:lumOff val="75000"/>
              </a:schemeClr>
            </a:solidFill>
            <a:ln>
              <a:noFill/>
            </a:ln>
            <a:effectLst/>
          </c:spPr>
          <c:invertIfNegative val="0"/>
          <c:cat>
            <c:strRef>
              <c:f>'DNoH by age &amp; prov 20220302'!$AT$72:$AT$75</c:f>
              <c:strCache>
                <c:ptCount val="4"/>
                <c:pt idx="0">
                  <c:v>Population</c:v>
                </c:pt>
                <c:pt idx="1">
                  <c:v>Ward</c:v>
                </c:pt>
                <c:pt idx="2">
                  <c:v>High care</c:v>
                </c:pt>
                <c:pt idx="3">
                  <c:v>ICU</c:v>
                </c:pt>
              </c:strCache>
            </c:strRef>
          </c:cat>
          <c:val>
            <c:numRef>
              <c:f>'DNoH by age &amp; prov 20220302'!$AV$72:$AV$75</c:f>
              <c:numCache>
                <c:formatCode>0.0%</c:formatCode>
                <c:ptCount val="4"/>
                <c:pt idx="0">
                  <c:v>5.4200000000000026E-2</c:v>
                </c:pt>
                <c:pt idx="1">
                  <c:v>4.2553191489361701E-2</c:v>
                </c:pt>
                <c:pt idx="2">
                  <c:v>0.08</c:v>
                </c:pt>
                <c:pt idx="3">
                  <c:v>0</c:v>
                </c:pt>
              </c:numCache>
            </c:numRef>
          </c:val>
          <c:extLst>
            <c:ext xmlns:c16="http://schemas.microsoft.com/office/drawing/2014/chart" uri="{C3380CC4-5D6E-409C-BE32-E72D297353CC}">
              <c16:uniqueId val="{00000001-5BBA-4431-9738-04E0565814AE}"/>
            </c:ext>
          </c:extLst>
        </c:ser>
        <c:ser>
          <c:idx val="2"/>
          <c:order val="2"/>
          <c:tx>
            <c:strRef>
              <c:f>'DNoH by age &amp; prov 20220302'!$AW$71</c:f>
              <c:strCache>
                <c:ptCount val="1"/>
                <c:pt idx="0">
                  <c:v>Fully vaccinated</c:v>
                </c:pt>
              </c:strCache>
            </c:strRef>
          </c:tx>
          <c:spPr>
            <a:solidFill>
              <a:schemeClr val="accent1">
                <a:lumMod val="75000"/>
                <a:lumOff val="25000"/>
              </a:schemeClr>
            </a:solidFill>
            <a:ln>
              <a:noFill/>
            </a:ln>
            <a:effectLst/>
          </c:spPr>
          <c:invertIfNegative val="0"/>
          <c:cat>
            <c:strRef>
              <c:f>'DNoH by age &amp; prov 20220302'!$AT$72:$AT$75</c:f>
              <c:strCache>
                <c:ptCount val="4"/>
                <c:pt idx="0">
                  <c:v>Population</c:v>
                </c:pt>
                <c:pt idx="1">
                  <c:v>Ward</c:v>
                </c:pt>
                <c:pt idx="2">
                  <c:v>High care</c:v>
                </c:pt>
                <c:pt idx="3">
                  <c:v>ICU</c:v>
                </c:pt>
              </c:strCache>
            </c:strRef>
          </c:cat>
          <c:val>
            <c:numRef>
              <c:f>'DNoH by age &amp; prov 20220302'!$AW$72:$AW$75</c:f>
              <c:numCache>
                <c:formatCode>0.0%</c:formatCode>
                <c:ptCount val="4"/>
                <c:pt idx="0">
                  <c:v>0.29170000000000001</c:v>
                </c:pt>
                <c:pt idx="1">
                  <c:v>0.10106382978723404</c:v>
                </c:pt>
                <c:pt idx="2">
                  <c:v>0.08</c:v>
                </c:pt>
                <c:pt idx="3">
                  <c:v>0.1</c:v>
                </c:pt>
              </c:numCache>
            </c:numRef>
          </c:val>
          <c:extLst>
            <c:ext xmlns:c16="http://schemas.microsoft.com/office/drawing/2014/chart" uri="{C3380CC4-5D6E-409C-BE32-E72D297353CC}">
              <c16:uniqueId val="{00000002-5BBA-4431-9738-04E0565814AE}"/>
            </c:ext>
          </c:extLst>
        </c:ser>
        <c:dLbls>
          <c:showLegendKey val="0"/>
          <c:showVal val="0"/>
          <c:showCatName val="0"/>
          <c:showSerName val="0"/>
          <c:showPercent val="0"/>
          <c:showBubbleSize val="0"/>
        </c:dLbls>
        <c:gapWidth val="62"/>
        <c:overlap val="100"/>
        <c:axId val="1639185247"/>
        <c:axId val="1639197311"/>
      </c:barChart>
      <c:lineChart>
        <c:grouping val="standard"/>
        <c:varyColors val="0"/>
        <c:ser>
          <c:idx val="3"/>
          <c:order val="3"/>
          <c:tx>
            <c:strRef>
              <c:f>'DNoH by age &amp; prov 20220302'!$AX$71</c:f>
              <c:strCache>
                <c:ptCount val="1"/>
              </c:strCache>
            </c:strRef>
          </c:tx>
          <c:spPr>
            <a:ln w="28575" cap="rnd">
              <a:solidFill>
                <a:schemeClr val="tx1"/>
              </a:solidFill>
              <a:prstDash val="sysDash"/>
              <a:round/>
            </a:ln>
            <a:effectLst/>
          </c:spPr>
          <c:marker>
            <c:symbol val="none"/>
          </c:marker>
          <c:val>
            <c:numRef>
              <c:f>'DNoH by age &amp; prov 20220302'!$AX$72:$AX$75</c:f>
              <c:numCache>
                <c:formatCode>0.0%</c:formatCode>
                <c:ptCount val="4"/>
                <c:pt idx="0">
                  <c:v>0.6540999999999999</c:v>
                </c:pt>
                <c:pt idx="1">
                  <c:v>0.6540999999999999</c:v>
                </c:pt>
                <c:pt idx="2">
                  <c:v>0.6540999999999999</c:v>
                </c:pt>
                <c:pt idx="3">
                  <c:v>0.6540999999999999</c:v>
                </c:pt>
              </c:numCache>
            </c:numRef>
          </c:val>
          <c:smooth val="0"/>
          <c:extLst>
            <c:ext xmlns:c16="http://schemas.microsoft.com/office/drawing/2014/chart" uri="{C3380CC4-5D6E-409C-BE32-E72D297353CC}">
              <c16:uniqueId val="{00000003-5BBA-4431-9738-04E0565814AE}"/>
            </c:ext>
          </c:extLst>
        </c:ser>
        <c:dLbls>
          <c:showLegendKey val="0"/>
          <c:showVal val="0"/>
          <c:showCatName val="0"/>
          <c:showSerName val="0"/>
          <c:showPercent val="0"/>
          <c:showBubbleSize val="0"/>
        </c:dLbls>
        <c:marker val="1"/>
        <c:smooth val="0"/>
        <c:axId val="1639185247"/>
        <c:axId val="1639197311"/>
      </c:lineChart>
      <c:catAx>
        <c:axId val="163918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639197311"/>
        <c:crosses val="autoZero"/>
        <c:auto val="1"/>
        <c:lblAlgn val="ctr"/>
        <c:lblOffset val="100"/>
        <c:noMultiLvlLbl val="0"/>
      </c:catAx>
      <c:valAx>
        <c:axId val="163919731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9185247"/>
        <c:crosses val="autoZero"/>
        <c:crossBetween val="between"/>
        <c:minorUnit val="0.25"/>
      </c:valAx>
      <c:spPr>
        <a:noFill/>
        <a:ln>
          <a:noFill/>
        </a:ln>
        <a:effectLst/>
      </c:spPr>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chemeClr val="bg1">
                    <a:lumMod val="50000"/>
                  </a:schemeClr>
                </a:solidFill>
                <a:latin typeface="+mn-lt"/>
                <a:ea typeface="+mn-ea"/>
                <a:cs typeface="+mn-cs"/>
              </a:defRPr>
            </a:pPr>
            <a:r>
              <a:rPr lang="en-US"/>
              <a:t>Utilising beneficiaries per 1000</a:t>
            </a:r>
          </a:p>
        </c:rich>
      </c:tx>
      <c:overlay val="0"/>
      <c:spPr>
        <a:noFill/>
        <a:ln>
          <a:noFill/>
        </a:ln>
        <a:effectLst/>
      </c:spPr>
      <c:txPr>
        <a:bodyPr rot="0" spcFirstLastPara="1" vertOverflow="ellipsis" vert="horz" wrap="square" anchor="ctr" anchorCtr="1"/>
        <a:lstStyle/>
        <a:p>
          <a:pPr>
            <a:defRPr sz="1080" b="0" i="0" u="none" strike="noStrike" kern="1200" spc="0" baseline="0">
              <a:solidFill>
                <a:schemeClr val="bg1">
                  <a:lumMod val="50000"/>
                </a:schemeClr>
              </a:solidFill>
              <a:latin typeface="+mn-lt"/>
              <a:ea typeface="+mn-ea"/>
              <a:cs typeface="+mn-cs"/>
            </a:defRPr>
          </a:pPr>
          <a:endParaRPr lang="en-US"/>
        </a:p>
      </c:txPr>
    </c:title>
    <c:autoTitleDeleted val="0"/>
    <c:plotArea>
      <c:layout/>
      <c:lineChart>
        <c:grouping val="standard"/>
        <c:varyColors val="0"/>
        <c:ser>
          <c:idx val="0"/>
          <c:order val="0"/>
          <c:tx>
            <c:strRef>
              <c:f>'Utilisation vs cost calc'!$AM$47</c:f>
              <c:strCache>
                <c:ptCount val="1"/>
                <c:pt idx="0">
                  <c:v>Scheme A</c:v>
                </c:pt>
              </c:strCache>
            </c:strRef>
          </c:tx>
          <c:spPr>
            <a:ln w="19050" cap="rnd">
              <a:solidFill>
                <a:schemeClr val="accent1"/>
              </a:solidFill>
              <a:round/>
            </a:ln>
            <a:effectLst/>
          </c:spPr>
          <c:marker>
            <c:symbol val="none"/>
          </c:marker>
          <c:cat>
            <c:multiLvlStrRef>
              <c:f>'Utilisation vs cost calc'!$AO$44:$CY$45</c:f>
              <c:multiLvlStrCache>
                <c:ptCount val="63"/>
                <c:lvl>
                  <c:pt idx="0">
                    <c:v>2017</c:v>
                  </c:pt>
                  <c:pt idx="1">
                    <c:v>2017</c:v>
                  </c:pt>
                  <c:pt idx="2">
                    <c:v>2017</c:v>
                  </c:pt>
                  <c:pt idx="3">
                    <c:v>2017</c:v>
                  </c:pt>
                  <c:pt idx="4">
                    <c:v>2017</c:v>
                  </c:pt>
                  <c:pt idx="5">
                    <c:v>2017</c:v>
                  </c:pt>
                  <c:pt idx="6">
                    <c:v>2017</c:v>
                  </c:pt>
                  <c:pt idx="7">
                    <c:v>2017</c:v>
                  </c:pt>
                  <c:pt idx="8">
                    <c:v>2017</c:v>
                  </c:pt>
                  <c:pt idx="9">
                    <c:v>2017</c:v>
                  </c:pt>
                  <c:pt idx="10">
                    <c:v>2017</c:v>
                  </c:pt>
                  <c:pt idx="11">
                    <c:v>2017</c:v>
                  </c:pt>
                  <c:pt idx="12">
                    <c:v>2018</c:v>
                  </c:pt>
                  <c:pt idx="13">
                    <c:v>2018</c:v>
                  </c:pt>
                  <c:pt idx="14">
                    <c:v>2018</c:v>
                  </c:pt>
                  <c:pt idx="15">
                    <c:v>2018</c:v>
                  </c:pt>
                  <c:pt idx="16">
                    <c:v>2018</c:v>
                  </c:pt>
                  <c:pt idx="17">
                    <c:v>2018</c:v>
                  </c:pt>
                  <c:pt idx="18">
                    <c:v>2018</c:v>
                  </c:pt>
                  <c:pt idx="19">
                    <c:v>2018</c:v>
                  </c:pt>
                  <c:pt idx="20">
                    <c:v>2018</c:v>
                  </c:pt>
                  <c:pt idx="21">
                    <c:v>2018</c:v>
                  </c:pt>
                  <c:pt idx="22">
                    <c:v>2018</c:v>
                  </c:pt>
                  <c:pt idx="23">
                    <c:v>2018</c:v>
                  </c:pt>
                  <c:pt idx="24">
                    <c:v>2019</c:v>
                  </c:pt>
                  <c:pt idx="25">
                    <c:v>2019</c:v>
                  </c:pt>
                  <c:pt idx="26">
                    <c:v>2019</c:v>
                  </c:pt>
                  <c:pt idx="27">
                    <c:v>2019</c:v>
                  </c:pt>
                  <c:pt idx="28">
                    <c:v>2019</c:v>
                  </c:pt>
                  <c:pt idx="29">
                    <c:v>2019</c:v>
                  </c:pt>
                  <c:pt idx="30">
                    <c:v>2019</c:v>
                  </c:pt>
                  <c:pt idx="31">
                    <c:v>2019</c:v>
                  </c:pt>
                  <c:pt idx="32">
                    <c:v>2019</c:v>
                  </c:pt>
                  <c:pt idx="33">
                    <c:v>2019</c:v>
                  </c:pt>
                  <c:pt idx="34">
                    <c:v>2019</c:v>
                  </c:pt>
                  <c:pt idx="35">
                    <c:v>2019</c:v>
                  </c:pt>
                  <c:pt idx="36">
                    <c:v>2020</c:v>
                  </c:pt>
                  <c:pt idx="37">
                    <c:v>2020</c:v>
                  </c:pt>
                  <c:pt idx="38">
                    <c:v>2020</c:v>
                  </c:pt>
                  <c:pt idx="39">
                    <c:v>2020</c:v>
                  </c:pt>
                  <c:pt idx="40">
                    <c:v>2020</c:v>
                  </c:pt>
                  <c:pt idx="41">
                    <c:v>2020</c:v>
                  </c:pt>
                  <c:pt idx="42">
                    <c:v>2020</c:v>
                  </c:pt>
                  <c:pt idx="43">
                    <c:v>2020</c:v>
                  </c:pt>
                  <c:pt idx="44">
                    <c:v>2020</c:v>
                  </c:pt>
                  <c:pt idx="45">
                    <c:v>2020</c:v>
                  </c:pt>
                  <c:pt idx="46">
                    <c:v>2020</c:v>
                  </c:pt>
                  <c:pt idx="47">
                    <c:v>2020</c:v>
                  </c:pt>
                  <c:pt idx="48">
                    <c:v>2021</c:v>
                  </c:pt>
                  <c:pt idx="49">
                    <c:v>2021</c:v>
                  </c:pt>
                  <c:pt idx="50">
                    <c:v>2021</c:v>
                  </c:pt>
                  <c:pt idx="51">
                    <c:v>2021</c:v>
                  </c:pt>
                  <c:pt idx="52">
                    <c:v>2021</c:v>
                  </c:pt>
                  <c:pt idx="53">
                    <c:v>2021</c:v>
                  </c:pt>
                  <c:pt idx="54">
                    <c:v>2021</c:v>
                  </c:pt>
                  <c:pt idx="55">
                    <c:v>2021</c:v>
                  </c:pt>
                  <c:pt idx="56">
                    <c:v>2021</c:v>
                  </c:pt>
                  <c:pt idx="57">
                    <c:v>2021</c:v>
                  </c:pt>
                  <c:pt idx="58">
                    <c:v>2021</c:v>
                  </c:pt>
                  <c:pt idx="59">
                    <c:v>2021</c:v>
                  </c:pt>
                  <c:pt idx="60">
                    <c:v>2022</c:v>
                  </c:pt>
                  <c:pt idx="61">
                    <c:v>2022</c:v>
                  </c:pt>
                  <c:pt idx="62">
                    <c:v>2022</c:v>
                  </c:pt>
                </c:lvl>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pt idx="18">
                    <c:v>7</c:v>
                  </c:pt>
                  <c:pt idx="19">
                    <c:v>8</c:v>
                  </c:pt>
                  <c:pt idx="20">
                    <c:v>9</c:v>
                  </c:pt>
                  <c:pt idx="21">
                    <c:v>10</c:v>
                  </c:pt>
                  <c:pt idx="22">
                    <c:v>11</c:v>
                  </c:pt>
                  <c:pt idx="23">
                    <c:v>12</c:v>
                  </c:pt>
                  <c:pt idx="24">
                    <c:v>1</c:v>
                  </c:pt>
                  <c:pt idx="25">
                    <c:v>2</c:v>
                  </c:pt>
                  <c:pt idx="26">
                    <c:v>3</c:v>
                  </c:pt>
                  <c:pt idx="27">
                    <c:v>4</c:v>
                  </c:pt>
                  <c:pt idx="28">
                    <c:v>5</c:v>
                  </c:pt>
                  <c:pt idx="29">
                    <c:v>6</c:v>
                  </c:pt>
                  <c:pt idx="30">
                    <c:v>7</c:v>
                  </c:pt>
                  <c:pt idx="31">
                    <c:v>8</c:v>
                  </c:pt>
                  <c:pt idx="32">
                    <c:v>9</c:v>
                  </c:pt>
                  <c:pt idx="33">
                    <c:v>10</c:v>
                  </c:pt>
                  <c:pt idx="34">
                    <c:v>11</c:v>
                  </c:pt>
                  <c:pt idx="35">
                    <c:v>12</c:v>
                  </c:pt>
                  <c:pt idx="36">
                    <c:v>1</c:v>
                  </c:pt>
                  <c:pt idx="37">
                    <c:v>2</c:v>
                  </c:pt>
                  <c:pt idx="38">
                    <c:v>3</c:v>
                  </c:pt>
                  <c:pt idx="39">
                    <c:v>4</c:v>
                  </c:pt>
                  <c:pt idx="40">
                    <c:v>5</c:v>
                  </c:pt>
                  <c:pt idx="41">
                    <c:v>6</c:v>
                  </c:pt>
                  <c:pt idx="42">
                    <c:v>7</c:v>
                  </c:pt>
                  <c:pt idx="43">
                    <c:v>8</c:v>
                  </c:pt>
                  <c:pt idx="44">
                    <c:v>9</c:v>
                  </c:pt>
                  <c:pt idx="45">
                    <c:v>10</c:v>
                  </c:pt>
                  <c:pt idx="46">
                    <c:v>11</c:v>
                  </c:pt>
                  <c:pt idx="47">
                    <c:v>12</c:v>
                  </c:pt>
                  <c:pt idx="48">
                    <c:v>1</c:v>
                  </c:pt>
                  <c:pt idx="49">
                    <c:v>2</c:v>
                  </c:pt>
                  <c:pt idx="50">
                    <c:v>3</c:v>
                  </c:pt>
                  <c:pt idx="51">
                    <c:v>4</c:v>
                  </c:pt>
                  <c:pt idx="52">
                    <c:v>5</c:v>
                  </c:pt>
                  <c:pt idx="53">
                    <c:v>6</c:v>
                  </c:pt>
                  <c:pt idx="54">
                    <c:v>7</c:v>
                  </c:pt>
                  <c:pt idx="55">
                    <c:v>8</c:v>
                  </c:pt>
                  <c:pt idx="56">
                    <c:v>9</c:v>
                  </c:pt>
                  <c:pt idx="57">
                    <c:v>10</c:v>
                  </c:pt>
                  <c:pt idx="58">
                    <c:v>11</c:v>
                  </c:pt>
                  <c:pt idx="59">
                    <c:v>12</c:v>
                  </c:pt>
                  <c:pt idx="60">
                    <c:v>1</c:v>
                  </c:pt>
                  <c:pt idx="61">
                    <c:v>2</c:v>
                  </c:pt>
                  <c:pt idx="62">
                    <c:v>3</c:v>
                  </c:pt>
                </c:lvl>
              </c:multiLvlStrCache>
            </c:multiLvlStrRef>
          </c:cat>
          <c:val>
            <c:numRef>
              <c:f>'Utilisation vs cost calc'!$AO$47:$CY$47</c:f>
              <c:numCache>
                <c:formatCode>_(* #,##0.00_);_(* \(#,##0.00\);_(* "-"??_);_(@_)</c:formatCode>
                <c:ptCount val="63"/>
                <c:pt idx="0">
                  <c:v>6.5247020022138056</c:v>
                </c:pt>
                <c:pt idx="1">
                  <c:v>6.3662931578870072</c:v>
                </c:pt>
                <c:pt idx="2">
                  <c:v>6.4036460399074073</c:v>
                </c:pt>
                <c:pt idx="3">
                  <c:v>5.8426067454251953</c:v>
                </c:pt>
                <c:pt idx="4">
                  <c:v>6.3527401509484793</c:v>
                </c:pt>
                <c:pt idx="5">
                  <c:v>6.1254825710823679</c:v>
                </c:pt>
                <c:pt idx="6">
                  <c:v>6.18921308576481</c:v>
                </c:pt>
                <c:pt idx="7">
                  <c:v>6.4278078554432918</c:v>
                </c:pt>
                <c:pt idx="8">
                  <c:v>6.1548795240592051</c:v>
                </c:pt>
                <c:pt idx="9">
                  <c:v>6.4700623118870331</c:v>
                </c:pt>
                <c:pt idx="10">
                  <c:v>6.6667574171504809</c:v>
                </c:pt>
                <c:pt idx="11">
                  <c:v>5.9555981254062189</c:v>
                </c:pt>
                <c:pt idx="12">
                  <c:v>6.4191815370795835</c:v>
                </c:pt>
                <c:pt idx="13">
                  <c:v>6.227394456808427</c:v>
                </c:pt>
                <c:pt idx="14">
                  <c:v>6.3999032963195512</c:v>
                </c:pt>
                <c:pt idx="15">
                  <c:v>6.4262655586359019</c:v>
                </c:pt>
                <c:pt idx="16">
                  <c:v>6.6630523539884612</c:v>
                </c:pt>
                <c:pt idx="17">
                  <c:v>6.3730860700638647</c:v>
                </c:pt>
                <c:pt idx="18">
                  <c:v>6.469930023214256</c:v>
                </c:pt>
                <c:pt idx="19">
                  <c:v>6.7076205651370753</c:v>
                </c:pt>
                <c:pt idx="20">
                  <c:v>6.4792220927787216</c:v>
                </c:pt>
                <c:pt idx="21">
                  <c:v>6.8674062334918125</c:v>
                </c:pt>
                <c:pt idx="22">
                  <c:v>7.0067563958767289</c:v>
                </c:pt>
                <c:pt idx="23">
                  <c:v>5.936832904711479</c:v>
                </c:pt>
                <c:pt idx="24">
                  <c:v>6.3880991825687383</c:v>
                </c:pt>
                <c:pt idx="25">
                  <c:v>6.3646914369333762</c:v>
                </c:pt>
                <c:pt idx="26">
                  <c:v>6.2936101582958628</c:v>
                </c:pt>
                <c:pt idx="27">
                  <c:v>6.4808380993104926</c:v>
                </c:pt>
                <c:pt idx="28">
                  <c:v>6.7702323223564411</c:v>
                </c:pt>
                <c:pt idx="29">
                  <c:v>6.2331137918053372</c:v>
                </c:pt>
                <c:pt idx="30">
                  <c:v>6.7879491387476811</c:v>
                </c:pt>
                <c:pt idx="31">
                  <c:v>6.6684449186449717</c:v>
                </c:pt>
                <c:pt idx="32">
                  <c:v>6.4893684459881023</c:v>
                </c:pt>
                <c:pt idx="33">
                  <c:v>6.8716021612673917</c:v>
                </c:pt>
                <c:pt idx="34">
                  <c:v>6.5803985001102863</c:v>
                </c:pt>
                <c:pt idx="35">
                  <c:v>5.470249842818574</c:v>
                </c:pt>
                <c:pt idx="36">
                  <c:v>6.1001327010317761</c:v>
                </c:pt>
                <c:pt idx="37">
                  <c:v>6.0279058381950961</c:v>
                </c:pt>
                <c:pt idx="38">
                  <c:v>5.9963348245566754</c:v>
                </c:pt>
                <c:pt idx="39">
                  <c:v>4.8819358287691266</c:v>
                </c:pt>
                <c:pt idx="40">
                  <c:v>5.6448258018256903</c:v>
                </c:pt>
                <c:pt idx="41">
                  <c:v>5.7373435963514288</c:v>
                </c:pt>
                <c:pt idx="42">
                  <c:v>5.7649954657339029</c:v>
                </c:pt>
                <c:pt idx="43">
                  <c:v>5.7959722094068358</c:v>
                </c:pt>
                <c:pt idx="44">
                  <c:v>5.9256974432791827</c:v>
                </c:pt>
                <c:pt idx="45">
                  <c:v>6.1140396847416172</c:v>
                </c:pt>
                <c:pt idx="46">
                  <c:v>6.3448869987932408</c:v>
                </c:pt>
                <c:pt idx="47">
                  <c:v>5.5919579714454661</c:v>
                </c:pt>
                <c:pt idx="48">
                  <c:v>6.0400098097607122</c:v>
                </c:pt>
                <c:pt idx="49">
                  <c:v>6.5360157725202708</c:v>
                </c:pt>
                <c:pt idx="50">
                  <c:v>6.538907529006539</c:v>
                </c:pt>
                <c:pt idx="51">
                  <c:v>6.2309661586418343</c:v>
                </c:pt>
                <c:pt idx="52">
                  <c:v>6.7149817794701718</c:v>
                </c:pt>
                <c:pt idx="53">
                  <c:v>6.4856265869899961</c:v>
                </c:pt>
                <c:pt idx="54">
                  <c:v>6.3287493943983115</c:v>
                </c:pt>
                <c:pt idx="55">
                  <c:v>6.6825131913889306</c:v>
                </c:pt>
                <c:pt idx="56">
                  <c:v>6.6357848311471779</c:v>
                </c:pt>
                <c:pt idx="57">
                  <c:v>6.8125197257532717</c:v>
                </c:pt>
                <c:pt idx="58">
                  <c:v>6.9553232258715161</c:v>
                </c:pt>
                <c:pt idx="59">
                  <c:v>6.0140034587262043</c:v>
                </c:pt>
                <c:pt idx="60">
                  <c:v>6.7604528987377046</c:v>
                </c:pt>
                <c:pt idx="61">
                  <c:v>7.0363054287855054</c:v>
                </c:pt>
                <c:pt idx="62">
                  <c:v>7.0060449636622968</c:v>
                </c:pt>
              </c:numCache>
            </c:numRef>
          </c:val>
          <c:smooth val="0"/>
          <c:extLst>
            <c:ext xmlns:c16="http://schemas.microsoft.com/office/drawing/2014/chart" uri="{C3380CC4-5D6E-409C-BE32-E72D297353CC}">
              <c16:uniqueId val="{00000000-4A76-466A-AD4A-A83F187A7B77}"/>
            </c:ext>
          </c:extLst>
        </c:ser>
        <c:ser>
          <c:idx val="1"/>
          <c:order val="1"/>
          <c:tx>
            <c:strRef>
              <c:f>'Utilisation vs cost calc'!$AM$48</c:f>
              <c:strCache>
                <c:ptCount val="1"/>
                <c:pt idx="0">
                  <c:v>Scheme B</c:v>
                </c:pt>
              </c:strCache>
            </c:strRef>
          </c:tx>
          <c:spPr>
            <a:ln w="19050" cap="rnd">
              <a:solidFill>
                <a:schemeClr val="accent6"/>
              </a:solidFill>
              <a:round/>
            </a:ln>
            <a:effectLst/>
          </c:spPr>
          <c:marker>
            <c:symbol val="none"/>
          </c:marker>
          <c:cat>
            <c:multiLvlStrRef>
              <c:f>'Utilisation vs cost calc'!$AO$44:$CY$45</c:f>
              <c:multiLvlStrCache>
                <c:ptCount val="63"/>
                <c:lvl>
                  <c:pt idx="0">
                    <c:v>2017</c:v>
                  </c:pt>
                  <c:pt idx="1">
                    <c:v>2017</c:v>
                  </c:pt>
                  <c:pt idx="2">
                    <c:v>2017</c:v>
                  </c:pt>
                  <c:pt idx="3">
                    <c:v>2017</c:v>
                  </c:pt>
                  <c:pt idx="4">
                    <c:v>2017</c:v>
                  </c:pt>
                  <c:pt idx="5">
                    <c:v>2017</c:v>
                  </c:pt>
                  <c:pt idx="6">
                    <c:v>2017</c:v>
                  </c:pt>
                  <c:pt idx="7">
                    <c:v>2017</c:v>
                  </c:pt>
                  <c:pt idx="8">
                    <c:v>2017</c:v>
                  </c:pt>
                  <c:pt idx="9">
                    <c:v>2017</c:v>
                  </c:pt>
                  <c:pt idx="10">
                    <c:v>2017</c:v>
                  </c:pt>
                  <c:pt idx="11">
                    <c:v>2017</c:v>
                  </c:pt>
                  <c:pt idx="12">
                    <c:v>2018</c:v>
                  </c:pt>
                  <c:pt idx="13">
                    <c:v>2018</c:v>
                  </c:pt>
                  <c:pt idx="14">
                    <c:v>2018</c:v>
                  </c:pt>
                  <c:pt idx="15">
                    <c:v>2018</c:v>
                  </c:pt>
                  <c:pt idx="16">
                    <c:v>2018</c:v>
                  </c:pt>
                  <c:pt idx="17">
                    <c:v>2018</c:v>
                  </c:pt>
                  <c:pt idx="18">
                    <c:v>2018</c:v>
                  </c:pt>
                  <c:pt idx="19">
                    <c:v>2018</c:v>
                  </c:pt>
                  <c:pt idx="20">
                    <c:v>2018</c:v>
                  </c:pt>
                  <c:pt idx="21">
                    <c:v>2018</c:v>
                  </c:pt>
                  <c:pt idx="22">
                    <c:v>2018</c:v>
                  </c:pt>
                  <c:pt idx="23">
                    <c:v>2018</c:v>
                  </c:pt>
                  <c:pt idx="24">
                    <c:v>2019</c:v>
                  </c:pt>
                  <c:pt idx="25">
                    <c:v>2019</c:v>
                  </c:pt>
                  <c:pt idx="26">
                    <c:v>2019</c:v>
                  </c:pt>
                  <c:pt idx="27">
                    <c:v>2019</c:v>
                  </c:pt>
                  <c:pt idx="28">
                    <c:v>2019</c:v>
                  </c:pt>
                  <c:pt idx="29">
                    <c:v>2019</c:v>
                  </c:pt>
                  <c:pt idx="30">
                    <c:v>2019</c:v>
                  </c:pt>
                  <c:pt idx="31">
                    <c:v>2019</c:v>
                  </c:pt>
                  <c:pt idx="32">
                    <c:v>2019</c:v>
                  </c:pt>
                  <c:pt idx="33">
                    <c:v>2019</c:v>
                  </c:pt>
                  <c:pt idx="34">
                    <c:v>2019</c:v>
                  </c:pt>
                  <c:pt idx="35">
                    <c:v>2019</c:v>
                  </c:pt>
                  <c:pt idx="36">
                    <c:v>2020</c:v>
                  </c:pt>
                  <c:pt idx="37">
                    <c:v>2020</c:v>
                  </c:pt>
                  <c:pt idx="38">
                    <c:v>2020</c:v>
                  </c:pt>
                  <c:pt idx="39">
                    <c:v>2020</c:v>
                  </c:pt>
                  <c:pt idx="40">
                    <c:v>2020</c:v>
                  </c:pt>
                  <c:pt idx="41">
                    <c:v>2020</c:v>
                  </c:pt>
                  <c:pt idx="42">
                    <c:v>2020</c:v>
                  </c:pt>
                  <c:pt idx="43">
                    <c:v>2020</c:v>
                  </c:pt>
                  <c:pt idx="44">
                    <c:v>2020</c:v>
                  </c:pt>
                  <c:pt idx="45">
                    <c:v>2020</c:v>
                  </c:pt>
                  <c:pt idx="46">
                    <c:v>2020</c:v>
                  </c:pt>
                  <c:pt idx="47">
                    <c:v>2020</c:v>
                  </c:pt>
                  <c:pt idx="48">
                    <c:v>2021</c:v>
                  </c:pt>
                  <c:pt idx="49">
                    <c:v>2021</c:v>
                  </c:pt>
                  <c:pt idx="50">
                    <c:v>2021</c:v>
                  </c:pt>
                  <c:pt idx="51">
                    <c:v>2021</c:v>
                  </c:pt>
                  <c:pt idx="52">
                    <c:v>2021</c:v>
                  </c:pt>
                  <c:pt idx="53">
                    <c:v>2021</c:v>
                  </c:pt>
                  <c:pt idx="54">
                    <c:v>2021</c:v>
                  </c:pt>
                  <c:pt idx="55">
                    <c:v>2021</c:v>
                  </c:pt>
                  <c:pt idx="56">
                    <c:v>2021</c:v>
                  </c:pt>
                  <c:pt idx="57">
                    <c:v>2021</c:v>
                  </c:pt>
                  <c:pt idx="58">
                    <c:v>2021</c:v>
                  </c:pt>
                  <c:pt idx="59">
                    <c:v>2021</c:v>
                  </c:pt>
                  <c:pt idx="60">
                    <c:v>2022</c:v>
                  </c:pt>
                  <c:pt idx="61">
                    <c:v>2022</c:v>
                  </c:pt>
                  <c:pt idx="62">
                    <c:v>2022</c:v>
                  </c:pt>
                </c:lvl>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pt idx="18">
                    <c:v>7</c:v>
                  </c:pt>
                  <c:pt idx="19">
                    <c:v>8</c:v>
                  </c:pt>
                  <c:pt idx="20">
                    <c:v>9</c:v>
                  </c:pt>
                  <c:pt idx="21">
                    <c:v>10</c:v>
                  </c:pt>
                  <c:pt idx="22">
                    <c:v>11</c:v>
                  </c:pt>
                  <c:pt idx="23">
                    <c:v>12</c:v>
                  </c:pt>
                  <c:pt idx="24">
                    <c:v>1</c:v>
                  </c:pt>
                  <c:pt idx="25">
                    <c:v>2</c:v>
                  </c:pt>
                  <c:pt idx="26">
                    <c:v>3</c:v>
                  </c:pt>
                  <c:pt idx="27">
                    <c:v>4</c:v>
                  </c:pt>
                  <c:pt idx="28">
                    <c:v>5</c:v>
                  </c:pt>
                  <c:pt idx="29">
                    <c:v>6</c:v>
                  </c:pt>
                  <c:pt idx="30">
                    <c:v>7</c:v>
                  </c:pt>
                  <c:pt idx="31">
                    <c:v>8</c:v>
                  </c:pt>
                  <c:pt idx="32">
                    <c:v>9</c:v>
                  </c:pt>
                  <c:pt idx="33">
                    <c:v>10</c:v>
                  </c:pt>
                  <c:pt idx="34">
                    <c:v>11</c:v>
                  </c:pt>
                  <c:pt idx="35">
                    <c:v>12</c:v>
                  </c:pt>
                  <c:pt idx="36">
                    <c:v>1</c:v>
                  </c:pt>
                  <c:pt idx="37">
                    <c:v>2</c:v>
                  </c:pt>
                  <c:pt idx="38">
                    <c:v>3</c:v>
                  </c:pt>
                  <c:pt idx="39">
                    <c:v>4</c:v>
                  </c:pt>
                  <c:pt idx="40">
                    <c:v>5</c:v>
                  </c:pt>
                  <c:pt idx="41">
                    <c:v>6</c:v>
                  </c:pt>
                  <c:pt idx="42">
                    <c:v>7</c:v>
                  </c:pt>
                  <c:pt idx="43">
                    <c:v>8</c:v>
                  </c:pt>
                  <c:pt idx="44">
                    <c:v>9</c:v>
                  </c:pt>
                  <c:pt idx="45">
                    <c:v>10</c:v>
                  </c:pt>
                  <c:pt idx="46">
                    <c:v>11</c:v>
                  </c:pt>
                  <c:pt idx="47">
                    <c:v>12</c:v>
                  </c:pt>
                  <c:pt idx="48">
                    <c:v>1</c:v>
                  </c:pt>
                  <c:pt idx="49">
                    <c:v>2</c:v>
                  </c:pt>
                  <c:pt idx="50">
                    <c:v>3</c:v>
                  </c:pt>
                  <c:pt idx="51">
                    <c:v>4</c:v>
                  </c:pt>
                  <c:pt idx="52">
                    <c:v>5</c:v>
                  </c:pt>
                  <c:pt idx="53">
                    <c:v>6</c:v>
                  </c:pt>
                  <c:pt idx="54">
                    <c:v>7</c:v>
                  </c:pt>
                  <c:pt idx="55">
                    <c:v>8</c:v>
                  </c:pt>
                  <c:pt idx="56">
                    <c:v>9</c:v>
                  </c:pt>
                  <c:pt idx="57">
                    <c:v>10</c:v>
                  </c:pt>
                  <c:pt idx="58">
                    <c:v>11</c:v>
                  </c:pt>
                  <c:pt idx="59">
                    <c:v>12</c:v>
                  </c:pt>
                  <c:pt idx="60">
                    <c:v>1</c:v>
                  </c:pt>
                  <c:pt idx="61">
                    <c:v>2</c:v>
                  </c:pt>
                  <c:pt idx="62">
                    <c:v>3</c:v>
                  </c:pt>
                </c:lvl>
              </c:multiLvlStrCache>
            </c:multiLvlStrRef>
          </c:cat>
          <c:val>
            <c:numRef>
              <c:f>'Utilisation vs cost calc'!$AO$48:$CY$48</c:f>
              <c:numCache>
                <c:formatCode>_(* #,##0.00_);_(* \(#,##0.00\);_(* "-"??_);_(@_)</c:formatCode>
                <c:ptCount val="63"/>
                <c:pt idx="0">
                  <c:v>6.7545143972669592</c:v>
                </c:pt>
                <c:pt idx="1">
                  <c:v>6.5846202085129732</c:v>
                </c:pt>
                <c:pt idx="2">
                  <c:v>7.0902484533045271</c:v>
                </c:pt>
                <c:pt idx="3">
                  <c:v>6.8576833642060455</c:v>
                </c:pt>
                <c:pt idx="4">
                  <c:v>7.6888016962923329</c:v>
                </c:pt>
                <c:pt idx="5">
                  <c:v>6.8957270408163271</c:v>
                </c:pt>
                <c:pt idx="6">
                  <c:v>7.0834000320153674</c:v>
                </c:pt>
                <c:pt idx="7">
                  <c:v>7.1021869907249053</c:v>
                </c:pt>
                <c:pt idx="8">
                  <c:v>7.1004962278613784</c:v>
                </c:pt>
                <c:pt idx="9">
                  <c:v>6.7987173763039337</c:v>
                </c:pt>
                <c:pt idx="10">
                  <c:v>7.259713701431493</c:v>
                </c:pt>
                <c:pt idx="11">
                  <c:v>5.9064435800868473</c:v>
                </c:pt>
                <c:pt idx="12">
                  <c:v>7.1861290996448712</c:v>
                </c:pt>
                <c:pt idx="13">
                  <c:v>7.2766162685847293</c:v>
                </c:pt>
                <c:pt idx="14">
                  <c:v>7.4766355140186915</c:v>
                </c:pt>
                <c:pt idx="15">
                  <c:v>7.426263306264989</c:v>
                </c:pt>
                <c:pt idx="16">
                  <c:v>7.5514002876723918</c:v>
                </c:pt>
                <c:pt idx="17">
                  <c:v>6.8405574734688663</c:v>
                </c:pt>
                <c:pt idx="18">
                  <c:v>6.820577920261635</c:v>
                </c:pt>
                <c:pt idx="19">
                  <c:v>7.4952479695870053</c:v>
                </c:pt>
                <c:pt idx="20">
                  <c:v>7.1456496242561141</c:v>
                </c:pt>
                <c:pt idx="21">
                  <c:v>7.8244860386621662</c:v>
                </c:pt>
                <c:pt idx="22">
                  <c:v>8.0931483890885847</c:v>
                </c:pt>
                <c:pt idx="23">
                  <c:v>6.1577449759914638</c:v>
                </c:pt>
                <c:pt idx="24">
                  <c:v>7.6655052264808363</c:v>
                </c:pt>
                <c:pt idx="25">
                  <c:v>7.4608362447875578</c:v>
                </c:pt>
                <c:pt idx="26">
                  <c:v>7.6689204519671463</c:v>
                </c:pt>
                <c:pt idx="27">
                  <c:v>8.6344375085433089</c:v>
                </c:pt>
                <c:pt idx="28">
                  <c:v>7.612520411214093</c:v>
                </c:pt>
                <c:pt idx="29">
                  <c:v>7.2520852641334566</c:v>
                </c:pt>
                <c:pt idx="30">
                  <c:v>7.6232661149318108</c:v>
                </c:pt>
                <c:pt idx="31">
                  <c:v>7.5818036711891459</c:v>
                </c:pt>
                <c:pt idx="32">
                  <c:v>6.9441175085918738</c:v>
                </c:pt>
                <c:pt idx="33">
                  <c:v>7.4235704290491658</c:v>
                </c:pt>
                <c:pt idx="34">
                  <c:v>7.9578756760620433</c:v>
                </c:pt>
                <c:pt idx="35">
                  <c:v>6.5532057898653351</c:v>
                </c:pt>
                <c:pt idx="36">
                  <c:v>8.0838977496176536</c:v>
                </c:pt>
                <c:pt idx="37">
                  <c:v>8.5297199814783227</c:v>
                </c:pt>
                <c:pt idx="38">
                  <c:v>8.3792723263506055</c:v>
                </c:pt>
                <c:pt idx="39">
                  <c:v>7.8238763975615173</c:v>
                </c:pt>
                <c:pt idx="40">
                  <c:v>7.9487306870684087</c:v>
                </c:pt>
                <c:pt idx="41">
                  <c:v>7.7944862155388472</c:v>
                </c:pt>
                <c:pt idx="42">
                  <c:v>7.2871388391715675</c:v>
                </c:pt>
                <c:pt idx="43">
                  <c:v>7.9627364750578993</c:v>
                </c:pt>
                <c:pt idx="44">
                  <c:v>7.7091638725347842</c:v>
                </c:pt>
                <c:pt idx="45">
                  <c:v>7.9489983728560381</c:v>
                </c:pt>
                <c:pt idx="46">
                  <c:v>8.6788813886210221</c:v>
                </c:pt>
                <c:pt idx="47">
                  <c:v>6.9431362523211062</c:v>
                </c:pt>
                <c:pt idx="48">
                  <c:v>7.9541752633293523</c:v>
                </c:pt>
                <c:pt idx="49">
                  <c:v>8.5002707092582579</c:v>
                </c:pt>
                <c:pt idx="50">
                  <c:v>8.8969908037220442</c:v>
                </c:pt>
                <c:pt idx="51">
                  <c:v>10.60614386986866</c:v>
                </c:pt>
                <c:pt idx="52">
                  <c:v>9.7162629757785464</c:v>
                </c:pt>
                <c:pt idx="53">
                  <c:v>10.364715388258896</c:v>
                </c:pt>
                <c:pt idx="54">
                  <c:v>11.425371044525344</c:v>
                </c:pt>
                <c:pt idx="55">
                  <c:v>10.265496681291484</c:v>
                </c:pt>
                <c:pt idx="56">
                  <c:v>9.347905899630037</c:v>
                </c:pt>
                <c:pt idx="57">
                  <c:v>8.5986718883024</c:v>
                </c:pt>
                <c:pt idx="58">
                  <c:v>9.709014293035704</c:v>
                </c:pt>
                <c:pt idx="59">
                  <c:v>7.7986123057514769</c:v>
                </c:pt>
                <c:pt idx="60">
                  <c:v>10.467550593161199</c:v>
                </c:pt>
                <c:pt idx="61">
                  <c:v>10.255513795414155</c:v>
                </c:pt>
                <c:pt idx="62">
                  <c:v>11.462578054000176</c:v>
                </c:pt>
              </c:numCache>
            </c:numRef>
          </c:val>
          <c:smooth val="0"/>
          <c:extLst>
            <c:ext xmlns:c16="http://schemas.microsoft.com/office/drawing/2014/chart" uri="{C3380CC4-5D6E-409C-BE32-E72D297353CC}">
              <c16:uniqueId val="{00000001-4A76-466A-AD4A-A83F187A7B77}"/>
            </c:ext>
          </c:extLst>
        </c:ser>
        <c:ser>
          <c:idx val="2"/>
          <c:order val="2"/>
          <c:tx>
            <c:strRef>
              <c:f>'Utilisation vs cost calc'!$AM$49</c:f>
              <c:strCache>
                <c:ptCount val="1"/>
                <c:pt idx="0">
                  <c:v>Scheme C</c:v>
                </c:pt>
              </c:strCache>
            </c:strRef>
          </c:tx>
          <c:spPr>
            <a:ln w="19050" cap="rnd">
              <a:solidFill>
                <a:schemeClr val="accent4"/>
              </a:solidFill>
              <a:round/>
            </a:ln>
            <a:effectLst/>
          </c:spPr>
          <c:marker>
            <c:symbol val="none"/>
          </c:marker>
          <c:cat>
            <c:multiLvlStrRef>
              <c:f>'Utilisation vs cost calc'!$AO$44:$CY$45</c:f>
              <c:multiLvlStrCache>
                <c:ptCount val="63"/>
                <c:lvl>
                  <c:pt idx="0">
                    <c:v>2017</c:v>
                  </c:pt>
                  <c:pt idx="1">
                    <c:v>2017</c:v>
                  </c:pt>
                  <c:pt idx="2">
                    <c:v>2017</c:v>
                  </c:pt>
                  <c:pt idx="3">
                    <c:v>2017</c:v>
                  </c:pt>
                  <c:pt idx="4">
                    <c:v>2017</c:v>
                  </c:pt>
                  <c:pt idx="5">
                    <c:v>2017</c:v>
                  </c:pt>
                  <c:pt idx="6">
                    <c:v>2017</c:v>
                  </c:pt>
                  <c:pt idx="7">
                    <c:v>2017</c:v>
                  </c:pt>
                  <c:pt idx="8">
                    <c:v>2017</c:v>
                  </c:pt>
                  <c:pt idx="9">
                    <c:v>2017</c:v>
                  </c:pt>
                  <c:pt idx="10">
                    <c:v>2017</c:v>
                  </c:pt>
                  <c:pt idx="11">
                    <c:v>2017</c:v>
                  </c:pt>
                  <c:pt idx="12">
                    <c:v>2018</c:v>
                  </c:pt>
                  <c:pt idx="13">
                    <c:v>2018</c:v>
                  </c:pt>
                  <c:pt idx="14">
                    <c:v>2018</c:v>
                  </c:pt>
                  <c:pt idx="15">
                    <c:v>2018</c:v>
                  </c:pt>
                  <c:pt idx="16">
                    <c:v>2018</c:v>
                  </c:pt>
                  <c:pt idx="17">
                    <c:v>2018</c:v>
                  </c:pt>
                  <c:pt idx="18">
                    <c:v>2018</c:v>
                  </c:pt>
                  <c:pt idx="19">
                    <c:v>2018</c:v>
                  </c:pt>
                  <c:pt idx="20">
                    <c:v>2018</c:v>
                  </c:pt>
                  <c:pt idx="21">
                    <c:v>2018</c:v>
                  </c:pt>
                  <c:pt idx="22">
                    <c:v>2018</c:v>
                  </c:pt>
                  <c:pt idx="23">
                    <c:v>2018</c:v>
                  </c:pt>
                  <c:pt idx="24">
                    <c:v>2019</c:v>
                  </c:pt>
                  <c:pt idx="25">
                    <c:v>2019</c:v>
                  </c:pt>
                  <c:pt idx="26">
                    <c:v>2019</c:v>
                  </c:pt>
                  <c:pt idx="27">
                    <c:v>2019</c:v>
                  </c:pt>
                  <c:pt idx="28">
                    <c:v>2019</c:v>
                  </c:pt>
                  <c:pt idx="29">
                    <c:v>2019</c:v>
                  </c:pt>
                  <c:pt idx="30">
                    <c:v>2019</c:v>
                  </c:pt>
                  <c:pt idx="31">
                    <c:v>2019</c:v>
                  </c:pt>
                  <c:pt idx="32">
                    <c:v>2019</c:v>
                  </c:pt>
                  <c:pt idx="33">
                    <c:v>2019</c:v>
                  </c:pt>
                  <c:pt idx="34">
                    <c:v>2019</c:v>
                  </c:pt>
                  <c:pt idx="35">
                    <c:v>2019</c:v>
                  </c:pt>
                  <c:pt idx="36">
                    <c:v>2020</c:v>
                  </c:pt>
                  <c:pt idx="37">
                    <c:v>2020</c:v>
                  </c:pt>
                  <c:pt idx="38">
                    <c:v>2020</c:v>
                  </c:pt>
                  <c:pt idx="39">
                    <c:v>2020</c:v>
                  </c:pt>
                  <c:pt idx="40">
                    <c:v>2020</c:v>
                  </c:pt>
                  <c:pt idx="41">
                    <c:v>2020</c:v>
                  </c:pt>
                  <c:pt idx="42">
                    <c:v>2020</c:v>
                  </c:pt>
                  <c:pt idx="43">
                    <c:v>2020</c:v>
                  </c:pt>
                  <c:pt idx="44">
                    <c:v>2020</c:v>
                  </c:pt>
                  <c:pt idx="45">
                    <c:v>2020</c:v>
                  </c:pt>
                  <c:pt idx="46">
                    <c:v>2020</c:v>
                  </c:pt>
                  <c:pt idx="47">
                    <c:v>2020</c:v>
                  </c:pt>
                  <c:pt idx="48">
                    <c:v>2021</c:v>
                  </c:pt>
                  <c:pt idx="49">
                    <c:v>2021</c:v>
                  </c:pt>
                  <c:pt idx="50">
                    <c:v>2021</c:v>
                  </c:pt>
                  <c:pt idx="51">
                    <c:v>2021</c:v>
                  </c:pt>
                  <c:pt idx="52">
                    <c:v>2021</c:v>
                  </c:pt>
                  <c:pt idx="53">
                    <c:v>2021</c:v>
                  </c:pt>
                  <c:pt idx="54">
                    <c:v>2021</c:v>
                  </c:pt>
                  <c:pt idx="55">
                    <c:v>2021</c:v>
                  </c:pt>
                  <c:pt idx="56">
                    <c:v>2021</c:v>
                  </c:pt>
                  <c:pt idx="57">
                    <c:v>2021</c:v>
                  </c:pt>
                  <c:pt idx="58">
                    <c:v>2021</c:v>
                  </c:pt>
                  <c:pt idx="59">
                    <c:v>2021</c:v>
                  </c:pt>
                  <c:pt idx="60">
                    <c:v>2022</c:v>
                  </c:pt>
                  <c:pt idx="61">
                    <c:v>2022</c:v>
                  </c:pt>
                  <c:pt idx="62">
                    <c:v>2022</c:v>
                  </c:pt>
                </c:lvl>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pt idx="18">
                    <c:v>7</c:v>
                  </c:pt>
                  <c:pt idx="19">
                    <c:v>8</c:v>
                  </c:pt>
                  <c:pt idx="20">
                    <c:v>9</c:v>
                  </c:pt>
                  <c:pt idx="21">
                    <c:v>10</c:v>
                  </c:pt>
                  <c:pt idx="22">
                    <c:v>11</c:v>
                  </c:pt>
                  <c:pt idx="23">
                    <c:v>12</c:v>
                  </c:pt>
                  <c:pt idx="24">
                    <c:v>1</c:v>
                  </c:pt>
                  <c:pt idx="25">
                    <c:v>2</c:v>
                  </c:pt>
                  <c:pt idx="26">
                    <c:v>3</c:v>
                  </c:pt>
                  <c:pt idx="27">
                    <c:v>4</c:v>
                  </c:pt>
                  <c:pt idx="28">
                    <c:v>5</c:v>
                  </c:pt>
                  <c:pt idx="29">
                    <c:v>6</c:v>
                  </c:pt>
                  <c:pt idx="30">
                    <c:v>7</c:v>
                  </c:pt>
                  <c:pt idx="31">
                    <c:v>8</c:v>
                  </c:pt>
                  <c:pt idx="32">
                    <c:v>9</c:v>
                  </c:pt>
                  <c:pt idx="33">
                    <c:v>10</c:v>
                  </c:pt>
                  <c:pt idx="34">
                    <c:v>11</c:v>
                  </c:pt>
                  <c:pt idx="35">
                    <c:v>12</c:v>
                  </c:pt>
                  <c:pt idx="36">
                    <c:v>1</c:v>
                  </c:pt>
                  <c:pt idx="37">
                    <c:v>2</c:v>
                  </c:pt>
                  <c:pt idx="38">
                    <c:v>3</c:v>
                  </c:pt>
                  <c:pt idx="39">
                    <c:v>4</c:v>
                  </c:pt>
                  <c:pt idx="40">
                    <c:v>5</c:v>
                  </c:pt>
                  <c:pt idx="41">
                    <c:v>6</c:v>
                  </c:pt>
                  <c:pt idx="42">
                    <c:v>7</c:v>
                  </c:pt>
                  <c:pt idx="43">
                    <c:v>8</c:v>
                  </c:pt>
                  <c:pt idx="44">
                    <c:v>9</c:v>
                  </c:pt>
                  <c:pt idx="45">
                    <c:v>10</c:v>
                  </c:pt>
                  <c:pt idx="46">
                    <c:v>11</c:v>
                  </c:pt>
                  <c:pt idx="47">
                    <c:v>12</c:v>
                  </c:pt>
                  <c:pt idx="48">
                    <c:v>1</c:v>
                  </c:pt>
                  <c:pt idx="49">
                    <c:v>2</c:v>
                  </c:pt>
                  <c:pt idx="50">
                    <c:v>3</c:v>
                  </c:pt>
                  <c:pt idx="51">
                    <c:v>4</c:v>
                  </c:pt>
                  <c:pt idx="52">
                    <c:v>5</c:v>
                  </c:pt>
                  <c:pt idx="53">
                    <c:v>6</c:v>
                  </c:pt>
                  <c:pt idx="54">
                    <c:v>7</c:v>
                  </c:pt>
                  <c:pt idx="55">
                    <c:v>8</c:v>
                  </c:pt>
                  <c:pt idx="56">
                    <c:v>9</c:v>
                  </c:pt>
                  <c:pt idx="57">
                    <c:v>10</c:v>
                  </c:pt>
                  <c:pt idx="58">
                    <c:v>11</c:v>
                  </c:pt>
                  <c:pt idx="59">
                    <c:v>12</c:v>
                  </c:pt>
                  <c:pt idx="60">
                    <c:v>1</c:v>
                  </c:pt>
                  <c:pt idx="61">
                    <c:v>2</c:v>
                  </c:pt>
                  <c:pt idx="62">
                    <c:v>3</c:v>
                  </c:pt>
                </c:lvl>
              </c:multiLvlStrCache>
            </c:multiLvlStrRef>
          </c:cat>
          <c:val>
            <c:numRef>
              <c:f>'Utilisation vs cost calc'!$AO$49:$CY$49</c:f>
              <c:numCache>
                <c:formatCode>_(* #,##0.00_);_(* \(#,##0.00\);_(* "-"??_);_(@_)</c:formatCode>
                <c:ptCount val="63"/>
                <c:pt idx="0">
                  <c:v>3.3169214822492874</c:v>
                </c:pt>
                <c:pt idx="1">
                  <c:v>3.6923396952519631</c:v>
                </c:pt>
                <c:pt idx="2">
                  <c:v>3.5344872394615101</c:v>
                </c:pt>
                <c:pt idx="3">
                  <c:v>4.05110626363353</c:v>
                </c:pt>
                <c:pt idx="4">
                  <c:v>4.6699875466998755</c:v>
                </c:pt>
                <c:pt idx="5">
                  <c:v>4.6197767973008039</c:v>
                </c:pt>
                <c:pt idx="6">
                  <c:v>4.3841336116910226</c:v>
                </c:pt>
                <c:pt idx="7">
                  <c:v>4.7108086888249154</c:v>
                </c:pt>
                <c:pt idx="8">
                  <c:v>4.735346732610755</c:v>
                </c:pt>
                <c:pt idx="9">
                  <c:v>4.9578059071729959</c:v>
                </c:pt>
                <c:pt idx="10">
                  <c:v>4.8194047240758398</c:v>
                </c:pt>
                <c:pt idx="11">
                  <c:v>4.1557888006819752</c:v>
                </c:pt>
                <c:pt idx="12">
                  <c:v>5.2665520206362855</c:v>
                </c:pt>
                <c:pt idx="13">
                  <c:v>4.9601035152037962</c:v>
                </c:pt>
                <c:pt idx="14">
                  <c:v>4.6234073436911993</c:v>
                </c:pt>
                <c:pt idx="15">
                  <c:v>4.3073278414903351</c:v>
                </c:pt>
                <c:pt idx="16">
                  <c:v>4.6892685819005013</c:v>
                </c:pt>
                <c:pt idx="17">
                  <c:v>4.6877525728756941</c:v>
                </c:pt>
                <c:pt idx="18">
                  <c:v>5.0562099940831589</c:v>
                </c:pt>
                <c:pt idx="19">
                  <c:v>4.6288820711556058</c:v>
                </c:pt>
                <c:pt idx="20">
                  <c:v>4.7429125794976823</c:v>
                </c:pt>
                <c:pt idx="21">
                  <c:v>4.5948429644845667</c:v>
                </c:pt>
                <c:pt idx="22">
                  <c:v>5.6787452677122765</c:v>
                </c:pt>
                <c:pt idx="23">
                  <c:v>5.0562714076007174</c:v>
                </c:pt>
                <c:pt idx="24">
                  <c:v>5.6333406256836582</c:v>
                </c:pt>
                <c:pt idx="25">
                  <c:v>5.4048151989954691</c:v>
                </c:pt>
                <c:pt idx="26">
                  <c:v>6.1158739693114184</c:v>
                </c:pt>
                <c:pt idx="27">
                  <c:v>6.0188224994528339</c:v>
                </c:pt>
                <c:pt idx="28">
                  <c:v>5.9178082191780819</c:v>
                </c:pt>
                <c:pt idx="29">
                  <c:v>4.5939294503691555</c:v>
                </c:pt>
                <c:pt idx="30">
                  <c:v>4.86578098518397</c:v>
                </c:pt>
                <c:pt idx="31">
                  <c:v>5.2459016393442619</c:v>
                </c:pt>
                <c:pt idx="32">
                  <c:v>4.7030515148200811</c:v>
                </c:pt>
                <c:pt idx="33">
                  <c:v>5.2026286966046005</c:v>
                </c:pt>
                <c:pt idx="34">
                  <c:v>5.2029136316337148</c:v>
                </c:pt>
                <c:pt idx="35">
                  <c:v>4.6072838964458089</c:v>
                </c:pt>
                <c:pt idx="36">
                  <c:v>5.4155614500442084</c:v>
                </c:pt>
                <c:pt idx="37">
                  <c:v>5.525167136305873</c:v>
                </c:pt>
                <c:pt idx="38">
                  <c:v>6.0817161497207941</c:v>
                </c:pt>
                <c:pt idx="39">
                  <c:v>5.4841568801240861</c:v>
                </c:pt>
                <c:pt idx="40">
                  <c:v>5.609552901971675</c:v>
                </c:pt>
                <c:pt idx="41">
                  <c:v>5.6104877235862682</c:v>
                </c:pt>
                <c:pt idx="42">
                  <c:v>5.6654076871806263</c:v>
                </c:pt>
                <c:pt idx="43">
                  <c:v>5.5045871559633035</c:v>
                </c:pt>
                <c:pt idx="44">
                  <c:v>5.7938718662952642</c:v>
                </c:pt>
                <c:pt idx="45">
                  <c:v>6.2538388519738675</c:v>
                </c:pt>
                <c:pt idx="46">
                  <c:v>6.4328466744979584</c:v>
                </c:pt>
                <c:pt idx="47">
                  <c:v>5.1555057439058558</c:v>
                </c:pt>
                <c:pt idx="48">
                  <c:v>6.9381768953068592</c:v>
                </c:pt>
                <c:pt idx="49">
                  <c:v>6.220312146573173</c:v>
                </c:pt>
                <c:pt idx="50">
                  <c:v>6.8683657830504625</c:v>
                </c:pt>
                <c:pt idx="51">
                  <c:v>8.3890715338397008</c:v>
                </c:pt>
                <c:pt idx="52">
                  <c:v>8.3276682528891897</c:v>
                </c:pt>
                <c:pt idx="53">
                  <c:v>9.2429827048483144</c:v>
                </c:pt>
                <c:pt idx="54">
                  <c:v>10.797908615594453</c:v>
                </c:pt>
                <c:pt idx="55">
                  <c:v>9.52109464082098</c:v>
                </c:pt>
                <c:pt idx="56">
                  <c:v>7.0374184689323727</c:v>
                </c:pt>
                <c:pt idx="57">
                  <c:v>7.1359251013301366</c:v>
                </c:pt>
                <c:pt idx="58">
                  <c:v>6.8015546410608145</c:v>
                </c:pt>
                <c:pt idx="59">
                  <c:v>7.0523479158305147</c:v>
                </c:pt>
                <c:pt idx="60">
                  <c:v>7.3707244040078308</c:v>
                </c:pt>
                <c:pt idx="61">
                  <c:v>7.5075075075075075</c:v>
                </c:pt>
                <c:pt idx="62">
                  <c:v>7.6428695501129056</c:v>
                </c:pt>
              </c:numCache>
            </c:numRef>
          </c:val>
          <c:smooth val="0"/>
          <c:extLst>
            <c:ext xmlns:c16="http://schemas.microsoft.com/office/drawing/2014/chart" uri="{C3380CC4-5D6E-409C-BE32-E72D297353CC}">
              <c16:uniqueId val="{00000002-4A76-466A-AD4A-A83F187A7B77}"/>
            </c:ext>
          </c:extLst>
        </c:ser>
        <c:ser>
          <c:idx val="3"/>
          <c:order val="3"/>
          <c:tx>
            <c:strRef>
              <c:f>'Utilisation vs cost calc'!$AM$50</c:f>
              <c:strCache>
                <c:ptCount val="1"/>
                <c:pt idx="0">
                  <c:v>Scheme D</c:v>
                </c:pt>
              </c:strCache>
            </c:strRef>
          </c:tx>
          <c:spPr>
            <a:ln w="19050" cap="rnd">
              <a:solidFill>
                <a:schemeClr val="accent4"/>
              </a:solidFill>
              <a:round/>
            </a:ln>
            <a:effectLst/>
          </c:spPr>
          <c:marker>
            <c:symbol val="none"/>
          </c:marker>
          <c:cat>
            <c:multiLvlStrRef>
              <c:f>'Utilisation vs cost calc'!$AO$44:$CY$45</c:f>
              <c:multiLvlStrCache>
                <c:ptCount val="63"/>
                <c:lvl>
                  <c:pt idx="0">
                    <c:v>2017</c:v>
                  </c:pt>
                  <c:pt idx="1">
                    <c:v>2017</c:v>
                  </c:pt>
                  <c:pt idx="2">
                    <c:v>2017</c:v>
                  </c:pt>
                  <c:pt idx="3">
                    <c:v>2017</c:v>
                  </c:pt>
                  <c:pt idx="4">
                    <c:v>2017</c:v>
                  </c:pt>
                  <c:pt idx="5">
                    <c:v>2017</c:v>
                  </c:pt>
                  <c:pt idx="6">
                    <c:v>2017</c:v>
                  </c:pt>
                  <c:pt idx="7">
                    <c:v>2017</c:v>
                  </c:pt>
                  <c:pt idx="8">
                    <c:v>2017</c:v>
                  </c:pt>
                  <c:pt idx="9">
                    <c:v>2017</c:v>
                  </c:pt>
                  <c:pt idx="10">
                    <c:v>2017</c:v>
                  </c:pt>
                  <c:pt idx="11">
                    <c:v>2017</c:v>
                  </c:pt>
                  <c:pt idx="12">
                    <c:v>2018</c:v>
                  </c:pt>
                  <c:pt idx="13">
                    <c:v>2018</c:v>
                  </c:pt>
                  <c:pt idx="14">
                    <c:v>2018</c:v>
                  </c:pt>
                  <c:pt idx="15">
                    <c:v>2018</c:v>
                  </c:pt>
                  <c:pt idx="16">
                    <c:v>2018</c:v>
                  </c:pt>
                  <c:pt idx="17">
                    <c:v>2018</c:v>
                  </c:pt>
                  <c:pt idx="18">
                    <c:v>2018</c:v>
                  </c:pt>
                  <c:pt idx="19">
                    <c:v>2018</c:v>
                  </c:pt>
                  <c:pt idx="20">
                    <c:v>2018</c:v>
                  </c:pt>
                  <c:pt idx="21">
                    <c:v>2018</c:v>
                  </c:pt>
                  <c:pt idx="22">
                    <c:v>2018</c:v>
                  </c:pt>
                  <c:pt idx="23">
                    <c:v>2018</c:v>
                  </c:pt>
                  <c:pt idx="24">
                    <c:v>2019</c:v>
                  </c:pt>
                  <c:pt idx="25">
                    <c:v>2019</c:v>
                  </c:pt>
                  <c:pt idx="26">
                    <c:v>2019</c:v>
                  </c:pt>
                  <c:pt idx="27">
                    <c:v>2019</c:v>
                  </c:pt>
                  <c:pt idx="28">
                    <c:v>2019</c:v>
                  </c:pt>
                  <c:pt idx="29">
                    <c:v>2019</c:v>
                  </c:pt>
                  <c:pt idx="30">
                    <c:v>2019</c:v>
                  </c:pt>
                  <c:pt idx="31">
                    <c:v>2019</c:v>
                  </c:pt>
                  <c:pt idx="32">
                    <c:v>2019</c:v>
                  </c:pt>
                  <c:pt idx="33">
                    <c:v>2019</c:v>
                  </c:pt>
                  <c:pt idx="34">
                    <c:v>2019</c:v>
                  </c:pt>
                  <c:pt idx="35">
                    <c:v>2019</c:v>
                  </c:pt>
                  <c:pt idx="36">
                    <c:v>2020</c:v>
                  </c:pt>
                  <c:pt idx="37">
                    <c:v>2020</c:v>
                  </c:pt>
                  <c:pt idx="38">
                    <c:v>2020</c:v>
                  </c:pt>
                  <c:pt idx="39">
                    <c:v>2020</c:v>
                  </c:pt>
                  <c:pt idx="40">
                    <c:v>2020</c:v>
                  </c:pt>
                  <c:pt idx="41">
                    <c:v>2020</c:v>
                  </c:pt>
                  <c:pt idx="42">
                    <c:v>2020</c:v>
                  </c:pt>
                  <c:pt idx="43">
                    <c:v>2020</c:v>
                  </c:pt>
                  <c:pt idx="44">
                    <c:v>2020</c:v>
                  </c:pt>
                  <c:pt idx="45">
                    <c:v>2020</c:v>
                  </c:pt>
                  <c:pt idx="46">
                    <c:v>2020</c:v>
                  </c:pt>
                  <c:pt idx="47">
                    <c:v>2020</c:v>
                  </c:pt>
                  <c:pt idx="48">
                    <c:v>2021</c:v>
                  </c:pt>
                  <c:pt idx="49">
                    <c:v>2021</c:v>
                  </c:pt>
                  <c:pt idx="50">
                    <c:v>2021</c:v>
                  </c:pt>
                  <c:pt idx="51">
                    <c:v>2021</c:v>
                  </c:pt>
                  <c:pt idx="52">
                    <c:v>2021</c:v>
                  </c:pt>
                  <c:pt idx="53">
                    <c:v>2021</c:v>
                  </c:pt>
                  <c:pt idx="54">
                    <c:v>2021</c:v>
                  </c:pt>
                  <c:pt idx="55">
                    <c:v>2021</c:v>
                  </c:pt>
                  <c:pt idx="56">
                    <c:v>2021</c:v>
                  </c:pt>
                  <c:pt idx="57">
                    <c:v>2021</c:v>
                  </c:pt>
                  <c:pt idx="58">
                    <c:v>2021</c:v>
                  </c:pt>
                  <c:pt idx="59">
                    <c:v>2021</c:v>
                  </c:pt>
                  <c:pt idx="60">
                    <c:v>2022</c:v>
                  </c:pt>
                  <c:pt idx="61">
                    <c:v>2022</c:v>
                  </c:pt>
                  <c:pt idx="62">
                    <c:v>2022</c:v>
                  </c:pt>
                </c:lvl>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pt idx="18">
                    <c:v>7</c:v>
                  </c:pt>
                  <c:pt idx="19">
                    <c:v>8</c:v>
                  </c:pt>
                  <c:pt idx="20">
                    <c:v>9</c:v>
                  </c:pt>
                  <c:pt idx="21">
                    <c:v>10</c:v>
                  </c:pt>
                  <c:pt idx="22">
                    <c:v>11</c:v>
                  </c:pt>
                  <c:pt idx="23">
                    <c:v>12</c:v>
                  </c:pt>
                  <c:pt idx="24">
                    <c:v>1</c:v>
                  </c:pt>
                  <c:pt idx="25">
                    <c:v>2</c:v>
                  </c:pt>
                  <c:pt idx="26">
                    <c:v>3</c:v>
                  </c:pt>
                  <c:pt idx="27">
                    <c:v>4</c:v>
                  </c:pt>
                  <c:pt idx="28">
                    <c:v>5</c:v>
                  </c:pt>
                  <c:pt idx="29">
                    <c:v>6</c:v>
                  </c:pt>
                  <c:pt idx="30">
                    <c:v>7</c:v>
                  </c:pt>
                  <c:pt idx="31">
                    <c:v>8</c:v>
                  </c:pt>
                  <c:pt idx="32">
                    <c:v>9</c:v>
                  </c:pt>
                  <c:pt idx="33">
                    <c:v>10</c:v>
                  </c:pt>
                  <c:pt idx="34">
                    <c:v>11</c:v>
                  </c:pt>
                  <c:pt idx="35">
                    <c:v>12</c:v>
                  </c:pt>
                  <c:pt idx="36">
                    <c:v>1</c:v>
                  </c:pt>
                  <c:pt idx="37">
                    <c:v>2</c:v>
                  </c:pt>
                  <c:pt idx="38">
                    <c:v>3</c:v>
                  </c:pt>
                  <c:pt idx="39">
                    <c:v>4</c:v>
                  </c:pt>
                  <c:pt idx="40">
                    <c:v>5</c:v>
                  </c:pt>
                  <c:pt idx="41">
                    <c:v>6</c:v>
                  </c:pt>
                  <c:pt idx="42">
                    <c:v>7</c:v>
                  </c:pt>
                  <c:pt idx="43">
                    <c:v>8</c:v>
                  </c:pt>
                  <c:pt idx="44">
                    <c:v>9</c:v>
                  </c:pt>
                  <c:pt idx="45">
                    <c:v>10</c:v>
                  </c:pt>
                  <c:pt idx="46">
                    <c:v>11</c:v>
                  </c:pt>
                  <c:pt idx="47">
                    <c:v>12</c:v>
                  </c:pt>
                  <c:pt idx="48">
                    <c:v>1</c:v>
                  </c:pt>
                  <c:pt idx="49">
                    <c:v>2</c:v>
                  </c:pt>
                  <c:pt idx="50">
                    <c:v>3</c:v>
                  </c:pt>
                  <c:pt idx="51">
                    <c:v>4</c:v>
                  </c:pt>
                  <c:pt idx="52">
                    <c:v>5</c:v>
                  </c:pt>
                  <c:pt idx="53">
                    <c:v>6</c:v>
                  </c:pt>
                  <c:pt idx="54">
                    <c:v>7</c:v>
                  </c:pt>
                  <c:pt idx="55">
                    <c:v>8</c:v>
                  </c:pt>
                  <c:pt idx="56">
                    <c:v>9</c:v>
                  </c:pt>
                  <c:pt idx="57">
                    <c:v>10</c:v>
                  </c:pt>
                  <c:pt idx="58">
                    <c:v>11</c:v>
                  </c:pt>
                  <c:pt idx="59">
                    <c:v>12</c:v>
                  </c:pt>
                  <c:pt idx="60">
                    <c:v>1</c:v>
                  </c:pt>
                  <c:pt idx="61">
                    <c:v>2</c:v>
                  </c:pt>
                  <c:pt idx="62">
                    <c:v>3</c:v>
                  </c:pt>
                </c:lvl>
              </c:multiLvlStrCache>
            </c:multiLvlStrRef>
          </c:cat>
          <c:val>
            <c:numRef>
              <c:f>'Utilisation vs cost calc'!$AO$50:$CY$50</c:f>
              <c:numCache>
                <c:formatCode>_(* #,##0.00_);_(* \(#,##0.00\);_(* "-"??_);_(@_)</c:formatCode>
                <c:ptCount val="63"/>
                <c:pt idx="0">
                  <c:v>3.0708488703663082</c:v>
                </c:pt>
                <c:pt idx="1">
                  <c:v>3.0601092896174862</c:v>
                </c:pt>
                <c:pt idx="2">
                  <c:v>3.5918367346938775</c:v>
                </c:pt>
                <c:pt idx="3">
                  <c:v>3.3240695329954768</c:v>
                </c:pt>
                <c:pt idx="4">
                  <c:v>3.9158100832109648</c:v>
                </c:pt>
                <c:pt idx="5">
                  <c:v>3.2571521632918952</c:v>
                </c:pt>
                <c:pt idx="6">
                  <c:v>3.2889327413254401</c:v>
                </c:pt>
                <c:pt idx="7">
                  <c:v>3.1446540880503147</c:v>
                </c:pt>
                <c:pt idx="8">
                  <c:v>3.3442951897887521</c:v>
                </c:pt>
                <c:pt idx="9">
                  <c:v>3.2385951197721816</c:v>
                </c:pt>
                <c:pt idx="10">
                  <c:v>3.7003812514016596</c:v>
                </c:pt>
                <c:pt idx="11">
                  <c:v>3.2932091755621165</c:v>
                </c:pt>
                <c:pt idx="12">
                  <c:v>3.798616623199909</c:v>
                </c:pt>
                <c:pt idx="13">
                  <c:v>4.012659658641347</c:v>
                </c:pt>
                <c:pt idx="14">
                  <c:v>4.0031574199368523</c:v>
                </c:pt>
                <c:pt idx="15">
                  <c:v>3.7725225225225225</c:v>
                </c:pt>
                <c:pt idx="16">
                  <c:v>3.8361728534356314</c:v>
                </c:pt>
                <c:pt idx="17">
                  <c:v>3.9894364218688541</c:v>
                </c:pt>
                <c:pt idx="18">
                  <c:v>4.3948613928329952</c:v>
                </c:pt>
                <c:pt idx="19">
                  <c:v>4.483550972370117</c:v>
                </c:pt>
                <c:pt idx="20">
                  <c:v>4.3014356739846935</c:v>
                </c:pt>
                <c:pt idx="21">
                  <c:v>4.2999944155916685</c:v>
                </c:pt>
                <c:pt idx="22">
                  <c:v>4.0002253648092845</c:v>
                </c:pt>
                <c:pt idx="23">
                  <c:v>3.8895152198421643</c:v>
                </c:pt>
                <c:pt idx="24">
                  <c:v>4.4961501714157253</c:v>
                </c:pt>
                <c:pt idx="25">
                  <c:v>4.3614403936479533</c:v>
                </c:pt>
                <c:pt idx="26">
                  <c:v>4.3719522448293251</c:v>
                </c:pt>
                <c:pt idx="27">
                  <c:v>4.405535159559447</c:v>
                </c:pt>
                <c:pt idx="28">
                  <c:v>4.9249929238607422</c:v>
                </c:pt>
                <c:pt idx="29">
                  <c:v>4.1221977525551976</c:v>
                </c:pt>
                <c:pt idx="30">
                  <c:v>4.5817071101306635</c:v>
                </c:pt>
                <c:pt idx="31">
                  <c:v>4.4378698224852071</c:v>
                </c:pt>
                <c:pt idx="32">
                  <c:v>3.9251379486887763</c:v>
                </c:pt>
                <c:pt idx="33">
                  <c:v>4.557254110181713</c:v>
                </c:pt>
                <c:pt idx="34">
                  <c:v>4.4580824455766557</c:v>
                </c:pt>
                <c:pt idx="35">
                  <c:v>4.1341562827529987</c:v>
                </c:pt>
                <c:pt idx="36">
                  <c:v>5.1471018307305378</c:v>
                </c:pt>
                <c:pt idx="37">
                  <c:v>5.2331666472845679</c:v>
                </c:pt>
                <c:pt idx="38">
                  <c:v>5.5274335253389193</c:v>
                </c:pt>
                <c:pt idx="39">
                  <c:v>4.6852122986822842</c:v>
                </c:pt>
                <c:pt idx="40">
                  <c:v>5.1655318149800422</c:v>
                </c:pt>
                <c:pt idx="41">
                  <c:v>4.8619447779111642</c:v>
                </c:pt>
                <c:pt idx="42">
                  <c:v>4.9330949004131464</c:v>
                </c:pt>
                <c:pt idx="43">
                  <c:v>5.1173240139790321</c:v>
                </c:pt>
                <c:pt idx="44">
                  <c:v>4.8375950241879755</c:v>
                </c:pt>
                <c:pt idx="45">
                  <c:v>5.2947180403164076</c:v>
                </c:pt>
                <c:pt idx="46">
                  <c:v>4.5766590389016022</c:v>
                </c:pt>
                <c:pt idx="47">
                  <c:v>4.4699872286079181</c:v>
                </c:pt>
                <c:pt idx="48">
                  <c:v>5.333671979173281</c:v>
                </c:pt>
                <c:pt idx="49">
                  <c:v>4.9205147615442852</c:v>
                </c:pt>
                <c:pt idx="50">
                  <c:v>5.5269438512749653</c:v>
                </c:pt>
                <c:pt idx="51">
                  <c:v>5.7024689810753229</c:v>
                </c:pt>
                <c:pt idx="52">
                  <c:v>5.7003257328990227</c:v>
                </c:pt>
                <c:pt idx="53">
                  <c:v>6.1368902248105703</c:v>
                </c:pt>
                <c:pt idx="54">
                  <c:v>6.8355700489150886</c:v>
                </c:pt>
                <c:pt idx="55">
                  <c:v>6.2386923700792316</c:v>
                </c:pt>
                <c:pt idx="56">
                  <c:v>5.6350238404854789</c:v>
                </c:pt>
                <c:pt idx="57">
                  <c:v>5.8736243353530355</c:v>
                </c:pt>
                <c:pt idx="58">
                  <c:v>5.6737588652482271</c:v>
                </c:pt>
                <c:pt idx="59">
                  <c:v>5.2540487081221414</c:v>
                </c:pt>
                <c:pt idx="60">
                  <c:v>5.5476792208592745</c:v>
                </c:pt>
                <c:pt idx="61">
                  <c:v>6.0203956259982796</c:v>
                </c:pt>
                <c:pt idx="62">
                  <c:v>6.3501849568434032</c:v>
                </c:pt>
              </c:numCache>
            </c:numRef>
          </c:val>
          <c:smooth val="0"/>
          <c:extLst>
            <c:ext xmlns:c16="http://schemas.microsoft.com/office/drawing/2014/chart" uri="{C3380CC4-5D6E-409C-BE32-E72D297353CC}">
              <c16:uniqueId val="{00000003-4A76-466A-AD4A-A83F187A7B77}"/>
            </c:ext>
          </c:extLst>
        </c:ser>
        <c:ser>
          <c:idx val="5"/>
          <c:order val="4"/>
          <c:tx>
            <c:strRef>
              <c:f>'Utilisation vs cost calc'!$AM$52</c:f>
              <c:strCache>
                <c:ptCount val="1"/>
                <c:pt idx="0">
                  <c:v>Average</c:v>
                </c:pt>
              </c:strCache>
            </c:strRef>
          </c:tx>
          <c:spPr>
            <a:ln w="12700" cap="rnd">
              <a:solidFill>
                <a:schemeClr val="tx1"/>
              </a:solidFill>
              <a:round/>
            </a:ln>
            <a:effectLst/>
          </c:spPr>
          <c:marker>
            <c:symbol val="none"/>
          </c:marker>
          <c:cat>
            <c:multiLvlStrRef>
              <c:f>'Utilisation vs cost calc'!$AO$44:$CY$45</c:f>
              <c:multiLvlStrCache>
                <c:ptCount val="63"/>
                <c:lvl>
                  <c:pt idx="0">
                    <c:v>2017</c:v>
                  </c:pt>
                  <c:pt idx="1">
                    <c:v>2017</c:v>
                  </c:pt>
                  <c:pt idx="2">
                    <c:v>2017</c:v>
                  </c:pt>
                  <c:pt idx="3">
                    <c:v>2017</c:v>
                  </c:pt>
                  <c:pt idx="4">
                    <c:v>2017</c:v>
                  </c:pt>
                  <c:pt idx="5">
                    <c:v>2017</c:v>
                  </c:pt>
                  <c:pt idx="6">
                    <c:v>2017</c:v>
                  </c:pt>
                  <c:pt idx="7">
                    <c:v>2017</c:v>
                  </c:pt>
                  <c:pt idx="8">
                    <c:v>2017</c:v>
                  </c:pt>
                  <c:pt idx="9">
                    <c:v>2017</c:v>
                  </c:pt>
                  <c:pt idx="10">
                    <c:v>2017</c:v>
                  </c:pt>
                  <c:pt idx="11">
                    <c:v>2017</c:v>
                  </c:pt>
                  <c:pt idx="12">
                    <c:v>2018</c:v>
                  </c:pt>
                  <c:pt idx="13">
                    <c:v>2018</c:v>
                  </c:pt>
                  <c:pt idx="14">
                    <c:v>2018</c:v>
                  </c:pt>
                  <c:pt idx="15">
                    <c:v>2018</c:v>
                  </c:pt>
                  <c:pt idx="16">
                    <c:v>2018</c:v>
                  </c:pt>
                  <c:pt idx="17">
                    <c:v>2018</c:v>
                  </c:pt>
                  <c:pt idx="18">
                    <c:v>2018</c:v>
                  </c:pt>
                  <c:pt idx="19">
                    <c:v>2018</c:v>
                  </c:pt>
                  <c:pt idx="20">
                    <c:v>2018</c:v>
                  </c:pt>
                  <c:pt idx="21">
                    <c:v>2018</c:v>
                  </c:pt>
                  <c:pt idx="22">
                    <c:v>2018</c:v>
                  </c:pt>
                  <c:pt idx="23">
                    <c:v>2018</c:v>
                  </c:pt>
                  <c:pt idx="24">
                    <c:v>2019</c:v>
                  </c:pt>
                  <c:pt idx="25">
                    <c:v>2019</c:v>
                  </c:pt>
                  <c:pt idx="26">
                    <c:v>2019</c:v>
                  </c:pt>
                  <c:pt idx="27">
                    <c:v>2019</c:v>
                  </c:pt>
                  <c:pt idx="28">
                    <c:v>2019</c:v>
                  </c:pt>
                  <c:pt idx="29">
                    <c:v>2019</c:v>
                  </c:pt>
                  <c:pt idx="30">
                    <c:v>2019</c:v>
                  </c:pt>
                  <c:pt idx="31">
                    <c:v>2019</c:v>
                  </c:pt>
                  <c:pt idx="32">
                    <c:v>2019</c:v>
                  </c:pt>
                  <c:pt idx="33">
                    <c:v>2019</c:v>
                  </c:pt>
                  <c:pt idx="34">
                    <c:v>2019</c:v>
                  </c:pt>
                  <c:pt idx="35">
                    <c:v>2019</c:v>
                  </c:pt>
                  <c:pt idx="36">
                    <c:v>2020</c:v>
                  </c:pt>
                  <c:pt idx="37">
                    <c:v>2020</c:v>
                  </c:pt>
                  <c:pt idx="38">
                    <c:v>2020</c:v>
                  </c:pt>
                  <c:pt idx="39">
                    <c:v>2020</c:v>
                  </c:pt>
                  <c:pt idx="40">
                    <c:v>2020</c:v>
                  </c:pt>
                  <c:pt idx="41">
                    <c:v>2020</c:v>
                  </c:pt>
                  <c:pt idx="42">
                    <c:v>2020</c:v>
                  </c:pt>
                  <c:pt idx="43">
                    <c:v>2020</c:v>
                  </c:pt>
                  <c:pt idx="44">
                    <c:v>2020</c:v>
                  </c:pt>
                  <c:pt idx="45">
                    <c:v>2020</c:v>
                  </c:pt>
                  <c:pt idx="46">
                    <c:v>2020</c:v>
                  </c:pt>
                  <c:pt idx="47">
                    <c:v>2020</c:v>
                  </c:pt>
                  <c:pt idx="48">
                    <c:v>2021</c:v>
                  </c:pt>
                  <c:pt idx="49">
                    <c:v>2021</c:v>
                  </c:pt>
                  <c:pt idx="50">
                    <c:v>2021</c:v>
                  </c:pt>
                  <c:pt idx="51">
                    <c:v>2021</c:v>
                  </c:pt>
                  <c:pt idx="52">
                    <c:v>2021</c:v>
                  </c:pt>
                  <c:pt idx="53">
                    <c:v>2021</c:v>
                  </c:pt>
                  <c:pt idx="54">
                    <c:v>2021</c:v>
                  </c:pt>
                  <c:pt idx="55">
                    <c:v>2021</c:v>
                  </c:pt>
                  <c:pt idx="56">
                    <c:v>2021</c:v>
                  </c:pt>
                  <c:pt idx="57">
                    <c:v>2021</c:v>
                  </c:pt>
                  <c:pt idx="58">
                    <c:v>2021</c:v>
                  </c:pt>
                  <c:pt idx="59">
                    <c:v>2021</c:v>
                  </c:pt>
                  <c:pt idx="60">
                    <c:v>2022</c:v>
                  </c:pt>
                  <c:pt idx="61">
                    <c:v>2022</c:v>
                  </c:pt>
                  <c:pt idx="62">
                    <c:v>2022</c:v>
                  </c:pt>
                </c:lvl>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pt idx="14">
                    <c:v>3</c:v>
                  </c:pt>
                  <c:pt idx="15">
                    <c:v>4</c:v>
                  </c:pt>
                  <c:pt idx="16">
                    <c:v>5</c:v>
                  </c:pt>
                  <c:pt idx="17">
                    <c:v>6</c:v>
                  </c:pt>
                  <c:pt idx="18">
                    <c:v>7</c:v>
                  </c:pt>
                  <c:pt idx="19">
                    <c:v>8</c:v>
                  </c:pt>
                  <c:pt idx="20">
                    <c:v>9</c:v>
                  </c:pt>
                  <c:pt idx="21">
                    <c:v>10</c:v>
                  </c:pt>
                  <c:pt idx="22">
                    <c:v>11</c:v>
                  </c:pt>
                  <c:pt idx="23">
                    <c:v>12</c:v>
                  </c:pt>
                  <c:pt idx="24">
                    <c:v>1</c:v>
                  </c:pt>
                  <c:pt idx="25">
                    <c:v>2</c:v>
                  </c:pt>
                  <c:pt idx="26">
                    <c:v>3</c:v>
                  </c:pt>
                  <c:pt idx="27">
                    <c:v>4</c:v>
                  </c:pt>
                  <c:pt idx="28">
                    <c:v>5</c:v>
                  </c:pt>
                  <c:pt idx="29">
                    <c:v>6</c:v>
                  </c:pt>
                  <c:pt idx="30">
                    <c:v>7</c:v>
                  </c:pt>
                  <c:pt idx="31">
                    <c:v>8</c:v>
                  </c:pt>
                  <c:pt idx="32">
                    <c:v>9</c:v>
                  </c:pt>
                  <c:pt idx="33">
                    <c:v>10</c:v>
                  </c:pt>
                  <c:pt idx="34">
                    <c:v>11</c:v>
                  </c:pt>
                  <c:pt idx="35">
                    <c:v>12</c:v>
                  </c:pt>
                  <c:pt idx="36">
                    <c:v>1</c:v>
                  </c:pt>
                  <c:pt idx="37">
                    <c:v>2</c:v>
                  </c:pt>
                  <c:pt idx="38">
                    <c:v>3</c:v>
                  </c:pt>
                  <c:pt idx="39">
                    <c:v>4</c:v>
                  </c:pt>
                  <c:pt idx="40">
                    <c:v>5</c:v>
                  </c:pt>
                  <c:pt idx="41">
                    <c:v>6</c:v>
                  </c:pt>
                  <c:pt idx="42">
                    <c:v>7</c:v>
                  </c:pt>
                  <c:pt idx="43">
                    <c:v>8</c:v>
                  </c:pt>
                  <c:pt idx="44">
                    <c:v>9</c:v>
                  </c:pt>
                  <c:pt idx="45">
                    <c:v>10</c:v>
                  </c:pt>
                  <c:pt idx="46">
                    <c:v>11</c:v>
                  </c:pt>
                  <c:pt idx="47">
                    <c:v>12</c:v>
                  </c:pt>
                  <c:pt idx="48">
                    <c:v>1</c:v>
                  </c:pt>
                  <c:pt idx="49">
                    <c:v>2</c:v>
                  </c:pt>
                  <c:pt idx="50">
                    <c:v>3</c:v>
                  </c:pt>
                  <c:pt idx="51">
                    <c:v>4</c:v>
                  </c:pt>
                  <c:pt idx="52">
                    <c:v>5</c:v>
                  </c:pt>
                  <c:pt idx="53">
                    <c:v>6</c:v>
                  </c:pt>
                  <c:pt idx="54">
                    <c:v>7</c:v>
                  </c:pt>
                  <c:pt idx="55">
                    <c:v>8</c:v>
                  </c:pt>
                  <c:pt idx="56">
                    <c:v>9</c:v>
                  </c:pt>
                  <c:pt idx="57">
                    <c:v>10</c:v>
                  </c:pt>
                  <c:pt idx="58">
                    <c:v>11</c:v>
                  </c:pt>
                  <c:pt idx="59">
                    <c:v>12</c:v>
                  </c:pt>
                  <c:pt idx="60">
                    <c:v>1</c:v>
                  </c:pt>
                  <c:pt idx="61">
                    <c:v>2</c:v>
                  </c:pt>
                  <c:pt idx="62">
                    <c:v>3</c:v>
                  </c:pt>
                </c:lvl>
              </c:multiLvlStrCache>
            </c:multiLvlStrRef>
          </c:cat>
          <c:val>
            <c:numRef>
              <c:f>'Utilisation vs cost calc'!$AO$52:$CY$52</c:f>
              <c:numCache>
                <c:formatCode>_(* #,##0.00_);_(* \(#,##0.00\);_(* "-"??_);_(@_)</c:formatCode>
                <c:ptCount val="63"/>
                <c:pt idx="0">
                  <c:v>6.8520916200074202</c:v>
                </c:pt>
                <c:pt idx="1">
                  <c:v>6.8150400550045154</c:v>
                </c:pt>
                <c:pt idx="2">
                  <c:v>6.9416313313022995</c:v>
                </c:pt>
                <c:pt idx="3">
                  <c:v>6.4867007116987425</c:v>
                </c:pt>
                <c:pt idx="4">
                  <c:v>7.0540644847745604</c:v>
                </c:pt>
                <c:pt idx="5">
                  <c:v>6.6515789773969933</c:v>
                </c:pt>
                <c:pt idx="6">
                  <c:v>6.7722646160378366</c:v>
                </c:pt>
                <c:pt idx="7">
                  <c:v>6.9601195048277882</c:v>
                </c:pt>
                <c:pt idx="8">
                  <c:v>6.6753508144915541</c:v>
                </c:pt>
                <c:pt idx="9">
                  <c:v>6.9381301116726455</c:v>
                </c:pt>
                <c:pt idx="10">
                  <c:v>7.2237723935768834</c:v>
                </c:pt>
                <c:pt idx="11">
                  <c:v>6.3448504276031752</c:v>
                </c:pt>
                <c:pt idx="12">
                  <c:v>7.1166795531309326</c:v>
                </c:pt>
                <c:pt idx="13">
                  <c:v>6.9809757789876885</c:v>
                </c:pt>
                <c:pt idx="14">
                  <c:v>7.1075045363294684</c:v>
                </c:pt>
                <c:pt idx="15">
                  <c:v>7.1155775108193513</c:v>
                </c:pt>
                <c:pt idx="16">
                  <c:v>7.2793405718404953</c:v>
                </c:pt>
                <c:pt idx="17">
                  <c:v>6.9049218188459589</c:v>
                </c:pt>
                <c:pt idx="18">
                  <c:v>7.0287645576436635</c:v>
                </c:pt>
                <c:pt idx="19">
                  <c:v>7.2586481743400046</c:v>
                </c:pt>
                <c:pt idx="20">
                  <c:v>6.9628584416076365</c:v>
                </c:pt>
                <c:pt idx="21">
                  <c:v>7.4335669484138949</c:v>
                </c:pt>
                <c:pt idx="22">
                  <c:v>7.5841301304584468</c:v>
                </c:pt>
                <c:pt idx="23">
                  <c:v>6.4314607817324498</c:v>
                </c:pt>
                <c:pt idx="24">
                  <c:v>7.2931643556290471</c:v>
                </c:pt>
                <c:pt idx="25">
                  <c:v>7.1107478545157337</c:v>
                </c:pt>
                <c:pt idx="26">
                  <c:v>7.2680180775431458</c:v>
                </c:pt>
                <c:pt idx="27">
                  <c:v>7.6130066934918519</c:v>
                </c:pt>
                <c:pt idx="28">
                  <c:v>7.6310750060668973</c:v>
                </c:pt>
                <c:pt idx="29">
                  <c:v>6.9282843240956211</c:v>
                </c:pt>
                <c:pt idx="30">
                  <c:v>7.4835145765849145</c:v>
                </c:pt>
                <c:pt idx="31">
                  <c:v>7.4002915705224126</c:v>
                </c:pt>
                <c:pt idx="32">
                  <c:v>7.0617303052427483</c:v>
                </c:pt>
                <c:pt idx="33">
                  <c:v>7.5228059290568376</c:v>
                </c:pt>
                <c:pt idx="34">
                  <c:v>7.3339536058807662</c:v>
                </c:pt>
                <c:pt idx="35">
                  <c:v>6.1204835768653547</c:v>
                </c:pt>
                <c:pt idx="36">
                  <c:v>7.1138514824878323</c:v>
                </c:pt>
                <c:pt idx="37">
                  <c:v>7.0893370331223533</c:v>
                </c:pt>
                <c:pt idx="38">
                  <c:v>7.2041318466960744</c:v>
                </c:pt>
                <c:pt idx="39">
                  <c:v>6.1096885020049347</c:v>
                </c:pt>
                <c:pt idx="40">
                  <c:v>6.6639561289554843</c:v>
                </c:pt>
                <c:pt idx="41">
                  <c:v>6.6907460455847554</c:v>
                </c:pt>
                <c:pt idx="42">
                  <c:v>6.6329246126191261</c:v>
                </c:pt>
                <c:pt idx="43">
                  <c:v>6.7037724804715104</c:v>
                </c:pt>
                <c:pt idx="44">
                  <c:v>6.8728086742907264</c:v>
                </c:pt>
                <c:pt idx="45">
                  <c:v>7.0918022626710089</c:v>
                </c:pt>
                <c:pt idx="46">
                  <c:v>7.2989550435144661</c:v>
                </c:pt>
                <c:pt idx="47">
                  <c:v>6.3449776553070549</c:v>
                </c:pt>
                <c:pt idx="48">
                  <c:v>7.0627002763326896</c:v>
                </c:pt>
                <c:pt idx="49">
                  <c:v>7.5285284820733356</c:v>
                </c:pt>
                <c:pt idx="50">
                  <c:v>7.7378149884342182</c:v>
                </c:pt>
                <c:pt idx="51">
                  <c:v>7.8508943426026017</c:v>
                </c:pt>
                <c:pt idx="52">
                  <c:v>7.9950925263265527</c:v>
                </c:pt>
                <c:pt idx="53">
                  <c:v>8.1975162444554481</c:v>
                </c:pt>
                <c:pt idx="54">
                  <c:v>8.2833629076668895</c:v>
                </c:pt>
                <c:pt idx="55">
                  <c:v>8.1187287779939723</c:v>
                </c:pt>
                <c:pt idx="56">
                  <c:v>7.5879202950829665</c:v>
                </c:pt>
                <c:pt idx="57">
                  <c:v>7.679566712901571</c:v>
                </c:pt>
                <c:pt idx="58">
                  <c:v>7.9278921133910281</c:v>
                </c:pt>
                <c:pt idx="59">
                  <c:v>6.8162228661897446</c:v>
                </c:pt>
                <c:pt idx="60">
                  <c:v>8.003978555378211</c:v>
                </c:pt>
                <c:pt idx="61">
                  <c:v>8.2307825578779426</c:v>
                </c:pt>
                <c:pt idx="62">
                  <c:v>8.4517595989871328</c:v>
                </c:pt>
              </c:numCache>
            </c:numRef>
          </c:val>
          <c:smooth val="0"/>
          <c:extLst>
            <c:ext xmlns:c16="http://schemas.microsoft.com/office/drawing/2014/chart" uri="{C3380CC4-5D6E-409C-BE32-E72D297353CC}">
              <c16:uniqueId val="{00000004-4A76-466A-AD4A-A83F187A7B77}"/>
            </c:ext>
          </c:extLst>
        </c:ser>
        <c:dLbls>
          <c:showLegendKey val="0"/>
          <c:showVal val="0"/>
          <c:showCatName val="0"/>
          <c:showSerName val="0"/>
          <c:showPercent val="0"/>
          <c:showBubbleSize val="0"/>
        </c:dLbls>
        <c:smooth val="0"/>
        <c:axId val="773226559"/>
        <c:axId val="773228639"/>
      </c:lineChart>
      <c:catAx>
        <c:axId val="77322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773228639"/>
        <c:crosses val="autoZero"/>
        <c:auto val="1"/>
        <c:lblAlgn val="ctr"/>
        <c:lblOffset val="100"/>
        <c:tickLblSkip val="12"/>
        <c:noMultiLvlLbl val="1"/>
      </c:catAx>
      <c:valAx>
        <c:axId val="773228639"/>
        <c:scaling>
          <c:orientation val="minMax"/>
          <c:max val="12"/>
        </c:scaling>
        <c:delete val="0"/>
        <c:axPos val="l"/>
        <c:majorGridlines>
          <c:spPr>
            <a:ln w="9525" cap="flat" cmpd="sng" algn="ctr">
              <a:solidFill>
                <a:schemeClr val="tx1"/>
              </a:solidFill>
              <a:round/>
            </a:ln>
            <a:effectLst/>
          </c:spPr>
        </c:majorGridlines>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773226559"/>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bg1">
              <a:lumMod val="50000"/>
            </a:schemeClr>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r>
              <a:rPr lang="en-US" sz="1000"/>
              <a:t>Utilising per 10 000 lives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n-US"/>
        </a:p>
      </c:txPr>
    </c:title>
    <c:autoTitleDeleted val="0"/>
    <c:plotArea>
      <c:layout/>
      <c:lineChart>
        <c:grouping val="standard"/>
        <c:varyColors val="0"/>
        <c:ser>
          <c:idx val="0"/>
          <c:order val="0"/>
          <c:tx>
            <c:v>2017</c:v>
          </c:tx>
          <c:spPr>
            <a:ln w="19050" cap="rnd">
              <a:solidFill>
                <a:schemeClr val="accent1"/>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[1]pivot!$O$55:$Z$55</c:f>
              <c:numCache>
                <c:formatCode>General</c:formatCode>
                <c:ptCount val="12"/>
                <c:pt idx="0">
                  <c:v>3.9170874832837668</c:v>
                </c:pt>
                <c:pt idx="1">
                  <c:v>3.8095518983857328</c:v>
                </c:pt>
                <c:pt idx="2">
                  <c:v>3.5275685564702908</c:v>
                </c:pt>
                <c:pt idx="3">
                  <c:v>2.6895268371164396</c:v>
                </c:pt>
                <c:pt idx="4">
                  <c:v>3.843531988338869</c:v>
                </c:pt>
                <c:pt idx="5">
                  <c:v>2.8460618222513796</c:v>
                </c:pt>
                <c:pt idx="6">
                  <c:v>2.3926421468699455</c:v>
                </c:pt>
                <c:pt idx="7">
                  <c:v>2.9632249446187595</c:v>
                </c:pt>
                <c:pt idx="8">
                  <c:v>2.4084146670068654</c:v>
                </c:pt>
                <c:pt idx="9">
                  <c:v>2.9304134027102751</c:v>
                </c:pt>
                <c:pt idx="10">
                  <c:v>3.4323388290480739</c:v>
                </c:pt>
                <c:pt idx="11">
                  <c:v>2.1108381946576604</c:v>
                </c:pt>
              </c:numCache>
            </c:numRef>
          </c:val>
          <c:smooth val="1"/>
          <c:extLst>
            <c:ext xmlns:c16="http://schemas.microsoft.com/office/drawing/2014/chart" uri="{C3380CC4-5D6E-409C-BE32-E72D297353CC}">
              <c16:uniqueId val="{00000000-A63F-4593-81B1-26F5014AAA87}"/>
            </c:ext>
          </c:extLst>
        </c:ser>
        <c:ser>
          <c:idx val="1"/>
          <c:order val="1"/>
          <c:tx>
            <c:v>2018</c:v>
          </c:tx>
          <c:spPr>
            <a:ln w="19050" cap="rnd">
              <a:solidFill>
                <a:schemeClr val="accent2"/>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[1]pivot!$O$56:$Z$56</c:f>
              <c:numCache>
                <c:formatCode>General</c:formatCode>
                <c:ptCount val="12"/>
                <c:pt idx="0">
                  <c:v>3.8117435692001407</c:v>
                </c:pt>
                <c:pt idx="1">
                  <c:v>4.3791533158326734</c:v>
                </c:pt>
                <c:pt idx="2">
                  <c:v>3.4839630318114456</c:v>
                </c:pt>
                <c:pt idx="3">
                  <c:v>3.3421901371969049</c:v>
                </c:pt>
                <c:pt idx="4">
                  <c:v>3.725995987388937</c:v>
                </c:pt>
                <c:pt idx="5">
                  <c:v>2.6997775669986837</c:v>
                </c:pt>
                <c:pt idx="6">
                  <c:v>2.6341059245831526</c:v>
                </c:pt>
                <c:pt idx="7">
                  <c:v>2.7099036185606815</c:v>
                </c:pt>
                <c:pt idx="8">
                  <c:v>2.1124191039502236</c:v>
                </c:pt>
                <c:pt idx="9">
                  <c:v>3.202735569629398</c:v>
                </c:pt>
                <c:pt idx="10">
                  <c:v>2.9159928955809455</c:v>
                </c:pt>
                <c:pt idx="11">
                  <c:v>2.208823643636646</c:v>
                </c:pt>
              </c:numCache>
            </c:numRef>
          </c:val>
          <c:smooth val="1"/>
          <c:extLst>
            <c:ext xmlns:c16="http://schemas.microsoft.com/office/drawing/2014/chart" uri="{C3380CC4-5D6E-409C-BE32-E72D297353CC}">
              <c16:uniqueId val="{00000001-A63F-4593-81B1-26F5014AAA87}"/>
            </c:ext>
          </c:extLst>
        </c:ser>
        <c:ser>
          <c:idx val="2"/>
          <c:order val="2"/>
          <c:tx>
            <c:v>2019</c:v>
          </c:tx>
          <c:spPr>
            <a:ln w="19050" cap="rnd">
              <a:solidFill>
                <a:schemeClr val="accent3"/>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[1]pivot!$O$57:$Z$57</c:f>
              <c:numCache>
                <c:formatCode>General</c:formatCode>
                <c:ptCount val="12"/>
                <c:pt idx="0">
                  <c:v>4.6490119004865473</c:v>
                </c:pt>
                <c:pt idx="1">
                  <c:v>4.5842142096010026</c:v>
                </c:pt>
                <c:pt idx="2">
                  <c:v>3.387500852967841</c:v>
                </c:pt>
                <c:pt idx="3">
                  <c:v>2.946433354599602</c:v>
                </c:pt>
                <c:pt idx="4">
                  <c:v>3.5337928076349425</c:v>
                </c:pt>
                <c:pt idx="5">
                  <c:v>2.7068681291883294</c:v>
                </c:pt>
                <c:pt idx="6">
                  <c:v>3.3005236830910505</c:v>
                </c:pt>
                <c:pt idx="7">
                  <c:v>3.0851652522245021</c:v>
                </c:pt>
                <c:pt idx="8">
                  <c:v>2.2562125548419059</c:v>
                </c:pt>
                <c:pt idx="9">
                  <c:v>3.0485706137461031</c:v>
                </c:pt>
                <c:pt idx="10">
                  <c:v>2.9820510103238114</c:v>
                </c:pt>
                <c:pt idx="11">
                  <c:v>2.0087542004042307</c:v>
                </c:pt>
              </c:numCache>
            </c:numRef>
          </c:val>
          <c:smooth val="1"/>
          <c:extLst>
            <c:ext xmlns:c16="http://schemas.microsoft.com/office/drawing/2014/chart" uri="{C3380CC4-5D6E-409C-BE32-E72D297353CC}">
              <c16:uniqueId val="{00000002-A63F-4593-81B1-26F5014AAA87}"/>
            </c:ext>
          </c:extLst>
        </c:ser>
        <c:ser>
          <c:idx val="3"/>
          <c:order val="3"/>
          <c:tx>
            <c:v>2020</c:v>
          </c:tx>
          <c:spPr>
            <a:ln w="19050" cap="rnd">
              <a:solidFill>
                <a:schemeClr val="accent4"/>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[1]pivot!$O$58:$Z$58</c:f>
              <c:numCache>
                <c:formatCode>General</c:formatCode>
                <c:ptCount val="12"/>
                <c:pt idx="0">
                  <c:v>4.5228746279367105</c:v>
                </c:pt>
                <c:pt idx="1">
                  <c:v>3.6949713199845164</c:v>
                </c:pt>
                <c:pt idx="2">
                  <c:v>2.7758744004361371</c:v>
                </c:pt>
                <c:pt idx="3">
                  <c:v>0.72570938091984916</c:v>
                </c:pt>
                <c:pt idx="4">
                  <c:v>1.7873595915757461</c:v>
                </c:pt>
                <c:pt idx="5">
                  <c:v>1.8716266458932971</c:v>
                </c:pt>
                <c:pt idx="6">
                  <c:v>2.0140370735786379</c:v>
                </c:pt>
                <c:pt idx="7">
                  <c:v>2.0241358989469371</c:v>
                </c:pt>
                <c:pt idx="8">
                  <c:v>2.2397339093139461</c:v>
                </c:pt>
                <c:pt idx="9">
                  <c:v>3.3016154701319871</c:v>
                </c:pt>
                <c:pt idx="10">
                  <c:v>3.4028160881020018</c:v>
                </c:pt>
                <c:pt idx="11">
                  <c:v>2.2972603234749029</c:v>
                </c:pt>
              </c:numCache>
            </c:numRef>
          </c:val>
          <c:smooth val="1"/>
          <c:extLst>
            <c:ext xmlns:c16="http://schemas.microsoft.com/office/drawing/2014/chart" uri="{C3380CC4-5D6E-409C-BE32-E72D297353CC}">
              <c16:uniqueId val="{00000003-A63F-4593-81B1-26F5014AAA87}"/>
            </c:ext>
          </c:extLst>
        </c:ser>
        <c:ser>
          <c:idx val="4"/>
          <c:order val="4"/>
          <c:tx>
            <c:v>2021</c:v>
          </c:tx>
          <c:spPr>
            <a:ln w="19050" cap="rnd">
              <a:solidFill>
                <a:schemeClr val="accent5"/>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[1]pivot!$O$59:$Z$59</c:f>
              <c:numCache>
                <c:formatCode>General</c:formatCode>
                <c:ptCount val="12"/>
                <c:pt idx="0">
                  <c:v>2.7153925851328298</c:v>
                </c:pt>
                <c:pt idx="1">
                  <c:v>3.6405255976093005</c:v>
                </c:pt>
                <c:pt idx="2">
                  <c:v>2.9886897584099135</c:v>
                </c:pt>
                <c:pt idx="3">
                  <c:v>2.6733873374878985</c:v>
                </c:pt>
                <c:pt idx="4">
                  <c:v>2.9335410176531673</c:v>
                </c:pt>
                <c:pt idx="5">
                  <c:v>2.6958090537710224</c:v>
                </c:pt>
                <c:pt idx="6">
                  <c:v>1.8125839938475721</c:v>
                </c:pt>
                <c:pt idx="7">
                  <c:v>3.3580884727155311</c:v>
                </c:pt>
                <c:pt idx="8">
                  <c:v>2.4766332235187281</c:v>
                </c:pt>
                <c:pt idx="9">
                  <c:v>2.3996408279534935</c:v>
                </c:pt>
                <c:pt idx="10">
                  <c:v>3.0272373742208742</c:v>
                </c:pt>
                <c:pt idx="11">
                  <c:v>2.6487314653717311</c:v>
                </c:pt>
              </c:numCache>
            </c:numRef>
          </c:val>
          <c:smooth val="1"/>
          <c:extLst>
            <c:ext xmlns:c16="http://schemas.microsoft.com/office/drawing/2014/chart" uri="{C3380CC4-5D6E-409C-BE32-E72D297353CC}">
              <c16:uniqueId val="{00000004-A63F-4593-81B1-26F5014AAA87}"/>
            </c:ext>
          </c:extLst>
        </c:ser>
        <c:ser>
          <c:idx val="5"/>
          <c:order val="5"/>
          <c:tx>
            <c:v>2022</c:v>
          </c:tx>
          <c:spPr>
            <a:ln w="19050" cap="rnd">
              <a:solidFill>
                <a:schemeClr val="accent6"/>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[1]pivot!$O$60:$Z$60</c:f>
              <c:numCache>
                <c:formatCode>General</c:formatCode>
                <c:ptCount val="12"/>
                <c:pt idx="0">
                  <c:v>3.9873447411353249</c:v>
                </c:pt>
                <c:pt idx="1">
                  <c:v>3.5384150483368155</c:v>
                </c:pt>
                <c:pt idx="2">
                  <c:v>3.6118686002203244</c:v>
                </c:pt>
              </c:numCache>
            </c:numRef>
          </c:val>
          <c:smooth val="1"/>
          <c:extLst>
            <c:ext xmlns:c16="http://schemas.microsoft.com/office/drawing/2014/chart" uri="{C3380CC4-5D6E-409C-BE32-E72D297353CC}">
              <c16:uniqueId val="{00000005-A63F-4593-81B1-26F5014AAA87}"/>
            </c:ext>
          </c:extLst>
        </c:ser>
        <c:dLbls>
          <c:showLegendKey val="0"/>
          <c:showVal val="0"/>
          <c:showCatName val="0"/>
          <c:showSerName val="0"/>
          <c:showPercent val="0"/>
          <c:showBubbleSize val="0"/>
        </c:dLbls>
        <c:smooth val="0"/>
        <c:axId val="52469903"/>
        <c:axId val="52493199"/>
      </c:lineChart>
      <c:catAx>
        <c:axId val="524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93199"/>
        <c:crosses val="autoZero"/>
        <c:auto val="1"/>
        <c:lblAlgn val="ctr"/>
        <c:lblOffset val="100"/>
        <c:noMultiLvlLbl val="0"/>
      </c:catAx>
      <c:valAx>
        <c:axId val="5249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6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2"/>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r>
              <a:rPr lang="en-US" sz="1000"/>
              <a:t>Utilising per 10 000 lives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n-US"/>
        </a:p>
      </c:txPr>
    </c:title>
    <c:autoTitleDeleted val="0"/>
    <c:plotArea>
      <c:layout/>
      <c:lineChart>
        <c:grouping val="standard"/>
        <c:varyColors val="0"/>
        <c:ser>
          <c:idx val="0"/>
          <c:order val="0"/>
          <c:tx>
            <c:v>2017</c:v>
          </c:tx>
          <c:spPr>
            <a:ln w="19050" cap="rnd">
              <a:solidFill>
                <a:schemeClr val="accent1"/>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[1]pivot!$O$46:$Z$46</c:f>
              <c:numCache>
                <c:formatCode>General</c:formatCode>
                <c:ptCount val="12"/>
                <c:pt idx="0">
                  <c:v>6.7613420889802596</c:v>
                </c:pt>
                <c:pt idx="1">
                  <c:v>6.7834601545449189</c:v>
                </c:pt>
                <c:pt idx="2">
                  <c:v>7.5173702341332396</c:v>
                </c:pt>
                <c:pt idx="3">
                  <c:v>4.9429141871329154</c:v>
                </c:pt>
                <c:pt idx="4">
                  <c:v>7.9771418625901056</c:v>
                </c:pt>
                <c:pt idx="5">
                  <c:v>5.643885308532397</c:v>
                </c:pt>
                <c:pt idx="6">
                  <c:v>5.1202541943016842</c:v>
                </c:pt>
                <c:pt idx="7">
                  <c:v>5.5679952588400887</c:v>
                </c:pt>
                <c:pt idx="8">
                  <c:v>4.4352982976562068</c:v>
                </c:pt>
                <c:pt idx="9">
                  <c:v>6.4326147864371892</c:v>
                </c:pt>
                <c:pt idx="10">
                  <c:v>8.3424902094918476</c:v>
                </c:pt>
                <c:pt idx="11">
                  <c:v>4.6054651519803498</c:v>
                </c:pt>
              </c:numCache>
            </c:numRef>
          </c:val>
          <c:smooth val="1"/>
          <c:extLst>
            <c:ext xmlns:c16="http://schemas.microsoft.com/office/drawing/2014/chart" uri="{C3380CC4-5D6E-409C-BE32-E72D297353CC}">
              <c16:uniqueId val="{00000000-C35F-4300-A92D-13C453182D23}"/>
            </c:ext>
          </c:extLst>
        </c:ser>
        <c:ser>
          <c:idx val="1"/>
          <c:order val="1"/>
          <c:tx>
            <c:v>2018</c:v>
          </c:tx>
          <c:spPr>
            <a:ln w="19050" cap="rnd">
              <a:solidFill>
                <a:schemeClr val="accent2"/>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[1]pivot!$O$47:$Z$47</c:f>
              <c:numCache>
                <c:formatCode>General</c:formatCode>
                <c:ptCount val="12"/>
                <c:pt idx="0">
                  <c:v>5.6326401786906546</c:v>
                </c:pt>
                <c:pt idx="1">
                  <c:v>6.7721332698395988</c:v>
                </c:pt>
                <c:pt idx="2">
                  <c:v>6.5861218957531449</c:v>
                </c:pt>
                <c:pt idx="3">
                  <c:v>5.0849035658781485</c:v>
                </c:pt>
                <c:pt idx="4">
                  <c:v>7.0459539505111302</c:v>
                </c:pt>
                <c:pt idx="5">
                  <c:v>5.51901431837784</c:v>
                </c:pt>
                <c:pt idx="6">
                  <c:v>5.6513545291056726</c:v>
                </c:pt>
                <c:pt idx="7">
                  <c:v>5.3478628932657699</c:v>
                </c:pt>
                <c:pt idx="8">
                  <c:v>4.4408810708044477</c:v>
                </c:pt>
                <c:pt idx="9">
                  <c:v>6.0201796421605218</c:v>
                </c:pt>
                <c:pt idx="10">
                  <c:v>6.7718512699028564</c:v>
                </c:pt>
                <c:pt idx="11">
                  <c:v>3.4224630082721661</c:v>
                </c:pt>
              </c:numCache>
            </c:numRef>
          </c:val>
          <c:smooth val="1"/>
          <c:extLst>
            <c:ext xmlns:c16="http://schemas.microsoft.com/office/drawing/2014/chart" uri="{C3380CC4-5D6E-409C-BE32-E72D297353CC}">
              <c16:uniqueId val="{00000001-C35F-4300-A92D-13C453182D23}"/>
            </c:ext>
          </c:extLst>
        </c:ser>
        <c:ser>
          <c:idx val="2"/>
          <c:order val="2"/>
          <c:tx>
            <c:v>2019</c:v>
          </c:tx>
          <c:spPr>
            <a:ln w="19050" cap="rnd">
              <a:solidFill>
                <a:schemeClr val="accent3"/>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[1]pivot!$O$48:$Z$48</c:f>
              <c:numCache>
                <c:formatCode>General</c:formatCode>
                <c:ptCount val="12"/>
                <c:pt idx="0">
                  <c:v>5.8297133355307498</c:v>
                </c:pt>
                <c:pt idx="1">
                  <c:v>5.9253407070906583</c:v>
                </c:pt>
                <c:pt idx="2">
                  <c:v>6.0682569236618153</c:v>
                </c:pt>
                <c:pt idx="3">
                  <c:v>5.3815022426984456</c:v>
                </c:pt>
                <c:pt idx="4">
                  <c:v>6.6045369025453056</c:v>
                </c:pt>
                <c:pt idx="5">
                  <c:v>3.9993366953773521</c:v>
                </c:pt>
                <c:pt idx="6">
                  <c:v>5.598666099465559</c:v>
                </c:pt>
                <c:pt idx="7">
                  <c:v>4.8726022634339357</c:v>
                </c:pt>
                <c:pt idx="8">
                  <c:v>4.7086175057570205</c:v>
                </c:pt>
                <c:pt idx="9">
                  <c:v>6.4167494369978462</c:v>
                </c:pt>
                <c:pt idx="10">
                  <c:v>6.038037169663915</c:v>
                </c:pt>
                <c:pt idx="11">
                  <c:v>3.0751298870385759</c:v>
                </c:pt>
              </c:numCache>
            </c:numRef>
          </c:val>
          <c:smooth val="1"/>
          <c:extLst>
            <c:ext xmlns:c16="http://schemas.microsoft.com/office/drawing/2014/chart" uri="{C3380CC4-5D6E-409C-BE32-E72D297353CC}">
              <c16:uniqueId val="{00000002-C35F-4300-A92D-13C453182D23}"/>
            </c:ext>
          </c:extLst>
        </c:ser>
        <c:ser>
          <c:idx val="3"/>
          <c:order val="3"/>
          <c:tx>
            <c:v>2020</c:v>
          </c:tx>
          <c:spPr>
            <a:ln w="19050" cap="rnd">
              <a:solidFill>
                <a:schemeClr val="accent4"/>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[1]pivot!$O$49:$Z$49</c:f>
              <c:numCache>
                <c:formatCode>General</c:formatCode>
                <c:ptCount val="12"/>
                <c:pt idx="0">
                  <c:v>5.3819681326844648</c:v>
                </c:pt>
                <c:pt idx="1">
                  <c:v>6.5604592824214878</c:v>
                </c:pt>
                <c:pt idx="2">
                  <c:v>4.3263628042833489</c:v>
                </c:pt>
                <c:pt idx="3">
                  <c:v>0.65063599668676131</c:v>
                </c:pt>
                <c:pt idx="4">
                  <c:v>2.6684523479863258</c:v>
                </c:pt>
                <c:pt idx="5">
                  <c:v>3.7432532917865942</c:v>
                </c:pt>
                <c:pt idx="6">
                  <c:v>3.4162147830321201</c:v>
                </c:pt>
                <c:pt idx="7">
                  <c:v>4.0482717978938743</c:v>
                </c:pt>
                <c:pt idx="8">
                  <c:v>5.2003017204760598</c:v>
                </c:pt>
                <c:pt idx="9">
                  <c:v>6.5774370694035689</c:v>
                </c:pt>
                <c:pt idx="10">
                  <c:v>6.2900539810370342</c:v>
                </c:pt>
                <c:pt idx="11">
                  <c:v>3.5620440970734455</c:v>
                </c:pt>
              </c:numCache>
            </c:numRef>
          </c:val>
          <c:smooth val="1"/>
          <c:extLst>
            <c:ext xmlns:c16="http://schemas.microsoft.com/office/drawing/2014/chart" uri="{C3380CC4-5D6E-409C-BE32-E72D297353CC}">
              <c16:uniqueId val="{00000003-C35F-4300-A92D-13C453182D23}"/>
            </c:ext>
          </c:extLst>
        </c:ser>
        <c:ser>
          <c:idx val="4"/>
          <c:order val="4"/>
          <c:tx>
            <c:v>2021</c:v>
          </c:tx>
          <c:spPr>
            <a:ln w="19050" cap="rnd">
              <a:solidFill>
                <a:schemeClr val="accent5"/>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[1]pivot!$O$50:$Z$50</c:f>
              <c:numCache>
                <c:formatCode>General</c:formatCode>
                <c:ptCount val="12"/>
                <c:pt idx="0">
                  <c:v>3.8490030818387688</c:v>
                </c:pt>
                <c:pt idx="1">
                  <c:v>6.233417929719522</c:v>
                </c:pt>
                <c:pt idx="2">
                  <c:v>6.0033681234146954</c:v>
                </c:pt>
                <c:pt idx="3">
                  <c:v>5.6582372774015708</c:v>
                </c:pt>
                <c:pt idx="4">
                  <c:v>5.9190031152647977</c:v>
                </c:pt>
                <c:pt idx="5">
                  <c:v>5.1583269394272442</c:v>
                </c:pt>
                <c:pt idx="6">
                  <c:v>3.9100026152997622</c:v>
                </c:pt>
                <c:pt idx="7">
                  <c:v>4.3655150145301906</c:v>
                </c:pt>
                <c:pt idx="8">
                  <c:v>5.5208282274271649</c:v>
                </c:pt>
                <c:pt idx="9">
                  <c:v>5.80558264827458</c:v>
                </c:pt>
                <c:pt idx="10">
                  <c:v>5.9509794535965908</c:v>
                </c:pt>
                <c:pt idx="11">
                  <c:v>3.4797060427432549</c:v>
                </c:pt>
              </c:numCache>
            </c:numRef>
          </c:val>
          <c:smooth val="1"/>
          <c:extLst>
            <c:ext xmlns:c16="http://schemas.microsoft.com/office/drawing/2014/chart" uri="{C3380CC4-5D6E-409C-BE32-E72D297353CC}">
              <c16:uniqueId val="{00000004-C35F-4300-A92D-13C453182D23}"/>
            </c:ext>
          </c:extLst>
        </c:ser>
        <c:ser>
          <c:idx val="5"/>
          <c:order val="5"/>
          <c:tx>
            <c:v>2022</c:v>
          </c:tx>
          <c:spPr>
            <a:ln w="19050" cap="rnd">
              <a:solidFill>
                <a:schemeClr val="accent6"/>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[1]pivot!$O$51:$Z$51</c:f>
              <c:numCache>
                <c:formatCode>General</c:formatCode>
                <c:ptCount val="12"/>
                <c:pt idx="0">
                  <c:v>5.4988871920232256</c:v>
                </c:pt>
                <c:pt idx="1">
                  <c:v>6.3278225316972252</c:v>
                </c:pt>
                <c:pt idx="2">
                  <c:v>6.217573804664986</c:v>
                </c:pt>
              </c:numCache>
            </c:numRef>
          </c:val>
          <c:smooth val="1"/>
          <c:extLst>
            <c:ext xmlns:c16="http://schemas.microsoft.com/office/drawing/2014/chart" uri="{C3380CC4-5D6E-409C-BE32-E72D297353CC}">
              <c16:uniqueId val="{00000005-C35F-4300-A92D-13C453182D23}"/>
            </c:ext>
          </c:extLst>
        </c:ser>
        <c:dLbls>
          <c:showLegendKey val="0"/>
          <c:showVal val="0"/>
          <c:showCatName val="0"/>
          <c:showSerName val="0"/>
          <c:showPercent val="0"/>
          <c:showBubbleSize val="0"/>
        </c:dLbls>
        <c:smooth val="0"/>
        <c:axId val="52469903"/>
        <c:axId val="52493199"/>
      </c:lineChart>
      <c:catAx>
        <c:axId val="524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93199"/>
        <c:crosses val="autoZero"/>
        <c:auto val="1"/>
        <c:lblAlgn val="ctr"/>
        <c:lblOffset val="100"/>
        <c:noMultiLvlLbl val="0"/>
      </c:catAx>
      <c:valAx>
        <c:axId val="5249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6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2"/>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r>
              <a:rPr lang="en-US" sz="1000"/>
              <a:t>Utilising per 10 000 lives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n-US"/>
        </a:p>
      </c:txPr>
    </c:title>
    <c:autoTitleDeleted val="0"/>
    <c:plotArea>
      <c:layout/>
      <c:lineChart>
        <c:grouping val="standard"/>
        <c:varyColors val="0"/>
        <c:ser>
          <c:idx val="0"/>
          <c:order val="0"/>
          <c:tx>
            <c:v>2017</c:v>
          </c:tx>
          <c:spPr>
            <a:ln w="19050" cap="rnd">
              <a:solidFill>
                <a:schemeClr val="accent1"/>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[1]pivot!$O$37:$Z$37</c:f>
              <c:numCache>
                <c:formatCode>General</c:formatCode>
                <c:ptCount val="12"/>
                <c:pt idx="0">
                  <c:v>12.100556875112272</c:v>
                </c:pt>
                <c:pt idx="1">
                  <c:v>13.370298275624766</c:v>
                </c:pt>
                <c:pt idx="2">
                  <c:v>14.9860843502462</c:v>
                </c:pt>
                <c:pt idx="3">
                  <c:v>9.0377793715714585</c:v>
                </c:pt>
                <c:pt idx="4">
                  <c:v>12.739253822984804</c:v>
                </c:pt>
                <c:pt idx="5">
                  <c:v>10.226527225716822</c:v>
                </c:pt>
                <c:pt idx="6">
                  <c:v>10.455846181821663</c:v>
                </c:pt>
                <c:pt idx="7">
                  <c:v>11.327166320558806</c:v>
                </c:pt>
                <c:pt idx="8">
                  <c:v>9.2044362521252481</c:v>
                </c:pt>
                <c:pt idx="9">
                  <c:v>12.817580574456326</c:v>
                </c:pt>
                <c:pt idx="10">
                  <c:v>12.585242373176271</c:v>
                </c:pt>
                <c:pt idx="11">
                  <c:v>7.5078676696346323</c:v>
                </c:pt>
              </c:numCache>
            </c:numRef>
          </c:val>
          <c:smooth val="1"/>
          <c:extLst>
            <c:ext xmlns:c16="http://schemas.microsoft.com/office/drawing/2014/chart" uri="{C3380CC4-5D6E-409C-BE32-E72D297353CC}">
              <c16:uniqueId val="{00000000-A0EF-408E-A1BD-FAE15DB448AC}"/>
            </c:ext>
          </c:extLst>
        </c:ser>
        <c:ser>
          <c:idx val="1"/>
          <c:order val="1"/>
          <c:tx>
            <c:v>2018</c:v>
          </c:tx>
          <c:spPr>
            <a:ln w="19050" cap="rnd">
              <a:solidFill>
                <a:schemeClr val="accent2"/>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[1]pivot!$O$38:$Z$38</c:f>
              <c:numCache>
                <c:formatCode>General</c:formatCode>
                <c:ptCount val="12"/>
                <c:pt idx="0">
                  <c:v>12.212146594316375</c:v>
                </c:pt>
                <c:pt idx="1">
                  <c:v>12.682793756236704</c:v>
                </c:pt>
                <c:pt idx="2">
                  <c:v>11.501850557076143</c:v>
                </c:pt>
                <c:pt idx="3">
                  <c:v>10.909863519278469</c:v>
                </c:pt>
                <c:pt idx="4">
                  <c:v>12.133371548676793</c:v>
                </c:pt>
                <c:pt idx="5">
                  <c:v>11.03802863675568</c:v>
                </c:pt>
                <c:pt idx="6">
                  <c:v>10.895619960775766</c:v>
                </c:pt>
                <c:pt idx="7">
                  <c:v>10.431929859061032</c:v>
                </c:pt>
                <c:pt idx="8">
                  <c:v>9.6979240681351175</c:v>
                </c:pt>
                <c:pt idx="9">
                  <c:v>13.268475931321792</c:v>
                </c:pt>
                <c:pt idx="10">
                  <c:v>14.74865828178131</c:v>
                </c:pt>
                <c:pt idx="11">
                  <c:v>8.4469299778632188</c:v>
                </c:pt>
              </c:numCache>
            </c:numRef>
          </c:val>
          <c:smooth val="1"/>
          <c:extLst>
            <c:ext xmlns:c16="http://schemas.microsoft.com/office/drawing/2014/chart" uri="{C3380CC4-5D6E-409C-BE32-E72D297353CC}">
              <c16:uniqueId val="{00000001-A0EF-408E-A1BD-FAE15DB448AC}"/>
            </c:ext>
          </c:extLst>
        </c:ser>
        <c:ser>
          <c:idx val="2"/>
          <c:order val="2"/>
          <c:tx>
            <c:v>2019</c:v>
          </c:tx>
          <c:spPr>
            <a:ln w="19050" cap="rnd">
              <a:solidFill>
                <a:schemeClr val="accent3"/>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[1]pivot!$O$39:$Z$39</c:f>
              <c:numCache>
                <c:formatCode>General</c:formatCode>
                <c:ptCount val="12"/>
                <c:pt idx="0">
                  <c:v>14.316004899910956</c:v>
                </c:pt>
                <c:pt idx="1">
                  <c:v>14.240324991526519</c:v>
                </c:pt>
                <c:pt idx="2">
                  <c:v>12.989481687998985</c:v>
                </c:pt>
                <c:pt idx="3">
                  <c:v>12.930215795804864</c:v>
                </c:pt>
                <c:pt idx="4">
                  <c:v>11.990524561078562</c:v>
                </c:pt>
                <c:pt idx="5">
                  <c:v>10.851858716115375</c:v>
                </c:pt>
                <c:pt idx="6">
                  <c:v>13.935544439717768</c:v>
                </c:pt>
                <c:pt idx="7">
                  <c:v>11.18984539894125</c:v>
                </c:pt>
                <c:pt idx="8">
                  <c:v>12.114880457520668</c:v>
                </c:pt>
                <c:pt idx="9">
                  <c:v>15.09534158742022</c:v>
                </c:pt>
                <c:pt idx="10">
                  <c:v>15.20599564768423</c:v>
                </c:pt>
                <c:pt idx="11">
                  <c:v>8.6302032313663251</c:v>
                </c:pt>
              </c:numCache>
            </c:numRef>
          </c:val>
          <c:smooth val="1"/>
          <c:extLst>
            <c:ext xmlns:c16="http://schemas.microsoft.com/office/drawing/2014/chart" uri="{C3380CC4-5D6E-409C-BE32-E72D297353CC}">
              <c16:uniqueId val="{00000002-A0EF-408E-A1BD-FAE15DB448AC}"/>
            </c:ext>
          </c:extLst>
        </c:ser>
        <c:ser>
          <c:idx val="3"/>
          <c:order val="3"/>
          <c:tx>
            <c:v>2020</c:v>
          </c:tx>
          <c:spPr>
            <a:ln w="19050" cap="rnd">
              <a:solidFill>
                <a:schemeClr val="accent4"/>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[1]pivot!$O$40:$Z$40</c:f>
              <c:numCache>
                <c:formatCode>General</c:formatCode>
                <c:ptCount val="12"/>
                <c:pt idx="0">
                  <c:v>15.084671245129696</c:v>
                </c:pt>
                <c:pt idx="1">
                  <c:v>14.980972154495046</c:v>
                </c:pt>
                <c:pt idx="2">
                  <c:v>11.678678783816903</c:v>
                </c:pt>
                <c:pt idx="3">
                  <c:v>1.3012719933735226</c:v>
                </c:pt>
                <c:pt idx="4">
                  <c:v>5.4879491685001787</c:v>
                </c:pt>
                <c:pt idx="5">
                  <c:v>6.1207249771105117</c:v>
                </c:pt>
                <c:pt idx="6">
                  <c:v>6.8324295660642402</c:v>
                </c:pt>
                <c:pt idx="7">
                  <c:v>5.9955417766276362</c:v>
                </c:pt>
                <c:pt idx="8">
                  <c:v>9.0876559768715293</c:v>
                </c:pt>
                <c:pt idx="9">
                  <c:v>15.760055095708157</c:v>
                </c:pt>
                <c:pt idx="10">
                  <c:v>16.189155328242858</c:v>
                </c:pt>
                <c:pt idx="11">
                  <c:v>10.582884636232698</c:v>
                </c:pt>
              </c:numCache>
            </c:numRef>
          </c:val>
          <c:smooth val="1"/>
          <c:extLst>
            <c:ext xmlns:c16="http://schemas.microsoft.com/office/drawing/2014/chart" uri="{C3380CC4-5D6E-409C-BE32-E72D297353CC}">
              <c16:uniqueId val="{00000003-A0EF-408E-A1BD-FAE15DB448AC}"/>
            </c:ext>
          </c:extLst>
        </c:ser>
        <c:ser>
          <c:idx val="4"/>
          <c:order val="4"/>
          <c:tx>
            <c:v>2021</c:v>
          </c:tx>
          <c:spPr>
            <a:ln w="19050" cap="rnd">
              <a:solidFill>
                <a:schemeClr val="accent5"/>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[1]pivot!$O$41:$Z$41</c:f>
              <c:numCache>
                <c:formatCode>General</c:formatCode>
                <c:ptCount val="12"/>
                <c:pt idx="0">
                  <c:v>9.7015968090182678</c:v>
                </c:pt>
                <c:pt idx="1">
                  <c:v>13.069224987101014</c:v>
                </c:pt>
                <c:pt idx="2">
                  <c:v>15.671129776705893</c:v>
                </c:pt>
                <c:pt idx="3">
                  <c:v>14.924249699568364</c:v>
                </c:pt>
                <c:pt idx="4">
                  <c:v>14.511941848390448</c:v>
                </c:pt>
                <c:pt idx="5">
                  <c:v>12.519959355494267</c:v>
                </c:pt>
                <c:pt idx="6">
                  <c:v>7.6387468312147684</c:v>
                </c:pt>
                <c:pt idx="7">
                  <c:v>11.520826606393284</c:v>
                </c:pt>
                <c:pt idx="8">
                  <c:v>12.357367854848654</c:v>
                </c:pt>
                <c:pt idx="9">
                  <c:v>16.410446952456148</c:v>
                </c:pt>
                <c:pt idx="10">
                  <c:v>16.481625704091428</c:v>
                </c:pt>
                <c:pt idx="11">
                  <c:v>9.9716949284582821</c:v>
                </c:pt>
              </c:numCache>
            </c:numRef>
          </c:val>
          <c:smooth val="1"/>
          <c:extLst>
            <c:ext xmlns:c16="http://schemas.microsoft.com/office/drawing/2014/chart" uri="{C3380CC4-5D6E-409C-BE32-E72D297353CC}">
              <c16:uniqueId val="{00000004-A0EF-408E-A1BD-FAE15DB448AC}"/>
            </c:ext>
          </c:extLst>
        </c:ser>
        <c:ser>
          <c:idx val="5"/>
          <c:order val="5"/>
          <c:tx>
            <c:v>2022</c:v>
          </c:tx>
          <c:spPr>
            <a:ln w="19050" cap="rnd">
              <a:solidFill>
                <a:schemeClr val="accent6"/>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[1]pivot!$O$42:$Z$42</c:f>
              <c:numCache>
                <c:formatCode>General</c:formatCode>
                <c:ptCount val="12"/>
                <c:pt idx="0">
                  <c:v>13.916614978864466</c:v>
                </c:pt>
                <c:pt idx="1">
                  <c:v>15.419224699686708</c:v>
                </c:pt>
                <c:pt idx="2">
                  <c:v>17.053179605325958</c:v>
                </c:pt>
              </c:numCache>
            </c:numRef>
          </c:val>
          <c:smooth val="1"/>
          <c:extLst>
            <c:ext xmlns:c16="http://schemas.microsoft.com/office/drawing/2014/chart" uri="{C3380CC4-5D6E-409C-BE32-E72D297353CC}">
              <c16:uniqueId val="{00000005-A0EF-408E-A1BD-FAE15DB448AC}"/>
            </c:ext>
          </c:extLst>
        </c:ser>
        <c:dLbls>
          <c:showLegendKey val="0"/>
          <c:showVal val="0"/>
          <c:showCatName val="0"/>
          <c:showSerName val="0"/>
          <c:showPercent val="0"/>
          <c:showBubbleSize val="0"/>
        </c:dLbls>
        <c:smooth val="0"/>
        <c:axId val="52469903"/>
        <c:axId val="52493199"/>
      </c:lineChart>
      <c:catAx>
        <c:axId val="524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93199"/>
        <c:crosses val="autoZero"/>
        <c:auto val="1"/>
        <c:lblAlgn val="ctr"/>
        <c:lblOffset val="100"/>
        <c:noMultiLvlLbl val="0"/>
      </c:catAx>
      <c:valAx>
        <c:axId val="5249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6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2"/>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r>
              <a:rPr lang="en-US" sz="1000"/>
              <a:t>Utilising per 10 000 lives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2"/>
              </a:solidFill>
              <a:latin typeface="+mn-lt"/>
              <a:ea typeface="+mn-ea"/>
              <a:cs typeface="+mn-cs"/>
            </a:defRPr>
          </a:pPr>
          <a:endParaRPr lang="en-US"/>
        </a:p>
      </c:txPr>
    </c:title>
    <c:autoTitleDeleted val="0"/>
    <c:plotArea>
      <c:layout/>
      <c:lineChart>
        <c:grouping val="standard"/>
        <c:varyColors val="0"/>
        <c:ser>
          <c:idx val="0"/>
          <c:order val="0"/>
          <c:tx>
            <c:v>2017</c:v>
          </c:tx>
          <c:spPr>
            <a:ln w="19050" cap="rnd">
              <a:solidFill>
                <a:schemeClr val="accent1"/>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[1]pivot!$O$28:$Z$28</c:f>
              <c:numCache>
                <c:formatCode>General</c:formatCode>
                <c:ptCount val="12"/>
                <c:pt idx="0">
                  <c:v>10.029739925350793</c:v>
                </c:pt>
                <c:pt idx="1">
                  <c:v>11.920210778819875</c:v>
                </c:pt>
                <c:pt idx="2">
                  <c:v>11.53149997080633</c:v>
                </c:pt>
                <c:pt idx="3">
                  <c:v>8.4804900269437287</c:v>
                </c:pt>
                <c:pt idx="4">
                  <c:v>11.071305978988692</c:v>
                </c:pt>
                <c:pt idx="5">
                  <c:v>9.6235480260872919</c:v>
                </c:pt>
                <c:pt idx="6">
                  <c:v>8.5417324643257064</c:v>
                </c:pt>
                <c:pt idx="7">
                  <c:v>11.016505640881032</c:v>
                </c:pt>
                <c:pt idx="8">
                  <c:v>9.347510390759318</c:v>
                </c:pt>
                <c:pt idx="9">
                  <c:v>10.816322640898088</c:v>
                </c:pt>
                <c:pt idx="10">
                  <c:v>11.369622371221746</c:v>
                </c:pt>
                <c:pt idx="11">
                  <c:v>6.1885937979735948</c:v>
                </c:pt>
              </c:numCache>
            </c:numRef>
          </c:val>
          <c:smooth val="1"/>
          <c:extLst>
            <c:ext xmlns:c16="http://schemas.microsoft.com/office/drawing/2014/chart" uri="{C3380CC4-5D6E-409C-BE32-E72D297353CC}">
              <c16:uniqueId val="{00000000-68CB-4A35-992C-9744931CCF4B}"/>
            </c:ext>
          </c:extLst>
        </c:ser>
        <c:ser>
          <c:idx val="1"/>
          <c:order val="1"/>
          <c:tx>
            <c:v>2018</c:v>
          </c:tx>
          <c:spPr>
            <a:ln w="19050" cap="rnd">
              <a:solidFill>
                <a:schemeClr val="accent2"/>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[1]pivot!$O$29:$Z$29</c:f>
              <c:numCache>
                <c:formatCode>General</c:formatCode>
                <c:ptCount val="12"/>
                <c:pt idx="0">
                  <c:v>10.755429306723965</c:v>
                </c:pt>
                <c:pt idx="1">
                  <c:v>12.587074558076427</c:v>
                </c:pt>
                <c:pt idx="2">
                  <c:v>11.88365472494589</c:v>
                </c:pt>
                <c:pt idx="3">
                  <c:v>10.336916638616144</c:v>
                </c:pt>
                <c:pt idx="4">
                  <c:v>10.939142065539313</c:v>
                </c:pt>
                <c:pt idx="5">
                  <c:v>10.536300062357693</c:v>
                </c:pt>
                <c:pt idx="6">
                  <c:v>10.296959523370505</c:v>
                </c:pt>
                <c:pt idx="7">
                  <c:v>11.103410401713235</c:v>
                </c:pt>
                <c:pt idx="8">
                  <c:v>9.481881205231117</c:v>
                </c:pt>
                <c:pt idx="9">
                  <c:v>11.245695571555855</c:v>
                </c:pt>
                <c:pt idx="10">
                  <c:v>12.724332635262307</c:v>
                </c:pt>
                <c:pt idx="11">
                  <c:v>6.7478348673734896</c:v>
                </c:pt>
              </c:numCache>
            </c:numRef>
          </c:val>
          <c:smooth val="1"/>
          <c:extLst>
            <c:ext xmlns:c16="http://schemas.microsoft.com/office/drawing/2014/chart" uri="{C3380CC4-5D6E-409C-BE32-E72D297353CC}">
              <c16:uniqueId val="{00000001-68CB-4A35-992C-9744931CCF4B}"/>
            </c:ext>
          </c:extLst>
        </c:ser>
        <c:ser>
          <c:idx val="2"/>
          <c:order val="2"/>
          <c:tx>
            <c:v>2019</c:v>
          </c:tx>
          <c:spPr>
            <a:ln w="19050" cap="rnd">
              <a:solidFill>
                <a:schemeClr val="accent3"/>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[1]pivot!$O$30:$Z$30</c:f>
              <c:numCache>
                <c:formatCode>General</c:formatCode>
                <c:ptCount val="12"/>
                <c:pt idx="0">
                  <c:v>10.577117022270981</c:v>
                </c:pt>
                <c:pt idx="1">
                  <c:v>11.289846697049278</c:v>
                </c:pt>
                <c:pt idx="2">
                  <c:v>10.065020519969195</c:v>
                </c:pt>
                <c:pt idx="3">
                  <c:v>10.251640018896135</c:v>
                </c:pt>
                <c:pt idx="4">
                  <c:v>10.845088271707237</c:v>
                </c:pt>
                <c:pt idx="5">
                  <c:v>8.705873172254357</c:v>
                </c:pt>
                <c:pt idx="6">
                  <c:v>10.781710698097433</c:v>
                </c:pt>
                <c:pt idx="7">
                  <c:v>10.626680313217729</c:v>
                </c:pt>
                <c:pt idx="8">
                  <c:v>9.4662831105323431</c:v>
                </c:pt>
                <c:pt idx="9">
                  <c:v>11.481310295317986</c:v>
                </c:pt>
                <c:pt idx="10">
                  <c:v>11.459948097525391</c:v>
                </c:pt>
                <c:pt idx="11">
                  <c:v>6.2246580777958256</c:v>
                </c:pt>
              </c:numCache>
            </c:numRef>
          </c:val>
          <c:smooth val="1"/>
          <c:extLst>
            <c:ext xmlns:c16="http://schemas.microsoft.com/office/drawing/2014/chart" uri="{C3380CC4-5D6E-409C-BE32-E72D297353CC}">
              <c16:uniqueId val="{00000002-68CB-4A35-992C-9744931CCF4B}"/>
            </c:ext>
          </c:extLst>
        </c:ser>
        <c:ser>
          <c:idx val="3"/>
          <c:order val="3"/>
          <c:tx>
            <c:v>2020</c:v>
          </c:tx>
          <c:spPr>
            <a:ln w="19050" cap="rnd">
              <a:solidFill>
                <a:schemeClr val="accent4"/>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[1]pivot!$O$31:$Z$31</c:f>
              <c:numCache>
                <c:formatCode>General</c:formatCode>
                <c:ptCount val="12"/>
                <c:pt idx="0">
                  <c:v>9.7532380244892174</c:v>
                </c:pt>
                <c:pt idx="1">
                  <c:v>11.914397317501093</c:v>
                </c:pt>
                <c:pt idx="2">
                  <c:v>9.5780170753787441</c:v>
                </c:pt>
                <c:pt idx="3">
                  <c:v>2.1020547585264597</c:v>
                </c:pt>
                <c:pt idx="4">
                  <c:v>5.5131232472547662</c:v>
                </c:pt>
                <c:pt idx="5">
                  <c:v>6.3483552448542913</c:v>
                </c:pt>
                <c:pt idx="6">
                  <c:v>5.4047577164388771</c:v>
                </c:pt>
                <c:pt idx="7">
                  <c:v>5.790565989392503</c:v>
                </c:pt>
                <c:pt idx="8">
                  <c:v>8.3668220750233626</c:v>
                </c:pt>
                <c:pt idx="9">
                  <c:v>9.8274647978147431</c:v>
                </c:pt>
                <c:pt idx="10">
                  <c:v>9.9764380764808696</c:v>
                </c:pt>
                <c:pt idx="11">
                  <c:v>6.1432354717643474</c:v>
                </c:pt>
              </c:numCache>
            </c:numRef>
          </c:val>
          <c:smooth val="1"/>
          <c:extLst>
            <c:ext xmlns:c16="http://schemas.microsoft.com/office/drawing/2014/chart" uri="{C3380CC4-5D6E-409C-BE32-E72D297353CC}">
              <c16:uniqueId val="{00000003-68CB-4A35-992C-9744931CCF4B}"/>
            </c:ext>
          </c:extLst>
        </c:ser>
        <c:ser>
          <c:idx val="4"/>
          <c:order val="4"/>
          <c:tx>
            <c:v>2021</c:v>
          </c:tx>
          <c:spPr>
            <a:ln w="19050" cap="rnd">
              <a:solidFill>
                <a:schemeClr val="accent5"/>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[1]pivot!$O$32:$Z$32</c:f>
              <c:numCache>
                <c:formatCode>General</c:formatCode>
                <c:ptCount val="12"/>
                <c:pt idx="0">
                  <c:v>4.2180855691383767</c:v>
                </c:pt>
                <c:pt idx="1">
                  <c:v>9.4025085578542384</c:v>
                </c:pt>
                <c:pt idx="2">
                  <c:v>11.746850180880703</c:v>
                </c:pt>
                <c:pt idx="3">
                  <c:v>9.2660124221667939</c:v>
                </c:pt>
                <c:pt idx="4">
                  <c:v>10.747663551401869</c:v>
                </c:pt>
                <c:pt idx="5">
                  <c:v>8.8391431474607547</c:v>
                </c:pt>
                <c:pt idx="6">
                  <c:v>6.1368915220267795</c:v>
                </c:pt>
                <c:pt idx="7">
                  <c:v>7.4394575395544074</c:v>
                </c:pt>
                <c:pt idx="8">
                  <c:v>9.3647693764301909</c:v>
                </c:pt>
                <c:pt idx="9">
                  <c:v>10.398443587798473</c:v>
                </c:pt>
                <c:pt idx="10">
                  <c:v>11.43623008038997</c:v>
                </c:pt>
                <c:pt idx="11">
                  <c:v>5.9726297748578254</c:v>
                </c:pt>
              </c:numCache>
            </c:numRef>
          </c:val>
          <c:smooth val="1"/>
          <c:extLst>
            <c:ext xmlns:c16="http://schemas.microsoft.com/office/drawing/2014/chart" uri="{C3380CC4-5D6E-409C-BE32-E72D297353CC}">
              <c16:uniqueId val="{00000004-68CB-4A35-992C-9744931CCF4B}"/>
            </c:ext>
          </c:extLst>
        </c:ser>
        <c:ser>
          <c:idx val="5"/>
          <c:order val="5"/>
          <c:tx>
            <c:v>2022</c:v>
          </c:tx>
          <c:spPr>
            <a:ln w="19050" cap="rnd">
              <a:solidFill>
                <a:schemeClr val="accent6"/>
              </a:solidFill>
              <a:round/>
            </a:ln>
            <a:effectLst/>
          </c:spPr>
          <c:marker>
            <c:symbol val="none"/>
          </c:marker>
          <c:cat>
            <c:strRef>
              <c:f>[1]pivot!$O$26:$Z$26</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[1]pivot!$O$33:$Z$33</c:f>
              <c:numCache>
                <c:formatCode>General</c:formatCode>
                <c:ptCount val="12"/>
                <c:pt idx="0">
                  <c:v>9.6947205470741231</c:v>
                </c:pt>
                <c:pt idx="1">
                  <c:v>12.526505828053692</c:v>
                </c:pt>
                <c:pt idx="2">
                  <c:v>13.776698803697521</c:v>
                </c:pt>
              </c:numCache>
            </c:numRef>
          </c:val>
          <c:smooth val="1"/>
          <c:extLst>
            <c:ext xmlns:c16="http://schemas.microsoft.com/office/drawing/2014/chart" uri="{C3380CC4-5D6E-409C-BE32-E72D297353CC}">
              <c16:uniqueId val="{00000005-68CB-4A35-992C-9744931CCF4B}"/>
            </c:ext>
          </c:extLst>
        </c:ser>
        <c:dLbls>
          <c:showLegendKey val="0"/>
          <c:showVal val="0"/>
          <c:showCatName val="0"/>
          <c:showSerName val="0"/>
          <c:showPercent val="0"/>
          <c:showBubbleSize val="0"/>
        </c:dLbls>
        <c:smooth val="0"/>
        <c:axId val="52469903"/>
        <c:axId val="52493199"/>
      </c:lineChart>
      <c:catAx>
        <c:axId val="52469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2493199"/>
        <c:crosses val="autoZero"/>
        <c:auto val="1"/>
        <c:lblAlgn val="ctr"/>
        <c:lblOffset val="100"/>
        <c:noMultiLvlLbl val="0"/>
      </c:catAx>
      <c:valAx>
        <c:axId val="5249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524699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2"/>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35-49</a:t>
            </a:r>
          </a:p>
        </c:rich>
      </c:tx>
      <c:overlay val="0"/>
      <c:spPr>
        <a:noFill/>
        <a:ln>
          <a:noFill/>
        </a:ln>
        <a:effectLst/>
      </c:spPr>
    </c:title>
    <c:autoTitleDeleted val="0"/>
    <c:plotArea>
      <c:layout/>
      <c:barChart>
        <c:barDir val="col"/>
        <c:grouping val="stacked"/>
        <c:varyColors val="0"/>
        <c:ser>
          <c:idx val="0"/>
          <c:order val="0"/>
          <c:tx>
            <c:strRef>
              <c:f>'DNoH by age &amp; prov 20220302'!$AU$71</c:f>
              <c:strCache>
                <c:ptCount val="1"/>
                <c:pt idx="0">
                  <c:v>Unvaccinated</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'DNoH by age &amp; prov 20220302'!$AT$78:$AT$81</c:f>
              <c:strCache>
                <c:ptCount val="4"/>
                <c:pt idx="0">
                  <c:v>Population</c:v>
                </c:pt>
                <c:pt idx="1">
                  <c:v>Ward</c:v>
                </c:pt>
                <c:pt idx="2">
                  <c:v>High care</c:v>
                </c:pt>
                <c:pt idx="3">
                  <c:v>ICU</c:v>
                </c:pt>
              </c:strCache>
            </c:strRef>
          </c:cat>
          <c:val>
            <c:numRef>
              <c:f>'DNoH by age &amp; prov 20220302'!$AU$78:$AU$81</c:f>
              <c:numCache>
                <c:formatCode>0.0%</c:formatCode>
                <c:ptCount val="4"/>
                <c:pt idx="0">
                  <c:v>0.48119999999999996</c:v>
                </c:pt>
                <c:pt idx="1">
                  <c:v>0.73057851239669425</c:v>
                </c:pt>
                <c:pt idx="2">
                  <c:v>0.6470588235294118</c:v>
                </c:pt>
                <c:pt idx="3">
                  <c:v>0.65306122448979587</c:v>
                </c:pt>
              </c:numCache>
            </c:numRef>
          </c:val>
          <c:extLst>
            <c:ext xmlns:c16="http://schemas.microsoft.com/office/drawing/2014/chart" uri="{C3380CC4-5D6E-409C-BE32-E72D297353CC}">
              <c16:uniqueId val="{00000000-3D93-4B8B-8D76-D0BEF395F075}"/>
            </c:ext>
          </c:extLst>
        </c:ser>
        <c:ser>
          <c:idx val="1"/>
          <c:order val="1"/>
          <c:tx>
            <c:strRef>
              <c:f>'DNoH by age &amp; prov 20220302'!$AV$71</c:f>
              <c:strCache>
                <c:ptCount val="1"/>
                <c:pt idx="0">
                  <c:v>Partially vaccinated</c:v>
                </c:pt>
              </c:strCache>
            </c:strRef>
          </c:tx>
          <c:spPr>
            <a:solidFill>
              <a:schemeClr val="accent1">
                <a:lumMod val="25000"/>
                <a:lumOff val="75000"/>
              </a:schemeClr>
            </a:solidFill>
            <a:ln>
              <a:noFill/>
            </a:ln>
            <a:effectLst/>
          </c:spPr>
          <c:invertIfNegative val="0"/>
          <c:cat>
            <c:strRef>
              <c:f>'DNoH by age &amp; prov 20220302'!$AT$78:$AT$81</c:f>
              <c:strCache>
                <c:ptCount val="4"/>
                <c:pt idx="0">
                  <c:v>Population</c:v>
                </c:pt>
                <c:pt idx="1">
                  <c:v>Ward</c:v>
                </c:pt>
                <c:pt idx="2">
                  <c:v>High care</c:v>
                </c:pt>
                <c:pt idx="3">
                  <c:v>ICU</c:v>
                </c:pt>
              </c:strCache>
            </c:strRef>
          </c:cat>
          <c:val>
            <c:numRef>
              <c:f>'DNoH by age &amp; prov 20220302'!$AV$78:$AV$81</c:f>
              <c:numCache>
                <c:formatCode>0.0%</c:formatCode>
                <c:ptCount val="4"/>
                <c:pt idx="0">
                  <c:v>4.2900000000000049E-2</c:v>
                </c:pt>
                <c:pt idx="1">
                  <c:v>2.9752066115702479E-2</c:v>
                </c:pt>
                <c:pt idx="2">
                  <c:v>2.9411764705882353E-2</c:v>
                </c:pt>
                <c:pt idx="3">
                  <c:v>2.0408163265306121E-2</c:v>
                </c:pt>
              </c:numCache>
            </c:numRef>
          </c:val>
          <c:extLst>
            <c:ext xmlns:c16="http://schemas.microsoft.com/office/drawing/2014/chart" uri="{C3380CC4-5D6E-409C-BE32-E72D297353CC}">
              <c16:uniqueId val="{00000001-3D93-4B8B-8D76-D0BEF395F075}"/>
            </c:ext>
          </c:extLst>
        </c:ser>
        <c:ser>
          <c:idx val="2"/>
          <c:order val="2"/>
          <c:tx>
            <c:strRef>
              <c:f>'DNoH by age &amp; prov 20220302'!$AW$71</c:f>
              <c:strCache>
                <c:ptCount val="1"/>
                <c:pt idx="0">
                  <c:v>Fully vaccinated</c:v>
                </c:pt>
              </c:strCache>
            </c:strRef>
          </c:tx>
          <c:spPr>
            <a:solidFill>
              <a:schemeClr val="accent1">
                <a:lumMod val="75000"/>
                <a:lumOff val="25000"/>
              </a:schemeClr>
            </a:solidFill>
            <a:ln>
              <a:noFill/>
            </a:ln>
            <a:effectLst/>
          </c:spPr>
          <c:invertIfNegative val="0"/>
          <c:cat>
            <c:strRef>
              <c:f>'DNoH by age &amp; prov 20220302'!$AT$78:$AT$81</c:f>
              <c:strCache>
                <c:ptCount val="4"/>
                <c:pt idx="0">
                  <c:v>Population</c:v>
                </c:pt>
                <c:pt idx="1">
                  <c:v>Ward</c:v>
                </c:pt>
                <c:pt idx="2">
                  <c:v>High care</c:v>
                </c:pt>
                <c:pt idx="3">
                  <c:v>ICU</c:v>
                </c:pt>
              </c:strCache>
            </c:strRef>
          </c:cat>
          <c:val>
            <c:numRef>
              <c:f>'DNoH by age &amp; prov 20220302'!$AW$78:$AW$81</c:f>
              <c:numCache>
                <c:formatCode>0.0%</c:formatCode>
                <c:ptCount val="4"/>
                <c:pt idx="0">
                  <c:v>0.47589999999999999</c:v>
                </c:pt>
                <c:pt idx="1">
                  <c:v>0.23966942148760331</c:v>
                </c:pt>
                <c:pt idx="2">
                  <c:v>0.3235294117647059</c:v>
                </c:pt>
                <c:pt idx="3">
                  <c:v>0.32653061224489793</c:v>
                </c:pt>
              </c:numCache>
            </c:numRef>
          </c:val>
          <c:extLst>
            <c:ext xmlns:c16="http://schemas.microsoft.com/office/drawing/2014/chart" uri="{C3380CC4-5D6E-409C-BE32-E72D297353CC}">
              <c16:uniqueId val="{00000002-3D93-4B8B-8D76-D0BEF395F075}"/>
            </c:ext>
          </c:extLst>
        </c:ser>
        <c:dLbls>
          <c:showLegendKey val="0"/>
          <c:showVal val="0"/>
          <c:showCatName val="0"/>
          <c:showSerName val="0"/>
          <c:showPercent val="0"/>
          <c:showBubbleSize val="0"/>
        </c:dLbls>
        <c:gapWidth val="62"/>
        <c:overlap val="100"/>
        <c:axId val="1639185247"/>
        <c:axId val="1639197311"/>
      </c:barChart>
      <c:lineChart>
        <c:grouping val="standard"/>
        <c:varyColors val="0"/>
        <c:ser>
          <c:idx val="3"/>
          <c:order val="3"/>
          <c:tx>
            <c:strRef>
              <c:f>'DNoH by age &amp; prov 20220302'!$AX$71</c:f>
              <c:strCache>
                <c:ptCount val="1"/>
              </c:strCache>
            </c:strRef>
          </c:tx>
          <c:spPr>
            <a:ln w="28575" cap="rnd">
              <a:solidFill>
                <a:schemeClr val="tx1"/>
              </a:solidFill>
              <a:prstDash val="sysDash"/>
              <a:round/>
            </a:ln>
            <a:effectLst/>
          </c:spPr>
          <c:marker>
            <c:symbol val="none"/>
          </c:marker>
          <c:cat>
            <c:strRef>
              <c:f>'DNoH by age &amp; prov 20220302'!$AT$78:$AT$81</c:f>
              <c:strCache>
                <c:ptCount val="4"/>
                <c:pt idx="0">
                  <c:v>Population</c:v>
                </c:pt>
                <c:pt idx="1">
                  <c:v>Ward</c:v>
                </c:pt>
                <c:pt idx="2">
                  <c:v>High care</c:v>
                </c:pt>
                <c:pt idx="3">
                  <c:v>ICU</c:v>
                </c:pt>
              </c:strCache>
            </c:strRef>
          </c:cat>
          <c:val>
            <c:numRef>
              <c:f>'DNoH by age &amp; prov 20220302'!$AX$78:$AX$81</c:f>
              <c:numCache>
                <c:formatCode>0.0%</c:formatCode>
                <c:ptCount val="4"/>
                <c:pt idx="0">
                  <c:v>0.48119999999999996</c:v>
                </c:pt>
                <c:pt idx="1">
                  <c:v>0.48119999999999996</c:v>
                </c:pt>
                <c:pt idx="2">
                  <c:v>0.48119999999999996</c:v>
                </c:pt>
                <c:pt idx="3">
                  <c:v>0.48119999999999996</c:v>
                </c:pt>
              </c:numCache>
            </c:numRef>
          </c:val>
          <c:smooth val="0"/>
          <c:extLst>
            <c:ext xmlns:c16="http://schemas.microsoft.com/office/drawing/2014/chart" uri="{C3380CC4-5D6E-409C-BE32-E72D297353CC}">
              <c16:uniqueId val="{00000003-3D93-4B8B-8D76-D0BEF395F075}"/>
            </c:ext>
          </c:extLst>
        </c:ser>
        <c:dLbls>
          <c:showLegendKey val="0"/>
          <c:showVal val="0"/>
          <c:showCatName val="0"/>
          <c:showSerName val="0"/>
          <c:showPercent val="0"/>
          <c:showBubbleSize val="0"/>
        </c:dLbls>
        <c:marker val="1"/>
        <c:smooth val="0"/>
        <c:axId val="1639185247"/>
        <c:axId val="1639197311"/>
      </c:lineChart>
      <c:catAx>
        <c:axId val="163918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639197311"/>
        <c:crosses val="autoZero"/>
        <c:auto val="1"/>
        <c:lblAlgn val="ctr"/>
        <c:lblOffset val="100"/>
        <c:noMultiLvlLbl val="0"/>
      </c:catAx>
      <c:valAx>
        <c:axId val="163919731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9185247"/>
        <c:crosses val="autoZero"/>
        <c:crossBetween val="between"/>
        <c:minorUnit val="0.25"/>
      </c:valAx>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'DNoH by age &amp; prov 20220302'!$AS$83</c:f>
          <c:strCache>
            <c:ptCount val="1"/>
            <c:pt idx="0">
              <c:v>50-59</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'DNoH by age &amp; prov 20220302'!$AU$71</c:f>
              <c:strCache>
                <c:ptCount val="1"/>
                <c:pt idx="0">
                  <c:v>Unvaccinated</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'DNoH by age &amp; prov 20220302'!$AT$84:$AT$87</c:f>
              <c:strCache>
                <c:ptCount val="4"/>
                <c:pt idx="0">
                  <c:v>Population</c:v>
                </c:pt>
                <c:pt idx="1">
                  <c:v>Ward</c:v>
                </c:pt>
                <c:pt idx="2">
                  <c:v>High care</c:v>
                </c:pt>
                <c:pt idx="3">
                  <c:v>ICU</c:v>
                </c:pt>
              </c:strCache>
            </c:strRef>
          </c:cat>
          <c:val>
            <c:numRef>
              <c:f>'DNoH by age &amp; prov 20220302'!$AU$84:$AU$87</c:f>
              <c:numCache>
                <c:formatCode>0.0%</c:formatCode>
                <c:ptCount val="4"/>
                <c:pt idx="0">
                  <c:v>0.36030000000000006</c:v>
                </c:pt>
                <c:pt idx="1">
                  <c:v>0.70129870129870131</c:v>
                </c:pt>
                <c:pt idx="2">
                  <c:v>0.64864864864864868</c:v>
                </c:pt>
                <c:pt idx="3">
                  <c:v>0.51063829787234039</c:v>
                </c:pt>
              </c:numCache>
            </c:numRef>
          </c:val>
          <c:extLst>
            <c:ext xmlns:c16="http://schemas.microsoft.com/office/drawing/2014/chart" uri="{C3380CC4-5D6E-409C-BE32-E72D297353CC}">
              <c16:uniqueId val="{00000000-3322-435E-9289-1C5E16B11208}"/>
            </c:ext>
          </c:extLst>
        </c:ser>
        <c:ser>
          <c:idx val="1"/>
          <c:order val="1"/>
          <c:tx>
            <c:strRef>
              <c:f>'DNoH by age &amp; prov 20220302'!$AV$71</c:f>
              <c:strCache>
                <c:ptCount val="1"/>
                <c:pt idx="0">
                  <c:v>Partially vaccinated</c:v>
                </c:pt>
              </c:strCache>
            </c:strRef>
          </c:tx>
          <c:spPr>
            <a:solidFill>
              <a:schemeClr val="accent1">
                <a:lumMod val="25000"/>
                <a:lumOff val="75000"/>
              </a:schemeClr>
            </a:solidFill>
            <a:ln>
              <a:noFill/>
            </a:ln>
            <a:effectLst/>
          </c:spPr>
          <c:invertIfNegative val="0"/>
          <c:cat>
            <c:strRef>
              <c:f>'DNoH by age &amp; prov 20220302'!$AT$84:$AT$87</c:f>
              <c:strCache>
                <c:ptCount val="4"/>
                <c:pt idx="0">
                  <c:v>Population</c:v>
                </c:pt>
                <c:pt idx="1">
                  <c:v>Ward</c:v>
                </c:pt>
                <c:pt idx="2">
                  <c:v>High care</c:v>
                </c:pt>
                <c:pt idx="3">
                  <c:v>ICU</c:v>
                </c:pt>
              </c:strCache>
            </c:strRef>
          </c:cat>
          <c:val>
            <c:numRef>
              <c:f>'DNoH by age &amp; prov 20220302'!$AV$84:$AV$87</c:f>
              <c:numCache>
                <c:formatCode>0.0%</c:formatCode>
                <c:ptCount val="4"/>
                <c:pt idx="0">
                  <c:v>4.2499999999999982E-2</c:v>
                </c:pt>
                <c:pt idx="1">
                  <c:v>4.5454545454545456E-2</c:v>
                </c:pt>
                <c:pt idx="2">
                  <c:v>2.7027027027027029E-2</c:v>
                </c:pt>
                <c:pt idx="3">
                  <c:v>2.1276595744680851E-2</c:v>
                </c:pt>
              </c:numCache>
            </c:numRef>
          </c:val>
          <c:extLst>
            <c:ext xmlns:c16="http://schemas.microsoft.com/office/drawing/2014/chart" uri="{C3380CC4-5D6E-409C-BE32-E72D297353CC}">
              <c16:uniqueId val="{00000001-3322-435E-9289-1C5E16B11208}"/>
            </c:ext>
          </c:extLst>
        </c:ser>
        <c:ser>
          <c:idx val="2"/>
          <c:order val="2"/>
          <c:tx>
            <c:strRef>
              <c:f>'DNoH by age &amp; prov 20220302'!$AW$71</c:f>
              <c:strCache>
                <c:ptCount val="1"/>
                <c:pt idx="0">
                  <c:v>Fully vaccinated</c:v>
                </c:pt>
              </c:strCache>
            </c:strRef>
          </c:tx>
          <c:spPr>
            <a:solidFill>
              <a:schemeClr val="accent1">
                <a:lumMod val="75000"/>
                <a:lumOff val="25000"/>
              </a:schemeClr>
            </a:solidFill>
            <a:ln>
              <a:noFill/>
            </a:ln>
            <a:effectLst/>
          </c:spPr>
          <c:invertIfNegative val="0"/>
          <c:cat>
            <c:strRef>
              <c:f>'DNoH by age &amp; prov 20220302'!$AT$84:$AT$87</c:f>
              <c:strCache>
                <c:ptCount val="4"/>
                <c:pt idx="0">
                  <c:v>Population</c:v>
                </c:pt>
                <c:pt idx="1">
                  <c:v>Ward</c:v>
                </c:pt>
                <c:pt idx="2">
                  <c:v>High care</c:v>
                </c:pt>
                <c:pt idx="3">
                  <c:v>ICU</c:v>
                </c:pt>
              </c:strCache>
            </c:strRef>
          </c:cat>
          <c:val>
            <c:numRef>
              <c:f>'DNoH by age &amp; prov 20220302'!$AW$84:$AW$87</c:f>
              <c:numCache>
                <c:formatCode>0.0%</c:formatCode>
                <c:ptCount val="4"/>
                <c:pt idx="0">
                  <c:v>0.59719999999999995</c:v>
                </c:pt>
                <c:pt idx="1">
                  <c:v>0.25324675324675322</c:v>
                </c:pt>
                <c:pt idx="2">
                  <c:v>0.32432432432432434</c:v>
                </c:pt>
                <c:pt idx="3">
                  <c:v>0.46808510638297873</c:v>
                </c:pt>
              </c:numCache>
            </c:numRef>
          </c:val>
          <c:extLst>
            <c:ext xmlns:c16="http://schemas.microsoft.com/office/drawing/2014/chart" uri="{C3380CC4-5D6E-409C-BE32-E72D297353CC}">
              <c16:uniqueId val="{00000002-3322-435E-9289-1C5E16B11208}"/>
            </c:ext>
          </c:extLst>
        </c:ser>
        <c:dLbls>
          <c:showLegendKey val="0"/>
          <c:showVal val="0"/>
          <c:showCatName val="0"/>
          <c:showSerName val="0"/>
          <c:showPercent val="0"/>
          <c:showBubbleSize val="0"/>
        </c:dLbls>
        <c:gapWidth val="62"/>
        <c:overlap val="100"/>
        <c:axId val="1639185247"/>
        <c:axId val="1639197311"/>
      </c:barChart>
      <c:lineChart>
        <c:grouping val="standard"/>
        <c:varyColors val="0"/>
        <c:ser>
          <c:idx val="3"/>
          <c:order val="3"/>
          <c:tx>
            <c:strRef>
              <c:f>'DNoH by age &amp; prov 20220302'!$AX$71</c:f>
              <c:strCache>
                <c:ptCount val="1"/>
              </c:strCache>
            </c:strRef>
          </c:tx>
          <c:spPr>
            <a:ln w="28575" cap="rnd">
              <a:solidFill>
                <a:schemeClr val="tx1"/>
              </a:solidFill>
              <a:prstDash val="sysDash"/>
              <a:round/>
            </a:ln>
            <a:effectLst/>
          </c:spPr>
          <c:marker>
            <c:symbol val="none"/>
          </c:marker>
          <c:cat>
            <c:strRef>
              <c:f>'DNoH by age &amp; prov 20220302'!$AT$84:$AT$87</c:f>
              <c:strCache>
                <c:ptCount val="4"/>
                <c:pt idx="0">
                  <c:v>Population</c:v>
                </c:pt>
                <c:pt idx="1">
                  <c:v>Ward</c:v>
                </c:pt>
                <c:pt idx="2">
                  <c:v>High care</c:v>
                </c:pt>
                <c:pt idx="3">
                  <c:v>ICU</c:v>
                </c:pt>
              </c:strCache>
            </c:strRef>
          </c:cat>
          <c:val>
            <c:numRef>
              <c:f>'DNoH by age &amp; prov 20220302'!$AX$84:$AX$87</c:f>
              <c:numCache>
                <c:formatCode>0.0%</c:formatCode>
                <c:ptCount val="4"/>
                <c:pt idx="0">
                  <c:v>0.36030000000000006</c:v>
                </c:pt>
                <c:pt idx="1">
                  <c:v>0.36030000000000006</c:v>
                </c:pt>
                <c:pt idx="2">
                  <c:v>0.36030000000000006</c:v>
                </c:pt>
                <c:pt idx="3">
                  <c:v>0.36030000000000006</c:v>
                </c:pt>
              </c:numCache>
            </c:numRef>
          </c:val>
          <c:smooth val="0"/>
          <c:extLst>
            <c:ext xmlns:c16="http://schemas.microsoft.com/office/drawing/2014/chart" uri="{C3380CC4-5D6E-409C-BE32-E72D297353CC}">
              <c16:uniqueId val="{00000003-3322-435E-9289-1C5E16B11208}"/>
            </c:ext>
          </c:extLst>
        </c:ser>
        <c:dLbls>
          <c:showLegendKey val="0"/>
          <c:showVal val="0"/>
          <c:showCatName val="0"/>
          <c:showSerName val="0"/>
          <c:showPercent val="0"/>
          <c:showBubbleSize val="0"/>
        </c:dLbls>
        <c:marker val="1"/>
        <c:smooth val="0"/>
        <c:axId val="1639185247"/>
        <c:axId val="1639197311"/>
      </c:lineChart>
      <c:catAx>
        <c:axId val="163918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639197311"/>
        <c:crosses val="autoZero"/>
        <c:auto val="1"/>
        <c:lblAlgn val="ctr"/>
        <c:lblOffset val="100"/>
        <c:noMultiLvlLbl val="0"/>
      </c:catAx>
      <c:valAx>
        <c:axId val="163919731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9185247"/>
        <c:crosses val="autoZero"/>
        <c:crossBetween val="between"/>
        <c:minorUnit val="0.25"/>
      </c:valAx>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'DNoH by age &amp; prov 20220302'!$AS$89</c:f>
          <c:strCache>
            <c:ptCount val="1"/>
            <c:pt idx="0">
              <c:v>60+</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'DNoH by age &amp; prov 20220302'!$AU$71</c:f>
              <c:strCache>
                <c:ptCount val="1"/>
                <c:pt idx="0">
                  <c:v>Unvaccinated</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'DNoH by age &amp; prov 20220302'!$AT$90:$AT$93</c:f>
              <c:strCache>
                <c:ptCount val="4"/>
                <c:pt idx="0">
                  <c:v>Population</c:v>
                </c:pt>
                <c:pt idx="1">
                  <c:v>Ward</c:v>
                </c:pt>
                <c:pt idx="2">
                  <c:v>High care</c:v>
                </c:pt>
                <c:pt idx="3">
                  <c:v>ICU</c:v>
                </c:pt>
              </c:strCache>
            </c:strRef>
          </c:cat>
          <c:val>
            <c:numRef>
              <c:f>'DNoH by age &amp; prov 20220302'!$AU$90:$AU$93</c:f>
              <c:numCache>
                <c:formatCode>0.0%</c:formatCode>
                <c:ptCount val="4"/>
                <c:pt idx="0">
                  <c:v>0.31950000000000001</c:v>
                </c:pt>
                <c:pt idx="1">
                  <c:v>0.66056338028169015</c:v>
                </c:pt>
                <c:pt idx="2">
                  <c:v>0.4942528735632184</c:v>
                </c:pt>
                <c:pt idx="3">
                  <c:v>0.52631578947368418</c:v>
                </c:pt>
              </c:numCache>
            </c:numRef>
          </c:val>
          <c:extLst>
            <c:ext xmlns:c16="http://schemas.microsoft.com/office/drawing/2014/chart" uri="{C3380CC4-5D6E-409C-BE32-E72D297353CC}">
              <c16:uniqueId val="{00000000-D44C-4A40-BD1E-52F2E75482BB}"/>
            </c:ext>
          </c:extLst>
        </c:ser>
        <c:ser>
          <c:idx val="1"/>
          <c:order val="1"/>
          <c:tx>
            <c:strRef>
              <c:f>'DNoH by age &amp; prov 20220302'!$AV$71</c:f>
              <c:strCache>
                <c:ptCount val="1"/>
                <c:pt idx="0">
                  <c:v>Partially vaccinated</c:v>
                </c:pt>
              </c:strCache>
            </c:strRef>
          </c:tx>
          <c:spPr>
            <a:solidFill>
              <a:schemeClr val="accent1">
                <a:lumMod val="25000"/>
                <a:lumOff val="75000"/>
              </a:schemeClr>
            </a:solidFill>
            <a:ln>
              <a:noFill/>
            </a:ln>
            <a:effectLst/>
          </c:spPr>
          <c:invertIfNegative val="0"/>
          <c:cat>
            <c:strRef>
              <c:f>'DNoH by age &amp; prov 20220302'!$AT$90:$AT$93</c:f>
              <c:strCache>
                <c:ptCount val="4"/>
                <c:pt idx="0">
                  <c:v>Population</c:v>
                </c:pt>
                <c:pt idx="1">
                  <c:v>Ward</c:v>
                </c:pt>
                <c:pt idx="2">
                  <c:v>High care</c:v>
                </c:pt>
                <c:pt idx="3">
                  <c:v>ICU</c:v>
                </c:pt>
              </c:strCache>
            </c:strRef>
          </c:cat>
          <c:val>
            <c:numRef>
              <c:f>'DNoH by age &amp; prov 20220302'!$AV$90:$AV$93</c:f>
              <c:numCache>
                <c:formatCode>0.0%</c:formatCode>
                <c:ptCount val="4"/>
                <c:pt idx="0">
                  <c:v>6.1799999999999966E-2</c:v>
                </c:pt>
                <c:pt idx="1">
                  <c:v>4.3661971830985913E-2</c:v>
                </c:pt>
                <c:pt idx="2">
                  <c:v>9.1954022988505746E-2</c:v>
                </c:pt>
                <c:pt idx="3">
                  <c:v>7.0175438596491224E-2</c:v>
                </c:pt>
              </c:numCache>
            </c:numRef>
          </c:val>
          <c:extLst>
            <c:ext xmlns:c16="http://schemas.microsoft.com/office/drawing/2014/chart" uri="{C3380CC4-5D6E-409C-BE32-E72D297353CC}">
              <c16:uniqueId val="{00000001-D44C-4A40-BD1E-52F2E75482BB}"/>
            </c:ext>
          </c:extLst>
        </c:ser>
        <c:ser>
          <c:idx val="2"/>
          <c:order val="2"/>
          <c:tx>
            <c:strRef>
              <c:f>'DNoH by age &amp; prov 20220302'!$AW$71</c:f>
              <c:strCache>
                <c:ptCount val="1"/>
                <c:pt idx="0">
                  <c:v>Fully vaccinated</c:v>
                </c:pt>
              </c:strCache>
            </c:strRef>
          </c:tx>
          <c:spPr>
            <a:solidFill>
              <a:schemeClr val="accent1">
                <a:lumMod val="75000"/>
                <a:lumOff val="25000"/>
              </a:schemeClr>
            </a:solidFill>
            <a:ln>
              <a:noFill/>
            </a:ln>
            <a:effectLst/>
          </c:spPr>
          <c:invertIfNegative val="0"/>
          <c:cat>
            <c:strRef>
              <c:f>'DNoH by age &amp; prov 20220302'!$AT$90:$AT$93</c:f>
              <c:strCache>
                <c:ptCount val="4"/>
                <c:pt idx="0">
                  <c:v>Population</c:v>
                </c:pt>
                <c:pt idx="1">
                  <c:v>Ward</c:v>
                </c:pt>
                <c:pt idx="2">
                  <c:v>High care</c:v>
                </c:pt>
                <c:pt idx="3">
                  <c:v>ICU</c:v>
                </c:pt>
              </c:strCache>
            </c:strRef>
          </c:cat>
          <c:val>
            <c:numRef>
              <c:f>'DNoH by age &amp; prov 20220302'!$AW$90:$AW$93</c:f>
              <c:numCache>
                <c:formatCode>0.0%</c:formatCode>
                <c:ptCount val="4"/>
                <c:pt idx="0">
                  <c:v>0.61870000000000003</c:v>
                </c:pt>
                <c:pt idx="1">
                  <c:v>0.29577464788732394</c:v>
                </c:pt>
                <c:pt idx="2">
                  <c:v>0.41379310344827586</c:v>
                </c:pt>
                <c:pt idx="3">
                  <c:v>0.40350877192982454</c:v>
                </c:pt>
              </c:numCache>
            </c:numRef>
          </c:val>
          <c:extLst>
            <c:ext xmlns:c16="http://schemas.microsoft.com/office/drawing/2014/chart" uri="{C3380CC4-5D6E-409C-BE32-E72D297353CC}">
              <c16:uniqueId val="{00000002-D44C-4A40-BD1E-52F2E75482BB}"/>
            </c:ext>
          </c:extLst>
        </c:ser>
        <c:dLbls>
          <c:showLegendKey val="0"/>
          <c:showVal val="0"/>
          <c:showCatName val="0"/>
          <c:showSerName val="0"/>
          <c:showPercent val="0"/>
          <c:showBubbleSize val="0"/>
        </c:dLbls>
        <c:gapWidth val="62"/>
        <c:overlap val="100"/>
        <c:axId val="1639185247"/>
        <c:axId val="1639197311"/>
      </c:barChart>
      <c:lineChart>
        <c:grouping val="standard"/>
        <c:varyColors val="0"/>
        <c:ser>
          <c:idx val="3"/>
          <c:order val="3"/>
          <c:tx>
            <c:strRef>
              <c:f>'DNoH by age &amp; prov 20220302'!$AX$71</c:f>
              <c:strCache>
                <c:ptCount val="1"/>
              </c:strCache>
            </c:strRef>
          </c:tx>
          <c:spPr>
            <a:ln w="28575" cap="rnd">
              <a:solidFill>
                <a:schemeClr val="tx1"/>
              </a:solidFill>
              <a:prstDash val="sysDash"/>
              <a:round/>
            </a:ln>
            <a:effectLst/>
          </c:spPr>
          <c:marker>
            <c:symbol val="none"/>
          </c:marker>
          <c:cat>
            <c:strRef>
              <c:f>'DNoH by age &amp; prov 20220302'!$AT$90:$AT$93</c:f>
              <c:strCache>
                <c:ptCount val="4"/>
                <c:pt idx="0">
                  <c:v>Population</c:v>
                </c:pt>
                <c:pt idx="1">
                  <c:v>Ward</c:v>
                </c:pt>
                <c:pt idx="2">
                  <c:v>High care</c:v>
                </c:pt>
                <c:pt idx="3">
                  <c:v>ICU</c:v>
                </c:pt>
              </c:strCache>
            </c:strRef>
          </c:cat>
          <c:val>
            <c:numRef>
              <c:f>'DNoH by age &amp; prov 20220302'!$AX$90:$AX$93</c:f>
              <c:numCache>
                <c:formatCode>0.0%</c:formatCode>
                <c:ptCount val="4"/>
                <c:pt idx="0">
                  <c:v>0.31950000000000001</c:v>
                </c:pt>
                <c:pt idx="1">
                  <c:v>0.31950000000000001</c:v>
                </c:pt>
                <c:pt idx="2">
                  <c:v>0.31950000000000001</c:v>
                </c:pt>
                <c:pt idx="3">
                  <c:v>0.31950000000000001</c:v>
                </c:pt>
              </c:numCache>
            </c:numRef>
          </c:val>
          <c:smooth val="0"/>
          <c:extLst>
            <c:ext xmlns:c16="http://schemas.microsoft.com/office/drawing/2014/chart" uri="{C3380CC4-5D6E-409C-BE32-E72D297353CC}">
              <c16:uniqueId val="{00000003-D44C-4A40-BD1E-52F2E75482BB}"/>
            </c:ext>
          </c:extLst>
        </c:ser>
        <c:dLbls>
          <c:showLegendKey val="0"/>
          <c:showVal val="0"/>
          <c:showCatName val="0"/>
          <c:showSerName val="0"/>
          <c:showPercent val="0"/>
          <c:showBubbleSize val="0"/>
        </c:dLbls>
        <c:marker val="1"/>
        <c:smooth val="0"/>
        <c:axId val="1639185247"/>
        <c:axId val="1639197311"/>
      </c:lineChart>
      <c:catAx>
        <c:axId val="163918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639197311"/>
        <c:crosses val="autoZero"/>
        <c:auto val="1"/>
        <c:lblAlgn val="ctr"/>
        <c:lblOffset val="100"/>
        <c:noMultiLvlLbl val="0"/>
      </c:catAx>
      <c:valAx>
        <c:axId val="163919731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39185247"/>
        <c:crosses val="autoZero"/>
        <c:crossBetween val="between"/>
        <c:minorUnit val="0.25"/>
      </c:valAx>
    </c:plotArea>
    <c:legend>
      <c:legendPos val="t"/>
      <c:legendEntry>
        <c:idx val="3"/>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r>
              <a:rPr lang="en-GB" sz="1200" dirty="0"/>
              <a:t>2020 Admission rate vs 2019 levels by admissions type - IBNR adjusted</a:t>
            </a:r>
          </a:p>
        </c:rich>
      </c:tx>
      <c:overlay val="0"/>
      <c:spPr>
        <a:noFill/>
        <a:ln>
          <a:noFill/>
        </a:ln>
        <a:effectLst/>
      </c:spPr>
      <c:txPr>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1"/>
          <c:order val="0"/>
          <c:tx>
            <c:strRef>
              <c:f>'C:\Users\jfbruwer\Desktop\[Hospital events Jan - Dec 2019 &amp; 2020 and Jan 2021 _Projection v2.0.xlsb]Admissions vs 2019 level (IBNR)'!$B$7</c:f>
              <c:strCache>
                <c:ptCount val="1"/>
                <c:pt idx="0">
                  <c:v>Actual Surgical Admission Rate Index</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40CB-440A-A98A-C4D2027779BB}"/>
                </c:ext>
              </c:extLst>
            </c:dLbl>
            <c:dLbl>
              <c:idx val="1"/>
              <c:delete val="1"/>
              <c:extLst>
                <c:ext xmlns:c15="http://schemas.microsoft.com/office/drawing/2012/chart" uri="{CE6537A1-D6FC-4f65-9D91-7224C49458BB}"/>
                <c:ext xmlns:c16="http://schemas.microsoft.com/office/drawing/2014/chart" uri="{C3380CC4-5D6E-409C-BE32-E72D297353CC}">
                  <c16:uniqueId val="{00000001-40CB-440A-A98A-C4D2027779BB}"/>
                </c:ext>
              </c:extLst>
            </c:dLbl>
            <c:dLbl>
              <c:idx val="2"/>
              <c:layout>
                <c:manualLayout>
                  <c:x val="5.8479532163742687E-3"/>
                  <c:y val="-8.36120401337792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CB-440A-A98A-C4D2027779B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'[17]Admissions vs 2019 level (IBNR)'!$C$2:$P$3</c:f>
              <c:multiLvlStrCache>
                <c:ptCount val="14"/>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lvl>
                <c:lvl>
                  <c:pt idx="0">
                    <c:v>2020</c:v>
                  </c:pt>
                  <c:pt idx="11">
                    <c:v>IBNR Adjusted</c:v>
                  </c:pt>
                  <c:pt idx="13">
                    <c:v>Early Auths</c:v>
                  </c:pt>
                </c:lvl>
              </c:multiLvlStrCache>
            </c:multiLvlStrRef>
          </c:cat>
          <c:val>
            <c:numRef>
              <c:f>'[17]Admissions vs 2019 level (IBNR)'!$C$7:$O$7</c:f>
              <c:numCache>
                <c:formatCode>General</c:formatCode>
                <c:ptCount val="13"/>
                <c:pt idx="0">
                  <c:v>0.97066791309259204</c:v>
                </c:pt>
                <c:pt idx="1">
                  <c:v>1.0069763771445503</c:v>
                </c:pt>
                <c:pt idx="2">
                  <c:v>0.96030557660889637</c:v>
                </c:pt>
                <c:pt idx="3">
                  <c:v>0.31535064539193081</c:v>
                </c:pt>
                <c:pt idx="4">
                  <c:v>0.66485315285839852</c:v>
                </c:pt>
                <c:pt idx="5">
                  <c:v>0.78221848991192011</c:v>
                </c:pt>
                <c:pt idx="6">
                  <c:v>0.59372121475927342</c:v>
                </c:pt>
                <c:pt idx="7">
                  <c:v>0.62078282279202779</c:v>
                </c:pt>
                <c:pt idx="8">
                  <c:v>0.83279886031051198</c:v>
                </c:pt>
                <c:pt idx="9">
                  <c:v>0.8132724173284902</c:v>
                </c:pt>
                <c:pt idx="10">
                  <c:v>0.90095007009555172</c:v>
                </c:pt>
                <c:pt idx="11">
                  <c:v>0.96326878685653039</c:v>
                </c:pt>
                <c:pt idx="12">
                  <c:v>0.59749955124554111</c:v>
                </c:pt>
              </c:numCache>
            </c:numRef>
          </c:val>
          <c:smooth val="0"/>
          <c:extLst>
            <c:ext xmlns:c16="http://schemas.microsoft.com/office/drawing/2014/chart" uri="{C3380CC4-5D6E-409C-BE32-E72D297353CC}">
              <c16:uniqueId val="{00000003-40CB-440A-A98A-C4D2027779BB}"/>
            </c:ext>
          </c:extLst>
        </c:ser>
        <c:ser>
          <c:idx val="2"/>
          <c:order val="1"/>
          <c:tx>
            <c:strRef>
              <c:f>'C:\Users\jfbruwer\Desktop\[Hospital events Jan - Dec 2019 &amp; 2020 and Jan 2021 _Projection v2.0.xlsb]Admissions vs 2019 level (IBNR)'!$B$8</c:f>
              <c:strCache>
                <c:ptCount val="1"/>
                <c:pt idx="0">
                  <c:v>Actual Medical Admission Rate Index</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4-40CB-440A-A98A-C4D2027779BB}"/>
                </c:ext>
              </c:extLst>
            </c:dLbl>
            <c:dLbl>
              <c:idx val="1"/>
              <c:delete val="1"/>
              <c:extLst>
                <c:ext xmlns:c15="http://schemas.microsoft.com/office/drawing/2012/chart" uri="{CE6537A1-D6FC-4f65-9D91-7224C49458BB}"/>
                <c:ext xmlns:c16="http://schemas.microsoft.com/office/drawing/2014/chart" uri="{C3380CC4-5D6E-409C-BE32-E72D297353CC}">
                  <c16:uniqueId val="{00000005-40CB-440A-A98A-C4D2027779BB}"/>
                </c:ext>
              </c:extLst>
            </c:dLbl>
            <c:dLbl>
              <c:idx val="2"/>
              <c:layout>
                <c:manualLayout>
                  <c:x val="1.1695906432748537E-2"/>
                  <c:y val="2.7870680044593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0CB-440A-A98A-C4D2027779BB}"/>
                </c:ext>
              </c:extLst>
            </c:dLbl>
            <c:dLbl>
              <c:idx val="11"/>
              <c:layout>
                <c:manualLayout>
                  <c:x val="1.6511267900262061E-3"/>
                  <c:y val="1.2130596416871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0CB-440A-A98A-C4D2027779BB}"/>
                </c:ext>
              </c:extLst>
            </c:dLbl>
            <c:dLbl>
              <c:idx val="12"/>
              <c:layout>
                <c:manualLayout>
                  <c:x val="-1.1557887530183443E-2"/>
                  <c:y val="-2.656099055573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0CB-440A-A98A-C4D2027779B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'[17]Admissions vs 2019 level (IBNR)'!$C$2:$P$3</c:f>
              <c:multiLvlStrCache>
                <c:ptCount val="14"/>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lvl>
                <c:lvl>
                  <c:pt idx="0">
                    <c:v>2020</c:v>
                  </c:pt>
                  <c:pt idx="11">
                    <c:v>IBNR Adjusted</c:v>
                  </c:pt>
                  <c:pt idx="13">
                    <c:v>Early Auths</c:v>
                  </c:pt>
                </c:lvl>
              </c:multiLvlStrCache>
            </c:multiLvlStrRef>
          </c:cat>
          <c:val>
            <c:numRef>
              <c:f>'[17]Admissions vs 2019 level (IBNR)'!$C$8:$O$8</c:f>
              <c:numCache>
                <c:formatCode>General</c:formatCode>
                <c:ptCount val="13"/>
                <c:pt idx="0">
                  <c:v>1.0005435814179069</c:v>
                </c:pt>
                <c:pt idx="1">
                  <c:v>1.0182870377903837</c:v>
                </c:pt>
                <c:pt idx="2">
                  <c:v>0.86157796992092284</c:v>
                </c:pt>
                <c:pt idx="3">
                  <c:v>0.42736782719836675</c:v>
                </c:pt>
                <c:pt idx="4">
                  <c:v>0.43392665117549012</c:v>
                </c:pt>
                <c:pt idx="5">
                  <c:v>0.48697712920101499</c:v>
                </c:pt>
                <c:pt idx="6">
                  <c:v>0.47632094573690709</c:v>
                </c:pt>
                <c:pt idx="7">
                  <c:v>0.50342877588869783</c:v>
                </c:pt>
                <c:pt idx="8">
                  <c:v>0.64113964615649743</c:v>
                </c:pt>
                <c:pt idx="9">
                  <c:v>0.69159897852843266</c:v>
                </c:pt>
                <c:pt idx="10">
                  <c:v>0.76068976456770288</c:v>
                </c:pt>
                <c:pt idx="11">
                  <c:v>0.91833206713902771</c:v>
                </c:pt>
                <c:pt idx="12">
                  <c:v>0.73600457120784923</c:v>
                </c:pt>
              </c:numCache>
            </c:numRef>
          </c:val>
          <c:smooth val="0"/>
          <c:extLst>
            <c:ext xmlns:c16="http://schemas.microsoft.com/office/drawing/2014/chart" uri="{C3380CC4-5D6E-409C-BE32-E72D297353CC}">
              <c16:uniqueId val="{00000009-40CB-440A-A98A-C4D2027779BB}"/>
            </c:ext>
          </c:extLst>
        </c:ser>
        <c:ser>
          <c:idx val="0"/>
          <c:order val="2"/>
          <c:tx>
            <c:strRef>
              <c:f>'C:\Users\jfbruwer\Desktop\[Hospital events Jan - Dec 2019 &amp; 2020 and Jan 2021 _Projection v2.0.xlsb]Admissions vs 2019 level (IBNR)'!$B$5</c:f>
              <c:strCache>
                <c:ptCount val="1"/>
                <c:pt idx="0">
                  <c:v>Actual Admission rate index</c:v>
                </c:pt>
              </c:strCache>
            </c:strRef>
          </c:tx>
          <c:spPr>
            <a:ln w="28575" cap="rnd">
              <a:solidFill>
                <a:sysClr val="windowText" lastClr="000000"/>
              </a:solidFill>
              <a:round/>
            </a:ln>
            <a:effectLst/>
          </c:spPr>
          <c:marker>
            <c:symbol val="circle"/>
            <c:size val="5"/>
            <c:spPr>
              <a:solidFill>
                <a:schemeClr val="tx1"/>
              </a:solidFill>
              <a:ln w="9525">
                <a:solidFill>
                  <a:sysClr val="windowText" lastClr="00000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A-40CB-440A-A98A-C4D2027779BB}"/>
                </c:ext>
              </c:extLst>
            </c:dLbl>
            <c:dLbl>
              <c:idx val="1"/>
              <c:delete val="1"/>
              <c:extLst>
                <c:ext xmlns:c15="http://schemas.microsoft.com/office/drawing/2012/chart" uri="{CE6537A1-D6FC-4f65-9D91-7224C49458BB}"/>
                <c:ext xmlns:c16="http://schemas.microsoft.com/office/drawing/2014/chart" uri="{C3380CC4-5D6E-409C-BE32-E72D297353CC}">
                  <c16:uniqueId val="{0000000B-40CB-440A-A98A-C4D2027779BB}"/>
                </c:ext>
              </c:extLst>
            </c:dLbl>
            <c:dLbl>
              <c:idx val="2"/>
              <c:layout>
                <c:manualLayout>
                  <c:x val="0"/>
                  <c:y val="2.7870680044593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0CB-440A-A98A-C4D2027779BB}"/>
                </c:ext>
              </c:extLst>
            </c:dLbl>
            <c:dLbl>
              <c:idx val="9"/>
              <c:layout>
                <c:manualLayout>
                  <c:x val="-6.146091958401486E-3"/>
                  <c:y val="1.3099872936936374E-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0CB-440A-A98A-C4D2027779BB}"/>
                </c:ext>
              </c:extLst>
            </c:dLbl>
            <c:dLbl>
              <c:idx val="11"/>
              <c:layout>
                <c:manualLayout>
                  <c:x val="1.162289252190465E-4"/>
                  <c:y val="2.34904107599200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0CB-440A-A98A-C4D2027779B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'[17]Admissions vs 2019 level (IBNR)'!$C$2:$P$3</c:f>
              <c:multiLvlStrCache>
                <c:ptCount val="14"/>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lvl>
                <c:lvl>
                  <c:pt idx="0">
                    <c:v>2020</c:v>
                  </c:pt>
                  <c:pt idx="11">
                    <c:v>IBNR Adjusted</c:v>
                  </c:pt>
                  <c:pt idx="13">
                    <c:v>Early Auths</c:v>
                  </c:pt>
                </c:lvl>
              </c:multiLvlStrCache>
            </c:multiLvlStrRef>
          </c:cat>
          <c:val>
            <c:numRef>
              <c:f>'[17]Admissions vs 2019 level (IBNR)'!$C$5:$P$5</c:f>
              <c:numCache>
                <c:formatCode>General</c:formatCode>
                <c:ptCount val="14"/>
                <c:pt idx="0">
                  <c:v>0.9823254445482309</c:v>
                </c:pt>
                <c:pt idx="1">
                  <c:v>1.011337674765791</c:v>
                </c:pt>
                <c:pt idx="2">
                  <c:v>0.92115212078862374</c:v>
                </c:pt>
                <c:pt idx="3">
                  <c:v>0.35927227594825362</c:v>
                </c:pt>
                <c:pt idx="4">
                  <c:v>0.57040193097415592</c:v>
                </c:pt>
                <c:pt idx="5">
                  <c:v>0.65843266844151771</c:v>
                </c:pt>
                <c:pt idx="6">
                  <c:v>0.54857158126875372</c:v>
                </c:pt>
                <c:pt idx="7">
                  <c:v>0.57349409501858561</c:v>
                </c:pt>
                <c:pt idx="8">
                  <c:v>0.75678241611218899</c:v>
                </c:pt>
                <c:pt idx="9">
                  <c:v>0.7678236955904959</c:v>
                </c:pt>
                <c:pt idx="10">
                  <c:v>0.84793233732768436</c:v>
                </c:pt>
                <c:pt idx="11">
                  <c:v>0.93737277584272649</c:v>
                </c:pt>
                <c:pt idx="12">
                  <c:v>0.6515444217867753</c:v>
                </c:pt>
                <c:pt idx="13">
                  <c:v>0.70898103142177471</c:v>
                </c:pt>
              </c:numCache>
            </c:numRef>
          </c:val>
          <c:smooth val="0"/>
          <c:extLst>
            <c:ext xmlns:c16="http://schemas.microsoft.com/office/drawing/2014/chart" uri="{C3380CC4-5D6E-409C-BE32-E72D297353CC}">
              <c16:uniqueId val="{0000000F-40CB-440A-A98A-C4D2027779BB}"/>
            </c:ext>
          </c:extLst>
        </c:ser>
        <c:ser>
          <c:idx val="3"/>
          <c:order val="3"/>
          <c:tx>
            <c:strRef>
              <c:f>'C:\Users\jfbruwer\Desktop\[Hospital events Jan - Dec 2019 &amp; 2020 and Jan 2021 _Projection v2.0.xlsb]Admissions vs 2019 level (IBNR)'!$B$4</c:f>
              <c:strCache>
                <c:ptCount val="1"/>
                <c:pt idx="0">
                  <c:v>2019 levels</c:v>
                </c:pt>
              </c:strCache>
            </c:strRef>
          </c:tx>
          <c:spPr>
            <a:ln w="28575" cap="rnd">
              <a:solidFill>
                <a:schemeClr val="bg1">
                  <a:lumMod val="50000"/>
                </a:schemeClr>
              </a:solidFill>
              <a:prstDash val="sysDash"/>
              <a:round/>
            </a:ln>
            <a:effectLst/>
          </c:spPr>
          <c:marker>
            <c:symbol val="circle"/>
            <c:size val="5"/>
            <c:spPr>
              <a:solidFill>
                <a:schemeClr val="bg1">
                  <a:lumMod val="50000"/>
                </a:schemeClr>
              </a:solidFill>
              <a:ln w="9525">
                <a:solidFill>
                  <a:schemeClr val="bg1">
                    <a:lumMod val="50000"/>
                  </a:schemeClr>
                </a:solidFill>
              </a:ln>
              <a:effectLst/>
            </c:spPr>
          </c:marker>
          <c:cat>
            <c:multiLvlStrRef>
              <c:f>'[17]Admissions vs 2019 level (IBNR)'!$C$2:$P$3</c:f>
              <c:multiLvlStrCache>
                <c:ptCount val="14"/>
                <c:lvl>
                  <c:pt idx="0">
                    <c:v>1</c:v>
                  </c:pt>
                  <c:pt idx="1">
                    <c:v>2</c:v>
                  </c:pt>
                  <c:pt idx="2">
                    <c:v>3</c:v>
                  </c:pt>
                  <c:pt idx="3">
                    <c:v>4</c:v>
                  </c:pt>
                  <c:pt idx="4">
                    <c:v>5</c:v>
                  </c:pt>
                  <c:pt idx="5">
                    <c:v>6</c:v>
                  </c:pt>
                  <c:pt idx="6">
                    <c:v>7</c:v>
                  </c:pt>
                  <c:pt idx="7">
                    <c:v>8</c:v>
                  </c:pt>
                  <c:pt idx="8">
                    <c:v>9</c:v>
                  </c:pt>
                  <c:pt idx="9">
                    <c:v>10</c:v>
                  </c:pt>
                  <c:pt idx="10">
                    <c:v>11</c:v>
                  </c:pt>
                  <c:pt idx="11">
                    <c:v>12</c:v>
                  </c:pt>
                  <c:pt idx="12">
                    <c:v>1</c:v>
                  </c:pt>
                  <c:pt idx="13">
                    <c:v>2</c:v>
                  </c:pt>
                </c:lvl>
                <c:lvl>
                  <c:pt idx="0">
                    <c:v>2020</c:v>
                  </c:pt>
                  <c:pt idx="11">
                    <c:v>IBNR Adjusted</c:v>
                  </c:pt>
                  <c:pt idx="13">
                    <c:v>Early Auths</c:v>
                  </c:pt>
                </c:lvl>
              </c:multiLvlStrCache>
            </c:multiLvlStrRef>
          </c:cat>
          <c:val>
            <c:numRef>
              <c:f>'[17]Admissions vs 2019 level (IBNR)'!$C$4:$O$4</c:f>
              <c:numCache>
                <c:formatCode>General</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smooth val="0"/>
          <c:extLst>
            <c:ext xmlns:c16="http://schemas.microsoft.com/office/drawing/2014/chart" uri="{C3380CC4-5D6E-409C-BE32-E72D297353CC}">
              <c16:uniqueId val="{00000010-40CB-440A-A98A-C4D2027779BB}"/>
            </c:ext>
          </c:extLst>
        </c:ser>
        <c:dLbls>
          <c:showLegendKey val="0"/>
          <c:showVal val="0"/>
          <c:showCatName val="0"/>
          <c:showSerName val="0"/>
          <c:showPercent val="0"/>
          <c:showBubbleSize val="0"/>
        </c:dLbls>
        <c:marker val="1"/>
        <c:smooth val="0"/>
        <c:axId val="-1286425152"/>
        <c:axId val="-1286428960"/>
      </c:lineChart>
      <c:catAx>
        <c:axId val="-128642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286428960"/>
        <c:crosses val="autoZero"/>
        <c:auto val="1"/>
        <c:lblAlgn val="ctr"/>
        <c:lblOffset val="100"/>
        <c:noMultiLvlLbl val="0"/>
      </c:catAx>
      <c:valAx>
        <c:axId val="-1286428960"/>
        <c:scaling>
          <c:orientation val="minMax"/>
          <c:min val="0.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GB"/>
                  <a:t>Admission Rate Index (2019 levels =100%)</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286425152"/>
        <c:crosses val="autoZero"/>
        <c:crossBetween val="between"/>
      </c:valAx>
      <c:spPr>
        <a:noFill/>
        <a:ln>
          <a:noFill/>
        </a:ln>
        <a:effectLst/>
      </c:spPr>
    </c:plotArea>
    <c:legend>
      <c:legendPos val="b"/>
      <c:overlay val="0"/>
      <c:spPr>
        <a:noFill/>
        <a:ln>
          <a:solidFill>
            <a:schemeClr val="bg1">
              <a:lumMod val="75000"/>
            </a:schemeClr>
          </a:solid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solidFill>
        <a:srgbClr val="000000"/>
      </a:solidFill>
    </a:ln>
    <a:effectLst/>
  </c:spPr>
  <c:txPr>
    <a:bodyPr/>
    <a:lstStyle/>
    <a:p>
      <a:pPr>
        <a:defRPr>
          <a:solidFill>
            <a:sysClr val="windowText" lastClr="000000"/>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GB" dirty="0"/>
              <a:t>2020 out-of-hospital</a:t>
            </a:r>
            <a:r>
              <a:rPr lang="en-GB" baseline="0" dirty="0"/>
              <a:t> </a:t>
            </a:r>
            <a:r>
              <a:rPr lang="en-GB" dirty="0"/>
              <a:t>visit rate vs 2019 levels by provider type</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3"/>
          <c:order val="0"/>
          <c:tx>
            <c:strRef>
              <c:f>'Visits vs 2019 level - vs 2020'!$B$4</c:f>
              <c:strCache>
                <c:ptCount val="1"/>
                <c:pt idx="0">
                  <c:v>2019 levels</c:v>
                </c:pt>
              </c:strCache>
            </c:strRef>
          </c:tx>
          <c:spPr>
            <a:ln w="28575" cap="rnd">
              <a:solidFill>
                <a:schemeClr val="bg1">
                  <a:lumMod val="50000"/>
                </a:schemeClr>
              </a:solidFill>
              <a:prstDash val="sysDash"/>
              <a:round/>
            </a:ln>
            <a:effectLst/>
          </c:spPr>
          <c:marker>
            <c:symbol val="circle"/>
            <c:size val="5"/>
            <c:spPr>
              <a:solidFill>
                <a:schemeClr val="bg1">
                  <a:lumMod val="50000"/>
                </a:schemeClr>
              </a:solidFill>
              <a:ln w="9525">
                <a:solidFill>
                  <a:schemeClr val="bg1">
                    <a:lumMod val="50000"/>
                  </a:schemeClr>
                </a:solidFill>
              </a:ln>
              <a:effectLst/>
            </c:spPr>
          </c:marker>
          <c:cat>
            <c:multiLvlStrRef>
              <c:f>'Visits vs 2019 level - vs 2020'!$C$2:$O$3</c:f>
              <c:multiLvlStrCache>
                <c:ptCount val="13"/>
                <c:lvl>
                  <c:pt idx="0">
                    <c:v>1</c:v>
                  </c:pt>
                  <c:pt idx="1">
                    <c:v>2</c:v>
                  </c:pt>
                  <c:pt idx="2">
                    <c:v>3</c:v>
                  </c:pt>
                  <c:pt idx="3">
                    <c:v>4</c:v>
                  </c:pt>
                  <c:pt idx="4">
                    <c:v>5</c:v>
                  </c:pt>
                  <c:pt idx="5">
                    <c:v>6</c:v>
                  </c:pt>
                  <c:pt idx="6">
                    <c:v>7</c:v>
                  </c:pt>
                  <c:pt idx="7">
                    <c:v>8</c:v>
                  </c:pt>
                  <c:pt idx="8">
                    <c:v>9</c:v>
                  </c:pt>
                  <c:pt idx="9">
                    <c:v>10</c:v>
                  </c:pt>
                  <c:pt idx="10">
                    <c:v>11</c:v>
                  </c:pt>
                  <c:pt idx="11">
                    <c:v>12</c:v>
                  </c:pt>
                  <c:pt idx="12">
                    <c:v>1</c:v>
                  </c:pt>
                </c:lvl>
                <c:lvl>
                  <c:pt idx="0">
                    <c:v>2020</c:v>
                  </c:pt>
                  <c:pt idx="12">
                    <c:v>2021</c:v>
                  </c:pt>
                </c:lvl>
              </c:multiLvlStrCache>
            </c:multiLvlStrRef>
          </c:cat>
          <c:val>
            <c:numRef>
              <c:f>'Visits vs 2019 level - vs 2020'!$C$4:$O$4</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smooth val="0"/>
          <c:extLst>
            <c:ext xmlns:c16="http://schemas.microsoft.com/office/drawing/2014/chart" uri="{C3380CC4-5D6E-409C-BE32-E72D297353CC}">
              <c16:uniqueId val="{00000008-2CB7-4105-85C8-AE17CC0157FA}"/>
            </c:ext>
          </c:extLst>
        </c:ser>
        <c:ser>
          <c:idx val="6"/>
          <c:order val="1"/>
          <c:tx>
            <c:strRef>
              <c:f>'Visits vs 2019 level - vs 2020'!$B$10</c:f>
              <c:strCache>
                <c:ptCount val="1"/>
                <c:pt idx="0">
                  <c:v>Dental Visit Index</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9-2CB7-4105-85C8-AE17CC0157FA}"/>
                </c:ext>
              </c:extLst>
            </c:dLbl>
            <c:dLbl>
              <c:idx val="1"/>
              <c:delete val="1"/>
              <c:extLst>
                <c:ext xmlns:c15="http://schemas.microsoft.com/office/drawing/2012/chart" uri="{CE6537A1-D6FC-4f65-9D91-7224C49458BB}"/>
                <c:ext xmlns:c16="http://schemas.microsoft.com/office/drawing/2014/chart" uri="{C3380CC4-5D6E-409C-BE32-E72D297353CC}">
                  <c16:uniqueId val="{0000000A-2CB7-4105-85C8-AE17CC0157FA}"/>
                </c:ext>
              </c:extLst>
            </c:dLbl>
            <c:dLbl>
              <c:idx val="8"/>
              <c:layout>
                <c:manualLayout>
                  <c:x val="1.477541371158284E-3"/>
                  <c:y val="7.73993808049535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CB7-4105-85C8-AE17CC0157F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'Visits vs 2019 level - vs 2020'!$C$2:$O$3</c:f>
              <c:multiLvlStrCache>
                <c:ptCount val="13"/>
                <c:lvl>
                  <c:pt idx="0">
                    <c:v>1</c:v>
                  </c:pt>
                  <c:pt idx="1">
                    <c:v>2</c:v>
                  </c:pt>
                  <c:pt idx="2">
                    <c:v>3</c:v>
                  </c:pt>
                  <c:pt idx="3">
                    <c:v>4</c:v>
                  </c:pt>
                  <c:pt idx="4">
                    <c:v>5</c:v>
                  </c:pt>
                  <c:pt idx="5">
                    <c:v>6</c:v>
                  </c:pt>
                  <c:pt idx="6">
                    <c:v>7</c:v>
                  </c:pt>
                  <c:pt idx="7">
                    <c:v>8</c:v>
                  </c:pt>
                  <c:pt idx="8">
                    <c:v>9</c:v>
                  </c:pt>
                  <c:pt idx="9">
                    <c:v>10</c:v>
                  </c:pt>
                  <c:pt idx="10">
                    <c:v>11</c:v>
                  </c:pt>
                  <c:pt idx="11">
                    <c:v>12</c:v>
                  </c:pt>
                  <c:pt idx="12">
                    <c:v>1</c:v>
                  </c:pt>
                </c:lvl>
                <c:lvl>
                  <c:pt idx="0">
                    <c:v>2020</c:v>
                  </c:pt>
                  <c:pt idx="12">
                    <c:v>2021</c:v>
                  </c:pt>
                </c:lvl>
              </c:multiLvlStrCache>
            </c:multiLvlStrRef>
          </c:cat>
          <c:val>
            <c:numRef>
              <c:f>'Visits vs 2019 level - vs 2020'!$C$10:$O$10</c:f>
              <c:numCache>
                <c:formatCode>0.0%</c:formatCode>
                <c:ptCount val="13"/>
                <c:pt idx="0">
                  <c:v>1.0623795079329159</c:v>
                </c:pt>
                <c:pt idx="1">
                  <c:v>0.90711777414819439</c:v>
                </c:pt>
                <c:pt idx="2">
                  <c:v>0.66766206999536437</c:v>
                </c:pt>
                <c:pt idx="3">
                  <c:v>0.15609443181747262</c:v>
                </c:pt>
                <c:pt idx="4">
                  <c:v>0.60710580045908402</c:v>
                </c:pt>
                <c:pt idx="5">
                  <c:v>0.84854195570269642</c:v>
                </c:pt>
                <c:pt idx="6">
                  <c:v>0.67353407364056772</c:v>
                </c:pt>
                <c:pt idx="7">
                  <c:v>0.89009161197549436</c:v>
                </c:pt>
                <c:pt idx="8">
                  <c:v>0.99615575686526059</c:v>
                </c:pt>
                <c:pt idx="9">
                  <c:v>0.99553699276066943</c:v>
                </c:pt>
                <c:pt idx="10">
                  <c:v>0.94723176322289049</c:v>
                </c:pt>
                <c:pt idx="11">
                  <c:v>0.83497651285738661</c:v>
                </c:pt>
                <c:pt idx="12">
                  <c:v>0.70927997813205723</c:v>
                </c:pt>
              </c:numCache>
            </c:numRef>
          </c:val>
          <c:smooth val="0"/>
          <c:extLst>
            <c:ext xmlns:c16="http://schemas.microsoft.com/office/drawing/2014/chart" uri="{C3380CC4-5D6E-409C-BE32-E72D297353CC}">
              <c16:uniqueId val="{0000000C-2CB7-4105-85C8-AE17CC0157FA}"/>
            </c:ext>
          </c:extLst>
        </c:ser>
        <c:ser>
          <c:idx val="1"/>
          <c:order val="2"/>
          <c:tx>
            <c:strRef>
              <c:f>'Visits vs 2019 level - vs 2020'!$B$7</c:f>
              <c:strCache>
                <c:ptCount val="1"/>
                <c:pt idx="0">
                  <c:v>Medicine Visit Index</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D-2CB7-4105-85C8-AE17CC0157FA}"/>
                </c:ext>
              </c:extLst>
            </c:dLbl>
            <c:dLbl>
              <c:idx val="1"/>
              <c:delete val="1"/>
              <c:extLst>
                <c:ext xmlns:c15="http://schemas.microsoft.com/office/drawing/2012/chart" uri="{CE6537A1-D6FC-4f65-9D91-7224C49458BB}"/>
                <c:ext xmlns:c16="http://schemas.microsoft.com/office/drawing/2014/chart" uri="{C3380CC4-5D6E-409C-BE32-E72D297353CC}">
                  <c16:uniqueId val="{0000000E-2CB7-4105-85C8-AE17CC0157FA}"/>
                </c:ext>
              </c:extLst>
            </c:dLbl>
            <c:dLbl>
              <c:idx val="2"/>
              <c:delete val="1"/>
              <c:extLst>
                <c:ext xmlns:c15="http://schemas.microsoft.com/office/drawing/2012/chart" uri="{CE6537A1-D6FC-4f65-9D91-7224C49458BB}"/>
                <c:ext xmlns:c16="http://schemas.microsoft.com/office/drawing/2014/chart" uri="{C3380CC4-5D6E-409C-BE32-E72D297353CC}">
                  <c16:uniqueId val="{0000000F-2CB7-4105-85C8-AE17CC0157FA}"/>
                </c:ext>
              </c:extLst>
            </c:dLbl>
            <c:dLbl>
              <c:idx val="8"/>
              <c:layout>
                <c:manualLayout>
                  <c:x val="1.477541371158284E-3"/>
                  <c:y val="-1.28998968008255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CB7-4105-85C8-AE17CC0157FA}"/>
                </c:ext>
              </c:extLst>
            </c:dLbl>
            <c:dLbl>
              <c:idx val="9"/>
              <c:layout>
                <c:manualLayout>
                  <c:x val="0"/>
                  <c:y val="-1.0319917440660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CB7-4105-85C8-AE17CC0157F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'Visits vs 2019 level - vs 2020'!$C$2:$O$3</c:f>
              <c:multiLvlStrCache>
                <c:ptCount val="13"/>
                <c:lvl>
                  <c:pt idx="0">
                    <c:v>1</c:v>
                  </c:pt>
                  <c:pt idx="1">
                    <c:v>2</c:v>
                  </c:pt>
                  <c:pt idx="2">
                    <c:v>3</c:v>
                  </c:pt>
                  <c:pt idx="3">
                    <c:v>4</c:v>
                  </c:pt>
                  <c:pt idx="4">
                    <c:v>5</c:v>
                  </c:pt>
                  <c:pt idx="5">
                    <c:v>6</c:v>
                  </c:pt>
                  <c:pt idx="6">
                    <c:v>7</c:v>
                  </c:pt>
                  <c:pt idx="7">
                    <c:v>8</c:v>
                  </c:pt>
                  <c:pt idx="8">
                    <c:v>9</c:v>
                  </c:pt>
                  <c:pt idx="9">
                    <c:v>10</c:v>
                  </c:pt>
                  <c:pt idx="10">
                    <c:v>11</c:v>
                  </c:pt>
                  <c:pt idx="11">
                    <c:v>12</c:v>
                  </c:pt>
                  <c:pt idx="12">
                    <c:v>1</c:v>
                  </c:pt>
                </c:lvl>
                <c:lvl>
                  <c:pt idx="0">
                    <c:v>2020</c:v>
                  </c:pt>
                  <c:pt idx="12">
                    <c:v>2021</c:v>
                  </c:pt>
                </c:lvl>
              </c:multiLvlStrCache>
            </c:multiLvlStrRef>
          </c:cat>
          <c:val>
            <c:numRef>
              <c:f>'Visits vs 2019 level - vs 2020'!$C$7:$O$7</c:f>
              <c:numCache>
                <c:formatCode>0.0%</c:formatCode>
                <c:ptCount val="13"/>
                <c:pt idx="0">
                  <c:v>0.9771636523972187</c:v>
                </c:pt>
                <c:pt idx="1">
                  <c:v>1.00327222464232</c:v>
                </c:pt>
                <c:pt idx="2">
                  <c:v>1.0574289751466632</c:v>
                </c:pt>
                <c:pt idx="3">
                  <c:v>0.91340185456571765</c:v>
                </c:pt>
                <c:pt idx="4">
                  <c:v>0.89836461795941991</c:v>
                </c:pt>
                <c:pt idx="5">
                  <c:v>1.0108546568875252</c:v>
                </c:pt>
                <c:pt idx="6">
                  <c:v>0.982757884765187</c:v>
                </c:pt>
                <c:pt idx="7">
                  <c:v>0.95397903577100585</c:v>
                </c:pt>
                <c:pt idx="8">
                  <c:v>1.0087885164989727</c:v>
                </c:pt>
                <c:pt idx="9">
                  <c:v>0.97646601808129763</c:v>
                </c:pt>
                <c:pt idx="10">
                  <c:v>1.0185983227072004</c:v>
                </c:pt>
                <c:pt idx="11">
                  <c:v>1.04662265440855</c:v>
                </c:pt>
                <c:pt idx="12">
                  <c:v>0.93012766224979004</c:v>
                </c:pt>
              </c:numCache>
            </c:numRef>
          </c:val>
          <c:smooth val="0"/>
          <c:extLst>
            <c:ext xmlns:c16="http://schemas.microsoft.com/office/drawing/2014/chart" uri="{C3380CC4-5D6E-409C-BE32-E72D297353CC}">
              <c16:uniqueId val="{00000012-2CB7-4105-85C8-AE17CC0157FA}"/>
            </c:ext>
          </c:extLst>
        </c:ser>
        <c:ser>
          <c:idx val="2"/>
          <c:order val="3"/>
          <c:tx>
            <c:strRef>
              <c:f>'Visits vs 2019 level - vs 2020'!$B$8</c:f>
              <c:strCache>
                <c:ptCount val="1"/>
                <c:pt idx="0">
                  <c:v>GP and Specialist Visit Index</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3-2CB7-4105-85C8-AE17CC0157FA}"/>
                </c:ext>
              </c:extLst>
            </c:dLbl>
            <c:dLbl>
              <c:idx val="1"/>
              <c:delete val="1"/>
              <c:extLst>
                <c:ext xmlns:c15="http://schemas.microsoft.com/office/drawing/2012/chart" uri="{CE6537A1-D6FC-4f65-9D91-7224C49458BB}"/>
                <c:ext xmlns:c16="http://schemas.microsoft.com/office/drawing/2014/chart" uri="{C3380CC4-5D6E-409C-BE32-E72D297353CC}">
                  <c16:uniqueId val="{00000014-2CB7-4105-85C8-AE17CC0157FA}"/>
                </c:ext>
              </c:extLst>
            </c:dLbl>
            <c:dLbl>
              <c:idx val="2"/>
              <c:layout>
                <c:manualLayout>
                  <c:x val="-5.4175891097957414E-17"/>
                  <c:y val="-1.805985552115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CB7-4105-85C8-AE17CC0157FA}"/>
                </c:ext>
              </c:extLst>
            </c:dLbl>
            <c:dLbl>
              <c:idx val="8"/>
              <c:layout>
                <c:manualLayout>
                  <c:x val="1.0835178219591483E-16"/>
                  <c:y val="1.0319917440660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2CB7-4105-85C8-AE17CC0157F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'Visits vs 2019 level - vs 2020'!$C$2:$O$3</c:f>
              <c:multiLvlStrCache>
                <c:ptCount val="13"/>
                <c:lvl>
                  <c:pt idx="0">
                    <c:v>1</c:v>
                  </c:pt>
                  <c:pt idx="1">
                    <c:v>2</c:v>
                  </c:pt>
                  <c:pt idx="2">
                    <c:v>3</c:v>
                  </c:pt>
                  <c:pt idx="3">
                    <c:v>4</c:v>
                  </c:pt>
                  <c:pt idx="4">
                    <c:v>5</c:v>
                  </c:pt>
                  <c:pt idx="5">
                    <c:v>6</c:v>
                  </c:pt>
                  <c:pt idx="6">
                    <c:v>7</c:v>
                  </c:pt>
                  <c:pt idx="7">
                    <c:v>8</c:v>
                  </c:pt>
                  <c:pt idx="8">
                    <c:v>9</c:v>
                  </c:pt>
                  <c:pt idx="9">
                    <c:v>10</c:v>
                  </c:pt>
                  <c:pt idx="10">
                    <c:v>11</c:v>
                  </c:pt>
                  <c:pt idx="11">
                    <c:v>12</c:v>
                  </c:pt>
                  <c:pt idx="12">
                    <c:v>1</c:v>
                  </c:pt>
                </c:lvl>
                <c:lvl>
                  <c:pt idx="0">
                    <c:v>2020</c:v>
                  </c:pt>
                  <c:pt idx="12">
                    <c:v>2021</c:v>
                  </c:pt>
                </c:lvl>
              </c:multiLvlStrCache>
            </c:multiLvlStrRef>
          </c:cat>
          <c:val>
            <c:numRef>
              <c:f>'Visits vs 2019 level - vs 2020'!$C$8:$O$8</c:f>
              <c:numCache>
                <c:formatCode>0.0%</c:formatCode>
                <c:ptCount val="13"/>
                <c:pt idx="0">
                  <c:v>1.0590058734472161</c:v>
                </c:pt>
                <c:pt idx="1">
                  <c:v>1.096530060294439</c:v>
                </c:pt>
                <c:pt idx="2">
                  <c:v>1.0824505530337585</c:v>
                </c:pt>
                <c:pt idx="3">
                  <c:v>0.553078037478412</c:v>
                </c:pt>
                <c:pt idx="4">
                  <c:v>0.68356385337005598</c:v>
                </c:pt>
                <c:pt idx="5">
                  <c:v>0.87817408467177027</c:v>
                </c:pt>
                <c:pt idx="6">
                  <c:v>0.86549030331277388</c:v>
                </c:pt>
                <c:pt idx="7">
                  <c:v>0.82663420150621159</c:v>
                </c:pt>
                <c:pt idx="8">
                  <c:v>0.97681680475563681</c:v>
                </c:pt>
                <c:pt idx="9">
                  <c:v>0.99221021149880217</c:v>
                </c:pt>
                <c:pt idx="10">
                  <c:v>1.0362235639934463</c:v>
                </c:pt>
                <c:pt idx="11">
                  <c:v>1.1617545241204184</c:v>
                </c:pt>
                <c:pt idx="12">
                  <c:v>0.75460527760195617</c:v>
                </c:pt>
              </c:numCache>
            </c:numRef>
          </c:val>
          <c:smooth val="0"/>
          <c:extLst>
            <c:ext xmlns:c16="http://schemas.microsoft.com/office/drawing/2014/chart" uri="{C3380CC4-5D6E-409C-BE32-E72D297353CC}">
              <c16:uniqueId val="{00000017-2CB7-4105-85C8-AE17CC0157FA}"/>
            </c:ext>
          </c:extLst>
        </c:ser>
        <c:dLbls>
          <c:showLegendKey val="0"/>
          <c:showVal val="0"/>
          <c:showCatName val="0"/>
          <c:showSerName val="0"/>
          <c:showPercent val="0"/>
          <c:showBubbleSize val="0"/>
        </c:dLbls>
        <c:marker val="1"/>
        <c:smooth val="0"/>
        <c:axId val="1477486592"/>
        <c:axId val="1476217664"/>
      </c:lineChart>
      <c:catAx>
        <c:axId val="147748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476217664"/>
        <c:crosses val="autoZero"/>
        <c:auto val="1"/>
        <c:lblAlgn val="ctr"/>
        <c:lblOffset val="100"/>
        <c:noMultiLvlLbl val="0"/>
      </c:catAx>
      <c:valAx>
        <c:axId val="147621766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GB"/>
                  <a:t>Out-of-hospital Visit Rate Index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477486592"/>
        <c:crosses val="autoZero"/>
        <c:crossBetween val="between"/>
      </c:valAx>
      <c:spPr>
        <a:noFill/>
        <a:ln>
          <a:noFill/>
        </a:ln>
        <a:effectLst/>
      </c:spPr>
    </c:plotArea>
    <c:legend>
      <c:legendPos val="b"/>
      <c:layout>
        <c:manualLayout>
          <c:xMode val="edge"/>
          <c:yMode val="edge"/>
          <c:x val="0.19753658140737387"/>
          <c:y val="0.9198845544406794"/>
          <c:w val="0.73940847154743961"/>
          <c:h val="7.9985704911886016E-2"/>
        </c:manualLayout>
      </c:layout>
      <c:overlay val="0"/>
      <c:spPr>
        <a:noFill/>
        <a:ln>
          <a:solidFill>
            <a:schemeClr val="bg1">
              <a:lumMod val="75000"/>
            </a:schemeClr>
          </a:solid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r>
              <a:rPr lang="en-GB" sz="1200" dirty="0"/>
              <a:t>2021 out-of-hospital</a:t>
            </a:r>
            <a:r>
              <a:rPr lang="en-GB" sz="1200" baseline="0" dirty="0"/>
              <a:t> </a:t>
            </a:r>
            <a:r>
              <a:rPr lang="en-GB" sz="1200" dirty="0"/>
              <a:t>visit rate vs 2019 levels by provider type</a:t>
            </a:r>
          </a:p>
        </c:rich>
      </c:tx>
      <c:overlay val="0"/>
      <c:spPr>
        <a:noFill/>
        <a:ln>
          <a:noFill/>
        </a:ln>
        <a:effectLst/>
      </c:spPr>
      <c:txPr>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3"/>
          <c:order val="0"/>
          <c:tx>
            <c:strRef>
              <c:f>'OH Visits vs 2019 level'!$B$4</c:f>
              <c:strCache>
                <c:ptCount val="1"/>
                <c:pt idx="0">
                  <c:v>2019 levels</c:v>
                </c:pt>
              </c:strCache>
            </c:strRef>
          </c:tx>
          <c:spPr>
            <a:ln w="28575" cap="rnd">
              <a:solidFill>
                <a:schemeClr val="bg1">
                  <a:lumMod val="50000"/>
                </a:schemeClr>
              </a:solidFill>
              <a:prstDash val="sysDash"/>
              <a:round/>
            </a:ln>
            <a:effectLst/>
          </c:spPr>
          <c:marker>
            <c:symbol val="circle"/>
            <c:size val="5"/>
            <c:spPr>
              <a:solidFill>
                <a:schemeClr val="bg1">
                  <a:lumMod val="50000"/>
                </a:schemeClr>
              </a:solidFill>
              <a:ln w="9525">
                <a:solidFill>
                  <a:schemeClr val="bg1">
                    <a:lumMod val="50000"/>
                  </a:schemeClr>
                </a:solidFill>
              </a:ln>
              <a:effectLst/>
            </c:spPr>
          </c:marker>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level'!$O$4:$T$4</c:f>
              <c:numCache>
                <c:formatCode>0%</c:formatCode>
                <c:ptCount val="6"/>
                <c:pt idx="0">
                  <c:v>1</c:v>
                </c:pt>
                <c:pt idx="1">
                  <c:v>1</c:v>
                </c:pt>
                <c:pt idx="2">
                  <c:v>1</c:v>
                </c:pt>
                <c:pt idx="3">
                  <c:v>1</c:v>
                </c:pt>
                <c:pt idx="4">
                  <c:v>1</c:v>
                </c:pt>
                <c:pt idx="5">
                  <c:v>1</c:v>
                </c:pt>
              </c:numCache>
            </c:numRef>
          </c:val>
          <c:smooth val="0"/>
          <c:extLst>
            <c:ext xmlns:c16="http://schemas.microsoft.com/office/drawing/2014/chart" uri="{C3380CC4-5D6E-409C-BE32-E72D297353CC}">
              <c16:uniqueId val="{00000000-86FE-4CDC-AB55-1AF7C60B6DDA}"/>
            </c:ext>
          </c:extLst>
        </c:ser>
        <c:ser>
          <c:idx val="2"/>
          <c:order val="1"/>
          <c:tx>
            <c:strRef>
              <c:f>'OH Visits vs 2019 level'!$B$7</c:f>
              <c:strCache>
                <c:ptCount val="1"/>
                <c:pt idx="0">
                  <c:v>Medicines</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level'!$O$7:$T$7</c:f>
              <c:numCache>
                <c:formatCode>0%</c:formatCode>
                <c:ptCount val="6"/>
                <c:pt idx="0">
                  <c:v>0.90501577914165787</c:v>
                </c:pt>
                <c:pt idx="1">
                  <c:v>0.97307946480711383</c:v>
                </c:pt>
                <c:pt idx="2">
                  <c:v>1.0051648473250652</c:v>
                </c:pt>
                <c:pt idx="3">
                  <c:v>0.91006533724358107</c:v>
                </c:pt>
                <c:pt idx="4">
                  <c:v>1.0474502716690892</c:v>
                </c:pt>
                <c:pt idx="5">
                  <c:v>1.2138706498003129</c:v>
                </c:pt>
              </c:numCache>
            </c:numRef>
          </c:val>
          <c:smooth val="0"/>
          <c:extLst>
            <c:ext xmlns:c16="http://schemas.microsoft.com/office/drawing/2014/chart" uri="{C3380CC4-5D6E-409C-BE32-E72D297353CC}">
              <c16:uniqueId val="{00000003-86FE-4CDC-AB55-1AF7C60B6DDA}"/>
            </c:ext>
          </c:extLst>
        </c:ser>
        <c:ser>
          <c:idx val="5"/>
          <c:order val="2"/>
          <c:tx>
            <c:strRef>
              <c:f>'OH Visits vs 2019 level'!$B$14</c:f>
              <c:strCache>
                <c:ptCount val="1"/>
                <c:pt idx="0">
                  <c:v>GPs Total</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level'!$O$14:$T$14</c:f>
              <c:numCache>
                <c:formatCode>0%</c:formatCode>
                <c:ptCount val="6"/>
                <c:pt idx="0">
                  <c:v>0.77720886187976435</c:v>
                </c:pt>
                <c:pt idx="1">
                  <c:v>0.79530707455436533</c:v>
                </c:pt>
                <c:pt idx="2">
                  <c:v>0.94838302674759989</c:v>
                </c:pt>
                <c:pt idx="3">
                  <c:v>0.80889461336692414</c:v>
                </c:pt>
                <c:pt idx="4">
                  <c:v>0.82154535275639962</c:v>
                </c:pt>
                <c:pt idx="5">
                  <c:v>0.88062046549097683</c:v>
                </c:pt>
              </c:numCache>
            </c:numRef>
          </c:val>
          <c:smooth val="0"/>
          <c:extLst>
            <c:ext xmlns:c16="http://schemas.microsoft.com/office/drawing/2014/chart" uri="{C3380CC4-5D6E-409C-BE32-E72D297353CC}">
              <c16:uniqueId val="{00000004-86FE-4CDC-AB55-1AF7C60B6DDA}"/>
            </c:ext>
          </c:extLst>
        </c:ser>
        <c:ser>
          <c:idx val="7"/>
          <c:order val="3"/>
          <c:tx>
            <c:strRef>
              <c:f>'OH Visits vs 2019 level'!$B$15</c:f>
              <c:strCache>
                <c:ptCount val="1"/>
                <c:pt idx="0">
                  <c:v>Total Specialists</c:v>
                </c:pt>
              </c:strCache>
            </c:strRef>
          </c:tx>
          <c:spPr>
            <a:ln w="28575" cap="rnd">
              <a:solidFill>
                <a:srgbClr val="FFC000"/>
              </a:solidFill>
              <a:round/>
            </a:ln>
            <a:effectLst/>
          </c:spPr>
          <c:marker>
            <c:symbol val="circle"/>
            <c:size val="5"/>
            <c:spPr>
              <a:solidFill>
                <a:schemeClr val="accent2">
                  <a:lumMod val="60000"/>
                </a:schemeClr>
              </a:solidFill>
              <a:ln w="9525">
                <a:solidFill>
                  <a:schemeClr val="accent2">
                    <a:lumMod val="60000"/>
                  </a:schemeClr>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level'!$O$15:$T$15</c:f>
              <c:numCache>
                <c:formatCode>0%</c:formatCode>
                <c:ptCount val="6"/>
                <c:pt idx="0">
                  <c:v>1.0075015274704737</c:v>
                </c:pt>
                <c:pt idx="1">
                  <c:v>1.0485009446568418</c:v>
                </c:pt>
                <c:pt idx="2">
                  <c:v>1.2144309047258184</c:v>
                </c:pt>
                <c:pt idx="3">
                  <c:v>0.99757938194628559</c:v>
                </c:pt>
                <c:pt idx="4">
                  <c:v>1.0613378693891438</c:v>
                </c:pt>
                <c:pt idx="5">
                  <c:v>1.1234385006795335</c:v>
                </c:pt>
              </c:numCache>
            </c:numRef>
          </c:val>
          <c:smooth val="0"/>
          <c:extLst>
            <c:ext xmlns:c16="http://schemas.microsoft.com/office/drawing/2014/chart" uri="{C3380CC4-5D6E-409C-BE32-E72D297353CC}">
              <c16:uniqueId val="{00000005-86FE-4CDC-AB55-1AF7C60B6DDA}"/>
            </c:ext>
          </c:extLst>
        </c:ser>
        <c:ser>
          <c:idx val="1"/>
          <c:order val="4"/>
          <c:tx>
            <c:strRef>
              <c:f>'OH Visits vs 2019 level'!$B$10</c:f>
              <c:strCache>
                <c:ptCount val="1"/>
                <c:pt idx="0">
                  <c:v>Dental Services</c:v>
                </c:pt>
              </c:strCache>
            </c:strRef>
          </c:tx>
          <c:spPr>
            <a:ln w="28575" cap="rnd">
              <a:solidFill>
                <a:srgbClr val="255E91"/>
              </a:solidFill>
              <a:round/>
            </a:ln>
            <a:effectLst/>
          </c:spPr>
          <c:marker>
            <c:symbol val="circle"/>
            <c:size val="5"/>
            <c:spPr>
              <a:solidFill>
                <a:srgbClr val="255E91"/>
              </a:solidFill>
              <a:ln w="9525">
                <a:solidFill>
                  <a:srgbClr val="255E9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level'!$O$10:$T$10</c:f>
              <c:numCache>
                <c:formatCode>0%</c:formatCode>
                <c:ptCount val="6"/>
                <c:pt idx="0">
                  <c:v>0.76670053771547897</c:v>
                </c:pt>
                <c:pt idx="1">
                  <c:v>0.89862238305898356</c:v>
                </c:pt>
                <c:pt idx="2">
                  <c:v>0.95771706115990396</c:v>
                </c:pt>
                <c:pt idx="3">
                  <c:v>0.81569196074263428</c:v>
                </c:pt>
                <c:pt idx="4">
                  <c:v>1.0011153653556615</c:v>
                </c:pt>
                <c:pt idx="5">
                  <c:v>0.88439664034365451</c:v>
                </c:pt>
              </c:numCache>
            </c:numRef>
          </c:val>
          <c:smooth val="0"/>
          <c:extLst>
            <c:ext xmlns:c16="http://schemas.microsoft.com/office/drawing/2014/chart" uri="{C3380CC4-5D6E-409C-BE32-E72D297353CC}">
              <c16:uniqueId val="{00000006-86FE-4CDC-AB55-1AF7C60B6DDA}"/>
            </c:ext>
          </c:extLst>
        </c:ser>
        <c:dLbls>
          <c:showLegendKey val="0"/>
          <c:showVal val="0"/>
          <c:showCatName val="0"/>
          <c:showSerName val="0"/>
          <c:showPercent val="0"/>
          <c:showBubbleSize val="0"/>
        </c:dLbls>
        <c:marker val="1"/>
        <c:smooth val="0"/>
        <c:axId val="925037056"/>
        <c:axId val="688315712"/>
      </c:lineChart>
      <c:catAx>
        <c:axId val="92503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88315712"/>
        <c:crosses val="autoZero"/>
        <c:auto val="1"/>
        <c:lblAlgn val="ctr"/>
        <c:lblOffset val="100"/>
        <c:noMultiLvlLbl val="0"/>
      </c:catAx>
      <c:valAx>
        <c:axId val="688315712"/>
        <c:scaling>
          <c:orientation val="minMax"/>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GB"/>
                  <a:t>Out-of-hospital Visit Rate Index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92503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solidFill>
        <a:srgbClr val="000000"/>
      </a:solidFill>
    </a:ln>
    <a:effectLst/>
  </c:spPr>
  <c:txPr>
    <a:bodyPr/>
    <a:lstStyle/>
    <a:p>
      <a:pPr>
        <a:defRPr>
          <a:solidFill>
            <a:sysClr val="windowText" lastClr="000000"/>
          </a:solidFill>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r>
              <a:rPr lang="en-GB" sz="1200" dirty="0"/>
              <a:t>2021 out-of-hospital</a:t>
            </a:r>
            <a:r>
              <a:rPr lang="en-GB" sz="1200" baseline="0" dirty="0"/>
              <a:t> </a:t>
            </a:r>
            <a:r>
              <a:rPr lang="en-GB" sz="1200" dirty="0"/>
              <a:t>visit rate vs 2020 and 2019 levels by provider type</a:t>
            </a:r>
          </a:p>
        </c:rich>
      </c:tx>
      <c:overlay val="0"/>
      <c:spPr>
        <a:noFill/>
        <a:ln>
          <a:noFill/>
        </a:ln>
        <a:effectLst/>
      </c:spPr>
      <c:txPr>
        <a:bodyPr rot="0" spcFirstLastPara="1" vertOverflow="ellipsis" vert="horz" wrap="square" anchor="ctr" anchorCtr="1"/>
        <a:lstStyle/>
        <a:p>
          <a:pPr>
            <a:defRPr sz="1200" b="0"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3"/>
          <c:order val="0"/>
          <c:tx>
            <c:strRef>
              <c:f>'OH Visits vs 2019 level'!$B$4</c:f>
              <c:strCache>
                <c:ptCount val="1"/>
                <c:pt idx="0">
                  <c:v>2019 levels</c:v>
                </c:pt>
              </c:strCache>
            </c:strRef>
          </c:tx>
          <c:spPr>
            <a:ln w="28575" cap="rnd">
              <a:solidFill>
                <a:schemeClr val="bg1">
                  <a:lumMod val="50000"/>
                </a:schemeClr>
              </a:solidFill>
              <a:prstDash val="sysDash"/>
              <a:round/>
            </a:ln>
            <a:effectLst/>
          </c:spPr>
          <c:marker>
            <c:symbol val="circle"/>
            <c:size val="5"/>
            <c:spPr>
              <a:solidFill>
                <a:schemeClr val="bg1">
                  <a:lumMod val="50000"/>
                </a:schemeClr>
              </a:solidFill>
              <a:ln w="9525">
                <a:solidFill>
                  <a:schemeClr val="bg1">
                    <a:lumMod val="50000"/>
                  </a:schemeClr>
                </a:solidFill>
              </a:ln>
              <a:effectLst/>
            </c:spPr>
          </c:marker>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level'!$O$4:$T$4</c:f>
              <c:numCache>
                <c:formatCode>0%</c:formatCode>
                <c:ptCount val="6"/>
                <c:pt idx="0">
                  <c:v>1</c:v>
                </c:pt>
                <c:pt idx="1">
                  <c:v>1</c:v>
                </c:pt>
                <c:pt idx="2">
                  <c:v>1</c:v>
                </c:pt>
                <c:pt idx="3">
                  <c:v>1</c:v>
                </c:pt>
                <c:pt idx="4">
                  <c:v>1</c:v>
                </c:pt>
                <c:pt idx="5">
                  <c:v>1</c:v>
                </c:pt>
              </c:numCache>
            </c:numRef>
          </c:val>
          <c:smooth val="0"/>
          <c:extLst>
            <c:ext xmlns:c16="http://schemas.microsoft.com/office/drawing/2014/chart" uri="{C3380CC4-5D6E-409C-BE32-E72D297353CC}">
              <c16:uniqueId val="{00000000-86FE-4CDC-AB55-1AF7C60B6DDA}"/>
            </c:ext>
          </c:extLst>
        </c:ser>
        <c:ser>
          <c:idx val="0"/>
          <c:order val="1"/>
          <c:tx>
            <c:strRef>
              <c:f>'OH Visits vs 2019 level'!$B$5</c:f>
              <c:strCache>
                <c:ptCount val="1"/>
                <c:pt idx="0">
                  <c:v>Visit rate index</c:v>
                </c:pt>
              </c:strCache>
            </c:strRef>
          </c:tx>
          <c:spPr>
            <a:ln w="28575" cap="rnd">
              <a:solidFill>
                <a:sysClr val="windowText" lastClr="000000"/>
              </a:solidFill>
              <a:round/>
            </a:ln>
            <a:effectLst/>
          </c:spPr>
          <c:marker>
            <c:symbol val="circle"/>
            <c:size val="5"/>
            <c:spPr>
              <a:solidFill>
                <a:schemeClr val="tx1"/>
              </a:solidFill>
              <a:ln w="9525">
                <a:solidFill>
                  <a:sysClr val="windowText" lastClr="000000"/>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level'!$O$5:$T$5</c:f>
              <c:numCache>
                <c:formatCode>0%</c:formatCode>
                <c:ptCount val="6"/>
                <c:pt idx="0">
                  <c:v>0.92514388168467432</c:v>
                </c:pt>
                <c:pt idx="1">
                  <c:v>0.98671935377888054</c:v>
                </c:pt>
                <c:pt idx="2">
                  <c:v>1.0718120126661839</c:v>
                </c:pt>
                <c:pt idx="3">
                  <c:v>0.93213672474267395</c:v>
                </c:pt>
                <c:pt idx="4">
                  <c:v>0.99235175095531658</c:v>
                </c:pt>
                <c:pt idx="5">
                  <c:v>1.0894680360451086</c:v>
                </c:pt>
              </c:numCache>
            </c:numRef>
          </c:val>
          <c:smooth val="0"/>
          <c:extLst>
            <c:ext xmlns:c16="http://schemas.microsoft.com/office/drawing/2014/chart" uri="{C3380CC4-5D6E-409C-BE32-E72D297353CC}">
              <c16:uniqueId val="{00000001-86FE-4CDC-AB55-1AF7C60B6DDA}"/>
            </c:ext>
          </c:extLst>
        </c:ser>
        <c:ser>
          <c:idx val="4"/>
          <c:order val="2"/>
          <c:tx>
            <c:strRef>
              <c:f>'OH Visits vs 2019 level'!$B$6</c:f>
              <c:strCache>
                <c:ptCount val="1"/>
                <c:pt idx="0">
                  <c:v>Cumulative Visit Rate Index</c:v>
                </c:pt>
              </c:strCache>
            </c:strRef>
          </c:tx>
          <c:spPr>
            <a:ln w="28575" cap="rnd">
              <a:solidFill>
                <a:schemeClr val="tx1"/>
              </a:solidFill>
              <a:prstDash val="sysDot"/>
              <a:round/>
            </a:ln>
            <a:effectLst/>
          </c:spPr>
          <c:marker>
            <c:symbol val="circle"/>
            <c:size val="5"/>
            <c:spPr>
              <a:solidFill>
                <a:schemeClr val="tx1"/>
              </a:solidFill>
              <a:ln w="9525">
                <a:solidFill>
                  <a:schemeClr val="tx1"/>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bg1">
                        <a:lumMod val="50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level'!$O$6:$T$6</c:f>
              <c:numCache>
                <c:formatCode>0%</c:formatCode>
                <c:ptCount val="6"/>
                <c:pt idx="0">
                  <c:v>0.92514388168467432</c:v>
                </c:pt>
                <c:pt idx="1">
                  <c:v>0.95445956843102053</c:v>
                </c:pt>
                <c:pt idx="2">
                  <c:v>0.99331874491681538</c:v>
                </c:pt>
                <c:pt idx="3">
                  <c:v>0.97748916336384406</c:v>
                </c:pt>
                <c:pt idx="4">
                  <c:v>0.98058444527079236</c:v>
                </c:pt>
                <c:pt idx="5">
                  <c:v>0.99734931275039984</c:v>
                </c:pt>
              </c:numCache>
            </c:numRef>
          </c:val>
          <c:smooth val="0"/>
          <c:extLst>
            <c:ext xmlns:c16="http://schemas.microsoft.com/office/drawing/2014/chart" uri="{C3380CC4-5D6E-409C-BE32-E72D297353CC}">
              <c16:uniqueId val="{00000002-86FE-4CDC-AB55-1AF7C60B6DDA}"/>
            </c:ext>
          </c:extLst>
        </c:ser>
        <c:ser>
          <c:idx val="6"/>
          <c:order val="3"/>
          <c:tx>
            <c:strRef>
              <c:f>'OH Visits vs 2019 level'!$B$16</c:f>
              <c:strCache>
                <c:ptCount val="1"/>
                <c:pt idx="0">
                  <c:v>2020 Visit rate index</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numFmt formatCode="0%" sourceLinked="0"/>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'OH Visits vs 2019 level'!$O$2:$T$3</c:f>
              <c:multiLvlStrCache>
                <c:ptCount val="6"/>
                <c:lvl>
                  <c:pt idx="0">
                    <c:v>1</c:v>
                  </c:pt>
                  <c:pt idx="1">
                    <c:v>2</c:v>
                  </c:pt>
                  <c:pt idx="2">
                    <c:v>3</c:v>
                  </c:pt>
                  <c:pt idx="3">
                    <c:v>4</c:v>
                  </c:pt>
                  <c:pt idx="4">
                    <c:v>5</c:v>
                  </c:pt>
                  <c:pt idx="5">
                    <c:v>6</c:v>
                  </c:pt>
                </c:lvl>
                <c:lvl>
                  <c:pt idx="0">
                    <c:v>2021</c:v>
                  </c:pt>
                </c:lvl>
              </c:multiLvlStrCache>
            </c:multiLvlStrRef>
          </c:cat>
          <c:val>
            <c:numRef>
              <c:f>'OH Visits vs 2019 level'!$O$16:$T$16</c:f>
              <c:numCache>
                <c:formatCode>0%</c:formatCode>
                <c:ptCount val="6"/>
                <c:pt idx="0">
                  <c:v>1.0299496725758881</c:v>
                </c:pt>
                <c:pt idx="1">
                  <c:v>1.0666959591404641</c:v>
                </c:pt>
                <c:pt idx="2">
                  <c:v>1.0641428866479012</c:v>
                </c:pt>
                <c:pt idx="3">
                  <c:v>0.74825367137082477</c:v>
                </c:pt>
                <c:pt idx="4">
                  <c:v>0.79096275284956419</c:v>
                </c:pt>
                <c:pt idx="5">
                  <c:v>0.96201632056626674</c:v>
                </c:pt>
              </c:numCache>
            </c:numRef>
          </c:val>
          <c:smooth val="0"/>
          <c:extLst>
            <c:ext xmlns:c16="http://schemas.microsoft.com/office/drawing/2014/chart" uri="{C3380CC4-5D6E-409C-BE32-E72D297353CC}">
              <c16:uniqueId val="{00000007-86FE-4CDC-AB55-1AF7C60B6DDA}"/>
            </c:ext>
          </c:extLst>
        </c:ser>
        <c:dLbls>
          <c:showLegendKey val="0"/>
          <c:showVal val="0"/>
          <c:showCatName val="0"/>
          <c:showSerName val="0"/>
          <c:showPercent val="0"/>
          <c:showBubbleSize val="0"/>
        </c:dLbls>
        <c:marker val="1"/>
        <c:smooth val="0"/>
        <c:axId val="925037056"/>
        <c:axId val="688315712"/>
      </c:lineChart>
      <c:catAx>
        <c:axId val="92503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88315712"/>
        <c:crosses val="autoZero"/>
        <c:auto val="1"/>
        <c:lblAlgn val="ctr"/>
        <c:lblOffset val="100"/>
        <c:noMultiLvlLbl val="0"/>
      </c:catAx>
      <c:valAx>
        <c:axId val="688315712"/>
        <c:scaling>
          <c:orientation val="minMax"/>
          <c:max val="1.3"/>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GB"/>
                  <a:t>Out-of-hospital Visit Rate Index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92503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solidFill>
        <a:srgbClr val="000000"/>
      </a:solidFill>
    </a:ln>
    <a:effectLst/>
  </c:spPr>
  <c:txPr>
    <a:bodyPr/>
    <a:lstStyle/>
    <a:p>
      <a:pPr>
        <a:defRPr>
          <a:solidFill>
            <a:sysClr val="windowText" lastClr="000000"/>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lumMod val="50000"/>
                  </a:schemeClr>
                </a:solidFill>
                <a:latin typeface="+mn-lt"/>
                <a:ea typeface="+mn-ea"/>
                <a:cs typeface="+mn-cs"/>
              </a:defRPr>
            </a:pPr>
            <a:r>
              <a:rPr lang="en-US" dirty="0"/>
              <a:t>Mental Health Admissions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lumMod val="50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Sheet1!$A$7</c:f>
              <c:strCache>
                <c:ptCount val="1"/>
                <c:pt idx="0">
                  <c:v>Bipolar Mood Disorder</c:v>
                </c:pt>
              </c:strCache>
            </c:strRef>
          </c:tx>
          <c:spPr>
            <a:solidFill>
              <a:schemeClr val="accent1"/>
            </a:solidFill>
            <a:ln>
              <a:noFill/>
            </a:ln>
            <a:effectLst/>
          </c:spPr>
          <c:invertIfNegative val="0"/>
          <c:cat>
            <c:strRef>
              <c:f>Sheet1!$B$5:$AP$5</c:f>
              <c:strCache>
                <c:ptCount val="39"/>
                <c:pt idx="0">
                  <c:v>              </c:v>
                </c:pt>
                <c:pt idx="1">
                  <c:v>            January</c:v>
                </c:pt>
                <c:pt idx="4">
                  <c:v>              </c:v>
                </c:pt>
                <c:pt idx="5">
                  <c:v>     February</c:v>
                </c:pt>
                <c:pt idx="8">
                  <c:v>              </c:v>
                </c:pt>
                <c:pt idx="9">
                  <c:v>             March</c:v>
                </c:pt>
                <c:pt idx="12">
                  <c:v>              </c:v>
                </c:pt>
                <c:pt idx="13">
                  <c:v>             April</c:v>
                </c:pt>
                <c:pt idx="16">
                  <c:v>              </c:v>
                </c:pt>
                <c:pt idx="17">
                  <c:v>             May</c:v>
                </c:pt>
                <c:pt idx="20">
                  <c:v>June</c:v>
                </c:pt>
                <c:pt idx="23">
                  <c:v>July</c:v>
                </c:pt>
                <c:pt idx="26">
                  <c:v>August</c:v>
                </c:pt>
                <c:pt idx="29">
                  <c:v>September</c:v>
                </c:pt>
                <c:pt idx="32">
                  <c:v>October</c:v>
                </c:pt>
                <c:pt idx="35">
                  <c:v>November</c:v>
                </c:pt>
                <c:pt idx="38">
                  <c:v>December</c:v>
                </c:pt>
              </c:strCache>
              <c:extLst/>
            </c:strRef>
          </c:cat>
          <c:val>
            <c:numRef>
              <c:f>Sheet1!$B$7:$AP$7</c:f>
              <c:numCache>
                <c:formatCode>General</c:formatCode>
                <c:ptCount val="41"/>
                <c:pt idx="0">
                  <c:v>43</c:v>
                </c:pt>
                <c:pt idx="1">
                  <c:v>46</c:v>
                </c:pt>
                <c:pt idx="2">
                  <c:v>30</c:v>
                </c:pt>
                <c:pt idx="3">
                  <c:v>35</c:v>
                </c:pt>
                <c:pt idx="4">
                  <c:v>34</c:v>
                </c:pt>
                <c:pt idx="5">
                  <c:v>32</c:v>
                </c:pt>
                <c:pt idx="6">
                  <c:v>25</c:v>
                </c:pt>
                <c:pt idx="7">
                  <c:v>25</c:v>
                </c:pt>
                <c:pt idx="8">
                  <c:v>23</c:v>
                </c:pt>
                <c:pt idx="9">
                  <c:v>42</c:v>
                </c:pt>
                <c:pt idx="10">
                  <c:v>38</c:v>
                </c:pt>
                <c:pt idx="11">
                  <c:v>30</c:v>
                </c:pt>
                <c:pt idx="12">
                  <c:v>44</c:v>
                </c:pt>
                <c:pt idx="13">
                  <c:v>14</c:v>
                </c:pt>
                <c:pt idx="14">
                  <c:v>23</c:v>
                </c:pt>
                <c:pt idx="15">
                  <c:v>35</c:v>
                </c:pt>
                <c:pt idx="16">
                  <c:v>38</c:v>
                </c:pt>
                <c:pt idx="17">
                  <c:v>9</c:v>
                </c:pt>
                <c:pt idx="18">
                  <c:v>23</c:v>
                </c:pt>
                <c:pt idx="19">
                  <c:v>24</c:v>
                </c:pt>
                <c:pt idx="20">
                  <c:v>23</c:v>
                </c:pt>
                <c:pt idx="21">
                  <c:v>27</c:v>
                </c:pt>
                <c:pt idx="22">
                  <c:v>24</c:v>
                </c:pt>
                <c:pt idx="23">
                  <c:v>15</c:v>
                </c:pt>
                <c:pt idx="24">
                  <c:v>29</c:v>
                </c:pt>
                <c:pt idx="25">
                  <c:v>28</c:v>
                </c:pt>
                <c:pt idx="26">
                  <c:v>20</c:v>
                </c:pt>
                <c:pt idx="27">
                  <c:v>26</c:v>
                </c:pt>
                <c:pt idx="28">
                  <c:v>25</c:v>
                </c:pt>
                <c:pt idx="29">
                  <c:v>23</c:v>
                </c:pt>
                <c:pt idx="30">
                  <c:v>30</c:v>
                </c:pt>
                <c:pt idx="31">
                  <c:v>33</c:v>
                </c:pt>
                <c:pt idx="32">
                  <c:v>26</c:v>
                </c:pt>
                <c:pt idx="33">
                  <c:v>23</c:v>
                </c:pt>
                <c:pt idx="34">
                  <c:v>11</c:v>
                </c:pt>
                <c:pt idx="35">
                  <c:v>11</c:v>
                </c:pt>
                <c:pt idx="36">
                  <c:v>23</c:v>
                </c:pt>
                <c:pt idx="37">
                  <c:v>19</c:v>
                </c:pt>
                <c:pt idx="38">
                  <c:v>21</c:v>
                </c:pt>
                <c:pt idx="39">
                  <c:v>18</c:v>
                </c:pt>
                <c:pt idx="40">
                  <c:v>13</c:v>
                </c:pt>
              </c:numCache>
            </c:numRef>
          </c:val>
          <c:extLst>
            <c:ext xmlns:c16="http://schemas.microsoft.com/office/drawing/2014/chart" uri="{C3380CC4-5D6E-409C-BE32-E72D297353CC}">
              <c16:uniqueId val="{00000000-C0D3-4184-AFB3-19BB1A262A9B}"/>
            </c:ext>
          </c:extLst>
        </c:ser>
        <c:ser>
          <c:idx val="1"/>
          <c:order val="1"/>
          <c:tx>
            <c:strRef>
              <c:f>Sheet1!$A$8</c:f>
              <c:strCache>
                <c:ptCount val="1"/>
                <c:pt idx="0">
                  <c:v>Depression</c:v>
                </c:pt>
              </c:strCache>
            </c:strRef>
          </c:tx>
          <c:spPr>
            <a:solidFill>
              <a:schemeClr val="accent2"/>
            </a:solidFill>
            <a:ln>
              <a:noFill/>
            </a:ln>
            <a:effectLst/>
          </c:spPr>
          <c:invertIfNegative val="0"/>
          <c:cat>
            <c:strRef>
              <c:f>Sheet1!$B$5:$AP$5</c:f>
              <c:strCache>
                <c:ptCount val="39"/>
                <c:pt idx="0">
                  <c:v>              </c:v>
                </c:pt>
                <c:pt idx="1">
                  <c:v>            January</c:v>
                </c:pt>
                <c:pt idx="4">
                  <c:v>              </c:v>
                </c:pt>
                <c:pt idx="5">
                  <c:v>     February</c:v>
                </c:pt>
                <c:pt idx="8">
                  <c:v>              </c:v>
                </c:pt>
                <c:pt idx="9">
                  <c:v>             March</c:v>
                </c:pt>
                <c:pt idx="12">
                  <c:v>              </c:v>
                </c:pt>
                <c:pt idx="13">
                  <c:v>             April</c:v>
                </c:pt>
                <c:pt idx="16">
                  <c:v>              </c:v>
                </c:pt>
                <c:pt idx="17">
                  <c:v>             May</c:v>
                </c:pt>
                <c:pt idx="20">
                  <c:v>June</c:v>
                </c:pt>
                <c:pt idx="23">
                  <c:v>July</c:v>
                </c:pt>
                <c:pt idx="26">
                  <c:v>August</c:v>
                </c:pt>
                <c:pt idx="29">
                  <c:v>September</c:v>
                </c:pt>
                <c:pt idx="32">
                  <c:v>October</c:v>
                </c:pt>
                <c:pt idx="35">
                  <c:v>November</c:v>
                </c:pt>
                <c:pt idx="38">
                  <c:v>December</c:v>
                </c:pt>
              </c:strCache>
              <c:extLst/>
            </c:strRef>
          </c:cat>
          <c:val>
            <c:numRef>
              <c:f>Sheet1!$B$8:$AP$8</c:f>
              <c:numCache>
                <c:formatCode>General</c:formatCode>
                <c:ptCount val="41"/>
                <c:pt idx="0">
                  <c:v>114</c:v>
                </c:pt>
                <c:pt idx="1">
                  <c:v>87</c:v>
                </c:pt>
                <c:pt idx="2">
                  <c:v>70</c:v>
                </c:pt>
                <c:pt idx="3">
                  <c:v>101</c:v>
                </c:pt>
                <c:pt idx="4">
                  <c:v>102</c:v>
                </c:pt>
                <c:pt idx="5">
                  <c:v>105</c:v>
                </c:pt>
                <c:pt idx="6">
                  <c:v>69</c:v>
                </c:pt>
                <c:pt idx="7">
                  <c:v>71</c:v>
                </c:pt>
                <c:pt idx="8">
                  <c:v>70</c:v>
                </c:pt>
                <c:pt idx="9">
                  <c:v>83</c:v>
                </c:pt>
                <c:pt idx="10">
                  <c:v>86</c:v>
                </c:pt>
                <c:pt idx="11">
                  <c:v>94</c:v>
                </c:pt>
                <c:pt idx="12">
                  <c:v>97</c:v>
                </c:pt>
                <c:pt idx="13">
                  <c:v>40</c:v>
                </c:pt>
                <c:pt idx="14">
                  <c:v>73</c:v>
                </c:pt>
                <c:pt idx="15">
                  <c:v>79</c:v>
                </c:pt>
                <c:pt idx="16">
                  <c:v>91</c:v>
                </c:pt>
                <c:pt idx="17">
                  <c:v>46</c:v>
                </c:pt>
                <c:pt idx="18">
                  <c:v>82</c:v>
                </c:pt>
                <c:pt idx="19">
                  <c:v>105</c:v>
                </c:pt>
                <c:pt idx="20">
                  <c:v>57</c:v>
                </c:pt>
                <c:pt idx="21">
                  <c:v>65</c:v>
                </c:pt>
                <c:pt idx="22">
                  <c:v>121</c:v>
                </c:pt>
                <c:pt idx="23">
                  <c:v>54</c:v>
                </c:pt>
                <c:pt idx="24">
                  <c:v>55</c:v>
                </c:pt>
                <c:pt idx="25">
                  <c:v>95</c:v>
                </c:pt>
                <c:pt idx="26">
                  <c:v>71</c:v>
                </c:pt>
                <c:pt idx="27">
                  <c:v>67</c:v>
                </c:pt>
                <c:pt idx="28">
                  <c:v>74</c:v>
                </c:pt>
                <c:pt idx="29">
                  <c:v>81</c:v>
                </c:pt>
                <c:pt idx="30">
                  <c:v>90</c:v>
                </c:pt>
                <c:pt idx="31">
                  <c:v>88</c:v>
                </c:pt>
                <c:pt idx="32">
                  <c:v>82</c:v>
                </c:pt>
                <c:pt idx="33">
                  <c:v>72</c:v>
                </c:pt>
                <c:pt idx="34">
                  <c:v>90</c:v>
                </c:pt>
                <c:pt idx="35">
                  <c:v>90</c:v>
                </c:pt>
                <c:pt idx="36">
                  <c:v>82</c:v>
                </c:pt>
                <c:pt idx="37">
                  <c:v>93</c:v>
                </c:pt>
                <c:pt idx="38">
                  <c:v>43</c:v>
                </c:pt>
                <c:pt idx="39">
                  <c:v>47</c:v>
                </c:pt>
                <c:pt idx="40">
                  <c:v>44</c:v>
                </c:pt>
              </c:numCache>
            </c:numRef>
          </c:val>
          <c:extLst>
            <c:ext xmlns:c16="http://schemas.microsoft.com/office/drawing/2014/chart" uri="{C3380CC4-5D6E-409C-BE32-E72D297353CC}">
              <c16:uniqueId val="{00000001-C0D3-4184-AFB3-19BB1A262A9B}"/>
            </c:ext>
          </c:extLst>
        </c:ser>
        <c:ser>
          <c:idx val="2"/>
          <c:order val="2"/>
          <c:tx>
            <c:strRef>
              <c:f>Sheet1!$A$9</c:f>
              <c:strCache>
                <c:ptCount val="1"/>
                <c:pt idx="0">
                  <c:v>Schizophrenia</c:v>
                </c:pt>
              </c:strCache>
            </c:strRef>
          </c:tx>
          <c:spPr>
            <a:solidFill>
              <a:schemeClr val="accent3"/>
            </a:solidFill>
            <a:ln>
              <a:noFill/>
            </a:ln>
            <a:effectLst/>
          </c:spPr>
          <c:invertIfNegative val="0"/>
          <c:cat>
            <c:strRef>
              <c:f>Sheet1!$B$5:$AP$5</c:f>
              <c:strCache>
                <c:ptCount val="39"/>
                <c:pt idx="0">
                  <c:v>              </c:v>
                </c:pt>
                <c:pt idx="1">
                  <c:v>            January</c:v>
                </c:pt>
                <c:pt idx="4">
                  <c:v>              </c:v>
                </c:pt>
                <c:pt idx="5">
                  <c:v>     February</c:v>
                </c:pt>
                <c:pt idx="8">
                  <c:v>              </c:v>
                </c:pt>
                <c:pt idx="9">
                  <c:v>             March</c:v>
                </c:pt>
                <c:pt idx="12">
                  <c:v>              </c:v>
                </c:pt>
                <c:pt idx="13">
                  <c:v>             April</c:v>
                </c:pt>
                <c:pt idx="16">
                  <c:v>              </c:v>
                </c:pt>
                <c:pt idx="17">
                  <c:v>             May</c:v>
                </c:pt>
                <c:pt idx="20">
                  <c:v>June</c:v>
                </c:pt>
                <c:pt idx="23">
                  <c:v>July</c:v>
                </c:pt>
                <c:pt idx="26">
                  <c:v>August</c:v>
                </c:pt>
                <c:pt idx="29">
                  <c:v>September</c:v>
                </c:pt>
                <c:pt idx="32">
                  <c:v>October</c:v>
                </c:pt>
                <c:pt idx="35">
                  <c:v>November</c:v>
                </c:pt>
                <c:pt idx="38">
                  <c:v>December</c:v>
                </c:pt>
              </c:strCache>
              <c:extLst/>
            </c:strRef>
          </c:cat>
          <c:val>
            <c:numRef>
              <c:f>Sheet1!$B$9:$AP$9</c:f>
              <c:numCache>
                <c:formatCode>General</c:formatCode>
                <c:ptCount val="41"/>
                <c:pt idx="0">
                  <c:v>3</c:v>
                </c:pt>
                <c:pt idx="1">
                  <c:v>2</c:v>
                </c:pt>
                <c:pt idx="2">
                  <c:v>3</c:v>
                </c:pt>
                <c:pt idx="3">
                  <c:v>3</c:v>
                </c:pt>
                <c:pt idx="4">
                  <c:v>4</c:v>
                </c:pt>
                <c:pt idx="5">
                  <c:v>4</c:v>
                </c:pt>
                <c:pt idx="6">
                  <c:v>3</c:v>
                </c:pt>
                <c:pt idx="7">
                  <c:v>3</c:v>
                </c:pt>
                <c:pt idx="8">
                  <c:v>6</c:v>
                </c:pt>
                <c:pt idx="9">
                  <c:v>1</c:v>
                </c:pt>
                <c:pt idx="10">
                  <c:v>4</c:v>
                </c:pt>
                <c:pt idx="11">
                  <c:v>4</c:v>
                </c:pt>
                <c:pt idx="12">
                  <c:v>7</c:v>
                </c:pt>
                <c:pt idx="14">
                  <c:v>6</c:v>
                </c:pt>
                <c:pt idx="15">
                  <c:v>1</c:v>
                </c:pt>
                <c:pt idx="18">
                  <c:v>1</c:v>
                </c:pt>
                <c:pt idx="19">
                  <c:v>1</c:v>
                </c:pt>
                <c:pt idx="20">
                  <c:v>2</c:v>
                </c:pt>
                <c:pt idx="21">
                  <c:v>1</c:v>
                </c:pt>
                <c:pt idx="22">
                  <c:v>1</c:v>
                </c:pt>
                <c:pt idx="23">
                  <c:v>1</c:v>
                </c:pt>
                <c:pt idx="24">
                  <c:v>4</c:v>
                </c:pt>
                <c:pt idx="25">
                  <c:v>2</c:v>
                </c:pt>
                <c:pt idx="26">
                  <c:v>2</c:v>
                </c:pt>
                <c:pt idx="27">
                  <c:v>1</c:v>
                </c:pt>
                <c:pt idx="28">
                  <c:v>2</c:v>
                </c:pt>
                <c:pt idx="29">
                  <c:v>1</c:v>
                </c:pt>
                <c:pt idx="30">
                  <c:v>5</c:v>
                </c:pt>
                <c:pt idx="31">
                  <c:v>2</c:v>
                </c:pt>
                <c:pt idx="32">
                  <c:v>3</c:v>
                </c:pt>
                <c:pt idx="33">
                  <c:v>2</c:v>
                </c:pt>
                <c:pt idx="36">
                  <c:v>1</c:v>
                </c:pt>
                <c:pt idx="37">
                  <c:v>5</c:v>
                </c:pt>
                <c:pt idx="38">
                  <c:v>1</c:v>
                </c:pt>
                <c:pt idx="39">
                  <c:v>1</c:v>
                </c:pt>
                <c:pt idx="40">
                  <c:v>2</c:v>
                </c:pt>
              </c:numCache>
            </c:numRef>
          </c:val>
          <c:extLst>
            <c:ext xmlns:c16="http://schemas.microsoft.com/office/drawing/2014/chart" uri="{C3380CC4-5D6E-409C-BE32-E72D297353CC}">
              <c16:uniqueId val="{00000002-C0D3-4184-AFB3-19BB1A262A9B}"/>
            </c:ext>
          </c:extLst>
        </c:ser>
        <c:ser>
          <c:idx val="3"/>
          <c:order val="3"/>
          <c:tx>
            <c:strRef>
              <c:f>Sheet1!$A$10</c:f>
              <c:strCache>
                <c:ptCount val="1"/>
                <c:pt idx="0">
                  <c:v>Other</c:v>
                </c:pt>
              </c:strCache>
            </c:strRef>
          </c:tx>
          <c:spPr>
            <a:solidFill>
              <a:schemeClr val="accent4"/>
            </a:solidFill>
            <a:ln>
              <a:noFill/>
            </a:ln>
            <a:effectLst/>
          </c:spPr>
          <c:invertIfNegative val="0"/>
          <c:cat>
            <c:strRef>
              <c:f>Sheet1!$B$5:$AP$5</c:f>
              <c:strCache>
                <c:ptCount val="39"/>
                <c:pt idx="0">
                  <c:v>              </c:v>
                </c:pt>
                <c:pt idx="1">
                  <c:v>            January</c:v>
                </c:pt>
                <c:pt idx="4">
                  <c:v>              </c:v>
                </c:pt>
                <c:pt idx="5">
                  <c:v>     February</c:v>
                </c:pt>
                <c:pt idx="8">
                  <c:v>              </c:v>
                </c:pt>
                <c:pt idx="9">
                  <c:v>             March</c:v>
                </c:pt>
                <c:pt idx="12">
                  <c:v>              </c:v>
                </c:pt>
                <c:pt idx="13">
                  <c:v>             April</c:v>
                </c:pt>
                <c:pt idx="16">
                  <c:v>              </c:v>
                </c:pt>
                <c:pt idx="17">
                  <c:v>             May</c:v>
                </c:pt>
                <c:pt idx="20">
                  <c:v>June</c:v>
                </c:pt>
                <c:pt idx="23">
                  <c:v>July</c:v>
                </c:pt>
                <c:pt idx="26">
                  <c:v>August</c:v>
                </c:pt>
                <c:pt idx="29">
                  <c:v>September</c:v>
                </c:pt>
                <c:pt idx="32">
                  <c:v>October</c:v>
                </c:pt>
                <c:pt idx="35">
                  <c:v>November</c:v>
                </c:pt>
                <c:pt idx="38">
                  <c:v>December</c:v>
                </c:pt>
              </c:strCache>
              <c:extLst/>
            </c:strRef>
          </c:cat>
          <c:val>
            <c:numRef>
              <c:f>Sheet1!$B$10:$AP$10</c:f>
              <c:numCache>
                <c:formatCode>General</c:formatCode>
                <c:ptCount val="41"/>
                <c:pt idx="0">
                  <c:v>8</c:v>
                </c:pt>
                <c:pt idx="1">
                  <c:v>8</c:v>
                </c:pt>
                <c:pt idx="2">
                  <c:v>5</c:v>
                </c:pt>
                <c:pt idx="3">
                  <c:v>8</c:v>
                </c:pt>
                <c:pt idx="4">
                  <c:v>10</c:v>
                </c:pt>
                <c:pt idx="5">
                  <c:v>9</c:v>
                </c:pt>
                <c:pt idx="6">
                  <c:v>5</c:v>
                </c:pt>
                <c:pt idx="7">
                  <c:v>14</c:v>
                </c:pt>
                <c:pt idx="8">
                  <c:v>8</c:v>
                </c:pt>
                <c:pt idx="9">
                  <c:v>10</c:v>
                </c:pt>
                <c:pt idx="10">
                  <c:v>9</c:v>
                </c:pt>
                <c:pt idx="11">
                  <c:v>6</c:v>
                </c:pt>
                <c:pt idx="12">
                  <c:v>6</c:v>
                </c:pt>
                <c:pt idx="13">
                  <c:v>6</c:v>
                </c:pt>
                <c:pt idx="14">
                  <c:v>11</c:v>
                </c:pt>
                <c:pt idx="15">
                  <c:v>11</c:v>
                </c:pt>
                <c:pt idx="16">
                  <c:v>6</c:v>
                </c:pt>
                <c:pt idx="17">
                  <c:v>2</c:v>
                </c:pt>
                <c:pt idx="18">
                  <c:v>5</c:v>
                </c:pt>
                <c:pt idx="19">
                  <c:v>11</c:v>
                </c:pt>
                <c:pt idx="20">
                  <c:v>6</c:v>
                </c:pt>
                <c:pt idx="21">
                  <c:v>7</c:v>
                </c:pt>
                <c:pt idx="22">
                  <c:v>8</c:v>
                </c:pt>
                <c:pt idx="23">
                  <c:v>4</c:v>
                </c:pt>
                <c:pt idx="24">
                  <c:v>7</c:v>
                </c:pt>
                <c:pt idx="25">
                  <c:v>10</c:v>
                </c:pt>
                <c:pt idx="26">
                  <c:v>2</c:v>
                </c:pt>
                <c:pt idx="27">
                  <c:v>10</c:v>
                </c:pt>
                <c:pt idx="28">
                  <c:v>10</c:v>
                </c:pt>
                <c:pt idx="29">
                  <c:v>3</c:v>
                </c:pt>
                <c:pt idx="30">
                  <c:v>7</c:v>
                </c:pt>
                <c:pt idx="31">
                  <c:v>9</c:v>
                </c:pt>
                <c:pt idx="32">
                  <c:v>5</c:v>
                </c:pt>
                <c:pt idx="33">
                  <c:v>14</c:v>
                </c:pt>
                <c:pt idx="34">
                  <c:v>31</c:v>
                </c:pt>
                <c:pt idx="35">
                  <c:v>31</c:v>
                </c:pt>
                <c:pt idx="36">
                  <c:v>9</c:v>
                </c:pt>
                <c:pt idx="37">
                  <c:v>8</c:v>
                </c:pt>
                <c:pt idx="38">
                  <c:v>11</c:v>
                </c:pt>
                <c:pt idx="39">
                  <c:v>12</c:v>
                </c:pt>
                <c:pt idx="40">
                  <c:v>5</c:v>
                </c:pt>
              </c:numCache>
            </c:numRef>
          </c:val>
          <c:extLst>
            <c:ext xmlns:c16="http://schemas.microsoft.com/office/drawing/2014/chart" uri="{C3380CC4-5D6E-409C-BE32-E72D297353CC}">
              <c16:uniqueId val="{00000003-C0D3-4184-AFB3-19BB1A262A9B}"/>
            </c:ext>
          </c:extLst>
        </c:ser>
        <c:ser>
          <c:idx val="4"/>
          <c:order val="4"/>
          <c:tx>
            <c:strRef>
              <c:f>Sheet1!$A$11</c:f>
              <c:strCache>
                <c:ptCount val="1"/>
                <c:pt idx="0">
                  <c:v>Grand Total</c:v>
                </c:pt>
              </c:strCache>
            </c:strRef>
          </c:tx>
          <c:spPr>
            <a:solidFill>
              <a:schemeClr val="accent5"/>
            </a:solidFill>
            <a:ln>
              <a:noFill/>
            </a:ln>
            <a:effectLst/>
          </c:spPr>
          <c:invertIfNegative val="0"/>
          <c:cat>
            <c:strRef>
              <c:f>Sheet1!$B$5:$AP$5</c:f>
              <c:strCache>
                <c:ptCount val="39"/>
                <c:pt idx="0">
                  <c:v>              </c:v>
                </c:pt>
                <c:pt idx="1">
                  <c:v>            January</c:v>
                </c:pt>
                <c:pt idx="4">
                  <c:v>              </c:v>
                </c:pt>
                <c:pt idx="5">
                  <c:v>     February</c:v>
                </c:pt>
                <c:pt idx="8">
                  <c:v>              </c:v>
                </c:pt>
                <c:pt idx="9">
                  <c:v>             March</c:v>
                </c:pt>
                <c:pt idx="12">
                  <c:v>              </c:v>
                </c:pt>
                <c:pt idx="13">
                  <c:v>             April</c:v>
                </c:pt>
                <c:pt idx="16">
                  <c:v>              </c:v>
                </c:pt>
                <c:pt idx="17">
                  <c:v>             May</c:v>
                </c:pt>
                <c:pt idx="20">
                  <c:v>June</c:v>
                </c:pt>
                <c:pt idx="23">
                  <c:v>July</c:v>
                </c:pt>
                <c:pt idx="26">
                  <c:v>August</c:v>
                </c:pt>
                <c:pt idx="29">
                  <c:v>September</c:v>
                </c:pt>
                <c:pt idx="32">
                  <c:v>October</c:v>
                </c:pt>
                <c:pt idx="35">
                  <c:v>November</c:v>
                </c:pt>
                <c:pt idx="38">
                  <c:v>December</c:v>
                </c:pt>
              </c:strCache>
              <c:extLst/>
            </c:strRef>
          </c:cat>
          <c:val>
            <c:numRef>
              <c:f>Sheet1!$B$11:$AP$11</c:f>
              <c:numCache>
                <c:formatCode>General</c:formatCode>
                <c:ptCount val="41"/>
                <c:pt idx="0">
                  <c:v>168</c:v>
                </c:pt>
                <c:pt idx="1">
                  <c:v>143</c:v>
                </c:pt>
                <c:pt idx="2">
                  <c:v>108</c:v>
                </c:pt>
                <c:pt idx="3">
                  <c:v>147</c:v>
                </c:pt>
                <c:pt idx="4">
                  <c:v>150</c:v>
                </c:pt>
                <c:pt idx="5">
                  <c:v>150</c:v>
                </c:pt>
                <c:pt idx="6">
                  <c:v>102</c:v>
                </c:pt>
                <c:pt idx="7">
                  <c:v>113</c:v>
                </c:pt>
                <c:pt idx="8">
                  <c:v>107</c:v>
                </c:pt>
                <c:pt idx="9">
                  <c:v>136</c:v>
                </c:pt>
                <c:pt idx="10">
                  <c:v>137</c:v>
                </c:pt>
                <c:pt idx="11">
                  <c:v>134</c:v>
                </c:pt>
                <c:pt idx="12">
                  <c:v>154</c:v>
                </c:pt>
                <c:pt idx="13">
                  <c:v>60</c:v>
                </c:pt>
                <c:pt idx="14">
                  <c:v>113</c:v>
                </c:pt>
                <c:pt idx="15">
                  <c:v>126</c:v>
                </c:pt>
                <c:pt idx="16">
                  <c:v>135</c:v>
                </c:pt>
                <c:pt idx="17">
                  <c:v>57</c:v>
                </c:pt>
                <c:pt idx="18">
                  <c:v>111</c:v>
                </c:pt>
                <c:pt idx="19">
                  <c:v>141</c:v>
                </c:pt>
                <c:pt idx="20">
                  <c:v>88</c:v>
                </c:pt>
                <c:pt idx="21">
                  <c:v>100</c:v>
                </c:pt>
                <c:pt idx="22">
                  <c:v>154</c:v>
                </c:pt>
                <c:pt idx="23">
                  <c:v>74</c:v>
                </c:pt>
                <c:pt idx="24">
                  <c:v>95</c:v>
                </c:pt>
                <c:pt idx="25">
                  <c:v>135</c:v>
                </c:pt>
                <c:pt idx="26">
                  <c:v>95</c:v>
                </c:pt>
                <c:pt idx="27">
                  <c:v>104</c:v>
                </c:pt>
                <c:pt idx="28">
                  <c:v>111</c:v>
                </c:pt>
                <c:pt idx="29">
                  <c:v>108</c:v>
                </c:pt>
                <c:pt idx="30">
                  <c:v>132</c:v>
                </c:pt>
                <c:pt idx="31">
                  <c:v>132</c:v>
                </c:pt>
                <c:pt idx="32">
                  <c:v>116</c:v>
                </c:pt>
                <c:pt idx="33">
                  <c:v>111</c:v>
                </c:pt>
                <c:pt idx="34">
                  <c:v>132</c:v>
                </c:pt>
                <c:pt idx="35">
                  <c:v>132</c:v>
                </c:pt>
                <c:pt idx="36">
                  <c:v>115</c:v>
                </c:pt>
                <c:pt idx="37">
                  <c:v>125</c:v>
                </c:pt>
                <c:pt idx="38">
                  <c:v>76</c:v>
                </c:pt>
                <c:pt idx="39">
                  <c:v>78</c:v>
                </c:pt>
                <c:pt idx="40">
                  <c:v>64</c:v>
                </c:pt>
              </c:numCache>
            </c:numRef>
          </c:val>
          <c:extLst>
            <c:ext xmlns:c16="http://schemas.microsoft.com/office/drawing/2014/chart" uri="{C3380CC4-5D6E-409C-BE32-E72D297353CC}">
              <c16:uniqueId val="{00000004-C0D3-4184-AFB3-19BB1A262A9B}"/>
            </c:ext>
          </c:extLst>
        </c:ser>
        <c:dLbls>
          <c:showLegendKey val="0"/>
          <c:showVal val="0"/>
          <c:showCatName val="0"/>
          <c:showSerName val="0"/>
          <c:showPercent val="0"/>
          <c:showBubbleSize val="0"/>
        </c:dLbls>
        <c:gapWidth val="150"/>
        <c:overlap val="100"/>
        <c:axId val="218245247"/>
        <c:axId val="218238175"/>
      </c:barChart>
      <c:catAx>
        <c:axId val="21824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218238175"/>
        <c:crosses val="autoZero"/>
        <c:auto val="1"/>
        <c:lblAlgn val="ctr"/>
        <c:lblOffset val="100"/>
        <c:noMultiLvlLbl val="0"/>
      </c:catAx>
      <c:valAx>
        <c:axId val="2182381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crossAx val="21824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bg1">
              <a:lumMod val="50000"/>
            </a:schemeClr>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12-10-2022</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10/12/2022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64566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38868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7709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73855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Testing rates are reducing.</a:t>
            </a:r>
          </a:p>
        </p:txBody>
      </p:sp>
      <p:sp>
        <p:nvSpPr>
          <p:cNvPr id="4" name="Slide Number Placeholder 3"/>
          <p:cNvSpPr>
            <a:spLocks noGrp="1"/>
          </p:cNvSpPr>
          <p:nvPr>
            <p:ph type="sldNum" sz="quarter" idx="5"/>
          </p:nvPr>
        </p:nvSpPr>
        <p:spPr/>
        <p:txBody>
          <a:bodyPr/>
          <a:lstStyle/>
          <a:p>
            <a:fld id="{643AC5FF-7299-4144-8A2B-0711AA2285D9}" type="slidenum">
              <a:rPr lang="en-US" smtClean="0"/>
              <a:t>6</a:t>
            </a:fld>
            <a:endParaRPr lang="en-US"/>
          </a:p>
        </p:txBody>
      </p:sp>
    </p:spTree>
    <p:extLst>
      <p:ext uri="{BB962C8B-B14F-4D97-AF65-F5344CB8AC3E}">
        <p14:creationId xmlns:p14="http://schemas.microsoft.com/office/powerpoint/2010/main" val="494950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log scales – jumps from lower base look bigger, but also take into account that spread is related to base)</a:t>
            </a:r>
          </a:p>
          <a:p>
            <a:r>
              <a:rPr lang="en-US" dirty="0"/>
              <a:t>Hospital admission increased over past month or so</a:t>
            </a:r>
          </a:p>
          <a:p>
            <a:r>
              <a:rPr lang="en-US" dirty="0"/>
              <a:t>Hospital deaths increased over past two weeks or so</a:t>
            </a:r>
          </a:p>
        </p:txBody>
      </p:sp>
      <p:sp>
        <p:nvSpPr>
          <p:cNvPr id="4" name="Slide Number Placeholder 3"/>
          <p:cNvSpPr>
            <a:spLocks noGrp="1"/>
          </p:cNvSpPr>
          <p:nvPr>
            <p:ph type="sldNum" sz="quarter" idx="5"/>
          </p:nvPr>
        </p:nvSpPr>
        <p:spPr/>
        <p:txBody>
          <a:bodyPr/>
          <a:lstStyle/>
          <a:p>
            <a:fld id="{643AC5FF-7299-4144-8A2B-0711AA2285D9}" type="slidenum">
              <a:rPr lang="en-US" smtClean="0"/>
              <a:t>7</a:t>
            </a:fld>
            <a:endParaRPr lang="en-US"/>
          </a:p>
        </p:txBody>
      </p:sp>
    </p:spTree>
    <p:extLst>
      <p:ext uri="{BB962C8B-B14F-4D97-AF65-F5344CB8AC3E}">
        <p14:creationId xmlns:p14="http://schemas.microsoft.com/office/powerpoint/2010/main" val="2759270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There has been a slight increase in basic vaccine coverage over the past few months.</a:t>
            </a:r>
          </a:p>
          <a:p>
            <a:r>
              <a:rPr lang="en-ZA" dirty="0"/>
              <a:t>The Boosted percentage has more than doubled, but is still on a low base with between 6 and 12% of the population having received a booster dose.</a:t>
            </a:r>
          </a:p>
        </p:txBody>
      </p:sp>
      <p:sp>
        <p:nvSpPr>
          <p:cNvPr id="4" name="Slide Number Placeholder 3"/>
          <p:cNvSpPr>
            <a:spLocks noGrp="1"/>
          </p:cNvSpPr>
          <p:nvPr>
            <p:ph type="sldNum" sz="quarter" idx="5"/>
          </p:nvPr>
        </p:nvSpPr>
        <p:spPr/>
        <p:txBody>
          <a:bodyPr/>
          <a:lstStyle/>
          <a:p>
            <a:fld id="{643AC5FF-7299-4144-8A2B-0711AA2285D9}" type="slidenum">
              <a:rPr lang="en-US" smtClean="0"/>
              <a:t>8</a:t>
            </a:fld>
            <a:endParaRPr lang="en-US"/>
          </a:p>
        </p:txBody>
      </p:sp>
    </p:spTree>
    <p:extLst>
      <p:ext uri="{BB962C8B-B14F-4D97-AF65-F5344CB8AC3E}">
        <p14:creationId xmlns:p14="http://schemas.microsoft.com/office/powerpoint/2010/main" val="2054714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Larger proportions of unvaccinated people in hospital than in general population</a:t>
            </a:r>
          </a:p>
          <a:p>
            <a:r>
              <a:rPr lang="en-ZA" dirty="0"/>
              <a:t>But correlation not necessarily causation (Could vaccinated people just be protecting themselves better in general? Probably both.)</a:t>
            </a:r>
          </a:p>
        </p:txBody>
      </p:sp>
      <p:sp>
        <p:nvSpPr>
          <p:cNvPr id="4" name="Slide Number Placeholder 3"/>
          <p:cNvSpPr>
            <a:spLocks noGrp="1"/>
          </p:cNvSpPr>
          <p:nvPr>
            <p:ph type="sldNum" sz="quarter" idx="5"/>
          </p:nvPr>
        </p:nvSpPr>
        <p:spPr/>
        <p:txBody>
          <a:bodyPr/>
          <a:lstStyle/>
          <a:p>
            <a:fld id="{643AC5FF-7299-4144-8A2B-0711AA2285D9}" type="slidenum">
              <a:rPr lang="en-US" smtClean="0"/>
              <a:t>9</a:t>
            </a:fld>
            <a:endParaRPr lang="en-US"/>
          </a:p>
        </p:txBody>
      </p:sp>
    </p:spTree>
    <p:extLst>
      <p:ext uri="{BB962C8B-B14F-4D97-AF65-F5344CB8AC3E}">
        <p14:creationId xmlns:p14="http://schemas.microsoft.com/office/powerpoint/2010/main" val="1229705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Show 2019 dotted line first</a:t>
            </a:r>
          </a:p>
          <a:p>
            <a:r>
              <a:rPr lang="en-US"/>
              <a:t>Orange</a:t>
            </a:r>
          </a:p>
          <a:p>
            <a:r>
              <a:rPr lang="en-US"/>
              <a:t>Grey</a:t>
            </a:r>
          </a:p>
          <a:p>
            <a:r>
              <a:rPr lang="en-US"/>
              <a:t>Actual admission rate index</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3AC5FF-7299-4144-8A2B-0711AA2285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05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3AC5FF-7299-4144-8A2B-0711AA2285D9}" type="slidenum">
              <a:rPr lang="en-US" smtClean="0"/>
              <a:t>14</a:t>
            </a:fld>
            <a:endParaRPr lang="en-US"/>
          </a:p>
        </p:txBody>
      </p:sp>
    </p:spTree>
    <p:extLst>
      <p:ext uri="{BB962C8B-B14F-4D97-AF65-F5344CB8AC3E}">
        <p14:creationId xmlns:p14="http://schemas.microsoft.com/office/powerpoint/2010/main" val="1248459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top 10 drugs driving the increase in oncology medicine from 2017 – 2021 represents 27.5% of total oncology medicine claims in 2021, while it only represented 1.3% of the oncology medicine claims in 2017</a:t>
            </a:r>
          </a:p>
          <a:p>
            <a:r>
              <a:rPr lang="en-US" dirty="0"/>
              <a:t>The top 10 drugs driving the increase in oncology medicine from 2017 – 2022 represents 29.4% of total oncology medicine claims in 2022 YTD, while it only represented 3.2% of the oncology medicine claims in 2017</a:t>
            </a:r>
          </a:p>
          <a:p>
            <a:endParaRPr lang="en-US" dirty="0"/>
          </a:p>
        </p:txBody>
      </p:sp>
      <p:sp>
        <p:nvSpPr>
          <p:cNvPr id="4" name="Slide Number Placeholder 3"/>
          <p:cNvSpPr>
            <a:spLocks noGrp="1"/>
          </p:cNvSpPr>
          <p:nvPr>
            <p:ph type="sldNum" sz="quarter" idx="5"/>
          </p:nvPr>
        </p:nvSpPr>
        <p:spPr/>
        <p:txBody>
          <a:bodyPr/>
          <a:lstStyle/>
          <a:p>
            <a:fld id="{643AC5FF-7299-4144-8A2B-0711AA2285D9}" type="slidenum">
              <a:rPr lang="en-US" smtClean="0"/>
              <a:t>23</a:t>
            </a:fld>
            <a:endParaRPr lang="en-US"/>
          </a:p>
        </p:txBody>
      </p:sp>
    </p:spTree>
    <p:extLst>
      <p:ext uri="{BB962C8B-B14F-4D97-AF65-F5344CB8AC3E}">
        <p14:creationId xmlns:p14="http://schemas.microsoft.com/office/powerpoint/2010/main" val="2223956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E06A8D4B-9D41-A549-A914-D24B08190D96}"/>
              </a:ext>
            </a:extLst>
          </p:cNvPr>
          <p:cNvSpPr>
            <a:spLocks noGrp="1"/>
          </p:cNvSpPr>
          <p:nvPr>
            <p:ph type="body" sz="quarter" idx="20" hasCustomPrompt="1"/>
          </p:nvPr>
        </p:nvSpPr>
        <p:spPr>
          <a:xfrm>
            <a:off x="891655" y="945035"/>
            <a:ext cx="10445084" cy="5605891"/>
          </a:xfrm>
        </p:spPr>
        <p:txBody>
          <a:bodyPr/>
          <a:lstStyle>
            <a:lvl1pPr marL="0" indent="0">
              <a:spcBef>
                <a:spcPts val="0"/>
              </a:spcBef>
              <a:buFontTx/>
              <a:buNone/>
              <a:defRPr b="0">
                <a:solidFill>
                  <a:schemeClr val="tx1"/>
                </a:solidFill>
              </a:defRPr>
            </a:lvl1pPr>
            <a:lvl2pPr marL="370408" indent="0">
              <a:buFontTx/>
              <a:buNone/>
              <a:defRPr b="1">
                <a:solidFill>
                  <a:schemeClr val="bg2"/>
                </a:solidFill>
              </a:defRPr>
            </a:lvl2pPr>
            <a:lvl3pPr marL="609585" indent="0">
              <a:buFontTx/>
              <a:buNone/>
              <a:defRPr b="1">
                <a:solidFill>
                  <a:schemeClr val="bg2"/>
                </a:solidFill>
              </a:defRPr>
            </a:lvl3pPr>
            <a:lvl4pPr marL="848763" indent="0">
              <a:buFontTx/>
              <a:buNone/>
              <a:defRPr b="1">
                <a:solidFill>
                  <a:schemeClr val="bg2"/>
                </a:solidFill>
              </a:defRPr>
            </a:lvl4pPr>
            <a:lvl5pPr marL="1087939" indent="0">
              <a:buFontTx/>
              <a:buNone/>
              <a:defRPr b="1">
                <a:solidFill>
                  <a:schemeClr val="bg2"/>
                </a:solidFill>
              </a:defRPr>
            </a:lvl5pPr>
          </a:lstStyle>
          <a:p>
            <a:pPr lvl="0"/>
            <a:r>
              <a:rPr lang="en-US" dirty="0"/>
              <a:t>Add text</a:t>
            </a:r>
            <a:endParaRPr lang="en-ZA" dirty="0"/>
          </a:p>
        </p:txBody>
      </p:sp>
      <p:sp>
        <p:nvSpPr>
          <p:cNvPr id="12" name="Title 1">
            <a:extLst>
              <a:ext uri="{FF2B5EF4-FFF2-40B4-BE49-F238E27FC236}">
                <a16:creationId xmlns:a16="http://schemas.microsoft.com/office/drawing/2014/main" id="{809DEA9A-AD29-7145-9063-B9F94DA95200}"/>
              </a:ext>
            </a:extLst>
          </p:cNvPr>
          <p:cNvSpPr>
            <a:spLocks noGrp="1"/>
          </p:cNvSpPr>
          <p:nvPr>
            <p:ph type="title" hasCustomPrompt="1"/>
          </p:nvPr>
        </p:nvSpPr>
        <p:spPr>
          <a:xfrm>
            <a:off x="870855" y="252868"/>
            <a:ext cx="10465884" cy="457197"/>
          </a:xfrm>
        </p:spPr>
        <p:txBody>
          <a:bodyPr/>
          <a:lstStyle>
            <a:lvl1pPr>
              <a:defRPr/>
            </a:lvl1pPr>
          </a:lstStyle>
          <a:p>
            <a:r>
              <a:rPr lang="en-US" dirty="0"/>
              <a:t>Add title</a:t>
            </a:r>
          </a:p>
        </p:txBody>
      </p:sp>
    </p:spTree>
    <p:extLst>
      <p:ext uri="{BB962C8B-B14F-4D97-AF65-F5344CB8AC3E}">
        <p14:creationId xmlns:p14="http://schemas.microsoft.com/office/powerpoint/2010/main" val="2312242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D4F29EB-79D9-2A4B-8B63-ADC0547FCE58}"/>
              </a:ext>
            </a:extLst>
          </p:cNvPr>
          <p:cNvSpPr>
            <a:spLocks noGrp="1"/>
          </p:cNvSpPr>
          <p:nvPr>
            <p:ph type="title"/>
          </p:nvPr>
        </p:nvSpPr>
        <p:spPr>
          <a:xfrm>
            <a:off x="353311" y="252868"/>
            <a:ext cx="10342941" cy="457197"/>
          </a:xfrm>
          <a:prstGeom prst="rect">
            <a:avLst/>
          </a:prstGeom>
        </p:spPr>
        <p:txBody>
          <a:bodyPr rtlCol="0">
            <a:noAutofit/>
          </a:bodyPr>
          <a:lstStyle>
            <a:lvl1pPr>
              <a:defRPr sz="3600" b="1">
                <a:solidFill>
                  <a:srgbClr val="E11B22"/>
                </a:solidFill>
              </a:defRPr>
            </a:lvl1pPr>
          </a:lstStyle>
          <a:p>
            <a:pPr lvl="0"/>
            <a:r>
              <a:rPr lang="en-US" dirty="0"/>
              <a:t>Add title</a:t>
            </a:r>
          </a:p>
        </p:txBody>
      </p:sp>
      <p:pic>
        <p:nvPicPr>
          <p:cNvPr id="8" name="Picture 5">
            <a:extLst>
              <a:ext uri="{FF2B5EF4-FFF2-40B4-BE49-F238E27FC236}">
                <a16:creationId xmlns:a16="http://schemas.microsoft.com/office/drawing/2014/main" id="{46B6F5C3-4D20-9D49-B2DD-B8438FC320C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t="-12280" r="-21054"/>
          <a:stretch>
            <a:fillRect/>
          </a:stretch>
        </p:blipFill>
        <p:spPr bwMode="auto">
          <a:xfrm>
            <a:off x="11214102" y="0"/>
            <a:ext cx="977900" cy="90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2">
            <a:extLst>
              <a:ext uri="{FF2B5EF4-FFF2-40B4-BE49-F238E27FC236}">
                <a16:creationId xmlns:a16="http://schemas.microsoft.com/office/drawing/2014/main" id="{A5DBCC4C-EFC2-134C-A6FC-A8EEA008B8D7}"/>
              </a:ext>
            </a:extLst>
          </p:cNvPr>
          <p:cNvSpPr>
            <a:spLocks noGrp="1"/>
          </p:cNvSpPr>
          <p:nvPr>
            <p:ph idx="1"/>
          </p:nvPr>
        </p:nvSpPr>
        <p:spPr>
          <a:xfrm>
            <a:off x="353311" y="908053"/>
            <a:ext cx="11734803" cy="5710463"/>
          </a:xfrm>
          <a:prstGeom prst="rect">
            <a:avLst/>
          </a:prstGeom>
        </p:spPr>
        <p:txBody>
          <a:bodyPr vert="horz" lIns="68577" tIns="34289" rIns="68577" bIns="34289" rtlCol="0">
            <a:normAutofit/>
          </a:bodyPr>
          <a:lstStyle>
            <a:lvl1pPr>
              <a:defRPr sz="2000">
                <a:solidFill>
                  <a:schemeClr val="tx1">
                    <a:lumMod val="65000"/>
                    <a:lumOff val="35000"/>
                  </a:schemeClr>
                </a:solidFill>
                <a:latin typeface="+mj-lt"/>
                <a:cs typeface="Arial" panose="020B0604020202020204" pitchFamily="34" charset="0"/>
              </a:defRPr>
            </a:lvl1pPr>
            <a:lvl2pPr>
              <a:defRPr sz="2000">
                <a:solidFill>
                  <a:schemeClr val="tx1">
                    <a:lumMod val="65000"/>
                    <a:lumOff val="35000"/>
                  </a:schemeClr>
                </a:solidFill>
                <a:latin typeface="+mj-lt"/>
                <a:cs typeface="Arial" panose="020B0604020202020204" pitchFamily="34" charset="0"/>
              </a:defRPr>
            </a:lvl2pPr>
            <a:lvl3pPr>
              <a:defRPr sz="2000">
                <a:solidFill>
                  <a:schemeClr val="tx1">
                    <a:lumMod val="65000"/>
                    <a:lumOff val="35000"/>
                  </a:schemeClr>
                </a:solidFill>
                <a:latin typeface="+mj-lt"/>
                <a:cs typeface="Arial" panose="020B0604020202020204" pitchFamily="34" charset="0"/>
              </a:defRPr>
            </a:lvl3pPr>
            <a:lvl4pPr>
              <a:defRPr sz="2000">
                <a:solidFill>
                  <a:schemeClr val="tx1">
                    <a:lumMod val="65000"/>
                    <a:lumOff val="35000"/>
                  </a:schemeClr>
                </a:solidFill>
                <a:latin typeface="+mj-lt"/>
                <a:cs typeface="Arial" panose="020B0604020202020204" pitchFamily="34" charset="0"/>
              </a:defRPr>
            </a:lvl4pPr>
            <a:lvl5pPr>
              <a:defRPr sz="2000">
                <a:solidFill>
                  <a:schemeClr val="tx1">
                    <a:lumMod val="65000"/>
                    <a:lumOff val="35000"/>
                  </a:schemeClr>
                </a:solidFill>
                <a:latin typeface="+mj-lt"/>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9745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t="-15000" b="-15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 id="2147483674" r:id="rId8"/>
    <p:sldLayoutId id="2147483675" r:id="rId9"/>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8.xml"/><Relationship Id="rId5" Type="http://schemas.openxmlformats.org/officeDocument/2006/relationships/chart" Target="../charts/chart14.xml"/><Relationship Id="rId4" Type="http://schemas.openxmlformats.org/officeDocument/2006/relationships/chart" Target="../charts/char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mckinsey.com/~/media/mckinsey/industries/healthcare%20systems%20and%20services/our%20insights/insights%20on%20utilization%20of%20behavioral%20healt" TargetMode="External"/><Relationship Id="rId5" Type="http://schemas.openxmlformats.org/officeDocument/2006/relationships/hyperlink" Target="https://files.asprtracie.hhs.gov/documents/covid-19-healthcare-delivery-impacts.pdf"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03387" y="3503068"/>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3600" b="1" kern="0" dirty="0">
              <a:solidFill>
                <a:schemeClr val="tx1"/>
              </a:solidFill>
            </a:endParaRPr>
          </a:p>
        </p:txBody>
      </p:sp>
      <p:sp>
        <p:nvSpPr>
          <p:cNvPr id="5" name="Rectangle 168"/>
          <p:cNvSpPr>
            <a:spLocks noChangeArrowheads="1"/>
          </p:cNvSpPr>
          <p:nvPr/>
        </p:nvSpPr>
        <p:spPr bwMode="auto">
          <a:xfrm>
            <a:off x="2057400" y="4150768"/>
            <a:ext cx="5184775" cy="23262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chemeClr val="tx1"/>
                </a:solidFill>
              </a:rPr>
              <a:t>Dr Shayhana Ganesh ( MD, MBA, PhD)</a:t>
            </a:r>
          </a:p>
          <a:p>
            <a:pPr algn="l"/>
            <a:r>
              <a:rPr lang="en-US" altLang="en-US" sz="1800" b="1" dirty="0">
                <a:solidFill>
                  <a:schemeClr val="tx1"/>
                </a:solidFill>
              </a:rPr>
              <a:t>Head : Health Risk Management</a:t>
            </a:r>
          </a:p>
          <a:p>
            <a:pPr algn="l"/>
            <a:r>
              <a:rPr lang="en-US" altLang="en-US" sz="1800" b="1" dirty="0">
                <a:solidFill>
                  <a:schemeClr val="tx1"/>
                </a:solidFill>
              </a:rPr>
              <a:t>Aditya Birla Health Insurance</a:t>
            </a:r>
          </a:p>
          <a:p>
            <a:pPr algn="l"/>
            <a:r>
              <a:rPr lang="en-US" altLang="en-US" sz="1800" b="1" dirty="0">
                <a:solidFill>
                  <a:schemeClr val="tx1"/>
                </a:solidFill>
              </a:rPr>
              <a:t>Mumbai, India</a:t>
            </a:r>
          </a:p>
          <a:p>
            <a:pPr algn="l"/>
            <a:r>
              <a:rPr lang="en-US" altLang="en-US" sz="1800" b="1" dirty="0">
                <a:solidFill>
                  <a:schemeClr val="tx1"/>
                </a:solidFill>
              </a:rPr>
              <a:t>12 October 2022</a:t>
            </a:r>
            <a:br>
              <a:rPr lang="en-US" altLang="en-US" sz="1800" b="1" dirty="0">
                <a:solidFill>
                  <a:schemeClr val="tx1"/>
                </a:solidFill>
              </a:rPr>
            </a:b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91217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Institute of Actuaries India</a:t>
            </a:r>
          </a:p>
          <a:p>
            <a:pPr algn="l"/>
            <a:r>
              <a:rPr lang="es-UY" altLang="en-US" sz="3600" b="1" kern="0" dirty="0">
                <a:solidFill>
                  <a:schemeClr val="bg1"/>
                </a:solidFill>
              </a:rPr>
              <a:t>Mumbai  </a:t>
            </a:r>
          </a:p>
          <a:p>
            <a:pPr algn="l"/>
            <a:r>
              <a:rPr lang="es-UY" altLang="en-US" sz="3600" b="1" kern="0" dirty="0">
                <a:solidFill>
                  <a:schemeClr val="bg1"/>
                </a:solidFill>
              </a:rPr>
              <a:t>13 October 2022</a:t>
            </a:r>
            <a:endParaRPr lang="es-ES" altLang="en-US" sz="3600" b="1" kern="0" dirty="0">
              <a:solidFill>
                <a:schemeClr val="bg1"/>
              </a:solidFill>
            </a:endParaRPr>
          </a:p>
        </p:txBody>
      </p:sp>
      <p:sp>
        <p:nvSpPr>
          <p:cNvPr id="8" name="Title 7">
            <a:extLst>
              <a:ext uri="{FF2B5EF4-FFF2-40B4-BE49-F238E27FC236}">
                <a16:creationId xmlns:a16="http://schemas.microsoft.com/office/drawing/2014/main" id="{F26F77A2-26AE-8931-EFBF-404B7A92A9A0}"/>
              </a:ext>
            </a:extLst>
          </p:cNvPr>
          <p:cNvSpPr>
            <a:spLocks noGrp="1"/>
          </p:cNvSpPr>
          <p:nvPr>
            <p:ph type="ctrTitle"/>
          </p:nvPr>
        </p:nvSpPr>
        <p:spPr>
          <a:xfrm>
            <a:off x="2057399" y="2033043"/>
            <a:ext cx="9459913" cy="1470025"/>
          </a:xfrm>
          <a:ln>
            <a:solidFill>
              <a:schemeClr val="tx1"/>
            </a:solidFill>
          </a:ln>
        </p:spPr>
        <p:txBody>
          <a:bodyPr/>
          <a:lstStyle/>
          <a:p>
            <a:r>
              <a:rPr lang="en-US" dirty="0"/>
              <a:t>The Post Covid Emerging Disease Trends</a:t>
            </a:r>
          </a:p>
        </p:txBody>
      </p:sp>
    </p:spTree>
    <p:extLst>
      <p:ext uri="{BB962C8B-B14F-4D97-AF65-F5344CB8AC3E}">
        <p14:creationId xmlns:p14="http://schemas.microsoft.com/office/powerpoint/2010/main" val="243043856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ee the source image">
            <a:extLst>
              <a:ext uri="{FF2B5EF4-FFF2-40B4-BE49-F238E27FC236}">
                <a16:creationId xmlns:a16="http://schemas.microsoft.com/office/drawing/2014/main" id="{1678693D-B2B2-247E-DDF5-5977C9C453F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709863"/>
            <a:ext cx="3273425" cy="2657475"/>
          </a:xfrm>
          <a:prstGeom prst="rect">
            <a:avLst/>
          </a:prstGeom>
          <a:extLst>
            <a:ext uri="{909E8E84-426E-40DD-AFC4-6F175D3DCCD1}">
              <a14:hiddenFill xmlns:a14="http://schemas.microsoft.com/office/drawing/2010/main">
                <a:solidFill>
                  <a:srgbClr val="FFFFFF"/>
                </a:solidFill>
              </a14:hiddenFill>
            </a:ext>
          </a:extLst>
        </p:spPr>
      </p:pic>
      <p:pic>
        <p:nvPicPr>
          <p:cNvPr id="4098" name="Picture 2" descr="Image result for claims">
            <a:extLst>
              <a:ext uri="{FF2B5EF4-FFF2-40B4-BE49-F238E27FC236}">
                <a16:creationId xmlns:a16="http://schemas.microsoft.com/office/drawing/2014/main" id="{810EE2A1-F386-6D20-1791-330C056ADB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263" y="2709863"/>
            <a:ext cx="2827338" cy="2657475"/>
          </a:xfrm>
          <a:prstGeom prst="rect">
            <a:avLst/>
          </a:prstGeom>
          <a:extLst>
            <a:ext uri="{909E8E84-426E-40DD-AFC4-6F175D3DCCD1}">
              <a14:hiddenFill xmlns:a14="http://schemas.microsoft.com/office/drawing/2010/main">
                <a:solidFill>
                  <a:srgbClr val="FFFFFF"/>
                </a:solidFill>
              </a14:hiddenFill>
            </a:ext>
          </a:extLst>
        </p:spPr>
      </p:pic>
      <p:pic>
        <p:nvPicPr>
          <p:cNvPr id="4102" name="Picture 6" descr="See the source image">
            <a:extLst>
              <a:ext uri="{FF2B5EF4-FFF2-40B4-BE49-F238E27FC236}">
                <a16:creationId xmlns:a16="http://schemas.microsoft.com/office/drawing/2014/main" id="{23E3EE43-29AB-D30B-775B-6C3CD80AE7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8038" y="2709863"/>
            <a:ext cx="4121150" cy="2657475"/>
          </a:xfrm>
          <a:prstGeom prst="rect">
            <a:avLst/>
          </a:prstGeom>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B7D5F10F-AB0D-A994-E098-F3A03D264AB4}"/>
              </a:ext>
            </a:extLst>
          </p:cNvPr>
          <p:cNvSpPr>
            <a:spLocks noGrp="1"/>
          </p:cNvSpPr>
          <p:nvPr>
            <p:ph type="title"/>
          </p:nvPr>
        </p:nvSpPr>
        <p:spPr>
          <a:xfrm>
            <a:off x="914400" y="609600"/>
            <a:ext cx="10363200" cy="1143000"/>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3700">
                <a:solidFill>
                  <a:schemeClr val="tx2"/>
                </a:solidFill>
              </a:rPr>
              <a:t>The CLAIMS Impact of COVID </a:t>
            </a:r>
            <a:br>
              <a:rPr lang="en-US" sz="3700">
                <a:solidFill>
                  <a:schemeClr val="tx2"/>
                </a:solidFill>
              </a:rPr>
            </a:br>
            <a:endParaRPr lang="en-US" sz="3700">
              <a:solidFill>
                <a:schemeClr val="tx2"/>
              </a:solidFill>
            </a:endParaRPr>
          </a:p>
        </p:txBody>
      </p:sp>
    </p:spTree>
    <p:extLst>
      <p:ext uri="{BB962C8B-B14F-4D97-AF65-F5344CB8AC3E}">
        <p14:creationId xmlns:p14="http://schemas.microsoft.com/office/powerpoint/2010/main" val="17574137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118230-3206-474A-A71A-FA54D1C7CEF5}"/>
              </a:ext>
            </a:extLst>
          </p:cNvPr>
          <p:cNvSpPr/>
          <p:nvPr/>
        </p:nvSpPr>
        <p:spPr>
          <a:xfrm>
            <a:off x="3402843" y="1455762"/>
            <a:ext cx="773373" cy="390326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aphicFrame>
        <p:nvGraphicFramePr>
          <p:cNvPr id="6" name="Chart 5">
            <a:extLst>
              <a:ext uri="{FF2B5EF4-FFF2-40B4-BE49-F238E27FC236}">
                <a16:creationId xmlns:a16="http://schemas.microsoft.com/office/drawing/2014/main" id="{34387266-B00F-4E99-8110-5C26AAD95791}"/>
              </a:ext>
            </a:extLst>
          </p:cNvPr>
          <p:cNvGraphicFramePr>
            <a:graphicFrameLocks/>
          </p:cNvGraphicFramePr>
          <p:nvPr>
            <p:extLst>
              <p:ext uri="{D42A27DB-BD31-4B8C-83A1-F6EECF244321}">
                <p14:modId xmlns:p14="http://schemas.microsoft.com/office/powerpoint/2010/main" val="2745680458"/>
              </p:ext>
            </p:extLst>
          </p:nvPr>
        </p:nvGraphicFramePr>
        <p:xfrm>
          <a:off x="2362199" y="1143000"/>
          <a:ext cx="8974539"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1">
            <a:extLst>
              <a:ext uri="{FF2B5EF4-FFF2-40B4-BE49-F238E27FC236}">
                <a16:creationId xmlns:a16="http://schemas.microsoft.com/office/drawing/2014/main" id="{EEAC4781-44FC-49A9-B8BC-4628A3F243E8}"/>
              </a:ext>
            </a:extLst>
          </p:cNvPr>
          <p:cNvSpPr>
            <a:spLocks noGrp="1"/>
          </p:cNvSpPr>
          <p:nvPr>
            <p:ph type="title"/>
          </p:nvPr>
        </p:nvSpPr>
        <p:spPr>
          <a:xfrm>
            <a:off x="2362198" y="181758"/>
            <a:ext cx="8974539" cy="457197"/>
          </a:xfrm>
        </p:spPr>
        <p:style>
          <a:lnRef idx="2">
            <a:schemeClr val="dk1"/>
          </a:lnRef>
          <a:fillRef idx="1">
            <a:schemeClr val="lt1"/>
          </a:fillRef>
          <a:effectRef idx="0">
            <a:schemeClr val="dk1"/>
          </a:effectRef>
          <a:fontRef idx="minor">
            <a:schemeClr val="dk1"/>
          </a:fontRef>
        </p:style>
        <p:txBody>
          <a:bodyPr anchor="ctr">
            <a:noAutofit/>
          </a:bodyPr>
          <a:lstStyle/>
          <a:p>
            <a:pPr algn="l"/>
            <a:r>
              <a:rPr lang="en-ZA" sz="2400" b="1" dirty="0"/>
              <a:t>Hospital Admission Experience 2020</a:t>
            </a:r>
            <a:endParaRPr lang="en-US" sz="2400" b="1" dirty="0"/>
          </a:p>
        </p:txBody>
      </p:sp>
    </p:spTree>
    <p:extLst>
      <p:ext uri="{BB962C8B-B14F-4D97-AF65-F5344CB8AC3E}">
        <p14:creationId xmlns:p14="http://schemas.microsoft.com/office/powerpoint/2010/main" val="988674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CECCD9-C198-4F31-A6FC-4D748D1CBC44}"/>
              </a:ext>
            </a:extLst>
          </p:cNvPr>
          <p:cNvSpPr/>
          <p:nvPr/>
        </p:nvSpPr>
        <p:spPr>
          <a:xfrm>
            <a:off x="3307978" y="1506069"/>
            <a:ext cx="922828" cy="402582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aphicFrame>
        <p:nvGraphicFramePr>
          <p:cNvPr id="4" name="Chart 3">
            <a:extLst>
              <a:ext uri="{FF2B5EF4-FFF2-40B4-BE49-F238E27FC236}">
                <a16:creationId xmlns:a16="http://schemas.microsoft.com/office/drawing/2014/main" id="{E86B5C7A-2B3D-4AA2-9070-5B678D5FB5BC}"/>
              </a:ext>
            </a:extLst>
          </p:cNvPr>
          <p:cNvGraphicFramePr>
            <a:graphicFrameLocks/>
          </p:cNvGraphicFramePr>
          <p:nvPr>
            <p:extLst>
              <p:ext uri="{D42A27DB-BD31-4B8C-83A1-F6EECF244321}">
                <p14:modId xmlns:p14="http://schemas.microsoft.com/office/powerpoint/2010/main" val="1927241152"/>
              </p:ext>
            </p:extLst>
          </p:nvPr>
        </p:nvGraphicFramePr>
        <p:xfrm>
          <a:off x="2057400" y="1143001"/>
          <a:ext cx="9784961"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15" name="Title 1">
            <a:extLst>
              <a:ext uri="{FF2B5EF4-FFF2-40B4-BE49-F238E27FC236}">
                <a16:creationId xmlns:a16="http://schemas.microsoft.com/office/drawing/2014/main" id="{EEAC4781-44FC-49A9-B8BC-4628A3F243E8}"/>
              </a:ext>
            </a:extLst>
          </p:cNvPr>
          <p:cNvSpPr>
            <a:spLocks noGrp="1"/>
          </p:cNvSpPr>
          <p:nvPr>
            <p:ph type="title"/>
          </p:nvPr>
        </p:nvSpPr>
        <p:spPr>
          <a:xfrm>
            <a:off x="2057399" y="252868"/>
            <a:ext cx="9784961" cy="457197"/>
          </a:xfrm>
          <a:ln>
            <a:solidFill>
              <a:schemeClr val="tx1"/>
            </a:solidFill>
          </a:ln>
        </p:spPr>
        <p:style>
          <a:lnRef idx="2">
            <a:schemeClr val="dk1"/>
          </a:lnRef>
          <a:fillRef idx="1">
            <a:schemeClr val="lt1"/>
          </a:fillRef>
          <a:effectRef idx="0">
            <a:schemeClr val="dk1"/>
          </a:effectRef>
          <a:fontRef idx="minor">
            <a:schemeClr val="dk1"/>
          </a:fontRef>
        </p:style>
        <p:txBody>
          <a:bodyPr anchor="ctr">
            <a:noAutofit/>
          </a:bodyPr>
          <a:lstStyle/>
          <a:p>
            <a:pPr algn="l"/>
            <a:r>
              <a:rPr lang="en-ZA" sz="3200" b="1" dirty="0"/>
              <a:t>Claims experience – Out of hospital visit rate 2020</a:t>
            </a:r>
            <a:endParaRPr lang="en-US" sz="3200" b="1" dirty="0"/>
          </a:p>
        </p:txBody>
      </p:sp>
    </p:spTree>
    <p:extLst>
      <p:ext uri="{BB962C8B-B14F-4D97-AF65-F5344CB8AC3E}">
        <p14:creationId xmlns:p14="http://schemas.microsoft.com/office/powerpoint/2010/main" val="2156463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3A43A-2D3D-497F-8492-C3CF5C2D7557}"/>
              </a:ext>
            </a:extLst>
          </p:cNvPr>
          <p:cNvSpPr>
            <a:spLocks noGrp="1"/>
          </p:cNvSpPr>
          <p:nvPr>
            <p:ph type="title"/>
          </p:nvPr>
        </p:nvSpPr>
        <p:spPr>
          <a:xfrm>
            <a:off x="2344055" y="381000"/>
            <a:ext cx="9402171" cy="457197"/>
          </a:xfrm>
        </p:spPr>
        <p:style>
          <a:lnRef idx="2">
            <a:schemeClr val="dk1"/>
          </a:lnRef>
          <a:fillRef idx="1">
            <a:schemeClr val="lt1"/>
          </a:fillRef>
          <a:effectRef idx="0">
            <a:schemeClr val="dk1"/>
          </a:effectRef>
          <a:fontRef idx="minor">
            <a:schemeClr val="dk1"/>
          </a:fontRef>
        </p:style>
        <p:txBody>
          <a:bodyPr/>
          <a:lstStyle/>
          <a:p>
            <a:pPr algn="l"/>
            <a:r>
              <a:rPr lang="en-US" sz="2400" b="1" dirty="0"/>
              <a:t>Claims experience - Out of hospital visit rate 2021</a:t>
            </a:r>
            <a:endParaRPr lang="en-GB" sz="2400" b="1" dirty="0"/>
          </a:p>
        </p:txBody>
      </p:sp>
      <p:graphicFrame>
        <p:nvGraphicFramePr>
          <p:cNvPr id="6" name="Media Placeholder 5">
            <a:extLst>
              <a:ext uri="{FF2B5EF4-FFF2-40B4-BE49-F238E27FC236}">
                <a16:creationId xmlns:a16="http://schemas.microsoft.com/office/drawing/2014/main" id="{5B161174-9377-473F-959E-E19FEDDD80F6}"/>
              </a:ext>
            </a:extLst>
          </p:cNvPr>
          <p:cNvGraphicFramePr>
            <a:graphicFrameLocks noGrp="1"/>
          </p:cNvGraphicFramePr>
          <p:nvPr>
            <p:ph type="media" sz="quarter" idx="4294967295"/>
            <p:extLst>
              <p:ext uri="{D42A27DB-BD31-4B8C-83A1-F6EECF244321}">
                <p14:modId xmlns:p14="http://schemas.microsoft.com/office/powerpoint/2010/main" val="2598847456"/>
              </p:ext>
            </p:extLst>
          </p:nvPr>
        </p:nvGraphicFramePr>
        <p:xfrm>
          <a:off x="2362200" y="990601"/>
          <a:ext cx="940217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5304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3A43A-2D3D-497F-8492-C3CF5C2D7557}"/>
              </a:ext>
            </a:extLst>
          </p:cNvPr>
          <p:cNvSpPr>
            <a:spLocks noGrp="1"/>
          </p:cNvSpPr>
          <p:nvPr>
            <p:ph type="title"/>
          </p:nvPr>
        </p:nvSpPr>
        <p:spPr>
          <a:xfrm>
            <a:off x="2362199" y="252868"/>
            <a:ext cx="9402170" cy="457197"/>
          </a:xfrm>
        </p:spPr>
        <p:style>
          <a:lnRef idx="2">
            <a:schemeClr val="dk1"/>
          </a:lnRef>
          <a:fillRef idx="1">
            <a:schemeClr val="lt1"/>
          </a:fillRef>
          <a:effectRef idx="0">
            <a:schemeClr val="dk1"/>
          </a:effectRef>
          <a:fontRef idx="minor">
            <a:schemeClr val="dk1"/>
          </a:fontRef>
        </p:style>
        <p:txBody>
          <a:bodyPr/>
          <a:lstStyle/>
          <a:p>
            <a:pPr algn="l"/>
            <a:r>
              <a:rPr lang="en-US" sz="2400" b="1" dirty="0"/>
              <a:t>Claims experience – Out of hospital visit rate comparison</a:t>
            </a:r>
            <a:endParaRPr lang="en-GB" sz="2400" b="1" dirty="0"/>
          </a:p>
        </p:txBody>
      </p:sp>
      <p:graphicFrame>
        <p:nvGraphicFramePr>
          <p:cNvPr id="6" name="Media Placeholder 5">
            <a:extLst>
              <a:ext uri="{FF2B5EF4-FFF2-40B4-BE49-F238E27FC236}">
                <a16:creationId xmlns:a16="http://schemas.microsoft.com/office/drawing/2014/main" id="{5B161174-9377-473F-959E-E19FEDDD80F6}"/>
              </a:ext>
            </a:extLst>
          </p:cNvPr>
          <p:cNvGraphicFramePr>
            <a:graphicFrameLocks noGrp="1"/>
          </p:cNvGraphicFramePr>
          <p:nvPr>
            <p:ph type="media" sz="quarter" idx="4294967295"/>
            <p:extLst>
              <p:ext uri="{D42A27DB-BD31-4B8C-83A1-F6EECF244321}">
                <p14:modId xmlns:p14="http://schemas.microsoft.com/office/powerpoint/2010/main" val="2426541156"/>
              </p:ext>
            </p:extLst>
          </p:nvPr>
        </p:nvGraphicFramePr>
        <p:xfrm>
          <a:off x="2362200" y="990601"/>
          <a:ext cx="9402170"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8719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1DB60E5A-B731-F05A-3F38-1C2F53D33CDD}"/>
              </a:ext>
            </a:extLst>
          </p:cNvPr>
          <p:cNvSpPr txBox="1">
            <a:spLocks/>
          </p:cNvSpPr>
          <p:nvPr/>
        </p:nvSpPr>
        <p:spPr bwMode="auto">
          <a:xfrm>
            <a:off x="2087665" y="2324100"/>
            <a:ext cx="9957619" cy="1143000"/>
          </a:xfrm>
          <a:prstGeom prst="rect">
            <a:avLst/>
          </a:prstGeo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2800" i="1" kern="0" dirty="0">
                <a:solidFill>
                  <a:srgbClr val="FF0000"/>
                </a:solidFill>
              </a:rPr>
              <a:t>Not only hospitalizations were impacted</a:t>
            </a:r>
          </a:p>
        </p:txBody>
      </p:sp>
    </p:spTree>
    <p:extLst>
      <p:ext uri="{BB962C8B-B14F-4D97-AF65-F5344CB8AC3E}">
        <p14:creationId xmlns:p14="http://schemas.microsoft.com/office/powerpoint/2010/main" val="853647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6C27DF-C335-BC4A-1F00-82FC249B4E01}"/>
              </a:ext>
            </a:extLst>
          </p:cNvPr>
          <p:cNvSpPr>
            <a:spLocks noGrp="1"/>
          </p:cNvSpPr>
          <p:nvPr>
            <p:ph type="title"/>
          </p:nvPr>
        </p:nvSpPr>
        <p:spPr>
          <a:xfrm>
            <a:off x="2743200" y="2438400"/>
            <a:ext cx="8077200" cy="1524000"/>
          </a:xfrm>
        </p:spPr>
        <p:style>
          <a:lnRef idx="2">
            <a:schemeClr val="dk1"/>
          </a:lnRef>
          <a:fillRef idx="1">
            <a:schemeClr val="lt1"/>
          </a:fillRef>
          <a:effectRef idx="0">
            <a:schemeClr val="dk1"/>
          </a:effectRef>
          <a:fontRef idx="minor">
            <a:schemeClr val="dk1"/>
          </a:fontRef>
        </p:style>
        <p:txBody>
          <a:bodyPr/>
          <a:lstStyle/>
          <a:p>
            <a:pPr algn="ctr"/>
            <a:r>
              <a:rPr lang="en-US" dirty="0"/>
              <a:t>THE Mental health experience</a:t>
            </a:r>
          </a:p>
        </p:txBody>
      </p:sp>
      <p:pic>
        <p:nvPicPr>
          <p:cNvPr id="5122" name="Picture 2" descr="Image result for mental health">
            <a:extLst>
              <a:ext uri="{FF2B5EF4-FFF2-40B4-BE49-F238E27FC236}">
                <a16:creationId xmlns:a16="http://schemas.microsoft.com/office/drawing/2014/main" id="{565AF477-2837-5B9A-4D98-172CE0C34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4724399"/>
            <a:ext cx="22479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ee the source image">
            <a:extLst>
              <a:ext uri="{FF2B5EF4-FFF2-40B4-BE49-F238E27FC236}">
                <a16:creationId xmlns:a16="http://schemas.microsoft.com/office/drawing/2014/main" id="{3C93D4AC-D157-CF0B-7F27-03F5DA5DB1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649" y="4527548"/>
            <a:ext cx="3162302" cy="21082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mental health">
            <a:extLst>
              <a:ext uri="{FF2B5EF4-FFF2-40B4-BE49-F238E27FC236}">
                <a16:creationId xmlns:a16="http://schemas.microsoft.com/office/drawing/2014/main" id="{671BF941-9A1C-E4B9-0456-68ABD3E6ED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4724399"/>
            <a:ext cx="22479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61588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CBDA2D-4AA1-47F4-8818-1EF53604DFE8}"/>
              </a:ext>
            </a:extLst>
          </p:cNvPr>
          <p:cNvSpPr>
            <a:spLocks noGrp="1"/>
          </p:cNvSpPr>
          <p:nvPr>
            <p:ph type="title"/>
          </p:nvPr>
        </p:nvSpPr>
        <p:spPr>
          <a:xfrm>
            <a:off x="1981200" y="432621"/>
            <a:ext cx="9448800" cy="938979"/>
          </a:xfrm>
        </p:spPr>
        <p:style>
          <a:lnRef idx="2">
            <a:schemeClr val="dk1"/>
          </a:lnRef>
          <a:fillRef idx="1">
            <a:schemeClr val="lt1"/>
          </a:fillRef>
          <a:effectRef idx="0">
            <a:schemeClr val="dk1"/>
          </a:effectRef>
          <a:fontRef idx="minor">
            <a:schemeClr val="dk1"/>
          </a:fontRef>
        </p:style>
        <p:txBody>
          <a:bodyPr/>
          <a:lstStyle/>
          <a:p>
            <a:pPr algn="l"/>
            <a:r>
              <a:rPr lang="en-US" dirty="0"/>
              <a:t>Mental health experience</a:t>
            </a:r>
          </a:p>
        </p:txBody>
      </p:sp>
      <p:graphicFrame>
        <p:nvGraphicFramePr>
          <p:cNvPr id="8" name="Chart 7">
            <a:extLst>
              <a:ext uri="{FF2B5EF4-FFF2-40B4-BE49-F238E27FC236}">
                <a16:creationId xmlns:a16="http://schemas.microsoft.com/office/drawing/2014/main" id="{EE35C0A4-0937-4353-82E8-73AEAA9F2C09}"/>
              </a:ext>
            </a:extLst>
          </p:cNvPr>
          <p:cNvGraphicFramePr>
            <a:graphicFrameLocks/>
          </p:cNvGraphicFramePr>
          <p:nvPr>
            <p:extLst>
              <p:ext uri="{D42A27DB-BD31-4B8C-83A1-F6EECF244321}">
                <p14:modId xmlns:p14="http://schemas.microsoft.com/office/powerpoint/2010/main" val="1086772385"/>
              </p:ext>
            </p:extLst>
          </p:nvPr>
        </p:nvGraphicFramePr>
        <p:xfrm>
          <a:off x="2514599" y="1371600"/>
          <a:ext cx="9287933" cy="42426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48877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C34C-9F48-E180-4182-01DD42BD7A1C}"/>
              </a:ext>
            </a:extLst>
          </p:cNvPr>
          <p:cNvSpPr>
            <a:spLocks noGrp="1"/>
          </p:cNvSpPr>
          <p:nvPr>
            <p:ph type="title"/>
          </p:nvPr>
        </p:nvSpPr>
        <p:spPr>
          <a:xfrm>
            <a:off x="2133600" y="609600"/>
            <a:ext cx="9144000" cy="609600"/>
          </a:xfrm>
        </p:spPr>
        <p:style>
          <a:lnRef idx="2">
            <a:schemeClr val="dk1"/>
          </a:lnRef>
          <a:fillRef idx="1">
            <a:schemeClr val="lt1"/>
          </a:fillRef>
          <a:effectRef idx="0">
            <a:schemeClr val="dk1"/>
          </a:effectRef>
          <a:fontRef idx="minor">
            <a:schemeClr val="dk1"/>
          </a:fontRef>
        </p:style>
        <p:txBody>
          <a:bodyPr/>
          <a:lstStyle/>
          <a:p>
            <a:pPr algn="l"/>
            <a:r>
              <a:rPr lang="en-US" sz="2000" b="1" dirty="0"/>
              <a:t>Behavior Changes Leading to Long-term Health Problems</a:t>
            </a:r>
          </a:p>
        </p:txBody>
      </p:sp>
      <p:sp>
        <p:nvSpPr>
          <p:cNvPr id="3" name="Content Placeholder 2">
            <a:extLst>
              <a:ext uri="{FF2B5EF4-FFF2-40B4-BE49-F238E27FC236}">
                <a16:creationId xmlns:a16="http://schemas.microsoft.com/office/drawing/2014/main" id="{198F012B-0B4B-7763-E2B1-4C12482559CE}"/>
              </a:ext>
            </a:extLst>
          </p:cNvPr>
          <p:cNvSpPr>
            <a:spLocks noGrp="1"/>
          </p:cNvSpPr>
          <p:nvPr>
            <p:ph idx="1"/>
          </p:nvPr>
        </p:nvSpPr>
        <p:spPr>
          <a:xfrm>
            <a:off x="2133600" y="1981200"/>
            <a:ext cx="9144000" cy="3048000"/>
          </a:xfrm>
        </p:spPr>
        <p:style>
          <a:lnRef idx="2">
            <a:schemeClr val="dk1"/>
          </a:lnRef>
          <a:fillRef idx="1">
            <a:schemeClr val="lt1"/>
          </a:fillRef>
          <a:effectRef idx="0">
            <a:schemeClr val="dk1"/>
          </a:effectRef>
          <a:fontRef idx="minor">
            <a:schemeClr val="dk1"/>
          </a:fontRef>
        </p:style>
        <p:txBody>
          <a:bodyPr/>
          <a:lstStyle/>
          <a:p>
            <a:r>
              <a:rPr lang="en-US" sz="2400" dirty="0"/>
              <a:t>Behaviors that may be used as coping mechanisms during times of increased stress (e.g., increased use of alcohol and medications and food intake, lack of physical activity) may also have long-term impacts on health.</a:t>
            </a:r>
          </a:p>
          <a:p>
            <a:endParaRPr lang="en-US" sz="2400" dirty="0"/>
          </a:p>
          <a:p>
            <a:r>
              <a:rPr lang="en-US" sz="2400" dirty="0"/>
              <a:t>Providers should ensure they ask patients about these behaviors and provide patient education about safe coping mechanisms.</a:t>
            </a:r>
          </a:p>
        </p:txBody>
      </p:sp>
      <p:sp>
        <p:nvSpPr>
          <p:cNvPr id="5" name="Slide Number Placeholder 4">
            <a:extLst>
              <a:ext uri="{FF2B5EF4-FFF2-40B4-BE49-F238E27FC236}">
                <a16:creationId xmlns:a16="http://schemas.microsoft.com/office/drawing/2014/main" id="{9671CF3D-63D4-9AD2-BFB6-30D221F06F9F}"/>
              </a:ext>
            </a:extLst>
          </p:cNvPr>
          <p:cNvSpPr>
            <a:spLocks noGrp="1"/>
          </p:cNvSpPr>
          <p:nvPr>
            <p:ph type="sldNum" sz="quarter" idx="12"/>
          </p:nvPr>
        </p:nvSpPr>
        <p:spPr/>
        <p:txBody>
          <a:bodyPr/>
          <a:lstStyle/>
          <a:p>
            <a:pPr>
              <a:defRPr/>
            </a:pPr>
            <a:fld id="{A6321966-726A-4E9E-9E02-D49DCD2200A8}" type="slidenum">
              <a:rPr lang="en-GB" smtClean="0"/>
              <a:pPr>
                <a:defRPr/>
              </a:pPr>
              <a:t>18</a:t>
            </a:fld>
            <a:endParaRPr lang="en-GB"/>
          </a:p>
        </p:txBody>
      </p:sp>
    </p:spTree>
    <p:extLst>
      <p:ext uri="{BB962C8B-B14F-4D97-AF65-F5344CB8AC3E}">
        <p14:creationId xmlns:p14="http://schemas.microsoft.com/office/powerpoint/2010/main" val="386051819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BE44ABD-43CE-6455-78DA-E22EC8A72C42}"/>
              </a:ext>
            </a:extLst>
          </p:cNvPr>
          <p:cNvPicPr>
            <a:picLocks noGrp="1" noChangeAspect="1"/>
          </p:cNvPicPr>
          <p:nvPr>
            <p:ph idx="1"/>
          </p:nvPr>
        </p:nvPicPr>
        <p:blipFill rotWithShape="1">
          <a:blip r:embed="rId2"/>
          <a:srcRect t="12948" r="7918" b="12424"/>
          <a:stretch/>
        </p:blipFill>
        <p:spPr>
          <a:xfrm>
            <a:off x="2133600" y="762000"/>
            <a:ext cx="9753599" cy="5943600"/>
          </a:xfrm>
          <a:noFill/>
          <a:ln>
            <a:solidFill>
              <a:schemeClr val="tx1"/>
            </a:solidFill>
          </a:ln>
        </p:spPr>
      </p:pic>
      <p:sp>
        <p:nvSpPr>
          <p:cNvPr id="5" name="Slide Number Placeholder 4" hidden="1">
            <a:extLst>
              <a:ext uri="{FF2B5EF4-FFF2-40B4-BE49-F238E27FC236}">
                <a16:creationId xmlns:a16="http://schemas.microsoft.com/office/drawing/2014/main" id="{5AD36D54-4869-1819-5458-04A32DC84184}"/>
              </a:ext>
            </a:extLst>
          </p:cNvPr>
          <p:cNvSpPr>
            <a:spLocks noGrp="1"/>
          </p:cNvSpPr>
          <p:nvPr>
            <p:ph type="sldNum" sz="quarter" idx="12"/>
          </p:nvPr>
        </p:nvSpPr>
        <p:spPr/>
        <p:txBody>
          <a:bodyPr/>
          <a:lstStyle/>
          <a:p>
            <a:pPr>
              <a:spcAft>
                <a:spcPts val="600"/>
              </a:spcAft>
              <a:defRPr/>
            </a:pPr>
            <a:fld id="{A6321966-726A-4E9E-9E02-D49DCD2200A8}" type="slidenum">
              <a:rPr lang="en-GB" smtClean="0"/>
              <a:pPr>
                <a:spcAft>
                  <a:spcPts val="600"/>
                </a:spcAft>
                <a:defRPr/>
              </a:pPr>
              <a:t>19</a:t>
            </a:fld>
            <a:endParaRPr lang="en-GB"/>
          </a:p>
        </p:txBody>
      </p:sp>
    </p:spTree>
    <p:extLst>
      <p:ext uri="{BB962C8B-B14F-4D97-AF65-F5344CB8AC3E}">
        <p14:creationId xmlns:p14="http://schemas.microsoft.com/office/powerpoint/2010/main" val="5304974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1976511" y="307754"/>
            <a:ext cx="8839200" cy="7826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kern="0" dirty="0">
                <a:solidFill>
                  <a:schemeClr val="tx1"/>
                </a:solidFill>
              </a:rPr>
              <a:t>The aftermath of the Corona Virus pandemic </a:t>
            </a:r>
          </a:p>
        </p:txBody>
      </p:sp>
      <p:sp>
        <p:nvSpPr>
          <p:cNvPr id="4" name="Rectangle 3"/>
          <p:cNvSpPr txBox="1">
            <a:spLocks noChangeArrowheads="1"/>
          </p:cNvSpPr>
          <p:nvPr/>
        </p:nvSpPr>
        <p:spPr>
          <a:xfrm>
            <a:off x="1981200" y="1401101"/>
            <a:ext cx="8834511" cy="5099735"/>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1600" kern="0" dirty="0"/>
              <a:t>Once in a few centuries there is a watershed event on planet earth that changes the course of human history.</a:t>
            </a:r>
          </a:p>
          <a:p>
            <a:endParaRPr lang="en-US" altLang="en-US" sz="1600" kern="0" dirty="0"/>
          </a:p>
          <a:p>
            <a:r>
              <a:rPr lang="en-US" altLang="en-US" sz="1600" kern="0" dirty="0"/>
              <a:t>The proper perspective, the total number of worldwide deaths due to the COVID-19 virus [113 million] exceeded by 43 million the total number of deaths in both world wars [70 million] (Diffen, 2021).</a:t>
            </a:r>
          </a:p>
          <a:p>
            <a:pPr marL="0" indent="0">
              <a:buNone/>
            </a:pPr>
            <a:endParaRPr lang="en-US" altLang="en-US" sz="1600" kern="0" dirty="0"/>
          </a:p>
          <a:p>
            <a:r>
              <a:rPr lang="en-US" altLang="en-US" sz="1600" kern="0" dirty="0"/>
              <a:t> Though there are no worldwide statistics on the economic losses due to the COVID-19 virus, it is safe to assume that the number of jobs lost worldwide, is more than 100 million. </a:t>
            </a:r>
          </a:p>
          <a:p>
            <a:endParaRPr lang="en-US" altLang="en-US" sz="1600" kern="0" dirty="0"/>
          </a:p>
          <a:p>
            <a:r>
              <a:rPr lang="en-US" altLang="en-US" sz="1600" kern="0" dirty="0"/>
              <a:t>The top five occupations that have suffered the biggest job losses  due to COVID-19 virus, were: (1) Leisure and Hospitality jobs – 1.3 million employees, resulting in 16.7 % unemployment; (2) Support jobs for Mining, Oil and Gas Extraction – 58,000 employees, resulting in 8.4 % unemployment; (3) Construction jobs – 441,000 employees, resulting in 9.6 % unemployment and (4) Motion Picture and (5)Music industry jobs – 110,000 employees, resulting in 6.4 % unemployment (AARP, 2021). </a:t>
            </a:r>
          </a:p>
          <a:p>
            <a:endParaRPr lang="en-US" altLang="en-US" sz="1600" kern="0" dirty="0"/>
          </a:p>
          <a:p>
            <a:r>
              <a:rPr lang="en-US" altLang="en-US" sz="1600" kern="0" dirty="0"/>
              <a:t>So, what are the consequences on health..</a:t>
            </a:r>
          </a:p>
        </p:txBody>
      </p:sp>
      <p:sp>
        <p:nvSpPr>
          <p:cNvPr id="5" name="Footer Placeholder 4"/>
          <p:cNvSpPr txBox="1">
            <a:spLocks/>
          </p:cNvSpPr>
          <p:nvPr/>
        </p:nvSpPr>
        <p:spPr>
          <a:xfrm>
            <a:off x="7428997" y="5638800"/>
            <a:ext cx="3543803" cy="8620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sz="1000" dirty="0"/>
              <a:t>Published online 2021 Mar 2. </a:t>
            </a:r>
            <a:r>
              <a:rPr lang="en-US" sz="1000" dirty="0" err="1"/>
              <a:t>doi</a:t>
            </a:r>
            <a:r>
              <a:rPr lang="en-US" sz="1000" dirty="0"/>
              <a:t>: 10.1016/j.ijhm.2021.102909</a:t>
            </a:r>
          </a:p>
          <a:p>
            <a:r>
              <a:rPr lang="en-US" sz="1000" dirty="0"/>
              <a:t>The aftermath of the corona virus pandemic</a:t>
            </a:r>
          </a:p>
          <a:p>
            <a:r>
              <a:rPr lang="en-US" sz="1000" dirty="0"/>
              <a:t>Abraham </a:t>
            </a:r>
            <a:r>
              <a:rPr lang="en-US" sz="1000" dirty="0" err="1"/>
              <a:t>Pizam</a:t>
            </a:r>
            <a:endParaRPr lang="en-US" sz="1000" dirty="0"/>
          </a:p>
        </p:txBody>
      </p:sp>
    </p:spTree>
    <p:extLst>
      <p:ext uri="{BB962C8B-B14F-4D97-AF65-F5344CB8AC3E}">
        <p14:creationId xmlns:p14="http://schemas.microsoft.com/office/powerpoint/2010/main" val="160093935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D5046-2E60-0DDD-6196-CB8975513289}"/>
              </a:ext>
            </a:extLst>
          </p:cNvPr>
          <p:cNvSpPr>
            <a:spLocks noGrp="1"/>
          </p:cNvSpPr>
          <p:nvPr>
            <p:ph type="title"/>
          </p:nvPr>
        </p:nvSpPr>
        <p:spPr>
          <a:xfrm>
            <a:off x="2057400" y="299356"/>
            <a:ext cx="9220200" cy="613230"/>
          </a:xfrm>
        </p:spPr>
        <p:style>
          <a:lnRef idx="2">
            <a:schemeClr val="dk1"/>
          </a:lnRef>
          <a:fillRef idx="1">
            <a:schemeClr val="lt1"/>
          </a:fillRef>
          <a:effectRef idx="0">
            <a:schemeClr val="dk1"/>
          </a:effectRef>
          <a:fontRef idx="minor">
            <a:schemeClr val="dk1"/>
          </a:fontRef>
        </p:style>
        <p:txBody>
          <a:bodyPr/>
          <a:lstStyle/>
          <a:p>
            <a:pPr algn="l"/>
            <a:r>
              <a:rPr lang="en-US" sz="2000" b="1" dirty="0"/>
              <a:t>Increased utilization of out-patient behavioral health services</a:t>
            </a:r>
          </a:p>
        </p:txBody>
      </p:sp>
      <p:sp>
        <p:nvSpPr>
          <p:cNvPr id="5" name="Slide Number Placeholder 4">
            <a:extLst>
              <a:ext uri="{FF2B5EF4-FFF2-40B4-BE49-F238E27FC236}">
                <a16:creationId xmlns:a16="http://schemas.microsoft.com/office/drawing/2014/main" id="{305C25E4-94F8-17B7-FE5C-42E87AA8E444}"/>
              </a:ext>
            </a:extLst>
          </p:cNvPr>
          <p:cNvSpPr>
            <a:spLocks noGrp="1"/>
          </p:cNvSpPr>
          <p:nvPr>
            <p:ph type="sldNum" sz="quarter" idx="12"/>
          </p:nvPr>
        </p:nvSpPr>
        <p:spPr/>
        <p:txBody>
          <a:bodyPr/>
          <a:lstStyle/>
          <a:p>
            <a:pPr>
              <a:defRPr/>
            </a:pPr>
            <a:fld id="{A6321966-726A-4E9E-9E02-D49DCD2200A8}" type="slidenum">
              <a:rPr lang="en-GB" smtClean="0"/>
              <a:pPr>
                <a:defRPr/>
              </a:pPr>
              <a:t>20</a:t>
            </a:fld>
            <a:endParaRPr lang="en-GB"/>
          </a:p>
        </p:txBody>
      </p:sp>
      <p:pic>
        <p:nvPicPr>
          <p:cNvPr id="12" name="Content Placeholder 11">
            <a:extLst>
              <a:ext uri="{FF2B5EF4-FFF2-40B4-BE49-F238E27FC236}">
                <a16:creationId xmlns:a16="http://schemas.microsoft.com/office/drawing/2014/main" id="{A353DAD3-E134-201B-D95D-D42C667E28E5}"/>
              </a:ext>
            </a:extLst>
          </p:cNvPr>
          <p:cNvPicPr>
            <a:picLocks noGrp="1" noChangeAspect="1"/>
          </p:cNvPicPr>
          <p:nvPr>
            <p:ph idx="1"/>
          </p:nvPr>
        </p:nvPicPr>
        <p:blipFill rotWithShape="1">
          <a:blip r:embed="rId2"/>
          <a:srcRect l="31944" t="17556" r="31430" b="14276"/>
          <a:stretch/>
        </p:blipFill>
        <p:spPr>
          <a:xfrm>
            <a:off x="2209800" y="1447800"/>
            <a:ext cx="6382043" cy="4800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BA8E9267-A7CE-238C-A0A4-D19613166B1A}"/>
              </a:ext>
            </a:extLst>
          </p:cNvPr>
          <p:cNvPicPr>
            <a:picLocks noChangeAspect="1"/>
          </p:cNvPicPr>
          <p:nvPr/>
        </p:nvPicPr>
        <p:blipFill rotWithShape="1">
          <a:blip r:embed="rId3"/>
          <a:srcRect l="53125" t="16735" r="23750" b="9382"/>
          <a:stretch/>
        </p:blipFill>
        <p:spPr>
          <a:xfrm>
            <a:off x="8915400" y="1451429"/>
            <a:ext cx="2819400" cy="4800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62717600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0FFC9F7-5F4E-F8FD-6CD0-D763EEEE8DB0}"/>
              </a:ext>
            </a:extLst>
          </p:cNvPr>
          <p:cNvPicPr>
            <a:picLocks noGrp="1" noChangeAspect="1"/>
          </p:cNvPicPr>
          <p:nvPr>
            <p:ph idx="1"/>
          </p:nvPr>
        </p:nvPicPr>
        <p:blipFill rotWithShape="1">
          <a:blip r:embed="rId2"/>
          <a:srcRect l="15617" t="38028" r="16161" b="22535"/>
          <a:stretch/>
        </p:blipFill>
        <p:spPr>
          <a:xfrm>
            <a:off x="472209" y="4328160"/>
            <a:ext cx="5692142" cy="1920240"/>
          </a:xfrm>
        </p:spPr>
      </p:pic>
      <p:sp>
        <p:nvSpPr>
          <p:cNvPr id="5" name="Slide Number Placeholder 4">
            <a:extLst>
              <a:ext uri="{FF2B5EF4-FFF2-40B4-BE49-F238E27FC236}">
                <a16:creationId xmlns:a16="http://schemas.microsoft.com/office/drawing/2014/main" id="{6FF02E30-2D69-B451-0CAC-A014399CBF5A}"/>
              </a:ext>
            </a:extLst>
          </p:cNvPr>
          <p:cNvSpPr>
            <a:spLocks noGrp="1"/>
          </p:cNvSpPr>
          <p:nvPr>
            <p:ph type="sldNum" sz="quarter" idx="12"/>
          </p:nvPr>
        </p:nvSpPr>
        <p:spPr/>
        <p:txBody>
          <a:bodyPr/>
          <a:lstStyle/>
          <a:p>
            <a:pPr>
              <a:defRPr/>
            </a:pPr>
            <a:fld id="{A6321966-726A-4E9E-9E02-D49DCD2200A8}" type="slidenum">
              <a:rPr lang="en-GB" smtClean="0"/>
              <a:pPr>
                <a:defRPr/>
              </a:pPr>
              <a:t>21</a:t>
            </a:fld>
            <a:endParaRPr lang="en-GB"/>
          </a:p>
        </p:txBody>
      </p:sp>
      <p:pic>
        <p:nvPicPr>
          <p:cNvPr id="9" name="Picture 8">
            <a:extLst>
              <a:ext uri="{FF2B5EF4-FFF2-40B4-BE49-F238E27FC236}">
                <a16:creationId xmlns:a16="http://schemas.microsoft.com/office/drawing/2014/main" id="{45C81808-A819-0E35-DD03-826A31D69FA3}"/>
              </a:ext>
            </a:extLst>
          </p:cNvPr>
          <p:cNvPicPr>
            <a:picLocks noChangeAspect="1"/>
          </p:cNvPicPr>
          <p:nvPr/>
        </p:nvPicPr>
        <p:blipFill rotWithShape="1">
          <a:blip r:embed="rId3"/>
          <a:srcRect l="18124" t="24097" r="19376" b="7007"/>
          <a:stretch/>
        </p:blipFill>
        <p:spPr>
          <a:xfrm>
            <a:off x="505034" y="457200"/>
            <a:ext cx="5889356" cy="3474720"/>
          </a:xfrm>
          <a:prstGeom prst="rect">
            <a:avLst/>
          </a:prstGeom>
        </p:spPr>
      </p:pic>
      <p:pic>
        <p:nvPicPr>
          <p:cNvPr id="10" name="Content Placeholder 6">
            <a:extLst>
              <a:ext uri="{FF2B5EF4-FFF2-40B4-BE49-F238E27FC236}">
                <a16:creationId xmlns:a16="http://schemas.microsoft.com/office/drawing/2014/main" id="{4138CC7A-75FE-CEDC-296A-DE0ABCF6A04C}"/>
              </a:ext>
            </a:extLst>
          </p:cNvPr>
          <p:cNvPicPr>
            <a:picLocks noChangeAspect="1"/>
          </p:cNvPicPr>
          <p:nvPr/>
        </p:nvPicPr>
        <p:blipFill rotWithShape="1">
          <a:blip r:embed="rId4"/>
          <a:srcRect l="25067" t="17917" r="24800" b="10122"/>
          <a:stretch/>
        </p:blipFill>
        <p:spPr bwMode="auto">
          <a:xfrm>
            <a:off x="6831268" y="1600200"/>
            <a:ext cx="4876800" cy="4069666"/>
          </a:xfrm>
          <a:prstGeom prst="rect">
            <a:avLst/>
          </a:prstGeom>
          <a:noFill/>
          <a:ln w="9525">
            <a:noFill/>
            <a:miter lim="800000"/>
            <a:headEnd/>
            <a:tailEnd/>
          </a:ln>
        </p:spPr>
      </p:pic>
    </p:spTree>
    <p:extLst>
      <p:ext uri="{BB962C8B-B14F-4D97-AF65-F5344CB8AC3E}">
        <p14:creationId xmlns:p14="http://schemas.microsoft.com/office/powerpoint/2010/main" val="17113425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See the source image">
            <a:extLst>
              <a:ext uri="{FF2B5EF4-FFF2-40B4-BE49-F238E27FC236}">
                <a16:creationId xmlns:a16="http://schemas.microsoft.com/office/drawing/2014/main" id="{75DB78C7-5DDE-607A-B746-0A79F5AECD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508250"/>
            <a:ext cx="5942013" cy="3060700"/>
          </a:xfrm>
          <a:prstGeom prst="rect">
            <a:avLst/>
          </a:prstGeom>
          <a:extLst>
            <a:ext uri="{909E8E84-426E-40DD-AFC4-6F175D3DCCD1}">
              <a14:hiddenFill xmlns:a14="http://schemas.microsoft.com/office/drawing/2010/main">
                <a:solidFill>
                  <a:srgbClr val="FFFFFF"/>
                </a:solidFill>
              </a14:hiddenFill>
            </a:ext>
          </a:extLst>
        </p:spPr>
      </p:pic>
      <p:pic>
        <p:nvPicPr>
          <p:cNvPr id="8194" name="Picture 2" descr="See the source image">
            <a:extLst>
              <a:ext uri="{FF2B5EF4-FFF2-40B4-BE49-F238E27FC236}">
                <a16:creationId xmlns:a16="http://schemas.microsoft.com/office/drawing/2014/main" id="{2517E47F-7C15-63D9-5B84-BA65496342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850" y="2508250"/>
            <a:ext cx="4349750" cy="3060700"/>
          </a:xfrm>
          <a:prstGeom prst="rect">
            <a:avLst/>
          </a:prstGeom>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DF1BE0A8-EE35-04A1-CAEE-2A21D4A1EAF8}"/>
              </a:ext>
            </a:extLst>
          </p:cNvPr>
          <p:cNvSpPr>
            <a:spLocks noGrp="1"/>
          </p:cNvSpPr>
          <p:nvPr>
            <p:ph type="title"/>
          </p:nvPr>
        </p:nvSpPr>
        <p:spPr>
          <a:xfrm>
            <a:off x="914400" y="609600"/>
            <a:ext cx="10363200" cy="1143000"/>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3700">
                <a:solidFill>
                  <a:schemeClr val="tx2"/>
                </a:solidFill>
              </a:rPr>
              <a:t>THE ONCOLOGY </a:t>
            </a:r>
            <a:br>
              <a:rPr lang="en-US" sz="3700">
                <a:solidFill>
                  <a:schemeClr val="tx2"/>
                </a:solidFill>
              </a:rPr>
            </a:br>
            <a:r>
              <a:rPr lang="en-US" sz="3700">
                <a:solidFill>
                  <a:schemeClr val="tx2"/>
                </a:solidFill>
              </a:rPr>
              <a:t>experience</a:t>
            </a:r>
          </a:p>
        </p:txBody>
      </p:sp>
      <p:sp>
        <p:nvSpPr>
          <p:cNvPr id="5" name="Slide Number Placeholder 4">
            <a:extLst>
              <a:ext uri="{FF2B5EF4-FFF2-40B4-BE49-F238E27FC236}">
                <a16:creationId xmlns:a16="http://schemas.microsoft.com/office/drawing/2014/main" id="{838413BF-729C-C753-B9D8-B1A123B218AB}"/>
              </a:ext>
            </a:extLst>
          </p:cNvPr>
          <p:cNvSpPr>
            <a:spLocks noGrp="1"/>
          </p:cNvSpPr>
          <p:nvPr>
            <p:ph type="sldNum" sz="quarter" idx="12"/>
          </p:nvPr>
        </p:nvSpPr>
        <p:spPr>
          <a:xfrm>
            <a:off x="8737600" y="6248400"/>
            <a:ext cx="2540000" cy="457200"/>
          </a:xfrm>
        </p:spPr>
        <p:txBody>
          <a:bodyPr wrap="square" anchor="t">
            <a:normAutofit/>
          </a:bodyPr>
          <a:lstStyle/>
          <a:p>
            <a:pPr>
              <a:spcAft>
                <a:spcPts val="600"/>
              </a:spcAft>
              <a:defRPr/>
            </a:pPr>
            <a:fld id="{A6321966-726A-4E9E-9E02-D49DCD2200A8}" type="slidenum">
              <a:rPr lang="en-GB" smtClean="0"/>
              <a:pPr>
                <a:spcAft>
                  <a:spcPts val="600"/>
                </a:spcAft>
                <a:defRPr/>
              </a:pPr>
              <a:t>22</a:t>
            </a:fld>
            <a:endParaRPr lang="en-GB"/>
          </a:p>
        </p:txBody>
      </p:sp>
    </p:spTree>
    <p:extLst>
      <p:ext uri="{BB962C8B-B14F-4D97-AF65-F5344CB8AC3E}">
        <p14:creationId xmlns:p14="http://schemas.microsoft.com/office/powerpoint/2010/main" val="123567405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E01ADA-22C6-4BE4-BF39-1EAB527B0632}"/>
              </a:ext>
            </a:extLst>
          </p:cNvPr>
          <p:cNvSpPr>
            <a:spLocks noGrp="1"/>
          </p:cNvSpPr>
          <p:nvPr>
            <p:ph type="title"/>
          </p:nvPr>
        </p:nvSpPr>
        <p:spPr>
          <a:xfrm>
            <a:off x="2209799" y="137712"/>
            <a:ext cx="9220201" cy="776688"/>
          </a:xfrm>
        </p:spPr>
        <p:style>
          <a:lnRef idx="2">
            <a:schemeClr val="dk1"/>
          </a:lnRef>
          <a:fillRef idx="1">
            <a:schemeClr val="lt1"/>
          </a:fillRef>
          <a:effectRef idx="0">
            <a:schemeClr val="dk1"/>
          </a:effectRef>
          <a:fontRef idx="minor">
            <a:schemeClr val="dk1"/>
          </a:fontRef>
        </p:style>
        <p:txBody>
          <a:bodyPr/>
          <a:lstStyle/>
          <a:p>
            <a:pPr algn="l"/>
            <a:r>
              <a:rPr lang="en-US" dirty="0"/>
              <a:t>Oncology experience</a:t>
            </a:r>
          </a:p>
        </p:txBody>
      </p:sp>
      <p:graphicFrame>
        <p:nvGraphicFramePr>
          <p:cNvPr id="7" name="Chart 6">
            <a:extLst>
              <a:ext uri="{FF2B5EF4-FFF2-40B4-BE49-F238E27FC236}">
                <a16:creationId xmlns:a16="http://schemas.microsoft.com/office/drawing/2014/main" id="{2F5C7A54-4FA6-4108-86F1-38687D84C8FF}"/>
              </a:ext>
            </a:extLst>
          </p:cNvPr>
          <p:cNvGraphicFramePr>
            <a:graphicFrameLocks/>
          </p:cNvGraphicFramePr>
          <p:nvPr>
            <p:extLst>
              <p:ext uri="{D42A27DB-BD31-4B8C-83A1-F6EECF244321}">
                <p14:modId xmlns:p14="http://schemas.microsoft.com/office/powerpoint/2010/main" val="1835742600"/>
              </p:ext>
            </p:extLst>
          </p:nvPr>
        </p:nvGraphicFramePr>
        <p:xfrm>
          <a:off x="6653285" y="1201255"/>
          <a:ext cx="5005315" cy="302552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870805DB-13A3-4E56-A461-57525A619C58}"/>
              </a:ext>
            </a:extLst>
          </p:cNvPr>
          <p:cNvPicPr>
            <a:picLocks noChangeAspect="1"/>
          </p:cNvPicPr>
          <p:nvPr/>
        </p:nvPicPr>
        <p:blipFill>
          <a:blip r:embed="rId4"/>
          <a:stretch>
            <a:fillRect/>
          </a:stretch>
        </p:blipFill>
        <p:spPr>
          <a:xfrm>
            <a:off x="2057400" y="4498946"/>
            <a:ext cx="8915400" cy="2047959"/>
          </a:xfrm>
          <a:prstGeom prst="rect">
            <a:avLst/>
          </a:prstGeom>
        </p:spPr>
      </p:pic>
      <p:pic>
        <p:nvPicPr>
          <p:cNvPr id="2049" name="Chart 1">
            <a:extLst>
              <a:ext uri="{FF2B5EF4-FFF2-40B4-BE49-F238E27FC236}">
                <a16:creationId xmlns:a16="http://schemas.microsoft.com/office/drawing/2014/main" id="{E1573E3A-0F19-41F3-90ED-B95CD61E01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201255"/>
            <a:ext cx="5267523" cy="3024236"/>
          </a:xfrm>
          <a:prstGeom prst="rect">
            <a:avLst/>
          </a:prstGeom>
          <a:ln w="9525">
            <a:solidFill>
              <a:schemeClr val="tx1"/>
            </a:solidFill>
            <a:miter lim="800000"/>
            <a:headEnd/>
            <a:tailEnd/>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92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B7DA3-BF43-272E-5C66-A16274CE3F1C}"/>
              </a:ext>
            </a:extLst>
          </p:cNvPr>
          <p:cNvSpPr>
            <a:spLocks noGrp="1"/>
          </p:cNvSpPr>
          <p:nvPr>
            <p:ph type="title"/>
          </p:nvPr>
        </p:nvSpPr>
        <p:spPr>
          <a:xfrm>
            <a:off x="2133600" y="304800"/>
            <a:ext cx="9144000" cy="1143000"/>
          </a:xfrm>
        </p:spPr>
        <p:style>
          <a:lnRef idx="2">
            <a:schemeClr val="dk1"/>
          </a:lnRef>
          <a:fillRef idx="1">
            <a:schemeClr val="lt1"/>
          </a:fillRef>
          <a:effectRef idx="0">
            <a:schemeClr val="dk1"/>
          </a:effectRef>
          <a:fontRef idx="minor">
            <a:schemeClr val="dk1"/>
          </a:fontRef>
        </p:style>
        <p:txBody>
          <a:bodyPr/>
          <a:lstStyle/>
          <a:p>
            <a:pPr algn="l"/>
            <a:r>
              <a:rPr lang="en-US" sz="2000" b="1" dirty="0"/>
              <a:t>Increased severity of patients enrolling on oncology management programme </a:t>
            </a:r>
            <a:br>
              <a:rPr lang="en-US" sz="2000" b="1" dirty="0"/>
            </a:br>
            <a:r>
              <a:rPr lang="en-US" sz="2000" b="1" dirty="0"/>
              <a:t>                        (as a result of delayed health seeking behavior)</a:t>
            </a:r>
            <a:endParaRPr lang="en-US" b="1" dirty="0"/>
          </a:p>
        </p:txBody>
      </p:sp>
      <p:sp>
        <p:nvSpPr>
          <p:cNvPr id="3" name="Content Placeholder 2">
            <a:extLst>
              <a:ext uri="{FF2B5EF4-FFF2-40B4-BE49-F238E27FC236}">
                <a16:creationId xmlns:a16="http://schemas.microsoft.com/office/drawing/2014/main" id="{EAAE3EC8-BFAF-8626-E9FA-1245DBC45270}"/>
              </a:ext>
            </a:extLst>
          </p:cNvPr>
          <p:cNvSpPr>
            <a:spLocks noGrp="1"/>
          </p:cNvSpPr>
          <p:nvPr>
            <p:ph idx="1"/>
          </p:nvPr>
        </p:nvSpPr>
        <p:spPr>
          <a:xfrm>
            <a:off x="1981200" y="1981200"/>
            <a:ext cx="9296400" cy="4114800"/>
          </a:xfrm>
          <a:ln>
            <a:solidFill>
              <a:schemeClr val="tx1"/>
            </a:solidFill>
          </a:ln>
        </p:spPr>
        <p:txBody>
          <a:bodyPr/>
          <a:lstStyle/>
          <a:p>
            <a:r>
              <a:rPr lang="en-US" sz="1600" dirty="0"/>
              <a:t>The COVID-19 pandemic has disrupted the spectrum of cancer care, including delaying diagnoses and treatment and halting clinical trials patients with cancer appear to be more vulnerable to worse outcomes from the infection, including greater need for ventilator support and elevated mortality rates.</a:t>
            </a:r>
          </a:p>
          <a:p>
            <a:pPr marL="0" indent="0">
              <a:buNone/>
            </a:pPr>
            <a:endParaRPr lang="en-US" sz="1600" dirty="0"/>
          </a:p>
          <a:p>
            <a:r>
              <a:rPr lang="en-US" sz="1600" dirty="0"/>
              <a:t> Diagnosis may be delayed as screening programs and diagnostic services have been decreased or suspended in many countries, and patients, wary of exposing themselves to the risk of infection, have been more reluctant to present to healthcare services treatment pathways have been altered to minimize potential exposure of patients with cancer to SARS-CoV-2 and to reduce the risk during surgery or radiation therapy</a:t>
            </a:r>
          </a:p>
          <a:p>
            <a:endParaRPr lang="en-US" sz="1600" dirty="0"/>
          </a:p>
          <a:p>
            <a:r>
              <a:rPr lang="en-US" sz="1600" dirty="0"/>
              <a:t>Certain aspects of ongoing care have been deprioritized to enable health systems to respond to the COVID-19 pandemic, which has resulted in patients’ receiving suboptimal or delayed care many clinical trials have been suspended, which has reduced current therapy options for patients who might have participated and has jeopardized longer-term therapy development</a:t>
            </a:r>
          </a:p>
        </p:txBody>
      </p:sp>
      <p:sp>
        <p:nvSpPr>
          <p:cNvPr id="4" name="Footer Placeholder 3">
            <a:extLst>
              <a:ext uri="{FF2B5EF4-FFF2-40B4-BE49-F238E27FC236}">
                <a16:creationId xmlns:a16="http://schemas.microsoft.com/office/drawing/2014/main" id="{159C920C-9DB2-3398-32CD-35F73A8C2385}"/>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9F0A57E9-B93C-60D5-A06B-825AACB0CC6E}"/>
              </a:ext>
            </a:extLst>
          </p:cNvPr>
          <p:cNvSpPr>
            <a:spLocks noGrp="1"/>
          </p:cNvSpPr>
          <p:nvPr>
            <p:ph type="sldNum" sz="quarter" idx="12"/>
          </p:nvPr>
        </p:nvSpPr>
        <p:spPr/>
        <p:txBody>
          <a:bodyPr/>
          <a:lstStyle/>
          <a:p>
            <a:pPr>
              <a:defRPr/>
            </a:pPr>
            <a:fld id="{A6321966-726A-4E9E-9E02-D49DCD2200A8}" type="slidenum">
              <a:rPr lang="en-GB" smtClean="0"/>
              <a:pPr>
                <a:defRPr/>
              </a:pPr>
              <a:t>24</a:t>
            </a:fld>
            <a:endParaRPr lang="en-GB"/>
          </a:p>
        </p:txBody>
      </p:sp>
    </p:spTree>
    <p:extLst>
      <p:ext uri="{BB962C8B-B14F-4D97-AF65-F5344CB8AC3E}">
        <p14:creationId xmlns:p14="http://schemas.microsoft.com/office/powerpoint/2010/main" val="178651927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9CDEF-42CA-6E1C-28F5-AF65D6ADB99A}"/>
              </a:ext>
            </a:extLst>
          </p:cNvPr>
          <p:cNvSpPr>
            <a:spLocks noGrp="1"/>
          </p:cNvSpPr>
          <p:nvPr>
            <p:ph type="title"/>
          </p:nvPr>
        </p:nvSpPr>
        <p:spPr>
          <a:xfrm>
            <a:off x="2133600" y="381000"/>
            <a:ext cx="8915400" cy="685800"/>
          </a:xfrm>
        </p:spPr>
        <p:style>
          <a:lnRef idx="2">
            <a:schemeClr val="dk1"/>
          </a:lnRef>
          <a:fillRef idx="1">
            <a:schemeClr val="lt1"/>
          </a:fillRef>
          <a:effectRef idx="0">
            <a:schemeClr val="dk1"/>
          </a:effectRef>
          <a:fontRef idx="minor">
            <a:schemeClr val="dk1"/>
          </a:fontRef>
        </p:style>
        <p:txBody>
          <a:bodyPr/>
          <a:lstStyle/>
          <a:p>
            <a:pPr algn="l"/>
            <a:r>
              <a:rPr lang="en-US" sz="2800" b="1" dirty="0"/>
              <a:t>Later-stage Cancer Diagnosis</a:t>
            </a:r>
          </a:p>
        </p:txBody>
      </p:sp>
      <p:sp>
        <p:nvSpPr>
          <p:cNvPr id="3" name="Content Placeholder 2">
            <a:extLst>
              <a:ext uri="{FF2B5EF4-FFF2-40B4-BE49-F238E27FC236}">
                <a16:creationId xmlns:a16="http://schemas.microsoft.com/office/drawing/2014/main" id="{FB317A66-EFD9-4294-6E61-600A61A4BE6E}"/>
              </a:ext>
            </a:extLst>
          </p:cNvPr>
          <p:cNvSpPr>
            <a:spLocks noGrp="1"/>
          </p:cNvSpPr>
          <p:nvPr>
            <p:ph idx="1"/>
          </p:nvPr>
        </p:nvSpPr>
        <p:spPr>
          <a:xfrm>
            <a:off x="2133600" y="1676400"/>
            <a:ext cx="8915400" cy="4267200"/>
          </a:xfrm>
        </p:spPr>
        <p:style>
          <a:lnRef idx="2">
            <a:schemeClr val="dk1"/>
          </a:lnRef>
          <a:fillRef idx="1">
            <a:schemeClr val="lt1"/>
          </a:fillRef>
          <a:effectRef idx="0">
            <a:schemeClr val="dk1"/>
          </a:effectRef>
          <a:fontRef idx="minor">
            <a:schemeClr val="dk1"/>
          </a:fontRef>
        </p:style>
        <p:txBody>
          <a:bodyPr/>
          <a:lstStyle/>
          <a:p>
            <a:endParaRPr lang="en-US" sz="1050" dirty="0"/>
          </a:p>
          <a:p>
            <a:r>
              <a:rPr lang="en-US" sz="2000" dirty="0"/>
              <a:t>Since COVID-19 started, one study found a 76% decrease in urgent referrals from general practitioners to major cancer centers for suspected cancer.</a:t>
            </a:r>
          </a:p>
          <a:p>
            <a:r>
              <a:rPr lang="en-US" sz="2000" dirty="0"/>
              <a:t>For future pandemic waves, healthcare facilities should identify infection control practices to put in place to allow continued delivery of cancer related therapies.</a:t>
            </a:r>
          </a:p>
          <a:p>
            <a:pPr marL="0" indent="0">
              <a:buNone/>
            </a:pPr>
            <a:endParaRPr lang="en-US" sz="2000" b="1" dirty="0"/>
          </a:p>
          <a:p>
            <a:pPr marL="0" indent="0">
              <a:buNone/>
            </a:pPr>
            <a:endParaRPr lang="en-US" sz="2000" b="1" dirty="0"/>
          </a:p>
          <a:p>
            <a:pPr marL="0" indent="0">
              <a:buNone/>
            </a:pPr>
            <a:r>
              <a:rPr lang="en-US" sz="2000" b="1" dirty="0"/>
              <a:t>Interrupted Clinical Research and Clinical Trials</a:t>
            </a:r>
          </a:p>
          <a:p>
            <a:r>
              <a:rPr lang="en-US" sz="2000" dirty="0"/>
              <a:t>Many clinical trials have been postponed or are experiencing some form of disruption and funding for future non-COVID-19 related medical research may be redirected or reduced.</a:t>
            </a:r>
          </a:p>
          <a:p>
            <a:r>
              <a:rPr lang="en-US" sz="2000" dirty="0"/>
              <a:t>Consider ways to adjust protocols to minimize the amount of in-person</a:t>
            </a:r>
          </a:p>
        </p:txBody>
      </p:sp>
      <p:sp>
        <p:nvSpPr>
          <p:cNvPr id="4" name="Footer Placeholder 3">
            <a:extLst>
              <a:ext uri="{FF2B5EF4-FFF2-40B4-BE49-F238E27FC236}">
                <a16:creationId xmlns:a16="http://schemas.microsoft.com/office/drawing/2014/main" id="{1501B647-CE7A-65A5-A1BD-BCD8E4A14CAB}"/>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6CC657E0-9523-88ED-BF4F-7061F1E67FE8}"/>
              </a:ext>
            </a:extLst>
          </p:cNvPr>
          <p:cNvSpPr>
            <a:spLocks noGrp="1"/>
          </p:cNvSpPr>
          <p:nvPr>
            <p:ph type="sldNum" sz="quarter" idx="12"/>
          </p:nvPr>
        </p:nvSpPr>
        <p:spPr/>
        <p:txBody>
          <a:bodyPr/>
          <a:lstStyle/>
          <a:p>
            <a:pPr>
              <a:defRPr/>
            </a:pPr>
            <a:fld id="{A6321966-726A-4E9E-9E02-D49DCD2200A8}" type="slidenum">
              <a:rPr lang="en-GB" smtClean="0"/>
              <a:pPr>
                <a:defRPr/>
              </a:pPr>
              <a:t>25</a:t>
            </a:fld>
            <a:endParaRPr lang="en-GB"/>
          </a:p>
        </p:txBody>
      </p:sp>
    </p:spTree>
    <p:extLst>
      <p:ext uri="{BB962C8B-B14F-4D97-AF65-F5344CB8AC3E}">
        <p14:creationId xmlns:p14="http://schemas.microsoft.com/office/powerpoint/2010/main" val="316363220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DB2D75-FDF7-9271-7C1F-11DF604F1E18}"/>
              </a:ext>
            </a:extLst>
          </p:cNvPr>
          <p:cNvSpPr>
            <a:spLocks noGrp="1"/>
          </p:cNvSpPr>
          <p:nvPr>
            <p:ph type="title"/>
          </p:nvPr>
        </p:nvSpPr>
        <p:spPr>
          <a:xfrm>
            <a:off x="2133600" y="2209800"/>
            <a:ext cx="8887884" cy="1904999"/>
          </a:xfrm>
        </p:spPr>
        <p:style>
          <a:lnRef idx="2">
            <a:schemeClr val="dk1"/>
          </a:lnRef>
          <a:fillRef idx="1">
            <a:schemeClr val="lt1"/>
          </a:fillRef>
          <a:effectRef idx="0">
            <a:schemeClr val="dk1"/>
          </a:effectRef>
          <a:fontRef idx="minor">
            <a:schemeClr val="dk1"/>
          </a:fontRef>
        </p:style>
        <p:txBody>
          <a:bodyPr/>
          <a:lstStyle/>
          <a:p>
            <a:pPr algn="ctr"/>
            <a:r>
              <a:rPr lang="en-US" dirty="0"/>
              <a:t>The </a:t>
            </a:r>
            <a:br>
              <a:rPr lang="en-US" dirty="0"/>
            </a:br>
            <a:r>
              <a:rPr lang="en-US" dirty="0"/>
              <a:t>noncommunicable diseases experience</a:t>
            </a:r>
          </a:p>
        </p:txBody>
      </p:sp>
      <p:sp>
        <p:nvSpPr>
          <p:cNvPr id="5" name="Slide Number Placeholder 4">
            <a:extLst>
              <a:ext uri="{FF2B5EF4-FFF2-40B4-BE49-F238E27FC236}">
                <a16:creationId xmlns:a16="http://schemas.microsoft.com/office/drawing/2014/main" id="{8580511C-D108-FE6B-2658-8276B968C24D}"/>
              </a:ext>
            </a:extLst>
          </p:cNvPr>
          <p:cNvSpPr>
            <a:spLocks noGrp="1"/>
          </p:cNvSpPr>
          <p:nvPr>
            <p:ph type="sldNum" sz="quarter" idx="12"/>
          </p:nvPr>
        </p:nvSpPr>
        <p:spPr/>
        <p:txBody>
          <a:bodyPr/>
          <a:lstStyle/>
          <a:p>
            <a:pPr>
              <a:defRPr/>
            </a:pPr>
            <a:fld id="{A6321966-726A-4E9E-9E02-D49DCD2200A8}" type="slidenum">
              <a:rPr lang="en-GB" smtClean="0"/>
              <a:pPr>
                <a:defRPr/>
              </a:pPr>
              <a:t>26</a:t>
            </a:fld>
            <a:endParaRPr lang="en-GB"/>
          </a:p>
        </p:txBody>
      </p:sp>
      <p:pic>
        <p:nvPicPr>
          <p:cNvPr id="6146" name="Picture 2" descr="See the source image">
            <a:extLst>
              <a:ext uri="{FF2B5EF4-FFF2-40B4-BE49-F238E27FC236}">
                <a16:creationId xmlns:a16="http://schemas.microsoft.com/office/drawing/2014/main" id="{2751C94A-AED6-9E4A-E895-8FAE691BF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0850" y="4326108"/>
            <a:ext cx="4476750"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85033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06603-3777-69B0-026E-2CFA8521D0CF}"/>
              </a:ext>
            </a:extLst>
          </p:cNvPr>
          <p:cNvSpPr>
            <a:spLocks noGrp="1"/>
          </p:cNvSpPr>
          <p:nvPr>
            <p:ph type="title"/>
          </p:nvPr>
        </p:nvSpPr>
        <p:spPr>
          <a:xfrm>
            <a:off x="2057400" y="152400"/>
            <a:ext cx="9372600" cy="1143000"/>
          </a:xfrm>
        </p:spPr>
        <p:style>
          <a:lnRef idx="2">
            <a:schemeClr val="dk1"/>
          </a:lnRef>
          <a:fillRef idx="1">
            <a:schemeClr val="lt1"/>
          </a:fillRef>
          <a:effectRef idx="0">
            <a:schemeClr val="dk1"/>
          </a:effectRef>
          <a:fontRef idx="minor">
            <a:schemeClr val="dk1"/>
          </a:fontRef>
        </p:style>
        <p:txBody>
          <a:bodyPr/>
          <a:lstStyle/>
          <a:p>
            <a:pPr algn="l"/>
            <a:r>
              <a:rPr lang="en-US" sz="2800" b="1" dirty="0">
                <a:latin typeface="+mj-lt"/>
              </a:rPr>
              <a:t>Impact on health services for noncommunicable        diseases</a:t>
            </a:r>
          </a:p>
        </p:txBody>
      </p:sp>
      <p:sp>
        <p:nvSpPr>
          <p:cNvPr id="3" name="Content Placeholder 2">
            <a:extLst>
              <a:ext uri="{FF2B5EF4-FFF2-40B4-BE49-F238E27FC236}">
                <a16:creationId xmlns:a16="http://schemas.microsoft.com/office/drawing/2014/main" id="{7DFB4F4F-CBD9-27B6-5E25-0D76F1D43010}"/>
              </a:ext>
            </a:extLst>
          </p:cNvPr>
          <p:cNvSpPr>
            <a:spLocks noGrp="1"/>
          </p:cNvSpPr>
          <p:nvPr>
            <p:ph idx="1"/>
          </p:nvPr>
        </p:nvSpPr>
        <p:spPr>
          <a:xfrm>
            <a:off x="2057400" y="1473816"/>
            <a:ext cx="9372600" cy="4682035"/>
          </a:xfrm>
          <a:ln>
            <a:solidFill>
              <a:schemeClr val="tx1"/>
            </a:solidFill>
          </a:ln>
        </p:spPr>
        <p:txBody>
          <a:bodyPr/>
          <a:lstStyle/>
          <a:p>
            <a:r>
              <a:rPr lang="en-US" sz="1100" b="1" dirty="0"/>
              <a:t>“The results of this survey confirm what we have been hearing from countries for a number of weeks now,” said Dr Tedros Adhanom Ghebreyesus, Director-General of the World Health Organization. “Many people who need treatment for diseases like cancer, cardiovascular disease and diabetes have not been receiving the health services and medicines they need since the COVID-19 pandemic began. It’s vital that countries find innovative ways to ensure that essential services for NCDs continue, even as they fight COVID-19.”</a:t>
            </a:r>
          </a:p>
          <a:p>
            <a:endParaRPr lang="en-US" sz="1100" b="1" dirty="0"/>
          </a:p>
          <a:p>
            <a:r>
              <a:rPr lang="en-US" sz="1100" b="1" dirty="0"/>
              <a:t>Service disruptions were widespread</a:t>
            </a:r>
          </a:p>
          <a:p>
            <a:endParaRPr lang="en-US" sz="1100" dirty="0"/>
          </a:p>
          <a:p>
            <a:r>
              <a:rPr lang="en-US" sz="1100" dirty="0"/>
              <a:t>The main finding is that health services have been partially or completely disrupted in many countries. More than half (53%) of the countries surveyed have partially or completely disrupted services for hypertension treatment; 49% for treatment for diabetes and diabetes-related complications; 42% for cancer treatment, and 31% for cardiovascular emergencies. </a:t>
            </a:r>
          </a:p>
          <a:p>
            <a:endParaRPr lang="en-US" sz="1100" dirty="0"/>
          </a:p>
          <a:p>
            <a:r>
              <a:rPr lang="en-US" sz="1100" dirty="0"/>
              <a:t>Rehabilitation services have been disrupted in almost two-thirds (63%) of countries, even though rehabilitation is key to a healthy recovery following severe illness from COVID-19.</a:t>
            </a:r>
          </a:p>
          <a:p>
            <a:endParaRPr lang="en-US" sz="1100" dirty="0"/>
          </a:p>
          <a:p>
            <a:r>
              <a:rPr lang="en-US" sz="1100" b="1" dirty="0"/>
              <a:t>Reassignment of staff and postponing of screening</a:t>
            </a:r>
          </a:p>
          <a:p>
            <a:endParaRPr lang="en-US" sz="1100" dirty="0"/>
          </a:p>
          <a:p>
            <a:r>
              <a:rPr lang="en-US" sz="1100" dirty="0"/>
              <a:t>In the majority (94%) of countries responding, ministry of health staff working in the area of NCDs were partially or fully reassigned to support COVID-19.</a:t>
            </a:r>
          </a:p>
          <a:p>
            <a:endParaRPr lang="en-US" sz="1100" dirty="0"/>
          </a:p>
          <a:p>
            <a:r>
              <a:rPr lang="en-US" sz="1100" dirty="0"/>
              <a:t>The postponement of public screening </a:t>
            </a:r>
            <a:r>
              <a:rPr lang="en-US" sz="1100" dirty="0" err="1"/>
              <a:t>programmes</a:t>
            </a:r>
            <a:r>
              <a:rPr lang="en-US" sz="1100" dirty="0"/>
              <a:t> (for example for breast and cervical cancer) was also widespread, reported by more than 50% of countries. This was consistent with initial WHO recommendations to minimize non-urgent facility-based care whilst tackling the pandemic.</a:t>
            </a:r>
          </a:p>
          <a:p>
            <a:endParaRPr lang="en-US" sz="1100" dirty="0"/>
          </a:p>
          <a:p>
            <a:r>
              <a:rPr lang="en-US" sz="1100" dirty="0"/>
              <a:t>But the most common reasons for discontinuing or reducing services were cancellations of planned treatments, a decrease in public transport available and a lack of staff because health workers had been reassigned to support COVID19 services. In one in five countries (20%) reporting disruptions, one of the main reasons for discontinuing services was a shortage of  medicines, diagnostics and other technologies</a:t>
            </a:r>
          </a:p>
          <a:p>
            <a:endParaRPr lang="en-US" dirty="0"/>
          </a:p>
        </p:txBody>
      </p:sp>
      <p:sp>
        <p:nvSpPr>
          <p:cNvPr id="5" name="Slide Number Placeholder 4">
            <a:extLst>
              <a:ext uri="{FF2B5EF4-FFF2-40B4-BE49-F238E27FC236}">
                <a16:creationId xmlns:a16="http://schemas.microsoft.com/office/drawing/2014/main" id="{92552724-9BD9-22A9-C460-CBDEB9024EFE}"/>
              </a:ext>
            </a:extLst>
          </p:cNvPr>
          <p:cNvSpPr>
            <a:spLocks noGrp="1"/>
          </p:cNvSpPr>
          <p:nvPr>
            <p:ph type="sldNum" sz="quarter" idx="12"/>
          </p:nvPr>
        </p:nvSpPr>
        <p:spPr/>
        <p:txBody>
          <a:bodyPr/>
          <a:lstStyle/>
          <a:p>
            <a:pPr>
              <a:defRPr/>
            </a:pPr>
            <a:fld id="{A6321966-726A-4E9E-9E02-D49DCD2200A8}" type="slidenum">
              <a:rPr lang="en-GB" smtClean="0"/>
              <a:pPr>
                <a:defRPr/>
              </a:pPr>
              <a:t>27</a:t>
            </a:fld>
            <a:endParaRPr lang="en-GB"/>
          </a:p>
        </p:txBody>
      </p:sp>
    </p:spTree>
    <p:extLst>
      <p:ext uri="{BB962C8B-B14F-4D97-AF65-F5344CB8AC3E}">
        <p14:creationId xmlns:p14="http://schemas.microsoft.com/office/powerpoint/2010/main" val="249535149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e the source image">
            <a:extLst>
              <a:ext uri="{FF2B5EF4-FFF2-40B4-BE49-F238E27FC236}">
                <a16:creationId xmlns:a16="http://schemas.microsoft.com/office/drawing/2014/main" id="{F7E787C3-6930-21E1-CE01-B186889733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9163" y="1981200"/>
            <a:ext cx="3068638" cy="4114800"/>
          </a:xfrm>
          <a:prstGeom prst="rect">
            <a:avLst/>
          </a:prstGeom>
          <a:extLst>
            <a:ext uri="{909E8E84-426E-40DD-AFC4-6F175D3DCCD1}">
              <a14:hiddenFill xmlns:a14="http://schemas.microsoft.com/office/drawing/2010/main">
                <a:solidFill>
                  <a:srgbClr val="FFFFFF"/>
                </a:solidFill>
              </a14:hiddenFill>
            </a:ext>
          </a:extLst>
        </p:spPr>
      </p:pic>
      <p:pic>
        <p:nvPicPr>
          <p:cNvPr id="7174" name="Picture 6" descr="See the source image">
            <a:extLst>
              <a:ext uri="{FF2B5EF4-FFF2-40B4-BE49-F238E27FC236}">
                <a16:creationId xmlns:a16="http://schemas.microsoft.com/office/drawing/2014/main" id="{9AEE1E19-7AE5-EA88-77F8-6D466BBE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9238" y="1981200"/>
            <a:ext cx="4114800" cy="4114800"/>
          </a:xfrm>
          <a:prstGeom prst="rect">
            <a:avLst/>
          </a:prstGeom>
          <a:extLst>
            <a:ext uri="{909E8E84-426E-40DD-AFC4-6F175D3DCCD1}">
              <a14:hiddenFill xmlns:a14="http://schemas.microsoft.com/office/drawing/2010/main">
                <a:solidFill>
                  <a:srgbClr val="FFFFFF"/>
                </a:solidFill>
              </a14:hiddenFill>
            </a:ext>
          </a:extLst>
        </p:spPr>
      </p:pic>
      <p:pic>
        <p:nvPicPr>
          <p:cNvPr id="7172" name="Picture 4" descr="See the source image">
            <a:extLst>
              <a:ext uri="{FF2B5EF4-FFF2-40B4-BE49-F238E27FC236}">
                <a16:creationId xmlns:a16="http://schemas.microsoft.com/office/drawing/2014/main" id="{DA0D7C20-3810-5AF4-E0BA-68D17EC604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5475" y="1981200"/>
            <a:ext cx="3025775" cy="4114800"/>
          </a:xfrm>
          <a:prstGeom prst="rect">
            <a:avLst/>
          </a:prstGeom>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489E87AC-3537-9816-10EC-9629F308242A}"/>
              </a:ext>
            </a:extLst>
          </p:cNvPr>
          <p:cNvSpPr>
            <a:spLocks noGrp="1"/>
          </p:cNvSpPr>
          <p:nvPr>
            <p:ph type="title"/>
          </p:nvPr>
        </p:nvSpPr>
        <p:spPr>
          <a:xfrm>
            <a:off x="914400" y="609600"/>
            <a:ext cx="10363200" cy="1143000"/>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3700">
                <a:solidFill>
                  <a:schemeClr val="tx2"/>
                </a:solidFill>
              </a:rPr>
              <a:t>Other disease trend </a:t>
            </a:r>
            <a:br>
              <a:rPr lang="en-US" sz="3700">
                <a:solidFill>
                  <a:schemeClr val="tx2"/>
                </a:solidFill>
              </a:rPr>
            </a:br>
            <a:r>
              <a:rPr lang="en-US" sz="3700">
                <a:solidFill>
                  <a:schemeClr val="tx2"/>
                </a:solidFill>
              </a:rPr>
              <a:t>impacts</a:t>
            </a:r>
          </a:p>
        </p:txBody>
      </p:sp>
      <p:sp>
        <p:nvSpPr>
          <p:cNvPr id="5" name="Slide Number Placeholder 4">
            <a:extLst>
              <a:ext uri="{FF2B5EF4-FFF2-40B4-BE49-F238E27FC236}">
                <a16:creationId xmlns:a16="http://schemas.microsoft.com/office/drawing/2014/main" id="{E1BD3725-31FF-A997-D858-DD27C553C9B5}"/>
              </a:ext>
            </a:extLst>
          </p:cNvPr>
          <p:cNvSpPr>
            <a:spLocks noGrp="1"/>
          </p:cNvSpPr>
          <p:nvPr>
            <p:ph type="sldNum" sz="quarter" idx="12"/>
          </p:nvPr>
        </p:nvSpPr>
        <p:spPr>
          <a:xfrm>
            <a:off x="8737600" y="6248400"/>
            <a:ext cx="2540000" cy="457200"/>
          </a:xfrm>
        </p:spPr>
        <p:txBody>
          <a:bodyPr wrap="square" anchor="t">
            <a:normAutofit/>
          </a:bodyPr>
          <a:lstStyle/>
          <a:p>
            <a:pPr>
              <a:spcAft>
                <a:spcPts val="600"/>
              </a:spcAft>
              <a:defRPr/>
            </a:pPr>
            <a:fld id="{A6321966-726A-4E9E-9E02-D49DCD2200A8}" type="slidenum">
              <a:rPr lang="en-GB" smtClean="0"/>
              <a:pPr>
                <a:spcAft>
                  <a:spcPts val="600"/>
                </a:spcAft>
                <a:defRPr/>
              </a:pPr>
              <a:t>28</a:t>
            </a:fld>
            <a:endParaRPr lang="en-GB"/>
          </a:p>
        </p:txBody>
      </p:sp>
    </p:spTree>
    <p:extLst>
      <p:ext uri="{BB962C8B-B14F-4D97-AF65-F5344CB8AC3E}">
        <p14:creationId xmlns:p14="http://schemas.microsoft.com/office/powerpoint/2010/main" val="19346517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029D8-5869-D993-FD73-683B6DB9D825}"/>
              </a:ext>
            </a:extLst>
          </p:cNvPr>
          <p:cNvSpPr>
            <a:spLocks noGrp="1"/>
          </p:cNvSpPr>
          <p:nvPr>
            <p:ph type="title"/>
          </p:nvPr>
        </p:nvSpPr>
        <p:spPr>
          <a:xfrm>
            <a:off x="2133600" y="152400"/>
            <a:ext cx="9144000" cy="952500"/>
          </a:xfrm>
        </p:spPr>
        <p:style>
          <a:lnRef idx="2">
            <a:schemeClr val="dk1"/>
          </a:lnRef>
          <a:fillRef idx="1">
            <a:schemeClr val="lt1"/>
          </a:fillRef>
          <a:effectRef idx="0">
            <a:schemeClr val="dk1"/>
          </a:effectRef>
          <a:fontRef idx="minor">
            <a:schemeClr val="dk1"/>
          </a:fontRef>
        </p:style>
        <p:txBody>
          <a:bodyPr/>
          <a:lstStyle/>
          <a:p>
            <a:pPr algn="l"/>
            <a:r>
              <a:rPr lang="en-US" sz="3200" b="1" dirty="0"/>
              <a:t>Other disease trend impacts</a:t>
            </a:r>
          </a:p>
        </p:txBody>
      </p:sp>
      <p:sp>
        <p:nvSpPr>
          <p:cNvPr id="3" name="Content Placeholder 2">
            <a:extLst>
              <a:ext uri="{FF2B5EF4-FFF2-40B4-BE49-F238E27FC236}">
                <a16:creationId xmlns:a16="http://schemas.microsoft.com/office/drawing/2014/main" id="{B4B68614-D4B3-F426-CD8B-2F45E34468A4}"/>
              </a:ext>
            </a:extLst>
          </p:cNvPr>
          <p:cNvSpPr>
            <a:spLocks noGrp="1"/>
          </p:cNvSpPr>
          <p:nvPr>
            <p:ph idx="1"/>
          </p:nvPr>
        </p:nvSpPr>
        <p:spPr>
          <a:xfrm>
            <a:off x="2133600" y="1447800"/>
            <a:ext cx="9144000" cy="2286000"/>
          </a:xfrm>
          <a:ln/>
        </p:spPr>
        <p:style>
          <a:lnRef idx="2">
            <a:schemeClr val="dk1"/>
          </a:lnRef>
          <a:fillRef idx="1">
            <a:schemeClr val="lt1"/>
          </a:fillRef>
          <a:effectRef idx="0">
            <a:schemeClr val="dk1"/>
          </a:effectRef>
          <a:fontRef idx="minor">
            <a:schemeClr val="dk1"/>
          </a:fontRef>
        </p:style>
        <p:txBody>
          <a:bodyPr/>
          <a:lstStyle/>
          <a:p>
            <a:pPr marL="0" indent="0">
              <a:buNone/>
            </a:pPr>
            <a:r>
              <a:rPr lang="en-US" sz="1800" b="1" dirty="0"/>
              <a:t>Decreased Immunization Rates</a:t>
            </a:r>
          </a:p>
          <a:p>
            <a:r>
              <a:rPr lang="en-US" sz="1800" dirty="0"/>
              <a:t>Orders for childhood vaccinations from the Centers from Disease Control and Prevention have dropped by about 11 million doses in 2020 from previous yearly averages.</a:t>
            </a:r>
          </a:p>
          <a:p>
            <a:r>
              <a:rPr lang="en-US" sz="1800" dirty="0"/>
              <a:t>Consider offering drive-through vaccination clinics or sending mobile vaccination units into communities. Providers should reach out to all patients with scheduled vaccination appointments to explain safety procedures and encourage them to keep appointments.</a:t>
            </a:r>
          </a:p>
          <a:p>
            <a:pPr marL="0" indent="0">
              <a:buNone/>
            </a:pPr>
            <a:r>
              <a:rPr lang="en-US" sz="1800" b="1" dirty="0"/>
              <a:t>Delayed Elective Procedures</a:t>
            </a:r>
          </a:p>
          <a:p>
            <a:pPr marL="0" indent="0">
              <a:buNone/>
            </a:pPr>
            <a:endParaRPr lang="en-US" sz="1800" b="1" dirty="0"/>
          </a:p>
        </p:txBody>
      </p:sp>
      <p:sp>
        <p:nvSpPr>
          <p:cNvPr id="5" name="Slide Number Placeholder 4">
            <a:extLst>
              <a:ext uri="{FF2B5EF4-FFF2-40B4-BE49-F238E27FC236}">
                <a16:creationId xmlns:a16="http://schemas.microsoft.com/office/drawing/2014/main" id="{B21157E1-7080-8839-0906-15C614C50556}"/>
              </a:ext>
            </a:extLst>
          </p:cNvPr>
          <p:cNvSpPr>
            <a:spLocks noGrp="1"/>
          </p:cNvSpPr>
          <p:nvPr>
            <p:ph type="sldNum" sz="quarter" idx="12"/>
          </p:nvPr>
        </p:nvSpPr>
        <p:spPr/>
        <p:txBody>
          <a:bodyPr/>
          <a:lstStyle/>
          <a:p>
            <a:pPr>
              <a:defRPr/>
            </a:pPr>
            <a:fld id="{A6321966-726A-4E9E-9E02-D49DCD2200A8}" type="slidenum">
              <a:rPr lang="en-GB" smtClean="0"/>
              <a:pPr>
                <a:defRPr/>
              </a:pPr>
              <a:t>29</a:t>
            </a:fld>
            <a:endParaRPr lang="en-GB"/>
          </a:p>
        </p:txBody>
      </p:sp>
      <p:sp>
        <p:nvSpPr>
          <p:cNvPr id="4" name="TextBox 3">
            <a:extLst>
              <a:ext uri="{FF2B5EF4-FFF2-40B4-BE49-F238E27FC236}">
                <a16:creationId xmlns:a16="http://schemas.microsoft.com/office/drawing/2014/main" id="{A1B1FFB8-CF2D-F8D6-9C5C-3DD2ACEE112E}"/>
              </a:ext>
            </a:extLst>
          </p:cNvPr>
          <p:cNvSpPr txBox="1"/>
          <p:nvPr/>
        </p:nvSpPr>
        <p:spPr>
          <a:xfrm>
            <a:off x="2133600" y="3886200"/>
            <a:ext cx="9144000" cy="21975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indent="0">
              <a:buNone/>
            </a:pPr>
            <a:r>
              <a:rPr lang="en-US" sz="1800" b="1" dirty="0"/>
              <a:t>Decreased ED Visits/Patients Delaying Emergency Care</a:t>
            </a:r>
          </a:p>
          <a:p>
            <a:pPr marL="342900" indent="-342900" eaLnBrk="0" fontAlgn="base" hangingPunct="0">
              <a:spcBef>
                <a:spcPct val="20000"/>
              </a:spcBef>
              <a:spcAft>
                <a:spcPct val="0"/>
              </a:spcAft>
              <a:buFont typeface="Arial" panose="020B0604020202020204" pitchFamily="34" charset="0"/>
              <a:buChar char="•"/>
            </a:pPr>
            <a:r>
              <a:rPr lang="en-US" dirty="0"/>
              <a:t>Visits to the ED were down by nearly 40% in some areas; acute care outpatient visits have also decreased.</a:t>
            </a:r>
          </a:p>
          <a:p>
            <a:pPr marL="342900" indent="-342900" eaLnBrk="0" fontAlgn="base" hangingPunct="0">
              <a:spcBef>
                <a:spcPct val="20000"/>
              </a:spcBef>
              <a:spcAft>
                <a:spcPct val="0"/>
              </a:spcAft>
              <a:buFont typeface="Arial" panose="020B0604020202020204" pitchFamily="34" charset="0"/>
              <a:buChar char="•"/>
            </a:pPr>
            <a:r>
              <a:rPr lang="en-US" dirty="0"/>
              <a:t>Medical practices, health systems, and health insurers can reach out directly to patients with chronic medical conditions or use education campaigns to encourage community members to seek care for emergent conditions and to keep up with their preventive or routine care.</a:t>
            </a:r>
          </a:p>
          <a:p>
            <a:pPr marL="342900" indent="-342900" eaLnBrk="0" fontAlgn="base" hangingPunct="0">
              <a:spcBef>
                <a:spcPct val="20000"/>
              </a:spcBef>
              <a:spcAft>
                <a:spcPct val="0"/>
              </a:spcAft>
              <a:buFont typeface="Arial" panose="020B0604020202020204" pitchFamily="34" charset="0"/>
              <a:buChar char="•"/>
            </a:pPr>
            <a:r>
              <a:rPr lang="en-US" dirty="0"/>
              <a:t>HIV/TB-Delayed 90-90-90 goals</a:t>
            </a:r>
          </a:p>
        </p:txBody>
      </p:sp>
    </p:spTree>
    <p:extLst>
      <p:ext uri="{BB962C8B-B14F-4D97-AF65-F5344CB8AC3E}">
        <p14:creationId xmlns:p14="http://schemas.microsoft.com/office/powerpoint/2010/main" val="324026848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DF69-A49D-39E1-1F31-82DD09C37CCD}"/>
              </a:ext>
            </a:extLst>
          </p:cNvPr>
          <p:cNvSpPr>
            <a:spLocks noGrp="1"/>
          </p:cNvSpPr>
          <p:nvPr>
            <p:ph type="title"/>
          </p:nvPr>
        </p:nvSpPr>
        <p:spPr>
          <a:xfrm>
            <a:off x="2057400" y="609600"/>
            <a:ext cx="9220200" cy="1143000"/>
          </a:xfrm>
        </p:spPr>
        <p:style>
          <a:lnRef idx="2">
            <a:schemeClr val="dk1"/>
          </a:lnRef>
          <a:fillRef idx="1">
            <a:schemeClr val="lt1"/>
          </a:fillRef>
          <a:effectRef idx="0">
            <a:schemeClr val="dk1"/>
          </a:effectRef>
          <a:fontRef idx="minor">
            <a:schemeClr val="dk1"/>
          </a:fontRef>
        </p:style>
        <p:txBody>
          <a:bodyPr/>
          <a:lstStyle/>
          <a:p>
            <a:pPr algn="l"/>
            <a:r>
              <a:rPr lang="en-US" sz="2400" b="1" dirty="0"/>
              <a:t>Discussion Focus</a:t>
            </a:r>
          </a:p>
        </p:txBody>
      </p:sp>
      <p:sp>
        <p:nvSpPr>
          <p:cNvPr id="3" name="Content Placeholder 2">
            <a:extLst>
              <a:ext uri="{FF2B5EF4-FFF2-40B4-BE49-F238E27FC236}">
                <a16:creationId xmlns:a16="http://schemas.microsoft.com/office/drawing/2014/main" id="{DE07747E-F727-6F7D-03B4-3897051259B3}"/>
              </a:ext>
            </a:extLst>
          </p:cNvPr>
          <p:cNvSpPr>
            <a:spLocks noGrp="1"/>
          </p:cNvSpPr>
          <p:nvPr>
            <p:ph idx="1"/>
          </p:nvPr>
        </p:nvSpPr>
        <p:spPr>
          <a:xfrm>
            <a:off x="2057400" y="2133600"/>
            <a:ext cx="9220200" cy="3962400"/>
          </a:xfrm>
          <a:ln>
            <a:solidFill>
              <a:schemeClr val="tx1"/>
            </a:solidFill>
          </a:ln>
        </p:spPr>
        <p:txBody>
          <a:bodyPr/>
          <a:lstStyle/>
          <a:p>
            <a:pPr marL="0" indent="0">
              <a:buNone/>
            </a:pPr>
            <a:endParaRPr lang="en-US" sz="1600" dirty="0"/>
          </a:p>
          <a:p>
            <a:r>
              <a:rPr lang="en-US" sz="1600" dirty="0"/>
              <a:t>The South African Covid Context</a:t>
            </a:r>
          </a:p>
          <a:p>
            <a:r>
              <a:rPr lang="en-US" sz="1600" dirty="0"/>
              <a:t>The Claims Impact of Covid</a:t>
            </a:r>
          </a:p>
          <a:p>
            <a:r>
              <a:rPr lang="en-US" sz="1600" dirty="0"/>
              <a:t>The Mental Health Experience</a:t>
            </a:r>
          </a:p>
          <a:p>
            <a:r>
              <a:rPr lang="en-US" sz="1600" dirty="0"/>
              <a:t>The Oncology Experience</a:t>
            </a:r>
          </a:p>
          <a:p>
            <a:r>
              <a:rPr lang="en-US" sz="1600" dirty="0"/>
              <a:t>The Non-communicable diseases Experience</a:t>
            </a:r>
          </a:p>
          <a:p>
            <a:r>
              <a:rPr lang="en-US" sz="1600" dirty="0"/>
              <a:t>Other Disease trends Experience</a:t>
            </a:r>
          </a:p>
          <a:p>
            <a:r>
              <a:rPr lang="en-US" sz="1600" dirty="0"/>
              <a:t>The Long Covid Experience</a:t>
            </a:r>
          </a:p>
        </p:txBody>
      </p:sp>
      <p:sp>
        <p:nvSpPr>
          <p:cNvPr id="5" name="Slide Number Placeholder 4">
            <a:extLst>
              <a:ext uri="{FF2B5EF4-FFF2-40B4-BE49-F238E27FC236}">
                <a16:creationId xmlns:a16="http://schemas.microsoft.com/office/drawing/2014/main" id="{22A6DB26-A213-9F52-5EAC-DEA1AD3494CE}"/>
              </a:ext>
            </a:extLst>
          </p:cNvPr>
          <p:cNvSpPr>
            <a:spLocks noGrp="1"/>
          </p:cNvSpPr>
          <p:nvPr>
            <p:ph type="sldNum" sz="quarter" idx="12"/>
          </p:nvPr>
        </p:nvSpPr>
        <p:spPr/>
        <p:txBody>
          <a:bodyPr/>
          <a:lstStyle/>
          <a:p>
            <a:pPr>
              <a:defRPr/>
            </a:pPr>
            <a:fld id="{A6321966-726A-4E9E-9E02-D49DCD2200A8}" type="slidenum">
              <a:rPr lang="en-GB" smtClean="0"/>
              <a:pPr>
                <a:defRPr/>
              </a:pPr>
              <a:t>3</a:t>
            </a:fld>
            <a:endParaRPr lang="en-GB"/>
          </a:p>
        </p:txBody>
      </p:sp>
      <p:pic>
        <p:nvPicPr>
          <p:cNvPr id="2050" name="Picture 2" descr="See the source image">
            <a:extLst>
              <a:ext uri="{FF2B5EF4-FFF2-40B4-BE49-F238E27FC236}">
                <a16:creationId xmlns:a16="http://schemas.microsoft.com/office/drawing/2014/main" id="{4FC05DAE-A1E0-BA8E-F2B0-314A77E45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0" y="3562350"/>
            <a:ext cx="451485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35613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B20E7C-D702-31B4-8EE8-1E2F7A67ECC4}"/>
              </a:ext>
            </a:extLst>
          </p:cNvPr>
          <p:cNvSpPr>
            <a:spLocks noGrp="1"/>
          </p:cNvSpPr>
          <p:nvPr>
            <p:ph idx="1"/>
          </p:nvPr>
        </p:nvSpPr>
        <p:spPr>
          <a:xfrm>
            <a:off x="2133600" y="609600"/>
            <a:ext cx="9144000" cy="2438400"/>
          </a:xfrm>
        </p:spPr>
        <p:style>
          <a:lnRef idx="2">
            <a:schemeClr val="dk1"/>
          </a:lnRef>
          <a:fillRef idx="1">
            <a:schemeClr val="lt1"/>
          </a:fillRef>
          <a:effectRef idx="0">
            <a:schemeClr val="dk1"/>
          </a:effectRef>
          <a:fontRef idx="minor">
            <a:schemeClr val="dk1"/>
          </a:fontRef>
        </p:style>
        <p:txBody>
          <a:bodyPr/>
          <a:lstStyle/>
          <a:p>
            <a:pPr marL="0" indent="0">
              <a:buNone/>
            </a:pPr>
            <a:r>
              <a:rPr lang="en-US" sz="1800" b="1" dirty="0"/>
              <a:t>Delayed Organ Transplants</a:t>
            </a:r>
          </a:p>
          <a:p>
            <a:r>
              <a:rPr lang="en-US" sz="1800" dirty="0"/>
              <a:t>The number of organ procurements and transplants decreased by about half, nationwide, in April 2020, but rebounded and overall increased over 2019 numbers. </a:t>
            </a:r>
          </a:p>
          <a:p>
            <a:r>
              <a:rPr lang="en-US" sz="1800" dirty="0"/>
              <a:t>Review lessons learned to determine if any changes in protocol or process are possible for subsequent waves, while closely monitoring all organ transplant patients, via telehealth and home health services.</a:t>
            </a:r>
          </a:p>
        </p:txBody>
      </p:sp>
      <p:sp>
        <p:nvSpPr>
          <p:cNvPr id="5" name="Slide Number Placeholder 4">
            <a:extLst>
              <a:ext uri="{FF2B5EF4-FFF2-40B4-BE49-F238E27FC236}">
                <a16:creationId xmlns:a16="http://schemas.microsoft.com/office/drawing/2014/main" id="{D77FFC1B-640E-6D7F-EEEB-ABB89F687FE6}"/>
              </a:ext>
            </a:extLst>
          </p:cNvPr>
          <p:cNvSpPr>
            <a:spLocks noGrp="1"/>
          </p:cNvSpPr>
          <p:nvPr>
            <p:ph type="sldNum" sz="quarter" idx="12"/>
          </p:nvPr>
        </p:nvSpPr>
        <p:spPr/>
        <p:txBody>
          <a:bodyPr/>
          <a:lstStyle/>
          <a:p>
            <a:pPr>
              <a:defRPr/>
            </a:pPr>
            <a:fld id="{A6321966-726A-4E9E-9E02-D49DCD2200A8}" type="slidenum">
              <a:rPr lang="en-GB" smtClean="0"/>
              <a:pPr>
                <a:defRPr/>
              </a:pPr>
              <a:t>30</a:t>
            </a:fld>
            <a:endParaRPr lang="en-GB"/>
          </a:p>
        </p:txBody>
      </p:sp>
      <p:sp>
        <p:nvSpPr>
          <p:cNvPr id="7" name="TextBox 6">
            <a:extLst>
              <a:ext uri="{FF2B5EF4-FFF2-40B4-BE49-F238E27FC236}">
                <a16:creationId xmlns:a16="http://schemas.microsoft.com/office/drawing/2014/main" id="{F55E7E21-4568-1BA0-7919-CBFB8E02EE40}"/>
              </a:ext>
            </a:extLst>
          </p:cNvPr>
          <p:cNvSpPr txBox="1"/>
          <p:nvPr/>
        </p:nvSpPr>
        <p:spPr>
          <a:xfrm>
            <a:off x="2107442" y="3246609"/>
            <a:ext cx="9170158"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0" indent="0">
              <a:buNone/>
            </a:pPr>
            <a:r>
              <a:rPr lang="en-US" sz="1800" b="1" dirty="0"/>
              <a:t>Possible Decrease in Seasonal Communicable Disease</a:t>
            </a:r>
          </a:p>
          <a:p>
            <a:endParaRPr lang="en-US" sz="1800" dirty="0"/>
          </a:p>
          <a:p>
            <a:pPr marL="285750" indent="-285750">
              <a:buFont typeface="Arial" panose="020B0604020202020204" pitchFamily="34" charset="0"/>
              <a:buChar char="•"/>
            </a:pPr>
            <a:r>
              <a:rPr lang="en-US" sz="1800" dirty="0"/>
              <a:t>Transmission decrease</a:t>
            </a:r>
          </a:p>
          <a:p>
            <a:pPr marL="285750" indent="-285750">
              <a:buFont typeface="Arial" panose="020B0604020202020204" pitchFamily="34" charset="0"/>
              <a:buChar char="•"/>
            </a:pPr>
            <a:r>
              <a:rPr lang="en-US" sz="1800" dirty="0"/>
              <a:t>There is a potential for a decrease in the spread of all communicable diseases, such as influenza and other commonly occurring diseases, if community mitigation measures change to continue into the fall.</a:t>
            </a:r>
          </a:p>
          <a:p>
            <a:pPr marL="285750" indent="-285750">
              <a:buFont typeface="Arial" panose="020B0604020202020204" pitchFamily="34" charset="0"/>
              <a:buChar char="•"/>
            </a:pPr>
            <a:r>
              <a:rPr lang="en-US" sz="1800" dirty="0"/>
              <a:t>Continue to encourage social and physical distancing practices and support and encourage a robust seasonal flu vaccination program</a:t>
            </a:r>
          </a:p>
        </p:txBody>
      </p:sp>
    </p:spTree>
    <p:extLst>
      <p:ext uri="{BB962C8B-B14F-4D97-AF65-F5344CB8AC3E}">
        <p14:creationId xmlns:p14="http://schemas.microsoft.com/office/powerpoint/2010/main" val="236808470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23830-2A0D-9417-530E-2FFD929D6E0E}"/>
              </a:ext>
            </a:extLst>
          </p:cNvPr>
          <p:cNvSpPr>
            <a:spLocks noGrp="1"/>
          </p:cNvSpPr>
          <p:nvPr>
            <p:ph type="title"/>
          </p:nvPr>
        </p:nvSpPr>
        <p:spPr/>
        <p:txBody>
          <a:bodyPr/>
          <a:lstStyle/>
          <a:p>
            <a:r>
              <a:rPr lang="en-US" dirty="0"/>
              <a:t>NHS checks</a:t>
            </a:r>
          </a:p>
        </p:txBody>
      </p:sp>
      <p:pic>
        <p:nvPicPr>
          <p:cNvPr id="7" name="Content Placeholder 6">
            <a:extLst>
              <a:ext uri="{FF2B5EF4-FFF2-40B4-BE49-F238E27FC236}">
                <a16:creationId xmlns:a16="http://schemas.microsoft.com/office/drawing/2014/main" id="{F8E2A8E4-4151-2895-6E9E-3C90381BA42F}"/>
              </a:ext>
            </a:extLst>
          </p:cNvPr>
          <p:cNvPicPr>
            <a:picLocks noGrp="1" noChangeAspect="1"/>
          </p:cNvPicPr>
          <p:nvPr>
            <p:ph idx="1"/>
          </p:nvPr>
        </p:nvPicPr>
        <p:blipFill rotWithShape="1">
          <a:blip r:embed="rId2"/>
          <a:srcRect l="7577" t="11111" r="2272"/>
          <a:stretch/>
        </p:blipFill>
        <p:spPr>
          <a:xfrm>
            <a:off x="609600" y="1752600"/>
            <a:ext cx="11201400" cy="4076700"/>
          </a:xfrm>
          <a:prstGeom prst="rect">
            <a:avLst/>
          </a:prstGeom>
          <a:ln w="228600" cap="sq" cmpd="thickThin">
            <a:solidFill>
              <a:srgbClr val="000000"/>
            </a:solidFill>
            <a:prstDash val="solid"/>
            <a:miter lim="800000"/>
          </a:ln>
          <a:effectLst>
            <a:innerShdw blurRad="76200">
              <a:srgbClr val="000000"/>
            </a:innerShdw>
          </a:effectLst>
        </p:spPr>
      </p:pic>
      <p:sp>
        <p:nvSpPr>
          <p:cNvPr id="5" name="Slide Number Placeholder 4">
            <a:extLst>
              <a:ext uri="{FF2B5EF4-FFF2-40B4-BE49-F238E27FC236}">
                <a16:creationId xmlns:a16="http://schemas.microsoft.com/office/drawing/2014/main" id="{DEC4BC28-9E0B-2A23-8F4F-80B5E7869473}"/>
              </a:ext>
            </a:extLst>
          </p:cNvPr>
          <p:cNvSpPr>
            <a:spLocks noGrp="1"/>
          </p:cNvSpPr>
          <p:nvPr>
            <p:ph type="sldNum" sz="quarter" idx="12"/>
          </p:nvPr>
        </p:nvSpPr>
        <p:spPr/>
        <p:txBody>
          <a:bodyPr/>
          <a:lstStyle/>
          <a:p>
            <a:pPr>
              <a:defRPr/>
            </a:pPr>
            <a:fld id="{A6321966-726A-4E9E-9E02-D49DCD2200A8}" type="slidenum">
              <a:rPr lang="en-GB" smtClean="0"/>
              <a:pPr>
                <a:defRPr/>
              </a:pPr>
              <a:t>31</a:t>
            </a:fld>
            <a:endParaRPr lang="en-GB"/>
          </a:p>
        </p:txBody>
      </p:sp>
    </p:spTree>
    <p:extLst>
      <p:ext uri="{BB962C8B-B14F-4D97-AF65-F5344CB8AC3E}">
        <p14:creationId xmlns:p14="http://schemas.microsoft.com/office/powerpoint/2010/main" val="27814761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4" name="Rectangle 3"/>
          <p:cNvSpPr txBox="1">
            <a:spLocks noChangeArrowheads="1"/>
          </p:cNvSpPr>
          <p:nvPr/>
        </p:nvSpPr>
        <p:spPr>
          <a:xfrm>
            <a:off x="2933700" y="1828800"/>
            <a:ext cx="7505700" cy="4672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kern="0" dirty="0"/>
          </a:p>
        </p:txBody>
      </p:sp>
      <p:sp>
        <p:nvSpPr>
          <p:cNvPr id="6" name="Title 5">
            <a:extLst>
              <a:ext uri="{FF2B5EF4-FFF2-40B4-BE49-F238E27FC236}">
                <a16:creationId xmlns:a16="http://schemas.microsoft.com/office/drawing/2014/main" id="{CFB11483-B240-CDAD-A8E9-5E7A982EFC5F}"/>
              </a:ext>
            </a:extLst>
          </p:cNvPr>
          <p:cNvSpPr>
            <a:spLocks noGrp="1"/>
          </p:cNvSpPr>
          <p:nvPr>
            <p:ph type="title"/>
          </p:nvPr>
        </p:nvSpPr>
        <p:spPr>
          <a:xfrm>
            <a:off x="1981200" y="125494"/>
            <a:ext cx="8458200" cy="782638"/>
          </a:xfrm>
        </p:spPr>
        <p:style>
          <a:lnRef idx="2">
            <a:schemeClr val="dk1"/>
          </a:lnRef>
          <a:fillRef idx="1">
            <a:schemeClr val="lt1"/>
          </a:fillRef>
          <a:effectRef idx="0">
            <a:schemeClr val="dk1"/>
          </a:effectRef>
          <a:fontRef idx="minor">
            <a:schemeClr val="dk1"/>
          </a:fontRef>
        </p:style>
        <p:txBody>
          <a:bodyPr/>
          <a:lstStyle/>
          <a:p>
            <a:pPr algn="l"/>
            <a:r>
              <a:rPr lang="en-US" sz="2800" b="1" dirty="0"/>
              <a:t>LONG COVID</a:t>
            </a:r>
          </a:p>
        </p:txBody>
      </p:sp>
      <p:sp>
        <p:nvSpPr>
          <p:cNvPr id="7" name="Content Placeholder 6">
            <a:extLst>
              <a:ext uri="{FF2B5EF4-FFF2-40B4-BE49-F238E27FC236}">
                <a16:creationId xmlns:a16="http://schemas.microsoft.com/office/drawing/2014/main" id="{4234C28A-0AB2-4549-ECA9-E52A5F2D00E8}"/>
              </a:ext>
            </a:extLst>
          </p:cNvPr>
          <p:cNvSpPr>
            <a:spLocks noGrp="1"/>
          </p:cNvSpPr>
          <p:nvPr>
            <p:ph idx="1"/>
          </p:nvPr>
        </p:nvSpPr>
        <p:spPr>
          <a:xfrm>
            <a:off x="1994848" y="1828800"/>
            <a:ext cx="8991600" cy="4114800"/>
          </a:xfrm>
          <a:ln>
            <a:solidFill>
              <a:schemeClr val="tx1"/>
            </a:solidFill>
          </a:ln>
        </p:spPr>
        <p:txBody>
          <a:bodyPr/>
          <a:lstStyle/>
          <a:p>
            <a:pPr marL="0" indent="0">
              <a:buNone/>
            </a:pPr>
            <a:r>
              <a:rPr lang="en-US" sz="1200" dirty="0"/>
              <a:t>Who is at the risk of long COVID?</a:t>
            </a:r>
          </a:p>
          <a:p>
            <a:pPr marL="0" indent="0">
              <a:buNone/>
            </a:pPr>
            <a:endParaRPr lang="en-US" sz="1200" dirty="0"/>
          </a:p>
          <a:p>
            <a:pPr marL="0" indent="0">
              <a:buNone/>
            </a:pPr>
            <a:r>
              <a:rPr lang="en-US" sz="1200" dirty="0"/>
              <a:t>The UK based Long COVID guideline states that the long-term consequences are noted in those who suffered from severe symptoms, with admissions into high care and ICU facilities2. In the guideline, two definitions of post-acute COVID-19 are given: (1) ongoing symptomatic COVID-19 for people who still have symptoms between 4 and 12 weeks after the start of acute symptoms; and (2) post-COVID-19 syndrome for people who still have symptoms for more than 12 weeks after the start of acute symptoms.</a:t>
            </a:r>
          </a:p>
          <a:p>
            <a:endParaRPr lang="en-US" sz="1200" dirty="0"/>
          </a:p>
          <a:p>
            <a:pPr marL="0" indent="0">
              <a:buNone/>
            </a:pPr>
            <a:r>
              <a:rPr lang="en-US" sz="1200" dirty="0"/>
              <a:t>What are some symptoms of long covid?</a:t>
            </a:r>
          </a:p>
          <a:p>
            <a:pPr>
              <a:buFont typeface="+mj-lt"/>
              <a:buAutoNum type="romanLcPeriod"/>
            </a:pPr>
            <a:r>
              <a:rPr lang="en-US" sz="1200" dirty="0"/>
              <a:t> Lingering breathlessness</a:t>
            </a:r>
          </a:p>
          <a:p>
            <a:pPr>
              <a:buFont typeface="+mj-lt"/>
              <a:buAutoNum type="romanLcPeriod"/>
            </a:pPr>
            <a:r>
              <a:rPr lang="en-US" sz="1200" dirty="0"/>
              <a:t>Ongoing tiredness</a:t>
            </a:r>
          </a:p>
          <a:p>
            <a:pPr>
              <a:buFont typeface="+mj-lt"/>
              <a:buAutoNum type="romanLcPeriod"/>
            </a:pPr>
            <a:r>
              <a:rPr lang="en-US" sz="1200" dirty="0"/>
              <a:t>General Malaise and fatigue</a:t>
            </a:r>
          </a:p>
          <a:p>
            <a:pPr>
              <a:buFont typeface="+mj-lt"/>
              <a:buAutoNum type="romanLcPeriod"/>
            </a:pPr>
            <a:r>
              <a:rPr lang="en-US" sz="1200" dirty="0"/>
              <a:t>Persistent cough</a:t>
            </a:r>
          </a:p>
          <a:p>
            <a:pPr>
              <a:buFont typeface="+mj-lt"/>
              <a:buAutoNum type="romanLcPeriod"/>
            </a:pPr>
            <a:r>
              <a:rPr lang="en-US" sz="1200" dirty="0"/>
              <a:t>Severe headaches, </a:t>
            </a:r>
          </a:p>
          <a:p>
            <a:pPr>
              <a:buFont typeface="+mj-lt"/>
              <a:buAutoNum type="romanLcPeriod"/>
            </a:pPr>
            <a:r>
              <a:rPr lang="en-US" sz="1200" dirty="0"/>
              <a:t>Chronic pain and aches</a:t>
            </a:r>
          </a:p>
          <a:p>
            <a:pPr>
              <a:buFont typeface="+mj-lt"/>
              <a:buAutoNum type="romanLcPeriod"/>
            </a:pPr>
            <a:r>
              <a:rPr lang="en-US" sz="1200" dirty="0"/>
              <a:t>Gastrointestinal issues- Diarrhoea, nausea, vomiting</a:t>
            </a:r>
          </a:p>
          <a:p>
            <a:pPr>
              <a:buFont typeface="+mj-lt"/>
              <a:buAutoNum type="romanLcPeriod"/>
            </a:pPr>
            <a:r>
              <a:rPr lang="en-US" sz="1200" dirty="0"/>
              <a:t>Skin rash</a:t>
            </a:r>
          </a:p>
          <a:p>
            <a:pPr>
              <a:buFont typeface="+mj-lt"/>
              <a:buAutoNum type="romanLcPeriod"/>
            </a:pPr>
            <a:r>
              <a:rPr lang="en-US" sz="1200" dirty="0"/>
              <a:t>Change in blood pressure, glucose readings</a:t>
            </a:r>
          </a:p>
          <a:p>
            <a:pPr>
              <a:buFont typeface="+mj-lt"/>
              <a:buAutoNum type="romanLcPeriod"/>
            </a:pPr>
            <a:r>
              <a:rPr lang="en-US" sz="1200" dirty="0"/>
              <a:t>Anxiety, palpitations, sleeping problems and mood swings</a:t>
            </a:r>
          </a:p>
          <a:p>
            <a:endParaRPr lang="en-US" dirty="0"/>
          </a:p>
        </p:txBody>
      </p:sp>
    </p:spTree>
    <p:extLst>
      <p:ext uri="{BB962C8B-B14F-4D97-AF65-F5344CB8AC3E}">
        <p14:creationId xmlns:p14="http://schemas.microsoft.com/office/powerpoint/2010/main" val="234412564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22742-8771-90E0-E554-E1322DE68CA9}"/>
              </a:ext>
            </a:extLst>
          </p:cNvPr>
          <p:cNvSpPr>
            <a:spLocks noGrp="1"/>
          </p:cNvSpPr>
          <p:nvPr>
            <p:ph type="title"/>
          </p:nvPr>
        </p:nvSpPr>
        <p:spPr>
          <a:xfrm>
            <a:off x="2133600" y="414551"/>
            <a:ext cx="9144000" cy="804649"/>
          </a:xfrm>
        </p:spPr>
        <p:style>
          <a:lnRef idx="2">
            <a:schemeClr val="dk1"/>
          </a:lnRef>
          <a:fillRef idx="1">
            <a:schemeClr val="lt1"/>
          </a:fillRef>
          <a:effectRef idx="0">
            <a:schemeClr val="dk1"/>
          </a:effectRef>
          <a:fontRef idx="minor">
            <a:schemeClr val="dk1"/>
          </a:fontRef>
        </p:style>
        <p:txBody>
          <a:bodyPr/>
          <a:lstStyle/>
          <a:p>
            <a:pPr algn="l"/>
            <a:r>
              <a:rPr lang="en-US" sz="3200" b="1" dirty="0"/>
              <a:t>What we know so far?</a:t>
            </a:r>
          </a:p>
        </p:txBody>
      </p:sp>
      <p:sp>
        <p:nvSpPr>
          <p:cNvPr id="3" name="Content Placeholder 2">
            <a:extLst>
              <a:ext uri="{FF2B5EF4-FFF2-40B4-BE49-F238E27FC236}">
                <a16:creationId xmlns:a16="http://schemas.microsoft.com/office/drawing/2014/main" id="{C1540997-8064-0430-82AA-1A5D1865CE1A}"/>
              </a:ext>
            </a:extLst>
          </p:cNvPr>
          <p:cNvSpPr>
            <a:spLocks noGrp="1"/>
          </p:cNvSpPr>
          <p:nvPr>
            <p:ph idx="1"/>
          </p:nvPr>
        </p:nvSpPr>
        <p:spPr>
          <a:xfrm>
            <a:off x="2133600" y="1808328"/>
            <a:ext cx="8915400" cy="3906672"/>
          </a:xfrm>
        </p:spPr>
        <p:txBody>
          <a:bodyPr/>
          <a:lstStyle/>
          <a:p>
            <a:pPr marL="0" indent="0">
              <a:buNone/>
            </a:pPr>
            <a:r>
              <a:rPr lang="en-US" sz="2000" dirty="0"/>
              <a:t>Given that this is an emerging area of the pandemic:</a:t>
            </a:r>
          </a:p>
          <a:p>
            <a:r>
              <a:rPr lang="en-US" sz="2000" dirty="0"/>
              <a:t>Current data shows that most patients are able to spontaneously recover with holistic support, rest, symptomatic treatment, and gradual increase in activity</a:t>
            </a:r>
          </a:p>
          <a:p>
            <a:r>
              <a:rPr lang="en-US" sz="2000" dirty="0"/>
              <a:t>Specific symptoms or worsening of symptoms will need to be monitored and will need to be assessed by a medical doctor if there is no resolution. </a:t>
            </a:r>
          </a:p>
          <a:p>
            <a:r>
              <a:rPr lang="en-US" sz="2000" dirty="0"/>
              <a:t>Worsening of symptoms in the areas of cardiac, respiratory or neurology may require a specialist consultation for further evaluation. </a:t>
            </a:r>
          </a:p>
          <a:p>
            <a:r>
              <a:rPr lang="en-US" sz="2000" dirty="0"/>
              <a:t>Data shows that the elderly patients tend to have more severe symptoms and will require further support and care on their road to recovery.</a:t>
            </a:r>
          </a:p>
          <a:p>
            <a:r>
              <a:rPr lang="en-US" sz="2000" dirty="0"/>
              <a:t>Metabolic derangement –NCDS?</a:t>
            </a:r>
          </a:p>
          <a:p>
            <a:r>
              <a:rPr lang="en-US" sz="2000" dirty="0"/>
              <a:t>Hospitalizations with Increased Claims ( CVS/respiratory)</a:t>
            </a:r>
          </a:p>
        </p:txBody>
      </p:sp>
      <p:sp>
        <p:nvSpPr>
          <p:cNvPr id="5" name="Slide Number Placeholder 4">
            <a:extLst>
              <a:ext uri="{FF2B5EF4-FFF2-40B4-BE49-F238E27FC236}">
                <a16:creationId xmlns:a16="http://schemas.microsoft.com/office/drawing/2014/main" id="{E9AD1257-ED3D-1E9E-FB08-31E82F2D9FEB}"/>
              </a:ext>
            </a:extLst>
          </p:cNvPr>
          <p:cNvSpPr>
            <a:spLocks noGrp="1"/>
          </p:cNvSpPr>
          <p:nvPr>
            <p:ph type="sldNum" sz="quarter" idx="12"/>
          </p:nvPr>
        </p:nvSpPr>
        <p:spPr/>
        <p:txBody>
          <a:bodyPr/>
          <a:lstStyle/>
          <a:p>
            <a:pPr>
              <a:defRPr/>
            </a:pPr>
            <a:fld id="{A6321966-726A-4E9E-9E02-D49DCD2200A8}" type="slidenum">
              <a:rPr lang="en-GB" smtClean="0"/>
              <a:pPr>
                <a:defRPr/>
              </a:pPr>
              <a:t>33</a:t>
            </a:fld>
            <a:endParaRPr lang="en-GB"/>
          </a:p>
        </p:txBody>
      </p:sp>
    </p:spTree>
    <p:extLst>
      <p:ext uri="{BB962C8B-B14F-4D97-AF65-F5344CB8AC3E}">
        <p14:creationId xmlns:p14="http://schemas.microsoft.com/office/powerpoint/2010/main" val="65275683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928EF4C-BAE6-F0CF-7AAA-D0701627425D}"/>
              </a:ext>
            </a:extLst>
          </p:cNvPr>
          <p:cNvPicPr>
            <a:picLocks noGrp="1" noChangeAspect="1"/>
          </p:cNvPicPr>
          <p:nvPr>
            <p:ph idx="1"/>
          </p:nvPr>
        </p:nvPicPr>
        <p:blipFill rotWithShape="1">
          <a:blip r:embed="rId2"/>
          <a:srcRect l="974" t="22222" r="35863" b="-256"/>
          <a:stretch/>
        </p:blipFill>
        <p:spPr>
          <a:xfrm>
            <a:off x="472427" y="3257843"/>
            <a:ext cx="4876800" cy="3210951"/>
          </a:xfrm>
          <a:ln>
            <a:solidFill>
              <a:schemeClr val="tx1"/>
            </a:solidFill>
          </a:ln>
        </p:spPr>
      </p:pic>
      <p:sp>
        <p:nvSpPr>
          <p:cNvPr id="5" name="Slide Number Placeholder 4">
            <a:extLst>
              <a:ext uri="{FF2B5EF4-FFF2-40B4-BE49-F238E27FC236}">
                <a16:creationId xmlns:a16="http://schemas.microsoft.com/office/drawing/2014/main" id="{26E7F9D4-1108-AE91-9A3C-47C976C39C8C}"/>
              </a:ext>
            </a:extLst>
          </p:cNvPr>
          <p:cNvSpPr>
            <a:spLocks noGrp="1"/>
          </p:cNvSpPr>
          <p:nvPr>
            <p:ph type="sldNum" sz="quarter" idx="12"/>
          </p:nvPr>
        </p:nvSpPr>
        <p:spPr/>
        <p:txBody>
          <a:bodyPr/>
          <a:lstStyle/>
          <a:p>
            <a:pPr>
              <a:defRPr/>
            </a:pPr>
            <a:fld id="{A6321966-726A-4E9E-9E02-D49DCD2200A8}" type="slidenum">
              <a:rPr lang="en-GB" smtClean="0"/>
              <a:pPr>
                <a:defRPr/>
              </a:pPr>
              <a:t>34</a:t>
            </a:fld>
            <a:endParaRPr lang="en-GB"/>
          </a:p>
        </p:txBody>
      </p:sp>
      <p:sp>
        <p:nvSpPr>
          <p:cNvPr id="9" name="TextBox 8">
            <a:extLst>
              <a:ext uri="{FF2B5EF4-FFF2-40B4-BE49-F238E27FC236}">
                <a16:creationId xmlns:a16="http://schemas.microsoft.com/office/drawing/2014/main" id="{CC01936D-DC80-1522-05E2-CC207AC025B1}"/>
              </a:ext>
            </a:extLst>
          </p:cNvPr>
          <p:cNvSpPr txBox="1"/>
          <p:nvPr/>
        </p:nvSpPr>
        <p:spPr>
          <a:xfrm>
            <a:off x="2057400" y="592015"/>
            <a:ext cx="9537700" cy="258532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t>Over 5,000 doctors observed a sharp rise in the number of cases of sudden cardiac death in the country.</a:t>
            </a:r>
          </a:p>
          <a:p>
            <a:pPr algn="ctr"/>
            <a:r>
              <a:rPr lang="en-US" sz="2400" dirty="0"/>
              <a:t>Lifestyle changes like increased screen time, high sugar intake, lack of exercise lead to heart diseases.</a:t>
            </a:r>
          </a:p>
          <a:p>
            <a:pPr algn="ctr"/>
            <a:r>
              <a:rPr lang="en-US" sz="2400" dirty="0"/>
              <a:t>Depression due to poverty and unemployment has increased chances of chronic heart disease among poor people</a:t>
            </a:r>
            <a:r>
              <a:rPr lang="en-US" dirty="0"/>
              <a:t>.</a:t>
            </a:r>
          </a:p>
          <a:p>
            <a:pPr algn="ctr"/>
            <a:r>
              <a:rPr lang="en-US" dirty="0"/>
              <a:t>**Post Covid etiology remains unknown</a:t>
            </a:r>
          </a:p>
        </p:txBody>
      </p:sp>
      <p:pic>
        <p:nvPicPr>
          <p:cNvPr id="11" name="Picture 10">
            <a:extLst>
              <a:ext uri="{FF2B5EF4-FFF2-40B4-BE49-F238E27FC236}">
                <a16:creationId xmlns:a16="http://schemas.microsoft.com/office/drawing/2014/main" id="{6F3BFEB3-51ED-90A2-B7D0-5F64B1A288C7}"/>
              </a:ext>
            </a:extLst>
          </p:cNvPr>
          <p:cNvPicPr>
            <a:picLocks noChangeAspect="1"/>
          </p:cNvPicPr>
          <p:nvPr/>
        </p:nvPicPr>
        <p:blipFill rotWithShape="1">
          <a:blip r:embed="rId3"/>
          <a:srcRect l="12501" t="24200" r="38124"/>
          <a:stretch/>
        </p:blipFill>
        <p:spPr>
          <a:xfrm>
            <a:off x="6837654" y="3531576"/>
            <a:ext cx="3799891" cy="3108960"/>
          </a:xfrm>
          <a:prstGeom prst="rect">
            <a:avLst/>
          </a:prstGeom>
          <a:ln>
            <a:solidFill>
              <a:schemeClr val="tx1"/>
            </a:solidFill>
          </a:ln>
        </p:spPr>
      </p:pic>
    </p:spTree>
    <p:extLst>
      <p:ext uri="{BB962C8B-B14F-4D97-AF65-F5344CB8AC3E}">
        <p14:creationId xmlns:p14="http://schemas.microsoft.com/office/powerpoint/2010/main" val="106469903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ee the source image">
            <a:extLst>
              <a:ext uri="{FF2B5EF4-FFF2-40B4-BE49-F238E27FC236}">
                <a16:creationId xmlns:a16="http://schemas.microsoft.com/office/drawing/2014/main" id="{F09642D9-62AC-3AAD-08F1-697501F1A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981200"/>
            <a:ext cx="4114800" cy="4114800"/>
          </a:xfrm>
          <a:prstGeom prst="rect">
            <a:avLst/>
          </a:prstGeom>
          <a:extLst>
            <a:ext uri="{909E8E84-426E-40DD-AFC4-6F175D3DCCD1}">
              <a14:hiddenFill xmlns:a14="http://schemas.microsoft.com/office/drawing/2010/main">
                <a:solidFill>
                  <a:srgbClr val="FFFFFF"/>
                </a:solidFill>
              </a14:hiddenFill>
            </a:ext>
          </a:extLst>
        </p:spPr>
      </p:pic>
      <p:pic>
        <p:nvPicPr>
          <p:cNvPr id="9220" name="Picture 4" descr="See the source image">
            <a:extLst>
              <a:ext uri="{FF2B5EF4-FFF2-40B4-BE49-F238E27FC236}">
                <a16:creationId xmlns:a16="http://schemas.microsoft.com/office/drawing/2014/main" id="{3E3DAD56-C4C7-43B7-176F-4C8BBF5908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2988" y="1981200"/>
            <a:ext cx="4114800" cy="4114800"/>
          </a:xfrm>
          <a:prstGeom prst="rect">
            <a:avLst/>
          </a:prstGeom>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79AAA269-4AF1-90D1-1A99-EB306A0D3EE6}"/>
              </a:ext>
            </a:extLst>
          </p:cNvPr>
          <p:cNvSpPr>
            <a:spLocks noGrp="1"/>
          </p:cNvSpPr>
          <p:nvPr>
            <p:ph type="title"/>
          </p:nvPr>
        </p:nvSpPr>
        <p:spPr>
          <a:xfrm>
            <a:off x="914400" y="609600"/>
            <a:ext cx="10363200" cy="1143000"/>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2400">
                <a:solidFill>
                  <a:schemeClr val="tx2"/>
                </a:solidFill>
              </a:rPr>
              <a:t> IMPACT </a:t>
            </a:r>
            <a:br>
              <a:rPr lang="en-US" sz="2400">
                <a:solidFill>
                  <a:schemeClr val="tx2"/>
                </a:solidFill>
              </a:rPr>
            </a:br>
            <a:r>
              <a:rPr lang="en-US" sz="2400">
                <a:solidFill>
                  <a:schemeClr val="tx2"/>
                </a:solidFill>
              </a:rPr>
              <a:t>ON </a:t>
            </a:r>
            <a:br>
              <a:rPr lang="en-US" sz="2400">
                <a:solidFill>
                  <a:schemeClr val="tx2"/>
                </a:solidFill>
              </a:rPr>
            </a:br>
            <a:r>
              <a:rPr lang="en-US" sz="2400">
                <a:solidFill>
                  <a:schemeClr val="tx2"/>
                </a:solidFill>
              </a:rPr>
              <a:t>PREVENTION</a:t>
            </a:r>
          </a:p>
        </p:txBody>
      </p:sp>
      <p:sp>
        <p:nvSpPr>
          <p:cNvPr id="5" name="Slide Number Placeholder 4">
            <a:extLst>
              <a:ext uri="{FF2B5EF4-FFF2-40B4-BE49-F238E27FC236}">
                <a16:creationId xmlns:a16="http://schemas.microsoft.com/office/drawing/2014/main" id="{8923B207-C224-E818-8344-8C4455757957}"/>
              </a:ext>
            </a:extLst>
          </p:cNvPr>
          <p:cNvSpPr>
            <a:spLocks noGrp="1"/>
          </p:cNvSpPr>
          <p:nvPr>
            <p:ph type="sldNum" sz="quarter" idx="12"/>
          </p:nvPr>
        </p:nvSpPr>
        <p:spPr>
          <a:xfrm>
            <a:off x="8737600" y="6248400"/>
            <a:ext cx="2540000" cy="457200"/>
          </a:xfrm>
        </p:spPr>
        <p:txBody>
          <a:bodyPr wrap="square" anchor="t">
            <a:normAutofit/>
          </a:bodyPr>
          <a:lstStyle/>
          <a:p>
            <a:pPr>
              <a:spcAft>
                <a:spcPts val="600"/>
              </a:spcAft>
              <a:defRPr/>
            </a:pPr>
            <a:fld id="{A6321966-726A-4E9E-9E02-D49DCD2200A8}" type="slidenum">
              <a:rPr lang="en-GB" smtClean="0"/>
              <a:pPr>
                <a:spcAft>
                  <a:spcPts val="600"/>
                </a:spcAft>
                <a:defRPr/>
              </a:pPr>
              <a:t>35</a:t>
            </a:fld>
            <a:endParaRPr lang="en-GB"/>
          </a:p>
        </p:txBody>
      </p:sp>
    </p:spTree>
    <p:extLst>
      <p:ext uri="{BB962C8B-B14F-4D97-AF65-F5344CB8AC3E}">
        <p14:creationId xmlns:p14="http://schemas.microsoft.com/office/powerpoint/2010/main" val="32570125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93516A-002F-4D82-A635-48BC8A01FB5F}"/>
              </a:ext>
            </a:extLst>
          </p:cNvPr>
          <p:cNvSpPr>
            <a:spLocks noGrp="1"/>
          </p:cNvSpPr>
          <p:nvPr>
            <p:ph type="title"/>
          </p:nvPr>
        </p:nvSpPr>
        <p:spPr>
          <a:xfrm>
            <a:off x="2057400" y="228600"/>
            <a:ext cx="7696201" cy="576356"/>
          </a:xfrm>
        </p:spPr>
        <p:style>
          <a:lnRef idx="2">
            <a:schemeClr val="dk1"/>
          </a:lnRef>
          <a:fillRef idx="1">
            <a:schemeClr val="lt1"/>
          </a:fillRef>
          <a:effectRef idx="0">
            <a:schemeClr val="dk1"/>
          </a:effectRef>
          <a:fontRef idx="minor">
            <a:schemeClr val="dk1"/>
          </a:fontRef>
        </p:style>
        <p:txBody>
          <a:bodyPr/>
          <a:lstStyle/>
          <a:p>
            <a:r>
              <a:rPr lang="en-US" sz="3200" dirty="0"/>
              <a:t>Preventative screening experience</a:t>
            </a:r>
            <a:endParaRPr lang="en-ZA" sz="3200" dirty="0"/>
          </a:p>
        </p:txBody>
      </p:sp>
      <p:graphicFrame>
        <p:nvGraphicFramePr>
          <p:cNvPr id="4" name="Chart 3">
            <a:extLst>
              <a:ext uri="{FF2B5EF4-FFF2-40B4-BE49-F238E27FC236}">
                <a16:creationId xmlns:a16="http://schemas.microsoft.com/office/drawing/2014/main" id="{B8031D9D-1A38-4DFF-9270-6EA38AB4E98A}"/>
              </a:ext>
            </a:extLst>
          </p:cNvPr>
          <p:cNvGraphicFramePr>
            <a:graphicFrameLocks noGrp="1"/>
          </p:cNvGraphicFramePr>
          <p:nvPr>
            <p:extLst>
              <p:ext uri="{D42A27DB-BD31-4B8C-83A1-F6EECF244321}">
                <p14:modId xmlns:p14="http://schemas.microsoft.com/office/powerpoint/2010/main" val="3669159476"/>
              </p:ext>
            </p:extLst>
          </p:nvPr>
        </p:nvGraphicFramePr>
        <p:xfrm>
          <a:off x="1463040" y="3922892"/>
          <a:ext cx="4632960" cy="26822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157AD337-C253-45C3-A8CF-92963CA715EF}"/>
              </a:ext>
            </a:extLst>
          </p:cNvPr>
          <p:cNvGraphicFramePr>
            <a:graphicFrameLocks noGrp="1"/>
          </p:cNvGraphicFramePr>
          <p:nvPr/>
        </p:nvGraphicFramePr>
        <p:xfrm>
          <a:off x="6922037" y="984704"/>
          <a:ext cx="4632960" cy="26822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8B421FA-363E-426B-96F2-86973F4DC46E}"/>
              </a:ext>
            </a:extLst>
          </p:cNvPr>
          <p:cNvSpPr txBox="1"/>
          <p:nvPr/>
        </p:nvSpPr>
        <p:spPr>
          <a:xfrm rot="16200000">
            <a:off x="5949001" y="1940842"/>
            <a:ext cx="1220667" cy="338554"/>
          </a:xfrm>
          <a:prstGeom prst="rect">
            <a:avLst/>
          </a:prstGeom>
          <a:noFill/>
        </p:spPr>
        <p:txBody>
          <a:bodyPr wrap="square" rtlCol="0">
            <a:spAutoFit/>
          </a:bodyPr>
          <a:lstStyle/>
          <a:p>
            <a:pPr algn="l"/>
            <a:r>
              <a:rPr lang="en-US" sz="1600" dirty="0">
                <a:solidFill>
                  <a:srgbClr val="E11B22"/>
                </a:solidFill>
              </a:rPr>
              <a:t>Pap Smears</a:t>
            </a:r>
          </a:p>
        </p:txBody>
      </p:sp>
      <p:sp>
        <p:nvSpPr>
          <p:cNvPr id="7" name="TextBox 6">
            <a:extLst>
              <a:ext uri="{FF2B5EF4-FFF2-40B4-BE49-F238E27FC236}">
                <a16:creationId xmlns:a16="http://schemas.microsoft.com/office/drawing/2014/main" id="{C496FDCC-46F2-447B-9376-0616FAA5B1C8}"/>
              </a:ext>
            </a:extLst>
          </p:cNvPr>
          <p:cNvSpPr txBox="1"/>
          <p:nvPr/>
        </p:nvSpPr>
        <p:spPr>
          <a:xfrm rot="16200000">
            <a:off x="675597" y="4992053"/>
            <a:ext cx="1045223" cy="338554"/>
          </a:xfrm>
          <a:prstGeom prst="rect">
            <a:avLst/>
          </a:prstGeom>
          <a:noFill/>
        </p:spPr>
        <p:txBody>
          <a:bodyPr wrap="none" rtlCol="0">
            <a:spAutoFit/>
          </a:bodyPr>
          <a:lstStyle/>
          <a:p>
            <a:pPr algn="l"/>
            <a:r>
              <a:rPr lang="en-US" sz="1600" b="1" dirty="0">
                <a:solidFill>
                  <a:schemeClr val="bg1"/>
                </a:solidFill>
              </a:rPr>
              <a:t>PSA Tests</a:t>
            </a:r>
          </a:p>
        </p:txBody>
      </p:sp>
      <p:graphicFrame>
        <p:nvGraphicFramePr>
          <p:cNvPr id="8" name="Chart 7">
            <a:extLst>
              <a:ext uri="{FF2B5EF4-FFF2-40B4-BE49-F238E27FC236}">
                <a16:creationId xmlns:a16="http://schemas.microsoft.com/office/drawing/2014/main" id="{703FA6E7-0594-4A0E-827D-11EE42926253}"/>
              </a:ext>
            </a:extLst>
          </p:cNvPr>
          <p:cNvGraphicFramePr>
            <a:graphicFrameLocks noGrp="1"/>
          </p:cNvGraphicFramePr>
          <p:nvPr/>
        </p:nvGraphicFramePr>
        <p:xfrm>
          <a:off x="6922037" y="3922892"/>
          <a:ext cx="4632960" cy="268224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4413A144-AD50-43B8-A26B-33DBEE1A2DB6}"/>
              </a:ext>
            </a:extLst>
          </p:cNvPr>
          <p:cNvSpPr txBox="1"/>
          <p:nvPr/>
        </p:nvSpPr>
        <p:spPr>
          <a:xfrm rot="16200000">
            <a:off x="5845097" y="4777937"/>
            <a:ext cx="1385316" cy="338554"/>
          </a:xfrm>
          <a:prstGeom prst="rect">
            <a:avLst/>
          </a:prstGeom>
          <a:noFill/>
        </p:spPr>
        <p:txBody>
          <a:bodyPr wrap="none" rtlCol="0">
            <a:spAutoFit/>
          </a:bodyPr>
          <a:lstStyle/>
          <a:p>
            <a:pPr algn="l"/>
            <a:r>
              <a:rPr lang="en-US" sz="1600" dirty="0">
                <a:solidFill>
                  <a:srgbClr val="E11B22"/>
                </a:solidFill>
              </a:rPr>
              <a:t>Mammograms</a:t>
            </a:r>
          </a:p>
        </p:txBody>
      </p:sp>
      <p:sp>
        <p:nvSpPr>
          <p:cNvPr id="10" name="TextBox 9">
            <a:extLst>
              <a:ext uri="{FF2B5EF4-FFF2-40B4-BE49-F238E27FC236}">
                <a16:creationId xmlns:a16="http://schemas.microsoft.com/office/drawing/2014/main" id="{9D02CE18-2C09-4FA1-83AA-2496CF39ED94}"/>
              </a:ext>
            </a:extLst>
          </p:cNvPr>
          <p:cNvSpPr txBox="1"/>
          <p:nvPr/>
        </p:nvSpPr>
        <p:spPr>
          <a:xfrm rot="16200000">
            <a:off x="488026" y="1940840"/>
            <a:ext cx="1428596" cy="338554"/>
          </a:xfrm>
          <a:prstGeom prst="rect">
            <a:avLst/>
          </a:prstGeom>
          <a:noFill/>
        </p:spPr>
        <p:txBody>
          <a:bodyPr wrap="none" rtlCol="0">
            <a:spAutoFit/>
          </a:bodyPr>
          <a:lstStyle/>
          <a:p>
            <a:pPr algn="l"/>
            <a:r>
              <a:rPr lang="en-US" sz="1600" b="1" dirty="0">
                <a:solidFill>
                  <a:schemeClr val="bg1"/>
                </a:solidFill>
              </a:rPr>
              <a:t>Colonoscopies</a:t>
            </a:r>
          </a:p>
        </p:txBody>
      </p:sp>
      <p:graphicFrame>
        <p:nvGraphicFramePr>
          <p:cNvPr id="11" name="Chart 10">
            <a:extLst>
              <a:ext uri="{FF2B5EF4-FFF2-40B4-BE49-F238E27FC236}">
                <a16:creationId xmlns:a16="http://schemas.microsoft.com/office/drawing/2014/main" id="{4DA9DC7E-72F4-482F-B936-71AA9ED64F16}"/>
              </a:ext>
            </a:extLst>
          </p:cNvPr>
          <p:cNvGraphicFramePr>
            <a:graphicFrameLocks noGrp="1"/>
          </p:cNvGraphicFramePr>
          <p:nvPr>
            <p:extLst>
              <p:ext uri="{D42A27DB-BD31-4B8C-83A1-F6EECF244321}">
                <p14:modId xmlns:p14="http://schemas.microsoft.com/office/powerpoint/2010/main" val="239018204"/>
              </p:ext>
            </p:extLst>
          </p:nvPr>
        </p:nvGraphicFramePr>
        <p:xfrm>
          <a:off x="1463040" y="975359"/>
          <a:ext cx="4632960" cy="26822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258054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ADA0190-D88B-9307-9794-F4C4C30563DD}"/>
              </a:ext>
            </a:extLst>
          </p:cNvPr>
          <p:cNvSpPr txBox="1">
            <a:spLocks/>
          </p:cNvSpPr>
          <p:nvPr/>
        </p:nvSpPr>
        <p:spPr bwMode="auto">
          <a:xfrm>
            <a:off x="2057400" y="152401"/>
            <a:ext cx="9144000" cy="914399"/>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spcAft>
                <a:spcPts val="600"/>
              </a:spcAft>
            </a:pPr>
            <a:r>
              <a:rPr lang="en-US" kern="0" dirty="0"/>
              <a:t>In summary</a:t>
            </a:r>
            <a:endParaRPr lang="en-US" kern="0" dirty="0">
              <a:latin typeface="+mj-lt"/>
              <a:ea typeface="+mj-ea"/>
              <a:cs typeface="+mj-cs"/>
            </a:endParaRPr>
          </a:p>
        </p:txBody>
      </p:sp>
      <p:sp>
        <p:nvSpPr>
          <p:cNvPr id="6" name="Text Placeholder 1">
            <a:extLst>
              <a:ext uri="{FF2B5EF4-FFF2-40B4-BE49-F238E27FC236}">
                <a16:creationId xmlns:a16="http://schemas.microsoft.com/office/drawing/2014/main" id="{C61665F0-292A-BA41-D41A-6DD2EB70A1BA}"/>
              </a:ext>
            </a:extLst>
          </p:cNvPr>
          <p:cNvSpPr txBox="1">
            <a:spLocks/>
          </p:cNvSpPr>
          <p:nvPr/>
        </p:nvSpPr>
        <p:spPr bwMode="auto">
          <a:xfrm>
            <a:off x="2057400" y="1953904"/>
            <a:ext cx="9677400" cy="426720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90000"/>
              </a:lnSpc>
            </a:pPr>
            <a:r>
              <a:rPr lang="en-US" sz="2300" kern="0" dirty="0">
                <a:latin typeface="+mj-lt"/>
                <a:ea typeface="+mn-ea"/>
                <a:cs typeface="+mn-cs"/>
              </a:rPr>
              <a:t>The Covid-19 pandemic fundamentally changed how healthcare was experienced</a:t>
            </a:r>
          </a:p>
          <a:p>
            <a:pPr>
              <a:lnSpc>
                <a:spcPct val="90000"/>
              </a:lnSpc>
            </a:pPr>
            <a:r>
              <a:rPr lang="en-US" sz="2300" kern="0" dirty="0">
                <a:latin typeface="+mj-lt"/>
                <a:ea typeface="+mn-ea"/>
                <a:cs typeface="+mn-cs"/>
              </a:rPr>
              <a:t>The novel virus had a devasting impact for some families </a:t>
            </a:r>
            <a:endParaRPr lang="en-US" sz="2300" kern="0" dirty="0">
              <a:latin typeface="+mj-lt"/>
            </a:endParaRPr>
          </a:p>
          <a:p>
            <a:pPr>
              <a:lnSpc>
                <a:spcPct val="90000"/>
              </a:lnSpc>
            </a:pPr>
            <a:r>
              <a:rPr lang="en-US" sz="2300" kern="0" dirty="0">
                <a:latin typeface="+mj-lt"/>
                <a:ea typeface="+mn-ea"/>
                <a:cs typeface="+mn-cs"/>
              </a:rPr>
              <a:t>The virus placed extraordinary demands on the healthcare delivery system</a:t>
            </a:r>
          </a:p>
          <a:p>
            <a:pPr>
              <a:lnSpc>
                <a:spcPct val="90000"/>
              </a:lnSpc>
            </a:pPr>
            <a:r>
              <a:rPr lang="en-US" sz="2300" kern="0" dirty="0">
                <a:latin typeface="+mj-lt"/>
                <a:ea typeface="+mn-ea"/>
                <a:cs typeface="+mn-cs"/>
              </a:rPr>
              <a:t>As citizens and healthcare workers continue to deal with its effects on their personal and professional lives, everyone is adjusting to a new equilibrium</a:t>
            </a:r>
          </a:p>
          <a:p>
            <a:pPr>
              <a:lnSpc>
                <a:spcPct val="90000"/>
              </a:lnSpc>
            </a:pPr>
            <a:r>
              <a:rPr lang="en-US" sz="2300" kern="0" dirty="0">
                <a:latin typeface="+mj-lt"/>
                <a:ea typeface="+mn-ea"/>
                <a:cs typeface="+mn-cs"/>
              </a:rPr>
              <a:t>For Health insurance and their members this means adjusting rates and reserves to account for increasing claims and continuous horizon scanning and monitoring.</a:t>
            </a:r>
          </a:p>
          <a:p>
            <a:pPr marL="0" indent="0" algn="ctr">
              <a:lnSpc>
                <a:spcPct val="90000"/>
              </a:lnSpc>
              <a:buNone/>
            </a:pPr>
            <a:endParaRPr lang="en-US" sz="1000" kern="0" dirty="0">
              <a:latin typeface="+mn-lt"/>
              <a:ea typeface="+mn-ea"/>
              <a:cs typeface="+mn-cs"/>
            </a:endParaRPr>
          </a:p>
          <a:p>
            <a:pPr marL="0" indent="0" algn="ctr">
              <a:lnSpc>
                <a:spcPct val="90000"/>
              </a:lnSpc>
              <a:buNone/>
            </a:pPr>
            <a:endParaRPr lang="en-US" sz="1000" kern="0" dirty="0">
              <a:latin typeface="+mn-lt"/>
              <a:ea typeface="+mn-ea"/>
              <a:cs typeface="+mn-cs"/>
            </a:endParaRPr>
          </a:p>
          <a:p>
            <a:pPr marL="0" indent="0" algn="ctr">
              <a:lnSpc>
                <a:spcPct val="90000"/>
              </a:lnSpc>
              <a:buNone/>
            </a:pPr>
            <a:endParaRPr lang="en-US" sz="1000" kern="0" dirty="0">
              <a:latin typeface="+mn-lt"/>
              <a:ea typeface="+mn-ea"/>
              <a:cs typeface="+mn-cs"/>
            </a:endParaRPr>
          </a:p>
        </p:txBody>
      </p:sp>
      <p:sp>
        <p:nvSpPr>
          <p:cNvPr id="20" name="Footer Placeholder 3">
            <a:extLst>
              <a:ext uri="{FF2B5EF4-FFF2-40B4-BE49-F238E27FC236}">
                <a16:creationId xmlns:a16="http://schemas.microsoft.com/office/drawing/2014/main" id="{2252A388-02F2-891C-9ECC-72FFC328CAD6}"/>
              </a:ext>
            </a:extLst>
          </p:cNvPr>
          <p:cNvSpPr>
            <a:spLocks noGrp="1"/>
          </p:cNvSpPr>
          <p:nvPr>
            <p:ph type="ftr" sz="quarter" idx="11"/>
          </p:nvPr>
        </p:nvSpPr>
        <p:spPr>
          <a:xfrm>
            <a:off x="4165600" y="6248400"/>
            <a:ext cx="3860800" cy="457200"/>
          </a:xfrm>
        </p:spPr>
        <p:txBody>
          <a:bodyPr/>
          <a:lstStyle/>
          <a:p>
            <a:pPr>
              <a:defRPr/>
            </a:pPr>
            <a:endParaRPr lang="en-GB"/>
          </a:p>
        </p:txBody>
      </p:sp>
      <p:sp>
        <p:nvSpPr>
          <p:cNvPr id="5" name="Slide Number Placeholder 4">
            <a:extLst>
              <a:ext uri="{FF2B5EF4-FFF2-40B4-BE49-F238E27FC236}">
                <a16:creationId xmlns:a16="http://schemas.microsoft.com/office/drawing/2014/main" id="{120B55D2-CC64-94CA-CCB8-32F646F1136C}"/>
              </a:ext>
            </a:extLst>
          </p:cNvPr>
          <p:cNvSpPr>
            <a:spLocks noGrp="1"/>
          </p:cNvSpPr>
          <p:nvPr>
            <p:ph type="sldNum" sz="quarter" idx="12"/>
          </p:nvPr>
        </p:nvSpPr>
        <p:spPr>
          <a:xfrm>
            <a:off x="8737600" y="6248400"/>
            <a:ext cx="2540000" cy="457200"/>
          </a:xfrm>
        </p:spPr>
        <p:txBody>
          <a:bodyPr vert="horz" wrap="square" lIns="91440" tIns="45720" rIns="91440" bIns="45720" numCol="1" anchor="t" anchorCtr="0" compatLnSpc="1">
            <a:prstTxWarp prst="textNoShape">
              <a:avLst/>
            </a:prstTxWarp>
            <a:normAutofit/>
          </a:bodyPr>
          <a:lstStyle/>
          <a:p>
            <a:pPr>
              <a:spcAft>
                <a:spcPts val="600"/>
              </a:spcAft>
              <a:defRPr/>
            </a:pPr>
            <a:fld id="{A6321966-726A-4E9E-9E02-D49DCD2200A8}" type="slidenum">
              <a:rPr lang="en-GB" kern="1200">
                <a:latin typeface="+mn-lt"/>
                <a:ea typeface="+mn-ea"/>
                <a:cs typeface="+mn-cs"/>
              </a:rPr>
              <a:pPr>
                <a:spcAft>
                  <a:spcPts val="600"/>
                </a:spcAft>
                <a:defRPr/>
              </a:pPr>
              <a:t>37</a:t>
            </a:fld>
            <a:endParaRPr lang="en-GB" kern="1200">
              <a:latin typeface="+mn-lt"/>
              <a:ea typeface="+mn-ea"/>
              <a:cs typeface="+mn-cs"/>
            </a:endParaRPr>
          </a:p>
        </p:txBody>
      </p:sp>
    </p:spTree>
    <p:extLst>
      <p:ext uri="{BB962C8B-B14F-4D97-AF65-F5344CB8AC3E}">
        <p14:creationId xmlns:p14="http://schemas.microsoft.com/office/powerpoint/2010/main" val="158195475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A62904-94A3-44F8-CA7C-F494434C64DD}"/>
              </a:ext>
            </a:extLst>
          </p:cNvPr>
          <p:cNvSpPr>
            <a:spLocks noGrp="1"/>
          </p:cNvSpPr>
          <p:nvPr>
            <p:ph type="body" sz="quarter" idx="20"/>
          </p:nvPr>
        </p:nvSpPr>
        <p:spPr>
          <a:xfrm>
            <a:off x="1981199" y="1143000"/>
            <a:ext cx="9355539" cy="5407926"/>
          </a:xfrm>
          <a:ln>
            <a:solidFill>
              <a:schemeClr val="tx1"/>
            </a:solidFill>
          </a:ln>
        </p:spPr>
        <p:style>
          <a:lnRef idx="2">
            <a:schemeClr val="dk1"/>
          </a:lnRef>
          <a:fillRef idx="1">
            <a:schemeClr val="lt1"/>
          </a:fillRef>
          <a:effectRef idx="0">
            <a:schemeClr val="dk1"/>
          </a:effectRef>
          <a:fontRef idx="minor">
            <a:schemeClr val="dk1"/>
          </a:fontRef>
        </p:style>
        <p:txBody>
          <a:bodyPr wrap="square" anchor="t">
            <a:normAutofit/>
          </a:bodyPr>
          <a:lstStyle/>
          <a:p>
            <a:pPr>
              <a:lnSpc>
                <a:spcPct val="90000"/>
              </a:lnSpc>
              <a:spcAft>
                <a:spcPts val="600"/>
              </a:spcAft>
            </a:pPr>
            <a:r>
              <a:rPr lang="en-US" sz="2200" dirty="0"/>
              <a:t>COVID-19 has shown that many of the tools required for fighting a pandemic are </a:t>
            </a:r>
          </a:p>
          <a:p>
            <a:pPr marL="342900" indent="-342900">
              <a:lnSpc>
                <a:spcPct val="90000"/>
              </a:lnSpc>
              <a:spcAft>
                <a:spcPts val="600"/>
              </a:spcAft>
              <a:buFont typeface="Arial" panose="020B0604020202020204" pitchFamily="34" charset="0"/>
              <a:buChar char="•"/>
            </a:pPr>
            <a:r>
              <a:rPr lang="en-US" sz="2200" dirty="0"/>
              <a:t>Disease surveillance, a strong civil society, robust public health, clear communication, and equitable access to resilient universal health-care systems. </a:t>
            </a:r>
          </a:p>
          <a:p>
            <a:pPr marL="342900" indent="-342900">
              <a:lnSpc>
                <a:spcPct val="90000"/>
              </a:lnSpc>
              <a:spcAft>
                <a:spcPts val="600"/>
              </a:spcAft>
              <a:buFont typeface="Arial" panose="020B0604020202020204" pitchFamily="34" charset="0"/>
              <a:buChar char="•"/>
            </a:pPr>
            <a:r>
              <a:rPr lang="en-US" sz="2200" dirty="0"/>
              <a:t>COVID-19 could provide new insights into interactions between the immune system and NCDs, and potentially change the way we understand and treat these diseases.</a:t>
            </a:r>
          </a:p>
          <a:p>
            <a:pPr marL="342900" indent="-342900">
              <a:lnSpc>
                <a:spcPct val="90000"/>
              </a:lnSpc>
              <a:spcAft>
                <a:spcPts val="600"/>
              </a:spcAft>
              <a:buFont typeface="Arial" panose="020B0604020202020204" pitchFamily="34" charset="0"/>
              <a:buChar char="•"/>
            </a:pPr>
            <a:r>
              <a:rPr lang="en-US" sz="2200" dirty="0"/>
              <a:t>It might also generate new long-term disabilities that will add to the Chronic disease/HIV/TB/CVS/Mental Health burden.</a:t>
            </a:r>
          </a:p>
          <a:p>
            <a:pPr marL="342900" indent="-342900">
              <a:lnSpc>
                <a:spcPct val="90000"/>
              </a:lnSpc>
              <a:spcAft>
                <a:spcPts val="600"/>
              </a:spcAft>
              <a:buFont typeface="Arial" panose="020B0604020202020204" pitchFamily="34" charset="0"/>
              <a:buChar char="•"/>
            </a:pPr>
            <a:r>
              <a:rPr lang="en-US" sz="2200" dirty="0"/>
              <a:t>2020 has shown the crucial relation between communicable diseases and NCDs. </a:t>
            </a:r>
          </a:p>
          <a:p>
            <a:pPr marL="342900" indent="-342900">
              <a:lnSpc>
                <a:spcPct val="90000"/>
              </a:lnSpc>
              <a:spcAft>
                <a:spcPts val="600"/>
              </a:spcAft>
              <a:buFont typeface="Arial" panose="020B0604020202020204" pitchFamily="34" charset="0"/>
              <a:buChar char="•"/>
            </a:pPr>
            <a:r>
              <a:rPr lang="en-US" sz="2200" b="1" dirty="0"/>
              <a:t>Both inflict an unacceptable toll on human life. </a:t>
            </a:r>
          </a:p>
        </p:txBody>
      </p:sp>
      <p:sp>
        <p:nvSpPr>
          <p:cNvPr id="2" name="Title 1">
            <a:extLst>
              <a:ext uri="{FF2B5EF4-FFF2-40B4-BE49-F238E27FC236}">
                <a16:creationId xmlns:a16="http://schemas.microsoft.com/office/drawing/2014/main" id="{9151B328-E9D0-5D86-FC9C-B64DF1E92F49}"/>
              </a:ext>
            </a:extLst>
          </p:cNvPr>
          <p:cNvSpPr>
            <a:spLocks noGrp="1"/>
          </p:cNvSpPr>
          <p:nvPr>
            <p:ph type="title"/>
          </p:nvPr>
        </p:nvSpPr>
        <p:spPr>
          <a:xfrm>
            <a:off x="1981199" y="252868"/>
            <a:ext cx="9355539" cy="457197"/>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2400" dirty="0"/>
              <a:t>Key Take-aways</a:t>
            </a:r>
          </a:p>
        </p:txBody>
      </p:sp>
      <p:sp>
        <p:nvSpPr>
          <p:cNvPr id="5" name="Slide Number Placeholder 4" hidden="1">
            <a:extLst>
              <a:ext uri="{FF2B5EF4-FFF2-40B4-BE49-F238E27FC236}">
                <a16:creationId xmlns:a16="http://schemas.microsoft.com/office/drawing/2014/main" id="{30CA6573-C4BB-205D-BF6A-09530E16EA9D}"/>
              </a:ext>
            </a:extLst>
          </p:cNvPr>
          <p:cNvSpPr>
            <a:spLocks noGrp="1"/>
          </p:cNvSpPr>
          <p:nvPr>
            <p:ph type="sldNum" sz="quarter" idx="4294967295"/>
          </p:nvPr>
        </p:nvSpPr>
        <p:spPr>
          <a:xfrm>
            <a:off x="8737600" y="6248400"/>
            <a:ext cx="2540000" cy="457200"/>
          </a:xfrm>
        </p:spPr>
        <p:txBody>
          <a:bodyPr/>
          <a:lstStyle/>
          <a:p>
            <a:pPr>
              <a:spcAft>
                <a:spcPts val="600"/>
              </a:spcAft>
              <a:defRPr/>
            </a:pPr>
            <a:fld id="{A6321966-726A-4E9E-9E02-D49DCD2200A8}" type="slidenum">
              <a:rPr lang="en-GB" smtClean="0"/>
              <a:pPr>
                <a:spcAft>
                  <a:spcPts val="600"/>
                </a:spcAft>
                <a:defRPr/>
              </a:pPr>
              <a:t>38</a:t>
            </a:fld>
            <a:endParaRPr lang="en-GB"/>
          </a:p>
        </p:txBody>
      </p:sp>
    </p:spTree>
    <p:extLst>
      <p:ext uri="{BB962C8B-B14F-4D97-AF65-F5344CB8AC3E}">
        <p14:creationId xmlns:p14="http://schemas.microsoft.com/office/powerpoint/2010/main" val="240924455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B72AD9-FA90-3E28-B875-AC380F0696D6}"/>
              </a:ext>
            </a:extLst>
          </p:cNvPr>
          <p:cNvSpPr>
            <a:spLocks noGrp="1"/>
          </p:cNvSpPr>
          <p:nvPr>
            <p:ph type="title"/>
          </p:nvPr>
        </p:nvSpPr>
        <p:spPr>
          <a:xfrm>
            <a:off x="2133600" y="609600"/>
            <a:ext cx="9144000" cy="1143000"/>
          </a:xfrm>
        </p:spPr>
        <p:style>
          <a:lnRef idx="2">
            <a:schemeClr val="dk1"/>
          </a:lnRef>
          <a:fillRef idx="1">
            <a:schemeClr val="lt1"/>
          </a:fillRef>
          <a:effectRef idx="0">
            <a:schemeClr val="dk1"/>
          </a:effectRef>
          <a:fontRef idx="minor">
            <a:schemeClr val="dk1"/>
          </a:fontRef>
        </p:style>
        <p:txBody>
          <a:bodyPr/>
          <a:lstStyle/>
          <a:p>
            <a:r>
              <a:rPr lang="en-US" dirty="0"/>
              <a:t>Recommendations</a:t>
            </a:r>
          </a:p>
        </p:txBody>
      </p:sp>
      <p:sp>
        <p:nvSpPr>
          <p:cNvPr id="7" name="Content Placeholder 6">
            <a:extLst>
              <a:ext uri="{FF2B5EF4-FFF2-40B4-BE49-F238E27FC236}">
                <a16:creationId xmlns:a16="http://schemas.microsoft.com/office/drawing/2014/main" id="{91E087FD-894B-A945-1F5B-7E9B786B04A7}"/>
              </a:ext>
            </a:extLst>
          </p:cNvPr>
          <p:cNvSpPr>
            <a:spLocks noGrp="1"/>
          </p:cNvSpPr>
          <p:nvPr>
            <p:ph idx="1"/>
          </p:nvPr>
        </p:nvSpPr>
        <p:spPr>
          <a:xfrm>
            <a:off x="2133600" y="1981200"/>
            <a:ext cx="9144000" cy="4114800"/>
          </a:xfrm>
          <a:ln>
            <a:solidFill>
              <a:schemeClr val="tx1"/>
            </a:solidFill>
          </a:ln>
        </p:spPr>
        <p:txBody>
          <a:bodyPr/>
          <a:lstStyle/>
          <a:p>
            <a:r>
              <a:rPr lang="en-US" sz="2000" dirty="0"/>
              <a:t>Active health surveillance-Collecting remote monitoring data e.g., continuous glucose monitoring</a:t>
            </a:r>
          </a:p>
          <a:p>
            <a:r>
              <a:rPr lang="en-US" sz="2000" dirty="0"/>
              <a:t>Augmented risk profiling and predictive analytics methodology</a:t>
            </a:r>
          </a:p>
          <a:p>
            <a:r>
              <a:rPr lang="en-US" sz="2000" dirty="0"/>
              <a:t>Digital preventative screening capability</a:t>
            </a:r>
          </a:p>
          <a:p>
            <a:r>
              <a:rPr lang="en-US" sz="2000" dirty="0"/>
              <a:t>Active health assessment and screening( digital/Physical)</a:t>
            </a:r>
          </a:p>
          <a:p>
            <a:r>
              <a:rPr lang="en-US" sz="2000" dirty="0"/>
              <a:t>Routine health check ups</a:t>
            </a:r>
          </a:p>
          <a:p>
            <a:r>
              <a:rPr lang="en-US" sz="2000" dirty="0"/>
              <a:t>High index of clinical discretion</a:t>
            </a:r>
          </a:p>
          <a:p>
            <a:r>
              <a:rPr lang="en-US" sz="2000" dirty="0"/>
              <a:t>Strong promotive and preventive focus</a:t>
            </a:r>
          </a:p>
          <a:p>
            <a:r>
              <a:rPr lang="en-US" sz="2000" dirty="0"/>
              <a:t>Active disease management</a:t>
            </a:r>
          </a:p>
          <a:p>
            <a:r>
              <a:rPr lang="en-US" sz="2000" dirty="0"/>
              <a:t>Early detection and treatment</a:t>
            </a:r>
          </a:p>
          <a:p>
            <a:r>
              <a:rPr lang="en-US" sz="2000" dirty="0"/>
              <a:t>Lifestyles focus ( diet/exercise/mindfulness)</a:t>
            </a:r>
          </a:p>
          <a:p>
            <a:endParaRPr lang="en-US" sz="2000" dirty="0"/>
          </a:p>
          <a:p>
            <a:endParaRPr lang="en-US" dirty="0"/>
          </a:p>
          <a:p>
            <a:endParaRPr lang="en-US" dirty="0"/>
          </a:p>
        </p:txBody>
      </p:sp>
    </p:spTree>
    <p:extLst>
      <p:ext uri="{BB962C8B-B14F-4D97-AF65-F5344CB8AC3E}">
        <p14:creationId xmlns:p14="http://schemas.microsoft.com/office/powerpoint/2010/main" val="299710849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8" name="Text Placeholder 4">
            <a:extLst>
              <a:ext uri="{FF2B5EF4-FFF2-40B4-BE49-F238E27FC236}">
                <a16:creationId xmlns:a16="http://schemas.microsoft.com/office/drawing/2014/main" id="{FC2BC885-0F90-939A-F977-54B52E54BDBC}"/>
              </a:ext>
            </a:extLst>
          </p:cNvPr>
          <p:cNvSpPr txBox="1">
            <a:spLocks/>
          </p:cNvSpPr>
          <p:nvPr/>
        </p:nvSpPr>
        <p:spPr>
          <a:xfrm>
            <a:off x="2209800" y="2286000"/>
            <a:ext cx="8991600" cy="2514600"/>
          </a:xfrm>
          <a:prstGeom prst="rect">
            <a:avLst/>
          </a:prstGeom>
          <a:ln>
            <a:solidFill>
              <a:schemeClr val="tx2"/>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None/>
            </a:pPr>
            <a:r>
              <a:rPr lang="en-US" kern="0" dirty="0"/>
              <a:t>“When a system at equilibrium is disturbed by the application of a stress, the system will adjust so as to minimise the stress and regain equilibrium.”  </a:t>
            </a:r>
          </a:p>
          <a:p>
            <a:pPr marL="0" indent="0" algn="ctr">
              <a:buNone/>
            </a:pPr>
            <a:r>
              <a:rPr lang="en-US" sz="2667" kern="0" dirty="0"/>
              <a:t>										         </a:t>
            </a:r>
            <a:r>
              <a:rPr lang="en-US" sz="2400" i="1" kern="0" dirty="0"/>
              <a:t>Le’Chatelier’s principle</a:t>
            </a:r>
          </a:p>
          <a:p>
            <a:endParaRPr lang="en-US" sz="1467" kern="0" dirty="0"/>
          </a:p>
        </p:txBody>
      </p:sp>
    </p:spTree>
    <p:extLst>
      <p:ext uri="{BB962C8B-B14F-4D97-AF65-F5344CB8AC3E}">
        <p14:creationId xmlns:p14="http://schemas.microsoft.com/office/powerpoint/2010/main" val="1243561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8" name="Text Placeholder 4">
            <a:extLst>
              <a:ext uri="{FF2B5EF4-FFF2-40B4-BE49-F238E27FC236}">
                <a16:creationId xmlns:a16="http://schemas.microsoft.com/office/drawing/2014/main" id="{FC2BC885-0F90-939A-F977-54B52E54BDBC}"/>
              </a:ext>
            </a:extLst>
          </p:cNvPr>
          <p:cNvSpPr txBox="1">
            <a:spLocks/>
          </p:cNvSpPr>
          <p:nvPr/>
        </p:nvSpPr>
        <p:spPr>
          <a:xfrm>
            <a:off x="2209800" y="2286000"/>
            <a:ext cx="8991600" cy="2514600"/>
          </a:xfrm>
          <a:prstGeom prst="rect">
            <a:avLst/>
          </a:prstGeom>
          <a:ln>
            <a:solidFill>
              <a:schemeClr val="tx2"/>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ctr">
              <a:buNone/>
            </a:pPr>
            <a:r>
              <a:rPr lang="en-US" kern="0" dirty="0">
                <a:solidFill>
                  <a:srgbClr val="FF0000"/>
                </a:solidFill>
              </a:rPr>
              <a:t>In conclusion :“</a:t>
            </a:r>
            <a:r>
              <a:rPr lang="en-US" kern="0" dirty="0"/>
              <a:t>When a system at equilibrium is disturbed by the application of a stress, the system will adjust so as to minimise the stress and regain equilibrium- </a:t>
            </a:r>
            <a:r>
              <a:rPr lang="en-US" kern="0" dirty="0">
                <a:solidFill>
                  <a:srgbClr val="FF0000"/>
                </a:solidFill>
              </a:rPr>
              <a:t>two years later to what is now the new normal</a:t>
            </a:r>
            <a:r>
              <a:rPr lang="en-US" kern="0" dirty="0"/>
              <a:t>”  </a:t>
            </a:r>
          </a:p>
          <a:p>
            <a:pPr marL="0" indent="0" algn="ctr">
              <a:buNone/>
            </a:pPr>
            <a:r>
              <a:rPr lang="en-US" sz="2667" kern="0" dirty="0"/>
              <a:t>										</a:t>
            </a:r>
            <a:r>
              <a:rPr lang="en-US" sz="2400" i="1" kern="0" dirty="0"/>
              <a:t>Le’Chatelier’s principle</a:t>
            </a:r>
          </a:p>
          <a:p>
            <a:endParaRPr lang="en-US" sz="1467" kern="0" dirty="0"/>
          </a:p>
        </p:txBody>
      </p:sp>
      <p:pic>
        <p:nvPicPr>
          <p:cNvPr id="1026" name="Picture 2" descr="Image result for thank you">
            <a:extLst>
              <a:ext uri="{FF2B5EF4-FFF2-40B4-BE49-F238E27FC236}">
                <a16:creationId xmlns:a16="http://schemas.microsoft.com/office/drawing/2014/main" id="{E514016B-411D-F1B1-721E-88C64AA788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1450" y="4983603"/>
            <a:ext cx="24003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5450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2057400" y="463108"/>
            <a:ext cx="7505700" cy="782638"/>
          </a:xfrm>
          <a:prstGeom prst="rect">
            <a:avLst/>
          </a:prstGeom>
        </p:spPr>
        <p:style>
          <a:lnRef idx="2">
            <a:schemeClr val="dk1"/>
          </a:lnRef>
          <a:fillRef idx="1">
            <a:schemeClr val="lt1"/>
          </a:fillRef>
          <a:effectRef idx="0">
            <a:schemeClr val="dk1"/>
          </a:effectRef>
          <a:fontRef idx="minor">
            <a:schemeClr val="dk1"/>
          </a:fontRef>
        </p:style>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kern="0" dirty="0">
                <a:solidFill>
                  <a:schemeClr val="tx1"/>
                </a:solidFill>
              </a:rPr>
              <a:t>References</a:t>
            </a:r>
          </a:p>
        </p:txBody>
      </p:sp>
      <p:sp>
        <p:nvSpPr>
          <p:cNvPr id="4" name="Rectangle 3"/>
          <p:cNvSpPr txBox="1">
            <a:spLocks noChangeArrowheads="1"/>
          </p:cNvSpPr>
          <p:nvPr/>
        </p:nvSpPr>
        <p:spPr>
          <a:xfrm>
            <a:off x="2057399" y="3048000"/>
            <a:ext cx="9848347" cy="2590800"/>
          </a:xfrm>
          <a:prstGeom prst="rect">
            <a:avLst/>
          </a:prstGeom>
          <a:ln>
            <a:solidFill>
              <a:schemeClr val="tx1"/>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1000" kern="0" dirty="0"/>
              <a:t>AARP . 2021. Eight Occupations Hit Hardest by the Pandemic in 2020.https://www.aarp.com February 26. [Google Scholar]</a:t>
            </a:r>
          </a:p>
          <a:p>
            <a:r>
              <a:rPr lang="en-US" altLang="en-US" sz="1000" kern="0" dirty="0"/>
              <a:t>BBC . 2021. COVID Map: Coronavirus Cases, Deaths, Vaccinations by </a:t>
            </a:r>
            <a:r>
              <a:rPr lang="en-US" altLang="en-US" sz="1000" kern="0" dirty="0" err="1"/>
              <a:t>Countries.https</a:t>
            </a:r>
            <a:r>
              <a:rPr lang="en-US" altLang="en-US" sz="1000" kern="0" dirty="0"/>
              <a:t>://BBC.com-world-51235105 February 26. [Google Scholar]</a:t>
            </a:r>
          </a:p>
          <a:p>
            <a:r>
              <a:rPr lang="en-US" altLang="en-US" sz="1000" kern="0" dirty="0"/>
              <a:t>CIDRAP . 2021. US Job Losses Due to COVID-19 Highest Since Great </a:t>
            </a:r>
            <a:r>
              <a:rPr lang="en-US" altLang="en-US" sz="1000" kern="0" dirty="0" err="1"/>
              <a:t>Depression.https</a:t>
            </a:r>
            <a:r>
              <a:rPr lang="en-US" altLang="en-US" sz="1000" kern="0" dirty="0"/>
              <a:t>://www.cidrap.umn.edu February 26. [Google Scholar]</a:t>
            </a:r>
          </a:p>
          <a:p>
            <a:r>
              <a:rPr lang="en-US" altLang="en-US" sz="1000" kern="0" dirty="0"/>
              <a:t>DIFFEN . 2021. World War I vs. World War II - Difference and </a:t>
            </a:r>
            <a:r>
              <a:rPr lang="en-US" altLang="en-US" sz="1000" kern="0" dirty="0" err="1"/>
              <a:t>Comparison.https</a:t>
            </a:r>
            <a:r>
              <a:rPr lang="en-US" altLang="en-US" sz="1000" kern="0" dirty="0"/>
              <a:t>://www.diffen.com February 26. [Google Scholar]ABC</a:t>
            </a:r>
          </a:p>
          <a:p>
            <a:r>
              <a:rPr lang="en-US" altLang="en-US" sz="1000" kern="0" dirty="0"/>
              <a:t>COVID-19 Healthcare Delivery Impacts </a:t>
            </a:r>
          </a:p>
          <a:p>
            <a:r>
              <a:rPr lang="en-US" altLang="en-US" sz="1000" kern="0" dirty="0">
                <a:hlinkClick r:id="rId5"/>
              </a:rPr>
              <a:t>https://files.asprtracie.hhs.gov/documents/covid-19-healthcare-delivery-impacts.pdf</a:t>
            </a:r>
            <a:endParaRPr lang="en-US" altLang="en-US" sz="1000" kern="0" dirty="0"/>
          </a:p>
          <a:p>
            <a:r>
              <a:rPr lang="en-US" altLang="en-US" sz="1000" kern="0" dirty="0">
                <a:hlinkClick r:id="rId6"/>
              </a:rPr>
              <a:t>https://www.mckinsey.com/~/media/mckinsey/industries/healthcare%20systems%20and%20services/our%20insights/insights%20on%20utilization%20of%20behavioral%20healt</a:t>
            </a:r>
            <a:endParaRPr lang="en-US" altLang="en-US" sz="1000" kern="0" dirty="0"/>
          </a:p>
          <a:p>
            <a:r>
              <a:rPr lang="en-US" altLang="en-US" sz="1000" kern="0" dirty="0"/>
              <a:t> Liang, W. et al. Lancet Oncol. 21, 335–337 (2020).</a:t>
            </a:r>
          </a:p>
          <a:p>
            <a:r>
              <a:rPr lang="en-US" altLang="en-US" sz="1000" kern="0" dirty="0"/>
              <a:t>Wu, Z. &amp; McGoogan, J. M. JAMA 323, 1239–1242 (2020).</a:t>
            </a:r>
          </a:p>
          <a:p>
            <a:r>
              <a:rPr lang="en-US" altLang="en-US" sz="1000" kern="0" dirty="0"/>
              <a:t>.</a:t>
            </a:r>
            <a:r>
              <a:rPr lang="en-US" altLang="en-US" sz="1000" kern="0" dirty="0" err="1"/>
              <a:t>Onder</a:t>
            </a:r>
            <a:r>
              <a:rPr lang="en-US" altLang="en-US" sz="1000" kern="0" dirty="0"/>
              <a:t>, G., </a:t>
            </a:r>
            <a:r>
              <a:rPr lang="en-US" altLang="en-US" sz="1000" kern="0" dirty="0" err="1"/>
              <a:t>Rezza</a:t>
            </a:r>
            <a:r>
              <a:rPr lang="en-US" altLang="en-US" sz="1000" kern="0" dirty="0"/>
              <a:t>, G. &amp; </a:t>
            </a:r>
            <a:r>
              <a:rPr lang="en-US" altLang="en-US" sz="1000" kern="0" dirty="0" err="1"/>
              <a:t>Brusaferro</a:t>
            </a:r>
            <a:r>
              <a:rPr lang="en-US" altLang="en-US" sz="1000" kern="0" dirty="0"/>
              <a:t>, S. JAMA 323, 1775–1776 (2020).</a:t>
            </a:r>
          </a:p>
          <a:p>
            <a:r>
              <a:rPr lang="en-US" altLang="en-US" sz="1000" kern="0" dirty="0"/>
              <a:t>Centers for Medicare &amp; Medicaid Services.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405211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See the source image">
            <a:extLst>
              <a:ext uri="{FF2B5EF4-FFF2-40B4-BE49-F238E27FC236}">
                <a16:creationId xmlns:a16="http://schemas.microsoft.com/office/drawing/2014/main" id="{DA2CDF2B-9734-FB7B-E38F-77C47638A0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513013"/>
            <a:ext cx="2943225" cy="3052763"/>
          </a:xfrm>
          <a:prstGeom prst="rect">
            <a:avLst/>
          </a:prstGeom>
          <a:extLst>
            <a:ext uri="{909E8E84-426E-40DD-AFC4-6F175D3DCCD1}">
              <a14:hiddenFill xmlns:a14="http://schemas.microsoft.com/office/drawing/2010/main">
                <a:solidFill>
                  <a:srgbClr val="FFFFFF"/>
                </a:solidFill>
              </a14:hiddenFill>
            </a:ext>
          </a:extLst>
        </p:spPr>
      </p:pic>
      <p:pic>
        <p:nvPicPr>
          <p:cNvPr id="3076" name="Picture 4" descr="Image result for south africa maps">
            <a:extLst>
              <a:ext uri="{FF2B5EF4-FFF2-40B4-BE49-F238E27FC236}">
                <a16:creationId xmlns:a16="http://schemas.microsoft.com/office/drawing/2014/main" id="{7CCDF81E-5C47-301E-2627-1CDEA1342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7475" y="2513013"/>
            <a:ext cx="3652838" cy="3052763"/>
          </a:xfrm>
          <a:prstGeom prst="rect">
            <a:avLst/>
          </a:prstGeom>
          <a:extLst>
            <a:ext uri="{909E8E84-426E-40DD-AFC4-6F175D3DCCD1}">
              <a14:hiddenFill xmlns:a14="http://schemas.microsoft.com/office/drawing/2010/main">
                <a:solidFill>
                  <a:srgbClr val="FFFFFF"/>
                </a:solidFill>
              </a14:hiddenFill>
            </a:ext>
          </a:extLst>
        </p:spPr>
      </p:pic>
      <p:pic>
        <p:nvPicPr>
          <p:cNvPr id="3074" name="Picture 2" descr="Image result for south africa map">
            <a:extLst>
              <a:ext uri="{FF2B5EF4-FFF2-40B4-BE49-F238E27FC236}">
                <a16:creationId xmlns:a16="http://schemas.microsoft.com/office/drawing/2014/main" id="{491088D7-3A9E-85D5-6042-373A40313B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0" y="2513013"/>
            <a:ext cx="3625850" cy="3052763"/>
          </a:xfrm>
          <a:prstGeom prst="rect">
            <a:avLst/>
          </a:prstGeom>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C053172F-1D8D-4983-0E80-D3F1F97A4AE5}"/>
              </a:ext>
            </a:extLst>
          </p:cNvPr>
          <p:cNvSpPr>
            <a:spLocks noGrp="1"/>
          </p:cNvSpPr>
          <p:nvPr>
            <p:ph type="title"/>
          </p:nvPr>
        </p:nvSpPr>
        <p:spPr>
          <a:xfrm>
            <a:off x="914400" y="609600"/>
            <a:ext cx="10363200" cy="1143000"/>
          </a:xfrm>
        </p:spPr>
        <p:style>
          <a:lnRef idx="2">
            <a:schemeClr val="dk1"/>
          </a:lnRef>
          <a:fillRef idx="1">
            <a:schemeClr val="lt1"/>
          </a:fillRef>
          <a:effectRef idx="0">
            <a:schemeClr val="dk1"/>
          </a:effectRef>
          <a:fontRef idx="minor">
            <a:schemeClr val="dk1"/>
          </a:fontRef>
        </p:style>
        <p:txBody>
          <a:bodyPr wrap="square" anchor="ctr">
            <a:normAutofit/>
          </a:bodyPr>
          <a:lstStyle/>
          <a:p>
            <a:pPr>
              <a:lnSpc>
                <a:spcPct val="90000"/>
              </a:lnSpc>
            </a:pPr>
            <a:r>
              <a:rPr lang="en-US" sz="3700">
                <a:solidFill>
                  <a:schemeClr val="tx2"/>
                </a:solidFill>
              </a:rPr>
              <a:t>Setting the context</a:t>
            </a:r>
          </a:p>
          <a:p>
            <a:pPr>
              <a:lnSpc>
                <a:spcPct val="90000"/>
              </a:lnSpc>
            </a:pPr>
            <a:r>
              <a:rPr lang="en-US" sz="3700">
                <a:solidFill>
                  <a:schemeClr val="tx2"/>
                </a:solidFill>
              </a:rPr>
              <a:t>The South African Experience</a:t>
            </a:r>
          </a:p>
        </p:txBody>
      </p:sp>
    </p:spTree>
    <p:extLst>
      <p:ext uri="{BB962C8B-B14F-4D97-AF65-F5344CB8AC3E}">
        <p14:creationId xmlns:p14="http://schemas.microsoft.com/office/powerpoint/2010/main" val="32122684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8CC1EDD-E098-4FCD-B355-786720BA30EE}"/>
              </a:ext>
            </a:extLst>
          </p:cNvPr>
          <p:cNvSpPr txBox="1"/>
          <p:nvPr/>
        </p:nvSpPr>
        <p:spPr>
          <a:xfrm>
            <a:off x="4715710" y="962385"/>
            <a:ext cx="7153055" cy="256545"/>
          </a:xfrm>
          <a:prstGeom prst="rect">
            <a:avLst/>
          </a:prstGeom>
          <a:noFill/>
        </p:spPr>
        <p:txBody>
          <a:bodyPr wrap="square" rtlCol="0">
            <a:spAutoFit/>
          </a:bodyPr>
          <a:lstStyle/>
          <a:p>
            <a:pPr algn="r"/>
            <a:r>
              <a:rPr lang="en-US" sz="1067" dirty="0">
                <a:solidFill>
                  <a:schemeClr val="bg1">
                    <a:lumMod val="65000"/>
                  </a:schemeClr>
                </a:solidFill>
              </a:rPr>
              <a:t>https://www.nicd.ac.za/wp-content/uploads/2022/05/COVID-19-Testing-Summary_Week-20-2022.pdf</a:t>
            </a:r>
          </a:p>
        </p:txBody>
      </p:sp>
      <p:pic>
        <p:nvPicPr>
          <p:cNvPr id="4" name="Picture 3">
            <a:extLst>
              <a:ext uri="{FF2B5EF4-FFF2-40B4-BE49-F238E27FC236}">
                <a16:creationId xmlns:a16="http://schemas.microsoft.com/office/drawing/2014/main" id="{4680FD8E-43CC-47CF-BC1C-315F57E2590E}"/>
              </a:ext>
            </a:extLst>
          </p:cNvPr>
          <p:cNvPicPr>
            <a:picLocks noChangeAspect="1"/>
          </p:cNvPicPr>
          <p:nvPr/>
        </p:nvPicPr>
        <p:blipFill>
          <a:blip r:embed="rId3"/>
          <a:stretch>
            <a:fillRect/>
          </a:stretch>
        </p:blipFill>
        <p:spPr>
          <a:xfrm>
            <a:off x="2057400" y="1343928"/>
            <a:ext cx="9633689" cy="5299457"/>
          </a:xfrm>
          <a:prstGeom prst="rect">
            <a:avLst/>
          </a:prstGeom>
          <a:ln>
            <a:solidFill>
              <a:schemeClr val="tx1"/>
            </a:solidFill>
          </a:ln>
        </p:spPr>
      </p:pic>
      <p:sp>
        <p:nvSpPr>
          <p:cNvPr id="3" name="Title 2">
            <a:extLst>
              <a:ext uri="{FF2B5EF4-FFF2-40B4-BE49-F238E27FC236}">
                <a16:creationId xmlns:a16="http://schemas.microsoft.com/office/drawing/2014/main" id="{B57BF3A5-5B21-490E-A7CA-714D3A94B663}"/>
              </a:ext>
            </a:extLst>
          </p:cNvPr>
          <p:cNvSpPr>
            <a:spLocks noGrp="1"/>
          </p:cNvSpPr>
          <p:nvPr>
            <p:ph type="title"/>
          </p:nvPr>
        </p:nvSpPr>
        <p:spPr>
          <a:xfrm>
            <a:off x="2057399" y="224732"/>
            <a:ext cx="9633689" cy="457197"/>
          </a:xfrm>
        </p:spPr>
        <p:style>
          <a:lnRef idx="2">
            <a:schemeClr val="dk1"/>
          </a:lnRef>
          <a:fillRef idx="1">
            <a:schemeClr val="lt1"/>
          </a:fillRef>
          <a:effectRef idx="0">
            <a:schemeClr val="dk1"/>
          </a:effectRef>
          <a:fontRef idx="minor">
            <a:schemeClr val="dk1"/>
          </a:fontRef>
        </p:style>
        <p:txBody>
          <a:bodyPr/>
          <a:lstStyle/>
          <a:p>
            <a:pPr algn="l"/>
            <a:r>
              <a:rPr lang="en-US" sz="2800" b="1" dirty="0"/>
              <a:t>The evolution of the Covid-19 pandemic</a:t>
            </a:r>
          </a:p>
        </p:txBody>
      </p:sp>
    </p:spTree>
    <p:extLst>
      <p:ext uri="{BB962C8B-B14F-4D97-AF65-F5344CB8AC3E}">
        <p14:creationId xmlns:p14="http://schemas.microsoft.com/office/powerpoint/2010/main" val="156180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8CC1EDD-E098-4FCD-B355-786720BA30EE}"/>
              </a:ext>
            </a:extLst>
          </p:cNvPr>
          <p:cNvSpPr txBox="1"/>
          <p:nvPr/>
        </p:nvSpPr>
        <p:spPr>
          <a:xfrm>
            <a:off x="6869268" y="1372447"/>
            <a:ext cx="5044321" cy="256545"/>
          </a:xfrm>
          <a:prstGeom prst="rect">
            <a:avLst/>
          </a:prstGeom>
          <a:noFill/>
        </p:spPr>
        <p:txBody>
          <a:bodyPr wrap="square" rtlCol="0">
            <a:spAutoFit/>
          </a:bodyPr>
          <a:lstStyle/>
          <a:p>
            <a:pPr algn="r"/>
            <a:r>
              <a:rPr lang="en-US" sz="1067" dirty="0">
                <a:solidFill>
                  <a:schemeClr val="bg1">
                    <a:lumMod val="65000"/>
                  </a:schemeClr>
                </a:solidFill>
              </a:rPr>
              <a:t>https://unsupervised.online/static/covid-19/estimating_r_za.html#51_National</a:t>
            </a:r>
          </a:p>
        </p:txBody>
      </p:sp>
      <p:sp>
        <p:nvSpPr>
          <p:cNvPr id="2" name="Title 1">
            <a:extLst>
              <a:ext uri="{FF2B5EF4-FFF2-40B4-BE49-F238E27FC236}">
                <a16:creationId xmlns:a16="http://schemas.microsoft.com/office/drawing/2014/main" id="{D77CC59A-D0BB-4307-85E3-AC93D48F1864}"/>
              </a:ext>
            </a:extLst>
          </p:cNvPr>
          <p:cNvSpPr>
            <a:spLocks noGrp="1"/>
          </p:cNvSpPr>
          <p:nvPr>
            <p:ph type="title"/>
          </p:nvPr>
        </p:nvSpPr>
        <p:spPr>
          <a:xfrm>
            <a:off x="1981199" y="252868"/>
            <a:ext cx="9355539" cy="457197"/>
          </a:xfrm>
        </p:spPr>
        <p:style>
          <a:lnRef idx="2">
            <a:schemeClr val="dk1"/>
          </a:lnRef>
          <a:fillRef idx="1">
            <a:schemeClr val="lt1"/>
          </a:fillRef>
          <a:effectRef idx="0">
            <a:schemeClr val="dk1"/>
          </a:effectRef>
          <a:fontRef idx="minor">
            <a:schemeClr val="dk1"/>
          </a:fontRef>
        </p:style>
        <p:txBody>
          <a:bodyPr/>
          <a:lstStyle/>
          <a:p>
            <a:pPr algn="l"/>
            <a:r>
              <a:rPr lang="en-US" sz="3600" dirty="0"/>
              <a:t>The evolution of the Covid-19 pandemic</a:t>
            </a:r>
          </a:p>
        </p:txBody>
      </p:sp>
      <p:pic>
        <p:nvPicPr>
          <p:cNvPr id="1026" name="Picture 2" descr="South African Daily Hospital Admissions (7-day moving average)">
            <a:extLst>
              <a:ext uri="{FF2B5EF4-FFF2-40B4-BE49-F238E27FC236}">
                <a16:creationId xmlns:a16="http://schemas.microsoft.com/office/drawing/2014/main" id="{3E2430C1-5C52-4D08-A6DB-BA2D3D7A90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243" y="2549688"/>
            <a:ext cx="5632704" cy="40642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Daily Hospital Deaths (7-day moving average)">
            <a:extLst>
              <a:ext uri="{FF2B5EF4-FFF2-40B4-BE49-F238E27FC236}">
                <a16:creationId xmlns:a16="http://schemas.microsoft.com/office/drawing/2014/main" id="{4909025C-6488-4A32-ACDB-301113F60E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0885" y="2549688"/>
            <a:ext cx="5632704" cy="4023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FCD227A9-B845-4F8D-9C73-20774B8EFADB}"/>
              </a:ext>
            </a:extLst>
          </p:cNvPr>
          <p:cNvSpPr txBox="1"/>
          <p:nvPr/>
        </p:nvSpPr>
        <p:spPr>
          <a:xfrm>
            <a:off x="1981199" y="728758"/>
            <a:ext cx="6096000" cy="461665"/>
          </a:xfrm>
          <a:prstGeom prst="rect">
            <a:avLst/>
          </a:prstGeom>
          <a:noFill/>
        </p:spPr>
        <p:txBody>
          <a:bodyPr wrap="square">
            <a:spAutoFit/>
          </a:bodyPr>
          <a:lstStyle/>
          <a:p>
            <a:r>
              <a:rPr lang="en-US" sz="2400" dirty="0"/>
              <a:t>South African Hospital Admissions and Deaths</a:t>
            </a:r>
          </a:p>
        </p:txBody>
      </p:sp>
    </p:spTree>
    <p:extLst>
      <p:ext uri="{BB962C8B-B14F-4D97-AF65-F5344CB8AC3E}">
        <p14:creationId xmlns:p14="http://schemas.microsoft.com/office/powerpoint/2010/main" val="564456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48B122-1086-41AF-8B92-AE92B764380D}"/>
              </a:ext>
            </a:extLst>
          </p:cNvPr>
          <p:cNvPicPr>
            <a:picLocks noChangeAspect="1"/>
          </p:cNvPicPr>
          <p:nvPr/>
        </p:nvPicPr>
        <p:blipFill>
          <a:blip r:embed="rId3"/>
          <a:stretch>
            <a:fillRect/>
          </a:stretch>
        </p:blipFill>
        <p:spPr>
          <a:xfrm>
            <a:off x="182660" y="2743199"/>
            <a:ext cx="5532340" cy="3942101"/>
          </a:xfrm>
          <a:prstGeom prst="rect">
            <a:avLst/>
          </a:prstGeom>
          <a:ln>
            <a:solidFill>
              <a:schemeClr val="tx1"/>
            </a:solidFill>
          </a:ln>
        </p:spPr>
      </p:pic>
      <p:sp>
        <p:nvSpPr>
          <p:cNvPr id="5" name="TextBox 4">
            <a:extLst>
              <a:ext uri="{FF2B5EF4-FFF2-40B4-BE49-F238E27FC236}">
                <a16:creationId xmlns:a16="http://schemas.microsoft.com/office/drawing/2014/main" id="{710C5A9F-BE1A-41F0-8E1A-C4644B86405D}"/>
              </a:ext>
            </a:extLst>
          </p:cNvPr>
          <p:cNvSpPr txBox="1"/>
          <p:nvPr/>
        </p:nvSpPr>
        <p:spPr>
          <a:xfrm>
            <a:off x="1981200" y="372645"/>
            <a:ext cx="842602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en-ZA" sz="2400" b="1" dirty="0">
                <a:ln w="0"/>
                <a:effectLst>
                  <a:outerShdw blurRad="38100" dist="19050" dir="2700000" algn="tl" rotWithShape="0">
                    <a:schemeClr val="dk1">
                      <a:alpha val="40000"/>
                    </a:schemeClr>
                  </a:outerShdw>
                </a:effectLst>
              </a:rPr>
              <a:t>South Africa Vaccination Rollout</a:t>
            </a:r>
          </a:p>
        </p:txBody>
      </p:sp>
      <p:sp>
        <p:nvSpPr>
          <p:cNvPr id="6" name="TextBox 5">
            <a:extLst>
              <a:ext uri="{FF2B5EF4-FFF2-40B4-BE49-F238E27FC236}">
                <a16:creationId xmlns:a16="http://schemas.microsoft.com/office/drawing/2014/main" id="{E3A5380E-F863-46E5-A662-D82DD9347638}"/>
              </a:ext>
            </a:extLst>
          </p:cNvPr>
          <p:cNvSpPr txBox="1"/>
          <p:nvPr/>
        </p:nvSpPr>
        <p:spPr>
          <a:xfrm>
            <a:off x="8296397" y="882135"/>
            <a:ext cx="3506137" cy="256545"/>
          </a:xfrm>
          <a:prstGeom prst="rect">
            <a:avLst/>
          </a:prstGeom>
          <a:noFill/>
        </p:spPr>
        <p:txBody>
          <a:bodyPr wrap="square" rtlCol="0">
            <a:spAutoFit/>
          </a:bodyPr>
          <a:lstStyle/>
          <a:p>
            <a:pPr algn="r"/>
            <a:r>
              <a:rPr lang="en-US" sz="1067" dirty="0">
                <a:solidFill>
                  <a:schemeClr val="bg1">
                    <a:lumMod val="65000"/>
                  </a:schemeClr>
                </a:solidFill>
              </a:rPr>
              <a:t>https://sacoronavirus.co.za/latest-vaccine-statistics/</a:t>
            </a:r>
          </a:p>
        </p:txBody>
      </p:sp>
      <p:sp>
        <p:nvSpPr>
          <p:cNvPr id="4" name="TextBox 3">
            <a:extLst>
              <a:ext uri="{FF2B5EF4-FFF2-40B4-BE49-F238E27FC236}">
                <a16:creationId xmlns:a16="http://schemas.microsoft.com/office/drawing/2014/main" id="{F27B2616-CD91-454C-BE4D-B2A8316127AE}"/>
              </a:ext>
            </a:extLst>
          </p:cNvPr>
          <p:cNvSpPr txBox="1"/>
          <p:nvPr/>
        </p:nvSpPr>
        <p:spPr>
          <a:xfrm>
            <a:off x="1981200" y="1367230"/>
            <a:ext cx="6095999"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l"/>
            <a:r>
              <a:rPr lang="en-US" sz="1200" b="1" dirty="0">
                <a:solidFill>
                  <a:srgbClr val="C00000"/>
                </a:solidFill>
              </a:rPr>
              <a:t>			       	</a:t>
            </a:r>
            <a:r>
              <a:rPr lang="en-US" sz="1400" b="1" dirty="0">
                <a:solidFill>
                  <a:srgbClr val="C00000"/>
                </a:solidFill>
              </a:rPr>
              <a:t>  </a:t>
            </a:r>
            <a:r>
              <a:rPr lang="en-US" sz="1050" b="1" dirty="0" err="1"/>
              <a:t>Prev</a:t>
            </a:r>
            <a:r>
              <a:rPr lang="en-US" sz="1050" b="1" dirty="0"/>
              <a:t> </a:t>
            </a:r>
            <a:r>
              <a:rPr lang="en-US" sz="1050" b="1" dirty="0" err="1"/>
              <a:t>mth</a:t>
            </a:r>
            <a:r>
              <a:rPr lang="en-US" sz="1050" b="1" dirty="0">
                <a:solidFill>
                  <a:srgbClr val="C00000"/>
                </a:solidFill>
              </a:rPr>
              <a:t>            </a:t>
            </a:r>
            <a:r>
              <a:rPr lang="en-US" sz="1050" b="1" dirty="0" err="1">
                <a:solidFill>
                  <a:srgbClr val="C00000"/>
                </a:solidFill>
              </a:rPr>
              <a:t>Incr</a:t>
            </a:r>
            <a:r>
              <a:rPr lang="en-US" sz="1050" b="1" dirty="0">
                <a:solidFill>
                  <a:srgbClr val="C00000"/>
                </a:solidFill>
              </a:rPr>
              <a:t>            </a:t>
            </a:r>
            <a:r>
              <a:rPr lang="en-US" sz="1050" b="1" dirty="0" err="1">
                <a:solidFill>
                  <a:schemeClr val="bg1">
                    <a:lumMod val="50000"/>
                  </a:schemeClr>
                </a:solidFill>
              </a:rPr>
              <a:t>Prev</a:t>
            </a:r>
            <a:r>
              <a:rPr lang="en-US" sz="1050" b="1" dirty="0">
                <a:solidFill>
                  <a:schemeClr val="bg1">
                    <a:lumMod val="50000"/>
                  </a:schemeClr>
                </a:solidFill>
              </a:rPr>
              <a:t> </a:t>
            </a:r>
            <a:r>
              <a:rPr lang="en-US" sz="1050" b="1" dirty="0" err="1">
                <a:solidFill>
                  <a:schemeClr val="bg1">
                    <a:lumMod val="50000"/>
                  </a:schemeClr>
                </a:solidFill>
              </a:rPr>
              <a:t>incr</a:t>
            </a:r>
            <a:endParaRPr lang="en-US" sz="1050" b="1" dirty="0">
              <a:solidFill>
                <a:schemeClr val="bg1">
                  <a:lumMod val="50000"/>
                </a:schemeClr>
              </a:solidFill>
            </a:endParaRPr>
          </a:p>
          <a:p>
            <a:pPr algn="l"/>
            <a:r>
              <a:rPr lang="en-US" sz="1200" b="1" dirty="0">
                <a:solidFill>
                  <a:srgbClr val="C00000"/>
                </a:solidFill>
              </a:rPr>
              <a:t>50.1% </a:t>
            </a:r>
            <a:r>
              <a:rPr lang="en-US" sz="1200" dirty="0"/>
              <a:t>of SA adults are vaccinated (partially or fully)</a:t>
            </a:r>
            <a:r>
              <a:rPr lang="en-US" sz="1400" dirty="0"/>
              <a:t>	    </a:t>
            </a:r>
            <a:r>
              <a:rPr lang="en-US" sz="1200" i="1" dirty="0"/>
              <a:t>49.2%	</a:t>
            </a:r>
            <a:r>
              <a:rPr lang="en-US" sz="1200" i="1" dirty="0">
                <a:solidFill>
                  <a:srgbClr val="C00000"/>
                </a:solidFill>
              </a:rPr>
              <a:t>+0.9%        </a:t>
            </a:r>
            <a:r>
              <a:rPr lang="en-US" sz="1100" i="1" dirty="0">
                <a:solidFill>
                  <a:schemeClr val="bg1">
                    <a:lumMod val="50000"/>
                  </a:schemeClr>
                </a:solidFill>
              </a:rPr>
              <a:t>+1.3%</a:t>
            </a:r>
          </a:p>
          <a:p>
            <a:r>
              <a:rPr lang="en-US" sz="1200" b="1" dirty="0">
                <a:solidFill>
                  <a:srgbClr val="C00000"/>
                </a:solidFill>
              </a:rPr>
              <a:t>45.5% </a:t>
            </a:r>
            <a:r>
              <a:rPr lang="en-US" sz="1200" dirty="0"/>
              <a:t>of SA adults are vaccinated fully	</a:t>
            </a:r>
            <a:r>
              <a:rPr lang="en-US" sz="1400" dirty="0"/>
              <a:t>	    </a:t>
            </a:r>
            <a:r>
              <a:rPr lang="en-US" sz="1200" i="1" dirty="0"/>
              <a:t>44.6% 	</a:t>
            </a:r>
            <a:r>
              <a:rPr lang="en-US" sz="1200" i="1" dirty="0">
                <a:solidFill>
                  <a:srgbClr val="C00000"/>
                </a:solidFill>
              </a:rPr>
              <a:t>+1.0%        </a:t>
            </a:r>
            <a:r>
              <a:rPr lang="en-US" sz="1100" i="1" dirty="0">
                <a:solidFill>
                  <a:schemeClr val="bg1">
                    <a:lumMod val="50000"/>
                  </a:schemeClr>
                </a:solidFill>
              </a:rPr>
              <a:t>+1.8%</a:t>
            </a:r>
            <a:endParaRPr lang="en-US" sz="1200" i="1" dirty="0">
              <a:solidFill>
                <a:schemeClr val="bg1">
                  <a:lumMod val="50000"/>
                </a:schemeClr>
              </a:solidFill>
            </a:endParaRPr>
          </a:p>
          <a:p>
            <a:pPr algn="l"/>
            <a:r>
              <a:rPr lang="en-US" sz="1200" b="1" dirty="0">
                <a:solidFill>
                  <a:srgbClr val="C00000"/>
                </a:solidFill>
              </a:rPr>
              <a:t>8.0% </a:t>
            </a:r>
            <a:r>
              <a:rPr lang="en-US" sz="1200" dirty="0"/>
              <a:t>of SA adults have had booster vaccinations	</a:t>
            </a:r>
            <a:r>
              <a:rPr lang="en-US" sz="1100" i="1" dirty="0"/>
              <a:t> </a:t>
            </a:r>
            <a:r>
              <a:rPr lang="en-US" sz="1200" i="1" dirty="0"/>
              <a:t>    6.5% 	</a:t>
            </a:r>
            <a:r>
              <a:rPr lang="en-US" sz="1200" i="1" dirty="0">
                <a:solidFill>
                  <a:srgbClr val="C00000"/>
                </a:solidFill>
              </a:rPr>
              <a:t>+1.5%        </a:t>
            </a:r>
            <a:r>
              <a:rPr lang="en-US" sz="1100" i="1" dirty="0">
                <a:solidFill>
                  <a:schemeClr val="bg1">
                    <a:lumMod val="50000"/>
                  </a:schemeClr>
                </a:solidFill>
              </a:rPr>
              <a:t>+3.6%</a:t>
            </a:r>
          </a:p>
        </p:txBody>
      </p:sp>
      <p:sp>
        <p:nvSpPr>
          <p:cNvPr id="10" name="TextBox 9">
            <a:extLst>
              <a:ext uri="{FF2B5EF4-FFF2-40B4-BE49-F238E27FC236}">
                <a16:creationId xmlns:a16="http://schemas.microsoft.com/office/drawing/2014/main" id="{B57DE43D-B347-4EF6-AACC-A845F1DBE751}"/>
              </a:ext>
            </a:extLst>
          </p:cNvPr>
          <p:cNvSpPr txBox="1"/>
          <p:nvPr/>
        </p:nvSpPr>
        <p:spPr>
          <a:xfrm>
            <a:off x="1567544" y="6251480"/>
            <a:ext cx="3193141" cy="256545"/>
          </a:xfrm>
          <a:prstGeom prst="rect">
            <a:avLst/>
          </a:prstGeom>
          <a:noFill/>
        </p:spPr>
        <p:txBody>
          <a:bodyPr wrap="square" rtlCol="0">
            <a:spAutoFit/>
          </a:bodyPr>
          <a:lstStyle/>
          <a:p>
            <a:pPr algn="ctr"/>
            <a:r>
              <a:rPr lang="en-US" sz="1067" dirty="0">
                <a:solidFill>
                  <a:schemeClr val="bg1">
                    <a:lumMod val="65000"/>
                  </a:schemeClr>
                </a:solidFill>
              </a:rPr>
              <a:t>Booster numbers by age bands are not available</a:t>
            </a:r>
          </a:p>
        </p:txBody>
      </p:sp>
      <p:pic>
        <p:nvPicPr>
          <p:cNvPr id="3" name="Picture 2">
            <a:extLst>
              <a:ext uri="{FF2B5EF4-FFF2-40B4-BE49-F238E27FC236}">
                <a16:creationId xmlns:a16="http://schemas.microsoft.com/office/drawing/2014/main" id="{847B4B52-CC25-4D61-9E07-8667E3E4DAF8}"/>
              </a:ext>
            </a:extLst>
          </p:cNvPr>
          <p:cNvPicPr>
            <a:picLocks noChangeAspect="1"/>
          </p:cNvPicPr>
          <p:nvPr/>
        </p:nvPicPr>
        <p:blipFill>
          <a:blip r:embed="rId4"/>
          <a:stretch>
            <a:fillRect/>
          </a:stretch>
        </p:blipFill>
        <p:spPr>
          <a:xfrm>
            <a:off x="5715000" y="2738338"/>
            <a:ext cx="6318504" cy="3942101"/>
          </a:xfrm>
          <a:prstGeom prst="rect">
            <a:avLst/>
          </a:prstGeom>
          <a:ln>
            <a:solidFill>
              <a:schemeClr val="tx1"/>
            </a:solidFill>
          </a:ln>
        </p:spPr>
      </p:pic>
      <p:sp>
        <p:nvSpPr>
          <p:cNvPr id="7" name="TextBox 6">
            <a:extLst>
              <a:ext uri="{FF2B5EF4-FFF2-40B4-BE49-F238E27FC236}">
                <a16:creationId xmlns:a16="http://schemas.microsoft.com/office/drawing/2014/main" id="{012987AE-EDEC-4BA1-A738-34B24CCACD6F}"/>
              </a:ext>
            </a:extLst>
          </p:cNvPr>
          <p:cNvSpPr txBox="1"/>
          <p:nvPr/>
        </p:nvSpPr>
        <p:spPr>
          <a:xfrm>
            <a:off x="8296397" y="1317920"/>
            <a:ext cx="3506138" cy="111793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228594" indent="-228594">
              <a:buFont typeface="Arial" panose="020B0604020202020204" pitchFamily="34" charset="0"/>
              <a:buChar char="•"/>
            </a:pPr>
            <a:r>
              <a:rPr lang="en-US" sz="1333" dirty="0">
                <a:ln w="0"/>
                <a:solidFill>
                  <a:schemeClr val="tx1"/>
                </a:solidFill>
                <a:effectLst>
                  <a:outerShdw blurRad="38100" dist="19050" dir="2700000" algn="tl" rotWithShape="0">
                    <a:schemeClr val="dk1">
                      <a:alpha val="40000"/>
                    </a:schemeClr>
                  </a:outerShdw>
                </a:effectLst>
              </a:rPr>
              <a:t>Second extension of Pfizer shelf life (12m)</a:t>
            </a:r>
          </a:p>
          <a:p>
            <a:pPr marL="228594" indent="-228594">
              <a:buFont typeface="Arial" panose="020B0604020202020204" pitchFamily="34" charset="0"/>
              <a:buChar char="•"/>
            </a:pPr>
            <a:r>
              <a:rPr lang="en-US" sz="1333" dirty="0">
                <a:ln w="0"/>
                <a:solidFill>
                  <a:schemeClr val="tx1"/>
                </a:solidFill>
                <a:effectLst>
                  <a:outerShdw blurRad="38100" dist="19050" dir="2700000" algn="tl" rotWithShape="0">
                    <a:schemeClr val="dk1">
                      <a:alpha val="40000"/>
                    </a:schemeClr>
                  </a:outerShdw>
                </a:effectLst>
              </a:rPr>
              <a:t>10.3m unused vaccines (mid-May)</a:t>
            </a:r>
          </a:p>
          <a:p>
            <a:pPr marL="228594" indent="-228594">
              <a:buFont typeface="Arial" panose="020B0604020202020204" pitchFamily="34" charset="0"/>
              <a:buChar char="•"/>
            </a:pPr>
            <a:r>
              <a:rPr lang="en-US" sz="1333" dirty="0">
                <a:ln w="0"/>
                <a:solidFill>
                  <a:schemeClr val="tx1"/>
                </a:solidFill>
                <a:effectLst>
                  <a:outerShdw blurRad="38100" dist="19050" dir="2700000" algn="tl" rotWithShape="0">
                    <a:schemeClr val="dk1">
                      <a:alpha val="40000"/>
                    </a:schemeClr>
                  </a:outerShdw>
                </a:effectLst>
              </a:rPr>
              <a:t>SA using &lt;900k per month (peak: &gt;1m pw)</a:t>
            </a:r>
          </a:p>
          <a:p>
            <a:pPr marL="228594" indent="-228594">
              <a:buFont typeface="Arial" panose="020B0604020202020204" pitchFamily="34" charset="0"/>
              <a:buChar char="•"/>
            </a:pPr>
            <a:r>
              <a:rPr lang="en-US" sz="1333" dirty="0">
                <a:ln w="0"/>
                <a:solidFill>
                  <a:schemeClr val="tx1"/>
                </a:solidFill>
                <a:effectLst>
                  <a:outerShdw blurRad="38100" dist="19050" dir="2700000" algn="tl" rotWithShape="0">
                    <a:schemeClr val="dk1">
                      <a:alpha val="40000"/>
                    </a:schemeClr>
                  </a:outerShdw>
                </a:effectLst>
              </a:rPr>
              <a:t>5.4m vaccines expire end Sep 2022</a:t>
            </a:r>
          </a:p>
          <a:p>
            <a:pPr marL="228594" indent="-228594">
              <a:buFont typeface="Arial" panose="020B0604020202020204" pitchFamily="34" charset="0"/>
              <a:buChar char="•"/>
            </a:pPr>
            <a:r>
              <a:rPr lang="en-US" sz="1333" dirty="0">
                <a:ln w="0"/>
                <a:solidFill>
                  <a:schemeClr val="tx1"/>
                </a:solidFill>
                <a:effectLst>
                  <a:outerShdw blurRad="38100" dist="19050" dir="2700000" algn="tl" rotWithShape="0">
                    <a:schemeClr val="dk1">
                      <a:alpha val="40000"/>
                    </a:schemeClr>
                  </a:outerShdw>
                </a:effectLst>
              </a:rPr>
              <a:t>4.8m vaccines expire end Oct 2022</a:t>
            </a:r>
          </a:p>
        </p:txBody>
      </p:sp>
    </p:spTree>
    <p:extLst>
      <p:ext uri="{BB962C8B-B14F-4D97-AF65-F5344CB8AC3E}">
        <p14:creationId xmlns:p14="http://schemas.microsoft.com/office/powerpoint/2010/main" val="161345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DDA78E-479E-44A0-8F5E-EBC319403C09}"/>
              </a:ext>
            </a:extLst>
          </p:cNvPr>
          <p:cNvPicPr>
            <a:picLocks noChangeAspect="1"/>
          </p:cNvPicPr>
          <p:nvPr/>
        </p:nvPicPr>
        <p:blipFill>
          <a:blip r:embed="rId3"/>
          <a:stretch>
            <a:fillRect/>
          </a:stretch>
        </p:blipFill>
        <p:spPr>
          <a:xfrm>
            <a:off x="4070251" y="1430808"/>
            <a:ext cx="7772554" cy="5006107"/>
          </a:xfrm>
          <a:prstGeom prst="rect">
            <a:avLst/>
          </a:prstGeom>
          <a:ln>
            <a:solidFill>
              <a:schemeClr val="tx1"/>
            </a:solidFill>
          </a:ln>
        </p:spPr>
      </p:pic>
      <p:sp>
        <p:nvSpPr>
          <p:cNvPr id="5" name="TextBox 4">
            <a:extLst>
              <a:ext uri="{FF2B5EF4-FFF2-40B4-BE49-F238E27FC236}">
                <a16:creationId xmlns:a16="http://schemas.microsoft.com/office/drawing/2014/main" id="{710C5A9F-BE1A-41F0-8E1A-C4644B86405D}"/>
              </a:ext>
            </a:extLst>
          </p:cNvPr>
          <p:cNvSpPr txBox="1"/>
          <p:nvPr/>
        </p:nvSpPr>
        <p:spPr>
          <a:xfrm>
            <a:off x="1882986" y="296670"/>
            <a:ext cx="842602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en-ZA" sz="2400" b="1" dirty="0">
                <a:ln w="0"/>
                <a:solidFill>
                  <a:schemeClr val="tx1"/>
                </a:solidFill>
                <a:effectLst>
                  <a:outerShdw blurRad="38100" dist="19050" dir="2700000" algn="tl" rotWithShape="0">
                    <a:schemeClr val="dk1">
                      <a:alpha val="40000"/>
                    </a:schemeClr>
                  </a:outerShdw>
                </a:effectLst>
              </a:rPr>
              <a:t>South African Vaccination and Hospitalisations</a:t>
            </a:r>
          </a:p>
        </p:txBody>
      </p:sp>
      <p:sp>
        <p:nvSpPr>
          <p:cNvPr id="6" name="TextBox 5">
            <a:extLst>
              <a:ext uri="{FF2B5EF4-FFF2-40B4-BE49-F238E27FC236}">
                <a16:creationId xmlns:a16="http://schemas.microsoft.com/office/drawing/2014/main" id="{E3A5380E-F863-46E5-A662-D82DD9347638}"/>
              </a:ext>
            </a:extLst>
          </p:cNvPr>
          <p:cNvSpPr txBox="1"/>
          <p:nvPr/>
        </p:nvSpPr>
        <p:spPr>
          <a:xfrm>
            <a:off x="8215613" y="940349"/>
            <a:ext cx="3506137" cy="256545"/>
          </a:xfrm>
          <a:prstGeom prst="rect">
            <a:avLst/>
          </a:prstGeom>
          <a:noFill/>
        </p:spPr>
        <p:txBody>
          <a:bodyPr wrap="square" rtlCol="0">
            <a:spAutoFit/>
          </a:bodyPr>
          <a:lstStyle/>
          <a:p>
            <a:pPr algn="r"/>
            <a:r>
              <a:rPr lang="en-US" sz="1067" dirty="0">
                <a:solidFill>
                  <a:schemeClr val="bg1">
                    <a:lumMod val="65000"/>
                  </a:schemeClr>
                </a:solidFill>
              </a:rPr>
              <a:t>https://sacoronavirus.co.za/latest-vaccine-statistics/</a:t>
            </a:r>
          </a:p>
        </p:txBody>
      </p:sp>
      <p:sp>
        <p:nvSpPr>
          <p:cNvPr id="4" name="TextBox 3">
            <a:extLst>
              <a:ext uri="{FF2B5EF4-FFF2-40B4-BE49-F238E27FC236}">
                <a16:creationId xmlns:a16="http://schemas.microsoft.com/office/drawing/2014/main" id="{F27B2616-CD91-454C-BE4D-B2A8316127AE}"/>
              </a:ext>
            </a:extLst>
          </p:cNvPr>
          <p:cNvSpPr txBox="1"/>
          <p:nvPr/>
        </p:nvSpPr>
        <p:spPr>
          <a:xfrm>
            <a:off x="509985" y="1600200"/>
            <a:ext cx="3362769" cy="296555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en-US" sz="1867" dirty="0"/>
              <a:t>The </a:t>
            </a:r>
            <a:r>
              <a:rPr lang="en-US" sz="1867" b="1" dirty="0"/>
              <a:t>proportion unvaccinated hospital covid patients</a:t>
            </a:r>
            <a:r>
              <a:rPr lang="en-US" sz="1867" dirty="0"/>
              <a:t>, is </a:t>
            </a:r>
            <a:r>
              <a:rPr lang="en-US" sz="1867" b="1" dirty="0">
                <a:solidFill>
                  <a:srgbClr val="C00000"/>
                </a:solidFill>
              </a:rPr>
              <a:t>higher than</a:t>
            </a:r>
            <a:r>
              <a:rPr lang="en-US" sz="1867" dirty="0"/>
              <a:t> the </a:t>
            </a:r>
            <a:r>
              <a:rPr lang="en-US" sz="1867" b="1" dirty="0"/>
              <a:t>proportion unvaccinated people</a:t>
            </a:r>
            <a:r>
              <a:rPr lang="en-US" sz="1867" dirty="0"/>
              <a:t> in the population.</a:t>
            </a:r>
          </a:p>
          <a:p>
            <a:pPr algn="l"/>
            <a:endParaRPr lang="en-US" sz="1867" dirty="0"/>
          </a:p>
          <a:p>
            <a:pPr algn="l"/>
            <a:endParaRPr lang="en-US" sz="1867" dirty="0"/>
          </a:p>
          <a:p>
            <a:pPr algn="l"/>
            <a:r>
              <a:rPr lang="en-US" sz="1867" dirty="0"/>
              <a:t>This is the case for:</a:t>
            </a:r>
          </a:p>
          <a:p>
            <a:pPr marL="228594" indent="-228594">
              <a:buFont typeface="Arial" panose="020B0604020202020204" pitchFamily="34" charset="0"/>
              <a:buChar char="•"/>
            </a:pPr>
            <a:r>
              <a:rPr lang="en-US" sz="1867" dirty="0"/>
              <a:t>all levels of care</a:t>
            </a:r>
          </a:p>
          <a:p>
            <a:pPr marL="228594" indent="-228594">
              <a:buFont typeface="Arial" panose="020B0604020202020204" pitchFamily="34" charset="0"/>
              <a:buChar char="•"/>
            </a:pPr>
            <a:r>
              <a:rPr lang="en-US" sz="1867" dirty="0"/>
              <a:t>all age bands</a:t>
            </a:r>
          </a:p>
        </p:txBody>
      </p:sp>
      <p:cxnSp>
        <p:nvCxnSpPr>
          <p:cNvPr id="11" name="Straight Arrow Connector 10">
            <a:extLst>
              <a:ext uri="{FF2B5EF4-FFF2-40B4-BE49-F238E27FC236}">
                <a16:creationId xmlns:a16="http://schemas.microsoft.com/office/drawing/2014/main" id="{B5FDB63F-3695-45EA-B3CE-A4C7B5EF9EFC}"/>
              </a:ext>
            </a:extLst>
          </p:cNvPr>
          <p:cNvCxnSpPr>
            <a:cxnSpLocks/>
          </p:cNvCxnSpPr>
          <p:nvPr/>
        </p:nvCxnSpPr>
        <p:spPr>
          <a:xfrm>
            <a:off x="4975839" y="2351315"/>
            <a:ext cx="0" cy="270933"/>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06074710-B6CB-4FA1-9BB0-3C496F216CCD}"/>
              </a:ext>
            </a:extLst>
          </p:cNvPr>
          <p:cNvCxnSpPr>
            <a:cxnSpLocks/>
          </p:cNvCxnSpPr>
          <p:nvPr/>
        </p:nvCxnSpPr>
        <p:spPr>
          <a:xfrm>
            <a:off x="5885400" y="2329365"/>
            <a:ext cx="0" cy="292883"/>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3B56BEF-5075-4A31-935A-DE5D0C10CD3D}"/>
              </a:ext>
            </a:extLst>
          </p:cNvPr>
          <p:cNvCxnSpPr>
            <a:cxnSpLocks/>
          </p:cNvCxnSpPr>
          <p:nvPr/>
        </p:nvCxnSpPr>
        <p:spPr>
          <a:xfrm>
            <a:off x="6765933" y="2351315"/>
            <a:ext cx="0" cy="270933"/>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F8530DB-687E-40DF-BE45-A3CC7E9C36E7}"/>
              </a:ext>
            </a:extLst>
          </p:cNvPr>
          <p:cNvCxnSpPr>
            <a:cxnSpLocks/>
          </p:cNvCxnSpPr>
          <p:nvPr/>
        </p:nvCxnSpPr>
        <p:spPr>
          <a:xfrm>
            <a:off x="8972104" y="2458224"/>
            <a:ext cx="0" cy="405221"/>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37EE0EA0-E0AA-4295-833A-69BB2D38D54D}"/>
              </a:ext>
            </a:extLst>
          </p:cNvPr>
          <p:cNvCxnSpPr>
            <a:cxnSpLocks/>
          </p:cNvCxnSpPr>
          <p:nvPr/>
        </p:nvCxnSpPr>
        <p:spPr>
          <a:xfrm>
            <a:off x="9852637" y="2458224"/>
            <a:ext cx="0" cy="405221"/>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4AFB945-629F-48D3-8267-4FAA34259871}"/>
              </a:ext>
            </a:extLst>
          </p:cNvPr>
          <p:cNvCxnSpPr>
            <a:cxnSpLocks/>
          </p:cNvCxnSpPr>
          <p:nvPr/>
        </p:nvCxnSpPr>
        <p:spPr>
          <a:xfrm>
            <a:off x="10781552" y="2556933"/>
            <a:ext cx="0" cy="306512"/>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B5A31F65-2AA1-4A13-8E7D-1A1E6CA50A82}"/>
              </a:ext>
            </a:extLst>
          </p:cNvPr>
          <p:cNvCxnSpPr>
            <a:cxnSpLocks/>
          </p:cNvCxnSpPr>
          <p:nvPr/>
        </p:nvCxnSpPr>
        <p:spPr>
          <a:xfrm>
            <a:off x="4975839" y="5094869"/>
            <a:ext cx="0" cy="507647"/>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47F8237-AD22-44E6-B0A7-3925B6A363D6}"/>
              </a:ext>
            </a:extLst>
          </p:cNvPr>
          <p:cNvCxnSpPr>
            <a:cxnSpLocks/>
          </p:cNvCxnSpPr>
          <p:nvPr/>
        </p:nvCxnSpPr>
        <p:spPr>
          <a:xfrm>
            <a:off x="5885400" y="5207000"/>
            <a:ext cx="0" cy="395515"/>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179CCACD-7AD2-453F-BB97-7100C8AF8977}"/>
              </a:ext>
            </a:extLst>
          </p:cNvPr>
          <p:cNvCxnSpPr>
            <a:cxnSpLocks/>
          </p:cNvCxnSpPr>
          <p:nvPr/>
        </p:nvCxnSpPr>
        <p:spPr>
          <a:xfrm>
            <a:off x="6765933" y="5342674"/>
            <a:ext cx="0" cy="259841"/>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B1F40A37-A100-4AA5-BC48-7B87E5BD8F88}"/>
              </a:ext>
            </a:extLst>
          </p:cNvPr>
          <p:cNvCxnSpPr>
            <a:cxnSpLocks/>
          </p:cNvCxnSpPr>
          <p:nvPr/>
        </p:nvCxnSpPr>
        <p:spPr>
          <a:xfrm>
            <a:off x="8977977" y="5207001"/>
            <a:ext cx="0" cy="463719"/>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C94ADF31-7DD0-4A3F-8686-9DB76F691331}"/>
              </a:ext>
            </a:extLst>
          </p:cNvPr>
          <p:cNvCxnSpPr>
            <a:cxnSpLocks/>
          </p:cNvCxnSpPr>
          <p:nvPr/>
        </p:nvCxnSpPr>
        <p:spPr>
          <a:xfrm>
            <a:off x="9852637" y="5472594"/>
            <a:ext cx="0" cy="187743"/>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graphicFrame>
        <p:nvGraphicFramePr>
          <p:cNvPr id="35" name="Table 34">
            <a:extLst>
              <a:ext uri="{FF2B5EF4-FFF2-40B4-BE49-F238E27FC236}">
                <a16:creationId xmlns:a16="http://schemas.microsoft.com/office/drawing/2014/main" id="{6C855B96-57D9-4158-8AE1-D7C1818A41CF}"/>
              </a:ext>
            </a:extLst>
          </p:cNvPr>
          <p:cNvGraphicFramePr>
            <a:graphicFrameLocks noGrp="1"/>
          </p:cNvGraphicFramePr>
          <p:nvPr/>
        </p:nvGraphicFramePr>
        <p:xfrm>
          <a:off x="-24015700" y="-8775700"/>
          <a:ext cx="9285234" cy="5784839"/>
        </p:xfrm>
        <a:graphic>
          <a:graphicData uri="http://schemas.openxmlformats.org/drawingml/2006/table">
            <a:tbl>
              <a:tblPr>
                <a:tableStyleId>{5C22544A-7EE6-4342-B048-85BDC9FD1C3A}</a:tableStyleId>
              </a:tblPr>
              <a:tblGrid>
                <a:gridCol w="663231">
                  <a:extLst>
                    <a:ext uri="{9D8B030D-6E8A-4147-A177-3AD203B41FA5}">
                      <a16:colId xmlns:a16="http://schemas.microsoft.com/office/drawing/2014/main" val="1034090778"/>
                    </a:ext>
                  </a:extLst>
                </a:gridCol>
                <a:gridCol w="663231">
                  <a:extLst>
                    <a:ext uri="{9D8B030D-6E8A-4147-A177-3AD203B41FA5}">
                      <a16:colId xmlns:a16="http://schemas.microsoft.com/office/drawing/2014/main" val="4020605969"/>
                    </a:ext>
                  </a:extLst>
                </a:gridCol>
                <a:gridCol w="663231">
                  <a:extLst>
                    <a:ext uri="{9D8B030D-6E8A-4147-A177-3AD203B41FA5}">
                      <a16:colId xmlns:a16="http://schemas.microsoft.com/office/drawing/2014/main" val="1478550738"/>
                    </a:ext>
                  </a:extLst>
                </a:gridCol>
                <a:gridCol w="663231">
                  <a:extLst>
                    <a:ext uri="{9D8B030D-6E8A-4147-A177-3AD203B41FA5}">
                      <a16:colId xmlns:a16="http://schemas.microsoft.com/office/drawing/2014/main" val="4020382838"/>
                    </a:ext>
                  </a:extLst>
                </a:gridCol>
                <a:gridCol w="663231">
                  <a:extLst>
                    <a:ext uri="{9D8B030D-6E8A-4147-A177-3AD203B41FA5}">
                      <a16:colId xmlns:a16="http://schemas.microsoft.com/office/drawing/2014/main" val="2832636512"/>
                    </a:ext>
                  </a:extLst>
                </a:gridCol>
                <a:gridCol w="663231">
                  <a:extLst>
                    <a:ext uri="{9D8B030D-6E8A-4147-A177-3AD203B41FA5}">
                      <a16:colId xmlns:a16="http://schemas.microsoft.com/office/drawing/2014/main" val="273188463"/>
                    </a:ext>
                  </a:extLst>
                </a:gridCol>
                <a:gridCol w="663231">
                  <a:extLst>
                    <a:ext uri="{9D8B030D-6E8A-4147-A177-3AD203B41FA5}">
                      <a16:colId xmlns:a16="http://schemas.microsoft.com/office/drawing/2014/main" val="3776958333"/>
                    </a:ext>
                  </a:extLst>
                </a:gridCol>
                <a:gridCol w="663231">
                  <a:extLst>
                    <a:ext uri="{9D8B030D-6E8A-4147-A177-3AD203B41FA5}">
                      <a16:colId xmlns:a16="http://schemas.microsoft.com/office/drawing/2014/main" val="3056787593"/>
                    </a:ext>
                  </a:extLst>
                </a:gridCol>
                <a:gridCol w="663231">
                  <a:extLst>
                    <a:ext uri="{9D8B030D-6E8A-4147-A177-3AD203B41FA5}">
                      <a16:colId xmlns:a16="http://schemas.microsoft.com/office/drawing/2014/main" val="2008215223"/>
                    </a:ext>
                  </a:extLst>
                </a:gridCol>
                <a:gridCol w="663231">
                  <a:extLst>
                    <a:ext uri="{9D8B030D-6E8A-4147-A177-3AD203B41FA5}">
                      <a16:colId xmlns:a16="http://schemas.microsoft.com/office/drawing/2014/main" val="4009233350"/>
                    </a:ext>
                  </a:extLst>
                </a:gridCol>
                <a:gridCol w="663231">
                  <a:extLst>
                    <a:ext uri="{9D8B030D-6E8A-4147-A177-3AD203B41FA5}">
                      <a16:colId xmlns:a16="http://schemas.microsoft.com/office/drawing/2014/main" val="2668496048"/>
                    </a:ext>
                  </a:extLst>
                </a:gridCol>
                <a:gridCol w="663231">
                  <a:extLst>
                    <a:ext uri="{9D8B030D-6E8A-4147-A177-3AD203B41FA5}">
                      <a16:colId xmlns:a16="http://schemas.microsoft.com/office/drawing/2014/main" val="3350590827"/>
                    </a:ext>
                  </a:extLst>
                </a:gridCol>
                <a:gridCol w="663231">
                  <a:extLst>
                    <a:ext uri="{9D8B030D-6E8A-4147-A177-3AD203B41FA5}">
                      <a16:colId xmlns:a16="http://schemas.microsoft.com/office/drawing/2014/main" val="3149025096"/>
                    </a:ext>
                  </a:extLst>
                </a:gridCol>
                <a:gridCol w="663231">
                  <a:extLst>
                    <a:ext uri="{9D8B030D-6E8A-4147-A177-3AD203B41FA5}">
                      <a16:colId xmlns:a16="http://schemas.microsoft.com/office/drawing/2014/main" val="1798607926"/>
                    </a:ext>
                  </a:extLst>
                </a:gridCol>
              </a:tblGrid>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93600227"/>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23207403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204927127"/>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6090198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16085194"/>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1849460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2874272"/>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749686810"/>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6346118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3258578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4730854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116601845"/>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08245112"/>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56366489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846200952"/>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18515482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23206734"/>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rowSpan="16" gridSpan="7">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rowSpan="16" hMerge="1">
                  <a:txBody>
                    <a:bodyPr/>
                    <a:lstStyle/>
                    <a:p>
                      <a:endParaRPr lang="en-US"/>
                    </a:p>
                  </a:txBody>
                  <a:tcPr/>
                </a:tc>
                <a:tc rowSpan="16" hMerge="1">
                  <a:txBody>
                    <a:bodyPr/>
                    <a:lstStyle/>
                    <a:p>
                      <a:endParaRPr lang="en-US"/>
                    </a:p>
                  </a:txBody>
                  <a:tcPr/>
                </a:tc>
                <a:tc rowSpan="16" hMerge="1">
                  <a:txBody>
                    <a:bodyPr/>
                    <a:lstStyle/>
                    <a:p>
                      <a:endParaRPr lang="en-US"/>
                    </a:p>
                  </a:txBody>
                  <a:tcPr/>
                </a:tc>
                <a:tc rowSpan="16" hMerge="1">
                  <a:txBody>
                    <a:bodyPr/>
                    <a:lstStyle/>
                    <a:p>
                      <a:endParaRPr lang="en-US"/>
                    </a:p>
                  </a:txBody>
                  <a:tcPr/>
                </a:tc>
                <a:tc rowSpan="16" hMerge="1">
                  <a:txBody>
                    <a:bodyPr/>
                    <a:lstStyle/>
                    <a:p>
                      <a:endParaRPr lang="en-US"/>
                    </a:p>
                  </a:txBody>
                  <a:tcPr/>
                </a:tc>
                <a:tc rowSpan="16" hMerge="1">
                  <a:txBody>
                    <a:bodyPr/>
                    <a:lstStyle/>
                    <a:p>
                      <a:endParaRPr lang="en-US"/>
                    </a:p>
                  </a:txBody>
                  <a:tcPr/>
                </a:tc>
                <a:extLst>
                  <a:ext uri="{0D108BD9-81ED-4DB2-BD59-A6C34878D82A}">
                    <a16:rowId xmlns:a16="http://schemas.microsoft.com/office/drawing/2014/main" val="99841351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77588181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694721364"/>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84850967"/>
                  </a:ext>
                </a:extLst>
              </a:tr>
              <a:tr h="184231">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472670418"/>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233672489"/>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94023280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934640985"/>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85613197"/>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30363567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09993907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381209926"/>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080079794"/>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893292342"/>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519136133"/>
                  </a:ext>
                </a:extLst>
              </a:tr>
              <a:tr h="175019">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100" b="0" i="0" u="none" strike="noStrike" dirty="0">
                        <a:solidFill>
                          <a:srgbClr val="000000"/>
                        </a:solidFill>
                        <a:effectLst/>
                        <a:latin typeface="Arial" panose="020B0604020202020204" pitchFamily="34" charset="0"/>
                      </a:endParaRPr>
                    </a:p>
                  </a:txBody>
                  <a:tcPr marL="0" marR="0" marT="0" marB="0" anchor="b"/>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760314985"/>
                  </a:ext>
                </a:extLst>
              </a:tr>
            </a:tbl>
          </a:graphicData>
        </a:graphic>
      </p:graphicFrame>
      <p:graphicFrame>
        <p:nvGraphicFramePr>
          <p:cNvPr id="36" name="Chart 35">
            <a:extLst>
              <a:ext uri="{FF2B5EF4-FFF2-40B4-BE49-F238E27FC236}">
                <a16:creationId xmlns:a16="http://schemas.microsoft.com/office/drawing/2014/main" id="{A8D09AFE-4A08-48E8-AE4A-9CBEAC4E4DEF}"/>
              </a:ext>
            </a:extLst>
          </p:cNvPr>
          <p:cNvGraphicFramePr/>
          <p:nvPr/>
        </p:nvGraphicFramePr>
        <p:xfrm>
          <a:off x="23710900" y="7874000"/>
          <a:ext cx="6096000" cy="3657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7" name="Chart 36">
            <a:extLst>
              <a:ext uri="{FF2B5EF4-FFF2-40B4-BE49-F238E27FC236}">
                <a16:creationId xmlns:a16="http://schemas.microsoft.com/office/drawing/2014/main" id="{71061CBA-1D6B-4F09-B6A5-1459424FE048}"/>
              </a:ext>
            </a:extLst>
          </p:cNvPr>
          <p:cNvGraphicFramePr>
            <a:graphicFrameLocks/>
          </p:cNvGraphicFramePr>
          <p:nvPr/>
        </p:nvGraphicFramePr>
        <p:xfrm>
          <a:off x="30111700" y="7874000"/>
          <a:ext cx="6096000" cy="36576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8" name="Chart 37">
            <a:extLst>
              <a:ext uri="{FF2B5EF4-FFF2-40B4-BE49-F238E27FC236}">
                <a16:creationId xmlns:a16="http://schemas.microsoft.com/office/drawing/2014/main" id="{68E01058-3C46-49E6-A8C3-8BF4AC1C4CA2}"/>
              </a:ext>
            </a:extLst>
          </p:cNvPr>
          <p:cNvGraphicFramePr>
            <a:graphicFrameLocks/>
          </p:cNvGraphicFramePr>
          <p:nvPr/>
        </p:nvGraphicFramePr>
        <p:xfrm>
          <a:off x="23710900" y="11976100"/>
          <a:ext cx="6096000" cy="36576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9" name="Chart 38">
            <a:extLst>
              <a:ext uri="{FF2B5EF4-FFF2-40B4-BE49-F238E27FC236}">
                <a16:creationId xmlns:a16="http://schemas.microsoft.com/office/drawing/2014/main" id="{2C785FE4-0F17-4630-B2BA-CA275FFD73F7}"/>
              </a:ext>
            </a:extLst>
          </p:cNvPr>
          <p:cNvGraphicFramePr>
            <a:graphicFrameLocks/>
          </p:cNvGraphicFramePr>
          <p:nvPr/>
        </p:nvGraphicFramePr>
        <p:xfrm>
          <a:off x="30111700" y="11976100"/>
          <a:ext cx="6096000" cy="3657600"/>
        </p:xfrm>
        <a:graphic>
          <a:graphicData uri="http://schemas.openxmlformats.org/drawingml/2006/chart">
            <c:chart xmlns:c="http://schemas.openxmlformats.org/drawingml/2006/chart" xmlns:r="http://schemas.openxmlformats.org/officeDocument/2006/relationships" r:id="rId7"/>
          </a:graphicData>
        </a:graphic>
      </p:graphicFrame>
      <p:cxnSp>
        <p:nvCxnSpPr>
          <p:cNvPr id="31" name="Straight Arrow Connector 30">
            <a:extLst>
              <a:ext uri="{FF2B5EF4-FFF2-40B4-BE49-F238E27FC236}">
                <a16:creationId xmlns:a16="http://schemas.microsoft.com/office/drawing/2014/main" id="{4A344751-C319-489D-B509-1EB5015172A3}"/>
              </a:ext>
            </a:extLst>
          </p:cNvPr>
          <p:cNvCxnSpPr>
            <a:cxnSpLocks/>
          </p:cNvCxnSpPr>
          <p:nvPr/>
        </p:nvCxnSpPr>
        <p:spPr>
          <a:xfrm>
            <a:off x="10781552" y="5459525"/>
            <a:ext cx="0" cy="187743"/>
          </a:xfrm>
          <a:prstGeom prst="straightConnector1">
            <a:avLst/>
          </a:prstGeom>
          <a:ln w="28575">
            <a:solidFill>
              <a:srgbClr val="C00000"/>
            </a:solidFill>
            <a:headEnd type="triangle"/>
            <a:tailEnd type="none"/>
          </a:ln>
          <a:effectLst>
            <a:glow rad="38100">
              <a:srgbClr val="FF0000">
                <a:alpha val="20000"/>
              </a:srgbClr>
            </a:glo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408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par>
                                <p:cTn id="23" presetID="2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par>
                                <p:cTn id="26" presetID="22" presetClass="entr" presetSubtype="4"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par>
                                <p:cTn id="29" presetID="22" presetClass="entr" presetSubtype="4"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par>
                                <p:cTn id="32" presetID="22" presetClass="entr" presetSubtype="4"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par>
                                <p:cTn id="35" presetID="22" presetClass="entr" presetSubtype="4"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par>
                                <p:cTn id="38" presetID="22" presetClass="entr" presetSubtype="4"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down)">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1665</TotalTime>
  <Words>2900</Words>
  <Application>Microsoft Office PowerPoint</Application>
  <PresentationFormat>Widescreen</PresentationFormat>
  <Paragraphs>279</Paragraphs>
  <Slides>41</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Bahamas</vt:lpstr>
      <vt:lpstr>Calibri</vt:lpstr>
      <vt:lpstr>Garamond</vt:lpstr>
      <vt:lpstr>Times New Roman</vt:lpstr>
      <vt:lpstr>LifeConvBirm02</vt:lpstr>
      <vt:lpstr>The Post Covid Emerging Disease Trends</vt:lpstr>
      <vt:lpstr>PowerPoint Presentation</vt:lpstr>
      <vt:lpstr>Discussion Focus</vt:lpstr>
      <vt:lpstr>PowerPoint Presentation</vt:lpstr>
      <vt:lpstr>Setting the context The South African Experience</vt:lpstr>
      <vt:lpstr>The evolution of the Covid-19 pandemic</vt:lpstr>
      <vt:lpstr>The evolution of the Covid-19 pandemic</vt:lpstr>
      <vt:lpstr>PowerPoint Presentation</vt:lpstr>
      <vt:lpstr>PowerPoint Presentation</vt:lpstr>
      <vt:lpstr>The CLAIMS Impact of COVID  </vt:lpstr>
      <vt:lpstr>Hospital Admission Experience 2020</vt:lpstr>
      <vt:lpstr>Claims experience – Out of hospital visit rate 2020</vt:lpstr>
      <vt:lpstr>Claims experience - Out of hospital visit rate 2021</vt:lpstr>
      <vt:lpstr>Claims experience – Out of hospital visit rate comparison</vt:lpstr>
      <vt:lpstr>PowerPoint Presentation</vt:lpstr>
      <vt:lpstr>THE Mental health experience</vt:lpstr>
      <vt:lpstr>Mental health experience</vt:lpstr>
      <vt:lpstr>Behavior Changes Leading to Long-term Health Problems</vt:lpstr>
      <vt:lpstr>PowerPoint Presentation</vt:lpstr>
      <vt:lpstr>Increased utilization of out-patient behavioral health services</vt:lpstr>
      <vt:lpstr>PowerPoint Presentation</vt:lpstr>
      <vt:lpstr>THE ONCOLOGY  experience</vt:lpstr>
      <vt:lpstr>Oncology experience</vt:lpstr>
      <vt:lpstr>Increased severity of patients enrolling on oncology management programme                          (as a result of delayed health seeking behavior)</vt:lpstr>
      <vt:lpstr>Later-stage Cancer Diagnosis</vt:lpstr>
      <vt:lpstr>The  noncommunicable diseases experience</vt:lpstr>
      <vt:lpstr>Impact on health services for noncommunicable        diseases</vt:lpstr>
      <vt:lpstr>Other disease trend  impacts</vt:lpstr>
      <vt:lpstr>Other disease trend impacts</vt:lpstr>
      <vt:lpstr>PowerPoint Presentation</vt:lpstr>
      <vt:lpstr>NHS checks</vt:lpstr>
      <vt:lpstr>LONG COVID</vt:lpstr>
      <vt:lpstr>What we know so far?</vt:lpstr>
      <vt:lpstr>PowerPoint Presentation</vt:lpstr>
      <vt:lpstr> IMPACT  ON  PREVENTION</vt:lpstr>
      <vt:lpstr>Preventative screening experience</vt:lpstr>
      <vt:lpstr>PowerPoint Presentation</vt:lpstr>
      <vt:lpstr>Key Take-aways</vt:lpstr>
      <vt:lpstr>Recommendations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Shayhana Ganesh</cp:lastModifiedBy>
  <cp:revision>130</cp:revision>
  <dcterms:created xsi:type="dcterms:W3CDTF">2011-07-20T12:11:57Z</dcterms:created>
  <dcterms:modified xsi:type="dcterms:W3CDTF">2022-10-12T15:20:37Z</dcterms:modified>
</cp:coreProperties>
</file>