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3" r:id="rId5"/>
    <p:sldId id="269" r:id="rId6"/>
    <p:sldId id="260" r:id="rId7"/>
    <p:sldId id="279" r:id="rId8"/>
    <p:sldId id="271" r:id="rId9"/>
    <p:sldId id="272" r:id="rId10"/>
    <p:sldId id="277" r:id="rId11"/>
    <p:sldId id="275" r:id="rId12"/>
    <p:sldId id="274" r:id="rId13"/>
    <p:sldId id="276" r:id="rId14"/>
    <p:sldId id="280" r:id="rId15"/>
    <p:sldId id="281" r:id="rId16"/>
    <p:sldId id="282" r:id="rId17"/>
    <p:sldId id="278" r:id="rId18"/>
    <p:sldId id="283" r:id="rId19"/>
    <p:sldId id="2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699"/>
    <a:srgbClr val="F05631"/>
    <a:srgbClr val="DCE5E3"/>
    <a:srgbClr val="E8F1EE"/>
    <a:srgbClr val="F5FAFE"/>
    <a:srgbClr val="5EB3F4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4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D%20DRIVE\MJaved\MURTHY%20BOSS%20DATA\LRP%20SEP16\Version%202\health\1st%20Nov16\Industry%20fig%20&amp;%20chart-health,ALL--%20REVISED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'Health + PA - industry'!$B$3</c:f>
              <c:strCache>
                <c:ptCount val="1"/>
                <c:pt idx="0">
                  <c:v>2012-13</c:v>
                </c:pt>
              </c:strCache>
            </c:strRef>
          </c:tx>
          <c:invertIfNegative val="0"/>
          <c:cat>
            <c:strRef>
              <c:f>'Health + PA - industry'!$A$4:$A$7</c:f>
              <c:strCache>
                <c:ptCount val="4"/>
                <c:pt idx="0">
                  <c:v>Public Sector</c:v>
                </c:pt>
                <c:pt idx="1">
                  <c:v>Private Sector</c:v>
                </c:pt>
                <c:pt idx="2">
                  <c:v>Stand-alone</c:v>
                </c:pt>
                <c:pt idx="3">
                  <c:v>Industry</c:v>
                </c:pt>
              </c:strCache>
            </c:strRef>
          </c:cat>
          <c:val>
            <c:numRef>
              <c:f>'Health + PA - industry'!$B$4:$B$7</c:f>
              <c:numCache>
                <c:formatCode>_(* #,##0_);_(* \(#,##0\);_(* "-"??_);_(@_)</c:formatCode>
                <c:ptCount val="4"/>
                <c:pt idx="0">
                  <c:v>9873.2161999999607</c:v>
                </c:pt>
                <c:pt idx="1">
                  <c:v>5351.2810926780312</c:v>
                </c:pt>
                <c:pt idx="2">
                  <c:v>1718.543384715857</c:v>
                </c:pt>
                <c:pt idx="3">
                  <c:v>16943.040677393896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52E-432B-ABBE-0AC78B8CE630}"/>
            </c:ext>
          </c:extLst>
        </c:ser>
        <c:ser>
          <c:idx val="1"/>
          <c:order val="1"/>
          <c:tx>
            <c:strRef>
              <c:f>'Health + PA - industry'!$C$3</c:f>
              <c:strCache>
                <c:ptCount val="1"/>
                <c:pt idx="0">
                  <c:v>2013-14</c:v>
                </c:pt>
              </c:strCache>
            </c:strRef>
          </c:tx>
          <c:invertIfNegative val="0"/>
          <c:cat>
            <c:strRef>
              <c:f>'Health + PA - industry'!$A$4:$A$7</c:f>
              <c:strCache>
                <c:ptCount val="4"/>
                <c:pt idx="0">
                  <c:v>Public Sector</c:v>
                </c:pt>
                <c:pt idx="1">
                  <c:v>Private Sector</c:v>
                </c:pt>
                <c:pt idx="2">
                  <c:v>Stand-alone</c:v>
                </c:pt>
                <c:pt idx="3">
                  <c:v>Industry</c:v>
                </c:pt>
              </c:strCache>
            </c:strRef>
          </c:cat>
          <c:val>
            <c:numRef>
              <c:f>'Health + PA - industry'!$C$4:$C$7</c:f>
              <c:numCache>
                <c:formatCode>_(* #,##0_);_(* \(#,##0\);_(* "-"??_);_(@_)</c:formatCode>
                <c:ptCount val="4"/>
                <c:pt idx="0">
                  <c:v>11366.52400000001</c:v>
                </c:pt>
                <c:pt idx="1">
                  <c:v>5907.07</c:v>
                </c:pt>
                <c:pt idx="2">
                  <c:v>2233.94</c:v>
                </c:pt>
                <c:pt idx="3">
                  <c:v>19507.534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52E-432B-ABBE-0AC78B8CE630}"/>
            </c:ext>
          </c:extLst>
        </c:ser>
        <c:ser>
          <c:idx val="2"/>
          <c:order val="2"/>
          <c:tx>
            <c:strRef>
              <c:f>'Health + PA - industry'!$D$3</c:f>
              <c:strCache>
                <c:ptCount val="1"/>
                <c:pt idx="0">
                  <c:v>2014-15</c:v>
                </c:pt>
              </c:strCache>
            </c:strRef>
          </c:tx>
          <c:invertIfNegative val="0"/>
          <c:cat>
            <c:strRef>
              <c:f>'Health + PA - industry'!$A$4:$A$7</c:f>
              <c:strCache>
                <c:ptCount val="4"/>
                <c:pt idx="0">
                  <c:v>Public Sector</c:v>
                </c:pt>
                <c:pt idx="1">
                  <c:v>Private Sector</c:v>
                </c:pt>
                <c:pt idx="2">
                  <c:v>Stand-alone</c:v>
                </c:pt>
                <c:pt idx="3">
                  <c:v>Industry</c:v>
                </c:pt>
              </c:strCache>
            </c:strRef>
          </c:cat>
          <c:val>
            <c:numRef>
              <c:f>'Health + PA - industry'!$D$4:$D$7</c:f>
              <c:numCache>
                <c:formatCode>_(* #,##0_);_(* \(#,##0\);_(* "-"??_);_(@_)</c:formatCode>
                <c:ptCount val="4"/>
                <c:pt idx="0">
                  <c:v>13395.91</c:v>
                </c:pt>
                <c:pt idx="1">
                  <c:v>6153.17</c:v>
                </c:pt>
                <c:pt idx="2">
                  <c:v>2924.9599999999996</c:v>
                </c:pt>
                <c:pt idx="3">
                  <c:v>22474.039999999903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52E-432B-ABBE-0AC78B8CE630}"/>
            </c:ext>
          </c:extLst>
        </c:ser>
        <c:ser>
          <c:idx val="3"/>
          <c:order val="3"/>
          <c:tx>
            <c:strRef>
              <c:f>'Health + PA - industry'!$E$3</c:f>
              <c:strCache>
                <c:ptCount val="1"/>
                <c:pt idx="0">
                  <c:v>2015-16</c:v>
                </c:pt>
              </c:strCache>
            </c:strRef>
          </c:tx>
          <c:invertIfNegative val="0"/>
          <c:cat>
            <c:strRef>
              <c:f>'Health + PA - industry'!$A$4:$A$7</c:f>
              <c:strCache>
                <c:ptCount val="4"/>
                <c:pt idx="0">
                  <c:v>Public Sector</c:v>
                </c:pt>
                <c:pt idx="1">
                  <c:v>Private Sector</c:v>
                </c:pt>
                <c:pt idx="2">
                  <c:v>Stand-alone</c:v>
                </c:pt>
                <c:pt idx="3">
                  <c:v>Industry</c:v>
                </c:pt>
              </c:strCache>
            </c:strRef>
          </c:cat>
          <c:val>
            <c:numRef>
              <c:f>'Health + PA - industry'!$E$4:$E$7</c:f>
              <c:numCache>
                <c:formatCode>_(* #,##0_);_(* \(#,##0\);_(* "-"??_);_(@_)</c:formatCode>
                <c:ptCount val="4"/>
                <c:pt idx="0">
                  <c:v>16307.580000000002</c:v>
                </c:pt>
                <c:pt idx="1">
                  <c:v>6907.51</c:v>
                </c:pt>
                <c:pt idx="2">
                  <c:v>4153.79</c:v>
                </c:pt>
                <c:pt idx="3">
                  <c:v>27368.880000000005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52E-432B-ABBE-0AC78B8CE630}"/>
            </c:ext>
          </c:extLst>
        </c:ser>
        <c:ser>
          <c:idx val="4"/>
          <c:order val="4"/>
          <c:tx>
            <c:strRef>
              <c:f>'Health + PA - industry'!$F$3</c:f>
              <c:strCache>
                <c:ptCount val="1"/>
                <c:pt idx="0">
                  <c:v>2016-17 (Estimated)</c:v>
                </c:pt>
              </c:strCache>
            </c:strRef>
          </c:tx>
          <c:invertIfNegative val="0"/>
          <c:cat>
            <c:strRef>
              <c:f>'Health + PA - industry'!$A$4:$A$7</c:f>
              <c:strCache>
                <c:ptCount val="4"/>
                <c:pt idx="0">
                  <c:v>Public Sector</c:v>
                </c:pt>
                <c:pt idx="1">
                  <c:v>Private Sector</c:v>
                </c:pt>
                <c:pt idx="2">
                  <c:v>Stand-alone</c:v>
                </c:pt>
                <c:pt idx="3">
                  <c:v>Industry</c:v>
                </c:pt>
              </c:strCache>
            </c:strRef>
          </c:cat>
          <c:val>
            <c:numRef>
              <c:f>'Health + PA - industry'!$F$4:$F$7</c:f>
              <c:numCache>
                <c:formatCode>_(* #,##0_);_(* \(#,##0\);_(* "-"??_);_(@_)</c:formatCode>
                <c:ptCount val="4"/>
                <c:pt idx="0">
                  <c:v>19499.200364731114</c:v>
                </c:pt>
                <c:pt idx="1">
                  <c:v>8304.8439456095111</c:v>
                </c:pt>
                <c:pt idx="2">
                  <c:v>5760.2212547400004</c:v>
                </c:pt>
                <c:pt idx="3">
                  <c:v>33564.472781080585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52E-432B-ABBE-0AC78B8CE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-1413601088"/>
        <c:axId val="-1413600000"/>
      </c:barChart>
      <c:lineChart>
        <c:grouping val="standard"/>
        <c:varyColors val="0"/>
        <c:ser>
          <c:idx val="5"/>
          <c:order val="5"/>
          <c:tx>
            <c:strRef>
              <c:f>'Health + PA - industry'!$G$3</c:f>
              <c:strCache>
                <c:ptCount val="1"/>
              </c:strCache>
            </c:strRef>
          </c:tx>
          <c:spPr>
            <a:ln>
              <a:noFill/>
            </a:ln>
          </c:spPr>
          <c:marker>
            <c:spPr>
              <a:solidFill>
                <a:schemeClr val="bg2">
                  <a:lumMod val="75000"/>
                </a:schemeClr>
              </a:solidFill>
            </c:spPr>
          </c:marker>
          <c:dPt>
            <c:idx val="0"/>
            <c:marker>
              <c:symbol val="circle"/>
              <c:size val="5"/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152E-432B-ABBE-0AC78B8CE630}"/>
              </c:ext>
            </c:extLst>
          </c:dPt>
          <c:dLbls>
            <c:dLbl>
              <c:idx val="0"/>
              <c:layout>
                <c:manualLayout>
                  <c:x val="-4.3270392447604306E-2"/>
                  <c:y val="-3.04373964020003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52E-432B-ABBE-0AC78B8CE63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1049137147036882E-2"/>
                  <c:y val="-3.98737190335370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52E-432B-ABBE-0AC78B8CE63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3633018461739857E-2"/>
                  <c:y val="-1.5197848289090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52E-432B-ABBE-0AC78B8CE63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7588314752863324E-2"/>
                  <c:y val="-0.197530864197531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152E-432B-ABBE-0AC78B8CE63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00B0F0"/>
              </a:solidFill>
            </c:spPr>
            <c:txPr>
              <a:bodyPr/>
              <a:lstStyle/>
              <a:p>
                <a:pPr>
                  <a:defRPr lang="en-US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'Health + PA - industry'!$A$4:$A$7</c:f>
              <c:strCache>
                <c:ptCount val="4"/>
                <c:pt idx="0">
                  <c:v>Public Sector</c:v>
                </c:pt>
                <c:pt idx="1">
                  <c:v>Private Sector</c:v>
                </c:pt>
                <c:pt idx="2">
                  <c:v>Stand-alone</c:v>
                </c:pt>
                <c:pt idx="3">
                  <c:v>Industry</c:v>
                </c:pt>
              </c:strCache>
            </c:strRef>
          </c:cat>
          <c:val>
            <c:numRef>
              <c:f>'Health + PA - industry'!$G$4:$G$7</c:f>
              <c:numCache>
                <c:formatCode>0.0%</c:formatCode>
                <c:ptCount val="4"/>
                <c:pt idx="0">
                  <c:v>0.18546719031988596</c:v>
                </c:pt>
                <c:pt idx="1">
                  <c:v>0.11613937138370056</c:v>
                </c:pt>
                <c:pt idx="2">
                  <c:v>0.35306813433703138</c:v>
                </c:pt>
                <c:pt idx="3">
                  <c:v>0.18637536243207251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9-152E-432B-ABBE-0AC78B8CE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13595104"/>
        <c:axId val="-1413599456"/>
      </c:lineChart>
      <c:catAx>
        <c:axId val="-14136010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en-US">
                <a:solidFill>
                  <a:schemeClr val="tx1"/>
                </a:solidFill>
              </a:defRPr>
            </a:pPr>
            <a:endParaRPr lang="en-US"/>
          </a:p>
        </c:txPr>
        <c:crossAx val="-1413600000"/>
        <c:crosses val="autoZero"/>
        <c:auto val="1"/>
        <c:lblAlgn val="ctr"/>
        <c:lblOffset val="100"/>
        <c:noMultiLvlLbl val="0"/>
      </c:catAx>
      <c:valAx>
        <c:axId val="-1413600000"/>
        <c:scaling>
          <c:orientation val="minMax"/>
        </c:scaling>
        <c:delete val="0"/>
        <c:axPos val="l"/>
        <c:majorGridlines/>
        <c:numFmt formatCode="_(* #,##0_);_(* \(#,##0\);_(* &quot;-&quot;??_);_(@_)" sourceLinked="1"/>
        <c:majorTickMark val="none"/>
        <c:minorTickMark val="none"/>
        <c:tickLblPos val="nextTo"/>
        <c:txPr>
          <a:bodyPr/>
          <a:lstStyle/>
          <a:p>
            <a:pPr>
              <a:defRPr lang="en-US" b="1">
                <a:solidFill>
                  <a:schemeClr val="tx1"/>
                </a:solidFill>
              </a:defRPr>
            </a:pPr>
            <a:endParaRPr lang="en-US"/>
          </a:p>
        </c:txPr>
        <c:crossAx val="-1413601088"/>
        <c:crosses val="autoZero"/>
        <c:crossBetween val="between"/>
      </c:valAx>
      <c:valAx>
        <c:axId val="-1413599456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lang="en-US" b="1">
                <a:solidFill>
                  <a:schemeClr val="tx1"/>
                </a:solidFill>
              </a:defRPr>
            </a:pPr>
            <a:endParaRPr lang="en-US"/>
          </a:p>
        </c:txPr>
        <c:crossAx val="-1413595104"/>
        <c:crosses val="max"/>
        <c:crossBetween val="between"/>
      </c:valAx>
      <c:catAx>
        <c:axId val="-14135951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413599456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egendEntry>
        <c:idx val="5"/>
        <c:delete val="1"/>
      </c:legendEntry>
      <c:layout/>
      <c:overlay val="0"/>
      <c:txPr>
        <a:bodyPr/>
        <a:lstStyle/>
        <a:p>
          <a:pPr>
            <a:defRPr lang="en-US"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600">
          <a:solidFill>
            <a:schemeClr val="bg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Sheet2!$B$3:$B$5</c:f>
              <c:strCache>
                <c:ptCount val="3"/>
                <c:pt idx="0">
                  <c:v>Industry</c:v>
                </c:pt>
                <c:pt idx="2">
                  <c:v>Population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Sheet2!$A$6:$A$15</c:f>
              <c:strCache>
                <c:ptCount val="10"/>
                <c:pt idx="0">
                  <c:v>Maharashtra</c:v>
                </c:pt>
                <c:pt idx="1">
                  <c:v>Tamil Nadu</c:v>
                </c:pt>
                <c:pt idx="2">
                  <c:v>Karnataka</c:v>
                </c:pt>
                <c:pt idx="3">
                  <c:v>Delhi</c:v>
                </c:pt>
                <c:pt idx="4">
                  <c:v>Gujarat</c:v>
                </c:pt>
                <c:pt idx="5">
                  <c:v>West Bengal</c:v>
                </c:pt>
                <c:pt idx="6">
                  <c:v>Haryana</c:v>
                </c:pt>
                <c:pt idx="7">
                  <c:v>Kerala</c:v>
                </c:pt>
                <c:pt idx="8">
                  <c:v>Uttar Pradesh</c:v>
                </c:pt>
                <c:pt idx="9">
                  <c:v>Telangana + AP</c:v>
                </c:pt>
              </c:strCache>
            </c:strRef>
          </c:cat>
          <c:val>
            <c:numRef>
              <c:f>Sheet2!$B$6:$B$15</c:f>
            </c:numRef>
          </c:val>
        </c:ser>
        <c:ser>
          <c:idx val="1"/>
          <c:order val="1"/>
          <c:tx>
            <c:strRef>
              <c:f>Sheet2!$C$3:$C$5</c:f>
              <c:strCache>
                <c:ptCount val="3"/>
                <c:pt idx="0">
                  <c:v>Industry</c:v>
                </c:pt>
                <c:pt idx="2">
                  <c:v>GWP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Sheet2!$A$6:$A$15</c:f>
              <c:strCache>
                <c:ptCount val="10"/>
                <c:pt idx="0">
                  <c:v>Maharashtra</c:v>
                </c:pt>
                <c:pt idx="1">
                  <c:v>Tamil Nadu</c:v>
                </c:pt>
                <c:pt idx="2">
                  <c:v>Karnataka</c:v>
                </c:pt>
                <c:pt idx="3">
                  <c:v>Delhi</c:v>
                </c:pt>
                <c:pt idx="4">
                  <c:v>Gujarat</c:v>
                </c:pt>
                <c:pt idx="5">
                  <c:v>West Bengal</c:v>
                </c:pt>
                <c:pt idx="6">
                  <c:v>Haryana</c:v>
                </c:pt>
                <c:pt idx="7">
                  <c:v>Kerala</c:v>
                </c:pt>
                <c:pt idx="8">
                  <c:v>Uttar Pradesh</c:v>
                </c:pt>
                <c:pt idx="9">
                  <c:v>Telangana + AP</c:v>
                </c:pt>
              </c:strCache>
            </c:strRef>
          </c:cat>
          <c:val>
            <c:numRef>
              <c:f>Sheet2!$C$6:$C$15</c:f>
            </c:numRef>
          </c:val>
        </c:ser>
        <c:ser>
          <c:idx val="2"/>
          <c:order val="2"/>
          <c:tx>
            <c:strRef>
              <c:f>Sheet2!$D$3:$D$5</c:f>
              <c:strCache>
                <c:ptCount val="3"/>
                <c:pt idx="0">
                  <c:v>Industry</c:v>
                </c:pt>
                <c:pt idx="2">
                  <c:v>Share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Sheet2!$A$6:$A$15</c:f>
              <c:strCache>
                <c:ptCount val="10"/>
                <c:pt idx="0">
                  <c:v>Maharashtra</c:v>
                </c:pt>
                <c:pt idx="1">
                  <c:v>Tamil Nadu</c:v>
                </c:pt>
                <c:pt idx="2">
                  <c:v>Karnataka</c:v>
                </c:pt>
                <c:pt idx="3">
                  <c:v>Delhi</c:v>
                </c:pt>
                <c:pt idx="4">
                  <c:v>Gujarat</c:v>
                </c:pt>
                <c:pt idx="5">
                  <c:v>West Bengal</c:v>
                </c:pt>
                <c:pt idx="6">
                  <c:v>Haryana</c:v>
                </c:pt>
                <c:pt idx="7">
                  <c:v>Kerala</c:v>
                </c:pt>
                <c:pt idx="8">
                  <c:v>Uttar Pradesh</c:v>
                </c:pt>
                <c:pt idx="9">
                  <c:v>Telangana + AP</c:v>
                </c:pt>
              </c:strCache>
            </c:strRef>
          </c:cat>
          <c:val>
            <c:numRef>
              <c:f>Sheet2!$D$6:$D$15</c:f>
              <c:numCache>
                <c:formatCode>0.00%</c:formatCode>
                <c:ptCount val="10"/>
                <c:pt idx="0">
                  <c:v>0.309</c:v>
                </c:pt>
                <c:pt idx="1">
                  <c:v>0.115</c:v>
                </c:pt>
                <c:pt idx="2">
                  <c:v>0.10299999999999999</c:v>
                </c:pt>
                <c:pt idx="3">
                  <c:v>8.7999999999999995E-2</c:v>
                </c:pt>
                <c:pt idx="4">
                  <c:v>0.06</c:v>
                </c:pt>
                <c:pt idx="5">
                  <c:v>4.3999999999999997E-2</c:v>
                </c:pt>
                <c:pt idx="6">
                  <c:v>4.2000000000000003E-2</c:v>
                </c:pt>
                <c:pt idx="7">
                  <c:v>3.4000000000000002E-2</c:v>
                </c:pt>
                <c:pt idx="8">
                  <c:v>0.03</c:v>
                </c:pt>
                <c:pt idx="9">
                  <c:v>4.9000000000000002E-2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341B96-66C8-4DAD-AD0B-5E850D8B48DB}" type="doc">
      <dgm:prSet loTypeId="urn:microsoft.com/office/officeart/2005/8/layout/venn1" loCatId="relationship" qsTypeId="urn:microsoft.com/office/officeart/2005/8/quickstyle/simple2" qsCatId="simple" csTypeId="urn:microsoft.com/office/officeart/2005/8/colors/colorful1" csCatId="colorful" phldr="1"/>
      <dgm:spPr/>
    </dgm:pt>
    <dgm:pt modelId="{1AE27FE1-DA9F-42F6-A0C1-9D7C323DD2F7}">
      <dgm:prSet phldrT="[Text]"/>
      <dgm:spPr/>
      <dgm:t>
        <a:bodyPr/>
        <a:lstStyle/>
        <a:p>
          <a:r>
            <a:rPr lang="en-US" b="1" dirty="0" smtClean="0"/>
            <a:t>Process</a:t>
          </a:r>
        </a:p>
        <a:p>
          <a:r>
            <a:rPr lang="en-US" b="1" dirty="0" smtClean="0"/>
            <a:t>Digitization</a:t>
          </a:r>
          <a:endParaRPr lang="en-US" b="1" dirty="0"/>
        </a:p>
      </dgm:t>
    </dgm:pt>
    <dgm:pt modelId="{61E51FB7-CD62-4595-A857-E017581AFB59}" type="parTrans" cxnId="{38A94852-7C8D-4849-8E02-5EE783F239E1}">
      <dgm:prSet/>
      <dgm:spPr/>
      <dgm:t>
        <a:bodyPr/>
        <a:lstStyle/>
        <a:p>
          <a:endParaRPr lang="en-US"/>
        </a:p>
      </dgm:t>
    </dgm:pt>
    <dgm:pt modelId="{E0AF35C7-F1ED-47D3-9A6A-711E93780247}" type="sibTrans" cxnId="{38A94852-7C8D-4849-8E02-5EE783F239E1}">
      <dgm:prSet/>
      <dgm:spPr/>
      <dgm:t>
        <a:bodyPr/>
        <a:lstStyle/>
        <a:p>
          <a:endParaRPr lang="en-US"/>
        </a:p>
      </dgm:t>
    </dgm:pt>
    <dgm:pt modelId="{17294D42-D963-4482-86B7-06FDD3BFECF6}">
      <dgm:prSet phldrT="[Text]"/>
      <dgm:spPr/>
      <dgm:t>
        <a:bodyPr/>
        <a:lstStyle/>
        <a:p>
          <a:r>
            <a:rPr lang="en-US" b="1" dirty="0" smtClean="0"/>
            <a:t>Distribution of Future –</a:t>
          </a:r>
          <a:r>
            <a:rPr lang="en-US" b="1" dirty="0" err="1" smtClean="0"/>
            <a:t>Phygital</a:t>
          </a:r>
          <a:r>
            <a:rPr lang="en-US" b="1" dirty="0" smtClean="0"/>
            <a:t>  </a:t>
          </a:r>
          <a:r>
            <a:rPr lang="en-US" dirty="0" smtClean="0"/>
            <a:t> </a:t>
          </a:r>
          <a:endParaRPr lang="en-US" dirty="0"/>
        </a:p>
      </dgm:t>
    </dgm:pt>
    <dgm:pt modelId="{EB823734-928A-4025-B083-4200A12029D0}" type="parTrans" cxnId="{400425ED-69A6-45B7-B405-A0552285DEDB}">
      <dgm:prSet/>
      <dgm:spPr/>
      <dgm:t>
        <a:bodyPr/>
        <a:lstStyle/>
        <a:p>
          <a:endParaRPr lang="en-US"/>
        </a:p>
      </dgm:t>
    </dgm:pt>
    <dgm:pt modelId="{7B5363C3-9079-4AF7-9CA2-E23984909EB8}" type="sibTrans" cxnId="{400425ED-69A6-45B7-B405-A0552285DEDB}">
      <dgm:prSet/>
      <dgm:spPr/>
      <dgm:t>
        <a:bodyPr/>
        <a:lstStyle/>
        <a:p>
          <a:endParaRPr lang="en-US"/>
        </a:p>
      </dgm:t>
    </dgm:pt>
    <dgm:pt modelId="{8F25BBB7-3DC5-44CD-8846-AACBB1E2E734}">
      <dgm:prSet phldrT="[Text]"/>
      <dgm:spPr/>
      <dgm:t>
        <a:bodyPr/>
        <a:lstStyle/>
        <a:p>
          <a:r>
            <a:rPr lang="en-US" dirty="0" smtClean="0"/>
            <a:t>Products &amp;Pricing   </a:t>
          </a:r>
          <a:endParaRPr lang="en-US" dirty="0"/>
        </a:p>
      </dgm:t>
    </dgm:pt>
    <dgm:pt modelId="{8D43ED5A-794C-4E93-87AF-DC0C8E61B0DC}" type="parTrans" cxnId="{14A92ECC-708F-4EA1-83D1-099BC92D1E42}">
      <dgm:prSet/>
      <dgm:spPr/>
      <dgm:t>
        <a:bodyPr/>
        <a:lstStyle/>
        <a:p>
          <a:endParaRPr lang="en-US"/>
        </a:p>
      </dgm:t>
    </dgm:pt>
    <dgm:pt modelId="{DF64A655-4ECA-47A8-8951-0C374C3F3CBD}" type="sibTrans" cxnId="{14A92ECC-708F-4EA1-83D1-099BC92D1E42}">
      <dgm:prSet/>
      <dgm:spPr/>
      <dgm:t>
        <a:bodyPr/>
        <a:lstStyle/>
        <a:p>
          <a:endParaRPr lang="en-US"/>
        </a:p>
      </dgm:t>
    </dgm:pt>
    <dgm:pt modelId="{3B6A6CC2-7B75-4413-BE0F-4371C15EAADA}" type="pres">
      <dgm:prSet presAssocID="{F7341B96-66C8-4DAD-AD0B-5E850D8B48DB}" presName="compositeShape" presStyleCnt="0">
        <dgm:presLayoutVars>
          <dgm:chMax val="7"/>
          <dgm:dir/>
          <dgm:resizeHandles val="exact"/>
        </dgm:presLayoutVars>
      </dgm:prSet>
      <dgm:spPr/>
    </dgm:pt>
    <dgm:pt modelId="{335688DC-6B3E-4830-A874-03AADE87BBAD}" type="pres">
      <dgm:prSet presAssocID="{1AE27FE1-DA9F-42F6-A0C1-9D7C323DD2F7}" presName="circ1" presStyleLbl="vennNode1" presStyleIdx="0" presStyleCnt="3"/>
      <dgm:spPr/>
      <dgm:t>
        <a:bodyPr/>
        <a:lstStyle/>
        <a:p>
          <a:endParaRPr lang="en-US"/>
        </a:p>
      </dgm:t>
    </dgm:pt>
    <dgm:pt modelId="{1A8813F6-0D9D-4401-9314-08F91F09079C}" type="pres">
      <dgm:prSet presAssocID="{1AE27FE1-DA9F-42F6-A0C1-9D7C323DD2F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F2556E-97C2-4468-BDD7-638F6D1A2132}" type="pres">
      <dgm:prSet presAssocID="{17294D42-D963-4482-86B7-06FDD3BFECF6}" presName="circ2" presStyleLbl="vennNode1" presStyleIdx="1" presStyleCnt="3"/>
      <dgm:spPr/>
      <dgm:t>
        <a:bodyPr/>
        <a:lstStyle/>
        <a:p>
          <a:endParaRPr lang="en-US"/>
        </a:p>
      </dgm:t>
    </dgm:pt>
    <dgm:pt modelId="{3B22D06C-9A0C-48CE-8013-F35C7AD8866A}" type="pres">
      <dgm:prSet presAssocID="{17294D42-D963-4482-86B7-06FDD3BFECF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691F0E-01CA-4E64-B9BD-25C2A89A8627}" type="pres">
      <dgm:prSet presAssocID="{8F25BBB7-3DC5-44CD-8846-AACBB1E2E734}" presName="circ3" presStyleLbl="vennNode1" presStyleIdx="2" presStyleCnt="3"/>
      <dgm:spPr/>
      <dgm:t>
        <a:bodyPr/>
        <a:lstStyle/>
        <a:p>
          <a:endParaRPr lang="en-IN"/>
        </a:p>
      </dgm:t>
    </dgm:pt>
    <dgm:pt modelId="{5DF673D8-CAE6-4FE8-AE91-5BEED9378F60}" type="pres">
      <dgm:prSet presAssocID="{8F25BBB7-3DC5-44CD-8846-AACBB1E2E73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D6B76EA-DF09-4389-B996-14813AF1963B}" type="presOf" srcId="{17294D42-D963-4482-86B7-06FDD3BFECF6}" destId="{65F2556E-97C2-4468-BDD7-638F6D1A2132}" srcOrd="0" destOrd="0" presId="urn:microsoft.com/office/officeart/2005/8/layout/venn1"/>
    <dgm:cxn modelId="{EFF91818-4BE7-4F70-AA92-D6841371C891}" type="presOf" srcId="{8F25BBB7-3DC5-44CD-8846-AACBB1E2E734}" destId="{5DF673D8-CAE6-4FE8-AE91-5BEED9378F60}" srcOrd="1" destOrd="0" presId="urn:microsoft.com/office/officeart/2005/8/layout/venn1"/>
    <dgm:cxn modelId="{49E7B590-01A7-4AAF-9808-1910A0DEA933}" type="presOf" srcId="{F7341B96-66C8-4DAD-AD0B-5E850D8B48DB}" destId="{3B6A6CC2-7B75-4413-BE0F-4371C15EAADA}" srcOrd="0" destOrd="0" presId="urn:microsoft.com/office/officeart/2005/8/layout/venn1"/>
    <dgm:cxn modelId="{A066F7C1-2694-477D-9054-B7079187AD20}" type="presOf" srcId="{8F25BBB7-3DC5-44CD-8846-AACBB1E2E734}" destId="{E9691F0E-01CA-4E64-B9BD-25C2A89A8627}" srcOrd="0" destOrd="0" presId="urn:microsoft.com/office/officeart/2005/8/layout/venn1"/>
    <dgm:cxn modelId="{400425ED-69A6-45B7-B405-A0552285DEDB}" srcId="{F7341B96-66C8-4DAD-AD0B-5E850D8B48DB}" destId="{17294D42-D963-4482-86B7-06FDD3BFECF6}" srcOrd="1" destOrd="0" parTransId="{EB823734-928A-4025-B083-4200A12029D0}" sibTransId="{7B5363C3-9079-4AF7-9CA2-E23984909EB8}"/>
    <dgm:cxn modelId="{598B271E-73B9-49E0-B8A3-FAE4DF2EFA33}" type="presOf" srcId="{17294D42-D963-4482-86B7-06FDD3BFECF6}" destId="{3B22D06C-9A0C-48CE-8013-F35C7AD8866A}" srcOrd="1" destOrd="0" presId="urn:microsoft.com/office/officeart/2005/8/layout/venn1"/>
    <dgm:cxn modelId="{14A92ECC-708F-4EA1-83D1-099BC92D1E42}" srcId="{F7341B96-66C8-4DAD-AD0B-5E850D8B48DB}" destId="{8F25BBB7-3DC5-44CD-8846-AACBB1E2E734}" srcOrd="2" destOrd="0" parTransId="{8D43ED5A-794C-4E93-87AF-DC0C8E61B0DC}" sibTransId="{DF64A655-4ECA-47A8-8951-0C374C3F3CBD}"/>
    <dgm:cxn modelId="{A3FBD568-18B3-4C55-B826-946C5A639DEE}" type="presOf" srcId="{1AE27FE1-DA9F-42F6-A0C1-9D7C323DD2F7}" destId="{1A8813F6-0D9D-4401-9314-08F91F09079C}" srcOrd="1" destOrd="0" presId="urn:microsoft.com/office/officeart/2005/8/layout/venn1"/>
    <dgm:cxn modelId="{38A94852-7C8D-4849-8E02-5EE783F239E1}" srcId="{F7341B96-66C8-4DAD-AD0B-5E850D8B48DB}" destId="{1AE27FE1-DA9F-42F6-A0C1-9D7C323DD2F7}" srcOrd="0" destOrd="0" parTransId="{61E51FB7-CD62-4595-A857-E017581AFB59}" sibTransId="{E0AF35C7-F1ED-47D3-9A6A-711E93780247}"/>
    <dgm:cxn modelId="{6E39AA3B-E72F-43E9-A38B-6C3792992D2B}" type="presOf" srcId="{1AE27FE1-DA9F-42F6-A0C1-9D7C323DD2F7}" destId="{335688DC-6B3E-4830-A874-03AADE87BBAD}" srcOrd="0" destOrd="0" presId="urn:microsoft.com/office/officeart/2005/8/layout/venn1"/>
    <dgm:cxn modelId="{45EBF6E4-E5A5-4019-8A9B-E3AAE86029BD}" type="presParOf" srcId="{3B6A6CC2-7B75-4413-BE0F-4371C15EAADA}" destId="{335688DC-6B3E-4830-A874-03AADE87BBAD}" srcOrd="0" destOrd="0" presId="urn:microsoft.com/office/officeart/2005/8/layout/venn1"/>
    <dgm:cxn modelId="{181D6622-8477-45DB-9C09-6443F46DA406}" type="presParOf" srcId="{3B6A6CC2-7B75-4413-BE0F-4371C15EAADA}" destId="{1A8813F6-0D9D-4401-9314-08F91F09079C}" srcOrd="1" destOrd="0" presId="urn:microsoft.com/office/officeart/2005/8/layout/venn1"/>
    <dgm:cxn modelId="{AAC983AB-8BA0-43C4-BAF5-8F31AABAAD56}" type="presParOf" srcId="{3B6A6CC2-7B75-4413-BE0F-4371C15EAADA}" destId="{65F2556E-97C2-4468-BDD7-638F6D1A2132}" srcOrd="2" destOrd="0" presId="urn:microsoft.com/office/officeart/2005/8/layout/venn1"/>
    <dgm:cxn modelId="{686778E3-A91A-462C-B164-AA396DAB4E45}" type="presParOf" srcId="{3B6A6CC2-7B75-4413-BE0F-4371C15EAADA}" destId="{3B22D06C-9A0C-48CE-8013-F35C7AD8866A}" srcOrd="3" destOrd="0" presId="urn:microsoft.com/office/officeart/2005/8/layout/venn1"/>
    <dgm:cxn modelId="{6A630250-637D-4D8F-87A3-8EA0555C8FD0}" type="presParOf" srcId="{3B6A6CC2-7B75-4413-BE0F-4371C15EAADA}" destId="{E9691F0E-01CA-4E64-B9BD-25C2A89A8627}" srcOrd="4" destOrd="0" presId="urn:microsoft.com/office/officeart/2005/8/layout/venn1"/>
    <dgm:cxn modelId="{C5FFBB92-C5FD-4728-9F65-45993C8EF575}" type="presParOf" srcId="{3B6A6CC2-7B75-4413-BE0F-4371C15EAADA}" destId="{5DF673D8-CAE6-4FE8-AE91-5BEED9378F6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5688DC-6B3E-4830-A874-03AADE87BBAD}">
      <dsp:nvSpPr>
        <dsp:cNvPr id="0" name=""/>
        <dsp:cNvSpPr/>
      </dsp:nvSpPr>
      <dsp:spPr>
        <a:xfrm>
          <a:off x="2596341" y="53166"/>
          <a:ext cx="2552007" cy="255200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Process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Digitization</a:t>
          </a:r>
          <a:endParaRPr lang="en-US" sz="2400" b="1" kern="1200" dirty="0"/>
        </a:p>
      </dsp:txBody>
      <dsp:txXfrm>
        <a:off x="2936609" y="499768"/>
        <a:ext cx="1871472" cy="1148403"/>
      </dsp:txXfrm>
    </dsp:sp>
    <dsp:sp modelId="{65F2556E-97C2-4468-BDD7-638F6D1A2132}">
      <dsp:nvSpPr>
        <dsp:cNvPr id="0" name=""/>
        <dsp:cNvSpPr/>
      </dsp:nvSpPr>
      <dsp:spPr>
        <a:xfrm>
          <a:off x="3517191" y="1648171"/>
          <a:ext cx="2552007" cy="255200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Distribution of Future –</a:t>
          </a:r>
          <a:r>
            <a:rPr lang="en-US" sz="2400" b="1" kern="1200" dirty="0" err="1" smtClean="0"/>
            <a:t>Phygital</a:t>
          </a:r>
          <a:r>
            <a:rPr lang="en-US" sz="2400" b="1" kern="1200" dirty="0" smtClean="0"/>
            <a:t>  </a:t>
          </a:r>
          <a:r>
            <a:rPr lang="en-US" sz="2400" kern="1200" dirty="0" smtClean="0"/>
            <a:t> </a:t>
          </a:r>
          <a:endParaRPr lang="en-US" sz="2400" kern="1200" dirty="0"/>
        </a:p>
      </dsp:txBody>
      <dsp:txXfrm>
        <a:off x="4297680" y="2307440"/>
        <a:ext cx="1531204" cy="1403604"/>
      </dsp:txXfrm>
    </dsp:sp>
    <dsp:sp modelId="{E9691F0E-01CA-4E64-B9BD-25C2A89A8627}">
      <dsp:nvSpPr>
        <dsp:cNvPr id="0" name=""/>
        <dsp:cNvSpPr/>
      </dsp:nvSpPr>
      <dsp:spPr>
        <a:xfrm>
          <a:off x="1675492" y="1648171"/>
          <a:ext cx="2552007" cy="255200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Products &amp;Pricing   </a:t>
          </a:r>
          <a:endParaRPr lang="en-US" sz="2400" kern="1200" dirty="0"/>
        </a:p>
      </dsp:txBody>
      <dsp:txXfrm>
        <a:off x="1915806" y="2307440"/>
        <a:ext cx="1531204" cy="1403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0.84793</cdr:x>
      <cdr:y>0.91425</cdr:y>
    </cdr:from>
    <cdr:to>
      <cdr:x>0.99078</cdr:x>
      <cdr:y>0.98099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9299437" y="4874352"/>
          <a:ext cx="1566667" cy="355846"/>
        </a:xfrm>
        <a:prstGeom xmlns:a="http://schemas.openxmlformats.org/drawingml/2006/main" prst="rect">
          <a:avLst/>
        </a:prstGeom>
        <a:solidFill xmlns:a="http://schemas.openxmlformats.org/drawingml/2006/main">
          <a:srgbClr val="00A3E8"/>
        </a:solidFill>
        <a:ln xmlns:a="http://schemas.openxmlformats.org/drawingml/2006/main" w="9525" cmpd="sng">
          <a:solidFill>
            <a:sysClr val="window" lastClr="FFFFFF">
              <a:shade val="50000"/>
            </a:sysClr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US" sz="1800" dirty="0">
              <a:solidFill>
                <a:schemeClr val="tx1"/>
              </a:solidFill>
            </a:rPr>
            <a:t>CAGR</a:t>
          </a:r>
          <a:r>
            <a:rPr lang="en-US" sz="1800" baseline="0" dirty="0">
              <a:solidFill>
                <a:schemeClr val="tx1"/>
              </a:solidFill>
            </a:rPr>
            <a:t> </a:t>
          </a:r>
          <a:endParaRPr lang="en-US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0.10322</cdr:x>
      <cdr:y>0.02295</cdr:y>
    </cdr:from>
    <cdr:to>
      <cdr:x>0.3418</cdr:x>
      <cdr:y>0.33582</cdr:y>
    </cdr:to>
    <cdr:sp macro="" textlink="">
      <cdr:nvSpPr>
        <cdr:cNvPr id="3" name="Oval 2"/>
        <cdr:cNvSpPr/>
      </cdr:nvSpPr>
      <cdr:spPr>
        <a:xfrm xmlns:a="http://schemas.openxmlformats.org/drawingml/2006/main">
          <a:off x="1132004" y="132105"/>
          <a:ext cx="2616591" cy="1800665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1">
            <a:alpha val="65000"/>
          </a:schemeClr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600" b="1" dirty="0" smtClean="0"/>
            <a:t>Estimated health Insurance Industry for 2016- 2017 is to 33,564 Crs</a:t>
          </a:r>
          <a:endParaRPr lang="en-US" sz="16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0.54724</cdr:x>
      <cdr:y>0.38724</cdr:y>
    </cdr:from>
    <cdr:to>
      <cdr:x>0.7493</cdr:x>
      <cdr:y>0.58998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3876262" y="2252869"/>
          <a:ext cx="1431234" cy="1179444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600" dirty="0" smtClean="0"/>
            <a:t>Maharashtra comprises of maximum share 30.90% </a:t>
          </a:r>
          <a:endParaRPr lang="en-US" sz="16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51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4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93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9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48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73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02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8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8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212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512EE-A04A-46EE-87EE-8D9A1AE860E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09C0A-F48A-41F7-AF6C-6FF5369631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87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05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0"/>
            <a:ext cx="12361180" cy="6858000"/>
          </a:xfrm>
          <a:prstGeom prst="rect">
            <a:avLst/>
          </a:prstGeom>
          <a:solidFill>
            <a:srgbClr val="E8F1EE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2799471"/>
            <a:ext cx="12192000" cy="1463040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400" b="1" dirty="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Current Issues In Health Care Insurance </a:t>
            </a:r>
          </a:p>
        </p:txBody>
      </p:sp>
      <p:sp>
        <p:nvSpPr>
          <p:cNvPr id="8" name="Rectangle 7"/>
          <p:cNvSpPr/>
          <p:nvPr/>
        </p:nvSpPr>
        <p:spPr>
          <a:xfrm>
            <a:off x="7740205" y="5399485"/>
            <a:ext cx="4250424" cy="1217036"/>
          </a:xfrm>
          <a:prstGeom prst="rect">
            <a:avLst/>
          </a:prstGeom>
          <a:solidFill>
            <a:srgbClr val="E8F1EE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Aditya Sharma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Head Strategic Initiatives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Bajaj Allianz General Insurance Co. ltd.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4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16200000">
            <a:off x="3304309" y="-1046019"/>
            <a:ext cx="4724401" cy="9060873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86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6" name="Rectangle 5"/>
          <p:cNvSpPr/>
          <p:nvPr/>
        </p:nvSpPr>
        <p:spPr>
          <a:xfrm>
            <a:off x="0" y="20727"/>
            <a:ext cx="5697415" cy="647114"/>
          </a:xfrm>
          <a:prstGeom prst="rect">
            <a:avLst/>
          </a:prstGeom>
          <a:solidFill>
            <a:srgbClr val="FF00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Regulatory Challenges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61621" y="1982612"/>
            <a:ext cx="9490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 smtClean="0"/>
              <a:t>Lack of data availability to analyse products.</a:t>
            </a:r>
          </a:p>
          <a:p>
            <a:endParaRPr lang="en-IN" sz="24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 smtClean="0"/>
              <a:t>Time taken in approval of products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400" dirty="0" smtClean="0"/>
              <a:t>Regulation on distribution  channels of products.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5170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-1" y="5467"/>
            <a:ext cx="5697415" cy="647114"/>
          </a:xfrm>
          <a:prstGeom prst="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Health Care Delivery Mechanism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6977" y="1746624"/>
            <a:ext cx="11998036" cy="3657600"/>
          </a:xfrm>
          <a:prstGeom prst="roundRect">
            <a:avLst/>
          </a:prstGeom>
          <a:solidFill>
            <a:srgbClr val="FFFF00">
              <a:alpha val="6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9059" y="2050424"/>
            <a:ext cx="11915336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ü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Varying treatment costs across providers due to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limited bargaining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power</a:t>
            </a:r>
          </a:p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en-US" sz="3200" dirty="0">
              <a:ea typeface="ＭＳ Ｐゴシック" charset="0"/>
              <a:cs typeface="ＭＳ Ｐゴシック" charset="0"/>
            </a:endParaRPr>
          </a:p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Lack of standardization &amp; accreditation in most healthcare facilities leading to difficulty in judging the authenticity of procedures &amp; </a:t>
            </a:r>
            <a:r>
              <a:rPr lang="en-US" sz="3200" dirty="0" smtClean="0">
                <a:ea typeface="ＭＳ Ｐゴシック" charset="0"/>
                <a:cs typeface="ＭＳ Ｐゴシック" charset="0"/>
              </a:rPr>
              <a:t>costs</a:t>
            </a:r>
          </a:p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ü"/>
            </a:pP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None/>
            </a:pP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78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16200000">
            <a:off x="712821" y="-712820"/>
            <a:ext cx="6888367" cy="8314008"/>
          </a:xfrm>
          <a:prstGeom prst="rect">
            <a:avLst/>
          </a:prstGeom>
          <a:gradFill flip="none" rotWithShape="1">
            <a:gsLst>
              <a:gs pos="6600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4" name="Rectangle 3"/>
          <p:cNvSpPr/>
          <p:nvPr/>
        </p:nvSpPr>
        <p:spPr>
          <a:xfrm>
            <a:off x="549612" y="529269"/>
            <a:ext cx="41208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IN" b="1" dirty="0"/>
          </a:p>
          <a:p>
            <a:pPr lvl="1"/>
            <a:r>
              <a:rPr lang="en-IN" b="1" dirty="0" smtClean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 rot="16200000">
            <a:off x="2563896" y="-2563895"/>
            <a:ext cx="6888367" cy="12016158"/>
          </a:xfrm>
          <a:prstGeom prst="rect">
            <a:avLst/>
          </a:prstGeom>
          <a:gradFill flip="none" rotWithShape="1">
            <a:gsLst>
              <a:gs pos="6600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8" name="Rectangle 7"/>
          <p:cNvSpPr/>
          <p:nvPr/>
        </p:nvSpPr>
        <p:spPr>
          <a:xfrm>
            <a:off x="1300049" y="667768"/>
            <a:ext cx="2070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/>
              <a:t>Product Innovation </a:t>
            </a:r>
            <a:endParaRPr lang="en-US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676" y="-1"/>
            <a:ext cx="12242676" cy="663627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6200000">
            <a:off x="2571487" y="-2696365"/>
            <a:ext cx="6873183" cy="12281097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86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5697415" cy="6471138"/>
          </a:xfrm>
          <a:prstGeom prst="rect">
            <a:avLst/>
          </a:prstGeom>
          <a:solidFill>
            <a:srgbClr val="FFFF00">
              <a:alpha val="8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1" y="5467"/>
            <a:ext cx="5697415" cy="647114"/>
          </a:xfrm>
          <a:prstGeom prst="rect">
            <a:avLst/>
          </a:prstGeom>
          <a:solidFill>
            <a:srgbClr val="FF00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Product Innovation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7218" y="921659"/>
            <a:ext cx="4778067" cy="890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 Lack of Customize </a:t>
            </a:r>
            <a:r>
              <a:rPr lang="en-US" sz="3200" dirty="0">
                <a:ea typeface="ＭＳ Ｐゴシック" charset="0"/>
                <a:cs typeface="ＭＳ Ｐゴシック" charset="0"/>
              </a:rPr>
              <a:t>Health Insurance Products 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13048" y="2154312"/>
            <a:ext cx="4556960" cy="14067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57772" y="3541449"/>
            <a:ext cx="4667513" cy="13607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1942" y="2556348"/>
            <a:ext cx="4778067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3200" dirty="0" smtClean="0">
                <a:ea typeface="ＭＳ Ｐゴシック" charset="0"/>
                <a:cs typeface="ＭＳ Ｐゴシック" charset="0"/>
              </a:rPr>
              <a:t>Affordability of Health Insurance Products </a:t>
            </a:r>
            <a:endParaRPr lang="en-US" sz="3200" dirty="0">
              <a:ea typeface="ＭＳ Ｐゴシック" charset="0"/>
              <a:cs typeface="ＭＳ Ｐゴシック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2936" y="4096760"/>
            <a:ext cx="5006629" cy="1280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3200" dirty="0">
                <a:ea typeface="ＭＳ Ｐゴシック" charset="0"/>
                <a:cs typeface="ＭＳ Ｐゴシック" charset="0"/>
              </a:rPr>
              <a:t>Insufficient data on Indian consumers &amp; disease patterns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602493" y="5489272"/>
            <a:ext cx="4667513" cy="13607"/>
          </a:xfrm>
          <a:prstGeom prst="line">
            <a:avLst/>
          </a:prstGeom>
          <a:ln w="603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Image result for rural market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399" y="820560"/>
            <a:ext cx="3033614" cy="195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litmusbranding.com/blog/wp-content/uploads/2014/10/good-things-small-pack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400" y="2697413"/>
            <a:ext cx="5559266" cy="330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blog.i2fly.com/wp-content/uploads/2007/12/vodaphone-chota-recharge_i2fl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644" y="808219"/>
            <a:ext cx="2842561" cy="1881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92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16200000">
            <a:off x="712821" y="-712820"/>
            <a:ext cx="6888367" cy="8314008"/>
          </a:xfrm>
          <a:prstGeom prst="rect">
            <a:avLst/>
          </a:prstGeom>
          <a:gradFill flip="none" rotWithShape="1">
            <a:gsLst>
              <a:gs pos="6600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4" name="Rectangle 3"/>
          <p:cNvSpPr/>
          <p:nvPr/>
        </p:nvSpPr>
        <p:spPr>
          <a:xfrm>
            <a:off x="549612" y="529269"/>
            <a:ext cx="41208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endParaRPr lang="en-IN" b="1" dirty="0"/>
          </a:p>
          <a:p>
            <a:pPr lvl="1"/>
            <a:r>
              <a:rPr lang="en-IN" b="1" dirty="0" smtClean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957575" y="467714"/>
            <a:ext cx="38254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IN" sz="4000" b="1" dirty="0" smtClean="0"/>
              <a:t>Product </a:t>
            </a:r>
          </a:p>
        </p:txBody>
      </p:sp>
      <p:sp>
        <p:nvSpPr>
          <p:cNvPr id="7" name="Rectangle 6"/>
          <p:cNvSpPr/>
          <p:nvPr/>
        </p:nvSpPr>
        <p:spPr>
          <a:xfrm rot="16200000">
            <a:off x="895701" y="-926068"/>
            <a:ext cx="6888367" cy="8679768"/>
          </a:xfrm>
          <a:prstGeom prst="rect">
            <a:avLst/>
          </a:prstGeom>
          <a:gradFill flip="none" rotWithShape="1">
            <a:gsLst>
              <a:gs pos="6600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8" name="Rectangle 7"/>
          <p:cNvSpPr/>
          <p:nvPr/>
        </p:nvSpPr>
        <p:spPr>
          <a:xfrm>
            <a:off x="957575" y="837045"/>
            <a:ext cx="25625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IN" sz="2000" b="1" dirty="0" smtClean="0"/>
              <a:t>Distribution reach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0325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16200000">
            <a:off x="2711550" y="-2711549"/>
            <a:ext cx="6857999" cy="12281097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6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12" name="Rectangle 11"/>
          <p:cNvSpPr/>
          <p:nvPr/>
        </p:nvSpPr>
        <p:spPr>
          <a:xfrm>
            <a:off x="-200" y="2970721"/>
            <a:ext cx="12192000" cy="1508759"/>
          </a:xfrm>
          <a:prstGeom prst="rect">
            <a:avLst/>
          </a:prstGeom>
          <a:solidFill>
            <a:srgbClr val="FF0000">
              <a:alpha val="21000"/>
            </a:srgbClr>
          </a:solidFill>
          <a:ln>
            <a:solidFill>
              <a:schemeClr val="accent1">
                <a:shade val="50000"/>
                <a:alpha val="6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" y="2267338"/>
            <a:ext cx="12192000" cy="703383"/>
          </a:xfrm>
          <a:prstGeom prst="rect">
            <a:avLst/>
          </a:prstGeom>
          <a:solidFill>
            <a:schemeClr val="accent1">
              <a:lumMod val="60000"/>
              <a:lumOff val="40000"/>
              <a:alpha val="2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3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How can we reach out to maximum </a:t>
            </a:r>
            <a:r>
              <a:rPr lang="en-US" sz="3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?</a:t>
            </a:r>
            <a:endParaRPr lang="en-US" sz="3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169784" y="3055526"/>
            <a:ext cx="1575582" cy="12371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Direct Sales </a:t>
            </a:r>
            <a:r>
              <a:rPr lang="en-US" b="1" dirty="0" smtClean="0"/>
              <a:t>including Web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5004557" y="3091494"/>
            <a:ext cx="1575582" cy="12371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POS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7530708" y="3125308"/>
            <a:ext cx="1575582" cy="12371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Banca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10046478" y="3125308"/>
            <a:ext cx="1575582" cy="12371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Brokers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2467552" y="3097092"/>
            <a:ext cx="1575582" cy="123715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Multiline Agents 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-1" y="5467"/>
            <a:ext cx="5697415" cy="647114"/>
          </a:xfrm>
          <a:prstGeom prst="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Distribution Network 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37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6200000">
            <a:off x="2570928" y="-2838213"/>
            <a:ext cx="6888367" cy="12564794"/>
          </a:xfrm>
          <a:prstGeom prst="rect">
            <a:avLst/>
          </a:prstGeom>
          <a:gradFill flip="none" rotWithShape="1">
            <a:gsLst>
              <a:gs pos="6600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4" name="Rectangle 3"/>
          <p:cNvSpPr/>
          <p:nvPr/>
        </p:nvSpPr>
        <p:spPr>
          <a:xfrm>
            <a:off x="-105508" y="2396140"/>
            <a:ext cx="12403015" cy="2096086"/>
          </a:xfrm>
          <a:prstGeom prst="rect">
            <a:avLst/>
          </a:prstGeom>
          <a:solidFill>
            <a:schemeClr val="accent1">
              <a:lumMod val="20000"/>
              <a:lumOff val="80000"/>
              <a:alpha val="1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600" b="1" dirty="0" smtClean="0">
                <a:solidFill>
                  <a:srgbClr val="3A4973"/>
                </a:solidFill>
                <a:latin typeface="+mj-lt"/>
                <a:ea typeface="ＭＳ Ｐゴシック" charset="0"/>
                <a:cs typeface="CiscoSans"/>
              </a:rPr>
              <a:t>Way Forward </a:t>
            </a:r>
            <a:endParaRPr lang="en-US" sz="6600" b="1" dirty="0">
              <a:solidFill>
                <a:srgbClr val="3A4973"/>
              </a:solidFill>
              <a:latin typeface="+mj-lt"/>
              <a:ea typeface="ＭＳ Ｐゴシック" charset="0"/>
              <a:cs typeface="CiscoSans"/>
            </a:endParaRPr>
          </a:p>
        </p:txBody>
      </p:sp>
    </p:spTree>
    <p:extLst>
      <p:ext uri="{BB962C8B-B14F-4D97-AF65-F5344CB8AC3E}">
        <p14:creationId xmlns:p14="http://schemas.microsoft.com/office/powerpoint/2010/main" val="177218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6200000">
            <a:off x="2651816" y="-2868581"/>
            <a:ext cx="6888367" cy="12564794"/>
          </a:xfrm>
          <a:prstGeom prst="rect">
            <a:avLst/>
          </a:prstGeom>
          <a:gradFill flip="none" rotWithShape="1">
            <a:gsLst>
              <a:gs pos="1100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533322" cy="647114"/>
          </a:xfrm>
          <a:prstGeom prst="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377" y="0"/>
            <a:ext cx="7037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Key  Drivers of health </a:t>
            </a:r>
            <a:r>
              <a:rPr lang="en-US" sz="2800" b="1" dirty="0" smtClean="0">
                <a:solidFill>
                  <a:schemeClr val="bg1"/>
                </a:solidFill>
              </a:rPr>
              <a:t>Insurance </a:t>
            </a:r>
            <a:r>
              <a:rPr lang="en-US" sz="2800" b="1" dirty="0">
                <a:solidFill>
                  <a:schemeClr val="bg1"/>
                </a:solidFill>
              </a:rPr>
              <a:t>In future </a:t>
            </a:r>
          </a:p>
        </p:txBody>
      </p:sp>
      <p:sp>
        <p:nvSpPr>
          <p:cNvPr id="9" name="Rectangle 8"/>
          <p:cNvSpPr/>
          <p:nvPr/>
        </p:nvSpPr>
        <p:spPr>
          <a:xfrm>
            <a:off x="2691566" y="2429846"/>
            <a:ext cx="3311236" cy="252152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8742" y="1323041"/>
            <a:ext cx="3311236" cy="252152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528742" y="1568354"/>
            <a:ext cx="2175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Cohesive Health Ecosystem 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021570" y="2682296"/>
            <a:ext cx="2175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Analytics</a:t>
            </a:r>
          </a:p>
          <a:p>
            <a:r>
              <a:rPr lang="en-US" b="1" dirty="0" smtClean="0"/>
              <a:t>&amp;</a:t>
            </a:r>
          </a:p>
          <a:p>
            <a:r>
              <a:rPr lang="en-US" b="1" dirty="0" smtClean="0"/>
              <a:t>Digital Revolution  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253985" y="4350950"/>
            <a:ext cx="2175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Accessibility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696112" y="0"/>
            <a:ext cx="5495887" cy="6858000"/>
          </a:xfrm>
          <a:prstGeom prst="rect">
            <a:avLst/>
          </a:prstGeom>
          <a:solidFill>
            <a:srgbClr val="FFFF00">
              <a:alpha val="8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025105" y="553588"/>
            <a:ext cx="472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Cohesive Health </a:t>
            </a:r>
            <a:r>
              <a:rPr lang="en-US" b="1" u="sng" dirty="0" smtClean="0"/>
              <a:t>Ecosystem:</a:t>
            </a:r>
          </a:p>
          <a:p>
            <a:pPr indent="-285750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a typeface="ＭＳ Ｐゴシック" charset="0"/>
                <a:cs typeface="ＭＳ Ｐゴシック" charset="0"/>
              </a:rPr>
              <a:t>Increasing health applications</a:t>
            </a:r>
          </a:p>
          <a:p>
            <a:pPr indent="-285750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a typeface="ＭＳ Ｐゴシック" charset="0"/>
                <a:cs typeface="ＭＳ Ｐゴシック" charset="0"/>
              </a:rPr>
              <a:t>Tracking health conditions through tools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81498" y="1784324"/>
            <a:ext cx="549689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Analytics</a:t>
            </a:r>
            <a:endParaRPr lang="en-US" b="1" dirty="0"/>
          </a:p>
          <a:p>
            <a:r>
              <a:rPr lang="en-US" b="1" dirty="0"/>
              <a:t>&amp;</a:t>
            </a:r>
          </a:p>
          <a:p>
            <a:r>
              <a:rPr lang="en-US" b="1" dirty="0"/>
              <a:t>Digital Revolution  </a:t>
            </a:r>
            <a:endParaRPr lang="en-US" b="1" dirty="0" smtClean="0"/>
          </a:p>
          <a:p>
            <a:pPr indent="-285750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a typeface="ＭＳ Ｐゴシック" charset="0"/>
                <a:cs typeface="ＭＳ Ｐゴシック" charset="0"/>
              </a:rPr>
              <a:t>Game changer of Insurance </a:t>
            </a:r>
          </a:p>
          <a:p>
            <a:pPr indent="-285750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a typeface="ＭＳ Ｐゴシック" charset="0"/>
                <a:cs typeface="ＭＳ Ｐゴシック" charset="0"/>
              </a:rPr>
              <a:t>Helping in understanding customer retention </a:t>
            </a:r>
            <a:r>
              <a:rPr lang="en-US" sz="2000" dirty="0" smtClean="0">
                <a:ea typeface="ＭＳ Ｐゴシック" charset="0"/>
                <a:cs typeface="ＭＳ Ｐゴシック" charset="0"/>
              </a:rPr>
              <a:t>    opportunities </a:t>
            </a:r>
            <a:endParaRPr lang="en-US" sz="2000" dirty="0">
              <a:ea typeface="ＭＳ Ｐゴシック" charset="0"/>
              <a:cs typeface="ＭＳ Ｐゴシック" charset="0"/>
            </a:endParaRPr>
          </a:p>
          <a:p>
            <a:pPr indent="-285750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ea typeface="ＭＳ Ｐゴシック" charset="0"/>
                <a:cs typeface="ＭＳ Ｐゴシック" charset="0"/>
              </a:rPr>
              <a:t>loT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, big data , block chain </a:t>
            </a:r>
            <a:r>
              <a:rPr lang="en-US" sz="2000" dirty="0" err="1">
                <a:ea typeface="ＭＳ Ｐゴシック" charset="0"/>
                <a:cs typeface="ＭＳ Ｐゴシック" charset="0"/>
              </a:rPr>
              <a:t>etc</a:t>
            </a:r>
            <a:r>
              <a:rPr lang="en-US" sz="2000" dirty="0">
                <a:ea typeface="ＭＳ Ｐゴシック" charset="0"/>
                <a:cs typeface="ＭＳ Ｐゴシック" charset="0"/>
              </a:rPr>
              <a:t> are bring the change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15111" y="4283934"/>
            <a:ext cx="5496899" cy="1434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Accessibility</a:t>
            </a:r>
            <a:r>
              <a:rPr lang="en-US" dirty="0"/>
              <a:t> </a:t>
            </a:r>
            <a:endParaRPr lang="en-US" sz="1600" b="1" dirty="0" smtClean="0"/>
          </a:p>
          <a:p>
            <a:pPr indent="-285750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a typeface="ＭＳ Ｐゴシック" charset="0"/>
                <a:cs typeface="ＭＳ Ｐゴシック" charset="0"/>
              </a:rPr>
              <a:t>New Distribution channels will help to capture new territories </a:t>
            </a:r>
          </a:p>
          <a:p>
            <a:pPr indent="-285750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27622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6200000">
            <a:off x="1294071" y="-2838213"/>
            <a:ext cx="6888367" cy="1256479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6533322" cy="647114"/>
          </a:xfrm>
          <a:prstGeom prst="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Health Insurance – The Future </a:t>
            </a:r>
            <a:endParaRPr lang="en-US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050734799"/>
              </p:ext>
            </p:extLst>
          </p:nvPr>
        </p:nvGraphicFramePr>
        <p:xfrm>
          <a:off x="1634837" y="1191490"/>
          <a:ext cx="7744691" cy="4253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6982691" y="2668121"/>
            <a:ext cx="4926875" cy="5998"/>
          </a:xfrm>
          <a:prstGeom prst="line">
            <a:avLst/>
          </a:prstGeom>
          <a:ln w="603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81294" y="6034887"/>
            <a:ext cx="4556960" cy="28673"/>
          </a:xfrm>
          <a:prstGeom prst="line">
            <a:avLst/>
          </a:prstGeom>
          <a:ln w="603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816436" y="6135828"/>
            <a:ext cx="5256153" cy="23638"/>
          </a:xfrm>
          <a:prstGeom prst="line">
            <a:avLst/>
          </a:prstGeom>
          <a:ln w="6032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518269" y="413333"/>
            <a:ext cx="4246880" cy="2077796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1143000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69381" y="3366655"/>
            <a:ext cx="4050807" cy="2404996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1143000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8597" y="1704109"/>
            <a:ext cx="2734094" cy="406754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1143000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18764" y="3530255"/>
            <a:ext cx="364374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Emergence of New Distribution channels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It has to develop the capacitates of reaching mass market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Direct Digital Interaction with customers through website, Tele assist based direct sales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65018" y="1967345"/>
            <a:ext cx="22721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 simpler product offering with easier claim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Designing the product keeping in mind the end user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Tailored offerings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Pricing should be derived from </a:t>
            </a:r>
            <a:r>
              <a:rPr lang="en-US" dirty="0" err="1" smtClean="0"/>
              <a:t>Iot</a:t>
            </a:r>
            <a:r>
              <a:rPr lang="en-US" dirty="0" smtClean="0"/>
              <a:t>, wearable, big analytics.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15629" y="540327"/>
            <a:ext cx="4246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Straight through Processing (STP) should </a:t>
            </a:r>
            <a:r>
              <a:rPr lang="en-US" dirty="0" smtClean="0"/>
              <a:t>become </a:t>
            </a:r>
            <a:r>
              <a:rPr lang="en-US" dirty="0" smtClean="0"/>
              <a:t>the norm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Service communication used by customers on technology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UIDAI project can be leveraged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2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76246" y="1266092"/>
            <a:ext cx="256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Way Forward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16200000">
            <a:off x="2838214" y="-2868581"/>
            <a:ext cx="6888367" cy="12564794"/>
          </a:xfrm>
          <a:prstGeom prst="rect">
            <a:avLst/>
          </a:prstGeom>
          <a:gradFill flip="none" rotWithShape="1">
            <a:gsLst>
              <a:gs pos="9400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6" name="Rectangle 5"/>
          <p:cNvSpPr/>
          <p:nvPr/>
        </p:nvSpPr>
        <p:spPr>
          <a:xfrm>
            <a:off x="-1" y="5467"/>
            <a:ext cx="7216727" cy="647114"/>
          </a:xfrm>
          <a:prstGeom prst="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anose="05000000000000000000" pitchFamily="2" charset="2"/>
              <a:buNone/>
            </a:pPr>
            <a:r>
              <a:rPr lang="en-US" sz="2800" b="1"/>
              <a:t>Pillars of change and Enablers for growth </a:t>
            </a:r>
            <a:endParaRPr lang="en-US"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330590" y="1482436"/>
            <a:ext cx="3045655" cy="4940526"/>
          </a:xfrm>
          <a:prstGeom prst="roundRect">
            <a:avLst/>
          </a:prstGeom>
          <a:solidFill>
            <a:srgbClr val="FFFF0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Pillars of Change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b="1" dirty="0" smtClean="0">
              <a:latin typeface="Bradley Hand ITC" panose="03070402050302030203" pitchFamily="66" charset="0"/>
            </a:endParaRP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33CC"/>
                </a:solidFill>
              </a:rPr>
              <a:t> </a:t>
            </a:r>
            <a:r>
              <a:rPr lang="en-US" sz="2000" b="1" dirty="0">
                <a:solidFill>
                  <a:srgbClr val="0033CC"/>
                </a:solidFill>
                <a:cs typeface="Arial" panose="020B0604020202020204" pitchFamily="34" charset="0"/>
              </a:rPr>
              <a:t>Consumer Awareness 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33CC"/>
                </a:solidFill>
                <a:cs typeface="Arial" panose="020B0604020202020204" pitchFamily="34" charset="0"/>
              </a:rPr>
              <a:t>Standardization of Health care costs and Accreditation norms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33CC"/>
                </a:solidFill>
                <a:cs typeface="Arial" panose="020B0604020202020204" pitchFamily="34" charset="0"/>
              </a:rPr>
              <a:t>Healthcare Infrastructure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33CC"/>
                </a:solidFill>
                <a:cs typeface="Arial" panose="020B0604020202020204" pitchFamily="34" charset="0"/>
              </a:rPr>
              <a:t>Data &amp; Information Exchange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endParaRPr lang="en-US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SzPct val="100000"/>
            </a:pPr>
            <a:endParaRPr lang="en-US" sz="20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474698" y="1665792"/>
            <a:ext cx="3242603" cy="4757170"/>
          </a:xfrm>
          <a:prstGeom prst="roundRect">
            <a:avLst/>
          </a:prstGeom>
          <a:solidFill>
            <a:srgbClr val="FFFF00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Wingdings" panose="05000000000000000000" pitchFamily="2" charset="2"/>
              <a:buNone/>
            </a:pPr>
            <a:endParaRPr lang="en-US" dirty="0">
              <a:solidFill>
                <a:srgbClr val="0033CC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815754" y="1665793"/>
            <a:ext cx="2912600" cy="4757169"/>
          </a:xfrm>
          <a:prstGeom prst="roundRect">
            <a:avLst/>
          </a:prstGeom>
          <a:solidFill>
            <a:srgbClr val="FFFF00">
              <a:alpha val="6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Wingdings" panose="05000000000000000000" pitchFamily="2" charset="2"/>
              <a:buNone/>
              <a:defRPr/>
            </a:pPr>
            <a:endParaRPr lang="en-US" b="1" dirty="0">
              <a:latin typeface="Bradley Hand ITC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50898" y="1906336"/>
            <a:ext cx="3166403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anose="05000000000000000000" pitchFamily="2" charset="2"/>
              <a:buNone/>
            </a:pPr>
            <a:r>
              <a:rPr lang="en-US" sz="2400" b="1" dirty="0"/>
              <a:t>Enablers for Growth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b="1" dirty="0"/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Product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&amp; Pricing 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Innovation</a:t>
            </a:r>
          </a:p>
          <a:p>
            <a:pPr marL="285750" indent="-285750" algn="ctr">
              <a:buSzPct val="100000"/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Technology</a:t>
            </a:r>
          </a:p>
          <a:p>
            <a:pPr>
              <a:buSzPct val="100000"/>
            </a:pPr>
            <a:endParaRPr lang="en-US" sz="2400" b="1" dirty="0" smtClean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Channel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Innovation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08903" y="2228671"/>
            <a:ext cx="35263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anose="05000000000000000000" pitchFamily="2" charset="2"/>
              <a:buNone/>
              <a:defRPr/>
            </a:pPr>
            <a:r>
              <a:rPr lang="en-US" b="1" dirty="0">
                <a:latin typeface="Arial Black" panose="020B0A04020102020204" pitchFamily="34" charset="0"/>
              </a:rPr>
              <a:t>Outcome</a:t>
            </a:r>
          </a:p>
          <a:p>
            <a:pPr algn="ctr">
              <a:buFont typeface="Wingdings" panose="05000000000000000000" pitchFamily="2" charset="2"/>
              <a:buNone/>
              <a:defRPr/>
            </a:pPr>
            <a:endParaRPr lang="en-US" b="1" dirty="0">
              <a:latin typeface="Arial Black" panose="020B0A04020102020204" pitchFamily="34" charset="0"/>
            </a:endParaRPr>
          </a:p>
          <a:p>
            <a:pPr algn="ctr">
              <a:buFont typeface="Wingdings" panose="05000000000000000000" pitchFamily="2" charset="2"/>
              <a:buNone/>
              <a:defRPr/>
            </a:pPr>
            <a:r>
              <a:rPr lang="en-US" b="1" dirty="0" smtClean="0">
                <a:latin typeface="Arial Black" panose="020B0A04020102020204" pitchFamily="34" charset="0"/>
              </a:rPr>
              <a:t>Increased Penetration 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16" name="Smiley Face 15"/>
          <p:cNvSpPr/>
          <p:nvPr/>
        </p:nvSpPr>
        <p:spPr>
          <a:xfrm>
            <a:off x="9632120" y="3991878"/>
            <a:ext cx="1279868" cy="1183975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5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6200000">
            <a:off x="3226142" y="-2902477"/>
            <a:ext cx="6888367" cy="12564794"/>
          </a:xfrm>
          <a:prstGeom prst="rect">
            <a:avLst/>
          </a:prstGeom>
          <a:gradFill flip="none" rotWithShape="1">
            <a:gsLst>
              <a:gs pos="96000">
                <a:schemeClr val="bg1">
                  <a:alpha val="86000"/>
                </a:schemeClr>
              </a:gs>
              <a:gs pos="96000">
                <a:srgbClr val="FFFFFF"/>
              </a:gs>
              <a:gs pos="84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4" name="TextBox 3"/>
          <p:cNvSpPr txBox="1"/>
          <p:nvPr/>
        </p:nvSpPr>
        <p:spPr>
          <a:xfrm>
            <a:off x="505691" y="940612"/>
            <a:ext cx="11180617" cy="5262979"/>
          </a:xfrm>
          <a:prstGeom prst="rect">
            <a:avLst/>
          </a:prstGeom>
          <a:solidFill>
            <a:schemeClr val="tx2">
              <a:lumMod val="75000"/>
              <a:alpha val="4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So, Summary in one go..</a:t>
            </a:r>
          </a:p>
          <a:p>
            <a:endParaRPr lang="en-US" sz="2400" dirty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FF00"/>
                </a:solidFill>
              </a:rPr>
              <a:t>Health Insurance to be dynamic and covering end to end customer journey.</a:t>
            </a:r>
          </a:p>
          <a:p>
            <a:endParaRPr lang="en-US" sz="2400" dirty="0" smtClean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FF00"/>
                </a:solidFill>
              </a:rPr>
              <a:t>Insurance to be customized and relevant to each customer.</a:t>
            </a:r>
          </a:p>
          <a:p>
            <a:endParaRPr lang="en-US" sz="2400" dirty="0" smtClean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FF00"/>
                </a:solidFill>
              </a:rPr>
              <a:t>Interactions will be </a:t>
            </a:r>
            <a:r>
              <a:rPr lang="en-US" sz="2400" dirty="0" err="1" smtClean="0">
                <a:solidFill>
                  <a:srgbClr val="FFFF00"/>
                </a:solidFill>
              </a:rPr>
              <a:t>phygital</a:t>
            </a:r>
            <a:r>
              <a:rPr lang="en-US" sz="2400" dirty="0" smtClean="0">
                <a:solidFill>
                  <a:srgbClr val="FFFF00"/>
                </a:solidFill>
              </a:rPr>
              <a:t> – a mix of physical and digital, though increasingly becoming more and more digital.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FF00"/>
                </a:solidFill>
              </a:rPr>
              <a:t>Insurance to partner with multiple service providers to offer end to end service meeting customer needs and not just products.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400" dirty="0" smtClean="0">
              <a:solidFill>
                <a:srgbClr val="FFFF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FFFF00"/>
                </a:solidFill>
              </a:rPr>
              <a:t>There is a need to reinforce a conviction for improvements in all areas – especially services and redress of grievance regarding policies.  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72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ewswire.com/blog/wp-content/uploads/2014/10/Writing-Your-Own-Press-Releases-How-to-Get-In-the-Right-Minds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6063" y="3374264"/>
            <a:ext cx="6130344" cy="293638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400" b="1" dirty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It depends on </a:t>
            </a: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the </a:t>
            </a:r>
            <a:r>
              <a:rPr lang="en-IN" sz="28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CiscoSans"/>
              </a:rPr>
              <a:t>mind set </a:t>
            </a: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of  </a:t>
            </a:r>
          </a:p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Government, Regulator</a:t>
            </a:r>
            <a:r>
              <a:rPr lang="en-IN" sz="2400" b="1" dirty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, </a:t>
            </a: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Insurers </a:t>
            </a:r>
            <a:r>
              <a:rPr lang="en-IN" sz="2400" b="1" dirty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and </a:t>
            </a: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Distributors </a:t>
            </a:r>
          </a:p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to </a:t>
            </a:r>
          </a:p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400" b="1" dirty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c</a:t>
            </a: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reate an </a:t>
            </a:r>
            <a:r>
              <a:rPr lang="en-IN" sz="3200" b="1" dirty="0" smtClean="0">
                <a:solidFill>
                  <a:srgbClr val="FFFF00"/>
                </a:solidFill>
                <a:latin typeface="+mj-lt"/>
                <a:ea typeface="ＭＳ Ｐゴシック" charset="0"/>
                <a:cs typeface="CiscoSans"/>
              </a:rPr>
              <a:t>ecosystem</a:t>
            </a: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 for </a:t>
            </a:r>
          </a:p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 providing adequate coverage  </a:t>
            </a:r>
          </a:p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and</a:t>
            </a:r>
          </a:p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 better services to </a:t>
            </a:r>
          </a:p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400" b="1" dirty="0" smtClean="0">
                <a:solidFill>
                  <a:schemeClr val="bg1"/>
                </a:solidFill>
                <a:latin typeface="+mj-lt"/>
                <a:ea typeface="ＭＳ Ｐゴシック" charset="0"/>
                <a:cs typeface="CiscoSans"/>
              </a:rPr>
              <a:t>each and every citizen.</a:t>
            </a:r>
            <a:endParaRPr lang="en-US" sz="2400" dirty="0">
              <a:solidFill>
                <a:schemeClr val="bg1"/>
              </a:solidFill>
              <a:latin typeface="+mj-lt"/>
              <a:ea typeface="ＭＳ Ｐゴシック" charset="0"/>
              <a:cs typeface="CiscoSan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76585" y="5872766"/>
            <a:ext cx="1352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i="1" dirty="0" smtClean="0"/>
              <a:t>THANK</a:t>
            </a:r>
            <a:br>
              <a:rPr lang="en-IN" sz="2800" b="1" i="1" dirty="0" smtClean="0"/>
            </a:br>
            <a:r>
              <a:rPr lang="en-IN" sz="2800" b="1" i="1" dirty="0" smtClean="0"/>
              <a:t>YOU</a:t>
            </a:r>
            <a:endParaRPr lang="en-IN" sz="2800" b="1" i="1" dirty="0"/>
          </a:p>
        </p:txBody>
      </p:sp>
    </p:spTree>
    <p:extLst>
      <p:ext uri="{BB962C8B-B14F-4D97-AF65-F5344CB8AC3E}">
        <p14:creationId xmlns:p14="http://schemas.microsoft.com/office/powerpoint/2010/main" val="35333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-27709"/>
            <a:ext cx="12361180" cy="6858000"/>
          </a:xfrm>
          <a:prstGeom prst="rect">
            <a:avLst/>
          </a:prstGeom>
          <a:solidFill>
            <a:srgbClr val="E8F1EE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793502" y="6260123"/>
            <a:ext cx="4398498" cy="597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Source : India Brand Equity Foundation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4628271" cy="647114"/>
          </a:xfrm>
          <a:prstGeom prst="rect">
            <a:avLst/>
          </a:prstGeom>
          <a:solidFill>
            <a:srgbClr val="FF000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 HEALTH CARE GROWTH….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79602" y="3193655"/>
            <a:ext cx="3629649" cy="1392414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US$ 110</a:t>
            </a:r>
          </a:p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2016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81124" y="3193655"/>
            <a:ext cx="3830827" cy="1392414"/>
          </a:xfrm>
          <a:prstGeom prst="rect">
            <a:avLst/>
          </a:prstGeom>
          <a:solidFill>
            <a:schemeClr val="tx1">
              <a:lumMod val="95000"/>
              <a:lumOff val="5000"/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</a:rPr>
              <a:t>US$ 280 </a:t>
            </a:r>
            <a:r>
              <a:rPr lang="en-US" sz="4400" b="1" dirty="0" smtClean="0">
                <a:solidFill>
                  <a:schemeClr val="bg1"/>
                </a:solidFill>
              </a:rPr>
              <a:t>billion</a:t>
            </a:r>
          </a:p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2020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1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930"/>
          <a:stretch/>
        </p:blipFill>
        <p:spPr>
          <a:xfrm>
            <a:off x="4692" y="0"/>
            <a:ext cx="12191998" cy="68579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54130" y="0"/>
            <a:ext cx="5242560" cy="6858000"/>
          </a:xfrm>
          <a:prstGeom prst="rect">
            <a:avLst/>
          </a:prstGeom>
          <a:solidFill>
            <a:srgbClr val="E8F1EE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63153" y="992421"/>
            <a:ext cx="5287108" cy="1433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3A4973"/>
                </a:solidFill>
                <a:latin typeface="+mj-lt"/>
                <a:ea typeface="ＭＳ Ｐゴシック" charset="0"/>
                <a:cs typeface="CiscoSans"/>
              </a:rPr>
              <a:t>The </a:t>
            </a:r>
          </a:p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3A4973"/>
                </a:solidFill>
                <a:latin typeface="+mj-lt"/>
                <a:ea typeface="ＭＳ Ｐゴシック" charset="0"/>
                <a:cs typeface="CiscoSans"/>
              </a:rPr>
              <a:t> Indian Health </a:t>
            </a:r>
          </a:p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3A4973"/>
                </a:solidFill>
                <a:latin typeface="+mj-lt"/>
                <a:ea typeface="ＭＳ Ｐゴシック" charset="0"/>
                <a:cs typeface="CiscoSans"/>
              </a:rPr>
              <a:t>Scenario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80959" y="2776594"/>
            <a:ext cx="4051495" cy="1499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IN" sz="2400" dirty="0"/>
              <a:t>The expenditure on </a:t>
            </a:r>
            <a:r>
              <a:rPr lang="en-IN" sz="2400" b="1" dirty="0"/>
              <a:t>healthcare</a:t>
            </a:r>
            <a:r>
              <a:rPr lang="en-IN" sz="2400" dirty="0"/>
              <a:t> </a:t>
            </a:r>
            <a:r>
              <a:rPr lang="en-IN" sz="2400" dirty="0" smtClean="0"/>
              <a:t>by </a:t>
            </a:r>
            <a:r>
              <a:rPr lang="en-IN" sz="2400" dirty="0"/>
              <a:t>the Centre and state governments was 1.3 </a:t>
            </a:r>
            <a:r>
              <a:rPr lang="en-IN" sz="2400" b="1" dirty="0"/>
              <a:t>per cent</a:t>
            </a:r>
            <a:r>
              <a:rPr lang="en-IN" sz="2400" dirty="0"/>
              <a:t> of the </a:t>
            </a:r>
            <a:r>
              <a:rPr lang="en-IN" sz="2400" b="1" dirty="0" smtClean="0"/>
              <a:t>GDP.     </a:t>
            </a:r>
            <a:r>
              <a:rPr lang="en-IN" b="1" i="1" dirty="0" smtClean="0"/>
              <a:t>(2015-16)</a:t>
            </a:r>
            <a:endParaRPr lang="en-US" i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82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390"/>
            <a:ext cx="12161705" cy="691539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8706941" y="1637627"/>
            <a:ext cx="2678300" cy="453809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1143000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679098" y="1637627"/>
            <a:ext cx="2678300" cy="453809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1143000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90193" y="1637627"/>
            <a:ext cx="2678300" cy="453809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1143000" rtlCol="0" anchor="ctr"/>
          <a:lstStyle/>
          <a:p>
            <a:pPr algn="ctr"/>
            <a:endParaRPr lang="en-US" dirty="0">
              <a:solidFill>
                <a:srgbClr val="676767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52722" y="1754321"/>
            <a:ext cx="2264898" cy="209608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870812" y="1637627"/>
            <a:ext cx="2264898" cy="2096087"/>
          </a:xfrm>
          <a:prstGeom prst="ellipse">
            <a:avLst/>
          </a:prstGeom>
          <a:solidFill>
            <a:srgbClr val="FFE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866164" y="1825625"/>
            <a:ext cx="2359854" cy="209608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25180" y="1998336"/>
            <a:ext cx="1719981" cy="1608056"/>
          </a:xfrm>
          <a:prstGeom prst="ellipse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43270" y="1881642"/>
            <a:ext cx="1719981" cy="1608056"/>
          </a:xfrm>
          <a:prstGeom prst="ellipse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b="1" dirty="0" smtClean="0">
                <a:solidFill>
                  <a:schemeClr val="tx1"/>
                </a:solidFill>
              </a:rPr>
              <a:t>Govt.</a:t>
            </a:r>
          </a:p>
          <a:p>
            <a:pPr algn="ctr"/>
            <a:r>
              <a:rPr lang="en-IN" sz="2400" b="1" dirty="0" smtClean="0">
                <a:solidFill>
                  <a:schemeClr val="tx1"/>
                </a:solidFill>
              </a:rPr>
              <a:t>scheme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9014917" y="2054354"/>
            <a:ext cx="2032936" cy="1679360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IN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Micro Insurance</a:t>
            </a:r>
          </a:p>
          <a:p>
            <a:pPr algn="ctr">
              <a:defRPr/>
            </a:pPr>
            <a:r>
              <a:rPr lang="en-US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Community</a:t>
            </a:r>
          </a:p>
          <a:p>
            <a:pPr algn="ctr">
              <a:defRPr/>
            </a:pPr>
            <a:r>
              <a:rPr lang="en-US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Based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endParaRPr lang="en-IN" sz="2000" b="1" dirty="0">
              <a:solidFill>
                <a:srgbClr val="FFFF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38200" y="3355024"/>
            <a:ext cx="413825" cy="4240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750020" y="1820519"/>
            <a:ext cx="413825" cy="4240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8931709" y="3465656"/>
            <a:ext cx="413825" cy="4240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252025" y="2557952"/>
            <a:ext cx="12097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400" b="1" dirty="0" smtClean="0"/>
              <a:t>Insurers</a:t>
            </a:r>
            <a:endParaRPr lang="en-US" sz="2400" b="1" dirty="0"/>
          </a:p>
        </p:txBody>
      </p:sp>
      <p:sp>
        <p:nvSpPr>
          <p:cNvPr id="18" name="Rectangle 17"/>
          <p:cNvSpPr/>
          <p:nvPr/>
        </p:nvSpPr>
        <p:spPr>
          <a:xfrm>
            <a:off x="0" y="-57390"/>
            <a:ext cx="4628271" cy="647114"/>
          </a:xfrm>
          <a:prstGeom prst="rect">
            <a:avLst/>
          </a:prstGeom>
          <a:solidFill>
            <a:srgbClr val="FF0000">
              <a:alpha val="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Health Insurance Mediums 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000106" y="4150441"/>
            <a:ext cx="2211100" cy="1630777"/>
          </a:xfrm>
          <a:prstGeom prst="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Community Rated &amp; Normally managed by Community / Groups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3861" y="4185816"/>
            <a:ext cx="2032936" cy="1568954"/>
          </a:xfrm>
          <a:prstGeom prst="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Risk Rated &amp; offered by Commercial Organization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70812" y="4178105"/>
            <a:ext cx="2343037" cy="1662901"/>
          </a:xfrm>
          <a:prstGeom prst="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Govt. of India launched the Universal Health Insurance and Schemes marketed </a:t>
            </a:r>
            <a:r>
              <a:rPr lang="en-US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by </a:t>
            </a:r>
            <a:r>
              <a:rPr lang="en-US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Public Insurance CO.</a:t>
            </a:r>
          </a:p>
        </p:txBody>
      </p:sp>
    </p:spTree>
    <p:extLst>
      <p:ext uri="{BB962C8B-B14F-4D97-AF65-F5344CB8AC3E}">
        <p14:creationId xmlns:p14="http://schemas.microsoft.com/office/powerpoint/2010/main" val="286007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3894" y="393895"/>
            <a:ext cx="37138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ＭＳ Ｐゴシック" charset="0"/>
                <a:cs typeface="CiscoSans"/>
              </a:rPr>
              <a:t>Health Insurance Industry </a:t>
            </a:r>
          </a:p>
        </p:txBody>
      </p:sp>
    </p:spTree>
    <p:extLst>
      <p:ext uri="{BB962C8B-B14F-4D97-AF65-F5344CB8AC3E}">
        <p14:creationId xmlns:p14="http://schemas.microsoft.com/office/powerpoint/2010/main" val="391677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b="5338"/>
          <a:stretch/>
        </p:blipFill>
        <p:spPr>
          <a:xfrm>
            <a:off x="-18757" y="689316"/>
            <a:ext cx="12173243" cy="62361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54486" cy="689317"/>
          </a:xfrm>
          <a:prstGeom prst="rect">
            <a:avLst/>
          </a:prstGeom>
          <a:solidFill>
            <a:srgbClr val="FF0000">
              <a:alpha val="5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lang="en-US" sz="192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 smtClean="0">
                <a:solidFill>
                  <a:schemeClr val="bg1"/>
                </a:solidFill>
              </a:rPr>
              <a:t>Size of Health Insurance Industry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8757" y="689315"/>
            <a:ext cx="12154486" cy="6236165"/>
          </a:xfrm>
          <a:prstGeom prst="rect">
            <a:avLst/>
          </a:prstGeom>
          <a:solidFill>
            <a:srgbClr val="E8F1EE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20864580"/>
              </p:ext>
            </p:extLst>
          </p:nvPr>
        </p:nvGraphicFramePr>
        <p:xfrm>
          <a:off x="612389" y="703019"/>
          <a:ext cx="10967222" cy="5755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875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b="5338"/>
          <a:stretch/>
        </p:blipFill>
        <p:spPr>
          <a:xfrm>
            <a:off x="-18757" y="689316"/>
            <a:ext cx="12173243" cy="62361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54486" cy="689317"/>
          </a:xfrm>
          <a:prstGeom prst="rect">
            <a:avLst/>
          </a:prstGeom>
          <a:solidFill>
            <a:srgbClr val="FF000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lang="en-US" sz="192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en-US" sz="3600" dirty="0" smtClean="0">
                <a:solidFill>
                  <a:schemeClr val="bg1"/>
                </a:solidFill>
              </a:rPr>
              <a:t>Size of Health Insurance Industry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8757" y="689315"/>
            <a:ext cx="12154486" cy="6236165"/>
          </a:xfrm>
          <a:prstGeom prst="rect">
            <a:avLst/>
          </a:prstGeom>
          <a:solidFill>
            <a:srgbClr val="E8F1EE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461273"/>
              </p:ext>
            </p:extLst>
          </p:nvPr>
        </p:nvGraphicFramePr>
        <p:xfrm>
          <a:off x="168145" y="689315"/>
          <a:ext cx="4657074" cy="6009251"/>
        </p:xfrm>
        <a:graphic>
          <a:graphicData uri="http://schemas.openxmlformats.org/drawingml/2006/table">
            <a:tbl>
              <a:tblPr/>
              <a:tblGrid>
                <a:gridCol w="17485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54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66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639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5143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15-16 </a:t>
                      </a:r>
                    </a:p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Rs Cr.</a:t>
                      </a:r>
                    </a:p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State</a:t>
                      </a:r>
                    </a:p>
                    <a:p>
                      <a:pPr algn="ctr" rtl="0" fontAlgn="ctr"/>
                      <a:endParaRPr lang="en-IN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IN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Industry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5488">
                <a:tc vMerge="1">
                  <a:txBody>
                    <a:bodyPr/>
                    <a:lstStyle/>
                    <a:p>
                      <a:pPr algn="ctr" rtl="0" fontAlgn="ctr"/>
                      <a:endParaRPr lang="en-IN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Population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GWP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Share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Maharashtra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8482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30.90%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Tamil Nadu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Karnataka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10.30%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Delhi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Gujarat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West Bengal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Haryana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Kerala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Uttar Pradesh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1434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Telangana</a:t>
                      </a:r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+ AP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4.90%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77989">
                <a:tc>
                  <a:txBody>
                    <a:bodyPr/>
                    <a:lstStyle/>
                    <a:p>
                      <a:pPr algn="l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80.9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23976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IN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87.30%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547306"/>
              </p:ext>
            </p:extLst>
          </p:nvPr>
        </p:nvGraphicFramePr>
        <p:xfrm>
          <a:off x="4936434" y="901148"/>
          <a:ext cx="7083287" cy="58177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805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6055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6200000">
            <a:off x="712821" y="-743188"/>
            <a:ext cx="6888367" cy="8314008"/>
          </a:xfrm>
          <a:prstGeom prst="rect">
            <a:avLst/>
          </a:prstGeom>
          <a:gradFill flip="none" rotWithShape="1">
            <a:gsLst>
              <a:gs pos="6600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4" name="TextBox 3"/>
          <p:cNvSpPr txBox="1"/>
          <p:nvPr/>
        </p:nvSpPr>
        <p:spPr>
          <a:xfrm>
            <a:off x="-309489" y="2124222"/>
            <a:ext cx="8131125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7200" b="1" dirty="0">
                <a:solidFill>
                  <a:srgbClr val="3A4973"/>
                </a:solidFill>
                <a:latin typeface="+mj-lt"/>
                <a:ea typeface="ＭＳ Ｐゴシック" charset="0"/>
                <a:cs typeface="CiscoSans"/>
              </a:rPr>
              <a:t>Health </a:t>
            </a:r>
            <a:r>
              <a:rPr lang="en-US" sz="7200" b="1" dirty="0" smtClean="0">
                <a:solidFill>
                  <a:srgbClr val="3A4973"/>
                </a:solidFill>
                <a:latin typeface="+mj-lt"/>
                <a:ea typeface="ＭＳ Ｐゴシック" charset="0"/>
                <a:cs typeface="CiscoSans"/>
              </a:rPr>
              <a:t>Insurance Challenges </a:t>
            </a:r>
            <a:endParaRPr lang="en-US" sz="7200" b="1" dirty="0">
              <a:solidFill>
                <a:srgbClr val="3A4973"/>
              </a:solidFill>
              <a:latin typeface="+mj-lt"/>
              <a:ea typeface="ＭＳ Ｐゴシック" charset="0"/>
              <a:cs typeface="CiscoSans"/>
            </a:endParaRPr>
          </a:p>
        </p:txBody>
      </p:sp>
    </p:spTree>
    <p:extLst>
      <p:ext uri="{BB962C8B-B14F-4D97-AF65-F5344CB8AC3E}">
        <p14:creationId xmlns:p14="http://schemas.microsoft.com/office/powerpoint/2010/main" val="186030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16200000">
            <a:off x="712821" y="-692092"/>
            <a:ext cx="6888367" cy="8314008"/>
          </a:xfrm>
          <a:prstGeom prst="rect">
            <a:avLst/>
          </a:prstGeom>
          <a:gradFill flip="none" rotWithShape="1">
            <a:gsLst>
              <a:gs pos="66000">
                <a:schemeClr val="bg1">
                  <a:alpha val="86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4" name="Rectangle 3"/>
          <p:cNvSpPr/>
          <p:nvPr/>
        </p:nvSpPr>
        <p:spPr>
          <a:xfrm>
            <a:off x="549612" y="529269"/>
            <a:ext cx="412086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IN" sz="4000" b="1" dirty="0" smtClean="0"/>
              <a:t>Awareness</a:t>
            </a:r>
          </a:p>
          <a:p>
            <a:pPr lvl="1"/>
            <a:endParaRPr lang="en-IN" b="1" dirty="0"/>
          </a:p>
          <a:p>
            <a:pPr lvl="1"/>
            <a:r>
              <a:rPr lang="en-IN" b="1" dirty="0" smtClean="0"/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83217" y="1791153"/>
            <a:ext cx="9052559" cy="2768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4213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5400" b="1" dirty="0" smtClean="0">
                <a:solidFill>
                  <a:srgbClr val="676767"/>
                </a:solidFill>
                <a:latin typeface="+mj-lt"/>
                <a:ea typeface="ＭＳ Ｐゴシック" charset="0"/>
                <a:cs typeface="CiscoSans"/>
              </a:rPr>
              <a:t>Low level of awareness among consumers about health insurance products and their benefits</a:t>
            </a:r>
            <a:endParaRPr lang="en-US" sz="5400" b="1" dirty="0">
              <a:solidFill>
                <a:srgbClr val="676767"/>
              </a:solidFill>
              <a:latin typeface="+mj-lt"/>
              <a:ea typeface="ＭＳ Ｐゴシック" charset="0"/>
              <a:cs typeface="CiscoSan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28"/>
            <a:ext cx="12192000" cy="68883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 rot="16200000">
            <a:off x="2694204" y="-2692549"/>
            <a:ext cx="6909097" cy="12192001"/>
          </a:xfrm>
          <a:prstGeom prst="rect">
            <a:avLst/>
          </a:prstGeom>
          <a:gradFill flip="none" rotWithShape="1">
            <a:gsLst>
              <a:gs pos="52000">
                <a:schemeClr val="bg1">
                  <a:alpha val="86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74" tIns="34286" rIns="68574" bIns="34286" rtlCol="0" anchor="ctr">
            <a:noAutofit/>
          </a:bodyPr>
          <a:lstStyle/>
          <a:p>
            <a:pPr algn="ctr"/>
            <a:endParaRPr lang="en-US" b="1" dirty="0" err="1"/>
          </a:p>
        </p:txBody>
      </p:sp>
      <p:sp>
        <p:nvSpPr>
          <p:cNvPr id="12" name="Rectangle 11"/>
          <p:cNvSpPr/>
          <p:nvPr/>
        </p:nvSpPr>
        <p:spPr>
          <a:xfrm>
            <a:off x="0" y="20727"/>
            <a:ext cx="5697415" cy="647114"/>
          </a:xfrm>
          <a:prstGeom prst="rect">
            <a:avLst/>
          </a:prstGeom>
          <a:solidFill>
            <a:srgbClr val="FF0000">
              <a:alpha val="5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Awareness of  Health Care 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96819" y="2439632"/>
            <a:ext cx="6100688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Low level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of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awareness among consumers about </a:t>
            </a:r>
          </a:p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sz="3200" dirty="0" smtClean="0">
                <a:latin typeface="Arial" charset="0"/>
                <a:ea typeface="ＭＳ Ｐゴシック" charset="0"/>
                <a:cs typeface="ＭＳ Ｐゴシック" charset="0"/>
              </a:rPr>
              <a:t>health 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insurance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products and their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benefits</a:t>
            </a:r>
          </a:p>
          <a:p>
            <a:pPr algn="ctr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SzPct val="100000"/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179303" y="746746"/>
            <a:ext cx="2096086" cy="1566069"/>
          </a:xfrm>
          <a:prstGeom prst="ellipse">
            <a:avLst/>
          </a:prstGeom>
          <a:solidFill>
            <a:srgbClr val="FFC00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Television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30376" y="2906259"/>
            <a:ext cx="2096086" cy="1566069"/>
          </a:xfrm>
          <a:prstGeom prst="ellipse">
            <a:avLst/>
          </a:prstGeom>
          <a:solidFill>
            <a:srgbClr val="FFC00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Print Media </a:t>
            </a:r>
          </a:p>
        </p:txBody>
      </p:sp>
      <p:sp>
        <p:nvSpPr>
          <p:cNvPr id="16" name="Oval 15"/>
          <p:cNvSpPr/>
          <p:nvPr/>
        </p:nvSpPr>
        <p:spPr>
          <a:xfrm>
            <a:off x="984922" y="4954608"/>
            <a:ext cx="1662327" cy="1250358"/>
          </a:xfrm>
          <a:prstGeom prst="ellipse">
            <a:avLst/>
          </a:prstGeom>
          <a:solidFill>
            <a:srgbClr val="FF000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Radio  </a:t>
            </a:r>
          </a:p>
        </p:txBody>
      </p:sp>
      <p:sp>
        <p:nvSpPr>
          <p:cNvPr id="17" name="Oval 16"/>
          <p:cNvSpPr/>
          <p:nvPr/>
        </p:nvSpPr>
        <p:spPr>
          <a:xfrm>
            <a:off x="752621" y="987390"/>
            <a:ext cx="2096086" cy="1566069"/>
          </a:xfrm>
          <a:prstGeom prst="ellipse">
            <a:avLst/>
          </a:prstGeom>
          <a:solidFill>
            <a:srgbClr val="FF000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Internet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55630" y="5101436"/>
            <a:ext cx="399103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800" dirty="0" smtClean="0"/>
              <a:t>Who will bell the cat?</a:t>
            </a:r>
            <a:endParaRPr lang="en-IN" sz="2800" dirty="0"/>
          </a:p>
        </p:txBody>
      </p:sp>
      <p:sp>
        <p:nvSpPr>
          <p:cNvPr id="18" name="Oval 17"/>
          <p:cNvSpPr/>
          <p:nvPr/>
        </p:nvSpPr>
        <p:spPr>
          <a:xfrm>
            <a:off x="3384543" y="5025567"/>
            <a:ext cx="2096086" cy="1566069"/>
          </a:xfrm>
          <a:prstGeom prst="ellipse">
            <a:avLst/>
          </a:prstGeom>
          <a:solidFill>
            <a:srgbClr val="FFC000">
              <a:alpha val="6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Digital/ Social Media</a:t>
            </a:r>
          </a:p>
        </p:txBody>
      </p:sp>
    </p:spTree>
    <p:extLst>
      <p:ext uri="{BB962C8B-B14F-4D97-AF65-F5344CB8AC3E}">
        <p14:creationId xmlns:p14="http://schemas.microsoft.com/office/powerpoint/2010/main" val="340656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3919</TotalTime>
  <Words>691</Words>
  <Application>Microsoft Office PowerPoint</Application>
  <PresentationFormat>Widescreen</PresentationFormat>
  <Paragraphs>205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ＭＳ Ｐゴシック</vt:lpstr>
      <vt:lpstr>Arial</vt:lpstr>
      <vt:lpstr>Arial Black</vt:lpstr>
      <vt:lpstr>Bradley Hand ITC</vt:lpstr>
      <vt:lpstr>Calibri</vt:lpstr>
      <vt:lpstr>Calibri Light</vt:lpstr>
      <vt:lpstr>CiscoSans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Jaishree Shekhawat/Ho-Direct Marketing/Profit Centre/General</dc:creator>
  <cp:lastModifiedBy>Aditya Sharma/Ho-Direct Marketing/Profit Centre/General</cp:lastModifiedBy>
  <cp:revision>96</cp:revision>
  <dcterms:created xsi:type="dcterms:W3CDTF">2017-11-27T06:30:29Z</dcterms:created>
  <dcterms:modified xsi:type="dcterms:W3CDTF">2017-12-05T08:21:47Z</dcterms:modified>
</cp:coreProperties>
</file>