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1.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8"/>
  </p:notesMasterIdLst>
  <p:sldIdLst>
    <p:sldId id="262" r:id="rId2"/>
    <p:sldId id="461" r:id="rId3"/>
    <p:sldId id="462" r:id="rId4"/>
    <p:sldId id="463" r:id="rId5"/>
    <p:sldId id="267" r:id="rId6"/>
    <p:sldId id="268" r:id="rId7"/>
    <p:sldId id="466" r:id="rId8"/>
    <p:sldId id="469" r:id="rId9"/>
    <p:sldId id="275" r:id="rId10"/>
    <p:sldId id="470" r:id="rId11"/>
    <p:sldId id="471" r:id="rId12"/>
    <p:sldId id="472" r:id="rId13"/>
    <p:sldId id="474" r:id="rId14"/>
    <p:sldId id="475" r:id="rId15"/>
    <p:sldId id="480" r:id="rId16"/>
    <p:sldId id="481" r:id="rId17"/>
    <p:sldId id="482" r:id="rId18"/>
    <p:sldId id="484" r:id="rId19"/>
    <p:sldId id="486" r:id="rId20"/>
    <p:sldId id="573" r:id="rId21"/>
    <p:sldId id="575" r:id="rId22"/>
    <p:sldId id="293" r:id="rId23"/>
    <p:sldId id="493" r:id="rId24"/>
    <p:sldId id="578" r:id="rId25"/>
    <p:sldId id="295" r:id="rId26"/>
    <p:sldId id="497" r:id="rId27"/>
    <p:sldId id="494" r:id="rId28"/>
    <p:sldId id="498" r:id="rId29"/>
    <p:sldId id="496" r:id="rId30"/>
    <p:sldId id="499" r:id="rId31"/>
    <p:sldId id="576" r:id="rId32"/>
    <p:sldId id="500" r:id="rId33"/>
    <p:sldId id="501" r:id="rId34"/>
    <p:sldId id="502" r:id="rId35"/>
    <p:sldId id="503" r:id="rId36"/>
    <p:sldId id="504" r:id="rId37"/>
    <p:sldId id="505" r:id="rId38"/>
    <p:sldId id="506" r:id="rId39"/>
    <p:sldId id="508" r:id="rId40"/>
    <p:sldId id="509" r:id="rId41"/>
    <p:sldId id="510" r:id="rId42"/>
    <p:sldId id="511" r:id="rId43"/>
    <p:sldId id="512" r:id="rId44"/>
    <p:sldId id="513" r:id="rId45"/>
    <p:sldId id="514" r:id="rId46"/>
    <p:sldId id="518" r:id="rId47"/>
    <p:sldId id="519" r:id="rId48"/>
    <p:sldId id="336" r:id="rId49"/>
    <p:sldId id="528" r:id="rId50"/>
    <p:sldId id="529" r:id="rId51"/>
    <p:sldId id="530" r:id="rId52"/>
    <p:sldId id="531" r:id="rId53"/>
    <p:sldId id="532" r:id="rId54"/>
    <p:sldId id="533" r:id="rId55"/>
    <p:sldId id="534" r:id="rId56"/>
    <p:sldId id="572"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hara H Thakkar" initials="DHT" lastIdx="1" clrIdx="0">
    <p:extLst>
      <p:ext uri="{19B8F6BF-5375-455C-9EA6-DF929625EA0E}">
        <p15:presenceInfo xmlns:p15="http://schemas.microsoft.com/office/powerpoint/2012/main" userId="S-1-5-21-1644491937-1275210071-1417001333-5558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70" d="100"/>
          <a:sy n="70" d="100"/>
        </p:scale>
        <p:origin x="1386"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949887-706E-4A8B-925B-4460811CA99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C05BDDC0-6331-4977-946B-1CADBE45880D}" type="pres">
      <dgm:prSet presAssocID="{4B949887-706E-4A8B-925B-4460811CA994}" presName="Name0" presStyleCnt="0">
        <dgm:presLayoutVars>
          <dgm:dir/>
          <dgm:animLvl val="lvl"/>
          <dgm:resizeHandles val="exact"/>
        </dgm:presLayoutVars>
      </dgm:prSet>
      <dgm:spPr/>
      <dgm:t>
        <a:bodyPr/>
        <a:lstStyle/>
        <a:p>
          <a:endParaRPr lang="en-IN"/>
        </a:p>
      </dgm:t>
    </dgm:pt>
  </dgm:ptLst>
  <dgm:cxnLst>
    <dgm:cxn modelId="{4DE2A85A-5F2C-44C3-BA27-D7F806DAE329}" type="presOf" srcId="{4B949887-706E-4A8B-925B-4460811CA994}" destId="{C05BDDC0-6331-4977-946B-1CADBE45880D}" srcOrd="0"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37C687-CBF3-4BC8-927C-D1444D8532A5}" type="doc">
      <dgm:prSet loTypeId="urn:microsoft.com/office/officeart/2008/layout/RadialCluster" loCatId="cycle" qsTypeId="urn:microsoft.com/office/officeart/2005/8/quickstyle/simple1" qsCatId="simple" csTypeId="urn:microsoft.com/office/officeart/2005/8/colors/accent6_1" csCatId="accent6" phldr="1"/>
      <dgm:spPr/>
      <dgm:t>
        <a:bodyPr/>
        <a:lstStyle/>
        <a:p>
          <a:endParaRPr lang="en-IN"/>
        </a:p>
      </dgm:t>
    </dgm:pt>
    <dgm:pt modelId="{39F1BA3C-EB73-4A11-94CD-C22E04DBE706}">
      <dgm:prSet phldrT="[Text]"/>
      <dgm:spPr>
        <a:xfrm>
          <a:off x="3469640" y="1181980"/>
          <a:ext cx="1219200" cy="1219200"/>
        </a:xfrm>
        <a:solidFill>
          <a:schemeClr val="accent2"/>
        </a:solidFill>
        <a:ln w="25400" cap="flat" cmpd="sng" algn="ctr">
          <a:solidFill>
            <a:srgbClr val="E7BE00">
              <a:shade val="80000"/>
              <a:hueOff val="0"/>
              <a:satOff val="0"/>
              <a:lumOff val="0"/>
              <a:alphaOff val="0"/>
            </a:srgbClr>
          </a:solidFill>
          <a:prstDash val="solid"/>
        </a:ln>
        <a:effectLst/>
      </dgm:spPr>
      <dgm:t>
        <a:bodyPr/>
        <a:lstStyle/>
        <a:p>
          <a:r>
            <a:rPr lang="en-US" dirty="0" smtClean="0">
              <a:solidFill>
                <a:srgbClr val="646464">
                  <a:hueOff val="0"/>
                  <a:satOff val="0"/>
                  <a:lumOff val="0"/>
                  <a:alphaOff val="0"/>
                </a:srgbClr>
              </a:solidFill>
              <a:latin typeface="EYInterstate" panose="02000503020000020004" pitchFamily="2" charset="0"/>
              <a:ea typeface="+mn-ea"/>
              <a:cs typeface="+mn-cs"/>
            </a:rPr>
            <a:t>Only When Business Model Is changed</a:t>
          </a:r>
          <a:endParaRPr lang="en-IN" dirty="0">
            <a:solidFill>
              <a:srgbClr val="646464">
                <a:hueOff val="0"/>
                <a:satOff val="0"/>
                <a:lumOff val="0"/>
                <a:alphaOff val="0"/>
              </a:srgbClr>
            </a:solidFill>
            <a:latin typeface="EYInterstate" panose="02000503020000020004" pitchFamily="2" charset="0"/>
            <a:ea typeface="+mn-ea"/>
            <a:cs typeface="+mn-cs"/>
          </a:endParaRPr>
        </a:p>
      </dgm:t>
    </dgm:pt>
    <dgm:pt modelId="{CFBBBE71-56E5-476A-AAC3-7DCF7C506582}" type="parTrans" cxnId="{EBFB2CAB-0B5F-43A4-9CDF-B5770712BEAF}">
      <dgm:prSet/>
      <dgm:spPr/>
      <dgm:t>
        <a:bodyPr/>
        <a:lstStyle/>
        <a:p>
          <a:endParaRPr lang="en-IN"/>
        </a:p>
      </dgm:t>
    </dgm:pt>
    <dgm:pt modelId="{6CDFDBF9-DADB-448F-B19B-DE425CD7709B}" type="sibTrans" cxnId="{EBFB2CAB-0B5F-43A4-9CDF-B5770712BEAF}">
      <dgm:prSet/>
      <dgm:spPr/>
      <dgm:t>
        <a:bodyPr/>
        <a:lstStyle/>
        <a:p>
          <a:endParaRPr lang="en-IN"/>
        </a:p>
      </dgm:t>
    </dgm:pt>
    <dgm:pt modelId="{C8339CC4-6C67-4575-9108-C9A523862656}">
      <dgm:prSet phldrT="[Text]" custT="1"/>
      <dgm:spPr>
        <a:xfrm>
          <a:off x="5846804" y="960000"/>
          <a:ext cx="2078003" cy="1503797"/>
        </a:xfrm>
        <a:solidFill>
          <a:srgbClr val="FFFFFF">
            <a:hueOff val="0"/>
            <a:satOff val="0"/>
            <a:lumOff val="0"/>
            <a:alphaOff val="0"/>
          </a:srgbClr>
        </a:solidFill>
        <a:ln w="25400" cap="flat" cmpd="sng" algn="ctr">
          <a:solidFill>
            <a:srgbClr val="E7BE00">
              <a:shade val="80000"/>
              <a:hueOff val="0"/>
              <a:satOff val="0"/>
              <a:lumOff val="0"/>
              <a:alphaOff val="0"/>
            </a:srgbClr>
          </a:solidFill>
          <a:prstDash val="solid"/>
        </a:ln>
        <a:effectLst/>
      </dgm:spPr>
      <dgm:t>
        <a:bodyPr/>
        <a:lstStyle/>
        <a:p>
          <a:r>
            <a:rPr lang="en-US" sz="1300" b="1" u="sng" dirty="0" smtClean="0">
              <a:solidFill>
                <a:srgbClr val="646464">
                  <a:hueOff val="0"/>
                  <a:satOff val="0"/>
                  <a:lumOff val="0"/>
                  <a:alphaOff val="0"/>
                </a:srgbClr>
              </a:solidFill>
              <a:latin typeface="EYInterstate" panose="02000503020000020004" pitchFamily="2" charset="0"/>
              <a:ea typeface="+mn-ea"/>
              <a:cs typeface="+mn-cs"/>
            </a:rPr>
            <a:t>From FVTPL to amortized cost</a:t>
          </a:r>
          <a:r>
            <a:rPr lang="en-US" sz="1300" dirty="0" smtClean="0">
              <a:solidFill>
                <a:srgbClr val="646464">
                  <a:hueOff val="0"/>
                  <a:satOff val="0"/>
                  <a:lumOff val="0"/>
                  <a:alphaOff val="0"/>
                </a:srgbClr>
              </a:solidFill>
              <a:latin typeface="EYInterstate" panose="02000503020000020004" pitchFamily="2" charset="0"/>
              <a:ea typeface="+mn-ea"/>
              <a:cs typeface="+mn-cs"/>
            </a:rPr>
            <a:t>, </a:t>
          </a:r>
        </a:p>
        <a:p>
          <a:r>
            <a:rPr lang="en-US" sz="1300" dirty="0" smtClean="0">
              <a:solidFill>
                <a:srgbClr val="646464">
                  <a:hueOff val="0"/>
                  <a:satOff val="0"/>
                  <a:lumOff val="0"/>
                  <a:alphaOff val="0"/>
                </a:srgbClr>
              </a:solidFill>
              <a:latin typeface="EYInterstate" panose="02000503020000020004" pitchFamily="2" charset="0"/>
              <a:ea typeface="+mn-ea"/>
              <a:cs typeface="+mn-cs"/>
            </a:rPr>
            <a:t>fair value at reclassification date become new carrying amount</a:t>
          </a:r>
          <a:endParaRPr lang="en-IN" sz="1300" dirty="0">
            <a:solidFill>
              <a:srgbClr val="646464">
                <a:hueOff val="0"/>
                <a:satOff val="0"/>
                <a:lumOff val="0"/>
                <a:alphaOff val="0"/>
              </a:srgbClr>
            </a:solidFill>
            <a:latin typeface="EYInterstate" panose="02000503020000020004" pitchFamily="2" charset="0"/>
            <a:ea typeface="+mn-ea"/>
            <a:cs typeface="+mn-cs"/>
          </a:endParaRPr>
        </a:p>
      </dgm:t>
    </dgm:pt>
    <dgm:pt modelId="{B7FE0901-6FF1-42FA-AE9E-E5FDD12740B4}" type="parTrans" cxnId="{23DA4A55-F804-492A-B7AE-D98C84082353}">
      <dgm:prSet/>
      <dgm:spPr>
        <a:xfrm rot="21502426">
          <a:off x="4688607" y="1757835"/>
          <a:ext cx="1158430" cy="0"/>
        </a:xfrm>
        <a:noFill/>
        <a:ln w="25400" cap="flat" cmpd="sng" algn="ctr">
          <a:solidFill>
            <a:srgbClr val="E7BE00">
              <a:shade val="60000"/>
              <a:hueOff val="0"/>
              <a:satOff val="0"/>
              <a:lumOff val="0"/>
              <a:alphaOff val="0"/>
            </a:srgbClr>
          </a:solidFill>
          <a:prstDash val="solid"/>
        </a:ln>
        <a:effectLst/>
      </dgm:spPr>
      <dgm:t>
        <a:bodyPr/>
        <a:lstStyle/>
        <a:p>
          <a:endParaRPr lang="en-IN"/>
        </a:p>
      </dgm:t>
    </dgm:pt>
    <dgm:pt modelId="{A7D45EBA-7A56-4A3F-B468-D05E2D155E6F}" type="sibTrans" cxnId="{23DA4A55-F804-492A-B7AE-D98C84082353}">
      <dgm:prSet/>
      <dgm:spPr/>
      <dgm:t>
        <a:bodyPr/>
        <a:lstStyle/>
        <a:p>
          <a:endParaRPr lang="en-IN"/>
        </a:p>
      </dgm:t>
    </dgm:pt>
    <dgm:pt modelId="{6F8592F1-2211-41BE-B575-41822920AFC3}">
      <dgm:prSet phldrT="[Text]" custT="1"/>
      <dgm:spPr>
        <a:xfrm>
          <a:off x="1397938" y="2669297"/>
          <a:ext cx="2335863" cy="1469138"/>
        </a:xfrm>
        <a:solidFill>
          <a:srgbClr val="FFFFFF">
            <a:hueOff val="0"/>
            <a:satOff val="0"/>
            <a:lumOff val="0"/>
            <a:alphaOff val="0"/>
          </a:srgbClr>
        </a:solidFill>
        <a:ln w="25400" cap="flat" cmpd="sng" algn="ctr">
          <a:solidFill>
            <a:srgbClr val="E7BE00">
              <a:shade val="80000"/>
              <a:hueOff val="0"/>
              <a:satOff val="0"/>
              <a:lumOff val="0"/>
              <a:alphaOff val="0"/>
            </a:srgbClr>
          </a:solidFill>
          <a:prstDash val="solid"/>
        </a:ln>
        <a:effectLst/>
      </dgm:spPr>
      <dgm:t>
        <a:bodyPr/>
        <a:lstStyle/>
        <a:p>
          <a:r>
            <a:rPr lang="en-US" sz="1300" b="1" u="sng" dirty="0" smtClean="0">
              <a:solidFill>
                <a:srgbClr val="646464">
                  <a:hueOff val="0"/>
                  <a:satOff val="0"/>
                  <a:lumOff val="0"/>
                  <a:alphaOff val="0"/>
                </a:srgbClr>
              </a:solidFill>
              <a:latin typeface="EYInterstate" panose="02000503020000020004" pitchFamily="2" charset="0"/>
              <a:ea typeface="+mn-ea"/>
              <a:cs typeface="+mn-cs"/>
            </a:rPr>
            <a:t>From Amortized cost to FVOCI</a:t>
          </a:r>
        </a:p>
        <a:p>
          <a:r>
            <a:rPr lang="en-US" sz="1300" dirty="0" smtClean="0">
              <a:solidFill>
                <a:srgbClr val="646464">
                  <a:hueOff val="0"/>
                  <a:satOff val="0"/>
                  <a:lumOff val="0"/>
                  <a:alphaOff val="0"/>
                </a:srgbClr>
              </a:solidFill>
              <a:latin typeface="EYInterstate" panose="02000503020000020004" pitchFamily="2" charset="0"/>
              <a:ea typeface="+mn-ea"/>
              <a:cs typeface="+mn-cs"/>
            </a:rPr>
            <a:t>Fair value is determined at reclassification date and gain/loss is recognized in OCI </a:t>
          </a:r>
          <a:endParaRPr lang="en-IN" sz="1300" dirty="0">
            <a:solidFill>
              <a:srgbClr val="646464">
                <a:hueOff val="0"/>
                <a:satOff val="0"/>
                <a:lumOff val="0"/>
                <a:alphaOff val="0"/>
              </a:srgbClr>
            </a:solidFill>
            <a:latin typeface="EYInterstate" panose="02000503020000020004" pitchFamily="2" charset="0"/>
            <a:ea typeface="+mn-ea"/>
            <a:cs typeface="+mn-cs"/>
          </a:endParaRPr>
        </a:p>
      </dgm:t>
    </dgm:pt>
    <dgm:pt modelId="{F3625B20-CC00-46F2-AA95-E6225825992D}" type="parTrans" cxnId="{DD410C37-4015-4D24-A0F4-BAF60C2DFD13}">
      <dgm:prSet/>
      <dgm:spPr>
        <a:xfrm rot="7991243">
          <a:off x="3197342" y="2535238"/>
          <a:ext cx="367728" cy="0"/>
        </a:xfrm>
        <a:noFill/>
        <a:ln w="25400" cap="flat" cmpd="sng" algn="ctr">
          <a:solidFill>
            <a:srgbClr val="E7BE00">
              <a:shade val="60000"/>
              <a:hueOff val="0"/>
              <a:satOff val="0"/>
              <a:lumOff val="0"/>
              <a:alphaOff val="0"/>
            </a:srgbClr>
          </a:solidFill>
          <a:prstDash val="solid"/>
        </a:ln>
        <a:effectLst/>
      </dgm:spPr>
      <dgm:t>
        <a:bodyPr/>
        <a:lstStyle/>
        <a:p>
          <a:endParaRPr lang="en-IN"/>
        </a:p>
      </dgm:t>
    </dgm:pt>
    <dgm:pt modelId="{FE6BC22C-0BE4-41C7-95F2-E3816AF7D2A4}" type="sibTrans" cxnId="{DD410C37-4015-4D24-A0F4-BAF60C2DFD13}">
      <dgm:prSet/>
      <dgm:spPr/>
      <dgm:t>
        <a:bodyPr/>
        <a:lstStyle/>
        <a:p>
          <a:endParaRPr lang="en-IN"/>
        </a:p>
      </dgm:t>
    </dgm:pt>
    <dgm:pt modelId="{9B1B4130-A889-4E4E-95F3-74B3CA533E8B}">
      <dgm:prSet phldrT="[Text]" custT="1"/>
      <dgm:spPr>
        <a:xfrm>
          <a:off x="178738" y="918465"/>
          <a:ext cx="2335863" cy="1469138"/>
        </a:xfrm>
        <a:solidFill>
          <a:srgbClr val="FFFFFF">
            <a:hueOff val="0"/>
            <a:satOff val="0"/>
            <a:lumOff val="0"/>
            <a:alphaOff val="0"/>
          </a:srgbClr>
        </a:solidFill>
        <a:ln w="25400" cap="flat" cmpd="sng" algn="ctr">
          <a:solidFill>
            <a:srgbClr val="E7BE00">
              <a:shade val="80000"/>
              <a:hueOff val="0"/>
              <a:satOff val="0"/>
              <a:lumOff val="0"/>
              <a:alphaOff val="0"/>
            </a:srgbClr>
          </a:solidFill>
          <a:prstDash val="solid"/>
        </a:ln>
        <a:effectLst/>
      </dgm:spPr>
      <dgm:t>
        <a:bodyPr/>
        <a:lstStyle/>
        <a:p>
          <a:r>
            <a:rPr lang="en-US" sz="1300" b="1" u="sng" dirty="0" smtClean="0">
              <a:solidFill>
                <a:srgbClr val="646464">
                  <a:hueOff val="0"/>
                  <a:satOff val="0"/>
                  <a:lumOff val="0"/>
                  <a:alphaOff val="0"/>
                </a:srgbClr>
              </a:solidFill>
              <a:latin typeface="EYInterstate" panose="02000503020000020004" pitchFamily="2" charset="0"/>
              <a:ea typeface="+mn-ea"/>
              <a:cs typeface="+mn-cs"/>
            </a:rPr>
            <a:t>From Amortized cost to FVTPL</a:t>
          </a:r>
        </a:p>
        <a:p>
          <a:r>
            <a:rPr lang="en-US" sz="1300" dirty="0" smtClean="0">
              <a:solidFill>
                <a:srgbClr val="646464">
                  <a:hueOff val="0"/>
                  <a:satOff val="0"/>
                  <a:lumOff val="0"/>
                  <a:alphaOff val="0"/>
                </a:srgbClr>
              </a:solidFill>
              <a:latin typeface="EYInterstate" panose="02000503020000020004" pitchFamily="2" charset="0"/>
              <a:ea typeface="+mn-ea"/>
              <a:cs typeface="+mn-cs"/>
            </a:rPr>
            <a:t>Fair value is determined at reclassification date and gain/loss is recognized in profit and loss </a:t>
          </a:r>
          <a:endParaRPr lang="en-IN" sz="1300" dirty="0">
            <a:solidFill>
              <a:srgbClr val="646464">
                <a:hueOff val="0"/>
                <a:satOff val="0"/>
                <a:lumOff val="0"/>
                <a:alphaOff val="0"/>
              </a:srgbClr>
            </a:solidFill>
            <a:latin typeface="EYInterstate" panose="02000503020000020004" pitchFamily="2" charset="0"/>
            <a:ea typeface="+mn-ea"/>
            <a:cs typeface="+mn-cs"/>
          </a:endParaRPr>
        </a:p>
      </dgm:t>
    </dgm:pt>
    <dgm:pt modelId="{9BFE9DE9-3247-4578-9BEA-28F8EFCF99CD}" type="parTrans" cxnId="{692F8525-2F8E-494B-BDB6-7C83CBE9BE79}">
      <dgm:prSet/>
      <dgm:spPr>
        <a:xfrm rot="10974150">
          <a:off x="2513988" y="1736461"/>
          <a:ext cx="956264" cy="0"/>
        </a:xfrm>
        <a:noFill/>
        <a:ln w="25400" cap="flat" cmpd="sng" algn="ctr">
          <a:solidFill>
            <a:srgbClr val="E7BE00">
              <a:shade val="60000"/>
              <a:hueOff val="0"/>
              <a:satOff val="0"/>
              <a:lumOff val="0"/>
              <a:alphaOff val="0"/>
            </a:srgbClr>
          </a:solidFill>
          <a:prstDash val="solid"/>
        </a:ln>
        <a:effectLst/>
      </dgm:spPr>
      <dgm:t>
        <a:bodyPr/>
        <a:lstStyle/>
        <a:p>
          <a:endParaRPr lang="en-IN"/>
        </a:p>
      </dgm:t>
    </dgm:pt>
    <dgm:pt modelId="{88DCB1AF-D6AD-48DE-B245-0A674CB4C1A8}" type="sibTrans" cxnId="{692F8525-2F8E-494B-BDB6-7C83CBE9BE79}">
      <dgm:prSet/>
      <dgm:spPr/>
      <dgm:t>
        <a:bodyPr/>
        <a:lstStyle/>
        <a:p>
          <a:endParaRPr lang="en-IN"/>
        </a:p>
      </dgm:t>
    </dgm:pt>
    <dgm:pt modelId="{2EE42BB6-AF9B-4AC6-BBC2-62455307B268}">
      <dgm:prSet phldrT="[Text]" custT="1"/>
      <dgm:spPr>
        <a:xfrm>
          <a:off x="4827910" y="2651968"/>
          <a:ext cx="2078003" cy="1503797"/>
        </a:xfrm>
        <a:solidFill>
          <a:srgbClr val="FFFFFF">
            <a:hueOff val="0"/>
            <a:satOff val="0"/>
            <a:lumOff val="0"/>
            <a:alphaOff val="0"/>
          </a:srgbClr>
        </a:solidFill>
        <a:ln w="25400" cap="flat" cmpd="sng" algn="ctr">
          <a:solidFill>
            <a:srgbClr val="E7BE00">
              <a:shade val="80000"/>
              <a:hueOff val="0"/>
              <a:satOff val="0"/>
              <a:lumOff val="0"/>
              <a:alphaOff val="0"/>
            </a:srgbClr>
          </a:solidFill>
          <a:prstDash val="solid"/>
        </a:ln>
        <a:effectLst/>
      </dgm:spPr>
      <dgm:t>
        <a:bodyPr/>
        <a:lstStyle/>
        <a:p>
          <a:r>
            <a:rPr lang="en-US" sz="1300" b="1" u="sng" dirty="0" smtClean="0">
              <a:solidFill>
                <a:srgbClr val="646464">
                  <a:hueOff val="0"/>
                  <a:satOff val="0"/>
                  <a:lumOff val="0"/>
                  <a:alphaOff val="0"/>
                </a:srgbClr>
              </a:solidFill>
              <a:latin typeface="EYInterstate" panose="02000503020000020004" pitchFamily="2" charset="0"/>
              <a:ea typeface="+mn-ea"/>
              <a:cs typeface="+mn-cs"/>
            </a:rPr>
            <a:t>From FVOCI  to amortized cost</a:t>
          </a:r>
          <a:r>
            <a:rPr lang="en-US" sz="1300" dirty="0" smtClean="0">
              <a:solidFill>
                <a:srgbClr val="646464">
                  <a:hueOff val="0"/>
                  <a:satOff val="0"/>
                  <a:lumOff val="0"/>
                  <a:alphaOff val="0"/>
                </a:srgbClr>
              </a:solidFill>
              <a:latin typeface="EYInterstate" panose="02000503020000020004" pitchFamily="2" charset="0"/>
              <a:ea typeface="+mn-ea"/>
              <a:cs typeface="+mn-cs"/>
            </a:rPr>
            <a:t>, </a:t>
          </a:r>
        </a:p>
        <a:p>
          <a:r>
            <a:rPr lang="en-US" sz="1300" dirty="0" smtClean="0">
              <a:solidFill>
                <a:srgbClr val="646464">
                  <a:hueOff val="0"/>
                  <a:satOff val="0"/>
                  <a:lumOff val="0"/>
                  <a:alphaOff val="0"/>
                </a:srgbClr>
              </a:solidFill>
              <a:latin typeface="EYInterstate" panose="02000503020000020004" pitchFamily="2" charset="0"/>
              <a:ea typeface="+mn-ea"/>
              <a:cs typeface="+mn-cs"/>
            </a:rPr>
            <a:t>fair value at reclassification date become new carrying amount</a:t>
          </a:r>
          <a:endParaRPr lang="en-IN" sz="1300" dirty="0">
            <a:solidFill>
              <a:srgbClr val="646464">
                <a:hueOff val="0"/>
                <a:satOff val="0"/>
                <a:lumOff val="0"/>
                <a:alphaOff val="0"/>
              </a:srgbClr>
            </a:solidFill>
            <a:latin typeface="EYInterstate" panose="02000503020000020004" pitchFamily="2" charset="0"/>
            <a:ea typeface="+mn-ea"/>
            <a:cs typeface="+mn-cs"/>
          </a:endParaRPr>
        </a:p>
      </dgm:t>
    </dgm:pt>
    <dgm:pt modelId="{EF551D40-AC5F-4B31-ADA7-AA64C81D1155}" type="parTrans" cxnId="{B3CB1B6F-AF1E-4CF0-95BE-305A8548CE0F}">
      <dgm:prSet/>
      <dgm:spPr>
        <a:xfrm rot="2522823">
          <a:off x="4629154" y="2496670"/>
          <a:ext cx="463753" cy="0"/>
        </a:xfrm>
        <a:noFill/>
        <a:ln w="25400" cap="flat" cmpd="sng" algn="ctr">
          <a:solidFill>
            <a:srgbClr val="E7BE00">
              <a:shade val="60000"/>
              <a:hueOff val="0"/>
              <a:satOff val="0"/>
              <a:lumOff val="0"/>
              <a:alphaOff val="0"/>
            </a:srgbClr>
          </a:solidFill>
          <a:prstDash val="solid"/>
        </a:ln>
        <a:effectLst/>
      </dgm:spPr>
      <dgm:t>
        <a:bodyPr/>
        <a:lstStyle/>
        <a:p>
          <a:endParaRPr lang="en-IN"/>
        </a:p>
      </dgm:t>
    </dgm:pt>
    <dgm:pt modelId="{5E051402-0801-4DBF-A3E8-FC7CA7E4FD9E}" type="sibTrans" cxnId="{B3CB1B6F-AF1E-4CF0-95BE-305A8548CE0F}">
      <dgm:prSet/>
      <dgm:spPr/>
      <dgm:t>
        <a:bodyPr/>
        <a:lstStyle/>
        <a:p>
          <a:endParaRPr lang="en-IN"/>
        </a:p>
      </dgm:t>
    </dgm:pt>
    <dgm:pt modelId="{0560A281-3D3A-4193-A23E-CF0448DB9D50}">
      <dgm:prSet phldrT="[Text]" custT="1"/>
      <dgm:spPr>
        <a:xfrm>
          <a:off x="3080462" y="-91765"/>
          <a:ext cx="2012932" cy="816864"/>
        </a:xfrm>
        <a:solidFill>
          <a:srgbClr val="FFFFFF">
            <a:hueOff val="0"/>
            <a:satOff val="0"/>
            <a:lumOff val="0"/>
            <a:alphaOff val="0"/>
          </a:srgbClr>
        </a:solidFill>
        <a:ln w="25400" cap="flat" cmpd="sng" algn="ctr">
          <a:solidFill>
            <a:srgbClr val="E7BE00">
              <a:shade val="80000"/>
              <a:hueOff val="0"/>
              <a:satOff val="0"/>
              <a:lumOff val="0"/>
              <a:alphaOff val="0"/>
            </a:srgbClr>
          </a:solidFill>
          <a:prstDash val="solid"/>
        </a:ln>
        <a:effectLst/>
      </dgm:spPr>
      <dgm:t>
        <a:bodyPr/>
        <a:lstStyle/>
        <a:p>
          <a:pPr algn="ctr"/>
          <a:r>
            <a:rPr lang="en-US" sz="1800" dirty="0" smtClean="0">
              <a:solidFill>
                <a:srgbClr val="646464">
                  <a:hueOff val="0"/>
                  <a:satOff val="0"/>
                  <a:lumOff val="0"/>
                  <a:alphaOff val="0"/>
                </a:srgbClr>
              </a:solidFill>
              <a:latin typeface="EYInterstate" panose="02000503020000020004" pitchFamily="2" charset="0"/>
              <a:ea typeface="+mn-ea"/>
              <a:cs typeface="+mn-cs"/>
            </a:rPr>
            <a:t>Financial Assets</a:t>
          </a:r>
          <a:endParaRPr lang="en-IN" sz="1800" dirty="0">
            <a:solidFill>
              <a:srgbClr val="646464">
                <a:hueOff val="0"/>
                <a:satOff val="0"/>
                <a:lumOff val="0"/>
                <a:alphaOff val="0"/>
              </a:srgbClr>
            </a:solidFill>
            <a:latin typeface="EYInterstate" panose="02000503020000020004" pitchFamily="2" charset="0"/>
            <a:ea typeface="+mn-ea"/>
            <a:cs typeface="+mn-cs"/>
          </a:endParaRPr>
        </a:p>
      </dgm:t>
    </dgm:pt>
    <dgm:pt modelId="{58EBC9BA-4AF5-4042-A052-1976F9CB82FD}" type="sibTrans" cxnId="{1048BBDB-F2D1-4746-AAC7-5458B27170A0}">
      <dgm:prSet/>
      <dgm:spPr/>
      <dgm:t>
        <a:bodyPr/>
        <a:lstStyle/>
        <a:p>
          <a:endParaRPr lang="en-IN"/>
        </a:p>
      </dgm:t>
    </dgm:pt>
    <dgm:pt modelId="{30060F4F-E099-464B-B4FE-F304FA2E49CC}" type="parTrans" cxnId="{1048BBDB-F2D1-4746-AAC7-5458B27170A0}">
      <dgm:prSet/>
      <dgm:spPr>
        <a:xfrm rot="16217920">
          <a:off x="3855164" y="953539"/>
          <a:ext cx="456887" cy="0"/>
        </a:xfrm>
        <a:noFill/>
        <a:ln w="25400" cap="flat" cmpd="sng" algn="ctr">
          <a:solidFill>
            <a:srgbClr val="E7BE00">
              <a:shade val="60000"/>
              <a:hueOff val="0"/>
              <a:satOff val="0"/>
              <a:lumOff val="0"/>
              <a:alphaOff val="0"/>
            </a:srgbClr>
          </a:solidFill>
          <a:prstDash val="solid"/>
        </a:ln>
        <a:effectLst/>
      </dgm:spPr>
      <dgm:t>
        <a:bodyPr/>
        <a:lstStyle/>
        <a:p>
          <a:endParaRPr lang="en-IN"/>
        </a:p>
      </dgm:t>
    </dgm:pt>
    <dgm:pt modelId="{A9C4518D-3171-4C9D-8890-DADACBABD775}" type="pres">
      <dgm:prSet presAssocID="{A137C687-CBF3-4BC8-927C-D1444D8532A5}" presName="Name0" presStyleCnt="0">
        <dgm:presLayoutVars>
          <dgm:chMax val="1"/>
          <dgm:chPref val="1"/>
          <dgm:dir/>
          <dgm:animOne val="branch"/>
          <dgm:animLvl val="lvl"/>
        </dgm:presLayoutVars>
      </dgm:prSet>
      <dgm:spPr/>
      <dgm:t>
        <a:bodyPr/>
        <a:lstStyle/>
        <a:p>
          <a:endParaRPr lang="en-IN"/>
        </a:p>
      </dgm:t>
    </dgm:pt>
    <dgm:pt modelId="{A37FB337-C97E-4A8C-8459-70483C7D8FD1}" type="pres">
      <dgm:prSet presAssocID="{39F1BA3C-EB73-4A11-94CD-C22E04DBE706}" presName="singleCycle" presStyleCnt="0"/>
      <dgm:spPr/>
      <dgm:t>
        <a:bodyPr/>
        <a:lstStyle/>
        <a:p>
          <a:endParaRPr lang="en-IN"/>
        </a:p>
      </dgm:t>
    </dgm:pt>
    <dgm:pt modelId="{7F3DC938-29E6-4CA2-969C-F93A1C449A3C}" type="pres">
      <dgm:prSet presAssocID="{39F1BA3C-EB73-4A11-94CD-C22E04DBE706}" presName="singleCenter" presStyleLbl="node1" presStyleIdx="0" presStyleCnt="6" custLinFactNeighborY="-6787">
        <dgm:presLayoutVars>
          <dgm:chMax val="7"/>
          <dgm:chPref val="7"/>
        </dgm:presLayoutVars>
      </dgm:prSet>
      <dgm:spPr>
        <a:prstGeom prst="roundRect">
          <a:avLst/>
        </a:prstGeom>
      </dgm:spPr>
      <dgm:t>
        <a:bodyPr/>
        <a:lstStyle/>
        <a:p>
          <a:endParaRPr lang="en-IN"/>
        </a:p>
      </dgm:t>
    </dgm:pt>
    <dgm:pt modelId="{AB859654-1CD0-44DA-AE17-DD2606BE5E6F}" type="pres">
      <dgm:prSet presAssocID="{30060F4F-E099-464B-B4FE-F304FA2E49CC}" presName="Name56" presStyleLbl="parChTrans1D2" presStyleIdx="0" presStyleCnt="5"/>
      <dgm:spPr>
        <a:custGeom>
          <a:avLst/>
          <a:gdLst/>
          <a:ahLst/>
          <a:cxnLst/>
          <a:rect l="0" t="0" r="0" b="0"/>
          <a:pathLst>
            <a:path>
              <a:moveTo>
                <a:pt x="0" y="0"/>
              </a:moveTo>
              <a:lnTo>
                <a:pt x="456887" y="0"/>
              </a:lnTo>
            </a:path>
          </a:pathLst>
        </a:custGeom>
      </dgm:spPr>
      <dgm:t>
        <a:bodyPr/>
        <a:lstStyle/>
        <a:p>
          <a:endParaRPr lang="en-IN"/>
        </a:p>
      </dgm:t>
    </dgm:pt>
    <dgm:pt modelId="{5AAD93A3-4D48-4659-8EA4-F87207E99774}" type="pres">
      <dgm:prSet presAssocID="{0560A281-3D3A-4193-A23E-CF0448DB9D50}" presName="text0" presStyleLbl="node1" presStyleIdx="1" presStyleCnt="6" custScaleX="246422" custRadScaleRad="95537" custRadScaleInc="751">
        <dgm:presLayoutVars>
          <dgm:bulletEnabled val="1"/>
        </dgm:presLayoutVars>
      </dgm:prSet>
      <dgm:spPr>
        <a:prstGeom prst="roundRect">
          <a:avLst/>
        </a:prstGeom>
      </dgm:spPr>
      <dgm:t>
        <a:bodyPr/>
        <a:lstStyle/>
        <a:p>
          <a:endParaRPr lang="en-IN"/>
        </a:p>
      </dgm:t>
    </dgm:pt>
    <dgm:pt modelId="{BA87C1AE-43A8-41B8-9AF1-CE16F8D30FB0}" type="pres">
      <dgm:prSet presAssocID="{B7FE0901-6FF1-42FA-AE9E-E5FDD12740B4}" presName="Name56" presStyleLbl="parChTrans1D2" presStyleIdx="1" presStyleCnt="5"/>
      <dgm:spPr>
        <a:custGeom>
          <a:avLst/>
          <a:gdLst/>
          <a:ahLst/>
          <a:cxnLst/>
          <a:rect l="0" t="0" r="0" b="0"/>
          <a:pathLst>
            <a:path>
              <a:moveTo>
                <a:pt x="0" y="0"/>
              </a:moveTo>
              <a:lnTo>
                <a:pt x="1158430" y="0"/>
              </a:lnTo>
            </a:path>
          </a:pathLst>
        </a:custGeom>
      </dgm:spPr>
      <dgm:t>
        <a:bodyPr/>
        <a:lstStyle/>
        <a:p>
          <a:endParaRPr lang="en-IN"/>
        </a:p>
      </dgm:t>
    </dgm:pt>
    <dgm:pt modelId="{B51A4E35-65AF-434C-A04F-936A1D3AA85C}" type="pres">
      <dgm:prSet presAssocID="{C8339CC4-6C67-4575-9108-C9A523862656}" presName="text0" presStyleLbl="node1" presStyleIdx="2" presStyleCnt="6" custScaleX="254388" custScaleY="184094" custRadScaleRad="166121" custRadScaleInc="27456">
        <dgm:presLayoutVars>
          <dgm:bulletEnabled val="1"/>
        </dgm:presLayoutVars>
      </dgm:prSet>
      <dgm:spPr>
        <a:prstGeom prst="roundRect">
          <a:avLst/>
        </a:prstGeom>
      </dgm:spPr>
      <dgm:t>
        <a:bodyPr/>
        <a:lstStyle/>
        <a:p>
          <a:endParaRPr lang="en-IN"/>
        </a:p>
      </dgm:t>
    </dgm:pt>
    <dgm:pt modelId="{4CEDC8D9-7647-441B-B5FF-13ABB645369A}" type="pres">
      <dgm:prSet presAssocID="{EF551D40-AC5F-4B31-ADA7-AA64C81D1155}" presName="Name56" presStyleLbl="parChTrans1D2" presStyleIdx="2" presStyleCnt="5"/>
      <dgm:spPr>
        <a:custGeom>
          <a:avLst/>
          <a:gdLst/>
          <a:ahLst/>
          <a:cxnLst/>
          <a:rect l="0" t="0" r="0" b="0"/>
          <a:pathLst>
            <a:path>
              <a:moveTo>
                <a:pt x="0" y="0"/>
              </a:moveTo>
              <a:lnTo>
                <a:pt x="463753" y="0"/>
              </a:lnTo>
            </a:path>
          </a:pathLst>
        </a:custGeom>
      </dgm:spPr>
      <dgm:t>
        <a:bodyPr/>
        <a:lstStyle/>
        <a:p>
          <a:endParaRPr lang="en-IN"/>
        </a:p>
      </dgm:t>
    </dgm:pt>
    <dgm:pt modelId="{9E92A962-FE38-4A11-A1CF-A03065726B89}" type="pres">
      <dgm:prSet presAssocID="{2EE42BB6-AF9B-4AC6-BBC2-62455307B268}" presName="text0" presStyleLbl="node1" presStyleIdx="3" presStyleCnt="6" custScaleX="254388" custScaleY="184094" custRadScaleRad="155958" custRadScaleInc="-17212">
        <dgm:presLayoutVars>
          <dgm:bulletEnabled val="1"/>
        </dgm:presLayoutVars>
      </dgm:prSet>
      <dgm:spPr>
        <a:prstGeom prst="roundRect">
          <a:avLst/>
        </a:prstGeom>
      </dgm:spPr>
      <dgm:t>
        <a:bodyPr/>
        <a:lstStyle/>
        <a:p>
          <a:endParaRPr lang="en-IN"/>
        </a:p>
      </dgm:t>
    </dgm:pt>
    <dgm:pt modelId="{3EC119D7-110F-4248-B87B-B836E8A9D4BC}" type="pres">
      <dgm:prSet presAssocID="{F3625B20-CC00-46F2-AA95-E6225825992D}" presName="Name56" presStyleLbl="parChTrans1D2" presStyleIdx="3" presStyleCnt="5"/>
      <dgm:spPr>
        <a:custGeom>
          <a:avLst/>
          <a:gdLst/>
          <a:ahLst/>
          <a:cxnLst/>
          <a:rect l="0" t="0" r="0" b="0"/>
          <a:pathLst>
            <a:path>
              <a:moveTo>
                <a:pt x="0" y="0"/>
              </a:moveTo>
              <a:lnTo>
                <a:pt x="367728" y="0"/>
              </a:lnTo>
            </a:path>
          </a:pathLst>
        </a:custGeom>
      </dgm:spPr>
      <dgm:t>
        <a:bodyPr/>
        <a:lstStyle/>
        <a:p>
          <a:endParaRPr lang="en-IN"/>
        </a:p>
      </dgm:t>
    </dgm:pt>
    <dgm:pt modelId="{D706A829-A736-4A1F-AD93-B73A824C529E}" type="pres">
      <dgm:prSet presAssocID="{6F8592F1-2211-41BE-B575-41822920AFC3}" presName="text0" presStyleLbl="node1" presStyleIdx="4" presStyleCnt="6" custScaleX="321718" custScaleY="179851" custRadScaleRad="123163" custRadScaleInc="27933">
        <dgm:presLayoutVars>
          <dgm:bulletEnabled val="1"/>
        </dgm:presLayoutVars>
      </dgm:prSet>
      <dgm:spPr>
        <a:prstGeom prst="roundRect">
          <a:avLst/>
        </a:prstGeom>
      </dgm:spPr>
      <dgm:t>
        <a:bodyPr/>
        <a:lstStyle/>
        <a:p>
          <a:endParaRPr lang="en-IN"/>
        </a:p>
      </dgm:t>
    </dgm:pt>
    <dgm:pt modelId="{5D565EBD-E707-470E-BBAF-CB3903815CC5}" type="pres">
      <dgm:prSet presAssocID="{9BFE9DE9-3247-4578-9BEA-28F8EFCF99CD}" presName="Name56" presStyleLbl="parChTrans1D2" presStyleIdx="4" presStyleCnt="5"/>
      <dgm:spPr>
        <a:custGeom>
          <a:avLst/>
          <a:gdLst/>
          <a:ahLst/>
          <a:cxnLst/>
          <a:rect l="0" t="0" r="0" b="0"/>
          <a:pathLst>
            <a:path>
              <a:moveTo>
                <a:pt x="0" y="0"/>
              </a:moveTo>
              <a:lnTo>
                <a:pt x="956264" y="0"/>
              </a:lnTo>
            </a:path>
          </a:pathLst>
        </a:custGeom>
      </dgm:spPr>
      <dgm:t>
        <a:bodyPr/>
        <a:lstStyle/>
        <a:p>
          <a:endParaRPr lang="en-IN"/>
        </a:p>
      </dgm:t>
    </dgm:pt>
    <dgm:pt modelId="{D2AB2B26-ED85-4EC1-8F70-8DC4A55A7D63}" type="pres">
      <dgm:prSet presAssocID="{9B1B4130-A889-4E4E-95F3-74B3CA533E8B}" presName="text0" presStyleLbl="node1" presStyleIdx="5" presStyleCnt="6" custScaleX="346188" custScaleY="179851" custRadScaleRad="161584" custRadScaleInc="-28569">
        <dgm:presLayoutVars>
          <dgm:bulletEnabled val="1"/>
        </dgm:presLayoutVars>
      </dgm:prSet>
      <dgm:spPr>
        <a:prstGeom prst="roundRect">
          <a:avLst/>
        </a:prstGeom>
      </dgm:spPr>
      <dgm:t>
        <a:bodyPr/>
        <a:lstStyle/>
        <a:p>
          <a:endParaRPr lang="en-IN"/>
        </a:p>
      </dgm:t>
    </dgm:pt>
  </dgm:ptLst>
  <dgm:cxnLst>
    <dgm:cxn modelId="{EBFB2CAB-0B5F-43A4-9CDF-B5770712BEAF}" srcId="{A137C687-CBF3-4BC8-927C-D1444D8532A5}" destId="{39F1BA3C-EB73-4A11-94CD-C22E04DBE706}" srcOrd="0" destOrd="0" parTransId="{CFBBBE71-56E5-476A-AAC3-7DCF7C506582}" sibTransId="{6CDFDBF9-DADB-448F-B19B-DE425CD7709B}"/>
    <dgm:cxn modelId="{2E629C28-66CA-4876-8588-E47520FFA035}" type="presOf" srcId="{9B1B4130-A889-4E4E-95F3-74B3CA533E8B}" destId="{D2AB2B26-ED85-4EC1-8F70-8DC4A55A7D63}" srcOrd="0" destOrd="0" presId="urn:microsoft.com/office/officeart/2008/layout/RadialCluster"/>
    <dgm:cxn modelId="{1048BBDB-F2D1-4746-AAC7-5458B27170A0}" srcId="{39F1BA3C-EB73-4A11-94CD-C22E04DBE706}" destId="{0560A281-3D3A-4193-A23E-CF0448DB9D50}" srcOrd="0" destOrd="0" parTransId="{30060F4F-E099-464B-B4FE-F304FA2E49CC}" sibTransId="{58EBC9BA-4AF5-4042-A052-1976F9CB82FD}"/>
    <dgm:cxn modelId="{953AF706-C477-4654-808A-E9DA9EBB5F5B}" type="presOf" srcId="{0560A281-3D3A-4193-A23E-CF0448DB9D50}" destId="{5AAD93A3-4D48-4659-8EA4-F87207E99774}" srcOrd="0" destOrd="0" presId="urn:microsoft.com/office/officeart/2008/layout/RadialCluster"/>
    <dgm:cxn modelId="{B60BD9FD-CFF3-4C15-906A-0B21B2406D7F}" type="presOf" srcId="{A137C687-CBF3-4BC8-927C-D1444D8532A5}" destId="{A9C4518D-3171-4C9D-8890-DADACBABD775}" srcOrd="0" destOrd="0" presId="urn:microsoft.com/office/officeart/2008/layout/RadialCluster"/>
    <dgm:cxn modelId="{7028889D-F7E2-4D41-80A4-1E7B9D1E7A5E}" type="presOf" srcId="{2EE42BB6-AF9B-4AC6-BBC2-62455307B268}" destId="{9E92A962-FE38-4A11-A1CF-A03065726B89}" srcOrd="0" destOrd="0" presId="urn:microsoft.com/office/officeart/2008/layout/RadialCluster"/>
    <dgm:cxn modelId="{12A9D9F7-E2A4-4E80-83A7-1A6E0506796B}" type="presOf" srcId="{9BFE9DE9-3247-4578-9BEA-28F8EFCF99CD}" destId="{5D565EBD-E707-470E-BBAF-CB3903815CC5}" srcOrd="0" destOrd="0" presId="urn:microsoft.com/office/officeart/2008/layout/RadialCluster"/>
    <dgm:cxn modelId="{CCDCA545-FC45-4729-9563-7EA18C54DA8E}" type="presOf" srcId="{6F8592F1-2211-41BE-B575-41822920AFC3}" destId="{D706A829-A736-4A1F-AD93-B73A824C529E}" srcOrd="0" destOrd="0" presId="urn:microsoft.com/office/officeart/2008/layout/RadialCluster"/>
    <dgm:cxn modelId="{DD410C37-4015-4D24-A0F4-BAF60C2DFD13}" srcId="{39F1BA3C-EB73-4A11-94CD-C22E04DBE706}" destId="{6F8592F1-2211-41BE-B575-41822920AFC3}" srcOrd="3" destOrd="0" parTransId="{F3625B20-CC00-46F2-AA95-E6225825992D}" sibTransId="{FE6BC22C-0BE4-41C7-95F2-E3816AF7D2A4}"/>
    <dgm:cxn modelId="{8D003E1D-8044-4617-8E31-5DFD0281810F}" type="presOf" srcId="{F3625B20-CC00-46F2-AA95-E6225825992D}" destId="{3EC119D7-110F-4248-B87B-B836E8A9D4BC}" srcOrd="0" destOrd="0" presId="urn:microsoft.com/office/officeart/2008/layout/RadialCluster"/>
    <dgm:cxn modelId="{B3CB1B6F-AF1E-4CF0-95BE-305A8548CE0F}" srcId="{39F1BA3C-EB73-4A11-94CD-C22E04DBE706}" destId="{2EE42BB6-AF9B-4AC6-BBC2-62455307B268}" srcOrd="2" destOrd="0" parTransId="{EF551D40-AC5F-4B31-ADA7-AA64C81D1155}" sibTransId="{5E051402-0801-4DBF-A3E8-FC7CA7E4FD9E}"/>
    <dgm:cxn modelId="{692F8525-2F8E-494B-BDB6-7C83CBE9BE79}" srcId="{39F1BA3C-EB73-4A11-94CD-C22E04DBE706}" destId="{9B1B4130-A889-4E4E-95F3-74B3CA533E8B}" srcOrd="4" destOrd="0" parTransId="{9BFE9DE9-3247-4578-9BEA-28F8EFCF99CD}" sibTransId="{88DCB1AF-D6AD-48DE-B245-0A674CB4C1A8}"/>
    <dgm:cxn modelId="{013B2B8E-121F-477B-A6D7-0E93FFBDFC29}" type="presOf" srcId="{30060F4F-E099-464B-B4FE-F304FA2E49CC}" destId="{AB859654-1CD0-44DA-AE17-DD2606BE5E6F}" srcOrd="0" destOrd="0" presId="urn:microsoft.com/office/officeart/2008/layout/RadialCluster"/>
    <dgm:cxn modelId="{23DA4A55-F804-492A-B7AE-D98C84082353}" srcId="{39F1BA3C-EB73-4A11-94CD-C22E04DBE706}" destId="{C8339CC4-6C67-4575-9108-C9A523862656}" srcOrd="1" destOrd="0" parTransId="{B7FE0901-6FF1-42FA-AE9E-E5FDD12740B4}" sibTransId="{A7D45EBA-7A56-4A3F-B468-D05E2D155E6F}"/>
    <dgm:cxn modelId="{DB6AA856-9AE9-45A4-BBCF-66CBF710797C}" type="presOf" srcId="{B7FE0901-6FF1-42FA-AE9E-E5FDD12740B4}" destId="{BA87C1AE-43A8-41B8-9AF1-CE16F8D30FB0}" srcOrd="0" destOrd="0" presId="urn:microsoft.com/office/officeart/2008/layout/RadialCluster"/>
    <dgm:cxn modelId="{3E17160C-850B-44D6-8377-32C6FC5F2C2D}" type="presOf" srcId="{EF551D40-AC5F-4B31-ADA7-AA64C81D1155}" destId="{4CEDC8D9-7647-441B-B5FF-13ABB645369A}" srcOrd="0" destOrd="0" presId="urn:microsoft.com/office/officeart/2008/layout/RadialCluster"/>
    <dgm:cxn modelId="{00567CF1-DF72-40DE-A66D-D7A36B4CEF75}" type="presOf" srcId="{39F1BA3C-EB73-4A11-94CD-C22E04DBE706}" destId="{7F3DC938-29E6-4CA2-969C-F93A1C449A3C}" srcOrd="0" destOrd="0" presId="urn:microsoft.com/office/officeart/2008/layout/RadialCluster"/>
    <dgm:cxn modelId="{F012A4EA-9455-4831-A6FC-5A66A6479511}" type="presOf" srcId="{C8339CC4-6C67-4575-9108-C9A523862656}" destId="{B51A4E35-65AF-434C-A04F-936A1D3AA85C}" srcOrd="0" destOrd="0" presId="urn:microsoft.com/office/officeart/2008/layout/RadialCluster"/>
    <dgm:cxn modelId="{F3573018-40D1-450B-BE39-004C2C502449}" type="presParOf" srcId="{A9C4518D-3171-4C9D-8890-DADACBABD775}" destId="{A37FB337-C97E-4A8C-8459-70483C7D8FD1}" srcOrd="0" destOrd="0" presId="urn:microsoft.com/office/officeart/2008/layout/RadialCluster"/>
    <dgm:cxn modelId="{A689EFA2-93A1-4302-A2E9-0A1505536B4D}" type="presParOf" srcId="{A37FB337-C97E-4A8C-8459-70483C7D8FD1}" destId="{7F3DC938-29E6-4CA2-969C-F93A1C449A3C}" srcOrd="0" destOrd="0" presId="urn:microsoft.com/office/officeart/2008/layout/RadialCluster"/>
    <dgm:cxn modelId="{28D8340D-902D-411E-8BD1-8D04EA6F38F9}" type="presParOf" srcId="{A37FB337-C97E-4A8C-8459-70483C7D8FD1}" destId="{AB859654-1CD0-44DA-AE17-DD2606BE5E6F}" srcOrd="1" destOrd="0" presId="urn:microsoft.com/office/officeart/2008/layout/RadialCluster"/>
    <dgm:cxn modelId="{4891546A-B9B1-4A6A-9649-3544BB6A5225}" type="presParOf" srcId="{A37FB337-C97E-4A8C-8459-70483C7D8FD1}" destId="{5AAD93A3-4D48-4659-8EA4-F87207E99774}" srcOrd="2" destOrd="0" presId="urn:microsoft.com/office/officeart/2008/layout/RadialCluster"/>
    <dgm:cxn modelId="{E1302A2E-885C-42DA-83A2-1E3EF1829874}" type="presParOf" srcId="{A37FB337-C97E-4A8C-8459-70483C7D8FD1}" destId="{BA87C1AE-43A8-41B8-9AF1-CE16F8D30FB0}" srcOrd="3" destOrd="0" presId="urn:microsoft.com/office/officeart/2008/layout/RadialCluster"/>
    <dgm:cxn modelId="{9CAE0255-41EE-4283-8D9A-DBB647D4E211}" type="presParOf" srcId="{A37FB337-C97E-4A8C-8459-70483C7D8FD1}" destId="{B51A4E35-65AF-434C-A04F-936A1D3AA85C}" srcOrd="4" destOrd="0" presId="urn:microsoft.com/office/officeart/2008/layout/RadialCluster"/>
    <dgm:cxn modelId="{D33D9B7B-76AA-4AD4-AD7E-9BE8B6C5D0AB}" type="presParOf" srcId="{A37FB337-C97E-4A8C-8459-70483C7D8FD1}" destId="{4CEDC8D9-7647-441B-B5FF-13ABB645369A}" srcOrd="5" destOrd="0" presId="urn:microsoft.com/office/officeart/2008/layout/RadialCluster"/>
    <dgm:cxn modelId="{9480F3C5-66EA-4724-B70F-76BE73780B38}" type="presParOf" srcId="{A37FB337-C97E-4A8C-8459-70483C7D8FD1}" destId="{9E92A962-FE38-4A11-A1CF-A03065726B89}" srcOrd="6" destOrd="0" presId="urn:microsoft.com/office/officeart/2008/layout/RadialCluster"/>
    <dgm:cxn modelId="{2EE4BEAA-8F8E-46C2-BAF6-EFDEE6ADFB68}" type="presParOf" srcId="{A37FB337-C97E-4A8C-8459-70483C7D8FD1}" destId="{3EC119D7-110F-4248-B87B-B836E8A9D4BC}" srcOrd="7" destOrd="0" presId="urn:microsoft.com/office/officeart/2008/layout/RadialCluster"/>
    <dgm:cxn modelId="{D9950C61-A7F2-4CC2-ADEC-A127AA79E3C3}" type="presParOf" srcId="{A37FB337-C97E-4A8C-8459-70483C7D8FD1}" destId="{D706A829-A736-4A1F-AD93-B73A824C529E}" srcOrd="8" destOrd="0" presId="urn:microsoft.com/office/officeart/2008/layout/RadialCluster"/>
    <dgm:cxn modelId="{57B25D02-5534-47B5-AB44-AD7887C0182D}" type="presParOf" srcId="{A37FB337-C97E-4A8C-8459-70483C7D8FD1}" destId="{5D565EBD-E707-470E-BBAF-CB3903815CC5}" srcOrd="9" destOrd="0" presId="urn:microsoft.com/office/officeart/2008/layout/RadialCluster"/>
    <dgm:cxn modelId="{7DED79A9-EBEB-465D-9041-393D2B6917BA}" type="presParOf" srcId="{A37FB337-C97E-4A8C-8459-70483C7D8FD1}" destId="{D2AB2B26-ED85-4EC1-8F70-8DC4A55A7D63}"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F2FCA1-0C50-454A-AF3A-8E7AF7954007}" type="datetimeFigureOut">
              <a:rPr lang="en-IN" smtClean="0"/>
              <a:t>14-10-2016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660416-18D8-4DAE-8DB7-4F37A0157256}" type="slidenum">
              <a:rPr lang="en-IN" smtClean="0"/>
              <a:t>‹#›</a:t>
            </a:fld>
            <a:endParaRPr lang="en-IN"/>
          </a:p>
        </p:txBody>
      </p:sp>
    </p:spTree>
    <p:extLst>
      <p:ext uri="{BB962C8B-B14F-4D97-AF65-F5344CB8AC3E}">
        <p14:creationId xmlns:p14="http://schemas.microsoft.com/office/powerpoint/2010/main" val="2465098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xfrm>
            <a:off x="3884260" y="8685878"/>
            <a:ext cx="2972209" cy="456704"/>
          </a:xfrm>
          <a:prstGeom prst="rect">
            <a:avLst/>
          </a:prstGeom>
          <a:noFill/>
        </p:spPr>
        <p:txBody>
          <a:bodyPr lIns="88203" tIns="44102" rIns="88203" bIns="44102"/>
          <a:lstStyle/>
          <a:p>
            <a:fld id="{99274583-684E-40FE-8E18-3A3B40CC2DCD}" type="slidenum">
              <a:rPr lang="en-US" smtClean="0"/>
              <a:pPr/>
              <a:t>1</a:t>
            </a:fld>
            <a:endParaRPr lang="en-US" smtClean="0"/>
          </a:p>
        </p:txBody>
      </p:sp>
      <p:sp>
        <p:nvSpPr>
          <p:cNvPr id="21507" name="Rectangle 2"/>
          <p:cNvSpPr>
            <a:spLocks noGrp="1" noRot="1" noChangeAspect="1" noChangeArrowheads="1" noTextEdit="1"/>
          </p:cNvSpPr>
          <p:nvPr>
            <p:ph type="sldImg"/>
          </p:nvPr>
        </p:nvSpPr>
        <p:spPr>
          <a:xfrm>
            <a:off x="1143000" y="685800"/>
            <a:ext cx="4572000" cy="3429000"/>
          </a:xfrm>
          <a:ln/>
        </p:spPr>
      </p:sp>
      <p:sp>
        <p:nvSpPr>
          <p:cNvPr id="2150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338033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11</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141402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12</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4101027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13</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619327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14</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72249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15</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6710117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16</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716124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17</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545560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18</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361190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19</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8170243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20</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728811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Rot="1" noChangeAspect="1" noChangeArrowheads="1" noTextEdit="1"/>
          </p:cNvSpPr>
          <p:nvPr>
            <p:ph type="sldImg"/>
          </p:nvPr>
        </p:nvSpPr>
        <p:spPr>
          <a:xfrm>
            <a:off x="639763" y="460375"/>
            <a:ext cx="5457825" cy="4092575"/>
          </a:xfrm>
          <a:ln/>
        </p:spPr>
      </p:sp>
      <p:sp>
        <p:nvSpPr>
          <p:cNvPr id="306179" name="Rectangle 3"/>
          <p:cNvSpPr>
            <a:spLocks noGrp="1" noChangeArrowheads="1"/>
          </p:cNvSpPr>
          <p:nvPr>
            <p:ph type="body" idx="1"/>
          </p:nvPr>
        </p:nvSpPr>
        <p:spPr>
          <a:xfrm>
            <a:off x="772583" y="4780537"/>
            <a:ext cx="5192716" cy="5190056"/>
          </a:xfrm>
          <a:noFill/>
        </p:spPr>
        <p:txBody>
          <a:bodyPr/>
          <a:lstStyle/>
          <a:p>
            <a:endParaRPr lang="en-US" altLang="en-US" dirty="0" smtClean="0"/>
          </a:p>
        </p:txBody>
      </p:sp>
    </p:spTree>
    <p:extLst>
      <p:ext uri="{BB962C8B-B14F-4D97-AF65-F5344CB8AC3E}">
        <p14:creationId xmlns:p14="http://schemas.microsoft.com/office/powerpoint/2010/main" val="2438364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21</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27411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p:txBody>
          <a:bodyPr/>
          <a:lstStyle/>
          <a:p>
            <a:endParaRPr lang="en-US" sz="1000" dirty="0"/>
          </a:p>
        </p:txBody>
      </p:sp>
    </p:spTree>
    <p:extLst>
      <p:ext uri="{BB962C8B-B14F-4D97-AF65-F5344CB8AC3E}">
        <p14:creationId xmlns:p14="http://schemas.microsoft.com/office/powerpoint/2010/main" val="23579393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23</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marL="0" indent="0">
              <a:buFont typeface="Arial" panose="020B0604020202020204" pitchFamily="34" charset="0"/>
              <a:buNone/>
            </a:pPr>
            <a:r>
              <a:rPr kumimoji="0" lang="en-IN" sz="800" b="1" u="none" strike="noStrike" kern="1200" cap="none" normalizeH="0" baseline="0" dirty="0" smtClean="0">
                <a:ln>
                  <a:noFill/>
                </a:ln>
                <a:effectLst/>
              </a:rPr>
              <a:t>Para 4.2.2 Option to designate a financial liability at fair value through profit or loss</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800" u="none" strike="noStrike" kern="1200" cap="none" normalizeH="0" baseline="0" dirty="0" smtClean="0">
                <a:ln>
                  <a:noFill/>
                </a:ln>
                <a:effectLst/>
              </a:rPr>
              <a:t>Accounting </a:t>
            </a:r>
            <a:r>
              <a:rPr kumimoji="0" lang="en-IN" sz="800" u="none" strike="noStrike" kern="1200" cap="none" normalizeH="0" baseline="0" dirty="0" err="1" smtClean="0">
                <a:ln>
                  <a:noFill/>
                </a:ln>
                <a:effectLst/>
              </a:rPr>
              <a:t>mis</a:t>
            </a:r>
            <a:r>
              <a:rPr kumimoji="0" lang="en-IN" sz="800" u="none" strike="noStrike" kern="1200" cap="none" normalizeH="0" baseline="0" dirty="0" smtClean="0">
                <a:ln>
                  <a:noFill/>
                </a:ln>
                <a:effectLst/>
              </a:rPr>
              <a:t>-match</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800" u="none" strike="noStrike" kern="1200" cap="none" normalizeH="0" baseline="0" dirty="0" smtClean="0">
                <a:ln>
                  <a:noFill/>
                </a:ln>
                <a:effectLst/>
              </a:rPr>
              <a:t>Group of FA/FL measured at FVPL (Example-</a:t>
            </a:r>
            <a:r>
              <a:rPr lang="en-US" sz="1200" u="sng" kern="1200" dirty="0" smtClean="0">
                <a:solidFill>
                  <a:schemeClr val="tx1"/>
                </a:solidFill>
                <a:effectLst/>
                <a:latin typeface="Arial" charset="0"/>
                <a:ea typeface="+mn-ea"/>
                <a:cs typeface="+mn-cs"/>
              </a:rPr>
              <a:t>The entity (or component of an entity) is a venture capital organisation, mutual fund, unit trust or similar entity whose business is investing in financial assets with a view to profiting from their total return in the form of interest or dividends and changes in fair value.</a:t>
            </a:r>
            <a:r>
              <a:rPr lang="en-US" sz="1200" kern="1200" dirty="0" smtClean="0">
                <a:solidFill>
                  <a:schemeClr val="tx1"/>
                </a:solidFill>
                <a:effectLst/>
                <a:latin typeface="Arial" charset="0"/>
                <a:ea typeface="+mn-ea"/>
                <a:cs typeface="+mn-cs"/>
              </a:rPr>
              <a:t>) i.e. </a:t>
            </a:r>
            <a:r>
              <a:rPr lang="en-US" sz="1200" b="1" kern="1200" dirty="0" smtClean="0">
                <a:solidFill>
                  <a:schemeClr val="tx1"/>
                </a:solidFill>
                <a:effectLst/>
                <a:latin typeface="Arial" charset="0"/>
                <a:ea typeface="+mn-ea"/>
                <a:cs typeface="+mn-cs"/>
              </a:rPr>
              <a:t>managed on portfolio basis</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800" u="none" strike="noStrike" kern="1200" cap="none" normalizeH="0" baseline="0" dirty="0" smtClean="0">
                <a:ln>
                  <a:noFill/>
                </a:ln>
                <a:effectLst/>
              </a:rPr>
              <a:t>Embedded derivatives- </a:t>
            </a:r>
          </a:p>
          <a:p>
            <a:pPr eaLnBrk="1" hangingPunct="1"/>
            <a:endParaRPr lang="en-GB" altLang="en-US" dirty="0" smtClean="0"/>
          </a:p>
        </p:txBody>
      </p:sp>
    </p:spTree>
    <p:extLst>
      <p:ext uri="{BB962C8B-B14F-4D97-AF65-F5344CB8AC3E}">
        <p14:creationId xmlns:p14="http://schemas.microsoft.com/office/powerpoint/2010/main" val="42491445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24</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4067569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p:txBody>
          <a:bodyPr/>
          <a:lstStyle/>
          <a:p>
            <a:endParaRPr lang="en-US" sz="1000" dirty="0"/>
          </a:p>
        </p:txBody>
      </p:sp>
    </p:spTree>
    <p:extLst>
      <p:ext uri="{BB962C8B-B14F-4D97-AF65-F5344CB8AC3E}">
        <p14:creationId xmlns:p14="http://schemas.microsoft.com/office/powerpoint/2010/main" val="13632610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26</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9103284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27</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4796080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p:txBody>
          <a:bodyPr/>
          <a:lstStyle/>
          <a:p>
            <a:endParaRPr lang="en-US" sz="1000" dirty="0"/>
          </a:p>
        </p:txBody>
      </p:sp>
    </p:spTree>
    <p:extLst>
      <p:ext uri="{BB962C8B-B14F-4D97-AF65-F5344CB8AC3E}">
        <p14:creationId xmlns:p14="http://schemas.microsoft.com/office/powerpoint/2010/main" val="22497517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29</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6238450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30</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561612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Rot="1" noChangeAspect="1" noChangeArrowheads="1" noTextEdit="1"/>
          </p:cNvSpPr>
          <p:nvPr>
            <p:ph type="sldImg"/>
          </p:nvPr>
        </p:nvSpPr>
        <p:spPr>
          <a:xfrm>
            <a:off x="885825" y="423863"/>
            <a:ext cx="5026025" cy="3770312"/>
          </a:xfrm>
          <a:ln/>
        </p:spPr>
      </p:sp>
      <p:sp>
        <p:nvSpPr>
          <p:cNvPr id="306179" name="Rectangle 3"/>
          <p:cNvSpPr>
            <a:spLocks noGrp="1" noChangeArrowheads="1"/>
          </p:cNvSpPr>
          <p:nvPr>
            <p:ph type="body" idx="1"/>
          </p:nvPr>
        </p:nvSpPr>
        <p:spPr>
          <a:xfrm>
            <a:off x="779439" y="4403628"/>
            <a:ext cx="5238798" cy="4780861"/>
          </a:xfrm>
          <a:noFill/>
        </p:spPr>
        <p:txBody>
          <a:bodyPr/>
          <a:lstStyle/>
          <a:p>
            <a:endParaRPr lang="en-US" altLang="en-US" smtClean="0"/>
          </a:p>
        </p:txBody>
      </p:sp>
    </p:spTree>
    <p:extLst>
      <p:ext uri="{BB962C8B-B14F-4D97-AF65-F5344CB8AC3E}">
        <p14:creationId xmlns:p14="http://schemas.microsoft.com/office/powerpoint/2010/main" val="3270762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31</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2172946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p:txBody>
          <a:bodyPr/>
          <a:lstStyle/>
          <a:p>
            <a:endParaRPr lang="en-US" sz="1000" dirty="0"/>
          </a:p>
        </p:txBody>
      </p:sp>
    </p:spTree>
    <p:extLst>
      <p:ext uri="{BB962C8B-B14F-4D97-AF65-F5344CB8AC3E}">
        <p14:creationId xmlns:p14="http://schemas.microsoft.com/office/powerpoint/2010/main" val="13048200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33</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1531390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34</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5488447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Rot="1" noChangeAspect="1" noChangeArrowheads="1" noTextEdit="1"/>
          </p:cNvSpPr>
          <p:nvPr>
            <p:ph type="sldImg"/>
          </p:nvPr>
        </p:nvSpPr>
        <p:spPr>
          <a:xfrm>
            <a:off x="885825" y="423863"/>
            <a:ext cx="5026025" cy="3770312"/>
          </a:xfrm>
          <a:ln/>
        </p:spPr>
      </p:sp>
      <p:sp>
        <p:nvSpPr>
          <p:cNvPr id="306179" name="Rectangle 3"/>
          <p:cNvSpPr>
            <a:spLocks noGrp="1" noChangeArrowheads="1"/>
          </p:cNvSpPr>
          <p:nvPr>
            <p:ph type="body" idx="1"/>
          </p:nvPr>
        </p:nvSpPr>
        <p:spPr>
          <a:xfrm>
            <a:off x="779439" y="4403628"/>
            <a:ext cx="5238798" cy="4780861"/>
          </a:xfrm>
          <a:noFill/>
        </p:spPr>
        <p:txBody>
          <a:bodyPr/>
          <a:lstStyle/>
          <a:p>
            <a:endParaRPr lang="en-US" altLang="en-US" smtClean="0"/>
          </a:p>
        </p:txBody>
      </p:sp>
    </p:spTree>
    <p:extLst>
      <p:ext uri="{BB962C8B-B14F-4D97-AF65-F5344CB8AC3E}">
        <p14:creationId xmlns:p14="http://schemas.microsoft.com/office/powerpoint/2010/main" val="23612456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p:txBody>
          <a:bodyPr/>
          <a:lstStyle/>
          <a:p>
            <a:endParaRPr lang="en-US" sz="1000" dirty="0"/>
          </a:p>
        </p:txBody>
      </p:sp>
    </p:spTree>
    <p:extLst>
      <p:ext uri="{BB962C8B-B14F-4D97-AF65-F5344CB8AC3E}">
        <p14:creationId xmlns:p14="http://schemas.microsoft.com/office/powerpoint/2010/main" val="5931805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38</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803775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p:txBody>
          <a:bodyPr/>
          <a:lstStyle/>
          <a:p>
            <a:endParaRPr lang="en-US" sz="1000" dirty="0"/>
          </a:p>
        </p:txBody>
      </p:sp>
    </p:spTree>
    <p:extLst>
      <p:ext uri="{BB962C8B-B14F-4D97-AF65-F5344CB8AC3E}">
        <p14:creationId xmlns:p14="http://schemas.microsoft.com/office/powerpoint/2010/main" val="984695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40</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7349900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41</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087651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5394" name="Rectangle 2"/>
          <p:cNvSpPr>
            <a:spLocks noGrp="1" noRot="1" noChangeAspect="1" noChangeArrowheads="1" noTextEdit="1"/>
          </p:cNvSpPr>
          <p:nvPr>
            <p:ph type="sldImg"/>
          </p:nvPr>
        </p:nvSpPr>
        <p:spPr>
          <a:xfrm>
            <a:off x="1150938" y="690563"/>
            <a:ext cx="4560887" cy="3419475"/>
          </a:xfrm>
          <a:ln/>
        </p:spPr>
      </p:sp>
      <p:sp>
        <p:nvSpPr>
          <p:cNvPr id="955395" name="Rectangle 3"/>
          <p:cNvSpPr>
            <a:spLocks noGrp="1" noChangeArrowheads="1"/>
          </p:cNvSpPr>
          <p:nvPr>
            <p:ph type="body" idx="1"/>
          </p:nvPr>
        </p:nvSpPr>
        <p:spPr>
          <a:xfrm>
            <a:off x="914508" y="4342665"/>
            <a:ext cx="5028986" cy="4116270"/>
          </a:xfrm>
        </p:spPr>
        <p:txBody>
          <a:bodyPr/>
          <a:lstStyle/>
          <a:p>
            <a:endParaRPr lang="en-GB" altLang="en-US"/>
          </a:p>
        </p:txBody>
      </p:sp>
    </p:spTree>
    <p:extLst>
      <p:ext uri="{BB962C8B-B14F-4D97-AF65-F5344CB8AC3E}">
        <p14:creationId xmlns:p14="http://schemas.microsoft.com/office/powerpoint/2010/main" val="18578590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42</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8692657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43</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7560938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44</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6305748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45</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6239123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46</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8049060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47</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711496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p:txBody>
          <a:bodyPr/>
          <a:lstStyle/>
          <a:p>
            <a:endParaRPr lang="en-US" sz="1000" dirty="0"/>
          </a:p>
        </p:txBody>
      </p:sp>
    </p:spTree>
    <p:extLst>
      <p:ext uri="{BB962C8B-B14F-4D97-AF65-F5344CB8AC3E}">
        <p14:creationId xmlns:p14="http://schemas.microsoft.com/office/powerpoint/2010/main" val="6821973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49</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3422349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50</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7845939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51</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815997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9250" name="Rectangle 2"/>
          <p:cNvSpPr>
            <a:spLocks noGrp="1" noRot="1" noChangeAspect="1" noChangeArrowheads="1" noTextEdit="1"/>
          </p:cNvSpPr>
          <p:nvPr>
            <p:ph type="sldImg"/>
          </p:nvPr>
        </p:nvSpPr>
        <p:spPr>
          <a:xfrm>
            <a:off x="1150938" y="690563"/>
            <a:ext cx="4560887" cy="3419475"/>
          </a:xfrm>
          <a:ln/>
        </p:spPr>
      </p:sp>
      <p:sp>
        <p:nvSpPr>
          <p:cNvPr id="949251" name="Rectangle 3"/>
          <p:cNvSpPr>
            <a:spLocks noGrp="1" noChangeArrowheads="1"/>
          </p:cNvSpPr>
          <p:nvPr>
            <p:ph type="body" idx="1"/>
          </p:nvPr>
        </p:nvSpPr>
        <p:spPr>
          <a:xfrm>
            <a:off x="914508" y="4342665"/>
            <a:ext cx="5028986" cy="4116270"/>
          </a:xfrm>
        </p:spPr>
        <p:txBody>
          <a:bodyPr/>
          <a:lstStyle/>
          <a:p>
            <a:endParaRPr lang="en-GB" altLang="en-US" dirty="0"/>
          </a:p>
        </p:txBody>
      </p:sp>
    </p:spTree>
    <p:extLst>
      <p:ext uri="{BB962C8B-B14F-4D97-AF65-F5344CB8AC3E}">
        <p14:creationId xmlns:p14="http://schemas.microsoft.com/office/powerpoint/2010/main" val="10085546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52</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8617162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53</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1728910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54</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18473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55</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4032130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7</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556586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8</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254303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p:txBody>
          <a:bodyPr/>
          <a:lstStyle/>
          <a:p>
            <a:endParaRPr lang="en-US" sz="1000" dirty="0"/>
          </a:p>
        </p:txBody>
      </p:sp>
    </p:spTree>
    <p:extLst>
      <p:ext uri="{BB962C8B-B14F-4D97-AF65-F5344CB8AC3E}">
        <p14:creationId xmlns:p14="http://schemas.microsoft.com/office/powerpoint/2010/main" val="1153635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lgn="l" eaLnBrk="0" hangingPunct="0">
              <a:spcBef>
                <a:spcPct val="30000"/>
              </a:spcBef>
              <a:defRPr sz="1300">
                <a:solidFill>
                  <a:schemeClr val="tx1"/>
                </a:solidFill>
                <a:latin typeface="Arial" charset="0"/>
              </a:defRPr>
            </a:lvl1pPr>
            <a:lvl2pPr marL="785372" indent="-302066" algn="l" eaLnBrk="0" hangingPunct="0">
              <a:spcBef>
                <a:spcPct val="30000"/>
              </a:spcBef>
              <a:defRPr sz="1300">
                <a:solidFill>
                  <a:schemeClr val="tx1"/>
                </a:solidFill>
                <a:latin typeface="Arial" charset="0"/>
              </a:defRPr>
            </a:lvl2pPr>
            <a:lvl3pPr marL="1208265" indent="-241653" algn="l" eaLnBrk="0" hangingPunct="0">
              <a:spcBef>
                <a:spcPct val="30000"/>
              </a:spcBef>
              <a:defRPr sz="1300">
                <a:solidFill>
                  <a:schemeClr val="tx1"/>
                </a:solidFill>
                <a:latin typeface="Arial" charset="0"/>
              </a:defRPr>
            </a:lvl3pPr>
            <a:lvl4pPr marL="1691571" indent="-241653" algn="l" eaLnBrk="0" hangingPunct="0">
              <a:spcBef>
                <a:spcPct val="30000"/>
              </a:spcBef>
              <a:defRPr sz="1300">
                <a:solidFill>
                  <a:schemeClr val="tx1"/>
                </a:solidFill>
                <a:latin typeface="Arial" charset="0"/>
              </a:defRPr>
            </a:lvl4pPr>
            <a:lvl5pPr marL="2174878" indent="-241653" algn="l" eaLnBrk="0" hangingPunct="0">
              <a:spcBef>
                <a:spcPct val="30000"/>
              </a:spcBef>
              <a:defRPr sz="1300">
                <a:solidFill>
                  <a:schemeClr val="tx1"/>
                </a:solidFill>
                <a:latin typeface="Arial" charset="0"/>
              </a:defRPr>
            </a:lvl5pPr>
            <a:lvl6pPr marL="2658184" indent="-241653" eaLnBrk="0" fontAlgn="base" hangingPunct="0">
              <a:spcBef>
                <a:spcPct val="30000"/>
              </a:spcBef>
              <a:spcAft>
                <a:spcPct val="0"/>
              </a:spcAft>
              <a:defRPr sz="1300">
                <a:solidFill>
                  <a:schemeClr val="tx1"/>
                </a:solidFill>
                <a:latin typeface="Arial" charset="0"/>
              </a:defRPr>
            </a:lvl6pPr>
            <a:lvl7pPr marL="3141490" indent="-241653" eaLnBrk="0" fontAlgn="base" hangingPunct="0">
              <a:spcBef>
                <a:spcPct val="30000"/>
              </a:spcBef>
              <a:spcAft>
                <a:spcPct val="0"/>
              </a:spcAft>
              <a:defRPr sz="1300">
                <a:solidFill>
                  <a:schemeClr val="tx1"/>
                </a:solidFill>
                <a:latin typeface="Arial" charset="0"/>
              </a:defRPr>
            </a:lvl7pPr>
            <a:lvl8pPr marL="3624796" indent="-241653" eaLnBrk="0" fontAlgn="base" hangingPunct="0">
              <a:spcBef>
                <a:spcPct val="30000"/>
              </a:spcBef>
              <a:spcAft>
                <a:spcPct val="0"/>
              </a:spcAft>
              <a:defRPr sz="1300">
                <a:solidFill>
                  <a:schemeClr val="tx1"/>
                </a:solidFill>
                <a:latin typeface="Arial" charset="0"/>
              </a:defRPr>
            </a:lvl8pPr>
            <a:lvl9pPr marL="4108102" indent="-241653"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A18E9970-D14A-405A-B0F9-DA3CC4EC0A31}" type="slidenum">
              <a:rPr lang="en-US" altLang="en-US">
                <a:solidFill>
                  <a:prstClr val="black"/>
                </a:solidFill>
              </a:rPr>
              <a:pPr algn="r" eaLnBrk="1" hangingPunct="1">
                <a:spcBef>
                  <a:spcPct val="0"/>
                </a:spcBef>
              </a:pPr>
              <a:t>10</a:t>
            </a:fld>
            <a:endParaRPr lang="en-US" altLang="en-US">
              <a:solidFill>
                <a:prstClr val="black"/>
              </a:solidFill>
            </a:endParaRPr>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5549183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emf"/><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wmf"/><Relationship Id="rId1" Type="http://schemas.openxmlformats.org/officeDocument/2006/relationships/slideMaster" Target="../slideMasters/slideMaster1.xm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314273" y="765408"/>
            <a:ext cx="6378716" cy="860400"/>
          </a:xfrm>
        </p:spPr>
        <p:txBody>
          <a:bodyPr/>
          <a:lstStyle>
            <a:lvl1pPr>
              <a:defRPr>
                <a:latin typeface="EYInterstate Regular" pitchFamily="2"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314317" y="1731938"/>
            <a:ext cx="4664785" cy="968400"/>
          </a:xfrm>
          <a:prstGeom prst="rect">
            <a:avLst/>
          </a:prstGeom>
        </p:spPr>
        <p:txBody>
          <a:bodyPr lIns="79406" tIns="39685" rIns="79406" bIns="39685"/>
          <a:lstStyle>
            <a:lvl1pPr marL="0" indent="0" algn="l">
              <a:buNone/>
              <a:defRPr sz="1800">
                <a:solidFill>
                  <a:schemeClr val="bg2"/>
                </a:solidFill>
                <a:latin typeface="EYInterstate Light" pitchFamily="2" charset="0"/>
              </a:defRPr>
            </a:lvl1pPr>
            <a:lvl2pPr marL="0" indent="0" algn="l">
              <a:buNone/>
              <a:defRPr sz="1400">
                <a:solidFill>
                  <a:schemeClr val="tx1">
                    <a:tint val="75000"/>
                  </a:schemeClr>
                </a:solidFill>
              </a:defRPr>
            </a:lvl2pPr>
            <a:lvl3pPr marL="798302" indent="0" algn="ctr">
              <a:buNone/>
              <a:defRPr>
                <a:solidFill>
                  <a:schemeClr val="tx1">
                    <a:tint val="75000"/>
                  </a:schemeClr>
                </a:solidFill>
              </a:defRPr>
            </a:lvl3pPr>
            <a:lvl4pPr marL="1197459" indent="0" algn="ctr">
              <a:buNone/>
              <a:defRPr>
                <a:solidFill>
                  <a:schemeClr val="tx1">
                    <a:tint val="75000"/>
                  </a:schemeClr>
                </a:solidFill>
              </a:defRPr>
            </a:lvl4pPr>
            <a:lvl5pPr marL="1596606" indent="0" algn="ctr">
              <a:buNone/>
              <a:defRPr>
                <a:solidFill>
                  <a:schemeClr val="tx1">
                    <a:tint val="75000"/>
                  </a:schemeClr>
                </a:solidFill>
              </a:defRPr>
            </a:lvl5pPr>
            <a:lvl6pPr marL="1995759" indent="0" algn="ctr">
              <a:buNone/>
              <a:defRPr>
                <a:solidFill>
                  <a:schemeClr val="tx1">
                    <a:tint val="75000"/>
                  </a:schemeClr>
                </a:solidFill>
              </a:defRPr>
            </a:lvl6pPr>
            <a:lvl7pPr marL="2394928" indent="0" algn="ctr">
              <a:buNone/>
              <a:defRPr>
                <a:solidFill>
                  <a:schemeClr val="tx1">
                    <a:tint val="75000"/>
                  </a:schemeClr>
                </a:solidFill>
              </a:defRPr>
            </a:lvl7pPr>
            <a:lvl8pPr marL="2794050" indent="0" algn="ctr">
              <a:buNone/>
              <a:defRPr>
                <a:solidFill>
                  <a:schemeClr val="tx1">
                    <a:tint val="75000"/>
                  </a:schemeClr>
                </a:solidFill>
              </a:defRPr>
            </a:lvl8pPr>
            <a:lvl9pPr marL="3193206" indent="0" algn="ctr">
              <a:buNone/>
              <a:defRPr>
                <a:solidFill>
                  <a:schemeClr val="tx1">
                    <a:tint val="75000"/>
                  </a:schemeClr>
                </a:solidFill>
              </a:defRPr>
            </a:lvl9pPr>
          </a:lstStyle>
          <a:p>
            <a:r>
              <a:rPr lang="en-US" smtClean="0"/>
              <a:t>Click to edit Master subtitle style</a:t>
            </a:r>
            <a:endParaRPr lang="en-GB" dirty="0"/>
          </a:p>
        </p:txBody>
      </p:sp>
      <p:grpSp>
        <p:nvGrpSpPr>
          <p:cNvPr id="9" name="Group 8"/>
          <p:cNvGrpSpPr/>
          <p:nvPr userDrawn="1"/>
        </p:nvGrpSpPr>
        <p:grpSpPr>
          <a:xfrm>
            <a:off x="0" y="1628775"/>
            <a:ext cx="9144000" cy="4469625"/>
            <a:chOff x="0" y="1628775"/>
            <a:chExt cx="12198350" cy="4469625"/>
          </a:xfrm>
        </p:grpSpPr>
        <p:sp>
          <p:nvSpPr>
            <p:cNvPr id="1032" name="Freeform 8"/>
            <p:cNvSpPr>
              <a:spLocks/>
            </p:cNvSpPr>
            <p:nvPr userDrawn="1"/>
          </p:nvSpPr>
          <p:spPr bwMode="gray">
            <a:xfrm>
              <a:off x="3072661" y="1628775"/>
              <a:ext cx="9125689" cy="3318440"/>
            </a:xfrm>
            <a:custGeom>
              <a:avLst/>
              <a:gdLst/>
              <a:ahLst/>
              <a:cxnLst>
                <a:cxn ang="0">
                  <a:pos x="0" y="2464"/>
                </a:cxn>
                <a:cxn ang="0">
                  <a:pos x="6761" y="0"/>
                </a:cxn>
                <a:cxn ang="0">
                  <a:pos x="6761" y="1290"/>
                </a:cxn>
                <a:cxn ang="0">
                  <a:pos x="0" y="2464"/>
                </a:cxn>
              </a:cxnLst>
              <a:rect l="0" t="0" r="r" b="b"/>
              <a:pathLst>
                <a:path w="6761" h="2464">
                  <a:moveTo>
                    <a:pt x="0" y="2464"/>
                  </a:moveTo>
                  <a:lnTo>
                    <a:pt x="6761" y="0"/>
                  </a:lnTo>
                  <a:lnTo>
                    <a:pt x="6761" y="1290"/>
                  </a:lnTo>
                  <a:lnTo>
                    <a:pt x="0" y="2464"/>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pPr defTabSz="798302"/>
              <a:endParaRPr lang="en-GB" sz="1600" dirty="0">
                <a:solidFill>
                  <a:srgbClr val="000000"/>
                </a:solidFill>
                <a:latin typeface="EYInterstate" panose="02000503020000020004" pitchFamily="2" charset="0"/>
              </a:endParaRPr>
            </a:p>
          </p:txBody>
        </p:sp>
        <p:pic>
          <p:nvPicPr>
            <p:cNvPr id="1026" name="Picture 2"/>
            <p:cNvPicPr>
              <a:picLocks noChangeAspect="1" noChangeArrowheads="1"/>
            </p:cNvPicPr>
            <p:nvPr userDrawn="1"/>
          </p:nvPicPr>
          <p:blipFill>
            <a:blip r:embed="rId2" cstate="print"/>
            <a:srcRect/>
            <a:stretch>
              <a:fillRect/>
            </a:stretch>
          </p:blipFill>
          <p:spPr bwMode="auto">
            <a:xfrm>
              <a:off x="0" y="4291200"/>
              <a:ext cx="3078523" cy="1807200"/>
            </a:xfrm>
            <a:prstGeom prst="rect">
              <a:avLst/>
            </a:prstGeom>
            <a:noFill/>
            <a:ln w="9525">
              <a:noFill/>
              <a:miter lim="800000"/>
              <a:headEnd/>
              <a:tailEnd/>
            </a:ln>
            <a:effectLst/>
          </p:spPr>
        </p:pic>
      </p:grpSp>
    </p:spTree>
    <p:extLst>
      <p:ext uri="{BB962C8B-B14F-4D97-AF65-F5344CB8AC3E}">
        <p14:creationId xmlns:p14="http://schemas.microsoft.com/office/powerpoint/2010/main" val="335342522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376578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Title and Tab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06902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Text Box 11"/>
          <p:cNvSpPr txBox="1">
            <a:spLocks noChangeArrowheads="1"/>
          </p:cNvSpPr>
          <p:nvPr userDrawn="1"/>
        </p:nvSpPr>
        <p:spPr bwMode="auto">
          <a:xfrm>
            <a:off x="420566" y="6334125"/>
            <a:ext cx="2532185" cy="584775"/>
          </a:xfrm>
          <a:prstGeom prst="rect">
            <a:avLst/>
          </a:prstGeom>
          <a:noFill/>
          <a:ln>
            <a:noFill/>
          </a:ln>
          <a:extLst/>
        </p:spPr>
        <p:txBody>
          <a:bodyPr>
            <a:spAutoFit/>
          </a:bodyPr>
          <a:lstStyle>
            <a:lvl1pPr marL="50800" eaLnBrk="0" hangingPunct="0">
              <a:defRPr>
                <a:solidFill>
                  <a:schemeClr val="tx1"/>
                </a:solidFill>
                <a:latin typeface="EYInterstate" pitchFamily="2" charset="0"/>
              </a:defRPr>
            </a:lvl1pPr>
            <a:lvl2pPr marL="742950" indent="-285750" eaLnBrk="0" hangingPunct="0">
              <a:defRPr>
                <a:solidFill>
                  <a:schemeClr val="tx1"/>
                </a:solidFill>
                <a:latin typeface="EYInterstate" pitchFamily="2" charset="0"/>
              </a:defRPr>
            </a:lvl2pPr>
            <a:lvl3pPr marL="1143000" indent="-228600" eaLnBrk="0" hangingPunct="0">
              <a:defRPr>
                <a:solidFill>
                  <a:schemeClr val="tx1"/>
                </a:solidFill>
                <a:latin typeface="EYInterstate" pitchFamily="2" charset="0"/>
              </a:defRPr>
            </a:lvl3pPr>
            <a:lvl4pPr marL="1600200" indent="-228600" eaLnBrk="0" hangingPunct="0">
              <a:defRPr>
                <a:solidFill>
                  <a:schemeClr val="tx1"/>
                </a:solidFill>
                <a:latin typeface="EYInterstate" pitchFamily="2" charset="0"/>
              </a:defRPr>
            </a:lvl4pPr>
            <a:lvl5pPr marL="2057400" indent="-228600" eaLnBrk="0" hangingPunct="0">
              <a:defRPr>
                <a:solidFill>
                  <a:schemeClr val="tx1"/>
                </a:solidFill>
                <a:latin typeface="EYInterstate" pitchFamily="2" charset="0"/>
              </a:defRPr>
            </a:lvl5pPr>
            <a:lvl6pPr marL="2514600" indent="-228600" eaLnBrk="0" fontAlgn="base" hangingPunct="0">
              <a:spcBef>
                <a:spcPct val="0"/>
              </a:spcBef>
              <a:spcAft>
                <a:spcPct val="0"/>
              </a:spcAft>
              <a:defRPr>
                <a:solidFill>
                  <a:schemeClr val="tx1"/>
                </a:solidFill>
                <a:latin typeface="EYInterstate" pitchFamily="2" charset="0"/>
              </a:defRPr>
            </a:lvl6pPr>
            <a:lvl7pPr marL="2971800" indent="-228600" eaLnBrk="0" fontAlgn="base" hangingPunct="0">
              <a:spcBef>
                <a:spcPct val="0"/>
              </a:spcBef>
              <a:spcAft>
                <a:spcPct val="0"/>
              </a:spcAft>
              <a:defRPr>
                <a:solidFill>
                  <a:schemeClr val="tx1"/>
                </a:solidFill>
                <a:latin typeface="EYInterstate" pitchFamily="2" charset="0"/>
              </a:defRPr>
            </a:lvl7pPr>
            <a:lvl8pPr marL="3429000" indent="-228600" eaLnBrk="0" fontAlgn="base" hangingPunct="0">
              <a:spcBef>
                <a:spcPct val="0"/>
              </a:spcBef>
              <a:spcAft>
                <a:spcPct val="0"/>
              </a:spcAft>
              <a:defRPr>
                <a:solidFill>
                  <a:schemeClr val="tx1"/>
                </a:solidFill>
                <a:latin typeface="EYInterstate" pitchFamily="2" charset="0"/>
              </a:defRPr>
            </a:lvl8pPr>
            <a:lvl9pPr marL="3886200" indent="-228600" eaLnBrk="0" fontAlgn="base" hangingPunct="0">
              <a:spcBef>
                <a:spcPct val="0"/>
              </a:spcBef>
              <a:spcAft>
                <a:spcPct val="0"/>
              </a:spcAft>
              <a:defRPr>
                <a:solidFill>
                  <a:schemeClr val="tx1"/>
                </a:solidFill>
                <a:latin typeface="EYInterstate" pitchFamily="2" charset="0"/>
              </a:defRPr>
            </a:lvl9pPr>
          </a:lstStyle>
          <a:p>
            <a:pPr>
              <a:spcBef>
                <a:spcPct val="50000"/>
              </a:spcBef>
              <a:defRPr/>
            </a:pPr>
            <a:r>
              <a:rPr lang="en-US" sz="1600" b="1" i="1" dirty="0" smtClean="0">
                <a:solidFill>
                  <a:srgbClr val="333333"/>
                </a:solidFill>
                <a:latin typeface="Arial" charset="0"/>
              </a:rPr>
              <a:t>S.R. BATLIBOI &amp; CO. LLP</a:t>
            </a:r>
            <a:endParaRPr lang="en-US" sz="2800" b="1" i="1" dirty="0" smtClean="0">
              <a:solidFill>
                <a:srgbClr val="333333"/>
              </a:solidFill>
              <a:latin typeface="Arial" charset="0"/>
            </a:endParaRPr>
          </a:p>
        </p:txBody>
      </p:sp>
      <p:sp>
        <p:nvSpPr>
          <p:cNvPr id="4" name="Text Box 11"/>
          <p:cNvSpPr txBox="1">
            <a:spLocks noChangeArrowheads="1"/>
          </p:cNvSpPr>
          <p:nvPr userDrawn="1"/>
        </p:nvSpPr>
        <p:spPr bwMode="auto">
          <a:xfrm>
            <a:off x="6189785" y="6334125"/>
            <a:ext cx="2602523" cy="338138"/>
          </a:xfrm>
          <a:prstGeom prst="rect">
            <a:avLst/>
          </a:prstGeom>
          <a:noFill/>
          <a:ln>
            <a:noFill/>
          </a:ln>
          <a:extLst/>
        </p:spPr>
        <p:txBody>
          <a:bodyPr>
            <a:spAutoFit/>
          </a:bodyPr>
          <a:lstStyle>
            <a:lvl1pPr marL="50800" eaLnBrk="0" hangingPunct="0">
              <a:defRPr>
                <a:solidFill>
                  <a:schemeClr val="tx1"/>
                </a:solidFill>
                <a:latin typeface="EYInterstate" pitchFamily="2" charset="0"/>
              </a:defRPr>
            </a:lvl1pPr>
            <a:lvl2pPr marL="742950" indent="-285750" eaLnBrk="0" hangingPunct="0">
              <a:defRPr>
                <a:solidFill>
                  <a:schemeClr val="tx1"/>
                </a:solidFill>
                <a:latin typeface="EYInterstate" pitchFamily="2" charset="0"/>
              </a:defRPr>
            </a:lvl2pPr>
            <a:lvl3pPr marL="1143000" indent="-228600" eaLnBrk="0" hangingPunct="0">
              <a:defRPr>
                <a:solidFill>
                  <a:schemeClr val="tx1"/>
                </a:solidFill>
                <a:latin typeface="EYInterstate" pitchFamily="2" charset="0"/>
              </a:defRPr>
            </a:lvl3pPr>
            <a:lvl4pPr marL="1600200" indent="-228600" eaLnBrk="0" hangingPunct="0">
              <a:defRPr>
                <a:solidFill>
                  <a:schemeClr val="tx1"/>
                </a:solidFill>
                <a:latin typeface="EYInterstate" pitchFamily="2" charset="0"/>
              </a:defRPr>
            </a:lvl4pPr>
            <a:lvl5pPr marL="2057400" indent="-228600" eaLnBrk="0" hangingPunct="0">
              <a:defRPr>
                <a:solidFill>
                  <a:schemeClr val="tx1"/>
                </a:solidFill>
                <a:latin typeface="EYInterstate" pitchFamily="2" charset="0"/>
              </a:defRPr>
            </a:lvl5pPr>
            <a:lvl6pPr marL="2514600" indent="-228600" eaLnBrk="0" fontAlgn="base" hangingPunct="0">
              <a:spcBef>
                <a:spcPct val="0"/>
              </a:spcBef>
              <a:spcAft>
                <a:spcPct val="0"/>
              </a:spcAft>
              <a:defRPr>
                <a:solidFill>
                  <a:schemeClr val="tx1"/>
                </a:solidFill>
                <a:latin typeface="EYInterstate" pitchFamily="2" charset="0"/>
              </a:defRPr>
            </a:lvl6pPr>
            <a:lvl7pPr marL="2971800" indent="-228600" eaLnBrk="0" fontAlgn="base" hangingPunct="0">
              <a:spcBef>
                <a:spcPct val="0"/>
              </a:spcBef>
              <a:spcAft>
                <a:spcPct val="0"/>
              </a:spcAft>
              <a:defRPr>
                <a:solidFill>
                  <a:schemeClr val="tx1"/>
                </a:solidFill>
                <a:latin typeface="EYInterstate" pitchFamily="2" charset="0"/>
              </a:defRPr>
            </a:lvl7pPr>
            <a:lvl8pPr marL="3429000" indent="-228600" eaLnBrk="0" fontAlgn="base" hangingPunct="0">
              <a:spcBef>
                <a:spcPct val="0"/>
              </a:spcBef>
              <a:spcAft>
                <a:spcPct val="0"/>
              </a:spcAft>
              <a:defRPr>
                <a:solidFill>
                  <a:schemeClr val="tx1"/>
                </a:solidFill>
                <a:latin typeface="EYInterstate" pitchFamily="2" charset="0"/>
              </a:defRPr>
            </a:lvl8pPr>
            <a:lvl9pPr marL="3886200" indent="-228600" eaLnBrk="0" fontAlgn="base" hangingPunct="0">
              <a:spcBef>
                <a:spcPct val="0"/>
              </a:spcBef>
              <a:spcAft>
                <a:spcPct val="0"/>
              </a:spcAft>
              <a:defRPr>
                <a:solidFill>
                  <a:schemeClr val="tx1"/>
                </a:solidFill>
                <a:latin typeface="EYInterstate" pitchFamily="2" charset="0"/>
              </a:defRPr>
            </a:lvl9pPr>
          </a:lstStyle>
          <a:p>
            <a:pPr algn="r">
              <a:spcBef>
                <a:spcPct val="50000"/>
              </a:spcBef>
              <a:defRPr/>
            </a:pPr>
            <a:r>
              <a:rPr lang="en-US" sz="1600" b="1" i="1" dirty="0" smtClean="0">
                <a:solidFill>
                  <a:srgbClr val="333333"/>
                </a:solidFill>
                <a:latin typeface="Arial" charset="0"/>
              </a:rPr>
              <a:t>KIRTANE &amp; PANDIT LLP</a:t>
            </a:r>
            <a:endParaRPr lang="en-US" sz="2800" b="1" i="1" dirty="0" smtClean="0">
              <a:solidFill>
                <a:srgbClr val="333333"/>
              </a:solidFill>
              <a:latin typeface="Arial" charset="0"/>
            </a:endParaRPr>
          </a:p>
        </p:txBody>
      </p:sp>
      <p:sp>
        <p:nvSpPr>
          <p:cNvPr id="5" name="Line 48"/>
          <p:cNvSpPr>
            <a:spLocks noChangeShapeType="1"/>
          </p:cNvSpPr>
          <p:nvPr userDrawn="1"/>
        </p:nvSpPr>
        <p:spPr bwMode="auto">
          <a:xfrm>
            <a:off x="420566" y="6243638"/>
            <a:ext cx="8371742" cy="4762"/>
          </a:xfrm>
          <a:prstGeom prst="line">
            <a:avLst/>
          </a:prstGeom>
          <a:noFill/>
          <a:ln w="3175">
            <a:solidFill>
              <a:srgbClr val="646464"/>
            </a:solidFill>
            <a:round/>
            <a:headEnd/>
            <a:tailEnd/>
          </a:ln>
          <a:extLst>
            <a:ext uri="{909E8E84-426E-40DD-AFC4-6F175D3DCCD1}">
              <a14:hiddenFill xmlns:a14="http://schemas.microsoft.com/office/drawing/2010/main">
                <a:noFill/>
              </a14:hiddenFill>
            </a:ext>
          </a:extLst>
        </p:spPr>
        <p:txBody>
          <a:bodyPr wrap="none" anchor="ctr"/>
          <a:lstStyle/>
          <a:p>
            <a:endParaRPr lang="en-IN" dirty="0"/>
          </a:p>
        </p:txBody>
      </p:sp>
      <p:sp>
        <p:nvSpPr>
          <p:cNvPr id="465936" name="Rectangle 16"/>
          <p:cNvSpPr>
            <a:spLocks noGrp="1" noChangeArrowheads="1"/>
          </p:cNvSpPr>
          <p:nvPr>
            <p:ph type="subTitle" idx="1"/>
          </p:nvPr>
        </p:nvSpPr>
        <p:spPr>
          <a:xfrm>
            <a:off x="2826728" y="4257676"/>
            <a:ext cx="5764823" cy="1116013"/>
          </a:xfrm>
          <a:prstGeom prst="rect">
            <a:avLst/>
          </a:prstGeom>
          <a:ln/>
        </p:spPr>
        <p:txBody>
          <a:bodyPr/>
          <a:lstStyle>
            <a:lvl1pPr marL="0" indent="0">
              <a:buFont typeface="Arial" charset="0"/>
              <a:buNone/>
              <a:defRPr/>
            </a:lvl1pPr>
          </a:lstStyle>
          <a:p>
            <a:r>
              <a:rPr lang="en-US" dirty="0"/>
              <a:t>Click to edit Master subtitle style</a:t>
            </a:r>
          </a:p>
        </p:txBody>
      </p:sp>
    </p:spTree>
    <p:extLst>
      <p:ext uri="{BB962C8B-B14F-4D97-AF65-F5344CB8AC3E}">
        <p14:creationId xmlns:p14="http://schemas.microsoft.com/office/powerpoint/2010/main" val="362613646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Cover alternate">
    <p:spTree>
      <p:nvGrpSpPr>
        <p:cNvPr id="1" name=""/>
        <p:cNvGrpSpPr/>
        <p:nvPr/>
      </p:nvGrpSpPr>
      <p:grpSpPr>
        <a:xfrm>
          <a:off x="0" y="0"/>
          <a:ext cx="0" cy="0"/>
          <a:chOff x="0" y="0"/>
          <a:chExt cx="0" cy="0"/>
        </a:xfrm>
      </p:grpSpPr>
      <p:sp>
        <p:nvSpPr>
          <p:cNvPr id="8" name="Freeform 5"/>
          <p:cNvSpPr>
            <a:spLocks noChangeAspect="1"/>
          </p:cNvSpPr>
          <p:nvPr userDrawn="1"/>
        </p:nvSpPr>
        <p:spPr bwMode="gray">
          <a:xfrm rot="10800000">
            <a:off x="3277045" y="457204"/>
            <a:ext cx="5413248" cy="4570413"/>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chemeClr val="accent2"/>
          </a:solidFill>
          <a:ln w="9525">
            <a:noFill/>
            <a:round/>
            <a:headEnd/>
            <a:tailEnd/>
          </a:ln>
        </p:spPr>
        <p:txBody>
          <a:bodyPr vert="horz" wrap="square" lIns="90750" tIns="45398" rIns="90750" bIns="45398" numCol="1" anchor="t" anchorCtr="0" compatLnSpc="1">
            <a:prstTxWarp prst="textNoShape">
              <a:avLst/>
            </a:prstTxWarp>
          </a:bodyPr>
          <a:lstStyle/>
          <a:p>
            <a:pPr defTabSz="798302"/>
            <a:endParaRPr lang="en-GB" sz="1600" dirty="0">
              <a:solidFill>
                <a:srgbClr val="000000"/>
              </a:solidFill>
              <a:latin typeface="EYInterstate" panose="02000503020000020004" pitchFamily="2" charset="0"/>
            </a:endParaRPr>
          </a:p>
        </p:txBody>
      </p:sp>
      <p:sp>
        <p:nvSpPr>
          <p:cNvPr id="9" name="Title 1"/>
          <p:cNvSpPr>
            <a:spLocks noGrp="1"/>
          </p:cNvSpPr>
          <p:nvPr>
            <p:ph type="ctrTitle"/>
          </p:nvPr>
        </p:nvSpPr>
        <p:spPr>
          <a:xfrm>
            <a:off x="3557109" y="1677507"/>
            <a:ext cx="4901184" cy="860400"/>
          </a:xfrm>
        </p:spPr>
        <p:txBody>
          <a:bodyPr/>
          <a:lstStyle>
            <a:lvl1pPr>
              <a:defRPr>
                <a:solidFill>
                  <a:srgbClr val="404040"/>
                </a:solidFill>
                <a:latin typeface="EYInterstate" panose="02000503020000020004" pitchFamily="2" charset="0"/>
                <a:cs typeface="Arial" pitchFamily="34" charset="0"/>
              </a:defRPr>
            </a:lvl1pPr>
          </a:lstStyle>
          <a:p>
            <a:r>
              <a:rPr lang="en-US" dirty="0" smtClean="0"/>
              <a:t>Click to edit Master title style</a:t>
            </a:r>
            <a:endParaRPr lang="en-GB" dirty="0"/>
          </a:p>
        </p:txBody>
      </p:sp>
      <p:sp>
        <p:nvSpPr>
          <p:cNvPr id="10" name="Subtitle 2"/>
          <p:cNvSpPr>
            <a:spLocks noGrp="1"/>
          </p:cNvSpPr>
          <p:nvPr>
            <p:ph type="subTitle" idx="1"/>
          </p:nvPr>
        </p:nvSpPr>
        <p:spPr>
          <a:xfrm>
            <a:off x="3557109" y="2685128"/>
            <a:ext cx="4901184" cy="645742"/>
          </a:xfrm>
          <a:prstGeom prst="rect">
            <a:avLst/>
          </a:prstGeom>
        </p:spPr>
        <p:txBody>
          <a:bodyPr lIns="79406" tIns="39685" rIns="79406" bIns="39685"/>
          <a:lstStyle>
            <a:lvl1pPr marL="0" indent="0" algn="l">
              <a:buNone/>
              <a:defRPr sz="20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2307" indent="0" algn="ctr">
              <a:buNone/>
              <a:defRPr>
                <a:solidFill>
                  <a:schemeClr val="tx1">
                    <a:tint val="75000"/>
                  </a:schemeClr>
                </a:solidFill>
              </a:defRPr>
            </a:lvl3pPr>
            <a:lvl4pPr marL="1368446" indent="0" algn="ctr">
              <a:buNone/>
              <a:defRPr>
                <a:solidFill>
                  <a:schemeClr val="tx1">
                    <a:tint val="75000"/>
                  </a:schemeClr>
                </a:solidFill>
              </a:defRPr>
            </a:lvl4pPr>
            <a:lvl5pPr marL="1824614" indent="0" algn="ctr">
              <a:buNone/>
              <a:defRPr>
                <a:solidFill>
                  <a:schemeClr val="tx1">
                    <a:tint val="75000"/>
                  </a:schemeClr>
                </a:solidFill>
              </a:defRPr>
            </a:lvl5pPr>
            <a:lvl6pPr marL="2280751" indent="0" algn="ctr">
              <a:buNone/>
              <a:defRPr>
                <a:solidFill>
                  <a:schemeClr val="tx1">
                    <a:tint val="75000"/>
                  </a:schemeClr>
                </a:solidFill>
              </a:defRPr>
            </a:lvl6pPr>
            <a:lvl7pPr marL="2736902" indent="0" algn="ctr">
              <a:buNone/>
              <a:defRPr>
                <a:solidFill>
                  <a:schemeClr val="tx1">
                    <a:tint val="75000"/>
                  </a:schemeClr>
                </a:solidFill>
              </a:defRPr>
            </a:lvl7pPr>
            <a:lvl8pPr marL="3193047" indent="0" algn="ctr">
              <a:buNone/>
              <a:defRPr>
                <a:solidFill>
                  <a:schemeClr val="tx1">
                    <a:tint val="75000"/>
                  </a:schemeClr>
                </a:solidFill>
              </a:defRPr>
            </a:lvl8pPr>
            <a:lvl9pPr marL="3649223" indent="0" algn="ctr">
              <a:buNone/>
              <a:defRPr>
                <a:solidFill>
                  <a:schemeClr val="tx1">
                    <a:tint val="75000"/>
                  </a:schemeClr>
                </a:solidFill>
              </a:defRPr>
            </a:lvl9pPr>
          </a:lstStyle>
          <a:p>
            <a:pPr lvl="0"/>
            <a:r>
              <a:rPr lang="en-US" dirty="0" smtClean="0"/>
              <a:t>Click to edit Master subtitle style</a:t>
            </a:r>
            <a:endParaRPr lang="en-GB" dirty="0"/>
          </a:p>
        </p:txBody>
      </p:sp>
      <p:pic>
        <p:nvPicPr>
          <p:cNvPr id="7" name="Picture 6"/>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5799066" y="6429376"/>
            <a:ext cx="2860698" cy="171036"/>
          </a:xfrm>
          <a:prstGeom prst="rect">
            <a:avLst/>
          </a:prstGeom>
        </p:spPr>
      </p:pic>
    </p:spTree>
    <p:extLst>
      <p:ext uri="{BB962C8B-B14F-4D97-AF65-F5344CB8AC3E}">
        <p14:creationId xmlns:p14="http://schemas.microsoft.com/office/powerpoint/2010/main" val="36850665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EYInterstate Regular" pitchFamily="2"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1" y="1425600"/>
            <a:ext cx="8229600" cy="4698000"/>
          </a:xfrm>
          <a:prstGeom prst="rect">
            <a:avLst/>
          </a:prstGeom>
        </p:spPr>
        <p:txBody>
          <a:bodyPr lIns="0" tIns="39685" rIns="79406" bIns="39685"/>
          <a:lstStyle>
            <a:lvl1pPr>
              <a:defRPr lang="en-US" sz="1600" dirty="0" smtClean="0"/>
            </a:lvl1pPr>
            <a:lvl2pPr>
              <a:defRPr lang="en-US" dirty="0" smtClean="0"/>
            </a:lvl2pPr>
            <a:lvl3pPr>
              <a:defRPr lang="en-US" dirty="0" smtClean="0"/>
            </a:lvl3pPr>
            <a:lvl4pPr>
              <a:defRPr lang="en-US" dirty="0" smtClean="0"/>
            </a:lvl4pPr>
            <a:lvl5pPr>
              <a:defRPr lang="en-GB" dirty="0"/>
            </a:lvl5pPr>
          </a:lstStyle>
          <a:p>
            <a:pPr marL="230059" lvl="0" indent="-230059"/>
            <a:r>
              <a:rPr lang="en-US" dirty="0" smtClean="0"/>
              <a:t>Click to edit Master text styles</a:t>
            </a:r>
          </a:p>
          <a:p>
            <a:pPr marL="393603" lvl="1"/>
            <a:r>
              <a:rPr lang="en-US" dirty="0" smtClean="0"/>
              <a:t>Second level</a:t>
            </a:r>
          </a:p>
          <a:p>
            <a:pPr marL="547425" lvl="2"/>
            <a:r>
              <a:rPr lang="en-US" dirty="0" smtClean="0"/>
              <a:t>Third level</a:t>
            </a:r>
          </a:p>
          <a:p>
            <a:pPr marL="706847" lvl="3"/>
            <a:r>
              <a:rPr lang="en-US" dirty="0" smtClean="0"/>
              <a:t>Fourth level</a:t>
            </a:r>
          </a:p>
          <a:p>
            <a:pPr marL="859284" lvl="4"/>
            <a:r>
              <a:rPr lang="en-US" dirty="0" smtClean="0"/>
              <a:t>Fifth level</a:t>
            </a:r>
            <a:endParaRPr lang="en-GB" dirty="0"/>
          </a:p>
        </p:txBody>
      </p:sp>
      <p:sp>
        <p:nvSpPr>
          <p:cNvPr id="7"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lIns="79406" tIns="39685" rIns="79406" bIns="3968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latin typeface="EYInterstate" panose="02000503020000020004" pitchFamily="2" charset="0"/>
            </a:endParaRPr>
          </a:p>
        </p:txBody>
      </p:sp>
      <p:sp>
        <p:nvSpPr>
          <p:cNvPr id="15" name="Footer Placeholder 4"/>
          <p:cNvSpPr>
            <a:spLocks noGrp="1"/>
          </p:cNvSpPr>
          <p:nvPr>
            <p:ph type="ftr" sz="quarter" idx="3"/>
          </p:nvPr>
        </p:nvSpPr>
        <p:spPr>
          <a:xfrm>
            <a:off x="2829807" y="6442685"/>
            <a:ext cx="2935472" cy="181771"/>
          </a:xfrm>
          <a:prstGeom prst="rect">
            <a:avLst/>
          </a:prstGeom>
        </p:spPr>
        <p:txBody>
          <a:bodyPr vert="horz" lIns="0" tIns="0" rIns="0" bIns="0" rtlCol="0" anchor="t" anchorCtr="0">
            <a:noAutofit/>
          </a:bodyPr>
          <a:lstStyle>
            <a:lvl1pPr algn="l">
              <a:defRPr sz="1000">
                <a:solidFill>
                  <a:schemeClr val="bg1"/>
                </a:solidFill>
                <a:latin typeface="EYInterstate Light" panose="02000506000000020004" pitchFamily="2" charset="0"/>
                <a:cs typeface="Arial" pitchFamily="34" charset="0"/>
              </a:defRPr>
            </a:lvl1pPr>
          </a:lstStyle>
          <a:p>
            <a:pPr defTabSz="798302"/>
            <a:r>
              <a:rPr lang="en-GB" dirty="0" smtClean="0">
                <a:solidFill>
                  <a:srgbClr val="808080"/>
                </a:solidFill>
              </a:rPr>
              <a:t>Presentation title</a:t>
            </a:r>
            <a:endParaRPr lang="en-GB" dirty="0">
              <a:solidFill>
                <a:srgbClr val="808080"/>
              </a:solidFill>
            </a:endParaRPr>
          </a:p>
        </p:txBody>
      </p:sp>
      <p:sp>
        <p:nvSpPr>
          <p:cNvPr id="17" name="Date Placeholder 3"/>
          <p:cNvSpPr>
            <a:spLocks noGrp="1"/>
          </p:cNvSpPr>
          <p:nvPr>
            <p:ph type="dt" sz="half" idx="2"/>
          </p:nvPr>
        </p:nvSpPr>
        <p:spPr>
          <a:xfrm>
            <a:off x="1658312" y="6442685"/>
            <a:ext cx="1016030" cy="181771"/>
          </a:xfrm>
          <a:prstGeom prst="rect">
            <a:avLst/>
          </a:prstGeom>
        </p:spPr>
        <p:txBody>
          <a:bodyPr vert="horz" wrap="none" lIns="0" tIns="0" rIns="0" bIns="0" rtlCol="0" anchor="t" anchorCtr="0">
            <a:noAutofit/>
          </a:bodyPr>
          <a:lstStyle>
            <a:lvl1pPr algn="l">
              <a:defRPr sz="1000">
                <a:solidFill>
                  <a:schemeClr val="bg1"/>
                </a:solidFill>
                <a:latin typeface="EYInterstate Light" panose="02000506000000020004" pitchFamily="2" charset="0"/>
                <a:cs typeface="Arial" pitchFamily="34" charset="0"/>
              </a:defRPr>
            </a:lvl1pPr>
          </a:lstStyle>
          <a:p>
            <a:pPr defTabSz="798302"/>
            <a:r>
              <a:rPr lang="en-US" dirty="0" smtClean="0">
                <a:solidFill>
                  <a:srgbClr val="808080"/>
                </a:solidFill>
              </a:rPr>
              <a:t>1 January 2014</a:t>
            </a:r>
            <a:endParaRPr lang="en-US" dirty="0">
              <a:solidFill>
                <a:srgbClr val="808080"/>
              </a:solidFill>
            </a:endParaRPr>
          </a:p>
        </p:txBody>
      </p:sp>
    </p:spTree>
    <p:extLst>
      <p:ext uri="{BB962C8B-B14F-4D97-AF65-F5344CB8AC3E}">
        <p14:creationId xmlns:p14="http://schemas.microsoft.com/office/powerpoint/2010/main" val="148978988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EYInterstate Regular" pitchFamily="2" charset="0"/>
              </a:defRPr>
            </a:lvl1pPr>
          </a:lstStyle>
          <a:p>
            <a:r>
              <a:rPr lang="en-US" dirty="0" smtClean="0"/>
              <a:t>Click to edit Master title style</a:t>
            </a:r>
            <a:endParaRPr lang="en-GB" dirty="0"/>
          </a:p>
        </p:txBody>
      </p:sp>
      <p:sp>
        <p:nvSpPr>
          <p:cNvPr id="7"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lIns="79406" tIns="39685" rIns="79406" bIns="3968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latin typeface="EYInterstate" panose="02000503020000020004" pitchFamily="2" charset="0"/>
            </a:endParaRPr>
          </a:p>
        </p:txBody>
      </p:sp>
      <p:sp>
        <p:nvSpPr>
          <p:cNvPr id="10" name="Content Placeholder 2"/>
          <p:cNvSpPr>
            <a:spLocks noGrp="1"/>
          </p:cNvSpPr>
          <p:nvPr>
            <p:ph idx="1"/>
          </p:nvPr>
        </p:nvSpPr>
        <p:spPr>
          <a:xfrm>
            <a:off x="457201" y="1425600"/>
            <a:ext cx="8229600" cy="4698000"/>
          </a:xfrm>
          <a:prstGeom prst="rect">
            <a:avLst/>
          </a:prstGeom>
        </p:spPr>
        <p:txBody>
          <a:bodyPr lIns="0" tIns="39685" rIns="79406" bIns="39685"/>
          <a:lstStyle>
            <a:lvl1pPr marL="230059" indent="-230059">
              <a:defRPr sz="1600"/>
            </a:lvl1pPr>
            <a:lvl2pPr marL="393603" indent="-146926">
              <a:defRPr/>
            </a:lvl2pPr>
            <a:lvl3pPr marL="547425" indent="-160771">
              <a:defRPr/>
            </a:lvl3pPr>
            <a:lvl4pPr marL="706847" indent="-146926">
              <a:defRPr/>
            </a:lvl4pPr>
            <a:lvl5pPr marL="859284" indent="-15247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3" name="Footer Placeholder 4"/>
          <p:cNvSpPr>
            <a:spLocks noGrp="1"/>
          </p:cNvSpPr>
          <p:nvPr>
            <p:ph type="ftr" sz="quarter" idx="3"/>
          </p:nvPr>
        </p:nvSpPr>
        <p:spPr>
          <a:xfrm>
            <a:off x="2829807" y="6442685"/>
            <a:ext cx="2935472" cy="181771"/>
          </a:xfrm>
          <a:prstGeom prst="rect">
            <a:avLst/>
          </a:prstGeom>
        </p:spPr>
        <p:txBody>
          <a:bodyPr vert="horz" lIns="0" tIns="0" rIns="0" bIns="0" rtlCol="0" anchor="t" anchorCtr="0">
            <a:noAutofit/>
          </a:bodyPr>
          <a:lstStyle>
            <a:lvl1pPr algn="l">
              <a:defRPr sz="1000">
                <a:solidFill>
                  <a:schemeClr val="bg1"/>
                </a:solidFill>
                <a:latin typeface="EYInterstate Light" panose="02000506000000020004" pitchFamily="2" charset="0"/>
                <a:cs typeface="Arial" pitchFamily="34" charset="0"/>
              </a:defRPr>
            </a:lvl1pPr>
          </a:lstStyle>
          <a:p>
            <a:pPr defTabSz="798302"/>
            <a:r>
              <a:rPr lang="en-GB" dirty="0" smtClean="0">
                <a:solidFill>
                  <a:srgbClr val="808080"/>
                </a:solidFill>
              </a:rPr>
              <a:t>Presentation title</a:t>
            </a:r>
            <a:endParaRPr lang="en-GB" dirty="0">
              <a:solidFill>
                <a:srgbClr val="808080"/>
              </a:solidFill>
            </a:endParaRPr>
          </a:p>
        </p:txBody>
      </p:sp>
      <p:sp>
        <p:nvSpPr>
          <p:cNvPr id="14" name="Date Placeholder 3"/>
          <p:cNvSpPr>
            <a:spLocks noGrp="1"/>
          </p:cNvSpPr>
          <p:nvPr>
            <p:ph type="dt" sz="half" idx="2"/>
          </p:nvPr>
        </p:nvSpPr>
        <p:spPr>
          <a:xfrm>
            <a:off x="1658312" y="6442685"/>
            <a:ext cx="1016030" cy="181771"/>
          </a:xfrm>
          <a:prstGeom prst="rect">
            <a:avLst/>
          </a:prstGeom>
        </p:spPr>
        <p:txBody>
          <a:bodyPr vert="horz" wrap="none" lIns="0" tIns="0" rIns="0" bIns="0" rtlCol="0" anchor="t" anchorCtr="0">
            <a:noAutofit/>
          </a:bodyPr>
          <a:lstStyle>
            <a:lvl1pPr algn="l">
              <a:defRPr sz="1000">
                <a:solidFill>
                  <a:schemeClr val="bg1"/>
                </a:solidFill>
                <a:latin typeface="EYInterstate Light" panose="02000506000000020004" pitchFamily="2" charset="0"/>
                <a:cs typeface="Arial" pitchFamily="34" charset="0"/>
              </a:defRPr>
            </a:lvl1pPr>
          </a:lstStyle>
          <a:p>
            <a:pPr defTabSz="798302"/>
            <a:r>
              <a:rPr lang="en-US" dirty="0" smtClean="0">
                <a:solidFill>
                  <a:srgbClr val="808080"/>
                </a:solidFill>
              </a:rPr>
              <a:t>1 January 2014</a:t>
            </a:r>
            <a:endParaRPr lang="en-US" dirty="0">
              <a:solidFill>
                <a:srgbClr val="808080"/>
              </a:solidFill>
            </a:endParaRPr>
          </a:p>
        </p:txBody>
      </p:sp>
    </p:spTree>
    <p:extLst>
      <p:ext uri="{BB962C8B-B14F-4D97-AF65-F5344CB8AC3E}">
        <p14:creationId xmlns:p14="http://schemas.microsoft.com/office/powerpoint/2010/main" val="388189187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lIns="79406" tIns="39685" rIns="79406" bIns="3968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latin typeface="EYInterstate" panose="02000503020000020004" pitchFamily="2" charset="0"/>
            </a:endParaRPr>
          </a:p>
        </p:txBody>
      </p:sp>
      <p:sp>
        <p:nvSpPr>
          <p:cNvPr id="6" name="Footer Placeholder 4"/>
          <p:cNvSpPr>
            <a:spLocks noGrp="1"/>
          </p:cNvSpPr>
          <p:nvPr>
            <p:ph type="ftr" sz="quarter" idx="3"/>
          </p:nvPr>
        </p:nvSpPr>
        <p:spPr>
          <a:xfrm>
            <a:off x="2829807" y="6442685"/>
            <a:ext cx="2935472" cy="181771"/>
          </a:xfrm>
          <a:prstGeom prst="rect">
            <a:avLst/>
          </a:prstGeom>
        </p:spPr>
        <p:txBody>
          <a:bodyPr vert="horz" lIns="0" tIns="0" rIns="0" bIns="0" rtlCol="0" anchor="t" anchorCtr="0">
            <a:noAutofit/>
          </a:bodyPr>
          <a:lstStyle>
            <a:lvl1pPr algn="l">
              <a:defRPr sz="1000">
                <a:solidFill>
                  <a:schemeClr val="bg1"/>
                </a:solidFill>
                <a:latin typeface="EYInterstate Light" panose="02000506000000020004" pitchFamily="2" charset="0"/>
                <a:cs typeface="Arial" pitchFamily="34" charset="0"/>
              </a:defRPr>
            </a:lvl1pPr>
          </a:lstStyle>
          <a:p>
            <a:pPr defTabSz="798302"/>
            <a:r>
              <a:rPr lang="en-GB" dirty="0" smtClean="0">
                <a:solidFill>
                  <a:srgbClr val="808080"/>
                </a:solidFill>
              </a:rPr>
              <a:t>Presentation title</a:t>
            </a:r>
            <a:endParaRPr lang="en-GB" dirty="0">
              <a:solidFill>
                <a:srgbClr val="808080"/>
              </a:solidFill>
            </a:endParaRPr>
          </a:p>
        </p:txBody>
      </p:sp>
      <p:sp>
        <p:nvSpPr>
          <p:cNvPr id="9" name="Date Placeholder 3"/>
          <p:cNvSpPr>
            <a:spLocks noGrp="1"/>
          </p:cNvSpPr>
          <p:nvPr>
            <p:ph type="dt" sz="half" idx="2"/>
          </p:nvPr>
        </p:nvSpPr>
        <p:spPr>
          <a:xfrm>
            <a:off x="1658312" y="6442685"/>
            <a:ext cx="1016030" cy="181771"/>
          </a:xfrm>
          <a:prstGeom prst="rect">
            <a:avLst/>
          </a:prstGeom>
        </p:spPr>
        <p:txBody>
          <a:bodyPr vert="horz" wrap="none" lIns="0" tIns="0" rIns="0" bIns="0" rtlCol="0" anchor="t" anchorCtr="0">
            <a:noAutofit/>
          </a:bodyPr>
          <a:lstStyle>
            <a:lvl1pPr algn="l">
              <a:defRPr sz="1000">
                <a:solidFill>
                  <a:schemeClr val="bg1"/>
                </a:solidFill>
                <a:latin typeface="EYInterstate Light" panose="02000506000000020004" pitchFamily="2" charset="0"/>
                <a:cs typeface="Arial" pitchFamily="34" charset="0"/>
              </a:defRPr>
            </a:lvl1pPr>
          </a:lstStyle>
          <a:p>
            <a:pPr defTabSz="798302"/>
            <a:r>
              <a:rPr lang="en-US" dirty="0" smtClean="0">
                <a:solidFill>
                  <a:srgbClr val="808080"/>
                </a:solidFill>
              </a:rPr>
              <a:t>1 January 2014</a:t>
            </a:r>
            <a:endParaRPr lang="en-US" dirty="0">
              <a:solidFill>
                <a:srgbClr val="808080"/>
              </a:solidFill>
            </a:endParaRPr>
          </a:p>
        </p:txBody>
      </p:sp>
      <p:sp>
        <p:nvSpPr>
          <p:cNvPr id="10" name="Title Placeholder 1"/>
          <p:cNvSpPr>
            <a:spLocks noGrp="1"/>
          </p:cNvSpPr>
          <p:nvPr>
            <p:ph type="title"/>
          </p:nvPr>
        </p:nvSpPr>
        <p:spPr>
          <a:xfrm>
            <a:off x="457201" y="274638"/>
            <a:ext cx="8229600" cy="779462"/>
          </a:xfrm>
          <a:prstGeom prst="rect">
            <a:avLst/>
          </a:prstGeom>
        </p:spPr>
        <p:txBody>
          <a:bodyPr vert="horz" lIns="0" tIns="0" rIns="0" bIns="0" rtlCol="0" anchor="t" anchorCtr="0">
            <a:noAutofit/>
          </a:bodyPr>
          <a:lstStyle>
            <a:lvl1pPr>
              <a:defRPr/>
            </a:lvl1pPr>
          </a:lstStyle>
          <a:p>
            <a:r>
              <a:rPr lang="en-US" dirty="0" smtClean="0"/>
              <a:t>Click to edit Master title style</a:t>
            </a:r>
            <a:endParaRPr lang="en-GB" dirty="0"/>
          </a:p>
        </p:txBody>
      </p:sp>
    </p:spTree>
    <p:extLst>
      <p:ext uri="{BB962C8B-B14F-4D97-AF65-F5344CB8AC3E}">
        <p14:creationId xmlns:p14="http://schemas.microsoft.com/office/powerpoint/2010/main" val="37180135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1">
    <p:spTree>
      <p:nvGrpSpPr>
        <p:cNvPr id="1" name=""/>
        <p:cNvGrpSpPr/>
        <p:nvPr/>
      </p:nvGrpSpPr>
      <p:grpSpPr>
        <a:xfrm>
          <a:off x="0" y="0"/>
          <a:ext cx="0" cy="0"/>
          <a:chOff x="0" y="0"/>
          <a:chExt cx="0" cy="0"/>
        </a:xfrm>
      </p:grpSpPr>
      <p:sp>
        <p:nvSpPr>
          <p:cNvPr id="4102" name="Freeform 6"/>
          <p:cNvSpPr>
            <a:spLocks/>
          </p:cNvSpPr>
          <p:nvPr userDrawn="1"/>
        </p:nvSpPr>
        <p:spPr bwMode="gray">
          <a:xfrm>
            <a:off x="448632" y="1057275"/>
            <a:ext cx="8240786"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solidFill>
            <a:schemeClr val="accent2"/>
          </a:solidFill>
          <a:ln w="9525">
            <a:noFill/>
            <a:round/>
            <a:headEnd/>
            <a:tailEnd/>
          </a:ln>
        </p:spPr>
        <p:txBody>
          <a:bodyPr vert="horz" wrap="square" lIns="79406" tIns="39685" rIns="79406" bIns="39685" numCol="1" anchor="t" anchorCtr="0" compatLnSpc="1">
            <a:prstTxWarp prst="textNoShape">
              <a:avLst/>
            </a:prstTxWarp>
          </a:bodyPr>
          <a:lstStyle/>
          <a:p>
            <a:pPr defTabSz="798302"/>
            <a:endParaRPr lang="en-GB" sz="1600" dirty="0">
              <a:solidFill>
                <a:srgbClr val="000000"/>
              </a:solidFill>
              <a:latin typeface="EYInterstate" panose="02000503020000020004" pitchFamily="2" charset="0"/>
            </a:endParaRPr>
          </a:p>
        </p:txBody>
      </p:sp>
      <p:sp>
        <p:nvSpPr>
          <p:cNvPr id="18"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lIns="79406" tIns="39685" rIns="79406" bIns="3968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latin typeface="EYInterstate" panose="02000503020000020004" pitchFamily="2" charset="0"/>
            </a:endParaRPr>
          </a:p>
        </p:txBody>
      </p:sp>
      <p:sp>
        <p:nvSpPr>
          <p:cNvPr id="19" name="Title Placeholder 1"/>
          <p:cNvSpPr>
            <a:spLocks noGrp="1"/>
          </p:cNvSpPr>
          <p:nvPr>
            <p:ph type="title"/>
          </p:nvPr>
        </p:nvSpPr>
        <p:spPr>
          <a:xfrm>
            <a:off x="457201" y="274638"/>
            <a:ext cx="8229600" cy="779462"/>
          </a:xfrm>
          <a:prstGeom prst="rect">
            <a:avLst/>
          </a:prstGeom>
        </p:spPr>
        <p:txBody>
          <a:bodyPr vert="horz" lIns="0" tIns="0" rIns="0" bIns="0" rtlCol="0" anchor="t" anchorCtr="0">
            <a:noAutofit/>
          </a:bodyPr>
          <a:lstStyle>
            <a:lvl1pPr>
              <a:defRPr/>
            </a:lvl1pPr>
          </a:lstStyle>
          <a:p>
            <a:r>
              <a:rPr lang="en-US" dirty="0" smtClean="0"/>
              <a:t>Click to edit Master title style</a:t>
            </a:r>
            <a:endParaRPr lang="en-GB" dirty="0"/>
          </a:p>
        </p:txBody>
      </p:sp>
      <p:pic>
        <p:nvPicPr>
          <p:cNvPr id="9" name="Picture 8"/>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5841696" y="6429376"/>
            <a:ext cx="2860698" cy="171036"/>
          </a:xfrm>
          <a:prstGeom prst="rect">
            <a:avLst/>
          </a:prstGeom>
        </p:spPr>
      </p:pic>
    </p:spTree>
    <p:extLst>
      <p:ext uri="{BB962C8B-B14F-4D97-AF65-F5344CB8AC3E}">
        <p14:creationId xmlns:p14="http://schemas.microsoft.com/office/powerpoint/2010/main" val="401350967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sp>
        <p:nvSpPr>
          <p:cNvPr id="7" name="Freeform 6"/>
          <p:cNvSpPr>
            <a:spLocks/>
          </p:cNvSpPr>
          <p:nvPr userDrawn="1"/>
        </p:nvSpPr>
        <p:spPr bwMode="gray">
          <a:xfrm>
            <a:off x="448632" y="1057275"/>
            <a:ext cx="8240786"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solidFill>
            <a:srgbClr val="808080"/>
          </a:solidFill>
          <a:ln w="9525">
            <a:noFill/>
            <a:round/>
            <a:headEnd/>
            <a:tailEnd/>
          </a:ln>
        </p:spPr>
        <p:txBody>
          <a:bodyPr vert="horz" wrap="square" lIns="79406" tIns="39685" rIns="79406" bIns="39685" numCol="1" anchor="t" anchorCtr="0" compatLnSpc="1">
            <a:prstTxWarp prst="textNoShape">
              <a:avLst/>
            </a:prstTxWarp>
          </a:bodyPr>
          <a:lstStyle/>
          <a:p>
            <a:pPr defTabSz="798302"/>
            <a:endParaRPr lang="en-GB" sz="1600" dirty="0">
              <a:solidFill>
                <a:srgbClr val="000000"/>
              </a:solidFill>
              <a:latin typeface="EYInterstate" panose="02000503020000020004" pitchFamily="2" charset="0"/>
            </a:endParaRPr>
          </a:p>
        </p:txBody>
      </p:sp>
      <p:sp>
        <p:nvSpPr>
          <p:cNvPr id="11"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lIns="79406" tIns="39685" rIns="79406" bIns="3968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latin typeface="EYInterstate" panose="02000503020000020004" pitchFamily="2" charset="0"/>
            </a:endParaRPr>
          </a:p>
        </p:txBody>
      </p:sp>
      <p:sp>
        <p:nvSpPr>
          <p:cNvPr id="13" name="Title Placeholder 1"/>
          <p:cNvSpPr>
            <a:spLocks noGrp="1"/>
          </p:cNvSpPr>
          <p:nvPr>
            <p:ph type="title"/>
          </p:nvPr>
        </p:nvSpPr>
        <p:spPr>
          <a:xfrm>
            <a:off x="457201" y="274638"/>
            <a:ext cx="8229600" cy="779462"/>
          </a:xfrm>
          <a:prstGeom prst="rect">
            <a:avLst/>
          </a:prstGeom>
        </p:spPr>
        <p:txBody>
          <a:bodyPr vert="horz" lIns="0" tIns="0" rIns="0" bIns="0" rtlCol="0" anchor="t" anchorCtr="0">
            <a:noAutofit/>
          </a:bodyPr>
          <a:lstStyle>
            <a:lvl1pPr>
              <a:defRPr/>
            </a:lvl1pPr>
          </a:lstStyle>
          <a:p>
            <a:r>
              <a:rPr lang="en-US" dirty="0" smtClean="0"/>
              <a:t>Click to edit Master title style</a:t>
            </a:r>
            <a:endParaRPr lang="en-GB" dirty="0"/>
          </a:p>
        </p:txBody>
      </p:sp>
      <p:pic>
        <p:nvPicPr>
          <p:cNvPr id="12" name="Picture 11"/>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5799066" y="6429376"/>
            <a:ext cx="2860698" cy="171036"/>
          </a:xfrm>
          <a:prstGeom prst="rect">
            <a:avLst/>
          </a:prstGeom>
        </p:spPr>
      </p:pic>
    </p:spTree>
    <p:extLst>
      <p:ext uri="{BB962C8B-B14F-4D97-AF65-F5344CB8AC3E}">
        <p14:creationId xmlns:p14="http://schemas.microsoft.com/office/powerpoint/2010/main" val="163113085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4">
    <p:spTree>
      <p:nvGrpSpPr>
        <p:cNvPr id="1" name=""/>
        <p:cNvGrpSpPr/>
        <p:nvPr/>
      </p:nvGrpSpPr>
      <p:grpSpPr>
        <a:xfrm>
          <a:off x="0" y="0"/>
          <a:ext cx="0" cy="0"/>
          <a:chOff x="0" y="0"/>
          <a:chExt cx="0" cy="0"/>
        </a:xfrm>
      </p:grpSpPr>
      <p:pic>
        <p:nvPicPr>
          <p:cNvPr id="5123" name="Picture 3"/>
          <p:cNvPicPr>
            <a:picLocks noChangeAspect="1" noChangeArrowheads="1"/>
          </p:cNvPicPr>
          <p:nvPr userDrawn="1"/>
        </p:nvPicPr>
        <p:blipFill>
          <a:blip r:embed="rId2" cstate="print"/>
          <a:srcRect/>
          <a:stretch>
            <a:fillRect/>
          </a:stretch>
        </p:blipFill>
        <p:spPr bwMode="auto">
          <a:xfrm>
            <a:off x="447968" y="1058400"/>
            <a:ext cx="8238118" cy="5194800"/>
          </a:xfrm>
          <a:prstGeom prst="rect">
            <a:avLst/>
          </a:prstGeom>
          <a:noFill/>
          <a:ln w="9525">
            <a:noFill/>
            <a:miter lim="800000"/>
            <a:headEnd/>
            <a:tailEnd/>
          </a:ln>
          <a:effectLst/>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4052" y="6303283"/>
            <a:ext cx="375608" cy="338525"/>
          </a:xfrm>
          <a:prstGeom prst="rect">
            <a:avLst/>
          </a:prstGeom>
        </p:spPr>
      </p:pic>
      <p:sp>
        <p:nvSpPr>
          <p:cNvPr id="6" name="Footer Placeholder 4"/>
          <p:cNvSpPr>
            <a:spLocks noGrp="1"/>
          </p:cNvSpPr>
          <p:nvPr>
            <p:ph type="ftr" sz="quarter" idx="3"/>
          </p:nvPr>
        </p:nvSpPr>
        <p:spPr>
          <a:xfrm>
            <a:off x="2829807" y="6442685"/>
            <a:ext cx="2935472" cy="181771"/>
          </a:xfrm>
          <a:prstGeom prst="rect">
            <a:avLst/>
          </a:prstGeom>
        </p:spPr>
        <p:txBody>
          <a:bodyPr vert="horz" lIns="0" tIns="0" rIns="0" bIns="0" rtlCol="0" anchor="t" anchorCtr="0">
            <a:noAutofit/>
          </a:bodyPr>
          <a:lstStyle>
            <a:lvl1pPr algn="l">
              <a:defRPr sz="1000">
                <a:solidFill>
                  <a:schemeClr val="bg1"/>
                </a:solidFill>
                <a:latin typeface="EYInterstate Light" panose="02000506000000020004" pitchFamily="2" charset="0"/>
                <a:cs typeface="Arial" pitchFamily="34" charset="0"/>
              </a:defRPr>
            </a:lvl1pPr>
          </a:lstStyle>
          <a:p>
            <a:pPr defTabSz="798302"/>
            <a:r>
              <a:rPr lang="en-GB" dirty="0" smtClean="0">
                <a:solidFill>
                  <a:srgbClr val="808080"/>
                </a:solidFill>
              </a:rPr>
              <a:t>Presentation title</a:t>
            </a:r>
            <a:endParaRPr lang="en-GB" dirty="0">
              <a:solidFill>
                <a:srgbClr val="808080"/>
              </a:solidFill>
            </a:endParaRPr>
          </a:p>
        </p:txBody>
      </p:sp>
      <p:sp>
        <p:nvSpPr>
          <p:cNvPr id="7" name="TextBox 6"/>
          <p:cNvSpPr txBox="1"/>
          <p:nvPr userDrawn="1"/>
        </p:nvSpPr>
        <p:spPr>
          <a:xfrm>
            <a:off x="1008214" y="6442685"/>
            <a:ext cx="617434" cy="181771"/>
          </a:xfrm>
          <a:prstGeom prst="rect">
            <a:avLst/>
          </a:prstGeom>
          <a:noFill/>
        </p:spPr>
        <p:txBody>
          <a:bodyPr vert="horz" wrap="square" lIns="0" tIns="0" rIns="0" bIns="0" rtlCol="0" anchor="t" anchorCtr="0">
            <a:noAutofit/>
          </a:bodyPr>
          <a:lstStyle/>
          <a:p>
            <a:pPr defTabSz="798302"/>
            <a:r>
              <a:rPr lang="en-GB" sz="1000" dirty="0">
                <a:solidFill>
                  <a:srgbClr val="808080"/>
                </a:solidFill>
                <a:latin typeface="EYInterstate Light" panose="02000506000000020004" pitchFamily="2" charset="0"/>
                <a:cs typeface="Arial" pitchFamily="34" charset="0"/>
              </a:rPr>
              <a:t>Page </a:t>
            </a:r>
            <a:fld id="{9AE4D82F-B047-469B-AC52-A46321747EAF}" type="slidenum">
              <a:rPr lang="en-GB" sz="1000">
                <a:solidFill>
                  <a:srgbClr val="808080"/>
                </a:solidFill>
                <a:latin typeface="EYInterstate Light" panose="02000506000000020004" pitchFamily="2" charset="0"/>
                <a:cs typeface="Arial" pitchFamily="34" charset="0"/>
              </a:rPr>
              <a:pPr defTabSz="798302"/>
              <a:t>‹#›</a:t>
            </a:fld>
            <a:endParaRPr lang="en-GB" sz="1000" dirty="0">
              <a:solidFill>
                <a:srgbClr val="808080"/>
              </a:solidFill>
              <a:latin typeface="EYInterstate Light" panose="02000506000000020004" pitchFamily="2" charset="0"/>
              <a:cs typeface="Arial" pitchFamily="34" charset="0"/>
            </a:endParaRPr>
          </a:p>
        </p:txBody>
      </p:sp>
      <p:sp>
        <p:nvSpPr>
          <p:cNvPr id="8" name="Date Placeholder 3"/>
          <p:cNvSpPr>
            <a:spLocks noGrp="1"/>
          </p:cNvSpPr>
          <p:nvPr>
            <p:ph type="dt" sz="half" idx="2"/>
          </p:nvPr>
        </p:nvSpPr>
        <p:spPr>
          <a:xfrm>
            <a:off x="1658312" y="6442685"/>
            <a:ext cx="1016030" cy="181771"/>
          </a:xfrm>
          <a:prstGeom prst="rect">
            <a:avLst/>
          </a:prstGeom>
        </p:spPr>
        <p:txBody>
          <a:bodyPr vert="horz" wrap="none" lIns="0" tIns="0" rIns="0" bIns="0" rtlCol="0" anchor="t" anchorCtr="0">
            <a:noAutofit/>
          </a:bodyPr>
          <a:lstStyle>
            <a:lvl1pPr algn="l">
              <a:defRPr sz="1000">
                <a:solidFill>
                  <a:schemeClr val="bg1"/>
                </a:solidFill>
                <a:latin typeface="EYInterstate Light" panose="02000506000000020004" pitchFamily="2" charset="0"/>
                <a:cs typeface="Arial" pitchFamily="34" charset="0"/>
              </a:defRPr>
            </a:lvl1pPr>
          </a:lstStyle>
          <a:p>
            <a:pPr defTabSz="798302"/>
            <a:r>
              <a:rPr lang="en-US" dirty="0" smtClean="0">
                <a:solidFill>
                  <a:srgbClr val="808080"/>
                </a:solidFill>
              </a:rPr>
              <a:t>1 January 2014</a:t>
            </a:r>
            <a:endParaRPr lang="en-US" dirty="0">
              <a:solidFill>
                <a:srgbClr val="808080"/>
              </a:solidFill>
            </a:endParaRPr>
          </a:p>
        </p:txBody>
      </p:sp>
      <p:sp>
        <p:nvSpPr>
          <p:cNvPr id="10"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lIns="79406" tIns="39685" rIns="79406" bIns="3968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latin typeface="EYInterstate" panose="02000503020000020004" pitchFamily="2" charset="0"/>
            </a:endParaRPr>
          </a:p>
        </p:txBody>
      </p:sp>
      <p:sp>
        <p:nvSpPr>
          <p:cNvPr id="11" name="Title Placeholder 1"/>
          <p:cNvSpPr>
            <a:spLocks noGrp="1"/>
          </p:cNvSpPr>
          <p:nvPr>
            <p:ph type="title"/>
          </p:nvPr>
        </p:nvSpPr>
        <p:spPr>
          <a:xfrm>
            <a:off x="457201" y="274638"/>
            <a:ext cx="8229600" cy="779462"/>
          </a:xfrm>
          <a:prstGeom prst="rect">
            <a:avLst/>
          </a:prstGeom>
        </p:spPr>
        <p:txBody>
          <a:bodyPr vert="horz" lIns="0" tIns="0" rIns="0" bIns="0" rtlCol="0" anchor="t" anchorCtr="0">
            <a:noAutofit/>
          </a:bodyPr>
          <a:lstStyle>
            <a:lvl1pPr>
              <a:defRPr/>
            </a:lvl1pPr>
          </a:lstStyle>
          <a:p>
            <a:r>
              <a:rPr lang="en-US" dirty="0" smtClean="0"/>
              <a:t>Click to edit Master title style</a:t>
            </a:r>
            <a:endParaRPr lang="en-GB" dirty="0"/>
          </a:p>
        </p:txBody>
      </p:sp>
      <p:pic>
        <p:nvPicPr>
          <p:cNvPr id="12" name="Picture 11"/>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5799066" y="6429376"/>
            <a:ext cx="2860698" cy="171036"/>
          </a:xfrm>
          <a:prstGeom prst="rect">
            <a:avLst/>
          </a:prstGeom>
        </p:spPr>
      </p:pic>
    </p:spTree>
    <p:extLst>
      <p:ext uri="{BB962C8B-B14F-4D97-AF65-F5344CB8AC3E}">
        <p14:creationId xmlns:p14="http://schemas.microsoft.com/office/powerpoint/2010/main" val="243275700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Divider 4">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052" y="6303283"/>
            <a:ext cx="375608" cy="338525"/>
          </a:xfrm>
          <a:prstGeom prst="rect">
            <a:avLst/>
          </a:prstGeom>
        </p:spPr>
      </p:pic>
      <p:sp>
        <p:nvSpPr>
          <p:cNvPr id="11" name="Footer Placeholder 4"/>
          <p:cNvSpPr>
            <a:spLocks noGrp="1"/>
          </p:cNvSpPr>
          <p:nvPr>
            <p:ph type="ftr" sz="quarter" idx="3"/>
          </p:nvPr>
        </p:nvSpPr>
        <p:spPr>
          <a:xfrm>
            <a:off x="2829807" y="6442685"/>
            <a:ext cx="2935472" cy="181771"/>
          </a:xfrm>
          <a:prstGeom prst="rect">
            <a:avLst/>
          </a:prstGeom>
        </p:spPr>
        <p:txBody>
          <a:bodyPr vert="horz" lIns="0" tIns="0" rIns="0" bIns="0" rtlCol="0" anchor="t" anchorCtr="0">
            <a:noAutofit/>
          </a:bodyPr>
          <a:lstStyle>
            <a:lvl1pPr algn="l">
              <a:defRPr sz="1000">
                <a:solidFill>
                  <a:schemeClr val="bg1"/>
                </a:solidFill>
                <a:latin typeface="EYInterstate Light" panose="02000506000000020004" pitchFamily="2" charset="0"/>
                <a:cs typeface="Arial" pitchFamily="34" charset="0"/>
              </a:defRPr>
            </a:lvl1pPr>
          </a:lstStyle>
          <a:p>
            <a:pPr defTabSz="798302"/>
            <a:r>
              <a:rPr lang="en-GB" dirty="0" smtClean="0">
                <a:solidFill>
                  <a:srgbClr val="808080"/>
                </a:solidFill>
              </a:rPr>
              <a:t>Presentation title</a:t>
            </a:r>
            <a:endParaRPr lang="en-GB" dirty="0">
              <a:solidFill>
                <a:srgbClr val="808080"/>
              </a:solidFill>
            </a:endParaRPr>
          </a:p>
        </p:txBody>
      </p:sp>
      <p:sp>
        <p:nvSpPr>
          <p:cNvPr id="13" name="TextBox 12"/>
          <p:cNvSpPr txBox="1"/>
          <p:nvPr userDrawn="1"/>
        </p:nvSpPr>
        <p:spPr>
          <a:xfrm>
            <a:off x="1008214" y="6442685"/>
            <a:ext cx="617434" cy="181771"/>
          </a:xfrm>
          <a:prstGeom prst="rect">
            <a:avLst/>
          </a:prstGeom>
          <a:noFill/>
        </p:spPr>
        <p:txBody>
          <a:bodyPr vert="horz" wrap="square" lIns="0" tIns="0" rIns="0" bIns="0" rtlCol="0" anchor="t" anchorCtr="0">
            <a:noAutofit/>
          </a:bodyPr>
          <a:lstStyle/>
          <a:p>
            <a:pPr defTabSz="798302"/>
            <a:r>
              <a:rPr lang="en-GB" sz="1000" dirty="0">
                <a:solidFill>
                  <a:srgbClr val="808080"/>
                </a:solidFill>
                <a:latin typeface="EYInterstate Light" panose="02000506000000020004" pitchFamily="2" charset="0"/>
                <a:cs typeface="Arial" pitchFamily="34" charset="0"/>
              </a:rPr>
              <a:t>Page </a:t>
            </a:r>
            <a:fld id="{9AE4D82F-B047-469B-AC52-A46321747EAF}" type="slidenum">
              <a:rPr lang="en-GB" sz="1000">
                <a:solidFill>
                  <a:srgbClr val="808080"/>
                </a:solidFill>
                <a:latin typeface="EYInterstate Light" panose="02000506000000020004" pitchFamily="2" charset="0"/>
                <a:cs typeface="Arial" pitchFamily="34" charset="0"/>
              </a:rPr>
              <a:pPr defTabSz="798302"/>
              <a:t>‹#›</a:t>
            </a:fld>
            <a:endParaRPr lang="en-GB" sz="1000" dirty="0">
              <a:solidFill>
                <a:srgbClr val="808080"/>
              </a:solidFill>
              <a:latin typeface="EYInterstate Light" panose="02000506000000020004" pitchFamily="2" charset="0"/>
              <a:cs typeface="Arial" pitchFamily="34" charset="0"/>
            </a:endParaRPr>
          </a:p>
        </p:txBody>
      </p:sp>
      <p:sp>
        <p:nvSpPr>
          <p:cNvPr id="14" name="Date Placeholder 3"/>
          <p:cNvSpPr>
            <a:spLocks noGrp="1"/>
          </p:cNvSpPr>
          <p:nvPr>
            <p:ph type="dt" sz="half" idx="2"/>
          </p:nvPr>
        </p:nvSpPr>
        <p:spPr>
          <a:xfrm>
            <a:off x="1658312" y="6442685"/>
            <a:ext cx="1016030" cy="181771"/>
          </a:xfrm>
          <a:prstGeom prst="rect">
            <a:avLst/>
          </a:prstGeom>
        </p:spPr>
        <p:txBody>
          <a:bodyPr vert="horz" wrap="none" lIns="0" tIns="0" rIns="0" bIns="0" rtlCol="0" anchor="t" anchorCtr="0">
            <a:noAutofit/>
          </a:bodyPr>
          <a:lstStyle>
            <a:lvl1pPr algn="l">
              <a:defRPr sz="1000">
                <a:solidFill>
                  <a:schemeClr val="bg1"/>
                </a:solidFill>
                <a:latin typeface="EYInterstate Light" panose="02000506000000020004" pitchFamily="2" charset="0"/>
                <a:cs typeface="Arial" pitchFamily="34" charset="0"/>
              </a:defRPr>
            </a:lvl1pPr>
          </a:lstStyle>
          <a:p>
            <a:pPr defTabSz="798302"/>
            <a:r>
              <a:rPr lang="en-US" dirty="0" smtClean="0">
                <a:solidFill>
                  <a:srgbClr val="808080"/>
                </a:solidFill>
              </a:rPr>
              <a:t>1 January 2014</a:t>
            </a:r>
            <a:endParaRPr lang="en-US" dirty="0">
              <a:solidFill>
                <a:srgbClr val="808080"/>
              </a:solidFill>
            </a:endParaRPr>
          </a:p>
        </p:txBody>
      </p:sp>
      <p:sp>
        <p:nvSpPr>
          <p:cNvPr id="16"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lIns="79406" tIns="39685" rIns="79406" bIns="3968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latin typeface="EYInterstate" panose="02000503020000020004" pitchFamily="2" charset="0"/>
            </a:endParaRPr>
          </a:p>
        </p:txBody>
      </p:sp>
      <p:sp>
        <p:nvSpPr>
          <p:cNvPr id="17" name="Title Placeholder 1"/>
          <p:cNvSpPr>
            <a:spLocks noGrp="1"/>
          </p:cNvSpPr>
          <p:nvPr>
            <p:ph type="title"/>
          </p:nvPr>
        </p:nvSpPr>
        <p:spPr>
          <a:xfrm>
            <a:off x="457201" y="274638"/>
            <a:ext cx="8229600" cy="779462"/>
          </a:xfrm>
          <a:prstGeom prst="rect">
            <a:avLst/>
          </a:prstGeom>
        </p:spPr>
        <p:txBody>
          <a:bodyPr vert="horz" lIns="0" tIns="0" rIns="0" bIns="0" rtlCol="0" anchor="t" anchorCtr="0">
            <a:noAutofit/>
          </a:bodyPr>
          <a:lstStyle>
            <a:lvl1pPr>
              <a:defRPr/>
            </a:lvl1pPr>
          </a:lstStyle>
          <a:p>
            <a:r>
              <a:rPr lang="en-US" dirty="0" smtClean="0"/>
              <a:t>Click to edit Master title style</a:t>
            </a:r>
            <a:endParaRPr lang="en-GB" dirty="0"/>
          </a:p>
        </p:txBody>
      </p:sp>
      <p:pic>
        <p:nvPicPr>
          <p:cNvPr id="9" name="Picture 8"/>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5799066" y="6429376"/>
            <a:ext cx="2860698" cy="171036"/>
          </a:xfrm>
          <a:prstGeom prst="rect">
            <a:avLst/>
          </a:prstGeom>
        </p:spPr>
      </p:pic>
    </p:spTree>
    <p:extLst>
      <p:ext uri="{BB962C8B-B14F-4D97-AF65-F5344CB8AC3E}">
        <p14:creationId xmlns:p14="http://schemas.microsoft.com/office/powerpoint/2010/main" val="94652143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779462"/>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10" name="Line 10"/>
          <p:cNvSpPr>
            <a:spLocks noChangeShapeType="1"/>
          </p:cNvSpPr>
          <p:nvPr/>
        </p:nvSpPr>
        <p:spPr bwMode="auto">
          <a:xfrm>
            <a:off x="457201" y="1044000"/>
            <a:ext cx="8229600" cy="0"/>
          </a:xfrm>
          <a:prstGeom prst="line">
            <a:avLst/>
          </a:prstGeom>
          <a:noFill/>
          <a:ln w="19050">
            <a:solidFill>
              <a:schemeClr val="accent2"/>
            </a:solidFill>
            <a:round/>
            <a:headEnd/>
            <a:tailEnd/>
          </a:ln>
          <a:effectLst/>
        </p:spPr>
        <p:txBody>
          <a:bodyPr wrap="none" lIns="79406" tIns="39685" rIns="79406" bIns="3968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latin typeface="EYInterstate" panose="02000503020000020004" pitchFamily="2" charset="0"/>
            </a:endParaRPr>
          </a:p>
        </p:txBody>
      </p:sp>
      <p:sp>
        <p:nvSpPr>
          <p:cNvPr id="11" name="Line 11"/>
          <p:cNvSpPr>
            <a:spLocks noChangeShapeType="1"/>
          </p:cNvSpPr>
          <p:nvPr/>
        </p:nvSpPr>
        <p:spPr bwMode="auto">
          <a:xfrm>
            <a:off x="457201" y="6200389"/>
            <a:ext cx="8229600" cy="0"/>
          </a:xfrm>
          <a:prstGeom prst="line">
            <a:avLst/>
          </a:prstGeom>
          <a:noFill/>
          <a:ln w="3175">
            <a:solidFill>
              <a:srgbClr val="808080"/>
            </a:solidFill>
            <a:round/>
            <a:headEnd/>
            <a:tailEnd/>
          </a:ln>
          <a:effectLst/>
        </p:spPr>
        <p:txBody>
          <a:bodyPr wrap="none" lIns="79406" tIns="39685" rIns="79406" bIns="3968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latin typeface="EYInterstate" panose="02000503020000020004" pitchFamily="2" charset="0"/>
            </a:endParaRPr>
          </a:p>
        </p:txBody>
      </p:sp>
      <p:pic>
        <p:nvPicPr>
          <p:cNvPr id="7" name="Picture 6"/>
          <p:cNvPicPr>
            <a:picLocks noChangeAspect="1"/>
          </p:cNvPicPr>
          <p:nvPr userDrawn="1"/>
        </p:nvPicPr>
        <p:blipFill>
          <a:blip r:embed="rId14" cstate="print">
            <a:extLst>
              <a:ext uri="{BEBA8EAE-BF5A-486C-A8C5-ECC9F3942E4B}">
                <a14:imgProps xmlns:a14="http://schemas.microsoft.com/office/drawing/2010/main">
                  <a14:imgLayer r:embed="rId1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5854522" y="6384331"/>
            <a:ext cx="2860698" cy="171036"/>
          </a:xfrm>
          <a:prstGeom prst="rect">
            <a:avLst/>
          </a:prstGeom>
        </p:spPr>
      </p:pic>
    </p:spTree>
    <p:extLst>
      <p:ext uri="{BB962C8B-B14F-4D97-AF65-F5344CB8AC3E}">
        <p14:creationId xmlns:p14="http://schemas.microsoft.com/office/powerpoint/2010/main" val="39070020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hf sldNum="0" hdr="0" dt="0"/>
  <p:txStyles>
    <p:titleStyle>
      <a:lvl1pPr algn="l" defTabSz="798302" rtl="0" eaLnBrk="1" latinLnBrk="0" hangingPunct="1">
        <a:lnSpc>
          <a:spcPct val="85000"/>
        </a:lnSpc>
        <a:spcBef>
          <a:spcPct val="0"/>
        </a:spcBef>
        <a:buNone/>
        <a:defRPr sz="2600" b="1" kern="1200">
          <a:solidFill>
            <a:schemeClr val="bg2"/>
          </a:solidFill>
          <a:latin typeface="EYInterstate" panose="02000503020000020004" pitchFamily="2" charset="0"/>
          <a:ea typeface="+mj-ea"/>
          <a:cs typeface="Arial" pitchFamily="34" charset="0"/>
        </a:defRPr>
      </a:lvl1pPr>
    </p:titleStyle>
    <p:bodyStyle>
      <a:lvl1pPr marL="149704" indent="-149704" algn="l" defTabSz="798302" rtl="0" eaLnBrk="1" latinLnBrk="0" hangingPunct="1">
        <a:spcBef>
          <a:spcPct val="20000"/>
        </a:spcBef>
        <a:buClr>
          <a:schemeClr val="accent2"/>
        </a:buClr>
        <a:buSzPct val="70000"/>
        <a:buFont typeface="Arial" pitchFamily="34" charset="0"/>
        <a:buChar char="►"/>
        <a:defRPr sz="1100" kern="1200">
          <a:solidFill>
            <a:schemeClr val="bg1"/>
          </a:solidFill>
          <a:latin typeface="EYInterstate" pitchFamily="2" charset="0"/>
          <a:ea typeface="+mn-ea"/>
          <a:cs typeface="+mn-cs"/>
        </a:defRPr>
      </a:lvl1pPr>
      <a:lvl2pPr marL="299363" indent="-146926" algn="l" defTabSz="798302" rtl="0" eaLnBrk="1" latinLnBrk="0" hangingPunct="1">
        <a:spcBef>
          <a:spcPct val="20000"/>
        </a:spcBef>
        <a:buClr>
          <a:schemeClr val="accent2"/>
        </a:buClr>
        <a:buSzPct val="70000"/>
        <a:buFont typeface="Arial" pitchFamily="34" charset="0"/>
        <a:buChar char="►"/>
        <a:defRPr sz="1100" kern="1200">
          <a:solidFill>
            <a:schemeClr val="bg1"/>
          </a:solidFill>
          <a:latin typeface="EYInterstate Light" pitchFamily="2" charset="0"/>
          <a:ea typeface="+mn-ea"/>
          <a:cs typeface="+mn-cs"/>
        </a:defRPr>
      </a:lvl2pPr>
      <a:lvl3pPr marL="451826" indent="-160771" algn="l" defTabSz="798302" rtl="0" eaLnBrk="1" latinLnBrk="0" hangingPunct="1">
        <a:spcBef>
          <a:spcPct val="20000"/>
        </a:spcBef>
        <a:buClr>
          <a:schemeClr val="accent2"/>
        </a:buClr>
        <a:buSzPct val="70000"/>
        <a:buFont typeface="Arial" pitchFamily="34" charset="0"/>
        <a:buChar char="►"/>
        <a:defRPr sz="1100" kern="1200">
          <a:solidFill>
            <a:schemeClr val="bg1"/>
          </a:solidFill>
          <a:latin typeface="EYInterstate Light" pitchFamily="2" charset="0"/>
          <a:ea typeface="+mn-ea"/>
          <a:cs typeface="+mn-cs"/>
        </a:defRPr>
      </a:lvl3pPr>
      <a:lvl4pPr marL="598725" indent="-146926" algn="l" defTabSz="798302" rtl="0" eaLnBrk="1" latinLnBrk="0" hangingPunct="1">
        <a:spcBef>
          <a:spcPct val="20000"/>
        </a:spcBef>
        <a:buClr>
          <a:schemeClr val="accent2"/>
        </a:buClr>
        <a:buSzPct val="70000"/>
        <a:buFont typeface="Arial" pitchFamily="34" charset="0"/>
        <a:buChar char="►"/>
        <a:defRPr sz="1100" kern="1200">
          <a:solidFill>
            <a:schemeClr val="bg1"/>
          </a:solidFill>
          <a:latin typeface="EYInterstate Light" pitchFamily="2" charset="0"/>
          <a:ea typeface="+mn-ea"/>
          <a:cs typeface="+mn-cs"/>
        </a:defRPr>
      </a:lvl4pPr>
      <a:lvl5pPr marL="751190" indent="-152478" algn="l" defTabSz="798302" rtl="0" eaLnBrk="1" latinLnBrk="0" hangingPunct="1">
        <a:spcBef>
          <a:spcPct val="20000"/>
        </a:spcBef>
        <a:buClr>
          <a:schemeClr val="accent2"/>
        </a:buClr>
        <a:buSzPct val="70000"/>
        <a:buFont typeface="Arial" pitchFamily="34" charset="0"/>
        <a:buChar char="►"/>
        <a:defRPr sz="1100" kern="1200">
          <a:solidFill>
            <a:schemeClr val="bg1"/>
          </a:solidFill>
          <a:latin typeface="EYInterstate Light" pitchFamily="2" charset="0"/>
          <a:ea typeface="+mn-ea"/>
          <a:cs typeface="+mn-cs"/>
        </a:defRPr>
      </a:lvl5pPr>
      <a:lvl6pPr marL="2195334" indent="-199575" algn="l" defTabSz="798302"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594491" indent="-199575" algn="l" defTabSz="798302"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2993632" indent="-199575" algn="l" defTabSz="798302"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392785" indent="-199575" algn="l" defTabSz="798302"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798302" rtl="0" eaLnBrk="1" latinLnBrk="0" hangingPunct="1">
        <a:defRPr sz="1600" kern="1200">
          <a:solidFill>
            <a:schemeClr val="tx1"/>
          </a:solidFill>
          <a:latin typeface="+mn-lt"/>
          <a:ea typeface="+mn-ea"/>
          <a:cs typeface="+mn-cs"/>
        </a:defRPr>
      </a:lvl1pPr>
      <a:lvl2pPr marL="399150" algn="l" defTabSz="798302" rtl="0" eaLnBrk="1" latinLnBrk="0" hangingPunct="1">
        <a:defRPr sz="1600" kern="1200">
          <a:solidFill>
            <a:schemeClr val="tx1"/>
          </a:solidFill>
          <a:latin typeface="+mn-lt"/>
          <a:ea typeface="+mn-ea"/>
          <a:cs typeface="+mn-cs"/>
        </a:defRPr>
      </a:lvl2pPr>
      <a:lvl3pPr marL="798302" algn="l" defTabSz="798302" rtl="0" eaLnBrk="1" latinLnBrk="0" hangingPunct="1">
        <a:defRPr sz="1600" kern="1200">
          <a:solidFill>
            <a:schemeClr val="tx1"/>
          </a:solidFill>
          <a:latin typeface="+mn-lt"/>
          <a:ea typeface="+mn-ea"/>
          <a:cs typeface="+mn-cs"/>
        </a:defRPr>
      </a:lvl3pPr>
      <a:lvl4pPr marL="1197459" algn="l" defTabSz="798302" rtl="0" eaLnBrk="1" latinLnBrk="0" hangingPunct="1">
        <a:defRPr sz="1600" kern="1200">
          <a:solidFill>
            <a:schemeClr val="tx1"/>
          </a:solidFill>
          <a:latin typeface="+mn-lt"/>
          <a:ea typeface="+mn-ea"/>
          <a:cs typeface="+mn-cs"/>
        </a:defRPr>
      </a:lvl4pPr>
      <a:lvl5pPr marL="1596606" algn="l" defTabSz="798302" rtl="0" eaLnBrk="1" latinLnBrk="0" hangingPunct="1">
        <a:defRPr sz="1600" kern="1200">
          <a:solidFill>
            <a:schemeClr val="tx1"/>
          </a:solidFill>
          <a:latin typeface="+mn-lt"/>
          <a:ea typeface="+mn-ea"/>
          <a:cs typeface="+mn-cs"/>
        </a:defRPr>
      </a:lvl5pPr>
      <a:lvl6pPr marL="1995759" algn="l" defTabSz="798302" rtl="0" eaLnBrk="1" latinLnBrk="0" hangingPunct="1">
        <a:defRPr sz="1600" kern="1200">
          <a:solidFill>
            <a:schemeClr val="tx1"/>
          </a:solidFill>
          <a:latin typeface="+mn-lt"/>
          <a:ea typeface="+mn-ea"/>
          <a:cs typeface="+mn-cs"/>
        </a:defRPr>
      </a:lvl6pPr>
      <a:lvl7pPr marL="2394928" algn="l" defTabSz="798302" rtl="0" eaLnBrk="1" latinLnBrk="0" hangingPunct="1">
        <a:defRPr sz="1600" kern="1200">
          <a:solidFill>
            <a:schemeClr val="tx1"/>
          </a:solidFill>
          <a:latin typeface="+mn-lt"/>
          <a:ea typeface="+mn-ea"/>
          <a:cs typeface="+mn-cs"/>
        </a:defRPr>
      </a:lvl7pPr>
      <a:lvl8pPr marL="2794050" algn="l" defTabSz="798302" rtl="0" eaLnBrk="1" latinLnBrk="0" hangingPunct="1">
        <a:defRPr sz="1600" kern="1200">
          <a:solidFill>
            <a:schemeClr val="tx1"/>
          </a:solidFill>
          <a:latin typeface="+mn-lt"/>
          <a:ea typeface="+mn-ea"/>
          <a:cs typeface="+mn-cs"/>
        </a:defRPr>
      </a:lvl8pPr>
      <a:lvl9pPr marL="3193206" algn="l" defTabSz="798302"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6"/>
          <p:cNvSpPr>
            <a:spLocks/>
          </p:cNvSpPr>
          <p:nvPr/>
        </p:nvSpPr>
        <p:spPr bwMode="auto">
          <a:xfrm>
            <a:off x="492370" y="473218"/>
            <a:ext cx="6438900" cy="3793983"/>
          </a:xfrm>
          <a:custGeom>
            <a:avLst/>
            <a:gdLst>
              <a:gd name="T0" fmla="*/ 0 w 3266"/>
              <a:gd name="T1" fmla="*/ 2147483647 h 2210"/>
              <a:gd name="T2" fmla="*/ 0 w 3266"/>
              <a:gd name="T3" fmla="*/ 2147483647 h 2210"/>
              <a:gd name="T4" fmla="*/ 2147483647 w 3266"/>
              <a:gd name="T5" fmla="*/ 2147483647 h 2210"/>
              <a:gd name="T6" fmla="*/ 2147483647 w 3266"/>
              <a:gd name="T7" fmla="*/ 0 h 2210"/>
              <a:gd name="T8" fmla="*/ 0 w 3266"/>
              <a:gd name="T9" fmla="*/ 2147483647 h 2210"/>
              <a:gd name="T10" fmla="*/ 0 60000 65536"/>
              <a:gd name="T11" fmla="*/ 0 60000 65536"/>
              <a:gd name="T12" fmla="*/ 0 60000 65536"/>
              <a:gd name="T13" fmla="*/ 0 60000 65536"/>
              <a:gd name="T14" fmla="*/ 0 60000 65536"/>
              <a:gd name="T15" fmla="*/ 0 w 3266"/>
              <a:gd name="T16" fmla="*/ 0 h 2210"/>
              <a:gd name="T17" fmla="*/ 3266 w 3266"/>
              <a:gd name="T18" fmla="*/ 2210 h 2210"/>
            </a:gdLst>
            <a:ahLst/>
            <a:cxnLst>
              <a:cxn ang="T10">
                <a:pos x="T0" y="T1"/>
              </a:cxn>
              <a:cxn ang="T11">
                <a:pos x="T2" y="T3"/>
              </a:cxn>
              <a:cxn ang="T12">
                <a:pos x="T4" y="T5"/>
              </a:cxn>
              <a:cxn ang="T13">
                <a:pos x="T6" y="T7"/>
              </a:cxn>
              <a:cxn ang="T14">
                <a:pos x="T8" y="T9"/>
              </a:cxn>
            </a:cxnLst>
            <a:rect l="T15" t="T16" r="T17" b="T18"/>
            <a:pathLst>
              <a:path w="3266" h="2210">
                <a:moveTo>
                  <a:pt x="0" y="576"/>
                </a:moveTo>
                <a:lnTo>
                  <a:pt x="0" y="2210"/>
                </a:lnTo>
                <a:lnTo>
                  <a:pt x="3266" y="2210"/>
                </a:lnTo>
                <a:lnTo>
                  <a:pt x="3266" y="0"/>
                </a:lnTo>
                <a:lnTo>
                  <a:pt x="0" y="576"/>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lr>
                <a:srgbClr val="FFD200"/>
              </a:buClr>
              <a:buSzPct val="75000"/>
              <a:buFont typeface="Arial" charset="0"/>
              <a:defRPr sz="2400">
                <a:solidFill>
                  <a:schemeClr val="tx1"/>
                </a:solidFill>
                <a:latin typeface="Arial" charset="0"/>
              </a:defRPr>
            </a:lvl1pPr>
            <a:lvl2pPr marL="742950" indent="-285750" eaLnBrk="0" hangingPunct="0">
              <a:spcBef>
                <a:spcPct val="20000"/>
              </a:spcBef>
              <a:buClr>
                <a:srgbClr val="FFD200"/>
              </a:buClr>
              <a:buSzPct val="75000"/>
              <a:buFont typeface="Arial" charset="0"/>
              <a:defRPr sz="2400" b="1">
                <a:solidFill>
                  <a:schemeClr val="hlink"/>
                </a:solidFill>
                <a:latin typeface="Arial" charset="0"/>
              </a:defRPr>
            </a:lvl2pPr>
            <a:lvl3pPr marL="1143000" indent="-228600" eaLnBrk="0" hangingPunct="0">
              <a:spcBef>
                <a:spcPct val="20000"/>
              </a:spcBef>
              <a:buClr>
                <a:schemeClr val="tx2"/>
              </a:buClr>
              <a:buSzPct val="75000"/>
              <a:buFont typeface="Arial" charset="0"/>
              <a:buChar char="►"/>
              <a:defRPr sz="2400">
                <a:solidFill>
                  <a:schemeClr val="tx1"/>
                </a:solidFill>
                <a:latin typeface="Arial" charset="0"/>
              </a:defRPr>
            </a:lvl3pPr>
            <a:lvl4pPr marL="1600200" indent="-228600" eaLnBrk="0" hangingPunct="0">
              <a:spcBef>
                <a:spcPct val="20000"/>
              </a:spcBef>
              <a:buClr>
                <a:schemeClr val="tx2"/>
              </a:buClr>
              <a:buSzPct val="75000"/>
              <a:buFont typeface="Arial" charset="0"/>
              <a:buChar char="►"/>
              <a:defRPr sz="2000">
                <a:solidFill>
                  <a:schemeClr val="tx1"/>
                </a:solidFill>
                <a:latin typeface="Arial" charset="0"/>
              </a:defRPr>
            </a:lvl4pPr>
            <a:lvl5pPr marL="2057400" indent="-228600" eaLnBrk="0" hangingPunct="0">
              <a:spcBef>
                <a:spcPct val="20000"/>
              </a:spcBef>
              <a:buClr>
                <a:schemeClr val="tx2"/>
              </a:buClr>
              <a:buSzPct val="75000"/>
              <a:buFont typeface="Arial" charset="0"/>
              <a:buChar char="►"/>
              <a:defRPr>
                <a:solidFill>
                  <a:schemeClr val="tx1"/>
                </a:solidFill>
                <a:latin typeface="Arial" charset="0"/>
              </a:defRPr>
            </a:lvl5pPr>
            <a:lvl6pPr marL="2514600" indent="-228600" eaLnBrk="0" fontAlgn="base" hangingPunct="0">
              <a:spcBef>
                <a:spcPct val="20000"/>
              </a:spcBef>
              <a:spcAft>
                <a:spcPct val="0"/>
              </a:spcAft>
              <a:buClr>
                <a:schemeClr val="tx2"/>
              </a:buClr>
              <a:buSzPct val="75000"/>
              <a:buFont typeface="Arial" charset="0"/>
              <a:buChar char="►"/>
              <a:defRPr>
                <a:solidFill>
                  <a:schemeClr val="tx1"/>
                </a:solidFill>
                <a:latin typeface="Arial" charset="0"/>
              </a:defRPr>
            </a:lvl6pPr>
            <a:lvl7pPr marL="2971800" indent="-228600" eaLnBrk="0" fontAlgn="base" hangingPunct="0">
              <a:spcBef>
                <a:spcPct val="20000"/>
              </a:spcBef>
              <a:spcAft>
                <a:spcPct val="0"/>
              </a:spcAft>
              <a:buClr>
                <a:schemeClr val="tx2"/>
              </a:buClr>
              <a:buSzPct val="75000"/>
              <a:buFont typeface="Arial" charset="0"/>
              <a:buChar char="►"/>
              <a:defRPr>
                <a:solidFill>
                  <a:schemeClr val="tx1"/>
                </a:solidFill>
                <a:latin typeface="Arial" charset="0"/>
              </a:defRPr>
            </a:lvl7pPr>
            <a:lvl8pPr marL="3429000" indent="-228600" eaLnBrk="0" fontAlgn="base" hangingPunct="0">
              <a:spcBef>
                <a:spcPct val="20000"/>
              </a:spcBef>
              <a:spcAft>
                <a:spcPct val="0"/>
              </a:spcAft>
              <a:buClr>
                <a:schemeClr val="tx2"/>
              </a:buClr>
              <a:buSzPct val="75000"/>
              <a:buFont typeface="Arial" charset="0"/>
              <a:buChar char="►"/>
              <a:defRPr>
                <a:solidFill>
                  <a:schemeClr val="tx1"/>
                </a:solidFill>
                <a:latin typeface="Arial" charset="0"/>
              </a:defRPr>
            </a:lvl8pPr>
            <a:lvl9pPr marL="3886200" indent="-228600" eaLnBrk="0" fontAlgn="base" hangingPunct="0">
              <a:spcBef>
                <a:spcPct val="20000"/>
              </a:spcBef>
              <a:spcAft>
                <a:spcPct val="0"/>
              </a:spcAft>
              <a:buClr>
                <a:schemeClr val="tx2"/>
              </a:buClr>
              <a:buSzPct val="75000"/>
              <a:buFont typeface="Arial" charset="0"/>
              <a:buChar char="►"/>
              <a:defRPr>
                <a:solidFill>
                  <a:schemeClr val="tx1"/>
                </a:solidFill>
                <a:latin typeface="Arial" charset="0"/>
              </a:defRPr>
            </a:lvl9pPr>
          </a:lstStyle>
          <a:p>
            <a:pPr eaLnBrk="1" hangingPunct="1">
              <a:spcBef>
                <a:spcPct val="0"/>
              </a:spcBef>
              <a:buClrTx/>
              <a:buSzTx/>
              <a:buFontTx/>
              <a:buNone/>
            </a:pPr>
            <a:endParaRPr lang="en-US" altLang="en-US" sz="1800" dirty="0">
              <a:solidFill>
                <a:schemeClr val="bg1"/>
              </a:solidFill>
            </a:endParaRPr>
          </a:p>
          <a:p>
            <a:pPr eaLnBrk="1" hangingPunct="1">
              <a:spcBef>
                <a:spcPct val="0"/>
              </a:spcBef>
              <a:buClrTx/>
              <a:buSzTx/>
              <a:buFontTx/>
              <a:buNone/>
            </a:pPr>
            <a:endParaRPr lang="en-US" altLang="en-US" sz="1800" dirty="0">
              <a:solidFill>
                <a:schemeClr val="bg1"/>
              </a:solidFill>
            </a:endParaRPr>
          </a:p>
          <a:p>
            <a:pPr eaLnBrk="1" hangingPunct="1">
              <a:spcBef>
                <a:spcPct val="0"/>
              </a:spcBef>
              <a:buClrTx/>
              <a:buSzTx/>
              <a:buFontTx/>
              <a:buNone/>
            </a:pPr>
            <a:endParaRPr lang="en-US" altLang="en-US" sz="1800" dirty="0">
              <a:solidFill>
                <a:schemeClr val="bg1"/>
              </a:solidFill>
            </a:endParaRPr>
          </a:p>
          <a:p>
            <a:pPr eaLnBrk="1" hangingPunct="1">
              <a:spcBef>
                <a:spcPct val="0"/>
              </a:spcBef>
              <a:buClrTx/>
              <a:buSzTx/>
              <a:buFontTx/>
              <a:buNone/>
            </a:pPr>
            <a:endParaRPr lang="en-US" altLang="en-US" sz="1100" b="1" dirty="0">
              <a:solidFill>
                <a:schemeClr val="bg1"/>
              </a:solidFill>
              <a:latin typeface="EYInterstate" pitchFamily="2" charset="0"/>
            </a:endParaRPr>
          </a:p>
          <a:p>
            <a:pPr eaLnBrk="1" hangingPunct="1">
              <a:spcBef>
                <a:spcPct val="0"/>
              </a:spcBef>
              <a:buClrTx/>
              <a:buSzTx/>
            </a:pPr>
            <a:endParaRPr lang="en-US" sz="1800" b="1" dirty="0" smtClean="0">
              <a:latin typeface="EYInterstate" panose="02000503020000020004" pitchFamily="2" charset="0"/>
              <a:cs typeface="Arial" panose="020B0604020202020204" pitchFamily="34" charset="0"/>
            </a:endParaRPr>
          </a:p>
          <a:p>
            <a:pPr eaLnBrk="1" hangingPunct="1">
              <a:spcBef>
                <a:spcPct val="0"/>
              </a:spcBef>
              <a:buClrTx/>
              <a:buSzTx/>
            </a:pPr>
            <a:r>
              <a:rPr lang="en-IN" b="1" dirty="0">
                <a:latin typeface="EYInterstate" panose="02000503020000020004" pitchFamily="2" charset="0"/>
                <a:cs typeface="Arial" panose="020B0604020202020204" pitchFamily="34" charset="0"/>
              </a:rPr>
              <a:t>Institute of Actuaries of India</a:t>
            </a:r>
          </a:p>
          <a:p>
            <a:pPr eaLnBrk="1" hangingPunct="1">
              <a:spcBef>
                <a:spcPct val="0"/>
              </a:spcBef>
              <a:buClrTx/>
              <a:buSzTx/>
            </a:pPr>
            <a:endParaRPr lang="en-US" sz="1800" b="1" dirty="0">
              <a:latin typeface="EYInterstate" panose="02000503020000020004" pitchFamily="2" charset="0"/>
              <a:cs typeface="Arial" panose="020B0604020202020204" pitchFamily="34" charset="0"/>
            </a:endParaRPr>
          </a:p>
          <a:p>
            <a:pPr eaLnBrk="1" hangingPunct="1">
              <a:spcBef>
                <a:spcPct val="0"/>
              </a:spcBef>
              <a:buClrTx/>
              <a:buSzTx/>
            </a:pPr>
            <a:r>
              <a:rPr lang="en-US" sz="1800" b="1" dirty="0" err="1" smtClean="0">
                <a:latin typeface="EYInterstate" panose="02000503020000020004" pitchFamily="2" charset="0"/>
                <a:cs typeface="Arial" panose="020B0604020202020204" pitchFamily="34" charset="0"/>
              </a:rPr>
              <a:t>Ind</a:t>
            </a:r>
            <a:r>
              <a:rPr lang="en-US" sz="1800" b="1" dirty="0" smtClean="0">
                <a:latin typeface="EYInterstate" panose="02000503020000020004" pitchFamily="2" charset="0"/>
                <a:cs typeface="Arial" panose="020B0604020202020204" pitchFamily="34" charset="0"/>
              </a:rPr>
              <a:t> </a:t>
            </a:r>
            <a:r>
              <a:rPr lang="en-US" sz="1800" b="1" dirty="0">
                <a:latin typeface="EYInterstate" panose="02000503020000020004" pitchFamily="2" charset="0"/>
                <a:cs typeface="Arial" panose="020B0604020202020204" pitchFamily="34" charset="0"/>
              </a:rPr>
              <a:t>AS 109 </a:t>
            </a:r>
            <a:r>
              <a:rPr lang="en-US" sz="1800" b="1" dirty="0" smtClean="0">
                <a:latin typeface="EYInterstate" panose="02000503020000020004" pitchFamily="2" charset="0"/>
                <a:cs typeface="Arial" panose="020B0604020202020204" pitchFamily="34" charset="0"/>
              </a:rPr>
              <a:t>Financial </a:t>
            </a:r>
            <a:r>
              <a:rPr lang="en-US" sz="1800" b="1" dirty="0">
                <a:latin typeface="EYInterstate" panose="02000503020000020004" pitchFamily="2" charset="0"/>
                <a:cs typeface="Arial" panose="020B0604020202020204" pitchFamily="34" charset="0"/>
              </a:rPr>
              <a:t>Instruments</a:t>
            </a:r>
            <a:endParaRPr lang="en-US" altLang="en-US" sz="1800" b="1" dirty="0">
              <a:latin typeface="EYInterstate" panose="02000503020000020004" pitchFamily="2" charset="0"/>
            </a:endParaRPr>
          </a:p>
          <a:p>
            <a:pPr eaLnBrk="1" hangingPunct="1">
              <a:spcBef>
                <a:spcPct val="0"/>
              </a:spcBef>
              <a:buClrTx/>
              <a:buSzTx/>
            </a:pPr>
            <a:endParaRPr lang="en-US" altLang="en-US" sz="1100" b="1" dirty="0" smtClean="0"/>
          </a:p>
          <a:p>
            <a:pPr eaLnBrk="1" hangingPunct="1">
              <a:spcBef>
                <a:spcPct val="0"/>
              </a:spcBef>
              <a:buClrTx/>
              <a:buSzTx/>
            </a:pPr>
            <a:endParaRPr lang="en-US" altLang="en-US" sz="1100" b="1" dirty="0" smtClean="0"/>
          </a:p>
          <a:p>
            <a:pPr eaLnBrk="1" hangingPunct="1">
              <a:spcBef>
                <a:spcPct val="0"/>
              </a:spcBef>
              <a:buClrTx/>
              <a:buSzTx/>
            </a:pPr>
            <a:endParaRPr lang="en-US" altLang="en-US" sz="1100" b="1" dirty="0">
              <a:latin typeface="EYInterstate Light" pitchFamily="2" charset="0"/>
            </a:endParaRPr>
          </a:p>
          <a:p>
            <a:pPr eaLnBrk="1" hangingPunct="1">
              <a:spcBef>
                <a:spcPct val="0"/>
              </a:spcBef>
              <a:buClrTx/>
              <a:buSzTx/>
            </a:pPr>
            <a:r>
              <a:rPr lang="en-US" altLang="en-US" sz="1800" b="1" dirty="0" smtClean="0">
                <a:latin typeface="EYInterstate" panose="02000503020000020004" pitchFamily="2" charset="0"/>
              </a:rPr>
              <a:t>October, 2016</a:t>
            </a:r>
            <a:endParaRPr lang="en-US" altLang="en-US" sz="1800" b="1" dirty="0">
              <a:latin typeface="EYInterstate" panose="02000503020000020004" pitchFamily="2" charset="0"/>
            </a:endParaRPr>
          </a:p>
          <a:p>
            <a:pPr eaLnBrk="1" hangingPunct="1">
              <a:spcBef>
                <a:spcPct val="0"/>
              </a:spcBef>
              <a:buClrTx/>
              <a:buSzTx/>
              <a:buFontTx/>
              <a:buNone/>
            </a:pPr>
            <a:endParaRPr lang="en-IN" altLang="en-US" sz="1800" dirty="0">
              <a:solidFill>
                <a:schemeClr val="bg1"/>
              </a:solidFill>
            </a:endParaRPr>
          </a:p>
        </p:txBody>
      </p:sp>
    </p:spTree>
    <p:extLst>
      <p:ext uri="{BB962C8B-B14F-4D97-AF65-F5344CB8AC3E}">
        <p14:creationId xmlns:p14="http://schemas.microsoft.com/office/powerpoint/2010/main" val="29230290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539170" y="1485614"/>
            <a:ext cx="5298379" cy="584633"/>
          </a:xfrm>
          <a:prstGeom prst="rect">
            <a:avLst/>
          </a:prstGeom>
          <a:solidFill>
            <a:srgbClr val="808080"/>
          </a:solidFill>
          <a:ln w="25400" cap="flat" cmpd="sng" algn="ctr">
            <a:noFill/>
            <a:prstDash val="solid"/>
          </a:ln>
          <a:effectLst/>
        </p:spPr>
        <p:txBody>
          <a:bodyPr lIns="61540" tIns="61540" rIns="61540" bIns="61540" rtlCol="0" anchor="ctr"/>
          <a:lstStyle/>
          <a:p>
            <a:pPr algn="ctr" defTabSz="781538">
              <a:defRPr/>
            </a:pPr>
            <a:r>
              <a:rPr lang="en-US" sz="1709" b="1" kern="0" dirty="0">
                <a:solidFill>
                  <a:srgbClr val="FFFFFF"/>
                </a:solidFill>
                <a:latin typeface="EYInterstate" panose="02000503020000020004" pitchFamily="2" charset="0"/>
              </a:rPr>
              <a:t>Financial instruments in the scope of </a:t>
            </a:r>
            <a:r>
              <a:rPr lang="en-US" sz="1709" b="1" kern="0" dirty="0" err="1">
                <a:solidFill>
                  <a:srgbClr val="FFFFFF"/>
                </a:solidFill>
                <a:latin typeface="EYInterstate" panose="02000503020000020004" pitchFamily="2" charset="0"/>
              </a:rPr>
              <a:t>Ind</a:t>
            </a:r>
            <a:r>
              <a:rPr lang="en-US" sz="1709" b="1" kern="0" dirty="0">
                <a:solidFill>
                  <a:srgbClr val="FFFFFF"/>
                </a:solidFill>
                <a:latin typeface="EYInterstate" panose="02000503020000020004" pitchFamily="2" charset="0"/>
              </a:rPr>
              <a:t> AS 109</a:t>
            </a:r>
            <a:endParaRPr lang="en-NZ" sz="1709" b="1" kern="0" dirty="0">
              <a:solidFill>
                <a:srgbClr val="FFFFFF"/>
              </a:solidFill>
              <a:latin typeface="EYInterstate" panose="02000503020000020004" pitchFamily="2" charset="0"/>
            </a:endParaRPr>
          </a:p>
        </p:txBody>
      </p:sp>
      <p:sp>
        <p:nvSpPr>
          <p:cNvPr id="16" name="Rectangle 15"/>
          <p:cNvSpPr/>
          <p:nvPr/>
        </p:nvSpPr>
        <p:spPr>
          <a:xfrm>
            <a:off x="629219" y="2667355"/>
            <a:ext cx="3052398" cy="584633"/>
          </a:xfrm>
          <a:prstGeom prst="rect">
            <a:avLst/>
          </a:prstGeom>
          <a:solidFill>
            <a:srgbClr val="FAE600"/>
          </a:solidFill>
          <a:ln w="25400" cap="flat" cmpd="sng" algn="ctr">
            <a:noFill/>
            <a:prstDash val="solid"/>
          </a:ln>
          <a:effectLst/>
        </p:spPr>
        <p:txBody>
          <a:bodyPr lIns="61540" tIns="61540" rIns="61540" bIns="61540" rtlCol="0" anchor="ctr"/>
          <a:lstStyle/>
          <a:p>
            <a:pPr algn="ctr" defTabSz="781538">
              <a:defRPr/>
            </a:pPr>
            <a:r>
              <a:rPr lang="en-US" sz="1709" kern="0" dirty="0">
                <a:solidFill>
                  <a:srgbClr val="808080"/>
                </a:solidFill>
                <a:latin typeface="EYInterstate" panose="02000503020000020004" pitchFamily="2" charset="0"/>
              </a:rPr>
              <a:t>Financial assets</a:t>
            </a:r>
            <a:endParaRPr lang="en-NZ" sz="1709" kern="0" dirty="0">
              <a:solidFill>
                <a:srgbClr val="808080"/>
              </a:solidFill>
              <a:latin typeface="EYInterstate" panose="02000503020000020004" pitchFamily="2" charset="0"/>
            </a:endParaRPr>
          </a:p>
        </p:txBody>
      </p:sp>
      <p:sp>
        <p:nvSpPr>
          <p:cNvPr id="17" name="Rectangle 16"/>
          <p:cNvSpPr/>
          <p:nvPr/>
        </p:nvSpPr>
        <p:spPr>
          <a:xfrm>
            <a:off x="4505324" y="2667355"/>
            <a:ext cx="3052112" cy="584633"/>
          </a:xfrm>
          <a:prstGeom prst="rect">
            <a:avLst/>
          </a:prstGeom>
          <a:solidFill>
            <a:srgbClr val="C0C0C0"/>
          </a:solidFill>
          <a:ln w="25400" cap="flat" cmpd="sng" algn="ctr">
            <a:noFill/>
            <a:prstDash val="solid"/>
          </a:ln>
          <a:effectLst/>
        </p:spPr>
        <p:txBody>
          <a:bodyPr lIns="61540" tIns="61540" rIns="61540" bIns="61540" rtlCol="0" anchor="ctr"/>
          <a:lstStyle/>
          <a:p>
            <a:pPr algn="ctr" defTabSz="781538">
              <a:defRPr/>
            </a:pPr>
            <a:r>
              <a:rPr lang="en-US" sz="1709" kern="0" dirty="0">
                <a:latin typeface="EYInterstate" panose="02000503020000020004" pitchFamily="2" charset="0"/>
              </a:rPr>
              <a:t>Financial liabilities</a:t>
            </a:r>
            <a:endParaRPr lang="en-NZ" sz="1709" kern="0" dirty="0">
              <a:latin typeface="EYInterstate" panose="02000503020000020004" pitchFamily="2" charset="0"/>
            </a:endParaRPr>
          </a:p>
        </p:txBody>
      </p:sp>
      <p:sp>
        <p:nvSpPr>
          <p:cNvPr id="18" name="Rectangle 17"/>
          <p:cNvSpPr/>
          <p:nvPr/>
        </p:nvSpPr>
        <p:spPr>
          <a:xfrm>
            <a:off x="629218" y="3670530"/>
            <a:ext cx="3052398" cy="738483"/>
          </a:xfrm>
          <a:prstGeom prst="rect">
            <a:avLst/>
          </a:prstGeom>
          <a:solidFill>
            <a:srgbClr val="FAE600"/>
          </a:solidFill>
          <a:ln w="25400" cap="flat" cmpd="sng" algn="ctr">
            <a:noFill/>
            <a:prstDash val="solid"/>
          </a:ln>
          <a:effectLst/>
        </p:spPr>
        <p:txBody>
          <a:bodyPr lIns="61540" tIns="61540" rIns="61540" bIns="61540" rtlCol="0" anchor="ctr"/>
          <a:lstStyle/>
          <a:p>
            <a:pPr algn="ctr" defTabSz="781538">
              <a:defRPr/>
            </a:pPr>
            <a:r>
              <a:rPr lang="en-US" sz="1709" kern="0" dirty="0">
                <a:solidFill>
                  <a:srgbClr val="808080"/>
                </a:solidFill>
                <a:latin typeface="EYInterstate" panose="02000503020000020004" pitchFamily="2" charset="0"/>
              </a:rPr>
              <a:t>New </a:t>
            </a:r>
            <a:r>
              <a:rPr lang="en-US" sz="1709" i="1" kern="0" dirty="0">
                <a:solidFill>
                  <a:srgbClr val="808080"/>
                </a:solidFill>
                <a:latin typeface="EYInterstate" panose="02000503020000020004" pitchFamily="2" charset="0"/>
              </a:rPr>
              <a:t>classification</a:t>
            </a:r>
            <a:r>
              <a:rPr lang="en-US" sz="1709" kern="0" dirty="0">
                <a:solidFill>
                  <a:srgbClr val="808080"/>
                </a:solidFill>
                <a:latin typeface="EYInterstate" panose="02000503020000020004" pitchFamily="2" charset="0"/>
              </a:rPr>
              <a:t> </a:t>
            </a:r>
            <a:r>
              <a:rPr lang="en-US" sz="1709" i="1" kern="0" dirty="0">
                <a:solidFill>
                  <a:srgbClr val="808080"/>
                </a:solidFill>
                <a:latin typeface="EYInterstate" panose="02000503020000020004" pitchFamily="2" charset="0"/>
              </a:rPr>
              <a:t>criteria</a:t>
            </a:r>
            <a:endParaRPr lang="en-NZ" sz="1709" i="1" kern="0" dirty="0">
              <a:solidFill>
                <a:srgbClr val="808080"/>
              </a:solidFill>
              <a:latin typeface="EYInterstate" panose="02000503020000020004" pitchFamily="2" charset="0"/>
            </a:endParaRPr>
          </a:p>
        </p:txBody>
      </p:sp>
      <p:sp>
        <p:nvSpPr>
          <p:cNvPr id="19" name="Rectangle 18"/>
          <p:cNvSpPr/>
          <p:nvPr/>
        </p:nvSpPr>
        <p:spPr>
          <a:xfrm>
            <a:off x="629218" y="4604339"/>
            <a:ext cx="3052398" cy="738483"/>
          </a:xfrm>
          <a:prstGeom prst="rect">
            <a:avLst/>
          </a:prstGeom>
          <a:solidFill>
            <a:srgbClr val="FAE600"/>
          </a:solidFill>
          <a:ln w="25400" cap="flat" cmpd="sng" algn="ctr">
            <a:noFill/>
            <a:prstDash val="solid"/>
          </a:ln>
          <a:effectLst/>
        </p:spPr>
        <p:txBody>
          <a:bodyPr lIns="61540" tIns="61540" rIns="61540" bIns="61540" rtlCol="0" anchor="ctr"/>
          <a:lstStyle/>
          <a:p>
            <a:pPr algn="ctr" defTabSz="781538">
              <a:defRPr/>
            </a:pPr>
            <a:r>
              <a:rPr lang="en-US" sz="1709" kern="0" dirty="0">
                <a:solidFill>
                  <a:srgbClr val="808080"/>
                </a:solidFill>
                <a:latin typeface="EYInterstate" panose="02000503020000020004" pitchFamily="2" charset="0"/>
              </a:rPr>
              <a:t>New </a:t>
            </a:r>
            <a:r>
              <a:rPr lang="en-US" sz="1709" i="1" kern="0" dirty="0">
                <a:solidFill>
                  <a:srgbClr val="808080"/>
                </a:solidFill>
                <a:latin typeface="EYInterstate" panose="02000503020000020004" pitchFamily="2" charset="0"/>
              </a:rPr>
              <a:t>categories</a:t>
            </a:r>
            <a:r>
              <a:rPr lang="en-US" sz="1709" kern="0" dirty="0">
                <a:solidFill>
                  <a:srgbClr val="808080"/>
                </a:solidFill>
                <a:latin typeface="EYInterstate" panose="02000503020000020004" pitchFamily="2" charset="0"/>
              </a:rPr>
              <a:t> that use OCI</a:t>
            </a:r>
            <a:endParaRPr lang="en-NZ" sz="1709" kern="0" dirty="0">
              <a:solidFill>
                <a:srgbClr val="808080"/>
              </a:solidFill>
              <a:latin typeface="EYInterstate" panose="02000503020000020004" pitchFamily="2" charset="0"/>
            </a:endParaRPr>
          </a:p>
        </p:txBody>
      </p:sp>
      <p:sp>
        <p:nvSpPr>
          <p:cNvPr id="20" name="Rectangle 19"/>
          <p:cNvSpPr/>
          <p:nvPr/>
        </p:nvSpPr>
        <p:spPr>
          <a:xfrm>
            <a:off x="4505325" y="3670530"/>
            <a:ext cx="3052111" cy="1674664"/>
          </a:xfrm>
          <a:prstGeom prst="rect">
            <a:avLst/>
          </a:prstGeom>
          <a:solidFill>
            <a:srgbClr val="C0C0C0"/>
          </a:solidFill>
          <a:ln w="25400" cap="flat" cmpd="sng" algn="ctr">
            <a:noFill/>
            <a:prstDash val="solid"/>
          </a:ln>
          <a:effectLst/>
        </p:spPr>
        <p:txBody>
          <a:bodyPr lIns="61540" tIns="61540" rIns="61540" bIns="61540" rtlCol="0" anchor="ctr"/>
          <a:lstStyle/>
          <a:p>
            <a:pPr algn="ctr" defTabSz="781538">
              <a:defRPr/>
            </a:pPr>
            <a:r>
              <a:rPr lang="en-US" sz="1709" kern="0" dirty="0">
                <a:latin typeface="EYInterstate" panose="02000503020000020004" pitchFamily="2" charset="0"/>
              </a:rPr>
              <a:t>New </a:t>
            </a:r>
            <a:r>
              <a:rPr lang="en-US" sz="1709" i="1" kern="0" dirty="0">
                <a:latin typeface="EYInterstate" panose="02000503020000020004" pitchFamily="2" charset="0"/>
              </a:rPr>
              <a:t>presentation</a:t>
            </a:r>
            <a:r>
              <a:rPr lang="en-US" sz="1709" kern="0" dirty="0">
                <a:latin typeface="EYInterstate" panose="02000503020000020004" pitchFamily="2" charset="0"/>
              </a:rPr>
              <a:t>: ‘own credit’ related FV changes in OCI (for liabilities under the FVO)</a:t>
            </a:r>
            <a:endParaRPr lang="en-NZ" sz="1709" kern="0" dirty="0">
              <a:latin typeface="EYInterstate" panose="02000503020000020004" pitchFamily="2" charset="0"/>
            </a:endParaRPr>
          </a:p>
        </p:txBody>
      </p:sp>
      <p:sp>
        <p:nvSpPr>
          <p:cNvPr id="21" name="Down Arrow 20"/>
          <p:cNvSpPr/>
          <p:nvPr/>
        </p:nvSpPr>
        <p:spPr>
          <a:xfrm rot="2700000">
            <a:off x="3778684" y="2129631"/>
            <a:ext cx="233936" cy="497362"/>
          </a:xfrm>
          <a:prstGeom prst="downArrow">
            <a:avLst/>
          </a:prstGeom>
          <a:solidFill>
            <a:srgbClr val="808080"/>
          </a:solidFill>
          <a:ln w="25400" cap="flat" cmpd="sng" algn="ctr">
            <a:solidFill>
              <a:srgbClr val="808080"/>
            </a:solidFill>
            <a:prstDash val="solid"/>
          </a:ln>
          <a:effectLst/>
        </p:spPr>
        <p:txBody>
          <a:bodyPr lIns="61540" tIns="61540" rIns="61540" bIns="61540" rtlCol="0" anchor="ctr"/>
          <a:lstStyle/>
          <a:p>
            <a:pPr algn="ctr" defTabSz="781538">
              <a:defRPr/>
            </a:pPr>
            <a:endParaRPr lang="en-NZ" sz="1538" kern="0" dirty="0">
              <a:solidFill>
                <a:srgbClr val="808080"/>
              </a:solidFill>
              <a:latin typeface="EYInterstate" panose="02000503020000020004" pitchFamily="2" charset="0"/>
            </a:endParaRPr>
          </a:p>
        </p:txBody>
      </p:sp>
      <p:sp>
        <p:nvSpPr>
          <p:cNvPr id="22" name="Down Arrow 21"/>
          <p:cNvSpPr/>
          <p:nvPr/>
        </p:nvSpPr>
        <p:spPr>
          <a:xfrm rot="18900000">
            <a:off x="4369425" y="2129631"/>
            <a:ext cx="233936" cy="497362"/>
          </a:xfrm>
          <a:prstGeom prst="downArrow">
            <a:avLst/>
          </a:prstGeom>
          <a:solidFill>
            <a:srgbClr val="808080"/>
          </a:solidFill>
          <a:ln w="25400" cap="flat" cmpd="sng" algn="ctr">
            <a:solidFill>
              <a:srgbClr val="808080"/>
            </a:solidFill>
            <a:prstDash val="solid"/>
          </a:ln>
          <a:effectLst/>
        </p:spPr>
        <p:txBody>
          <a:bodyPr lIns="61540" tIns="61540" rIns="61540" bIns="61540" rtlCol="0" anchor="ctr"/>
          <a:lstStyle/>
          <a:p>
            <a:pPr algn="ctr" defTabSz="781538">
              <a:defRPr/>
            </a:pPr>
            <a:endParaRPr lang="en-NZ" sz="1538" kern="0" dirty="0">
              <a:solidFill>
                <a:srgbClr val="808080"/>
              </a:solidFill>
              <a:latin typeface="EYInterstate" panose="02000503020000020004" pitchFamily="2" charset="0"/>
            </a:endParaRPr>
          </a:p>
        </p:txBody>
      </p:sp>
      <p:sp>
        <p:nvSpPr>
          <p:cNvPr id="23" name="Down Arrow 22"/>
          <p:cNvSpPr/>
          <p:nvPr/>
        </p:nvSpPr>
        <p:spPr>
          <a:xfrm>
            <a:off x="2000725" y="3357564"/>
            <a:ext cx="233936" cy="263636"/>
          </a:xfrm>
          <a:prstGeom prst="downArrow">
            <a:avLst/>
          </a:prstGeom>
          <a:solidFill>
            <a:srgbClr val="808080"/>
          </a:solidFill>
          <a:ln w="25400" cap="flat" cmpd="sng" algn="ctr">
            <a:solidFill>
              <a:srgbClr val="808080"/>
            </a:solidFill>
            <a:prstDash val="solid"/>
          </a:ln>
          <a:effectLst/>
        </p:spPr>
        <p:txBody>
          <a:bodyPr lIns="61540" tIns="61540" rIns="61540" bIns="61540" rtlCol="0" anchor="ctr"/>
          <a:lstStyle/>
          <a:p>
            <a:pPr algn="ctr" defTabSz="781538">
              <a:defRPr/>
            </a:pPr>
            <a:endParaRPr lang="en-NZ" sz="1538" kern="0" dirty="0">
              <a:solidFill>
                <a:srgbClr val="808080"/>
              </a:solidFill>
              <a:latin typeface="EYInterstate" panose="02000503020000020004" pitchFamily="2" charset="0"/>
            </a:endParaRPr>
          </a:p>
        </p:txBody>
      </p:sp>
      <p:sp>
        <p:nvSpPr>
          <p:cNvPr id="24" name="Down Arrow 23"/>
          <p:cNvSpPr/>
          <p:nvPr/>
        </p:nvSpPr>
        <p:spPr>
          <a:xfrm>
            <a:off x="5908573" y="3357564"/>
            <a:ext cx="233936" cy="263636"/>
          </a:xfrm>
          <a:prstGeom prst="downArrow">
            <a:avLst/>
          </a:prstGeom>
          <a:solidFill>
            <a:srgbClr val="808080"/>
          </a:solidFill>
          <a:ln w="25400" cap="flat" cmpd="sng" algn="ctr">
            <a:solidFill>
              <a:srgbClr val="808080"/>
            </a:solidFill>
            <a:prstDash val="solid"/>
          </a:ln>
          <a:effectLst/>
        </p:spPr>
        <p:txBody>
          <a:bodyPr lIns="61540" tIns="61540" rIns="61540" bIns="61540" rtlCol="0" anchor="ctr"/>
          <a:lstStyle/>
          <a:p>
            <a:pPr algn="ctr" defTabSz="781538">
              <a:defRPr/>
            </a:pPr>
            <a:endParaRPr lang="en-NZ" sz="1538" kern="0" dirty="0">
              <a:solidFill>
                <a:srgbClr val="808080"/>
              </a:solidFill>
              <a:latin typeface="EYInterstate" panose="02000503020000020004" pitchFamily="2" charset="0"/>
            </a:endParaRPr>
          </a:p>
        </p:txBody>
      </p:sp>
      <p:sp>
        <p:nvSpPr>
          <p:cNvPr id="14" name="Text Box 11"/>
          <p:cNvSpPr txBox="1">
            <a:spLocks noChangeArrowheads="1"/>
          </p:cNvSpPr>
          <p:nvPr/>
        </p:nvSpPr>
        <p:spPr bwMode="auto">
          <a:xfrm>
            <a:off x="493615" y="260648"/>
            <a:ext cx="8277244" cy="628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0" dirty="0"/>
              <a:t>Ind AS 109 Classification and Measurement Model - Changes from Ind AS 39</a:t>
            </a:r>
            <a:endParaRPr lang="en-US" altLang="en-US" sz="2050" dirty="0">
              <a:solidFill>
                <a:schemeClr val="tx1">
                  <a:lumMod val="50000"/>
                </a:schemeClr>
              </a:solidFill>
            </a:endParaRPr>
          </a:p>
        </p:txBody>
      </p:sp>
    </p:spTree>
    <p:extLst>
      <p:ext uri="{BB962C8B-B14F-4D97-AF65-F5344CB8AC3E}">
        <p14:creationId xmlns:p14="http://schemas.microsoft.com/office/powerpoint/2010/main" val="2224920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ontent Placeholder 2"/>
          <p:cNvSpPr txBox="1">
            <a:spLocks/>
          </p:cNvSpPr>
          <p:nvPr/>
        </p:nvSpPr>
        <p:spPr bwMode="auto">
          <a:xfrm>
            <a:off x="602571" y="1393005"/>
            <a:ext cx="7738824" cy="38630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60363" indent="-360363" algn="l" rtl="0" eaLnBrk="0" fontAlgn="base" hangingPunct="0">
              <a:spcBef>
                <a:spcPct val="20000"/>
              </a:spcBef>
              <a:spcAft>
                <a:spcPct val="0"/>
              </a:spcAft>
              <a:buClr>
                <a:srgbClr val="FFD200"/>
              </a:buClr>
              <a:buSzPct val="75000"/>
              <a:buFont typeface="Arial" charset="0"/>
              <a:buChar char="►"/>
              <a:defRPr sz="2800">
                <a:solidFill>
                  <a:srgbClr val="646464"/>
                </a:solidFill>
                <a:latin typeface="+mn-lt"/>
                <a:ea typeface="+mn-ea"/>
                <a:cs typeface="+mn-cs"/>
              </a:defRPr>
            </a:lvl1pPr>
            <a:lvl2pPr marL="717550" indent="-355600" algn="l" rtl="0" eaLnBrk="0" fontAlgn="base" hangingPunct="0">
              <a:spcBef>
                <a:spcPct val="20000"/>
              </a:spcBef>
              <a:spcAft>
                <a:spcPct val="0"/>
              </a:spcAft>
              <a:buClr>
                <a:srgbClr val="FFD200"/>
              </a:buClr>
              <a:buSzPct val="75000"/>
              <a:buFont typeface="Arial" charset="0"/>
              <a:buChar char="►"/>
              <a:defRPr sz="2400">
                <a:solidFill>
                  <a:srgbClr val="646464"/>
                </a:solidFill>
                <a:latin typeface="+mn-lt"/>
              </a:defRPr>
            </a:lvl2pPr>
            <a:lvl3pPr marL="1081088" indent="-361950"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3pPr>
            <a:lvl4pPr marL="1441450" indent="-358775"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4pPr>
            <a:lvl5pPr marL="1800225" indent="-357188"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5pPr>
            <a:lvl6pPr marL="2257425" indent="-357188" algn="l" rtl="0" fontAlgn="base">
              <a:spcBef>
                <a:spcPct val="20000"/>
              </a:spcBef>
              <a:spcAft>
                <a:spcPct val="0"/>
              </a:spcAft>
              <a:buClr>
                <a:srgbClr val="FFD200"/>
              </a:buClr>
              <a:buSzPct val="75000"/>
              <a:buFont typeface="Arial" charset="0"/>
              <a:buChar char="►"/>
              <a:defRPr>
                <a:solidFill>
                  <a:srgbClr val="646464"/>
                </a:solidFill>
                <a:latin typeface="+mn-lt"/>
              </a:defRPr>
            </a:lvl6pPr>
            <a:lvl7pPr marL="2714625" indent="-357188" algn="l" rtl="0" fontAlgn="base">
              <a:spcBef>
                <a:spcPct val="20000"/>
              </a:spcBef>
              <a:spcAft>
                <a:spcPct val="0"/>
              </a:spcAft>
              <a:buClr>
                <a:srgbClr val="FFD200"/>
              </a:buClr>
              <a:buSzPct val="75000"/>
              <a:buFont typeface="Arial" charset="0"/>
              <a:buChar char="►"/>
              <a:defRPr>
                <a:solidFill>
                  <a:srgbClr val="646464"/>
                </a:solidFill>
                <a:latin typeface="+mn-lt"/>
              </a:defRPr>
            </a:lvl7pPr>
            <a:lvl8pPr marL="3171825" indent="-357188" algn="l" rtl="0" fontAlgn="base">
              <a:spcBef>
                <a:spcPct val="20000"/>
              </a:spcBef>
              <a:spcAft>
                <a:spcPct val="0"/>
              </a:spcAft>
              <a:buClr>
                <a:srgbClr val="FFD200"/>
              </a:buClr>
              <a:buSzPct val="75000"/>
              <a:buFont typeface="Arial" charset="0"/>
              <a:buChar char="►"/>
              <a:defRPr>
                <a:solidFill>
                  <a:srgbClr val="646464"/>
                </a:solidFill>
                <a:latin typeface="+mn-lt"/>
              </a:defRPr>
            </a:lvl8pPr>
            <a:lvl9pPr marL="3629025" indent="-357188" algn="l" rtl="0" fontAlgn="base">
              <a:spcBef>
                <a:spcPct val="20000"/>
              </a:spcBef>
              <a:spcAft>
                <a:spcPct val="0"/>
              </a:spcAft>
              <a:buClr>
                <a:srgbClr val="FFD200"/>
              </a:buClr>
              <a:buSzPct val="75000"/>
              <a:buFont typeface="Arial" charset="0"/>
              <a:buChar char="►"/>
              <a:defRPr>
                <a:solidFill>
                  <a:srgbClr val="646464"/>
                </a:solidFill>
                <a:latin typeface="+mn-lt"/>
              </a:defRPr>
            </a:lvl9pPr>
          </a:lstStyle>
          <a:p>
            <a:pPr marL="308002" indent="-308002" defTabSz="781538">
              <a:defRPr/>
            </a:pPr>
            <a:r>
              <a:rPr lang="en-US" sz="1880" kern="0" dirty="0">
                <a:solidFill>
                  <a:srgbClr val="808080"/>
                </a:solidFill>
                <a:latin typeface="EYInterstate" panose="02000503020000020004" pitchFamily="2" charset="0"/>
              </a:rPr>
              <a:t>Financial assets has been classified into three categories as per Ind AS 109:</a:t>
            </a:r>
          </a:p>
          <a:p>
            <a:pPr marL="308002" indent="-308002" defTabSz="781538">
              <a:defRPr/>
            </a:pPr>
            <a:endParaRPr lang="en-US" sz="2051" kern="0" dirty="0">
              <a:solidFill>
                <a:srgbClr val="808080"/>
              </a:solidFill>
              <a:latin typeface="EYInterstate" panose="02000503020000020004" pitchFamily="2" charset="0"/>
            </a:endParaRPr>
          </a:p>
          <a:p>
            <a:pPr marL="308002" indent="-308002" defTabSz="781538">
              <a:defRPr/>
            </a:pPr>
            <a:endParaRPr lang="en-US" sz="2051" kern="0" dirty="0">
              <a:solidFill>
                <a:srgbClr val="808080"/>
              </a:solidFill>
              <a:latin typeface="EYInterstate" panose="02000503020000020004" pitchFamily="2" charset="0"/>
            </a:endParaRPr>
          </a:p>
          <a:p>
            <a:pPr marL="308002" indent="-308002" defTabSz="781538">
              <a:defRPr/>
            </a:pPr>
            <a:endParaRPr lang="en-US" sz="2051" kern="0" dirty="0">
              <a:solidFill>
                <a:srgbClr val="808080"/>
              </a:solidFill>
              <a:latin typeface="EYInterstate" panose="02000503020000020004" pitchFamily="2" charset="0"/>
            </a:endParaRPr>
          </a:p>
          <a:p>
            <a:pPr marL="308002" indent="-308002" defTabSz="781538">
              <a:defRPr/>
            </a:pPr>
            <a:endParaRPr lang="en-US" sz="2051" kern="0" dirty="0">
              <a:solidFill>
                <a:srgbClr val="808080"/>
              </a:solidFill>
              <a:latin typeface="EYInterstate" panose="02000503020000020004" pitchFamily="2" charset="0"/>
            </a:endParaRPr>
          </a:p>
          <a:p>
            <a:pPr marL="308002" indent="-308002" defTabSz="781538">
              <a:defRPr/>
            </a:pPr>
            <a:endParaRPr lang="en-US" sz="2051" kern="0" dirty="0">
              <a:solidFill>
                <a:srgbClr val="808080"/>
              </a:solidFill>
              <a:latin typeface="EYInterstate" panose="02000503020000020004" pitchFamily="2" charset="0"/>
            </a:endParaRPr>
          </a:p>
          <a:p>
            <a:pPr marL="308002" indent="-308002" defTabSz="781538">
              <a:spcBef>
                <a:spcPts val="0"/>
              </a:spcBef>
              <a:defRPr/>
            </a:pPr>
            <a:r>
              <a:rPr lang="en-US" sz="1880" kern="0" dirty="0">
                <a:solidFill>
                  <a:srgbClr val="808080"/>
                </a:solidFill>
                <a:latin typeface="EYInterstate" panose="02000503020000020004" pitchFamily="2" charset="0"/>
              </a:rPr>
              <a:t>Financial assets shall be classified on the basis of both:</a:t>
            </a:r>
          </a:p>
          <a:p>
            <a:pPr marL="308002" indent="-308002" defTabSz="781538">
              <a:spcBef>
                <a:spcPts val="0"/>
              </a:spcBef>
              <a:defRPr/>
            </a:pPr>
            <a:endParaRPr lang="en-US" sz="2051" kern="0" dirty="0">
              <a:solidFill>
                <a:srgbClr val="808080"/>
              </a:solidFill>
              <a:latin typeface="EYInterstate" panose="02000503020000020004" pitchFamily="2" charset="0"/>
            </a:endParaRPr>
          </a:p>
          <a:p>
            <a:pPr marL="616004" lvl="2" indent="0" defTabSz="781538">
              <a:spcBef>
                <a:spcPts val="0"/>
              </a:spcBef>
              <a:buNone/>
              <a:defRPr/>
            </a:pPr>
            <a:r>
              <a:rPr lang="en-US" sz="1538" kern="0" dirty="0">
                <a:solidFill>
                  <a:srgbClr val="808080"/>
                </a:solidFill>
                <a:latin typeface="EYInterstate" panose="02000503020000020004" pitchFamily="2" charset="0"/>
              </a:rPr>
              <a:t>(a) the entity’s </a:t>
            </a:r>
            <a:r>
              <a:rPr lang="en-US" sz="1538" b="1" kern="0" dirty="0">
                <a:solidFill>
                  <a:srgbClr val="808080"/>
                </a:solidFill>
                <a:latin typeface="EYInterstate" panose="02000503020000020004" pitchFamily="2" charset="0"/>
              </a:rPr>
              <a:t>business model</a:t>
            </a:r>
            <a:r>
              <a:rPr lang="en-US" sz="1538" kern="0" dirty="0">
                <a:solidFill>
                  <a:srgbClr val="808080"/>
                </a:solidFill>
                <a:latin typeface="EYInterstate" panose="02000503020000020004" pitchFamily="2" charset="0"/>
              </a:rPr>
              <a:t> for managing the financial assets and</a:t>
            </a:r>
          </a:p>
          <a:p>
            <a:pPr marL="616004" lvl="2" indent="0" defTabSz="781538">
              <a:spcBef>
                <a:spcPts val="0"/>
              </a:spcBef>
              <a:buNone/>
              <a:defRPr/>
            </a:pPr>
            <a:endParaRPr lang="en-US" sz="1538" kern="0" dirty="0">
              <a:solidFill>
                <a:srgbClr val="808080"/>
              </a:solidFill>
              <a:latin typeface="EYInterstate" panose="02000503020000020004" pitchFamily="2" charset="0"/>
            </a:endParaRPr>
          </a:p>
          <a:p>
            <a:pPr marL="616004" lvl="2" indent="0" defTabSz="781538">
              <a:spcBef>
                <a:spcPts val="0"/>
              </a:spcBef>
              <a:buNone/>
              <a:defRPr/>
            </a:pPr>
            <a:r>
              <a:rPr lang="en-US" sz="1538" kern="0" dirty="0">
                <a:solidFill>
                  <a:srgbClr val="808080"/>
                </a:solidFill>
                <a:latin typeface="EYInterstate" panose="02000503020000020004" pitchFamily="2" charset="0"/>
              </a:rPr>
              <a:t>(b) the </a:t>
            </a:r>
            <a:r>
              <a:rPr lang="en-US" sz="1538" b="1" kern="0" dirty="0">
                <a:solidFill>
                  <a:srgbClr val="808080"/>
                </a:solidFill>
                <a:latin typeface="EYInterstate" panose="02000503020000020004" pitchFamily="2" charset="0"/>
              </a:rPr>
              <a:t>contractual cash flow</a:t>
            </a:r>
            <a:r>
              <a:rPr lang="en-US" sz="1538" kern="0" dirty="0">
                <a:solidFill>
                  <a:srgbClr val="808080"/>
                </a:solidFill>
                <a:latin typeface="EYInterstate" panose="02000503020000020004" pitchFamily="2" charset="0"/>
              </a:rPr>
              <a:t> characteristics of the financial assets.</a:t>
            </a:r>
            <a:endParaRPr lang="en-IN" sz="1538" kern="0" dirty="0">
              <a:solidFill>
                <a:srgbClr val="808080"/>
              </a:solidFill>
              <a:latin typeface="EYInterstate" panose="02000503020000020004" pitchFamily="2" charset="0"/>
            </a:endParaRPr>
          </a:p>
        </p:txBody>
      </p:sp>
      <p:sp>
        <p:nvSpPr>
          <p:cNvPr id="32" name="Text Box 3"/>
          <p:cNvSpPr txBox="1">
            <a:spLocks noChangeArrowheads="1"/>
          </p:cNvSpPr>
          <p:nvPr/>
        </p:nvSpPr>
        <p:spPr bwMode="auto">
          <a:xfrm>
            <a:off x="3041559" y="2139288"/>
            <a:ext cx="2121479" cy="447770"/>
          </a:xfrm>
          <a:prstGeom prst="rect">
            <a:avLst/>
          </a:prstGeom>
          <a:solidFill>
            <a:srgbClr val="FAE600"/>
          </a:solidFill>
          <a:ln w="12700">
            <a:noFill/>
            <a:miter lim="800000"/>
            <a:headEnd type="none" w="sm" len="sm"/>
            <a:tailEnd type="none" w="sm" len="sm"/>
          </a:ln>
        </p:spPr>
        <p:txBody>
          <a:bodyPr anchor="ctr"/>
          <a:lstStyle/>
          <a:p>
            <a:pPr algn="ctr" defTabSz="781538" eaLnBrk="0" fontAlgn="base" hangingPunct="0">
              <a:spcBef>
                <a:spcPct val="0"/>
              </a:spcBef>
              <a:spcAft>
                <a:spcPct val="0"/>
              </a:spcAft>
              <a:defRPr/>
            </a:pPr>
            <a:r>
              <a:rPr lang="en-GB" sz="1709" b="1" kern="0" dirty="0">
                <a:solidFill>
                  <a:srgbClr val="808080"/>
                </a:solidFill>
                <a:latin typeface="EYInterstate" panose="02000503020000020004" pitchFamily="2" charset="0"/>
              </a:rPr>
              <a:t>Financial Assets</a:t>
            </a:r>
          </a:p>
        </p:txBody>
      </p:sp>
      <p:sp>
        <p:nvSpPr>
          <p:cNvPr id="33" name="Text Box 10"/>
          <p:cNvSpPr txBox="1">
            <a:spLocks noChangeArrowheads="1"/>
          </p:cNvSpPr>
          <p:nvPr/>
        </p:nvSpPr>
        <p:spPr bwMode="auto">
          <a:xfrm>
            <a:off x="609356" y="3019901"/>
            <a:ext cx="2234778" cy="302840"/>
          </a:xfrm>
          <a:prstGeom prst="rect">
            <a:avLst/>
          </a:prstGeom>
          <a:solidFill>
            <a:srgbClr val="C0C0C0"/>
          </a:solidFill>
          <a:ln w="12700">
            <a:noFill/>
            <a:miter lim="800000"/>
            <a:headEnd type="none" w="sm" len="sm"/>
            <a:tailEnd type="none" w="sm" len="sm"/>
          </a:ln>
        </p:spPr>
        <p:txBody>
          <a:bodyPr>
            <a:spAutoFit/>
          </a:bodyPr>
          <a:lstStyle/>
          <a:p>
            <a:pPr algn="ctr" defTabSz="781538" eaLnBrk="0" fontAlgn="base" hangingPunct="0">
              <a:spcBef>
                <a:spcPct val="50000"/>
              </a:spcBef>
              <a:spcAft>
                <a:spcPct val="0"/>
              </a:spcAft>
              <a:defRPr/>
            </a:pPr>
            <a:r>
              <a:rPr lang="en-GB" sz="1368" b="1" kern="0" dirty="0">
                <a:solidFill>
                  <a:schemeClr val="tx2"/>
                </a:solidFill>
                <a:latin typeface="EYInterstate" panose="02000503020000020004" pitchFamily="2" charset="0"/>
              </a:rPr>
              <a:t>Amortised Cost</a:t>
            </a:r>
          </a:p>
        </p:txBody>
      </p:sp>
      <p:sp>
        <p:nvSpPr>
          <p:cNvPr id="34" name="Text Box 11"/>
          <p:cNvSpPr txBox="1">
            <a:spLocks noChangeArrowheads="1"/>
          </p:cNvSpPr>
          <p:nvPr/>
        </p:nvSpPr>
        <p:spPr bwMode="auto">
          <a:xfrm>
            <a:off x="3008316" y="3019901"/>
            <a:ext cx="2222566" cy="723853"/>
          </a:xfrm>
          <a:prstGeom prst="rect">
            <a:avLst/>
          </a:prstGeom>
          <a:solidFill>
            <a:srgbClr val="C0C0C0"/>
          </a:solidFill>
          <a:ln w="12700">
            <a:noFill/>
            <a:miter lim="800000"/>
            <a:headEnd type="none" w="sm" len="sm"/>
            <a:tailEnd type="none" w="sm" len="sm"/>
          </a:ln>
        </p:spPr>
        <p:txBody>
          <a:bodyPr>
            <a:spAutoFit/>
          </a:bodyPr>
          <a:lstStyle/>
          <a:p>
            <a:pPr algn="ctr" defTabSz="781538" eaLnBrk="0" fontAlgn="base" hangingPunct="0">
              <a:spcBef>
                <a:spcPct val="50000"/>
              </a:spcBef>
              <a:spcAft>
                <a:spcPct val="0"/>
              </a:spcAft>
              <a:defRPr/>
            </a:pPr>
            <a:r>
              <a:rPr lang="en-US" sz="1368" b="1" kern="0" dirty="0">
                <a:solidFill>
                  <a:schemeClr val="tx2"/>
                </a:solidFill>
                <a:latin typeface="EYInterstate" panose="02000503020000020004" pitchFamily="2" charset="0"/>
              </a:rPr>
              <a:t>Fair Value through other comprehensive income (FVTOCI)</a:t>
            </a:r>
            <a:endParaRPr lang="en-GB" sz="1368" b="1" kern="0" dirty="0">
              <a:solidFill>
                <a:schemeClr val="tx2"/>
              </a:solidFill>
              <a:latin typeface="EYInterstate" panose="02000503020000020004" pitchFamily="2" charset="0"/>
            </a:endParaRPr>
          </a:p>
        </p:txBody>
      </p:sp>
      <p:sp>
        <p:nvSpPr>
          <p:cNvPr id="35" name="Text Box 12"/>
          <p:cNvSpPr txBox="1">
            <a:spLocks noChangeArrowheads="1"/>
          </p:cNvSpPr>
          <p:nvPr/>
        </p:nvSpPr>
        <p:spPr bwMode="auto">
          <a:xfrm>
            <a:off x="5396421" y="3019901"/>
            <a:ext cx="2246990" cy="513346"/>
          </a:xfrm>
          <a:prstGeom prst="rect">
            <a:avLst/>
          </a:prstGeom>
          <a:solidFill>
            <a:srgbClr val="C0C0C0"/>
          </a:solidFill>
          <a:ln w="12700">
            <a:noFill/>
            <a:miter lim="800000"/>
            <a:headEnd type="none" w="sm" len="sm"/>
            <a:tailEnd type="none" w="sm" len="sm"/>
          </a:ln>
        </p:spPr>
        <p:txBody>
          <a:bodyPr>
            <a:spAutoFit/>
          </a:bodyPr>
          <a:lstStyle/>
          <a:p>
            <a:pPr algn="ctr" defTabSz="781538" eaLnBrk="0" fontAlgn="base" hangingPunct="0">
              <a:spcBef>
                <a:spcPct val="50000"/>
              </a:spcBef>
              <a:spcAft>
                <a:spcPct val="0"/>
              </a:spcAft>
              <a:defRPr/>
            </a:pPr>
            <a:r>
              <a:rPr lang="en-US" sz="1368" b="1" kern="0" dirty="0">
                <a:solidFill>
                  <a:schemeClr val="tx2"/>
                </a:solidFill>
                <a:latin typeface="EYInterstate" panose="02000503020000020004" pitchFamily="2" charset="0"/>
              </a:rPr>
              <a:t>Fair Value through profit or loss (FVTPL)</a:t>
            </a:r>
            <a:endParaRPr lang="en-GB" sz="1368" b="1" kern="0" dirty="0">
              <a:solidFill>
                <a:schemeClr val="tx2"/>
              </a:solidFill>
              <a:latin typeface="EYInterstate" panose="02000503020000020004" pitchFamily="2" charset="0"/>
            </a:endParaRPr>
          </a:p>
        </p:txBody>
      </p:sp>
      <p:cxnSp>
        <p:nvCxnSpPr>
          <p:cNvPr id="36" name="AutoShape 27"/>
          <p:cNvCxnSpPr>
            <a:cxnSpLocks noChangeShapeType="1"/>
            <a:stCxn id="32" idx="2"/>
            <a:endCxn id="33" idx="0"/>
          </p:cNvCxnSpPr>
          <p:nvPr/>
        </p:nvCxnSpPr>
        <p:spPr bwMode="auto">
          <a:xfrm rot="5400000">
            <a:off x="2698101" y="1615702"/>
            <a:ext cx="432843" cy="2375554"/>
          </a:xfrm>
          <a:prstGeom prst="bentConnector3">
            <a:avLst>
              <a:gd name="adj1" fmla="val 50000"/>
            </a:avLst>
          </a:prstGeom>
          <a:noFill/>
          <a:ln w="12700">
            <a:solidFill>
              <a:srgbClr val="646464"/>
            </a:solidFill>
            <a:miter lim="800000"/>
            <a:headEnd type="none" w="sm" len="sm"/>
            <a:tailEnd type="triangle" w="lg" len="med"/>
          </a:ln>
        </p:spPr>
      </p:cxnSp>
      <p:cxnSp>
        <p:nvCxnSpPr>
          <p:cNvPr id="37" name="AutoShape 28"/>
          <p:cNvCxnSpPr>
            <a:cxnSpLocks noChangeShapeType="1"/>
          </p:cNvCxnSpPr>
          <p:nvPr/>
        </p:nvCxnSpPr>
        <p:spPr bwMode="auto">
          <a:xfrm flipH="1">
            <a:off x="4102298" y="2600151"/>
            <a:ext cx="2871" cy="414323"/>
          </a:xfrm>
          <a:prstGeom prst="straightConnector1">
            <a:avLst/>
          </a:prstGeom>
          <a:noFill/>
          <a:ln w="12700">
            <a:solidFill>
              <a:srgbClr val="646464"/>
            </a:solidFill>
            <a:round/>
            <a:headEnd type="none" w="sm" len="sm"/>
            <a:tailEnd type="triangle" w="lg" len="med"/>
          </a:ln>
        </p:spPr>
      </p:cxnSp>
      <p:cxnSp>
        <p:nvCxnSpPr>
          <p:cNvPr id="38" name="AutoShape 29"/>
          <p:cNvCxnSpPr>
            <a:cxnSpLocks noChangeShapeType="1"/>
            <a:stCxn id="32" idx="2"/>
            <a:endCxn id="35" idx="0"/>
          </p:cNvCxnSpPr>
          <p:nvPr/>
        </p:nvCxnSpPr>
        <p:spPr bwMode="auto">
          <a:xfrm rot="16200000" flipH="1">
            <a:off x="5094686" y="1594670"/>
            <a:ext cx="432843" cy="2417617"/>
          </a:xfrm>
          <a:prstGeom prst="bentConnector3">
            <a:avLst>
              <a:gd name="adj1" fmla="val 50000"/>
            </a:avLst>
          </a:prstGeom>
          <a:noFill/>
          <a:ln w="12700">
            <a:solidFill>
              <a:srgbClr val="646464"/>
            </a:solidFill>
            <a:miter lim="800000"/>
            <a:headEnd type="none" w="sm" len="sm"/>
            <a:tailEnd type="triangle" w="lg" len="med"/>
          </a:ln>
        </p:spPr>
      </p:cxnSp>
      <p:sp>
        <p:nvSpPr>
          <p:cNvPr id="12" name="Text Box 11"/>
          <p:cNvSpPr txBox="1">
            <a:spLocks noChangeArrowheads="1"/>
          </p:cNvSpPr>
          <p:nvPr/>
        </p:nvSpPr>
        <p:spPr bwMode="auto">
          <a:xfrm>
            <a:off x="493615" y="495514"/>
            <a:ext cx="8277244" cy="36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0" dirty="0"/>
              <a:t>Classification of Financial Assets : Overview</a:t>
            </a:r>
            <a:endParaRPr lang="en-US" altLang="en-US" sz="2050" dirty="0">
              <a:solidFill>
                <a:schemeClr val="tx1">
                  <a:lumMod val="50000"/>
                </a:schemeClr>
              </a:solidFill>
            </a:endParaRPr>
          </a:p>
        </p:txBody>
      </p:sp>
    </p:spTree>
    <p:extLst>
      <p:ext uri="{BB962C8B-B14F-4D97-AF65-F5344CB8AC3E}">
        <p14:creationId xmlns:p14="http://schemas.microsoft.com/office/powerpoint/2010/main" val="2722055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58"/>
          <p:cNvSpPr>
            <a:spLocks noChangeArrowheads="1"/>
          </p:cNvSpPr>
          <p:nvPr/>
        </p:nvSpPr>
        <p:spPr bwMode="auto">
          <a:xfrm>
            <a:off x="613051" y="1344318"/>
            <a:ext cx="3180802" cy="314672"/>
          </a:xfrm>
          <a:prstGeom prst="rect">
            <a:avLst/>
          </a:prstGeom>
          <a:solidFill>
            <a:srgbClr val="808080">
              <a:lumMod val="75000"/>
            </a:srgbClr>
          </a:solidFill>
          <a:ln w="9525">
            <a:solidFill>
              <a:srgbClr val="808080"/>
            </a:solidFill>
            <a:miter lim="800000"/>
            <a:headEnd/>
            <a:tailEnd/>
          </a:ln>
          <a:effectLst/>
        </p:spPr>
        <p:txBody>
          <a:bodyPr anchor="ctr"/>
          <a:lstStyle/>
          <a:p>
            <a:pPr algn="ctr" defTabSz="781538">
              <a:spcBef>
                <a:spcPct val="50000"/>
              </a:spcBef>
              <a:defRPr/>
            </a:pPr>
            <a:r>
              <a:rPr lang="en-GB" sz="1453" b="1" kern="0" dirty="0">
                <a:solidFill>
                  <a:srgbClr val="FFFFFF"/>
                </a:solidFill>
                <a:latin typeface="EYInterstate" panose="02000503020000020004" pitchFamily="2" charset="0"/>
              </a:rPr>
              <a:t>Debt (including hybrid contracts)</a:t>
            </a:r>
          </a:p>
        </p:txBody>
      </p:sp>
      <p:sp>
        <p:nvSpPr>
          <p:cNvPr id="65" name="Text Box 78"/>
          <p:cNvSpPr txBox="1">
            <a:spLocks noChangeArrowheads="1"/>
          </p:cNvSpPr>
          <p:nvPr/>
        </p:nvSpPr>
        <p:spPr bwMode="auto">
          <a:xfrm>
            <a:off x="1768042" y="2625908"/>
            <a:ext cx="561747" cy="277429"/>
          </a:xfrm>
          <a:prstGeom prst="rect">
            <a:avLst/>
          </a:prstGeom>
          <a:noFill/>
          <a:ln w="12700" algn="ctr">
            <a:noFill/>
            <a:miter lim="800000"/>
            <a:headEnd/>
            <a:tailEnd/>
          </a:ln>
        </p:spPr>
        <p:txBody>
          <a:bodyPr wrap="square" lIns="46155" tIns="46155" rIns="46155" bIns="46155">
            <a:spAutoFit/>
          </a:bodyPr>
          <a:lstStyle/>
          <a:p>
            <a:pPr defTabSz="781538">
              <a:spcBef>
                <a:spcPct val="50000"/>
              </a:spcBef>
              <a:defRPr/>
            </a:pPr>
            <a:r>
              <a:rPr lang="en-GB" sz="1197" b="1" kern="0" dirty="0">
                <a:solidFill>
                  <a:srgbClr val="808080"/>
                </a:solidFill>
                <a:latin typeface="EYInterstate" panose="02000503020000020004" pitchFamily="2" charset="0"/>
              </a:rPr>
              <a:t>Pass</a:t>
            </a:r>
          </a:p>
        </p:txBody>
      </p:sp>
      <p:sp>
        <p:nvSpPr>
          <p:cNvPr id="66" name="Text Box 75"/>
          <p:cNvSpPr txBox="1">
            <a:spLocks noChangeArrowheads="1"/>
          </p:cNvSpPr>
          <p:nvPr/>
        </p:nvSpPr>
        <p:spPr bwMode="auto">
          <a:xfrm>
            <a:off x="598647" y="4688248"/>
            <a:ext cx="366357" cy="277429"/>
          </a:xfrm>
          <a:prstGeom prst="rect">
            <a:avLst/>
          </a:prstGeom>
          <a:noFill/>
          <a:ln w="12700" algn="ctr">
            <a:noFill/>
            <a:miter lim="800000"/>
            <a:headEnd/>
            <a:tailEnd/>
          </a:ln>
        </p:spPr>
        <p:txBody>
          <a:bodyPr wrap="square" lIns="46155" tIns="46155" rIns="46155" bIns="46155">
            <a:spAutoFit/>
          </a:bodyPr>
          <a:lstStyle/>
          <a:p>
            <a:pPr defTabSz="781538">
              <a:spcBef>
                <a:spcPct val="50000"/>
              </a:spcBef>
              <a:defRPr/>
            </a:pPr>
            <a:r>
              <a:rPr lang="en-GB" sz="1197" b="1" kern="0" dirty="0">
                <a:solidFill>
                  <a:srgbClr val="808080"/>
                </a:solidFill>
                <a:latin typeface="EYInterstate" panose="02000503020000020004" pitchFamily="2" charset="0"/>
              </a:rPr>
              <a:t>No</a:t>
            </a:r>
          </a:p>
        </p:txBody>
      </p:sp>
      <p:cxnSp>
        <p:nvCxnSpPr>
          <p:cNvPr id="67" name="Straight Arrow Connector 66"/>
          <p:cNvCxnSpPr/>
          <p:nvPr/>
        </p:nvCxnSpPr>
        <p:spPr>
          <a:xfrm>
            <a:off x="5502549" y="1610775"/>
            <a:ext cx="13141" cy="3438328"/>
          </a:xfrm>
          <a:prstGeom prst="straightConnector1">
            <a:avLst/>
          </a:prstGeom>
          <a:noFill/>
          <a:ln w="38100" cap="flat" cmpd="sng" algn="ctr">
            <a:solidFill>
              <a:srgbClr val="808080">
                <a:lumMod val="75000"/>
              </a:srgbClr>
            </a:solidFill>
            <a:prstDash val="solid"/>
            <a:tailEnd type="arrow"/>
          </a:ln>
          <a:effectLst/>
        </p:spPr>
      </p:cxnSp>
      <p:sp>
        <p:nvSpPr>
          <p:cNvPr id="68" name="Text Box 78"/>
          <p:cNvSpPr txBox="1">
            <a:spLocks noChangeArrowheads="1"/>
          </p:cNvSpPr>
          <p:nvPr/>
        </p:nvSpPr>
        <p:spPr bwMode="auto">
          <a:xfrm>
            <a:off x="4116407" y="3457189"/>
            <a:ext cx="790538" cy="408939"/>
          </a:xfrm>
          <a:prstGeom prst="rect">
            <a:avLst/>
          </a:prstGeom>
          <a:noFill/>
          <a:ln w="12700" algn="ctr">
            <a:noFill/>
            <a:miter lim="800000"/>
            <a:headEnd/>
            <a:tailEnd/>
          </a:ln>
        </p:spPr>
        <p:txBody>
          <a:bodyPr wrap="square" lIns="46155" tIns="46155" rIns="46155" bIns="46155">
            <a:spAutoFit/>
          </a:bodyPr>
          <a:lstStyle/>
          <a:p>
            <a:pPr defTabSz="781538">
              <a:spcBef>
                <a:spcPct val="50000"/>
              </a:spcBef>
              <a:defRPr/>
            </a:pPr>
            <a:r>
              <a:rPr lang="en-GB" sz="1026" b="1" kern="0" dirty="0">
                <a:solidFill>
                  <a:srgbClr val="808080"/>
                </a:solidFill>
                <a:latin typeface="EYInterstate" panose="02000503020000020004" pitchFamily="2" charset="0"/>
              </a:rPr>
              <a:t>Neither (1) nor  (2)</a:t>
            </a:r>
          </a:p>
        </p:txBody>
      </p:sp>
      <p:sp>
        <p:nvSpPr>
          <p:cNvPr id="69" name="Text Box 78"/>
          <p:cNvSpPr txBox="1">
            <a:spLocks noChangeArrowheads="1"/>
          </p:cNvSpPr>
          <p:nvPr/>
        </p:nvSpPr>
        <p:spPr bwMode="auto">
          <a:xfrm>
            <a:off x="2329790" y="3460805"/>
            <a:ext cx="1532317" cy="724666"/>
          </a:xfrm>
          <a:prstGeom prst="rect">
            <a:avLst/>
          </a:prstGeom>
          <a:noFill/>
          <a:ln w="12700" algn="ctr">
            <a:noFill/>
            <a:miter lim="800000"/>
            <a:headEnd/>
            <a:tailEnd/>
          </a:ln>
        </p:spPr>
        <p:txBody>
          <a:bodyPr wrap="square" lIns="46155" tIns="46155" rIns="46155" bIns="46155">
            <a:spAutoFit/>
          </a:bodyPr>
          <a:lstStyle>
            <a:defPPr>
              <a:defRPr lang="en-US"/>
            </a:defPPr>
            <a:lvl1pPr>
              <a:spcBef>
                <a:spcPct val="50000"/>
              </a:spcBef>
              <a:defRPr sz="1200" b="1">
                <a:solidFill>
                  <a:schemeClr val="bg1"/>
                </a:solidFill>
              </a:defRPr>
            </a:lvl1pPr>
          </a:lstStyle>
          <a:p>
            <a:pPr defTabSz="781538">
              <a:defRPr/>
            </a:pPr>
            <a:r>
              <a:rPr lang="en-GB" sz="1026" kern="0" dirty="0">
                <a:solidFill>
                  <a:srgbClr val="808080"/>
                </a:solidFill>
                <a:latin typeface="EYInterstate" panose="02000503020000020004" pitchFamily="2" charset="0"/>
              </a:rPr>
              <a:t>BM with objective that results in collecting contractual cash flows and selling FA</a:t>
            </a:r>
          </a:p>
        </p:txBody>
      </p:sp>
      <p:sp>
        <p:nvSpPr>
          <p:cNvPr id="70" name="Oval 69"/>
          <p:cNvSpPr/>
          <p:nvPr/>
        </p:nvSpPr>
        <p:spPr>
          <a:xfrm>
            <a:off x="598647" y="3503003"/>
            <a:ext cx="303940" cy="244729"/>
          </a:xfrm>
          <a:prstGeom prst="ellipse">
            <a:avLst/>
          </a:prstGeom>
          <a:solidFill>
            <a:srgbClr val="FFFFFF"/>
          </a:solidFill>
          <a:ln>
            <a:noFill/>
          </a:ln>
          <a:effectLst/>
          <a:scene3d>
            <a:camera prst="orthographicFront">
              <a:rot lat="0" lon="0" rev="0"/>
            </a:camera>
            <a:lightRig rig="threePt" dir="t">
              <a:rot lat="0" lon="0" rev="1200000"/>
            </a:lightRig>
          </a:scene3d>
          <a:sp3d/>
        </p:spPr>
        <p:txBody>
          <a:bodyPr lIns="61540" tIns="61540" rIns="61540" bIns="61540" rtlCol="0" anchor="ctr"/>
          <a:lstStyle/>
          <a:p>
            <a:pPr algn="ctr" defTabSz="781538">
              <a:defRPr/>
            </a:pPr>
            <a:r>
              <a:rPr lang="en-GB" sz="1538" b="1" kern="0" dirty="0">
                <a:solidFill>
                  <a:srgbClr val="808080"/>
                </a:solidFill>
                <a:latin typeface="EYInterstate" panose="02000503020000020004" pitchFamily="2" charset="0"/>
              </a:rPr>
              <a:t>1</a:t>
            </a:r>
          </a:p>
        </p:txBody>
      </p:sp>
      <p:sp>
        <p:nvSpPr>
          <p:cNvPr id="71" name="Oval 70"/>
          <p:cNvSpPr/>
          <p:nvPr/>
        </p:nvSpPr>
        <p:spPr>
          <a:xfrm>
            <a:off x="3820807" y="3509813"/>
            <a:ext cx="303940" cy="244729"/>
          </a:xfrm>
          <a:prstGeom prst="ellipse">
            <a:avLst/>
          </a:prstGeom>
          <a:solidFill>
            <a:srgbClr val="FFFFFF"/>
          </a:solidFill>
          <a:ln>
            <a:noFill/>
          </a:ln>
          <a:effectLst/>
          <a:scene3d>
            <a:camera prst="orthographicFront">
              <a:rot lat="0" lon="0" rev="0"/>
            </a:camera>
            <a:lightRig rig="threePt" dir="t">
              <a:rot lat="0" lon="0" rev="1200000"/>
            </a:lightRig>
          </a:scene3d>
          <a:sp3d/>
        </p:spPr>
        <p:txBody>
          <a:bodyPr lIns="61540" tIns="61540" rIns="61540" bIns="61540" rtlCol="0" anchor="ctr"/>
          <a:lstStyle/>
          <a:p>
            <a:pPr algn="ctr" defTabSz="781538">
              <a:defRPr/>
            </a:pPr>
            <a:r>
              <a:rPr lang="en-GB" sz="1538" b="1" kern="0" dirty="0">
                <a:solidFill>
                  <a:srgbClr val="808080"/>
                </a:solidFill>
                <a:latin typeface="EYInterstate" panose="02000503020000020004" pitchFamily="2" charset="0"/>
              </a:rPr>
              <a:t>3</a:t>
            </a:r>
          </a:p>
        </p:txBody>
      </p:sp>
      <p:sp>
        <p:nvSpPr>
          <p:cNvPr id="72" name="Oval 71"/>
          <p:cNvSpPr/>
          <p:nvPr/>
        </p:nvSpPr>
        <p:spPr>
          <a:xfrm>
            <a:off x="1956479" y="3502272"/>
            <a:ext cx="303940" cy="244729"/>
          </a:xfrm>
          <a:prstGeom prst="ellipse">
            <a:avLst/>
          </a:prstGeom>
          <a:solidFill>
            <a:srgbClr val="FFFFFF"/>
          </a:solidFill>
          <a:ln>
            <a:noFill/>
          </a:ln>
          <a:effectLst/>
          <a:scene3d>
            <a:camera prst="orthographicFront">
              <a:rot lat="0" lon="0" rev="0"/>
            </a:camera>
            <a:lightRig rig="threePt" dir="t">
              <a:rot lat="0" lon="0" rev="1200000"/>
            </a:lightRig>
          </a:scene3d>
          <a:sp3d/>
        </p:spPr>
        <p:txBody>
          <a:bodyPr lIns="61540" tIns="61540" rIns="61540" bIns="61540" rtlCol="0" anchor="ctr"/>
          <a:lstStyle/>
          <a:p>
            <a:pPr algn="ctr" defTabSz="781538">
              <a:defRPr/>
            </a:pPr>
            <a:r>
              <a:rPr lang="en-GB" sz="1538" b="1" kern="0" dirty="0">
                <a:solidFill>
                  <a:srgbClr val="808080"/>
                </a:solidFill>
                <a:latin typeface="EYInterstate" panose="02000503020000020004" pitchFamily="2" charset="0"/>
              </a:rPr>
              <a:t>2</a:t>
            </a:r>
          </a:p>
        </p:txBody>
      </p:sp>
      <p:sp>
        <p:nvSpPr>
          <p:cNvPr id="73" name="Text Box 75"/>
          <p:cNvSpPr txBox="1">
            <a:spLocks noChangeArrowheads="1"/>
          </p:cNvSpPr>
          <p:nvPr/>
        </p:nvSpPr>
        <p:spPr bwMode="auto">
          <a:xfrm>
            <a:off x="1952683" y="4688248"/>
            <a:ext cx="366357" cy="277429"/>
          </a:xfrm>
          <a:prstGeom prst="rect">
            <a:avLst/>
          </a:prstGeom>
          <a:noFill/>
          <a:ln w="12700" algn="ctr">
            <a:noFill/>
            <a:miter lim="800000"/>
            <a:headEnd/>
            <a:tailEnd/>
          </a:ln>
        </p:spPr>
        <p:txBody>
          <a:bodyPr wrap="square" lIns="46155" tIns="46155" rIns="46155" bIns="46155">
            <a:spAutoFit/>
          </a:bodyPr>
          <a:lstStyle/>
          <a:p>
            <a:pPr defTabSz="781538">
              <a:spcBef>
                <a:spcPct val="50000"/>
              </a:spcBef>
              <a:defRPr/>
            </a:pPr>
            <a:r>
              <a:rPr lang="en-GB" sz="1197" b="1" kern="0" dirty="0">
                <a:solidFill>
                  <a:srgbClr val="808080"/>
                </a:solidFill>
                <a:latin typeface="EYInterstate" panose="02000503020000020004" pitchFamily="2" charset="0"/>
              </a:rPr>
              <a:t>No</a:t>
            </a:r>
          </a:p>
        </p:txBody>
      </p:sp>
      <p:sp>
        <p:nvSpPr>
          <p:cNvPr id="74" name="Text Box 75"/>
          <p:cNvSpPr txBox="1">
            <a:spLocks noChangeArrowheads="1"/>
          </p:cNvSpPr>
          <p:nvPr/>
        </p:nvSpPr>
        <p:spPr bwMode="auto">
          <a:xfrm>
            <a:off x="3678929" y="4195755"/>
            <a:ext cx="366357" cy="277429"/>
          </a:xfrm>
          <a:prstGeom prst="rect">
            <a:avLst/>
          </a:prstGeom>
          <a:noFill/>
          <a:ln w="12700" algn="ctr">
            <a:noFill/>
            <a:miter lim="800000"/>
            <a:headEnd/>
            <a:tailEnd/>
          </a:ln>
        </p:spPr>
        <p:txBody>
          <a:bodyPr wrap="square" lIns="46155" tIns="46155" rIns="46155" bIns="46155">
            <a:spAutoFit/>
          </a:bodyPr>
          <a:lstStyle>
            <a:defPPr>
              <a:defRPr lang="en-US"/>
            </a:defPPr>
            <a:lvl1pPr>
              <a:spcBef>
                <a:spcPct val="50000"/>
              </a:spcBef>
              <a:defRPr sz="1400" b="1">
                <a:solidFill>
                  <a:schemeClr val="bg1"/>
                </a:solidFill>
              </a:defRPr>
            </a:lvl1pPr>
          </a:lstStyle>
          <a:p>
            <a:pPr defTabSz="781538">
              <a:defRPr/>
            </a:pPr>
            <a:r>
              <a:rPr lang="en-GB" sz="1197" kern="0" dirty="0">
                <a:solidFill>
                  <a:srgbClr val="808080"/>
                </a:solidFill>
                <a:latin typeface="EYInterstate" panose="02000503020000020004" pitchFamily="2" charset="0"/>
              </a:rPr>
              <a:t>Yes</a:t>
            </a:r>
          </a:p>
        </p:txBody>
      </p:sp>
      <p:cxnSp>
        <p:nvCxnSpPr>
          <p:cNvPr id="75" name="Straight Arrow Connector 74"/>
          <p:cNvCxnSpPr/>
          <p:nvPr/>
        </p:nvCxnSpPr>
        <p:spPr>
          <a:xfrm flipH="1">
            <a:off x="2260419" y="4534322"/>
            <a:ext cx="559" cy="523092"/>
          </a:xfrm>
          <a:prstGeom prst="straightConnector1">
            <a:avLst/>
          </a:prstGeom>
          <a:noFill/>
          <a:ln w="38100" cap="flat" cmpd="sng" algn="ctr">
            <a:solidFill>
              <a:srgbClr val="808080">
                <a:lumMod val="75000"/>
              </a:srgbClr>
            </a:solidFill>
            <a:prstDash val="solid"/>
            <a:tailEnd type="arrow"/>
          </a:ln>
          <a:effectLst/>
        </p:spPr>
      </p:cxnSp>
      <p:cxnSp>
        <p:nvCxnSpPr>
          <p:cNvPr id="76" name="Straight Connector 75"/>
          <p:cNvCxnSpPr/>
          <p:nvPr/>
        </p:nvCxnSpPr>
        <p:spPr>
          <a:xfrm>
            <a:off x="4106832" y="3399965"/>
            <a:ext cx="0" cy="1041978"/>
          </a:xfrm>
          <a:prstGeom prst="line">
            <a:avLst/>
          </a:prstGeom>
          <a:noFill/>
          <a:ln w="38100" cap="flat" cmpd="sng" algn="ctr">
            <a:solidFill>
              <a:srgbClr val="808080">
                <a:lumMod val="75000"/>
              </a:srgbClr>
            </a:solidFill>
            <a:prstDash val="solid"/>
          </a:ln>
          <a:effectLst/>
        </p:spPr>
      </p:cxnSp>
      <p:sp>
        <p:nvSpPr>
          <p:cNvPr id="77" name="Rectangle 58"/>
          <p:cNvSpPr>
            <a:spLocks noChangeArrowheads="1"/>
          </p:cNvSpPr>
          <p:nvPr/>
        </p:nvSpPr>
        <p:spPr bwMode="auto">
          <a:xfrm>
            <a:off x="4730369" y="1344318"/>
            <a:ext cx="1544360" cy="313438"/>
          </a:xfrm>
          <a:prstGeom prst="rect">
            <a:avLst/>
          </a:prstGeom>
          <a:solidFill>
            <a:srgbClr val="808080">
              <a:lumMod val="75000"/>
            </a:srgbClr>
          </a:solidFill>
          <a:ln w="9525">
            <a:solidFill>
              <a:srgbClr val="808080"/>
            </a:solidFill>
            <a:miter lim="800000"/>
            <a:headEnd/>
            <a:tailEnd/>
          </a:ln>
          <a:effectLst/>
        </p:spPr>
        <p:txBody>
          <a:bodyPr anchor="ctr"/>
          <a:lstStyle/>
          <a:p>
            <a:pPr algn="ctr" defTabSz="781538">
              <a:spcBef>
                <a:spcPct val="50000"/>
              </a:spcBef>
              <a:defRPr/>
            </a:pPr>
            <a:r>
              <a:rPr lang="en-GB" sz="1453" b="1" kern="0" dirty="0">
                <a:solidFill>
                  <a:srgbClr val="FFFFFF"/>
                </a:solidFill>
                <a:latin typeface="EYInterstate" panose="02000503020000020004" pitchFamily="2" charset="0"/>
              </a:rPr>
              <a:t>Derivatives</a:t>
            </a:r>
          </a:p>
        </p:txBody>
      </p:sp>
      <p:sp>
        <p:nvSpPr>
          <p:cNvPr id="78" name="Rectangle 58"/>
          <p:cNvSpPr>
            <a:spLocks noChangeArrowheads="1"/>
          </p:cNvSpPr>
          <p:nvPr/>
        </p:nvSpPr>
        <p:spPr bwMode="auto">
          <a:xfrm>
            <a:off x="6507170" y="1344318"/>
            <a:ext cx="1544360" cy="313438"/>
          </a:xfrm>
          <a:prstGeom prst="rect">
            <a:avLst/>
          </a:prstGeom>
          <a:solidFill>
            <a:srgbClr val="808080">
              <a:lumMod val="75000"/>
            </a:srgbClr>
          </a:solidFill>
          <a:ln w="9525">
            <a:solidFill>
              <a:srgbClr val="808080"/>
            </a:solidFill>
            <a:miter lim="800000"/>
            <a:headEnd/>
            <a:tailEnd/>
          </a:ln>
          <a:effectLst/>
        </p:spPr>
        <p:txBody>
          <a:bodyPr anchor="ctr"/>
          <a:lstStyle/>
          <a:p>
            <a:pPr algn="ctr" defTabSz="781538">
              <a:spcBef>
                <a:spcPct val="50000"/>
              </a:spcBef>
              <a:defRPr/>
            </a:pPr>
            <a:r>
              <a:rPr lang="en-GB" sz="1453" b="1" kern="0" dirty="0">
                <a:solidFill>
                  <a:srgbClr val="FFFFFF"/>
                </a:solidFill>
                <a:latin typeface="EYInterstate" panose="02000503020000020004" pitchFamily="2" charset="0"/>
              </a:rPr>
              <a:t>Equity  </a:t>
            </a:r>
          </a:p>
        </p:txBody>
      </p:sp>
      <p:cxnSp>
        <p:nvCxnSpPr>
          <p:cNvPr id="79" name="Straight Arrow Connector 78"/>
          <p:cNvCxnSpPr>
            <a:stCxn id="106" idx="1"/>
          </p:cNvCxnSpPr>
          <p:nvPr/>
        </p:nvCxnSpPr>
        <p:spPr>
          <a:xfrm flipH="1" flipV="1">
            <a:off x="6134762" y="4348593"/>
            <a:ext cx="564201" cy="1"/>
          </a:xfrm>
          <a:prstGeom prst="straightConnector1">
            <a:avLst/>
          </a:prstGeom>
          <a:noFill/>
          <a:ln w="38100" cap="flat" cmpd="sng" algn="ctr">
            <a:solidFill>
              <a:srgbClr val="808080">
                <a:lumMod val="75000"/>
              </a:srgbClr>
            </a:solidFill>
            <a:prstDash val="solid"/>
            <a:tailEnd type="arrow"/>
          </a:ln>
          <a:effectLst/>
        </p:spPr>
      </p:cxnSp>
      <p:cxnSp>
        <p:nvCxnSpPr>
          <p:cNvPr id="80" name="Straight Connector 79"/>
          <p:cNvCxnSpPr/>
          <p:nvPr/>
        </p:nvCxnSpPr>
        <p:spPr>
          <a:xfrm>
            <a:off x="906382" y="3399965"/>
            <a:ext cx="0" cy="820571"/>
          </a:xfrm>
          <a:prstGeom prst="line">
            <a:avLst/>
          </a:prstGeom>
          <a:noFill/>
          <a:ln w="38100" cap="flat" cmpd="sng" algn="ctr">
            <a:solidFill>
              <a:srgbClr val="808080">
                <a:lumMod val="75000"/>
              </a:srgbClr>
            </a:solidFill>
            <a:prstDash val="solid"/>
          </a:ln>
          <a:effectLst/>
        </p:spPr>
      </p:cxnSp>
      <p:sp>
        <p:nvSpPr>
          <p:cNvPr id="81" name="Text Box 75"/>
          <p:cNvSpPr txBox="1">
            <a:spLocks noChangeArrowheads="1"/>
          </p:cNvSpPr>
          <p:nvPr/>
        </p:nvSpPr>
        <p:spPr bwMode="auto">
          <a:xfrm>
            <a:off x="6325455" y="4041492"/>
            <a:ext cx="366357" cy="277429"/>
          </a:xfrm>
          <a:prstGeom prst="rect">
            <a:avLst/>
          </a:prstGeom>
          <a:noFill/>
          <a:ln w="12700" algn="ctr">
            <a:noFill/>
            <a:miter lim="800000"/>
            <a:headEnd/>
            <a:tailEnd/>
          </a:ln>
        </p:spPr>
        <p:txBody>
          <a:bodyPr wrap="square" lIns="46155" tIns="46155" rIns="46155" bIns="46155">
            <a:spAutoFit/>
          </a:bodyPr>
          <a:lstStyle>
            <a:defPPr>
              <a:defRPr lang="en-US"/>
            </a:defPPr>
            <a:lvl1pPr>
              <a:spcBef>
                <a:spcPct val="50000"/>
              </a:spcBef>
              <a:defRPr sz="1400" b="1">
                <a:solidFill>
                  <a:schemeClr val="tx1">
                    <a:lumMod val="50000"/>
                  </a:schemeClr>
                </a:solidFill>
              </a:defRPr>
            </a:lvl1pPr>
          </a:lstStyle>
          <a:p>
            <a:pPr defTabSz="781538">
              <a:defRPr/>
            </a:pPr>
            <a:r>
              <a:rPr lang="en-GB" sz="1197" kern="0" dirty="0">
                <a:solidFill>
                  <a:srgbClr val="808080"/>
                </a:solidFill>
                <a:latin typeface="EYInterstate" panose="02000503020000020004" pitchFamily="2" charset="0"/>
              </a:rPr>
              <a:t>No</a:t>
            </a:r>
          </a:p>
        </p:txBody>
      </p:sp>
      <p:sp>
        <p:nvSpPr>
          <p:cNvPr id="82" name="Text Box 75"/>
          <p:cNvSpPr txBox="1">
            <a:spLocks noChangeArrowheads="1"/>
          </p:cNvSpPr>
          <p:nvPr/>
        </p:nvSpPr>
        <p:spPr bwMode="auto">
          <a:xfrm>
            <a:off x="7307283" y="4626584"/>
            <a:ext cx="366357" cy="277429"/>
          </a:xfrm>
          <a:prstGeom prst="rect">
            <a:avLst/>
          </a:prstGeom>
          <a:noFill/>
          <a:ln w="12700" algn="ctr">
            <a:noFill/>
            <a:miter lim="800000"/>
            <a:headEnd/>
            <a:tailEnd/>
          </a:ln>
        </p:spPr>
        <p:txBody>
          <a:bodyPr wrap="square" lIns="46155" tIns="46155" rIns="46155" bIns="46155">
            <a:spAutoFit/>
          </a:bodyPr>
          <a:lstStyle>
            <a:defPPr>
              <a:defRPr lang="en-US"/>
            </a:defPPr>
            <a:lvl1pPr>
              <a:spcBef>
                <a:spcPct val="50000"/>
              </a:spcBef>
              <a:defRPr sz="1400" b="1">
                <a:solidFill>
                  <a:schemeClr val="tx1">
                    <a:lumMod val="50000"/>
                  </a:schemeClr>
                </a:solidFill>
              </a:defRPr>
            </a:lvl1pPr>
          </a:lstStyle>
          <a:p>
            <a:pPr defTabSz="781538">
              <a:defRPr/>
            </a:pPr>
            <a:r>
              <a:rPr lang="en-GB" sz="1197" kern="0" dirty="0">
                <a:solidFill>
                  <a:srgbClr val="808080"/>
                </a:solidFill>
                <a:latin typeface="EYInterstate" panose="02000503020000020004" pitchFamily="2" charset="0"/>
              </a:rPr>
              <a:t>Yes</a:t>
            </a:r>
          </a:p>
        </p:txBody>
      </p:sp>
      <p:cxnSp>
        <p:nvCxnSpPr>
          <p:cNvPr id="83" name="Straight Arrow Connector 82"/>
          <p:cNvCxnSpPr/>
          <p:nvPr/>
        </p:nvCxnSpPr>
        <p:spPr>
          <a:xfrm flipH="1">
            <a:off x="7737554" y="4534322"/>
            <a:ext cx="559" cy="523092"/>
          </a:xfrm>
          <a:prstGeom prst="straightConnector1">
            <a:avLst/>
          </a:prstGeom>
          <a:noFill/>
          <a:ln w="38100" cap="flat" cmpd="sng" algn="ctr">
            <a:solidFill>
              <a:srgbClr val="808080">
                <a:lumMod val="75000"/>
              </a:srgbClr>
            </a:solidFill>
            <a:prstDash val="solid"/>
            <a:tailEnd type="arrow"/>
          </a:ln>
          <a:effectLst/>
        </p:spPr>
      </p:cxnSp>
      <p:sp>
        <p:nvSpPr>
          <p:cNvPr id="84" name="Rectangle 69"/>
          <p:cNvSpPr>
            <a:spLocks noChangeArrowheads="1"/>
          </p:cNvSpPr>
          <p:nvPr/>
        </p:nvSpPr>
        <p:spPr bwMode="auto">
          <a:xfrm>
            <a:off x="548764" y="5084418"/>
            <a:ext cx="1145475" cy="538944"/>
          </a:xfrm>
          <a:prstGeom prst="rect">
            <a:avLst/>
          </a:prstGeom>
          <a:solidFill>
            <a:srgbClr val="333333">
              <a:lumMod val="20000"/>
              <a:lumOff val="80000"/>
            </a:srgbClr>
          </a:solidFill>
          <a:ln w="25400">
            <a:solidFill>
              <a:srgbClr val="FFFFFF"/>
            </a:solidFill>
            <a:miter lim="800000"/>
            <a:headEnd/>
            <a:tailEnd/>
          </a:ln>
        </p:spPr>
        <p:txBody>
          <a:bodyPr anchor="ctr"/>
          <a:lstStyle/>
          <a:p>
            <a:pPr algn="ctr" defTabSz="781538">
              <a:spcBef>
                <a:spcPct val="50000"/>
              </a:spcBef>
              <a:defRPr/>
            </a:pPr>
            <a:r>
              <a:rPr lang="en-US" sz="1368" b="1" kern="0" dirty="0">
                <a:solidFill>
                  <a:srgbClr val="808080"/>
                </a:solidFill>
                <a:latin typeface="EYInterstate" panose="02000503020000020004" pitchFamily="2" charset="0"/>
              </a:rPr>
              <a:t>Amortised </a:t>
            </a:r>
            <a:br>
              <a:rPr lang="en-US" sz="1368" b="1" kern="0" dirty="0">
                <a:solidFill>
                  <a:srgbClr val="808080"/>
                </a:solidFill>
                <a:latin typeface="EYInterstate" panose="02000503020000020004" pitchFamily="2" charset="0"/>
              </a:rPr>
            </a:br>
            <a:r>
              <a:rPr lang="en-US" sz="1368" b="1" kern="0" dirty="0">
                <a:solidFill>
                  <a:srgbClr val="808080"/>
                </a:solidFill>
                <a:latin typeface="EYInterstate" panose="02000503020000020004" pitchFamily="2" charset="0"/>
              </a:rPr>
              <a:t>cost</a:t>
            </a:r>
          </a:p>
        </p:txBody>
      </p:sp>
      <p:sp>
        <p:nvSpPr>
          <p:cNvPr id="85" name="Rectangle 84"/>
          <p:cNvSpPr>
            <a:spLocks noChangeArrowheads="1"/>
          </p:cNvSpPr>
          <p:nvPr/>
        </p:nvSpPr>
        <p:spPr bwMode="auto">
          <a:xfrm>
            <a:off x="4722303" y="5096084"/>
            <a:ext cx="1518078" cy="526720"/>
          </a:xfrm>
          <a:prstGeom prst="rect">
            <a:avLst/>
          </a:prstGeom>
          <a:solidFill>
            <a:srgbClr val="333333">
              <a:lumMod val="20000"/>
              <a:lumOff val="80000"/>
            </a:srgbClr>
          </a:solidFill>
          <a:ln w="25400">
            <a:solidFill>
              <a:srgbClr val="FFFFFF"/>
            </a:solidFill>
            <a:miter lim="800000"/>
            <a:headEnd/>
            <a:tailEnd/>
          </a:ln>
        </p:spPr>
        <p:txBody>
          <a:bodyPr anchor="ctr"/>
          <a:lstStyle/>
          <a:p>
            <a:pPr algn="ctr" defTabSz="781538">
              <a:spcBef>
                <a:spcPct val="50000"/>
              </a:spcBef>
              <a:defRPr/>
            </a:pPr>
            <a:r>
              <a:rPr lang="en-US" sz="1368" b="1" kern="0" dirty="0">
                <a:solidFill>
                  <a:srgbClr val="808080"/>
                </a:solidFill>
                <a:latin typeface="EYInterstate" panose="02000503020000020004" pitchFamily="2" charset="0"/>
              </a:rPr>
              <a:t>FVTPL</a:t>
            </a:r>
          </a:p>
        </p:txBody>
      </p:sp>
      <p:sp>
        <p:nvSpPr>
          <p:cNvPr id="86" name="Rectangle 85"/>
          <p:cNvSpPr>
            <a:spLocks noChangeArrowheads="1"/>
          </p:cNvSpPr>
          <p:nvPr/>
        </p:nvSpPr>
        <p:spPr bwMode="auto">
          <a:xfrm>
            <a:off x="1780060" y="5084418"/>
            <a:ext cx="1518078" cy="538944"/>
          </a:xfrm>
          <a:prstGeom prst="rect">
            <a:avLst/>
          </a:prstGeom>
          <a:solidFill>
            <a:srgbClr val="333333">
              <a:lumMod val="20000"/>
              <a:lumOff val="80000"/>
            </a:srgbClr>
          </a:solidFill>
          <a:ln w="19050">
            <a:solidFill>
              <a:srgbClr val="FFFFFF"/>
            </a:solidFill>
            <a:miter lim="800000"/>
            <a:headEnd/>
            <a:tailEnd/>
          </a:ln>
          <a:effectLst/>
        </p:spPr>
        <p:txBody>
          <a:bodyPr anchor="ctr"/>
          <a:lstStyle/>
          <a:p>
            <a:pPr algn="ctr" defTabSz="781538">
              <a:spcBef>
                <a:spcPct val="50000"/>
              </a:spcBef>
              <a:defRPr/>
            </a:pPr>
            <a:r>
              <a:rPr lang="en-US" sz="1368" b="1" kern="0" dirty="0">
                <a:solidFill>
                  <a:srgbClr val="808080"/>
                </a:solidFill>
                <a:latin typeface="EYInterstate" panose="02000503020000020004" pitchFamily="2" charset="0"/>
              </a:rPr>
              <a:t>FVOCI</a:t>
            </a:r>
          </a:p>
          <a:p>
            <a:pPr algn="ctr" defTabSz="781538">
              <a:spcBef>
                <a:spcPts val="513"/>
              </a:spcBef>
              <a:defRPr/>
            </a:pPr>
            <a:r>
              <a:rPr lang="en-US" sz="1368" b="1" kern="0" dirty="0">
                <a:solidFill>
                  <a:srgbClr val="808080"/>
                </a:solidFill>
                <a:latin typeface="EYInterstate" panose="02000503020000020004" pitchFamily="2" charset="0"/>
              </a:rPr>
              <a:t>(with recycling)</a:t>
            </a:r>
          </a:p>
        </p:txBody>
      </p:sp>
      <p:sp>
        <p:nvSpPr>
          <p:cNvPr id="87" name="Rectangle 72"/>
          <p:cNvSpPr>
            <a:spLocks noChangeArrowheads="1"/>
          </p:cNvSpPr>
          <p:nvPr/>
        </p:nvSpPr>
        <p:spPr bwMode="auto">
          <a:xfrm>
            <a:off x="6527771" y="5084418"/>
            <a:ext cx="1518078" cy="538944"/>
          </a:xfrm>
          <a:prstGeom prst="rect">
            <a:avLst/>
          </a:prstGeom>
          <a:solidFill>
            <a:srgbClr val="333333">
              <a:lumMod val="20000"/>
              <a:lumOff val="80000"/>
            </a:srgbClr>
          </a:solidFill>
          <a:ln w="19050">
            <a:solidFill>
              <a:srgbClr val="FFFFFF"/>
            </a:solidFill>
            <a:miter lim="800000"/>
            <a:headEnd/>
            <a:tailEnd/>
          </a:ln>
          <a:effectLst/>
        </p:spPr>
        <p:txBody>
          <a:bodyPr anchor="ctr"/>
          <a:lstStyle/>
          <a:p>
            <a:pPr algn="ctr" defTabSz="781538">
              <a:spcBef>
                <a:spcPct val="50000"/>
              </a:spcBef>
              <a:defRPr/>
            </a:pPr>
            <a:r>
              <a:rPr lang="en-US" sz="1368" b="1" kern="0" dirty="0">
                <a:solidFill>
                  <a:srgbClr val="808080"/>
                </a:solidFill>
                <a:latin typeface="EYInterstate" panose="02000503020000020004" pitchFamily="2" charset="0"/>
              </a:rPr>
              <a:t>FVOCI</a:t>
            </a:r>
          </a:p>
          <a:p>
            <a:pPr algn="ctr" defTabSz="781538">
              <a:spcBef>
                <a:spcPts val="513"/>
              </a:spcBef>
              <a:defRPr/>
            </a:pPr>
            <a:r>
              <a:rPr lang="en-US" sz="1368" b="1" kern="0" dirty="0">
                <a:solidFill>
                  <a:srgbClr val="808080"/>
                </a:solidFill>
                <a:latin typeface="EYInterstate" panose="02000503020000020004" pitchFamily="2" charset="0"/>
              </a:rPr>
              <a:t>(no recycling)</a:t>
            </a:r>
          </a:p>
        </p:txBody>
      </p:sp>
      <p:cxnSp>
        <p:nvCxnSpPr>
          <p:cNvPr id="88" name="Elbow Connector 87"/>
          <p:cNvCxnSpPr>
            <a:stCxn id="64" idx="2"/>
            <a:endCxn id="90" idx="0"/>
          </p:cNvCxnSpPr>
          <p:nvPr/>
        </p:nvCxnSpPr>
        <p:spPr>
          <a:xfrm rot="16200000" flipH="1">
            <a:off x="3378559" y="483882"/>
            <a:ext cx="281158" cy="2631371"/>
          </a:xfrm>
          <a:prstGeom prst="bentConnector3">
            <a:avLst/>
          </a:prstGeom>
          <a:noFill/>
          <a:ln w="38100" cap="flat" cmpd="sng" algn="ctr">
            <a:solidFill>
              <a:srgbClr val="808080">
                <a:lumMod val="75000"/>
              </a:srgbClr>
            </a:solidFill>
            <a:prstDash val="solid"/>
          </a:ln>
          <a:effectLst/>
        </p:spPr>
      </p:cxnSp>
      <p:cxnSp>
        <p:nvCxnSpPr>
          <p:cNvPr id="89" name="Straight Arrow Connector 88"/>
          <p:cNvCxnSpPr/>
          <p:nvPr/>
        </p:nvCxnSpPr>
        <p:spPr>
          <a:xfrm>
            <a:off x="4845398" y="2349341"/>
            <a:ext cx="0" cy="2696140"/>
          </a:xfrm>
          <a:prstGeom prst="straightConnector1">
            <a:avLst/>
          </a:prstGeom>
          <a:noFill/>
          <a:ln w="38100" cap="flat" cmpd="sng" algn="ctr">
            <a:solidFill>
              <a:srgbClr val="808080">
                <a:lumMod val="75000"/>
              </a:srgbClr>
            </a:solidFill>
            <a:prstDash val="solid"/>
            <a:tailEnd type="arrow"/>
          </a:ln>
          <a:effectLst/>
        </p:spPr>
      </p:cxnSp>
      <p:sp>
        <p:nvSpPr>
          <p:cNvPr id="90" name="Rectangle 61"/>
          <p:cNvSpPr>
            <a:spLocks noChangeArrowheads="1"/>
          </p:cNvSpPr>
          <p:nvPr/>
        </p:nvSpPr>
        <p:spPr bwMode="gray">
          <a:xfrm>
            <a:off x="2793193" y="1940148"/>
            <a:ext cx="4083260" cy="541213"/>
          </a:xfrm>
          <a:prstGeom prst="rect">
            <a:avLst/>
          </a:prstGeom>
          <a:solidFill>
            <a:srgbClr val="FAE600"/>
          </a:solidFill>
          <a:ln>
            <a:noFill/>
            <a:prstDash val="sysDash"/>
            <a:headEnd/>
            <a:tailEnd/>
          </a:ln>
          <a:effectLst/>
          <a:scene3d>
            <a:camera prst="orthographicFront">
              <a:rot lat="0" lon="0" rev="0"/>
            </a:camera>
            <a:lightRig rig="threePt" dir="t">
              <a:rot lat="0" lon="0" rev="1200000"/>
            </a:lightRig>
          </a:scene3d>
          <a:sp3d/>
        </p:spPr>
        <p:txBody>
          <a:bodyPr anchor="ctr"/>
          <a:lstStyle/>
          <a:p>
            <a:pPr algn="ctr" defTabSz="781538">
              <a:spcBef>
                <a:spcPct val="50000"/>
              </a:spcBef>
              <a:defRPr/>
            </a:pPr>
            <a:r>
              <a:rPr lang="en-US" sz="1368" b="1" kern="0" dirty="0">
                <a:solidFill>
                  <a:srgbClr val="808080"/>
                </a:solidFill>
                <a:latin typeface="EYInterstate" panose="02000503020000020004" pitchFamily="2" charset="0"/>
              </a:rPr>
              <a:t>‘Contractual cash flow characteristics’ test    (at instrument level)</a:t>
            </a:r>
          </a:p>
        </p:txBody>
      </p:sp>
      <p:sp>
        <p:nvSpPr>
          <p:cNvPr id="91" name="Text Box 78"/>
          <p:cNvSpPr txBox="1">
            <a:spLocks noChangeArrowheads="1"/>
          </p:cNvSpPr>
          <p:nvPr/>
        </p:nvSpPr>
        <p:spPr bwMode="auto">
          <a:xfrm>
            <a:off x="4845398" y="2625908"/>
            <a:ext cx="469222" cy="277429"/>
          </a:xfrm>
          <a:prstGeom prst="rect">
            <a:avLst/>
          </a:prstGeom>
          <a:noFill/>
          <a:ln w="12700" algn="ctr">
            <a:noFill/>
            <a:miter lim="800000"/>
            <a:headEnd/>
            <a:tailEnd/>
          </a:ln>
        </p:spPr>
        <p:txBody>
          <a:bodyPr wrap="square" lIns="46155" tIns="46155" rIns="46155" bIns="46155">
            <a:spAutoFit/>
          </a:bodyPr>
          <a:lstStyle/>
          <a:p>
            <a:pPr defTabSz="781538">
              <a:spcBef>
                <a:spcPct val="50000"/>
              </a:spcBef>
              <a:defRPr/>
            </a:pPr>
            <a:r>
              <a:rPr lang="en-GB" sz="1197" b="1" kern="0" dirty="0">
                <a:solidFill>
                  <a:srgbClr val="808080"/>
                </a:solidFill>
                <a:latin typeface="EYInterstate" panose="02000503020000020004" pitchFamily="2" charset="0"/>
              </a:rPr>
              <a:t>Fail</a:t>
            </a:r>
          </a:p>
        </p:txBody>
      </p:sp>
      <p:sp>
        <p:nvSpPr>
          <p:cNvPr id="92" name="Text Box 78"/>
          <p:cNvSpPr txBox="1">
            <a:spLocks noChangeArrowheads="1"/>
          </p:cNvSpPr>
          <p:nvPr/>
        </p:nvSpPr>
        <p:spPr bwMode="auto">
          <a:xfrm>
            <a:off x="967930" y="3457189"/>
            <a:ext cx="1048970" cy="566803"/>
          </a:xfrm>
          <a:prstGeom prst="rect">
            <a:avLst/>
          </a:prstGeom>
          <a:noFill/>
          <a:ln w="12700" algn="ctr">
            <a:noFill/>
            <a:miter lim="800000"/>
            <a:headEnd/>
            <a:tailEnd/>
          </a:ln>
        </p:spPr>
        <p:txBody>
          <a:bodyPr wrap="square" lIns="46155" tIns="46155" rIns="46155" bIns="46155">
            <a:spAutoFit/>
          </a:bodyPr>
          <a:lstStyle>
            <a:defPPr>
              <a:defRPr lang="en-US"/>
            </a:defPPr>
            <a:lvl1pPr>
              <a:spcBef>
                <a:spcPct val="50000"/>
              </a:spcBef>
              <a:defRPr sz="1200" b="1">
                <a:solidFill>
                  <a:schemeClr val="bg1"/>
                </a:solidFill>
              </a:defRPr>
            </a:lvl1pPr>
          </a:lstStyle>
          <a:p>
            <a:pPr defTabSz="781538">
              <a:defRPr/>
            </a:pPr>
            <a:r>
              <a:rPr lang="en-GB" sz="1026" kern="0" dirty="0">
                <a:solidFill>
                  <a:srgbClr val="808080"/>
                </a:solidFill>
                <a:latin typeface="EYInterstate" panose="02000503020000020004" pitchFamily="2" charset="0"/>
              </a:rPr>
              <a:t>Hold-to-collect contractual cash flows</a:t>
            </a:r>
          </a:p>
        </p:txBody>
      </p:sp>
      <p:cxnSp>
        <p:nvCxnSpPr>
          <p:cNvPr id="93" name="Straight Arrow Connector 92"/>
          <p:cNvCxnSpPr/>
          <p:nvPr/>
        </p:nvCxnSpPr>
        <p:spPr>
          <a:xfrm flipH="1">
            <a:off x="906382" y="4534322"/>
            <a:ext cx="559" cy="523092"/>
          </a:xfrm>
          <a:prstGeom prst="straightConnector1">
            <a:avLst/>
          </a:prstGeom>
          <a:noFill/>
          <a:ln w="38100" cap="flat" cmpd="sng" algn="ctr">
            <a:solidFill>
              <a:srgbClr val="808080">
                <a:lumMod val="75000"/>
              </a:srgbClr>
            </a:solidFill>
            <a:prstDash val="solid"/>
            <a:tailEnd type="arrow"/>
          </a:ln>
          <a:effectLst/>
        </p:spPr>
      </p:cxnSp>
      <p:cxnSp>
        <p:nvCxnSpPr>
          <p:cNvPr id="94" name="Straight Connector 93"/>
          <p:cNvCxnSpPr/>
          <p:nvPr/>
        </p:nvCxnSpPr>
        <p:spPr>
          <a:xfrm>
            <a:off x="2260419" y="3446806"/>
            <a:ext cx="0" cy="769254"/>
          </a:xfrm>
          <a:prstGeom prst="line">
            <a:avLst/>
          </a:prstGeom>
          <a:noFill/>
          <a:ln w="38100" cap="flat" cmpd="sng" algn="ctr">
            <a:solidFill>
              <a:srgbClr val="808080">
                <a:lumMod val="75000"/>
              </a:srgbClr>
            </a:solidFill>
            <a:prstDash val="solid"/>
          </a:ln>
          <a:effectLst/>
        </p:spPr>
      </p:cxnSp>
      <p:cxnSp>
        <p:nvCxnSpPr>
          <p:cNvPr id="95" name="Straight Arrow Connector 94"/>
          <p:cNvCxnSpPr/>
          <p:nvPr/>
        </p:nvCxnSpPr>
        <p:spPr>
          <a:xfrm flipV="1">
            <a:off x="3270761" y="4427784"/>
            <a:ext cx="1564566" cy="186"/>
          </a:xfrm>
          <a:prstGeom prst="straightConnector1">
            <a:avLst/>
          </a:prstGeom>
          <a:noFill/>
          <a:ln w="38100" cap="flat" cmpd="sng" algn="ctr">
            <a:solidFill>
              <a:srgbClr val="808080">
                <a:lumMod val="75000"/>
              </a:srgbClr>
            </a:solidFill>
            <a:prstDash val="solid"/>
            <a:tailEnd type="arrow"/>
          </a:ln>
          <a:effectLst/>
        </p:spPr>
      </p:cxnSp>
      <p:sp>
        <p:nvSpPr>
          <p:cNvPr id="96" name="Rectangle 63"/>
          <p:cNvSpPr>
            <a:spLocks noChangeArrowheads="1"/>
          </p:cNvSpPr>
          <p:nvPr/>
        </p:nvSpPr>
        <p:spPr bwMode="gray">
          <a:xfrm>
            <a:off x="537099" y="4220536"/>
            <a:ext cx="2702290" cy="451974"/>
          </a:xfrm>
          <a:prstGeom prst="rect">
            <a:avLst/>
          </a:prstGeom>
          <a:solidFill>
            <a:srgbClr val="FAE600"/>
          </a:solidFill>
          <a:ln>
            <a:noFill/>
            <a:prstDash val="sysDash"/>
            <a:headEnd/>
            <a:tailEnd/>
          </a:ln>
          <a:effectLst/>
          <a:scene3d>
            <a:camera prst="orthographicFront">
              <a:rot lat="0" lon="0" rev="0"/>
            </a:camera>
            <a:lightRig rig="threePt" dir="t">
              <a:rot lat="0" lon="0" rev="1200000"/>
            </a:lightRig>
          </a:scene3d>
          <a:sp3d/>
        </p:spPr>
        <p:txBody>
          <a:bodyPr anchor="ctr"/>
          <a:lstStyle/>
          <a:p>
            <a:pPr algn="ctr" defTabSz="781538">
              <a:spcBef>
                <a:spcPct val="50000"/>
              </a:spcBef>
              <a:defRPr/>
            </a:pPr>
            <a:r>
              <a:rPr lang="en-US" sz="1368" b="1" kern="0" dirty="0">
                <a:solidFill>
                  <a:srgbClr val="808080"/>
                </a:solidFill>
                <a:latin typeface="EYInterstate" panose="02000503020000020004" pitchFamily="2" charset="0"/>
              </a:rPr>
              <a:t>Conditional fair value </a:t>
            </a:r>
            <a:br>
              <a:rPr lang="en-US" sz="1368" b="1" kern="0" dirty="0">
                <a:solidFill>
                  <a:srgbClr val="808080"/>
                </a:solidFill>
                <a:latin typeface="EYInterstate" panose="02000503020000020004" pitchFamily="2" charset="0"/>
              </a:rPr>
            </a:br>
            <a:r>
              <a:rPr lang="en-US" sz="1368" b="1" kern="0" dirty="0">
                <a:solidFill>
                  <a:srgbClr val="808080"/>
                </a:solidFill>
                <a:latin typeface="EYInterstate" panose="02000503020000020004" pitchFamily="2" charset="0"/>
              </a:rPr>
              <a:t>option (FVO) elected? </a:t>
            </a:r>
          </a:p>
        </p:txBody>
      </p:sp>
      <p:sp>
        <p:nvSpPr>
          <p:cNvPr id="97" name="Text Box 78"/>
          <p:cNvSpPr txBox="1">
            <a:spLocks noChangeArrowheads="1"/>
          </p:cNvSpPr>
          <p:nvPr/>
        </p:nvSpPr>
        <p:spPr bwMode="auto">
          <a:xfrm>
            <a:off x="5538307" y="2625908"/>
            <a:ext cx="596455" cy="277429"/>
          </a:xfrm>
          <a:prstGeom prst="rect">
            <a:avLst/>
          </a:prstGeom>
          <a:noFill/>
          <a:ln w="12700" algn="ctr">
            <a:noFill/>
            <a:miter lim="800000"/>
            <a:headEnd/>
            <a:tailEnd/>
          </a:ln>
        </p:spPr>
        <p:txBody>
          <a:bodyPr wrap="square" lIns="46155" tIns="46155" rIns="46155" bIns="46155">
            <a:spAutoFit/>
          </a:bodyPr>
          <a:lstStyle/>
          <a:p>
            <a:pPr defTabSz="781538">
              <a:spcBef>
                <a:spcPct val="50000"/>
              </a:spcBef>
              <a:defRPr/>
            </a:pPr>
            <a:r>
              <a:rPr lang="en-GB" sz="1197" b="1" kern="0" dirty="0">
                <a:solidFill>
                  <a:srgbClr val="808080"/>
                </a:solidFill>
                <a:latin typeface="EYInterstate" panose="02000503020000020004" pitchFamily="2" charset="0"/>
              </a:rPr>
              <a:t>Fail</a:t>
            </a:r>
          </a:p>
        </p:txBody>
      </p:sp>
      <p:cxnSp>
        <p:nvCxnSpPr>
          <p:cNvPr id="98" name="Elbow Connector 97"/>
          <p:cNvCxnSpPr>
            <a:stCxn id="78" idx="2"/>
            <a:endCxn id="99" idx="0"/>
          </p:cNvCxnSpPr>
          <p:nvPr/>
        </p:nvCxnSpPr>
        <p:spPr>
          <a:xfrm rot="5400000">
            <a:off x="6565861" y="1226658"/>
            <a:ext cx="282391" cy="1144588"/>
          </a:xfrm>
          <a:prstGeom prst="bentConnector3">
            <a:avLst>
              <a:gd name="adj1" fmla="val 50000"/>
            </a:avLst>
          </a:prstGeom>
          <a:noFill/>
          <a:ln w="38100" cap="flat" cmpd="sng" algn="ctr">
            <a:solidFill>
              <a:srgbClr val="808080">
                <a:lumMod val="75000"/>
              </a:srgbClr>
            </a:solidFill>
            <a:prstDash val="solid"/>
          </a:ln>
          <a:effectLst/>
        </p:spPr>
      </p:cxnSp>
      <p:sp>
        <p:nvSpPr>
          <p:cNvPr id="99" name="Rectangle 98"/>
          <p:cNvSpPr/>
          <p:nvPr/>
        </p:nvSpPr>
        <p:spPr>
          <a:xfrm>
            <a:off x="5891700" y="1940147"/>
            <a:ext cx="486126" cy="270606"/>
          </a:xfrm>
          <a:prstGeom prst="rect">
            <a:avLst/>
          </a:prstGeom>
          <a:noFill/>
          <a:ln w="25400" cap="flat" cmpd="sng" algn="ctr">
            <a:noFill/>
            <a:prstDash val="solid"/>
          </a:ln>
          <a:effectLst/>
        </p:spPr>
        <p:txBody>
          <a:bodyPr lIns="61540" tIns="61540" rIns="61540" bIns="61540" rtlCol="0" anchor="ctr"/>
          <a:lstStyle/>
          <a:p>
            <a:pPr algn="ctr" defTabSz="781538">
              <a:defRPr/>
            </a:pPr>
            <a:endParaRPr lang="en-GB" sz="1538" kern="0" dirty="0">
              <a:solidFill>
                <a:srgbClr val="808080"/>
              </a:solidFill>
              <a:latin typeface="EYInterstate" panose="02000503020000020004" pitchFamily="2" charset="0"/>
            </a:endParaRPr>
          </a:p>
        </p:txBody>
      </p:sp>
      <p:cxnSp>
        <p:nvCxnSpPr>
          <p:cNvPr id="100" name="Straight Arrow Connector 99"/>
          <p:cNvCxnSpPr/>
          <p:nvPr/>
        </p:nvCxnSpPr>
        <p:spPr>
          <a:xfrm>
            <a:off x="6137887" y="2481361"/>
            <a:ext cx="0" cy="2567742"/>
          </a:xfrm>
          <a:prstGeom prst="straightConnector1">
            <a:avLst/>
          </a:prstGeom>
          <a:noFill/>
          <a:ln w="38100" cap="flat" cmpd="sng" algn="ctr">
            <a:solidFill>
              <a:srgbClr val="808080">
                <a:lumMod val="75000"/>
              </a:srgbClr>
            </a:solidFill>
            <a:prstDash val="solid"/>
            <a:tailEnd type="arrow"/>
          </a:ln>
          <a:effectLst/>
        </p:spPr>
      </p:cxnSp>
      <p:sp>
        <p:nvSpPr>
          <p:cNvPr id="101" name="Text Box 78"/>
          <p:cNvSpPr txBox="1">
            <a:spLocks noChangeArrowheads="1"/>
          </p:cNvSpPr>
          <p:nvPr/>
        </p:nvSpPr>
        <p:spPr bwMode="auto">
          <a:xfrm>
            <a:off x="6153778" y="2625908"/>
            <a:ext cx="414940" cy="277429"/>
          </a:xfrm>
          <a:prstGeom prst="rect">
            <a:avLst/>
          </a:prstGeom>
          <a:noFill/>
          <a:ln w="12700" algn="ctr">
            <a:noFill/>
            <a:miter lim="800000"/>
            <a:headEnd/>
            <a:tailEnd/>
          </a:ln>
        </p:spPr>
        <p:txBody>
          <a:bodyPr wrap="square" lIns="46155" tIns="46155" rIns="46155" bIns="46155">
            <a:spAutoFit/>
          </a:bodyPr>
          <a:lstStyle/>
          <a:p>
            <a:pPr defTabSz="781538">
              <a:spcBef>
                <a:spcPct val="50000"/>
              </a:spcBef>
              <a:defRPr/>
            </a:pPr>
            <a:r>
              <a:rPr lang="en-GB" sz="1197" b="1" kern="0" dirty="0">
                <a:solidFill>
                  <a:srgbClr val="808080"/>
                </a:solidFill>
                <a:latin typeface="EYInterstate" panose="02000503020000020004" pitchFamily="2" charset="0"/>
              </a:rPr>
              <a:t>Fail</a:t>
            </a:r>
          </a:p>
        </p:txBody>
      </p:sp>
      <p:sp>
        <p:nvSpPr>
          <p:cNvPr id="102" name="Rectangle 64"/>
          <p:cNvSpPr>
            <a:spLocks noChangeArrowheads="1"/>
          </p:cNvSpPr>
          <p:nvPr/>
        </p:nvSpPr>
        <p:spPr bwMode="gray">
          <a:xfrm>
            <a:off x="5645510" y="2903265"/>
            <a:ext cx="1564409" cy="489833"/>
          </a:xfrm>
          <a:prstGeom prst="rect">
            <a:avLst/>
          </a:prstGeom>
          <a:solidFill>
            <a:srgbClr val="FAE600"/>
          </a:solidFill>
          <a:ln>
            <a:noFill/>
            <a:prstDash val="sysDash"/>
            <a:headEnd/>
            <a:tailEnd/>
          </a:ln>
          <a:effectLst/>
          <a:scene3d>
            <a:camera prst="orthographicFront">
              <a:rot lat="0" lon="0" rev="0"/>
            </a:camera>
            <a:lightRig rig="threePt" dir="t">
              <a:rot lat="0" lon="0" rev="1200000"/>
            </a:lightRig>
          </a:scene3d>
          <a:sp3d/>
        </p:spPr>
        <p:txBody>
          <a:bodyPr anchor="ctr"/>
          <a:lstStyle/>
          <a:p>
            <a:pPr algn="ctr" defTabSz="781538">
              <a:spcBef>
                <a:spcPct val="50000"/>
              </a:spcBef>
              <a:defRPr/>
            </a:pPr>
            <a:r>
              <a:rPr lang="en-GB" sz="1368" b="1" kern="0" dirty="0">
                <a:solidFill>
                  <a:srgbClr val="808080"/>
                </a:solidFill>
                <a:latin typeface="EYInterstate" panose="02000503020000020004" pitchFamily="2" charset="0"/>
              </a:rPr>
              <a:t>Held for trading?</a:t>
            </a:r>
          </a:p>
        </p:txBody>
      </p:sp>
      <p:sp>
        <p:nvSpPr>
          <p:cNvPr id="103" name="Text Box 75"/>
          <p:cNvSpPr txBox="1">
            <a:spLocks noChangeArrowheads="1"/>
          </p:cNvSpPr>
          <p:nvPr/>
        </p:nvSpPr>
        <p:spPr bwMode="auto">
          <a:xfrm>
            <a:off x="6202361" y="3420054"/>
            <a:ext cx="366357" cy="277429"/>
          </a:xfrm>
          <a:prstGeom prst="rect">
            <a:avLst/>
          </a:prstGeom>
          <a:noFill/>
          <a:ln w="12700" algn="ctr">
            <a:noFill/>
            <a:miter lim="800000"/>
            <a:headEnd/>
            <a:tailEnd/>
          </a:ln>
        </p:spPr>
        <p:txBody>
          <a:bodyPr wrap="square" lIns="46155" tIns="46155" rIns="46155" bIns="46155">
            <a:spAutoFit/>
          </a:bodyPr>
          <a:lstStyle>
            <a:defPPr>
              <a:defRPr lang="en-US"/>
            </a:defPPr>
            <a:lvl1pPr>
              <a:spcBef>
                <a:spcPct val="50000"/>
              </a:spcBef>
              <a:defRPr sz="1400" b="1">
                <a:solidFill>
                  <a:schemeClr val="bg1"/>
                </a:solidFill>
              </a:defRPr>
            </a:lvl1pPr>
          </a:lstStyle>
          <a:p>
            <a:pPr defTabSz="781538">
              <a:defRPr/>
            </a:pPr>
            <a:r>
              <a:rPr lang="en-GB" sz="1197" kern="0" dirty="0">
                <a:solidFill>
                  <a:srgbClr val="808080"/>
                </a:solidFill>
                <a:latin typeface="EYInterstate" panose="02000503020000020004" pitchFamily="2" charset="0"/>
              </a:rPr>
              <a:t>Yes</a:t>
            </a:r>
          </a:p>
        </p:txBody>
      </p:sp>
      <p:cxnSp>
        <p:nvCxnSpPr>
          <p:cNvPr id="104" name="Elbow Connector 103"/>
          <p:cNvCxnSpPr>
            <a:endCxn id="102" idx="3"/>
          </p:cNvCxnSpPr>
          <p:nvPr/>
        </p:nvCxnSpPr>
        <p:spPr>
          <a:xfrm rot="16200000" flipV="1">
            <a:off x="6965659" y="3392442"/>
            <a:ext cx="1016714" cy="528193"/>
          </a:xfrm>
          <a:prstGeom prst="bentConnector2">
            <a:avLst/>
          </a:prstGeom>
          <a:noFill/>
          <a:ln w="38100" cap="flat" cmpd="sng" algn="ctr">
            <a:solidFill>
              <a:srgbClr val="808080">
                <a:lumMod val="75000"/>
              </a:srgbClr>
            </a:solidFill>
            <a:prstDash val="solid"/>
          </a:ln>
          <a:effectLst/>
        </p:spPr>
      </p:cxnSp>
      <p:sp>
        <p:nvSpPr>
          <p:cNvPr id="105" name="Text Box 75"/>
          <p:cNvSpPr txBox="1">
            <a:spLocks noChangeArrowheads="1"/>
          </p:cNvSpPr>
          <p:nvPr/>
        </p:nvSpPr>
        <p:spPr bwMode="auto">
          <a:xfrm>
            <a:off x="7350542" y="3420054"/>
            <a:ext cx="366357" cy="277429"/>
          </a:xfrm>
          <a:prstGeom prst="rect">
            <a:avLst/>
          </a:prstGeom>
          <a:noFill/>
          <a:ln w="12700" algn="ctr">
            <a:noFill/>
            <a:miter lim="800000"/>
            <a:headEnd/>
            <a:tailEnd/>
          </a:ln>
        </p:spPr>
        <p:txBody>
          <a:bodyPr wrap="square" lIns="46155" tIns="46155" rIns="46155" bIns="46155">
            <a:spAutoFit/>
          </a:bodyPr>
          <a:lstStyle/>
          <a:p>
            <a:pPr defTabSz="781538">
              <a:spcBef>
                <a:spcPct val="50000"/>
              </a:spcBef>
              <a:defRPr/>
            </a:pPr>
            <a:r>
              <a:rPr lang="en-GB" sz="1197" b="1" kern="0" dirty="0">
                <a:solidFill>
                  <a:srgbClr val="808080"/>
                </a:solidFill>
                <a:latin typeface="EYInterstate" panose="02000503020000020004" pitchFamily="2" charset="0"/>
              </a:rPr>
              <a:t>No</a:t>
            </a:r>
          </a:p>
        </p:txBody>
      </p:sp>
      <p:sp>
        <p:nvSpPr>
          <p:cNvPr id="106" name="Rectangle 65"/>
          <p:cNvSpPr>
            <a:spLocks noChangeArrowheads="1"/>
          </p:cNvSpPr>
          <p:nvPr/>
        </p:nvSpPr>
        <p:spPr bwMode="gray">
          <a:xfrm>
            <a:off x="6698964" y="4103678"/>
            <a:ext cx="1346885" cy="489832"/>
          </a:xfrm>
          <a:prstGeom prst="rect">
            <a:avLst/>
          </a:prstGeom>
          <a:solidFill>
            <a:srgbClr val="FAE600"/>
          </a:solidFill>
          <a:ln>
            <a:noFill/>
            <a:prstDash val="sysDash"/>
            <a:headEnd/>
            <a:tailEnd/>
          </a:ln>
          <a:effectLst/>
          <a:scene3d>
            <a:camera prst="orthographicFront">
              <a:rot lat="0" lon="0" rev="0"/>
            </a:camera>
            <a:lightRig rig="threePt" dir="t">
              <a:rot lat="0" lon="0" rev="1200000"/>
            </a:lightRig>
          </a:scene3d>
          <a:sp3d/>
        </p:spPr>
        <p:txBody>
          <a:bodyPr anchor="ctr"/>
          <a:lstStyle/>
          <a:p>
            <a:pPr algn="ctr" defTabSz="781538">
              <a:spcBef>
                <a:spcPct val="50000"/>
              </a:spcBef>
              <a:defRPr/>
            </a:pPr>
            <a:r>
              <a:rPr lang="en-US" sz="1368" b="1" kern="0" dirty="0">
                <a:solidFill>
                  <a:srgbClr val="808080"/>
                </a:solidFill>
                <a:latin typeface="EYInterstate" panose="02000503020000020004" pitchFamily="2" charset="0"/>
              </a:rPr>
              <a:t>FVOCI option elected ?</a:t>
            </a:r>
          </a:p>
        </p:txBody>
      </p:sp>
      <p:cxnSp>
        <p:nvCxnSpPr>
          <p:cNvPr id="107" name="Elbow Connector 106"/>
          <p:cNvCxnSpPr/>
          <p:nvPr/>
        </p:nvCxnSpPr>
        <p:spPr>
          <a:xfrm flipV="1">
            <a:off x="2444501" y="2595529"/>
            <a:ext cx="2418991" cy="344773"/>
          </a:xfrm>
          <a:prstGeom prst="bentConnector3">
            <a:avLst>
              <a:gd name="adj1" fmla="val -8134"/>
            </a:avLst>
          </a:prstGeom>
          <a:noFill/>
          <a:ln w="38100" cap="flat" cmpd="sng" algn="ctr">
            <a:solidFill>
              <a:srgbClr val="808080">
                <a:lumMod val="75000"/>
              </a:srgbClr>
            </a:solidFill>
            <a:prstDash val="solid"/>
          </a:ln>
          <a:effectLst/>
        </p:spPr>
      </p:cxnSp>
      <p:sp>
        <p:nvSpPr>
          <p:cNvPr id="108" name="Rectangle 62"/>
          <p:cNvSpPr>
            <a:spLocks noChangeArrowheads="1"/>
          </p:cNvSpPr>
          <p:nvPr/>
        </p:nvSpPr>
        <p:spPr bwMode="gray">
          <a:xfrm>
            <a:off x="537100" y="2903265"/>
            <a:ext cx="4137472" cy="523092"/>
          </a:xfrm>
          <a:prstGeom prst="rect">
            <a:avLst/>
          </a:prstGeom>
          <a:solidFill>
            <a:srgbClr val="FAE600"/>
          </a:solidFill>
          <a:ln>
            <a:noFill/>
            <a:prstDash val="sysDash"/>
            <a:headEnd/>
            <a:tailEnd/>
          </a:ln>
          <a:effectLst/>
          <a:scene3d>
            <a:camera prst="orthographicFront">
              <a:rot lat="0" lon="0" rev="0"/>
            </a:camera>
            <a:lightRig rig="threePt" dir="t">
              <a:rot lat="0" lon="0" rev="1200000"/>
            </a:lightRig>
          </a:scene3d>
          <a:sp3d/>
        </p:spPr>
        <p:txBody>
          <a:bodyPr anchor="ctr"/>
          <a:lstStyle/>
          <a:p>
            <a:pPr algn="ctr" defTabSz="781538">
              <a:spcBef>
                <a:spcPct val="50000"/>
              </a:spcBef>
              <a:defRPr/>
            </a:pPr>
            <a:r>
              <a:rPr lang="en-GB" sz="1368" b="1" kern="0" dirty="0">
                <a:solidFill>
                  <a:srgbClr val="808080"/>
                </a:solidFill>
                <a:latin typeface="EYInterstate" panose="02000503020000020004" pitchFamily="2" charset="0"/>
              </a:rPr>
              <a:t>‘Business model’ test (at an aggregate level)</a:t>
            </a:r>
          </a:p>
        </p:txBody>
      </p:sp>
      <p:sp>
        <p:nvSpPr>
          <p:cNvPr id="49"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Classification and Measurement Model of Financial Assets</a:t>
            </a:r>
            <a:endParaRPr lang="en-US" altLang="en-US" sz="2051" dirty="0">
              <a:solidFill>
                <a:schemeClr val="tx1">
                  <a:lumMod val="50000"/>
                </a:schemeClr>
              </a:solidFill>
            </a:endParaRPr>
          </a:p>
        </p:txBody>
      </p:sp>
    </p:spTree>
    <p:extLst>
      <p:ext uri="{BB962C8B-B14F-4D97-AF65-F5344CB8AC3E}">
        <p14:creationId xmlns:p14="http://schemas.microsoft.com/office/powerpoint/2010/main" val="1741790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p:cNvSpPr txBox="1">
            <a:spLocks/>
          </p:cNvSpPr>
          <p:nvPr/>
        </p:nvSpPr>
        <p:spPr>
          <a:xfrm>
            <a:off x="389424" y="1300886"/>
            <a:ext cx="8297418" cy="4176321"/>
          </a:xfrm>
          <a:prstGeom prst="rect">
            <a:avLst/>
          </a:prstGeom>
        </p:spPr>
        <p:txBody>
          <a:bodyPr/>
          <a:lst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08002" lvl="1" indent="-308002" algn="just">
              <a:lnSpc>
                <a:spcPct val="150000"/>
              </a:lnSpc>
              <a:buClr>
                <a:srgbClr val="FFD200"/>
              </a:buClr>
              <a:buSzPct val="75000"/>
              <a:buFont typeface="Arial" charset="0"/>
              <a:buChar char="►"/>
              <a:defRPr/>
            </a:pPr>
            <a:r>
              <a:rPr lang="de-CH" sz="1538" dirty="0">
                <a:solidFill>
                  <a:srgbClr val="808080"/>
                </a:solidFill>
                <a:latin typeface="EYInterstate" panose="02000503020000020004" pitchFamily="2" charset="0"/>
              </a:rPr>
              <a:t>The business model assessment should </a:t>
            </a:r>
            <a:r>
              <a:rPr lang="en-GB" sz="1538" dirty="0">
                <a:solidFill>
                  <a:srgbClr val="808080"/>
                </a:solidFill>
                <a:latin typeface="EYInterstate" panose="02000503020000020004" pitchFamily="2" charset="0"/>
              </a:rPr>
              <a:t>refer to how an entity manages its financial assets in order to generate cash flows and create value for the entity.</a:t>
            </a:r>
          </a:p>
          <a:p>
            <a:pPr marL="308002" lvl="1" indent="-308002" algn="just">
              <a:lnSpc>
                <a:spcPct val="150000"/>
              </a:lnSpc>
              <a:buClr>
                <a:srgbClr val="FFD200"/>
              </a:buClr>
              <a:buSzPct val="75000"/>
              <a:buFont typeface="Arial" charset="0"/>
              <a:buChar char="►"/>
              <a:defRPr/>
            </a:pPr>
            <a:r>
              <a:rPr lang="en-GB" sz="1538" dirty="0">
                <a:solidFill>
                  <a:srgbClr val="808080"/>
                </a:solidFill>
                <a:latin typeface="EYInterstate" panose="02000503020000020004" pitchFamily="2" charset="0"/>
              </a:rPr>
              <a:t>The entity’s business model for managing financial assets is often observable through particular activities that are undertaken to achieve the objectives of that business model.</a:t>
            </a:r>
          </a:p>
          <a:p>
            <a:pPr marL="308002" lvl="1" indent="-308002" algn="just">
              <a:lnSpc>
                <a:spcPct val="150000"/>
              </a:lnSpc>
              <a:buClr>
                <a:srgbClr val="FFD200"/>
              </a:buClr>
              <a:buSzPct val="75000"/>
              <a:buFont typeface="Arial" charset="0"/>
              <a:buChar char="►"/>
              <a:defRPr/>
            </a:pPr>
            <a:r>
              <a:rPr lang="en-GB" sz="1538" dirty="0">
                <a:solidFill>
                  <a:srgbClr val="808080"/>
                </a:solidFill>
                <a:latin typeface="EYInterstate" panose="02000503020000020004" pitchFamily="2" charset="0"/>
              </a:rPr>
              <a:t>Sales do not drive the business model assessment and information about past sales should not be considered in isolation.</a:t>
            </a:r>
          </a:p>
          <a:p>
            <a:pPr marL="308002" lvl="1" indent="-308002" algn="just">
              <a:lnSpc>
                <a:spcPct val="150000"/>
              </a:lnSpc>
              <a:buClr>
                <a:srgbClr val="FFD200"/>
              </a:buClr>
              <a:buSzPct val="75000"/>
              <a:buFont typeface="Arial" charset="0"/>
              <a:buChar char="►"/>
              <a:defRPr/>
            </a:pPr>
            <a:r>
              <a:rPr lang="en-GB" sz="1538" dirty="0">
                <a:solidFill>
                  <a:srgbClr val="808080"/>
                </a:solidFill>
                <a:latin typeface="EYInterstate" panose="02000503020000020004" pitchFamily="2" charset="0"/>
              </a:rPr>
              <a:t>Business activities usually reflect the way in which the performance of financial assets is evaluated and reported, as well as the risks that typically affect the performance of the business model and how those risks are managed.</a:t>
            </a:r>
          </a:p>
          <a:p>
            <a:pPr algn="just">
              <a:lnSpc>
                <a:spcPct val="150000"/>
              </a:lnSpc>
              <a:buClr>
                <a:srgbClr val="FFE600"/>
              </a:buClr>
            </a:pPr>
            <a:endParaRPr lang="en-GB" sz="1709" dirty="0">
              <a:solidFill>
                <a:srgbClr val="808080"/>
              </a:solidFill>
              <a:latin typeface="EYInterstate" panose="02000503020000020004" pitchFamily="2" charset="0"/>
            </a:endParaRPr>
          </a:p>
          <a:p>
            <a:pPr>
              <a:buClr>
                <a:srgbClr val="FFE600"/>
              </a:buClr>
            </a:pPr>
            <a:endParaRPr lang="en-CA" sz="1709" dirty="0">
              <a:solidFill>
                <a:srgbClr val="646464"/>
              </a:solidFill>
              <a:latin typeface="EYInterstate" panose="02000503020000020004" pitchFamily="2" charset="0"/>
            </a:endParaRPr>
          </a:p>
        </p:txBody>
      </p:sp>
      <p:sp>
        <p:nvSpPr>
          <p:cNvPr id="5"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Overall Business Model Assessment</a:t>
            </a:r>
            <a:endParaRPr lang="en-US" altLang="en-US" sz="2051" dirty="0">
              <a:solidFill>
                <a:schemeClr val="tx1">
                  <a:lumMod val="50000"/>
                </a:schemeClr>
              </a:solidFill>
            </a:endParaRPr>
          </a:p>
        </p:txBody>
      </p:sp>
    </p:spTree>
    <p:extLst>
      <p:ext uri="{BB962C8B-B14F-4D97-AF65-F5344CB8AC3E}">
        <p14:creationId xmlns:p14="http://schemas.microsoft.com/office/powerpoint/2010/main" val="1480597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736038" y="1753635"/>
            <a:ext cx="7324427" cy="4168330"/>
            <a:chOff x="287338" y="1802160"/>
            <a:chExt cx="8569325" cy="4352703"/>
          </a:xfrm>
        </p:grpSpPr>
        <p:sp>
          <p:nvSpPr>
            <p:cNvPr id="11" name="AutoShape 7"/>
            <p:cNvSpPr>
              <a:spLocks noChangeArrowheads="1"/>
            </p:cNvSpPr>
            <p:nvPr/>
          </p:nvSpPr>
          <p:spPr bwMode="blackWhite">
            <a:xfrm>
              <a:off x="4586288" y="3505200"/>
              <a:ext cx="4176712" cy="1526828"/>
            </a:xfrm>
            <a:prstGeom prst="flowChartAlternateProcess">
              <a:avLst/>
            </a:prstGeom>
            <a:solidFill>
              <a:srgbClr val="FAE600"/>
            </a:solidFill>
            <a:ln w="9525" cap="flat" cmpd="sng" algn="ctr">
              <a:solidFill>
                <a:srgbClr val="FFE600">
                  <a:shade val="95000"/>
                  <a:satMod val="105000"/>
                </a:srgbClr>
              </a:solidFill>
              <a:prstDash val="solid"/>
              <a:headEnd/>
              <a:tailEnd/>
            </a:ln>
            <a:effectLst>
              <a:outerShdw blurRad="40000" dist="23000" dir="5400000" rotWithShape="0">
                <a:srgbClr val="000000">
                  <a:alpha val="35000"/>
                </a:srgbClr>
              </a:outerShdw>
            </a:effectLst>
          </p:spPr>
          <p:txBody>
            <a:bodyPr lIns="61540" tIns="61540" rIns="61540" bIns="61540" anchor="b"/>
            <a:lstStyle/>
            <a:p>
              <a:pPr defTabSz="781538" fontAlgn="base">
                <a:spcBef>
                  <a:spcPct val="0"/>
                </a:spcBef>
                <a:spcAft>
                  <a:spcPct val="0"/>
                </a:spcAft>
                <a:defRPr/>
              </a:pPr>
              <a:r>
                <a:rPr lang="en-GB" sz="1538" b="1" kern="0" dirty="0">
                  <a:solidFill>
                    <a:srgbClr val="808080"/>
                  </a:solidFill>
                  <a:latin typeface="EYInterstate" panose="02000503020000020004" pitchFamily="2" charset="0"/>
                </a:rPr>
                <a:t>Sales made close to maturity and  proceeds approximate the collection of remaining cash flows</a:t>
              </a:r>
            </a:p>
          </p:txBody>
        </p:sp>
        <p:sp>
          <p:nvSpPr>
            <p:cNvPr id="12" name="AutoShape 5"/>
            <p:cNvSpPr>
              <a:spLocks noChangeArrowheads="1"/>
            </p:cNvSpPr>
            <p:nvPr/>
          </p:nvSpPr>
          <p:spPr bwMode="blackWhite">
            <a:xfrm>
              <a:off x="4572000" y="1802160"/>
              <a:ext cx="4176712" cy="1626840"/>
            </a:xfrm>
            <a:prstGeom prst="flowChartAlternateProcess">
              <a:avLst/>
            </a:prstGeom>
            <a:gradFill rotWithShape="1">
              <a:gsLst>
                <a:gs pos="0">
                  <a:srgbClr val="999999">
                    <a:shade val="51000"/>
                    <a:satMod val="130000"/>
                  </a:srgbClr>
                </a:gs>
                <a:gs pos="80000">
                  <a:srgbClr val="999999">
                    <a:shade val="93000"/>
                    <a:satMod val="130000"/>
                  </a:srgbClr>
                </a:gs>
                <a:gs pos="100000">
                  <a:srgbClr val="999999">
                    <a:shade val="94000"/>
                    <a:satMod val="135000"/>
                  </a:srgbClr>
                </a:gs>
              </a:gsLst>
              <a:lin ang="16200000" scaled="0"/>
            </a:gradFill>
            <a:ln w="9525" cap="flat" cmpd="sng" algn="ctr">
              <a:solidFill>
                <a:srgbClr val="999999">
                  <a:shade val="95000"/>
                  <a:satMod val="105000"/>
                </a:srgbClr>
              </a:solidFill>
              <a:prstDash val="solid"/>
              <a:headEnd/>
              <a:tailEnd/>
            </a:ln>
            <a:effectLst>
              <a:outerShdw blurRad="40000" dist="23000" dir="5400000" rotWithShape="0">
                <a:srgbClr val="000000">
                  <a:alpha val="35000"/>
                </a:srgbClr>
              </a:outerShdw>
            </a:effectLst>
          </p:spPr>
          <p:txBody>
            <a:bodyPr lIns="61540" tIns="61540" rIns="61540" bIns="61540"/>
            <a:lstStyle/>
            <a:p>
              <a:pPr defTabSz="781538" fontAlgn="base">
                <a:spcBef>
                  <a:spcPct val="0"/>
                </a:spcBef>
                <a:spcAft>
                  <a:spcPct val="0"/>
                </a:spcAft>
                <a:defRPr/>
              </a:pPr>
              <a:r>
                <a:rPr lang="en-GB" sz="1538" b="1" kern="0" dirty="0">
                  <a:solidFill>
                    <a:srgbClr val="808080">
                      <a:lumMod val="20000"/>
                      <a:lumOff val="80000"/>
                    </a:srgbClr>
                  </a:solidFill>
                  <a:latin typeface="EYInterstate" panose="02000503020000020004" pitchFamily="2" charset="0"/>
                </a:rPr>
                <a:t>Infrequent sales (eg unanticipated stressed scenarios) even if significant </a:t>
              </a:r>
            </a:p>
          </p:txBody>
        </p:sp>
        <p:sp>
          <p:nvSpPr>
            <p:cNvPr id="13" name="AutoShape 6"/>
            <p:cNvSpPr>
              <a:spLocks noChangeArrowheads="1"/>
            </p:cNvSpPr>
            <p:nvPr/>
          </p:nvSpPr>
          <p:spPr bwMode="blackWhite">
            <a:xfrm>
              <a:off x="323850" y="1802160"/>
              <a:ext cx="4176713" cy="1626840"/>
            </a:xfrm>
            <a:prstGeom prst="flowChartAlternateProcess">
              <a:avLst/>
            </a:prstGeom>
            <a:solidFill>
              <a:srgbClr val="FAE600"/>
            </a:solidFill>
            <a:ln w="9525" cap="flat" cmpd="sng" algn="ctr">
              <a:solidFill>
                <a:srgbClr val="FFE600">
                  <a:shade val="95000"/>
                  <a:satMod val="105000"/>
                </a:srgbClr>
              </a:solidFill>
              <a:prstDash val="solid"/>
              <a:headEnd/>
              <a:tailEnd/>
            </a:ln>
            <a:effectLst>
              <a:outerShdw blurRad="40000" dist="23000" dir="5400000" rotWithShape="0">
                <a:srgbClr val="000000">
                  <a:alpha val="35000"/>
                </a:srgbClr>
              </a:outerShdw>
            </a:effectLst>
          </p:spPr>
          <p:txBody>
            <a:bodyPr lIns="61540" tIns="61540" rIns="61540" bIns="61540"/>
            <a:lstStyle/>
            <a:p>
              <a:pPr marL="0" lvl="4" defTabSz="781538" fontAlgn="base">
                <a:spcBef>
                  <a:spcPct val="0"/>
                </a:spcBef>
                <a:spcAft>
                  <a:spcPct val="0"/>
                </a:spcAft>
                <a:defRPr/>
              </a:pPr>
              <a:r>
                <a:rPr lang="en-GB" sz="1538" b="1" kern="0" dirty="0">
                  <a:solidFill>
                    <a:srgbClr val="808080"/>
                  </a:solidFill>
                  <a:latin typeface="EYInterstate" panose="02000503020000020004" pitchFamily="2" charset="0"/>
                </a:rPr>
                <a:t>Sales due to deterioration in credit quality in line with a documented investment policy</a:t>
              </a:r>
            </a:p>
            <a:p>
              <a:pPr defTabSz="781538" fontAlgn="base">
                <a:spcBef>
                  <a:spcPct val="0"/>
                </a:spcBef>
                <a:spcAft>
                  <a:spcPct val="0"/>
                </a:spcAft>
                <a:defRPr/>
              </a:pPr>
              <a:endParaRPr lang="en-GB" sz="1538" b="1" kern="0" dirty="0">
                <a:solidFill>
                  <a:srgbClr val="000000"/>
                </a:solidFill>
                <a:latin typeface="EYInterstate" panose="02000503020000020004" pitchFamily="2" charset="0"/>
              </a:endParaRPr>
            </a:p>
          </p:txBody>
        </p:sp>
        <p:sp>
          <p:nvSpPr>
            <p:cNvPr id="14" name="AutoShape 5"/>
            <p:cNvSpPr>
              <a:spLocks noChangeArrowheads="1"/>
            </p:cNvSpPr>
            <p:nvPr/>
          </p:nvSpPr>
          <p:spPr bwMode="blackWhite">
            <a:xfrm>
              <a:off x="457199" y="3505200"/>
              <a:ext cx="4043363" cy="1524001"/>
            </a:xfrm>
            <a:prstGeom prst="flowChartAlternateProcess">
              <a:avLst/>
            </a:prstGeom>
            <a:gradFill rotWithShape="1">
              <a:gsLst>
                <a:gs pos="0">
                  <a:srgbClr val="999999">
                    <a:shade val="51000"/>
                    <a:satMod val="130000"/>
                  </a:srgbClr>
                </a:gs>
                <a:gs pos="80000">
                  <a:srgbClr val="999999">
                    <a:shade val="93000"/>
                    <a:satMod val="130000"/>
                  </a:srgbClr>
                </a:gs>
                <a:gs pos="100000">
                  <a:srgbClr val="999999">
                    <a:shade val="94000"/>
                    <a:satMod val="135000"/>
                  </a:srgbClr>
                </a:gs>
              </a:gsLst>
              <a:lin ang="16200000" scaled="0"/>
            </a:gradFill>
            <a:ln w="9525" cap="flat" cmpd="sng" algn="ctr">
              <a:solidFill>
                <a:srgbClr val="999999">
                  <a:shade val="95000"/>
                  <a:satMod val="105000"/>
                </a:srgbClr>
              </a:solidFill>
              <a:prstDash val="solid"/>
              <a:headEnd/>
              <a:tailEnd/>
            </a:ln>
            <a:effectLst>
              <a:outerShdw blurRad="40000" dist="23000" dir="5400000" rotWithShape="0">
                <a:srgbClr val="000000">
                  <a:alpha val="35000"/>
                </a:srgbClr>
              </a:outerShdw>
            </a:effectLst>
          </p:spPr>
          <p:txBody>
            <a:bodyPr lIns="61540" tIns="61540" rIns="61540" bIns="61540"/>
            <a:lstStyle/>
            <a:p>
              <a:pPr defTabSz="781538" fontAlgn="base">
                <a:spcBef>
                  <a:spcPct val="0"/>
                </a:spcBef>
                <a:spcAft>
                  <a:spcPct val="0"/>
                </a:spcAft>
                <a:defRPr/>
              </a:pPr>
              <a:endParaRPr lang="en-GB" sz="1538" b="1" kern="0" dirty="0">
                <a:solidFill>
                  <a:srgbClr val="808080">
                    <a:lumMod val="20000"/>
                    <a:lumOff val="80000"/>
                  </a:srgbClr>
                </a:solidFill>
                <a:latin typeface="EYInterstate" panose="02000503020000020004" pitchFamily="2" charset="0"/>
              </a:endParaRPr>
            </a:p>
            <a:p>
              <a:pPr defTabSz="781538" fontAlgn="base">
                <a:spcBef>
                  <a:spcPct val="0"/>
                </a:spcBef>
                <a:spcAft>
                  <a:spcPct val="0"/>
                </a:spcAft>
                <a:defRPr/>
              </a:pPr>
              <a:r>
                <a:rPr lang="en-GB" sz="1538" b="1" kern="0" dirty="0">
                  <a:solidFill>
                    <a:srgbClr val="808080">
                      <a:lumMod val="20000"/>
                      <a:lumOff val="80000"/>
                    </a:srgbClr>
                  </a:solidFill>
                  <a:latin typeface="EYInterstate" panose="02000503020000020004" pitchFamily="2" charset="0"/>
                </a:rPr>
                <a:t>In significant sales, both individually and in aggregate, even if frequent</a:t>
              </a:r>
            </a:p>
            <a:p>
              <a:pPr algn="r" defTabSz="781538" fontAlgn="base">
                <a:spcBef>
                  <a:spcPct val="0"/>
                </a:spcBef>
                <a:spcAft>
                  <a:spcPct val="0"/>
                </a:spcAft>
                <a:defRPr/>
              </a:pPr>
              <a:endParaRPr lang="en-GB" sz="1538" b="1" kern="0" dirty="0">
                <a:solidFill>
                  <a:srgbClr val="808080">
                    <a:lumMod val="20000"/>
                    <a:lumOff val="80000"/>
                  </a:srgbClr>
                </a:solidFill>
                <a:latin typeface="EYInterstate" panose="02000503020000020004" pitchFamily="2" charset="0"/>
              </a:endParaRPr>
            </a:p>
          </p:txBody>
        </p:sp>
        <p:sp>
          <p:nvSpPr>
            <p:cNvPr id="16" name="AutoShape 8"/>
            <p:cNvSpPr>
              <a:spLocks noChangeArrowheads="1"/>
            </p:cNvSpPr>
            <p:nvPr/>
          </p:nvSpPr>
          <p:spPr bwMode="blackWhite">
            <a:xfrm>
              <a:off x="287338" y="5270720"/>
              <a:ext cx="8569325" cy="884143"/>
            </a:xfrm>
            <a:prstGeom prst="flowChartAlternateProcess">
              <a:avLst/>
            </a:prstGeom>
            <a:solidFill>
              <a:srgbClr val="FAE600"/>
            </a:solidFill>
            <a:ln w="9525" cap="flat" cmpd="sng" algn="ctr">
              <a:solidFill>
                <a:srgbClr val="808080">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lstStyle/>
            <a:p>
              <a:pPr defTabSz="781538" fontAlgn="base">
                <a:spcBef>
                  <a:spcPct val="0"/>
                </a:spcBef>
                <a:spcAft>
                  <a:spcPct val="0"/>
                </a:spcAft>
                <a:defRPr/>
              </a:pPr>
              <a:r>
                <a:rPr lang="en-GB" sz="1368" b="1" kern="0" dirty="0">
                  <a:solidFill>
                    <a:srgbClr val="808080"/>
                  </a:solidFill>
                  <a:latin typeface="EYInterstate" panose="02000503020000020004" pitchFamily="2" charset="0"/>
                </a:rPr>
                <a:t>The fact that the requirement to sell the financial asset is imposed by a third party (e.g., a regulator) is not relevant for assessment of business model</a:t>
              </a:r>
              <a:endParaRPr lang="en-US" sz="1368" b="1" kern="0" dirty="0">
                <a:solidFill>
                  <a:srgbClr val="808080"/>
                </a:solidFill>
                <a:latin typeface="EYInterstate" panose="02000503020000020004" pitchFamily="2" charset="0"/>
              </a:endParaRPr>
            </a:p>
          </p:txBody>
        </p:sp>
      </p:grpSp>
      <p:sp>
        <p:nvSpPr>
          <p:cNvPr id="2" name="Rectangle 1"/>
          <p:cNvSpPr/>
          <p:nvPr/>
        </p:nvSpPr>
        <p:spPr>
          <a:xfrm>
            <a:off x="446387" y="1280190"/>
            <a:ext cx="8150791" cy="329001"/>
          </a:xfrm>
          <a:prstGeom prst="rect">
            <a:avLst/>
          </a:prstGeom>
        </p:spPr>
        <p:txBody>
          <a:bodyPr wrap="square">
            <a:spAutoFit/>
          </a:bodyPr>
          <a:lstStyle/>
          <a:p>
            <a:r>
              <a:rPr lang="en-US" altLang="en-US" sz="1538" dirty="0">
                <a:solidFill>
                  <a:srgbClr val="808080"/>
                </a:solidFill>
                <a:latin typeface="EYInterstate" panose="02000503020000020004" pitchFamily="2" charset="0"/>
              </a:rPr>
              <a:t>Examples of sales that would be consistent with a hold to collect business model:</a:t>
            </a:r>
            <a:endParaRPr lang="en-IN" sz="1538" dirty="0"/>
          </a:p>
        </p:txBody>
      </p:sp>
      <p:sp>
        <p:nvSpPr>
          <p:cNvPr id="15"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Amortised Cost Business Model</a:t>
            </a:r>
            <a:endParaRPr lang="en-US" altLang="en-US" sz="2051" dirty="0">
              <a:solidFill>
                <a:schemeClr val="tx1">
                  <a:lumMod val="50000"/>
                </a:schemeClr>
              </a:solidFill>
            </a:endParaRPr>
          </a:p>
        </p:txBody>
      </p:sp>
    </p:spTree>
    <p:extLst>
      <p:ext uri="{BB962C8B-B14F-4D97-AF65-F5344CB8AC3E}">
        <p14:creationId xmlns:p14="http://schemas.microsoft.com/office/powerpoint/2010/main" val="6424484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AutoShape 8"/>
          <p:cNvSpPr>
            <a:spLocks noChangeArrowheads="1"/>
          </p:cNvSpPr>
          <p:nvPr/>
        </p:nvSpPr>
        <p:spPr bwMode="blackWhite">
          <a:xfrm>
            <a:off x="1107213" y="3059593"/>
            <a:ext cx="2865725" cy="1046153"/>
          </a:xfrm>
          <a:prstGeom prst="flowChartAlternateProcess">
            <a:avLst/>
          </a:prstGeom>
          <a:solidFill>
            <a:srgbClr val="808080"/>
          </a:solidFill>
          <a:ln w="25400" cap="flat" cmpd="sng" algn="ctr">
            <a:solidFill>
              <a:srgbClr val="808080"/>
            </a:solidFill>
            <a:prstDash val="solid"/>
            <a:headEnd/>
            <a:tailEnd/>
          </a:ln>
          <a:effectLst/>
        </p:spPr>
        <p:txBody>
          <a:bodyPr lIns="61540" tIns="61540" rIns="61540" bIns="61540" anchor="ctr"/>
          <a:lstStyle/>
          <a:p>
            <a:pPr marL="293077" indent="-293077" defTabSz="781538" fontAlgn="base">
              <a:spcBef>
                <a:spcPct val="0"/>
              </a:spcBef>
              <a:spcAft>
                <a:spcPct val="0"/>
              </a:spcAft>
              <a:buFontTx/>
              <a:buAutoNum type="arabicPeriod"/>
              <a:defRPr/>
            </a:pPr>
            <a:r>
              <a:rPr lang="en-GB" sz="1538" b="1" kern="0" dirty="0">
                <a:solidFill>
                  <a:srgbClr val="808080">
                    <a:lumMod val="20000"/>
                    <a:lumOff val="80000"/>
                  </a:srgbClr>
                </a:solidFill>
                <a:latin typeface="EYInterstate" panose="02000503020000020004" pitchFamily="2" charset="0"/>
              </a:rPr>
              <a:t>To hold Contractual cash flows and</a:t>
            </a:r>
          </a:p>
          <a:p>
            <a:pPr marL="293077" indent="-293077" defTabSz="781538" fontAlgn="base">
              <a:spcBef>
                <a:spcPct val="0"/>
              </a:spcBef>
              <a:spcAft>
                <a:spcPct val="0"/>
              </a:spcAft>
              <a:buFontTx/>
              <a:buAutoNum type="arabicPeriod"/>
              <a:defRPr/>
            </a:pPr>
            <a:r>
              <a:rPr lang="en-GB" sz="1538" b="1" kern="0" dirty="0">
                <a:solidFill>
                  <a:srgbClr val="808080">
                    <a:lumMod val="20000"/>
                    <a:lumOff val="80000"/>
                  </a:srgbClr>
                </a:solidFill>
                <a:latin typeface="EYInterstate" panose="02000503020000020004" pitchFamily="2" charset="0"/>
              </a:rPr>
              <a:t>Sell Financial Assets</a:t>
            </a:r>
          </a:p>
        </p:txBody>
      </p:sp>
      <p:sp>
        <p:nvSpPr>
          <p:cNvPr id="24" name="AutoShape 8"/>
          <p:cNvSpPr>
            <a:spLocks noChangeArrowheads="1"/>
          </p:cNvSpPr>
          <p:nvPr/>
        </p:nvSpPr>
        <p:spPr bwMode="blackWhite">
          <a:xfrm>
            <a:off x="5329817" y="3059592"/>
            <a:ext cx="2735465" cy="1046153"/>
          </a:xfrm>
          <a:prstGeom prst="flowChartAlternateProcess">
            <a:avLst/>
          </a:prstGeom>
          <a:solidFill>
            <a:srgbClr val="808080"/>
          </a:solidFill>
          <a:ln w="25400" cap="flat" cmpd="sng" algn="ctr">
            <a:solidFill>
              <a:srgbClr val="808080"/>
            </a:solidFill>
            <a:prstDash val="solid"/>
            <a:headEnd/>
            <a:tailEnd/>
          </a:ln>
          <a:effectLst/>
        </p:spPr>
        <p:txBody>
          <a:bodyPr lIns="61540" tIns="61540" rIns="61540" bIns="61540" anchor="ctr"/>
          <a:lstStyle/>
          <a:p>
            <a:pPr defTabSz="781538" fontAlgn="base">
              <a:spcBef>
                <a:spcPct val="0"/>
              </a:spcBef>
              <a:spcAft>
                <a:spcPct val="0"/>
              </a:spcAft>
              <a:defRPr/>
            </a:pPr>
            <a:r>
              <a:rPr lang="en-GB" sz="1538" b="1" kern="0" dirty="0">
                <a:solidFill>
                  <a:srgbClr val="808080">
                    <a:lumMod val="20000"/>
                    <a:lumOff val="80000"/>
                  </a:srgbClr>
                </a:solidFill>
                <a:latin typeface="EYInterstate" panose="02000503020000020004" pitchFamily="2" charset="0"/>
              </a:rPr>
              <a:t>This Category is:-</a:t>
            </a:r>
          </a:p>
          <a:p>
            <a:pPr marL="293077" indent="-293077" defTabSz="781538" fontAlgn="base">
              <a:spcBef>
                <a:spcPct val="0"/>
              </a:spcBef>
              <a:spcAft>
                <a:spcPct val="0"/>
              </a:spcAft>
              <a:buFont typeface="+mj-lt"/>
              <a:buAutoNum type="arabicPeriod"/>
              <a:defRPr/>
            </a:pPr>
            <a:r>
              <a:rPr lang="en-GB" sz="1538" b="1" kern="0" dirty="0">
                <a:solidFill>
                  <a:srgbClr val="808080">
                    <a:lumMod val="20000"/>
                    <a:lumOff val="80000"/>
                  </a:srgbClr>
                </a:solidFill>
                <a:latin typeface="EYInterstate" panose="02000503020000020004" pitchFamily="2" charset="0"/>
              </a:rPr>
              <a:t>Neither a Free Choice</a:t>
            </a:r>
          </a:p>
          <a:p>
            <a:pPr marL="293077" indent="-293077" defTabSz="781538" fontAlgn="base">
              <a:spcBef>
                <a:spcPct val="0"/>
              </a:spcBef>
              <a:spcAft>
                <a:spcPct val="0"/>
              </a:spcAft>
              <a:buFont typeface="+mj-lt"/>
              <a:buAutoNum type="arabicPeriod"/>
              <a:defRPr/>
            </a:pPr>
            <a:r>
              <a:rPr lang="en-GB" sz="1538" b="1" kern="0" dirty="0">
                <a:solidFill>
                  <a:srgbClr val="808080">
                    <a:lumMod val="20000"/>
                    <a:lumOff val="80000"/>
                  </a:srgbClr>
                </a:solidFill>
                <a:latin typeface="EYInterstate" panose="02000503020000020004" pitchFamily="2" charset="0"/>
              </a:rPr>
              <a:t>Nor a residual category </a:t>
            </a:r>
          </a:p>
          <a:p>
            <a:pPr defTabSz="781538" fontAlgn="base">
              <a:spcBef>
                <a:spcPct val="0"/>
              </a:spcBef>
              <a:spcAft>
                <a:spcPct val="0"/>
              </a:spcAft>
              <a:defRPr/>
            </a:pPr>
            <a:endParaRPr lang="en-GB" sz="1538" kern="0" dirty="0">
              <a:solidFill>
                <a:srgbClr val="808080">
                  <a:lumMod val="20000"/>
                  <a:lumOff val="80000"/>
                </a:srgbClr>
              </a:solidFill>
              <a:latin typeface="EYInterstate" panose="02000503020000020004" pitchFamily="2" charset="0"/>
            </a:endParaRPr>
          </a:p>
        </p:txBody>
      </p:sp>
      <p:sp>
        <p:nvSpPr>
          <p:cNvPr id="25" name="AutoShape 8"/>
          <p:cNvSpPr>
            <a:spLocks noChangeArrowheads="1"/>
          </p:cNvSpPr>
          <p:nvPr/>
        </p:nvSpPr>
        <p:spPr bwMode="blackWhite">
          <a:xfrm>
            <a:off x="781562" y="1485615"/>
            <a:ext cx="7674501" cy="716432"/>
          </a:xfrm>
          <a:prstGeom prst="flowChartAlternateProcess">
            <a:avLst/>
          </a:prstGeom>
          <a:solidFill>
            <a:srgbClr val="FAE600"/>
          </a:solidFill>
          <a:ln w="9525" cap="flat" cmpd="sng" algn="ctr">
            <a:solidFill>
              <a:srgbClr val="808080">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algn="ctr" defTabSz="781538" fontAlgn="base">
              <a:spcBef>
                <a:spcPct val="0"/>
              </a:spcBef>
              <a:spcAft>
                <a:spcPct val="0"/>
              </a:spcAft>
              <a:defRPr/>
            </a:pPr>
            <a:r>
              <a:rPr lang="en-GB" sz="1709" kern="0" dirty="0">
                <a:solidFill>
                  <a:srgbClr val="808080"/>
                </a:solidFill>
                <a:latin typeface="EYInterstate" panose="02000503020000020004" pitchFamily="2" charset="0"/>
              </a:rPr>
              <a:t>FVOCI measurement applies under a business model whose objective results in both</a:t>
            </a:r>
          </a:p>
        </p:txBody>
      </p:sp>
      <p:sp>
        <p:nvSpPr>
          <p:cNvPr id="26" name="Down Arrow 25"/>
          <p:cNvSpPr/>
          <p:nvPr/>
        </p:nvSpPr>
        <p:spPr bwMode="auto">
          <a:xfrm>
            <a:off x="2111288" y="2300970"/>
            <a:ext cx="957702" cy="584942"/>
          </a:xfrm>
          <a:prstGeom prst="downArrow">
            <a:avLst/>
          </a:prstGeom>
          <a:solidFill>
            <a:srgbClr val="808080"/>
          </a:solidFill>
          <a:ln w="25400" cap="flat" cmpd="sng" algn="ctr">
            <a:solidFill>
              <a:srgbClr val="F0F0F0"/>
            </a:solidFill>
            <a:prstDash val="solid"/>
            <a:headEnd/>
            <a:tailEnd/>
          </a:ln>
          <a:effectLst/>
        </p:spPr>
        <p:txBody>
          <a:bodyPr lIns="0" tIns="0" rIns="0" bIns="0" rtlCol="0" anchor="ctr"/>
          <a:lstStyle/>
          <a:p>
            <a:pPr algn="ctr" defTabSz="781538" fontAlgn="base">
              <a:spcBef>
                <a:spcPct val="0"/>
              </a:spcBef>
              <a:spcAft>
                <a:spcPct val="0"/>
              </a:spcAft>
              <a:defRPr/>
            </a:pPr>
            <a:r>
              <a:rPr lang="en-US" sz="1880" b="1" kern="0" dirty="0">
                <a:solidFill>
                  <a:srgbClr val="808080">
                    <a:lumMod val="20000"/>
                    <a:lumOff val="80000"/>
                  </a:srgbClr>
                </a:solidFill>
                <a:latin typeface="EYInterstate" panose="02000503020000020004" pitchFamily="2" charset="0"/>
              </a:rPr>
              <a:t>is</a:t>
            </a:r>
            <a:endParaRPr lang="en-IN" sz="1880" b="1" kern="0" dirty="0">
              <a:solidFill>
                <a:srgbClr val="808080">
                  <a:lumMod val="20000"/>
                  <a:lumOff val="80000"/>
                </a:srgbClr>
              </a:solidFill>
              <a:latin typeface="EYInterstate" panose="02000503020000020004" pitchFamily="2" charset="0"/>
            </a:endParaRPr>
          </a:p>
        </p:txBody>
      </p:sp>
      <p:sp>
        <p:nvSpPr>
          <p:cNvPr id="27" name="Down Arrow 26"/>
          <p:cNvSpPr/>
          <p:nvPr/>
        </p:nvSpPr>
        <p:spPr bwMode="auto">
          <a:xfrm>
            <a:off x="5935238" y="2333535"/>
            <a:ext cx="957702" cy="584942"/>
          </a:xfrm>
          <a:prstGeom prst="downArrow">
            <a:avLst/>
          </a:prstGeom>
          <a:solidFill>
            <a:srgbClr val="808080"/>
          </a:solidFill>
          <a:ln w="25400" cap="flat" cmpd="sng" algn="ctr">
            <a:solidFill>
              <a:srgbClr val="F0F0F0"/>
            </a:solidFill>
            <a:prstDash val="solid"/>
            <a:headEnd/>
            <a:tailEnd/>
          </a:ln>
          <a:effectLst/>
        </p:spPr>
        <p:txBody>
          <a:bodyPr lIns="0" tIns="0" rIns="0" bIns="0" rtlCol="0" anchor="ctr"/>
          <a:lstStyle/>
          <a:p>
            <a:pPr algn="ctr" defTabSz="781538" fontAlgn="base">
              <a:spcBef>
                <a:spcPct val="0"/>
              </a:spcBef>
              <a:spcAft>
                <a:spcPct val="0"/>
              </a:spcAft>
              <a:defRPr/>
            </a:pPr>
            <a:r>
              <a:rPr lang="en-US" sz="1880" b="1" kern="0" dirty="0">
                <a:solidFill>
                  <a:srgbClr val="808080">
                    <a:lumMod val="20000"/>
                    <a:lumOff val="80000"/>
                  </a:srgbClr>
                </a:solidFill>
                <a:latin typeface="EYInterstate" panose="02000503020000020004" pitchFamily="2" charset="0"/>
              </a:rPr>
              <a:t>Not</a:t>
            </a:r>
            <a:endParaRPr lang="en-IN" sz="1880" b="1" kern="0" dirty="0">
              <a:solidFill>
                <a:srgbClr val="808080">
                  <a:lumMod val="20000"/>
                  <a:lumOff val="80000"/>
                </a:srgbClr>
              </a:solidFill>
              <a:latin typeface="EYInterstate" panose="02000503020000020004" pitchFamily="2" charset="0"/>
            </a:endParaRPr>
          </a:p>
        </p:txBody>
      </p:sp>
      <p:sp>
        <p:nvSpPr>
          <p:cNvPr id="28" name="AutoShape 8"/>
          <p:cNvSpPr>
            <a:spLocks noChangeArrowheads="1"/>
          </p:cNvSpPr>
          <p:nvPr/>
        </p:nvSpPr>
        <p:spPr bwMode="blackWhite">
          <a:xfrm>
            <a:off x="911822" y="4546730"/>
            <a:ext cx="7544241" cy="716432"/>
          </a:xfrm>
          <a:prstGeom prst="flowChartAlternateProcess">
            <a:avLst/>
          </a:prstGeom>
          <a:solidFill>
            <a:srgbClr val="FAE600"/>
          </a:solidFill>
          <a:ln w="9525" cap="flat" cmpd="sng" algn="ctr">
            <a:solidFill>
              <a:srgbClr val="808080">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algn="ctr" defTabSz="781538" fontAlgn="base">
              <a:spcBef>
                <a:spcPct val="0"/>
              </a:spcBef>
              <a:spcAft>
                <a:spcPct val="0"/>
              </a:spcAft>
              <a:defRPr/>
            </a:pPr>
            <a:r>
              <a:rPr lang="en-GB" sz="1709" kern="0" dirty="0">
                <a:solidFill>
                  <a:srgbClr val="808080"/>
                </a:solidFill>
                <a:latin typeface="EYInterstate" panose="02000503020000020004" pitchFamily="2" charset="0"/>
              </a:rPr>
              <a:t>Only Financial Asset s with Contractual Cash Flows that are solely Profit and Loss will qualify for FVOCI</a:t>
            </a:r>
          </a:p>
        </p:txBody>
      </p:sp>
      <p:sp>
        <p:nvSpPr>
          <p:cNvPr id="29" name="Freeform 35"/>
          <p:cNvSpPr>
            <a:spLocks/>
          </p:cNvSpPr>
          <p:nvPr/>
        </p:nvSpPr>
        <p:spPr bwMode="auto">
          <a:xfrm>
            <a:off x="1497993" y="2336868"/>
            <a:ext cx="533163" cy="454790"/>
          </a:xfrm>
          <a:custGeom>
            <a:avLst/>
            <a:gdLst>
              <a:gd name="T0" fmla="*/ 121 w 125"/>
              <a:gd name="T1" fmla="*/ 18 h 113"/>
              <a:gd name="T2" fmla="*/ 43 w 125"/>
              <a:gd name="T3" fmla="*/ 113 h 113"/>
              <a:gd name="T4" fmla="*/ 4 w 125"/>
              <a:gd name="T5" fmla="*/ 69 h 113"/>
              <a:gd name="T6" fmla="*/ 6 w 125"/>
              <a:gd name="T7" fmla="*/ 54 h 113"/>
              <a:gd name="T8" fmla="*/ 23 w 125"/>
              <a:gd name="T9" fmla="*/ 56 h 113"/>
              <a:gd name="T10" fmla="*/ 43 w 125"/>
              <a:gd name="T11" fmla="*/ 78 h 113"/>
              <a:gd name="T12" fmla="*/ 102 w 125"/>
              <a:gd name="T13" fmla="*/ 5 h 113"/>
              <a:gd name="T14" fmla="*/ 119 w 125"/>
              <a:gd name="T15" fmla="*/ 3 h 113"/>
              <a:gd name="T16" fmla="*/ 121 w 125"/>
              <a:gd name="T17" fmla="*/ 1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13">
                <a:moveTo>
                  <a:pt x="121" y="18"/>
                </a:moveTo>
                <a:cubicBezTo>
                  <a:pt x="43" y="113"/>
                  <a:pt x="43" y="113"/>
                  <a:pt x="43" y="113"/>
                </a:cubicBezTo>
                <a:cubicBezTo>
                  <a:pt x="4" y="69"/>
                  <a:pt x="4" y="69"/>
                  <a:pt x="4" y="69"/>
                </a:cubicBezTo>
                <a:cubicBezTo>
                  <a:pt x="0" y="64"/>
                  <a:pt x="1" y="57"/>
                  <a:pt x="6" y="54"/>
                </a:cubicBezTo>
                <a:cubicBezTo>
                  <a:pt x="11" y="50"/>
                  <a:pt x="19" y="51"/>
                  <a:pt x="23" y="56"/>
                </a:cubicBezTo>
                <a:cubicBezTo>
                  <a:pt x="43" y="78"/>
                  <a:pt x="43" y="78"/>
                  <a:pt x="43" y="78"/>
                </a:cubicBezTo>
                <a:cubicBezTo>
                  <a:pt x="102" y="5"/>
                  <a:pt x="102" y="5"/>
                  <a:pt x="102" y="5"/>
                </a:cubicBezTo>
                <a:cubicBezTo>
                  <a:pt x="106" y="1"/>
                  <a:pt x="113" y="0"/>
                  <a:pt x="119" y="3"/>
                </a:cubicBezTo>
                <a:cubicBezTo>
                  <a:pt x="124" y="6"/>
                  <a:pt x="125" y="13"/>
                  <a:pt x="121" y="18"/>
                </a:cubicBezTo>
                <a:close/>
              </a:path>
            </a:pathLst>
          </a:custGeom>
          <a:solidFill>
            <a:srgbClr val="1D1D1B"/>
          </a:solidFill>
          <a:ln w="9525">
            <a:noFill/>
            <a:round/>
            <a:headEnd/>
            <a:tailEnd/>
          </a:ln>
        </p:spPr>
        <p:txBody>
          <a:bodyPr vert="horz" wrap="square" lIns="78156" tIns="39078" rIns="78156" bIns="39078" numCol="1" anchor="t" anchorCtr="0" compatLnSpc="1">
            <a:prstTxWarp prst="textNoShape">
              <a:avLst/>
            </a:prstTxWarp>
          </a:bodyPr>
          <a:lstStyle/>
          <a:p>
            <a:pPr defTabSz="781538" fontAlgn="base">
              <a:spcBef>
                <a:spcPct val="0"/>
              </a:spcBef>
              <a:spcAft>
                <a:spcPct val="0"/>
              </a:spcAft>
            </a:pPr>
            <a:endParaRPr lang="en-US" sz="1538" dirty="0">
              <a:solidFill>
                <a:srgbClr val="000000"/>
              </a:solidFill>
              <a:latin typeface="EYInterstate" panose="02000503020000020004" pitchFamily="2" charset="0"/>
            </a:endParaRPr>
          </a:p>
        </p:txBody>
      </p:sp>
      <p:sp>
        <p:nvSpPr>
          <p:cNvPr id="30" name="Freeform 59"/>
          <p:cNvSpPr>
            <a:spLocks noChangeAspect="1"/>
          </p:cNvSpPr>
          <p:nvPr/>
        </p:nvSpPr>
        <p:spPr bwMode="auto">
          <a:xfrm>
            <a:off x="7066300" y="2397436"/>
            <a:ext cx="412811" cy="413893"/>
          </a:xfrm>
          <a:custGeom>
            <a:avLst/>
            <a:gdLst>
              <a:gd name="T0" fmla="*/ 2147483647 w 4764"/>
              <a:gd name="T1" fmla="*/ 2147483647 h 4763"/>
              <a:gd name="T2" fmla="*/ 2147483647 w 4764"/>
              <a:gd name="T3" fmla="*/ 2147483647 h 4763"/>
              <a:gd name="T4" fmla="*/ 2147483647 w 4764"/>
              <a:gd name="T5" fmla="*/ 2147483647 h 4763"/>
              <a:gd name="T6" fmla="*/ 2147483647 w 4764"/>
              <a:gd name="T7" fmla="*/ 2147483647 h 4763"/>
              <a:gd name="T8" fmla="*/ 2147483647 w 4764"/>
              <a:gd name="T9" fmla="*/ 2147483647 h 4763"/>
              <a:gd name="T10" fmla="*/ 2147483647 w 4764"/>
              <a:gd name="T11" fmla="*/ 2147483647 h 4763"/>
              <a:gd name="T12" fmla="*/ 0 w 4764"/>
              <a:gd name="T13" fmla="*/ 2147483647 h 4763"/>
              <a:gd name="T14" fmla="*/ 2147483647 w 4764"/>
              <a:gd name="T15" fmla="*/ 0 h 4763"/>
              <a:gd name="T16" fmla="*/ 2147483647 w 4764"/>
              <a:gd name="T17" fmla="*/ 2147483647 h 4763"/>
              <a:gd name="T18" fmla="*/ 2147483647 w 4764"/>
              <a:gd name="T19" fmla="*/ 0 h 4763"/>
              <a:gd name="T20" fmla="*/ 2147483647 w 4764"/>
              <a:gd name="T21" fmla="*/ 2147483647 h 4763"/>
              <a:gd name="T22" fmla="*/ 2147483647 w 4764"/>
              <a:gd name="T23" fmla="*/ 2147483647 h 4763"/>
              <a:gd name="T24" fmla="*/ 2147483647 w 4764"/>
              <a:gd name="T25" fmla="*/ 2147483647 h 4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64"/>
              <a:gd name="T40" fmla="*/ 0 h 4763"/>
              <a:gd name="T41" fmla="*/ 4764 w 4764"/>
              <a:gd name="T42" fmla="*/ 4763 h 47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64" h="4763">
                <a:moveTo>
                  <a:pt x="4762" y="3947"/>
                </a:moveTo>
                <a:lnTo>
                  <a:pt x="3944" y="4763"/>
                </a:lnTo>
                <a:lnTo>
                  <a:pt x="2382" y="3199"/>
                </a:lnTo>
                <a:lnTo>
                  <a:pt x="818" y="4763"/>
                </a:lnTo>
                <a:lnTo>
                  <a:pt x="2" y="3945"/>
                </a:lnTo>
                <a:lnTo>
                  <a:pt x="1564" y="2382"/>
                </a:lnTo>
                <a:lnTo>
                  <a:pt x="0" y="818"/>
                </a:lnTo>
                <a:lnTo>
                  <a:pt x="816" y="0"/>
                </a:lnTo>
                <a:lnTo>
                  <a:pt x="2382" y="1566"/>
                </a:lnTo>
                <a:lnTo>
                  <a:pt x="3946" y="0"/>
                </a:lnTo>
                <a:lnTo>
                  <a:pt x="4764" y="816"/>
                </a:lnTo>
                <a:lnTo>
                  <a:pt x="3198" y="2382"/>
                </a:lnTo>
                <a:lnTo>
                  <a:pt x="4762" y="3947"/>
                </a:lnTo>
                <a:close/>
              </a:path>
            </a:pathLst>
          </a:custGeom>
          <a:solidFill>
            <a:srgbClr val="000000"/>
          </a:solidFill>
          <a:ln w="9525">
            <a:noFill/>
            <a:round/>
            <a:headEnd/>
            <a:tailEnd/>
          </a:ln>
        </p:spPr>
        <p:txBody>
          <a:bodyPr/>
          <a:lstStyle/>
          <a:p>
            <a:pPr defTabSz="781538" fontAlgn="base">
              <a:spcBef>
                <a:spcPct val="0"/>
              </a:spcBef>
              <a:spcAft>
                <a:spcPct val="0"/>
              </a:spcAft>
            </a:pPr>
            <a:endParaRPr lang="de-DE" sz="1538">
              <a:ln w="18415" cmpd="sng">
                <a:solidFill>
                  <a:srgbClr val="FFFFFF"/>
                </a:solidFill>
                <a:prstDash val="solid"/>
              </a:ln>
              <a:solidFill>
                <a:srgbClr val="FFFFFF"/>
              </a:solidFill>
              <a:effectLst>
                <a:outerShdw blurRad="63500" dir="3600000" algn="tl" rotWithShape="0">
                  <a:srgbClr val="000000">
                    <a:alpha val="70000"/>
                  </a:srgbClr>
                </a:outerShdw>
              </a:effectLst>
              <a:latin typeface="EYInterstate" panose="02000503020000020004" pitchFamily="2" charset="0"/>
            </a:endParaRPr>
          </a:p>
        </p:txBody>
      </p:sp>
      <p:sp>
        <p:nvSpPr>
          <p:cNvPr id="12"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FVOCI Business Model (hold to collect and sell)</a:t>
            </a:r>
            <a:endParaRPr lang="en-US" altLang="en-US" sz="2051" dirty="0">
              <a:solidFill>
                <a:schemeClr val="tx1">
                  <a:lumMod val="50000"/>
                </a:schemeClr>
              </a:solidFill>
            </a:endParaRPr>
          </a:p>
        </p:txBody>
      </p:sp>
    </p:spTree>
    <p:extLst>
      <p:ext uri="{BB962C8B-B14F-4D97-AF65-F5344CB8AC3E}">
        <p14:creationId xmlns:p14="http://schemas.microsoft.com/office/powerpoint/2010/main" val="30919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
          <p:cNvSpPr txBox="1">
            <a:spLocks/>
          </p:cNvSpPr>
          <p:nvPr/>
        </p:nvSpPr>
        <p:spPr bwMode="auto">
          <a:xfrm>
            <a:off x="389424" y="1393005"/>
            <a:ext cx="8150913" cy="38630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60363" indent="-360363" algn="l" rtl="0" eaLnBrk="0" fontAlgn="base" hangingPunct="0">
              <a:spcBef>
                <a:spcPct val="20000"/>
              </a:spcBef>
              <a:spcAft>
                <a:spcPct val="0"/>
              </a:spcAft>
              <a:buClr>
                <a:srgbClr val="FFD200"/>
              </a:buClr>
              <a:buSzPct val="75000"/>
              <a:buFont typeface="Arial" charset="0"/>
              <a:buChar char="►"/>
              <a:defRPr sz="2800">
                <a:solidFill>
                  <a:srgbClr val="646464"/>
                </a:solidFill>
                <a:latin typeface="+mn-lt"/>
                <a:ea typeface="+mn-ea"/>
                <a:cs typeface="+mn-cs"/>
              </a:defRPr>
            </a:lvl1pPr>
            <a:lvl2pPr marL="717550" indent="-355600" algn="l" rtl="0" eaLnBrk="0" fontAlgn="base" hangingPunct="0">
              <a:spcBef>
                <a:spcPct val="20000"/>
              </a:spcBef>
              <a:spcAft>
                <a:spcPct val="0"/>
              </a:spcAft>
              <a:buClr>
                <a:srgbClr val="FFD200"/>
              </a:buClr>
              <a:buSzPct val="75000"/>
              <a:buFont typeface="Arial" charset="0"/>
              <a:buChar char="►"/>
              <a:defRPr sz="2400">
                <a:solidFill>
                  <a:srgbClr val="646464"/>
                </a:solidFill>
                <a:latin typeface="+mn-lt"/>
              </a:defRPr>
            </a:lvl2pPr>
            <a:lvl3pPr marL="1081088" indent="-361950"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3pPr>
            <a:lvl4pPr marL="1441450" indent="-358775"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4pPr>
            <a:lvl5pPr marL="1800225" indent="-357188"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5pPr>
            <a:lvl6pPr marL="2257425" indent="-357188" algn="l" rtl="0" fontAlgn="base">
              <a:spcBef>
                <a:spcPct val="20000"/>
              </a:spcBef>
              <a:spcAft>
                <a:spcPct val="0"/>
              </a:spcAft>
              <a:buClr>
                <a:srgbClr val="FFD200"/>
              </a:buClr>
              <a:buSzPct val="75000"/>
              <a:buFont typeface="Arial" charset="0"/>
              <a:buChar char="►"/>
              <a:defRPr>
                <a:solidFill>
                  <a:srgbClr val="646464"/>
                </a:solidFill>
                <a:latin typeface="+mn-lt"/>
              </a:defRPr>
            </a:lvl6pPr>
            <a:lvl7pPr marL="2714625" indent="-357188" algn="l" rtl="0" fontAlgn="base">
              <a:spcBef>
                <a:spcPct val="20000"/>
              </a:spcBef>
              <a:spcAft>
                <a:spcPct val="0"/>
              </a:spcAft>
              <a:buClr>
                <a:srgbClr val="FFD200"/>
              </a:buClr>
              <a:buSzPct val="75000"/>
              <a:buFont typeface="Arial" charset="0"/>
              <a:buChar char="►"/>
              <a:defRPr>
                <a:solidFill>
                  <a:srgbClr val="646464"/>
                </a:solidFill>
                <a:latin typeface="+mn-lt"/>
              </a:defRPr>
            </a:lvl7pPr>
            <a:lvl8pPr marL="3171825" indent="-357188" algn="l" rtl="0" fontAlgn="base">
              <a:spcBef>
                <a:spcPct val="20000"/>
              </a:spcBef>
              <a:spcAft>
                <a:spcPct val="0"/>
              </a:spcAft>
              <a:buClr>
                <a:srgbClr val="FFD200"/>
              </a:buClr>
              <a:buSzPct val="75000"/>
              <a:buFont typeface="Arial" charset="0"/>
              <a:buChar char="►"/>
              <a:defRPr>
                <a:solidFill>
                  <a:srgbClr val="646464"/>
                </a:solidFill>
                <a:latin typeface="+mn-lt"/>
              </a:defRPr>
            </a:lvl8pPr>
            <a:lvl9pPr marL="3629025" indent="-357188" algn="l" rtl="0" fontAlgn="base">
              <a:spcBef>
                <a:spcPct val="20000"/>
              </a:spcBef>
              <a:spcAft>
                <a:spcPct val="0"/>
              </a:spcAft>
              <a:buClr>
                <a:srgbClr val="FFD200"/>
              </a:buClr>
              <a:buSzPct val="75000"/>
              <a:buFont typeface="Arial" charset="0"/>
              <a:buChar char="►"/>
              <a:defRPr>
                <a:solidFill>
                  <a:srgbClr val="646464"/>
                </a:solidFill>
                <a:latin typeface="+mn-lt"/>
              </a:defRPr>
            </a:lvl9pPr>
          </a:lstStyle>
          <a:p>
            <a:pPr marL="308002" indent="-308002" algn="just" defTabSz="781538">
              <a:lnSpc>
                <a:spcPct val="150000"/>
              </a:lnSpc>
              <a:defRPr/>
            </a:pPr>
            <a:r>
              <a:rPr lang="en-GB" sz="1709" kern="0" dirty="0">
                <a:solidFill>
                  <a:srgbClr val="808080"/>
                </a:solidFill>
                <a:latin typeface="EYInterstate" panose="02000503020000020004" pitchFamily="2" charset="0"/>
              </a:rPr>
              <a:t>A </a:t>
            </a:r>
            <a:r>
              <a:rPr lang="en-GB" sz="1709" kern="0" dirty="0" smtClean="0">
                <a:solidFill>
                  <a:srgbClr val="808080"/>
                </a:solidFill>
                <a:latin typeface="EYInterstate" panose="02000503020000020004" pitchFamily="2" charset="0"/>
              </a:rPr>
              <a:t>Insurance Company </a:t>
            </a:r>
            <a:r>
              <a:rPr lang="en-GB" sz="1709" kern="0" dirty="0">
                <a:solidFill>
                  <a:srgbClr val="808080"/>
                </a:solidFill>
                <a:latin typeface="EYInterstate" panose="02000503020000020004" pitchFamily="2" charset="0"/>
              </a:rPr>
              <a:t>holds financial assets to meet its everyday liquidity needs.</a:t>
            </a:r>
          </a:p>
          <a:p>
            <a:pPr marL="308002" indent="-308002" algn="just" defTabSz="781538">
              <a:lnSpc>
                <a:spcPct val="150000"/>
              </a:lnSpc>
              <a:defRPr/>
            </a:pPr>
            <a:r>
              <a:rPr lang="en-GB" sz="1709" kern="0" dirty="0">
                <a:solidFill>
                  <a:srgbClr val="808080"/>
                </a:solidFill>
                <a:latin typeface="EYInterstate" panose="02000503020000020004" pitchFamily="2" charset="0"/>
              </a:rPr>
              <a:t>The </a:t>
            </a:r>
            <a:r>
              <a:rPr lang="en-GB" sz="1709" kern="0" dirty="0" smtClean="0">
                <a:solidFill>
                  <a:srgbClr val="808080"/>
                </a:solidFill>
                <a:latin typeface="EYInterstate" panose="02000503020000020004" pitchFamily="2" charset="0"/>
              </a:rPr>
              <a:t>company </a:t>
            </a:r>
            <a:r>
              <a:rPr lang="en-GB" sz="1709" kern="0" dirty="0">
                <a:solidFill>
                  <a:srgbClr val="808080"/>
                </a:solidFill>
                <a:latin typeface="EYInterstate" panose="02000503020000020004" pitchFamily="2" charset="0"/>
              </a:rPr>
              <a:t>seeks to minimise the costs of managing its liquidity needs and therefore </a:t>
            </a:r>
            <a:r>
              <a:rPr lang="en-GB" sz="1709" b="1" kern="0" dirty="0">
                <a:solidFill>
                  <a:srgbClr val="808080"/>
                </a:solidFill>
                <a:latin typeface="EYInterstate" panose="02000503020000020004" pitchFamily="2" charset="0"/>
              </a:rPr>
              <a:t>actively manages the return on the portfolio.</a:t>
            </a:r>
            <a:endParaRPr lang="en-GB" sz="1709" kern="0" dirty="0">
              <a:solidFill>
                <a:srgbClr val="808080"/>
              </a:solidFill>
              <a:latin typeface="EYInterstate" panose="02000503020000020004" pitchFamily="2" charset="0"/>
            </a:endParaRPr>
          </a:p>
          <a:p>
            <a:pPr marL="308002" indent="-308002" algn="just" defTabSz="781538">
              <a:lnSpc>
                <a:spcPct val="150000"/>
              </a:lnSpc>
              <a:defRPr/>
            </a:pPr>
            <a:r>
              <a:rPr lang="en-GB" sz="1709" kern="0" dirty="0">
                <a:solidFill>
                  <a:srgbClr val="808080"/>
                </a:solidFill>
                <a:latin typeface="EYInterstate" panose="02000503020000020004" pitchFamily="2" charset="0"/>
              </a:rPr>
              <a:t>The </a:t>
            </a:r>
            <a:r>
              <a:rPr lang="en-GB" sz="1709" kern="0" dirty="0" smtClean="0">
                <a:solidFill>
                  <a:srgbClr val="808080"/>
                </a:solidFill>
                <a:latin typeface="EYInterstate" panose="02000503020000020004" pitchFamily="2" charset="0"/>
              </a:rPr>
              <a:t>company </a:t>
            </a:r>
            <a:r>
              <a:rPr lang="en-GB" sz="1709" kern="0" dirty="0">
                <a:solidFill>
                  <a:srgbClr val="808080"/>
                </a:solidFill>
                <a:latin typeface="EYInterstate" panose="02000503020000020004" pitchFamily="2" charset="0"/>
              </a:rPr>
              <a:t>typically </a:t>
            </a:r>
            <a:r>
              <a:rPr lang="en-GB" sz="1709" b="1" kern="0" dirty="0">
                <a:solidFill>
                  <a:srgbClr val="808080"/>
                </a:solidFill>
                <a:latin typeface="EYInterstate" panose="02000503020000020004" pitchFamily="2" charset="0"/>
              </a:rPr>
              <a:t>holds some </a:t>
            </a:r>
            <a:r>
              <a:rPr lang="en-GB" sz="1709" kern="0" dirty="0">
                <a:solidFill>
                  <a:srgbClr val="808080"/>
                </a:solidFill>
                <a:latin typeface="EYInterstate" panose="02000503020000020004" pitchFamily="2" charset="0"/>
              </a:rPr>
              <a:t>financial assets to collect contractual cash flows and </a:t>
            </a:r>
            <a:r>
              <a:rPr lang="en-GB" sz="1709" b="1" kern="0" dirty="0">
                <a:solidFill>
                  <a:srgbClr val="808080"/>
                </a:solidFill>
                <a:latin typeface="EYInterstate" panose="02000503020000020004" pitchFamily="2" charset="0"/>
              </a:rPr>
              <a:t>sells others to reinvest </a:t>
            </a:r>
            <a:r>
              <a:rPr lang="en-GB" sz="1709" kern="0" dirty="0">
                <a:solidFill>
                  <a:srgbClr val="808080"/>
                </a:solidFill>
                <a:latin typeface="EYInterstate" panose="02000503020000020004" pitchFamily="2" charset="0"/>
              </a:rPr>
              <a:t>in higher yielding assets or to better match the duration of liabilities.</a:t>
            </a:r>
          </a:p>
          <a:p>
            <a:pPr marL="308002" indent="-308002" algn="just" defTabSz="781538">
              <a:lnSpc>
                <a:spcPct val="150000"/>
              </a:lnSpc>
              <a:defRPr/>
            </a:pPr>
            <a:r>
              <a:rPr lang="en-GB" sz="1709" kern="0" dirty="0">
                <a:solidFill>
                  <a:srgbClr val="808080"/>
                </a:solidFill>
                <a:latin typeface="EYInterstate" panose="02000503020000020004" pitchFamily="2" charset="0"/>
              </a:rPr>
              <a:t>This strategy has resulted in </a:t>
            </a:r>
            <a:r>
              <a:rPr lang="en-GB" sz="1709" b="1" kern="0" dirty="0">
                <a:solidFill>
                  <a:srgbClr val="808080"/>
                </a:solidFill>
                <a:latin typeface="EYInterstate" panose="02000503020000020004" pitchFamily="2" charset="0"/>
              </a:rPr>
              <a:t>significant and recurring </a:t>
            </a:r>
            <a:r>
              <a:rPr lang="en-GB" sz="1709" kern="0" dirty="0">
                <a:solidFill>
                  <a:srgbClr val="808080"/>
                </a:solidFill>
                <a:latin typeface="EYInterstate" panose="02000503020000020004" pitchFamily="2" charset="0"/>
              </a:rPr>
              <a:t>sales activity in the past, which is expected to continue.</a:t>
            </a:r>
          </a:p>
        </p:txBody>
      </p:sp>
      <p:sp>
        <p:nvSpPr>
          <p:cNvPr id="5"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FVOCI Business Model – Example 1</a:t>
            </a:r>
            <a:endParaRPr lang="en-US" altLang="en-US" sz="2051" dirty="0">
              <a:solidFill>
                <a:schemeClr val="tx1">
                  <a:lumMod val="50000"/>
                </a:schemeClr>
              </a:solidFill>
            </a:endParaRPr>
          </a:p>
        </p:txBody>
      </p:sp>
    </p:spTree>
    <p:extLst>
      <p:ext uri="{BB962C8B-B14F-4D97-AF65-F5344CB8AC3E}">
        <p14:creationId xmlns:p14="http://schemas.microsoft.com/office/powerpoint/2010/main" val="2937591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
          <p:cNvSpPr txBox="1">
            <a:spLocks/>
          </p:cNvSpPr>
          <p:nvPr/>
        </p:nvSpPr>
        <p:spPr bwMode="auto">
          <a:xfrm>
            <a:off x="389424" y="1393005"/>
            <a:ext cx="8150913" cy="38630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60363" indent="-360363" algn="l" rtl="0" eaLnBrk="0" fontAlgn="base" hangingPunct="0">
              <a:spcBef>
                <a:spcPct val="20000"/>
              </a:spcBef>
              <a:spcAft>
                <a:spcPct val="0"/>
              </a:spcAft>
              <a:buClr>
                <a:srgbClr val="FFD200"/>
              </a:buClr>
              <a:buSzPct val="75000"/>
              <a:buFont typeface="Arial" charset="0"/>
              <a:buChar char="►"/>
              <a:defRPr sz="2800">
                <a:solidFill>
                  <a:srgbClr val="646464"/>
                </a:solidFill>
                <a:latin typeface="+mn-lt"/>
                <a:ea typeface="+mn-ea"/>
                <a:cs typeface="+mn-cs"/>
              </a:defRPr>
            </a:lvl1pPr>
            <a:lvl2pPr marL="717550" indent="-355600" algn="l" rtl="0" eaLnBrk="0" fontAlgn="base" hangingPunct="0">
              <a:spcBef>
                <a:spcPct val="20000"/>
              </a:spcBef>
              <a:spcAft>
                <a:spcPct val="0"/>
              </a:spcAft>
              <a:buClr>
                <a:srgbClr val="FFD200"/>
              </a:buClr>
              <a:buSzPct val="75000"/>
              <a:buFont typeface="Arial" charset="0"/>
              <a:buChar char="►"/>
              <a:defRPr sz="2400">
                <a:solidFill>
                  <a:srgbClr val="646464"/>
                </a:solidFill>
                <a:latin typeface="+mn-lt"/>
              </a:defRPr>
            </a:lvl2pPr>
            <a:lvl3pPr marL="1081088" indent="-361950"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3pPr>
            <a:lvl4pPr marL="1441450" indent="-358775"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4pPr>
            <a:lvl5pPr marL="1800225" indent="-357188"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5pPr>
            <a:lvl6pPr marL="2257425" indent="-357188" algn="l" rtl="0" fontAlgn="base">
              <a:spcBef>
                <a:spcPct val="20000"/>
              </a:spcBef>
              <a:spcAft>
                <a:spcPct val="0"/>
              </a:spcAft>
              <a:buClr>
                <a:srgbClr val="FFD200"/>
              </a:buClr>
              <a:buSzPct val="75000"/>
              <a:buFont typeface="Arial" charset="0"/>
              <a:buChar char="►"/>
              <a:defRPr>
                <a:solidFill>
                  <a:srgbClr val="646464"/>
                </a:solidFill>
                <a:latin typeface="+mn-lt"/>
              </a:defRPr>
            </a:lvl6pPr>
            <a:lvl7pPr marL="2714625" indent="-357188" algn="l" rtl="0" fontAlgn="base">
              <a:spcBef>
                <a:spcPct val="20000"/>
              </a:spcBef>
              <a:spcAft>
                <a:spcPct val="0"/>
              </a:spcAft>
              <a:buClr>
                <a:srgbClr val="FFD200"/>
              </a:buClr>
              <a:buSzPct val="75000"/>
              <a:buFont typeface="Arial" charset="0"/>
              <a:buChar char="►"/>
              <a:defRPr>
                <a:solidFill>
                  <a:srgbClr val="646464"/>
                </a:solidFill>
                <a:latin typeface="+mn-lt"/>
              </a:defRPr>
            </a:lvl7pPr>
            <a:lvl8pPr marL="3171825" indent="-357188" algn="l" rtl="0" fontAlgn="base">
              <a:spcBef>
                <a:spcPct val="20000"/>
              </a:spcBef>
              <a:spcAft>
                <a:spcPct val="0"/>
              </a:spcAft>
              <a:buClr>
                <a:srgbClr val="FFD200"/>
              </a:buClr>
              <a:buSzPct val="75000"/>
              <a:buFont typeface="Arial" charset="0"/>
              <a:buChar char="►"/>
              <a:defRPr>
                <a:solidFill>
                  <a:srgbClr val="646464"/>
                </a:solidFill>
                <a:latin typeface="+mn-lt"/>
              </a:defRPr>
            </a:lvl8pPr>
            <a:lvl9pPr marL="3629025" indent="-357188" algn="l" rtl="0" fontAlgn="base">
              <a:spcBef>
                <a:spcPct val="20000"/>
              </a:spcBef>
              <a:spcAft>
                <a:spcPct val="0"/>
              </a:spcAft>
              <a:buClr>
                <a:srgbClr val="FFD200"/>
              </a:buClr>
              <a:buSzPct val="75000"/>
              <a:buFont typeface="Arial" charset="0"/>
              <a:buChar char="►"/>
              <a:defRPr>
                <a:solidFill>
                  <a:srgbClr val="646464"/>
                </a:solidFill>
                <a:latin typeface="+mn-lt"/>
              </a:defRPr>
            </a:lvl9pPr>
          </a:lstStyle>
          <a:p>
            <a:pPr algn="just">
              <a:lnSpc>
                <a:spcPct val="150000"/>
              </a:lnSpc>
              <a:defRPr/>
            </a:pPr>
            <a:r>
              <a:rPr lang="en-GB" sz="1709" dirty="0">
                <a:solidFill>
                  <a:srgbClr val="808080"/>
                </a:solidFill>
                <a:latin typeface="EYInterstate" panose="02000503020000020004" pitchFamily="2" charset="0"/>
              </a:rPr>
              <a:t>An insurer holds financial assets in order to fund insurance contract liabilities.</a:t>
            </a:r>
          </a:p>
          <a:p>
            <a:pPr algn="just">
              <a:lnSpc>
                <a:spcPct val="150000"/>
              </a:lnSpc>
              <a:defRPr/>
            </a:pPr>
            <a:r>
              <a:rPr lang="en-GB" sz="1709" dirty="0">
                <a:solidFill>
                  <a:srgbClr val="808080"/>
                </a:solidFill>
                <a:latin typeface="EYInterstate" panose="02000503020000020004" pitchFamily="2" charset="0"/>
              </a:rPr>
              <a:t>The insurer uses the proceeds from the contractual cash flows on the financial assets to settle insurance contract liabilities as they come due.</a:t>
            </a:r>
          </a:p>
          <a:p>
            <a:pPr algn="just">
              <a:lnSpc>
                <a:spcPct val="150000"/>
              </a:lnSpc>
              <a:defRPr/>
            </a:pPr>
            <a:r>
              <a:rPr lang="en-GB" sz="1709" dirty="0">
                <a:solidFill>
                  <a:srgbClr val="808080"/>
                </a:solidFill>
                <a:latin typeface="EYInterstate" panose="02000503020000020004" pitchFamily="2" charset="0"/>
              </a:rPr>
              <a:t>The insurer also undertakes </a:t>
            </a:r>
            <a:r>
              <a:rPr lang="en-GB" sz="1709" b="1" dirty="0">
                <a:solidFill>
                  <a:srgbClr val="808080"/>
                </a:solidFill>
                <a:latin typeface="EYInterstate" panose="02000503020000020004" pitchFamily="2" charset="0"/>
              </a:rPr>
              <a:t>significant buying and selling </a:t>
            </a:r>
            <a:r>
              <a:rPr lang="en-GB" sz="1709" dirty="0">
                <a:solidFill>
                  <a:srgbClr val="808080"/>
                </a:solidFill>
                <a:latin typeface="EYInterstate" panose="02000503020000020004" pitchFamily="2" charset="0"/>
              </a:rPr>
              <a:t>activity </a:t>
            </a:r>
            <a:r>
              <a:rPr lang="en-GB" sz="1709" b="1" dirty="0">
                <a:solidFill>
                  <a:srgbClr val="808080"/>
                </a:solidFill>
                <a:latin typeface="EYInterstate" panose="02000503020000020004" pitchFamily="2" charset="0"/>
              </a:rPr>
              <a:t>to rebalance </a:t>
            </a:r>
            <a:r>
              <a:rPr lang="en-GB" sz="1709" dirty="0">
                <a:solidFill>
                  <a:srgbClr val="808080"/>
                </a:solidFill>
                <a:latin typeface="EYInterstate" panose="02000503020000020004" pitchFamily="2" charset="0"/>
              </a:rPr>
              <a:t>the portfolio of financial assets </a:t>
            </a:r>
            <a:r>
              <a:rPr lang="en-GB" sz="1709" b="1" dirty="0">
                <a:solidFill>
                  <a:srgbClr val="808080"/>
                </a:solidFill>
                <a:latin typeface="EYInterstate" panose="02000503020000020004" pitchFamily="2" charset="0"/>
              </a:rPr>
              <a:t>on a regular basis </a:t>
            </a:r>
            <a:r>
              <a:rPr lang="en-GB" sz="1709" dirty="0">
                <a:solidFill>
                  <a:srgbClr val="808080"/>
                </a:solidFill>
                <a:latin typeface="EYInterstate" panose="02000503020000020004" pitchFamily="2" charset="0"/>
              </a:rPr>
              <a:t>as estimates of the expected cash flows needed to fulfil the insurance contract liabilities change to ensure that the contractual cash flows from the financial assets are sufficient to settle those liabilities.</a:t>
            </a:r>
            <a:endParaRPr lang="en-GB" sz="1709" kern="0" dirty="0">
              <a:solidFill>
                <a:srgbClr val="808080"/>
              </a:solidFill>
              <a:latin typeface="EYInterstate" panose="02000503020000020004" pitchFamily="2" charset="0"/>
            </a:endParaRPr>
          </a:p>
        </p:txBody>
      </p:sp>
      <p:sp>
        <p:nvSpPr>
          <p:cNvPr id="6"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FVOCI Business Model – Example 2</a:t>
            </a:r>
            <a:endParaRPr lang="en-US" altLang="en-US" sz="2051" dirty="0">
              <a:solidFill>
                <a:schemeClr val="tx1">
                  <a:lumMod val="50000"/>
                </a:schemeClr>
              </a:solidFill>
            </a:endParaRPr>
          </a:p>
        </p:txBody>
      </p:sp>
    </p:spTree>
    <p:extLst>
      <p:ext uri="{BB962C8B-B14F-4D97-AF65-F5344CB8AC3E}">
        <p14:creationId xmlns:p14="http://schemas.microsoft.com/office/powerpoint/2010/main" val="3138662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
          <p:cNvSpPr txBox="1">
            <a:spLocks/>
          </p:cNvSpPr>
          <p:nvPr/>
        </p:nvSpPr>
        <p:spPr bwMode="auto">
          <a:xfrm>
            <a:off x="389424" y="1393005"/>
            <a:ext cx="8150913" cy="38630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60363" indent="-360363" algn="l" rtl="0" eaLnBrk="0" fontAlgn="base" hangingPunct="0">
              <a:spcBef>
                <a:spcPct val="20000"/>
              </a:spcBef>
              <a:spcAft>
                <a:spcPct val="0"/>
              </a:spcAft>
              <a:buClr>
                <a:srgbClr val="FFD200"/>
              </a:buClr>
              <a:buSzPct val="75000"/>
              <a:buFont typeface="Arial" charset="0"/>
              <a:buChar char="►"/>
              <a:defRPr sz="2800">
                <a:solidFill>
                  <a:srgbClr val="646464"/>
                </a:solidFill>
                <a:latin typeface="+mn-lt"/>
                <a:ea typeface="+mn-ea"/>
                <a:cs typeface="+mn-cs"/>
              </a:defRPr>
            </a:lvl1pPr>
            <a:lvl2pPr marL="717550" indent="-355600" algn="l" rtl="0" eaLnBrk="0" fontAlgn="base" hangingPunct="0">
              <a:spcBef>
                <a:spcPct val="20000"/>
              </a:spcBef>
              <a:spcAft>
                <a:spcPct val="0"/>
              </a:spcAft>
              <a:buClr>
                <a:srgbClr val="FFD200"/>
              </a:buClr>
              <a:buSzPct val="75000"/>
              <a:buFont typeface="Arial" charset="0"/>
              <a:buChar char="►"/>
              <a:defRPr sz="2400">
                <a:solidFill>
                  <a:srgbClr val="646464"/>
                </a:solidFill>
                <a:latin typeface="+mn-lt"/>
              </a:defRPr>
            </a:lvl2pPr>
            <a:lvl3pPr marL="1081088" indent="-361950"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3pPr>
            <a:lvl4pPr marL="1441450" indent="-358775"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4pPr>
            <a:lvl5pPr marL="1800225" indent="-357188"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5pPr>
            <a:lvl6pPr marL="2257425" indent="-357188" algn="l" rtl="0" fontAlgn="base">
              <a:spcBef>
                <a:spcPct val="20000"/>
              </a:spcBef>
              <a:spcAft>
                <a:spcPct val="0"/>
              </a:spcAft>
              <a:buClr>
                <a:srgbClr val="FFD200"/>
              </a:buClr>
              <a:buSzPct val="75000"/>
              <a:buFont typeface="Arial" charset="0"/>
              <a:buChar char="►"/>
              <a:defRPr>
                <a:solidFill>
                  <a:srgbClr val="646464"/>
                </a:solidFill>
                <a:latin typeface="+mn-lt"/>
              </a:defRPr>
            </a:lvl6pPr>
            <a:lvl7pPr marL="2714625" indent="-357188" algn="l" rtl="0" fontAlgn="base">
              <a:spcBef>
                <a:spcPct val="20000"/>
              </a:spcBef>
              <a:spcAft>
                <a:spcPct val="0"/>
              </a:spcAft>
              <a:buClr>
                <a:srgbClr val="FFD200"/>
              </a:buClr>
              <a:buSzPct val="75000"/>
              <a:buFont typeface="Arial" charset="0"/>
              <a:buChar char="►"/>
              <a:defRPr>
                <a:solidFill>
                  <a:srgbClr val="646464"/>
                </a:solidFill>
                <a:latin typeface="+mn-lt"/>
              </a:defRPr>
            </a:lvl7pPr>
            <a:lvl8pPr marL="3171825" indent="-357188" algn="l" rtl="0" fontAlgn="base">
              <a:spcBef>
                <a:spcPct val="20000"/>
              </a:spcBef>
              <a:spcAft>
                <a:spcPct val="0"/>
              </a:spcAft>
              <a:buClr>
                <a:srgbClr val="FFD200"/>
              </a:buClr>
              <a:buSzPct val="75000"/>
              <a:buFont typeface="Arial" charset="0"/>
              <a:buChar char="►"/>
              <a:defRPr>
                <a:solidFill>
                  <a:srgbClr val="646464"/>
                </a:solidFill>
                <a:latin typeface="+mn-lt"/>
              </a:defRPr>
            </a:lvl8pPr>
            <a:lvl9pPr marL="3629025" indent="-357188" algn="l" rtl="0" fontAlgn="base">
              <a:spcBef>
                <a:spcPct val="20000"/>
              </a:spcBef>
              <a:spcAft>
                <a:spcPct val="0"/>
              </a:spcAft>
              <a:buClr>
                <a:srgbClr val="FFD200"/>
              </a:buClr>
              <a:buSzPct val="75000"/>
              <a:buFont typeface="Arial" charset="0"/>
              <a:buChar char="►"/>
              <a:defRPr>
                <a:solidFill>
                  <a:srgbClr val="646464"/>
                </a:solidFill>
                <a:latin typeface="+mn-lt"/>
              </a:defRPr>
            </a:lvl9pPr>
          </a:lstStyle>
          <a:p>
            <a:pPr algn="just">
              <a:lnSpc>
                <a:spcPct val="150000"/>
              </a:lnSpc>
            </a:pPr>
            <a:r>
              <a:rPr lang="de-CH" sz="1709" dirty="0">
                <a:solidFill>
                  <a:srgbClr val="808080"/>
                </a:solidFill>
                <a:latin typeface="EYInterstate" panose="02000503020000020004" pitchFamily="2" charset="0"/>
              </a:rPr>
              <a:t>FVTPL is the residual measurement category applicable to all instruments failing either the contractual cash flow or the business model test (this includes instruments held for trading, derivatives and equity instruments)</a:t>
            </a:r>
          </a:p>
          <a:p>
            <a:pPr algn="just">
              <a:lnSpc>
                <a:spcPct val="150000"/>
              </a:lnSpc>
              <a:spcBef>
                <a:spcPts val="0"/>
              </a:spcBef>
            </a:pPr>
            <a:endParaRPr lang="de-CH" sz="1709" dirty="0">
              <a:solidFill>
                <a:srgbClr val="808080"/>
              </a:solidFill>
              <a:latin typeface="EYInterstate" panose="02000503020000020004" pitchFamily="2" charset="0"/>
            </a:endParaRPr>
          </a:p>
          <a:p>
            <a:pPr algn="just">
              <a:lnSpc>
                <a:spcPct val="150000"/>
              </a:lnSpc>
              <a:defRPr/>
            </a:pPr>
            <a:endParaRPr lang="en-GB" sz="1709" kern="0" dirty="0">
              <a:solidFill>
                <a:srgbClr val="808080"/>
              </a:solidFill>
              <a:latin typeface="EYInterstate" panose="02000503020000020004" pitchFamily="2" charset="0"/>
            </a:endParaRPr>
          </a:p>
        </p:txBody>
      </p:sp>
      <p:sp>
        <p:nvSpPr>
          <p:cNvPr id="5"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FVTPL Business Model</a:t>
            </a:r>
            <a:endParaRPr lang="en-US" altLang="en-US" sz="2051" dirty="0">
              <a:solidFill>
                <a:schemeClr val="tx1">
                  <a:lumMod val="50000"/>
                </a:schemeClr>
              </a:solidFill>
            </a:endParaRPr>
          </a:p>
        </p:txBody>
      </p:sp>
    </p:spTree>
    <p:extLst>
      <p:ext uri="{BB962C8B-B14F-4D97-AF65-F5344CB8AC3E}">
        <p14:creationId xmlns:p14="http://schemas.microsoft.com/office/powerpoint/2010/main" val="32138686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199" y="1756135"/>
            <a:ext cx="3962401" cy="4113333"/>
          </a:xfrm>
          <a:prstGeom prst="rect">
            <a:avLst/>
          </a:prstGeom>
          <a:solidFill>
            <a:schemeClr val="tx1">
              <a:lumMod val="65000"/>
              <a:lumOff val="3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78311" tIns="178311" rIns="178311" bIns="178311" rtlCol="0" anchor="t" anchorCtr="0"/>
          <a:lstStyle/>
          <a:p>
            <a:pPr algn="just" defTabSz="781147">
              <a:spcBef>
                <a:spcPts val="586"/>
              </a:spcBef>
              <a:spcAft>
                <a:spcPts val="586"/>
              </a:spcAft>
            </a:pPr>
            <a:r>
              <a:rPr lang="en-IN" sz="1368" dirty="0">
                <a:solidFill>
                  <a:srgbClr val="FFFFFF"/>
                </a:solidFill>
                <a:latin typeface="EYInterstate" panose="02000503020000020004" pitchFamily="2" charset="0"/>
              </a:rPr>
              <a:t>XYZ </a:t>
            </a:r>
            <a:r>
              <a:rPr lang="en-IN" sz="1368" dirty="0" smtClean="0">
                <a:solidFill>
                  <a:srgbClr val="FFFFFF"/>
                </a:solidFill>
                <a:latin typeface="EYInterstate" panose="02000503020000020004" pitchFamily="2" charset="0"/>
              </a:rPr>
              <a:t>an Insurance </a:t>
            </a:r>
            <a:r>
              <a:rPr lang="en-IN" sz="1368" dirty="0">
                <a:solidFill>
                  <a:srgbClr val="FFFFFF"/>
                </a:solidFill>
                <a:latin typeface="EYInterstate" panose="02000503020000020004" pitchFamily="2" charset="0"/>
              </a:rPr>
              <a:t>Company holds a portfolio of debt instruments whose value is approximately INR 10 million. XYZ has appointed a separate employee to manage the portfolio.  The employee has mandate to optimise long term yield on the portfolio. For  this purpose, the employee regularly sells the assets and reinvests proceeds in new assets having similar maturity and risk profile, but a higher yield. The entity typically generates insignificant gains or losses in the process of sale.</a:t>
            </a:r>
          </a:p>
          <a:p>
            <a:pPr algn="just" defTabSz="781147">
              <a:spcBef>
                <a:spcPts val="586"/>
              </a:spcBef>
              <a:spcAft>
                <a:spcPts val="586"/>
              </a:spcAft>
            </a:pPr>
            <a:r>
              <a:rPr lang="en-IN" sz="1368" dirty="0">
                <a:solidFill>
                  <a:srgbClr val="FFFFFF"/>
                </a:solidFill>
                <a:latin typeface="EYInterstate" panose="02000503020000020004" pitchFamily="2" charset="0"/>
              </a:rPr>
              <a:t>Fair value gains or losses are not  considered for this purpose. The management is evaluating whether it can measure the portfolio at the amortized cost?</a:t>
            </a:r>
          </a:p>
        </p:txBody>
      </p:sp>
      <p:sp>
        <p:nvSpPr>
          <p:cNvPr id="7" name="TextBox 6"/>
          <p:cNvSpPr txBox="1"/>
          <p:nvPr/>
        </p:nvSpPr>
        <p:spPr>
          <a:xfrm>
            <a:off x="457201" y="1422678"/>
            <a:ext cx="3962400" cy="23719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wrap="square" lIns="0" tIns="35698" rIns="0" bIns="0" rtlCol="0">
            <a:spAutoFit/>
          </a:bodyPr>
          <a:lstStyle/>
          <a:p>
            <a:pPr defTabSz="893008" fontAlgn="base">
              <a:lnSpc>
                <a:spcPct val="85000"/>
              </a:lnSpc>
              <a:spcBef>
                <a:spcPct val="0"/>
              </a:spcBef>
              <a:spcAft>
                <a:spcPts val="586"/>
              </a:spcAft>
              <a:buClr>
                <a:srgbClr val="FFE600"/>
              </a:buClr>
              <a:buSzPct val="70000"/>
            </a:pPr>
            <a:r>
              <a:rPr lang="en-US" sz="1538" b="1" dirty="0">
                <a:solidFill>
                  <a:srgbClr val="000000"/>
                </a:solidFill>
                <a:latin typeface="EYInterstate" panose="02000503020000020004" pitchFamily="2" charset="0"/>
              </a:rPr>
              <a:t> Example</a:t>
            </a:r>
            <a:endParaRPr lang="en-IN" sz="1538" b="1" dirty="0">
              <a:solidFill>
                <a:srgbClr val="000000"/>
              </a:solidFill>
              <a:latin typeface="EYInterstate" panose="02000503020000020004" pitchFamily="2" charset="0"/>
            </a:endParaRPr>
          </a:p>
        </p:txBody>
      </p:sp>
      <p:sp>
        <p:nvSpPr>
          <p:cNvPr id="8" name="TextBox 7"/>
          <p:cNvSpPr txBox="1"/>
          <p:nvPr/>
        </p:nvSpPr>
        <p:spPr>
          <a:xfrm>
            <a:off x="4572007" y="1422683"/>
            <a:ext cx="4038600" cy="23719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wrap="square" lIns="0" tIns="35698" rIns="0" bIns="0" rtlCol="0">
            <a:spAutoFit/>
          </a:bodyPr>
          <a:lstStyle/>
          <a:p>
            <a:pPr defTabSz="893008" fontAlgn="base">
              <a:lnSpc>
                <a:spcPct val="85000"/>
              </a:lnSpc>
              <a:spcBef>
                <a:spcPct val="0"/>
              </a:spcBef>
              <a:spcAft>
                <a:spcPts val="586"/>
              </a:spcAft>
              <a:buClr>
                <a:srgbClr val="FFE600"/>
              </a:buClr>
              <a:buSzPct val="70000"/>
            </a:pPr>
            <a:r>
              <a:rPr lang="en-US" sz="1538" b="1" dirty="0">
                <a:solidFill>
                  <a:srgbClr val="000000"/>
                </a:solidFill>
                <a:latin typeface="EYInterstate" panose="02000503020000020004" pitchFamily="2" charset="0"/>
              </a:rPr>
              <a:t> Response</a:t>
            </a:r>
            <a:endParaRPr lang="en-IN" sz="1538" b="1" dirty="0">
              <a:solidFill>
                <a:srgbClr val="000000"/>
              </a:solidFill>
              <a:latin typeface="EYInterstate" panose="02000503020000020004" pitchFamily="2" charset="0"/>
            </a:endParaRPr>
          </a:p>
        </p:txBody>
      </p:sp>
      <p:sp>
        <p:nvSpPr>
          <p:cNvPr id="9" name="Rectangle 8"/>
          <p:cNvSpPr/>
          <p:nvPr/>
        </p:nvSpPr>
        <p:spPr>
          <a:xfrm>
            <a:off x="4572007" y="1783087"/>
            <a:ext cx="4038600" cy="4086381"/>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78311" tIns="178311" rIns="178311" bIns="178311" rtlCol="0" anchor="t" anchorCtr="0"/>
          <a:lstStyle/>
          <a:p>
            <a:pPr marL="0" lvl="1" algn="just" defTabSz="893008" fontAlgn="base">
              <a:spcBef>
                <a:spcPts val="586"/>
              </a:spcBef>
              <a:spcAft>
                <a:spcPts val="586"/>
              </a:spcAft>
            </a:pPr>
            <a:r>
              <a:rPr lang="en-IN" altLang="en-US" sz="1368" dirty="0">
                <a:solidFill>
                  <a:srgbClr val="808080"/>
                </a:solidFill>
                <a:latin typeface="EYInterstate" panose="02000503020000020004" pitchFamily="2" charset="0"/>
                <a:cs typeface="Arial" panose="020B0604020202020204" pitchFamily="34" charset="0"/>
              </a:rPr>
              <a:t>Based on the factors mentioned, it may be argued that the objective of the entity is not  to realise fair value gains or losses on the  portfolio. However, this may not be sufficient  basis to conclude that measurement at  amortised cost is appropriate. This is   because  the  business  model  objective  for  the portfolio  is  not  only  to  hold  financial  assets  for  collecting  contractual  cash  flows but,  it  also  results  in  frequent  sales  which  are  significant   in  value.  The  business model  objective  results  in both  holding  the  financial  assets  to  collect  contractual cash flows and selling the financial assets. </a:t>
            </a:r>
          </a:p>
          <a:p>
            <a:pPr marL="0" lvl="1" algn="just" defTabSz="893008" fontAlgn="base">
              <a:spcBef>
                <a:spcPts val="586"/>
              </a:spcBef>
              <a:spcAft>
                <a:spcPts val="586"/>
              </a:spcAft>
            </a:pPr>
            <a:r>
              <a:rPr lang="en-US" altLang="en-US" sz="1368" dirty="0">
                <a:solidFill>
                  <a:srgbClr val="808080"/>
                </a:solidFill>
                <a:latin typeface="EYInterstate" panose="02000503020000020004" pitchFamily="2" charset="0"/>
                <a:cs typeface="Arial" panose="020B0604020202020204" pitchFamily="34" charset="0"/>
              </a:rPr>
              <a:t>Hence, measuring the portfolio as at FVTOCI may be more appropriate.</a:t>
            </a:r>
            <a:endParaRPr lang="en-IN" altLang="en-US" sz="1368" dirty="0">
              <a:solidFill>
                <a:srgbClr val="808080"/>
              </a:solidFill>
              <a:latin typeface="EYInterstate" panose="02000503020000020004" pitchFamily="2" charset="0"/>
              <a:cs typeface="Arial" panose="020B0604020202020204" pitchFamily="34" charset="0"/>
            </a:endParaRPr>
          </a:p>
        </p:txBody>
      </p:sp>
      <p:sp>
        <p:nvSpPr>
          <p:cNvPr id="10"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Example</a:t>
            </a:r>
            <a:endParaRPr lang="en-US" altLang="en-US" sz="2051" dirty="0">
              <a:solidFill>
                <a:schemeClr val="tx1">
                  <a:lumMod val="50000"/>
                </a:schemeClr>
              </a:solidFill>
            </a:endParaRPr>
          </a:p>
        </p:txBody>
      </p:sp>
    </p:spTree>
    <p:extLst>
      <p:ext uri="{BB962C8B-B14F-4D97-AF65-F5344CB8AC3E}">
        <p14:creationId xmlns:p14="http://schemas.microsoft.com/office/powerpoint/2010/main" val="15184568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5"/>
          <p:cNvSpPr txBox="1">
            <a:spLocks noChangeArrowheads="1"/>
          </p:cNvSpPr>
          <p:nvPr/>
        </p:nvSpPr>
        <p:spPr bwMode="auto">
          <a:xfrm>
            <a:off x="900259" y="1383497"/>
            <a:ext cx="3573827" cy="340221"/>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hangingPunct="1">
              <a:spcBef>
                <a:spcPct val="50000"/>
              </a:spcBef>
            </a:pPr>
            <a:r>
              <a:rPr lang="en-US" altLang="en-US" sz="1611" b="0"/>
              <a:t>1. Introduction</a:t>
            </a:r>
          </a:p>
        </p:txBody>
      </p:sp>
      <p:sp>
        <p:nvSpPr>
          <p:cNvPr id="31" name="Text Box 35"/>
          <p:cNvSpPr txBox="1">
            <a:spLocks noChangeArrowheads="1"/>
          </p:cNvSpPr>
          <p:nvPr/>
        </p:nvSpPr>
        <p:spPr bwMode="auto">
          <a:xfrm>
            <a:off x="890093" y="1383497"/>
            <a:ext cx="4191352" cy="340221"/>
          </a:xfrm>
          <a:prstGeom prst="rect">
            <a:avLst/>
          </a:prstGeom>
          <a:solidFill>
            <a:schemeClr val="tx2">
              <a:lumMod val="85000"/>
            </a:schemeClr>
          </a:solidFill>
          <a:ln>
            <a:noFill/>
          </a:ln>
          <a:effectLs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hangingPunct="1">
              <a:spcBef>
                <a:spcPct val="50000"/>
              </a:spcBef>
            </a:pPr>
            <a:r>
              <a:rPr lang="en-US" altLang="en-US" sz="1611" b="0" dirty="0"/>
              <a:t>1. </a:t>
            </a:r>
            <a:r>
              <a:rPr lang="en-US" altLang="en-US" sz="1611" b="0" dirty="0" smtClean="0"/>
              <a:t>Classification and Measurement</a:t>
            </a:r>
            <a:endParaRPr lang="en-US" altLang="en-US" sz="1611" b="0" dirty="0"/>
          </a:p>
        </p:txBody>
      </p:sp>
      <p:sp>
        <p:nvSpPr>
          <p:cNvPr id="32" name="Text Box 36"/>
          <p:cNvSpPr txBox="1">
            <a:spLocks noChangeArrowheads="1"/>
          </p:cNvSpPr>
          <p:nvPr/>
        </p:nvSpPr>
        <p:spPr bwMode="auto">
          <a:xfrm>
            <a:off x="899592" y="2263246"/>
            <a:ext cx="4149853" cy="340221"/>
          </a:xfrm>
          <a:prstGeom prst="rect">
            <a:avLst/>
          </a:prstGeom>
          <a:solidFill>
            <a:schemeClr val="tx2">
              <a:lumMod val="85000"/>
            </a:schemeClr>
          </a:solidFill>
          <a:ln>
            <a:noFill/>
          </a:ln>
          <a:effectLs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hangingPunct="1">
              <a:spcBef>
                <a:spcPct val="50000"/>
              </a:spcBef>
            </a:pPr>
            <a:r>
              <a:rPr lang="en-US" altLang="en-US" sz="1611" b="0" dirty="0"/>
              <a:t>3. </a:t>
            </a:r>
            <a:r>
              <a:rPr lang="en-US" altLang="en-US" sz="1611" b="0" dirty="0" smtClean="0"/>
              <a:t>Derivatives and Hedge Accounting</a:t>
            </a:r>
            <a:endParaRPr lang="en-GB" sz="1611" b="0" dirty="0"/>
          </a:p>
        </p:txBody>
      </p:sp>
      <p:sp>
        <p:nvSpPr>
          <p:cNvPr id="33" name="Text Box 37"/>
          <p:cNvSpPr txBox="1">
            <a:spLocks noChangeArrowheads="1"/>
          </p:cNvSpPr>
          <p:nvPr/>
        </p:nvSpPr>
        <p:spPr bwMode="auto">
          <a:xfrm>
            <a:off x="890093" y="1812219"/>
            <a:ext cx="4191352" cy="340221"/>
          </a:xfrm>
          <a:prstGeom prst="rect">
            <a:avLst/>
          </a:prstGeom>
          <a:solidFill>
            <a:schemeClr val="bg1">
              <a:lumMod val="60000"/>
              <a:lumOff val="40000"/>
            </a:schemeClr>
          </a:solidFill>
          <a:ln>
            <a:noFill/>
          </a:ln>
          <a:effectLs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defTabSz="781538">
              <a:spcBef>
                <a:spcPts val="427"/>
              </a:spcBef>
              <a:buClr>
                <a:srgbClr val="FFD200"/>
              </a:buClr>
              <a:buSzPct val="75000"/>
            </a:pPr>
            <a:r>
              <a:rPr lang="en-US" altLang="en-US" sz="1611" b="0" dirty="0">
                <a:solidFill>
                  <a:schemeClr val="tx2"/>
                </a:solidFill>
              </a:rPr>
              <a:t>2. </a:t>
            </a:r>
            <a:r>
              <a:rPr lang="en-US" altLang="en-US" sz="1611" b="0" dirty="0" smtClean="0">
                <a:solidFill>
                  <a:schemeClr val="tx2"/>
                </a:solidFill>
              </a:rPr>
              <a:t>Impairment and Derecognition</a:t>
            </a:r>
            <a:endParaRPr lang="en-GB" sz="1616" b="0" dirty="0">
              <a:solidFill>
                <a:schemeClr val="tx2"/>
              </a:solidFill>
            </a:endParaRPr>
          </a:p>
        </p:txBody>
      </p:sp>
      <p:sp>
        <p:nvSpPr>
          <p:cNvPr id="15" name="Text Box 11"/>
          <p:cNvSpPr txBox="1">
            <a:spLocks noChangeArrowheads="1"/>
          </p:cNvSpPr>
          <p:nvPr/>
        </p:nvSpPr>
        <p:spPr bwMode="auto">
          <a:xfrm>
            <a:off x="493614" y="495514"/>
            <a:ext cx="7030713" cy="36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0" dirty="0" smtClean="0">
                <a:solidFill>
                  <a:schemeClr val="tx1">
                    <a:lumMod val="50000"/>
                  </a:schemeClr>
                </a:solidFill>
              </a:rPr>
              <a:t>Agenda </a:t>
            </a:r>
            <a:r>
              <a:rPr lang="en-GB" sz="2050" dirty="0" smtClean="0">
                <a:solidFill>
                  <a:schemeClr val="tx1">
                    <a:lumMod val="50000"/>
                  </a:schemeClr>
                </a:solidFill>
              </a:rPr>
              <a:t>- </a:t>
            </a:r>
            <a:r>
              <a:rPr lang="en-US" sz="2050" dirty="0">
                <a:solidFill>
                  <a:schemeClr val="tx1">
                    <a:lumMod val="50000"/>
                  </a:schemeClr>
                </a:solidFill>
              </a:rPr>
              <a:t>Ind AS 109 Financial Instruments </a:t>
            </a:r>
            <a:endParaRPr lang="en-US" altLang="en-US" sz="2050" dirty="0">
              <a:solidFill>
                <a:schemeClr val="tx1">
                  <a:lumMod val="50000"/>
                </a:schemeClr>
              </a:solidFill>
            </a:endParaRPr>
          </a:p>
        </p:txBody>
      </p:sp>
      <p:pic>
        <p:nvPicPr>
          <p:cNvPr id="9" name="Picture 8" descr="E:\E Drive Folder Structure\DTP Artwork\ASSETS FOR PPT\eLearningIllustration_ADJUSTED EY GREY_v2.emf"/>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877" y="4365852"/>
            <a:ext cx="6939979" cy="1478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2311138"/>
      </p:ext>
    </p:extLst>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smtClean="0"/>
              <a:t>Difference between IRDA accounting guidelines and </a:t>
            </a:r>
            <a:r>
              <a:rPr lang="en-US" altLang="en-US" sz="2051" dirty="0" err="1" smtClean="0"/>
              <a:t>Ind</a:t>
            </a:r>
            <a:r>
              <a:rPr lang="en-US" altLang="en-US" sz="2051" dirty="0" smtClean="0"/>
              <a:t> AS</a:t>
            </a:r>
            <a:endParaRPr lang="en-US" altLang="en-US" sz="2051" dirty="0">
              <a:solidFill>
                <a:schemeClr val="tx1">
                  <a:lumMod val="50000"/>
                </a:scheme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4092476983"/>
              </p:ext>
            </p:extLst>
          </p:nvPr>
        </p:nvGraphicFramePr>
        <p:xfrm>
          <a:off x="471883" y="1196752"/>
          <a:ext cx="8277247" cy="4265486"/>
        </p:xfrm>
        <a:graphic>
          <a:graphicData uri="http://schemas.openxmlformats.org/drawingml/2006/table">
            <a:tbl>
              <a:tblPr firstRow="1" bandRow="1">
                <a:tableStyleId>{5C22544A-7EE6-4342-B048-85BDC9FD1C3A}</a:tableStyleId>
              </a:tblPr>
              <a:tblGrid>
                <a:gridCol w="3956101"/>
                <a:gridCol w="4321146"/>
              </a:tblGrid>
              <a:tr h="370840">
                <a:tc>
                  <a:txBody>
                    <a:bodyPr/>
                    <a:lstStyle/>
                    <a:p>
                      <a:r>
                        <a:rPr lang="en-US" dirty="0" smtClean="0">
                          <a:solidFill>
                            <a:schemeClr val="tx2"/>
                          </a:solidFill>
                        </a:rPr>
                        <a:t>IRDA*</a:t>
                      </a:r>
                      <a:endParaRPr lang="en-IN" dirty="0">
                        <a:solidFill>
                          <a:schemeClr val="tx2"/>
                        </a:solidFill>
                      </a:endParaRPr>
                    </a:p>
                  </a:txBody>
                  <a:tcPr/>
                </a:tc>
                <a:tc>
                  <a:txBody>
                    <a:bodyPr/>
                    <a:lstStyle/>
                    <a:p>
                      <a:r>
                        <a:rPr lang="en-US" dirty="0" err="1" smtClean="0">
                          <a:solidFill>
                            <a:schemeClr val="tx2"/>
                          </a:solidFill>
                        </a:rPr>
                        <a:t>Ind</a:t>
                      </a:r>
                      <a:r>
                        <a:rPr lang="en-US" dirty="0" smtClean="0">
                          <a:solidFill>
                            <a:schemeClr val="tx2"/>
                          </a:solidFill>
                        </a:rPr>
                        <a:t> AS </a:t>
                      </a:r>
                      <a:endParaRPr lang="en-IN" dirty="0">
                        <a:solidFill>
                          <a:schemeClr val="tx2"/>
                        </a:solidFill>
                      </a:endParaRPr>
                    </a:p>
                  </a:txBody>
                  <a:tcPr/>
                </a:tc>
              </a:tr>
              <a:tr h="370840">
                <a:tc>
                  <a:txBody>
                    <a:bodyPr/>
                    <a:lstStyle/>
                    <a:p>
                      <a:pPr marL="360363" indent="-360363" algn="l"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All contracts are accounted as insurance contracts</a:t>
                      </a:r>
                      <a:endParaRPr lang="en-IN" sz="1709" kern="1200" dirty="0">
                        <a:solidFill>
                          <a:srgbClr val="808080"/>
                        </a:solidFill>
                        <a:latin typeface="EYInterstate" panose="02000503020000020004" pitchFamily="2" charset="0"/>
                        <a:ea typeface="+mn-ea"/>
                        <a:cs typeface="+mn-cs"/>
                      </a:endParaRPr>
                    </a:p>
                  </a:txBody>
                  <a:tcPr/>
                </a:tc>
                <a:tc>
                  <a:txBody>
                    <a:bodyPr/>
                    <a:lstStyle/>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kern="1200" dirty="0" err="1" smtClean="0">
                          <a:solidFill>
                            <a:srgbClr val="808080"/>
                          </a:solidFill>
                          <a:latin typeface="EYInterstate" panose="02000503020000020004" pitchFamily="2" charset="0"/>
                          <a:ea typeface="+mn-ea"/>
                          <a:cs typeface="+mn-cs"/>
                        </a:rPr>
                        <a:t>Ind</a:t>
                      </a:r>
                      <a:r>
                        <a:rPr lang="en-IN" sz="1400" kern="1200" dirty="0" smtClean="0">
                          <a:solidFill>
                            <a:srgbClr val="808080"/>
                          </a:solidFill>
                          <a:latin typeface="EYInterstate" panose="02000503020000020004" pitchFamily="2" charset="0"/>
                          <a:ea typeface="+mn-ea"/>
                          <a:cs typeface="+mn-cs"/>
                        </a:rPr>
                        <a:t> AS 104 require every contract issued needs to be classified in insurance contract or investment contract based on the risk assumed by such contract.</a:t>
                      </a:r>
                    </a:p>
                    <a:p>
                      <a:pPr marL="360363" indent="-360363" algn="l" defTabSz="914400" rtl="0" eaLnBrk="0" fontAlgn="base" latinLnBrk="0" hangingPunct="0">
                        <a:lnSpc>
                          <a:spcPct val="150000"/>
                        </a:lnSpc>
                        <a:spcAft>
                          <a:spcPct val="0"/>
                        </a:spcAft>
                        <a:buClr>
                          <a:srgbClr val="FFD200"/>
                        </a:buClr>
                        <a:buSzPct val="75000"/>
                        <a:buFont typeface="Arial" charset="0"/>
                        <a:buChar char="►"/>
                      </a:pPr>
                      <a:endParaRPr lang="en-US" sz="1400" kern="1200" dirty="0" smtClean="0">
                        <a:solidFill>
                          <a:srgbClr val="808080"/>
                        </a:solidFill>
                        <a:latin typeface="EYInterstate" panose="02000503020000020004" pitchFamily="2" charset="0"/>
                        <a:ea typeface="+mn-ea"/>
                        <a:cs typeface="+mn-cs"/>
                      </a:endParaRPr>
                    </a:p>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Once a contract is classified as an Insurance contract it cannot be reclassified to investment contract however for contracts which are classified as investment contract, based on any change in benefits or rider acquired it may be reclassified to insurance contract.</a:t>
                      </a:r>
                      <a:endParaRPr lang="en-IN" sz="1400" kern="1200" dirty="0">
                        <a:solidFill>
                          <a:srgbClr val="808080"/>
                        </a:solidFill>
                        <a:latin typeface="EYInterstate" panose="02000503020000020004" pitchFamily="2" charset="0"/>
                        <a:ea typeface="+mn-ea"/>
                        <a:cs typeface="+mn-cs"/>
                      </a:endParaRPr>
                    </a:p>
                  </a:txBody>
                  <a:tcPr/>
                </a:tc>
              </a:tr>
            </a:tbl>
          </a:graphicData>
        </a:graphic>
      </p:graphicFrame>
      <p:sp>
        <p:nvSpPr>
          <p:cNvPr id="3" name="TextBox 2"/>
          <p:cNvSpPr txBox="1"/>
          <p:nvPr/>
        </p:nvSpPr>
        <p:spPr>
          <a:xfrm>
            <a:off x="493615" y="5949280"/>
            <a:ext cx="4726457" cy="18081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en-US" sz="1050" b="1" dirty="0" smtClean="0"/>
              <a:t>* IRDA – Insurance Regulation and Development Authority</a:t>
            </a:r>
            <a:endParaRPr lang="en-IN" sz="1050" b="1" dirty="0" smtClean="0"/>
          </a:p>
        </p:txBody>
      </p:sp>
    </p:spTree>
    <p:extLst>
      <p:ext uri="{BB962C8B-B14F-4D97-AF65-F5344CB8AC3E}">
        <p14:creationId xmlns:p14="http://schemas.microsoft.com/office/powerpoint/2010/main" val="1251275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smtClean="0"/>
              <a:t>Difference between IRDA accounting guidelines and </a:t>
            </a:r>
            <a:r>
              <a:rPr lang="en-US" altLang="en-US" sz="2051" dirty="0" err="1" smtClean="0"/>
              <a:t>Ind</a:t>
            </a:r>
            <a:r>
              <a:rPr lang="en-US" altLang="en-US" sz="2051" dirty="0" smtClean="0"/>
              <a:t> AS</a:t>
            </a:r>
            <a:endParaRPr lang="en-US" altLang="en-US" sz="2051" dirty="0">
              <a:solidFill>
                <a:schemeClr val="tx1">
                  <a:lumMod val="50000"/>
                </a:scheme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41101320"/>
              </p:ext>
            </p:extLst>
          </p:nvPr>
        </p:nvGraphicFramePr>
        <p:xfrm>
          <a:off x="471883" y="1196752"/>
          <a:ext cx="8277247" cy="3625406"/>
        </p:xfrm>
        <a:graphic>
          <a:graphicData uri="http://schemas.openxmlformats.org/drawingml/2006/table">
            <a:tbl>
              <a:tblPr firstRow="1" bandRow="1">
                <a:tableStyleId>{5C22544A-7EE6-4342-B048-85BDC9FD1C3A}</a:tableStyleId>
              </a:tblPr>
              <a:tblGrid>
                <a:gridCol w="3956101"/>
                <a:gridCol w="4321146"/>
              </a:tblGrid>
              <a:tr h="370840">
                <a:tc>
                  <a:txBody>
                    <a:bodyPr/>
                    <a:lstStyle/>
                    <a:p>
                      <a:r>
                        <a:rPr lang="en-US" dirty="0" smtClean="0">
                          <a:solidFill>
                            <a:schemeClr val="tx2"/>
                          </a:solidFill>
                        </a:rPr>
                        <a:t>IRDA*</a:t>
                      </a:r>
                      <a:endParaRPr lang="en-IN" dirty="0">
                        <a:solidFill>
                          <a:schemeClr val="tx2"/>
                        </a:solidFill>
                      </a:endParaRPr>
                    </a:p>
                  </a:txBody>
                  <a:tcPr/>
                </a:tc>
                <a:tc>
                  <a:txBody>
                    <a:bodyPr/>
                    <a:lstStyle/>
                    <a:p>
                      <a:r>
                        <a:rPr lang="en-US" dirty="0" err="1" smtClean="0">
                          <a:solidFill>
                            <a:schemeClr val="tx2"/>
                          </a:solidFill>
                        </a:rPr>
                        <a:t>Ind</a:t>
                      </a:r>
                      <a:r>
                        <a:rPr lang="en-US" dirty="0" smtClean="0">
                          <a:solidFill>
                            <a:schemeClr val="tx2"/>
                          </a:solidFill>
                        </a:rPr>
                        <a:t> AS </a:t>
                      </a:r>
                      <a:endParaRPr lang="en-IN" dirty="0">
                        <a:solidFill>
                          <a:schemeClr val="tx2"/>
                        </a:solidFill>
                      </a:endParaRPr>
                    </a:p>
                  </a:txBody>
                  <a:tcPr/>
                </a:tc>
              </a:tr>
              <a:tr h="370840">
                <a:tc>
                  <a:txBody>
                    <a:bodyPr/>
                    <a:lstStyle/>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Investments need to be classified  into the following categories :</a:t>
                      </a:r>
                    </a:p>
                    <a:p>
                      <a:pPr marL="542925" indent="-185738" algn="just"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Schedule 8 – Shareholders investments</a:t>
                      </a:r>
                    </a:p>
                    <a:p>
                      <a:pPr marL="542925" indent="-185738" algn="just"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Schedule 8A – Policyholders investments (Non Linked)</a:t>
                      </a:r>
                    </a:p>
                    <a:p>
                      <a:pPr marL="542925" indent="-185738" algn="just"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Schedule 8B – Assets held to cover linked liabilities.</a:t>
                      </a:r>
                    </a:p>
                    <a:p>
                      <a:pPr marL="360363" indent="-360363" algn="l" defTabSz="914400" rtl="0" eaLnBrk="0" fontAlgn="base" latinLnBrk="0" hangingPunct="0">
                        <a:lnSpc>
                          <a:spcPct val="150000"/>
                        </a:lnSpc>
                        <a:spcAft>
                          <a:spcPct val="0"/>
                        </a:spcAft>
                        <a:buClr>
                          <a:srgbClr val="FFD200"/>
                        </a:buClr>
                        <a:buSzPct val="75000"/>
                        <a:buFont typeface="Arial" charset="0"/>
                        <a:buChar char="►"/>
                      </a:pPr>
                      <a:endParaRPr lang="en-IN" sz="1709" kern="1200" dirty="0">
                        <a:solidFill>
                          <a:srgbClr val="808080"/>
                        </a:solidFill>
                        <a:latin typeface="EYInterstate" panose="02000503020000020004" pitchFamily="2" charset="0"/>
                        <a:ea typeface="+mn-ea"/>
                        <a:cs typeface="+mn-cs"/>
                      </a:endParaRPr>
                    </a:p>
                  </a:txBody>
                  <a:tcPr/>
                </a:tc>
                <a:tc>
                  <a:txBody>
                    <a:bodyPr/>
                    <a:lstStyle/>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kern="1200" dirty="0" err="1" smtClean="0">
                          <a:solidFill>
                            <a:srgbClr val="808080"/>
                          </a:solidFill>
                          <a:latin typeface="EYInterstate" panose="02000503020000020004" pitchFamily="2" charset="0"/>
                          <a:ea typeface="+mn-ea"/>
                          <a:cs typeface="+mn-cs"/>
                        </a:rPr>
                        <a:t>Ind</a:t>
                      </a:r>
                      <a:r>
                        <a:rPr lang="en-IN" sz="1400" kern="1200" dirty="0" smtClean="0">
                          <a:solidFill>
                            <a:srgbClr val="808080"/>
                          </a:solidFill>
                          <a:latin typeface="EYInterstate" panose="02000503020000020004" pitchFamily="2" charset="0"/>
                          <a:ea typeface="+mn-ea"/>
                          <a:cs typeface="+mn-cs"/>
                        </a:rPr>
                        <a:t>-AS 109 prescribes the classification of financial assets into three different categories:</a:t>
                      </a:r>
                    </a:p>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Amortised cost</a:t>
                      </a:r>
                    </a:p>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Fair value through other comprehensive income (FVOCI) o</a:t>
                      </a:r>
                    </a:p>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Fair value through profit or loss (FVTPL),</a:t>
                      </a:r>
                    </a:p>
                    <a:p>
                      <a:pPr marL="0" indent="0" algn="just" defTabSz="914400" rtl="0" eaLnBrk="0" fontAlgn="base" latinLnBrk="0" hangingPunct="0">
                        <a:lnSpc>
                          <a:spcPct val="150000"/>
                        </a:lnSpc>
                        <a:spcAft>
                          <a:spcPct val="0"/>
                        </a:spcAft>
                        <a:buClr>
                          <a:srgbClr val="FFD200"/>
                        </a:buClr>
                        <a:buSzPct val="75000"/>
                        <a:buFont typeface="Arial" charset="0"/>
                        <a:buNone/>
                      </a:pPr>
                      <a:r>
                        <a:rPr lang="en-IN" sz="1400" kern="1200" dirty="0" smtClean="0">
                          <a:solidFill>
                            <a:srgbClr val="808080"/>
                          </a:solidFill>
                          <a:latin typeface="EYInterstate" panose="02000503020000020004" pitchFamily="2" charset="0"/>
                          <a:ea typeface="+mn-ea"/>
                          <a:cs typeface="+mn-cs"/>
                        </a:rPr>
                        <a:t>Based on the business model  of the entity for managing the financial assets and the contractual cash flow characteristics of the financial asset.</a:t>
                      </a:r>
                      <a:endParaRPr lang="en-US" sz="1400" kern="1200" dirty="0" smtClean="0">
                        <a:solidFill>
                          <a:srgbClr val="808080"/>
                        </a:solidFill>
                        <a:latin typeface="EYInterstate" panose="02000503020000020004" pitchFamily="2" charset="0"/>
                        <a:ea typeface="+mn-ea"/>
                        <a:cs typeface="+mn-cs"/>
                      </a:endParaRPr>
                    </a:p>
                  </a:txBody>
                  <a:tcPr/>
                </a:tc>
              </a:tr>
            </a:tbl>
          </a:graphicData>
        </a:graphic>
      </p:graphicFrame>
      <p:sp>
        <p:nvSpPr>
          <p:cNvPr id="3" name="TextBox 2"/>
          <p:cNvSpPr txBox="1"/>
          <p:nvPr/>
        </p:nvSpPr>
        <p:spPr>
          <a:xfrm>
            <a:off x="493615" y="5949280"/>
            <a:ext cx="4726457" cy="18081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en-US" sz="1050" b="1" dirty="0" smtClean="0"/>
              <a:t>* IRDA – Insurance Regulation and Development Authority</a:t>
            </a:r>
            <a:endParaRPr lang="en-IN" sz="1050" b="1" dirty="0" smtClean="0"/>
          </a:p>
        </p:txBody>
      </p:sp>
    </p:spTree>
    <p:extLst>
      <p:ext uri="{BB962C8B-B14F-4D97-AF65-F5344CB8AC3E}">
        <p14:creationId xmlns:p14="http://schemas.microsoft.com/office/powerpoint/2010/main" val="36873736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smtClean="0">
                <a:solidFill>
                  <a:schemeClr val="tx1">
                    <a:lumMod val="50000"/>
                  </a:schemeClr>
                </a:solidFill>
              </a:rPr>
              <a:t>Classification of Financial Liabilities</a:t>
            </a:r>
            <a:endParaRPr lang="en-US" altLang="en-US" sz="2051" dirty="0">
              <a:solidFill>
                <a:schemeClr val="tx1">
                  <a:lumMod val="50000"/>
                </a:schemeClr>
              </a:solidFill>
            </a:endParaRPr>
          </a:p>
        </p:txBody>
      </p:sp>
    </p:spTree>
    <p:extLst>
      <p:ext uri="{BB962C8B-B14F-4D97-AF65-F5344CB8AC3E}">
        <p14:creationId xmlns:p14="http://schemas.microsoft.com/office/powerpoint/2010/main" val="37382884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nvPr>
        </p:nvGraphicFramePr>
        <p:xfrm>
          <a:off x="728270" y="1761135"/>
          <a:ext cx="7343131" cy="34736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Group 41"/>
          <p:cNvGraphicFramePr>
            <a:graphicFrameLocks/>
          </p:cNvGraphicFramePr>
          <p:nvPr>
            <p:extLst/>
          </p:nvPr>
        </p:nvGraphicFramePr>
        <p:xfrm>
          <a:off x="665212" y="1969945"/>
          <a:ext cx="7263099" cy="2649025"/>
        </p:xfrm>
        <a:graphic>
          <a:graphicData uri="http://schemas.openxmlformats.org/drawingml/2006/table">
            <a:tbl>
              <a:tblPr/>
              <a:tblGrid>
                <a:gridCol w="1709294"/>
                <a:gridCol w="5553805"/>
              </a:tblGrid>
              <a:tr h="354452">
                <a:tc>
                  <a:txBody>
                    <a:bodyPr/>
                    <a:lstStyle>
                      <a:lvl1pPr marL="0" algn="l" defTabSz="912391" rtl="0" eaLnBrk="1" latinLnBrk="0" hangingPunct="1">
                        <a:spcBef>
                          <a:spcPct val="50000"/>
                        </a:spcBef>
                        <a:buClr>
                          <a:srgbClr val="FFD200"/>
                        </a:buClr>
                        <a:buSzPct val="75000"/>
                        <a:buFont typeface="Arial" charset="0"/>
                        <a:defRPr sz="1600" kern="1200">
                          <a:solidFill>
                            <a:schemeClr val="tx1"/>
                          </a:solidFill>
                          <a:latin typeface="Arial" charset="0"/>
                        </a:defRPr>
                      </a:lvl1pPr>
                      <a:lvl2pPr marL="456194" indent="-95250" algn="l" defTabSz="912391" rtl="0" eaLnBrk="1" latinLnBrk="0" hangingPunct="1">
                        <a:spcBef>
                          <a:spcPct val="50000"/>
                        </a:spcBef>
                        <a:buClr>
                          <a:srgbClr val="FFD200"/>
                        </a:buClr>
                        <a:buSzPct val="75000"/>
                        <a:buFont typeface="Arial" charset="0"/>
                        <a:defRPr sz="1400" kern="1200">
                          <a:solidFill>
                            <a:schemeClr val="tx1"/>
                          </a:solidFill>
                          <a:latin typeface="Arial" charset="0"/>
                        </a:defRPr>
                      </a:lvl2pPr>
                      <a:lvl3pPr marL="912391" indent="-195263" algn="l" defTabSz="912391" rtl="0" eaLnBrk="1" latinLnBrk="0" hangingPunct="1">
                        <a:spcBef>
                          <a:spcPct val="50000"/>
                        </a:spcBef>
                        <a:buClr>
                          <a:srgbClr val="FFD200"/>
                        </a:buClr>
                        <a:buSzPct val="75000"/>
                        <a:buFont typeface="Arial" charset="0"/>
                        <a:defRPr sz="1200" kern="1200">
                          <a:solidFill>
                            <a:schemeClr val="tx1"/>
                          </a:solidFill>
                          <a:latin typeface="Arial" charset="0"/>
                        </a:defRPr>
                      </a:lvl3pPr>
                      <a:lvl4pPr marL="1368592" indent="-288925" algn="l" defTabSz="912391" rtl="0" eaLnBrk="1" latinLnBrk="0" hangingPunct="1">
                        <a:spcBef>
                          <a:spcPct val="50000"/>
                        </a:spcBef>
                        <a:buClr>
                          <a:srgbClr val="FFD200"/>
                        </a:buClr>
                        <a:buSzPct val="75000"/>
                        <a:buFont typeface="Arial" charset="0"/>
                        <a:defRPr sz="1000" kern="1200">
                          <a:solidFill>
                            <a:schemeClr val="tx1"/>
                          </a:solidFill>
                          <a:latin typeface="Arial" charset="0"/>
                        </a:defRPr>
                      </a:lvl4pPr>
                      <a:lvl5pPr marL="1824783" indent="-385763" algn="l" defTabSz="912391" rtl="0" eaLnBrk="1" latinLnBrk="0" hangingPunct="1">
                        <a:spcBef>
                          <a:spcPct val="50000"/>
                        </a:spcBef>
                        <a:buClr>
                          <a:srgbClr val="FFD200"/>
                        </a:buClr>
                        <a:buSzPct val="75000"/>
                        <a:buFont typeface="Arial" charset="0"/>
                        <a:defRPr sz="1000" kern="1200">
                          <a:solidFill>
                            <a:schemeClr val="tx1"/>
                          </a:solidFill>
                          <a:latin typeface="Arial" charset="0"/>
                        </a:defRPr>
                      </a:lvl5pPr>
                      <a:lvl6pPr marL="228098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6pPr>
                      <a:lvl7pPr marL="2737196"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7pPr>
                      <a:lvl8pPr marL="319336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8pPr>
                      <a:lvl9pPr marL="364956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
                          <a:srgbClr val="FFD200"/>
                        </a:buClr>
                        <a:buSzPct val="75000"/>
                        <a:buFont typeface="Arial" charset="0"/>
                        <a:buNone/>
                        <a:tabLst/>
                      </a:pPr>
                      <a:r>
                        <a:rPr kumimoji="0" lang="en-GB" altLang="en-US" sz="1500" b="1" i="0" u="none" strike="noStrike" cap="none" normalizeH="0" baseline="0" dirty="0" smtClean="0">
                          <a:ln>
                            <a:noFill/>
                          </a:ln>
                          <a:solidFill>
                            <a:srgbClr val="FFFFFF"/>
                          </a:solidFill>
                          <a:effectLst/>
                          <a:latin typeface="EYInterstate" panose="02000503020000020004" pitchFamily="2" charset="0"/>
                        </a:rPr>
                        <a:t>Category</a:t>
                      </a:r>
                    </a:p>
                  </a:txBody>
                  <a:tcPr marL="76925" marR="76925" marT="40001" marB="40001" horzOverflow="overflow">
                    <a:lnL w="12700" cap="flat" cmpd="sng" algn="ctr">
                      <a:solidFill>
                        <a:srgbClr val="808080"/>
                      </a:solidFill>
                      <a:prstDash val="solid"/>
                      <a:round/>
                      <a:headEnd type="none" w="sm" len="sm"/>
                      <a:tailEnd type="none" w="sm" len="sm"/>
                    </a:lnL>
                    <a:lnR w="12700" cap="flat" cmpd="sng" algn="ctr">
                      <a:solidFill>
                        <a:srgbClr val="808080"/>
                      </a:solidFill>
                      <a:prstDash val="solid"/>
                      <a:round/>
                      <a:headEnd type="none" w="sm" len="sm"/>
                      <a:tailEnd type="none" w="sm" len="sm"/>
                    </a:lnR>
                    <a:lnT w="12700" cap="flat" cmpd="sng" algn="ctr">
                      <a:solidFill>
                        <a:srgbClr val="808080"/>
                      </a:solidFill>
                      <a:prstDash val="solid"/>
                      <a:round/>
                      <a:headEnd type="none" w="sm" len="sm"/>
                      <a:tailEnd type="none" w="sm" len="sm"/>
                    </a:lnT>
                    <a:lnB w="12700" cap="flat" cmpd="sng" algn="ctr">
                      <a:solidFill>
                        <a:srgbClr val="808080"/>
                      </a:solidFill>
                      <a:prstDash val="solid"/>
                      <a:round/>
                      <a:headEnd type="none" w="sm" len="sm"/>
                      <a:tailEnd type="none" w="sm" len="sm"/>
                    </a:lnB>
                    <a:lnTlToBr>
                      <a:noFill/>
                    </a:lnTlToBr>
                    <a:lnBlToTr>
                      <a:noFill/>
                    </a:lnBlToTr>
                    <a:solidFill>
                      <a:srgbClr val="808080"/>
                    </a:solidFill>
                  </a:tcPr>
                </a:tc>
                <a:tc>
                  <a:txBody>
                    <a:bodyPr/>
                    <a:lstStyle>
                      <a:lvl1pPr marL="0" algn="l" defTabSz="912391" rtl="0" eaLnBrk="1" latinLnBrk="0" hangingPunct="1">
                        <a:spcBef>
                          <a:spcPct val="50000"/>
                        </a:spcBef>
                        <a:buClr>
                          <a:srgbClr val="FFD200"/>
                        </a:buClr>
                        <a:buSzPct val="75000"/>
                        <a:buFont typeface="Arial" charset="0"/>
                        <a:defRPr sz="1600" kern="1200">
                          <a:solidFill>
                            <a:schemeClr val="tx1"/>
                          </a:solidFill>
                          <a:latin typeface="Arial" charset="0"/>
                        </a:defRPr>
                      </a:lvl1pPr>
                      <a:lvl2pPr marL="456194" indent="-95250" algn="l" defTabSz="912391" rtl="0" eaLnBrk="1" latinLnBrk="0" hangingPunct="1">
                        <a:spcBef>
                          <a:spcPct val="50000"/>
                        </a:spcBef>
                        <a:buClr>
                          <a:srgbClr val="FFD200"/>
                        </a:buClr>
                        <a:buSzPct val="75000"/>
                        <a:buFont typeface="Arial" charset="0"/>
                        <a:defRPr sz="1400" kern="1200">
                          <a:solidFill>
                            <a:schemeClr val="tx1"/>
                          </a:solidFill>
                          <a:latin typeface="Arial" charset="0"/>
                        </a:defRPr>
                      </a:lvl2pPr>
                      <a:lvl3pPr marL="912391" indent="-195263" algn="l" defTabSz="912391" rtl="0" eaLnBrk="1" latinLnBrk="0" hangingPunct="1">
                        <a:spcBef>
                          <a:spcPct val="50000"/>
                        </a:spcBef>
                        <a:buClr>
                          <a:srgbClr val="FFD200"/>
                        </a:buClr>
                        <a:buSzPct val="75000"/>
                        <a:buFont typeface="Arial" charset="0"/>
                        <a:defRPr sz="1200" kern="1200">
                          <a:solidFill>
                            <a:schemeClr val="tx1"/>
                          </a:solidFill>
                          <a:latin typeface="Arial" charset="0"/>
                        </a:defRPr>
                      </a:lvl3pPr>
                      <a:lvl4pPr marL="1368592" indent="-288925" algn="l" defTabSz="912391" rtl="0" eaLnBrk="1" latinLnBrk="0" hangingPunct="1">
                        <a:spcBef>
                          <a:spcPct val="50000"/>
                        </a:spcBef>
                        <a:buClr>
                          <a:srgbClr val="FFD200"/>
                        </a:buClr>
                        <a:buSzPct val="75000"/>
                        <a:buFont typeface="Arial" charset="0"/>
                        <a:defRPr sz="1000" kern="1200">
                          <a:solidFill>
                            <a:schemeClr val="tx1"/>
                          </a:solidFill>
                          <a:latin typeface="Arial" charset="0"/>
                        </a:defRPr>
                      </a:lvl4pPr>
                      <a:lvl5pPr marL="1824783" indent="-385763" algn="l" defTabSz="912391" rtl="0" eaLnBrk="1" latinLnBrk="0" hangingPunct="1">
                        <a:spcBef>
                          <a:spcPct val="50000"/>
                        </a:spcBef>
                        <a:buClr>
                          <a:srgbClr val="FFD200"/>
                        </a:buClr>
                        <a:buSzPct val="75000"/>
                        <a:buFont typeface="Arial" charset="0"/>
                        <a:defRPr sz="1000" kern="1200">
                          <a:solidFill>
                            <a:schemeClr val="tx1"/>
                          </a:solidFill>
                          <a:latin typeface="Arial" charset="0"/>
                        </a:defRPr>
                      </a:lvl5pPr>
                      <a:lvl6pPr marL="228098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6pPr>
                      <a:lvl7pPr marL="2737196"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7pPr>
                      <a:lvl8pPr marL="319336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8pPr>
                      <a:lvl9pPr marL="364956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9pPr>
                    </a:lstStyle>
                    <a:p>
                      <a:pPr marL="0" marR="0" lvl="0" indent="0" algn="ctr" defTabSz="914400" rtl="0" eaLnBrk="1" fontAlgn="base" latinLnBrk="0" hangingPunct="1">
                        <a:lnSpc>
                          <a:spcPct val="100000"/>
                        </a:lnSpc>
                        <a:spcBef>
                          <a:spcPct val="50000"/>
                        </a:spcBef>
                        <a:spcAft>
                          <a:spcPct val="0"/>
                        </a:spcAft>
                        <a:buClr>
                          <a:srgbClr val="FFD200"/>
                        </a:buClr>
                        <a:buSzPct val="75000"/>
                        <a:buFont typeface="Arial" charset="0"/>
                        <a:buNone/>
                        <a:tabLst/>
                      </a:pPr>
                      <a:r>
                        <a:rPr kumimoji="0" lang="en-GB" altLang="en-US" sz="1500" b="1" i="0" u="none" strike="noStrike" cap="none" normalizeH="0" baseline="0" dirty="0" smtClean="0">
                          <a:ln>
                            <a:noFill/>
                          </a:ln>
                          <a:solidFill>
                            <a:srgbClr val="FFFFFF"/>
                          </a:solidFill>
                          <a:effectLst/>
                          <a:latin typeface="EYInterstate" panose="02000503020000020004" pitchFamily="2" charset="0"/>
                        </a:rPr>
                        <a:t>Main use</a:t>
                      </a:r>
                    </a:p>
                  </a:txBody>
                  <a:tcPr marL="76925" marR="76925" marT="40001" marB="40001" horzOverflow="overflow">
                    <a:lnL w="12700" cap="flat" cmpd="sng" algn="ctr">
                      <a:solidFill>
                        <a:srgbClr val="808080"/>
                      </a:solidFill>
                      <a:prstDash val="solid"/>
                      <a:round/>
                      <a:headEnd type="none" w="sm" len="sm"/>
                      <a:tailEnd type="none" w="sm" len="sm"/>
                    </a:lnL>
                    <a:lnR w="12700" cap="flat" cmpd="sng" algn="ctr">
                      <a:solidFill>
                        <a:srgbClr val="808080"/>
                      </a:solidFill>
                      <a:prstDash val="solid"/>
                      <a:round/>
                      <a:headEnd type="none" w="sm" len="sm"/>
                      <a:tailEnd type="none" w="sm" len="sm"/>
                    </a:lnR>
                    <a:lnT w="12700" cap="flat" cmpd="sng" algn="ctr">
                      <a:solidFill>
                        <a:srgbClr val="808080"/>
                      </a:solidFill>
                      <a:prstDash val="solid"/>
                      <a:round/>
                      <a:headEnd type="none" w="sm" len="sm"/>
                      <a:tailEnd type="none" w="sm" len="sm"/>
                    </a:lnT>
                    <a:lnB w="12700" cap="flat" cmpd="sng" algn="ctr">
                      <a:solidFill>
                        <a:srgbClr val="808080"/>
                      </a:solidFill>
                      <a:prstDash val="solid"/>
                      <a:round/>
                      <a:headEnd type="none" w="sm" len="sm"/>
                      <a:tailEnd type="none" w="sm" len="sm"/>
                    </a:lnB>
                    <a:lnTlToBr>
                      <a:noFill/>
                    </a:lnTlToBr>
                    <a:lnBlToTr>
                      <a:noFill/>
                    </a:lnBlToTr>
                    <a:solidFill>
                      <a:srgbClr val="808080"/>
                    </a:solidFill>
                  </a:tcPr>
                </a:tc>
              </a:tr>
              <a:tr h="1940121">
                <a:tc>
                  <a:txBody>
                    <a:bodyPr/>
                    <a:lstStyle>
                      <a:lvl1pPr marL="0" algn="l" defTabSz="912391" rtl="0" eaLnBrk="1" latinLnBrk="0" hangingPunct="1">
                        <a:spcBef>
                          <a:spcPct val="50000"/>
                        </a:spcBef>
                        <a:buClr>
                          <a:srgbClr val="FFD200"/>
                        </a:buClr>
                        <a:buSzPct val="75000"/>
                        <a:buFont typeface="Arial" charset="0"/>
                        <a:defRPr sz="1600" kern="1200">
                          <a:solidFill>
                            <a:schemeClr val="tx1"/>
                          </a:solidFill>
                          <a:latin typeface="Arial" charset="0"/>
                        </a:defRPr>
                      </a:lvl1pPr>
                      <a:lvl2pPr marL="456194" indent="-95250" algn="l" defTabSz="912391" rtl="0" eaLnBrk="1" latinLnBrk="0" hangingPunct="1">
                        <a:spcBef>
                          <a:spcPct val="50000"/>
                        </a:spcBef>
                        <a:buClr>
                          <a:srgbClr val="FFD200"/>
                        </a:buClr>
                        <a:buSzPct val="75000"/>
                        <a:buFont typeface="Arial" charset="0"/>
                        <a:defRPr sz="1400" kern="1200">
                          <a:solidFill>
                            <a:schemeClr val="tx1"/>
                          </a:solidFill>
                          <a:latin typeface="Arial" charset="0"/>
                        </a:defRPr>
                      </a:lvl2pPr>
                      <a:lvl3pPr marL="912391" indent="-195263" algn="l" defTabSz="912391" rtl="0" eaLnBrk="1" latinLnBrk="0" hangingPunct="1">
                        <a:spcBef>
                          <a:spcPct val="50000"/>
                        </a:spcBef>
                        <a:buClr>
                          <a:srgbClr val="FFD200"/>
                        </a:buClr>
                        <a:buSzPct val="75000"/>
                        <a:buFont typeface="Arial" charset="0"/>
                        <a:defRPr sz="1200" kern="1200">
                          <a:solidFill>
                            <a:schemeClr val="tx1"/>
                          </a:solidFill>
                          <a:latin typeface="Arial" charset="0"/>
                        </a:defRPr>
                      </a:lvl3pPr>
                      <a:lvl4pPr marL="1368592" indent="-288925" algn="l" defTabSz="912391" rtl="0" eaLnBrk="1" latinLnBrk="0" hangingPunct="1">
                        <a:spcBef>
                          <a:spcPct val="50000"/>
                        </a:spcBef>
                        <a:buClr>
                          <a:srgbClr val="FFD200"/>
                        </a:buClr>
                        <a:buSzPct val="75000"/>
                        <a:buFont typeface="Arial" charset="0"/>
                        <a:defRPr sz="1000" kern="1200">
                          <a:solidFill>
                            <a:schemeClr val="tx1"/>
                          </a:solidFill>
                          <a:latin typeface="Arial" charset="0"/>
                        </a:defRPr>
                      </a:lvl4pPr>
                      <a:lvl5pPr marL="1824783" indent="-385763" algn="l" defTabSz="912391" rtl="0" eaLnBrk="1" latinLnBrk="0" hangingPunct="1">
                        <a:spcBef>
                          <a:spcPct val="50000"/>
                        </a:spcBef>
                        <a:buClr>
                          <a:srgbClr val="FFD200"/>
                        </a:buClr>
                        <a:buSzPct val="75000"/>
                        <a:buFont typeface="Arial" charset="0"/>
                        <a:defRPr sz="1000" kern="1200">
                          <a:solidFill>
                            <a:schemeClr val="tx1"/>
                          </a:solidFill>
                          <a:latin typeface="Arial" charset="0"/>
                        </a:defRPr>
                      </a:lvl5pPr>
                      <a:lvl6pPr marL="228098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6pPr>
                      <a:lvl7pPr marL="2737196"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7pPr>
                      <a:lvl8pPr marL="319336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8pPr>
                      <a:lvl9pPr marL="364956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
                          <a:srgbClr val="FFD200"/>
                        </a:buClr>
                        <a:buSzPct val="75000"/>
                        <a:buFont typeface="Arial" charset="0"/>
                        <a:buNone/>
                        <a:tabLst/>
                      </a:pPr>
                      <a:r>
                        <a:rPr kumimoji="0" lang="en-GB" altLang="en-US" sz="1500" b="1" i="0" u="none" strike="noStrike" cap="none" normalizeH="0" baseline="0" dirty="0" smtClean="0">
                          <a:ln>
                            <a:noFill/>
                          </a:ln>
                          <a:solidFill>
                            <a:srgbClr val="808080"/>
                          </a:solidFill>
                          <a:effectLst/>
                          <a:latin typeface="EYInterstate" panose="02000503020000020004" pitchFamily="2" charset="0"/>
                        </a:rPr>
                        <a:t>Fair value through profit or loss</a:t>
                      </a:r>
                    </a:p>
                  </a:txBody>
                  <a:tcPr marL="76925" marR="76925" marT="40001" marB="40001" horzOverflow="overflow">
                    <a:lnL w="12700" cap="flat" cmpd="sng" algn="ctr">
                      <a:solidFill>
                        <a:srgbClr val="808080"/>
                      </a:solidFill>
                      <a:prstDash val="solid"/>
                      <a:round/>
                      <a:headEnd type="none" w="sm" len="sm"/>
                      <a:tailEnd type="none" w="sm" len="sm"/>
                    </a:lnL>
                    <a:lnR w="12700" cap="flat" cmpd="sng" algn="ctr">
                      <a:solidFill>
                        <a:srgbClr val="808080"/>
                      </a:solidFill>
                      <a:prstDash val="solid"/>
                      <a:round/>
                      <a:headEnd type="none" w="sm" len="sm"/>
                      <a:tailEnd type="none" w="sm" len="sm"/>
                    </a:lnR>
                    <a:lnT w="12700" cap="flat" cmpd="sng" algn="ctr">
                      <a:solidFill>
                        <a:srgbClr val="808080"/>
                      </a:solidFill>
                      <a:prstDash val="solid"/>
                      <a:round/>
                      <a:headEnd type="none" w="sm" len="sm"/>
                      <a:tailEnd type="none" w="sm" len="sm"/>
                    </a:lnT>
                    <a:lnB w="12700" cap="flat" cmpd="sng" algn="ctr">
                      <a:solidFill>
                        <a:srgbClr val="808080"/>
                      </a:solidFill>
                      <a:prstDash val="solid"/>
                      <a:round/>
                      <a:headEnd type="none" w="sm" len="sm"/>
                      <a:tailEnd type="none" w="sm" len="sm"/>
                    </a:lnB>
                    <a:lnTlToBr>
                      <a:noFill/>
                    </a:lnTlToBr>
                    <a:lnBlToTr>
                      <a:noFill/>
                    </a:lnBlToTr>
                    <a:noFill/>
                  </a:tcPr>
                </a:tc>
                <a:tc>
                  <a:txBody>
                    <a:bodyPr/>
                    <a:lstStyle>
                      <a:lvl1pPr marL="225425" indent="-225425" algn="l" defTabSz="912391" rtl="0" eaLnBrk="1" latinLnBrk="0" hangingPunct="1">
                        <a:spcBef>
                          <a:spcPct val="50000"/>
                        </a:spcBef>
                        <a:buClr>
                          <a:srgbClr val="FFD200"/>
                        </a:buClr>
                        <a:buSzPct val="75000"/>
                        <a:buFont typeface="Arial" charset="0"/>
                        <a:defRPr sz="1600" kern="1200">
                          <a:solidFill>
                            <a:schemeClr val="tx1"/>
                          </a:solidFill>
                          <a:latin typeface="Arial" charset="0"/>
                        </a:defRPr>
                      </a:lvl1pPr>
                      <a:lvl2pPr marL="456194" indent="-95250" algn="l" defTabSz="912391" rtl="0" eaLnBrk="1" latinLnBrk="0" hangingPunct="1">
                        <a:spcBef>
                          <a:spcPct val="50000"/>
                        </a:spcBef>
                        <a:buClr>
                          <a:srgbClr val="FFD200"/>
                        </a:buClr>
                        <a:buSzPct val="75000"/>
                        <a:buFont typeface="Arial" charset="0"/>
                        <a:defRPr sz="1400" kern="1200">
                          <a:solidFill>
                            <a:schemeClr val="tx1"/>
                          </a:solidFill>
                          <a:latin typeface="Arial" charset="0"/>
                        </a:defRPr>
                      </a:lvl2pPr>
                      <a:lvl3pPr marL="912391" indent="-195263" algn="l" defTabSz="912391" rtl="0" eaLnBrk="1" latinLnBrk="0" hangingPunct="1">
                        <a:spcBef>
                          <a:spcPct val="50000"/>
                        </a:spcBef>
                        <a:buClr>
                          <a:srgbClr val="FFD200"/>
                        </a:buClr>
                        <a:buSzPct val="75000"/>
                        <a:buFont typeface="Arial" charset="0"/>
                        <a:defRPr sz="1200" kern="1200">
                          <a:solidFill>
                            <a:schemeClr val="tx1"/>
                          </a:solidFill>
                          <a:latin typeface="Arial" charset="0"/>
                        </a:defRPr>
                      </a:lvl3pPr>
                      <a:lvl4pPr marL="1368592" indent="-288925" algn="l" defTabSz="912391" rtl="0" eaLnBrk="1" latinLnBrk="0" hangingPunct="1">
                        <a:spcBef>
                          <a:spcPct val="50000"/>
                        </a:spcBef>
                        <a:buClr>
                          <a:srgbClr val="FFD200"/>
                        </a:buClr>
                        <a:buSzPct val="75000"/>
                        <a:buFont typeface="Arial" charset="0"/>
                        <a:defRPr sz="1000" kern="1200">
                          <a:solidFill>
                            <a:schemeClr val="tx1"/>
                          </a:solidFill>
                          <a:latin typeface="Arial" charset="0"/>
                        </a:defRPr>
                      </a:lvl4pPr>
                      <a:lvl5pPr marL="1824783" indent="-385763" algn="l" defTabSz="912391" rtl="0" eaLnBrk="1" latinLnBrk="0" hangingPunct="1">
                        <a:spcBef>
                          <a:spcPct val="50000"/>
                        </a:spcBef>
                        <a:buClr>
                          <a:srgbClr val="FFD200"/>
                        </a:buClr>
                        <a:buSzPct val="75000"/>
                        <a:buFont typeface="Arial" charset="0"/>
                        <a:defRPr sz="1000" kern="1200">
                          <a:solidFill>
                            <a:schemeClr val="tx1"/>
                          </a:solidFill>
                          <a:latin typeface="Arial" charset="0"/>
                        </a:defRPr>
                      </a:lvl5pPr>
                      <a:lvl6pPr marL="228098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6pPr>
                      <a:lvl7pPr marL="2737196"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7pPr>
                      <a:lvl8pPr marL="319336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8pPr>
                      <a:lvl9pPr marL="364956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9pPr>
                    </a:lstStyle>
                    <a:p>
                      <a:pPr marL="225425" marR="0" lvl="0" indent="-225425" algn="l" defTabSz="914400" rtl="0" eaLnBrk="1" fontAlgn="base" latinLnBrk="0" hangingPunct="1">
                        <a:lnSpc>
                          <a:spcPct val="100000"/>
                        </a:lnSpc>
                        <a:spcBef>
                          <a:spcPct val="50000"/>
                        </a:spcBef>
                        <a:spcAft>
                          <a:spcPct val="0"/>
                        </a:spcAft>
                        <a:buClr>
                          <a:srgbClr val="FFD200"/>
                        </a:buClr>
                        <a:buSzPct val="75000"/>
                        <a:buFont typeface="Arial" charset="0"/>
                        <a:buChar char="►"/>
                        <a:tabLst/>
                      </a:pPr>
                      <a:r>
                        <a:rPr kumimoji="0" lang="en-GB" altLang="en-US" sz="1500" b="0" i="0" u="none" strike="noStrike" cap="none" normalizeH="0" baseline="0" dirty="0" smtClean="0">
                          <a:ln>
                            <a:noFill/>
                          </a:ln>
                          <a:solidFill>
                            <a:srgbClr val="808080"/>
                          </a:solidFill>
                          <a:effectLst/>
                          <a:latin typeface="EYInterstate" panose="02000503020000020004" pitchFamily="2" charset="0"/>
                        </a:rPr>
                        <a:t>Financial liabilities that are held for trading (including derivatives)</a:t>
                      </a:r>
                    </a:p>
                    <a:p>
                      <a:pPr marL="225425" marR="0" lvl="0" indent="-225425" algn="l" defTabSz="914400" rtl="0" eaLnBrk="1" fontAlgn="base" latinLnBrk="0" hangingPunct="1">
                        <a:lnSpc>
                          <a:spcPct val="100000"/>
                        </a:lnSpc>
                        <a:spcBef>
                          <a:spcPct val="50000"/>
                        </a:spcBef>
                        <a:spcAft>
                          <a:spcPct val="0"/>
                        </a:spcAft>
                        <a:buClr>
                          <a:srgbClr val="FFD200"/>
                        </a:buClr>
                        <a:buSzPct val="75000"/>
                        <a:buFont typeface="Arial" charset="0"/>
                        <a:buChar char="►"/>
                        <a:tabLst/>
                      </a:pPr>
                      <a:r>
                        <a:rPr kumimoji="0" lang="en-GB" altLang="en-US" sz="1500" b="0" i="0" u="none" strike="noStrike" cap="none" normalizeH="0" baseline="0" dirty="0" smtClean="0">
                          <a:ln>
                            <a:noFill/>
                          </a:ln>
                          <a:solidFill>
                            <a:srgbClr val="808080"/>
                          </a:solidFill>
                          <a:effectLst/>
                          <a:latin typeface="EYInterstate" panose="02000503020000020004" pitchFamily="2" charset="0"/>
                        </a:rPr>
                        <a:t>Financial liabilities that are designated as FVTPL on initial recognition</a:t>
                      </a:r>
                    </a:p>
                    <a:p>
                      <a:pPr marL="225425" marR="0" lvl="0" indent="-225425" algn="l" defTabSz="914400" rtl="0" eaLnBrk="1" fontAlgn="base" latinLnBrk="0" hangingPunct="1">
                        <a:lnSpc>
                          <a:spcPct val="100000"/>
                        </a:lnSpc>
                        <a:spcBef>
                          <a:spcPct val="50000"/>
                        </a:spcBef>
                        <a:spcAft>
                          <a:spcPct val="0"/>
                        </a:spcAft>
                        <a:buClr>
                          <a:srgbClr val="FFD200"/>
                        </a:buClr>
                        <a:buSzPct val="75000"/>
                        <a:buFont typeface="Arial" charset="0"/>
                        <a:buChar char="►"/>
                        <a:tabLst/>
                      </a:pPr>
                      <a:r>
                        <a:rPr kumimoji="0" lang="en-GB" altLang="en-US" sz="1500" b="0" i="0" u="none" strike="noStrike" cap="none" normalizeH="0" baseline="0" dirty="0" smtClean="0">
                          <a:ln>
                            <a:noFill/>
                          </a:ln>
                          <a:solidFill>
                            <a:srgbClr val="808080"/>
                          </a:solidFill>
                          <a:effectLst/>
                          <a:latin typeface="EYInterstate" panose="02000503020000020004" pitchFamily="2" charset="0"/>
                        </a:rPr>
                        <a:t>Contingent consideration recognised by an acquirer in a business combination</a:t>
                      </a:r>
                    </a:p>
                  </a:txBody>
                  <a:tcPr marL="76925" marR="76925" marT="40001" marB="40001" horzOverflow="overflow">
                    <a:lnL w="12700" cap="flat" cmpd="sng" algn="ctr">
                      <a:solidFill>
                        <a:srgbClr val="808080"/>
                      </a:solidFill>
                      <a:prstDash val="solid"/>
                      <a:round/>
                      <a:headEnd type="none" w="sm" len="sm"/>
                      <a:tailEnd type="none" w="sm" len="sm"/>
                    </a:lnL>
                    <a:lnR w="12700" cap="flat" cmpd="sng" algn="ctr">
                      <a:solidFill>
                        <a:srgbClr val="808080"/>
                      </a:solidFill>
                      <a:prstDash val="solid"/>
                      <a:round/>
                      <a:headEnd type="none" w="sm" len="sm"/>
                      <a:tailEnd type="none" w="sm" len="sm"/>
                    </a:lnR>
                    <a:lnT w="12700" cap="flat" cmpd="sng" algn="ctr">
                      <a:solidFill>
                        <a:srgbClr val="808080"/>
                      </a:solidFill>
                      <a:prstDash val="solid"/>
                      <a:round/>
                      <a:headEnd type="none" w="sm" len="sm"/>
                      <a:tailEnd type="none" w="sm" len="sm"/>
                    </a:lnT>
                    <a:lnB w="12700" cap="flat" cmpd="sng" algn="ctr">
                      <a:solidFill>
                        <a:srgbClr val="808080"/>
                      </a:solidFill>
                      <a:prstDash val="solid"/>
                      <a:round/>
                      <a:headEnd type="none" w="sm" len="sm"/>
                      <a:tailEnd type="none" w="sm" len="sm"/>
                    </a:lnB>
                    <a:lnTlToBr>
                      <a:noFill/>
                    </a:lnTlToBr>
                    <a:lnBlToTr>
                      <a:noFill/>
                    </a:lnBlToTr>
                    <a:noFill/>
                  </a:tcPr>
                </a:tc>
              </a:tr>
              <a:tr h="354452">
                <a:tc>
                  <a:txBody>
                    <a:bodyPr/>
                    <a:lstStyle>
                      <a:lvl1pPr marL="0" algn="l" defTabSz="912391" rtl="0" eaLnBrk="1" latinLnBrk="0" hangingPunct="1">
                        <a:spcBef>
                          <a:spcPct val="50000"/>
                        </a:spcBef>
                        <a:buClr>
                          <a:srgbClr val="FFD200"/>
                        </a:buClr>
                        <a:buSzPct val="75000"/>
                        <a:buFont typeface="Arial" charset="0"/>
                        <a:defRPr sz="1600" kern="1200">
                          <a:solidFill>
                            <a:schemeClr val="tx1"/>
                          </a:solidFill>
                          <a:latin typeface="Arial" charset="0"/>
                        </a:defRPr>
                      </a:lvl1pPr>
                      <a:lvl2pPr marL="456194" indent="-95250" algn="l" defTabSz="912391" rtl="0" eaLnBrk="1" latinLnBrk="0" hangingPunct="1">
                        <a:spcBef>
                          <a:spcPct val="50000"/>
                        </a:spcBef>
                        <a:buClr>
                          <a:srgbClr val="FFD200"/>
                        </a:buClr>
                        <a:buSzPct val="75000"/>
                        <a:buFont typeface="Arial" charset="0"/>
                        <a:defRPr sz="1400" kern="1200">
                          <a:solidFill>
                            <a:schemeClr val="tx1"/>
                          </a:solidFill>
                          <a:latin typeface="Arial" charset="0"/>
                        </a:defRPr>
                      </a:lvl2pPr>
                      <a:lvl3pPr marL="912391" indent="-195263" algn="l" defTabSz="912391" rtl="0" eaLnBrk="1" latinLnBrk="0" hangingPunct="1">
                        <a:spcBef>
                          <a:spcPct val="50000"/>
                        </a:spcBef>
                        <a:buClr>
                          <a:srgbClr val="FFD200"/>
                        </a:buClr>
                        <a:buSzPct val="75000"/>
                        <a:buFont typeface="Arial" charset="0"/>
                        <a:defRPr sz="1200" kern="1200">
                          <a:solidFill>
                            <a:schemeClr val="tx1"/>
                          </a:solidFill>
                          <a:latin typeface="Arial" charset="0"/>
                        </a:defRPr>
                      </a:lvl3pPr>
                      <a:lvl4pPr marL="1368592" indent="-288925" algn="l" defTabSz="912391" rtl="0" eaLnBrk="1" latinLnBrk="0" hangingPunct="1">
                        <a:spcBef>
                          <a:spcPct val="50000"/>
                        </a:spcBef>
                        <a:buClr>
                          <a:srgbClr val="FFD200"/>
                        </a:buClr>
                        <a:buSzPct val="75000"/>
                        <a:buFont typeface="Arial" charset="0"/>
                        <a:defRPr sz="1000" kern="1200">
                          <a:solidFill>
                            <a:schemeClr val="tx1"/>
                          </a:solidFill>
                          <a:latin typeface="Arial" charset="0"/>
                        </a:defRPr>
                      </a:lvl4pPr>
                      <a:lvl5pPr marL="1824783" indent="-385763" algn="l" defTabSz="912391" rtl="0" eaLnBrk="1" latinLnBrk="0" hangingPunct="1">
                        <a:spcBef>
                          <a:spcPct val="50000"/>
                        </a:spcBef>
                        <a:buClr>
                          <a:srgbClr val="FFD200"/>
                        </a:buClr>
                        <a:buSzPct val="75000"/>
                        <a:buFont typeface="Arial" charset="0"/>
                        <a:defRPr sz="1000" kern="1200">
                          <a:solidFill>
                            <a:schemeClr val="tx1"/>
                          </a:solidFill>
                          <a:latin typeface="Arial" charset="0"/>
                        </a:defRPr>
                      </a:lvl5pPr>
                      <a:lvl6pPr marL="228098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6pPr>
                      <a:lvl7pPr marL="2737196"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7pPr>
                      <a:lvl8pPr marL="319336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8pPr>
                      <a:lvl9pPr marL="364956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9pPr>
                    </a:lstStyle>
                    <a:p>
                      <a:pPr marL="0" marR="0" lvl="0" indent="0" algn="l" defTabSz="914400" rtl="0" eaLnBrk="1" fontAlgn="base" latinLnBrk="0" hangingPunct="1">
                        <a:lnSpc>
                          <a:spcPct val="100000"/>
                        </a:lnSpc>
                        <a:spcBef>
                          <a:spcPct val="50000"/>
                        </a:spcBef>
                        <a:spcAft>
                          <a:spcPct val="0"/>
                        </a:spcAft>
                        <a:buClr>
                          <a:srgbClr val="FFD200"/>
                        </a:buClr>
                        <a:buSzPct val="75000"/>
                        <a:buFont typeface="Arial" charset="0"/>
                        <a:buNone/>
                        <a:tabLst/>
                      </a:pPr>
                      <a:r>
                        <a:rPr kumimoji="0" lang="en-GB" altLang="en-US" sz="1500" b="1" i="0" u="none" strike="noStrike" cap="none" normalizeH="0" baseline="0" dirty="0" smtClean="0">
                          <a:ln>
                            <a:noFill/>
                          </a:ln>
                          <a:solidFill>
                            <a:srgbClr val="808080"/>
                          </a:solidFill>
                          <a:effectLst/>
                          <a:latin typeface="EYInterstate" panose="02000503020000020004" pitchFamily="2" charset="0"/>
                        </a:rPr>
                        <a:t>Amortised Cost</a:t>
                      </a:r>
                    </a:p>
                  </a:txBody>
                  <a:tcPr marL="76925" marR="76925" marT="40001" marB="40001" horzOverflow="overflow">
                    <a:lnL w="12700" cap="flat" cmpd="sng" algn="ctr">
                      <a:solidFill>
                        <a:srgbClr val="808080"/>
                      </a:solidFill>
                      <a:prstDash val="solid"/>
                      <a:round/>
                      <a:headEnd type="none" w="sm" len="sm"/>
                      <a:tailEnd type="none" w="sm" len="sm"/>
                    </a:lnL>
                    <a:lnR w="12700" cap="flat" cmpd="sng" algn="ctr">
                      <a:solidFill>
                        <a:srgbClr val="808080"/>
                      </a:solidFill>
                      <a:prstDash val="solid"/>
                      <a:round/>
                      <a:headEnd type="none" w="sm" len="sm"/>
                      <a:tailEnd type="none" w="sm" len="sm"/>
                    </a:lnR>
                    <a:lnT w="12700" cap="flat" cmpd="sng" algn="ctr">
                      <a:solidFill>
                        <a:srgbClr val="808080"/>
                      </a:solidFill>
                      <a:prstDash val="solid"/>
                      <a:round/>
                      <a:headEnd type="none" w="sm" len="sm"/>
                      <a:tailEnd type="none" w="sm" len="sm"/>
                    </a:lnT>
                    <a:lnB w="12700" cap="flat" cmpd="sng" algn="ctr">
                      <a:solidFill>
                        <a:srgbClr val="808080"/>
                      </a:solidFill>
                      <a:prstDash val="solid"/>
                      <a:round/>
                      <a:headEnd type="none" w="sm" len="sm"/>
                      <a:tailEnd type="none" w="sm" len="sm"/>
                    </a:lnB>
                    <a:lnTlToBr>
                      <a:noFill/>
                    </a:lnTlToBr>
                    <a:lnBlToTr>
                      <a:noFill/>
                    </a:lnBlToTr>
                    <a:noFill/>
                  </a:tcPr>
                </a:tc>
                <a:tc>
                  <a:txBody>
                    <a:bodyPr/>
                    <a:lstStyle>
                      <a:lvl1pPr marL="225425" indent="-225425" algn="l" defTabSz="912391" rtl="0" eaLnBrk="1" latinLnBrk="0" hangingPunct="1">
                        <a:spcBef>
                          <a:spcPct val="50000"/>
                        </a:spcBef>
                        <a:buClr>
                          <a:srgbClr val="FFD200"/>
                        </a:buClr>
                        <a:buSzPct val="75000"/>
                        <a:buFont typeface="Arial" charset="0"/>
                        <a:defRPr sz="1600" kern="1200">
                          <a:solidFill>
                            <a:schemeClr val="tx1"/>
                          </a:solidFill>
                          <a:latin typeface="Arial" charset="0"/>
                        </a:defRPr>
                      </a:lvl1pPr>
                      <a:lvl2pPr marL="456194" indent="-95250" algn="l" defTabSz="912391" rtl="0" eaLnBrk="1" latinLnBrk="0" hangingPunct="1">
                        <a:spcBef>
                          <a:spcPct val="50000"/>
                        </a:spcBef>
                        <a:buClr>
                          <a:srgbClr val="FFD200"/>
                        </a:buClr>
                        <a:buSzPct val="75000"/>
                        <a:buFont typeface="Arial" charset="0"/>
                        <a:defRPr sz="1400" kern="1200">
                          <a:solidFill>
                            <a:schemeClr val="tx1"/>
                          </a:solidFill>
                          <a:latin typeface="Arial" charset="0"/>
                        </a:defRPr>
                      </a:lvl2pPr>
                      <a:lvl3pPr marL="912391" indent="-195263" algn="l" defTabSz="912391" rtl="0" eaLnBrk="1" latinLnBrk="0" hangingPunct="1">
                        <a:spcBef>
                          <a:spcPct val="50000"/>
                        </a:spcBef>
                        <a:buClr>
                          <a:srgbClr val="FFD200"/>
                        </a:buClr>
                        <a:buSzPct val="75000"/>
                        <a:buFont typeface="Arial" charset="0"/>
                        <a:defRPr sz="1200" kern="1200">
                          <a:solidFill>
                            <a:schemeClr val="tx1"/>
                          </a:solidFill>
                          <a:latin typeface="Arial" charset="0"/>
                        </a:defRPr>
                      </a:lvl3pPr>
                      <a:lvl4pPr marL="1368592" indent="-288925" algn="l" defTabSz="912391" rtl="0" eaLnBrk="1" latinLnBrk="0" hangingPunct="1">
                        <a:spcBef>
                          <a:spcPct val="50000"/>
                        </a:spcBef>
                        <a:buClr>
                          <a:srgbClr val="FFD200"/>
                        </a:buClr>
                        <a:buSzPct val="75000"/>
                        <a:buFont typeface="Arial" charset="0"/>
                        <a:defRPr sz="1000" kern="1200">
                          <a:solidFill>
                            <a:schemeClr val="tx1"/>
                          </a:solidFill>
                          <a:latin typeface="Arial" charset="0"/>
                        </a:defRPr>
                      </a:lvl4pPr>
                      <a:lvl5pPr marL="1824783" indent="-385763" algn="l" defTabSz="912391" rtl="0" eaLnBrk="1" latinLnBrk="0" hangingPunct="1">
                        <a:spcBef>
                          <a:spcPct val="50000"/>
                        </a:spcBef>
                        <a:buClr>
                          <a:srgbClr val="FFD200"/>
                        </a:buClr>
                        <a:buSzPct val="75000"/>
                        <a:buFont typeface="Arial" charset="0"/>
                        <a:defRPr sz="1000" kern="1200">
                          <a:solidFill>
                            <a:schemeClr val="tx1"/>
                          </a:solidFill>
                          <a:latin typeface="Arial" charset="0"/>
                        </a:defRPr>
                      </a:lvl5pPr>
                      <a:lvl6pPr marL="228098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6pPr>
                      <a:lvl7pPr marL="2737196"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7pPr>
                      <a:lvl8pPr marL="319336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8pPr>
                      <a:lvl9pPr marL="3649560" indent="-385763" algn="l" defTabSz="912391" rtl="0" eaLnBrk="1" fontAlgn="base" latinLnBrk="0" hangingPunct="1">
                        <a:spcBef>
                          <a:spcPct val="50000"/>
                        </a:spcBef>
                        <a:spcAft>
                          <a:spcPct val="0"/>
                        </a:spcAft>
                        <a:buClr>
                          <a:srgbClr val="FFD200"/>
                        </a:buClr>
                        <a:buSzPct val="75000"/>
                        <a:buFont typeface="Arial" charset="0"/>
                        <a:defRPr sz="1000" kern="1200">
                          <a:solidFill>
                            <a:schemeClr val="tx1"/>
                          </a:solidFill>
                          <a:latin typeface="Arial" charset="0"/>
                        </a:defRPr>
                      </a:lvl9pPr>
                    </a:lstStyle>
                    <a:p>
                      <a:pPr marL="225425" marR="0" lvl="0" indent="-225425" algn="l" defTabSz="914400" rtl="0" eaLnBrk="1" fontAlgn="base" latinLnBrk="0" hangingPunct="1">
                        <a:lnSpc>
                          <a:spcPct val="100000"/>
                        </a:lnSpc>
                        <a:spcBef>
                          <a:spcPct val="50000"/>
                        </a:spcBef>
                        <a:spcAft>
                          <a:spcPct val="0"/>
                        </a:spcAft>
                        <a:buClr>
                          <a:srgbClr val="FFD200"/>
                        </a:buClr>
                        <a:buSzPct val="75000"/>
                        <a:buFont typeface="Arial" charset="0"/>
                        <a:buChar char="►"/>
                        <a:tabLst/>
                      </a:pPr>
                      <a:r>
                        <a:rPr kumimoji="0" lang="en-GB" altLang="en-US" sz="1500" b="0" i="0" u="none" strike="noStrike" cap="none" normalizeH="0" baseline="0" dirty="0" smtClean="0">
                          <a:ln>
                            <a:noFill/>
                          </a:ln>
                          <a:solidFill>
                            <a:srgbClr val="808080"/>
                          </a:solidFill>
                          <a:effectLst/>
                          <a:latin typeface="EYInterstate" panose="02000503020000020004" pitchFamily="2" charset="0"/>
                        </a:rPr>
                        <a:t>All liabilities not in the above category</a:t>
                      </a:r>
                    </a:p>
                  </a:txBody>
                  <a:tcPr marL="76925" marR="76925" marT="40001" marB="40001" horzOverflow="overflow">
                    <a:lnL w="12700" cap="flat" cmpd="sng" algn="ctr">
                      <a:solidFill>
                        <a:srgbClr val="808080"/>
                      </a:solidFill>
                      <a:prstDash val="solid"/>
                      <a:round/>
                      <a:headEnd type="none" w="sm" len="sm"/>
                      <a:tailEnd type="none" w="sm" len="sm"/>
                    </a:lnL>
                    <a:lnR w="12700" cap="flat" cmpd="sng" algn="ctr">
                      <a:solidFill>
                        <a:srgbClr val="808080"/>
                      </a:solidFill>
                      <a:prstDash val="solid"/>
                      <a:round/>
                      <a:headEnd type="none" w="sm" len="sm"/>
                      <a:tailEnd type="none" w="sm" len="sm"/>
                    </a:lnR>
                    <a:lnT w="12700" cap="flat" cmpd="sng" algn="ctr">
                      <a:solidFill>
                        <a:srgbClr val="808080"/>
                      </a:solidFill>
                      <a:prstDash val="solid"/>
                      <a:round/>
                      <a:headEnd type="none" w="sm" len="sm"/>
                      <a:tailEnd type="none" w="sm" len="sm"/>
                    </a:lnT>
                    <a:lnB w="12700" cap="flat" cmpd="sng" algn="ctr">
                      <a:solidFill>
                        <a:srgbClr val="808080"/>
                      </a:solidFill>
                      <a:prstDash val="solid"/>
                      <a:round/>
                      <a:headEnd type="none" w="sm" len="sm"/>
                      <a:tailEnd type="none" w="sm" len="sm"/>
                    </a:lnB>
                    <a:lnTlToBr>
                      <a:noFill/>
                    </a:lnTlToBr>
                    <a:lnBlToTr>
                      <a:noFill/>
                    </a:lnBlToTr>
                    <a:noFill/>
                  </a:tcPr>
                </a:tc>
              </a:tr>
            </a:tbl>
          </a:graphicData>
        </a:graphic>
      </p:graphicFrame>
      <p:sp>
        <p:nvSpPr>
          <p:cNvPr id="10" name="Rectangle 9"/>
          <p:cNvSpPr/>
          <p:nvPr/>
        </p:nvSpPr>
        <p:spPr>
          <a:xfrm>
            <a:off x="518669" y="1352379"/>
            <a:ext cx="7036769" cy="355354"/>
          </a:xfrm>
          <a:prstGeom prst="rect">
            <a:avLst/>
          </a:prstGeom>
        </p:spPr>
        <p:txBody>
          <a:bodyPr wrap="square">
            <a:spAutoFit/>
          </a:bodyPr>
          <a:lstStyle/>
          <a:p>
            <a:pPr defTabSz="781538" fontAlgn="base">
              <a:spcBef>
                <a:spcPct val="0"/>
              </a:spcBef>
              <a:spcAft>
                <a:spcPct val="0"/>
              </a:spcAft>
              <a:defRPr/>
            </a:pPr>
            <a:r>
              <a:rPr lang="en-US" sz="1709" b="1" kern="0" dirty="0">
                <a:solidFill>
                  <a:srgbClr val="808080"/>
                </a:solidFill>
                <a:latin typeface="EYInterstate" panose="02000503020000020004" pitchFamily="2" charset="0"/>
              </a:rPr>
              <a:t>Financial liabilities have been classified into two categories:</a:t>
            </a:r>
          </a:p>
        </p:txBody>
      </p:sp>
      <p:sp>
        <p:nvSpPr>
          <p:cNvPr id="8"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Classification of Financial Liabilities</a:t>
            </a:r>
            <a:endParaRPr lang="en-US" altLang="en-US" sz="2051" dirty="0">
              <a:solidFill>
                <a:schemeClr val="tx1">
                  <a:lumMod val="50000"/>
                </a:schemeClr>
              </a:solidFill>
            </a:endParaRPr>
          </a:p>
        </p:txBody>
      </p:sp>
    </p:spTree>
    <p:extLst>
      <p:ext uri="{BB962C8B-B14F-4D97-AF65-F5344CB8AC3E}">
        <p14:creationId xmlns:p14="http://schemas.microsoft.com/office/powerpoint/2010/main" val="1782987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smtClean="0"/>
              <a:t>Difference between IRDA accounting guidelines and </a:t>
            </a:r>
            <a:r>
              <a:rPr lang="en-US" altLang="en-US" sz="2051" dirty="0" err="1" smtClean="0"/>
              <a:t>Ind</a:t>
            </a:r>
            <a:r>
              <a:rPr lang="en-US" altLang="en-US" sz="2051" dirty="0" smtClean="0"/>
              <a:t> AS</a:t>
            </a:r>
            <a:endParaRPr lang="en-US" altLang="en-US" sz="2051" dirty="0">
              <a:solidFill>
                <a:schemeClr val="tx1">
                  <a:lumMod val="50000"/>
                </a:scheme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052650766"/>
              </p:ext>
            </p:extLst>
          </p:nvPr>
        </p:nvGraphicFramePr>
        <p:xfrm>
          <a:off x="471883" y="1196752"/>
          <a:ext cx="8277247" cy="4265486"/>
        </p:xfrm>
        <a:graphic>
          <a:graphicData uri="http://schemas.openxmlformats.org/drawingml/2006/table">
            <a:tbl>
              <a:tblPr firstRow="1" bandRow="1">
                <a:tableStyleId>{5C22544A-7EE6-4342-B048-85BDC9FD1C3A}</a:tableStyleId>
              </a:tblPr>
              <a:tblGrid>
                <a:gridCol w="3956101"/>
                <a:gridCol w="4321146"/>
              </a:tblGrid>
              <a:tr h="370840">
                <a:tc>
                  <a:txBody>
                    <a:bodyPr/>
                    <a:lstStyle/>
                    <a:p>
                      <a:r>
                        <a:rPr lang="en-US" dirty="0" smtClean="0">
                          <a:solidFill>
                            <a:schemeClr val="tx2"/>
                          </a:solidFill>
                        </a:rPr>
                        <a:t>IRDA*</a:t>
                      </a:r>
                      <a:endParaRPr lang="en-IN" dirty="0">
                        <a:solidFill>
                          <a:schemeClr val="tx2"/>
                        </a:solidFill>
                      </a:endParaRPr>
                    </a:p>
                  </a:txBody>
                  <a:tcPr/>
                </a:tc>
                <a:tc>
                  <a:txBody>
                    <a:bodyPr/>
                    <a:lstStyle/>
                    <a:p>
                      <a:r>
                        <a:rPr lang="en-US" dirty="0" err="1" smtClean="0">
                          <a:solidFill>
                            <a:schemeClr val="tx2"/>
                          </a:solidFill>
                        </a:rPr>
                        <a:t>Ind</a:t>
                      </a:r>
                      <a:r>
                        <a:rPr lang="en-US" dirty="0" smtClean="0">
                          <a:solidFill>
                            <a:schemeClr val="tx2"/>
                          </a:solidFill>
                        </a:rPr>
                        <a:t> AS </a:t>
                      </a:r>
                      <a:endParaRPr lang="en-IN" dirty="0">
                        <a:solidFill>
                          <a:schemeClr val="tx2"/>
                        </a:solidFill>
                      </a:endParaRPr>
                    </a:p>
                  </a:txBody>
                  <a:tcPr/>
                </a:tc>
              </a:tr>
              <a:tr h="370840">
                <a:tc>
                  <a:txBody>
                    <a:bodyPr/>
                    <a:lstStyle/>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b="1" kern="1200" dirty="0" smtClean="0">
                          <a:solidFill>
                            <a:srgbClr val="808080"/>
                          </a:solidFill>
                          <a:latin typeface="EYInterstate" panose="02000503020000020004" pitchFamily="2" charset="0"/>
                          <a:ea typeface="+mn-ea"/>
                          <a:cs typeface="+mn-cs"/>
                        </a:rPr>
                        <a:t>Shadow accounting : No such concept</a:t>
                      </a:r>
                      <a:endParaRPr lang="en-IN" sz="1400" kern="1200" dirty="0">
                        <a:solidFill>
                          <a:srgbClr val="808080"/>
                        </a:solidFill>
                        <a:latin typeface="EYInterstate" panose="02000503020000020004" pitchFamily="2" charset="0"/>
                        <a:ea typeface="+mn-ea"/>
                        <a:cs typeface="+mn-cs"/>
                      </a:endParaRPr>
                    </a:p>
                  </a:txBody>
                  <a:tcPr/>
                </a:tc>
                <a:tc>
                  <a:txBody>
                    <a:bodyPr/>
                    <a:lstStyle/>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Per </a:t>
                      </a:r>
                      <a:r>
                        <a:rPr lang="en-IN" sz="1400" kern="1200" dirty="0" err="1" smtClean="0">
                          <a:solidFill>
                            <a:srgbClr val="808080"/>
                          </a:solidFill>
                          <a:latin typeface="EYInterstate" panose="02000503020000020004" pitchFamily="2" charset="0"/>
                          <a:ea typeface="+mn-ea"/>
                          <a:cs typeface="+mn-cs"/>
                        </a:rPr>
                        <a:t>Ind</a:t>
                      </a:r>
                      <a:r>
                        <a:rPr lang="en-IN" sz="1400" kern="1200" dirty="0" smtClean="0">
                          <a:solidFill>
                            <a:srgbClr val="808080"/>
                          </a:solidFill>
                          <a:latin typeface="EYInterstate" panose="02000503020000020004" pitchFamily="2" charset="0"/>
                          <a:ea typeface="+mn-ea"/>
                          <a:cs typeface="+mn-cs"/>
                        </a:rPr>
                        <a:t> AS 104  If any of the insurance liability is linked with realised gains or losses of the insurer’s asset than insurer is permitted to change its accounting policies so that a recognised but unrealised gain or loss on an asset affects those measurements in the same way that a realised gain or loss </a:t>
                      </a:r>
                    </a:p>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The related adjustment to the insurance liability shall be recognised in other comprehensive income if, and only if, the unrealised gains or losses are recognised in other comprehensive income..</a:t>
                      </a:r>
                      <a:endParaRPr lang="en-IN" sz="1400" kern="1200" dirty="0">
                        <a:solidFill>
                          <a:srgbClr val="808080"/>
                        </a:solidFill>
                        <a:latin typeface="EYInterstate" panose="02000503020000020004" pitchFamily="2" charset="0"/>
                        <a:ea typeface="+mn-ea"/>
                        <a:cs typeface="+mn-cs"/>
                      </a:endParaRPr>
                    </a:p>
                  </a:txBody>
                  <a:tcPr/>
                </a:tc>
              </a:tr>
            </a:tbl>
          </a:graphicData>
        </a:graphic>
      </p:graphicFrame>
      <p:sp>
        <p:nvSpPr>
          <p:cNvPr id="3" name="TextBox 2"/>
          <p:cNvSpPr txBox="1"/>
          <p:nvPr/>
        </p:nvSpPr>
        <p:spPr>
          <a:xfrm>
            <a:off x="493615" y="5949280"/>
            <a:ext cx="4726457" cy="18081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en-US" sz="1050" b="1" dirty="0" smtClean="0"/>
              <a:t>* IRDA – Insurance Regulation and Development Authority</a:t>
            </a:r>
            <a:endParaRPr lang="en-IN" sz="1050" b="1" dirty="0" smtClean="0"/>
          </a:p>
        </p:txBody>
      </p:sp>
    </p:spTree>
    <p:extLst>
      <p:ext uri="{BB962C8B-B14F-4D97-AF65-F5344CB8AC3E}">
        <p14:creationId xmlns:p14="http://schemas.microsoft.com/office/powerpoint/2010/main" val="4032783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smtClean="0"/>
              <a:t>Reclassification of Financial Assets &amp; Liabilities</a:t>
            </a:r>
            <a:endParaRPr lang="en-US" altLang="en-US" sz="2051" dirty="0">
              <a:solidFill>
                <a:schemeClr val="tx1">
                  <a:lumMod val="50000"/>
                </a:schemeClr>
              </a:solidFill>
            </a:endParaRPr>
          </a:p>
        </p:txBody>
      </p:sp>
    </p:spTree>
    <p:extLst>
      <p:ext uri="{BB962C8B-B14F-4D97-AF65-F5344CB8AC3E}">
        <p14:creationId xmlns:p14="http://schemas.microsoft.com/office/powerpoint/2010/main" val="33508635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p:cNvSpPr txBox="1">
            <a:spLocks noChangeArrowheads="1"/>
          </p:cNvSpPr>
          <p:nvPr/>
        </p:nvSpPr>
        <p:spPr bwMode="auto">
          <a:xfrm>
            <a:off x="504460" y="1261804"/>
            <a:ext cx="6708404" cy="4298589"/>
          </a:xfrm>
          <a:prstGeom prst="rect">
            <a:avLst/>
          </a:prstGeom>
          <a:noFill/>
          <a:ln w="9525">
            <a:noFill/>
            <a:miter lim="800000"/>
            <a:headEnd/>
            <a:tailEnd/>
          </a:ln>
        </p:spPr>
        <p:txBody>
          <a:bodyPr vert="horz" wrap="square" lIns="76530" tIns="37593" rIns="76530" bIns="37593" numCol="1" anchor="t" anchorCtr="0" compatLnSpc="1">
            <a:prstTxWarp prst="textNoShape">
              <a:avLst/>
            </a:prstTxWarp>
          </a:bodyPr>
          <a:lstStyle>
            <a:lvl1pPr marL="360363" indent="-360363" algn="l" rtl="0" eaLnBrk="0" fontAlgn="base" hangingPunct="0">
              <a:spcBef>
                <a:spcPct val="20000"/>
              </a:spcBef>
              <a:spcAft>
                <a:spcPct val="0"/>
              </a:spcAft>
              <a:buClr>
                <a:srgbClr val="FFD200"/>
              </a:buClr>
              <a:buSzPct val="75000"/>
              <a:buFont typeface="Arial" charset="0"/>
              <a:buChar char="►"/>
              <a:defRPr sz="2800">
                <a:solidFill>
                  <a:srgbClr val="646464"/>
                </a:solidFill>
                <a:latin typeface="+mn-lt"/>
                <a:ea typeface="+mn-ea"/>
                <a:cs typeface="+mn-cs"/>
              </a:defRPr>
            </a:lvl1pPr>
            <a:lvl2pPr marL="717550" indent="-355600" algn="l" rtl="0" eaLnBrk="0" fontAlgn="base" hangingPunct="0">
              <a:spcBef>
                <a:spcPct val="20000"/>
              </a:spcBef>
              <a:spcAft>
                <a:spcPct val="0"/>
              </a:spcAft>
              <a:buClr>
                <a:srgbClr val="FFD200"/>
              </a:buClr>
              <a:buSzPct val="75000"/>
              <a:buFont typeface="Arial" charset="0"/>
              <a:buChar char="►"/>
              <a:defRPr sz="2400">
                <a:solidFill>
                  <a:srgbClr val="646464"/>
                </a:solidFill>
                <a:latin typeface="+mn-lt"/>
              </a:defRPr>
            </a:lvl2pPr>
            <a:lvl3pPr marL="1081088" indent="-361950"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3pPr>
            <a:lvl4pPr marL="1441450" indent="-358775"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4pPr>
            <a:lvl5pPr marL="1800225" indent="-357188"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5pPr>
            <a:lvl6pPr marL="2257425" indent="-357188" algn="l" rtl="0" fontAlgn="base">
              <a:spcBef>
                <a:spcPct val="20000"/>
              </a:spcBef>
              <a:spcAft>
                <a:spcPct val="0"/>
              </a:spcAft>
              <a:buClr>
                <a:srgbClr val="FFD200"/>
              </a:buClr>
              <a:buSzPct val="75000"/>
              <a:buFont typeface="Arial" charset="0"/>
              <a:buChar char="►"/>
              <a:defRPr>
                <a:solidFill>
                  <a:srgbClr val="646464"/>
                </a:solidFill>
                <a:latin typeface="+mn-lt"/>
              </a:defRPr>
            </a:lvl6pPr>
            <a:lvl7pPr marL="2714625" indent="-357188" algn="l" rtl="0" fontAlgn="base">
              <a:spcBef>
                <a:spcPct val="20000"/>
              </a:spcBef>
              <a:spcAft>
                <a:spcPct val="0"/>
              </a:spcAft>
              <a:buClr>
                <a:srgbClr val="FFD200"/>
              </a:buClr>
              <a:buSzPct val="75000"/>
              <a:buFont typeface="Arial" charset="0"/>
              <a:buChar char="►"/>
              <a:defRPr>
                <a:solidFill>
                  <a:srgbClr val="646464"/>
                </a:solidFill>
                <a:latin typeface="+mn-lt"/>
              </a:defRPr>
            </a:lvl7pPr>
            <a:lvl8pPr marL="3171825" indent="-357188" algn="l" rtl="0" fontAlgn="base">
              <a:spcBef>
                <a:spcPct val="20000"/>
              </a:spcBef>
              <a:spcAft>
                <a:spcPct val="0"/>
              </a:spcAft>
              <a:buClr>
                <a:srgbClr val="FFD200"/>
              </a:buClr>
              <a:buSzPct val="75000"/>
              <a:buFont typeface="Arial" charset="0"/>
              <a:buChar char="►"/>
              <a:defRPr>
                <a:solidFill>
                  <a:srgbClr val="646464"/>
                </a:solidFill>
                <a:latin typeface="+mn-lt"/>
              </a:defRPr>
            </a:lvl8pPr>
            <a:lvl9pPr marL="3629025" indent="-357188" algn="l" rtl="0" fontAlgn="base">
              <a:spcBef>
                <a:spcPct val="20000"/>
              </a:spcBef>
              <a:spcAft>
                <a:spcPct val="0"/>
              </a:spcAft>
              <a:buClr>
                <a:srgbClr val="FFD200"/>
              </a:buClr>
              <a:buSzPct val="75000"/>
              <a:buFont typeface="Arial" charset="0"/>
              <a:buChar char="►"/>
              <a:defRPr>
                <a:solidFill>
                  <a:srgbClr val="646464"/>
                </a:solidFill>
                <a:latin typeface="+mn-lt"/>
              </a:defRPr>
            </a:lvl9pPr>
          </a:lstStyle>
          <a:p>
            <a:pPr defTabSz="781538" eaLnBrk="1" hangingPunct="1">
              <a:spcBef>
                <a:spcPct val="0"/>
              </a:spcBef>
              <a:buFont typeface="Wingdings" panose="05000000000000000000" pitchFamily="2" charset="2"/>
              <a:buChar char="Ø"/>
            </a:pPr>
            <a:r>
              <a:rPr lang="en-US" sz="1624" kern="0" dirty="0">
                <a:solidFill>
                  <a:srgbClr val="808080"/>
                </a:solidFill>
                <a:latin typeface="EYInterstate" panose="02000503020000020004" pitchFamily="2" charset="0"/>
              </a:rPr>
              <a:t>Reclassification of financial liability is prohibited    </a:t>
            </a:r>
          </a:p>
          <a:p>
            <a:pPr defTabSz="781538" eaLnBrk="1" hangingPunct="1">
              <a:spcBef>
                <a:spcPct val="0"/>
              </a:spcBef>
              <a:buFont typeface="Wingdings" panose="05000000000000000000" pitchFamily="2" charset="2"/>
              <a:buChar char="Ø"/>
            </a:pPr>
            <a:endParaRPr lang="en-US" sz="1624" kern="0" dirty="0">
              <a:solidFill>
                <a:srgbClr val="808080"/>
              </a:solidFill>
              <a:latin typeface="EYInterstate" panose="02000503020000020004" pitchFamily="2" charset="0"/>
            </a:endParaRPr>
          </a:p>
          <a:p>
            <a:pPr defTabSz="781538" eaLnBrk="1" hangingPunct="1">
              <a:spcBef>
                <a:spcPct val="0"/>
              </a:spcBef>
              <a:buFont typeface="Wingdings" panose="05000000000000000000" pitchFamily="2" charset="2"/>
              <a:buChar char="Ø"/>
            </a:pPr>
            <a:r>
              <a:rPr lang="en-US" sz="1624" kern="0" dirty="0">
                <a:solidFill>
                  <a:srgbClr val="808080"/>
                </a:solidFill>
                <a:latin typeface="EYInterstate" panose="02000503020000020004" pitchFamily="2" charset="0"/>
              </a:rPr>
              <a:t>For Financial Assets:</a:t>
            </a:r>
          </a:p>
          <a:p>
            <a:pPr defTabSz="781538" eaLnBrk="1" hangingPunct="1">
              <a:spcBef>
                <a:spcPct val="0"/>
              </a:spcBef>
              <a:buFont typeface="Wingdings" panose="05000000000000000000" pitchFamily="2" charset="2"/>
              <a:buChar char="Ø"/>
            </a:pPr>
            <a:endParaRPr lang="en-IN" sz="1624" kern="0" dirty="0">
              <a:solidFill>
                <a:srgbClr val="808080"/>
              </a:solidFill>
              <a:latin typeface="EYInterstate" panose="02000503020000020004" pitchFamily="2" charset="0"/>
            </a:endParaRPr>
          </a:p>
        </p:txBody>
      </p:sp>
      <p:graphicFrame>
        <p:nvGraphicFramePr>
          <p:cNvPr id="12" name="Diagram 11"/>
          <p:cNvGraphicFramePr/>
          <p:nvPr>
            <p:extLst>
              <p:ext uri="{D42A27DB-BD31-4B8C-83A1-F6EECF244321}">
                <p14:modId xmlns:p14="http://schemas.microsoft.com/office/powerpoint/2010/main" val="1519464368"/>
              </p:ext>
            </p:extLst>
          </p:nvPr>
        </p:nvGraphicFramePr>
        <p:xfrm>
          <a:off x="669059" y="2214674"/>
          <a:ext cx="6863068" cy="34736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Reclassification</a:t>
            </a:r>
            <a:endParaRPr lang="en-US" altLang="en-US" sz="2051" dirty="0">
              <a:solidFill>
                <a:schemeClr val="tx1">
                  <a:lumMod val="50000"/>
                </a:schemeClr>
              </a:solidFill>
            </a:endParaRPr>
          </a:p>
        </p:txBody>
      </p:sp>
    </p:spTree>
    <p:extLst>
      <p:ext uri="{BB962C8B-B14F-4D97-AF65-F5344CB8AC3E}">
        <p14:creationId xmlns:p14="http://schemas.microsoft.com/office/powerpoint/2010/main" val="3495509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06384" y="1365942"/>
            <a:ext cx="8080417" cy="314979"/>
          </a:xfrm>
          <a:prstGeom prst="rect">
            <a:avLst/>
          </a:prstGeom>
        </p:spPr>
        <p:txBody>
          <a:bodyPr wrap="square" lIns="77588" tIns="38777" rIns="77588" bIns="38777">
            <a:spAutoFit/>
          </a:bodyPr>
          <a:lstStyle/>
          <a:p>
            <a:endParaRPr lang="en-US" sz="1538" b="1" dirty="0">
              <a:solidFill>
                <a:srgbClr val="000000"/>
              </a:solidFill>
              <a:cs typeface="Arial" panose="020B0604020202020204" pitchFamily="34" charset="0"/>
            </a:endParaRPr>
          </a:p>
        </p:txBody>
      </p:sp>
      <p:sp>
        <p:nvSpPr>
          <p:cNvPr id="6" name="Rectangle 3"/>
          <p:cNvSpPr txBox="1">
            <a:spLocks noChangeArrowheads="1"/>
          </p:cNvSpPr>
          <p:nvPr/>
        </p:nvSpPr>
        <p:spPr>
          <a:xfrm>
            <a:off x="390781" y="1162377"/>
            <a:ext cx="8058171" cy="4601780"/>
          </a:xfrm>
          <a:prstGeom prst="rect">
            <a:avLst/>
          </a:prstGeom>
        </p:spPr>
        <p:txBody>
          <a:bodyPr lIns="75980" tIns="37295" rIns="75980" bIns="37295"/>
          <a:lstStyle>
            <a:lvl1pPr marL="171450" indent="-171450" algn="l" defTabSz="914400" rtl="0" eaLnBrk="1" latinLnBrk="0" hangingPunct="1">
              <a:spcBef>
                <a:spcPct val="20000"/>
              </a:spcBef>
              <a:buClr>
                <a:schemeClr val="accent2"/>
              </a:buClr>
              <a:buSzPct val="70000"/>
              <a:buFont typeface="Arial" pitchFamily="34" charset="0"/>
              <a:buChar char="►"/>
              <a:defRPr sz="1200" kern="1200">
                <a:solidFill>
                  <a:schemeClr val="bg1"/>
                </a:solidFill>
                <a:latin typeface="EYInterstate" pitchFamily="2" charset="0"/>
                <a:ea typeface="+mn-ea"/>
                <a:cs typeface="+mn-cs"/>
              </a:defRPr>
            </a:lvl1pPr>
            <a:lvl2pPr marL="342900" indent="-168275" algn="l" defTabSz="914400" rtl="0" eaLnBrk="1" latinLnBrk="0" hangingPunct="1">
              <a:spcBef>
                <a:spcPct val="20000"/>
              </a:spcBef>
              <a:buClr>
                <a:schemeClr val="accent2"/>
              </a:buClr>
              <a:buSzPct val="70000"/>
              <a:buFont typeface="Arial" pitchFamily="34" charset="0"/>
              <a:buChar char="►"/>
              <a:defRPr sz="1200" kern="1200">
                <a:solidFill>
                  <a:schemeClr val="bg1"/>
                </a:solidFill>
                <a:latin typeface="EYInterstate Light" pitchFamily="2" charset="0"/>
                <a:ea typeface="+mn-ea"/>
                <a:cs typeface="+mn-cs"/>
              </a:defRPr>
            </a:lvl2pPr>
            <a:lvl3pPr marL="517525" indent="-184150" algn="l" defTabSz="914400" rtl="0" eaLnBrk="1" latinLnBrk="0" hangingPunct="1">
              <a:spcBef>
                <a:spcPct val="20000"/>
              </a:spcBef>
              <a:buClr>
                <a:schemeClr val="accent2"/>
              </a:buClr>
              <a:buSzPct val="70000"/>
              <a:buFont typeface="Arial" pitchFamily="34" charset="0"/>
              <a:buChar char="►"/>
              <a:defRPr sz="1200" kern="1200">
                <a:solidFill>
                  <a:schemeClr val="bg1"/>
                </a:solidFill>
                <a:latin typeface="EYInterstate Light" pitchFamily="2" charset="0"/>
                <a:ea typeface="+mn-ea"/>
                <a:cs typeface="+mn-cs"/>
              </a:defRPr>
            </a:lvl3pPr>
            <a:lvl4pPr marL="685800" indent="-168275" algn="l" defTabSz="914400" rtl="0" eaLnBrk="1" latinLnBrk="0" hangingPunct="1">
              <a:spcBef>
                <a:spcPct val="20000"/>
              </a:spcBef>
              <a:buClr>
                <a:schemeClr val="accent2"/>
              </a:buClr>
              <a:buSzPct val="70000"/>
              <a:buFont typeface="Arial" pitchFamily="34" charset="0"/>
              <a:buChar char="►"/>
              <a:defRPr sz="1200" kern="1200">
                <a:solidFill>
                  <a:schemeClr val="bg1"/>
                </a:solidFill>
                <a:latin typeface="EYInterstate Light" pitchFamily="2" charset="0"/>
                <a:ea typeface="+mn-ea"/>
                <a:cs typeface="+mn-cs"/>
              </a:defRPr>
            </a:lvl4pPr>
            <a:lvl5pPr marL="860425" indent="-174625" algn="l" defTabSz="914400" rtl="0" eaLnBrk="1" latinLnBrk="0" hangingPunct="1">
              <a:spcBef>
                <a:spcPct val="20000"/>
              </a:spcBef>
              <a:buClr>
                <a:schemeClr val="accent2"/>
              </a:buClr>
              <a:buSzPct val="70000"/>
              <a:buFont typeface="Arial" pitchFamily="34" charset="0"/>
              <a:buChar char="►"/>
              <a:defRPr sz="1200" kern="1200">
                <a:solidFill>
                  <a:schemeClr val="bg1"/>
                </a:solidFill>
                <a:latin typeface="EYInterstate Light"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0"/>
              </a:spcBef>
              <a:buClr>
                <a:srgbClr val="FFE600"/>
              </a:buClr>
            </a:pPr>
            <a:endParaRPr lang="en-IN" sz="1624" dirty="0">
              <a:solidFill>
                <a:srgbClr val="808080"/>
              </a:solidFill>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nvPr>
        </p:nvGraphicFramePr>
        <p:xfrm>
          <a:off x="524579" y="1307737"/>
          <a:ext cx="8193876" cy="4459147"/>
        </p:xfrm>
        <a:graphic>
          <a:graphicData uri="http://schemas.openxmlformats.org/drawingml/2006/table">
            <a:tbl>
              <a:tblPr firstRow="1" bandRow="1">
                <a:tableStyleId>{93296810-A885-4BE3-A3E7-6D5BEEA58F35}</a:tableStyleId>
              </a:tblPr>
              <a:tblGrid>
                <a:gridCol w="1496703"/>
                <a:gridCol w="1528869"/>
                <a:gridCol w="1849729"/>
                <a:gridCol w="1705225"/>
                <a:gridCol w="1613350"/>
              </a:tblGrid>
              <a:tr h="312878">
                <a:tc>
                  <a:txBody>
                    <a:bodyPr/>
                    <a:lstStyle/>
                    <a:p>
                      <a:r>
                        <a:rPr lang="en-GB" sz="1300" dirty="0" smtClean="0">
                          <a:solidFill>
                            <a:srgbClr val="FFFFFF"/>
                          </a:solidFill>
                          <a:latin typeface="EYInterstate" panose="02000503020000020004" pitchFamily="2" charset="0"/>
                        </a:rPr>
                        <a:t>Original</a:t>
                      </a:r>
                      <a:r>
                        <a:rPr lang="en-GB" sz="1300" baseline="0" dirty="0" smtClean="0">
                          <a:solidFill>
                            <a:srgbClr val="FFFFFF"/>
                          </a:solidFill>
                          <a:latin typeface="EYInterstate" panose="02000503020000020004" pitchFamily="2" charset="0"/>
                        </a:rPr>
                        <a:t> </a:t>
                      </a:r>
                      <a:r>
                        <a:rPr lang="en-GB" sz="1300" dirty="0" smtClean="0">
                          <a:solidFill>
                            <a:srgbClr val="FFFFFF"/>
                          </a:solidFill>
                          <a:latin typeface="EYInterstate" panose="02000503020000020004" pitchFamily="2" charset="0"/>
                        </a:rPr>
                        <a:t>category</a:t>
                      </a:r>
                      <a:endParaRPr lang="en-GB" sz="1300" b="1" dirty="0">
                        <a:solidFill>
                          <a:srgbClr val="FFFFFF"/>
                        </a:solidFill>
                        <a:latin typeface="EYInterstate" panose="02000503020000020004" pitchFamily="2" charset="0"/>
                        <a:cs typeface="Arial" panose="020B0604020202020204" pitchFamily="34" charset="0"/>
                      </a:endParaRPr>
                    </a:p>
                  </a:txBody>
                  <a:tcPr marL="78156" marR="78156" marT="39079" marB="39079"/>
                </a:tc>
                <a:tc>
                  <a:txBody>
                    <a:bodyPr/>
                    <a:lstStyle/>
                    <a:p>
                      <a:r>
                        <a:rPr lang="en-GB" sz="1300" dirty="0" smtClean="0">
                          <a:solidFill>
                            <a:srgbClr val="FFFFFF"/>
                          </a:solidFill>
                          <a:latin typeface="EYInterstate" panose="02000503020000020004" pitchFamily="2" charset="0"/>
                        </a:rPr>
                        <a:t>New category</a:t>
                      </a:r>
                      <a:endParaRPr lang="en-GB" sz="1300" b="1" dirty="0">
                        <a:solidFill>
                          <a:srgbClr val="FFFFFF"/>
                        </a:solidFill>
                        <a:latin typeface="EYInterstate" panose="02000503020000020004" pitchFamily="2" charset="0"/>
                        <a:cs typeface="Arial" panose="020B0604020202020204" pitchFamily="34" charset="0"/>
                      </a:endParaRPr>
                    </a:p>
                  </a:txBody>
                  <a:tcPr marL="78156" marR="78156" marT="39079" marB="39079"/>
                </a:tc>
                <a:tc>
                  <a:txBody>
                    <a:bodyPr/>
                    <a:lstStyle/>
                    <a:p>
                      <a:r>
                        <a:rPr lang="en-GB" sz="1300" dirty="0" smtClean="0">
                          <a:solidFill>
                            <a:srgbClr val="FFFFFF"/>
                          </a:solidFill>
                          <a:latin typeface="EYInterstate" panose="02000503020000020004" pitchFamily="2" charset="0"/>
                        </a:rPr>
                        <a:t>Balance sheet impact</a:t>
                      </a:r>
                      <a:endParaRPr lang="en-GB" sz="1300" b="1" dirty="0">
                        <a:solidFill>
                          <a:srgbClr val="FFFFFF"/>
                        </a:solidFill>
                        <a:latin typeface="EYInterstate" panose="02000503020000020004" pitchFamily="2" charset="0"/>
                        <a:cs typeface="Arial" panose="020B0604020202020204" pitchFamily="34" charset="0"/>
                      </a:endParaRPr>
                    </a:p>
                  </a:txBody>
                  <a:tcPr marL="78156" marR="78156" marT="39079" marB="39079"/>
                </a:tc>
                <a:tc>
                  <a:txBody>
                    <a:bodyPr/>
                    <a:lstStyle/>
                    <a:p>
                      <a:r>
                        <a:rPr lang="en-GB" sz="1300" dirty="0" smtClean="0">
                          <a:solidFill>
                            <a:srgbClr val="FFFFFF"/>
                          </a:solidFill>
                          <a:latin typeface="EYInterstate" panose="02000503020000020004" pitchFamily="2" charset="0"/>
                        </a:rPr>
                        <a:t>P&amp;L impact</a:t>
                      </a:r>
                      <a:endParaRPr lang="en-GB" sz="1300" b="1" dirty="0">
                        <a:solidFill>
                          <a:srgbClr val="FFFFFF"/>
                        </a:solidFill>
                        <a:latin typeface="EYInterstate" panose="02000503020000020004" pitchFamily="2" charset="0"/>
                        <a:cs typeface="Arial" panose="020B0604020202020204" pitchFamily="34" charset="0"/>
                      </a:endParaRPr>
                    </a:p>
                  </a:txBody>
                  <a:tcPr marL="78156" marR="78156" marT="39079" marB="39079"/>
                </a:tc>
                <a:tc>
                  <a:txBody>
                    <a:bodyPr/>
                    <a:lstStyle/>
                    <a:p>
                      <a:r>
                        <a:rPr lang="en-GB" sz="1300" dirty="0" smtClean="0">
                          <a:solidFill>
                            <a:srgbClr val="FFFFFF"/>
                          </a:solidFill>
                          <a:latin typeface="EYInterstate" panose="02000503020000020004" pitchFamily="2" charset="0"/>
                        </a:rPr>
                        <a:t>OCI impact</a:t>
                      </a:r>
                      <a:endParaRPr lang="en-GB" sz="1300" b="1" dirty="0">
                        <a:solidFill>
                          <a:srgbClr val="FFFFFF"/>
                        </a:solidFill>
                        <a:latin typeface="EYInterstate" panose="02000503020000020004" pitchFamily="2" charset="0"/>
                        <a:cs typeface="Arial" panose="020B0604020202020204" pitchFamily="34" charset="0"/>
                      </a:endParaRPr>
                    </a:p>
                  </a:txBody>
                  <a:tcPr marL="78156" marR="78156" marT="39079" marB="39079"/>
                </a:tc>
              </a:tr>
              <a:tr h="807615">
                <a:tc>
                  <a:txBody>
                    <a:bodyPr/>
                    <a:lstStyle/>
                    <a:p>
                      <a:r>
                        <a:rPr lang="en-GB" sz="1200" dirty="0" smtClean="0">
                          <a:solidFill>
                            <a:schemeClr val="bg1"/>
                          </a:solidFill>
                          <a:latin typeface="EYInterstate" panose="02000503020000020004" pitchFamily="2" charset="0"/>
                        </a:rPr>
                        <a:t>Amortised cost</a:t>
                      </a:r>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EYInterstate" panose="02000503020000020004" pitchFamily="2" charset="0"/>
                        </a:rPr>
                        <a:t>FVTPL</a:t>
                      </a:r>
                    </a:p>
                    <a:p>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r>
                        <a:rPr lang="en-IN" sz="1200" dirty="0" smtClean="0">
                          <a:solidFill>
                            <a:schemeClr val="bg1"/>
                          </a:solidFill>
                          <a:latin typeface="EYInterstate" panose="02000503020000020004" pitchFamily="2" charset="0"/>
                        </a:rPr>
                        <a:t>FV is measured at RD*</a:t>
                      </a:r>
                      <a:endParaRPr lang="en-IN" sz="1200" dirty="0" smtClean="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r>
                        <a:rPr lang="en-IN" sz="1200" dirty="0" smtClean="0">
                          <a:solidFill>
                            <a:schemeClr val="bg1"/>
                          </a:solidFill>
                          <a:latin typeface="EYInterstate" panose="02000503020000020004" pitchFamily="2" charset="0"/>
                        </a:rPr>
                        <a:t>Gain/loss = difference between previous amortised cost and</a:t>
                      </a:r>
                      <a:r>
                        <a:rPr lang="en-IN" sz="1200" baseline="0" dirty="0" smtClean="0">
                          <a:solidFill>
                            <a:schemeClr val="bg1"/>
                          </a:solidFill>
                          <a:latin typeface="EYInterstate" panose="02000503020000020004" pitchFamily="2" charset="0"/>
                        </a:rPr>
                        <a:t> </a:t>
                      </a:r>
                      <a:r>
                        <a:rPr lang="en-IN" sz="1200" dirty="0" smtClean="0">
                          <a:solidFill>
                            <a:schemeClr val="bg1"/>
                          </a:solidFill>
                          <a:latin typeface="EYInterstate" panose="02000503020000020004" pitchFamily="2" charset="0"/>
                        </a:rPr>
                        <a:t>FV</a:t>
                      </a:r>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IN" sz="1200" dirty="0" smtClean="0">
                          <a:solidFill>
                            <a:schemeClr val="bg1"/>
                          </a:solidFill>
                          <a:latin typeface="EYInterstate" panose="02000503020000020004" pitchFamily="2" charset="0"/>
                        </a:rPr>
                        <a:t>None</a:t>
                      </a:r>
                    </a:p>
                    <a:p>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r>
              <a:tr h="667879">
                <a:tc>
                  <a:txBody>
                    <a:bodyPr/>
                    <a:lstStyle/>
                    <a:p>
                      <a:r>
                        <a:rPr lang="en-GB" sz="1200" dirty="0" smtClean="0">
                          <a:solidFill>
                            <a:schemeClr val="bg1"/>
                          </a:solidFill>
                          <a:latin typeface="EYInterstate" panose="02000503020000020004" pitchFamily="2" charset="0"/>
                        </a:rPr>
                        <a:t>FVTPL</a:t>
                      </a:r>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EYInterstate" panose="02000503020000020004" pitchFamily="2" charset="0"/>
                        </a:rPr>
                        <a:t>Amortised cost</a:t>
                      </a:r>
                    </a:p>
                    <a:p>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r>
                        <a:rPr lang="en-IN" sz="1200" dirty="0" smtClean="0">
                          <a:solidFill>
                            <a:schemeClr val="bg1"/>
                          </a:solidFill>
                          <a:latin typeface="EYInterstate" panose="02000503020000020004" pitchFamily="2" charset="0"/>
                        </a:rPr>
                        <a:t>FV at RD becomes new gross carrying amount</a:t>
                      </a:r>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IN" sz="1200" dirty="0" smtClean="0">
                          <a:solidFill>
                            <a:schemeClr val="bg1"/>
                          </a:solidFill>
                          <a:latin typeface="EYInterstate" panose="02000503020000020004" pitchFamily="2" charset="0"/>
                        </a:rPr>
                        <a:t>None</a:t>
                      </a:r>
                    </a:p>
                    <a:p>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IN" sz="1200" dirty="0" smtClean="0">
                          <a:solidFill>
                            <a:schemeClr val="bg1"/>
                          </a:solidFill>
                          <a:latin typeface="EYInterstate" panose="02000503020000020004" pitchFamily="2" charset="0"/>
                        </a:rPr>
                        <a:t>None</a:t>
                      </a:r>
                    </a:p>
                    <a:p>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r>
              <a:tr h="807615">
                <a:tc>
                  <a:txBody>
                    <a:bodyPr/>
                    <a:lstStyle/>
                    <a:p>
                      <a:r>
                        <a:rPr lang="en-GB" sz="1200" dirty="0" smtClean="0">
                          <a:solidFill>
                            <a:schemeClr val="bg1"/>
                          </a:solidFill>
                          <a:latin typeface="EYInterstate" panose="02000503020000020004" pitchFamily="2" charset="0"/>
                        </a:rPr>
                        <a:t>Amortised cost</a:t>
                      </a:r>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EYInterstate" panose="02000503020000020004" pitchFamily="2" charset="0"/>
                        </a:rPr>
                        <a:t>FVTOCI</a:t>
                      </a:r>
                    </a:p>
                    <a:p>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r>
                        <a:rPr lang="en-IN" sz="1200" dirty="0" smtClean="0">
                          <a:solidFill>
                            <a:schemeClr val="bg1"/>
                          </a:solidFill>
                          <a:latin typeface="EYInterstate" panose="02000503020000020004" pitchFamily="2" charset="0"/>
                        </a:rPr>
                        <a:t>FV is measured at RD</a:t>
                      </a:r>
                    </a:p>
                    <a:p>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IN" sz="1200" dirty="0" smtClean="0">
                          <a:solidFill>
                            <a:schemeClr val="bg1"/>
                          </a:solidFill>
                          <a:latin typeface="EYInterstate" panose="02000503020000020004" pitchFamily="2" charset="0"/>
                        </a:rPr>
                        <a:t>None</a:t>
                      </a:r>
                    </a:p>
                    <a:p>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r>
                        <a:rPr lang="en-IN" sz="1200" dirty="0" smtClean="0">
                          <a:solidFill>
                            <a:schemeClr val="bg1"/>
                          </a:solidFill>
                          <a:latin typeface="EYInterstate" panose="02000503020000020004" pitchFamily="2" charset="0"/>
                        </a:rPr>
                        <a:t>Gain/loss = difference between previous amortised cost and FV</a:t>
                      </a:r>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r>
              <a:tr h="807615">
                <a:tc>
                  <a:txBody>
                    <a:bodyPr/>
                    <a:lstStyle/>
                    <a:p>
                      <a:r>
                        <a:rPr lang="en-GB" sz="1200" dirty="0" smtClean="0">
                          <a:solidFill>
                            <a:schemeClr val="bg1"/>
                          </a:solidFill>
                          <a:latin typeface="EYInterstate" panose="02000503020000020004" pitchFamily="2" charset="0"/>
                        </a:rPr>
                        <a:t>FVTOCI</a:t>
                      </a:r>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EYInterstate" panose="02000503020000020004" pitchFamily="2" charset="0"/>
                        </a:rPr>
                        <a:t>Amortised cost</a:t>
                      </a:r>
                    </a:p>
                    <a:p>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r>
                        <a:rPr lang="en-IN" sz="1200" dirty="0" smtClean="0">
                          <a:solidFill>
                            <a:schemeClr val="bg1"/>
                          </a:solidFill>
                          <a:latin typeface="EYInterstate" panose="02000503020000020004" pitchFamily="2" charset="0"/>
                        </a:rPr>
                        <a:t>FV at RD becomes new gross carrying amount</a:t>
                      </a:r>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IN" sz="1200" dirty="0" smtClean="0">
                          <a:solidFill>
                            <a:schemeClr val="bg1"/>
                          </a:solidFill>
                          <a:latin typeface="EYInterstate" panose="02000503020000020004" pitchFamily="2" charset="0"/>
                        </a:rPr>
                        <a:t>None</a:t>
                      </a:r>
                    </a:p>
                    <a:p>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r>
                        <a:rPr lang="en-IN" sz="1200" dirty="0" smtClean="0">
                          <a:solidFill>
                            <a:schemeClr val="bg1"/>
                          </a:solidFill>
                          <a:latin typeface="EYInterstate" panose="02000503020000020004" pitchFamily="2" charset="0"/>
                        </a:rPr>
                        <a:t>Gain/loss previously in OCI reclassified</a:t>
                      </a:r>
                    </a:p>
                    <a:p>
                      <a:r>
                        <a:rPr lang="en-IN" sz="1200" dirty="0" smtClean="0">
                          <a:solidFill>
                            <a:schemeClr val="bg1"/>
                          </a:solidFill>
                          <a:latin typeface="EYInterstate" panose="02000503020000020004" pitchFamily="2" charset="0"/>
                        </a:rPr>
                        <a:t>as an adjustment to FV at RD</a:t>
                      </a:r>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r>
              <a:tr h="442887">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EYInterstate" panose="02000503020000020004" pitchFamily="2" charset="0"/>
                        </a:rPr>
                        <a:t>FVTPL</a:t>
                      </a:r>
                      <a:endParaRPr lang="en-GB" sz="1200" dirty="0" smtClean="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EYInterstate" panose="02000503020000020004" pitchFamily="2" charset="0"/>
                        </a:rPr>
                        <a:t>FVTOCI</a:t>
                      </a:r>
                      <a:endParaRPr lang="en-GB" sz="1200" dirty="0" smtClean="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IN" sz="1200" dirty="0" smtClean="0">
                          <a:solidFill>
                            <a:schemeClr val="bg1"/>
                          </a:solidFill>
                          <a:latin typeface="EYInterstate" panose="02000503020000020004" pitchFamily="2" charset="0"/>
                        </a:rPr>
                        <a:t>FV at RD becomes new carrying amount</a:t>
                      </a:r>
                      <a:endParaRPr lang="en-IN" sz="1200" dirty="0" smtClean="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IN" sz="1200" dirty="0" smtClean="0">
                          <a:solidFill>
                            <a:schemeClr val="bg1"/>
                          </a:solidFill>
                          <a:latin typeface="EYInterstate" panose="02000503020000020004" pitchFamily="2" charset="0"/>
                        </a:rPr>
                        <a:t>None</a:t>
                      </a:r>
                    </a:p>
                    <a:p>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IN" sz="1200" dirty="0" smtClean="0">
                          <a:solidFill>
                            <a:schemeClr val="bg1"/>
                          </a:solidFill>
                          <a:latin typeface="EYInterstate" panose="02000503020000020004" pitchFamily="2" charset="0"/>
                        </a:rPr>
                        <a:t>None</a:t>
                      </a:r>
                    </a:p>
                    <a:p>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r>
              <a:tr h="442887">
                <a:tc>
                  <a:txBody>
                    <a:bodyPr/>
                    <a:lstStyle/>
                    <a:p>
                      <a:r>
                        <a:rPr lang="en-GB" sz="1200" dirty="0" smtClean="0">
                          <a:solidFill>
                            <a:schemeClr val="bg1"/>
                          </a:solidFill>
                          <a:latin typeface="EYInterstate" panose="02000503020000020004" pitchFamily="2" charset="0"/>
                        </a:rPr>
                        <a:t>FVTOCI</a:t>
                      </a:r>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latin typeface="EYInterstate" panose="02000503020000020004" pitchFamily="2" charset="0"/>
                        </a:rPr>
                        <a:t>FVTPL</a:t>
                      </a:r>
                      <a:endParaRPr lang="en-GB" sz="1200" dirty="0" smtClean="0">
                        <a:solidFill>
                          <a:schemeClr val="bg1"/>
                        </a:solidFill>
                        <a:latin typeface="EYInterstate" panose="02000503020000020004" pitchFamily="2" charset="0"/>
                        <a:cs typeface="Arial" panose="020B0604020202020204" pitchFamily="34" charset="0"/>
                      </a:endParaRPr>
                    </a:p>
                  </a:txBody>
                  <a:tcPr marL="78156" marR="78156" marT="39079" marB="39079"/>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EYInterstate" panose="02000503020000020004" pitchFamily="2" charset="0"/>
                        </a:rPr>
                        <a:t>Assets</a:t>
                      </a:r>
                      <a:r>
                        <a:rPr lang="en-US" sz="1200" baseline="0" dirty="0" smtClean="0">
                          <a:solidFill>
                            <a:schemeClr val="bg1"/>
                          </a:solidFill>
                          <a:latin typeface="EYInterstate" panose="02000503020000020004" pitchFamily="2" charset="0"/>
                        </a:rPr>
                        <a:t> continue to be measured at fair value</a:t>
                      </a:r>
                      <a:endParaRPr lang="en-IN" sz="1200" dirty="0" smtClean="0">
                        <a:solidFill>
                          <a:schemeClr val="bg1"/>
                        </a:solidFill>
                        <a:latin typeface="EYInterstate" panose="02000503020000020004" pitchFamily="2" charset="0"/>
                        <a:cs typeface="Arial" panose="020B0604020202020204" pitchFamily="34" charset="0"/>
                      </a:endParaRPr>
                    </a:p>
                  </a:txBody>
                  <a:tcPr marL="78156" marR="78156" marT="39079" marB="39079"/>
                </a:tc>
                <a:tc gridSpan="2">
                  <a:txBody>
                    <a:bodyPr/>
                    <a:lstStyle/>
                    <a:p>
                      <a:pPr algn="just"/>
                      <a:r>
                        <a:rPr lang="en-IN" sz="1200" dirty="0" smtClean="0">
                          <a:solidFill>
                            <a:schemeClr val="bg1"/>
                          </a:solidFill>
                          <a:latin typeface="EYInterstate" panose="02000503020000020004" pitchFamily="2" charset="0"/>
                        </a:rPr>
                        <a:t>Gain/loss previously recognised in OCI is reclassified from equity to profit or loss</a:t>
                      </a:r>
                      <a:endParaRPr lang="en-GB" sz="1200" dirty="0">
                        <a:solidFill>
                          <a:schemeClr val="bg1"/>
                        </a:solidFill>
                        <a:latin typeface="EYInterstate" panose="02000503020000020004" pitchFamily="2" charset="0"/>
                        <a:cs typeface="Arial" panose="020B0604020202020204" pitchFamily="34" charset="0"/>
                      </a:endParaRPr>
                    </a:p>
                  </a:txBody>
                  <a:tcPr marL="78156" marR="78156" marT="39079" marB="39079"/>
                </a:tc>
                <a:tc hMerge="1">
                  <a:txBody>
                    <a:bodyPr/>
                    <a:lstStyle/>
                    <a:p>
                      <a:endParaRPr lang="en-GB" sz="1400" dirty="0">
                        <a:solidFill>
                          <a:sysClr val="windowText" lastClr="000000"/>
                        </a:solidFill>
                        <a:latin typeface="EYInterstate" panose="02000503020000020004" pitchFamily="2" charset="0"/>
                        <a:cs typeface="Arial" panose="020B0604020202020204" pitchFamily="34" charset="0"/>
                      </a:endParaRPr>
                    </a:p>
                  </a:txBody>
                  <a:tcPr marT="45721" marB="45721"/>
                </a:tc>
              </a:tr>
            </a:tbl>
          </a:graphicData>
        </a:graphic>
      </p:graphicFrame>
      <p:sp>
        <p:nvSpPr>
          <p:cNvPr id="8" name="Text Placeholder 6"/>
          <p:cNvSpPr txBox="1">
            <a:spLocks/>
          </p:cNvSpPr>
          <p:nvPr/>
        </p:nvSpPr>
        <p:spPr>
          <a:xfrm>
            <a:off x="444652" y="5836070"/>
            <a:ext cx="3409254" cy="401242"/>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Arial" pitchFamily="34" charset="0"/>
              </a:defRPr>
            </a:lvl1pPr>
            <a:lvl2pPr marL="713232"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Arial" pitchFamily="34" charset="0"/>
              </a:defRPr>
            </a:lvl2pPr>
            <a:lvl3pPr marL="1069848"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Arial" pitchFamily="34" charset="0"/>
              </a:defRPr>
            </a:lvl3pPr>
            <a:lvl4pPr marL="1426464"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4pPr>
            <a:lvl5pPr marL="1783080"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FFE600"/>
              </a:buClr>
              <a:buNone/>
            </a:pPr>
            <a:r>
              <a:rPr lang="en-IN" sz="1111" b="1" dirty="0">
                <a:solidFill>
                  <a:schemeClr val="tx1">
                    <a:lumMod val="65000"/>
                    <a:lumOff val="35000"/>
                  </a:schemeClr>
                </a:solidFill>
                <a:latin typeface="EYInterstate" panose="02000503020000020004" pitchFamily="2" charset="0"/>
              </a:rPr>
              <a:t>*RD = Reclassification Date</a:t>
            </a:r>
            <a:endParaRPr lang="en-GB" sz="1111" b="1" dirty="0">
              <a:solidFill>
                <a:schemeClr val="tx1">
                  <a:lumMod val="65000"/>
                  <a:lumOff val="35000"/>
                </a:schemeClr>
              </a:solidFill>
              <a:latin typeface="EYInterstate" panose="02000503020000020004" pitchFamily="2" charset="0"/>
            </a:endParaRPr>
          </a:p>
        </p:txBody>
      </p:sp>
      <p:sp>
        <p:nvSpPr>
          <p:cNvPr id="9"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Reclassification – Accounting Treatment</a:t>
            </a:r>
            <a:endParaRPr lang="en-US" altLang="en-US" sz="2051" dirty="0">
              <a:solidFill>
                <a:schemeClr val="tx1">
                  <a:lumMod val="50000"/>
                </a:schemeClr>
              </a:solidFill>
            </a:endParaRPr>
          </a:p>
        </p:txBody>
      </p:sp>
    </p:spTree>
    <p:extLst>
      <p:ext uri="{BB962C8B-B14F-4D97-AF65-F5344CB8AC3E}">
        <p14:creationId xmlns:p14="http://schemas.microsoft.com/office/powerpoint/2010/main" val="21003963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Initial Measurement</a:t>
            </a:r>
            <a:endParaRPr lang="en-US" altLang="en-US" sz="2051" dirty="0">
              <a:solidFill>
                <a:schemeClr val="tx1">
                  <a:lumMod val="50000"/>
                </a:schemeClr>
              </a:solidFill>
            </a:endParaRPr>
          </a:p>
        </p:txBody>
      </p:sp>
    </p:spTree>
    <p:extLst>
      <p:ext uri="{BB962C8B-B14F-4D97-AF65-F5344CB8AC3E}">
        <p14:creationId xmlns:p14="http://schemas.microsoft.com/office/powerpoint/2010/main" val="28555437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532879" y="1290225"/>
            <a:ext cx="7737460" cy="3972938"/>
          </a:xfrm>
          <a:prstGeom prst="rect">
            <a:avLst/>
          </a:prstGeom>
          <a:noFill/>
          <a:ln w="9525">
            <a:noFill/>
            <a:miter lim="800000"/>
            <a:headEnd/>
            <a:tailEnd/>
          </a:ln>
        </p:spPr>
        <p:txBody>
          <a:bodyPr vert="horz" wrap="square" lIns="76530" tIns="37593" rIns="76530" bIns="37593" numCol="1" anchor="t" anchorCtr="0" compatLnSpc="1">
            <a:prstTxWarp prst="textNoShape">
              <a:avLst/>
            </a:prstTxWarp>
          </a:bodyPr>
          <a:lstStyle>
            <a:lvl1pPr marL="360363" indent="-360363" algn="l" rtl="0" eaLnBrk="0" fontAlgn="base" hangingPunct="0">
              <a:spcBef>
                <a:spcPct val="20000"/>
              </a:spcBef>
              <a:spcAft>
                <a:spcPct val="0"/>
              </a:spcAft>
              <a:buClr>
                <a:srgbClr val="FFD200"/>
              </a:buClr>
              <a:buSzPct val="75000"/>
              <a:buFont typeface="Arial" charset="0"/>
              <a:buChar char="►"/>
              <a:defRPr sz="2800">
                <a:solidFill>
                  <a:srgbClr val="646464"/>
                </a:solidFill>
                <a:latin typeface="+mn-lt"/>
                <a:ea typeface="+mn-ea"/>
                <a:cs typeface="+mn-cs"/>
              </a:defRPr>
            </a:lvl1pPr>
            <a:lvl2pPr marL="717550" indent="-355600" algn="l" rtl="0" eaLnBrk="0" fontAlgn="base" hangingPunct="0">
              <a:spcBef>
                <a:spcPct val="20000"/>
              </a:spcBef>
              <a:spcAft>
                <a:spcPct val="0"/>
              </a:spcAft>
              <a:buClr>
                <a:srgbClr val="FFD200"/>
              </a:buClr>
              <a:buSzPct val="75000"/>
              <a:buFont typeface="Arial" charset="0"/>
              <a:buChar char="►"/>
              <a:defRPr sz="2400">
                <a:solidFill>
                  <a:srgbClr val="646464"/>
                </a:solidFill>
                <a:latin typeface="+mn-lt"/>
              </a:defRPr>
            </a:lvl2pPr>
            <a:lvl3pPr marL="1081088" indent="-361950"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3pPr>
            <a:lvl4pPr marL="1441450" indent="-358775"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4pPr>
            <a:lvl5pPr marL="1800225" indent="-357188"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5pPr>
            <a:lvl6pPr marL="2257425" indent="-357188" algn="l" rtl="0" fontAlgn="base">
              <a:spcBef>
                <a:spcPct val="20000"/>
              </a:spcBef>
              <a:spcAft>
                <a:spcPct val="0"/>
              </a:spcAft>
              <a:buClr>
                <a:srgbClr val="FFD200"/>
              </a:buClr>
              <a:buSzPct val="75000"/>
              <a:buFont typeface="Arial" charset="0"/>
              <a:buChar char="►"/>
              <a:defRPr>
                <a:solidFill>
                  <a:srgbClr val="646464"/>
                </a:solidFill>
                <a:latin typeface="+mn-lt"/>
              </a:defRPr>
            </a:lvl6pPr>
            <a:lvl7pPr marL="2714625" indent="-357188" algn="l" rtl="0" fontAlgn="base">
              <a:spcBef>
                <a:spcPct val="20000"/>
              </a:spcBef>
              <a:spcAft>
                <a:spcPct val="0"/>
              </a:spcAft>
              <a:buClr>
                <a:srgbClr val="FFD200"/>
              </a:buClr>
              <a:buSzPct val="75000"/>
              <a:buFont typeface="Arial" charset="0"/>
              <a:buChar char="►"/>
              <a:defRPr>
                <a:solidFill>
                  <a:srgbClr val="646464"/>
                </a:solidFill>
                <a:latin typeface="+mn-lt"/>
              </a:defRPr>
            </a:lvl7pPr>
            <a:lvl8pPr marL="3171825" indent="-357188" algn="l" rtl="0" fontAlgn="base">
              <a:spcBef>
                <a:spcPct val="20000"/>
              </a:spcBef>
              <a:spcAft>
                <a:spcPct val="0"/>
              </a:spcAft>
              <a:buClr>
                <a:srgbClr val="FFD200"/>
              </a:buClr>
              <a:buSzPct val="75000"/>
              <a:buFont typeface="Arial" charset="0"/>
              <a:buChar char="►"/>
              <a:defRPr>
                <a:solidFill>
                  <a:srgbClr val="646464"/>
                </a:solidFill>
                <a:latin typeface="+mn-lt"/>
              </a:defRPr>
            </a:lvl8pPr>
            <a:lvl9pPr marL="3629025" indent="-357188" algn="l" rtl="0" fontAlgn="base">
              <a:spcBef>
                <a:spcPct val="20000"/>
              </a:spcBef>
              <a:spcAft>
                <a:spcPct val="0"/>
              </a:spcAft>
              <a:buClr>
                <a:srgbClr val="FFD200"/>
              </a:buClr>
              <a:buSzPct val="75000"/>
              <a:buFont typeface="Arial" charset="0"/>
              <a:buChar char="►"/>
              <a:defRPr>
                <a:solidFill>
                  <a:srgbClr val="646464"/>
                </a:solidFill>
                <a:latin typeface="+mn-lt"/>
              </a:defRPr>
            </a:lvl9pPr>
          </a:lstStyle>
          <a:p>
            <a:pPr marL="0" indent="0" algn="just" defTabSz="781538" eaLnBrk="1" hangingPunct="1">
              <a:lnSpc>
                <a:spcPct val="150000"/>
              </a:lnSpc>
              <a:spcBef>
                <a:spcPct val="0"/>
              </a:spcBef>
              <a:buNone/>
              <a:defRPr/>
            </a:pPr>
            <a:r>
              <a:rPr lang="en-US" sz="1709" kern="0" dirty="0">
                <a:solidFill>
                  <a:srgbClr val="808080"/>
                </a:solidFill>
                <a:latin typeface="EYInterstate" panose="02000503020000020004" pitchFamily="2" charset="0"/>
              </a:rPr>
              <a:t>“The </a:t>
            </a:r>
            <a:r>
              <a:rPr lang="en-US" sz="1709" u="sng" kern="0" dirty="0">
                <a:solidFill>
                  <a:srgbClr val="808080"/>
                </a:solidFill>
                <a:latin typeface="EYInterstate" panose="02000503020000020004" pitchFamily="2" charset="0"/>
              </a:rPr>
              <a:t>fair value</a:t>
            </a:r>
            <a:r>
              <a:rPr lang="en-US" sz="1709" kern="0" dirty="0">
                <a:solidFill>
                  <a:srgbClr val="808080"/>
                </a:solidFill>
                <a:latin typeface="EYInterstate" panose="02000503020000020004" pitchFamily="2" charset="0"/>
              </a:rPr>
              <a:t> of a financial instrument on initial recognition is normally the </a:t>
            </a:r>
            <a:r>
              <a:rPr lang="en-US" sz="1709" u="sng" kern="0" dirty="0">
                <a:solidFill>
                  <a:srgbClr val="808080"/>
                </a:solidFill>
                <a:latin typeface="EYInterstate" panose="02000503020000020004" pitchFamily="2" charset="0"/>
              </a:rPr>
              <a:t>transaction price.”</a:t>
            </a:r>
            <a:endParaRPr lang="en-US" sz="1709" kern="0" dirty="0">
              <a:solidFill>
                <a:srgbClr val="808080"/>
              </a:solidFill>
              <a:latin typeface="EYInterstate" panose="02000503020000020004" pitchFamily="2" charset="0"/>
            </a:endParaRPr>
          </a:p>
          <a:p>
            <a:pPr marL="521025" indent="-521025" defTabSz="781538" eaLnBrk="1" hangingPunct="1">
              <a:lnSpc>
                <a:spcPct val="150000"/>
              </a:lnSpc>
              <a:spcBef>
                <a:spcPct val="0"/>
              </a:spcBef>
              <a:buNone/>
              <a:defRPr/>
            </a:pPr>
            <a:endParaRPr lang="en-US" sz="1709" kern="0" dirty="0">
              <a:solidFill>
                <a:srgbClr val="808080"/>
              </a:solidFill>
              <a:latin typeface="EYInterstate" panose="02000503020000020004" pitchFamily="2" charset="0"/>
            </a:endParaRPr>
          </a:p>
          <a:p>
            <a:pPr marL="0" indent="0" algn="just" eaLnBrk="1" hangingPunct="1">
              <a:spcBef>
                <a:spcPct val="0"/>
              </a:spcBef>
              <a:buFontTx/>
              <a:buNone/>
            </a:pPr>
            <a:r>
              <a:rPr lang="en-IN" sz="1709" kern="0" dirty="0" smtClean="0">
                <a:solidFill>
                  <a:srgbClr val="808080"/>
                </a:solidFill>
                <a:latin typeface="EYInterstate" panose="02000503020000020004" pitchFamily="2" charset="0"/>
              </a:rPr>
              <a:t>However</a:t>
            </a:r>
            <a:r>
              <a:rPr lang="en-IN" sz="1709" kern="0" dirty="0">
                <a:solidFill>
                  <a:srgbClr val="808080"/>
                </a:solidFill>
                <a:latin typeface="EYInterstate" panose="02000503020000020004" pitchFamily="2" charset="0"/>
              </a:rPr>
              <a:t>, if fair value differs from transaction price, an entity shall account for that instrument as follows (Application Guidance):</a:t>
            </a:r>
          </a:p>
          <a:p>
            <a:pPr marL="354013" indent="-354013" algn="just" eaLnBrk="1" hangingPunct="1">
              <a:spcBef>
                <a:spcPct val="0"/>
              </a:spcBef>
              <a:buFontTx/>
              <a:buNone/>
              <a:tabLst>
                <a:tab pos="354013" algn="l"/>
              </a:tabLst>
            </a:pPr>
            <a:endParaRPr lang="en-IN" sz="1000" kern="0" dirty="0" smtClean="0">
              <a:solidFill>
                <a:srgbClr val="808080"/>
              </a:solidFill>
              <a:latin typeface="EYInterstate" panose="02000503020000020004" pitchFamily="2" charset="0"/>
            </a:endParaRPr>
          </a:p>
          <a:p>
            <a:pPr marL="354013" indent="-354013" algn="just" eaLnBrk="1" hangingPunct="1">
              <a:spcBef>
                <a:spcPct val="0"/>
              </a:spcBef>
              <a:buFontTx/>
              <a:buNone/>
              <a:tabLst>
                <a:tab pos="354013" algn="l"/>
              </a:tabLst>
            </a:pPr>
            <a:r>
              <a:rPr lang="en-IN" sz="1709" kern="0" dirty="0" smtClean="0">
                <a:solidFill>
                  <a:srgbClr val="808080"/>
                </a:solidFill>
                <a:latin typeface="EYInterstate" panose="02000503020000020004" pitchFamily="2" charset="0"/>
              </a:rPr>
              <a:t>(a)  If fair value is evidenced by quoted price in an active market (i.e. Level 1 input) or based on valuation technique that uses only data from observable markets, entity shall recognise difference between  fair value at initial recognition and transaction price as gain or loss (Day 1 gain or loss). </a:t>
            </a:r>
          </a:p>
          <a:p>
            <a:pPr marL="354013" indent="-354013" algn="just" eaLnBrk="1" hangingPunct="1">
              <a:spcBef>
                <a:spcPct val="0"/>
              </a:spcBef>
              <a:buFontTx/>
              <a:buNone/>
              <a:tabLst>
                <a:tab pos="354013" algn="l"/>
              </a:tabLst>
            </a:pPr>
            <a:endParaRPr lang="en-IN" sz="1000" kern="0" dirty="0" smtClean="0">
              <a:solidFill>
                <a:srgbClr val="808080"/>
              </a:solidFill>
              <a:latin typeface="EYInterstate" panose="02000503020000020004" pitchFamily="2" charset="0"/>
            </a:endParaRPr>
          </a:p>
          <a:p>
            <a:pPr marL="354013" indent="-354013" algn="just" eaLnBrk="1" hangingPunct="1">
              <a:spcBef>
                <a:spcPct val="0"/>
              </a:spcBef>
              <a:buFontTx/>
              <a:buNone/>
            </a:pPr>
            <a:r>
              <a:rPr lang="en-IN" sz="1709" kern="0" dirty="0" smtClean="0">
                <a:solidFill>
                  <a:srgbClr val="808080"/>
                </a:solidFill>
                <a:latin typeface="EYInterstate" panose="02000503020000020004" pitchFamily="2" charset="0"/>
              </a:rPr>
              <a:t>(b) In all other cases, difference is deferred. After initial recognition, entity shall recognise deferred difference as gain or loss only to  extent that it arises from change in factor (including time) that market participants would take into account when pricing asset or liability.</a:t>
            </a:r>
            <a:endParaRPr lang="en-US" sz="1709" kern="0" dirty="0" smtClean="0">
              <a:solidFill>
                <a:srgbClr val="808080"/>
              </a:solidFill>
              <a:latin typeface="EYInterstate" panose="02000503020000020004" pitchFamily="2" charset="0"/>
            </a:endParaRPr>
          </a:p>
          <a:p>
            <a:pPr marL="609600" indent="-609600" eaLnBrk="1" hangingPunct="1">
              <a:buFontTx/>
              <a:buNone/>
            </a:pPr>
            <a:r>
              <a:rPr lang="en-US" sz="1709" kern="0" dirty="0">
                <a:solidFill>
                  <a:srgbClr val="808080"/>
                </a:solidFill>
                <a:latin typeface="EYInterstate" panose="02000503020000020004" pitchFamily="2" charset="0"/>
              </a:rPr>
              <a:t>	</a:t>
            </a:r>
          </a:p>
          <a:p>
            <a:pPr marL="0" indent="0" algn="just" defTabSz="781538" eaLnBrk="1" hangingPunct="1">
              <a:lnSpc>
                <a:spcPct val="150000"/>
              </a:lnSpc>
              <a:spcBef>
                <a:spcPct val="0"/>
              </a:spcBef>
              <a:buNone/>
              <a:defRPr/>
            </a:pPr>
            <a:endParaRPr lang="en-US" sz="1709" kern="0" dirty="0">
              <a:solidFill>
                <a:srgbClr val="808080"/>
              </a:solidFill>
              <a:latin typeface="EYInterstate" panose="02000503020000020004" pitchFamily="2" charset="0"/>
            </a:endParaRPr>
          </a:p>
          <a:p>
            <a:pPr marL="521025" indent="-521025" algn="just" defTabSz="781538" eaLnBrk="1" hangingPunct="1">
              <a:lnSpc>
                <a:spcPct val="150000"/>
              </a:lnSpc>
              <a:spcBef>
                <a:spcPct val="0"/>
              </a:spcBef>
              <a:buNone/>
              <a:defRPr/>
            </a:pPr>
            <a:endParaRPr lang="en-US" sz="1709" kern="0" dirty="0">
              <a:solidFill>
                <a:srgbClr val="808080"/>
              </a:solidFill>
              <a:latin typeface="EYInterstate" panose="02000503020000020004" pitchFamily="2" charset="0"/>
            </a:endParaRPr>
          </a:p>
          <a:p>
            <a:pPr marL="521025" indent="-521025" defTabSz="781538" eaLnBrk="1" hangingPunct="1">
              <a:lnSpc>
                <a:spcPct val="150000"/>
              </a:lnSpc>
              <a:buNone/>
              <a:defRPr/>
            </a:pPr>
            <a:r>
              <a:rPr lang="en-US" sz="1709" kern="0" dirty="0">
                <a:solidFill>
                  <a:srgbClr val="808080"/>
                </a:solidFill>
                <a:latin typeface="EYInterstate" panose="02000503020000020004" pitchFamily="2" charset="0"/>
              </a:rPr>
              <a:t>	</a:t>
            </a:r>
          </a:p>
        </p:txBody>
      </p:sp>
      <p:sp>
        <p:nvSpPr>
          <p:cNvPr id="5"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Initial Measurement</a:t>
            </a:r>
            <a:endParaRPr lang="en-US" altLang="en-US" sz="2051" dirty="0">
              <a:solidFill>
                <a:schemeClr val="tx1">
                  <a:lumMod val="50000"/>
                </a:schemeClr>
              </a:solidFill>
            </a:endParaRPr>
          </a:p>
        </p:txBody>
      </p:sp>
    </p:spTree>
    <p:extLst>
      <p:ext uri="{BB962C8B-B14F-4D97-AF65-F5344CB8AC3E}">
        <p14:creationId xmlns:p14="http://schemas.microsoft.com/office/powerpoint/2010/main" val="518556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1"/>
          <p:cNvSpPr txBox="1">
            <a:spLocks noChangeArrowheads="1"/>
          </p:cNvSpPr>
          <p:nvPr/>
        </p:nvSpPr>
        <p:spPr bwMode="auto">
          <a:xfrm>
            <a:off x="493615" y="495514"/>
            <a:ext cx="5724538" cy="36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0" dirty="0" smtClean="0">
                <a:solidFill>
                  <a:schemeClr val="tx1">
                    <a:lumMod val="50000"/>
                  </a:schemeClr>
                </a:solidFill>
              </a:rPr>
              <a:t>Classification and Measurement</a:t>
            </a:r>
            <a:endParaRPr lang="en-US" altLang="en-US" sz="2050" dirty="0">
              <a:solidFill>
                <a:schemeClr val="tx1">
                  <a:lumMod val="50000"/>
                </a:schemeClr>
              </a:solidFill>
            </a:endParaRPr>
          </a:p>
        </p:txBody>
      </p:sp>
    </p:spTree>
    <p:extLst>
      <p:ext uri="{BB962C8B-B14F-4D97-AF65-F5344CB8AC3E}">
        <p14:creationId xmlns:p14="http://schemas.microsoft.com/office/powerpoint/2010/main" val="4270316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532879" y="1290225"/>
            <a:ext cx="7737460" cy="3972938"/>
          </a:xfrm>
          <a:prstGeom prst="rect">
            <a:avLst/>
          </a:prstGeom>
          <a:noFill/>
          <a:ln w="9525">
            <a:noFill/>
            <a:miter lim="800000"/>
            <a:headEnd/>
            <a:tailEnd/>
          </a:ln>
        </p:spPr>
        <p:txBody>
          <a:bodyPr vert="horz" wrap="square" lIns="76530" tIns="37593" rIns="76530" bIns="37593" numCol="1" anchor="t" anchorCtr="0" compatLnSpc="1">
            <a:prstTxWarp prst="textNoShape">
              <a:avLst/>
            </a:prstTxWarp>
          </a:bodyPr>
          <a:lstStyle>
            <a:lvl1pPr marL="360363" indent="-360363" algn="l" rtl="0" eaLnBrk="0" fontAlgn="base" hangingPunct="0">
              <a:spcBef>
                <a:spcPct val="20000"/>
              </a:spcBef>
              <a:spcAft>
                <a:spcPct val="0"/>
              </a:spcAft>
              <a:buClr>
                <a:srgbClr val="FFD200"/>
              </a:buClr>
              <a:buSzPct val="75000"/>
              <a:buFont typeface="Arial" charset="0"/>
              <a:buChar char="►"/>
              <a:defRPr sz="2800">
                <a:solidFill>
                  <a:srgbClr val="646464"/>
                </a:solidFill>
                <a:latin typeface="+mn-lt"/>
                <a:ea typeface="+mn-ea"/>
                <a:cs typeface="+mn-cs"/>
              </a:defRPr>
            </a:lvl1pPr>
            <a:lvl2pPr marL="717550" indent="-355600" algn="l" rtl="0" eaLnBrk="0" fontAlgn="base" hangingPunct="0">
              <a:spcBef>
                <a:spcPct val="20000"/>
              </a:spcBef>
              <a:spcAft>
                <a:spcPct val="0"/>
              </a:spcAft>
              <a:buClr>
                <a:srgbClr val="FFD200"/>
              </a:buClr>
              <a:buSzPct val="75000"/>
              <a:buFont typeface="Arial" charset="0"/>
              <a:buChar char="►"/>
              <a:defRPr sz="2400">
                <a:solidFill>
                  <a:srgbClr val="646464"/>
                </a:solidFill>
                <a:latin typeface="+mn-lt"/>
              </a:defRPr>
            </a:lvl2pPr>
            <a:lvl3pPr marL="1081088" indent="-361950"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3pPr>
            <a:lvl4pPr marL="1441450" indent="-358775"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4pPr>
            <a:lvl5pPr marL="1800225" indent="-357188"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5pPr>
            <a:lvl6pPr marL="2257425" indent="-357188" algn="l" rtl="0" fontAlgn="base">
              <a:spcBef>
                <a:spcPct val="20000"/>
              </a:spcBef>
              <a:spcAft>
                <a:spcPct val="0"/>
              </a:spcAft>
              <a:buClr>
                <a:srgbClr val="FFD200"/>
              </a:buClr>
              <a:buSzPct val="75000"/>
              <a:buFont typeface="Arial" charset="0"/>
              <a:buChar char="►"/>
              <a:defRPr>
                <a:solidFill>
                  <a:srgbClr val="646464"/>
                </a:solidFill>
                <a:latin typeface="+mn-lt"/>
              </a:defRPr>
            </a:lvl6pPr>
            <a:lvl7pPr marL="2714625" indent="-357188" algn="l" rtl="0" fontAlgn="base">
              <a:spcBef>
                <a:spcPct val="20000"/>
              </a:spcBef>
              <a:spcAft>
                <a:spcPct val="0"/>
              </a:spcAft>
              <a:buClr>
                <a:srgbClr val="FFD200"/>
              </a:buClr>
              <a:buSzPct val="75000"/>
              <a:buFont typeface="Arial" charset="0"/>
              <a:buChar char="►"/>
              <a:defRPr>
                <a:solidFill>
                  <a:srgbClr val="646464"/>
                </a:solidFill>
                <a:latin typeface="+mn-lt"/>
              </a:defRPr>
            </a:lvl7pPr>
            <a:lvl8pPr marL="3171825" indent="-357188" algn="l" rtl="0" fontAlgn="base">
              <a:spcBef>
                <a:spcPct val="20000"/>
              </a:spcBef>
              <a:spcAft>
                <a:spcPct val="0"/>
              </a:spcAft>
              <a:buClr>
                <a:srgbClr val="FFD200"/>
              </a:buClr>
              <a:buSzPct val="75000"/>
              <a:buFont typeface="Arial" charset="0"/>
              <a:buChar char="►"/>
              <a:defRPr>
                <a:solidFill>
                  <a:srgbClr val="646464"/>
                </a:solidFill>
                <a:latin typeface="+mn-lt"/>
              </a:defRPr>
            </a:lvl8pPr>
            <a:lvl9pPr marL="3629025" indent="-357188" algn="l" rtl="0" fontAlgn="base">
              <a:spcBef>
                <a:spcPct val="20000"/>
              </a:spcBef>
              <a:spcAft>
                <a:spcPct val="0"/>
              </a:spcAft>
              <a:buClr>
                <a:srgbClr val="FFD200"/>
              </a:buClr>
              <a:buSzPct val="75000"/>
              <a:buFont typeface="Arial" charset="0"/>
              <a:buChar char="►"/>
              <a:defRPr>
                <a:solidFill>
                  <a:srgbClr val="646464"/>
                </a:solidFill>
                <a:latin typeface="+mn-lt"/>
              </a:defRPr>
            </a:lvl9pPr>
          </a:lstStyle>
          <a:p>
            <a:pPr marL="0" indent="0" algn="just" defTabSz="781538" eaLnBrk="1" hangingPunct="1">
              <a:lnSpc>
                <a:spcPct val="150000"/>
              </a:lnSpc>
              <a:spcBef>
                <a:spcPct val="0"/>
              </a:spcBef>
              <a:buNone/>
              <a:defRPr/>
            </a:pPr>
            <a:r>
              <a:rPr lang="en-US" sz="1709" kern="0" dirty="0">
                <a:solidFill>
                  <a:srgbClr val="808080"/>
                </a:solidFill>
                <a:latin typeface="EYInterstate" panose="02000503020000020004" pitchFamily="2" charset="0"/>
              </a:rPr>
              <a:t>“The </a:t>
            </a:r>
            <a:r>
              <a:rPr lang="en-US" sz="1709" u="sng" kern="0" dirty="0">
                <a:solidFill>
                  <a:srgbClr val="808080"/>
                </a:solidFill>
                <a:latin typeface="EYInterstate" panose="02000503020000020004" pitchFamily="2" charset="0"/>
              </a:rPr>
              <a:t>fair value</a:t>
            </a:r>
            <a:r>
              <a:rPr lang="en-US" sz="1709" kern="0" dirty="0">
                <a:solidFill>
                  <a:srgbClr val="808080"/>
                </a:solidFill>
                <a:latin typeface="EYInterstate" panose="02000503020000020004" pitchFamily="2" charset="0"/>
              </a:rPr>
              <a:t> of a financial instrument on initial recognition is normally the </a:t>
            </a:r>
            <a:r>
              <a:rPr lang="en-US" sz="1709" u="sng" kern="0" dirty="0">
                <a:solidFill>
                  <a:srgbClr val="808080"/>
                </a:solidFill>
                <a:latin typeface="EYInterstate" panose="02000503020000020004" pitchFamily="2" charset="0"/>
              </a:rPr>
              <a:t>transaction price.”</a:t>
            </a:r>
            <a:endParaRPr lang="en-US" sz="1709" kern="0" dirty="0">
              <a:solidFill>
                <a:srgbClr val="808080"/>
              </a:solidFill>
              <a:latin typeface="EYInterstate" panose="02000503020000020004" pitchFamily="2" charset="0"/>
            </a:endParaRPr>
          </a:p>
          <a:p>
            <a:pPr marL="521025" indent="-521025" defTabSz="781538" eaLnBrk="1" hangingPunct="1">
              <a:lnSpc>
                <a:spcPct val="150000"/>
              </a:lnSpc>
              <a:spcBef>
                <a:spcPct val="0"/>
              </a:spcBef>
              <a:buNone/>
              <a:defRPr/>
            </a:pPr>
            <a:endParaRPr lang="en-US" sz="1709" kern="0" dirty="0" smtClean="0">
              <a:solidFill>
                <a:srgbClr val="808080"/>
              </a:solidFill>
              <a:latin typeface="EYInterstate" panose="02000503020000020004" pitchFamily="2" charset="0"/>
            </a:endParaRPr>
          </a:p>
          <a:p>
            <a:pPr marL="0" indent="0" algn="just" defTabSz="781538" eaLnBrk="1" hangingPunct="1">
              <a:lnSpc>
                <a:spcPct val="150000"/>
              </a:lnSpc>
              <a:spcBef>
                <a:spcPct val="0"/>
              </a:spcBef>
              <a:buNone/>
              <a:defRPr/>
            </a:pPr>
            <a:r>
              <a:rPr lang="en-US" sz="1709" u="sng" kern="0" dirty="0">
                <a:solidFill>
                  <a:srgbClr val="808080"/>
                </a:solidFill>
                <a:latin typeface="EYInterstate" panose="02000503020000020004" pitchFamily="2" charset="0"/>
              </a:rPr>
              <a:t>Please advice on initial measurement of following transactions:</a:t>
            </a:r>
          </a:p>
          <a:p>
            <a:pPr marL="342900" indent="-342900" algn="just" defTabSz="781538" eaLnBrk="1" hangingPunct="1">
              <a:lnSpc>
                <a:spcPct val="150000"/>
              </a:lnSpc>
              <a:spcBef>
                <a:spcPct val="0"/>
              </a:spcBef>
              <a:buClr>
                <a:schemeClr val="bg2"/>
              </a:buClr>
              <a:buSzPct val="90000"/>
              <a:buAutoNum type="alphaLcParenR"/>
              <a:defRPr/>
            </a:pPr>
            <a:r>
              <a:rPr lang="en-US" sz="1709" kern="0" dirty="0" smtClean="0">
                <a:solidFill>
                  <a:srgbClr val="808080"/>
                </a:solidFill>
                <a:latin typeface="EYInterstate" panose="02000503020000020004" pitchFamily="2" charset="0"/>
              </a:rPr>
              <a:t>A </a:t>
            </a:r>
            <a:r>
              <a:rPr lang="en-US" sz="1709" kern="0" dirty="0">
                <a:solidFill>
                  <a:srgbClr val="808080"/>
                </a:solidFill>
                <a:latin typeface="EYInterstate" panose="02000503020000020004" pitchFamily="2" charset="0"/>
              </a:rPr>
              <a:t>Ltd lends to B Ltd loan of 10 million for 5 years and </a:t>
            </a:r>
            <a:r>
              <a:rPr lang="en-US" sz="1709" kern="0" dirty="0" smtClean="0">
                <a:solidFill>
                  <a:srgbClr val="808080"/>
                </a:solidFill>
                <a:latin typeface="EYInterstate" panose="02000503020000020004" pitchFamily="2" charset="0"/>
              </a:rPr>
              <a:t>classify as </a:t>
            </a:r>
            <a:r>
              <a:rPr lang="en-US" sz="1709" kern="0" dirty="0">
                <a:solidFill>
                  <a:srgbClr val="808080"/>
                </a:solidFill>
                <a:latin typeface="EYInterstate" panose="02000503020000020004" pitchFamily="2" charset="0"/>
              </a:rPr>
              <a:t>asset under loans and receivable. The Loan carries no interest. Market rate of interest is </a:t>
            </a:r>
            <a:r>
              <a:rPr lang="en-US" sz="1709" kern="0" dirty="0" smtClean="0">
                <a:solidFill>
                  <a:srgbClr val="808080"/>
                </a:solidFill>
                <a:latin typeface="EYInterstate" panose="02000503020000020004" pitchFamily="2" charset="0"/>
              </a:rPr>
              <a:t>10%</a:t>
            </a:r>
          </a:p>
          <a:p>
            <a:pPr marL="342900" indent="-342900" algn="just" defTabSz="781538" eaLnBrk="1" hangingPunct="1">
              <a:lnSpc>
                <a:spcPct val="150000"/>
              </a:lnSpc>
              <a:spcBef>
                <a:spcPct val="0"/>
              </a:spcBef>
              <a:buClr>
                <a:schemeClr val="bg2"/>
              </a:buClr>
              <a:buSzPct val="90000"/>
              <a:buAutoNum type="alphaLcParenR"/>
              <a:defRPr/>
            </a:pPr>
            <a:r>
              <a:rPr lang="en-US" sz="1709" kern="0" dirty="0" smtClean="0">
                <a:solidFill>
                  <a:srgbClr val="808080"/>
                </a:solidFill>
                <a:latin typeface="EYInterstate" panose="02000503020000020004" pitchFamily="2" charset="0"/>
              </a:rPr>
              <a:t>A </a:t>
            </a:r>
            <a:r>
              <a:rPr lang="en-US" sz="1709" kern="0" dirty="0">
                <a:solidFill>
                  <a:srgbClr val="808080"/>
                </a:solidFill>
                <a:latin typeface="EYInterstate" panose="02000503020000020004" pitchFamily="2" charset="0"/>
              </a:rPr>
              <a:t>ltd grants interest free loan of 10 Lac to a employees for a period of two years. Market rate of interest is 10%</a:t>
            </a:r>
          </a:p>
          <a:p>
            <a:pPr marL="0" indent="0" algn="just" defTabSz="781538" eaLnBrk="1" hangingPunct="1">
              <a:lnSpc>
                <a:spcPct val="150000"/>
              </a:lnSpc>
              <a:spcBef>
                <a:spcPct val="0"/>
              </a:spcBef>
              <a:buNone/>
              <a:defRPr/>
            </a:pPr>
            <a:r>
              <a:rPr lang="en-US" sz="1709" kern="0" dirty="0">
                <a:solidFill>
                  <a:srgbClr val="808080"/>
                </a:solidFill>
                <a:latin typeface="EYInterstate" panose="02000503020000020004" pitchFamily="2" charset="0"/>
              </a:rPr>
              <a:t>	</a:t>
            </a:r>
          </a:p>
          <a:p>
            <a:pPr marL="0" indent="0" algn="just" defTabSz="781538" eaLnBrk="1" hangingPunct="1">
              <a:lnSpc>
                <a:spcPct val="150000"/>
              </a:lnSpc>
              <a:spcBef>
                <a:spcPct val="0"/>
              </a:spcBef>
              <a:buNone/>
              <a:defRPr/>
            </a:pPr>
            <a:endParaRPr lang="en-US" sz="1709" kern="0" dirty="0">
              <a:solidFill>
                <a:srgbClr val="808080"/>
              </a:solidFill>
              <a:latin typeface="EYInterstate" panose="02000503020000020004" pitchFamily="2" charset="0"/>
            </a:endParaRPr>
          </a:p>
        </p:txBody>
      </p:sp>
      <p:sp>
        <p:nvSpPr>
          <p:cNvPr id="5"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Initial Measurement</a:t>
            </a:r>
            <a:endParaRPr lang="en-US" altLang="en-US" sz="2051" dirty="0">
              <a:solidFill>
                <a:schemeClr val="tx1">
                  <a:lumMod val="50000"/>
                </a:schemeClr>
              </a:solidFill>
            </a:endParaRPr>
          </a:p>
        </p:txBody>
      </p:sp>
      <p:sp>
        <p:nvSpPr>
          <p:cNvPr id="4" name="AutoShape 8"/>
          <p:cNvSpPr>
            <a:spLocks noChangeArrowheads="1"/>
          </p:cNvSpPr>
          <p:nvPr/>
        </p:nvSpPr>
        <p:spPr bwMode="blackWhite">
          <a:xfrm>
            <a:off x="457200" y="5115272"/>
            <a:ext cx="8382000" cy="762000"/>
          </a:xfrm>
          <a:prstGeom prst="flowChartAlternateProcess">
            <a:avLst/>
          </a:prstGeom>
          <a:solidFill>
            <a:schemeClr val="tx2">
              <a:lumMod val="95000"/>
            </a:schemeClr>
          </a:solidFill>
          <a:ln>
            <a:headEnd/>
            <a:tailEnd/>
          </a:ln>
        </p:spPr>
        <p:style>
          <a:lnRef idx="2">
            <a:schemeClr val="accent5">
              <a:shade val="50000"/>
            </a:schemeClr>
          </a:lnRef>
          <a:fillRef idx="1">
            <a:schemeClr val="accent5"/>
          </a:fillRef>
          <a:effectRef idx="0">
            <a:schemeClr val="accent5"/>
          </a:effectRef>
          <a:fontRef idx="minor">
            <a:schemeClr val="lt1"/>
          </a:fontRef>
        </p:style>
        <p:txBody>
          <a:bodyPr lIns="72000" tIns="72000" rIns="72000" bIns="72000" anchor="ctr"/>
          <a:lstStyle/>
          <a:p>
            <a:pPr algn="just">
              <a:defRPr/>
            </a:pPr>
            <a:r>
              <a:rPr lang="en-GB" b="1" u="sng" dirty="0">
                <a:solidFill>
                  <a:schemeClr val="accent3"/>
                </a:solidFill>
                <a:latin typeface="EYInterstate" panose="02000503020000020004" pitchFamily="2" charset="0"/>
                <a:cs typeface="Arial" panose="020B0604020202020204" pitchFamily="34" charset="0"/>
              </a:rPr>
              <a:t>Eliminated</a:t>
            </a:r>
            <a:r>
              <a:rPr lang="en-GB" b="1" dirty="0">
                <a:solidFill>
                  <a:schemeClr val="accent3"/>
                </a:solidFill>
                <a:latin typeface="EYInterstate" panose="02000503020000020004" pitchFamily="2" charset="0"/>
                <a:cs typeface="Arial" panose="020B0604020202020204" pitchFamily="34" charset="0"/>
              </a:rPr>
              <a:t>: </a:t>
            </a:r>
            <a:r>
              <a:rPr lang="en-GB" dirty="0" smtClean="0">
                <a:solidFill>
                  <a:schemeClr val="accent3"/>
                </a:solidFill>
                <a:latin typeface="EYInterstate" panose="02000503020000020004" pitchFamily="2" charset="0"/>
                <a:cs typeface="Arial" panose="020B0604020202020204" pitchFamily="34" charset="0"/>
              </a:rPr>
              <a:t>IAS </a:t>
            </a:r>
            <a:r>
              <a:rPr lang="en-GB" dirty="0">
                <a:solidFill>
                  <a:schemeClr val="accent3"/>
                </a:solidFill>
                <a:latin typeface="EYInterstate" panose="02000503020000020004" pitchFamily="2" charset="0"/>
                <a:cs typeface="Arial" panose="020B0604020202020204" pitchFamily="34" charset="0"/>
              </a:rPr>
              <a:t>39 exception to measure </a:t>
            </a:r>
            <a:r>
              <a:rPr lang="en-GB" u="sng" dirty="0">
                <a:solidFill>
                  <a:schemeClr val="accent3"/>
                </a:solidFill>
                <a:latin typeface="EYInterstate" panose="02000503020000020004" pitchFamily="2" charset="0"/>
                <a:cs typeface="Arial" panose="020B0604020202020204" pitchFamily="34" charset="0"/>
              </a:rPr>
              <a:t>unquoted equity instruments </a:t>
            </a:r>
            <a:r>
              <a:rPr lang="en-GB" dirty="0" smtClean="0">
                <a:solidFill>
                  <a:schemeClr val="accent3"/>
                </a:solidFill>
                <a:latin typeface="EYInterstate" panose="02000503020000020004" pitchFamily="2" charset="0"/>
                <a:cs typeface="Arial" panose="020B0604020202020204" pitchFamily="34" charset="0"/>
              </a:rPr>
              <a:t>whose </a:t>
            </a:r>
            <a:r>
              <a:rPr lang="en-GB" dirty="0">
                <a:solidFill>
                  <a:schemeClr val="accent3"/>
                </a:solidFill>
                <a:latin typeface="EYInterstate" panose="02000503020000020004" pitchFamily="2" charset="0"/>
                <a:cs typeface="Arial" panose="020B0604020202020204" pitchFamily="34" charset="0"/>
              </a:rPr>
              <a:t>fair value cannot be determined reliably</a:t>
            </a:r>
          </a:p>
        </p:txBody>
      </p:sp>
    </p:spTree>
    <p:extLst>
      <p:ext uri="{BB962C8B-B14F-4D97-AF65-F5344CB8AC3E}">
        <p14:creationId xmlns:p14="http://schemas.microsoft.com/office/powerpoint/2010/main" val="2086129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smtClean="0"/>
              <a:t>Difference between IRDA accounting guidelines and </a:t>
            </a:r>
            <a:r>
              <a:rPr lang="en-US" altLang="en-US" sz="2051" dirty="0" err="1" smtClean="0"/>
              <a:t>Ind</a:t>
            </a:r>
            <a:r>
              <a:rPr lang="en-US" altLang="en-US" sz="2051" dirty="0" smtClean="0"/>
              <a:t> AS</a:t>
            </a:r>
            <a:endParaRPr lang="en-US" altLang="en-US" sz="2051" dirty="0">
              <a:solidFill>
                <a:schemeClr val="tx1">
                  <a:lumMod val="50000"/>
                </a:scheme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117733329"/>
              </p:ext>
            </p:extLst>
          </p:nvPr>
        </p:nvGraphicFramePr>
        <p:xfrm>
          <a:off x="471883" y="1196752"/>
          <a:ext cx="8277247" cy="4585526"/>
        </p:xfrm>
        <a:graphic>
          <a:graphicData uri="http://schemas.openxmlformats.org/drawingml/2006/table">
            <a:tbl>
              <a:tblPr firstRow="1" bandRow="1">
                <a:tableStyleId>{5C22544A-7EE6-4342-B048-85BDC9FD1C3A}</a:tableStyleId>
              </a:tblPr>
              <a:tblGrid>
                <a:gridCol w="3956101"/>
                <a:gridCol w="4321146"/>
              </a:tblGrid>
              <a:tr h="370840">
                <a:tc>
                  <a:txBody>
                    <a:bodyPr/>
                    <a:lstStyle/>
                    <a:p>
                      <a:r>
                        <a:rPr lang="en-US" dirty="0" smtClean="0">
                          <a:solidFill>
                            <a:schemeClr val="tx2"/>
                          </a:solidFill>
                        </a:rPr>
                        <a:t>IRDA*</a:t>
                      </a:r>
                      <a:endParaRPr lang="en-IN" dirty="0">
                        <a:solidFill>
                          <a:schemeClr val="tx2"/>
                        </a:solidFill>
                      </a:endParaRPr>
                    </a:p>
                  </a:txBody>
                  <a:tcPr/>
                </a:tc>
                <a:tc>
                  <a:txBody>
                    <a:bodyPr/>
                    <a:lstStyle/>
                    <a:p>
                      <a:r>
                        <a:rPr lang="en-US" dirty="0" err="1" smtClean="0">
                          <a:solidFill>
                            <a:schemeClr val="tx2"/>
                          </a:solidFill>
                        </a:rPr>
                        <a:t>Ind</a:t>
                      </a:r>
                      <a:r>
                        <a:rPr lang="en-US" dirty="0" smtClean="0">
                          <a:solidFill>
                            <a:schemeClr val="tx2"/>
                          </a:solidFill>
                        </a:rPr>
                        <a:t> AS </a:t>
                      </a:r>
                      <a:endParaRPr lang="en-IN" dirty="0">
                        <a:solidFill>
                          <a:schemeClr val="tx2"/>
                        </a:solidFill>
                      </a:endParaRPr>
                    </a:p>
                  </a:txBody>
                  <a:tcPr/>
                </a:tc>
              </a:tr>
              <a:tr h="370840">
                <a:tc>
                  <a:txBody>
                    <a:bodyPr/>
                    <a:lstStyle/>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b="1" kern="1200" dirty="0" smtClean="0">
                          <a:solidFill>
                            <a:srgbClr val="808080"/>
                          </a:solidFill>
                          <a:latin typeface="EYInterstate" panose="02000503020000020004" pitchFamily="2" charset="0"/>
                          <a:ea typeface="+mn-ea"/>
                          <a:cs typeface="+mn-cs"/>
                        </a:rPr>
                        <a:t>Deferred Acquisition Costs (‘DAC’). </a:t>
                      </a:r>
                    </a:p>
                    <a:p>
                      <a:pPr marL="357188" indent="0" algn="just" defTabSz="914400" rtl="0" eaLnBrk="0" fontAlgn="base" latinLnBrk="0" hangingPunct="0">
                        <a:lnSpc>
                          <a:spcPct val="150000"/>
                        </a:lnSpc>
                        <a:spcAft>
                          <a:spcPct val="0"/>
                        </a:spcAft>
                        <a:buClr>
                          <a:srgbClr val="FFD200"/>
                        </a:buClr>
                        <a:buSzPct val="75000"/>
                        <a:buFont typeface="Arial" charset="0"/>
                        <a:buNone/>
                      </a:pPr>
                      <a:r>
                        <a:rPr lang="en-IN" sz="1400" kern="1200" dirty="0" smtClean="0">
                          <a:solidFill>
                            <a:srgbClr val="808080"/>
                          </a:solidFill>
                          <a:latin typeface="EYInterstate" panose="02000503020000020004" pitchFamily="2" charset="0"/>
                          <a:ea typeface="+mn-ea"/>
                          <a:cs typeface="+mn-cs"/>
                        </a:rPr>
                        <a:t>E.g. Commission, underwriting expenses and policy issuance costs. However, they are not defined by </a:t>
                      </a:r>
                      <a:r>
                        <a:rPr lang="en-IN" sz="1400" kern="1200" dirty="0" err="1" smtClean="0">
                          <a:solidFill>
                            <a:srgbClr val="808080"/>
                          </a:solidFill>
                          <a:latin typeface="EYInterstate" panose="02000503020000020004" pitchFamily="2" charset="0"/>
                          <a:ea typeface="+mn-ea"/>
                          <a:cs typeface="+mn-cs"/>
                        </a:rPr>
                        <a:t>Ind</a:t>
                      </a:r>
                      <a:r>
                        <a:rPr lang="en-IN" sz="1400" kern="1200" dirty="0" smtClean="0">
                          <a:solidFill>
                            <a:srgbClr val="808080"/>
                          </a:solidFill>
                          <a:latin typeface="EYInterstate" panose="02000503020000020004" pitchFamily="2" charset="0"/>
                          <a:ea typeface="+mn-ea"/>
                          <a:cs typeface="+mn-cs"/>
                        </a:rPr>
                        <a:t>-AS 104.</a:t>
                      </a:r>
                    </a:p>
                    <a:p>
                      <a:pPr marL="357188" indent="0" algn="just" defTabSz="914400" rtl="0" eaLnBrk="0" fontAlgn="base" latinLnBrk="0" hangingPunct="0">
                        <a:lnSpc>
                          <a:spcPct val="150000"/>
                        </a:lnSpc>
                        <a:spcAft>
                          <a:spcPct val="0"/>
                        </a:spcAft>
                        <a:buClr>
                          <a:srgbClr val="FFD200"/>
                        </a:buClr>
                        <a:buSzPct val="75000"/>
                        <a:buFont typeface="Arial" charset="0"/>
                        <a:buNone/>
                      </a:pPr>
                      <a:endParaRPr lang="en-US" sz="1400" kern="1200" dirty="0" smtClean="0">
                        <a:solidFill>
                          <a:srgbClr val="808080"/>
                        </a:solidFill>
                        <a:latin typeface="EYInterstate" panose="02000503020000020004" pitchFamily="2" charset="0"/>
                        <a:ea typeface="+mn-ea"/>
                        <a:cs typeface="+mn-cs"/>
                      </a:endParaRPr>
                    </a:p>
                    <a:p>
                      <a:pPr marL="357188" indent="0" algn="just" defTabSz="914400" rtl="0" eaLnBrk="0" fontAlgn="base" latinLnBrk="0" hangingPunct="0">
                        <a:lnSpc>
                          <a:spcPct val="150000"/>
                        </a:lnSpc>
                        <a:spcAft>
                          <a:spcPct val="0"/>
                        </a:spcAft>
                        <a:buClr>
                          <a:srgbClr val="FFD200"/>
                        </a:buClr>
                        <a:buSzPct val="75000"/>
                        <a:buFont typeface="Arial" charset="0"/>
                        <a:buNone/>
                      </a:pPr>
                      <a:r>
                        <a:rPr lang="en-IN" sz="1400" kern="1200" dirty="0" smtClean="0">
                          <a:solidFill>
                            <a:srgbClr val="808080"/>
                          </a:solidFill>
                          <a:latin typeface="EYInterstate" panose="02000503020000020004" pitchFamily="2" charset="0"/>
                          <a:ea typeface="+mn-ea"/>
                          <a:cs typeface="+mn-cs"/>
                        </a:rPr>
                        <a:t>Acquisition costs are recognised as expense for the period in which it is incurred. No deferment of acquisition costs is allowed</a:t>
                      </a:r>
                      <a:endParaRPr lang="en-IN" sz="1400" kern="1200" dirty="0">
                        <a:solidFill>
                          <a:srgbClr val="808080"/>
                        </a:solidFill>
                        <a:latin typeface="EYInterstate" panose="02000503020000020004" pitchFamily="2" charset="0"/>
                        <a:ea typeface="+mn-ea"/>
                        <a:cs typeface="+mn-cs"/>
                      </a:endParaRPr>
                    </a:p>
                  </a:txBody>
                  <a:tcPr/>
                </a:tc>
                <a:tc>
                  <a:txBody>
                    <a:bodyPr/>
                    <a:lstStyle/>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In case of investment contracts without DPF, </a:t>
                      </a:r>
                      <a:r>
                        <a:rPr lang="en-IN" sz="1400" kern="1200" dirty="0" err="1" smtClean="0">
                          <a:solidFill>
                            <a:srgbClr val="808080"/>
                          </a:solidFill>
                          <a:latin typeface="EYInterstate" panose="02000503020000020004" pitchFamily="2" charset="0"/>
                          <a:ea typeface="+mn-ea"/>
                          <a:cs typeface="+mn-cs"/>
                        </a:rPr>
                        <a:t>Ind</a:t>
                      </a:r>
                      <a:r>
                        <a:rPr lang="en-IN" sz="1400" kern="1200" dirty="0" smtClean="0">
                          <a:solidFill>
                            <a:srgbClr val="808080"/>
                          </a:solidFill>
                          <a:latin typeface="EYInterstate" panose="02000503020000020004" pitchFamily="2" charset="0"/>
                          <a:ea typeface="+mn-ea"/>
                          <a:cs typeface="+mn-cs"/>
                        </a:rPr>
                        <a:t>-AS 109 provides that Incremental costs that are directly attributable to securing an investment management contract are recognised as an asset if they can be identified separately and measured reliably and if it is probable that they will be recovered. </a:t>
                      </a:r>
                    </a:p>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Such costs need to defer over the period of investment contract</a:t>
                      </a:r>
                      <a:endParaRPr lang="en-US" sz="1400" kern="1200" dirty="0" smtClean="0">
                        <a:solidFill>
                          <a:srgbClr val="808080"/>
                        </a:solidFill>
                        <a:latin typeface="EYInterstate" panose="02000503020000020004" pitchFamily="2" charset="0"/>
                        <a:ea typeface="+mn-ea"/>
                        <a:cs typeface="+mn-cs"/>
                      </a:endParaRPr>
                    </a:p>
                    <a:p>
                      <a:pPr marL="360363" indent="-360363" algn="just" defTabSz="914400" rtl="0" eaLnBrk="0" fontAlgn="base" latinLnBrk="0" hangingPunct="0">
                        <a:lnSpc>
                          <a:spcPct val="150000"/>
                        </a:lnSpc>
                        <a:spcAft>
                          <a:spcPct val="0"/>
                        </a:spcAft>
                        <a:buClr>
                          <a:srgbClr val="FFD200"/>
                        </a:buClr>
                        <a:buSzPct val="75000"/>
                        <a:buFont typeface="Arial" charset="0"/>
                        <a:buChar char="►"/>
                      </a:pPr>
                      <a:r>
                        <a:rPr lang="en-IN" sz="1400" kern="1200" dirty="0" smtClean="0">
                          <a:solidFill>
                            <a:srgbClr val="808080"/>
                          </a:solidFill>
                          <a:latin typeface="EYInterstate" panose="02000503020000020004" pitchFamily="2" charset="0"/>
                          <a:ea typeface="+mn-ea"/>
                          <a:cs typeface="+mn-cs"/>
                        </a:rPr>
                        <a:t>If the entity has a portfolio of investment management contracts, it may assess their recognition on a portfolio basis.</a:t>
                      </a:r>
                      <a:endParaRPr lang="en-IN" sz="1400" kern="1200" dirty="0">
                        <a:solidFill>
                          <a:srgbClr val="808080"/>
                        </a:solidFill>
                        <a:latin typeface="EYInterstate" panose="02000503020000020004" pitchFamily="2" charset="0"/>
                        <a:ea typeface="+mn-ea"/>
                        <a:cs typeface="+mn-cs"/>
                      </a:endParaRPr>
                    </a:p>
                  </a:txBody>
                  <a:tcPr/>
                </a:tc>
              </a:tr>
            </a:tbl>
          </a:graphicData>
        </a:graphic>
      </p:graphicFrame>
      <p:sp>
        <p:nvSpPr>
          <p:cNvPr id="3" name="TextBox 2"/>
          <p:cNvSpPr txBox="1"/>
          <p:nvPr/>
        </p:nvSpPr>
        <p:spPr>
          <a:xfrm>
            <a:off x="493615" y="5949280"/>
            <a:ext cx="4726457" cy="18081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en-US" sz="1050" b="1" dirty="0" smtClean="0"/>
              <a:t>* IRDA – Insurance Regulation and Development Authority</a:t>
            </a:r>
            <a:endParaRPr lang="en-IN" sz="1050" b="1" dirty="0" smtClean="0"/>
          </a:p>
        </p:txBody>
      </p:sp>
    </p:spTree>
    <p:extLst>
      <p:ext uri="{BB962C8B-B14F-4D97-AF65-F5344CB8AC3E}">
        <p14:creationId xmlns:p14="http://schemas.microsoft.com/office/powerpoint/2010/main" val="2227066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smtClean="0"/>
              <a:t>Subsequent Measurement</a:t>
            </a:r>
            <a:endParaRPr lang="en-US" altLang="en-US" sz="2051" dirty="0">
              <a:solidFill>
                <a:schemeClr val="tx1">
                  <a:lumMod val="50000"/>
                </a:schemeClr>
              </a:solidFill>
            </a:endParaRPr>
          </a:p>
        </p:txBody>
      </p:sp>
    </p:spTree>
    <p:extLst>
      <p:ext uri="{BB962C8B-B14F-4D97-AF65-F5344CB8AC3E}">
        <p14:creationId xmlns:p14="http://schemas.microsoft.com/office/powerpoint/2010/main" val="32720651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utoShape 8"/>
          <p:cNvSpPr>
            <a:spLocks noChangeArrowheads="1"/>
          </p:cNvSpPr>
          <p:nvPr/>
        </p:nvSpPr>
        <p:spPr bwMode="blackWhite">
          <a:xfrm>
            <a:off x="4126875" y="1449469"/>
            <a:ext cx="4015001" cy="431487"/>
          </a:xfrm>
          <a:prstGeom prst="flowChartAlternateProcess">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453" b="1" kern="0" dirty="0">
                <a:solidFill>
                  <a:srgbClr val="808080"/>
                </a:solidFill>
                <a:latin typeface="EYInterstate" panose="02000503020000020004" pitchFamily="2" charset="0"/>
              </a:rPr>
              <a:t>Recognition of fair value changes</a:t>
            </a:r>
          </a:p>
        </p:txBody>
      </p:sp>
      <p:sp>
        <p:nvSpPr>
          <p:cNvPr id="23" name="AutoShape 8"/>
          <p:cNvSpPr>
            <a:spLocks noChangeArrowheads="1"/>
          </p:cNvSpPr>
          <p:nvPr/>
        </p:nvSpPr>
        <p:spPr bwMode="blackWhite">
          <a:xfrm>
            <a:off x="554215" y="1449469"/>
            <a:ext cx="1138495" cy="431487"/>
          </a:xfrm>
          <a:prstGeom prst="flowChartAlternateProcess">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453" b="1" kern="0" dirty="0">
                <a:solidFill>
                  <a:srgbClr val="808080"/>
                </a:solidFill>
                <a:latin typeface="EYInterstate" panose="02000503020000020004" pitchFamily="2" charset="0"/>
              </a:rPr>
              <a:t>Financial assets</a:t>
            </a:r>
          </a:p>
        </p:txBody>
      </p:sp>
      <p:sp>
        <p:nvSpPr>
          <p:cNvPr id="24" name="AutoShape 8"/>
          <p:cNvSpPr>
            <a:spLocks noChangeArrowheads="1"/>
          </p:cNvSpPr>
          <p:nvPr/>
        </p:nvSpPr>
        <p:spPr bwMode="blackWhite">
          <a:xfrm>
            <a:off x="2210964" y="1465752"/>
            <a:ext cx="1384656" cy="431487"/>
          </a:xfrm>
          <a:prstGeom prst="flowChartAlternateProcess">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453" b="1" kern="0" dirty="0">
                <a:solidFill>
                  <a:srgbClr val="808080"/>
                </a:solidFill>
                <a:latin typeface="EYInterstate" panose="02000503020000020004" pitchFamily="2" charset="0"/>
              </a:rPr>
              <a:t>Measurement</a:t>
            </a:r>
          </a:p>
        </p:txBody>
      </p:sp>
      <p:sp>
        <p:nvSpPr>
          <p:cNvPr id="25" name="AutoShape 8"/>
          <p:cNvSpPr>
            <a:spLocks noChangeArrowheads="1"/>
          </p:cNvSpPr>
          <p:nvPr/>
        </p:nvSpPr>
        <p:spPr bwMode="blackWhite">
          <a:xfrm>
            <a:off x="2250313" y="1977295"/>
            <a:ext cx="1384656" cy="2640485"/>
          </a:xfrm>
          <a:prstGeom prst="flowChartAlternateProcess">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453" b="1" kern="0" dirty="0">
                <a:solidFill>
                  <a:srgbClr val="808080"/>
                </a:solidFill>
                <a:latin typeface="EYInterstate" panose="02000503020000020004" pitchFamily="2" charset="0"/>
              </a:rPr>
              <a:t>Fair value</a:t>
            </a:r>
          </a:p>
        </p:txBody>
      </p:sp>
      <p:sp>
        <p:nvSpPr>
          <p:cNvPr id="26" name="AutoShape 8"/>
          <p:cNvSpPr>
            <a:spLocks noChangeArrowheads="1"/>
          </p:cNvSpPr>
          <p:nvPr/>
        </p:nvSpPr>
        <p:spPr bwMode="blackWhite">
          <a:xfrm>
            <a:off x="2209606" y="4706585"/>
            <a:ext cx="1384656" cy="865688"/>
          </a:xfrm>
          <a:prstGeom prst="flowChartAlternateProcess">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453" b="1" kern="0" dirty="0">
                <a:solidFill>
                  <a:srgbClr val="808080"/>
                </a:solidFill>
                <a:latin typeface="EYInterstate" panose="02000503020000020004" pitchFamily="2" charset="0"/>
              </a:rPr>
              <a:t>Amortised cost</a:t>
            </a:r>
          </a:p>
        </p:txBody>
      </p:sp>
      <p:sp>
        <p:nvSpPr>
          <p:cNvPr id="27" name="AutoShape 8"/>
          <p:cNvSpPr>
            <a:spLocks noChangeArrowheads="1"/>
          </p:cNvSpPr>
          <p:nvPr/>
        </p:nvSpPr>
        <p:spPr bwMode="blackWhite">
          <a:xfrm>
            <a:off x="554215" y="4706585"/>
            <a:ext cx="1138495" cy="865688"/>
          </a:xfrm>
          <a:prstGeom prst="flowChartAlternateProcess">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453" b="1" kern="0" dirty="0">
                <a:solidFill>
                  <a:srgbClr val="808080"/>
                </a:solidFill>
                <a:latin typeface="EYInterstate" panose="02000503020000020004" pitchFamily="2" charset="0"/>
              </a:rPr>
              <a:t>Amortised cost</a:t>
            </a:r>
          </a:p>
        </p:txBody>
      </p:sp>
      <p:sp>
        <p:nvSpPr>
          <p:cNvPr id="28" name="AutoShape 8"/>
          <p:cNvSpPr>
            <a:spLocks noChangeArrowheads="1"/>
          </p:cNvSpPr>
          <p:nvPr/>
        </p:nvSpPr>
        <p:spPr bwMode="blackWhite">
          <a:xfrm>
            <a:off x="4224570" y="4706585"/>
            <a:ext cx="4015001" cy="865688"/>
          </a:xfrm>
          <a:prstGeom prst="flowChartAlternateProcess">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marL="379914" indent="-196923" defTabSz="781538" fontAlgn="base">
              <a:spcBef>
                <a:spcPct val="0"/>
              </a:spcBef>
              <a:spcAft>
                <a:spcPct val="0"/>
              </a:spcAft>
              <a:defRPr/>
            </a:pPr>
            <a:r>
              <a:rPr lang="en-GB" sz="1453" b="1" kern="0" dirty="0">
                <a:solidFill>
                  <a:srgbClr val="808080"/>
                </a:solidFill>
                <a:latin typeface="EYInterstate" panose="02000503020000020004" pitchFamily="2" charset="0"/>
              </a:rPr>
              <a:t>Not relevant</a:t>
            </a:r>
          </a:p>
        </p:txBody>
      </p:sp>
      <p:sp>
        <p:nvSpPr>
          <p:cNvPr id="29" name="AutoShape 51"/>
          <p:cNvSpPr>
            <a:spLocks noChangeArrowheads="1"/>
          </p:cNvSpPr>
          <p:nvPr/>
        </p:nvSpPr>
        <p:spPr bwMode="blackWhite">
          <a:xfrm>
            <a:off x="1790331" y="4831417"/>
            <a:ext cx="369071" cy="616023"/>
          </a:xfrm>
          <a:prstGeom prst="homePlate">
            <a:avLst>
              <a:gd name="adj" fmla="val 48051"/>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rot="10800000" vert="eaVert" wrap="none" lIns="61540" tIns="61540" rIns="61540" bIns="61540" anchor="ctr"/>
          <a:lstStyle/>
          <a:p>
            <a:pPr defTabSz="781538" fontAlgn="base">
              <a:spcBef>
                <a:spcPct val="0"/>
              </a:spcBef>
              <a:spcAft>
                <a:spcPct val="0"/>
              </a:spcAft>
              <a:defRPr/>
            </a:pPr>
            <a:endParaRPr lang="en-GB" sz="1538" kern="0" dirty="0">
              <a:solidFill>
                <a:srgbClr val="808080"/>
              </a:solidFill>
              <a:latin typeface="EYInterstate" panose="02000503020000020004" pitchFamily="2" charset="0"/>
            </a:endParaRPr>
          </a:p>
        </p:txBody>
      </p:sp>
      <p:sp>
        <p:nvSpPr>
          <p:cNvPr id="30" name="AutoShape 51"/>
          <p:cNvSpPr>
            <a:spLocks noChangeArrowheads="1"/>
          </p:cNvSpPr>
          <p:nvPr/>
        </p:nvSpPr>
        <p:spPr bwMode="blackWhite">
          <a:xfrm>
            <a:off x="3683175" y="4831417"/>
            <a:ext cx="369071" cy="616023"/>
          </a:xfrm>
          <a:prstGeom prst="homePlate">
            <a:avLst>
              <a:gd name="adj" fmla="val 48051"/>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rot="10800000" vert="eaVert" wrap="none" lIns="61540" tIns="61540" rIns="61540" bIns="61540" anchor="ctr"/>
          <a:lstStyle/>
          <a:p>
            <a:pPr defTabSz="781538" fontAlgn="base">
              <a:spcBef>
                <a:spcPct val="0"/>
              </a:spcBef>
              <a:spcAft>
                <a:spcPct val="0"/>
              </a:spcAft>
              <a:defRPr/>
            </a:pPr>
            <a:endParaRPr lang="en-GB" sz="1538" kern="0" dirty="0">
              <a:solidFill>
                <a:srgbClr val="808080"/>
              </a:solidFill>
              <a:latin typeface="EYInterstate" panose="02000503020000020004" pitchFamily="2" charset="0"/>
            </a:endParaRPr>
          </a:p>
        </p:txBody>
      </p:sp>
      <p:sp>
        <p:nvSpPr>
          <p:cNvPr id="31" name="AutoShape 8"/>
          <p:cNvSpPr>
            <a:spLocks noChangeArrowheads="1"/>
          </p:cNvSpPr>
          <p:nvPr/>
        </p:nvSpPr>
        <p:spPr bwMode="blackWhite">
          <a:xfrm>
            <a:off x="4126875" y="1954228"/>
            <a:ext cx="4015001" cy="867045"/>
          </a:xfrm>
          <a:prstGeom prst="flowChartAlternateProcess">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marL="379914" defTabSz="781538" fontAlgn="base">
              <a:spcBef>
                <a:spcPct val="0"/>
              </a:spcBef>
              <a:spcAft>
                <a:spcPct val="0"/>
              </a:spcAft>
              <a:defRPr/>
            </a:pPr>
            <a:r>
              <a:rPr lang="en-GB" sz="1453" b="1" kern="0" dirty="0">
                <a:solidFill>
                  <a:srgbClr val="808080"/>
                </a:solidFill>
                <a:latin typeface="EYInterstate" panose="02000503020000020004" pitchFamily="2" charset="0"/>
              </a:rPr>
              <a:t>Profit or loss</a:t>
            </a:r>
          </a:p>
        </p:txBody>
      </p:sp>
      <p:sp>
        <p:nvSpPr>
          <p:cNvPr id="32" name="AutoShape 8"/>
          <p:cNvSpPr>
            <a:spLocks noChangeArrowheads="1"/>
          </p:cNvSpPr>
          <p:nvPr/>
        </p:nvSpPr>
        <p:spPr bwMode="blackWhite">
          <a:xfrm>
            <a:off x="554215" y="1954228"/>
            <a:ext cx="1138495" cy="867045"/>
          </a:xfrm>
          <a:prstGeom prst="flowChartAlternateProcess">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453" b="1" kern="0" dirty="0">
                <a:solidFill>
                  <a:srgbClr val="808080"/>
                </a:solidFill>
                <a:latin typeface="EYInterstate" panose="02000503020000020004" pitchFamily="2" charset="0"/>
              </a:rPr>
              <a:t>FVTPL</a:t>
            </a:r>
          </a:p>
        </p:txBody>
      </p:sp>
      <p:sp>
        <p:nvSpPr>
          <p:cNvPr id="33" name="AutoShape 51"/>
          <p:cNvSpPr>
            <a:spLocks noChangeArrowheads="1"/>
          </p:cNvSpPr>
          <p:nvPr/>
        </p:nvSpPr>
        <p:spPr bwMode="blackWhite">
          <a:xfrm>
            <a:off x="1775405" y="2080418"/>
            <a:ext cx="370428" cy="614665"/>
          </a:xfrm>
          <a:prstGeom prst="homePlate">
            <a:avLst>
              <a:gd name="adj" fmla="val 48051"/>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rot="10800000" vert="eaVert" wrap="none" lIns="61540" tIns="61540" rIns="61540" bIns="61540" anchor="ctr"/>
          <a:lstStyle/>
          <a:p>
            <a:pPr defTabSz="781538" fontAlgn="base">
              <a:spcBef>
                <a:spcPct val="0"/>
              </a:spcBef>
              <a:spcAft>
                <a:spcPct val="0"/>
              </a:spcAft>
              <a:defRPr/>
            </a:pPr>
            <a:endParaRPr lang="en-GB" sz="1538" kern="0" dirty="0">
              <a:solidFill>
                <a:srgbClr val="808080"/>
              </a:solidFill>
              <a:latin typeface="EYInterstate" panose="02000503020000020004" pitchFamily="2" charset="0"/>
            </a:endParaRPr>
          </a:p>
        </p:txBody>
      </p:sp>
      <p:sp>
        <p:nvSpPr>
          <p:cNvPr id="34" name="AutoShape 51"/>
          <p:cNvSpPr>
            <a:spLocks noChangeArrowheads="1"/>
          </p:cNvSpPr>
          <p:nvPr/>
        </p:nvSpPr>
        <p:spPr bwMode="blackWhite">
          <a:xfrm>
            <a:off x="3702172" y="2080418"/>
            <a:ext cx="369071" cy="614665"/>
          </a:xfrm>
          <a:prstGeom prst="homePlate">
            <a:avLst>
              <a:gd name="adj" fmla="val 48051"/>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rot="10800000" vert="eaVert" wrap="none" lIns="61540" tIns="61540" rIns="61540" bIns="61540" anchor="ctr"/>
          <a:lstStyle/>
          <a:p>
            <a:pPr defTabSz="781538" fontAlgn="base">
              <a:spcBef>
                <a:spcPct val="0"/>
              </a:spcBef>
              <a:spcAft>
                <a:spcPct val="0"/>
              </a:spcAft>
              <a:defRPr/>
            </a:pPr>
            <a:endParaRPr lang="en-GB" sz="1538" kern="0" dirty="0">
              <a:solidFill>
                <a:srgbClr val="808080"/>
              </a:solidFill>
              <a:latin typeface="EYInterstate" panose="02000503020000020004" pitchFamily="2" charset="0"/>
            </a:endParaRPr>
          </a:p>
        </p:txBody>
      </p:sp>
      <p:sp>
        <p:nvSpPr>
          <p:cNvPr id="35" name="AutoShape 8"/>
          <p:cNvSpPr>
            <a:spLocks noChangeArrowheads="1"/>
          </p:cNvSpPr>
          <p:nvPr/>
        </p:nvSpPr>
        <p:spPr bwMode="blackWhite">
          <a:xfrm>
            <a:off x="4170295" y="2916254"/>
            <a:ext cx="4015001" cy="1701526"/>
          </a:xfrm>
          <a:prstGeom prst="flowChartAlternateProcess">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marL="379914" indent="-230662" defTabSz="781538" fontAlgn="base">
              <a:spcBef>
                <a:spcPct val="0"/>
              </a:spcBef>
              <a:spcAft>
                <a:spcPct val="0"/>
              </a:spcAft>
              <a:buFont typeface="Arial" pitchFamily="34" charset="0"/>
              <a:buChar char="♦"/>
              <a:defRPr/>
            </a:pPr>
            <a:r>
              <a:rPr lang="en-GB" sz="1453" b="1" kern="0" dirty="0">
                <a:solidFill>
                  <a:srgbClr val="808080"/>
                </a:solidFill>
                <a:latin typeface="EYInterstate" panose="02000503020000020004" pitchFamily="2" charset="0"/>
              </a:rPr>
              <a:t>OCI except for dividends/interest</a:t>
            </a:r>
          </a:p>
          <a:p>
            <a:pPr marL="379914" indent="-230662" defTabSz="781538" fontAlgn="base">
              <a:spcBef>
                <a:spcPct val="0"/>
              </a:spcBef>
              <a:spcAft>
                <a:spcPct val="0"/>
              </a:spcAft>
              <a:buFont typeface="Arial" pitchFamily="34" charset="0"/>
              <a:buChar char="♦"/>
              <a:defRPr/>
            </a:pPr>
            <a:r>
              <a:rPr lang="en-GB" sz="1453" b="1" kern="0" dirty="0">
                <a:solidFill>
                  <a:srgbClr val="808080"/>
                </a:solidFill>
                <a:latin typeface="EYInterstate" panose="02000503020000020004" pitchFamily="2" charset="0"/>
              </a:rPr>
              <a:t>Dividends in income statement </a:t>
            </a:r>
          </a:p>
          <a:p>
            <a:pPr marL="379914" indent="-230662" defTabSz="781538" fontAlgn="base">
              <a:spcBef>
                <a:spcPct val="0"/>
              </a:spcBef>
              <a:spcAft>
                <a:spcPct val="0"/>
              </a:spcAft>
              <a:buFont typeface="Arial" pitchFamily="34" charset="0"/>
              <a:buChar char="♦"/>
              <a:defRPr/>
            </a:pPr>
            <a:r>
              <a:rPr lang="en-GB" sz="1453" b="1" kern="0" dirty="0">
                <a:solidFill>
                  <a:srgbClr val="808080"/>
                </a:solidFill>
                <a:latin typeface="EYInterstate" panose="02000503020000020004" pitchFamily="2" charset="0"/>
              </a:rPr>
              <a:t>Interest in income statement through EIR</a:t>
            </a:r>
          </a:p>
          <a:p>
            <a:pPr marL="379914" indent="-230662" defTabSz="781538" fontAlgn="base">
              <a:spcBef>
                <a:spcPct val="0"/>
              </a:spcBef>
              <a:spcAft>
                <a:spcPct val="0"/>
              </a:spcAft>
              <a:buFont typeface="Arial" pitchFamily="34" charset="0"/>
              <a:buChar char="♦"/>
              <a:defRPr/>
            </a:pPr>
            <a:r>
              <a:rPr lang="en-GB" sz="1453" b="1" kern="0" dirty="0">
                <a:solidFill>
                  <a:srgbClr val="808080"/>
                </a:solidFill>
                <a:latin typeface="EYInterstate" panose="02000503020000020004" pitchFamily="2" charset="0"/>
              </a:rPr>
              <a:t>No recycling from OCI to P&amp;L (except for debt instruments classified as FVOCI)</a:t>
            </a:r>
          </a:p>
        </p:txBody>
      </p:sp>
      <p:sp>
        <p:nvSpPr>
          <p:cNvPr id="36" name="AutoShape 8"/>
          <p:cNvSpPr>
            <a:spLocks noChangeArrowheads="1"/>
          </p:cNvSpPr>
          <p:nvPr/>
        </p:nvSpPr>
        <p:spPr bwMode="blackWhite">
          <a:xfrm>
            <a:off x="554215" y="2916254"/>
            <a:ext cx="1138495" cy="867045"/>
          </a:xfrm>
          <a:prstGeom prst="flowChartAlternateProcess">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453" b="1" kern="0" dirty="0">
                <a:solidFill>
                  <a:srgbClr val="808080"/>
                </a:solidFill>
                <a:latin typeface="EYInterstate" panose="02000503020000020004" pitchFamily="2" charset="0"/>
              </a:rPr>
              <a:t>FVTOCI</a:t>
            </a:r>
          </a:p>
        </p:txBody>
      </p:sp>
      <p:sp>
        <p:nvSpPr>
          <p:cNvPr id="37" name="AutoShape 51"/>
          <p:cNvSpPr>
            <a:spLocks noChangeArrowheads="1"/>
          </p:cNvSpPr>
          <p:nvPr/>
        </p:nvSpPr>
        <p:spPr bwMode="blackWhite">
          <a:xfrm>
            <a:off x="1786260" y="3042443"/>
            <a:ext cx="370428" cy="616023"/>
          </a:xfrm>
          <a:prstGeom prst="homePlate">
            <a:avLst>
              <a:gd name="adj" fmla="val 48051"/>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rot="10800000" vert="vert" wrap="none" lIns="61540" tIns="61540" rIns="61540" bIns="61540" anchor="ctr"/>
          <a:lstStyle/>
          <a:p>
            <a:pPr defTabSz="781538" fontAlgn="base">
              <a:spcBef>
                <a:spcPct val="0"/>
              </a:spcBef>
              <a:spcAft>
                <a:spcPct val="0"/>
              </a:spcAft>
              <a:defRPr/>
            </a:pPr>
            <a:endParaRPr lang="en-GB" sz="1538" kern="0" dirty="0">
              <a:solidFill>
                <a:srgbClr val="808080"/>
              </a:solidFill>
              <a:latin typeface="EYInterstate" panose="02000503020000020004" pitchFamily="2" charset="0"/>
            </a:endParaRPr>
          </a:p>
        </p:txBody>
      </p:sp>
      <p:sp>
        <p:nvSpPr>
          <p:cNvPr id="38" name="AutoShape 51"/>
          <p:cNvSpPr>
            <a:spLocks noChangeArrowheads="1"/>
          </p:cNvSpPr>
          <p:nvPr/>
        </p:nvSpPr>
        <p:spPr bwMode="blackWhite">
          <a:xfrm>
            <a:off x="3713027" y="3042443"/>
            <a:ext cx="369071" cy="616023"/>
          </a:xfrm>
          <a:prstGeom prst="homePlate">
            <a:avLst>
              <a:gd name="adj" fmla="val 48051"/>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rot="10800000" vert="eaVert" wrap="none" lIns="61540" tIns="61540" rIns="61540" bIns="61540" anchor="ctr"/>
          <a:lstStyle/>
          <a:p>
            <a:pPr defTabSz="781538" fontAlgn="base">
              <a:spcBef>
                <a:spcPct val="0"/>
              </a:spcBef>
              <a:spcAft>
                <a:spcPct val="0"/>
              </a:spcAft>
              <a:defRPr/>
            </a:pPr>
            <a:endParaRPr lang="en-GB" sz="1538" kern="0" dirty="0">
              <a:solidFill>
                <a:srgbClr val="808080"/>
              </a:solidFill>
              <a:latin typeface="EYInterstate" panose="02000503020000020004" pitchFamily="2" charset="0"/>
            </a:endParaRPr>
          </a:p>
        </p:txBody>
      </p:sp>
      <p:sp>
        <p:nvSpPr>
          <p:cNvPr id="21"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Subsequent Measurement – Financial Assets</a:t>
            </a:r>
            <a:endParaRPr lang="en-US" altLang="en-US" sz="2051" dirty="0">
              <a:solidFill>
                <a:schemeClr val="tx1">
                  <a:lumMod val="50000"/>
                </a:schemeClr>
              </a:solidFill>
            </a:endParaRPr>
          </a:p>
        </p:txBody>
      </p:sp>
    </p:spTree>
    <p:extLst>
      <p:ext uri="{BB962C8B-B14F-4D97-AF65-F5344CB8AC3E}">
        <p14:creationId xmlns:p14="http://schemas.microsoft.com/office/powerpoint/2010/main" val="3014925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20"/>
          <p:cNvGrpSpPr>
            <a:grpSpLocks/>
          </p:cNvGrpSpPr>
          <p:nvPr/>
        </p:nvGrpSpPr>
        <p:grpSpPr bwMode="auto">
          <a:xfrm>
            <a:off x="679241" y="1616317"/>
            <a:ext cx="7820236" cy="3278565"/>
            <a:chOff x="179354" y="1268760"/>
            <a:chExt cx="8974734" cy="3561576"/>
          </a:xfrm>
        </p:grpSpPr>
        <p:sp>
          <p:nvSpPr>
            <p:cNvPr id="52" name="AutoShape 8"/>
            <p:cNvSpPr>
              <a:spLocks noChangeArrowheads="1"/>
            </p:cNvSpPr>
            <p:nvPr/>
          </p:nvSpPr>
          <p:spPr bwMode="blackWhite">
            <a:xfrm>
              <a:off x="2198640" y="1840136"/>
              <a:ext cx="1515948" cy="1660164"/>
            </a:xfrm>
            <a:prstGeom prst="flowChartAlternateProcess">
              <a:avLst/>
            </a:prstGeom>
            <a:gradFill rotWithShape="1">
              <a:gsLst>
                <a:gs pos="0">
                  <a:srgbClr val="808080">
                    <a:tint val="50000"/>
                    <a:satMod val="300000"/>
                  </a:srgbClr>
                </a:gs>
                <a:gs pos="35000">
                  <a:srgbClr val="808080">
                    <a:tint val="37000"/>
                    <a:satMod val="300000"/>
                  </a:srgbClr>
                </a:gs>
                <a:gs pos="100000">
                  <a:srgbClr val="808080">
                    <a:tint val="15000"/>
                    <a:satMod val="350000"/>
                  </a:srgbClr>
                </a:gs>
              </a:gsLst>
              <a:lin ang="16200000" scaled="1"/>
            </a:gradFill>
            <a:ln w="9525" cap="flat" cmpd="sng" algn="ctr">
              <a:solidFill>
                <a:srgbClr val="808080">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538" b="1" kern="0" dirty="0">
                  <a:solidFill>
                    <a:srgbClr val="808080"/>
                  </a:solidFill>
                  <a:latin typeface="EYInterstate" panose="02000503020000020004" pitchFamily="2" charset="0"/>
                </a:rPr>
                <a:t>Fair value</a:t>
              </a:r>
            </a:p>
          </p:txBody>
        </p:sp>
        <p:sp>
          <p:nvSpPr>
            <p:cNvPr id="53" name="AutoShape 8"/>
            <p:cNvSpPr>
              <a:spLocks noChangeArrowheads="1"/>
            </p:cNvSpPr>
            <p:nvPr/>
          </p:nvSpPr>
          <p:spPr bwMode="blackWhite">
            <a:xfrm>
              <a:off x="4308303" y="1875512"/>
              <a:ext cx="4820871" cy="1660164"/>
            </a:xfrm>
            <a:prstGeom prst="flowChartAlternateProcess">
              <a:avLst/>
            </a:prstGeom>
            <a:gradFill rotWithShape="1">
              <a:gsLst>
                <a:gs pos="0">
                  <a:srgbClr val="808080">
                    <a:tint val="50000"/>
                    <a:satMod val="300000"/>
                  </a:srgbClr>
                </a:gs>
                <a:gs pos="35000">
                  <a:srgbClr val="808080">
                    <a:tint val="37000"/>
                    <a:satMod val="300000"/>
                  </a:srgbClr>
                </a:gs>
                <a:gs pos="100000">
                  <a:srgbClr val="808080">
                    <a:tint val="15000"/>
                    <a:satMod val="350000"/>
                  </a:srgbClr>
                </a:gs>
              </a:gsLst>
              <a:lin ang="16200000" scaled="1"/>
            </a:gradFill>
            <a:ln w="9525" cap="flat" cmpd="sng" algn="ctr">
              <a:solidFill>
                <a:srgbClr val="808080">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marL="379914" indent="-230662" defTabSz="781538" fontAlgn="base">
                <a:spcBef>
                  <a:spcPct val="0"/>
                </a:spcBef>
                <a:spcAft>
                  <a:spcPct val="0"/>
                </a:spcAft>
                <a:buFont typeface="Arial" pitchFamily="34" charset="0"/>
                <a:buChar char="♦"/>
                <a:defRPr/>
              </a:pPr>
              <a:r>
                <a:rPr lang="en-GB" sz="1538" b="1" kern="0" dirty="0">
                  <a:solidFill>
                    <a:srgbClr val="808080"/>
                  </a:solidFill>
                  <a:latin typeface="EYInterstate" panose="02000503020000020004" pitchFamily="2" charset="0"/>
                </a:rPr>
                <a:t>FV change attributable to </a:t>
              </a:r>
              <a:r>
                <a:rPr lang="en-GB" sz="1538" b="1" u="sng" kern="0" dirty="0">
                  <a:solidFill>
                    <a:srgbClr val="808080"/>
                  </a:solidFill>
                  <a:latin typeface="EYInterstate" panose="02000503020000020004" pitchFamily="2" charset="0"/>
                </a:rPr>
                <a:t>own credit risk in OCI except if this creates or enlarges an accounting mismatch</a:t>
              </a:r>
            </a:p>
            <a:p>
              <a:pPr marL="379914" indent="-230662" algn="just" defTabSz="781538" fontAlgn="base">
                <a:spcBef>
                  <a:spcPct val="0"/>
                </a:spcBef>
                <a:spcAft>
                  <a:spcPct val="0"/>
                </a:spcAft>
                <a:buFont typeface="Arial" pitchFamily="34" charset="0"/>
                <a:buChar char="♦"/>
                <a:defRPr/>
              </a:pPr>
              <a:r>
                <a:rPr lang="en-GB" sz="1538" b="1" kern="0" dirty="0">
                  <a:solidFill>
                    <a:srgbClr val="808080"/>
                  </a:solidFill>
                  <a:latin typeface="EYInterstate" panose="02000503020000020004" pitchFamily="2" charset="0"/>
                </a:rPr>
                <a:t>Remainder in profit or loss</a:t>
              </a:r>
            </a:p>
          </p:txBody>
        </p:sp>
        <p:sp>
          <p:nvSpPr>
            <p:cNvPr id="54" name="AutoShape 8"/>
            <p:cNvSpPr>
              <a:spLocks noChangeArrowheads="1"/>
            </p:cNvSpPr>
            <p:nvPr/>
          </p:nvSpPr>
          <p:spPr bwMode="blackWhite">
            <a:xfrm>
              <a:off x="2223555" y="3644731"/>
              <a:ext cx="1515948" cy="1185605"/>
            </a:xfrm>
            <a:prstGeom prst="flowChartAlternateProcess">
              <a:avLst/>
            </a:prstGeom>
            <a:gradFill rotWithShape="1">
              <a:gsLst>
                <a:gs pos="0">
                  <a:srgbClr val="808080">
                    <a:tint val="50000"/>
                    <a:satMod val="300000"/>
                  </a:srgbClr>
                </a:gs>
                <a:gs pos="35000">
                  <a:srgbClr val="808080">
                    <a:tint val="37000"/>
                    <a:satMod val="300000"/>
                  </a:srgbClr>
                </a:gs>
                <a:gs pos="100000">
                  <a:srgbClr val="808080">
                    <a:tint val="15000"/>
                    <a:satMod val="350000"/>
                  </a:srgbClr>
                </a:gs>
              </a:gsLst>
              <a:lin ang="16200000" scaled="1"/>
            </a:gradFill>
            <a:ln w="9525" cap="flat" cmpd="sng" algn="ctr">
              <a:solidFill>
                <a:srgbClr val="808080">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538" b="1" kern="0" dirty="0">
                  <a:solidFill>
                    <a:srgbClr val="808080"/>
                  </a:solidFill>
                  <a:latin typeface="EYInterstate" panose="02000503020000020004" pitchFamily="2" charset="0"/>
                </a:rPr>
                <a:t>Amortised cost</a:t>
              </a:r>
            </a:p>
          </p:txBody>
        </p:sp>
        <p:sp>
          <p:nvSpPr>
            <p:cNvPr id="55" name="AutoShape 8"/>
            <p:cNvSpPr>
              <a:spLocks noChangeArrowheads="1"/>
            </p:cNvSpPr>
            <p:nvPr/>
          </p:nvSpPr>
          <p:spPr bwMode="blackWhite">
            <a:xfrm>
              <a:off x="4333217" y="3644731"/>
              <a:ext cx="4820871" cy="1185605"/>
            </a:xfrm>
            <a:prstGeom prst="flowChartAlternateProcess">
              <a:avLst/>
            </a:prstGeom>
            <a:gradFill rotWithShape="1">
              <a:gsLst>
                <a:gs pos="0">
                  <a:srgbClr val="808080">
                    <a:tint val="50000"/>
                    <a:satMod val="300000"/>
                  </a:srgbClr>
                </a:gs>
                <a:gs pos="35000">
                  <a:srgbClr val="808080">
                    <a:tint val="37000"/>
                    <a:satMod val="300000"/>
                  </a:srgbClr>
                </a:gs>
                <a:gs pos="100000">
                  <a:srgbClr val="808080">
                    <a:tint val="15000"/>
                    <a:satMod val="350000"/>
                  </a:srgbClr>
                </a:gs>
              </a:gsLst>
              <a:lin ang="16200000" scaled="1"/>
            </a:gradFill>
            <a:ln w="9525" cap="flat" cmpd="sng" algn="ctr">
              <a:solidFill>
                <a:srgbClr val="808080">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marL="379914" defTabSz="781538" fontAlgn="base">
                <a:spcBef>
                  <a:spcPct val="0"/>
                </a:spcBef>
                <a:spcAft>
                  <a:spcPct val="0"/>
                </a:spcAft>
                <a:defRPr/>
              </a:pPr>
              <a:r>
                <a:rPr lang="en-GB" sz="1538" b="1" kern="0" dirty="0">
                  <a:solidFill>
                    <a:srgbClr val="808080"/>
                  </a:solidFill>
                  <a:latin typeface="EYInterstate" panose="02000503020000020004" pitchFamily="2" charset="0"/>
                </a:rPr>
                <a:t>Not relevant</a:t>
              </a:r>
            </a:p>
          </p:txBody>
        </p:sp>
        <p:sp>
          <p:nvSpPr>
            <p:cNvPr id="58" name="AutoShape 8"/>
            <p:cNvSpPr>
              <a:spLocks noChangeArrowheads="1"/>
            </p:cNvSpPr>
            <p:nvPr/>
          </p:nvSpPr>
          <p:spPr bwMode="blackWhite">
            <a:xfrm rot="21600000">
              <a:off x="179354" y="3644731"/>
              <a:ext cx="1534996" cy="1185605"/>
            </a:xfrm>
            <a:prstGeom prst="flowChartAlternateProcess">
              <a:avLst/>
            </a:prstGeom>
            <a:gradFill rotWithShape="1">
              <a:gsLst>
                <a:gs pos="0">
                  <a:srgbClr val="808080">
                    <a:tint val="50000"/>
                    <a:satMod val="300000"/>
                  </a:srgbClr>
                </a:gs>
                <a:gs pos="35000">
                  <a:srgbClr val="808080">
                    <a:tint val="37000"/>
                    <a:satMod val="300000"/>
                  </a:srgbClr>
                </a:gs>
                <a:gs pos="100000">
                  <a:srgbClr val="808080">
                    <a:tint val="15000"/>
                    <a:satMod val="350000"/>
                  </a:srgbClr>
                </a:gs>
              </a:gsLst>
              <a:lin ang="16200000" scaled="1"/>
            </a:gradFill>
            <a:ln w="9525" cap="flat" cmpd="sng" algn="ctr">
              <a:solidFill>
                <a:srgbClr val="808080">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538" b="1" kern="0" dirty="0">
                  <a:solidFill>
                    <a:srgbClr val="808080"/>
                  </a:solidFill>
                  <a:latin typeface="EYInterstate" panose="02000503020000020004" pitchFamily="2" charset="0"/>
                </a:rPr>
                <a:t>Amortised cost</a:t>
              </a:r>
            </a:p>
          </p:txBody>
        </p:sp>
        <p:sp>
          <p:nvSpPr>
            <p:cNvPr id="59" name="AutoShape 8"/>
            <p:cNvSpPr>
              <a:spLocks noChangeArrowheads="1"/>
            </p:cNvSpPr>
            <p:nvPr/>
          </p:nvSpPr>
          <p:spPr bwMode="blackWhite">
            <a:xfrm rot="21600000">
              <a:off x="179354" y="1840136"/>
              <a:ext cx="1534996" cy="1660164"/>
            </a:xfrm>
            <a:prstGeom prst="flowChartAlternateProcess">
              <a:avLst/>
            </a:prstGeom>
            <a:gradFill rotWithShape="1">
              <a:gsLst>
                <a:gs pos="0">
                  <a:srgbClr val="808080">
                    <a:tint val="50000"/>
                    <a:satMod val="300000"/>
                  </a:srgbClr>
                </a:gs>
                <a:gs pos="35000">
                  <a:srgbClr val="808080">
                    <a:tint val="37000"/>
                    <a:satMod val="300000"/>
                  </a:srgbClr>
                </a:gs>
                <a:gs pos="100000">
                  <a:srgbClr val="808080">
                    <a:tint val="15000"/>
                    <a:satMod val="350000"/>
                  </a:srgbClr>
                </a:gs>
              </a:gsLst>
              <a:lin ang="16200000" scaled="1"/>
            </a:gradFill>
            <a:ln w="9525" cap="flat" cmpd="sng" algn="ctr">
              <a:solidFill>
                <a:srgbClr val="808080">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538" b="1" kern="0" dirty="0">
                  <a:solidFill>
                    <a:srgbClr val="808080"/>
                  </a:solidFill>
                  <a:latin typeface="EYInterstate" panose="02000503020000020004" pitchFamily="2" charset="0"/>
                </a:rPr>
                <a:t>FVTPL</a:t>
              </a:r>
            </a:p>
          </p:txBody>
        </p:sp>
        <p:sp>
          <p:nvSpPr>
            <p:cNvPr id="62" name="AutoShape 8"/>
            <p:cNvSpPr>
              <a:spLocks noChangeArrowheads="1"/>
            </p:cNvSpPr>
            <p:nvPr/>
          </p:nvSpPr>
          <p:spPr bwMode="blackWhite">
            <a:xfrm>
              <a:off x="4283388" y="1268760"/>
              <a:ext cx="4820871" cy="504715"/>
            </a:xfrm>
            <a:prstGeom prst="flowChartAlternateProcess">
              <a:avLst/>
            </a:prstGeom>
            <a:gradFill rotWithShape="1">
              <a:gsLst>
                <a:gs pos="0">
                  <a:srgbClr val="808080">
                    <a:tint val="50000"/>
                    <a:satMod val="300000"/>
                  </a:srgbClr>
                </a:gs>
                <a:gs pos="35000">
                  <a:srgbClr val="808080">
                    <a:tint val="37000"/>
                    <a:satMod val="300000"/>
                  </a:srgbClr>
                </a:gs>
                <a:gs pos="100000">
                  <a:srgbClr val="808080">
                    <a:tint val="15000"/>
                    <a:satMod val="350000"/>
                  </a:srgbClr>
                </a:gs>
              </a:gsLst>
              <a:lin ang="16200000" scaled="1"/>
            </a:gradFill>
            <a:ln w="9525" cap="flat" cmpd="sng" algn="ctr">
              <a:solidFill>
                <a:srgbClr val="808080">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538" b="1" kern="0" dirty="0">
                  <a:solidFill>
                    <a:srgbClr val="808080"/>
                  </a:solidFill>
                  <a:latin typeface="EYInterstate" panose="02000503020000020004" pitchFamily="2" charset="0"/>
                </a:rPr>
                <a:t>Recognition of fair value changes</a:t>
              </a:r>
            </a:p>
          </p:txBody>
        </p:sp>
        <p:sp>
          <p:nvSpPr>
            <p:cNvPr id="63" name="AutoShape 8"/>
            <p:cNvSpPr>
              <a:spLocks noChangeArrowheads="1"/>
            </p:cNvSpPr>
            <p:nvPr/>
          </p:nvSpPr>
          <p:spPr bwMode="blackWhite">
            <a:xfrm>
              <a:off x="179354" y="1268760"/>
              <a:ext cx="1534996" cy="504715"/>
            </a:xfrm>
            <a:prstGeom prst="flowChartAlternateProcess">
              <a:avLst/>
            </a:prstGeom>
            <a:gradFill rotWithShape="1">
              <a:gsLst>
                <a:gs pos="0">
                  <a:srgbClr val="808080">
                    <a:tint val="50000"/>
                    <a:satMod val="300000"/>
                  </a:srgbClr>
                </a:gs>
                <a:gs pos="35000">
                  <a:srgbClr val="808080">
                    <a:tint val="37000"/>
                    <a:satMod val="300000"/>
                  </a:srgbClr>
                </a:gs>
                <a:gs pos="100000">
                  <a:srgbClr val="808080">
                    <a:tint val="15000"/>
                    <a:satMod val="350000"/>
                  </a:srgbClr>
                </a:gs>
              </a:gsLst>
              <a:lin ang="16200000" scaled="1"/>
            </a:gradFill>
            <a:ln w="9525" cap="flat" cmpd="sng" algn="ctr">
              <a:solidFill>
                <a:srgbClr val="808080">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538" b="1" kern="0" dirty="0">
                  <a:solidFill>
                    <a:srgbClr val="808080"/>
                  </a:solidFill>
                  <a:latin typeface="EYInterstate" panose="02000503020000020004" pitchFamily="2" charset="0"/>
                </a:rPr>
                <a:t>Financial liabilities</a:t>
              </a:r>
            </a:p>
          </p:txBody>
        </p:sp>
        <p:sp>
          <p:nvSpPr>
            <p:cNvPr id="64" name="AutoShape 8"/>
            <p:cNvSpPr>
              <a:spLocks noChangeArrowheads="1"/>
            </p:cNvSpPr>
            <p:nvPr/>
          </p:nvSpPr>
          <p:spPr bwMode="blackWhite">
            <a:xfrm>
              <a:off x="2003253" y="1268760"/>
              <a:ext cx="1871520" cy="504715"/>
            </a:xfrm>
            <a:prstGeom prst="flowChartAlternateProcess">
              <a:avLst/>
            </a:prstGeom>
            <a:gradFill rotWithShape="1">
              <a:gsLst>
                <a:gs pos="0">
                  <a:srgbClr val="808080">
                    <a:tint val="50000"/>
                    <a:satMod val="300000"/>
                  </a:srgbClr>
                </a:gs>
                <a:gs pos="35000">
                  <a:srgbClr val="808080">
                    <a:tint val="37000"/>
                    <a:satMod val="300000"/>
                  </a:srgbClr>
                </a:gs>
                <a:gs pos="100000">
                  <a:srgbClr val="808080">
                    <a:tint val="15000"/>
                    <a:satMod val="350000"/>
                  </a:srgbClr>
                </a:gs>
              </a:gsLst>
              <a:lin ang="16200000" scaled="1"/>
            </a:gradFill>
            <a:ln w="9525" cap="flat" cmpd="sng" algn="ctr">
              <a:solidFill>
                <a:srgbClr val="808080">
                  <a:shade val="95000"/>
                  <a:satMod val="105000"/>
                </a:srgbClr>
              </a:solidFill>
              <a:prstDash val="solid"/>
              <a:headEnd/>
              <a:tailEnd/>
            </a:ln>
            <a:effectLst>
              <a:outerShdw blurRad="40000" dist="20000" dir="5400000" rotWithShape="0">
                <a:srgbClr val="000000">
                  <a:alpha val="38000"/>
                </a:srgbClr>
              </a:outerShdw>
            </a:effectLst>
          </p:spPr>
          <p:txBody>
            <a:bodyPr lIns="61540" tIns="61540" rIns="61540" bIns="61540" anchor="ctr"/>
            <a:lstStyle/>
            <a:p>
              <a:pPr defTabSz="781538" fontAlgn="base">
                <a:spcBef>
                  <a:spcPct val="0"/>
                </a:spcBef>
                <a:spcAft>
                  <a:spcPct val="0"/>
                </a:spcAft>
                <a:defRPr/>
              </a:pPr>
              <a:r>
                <a:rPr lang="en-GB" sz="1538" b="1" kern="0" dirty="0">
                  <a:solidFill>
                    <a:srgbClr val="808080"/>
                  </a:solidFill>
                  <a:latin typeface="EYInterstate" panose="02000503020000020004" pitchFamily="2" charset="0"/>
                </a:rPr>
                <a:t>Measurement</a:t>
              </a:r>
            </a:p>
          </p:txBody>
        </p:sp>
      </p:grpSp>
      <p:sp>
        <p:nvSpPr>
          <p:cNvPr id="18"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Subsequent Measurement – Financial Liabilities</a:t>
            </a:r>
            <a:endParaRPr lang="en-US" altLang="en-US" sz="2051" dirty="0">
              <a:solidFill>
                <a:schemeClr val="tx1">
                  <a:lumMod val="50000"/>
                </a:schemeClr>
              </a:solidFill>
            </a:endParaRPr>
          </a:p>
        </p:txBody>
      </p:sp>
      <p:sp>
        <p:nvSpPr>
          <p:cNvPr id="19" name="AutoShape 51"/>
          <p:cNvSpPr>
            <a:spLocks noChangeArrowheads="1"/>
          </p:cNvSpPr>
          <p:nvPr/>
        </p:nvSpPr>
        <p:spPr bwMode="blackWhite">
          <a:xfrm>
            <a:off x="2071907" y="2705592"/>
            <a:ext cx="370428" cy="616023"/>
          </a:xfrm>
          <a:prstGeom prst="homePlate">
            <a:avLst>
              <a:gd name="adj" fmla="val 48051"/>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rot="10800000" vert="vert" wrap="none" lIns="61540" tIns="61540" rIns="61540" bIns="61540" anchor="ctr"/>
          <a:lstStyle/>
          <a:p>
            <a:pPr defTabSz="781538" fontAlgn="base">
              <a:spcBef>
                <a:spcPct val="0"/>
              </a:spcBef>
              <a:spcAft>
                <a:spcPct val="0"/>
              </a:spcAft>
              <a:defRPr/>
            </a:pPr>
            <a:endParaRPr lang="en-GB" sz="1538" kern="0" dirty="0">
              <a:solidFill>
                <a:srgbClr val="808080"/>
              </a:solidFill>
              <a:latin typeface="EYInterstate" panose="02000503020000020004" pitchFamily="2" charset="0"/>
            </a:endParaRPr>
          </a:p>
        </p:txBody>
      </p:sp>
      <p:sp>
        <p:nvSpPr>
          <p:cNvPr id="20" name="AutoShape 51"/>
          <p:cNvSpPr>
            <a:spLocks noChangeArrowheads="1"/>
          </p:cNvSpPr>
          <p:nvPr/>
        </p:nvSpPr>
        <p:spPr bwMode="blackWhite">
          <a:xfrm>
            <a:off x="3818513" y="2741582"/>
            <a:ext cx="370428" cy="616023"/>
          </a:xfrm>
          <a:prstGeom prst="homePlate">
            <a:avLst>
              <a:gd name="adj" fmla="val 48051"/>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rot="10800000" vert="vert" wrap="none" lIns="61540" tIns="61540" rIns="61540" bIns="61540" anchor="ctr"/>
          <a:lstStyle/>
          <a:p>
            <a:pPr defTabSz="781538" fontAlgn="base">
              <a:spcBef>
                <a:spcPct val="0"/>
              </a:spcBef>
              <a:spcAft>
                <a:spcPct val="0"/>
              </a:spcAft>
              <a:defRPr/>
            </a:pPr>
            <a:endParaRPr lang="en-GB" sz="1538" kern="0" dirty="0">
              <a:solidFill>
                <a:srgbClr val="808080"/>
              </a:solidFill>
              <a:latin typeface="EYInterstate" panose="02000503020000020004" pitchFamily="2" charset="0"/>
            </a:endParaRPr>
          </a:p>
        </p:txBody>
      </p:sp>
      <p:sp>
        <p:nvSpPr>
          <p:cNvPr id="21" name="AutoShape 51"/>
          <p:cNvSpPr>
            <a:spLocks noChangeArrowheads="1"/>
          </p:cNvSpPr>
          <p:nvPr/>
        </p:nvSpPr>
        <p:spPr bwMode="blackWhite">
          <a:xfrm>
            <a:off x="2082762" y="3964774"/>
            <a:ext cx="370428" cy="616023"/>
          </a:xfrm>
          <a:prstGeom prst="homePlate">
            <a:avLst>
              <a:gd name="adj" fmla="val 48051"/>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rot="10800000" vert="vert" wrap="none" lIns="61540" tIns="61540" rIns="61540" bIns="61540" anchor="ctr"/>
          <a:lstStyle/>
          <a:p>
            <a:pPr defTabSz="781538" fontAlgn="base">
              <a:spcBef>
                <a:spcPct val="0"/>
              </a:spcBef>
              <a:spcAft>
                <a:spcPct val="0"/>
              </a:spcAft>
              <a:defRPr/>
            </a:pPr>
            <a:endParaRPr lang="en-GB" sz="1538" kern="0" dirty="0">
              <a:solidFill>
                <a:srgbClr val="808080"/>
              </a:solidFill>
              <a:latin typeface="EYInterstate" panose="02000503020000020004" pitchFamily="2" charset="0"/>
            </a:endParaRPr>
          </a:p>
        </p:txBody>
      </p:sp>
      <p:sp>
        <p:nvSpPr>
          <p:cNvPr id="22" name="AutoShape 51"/>
          <p:cNvSpPr>
            <a:spLocks noChangeArrowheads="1"/>
          </p:cNvSpPr>
          <p:nvPr/>
        </p:nvSpPr>
        <p:spPr bwMode="blackWhite">
          <a:xfrm>
            <a:off x="3829368" y="4000765"/>
            <a:ext cx="370428" cy="616023"/>
          </a:xfrm>
          <a:prstGeom prst="homePlate">
            <a:avLst>
              <a:gd name="adj" fmla="val 48051"/>
            </a:avLst>
          </a:prstGeom>
          <a:gradFill rotWithShape="1">
            <a:gsLst>
              <a:gs pos="0">
                <a:srgbClr val="545454">
                  <a:tint val="50000"/>
                  <a:satMod val="300000"/>
                </a:srgbClr>
              </a:gs>
              <a:gs pos="35000">
                <a:srgbClr val="545454">
                  <a:tint val="37000"/>
                  <a:satMod val="300000"/>
                </a:srgbClr>
              </a:gs>
              <a:gs pos="100000">
                <a:srgbClr val="545454">
                  <a:tint val="15000"/>
                  <a:satMod val="350000"/>
                </a:srgbClr>
              </a:gs>
            </a:gsLst>
            <a:lin ang="16200000" scaled="1"/>
          </a:gradFill>
          <a:ln w="9525" cap="flat" cmpd="sng" algn="ctr">
            <a:solidFill>
              <a:srgbClr val="545454">
                <a:shade val="95000"/>
                <a:satMod val="105000"/>
              </a:srgbClr>
            </a:solidFill>
            <a:prstDash val="solid"/>
            <a:headEnd/>
            <a:tailEnd/>
          </a:ln>
          <a:effectLst>
            <a:outerShdw blurRad="40000" dist="20000" dir="5400000" rotWithShape="0">
              <a:srgbClr val="000000">
                <a:alpha val="38000"/>
              </a:srgbClr>
            </a:outerShdw>
          </a:effectLst>
        </p:spPr>
        <p:txBody>
          <a:bodyPr rot="10800000" vert="vert" wrap="none" lIns="61540" tIns="61540" rIns="61540" bIns="61540" anchor="ctr"/>
          <a:lstStyle/>
          <a:p>
            <a:pPr defTabSz="781538" fontAlgn="base">
              <a:spcBef>
                <a:spcPct val="0"/>
              </a:spcBef>
              <a:spcAft>
                <a:spcPct val="0"/>
              </a:spcAft>
              <a:defRPr/>
            </a:pPr>
            <a:endParaRPr lang="en-GB" sz="1538" kern="0" dirty="0">
              <a:solidFill>
                <a:srgbClr val="808080"/>
              </a:solidFill>
              <a:latin typeface="EYInterstate" panose="02000503020000020004" pitchFamily="2" charset="0"/>
            </a:endParaRPr>
          </a:p>
        </p:txBody>
      </p:sp>
    </p:spTree>
    <p:extLst>
      <p:ext uri="{BB962C8B-B14F-4D97-AF65-F5344CB8AC3E}">
        <p14:creationId xmlns:p14="http://schemas.microsoft.com/office/powerpoint/2010/main" val="16694663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1"/>
          <p:cNvSpPr txBox="1">
            <a:spLocks noChangeArrowheads="1"/>
          </p:cNvSpPr>
          <p:nvPr/>
        </p:nvSpPr>
        <p:spPr bwMode="auto">
          <a:xfrm>
            <a:off x="493615" y="495514"/>
            <a:ext cx="5724538" cy="36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0" dirty="0" smtClean="0">
                <a:solidFill>
                  <a:schemeClr val="tx1">
                    <a:lumMod val="50000"/>
                  </a:schemeClr>
                </a:solidFill>
              </a:rPr>
              <a:t>Impairment and Derecognition</a:t>
            </a:r>
            <a:endParaRPr lang="en-US" altLang="en-US" sz="2050" dirty="0">
              <a:solidFill>
                <a:schemeClr val="tx1">
                  <a:lumMod val="50000"/>
                </a:schemeClr>
              </a:solidFill>
            </a:endParaRPr>
          </a:p>
        </p:txBody>
      </p:sp>
    </p:spTree>
    <p:extLst>
      <p:ext uri="{BB962C8B-B14F-4D97-AF65-F5344CB8AC3E}">
        <p14:creationId xmlns:p14="http://schemas.microsoft.com/office/powerpoint/2010/main" val="19554670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5"/>
          <p:cNvSpPr txBox="1">
            <a:spLocks noChangeArrowheads="1"/>
          </p:cNvSpPr>
          <p:nvPr/>
        </p:nvSpPr>
        <p:spPr bwMode="auto">
          <a:xfrm>
            <a:off x="395538" y="1142998"/>
            <a:ext cx="8352928" cy="369332"/>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hangingPunct="1">
              <a:spcBef>
                <a:spcPct val="50000"/>
              </a:spcBef>
            </a:pPr>
            <a:r>
              <a:rPr lang="en-US" altLang="en-US" b="0"/>
              <a:t>1. Introduction</a:t>
            </a:r>
          </a:p>
        </p:txBody>
      </p:sp>
      <p:sp>
        <p:nvSpPr>
          <p:cNvPr id="10" name="Text Box 38"/>
          <p:cNvSpPr txBox="1">
            <a:spLocks noChangeArrowheads="1"/>
          </p:cNvSpPr>
          <p:nvPr/>
        </p:nvSpPr>
        <p:spPr bwMode="auto">
          <a:xfrm>
            <a:off x="384176" y="2389202"/>
            <a:ext cx="8352928" cy="276999"/>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1200" b="0">
                <a:latin typeface="EYInterstate" pitchFamily="2" charset="0"/>
              </a:defRPr>
            </a:lvl1pPr>
            <a:lvl2pPr marL="742950" indent="-285750" eaLnBrk="0" hangingPunct="0">
              <a:defRPr b="1">
                <a:latin typeface="EYInterstate" pitchFamily="2" charset="0"/>
              </a:defRPr>
            </a:lvl2pPr>
            <a:lvl3pPr marL="1143000" indent="-228600" eaLnBrk="0" hangingPunct="0">
              <a:defRPr b="1">
                <a:latin typeface="EYInterstate" pitchFamily="2" charset="0"/>
              </a:defRPr>
            </a:lvl3pPr>
            <a:lvl4pPr marL="1600200" indent="-228600" eaLnBrk="0" hangingPunct="0">
              <a:defRPr b="1">
                <a:latin typeface="EYInterstate" pitchFamily="2" charset="0"/>
              </a:defRPr>
            </a:lvl4pPr>
            <a:lvl5pPr marL="2057400" indent="-228600" eaLnBrk="0" hangingPunct="0">
              <a:defRPr b="1">
                <a:latin typeface="EYInterstate" pitchFamily="2" charset="0"/>
              </a:defRPr>
            </a:lvl5pPr>
            <a:lvl6pPr marL="2514600" indent="-228600" eaLnBrk="0" fontAlgn="base" hangingPunct="0">
              <a:spcBef>
                <a:spcPct val="0"/>
              </a:spcBef>
              <a:spcAft>
                <a:spcPct val="0"/>
              </a:spcAft>
              <a:defRPr b="1">
                <a:latin typeface="EYInterstate" pitchFamily="2" charset="0"/>
              </a:defRPr>
            </a:lvl6pPr>
            <a:lvl7pPr marL="2971800" indent="-228600" eaLnBrk="0" fontAlgn="base" hangingPunct="0">
              <a:spcBef>
                <a:spcPct val="0"/>
              </a:spcBef>
              <a:spcAft>
                <a:spcPct val="0"/>
              </a:spcAft>
              <a:defRPr b="1">
                <a:latin typeface="EYInterstate" pitchFamily="2" charset="0"/>
              </a:defRPr>
            </a:lvl7pPr>
            <a:lvl8pPr marL="3429000" indent="-228600" eaLnBrk="0" fontAlgn="base" hangingPunct="0">
              <a:spcBef>
                <a:spcPct val="0"/>
              </a:spcBef>
              <a:spcAft>
                <a:spcPct val="0"/>
              </a:spcAft>
              <a:defRPr b="1">
                <a:latin typeface="EYInterstate" pitchFamily="2" charset="0"/>
              </a:defRPr>
            </a:lvl8pPr>
            <a:lvl9pPr marL="3886200" indent="-228600" eaLnBrk="0" fontAlgn="base" hangingPunct="0">
              <a:spcBef>
                <a:spcPct val="0"/>
              </a:spcBef>
              <a:spcAft>
                <a:spcPct val="0"/>
              </a:spcAft>
              <a:defRPr b="1">
                <a:latin typeface="EYInterstate" pitchFamily="2" charset="0"/>
              </a:defRPr>
            </a:lvl9pPr>
          </a:lstStyle>
          <a:p>
            <a:r>
              <a:rPr lang="en-US" altLang="en-US" dirty="0" smtClean="0"/>
              <a:t>4</a:t>
            </a:r>
            <a:r>
              <a:rPr lang="en-US" altLang="en-US" dirty="0"/>
              <a:t>.</a:t>
            </a:r>
            <a:r>
              <a:rPr lang="en-US" altLang="en-US" dirty="0" smtClean="0"/>
              <a:t> Derecognition of Financial Assets</a:t>
            </a:r>
            <a:endParaRPr lang="en-US" altLang="en-US" dirty="0"/>
          </a:p>
        </p:txBody>
      </p:sp>
      <p:sp>
        <p:nvSpPr>
          <p:cNvPr id="30" name="Text Box 11"/>
          <p:cNvSpPr txBox="1">
            <a:spLocks noChangeArrowheads="1"/>
          </p:cNvSpPr>
          <p:nvPr/>
        </p:nvSpPr>
        <p:spPr bwMode="auto">
          <a:xfrm>
            <a:off x="304800" y="166688"/>
            <a:ext cx="7080296" cy="36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0" dirty="0" smtClean="0">
                <a:solidFill>
                  <a:schemeClr val="tx1">
                    <a:lumMod val="50000"/>
                  </a:schemeClr>
                </a:solidFill>
              </a:rPr>
              <a:t> Contents</a:t>
            </a:r>
            <a:endParaRPr lang="en-US" altLang="en-US" sz="2050" dirty="0">
              <a:solidFill>
                <a:schemeClr val="tx1">
                  <a:lumMod val="50000"/>
                </a:schemeClr>
              </a:solidFill>
            </a:endParaRPr>
          </a:p>
        </p:txBody>
      </p:sp>
      <p:sp>
        <p:nvSpPr>
          <p:cNvPr id="31" name="Text Box 35"/>
          <p:cNvSpPr txBox="1">
            <a:spLocks noChangeArrowheads="1"/>
          </p:cNvSpPr>
          <p:nvPr/>
        </p:nvSpPr>
        <p:spPr bwMode="auto">
          <a:xfrm>
            <a:off x="384178" y="1143000"/>
            <a:ext cx="8352928" cy="276999"/>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1200" b="0">
                <a:latin typeface="EYInterstate" pitchFamily="2" charset="0"/>
              </a:defRPr>
            </a:lvl1pPr>
            <a:lvl2pPr marL="742950" indent="-285750" eaLnBrk="0" hangingPunct="0">
              <a:defRPr b="1">
                <a:latin typeface="EYInterstate" pitchFamily="2" charset="0"/>
              </a:defRPr>
            </a:lvl2pPr>
            <a:lvl3pPr marL="1143000" indent="-228600" eaLnBrk="0" hangingPunct="0">
              <a:defRPr b="1">
                <a:latin typeface="EYInterstate" pitchFamily="2" charset="0"/>
              </a:defRPr>
            </a:lvl3pPr>
            <a:lvl4pPr marL="1600200" indent="-228600" eaLnBrk="0" hangingPunct="0">
              <a:defRPr b="1">
                <a:latin typeface="EYInterstate" pitchFamily="2" charset="0"/>
              </a:defRPr>
            </a:lvl4pPr>
            <a:lvl5pPr marL="2057400" indent="-228600" eaLnBrk="0" hangingPunct="0">
              <a:defRPr b="1">
                <a:latin typeface="EYInterstate" pitchFamily="2" charset="0"/>
              </a:defRPr>
            </a:lvl5pPr>
            <a:lvl6pPr marL="2514600" indent="-228600" eaLnBrk="0" fontAlgn="base" hangingPunct="0">
              <a:spcBef>
                <a:spcPct val="0"/>
              </a:spcBef>
              <a:spcAft>
                <a:spcPct val="0"/>
              </a:spcAft>
              <a:defRPr b="1">
                <a:latin typeface="EYInterstate" pitchFamily="2" charset="0"/>
              </a:defRPr>
            </a:lvl6pPr>
            <a:lvl7pPr marL="2971800" indent="-228600" eaLnBrk="0" fontAlgn="base" hangingPunct="0">
              <a:spcBef>
                <a:spcPct val="0"/>
              </a:spcBef>
              <a:spcAft>
                <a:spcPct val="0"/>
              </a:spcAft>
              <a:defRPr b="1">
                <a:latin typeface="EYInterstate" pitchFamily="2" charset="0"/>
              </a:defRPr>
            </a:lvl7pPr>
            <a:lvl8pPr marL="3429000" indent="-228600" eaLnBrk="0" fontAlgn="base" hangingPunct="0">
              <a:spcBef>
                <a:spcPct val="0"/>
              </a:spcBef>
              <a:spcAft>
                <a:spcPct val="0"/>
              </a:spcAft>
              <a:defRPr b="1">
                <a:latin typeface="EYInterstate" pitchFamily="2" charset="0"/>
              </a:defRPr>
            </a:lvl8pPr>
            <a:lvl9pPr marL="3886200" indent="-228600" eaLnBrk="0" fontAlgn="base" hangingPunct="0">
              <a:spcBef>
                <a:spcPct val="0"/>
              </a:spcBef>
              <a:spcAft>
                <a:spcPct val="0"/>
              </a:spcAft>
              <a:defRPr b="1">
                <a:latin typeface="EYInterstate" pitchFamily="2" charset="0"/>
              </a:defRPr>
            </a:lvl9pPr>
          </a:lstStyle>
          <a:p>
            <a:r>
              <a:rPr lang="en-US" altLang="en-US" dirty="0"/>
              <a:t>1. </a:t>
            </a:r>
            <a:r>
              <a:rPr lang="en-US" altLang="en-US" dirty="0" smtClean="0"/>
              <a:t>Impairment of Financial Instruments</a:t>
            </a:r>
            <a:endParaRPr lang="en-US" altLang="en-US" dirty="0"/>
          </a:p>
        </p:txBody>
      </p:sp>
      <p:sp>
        <p:nvSpPr>
          <p:cNvPr id="33" name="Text Box 37"/>
          <p:cNvSpPr txBox="1">
            <a:spLocks noChangeArrowheads="1"/>
          </p:cNvSpPr>
          <p:nvPr/>
        </p:nvSpPr>
        <p:spPr bwMode="auto">
          <a:xfrm>
            <a:off x="395537" y="1556792"/>
            <a:ext cx="8352928" cy="276999"/>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1200" b="0">
                <a:latin typeface="EYInterstate" pitchFamily="2" charset="0"/>
              </a:defRPr>
            </a:lvl1pPr>
            <a:lvl2pPr marL="742950" indent="-285750" eaLnBrk="0" hangingPunct="0">
              <a:defRPr b="1">
                <a:latin typeface="EYInterstate" pitchFamily="2" charset="0"/>
              </a:defRPr>
            </a:lvl2pPr>
            <a:lvl3pPr marL="1143000" indent="-228600" eaLnBrk="0" hangingPunct="0">
              <a:defRPr b="1">
                <a:latin typeface="EYInterstate" pitchFamily="2" charset="0"/>
              </a:defRPr>
            </a:lvl3pPr>
            <a:lvl4pPr marL="1600200" indent="-228600" eaLnBrk="0" hangingPunct="0">
              <a:defRPr b="1">
                <a:latin typeface="EYInterstate" pitchFamily="2" charset="0"/>
              </a:defRPr>
            </a:lvl4pPr>
            <a:lvl5pPr marL="2057400" indent="-228600" eaLnBrk="0" hangingPunct="0">
              <a:defRPr b="1">
                <a:latin typeface="EYInterstate" pitchFamily="2" charset="0"/>
              </a:defRPr>
            </a:lvl5pPr>
            <a:lvl6pPr marL="2514600" indent="-228600" eaLnBrk="0" fontAlgn="base" hangingPunct="0">
              <a:spcBef>
                <a:spcPct val="0"/>
              </a:spcBef>
              <a:spcAft>
                <a:spcPct val="0"/>
              </a:spcAft>
              <a:defRPr b="1">
                <a:latin typeface="EYInterstate" pitchFamily="2" charset="0"/>
              </a:defRPr>
            </a:lvl6pPr>
            <a:lvl7pPr marL="2971800" indent="-228600" eaLnBrk="0" fontAlgn="base" hangingPunct="0">
              <a:spcBef>
                <a:spcPct val="0"/>
              </a:spcBef>
              <a:spcAft>
                <a:spcPct val="0"/>
              </a:spcAft>
              <a:defRPr b="1">
                <a:latin typeface="EYInterstate" pitchFamily="2" charset="0"/>
              </a:defRPr>
            </a:lvl7pPr>
            <a:lvl8pPr marL="3429000" indent="-228600" eaLnBrk="0" fontAlgn="base" hangingPunct="0">
              <a:spcBef>
                <a:spcPct val="0"/>
              </a:spcBef>
              <a:spcAft>
                <a:spcPct val="0"/>
              </a:spcAft>
              <a:defRPr b="1">
                <a:latin typeface="EYInterstate" pitchFamily="2" charset="0"/>
              </a:defRPr>
            </a:lvl8pPr>
            <a:lvl9pPr marL="3886200" indent="-228600" eaLnBrk="0" fontAlgn="base" hangingPunct="0">
              <a:spcBef>
                <a:spcPct val="0"/>
              </a:spcBef>
              <a:spcAft>
                <a:spcPct val="0"/>
              </a:spcAft>
              <a:defRPr b="1">
                <a:latin typeface="EYInterstate" pitchFamily="2" charset="0"/>
              </a:defRPr>
            </a:lvl9pPr>
          </a:lstStyle>
          <a:p>
            <a:r>
              <a:rPr lang="en-US" altLang="en-US" dirty="0"/>
              <a:t>2. </a:t>
            </a:r>
            <a:r>
              <a:rPr lang="en-US" altLang="en-US" dirty="0" smtClean="0"/>
              <a:t>Expected Credit Loss Model</a:t>
            </a:r>
            <a:endParaRPr lang="en-US" altLang="en-US" dirty="0"/>
          </a:p>
        </p:txBody>
      </p:sp>
      <p:sp>
        <p:nvSpPr>
          <p:cNvPr id="25" name="Text Box 36"/>
          <p:cNvSpPr txBox="1">
            <a:spLocks noChangeArrowheads="1"/>
          </p:cNvSpPr>
          <p:nvPr/>
        </p:nvSpPr>
        <p:spPr bwMode="auto">
          <a:xfrm>
            <a:off x="386508" y="1946121"/>
            <a:ext cx="8352928" cy="276999"/>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1200" b="0">
                <a:latin typeface="EYInterstate" pitchFamily="2" charset="0"/>
              </a:defRPr>
            </a:lvl1pPr>
            <a:lvl2pPr marL="742950" indent="-285750" eaLnBrk="0" hangingPunct="0">
              <a:defRPr b="1">
                <a:latin typeface="EYInterstate" pitchFamily="2" charset="0"/>
              </a:defRPr>
            </a:lvl2pPr>
            <a:lvl3pPr marL="1143000" indent="-228600" eaLnBrk="0" hangingPunct="0">
              <a:defRPr b="1">
                <a:latin typeface="EYInterstate" pitchFamily="2" charset="0"/>
              </a:defRPr>
            </a:lvl3pPr>
            <a:lvl4pPr marL="1600200" indent="-228600" eaLnBrk="0" hangingPunct="0">
              <a:defRPr b="1">
                <a:latin typeface="EYInterstate" pitchFamily="2" charset="0"/>
              </a:defRPr>
            </a:lvl4pPr>
            <a:lvl5pPr marL="2057400" indent="-228600" eaLnBrk="0" hangingPunct="0">
              <a:defRPr b="1">
                <a:latin typeface="EYInterstate" pitchFamily="2" charset="0"/>
              </a:defRPr>
            </a:lvl5pPr>
            <a:lvl6pPr marL="2514600" indent="-228600" eaLnBrk="0" fontAlgn="base" hangingPunct="0">
              <a:spcBef>
                <a:spcPct val="0"/>
              </a:spcBef>
              <a:spcAft>
                <a:spcPct val="0"/>
              </a:spcAft>
              <a:defRPr b="1">
                <a:latin typeface="EYInterstate" pitchFamily="2" charset="0"/>
              </a:defRPr>
            </a:lvl6pPr>
            <a:lvl7pPr marL="2971800" indent="-228600" eaLnBrk="0" fontAlgn="base" hangingPunct="0">
              <a:spcBef>
                <a:spcPct val="0"/>
              </a:spcBef>
              <a:spcAft>
                <a:spcPct val="0"/>
              </a:spcAft>
              <a:defRPr b="1">
                <a:latin typeface="EYInterstate" pitchFamily="2" charset="0"/>
              </a:defRPr>
            </a:lvl7pPr>
            <a:lvl8pPr marL="3429000" indent="-228600" eaLnBrk="0" fontAlgn="base" hangingPunct="0">
              <a:spcBef>
                <a:spcPct val="0"/>
              </a:spcBef>
              <a:spcAft>
                <a:spcPct val="0"/>
              </a:spcAft>
              <a:defRPr b="1">
                <a:latin typeface="EYInterstate" pitchFamily="2" charset="0"/>
              </a:defRPr>
            </a:lvl8pPr>
            <a:lvl9pPr marL="3886200" indent="-228600" eaLnBrk="0" fontAlgn="base" hangingPunct="0">
              <a:spcBef>
                <a:spcPct val="0"/>
              </a:spcBef>
              <a:spcAft>
                <a:spcPct val="0"/>
              </a:spcAft>
              <a:defRPr b="1">
                <a:latin typeface="EYInterstate" pitchFamily="2" charset="0"/>
              </a:defRPr>
            </a:lvl9pPr>
          </a:lstStyle>
          <a:p>
            <a:r>
              <a:rPr lang="en-US" altLang="en-US" dirty="0" smtClean="0"/>
              <a:t>3. Measurement of Expected Credit Loss</a:t>
            </a:r>
            <a:endParaRPr lang="en-US" altLang="en-US" dirty="0"/>
          </a:p>
        </p:txBody>
      </p:sp>
      <p:sp>
        <p:nvSpPr>
          <p:cNvPr id="13" name="Text Box 38"/>
          <p:cNvSpPr txBox="1">
            <a:spLocks noChangeArrowheads="1"/>
          </p:cNvSpPr>
          <p:nvPr/>
        </p:nvSpPr>
        <p:spPr bwMode="auto">
          <a:xfrm>
            <a:off x="395537" y="2800637"/>
            <a:ext cx="8352928" cy="276999"/>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1200" b="0">
                <a:latin typeface="EYInterstate" pitchFamily="2" charset="0"/>
              </a:defRPr>
            </a:lvl1pPr>
            <a:lvl2pPr marL="742950" indent="-285750" eaLnBrk="0" hangingPunct="0">
              <a:defRPr b="1">
                <a:latin typeface="EYInterstate" pitchFamily="2" charset="0"/>
              </a:defRPr>
            </a:lvl2pPr>
            <a:lvl3pPr marL="1143000" indent="-228600" eaLnBrk="0" hangingPunct="0">
              <a:defRPr b="1">
                <a:latin typeface="EYInterstate" pitchFamily="2" charset="0"/>
              </a:defRPr>
            </a:lvl3pPr>
            <a:lvl4pPr marL="1600200" indent="-228600" eaLnBrk="0" hangingPunct="0">
              <a:defRPr b="1">
                <a:latin typeface="EYInterstate" pitchFamily="2" charset="0"/>
              </a:defRPr>
            </a:lvl4pPr>
            <a:lvl5pPr marL="2057400" indent="-228600" eaLnBrk="0" hangingPunct="0">
              <a:defRPr b="1">
                <a:latin typeface="EYInterstate" pitchFamily="2" charset="0"/>
              </a:defRPr>
            </a:lvl5pPr>
            <a:lvl6pPr marL="2514600" indent="-228600" eaLnBrk="0" fontAlgn="base" hangingPunct="0">
              <a:spcBef>
                <a:spcPct val="0"/>
              </a:spcBef>
              <a:spcAft>
                <a:spcPct val="0"/>
              </a:spcAft>
              <a:defRPr b="1">
                <a:latin typeface="EYInterstate" pitchFamily="2" charset="0"/>
              </a:defRPr>
            </a:lvl6pPr>
            <a:lvl7pPr marL="2971800" indent="-228600" eaLnBrk="0" fontAlgn="base" hangingPunct="0">
              <a:spcBef>
                <a:spcPct val="0"/>
              </a:spcBef>
              <a:spcAft>
                <a:spcPct val="0"/>
              </a:spcAft>
              <a:defRPr b="1">
                <a:latin typeface="EYInterstate" pitchFamily="2" charset="0"/>
              </a:defRPr>
            </a:lvl7pPr>
            <a:lvl8pPr marL="3429000" indent="-228600" eaLnBrk="0" fontAlgn="base" hangingPunct="0">
              <a:spcBef>
                <a:spcPct val="0"/>
              </a:spcBef>
              <a:spcAft>
                <a:spcPct val="0"/>
              </a:spcAft>
              <a:defRPr b="1">
                <a:latin typeface="EYInterstate" pitchFamily="2" charset="0"/>
              </a:defRPr>
            </a:lvl8pPr>
            <a:lvl9pPr marL="3886200" indent="-228600" eaLnBrk="0" fontAlgn="base" hangingPunct="0">
              <a:spcBef>
                <a:spcPct val="0"/>
              </a:spcBef>
              <a:spcAft>
                <a:spcPct val="0"/>
              </a:spcAft>
              <a:defRPr b="1">
                <a:latin typeface="EYInterstate" pitchFamily="2" charset="0"/>
              </a:defRPr>
            </a:lvl9pPr>
          </a:lstStyle>
          <a:p>
            <a:r>
              <a:rPr lang="en-US" altLang="en-US" dirty="0" smtClean="0"/>
              <a:t>5. Derecognition of Financial Liabilities</a:t>
            </a:r>
            <a:endParaRPr lang="en-US" altLang="en-US" dirty="0"/>
          </a:p>
        </p:txBody>
      </p:sp>
    </p:spTree>
    <p:extLst>
      <p:ext uri="{BB962C8B-B14F-4D97-AF65-F5344CB8AC3E}">
        <p14:creationId xmlns:p14="http://schemas.microsoft.com/office/powerpoint/2010/main" val="2198223028"/>
      </p:ext>
    </p:extLst>
  </p:cSld>
  <p:clrMapOvr>
    <a:masterClrMapping/>
  </p:clrMapOvr>
  <p:transition advClick="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p:cNvSpPr txBox="1">
            <a:spLocks noChangeArrowheads="1"/>
          </p:cNvSpPr>
          <p:nvPr/>
        </p:nvSpPr>
        <p:spPr bwMode="auto">
          <a:xfrm>
            <a:off x="493615" y="495514"/>
            <a:ext cx="8277244" cy="628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GB" sz="2051" dirty="0" smtClean="0"/>
              <a:t>Impairment- </a:t>
            </a:r>
            <a:r>
              <a:rPr lang="en-GB" sz="2051" dirty="0"/>
              <a:t>Financial instruments</a:t>
            </a:r>
            <a:endParaRPr lang="en-US" sz="2051" dirty="0"/>
          </a:p>
          <a:p>
            <a:pPr eaLnBrk="1" fontAlgn="base" hangingPunct="1">
              <a:lnSpc>
                <a:spcPct val="85000"/>
              </a:lnSpc>
              <a:spcBef>
                <a:spcPct val="0"/>
              </a:spcBef>
              <a:spcAft>
                <a:spcPct val="0"/>
              </a:spcAft>
            </a:pPr>
            <a:endParaRPr lang="en-US" altLang="en-US" sz="2051" dirty="0">
              <a:solidFill>
                <a:schemeClr val="tx1">
                  <a:lumMod val="50000"/>
                </a:schemeClr>
              </a:solidFill>
            </a:endParaRPr>
          </a:p>
        </p:txBody>
      </p:sp>
    </p:spTree>
    <p:extLst>
      <p:ext uri="{BB962C8B-B14F-4D97-AF65-F5344CB8AC3E}">
        <p14:creationId xmlns:p14="http://schemas.microsoft.com/office/powerpoint/2010/main" val="32453265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42" y="1363392"/>
            <a:ext cx="8229601" cy="4444011"/>
          </a:xfrm>
        </p:spPr>
        <p:txBody>
          <a:bodyPr/>
          <a:lstStyle/>
          <a:p>
            <a:pPr marL="293077" indent="-293077" defTabSz="781538">
              <a:buClr>
                <a:srgbClr val="FFD200"/>
              </a:buClr>
              <a:defRPr/>
            </a:pPr>
            <a:r>
              <a:rPr lang="en-GB" sz="1880" dirty="0">
                <a:solidFill>
                  <a:srgbClr val="808080"/>
                </a:solidFill>
              </a:rPr>
              <a:t>The impairment requirements would apply to:</a:t>
            </a:r>
          </a:p>
          <a:p>
            <a:pPr marL="606506" lvl="1" indent="-302575" defTabSz="781538">
              <a:lnSpc>
                <a:spcPct val="150000"/>
              </a:lnSpc>
              <a:buClr>
                <a:srgbClr val="FFD200"/>
              </a:buClr>
              <a:defRPr/>
            </a:pPr>
            <a:r>
              <a:rPr lang="en-GB" sz="1538" dirty="0">
                <a:solidFill>
                  <a:srgbClr val="808080"/>
                </a:solidFill>
                <a:latin typeface="EYInterstate" panose="02000503020000020004" pitchFamily="2" charset="0"/>
              </a:rPr>
              <a:t>Debt instruments measured at amortised cost </a:t>
            </a:r>
          </a:p>
          <a:p>
            <a:pPr marL="606506" lvl="1" indent="-302575" defTabSz="781538">
              <a:lnSpc>
                <a:spcPct val="150000"/>
              </a:lnSpc>
              <a:buClr>
                <a:srgbClr val="FFD200"/>
              </a:buClr>
              <a:defRPr/>
            </a:pPr>
            <a:r>
              <a:rPr lang="en-GB" sz="1538" u="sng" dirty="0">
                <a:solidFill>
                  <a:srgbClr val="808080"/>
                </a:solidFill>
                <a:latin typeface="EYInterstate" panose="02000503020000020004" pitchFamily="2" charset="0"/>
              </a:rPr>
              <a:t>Debt instruments measured at fair value through other comprehensive income</a:t>
            </a:r>
          </a:p>
          <a:p>
            <a:pPr marL="606506" lvl="1" indent="-302575" defTabSz="781538">
              <a:lnSpc>
                <a:spcPct val="150000"/>
              </a:lnSpc>
              <a:buClr>
                <a:srgbClr val="FFD200"/>
              </a:buClr>
              <a:defRPr/>
            </a:pPr>
            <a:r>
              <a:rPr lang="en-GB" sz="1538" u="sng" dirty="0">
                <a:solidFill>
                  <a:srgbClr val="808080"/>
                </a:solidFill>
                <a:latin typeface="EYInterstate" panose="02000503020000020004" pitchFamily="2" charset="0"/>
              </a:rPr>
              <a:t>Loan commitments and financial guarantee contracts not measured at fair value through profit or loss</a:t>
            </a:r>
          </a:p>
          <a:p>
            <a:pPr marL="606506" lvl="1" indent="-302575" defTabSz="781538">
              <a:lnSpc>
                <a:spcPct val="150000"/>
              </a:lnSpc>
              <a:buClr>
                <a:srgbClr val="FFD200"/>
              </a:buClr>
              <a:defRPr/>
            </a:pPr>
            <a:r>
              <a:rPr lang="en-GB" sz="1538" dirty="0">
                <a:solidFill>
                  <a:srgbClr val="808080"/>
                </a:solidFill>
                <a:latin typeface="EYInterstate" panose="02000503020000020004" pitchFamily="2" charset="0"/>
              </a:rPr>
              <a:t>Trade receivables and contract assets</a:t>
            </a:r>
          </a:p>
          <a:p>
            <a:pPr marL="606506" lvl="1" indent="-302575" defTabSz="781538">
              <a:lnSpc>
                <a:spcPct val="150000"/>
              </a:lnSpc>
              <a:buClr>
                <a:srgbClr val="FFD200"/>
              </a:buClr>
              <a:defRPr/>
            </a:pPr>
            <a:r>
              <a:rPr lang="en-GB" sz="1538" dirty="0">
                <a:solidFill>
                  <a:srgbClr val="808080"/>
                </a:solidFill>
                <a:latin typeface="EYInterstate" panose="02000503020000020004" pitchFamily="2" charset="0"/>
              </a:rPr>
              <a:t>Lease receivables</a:t>
            </a:r>
            <a:endParaRPr lang="en-IN" sz="1538" dirty="0">
              <a:solidFill>
                <a:srgbClr val="808080"/>
              </a:solidFill>
              <a:latin typeface="EYInterstate" panose="02000503020000020004" pitchFamily="2" charset="0"/>
            </a:endParaRPr>
          </a:p>
        </p:txBody>
      </p:sp>
      <p:sp>
        <p:nvSpPr>
          <p:cNvPr id="5" name="Text Box 11"/>
          <p:cNvSpPr txBox="1">
            <a:spLocks noChangeArrowheads="1"/>
          </p:cNvSpPr>
          <p:nvPr/>
        </p:nvSpPr>
        <p:spPr bwMode="auto">
          <a:xfrm>
            <a:off x="493615" y="495514"/>
            <a:ext cx="5724538"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solidFill>
                  <a:schemeClr val="tx1">
                    <a:lumMod val="50000"/>
                  </a:schemeClr>
                </a:solidFill>
              </a:rPr>
              <a:t>Scope</a:t>
            </a:r>
          </a:p>
        </p:txBody>
      </p:sp>
    </p:spTree>
    <p:extLst>
      <p:ext uri="{BB962C8B-B14F-4D97-AF65-F5344CB8AC3E}">
        <p14:creationId xmlns:p14="http://schemas.microsoft.com/office/powerpoint/2010/main" val="3945787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p:cNvSpPr txBox="1">
            <a:spLocks noChangeArrowheads="1"/>
          </p:cNvSpPr>
          <p:nvPr/>
        </p:nvSpPr>
        <p:spPr bwMode="auto">
          <a:xfrm>
            <a:off x="493615" y="495514"/>
            <a:ext cx="8277244"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GB" sz="2051" dirty="0" smtClean="0"/>
              <a:t>Expected Credit Loss Model</a:t>
            </a:r>
            <a:endParaRPr lang="en-US" altLang="en-US" sz="2051" dirty="0">
              <a:solidFill>
                <a:schemeClr val="tx1">
                  <a:lumMod val="50000"/>
                </a:schemeClr>
              </a:solidFill>
            </a:endParaRPr>
          </a:p>
        </p:txBody>
      </p:sp>
    </p:spTree>
    <p:extLst>
      <p:ext uri="{BB962C8B-B14F-4D97-AF65-F5344CB8AC3E}">
        <p14:creationId xmlns:p14="http://schemas.microsoft.com/office/powerpoint/2010/main" val="2799222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5"/>
          <p:cNvSpPr txBox="1">
            <a:spLocks noChangeArrowheads="1"/>
          </p:cNvSpPr>
          <p:nvPr/>
        </p:nvSpPr>
        <p:spPr bwMode="auto">
          <a:xfrm>
            <a:off x="468560" y="1142998"/>
            <a:ext cx="8061559" cy="369332"/>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hangingPunct="1">
              <a:spcBef>
                <a:spcPct val="50000"/>
              </a:spcBef>
            </a:pPr>
            <a:r>
              <a:rPr lang="en-US" altLang="en-US" b="0"/>
              <a:t>1. Introduction</a:t>
            </a:r>
          </a:p>
        </p:txBody>
      </p:sp>
      <p:sp>
        <p:nvSpPr>
          <p:cNvPr id="10" name="Text Box 38"/>
          <p:cNvSpPr txBox="1">
            <a:spLocks noChangeArrowheads="1"/>
          </p:cNvSpPr>
          <p:nvPr/>
        </p:nvSpPr>
        <p:spPr bwMode="auto">
          <a:xfrm>
            <a:off x="457198" y="2348880"/>
            <a:ext cx="8061559" cy="276999"/>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1200" b="0">
                <a:latin typeface="EYInterstate" pitchFamily="2" charset="0"/>
              </a:defRPr>
            </a:lvl1pPr>
            <a:lvl2pPr marL="742950" indent="-285750" eaLnBrk="0" hangingPunct="0">
              <a:defRPr b="1">
                <a:latin typeface="EYInterstate" pitchFamily="2" charset="0"/>
              </a:defRPr>
            </a:lvl2pPr>
            <a:lvl3pPr marL="1143000" indent="-228600" eaLnBrk="0" hangingPunct="0">
              <a:defRPr b="1">
                <a:latin typeface="EYInterstate" pitchFamily="2" charset="0"/>
              </a:defRPr>
            </a:lvl3pPr>
            <a:lvl4pPr marL="1600200" indent="-228600" eaLnBrk="0" hangingPunct="0">
              <a:defRPr b="1">
                <a:latin typeface="EYInterstate" pitchFamily="2" charset="0"/>
              </a:defRPr>
            </a:lvl4pPr>
            <a:lvl5pPr marL="2057400" indent="-228600" eaLnBrk="0" hangingPunct="0">
              <a:defRPr b="1">
                <a:latin typeface="EYInterstate" pitchFamily="2" charset="0"/>
              </a:defRPr>
            </a:lvl5pPr>
            <a:lvl6pPr marL="2514600" indent="-228600" eaLnBrk="0" fontAlgn="base" hangingPunct="0">
              <a:spcBef>
                <a:spcPct val="0"/>
              </a:spcBef>
              <a:spcAft>
                <a:spcPct val="0"/>
              </a:spcAft>
              <a:defRPr b="1">
                <a:latin typeface="EYInterstate" pitchFamily="2" charset="0"/>
              </a:defRPr>
            </a:lvl6pPr>
            <a:lvl7pPr marL="2971800" indent="-228600" eaLnBrk="0" fontAlgn="base" hangingPunct="0">
              <a:spcBef>
                <a:spcPct val="0"/>
              </a:spcBef>
              <a:spcAft>
                <a:spcPct val="0"/>
              </a:spcAft>
              <a:defRPr b="1">
                <a:latin typeface="EYInterstate" pitchFamily="2" charset="0"/>
              </a:defRPr>
            </a:lvl7pPr>
            <a:lvl8pPr marL="3429000" indent="-228600" eaLnBrk="0" fontAlgn="base" hangingPunct="0">
              <a:spcBef>
                <a:spcPct val="0"/>
              </a:spcBef>
              <a:spcAft>
                <a:spcPct val="0"/>
              </a:spcAft>
              <a:defRPr b="1">
                <a:latin typeface="EYInterstate" pitchFamily="2" charset="0"/>
              </a:defRPr>
            </a:lvl8pPr>
            <a:lvl9pPr marL="3886200" indent="-228600" eaLnBrk="0" fontAlgn="base" hangingPunct="0">
              <a:spcBef>
                <a:spcPct val="0"/>
              </a:spcBef>
              <a:spcAft>
                <a:spcPct val="0"/>
              </a:spcAft>
              <a:defRPr b="1">
                <a:latin typeface="EYInterstate" pitchFamily="2" charset="0"/>
              </a:defRPr>
            </a:lvl9pPr>
          </a:lstStyle>
          <a:p>
            <a:r>
              <a:rPr lang="en-US" altLang="en-US" dirty="0" smtClean="0"/>
              <a:t>4</a:t>
            </a:r>
            <a:r>
              <a:rPr lang="en-US" altLang="en-US" dirty="0"/>
              <a:t>.</a:t>
            </a:r>
            <a:r>
              <a:rPr lang="en-US" altLang="en-US" dirty="0" smtClean="0"/>
              <a:t> Reclassification</a:t>
            </a:r>
            <a:endParaRPr lang="en-US" altLang="en-US" dirty="0"/>
          </a:p>
        </p:txBody>
      </p:sp>
      <p:sp>
        <p:nvSpPr>
          <p:cNvPr id="12" name="Text Box 40"/>
          <p:cNvSpPr txBox="1">
            <a:spLocks noChangeArrowheads="1"/>
          </p:cNvSpPr>
          <p:nvPr/>
        </p:nvSpPr>
        <p:spPr bwMode="auto">
          <a:xfrm>
            <a:off x="470881" y="3224009"/>
            <a:ext cx="8061559" cy="276999"/>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1200" b="0">
                <a:latin typeface="EYInterstate" pitchFamily="2" charset="0"/>
              </a:defRPr>
            </a:lvl1pPr>
            <a:lvl2pPr marL="742950" indent="-285750" eaLnBrk="0" hangingPunct="0">
              <a:defRPr b="1">
                <a:latin typeface="EYInterstate" pitchFamily="2" charset="0"/>
              </a:defRPr>
            </a:lvl2pPr>
            <a:lvl3pPr marL="1143000" indent="-228600" eaLnBrk="0" hangingPunct="0">
              <a:defRPr b="1">
                <a:latin typeface="EYInterstate" pitchFamily="2" charset="0"/>
              </a:defRPr>
            </a:lvl3pPr>
            <a:lvl4pPr marL="1600200" indent="-228600" eaLnBrk="0" hangingPunct="0">
              <a:defRPr b="1">
                <a:latin typeface="EYInterstate" pitchFamily="2" charset="0"/>
              </a:defRPr>
            </a:lvl4pPr>
            <a:lvl5pPr marL="2057400" indent="-228600" eaLnBrk="0" hangingPunct="0">
              <a:defRPr b="1">
                <a:latin typeface="EYInterstate" pitchFamily="2" charset="0"/>
              </a:defRPr>
            </a:lvl5pPr>
            <a:lvl6pPr marL="2514600" indent="-228600" eaLnBrk="0" fontAlgn="base" hangingPunct="0">
              <a:spcBef>
                <a:spcPct val="0"/>
              </a:spcBef>
              <a:spcAft>
                <a:spcPct val="0"/>
              </a:spcAft>
              <a:defRPr b="1">
                <a:latin typeface="EYInterstate" pitchFamily="2" charset="0"/>
              </a:defRPr>
            </a:lvl6pPr>
            <a:lvl7pPr marL="2971800" indent="-228600" eaLnBrk="0" fontAlgn="base" hangingPunct="0">
              <a:spcBef>
                <a:spcPct val="0"/>
              </a:spcBef>
              <a:spcAft>
                <a:spcPct val="0"/>
              </a:spcAft>
              <a:defRPr b="1">
                <a:latin typeface="EYInterstate" pitchFamily="2" charset="0"/>
              </a:defRPr>
            </a:lvl7pPr>
            <a:lvl8pPr marL="3429000" indent="-228600" eaLnBrk="0" fontAlgn="base" hangingPunct="0">
              <a:spcBef>
                <a:spcPct val="0"/>
              </a:spcBef>
              <a:spcAft>
                <a:spcPct val="0"/>
              </a:spcAft>
              <a:defRPr b="1">
                <a:latin typeface="EYInterstate" pitchFamily="2" charset="0"/>
              </a:defRPr>
            </a:lvl8pPr>
            <a:lvl9pPr marL="3886200" indent="-228600" eaLnBrk="0" fontAlgn="base" hangingPunct="0">
              <a:spcBef>
                <a:spcPct val="0"/>
              </a:spcBef>
              <a:spcAft>
                <a:spcPct val="0"/>
              </a:spcAft>
              <a:defRPr b="1">
                <a:latin typeface="EYInterstate" pitchFamily="2" charset="0"/>
              </a:defRPr>
            </a:lvl9pPr>
          </a:lstStyle>
          <a:p>
            <a:r>
              <a:rPr lang="en-US" altLang="en-US" dirty="0"/>
              <a:t>6. </a:t>
            </a:r>
            <a:r>
              <a:rPr lang="en-US" altLang="en-US" dirty="0" smtClean="0"/>
              <a:t>Subsequent Measurement</a:t>
            </a:r>
            <a:r>
              <a:rPr lang="en-US" altLang="en-US" dirty="0"/>
              <a:t>	</a:t>
            </a:r>
          </a:p>
        </p:txBody>
      </p:sp>
      <p:sp>
        <p:nvSpPr>
          <p:cNvPr id="30" name="Text Box 11"/>
          <p:cNvSpPr txBox="1">
            <a:spLocks noChangeArrowheads="1"/>
          </p:cNvSpPr>
          <p:nvPr/>
        </p:nvSpPr>
        <p:spPr bwMode="auto">
          <a:xfrm>
            <a:off x="304800" y="166688"/>
            <a:ext cx="7080296" cy="36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0" dirty="0" smtClean="0">
                <a:solidFill>
                  <a:schemeClr val="tx1">
                    <a:lumMod val="50000"/>
                  </a:schemeClr>
                </a:solidFill>
              </a:rPr>
              <a:t> Contents</a:t>
            </a:r>
            <a:endParaRPr lang="en-US" altLang="en-US" sz="2050" dirty="0">
              <a:solidFill>
                <a:schemeClr val="tx1">
                  <a:lumMod val="50000"/>
                </a:schemeClr>
              </a:solidFill>
            </a:endParaRPr>
          </a:p>
        </p:txBody>
      </p:sp>
      <p:sp>
        <p:nvSpPr>
          <p:cNvPr id="31" name="Text Box 35"/>
          <p:cNvSpPr txBox="1">
            <a:spLocks noChangeArrowheads="1"/>
          </p:cNvSpPr>
          <p:nvPr/>
        </p:nvSpPr>
        <p:spPr bwMode="auto">
          <a:xfrm>
            <a:off x="457200" y="1143000"/>
            <a:ext cx="8061559" cy="276999"/>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1200" b="0">
                <a:latin typeface="EYInterstate" pitchFamily="2" charset="0"/>
              </a:defRPr>
            </a:lvl1pPr>
            <a:lvl2pPr marL="742950" indent="-285750" eaLnBrk="0" hangingPunct="0">
              <a:defRPr b="1">
                <a:latin typeface="EYInterstate" pitchFamily="2" charset="0"/>
              </a:defRPr>
            </a:lvl2pPr>
            <a:lvl3pPr marL="1143000" indent="-228600" eaLnBrk="0" hangingPunct="0">
              <a:defRPr b="1">
                <a:latin typeface="EYInterstate" pitchFamily="2" charset="0"/>
              </a:defRPr>
            </a:lvl3pPr>
            <a:lvl4pPr marL="1600200" indent="-228600" eaLnBrk="0" hangingPunct="0">
              <a:defRPr b="1">
                <a:latin typeface="EYInterstate" pitchFamily="2" charset="0"/>
              </a:defRPr>
            </a:lvl4pPr>
            <a:lvl5pPr marL="2057400" indent="-228600" eaLnBrk="0" hangingPunct="0">
              <a:defRPr b="1">
                <a:latin typeface="EYInterstate" pitchFamily="2" charset="0"/>
              </a:defRPr>
            </a:lvl5pPr>
            <a:lvl6pPr marL="2514600" indent="-228600" eaLnBrk="0" fontAlgn="base" hangingPunct="0">
              <a:spcBef>
                <a:spcPct val="0"/>
              </a:spcBef>
              <a:spcAft>
                <a:spcPct val="0"/>
              </a:spcAft>
              <a:defRPr b="1">
                <a:latin typeface="EYInterstate" pitchFamily="2" charset="0"/>
              </a:defRPr>
            </a:lvl6pPr>
            <a:lvl7pPr marL="2971800" indent="-228600" eaLnBrk="0" fontAlgn="base" hangingPunct="0">
              <a:spcBef>
                <a:spcPct val="0"/>
              </a:spcBef>
              <a:spcAft>
                <a:spcPct val="0"/>
              </a:spcAft>
              <a:defRPr b="1">
                <a:latin typeface="EYInterstate" pitchFamily="2" charset="0"/>
              </a:defRPr>
            </a:lvl7pPr>
            <a:lvl8pPr marL="3429000" indent="-228600" eaLnBrk="0" fontAlgn="base" hangingPunct="0">
              <a:spcBef>
                <a:spcPct val="0"/>
              </a:spcBef>
              <a:spcAft>
                <a:spcPct val="0"/>
              </a:spcAft>
              <a:defRPr b="1">
                <a:latin typeface="EYInterstate" pitchFamily="2" charset="0"/>
              </a:defRPr>
            </a:lvl8pPr>
            <a:lvl9pPr marL="3886200" indent="-228600" eaLnBrk="0" fontAlgn="base" hangingPunct="0">
              <a:spcBef>
                <a:spcPct val="0"/>
              </a:spcBef>
              <a:spcAft>
                <a:spcPct val="0"/>
              </a:spcAft>
              <a:defRPr b="1">
                <a:latin typeface="EYInterstate" pitchFamily="2" charset="0"/>
              </a:defRPr>
            </a:lvl9pPr>
          </a:lstStyle>
          <a:p>
            <a:r>
              <a:rPr lang="en-US" altLang="en-US" dirty="0"/>
              <a:t>1. </a:t>
            </a:r>
            <a:r>
              <a:rPr lang="en-US" altLang="en-US" dirty="0" smtClean="0"/>
              <a:t>Meaning of Financial Instruments</a:t>
            </a:r>
            <a:endParaRPr lang="en-US" altLang="en-US" dirty="0"/>
          </a:p>
        </p:txBody>
      </p:sp>
      <p:sp>
        <p:nvSpPr>
          <p:cNvPr id="33" name="Text Box 37"/>
          <p:cNvSpPr txBox="1">
            <a:spLocks noChangeArrowheads="1"/>
          </p:cNvSpPr>
          <p:nvPr/>
        </p:nvSpPr>
        <p:spPr bwMode="auto">
          <a:xfrm>
            <a:off x="468559" y="1556792"/>
            <a:ext cx="8061559" cy="276999"/>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1200" b="0">
                <a:latin typeface="EYInterstate" pitchFamily="2" charset="0"/>
              </a:defRPr>
            </a:lvl1pPr>
            <a:lvl2pPr marL="742950" indent="-285750" eaLnBrk="0" hangingPunct="0">
              <a:defRPr b="1">
                <a:latin typeface="EYInterstate" pitchFamily="2" charset="0"/>
              </a:defRPr>
            </a:lvl2pPr>
            <a:lvl3pPr marL="1143000" indent="-228600" eaLnBrk="0" hangingPunct="0">
              <a:defRPr b="1">
                <a:latin typeface="EYInterstate" pitchFamily="2" charset="0"/>
              </a:defRPr>
            </a:lvl3pPr>
            <a:lvl4pPr marL="1600200" indent="-228600" eaLnBrk="0" hangingPunct="0">
              <a:defRPr b="1">
                <a:latin typeface="EYInterstate" pitchFamily="2" charset="0"/>
              </a:defRPr>
            </a:lvl4pPr>
            <a:lvl5pPr marL="2057400" indent="-228600" eaLnBrk="0" hangingPunct="0">
              <a:defRPr b="1">
                <a:latin typeface="EYInterstate" pitchFamily="2" charset="0"/>
              </a:defRPr>
            </a:lvl5pPr>
            <a:lvl6pPr marL="2514600" indent="-228600" eaLnBrk="0" fontAlgn="base" hangingPunct="0">
              <a:spcBef>
                <a:spcPct val="0"/>
              </a:spcBef>
              <a:spcAft>
                <a:spcPct val="0"/>
              </a:spcAft>
              <a:defRPr b="1">
                <a:latin typeface="EYInterstate" pitchFamily="2" charset="0"/>
              </a:defRPr>
            </a:lvl6pPr>
            <a:lvl7pPr marL="2971800" indent="-228600" eaLnBrk="0" fontAlgn="base" hangingPunct="0">
              <a:spcBef>
                <a:spcPct val="0"/>
              </a:spcBef>
              <a:spcAft>
                <a:spcPct val="0"/>
              </a:spcAft>
              <a:defRPr b="1">
                <a:latin typeface="EYInterstate" pitchFamily="2" charset="0"/>
              </a:defRPr>
            </a:lvl7pPr>
            <a:lvl8pPr marL="3429000" indent="-228600" eaLnBrk="0" fontAlgn="base" hangingPunct="0">
              <a:spcBef>
                <a:spcPct val="0"/>
              </a:spcBef>
              <a:spcAft>
                <a:spcPct val="0"/>
              </a:spcAft>
              <a:defRPr b="1">
                <a:latin typeface="EYInterstate" pitchFamily="2" charset="0"/>
              </a:defRPr>
            </a:lvl8pPr>
            <a:lvl9pPr marL="3886200" indent="-228600" eaLnBrk="0" fontAlgn="base" hangingPunct="0">
              <a:spcBef>
                <a:spcPct val="0"/>
              </a:spcBef>
              <a:spcAft>
                <a:spcPct val="0"/>
              </a:spcAft>
              <a:defRPr b="1">
                <a:latin typeface="EYInterstate" pitchFamily="2" charset="0"/>
              </a:defRPr>
            </a:lvl9pPr>
          </a:lstStyle>
          <a:p>
            <a:r>
              <a:rPr lang="en-US" altLang="en-US" dirty="0"/>
              <a:t>2. </a:t>
            </a:r>
            <a:r>
              <a:rPr lang="en-US" altLang="en-US" dirty="0" smtClean="0"/>
              <a:t>Classification of Financial Assets</a:t>
            </a:r>
            <a:endParaRPr lang="en-US" altLang="en-US" dirty="0"/>
          </a:p>
        </p:txBody>
      </p:sp>
      <p:sp>
        <p:nvSpPr>
          <p:cNvPr id="35" name="Text Box 39"/>
          <p:cNvSpPr txBox="1">
            <a:spLocks noChangeArrowheads="1"/>
          </p:cNvSpPr>
          <p:nvPr/>
        </p:nvSpPr>
        <p:spPr bwMode="auto">
          <a:xfrm>
            <a:off x="457199" y="2780928"/>
            <a:ext cx="8061559" cy="276999"/>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1200" b="0">
                <a:latin typeface="EYInterstate" pitchFamily="2" charset="0"/>
              </a:defRPr>
            </a:lvl1pPr>
            <a:lvl2pPr marL="742950" indent="-285750" eaLnBrk="0" hangingPunct="0">
              <a:defRPr b="1">
                <a:latin typeface="EYInterstate" pitchFamily="2" charset="0"/>
              </a:defRPr>
            </a:lvl2pPr>
            <a:lvl3pPr marL="1143000" indent="-228600" eaLnBrk="0" hangingPunct="0">
              <a:defRPr b="1">
                <a:latin typeface="EYInterstate" pitchFamily="2" charset="0"/>
              </a:defRPr>
            </a:lvl3pPr>
            <a:lvl4pPr marL="1600200" indent="-228600" eaLnBrk="0" hangingPunct="0">
              <a:defRPr b="1">
                <a:latin typeface="EYInterstate" pitchFamily="2" charset="0"/>
              </a:defRPr>
            </a:lvl4pPr>
            <a:lvl5pPr marL="2057400" indent="-228600" eaLnBrk="0" hangingPunct="0">
              <a:defRPr b="1">
                <a:latin typeface="EYInterstate" pitchFamily="2" charset="0"/>
              </a:defRPr>
            </a:lvl5pPr>
            <a:lvl6pPr marL="2514600" indent="-228600" eaLnBrk="0" fontAlgn="base" hangingPunct="0">
              <a:spcBef>
                <a:spcPct val="0"/>
              </a:spcBef>
              <a:spcAft>
                <a:spcPct val="0"/>
              </a:spcAft>
              <a:defRPr b="1">
                <a:latin typeface="EYInterstate" pitchFamily="2" charset="0"/>
              </a:defRPr>
            </a:lvl6pPr>
            <a:lvl7pPr marL="2971800" indent="-228600" eaLnBrk="0" fontAlgn="base" hangingPunct="0">
              <a:spcBef>
                <a:spcPct val="0"/>
              </a:spcBef>
              <a:spcAft>
                <a:spcPct val="0"/>
              </a:spcAft>
              <a:defRPr b="1">
                <a:latin typeface="EYInterstate" pitchFamily="2" charset="0"/>
              </a:defRPr>
            </a:lvl7pPr>
            <a:lvl8pPr marL="3429000" indent="-228600" eaLnBrk="0" fontAlgn="base" hangingPunct="0">
              <a:spcBef>
                <a:spcPct val="0"/>
              </a:spcBef>
              <a:spcAft>
                <a:spcPct val="0"/>
              </a:spcAft>
              <a:defRPr b="1">
                <a:latin typeface="EYInterstate" pitchFamily="2" charset="0"/>
              </a:defRPr>
            </a:lvl8pPr>
            <a:lvl9pPr marL="3886200" indent="-228600" eaLnBrk="0" fontAlgn="base" hangingPunct="0">
              <a:spcBef>
                <a:spcPct val="0"/>
              </a:spcBef>
              <a:spcAft>
                <a:spcPct val="0"/>
              </a:spcAft>
              <a:defRPr b="1">
                <a:latin typeface="EYInterstate" pitchFamily="2" charset="0"/>
              </a:defRPr>
            </a:lvl9pPr>
          </a:lstStyle>
          <a:p>
            <a:r>
              <a:rPr lang="en-US" altLang="en-US" dirty="0"/>
              <a:t>5. </a:t>
            </a:r>
            <a:r>
              <a:rPr lang="en-US" altLang="en-US" dirty="0" smtClean="0"/>
              <a:t>Initial Measurement</a:t>
            </a:r>
            <a:endParaRPr lang="en-US" altLang="en-US" dirty="0"/>
          </a:p>
        </p:txBody>
      </p:sp>
      <p:sp>
        <p:nvSpPr>
          <p:cNvPr id="25" name="Text Box 36"/>
          <p:cNvSpPr txBox="1">
            <a:spLocks noChangeArrowheads="1"/>
          </p:cNvSpPr>
          <p:nvPr/>
        </p:nvSpPr>
        <p:spPr bwMode="auto">
          <a:xfrm>
            <a:off x="446954" y="1916832"/>
            <a:ext cx="8061559" cy="276999"/>
          </a:xfrm>
          <a:prstGeom prst="rect">
            <a:avLst/>
          </a:prstGeom>
          <a:solidFill>
            <a:srgbClr val="FFD200"/>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1200" b="0">
                <a:latin typeface="EYInterstate" pitchFamily="2" charset="0"/>
              </a:defRPr>
            </a:lvl1pPr>
            <a:lvl2pPr marL="742950" indent="-285750" eaLnBrk="0" hangingPunct="0">
              <a:defRPr b="1">
                <a:latin typeface="EYInterstate" pitchFamily="2" charset="0"/>
              </a:defRPr>
            </a:lvl2pPr>
            <a:lvl3pPr marL="1143000" indent="-228600" eaLnBrk="0" hangingPunct="0">
              <a:defRPr b="1">
                <a:latin typeface="EYInterstate" pitchFamily="2" charset="0"/>
              </a:defRPr>
            </a:lvl3pPr>
            <a:lvl4pPr marL="1600200" indent="-228600" eaLnBrk="0" hangingPunct="0">
              <a:defRPr b="1">
                <a:latin typeface="EYInterstate" pitchFamily="2" charset="0"/>
              </a:defRPr>
            </a:lvl4pPr>
            <a:lvl5pPr marL="2057400" indent="-228600" eaLnBrk="0" hangingPunct="0">
              <a:defRPr b="1">
                <a:latin typeface="EYInterstate" pitchFamily="2" charset="0"/>
              </a:defRPr>
            </a:lvl5pPr>
            <a:lvl6pPr marL="2514600" indent="-228600" eaLnBrk="0" fontAlgn="base" hangingPunct="0">
              <a:spcBef>
                <a:spcPct val="0"/>
              </a:spcBef>
              <a:spcAft>
                <a:spcPct val="0"/>
              </a:spcAft>
              <a:defRPr b="1">
                <a:latin typeface="EYInterstate" pitchFamily="2" charset="0"/>
              </a:defRPr>
            </a:lvl6pPr>
            <a:lvl7pPr marL="2971800" indent="-228600" eaLnBrk="0" fontAlgn="base" hangingPunct="0">
              <a:spcBef>
                <a:spcPct val="0"/>
              </a:spcBef>
              <a:spcAft>
                <a:spcPct val="0"/>
              </a:spcAft>
              <a:defRPr b="1">
                <a:latin typeface="EYInterstate" pitchFamily="2" charset="0"/>
              </a:defRPr>
            </a:lvl7pPr>
            <a:lvl8pPr marL="3429000" indent="-228600" eaLnBrk="0" fontAlgn="base" hangingPunct="0">
              <a:spcBef>
                <a:spcPct val="0"/>
              </a:spcBef>
              <a:spcAft>
                <a:spcPct val="0"/>
              </a:spcAft>
              <a:defRPr b="1">
                <a:latin typeface="EYInterstate" pitchFamily="2" charset="0"/>
              </a:defRPr>
            </a:lvl8pPr>
            <a:lvl9pPr marL="3886200" indent="-228600" eaLnBrk="0" fontAlgn="base" hangingPunct="0">
              <a:spcBef>
                <a:spcPct val="0"/>
              </a:spcBef>
              <a:spcAft>
                <a:spcPct val="0"/>
              </a:spcAft>
              <a:defRPr b="1">
                <a:latin typeface="EYInterstate" pitchFamily="2" charset="0"/>
              </a:defRPr>
            </a:lvl9pPr>
          </a:lstStyle>
          <a:p>
            <a:r>
              <a:rPr lang="en-US" altLang="en-US" dirty="0" smtClean="0"/>
              <a:t>3. </a:t>
            </a:r>
            <a:r>
              <a:rPr lang="en-US" altLang="en-US" dirty="0"/>
              <a:t>Classification of Financial </a:t>
            </a:r>
            <a:r>
              <a:rPr lang="en-US" altLang="en-US" dirty="0" smtClean="0"/>
              <a:t>Liabilities</a:t>
            </a:r>
            <a:endParaRPr lang="en-US" altLang="en-US" dirty="0"/>
          </a:p>
        </p:txBody>
      </p:sp>
    </p:spTree>
    <p:extLst>
      <p:ext uri="{BB962C8B-B14F-4D97-AF65-F5344CB8AC3E}">
        <p14:creationId xmlns:p14="http://schemas.microsoft.com/office/powerpoint/2010/main" val="1409319160"/>
      </p:ext>
    </p:extLst>
  </p:cSld>
  <p:clrMapOvr>
    <a:masterClrMapping/>
  </p:clrMapOvr>
  <p:transition advClick="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6"/>
          <p:cNvGraphicFramePr>
            <a:graphicFrameLocks/>
          </p:cNvGraphicFramePr>
          <p:nvPr>
            <p:extLst/>
          </p:nvPr>
        </p:nvGraphicFramePr>
        <p:xfrm>
          <a:off x="641846" y="1358656"/>
          <a:ext cx="7614288" cy="4673496"/>
        </p:xfrm>
        <a:graphic>
          <a:graphicData uri="http://schemas.openxmlformats.org/drawingml/2006/table">
            <a:tbl>
              <a:tblPr firstRow="1" bandRow="1"/>
              <a:tblGrid>
                <a:gridCol w="4514666"/>
                <a:gridCol w="1549811"/>
                <a:gridCol w="1549811"/>
              </a:tblGrid>
              <a:tr h="492322">
                <a:tc>
                  <a:txBody>
                    <a:bodyPr/>
                    <a:lstStyle>
                      <a:lvl1pPr marL="0" algn="l" defTabSz="914400" rtl="0" eaLnBrk="1" latinLnBrk="0" hangingPunct="1">
                        <a:defRPr sz="1800" b="1" kern="1200">
                          <a:solidFill>
                            <a:schemeClr val="lt1"/>
                          </a:solidFill>
                          <a:latin typeface="Arial"/>
                          <a:ea typeface=""/>
                          <a:cs typeface=""/>
                        </a:defRPr>
                      </a:lvl1pPr>
                      <a:lvl2pPr marL="457200" algn="l" defTabSz="914400" rtl="0" eaLnBrk="1" latinLnBrk="0" hangingPunct="1">
                        <a:defRPr sz="1800" b="1" kern="1200">
                          <a:solidFill>
                            <a:schemeClr val="lt1"/>
                          </a:solidFill>
                          <a:latin typeface="Arial"/>
                          <a:ea typeface=""/>
                          <a:cs typeface=""/>
                        </a:defRPr>
                      </a:lvl2pPr>
                      <a:lvl3pPr marL="914400" algn="l" defTabSz="914400" rtl="0" eaLnBrk="1" latinLnBrk="0" hangingPunct="1">
                        <a:defRPr sz="1800" b="1" kern="1200">
                          <a:solidFill>
                            <a:schemeClr val="lt1"/>
                          </a:solidFill>
                          <a:latin typeface="Arial"/>
                          <a:ea typeface=""/>
                          <a:cs typeface=""/>
                        </a:defRPr>
                      </a:lvl3pPr>
                      <a:lvl4pPr marL="1371600" algn="l" defTabSz="914400" rtl="0" eaLnBrk="1" latinLnBrk="0" hangingPunct="1">
                        <a:defRPr sz="1800" b="1" kern="1200">
                          <a:solidFill>
                            <a:schemeClr val="lt1"/>
                          </a:solidFill>
                          <a:latin typeface="Arial"/>
                          <a:ea typeface=""/>
                          <a:cs typeface=""/>
                        </a:defRPr>
                      </a:lvl4pPr>
                      <a:lvl5pPr marL="1828800" algn="l" defTabSz="914400" rtl="0" eaLnBrk="1" latinLnBrk="0" hangingPunct="1">
                        <a:defRPr sz="1800" b="1" kern="1200">
                          <a:solidFill>
                            <a:schemeClr val="lt1"/>
                          </a:solidFill>
                          <a:latin typeface="Arial"/>
                          <a:ea typeface=""/>
                          <a:cs typeface=""/>
                        </a:defRPr>
                      </a:lvl5pPr>
                      <a:lvl6pPr marL="2286000" algn="l" defTabSz="914400" rtl="0" eaLnBrk="1" latinLnBrk="0" hangingPunct="1">
                        <a:defRPr sz="1800" b="1" kern="1200">
                          <a:solidFill>
                            <a:schemeClr val="lt1"/>
                          </a:solidFill>
                          <a:latin typeface="Arial"/>
                          <a:ea typeface=""/>
                          <a:cs typeface=""/>
                        </a:defRPr>
                      </a:lvl6pPr>
                      <a:lvl7pPr marL="2743200" algn="l" defTabSz="914400" rtl="0" eaLnBrk="1" latinLnBrk="0" hangingPunct="1">
                        <a:defRPr sz="1800" b="1" kern="1200">
                          <a:solidFill>
                            <a:schemeClr val="lt1"/>
                          </a:solidFill>
                          <a:latin typeface="Arial"/>
                          <a:ea typeface=""/>
                          <a:cs typeface=""/>
                        </a:defRPr>
                      </a:lvl7pPr>
                      <a:lvl8pPr marL="3200400" algn="l" defTabSz="914400" rtl="0" eaLnBrk="1" latinLnBrk="0" hangingPunct="1">
                        <a:defRPr sz="1800" b="1" kern="1200">
                          <a:solidFill>
                            <a:schemeClr val="lt1"/>
                          </a:solidFill>
                          <a:latin typeface="Arial"/>
                          <a:ea typeface=""/>
                          <a:cs typeface=""/>
                        </a:defRPr>
                      </a:lvl8pPr>
                      <a:lvl9pPr marL="3657600" algn="l" defTabSz="914400" rtl="0" eaLnBrk="1" latinLnBrk="0" hangingPunct="1">
                        <a:defRPr sz="1800" b="1" kern="1200">
                          <a:solidFill>
                            <a:schemeClr val="lt1"/>
                          </a:solidFill>
                          <a:latin typeface="Arial"/>
                          <a:ea typeface=""/>
                          <a:cs typeface=""/>
                        </a:defRPr>
                      </a:lvl9pPr>
                    </a:lstStyle>
                    <a:p>
                      <a:pPr algn="l">
                        <a:lnSpc>
                          <a:spcPts val="1800"/>
                        </a:lnSpc>
                      </a:pPr>
                      <a:r>
                        <a:rPr lang="en-GB" sz="1300" kern="1200" dirty="0" smtClean="0">
                          <a:solidFill>
                            <a:srgbClr val="FFFFFF"/>
                          </a:solidFill>
                          <a:latin typeface="EYInterstate" panose="02000503020000020004" pitchFamily="2" charset="0"/>
                          <a:ea typeface="+mn-ea"/>
                          <a:cs typeface="+mn-cs"/>
                        </a:rPr>
                        <a:t>Scope of ECL requirements</a:t>
                      </a:r>
                      <a:endParaRPr lang="en-GB" sz="1300" kern="1200" dirty="0">
                        <a:solidFill>
                          <a:srgbClr val="FFFFFF"/>
                        </a:solidFill>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12700" cmpd="sng">
                      <a:solidFill>
                        <a:srgbClr val="808080"/>
                      </a:solidFill>
                    </a:lnT>
                    <a:lnB w="38100" cmpd="sng">
                      <a:solidFill>
                        <a:srgbClr val="808080"/>
                      </a:solidFill>
                    </a:lnB>
                    <a:lnTlToBr w="12700" cmpd="sng">
                      <a:noFill/>
                      <a:prstDash val="solid"/>
                    </a:lnTlToBr>
                    <a:lnBlToTr w="12700" cmpd="sng">
                      <a:noFill/>
                      <a:prstDash val="solid"/>
                    </a:lnBlToTr>
                    <a:solidFill>
                      <a:srgbClr val="808080"/>
                    </a:solidFill>
                  </a:tcPr>
                </a:tc>
                <a:tc>
                  <a:txBody>
                    <a:bodyPr/>
                    <a:lstStyle>
                      <a:lvl1pPr marL="0" algn="l" defTabSz="914400" rtl="0" eaLnBrk="1" latinLnBrk="0" hangingPunct="1">
                        <a:defRPr sz="1800" b="1" kern="1200">
                          <a:solidFill>
                            <a:schemeClr val="lt1"/>
                          </a:solidFill>
                          <a:latin typeface="Arial"/>
                          <a:ea typeface=""/>
                          <a:cs typeface=""/>
                        </a:defRPr>
                      </a:lvl1pPr>
                      <a:lvl2pPr marL="457200" algn="l" defTabSz="914400" rtl="0" eaLnBrk="1" latinLnBrk="0" hangingPunct="1">
                        <a:defRPr sz="1800" b="1" kern="1200">
                          <a:solidFill>
                            <a:schemeClr val="lt1"/>
                          </a:solidFill>
                          <a:latin typeface="Arial"/>
                          <a:ea typeface=""/>
                          <a:cs typeface=""/>
                        </a:defRPr>
                      </a:lvl2pPr>
                      <a:lvl3pPr marL="914400" algn="l" defTabSz="914400" rtl="0" eaLnBrk="1" latinLnBrk="0" hangingPunct="1">
                        <a:defRPr sz="1800" b="1" kern="1200">
                          <a:solidFill>
                            <a:schemeClr val="lt1"/>
                          </a:solidFill>
                          <a:latin typeface="Arial"/>
                          <a:ea typeface=""/>
                          <a:cs typeface=""/>
                        </a:defRPr>
                      </a:lvl3pPr>
                      <a:lvl4pPr marL="1371600" algn="l" defTabSz="914400" rtl="0" eaLnBrk="1" latinLnBrk="0" hangingPunct="1">
                        <a:defRPr sz="1800" b="1" kern="1200">
                          <a:solidFill>
                            <a:schemeClr val="lt1"/>
                          </a:solidFill>
                          <a:latin typeface="Arial"/>
                          <a:ea typeface=""/>
                          <a:cs typeface=""/>
                        </a:defRPr>
                      </a:lvl4pPr>
                      <a:lvl5pPr marL="1828800" algn="l" defTabSz="914400" rtl="0" eaLnBrk="1" latinLnBrk="0" hangingPunct="1">
                        <a:defRPr sz="1800" b="1" kern="1200">
                          <a:solidFill>
                            <a:schemeClr val="lt1"/>
                          </a:solidFill>
                          <a:latin typeface="Arial"/>
                          <a:ea typeface=""/>
                          <a:cs typeface=""/>
                        </a:defRPr>
                      </a:lvl5pPr>
                      <a:lvl6pPr marL="2286000" algn="l" defTabSz="914400" rtl="0" eaLnBrk="1" latinLnBrk="0" hangingPunct="1">
                        <a:defRPr sz="1800" b="1" kern="1200">
                          <a:solidFill>
                            <a:schemeClr val="lt1"/>
                          </a:solidFill>
                          <a:latin typeface="Arial"/>
                          <a:ea typeface=""/>
                          <a:cs typeface=""/>
                        </a:defRPr>
                      </a:lvl6pPr>
                      <a:lvl7pPr marL="2743200" algn="l" defTabSz="914400" rtl="0" eaLnBrk="1" latinLnBrk="0" hangingPunct="1">
                        <a:defRPr sz="1800" b="1" kern="1200">
                          <a:solidFill>
                            <a:schemeClr val="lt1"/>
                          </a:solidFill>
                          <a:latin typeface="Arial"/>
                          <a:ea typeface=""/>
                          <a:cs typeface=""/>
                        </a:defRPr>
                      </a:lvl7pPr>
                      <a:lvl8pPr marL="3200400" algn="l" defTabSz="914400" rtl="0" eaLnBrk="1" latinLnBrk="0" hangingPunct="1">
                        <a:defRPr sz="1800" b="1" kern="1200">
                          <a:solidFill>
                            <a:schemeClr val="lt1"/>
                          </a:solidFill>
                          <a:latin typeface="Arial"/>
                          <a:ea typeface=""/>
                          <a:cs typeface=""/>
                        </a:defRPr>
                      </a:lvl8pPr>
                      <a:lvl9pPr marL="3657600" algn="l" defTabSz="914400" rtl="0" eaLnBrk="1" latinLnBrk="0" hangingPunct="1">
                        <a:defRPr sz="1800" b="1" kern="1200">
                          <a:solidFill>
                            <a:schemeClr val="lt1"/>
                          </a:solidFill>
                          <a:latin typeface="Arial"/>
                          <a:ea typeface=""/>
                          <a:cs typeface=""/>
                        </a:defRPr>
                      </a:lvl9pPr>
                    </a:lstStyle>
                    <a:p>
                      <a:pPr algn="ctr">
                        <a:lnSpc>
                          <a:spcPts val="1800"/>
                        </a:lnSpc>
                      </a:pPr>
                      <a:r>
                        <a:rPr lang="en-GB" sz="1300" kern="1200" dirty="0" smtClean="0">
                          <a:solidFill>
                            <a:srgbClr val="FFFFFF"/>
                          </a:solidFill>
                          <a:latin typeface="EYInterstate" panose="02000503020000020004" pitchFamily="2" charset="0"/>
                          <a:ea typeface="+mn-ea"/>
                          <a:cs typeface="+mn-cs"/>
                        </a:rPr>
                        <a:t>General approach</a:t>
                      </a:r>
                      <a:endParaRPr lang="en-GB" sz="1300" kern="1200" dirty="0">
                        <a:solidFill>
                          <a:srgbClr val="FFFFFF"/>
                        </a:solidFill>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12700" cmpd="sng">
                      <a:solidFill>
                        <a:srgbClr val="808080"/>
                      </a:solidFill>
                    </a:lnT>
                    <a:lnB w="38100" cmpd="sng">
                      <a:solidFill>
                        <a:srgbClr val="808080"/>
                      </a:solidFill>
                    </a:lnB>
                    <a:lnTlToBr w="12700" cmpd="sng">
                      <a:noFill/>
                      <a:prstDash val="solid"/>
                    </a:lnTlToBr>
                    <a:lnBlToTr w="12700" cmpd="sng">
                      <a:noFill/>
                      <a:prstDash val="solid"/>
                    </a:lnBlToTr>
                    <a:solidFill>
                      <a:srgbClr val="808080"/>
                    </a:solidFill>
                  </a:tcPr>
                </a:tc>
                <a:tc>
                  <a:txBody>
                    <a:bodyPr/>
                    <a:lstStyle>
                      <a:lvl1pPr marL="0" algn="l" defTabSz="914400" rtl="0" eaLnBrk="1" latinLnBrk="0" hangingPunct="1">
                        <a:defRPr sz="1800" b="1" kern="1200">
                          <a:solidFill>
                            <a:schemeClr val="lt1"/>
                          </a:solidFill>
                          <a:latin typeface="Arial"/>
                          <a:ea typeface=""/>
                          <a:cs typeface=""/>
                        </a:defRPr>
                      </a:lvl1pPr>
                      <a:lvl2pPr marL="457200" algn="l" defTabSz="914400" rtl="0" eaLnBrk="1" latinLnBrk="0" hangingPunct="1">
                        <a:defRPr sz="1800" b="1" kern="1200">
                          <a:solidFill>
                            <a:schemeClr val="lt1"/>
                          </a:solidFill>
                          <a:latin typeface="Arial"/>
                          <a:ea typeface=""/>
                          <a:cs typeface=""/>
                        </a:defRPr>
                      </a:lvl2pPr>
                      <a:lvl3pPr marL="914400" algn="l" defTabSz="914400" rtl="0" eaLnBrk="1" latinLnBrk="0" hangingPunct="1">
                        <a:defRPr sz="1800" b="1" kern="1200">
                          <a:solidFill>
                            <a:schemeClr val="lt1"/>
                          </a:solidFill>
                          <a:latin typeface="Arial"/>
                          <a:ea typeface=""/>
                          <a:cs typeface=""/>
                        </a:defRPr>
                      </a:lvl3pPr>
                      <a:lvl4pPr marL="1371600" algn="l" defTabSz="914400" rtl="0" eaLnBrk="1" latinLnBrk="0" hangingPunct="1">
                        <a:defRPr sz="1800" b="1" kern="1200">
                          <a:solidFill>
                            <a:schemeClr val="lt1"/>
                          </a:solidFill>
                          <a:latin typeface="Arial"/>
                          <a:ea typeface=""/>
                          <a:cs typeface=""/>
                        </a:defRPr>
                      </a:lvl4pPr>
                      <a:lvl5pPr marL="1828800" algn="l" defTabSz="914400" rtl="0" eaLnBrk="1" latinLnBrk="0" hangingPunct="1">
                        <a:defRPr sz="1800" b="1" kern="1200">
                          <a:solidFill>
                            <a:schemeClr val="lt1"/>
                          </a:solidFill>
                          <a:latin typeface="Arial"/>
                          <a:ea typeface=""/>
                          <a:cs typeface=""/>
                        </a:defRPr>
                      </a:lvl5pPr>
                      <a:lvl6pPr marL="2286000" algn="l" defTabSz="914400" rtl="0" eaLnBrk="1" latinLnBrk="0" hangingPunct="1">
                        <a:defRPr sz="1800" b="1" kern="1200">
                          <a:solidFill>
                            <a:schemeClr val="lt1"/>
                          </a:solidFill>
                          <a:latin typeface="Arial"/>
                          <a:ea typeface=""/>
                          <a:cs typeface=""/>
                        </a:defRPr>
                      </a:lvl6pPr>
                      <a:lvl7pPr marL="2743200" algn="l" defTabSz="914400" rtl="0" eaLnBrk="1" latinLnBrk="0" hangingPunct="1">
                        <a:defRPr sz="1800" b="1" kern="1200">
                          <a:solidFill>
                            <a:schemeClr val="lt1"/>
                          </a:solidFill>
                          <a:latin typeface="Arial"/>
                          <a:ea typeface=""/>
                          <a:cs typeface=""/>
                        </a:defRPr>
                      </a:lvl7pPr>
                      <a:lvl8pPr marL="3200400" algn="l" defTabSz="914400" rtl="0" eaLnBrk="1" latinLnBrk="0" hangingPunct="1">
                        <a:defRPr sz="1800" b="1" kern="1200">
                          <a:solidFill>
                            <a:schemeClr val="lt1"/>
                          </a:solidFill>
                          <a:latin typeface="Arial"/>
                          <a:ea typeface=""/>
                          <a:cs typeface=""/>
                        </a:defRPr>
                      </a:lvl8pPr>
                      <a:lvl9pPr marL="3657600" algn="l" defTabSz="914400" rtl="0" eaLnBrk="1" latinLnBrk="0" hangingPunct="1">
                        <a:defRPr sz="1800" b="1" kern="1200">
                          <a:solidFill>
                            <a:schemeClr val="lt1"/>
                          </a:solidFill>
                          <a:latin typeface="Arial"/>
                          <a:ea typeface=""/>
                          <a:cs typeface=""/>
                        </a:defRPr>
                      </a:lvl9pPr>
                    </a:lstStyle>
                    <a:p>
                      <a:pPr algn="ctr">
                        <a:lnSpc>
                          <a:spcPts val="1800"/>
                        </a:lnSpc>
                      </a:pPr>
                      <a:r>
                        <a:rPr lang="en-GB" sz="1300" kern="1200" dirty="0" smtClean="0">
                          <a:solidFill>
                            <a:srgbClr val="FFFFFF"/>
                          </a:solidFill>
                          <a:latin typeface="EYInterstate" panose="02000503020000020004" pitchFamily="2" charset="0"/>
                          <a:ea typeface="+mn-ea"/>
                          <a:cs typeface="+mn-cs"/>
                        </a:rPr>
                        <a:t>Simplified approach</a:t>
                      </a:r>
                      <a:endParaRPr lang="en-GB" sz="1300" kern="1200" dirty="0">
                        <a:solidFill>
                          <a:srgbClr val="FFFFFF"/>
                        </a:solidFill>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12700" cmpd="sng">
                      <a:solidFill>
                        <a:srgbClr val="808080"/>
                      </a:solidFill>
                    </a:lnT>
                    <a:lnB w="38100" cmpd="sng">
                      <a:solidFill>
                        <a:srgbClr val="808080"/>
                      </a:solidFill>
                    </a:lnB>
                    <a:lnTlToBr w="12700" cmpd="sng">
                      <a:noFill/>
                      <a:prstDash val="solid"/>
                    </a:lnTlToBr>
                    <a:lnBlToTr w="12700" cmpd="sng">
                      <a:noFill/>
                      <a:prstDash val="solid"/>
                    </a:lnBlToTr>
                    <a:solidFill>
                      <a:srgbClr val="808080"/>
                    </a:solidFill>
                  </a:tcPr>
                </a:tc>
              </a:tr>
              <a:tr h="307701">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a:lnSpc>
                          <a:spcPts val="1600"/>
                        </a:lnSpc>
                      </a:pPr>
                      <a:r>
                        <a:rPr lang="en-GB" sz="1300" b="1" i="0" kern="1200" dirty="0" smtClean="0">
                          <a:solidFill>
                            <a:srgbClr val="808080"/>
                          </a:solidFill>
                          <a:latin typeface="EYInterstate" panose="02000503020000020004" pitchFamily="2" charset="0"/>
                          <a:ea typeface="+mn-ea"/>
                          <a:cs typeface="+mn-cs"/>
                        </a:rPr>
                        <a:t>Ind AS 109 Financial Instruments</a:t>
                      </a:r>
                      <a:endParaRPr lang="en-GB" sz="1300" b="1" i="0" kern="1200" dirty="0">
                        <a:solidFill>
                          <a:srgbClr val="808080"/>
                        </a:solidFill>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38100" cmpd="sng">
                      <a:solidFill>
                        <a:srgbClr val="808080"/>
                      </a:solidFill>
                    </a:lnT>
                    <a:lnB w="12700" cmpd="sng">
                      <a:solidFill>
                        <a:srgbClr val="808080"/>
                      </a:solidFill>
                    </a:lnB>
                    <a:lnTlToBr w="12700" cmpd="sng">
                      <a:noFill/>
                      <a:prstDash val="solid"/>
                    </a:lnTlToBr>
                    <a:lnBlToTr w="12700" cmpd="sng">
                      <a:noFill/>
                      <a:prstDash val="solid"/>
                    </a:lnBlToTr>
                    <a:solidFill>
                      <a:srgbClr val="C0C0C0"/>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endParaRPr lang="en-GB" sz="130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38100" cmpd="sng">
                      <a:solidFill>
                        <a:srgbClr val="808080"/>
                      </a:solidFill>
                    </a:lnT>
                    <a:lnB w="12700" cmpd="sng">
                      <a:solidFill>
                        <a:srgbClr val="808080"/>
                      </a:solidFill>
                    </a:lnB>
                    <a:lnTlToBr w="12700" cmpd="sng">
                      <a:noFill/>
                      <a:prstDash val="solid"/>
                    </a:lnTlToBr>
                    <a:lnBlToTr w="12700" cmpd="sng">
                      <a:noFill/>
                      <a:prstDash val="solid"/>
                    </a:lnBlToTr>
                    <a:solidFill>
                      <a:srgbClr val="C0C0C0"/>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endParaRPr lang="en-GB" sz="130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38100" cmpd="sng">
                      <a:solidFill>
                        <a:srgbClr val="808080"/>
                      </a:solidFill>
                    </a:lnT>
                    <a:lnB w="12700" cmpd="sng">
                      <a:solidFill>
                        <a:srgbClr val="808080"/>
                      </a:solidFill>
                    </a:lnB>
                    <a:lnTlToBr w="12700" cmpd="sng">
                      <a:noFill/>
                      <a:prstDash val="solid"/>
                    </a:lnTlToBr>
                    <a:lnBlToTr w="12700" cmpd="sng">
                      <a:noFill/>
                      <a:prstDash val="solid"/>
                    </a:lnBlToTr>
                    <a:solidFill>
                      <a:srgbClr val="C0C0C0"/>
                    </a:solidFill>
                  </a:tcPr>
                </a:tc>
              </a:tr>
              <a:tr h="425517">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a:lnSpc>
                          <a:spcPts val="1600"/>
                        </a:lnSpc>
                      </a:pPr>
                      <a:r>
                        <a:rPr lang="en-GB" sz="1300" b="0" dirty="0" smtClean="0">
                          <a:solidFill>
                            <a:srgbClr val="808080"/>
                          </a:solidFill>
                          <a:latin typeface="EYInterstate" panose="02000503020000020004" pitchFamily="2" charset="0"/>
                        </a:rPr>
                        <a:t>Trade receivables that do not contain a significant financing component</a:t>
                      </a: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algn="ctr"/>
                      <a:r>
                        <a:rPr lang="en-GB" sz="1300" b="0" dirty="0" smtClean="0">
                          <a:solidFill>
                            <a:srgbClr val="808080"/>
                          </a:solidFill>
                          <a:latin typeface="EYInterstate" panose="02000503020000020004" pitchFamily="2" charset="0"/>
                          <a:sym typeface="Wingdings"/>
                        </a:rPr>
                        <a:t></a:t>
                      </a:r>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r>
              <a:tr h="425517">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marR="0" indent="0" algn="l" defTabSz="914400" rtl="0" eaLnBrk="1" fontAlgn="auto" latinLnBrk="0" hangingPunct="1">
                        <a:lnSpc>
                          <a:spcPts val="1600"/>
                        </a:lnSpc>
                        <a:spcBef>
                          <a:spcPts val="0"/>
                        </a:spcBef>
                        <a:spcAft>
                          <a:spcPts val="0"/>
                        </a:spcAft>
                        <a:buClrTx/>
                        <a:buSzTx/>
                        <a:buFontTx/>
                        <a:buNone/>
                        <a:tabLst/>
                        <a:defRPr/>
                      </a:pPr>
                      <a:r>
                        <a:rPr lang="en-GB" sz="1300" b="0" dirty="0" smtClean="0">
                          <a:solidFill>
                            <a:srgbClr val="808080"/>
                          </a:solidFill>
                          <a:latin typeface="EYInterstate" panose="02000503020000020004" pitchFamily="2" charset="0"/>
                        </a:rPr>
                        <a:t>Trade receivables that contain a significant financing component</a:t>
                      </a:r>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gridSpan="2">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algn="ctr"/>
                      <a:r>
                        <a:rPr lang="en-GB" sz="1300" b="0" dirty="0" smtClean="0">
                          <a:solidFill>
                            <a:srgbClr val="808080"/>
                          </a:solidFill>
                          <a:latin typeface="EYInterstate" panose="02000503020000020004" pitchFamily="2" charset="0"/>
                        </a:rPr>
                        <a:t>Policy election at entity level</a:t>
                      </a:r>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hMerge="1">
                  <a:txBody>
                    <a:bodyPr/>
                    <a:lstStyle/>
                    <a:p>
                      <a:endParaRPr lang="en-GB" sz="1400" dirty="0"/>
                    </a:p>
                  </a:txBody>
                  <a:tcPr>
                    <a:solidFill>
                      <a:schemeClr val="bg2"/>
                    </a:solidFill>
                  </a:tcPr>
                </a:tc>
              </a:tr>
              <a:tr h="425517">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marR="0" indent="0" algn="l" defTabSz="914400" rtl="0" eaLnBrk="1" fontAlgn="auto" latinLnBrk="0" hangingPunct="1">
                        <a:lnSpc>
                          <a:spcPts val="1600"/>
                        </a:lnSpc>
                        <a:spcBef>
                          <a:spcPts val="0"/>
                        </a:spcBef>
                        <a:spcAft>
                          <a:spcPts val="0"/>
                        </a:spcAft>
                        <a:buClrTx/>
                        <a:buSzTx/>
                        <a:buFontTx/>
                        <a:buNone/>
                        <a:tabLst/>
                        <a:defRPr/>
                      </a:pPr>
                      <a:r>
                        <a:rPr lang="en-GB" sz="1300" b="0" dirty="0" smtClean="0">
                          <a:solidFill>
                            <a:srgbClr val="808080"/>
                          </a:solidFill>
                          <a:latin typeface="EYInterstate" panose="02000503020000020004" pitchFamily="2" charset="0"/>
                        </a:rPr>
                        <a:t>Other debt</a:t>
                      </a:r>
                      <a:r>
                        <a:rPr lang="en-GB" sz="1300" b="0" baseline="0" dirty="0" smtClean="0">
                          <a:solidFill>
                            <a:srgbClr val="808080"/>
                          </a:solidFill>
                          <a:latin typeface="EYInterstate" panose="02000503020000020004" pitchFamily="2" charset="0"/>
                        </a:rPr>
                        <a:t> </a:t>
                      </a:r>
                      <a:r>
                        <a:rPr lang="en-GB" sz="1300" b="0" dirty="0" smtClean="0">
                          <a:solidFill>
                            <a:srgbClr val="808080"/>
                          </a:solidFill>
                          <a:latin typeface="EYInterstate" panose="02000503020000020004" pitchFamily="2" charset="0"/>
                        </a:rPr>
                        <a:t>financial assets measured at AC or </a:t>
                      </a:r>
                      <a:br>
                        <a:rPr lang="en-GB" sz="1300" b="0" dirty="0" smtClean="0">
                          <a:solidFill>
                            <a:srgbClr val="808080"/>
                          </a:solidFill>
                          <a:latin typeface="EYInterstate" panose="02000503020000020004" pitchFamily="2" charset="0"/>
                        </a:rPr>
                      </a:br>
                      <a:r>
                        <a:rPr lang="en-GB" sz="1300" b="0" dirty="0" smtClean="0">
                          <a:solidFill>
                            <a:srgbClr val="808080"/>
                          </a:solidFill>
                          <a:latin typeface="EYInterstate" panose="02000503020000020004" pitchFamily="2" charset="0"/>
                        </a:rPr>
                        <a:t>at FVOCI</a:t>
                      </a:r>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300" b="0" kern="1200" dirty="0" smtClean="0">
                          <a:solidFill>
                            <a:srgbClr val="808080"/>
                          </a:solidFill>
                          <a:latin typeface="EYInterstate" panose="02000503020000020004" pitchFamily="2" charset="0"/>
                          <a:ea typeface="+mn-ea"/>
                          <a:cs typeface="+mn-cs"/>
                          <a:sym typeface="Wingdings"/>
                        </a:rPr>
                        <a:t></a:t>
                      </a:r>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r>
              <a:tr h="430782">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marR="0" indent="0" algn="l" defTabSz="914400" rtl="0" eaLnBrk="1" fontAlgn="auto" latinLnBrk="0" hangingPunct="1">
                        <a:lnSpc>
                          <a:spcPts val="1600"/>
                        </a:lnSpc>
                        <a:spcBef>
                          <a:spcPts val="0"/>
                        </a:spcBef>
                        <a:spcAft>
                          <a:spcPts val="0"/>
                        </a:spcAft>
                        <a:buClrTx/>
                        <a:buSzTx/>
                        <a:buFontTx/>
                        <a:buNone/>
                        <a:tabLst/>
                        <a:defRPr/>
                      </a:pPr>
                      <a:r>
                        <a:rPr lang="en-GB" sz="1300" b="0" dirty="0" smtClean="0">
                          <a:solidFill>
                            <a:srgbClr val="808080"/>
                          </a:solidFill>
                          <a:latin typeface="EYInterstate" panose="02000503020000020004" pitchFamily="2" charset="0"/>
                        </a:rPr>
                        <a:t>Loan commitments and financial guarantee </a:t>
                      </a:r>
                      <a:br>
                        <a:rPr lang="en-GB" sz="1300" b="0" dirty="0" smtClean="0">
                          <a:solidFill>
                            <a:srgbClr val="808080"/>
                          </a:solidFill>
                          <a:latin typeface="EYInterstate" panose="02000503020000020004" pitchFamily="2" charset="0"/>
                        </a:rPr>
                      </a:br>
                      <a:r>
                        <a:rPr lang="en-GB" sz="1300" b="0" dirty="0" smtClean="0">
                          <a:solidFill>
                            <a:srgbClr val="808080"/>
                          </a:solidFill>
                          <a:latin typeface="EYInterstate" panose="02000503020000020004" pitchFamily="2" charset="0"/>
                        </a:rPr>
                        <a:t>contracts not accounted for at FVPL</a:t>
                      </a:r>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300" b="0" kern="1200" dirty="0" smtClean="0">
                          <a:solidFill>
                            <a:srgbClr val="808080"/>
                          </a:solidFill>
                          <a:latin typeface="EYInterstate" panose="02000503020000020004" pitchFamily="2" charset="0"/>
                          <a:ea typeface="+mn-ea"/>
                          <a:cs typeface="+mn-cs"/>
                          <a:sym typeface="Wingdings"/>
                        </a:rPr>
                        <a:t></a:t>
                      </a:r>
                      <a:endParaRPr lang="en-GB" sz="1300" b="0" kern="1200" dirty="0">
                        <a:solidFill>
                          <a:srgbClr val="808080"/>
                        </a:solidFill>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r>
              <a:tr h="307701">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a:lnSpc>
                          <a:spcPts val="1600"/>
                        </a:lnSpc>
                      </a:pPr>
                      <a:r>
                        <a:rPr lang="en-GB" sz="1300" b="1" i="0" dirty="0" smtClean="0">
                          <a:solidFill>
                            <a:srgbClr val="808080"/>
                          </a:solidFill>
                          <a:latin typeface="EYInterstate" panose="02000503020000020004" pitchFamily="2" charset="0"/>
                        </a:rPr>
                        <a:t>Ind AS 115 Revenue</a:t>
                      </a:r>
                      <a:r>
                        <a:rPr lang="en-GB" sz="1300" b="1" i="0" baseline="0" dirty="0" smtClean="0">
                          <a:solidFill>
                            <a:srgbClr val="808080"/>
                          </a:solidFill>
                          <a:latin typeface="EYInterstate" panose="02000503020000020004" pitchFamily="2" charset="0"/>
                        </a:rPr>
                        <a:t> from Contracts with Customers</a:t>
                      </a:r>
                      <a:endParaRPr lang="en-GB" sz="1300" b="1" i="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C0C0C0"/>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endParaRPr lang="en-GB" sz="1300" b="1"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C0C0C0"/>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endParaRPr lang="en-GB" sz="1300" b="1"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C0C0C0"/>
                    </a:solidFill>
                  </a:tcPr>
                </a:tc>
              </a:tr>
              <a:tr h="425517">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marR="0" indent="0" algn="l" defTabSz="914400" rtl="0" eaLnBrk="1" fontAlgn="auto" latinLnBrk="0" hangingPunct="1">
                        <a:lnSpc>
                          <a:spcPts val="1600"/>
                        </a:lnSpc>
                        <a:spcBef>
                          <a:spcPts val="0"/>
                        </a:spcBef>
                        <a:spcAft>
                          <a:spcPts val="0"/>
                        </a:spcAft>
                        <a:buClrTx/>
                        <a:buSzTx/>
                        <a:buFontTx/>
                        <a:buNone/>
                        <a:tabLst/>
                        <a:defRPr/>
                      </a:pPr>
                      <a:r>
                        <a:rPr lang="en-GB" sz="1300" b="0" dirty="0" smtClean="0">
                          <a:solidFill>
                            <a:srgbClr val="808080"/>
                          </a:solidFill>
                          <a:latin typeface="EYInterstate" panose="02000503020000020004" pitchFamily="2" charset="0"/>
                        </a:rPr>
                        <a:t>Contract assets that do not contain a significant financing component</a:t>
                      </a:r>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300" b="0" kern="1200" dirty="0" smtClean="0">
                          <a:solidFill>
                            <a:srgbClr val="808080"/>
                          </a:solidFill>
                          <a:latin typeface="EYInterstate" panose="02000503020000020004" pitchFamily="2" charset="0"/>
                          <a:ea typeface="+mn-ea"/>
                          <a:cs typeface="+mn-cs"/>
                          <a:sym typeface="Wingdings"/>
                        </a:rPr>
                        <a:t></a:t>
                      </a:r>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r>
              <a:tr h="468937">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marR="0" indent="0" algn="l" defTabSz="914400" rtl="0" eaLnBrk="1" fontAlgn="auto" latinLnBrk="0" hangingPunct="1">
                        <a:lnSpc>
                          <a:spcPts val="1600"/>
                        </a:lnSpc>
                        <a:spcBef>
                          <a:spcPts val="0"/>
                        </a:spcBef>
                        <a:spcAft>
                          <a:spcPts val="0"/>
                        </a:spcAft>
                        <a:buClrTx/>
                        <a:buSzTx/>
                        <a:buFontTx/>
                        <a:buNone/>
                        <a:tabLst/>
                        <a:defRPr/>
                      </a:pPr>
                      <a:r>
                        <a:rPr lang="en-GB" sz="1300" b="0" dirty="0" smtClean="0">
                          <a:solidFill>
                            <a:srgbClr val="808080"/>
                          </a:solidFill>
                          <a:latin typeface="EYInterstate" panose="02000503020000020004" pitchFamily="2" charset="0"/>
                        </a:rPr>
                        <a:t>Contract assets that contain a significant financing component</a:t>
                      </a:r>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gridSpan="2">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300" b="0" kern="1200" dirty="0" smtClean="0">
                          <a:solidFill>
                            <a:srgbClr val="808080"/>
                          </a:solidFill>
                          <a:latin typeface="EYInterstate" panose="02000503020000020004" pitchFamily="2" charset="0"/>
                          <a:ea typeface="+mn-ea"/>
                          <a:cs typeface="+mn-cs"/>
                        </a:rPr>
                        <a:t>Policy election at entity level</a:t>
                      </a:r>
                    </a:p>
                    <a:p>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2400" b="0" dirty="0">
                        <a:solidFill>
                          <a:schemeClr val="bg1"/>
                        </a:solidFill>
                        <a:latin typeface="+mn-lt"/>
                      </a:endParaRPr>
                    </a:p>
                  </a:txBody>
                  <a:tcPr>
                    <a:solidFill>
                      <a:schemeClr val="bg2"/>
                    </a:solidFill>
                  </a:tcPr>
                </a:tc>
              </a:tr>
              <a:tr h="307701">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a:lnSpc>
                          <a:spcPts val="1600"/>
                        </a:lnSpc>
                      </a:pPr>
                      <a:r>
                        <a:rPr lang="en-GB" sz="1300" b="1" i="0" dirty="0" smtClean="0">
                          <a:solidFill>
                            <a:srgbClr val="808080"/>
                          </a:solidFill>
                          <a:latin typeface="EYInterstate" panose="02000503020000020004" pitchFamily="2" charset="0"/>
                        </a:rPr>
                        <a:t>Ind AS 17 Leases</a:t>
                      </a:r>
                      <a:endParaRPr lang="en-GB" sz="1300" b="1" i="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C0C0C0"/>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endParaRPr lang="en-GB" sz="1300" b="1"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C0C0C0"/>
                    </a:solid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endParaRPr lang="en-GB" sz="1300" b="1"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C0C0C0"/>
                    </a:solidFill>
                  </a:tcPr>
                </a:tc>
              </a:tr>
              <a:tr h="307701">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a:lnSpc>
                          <a:spcPts val="1600"/>
                        </a:lnSpc>
                      </a:pPr>
                      <a:r>
                        <a:rPr lang="en-GB" sz="1300" b="0" dirty="0" smtClean="0">
                          <a:solidFill>
                            <a:srgbClr val="808080"/>
                          </a:solidFill>
                          <a:latin typeface="EYInterstate" panose="02000503020000020004" pitchFamily="2" charset="0"/>
                        </a:rPr>
                        <a:t>Lease receivables</a:t>
                      </a:r>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gridSpan="2">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algn="ctr"/>
                      <a:r>
                        <a:rPr lang="en-GB" sz="1300" b="0" dirty="0" smtClean="0">
                          <a:solidFill>
                            <a:srgbClr val="808080"/>
                          </a:solidFill>
                          <a:latin typeface="EYInterstate" panose="02000503020000020004" pitchFamily="2" charset="0"/>
                        </a:rPr>
                        <a:t>Policy</a:t>
                      </a:r>
                      <a:r>
                        <a:rPr lang="en-GB" sz="1300" b="0" baseline="0" dirty="0" smtClean="0">
                          <a:solidFill>
                            <a:srgbClr val="808080"/>
                          </a:solidFill>
                          <a:latin typeface="EYInterstate" panose="02000503020000020004" pitchFamily="2" charset="0"/>
                        </a:rPr>
                        <a:t> election at entity level</a:t>
                      </a:r>
                      <a:endParaRPr lang="en-GB" sz="1300" b="0" dirty="0">
                        <a:solidFill>
                          <a:srgbClr val="808080"/>
                        </a:solidFill>
                        <a:latin typeface="EYInterstate" panose="02000503020000020004" pitchFamily="2" charset="0"/>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FFFFFF"/>
                    </a:solidFill>
                  </a:tcPr>
                </a:tc>
                <a:tc hMerge="1">
                  <a:txBody>
                    <a:bodyPr/>
                    <a:lstStyle/>
                    <a:p>
                      <a:endParaRPr lang="en-GB" sz="1400" dirty="0"/>
                    </a:p>
                  </a:txBody>
                  <a:tcPr>
                    <a:solidFill>
                      <a:schemeClr val="bg2"/>
                    </a:solidFill>
                  </a:tcPr>
                </a:tc>
              </a:tr>
            </a:tbl>
          </a:graphicData>
        </a:graphic>
      </p:graphicFrame>
      <p:sp>
        <p:nvSpPr>
          <p:cNvPr id="5" name="Text Box 11"/>
          <p:cNvSpPr txBox="1">
            <a:spLocks noChangeArrowheads="1"/>
          </p:cNvSpPr>
          <p:nvPr/>
        </p:nvSpPr>
        <p:spPr bwMode="auto">
          <a:xfrm>
            <a:off x="493615" y="495514"/>
            <a:ext cx="6811816"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solidFill>
                  <a:schemeClr val="tx1">
                    <a:lumMod val="50000"/>
                  </a:schemeClr>
                </a:solidFill>
              </a:rPr>
              <a:t>Scope and Variation of Expected Credit Loss Model</a:t>
            </a:r>
          </a:p>
        </p:txBody>
      </p:sp>
    </p:spTree>
    <p:extLst>
      <p:ext uri="{BB962C8B-B14F-4D97-AF65-F5344CB8AC3E}">
        <p14:creationId xmlns:p14="http://schemas.microsoft.com/office/powerpoint/2010/main" val="27935481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5865601" y="2211732"/>
            <a:ext cx="2147786" cy="2560570"/>
            <a:chOff x="-3195219" y="2403686"/>
            <a:chExt cx="2512835" cy="2887415"/>
          </a:xfrm>
        </p:grpSpPr>
        <p:sp>
          <p:nvSpPr>
            <p:cNvPr id="35" name="Trapezoid 34"/>
            <p:cNvSpPr/>
            <p:nvPr/>
          </p:nvSpPr>
          <p:spPr>
            <a:xfrm>
              <a:off x="-3195219" y="2403686"/>
              <a:ext cx="2512835" cy="326470"/>
            </a:xfrm>
            <a:prstGeom prst="trapezoid">
              <a:avLst>
                <a:gd name="adj" fmla="val 14365"/>
              </a:avLst>
            </a:prstGeom>
            <a:solidFill>
              <a:srgbClr val="C0C0C0"/>
            </a:solidFill>
            <a:ln w="25400" cap="flat" cmpd="sng" algn="ctr">
              <a:noFill/>
              <a:prstDash val="solid"/>
            </a:ln>
            <a:effectLst/>
          </p:spPr>
          <p:txBody>
            <a:bodyPr rtlCol="0" anchor="ctr"/>
            <a:lstStyle/>
            <a:p>
              <a:pPr algn="ctr" defTabSz="781538">
                <a:defRPr/>
              </a:pPr>
              <a:endParaRPr lang="en-US" sz="1538" kern="0" dirty="0">
                <a:solidFill>
                  <a:srgbClr val="808080"/>
                </a:solidFill>
                <a:latin typeface="EYInterstate" panose="02000503020000020004" pitchFamily="2" charset="0"/>
              </a:endParaRPr>
            </a:p>
          </p:txBody>
        </p:sp>
        <p:sp>
          <p:nvSpPr>
            <p:cNvPr id="36" name="Trapezoid 35"/>
            <p:cNvSpPr/>
            <p:nvPr/>
          </p:nvSpPr>
          <p:spPr>
            <a:xfrm flipV="1">
              <a:off x="-3043886" y="2730156"/>
              <a:ext cx="2210169" cy="2560945"/>
            </a:xfrm>
            <a:prstGeom prst="trapezoid">
              <a:avLst>
                <a:gd name="adj" fmla="val 10400"/>
              </a:avLst>
            </a:prstGeom>
            <a:solidFill>
              <a:srgbClr val="C0C0C0"/>
            </a:solidFill>
            <a:ln w="25400" cap="flat" cmpd="sng" algn="ctr">
              <a:noFill/>
              <a:prstDash val="solid"/>
            </a:ln>
            <a:effectLst/>
          </p:spPr>
          <p:txBody>
            <a:bodyPr rtlCol="0" anchor="ctr"/>
            <a:lstStyle/>
            <a:p>
              <a:pPr algn="ctr" defTabSz="781538">
                <a:defRPr/>
              </a:pPr>
              <a:endParaRPr lang="en-US" sz="1538" kern="0" dirty="0">
                <a:solidFill>
                  <a:srgbClr val="808080"/>
                </a:solidFill>
                <a:latin typeface="EYInterstate" panose="02000503020000020004" pitchFamily="2" charset="0"/>
              </a:endParaRPr>
            </a:p>
          </p:txBody>
        </p:sp>
      </p:grpSp>
      <p:grpSp>
        <p:nvGrpSpPr>
          <p:cNvPr id="37" name="Group 36"/>
          <p:cNvGrpSpPr/>
          <p:nvPr/>
        </p:nvGrpSpPr>
        <p:grpSpPr>
          <a:xfrm>
            <a:off x="3666674" y="2211732"/>
            <a:ext cx="2147786" cy="2560570"/>
            <a:chOff x="-3195219" y="2403686"/>
            <a:chExt cx="2512835" cy="2887415"/>
          </a:xfrm>
        </p:grpSpPr>
        <p:sp>
          <p:nvSpPr>
            <p:cNvPr id="38" name="Trapezoid 37"/>
            <p:cNvSpPr/>
            <p:nvPr/>
          </p:nvSpPr>
          <p:spPr>
            <a:xfrm>
              <a:off x="-3195219" y="2403686"/>
              <a:ext cx="2512835" cy="326470"/>
            </a:xfrm>
            <a:prstGeom prst="trapezoid">
              <a:avLst>
                <a:gd name="adj" fmla="val 14365"/>
              </a:avLst>
            </a:prstGeom>
            <a:solidFill>
              <a:srgbClr val="C0C0C0"/>
            </a:solidFill>
            <a:ln w="25400" cap="flat" cmpd="sng" algn="ctr">
              <a:noFill/>
              <a:prstDash val="solid"/>
            </a:ln>
            <a:effectLst/>
          </p:spPr>
          <p:txBody>
            <a:bodyPr rtlCol="0" anchor="ctr"/>
            <a:lstStyle/>
            <a:p>
              <a:pPr algn="ctr" defTabSz="781538">
                <a:defRPr/>
              </a:pPr>
              <a:endParaRPr lang="en-US" sz="1538" kern="0" dirty="0">
                <a:solidFill>
                  <a:srgbClr val="808080"/>
                </a:solidFill>
                <a:latin typeface="EYInterstate" panose="02000503020000020004" pitchFamily="2" charset="0"/>
              </a:endParaRPr>
            </a:p>
          </p:txBody>
        </p:sp>
        <p:sp>
          <p:nvSpPr>
            <p:cNvPr id="39" name="Trapezoid 38"/>
            <p:cNvSpPr/>
            <p:nvPr/>
          </p:nvSpPr>
          <p:spPr>
            <a:xfrm flipV="1">
              <a:off x="-3043886" y="2730156"/>
              <a:ext cx="2210169" cy="2560945"/>
            </a:xfrm>
            <a:prstGeom prst="trapezoid">
              <a:avLst>
                <a:gd name="adj" fmla="val 10400"/>
              </a:avLst>
            </a:prstGeom>
            <a:solidFill>
              <a:srgbClr val="C0C0C0"/>
            </a:solidFill>
            <a:ln w="25400" cap="flat" cmpd="sng" algn="ctr">
              <a:noFill/>
              <a:prstDash val="solid"/>
            </a:ln>
            <a:effectLst/>
          </p:spPr>
          <p:txBody>
            <a:bodyPr rtlCol="0" anchor="ctr"/>
            <a:lstStyle/>
            <a:p>
              <a:pPr algn="ctr" defTabSz="781538">
                <a:defRPr/>
              </a:pPr>
              <a:endParaRPr lang="en-US" sz="1538" kern="0" dirty="0">
                <a:solidFill>
                  <a:srgbClr val="808080"/>
                </a:solidFill>
                <a:latin typeface="EYInterstate" panose="02000503020000020004" pitchFamily="2" charset="0"/>
              </a:endParaRPr>
            </a:p>
          </p:txBody>
        </p:sp>
      </p:grpSp>
      <p:grpSp>
        <p:nvGrpSpPr>
          <p:cNvPr id="40" name="Group 39"/>
          <p:cNvGrpSpPr/>
          <p:nvPr/>
        </p:nvGrpSpPr>
        <p:grpSpPr>
          <a:xfrm>
            <a:off x="1483199" y="2213937"/>
            <a:ext cx="2147786" cy="2560570"/>
            <a:chOff x="-3195219" y="2403686"/>
            <a:chExt cx="2512835" cy="2887415"/>
          </a:xfrm>
        </p:grpSpPr>
        <p:sp>
          <p:nvSpPr>
            <p:cNvPr id="41" name="Trapezoid 40"/>
            <p:cNvSpPr/>
            <p:nvPr/>
          </p:nvSpPr>
          <p:spPr>
            <a:xfrm>
              <a:off x="-3195219" y="2403686"/>
              <a:ext cx="2512835" cy="326470"/>
            </a:xfrm>
            <a:prstGeom prst="trapezoid">
              <a:avLst>
                <a:gd name="adj" fmla="val 14365"/>
              </a:avLst>
            </a:prstGeom>
            <a:solidFill>
              <a:srgbClr val="C0C0C0"/>
            </a:solidFill>
            <a:ln w="25400" cap="flat" cmpd="sng" algn="ctr">
              <a:noFill/>
              <a:prstDash val="solid"/>
            </a:ln>
            <a:effectLst/>
          </p:spPr>
          <p:txBody>
            <a:bodyPr rtlCol="0" anchor="ctr"/>
            <a:lstStyle/>
            <a:p>
              <a:pPr algn="ctr" defTabSz="781538">
                <a:defRPr/>
              </a:pPr>
              <a:endParaRPr lang="en-US" sz="1538" kern="0" dirty="0">
                <a:solidFill>
                  <a:srgbClr val="808080"/>
                </a:solidFill>
                <a:latin typeface="EYInterstate" panose="02000503020000020004" pitchFamily="2" charset="0"/>
              </a:endParaRPr>
            </a:p>
          </p:txBody>
        </p:sp>
        <p:sp>
          <p:nvSpPr>
            <p:cNvPr id="42" name="Trapezoid 41"/>
            <p:cNvSpPr/>
            <p:nvPr/>
          </p:nvSpPr>
          <p:spPr>
            <a:xfrm flipV="1">
              <a:off x="-3043886" y="2730156"/>
              <a:ext cx="2210169" cy="2560945"/>
            </a:xfrm>
            <a:prstGeom prst="trapezoid">
              <a:avLst>
                <a:gd name="adj" fmla="val 10400"/>
              </a:avLst>
            </a:prstGeom>
            <a:solidFill>
              <a:srgbClr val="C0C0C0"/>
            </a:solidFill>
            <a:ln w="25400" cap="flat" cmpd="sng" algn="ctr">
              <a:noFill/>
              <a:prstDash val="solid"/>
            </a:ln>
            <a:effectLst/>
          </p:spPr>
          <p:txBody>
            <a:bodyPr rtlCol="0" anchor="ctr"/>
            <a:lstStyle/>
            <a:p>
              <a:pPr algn="ctr" defTabSz="781538">
                <a:defRPr/>
              </a:pPr>
              <a:endParaRPr lang="en-US" sz="1538" kern="0" dirty="0">
                <a:solidFill>
                  <a:srgbClr val="808080"/>
                </a:solidFill>
                <a:latin typeface="EYInterstate" panose="02000503020000020004" pitchFamily="2" charset="0"/>
              </a:endParaRPr>
            </a:p>
          </p:txBody>
        </p:sp>
      </p:grpSp>
      <p:sp>
        <p:nvSpPr>
          <p:cNvPr id="43" name="Rectangle 42"/>
          <p:cNvSpPr/>
          <p:nvPr/>
        </p:nvSpPr>
        <p:spPr>
          <a:xfrm>
            <a:off x="4384674" y="1932874"/>
            <a:ext cx="744114" cy="276551"/>
          </a:xfrm>
          <a:prstGeom prst="rect">
            <a:avLst/>
          </a:prstGeom>
        </p:spPr>
        <p:txBody>
          <a:bodyPr wrap="none">
            <a:spAutoFit/>
          </a:bodyPr>
          <a:lstStyle/>
          <a:p>
            <a:pPr indent="-227948" algn="ctr" defTabSz="781340">
              <a:buClr>
                <a:srgbClr val="FFD200"/>
              </a:buClr>
              <a:buSzPct val="75000"/>
              <a:defRPr/>
            </a:pPr>
            <a:r>
              <a:rPr lang="en-GB" sz="1197" b="1" i="1" kern="0" dirty="0">
                <a:solidFill>
                  <a:srgbClr val="808080"/>
                </a:solidFill>
                <a:latin typeface="EYInterstate" panose="02000503020000020004" pitchFamily="2" charset="0"/>
              </a:rPr>
              <a:t>Stage 2</a:t>
            </a:r>
          </a:p>
        </p:txBody>
      </p:sp>
      <p:sp>
        <p:nvSpPr>
          <p:cNvPr id="44" name="Rectangle 43"/>
          <p:cNvSpPr/>
          <p:nvPr/>
        </p:nvSpPr>
        <p:spPr>
          <a:xfrm>
            <a:off x="6576134" y="1932874"/>
            <a:ext cx="744114" cy="276551"/>
          </a:xfrm>
          <a:prstGeom prst="rect">
            <a:avLst/>
          </a:prstGeom>
        </p:spPr>
        <p:txBody>
          <a:bodyPr wrap="none">
            <a:spAutoFit/>
          </a:bodyPr>
          <a:lstStyle/>
          <a:p>
            <a:pPr indent="-227948" algn="ctr" defTabSz="781340">
              <a:buClr>
                <a:srgbClr val="FFD200"/>
              </a:buClr>
              <a:buSzPct val="75000"/>
              <a:defRPr/>
            </a:pPr>
            <a:r>
              <a:rPr lang="en-GB" sz="1197" b="1" i="1" kern="0" dirty="0">
                <a:solidFill>
                  <a:srgbClr val="808080"/>
                </a:solidFill>
                <a:latin typeface="EYInterstate" panose="02000503020000020004" pitchFamily="2" charset="0"/>
              </a:rPr>
              <a:t>Stage 3</a:t>
            </a:r>
          </a:p>
        </p:txBody>
      </p:sp>
      <p:sp>
        <p:nvSpPr>
          <p:cNvPr id="45" name="Rectangle 44"/>
          <p:cNvSpPr/>
          <p:nvPr/>
        </p:nvSpPr>
        <p:spPr>
          <a:xfrm>
            <a:off x="2195361" y="1932874"/>
            <a:ext cx="744114" cy="276551"/>
          </a:xfrm>
          <a:prstGeom prst="rect">
            <a:avLst/>
          </a:prstGeom>
        </p:spPr>
        <p:txBody>
          <a:bodyPr wrap="none">
            <a:spAutoFit/>
          </a:bodyPr>
          <a:lstStyle/>
          <a:p>
            <a:pPr indent="-227948" algn="ctr" defTabSz="781340">
              <a:buClr>
                <a:srgbClr val="FFD200"/>
              </a:buClr>
              <a:buSzPct val="75000"/>
              <a:defRPr/>
            </a:pPr>
            <a:r>
              <a:rPr lang="en-GB" sz="1197" b="1" i="1" kern="0" dirty="0">
                <a:solidFill>
                  <a:srgbClr val="808080"/>
                </a:solidFill>
                <a:latin typeface="EYInterstate" panose="02000503020000020004" pitchFamily="2" charset="0"/>
              </a:rPr>
              <a:t>Stage 1</a:t>
            </a:r>
          </a:p>
        </p:txBody>
      </p:sp>
      <p:sp>
        <p:nvSpPr>
          <p:cNvPr id="46" name="Rectangle 45"/>
          <p:cNvSpPr/>
          <p:nvPr/>
        </p:nvSpPr>
        <p:spPr>
          <a:xfrm>
            <a:off x="480514" y="1896786"/>
            <a:ext cx="1108971" cy="1197636"/>
          </a:xfrm>
          <a:prstGeom prst="rect">
            <a:avLst/>
          </a:prstGeom>
        </p:spPr>
        <p:txBody>
          <a:bodyPr wrap="square">
            <a:spAutoFit/>
          </a:bodyPr>
          <a:lstStyle/>
          <a:p>
            <a:pPr defTabSz="781538">
              <a:spcBef>
                <a:spcPct val="20000"/>
              </a:spcBef>
              <a:buClr>
                <a:srgbClr val="FFD200"/>
              </a:buClr>
              <a:buSzPct val="120000"/>
              <a:defRPr/>
            </a:pPr>
            <a:r>
              <a:rPr lang="en-GB" sz="1197" b="1" kern="0" spc="-26" dirty="0">
                <a:solidFill>
                  <a:srgbClr val="808080"/>
                </a:solidFill>
                <a:latin typeface="EYInterstate" panose="02000503020000020004" pitchFamily="2" charset="0"/>
              </a:rPr>
              <a:t>Loss allowance updated </a:t>
            </a:r>
            <a:br>
              <a:rPr lang="en-GB" sz="1197" b="1" kern="0" spc="-26" dirty="0">
                <a:solidFill>
                  <a:srgbClr val="808080"/>
                </a:solidFill>
                <a:latin typeface="EYInterstate" panose="02000503020000020004" pitchFamily="2" charset="0"/>
              </a:rPr>
            </a:br>
            <a:r>
              <a:rPr lang="en-GB" sz="1197" b="1" kern="0" spc="-26" dirty="0">
                <a:solidFill>
                  <a:srgbClr val="808080"/>
                </a:solidFill>
                <a:latin typeface="EYInterstate" panose="02000503020000020004" pitchFamily="2" charset="0"/>
              </a:rPr>
              <a:t>at each reporting date</a:t>
            </a:r>
          </a:p>
        </p:txBody>
      </p:sp>
      <p:cxnSp>
        <p:nvCxnSpPr>
          <p:cNvPr id="47" name="Straight Connector 46"/>
          <p:cNvCxnSpPr/>
          <p:nvPr/>
        </p:nvCxnSpPr>
        <p:spPr>
          <a:xfrm>
            <a:off x="480514" y="3047540"/>
            <a:ext cx="7410363" cy="0"/>
          </a:xfrm>
          <a:prstGeom prst="line">
            <a:avLst/>
          </a:prstGeom>
          <a:noFill/>
          <a:ln w="12700" cap="flat" cmpd="sng" algn="ctr">
            <a:solidFill>
              <a:srgbClr val="000000"/>
            </a:solidFill>
            <a:prstDash val="dash"/>
          </a:ln>
          <a:effectLst/>
        </p:spPr>
      </p:cxnSp>
      <p:sp>
        <p:nvSpPr>
          <p:cNvPr id="48" name="Rectangle 47"/>
          <p:cNvSpPr/>
          <p:nvPr/>
        </p:nvSpPr>
        <p:spPr>
          <a:xfrm>
            <a:off x="1690756" y="2225740"/>
            <a:ext cx="1759168" cy="802336"/>
          </a:xfrm>
          <a:prstGeom prst="rect">
            <a:avLst/>
          </a:prstGeom>
          <a:noFill/>
        </p:spPr>
        <p:txBody>
          <a:bodyPr wrap="square">
            <a:spAutoFit/>
          </a:bodyPr>
          <a:lstStyle/>
          <a:p>
            <a:pPr algn="ctr" defTabSz="781538">
              <a:spcBef>
                <a:spcPct val="20000"/>
              </a:spcBef>
              <a:buClr>
                <a:srgbClr val="FFD200"/>
              </a:buClr>
              <a:buSzPct val="120000"/>
              <a:defRPr/>
            </a:pPr>
            <a:r>
              <a:rPr lang="en-GB" sz="1538" b="1" kern="0" dirty="0">
                <a:solidFill>
                  <a:srgbClr val="808080"/>
                </a:solidFill>
                <a:latin typeface="EYInterstate" panose="02000503020000020004" pitchFamily="2" charset="0"/>
              </a:rPr>
              <a:t>12-month expected credit losses</a:t>
            </a:r>
            <a:endParaRPr lang="en-GB" sz="1026" b="1" kern="0" dirty="0">
              <a:solidFill>
                <a:srgbClr val="808080"/>
              </a:solidFill>
              <a:latin typeface="EYInterstate" panose="02000503020000020004" pitchFamily="2" charset="0"/>
            </a:endParaRPr>
          </a:p>
        </p:txBody>
      </p:sp>
      <p:sp>
        <p:nvSpPr>
          <p:cNvPr id="49" name="Rectangle 48"/>
          <p:cNvSpPr/>
          <p:nvPr/>
        </p:nvSpPr>
        <p:spPr>
          <a:xfrm>
            <a:off x="3874227" y="2225740"/>
            <a:ext cx="1765010" cy="802336"/>
          </a:xfrm>
          <a:prstGeom prst="rect">
            <a:avLst/>
          </a:prstGeom>
          <a:noFill/>
        </p:spPr>
        <p:txBody>
          <a:bodyPr wrap="square">
            <a:spAutoFit/>
          </a:bodyPr>
          <a:lstStyle/>
          <a:p>
            <a:pPr algn="ctr" defTabSz="781538">
              <a:spcBef>
                <a:spcPct val="20000"/>
              </a:spcBef>
              <a:buClr>
                <a:srgbClr val="FFD200"/>
              </a:buClr>
              <a:buSzPct val="120000"/>
              <a:defRPr/>
            </a:pPr>
            <a:r>
              <a:rPr lang="en-GB" sz="1538" b="1" kern="0" dirty="0">
                <a:solidFill>
                  <a:srgbClr val="808080"/>
                </a:solidFill>
                <a:latin typeface="EYInterstate" panose="02000503020000020004" pitchFamily="2" charset="0"/>
              </a:rPr>
              <a:t>Lifetime expected credit losses</a:t>
            </a:r>
            <a:endParaRPr lang="en-GB" sz="1026" b="1" kern="0" dirty="0">
              <a:solidFill>
                <a:srgbClr val="808080"/>
              </a:solidFill>
              <a:latin typeface="EYInterstate" panose="02000503020000020004" pitchFamily="2" charset="0"/>
            </a:endParaRPr>
          </a:p>
        </p:txBody>
      </p:sp>
      <p:sp>
        <p:nvSpPr>
          <p:cNvPr id="50" name="Rectangle 49"/>
          <p:cNvSpPr/>
          <p:nvPr/>
        </p:nvSpPr>
        <p:spPr>
          <a:xfrm>
            <a:off x="480514" y="3126658"/>
            <a:ext cx="1108971" cy="829201"/>
          </a:xfrm>
          <a:prstGeom prst="rect">
            <a:avLst/>
          </a:prstGeom>
        </p:spPr>
        <p:txBody>
          <a:bodyPr wrap="square">
            <a:spAutoFit/>
          </a:bodyPr>
          <a:lstStyle/>
          <a:p>
            <a:pPr defTabSz="781538">
              <a:spcBef>
                <a:spcPct val="20000"/>
              </a:spcBef>
              <a:buClr>
                <a:srgbClr val="FFD200"/>
              </a:buClr>
              <a:buSzPct val="120000"/>
              <a:defRPr/>
            </a:pPr>
            <a:r>
              <a:rPr lang="en-GB" sz="1197" b="1" kern="0" dirty="0">
                <a:solidFill>
                  <a:srgbClr val="808080"/>
                </a:solidFill>
                <a:latin typeface="EYInterstate" panose="02000503020000020004" pitchFamily="2" charset="0"/>
              </a:rPr>
              <a:t>Lifetime expected credit losses criterion</a:t>
            </a:r>
          </a:p>
        </p:txBody>
      </p:sp>
      <p:sp>
        <p:nvSpPr>
          <p:cNvPr id="51" name="Rectangle 50"/>
          <p:cNvSpPr/>
          <p:nvPr/>
        </p:nvSpPr>
        <p:spPr>
          <a:xfrm>
            <a:off x="3711549" y="3056925"/>
            <a:ext cx="4238798" cy="513346"/>
          </a:xfrm>
          <a:prstGeom prst="rect">
            <a:avLst/>
          </a:prstGeom>
          <a:noFill/>
        </p:spPr>
        <p:txBody>
          <a:bodyPr wrap="square">
            <a:spAutoFit/>
          </a:bodyPr>
          <a:lstStyle/>
          <a:p>
            <a:pPr algn="ctr" defTabSz="781538">
              <a:spcBef>
                <a:spcPct val="20000"/>
              </a:spcBef>
              <a:buClr>
                <a:srgbClr val="FFD200"/>
              </a:buClr>
              <a:buSzPct val="120000"/>
              <a:defRPr/>
            </a:pPr>
            <a:r>
              <a:rPr lang="en-GB" sz="1368" b="1" kern="0" dirty="0">
                <a:solidFill>
                  <a:srgbClr val="808080"/>
                </a:solidFill>
                <a:latin typeface="EYInterstate" panose="02000503020000020004" pitchFamily="2" charset="0"/>
              </a:rPr>
              <a:t>Credit risk has increased significantly </a:t>
            </a:r>
            <a:r>
              <a:rPr lang="en-GB" sz="1368" b="1" u="sng" kern="0" dirty="0">
                <a:solidFill>
                  <a:srgbClr val="808080"/>
                </a:solidFill>
                <a:latin typeface="EYInterstate" panose="02000503020000020004" pitchFamily="2" charset="0"/>
              </a:rPr>
              <a:t>since initial recognition </a:t>
            </a:r>
            <a:r>
              <a:rPr lang="en-GB" sz="1368" b="1" kern="0" dirty="0">
                <a:solidFill>
                  <a:srgbClr val="808080"/>
                </a:solidFill>
                <a:latin typeface="EYInterstate" panose="02000503020000020004" pitchFamily="2" charset="0"/>
              </a:rPr>
              <a:t>(</a:t>
            </a:r>
            <a:r>
              <a:rPr lang="en-GB" sz="1368" b="1" u="sng" kern="0" dirty="0">
                <a:solidFill>
                  <a:srgbClr val="808080"/>
                </a:solidFill>
                <a:latin typeface="EYInterstate" panose="02000503020000020004" pitchFamily="2" charset="0"/>
              </a:rPr>
              <a:t>individual or collective basis</a:t>
            </a:r>
            <a:r>
              <a:rPr lang="en-GB" sz="1368" b="1" kern="0" dirty="0">
                <a:solidFill>
                  <a:srgbClr val="808080"/>
                </a:solidFill>
                <a:latin typeface="EYInterstate" panose="02000503020000020004" pitchFamily="2" charset="0"/>
              </a:rPr>
              <a:t>)</a:t>
            </a:r>
          </a:p>
        </p:txBody>
      </p:sp>
      <p:sp>
        <p:nvSpPr>
          <p:cNvPr id="52" name="Rectangle 51"/>
          <p:cNvSpPr/>
          <p:nvPr/>
        </p:nvSpPr>
        <p:spPr>
          <a:xfrm>
            <a:off x="6125028" y="3436247"/>
            <a:ext cx="1646327" cy="618439"/>
          </a:xfrm>
          <a:prstGeom prst="rect">
            <a:avLst/>
          </a:prstGeom>
          <a:noFill/>
        </p:spPr>
        <p:txBody>
          <a:bodyPr wrap="square">
            <a:spAutoFit/>
          </a:bodyPr>
          <a:lstStyle/>
          <a:p>
            <a:pPr algn="ctr" defTabSz="781538">
              <a:buClr>
                <a:srgbClr val="FFD200"/>
              </a:buClr>
              <a:buSzPct val="120000"/>
              <a:defRPr/>
            </a:pPr>
            <a:r>
              <a:rPr lang="en-GB" sz="2051" kern="0" dirty="0">
                <a:solidFill>
                  <a:srgbClr val="808080"/>
                </a:solidFill>
                <a:latin typeface="EYInterstate" panose="02000503020000020004" pitchFamily="2" charset="0"/>
              </a:rPr>
              <a:t>+</a:t>
            </a:r>
          </a:p>
          <a:p>
            <a:pPr algn="ctr" defTabSz="781538">
              <a:buClr>
                <a:srgbClr val="FFD200"/>
              </a:buClr>
              <a:buSzPct val="120000"/>
              <a:defRPr/>
            </a:pPr>
            <a:r>
              <a:rPr lang="en-GB" sz="1368" b="1" kern="0" dirty="0">
                <a:solidFill>
                  <a:srgbClr val="808080"/>
                </a:solidFill>
                <a:latin typeface="EYInterstate" panose="02000503020000020004" pitchFamily="2" charset="0"/>
              </a:rPr>
              <a:t>Credit-impaired</a:t>
            </a:r>
          </a:p>
        </p:txBody>
      </p:sp>
      <p:cxnSp>
        <p:nvCxnSpPr>
          <p:cNvPr id="53" name="Straight Connector 52"/>
          <p:cNvCxnSpPr/>
          <p:nvPr/>
        </p:nvCxnSpPr>
        <p:spPr>
          <a:xfrm>
            <a:off x="480514" y="4057375"/>
            <a:ext cx="7410363" cy="0"/>
          </a:xfrm>
          <a:prstGeom prst="line">
            <a:avLst/>
          </a:prstGeom>
          <a:noFill/>
          <a:ln w="12700" cap="flat" cmpd="sng" algn="ctr">
            <a:solidFill>
              <a:srgbClr val="000000"/>
            </a:solidFill>
            <a:prstDash val="dash"/>
          </a:ln>
          <a:effectLst/>
        </p:spPr>
      </p:cxnSp>
      <p:sp>
        <p:nvSpPr>
          <p:cNvPr id="54" name="Rectangle 53"/>
          <p:cNvSpPr/>
          <p:nvPr/>
        </p:nvSpPr>
        <p:spPr>
          <a:xfrm>
            <a:off x="480514" y="4057375"/>
            <a:ext cx="1108971" cy="829201"/>
          </a:xfrm>
          <a:prstGeom prst="rect">
            <a:avLst/>
          </a:prstGeom>
        </p:spPr>
        <p:txBody>
          <a:bodyPr wrap="square">
            <a:spAutoFit/>
          </a:bodyPr>
          <a:lstStyle/>
          <a:p>
            <a:pPr defTabSz="781538">
              <a:spcBef>
                <a:spcPct val="20000"/>
              </a:spcBef>
              <a:buClr>
                <a:srgbClr val="FFD200"/>
              </a:buClr>
              <a:buSzPct val="120000"/>
              <a:defRPr/>
            </a:pPr>
            <a:r>
              <a:rPr lang="en-GB" sz="1197" b="1" kern="0" dirty="0">
                <a:solidFill>
                  <a:srgbClr val="808080"/>
                </a:solidFill>
                <a:latin typeface="EYInterstate" panose="02000503020000020004" pitchFamily="2" charset="0"/>
              </a:rPr>
              <a:t>Interest revenue  calculated based on</a:t>
            </a:r>
          </a:p>
        </p:txBody>
      </p:sp>
      <p:sp>
        <p:nvSpPr>
          <p:cNvPr id="55" name="Rectangle 54"/>
          <p:cNvSpPr/>
          <p:nvPr/>
        </p:nvSpPr>
        <p:spPr>
          <a:xfrm>
            <a:off x="1702240" y="4084798"/>
            <a:ext cx="1730357" cy="644985"/>
          </a:xfrm>
          <a:prstGeom prst="rect">
            <a:avLst/>
          </a:prstGeom>
          <a:noFill/>
        </p:spPr>
        <p:txBody>
          <a:bodyPr wrap="square">
            <a:spAutoFit/>
          </a:bodyPr>
          <a:lstStyle/>
          <a:p>
            <a:pPr algn="ctr" defTabSz="781538">
              <a:spcBef>
                <a:spcPct val="20000"/>
              </a:spcBef>
              <a:buClr>
                <a:srgbClr val="FFD200"/>
              </a:buClr>
              <a:buSzPct val="120000"/>
              <a:defRPr/>
            </a:pPr>
            <a:r>
              <a:rPr lang="en-GB" sz="1197" b="1" kern="0" dirty="0">
                <a:solidFill>
                  <a:srgbClr val="808080"/>
                </a:solidFill>
                <a:latin typeface="EYInterstate" panose="02000503020000020004" pitchFamily="2" charset="0"/>
              </a:rPr>
              <a:t>Effective interest rate on gross carrying amount</a:t>
            </a:r>
          </a:p>
        </p:txBody>
      </p:sp>
      <p:sp>
        <p:nvSpPr>
          <p:cNvPr id="56" name="Rectangle 55"/>
          <p:cNvSpPr/>
          <p:nvPr/>
        </p:nvSpPr>
        <p:spPr>
          <a:xfrm>
            <a:off x="3891553" y="4084798"/>
            <a:ext cx="1730357" cy="644985"/>
          </a:xfrm>
          <a:prstGeom prst="rect">
            <a:avLst/>
          </a:prstGeom>
          <a:noFill/>
        </p:spPr>
        <p:txBody>
          <a:bodyPr wrap="square">
            <a:spAutoFit/>
          </a:bodyPr>
          <a:lstStyle/>
          <a:p>
            <a:pPr algn="ctr" defTabSz="781538">
              <a:spcBef>
                <a:spcPct val="20000"/>
              </a:spcBef>
              <a:buClr>
                <a:srgbClr val="FFD200"/>
              </a:buClr>
              <a:buSzPct val="120000"/>
              <a:defRPr/>
            </a:pPr>
            <a:r>
              <a:rPr lang="en-GB" sz="1197" b="1" kern="0" dirty="0">
                <a:solidFill>
                  <a:srgbClr val="808080"/>
                </a:solidFill>
                <a:latin typeface="EYInterstate" panose="02000503020000020004" pitchFamily="2" charset="0"/>
              </a:rPr>
              <a:t>Effective interest rate on gross carrying amount</a:t>
            </a:r>
          </a:p>
        </p:txBody>
      </p:sp>
      <p:sp>
        <p:nvSpPr>
          <p:cNvPr id="57" name="Rectangle 56"/>
          <p:cNvSpPr/>
          <p:nvPr/>
        </p:nvSpPr>
        <p:spPr>
          <a:xfrm>
            <a:off x="6083013" y="4084798"/>
            <a:ext cx="1730357" cy="644985"/>
          </a:xfrm>
          <a:prstGeom prst="rect">
            <a:avLst/>
          </a:prstGeom>
          <a:noFill/>
        </p:spPr>
        <p:txBody>
          <a:bodyPr wrap="square">
            <a:spAutoFit/>
          </a:bodyPr>
          <a:lstStyle/>
          <a:p>
            <a:pPr algn="ctr" defTabSz="781538">
              <a:spcBef>
                <a:spcPct val="20000"/>
              </a:spcBef>
              <a:buClr>
                <a:srgbClr val="FFD200"/>
              </a:buClr>
              <a:buSzPct val="120000"/>
            </a:pPr>
            <a:r>
              <a:rPr lang="en-GB" sz="1197" b="1" kern="0" dirty="0">
                <a:solidFill>
                  <a:srgbClr val="808080"/>
                </a:solidFill>
                <a:latin typeface="EYInterstate" panose="02000503020000020004" pitchFamily="2" charset="0"/>
              </a:rPr>
              <a:t>Effective interest rate on amortised cost</a:t>
            </a:r>
          </a:p>
        </p:txBody>
      </p:sp>
      <p:sp>
        <p:nvSpPr>
          <p:cNvPr id="58" name="Left-Right Arrow 57"/>
          <p:cNvSpPr/>
          <p:nvPr/>
        </p:nvSpPr>
        <p:spPr bwMode="auto">
          <a:xfrm>
            <a:off x="3455379" y="3558526"/>
            <a:ext cx="421356" cy="237184"/>
          </a:xfrm>
          <a:prstGeom prst="leftRightArrow">
            <a:avLst/>
          </a:prstGeom>
          <a:solidFill>
            <a:srgbClr val="FFD200"/>
          </a:solidFill>
          <a:ln w="9525">
            <a:noFill/>
            <a:miter lim="800000"/>
            <a:headEnd/>
            <a:tailEnd/>
          </a:ln>
          <a:effectLst/>
        </p:spPr>
        <p:txBody>
          <a:bodyPr lIns="61540" tIns="61540" rIns="61540" bIns="61540" rtlCol="0" anchor="ctr"/>
          <a:lstStyle/>
          <a:p>
            <a:pPr algn="ctr" defTabSz="781538">
              <a:buClr>
                <a:srgbClr val="FFD200"/>
              </a:buClr>
              <a:buSzPct val="70000"/>
            </a:pPr>
            <a:endParaRPr lang="en-GB" sz="855" kern="0" dirty="0">
              <a:solidFill>
                <a:srgbClr val="808080"/>
              </a:solidFill>
              <a:latin typeface="EYInterstate" panose="02000503020000020004" pitchFamily="2" charset="0"/>
            </a:endParaRPr>
          </a:p>
        </p:txBody>
      </p:sp>
      <p:sp>
        <p:nvSpPr>
          <p:cNvPr id="59" name="Left-Right Arrow 58"/>
          <p:cNvSpPr/>
          <p:nvPr/>
        </p:nvSpPr>
        <p:spPr>
          <a:xfrm>
            <a:off x="1636007" y="4797116"/>
            <a:ext cx="6243596" cy="819269"/>
          </a:xfrm>
          <a:prstGeom prst="leftRightArrow">
            <a:avLst>
              <a:gd name="adj1" fmla="val 72641"/>
              <a:gd name="adj2" fmla="val 50000"/>
            </a:avLst>
          </a:prstGeom>
          <a:solidFill>
            <a:srgbClr val="FAE600"/>
          </a:solidFill>
          <a:ln w="25400" cap="flat" cmpd="sng" algn="ctr">
            <a:noFill/>
            <a:prstDash val="solid"/>
          </a:ln>
          <a:effectLst/>
        </p:spPr>
        <p:txBody>
          <a:bodyPr rtlCol="0" anchor="ctr"/>
          <a:lstStyle/>
          <a:p>
            <a:pPr marL="0" lvl="1" algn="ctr" defTabSz="781538">
              <a:lnSpc>
                <a:spcPts val="1282"/>
              </a:lnSpc>
              <a:spcBef>
                <a:spcPts val="513"/>
              </a:spcBef>
              <a:defRPr/>
            </a:pPr>
            <a:r>
              <a:rPr lang="en-GB" sz="1368" b="1" kern="0" dirty="0">
                <a:solidFill>
                  <a:srgbClr val="808080"/>
                </a:solidFill>
                <a:latin typeface="EYInterstate" panose="02000503020000020004" pitchFamily="2" charset="0"/>
              </a:rPr>
              <a:t>Change in credit risk </a:t>
            </a:r>
            <a:r>
              <a:rPr lang="en-GB" sz="1368" b="1" u="sng" kern="0" dirty="0">
                <a:solidFill>
                  <a:srgbClr val="808080"/>
                </a:solidFill>
                <a:latin typeface="EYInterstate" panose="02000503020000020004" pitchFamily="2" charset="0"/>
              </a:rPr>
              <a:t>since initial recognition</a:t>
            </a:r>
          </a:p>
          <a:p>
            <a:pPr marL="0" lvl="1" algn="ctr" defTabSz="781538">
              <a:lnSpc>
                <a:spcPts val="1282"/>
              </a:lnSpc>
              <a:spcBef>
                <a:spcPts val="513"/>
              </a:spcBef>
              <a:defRPr/>
            </a:pPr>
            <a:r>
              <a:rPr lang="en-GB" sz="1368" i="1" kern="0" dirty="0">
                <a:solidFill>
                  <a:srgbClr val="808080"/>
                </a:solidFill>
                <a:latin typeface="EYInterstate" panose="02000503020000020004" pitchFamily="2" charset="0"/>
              </a:rPr>
              <a:t>Improvement</a:t>
            </a:r>
            <a:r>
              <a:rPr lang="en-GB" sz="1368" b="1" kern="0" dirty="0">
                <a:solidFill>
                  <a:srgbClr val="808080"/>
                </a:solidFill>
                <a:latin typeface="EYInterstate" panose="02000503020000020004" pitchFamily="2" charset="0"/>
              </a:rPr>
              <a:t>                                                               </a:t>
            </a:r>
            <a:r>
              <a:rPr lang="en-GB" sz="1368" i="1" kern="0" dirty="0">
                <a:solidFill>
                  <a:srgbClr val="808080"/>
                </a:solidFill>
                <a:latin typeface="EYInterstate" panose="02000503020000020004" pitchFamily="2" charset="0"/>
              </a:rPr>
              <a:t>Deterioration</a:t>
            </a:r>
          </a:p>
        </p:txBody>
      </p:sp>
      <p:sp>
        <p:nvSpPr>
          <p:cNvPr id="60" name="Left-Right Arrow 59"/>
          <p:cNvSpPr/>
          <p:nvPr/>
        </p:nvSpPr>
        <p:spPr bwMode="auto">
          <a:xfrm>
            <a:off x="5618513" y="3564689"/>
            <a:ext cx="421356" cy="237184"/>
          </a:xfrm>
          <a:prstGeom prst="leftRightArrow">
            <a:avLst/>
          </a:prstGeom>
          <a:solidFill>
            <a:srgbClr val="FFD200"/>
          </a:solidFill>
          <a:ln w="9525">
            <a:noFill/>
            <a:miter lim="800000"/>
            <a:headEnd/>
            <a:tailEnd/>
          </a:ln>
          <a:effectLst/>
        </p:spPr>
        <p:txBody>
          <a:bodyPr lIns="61540" tIns="61540" rIns="61540" bIns="61540" rtlCol="0" anchor="ctr"/>
          <a:lstStyle/>
          <a:p>
            <a:pPr algn="ctr" defTabSz="781538">
              <a:buClr>
                <a:srgbClr val="FFD200"/>
              </a:buClr>
              <a:buSzPct val="70000"/>
            </a:pPr>
            <a:endParaRPr lang="en-GB" sz="855" kern="0" dirty="0">
              <a:solidFill>
                <a:srgbClr val="808080"/>
              </a:solidFill>
              <a:latin typeface="EYInterstate" panose="02000503020000020004" pitchFamily="2" charset="0"/>
            </a:endParaRPr>
          </a:p>
        </p:txBody>
      </p:sp>
      <p:sp>
        <p:nvSpPr>
          <p:cNvPr id="61" name="Rectangle 60"/>
          <p:cNvSpPr/>
          <p:nvPr/>
        </p:nvSpPr>
        <p:spPr>
          <a:xfrm>
            <a:off x="6090652" y="2225740"/>
            <a:ext cx="1733992" cy="802336"/>
          </a:xfrm>
          <a:prstGeom prst="rect">
            <a:avLst/>
          </a:prstGeom>
          <a:noFill/>
        </p:spPr>
        <p:txBody>
          <a:bodyPr wrap="square">
            <a:spAutoFit/>
          </a:bodyPr>
          <a:lstStyle/>
          <a:p>
            <a:pPr algn="ctr" defTabSz="781538">
              <a:spcBef>
                <a:spcPct val="20000"/>
              </a:spcBef>
              <a:buClr>
                <a:srgbClr val="FFD200"/>
              </a:buClr>
              <a:buSzPct val="120000"/>
              <a:defRPr/>
            </a:pPr>
            <a:r>
              <a:rPr lang="en-GB" sz="1538" b="1" kern="0" dirty="0">
                <a:solidFill>
                  <a:srgbClr val="808080"/>
                </a:solidFill>
                <a:latin typeface="EYInterstate" panose="02000503020000020004" pitchFamily="2" charset="0"/>
              </a:rPr>
              <a:t>Lifetime expected credit losses</a:t>
            </a:r>
            <a:endParaRPr lang="en-GB" sz="1026" b="1" kern="0" dirty="0">
              <a:solidFill>
                <a:srgbClr val="808080"/>
              </a:solidFill>
              <a:latin typeface="EYInterstate" panose="02000503020000020004" pitchFamily="2" charset="0"/>
            </a:endParaRPr>
          </a:p>
        </p:txBody>
      </p:sp>
      <p:sp>
        <p:nvSpPr>
          <p:cNvPr id="62" name="Down Arrow Callout 61"/>
          <p:cNvSpPr/>
          <p:nvPr/>
        </p:nvSpPr>
        <p:spPr>
          <a:xfrm>
            <a:off x="1576482" y="1303877"/>
            <a:ext cx="1936406" cy="640661"/>
          </a:xfrm>
          <a:prstGeom prst="downArrowCallout">
            <a:avLst/>
          </a:prstGeom>
          <a:solidFill>
            <a:srgbClr val="646464"/>
          </a:solidFill>
          <a:ln w="9525" cap="flat" cmpd="sng" algn="ctr">
            <a:solidFill>
              <a:srgbClr val="808080"/>
            </a:solidFill>
            <a:prstDash val="solid"/>
          </a:ln>
          <a:effectLst/>
        </p:spPr>
        <p:txBody>
          <a:bodyPr rtlCol="0" anchor="t" anchorCtr="0"/>
          <a:lstStyle/>
          <a:p>
            <a:pPr algn="ctr" defTabSz="781538">
              <a:defRPr/>
            </a:pPr>
            <a:r>
              <a:rPr lang="en-GB" sz="1538" kern="0" dirty="0">
                <a:solidFill>
                  <a:srgbClr val="FFFFFF"/>
                </a:solidFill>
                <a:latin typeface="EYInterstate" panose="02000503020000020004" pitchFamily="2" charset="0"/>
              </a:rPr>
              <a:t>Start Here</a:t>
            </a:r>
          </a:p>
        </p:txBody>
      </p:sp>
      <p:sp>
        <p:nvSpPr>
          <p:cNvPr id="33" name="Text Box 11"/>
          <p:cNvSpPr txBox="1">
            <a:spLocks noChangeArrowheads="1"/>
          </p:cNvSpPr>
          <p:nvPr/>
        </p:nvSpPr>
        <p:spPr bwMode="auto">
          <a:xfrm>
            <a:off x="493615" y="495514"/>
            <a:ext cx="6811816"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solidFill>
                  <a:schemeClr val="tx1">
                    <a:lumMod val="50000"/>
                  </a:schemeClr>
                </a:solidFill>
              </a:rPr>
              <a:t>Scope and Variation of Expected Credit Loss Model</a:t>
            </a:r>
          </a:p>
        </p:txBody>
      </p:sp>
    </p:spTree>
    <p:extLst>
      <p:ext uri="{BB962C8B-B14F-4D97-AF65-F5344CB8AC3E}">
        <p14:creationId xmlns:p14="http://schemas.microsoft.com/office/powerpoint/2010/main" val="2033914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2314831" y="1371718"/>
            <a:ext cx="4781318" cy="398443"/>
          </a:xfrm>
          <a:prstGeom prst="rect">
            <a:avLst/>
          </a:prstGeom>
          <a:solidFill>
            <a:srgbClr val="FFE600"/>
          </a:solidFill>
          <a:ln w="9525" cap="flat" cmpd="sng" algn="ctr">
            <a:solidFill>
              <a:srgbClr val="808080"/>
            </a:solidFill>
            <a:prstDash val="solid"/>
          </a:ln>
          <a:effectLst/>
        </p:spPr>
        <p:txBody>
          <a:bodyPr rtlCol="0" anchor="t" anchorCtr="0"/>
          <a:lstStyle/>
          <a:p>
            <a:pPr algn="ctr" defTabSz="781538">
              <a:defRPr/>
            </a:pPr>
            <a:r>
              <a:rPr lang="en-GB" sz="2051" b="1" kern="0" dirty="0">
                <a:solidFill>
                  <a:srgbClr val="808080"/>
                </a:solidFill>
                <a:latin typeface="EYInterstate" panose="02000503020000020004" pitchFamily="2" charset="0"/>
              </a:rPr>
              <a:t>Interpretation of ‘significant’</a:t>
            </a:r>
          </a:p>
        </p:txBody>
      </p:sp>
      <p:cxnSp>
        <p:nvCxnSpPr>
          <p:cNvPr id="69" name="Elbow Connector 68"/>
          <p:cNvCxnSpPr>
            <a:stCxn id="68" idx="2"/>
            <a:endCxn id="71" idx="0"/>
          </p:cNvCxnSpPr>
          <p:nvPr/>
        </p:nvCxnSpPr>
        <p:spPr>
          <a:xfrm rot="5400000">
            <a:off x="3470496" y="1170437"/>
            <a:ext cx="635270" cy="1834719"/>
          </a:xfrm>
          <a:prstGeom prst="bentConnector3">
            <a:avLst>
              <a:gd name="adj1" fmla="val 50000"/>
            </a:avLst>
          </a:prstGeom>
          <a:noFill/>
          <a:ln w="19050" cap="flat" cmpd="sng" algn="ctr">
            <a:solidFill>
              <a:srgbClr val="808080"/>
            </a:solidFill>
            <a:prstDash val="solid"/>
            <a:headEnd type="none" w="med" len="med"/>
            <a:tailEnd type="triangle" w="med" len="med"/>
          </a:ln>
          <a:effectLst/>
        </p:spPr>
      </p:cxnSp>
      <p:cxnSp>
        <p:nvCxnSpPr>
          <p:cNvPr id="70" name="Elbow Connector 69"/>
          <p:cNvCxnSpPr>
            <a:stCxn id="68" idx="2"/>
            <a:endCxn id="72" idx="0"/>
          </p:cNvCxnSpPr>
          <p:nvPr/>
        </p:nvCxnSpPr>
        <p:spPr>
          <a:xfrm rot="16200000" flipH="1">
            <a:off x="5303564" y="1172088"/>
            <a:ext cx="635270" cy="1831417"/>
          </a:xfrm>
          <a:prstGeom prst="bentConnector3">
            <a:avLst>
              <a:gd name="adj1" fmla="val 50000"/>
            </a:avLst>
          </a:prstGeom>
          <a:noFill/>
          <a:ln w="19050" cap="flat" cmpd="sng" algn="ctr">
            <a:solidFill>
              <a:srgbClr val="808080"/>
            </a:solidFill>
            <a:prstDash val="solid"/>
            <a:headEnd type="none" w="med" len="med"/>
            <a:tailEnd type="triangle" w="med" len="med"/>
          </a:ln>
          <a:effectLst/>
        </p:spPr>
      </p:cxnSp>
      <p:sp>
        <p:nvSpPr>
          <p:cNvPr id="71" name="Rectangle 70"/>
          <p:cNvSpPr/>
          <p:nvPr/>
        </p:nvSpPr>
        <p:spPr>
          <a:xfrm>
            <a:off x="1244459" y="2405431"/>
            <a:ext cx="3252625" cy="695786"/>
          </a:xfrm>
          <a:prstGeom prst="rect">
            <a:avLst/>
          </a:prstGeom>
          <a:solidFill>
            <a:srgbClr val="808080"/>
          </a:solidFill>
          <a:ln w="9525" cap="flat" cmpd="sng" algn="ctr">
            <a:solidFill>
              <a:srgbClr val="808080"/>
            </a:solidFill>
            <a:prstDash val="solid"/>
          </a:ln>
          <a:effectLst/>
        </p:spPr>
        <p:txBody>
          <a:bodyPr rtlCol="0" anchor="t" anchorCtr="0"/>
          <a:lstStyle/>
          <a:p>
            <a:pPr algn="ctr" defTabSz="781538">
              <a:defRPr/>
            </a:pPr>
            <a:r>
              <a:rPr lang="en-GB" sz="1709" b="1" kern="0" dirty="0">
                <a:solidFill>
                  <a:srgbClr val="FFFFFF"/>
                </a:solidFill>
                <a:latin typeface="EYInterstate" panose="02000503020000020004" pitchFamily="2" charset="0"/>
              </a:rPr>
              <a:t>Original credit risk at initial recognition</a:t>
            </a:r>
          </a:p>
        </p:txBody>
      </p:sp>
      <p:sp>
        <p:nvSpPr>
          <p:cNvPr id="72" name="Rectangle 71"/>
          <p:cNvSpPr/>
          <p:nvPr/>
        </p:nvSpPr>
        <p:spPr>
          <a:xfrm>
            <a:off x="4910596" y="2405431"/>
            <a:ext cx="3252622" cy="695786"/>
          </a:xfrm>
          <a:prstGeom prst="rect">
            <a:avLst/>
          </a:prstGeom>
          <a:solidFill>
            <a:srgbClr val="808080"/>
          </a:solidFill>
          <a:ln w="9525" cap="flat" cmpd="sng" algn="ctr">
            <a:solidFill>
              <a:srgbClr val="808080"/>
            </a:solidFill>
            <a:prstDash val="solid"/>
          </a:ln>
          <a:effectLst/>
        </p:spPr>
        <p:txBody>
          <a:bodyPr rtlCol="0" anchor="t" anchorCtr="0"/>
          <a:lstStyle/>
          <a:p>
            <a:pPr algn="ctr" defTabSz="781538">
              <a:defRPr/>
            </a:pPr>
            <a:r>
              <a:rPr lang="en-GB" sz="1709" b="1" kern="0" dirty="0">
                <a:solidFill>
                  <a:srgbClr val="FFFFFF"/>
                </a:solidFill>
                <a:latin typeface="EYInterstate" panose="02000503020000020004" pitchFamily="2" charset="0"/>
              </a:rPr>
              <a:t>Expected life or term structure</a:t>
            </a:r>
          </a:p>
        </p:txBody>
      </p:sp>
      <p:sp>
        <p:nvSpPr>
          <p:cNvPr id="73" name="Rectangle 72"/>
          <p:cNvSpPr/>
          <p:nvPr/>
        </p:nvSpPr>
        <p:spPr>
          <a:xfrm>
            <a:off x="1244459" y="3101217"/>
            <a:ext cx="3252625" cy="2444967"/>
          </a:xfrm>
          <a:prstGeom prst="rect">
            <a:avLst/>
          </a:prstGeom>
          <a:solidFill>
            <a:srgbClr val="FFFFFF"/>
          </a:solidFill>
          <a:ln w="9525" cap="flat" cmpd="sng" algn="ctr">
            <a:solidFill>
              <a:srgbClr val="808080"/>
            </a:solidFill>
            <a:prstDash val="solid"/>
          </a:ln>
          <a:effectLst/>
        </p:spPr>
        <p:txBody>
          <a:bodyPr rtlCol="0" anchor="t" anchorCtr="0"/>
          <a:lstStyle/>
          <a:p>
            <a:pPr marL="233376" indent="-233376" algn="just" defTabSz="781538">
              <a:lnSpc>
                <a:spcPct val="150000"/>
              </a:lnSpc>
              <a:spcBef>
                <a:spcPts val="513"/>
              </a:spcBef>
              <a:buClr>
                <a:srgbClr val="FFE600"/>
              </a:buClr>
              <a:buSzPct val="80000"/>
              <a:buFont typeface="Wingdings 3" panose="05040102010807070707" pitchFamily="18" charset="2"/>
              <a:buChar char="u"/>
              <a:defRPr/>
            </a:pPr>
            <a:r>
              <a:rPr lang="en-GB" sz="1453" kern="0" dirty="0">
                <a:solidFill>
                  <a:srgbClr val="808080"/>
                </a:solidFill>
                <a:latin typeface="EYInterstate" panose="02000503020000020004" pitchFamily="2" charset="0"/>
              </a:rPr>
              <a:t>Change in absolute probability of default (PD) occurring is more significant for financial instruments with lower initial credit risk as </a:t>
            </a:r>
            <a:r>
              <a:rPr lang="en-IN" sz="1453" kern="0" dirty="0">
                <a:solidFill>
                  <a:srgbClr val="808080"/>
                </a:solidFill>
                <a:latin typeface="EYInterstate" panose="02000503020000020004" pitchFamily="2" charset="0"/>
              </a:rPr>
              <a:t>compared to financial instrument with higher initial risk of default occurring</a:t>
            </a:r>
            <a:endParaRPr lang="en-GB" sz="1453" kern="0" dirty="0">
              <a:solidFill>
                <a:srgbClr val="808080"/>
              </a:solidFill>
              <a:latin typeface="EYInterstate" panose="02000503020000020004" pitchFamily="2" charset="0"/>
            </a:endParaRPr>
          </a:p>
          <a:p>
            <a:pPr marL="233376" indent="-233376" defTabSz="781538">
              <a:spcBef>
                <a:spcPts val="513"/>
              </a:spcBef>
              <a:buClr>
                <a:srgbClr val="FFE600"/>
              </a:buClr>
              <a:buSzPct val="80000"/>
              <a:buFont typeface="Wingdings 3" panose="05040102010807070707" pitchFamily="18" charset="2"/>
              <a:buChar char="u"/>
              <a:defRPr/>
            </a:pPr>
            <a:endParaRPr lang="en-GB" sz="1709" kern="0" dirty="0">
              <a:solidFill>
                <a:srgbClr val="808080"/>
              </a:solidFill>
              <a:latin typeface="EYInterstate" panose="02000503020000020004" pitchFamily="2" charset="0"/>
            </a:endParaRPr>
          </a:p>
        </p:txBody>
      </p:sp>
      <p:sp>
        <p:nvSpPr>
          <p:cNvPr id="74" name="Rectangle 73"/>
          <p:cNvSpPr/>
          <p:nvPr/>
        </p:nvSpPr>
        <p:spPr>
          <a:xfrm>
            <a:off x="4910593" y="3108022"/>
            <a:ext cx="3252622" cy="2438161"/>
          </a:xfrm>
          <a:prstGeom prst="rect">
            <a:avLst/>
          </a:prstGeom>
          <a:solidFill>
            <a:srgbClr val="FFFFFF"/>
          </a:solidFill>
          <a:ln w="9525" cap="flat" cmpd="sng" algn="ctr">
            <a:solidFill>
              <a:srgbClr val="808080"/>
            </a:solidFill>
            <a:prstDash val="solid"/>
          </a:ln>
          <a:effectLst/>
        </p:spPr>
        <p:txBody>
          <a:bodyPr rtlCol="0" anchor="t" anchorCtr="0"/>
          <a:lstStyle/>
          <a:p>
            <a:pPr marL="233376" indent="-233376" defTabSz="781538">
              <a:lnSpc>
                <a:spcPct val="150000"/>
              </a:lnSpc>
              <a:spcBef>
                <a:spcPts val="513"/>
              </a:spcBef>
              <a:buClr>
                <a:srgbClr val="FFE600"/>
              </a:buClr>
              <a:buSzPct val="80000"/>
              <a:buFont typeface="Wingdings 3" panose="05040102010807070707" pitchFamily="18" charset="2"/>
              <a:buChar char="u"/>
              <a:defRPr/>
            </a:pPr>
            <a:r>
              <a:rPr lang="en-GB" sz="1453" kern="0" dirty="0">
                <a:solidFill>
                  <a:srgbClr val="808080"/>
                </a:solidFill>
                <a:latin typeface="EYInterstate" panose="02000503020000020004" pitchFamily="2" charset="0"/>
              </a:rPr>
              <a:t>Risk of a default occurring increases with the expected life of the financial instrument</a:t>
            </a:r>
          </a:p>
          <a:p>
            <a:pPr marL="233376" indent="-233376" defTabSz="781538">
              <a:lnSpc>
                <a:spcPct val="150000"/>
              </a:lnSpc>
              <a:spcBef>
                <a:spcPts val="513"/>
              </a:spcBef>
              <a:buClr>
                <a:srgbClr val="FFE600"/>
              </a:buClr>
              <a:buSzPct val="80000"/>
              <a:buFont typeface="Wingdings 3" panose="05040102010807070707" pitchFamily="18" charset="2"/>
              <a:buChar char="u"/>
              <a:defRPr/>
            </a:pPr>
            <a:r>
              <a:rPr lang="en-GB" sz="1453" kern="0" dirty="0">
                <a:solidFill>
                  <a:srgbClr val="808080"/>
                </a:solidFill>
                <a:latin typeface="EYInterstate" panose="02000503020000020004" pitchFamily="2" charset="0"/>
              </a:rPr>
              <a:t>PD will decrease less quickly over time for instrument with significant payments obligations close to maturity</a:t>
            </a:r>
          </a:p>
        </p:txBody>
      </p:sp>
      <p:sp>
        <p:nvSpPr>
          <p:cNvPr id="11" name="Text Box 11"/>
          <p:cNvSpPr txBox="1">
            <a:spLocks noChangeArrowheads="1"/>
          </p:cNvSpPr>
          <p:nvPr/>
        </p:nvSpPr>
        <p:spPr bwMode="auto">
          <a:xfrm>
            <a:off x="493615" y="495514"/>
            <a:ext cx="6811816"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solidFill>
                  <a:schemeClr val="tx1">
                    <a:lumMod val="50000"/>
                  </a:schemeClr>
                </a:solidFill>
              </a:rPr>
              <a:t>What is significant increase in Credit Risk</a:t>
            </a:r>
          </a:p>
        </p:txBody>
      </p:sp>
    </p:spTree>
    <p:extLst>
      <p:ext uri="{BB962C8B-B14F-4D97-AF65-F5344CB8AC3E}">
        <p14:creationId xmlns:p14="http://schemas.microsoft.com/office/powerpoint/2010/main" val="844268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92"/>
          <p:cNvSpPr/>
          <p:nvPr/>
        </p:nvSpPr>
        <p:spPr>
          <a:xfrm>
            <a:off x="1204139" y="1464725"/>
            <a:ext cx="1556558" cy="933608"/>
          </a:xfrm>
          <a:prstGeom prst="rect">
            <a:avLst/>
          </a:prstGeom>
          <a:solidFill>
            <a:srgbClr val="808080"/>
          </a:solidFill>
          <a:ln w="9525" cap="flat" cmpd="sng" algn="ctr">
            <a:solidFill>
              <a:schemeClr val="tx1"/>
            </a:solidFill>
            <a:prstDash val="solid"/>
          </a:ln>
          <a:effectLst/>
        </p:spPr>
        <p:txBody>
          <a:bodyPr rtlCol="0" anchor="ctr" anchorCtr="0"/>
          <a:lstStyle/>
          <a:p>
            <a:pPr algn="ctr" defTabSz="781538" fontAlgn="base">
              <a:spcBef>
                <a:spcPct val="0"/>
              </a:spcBef>
              <a:spcAft>
                <a:spcPct val="0"/>
              </a:spcAft>
              <a:defRPr/>
            </a:pPr>
            <a:r>
              <a:rPr lang="en-GB" sz="1368" b="1" kern="0" dirty="0">
                <a:solidFill>
                  <a:srgbClr val="FFFFFF"/>
                </a:solidFill>
                <a:latin typeface="EYInterstate" panose="02000503020000020004" pitchFamily="2" charset="0"/>
              </a:rPr>
              <a:t>Credit spread (e.g., credit default swap)</a:t>
            </a:r>
          </a:p>
        </p:txBody>
      </p:sp>
      <p:sp>
        <p:nvSpPr>
          <p:cNvPr id="94" name="Rectangle 93"/>
          <p:cNvSpPr/>
          <p:nvPr/>
        </p:nvSpPr>
        <p:spPr>
          <a:xfrm>
            <a:off x="720580" y="3532579"/>
            <a:ext cx="1559053" cy="828455"/>
          </a:xfrm>
          <a:prstGeom prst="rect">
            <a:avLst/>
          </a:prstGeom>
          <a:solidFill>
            <a:srgbClr val="808080"/>
          </a:solidFill>
          <a:ln w="12700" cap="flat" cmpd="sng" algn="ctr">
            <a:solidFill>
              <a:schemeClr val="tx1"/>
            </a:solidFill>
            <a:prstDash val="solid"/>
          </a:ln>
          <a:effectLst/>
        </p:spPr>
        <p:txBody>
          <a:bodyPr rtlCol="0" anchor="ctr" anchorCtr="0"/>
          <a:lstStyle/>
          <a:p>
            <a:pPr algn="ctr" defTabSz="781538" fontAlgn="base">
              <a:spcBef>
                <a:spcPct val="0"/>
              </a:spcBef>
              <a:spcAft>
                <a:spcPct val="0"/>
              </a:spcAft>
              <a:defRPr/>
            </a:pPr>
            <a:r>
              <a:rPr lang="en-GB" sz="1368" b="1" kern="0" dirty="0">
                <a:solidFill>
                  <a:srgbClr val="FFFFFF"/>
                </a:solidFill>
                <a:latin typeface="EYInterstate" panose="02000503020000020004" pitchFamily="2" charset="0"/>
              </a:rPr>
              <a:t>Rates or terms (e.g., covenants, collateral)</a:t>
            </a:r>
          </a:p>
        </p:txBody>
      </p:sp>
      <p:sp>
        <p:nvSpPr>
          <p:cNvPr id="95" name="Rectangle 94"/>
          <p:cNvSpPr/>
          <p:nvPr/>
        </p:nvSpPr>
        <p:spPr>
          <a:xfrm>
            <a:off x="703223" y="2617560"/>
            <a:ext cx="1559053" cy="828455"/>
          </a:xfrm>
          <a:prstGeom prst="rect">
            <a:avLst/>
          </a:prstGeom>
          <a:solidFill>
            <a:srgbClr val="808080"/>
          </a:solidFill>
          <a:ln w="12700" cap="flat" cmpd="sng" algn="ctr">
            <a:solidFill>
              <a:schemeClr val="tx1"/>
            </a:solidFill>
            <a:prstDash val="solid"/>
          </a:ln>
          <a:effectLst/>
        </p:spPr>
        <p:txBody>
          <a:bodyPr rtlCol="0" anchor="ctr" anchorCtr="0"/>
          <a:lstStyle/>
          <a:p>
            <a:pPr algn="ctr" defTabSz="781538" fontAlgn="base">
              <a:spcBef>
                <a:spcPct val="0"/>
              </a:spcBef>
              <a:spcAft>
                <a:spcPct val="0"/>
              </a:spcAft>
              <a:defRPr/>
            </a:pPr>
            <a:r>
              <a:rPr lang="en-GB" sz="1368" b="1" kern="0" dirty="0">
                <a:solidFill>
                  <a:srgbClr val="FFFFFF"/>
                </a:solidFill>
                <a:latin typeface="EYInterstate" panose="02000503020000020004" pitchFamily="2" charset="0"/>
              </a:rPr>
              <a:t>Credit rating (internal or external)</a:t>
            </a:r>
          </a:p>
        </p:txBody>
      </p:sp>
      <p:sp>
        <p:nvSpPr>
          <p:cNvPr id="96" name="Rectangle 95"/>
          <p:cNvSpPr/>
          <p:nvPr/>
        </p:nvSpPr>
        <p:spPr>
          <a:xfrm>
            <a:off x="5926474" y="1464280"/>
            <a:ext cx="1555308" cy="937874"/>
          </a:xfrm>
          <a:prstGeom prst="rect">
            <a:avLst/>
          </a:prstGeom>
          <a:solidFill>
            <a:srgbClr val="808080"/>
          </a:solidFill>
          <a:ln w="12700" cap="flat" cmpd="sng" algn="ctr">
            <a:solidFill>
              <a:schemeClr val="tx1"/>
            </a:solidFill>
            <a:prstDash val="solid"/>
          </a:ln>
          <a:effectLst/>
        </p:spPr>
        <p:txBody>
          <a:bodyPr rtlCol="0" anchor="ctr" anchorCtr="0"/>
          <a:lstStyle/>
          <a:p>
            <a:pPr algn="ctr" defTabSz="781538" fontAlgn="base">
              <a:spcBef>
                <a:spcPct val="0"/>
              </a:spcBef>
              <a:spcAft>
                <a:spcPct val="0"/>
              </a:spcAft>
              <a:defRPr/>
            </a:pPr>
            <a:r>
              <a:rPr lang="en-GB" sz="1368" b="1" kern="0" dirty="0">
                <a:solidFill>
                  <a:srgbClr val="FFFFFF"/>
                </a:solidFill>
                <a:latin typeface="EYInterstate" panose="02000503020000020004" pitchFamily="2" charset="0"/>
              </a:rPr>
              <a:t>Business, financial or economic conditions</a:t>
            </a:r>
          </a:p>
        </p:txBody>
      </p:sp>
      <p:sp>
        <p:nvSpPr>
          <p:cNvPr id="97" name="Rectangle 96"/>
          <p:cNvSpPr/>
          <p:nvPr/>
        </p:nvSpPr>
        <p:spPr>
          <a:xfrm>
            <a:off x="3625792" y="1370707"/>
            <a:ext cx="1368347" cy="828455"/>
          </a:xfrm>
          <a:prstGeom prst="rect">
            <a:avLst/>
          </a:prstGeom>
          <a:solidFill>
            <a:srgbClr val="808080"/>
          </a:solidFill>
          <a:ln w="12700" cap="flat" cmpd="sng" algn="ctr">
            <a:solidFill>
              <a:schemeClr val="tx1"/>
            </a:solidFill>
            <a:prstDash val="solid"/>
          </a:ln>
          <a:effectLst/>
        </p:spPr>
        <p:txBody>
          <a:bodyPr rtlCol="0" anchor="ctr" anchorCtr="0"/>
          <a:lstStyle/>
          <a:p>
            <a:pPr algn="ctr" defTabSz="781538" fontAlgn="base">
              <a:spcBef>
                <a:spcPct val="0"/>
              </a:spcBef>
              <a:spcAft>
                <a:spcPct val="0"/>
              </a:spcAft>
              <a:defRPr/>
            </a:pPr>
            <a:r>
              <a:rPr lang="en-GB" sz="1368" b="1" kern="0" dirty="0">
                <a:solidFill>
                  <a:srgbClr val="FFFFFF"/>
                </a:solidFill>
                <a:latin typeface="EYInterstate" panose="02000503020000020004" pitchFamily="2" charset="0"/>
              </a:rPr>
              <a:t>Operating results</a:t>
            </a:r>
          </a:p>
        </p:txBody>
      </p:sp>
      <p:sp>
        <p:nvSpPr>
          <p:cNvPr id="98" name="Rectangle 97"/>
          <p:cNvSpPr/>
          <p:nvPr/>
        </p:nvSpPr>
        <p:spPr>
          <a:xfrm>
            <a:off x="6189823" y="2847764"/>
            <a:ext cx="1555308" cy="937874"/>
          </a:xfrm>
          <a:prstGeom prst="rect">
            <a:avLst/>
          </a:prstGeom>
          <a:solidFill>
            <a:srgbClr val="808080"/>
          </a:solidFill>
          <a:ln w="12700" cap="flat" cmpd="sng" algn="ctr">
            <a:solidFill>
              <a:schemeClr val="tx1"/>
            </a:solidFill>
            <a:prstDash val="solid"/>
          </a:ln>
          <a:effectLst/>
        </p:spPr>
        <p:txBody>
          <a:bodyPr rtlCol="0" anchor="ctr" anchorCtr="0"/>
          <a:lstStyle/>
          <a:p>
            <a:pPr algn="ctr" defTabSz="781538" fontAlgn="base">
              <a:spcBef>
                <a:spcPct val="0"/>
              </a:spcBef>
              <a:spcAft>
                <a:spcPct val="0"/>
              </a:spcAft>
              <a:defRPr/>
            </a:pPr>
            <a:r>
              <a:rPr lang="en-GB" sz="1368" b="1" kern="0" dirty="0">
                <a:solidFill>
                  <a:srgbClr val="FFFFFF"/>
                </a:solidFill>
                <a:latin typeface="EYInterstate" panose="02000503020000020004" pitchFamily="2" charset="0"/>
              </a:rPr>
              <a:t>Regulatory, economic or technological environment</a:t>
            </a:r>
          </a:p>
        </p:txBody>
      </p:sp>
      <p:sp>
        <p:nvSpPr>
          <p:cNvPr id="99" name="Rectangle 98"/>
          <p:cNvSpPr/>
          <p:nvPr/>
        </p:nvSpPr>
        <p:spPr>
          <a:xfrm>
            <a:off x="5669552" y="4196976"/>
            <a:ext cx="1913178" cy="1269974"/>
          </a:xfrm>
          <a:prstGeom prst="rect">
            <a:avLst/>
          </a:prstGeom>
          <a:solidFill>
            <a:srgbClr val="808080"/>
          </a:solidFill>
          <a:ln w="12700" cap="flat" cmpd="sng" algn="ctr">
            <a:solidFill>
              <a:schemeClr val="tx1"/>
            </a:solidFill>
            <a:prstDash val="solid"/>
          </a:ln>
          <a:effectLst/>
        </p:spPr>
        <p:txBody>
          <a:bodyPr rtlCol="0" anchor="ctr" anchorCtr="0"/>
          <a:lstStyle/>
          <a:p>
            <a:pPr algn="ctr" defTabSz="781538" fontAlgn="base">
              <a:spcBef>
                <a:spcPct val="0"/>
              </a:spcBef>
              <a:spcAft>
                <a:spcPct val="0"/>
              </a:spcAft>
              <a:defRPr/>
            </a:pPr>
            <a:r>
              <a:rPr lang="en-GB" sz="1368" b="1" kern="0" dirty="0">
                <a:solidFill>
                  <a:srgbClr val="FFFFFF"/>
                </a:solidFill>
                <a:latin typeface="EYInterstate" panose="02000503020000020004" pitchFamily="2" charset="0"/>
              </a:rPr>
              <a:t>Collateral, guarantee or financial support, if this impacts the risk of a default occurring</a:t>
            </a:r>
          </a:p>
        </p:txBody>
      </p:sp>
      <p:sp>
        <p:nvSpPr>
          <p:cNvPr id="100" name="Rectangle 99"/>
          <p:cNvSpPr/>
          <p:nvPr/>
        </p:nvSpPr>
        <p:spPr>
          <a:xfrm>
            <a:off x="1516771" y="4655989"/>
            <a:ext cx="1559053" cy="828455"/>
          </a:xfrm>
          <a:prstGeom prst="rect">
            <a:avLst/>
          </a:prstGeom>
          <a:solidFill>
            <a:srgbClr val="808080"/>
          </a:solidFill>
          <a:ln w="12700" cap="flat" cmpd="sng" algn="ctr">
            <a:solidFill>
              <a:schemeClr val="tx1"/>
            </a:solidFill>
            <a:prstDash val="solid"/>
          </a:ln>
          <a:effectLst/>
        </p:spPr>
        <p:txBody>
          <a:bodyPr rtlCol="0" anchor="ctr" anchorCtr="0"/>
          <a:lstStyle/>
          <a:p>
            <a:pPr algn="ctr" defTabSz="781538" fontAlgn="base">
              <a:spcBef>
                <a:spcPct val="0"/>
              </a:spcBef>
              <a:spcAft>
                <a:spcPct val="0"/>
              </a:spcAft>
              <a:defRPr/>
            </a:pPr>
            <a:r>
              <a:rPr lang="en-GB" sz="1368" b="1" kern="0" dirty="0">
                <a:solidFill>
                  <a:srgbClr val="FFFFFF"/>
                </a:solidFill>
                <a:latin typeface="EYInterstate" panose="02000503020000020004" pitchFamily="2" charset="0"/>
              </a:rPr>
              <a:t>Credit risk management approach</a:t>
            </a:r>
          </a:p>
        </p:txBody>
      </p:sp>
      <p:sp>
        <p:nvSpPr>
          <p:cNvPr id="101" name="Rectangle 100"/>
          <p:cNvSpPr/>
          <p:nvPr/>
        </p:nvSpPr>
        <p:spPr>
          <a:xfrm>
            <a:off x="3625793" y="4831962"/>
            <a:ext cx="1368347" cy="828455"/>
          </a:xfrm>
          <a:prstGeom prst="rect">
            <a:avLst/>
          </a:prstGeom>
          <a:solidFill>
            <a:srgbClr val="808080"/>
          </a:solidFill>
          <a:ln w="12700" cap="flat" cmpd="sng" algn="ctr">
            <a:solidFill>
              <a:schemeClr val="tx1"/>
            </a:solidFill>
            <a:prstDash val="solid"/>
          </a:ln>
          <a:effectLst/>
        </p:spPr>
        <p:txBody>
          <a:bodyPr rtlCol="0" anchor="ctr" anchorCtr="0"/>
          <a:lstStyle/>
          <a:p>
            <a:pPr algn="ctr" defTabSz="781538" fontAlgn="base">
              <a:spcBef>
                <a:spcPct val="0"/>
              </a:spcBef>
              <a:spcAft>
                <a:spcPct val="0"/>
              </a:spcAft>
              <a:defRPr/>
            </a:pPr>
            <a:r>
              <a:rPr lang="en-GB" sz="1368" b="1" kern="0" dirty="0">
                <a:solidFill>
                  <a:srgbClr val="FFFFFF"/>
                </a:solidFill>
                <a:latin typeface="EYInterstate" panose="02000503020000020004" pitchFamily="2" charset="0"/>
              </a:rPr>
              <a:t>Payment status and behaviour</a:t>
            </a:r>
          </a:p>
        </p:txBody>
      </p:sp>
      <p:cxnSp>
        <p:nvCxnSpPr>
          <p:cNvPr id="102" name="Straight Connector 101"/>
          <p:cNvCxnSpPr>
            <a:stCxn id="95" idx="3"/>
            <a:endCxn id="111" idx="1"/>
          </p:cNvCxnSpPr>
          <p:nvPr/>
        </p:nvCxnSpPr>
        <p:spPr>
          <a:xfrm>
            <a:off x="2262276" y="3031787"/>
            <a:ext cx="944316" cy="350380"/>
          </a:xfrm>
          <a:prstGeom prst="line">
            <a:avLst/>
          </a:prstGeom>
          <a:noFill/>
          <a:ln w="9525" cap="flat" cmpd="sng" algn="ctr">
            <a:solidFill>
              <a:srgbClr val="808080"/>
            </a:solidFill>
            <a:prstDash val="solid"/>
            <a:tailEnd type="none"/>
          </a:ln>
          <a:effectLst/>
        </p:spPr>
      </p:cxnSp>
      <p:cxnSp>
        <p:nvCxnSpPr>
          <p:cNvPr id="103" name="Straight Connector 102"/>
          <p:cNvCxnSpPr>
            <a:stCxn id="94" idx="3"/>
            <a:endCxn id="111" idx="1"/>
          </p:cNvCxnSpPr>
          <p:nvPr/>
        </p:nvCxnSpPr>
        <p:spPr>
          <a:xfrm flipV="1">
            <a:off x="2279633" y="3382167"/>
            <a:ext cx="926959" cy="564640"/>
          </a:xfrm>
          <a:prstGeom prst="line">
            <a:avLst/>
          </a:prstGeom>
          <a:noFill/>
          <a:ln w="9525" cap="flat" cmpd="sng" algn="ctr">
            <a:solidFill>
              <a:srgbClr val="808080"/>
            </a:solidFill>
            <a:prstDash val="solid"/>
            <a:tailEnd type="none"/>
          </a:ln>
          <a:effectLst/>
        </p:spPr>
      </p:cxnSp>
      <p:cxnSp>
        <p:nvCxnSpPr>
          <p:cNvPr id="104" name="Straight Connector 103"/>
          <p:cNvCxnSpPr/>
          <p:nvPr/>
        </p:nvCxnSpPr>
        <p:spPr>
          <a:xfrm>
            <a:off x="2743112" y="2398333"/>
            <a:ext cx="785071" cy="633455"/>
          </a:xfrm>
          <a:prstGeom prst="line">
            <a:avLst/>
          </a:prstGeom>
          <a:noFill/>
          <a:ln w="9525" cap="flat" cmpd="sng" algn="ctr">
            <a:solidFill>
              <a:srgbClr val="808080"/>
            </a:solidFill>
            <a:prstDash val="solid"/>
            <a:tailEnd type="none"/>
          </a:ln>
          <a:effectLst/>
        </p:spPr>
      </p:cxnSp>
      <p:cxnSp>
        <p:nvCxnSpPr>
          <p:cNvPr id="105" name="Straight Connector 104"/>
          <p:cNvCxnSpPr>
            <a:stCxn id="97" idx="2"/>
            <a:endCxn id="111" idx="0"/>
          </p:cNvCxnSpPr>
          <p:nvPr/>
        </p:nvCxnSpPr>
        <p:spPr>
          <a:xfrm>
            <a:off x="4309966" y="2199163"/>
            <a:ext cx="1" cy="761574"/>
          </a:xfrm>
          <a:prstGeom prst="line">
            <a:avLst/>
          </a:prstGeom>
          <a:noFill/>
          <a:ln w="9525" cap="flat" cmpd="sng" algn="ctr">
            <a:solidFill>
              <a:srgbClr val="808080"/>
            </a:solidFill>
            <a:prstDash val="solid"/>
            <a:tailEnd type="none"/>
          </a:ln>
          <a:effectLst/>
        </p:spPr>
      </p:cxnSp>
      <p:cxnSp>
        <p:nvCxnSpPr>
          <p:cNvPr id="106" name="Straight Connector 105"/>
          <p:cNvCxnSpPr>
            <a:stCxn id="111" idx="2"/>
            <a:endCxn id="101" idx="0"/>
          </p:cNvCxnSpPr>
          <p:nvPr/>
        </p:nvCxnSpPr>
        <p:spPr>
          <a:xfrm>
            <a:off x="4309967" y="3803596"/>
            <a:ext cx="0" cy="1028366"/>
          </a:xfrm>
          <a:prstGeom prst="line">
            <a:avLst/>
          </a:prstGeom>
          <a:noFill/>
          <a:ln w="9525" cap="flat" cmpd="sng" algn="ctr">
            <a:solidFill>
              <a:srgbClr val="808080"/>
            </a:solidFill>
            <a:prstDash val="solid"/>
            <a:tailEnd type="none"/>
          </a:ln>
          <a:effectLst/>
        </p:spPr>
      </p:cxnSp>
      <p:cxnSp>
        <p:nvCxnSpPr>
          <p:cNvPr id="107" name="Straight Connector 106"/>
          <p:cNvCxnSpPr/>
          <p:nvPr/>
        </p:nvCxnSpPr>
        <p:spPr>
          <a:xfrm flipV="1">
            <a:off x="3075824" y="3446015"/>
            <a:ext cx="549968" cy="1209974"/>
          </a:xfrm>
          <a:prstGeom prst="line">
            <a:avLst/>
          </a:prstGeom>
          <a:noFill/>
          <a:ln w="9525" cap="flat" cmpd="sng" algn="ctr">
            <a:solidFill>
              <a:srgbClr val="808080"/>
            </a:solidFill>
            <a:prstDash val="solid"/>
            <a:tailEnd type="none"/>
          </a:ln>
          <a:effectLst/>
        </p:spPr>
      </p:cxnSp>
      <p:cxnSp>
        <p:nvCxnSpPr>
          <p:cNvPr id="108" name="Straight Connector 107"/>
          <p:cNvCxnSpPr/>
          <p:nvPr/>
        </p:nvCxnSpPr>
        <p:spPr>
          <a:xfrm flipH="1">
            <a:off x="4994139" y="2398333"/>
            <a:ext cx="932335" cy="712319"/>
          </a:xfrm>
          <a:prstGeom prst="line">
            <a:avLst/>
          </a:prstGeom>
          <a:noFill/>
          <a:ln w="9525" cap="flat" cmpd="sng" algn="ctr">
            <a:solidFill>
              <a:srgbClr val="808080"/>
            </a:solidFill>
            <a:prstDash val="solid"/>
            <a:tailEnd type="none"/>
          </a:ln>
          <a:effectLst/>
        </p:spPr>
      </p:cxnSp>
      <p:cxnSp>
        <p:nvCxnSpPr>
          <p:cNvPr id="109" name="Straight Connector 108"/>
          <p:cNvCxnSpPr/>
          <p:nvPr/>
        </p:nvCxnSpPr>
        <p:spPr>
          <a:xfrm flipH="1">
            <a:off x="5192809" y="3364816"/>
            <a:ext cx="997015" cy="0"/>
          </a:xfrm>
          <a:prstGeom prst="line">
            <a:avLst/>
          </a:prstGeom>
          <a:noFill/>
          <a:ln w="9525" cap="flat" cmpd="sng" algn="ctr">
            <a:solidFill>
              <a:srgbClr val="808080"/>
            </a:solidFill>
            <a:prstDash val="solid"/>
            <a:tailEnd type="none"/>
          </a:ln>
          <a:effectLst/>
        </p:spPr>
      </p:cxnSp>
      <p:cxnSp>
        <p:nvCxnSpPr>
          <p:cNvPr id="110" name="Straight Connector 109"/>
          <p:cNvCxnSpPr/>
          <p:nvPr/>
        </p:nvCxnSpPr>
        <p:spPr>
          <a:xfrm flipH="1" flipV="1">
            <a:off x="4994139" y="3654337"/>
            <a:ext cx="697176" cy="542639"/>
          </a:xfrm>
          <a:prstGeom prst="line">
            <a:avLst/>
          </a:prstGeom>
          <a:noFill/>
          <a:ln w="9525" cap="flat" cmpd="sng" algn="ctr">
            <a:solidFill>
              <a:srgbClr val="808080"/>
            </a:solidFill>
            <a:prstDash val="solid"/>
            <a:tailEnd type="none"/>
          </a:ln>
          <a:effectLst/>
        </p:spPr>
      </p:cxnSp>
      <p:sp>
        <p:nvSpPr>
          <p:cNvPr id="111" name="Rectangle 110"/>
          <p:cNvSpPr/>
          <p:nvPr/>
        </p:nvSpPr>
        <p:spPr>
          <a:xfrm>
            <a:off x="3206593" y="2960737"/>
            <a:ext cx="2206748" cy="842860"/>
          </a:xfrm>
          <a:prstGeom prst="rect">
            <a:avLst/>
          </a:prstGeom>
          <a:solidFill>
            <a:srgbClr val="FAE600"/>
          </a:solidFill>
          <a:ln w="12700" cap="flat" cmpd="sng" algn="ctr">
            <a:solidFill>
              <a:schemeClr val="tx1"/>
            </a:solidFill>
            <a:prstDash val="solid"/>
          </a:ln>
          <a:effectLst/>
        </p:spPr>
        <p:txBody>
          <a:bodyPr rtlCol="0" anchor="ctr" anchorCtr="0"/>
          <a:lstStyle/>
          <a:p>
            <a:pPr algn="ctr" defTabSz="781538" fontAlgn="base">
              <a:spcBef>
                <a:spcPct val="0"/>
              </a:spcBef>
              <a:spcAft>
                <a:spcPct val="0"/>
              </a:spcAft>
              <a:defRPr/>
            </a:pPr>
            <a:r>
              <a:rPr lang="en-GB" sz="1368" b="1" kern="0" dirty="0">
                <a:solidFill>
                  <a:srgbClr val="808080"/>
                </a:solidFill>
                <a:latin typeface="EYInterstate" panose="02000503020000020004" pitchFamily="2" charset="0"/>
              </a:rPr>
              <a:t>Factors or indicators of change in the risk of a default occurring</a:t>
            </a:r>
          </a:p>
        </p:txBody>
      </p:sp>
      <p:sp>
        <p:nvSpPr>
          <p:cNvPr id="23" name="Text Box 11"/>
          <p:cNvSpPr txBox="1">
            <a:spLocks noChangeArrowheads="1"/>
          </p:cNvSpPr>
          <p:nvPr/>
        </p:nvSpPr>
        <p:spPr bwMode="auto">
          <a:xfrm>
            <a:off x="493615" y="495514"/>
            <a:ext cx="8114419"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solidFill>
                  <a:schemeClr val="tx1">
                    <a:lumMod val="50000"/>
                  </a:schemeClr>
                </a:solidFill>
              </a:rPr>
              <a:t>Factors or indicators of change in the risk of a default occurring</a:t>
            </a:r>
          </a:p>
        </p:txBody>
      </p:sp>
    </p:spTree>
    <p:extLst>
      <p:ext uri="{BB962C8B-B14F-4D97-AF65-F5344CB8AC3E}">
        <p14:creationId xmlns:p14="http://schemas.microsoft.com/office/powerpoint/2010/main" val="1310958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val 28"/>
          <p:cNvSpPr/>
          <p:nvPr/>
        </p:nvSpPr>
        <p:spPr>
          <a:xfrm>
            <a:off x="2059943" y="1648611"/>
            <a:ext cx="4116565" cy="3386785"/>
          </a:xfrm>
          <a:prstGeom prst="ellipse">
            <a:avLst/>
          </a:prstGeom>
          <a:noFill/>
          <a:ln w="190500" cap="flat" cmpd="sng" algn="ctr">
            <a:solidFill>
              <a:srgbClr val="C0C0C0"/>
            </a:solidFill>
            <a:prstDash val="solid"/>
          </a:ln>
          <a:effectLst/>
        </p:spPr>
        <p:txBody>
          <a:bodyPr lIns="61540" tIns="61540" rIns="61540" bIns="61540" rtlCol="0" anchor="ctr"/>
          <a:lstStyle/>
          <a:p>
            <a:pPr algn="ctr" defTabSz="781538">
              <a:defRPr/>
            </a:pPr>
            <a:endParaRPr lang="en-GB" sz="1368" b="1" kern="0" dirty="0" err="1">
              <a:solidFill>
                <a:srgbClr val="000000"/>
              </a:solidFill>
              <a:latin typeface="EYInterstate" panose="02000503020000020004" pitchFamily="2" charset="0"/>
            </a:endParaRPr>
          </a:p>
        </p:txBody>
      </p:sp>
      <p:sp>
        <p:nvSpPr>
          <p:cNvPr id="30" name="Oval 29"/>
          <p:cNvSpPr/>
          <p:nvPr/>
        </p:nvSpPr>
        <p:spPr>
          <a:xfrm>
            <a:off x="5162340" y="2537891"/>
            <a:ext cx="2000059" cy="1292346"/>
          </a:xfrm>
          <a:prstGeom prst="ellipse">
            <a:avLst/>
          </a:prstGeom>
          <a:solidFill>
            <a:srgbClr val="808080"/>
          </a:solidFill>
          <a:ln w="25400" cap="flat" cmpd="sng" algn="ctr">
            <a:solidFill>
              <a:schemeClr val="tx1"/>
            </a:solidFill>
            <a:prstDash val="solid"/>
          </a:ln>
          <a:effectLst/>
        </p:spPr>
        <p:txBody>
          <a:bodyPr wrap="none" lIns="30770" tIns="30770" rIns="30770" bIns="30770" rtlCol="0" anchor="ctr"/>
          <a:lstStyle/>
          <a:p>
            <a:pPr algn="ctr" defTabSz="781538">
              <a:lnSpc>
                <a:spcPts val="1453"/>
              </a:lnSpc>
              <a:defRPr/>
            </a:pPr>
            <a:r>
              <a:rPr lang="en-GB" sz="1368" b="1" kern="0" dirty="0">
                <a:solidFill>
                  <a:srgbClr val="FFFFFF"/>
                </a:solidFill>
                <a:latin typeface="EYInterstate" panose="02000503020000020004" pitchFamily="2" charset="0"/>
              </a:rPr>
              <a:t>Use change in </a:t>
            </a:r>
          </a:p>
          <a:p>
            <a:pPr algn="ctr" defTabSz="781538">
              <a:lnSpc>
                <a:spcPts val="1453"/>
              </a:lnSpc>
              <a:defRPr/>
            </a:pPr>
            <a:r>
              <a:rPr lang="en-GB" sz="1368" b="1" kern="0" dirty="0">
                <a:solidFill>
                  <a:srgbClr val="FFFFFF"/>
                </a:solidFill>
                <a:latin typeface="EYInterstate" panose="02000503020000020004" pitchFamily="2" charset="0"/>
              </a:rPr>
              <a:t>12-month risk as </a:t>
            </a:r>
          </a:p>
          <a:p>
            <a:pPr algn="ctr" defTabSz="781538">
              <a:lnSpc>
                <a:spcPts val="1453"/>
              </a:lnSpc>
              <a:defRPr/>
            </a:pPr>
            <a:r>
              <a:rPr lang="en-GB" sz="1368" b="1" kern="0" dirty="0">
                <a:solidFill>
                  <a:srgbClr val="FFFFFF"/>
                </a:solidFill>
                <a:latin typeface="EYInterstate" panose="02000503020000020004" pitchFamily="2" charset="0"/>
              </a:rPr>
              <a:t>approximation for </a:t>
            </a:r>
          </a:p>
          <a:p>
            <a:pPr algn="ctr" defTabSz="781538">
              <a:lnSpc>
                <a:spcPts val="1453"/>
              </a:lnSpc>
              <a:defRPr/>
            </a:pPr>
            <a:r>
              <a:rPr lang="en-GB" sz="1368" b="1" kern="0" dirty="0">
                <a:solidFill>
                  <a:srgbClr val="FFFFFF"/>
                </a:solidFill>
                <a:latin typeface="EYInterstate" panose="02000503020000020004" pitchFamily="2" charset="0"/>
              </a:rPr>
              <a:t>change </a:t>
            </a:r>
            <a:br>
              <a:rPr lang="en-GB" sz="1368" b="1" kern="0" dirty="0">
                <a:solidFill>
                  <a:srgbClr val="FFFFFF"/>
                </a:solidFill>
                <a:latin typeface="EYInterstate" panose="02000503020000020004" pitchFamily="2" charset="0"/>
              </a:rPr>
            </a:br>
            <a:r>
              <a:rPr lang="en-GB" sz="1368" b="1" kern="0" dirty="0">
                <a:solidFill>
                  <a:srgbClr val="FFFFFF"/>
                </a:solidFill>
                <a:latin typeface="EYInterstate" panose="02000503020000020004" pitchFamily="2" charset="0"/>
              </a:rPr>
              <a:t>in lifetime risk</a:t>
            </a:r>
          </a:p>
        </p:txBody>
      </p:sp>
      <p:sp>
        <p:nvSpPr>
          <p:cNvPr id="31" name="Oval 30"/>
          <p:cNvSpPr/>
          <p:nvPr/>
        </p:nvSpPr>
        <p:spPr>
          <a:xfrm>
            <a:off x="1326321" y="4073664"/>
            <a:ext cx="2000059" cy="1292346"/>
          </a:xfrm>
          <a:prstGeom prst="ellipse">
            <a:avLst/>
          </a:prstGeom>
          <a:solidFill>
            <a:srgbClr val="808080"/>
          </a:solidFill>
          <a:ln w="25400" cap="flat" cmpd="sng" algn="ctr">
            <a:solidFill>
              <a:schemeClr val="tx1"/>
            </a:solidFill>
            <a:prstDash val="solid"/>
          </a:ln>
          <a:effectLst/>
        </p:spPr>
        <p:txBody>
          <a:bodyPr lIns="30770" tIns="30770" rIns="30770" bIns="30770" rtlCol="0" anchor="ctr"/>
          <a:lstStyle/>
          <a:p>
            <a:pPr algn="ctr" defTabSz="781538">
              <a:lnSpc>
                <a:spcPts val="1453"/>
              </a:lnSpc>
              <a:defRPr/>
            </a:pPr>
            <a:r>
              <a:rPr lang="en-GB" sz="1368" b="1" kern="0" dirty="0">
                <a:solidFill>
                  <a:srgbClr val="FFFFFF"/>
                </a:solidFill>
                <a:latin typeface="EYInterstate" panose="02000503020000020004" pitchFamily="2" charset="0"/>
              </a:rPr>
              <a:t>Assessment at counterparty level</a:t>
            </a:r>
          </a:p>
        </p:txBody>
      </p:sp>
      <p:sp>
        <p:nvSpPr>
          <p:cNvPr id="32" name="Oval 31"/>
          <p:cNvSpPr/>
          <p:nvPr/>
        </p:nvSpPr>
        <p:spPr>
          <a:xfrm>
            <a:off x="4417265" y="4370234"/>
            <a:ext cx="2000059" cy="1292346"/>
          </a:xfrm>
          <a:prstGeom prst="ellipse">
            <a:avLst/>
          </a:prstGeom>
          <a:solidFill>
            <a:srgbClr val="808080"/>
          </a:solidFill>
          <a:ln w="25400" cap="flat" cmpd="sng" algn="ctr">
            <a:solidFill>
              <a:schemeClr val="tx1"/>
            </a:solidFill>
            <a:prstDash val="solid"/>
          </a:ln>
          <a:effectLst/>
        </p:spPr>
        <p:txBody>
          <a:bodyPr wrap="none" lIns="30770" tIns="30770" rIns="30770" bIns="30770" rtlCol="0" anchor="ctr"/>
          <a:lstStyle/>
          <a:p>
            <a:pPr algn="ctr" defTabSz="781538">
              <a:lnSpc>
                <a:spcPts val="1453"/>
              </a:lnSpc>
              <a:defRPr/>
            </a:pPr>
            <a:r>
              <a:rPr lang="en-GB" sz="1368" b="1" kern="0" dirty="0">
                <a:solidFill>
                  <a:srgbClr val="FFFFFF"/>
                </a:solidFill>
                <a:latin typeface="EYInterstate" panose="02000503020000020004" pitchFamily="2" charset="0"/>
              </a:rPr>
              <a:t>Set transfer </a:t>
            </a:r>
          </a:p>
          <a:p>
            <a:pPr algn="ctr" defTabSz="781538">
              <a:lnSpc>
                <a:spcPts val="1453"/>
              </a:lnSpc>
              <a:defRPr/>
            </a:pPr>
            <a:r>
              <a:rPr lang="en-GB" sz="1368" b="1" kern="0" dirty="0">
                <a:solidFill>
                  <a:srgbClr val="FFFFFF"/>
                </a:solidFill>
                <a:latin typeface="EYInterstate" panose="02000503020000020004" pitchFamily="2" charset="0"/>
              </a:rPr>
              <a:t>threshold by </a:t>
            </a:r>
            <a:br>
              <a:rPr lang="en-GB" sz="1368" b="1" kern="0" dirty="0">
                <a:solidFill>
                  <a:srgbClr val="FFFFFF"/>
                </a:solidFill>
                <a:latin typeface="EYInterstate" panose="02000503020000020004" pitchFamily="2" charset="0"/>
              </a:rPr>
            </a:br>
            <a:r>
              <a:rPr lang="en-GB" sz="1368" b="1" kern="0" dirty="0">
                <a:solidFill>
                  <a:srgbClr val="FFFFFF"/>
                </a:solidFill>
                <a:latin typeface="EYInterstate" panose="02000503020000020004" pitchFamily="2" charset="0"/>
              </a:rPr>
              <a:t>determining maximum </a:t>
            </a:r>
            <a:br>
              <a:rPr lang="en-GB" sz="1368" b="1" kern="0" dirty="0">
                <a:solidFill>
                  <a:srgbClr val="FFFFFF"/>
                </a:solidFill>
                <a:latin typeface="EYInterstate" panose="02000503020000020004" pitchFamily="2" charset="0"/>
              </a:rPr>
            </a:br>
            <a:r>
              <a:rPr lang="en-GB" sz="1368" b="1" kern="0" dirty="0">
                <a:solidFill>
                  <a:srgbClr val="FFFFFF"/>
                </a:solidFill>
                <a:latin typeface="EYInterstate" panose="02000503020000020004" pitchFamily="2" charset="0"/>
              </a:rPr>
              <a:t>initial credit risk</a:t>
            </a:r>
          </a:p>
        </p:txBody>
      </p:sp>
      <p:sp>
        <p:nvSpPr>
          <p:cNvPr id="33" name="Oval 32"/>
          <p:cNvSpPr/>
          <p:nvPr/>
        </p:nvSpPr>
        <p:spPr>
          <a:xfrm>
            <a:off x="804961" y="2243794"/>
            <a:ext cx="2000059" cy="1292346"/>
          </a:xfrm>
          <a:prstGeom prst="ellipse">
            <a:avLst/>
          </a:prstGeom>
          <a:solidFill>
            <a:srgbClr val="808080"/>
          </a:solidFill>
          <a:ln w="25400" cap="flat" cmpd="sng" algn="ctr">
            <a:solidFill>
              <a:schemeClr val="tx1"/>
            </a:solidFill>
            <a:prstDash val="solid"/>
          </a:ln>
          <a:effectLst/>
        </p:spPr>
        <p:txBody>
          <a:bodyPr lIns="30770" tIns="30770" rIns="30770" bIns="30770" rtlCol="0" anchor="ctr"/>
          <a:lstStyle/>
          <a:p>
            <a:pPr algn="ctr" defTabSz="781538">
              <a:lnSpc>
                <a:spcPts val="1453"/>
              </a:lnSpc>
              <a:defRPr/>
            </a:pPr>
            <a:r>
              <a:rPr lang="en-GB" sz="1368" b="1" kern="0" dirty="0">
                <a:solidFill>
                  <a:srgbClr val="FFFFFF"/>
                </a:solidFill>
                <a:latin typeface="EYInterstate" panose="02000503020000020004" pitchFamily="2" charset="0"/>
              </a:rPr>
              <a:t>30 days past due ‘backstop’</a:t>
            </a:r>
          </a:p>
        </p:txBody>
      </p:sp>
      <p:sp>
        <p:nvSpPr>
          <p:cNvPr id="34" name="Oval 33"/>
          <p:cNvSpPr/>
          <p:nvPr/>
        </p:nvSpPr>
        <p:spPr>
          <a:xfrm>
            <a:off x="2990720" y="1205064"/>
            <a:ext cx="2000059" cy="1292346"/>
          </a:xfrm>
          <a:prstGeom prst="ellipse">
            <a:avLst/>
          </a:prstGeom>
          <a:solidFill>
            <a:srgbClr val="808080"/>
          </a:solidFill>
          <a:ln w="25400" cap="flat" cmpd="sng" algn="ctr">
            <a:solidFill>
              <a:schemeClr val="tx1"/>
            </a:solidFill>
            <a:prstDash val="solid"/>
          </a:ln>
          <a:effectLst/>
        </p:spPr>
        <p:txBody>
          <a:bodyPr lIns="30770" tIns="30770" rIns="30770" bIns="30770" rtlCol="0" anchor="ctr"/>
          <a:lstStyle/>
          <a:p>
            <a:pPr algn="ctr" defTabSz="781538">
              <a:lnSpc>
                <a:spcPts val="1453"/>
              </a:lnSpc>
              <a:defRPr/>
            </a:pPr>
            <a:r>
              <a:rPr lang="en-GB" sz="1368" b="1" kern="0" dirty="0">
                <a:solidFill>
                  <a:srgbClr val="FFFFFF"/>
                </a:solidFill>
                <a:latin typeface="EYInterstate" panose="02000503020000020004" pitchFamily="2" charset="0"/>
              </a:rPr>
              <a:t>‘Low’ credit risk – equivalent to ‘investment grade’</a:t>
            </a:r>
          </a:p>
        </p:txBody>
      </p:sp>
      <p:sp>
        <p:nvSpPr>
          <p:cNvPr id="35" name="Oval 34"/>
          <p:cNvSpPr/>
          <p:nvPr/>
        </p:nvSpPr>
        <p:spPr>
          <a:xfrm>
            <a:off x="3008301" y="2775587"/>
            <a:ext cx="2000059" cy="1292346"/>
          </a:xfrm>
          <a:prstGeom prst="ellipse">
            <a:avLst/>
          </a:prstGeom>
          <a:solidFill>
            <a:srgbClr val="FAE600"/>
          </a:solidFill>
          <a:ln w="25400" cap="flat" cmpd="sng" algn="ctr">
            <a:solidFill>
              <a:schemeClr val="tx1"/>
            </a:solidFill>
            <a:prstDash val="solid"/>
          </a:ln>
          <a:effectLst/>
        </p:spPr>
        <p:txBody>
          <a:bodyPr lIns="30770" tIns="30770" rIns="30770" bIns="30770" rtlCol="0" anchor="ctr"/>
          <a:lstStyle/>
          <a:p>
            <a:pPr algn="ctr" defTabSz="781538">
              <a:lnSpc>
                <a:spcPts val="1709"/>
              </a:lnSpc>
              <a:defRPr/>
            </a:pPr>
            <a:r>
              <a:rPr lang="en-GB" sz="1538" b="1" kern="0" dirty="0">
                <a:solidFill>
                  <a:srgbClr val="808080"/>
                </a:solidFill>
                <a:latin typeface="EYInterstate" panose="02000503020000020004" pitchFamily="2" charset="0"/>
              </a:rPr>
              <a:t>Assessing significant increases in credit risk</a:t>
            </a:r>
          </a:p>
        </p:txBody>
      </p:sp>
      <p:sp>
        <p:nvSpPr>
          <p:cNvPr id="11" name="Text Box 11"/>
          <p:cNvSpPr txBox="1">
            <a:spLocks noChangeArrowheads="1"/>
          </p:cNvSpPr>
          <p:nvPr/>
        </p:nvSpPr>
        <p:spPr bwMode="auto">
          <a:xfrm>
            <a:off x="493615" y="495515"/>
            <a:ext cx="8374939" cy="628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solidFill>
                  <a:schemeClr val="tx1">
                    <a:lumMod val="50000"/>
                  </a:schemeClr>
                </a:solidFill>
              </a:rPr>
              <a:t>General Approach- simplifications and presumptions for assessing credit deterioration</a:t>
            </a:r>
          </a:p>
        </p:txBody>
      </p:sp>
    </p:spTree>
    <p:extLst>
      <p:ext uri="{BB962C8B-B14F-4D97-AF65-F5344CB8AC3E}">
        <p14:creationId xmlns:p14="http://schemas.microsoft.com/office/powerpoint/2010/main" val="2278143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bwMode="auto">
          <a:xfrm>
            <a:off x="570899" y="1423798"/>
            <a:ext cx="3783387" cy="415434"/>
          </a:xfrm>
          <a:prstGeom prst="rect">
            <a:avLst/>
          </a:prstGeom>
          <a:solidFill>
            <a:srgbClr val="808080"/>
          </a:solidFill>
          <a:ln w="28575">
            <a:solidFill>
              <a:srgbClr val="808080"/>
            </a:solidFill>
            <a:miter lim="800000"/>
            <a:headEnd/>
            <a:tailEnd/>
          </a:ln>
          <a:effectLst/>
        </p:spPr>
        <p:txBody>
          <a:bodyPr lIns="61540" tIns="61540" rIns="61540" bIns="61540" rtlCol="0" anchor="ctr"/>
          <a:lstStyle/>
          <a:p>
            <a:pPr marL="0" lvl="1" algn="ctr" defTabSz="781538">
              <a:buClr>
                <a:srgbClr val="FFD200"/>
              </a:buClr>
              <a:buSzPct val="70000"/>
              <a:defRPr/>
            </a:pPr>
            <a:r>
              <a:rPr lang="en-GB" sz="1538" b="1" kern="0" dirty="0">
                <a:solidFill>
                  <a:srgbClr val="FFFFFF"/>
                </a:solidFill>
                <a:latin typeface="EYInterstate" panose="02000503020000020004" pitchFamily="2" charset="0"/>
              </a:rPr>
              <a:t>Low credit risk</a:t>
            </a:r>
          </a:p>
        </p:txBody>
      </p:sp>
      <p:sp>
        <p:nvSpPr>
          <p:cNvPr id="17" name="Rectangle 16"/>
          <p:cNvSpPr/>
          <p:nvPr/>
        </p:nvSpPr>
        <p:spPr bwMode="auto">
          <a:xfrm>
            <a:off x="570899" y="1815463"/>
            <a:ext cx="3783387" cy="1085467"/>
          </a:xfrm>
          <a:prstGeom prst="rect">
            <a:avLst/>
          </a:prstGeom>
          <a:solidFill>
            <a:srgbClr val="FFFFFF"/>
          </a:solidFill>
          <a:ln w="28575">
            <a:solidFill>
              <a:srgbClr val="808080"/>
            </a:solidFill>
            <a:miter lim="800000"/>
            <a:headEnd/>
            <a:tailEnd/>
          </a:ln>
          <a:effectLst/>
        </p:spPr>
        <p:txBody>
          <a:bodyPr lIns="61540" tIns="61540" rIns="61540" bIns="61540" rtlCol="0" anchor="t" anchorCtr="0"/>
          <a:lstStyle/>
          <a:p>
            <a:pPr marL="0" lvl="1" algn="just" defTabSz="781538">
              <a:buClr>
                <a:srgbClr val="FFD200"/>
              </a:buClr>
              <a:buSzPct val="70000"/>
              <a:defRPr/>
            </a:pPr>
            <a:r>
              <a:rPr lang="en-GB" sz="1538" kern="0" dirty="0">
                <a:solidFill>
                  <a:srgbClr val="808080"/>
                </a:solidFill>
                <a:latin typeface="EYInterstate" panose="02000503020000020004" pitchFamily="2" charset="0"/>
              </a:rPr>
              <a:t>For financial instruments that are equivalent to ‘investment grade’ quality, an entity would continue to recognise 12-month ECL</a:t>
            </a:r>
          </a:p>
          <a:p>
            <a:pPr marL="302575" lvl="1" indent="-302575" defTabSz="781538">
              <a:buClr>
                <a:srgbClr val="FFD200"/>
              </a:buClr>
              <a:buSzPct val="70000"/>
              <a:buFont typeface="Arial" pitchFamily="34" charset="0"/>
              <a:buChar char="►"/>
              <a:defRPr/>
            </a:pPr>
            <a:endParaRPr lang="en-GB" sz="1538" kern="0" dirty="0">
              <a:solidFill>
                <a:srgbClr val="808080"/>
              </a:solidFill>
              <a:latin typeface="EYInterstate" panose="02000503020000020004" pitchFamily="2" charset="0"/>
            </a:endParaRPr>
          </a:p>
        </p:txBody>
      </p:sp>
      <p:sp>
        <p:nvSpPr>
          <p:cNvPr id="18" name="Rectangle 17"/>
          <p:cNvSpPr/>
          <p:nvPr/>
        </p:nvSpPr>
        <p:spPr bwMode="auto">
          <a:xfrm>
            <a:off x="4468119" y="1423798"/>
            <a:ext cx="3549982" cy="415434"/>
          </a:xfrm>
          <a:prstGeom prst="rect">
            <a:avLst/>
          </a:prstGeom>
          <a:solidFill>
            <a:srgbClr val="808080"/>
          </a:solidFill>
          <a:ln w="28575">
            <a:solidFill>
              <a:srgbClr val="808080"/>
            </a:solidFill>
            <a:miter lim="800000"/>
            <a:headEnd/>
            <a:tailEnd/>
          </a:ln>
          <a:effectLst/>
        </p:spPr>
        <p:txBody>
          <a:bodyPr lIns="61540" tIns="61540" rIns="61540" bIns="61540" rtlCol="0" anchor="ctr"/>
          <a:lstStyle/>
          <a:p>
            <a:pPr marL="0" lvl="1" algn="ctr" defTabSz="781538">
              <a:buClr>
                <a:srgbClr val="FFD200"/>
              </a:buClr>
              <a:buSzPct val="70000"/>
              <a:defRPr/>
            </a:pPr>
            <a:r>
              <a:rPr lang="en-GB" sz="1538" b="1" kern="0" dirty="0">
                <a:solidFill>
                  <a:srgbClr val="FFFFFF"/>
                </a:solidFill>
                <a:latin typeface="EYInterstate" panose="02000503020000020004" pitchFamily="2" charset="0"/>
              </a:rPr>
              <a:t>More than 30 days past due (DPD)</a:t>
            </a:r>
          </a:p>
        </p:txBody>
      </p:sp>
      <p:sp>
        <p:nvSpPr>
          <p:cNvPr id="19" name="Rectangle 18"/>
          <p:cNvSpPr/>
          <p:nvPr/>
        </p:nvSpPr>
        <p:spPr bwMode="auto">
          <a:xfrm>
            <a:off x="4468119" y="1815463"/>
            <a:ext cx="3549982" cy="1085467"/>
          </a:xfrm>
          <a:prstGeom prst="rect">
            <a:avLst/>
          </a:prstGeom>
          <a:solidFill>
            <a:srgbClr val="FFFFFF"/>
          </a:solidFill>
          <a:ln w="28575">
            <a:solidFill>
              <a:srgbClr val="808080"/>
            </a:solidFill>
            <a:miter lim="800000"/>
            <a:headEnd/>
            <a:tailEnd/>
          </a:ln>
          <a:effectLst/>
        </p:spPr>
        <p:txBody>
          <a:bodyPr lIns="61540" tIns="61540" rIns="61540" bIns="61540" rtlCol="0" anchor="t" anchorCtr="0"/>
          <a:lstStyle/>
          <a:p>
            <a:pPr marL="0" lvl="1" algn="just" defTabSz="781538">
              <a:buClr>
                <a:srgbClr val="FFD200"/>
              </a:buClr>
              <a:buSzPct val="70000"/>
              <a:defRPr/>
            </a:pPr>
            <a:r>
              <a:rPr lang="en-GB" sz="1538" kern="0" dirty="0">
                <a:solidFill>
                  <a:srgbClr val="808080"/>
                </a:solidFill>
                <a:latin typeface="EYInterstate" panose="02000503020000020004" pitchFamily="2" charset="0"/>
              </a:rPr>
              <a:t>Rebuttable presumption that there is a significant increase in credit risk when contractual payments are more than 30 DPD</a:t>
            </a:r>
          </a:p>
        </p:txBody>
      </p:sp>
      <p:sp>
        <p:nvSpPr>
          <p:cNvPr id="20" name="Rectangle 19"/>
          <p:cNvSpPr/>
          <p:nvPr/>
        </p:nvSpPr>
        <p:spPr bwMode="auto">
          <a:xfrm>
            <a:off x="570899" y="3349674"/>
            <a:ext cx="3783387" cy="2261640"/>
          </a:xfrm>
          <a:prstGeom prst="rect">
            <a:avLst/>
          </a:prstGeom>
          <a:solidFill>
            <a:srgbClr val="FAE600"/>
          </a:solidFill>
          <a:ln w="28575">
            <a:solidFill>
              <a:srgbClr val="FFD200"/>
            </a:solidFill>
            <a:miter lim="800000"/>
            <a:headEnd/>
            <a:tailEnd/>
          </a:ln>
          <a:effectLst/>
        </p:spPr>
        <p:txBody>
          <a:bodyPr lIns="61540" tIns="61540" rIns="61540" bIns="61540" rtlCol="0" anchor="t" anchorCtr="0"/>
          <a:lstStyle/>
          <a:p>
            <a:pPr marL="227948" lvl="2" indent="-227948" algn="just" defTabSz="781538">
              <a:lnSpc>
                <a:spcPct val="150000"/>
              </a:lnSpc>
              <a:spcBef>
                <a:spcPts val="513"/>
              </a:spcBef>
              <a:buClr>
                <a:srgbClr val="808080">
                  <a:lumMod val="50000"/>
                </a:srgbClr>
              </a:buClr>
              <a:buSzPct val="70000"/>
              <a:buFont typeface="Arial" pitchFamily="34" charset="0"/>
              <a:buChar char="►"/>
              <a:defRPr/>
            </a:pPr>
            <a:r>
              <a:rPr lang="en-GB" sz="1368" b="1" kern="0" dirty="0">
                <a:solidFill>
                  <a:srgbClr val="808080"/>
                </a:solidFill>
                <a:latin typeface="EYInterstate" panose="02000503020000020004" pitchFamily="2" charset="0"/>
              </a:rPr>
              <a:t>An entity can assume that a financial instrument has not significantly increased in credit risk if it has low credit risk at the reporting date </a:t>
            </a:r>
          </a:p>
          <a:p>
            <a:pPr marL="227948" lvl="2" indent="-227948" algn="just" defTabSz="781538">
              <a:lnSpc>
                <a:spcPct val="150000"/>
              </a:lnSpc>
              <a:spcBef>
                <a:spcPts val="513"/>
              </a:spcBef>
              <a:buClr>
                <a:srgbClr val="808080">
                  <a:lumMod val="50000"/>
                </a:srgbClr>
              </a:buClr>
              <a:buSzPct val="70000"/>
              <a:buFont typeface="Arial" pitchFamily="34" charset="0"/>
              <a:buChar char="►"/>
              <a:defRPr/>
            </a:pPr>
            <a:r>
              <a:rPr lang="en-GB" sz="1368" b="1" kern="0" dirty="0">
                <a:solidFill>
                  <a:srgbClr val="808080"/>
                </a:solidFill>
                <a:latin typeface="EYInterstate" panose="02000503020000020004" pitchFamily="2" charset="0"/>
              </a:rPr>
              <a:t>Low credit risk notion is </a:t>
            </a:r>
            <a:r>
              <a:rPr lang="en-GB" sz="1368" b="1" i="1" kern="0" dirty="0">
                <a:solidFill>
                  <a:srgbClr val="808080"/>
                </a:solidFill>
                <a:latin typeface="EYInterstate" panose="02000503020000020004" pitchFamily="2" charset="0"/>
              </a:rPr>
              <a:t>not </a:t>
            </a:r>
            <a:r>
              <a:rPr lang="en-GB" sz="1368" b="1" kern="0" dirty="0">
                <a:solidFill>
                  <a:srgbClr val="808080"/>
                </a:solidFill>
                <a:latin typeface="EYInterstate" panose="02000503020000020004" pitchFamily="2" charset="0"/>
              </a:rPr>
              <a:t>a bright-line trigger and financial instruments are </a:t>
            </a:r>
            <a:r>
              <a:rPr lang="en-GB" sz="1368" b="1" i="1" kern="0" dirty="0">
                <a:solidFill>
                  <a:srgbClr val="808080"/>
                </a:solidFill>
                <a:latin typeface="EYInterstate" panose="02000503020000020004" pitchFamily="2" charset="0"/>
              </a:rPr>
              <a:t>not</a:t>
            </a:r>
            <a:r>
              <a:rPr lang="en-GB" sz="1368" b="1" kern="0" dirty="0">
                <a:solidFill>
                  <a:srgbClr val="808080"/>
                </a:solidFill>
                <a:latin typeface="EYInterstate" panose="02000503020000020004" pitchFamily="2" charset="0"/>
              </a:rPr>
              <a:t> required to be externally rated</a:t>
            </a:r>
            <a:endParaRPr lang="en-GB" sz="1538" b="1" kern="0" dirty="0">
              <a:solidFill>
                <a:srgbClr val="808080"/>
              </a:solidFill>
              <a:latin typeface="EYInterstate" panose="02000503020000020004" pitchFamily="2" charset="0"/>
            </a:endParaRPr>
          </a:p>
        </p:txBody>
      </p:sp>
      <p:sp>
        <p:nvSpPr>
          <p:cNvPr id="21" name="Rectangle 20"/>
          <p:cNvSpPr/>
          <p:nvPr/>
        </p:nvSpPr>
        <p:spPr bwMode="auto">
          <a:xfrm>
            <a:off x="4468119" y="3349674"/>
            <a:ext cx="3549982" cy="2261640"/>
          </a:xfrm>
          <a:prstGeom prst="rect">
            <a:avLst/>
          </a:prstGeom>
          <a:solidFill>
            <a:srgbClr val="FAE600"/>
          </a:solidFill>
          <a:ln w="28575">
            <a:solidFill>
              <a:srgbClr val="FFD200"/>
            </a:solidFill>
            <a:miter lim="800000"/>
            <a:headEnd/>
            <a:tailEnd/>
          </a:ln>
          <a:effectLst/>
        </p:spPr>
        <p:txBody>
          <a:bodyPr lIns="61540" tIns="61540" rIns="61540" bIns="61540" rtlCol="0" anchor="t" anchorCtr="0"/>
          <a:lstStyle/>
          <a:p>
            <a:pPr algn="just" defTabSz="781538">
              <a:lnSpc>
                <a:spcPct val="150000"/>
              </a:lnSpc>
              <a:defRPr/>
            </a:pPr>
            <a:r>
              <a:rPr lang="en-GB" sz="1368" b="1" kern="0" dirty="0">
                <a:solidFill>
                  <a:srgbClr val="808080"/>
                </a:solidFill>
                <a:latin typeface="EYInterstate" panose="02000503020000020004" pitchFamily="2" charset="0"/>
              </a:rPr>
              <a:t>More than 30 DPD rebuttable presumption is intended to serve as a backstop and should identify significant increases in credit risk before default or objective evidence of impairment.</a:t>
            </a:r>
          </a:p>
        </p:txBody>
      </p:sp>
      <p:sp>
        <p:nvSpPr>
          <p:cNvPr id="10" name="Text Box 11"/>
          <p:cNvSpPr txBox="1">
            <a:spLocks noChangeArrowheads="1"/>
          </p:cNvSpPr>
          <p:nvPr/>
        </p:nvSpPr>
        <p:spPr bwMode="auto">
          <a:xfrm>
            <a:off x="493615" y="495514"/>
            <a:ext cx="8374939" cy="628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solidFill>
                  <a:schemeClr val="tx1">
                    <a:lumMod val="50000"/>
                  </a:schemeClr>
                </a:solidFill>
              </a:rPr>
              <a:t>Operational simplifications in assessing significant increase in credit risk</a:t>
            </a:r>
          </a:p>
        </p:txBody>
      </p:sp>
    </p:spTree>
    <p:extLst>
      <p:ext uri="{BB962C8B-B14F-4D97-AF65-F5344CB8AC3E}">
        <p14:creationId xmlns:p14="http://schemas.microsoft.com/office/powerpoint/2010/main" val="6750059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5"/>
          <p:cNvSpPr txBox="1">
            <a:spLocks/>
          </p:cNvSpPr>
          <p:nvPr/>
        </p:nvSpPr>
        <p:spPr bwMode="auto">
          <a:xfrm>
            <a:off x="427417" y="2241321"/>
            <a:ext cx="7686614" cy="2980794"/>
          </a:xfrm>
          <a:prstGeom prst="rect">
            <a:avLst/>
          </a:prstGeom>
          <a:solidFill>
            <a:srgbClr val="FAE600"/>
          </a:solidFill>
          <a:ln w="9525">
            <a:noFill/>
            <a:miter lim="800000"/>
            <a:headEnd/>
            <a:tailEnd/>
          </a:ln>
          <a:effectLst/>
        </p:spPr>
        <p:txBody>
          <a:bodyPr vert="horz" wrap="square" lIns="0" tIns="0" rIns="144000" bIns="0" numCol="1" anchor="t" anchorCtr="0" compatLnSpc="1">
            <a:prstTxWarp prst="textNoShape">
              <a:avLst/>
            </a:prstTxWarp>
          </a:bodyPr>
          <a:lstStyle>
            <a:lvl1pPr marL="360363" indent="-360363" algn="l" rtl="0" eaLnBrk="0" fontAlgn="base" hangingPunct="0">
              <a:spcBef>
                <a:spcPct val="20000"/>
              </a:spcBef>
              <a:spcAft>
                <a:spcPct val="0"/>
              </a:spcAft>
              <a:buClr>
                <a:srgbClr val="FFD200"/>
              </a:buClr>
              <a:buSzPct val="75000"/>
              <a:buFont typeface="Arial" charset="0"/>
              <a:buChar char="►"/>
              <a:defRPr sz="2800">
                <a:solidFill>
                  <a:srgbClr val="646464"/>
                </a:solidFill>
                <a:latin typeface="+mn-lt"/>
                <a:ea typeface="+mn-ea"/>
                <a:cs typeface="+mn-cs"/>
              </a:defRPr>
            </a:lvl1pPr>
            <a:lvl2pPr marL="717550" indent="-355600" algn="l" rtl="0" eaLnBrk="0" fontAlgn="base" hangingPunct="0">
              <a:spcBef>
                <a:spcPct val="20000"/>
              </a:spcBef>
              <a:spcAft>
                <a:spcPct val="0"/>
              </a:spcAft>
              <a:buClr>
                <a:srgbClr val="FFD200"/>
              </a:buClr>
              <a:buSzPct val="75000"/>
              <a:buFont typeface="Arial" charset="0"/>
              <a:buChar char="►"/>
              <a:defRPr sz="2400">
                <a:solidFill>
                  <a:srgbClr val="646464"/>
                </a:solidFill>
                <a:latin typeface="+mn-lt"/>
              </a:defRPr>
            </a:lvl2pPr>
            <a:lvl3pPr marL="1081088" indent="-361950"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3pPr>
            <a:lvl4pPr marL="1441450" indent="-358775"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4pPr>
            <a:lvl5pPr marL="1800225" indent="-357188"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5pPr>
            <a:lvl6pPr marL="2257425" indent="-357188" algn="l" rtl="0" fontAlgn="base">
              <a:spcBef>
                <a:spcPct val="20000"/>
              </a:spcBef>
              <a:spcAft>
                <a:spcPct val="0"/>
              </a:spcAft>
              <a:buClr>
                <a:srgbClr val="FFD200"/>
              </a:buClr>
              <a:buSzPct val="75000"/>
              <a:buFont typeface="Arial" charset="0"/>
              <a:buChar char="►"/>
              <a:defRPr>
                <a:solidFill>
                  <a:srgbClr val="646464"/>
                </a:solidFill>
                <a:latin typeface="+mn-lt"/>
              </a:defRPr>
            </a:lvl6pPr>
            <a:lvl7pPr marL="2714625" indent="-357188" algn="l" rtl="0" fontAlgn="base">
              <a:spcBef>
                <a:spcPct val="20000"/>
              </a:spcBef>
              <a:spcAft>
                <a:spcPct val="0"/>
              </a:spcAft>
              <a:buClr>
                <a:srgbClr val="FFD200"/>
              </a:buClr>
              <a:buSzPct val="75000"/>
              <a:buFont typeface="Arial" charset="0"/>
              <a:buChar char="►"/>
              <a:defRPr>
                <a:solidFill>
                  <a:srgbClr val="646464"/>
                </a:solidFill>
                <a:latin typeface="+mn-lt"/>
              </a:defRPr>
            </a:lvl7pPr>
            <a:lvl8pPr marL="3171825" indent="-357188" algn="l" rtl="0" fontAlgn="base">
              <a:spcBef>
                <a:spcPct val="20000"/>
              </a:spcBef>
              <a:spcAft>
                <a:spcPct val="0"/>
              </a:spcAft>
              <a:buClr>
                <a:srgbClr val="FFD200"/>
              </a:buClr>
              <a:buSzPct val="75000"/>
              <a:buFont typeface="Arial" charset="0"/>
              <a:buChar char="►"/>
              <a:defRPr>
                <a:solidFill>
                  <a:srgbClr val="646464"/>
                </a:solidFill>
                <a:latin typeface="+mn-lt"/>
              </a:defRPr>
            </a:lvl8pPr>
            <a:lvl9pPr marL="3629025" indent="-357188" algn="l" rtl="0" fontAlgn="base">
              <a:spcBef>
                <a:spcPct val="20000"/>
              </a:spcBef>
              <a:spcAft>
                <a:spcPct val="0"/>
              </a:spcAft>
              <a:buClr>
                <a:srgbClr val="FFD200"/>
              </a:buClr>
              <a:buSzPct val="75000"/>
              <a:buFont typeface="Arial" charset="0"/>
              <a:buChar char="►"/>
              <a:defRPr>
                <a:solidFill>
                  <a:srgbClr val="646464"/>
                </a:solidFill>
                <a:latin typeface="+mn-lt"/>
              </a:defRPr>
            </a:lvl9pPr>
          </a:lstStyle>
          <a:p>
            <a:pPr marL="308002" indent="-308002" defTabSz="781538">
              <a:defRPr/>
            </a:pPr>
            <a:endParaRPr lang="en-GB" sz="598" kern="0" dirty="0">
              <a:latin typeface="EYInterstate" panose="02000503020000020004" pitchFamily="2" charset="0"/>
            </a:endParaRPr>
          </a:p>
          <a:p>
            <a:pPr marL="446088" indent="-354013" algn="just" defTabSz="781538">
              <a:buClr>
                <a:schemeClr val="bg2"/>
              </a:buClr>
              <a:defRPr/>
            </a:pPr>
            <a:r>
              <a:rPr lang="en-GB" sz="1538" kern="0" dirty="0">
                <a:latin typeface="EYInterstate" panose="02000503020000020004" pitchFamily="2" charset="0"/>
              </a:rPr>
              <a:t>Under the general model of Ind AS 109, all assets need to have a loss allowance. </a:t>
            </a:r>
          </a:p>
          <a:p>
            <a:pPr marL="308002" indent="-308002" algn="just" defTabSz="781538">
              <a:defRPr/>
            </a:pPr>
            <a:endParaRPr lang="en-GB" sz="1538" kern="0" dirty="0">
              <a:latin typeface="EYInterstate" panose="02000503020000020004" pitchFamily="2" charset="0"/>
            </a:endParaRPr>
          </a:p>
          <a:p>
            <a:pPr marL="446088" indent="-354013" algn="just" defTabSz="781538">
              <a:buClr>
                <a:schemeClr val="bg2"/>
              </a:buClr>
              <a:defRPr/>
            </a:pPr>
            <a:r>
              <a:rPr lang="en-GB" sz="1538" kern="0" dirty="0">
                <a:latin typeface="EYInterstate" panose="02000503020000020004" pitchFamily="2" charset="0"/>
              </a:rPr>
              <a:t>Allowance covers either 12-month or lifetime expected credit losses depending on whether the asset’s </a:t>
            </a:r>
            <a:r>
              <a:rPr lang="en-GB" sz="1538" u="sng" kern="0" dirty="0">
                <a:latin typeface="EYInterstate" panose="02000503020000020004" pitchFamily="2" charset="0"/>
              </a:rPr>
              <a:t>credit risk has increased significantly.</a:t>
            </a:r>
          </a:p>
          <a:p>
            <a:pPr marL="308002" indent="-308002" algn="just" defTabSz="781538">
              <a:defRPr/>
            </a:pPr>
            <a:endParaRPr lang="en-GB" sz="1538" kern="0" dirty="0">
              <a:latin typeface="EYInterstate" panose="02000503020000020004" pitchFamily="2" charset="0"/>
            </a:endParaRPr>
          </a:p>
          <a:p>
            <a:pPr marL="446088" indent="-354013" algn="just" defTabSz="781538">
              <a:buClr>
                <a:schemeClr val="bg2"/>
              </a:buClr>
              <a:defRPr/>
            </a:pPr>
            <a:r>
              <a:rPr lang="en-GB" sz="1538" kern="0" dirty="0">
                <a:latin typeface="EYInterstate" panose="02000503020000020004" pitchFamily="2" charset="0"/>
              </a:rPr>
              <a:t>Since the loan has just been granted and there has not been a significant increase in credit risk, an allowance equal to 12-month expected credit losses is appropriate.</a:t>
            </a:r>
          </a:p>
        </p:txBody>
      </p:sp>
      <p:sp>
        <p:nvSpPr>
          <p:cNvPr id="8" name="Flowchart: Alternate Process 7"/>
          <p:cNvSpPr/>
          <p:nvPr>
            <p:custDataLst>
              <p:tags r:id="rId1"/>
            </p:custDataLst>
          </p:nvPr>
        </p:nvSpPr>
        <p:spPr>
          <a:xfrm>
            <a:off x="1367733" y="1425455"/>
            <a:ext cx="5935932" cy="615403"/>
          </a:xfrm>
          <a:prstGeom prst="flowChartAlternateProcess">
            <a:avLst/>
          </a:prstGeom>
          <a:solidFill>
            <a:srgbClr val="FFFFFF"/>
          </a:solidFill>
          <a:ln w="25400" cap="flat" cmpd="sng" algn="ctr">
            <a:solidFill>
              <a:srgbClr val="545454"/>
            </a:solidFill>
            <a:prstDash val="solid"/>
          </a:ln>
          <a:effectLst/>
        </p:spPr>
        <p:txBody>
          <a:bodyPr rtlCol="0" anchor="ctr"/>
          <a:lstStyle/>
          <a:p>
            <a:pPr algn="ctr" defTabSz="781538" fontAlgn="base">
              <a:spcBef>
                <a:spcPct val="0"/>
              </a:spcBef>
              <a:spcAft>
                <a:spcPct val="0"/>
              </a:spcAft>
              <a:defRPr/>
            </a:pPr>
            <a:r>
              <a:rPr lang="en-GB" sz="2051" b="1" kern="0" dirty="0">
                <a:solidFill>
                  <a:srgbClr val="808080"/>
                </a:solidFill>
                <a:latin typeface="EYInterstate" panose="02000503020000020004" pitchFamily="2" charset="0"/>
              </a:rPr>
              <a:t>B.  12-month expected credit losses</a:t>
            </a:r>
          </a:p>
        </p:txBody>
      </p:sp>
      <p:sp>
        <p:nvSpPr>
          <p:cNvPr id="6" name="Text Box 11"/>
          <p:cNvSpPr txBox="1">
            <a:spLocks noChangeArrowheads="1"/>
          </p:cNvSpPr>
          <p:nvPr/>
        </p:nvSpPr>
        <p:spPr bwMode="auto">
          <a:xfrm>
            <a:off x="493615" y="495514"/>
            <a:ext cx="8374939"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solidFill>
                  <a:schemeClr val="tx1">
                    <a:lumMod val="50000"/>
                  </a:schemeClr>
                </a:solidFill>
              </a:rPr>
              <a:t>Loss Allowance Recognition: Response</a:t>
            </a:r>
          </a:p>
        </p:txBody>
      </p:sp>
    </p:spTree>
    <p:extLst>
      <p:ext uri="{BB962C8B-B14F-4D97-AF65-F5344CB8AC3E}">
        <p14:creationId xmlns:p14="http://schemas.microsoft.com/office/powerpoint/2010/main" val="3827723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p:cNvGraphicFramePr>
            <a:graphicFrameLocks noGrp="1"/>
          </p:cNvGraphicFramePr>
          <p:nvPr>
            <p:extLst/>
          </p:nvPr>
        </p:nvGraphicFramePr>
        <p:xfrm>
          <a:off x="444253" y="1371258"/>
          <a:ext cx="3203035" cy="3456539"/>
        </p:xfrm>
        <a:graphic>
          <a:graphicData uri="http://schemas.openxmlformats.org/drawingml/2006/table">
            <a:tbl>
              <a:tblPr firstRow="1" bandRow="1"/>
              <a:tblGrid>
                <a:gridCol w="3203035"/>
              </a:tblGrid>
              <a:tr h="383246">
                <a:tc>
                  <a:txBody>
                    <a:bodyPr/>
                    <a:lstStyle>
                      <a:lvl1pPr marL="0" algn="l" defTabSz="912391" rtl="0" eaLnBrk="1" latinLnBrk="0" hangingPunct="1">
                        <a:defRPr sz="1800" kern="1200">
                          <a:solidFill>
                            <a:schemeClr val="tx1"/>
                          </a:solidFill>
                          <a:latin typeface="Arial"/>
                        </a:defRPr>
                      </a:lvl1pPr>
                      <a:lvl2pPr marL="456194" algn="l" defTabSz="912391" rtl="0" eaLnBrk="1" latinLnBrk="0" hangingPunct="1">
                        <a:defRPr sz="1800" kern="1200">
                          <a:solidFill>
                            <a:schemeClr val="tx1"/>
                          </a:solidFill>
                          <a:latin typeface="Arial"/>
                        </a:defRPr>
                      </a:lvl2pPr>
                      <a:lvl3pPr marL="912391" algn="l" defTabSz="912391" rtl="0" eaLnBrk="1" latinLnBrk="0" hangingPunct="1">
                        <a:defRPr sz="1800" kern="1200">
                          <a:solidFill>
                            <a:schemeClr val="tx1"/>
                          </a:solidFill>
                          <a:latin typeface="Arial"/>
                        </a:defRPr>
                      </a:lvl3pPr>
                      <a:lvl4pPr marL="1368592" algn="l" defTabSz="912391" rtl="0" eaLnBrk="1" latinLnBrk="0" hangingPunct="1">
                        <a:defRPr sz="1800" kern="1200">
                          <a:solidFill>
                            <a:schemeClr val="tx1"/>
                          </a:solidFill>
                          <a:latin typeface="Arial"/>
                        </a:defRPr>
                      </a:lvl4pPr>
                      <a:lvl5pPr marL="1824783" algn="l" defTabSz="912391" rtl="0" eaLnBrk="1" latinLnBrk="0" hangingPunct="1">
                        <a:defRPr sz="1800" kern="1200">
                          <a:solidFill>
                            <a:schemeClr val="tx1"/>
                          </a:solidFill>
                          <a:latin typeface="Arial"/>
                        </a:defRPr>
                      </a:lvl5pPr>
                      <a:lvl6pPr marL="2280980" algn="l" defTabSz="912391" rtl="0" eaLnBrk="1" latinLnBrk="0" hangingPunct="1">
                        <a:defRPr sz="1800" kern="1200">
                          <a:solidFill>
                            <a:schemeClr val="tx1"/>
                          </a:solidFill>
                          <a:latin typeface="Arial"/>
                        </a:defRPr>
                      </a:lvl6pPr>
                      <a:lvl7pPr marL="2737196" algn="l" defTabSz="912391" rtl="0" eaLnBrk="1" latinLnBrk="0" hangingPunct="1">
                        <a:defRPr sz="1800" kern="1200">
                          <a:solidFill>
                            <a:schemeClr val="tx1"/>
                          </a:solidFill>
                          <a:latin typeface="Arial"/>
                        </a:defRPr>
                      </a:lvl7pPr>
                      <a:lvl8pPr marL="3193360" algn="l" defTabSz="912391" rtl="0" eaLnBrk="1" latinLnBrk="0" hangingPunct="1">
                        <a:defRPr sz="1800" kern="1200">
                          <a:solidFill>
                            <a:schemeClr val="tx1"/>
                          </a:solidFill>
                          <a:latin typeface="Arial"/>
                        </a:defRPr>
                      </a:lvl8pPr>
                      <a:lvl9pPr marL="3649560" algn="l" defTabSz="912391" rtl="0" eaLnBrk="1" latinLnBrk="0" hangingPunct="1">
                        <a:defRPr sz="1800" kern="1200">
                          <a:solidFill>
                            <a:schemeClr val="tx1"/>
                          </a:solidFill>
                          <a:latin typeface="Arial"/>
                        </a:defRPr>
                      </a:lvl9pPr>
                    </a:lstStyle>
                    <a:p>
                      <a:pPr marL="0" algn="l" defTabSz="912391" rtl="0" eaLnBrk="1" latinLnBrk="0" hangingPunct="1">
                        <a:lnSpc>
                          <a:spcPct val="150000"/>
                        </a:lnSpc>
                      </a:pPr>
                      <a:r>
                        <a:rPr kumimoji="0" lang="en-IN" sz="1400" b="1" i="0" u="none" strike="noStrike" kern="0" cap="none" spc="0" normalizeH="0" baseline="0" dirty="0" smtClean="0">
                          <a:ln>
                            <a:noFill/>
                          </a:ln>
                          <a:solidFill>
                            <a:schemeClr val="tx2"/>
                          </a:solidFill>
                          <a:effectLst/>
                          <a:uLnTx/>
                          <a:uFillTx/>
                          <a:latin typeface="EYInterstate" panose="02000503020000020004" pitchFamily="2" charset="0"/>
                          <a:ea typeface="+mn-ea"/>
                          <a:cs typeface="+mn-cs"/>
                        </a:rPr>
                        <a:t>Feature</a:t>
                      </a:r>
                    </a:p>
                  </a:txBody>
                  <a:tcPr marL="66802" marR="66802" marT="35310" marB="35310">
                    <a:lnL>
                      <a:noFill/>
                    </a:lnL>
                    <a:lnR>
                      <a:noFill/>
                    </a:lnR>
                    <a:lnT>
                      <a:noFill/>
                    </a:lnT>
                    <a:lnB>
                      <a:noFill/>
                    </a:lnB>
                    <a:lnTlToBr w="12700" cmpd="sng">
                      <a:noFill/>
                      <a:prstDash val="solid"/>
                    </a:lnTlToBr>
                    <a:lnBlToTr w="12700" cmpd="sng">
                      <a:noFill/>
                      <a:prstDash val="solid"/>
                    </a:lnBlToTr>
                    <a:solidFill>
                      <a:srgbClr val="000000">
                        <a:lumMod val="65000"/>
                        <a:lumOff val="35000"/>
                      </a:srgbClr>
                    </a:solidFill>
                  </a:tcPr>
                </a:tc>
              </a:tr>
              <a:tr h="3065879">
                <a:tc>
                  <a:txBody>
                    <a:bodyPr/>
                    <a:lstStyle>
                      <a:lvl1pPr marL="0" algn="l" defTabSz="912391" rtl="0" eaLnBrk="1" latinLnBrk="0" hangingPunct="1">
                        <a:defRPr sz="1800" kern="1200">
                          <a:solidFill>
                            <a:schemeClr val="tx1"/>
                          </a:solidFill>
                          <a:latin typeface="Arial"/>
                        </a:defRPr>
                      </a:lvl1pPr>
                      <a:lvl2pPr marL="456194" algn="l" defTabSz="912391" rtl="0" eaLnBrk="1" latinLnBrk="0" hangingPunct="1">
                        <a:defRPr sz="1800" kern="1200">
                          <a:solidFill>
                            <a:schemeClr val="tx1"/>
                          </a:solidFill>
                          <a:latin typeface="Arial"/>
                        </a:defRPr>
                      </a:lvl2pPr>
                      <a:lvl3pPr marL="912391" algn="l" defTabSz="912391" rtl="0" eaLnBrk="1" latinLnBrk="0" hangingPunct="1">
                        <a:defRPr sz="1800" kern="1200">
                          <a:solidFill>
                            <a:schemeClr val="tx1"/>
                          </a:solidFill>
                          <a:latin typeface="Arial"/>
                        </a:defRPr>
                      </a:lvl3pPr>
                      <a:lvl4pPr marL="1368592" algn="l" defTabSz="912391" rtl="0" eaLnBrk="1" latinLnBrk="0" hangingPunct="1">
                        <a:defRPr sz="1800" kern="1200">
                          <a:solidFill>
                            <a:schemeClr val="tx1"/>
                          </a:solidFill>
                          <a:latin typeface="Arial"/>
                        </a:defRPr>
                      </a:lvl4pPr>
                      <a:lvl5pPr marL="1824783" algn="l" defTabSz="912391" rtl="0" eaLnBrk="1" latinLnBrk="0" hangingPunct="1">
                        <a:defRPr sz="1800" kern="1200">
                          <a:solidFill>
                            <a:schemeClr val="tx1"/>
                          </a:solidFill>
                          <a:latin typeface="Arial"/>
                        </a:defRPr>
                      </a:lvl5pPr>
                      <a:lvl6pPr marL="2280980" algn="l" defTabSz="912391" rtl="0" eaLnBrk="1" latinLnBrk="0" hangingPunct="1">
                        <a:defRPr sz="1800" kern="1200">
                          <a:solidFill>
                            <a:schemeClr val="tx1"/>
                          </a:solidFill>
                          <a:latin typeface="Arial"/>
                        </a:defRPr>
                      </a:lvl6pPr>
                      <a:lvl7pPr marL="2737196" algn="l" defTabSz="912391" rtl="0" eaLnBrk="1" latinLnBrk="0" hangingPunct="1">
                        <a:defRPr sz="1800" kern="1200">
                          <a:solidFill>
                            <a:schemeClr val="tx1"/>
                          </a:solidFill>
                          <a:latin typeface="Arial"/>
                        </a:defRPr>
                      </a:lvl7pPr>
                      <a:lvl8pPr marL="3193360" algn="l" defTabSz="912391" rtl="0" eaLnBrk="1" latinLnBrk="0" hangingPunct="1">
                        <a:defRPr sz="1800" kern="1200">
                          <a:solidFill>
                            <a:schemeClr val="tx1"/>
                          </a:solidFill>
                          <a:latin typeface="Arial"/>
                        </a:defRPr>
                      </a:lvl8pPr>
                      <a:lvl9pPr marL="3649560" algn="l" defTabSz="912391" rtl="0" eaLnBrk="1" latinLnBrk="0" hangingPunct="1">
                        <a:defRPr sz="1800" kern="1200">
                          <a:solidFill>
                            <a:schemeClr val="tx1"/>
                          </a:solidFill>
                          <a:latin typeface="Arial"/>
                        </a:defRPr>
                      </a:lvl9pPr>
                    </a:lstStyle>
                    <a:p>
                      <a:pPr marL="285750" indent="-285750" algn="just">
                        <a:lnSpc>
                          <a:spcPct val="150000"/>
                        </a:lnSpc>
                        <a:buFont typeface="Arial" panose="020B0604020202020204" pitchFamily="34" charset="0"/>
                        <a:buChar char="•"/>
                      </a:pPr>
                      <a:r>
                        <a:rPr kumimoji="0" lang="en-IN" sz="1200" b="0" i="0" u="none" strike="noStrike" kern="0" cap="none" spc="0" normalizeH="0" baseline="0" dirty="0" smtClean="0">
                          <a:ln>
                            <a:noFill/>
                          </a:ln>
                          <a:solidFill>
                            <a:schemeClr val="tx1"/>
                          </a:solidFill>
                          <a:effectLst/>
                          <a:uLnTx/>
                          <a:uFillTx/>
                          <a:latin typeface="EYInterstate" panose="02000503020000020004" pitchFamily="2" charset="0"/>
                          <a:ea typeface="+mn-ea"/>
                          <a:cs typeface="+mn-cs"/>
                        </a:rPr>
                        <a:t>According to the simplified approach, for trade receivables and contract assets that do not contain a significant financing component, an entity shall always measure loss allowance at an amount equal to lifetime expected credit losses. </a:t>
                      </a:r>
                    </a:p>
                    <a:p>
                      <a:pPr marL="285750" indent="-285750" algn="just">
                        <a:lnSpc>
                          <a:spcPct val="150000"/>
                        </a:lnSpc>
                        <a:buFont typeface="Arial" panose="020B0604020202020204" pitchFamily="34" charset="0"/>
                        <a:buChar char="•"/>
                      </a:pPr>
                      <a:r>
                        <a:rPr kumimoji="0" lang="en-IN" sz="1200" b="0" i="0" u="none" strike="noStrike" kern="0" cap="none" spc="0" normalizeH="0" baseline="0" dirty="0" smtClean="0">
                          <a:ln>
                            <a:noFill/>
                          </a:ln>
                          <a:solidFill>
                            <a:schemeClr val="tx1"/>
                          </a:solidFill>
                          <a:effectLst/>
                          <a:uLnTx/>
                          <a:uFillTx/>
                          <a:latin typeface="EYInterstate" panose="02000503020000020004" pitchFamily="2" charset="0"/>
                          <a:ea typeface="+mn-ea"/>
                          <a:cs typeface="+mn-cs"/>
                        </a:rPr>
                        <a:t>A provision matrix could be used to estimate ECL for these financial instruments.</a:t>
                      </a:r>
                    </a:p>
                  </a:txBody>
                  <a:tcPr marL="66802" marR="66802" marT="35310" marB="35310">
                    <a:lnL>
                      <a:noFill/>
                    </a:lnL>
                    <a:lnR>
                      <a:noFill/>
                    </a:lnR>
                    <a:lnT>
                      <a:noFill/>
                    </a:lnT>
                    <a:lnB>
                      <a:noFill/>
                    </a:lnB>
                    <a:lnTlToBr w="12700" cmpd="sng">
                      <a:noFill/>
                      <a:prstDash val="solid"/>
                    </a:lnTlToBr>
                    <a:lnBlToTr w="12700" cmpd="sng">
                      <a:noFill/>
                      <a:prstDash val="solid"/>
                    </a:lnBlToTr>
                    <a:solidFill>
                      <a:srgbClr val="C0C0C0">
                        <a:lumMod val="20000"/>
                        <a:lumOff val="80000"/>
                      </a:srgbClr>
                    </a:solidFill>
                  </a:tcPr>
                </a:tc>
              </a:tr>
            </a:tbl>
          </a:graphicData>
        </a:graphic>
      </p:graphicFrame>
      <p:graphicFrame>
        <p:nvGraphicFramePr>
          <p:cNvPr id="19" name="Table 18"/>
          <p:cNvGraphicFramePr>
            <a:graphicFrameLocks noGrp="1"/>
          </p:cNvGraphicFramePr>
          <p:nvPr>
            <p:extLst/>
          </p:nvPr>
        </p:nvGraphicFramePr>
        <p:xfrm>
          <a:off x="3983794" y="1360404"/>
          <a:ext cx="3679160" cy="1832880"/>
        </p:xfrm>
        <a:graphic>
          <a:graphicData uri="http://schemas.openxmlformats.org/drawingml/2006/table">
            <a:tbl>
              <a:tblPr firstRow="1" bandRow="1"/>
              <a:tblGrid>
                <a:gridCol w="3679160"/>
              </a:tblGrid>
              <a:tr h="383246">
                <a:tc>
                  <a:txBody>
                    <a:bodyPr/>
                    <a:lstStyle>
                      <a:lvl1pPr marL="0" algn="l" defTabSz="912391" rtl="0" eaLnBrk="1" latinLnBrk="0" hangingPunct="1">
                        <a:defRPr sz="1800" kern="1200">
                          <a:solidFill>
                            <a:schemeClr val="tx1"/>
                          </a:solidFill>
                          <a:latin typeface="Arial"/>
                        </a:defRPr>
                      </a:lvl1pPr>
                      <a:lvl2pPr marL="456194" algn="l" defTabSz="912391" rtl="0" eaLnBrk="1" latinLnBrk="0" hangingPunct="1">
                        <a:defRPr sz="1800" kern="1200">
                          <a:solidFill>
                            <a:schemeClr val="tx1"/>
                          </a:solidFill>
                          <a:latin typeface="Arial"/>
                        </a:defRPr>
                      </a:lvl2pPr>
                      <a:lvl3pPr marL="912391" algn="l" defTabSz="912391" rtl="0" eaLnBrk="1" latinLnBrk="0" hangingPunct="1">
                        <a:defRPr sz="1800" kern="1200">
                          <a:solidFill>
                            <a:schemeClr val="tx1"/>
                          </a:solidFill>
                          <a:latin typeface="Arial"/>
                        </a:defRPr>
                      </a:lvl3pPr>
                      <a:lvl4pPr marL="1368592" algn="l" defTabSz="912391" rtl="0" eaLnBrk="1" latinLnBrk="0" hangingPunct="1">
                        <a:defRPr sz="1800" kern="1200">
                          <a:solidFill>
                            <a:schemeClr val="tx1"/>
                          </a:solidFill>
                          <a:latin typeface="Arial"/>
                        </a:defRPr>
                      </a:lvl4pPr>
                      <a:lvl5pPr marL="1824783" algn="l" defTabSz="912391" rtl="0" eaLnBrk="1" latinLnBrk="0" hangingPunct="1">
                        <a:defRPr sz="1800" kern="1200">
                          <a:solidFill>
                            <a:schemeClr val="tx1"/>
                          </a:solidFill>
                          <a:latin typeface="Arial"/>
                        </a:defRPr>
                      </a:lvl5pPr>
                      <a:lvl6pPr marL="2280980" algn="l" defTabSz="912391" rtl="0" eaLnBrk="1" latinLnBrk="0" hangingPunct="1">
                        <a:defRPr sz="1800" kern="1200">
                          <a:solidFill>
                            <a:schemeClr val="tx1"/>
                          </a:solidFill>
                          <a:latin typeface="Arial"/>
                        </a:defRPr>
                      </a:lvl6pPr>
                      <a:lvl7pPr marL="2737196" algn="l" defTabSz="912391" rtl="0" eaLnBrk="1" latinLnBrk="0" hangingPunct="1">
                        <a:defRPr sz="1800" kern="1200">
                          <a:solidFill>
                            <a:schemeClr val="tx1"/>
                          </a:solidFill>
                          <a:latin typeface="Arial"/>
                        </a:defRPr>
                      </a:lvl7pPr>
                      <a:lvl8pPr marL="3193360" algn="l" defTabSz="912391" rtl="0" eaLnBrk="1" latinLnBrk="0" hangingPunct="1">
                        <a:defRPr sz="1800" kern="1200">
                          <a:solidFill>
                            <a:schemeClr val="tx1"/>
                          </a:solidFill>
                          <a:latin typeface="Arial"/>
                        </a:defRPr>
                      </a:lvl8pPr>
                      <a:lvl9pPr marL="3649560" algn="l" defTabSz="912391" rtl="0" eaLnBrk="1" latinLnBrk="0" hangingPunct="1">
                        <a:defRPr sz="1800" kern="1200">
                          <a:solidFill>
                            <a:schemeClr val="tx1"/>
                          </a:solidFill>
                          <a:latin typeface="Arial"/>
                        </a:defRPr>
                      </a:lvl9pPr>
                    </a:lstStyle>
                    <a:p>
                      <a:pPr marL="0" algn="l" defTabSz="912391" rtl="0" eaLnBrk="1" latinLnBrk="0" hangingPunct="1">
                        <a:lnSpc>
                          <a:spcPct val="150000"/>
                        </a:lnSpc>
                      </a:pPr>
                      <a:r>
                        <a:rPr kumimoji="0" lang="en-IN" sz="1400" b="1" i="0" u="none" strike="noStrike" kern="0" cap="none" spc="0" normalizeH="0" baseline="0" dirty="0" smtClean="0">
                          <a:ln>
                            <a:noFill/>
                          </a:ln>
                          <a:solidFill>
                            <a:schemeClr val="tx2"/>
                          </a:solidFill>
                          <a:effectLst/>
                          <a:uLnTx/>
                          <a:uFillTx/>
                          <a:latin typeface="EYInterstate" panose="02000503020000020004" pitchFamily="2" charset="0"/>
                          <a:ea typeface="+mn-ea"/>
                          <a:cs typeface="+mn-cs"/>
                        </a:rPr>
                        <a:t>Example</a:t>
                      </a:r>
                    </a:p>
                  </a:txBody>
                  <a:tcPr marL="66802" marR="66802" marT="35310" marB="35310">
                    <a:lnL>
                      <a:noFill/>
                    </a:lnL>
                    <a:lnR>
                      <a:noFill/>
                    </a:lnR>
                    <a:lnT>
                      <a:noFill/>
                    </a:lnT>
                    <a:lnB>
                      <a:noFill/>
                    </a:lnB>
                    <a:lnTlToBr w="12700" cmpd="sng">
                      <a:noFill/>
                      <a:prstDash val="solid"/>
                    </a:lnTlToBr>
                    <a:lnBlToTr w="12700" cmpd="sng">
                      <a:noFill/>
                      <a:prstDash val="solid"/>
                    </a:lnBlToTr>
                    <a:solidFill>
                      <a:srgbClr val="000000">
                        <a:lumMod val="65000"/>
                        <a:lumOff val="35000"/>
                      </a:srgbClr>
                    </a:solidFill>
                  </a:tcPr>
                </a:tc>
              </a:tr>
              <a:tr h="1438354">
                <a:tc>
                  <a:txBody>
                    <a:bodyPr/>
                    <a:lstStyle>
                      <a:lvl1pPr marL="0" algn="l" defTabSz="912391" rtl="0" eaLnBrk="1" latinLnBrk="0" hangingPunct="1">
                        <a:defRPr sz="1800" kern="1200">
                          <a:solidFill>
                            <a:schemeClr val="tx1"/>
                          </a:solidFill>
                          <a:latin typeface="Arial"/>
                        </a:defRPr>
                      </a:lvl1pPr>
                      <a:lvl2pPr marL="456194" algn="l" defTabSz="912391" rtl="0" eaLnBrk="1" latinLnBrk="0" hangingPunct="1">
                        <a:defRPr sz="1800" kern="1200">
                          <a:solidFill>
                            <a:schemeClr val="tx1"/>
                          </a:solidFill>
                          <a:latin typeface="Arial"/>
                        </a:defRPr>
                      </a:lvl2pPr>
                      <a:lvl3pPr marL="912391" algn="l" defTabSz="912391" rtl="0" eaLnBrk="1" latinLnBrk="0" hangingPunct="1">
                        <a:defRPr sz="1800" kern="1200">
                          <a:solidFill>
                            <a:schemeClr val="tx1"/>
                          </a:solidFill>
                          <a:latin typeface="Arial"/>
                        </a:defRPr>
                      </a:lvl3pPr>
                      <a:lvl4pPr marL="1368592" algn="l" defTabSz="912391" rtl="0" eaLnBrk="1" latinLnBrk="0" hangingPunct="1">
                        <a:defRPr sz="1800" kern="1200">
                          <a:solidFill>
                            <a:schemeClr val="tx1"/>
                          </a:solidFill>
                          <a:latin typeface="Arial"/>
                        </a:defRPr>
                      </a:lvl4pPr>
                      <a:lvl5pPr marL="1824783" algn="l" defTabSz="912391" rtl="0" eaLnBrk="1" latinLnBrk="0" hangingPunct="1">
                        <a:defRPr sz="1800" kern="1200">
                          <a:solidFill>
                            <a:schemeClr val="tx1"/>
                          </a:solidFill>
                          <a:latin typeface="Arial"/>
                        </a:defRPr>
                      </a:lvl5pPr>
                      <a:lvl6pPr marL="2280980" algn="l" defTabSz="912391" rtl="0" eaLnBrk="1" latinLnBrk="0" hangingPunct="1">
                        <a:defRPr sz="1800" kern="1200">
                          <a:solidFill>
                            <a:schemeClr val="tx1"/>
                          </a:solidFill>
                          <a:latin typeface="Arial"/>
                        </a:defRPr>
                      </a:lvl6pPr>
                      <a:lvl7pPr marL="2737196" algn="l" defTabSz="912391" rtl="0" eaLnBrk="1" latinLnBrk="0" hangingPunct="1">
                        <a:defRPr sz="1800" kern="1200">
                          <a:solidFill>
                            <a:schemeClr val="tx1"/>
                          </a:solidFill>
                          <a:latin typeface="Arial"/>
                        </a:defRPr>
                      </a:lvl7pPr>
                      <a:lvl8pPr marL="3193360" algn="l" defTabSz="912391" rtl="0" eaLnBrk="1" latinLnBrk="0" hangingPunct="1">
                        <a:defRPr sz="1800" kern="1200">
                          <a:solidFill>
                            <a:schemeClr val="tx1"/>
                          </a:solidFill>
                          <a:latin typeface="Arial"/>
                        </a:defRPr>
                      </a:lvl8pPr>
                      <a:lvl9pPr marL="3649560" algn="l" defTabSz="912391" rtl="0" eaLnBrk="1" latinLnBrk="0" hangingPunct="1">
                        <a:defRPr sz="1800" kern="1200">
                          <a:solidFill>
                            <a:schemeClr val="tx1"/>
                          </a:solidFill>
                          <a:latin typeface="Arial"/>
                        </a:defRPr>
                      </a:lvl9pPr>
                    </a:lstStyle>
                    <a:p>
                      <a:pPr marL="0" indent="0" algn="just">
                        <a:lnSpc>
                          <a:spcPct val="150000"/>
                        </a:lnSpc>
                        <a:buFont typeface="Arial" panose="020B0604020202020204" pitchFamily="34" charset="0"/>
                        <a:buNone/>
                      </a:pPr>
                      <a:r>
                        <a:rPr kumimoji="0" lang="en-IN" sz="1200" b="0" i="0" u="none" strike="noStrike" kern="0" cap="none" spc="0" normalizeH="0" baseline="0" dirty="0" smtClean="0">
                          <a:ln>
                            <a:noFill/>
                          </a:ln>
                          <a:solidFill>
                            <a:schemeClr val="tx1"/>
                          </a:solidFill>
                          <a:effectLst/>
                          <a:uLnTx/>
                          <a:uFillTx/>
                          <a:latin typeface="EYInterstate" panose="02000503020000020004" pitchFamily="2" charset="0"/>
                          <a:ea typeface="+mn-ea"/>
                          <a:cs typeface="+mn-cs"/>
                        </a:rPr>
                        <a:t>An entity may set up the following provision matrix based on its historical observed default rates, which is adjusted for forward-looking estimates. Same will appear in the Ind AS compliant financial statement of the entity.</a:t>
                      </a:r>
                    </a:p>
                  </a:txBody>
                  <a:tcPr marL="66802" marR="66802" marT="35310" marB="35310">
                    <a:lnL>
                      <a:noFill/>
                    </a:lnL>
                    <a:lnR>
                      <a:noFill/>
                    </a:lnR>
                    <a:lnT>
                      <a:noFill/>
                    </a:lnT>
                    <a:lnB>
                      <a:noFill/>
                    </a:lnB>
                    <a:lnTlToBr w="12700" cmpd="sng">
                      <a:noFill/>
                      <a:prstDash val="solid"/>
                    </a:lnTlToBr>
                    <a:lnBlToTr w="12700" cmpd="sng">
                      <a:noFill/>
                      <a:prstDash val="solid"/>
                    </a:lnBlToTr>
                    <a:solidFill>
                      <a:srgbClr val="C0C0C0">
                        <a:lumMod val="20000"/>
                        <a:lumOff val="80000"/>
                      </a:srgbClr>
                    </a:solidFill>
                  </a:tcPr>
                </a:tc>
              </a:tr>
            </a:tbl>
          </a:graphicData>
        </a:graphic>
      </p:graphicFrame>
      <p:graphicFrame>
        <p:nvGraphicFramePr>
          <p:cNvPr id="20" name="Table 19"/>
          <p:cNvGraphicFramePr>
            <a:graphicFrameLocks noGrp="1"/>
          </p:cNvGraphicFramePr>
          <p:nvPr>
            <p:extLst/>
          </p:nvPr>
        </p:nvGraphicFramePr>
        <p:xfrm>
          <a:off x="4005504" y="3311630"/>
          <a:ext cx="3634650" cy="2028751"/>
        </p:xfrm>
        <a:graphic>
          <a:graphicData uri="http://schemas.openxmlformats.org/drawingml/2006/table">
            <a:tbl>
              <a:tblPr firstRow="1" bandRow="1"/>
              <a:tblGrid>
                <a:gridCol w="1668109"/>
                <a:gridCol w="1966541"/>
              </a:tblGrid>
              <a:tr h="316967">
                <a:tc gridSpan="2">
                  <a:txBody>
                    <a:bodyPr/>
                    <a:lstStyle>
                      <a:lvl1pPr marL="0" algn="l" defTabSz="912391" rtl="0" eaLnBrk="1" latinLnBrk="0" hangingPunct="1">
                        <a:defRPr sz="1800" b="1" kern="1200">
                          <a:solidFill>
                            <a:schemeClr val="lt1"/>
                          </a:solidFill>
                          <a:latin typeface="Arial"/>
                        </a:defRPr>
                      </a:lvl1pPr>
                      <a:lvl2pPr marL="456194" algn="l" defTabSz="912391" rtl="0" eaLnBrk="1" latinLnBrk="0" hangingPunct="1">
                        <a:defRPr sz="1800" b="1" kern="1200">
                          <a:solidFill>
                            <a:schemeClr val="lt1"/>
                          </a:solidFill>
                          <a:latin typeface="Arial"/>
                        </a:defRPr>
                      </a:lvl2pPr>
                      <a:lvl3pPr marL="912391" algn="l" defTabSz="912391" rtl="0" eaLnBrk="1" latinLnBrk="0" hangingPunct="1">
                        <a:defRPr sz="1800" b="1" kern="1200">
                          <a:solidFill>
                            <a:schemeClr val="lt1"/>
                          </a:solidFill>
                          <a:latin typeface="Arial"/>
                        </a:defRPr>
                      </a:lvl3pPr>
                      <a:lvl4pPr marL="1368592" algn="l" defTabSz="912391" rtl="0" eaLnBrk="1" latinLnBrk="0" hangingPunct="1">
                        <a:defRPr sz="1800" b="1" kern="1200">
                          <a:solidFill>
                            <a:schemeClr val="lt1"/>
                          </a:solidFill>
                          <a:latin typeface="Arial"/>
                        </a:defRPr>
                      </a:lvl4pPr>
                      <a:lvl5pPr marL="1824783" algn="l" defTabSz="912391" rtl="0" eaLnBrk="1" latinLnBrk="0" hangingPunct="1">
                        <a:defRPr sz="1800" b="1" kern="1200">
                          <a:solidFill>
                            <a:schemeClr val="lt1"/>
                          </a:solidFill>
                          <a:latin typeface="Arial"/>
                        </a:defRPr>
                      </a:lvl5pPr>
                      <a:lvl6pPr marL="2280980" algn="l" defTabSz="912391" rtl="0" eaLnBrk="1" latinLnBrk="0" hangingPunct="1">
                        <a:defRPr sz="1800" b="1" kern="1200">
                          <a:solidFill>
                            <a:schemeClr val="lt1"/>
                          </a:solidFill>
                          <a:latin typeface="Arial"/>
                        </a:defRPr>
                      </a:lvl6pPr>
                      <a:lvl7pPr marL="2737196" algn="l" defTabSz="912391" rtl="0" eaLnBrk="1" latinLnBrk="0" hangingPunct="1">
                        <a:defRPr sz="1800" b="1" kern="1200">
                          <a:solidFill>
                            <a:schemeClr val="lt1"/>
                          </a:solidFill>
                          <a:latin typeface="Arial"/>
                        </a:defRPr>
                      </a:lvl7pPr>
                      <a:lvl8pPr marL="3193360" algn="l" defTabSz="912391" rtl="0" eaLnBrk="1" latinLnBrk="0" hangingPunct="1">
                        <a:defRPr sz="1800" b="1" kern="1200">
                          <a:solidFill>
                            <a:schemeClr val="lt1"/>
                          </a:solidFill>
                          <a:latin typeface="Arial"/>
                        </a:defRPr>
                      </a:lvl8pPr>
                      <a:lvl9pPr marL="3649560" algn="l" defTabSz="912391" rtl="0" eaLnBrk="1" latinLnBrk="0" hangingPunct="1">
                        <a:defRPr sz="1800" b="1" kern="1200">
                          <a:solidFill>
                            <a:schemeClr val="lt1"/>
                          </a:solidFill>
                          <a:latin typeface="Arial"/>
                        </a:defRPr>
                      </a:lvl9pPr>
                    </a:lstStyle>
                    <a:p>
                      <a:r>
                        <a:rPr kumimoji="0" lang="en-US" sz="1400" b="1" i="0" u="none" strike="noStrike" kern="0" cap="none" spc="0" normalizeH="0" baseline="0" dirty="0" smtClean="0">
                          <a:ln>
                            <a:noFill/>
                          </a:ln>
                          <a:solidFill>
                            <a:schemeClr val="tx2"/>
                          </a:solidFill>
                          <a:effectLst/>
                          <a:uLnTx/>
                          <a:uFillTx/>
                          <a:latin typeface="EYInterstate" panose="02000503020000020004" pitchFamily="2" charset="0"/>
                          <a:ea typeface="+mn-ea"/>
                          <a:cs typeface="+mn-cs"/>
                        </a:rPr>
                        <a:t>Probability of Default</a:t>
                      </a:r>
                      <a:endParaRPr kumimoji="0" lang="en-IN" sz="1400" b="1" i="0" u="none" strike="noStrike" kern="0" cap="none" spc="0" normalizeH="0" baseline="0" dirty="0">
                        <a:ln>
                          <a:noFill/>
                        </a:ln>
                        <a:solidFill>
                          <a:schemeClr val="tx2"/>
                        </a:solidFill>
                        <a:effectLst/>
                        <a:uLnTx/>
                        <a:uFillTx/>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12700" cmpd="sng">
                      <a:solidFill>
                        <a:srgbClr val="808080"/>
                      </a:solidFill>
                    </a:lnT>
                    <a:lnB w="38100" cmpd="sng">
                      <a:solidFill>
                        <a:srgbClr val="808080"/>
                      </a:solidFill>
                    </a:lnB>
                    <a:lnTlToBr w="12700" cmpd="sng">
                      <a:noFill/>
                      <a:prstDash val="solid"/>
                    </a:lnTlToBr>
                    <a:lnBlToTr w="12700" cmpd="sng">
                      <a:noFill/>
                      <a:prstDash val="solid"/>
                    </a:lnBlToTr>
                    <a:solidFill>
                      <a:srgbClr val="808080"/>
                    </a:solidFill>
                  </a:tcPr>
                </a:tc>
                <a:tc hMerge="1">
                  <a:txBody>
                    <a:bodyPr/>
                    <a:lstStyle/>
                    <a:p>
                      <a:endParaRPr lang="en-IN" sz="1400" dirty="0">
                        <a:latin typeface="EYInterstate" panose="02000503020000020004" pitchFamily="2" charset="0"/>
                      </a:endParaRPr>
                    </a:p>
                  </a:txBody>
                  <a:tcPr/>
                </a:tc>
              </a:tr>
              <a:tr h="316967">
                <a:tc>
                  <a:txBody>
                    <a:bodyPr/>
                    <a:lstStyle>
                      <a:lvl1pPr marL="0" algn="l" defTabSz="912391" rtl="0" eaLnBrk="1" latinLnBrk="0" hangingPunct="1">
                        <a:defRPr sz="1800" kern="1200">
                          <a:solidFill>
                            <a:schemeClr val="dk1"/>
                          </a:solidFill>
                          <a:latin typeface="Arial"/>
                        </a:defRPr>
                      </a:lvl1pPr>
                      <a:lvl2pPr marL="456194" algn="l" defTabSz="912391" rtl="0" eaLnBrk="1" latinLnBrk="0" hangingPunct="1">
                        <a:defRPr sz="1800" kern="1200">
                          <a:solidFill>
                            <a:schemeClr val="dk1"/>
                          </a:solidFill>
                          <a:latin typeface="Arial"/>
                        </a:defRPr>
                      </a:lvl2pPr>
                      <a:lvl3pPr marL="912391" algn="l" defTabSz="912391" rtl="0" eaLnBrk="1" latinLnBrk="0" hangingPunct="1">
                        <a:defRPr sz="1800" kern="1200">
                          <a:solidFill>
                            <a:schemeClr val="dk1"/>
                          </a:solidFill>
                          <a:latin typeface="Arial"/>
                        </a:defRPr>
                      </a:lvl3pPr>
                      <a:lvl4pPr marL="1368592" algn="l" defTabSz="912391" rtl="0" eaLnBrk="1" latinLnBrk="0" hangingPunct="1">
                        <a:defRPr sz="1800" kern="1200">
                          <a:solidFill>
                            <a:schemeClr val="dk1"/>
                          </a:solidFill>
                          <a:latin typeface="Arial"/>
                        </a:defRPr>
                      </a:lvl4pPr>
                      <a:lvl5pPr marL="1824783" algn="l" defTabSz="912391" rtl="0" eaLnBrk="1" latinLnBrk="0" hangingPunct="1">
                        <a:defRPr sz="1800" kern="1200">
                          <a:solidFill>
                            <a:schemeClr val="dk1"/>
                          </a:solidFill>
                          <a:latin typeface="Arial"/>
                        </a:defRPr>
                      </a:lvl5pPr>
                      <a:lvl6pPr marL="2280980" algn="l" defTabSz="912391" rtl="0" eaLnBrk="1" latinLnBrk="0" hangingPunct="1">
                        <a:defRPr sz="1800" kern="1200">
                          <a:solidFill>
                            <a:schemeClr val="dk1"/>
                          </a:solidFill>
                          <a:latin typeface="Arial"/>
                        </a:defRPr>
                      </a:lvl6pPr>
                      <a:lvl7pPr marL="2737196" algn="l" defTabSz="912391" rtl="0" eaLnBrk="1" latinLnBrk="0" hangingPunct="1">
                        <a:defRPr sz="1800" kern="1200">
                          <a:solidFill>
                            <a:schemeClr val="dk1"/>
                          </a:solidFill>
                          <a:latin typeface="Arial"/>
                        </a:defRPr>
                      </a:lvl7pPr>
                      <a:lvl8pPr marL="3193360" algn="l" defTabSz="912391" rtl="0" eaLnBrk="1" latinLnBrk="0" hangingPunct="1">
                        <a:defRPr sz="1800" kern="1200">
                          <a:solidFill>
                            <a:schemeClr val="dk1"/>
                          </a:solidFill>
                          <a:latin typeface="Arial"/>
                        </a:defRPr>
                      </a:lvl8pPr>
                      <a:lvl9pPr marL="3649560" algn="l" defTabSz="912391" rtl="0" eaLnBrk="1" latinLnBrk="0" hangingPunct="1">
                        <a:defRPr sz="1800" kern="1200">
                          <a:solidFill>
                            <a:schemeClr val="dk1"/>
                          </a:solidFill>
                          <a:latin typeface="Arial"/>
                        </a:defRPr>
                      </a:lvl9pPr>
                    </a:lstStyle>
                    <a:p>
                      <a:pPr algn="just"/>
                      <a:r>
                        <a:rPr kumimoji="0" lang="en-US" sz="1200" b="0" i="0" u="none" strike="noStrike" kern="0" cap="none" spc="0" normalizeH="0" baseline="0" dirty="0" smtClean="0">
                          <a:ln>
                            <a:noFill/>
                          </a:ln>
                          <a:solidFill>
                            <a:schemeClr val="tx1"/>
                          </a:solidFill>
                          <a:effectLst/>
                          <a:uLnTx/>
                          <a:uFillTx/>
                          <a:latin typeface="EYInterstate" panose="02000503020000020004" pitchFamily="2" charset="0"/>
                          <a:ea typeface="+mn-ea"/>
                          <a:cs typeface="+mn-cs"/>
                        </a:rPr>
                        <a:t>Non Past due</a:t>
                      </a:r>
                      <a:endParaRPr kumimoji="0" lang="en-IN" sz="1200" b="0" i="0" u="none" strike="noStrike" kern="0" cap="none" spc="0" normalizeH="0" baseline="0" dirty="0">
                        <a:ln>
                          <a:noFill/>
                        </a:ln>
                        <a:solidFill>
                          <a:schemeClr val="tx1"/>
                        </a:solidFill>
                        <a:effectLst/>
                        <a:uLnTx/>
                        <a:uFillTx/>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38100" cmpd="sng">
                      <a:solidFill>
                        <a:srgbClr val="808080"/>
                      </a:solidFill>
                    </a:lnT>
                    <a:lnB w="12700" cmpd="sng">
                      <a:solidFill>
                        <a:srgbClr val="808080"/>
                      </a:solidFill>
                    </a:lnB>
                    <a:lnTlToBr w="12700" cmpd="sng">
                      <a:noFill/>
                      <a:prstDash val="solid"/>
                    </a:lnTlToBr>
                    <a:lnBlToTr w="12700" cmpd="sng">
                      <a:noFill/>
                      <a:prstDash val="solid"/>
                    </a:lnBlToTr>
                    <a:solidFill>
                      <a:srgbClr val="808080">
                        <a:tint val="40000"/>
                      </a:srgbClr>
                    </a:solidFill>
                  </a:tcPr>
                </a:tc>
                <a:tc>
                  <a:txBody>
                    <a:bodyPr/>
                    <a:lstStyle>
                      <a:lvl1pPr marL="0" algn="l" defTabSz="912391" rtl="0" eaLnBrk="1" latinLnBrk="0" hangingPunct="1">
                        <a:defRPr sz="1800" kern="1200">
                          <a:solidFill>
                            <a:schemeClr val="dk1"/>
                          </a:solidFill>
                          <a:latin typeface="Arial"/>
                        </a:defRPr>
                      </a:lvl1pPr>
                      <a:lvl2pPr marL="456194" algn="l" defTabSz="912391" rtl="0" eaLnBrk="1" latinLnBrk="0" hangingPunct="1">
                        <a:defRPr sz="1800" kern="1200">
                          <a:solidFill>
                            <a:schemeClr val="dk1"/>
                          </a:solidFill>
                          <a:latin typeface="Arial"/>
                        </a:defRPr>
                      </a:lvl2pPr>
                      <a:lvl3pPr marL="912391" algn="l" defTabSz="912391" rtl="0" eaLnBrk="1" latinLnBrk="0" hangingPunct="1">
                        <a:defRPr sz="1800" kern="1200">
                          <a:solidFill>
                            <a:schemeClr val="dk1"/>
                          </a:solidFill>
                          <a:latin typeface="Arial"/>
                        </a:defRPr>
                      </a:lvl3pPr>
                      <a:lvl4pPr marL="1368592" algn="l" defTabSz="912391" rtl="0" eaLnBrk="1" latinLnBrk="0" hangingPunct="1">
                        <a:defRPr sz="1800" kern="1200">
                          <a:solidFill>
                            <a:schemeClr val="dk1"/>
                          </a:solidFill>
                          <a:latin typeface="Arial"/>
                        </a:defRPr>
                      </a:lvl4pPr>
                      <a:lvl5pPr marL="1824783" algn="l" defTabSz="912391" rtl="0" eaLnBrk="1" latinLnBrk="0" hangingPunct="1">
                        <a:defRPr sz="1800" kern="1200">
                          <a:solidFill>
                            <a:schemeClr val="dk1"/>
                          </a:solidFill>
                          <a:latin typeface="Arial"/>
                        </a:defRPr>
                      </a:lvl5pPr>
                      <a:lvl6pPr marL="2280980" algn="l" defTabSz="912391" rtl="0" eaLnBrk="1" latinLnBrk="0" hangingPunct="1">
                        <a:defRPr sz="1800" kern="1200">
                          <a:solidFill>
                            <a:schemeClr val="dk1"/>
                          </a:solidFill>
                          <a:latin typeface="Arial"/>
                        </a:defRPr>
                      </a:lvl6pPr>
                      <a:lvl7pPr marL="2737196" algn="l" defTabSz="912391" rtl="0" eaLnBrk="1" latinLnBrk="0" hangingPunct="1">
                        <a:defRPr sz="1800" kern="1200">
                          <a:solidFill>
                            <a:schemeClr val="dk1"/>
                          </a:solidFill>
                          <a:latin typeface="Arial"/>
                        </a:defRPr>
                      </a:lvl7pPr>
                      <a:lvl8pPr marL="3193360" algn="l" defTabSz="912391" rtl="0" eaLnBrk="1" latinLnBrk="0" hangingPunct="1">
                        <a:defRPr sz="1800" kern="1200">
                          <a:solidFill>
                            <a:schemeClr val="dk1"/>
                          </a:solidFill>
                          <a:latin typeface="Arial"/>
                        </a:defRPr>
                      </a:lvl8pPr>
                      <a:lvl9pPr marL="3649560" algn="l" defTabSz="912391" rtl="0" eaLnBrk="1" latinLnBrk="0" hangingPunct="1">
                        <a:defRPr sz="1800" kern="1200">
                          <a:solidFill>
                            <a:schemeClr val="dk1"/>
                          </a:solidFill>
                          <a:latin typeface="Arial"/>
                        </a:defRPr>
                      </a:lvl9pPr>
                    </a:lstStyle>
                    <a:p>
                      <a:pPr algn="just"/>
                      <a:r>
                        <a:rPr kumimoji="0" lang="en-IN" sz="1200" b="0" i="0" u="none" strike="noStrike" kern="0" cap="none" spc="0" normalizeH="0" baseline="0" dirty="0" smtClean="0">
                          <a:ln>
                            <a:noFill/>
                          </a:ln>
                          <a:solidFill>
                            <a:schemeClr val="tx1"/>
                          </a:solidFill>
                          <a:effectLst/>
                          <a:uLnTx/>
                          <a:uFillTx/>
                          <a:latin typeface="EYInterstate" panose="02000503020000020004" pitchFamily="2" charset="0"/>
                          <a:ea typeface="+mn-ea"/>
                          <a:cs typeface="+mn-cs"/>
                        </a:rPr>
                        <a:t>0.3% of carrying value</a:t>
                      </a:r>
                      <a:endParaRPr kumimoji="0" lang="en-IN" sz="1200" b="0" i="0" u="none" strike="noStrike" kern="0" cap="none" spc="0" normalizeH="0" baseline="0" dirty="0">
                        <a:ln>
                          <a:noFill/>
                        </a:ln>
                        <a:solidFill>
                          <a:schemeClr val="tx1"/>
                        </a:solidFill>
                        <a:effectLst/>
                        <a:uLnTx/>
                        <a:uFillTx/>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38100" cmpd="sng">
                      <a:solidFill>
                        <a:srgbClr val="808080"/>
                      </a:solidFill>
                    </a:lnT>
                    <a:lnB w="12700" cmpd="sng">
                      <a:solidFill>
                        <a:srgbClr val="808080"/>
                      </a:solidFill>
                    </a:lnB>
                    <a:lnTlToBr w="12700" cmpd="sng">
                      <a:noFill/>
                      <a:prstDash val="solid"/>
                    </a:lnTlToBr>
                    <a:lnBlToTr w="12700" cmpd="sng">
                      <a:noFill/>
                      <a:prstDash val="solid"/>
                    </a:lnBlToTr>
                    <a:solidFill>
                      <a:srgbClr val="808080">
                        <a:tint val="40000"/>
                      </a:srgbClr>
                    </a:solidFill>
                  </a:tcPr>
                </a:tc>
              </a:tr>
              <a:tr h="316967">
                <a:tc>
                  <a:txBody>
                    <a:bodyPr/>
                    <a:lstStyle>
                      <a:lvl1pPr marL="0" algn="l" defTabSz="912391" rtl="0" eaLnBrk="1" latinLnBrk="0" hangingPunct="1">
                        <a:defRPr sz="1800" kern="1200">
                          <a:solidFill>
                            <a:schemeClr val="dk1"/>
                          </a:solidFill>
                          <a:latin typeface="Arial"/>
                        </a:defRPr>
                      </a:lvl1pPr>
                      <a:lvl2pPr marL="456194" algn="l" defTabSz="912391" rtl="0" eaLnBrk="1" latinLnBrk="0" hangingPunct="1">
                        <a:defRPr sz="1800" kern="1200">
                          <a:solidFill>
                            <a:schemeClr val="dk1"/>
                          </a:solidFill>
                          <a:latin typeface="Arial"/>
                        </a:defRPr>
                      </a:lvl2pPr>
                      <a:lvl3pPr marL="912391" algn="l" defTabSz="912391" rtl="0" eaLnBrk="1" latinLnBrk="0" hangingPunct="1">
                        <a:defRPr sz="1800" kern="1200">
                          <a:solidFill>
                            <a:schemeClr val="dk1"/>
                          </a:solidFill>
                          <a:latin typeface="Arial"/>
                        </a:defRPr>
                      </a:lvl3pPr>
                      <a:lvl4pPr marL="1368592" algn="l" defTabSz="912391" rtl="0" eaLnBrk="1" latinLnBrk="0" hangingPunct="1">
                        <a:defRPr sz="1800" kern="1200">
                          <a:solidFill>
                            <a:schemeClr val="dk1"/>
                          </a:solidFill>
                          <a:latin typeface="Arial"/>
                        </a:defRPr>
                      </a:lvl4pPr>
                      <a:lvl5pPr marL="1824783" algn="l" defTabSz="912391" rtl="0" eaLnBrk="1" latinLnBrk="0" hangingPunct="1">
                        <a:defRPr sz="1800" kern="1200">
                          <a:solidFill>
                            <a:schemeClr val="dk1"/>
                          </a:solidFill>
                          <a:latin typeface="Arial"/>
                        </a:defRPr>
                      </a:lvl5pPr>
                      <a:lvl6pPr marL="2280980" algn="l" defTabSz="912391" rtl="0" eaLnBrk="1" latinLnBrk="0" hangingPunct="1">
                        <a:defRPr sz="1800" kern="1200">
                          <a:solidFill>
                            <a:schemeClr val="dk1"/>
                          </a:solidFill>
                          <a:latin typeface="Arial"/>
                        </a:defRPr>
                      </a:lvl6pPr>
                      <a:lvl7pPr marL="2737196" algn="l" defTabSz="912391" rtl="0" eaLnBrk="1" latinLnBrk="0" hangingPunct="1">
                        <a:defRPr sz="1800" kern="1200">
                          <a:solidFill>
                            <a:schemeClr val="dk1"/>
                          </a:solidFill>
                          <a:latin typeface="Arial"/>
                        </a:defRPr>
                      </a:lvl7pPr>
                      <a:lvl8pPr marL="3193360" algn="l" defTabSz="912391" rtl="0" eaLnBrk="1" latinLnBrk="0" hangingPunct="1">
                        <a:defRPr sz="1800" kern="1200">
                          <a:solidFill>
                            <a:schemeClr val="dk1"/>
                          </a:solidFill>
                          <a:latin typeface="Arial"/>
                        </a:defRPr>
                      </a:lvl8pPr>
                      <a:lvl9pPr marL="3649560" algn="l" defTabSz="912391" rtl="0" eaLnBrk="1" latinLnBrk="0" hangingPunct="1">
                        <a:defRPr sz="1800" kern="1200">
                          <a:solidFill>
                            <a:schemeClr val="dk1"/>
                          </a:solidFill>
                          <a:latin typeface="Arial"/>
                        </a:defRPr>
                      </a:lvl9pPr>
                    </a:lstStyle>
                    <a:p>
                      <a:pPr algn="just"/>
                      <a:r>
                        <a:rPr kumimoji="0" lang="en-IN" sz="1200" b="0" i="0" u="none" strike="noStrike" kern="0" cap="none" spc="0" normalizeH="0" baseline="0" dirty="0" smtClean="0">
                          <a:ln>
                            <a:noFill/>
                          </a:ln>
                          <a:solidFill>
                            <a:schemeClr val="tx1"/>
                          </a:solidFill>
                          <a:effectLst/>
                          <a:uLnTx/>
                          <a:uFillTx/>
                          <a:latin typeface="EYInterstate" panose="02000503020000020004" pitchFamily="2" charset="0"/>
                          <a:ea typeface="+mn-ea"/>
                          <a:cs typeface="+mn-cs"/>
                        </a:rPr>
                        <a:t>30 days past due</a:t>
                      </a:r>
                      <a:endParaRPr kumimoji="0" lang="en-IN" sz="1200" b="0" i="0" u="none" strike="noStrike" kern="0" cap="none" spc="0" normalizeH="0" baseline="0" dirty="0">
                        <a:ln>
                          <a:noFill/>
                        </a:ln>
                        <a:solidFill>
                          <a:schemeClr val="tx1"/>
                        </a:solidFill>
                        <a:effectLst/>
                        <a:uLnTx/>
                        <a:uFillTx/>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808080">
                        <a:tint val="20000"/>
                      </a:srgbClr>
                    </a:solidFill>
                  </a:tcPr>
                </a:tc>
                <a:tc>
                  <a:txBody>
                    <a:bodyPr/>
                    <a:lstStyle>
                      <a:lvl1pPr marL="0" algn="l" defTabSz="912391" rtl="0" eaLnBrk="1" latinLnBrk="0" hangingPunct="1">
                        <a:defRPr sz="1800" kern="1200">
                          <a:solidFill>
                            <a:schemeClr val="dk1"/>
                          </a:solidFill>
                          <a:latin typeface="Arial"/>
                        </a:defRPr>
                      </a:lvl1pPr>
                      <a:lvl2pPr marL="456194" algn="l" defTabSz="912391" rtl="0" eaLnBrk="1" latinLnBrk="0" hangingPunct="1">
                        <a:defRPr sz="1800" kern="1200">
                          <a:solidFill>
                            <a:schemeClr val="dk1"/>
                          </a:solidFill>
                          <a:latin typeface="Arial"/>
                        </a:defRPr>
                      </a:lvl2pPr>
                      <a:lvl3pPr marL="912391" algn="l" defTabSz="912391" rtl="0" eaLnBrk="1" latinLnBrk="0" hangingPunct="1">
                        <a:defRPr sz="1800" kern="1200">
                          <a:solidFill>
                            <a:schemeClr val="dk1"/>
                          </a:solidFill>
                          <a:latin typeface="Arial"/>
                        </a:defRPr>
                      </a:lvl3pPr>
                      <a:lvl4pPr marL="1368592" algn="l" defTabSz="912391" rtl="0" eaLnBrk="1" latinLnBrk="0" hangingPunct="1">
                        <a:defRPr sz="1800" kern="1200">
                          <a:solidFill>
                            <a:schemeClr val="dk1"/>
                          </a:solidFill>
                          <a:latin typeface="Arial"/>
                        </a:defRPr>
                      </a:lvl4pPr>
                      <a:lvl5pPr marL="1824783" algn="l" defTabSz="912391" rtl="0" eaLnBrk="1" latinLnBrk="0" hangingPunct="1">
                        <a:defRPr sz="1800" kern="1200">
                          <a:solidFill>
                            <a:schemeClr val="dk1"/>
                          </a:solidFill>
                          <a:latin typeface="Arial"/>
                        </a:defRPr>
                      </a:lvl5pPr>
                      <a:lvl6pPr marL="2280980" algn="l" defTabSz="912391" rtl="0" eaLnBrk="1" latinLnBrk="0" hangingPunct="1">
                        <a:defRPr sz="1800" kern="1200">
                          <a:solidFill>
                            <a:schemeClr val="dk1"/>
                          </a:solidFill>
                          <a:latin typeface="Arial"/>
                        </a:defRPr>
                      </a:lvl6pPr>
                      <a:lvl7pPr marL="2737196" algn="l" defTabSz="912391" rtl="0" eaLnBrk="1" latinLnBrk="0" hangingPunct="1">
                        <a:defRPr sz="1800" kern="1200">
                          <a:solidFill>
                            <a:schemeClr val="dk1"/>
                          </a:solidFill>
                          <a:latin typeface="Arial"/>
                        </a:defRPr>
                      </a:lvl7pPr>
                      <a:lvl8pPr marL="3193360" algn="l" defTabSz="912391" rtl="0" eaLnBrk="1" latinLnBrk="0" hangingPunct="1">
                        <a:defRPr sz="1800" kern="1200">
                          <a:solidFill>
                            <a:schemeClr val="dk1"/>
                          </a:solidFill>
                          <a:latin typeface="Arial"/>
                        </a:defRPr>
                      </a:lvl8pPr>
                      <a:lvl9pPr marL="3649560" algn="l" defTabSz="912391" rtl="0" eaLnBrk="1" latinLnBrk="0" hangingPunct="1">
                        <a:defRPr sz="1800" kern="1200">
                          <a:solidFill>
                            <a:schemeClr val="dk1"/>
                          </a:solidFill>
                          <a:latin typeface="Arial"/>
                        </a:defRPr>
                      </a:lvl9pPr>
                    </a:lstStyle>
                    <a:p>
                      <a:pPr marL="0" marR="0" indent="0" algn="just" defTabSz="800060" rtl="0" eaLnBrk="1" fontAlgn="auto" latinLnBrk="0" hangingPunct="1">
                        <a:lnSpc>
                          <a:spcPct val="100000"/>
                        </a:lnSpc>
                        <a:spcBef>
                          <a:spcPts val="0"/>
                        </a:spcBef>
                        <a:spcAft>
                          <a:spcPts val="0"/>
                        </a:spcAft>
                        <a:buClrTx/>
                        <a:buSzTx/>
                        <a:buFontTx/>
                        <a:buNone/>
                        <a:tabLst/>
                        <a:defRPr/>
                      </a:pPr>
                      <a:r>
                        <a:rPr kumimoji="0" lang="en-IN" sz="1200" b="0" i="0" u="none" strike="noStrike" kern="0" cap="none" spc="0" normalizeH="0" baseline="0" dirty="0" smtClean="0">
                          <a:ln>
                            <a:noFill/>
                          </a:ln>
                          <a:solidFill>
                            <a:schemeClr val="tx1"/>
                          </a:solidFill>
                          <a:effectLst/>
                          <a:uLnTx/>
                          <a:uFillTx/>
                          <a:latin typeface="EYInterstate" panose="02000503020000020004" pitchFamily="2" charset="0"/>
                          <a:ea typeface="+mn-ea"/>
                          <a:cs typeface="+mn-cs"/>
                        </a:rPr>
                        <a:t>1.6% of carrying value </a:t>
                      </a: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808080">
                        <a:tint val="20000"/>
                      </a:srgbClr>
                    </a:solidFill>
                  </a:tcPr>
                </a:tc>
              </a:tr>
              <a:tr h="316967">
                <a:tc>
                  <a:txBody>
                    <a:bodyPr/>
                    <a:lstStyle>
                      <a:lvl1pPr marL="0" algn="l" defTabSz="912391" rtl="0" eaLnBrk="1" latinLnBrk="0" hangingPunct="1">
                        <a:defRPr sz="1800" kern="1200">
                          <a:solidFill>
                            <a:schemeClr val="dk1"/>
                          </a:solidFill>
                          <a:latin typeface="Arial"/>
                        </a:defRPr>
                      </a:lvl1pPr>
                      <a:lvl2pPr marL="456194" algn="l" defTabSz="912391" rtl="0" eaLnBrk="1" latinLnBrk="0" hangingPunct="1">
                        <a:defRPr sz="1800" kern="1200">
                          <a:solidFill>
                            <a:schemeClr val="dk1"/>
                          </a:solidFill>
                          <a:latin typeface="Arial"/>
                        </a:defRPr>
                      </a:lvl2pPr>
                      <a:lvl3pPr marL="912391" algn="l" defTabSz="912391" rtl="0" eaLnBrk="1" latinLnBrk="0" hangingPunct="1">
                        <a:defRPr sz="1800" kern="1200">
                          <a:solidFill>
                            <a:schemeClr val="dk1"/>
                          </a:solidFill>
                          <a:latin typeface="Arial"/>
                        </a:defRPr>
                      </a:lvl3pPr>
                      <a:lvl4pPr marL="1368592" algn="l" defTabSz="912391" rtl="0" eaLnBrk="1" latinLnBrk="0" hangingPunct="1">
                        <a:defRPr sz="1800" kern="1200">
                          <a:solidFill>
                            <a:schemeClr val="dk1"/>
                          </a:solidFill>
                          <a:latin typeface="Arial"/>
                        </a:defRPr>
                      </a:lvl4pPr>
                      <a:lvl5pPr marL="1824783" algn="l" defTabSz="912391" rtl="0" eaLnBrk="1" latinLnBrk="0" hangingPunct="1">
                        <a:defRPr sz="1800" kern="1200">
                          <a:solidFill>
                            <a:schemeClr val="dk1"/>
                          </a:solidFill>
                          <a:latin typeface="Arial"/>
                        </a:defRPr>
                      </a:lvl5pPr>
                      <a:lvl6pPr marL="2280980" algn="l" defTabSz="912391" rtl="0" eaLnBrk="1" latinLnBrk="0" hangingPunct="1">
                        <a:defRPr sz="1800" kern="1200">
                          <a:solidFill>
                            <a:schemeClr val="dk1"/>
                          </a:solidFill>
                          <a:latin typeface="Arial"/>
                        </a:defRPr>
                      </a:lvl6pPr>
                      <a:lvl7pPr marL="2737196" algn="l" defTabSz="912391" rtl="0" eaLnBrk="1" latinLnBrk="0" hangingPunct="1">
                        <a:defRPr sz="1800" kern="1200">
                          <a:solidFill>
                            <a:schemeClr val="dk1"/>
                          </a:solidFill>
                          <a:latin typeface="Arial"/>
                        </a:defRPr>
                      </a:lvl7pPr>
                      <a:lvl8pPr marL="3193360" algn="l" defTabSz="912391" rtl="0" eaLnBrk="1" latinLnBrk="0" hangingPunct="1">
                        <a:defRPr sz="1800" kern="1200">
                          <a:solidFill>
                            <a:schemeClr val="dk1"/>
                          </a:solidFill>
                          <a:latin typeface="Arial"/>
                        </a:defRPr>
                      </a:lvl8pPr>
                      <a:lvl9pPr marL="3649560" algn="l" defTabSz="912391" rtl="0" eaLnBrk="1" latinLnBrk="0" hangingPunct="1">
                        <a:defRPr sz="1800" kern="1200">
                          <a:solidFill>
                            <a:schemeClr val="dk1"/>
                          </a:solidFill>
                          <a:latin typeface="Arial"/>
                        </a:defRPr>
                      </a:lvl9pPr>
                    </a:lstStyle>
                    <a:p>
                      <a:pPr algn="just"/>
                      <a:r>
                        <a:rPr kumimoji="0" lang="en-IN" sz="1200" b="0" i="0" u="none" strike="noStrike" kern="0" cap="none" spc="0" normalizeH="0" baseline="0" dirty="0" smtClean="0">
                          <a:ln>
                            <a:noFill/>
                          </a:ln>
                          <a:solidFill>
                            <a:schemeClr val="tx1"/>
                          </a:solidFill>
                          <a:effectLst/>
                          <a:uLnTx/>
                          <a:uFillTx/>
                          <a:latin typeface="EYInterstate" panose="02000503020000020004" pitchFamily="2" charset="0"/>
                          <a:ea typeface="+mn-ea"/>
                          <a:cs typeface="+mn-cs"/>
                        </a:rPr>
                        <a:t>31-60 days past due</a:t>
                      </a:r>
                      <a:endParaRPr kumimoji="0" lang="en-IN" sz="1200" b="0" i="0" u="none" strike="noStrike" kern="0" cap="none" spc="0" normalizeH="0" baseline="0" dirty="0">
                        <a:ln>
                          <a:noFill/>
                        </a:ln>
                        <a:solidFill>
                          <a:schemeClr val="tx1"/>
                        </a:solidFill>
                        <a:effectLst/>
                        <a:uLnTx/>
                        <a:uFillTx/>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808080">
                        <a:tint val="40000"/>
                      </a:srgbClr>
                    </a:solidFill>
                  </a:tcPr>
                </a:tc>
                <a:tc>
                  <a:txBody>
                    <a:bodyPr/>
                    <a:lstStyle>
                      <a:lvl1pPr marL="0" algn="l" defTabSz="912391" rtl="0" eaLnBrk="1" latinLnBrk="0" hangingPunct="1">
                        <a:defRPr sz="1800" kern="1200">
                          <a:solidFill>
                            <a:schemeClr val="dk1"/>
                          </a:solidFill>
                          <a:latin typeface="Arial"/>
                        </a:defRPr>
                      </a:lvl1pPr>
                      <a:lvl2pPr marL="456194" algn="l" defTabSz="912391" rtl="0" eaLnBrk="1" latinLnBrk="0" hangingPunct="1">
                        <a:defRPr sz="1800" kern="1200">
                          <a:solidFill>
                            <a:schemeClr val="dk1"/>
                          </a:solidFill>
                          <a:latin typeface="Arial"/>
                        </a:defRPr>
                      </a:lvl2pPr>
                      <a:lvl3pPr marL="912391" algn="l" defTabSz="912391" rtl="0" eaLnBrk="1" latinLnBrk="0" hangingPunct="1">
                        <a:defRPr sz="1800" kern="1200">
                          <a:solidFill>
                            <a:schemeClr val="dk1"/>
                          </a:solidFill>
                          <a:latin typeface="Arial"/>
                        </a:defRPr>
                      </a:lvl3pPr>
                      <a:lvl4pPr marL="1368592" algn="l" defTabSz="912391" rtl="0" eaLnBrk="1" latinLnBrk="0" hangingPunct="1">
                        <a:defRPr sz="1800" kern="1200">
                          <a:solidFill>
                            <a:schemeClr val="dk1"/>
                          </a:solidFill>
                          <a:latin typeface="Arial"/>
                        </a:defRPr>
                      </a:lvl4pPr>
                      <a:lvl5pPr marL="1824783" algn="l" defTabSz="912391" rtl="0" eaLnBrk="1" latinLnBrk="0" hangingPunct="1">
                        <a:defRPr sz="1800" kern="1200">
                          <a:solidFill>
                            <a:schemeClr val="dk1"/>
                          </a:solidFill>
                          <a:latin typeface="Arial"/>
                        </a:defRPr>
                      </a:lvl5pPr>
                      <a:lvl6pPr marL="2280980" algn="l" defTabSz="912391" rtl="0" eaLnBrk="1" latinLnBrk="0" hangingPunct="1">
                        <a:defRPr sz="1800" kern="1200">
                          <a:solidFill>
                            <a:schemeClr val="dk1"/>
                          </a:solidFill>
                          <a:latin typeface="Arial"/>
                        </a:defRPr>
                      </a:lvl6pPr>
                      <a:lvl7pPr marL="2737196" algn="l" defTabSz="912391" rtl="0" eaLnBrk="1" latinLnBrk="0" hangingPunct="1">
                        <a:defRPr sz="1800" kern="1200">
                          <a:solidFill>
                            <a:schemeClr val="dk1"/>
                          </a:solidFill>
                          <a:latin typeface="Arial"/>
                        </a:defRPr>
                      </a:lvl7pPr>
                      <a:lvl8pPr marL="3193360" algn="l" defTabSz="912391" rtl="0" eaLnBrk="1" latinLnBrk="0" hangingPunct="1">
                        <a:defRPr sz="1800" kern="1200">
                          <a:solidFill>
                            <a:schemeClr val="dk1"/>
                          </a:solidFill>
                          <a:latin typeface="Arial"/>
                        </a:defRPr>
                      </a:lvl8pPr>
                      <a:lvl9pPr marL="3649560" algn="l" defTabSz="912391" rtl="0" eaLnBrk="1" latinLnBrk="0" hangingPunct="1">
                        <a:defRPr sz="1800" kern="1200">
                          <a:solidFill>
                            <a:schemeClr val="dk1"/>
                          </a:solidFill>
                          <a:latin typeface="Arial"/>
                        </a:defRPr>
                      </a:lvl9pPr>
                    </a:lstStyle>
                    <a:p>
                      <a:pPr algn="just"/>
                      <a:r>
                        <a:rPr kumimoji="0" lang="en-IN" sz="1200" b="0" i="0" u="none" strike="noStrike" kern="0" cap="none" spc="0" normalizeH="0" baseline="0" dirty="0" smtClean="0">
                          <a:ln>
                            <a:noFill/>
                          </a:ln>
                          <a:solidFill>
                            <a:schemeClr val="tx1"/>
                          </a:solidFill>
                          <a:effectLst/>
                          <a:uLnTx/>
                          <a:uFillTx/>
                          <a:latin typeface="EYInterstate" panose="02000503020000020004" pitchFamily="2" charset="0"/>
                          <a:ea typeface="+mn-ea"/>
                          <a:cs typeface="+mn-cs"/>
                        </a:rPr>
                        <a:t>3.6% of carrying value</a:t>
                      </a:r>
                      <a:endParaRPr kumimoji="0" lang="en-IN" sz="1200" b="0" i="0" u="none" strike="noStrike" kern="0" cap="none" spc="0" normalizeH="0" baseline="0" dirty="0">
                        <a:ln>
                          <a:noFill/>
                        </a:ln>
                        <a:solidFill>
                          <a:schemeClr val="tx1"/>
                        </a:solidFill>
                        <a:effectLst/>
                        <a:uLnTx/>
                        <a:uFillTx/>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808080">
                        <a:tint val="40000"/>
                      </a:srgbClr>
                    </a:solidFill>
                  </a:tcPr>
                </a:tc>
              </a:tr>
              <a:tr h="316967">
                <a:tc>
                  <a:txBody>
                    <a:bodyPr/>
                    <a:lstStyle>
                      <a:lvl1pPr marL="0" algn="l" defTabSz="912391" rtl="0" eaLnBrk="1" latinLnBrk="0" hangingPunct="1">
                        <a:defRPr sz="1800" kern="1200">
                          <a:solidFill>
                            <a:schemeClr val="dk1"/>
                          </a:solidFill>
                          <a:latin typeface="Arial"/>
                        </a:defRPr>
                      </a:lvl1pPr>
                      <a:lvl2pPr marL="456194" algn="l" defTabSz="912391" rtl="0" eaLnBrk="1" latinLnBrk="0" hangingPunct="1">
                        <a:defRPr sz="1800" kern="1200">
                          <a:solidFill>
                            <a:schemeClr val="dk1"/>
                          </a:solidFill>
                          <a:latin typeface="Arial"/>
                        </a:defRPr>
                      </a:lvl2pPr>
                      <a:lvl3pPr marL="912391" algn="l" defTabSz="912391" rtl="0" eaLnBrk="1" latinLnBrk="0" hangingPunct="1">
                        <a:defRPr sz="1800" kern="1200">
                          <a:solidFill>
                            <a:schemeClr val="dk1"/>
                          </a:solidFill>
                          <a:latin typeface="Arial"/>
                        </a:defRPr>
                      </a:lvl3pPr>
                      <a:lvl4pPr marL="1368592" algn="l" defTabSz="912391" rtl="0" eaLnBrk="1" latinLnBrk="0" hangingPunct="1">
                        <a:defRPr sz="1800" kern="1200">
                          <a:solidFill>
                            <a:schemeClr val="dk1"/>
                          </a:solidFill>
                          <a:latin typeface="Arial"/>
                        </a:defRPr>
                      </a:lvl4pPr>
                      <a:lvl5pPr marL="1824783" algn="l" defTabSz="912391" rtl="0" eaLnBrk="1" latinLnBrk="0" hangingPunct="1">
                        <a:defRPr sz="1800" kern="1200">
                          <a:solidFill>
                            <a:schemeClr val="dk1"/>
                          </a:solidFill>
                          <a:latin typeface="Arial"/>
                        </a:defRPr>
                      </a:lvl5pPr>
                      <a:lvl6pPr marL="2280980" algn="l" defTabSz="912391" rtl="0" eaLnBrk="1" latinLnBrk="0" hangingPunct="1">
                        <a:defRPr sz="1800" kern="1200">
                          <a:solidFill>
                            <a:schemeClr val="dk1"/>
                          </a:solidFill>
                          <a:latin typeface="Arial"/>
                        </a:defRPr>
                      </a:lvl6pPr>
                      <a:lvl7pPr marL="2737196" algn="l" defTabSz="912391" rtl="0" eaLnBrk="1" latinLnBrk="0" hangingPunct="1">
                        <a:defRPr sz="1800" kern="1200">
                          <a:solidFill>
                            <a:schemeClr val="dk1"/>
                          </a:solidFill>
                          <a:latin typeface="Arial"/>
                        </a:defRPr>
                      </a:lvl7pPr>
                      <a:lvl8pPr marL="3193360" algn="l" defTabSz="912391" rtl="0" eaLnBrk="1" latinLnBrk="0" hangingPunct="1">
                        <a:defRPr sz="1800" kern="1200">
                          <a:solidFill>
                            <a:schemeClr val="dk1"/>
                          </a:solidFill>
                          <a:latin typeface="Arial"/>
                        </a:defRPr>
                      </a:lvl8pPr>
                      <a:lvl9pPr marL="3649560" algn="l" defTabSz="912391" rtl="0" eaLnBrk="1" latinLnBrk="0" hangingPunct="1">
                        <a:defRPr sz="1800" kern="1200">
                          <a:solidFill>
                            <a:schemeClr val="dk1"/>
                          </a:solidFill>
                          <a:latin typeface="Arial"/>
                        </a:defRPr>
                      </a:lvl9pPr>
                    </a:lstStyle>
                    <a:p>
                      <a:pPr algn="just"/>
                      <a:r>
                        <a:rPr kumimoji="0" lang="en-IN" sz="1200" b="0" i="0" u="none" strike="noStrike" kern="0" cap="none" spc="0" normalizeH="0" baseline="0" dirty="0" smtClean="0">
                          <a:ln>
                            <a:noFill/>
                          </a:ln>
                          <a:solidFill>
                            <a:schemeClr val="tx1"/>
                          </a:solidFill>
                          <a:effectLst/>
                          <a:uLnTx/>
                          <a:uFillTx/>
                          <a:latin typeface="EYInterstate" panose="02000503020000020004" pitchFamily="2" charset="0"/>
                          <a:ea typeface="+mn-ea"/>
                          <a:cs typeface="+mn-cs"/>
                        </a:rPr>
                        <a:t>61-90 days past due</a:t>
                      </a:r>
                      <a:endParaRPr kumimoji="0" lang="en-IN" sz="1200" b="0" i="0" u="none" strike="noStrike" kern="0" cap="none" spc="0" normalizeH="0" baseline="0" dirty="0">
                        <a:ln>
                          <a:noFill/>
                        </a:ln>
                        <a:solidFill>
                          <a:schemeClr val="tx1"/>
                        </a:solidFill>
                        <a:effectLst/>
                        <a:uLnTx/>
                        <a:uFillTx/>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808080">
                        <a:tint val="20000"/>
                      </a:srgbClr>
                    </a:solidFill>
                  </a:tcPr>
                </a:tc>
                <a:tc>
                  <a:txBody>
                    <a:bodyPr/>
                    <a:lstStyle>
                      <a:lvl1pPr marL="0" algn="l" defTabSz="912391" rtl="0" eaLnBrk="1" latinLnBrk="0" hangingPunct="1">
                        <a:defRPr sz="1800" kern="1200">
                          <a:solidFill>
                            <a:schemeClr val="dk1"/>
                          </a:solidFill>
                          <a:latin typeface="Arial"/>
                        </a:defRPr>
                      </a:lvl1pPr>
                      <a:lvl2pPr marL="456194" algn="l" defTabSz="912391" rtl="0" eaLnBrk="1" latinLnBrk="0" hangingPunct="1">
                        <a:defRPr sz="1800" kern="1200">
                          <a:solidFill>
                            <a:schemeClr val="dk1"/>
                          </a:solidFill>
                          <a:latin typeface="Arial"/>
                        </a:defRPr>
                      </a:lvl2pPr>
                      <a:lvl3pPr marL="912391" algn="l" defTabSz="912391" rtl="0" eaLnBrk="1" latinLnBrk="0" hangingPunct="1">
                        <a:defRPr sz="1800" kern="1200">
                          <a:solidFill>
                            <a:schemeClr val="dk1"/>
                          </a:solidFill>
                          <a:latin typeface="Arial"/>
                        </a:defRPr>
                      </a:lvl3pPr>
                      <a:lvl4pPr marL="1368592" algn="l" defTabSz="912391" rtl="0" eaLnBrk="1" latinLnBrk="0" hangingPunct="1">
                        <a:defRPr sz="1800" kern="1200">
                          <a:solidFill>
                            <a:schemeClr val="dk1"/>
                          </a:solidFill>
                          <a:latin typeface="Arial"/>
                        </a:defRPr>
                      </a:lvl4pPr>
                      <a:lvl5pPr marL="1824783" algn="l" defTabSz="912391" rtl="0" eaLnBrk="1" latinLnBrk="0" hangingPunct="1">
                        <a:defRPr sz="1800" kern="1200">
                          <a:solidFill>
                            <a:schemeClr val="dk1"/>
                          </a:solidFill>
                          <a:latin typeface="Arial"/>
                        </a:defRPr>
                      </a:lvl5pPr>
                      <a:lvl6pPr marL="2280980" algn="l" defTabSz="912391" rtl="0" eaLnBrk="1" latinLnBrk="0" hangingPunct="1">
                        <a:defRPr sz="1800" kern="1200">
                          <a:solidFill>
                            <a:schemeClr val="dk1"/>
                          </a:solidFill>
                          <a:latin typeface="Arial"/>
                        </a:defRPr>
                      </a:lvl6pPr>
                      <a:lvl7pPr marL="2737196" algn="l" defTabSz="912391" rtl="0" eaLnBrk="1" latinLnBrk="0" hangingPunct="1">
                        <a:defRPr sz="1800" kern="1200">
                          <a:solidFill>
                            <a:schemeClr val="dk1"/>
                          </a:solidFill>
                          <a:latin typeface="Arial"/>
                        </a:defRPr>
                      </a:lvl7pPr>
                      <a:lvl8pPr marL="3193360" algn="l" defTabSz="912391" rtl="0" eaLnBrk="1" latinLnBrk="0" hangingPunct="1">
                        <a:defRPr sz="1800" kern="1200">
                          <a:solidFill>
                            <a:schemeClr val="dk1"/>
                          </a:solidFill>
                          <a:latin typeface="Arial"/>
                        </a:defRPr>
                      </a:lvl8pPr>
                      <a:lvl9pPr marL="3649560" algn="l" defTabSz="912391" rtl="0" eaLnBrk="1" latinLnBrk="0" hangingPunct="1">
                        <a:defRPr sz="1800" kern="1200">
                          <a:solidFill>
                            <a:schemeClr val="dk1"/>
                          </a:solidFill>
                          <a:latin typeface="Arial"/>
                        </a:defRPr>
                      </a:lvl9pPr>
                    </a:lstStyle>
                    <a:p>
                      <a:pPr algn="just"/>
                      <a:r>
                        <a:rPr kumimoji="0" lang="en-IN" sz="1200" b="0" i="0" u="none" strike="noStrike" kern="0" cap="none" spc="0" normalizeH="0" baseline="0" dirty="0" smtClean="0">
                          <a:ln>
                            <a:noFill/>
                          </a:ln>
                          <a:solidFill>
                            <a:schemeClr val="tx1"/>
                          </a:solidFill>
                          <a:effectLst/>
                          <a:uLnTx/>
                          <a:uFillTx/>
                          <a:latin typeface="EYInterstate" panose="02000503020000020004" pitchFamily="2" charset="0"/>
                          <a:ea typeface="+mn-ea"/>
                          <a:cs typeface="+mn-cs"/>
                        </a:rPr>
                        <a:t>6.6% of carrying value </a:t>
                      </a:r>
                      <a:endParaRPr kumimoji="0" lang="en-IN" sz="1200" b="0" i="0" u="none" strike="noStrike" kern="0" cap="none" spc="0" normalizeH="0" baseline="0" dirty="0">
                        <a:ln>
                          <a:noFill/>
                        </a:ln>
                        <a:solidFill>
                          <a:schemeClr val="tx1"/>
                        </a:solidFill>
                        <a:effectLst/>
                        <a:uLnTx/>
                        <a:uFillTx/>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808080">
                        <a:tint val="20000"/>
                      </a:srgbClr>
                    </a:solidFill>
                  </a:tcPr>
                </a:tc>
              </a:tr>
              <a:tr h="442885">
                <a:tc>
                  <a:txBody>
                    <a:bodyPr/>
                    <a:lstStyle>
                      <a:lvl1pPr marL="0" algn="l" defTabSz="912391" rtl="0" eaLnBrk="1" latinLnBrk="0" hangingPunct="1">
                        <a:defRPr sz="1800" kern="1200">
                          <a:solidFill>
                            <a:schemeClr val="dk1"/>
                          </a:solidFill>
                          <a:latin typeface="Arial"/>
                        </a:defRPr>
                      </a:lvl1pPr>
                      <a:lvl2pPr marL="456194" algn="l" defTabSz="912391" rtl="0" eaLnBrk="1" latinLnBrk="0" hangingPunct="1">
                        <a:defRPr sz="1800" kern="1200">
                          <a:solidFill>
                            <a:schemeClr val="dk1"/>
                          </a:solidFill>
                          <a:latin typeface="Arial"/>
                        </a:defRPr>
                      </a:lvl2pPr>
                      <a:lvl3pPr marL="912391" algn="l" defTabSz="912391" rtl="0" eaLnBrk="1" latinLnBrk="0" hangingPunct="1">
                        <a:defRPr sz="1800" kern="1200">
                          <a:solidFill>
                            <a:schemeClr val="dk1"/>
                          </a:solidFill>
                          <a:latin typeface="Arial"/>
                        </a:defRPr>
                      </a:lvl3pPr>
                      <a:lvl4pPr marL="1368592" algn="l" defTabSz="912391" rtl="0" eaLnBrk="1" latinLnBrk="0" hangingPunct="1">
                        <a:defRPr sz="1800" kern="1200">
                          <a:solidFill>
                            <a:schemeClr val="dk1"/>
                          </a:solidFill>
                          <a:latin typeface="Arial"/>
                        </a:defRPr>
                      </a:lvl4pPr>
                      <a:lvl5pPr marL="1824783" algn="l" defTabSz="912391" rtl="0" eaLnBrk="1" latinLnBrk="0" hangingPunct="1">
                        <a:defRPr sz="1800" kern="1200">
                          <a:solidFill>
                            <a:schemeClr val="dk1"/>
                          </a:solidFill>
                          <a:latin typeface="Arial"/>
                        </a:defRPr>
                      </a:lvl5pPr>
                      <a:lvl6pPr marL="2280980" algn="l" defTabSz="912391" rtl="0" eaLnBrk="1" latinLnBrk="0" hangingPunct="1">
                        <a:defRPr sz="1800" kern="1200">
                          <a:solidFill>
                            <a:schemeClr val="dk1"/>
                          </a:solidFill>
                          <a:latin typeface="Arial"/>
                        </a:defRPr>
                      </a:lvl6pPr>
                      <a:lvl7pPr marL="2737196" algn="l" defTabSz="912391" rtl="0" eaLnBrk="1" latinLnBrk="0" hangingPunct="1">
                        <a:defRPr sz="1800" kern="1200">
                          <a:solidFill>
                            <a:schemeClr val="dk1"/>
                          </a:solidFill>
                          <a:latin typeface="Arial"/>
                        </a:defRPr>
                      </a:lvl7pPr>
                      <a:lvl8pPr marL="3193360" algn="l" defTabSz="912391" rtl="0" eaLnBrk="1" latinLnBrk="0" hangingPunct="1">
                        <a:defRPr sz="1800" kern="1200">
                          <a:solidFill>
                            <a:schemeClr val="dk1"/>
                          </a:solidFill>
                          <a:latin typeface="Arial"/>
                        </a:defRPr>
                      </a:lvl8pPr>
                      <a:lvl9pPr marL="3649560" algn="l" defTabSz="912391" rtl="0" eaLnBrk="1" latinLnBrk="0" hangingPunct="1">
                        <a:defRPr sz="1800" kern="1200">
                          <a:solidFill>
                            <a:schemeClr val="dk1"/>
                          </a:solidFill>
                          <a:latin typeface="Arial"/>
                        </a:defRPr>
                      </a:lvl9pPr>
                    </a:lstStyle>
                    <a:p>
                      <a:pPr algn="just"/>
                      <a:r>
                        <a:rPr kumimoji="0" lang="en-IN" sz="1200" b="0" i="0" u="none" strike="noStrike" kern="0" cap="none" spc="0" normalizeH="0" baseline="0" dirty="0" smtClean="0">
                          <a:ln>
                            <a:noFill/>
                          </a:ln>
                          <a:solidFill>
                            <a:schemeClr val="tx1"/>
                          </a:solidFill>
                          <a:effectLst/>
                          <a:uLnTx/>
                          <a:uFillTx/>
                          <a:latin typeface="EYInterstate" panose="02000503020000020004" pitchFamily="2" charset="0"/>
                          <a:ea typeface="+mn-ea"/>
                          <a:cs typeface="+mn-cs"/>
                        </a:rPr>
                        <a:t>more than 90 days past due</a:t>
                      </a:r>
                      <a:endParaRPr kumimoji="0" lang="en-IN" sz="1200" b="0" i="0" u="none" strike="noStrike" kern="0" cap="none" spc="0" normalizeH="0" baseline="0" dirty="0">
                        <a:ln>
                          <a:noFill/>
                        </a:ln>
                        <a:solidFill>
                          <a:schemeClr val="tx1"/>
                        </a:solidFill>
                        <a:effectLst/>
                        <a:uLnTx/>
                        <a:uFillTx/>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808080">
                        <a:tint val="40000"/>
                      </a:srgbClr>
                    </a:solidFill>
                  </a:tcPr>
                </a:tc>
                <a:tc>
                  <a:txBody>
                    <a:bodyPr/>
                    <a:lstStyle>
                      <a:lvl1pPr marL="0" algn="l" defTabSz="912391" rtl="0" eaLnBrk="1" latinLnBrk="0" hangingPunct="1">
                        <a:defRPr sz="1800" kern="1200">
                          <a:solidFill>
                            <a:schemeClr val="dk1"/>
                          </a:solidFill>
                          <a:latin typeface="Arial"/>
                        </a:defRPr>
                      </a:lvl1pPr>
                      <a:lvl2pPr marL="456194" algn="l" defTabSz="912391" rtl="0" eaLnBrk="1" latinLnBrk="0" hangingPunct="1">
                        <a:defRPr sz="1800" kern="1200">
                          <a:solidFill>
                            <a:schemeClr val="dk1"/>
                          </a:solidFill>
                          <a:latin typeface="Arial"/>
                        </a:defRPr>
                      </a:lvl2pPr>
                      <a:lvl3pPr marL="912391" algn="l" defTabSz="912391" rtl="0" eaLnBrk="1" latinLnBrk="0" hangingPunct="1">
                        <a:defRPr sz="1800" kern="1200">
                          <a:solidFill>
                            <a:schemeClr val="dk1"/>
                          </a:solidFill>
                          <a:latin typeface="Arial"/>
                        </a:defRPr>
                      </a:lvl3pPr>
                      <a:lvl4pPr marL="1368592" algn="l" defTabSz="912391" rtl="0" eaLnBrk="1" latinLnBrk="0" hangingPunct="1">
                        <a:defRPr sz="1800" kern="1200">
                          <a:solidFill>
                            <a:schemeClr val="dk1"/>
                          </a:solidFill>
                          <a:latin typeface="Arial"/>
                        </a:defRPr>
                      </a:lvl4pPr>
                      <a:lvl5pPr marL="1824783" algn="l" defTabSz="912391" rtl="0" eaLnBrk="1" latinLnBrk="0" hangingPunct="1">
                        <a:defRPr sz="1800" kern="1200">
                          <a:solidFill>
                            <a:schemeClr val="dk1"/>
                          </a:solidFill>
                          <a:latin typeface="Arial"/>
                        </a:defRPr>
                      </a:lvl5pPr>
                      <a:lvl6pPr marL="2280980" algn="l" defTabSz="912391" rtl="0" eaLnBrk="1" latinLnBrk="0" hangingPunct="1">
                        <a:defRPr sz="1800" kern="1200">
                          <a:solidFill>
                            <a:schemeClr val="dk1"/>
                          </a:solidFill>
                          <a:latin typeface="Arial"/>
                        </a:defRPr>
                      </a:lvl6pPr>
                      <a:lvl7pPr marL="2737196" algn="l" defTabSz="912391" rtl="0" eaLnBrk="1" latinLnBrk="0" hangingPunct="1">
                        <a:defRPr sz="1800" kern="1200">
                          <a:solidFill>
                            <a:schemeClr val="dk1"/>
                          </a:solidFill>
                          <a:latin typeface="Arial"/>
                        </a:defRPr>
                      </a:lvl7pPr>
                      <a:lvl8pPr marL="3193360" algn="l" defTabSz="912391" rtl="0" eaLnBrk="1" latinLnBrk="0" hangingPunct="1">
                        <a:defRPr sz="1800" kern="1200">
                          <a:solidFill>
                            <a:schemeClr val="dk1"/>
                          </a:solidFill>
                          <a:latin typeface="Arial"/>
                        </a:defRPr>
                      </a:lvl8pPr>
                      <a:lvl9pPr marL="3649560" algn="l" defTabSz="912391" rtl="0" eaLnBrk="1" latinLnBrk="0" hangingPunct="1">
                        <a:defRPr sz="1800" kern="1200">
                          <a:solidFill>
                            <a:schemeClr val="dk1"/>
                          </a:solidFill>
                          <a:latin typeface="Arial"/>
                        </a:defRPr>
                      </a:lvl9pPr>
                    </a:lstStyle>
                    <a:p>
                      <a:pPr algn="just"/>
                      <a:r>
                        <a:rPr kumimoji="0" lang="en-IN" sz="1200" b="0" i="0" u="none" strike="noStrike" kern="0" cap="none" spc="0" normalizeH="0" baseline="0" dirty="0" smtClean="0">
                          <a:ln>
                            <a:noFill/>
                          </a:ln>
                          <a:solidFill>
                            <a:schemeClr val="tx1"/>
                          </a:solidFill>
                          <a:effectLst/>
                          <a:uLnTx/>
                          <a:uFillTx/>
                          <a:latin typeface="EYInterstate" panose="02000503020000020004" pitchFamily="2" charset="0"/>
                          <a:ea typeface="+mn-ea"/>
                          <a:cs typeface="+mn-cs"/>
                        </a:rPr>
                        <a:t>10.6% of carrying value</a:t>
                      </a:r>
                      <a:endParaRPr kumimoji="0" lang="en-IN" sz="1200" b="0" i="0" u="none" strike="noStrike" kern="0" cap="none" spc="0" normalizeH="0" baseline="0" dirty="0">
                        <a:ln>
                          <a:noFill/>
                        </a:ln>
                        <a:solidFill>
                          <a:schemeClr val="tx1"/>
                        </a:solidFill>
                        <a:effectLst/>
                        <a:uLnTx/>
                        <a:uFillTx/>
                        <a:latin typeface="EYInterstate" panose="02000503020000020004" pitchFamily="2" charset="0"/>
                        <a:ea typeface="+mn-ea"/>
                        <a:cs typeface="+mn-cs"/>
                      </a:endParaRPr>
                    </a:p>
                  </a:txBody>
                  <a:tcPr marL="78156" marR="78156" marT="39078" marB="39078">
                    <a:lnL w="12700" cmpd="sng">
                      <a:solidFill>
                        <a:srgbClr val="808080"/>
                      </a:solidFill>
                    </a:lnL>
                    <a:lnR w="12700" cmpd="sng">
                      <a:solidFill>
                        <a:srgbClr val="808080"/>
                      </a:solidFill>
                    </a:lnR>
                    <a:lnT w="12700" cmpd="sng">
                      <a:solidFill>
                        <a:srgbClr val="808080"/>
                      </a:solidFill>
                    </a:lnT>
                    <a:lnB w="12700" cmpd="sng">
                      <a:solidFill>
                        <a:srgbClr val="808080"/>
                      </a:solidFill>
                    </a:lnB>
                    <a:lnTlToBr w="12700" cmpd="sng">
                      <a:noFill/>
                      <a:prstDash val="solid"/>
                    </a:lnTlToBr>
                    <a:lnBlToTr w="12700" cmpd="sng">
                      <a:noFill/>
                      <a:prstDash val="solid"/>
                    </a:lnBlToTr>
                    <a:solidFill>
                      <a:srgbClr val="808080">
                        <a:tint val="40000"/>
                      </a:srgbClr>
                    </a:solidFill>
                  </a:tcPr>
                </a:tc>
              </a:tr>
            </a:tbl>
          </a:graphicData>
        </a:graphic>
      </p:graphicFrame>
      <p:sp>
        <p:nvSpPr>
          <p:cNvPr id="7" name="Text Box 11"/>
          <p:cNvSpPr txBox="1">
            <a:spLocks noChangeArrowheads="1"/>
          </p:cNvSpPr>
          <p:nvPr/>
        </p:nvSpPr>
        <p:spPr bwMode="auto">
          <a:xfrm>
            <a:off x="493615" y="495514"/>
            <a:ext cx="8374939"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solidFill>
                  <a:schemeClr val="tx1">
                    <a:lumMod val="50000"/>
                  </a:schemeClr>
                </a:solidFill>
              </a:rPr>
              <a:t>Simplified Approach: Provision Matrix</a:t>
            </a:r>
          </a:p>
        </p:txBody>
      </p:sp>
    </p:spTree>
    <p:extLst>
      <p:ext uri="{BB962C8B-B14F-4D97-AF65-F5344CB8AC3E}">
        <p14:creationId xmlns:p14="http://schemas.microsoft.com/office/powerpoint/2010/main" val="3022741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p:cNvSpPr txBox="1">
            <a:spLocks noChangeArrowheads="1"/>
          </p:cNvSpPr>
          <p:nvPr/>
        </p:nvSpPr>
        <p:spPr bwMode="auto">
          <a:xfrm>
            <a:off x="564812" y="362843"/>
            <a:ext cx="9798388" cy="36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0" dirty="0" smtClean="0">
                <a:solidFill>
                  <a:schemeClr val="tx1">
                    <a:lumMod val="50000"/>
                  </a:schemeClr>
                </a:solidFill>
              </a:rPr>
              <a:t>Derecognition of Financial Instruments</a:t>
            </a:r>
            <a:endParaRPr lang="en-US" altLang="en-US" sz="2050" dirty="0">
              <a:solidFill>
                <a:schemeClr val="tx1">
                  <a:lumMod val="50000"/>
                </a:schemeClr>
              </a:solidFill>
            </a:endParaRPr>
          </a:p>
        </p:txBody>
      </p:sp>
    </p:spTree>
    <p:extLst>
      <p:ext uri="{BB962C8B-B14F-4D97-AF65-F5344CB8AC3E}">
        <p14:creationId xmlns:p14="http://schemas.microsoft.com/office/powerpoint/2010/main" val="417676106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459458" y="1393005"/>
            <a:ext cx="8227384" cy="3863032"/>
          </a:xfrm>
          <a:prstGeom prst="rect">
            <a:avLst/>
          </a:prstGeom>
        </p:spPr>
        <p:txBody>
          <a:bodyPr/>
          <a:lstStyle>
            <a:lvl1pPr marL="360363" indent="-360363" algn="l" rtl="0" eaLnBrk="0" fontAlgn="base" hangingPunct="0">
              <a:spcBef>
                <a:spcPct val="20000"/>
              </a:spcBef>
              <a:spcAft>
                <a:spcPct val="0"/>
              </a:spcAft>
              <a:buClr>
                <a:srgbClr val="FFD200"/>
              </a:buClr>
              <a:buSzPct val="75000"/>
              <a:buFont typeface="Arial" charset="0"/>
              <a:buChar char="►"/>
              <a:defRPr sz="2800">
                <a:solidFill>
                  <a:srgbClr val="646464"/>
                </a:solidFill>
                <a:latin typeface="+mn-lt"/>
                <a:ea typeface="+mn-ea"/>
                <a:cs typeface="+mn-cs"/>
              </a:defRPr>
            </a:lvl1pPr>
            <a:lvl2pPr marL="717550" indent="-355600" algn="l" rtl="0" eaLnBrk="0" fontAlgn="base" hangingPunct="0">
              <a:spcBef>
                <a:spcPct val="20000"/>
              </a:spcBef>
              <a:spcAft>
                <a:spcPct val="0"/>
              </a:spcAft>
              <a:buClr>
                <a:srgbClr val="FFD200"/>
              </a:buClr>
              <a:buSzPct val="75000"/>
              <a:buFont typeface="Arial" charset="0"/>
              <a:buChar char="►"/>
              <a:defRPr sz="2400">
                <a:solidFill>
                  <a:srgbClr val="646464"/>
                </a:solidFill>
                <a:latin typeface="+mn-lt"/>
              </a:defRPr>
            </a:lvl2pPr>
            <a:lvl3pPr marL="1081088" indent="-361950"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3pPr>
            <a:lvl4pPr marL="1441450" indent="-358775"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4pPr>
            <a:lvl5pPr marL="1800225" indent="-357188"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5pPr>
            <a:lvl6pPr marL="2257425" indent="-357188" algn="l" rtl="0" fontAlgn="base">
              <a:spcBef>
                <a:spcPct val="20000"/>
              </a:spcBef>
              <a:spcAft>
                <a:spcPct val="0"/>
              </a:spcAft>
              <a:buClr>
                <a:srgbClr val="FFD200"/>
              </a:buClr>
              <a:buSzPct val="75000"/>
              <a:buFont typeface="Arial" charset="0"/>
              <a:buChar char="►"/>
              <a:defRPr>
                <a:solidFill>
                  <a:srgbClr val="646464"/>
                </a:solidFill>
                <a:latin typeface="+mn-lt"/>
              </a:defRPr>
            </a:lvl6pPr>
            <a:lvl7pPr marL="2714625" indent="-357188" algn="l" rtl="0" fontAlgn="base">
              <a:spcBef>
                <a:spcPct val="20000"/>
              </a:spcBef>
              <a:spcAft>
                <a:spcPct val="0"/>
              </a:spcAft>
              <a:buClr>
                <a:srgbClr val="FFD200"/>
              </a:buClr>
              <a:buSzPct val="75000"/>
              <a:buFont typeface="Arial" charset="0"/>
              <a:buChar char="►"/>
              <a:defRPr>
                <a:solidFill>
                  <a:srgbClr val="646464"/>
                </a:solidFill>
                <a:latin typeface="+mn-lt"/>
              </a:defRPr>
            </a:lvl7pPr>
            <a:lvl8pPr marL="3171825" indent="-357188" algn="l" rtl="0" fontAlgn="base">
              <a:spcBef>
                <a:spcPct val="20000"/>
              </a:spcBef>
              <a:spcAft>
                <a:spcPct val="0"/>
              </a:spcAft>
              <a:buClr>
                <a:srgbClr val="FFD200"/>
              </a:buClr>
              <a:buSzPct val="75000"/>
              <a:buFont typeface="Arial" charset="0"/>
              <a:buChar char="►"/>
              <a:defRPr>
                <a:solidFill>
                  <a:srgbClr val="646464"/>
                </a:solidFill>
                <a:latin typeface="+mn-lt"/>
              </a:defRPr>
            </a:lvl8pPr>
            <a:lvl9pPr marL="3629025" indent="-357188" algn="l" rtl="0" fontAlgn="base">
              <a:spcBef>
                <a:spcPct val="20000"/>
              </a:spcBef>
              <a:spcAft>
                <a:spcPct val="0"/>
              </a:spcAft>
              <a:buClr>
                <a:srgbClr val="FFD200"/>
              </a:buClr>
              <a:buSzPct val="75000"/>
              <a:buFont typeface="Arial" charset="0"/>
              <a:buChar char="►"/>
              <a:defRPr>
                <a:solidFill>
                  <a:srgbClr val="646464"/>
                </a:solidFill>
                <a:latin typeface="+mn-lt"/>
              </a:defRPr>
            </a:lvl9pPr>
          </a:lstStyle>
          <a:p>
            <a:pPr algn="just">
              <a:lnSpc>
                <a:spcPct val="150000"/>
              </a:lnSpc>
            </a:pPr>
            <a:r>
              <a:rPr lang="en-IN" sz="1709" kern="0" dirty="0">
                <a:solidFill>
                  <a:srgbClr val="808080"/>
                </a:solidFill>
                <a:latin typeface="EYInterstate" panose="02000503020000020004" pitchFamily="2" charset="0"/>
              </a:rPr>
              <a:t>An entity should recognize ECL in statement of financial position as: </a:t>
            </a:r>
          </a:p>
          <a:p>
            <a:pPr lvl="1" algn="just">
              <a:lnSpc>
                <a:spcPct val="150000"/>
              </a:lnSpc>
            </a:pPr>
            <a:r>
              <a:rPr lang="en-IN" sz="1709" kern="0" dirty="0">
                <a:solidFill>
                  <a:srgbClr val="808080"/>
                </a:solidFill>
                <a:latin typeface="EYInterstate" panose="02000503020000020004" pitchFamily="2" charset="0"/>
              </a:rPr>
              <a:t>a </a:t>
            </a:r>
            <a:r>
              <a:rPr lang="en-IN" sz="1709" u="sng" kern="0" dirty="0">
                <a:solidFill>
                  <a:srgbClr val="808080"/>
                </a:solidFill>
                <a:latin typeface="EYInterstate" panose="02000503020000020004" pitchFamily="2" charset="0"/>
              </a:rPr>
              <a:t>loss allowance</a:t>
            </a:r>
            <a:r>
              <a:rPr lang="en-IN" sz="1709" kern="0" dirty="0">
                <a:solidFill>
                  <a:srgbClr val="808080"/>
                </a:solidFill>
                <a:latin typeface="EYInterstate" panose="02000503020000020004" pitchFamily="2" charset="0"/>
              </a:rPr>
              <a:t> for financial assets measured at amortized cost and lease receivables; and </a:t>
            </a:r>
          </a:p>
          <a:p>
            <a:pPr lvl="1" algn="just">
              <a:lnSpc>
                <a:spcPct val="150000"/>
              </a:lnSpc>
            </a:pPr>
            <a:r>
              <a:rPr lang="en-IN" sz="1709" u="sng" kern="0" dirty="0">
                <a:solidFill>
                  <a:srgbClr val="808080"/>
                </a:solidFill>
                <a:latin typeface="EYInterstate" panose="02000503020000020004" pitchFamily="2" charset="0"/>
              </a:rPr>
              <a:t>a provision (that is, a liability) for loan commitments and financial guarantee contracts. </a:t>
            </a:r>
          </a:p>
          <a:p>
            <a:pPr lvl="1" algn="just">
              <a:lnSpc>
                <a:spcPct val="150000"/>
              </a:lnSpc>
            </a:pPr>
            <a:r>
              <a:rPr lang="en-IN" sz="1709" u="sng" kern="0" dirty="0">
                <a:solidFill>
                  <a:srgbClr val="808080"/>
                </a:solidFill>
                <a:latin typeface="EYInterstate" panose="02000503020000020004" pitchFamily="2" charset="0"/>
              </a:rPr>
              <a:t>Accumulated impairment amount for debt instruments measured at fair value through OCI is presented as 'accumulated impairment amount' in OCI rather than presenting ECL as an allowance to financial asset</a:t>
            </a:r>
          </a:p>
          <a:p>
            <a:endParaRPr lang="en-IN" sz="2393" kern="0" dirty="0">
              <a:latin typeface="EYInterstate" panose="02000503020000020004" pitchFamily="2" charset="0"/>
            </a:endParaRPr>
          </a:p>
        </p:txBody>
      </p:sp>
      <p:sp>
        <p:nvSpPr>
          <p:cNvPr id="7" name="Text Box 11"/>
          <p:cNvSpPr txBox="1">
            <a:spLocks noChangeArrowheads="1"/>
          </p:cNvSpPr>
          <p:nvPr/>
        </p:nvSpPr>
        <p:spPr bwMode="auto">
          <a:xfrm>
            <a:off x="482760" y="495514"/>
            <a:ext cx="8374939"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solidFill>
                  <a:schemeClr val="tx1">
                    <a:lumMod val="50000"/>
                  </a:schemeClr>
                </a:solidFill>
              </a:rPr>
              <a:t>Derecognition of Financial Asset</a:t>
            </a:r>
          </a:p>
        </p:txBody>
      </p:sp>
    </p:spTree>
    <p:extLst>
      <p:ext uri="{BB962C8B-B14F-4D97-AF65-F5344CB8AC3E}">
        <p14:creationId xmlns:p14="http://schemas.microsoft.com/office/powerpoint/2010/main" val="2245236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8"/>
          <p:cNvSpPr>
            <a:spLocks noChangeArrowheads="1"/>
          </p:cNvSpPr>
          <p:nvPr/>
        </p:nvSpPr>
        <p:spPr bwMode="blackWhite">
          <a:xfrm>
            <a:off x="2022475" y="3175000"/>
            <a:ext cx="2663825" cy="1223963"/>
          </a:xfrm>
          <a:prstGeom prst="flowChartAlternateProcess">
            <a:avLst/>
          </a:prstGeom>
          <a:solidFill>
            <a:schemeClr val="bg2">
              <a:lumMod val="40000"/>
              <a:lumOff val="60000"/>
            </a:schemeClr>
          </a:solidFill>
          <a:ln w="25400" cap="flat" cmpd="sng" algn="ctr">
            <a:solidFill>
              <a:srgbClr val="808080"/>
            </a:solidFill>
            <a:prstDash val="solid"/>
            <a:headEnd/>
            <a:tailEnd/>
          </a:ln>
          <a:effectLst/>
        </p:spPr>
        <p:txBody>
          <a:bodyPr lIns="72000" tIns="72000" rIns="72000" bIns="7200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800" b="0" i="0" u="none" strike="noStrike" kern="0" cap="none" spc="0" normalizeH="0" baseline="0" noProof="0" dirty="0">
                <a:ln>
                  <a:noFill/>
                </a:ln>
                <a:effectLst/>
                <a:uLnTx/>
                <a:uFillTx/>
                <a:latin typeface="EYInterstate" panose="02000503020000020004" pitchFamily="2" charset="0"/>
              </a:rPr>
              <a:t>Financial Asset of </a:t>
            </a:r>
            <a:r>
              <a:rPr kumimoji="0" lang="en-GB" sz="1800" b="0" i="0" u="none" strike="noStrike" kern="0" cap="none" spc="0" normalizeH="0" baseline="0" noProof="0" dirty="0" smtClean="0">
                <a:ln>
                  <a:noFill/>
                </a:ln>
                <a:effectLst/>
                <a:uLnTx/>
                <a:uFillTx/>
                <a:latin typeface="EYInterstate" panose="02000503020000020004" pitchFamily="2" charset="0"/>
              </a:rPr>
              <a:t>one </a:t>
            </a:r>
            <a:r>
              <a:rPr kumimoji="0" lang="en-GB" sz="1800" b="0" i="0" u="none" strike="noStrike" kern="0" cap="none" spc="0" normalizeH="0" baseline="0" noProof="0" dirty="0">
                <a:ln>
                  <a:noFill/>
                </a:ln>
                <a:effectLst/>
                <a:uLnTx/>
                <a:uFillTx/>
                <a:latin typeface="EYInterstate" panose="02000503020000020004" pitchFamily="2" charset="0"/>
              </a:rPr>
              <a:t>entity</a:t>
            </a:r>
          </a:p>
        </p:txBody>
      </p:sp>
      <p:sp>
        <p:nvSpPr>
          <p:cNvPr id="7" name="AutoShape 8"/>
          <p:cNvSpPr>
            <a:spLocks noChangeArrowheads="1"/>
          </p:cNvSpPr>
          <p:nvPr/>
        </p:nvSpPr>
        <p:spPr bwMode="blackWhite">
          <a:xfrm>
            <a:off x="5756275" y="3136900"/>
            <a:ext cx="2663825" cy="1223963"/>
          </a:xfrm>
          <a:prstGeom prst="flowChartAlternateProcess">
            <a:avLst/>
          </a:prstGeom>
          <a:solidFill>
            <a:schemeClr val="bg2">
              <a:lumMod val="40000"/>
              <a:lumOff val="60000"/>
            </a:schemeClr>
          </a:solidFill>
          <a:ln w="25400" cap="flat" cmpd="sng" algn="ctr">
            <a:solidFill>
              <a:srgbClr val="808080"/>
            </a:solidFill>
            <a:prstDash val="solid"/>
            <a:headEnd/>
            <a:tailEnd/>
          </a:ln>
          <a:effectLst/>
        </p:spPr>
        <p:txBody>
          <a:bodyPr lIns="72000" tIns="72000" rIns="72000" bIns="7200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800" b="0" i="0" u="none" strike="noStrike" kern="0" cap="none" spc="0" normalizeH="0" baseline="0" noProof="0" dirty="0">
                <a:ln>
                  <a:noFill/>
                </a:ln>
                <a:effectLst/>
                <a:uLnTx/>
                <a:uFillTx/>
                <a:latin typeface="EYInterstate" panose="02000503020000020004" pitchFamily="2" charset="0"/>
              </a:rPr>
              <a:t>Financial Liability or Equity Instrument of Another Entity</a:t>
            </a:r>
          </a:p>
        </p:txBody>
      </p:sp>
      <p:sp>
        <p:nvSpPr>
          <p:cNvPr id="8" name="AutoShape 8"/>
          <p:cNvSpPr>
            <a:spLocks noChangeArrowheads="1"/>
          </p:cNvSpPr>
          <p:nvPr/>
        </p:nvSpPr>
        <p:spPr bwMode="blackWhite">
          <a:xfrm>
            <a:off x="2600325" y="1371601"/>
            <a:ext cx="4994275" cy="838200"/>
          </a:xfrm>
          <a:prstGeom prst="flowChartAlternateProcess">
            <a:avLst/>
          </a:prstGeom>
          <a:solidFill>
            <a:srgbClr val="FFE600"/>
          </a:solidFill>
          <a:ln w="9525" cap="flat" cmpd="sng" algn="ctr">
            <a:solidFill>
              <a:srgbClr val="FFF7E7"/>
            </a:solidFill>
            <a:prstDash val="solid"/>
            <a:headEnd/>
            <a:tailEnd/>
          </a:ln>
          <a:effectLst>
            <a:outerShdw blurRad="40000" dist="20000" dir="5400000" rotWithShape="0">
              <a:srgbClr val="000000">
                <a:alpha val="38000"/>
              </a:srgbClr>
            </a:outerShdw>
          </a:effectLst>
        </p:spPr>
        <p:txBody>
          <a:bodyPr lIns="72000" tIns="72000" rIns="72000" bIns="7200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2200" b="1" i="0" u="none" strike="noStrike" kern="0" cap="none" spc="0" normalizeH="0" baseline="0" noProof="0" dirty="0">
                <a:ln>
                  <a:noFill/>
                </a:ln>
                <a:solidFill>
                  <a:srgbClr val="808080"/>
                </a:solidFill>
                <a:effectLst/>
                <a:uLnTx/>
                <a:uFillTx/>
                <a:latin typeface="EYInterstate" panose="02000503020000020004" pitchFamily="2" charset="0"/>
              </a:rPr>
              <a:t>A contract that gives rise to both</a:t>
            </a:r>
          </a:p>
        </p:txBody>
      </p:sp>
      <p:sp>
        <p:nvSpPr>
          <p:cNvPr id="9" name="Down Arrow 8"/>
          <p:cNvSpPr/>
          <p:nvPr/>
        </p:nvSpPr>
        <p:spPr bwMode="auto">
          <a:xfrm>
            <a:off x="6743700" y="2363638"/>
            <a:ext cx="659667" cy="608162"/>
          </a:xfrm>
          <a:prstGeom prst="downArrow">
            <a:avLst/>
          </a:prstGeom>
          <a:solidFill>
            <a:srgbClr val="808080"/>
          </a:solidFill>
          <a:ln w="25400" cap="flat" cmpd="sng" algn="ctr">
            <a:solidFill>
              <a:srgbClr val="F0F0F0"/>
            </a:solidFill>
            <a:prstDash val="solid"/>
            <a:headEnd/>
            <a:tailEnd/>
          </a:ln>
          <a:effectLst/>
        </p:spPr>
        <p:txBody>
          <a:bodyPr lIns="0" tIns="0" rIns="0" bIns="0"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IN" sz="700" b="0" i="0" u="none" strike="noStrike" kern="0" cap="none" spc="0" normalizeH="0" baseline="0" noProof="0" dirty="0" smtClean="0">
              <a:ln>
                <a:noFill/>
              </a:ln>
              <a:solidFill>
                <a:srgbClr val="000000"/>
              </a:solidFill>
              <a:effectLst/>
              <a:uLnTx/>
              <a:uFillTx/>
              <a:latin typeface="EYInterstate" panose="02000503020000020004" pitchFamily="2" charset="0"/>
            </a:endParaRPr>
          </a:p>
        </p:txBody>
      </p:sp>
      <p:sp>
        <p:nvSpPr>
          <p:cNvPr id="10" name="Down Arrow 9"/>
          <p:cNvSpPr/>
          <p:nvPr/>
        </p:nvSpPr>
        <p:spPr bwMode="auto">
          <a:xfrm>
            <a:off x="3009900" y="2363638"/>
            <a:ext cx="659667" cy="684362"/>
          </a:xfrm>
          <a:prstGeom prst="downArrow">
            <a:avLst/>
          </a:prstGeom>
          <a:solidFill>
            <a:srgbClr val="808080"/>
          </a:solidFill>
          <a:ln w="25400" cap="flat" cmpd="sng" algn="ctr">
            <a:solidFill>
              <a:srgbClr val="F0F0F0"/>
            </a:solidFill>
            <a:prstDash val="solid"/>
            <a:headEnd/>
            <a:tailEnd/>
          </a:ln>
          <a:effectLst/>
        </p:spPr>
        <p:txBody>
          <a:bodyPr lIns="0" tIns="0" rIns="0" bIns="0"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IN" sz="700" b="0" i="0" u="none" strike="noStrike" kern="0" cap="none" spc="0" normalizeH="0" baseline="0" noProof="0" dirty="0" smtClean="0">
              <a:ln>
                <a:noFill/>
              </a:ln>
              <a:solidFill>
                <a:srgbClr val="000000"/>
              </a:solidFill>
              <a:effectLst/>
              <a:uLnTx/>
              <a:uFillTx/>
              <a:latin typeface="EYInterstate" panose="02000503020000020004" pitchFamily="2" charset="0"/>
            </a:endParaRPr>
          </a:p>
        </p:txBody>
      </p:sp>
      <p:sp>
        <p:nvSpPr>
          <p:cNvPr id="11" name="Text Box 11"/>
          <p:cNvSpPr txBox="1">
            <a:spLocks noChangeArrowheads="1"/>
          </p:cNvSpPr>
          <p:nvPr/>
        </p:nvSpPr>
        <p:spPr bwMode="auto">
          <a:xfrm>
            <a:off x="577512" y="362843"/>
            <a:ext cx="6697511" cy="36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0" dirty="0" smtClean="0">
                <a:solidFill>
                  <a:schemeClr val="tx1">
                    <a:lumMod val="50000"/>
                  </a:schemeClr>
                </a:solidFill>
              </a:rPr>
              <a:t>Meaning of Financial Instruments</a:t>
            </a:r>
            <a:endParaRPr lang="en-US" altLang="en-US" sz="2050" dirty="0">
              <a:solidFill>
                <a:schemeClr val="tx1">
                  <a:lumMod val="50000"/>
                </a:schemeClr>
              </a:solidFill>
            </a:endParaRPr>
          </a:p>
        </p:txBody>
      </p:sp>
    </p:spTree>
    <p:extLst>
      <p:ext uri="{BB962C8B-B14F-4D97-AF65-F5344CB8AC3E}">
        <p14:creationId xmlns:p14="http://schemas.microsoft.com/office/powerpoint/2010/main" val="153770258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2"/>
          <p:cNvSpPr>
            <a:spLocks noChangeArrowheads="1"/>
          </p:cNvSpPr>
          <p:nvPr/>
        </p:nvSpPr>
        <p:spPr bwMode="auto">
          <a:xfrm>
            <a:off x="748530" y="1310746"/>
            <a:ext cx="4686656" cy="315727"/>
          </a:xfrm>
          <a:prstGeom prst="rect">
            <a:avLst/>
          </a:prstGeom>
          <a:solidFill>
            <a:schemeClr val="bg1">
              <a:lumMod val="20000"/>
              <a:lumOff val="80000"/>
            </a:schemeClr>
          </a:solidFill>
          <a:ln w="12700">
            <a:solidFill>
              <a:srgbClr val="646464"/>
            </a:solidFill>
            <a:miter lim="800000"/>
            <a:headEnd/>
            <a:tailEnd/>
          </a:ln>
        </p:spPr>
        <p:txBody>
          <a:bodyPr lIns="0" tIns="0" rIns="0" bIns="0"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defTabSz="781538" eaLnBrk="1" fontAlgn="base" hangingPunct="1">
              <a:spcBef>
                <a:spcPct val="20000"/>
              </a:spcBef>
              <a:spcAft>
                <a:spcPct val="0"/>
              </a:spcAft>
              <a:defRPr/>
            </a:pPr>
            <a:r>
              <a:rPr lang="en-GB" altLang="en-US" sz="1026" kern="0" dirty="0">
                <a:solidFill>
                  <a:srgbClr val="808080"/>
                </a:solidFill>
                <a:latin typeface="EYInterstate" panose="02000503020000020004" pitchFamily="2" charset="0"/>
              </a:rPr>
              <a:t>  </a:t>
            </a:r>
            <a:r>
              <a:rPr lang="en-GB" altLang="en-US" sz="1026" kern="0" dirty="0">
                <a:solidFill>
                  <a:srgbClr val="646464"/>
                </a:solidFill>
                <a:latin typeface="EYInterstate" panose="02000503020000020004" pitchFamily="2" charset="0"/>
              </a:rPr>
              <a:t>Determine whether the derecognition principles below are applied </a:t>
            </a:r>
            <a:br>
              <a:rPr lang="en-GB" altLang="en-US" sz="1026" kern="0" dirty="0">
                <a:solidFill>
                  <a:srgbClr val="646464"/>
                </a:solidFill>
                <a:latin typeface="EYInterstate" panose="02000503020000020004" pitchFamily="2" charset="0"/>
              </a:rPr>
            </a:br>
            <a:r>
              <a:rPr lang="en-GB" altLang="en-US" sz="1026" kern="0" dirty="0">
                <a:solidFill>
                  <a:srgbClr val="646464"/>
                </a:solidFill>
                <a:latin typeface="EYInterstate" panose="02000503020000020004" pitchFamily="2" charset="0"/>
              </a:rPr>
              <a:t>  to a part or all of an asset (or group of similar assets) </a:t>
            </a:r>
          </a:p>
        </p:txBody>
      </p:sp>
      <p:sp>
        <p:nvSpPr>
          <p:cNvPr id="44" name="Rectangle 4"/>
          <p:cNvSpPr>
            <a:spLocks noChangeArrowheads="1"/>
          </p:cNvSpPr>
          <p:nvPr/>
        </p:nvSpPr>
        <p:spPr bwMode="auto">
          <a:xfrm>
            <a:off x="760194" y="5228359"/>
            <a:ext cx="4736861" cy="315727"/>
          </a:xfrm>
          <a:prstGeom prst="rect">
            <a:avLst/>
          </a:prstGeom>
          <a:solidFill>
            <a:schemeClr val="bg1">
              <a:lumMod val="20000"/>
              <a:lumOff val="80000"/>
            </a:schemeClr>
          </a:solidFill>
          <a:ln w="12700">
            <a:solidFill>
              <a:srgbClr val="646464"/>
            </a:solidFill>
            <a:miter lim="800000"/>
            <a:headEnd/>
            <a:tailEnd/>
          </a:ln>
        </p:spPr>
        <p:txBody>
          <a:bodyPr lIns="0" tIns="0" rIns="0" bIns="0"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defTabSz="781538" eaLnBrk="1" fontAlgn="base" hangingPunct="1">
              <a:spcBef>
                <a:spcPct val="20000"/>
              </a:spcBef>
              <a:spcAft>
                <a:spcPct val="0"/>
              </a:spcAft>
              <a:defRPr/>
            </a:pPr>
            <a:r>
              <a:rPr lang="en-GB" altLang="en-US" sz="1026" b="1" kern="0" dirty="0">
                <a:solidFill>
                  <a:srgbClr val="FF0000"/>
                </a:solidFill>
                <a:latin typeface="EYInterstate" panose="02000503020000020004" pitchFamily="2" charset="0"/>
              </a:rPr>
              <a:t>  </a:t>
            </a:r>
            <a:r>
              <a:rPr lang="en-GB" altLang="en-US" sz="1026" b="1" kern="0" dirty="0">
                <a:solidFill>
                  <a:srgbClr val="646464"/>
                </a:solidFill>
                <a:latin typeface="EYInterstate" panose="02000503020000020004" pitchFamily="2" charset="0"/>
              </a:rPr>
              <a:t>Continue to recognise the asset to the extent of the </a:t>
            </a:r>
            <a:br>
              <a:rPr lang="en-GB" altLang="en-US" sz="1026" b="1" kern="0" dirty="0">
                <a:solidFill>
                  <a:srgbClr val="646464"/>
                </a:solidFill>
                <a:latin typeface="EYInterstate" panose="02000503020000020004" pitchFamily="2" charset="0"/>
              </a:rPr>
            </a:br>
            <a:r>
              <a:rPr lang="en-GB" altLang="en-US" sz="1026" b="1" kern="0" dirty="0">
                <a:solidFill>
                  <a:srgbClr val="646464"/>
                </a:solidFill>
                <a:latin typeface="EYInterstate" panose="02000503020000020004" pitchFamily="2" charset="0"/>
              </a:rPr>
              <a:t>  entity’s continuing involvement</a:t>
            </a:r>
          </a:p>
        </p:txBody>
      </p:sp>
      <p:sp>
        <p:nvSpPr>
          <p:cNvPr id="45" name="Oval 6"/>
          <p:cNvSpPr>
            <a:spLocks noChangeArrowheads="1"/>
          </p:cNvSpPr>
          <p:nvPr/>
        </p:nvSpPr>
        <p:spPr bwMode="auto">
          <a:xfrm>
            <a:off x="760194" y="2154140"/>
            <a:ext cx="4688013" cy="390781"/>
          </a:xfrm>
          <a:prstGeom prst="ellipse">
            <a:avLst/>
          </a:prstGeom>
          <a:solidFill>
            <a:schemeClr val="bg1">
              <a:lumMod val="20000"/>
              <a:lumOff val="80000"/>
            </a:schemeClr>
          </a:solidFill>
          <a:ln w="19050" algn="ctr">
            <a:solidFill>
              <a:srgbClr val="646464"/>
            </a:solidFill>
            <a:round/>
            <a:headEnd/>
            <a:tailEnd/>
          </a:ln>
        </p:spPr>
        <p:txBody>
          <a:bodyPr lIns="0" tIns="0" rIns="0" bIns="0"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defTabSz="781538" eaLnBrk="1" fontAlgn="base" hangingPunct="1">
              <a:spcBef>
                <a:spcPct val="20000"/>
              </a:spcBef>
              <a:spcAft>
                <a:spcPct val="0"/>
              </a:spcAft>
              <a:defRPr/>
            </a:pPr>
            <a:r>
              <a:rPr lang="en-GB" altLang="en-US" sz="1026" kern="0" dirty="0">
                <a:solidFill>
                  <a:srgbClr val="646464"/>
                </a:solidFill>
                <a:latin typeface="EYInterstate" panose="02000503020000020004" pitchFamily="2" charset="0"/>
              </a:rPr>
              <a:t>Has the entity transferred its contractual rights to receive the cash flows from the asset? </a:t>
            </a:r>
            <a:endParaRPr lang="en-US" altLang="en-US" sz="1026" kern="0" dirty="0">
              <a:solidFill>
                <a:srgbClr val="646464"/>
              </a:solidFill>
              <a:latin typeface="EYInterstate" panose="02000503020000020004" pitchFamily="2" charset="0"/>
            </a:endParaRPr>
          </a:p>
        </p:txBody>
      </p:sp>
      <p:sp>
        <p:nvSpPr>
          <p:cNvPr id="46" name="Oval 7"/>
          <p:cNvSpPr>
            <a:spLocks noChangeArrowheads="1"/>
          </p:cNvSpPr>
          <p:nvPr/>
        </p:nvSpPr>
        <p:spPr bwMode="auto">
          <a:xfrm>
            <a:off x="727240" y="2750584"/>
            <a:ext cx="4688013" cy="523092"/>
          </a:xfrm>
          <a:prstGeom prst="ellipse">
            <a:avLst/>
          </a:prstGeom>
          <a:solidFill>
            <a:schemeClr val="bg1">
              <a:lumMod val="20000"/>
              <a:lumOff val="80000"/>
            </a:schemeClr>
          </a:solidFill>
          <a:ln w="19050" algn="ctr">
            <a:solidFill>
              <a:srgbClr val="646464"/>
            </a:solidFill>
            <a:round/>
            <a:headEnd/>
            <a:tailEnd/>
          </a:ln>
        </p:spPr>
        <p:txBody>
          <a:bodyPr lIns="0" tIns="0" rIns="0" bIns="0"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defTabSz="781538" eaLnBrk="1" fontAlgn="base" hangingPunct="1">
              <a:spcBef>
                <a:spcPct val="20000"/>
              </a:spcBef>
              <a:spcAft>
                <a:spcPct val="0"/>
              </a:spcAft>
              <a:defRPr/>
            </a:pPr>
            <a:r>
              <a:rPr lang="en-GB" altLang="en-US" sz="1026" kern="0" dirty="0">
                <a:solidFill>
                  <a:srgbClr val="646464"/>
                </a:solidFill>
                <a:latin typeface="EYInterstate" panose="02000503020000020004" pitchFamily="2" charset="0"/>
              </a:rPr>
              <a:t>Has the entity assumed an obligation to pay </a:t>
            </a:r>
          </a:p>
          <a:p>
            <a:pPr algn="ctr" defTabSz="781538" eaLnBrk="1" fontAlgn="base" hangingPunct="1">
              <a:spcBef>
                <a:spcPct val="20000"/>
              </a:spcBef>
              <a:spcAft>
                <a:spcPct val="0"/>
              </a:spcAft>
              <a:defRPr/>
            </a:pPr>
            <a:r>
              <a:rPr lang="en-GB" altLang="en-US" sz="1026" kern="0" dirty="0">
                <a:solidFill>
                  <a:srgbClr val="646464"/>
                </a:solidFill>
                <a:latin typeface="EYInterstate" panose="02000503020000020004" pitchFamily="2" charset="0"/>
              </a:rPr>
              <a:t>the cash flows from the asset under pass-through arrangement? </a:t>
            </a:r>
            <a:endParaRPr lang="en-US" altLang="en-US" sz="1026" kern="0" dirty="0">
              <a:solidFill>
                <a:srgbClr val="646464"/>
              </a:solidFill>
              <a:latin typeface="EYInterstate" panose="02000503020000020004" pitchFamily="2" charset="0"/>
            </a:endParaRPr>
          </a:p>
        </p:txBody>
      </p:sp>
      <p:sp>
        <p:nvSpPr>
          <p:cNvPr id="47" name="Oval 8"/>
          <p:cNvSpPr>
            <a:spLocks noChangeArrowheads="1"/>
          </p:cNvSpPr>
          <p:nvPr/>
        </p:nvSpPr>
        <p:spPr bwMode="auto">
          <a:xfrm>
            <a:off x="760194" y="3496091"/>
            <a:ext cx="4688013" cy="390781"/>
          </a:xfrm>
          <a:prstGeom prst="ellipse">
            <a:avLst/>
          </a:prstGeom>
          <a:solidFill>
            <a:schemeClr val="bg1">
              <a:lumMod val="20000"/>
              <a:lumOff val="80000"/>
            </a:schemeClr>
          </a:solidFill>
          <a:ln w="19050" algn="ctr">
            <a:solidFill>
              <a:srgbClr val="646464"/>
            </a:solidFill>
            <a:round/>
            <a:headEnd/>
            <a:tailEnd/>
          </a:ln>
        </p:spPr>
        <p:txBody>
          <a:bodyPr lIns="0" tIns="0" rIns="0" bIns="0"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defTabSz="781538" eaLnBrk="1" fontAlgn="base" hangingPunct="1">
              <a:spcBef>
                <a:spcPct val="20000"/>
              </a:spcBef>
              <a:spcAft>
                <a:spcPct val="0"/>
              </a:spcAft>
              <a:defRPr/>
            </a:pPr>
            <a:r>
              <a:rPr lang="en-GB" altLang="en-US" sz="1026" kern="0" dirty="0">
                <a:solidFill>
                  <a:srgbClr val="646464"/>
                </a:solidFill>
                <a:latin typeface="EYInterstate" panose="02000503020000020004" pitchFamily="2" charset="0"/>
              </a:rPr>
              <a:t>Has the entity transferred </a:t>
            </a:r>
            <a:r>
              <a:rPr lang="en-GB" altLang="en-US" sz="1026" b="1" kern="0" dirty="0">
                <a:solidFill>
                  <a:srgbClr val="646464"/>
                </a:solidFill>
                <a:latin typeface="EYInterstate" panose="02000503020000020004" pitchFamily="2" charset="0"/>
              </a:rPr>
              <a:t>substantially all risks and rewards</a:t>
            </a:r>
            <a:r>
              <a:rPr lang="en-GB" altLang="en-US" sz="1026" kern="0" dirty="0">
                <a:solidFill>
                  <a:srgbClr val="646464"/>
                </a:solidFill>
                <a:latin typeface="EYInterstate" panose="02000503020000020004" pitchFamily="2" charset="0"/>
              </a:rPr>
              <a:t>?</a:t>
            </a:r>
            <a:endParaRPr lang="en-US" altLang="en-US" sz="1026" kern="0" dirty="0">
              <a:solidFill>
                <a:srgbClr val="646464"/>
              </a:solidFill>
              <a:latin typeface="EYInterstate" panose="02000503020000020004" pitchFamily="2" charset="0"/>
            </a:endParaRPr>
          </a:p>
        </p:txBody>
      </p:sp>
      <p:sp>
        <p:nvSpPr>
          <p:cNvPr id="48" name="Oval 9"/>
          <p:cNvSpPr>
            <a:spLocks noChangeArrowheads="1"/>
          </p:cNvSpPr>
          <p:nvPr/>
        </p:nvSpPr>
        <p:spPr bwMode="auto">
          <a:xfrm>
            <a:off x="760194" y="4090403"/>
            <a:ext cx="4688013" cy="390781"/>
          </a:xfrm>
          <a:prstGeom prst="ellipse">
            <a:avLst/>
          </a:prstGeom>
          <a:solidFill>
            <a:schemeClr val="bg1">
              <a:lumMod val="20000"/>
              <a:lumOff val="80000"/>
            </a:schemeClr>
          </a:solidFill>
          <a:ln w="19050" algn="ctr">
            <a:solidFill>
              <a:srgbClr val="646464"/>
            </a:solidFill>
            <a:round/>
            <a:headEnd/>
            <a:tailEnd/>
          </a:ln>
        </p:spPr>
        <p:txBody>
          <a:bodyPr lIns="0" tIns="0" rIns="0" bIns="0"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defTabSz="781538" eaLnBrk="1" fontAlgn="base" hangingPunct="1">
              <a:spcBef>
                <a:spcPct val="20000"/>
              </a:spcBef>
              <a:spcAft>
                <a:spcPct val="0"/>
              </a:spcAft>
              <a:defRPr/>
            </a:pPr>
            <a:r>
              <a:rPr lang="en-GB" altLang="en-US" sz="1026" kern="0">
                <a:solidFill>
                  <a:srgbClr val="646464"/>
                </a:solidFill>
                <a:latin typeface="EYInterstate" panose="02000503020000020004" pitchFamily="2" charset="0"/>
              </a:rPr>
              <a:t> Has the entity retained substantially all risks and rewards? </a:t>
            </a:r>
            <a:endParaRPr lang="en-US" altLang="en-US" sz="1026" kern="0">
              <a:solidFill>
                <a:srgbClr val="646464"/>
              </a:solidFill>
              <a:latin typeface="EYInterstate" panose="02000503020000020004" pitchFamily="2" charset="0"/>
            </a:endParaRPr>
          </a:p>
        </p:txBody>
      </p:sp>
      <p:sp>
        <p:nvSpPr>
          <p:cNvPr id="49" name="Oval 10"/>
          <p:cNvSpPr>
            <a:spLocks noChangeArrowheads="1"/>
          </p:cNvSpPr>
          <p:nvPr/>
        </p:nvSpPr>
        <p:spPr bwMode="auto">
          <a:xfrm>
            <a:off x="760194" y="4684716"/>
            <a:ext cx="4688013" cy="338472"/>
          </a:xfrm>
          <a:prstGeom prst="ellipse">
            <a:avLst/>
          </a:prstGeom>
          <a:solidFill>
            <a:schemeClr val="bg1">
              <a:lumMod val="20000"/>
              <a:lumOff val="80000"/>
            </a:schemeClr>
          </a:solidFill>
          <a:ln w="19050" algn="ctr">
            <a:solidFill>
              <a:srgbClr val="646464"/>
            </a:solidFill>
            <a:round/>
            <a:headEnd/>
            <a:tailEnd/>
          </a:ln>
        </p:spPr>
        <p:txBody>
          <a:bodyPr lIns="0" tIns="0" rIns="0" bIns="0"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defTabSz="781538" eaLnBrk="1" fontAlgn="base" hangingPunct="1">
              <a:spcBef>
                <a:spcPct val="20000"/>
              </a:spcBef>
              <a:spcAft>
                <a:spcPct val="0"/>
              </a:spcAft>
              <a:defRPr/>
            </a:pPr>
            <a:r>
              <a:rPr lang="en-GB" altLang="en-US" sz="1026" kern="0" dirty="0">
                <a:solidFill>
                  <a:srgbClr val="646464"/>
                </a:solidFill>
                <a:latin typeface="EYInterstate" panose="02000503020000020004" pitchFamily="2" charset="0"/>
              </a:rPr>
              <a:t> Has the entity retained </a:t>
            </a:r>
            <a:r>
              <a:rPr lang="en-GB" altLang="en-US" sz="1026" b="1" kern="0" dirty="0">
                <a:solidFill>
                  <a:srgbClr val="646464"/>
                </a:solidFill>
                <a:latin typeface="EYInterstate" panose="02000503020000020004" pitchFamily="2" charset="0"/>
              </a:rPr>
              <a:t>control</a:t>
            </a:r>
            <a:r>
              <a:rPr lang="en-GB" altLang="en-US" sz="1026" kern="0" dirty="0">
                <a:solidFill>
                  <a:srgbClr val="646464"/>
                </a:solidFill>
                <a:latin typeface="EYInterstate" panose="02000503020000020004" pitchFamily="2" charset="0"/>
              </a:rPr>
              <a:t> of the asset?</a:t>
            </a:r>
            <a:endParaRPr lang="en-US" altLang="en-US" sz="1026" kern="0" dirty="0">
              <a:solidFill>
                <a:srgbClr val="646464"/>
              </a:solidFill>
              <a:latin typeface="EYInterstate" panose="02000503020000020004" pitchFamily="2" charset="0"/>
            </a:endParaRPr>
          </a:p>
        </p:txBody>
      </p:sp>
      <p:sp>
        <p:nvSpPr>
          <p:cNvPr id="50" name="Rectangle 11"/>
          <p:cNvSpPr>
            <a:spLocks noChangeArrowheads="1"/>
          </p:cNvSpPr>
          <p:nvPr/>
        </p:nvSpPr>
        <p:spPr bwMode="auto">
          <a:xfrm>
            <a:off x="6277260" y="2808100"/>
            <a:ext cx="1306673" cy="408060"/>
          </a:xfrm>
          <a:prstGeom prst="rect">
            <a:avLst/>
          </a:prstGeom>
          <a:solidFill>
            <a:srgbClr val="808080"/>
          </a:solidFill>
          <a:ln w="12700" algn="ctr">
            <a:solidFill>
              <a:srgbClr val="646464"/>
            </a:solidFill>
            <a:miter lim="800000"/>
            <a:headEnd/>
            <a:tailEnd/>
          </a:ln>
        </p:spPr>
        <p:txBody>
          <a:bodyPr lIns="39078" rIns="39078"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defTabSz="781538" eaLnBrk="1" fontAlgn="base" hangingPunct="1">
              <a:spcBef>
                <a:spcPct val="20000"/>
              </a:spcBef>
              <a:spcAft>
                <a:spcPct val="0"/>
              </a:spcAft>
              <a:defRPr/>
            </a:pPr>
            <a:r>
              <a:rPr lang="en-GB" altLang="en-US" sz="1026" kern="0" dirty="0">
                <a:solidFill>
                  <a:srgbClr val="FFFFFF"/>
                </a:solidFill>
                <a:latin typeface="EYInterstate" panose="02000503020000020004" pitchFamily="2" charset="0"/>
              </a:rPr>
              <a:t>Continue to recognise the asset</a:t>
            </a:r>
          </a:p>
        </p:txBody>
      </p:sp>
      <p:sp>
        <p:nvSpPr>
          <p:cNvPr id="51" name="Rectangle 12"/>
          <p:cNvSpPr>
            <a:spLocks noChangeArrowheads="1"/>
          </p:cNvSpPr>
          <p:nvPr/>
        </p:nvSpPr>
        <p:spPr bwMode="auto">
          <a:xfrm>
            <a:off x="6235197" y="3476596"/>
            <a:ext cx="1305317" cy="408060"/>
          </a:xfrm>
          <a:prstGeom prst="rect">
            <a:avLst/>
          </a:prstGeom>
          <a:solidFill>
            <a:srgbClr val="808080"/>
          </a:solidFill>
          <a:ln w="12700" algn="ctr">
            <a:solidFill>
              <a:srgbClr val="646464"/>
            </a:solidFill>
            <a:miter lim="800000"/>
            <a:headEnd/>
            <a:tailEnd/>
          </a:ln>
        </p:spPr>
        <p:txBody>
          <a:bodyPr lIns="39078" rIns="39078"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defTabSz="781538" eaLnBrk="1" fontAlgn="base" hangingPunct="1">
              <a:spcBef>
                <a:spcPct val="20000"/>
              </a:spcBef>
              <a:spcAft>
                <a:spcPct val="0"/>
              </a:spcAft>
              <a:defRPr/>
            </a:pPr>
            <a:r>
              <a:rPr lang="en-GB" altLang="en-US" sz="1026" kern="0" dirty="0">
                <a:solidFill>
                  <a:srgbClr val="FFFFFF"/>
                </a:solidFill>
                <a:latin typeface="EYInterstate" panose="02000503020000020004" pitchFamily="2" charset="0"/>
              </a:rPr>
              <a:t>Derecognise </a:t>
            </a:r>
            <a:br>
              <a:rPr lang="en-GB" altLang="en-US" sz="1026" kern="0" dirty="0">
                <a:solidFill>
                  <a:srgbClr val="FFFFFF"/>
                </a:solidFill>
                <a:latin typeface="EYInterstate" panose="02000503020000020004" pitchFamily="2" charset="0"/>
              </a:rPr>
            </a:br>
            <a:r>
              <a:rPr lang="en-GB" altLang="en-US" sz="1026" kern="0" dirty="0">
                <a:solidFill>
                  <a:srgbClr val="FFFFFF"/>
                </a:solidFill>
                <a:latin typeface="EYInterstate" panose="02000503020000020004" pitchFamily="2" charset="0"/>
              </a:rPr>
              <a:t>the asset</a:t>
            </a:r>
          </a:p>
        </p:txBody>
      </p:sp>
      <p:sp>
        <p:nvSpPr>
          <p:cNvPr id="52" name="Rectangle 13"/>
          <p:cNvSpPr>
            <a:spLocks noChangeArrowheads="1"/>
          </p:cNvSpPr>
          <p:nvPr/>
        </p:nvSpPr>
        <p:spPr bwMode="auto">
          <a:xfrm>
            <a:off x="6235196" y="4081764"/>
            <a:ext cx="1306673" cy="408060"/>
          </a:xfrm>
          <a:prstGeom prst="rect">
            <a:avLst/>
          </a:prstGeom>
          <a:solidFill>
            <a:srgbClr val="808080"/>
          </a:solidFill>
          <a:ln w="12700" algn="ctr">
            <a:solidFill>
              <a:srgbClr val="646464"/>
            </a:solidFill>
            <a:miter lim="800000"/>
            <a:headEnd/>
            <a:tailEnd/>
          </a:ln>
        </p:spPr>
        <p:txBody>
          <a:bodyPr lIns="39078" rIns="39078"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defTabSz="781538" eaLnBrk="1" fontAlgn="base" hangingPunct="1">
              <a:spcBef>
                <a:spcPct val="20000"/>
              </a:spcBef>
              <a:spcAft>
                <a:spcPct val="0"/>
              </a:spcAft>
              <a:defRPr/>
            </a:pPr>
            <a:r>
              <a:rPr lang="en-GB" altLang="en-US" sz="1026" kern="0" dirty="0">
                <a:solidFill>
                  <a:srgbClr val="FFFFFF"/>
                </a:solidFill>
                <a:latin typeface="EYInterstate" panose="02000503020000020004" pitchFamily="2" charset="0"/>
              </a:rPr>
              <a:t>Continue to recognise the asset</a:t>
            </a:r>
          </a:p>
        </p:txBody>
      </p:sp>
      <p:sp>
        <p:nvSpPr>
          <p:cNvPr id="53" name="Rectangle 14"/>
          <p:cNvSpPr>
            <a:spLocks noChangeArrowheads="1"/>
          </p:cNvSpPr>
          <p:nvPr/>
        </p:nvSpPr>
        <p:spPr bwMode="auto">
          <a:xfrm>
            <a:off x="6235197" y="4654366"/>
            <a:ext cx="1305317" cy="408060"/>
          </a:xfrm>
          <a:prstGeom prst="rect">
            <a:avLst/>
          </a:prstGeom>
          <a:solidFill>
            <a:srgbClr val="808080"/>
          </a:solidFill>
          <a:ln w="12700" algn="ctr">
            <a:solidFill>
              <a:srgbClr val="646464"/>
            </a:solidFill>
            <a:miter lim="800000"/>
            <a:headEnd/>
            <a:tailEnd/>
          </a:ln>
        </p:spPr>
        <p:txBody>
          <a:bodyPr lIns="39078" rIns="39078"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defTabSz="781538" eaLnBrk="1" fontAlgn="base" hangingPunct="1">
              <a:spcBef>
                <a:spcPct val="20000"/>
              </a:spcBef>
              <a:spcAft>
                <a:spcPct val="0"/>
              </a:spcAft>
              <a:defRPr/>
            </a:pPr>
            <a:r>
              <a:rPr lang="en-GB" altLang="en-US" sz="1026" kern="0" dirty="0">
                <a:solidFill>
                  <a:srgbClr val="FFFFFF"/>
                </a:solidFill>
                <a:latin typeface="EYInterstate" panose="02000503020000020004" pitchFamily="2" charset="0"/>
              </a:rPr>
              <a:t>Derecognise </a:t>
            </a:r>
            <a:br>
              <a:rPr lang="en-GB" altLang="en-US" sz="1026" kern="0" dirty="0">
                <a:solidFill>
                  <a:srgbClr val="FFFFFF"/>
                </a:solidFill>
                <a:latin typeface="EYInterstate" panose="02000503020000020004" pitchFamily="2" charset="0"/>
              </a:rPr>
            </a:br>
            <a:r>
              <a:rPr lang="en-GB" altLang="en-US" sz="1026" kern="0" dirty="0">
                <a:solidFill>
                  <a:srgbClr val="FFFFFF"/>
                </a:solidFill>
                <a:latin typeface="EYInterstate" panose="02000503020000020004" pitchFamily="2" charset="0"/>
              </a:rPr>
              <a:t>the asset</a:t>
            </a:r>
          </a:p>
        </p:txBody>
      </p:sp>
      <p:sp>
        <p:nvSpPr>
          <p:cNvPr id="54" name="Text Box 15"/>
          <p:cNvSpPr txBox="1">
            <a:spLocks noChangeArrowheads="1"/>
          </p:cNvSpPr>
          <p:nvPr/>
        </p:nvSpPr>
        <p:spPr bwMode="auto">
          <a:xfrm>
            <a:off x="5742649" y="3041536"/>
            <a:ext cx="169918" cy="15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781538" eaLnBrk="1" fontAlgn="base" hangingPunct="1">
              <a:spcBef>
                <a:spcPct val="20000"/>
              </a:spcBef>
              <a:spcAft>
                <a:spcPct val="0"/>
              </a:spcAft>
            </a:pPr>
            <a:r>
              <a:rPr lang="en-GB" altLang="en-US" sz="1026">
                <a:solidFill>
                  <a:srgbClr val="646464"/>
                </a:solidFill>
                <a:latin typeface="EYInterstate" panose="02000503020000020004" pitchFamily="2" charset="0"/>
              </a:rPr>
              <a:t>No</a:t>
            </a:r>
          </a:p>
        </p:txBody>
      </p:sp>
      <p:sp>
        <p:nvSpPr>
          <p:cNvPr id="55" name="Text Box 16"/>
          <p:cNvSpPr txBox="1">
            <a:spLocks noChangeArrowheads="1"/>
          </p:cNvSpPr>
          <p:nvPr/>
        </p:nvSpPr>
        <p:spPr bwMode="auto">
          <a:xfrm>
            <a:off x="5734508" y="3707764"/>
            <a:ext cx="229230" cy="15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781538" eaLnBrk="1" fontAlgn="base" hangingPunct="1">
              <a:spcBef>
                <a:spcPct val="20000"/>
              </a:spcBef>
              <a:spcAft>
                <a:spcPct val="0"/>
              </a:spcAft>
            </a:pPr>
            <a:r>
              <a:rPr lang="en-GB" altLang="en-US" sz="1026">
                <a:solidFill>
                  <a:srgbClr val="646464"/>
                </a:solidFill>
                <a:latin typeface="EYInterstate" panose="02000503020000020004" pitchFamily="2" charset="0"/>
              </a:rPr>
              <a:t>Yes</a:t>
            </a:r>
          </a:p>
        </p:txBody>
      </p:sp>
      <p:sp>
        <p:nvSpPr>
          <p:cNvPr id="56" name="Text Box 17"/>
          <p:cNvSpPr txBox="1">
            <a:spLocks noChangeArrowheads="1"/>
          </p:cNvSpPr>
          <p:nvPr/>
        </p:nvSpPr>
        <p:spPr bwMode="auto">
          <a:xfrm>
            <a:off x="5712798" y="4113470"/>
            <a:ext cx="229230" cy="15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781538" eaLnBrk="1" fontAlgn="base" hangingPunct="1">
              <a:spcBef>
                <a:spcPct val="20000"/>
              </a:spcBef>
              <a:spcAft>
                <a:spcPct val="0"/>
              </a:spcAft>
            </a:pPr>
            <a:r>
              <a:rPr lang="en-GB" altLang="en-US" sz="1026">
                <a:solidFill>
                  <a:srgbClr val="646464"/>
                </a:solidFill>
                <a:latin typeface="EYInterstate" panose="02000503020000020004" pitchFamily="2" charset="0"/>
              </a:rPr>
              <a:t>Yes</a:t>
            </a:r>
          </a:p>
        </p:txBody>
      </p:sp>
      <p:sp>
        <p:nvSpPr>
          <p:cNvPr id="57" name="Text Box 18"/>
          <p:cNvSpPr txBox="1">
            <a:spLocks noChangeArrowheads="1"/>
          </p:cNvSpPr>
          <p:nvPr/>
        </p:nvSpPr>
        <p:spPr bwMode="auto">
          <a:xfrm>
            <a:off x="5742649" y="4634511"/>
            <a:ext cx="169918" cy="15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781538" eaLnBrk="1" fontAlgn="base" hangingPunct="1">
              <a:spcBef>
                <a:spcPct val="20000"/>
              </a:spcBef>
              <a:spcAft>
                <a:spcPct val="0"/>
              </a:spcAft>
            </a:pPr>
            <a:r>
              <a:rPr lang="en-GB" altLang="en-US" sz="1026">
                <a:solidFill>
                  <a:srgbClr val="646464"/>
                </a:solidFill>
                <a:latin typeface="EYInterstate" panose="02000503020000020004" pitchFamily="2" charset="0"/>
              </a:rPr>
              <a:t>No</a:t>
            </a:r>
          </a:p>
        </p:txBody>
      </p:sp>
      <p:cxnSp>
        <p:nvCxnSpPr>
          <p:cNvPr id="58" name="AutoShape 19"/>
          <p:cNvCxnSpPr>
            <a:cxnSpLocks noChangeShapeType="1"/>
            <a:stCxn id="45" idx="2"/>
            <a:endCxn id="47" idx="2"/>
          </p:cNvCxnSpPr>
          <p:nvPr/>
        </p:nvCxnSpPr>
        <p:spPr bwMode="auto">
          <a:xfrm rot="10800000" flipV="1">
            <a:off x="760194" y="2349530"/>
            <a:ext cx="10855" cy="1341951"/>
          </a:xfrm>
          <a:prstGeom prst="bentConnector3">
            <a:avLst>
              <a:gd name="adj1" fmla="val 1800000"/>
            </a:avLst>
          </a:prstGeom>
          <a:noFill/>
          <a:ln w="38100">
            <a:solidFill>
              <a:srgbClr val="646464"/>
            </a:solidFill>
            <a:miter lim="800000"/>
            <a:headEnd/>
            <a:tailEnd type="triangle" w="med" len="med"/>
          </a:ln>
          <a:extLst>
            <a:ext uri="{909E8E84-426E-40DD-AFC4-6F175D3DCCD1}">
              <a14:hiddenFill xmlns:a14="http://schemas.microsoft.com/office/drawing/2010/main">
                <a:noFill/>
              </a14:hiddenFill>
            </a:ext>
          </a:extLst>
        </p:spPr>
      </p:cxnSp>
      <p:sp>
        <p:nvSpPr>
          <p:cNvPr id="59" name="Text Box 20"/>
          <p:cNvSpPr txBox="1">
            <a:spLocks noChangeArrowheads="1"/>
          </p:cNvSpPr>
          <p:nvPr/>
        </p:nvSpPr>
        <p:spPr bwMode="auto">
          <a:xfrm>
            <a:off x="315138" y="3026611"/>
            <a:ext cx="229230" cy="15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781538" eaLnBrk="1" fontAlgn="base" hangingPunct="1">
              <a:spcBef>
                <a:spcPct val="20000"/>
              </a:spcBef>
              <a:spcAft>
                <a:spcPct val="0"/>
              </a:spcAft>
            </a:pPr>
            <a:r>
              <a:rPr lang="en-GB" altLang="en-US" sz="1026">
                <a:solidFill>
                  <a:srgbClr val="646464"/>
                </a:solidFill>
                <a:latin typeface="EYInterstate" panose="02000503020000020004" pitchFamily="2" charset="0"/>
              </a:rPr>
              <a:t>Yes</a:t>
            </a:r>
          </a:p>
        </p:txBody>
      </p:sp>
      <p:sp>
        <p:nvSpPr>
          <p:cNvPr id="60" name="Text Box 21"/>
          <p:cNvSpPr txBox="1">
            <a:spLocks noChangeArrowheads="1"/>
          </p:cNvSpPr>
          <p:nvPr/>
        </p:nvSpPr>
        <p:spPr bwMode="auto">
          <a:xfrm>
            <a:off x="3345047" y="2582911"/>
            <a:ext cx="169918" cy="15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781538" eaLnBrk="1" fontAlgn="base" hangingPunct="1">
              <a:spcBef>
                <a:spcPct val="20000"/>
              </a:spcBef>
              <a:spcAft>
                <a:spcPct val="0"/>
              </a:spcAft>
            </a:pPr>
            <a:r>
              <a:rPr lang="en-GB" altLang="en-US" sz="1026" dirty="0">
                <a:solidFill>
                  <a:srgbClr val="646464"/>
                </a:solidFill>
                <a:latin typeface="EYInterstate" panose="02000503020000020004" pitchFamily="2" charset="0"/>
              </a:rPr>
              <a:t>No</a:t>
            </a:r>
          </a:p>
        </p:txBody>
      </p:sp>
      <p:sp>
        <p:nvSpPr>
          <p:cNvPr id="61" name="Text Box 22"/>
          <p:cNvSpPr txBox="1">
            <a:spLocks noChangeArrowheads="1"/>
          </p:cNvSpPr>
          <p:nvPr/>
        </p:nvSpPr>
        <p:spPr bwMode="auto">
          <a:xfrm>
            <a:off x="3334191" y="3307484"/>
            <a:ext cx="229230" cy="15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781538" eaLnBrk="1" fontAlgn="base" hangingPunct="1">
              <a:spcBef>
                <a:spcPct val="20000"/>
              </a:spcBef>
              <a:spcAft>
                <a:spcPct val="0"/>
              </a:spcAft>
            </a:pPr>
            <a:r>
              <a:rPr lang="en-GB" altLang="en-US" sz="1026" dirty="0">
                <a:solidFill>
                  <a:srgbClr val="646464"/>
                </a:solidFill>
                <a:latin typeface="EYInterstate" panose="02000503020000020004" pitchFamily="2" charset="0"/>
              </a:rPr>
              <a:t>Yes</a:t>
            </a:r>
          </a:p>
        </p:txBody>
      </p:sp>
      <p:sp>
        <p:nvSpPr>
          <p:cNvPr id="62" name="Text Box 23"/>
          <p:cNvSpPr txBox="1">
            <a:spLocks noChangeArrowheads="1"/>
          </p:cNvSpPr>
          <p:nvPr/>
        </p:nvSpPr>
        <p:spPr bwMode="auto">
          <a:xfrm>
            <a:off x="3345047" y="3945217"/>
            <a:ext cx="169918" cy="15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781538" eaLnBrk="1" fontAlgn="base" hangingPunct="1">
              <a:spcBef>
                <a:spcPct val="20000"/>
              </a:spcBef>
              <a:spcAft>
                <a:spcPct val="0"/>
              </a:spcAft>
            </a:pPr>
            <a:r>
              <a:rPr lang="en-GB" altLang="en-US" sz="1026">
                <a:solidFill>
                  <a:srgbClr val="646464"/>
                </a:solidFill>
                <a:latin typeface="EYInterstate" panose="02000503020000020004" pitchFamily="2" charset="0"/>
              </a:rPr>
              <a:t>No</a:t>
            </a:r>
          </a:p>
        </p:txBody>
      </p:sp>
      <p:sp>
        <p:nvSpPr>
          <p:cNvPr id="63" name="Text Box 24"/>
          <p:cNvSpPr txBox="1">
            <a:spLocks noChangeArrowheads="1"/>
          </p:cNvSpPr>
          <p:nvPr/>
        </p:nvSpPr>
        <p:spPr bwMode="auto">
          <a:xfrm>
            <a:off x="3345047" y="4485254"/>
            <a:ext cx="169918" cy="15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781538" eaLnBrk="1" fontAlgn="base" hangingPunct="1">
              <a:spcBef>
                <a:spcPct val="20000"/>
              </a:spcBef>
              <a:spcAft>
                <a:spcPct val="0"/>
              </a:spcAft>
            </a:pPr>
            <a:r>
              <a:rPr lang="en-GB" altLang="en-US" sz="1026" dirty="0">
                <a:solidFill>
                  <a:srgbClr val="646464"/>
                </a:solidFill>
                <a:latin typeface="EYInterstate" panose="02000503020000020004" pitchFamily="2" charset="0"/>
              </a:rPr>
              <a:t>No</a:t>
            </a:r>
          </a:p>
        </p:txBody>
      </p:sp>
      <p:sp>
        <p:nvSpPr>
          <p:cNvPr id="64" name="Text Box 25"/>
          <p:cNvSpPr txBox="1">
            <a:spLocks noChangeArrowheads="1"/>
          </p:cNvSpPr>
          <p:nvPr/>
        </p:nvSpPr>
        <p:spPr bwMode="auto">
          <a:xfrm>
            <a:off x="3345046" y="5036147"/>
            <a:ext cx="229230" cy="15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781538" eaLnBrk="1" fontAlgn="base" hangingPunct="1">
              <a:spcBef>
                <a:spcPct val="20000"/>
              </a:spcBef>
              <a:spcAft>
                <a:spcPct val="0"/>
              </a:spcAft>
            </a:pPr>
            <a:r>
              <a:rPr lang="en-GB" altLang="en-US" sz="1026" dirty="0">
                <a:solidFill>
                  <a:srgbClr val="646464"/>
                </a:solidFill>
                <a:latin typeface="EYInterstate" panose="02000503020000020004" pitchFamily="2" charset="0"/>
              </a:rPr>
              <a:t>Yes</a:t>
            </a:r>
          </a:p>
        </p:txBody>
      </p:sp>
      <p:sp>
        <p:nvSpPr>
          <p:cNvPr id="65" name="Line 27"/>
          <p:cNvSpPr>
            <a:spLocks noChangeShapeType="1"/>
          </p:cNvSpPr>
          <p:nvPr/>
        </p:nvSpPr>
        <p:spPr bwMode="auto">
          <a:xfrm>
            <a:off x="3194775" y="1630077"/>
            <a:ext cx="0" cy="124833"/>
          </a:xfrm>
          <a:prstGeom prst="line">
            <a:avLst/>
          </a:prstGeom>
          <a:noFill/>
          <a:ln w="12700">
            <a:solidFill>
              <a:srgbClr val="646464"/>
            </a:solidFill>
            <a:round/>
            <a:headEnd/>
            <a:tailEnd type="triangle" w="med" len="med"/>
          </a:ln>
          <a:extLst>
            <a:ext uri="{909E8E84-426E-40DD-AFC4-6F175D3DCCD1}">
              <a14:hiddenFill xmlns:a14="http://schemas.microsoft.com/office/drawing/2010/main">
                <a:noFill/>
              </a14:hiddenFill>
            </a:ext>
          </a:extLst>
        </p:spPr>
        <p:txBody>
          <a:bodyPr/>
          <a:lstStyle/>
          <a:p>
            <a:pPr defTabSz="781538" fontAlgn="base">
              <a:spcBef>
                <a:spcPct val="0"/>
              </a:spcBef>
              <a:spcAft>
                <a:spcPct val="0"/>
              </a:spcAft>
              <a:defRPr/>
            </a:pPr>
            <a:endParaRPr lang="en-IN" sz="1538" kern="0">
              <a:solidFill>
                <a:srgbClr val="646464"/>
              </a:solidFill>
              <a:latin typeface="EYInterstate" panose="02000503020000020004" pitchFamily="2" charset="0"/>
            </a:endParaRPr>
          </a:p>
        </p:txBody>
      </p:sp>
      <p:sp>
        <p:nvSpPr>
          <p:cNvPr id="66" name="Rectangle 28"/>
          <p:cNvSpPr>
            <a:spLocks noChangeArrowheads="1"/>
          </p:cNvSpPr>
          <p:nvPr/>
        </p:nvSpPr>
        <p:spPr bwMode="auto">
          <a:xfrm>
            <a:off x="756124" y="1817683"/>
            <a:ext cx="4705652" cy="157864"/>
          </a:xfrm>
          <a:prstGeom prst="rect">
            <a:avLst/>
          </a:prstGeom>
          <a:solidFill>
            <a:schemeClr val="bg1">
              <a:lumMod val="20000"/>
              <a:lumOff val="80000"/>
            </a:schemeClr>
          </a:solidFill>
          <a:ln w="12700">
            <a:solidFill>
              <a:srgbClr val="646464"/>
            </a:solidFill>
            <a:miter lim="800000"/>
            <a:headEnd/>
            <a:tailEnd/>
          </a:ln>
        </p:spPr>
        <p:txBody>
          <a:bodyPr lIns="0" tIns="0" rIns="0" bIns="0"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defTabSz="781538" eaLnBrk="1" fontAlgn="base" hangingPunct="1">
              <a:spcBef>
                <a:spcPct val="20000"/>
              </a:spcBef>
              <a:spcAft>
                <a:spcPct val="0"/>
              </a:spcAft>
              <a:defRPr/>
            </a:pPr>
            <a:r>
              <a:rPr lang="en-GB" altLang="en-US" sz="1026" kern="0" dirty="0">
                <a:solidFill>
                  <a:srgbClr val="808080"/>
                </a:solidFill>
                <a:latin typeface="EYInterstate" panose="02000503020000020004" pitchFamily="2" charset="0"/>
              </a:rPr>
              <a:t>  </a:t>
            </a:r>
            <a:r>
              <a:rPr lang="en-GB" altLang="en-US" sz="1026" kern="0" dirty="0">
                <a:solidFill>
                  <a:srgbClr val="646464"/>
                </a:solidFill>
                <a:latin typeface="EYInterstate" panose="02000503020000020004" pitchFamily="2" charset="0"/>
              </a:rPr>
              <a:t>Have the rights to the cash flows from the asset expired? </a:t>
            </a:r>
          </a:p>
        </p:txBody>
      </p:sp>
      <p:sp>
        <p:nvSpPr>
          <p:cNvPr id="67" name="Line 29"/>
          <p:cNvSpPr>
            <a:spLocks noChangeShapeType="1"/>
          </p:cNvSpPr>
          <p:nvPr/>
        </p:nvSpPr>
        <p:spPr bwMode="auto">
          <a:xfrm>
            <a:off x="3191047" y="2012344"/>
            <a:ext cx="0" cy="124833"/>
          </a:xfrm>
          <a:prstGeom prst="line">
            <a:avLst/>
          </a:prstGeom>
          <a:noFill/>
          <a:ln w="12700">
            <a:solidFill>
              <a:srgbClr val="646464"/>
            </a:solidFill>
            <a:round/>
            <a:headEnd/>
            <a:tailEnd type="triangle" w="med" len="med"/>
          </a:ln>
          <a:extLst>
            <a:ext uri="{909E8E84-426E-40DD-AFC4-6F175D3DCCD1}">
              <a14:hiddenFill xmlns:a14="http://schemas.microsoft.com/office/drawing/2010/main">
                <a:noFill/>
              </a14:hiddenFill>
            </a:ext>
          </a:extLst>
        </p:spPr>
        <p:txBody>
          <a:bodyPr/>
          <a:lstStyle/>
          <a:p>
            <a:pPr defTabSz="781538" fontAlgn="base">
              <a:spcBef>
                <a:spcPct val="0"/>
              </a:spcBef>
              <a:spcAft>
                <a:spcPct val="0"/>
              </a:spcAft>
              <a:defRPr/>
            </a:pPr>
            <a:endParaRPr lang="en-IN" sz="1538" kern="0">
              <a:solidFill>
                <a:srgbClr val="646464"/>
              </a:solidFill>
              <a:latin typeface="EYInterstate" panose="02000503020000020004" pitchFamily="2" charset="0"/>
            </a:endParaRPr>
          </a:p>
        </p:txBody>
      </p:sp>
      <p:sp>
        <p:nvSpPr>
          <p:cNvPr id="68" name="Text Box 30"/>
          <p:cNvSpPr txBox="1">
            <a:spLocks noChangeArrowheads="1"/>
          </p:cNvSpPr>
          <p:nvPr/>
        </p:nvSpPr>
        <p:spPr bwMode="auto">
          <a:xfrm>
            <a:off x="3345047" y="1990341"/>
            <a:ext cx="169918" cy="15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781538" eaLnBrk="1" fontAlgn="base" hangingPunct="1">
              <a:spcBef>
                <a:spcPct val="20000"/>
              </a:spcBef>
              <a:spcAft>
                <a:spcPct val="0"/>
              </a:spcAft>
            </a:pPr>
            <a:r>
              <a:rPr lang="en-GB" altLang="en-US" sz="1026" dirty="0">
                <a:solidFill>
                  <a:srgbClr val="646464"/>
                </a:solidFill>
                <a:latin typeface="EYInterstate" panose="02000503020000020004" pitchFamily="2" charset="0"/>
              </a:rPr>
              <a:t>No</a:t>
            </a:r>
          </a:p>
        </p:txBody>
      </p:sp>
      <p:cxnSp>
        <p:nvCxnSpPr>
          <p:cNvPr id="69" name="AutoShape 31"/>
          <p:cNvCxnSpPr>
            <a:cxnSpLocks noChangeShapeType="1"/>
          </p:cNvCxnSpPr>
          <p:nvPr/>
        </p:nvCxnSpPr>
        <p:spPr bwMode="auto">
          <a:xfrm>
            <a:off x="5461777" y="1901080"/>
            <a:ext cx="773420" cy="0"/>
          </a:xfrm>
          <a:prstGeom prst="straightConnector1">
            <a:avLst/>
          </a:prstGeom>
          <a:noFill/>
          <a:ln w="12700">
            <a:solidFill>
              <a:srgbClr val="646464"/>
            </a:solidFill>
            <a:round/>
            <a:headEnd/>
            <a:tailEnd type="triangle" w="med" len="med"/>
          </a:ln>
          <a:extLst>
            <a:ext uri="{909E8E84-426E-40DD-AFC4-6F175D3DCCD1}">
              <a14:hiddenFill xmlns:a14="http://schemas.microsoft.com/office/drawing/2010/main">
                <a:noFill/>
              </a14:hiddenFill>
            </a:ext>
          </a:extLst>
        </p:spPr>
      </p:cxnSp>
      <p:sp>
        <p:nvSpPr>
          <p:cNvPr id="70" name="Text Box 32"/>
          <p:cNvSpPr txBox="1">
            <a:spLocks noChangeArrowheads="1"/>
          </p:cNvSpPr>
          <p:nvPr/>
        </p:nvSpPr>
        <p:spPr bwMode="auto">
          <a:xfrm>
            <a:off x="5658429" y="1874860"/>
            <a:ext cx="229230" cy="15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781538" eaLnBrk="1" fontAlgn="base" hangingPunct="1">
              <a:spcBef>
                <a:spcPct val="20000"/>
              </a:spcBef>
              <a:spcAft>
                <a:spcPct val="0"/>
              </a:spcAft>
            </a:pPr>
            <a:r>
              <a:rPr lang="en-GB" altLang="en-US" sz="1026" dirty="0">
                <a:solidFill>
                  <a:srgbClr val="646464"/>
                </a:solidFill>
                <a:latin typeface="EYInterstate" panose="02000503020000020004" pitchFamily="2" charset="0"/>
              </a:rPr>
              <a:t>Yes</a:t>
            </a:r>
          </a:p>
        </p:txBody>
      </p:sp>
      <p:sp>
        <p:nvSpPr>
          <p:cNvPr id="71" name="Rectangle 33"/>
          <p:cNvSpPr>
            <a:spLocks noChangeArrowheads="1"/>
          </p:cNvSpPr>
          <p:nvPr/>
        </p:nvSpPr>
        <p:spPr bwMode="auto">
          <a:xfrm>
            <a:off x="6267762" y="1730294"/>
            <a:ext cx="1305317" cy="408060"/>
          </a:xfrm>
          <a:prstGeom prst="rect">
            <a:avLst/>
          </a:prstGeom>
          <a:solidFill>
            <a:srgbClr val="808080"/>
          </a:solidFill>
          <a:ln w="12700">
            <a:solidFill>
              <a:srgbClr val="646464"/>
            </a:solidFill>
            <a:miter lim="800000"/>
            <a:headEnd/>
            <a:tailEnd/>
          </a:ln>
        </p:spPr>
        <p:txBody>
          <a:bodyPr lIns="39078" rIns="39078"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defTabSz="781538" eaLnBrk="1" fontAlgn="base" hangingPunct="1">
              <a:spcBef>
                <a:spcPct val="20000"/>
              </a:spcBef>
              <a:spcAft>
                <a:spcPct val="0"/>
              </a:spcAft>
              <a:defRPr/>
            </a:pPr>
            <a:r>
              <a:rPr lang="en-GB" altLang="en-US" sz="1026" kern="0" dirty="0">
                <a:solidFill>
                  <a:srgbClr val="FFFFFF"/>
                </a:solidFill>
                <a:latin typeface="EYInterstate" panose="02000503020000020004" pitchFamily="2" charset="0"/>
              </a:rPr>
              <a:t>Derecognise </a:t>
            </a:r>
            <a:br>
              <a:rPr lang="en-GB" altLang="en-US" sz="1026" kern="0" dirty="0">
                <a:solidFill>
                  <a:srgbClr val="FFFFFF"/>
                </a:solidFill>
                <a:latin typeface="EYInterstate" panose="02000503020000020004" pitchFamily="2" charset="0"/>
              </a:rPr>
            </a:br>
            <a:r>
              <a:rPr lang="en-GB" altLang="en-US" sz="1026" kern="0" dirty="0">
                <a:solidFill>
                  <a:srgbClr val="FFFFFF"/>
                </a:solidFill>
                <a:latin typeface="EYInterstate" panose="02000503020000020004" pitchFamily="2" charset="0"/>
              </a:rPr>
              <a:t>the asset</a:t>
            </a:r>
          </a:p>
        </p:txBody>
      </p:sp>
      <p:sp>
        <p:nvSpPr>
          <p:cNvPr id="72" name="Line 34"/>
          <p:cNvSpPr>
            <a:spLocks noChangeShapeType="1"/>
          </p:cNvSpPr>
          <p:nvPr/>
        </p:nvSpPr>
        <p:spPr bwMode="auto">
          <a:xfrm>
            <a:off x="3220214" y="2563915"/>
            <a:ext cx="0" cy="124833"/>
          </a:xfrm>
          <a:prstGeom prst="line">
            <a:avLst/>
          </a:prstGeom>
          <a:noFill/>
          <a:ln w="12700">
            <a:solidFill>
              <a:srgbClr val="646464"/>
            </a:solidFill>
            <a:round/>
            <a:headEnd/>
            <a:tailEnd type="triangle" w="med" len="med"/>
          </a:ln>
          <a:extLst>
            <a:ext uri="{909E8E84-426E-40DD-AFC4-6F175D3DCCD1}">
              <a14:hiddenFill xmlns:a14="http://schemas.microsoft.com/office/drawing/2010/main">
                <a:noFill/>
              </a14:hiddenFill>
            </a:ext>
          </a:extLst>
        </p:spPr>
        <p:txBody>
          <a:bodyPr/>
          <a:lstStyle/>
          <a:p>
            <a:pPr defTabSz="781538" fontAlgn="base">
              <a:spcBef>
                <a:spcPct val="0"/>
              </a:spcBef>
              <a:spcAft>
                <a:spcPct val="0"/>
              </a:spcAft>
              <a:defRPr/>
            </a:pPr>
            <a:endParaRPr lang="en-IN" sz="1538" kern="0">
              <a:solidFill>
                <a:srgbClr val="646464"/>
              </a:solidFill>
              <a:latin typeface="EYInterstate" panose="02000503020000020004" pitchFamily="2" charset="0"/>
            </a:endParaRPr>
          </a:p>
        </p:txBody>
      </p:sp>
      <p:sp>
        <p:nvSpPr>
          <p:cNvPr id="73" name="Line 35"/>
          <p:cNvSpPr>
            <a:spLocks noChangeShapeType="1"/>
          </p:cNvSpPr>
          <p:nvPr/>
        </p:nvSpPr>
        <p:spPr bwMode="auto">
          <a:xfrm>
            <a:off x="3220214" y="3325124"/>
            <a:ext cx="0" cy="124833"/>
          </a:xfrm>
          <a:prstGeom prst="line">
            <a:avLst/>
          </a:prstGeom>
          <a:noFill/>
          <a:ln w="12700">
            <a:solidFill>
              <a:srgbClr val="646464"/>
            </a:solidFill>
            <a:round/>
            <a:headEnd/>
            <a:tailEnd type="triangle" w="med" len="med"/>
          </a:ln>
          <a:extLst>
            <a:ext uri="{909E8E84-426E-40DD-AFC4-6F175D3DCCD1}">
              <a14:hiddenFill xmlns:a14="http://schemas.microsoft.com/office/drawing/2010/main">
                <a:noFill/>
              </a14:hiddenFill>
            </a:ext>
          </a:extLst>
        </p:spPr>
        <p:txBody>
          <a:bodyPr/>
          <a:lstStyle/>
          <a:p>
            <a:pPr defTabSz="781538" fontAlgn="base">
              <a:spcBef>
                <a:spcPct val="0"/>
              </a:spcBef>
              <a:spcAft>
                <a:spcPct val="0"/>
              </a:spcAft>
              <a:defRPr/>
            </a:pPr>
            <a:endParaRPr lang="en-IN" sz="1538" kern="0">
              <a:solidFill>
                <a:srgbClr val="646464"/>
              </a:solidFill>
              <a:latin typeface="EYInterstate" panose="02000503020000020004" pitchFamily="2" charset="0"/>
            </a:endParaRPr>
          </a:p>
        </p:txBody>
      </p:sp>
      <p:sp>
        <p:nvSpPr>
          <p:cNvPr id="74" name="Line 36"/>
          <p:cNvSpPr>
            <a:spLocks noChangeShapeType="1"/>
          </p:cNvSpPr>
          <p:nvPr/>
        </p:nvSpPr>
        <p:spPr bwMode="auto">
          <a:xfrm>
            <a:off x="3220214" y="3956072"/>
            <a:ext cx="0" cy="124833"/>
          </a:xfrm>
          <a:prstGeom prst="line">
            <a:avLst/>
          </a:prstGeom>
          <a:noFill/>
          <a:ln w="12700">
            <a:solidFill>
              <a:srgbClr val="646464"/>
            </a:solidFill>
            <a:round/>
            <a:headEnd/>
            <a:tailEnd type="triangle" w="med" len="med"/>
          </a:ln>
          <a:extLst>
            <a:ext uri="{909E8E84-426E-40DD-AFC4-6F175D3DCCD1}">
              <a14:hiddenFill xmlns:a14="http://schemas.microsoft.com/office/drawing/2010/main">
                <a:noFill/>
              </a14:hiddenFill>
            </a:ext>
          </a:extLst>
        </p:spPr>
        <p:txBody>
          <a:bodyPr/>
          <a:lstStyle/>
          <a:p>
            <a:pPr defTabSz="781538" fontAlgn="base">
              <a:spcBef>
                <a:spcPct val="0"/>
              </a:spcBef>
              <a:spcAft>
                <a:spcPct val="0"/>
              </a:spcAft>
              <a:defRPr/>
            </a:pPr>
            <a:endParaRPr lang="en-IN" sz="1538" kern="0">
              <a:solidFill>
                <a:srgbClr val="646464"/>
              </a:solidFill>
              <a:latin typeface="EYInterstate" panose="02000503020000020004" pitchFamily="2" charset="0"/>
            </a:endParaRPr>
          </a:p>
        </p:txBody>
      </p:sp>
      <p:sp>
        <p:nvSpPr>
          <p:cNvPr id="75" name="Line 37"/>
          <p:cNvSpPr>
            <a:spLocks noChangeShapeType="1"/>
          </p:cNvSpPr>
          <p:nvPr/>
        </p:nvSpPr>
        <p:spPr bwMode="auto">
          <a:xfrm>
            <a:off x="3220214" y="4511035"/>
            <a:ext cx="0" cy="124833"/>
          </a:xfrm>
          <a:prstGeom prst="line">
            <a:avLst/>
          </a:prstGeom>
          <a:noFill/>
          <a:ln w="12700">
            <a:solidFill>
              <a:srgbClr val="646464"/>
            </a:solidFill>
            <a:round/>
            <a:headEnd/>
            <a:tailEnd type="triangle" w="med" len="med"/>
          </a:ln>
          <a:extLst>
            <a:ext uri="{909E8E84-426E-40DD-AFC4-6F175D3DCCD1}">
              <a14:hiddenFill xmlns:a14="http://schemas.microsoft.com/office/drawing/2010/main">
                <a:noFill/>
              </a14:hiddenFill>
            </a:ext>
          </a:extLst>
        </p:spPr>
        <p:txBody>
          <a:bodyPr/>
          <a:lstStyle/>
          <a:p>
            <a:pPr defTabSz="781538" fontAlgn="base">
              <a:spcBef>
                <a:spcPct val="0"/>
              </a:spcBef>
              <a:spcAft>
                <a:spcPct val="0"/>
              </a:spcAft>
              <a:defRPr/>
            </a:pPr>
            <a:endParaRPr lang="en-IN" sz="1538" kern="0">
              <a:solidFill>
                <a:srgbClr val="646464"/>
              </a:solidFill>
              <a:latin typeface="EYInterstate" panose="02000503020000020004" pitchFamily="2" charset="0"/>
            </a:endParaRPr>
          </a:p>
        </p:txBody>
      </p:sp>
      <p:sp>
        <p:nvSpPr>
          <p:cNvPr id="76" name="Line 38"/>
          <p:cNvSpPr>
            <a:spLocks noChangeShapeType="1"/>
          </p:cNvSpPr>
          <p:nvPr/>
        </p:nvSpPr>
        <p:spPr bwMode="auto">
          <a:xfrm>
            <a:off x="3220214" y="5070069"/>
            <a:ext cx="0" cy="123475"/>
          </a:xfrm>
          <a:prstGeom prst="line">
            <a:avLst/>
          </a:prstGeom>
          <a:noFill/>
          <a:ln w="12700">
            <a:solidFill>
              <a:srgbClr val="646464"/>
            </a:solidFill>
            <a:round/>
            <a:headEnd/>
            <a:tailEnd type="triangle" w="med" len="med"/>
          </a:ln>
          <a:extLst>
            <a:ext uri="{909E8E84-426E-40DD-AFC4-6F175D3DCCD1}">
              <a14:hiddenFill xmlns:a14="http://schemas.microsoft.com/office/drawing/2010/main">
                <a:noFill/>
              </a14:hiddenFill>
            </a:ext>
          </a:extLst>
        </p:spPr>
        <p:txBody>
          <a:bodyPr/>
          <a:lstStyle/>
          <a:p>
            <a:pPr defTabSz="781538" fontAlgn="base">
              <a:spcBef>
                <a:spcPct val="0"/>
              </a:spcBef>
              <a:spcAft>
                <a:spcPct val="0"/>
              </a:spcAft>
              <a:defRPr/>
            </a:pPr>
            <a:endParaRPr lang="en-IN" sz="1538" kern="0">
              <a:solidFill>
                <a:srgbClr val="646464"/>
              </a:solidFill>
              <a:latin typeface="EYInterstate" panose="02000503020000020004" pitchFamily="2" charset="0"/>
            </a:endParaRPr>
          </a:p>
        </p:txBody>
      </p:sp>
      <p:cxnSp>
        <p:nvCxnSpPr>
          <p:cNvPr id="77" name="AutoShape 39"/>
          <p:cNvCxnSpPr>
            <a:cxnSpLocks noChangeShapeType="1"/>
          </p:cNvCxnSpPr>
          <p:nvPr/>
        </p:nvCxnSpPr>
        <p:spPr bwMode="auto">
          <a:xfrm>
            <a:off x="5415252" y="3000374"/>
            <a:ext cx="819944" cy="0"/>
          </a:xfrm>
          <a:prstGeom prst="straightConnector1">
            <a:avLst/>
          </a:prstGeom>
          <a:noFill/>
          <a:ln w="12700">
            <a:solidFill>
              <a:srgbClr val="646464"/>
            </a:solidFill>
            <a:round/>
            <a:headEnd/>
            <a:tailEnd type="triangle" w="med" len="med"/>
          </a:ln>
          <a:extLst>
            <a:ext uri="{909E8E84-426E-40DD-AFC4-6F175D3DCCD1}">
              <a14:hiddenFill xmlns:a14="http://schemas.microsoft.com/office/drawing/2010/main">
                <a:noFill/>
              </a14:hiddenFill>
            </a:ext>
          </a:extLst>
        </p:spPr>
      </p:cxnSp>
      <p:cxnSp>
        <p:nvCxnSpPr>
          <p:cNvPr id="78" name="AutoShape 40"/>
          <p:cNvCxnSpPr>
            <a:cxnSpLocks noChangeShapeType="1"/>
            <a:stCxn id="47" idx="6"/>
            <a:endCxn id="51" idx="1"/>
          </p:cNvCxnSpPr>
          <p:nvPr/>
        </p:nvCxnSpPr>
        <p:spPr bwMode="auto">
          <a:xfrm flipV="1">
            <a:off x="5448207" y="3680626"/>
            <a:ext cx="786990" cy="10856"/>
          </a:xfrm>
          <a:prstGeom prst="straightConnector1">
            <a:avLst/>
          </a:prstGeom>
          <a:noFill/>
          <a:ln w="12700">
            <a:solidFill>
              <a:srgbClr val="646464"/>
            </a:solidFill>
            <a:round/>
            <a:headEnd/>
            <a:tailEnd type="triangle" w="med" len="med"/>
          </a:ln>
          <a:extLst>
            <a:ext uri="{909E8E84-426E-40DD-AFC4-6F175D3DCCD1}">
              <a14:hiddenFill xmlns:a14="http://schemas.microsoft.com/office/drawing/2010/main">
                <a:noFill/>
              </a14:hiddenFill>
            </a:ext>
          </a:extLst>
        </p:spPr>
      </p:cxnSp>
      <p:cxnSp>
        <p:nvCxnSpPr>
          <p:cNvPr id="79" name="AutoShape 41"/>
          <p:cNvCxnSpPr>
            <a:cxnSpLocks noChangeShapeType="1"/>
            <a:stCxn id="48" idx="6"/>
            <a:endCxn id="52" idx="1"/>
          </p:cNvCxnSpPr>
          <p:nvPr/>
        </p:nvCxnSpPr>
        <p:spPr bwMode="auto">
          <a:xfrm>
            <a:off x="5448207" y="4285794"/>
            <a:ext cx="786989" cy="0"/>
          </a:xfrm>
          <a:prstGeom prst="straightConnector1">
            <a:avLst/>
          </a:prstGeom>
          <a:noFill/>
          <a:ln w="12700">
            <a:solidFill>
              <a:srgbClr val="646464"/>
            </a:solidFill>
            <a:round/>
            <a:headEnd/>
            <a:tailEnd type="triangle" w="med" len="med"/>
          </a:ln>
          <a:extLst>
            <a:ext uri="{909E8E84-426E-40DD-AFC4-6F175D3DCCD1}">
              <a14:hiddenFill xmlns:a14="http://schemas.microsoft.com/office/drawing/2010/main">
                <a:noFill/>
              </a14:hiddenFill>
            </a:ext>
          </a:extLst>
        </p:spPr>
      </p:cxnSp>
      <p:cxnSp>
        <p:nvCxnSpPr>
          <p:cNvPr id="80" name="AutoShape 42"/>
          <p:cNvCxnSpPr>
            <a:cxnSpLocks noChangeShapeType="1"/>
            <a:stCxn id="49" idx="6"/>
            <a:endCxn id="53" idx="1"/>
          </p:cNvCxnSpPr>
          <p:nvPr/>
        </p:nvCxnSpPr>
        <p:spPr bwMode="auto">
          <a:xfrm>
            <a:off x="5448207" y="4853952"/>
            <a:ext cx="786990" cy="4444"/>
          </a:xfrm>
          <a:prstGeom prst="straightConnector1">
            <a:avLst/>
          </a:prstGeom>
          <a:noFill/>
          <a:ln w="12700">
            <a:solidFill>
              <a:srgbClr val="646464"/>
            </a:solidFill>
            <a:round/>
            <a:headEnd/>
            <a:tailEnd type="triangle" w="med" len="med"/>
          </a:ln>
          <a:extLst>
            <a:ext uri="{909E8E84-426E-40DD-AFC4-6F175D3DCCD1}">
              <a14:hiddenFill xmlns:a14="http://schemas.microsoft.com/office/drawing/2010/main">
                <a:noFill/>
              </a14:hiddenFill>
            </a:ext>
          </a:extLst>
        </p:spPr>
      </p:cxnSp>
      <p:sp>
        <p:nvSpPr>
          <p:cNvPr id="81" name="TextBox 2"/>
          <p:cNvSpPr txBox="1"/>
          <p:nvPr/>
        </p:nvSpPr>
        <p:spPr>
          <a:xfrm>
            <a:off x="609800" y="5715961"/>
            <a:ext cx="6673935" cy="176863"/>
          </a:xfrm>
          <a:prstGeom prst="rect">
            <a:avLst/>
          </a:prstGeom>
          <a:noFill/>
        </p:spPr>
        <p:txBody>
          <a:bodyPr wrap="square" lIns="0" tIns="31262"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85000"/>
              </a:lnSpc>
              <a:spcAft>
                <a:spcPts val="513"/>
              </a:spcAft>
              <a:buClr>
                <a:schemeClr val="accent2"/>
              </a:buClr>
              <a:buSzPct val="70000"/>
            </a:pPr>
            <a:r>
              <a:rPr lang="en-US" sz="1111" dirty="0">
                <a:latin typeface="EYInterstate" panose="02000503020000020004" pitchFamily="2" charset="0"/>
              </a:rPr>
              <a:t>Note: The Above tree assumes that the consolidation has been already done </a:t>
            </a:r>
            <a:endParaRPr lang="en-IN" sz="1111" dirty="0">
              <a:latin typeface="EYInterstate" panose="02000503020000020004" pitchFamily="2" charset="0"/>
            </a:endParaRPr>
          </a:p>
        </p:txBody>
      </p:sp>
      <p:sp>
        <p:nvSpPr>
          <p:cNvPr id="82" name="Text Box 11"/>
          <p:cNvSpPr txBox="1">
            <a:spLocks noChangeArrowheads="1"/>
          </p:cNvSpPr>
          <p:nvPr/>
        </p:nvSpPr>
        <p:spPr bwMode="auto">
          <a:xfrm>
            <a:off x="482760" y="495514"/>
            <a:ext cx="8374939"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solidFill>
                  <a:schemeClr val="tx1">
                    <a:lumMod val="50000"/>
                  </a:schemeClr>
                </a:solidFill>
              </a:rPr>
              <a:t>Derecognition of Financial Assets (contd..)</a:t>
            </a:r>
          </a:p>
        </p:txBody>
      </p:sp>
    </p:spTree>
    <p:extLst>
      <p:ext uri="{BB962C8B-B14F-4D97-AF65-F5344CB8AC3E}">
        <p14:creationId xmlns:p14="http://schemas.microsoft.com/office/powerpoint/2010/main" val="21904072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09916" y="1305902"/>
            <a:ext cx="7959896" cy="2407903"/>
          </a:xfrm>
          <a:prstGeom prst="rect">
            <a:avLst/>
          </a:prstGeom>
        </p:spPr>
        <p:txBody>
          <a:bodyPr wrap="square">
            <a:spAutoFit/>
          </a:bodyPr>
          <a:lstStyle/>
          <a:p>
            <a:pPr algn="just" defTabSz="781538" fontAlgn="base" hangingPunct="0">
              <a:spcBef>
                <a:spcPct val="0"/>
              </a:spcBef>
              <a:spcAft>
                <a:spcPct val="0"/>
              </a:spcAft>
              <a:defRPr/>
            </a:pPr>
            <a:r>
              <a:rPr lang="en-US" sz="1368" kern="0" dirty="0">
                <a:solidFill>
                  <a:srgbClr val="808080"/>
                </a:solidFill>
                <a:latin typeface="EYInterstate" panose="02000503020000020004" pitchFamily="2" charset="0"/>
              </a:rPr>
              <a:t>When the entity’s continuing involvement takes form of guaranteeing the transferred financial asset, </a:t>
            </a:r>
            <a:r>
              <a:rPr lang="en-US" sz="1368" kern="0" dirty="0" err="1">
                <a:solidFill>
                  <a:srgbClr val="808080"/>
                </a:solidFill>
                <a:latin typeface="EYInterstate" panose="02000503020000020004" pitchFamily="2" charset="0"/>
              </a:rPr>
              <a:t>Ind</a:t>
            </a:r>
            <a:r>
              <a:rPr lang="en-US" sz="1368" kern="0" dirty="0">
                <a:solidFill>
                  <a:srgbClr val="808080"/>
                </a:solidFill>
                <a:latin typeface="EYInterstate" panose="02000503020000020004" pitchFamily="2" charset="0"/>
              </a:rPr>
              <a:t> AS 39 states the </a:t>
            </a:r>
            <a:r>
              <a:rPr lang="en-US" sz="1368" u="sng" kern="0" dirty="0">
                <a:solidFill>
                  <a:srgbClr val="808080"/>
                </a:solidFill>
                <a:latin typeface="EYInterstate" panose="02000503020000020004" pitchFamily="2" charset="0"/>
              </a:rPr>
              <a:t>extent of the entity’s continuing involvement is lower of:</a:t>
            </a:r>
            <a:endParaRPr lang="en-IN" sz="1368" u="sng" kern="0" dirty="0">
              <a:solidFill>
                <a:srgbClr val="808080"/>
              </a:solidFill>
              <a:latin typeface="EYInterstate" panose="02000503020000020004" pitchFamily="2" charset="0"/>
            </a:endParaRPr>
          </a:p>
          <a:p>
            <a:pPr marL="244231" indent="-244231" algn="just" defTabSz="781538" fontAlgn="base">
              <a:spcBef>
                <a:spcPct val="0"/>
              </a:spcBef>
              <a:spcAft>
                <a:spcPct val="0"/>
              </a:spcAft>
              <a:buFont typeface="Wingdings" panose="05000000000000000000" pitchFamily="2" charset="2"/>
              <a:buChar char="Ø"/>
              <a:defRPr/>
            </a:pPr>
            <a:r>
              <a:rPr lang="en-US" sz="1368" kern="0" dirty="0">
                <a:solidFill>
                  <a:srgbClr val="808080"/>
                </a:solidFill>
                <a:latin typeface="EYInterstate" panose="02000503020000020004" pitchFamily="2" charset="0"/>
              </a:rPr>
              <a:t>Amount of the asset; and</a:t>
            </a:r>
            <a:endParaRPr lang="en-IN" sz="1368" kern="0" dirty="0">
              <a:solidFill>
                <a:srgbClr val="808080"/>
              </a:solidFill>
              <a:latin typeface="EYInterstate" panose="02000503020000020004" pitchFamily="2" charset="0"/>
            </a:endParaRPr>
          </a:p>
          <a:p>
            <a:pPr marL="244231" indent="-244231" algn="just" defTabSz="781538" fontAlgn="base">
              <a:spcBef>
                <a:spcPct val="0"/>
              </a:spcBef>
              <a:spcAft>
                <a:spcPct val="0"/>
              </a:spcAft>
              <a:buFont typeface="Wingdings" panose="05000000000000000000" pitchFamily="2" charset="2"/>
              <a:buChar char="Ø"/>
              <a:defRPr/>
            </a:pPr>
            <a:r>
              <a:rPr lang="en-US" sz="1368" kern="0" dirty="0">
                <a:solidFill>
                  <a:srgbClr val="808080"/>
                </a:solidFill>
                <a:latin typeface="EYInterstate" panose="02000503020000020004" pitchFamily="2" charset="0"/>
              </a:rPr>
              <a:t>Maximum amount of the consideration received that the entity could be required to repay </a:t>
            </a:r>
            <a:r>
              <a:rPr lang="en-US" sz="1368" b="1" kern="0" dirty="0">
                <a:solidFill>
                  <a:srgbClr val="808080"/>
                </a:solidFill>
                <a:latin typeface="EYInterstate" panose="02000503020000020004" pitchFamily="2" charset="0"/>
              </a:rPr>
              <a:t>(“guarantee amount”)</a:t>
            </a:r>
            <a:endParaRPr lang="en-US" sz="1197" b="1" kern="0" dirty="0">
              <a:solidFill>
                <a:srgbClr val="808080"/>
              </a:solidFill>
              <a:latin typeface="EYInterstate" panose="02000503020000020004" pitchFamily="2" charset="0"/>
            </a:endParaRPr>
          </a:p>
          <a:p>
            <a:pPr defTabSz="781538" fontAlgn="base">
              <a:spcBef>
                <a:spcPct val="0"/>
              </a:spcBef>
              <a:spcAft>
                <a:spcPct val="0"/>
              </a:spcAft>
              <a:defRPr/>
            </a:pPr>
            <a:endParaRPr lang="en-IN" sz="1368" kern="0" dirty="0">
              <a:solidFill>
                <a:srgbClr val="808080"/>
              </a:solidFill>
              <a:latin typeface="EYInterstate" panose="02000503020000020004" pitchFamily="2" charset="0"/>
            </a:endParaRPr>
          </a:p>
          <a:p>
            <a:pPr algn="just" defTabSz="781538" fontAlgn="base" hangingPunct="0">
              <a:spcBef>
                <a:spcPct val="0"/>
              </a:spcBef>
              <a:spcAft>
                <a:spcPct val="0"/>
              </a:spcAft>
              <a:defRPr/>
            </a:pPr>
            <a:r>
              <a:rPr lang="en-US" sz="1368" kern="0" dirty="0">
                <a:solidFill>
                  <a:srgbClr val="808080"/>
                </a:solidFill>
                <a:latin typeface="EYInterstate" panose="02000503020000020004" pitchFamily="2" charset="0"/>
              </a:rPr>
              <a:t>Additionally, when an entity </a:t>
            </a:r>
            <a:r>
              <a:rPr lang="en-US" sz="1368" u="sng" kern="0" dirty="0">
                <a:solidFill>
                  <a:srgbClr val="808080"/>
                </a:solidFill>
                <a:latin typeface="EYInterstate" panose="02000503020000020004" pitchFamily="2" charset="0"/>
              </a:rPr>
              <a:t>continues to recognize an asset to the extent of its continuing involvement</a:t>
            </a:r>
            <a:r>
              <a:rPr lang="en-US" sz="1368" kern="0" dirty="0">
                <a:solidFill>
                  <a:srgbClr val="808080"/>
                </a:solidFill>
                <a:latin typeface="EYInterstate" panose="02000503020000020004" pitchFamily="2" charset="0"/>
              </a:rPr>
              <a:t>, Ind AS 39 also requires entity to </a:t>
            </a:r>
            <a:r>
              <a:rPr lang="en-US" sz="1368" u="sng" kern="0" dirty="0">
                <a:solidFill>
                  <a:srgbClr val="808080"/>
                </a:solidFill>
                <a:latin typeface="EYInterstate" panose="02000503020000020004" pitchFamily="2" charset="0"/>
              </a:rPr>
              <a:t>recognize an associated liability initially measured at guaranteed amount plus the fair value of the guarantee</a:t>
            </a:r>
            <a:r>
              <a:rPr lang="en-US" sz="1368" kern="0" dirty="0">
                <a:solidFill>
                  <a:srgbClr val="808080"/>
                </a:solidFill>
                <a:latin typeface="EYInterstate" panose="02000503020000020004" pitchFamily="2" charset="0"/>
              </a:rPr>
              <a:t> (which is normally consideration received for guarantee)</a:t>
            </a:r>
          </a:p>
          <a:p>
            <a:pPr algn="just" defTabSz="781538" fontAlgn="base" hangingPunct="0">
              <a:spcBef>
                <a:spcPct val="0"/>
              </a:spcBef>
              <a:spcAft>
                <a:spcPct val="0"/>
              </a:spcAft>
              <a:defRPr/>
            </a:pPr>
            <a:endParaRPr lang="en-IN" sz="1368" kern="0" dirty="0">
              <a:solidFill>
                <a:srgbClr val="808080"/>
              </a:solidFill>
              <a:latin typeface="EYInterstate" panose="02000503020000020004" pitchFamily="2" charset="0"/>
            </a:endParaRPr>
          </a:p>
        </p:txBody>
      </p:sp>
      <p:sp>
        <p:nvSpPr>
          <p:cNvPr id="19" name="TextBox 18"/>
          <p:cNvSpPr txBox="1"/>
          <p:nvPr/>
        </p:nvSpPr>
        <p:spPr>
          <a:xfrm>
            <a:off x="481349" y="3544665"/>
            <a:ext cx="7882194" cy="934358"/>
          </a:xfrm>
          <a:prstGeom prst="rect">
            <a:avLst/>
          </a:prstGeom>
          <a:solidFill>
            <a:srgbClr val="FAE600"/>
          </a:solidFill>
        </p:spPr>
        <p:txBody>
          <a:bodyPr wrap="square" rtlCol="0">
            <a:spAutoFit/>
          </a:bodyPr>
          <a:lstStyle/>
          <a:p>
            <a:pPr algn="just" defTabSz="781538" fontAlgn="base">
              <a:spcBef>
                <a:spcPct val="0"/>
              </a:spcBef>
              <a:spcAft>
                <a:spcPct val="0"/>
              </a:spcAft>
              <a:defRPr/>
            </a:pPr>
            <a:r>
              <a:rPr lang="en-GB" sz="1368" kern="0" dirty="0">
                <a:solidFill>
                  <a:srgbClr val="808080"/>
                </a:solidFill>
                <a:latin typeface="EYInterstate" panose="02000503020000020004" pitchFamily="2" charset="0"/>
              </a:rPr>
              <a:t>For example, Entity has loan portfolio carried at $10 million with fair value of $10.5 million. The entity sells the rights to 100% of cash flows to a third party for a payment of $10.55 million, which includes a payment of $50K in return for the transferor agreeing to absorb first $1 million of default losses on portfolio.</a:t>
            </a:r>
            <a:endParaRPr lang="en-IN" sz="1368" kern="0" dirty="0">
              <a:solidFill>
                <a:srgbClr val="808080"/>
              </a:solidFill>
              <a:latin typeface="EYInterstate" panose="02000503020000020004" pitchFamily="2" charset="0"/>
            </a:endParaRPr>
          </a:p>
        </p:txBody>
      </p:sp>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2631" y="5006201"/>
            <a:ext cx="3809689" cy="1034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0"/>
          <p:cNvSpPr txBox="1"/>
          <p:nvPr/>
        </p:nvSpPr>
        <p:spPr>
          <a:xfrm>
            <a:off x="2172632" y="4629990"/>
            <a:ext cx="3923957" cy="302840"/>
          </a:xfrm>
          <a:prstGeom prst="rect">
            <a:avLst/>
          </a:prstGeom>
          <a:solidFill>
            <a:schemeClr val="accent1">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defTabSz="781538" fontAlgn="base">
              <a:spcBef>
                <a:spcPct val="0"/>
              </a:spcBef>
              <a:spcAft>
                <a:spcPct val="0"/>
              </a:spcAft>
              <a:defRPr/>
            </a:pPr>
            <a:r>
              <a:rPr lang="en-US" sz="1368" kern="0" dirty="0">
                <a:solidFill>
                  <a:schemeClr val="tx2"/>
                </a:solidFill>
                <a:latin typeface="EYInterstate" panose="02000503020000020004" pitchFamily="2" charset="0"/>
              </a:rPr>
              <a:t>Treatment under Ind AS </a:t>
            </a:r>
            <a:endParaRPr lang="en-IN" sz="1368" kern="0" dirty="0">
              <a:solidFill>
                <a:schemeClr val="tx2"/>
              </a:solidFill>
              <a:latin typeface="EYInterstate" panose="02000503020000020004" pitchFamily="2" charset="0"/>
            </a:endParaRPr>
          </a:p>
        </p:txBody>
      </p:sp>
      <p:sp>
        <p:nvSpPr>
          <p:cNvPr id="8" name="Text Box 11"/>
          <p:cNvSpPr txBox="1">
            <a:spLocks noChangeArrowheads="1"/>
          </p:cNvSpPr>
          <p:nvPr/>
        </p:nvSpPr>
        <p:spPr bwMode="auto">
          <a:xfrm>
            <a:off x="482760" y="495514"/>
            <a:ext cx="8374939"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solidFill>
                  <a:schemeClr val="tx1">
                    <a:lumMod val="50000"/>
                  </a:schemeClr>
                </a:solidFill>
              </a:rPr>
              <a:t>Derecognition of Financial Assets (contd..)</a:t>
            </a:r>
          </a:p>
        </p:txBody>
      </p:sp>
    </p:spTree>
    <p:extLst>
      <p:ext uri="{BB962C8B-B14F-4D97-AF65-F5344CB8AC3E}">
        <p14:creationId xmlns:p14="http://schemas.microsoft.com/office/powerpoint/2010/main" val="3922016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utoShape 6"/>
          <p:cNvSpPr>
            <a:spLocks noChangeArrowheads="1"/>
          </p:cNvSpPr>
          <p:nvPr/>
        </p:nvSpPr>
        <p:spPr bwMode="blackWhite">
          <a:xfrm>
            <a:off x="2014286" y="3916124"/>
            <a:ext cx="3877469" cy="646173"/>
          </a:xfrm>
          <a:prstGeom prst="flowChartAlternateProcess">
            <a:avLst/>
          </a:prstGeom>
          <a:solidFill>
            <a:srgbClr val="FAE600"/>
          </a:solidFill>
          <a:ln w="9525" algn="ctr">
            <a:solidFill>
              <a:srgbClr val="B26F7E"/>
            </a:solidFill>
            <a:miter lim="800000"/>
            <a:headEnd/>
            <a:tailEnd/>
          </a:ln>
          <a:effectLst/>
          <a:scene3d>
            <a:camera prst="orthographicFront"/>
            <a:lightRig rig="threePt" dir="t"/>
          </a:scene3d>
          <a:sp3d>
            <a:bevelT/>
          </a:sp3d>
        </p:spPr>
        <p:txBody>
          <a:bodyPr lIns="61540" tIns="61540" rIns="61540" bIns="61540" anchor="ctr"/>
          <a:lstStyle/>
          <a:p>
            <a:pPr algn="ctr" defTabSz="781538" fontAlgn="base">
              <a:spcBef>
                <a:spcPct val="0"/>
              </a:spcBef>
              <a:spcAft>
                <a:spcPct val="0"/>
              </a:spcAft>
              <a:defRPr/>
            </a:pPr>
            <a:r>
              <a:rPr lang="en-GB" sz="1538" b="1" kern="0" dirty="0">
                <a:solidFill>
                  <a:srgbClr val="808080"/>
                </a:solidFill>
                <a:latin typeface="EYInterstate" panose="02000503020000020004" pitchFamily="2" charset="0"/>
              </a:rPr>
              <a:t>Derecognise </a:t>
            </a:r>
          </a:p>
        </p:txBody>
      </p:sp>
      <p:sp>
        <p:nvSpPr>
          <p:cNvPr id="18" name="AutoShape 6"/>
          <p:cNvSpPr>
            <a:spLocks noChangeArrowheads="1"/>
          </p:cNvSpPr>
          <p:nvPr/>
        </p:nvSpPr>
        <p:spPr bwMode="blackWhite">
          <a:xfrm>
            <a:off x="2035996" y="2815442"/>
            <a:ext cx="3877469" cy="615403"/>
          </a:xfrm>
          <a:prstGeom prst="flowChartAlternateProcess">
            <a:avLst/>
          </a:prstGeom>
          <a:solidFill>
            <a:srgbClr val="FAE600"/>
          </a:solidFill>
          <a:ln w="9525" algn="ctr">
            <a:solidFill>
              <a:srgbClr val="B26F7E"/>
            </a:solidFill>
            <a:miter lim="800000"/>
            <a:headEnd/>
            <a:tailEnd/>
          </a:ln>
          <a:effectLst/>
          <a:scene3d>
            <a:camera prst="orthographicFront"/>
            <a:lightRig rig="threePt" dir="t"/>
          </a:scene3d>
          <a:sp3d>
            <a:bevelT/>
          </a:sp3d>
        </p:spPr>
        <p:txBody>
          <a:bodyPr lIns="61540" tIns="61540" rIns="61540" bIns="61540" anchor="ctr"/>
          <a:lstStyle/>
          <a:p>
            <a:pPr algn="ctr" defTabSz="781538" fontAlgn="base">
              <a:spcBef>
                <a:spcPct val="0"/>
              </a:spcBef>
              <a:spcAft>
                <a:spcPct val="0"/>
              </a:spcAft>
              <a:defRPr/>
            </a:pPr>
            <a:r>
              <a:rPr lang="en-GB" sz="1538" b="1" kern="0" dirty="0">
                <a:solidFill>
                  <a:srgbClr val="808080"/>
                </a:solidFill>
                <a:latin typeface="EYInterstate" panose="02000503020000020004" pitchFamily="2" charset="0"/>
              </a:rPr>
              <a:t>Financial liability is extinguished</a:t>
            </a:r>
          </a:p>
        </p:txBody>
      </p:sp>
      <p:sp>
        <p:nvSpPr>
          <p:cNvPr id="19" name="AutoShape 8"/>
          <p:cNvSpPr>
            <a:spLocks noChangeArrowheads="1"/>
          </p:cNvSpPr>
          <p:nvPr/>
        </p:nvSpPr>
        <p:spPr bwMode="blackWhite">
          <a:xfrm>
            <a:off x="1445923" y="1403441"/>
            <a:ext cx="4923770" cy="923104"/>
          </a:xfrm>
          <a:prstGeom prst="flowChartAlternateProcess">
            <a:avLst/>
          </a:prstGeom>
          <a:solidFill>
            <a:srgbClr val="FAE600"/>
          </a:solidFill>
          <a:ln w="9525" algn="ctr">
            <a:solidFill>
              <a:srgbClr val="EBB700"/>
            </a:solidFill>
            <a:miter lim="800000"/>
            <a:headEnd/>
            <a:tailEnd/>
          </a:ln>
          <a:effectLst/>
          <a:scene3d>
            <a:camera prst="orthographicFront"/>
            <a:lightRig rig="threePt" dir="t"/>
          </a:scene3d>
          <a:sp3d>
            <a:bevelT/>
          </a:sp3d>
        </p:spPr>
        <p:txBody>
          <a:bodyPr lIns="61540" tIns="61540" rIns="61540" bIns="61540" anchor="ctr" anchorCtr="0"/>
          <a:lstStyle/>
          <a:p>
            <a:pPr algn="ctr" defTabSz="781538" fontAlgn="base">
              <a:spcBef>
                <a:spcPct val="0"/>
              </a:spcBef>
              <a:spcAft>
                <a:spcPct val="0"/>
              </a:spcAft>
              <a:defRPr/>
            </a:pPr>
            <a:r>
              <a:rPr lang="en-GB" sz="1709" b="1" kern="0" dirty="0">
                <a:solidFill>
                  <a:srgbClr val="808080"/>
                </a:solidFill>
                <a:latin typeface="EYInterstate" panose="02000503020000020004" pitchFamily="2" charset="0"/>
              </a:rPr>
              <a:t>Is the obligation in the contract discharged, cancelled or expired? </a:t>
            </a:r>
            <a:endParaRPr lang="en-US" sz="1709" b="1" kern="0" dirty="0">
              <a:solidFill>
                <a:srgbClr val="808080"/>
              </a:solidFill>
              <a:latin typeface="EYInterstate" panose="02000503020000020004" pitchFamily="2" charset="0"/>
            </a:endParaRPr>
          </a:p>
        </p:txBody>
      </p:sp>
      <p:sp>
        <p:nvSpPr>
          <p:cNvPr id="20" name="AutoShape 51"/>
          <p:cNvSpPr>
            <a:spLocks noChangeArrowheads="1"/>
          </p:cNvSpPr>
          <p:nvPr/>
        </p:nvSpPr>
        <p:spPr bwMode="blackWhite">
          <a:xfrm rot="5400000">
            <a:off x="3723166" y="2254352"/>
            <a:ext cx="369284" cy="615471"/>
          </a:xfrm>
          <a:prstGeom prst="homePlate">
            <a:avLst>
              <a:gd name="adj" fmla="val 48051"/>
            </a:avLst>
          </a:prstGeom>
          <a:solidFill>
            <a:srgbClr val="FFFFFF">
              <a:lumMod val="85000"/>
            </a:srgbClr>
          </a:solidFill>
          <a:ln w="9525" algn="ctr">
            <a:solidFill>
              <a:srgbClr val="C84E00"/>
            </a:solidFill>
            <a:miter lim="800000"/>
            <a:headEnd/>
            <a:tailEnd/>
          </a:ln>
          <a:effectLst/>
          <a:scene3d>
            <a:camera prst="orthographicFront"/>
            <a:lightRig rig="threePt" dir="t"/>
          </a:scene3d>
          <a:sp3d>
            <a:bevelT/>
          </a:sp3d>
        </p:spPr>
        <p:txBody>
          <a:bodyPr rot="10800000" vert="eaVert" wrap="none" lIns="61540" tIns="61540" rIns="61540" bIns="61540" anchor="ctr"/>
          <a:lstStyle/>
          <a:p>
            <a:pPr algn="ctr" defTabSz="781538" fontAlgn="base">
              <a:spcBef>
                <a:spcPct val="0"/>
              </a:spcBef>
              <a:spcAft>
                <a:spcPct val="0"/>
              </a:spcAft>
              <a:defRPr/>
            </a:pPr>
            <a:r>
              <a:rPr lang="en-GB" sz="1368" kern="0" dirty="0">
                <a:solidFill>
                  <a:srgbClr val="808080"/>
                </a:solidFill>
                <a:latin typeface="EYInterstate" panose="02000503020000020004" pitchFamily="2" charset="0"/>
              </a:rPr>
              <a:t>yes</a:t>
            </a:r>
          </a:p>
        </p:txBody>
      </p:sp>
      <p:sp>
        <p:nvSpPr>
          <p:cNvPr id="21" name="AutoShape 51"/>
          <p:cNvSpPr>
            <a:spLocks noChangeArrowheads="1"/>
          </p:cNvSpPr>
          <p:nvPr/>
        </p:nvSpPr>
        <p:spPr bwMode="blackWhite">
          <a:xfrm rot="5400000">
            <a:off x="3755732" y="3365890"/>
            <a:ext cx="369284" cy="615471"/>
          </a:xfrm>
          <a:prstGeom prst="homePlate">
            <a:avLst>
              <a:gd name="adj" fmla="val 48051"/>
            </a:avLst>
          </a:prstGeom>
          <a:solidFill>
            <a:srgbClr val="FFFFFF">
              <a:lumMod val="85000"/>
            </a:srgbClr>
          </a:solidFill>
          <a:ln w="9525" algn="ctr">
            <a:solidFill>
              <a:srgbClr val="C84E00"/>
            </a:solidFill>
            <a:miter lim="800000"/>
            <a:headEnd/>
            <a:tailEnd/>
          </a:ln>
          <a:effectLst/>
          <a:scene3d>
            <a:camera prst="orthographicFront"/>
            <a:lightRig rig="threePt" dir="t"/>
          </a:scene3d>
          <a:sp3d>
            <a:bevelT/>
          </a:sp3d>
        </p:spPr>
        <p:txBody>
          <a:bodyPr rot="10800000" vert="eaVert" wrap="none" lIns="61540" tIns="61540" rIns="61540" bIns="61540" anchor="ctr"/>
          <a:lstStyle/>
          <a:p>
            <a:pPr algn="ctr" defTabSz="781538" fontAlgn="base">
              <a:spcBef>
                <a:spcPct val="0"/>
              </a:spcBef>
              <a:spcAft>
                <a:spcPct val="0"/>
              </a:spcAft>
              <a:defRPr/>
            </a:pPr>
            <a:r>
              <a:rPr lang="en-GB" sz="1368" kern="0" dirty="0">
                <a:solidFill>
                  <a:srgbClr val="808080"/>
                </a:solidFill>
                <a:latin typeface="EYInterstate" panose="02000503020000020004" pitchFamily="2" charset="0"/>
              </a:rPr>
              <a:t>yes</a:t>
            </a:r>
          </a:p>
        </p:txBody>
      </p:sp>
      <p:sp>
        <p:nvSpPr>
          <p:cNvPr id="9" name="Text Box 11"/>
          <p:cNvSpPr txBox="1">
            <a:spLocks noChangeArrowheads="1"/>
          </p:cNvSpPr>
          <p:nvPr/>
        </p:nvSpPr>
        <p:spPr bwMode="auto">
          <a:xfrm>
            <a:off x="482760" y="495514"/>
            <a:ext cx="8374939"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Derecognition of Financial Liabilities</a:t>
            </a:r>
            <a:endParaRPr lang="en-US" altLang="en-US" sz="2051" dirty="0">
              <a:solidFill>
                <a:schemeClr val="tx1">
                  <a:lumMod val="50000"/>
                </a:schemeClr>
              </a:solidFill>
            </a:endParaRPr>
          </a:p>
        </p:txBody>
      </p:sp>
    </p:spTree>
    <p:extLst>
      <p:ext uri="{BB962C8B-B14F-4D97-AF65-F5344CB8AC3E}">
        <p14:creationId xmlns:p14="http://schemas.microsoft.com/office/powerpoint/2010/main" val="1791016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AutoShape 6"/>
          <p:cNvSpPr>
            <a:spLocks noChangeArrowheads="1"/>
          </p:cNvSpPr>
          <p:nvPr/>
        </p:nvSpPr>
        <p:spPr bwMode="blackWhite">
          <a:xfrm>
            <a:off x="3609747" y="3144745"/>
            <a:ext cx="2708074" cy="1784867"/>
          </a:xfrm>
          <a:prstGeom prst="flowChartAlternateProcess">
            <a:avLst/>
          </a:prstGeom>
          <a:solidFill>
            <a:srgbClr val="FAE600"/>
          </a:solidFill>
          <a:ln w="9525" algn="ctr">
            <a:noFill/>
            <a:miter lim="800000"/>
            <a:headEnd/>
            <a:tailEnd/>
          </a:ln>
          <a:effectLst/>
        </p:spPr>
        <p:txBody>
          <a:bodyPr lIns="61540" tIns="61540" rIns="61540" bIns="61540" anchor="ctr" anchorCtr="0"/>
          <a:lstStyle/>
          <a:p>
            <a:pPr algn="ctr" defTabSz="781538" fontAlgn="base">
              <a:spcBef>
                <a:spcPct val="0"/>
              </a:spcBef>
              <a:spcAft>
                <a:spcPct val="0"/>
              </a:spcAft>
            </a:pPr>
            <a:r>
              <a:rPr lang="en-GB" sz="1709" b="1" dirty="0">
                <a:solidFill>
                  <a:srgbClr val="646464"/>
                </a:solidFill>
                <a:latin typeface="EYInterstate" panose="02000503020000020004" pitchFamily="2" charset="0"/>
              </a:rPr>
              <a:t>Qualitative assessment:</a:t>
            </a:r>
          </a:p>
          <a:p>
            <a:pPr algn="ctr" defTabSz="781538" fontAlgn="base">
              <a:spcBef>
                <a:spcPct val="0"/>
              </a:spcBef>
              <a:spcAft>
                <a:spcPct val="0"/>
              </a:spcAft>
            </a:pPr>
            <a:r>
              <a:rPr lang="en-GB" sz="1538" dirty="0">
                <a:solidFill>
                  <a:srgbClr val="646464"/>
                </a:solidFill>
                <a:latin typeface="EYInterstate" panose="02000503020000020004" pitchFamily="2" charset="0"/>
              </a:rPr>
              <a:t>Are there substantial differences in terms that by their nature are not captured by the quantitative assessment?</a:t>
            </a:r>
          </a:p>
        </p:txBody>
      </p:sp>
      <p:sp>
        <p:nvSpPr>
          <p:cNvPr id="24" name="AutoShape 6"/>
          <p:cNvSpPr>
            <a:spLocks noChangeArrowheads="1"/>
          </p:cNvSpPr>
          <p:nvPr/>
        </p:nvSpPr>
        <p:spPr bwMode="blackWhite">
          <a:xfrm>
            <a:off x="6687104" y="3144745"/>
            <a:ext cx="1354037" cy="1723320"/>
          </a:xfrm>
          <a:prstGeom prst="flowChartAlternateProcess">
            <a:avLst/>
          </a:prstGeom>
          <a:solidFill>
            <a:srgbClr val="FAE600"/>
          </a:solidFill>
          <a:ln w="9525" algn="ctr">
            <a:noFill/>
            <a:miter lim="800000"/>
            <a:headEnd/>
            <a:tailEnd/>
          </a:ln>
          <a:effectLst/>
        </p:spPr>
        <p:txBody>
          <a:bodyPr lIns="61540" tIns="61540" rIns="61540" bIns="61540" anchor="ctr"/>
          <a:lstStyle/>
          <a:p>
            <a:pPr algn="ctr" defTabSz="781538" fontAlgn="base">
              <a:spcBef>
                <a:spcPct val="0"/>
              </a:spcBef>
              <a:spcAft>
                <a:spcPct val="0"/>
              </a:spcAft>
            </a:pPr>
            <a:r>
              <a:rPr lang="en-GB" sz="1538" b="1" dirty="0">
                <a:solidFill>
                  <a:srgbClr val="646464"/>
                </a:solidFill>
                <a:latin typeface="EYInterstate" panose="02000503020000020004" pitchFamily="2" charset="0"/>
              </a:rPr>
              <a:t>Continue to recognise </a:t>
            </a:r>
          </a:p>
        </p:txBody>
      </p:sp>
      <p:sp>
        <p:nvSpPr>
          <p:cNvPr id="25" name="AutoShape 6"/>
          <p:cNvSpPr>
            <a:spLocks noChangeArrowheads="1"/>
          </p:cNvSpPr>
          <p:nvPr/>
        </p:nvSpPr>
        <p:spPr bwMode="blackWhite">
          <a:xfrm>
            <a:off x="655486" y="3144746"/>
            <a:ext cx="2584979" cy="677018"/>
          </a:xfrm>
          <a:prstGeom prst="flowChartAlternateProcess">
            <a:avLst/>
          </a:prstGeom>
          <a:solidFill>
            <a:srgbClr val="FAE600"/>
          </a:solidFill>
          <a:ln w="9525" algn="ctr">
            <a:noFill/>
            <a:miter lim="800000"/>
            <a:headEnd/>
            <a:tailEnd/>
          </a:ln>
          <a:effectLst/>
        </p:spPr>
        <p:txBody>
          <a:bodyPr lIns="61540" tIns="61540" rIns="61540" bIns="61540" anchor="ctr"/>
          <a:lstStyle/>
          <a:p>
            <a:pPr algn="ctr" defTabSz="781538" fontAlgn="base">
              <a:spcBef>
                <a:spcPct val="0"/>
              </a:spcBef>
              <a:spcAft>
                <a:spcPct val="0"/>
              </a:spcAft>
            </a:pPr>
            <a:r>
              <a:rPr lang="en-GB" sz="1538" b="1" dirty="0">
                <a:solidFill>
                  <a:srgbClr val="646464"/>
                </a:solidFill>
                <a:latin typeface="EYInterstate" panose="02000503020000020004" pitchFamily="2" charset="0"/>
              </a:rPr>
              <a:t>Substantial modification of terms</a:t>
            </a:r>
          </a:p>
        </p:txBody>
      </p:sp>
      <p:sp>
        <p:nvSpPr>
          <p:cNvPr id="26" name="AutoShape 8"/>
          <p:cNvSpPr>
            <a:spLocks noChangeArrowheads="1"/>
          </p:cNvSpPr>
          <p:nvPr/>
        </p:nvSpPr>
        <p:spPr bwMode="blackWhite">
          <a:xfrm>
            <a:off x="655486" y="1417843"/>
            <a:ext cx="7385655" cy="1292490"/>
          </a:xfrm>
          <a:prstGeom prst="flowChartAlternateProcess">
            <a:avLst/>
          </a:prstGeom>
          <a:solidFill>
            <a:srgbClr val="FFFFFF"/>
          </a:solidFill>
          <a:ln w="9525" algn="ctr">
            <a:noFill/>
            <a:miter lim="800000"/>
            <a:headEnd/>
            <a:tailEnd/>
          </a:ln>
          <a:effectLst/>
        </p:spPr>
        <p:txBody>
          <a:bodyPr lIns="61540" tIns="61540" rIns="61540" bIns="61540" anchor="ctr" anchorCtr="0"/>
          <a:lstStyle/>
          <a:p>
            <a:pPr algn="ctr" defTabSz="781538" fontAlgn="base">
              <a:spcBef>
                <a:spcPct val="0"/>
              </a:spcBef>
              <a:spcAft>
                <a:spcPct val="0"/>
              </a:spcAft>
              <a:defRPr/>
            </a:pPr>
            <a:r>
              <a:rPr lang="en-GB" sz="1709" b="1" kern="0" dirty="0">
                <a:solidFill>
                  <a:srgbClr val="808080"/>
                </a:solidFill>
                <a:latin typeface="EYInterstate" panose="02000503020000020004" pitchFamily="2" charset="0"/>
              </a:rPr>
              <a:t>Quantitative 10% assessment:</a:t>
            </a:r>
            <a:br>
              <a:rPr lang="en-GB" sz="1709" b="1" kern="0" dirty="0">
                <a:solidFill>
                  <a:srgbClr val="808080"/>
                </a:solidFill>
                <a:latin typeface="EYInterstate" panose="02000503020000020004" pitchFamily="2" charset="0"/>
              </a:rPr>
            </a:br>
            <a:r>
              <a:rPr lang="en-GB" sz="1709" kern="0" dirty="0">
                <a:solidFill>
                  <a:srgbClr val="808080"/>
                </a:solidFill>
                <a:latin typeface="EYInterstate" panose="02000503020000020004" pitchFamily="2" charset="0"/>
              </a:rPr>
              <a:t>D</a:t>
            </a:r>
            <a:r>
              <a:rPr lang="en-GB" sz="1538" kern="0" dirty="0">
                <a:solidFill>
                  <a:srgbClr val="808080"/>
                </a:solidFill>
                <a:latin typeface="EYInterstate" panose="02000503020000020004" pitchFamily="2" charset="0"/>
              </a:rPr>
              <a:t>oes net present value of the cash flows under the new terms (including any fees paid / received), discounted using original effective interest rate, differ at least 10% from the present value of the remaining cash flows under the original terms?</a:t>
            </a:r>
            <a:endParaRPr lang="en-US" sz="1538" kern="0" dirty="0">
              <a:solidFill>
                <a:srgbClr val="808080"/>
              </a:solidFill>
              <a:latin typeface="EYInterstate" panose="02000503020000020004" pitchFamily="2" charset="0"/>
            </a:endParaRPr>
          </a:p>
        </p:txBody>
      </p:sp>
      <p:sp>
        <p:nvSpPr>
          <p:cNvPr id="27" name="AutoShape 51"/>
          <p:cNvSpPr>
            <a:spLocks noChangeArrowheads="1"/>
          </p:cNvSpPr>
          <p:nvPr/>
        </p:nvSpPr>
        <p:spPr bwMode="blackWhite">
          <a:xfrm rot="5400000">
            <a:off x="1763334" y="2659641"/>
            <a:ext cx="369284" cy="615471"/>
          </a:xfrm>
          <a:prstGeom prst="homePlate">
            <a:avLst>
              <a:gd name="adj" fmla="val 48051"/>
            </a:avLst>
          </a:prstGeom>
          <a:solidFill>
            <a:srgbClr val="646464">
              <a:lumMod val="75000"/>
            </a:srgbClr>
          </a:solidFill>
          <a:ln w="9525" algn="ctr">
            <a:noFill/>
            <a:miter lim="800000"/>
            <a:headEnd/>
            <a:tailEnd/>
          </a:ln>
          <a:effectLst/>
        </p:spPr>
        <p:txBody>
          <a:bodyPr rot="10800000" vert="eaVert" wrap="none" lIns="61540" tIns="61540" rIns="61540" bIns="61540" anchor="ctr"/>
          <a:lstStyle/>
          <a:p>
            <a:pPr algn="ctr" defTabSz="781538" fontAlgn="base">
              <a:spcBef>
                <a:spcPct val="0"/>
              </a:spcBef>
              <a:spcAft>
                <a:spcPct val="0"/>
              </a:spcAft>
              <a:defRPr/>
            </a:pPr>
            <a:r>
              <a:rPr lang="en-GB" sz="1368" kern="0" dirty="0">
                <a:solidFill>
                  <a:srgbClr val="FFFFFF"/>
                </a:solidFill>
                <a:latin typeface="EYInterstate" panose="02000503020000020004" pitchFamily="2" charset="0"/>
              </a:rPr>
              <a:t>Yes</a:t>
            </a:r>
          </a:p>
        </p:txBody>
      </p:sp>
      <p:sp>
        <p:nvSpPr>
          <p:cNvPr id="28" name="AutoShape 6"/>
          <p:cNvSpPr>
            <a:spLocks noChangeArrowheads="1"/>
          </p:cNvSpPr>
          <p:nvPr/>
        </p:nvSpPr>
        <p:spPr bwMode="blackWhite">
          <a:xfrm>
            <a:off x="655486" y="4191047"/>
            <a:ext cx="2584979" cy="677018"/>
          </a:xfrm>
          <a:prstGeom prst="flowChartAlternateProcess">
            <a:avLst/>
          </a:prstGeom>
          <a:solidFill>
            <a:srgbClr val="FAE600"/>
          </a:solidFill>
          <a:ln w="9525" algn="ctr">
            <a:noFill/>
            <a:miter lim="800000"/>
            <a:headEnd/>
            <a:tailEnd/>
          </a:ln>
          <a:effectLst/>
        </p:spPr>
        <p:txBody>
          <a:bodyPr lIns="61540" tIns="61540" rIns="61540" bIns="61540" anchor="ctr"/>
          <a:lstStyle/>
          <a:p>
            <a:pPr algn="ctr" defTabSz="781538" fontAlgn="base">
              <a:spcBef>
                <a:spcPct val="0"/>
              </a:spcBef>
              <a:spcAft>
                <a:spcPct val="0"/>
              </a:spcAft>
            </a:pPr>
            <a:r>
              <a:rPr lang="en-GB" sz="1538" b="1" dirty="0">
                <a:solidFill>
                  <a:srgbClr val="646464"/>
                </a:solidFill>
                <a:latin typeface="EYInterstate" panose="02000503020000020004" pitchFamily="2" charset="0"/>
              </a:rPr>
              <a:t>Derecognise </a:t>
            </a:r>
          </a:p>
        </p:txBody>
      </p:sp>
      <p:sp>
        <p:nvSpPr>
          <p:cNvPr id="29" name="AutoShape 51"/>
          <p:cNvSpPr>
            <a:spLocks noChangeArrowheads="1"/>
          </p:cNvSpPr>
          <p:nvPr/>
        </p:nvSpPr>
        <p:spPr bwMode="blackWhite">
          <a:xfrm rot="5400000">
            <a:off x="1763334" y="3716796"/>
            <a:ext cx="369284" cy="615471"/>
          </a:xfrm>
          <a:prstGeom prst="homePlate">
            <a:avLst>
              <a:gd name="adj" fmla="val 48051"/>
            </a:avLst>
          </a:prstGeom>
          <a:solidFill>
            <a:srgbClr val="646464">
              <a:lumMod val="75000"/>
            </a:srgbClr>
          </a:solidFill>
          <a:ln w="9525" algn="ctr">
            <a:noFill/>
            <a:miter lim="800000"/>
            <a:headEnd/>
            <a:tailEnd/>
          </a:ln>
          <a:effectLst/>
        </p:spPr>
        <p:txBody>
          <a:bodyPr rot="10800000" vert="eaVert" wrap="none" lIns="61540" tIns="61540" rIns="61540" bIns="61540" anchor="ctr"/>
          <a:lstStyle/>
          <a:p>
            <a:pPr algn="ctr" defTabSz="781538" fontAlgn="base">
              <a:spcBef>
                <a:spcPct val="0"/>
              </a:spcBef>
              <a:spcAft>
                <a:spcPct val="0"/>
              </a:spcAft>
              <a:defRPr/>
            </a:pPr>
            <a:endParaRPr lang="en-GB" sz="1538" kern="0" dirty="0">
              <a:solidFill>
                <a:srgbClr val="FFFFFF"/>
              </a:solidFill>
              <a:latin typeface="EYInterstate" panose="02000503020000020004" pitchFamily="2" charset="0"/>
            </a:endParaRPr>
          </a:p>
        </p:txBody>
      </p:sp>
      <p:sp>
        <p:nvSpPr>
          <p:cNvPr id="30" name="AutoShape 51"/>
          <p:cNvSpPr>
            <a:spLocks noChangeArrowheads="1"/>
          </p:cNvSpPr>
          <p:nvPr/>
        </p:nvSpPr>
        <p:spPr bwMode="blackWhite">
          <a:xfrm rot="5400000">
            <a:off x="4779142" y="2670495"/>
            <a:ext cx="369284" cy="615471"/>
          </a:xfrm>
          <a:prstGeom prst="homePlate">
            <a:avLst>
              <a:gd name="adj" fmla="val 48051"/>
            </a:avLst>
          </a:prstGeom>
          <a:solidFill>
            <a:srgbClr val="646464">
              <a:lumMod val="75000"/>
            </a:srgbClr>
          </a:solidFill>
          <a:ln w="9525" algn="ctr">
            <a:noFill/>
            <a:miter lim="800000"/>
            <a:headEnd/>
            <a:tailEnd/>
          </a:ln>
          <a:effectLst/>
        </p:spPr>
        <p:txBody>
          <a:bodyPr rot="10800000" vert="eaVert" wrap="none" lIns="61540" tIns="61540" rIns="61540" bIns="61540" anchor="ctr"/>
          <a:lstStyle/>
          <a:p>
            <a:pPr algn="ctr" defTabSz="781538" fontAlgn="base">
              <a:spcBef>
                <a:spcPct val="0"/>
              </a:spcBef>
              <a:spcAft>
                <a:spcPct val="0"/>
              </a:spcAft>
              <a:defRPr/>
            </a:pPr>
            <a:r>
              <a:rPr lang="en-GB" sz="1368" kern="0" dirty="0">
                <a:solidFill>
                  <a:srgbClr val="FFFFFF"/>
                </a:solidFill>
                <a:latin typeface="EYInterstate" panose="02000503020000020004" pitchFamily="2" charset="0"/>
              </a:rPr>
              <a:t>No</a:t>
            </a:r>
          </a:p>
        </p:txBody>
      </p:sp>
      <p:sp>
        <p:nvSpPr>
          <p:cNvPr id="31" name="AutoShape 51"/>
          <p:cNvSpPr>
            <a:spLocks noChangeArrowheads="1"/>
          </p:cNvSpPr>
          <p:nvPr/>
        </p:nvSpPr>
        <p:spPr bwMode="blackWhite">
          <a:xfrm rot="10800000">
            <a:off x="3244049" y="3177311"/>
            <a:ext cx="369284" cy="615471"/>
          </a:xfrm>
          <a:prstGeom prst="homePlate">
            <a:avLst>
              <a:gd name="adj" fmla="val 48051"/>
            </a:avLst>
          </a:prstGeom>
          <a:solidFill>
            <a:srgbClr val="646464">
              <a:lumMod val="75000"/>
            </a:srgbClr>
          </a:solidFill>
          <a:ln w="9525" algn="ctr">
            <a:noFill/>
            <a:miter lim="800000"/>
            <a:headEnd/>
            <a:tailEnd/>
          </a:ln>
          <a:effectLst/>
        </p:spPr>
        <p:txBody>
          <a:bodyPr rot="10800000" vert="vert270" wrap="none" lIns="61540" tIns="61540" rIns="61540" bIns="61540" anchor="ctr"/>
          <a:lstStyle/>
          <a:p>
            <a:pPr algn="ctr" defTabSz="781538" fontAlgn="base">
              <a:spcBef>
                <a:spcPct val="0"/>
              </a:spcBef>
              <a:spcAft>
                <a:spcPct val="0"/>
              </a:spcAft>
              <a:defRPr/>
            </a:pPr>
            <a:r>
              <a:rPr lang="en-GB" sz="1368" kern="0" dirty="0">
                <a:solidFill>
                  <a:srgbClr val="FFFFFF"/>
                </a:solidFill>
                <a:latin typeface="EYInterstate" panose="02000503020000020004" pitchFamily="2" charset="0"/>
              </a:rPr>
              <a:t>Yes</a:t>
            </a:r>
          </a:p>
        </p:txBody>
      </p:sp>
      <p:sp>
        <p:nvSpPr>
          <p:cNvPr id="32" name="AutoShape 51"/>
          <p:cNvSpPr>
            <a:spLocks noChangeArrowheads="1"/>
          </p:cNvSpPr>
          <p:nvPr/>
        </p:nvSpPr>
        <p:spPr bwMode="blackWhite">
          <a:xfrm>
            <a:off x="6335948" y="3253296"/>
            <a:ext cx="369284" cy="615471"/>
          </a:xfrm>
          <a:prstGeom prst="homePlate">
            <a:avLst>
              <a:gd name="adj" fmla="val 48051"/>
            </a:avLst>
          </a:prstGeom>
          <a:solidFill>
            <a:srgbClr val="646464">
              <a:lumMod val="75000"/>
            </a:srgbClr>
          </a:solidFill>
          <a:ln w="9525" algn="ctr">
            <a:noFill/>
            <a:miter lim="800000"/>
            <a:headEnd/>
            <a:tailEnd/>
          </a:ln>
          <a:effectLst/>
        </p:spPr>
        <p:txBody>
          <a:bodyPr rot="10800000" vert="eaVert" wrap="none" lIns="61540" tIns="61540" rIns="61540" bIns="61540" anchor="ctr"/>
          <a:lstStyle/>
          <a:p>
            <a:pPr algn="ctr" defTabSz="781538" fontAlgn="base">
              <a:spcBef>
                <a:spcPct val="0"/>
              </a:spcBef>
              <a:spcAft>
                <a:spcPct val="0"/>
              </a:spcAft>
              <a:defRPr/>
            </a:pPr>
            <a:r>
              <a:rPr lang="en-GB" sz="1368" kern="0" dirty="0">
                <a:solidFill>
                  <a:srgbClr val="FFFFFF"/>
                </a:solidFill>
                <a:latin typeface="EYInterstate" panose="02000503020000020004" pitchFamily="2" charset="0"/>
              </a:rPr>
              <a:t>No</a:t>
            </a:r>
          </a:p>
        </p:txBody>
      </p:sp>
      <p:sp>
        <p:nvSpPr>
          <p:cNvPr id="14" name="Text Box 11"/>
          <p:cNvSpPr txBox="1">
            <a:spLocks noChangeArrowheads="1"/>
          </p:cNvSpPr>
          <p:nvPr/>
        </p:nvSpPr>
        <p:spPr bwMode="auto">
          <a:xfrm>
            <a:off x="482760" y="495514"/>
            <a:ext cx="8374939"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Modification of Terms</a:t>
            </a:r>
            <a:endParaRPr lang="en-US" altLang="en-US" sz="2051" dirty="0">
              <a:solidFill>
                <a:schemeClr val="tx1">
                  <a:lumMod val="50000"/>
                </a:schemeClr>
              </a:solidFill>
            </a:endParaRPr>
          </a:p>
        </p:txBody>
      </p:sp>
    </p:spTree>
    <p:extLst>
      <p:ext uri="{BB962C8B-B14F-4D97-AF65-F5344CB8AC3E}">
        <p14:creationId xmlns:p14="http://schemas.microsoft.com/office/powerpoint/2010/main" val="32713534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AutoShape 7"/>
          <p:cNvSpPr>
            <a:spLocks noChangeArrowheads="1"/>
          </p:cNvSpPr>
          <p:nvPr/>
        </p:nvSpPr>
        <p:spPr bwMode="blackWhite">
          <a:xfrm>
            <a:off x="522803" y="3348304"/>
            <a:ext cx="3508186" cy="1784867"/>
          </a:xfrm>
          <a:prstGeom prst="flowChartAlternateProcess">
            <a:avLst/>
          </a:prstGeom>
          <a:ln>
            <a:headEnd/>
            <a:tailEnd/>
          </a:ln>
        </p:spPr>
        <p:style>
          <a:lnRef idx="0">
            <a:schemeClr val="accent6"/>
          </a:lnRef>
          <a:fillRef idx="3">
            <a:schemeClr val="accent6"/>
          </a:fillRef>
          <a:effectRef idx="3">
            <a:schemeClr val="accent6"/>
          </a:effectRef>
          <a:fontRef idx="minor">
            <a:schemeClr val="lt1"/>
          </a:fontRef>
        </p:style>
        <p:txBody>
          <a:bodyPr lIns="61540" tIns="61540" rIns="61540" bIns="61540" anchor="b" anchorCtr="0"/>
          <a:lstStyle/>
          <a:p>
            <a:pPr algn="just" defTabSz="781538" fontAlgn="base">
              <a:spcBef>
                <a:spcPct val="0"/>
              </a:spcBef>
              <a:spcAft>
                <a:spcPct val="0"/>
              </a:spcAft>
              <a:defRPr/>
            </a:pPr>
            <a:r>
              <a:rPr lang="en-GB" sz="1538" b="1" kern="0" dirty="0">
                <a:solidFill>
                  <a:srgbClr val="FFFFFF"/>
                </a:solidFill>
                <a:latin typeface="EYInterstate" panose="02000503020000020004" pitchFamily="2" charset="0"/>
              </a:rPr>
              <a:t>Any new financial liability recognised is measured initially at fair value</a:t>
            </a:r>
          </a:p>
        </p:txBody>
      </p:sp>
      <p:sp>
        <p:nvSpPr>
          <p:cNvPr id="48" name="AutoShape 5"/>
          <p:cNvSpPr>
            <a:spLocks noChangeArrowheads="1"/>
          </p:cNvSpPr>
          <p:nvPr/>
        </p:nvSpPr>
        <p:spPr bwMode="blackWhite">
          <a:xfrm>
            <a:off x="4153596" y="1440344"/>
            <a:ext cx="3569945" cy="1785651"/>
          </a:xfrm>
          <a:prstGeom prst="flowChartAlternateProcess">
            <a:avLst/>
          </a:prstGeom>
          <a:ln>
            <a:headEnd/>
            <a:tailEnd/>
          </a:ln>
        </p:spPr>
        <p:style>
          <a:lnRef idx="0">
            <a:schemeClr val="accent6"/>
          </a:lnRef>
          <a:fillRef idx="3">
            <a:schemeClr val="accent6"/>
          </a:fillRef>
          <a:effectRef idx="3">
            <a:schemeClr val="accent6"/>
          </a:effectRef>
          <a:fontRef idx="minor">
            <a:schemeClr val="lt1"/>
          </a:fontRef>
        </p:style>
        <p:txBody>
          <a:bodyPr lIns="61540" tIns="61540" rIns="61540" bIns="61540"/>
          <a:lstStyle/>
          <a:p>
            <a:pPr algn="just" defTabSz="781538" fontAlgn="base">
              <a:spcBef>
                <a:spcPct val="0"/>
              </a:spcBef>
              <a:spcAft>
                <a:spcPct val="0"/>
              </a:spcAft>
              <a:defRPr/>
            </a:pPr>
            <a:r>
              <a:rPr lang="en-GB" sz="1538" b="1" kern="0" dirty="0">
                <a:solidFill>
                  <a:srgbClr val="FFFFFF"/>
                </a:solidFill>
                <a:latin typeface="EYInterstate" panose="02000503020000020004" pitchFamily="2" charset="0"/>
              </a:rPr>
              <a:t>The consideration paid includes non-financial assets transferred and the assumption of liabilities, including the new modified financial liability</a:t>
            </a:r>
          </a:p>
        </p:txBody>
      </p:sp>
      <p:sp>
        <p:nvSpPr>
          <p:cNvPr id="49" name="AutoShape 7"/>
          <p:cNvSpPr>
            <a:spLocks noChangeArrowheads="1"/>
          </p:cNvSpPr>
          <p:nvPr/>
        </p:nvSpPr>
        <p:spPr bwMode="blackWhite">
          <a:xfrm>
            <a:off x="4153596" y="3349470"/>
            <a:ext cx="3569945" cy="1785651"/>
          </a:xfrm>
          <a:prstGeom prst="flowChartAlternateProcess">
            <a:avLst/>
          </a:prstGeom>
          <a:ln>
            <a:headEnd/>
            <a:tailEnd/>
          </a:ln>
        </p:spPr>
        <p:style>
          <a:lnRef idx="0">
            <a:schemeClr val="accent6"/>
          </a:lnRef>
          <a:fillRef idx="3">
            <a:schemeClr val="accent6"/>
          </a:fillRef>
          <a:effectRef idx="3">
            <a:schemeClr val="accent6"/>
          </a:effectRef>
          <a:fontRef idx="minor">
            <a:schemeClr val="lt1"/>
          </a:fontRef>
        </p:style>
        <p:txBody>
          <a:bodyPr lIns="61540" tIns="61540" rIns="61540" bIns="61540" anchor="b"/>
          <a:lstStyle/>
          <a:p>
            <a:pPr marL="227948" indent="-227948" algn="just" defTabSz="781538" fontAlgn="base">
              <a:spcBef>
                <a:spcPct val="0"/>
              </a:spcBef>
              <a:spcAft>
                <a:spcPct val="0"/>
              </a:spcAft>
              <a:defRPr/>
            </a:pPr>
            <a:r>
              <a:rPr lang="en-GB" sz="1538" b="1" kern="0" dirty="0">
                <a:solidFill>
                  <a:srgbClr val="646464">
                    <a:lumMod val="75000"/>
                  </a:srgbClr>
                </a:solidFill>
                <a:latin typeface="EYInterstate" panose="02000503020000020004" pitchFamily="2" charset="0"/>
              </a:rPr>
              <a:t>	Any costs or fees incurred are recognised as part of the gain or loss on extinguishment</a:t>
            </a:r>
          </a:p>
        </p:txBody>
      </p:sp>
      <p:sp>
        <p:nvSpPr>
          <p:cNvPr id="50" name="AutoShape 6"/>
          <p:cNvSpPr>
            <a:spLocks noChangeArrowheads="1"/>
          </p:cNvSpPr>
          <p:nvPr/>
        </p:nvSpPr>
        <p:spPr bwMode="blackWhite">
          <a:xfrm>
            <a:off x="461531" y="1440344"/>
            <a:ext cx="3569946" cy="1785651"/>
          </a:xfrm>
          <a:prstGeom prst="flowChartAlternateProcess">
            <a:avLst/>
          </a:prstGeom>
          <a:ln>
            <a:headEnd/>
            <a:tailEnd/>
          </a:ln>
        </p:spPr>
        <p:style>
          <a:lnRef idx="0">
            <a:schemeClr val="accent6"/>
          </a:lnRef>
          <a:fillRef idx="3">
            <a:schemeClr val="accent6"/>
          </a:fillRef>
          <a:effectRef idx="3">
            <a:schemeClr val="accent6"/>
          </a:effectRef>
          <a:fontRef idx="minor">
            <a:schemeClr val="lt1"/>
          </a:fontRef>
        </p:style>
        <p:txBody>
          <a:bodyPr lIns="61540" tIns="61540" rIns="61540" bIns="61540"/>
          <a:lstStyle/>
          <a:p>
            <a:pPr algn="just" defTabSz="781538" fontAlgn="base">
              <a:spcBef>
                <a:spcPct val="0"/>
              </a:spcBef>
              <a:spcAft>
                <a:spcPct val="0"/>
              </a:spcAft>
              <a:defRPr/>
            </a:pPr>
            <a:r>
              <a:rPr lang="en-GB" sz="1538" b="1" kern="0" dirty="0">
                <a:solidFill>
                  <a:srgbClr val="646464">
                    <a:lumMod val="75000"/>
                  </a:srgbClr>
                </a:solidFill>
                <a:latin typeface="EYInterstate" panose="02000503020000020004" pitchFamily="2" charset="0"/>
              </a:rPr>
              <a:t>A gain or loss is recognised based on the difference between the carrying amount of the financial liability extinguished and the consideration paid</a:t>
            </a:r>
          </a:p>
        </p:txBody>
      </p:sp>
      <p:sp>
        <p:nvSpPr>
          <p:cNvPr id="8" name="Text Box 11"/>
          <p:cNvSpPr txBox="1">
            <a:spLocks noChangeArrowheads="1"/>
          </p:cNvSpPr>
          <p:nvPr/>
        </p:nvSpPr>
        <p:spPr bwMode="auto">
          <a:xfrm>
            <a:off x="482760" y="495514"/>
            <a:ext cx="8374939"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Accounting for Extinguishment</a:t>
            </a:r>
            <a:endParaRPr lang="en-US" altLang="en-US" sz="2051" dirty="0">
              <a:solidFill>
                <a:schemeClr val="tx1">
                  <a:lumMod val="50000"/>
                </a:schemeClr>
              </a:solidFill>
            </a:endParaRPr>
          </a:p>
        </p:txBody>
      </p:sp>
    </p:spTree>
    <p:extLst>
      <p:ext uri="{BB962C8B-B14F-4D97-AF65-F5344CB8AC3E}">
        <p14:creationId xmlns:p14="http://schemas.microsoft.com/office/powerpoint/2010/main" val="7768205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AutoShape 7"/>
          <p:cNvSpPr>
            <a:spLocks noChangeArrowheads="1"/>
          </p:cNvSpPr>
          <p:nvPr/>
        </p:nvSpPr>
        <p:spPr bwMode="blackWhite">
          <a:xfrm>
            <a:off x="522803" y="3348304"/>
            <a:ext cx="3508186" cy="1784867"/>
          </a:xfrm>
          <a:prstGeom prst="flowChartAlternateProcess">
            <a:avLst/>
          </a:prstGeom>
          <a:ln>
            <a:headEnd/>
            <a:tailEnd/>
          </a:ln>
        </p:spPr>
        <p:style>
          <a:lnRef idx="0">
            <a:schemeClr val="accent6"/>
          </a:lnRef>
          <a:fillRef idx="3">
            <a:schemeClr val="accent6"/>
          </a:fillRef>
          <a:effectRef idx="3">
            <a:schemeClr val="accent6"/>
          </a:effectRef>
          <a:fontRef idx="minor">
            <a:schemeClr val="lt1"/>
          </a:fontRef>
        </p:style>
        <p:txBody>
          <a:bodyPr lIns="61540" tIns="61540" rIns="61540" bIns="61540" anchor="b" anchorCtr="0"/>
          <a:lstStyle/>
          <a:p>
            <a:pPr defTabSz="781538" fontAlgn="base">
              <a:spcBef>
                <a:spcPct val="0"/>
              </a:spcBef>
              <a:spcAft>
                <a:spcPct val="0"/>
              </a:spcAft>
            </a:pPr>
            <a:r>
              <a:rPr lang="en-GB" sz="1538" b="1" kern="0" dirty="0">
                <a:solidFill>
                  <a:srgbClr val="FFFFFF"/>
                </a:solidFill>
                <a:latin typeface="EYInterstate" panose="02000503020000020004" pitchFamily="2" charset="0"/>
              </a:rPr>
              <a:t>Fees, transaction costs and difference in present value due to modification amortised over remaining new life of the liability</a:t>
            </a:r>
          </a:p>
        </p:txBody>
      </p:sp>
      <p:sp>
        <p:nvSpPr>
          <p:cNvPr id="48" name="AutoShape 5"/>
          <p:cNvSpPr>
            <a:spLocks noChangeArrowheads="1"/>
          </p:cNvSpPr>
          <p:nvPr/>
        </p:nvSpPr>
        <p:spPr bwMode="blackWhite">
          <a:xfrm>
            <a:off x="4153596" y="1440344"/>
            <a:ext cx="3569945" cy="1785651"/>
          </a:xfrm>
          <a:prstGeom prst="flowChartAlternateProcess">
            <a:avLst/>
          </a:prstGeom>
          <a:ln>
            <a:headEnd/>
            <a:tailEnd/>
          </a:ln>
        </p:spPr>
        <p:style>
          <a:lnRef idx="0">
            <a:schemeClr val="accent6"/>
          </a:lnRef>
          <a:fillRef idx="3">
            <a:schemeClr val="accent6"/>
          </a:fillRef>
          <a:effectRef idx="3">
            <a:schemeClr val="accent6"/>
          </a:effectRef>
          <a:fontRef idx="minor">
            <a:schemeClr val="lt1"/>
          </a:fontRef>
        </p:style>
        <p:txBody>
          <a:bodyPr lIns="61540" tIns="61540" rIns="61540" bIns="61540"/>
          <a:lstStyle/>
          <a:p>
            <a:pPr defTabSz="781538" fontAlgn="base">
              <a:spcBef>
                <a:spcPct val="0"/>
              </a:spcBef>
              <a:spcAft>
                <a:spcPct val="0"/>
              </a:spcAft>
            </a:pPr>
            <a:r>
              <a:rPr lang="en-GB" sz="1538" b="1" kern="0" dirty="0">
                <a:solidFill>
                  <a:srgbClr val="FFFFFF"/>
                </a:solidFill>
                <a:latin typeface="EYInterstate" panose="02000503020000020004" pitchFamily="2" charset="0"/>
              </a:rPr>
              <a:t>Carrying amount of liability is adjusted for fees and </a:t>
            </a:r>
            <a:br>
              <a:rPr lang="en-GB" sz="1538" b="1" kern="0" dirty="0">
                <a:solidFill>
                  <a:srgbClr val="FFFFFF"/>
                </a:solidFill>
                <a:latin typeface="EYInterstate" panose="02000503020000020004" pitchFamily="2" charset="0"/>
              </a:rPr>
            </a:br>
            <a:r>
              <a:rPr lang="en-GB" sz="1538" b="1" kern="0" dirty="0">
                <a:solidFill>
                  <a:srgbClr val="FFFFFF"/>
                </a:solidFill>
                <a:latin typeface="EYInterstate" panose="02000503020000020004" pitchFamily="2" charset="0"/>
              </a:rPr>
              <a:t>transaction costs</a:t>
            </a:r>
          </a:p>
        </p:txBody>
      </p:sp>
      <p:sp>
        <p:nvSpPr>
          <p:cNvPr id="49" name="AutoShape 7"/>
          <p:cNvSpPr>
            <a:spLocks noChangeArrowheads="1"/>
          </p:cNvSpPr>
          <p:nvPr/>
        </p:nvSpPr>
        <p:spPr bwMode="blackWhite">
          <a:xfrm>
            <a:off x="4153596" y="3349470"/>
            <a:ext cx="3569945" cy="1785651"/>
          </a:xfrm>
          <a:prstGeom prst="flowChartAlternateProcess">
            <a:avLst/>
          </a:prstGeom>
          <a:ln>
            <a:headEnd/>
            <a:tailEnd/>
          </a:ln>
        </p:spPr>
        <p:style>
          <a:lnRef idx="0">
            <a:schemeClr val="accent6"/>
          </a:lnRef>
          <a:fillRef idx="3">
            <a:schemeClr val="accent6"/>
          </a:fillRef>
          <a:effectRef idx="3">
            <a:schemeClr val="accent6"/>
          </a:effectRef>
          <a:fontRef idx="minor">
            <a:schemeClr val="lt1"/>
          </a:fontRef>
        </p:style>
        <p:txBody>
          <a:bodyPr lIns="61540" tIns="61540" rIns="61540" bIns="61540" anchor="b"/>
          <a:lstStyle/>
          <a:p>
            <a:pPr marL="227948" indent="-227948" algn="just" defTabSz="781538" fontAlgn="base">
              <a:spcBef>
                <a:spcPct val="0"/>
              </a:spcBef>
              <a:spcAft>
                <a:spcPct val="0"/>
              </a:spcAft>
            </a:pPr>
            <a:r>
              <a:rPr lang="en-GB" sz="1538" b="1" kern="0" dirty="0">
                <a:solidFill>
                  <a:srgbClr val="646464">
                    <a:lumMod val="75000"/>
                  </a:srgbClr>
                </a:solidFill>
                <a:latin typeface="EYInterstate" panose="02000503020000020004" pitchFamily="2" charset="0"/>
              </a:rPr>
              <a:t>	Any difference in present value arising as a result of the modification is recognised as an adjustment to effective interest rate</a:t>
            </a:r>
          </a:p>
        </p:txBody>
      </p:sp>
      <p:sp>
        <p:nvSpPr>
          <p:cNvPr id="50" name="AutoShape 6"/>
          <p:cNvSpPr>
            <a:spLocks noChangeArrowheads="1"/>
          </p:cNvSpPr>
          <p:nvPr/>
        </p:nvSpPr>
        <p:spPr bwMode="blackWhite">
          <a:xfrm>
            <a:off x="461531" y="1440344"/>
            <a:ext cx="3569946" cy="1785651"/>
          </a:xfrm>
          <a:prstGeom prst="flowChartAlternateProcess">
            <a:avLst/>
          </a:prstGeom>
          <a:ln>
            <a:headEnd/>
            <a:tailEnd/>
          </a:ln>
        </p:spPr>
        <p:style>
          <a:lnRef idx="0">
            <a:schemeClr val="accent6"/>
          </a:lnRef>
          <a:fillRef idx="3">
            <a:schemeClr val="accent6"/>
          </a:fillRef>
          <a:effectRef idx="3">
            <a:schemeClr val="accent6"/>
          </a:effectRef>
          <a:fontRef idx="minor">
            <a:schemeClr val="lt1"/>
          </a:fontRef>
        </p:style>
        <p:txBody>
          <a:bodyPr lIns="61540" tIns="61540" rIns="61540" bIns="61540"/>
          <a:lstStyle/>
          <a:p>
            <a:pPr defTabSz="781538" fontAlgn="base">
              <a:spcBef>
                <a:spcPct val="0"/>
              </a:spcBef>
              <a:spcAft>
                <a:spcPct val="0"/>
              </a:spcAft>
            </a:pPr>
            <a:r>
              <a:rPr lang="en-GB" sz="1538" b="1" kern="0" dirty="0">
                <a:solidFill>
                  <a:srgbClr val="646464">
                    <a:lumMod val="75000"/>
                  </a:srgbClr>
                </a:solidFill>
                <a:latin typeface="EYInterstate" panose="02000503020000020004" pitchFamily="2" charset="0"/>
              </a:rPr>
              <a:t>No gain or loss is recognised</a:t>
            </a:r>
          </a:p>
        </p:txBody>
      </p:sp>
      <p:sp>
        <p:nvSpPr>
          <p:cNvPr id="8" name="Text Box 11"/>
          <p:cNvSpPr txBox="1">
            <a:spLocks noChangeArrowheads="1"/>
          </p:cNvSpPr>
          <p:nvPr/>
        </p:nvSpPr>
        <p:spPr bwMode="auto">
          <a:xfrm>
            <a:off x="482760" y="495514"/>
            <a:ext cx="8374939" cy="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1" dirty="0"/>
              <a:t>Accounting for modification of terms that is not substantial</a:t>
            </a:r>
          </a:p>
        </p:txBody>
      </p:sp>
    </p:spTree>
    <p:extLst>
      <p:ext uri="{BB962C8B-B14F-4D97-AF65-F5344CB8AC3E}">
        <p14:creationId xmlns:p14="http://schemas.microsoft.com/office/powerpoint/2010/main" val="3801473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2579" y="1906421"/>
            <a:ext cx="4647612" cy="771777"/>
          </a:xfrm>
        </p:spPr>
        <p:txBody>
          <a:bodyPr/>
          <a:lstStyle/>
          <a:p>
            <a:r>
              <a:rPr lang="en-GB" sz="2735" dirty="0"/>
              <a:t>Thank You</a:t>
            </a:r>
          </a:p>
        </p:txBody>
      </p:sp>
    </p:spTree>
    <p:extLst>
      <p:ext uri="{BB962C8B-B14F-4D97-AF65-F5344CB8AC3E}">
        <p14:creationId xmlns:p14="http://schemas.microsoft.com/office/powerpoint/2010/main" val="3868788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534957" y="1062355"/>
            <a:ext cx="8213507" cy="5199338"/>
          </a:xfrm>
        </p:spPr>
        <p:txBody>
          <a:bodyPr/>
          <a:lstStyle/>
          <a:p>
            <a:pPr marL="360363" lvl="0" indent="-360363" defTabSz="914400" eaLnBrk="0" fontAlgn="base" hangingPunct="0">
              <a:spcBef>
                <a:spcPts val="0"/>
              </a:spcBef>
              <a:spcAft>
                <a:spcPct val="0"/>
              </a:spcAft>
              <a:buClr>
                <a:srgbClr val="FFD200"/>
              </a:buClr>
              <a:buSzPct val="75000"/>
              <a:buFont typeface="Arial" charset="0"/>
              <a:buChar char="►"/>
            </a:pPr>
            <a:endParaRPr lang="en-GB" altLang="en-US" sz="700" b="1" kern="0" dirty="0" smtClean="0">
              <a:solidFill>
                <a:srgbClr val="808080"/>
              </a:solidFill>
            </a:endParaRPr>
          </a:p>
          <a:p>
            <a:pPr marL="360363" lvl="0" indent="-360363" defTabSz="914400" eaLnBrk="0" fontAlgn="base" hangingPunct="0">
              <a:lnSpc>
                <a:spcPct val="150000"/>
              </a:lnSpc>
              <a:spcBef>
                <a:spcPts val="0"/>
              </a:spcBef>
              <a:spcAft>
                <a:spcPct val="0"/>
              </a:spcAft>
              <a:buClr>
                <a:srgbClr val="FFD200"/>
              </a:buClr>
              <a:buSzPct val="75000"/>
              <a:buFont typeface="Arial" charset="0"/>
              <a:buChar char="►"/>
            </a:pPr>
            <a:r>
              <a:rPr lang="en-GB" altLang="en-US" b="1" kern="0" dirty="0" smtClean="0">
                <a:solidFill>
                  <a:srgbClr val="808080"/>
                </a:solidFill>
              </a:rPr>
              <a:t>An </a:t>
            </a:r>
            <a:r>
              <a:rPr lang="en-GB" altLang="en-US" b="1" kern="0" dirty="0">
                <a:solidFill>
                  <a:srgbClr val="808080"/>
                </a:solidFill>
              </a:rPr>
              <a:t>asset that is:</a:t>
            </a:r>
          </a:p>
          <a:p>
            <a:pPr marL="717550" lvl="1" indent="-355600" defTabSz="914400" eaLnBrk="0" fontAlgn="base" hangingPunct="0">
              <a:lnSpc>
                <a:spcPct val="150000"/>
              </a:lnSpc>
              <a:spcBef>
                <a:spcPts val="0"/>
              </a:spcBef>
              <a:spcAft>
                <a:spcPct val="0"/>
              </a:spcAft>
              <a:buClr>
                <a:srgbClr val="FFD200"/>
              </a:buClr>
              <a:buSzPct val="75000"/>
              <a:buFont typeface="Arial" charset="0"/>
              <a:buChar char="►"/>
            </a:pPr>
            <a:r>
              <a:rPr lang="en-GB" altLang="en-US" sz="1400" kern="0" dirty="0">
                <a:solidFill>
                  <a:srgbClr val="808080"/>
                </a:solidFill>
                <a:latin typeface="EYInterstate" panose="02000503020000020004" pitchFamily="2" charset="0"/>
              </a:rPr>
              <a:t>Cash</a:t>
            </a:r>
          </a:p>
          <a:p>
            <a:pPr marL="717550" lvl="1" indent="-355600" defTabSz="914400" eaLnBrk="0" fontAlgn="base" hangingPunct="0">
              <a:lnSpc>
                <a:spcPct val="150000"/>
              </a:lnSpc>
              <a:spcBef>
                <a:spcPts val="0"/>
              </a:spcBef>
              <a:spcAft>
                <a:spcPct val="0"/>
              </a:spcAft>
              <a:buClr>
                <a:srgbClr val="FFD200"/>
              </a:buClr>
              <a:buSzPct val="75000"/>
              <a:buFont typeface="Arial" charset="0"/>
              <a:buChar char="►"/>
            </a:pPr>
            <a:r>
              <a:rPr lang="en-GB" altLang="en-US" sz="1400" kern="0" dirty="0">
                <a:solidFill>
                  <a:srgbClr val="808080"/>
                </a:solidFill>
                <a:latin typeface="EYInterstate" panose="02000503020000020004" pitchFamily="2" charset="0"/>
              </a:rPr>
              <a:t>An equity instrument of another entity</a:t>
            </a:r>
          </a:p>
          <a:p>
            <a:pPr marL="717550" lvl="1" indent="-355600" defTabSz="914400" eaLnBrk="0" fontAlgn="base" hangingPunct="0">
              <a:lnSpc>
                <a:spcPct val="150000"/>
              </a:lnSpc>
              <a:spcBef>
                <a:spcPts val="0"/>
              </a:spcBef>
              <a:spcAft>
                <a:spcPct val="0"/>
              </a:spcAft>
              <a:buClr>
                <a:srgbClr val="FFD200"/>
              </a:buClr>
              <a:buSzPct val="75000"/>
              <a:buFont typeface="Arial" charset="0"/>
              <a:buChar char="►"/>
            </a:pPr>
            <a:r>
              <a:rPr lang="en-GB" altLang="en-US" sz="1400" kern="0" dirty="0">
                <a:solidFill>
                  <a:srgbClr val="808080"/>
                </a:solidFill>
                <a:latin typeface="EYInterstate" panose="02000503020000020004" pitchFamily="2" charset="0"/>
              </a:rPr>
              <a:t>A contractual right:</a:t>
            </a:r>
          </a:p>
          <a:p>
            <a:pPr marL="1081088" lvl="2" indent="-361950" defTabSz="914400" eaLnBrk="0" fontAlgn="base" hangingPunct="0">
              <a:lnSpc>
                <a:spcPct val="150000"/>
              </a:lnSpc>
              <a:spcBef>
                <a:spcPts val="0"/>
              </a:spcBef>
              <a:spcAft>
                <a:spcPct val="0"/>
              </a:spcAft>
              <a:buClr>
                <a:srgbClr val="FFD200"/>
              </a:buClr>
              <a:buSzPct val="75000"/>
              <a:buFont typeface="Arial" charset="0"/>
              <a:buChar char="►"/>
            </a:pPr>
            <a:r>
              <a:rPr lang="en-GB" altLang="en-US" sz="1400" kern="0" dirty="0">
                <a:solidFill>
                  <a:srgbClr val="808080"/>
                </a:solidFill>
                <a:latin typeface="EYInterstate" panose="02000503020000020004" pitchFamily="2" charset="0"/>
              </a:rPr>
              <a:t>To receive cash or another financial asset; or</a:t>
            </a:r>
          </a:p>
          <a:p>
            <a:pPr marL="1081088" lvl="2" indent="-361950" defTabSz="914400" eaLnBrk="0" fontAlgn="base" hangingPunct="0">
              <a:lnSpc>
                <a:spcPct val="150000"/>
              </a:lnSpc>
              <a:spcBef>
                <a:spcPts val="0"/>
              </a:spcBef>
              <a:spcAft>
                <a:spcPct val="0"/>
              </a:spcAft>
              <a:buClr>
                <a:srgbClr val="FFD200"/>
              </a:buClr>
              <a:buSzPct val="75000"/>
              <a:buFont typeface="Arial" charset="0"/>
              <a:buChar char="►"/>
            </a:pPr>
            <a:r>
              <a:rPr lang="en-GB" altLang="en-US" sz="1400" kern="0" dirty="0">
                <a:solidFill>
                  <a:srgbClr val="808080"/>
                </a:solidFill>
                <a:latin typeface="EYInterstate" panose="02000503020000020004" pitchFamily="2" charset="0"/>
              </a:rPr>
              <a:t>To exchange financial assets or financial liabilities under potentially favourable conditions; </a:t>
            </a:r>
            <a:r>
              <a:rPr lang="en-GB" altLang="en-US" sz="1400" kern="0" dirty="0" smtClean="0">
                <a:solidFill>
                  <a:srgbClr val="808080"/>
                </a:solidFill>
                <a:latin typeface="EYInterstate" panose="02000503020000020004" pitchFamily="2" charset="0"/>
              </a:rPr>
              <a:t>or</a:t>
            </a:r>
          </a:p>
          <a:p>
            <a:pPr marL="1081088" lvl="2" indent="-361950" defTabSz="914400" eaLnBrk="0" fontAlgn="base" hangingPunct="0">
              <a:spcBef>
                <a:spcPts val="0"/>
              </a:spcBef>
              <a:spcAft>
                <a:spcPct val="0"/>
              </a:spcAft>
              <a:buClr>
                <a:srgbClr val="FFD200"/>
              </a:buClr>
              <a:buSzPct val="75000"/>
              <a:buFont typeface="Arial" charset="0"/>
              <a:buChar char="►"/>
            </a:pPr>
            <a:endParaRPr lang="en-GB" altLang="en-US" sz="1050" kern="0" dirty="0" smtClean="0">
              <a:solidFill>
                <a:srgbClr val="808080"/>
              </a:solidFill>
              <a:latin typeface="EYInterstate" panose="02000503020000020004" pitchFamily="2" charset="0"/>
            </a:endParaRPr>
          </a:p>
          <a:p>
            <a:pPr marL="360363" indent="-360363" defTabSz="914400" eaLnBrk="0" fontAlgn="base" hangingPunct="0">
              <a:lnSpc>
                <a:spcPct val="150000"/>
              </a:lnSpc>
              <a:spcBef>
                <a:spcPts val="0"/>
              </a:spcBef>
              <a:spcAft>
                <a:spcPct val="0"/>
              </a:spcAft>
              <a:buClr>
                <a:srgbClr val="FFD200"/>
              </a:buClr>
              <a:buSzPct val="75000"/>
              <a:buFont typeface="Arial" charset="0"/>
              <a:buChar char="►"/>
            </a:pPr>
            <a:r>
              <a:rPr lang="en-GB" altLang="en-US" b="1" kern="0" dirty="0">
                <a:solidFill>
                  <a:srgbClr val="808080"/>
                </a:solidFill>
              </a:rPr>
              <a:t>A contract that will or may be settled in entity’s own equity instruments and is:</a:t>
            </a:r>
          </a:p>
          <a:p>
            <a:pPr marL="720725" lvl="2" indent="-366713" defTabSz="914400" eaLnBrk="0" fontAlgn="base" hangingPunct="0">
              <a:lnSpc>
                <a:spcPct val="150000"/>
              </a:lnSpc>
              <a:spcBef>
                <a:spcPts val="0"/>
              </a:spcBef>
              <a:spcAft>
                <a:spcPct val="0"/>
              </a:spcAft>
              <a:buClr>
                <a:srgbClr val="FFD200"/>
              </a:buClr>
              <a:buSzPct val="75000"/>
              <a:buFont typeface="Arial" charset="0"/>
              <a:buChar char="►"/>
            </a:pPr>
            <a:r>
              <a:rPr lang="en-GB" altLang="en-US" sz="1400" kern="0" dirty="0" smtClean="0">
                <a:solidFill>
                  <a:srgbClr val="808080"/>
                </a:solidFill>
                <a:latin typeface="EYInterstate" panose="02000503020000020004" pitchFamily="2" charset="0"/>
              </a:rPr>
              <a:t>A </a:t>
            </a:r>
            <a:r>
              <a:rPr lang="en-GB" altLang="en-US" sz="1400" kern="0" dirty="0">
                <a:solidFill>
                  <a:srgbClr val="808080"/>
                </a:solidFill>
                <a:latin typeface="EYInterstate" panose="02000503020000020004" pitchFamily="2" charset="0"/>
              </a:rPr>
              <a:t>non-derivative for which the entity is or may be obliged to receive a variable number of the entity’s own equity instruments; </a:t>
            </a:r>
            <a:r>
              <a:rPr lang="en-GB" altLang="en-US" sz="1400" kern="0" dirty="0" smtClean="0">
                <a:solidFill>
                  <a:srgbClr val="808080"/>
                </a:solidFill>
                <a:latin typeface="EYInterstate" panose="02000503020000020004" pitchFamily="2" charset="0"/>
              </a:rPr>
              <a:t>or</a:t>
            </a:r>
          </a:p>
          <a:p>
            <a:pPr marL="720725" lvl="2" indent="-366713" defTabSz="914400" eaLnBrk="0" fontAlgn="base" hangingPunct="0">
              <a:lnSpc>
                <a:spcPct val="150000"/>
              </a:lnSpc>
              <a:spcBef>
                <a:spcPts val="0"/>
              </a:spcBef>
              <a:spcAft>
                <a:spcPct val="0"/>
              </a:spcAft>
              <a:buClr>
                <a:srgbClr val="FFD200"/>
              </a:buClr>
              <a:buSzPct val="75000"/>
              <a:buFont typeface="Arial" charset="0"/>
              <a:buChar char="►"/>
            </a:pPr>
            <a:r>
              <a:rPr lang="en-GB" altLang="en-US" sz="1400" kern="0" dirty="0" smtClean="0">
                <a:solidFill>
                  <a:srgbClr val="808080"/>
                </a:solidFill>
                <a:latin typeface="EYInterstate" panose="02000503020000020004" pitchFamily="2" charset="0"/>
              </a:rPr>
              <a:t>A </a:t>
            </a:r>
            <a:r>
              <a:rPr lang="en-GB" altLang="en-US" sz="1400" kern="0" dirty="0">
                <a:solidFill>
                  <a:srgbClr val="808080"/>
                </a:solidFill>
                <a:latin typeface="EYInterstate" panose="02000503020000020004" pitchFamily="2" charset="0"/>
              </a:rPr>
              <a:t>derivative that will or may be settled other than by the exchange of a fixed amount of cash or another financial asset for a fixed number of the entity’s own equity instruments</a:t>
            </a:r>
            <a:endParaRPr lang="en-IN" sz="1000" dirty="0">
              <a:solidFill>
                <a:srgbClr val="808080"/>
              </a:solidFill>
            </a:endParaRPr>
          </a:p>
        </p:txBody>
      </p:sp>
      <p:sp>
        <p:nvSpPr>
          <p:cNvPr id="7" name="Text Box 11"/>
          <p:cNvSpPr txBox="1">
            <a:spLocks noChangeArrowheads="1"/>
          </p:cNvSpPr>
          <p:nvPr/>
        </p:nvSpPr>
        <p:spPr bwMode="auto">
          <a:xfrm>
            <a:off x="577512" y="362843"/>
            <a:ext cx="6697511" cy="36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0" dirty="0" smtClean="0">
                <a:solidFill>
                  <a:schemeClr val="tx1">
                    <a:lumMod val="50000"/>
                  </a:schemeClr>
                </a:solidFill>
              </a:rPr>
              <a:t>Financial Assets</a:t>
            </a:r>
            <a:endParaRPr lang="en-US" altLang="en-US" sz="2050" dirty="0">
              <a:solidFill>
                <a:schemeClr val="tx1">
                  <a:lumMod val="50000"/>
                </a:schemeClr>
              </a:solidFill>
            </a:endParaRPr>
          </a:p>
        </p:txBody>
      </p:sp>
    </p:spTree>
    <p:extLst>
      <p:ext uri="{BB962C8B-B14F-4D97-AF65-F5344CB8AC3E}">
        <p14:creationId xmlns:p14="http://schemas.microsoft.com/office/powerpoint/2010/main" val="41105163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42" y="1363392"/>
            <a:ext cx="8229601" cy="4444011"/>
          </a:xfrm>
        </p:spPr>
        <p:txBody>
          <a:bodyPr/>
          <a:lstStyle/>
          <a:p>
            <a:pPr marL="308002" indent="-308002" algn="just" defTabSz="781538" eaLnBrk="0" fontAlgn="base" hangingPunct="0">
              <a:spcAft>
                <a:spcPct val="0"/>
              </a:spcAft>
              <a:buClr>
                <a:srgbClr val="FFD200"/>
              </a:buClr>
              <a:buSzPct val="75000"/>
              <a:buFont typeface="Arial" charset="0"/>
              <a:buChar char="►"/>
            </a:pPr>
            <a:r>
              <a:rPr lang="en-GB" altLang="en-US" sz="1709" b="1" kern="0" dirty="0">
                <a:solidFill>
                  <a:srgbClr val="808080"/>
                </a:solidFill>
              </a:rPr>
              <a:t>Any liability that is</a:t>
            </a:r>
          </a:p>
          <a:p>
            <a:pPr marL="613290" lvl="1" indent="-303931" algn="just" defTabSz="781538" eaLnBrk="0" fontAlgn="base" hangingPunct="0">
              <a:spcAft>
                <a:spcPct val="0"/>
              </a:spcAft>
              <a:buClr>
                <a:srgbClr val="FFD200"/>
              </a:buClr>
              <a:buSzPct val="75000"/>
              <a:buFont typeface="Arial" charset="0"/>
              <a:buChar char="►"/>
            </a:pPr>
            <a:r>
              <a:rPr lang="en-GB" altLang="en-US" sz="1709" kern="0" dirty="0">
                <a:solidFill>
                  <a:srgbClr val="808080"/>
                </a:solidFill>
                <a:latin typeface="EYInterstate" panose="02000503020000020004" pitchFamily="2" charset="0"/>
              </a:rPr>
              <a:t>a contractual obligation:</a:t>
            </a:r>
          </a:p>
          <a:p>
            <a:pPr marL="924006" lvl="2" indent="-309359" algn="just" defTabSz="781538" eaLnBrk="0" fontAlgn="base" hangingPunct="0">
              <a:spcAft>
                <a:spcPct val="0"/>
              </a:spcAft>
              <a:buClr>
                <a:srgbClr val="FFD200"/>
              </a:buClr>
              <a:buSzPct val="75000"/>
              <a:buFont typeface="Arial" charset="0"/>
              <a:buChar char="►"/>
            </a:pPr>
            <a:r>
              <a:rPr lang="en-GB" altLang="en-US" sz="1538" kern="0" dirty="0">
                <a:solidFill>
                  <a:srgbClr val="808080"/>
                </a:solidFill>
                <a:latin typeface="EYInterstate" panose="02000503020000020004" pitchFamily="2" charset="0"/>
              </a:rPr>
              <a:t>to deliver cash or another financial asset to another entity;</a:t>
            </a:r>
          </a:p>
          <a:p>
            <a:pPr marL="924006" lvl="2" indent="-309359" algn="just" defTabSz="781538" eaLnBrk="0" fontAlgn="base" hangingPunct="0">
              <a:spcAft>
                <a:spcPct val="0"/>
              </a:spcAft>
              <a:buClr>
                <a:srgbClr val="FFD200"/>
              </a:buClr>
              <a:buSzPct val="75000"/>
              <a:buFont typeface="Arial" charset="0"/>
              <a:buChar char="►"/>
            </a:pPr>
            <a:r>
              <a:rPr lang="en-GB" altLang="en-US" sz="1538" kern="0" dirty="0">
                <a:solidFill>
                  <a:srgbClr val="808080"/>
                </a:solidFill>
                <a:latin typeface="EYInterstate" panose="02000503020000020004" pitchFamily="2" charset="0"/>
              </a:rPr>
              <a:t>to exchange financial assets/ liabilities under potentially unfavourable conditions; or</a:t>
            </a:r>
          </a:p>
          <a:p>
            <a:pPr marL="614647" lvl="2" indent="0" algn="just" defTabSz="781538" eaLnBrk="0" fontAlgn="base" hangingPunct="0">
              <a:spcAft>
                <a:spcPct val="0"/>
              </a:spcAft>
              <a:buClr>
                <a:srgbClr val="FFD200"/>
              </a:buClr>
              <a:buSzPct val="75000"/>
              <a:buNone/>
            </a:pPr>
            <a:endParaRPr lang="en-GB" altLang="en-US" sz="1538" kern="0" dirty="0">
              <a:solidFill>
                <a:srgbClr val="808080"/>
              </a:solidFill>
              <a:latin typeface="EYInterstate" panose="02000503020000020004" pitchFamily="2" charset="0"/>
            </a:endParaRPr>
          </a:p>
          <a:p>
            <a:pPr marL="613290" lvl="1" indent="-303931" algn="just" defTabSz="781538" eaLnBrk="0" fontAlgn="base" hangingPunct="0">
              <a:spcAft>
                <a:spcPct val="0"/>
              </a:spcAft>
              <a:buClr>
                <a:srgbClr val="FFD200"/>
              </a:buClr>
              <a:buSzPct val="75000"/>
              <a:buFont typeface="Arial" charset="0"/>
              <a:buChar char="►"/>
            </a:pPr>
            <a:r>
              <a:rPr lang="en-US" altLang="en-US" sz="1709" b="1" kern="0" dirty="0">
                <a:solidFill>
                  <a:srgbClr val="808080"/>
                </a:solidFill>
                <a:latin typeface="EYInterstate" panose="02000503020000020004" pitchFamily="2" charset="0"/>
              </a:rPr>
              <a:t>a contract that will or may be settled in the entity’s own equity instruments and is:</a:t>
            </a:r>
          </a:p>
          <a:p>
            <a:pPr marL="924006" lvl="2" indent="-309359" algn="just" defTabSz="781538" eaLnBrk="0" fontAlgn="base" hangingPunct="0">
              <a:spcAft>
                <a:spcPct val="0"/>
              </a:spcAft>
              <a:buClr>
                <a:srgbClr val="FFD200"/>
              </a:buClr>
              <a:buSzPct val="75000"/>
              <a:buFont typeface="Arial" charset="0"/>
              <a:buChar char="►"/>
            </a:pPr>
            <a:r>
              <a:rPr lang="en-US" altLang="en-US" sz="1538" kern="0" dirty="0">
                <a:solidFill>
                  <a:srgbClr val="808080"/>
                </a:solidFill>
                <a:latin typeface="EYInterstate" panose="02000503020000020004" pitchFamily="2" charset="0"/>
              </a:rPr>
              <a:t>a non-derivative for which the entity is or may be obliged to deliver a variable number of the entity’s own equity instruments; or</a:t>
            </a:r>
          </a:p>
          <a:p>
            <a:pPr marL="924006" lvl="2" indent="-309359" algn="just" defTabSz="781538" eaLnBrk="0" fontAlgn="base" hangingPunct="0">
              <a:spcAft>
                <a:spcPct val="0"/>
              </a:spcAft>
              <a:buClr>
                <a:srgbClr val="FFD200"/>
              </a:buClr>
              <a:buSzPct val="75000"/>
              <a:buFont typeface="Arial" charset="0"/>
              <a:buChar char="►"/>
            </a:pPr>
            <a:r>
              <a:rPr lang="en-US" altLang="en-US" sz="1538" kern="0" dirty="0">
                <a:solidFill>
                  <a:srgbClr val="808080"/>
                </a:solidFill>
                <a:latin typeface="EYInterstate" panose="02000503020000020004" pitchFamily="2" charset="0"/>
              </a:rPr>
              <a:t>a derivative that will or may be settled other than by the exchange of a fixed amount of cash or another financial asset for a fixed number of the entity’s own equity instruments</a:t>
            </a:r>
            <a:endParaRPr lang="en-IN" dirty="0">
              <a:solidFill>
                <a:srgbClr val="808080"/>
              </a:solidFill>
            </a:endParaRPr>
          </a:p>
        </p:txBody>
      </p:sp>
      <p:sp>
        <p:nvSpPr>
          <p:cNvPr id="5" name="Text Box 11"/>
          <p:cNvSpPr txBox="1">
            <a:spLocks noChangeArrowheads="1"/>
          </p:cNvSpPr>
          <p:nvPr/>
        </p:nvSpPr>
        <p:spPr bwMode="auto">
          <a:xfrm>
            <a:off x="493615" y="495514"/>
            <a:ext cx="5724538" cy="36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0" dirty="0">
                <a:solidFill>
                  <a:schemeClr val="tx1">
                    <a:lumMod val="50000"/>
                  </a:schemeClr>
                </a:solidFill>
              </a:rPr>
              <a:t>Financial Liability</a:t>
            </a:r>
          </a:p>
        </p:txBody>
      </p:sp>
    </p:spTree>
    <p:extLst>
      <p:ext uri="{BB962C8B-B14F-4D97-AF65-F5344CB8AC3E}">
        <p14:creationId xmlns:p14="http://schemas.microsoft.com/office/powerpoint/2010/main" val="3980853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42" y="1363392"/>
            <a:ext cx="8229601" cy="4444011"/>
          </a:xfrm>
        </p:spPr>
        <p:txBody>
          <a:bodyPr/>
          <a:lstStyle/>
          <a:p>
            <a:pPr marL="308002" indent="-308002" defTabSz="781538" eaLnBrk="0" fontAlgn="base" hangingPunct="0">
              <a:lnSpc>
                <a:spcPct val="150000"/>
              </a:lnSpc>
              <a:spcAft>
                <a:spcPct val="0"/>
              </a:spcAft>
              <a:buClr>
                <a:srgbClr val="FFD200"/>
              </a:buClr>
              <a:buSzPct val="75000"/>
              <a:buFont typeface="Arial" charset="0"/>
              <a:buChar char="►"/>
            </a:pPr>
            <a:r>
              <a:rPr lang="en-US" altLang="en-US" sz="1709" kern="0" dirty="0">
                <a:solidFill>
                  <a:srgbClr val="808080"/>
                </a:solidFill>
              </a:rPr>
              <a:t>Any contract that evidences a residual interest in the net assets of an entity</a:t>
            </a:r>
          </a:p>
          <a:p>
            <a:pPr marL="613290" lvl="1" indent="-303931" defTabSz="781538" eaLnBrk="0" fontAlgn="base" hangingPunct="0">
              <a:lnSpc>
                <a:spcPct val="150000"/>
              </a:lnSpc>
              <a:spcAft>
                <a:spcPct val="0"/>
              </a:spcAft>
              <a:buClr>
                <a:srgbClr val="FFD200"/>
              </a:buClr>
              <a:buSzPct val="75000"/>
              <a:buFont typeface="Arial" charset="0"/>
              <a:buChar char="►"/>
            </a:pPr>
            <a:r>
              <a:rPr lang="en-GB" altLang="en-US" sz="1709" kern="0" dirty="0">
                <a:solidFill>
                  <a:srgbClr val="808080"/>
                </a:solidFill>
                <a:latin typeface="EYInterstate" panose="02000503020000020004" pitchFamily="2" charset="0"/>
              </a:rPr>
              <a:t>Examples:</a:t>
            </a:r>
          </a:p>
          <a:p>
            <a:pPr marL="924006" lvl="2" indent="-309359" defTabSz="781538" eaLnBrk="0" fontAlgn="base" hangingPunct="0">
              <a:lnSpc>
                <a:spcPct val="150000"/>
              </a:lnSpc>
              <a:spcAft>
                <a:spcPct val="0"/>
              </a:spcAft>
              <a:buClr>
                <a:srgbClr val="FFD200"/>
              </a:buClr>
              <a:buSzPct val="75000"/>
              <a:buFont typeface="Arial" charset="0"/>
              <a:buChar char="►"/>
            </a:pPr>
            <a:r>
              <a:rPr lang="en-US" altLang="en-US" sz="1538" kern="0" dirty="0">
                <a:solidFill>
                  <a:srgbClr val="808080"/>
                </a:solidFill>
                <a:latin typeface="EYInterstate" panose="02000503020000020004" pitchFamily="2" charset="0"/>
              </a:rPr>
              <a:t>Equity shares</a:t>
            </a:r>
          </a:p>
          <a:p>
            <a:pPr marL="924006" lvl="2" indent="-309359" defTabSz="781538" eaLnBrk="0" fontAlgn="base" hangingPunct="0">
              <a:lnSpc>
                <a:spcPct val="150000"/>
              </a:lnSpc>
              <a:spcAft>
                <a:spcPct val="0"/>
              </a:spcAft>
              <a:buClr>
                <a:srgbClr val="FFD200"/>
              </a:buClr>
              <a:buSzPct val="75000"/>
              <a:buFont typeface="Arial" charset="0"/>
              <a:buChar char="►"/>
            </a:pPr>
            <a:r>
              <a:rPr lang="en-US" altLang="en-US" sz="1538" kern="0" dirty="0">
                <a:solidFill>
                  <a:srgbClr val="808080"/>
                </a:solidFill>
                <a:latin typeface="EYInterstate" panose="02000503020000020004" pitchFamily="2" charset="0"/>
              </a:rPr>
              <a:t>Preference shares (if certain criteria are met)</a:t>
            </a:r>
          </a:p>
          <a:p>
            <a:pPr marL="924006" lvl="2" indent="-309359" defTabSz="781538" eaLnBrk="0" fontAlgn="base" hangingPunct="0">
              <a:lnSpc>
                <a:spcPct val="150000"/>
              </a:lnSpc>
              <a:spcAft>
                <a:spcPct val="0"/>
              </a:spcAft>
              <a:buClr>
                <a:srgbClr val="FFD200"/>
              </a:buClr>
              <a:buSzPct val="75000"/>
              <a:buFont typeface="Arial" charset="0"/>
              <a:buChar char="►"/>
            </a:pPr>
            <a:r>
              <a:rPr lang="en-US" altLang="en-US" sz="1538" kern="0" dirty="0">
                <a:solidFill>
                  <a:srgbClr val="808080"/>
                </a:solidFill>
                <a:latin typeface="EYInterstate" panose="02000503020000020004" pitchFamily="2" charset="0"/>
              </a:rPr>
              <a:t>Warrants</a:t>
            </a:r>
          </a:p>
          <a:p>
            <a:pPr marL="924006" lvl="2" indent="-309359" defTabSz="781538" eaLnBrk="0" fontAlgn="base" hangingPunct="0">
              <a:lnSpc>
                <a:spcPct val="150000"/>
              </a:lnSpc>
              <a:spcAft>
                <a:spcPct val="0"/>
              </a:spcAft>
              <a:buClr>
                <a:srgbClr val="FFD200"/>
              </a:buClr>
              <a:buSzPct val="75000"/>
              <a:buFont typeface="Arial" charset="0"/>
              <a:buChar char="►"/>
            </a:pPr>
            <a:r>
              <a:rPr lang="en-US" altLang="en-US" sz="1538" kern="0" dirty="0">
                <a:solidFill>
                  <a:srgbClr val="808080"/>
                </a:solidFill>
                <a:latin typeface="EYInterstate" panose="02000503020000020004" pitchFamily="2" charset="0"/>
              </a:rPr>
              <a:t>Written call options to issue fixed number of equity shares for a fixed </a:t>
            </a:r>
            <a:r>
              <a:rPr lang="en-US" altLang="en-US" sz="1538" kern="0" dirty="0" smtClean="0">
                <a:solidFill>
                  <a:srgbClr val="808080"/>
                </a:solidFill>
                <a:latin typeface="EYInterstate" panose="02000503020000020004" pitchFamily="2" charset="0"/>
              </a:rPr>
              <a:t>price</a:t>
            </a:r>
          </a:p>
          <a:p>
            <a:pPr marL="924006" lvl="2" indent="-309359" defTabSz="781538" eaLnBrk="0" fontAlgn="base" hangingPunct="0">
              <a:lnSpc>
                <a:spcPct val="150000"/>
              </a:lnSpc>
              <a:spcAft>
                <a:spcPct val="0"/>
              </a:spcAft>
              <a:buClr>
                <a:srgbClr val="FFD200"/>
              </a:buClr>
              <a:buSzPct val="75000"/>
              <a:buFont typeface="Arial" charset="0"/>
              <a:buChar char="►"/>
            </a:pPr>
            <a:endParaRPr lang="en-US" altLang="en-US" sz="1538" kern="0" dirty="0">
              <a:solidFill>
                <a:srgbClr val="808080"/>
              </a:solidFill>
              <a:latin typeface="EYInterstate" panose="02000503020000020004" pitchFamily="2" charset="0"/>
            </a:endParaRPr>
          </a:p>
          <a:p>
            <a:pPr marL="182563" lvl="2" indent="0" defTabSz="781538" eaLnBrk="0" fontAlgn="base" hangingPunct="0">
              <a:lnSpc>
                <a:spcPct val="150000"/>
              </a:lnSpc>
              <a:spcAft>
                <a:spcPct val="0"/>
              </a:spcAft>
              <a:buClr>
                <a:srgbClr val="FFD200"/>
              </a:buClr>
              <a:buSzPct val="75000"/>
              <a:buNone/>
            </a:pPr>
            <a:r>
              <a:rPr lang="en-GB" altLang="en-US" sz="1538" kern="0" dirty="0" smtClean="0">
                <a:solidFill>
                  <a:srgbClr val="808080"/>
                </a:solidFill>
                <a:latin typeface="EYInterstate" panose="02000503020000020004" pitchFamily="2" charset="0"/>
              </a:rPr>
              <a:t>Note: Detailed </a:t>
            </a:r>
            <a:r>
              <a:rPr lang="en-GB" altLang="en-US" sz="1538" kern="0" dirty="0">
                <a:solidFill>
                  <a:srgbClr val="808080"/>
                </a:solidFill>
                <a:latin typeface="EYInterstate" panose="02000503020000020004" pitchFamily="2" charset="0"/>
              </a:rPr>
              <a:t>criteria for classification of instruments as liability or equity is covered under separate session.</a:t>
            </a:r>
          </a:p>
          <a:p>
            <a:pPr marL="923925" lvl="2" indent="-923925" defTabSz="781538" eaLnBrk="0" fontAlgn="base" hangingPunct="0">
              <a:lnSpc>
                <a:spcPct val="150000"/>
              </a:lnSpc>
              <a:spcAft>
                <a:spcPct val="0"/>
              </a:spcAft>
              <a:buClr>
                <a:srgbClr val="FFD200"/>
              </a:buClr>
              <a:buSzPct val="75000"/>
              <a:buFont typeface="Arial" charset="0"/>
              <a:buChar char="►"/>
            </a:pPr>
            <a:endParaRPr lang="en-US" altLang="en-US" sz="1538" kern="0" dirty="0" smtClean="0">
              <a:solidFill>
                <a:srgbClr val="808080"/>
              </a:solidFill>
              <a:latin typeface="EYInterstate" panose="02000503020000020004" pitchFamily="2" charset="0"/>
            </a:endParaRPr>
          </a:p>
        </p:txBody>
      </p:sp>
      <p:sp>
        <p:nvSpPr>
          <p:cNvPr id="5" name="Text Box 11"/>
          <p:cNvSpPr txBox="1">
            <a:spLocks noChangeArrowheads="1"/>
          </p:cNvSpPr>
          <p:nvPr/>
        </p:nvSpPr>
        <p:spPr bwMode="auto">
          <a:xfrm>
            <a:off x="493615" y="495514"/>
            <a:ext cx="5724538" cy="36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0" dirty="0">
                <a:solidFill>
                  <a:schemeClr val="tx1">
                    <a:lumMod val="50000"/>
                  </a:schemeClr>
                </a:solidFill>
              </a:rPr>
              <a:t>Equity Instruments</a:t>
            </a:r>
          </a:p>
        </p:txBody>
      </p:sp>
    </p:spTree>
    <p:extLst>
      <p:ext uri="{BB962C8B-B14F-4D97-AF65-F5344CB8AC3E}">
        <p14:creationId xmlns:p14="http://schemas.microsoft.com/office/powerpoint/2010/main" val="25510139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1"/>
          <p:cNvSpPr txBox="1">
            <a:spLocks noChangeArrowheads="1"/>
          </p:cNvSpPr>
          <p:nvPr/>
        </p:nvSpPr>
        <p:spPr bwMode="auto">
          <a:xfrm>
            <a:off x="493615" y="495514"/>
            <a:ext cx="5724538" cy="36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EYInterstate" pitchFamily="2" charset="0"/>
              </a:defRPr>
            </a:lvl1pPr>
            <a:lvl2pPr marL="742950" indent="-285750" eaLnBrk="0" hangingPunct="0">
              <a:defRPr b="1">
                <a:solidFill>
                  <a:schemeClr val="tx1"/>
                </a:solidFill>
                <a:latin typeface="EYInterstate" pitchFamily="2" charset="0"/>
              </a:defRPr>
            </a:lvl2pPr>
            <a:lvl3pPr marL="1143000" indent="-228600" eaLnBrk="0" hangingPunct="0">
              <a:defRPr b="1">
                <a:solidFill>
                  <a:schemeClr val="tx1"/>
                </a:solidFill>
                <a:latin typeface="EYInterstate" pitchFamily="2" charset="0"/>
              </a:defRPr>
            </a:lvl3pPr>
            <a:lvl4pPr marL="1600200" indent="-228600" eaLnBrk="0" hangingPunct="0">
              <a:defRPr b="1">
                <a:solidFill>
                  <a:schemeClr val="tx1"/>
                </a:solidFill>
                <a:latin typeface="EYInterstate" pitchFamily="2" charset="0"/>
              </a:defRPr>
            </a:lvl4pPr>
            <a:lvl5pPr marL="2057400" indent="-228600" eaLnBrk="0" hangingPunct="0">
              <a:defRPr b="1">
                <a:solidFill>
                  <a:schemeClr val="tx1"/>
                </a:solidFill>
                <a:latin typeface="EYInterstate" pitchFamily="2" charset="0"/>
              </a:defRPr>
            </a:lvl5pPr>
            <a:lvl6pPr marL="2514600" indent="-228600" eaLnBrk="0" fontAlgn="base" hangingPunct="0">
              <a:spcBef>
                <a:spcPct val="0"/>
              </a:spcBef>
              <a:spcAft>
                <a:spcPct val="0"/>
              </a:spcAft>
              <a:defRPr b="1">
                <a:solidFill>
                  <a:schemeClr val="tx1"/>
                </a:solidFill>
                <a:latin typeface="EYInterstate" pitchFamily="2" charset="0"/>
              </a:defRPr>
            </a:lvl6pPr>
            <a:lvl7pPr marL="2971800" indent="-228600" eaLnBrk="0" fontAlgn="base" hangingPunct="0">
              <a:spcBef>
                <a:spcPct val="0"/>
              </a:spcBef>
              <a:spcAft>
                <a:spcPct val="0"/>
              </a:spcAft>
              <a:defRPr b="1">
                <a:solidFill>
                  <a:schemeClr val="tx1"/>
                </a:solidFill>
                <a:latin typeface="EYInterstate" pitchFamily="2" charset="0"/>
              </a:defRPr>
            </a:lvl7pPr>
            <a:lvl8pPr marL="3429000" indent="-228600" eaLnBrk="0" fontAlgn="base" hangingPunct="0">
              <a:spcBef>
                <a:spcPct val="0"/>
              </a:spcBef>
              <a:spcAft>
                <a:spcPct val="0"/>
              </a:spcAft>
              <a:defRPr b="1">
                <a:solidFill>
                  <a:schemeClr val="tx1"/>
                </a:solidFill>
                <a:latin typeface="EYInterstate" pitchFamily="2" charset="0"/>
              </a:defRPr>
            </a:lvl8pPr>
            <a:lvl9pPr marL="3886200" indent="-228600" eaLnBrk="0" fontAlgn="base" hangingPunct="0">
              <a:spcBef>
                <a:spcPct val="0"/>
              </a:spcBef>
              <a:spcAft>
                <a:spcPct val="0"/>
              </a:spcAft>
              <a:defRPr b="1">
                <a:solidFill>
                  <a:schemeClr val="tx1"/>
                </a:solidFill>
                <a:latin typeface="EYInterstate" pitchFamily="2" charset="0"/>
              </a:defRPr>
            </a:lvl9pPr>
          </a:lstStyle>
          <a:p>
            <a:pPr eaLnBrk="1" fontAlgn="base" hangingPunct="1">
              <a:lnSpc>
                <a:spcPct val="85000"/>
              </a:lnSpc>
              <a:spcBef>
                <a:spcPct val="0"/>
              </a:spcBef>
              <a:spcAft>
                <a:spcPct val="0"/>
              </a:spcAft>
            </a:pPr>
            <a:r>
              <a:rPr lang="en-US" altLang="en-US" sz="2050" dirty="0" smtClean="0">
                <a:solidFill>
                  <a:schemeClr val="tx1">
                    <a:lumMod val="50000"/>
                  </a:schemeClr>
                </a:solidFill>
              </a:rPr>
              <a:t>Classification of Financial Assets</a:t>
            </a:r>
            <a:endParaRPr lang="en-US" altLang="en-US" sz="2050" dirty="0">
              <a:solidFill>
                <a:schemeClr val="tx1">
                  <a:lumMod val="50000"/>
                </a:schemeClr>
              </a:solidFill>
            </a:endParaRPr>
          </a:p>
        </p:txBody>
      </p:sp>
    </p:spTree>
    <p:extLst>
      <p:ext uri="{BB962C8B-B14F-4D97-AF65-F5344CB8AC3E}">
        <p14:creationId xmlns:p14="http://schemas.microsoft.com/office/powerpoint/2010/main" val="4939788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9&quot;/&gt;&lt;lineCharCount val=&quot;28&quot;/&gt;&lt;/TableIndex&gt;&lt;/ShapeTextInfo&gt;"/>
</p:tagLst>
</file>

<file path=ppt/theme/theme1.xml><?xml version="1.0" encoding="utf-8"?>
<a:theme xmlns:a="http://schemas.openxmlformats.org/drawingml/2006/main" name="EY_Presentation_Regular_Print">
  <a:themeElements>
    <a:clrScheme name="Custom 2">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906</TotalTime>
  <Words>4041</Words>
  <Application>Microsoft Office PowerPoint</Application>
  <PresentationFormat>On-screen Show (4:3)</PresentationFormat>
  <Paragraphs>540</Paragraphs>
  <Slides>56</Slides>
  <Notes>53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Arial</vt:lpstr>
      <vt:lpstr>Calibri</vt:lpstr>
      <vt:lpstr>EYInterstate</vt:lpstr>
      <vt:lpstr>EYInterstate Light</vt:lpstr>
      <vt:lpstr>EYInterstate Regular</vt:lpstr>
      <vt:lpstr>Wingdings</vt:lpstr>
      <vt:lpstr>Wingdings 3</vt:lpstr>
      <vt:lpstr>EY_Presentation_Regular_Print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Ernst &amp; Young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Need for Learning Solution</dc:title>
  <dc:creator>Mayur Sheth</dc:creator>
  <cp:lastModifiedBy>Quintus Mendonca</cp:lastModifiedBy>
  <cp:revision>333</cp:revision>
  <dcterms:created xsi:type="dcterms:W3CDTF">2016-05-27T11:59:23Z</dcterms:created>
  <dcterms:modified xsi:type="dcterms:W3CDTF">2016-10-14T06:56:34Z</dcterms:modified>
</cp:coreProperties>
</file>