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charts/chart7.xml" ContentType="application/vnd.openxmlformats-officedocument.drawingml.chart+xml"/>
  <Override PartName="/ppt/charts/chart3.xml" ContentType="application/vnd.openxmlformats-officedocument.drawingml.char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10.xml" ContentType="application/vnd.openxmlformats-officedocument.drawingml.chart+xml"/>
  <Default Extension="gif" ContentType="image/gif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33" r:id="rId1"/>
    <p:sldMasterId id="2147484146" r:id="rId2"/>
    <p:sldMasterId id="2147484158" r:id="rId3"/>
  </p:sldMasterIdLst>
  <p:notesMasterIdLst>
    <p:notesMasterId r:id="rId38"/>
  </p:notesMasterIdLst>
  <p:sldIdLst>
    <p:sldId id="287" r:id="rId4"/>
    <p:sldId id="285" r:id="rId5"/>
    <p:sldId id="326" r:id="rId6"/>
    <p:sldId id="392" r:id="rId7"/>
    <p:sldId id="340" r:id="rId8"/>
    <p:sldId id="341" r:id="rId9"/>
    <p:sldId id="393" r:id="rId10"/>
    <p:sldId id="342" r:id="rId11"/>
    <p:sldId id="337" r:id="rId12"/>
    <p:sldId id="338" r:id="rId13"/>
    <p:sldId id="339" r:id="rId14"/>
    <p:sldId id="331" r:id="rId15"/>
    <p:sldId id="330" r:id="rId16"/>
    <p:sldId id="332" r:id="rId17"/>
    <p:sldId id="334" r:id="rId18"/>
    <p:sldId id="403" r:id="rId19"/>
    <p:sldId id="404" r:id="rId20"/>
    <p:sldId id="351" r:id="rId21"/>
    <p:sldId id="352" r:id="rId22"/>
    <p:sldId id="353" r:id="rId23"/>
    <p:sldId id="356" r:id="rId24"/>
    <p:sldId id="357" r:id="rId25"/>
    <p:sldId id="358" r:id="rId26"/>
    <p:sldId id="359" r:id="rId27"/>
    <p:sldId id="360" r:id="rId28"/>
    <p:sldId id="361" r:id="rId29"/>
    <p:sldId id="396" r:id="rId30"/>
    <p:sldId id="397" r:id="rId31"/>
    <p:sldId id="398" r:id="rId32"/>
    <p:sldId id="399" r:id="rId33"/>
    <p:sldId id="400" r:id="rId34"/>
    <p:sldId id="394" r:id="rId35"/>
    <p:sldId id="395" r:id="rId36"/>
    <p:sldId id="401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rihar" initials="H" lastIdx="21" clrIdx="0"/>
  <p:cmAuthor id="1" name="Ishwar Gopashetti" initials="IG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BEFF5"/>
    <a:srgbClr val="DBE2ED"/>
    <a:srgbClr val="D3DBE9"/>
    <a:srgbClr val="EDF2F9"/>
    <a:srgbClr val="FEF2E8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0E3FDE45-AF77-4B5C-9715-49D594BDF05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95878" autoAdjust="0"/>
  </p:normalViewPr>
  <p:slideViewPr>
    <p:cSldViewPr>
      <p:cViewPr>
        <p:scale>
          <a:sx n="70" d="100"/>
          <a:sy n="70" d="100"/>
        </p:scale>
        <p:origin x="-1386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Vichitra\Personal\IFS\Project\Cha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%20and%20business%20development\Edlewisee%20Tokio%20Life\Delvierables\Module%201\Data%20sheet%20of%20LI%20companies%20Linked%20vs%20non%20linked%20CS%20v1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%20and%20business%20development\Edlewisee%20Tokio%20Life\Delvierables\Module%201\Data%20sheet%20of%20LI%20companies%20Linked%20vs%20non%20linked%20CS%20v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TO%20DO%20LIS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\Future%20Generali\MISC\2014_11_10_Company%20Wise%20Details%202010-2013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ORK\Future%20Generali\MISC\2014_11_10_Company%20Wise%20Details%202010-2013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%20and%20business%20development\Edlewisee%20Tokio%20Life\Delvierables\Module%201\Data%20sheet%20of%20LI%20companies%20Linked%20vs%20non%20linked%20CS%20v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%20and%20business%20development\Edlewisee%20Tokio%20Life\Delvierables\Module%201\Data%20sheet%20of%20LI%20companies%20Linked%20vs%20non%20linked%20CS%20v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%20and%20business%20development\Edlewisee%20Tokio%20Life\Delvierables\Module%201\Data%20sheet%20of%20LI%20companies%20Linked%20vs%20non%20linked%20CS%20v1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%20and%20business%20development\Edlewisee%20Tokio%20Life\Delvierables\Module%201\Data%20sheet%20of%20LI%20companies%20Linked%20vs%20non%20linked%20CS%20v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US" sz="1600"/>
            </a:pPr>
            <a:r>
              <a:rPr lang="en-US" sz="1600" dirty="0"/>
              <a:t>Projected Growth of</a:t>
            </a:r>
            <a:r>
              <a:rPr lang="en-US" sz="1600" baseline="0" dirty="0"/>
              <a:t> GI Industry (GWP in Rs. </a:t>
            </a:r>
            <a:r>
              <a:rPr lang="en-US" sz="1600" baseline="0" dirty="0" smtClean="0"/>
              <a:t>‘000 Cr</a:t>
            </a:r>
            <a:r>
              <a:rPr lang="en-US" sz="1600" baseline="0" dirty="0"/>
              <a:t>)</a:t>
            </a:r>
            <a:endParaRPr lang="en-US" sz="1600" dirty="0"/>
          </a:p>
        </c:rich>
      </c:tx>
      <c:layout>
        <c:manualLayout>
          <c:xMode val="edge"/>
          <c:yMode val="edge"/>
          <c:x val="0.15175308275144914"/>
          <c:y val="2.5641025641025748E-2"/>
        </c:manualLayout>
      </c:layout>
    </c:title>
    <c:plotArea>
      <c:layout>
        <c:manualLayout>
          <c:layoutTarget val="inner"/>
          <c:xMode val="edge"/>
          <c:yMode val="edge"/>
          <c:x val="8.6111111111110972E-2"/>
          <c:y val="0.19432888597258688"/>
          <c:w val="0.84718197725284361"/>
          <c:h val="0.65529673374161568"/>
        </c:manualLayout>
      </c:layout>
      <c:barChart>
        <c:barDir val="col"/>
        <c:grouping val="clustered"/>
        <c:ser>
          <c:idx val="0"/>
          <c:order val="0"/>
          <c:tx>
            <c:strRef>
              <c:f>Sheet1!$D$23</c:f>
              <c:strCache>
                <c:ptCount val="1"/>
                <c:pt idx="0">
                  <c:v>Projected GWP (In Rs. Cr)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 b="1"/>
                </a:pPr>
                <a:endParaRPr lang="en-US"/>
              </a:p>
            </c:txPr>
            <c:showVal val="1"/>
          </c:dLbls>
          <c:cat>
            <c:strRef>
              <c:f>Sheet1!$C$24:$C$28</c:f>
              <c:strCache>
                <c:ptCount val="5"/>
                <c:pt idx="0">
                  <c:v>FY 12</c:v>
                </c:pt>
                <c:pt idx="1">
                  <c:v>FY 14</c:v>
                </c:pt>
                <c:pt idx="2">
                  <c:v>FY 16</c:v>
                </c:pt>
                <c:pt idx="3">
                  <c:v>FY 18</c:v>
                </c:pt>
                <c:pt idx="4">
                  <c:v>FY 20</c:v>
                </c:pt>
              </c:strCache>
            </c:strRef>
          </c:cat>
          <c:val>
            <c:numRef>
              <c:f>Sheet1!$D$24:$D$28</c:f>
              <c:numCache>
                <c:formatCode>General</c:formatCode>
                <c:ptCount val="5"/>
                <c:pt idx="0">
                  <c:v>57.9</c:v>
                </c:pt>
                <c:pt idx="1">
                  <c:v>81.2</c:v>
                </c:pt>
                <c:pt idx="2">
                  <c:v>109.4</c:v>
                </c:pt>
                <c:pt idx="3">
                  <c:v>145.9</c:v>
                </c:pt>
                <c:pt idx="4">
                  <c:v>193.8</c:v>
                </c:pt>
              </c:numCache>
            </c:numRef>
          </c:val>
        </c:ser>
        <c:axId val="45044864"/>
        <c:axId val="45974272"/>
      </c:barChart>
      <c:catAx>
        <c:axId val="4504486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 sz="1050" b="1"/>
            </a:pPr>
            <a:endParaRPr lang="en-US"/>
          </a:p>
        </c:txPr>
        <c:crossAx val="45974272"/>
        <c:crosses val="autoZero"/>
        <c:auto val="1"/>
        <c:lblAlgn val="ctr"/>
        <c:lblOffset val="100"/>
      </c:catAx>
      <c:valAx>
        <c:axId val="45974272"/>
        <c:scaling>
          <c:orientation val="minMax"/>
        </c:scaling>
        <c:delete val="1"/>
        <c:axPos val="l"/>
        <c:numFmt formatCode="General" sourceLinked="1"/>
        <c:tickLblPos val="none"/>
        <c:crossAx val="45044864"/>
        <c:crosses val="autoZero"/>
        <c:crossBetween val="between"/>
      </c:valAx>
    </c:plotArea>
    <c:plotVisOnly val="1"/>
    <c:dispBlanksAs val="gap"/>
  </c:chart>
  <c:spPr>
    <a:ln>
      <a:solidFill>
        <a:schemeClr val="tx1"/>
      </a:solidFill>
    </a:ln>
  </c:sp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>
        <c:manualLayout>
          <c:layoutTarget val="inner"/>
          <c:xMode val="edge"/>
          <c:yMode val="edge"/>
          <c:x val="3.0555555555555582E-2"/>
          <c:y val="2.3812916644646936E-2"/>
          <c:w val="0.91649725602481624"/>
          <c:h val="0.8560273333987648"/>
        </c:manualLayout>
      </c:layout>
      <c:barChart>
        <c:barDir val="col"/>
        <c:grouping val="stacked"/>
        <c:ser>
          <c:idx val="0"/>
          <c:order val="0"/>
          <c:tx>
            <c:strRef>
              <c:f>'NBM '!$B$11</c:f>
              <c:strCache>
                <c:ptCount val="1"/>
                <c:pt idx="0">
                  <c:v>Par</c:v>
                </c:pt>
              </c:strCache>
            </c:strRef>
          </c:tx>
          <c:dPt>
            <c:idx val="1"/>
            <c:spPr>
              <a:solidFill>
                <a:srgbClr val="FFE600"/>
              </a:solidFill>
            </c:spPr>
          </c:dPt>
          <c:cat>
            <c:strRef>
              <c:f>'NBM '!$C$10:$D$10</c:f>
              <c:strCache>
                <c:ptCount val="2"/>
                <c:pt idx="0">
                  <c:v>Pre 2010</c:v>
                </c:pt>
                <c:pt idx="1">
                  <c:v>Current</c:v>
                </c:pt>
              </c:strCache>
            </c:strRef>
          </c:cat>
          <c:val>
            <c:numRef>
              <c:f>'NBM '!$C$11:$D$11</c:f>
              <c:numCache>
                <c:formatCode>0%</c:formatCode>
                <c:ptCount val="2"/>
                <c:pt idx="0">
                  <c:v>0.11</c:v>
                </c:pt>
                <c:pt idx="1">
                  <c:v>8.5000000000000006E-2</c:v>
                </c:pt>
              </c:numCache>
            </c:numRef>
          </c:val>
        </c:ser>
        <c:gapWidth val="300"/>
        <c:overlap val="100"/>
        <c:serLines/>
        <c:axId val="127532416"/>
        <c:axId val="143782656"/>
      </c:barChart>
      <c:catAx>
        <c:axId val="12753241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43782656"/>
        <c:crosses val="autoZero"/>
        <c:auto val="1"/>
        <c:lblAlgn val="ctr"/>
        <c:lblOffset val="100"/>
      </c:catAx>
      <c:valAx>
        <c:axId val="143782656"/>
        <c:scaling>
          <c:orientation val="minMax"/>
          <c:max val="0.5"/>
          <c:min val="0"/>
        </c:scaling>
        <c:axPos val="l"/>
        <c:majorGridlines>
          <c:spPr>
            <a:ln>
              <a:noFill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7532416"/>
        <c:crosses val="autoZero"/>
        <c:crossBetween val="between"/>
      </c:valAx>
    </c:plotArea>
    <c:plotVisOnly val="1"/>
    <c:dispBlanksAs val="gap"/>
  </c:chart>
  <c:txPr>
    <a:bodyPr/>
    <a:lstStyle/>
    <a:p>
      <a:pPr>
        <a:defRPr>
          <a:latin typeface="EYInterstate" panose="02000503020000020004" pitchFamily="2" charset="0"/>
        </a:defRPr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>
        <c:manualLayout>
          <c:layoutTarget val="inner"/>
          <c:xMode val="edge"/>
          <c:yMode val="edge"/>
          <c:x val="3.0555555555555582E-2"/>
          <c:y val="2.3812916644646936E-2"/>
          <c:w val="0.91649725602481624"/>
          <c:h val="0.84835809178743959"/>
        </c:manualLayout>
      </c:layout>
      <c:barChart>
        <c:barDir val="col"/>
        <c:grouping val="stacked"/>
        <c:ser>
          <c:idx val="0"/>
          <c:order val="0"/>
          <c:tx>
            <c:strRef>
              <c:f>'NBM '!$B$12</c:f>
              <c:strCache>
                <c:ptCount val="1"/>
                <c:pt idx="0">
                  <c:v>ULIP</c:v>
                </c:pt>
              </c:strCache>
            </c:strRef>
          </c:tx>
          <c:dPt>
            <c:idx val="1"/>
            <c:spPr>
              <a:solidFill>
                <a:srgbClr val="FFE600"/>
              </a:solidFill>
            </c:spPr>
          </c:dPt>
          <c:cat>
            <c:strRef>
              <c:f>'NBM '!$C$10:$D$10</c:f>
              <c:strCache>
                <c:ptCount val="2"/>
                <c:pt idx="0">
                  <c:v>Pre 2010</c:v>
                </c:pt>
                <c:pt idx="1">
                  <c:v>Current</c:v>
                </c:pt>
              </c:strCache>
            </c:strRef>
          </c:cat>
          <c:val>
            <c:numRef>
              <c:f>'NBM '!$C$12:$D$12</c:f>
              <c:numCache>
                <c:formatCode>0%</c:formatCode>
                <c:ptCount val="2"/>
                <c:pt idx="0">
                  <c:v>0.18000000000000024</c:v>
                </c:pt>
                <c:pt idx="1">
                  <c:v>4.0000000000000022E-2</c:v>
                </c:pt>
              </c:numCache>
            </c:numRef>
          </c:val>
        </c:ser>
        <c:gapWidth val="300"/>
        <c:overlap val="100"/>
        <c:serLines/>
        <c:axId val="145077760"/>
        <c:axId val="145079296"/>
      </c:barChart>
      <c:catAx>
        <c:axId val="14507776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45079296"/>
        <c:crosses val="autoZero"/>
        <c:auto val="1"/>
        <c:lblAlgn val="ctr"/>
        <c:lblOffset val="100"/>
      </c:catAx>
      <c:valAx>
        <c:axId val="145079296"/>
        <c:scaling>
          <c:orientation val="minMax"/>
          <c:max val="0.5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tickLblPos val="none"/>
        <c:crossAx val="145077760"/>
        <c:crosses val="autoZero"/>
        <c:crossBetween val="between"/>
      </c:valAx>
    </c:plotArea>
    <c:plotVisOnly val="1"/>
    <c:dispBlanksAs val="gap"/>
  </c:chart>
  <c:txPr>
    <a:bodyPr/>
    <a:lstStyle/>
    <a:p>
      <a:pPr>
        <a:defRPr>
          <a:latin typeface="EYInterstate" panose="02000503020000020004" pitchFamily="2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US"/>
            </a:pPr>
            <a:r>
              <a:rPr lang="en-US"/>
              <a:t>Combined Operating ratio - 2011-12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6.7144521752144526E-2"/>
          <c:y val="0.13965009001681902"/>
          <c:w val="0.93285547824785564"/>
          <c:h val="0.70957574116969602"/>
        </c:manualLayout>
      </c:layout>
      <c:barChart>
        <c:barDir val="col"/>
        <c:grouping val="stacked"/>
        <c:ser>
          <c:idx val="0"/>
          <c:order val="0"/>
          <c:tx>
            <c:strRef>
              <c:f>Sheet2!$C$1</c:f>
              <c:strCache>
                <c:ptCount val="1"/>
                <c:pt idx="0">
                  <c:v>Claims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Sheet2!$B$2:$B$9</c:f>
              <c:strCache>
                <c:ptCount val="8"/>
                <c:pt idx="0">
                  <c:v>US</c:v>
                </c:pt>
                <c:pt idx="1">
                  <c:v>Germany</c:v>
                </c:pt>
                <c:pt idx="2">
                  <c:v>UK</c:v>
                </c:pt>
                <c:pt idx="3">
                  <c:v>Indonesia</c:v>
                </c:pt>
                <c:pt idx="4">
                  <c:v>South Africa</c:v>
                </c:pt>
                <c:pt idx="5">
                  <c:v>China</c:v>
                </c:pt>
                <c:pt idx="6">
                  <c:v>Malaysia</c:v>
                </c:pt>
                <c:pt idx="7">
                  <c:v>India</c:v>
                </c:pt>
              </c:strCache>
            </c:strRef>
          </c:cat>
          <c:val>
            <c:numRef>
              <c:f>Sheet2!$C$2:$C$9</c:f>
              <c:numCache>
                <c:formatCode>0%</c:formatCode>
                <c:ptCount val="8"/>
                <c:pt idx="0">
                  <c:v>0.76000000000000134</c:v>
                </c:pt>
                <c:pt idx="1">
                  <c:v>0.75000000000000133</c:v>
                </c:pt>
                <c:pt idx="2">
                  <c:v>0.67000000000000171</c:v>
                </c:pt>
                <c:pt idx="3">
                  <c:v>0.53</c:v>
                </c:pt>
                <c:pt idx="4">
                  <c:v>0.8</c:v>
                </c:pt>
                <c:pt idx="5">
                  <c:v>0.64000000000000135</c:v>
                </c:pt>
                <c:pt idx="6">
                  <c:v>0.61000000000000065</c:v>
                </c:pt>
                <c:pt idx="7">
                  <c:v>0.88</c:v>
                </c:pt>
              </c:numCache>
            </c:numRef>
          </c:val>
        </c:ser>
        <c:ser>
          <c:idx val="1"/>
          <c:order val="1"/>
          <c:tx>
            <c:strRef>
              <c:f>Sheet2!$D$1</c:f>
              <c:strCache>
                <c:ptCount val="1"/>
                <c:pt idx="0">
                  <c:v>Expenses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Sheet2!$B$2:$B$9</c:f>
              <c:strCache>
                <c:ptCount val="8"/>
                <c:pt idx="0">
                  <c:v>US</c:v>
                </c:pt>
                <c:pt idx="1">
                  <c:v>Germany</c:v>
                </c:pt>
                <c:pt idx="2">
                  <c:v>UK</c:v>
                </c:pt>
                <c:pt idx="3">
                  <c:v>Indonesia</c:v>
                </c:pt>
                <c:pt idx="4">
                  <c:v>South Africa</c:v>
                </c:pt>
                <c:pt idx="5">
                  <c:v>China</c:v>
                </c:pt>
                <c:pt idx="6">
                  <c:v>Malaysia</c:v>
                </c:pt>
                <c:pt idx="7">
                  <c:v>India</c:v>
                </c:pt>
              </c:strCache>
            </c:strRef>
          </c:cat>
          <c:val>
            <c:numRef>
              <c:f>Sheet2!$D$2:$D$9</c:f>
              <c:numCache>
                <c:formatCode>0%</c:formatCode>
                <c:ptCount val="8"/>
                <c:pt idx="0">
                  <c:v>0.23</c:v>
                </c:pt>
                <c:pt idx="1">
                  <c:v>0.2</c:v>
                </c:pt>
                <c:pt idx="2">
                  <c:v>0.33000000000000085</c:v>
                </c:pt>
                <c:pt idx="3">
                  <c:v>0.34</c:v>
                </c:pt>
                <c:pt idx="4">
                  <c:v>0.16</c:v>
                </c:pt>
                <c:pt idx="5">
                  <c:v>0.30000000000000032</c:v>
                </c:pt>
                <c:pt idx="6">
                  <c:v>0.29000000000000031</c:v>
                </c:pt>
                <c:pt idx="7">
                  <c:v>0.35000000000000031</c:v>
                </c:pt>
              </c:numCache>
            </c:numRef>
          </c:val>
        </c:ser>
        <c:gapWidth val="78"/>
        <c:overlap val="100"/>
        <c:axId val="60714368"/>
        <c:axId val="61184256"/>
      </c:barChart>
      <c:catAx>
        <c:axId val="60714368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 sz="1200"/>
            </a:pPr>
            <a:endParaRPr lang="en-US"/>
          </a:p>
        </c:txPr>
        <c:crossAx val="61184256"/>
        <c:crosses val="autoZero"/>
        <c:auto val="1"/>
        <c:lblAlgn val="ctr"/>
        <c:lblOffset val="100"/>
      </c:catAx>
      <c:valAx>
        <c:axId val="61184256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 sz="1200"/>
            </a:pPr>
            <a:endParaRPr lang="en-US"/>
          </a:p>
        </c:txPr>
        <c:crossAx val="60714368"/>
        <c:crosses val="autoZero"/>
        <c:crossBetween val="between"/>
        <c:majorUnit val="0.35000000000000031"/>
      </c:valAx>
    </c:plotArea>
    <c:legend>
      <c:legendPos val="r"/>
      <c:layout>
        <c:manualLayout>
          <c:xMode val="edge"/>
          <c:yMode val="edge"/>
          <c:x val="0.27474183683286868"/>
          <c:y val="0.18058470599289386"/>
          <c:w val="0.41799912510936138"/>
          <c:h val="9.7989938757655284E-2"/>
        </c:manualLayout>
      </c:layout>
      <c:txPr>
        <a:bodyPr/>
        <a:lstStyle/>
        <a:p>
          <a:pPr>
            <a:defRPr lang="en-US" sz="1800"/>
          </a:pPr>
          <a:endParaRPr lang="en-US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4"/>
  <c:chart>
    <c:autoTitleDeleted val="1"/>
    <c:plotArea>
      <c:layout>
        <c:manualLayout>
          <c:layoutTarget val="inner"/>
          <c:xMode val="edge"/>
          <c:yMode val="edge"/>
          <c:x val="4.9857657741632443E-2"/>
          <c:y val="5.0195106055055186E-2"/>
          <c:w val="0.91459404419166956"/>
          <c:h val="0.90264308129967663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Market size </c:v>
                </c:pt>
              </c:strCache>
            </c:strRef>
          </c:tx>
          <c:marker>
            <c:symbol val="square"/>
            <c:size val="5"/>
            <c:spPr>
              <a:solidFill>
                <a:schemeClr val="accent1"/>
              </a:solidFill>
            </c:spPr>
          </c:marker>
          <c:cat>
            <c:numRef>
              <c:f>Sheet1!$A$2:$A$15</c:f>
              <c:numCache>
                <c:formatCode>General</c:formatCode>
                <c:ptCount val="1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</c:numCache>
            </c:numRef>
          </c:cat>
          <c:val>
            <c:numRef>
              <c:f>Sheet1!$B$2:$B$15</c:f>
              <c:numCache>
                <c:formatCode>_-* #,##0.00_-;\-* #,##0.00_-;_-* "-"??_-;_-@_-</c:formatCode>
                <c:ptCount val="14"/>
                <c:pt idx="0">
                  <c:v>34898.47</c:v>
                </c:pt>
                <c:pt idx="1">
                  <c:v>50094.46</c:v>
                </c:pt>
                <c:pt idx="2">
                  <c:v>55747.55</c:v>
                </c:pt>
                <c:pt idx="3">
                  <c:v>66653.75</c:v>
                </c:pt>
                <c:pt idx="4">
                  <c:v>82854.8</c:v>
                </c:pt>
                <c:pt idx="5">
                  <c:v>105875.76</c:v>
                </c:pt>
                <c:pt idx="6">
                  <c:v>156065.31999999998</c:v>
                </c:pt>
                <c:pt idx="7">
                  <c:v>201351.41</c:v>
                </c:pt>
                <c:pt idx="8">
                  <c:v>221785.44999999998</c:v>
                </c:pt>
                <c:pt idx="9">
                  <c:v>265447.23000000021</c:v>
                </c:pt>
                <c:pt idx="10">
                  <c:v>291638.67</c:v>
                </c:pt>
                <c:pt idx="11">
                  <c:v>287072.11</c:v>
                </c:pt>
                <c:pt idx="12">
                  <c:v>287202.46999999997</c:v>
                </c:pt>
                <c:pt idx="13">
                  <c:v>313130</c:v>
                </c:pt>
              </c:numCache>
            </c:numRef>
          </c:val>
        </c:ser>
        <c:marker val="1"/>
        <c:axId val="44567936"/>
        <c:axId val="44650880"/>
      </c:lineChart>
      <c:catAx>
        <c:axId val="445679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44650880"/>
        <c:crosses val="autoZero"/>
        <c:auto val="1"/>
        <c:lblAlgn val="ctr"/>
        <c:lblOffset val="100"/>
      </c:catAx>
      <c:valAx>
        <c:axId val="44650880"/>
        <c:scaling>
          <c:orientation val="minMax"/>
        </c:scaling>
        <c:delete val="1"/>
        <c:axPos val="l"/>
        <c:numFmt formatCode="_-* #,##0_-;\-* #,##0_-;_-* &quot;-&quot;_-;_-@_-" sourceLinked="0"/>
        <c:tickLblPos val="none"/>
        <c:crossAx val="44567936"/>
        <c:crosses val="autoZero"/>
        <c:crossBetween val="between"/>
        <c:dispUnits>
          <c:builtInUnit val="hundreds"/>
        </c:dispUnits>
      </c:valAx>
    </c:plotArea>
    <c:plotVisOnly val="1"/>
    <c:dispBlanksAs val="gap"/>
  </c:chart>
  <c:txPr>
    <a:bodyPr/>
    <a:lstStyle/>
    <a:p>
      <a:pPr>
        <a:defRPr sz="1000">
          <a:solidFill>
            <a:schemeClr val="tx1"/>
          </a:solidFill>
          <a:latin typeface="EYInterstate" panose="02000503020000020004" pitchFamily="2" charset="0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US"/>
            </a:pPr>
            <a:r>
              <a:rPr lang="en-IN"/>
              <a:t>Expense Ratio  - Private Players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'PRIVATE Players'!$K$2</c:f>
              <c:strCache>
                <c:ptCount val="1"/>
                <c:pt idx="0">
                  <c:v>Opex Ratio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'PRIVATE Players'!$A$3:$A$15</c:f>
              <c:strCache>
                <c:ptCount val="13"/>
                <c:pt idx="1">
                  <c:v>FY 02</c:v>
                </c:pt>
                <c:pt idx="2">
                  <c:v>FY 03</c:v>
                </c:pt>
                <c:pt idx="3">
                  <c:v>FY 04</c:v>
                </c:pt>
                <c:pt idx="4">
                  <c:v>FY 05</c:v>
                </c:pt>
                <c:pt idx="5">
                  <c:v>FY 06</c:v>
                </c:pt>
                <c:pt idx="6">
                  <c:v>FY 07</c:v>
                </c:pt>
                <c:pt idx="7">
                  <c:v>FY 08</c:v>
                </c:pt>
                <c:pt idx="8">
                  <c:v>FY 09</c:v>
                </c:pt>
                <c:pt idx="9">
                  <c:v>FY10</c:v>
                </c:pt>
                <c:pt idx="10">
                  <c:v>FY11</c:v>
                </c:pt>
                <c:pt idx="11">
                  <c:v>FY12</c:v>
                </c:pt>
                <c:pt idx="12">
                  <c:v>FY13</c:v>
                </c:pt>
              </c:strCache>
            </c:strRef>
          </c:cat>
          <c:val>
            <c:numRef>
              <c:f>'PRIVATE Players'!$K$3:$K$15</c:f>
              <c:numCache>
                <c:formatCode>0%</c:formatCode>
                <c:ptCount val="13"/>
                <c:pt idx="1">
                  <c:v>1.5182548710233741</c:v>
                </c:pt>
                <c:pt idx="2">
                  <c:v>0.74177203878289721</c:v>
                </c:pt>
                <c:pt idx="3">
                  <c:v>0.44305606742833326</c:v>
                </c:pt>
                <c:pt idx="4">
                  <c:v>0.28837455375815135</c:v>
                </c:pt>
                <c:pt idx="5">
                  <c:v>0.23671059306015996</c:v>
                </c:pt>
                <c:pt idx="6">
                  <c:v>0.23014974476064406</c:v>
                </c:pt>
                <c:pt idx="7">
                  <c:v>0.2327216738669034</c:v>
                </c:pt>
                <c:pt idx="8">
                  <c:v>0.25765963798413466</c:v>
                </c:pt>
                <c:pt idx="9">
                  <c:v>0.20990874124605391</c:v>
                </c:pt>
                <c:pt idx="10">
                  <c:v>0.181115585983782</c:v>
                </c:pt>
                <c:pt idx="11">
                  <c:v>0.1751152818217212</c:v>
                </c:pt>
                <c:pt idx="12">
                  <c:v>0.18946735087703492</c:v>
                </c:pt>
              </c:numCache>
            </c:numRef>
          </c:val>
        </c:ser>
        <c:ser>
          <c:idx val="1"/>
          <c:order val="1"/>
          <c:tx>
            <c:strRef>
              <c:f>'PRIVATE Players'!$L$2</c:f>
              <c:strCache>
                <c:ptCount val="1"/>
                <c:pt idx="0">
                  <c:v>Adjusted Opex Ratio</c:v>
                </c:pt>
              </c:strCache>
            </c:strRef>
          </c:tx>
          <c:spPr>
            <a:ln w="38100">
              <a:solidFill>
                <a:srgbClr val="91278F"/>
              </a:solidFill>
            </a:ln>
          </c:spPr>
          <c:marker>
            <c:symbol val="none"/>
          </c:marker>
          <c:cat>
            <c:strRef>
              <c:f>'PRIVATE Players'!$A$3:$A$15</c:f>
              <c:strCache>
                <c:ptCount val="13"/>
                <c:pt idx="1">
                  <c:v>FY 02</c:v>
                </c:pt>
                <c:pt idx="2">
                  <c:v>FY 03</c:v>
                </c:pt>
                <c:pt idx="3">
                  <c:v>FY 04</c:v>
                </c:pt>
                <c:pt idx="4">
                  <c:v>FY 05</c:v>
                </c:pt>
                <c:pt idx="5">
                  <c:v>FY 06</c:v>
                </c:pt>
                <c:pt idx="6">
                  <c:v>FY 07</c:v>
                </c:pt>
                <c:pt idx="7">
                  <c:v>FY 08</c:v>
                </c:pt>
                <c:pt idx="8">
                  <c:v>FY 09</c:v>
                </c:pt>
                <c:pt idx="9">
                  <c:v>FY10</c:v>
                </c:pt>
                <c:pt idx="10">
                  <c:v>FY11</c:v>
                </c:pt>
                <c:pt idx="11">
                  <c:v>FY12</c:v>
                </c:pt>
                <c:pt idx="12">
                  <c:v>FY13</c:v>
                </c:pt>
              </c:strCache>
            </c:strRef>
          </c:cat>
          <c:val>
            <c:numRef>
              <c:f>'PRIVATE Players'!$L$3:$L$15</c:f>
              <c:numCache>
                <c:formatCode>0%</c:formatCode>
                <c:ptCount val="13"/>
                <c:pt idx="1">
                  <c:v>3.1403309046751682</c:v>
                </c:pt>
                <c:pt idx="2">
                  <c:v>2.5102213620418552</c:v>
                </c:pt>
                <c:pt idx="3">
                  <c:v>1.3083831768625103</c:v>
                </c:pt>
                <c:pt idx="4">
                  <c:v>0.90394148227524163</c:v>
                </c:pt>
                <c:pt idx="5">
                  <c:v>0.6742670182806596</c:v>
                </c:pt>
                <c:pt idx="6">
                  <c:v>0.6465128826744857</c:v>
                </c:pt>
                <c:pt idx="7">
                  <c:v>0.66982742767580083</c:v>
                </c:pt>
                <c:pt idx="8">
                  <c:v>0.7566070506714776</c:v>
                </c:pt>
                <c:pt idx="9">
                  <c:v>0.4469265890154473</c:v>
                </c:pt>
                <c:pt idx="10">
                  <c:v>0.2994488471264134</c:v>
                </c:pt>
                <c:pt idx="11">
                  <c:v>0.2529472072203468</c:v>
                </c:pt>
                <c:pt idx="12">
                  <c:v>0.1863284562391182</c:v>
                </c:pt>
              </c:numCache>
            </c:numRef>
          </c:val>
        </c:ser>
        <c:marker val="1"/>
        <c:axId val="74202112"/>
        <c:axId val="74407936"/>
      </c:lineChart>
      <c:catAx>
        <c:axId val="742021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IN"/>
                  <a:t>Financial Year Ending</a:t>
                </a:r>
              </a:p>
            </c:rich>
          </c:tx>
          <c:layout/>
        </c:title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4407936"/>
        <c:crosses val="autoZero"/>
        <c:auto val="1"/>
        <c:lblAlgn val="ctr"/>
        <c:lblOffset val="100"/>
      </c:catAx>
      <c:valAx>
        <c:axId val="74407936"/>
        <c:scaling>
          <c:orientation val="minMax"/>
          <c:max val="3.2"/>
          <c:min val="0.1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IN"/>
                  <a:t>Ratio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4202112"/>
        <c:crosses val="autoZero"/>
        <c:crossBetween val="between"/>
        <c:majorUnit val="0.5"/>
        <c:minorUnit val="5.0000000000000024E-2"/>
      </c:valAx>
    </c:plotArea>
    <c:legend>
      <c:legendPos val="b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txPr>
    <a:bodyPr/>
    <a:lstStyle/>
    <a:p>
      <a:pPr>
        <a:defRPr sz="1100">
          <a:latin typeface="+mj-lt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US"/>
            </a:pPr>
            <a:r>
              <a:rPr lang="en-IN"/>
              <a:t>Expense Ratios - LIC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2678092661725668"/>
          <c:y val="0.18379629629629693"/>
          <c:w val="0.83187410234204262"/>
          <c:h val="0.42792869641294951"/>
        </c:manualLayout>
      </c:layout>
      <c:lineChart>
        <c:grouping val="standard"/>
        <c:ser>
          <c:idx val="0"/>
          <c:order val="0"/>
          <c:tx>
            <c:strRef>
              <c:f>LIC!$K$2</c:f>
              <c:strCache>
                <c:ptCount val="1"/>
                <c:pt idx="0">
                  <c:v>Opex Ratio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LIC!$A$3:$A$15</c:f>
              <c:strCache>
                <c:ptCount val="13"/>
                <c:pt idx="1">
                  <c:v>FY 02</c:v>
                </c:pt>
                <c:pt idx="2">
                  <c:v>FY 03</c:v>
                </c:pt>
                <c:pt idx="3">
                  <c:v>FY 04</c:v>
                </c:pt>
                <c:pt idx="4">
                  <c:v>FY 05</c:v>
                </c:pt>
                <c:pt idx="5">
                  <c:v>FY 06</c:v>
                </c:pt>
                <c:pt idx="6">
                  <c:v>FY 07</c:v>
                </c:pt>
                <c:pt idx="7">
                  <c:v>FY 08</c:v>
                </c:pt>
                <c:pt idx="8">
                  <c:v>FY 09</c:v>
                </c:pt>
                <c:pt idx="9">
                  <c:v>FY10</c:v>
                </c:pt>
                <c:pt idx="10">
                  <c:v>FY11</c:v>
                </c:pt>
                <c:pt idx="11">
                  <c:v>FY12</c:v>
                </c:pt>
                <c:pt idx="12">
                  <c:v>FY13</c:v>
                </c:pt>
              </c:strCache>
            </c:strRef>
          </c:cat>
          <c:val>
            <c:numRef>
              <c:f>LIC!$K$3:$K$15</c:f>
              <c:numCache>
                <c:formatCode>0.0%</c:formatCode>
                <c:ptCount val="13"/>
                <c:pt idx="1">
                  <c:v>8.5512578702823763E-2</c:v>
                </c:pt>
                <c:pt idx="2">
                  <c:v>8.4591208726435746E-2</c:v>
                </c:pt>
                <c:pt idx="3">
                  <c:v>7.9824625282581593E-2</c:v>
                </c:pt>
                <c:pt idx="4">
                  <c:v>7.9693810331771725E-2</c:v>
                </c:pt>
                <c:pt idx="5">
                  <c:v>6.6542705971943408E-2</c:v>
                </c:pt>
                <c:pt idx="6">
                  <c:v>5.5434849907173372E-2</c:v>
                </c:pt>
                <c:pt idx="7">
                  <c:v>5.5473137978454753E-2</c:v>
                </c:pt>
                <c:pt idx="8">
                  <c:v>5.7628602912211377E-2</c:v>
                </c:pt>
                <c:pt idx="9">
                  <c:v>6.5810388166080008E-2</c:v>
                </c:pt>
                <c:pt idx="10">
                  <c:v>8.3452087594742166E-2</c:v>
                </c:pt>
                <c:pt idx="11">
                  <c:v>7.3510044493232979E-2</c:v>
                </c:pt>
                <c:pt idx="12">
                  <c:v>8.001615681110448E-2</c:v>
                </c:pt>
              </c:numCache>
            </c:numRef>
          </c:val>
        </c:ser>
        <c:ser>
          <c:idx val="1"/>
          <c:order val="1"/>
          <c:tx>
            <c:strRef>
              <c:f>LIC!$L$2</c:f>
              <c:strCache>
                <c:ptCount val="1"/>
                <c:pt idx="0">
                  <c:v>Adjusted Opex Ratio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LIC!$A$3:$A$15</c:f>
              <c:strCache>
                <c:ptCount val="13"/>
                <c:pt idx="1">
                  <c:v>FY 02</c:v>
                </c:pt>
                <c:pt idx="2">
                  <c:v>FY 03</c:v>
                </c:pt>
                <c:pt idx="3">
                  <c:v>FY 04</c:v>
                </c:pt>
                <c:pt idx="4">
                  <c:v>FY 05</c:v>
                </c:pt>
                <c:pt idx="5">
                  <c:v>FY 06</c:v>
                </c:pt>
                <c:pt idx="6">
                  <c:v>FY 07</c:v>
                </c:pt>
                <c:pt idx="7">
                  <c:v>FY 08</c:v>
                </c:pt>
                <c:pt idx="8">
                  <c:v>FY 09</c:v>
                </c:pt>
                <c:pt idx="9">
                  <c:v>FY10</c:v>
                </c:pt>
                <c:pt idx="10">
                  <c:v>FY11</c:v>
                </c:pt>
                <c:pt idx="11">
                  <c:v>FY12</c:v>
                </c:pt>
                <c:pt idx="12">
                  <c:v>FY13</c:v>
                </c:pt>
              </c:strCache>
            </c:strRef>
          </c:cat>
          <c:val>
            <c:numRef>
              <c:f>LIC!$L$3:$L$15</c:f>
              <c:numCache>
                <c:formatCode>0%</c:formatCode>
                <c:ptCount val="13"/>
                <c:pt idx="1">
                  <c:v>0.10714275834509659</c:v>
                </c:pt>
                <c:pt idx="2">
                  <c:v>0.11295213889933792</c:v>
                </c:pt>
                <c:pt idx="3">
                  <c:v>0.11269937342176443</c:v>
                </c:pt>
                <c:pt idx="4">
                  <c:v>0.12348048650566737</c:v>
                </c:pt>
                <c:pt idx="5">
                  <c:v>0.11555144642044625</c:v>
                </c:pt>
                <c:pt idx="6">
                  <c:v>9.2171405545487528E-2</c:v>
                </c:pt>
                <c:pt idx="7">
                  <c:v>0.10244213413955018</c:v>
                </c:pt>
                <c:pt idx="8">
                  <c:v>0.11628195470588176</c:v>
                </c:pt>
                <c:pt idx="9">
                  <c:v>0.11253306499968999</c:v>
                </c:pt>
                <c:pt idx="10">
                  <c:v>0.11496078195873989</c:v>
                </c:pt>
                <c:pt idx="11">
                  <c:v>9.644921338832313E-2</c:v>
                </c:pt>
                <c:pt idx="12">
                  <c:v>9.4157718176405045E-2</c:v>
                </c:pt>
              </c:numCache>
            </c:numRef>
          </c:val>
        </c:ser>
        <c:marker val="1"/>
        <c:axId val="78348672"/>
        <c:axId val="78350592"/>
      </c:lineChart>
      <c:catAx>
        <c:axId val="783486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IN"/>
                  <a:t>Financial Year Ending</a:t>
                </a:r>
              </a:p>
            </c:rich>
          </c:tx>
          <c:layout/>
        </c:title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8350592"/>
        <c:crosses val="autoZero"/>
        <c:auto val="1"/>
        <c:lblAlgn val="ctr"/>
        <c:lblOffset val="100"/>
      </c:catAx>
      <c:valAx>
        <c:axId val="78350592"/>
        <c:scaling>
          <c:orientation val="minMax"/>
          <c:min val="1.0000000000000005E-2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IN"/>
                  <a:t>Ratio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834867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</c:chart>
  <c:txPr>
    <a:bodyPr/>
    <a:lstStyle/>
    <a:p>
      <a:pPr>
        <a:defRPr sz="1100">
          <a:latin typeface="+mj-lt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>
        <c:manualLayout>
          <c:layoutTarget val="inner"/>
          <c:xMode val="edge"/>
          <c:yMode val="edge"/>
          <c:x val="3.0555555555555582E-2"/>
          <c:y val="2.3812916644646936E-2"/>
          <c:w val="0.91649725602481624"/>
          <c:h val="0.79467451690821378"/>
        </c:manualLayout>
      </c:layout>
      <c:barChart>
        <c:barDir val="col"/>
        <c:grouping val="stacked"/>
        <c:ser>
          <c:idx val="0"/>
          <c:order val="0"/>
          <c:tx>
            <c:strRef>
              <c:f>'NBM '!$B$13</c:f>
              <c:strCache>
                <c:ptCount val="1"/>
                <c:pt idx="0">
                  <c:v>Term insurance</c:v>
                </c:pt>
              </c:strCache>
            </c:strRef>
          </c:tx>
          <c:dPt>
            <c:idx val="1"/>
            <c:spPr>
              <a:solidFill>
                <a:srgbClr val="FFE600"/>
              </a:solidFill>
            </c:spPr>
          </c:dPt>
          <c:cat>
            <c:strRef>
              <c:f>'NBM '!$C$10:$D$10</c:f>
              <c:strCache>
                <c:ptCount val="2"/>
                <c:pt idx="0">
                  <c:v>Pre 2010</c:v>
                </c:pt>
                <c:pt idx="1">
                  <c:v>Current</c:v>
                </c:pt>
              </c:strCache>
            </c:strRef>
          </c:cat>
          <c:val>
            <c:numRef>
              <c:f>'NBM '!$C$13:$D$13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</c:ser>
        <c:gapWidth val="300"/>
        <c:overlap val="100"/>
        <c:serLines/>
        <c:axId val="109353216"/>
        <c:axId val="116003200"/>
      </c:barChart>
      <c:catAx>
        <c:axId val="10935321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16003200"/>
        <c:crosses val="autoZero"/>
        <c:auto val="1"/>
        <c:lblAlgn val="ctr"/>
        <c:lblOffset val="100"/>
      </c:catAx>
      <c:valAx>
        <c:axId val="116003200"/>
        <c:scaling>
          <c:orientation val="minMax"/>
          <c:max val="0.5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tickLblPos val="none"/>
        <c:crossAx val="109353216"/>
        <c:crosses val="autoZero"/>
        <c:crossBetween val="between"/>
      </c:valAx>
    </c:plotArea>
    <c:plotVisOnly val="1"/>
    <c:dispBlanksAs val="gap"/>
  </c:chart>
  <c:txPr>
    <a:bodyPr/>
    <a:lstStyle/>
    <a:p>
      <a:pPr>
        <a:defRPr>
          <a:latin typeface="EYInterstate" panose="02000503020000020004" pitchFamily="2" charset="0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>
        <c:manualLayout>
          <c:layoutTarget val="inner"/>
          <c:xMode val="edge"/>
          <c:yMode val="edge"/>
          <c:x val="3.0555555555555582E-2"/>
          <c:y val="2.3812916644646936E-2"/>
          <c:w val="0.91649725602481624"/>
          <c:h val="0.8560273333987648"/>
        </c:manualLayout>
      </c:layout>
      <c:barChart>
        <c:barDir val="col"/>
        <c:grouping val="stacked"/>
        <c:ser>
          <c:idx val="0"/>
          <c:order val="0"/>
          <c:tx>
            <c:strRef>
              <c:f>'NBM '!$B$11</c:f>
              <c:strCache>
                <c:ptCount val="1"/>
                <c:pt idx="0">
                  <c:v>Par</c:v>
                </c:pt>
              </c:strCache>
            </c:strRef>
          </c:tx>
          <c:dPt>
            <c:idx val="1"/>
            <c:spPr>
              <a:solidFill>
                <a:srgbClr val="FFE600"/>
              </a:solidFill>
            </c:spPr>
          </c:dPt>
          <c:cat>
            <c:strRef>
              <c:f>'NBM '!$E$10:$F$10</c:f>
              <c:strCache>
                <c:ptCount val="2"/>
                <c:pt idx="0">
                  <c:v>Pre 2010</c:v>
                </c:pt>
                <c:pt idx="1">
                  <c:v>Current</c:v>
                </c:pt>
              </c:strCache>
            </c:strRef>
          </c:cat>
          <c:val>
            <c:numRef>
              <c:f>'NBM '!$E$11:$F$11</c:f>
              <c:numCache>
                <c:formatCode>0%</c:formatCode>
                <c:ptCount val="2"/>
                <c:pt idx="0">
                  <c:v>4.0000000000000022E-2</c:v>
                </c:pt>
                <c:pt idx="1">
                  <c:v>2.5000000000000001E-2</c:v>
                </c:pt>
              </c:numCache>
            </c:numRef>
          </c:val>
        </c:ser>
        <c:gapWidth val="300"/>
        <c:overlap val="100"/>
        <c:serLines/>
        <c:axId val="123571584"/>
        <c:axId val="123684352"/>
      </c:barChart>
      <c:catAx>
        <c:axId val="1235715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3684352"/>
        <c:crosses val="autoZero"/>
        <c:auto val="1"/>
        <c:lblAlgn val="ctr"/>
        <c:lblOffset val="100"/>
      </c:catAx>
      <c:valAx>
        <c:axId val="123684352"/>
        <c:scaling>
          <c:orientation val="minMax"/>
          <c:max val="0.5"/>
          <c:min val="0"/>
        </c:scaling>
        <c:axPos val="l"/>
        <c:majorGridlines>
          <c:spPr>
            <a:ln>
              <a:noFill/>
            </a:ln>
          </c:spPr>
        </c:majorGridlines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3571584"/>
        <c:crosses val="autoZero"/>
        <c:crossBetween val="between"/>
      </c:valAx>
    </c:plotArea>
    <c:plotVisOnly val="1"/>
    <c:dispBlanksAs val="gap"/>
  </c:chart>
  <c:txPr>
    <a:bodyPr/>
    <a:lstStyle/>
    <a:p>
      <a:pPr>
        <a:defRPr>
          <a:latin typeface="EYInterstate" panose="02000503020000020004" pitchFamily="2" charset="0"/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>
        <c:manualLayout>
          <c:layoutTarget val="inner"/>
          <c:xMode val="edge"/>
          <c:yMode val="edge"/>
          <c:x val="3.0555555555555582E-2"/>
          <c:y val="2.3812916644646936E-2"/>
          <c:w val="0.91649725602481624"/>
          <c:h val="0.79467451690821378"/>
        </c:manualLayout>
      </c:layout>
      <c:barChart>
        <c:barDir val="col"/>
        <c:grouping val="stacked"/>
        <c:ser>
          <c:idx val="0"/>
          <c:order val="0"/>
          <c:tx>
            <c:strRef>
              <c:f>'NBM '!$B$13</c:f>
              <c:strCache>
                <c:ptCount val="1"/>
                <c:pt idx="0">
                  <c:v>Term insurance</c:v>
                </c:pt>
              </c:strCache>
            </c:strRef>
          </c:tx>
          <c:dPt>
            <c:idx val="1"/>
            <c:spPr>
              <a:solidFill>
                <a:srgbClr val="FFE600"/>
              </a:solidFill>
            </c:spPr>
          </c:dPt>
          <c:cat>
            <c:strRef>
              <c:f>'NBM '!$E$10:$F$10</c:f>
              <c:strCache>
                <c:ptCount val="2"/>
                <c:pt idx="0">
                  <c:v>Pre 2010</c:v>
                </c:pt>
                <c:pt idx="1">
                  <c:v>Current</c:v>
                </c:pt>
              </c:strCache>
            </c:strRef>
          </c:cat>
          <c:val>
            <c:numRef>
              <c:f>'NBM '!$E$13:$F$13</c:f>
              <c:numCache>
                <c:formatCode>0%</c:formatCode>
                <c:ptCount val="2"/>
                <c:pt idx="0">
                  <c:v>0.13</c:v>
                </c:pt>
                <c:pt idx="1">
                  <c:v>0.13</c:v>
                </c:pt>
              </c:numCache>
            </c:numRef>
          </c:val>
        </c:ser>
        <c:gapWidth val="300"/>
        <c:overlap val="100"/>
        <c:serLines/>
        <c:axId val="124713984"/>
        <c:axId val="124875520"/>
      </c:barChart>
      <c:catAx>
        <c:axId val="1247139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4875520"/>
        <c:crosses val="autoZero"/>
        <c:auto val="1"/>
        <c:lblAlgn val="ctr"/>
        <c:lblOffset val="100"/>
      </c:catAx>
      <c:valAx>
        <c:axId val="124875520"/>
        <c:scaling>
          <c:orientation val="minMax"/>
          <c:max val="0.5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tickLblPos val="none"/>
        <c:crossAx val="124713984"/>
        <c:crosses val="autoZero"/>
        <c:crossBetween val="between"/>
      </c:valAx>
    </c:plotArea>
    <c:plotVisOnly val="1"/>
    <c:dispBlanksAs val="gap"/>
  </c:chart>
  <c:txPr>
    <a:bodyPr/>
    <a:lstStyle/>
    <a:p>
      <a:pPr>
        <a:defRPr>
          <a:latin typeface="EYInterstate" panose="02000503020000020004" pitchFamily="2" charset="0"/>
        </a:defRPr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autoTitleDeleted val="1"/>
    <c:plotArea>
      <c:layout>
        <c:manualLayout>
          <c:layoutTarget val="inner"/>
          <c:xMode val="edge"/>
          <c:yMode val="edge"/>
          <c:x val="3.0555555555555582E-2"/>
          <c:y val="2.3812916644646936E-2"/>
          <c:w val="0.91649725602481624"/>
          <c:h val="0.80630038769120949"/>
        </c:manualLayout>
      </c:layout>
      <c:barChart>
        <c:barDir val="col"/>
        <c:grouping val="stacked"/>
        <c:ser>
          <c:idx val="0"/>
          <c:order val="0"/>
          <c:tx>
            <c:strRef>
              <c:f>'NBM '!$B$12</c:f>
              <c:strCache>
                <c:ptCount val="1"/>
                <c:pt idx="0">
                  <c:v>ULIP</c:v>
                </c:pt>
              </c:strCache>
            </c:strRef>
          </c:tx>
          <c:dPt>
            <c:idx val="1"/>
            <c:spPr>
              <a:solidFill>
                <a:srgbClr val="FFE600"/>
              </a:solidFill>
            </c:spPr>
          </c:dPt>
          <c:cat>
            <c:strRef>
              <c:f>'NBM '!$E$10:$F$10</c:f>
              <c:strCache>
                <c:ptCount val="2"/>
                <c:pt idx="0">
                  <c:v>Pre 2010</c:v>
                </c:pt>
                <c:pt idx="1">
                  <c:v>Current</c:v>
                </c:pt>
              </c:strCache>
            </c:strRef>
          </c:cat>
          <c:val>
            <c:numRef>
              <c:f>'NBM '!$E$12:$F$12</c:f>
              <c:numCache>
                <c:formatCode>0%</c:formatCode>
                <c:ptCount val="2"/>
                <c:pt idx="0">
                  <c:v>4.0000000000000022E-2</c:v>
                </c:pt>
                <c:pt idx="1">
                  <c:v>1.0000000000000005E-2</c:v>
                </c:pt>
              </c:numCache>
            </c:numRef>
          </c:val>
        </c:ser>
        <c:gapWidth val="300"/>
        <c:overlap val="100"/>
        <c:serLines/>
        <c:axId val="127407232"/>
        <c:axId val="127408768"/>
      </c:barChart>
      <c:catAx>
        <c:axId val="12740723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27408768"/>
        <c:crosses val="autoZero"/>
        <c:auto val="1"/>
        <c:lblAlgn val="ctr"/>
        <c:lblOffset val="100"/>
      </c:catAx>
      <c:valAx>
        <c:axId val="127408768"/>
        <c:scaling>
          <c:orientation val="minMax"/>
          <c:max val="0.5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tickLblPos val="none"/>
        <c:crossAx val="127407232"/>
        <c:crosses val="autoZero"/>
        <c:crossBetween val="between"/>
      </c:valAx>
    </c:plotArea>
    <c:plotVisOnly val="1"/>
    <c:dispBlanksAs val="gap"/>
  </c:chart>
  <c:txPr>
    <a:bodyPr/>
    <a:lstStyle/>
    <a:p>
      <a:pPr>
        <a:defRPr>
          <a:latin typeface="EYInterstate" panose="02000503020000020004" pitchFamily="2" charset="0"/>
        </a:defRPr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3EFE69-7637-4412-8C0D-3F31A34BCA8F}" type="doc">
      <dgm:prSet loTypeId="urn:microsoft.com/office/officeart/2005/8/layout/h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2C96F22A-D29C-4CE9-A83C-2A6F0702C044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VNB  = FYP  X  VNB Margins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CF5BEC2-7F13-4061-8FA5-BD562F22E0B9}" type="parTrans" cxnId="{C673D8E5-1836-4EDA-8B23-26BC453C62DE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EF41C042-1DBA-44CB-8309-A5EB6897F135}" type="sibTrans" cxnId="{C673D8E5-1836-4EDA-8B23-26BC453C62DE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2C05ABBA-B600-46FD-A54F-939B7F87A4D1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First Year Premium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B6E2D1F-CCAC-4C49-BCB5-1ED1E3985E72}" type="parTrans" cxnId="{626C2F63-6797-4024-9079-30CFCCA5B2F5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E3D37784-4D2A-4DD4-8C7A-52FF61FD667E}" type="sibTrans" cxnId="{626C2F63-6797-4024-9079-30CFCCA5B2F5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48BB460-DE6B-4376-B7CE-632C7207E37F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VNB Margins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130C42C1-BCD0-424E-A5CB-3871CE57E01F}" type="parTrans" cxnId="{7BBA626A-B55F-4A12-B4B4-F220C09FB750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4798562-8E0C-4302-9C08-37DC41A8C0FA}" type="sibTrans" cxnId="{7BBA626A-B55F-4A12-B4B4-F220C09FB750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8015E98-45BD-4A35-8A73-7E91B2978D45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Multiplier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70610EE0-7A51-40DD-AE85-EB89564602F8}" type="parTrans" cxnId="{EFD0F2B2-429D-4F53-84F9-8FA5B3D63A1B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C1144535-934D-4DA2-B366-EDC2537ECC26}" type="sibTrans" cxnId="{EFD0F2B2-429D-4F53-84F9-8FA5B3D63A1B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B97B9AC-3DD3-426C-B8F4-157F7E2225B2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Future Growth 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8BE78617-9345-48EA-BD58-2BE1C4691333}" type="parTrans" cxnId="{7AE15D2D-6432-403A-BC77-A3DFEFA51096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9E10FD52-9D42-4353-AF19-53BA5CC9DAA8}" type="sibTrans" cxnId="{7AE15D2D-6432-403A-BC77-A3DFEFA51096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1590E3A0-4A58-4070-BBB5-E3AA34B6C4C7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Loyalty / Trust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C56814B-1F8F-46A1-A6BC-CBB64CB56174}" type="parTrans" cxnId="{96C7CA2D-F217-48D4-9D49-42F724B0FFCD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D8F7E849-ABFE-4725-BCA3-05B87D48A1C7}" type="sibTrans" cxnId="{96C7CA2D-F217-48D4-9D49-42F724B0FFCD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F502BC8D-1709-4102-BAE5-51FB3FE9B6B0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Embedded Value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E7AC6D75-E1CF-4044-BA4E-66AB2D10B2FB}" type="parTrans" cxnId="{8EA6A65A-1339-41BF-A342-BEDA1EF1A97A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F8D85AC-BD6A-46D4-97E1-A39CDC208151}" type="sibTrans" cxnId="{8EA6A65A-1339-41BF-A342-BEDA1EF1A97A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7D55824-1F04-4048-AFF4-88FF66C0E10D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Expense Management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6DFC23E-84D1-48DD-8AA2-B7F940C67876}" type="parTrans" cxnId="{982964DD-DEB7-4FB8-8EA9-D01F4035B995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1153BD7-8DAC-409C-A18F-D5C8A02547DD}" type="sibTrans" cxnId="{982964DD-DEB7-4FB8-8EA9-D01F4035B995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738E0E14-4FF8-464C-B959-444BBCD6FE16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Distribution Network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CBDB6295-AD23-4F27-9E39-BD6EE80EC7CB}" type="parTrans" cxnId="{BFEF77C6-7C81-4043-90B7-5FDF3AB4F47A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3B6AAE0E-C28E-473E-B077-C0A8DC987A92}" type="sibTrans" cxnId="{BFEF77C6-7C81-4043-90B7-5FDF3AB4F47A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8A1C530D-A5D6-4044-96E8-AC828C283BAC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Product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CD89E538-B837-41AE-985B-534D498756EE}" type="parTrans" cxnId="{73126883-4143-4DAB-B6E9-582C9847202C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E3B2AAF0-A777-424C-A03C-A15FE7226931}" type="sibTrans" cxnId="{73126883-4143-4DAB-B6E9-582C9847202C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38068EF9-AA1A-4951-A184-4D48E4941622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Brand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5F5A267-BA65-42AB-B084-D9F15670BDAA}" type="parTrans" cxnId="{A6AA94FD-2005-47B3-8BEB-BEF5D9096896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B29DBBC-F246-4F8C-93AB-650D2D717EAB}" type="sibTrans" cxnId="{A6AA94FD-2005-47B3-8BEB-BEF5D9096896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894EAA52-6315-49C5-97B1-01726FFB9D59}">
      <dgm:prSet phldrT="[Text]" custT="1"/>
      <dgm:spPr/>
      <dgm:t>
        <a:bodyPr/>
        <a:lstStyle/>
        <a:p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BAFE054-75CA-4B40-8D5E-0249AEA3CBCD}" type="parTrans" cxnId="{061D7152-D3ED-4331-9CAB-7559DC17D552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88DE1E6F-FE94-4AC1-9577-4AB9786FCC1E}" type="sibTrans" cxnId="{061D7152-D3ED-4331-9CAB-7559DC17D552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DF48A08-E01D-406E-B862-102CC1B0CB9C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Product Innovation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EFFFA058-F921-4FAD-942D-B2C2EF51D12D}" type="parTrans" cxnId="{771FE9BE-0A34-4470-A7B4-DACF2F5998E3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D756F08-B074-4290-9CD2-F5F6574C6D09}" type="sibTrans" cxnId="{771FE9BE-0A34-4470-A7B4-DACF2F5998E3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1321A1A2-0833-40EE-B589-E411C42CA9C1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Product Mix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D391A491-8CD1-4E8A-A3BF-FE5BF52AF519}" type="parTrans" cxnId="{FA7C6F3F-36F2-43D1-A314-4F84946F5223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7FCECC4-F794-4914-81A4-306706A7758E}" type="sibTrans" cxnId="{FA7C6F3F-36F2-43D1-A314-4F84946F5223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59870DB-6FDE-4553-8262-038BDC76E9C5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Risk Management Practices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3F0B7587-1002-475D-8E79-40367A85B326}" type="parTrans" cxnId="{5B022D35-B48C-466D-B929-D4FA83CF7F41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C652416-13F5-4AC7-A8CD-8D8FDAFF4036}" type="sibTrans" cxnId="{5B022D35-B48C-466D-B929-D4FA83CF7F41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7DA7C07B-A486-432F-AD84-9D57998A2BAD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Mortality / Morbidity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B53EC42-396D-45A0-8250-FB59A128F7BF}" type="parTrans" cxnId="{DFF415E3-4544-4953-B636-974E939E41A4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DECAD35B-D672-423E-A9B0-5B09AB87861B}" type="sibTrans" cxnId="{DFF415E3-4544-4953-B636-974E939E41A4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809F7FC-09B1-4B7D-8752-E8B74FF2B29F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Investments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A108CAF-092E-409B-8173-9E7F68EB7664}" type="parTrans" cxnId="{23BFEB7A-7353-48D8-B3AB-EBB4A1D3DEDD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41E3A25-EB48-4A6B-8003-316C046D2084}" type="sibTrans" cxnId="{23BFEB7A-7353-48D8-B3AB-EBB4A1D3DEDD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80C54A8-1244-4815-96CC-221B54FB2888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Brand and Marketing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10AA46A3-C5CA-4A97-939A-3A742670BB76}" type="parTrans" cxnId="{0A5F6AA0-B167-4BC3-B571-3C84B297C1E4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EBD7A02-EBBC-4CC3-A028-70A13212C83D}" type="sibTrans" cxnId="{0A5F6AA0-B167-4BC3-B571-3C84B297C1E4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3471C17F-24B6-42A8-AD7E-E401B17CB28A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Pricing Power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92BE979-B8D4-41A7-82C0-46E53DC7E271}" type="parTrans" cxnId="{B2811FBF-AB51-4406-AAB6-E38AF9504FF2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226258E-C51D-40F1-8E05-6D977710590D}" type="sibTrans" cxnId="{B2811FBF-AB51-4406-AAB6-E38AF9504FF2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F523064D-7257-423A-9100-6E46542B56D3}">
      <dgm:prSet phldrT="[Text]" custT="1"/>
      <dgm:spPr/>
      <dgm:t>
        <a:bodyPr/>
        <a:lstStyle/>
        <a:p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C424E3D-4CD8-40F5-B951-A3F75D2AD7E9}" type="parTrans" cxnId="{AF04E4C1-410E-450D-9E10-7CEA22B9CAA8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CF211E53-FB39-434A-A471-9731FD993EBB}" type="sibTrans" cxnId="{AF04E4C1-410E-450D-9E10-7CEA22B9CAA8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3E9ED83A-085B-4CA0-B403-AA226FE10E12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Distributors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62D8A85-5B59-4DF1-99F0-326444B8C49D}" type="parTrans" cxnId="{580ECF17-2199-4826-AE41-0488948839B7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6CC5A29-8D3D-45FC-8127-0762C3429E13}" type="sibTrans" cxnId="{580ECF17-2199-4826-AE41-0488948839B7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8C8B838-FF79-428D-9F17-7F7B67BC80B5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Customer / Referral/Cross Sell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B07DDB3-9EDD-4852-9E33-7DE63571F46D}" type="parTrans" cxnId="{41B75A42-6BAE-49D0-BF77-1C5D50ADC1F9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944E019-2E25-461C-A1F2-FB0822DD7AA3}" type="sibTrans" cxnId="{41B75A42-6BAE-49D0-BF77-1C5D50ADC1F9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0E48B3E-7CED-4335-9A6D-45BE0DC13160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Diversification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F31B7D6D-C9CD-4137-BDE3-81B8921D7D66}" type="parTrans" cxnId="{3004F8F3-B506-4BD4-82A1-3869A9D20096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26FDC263-883E-4744-A9B0-B1894A28BB1A}" type="sibTrans" cxnId="{3004F8F3-B506-4BD4-82A1-3869A9D20096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F244834-31C9-427A-A6AD-BC066C62C105}">
      <dgm:prSet phldrT="[Text]" custT="1"/>
      <dgm:spPr/>
      <dgm:t>
        <a:bodyPr/>
        <a:lstStyle/>
        <a:p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A816AB5-31AA-4A22-AED5-F8FA2E60C815}" type="parTrans" cxnId="{DFED80DF-EF72-4F2C-ACA0-ACEAE67AD2AB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CEA388F-9701-4EF5-B47A-188E552416DC}" type="sibTrans" cxnId="{DFED80DF-EF72-4F2C-ACA0-ACEAE67AD2AB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9A80F750-AE0D-4999-AD13-2B1528F59710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Product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EE486BD3-0389-4428-9B7E-461EC40DDEA8}" type="parTrans" cxnId="{EE0C265B-4776-485E-B1DE-CFCF99C4D1AC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7D968D36-3835-4228-8114-CCC393BB1FF3}" type="sibTrans" cxnId="{EE0C265B-4776-485E-B1DE-CFCF99C4D1AC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A06E676-F39B-4F33-8B5F-618E25F4ECE4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Distribution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9CECCFC7-DD3B-4762-9920-8A730279029B}" type="parTrans" cxnId="{A5AB682B-C5C3-49C7-858B-B83CD329EACF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A5FBF9B-9309-4CB9-9B6D-E1F53C451F79}" type="sibTrans" cxnId="{A5AB682B-C5C3-49C7-858B-B83CD329EACF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74793E64-A0D2-45D0-AEE9-6EC181A7CDB2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Continued excellence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94E54122-3BC7-4151-94EC-A3472562CA7C}" type="parTrans" cxnId="{6B08A82D-42F2-4E53-9482-EF17B387D8FF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79006F63-74C8-40B4-B2D9-D88A0D219DB0}" type="sibTrans" cxnId="{6B08A82D-42F2-4E53-9482-EF17B387D8FF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338964C4-B345-4662-A9E4-900628BC57CE}">
      <dgm:prSet phldrT="[Text]" custT="1"/>
      <dgm:spPr/>
      <dgm:t>
        <a:bodyPr/>
        <a:lstStyle/>
        <a:p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D942A786-4546-4497-B1B5-6D4269E788B7}" type="parTrans" cxnId="{33862D83-8E6D-4389-8555-29673C67B78E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DBCF3CBD-2CA6-4270-B0ED-A64D07D8A689}" type="sibTrans" cxnId="{33862D83-8E6D-4389-8555-29673C67B78E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2B60F3D1-0560-49F5-B8AB-CF482EE352C9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Corporate Governance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34861C1E-8192-4B43-8EDA-63F444375570}" type="parTrans" cxnId="{E8144F4E-8F91-4B68-807F-23735C519BC3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C361C61A-4F1F-4E57-BBA4-3C65EC1876B5}" type="sibTrans" cxnId="{E8144F4E-8F91-4B68-807F-23735C519BC3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948F536B-3318-4D06-80B3-913A2F4B1F3A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Compliance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68FDFCEC-7A20-4CD1-A4EC-3209E6E2D69B}" type="parTrans" cxnId="{C6452863-B41F-4240-8ABA-1B5068912147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65D2A49F-4DEC-479F-9CD8-65B402A52F97}" type="sibTrans" cxnId="{C6452863-B41F-4240-8ABA-1B5068912147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24740256-1CD1-4930-B6EF-00894DA8FE7E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Quality and Scalability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CA61C9B6-BB41-416C-B72C-FC70E5AB5C07}" type="parTrans" cxnId="{CA06E260-DB7F-4005-96FF-DFCB0C532AEF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4372C80-84A8-44A4-8F78-BB89DC22BC8E}" type="sibTrans" cxnId="{CA06E260-DB7F-4005-96FF-DFCB0C532AEF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73198E3F-A5EC-4AFF-B7E8-551D8FF71C3B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Loyal employee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268F33A-F60F-474B-BEB7-B9DAC0D6717B}" type="parTrans" cxnId="{77B357B9-E01E-4FFB-B62F-7A8486F67EDA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9551220-8DDF-435D-836E-D39BF77B6519}" type="sibTrans" cxnId="{77B357B9-E01E-4FFB-B62F-7A8486F67EDA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2CBA0B9F-204D-4CF6-B550-FA0481F9BAFD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Claims Management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67AB18C7-9FFD-4032-9D3B-52B7E7737E77}" type="parTrans" cxnId="{025DF06B-072E-4FF7-A369-EB32A4DFD5F4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8E221674-F95D-4167-AB9B-F7A7C99582BE}" type="sibTrans" cxnId="{025DF06B-072E-4FF7-A369-EB32A4DFD5F4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D8F882A7-976A-4F80-978F-D52A953B3439}">
      <dgm:prSet phldrT="[Text]" custT="1"/>
      <dgm:spPr/>
      <dgm:t>
        <a:bodyPr/>
        <a:lstStyle/>
        <a:p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6944922D-34AD-422C-815E-E7DB03F511E9}" type="parTrans" cxnId="{3F21E0E7-5F67-4EF4-98EF-8697B23F020E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6D92FEFF-CA0E-452F-B08E-BE5B2135C1C8}" type="sibTrans" cxnId="{3F21E0E7-5F67-4EF4-98EF-8697B23F020E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96C244AC-8DA7-4EC6-A323-D8CFB7882C1B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Investment Performance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4BAB666-4732-48E1-8FBA-FA1F2AAB4D18}" type="parTrans" cxnId="{179F67CD-869A-4262-B133-0786DF35524D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280508A3-09B9-4637-ADC9-5C3FCBB16455}" type="sibTrans" cxnId="{179F67CD-869A-4262-B133-0786DF35524D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03ACA80-4D9C-4D9B-B1D1-91EBA03A7BDB}">
      <dgm:prSet phldrT="[Text]" custT="1"/>
      <dgm:spPr/>
      <dgm:t>
        <a:bodyPr/>
        <a:lstStyle/>
        <a:p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A6D10B5-319F-4F47-A74D-30F93E64F5CB}" type="parTrans" cxnId="{09229F01-47AE-4940-A0AF-BF71859FF0C0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F04EFA98-57A7-4F46-A981-09342D7D4825}" type="sibTrans" cxnId="{09229F01-47AE-4940-A0AF-BF71859FF0C0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D38A128-EB68-4A1A-BC47-B10B61E2A129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Risk management 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2E786A1-D1F9-4752-B02C-B2104F422850}" type="parTrans" cxnId="{D9422175-D387-446D-A17D-245B33FDC684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F210605C-5D25-4237-982C-26AA733FC1D5}" type="sibTrans" cxnId="{D9422175-D387-446D-A17D-245B33FDC684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200A567-5C19-4CAE-888A-10052F492003}">
      <dgm:prSet phldrT="[Text]" custT="1"/>
      <dgm:spPr/>
      <dgm:t>
        <a:bodyPr/>
        <a:lstStyle/>
        <a:p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D1D46B06-FE42-474C-97FC-273613394389}" type="parTrans" cxnId="{C0652FDB-7503-40F8-AF1E-D7D2E8F22429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3CA1A997-FB92-42FA-92A9-E8127DC5D1A4}" type="sibTrans" cxnId="{C0652FDB-7503-40F8-AF1E-D7D2E8F22429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2027432A-6A70-4427-BF3E-C9E64CF67983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Persistency management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67946EF4-E884-48FF-B82C-6BDFA0E56A05}" type="parTrans" cxnId="{D004AB3C-10D8-42A8-A835-77CE4F7E38F4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8CC9E46-A3F6-4263-A088-75B977449ECF}" type="sibTrans" cxnId="{D004AB3C-10D8-42A8-A835-77CE4F7E38F4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2BC6AF1F-F706-4554-BD8A-6F30D18EC283}">
      <dgm:prSet phldrT="[Text]" custT="1"/>
      <dgm:spPr/>
      <dgm:t>
        <a:bodyPr/>
        <a:lstStyle/>
        <a:p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81BCCEB-182B-4461-BDA2-51E8C2FE5A4D}" type="parTrans" cxnId="{6CC0F9A2-1793-486C-9711-A9D7923BCD10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B45FF0C9-1755-4AD1-B5C4-8C7573B9A2B5}" type="sibTrans" cxnId="{6CC0F9A2-1793-486C-9711-A9D7923BCD10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2B5ACEF-0B08-42D8-9C19-D2733965F32F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Policy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7938E434-EBB3-4AAF-848E-DE4FDCD8523E}" type="parTrans" cxnId="{BC8E66C8-7256-4D54-8841-2CB7D0FDEE86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70CEA2E7-2A49-421A-898F-4BF583D4F667}" type="sibTrans" cxnId="{BC8E66C8-7256-4D54-8841-2CB7D0FDEE86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DB0A11A-1015-42D2-8A36-305459FC6490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Premium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608A84A-10CC-4978-A038-4D7C10DEF849}" type="parTrans" cxnId="{62322FE7-5E92-4CA3-95EB-E9D26BD42E90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1D5CAC4A-A2F3-4CE5-9572-A452F3B07583}" type="sibTrans" cxnId="{62322FE7-5E92-4CA3-95EB-E9D26BD42E90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492C550-88D1-41BF-BF12-642F75AE6551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Withdrawals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DE5273A6-5577-42AD-8963-C25B5C1D5876}" type="parTrans" cxnId="{1B1394B3-BD1B-463C-8BF6-66100F2C0283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2D29F89-2740-4E57-96A5-14D8815702E4}" type="sibTrans" cxnId="{1B1394B3-BD1B-463C-8BF6-66100F2C0283}">
      <dgm:prSet/>
      <dgm:spPr/>
      <dgm:t>
        <a:bodyPr/>
        <a:lstStyle/>
        <a:p>
          <a:endParaRPr lang="en-US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55B6FF1C-67EA-49C1-8D26-E8298D505672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Product Mix</a:t>
          </a:r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689A9D6B-F027-4A49-8349-989B0B67A408}" type="parTrans" cxnId="{A55E0408-5C97-42A7-8494-40CEC3AD7FAF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202663EB-7D2E-4209-84DC-C2A1535E84A6}" type="sibTrans" cxnId="{A55E0408-5C97-42A7-8494-40CEC3AD7FAF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64118402-598A-4730-A174-AD3872D68796}">
      <dgm:prSet phldrT="[Text]" custT="1"/>
      <dgm:spPr/>
      <dgm:t>
        <a:bodyPr/>
        <a:lstStyle/>
        <a:p>
          <a:endParaRPr lang="en-US" sz="14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9765BAC9-6B60-4078-8A43-D436A6DEB23B}" type="parTrans" cxnId="{2BDABDE0-3C37-4136-8694-3D9D0AEB8C69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7068CCA8-5E3A-415C-AB58-0C4BE9E973A6}" type="sibTrans" cxnId="{2BDABDE0-3C37-4136-8694-3D9D0AEB8C69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80695853-913B-4C05-81EC-B36EF1CB33EB}" type="pres">
      <dgm:prSet presAssocID="{0D3EFE69-7637-4412-8C0D-3F31A34BCA8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FFE622-6C6A-4443-A814-F19947B7E1BD}" type="pres">
      <dgm:prSet presAssocID="{2C96F22A-D29C-4CE9-A83C-2A6F0702C044}" presName="composite" presStyleCnt="0"/>
      <dgm:spPr/>
      <dgm:t>
        <a:bodyPr/>
        <a:lstStyle/>
        <a:p>
          <a:endParaRPr lang="en-IN"/>
        </a:p>
      </dgm:t>
    </dgm:pt>
    <dgm:pt modelId="{D0ED5825-994D-458B-9EAB-D6F457CE3FA3}" type="pres">
      <dgm:prSet presAssocID="{2C96F22A-D29C-4CE9-A83C-2A6F0702C044}" presName="parTx" presStyleLbl="alignNode1" presStyleIdx="0" presStyleCnt="3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31E299-3DB7-4494-9F79-CAD182372280}" type="pres">
      <dgm:prSet presAssocID="{2C96F22A-D29C-4CE9-A83C-2A6F0702C044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4AA347-F0A4-4F18-94AC-78790E2DE118}" type="pres">
      <dgm:prSet presAssocID="{EF41C042-1DBA-44CB-8309-A5EB6897F135}" presName="space" presStyleCnt="0"/>
      <dgm:spPr/>
      <dgm:t>
        <a:bodyPr/>
        <a:lstStyle/>
        <a:p>
          <a:endParaRPr lang="en-IN"/>
        </a:p>
      </dgm:t>
    </dgm:pt>
    <dgm:pt modelId="{C18E42BD-9640-42F9-AD95-A8FF7FD0A507}" type="pres">
      <dgm:prSet presAssocID="{58015E98-45BD-4A35-8A73-7E91B2978D45}" presName="composite" presStyleCnt="0"/>
      <dgm:spPr/>
      <dgm:t>
        <a:bodyPr/>
        <a:lstStyle/>
        <a:p>
          <a:endParaRPr lang="en-IN"/>
        </a:p>
      </dgm:t>
    </dgm:pt>
    <dgm:pt modelId="{411F3875-3B67-41A6-AC26-516F637BE0B6}" type="pres">
      <dgm:prSet presAssocID="{58015E98-45BD-4A35-8A73-7E91B2978D45}" presName="parTx" presStyleLbl="alignNode1" presStyleIdx="1" presStyleCnt="3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2FBD5A-66EE-418D-A29B-9C5D6039132D}" type="pres">
      <dgm:prSet presAssocID="{58015E98-45BD-4A35-8A73-7E91B2978D4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DCBC61-AAB7-431D-A2B6-75AE6D2EEB80}" type="pres">
      <dgm:prSet presAssocID="{C1144535-934D-4DA2-B366-EDC2537ECC26}" presName="space" presStyleCnt="0"/>
      <dgm:spPr/>
      <dgm:t>
        <a:bodyPr/>
        <a:lstStyle/>
        <a:p>
          <a:endParaRPr lang="en-IN"/>
        </a:p>
      </dgm:t>
    </dgm:pt>
    <dgm:pt modelId="{87248B0D-0DBE-4799-B240-A2FC6F2984FB}" type="pres">
      <dgm:prSet presAssocID="{F502BC8D-1709-4102-BAE5-51FB3FE9B6B0}" presName="composite" presStyleCnt="0"/>
      <dgm:spPr/>
      <dgm:t>
        <a:bodyPr/>
        <a:lstStyle/>
        <a:p>
          <a:endParaRPr lang="en-IN"/>
        </a:p>
      </dgm:t>
    </dgm:pt>
    <dgm:pt modelId="{2CFF7B0F-FAE3-44AE-A2BF-1F6D745C491F}" type="pres">
      <dgm:prSet presAssocID="{F502BC8D-1709-4102-BAE5-51FB3FE9B6B0}" presName="parTx" presStyleLbl="alignNode1" presStyleIdx="2" presStyleCnt="3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4C80C-375B-46F7-8606-958DE5497391}" type="pres">
      <dgm:prSet presAssocID="{F502BC8D-1709-4102-BAE5-51FB3FE9B6B0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6A0D91-AFA3-4245-B569-68BF1A4E2FF9}" type="presOf" srcId="{0B97B9AC-3DD3-426C-B8F4-157F7E2225B2}" destId="{482FBD5A-66EE-418D-A29B-9C5D6039132D}" srcOrd="0" destOrd="0" presId="urn:microsoft.com/office/officeart/2005/8/layout/hList1"/>
    <dgm:cxn modelId="{2EB37F3B-DEB4-43D3-834D-1A8468DA1D74}" type="presOf" srcId="{3471C17F-24B6-42A8-AD7E-E401B17CB28A}" destId="{4931E299-3DB7-4494-9F79-CAD182372280}" srcOrd="0" destOrd="13" presId="urn:microsoft.com/office/officeart/2005/8/layout/hList1"/>
    <dgm:cxn modelId="{8D58FB34-A6AB-4469-B660-5599B7216C20}" type="presOf" srcId="{738E0E14-4FF8-464C-B959-444BBCD6FE16}" destId="{4931E299-3DB7-4494-9F79-CAD182372280}" srcOrd="0" destOrd="1" presId="urn:microsoft.com/office/officeart/2005/8/layout/hList1"/>
    <dgm:cxn modelId="{1B1394B3-BD1B-463C-8BF6-66100F2C0283}" srcId="{2027432A-6A70-4427-BF3E-C9E64CF67983}" destId="{4492C550-88D1-41BF-BF12-642F75AE6551}" srcOrd="2" destOrd="0" parTransId="{DE5273A6-5577-42AD-8963-C25B5C1D5876}" sibTransId="{A2D29F89-2740-4E57-96A5-14D8815702E4}"/>
    <dgm:cxn modelId="{91369175-8307-432A-9237-A3AFF677770E}" type="presOf" srcId="{8A1C530D-A5D6-4044-96E8-AC828C283BAC}" destId="{4931E299-3DB7-4494-9F79-CAD182372280}" srcOrd="0" destOrd="2" presId="urn:microsoft.com/office/officeart/2005/8/layout/hList1"/>
    <dgm:cxn modelId="{6CC0F9A2-1793-486C-9711-A9D7923BCD10}" srcId="{F502BC8D-1709-4102-BAE5-51FB3FE9B6B0}" destId="{2BC6AF1F-F706-4554-BD8A-6F30D18EC283}" srcOrd="5" destOrd="0" parTransId="{A81BCCEB-182B-4461-BDA2-51E8C2FE5A4D}" sibTransId="{B45FF0C9-1755-4AD1-B5C4-8C7573B9A2B5}"/>
    <dgm:cxn modelId="{A89C2973-BFEB-4B45-9590-7298133AF3A4}" type="presOf" srcId="{5DB0A11A-1015-42D2-8A36-305459FC6490}" destId="{0854C80C-375B-46F7-8606-958DE5497391}" srcOrd="0" destOrd="8" presId="urn:microsoft.com/office/officeart/2005/8/layout/hList1"/>
    <dgm:cxn modelId="{A4C47D4A-70A3-4803-8449-E53FAD052D51}" type="presOf" srcId="{58015E98-45BD-4A35-8A73-7E91B2978D45}" destId="{411F3875-3B67-41A6-AC26-516F637BE0B6}" srcOrd="0" destOrd="0" presId="urn:microsoft.com/office/officeart/2005/8/layout/hList1"/>
    <dgm:cxn modelId="{C6452863-B41F-4240-8ABA-1B5068912147}" srcId="{74793E64-A0D2-45D0-AEE9-6EC181A7CDB2}" destId="{948F536B-3318-4D06-80B3-913A2F4B1F3A}" srcOrd="1" destOrd="0" parTransId="{68FDFCEC-7A20-4CD1-A4EC-3209E6E2D69B}" sibTransId="{65D2A49F-4DEC-479F-9CD8-65B402A52F97}"/>
    <dgm:cxn modelId="{49C41284-51DE-473E-85B2-E14F8A581D8F}" type="presOf" srcId="{F523064D-7257-423A-9100-6E46542B56D3}" destId="{4931E299-3DB7-4494-9F79-CAD182372280}" srcOrd="0" destOrd="12" presId="urn:microsoft.com/office/officeart/2005/8/layout/hList1"/>
    <dgm:cxn modelId="{626C2F63-6797-4024-9079-30CFCCA5B2F5}" srcId="{2C96F22A-D29C-4CE9-A83C-2A6F0702C044}" destId="{2C05ABBA-B600-46FD-A54F-939B7F87A4D1}" srcOrd="0" destOrd="0" parTransId="{0B6E2D1F-CCAC-4C49-BCB5-1ED1E3985E72}" sibTransId="{E3D37784-4D2A-4DD4-8C7A-52FF61FD667E}"/>
    <dgm:cxn modelId="{5D909F98-C861-4230-8D39-46ED4A899DE2}" type="presOf" srcId="{894EAA52-6315-49C5-97B1-01726FFB9D59}" destId="{4931E299-3DB7-4494-9F79-CAD182372280}" srcOrd="0" destOrd="4" presId="urn:microsoft.com/office/officeart/2005/8/layout/hList1"/>
    <dgm:cxn modelId="{E8144F4E-8F91-4B68-807F-23735C519BC3}" srcId="{74793E64-A0D2-45D0-AEE9-6EC181A7CDB2}" destId="{2B60F3D1-0560-49F5-B8AB-CF482EE352C9}" srcOrd="0" destOrd="0" parTransId="{34861C1E-8192-4B43-8EDA-63F444375570}" sibTransId="{C361C61A-4F1F-4E57-BBA4-3C65EC1876B5}"/>
    <dgm:cxn modelId="{A6AA94FD-2005-47B3-8BEB-BEF5D9096896}" srcId="{2C05ABBA-B600-46FD-A54F-939B7F87A4D1}" destId="{38068EF9-AA1A-4951-A184-4D48E4941622}" srcOrd="2" destOrd="0" parTransId="{A5F5A267-BA65-42AB-B084-D9F15670BDAA}" sibTransId="{0B29DBBC-F246-4F8C-93AB-650D2D717EAB}"/>
    <dgm:cxn modelId="{E5494E17-0D4D-441E-A297-43A92DBB2B76}" type="presOf" srcId="{1321A1A2-0833-40EE-B589-E411C42CA9C1}" destId="{4931E299-3DB7-4494-9F79-CAD182372280}" srcOrd="0" destOrd="7" presId="urn:microsoft.com/office/officeart/2005/8/layout/hList1"/>
    <dgm:cxn modelId="{0AA2B051-CF21-423A-83ED-93FF51F2A1D5}" type="presOf" srcId="{338964C4-B345-4662-A9E4-900628BC57CE}" destId="{482FBD5A-66EE-418D-A29B-9C5D6039132D}" srcOrd="0" destOrd="8" presId="urn:microsoft.com/office/officeart/2005/8/layout/hList1"/>
    <dgm:cxn modelId="{09229F01-47AE-4940-A0AF-BF71859FF0C0}" srcId="{F502BC8D-1709-4102-BAE5-51FB3FE9B6B0}" destId="{503ACA80-4D9C-4D9B-B1D1-91EBA03A7BDB}" srcOrd="7" destOrd="0" parTransId="{4A6D10B5-319F-4F47-A74D-30F93E64F5CB}" sibTransId="{F04EFA98-57A7-4F46-A981-09342D7D4825}"/>
    <dgm:cxn modelId="{2878320A-43D7-455B-9CDA-5CE505F3B230}" type="presOf" srcId="{A8C8B838-FF79-428D-9F17-7F7B67BC80B5}" destId="{482FBD5A-66EE-418D-A29B-9C5D6039132D}" srcOrd="0" destOrd="3" presId="urn:microsoft.com/office/officeart/2005/8/layout/hList1"/>
    <dgm:cxn modelId="{D58AE663-303A-4196-B6AD-7630110A50D9}" type="presOf" srcId="{B7D55824-1F04-4048-AFF4-88FF66C0E10D}" destId="{0854C80C-375B-46F7-8606-958DE5497391}" srcOrd="0" destOrd="2" presId="urn:microsoft.com/office/officeart/2005/8/layout/hList1"/>
    <dgm:cxn modelId="{33862D83-8E6D-4389-8555-29673C67B78E}" srcId="{B0E48B3E-7CED-4335-9A6D-45BE0DC13160}" destId="{338964C4-B345-4662-A9E4-900628BC57CE}" srcOrd="2" destOrd="0" parTransId="{D942A786-4546-4497-B1B5-6D4269E788B7}" sibTransId="{DBCF3CBD-2CA6-4270-B0ED-A64D07D8A689}"/>
    <dgm:cxn modelId="{982964DD-DEB7-4FB8-8EA9-D01F4035B995}" srcId="{F502BC8D-1709-4102-BAE5-51FB3FE9B6B0}" destId="{B7D55824-1F04-4048-AFF4-88FF66C0E10D}" srcOrd="2" destOrd="0" parTransId="{06DFC23E-84D1-48DD-8AA2-B7F940C67876}" sibTransId="{01153BD7-8DAC-409C-A18F-D5C8A02547DD}"/>
    <dgm:cxn modelId="{D9422175-D387-446D-A17D-245B33FDC684}" srcId="{F502BC8D-1709-4102-BAE5-51FB3FE9B6B0}" destId="{0D38A128-EB68-4A1A-BC47-B10B61E2A129}" srcOrd="10" destOrd="0" parTransId="{B2E786A1-D1F9-4752-B02C-B2104F422850}" sibTransId="{F210605C-5D25-4237-982C-26AA733FC1D5}"/>
    <dgm:cxn modelId="{226D7466-2C06-4CCE-A89C-8B11C4B163C0}" type="presOf" srcId="{AA06E676-F39B-4F33-8B5F-618E25F4ECE4}" destId="{482FBD5A-66EE-418D-A29B-9C5D6039132D}" srcOrd="0" destOrd="7" presId="urn:microsoft.com/office/officeart/2005/8/layout/hList1"/>
    <dgm:cxn modelId="{CA06E260-DB7F-4005-96FF-DFCB0C532AEF}" srcId="{74793E64-A0D2-45D0-AEE9-6EC181A7CDB2}" destId="{24740256-1CD1-4930-B6EF-00894DA8FE7E}" srcOrd="2" destOrd="0" parTransId="{CA61C9B6-BB41-416C-B72C-FC70E5AB5C07}" sibTransId="{B4372C80-84A8-44A4-8F78-BB89DC22BC8E}"/>
    <dgm:cxn modelId="{96C7CA2D-F217-48D4-9D49-42F724B0FFCD}" srcId="{58015E98-45BD-4A35-8A73-7E91B2978D45}" destId="{1590E3A0-4A58-4070-BBB5-E3AA34B6C4C7}" srcOrd="1" destOrd="0" parTransId="{4C56814B-1F8F-46A1-A6BC-CBB64CB56174}" sibTransId="{D8F7E849-ABFE-4725-BCA3-05B87D48A1C7}"/>
    <dgm:cxn modelId="{BEEFD82D-EAA9-4EF3-BD16-8D396F278D99}" type="presOf" srcId="{96C244AC-8DA7-4EC6-A323-D8CFB7882C1B}" destId="{0854C80C-375B-46F7-8606-958DE5497391}" srcOrd="0" destOrd="11" presId="urn:microsoft.com/office/officeart/2005/8/layout/hList1"/>
    <dgm:cxn modelId="{44F321E4-AB45-4EEF-896E-81744267AD42}" type="presOf" srcId="{2027432A-6A70-4427-BF3E-C9E64CF67983}" destId="{0854C80C-375B-46F7-8606-958DE5497391}" srcOrd="0" destOrd="6" presId="urn:microsoft.com/office/officeart/2005/8/layout/hList1"/>
    <dgm:cxn modelId="{AF04E4C1-410E-450D-9E10-7CEA22B9CAA8}" srcId="{A48BB460-DE6B-4376-B7CE-632C7207E37F}" destId="{F523064D-7257-423A-9100-6E46542B56D3}" srcOrd="4" destOrd="0" parTransId="{5C424E3D-4CD8-40F5-B951-A3F75D2AD7E9}" sibTransId="{CF211E53-FB39-434A-A471-9731FD993EBB}"/>
    <dgm:cxn modelId="{B2811FBF-AB51-4406-AAB6-E38AF9504FF2}" srcId="{2C96F22A-D29C-4CE9-A83C-2A6F0702C044}" destId="{3471C17F-24B6-42A8-AD7E-E401B17CB28A}" srcOrd="2" destOrd="0" parTransId="{592BE979-B8D4-41A7-82C0-46E53DC7E271}" sibTransId="{A226258E-C51D-40F1-8E05-6D977710590D}"/>
    <dgm:cxn modelId="{7241E832-7781-45FE-8FF0-2118B28434F4}" type="presOf" srcId="{3E9ED83A-085B-4CA0-B403-AA226FE10E12}" destId="{482FBD5A-66EE-418D-A29B-9C5D6039132D}" srcOrd="0" destOrd="2" presId="urn:microsoft.com/office/officeart/2005/8/layout/hList1"/>
    <dgm:cxn modelId="{DFED80DF-EF72-4F2C-ACA0-ACEAE67AD2AB}" srcId="{1590E3A0-4A58-4070-BBB5-E3AA34B6C4C7}" destId="{BF244834-31C9-427A-A6AD-BC066C62C105}" srcOrd="2" destOrd="0" parTransId="{4A816AB5-31AA-4A22-AED5-F8FA2E60C815}" sibTransId="{0CEA388F-9701-4EF5-B47A-188E552416DC}"/>
    <dgm:cxn modelId="{C673D8E5-1836-4EDA-8B23-26BC453C62DE}" srcId="{0D3EFE69-7637-4412-8C0D-3F31A34BCA8F}" destId="{2C96F22A-D29C-4CE9-A83C-2A6F0702C044}" srcOrd="0" destOrd="0" parTransId="{BCF5BEC2-7F13-4061-8FA5-BD562F22E0B9}" sibTransId="{EF41C042-1DBA-44CB-8309-A5EB6897F135}"/>
    <dgm:cxn modelId="{785DCAD0-D5D0-4B68-BEA3-E7F53C9FE0FD}" type="presOf" srcId="{4DF48A08-E01D-406E-B862-102CC1B0CB9C}" destId="{4931E299-3DB7-4494-9F79-CAD182372280}" srcOrd="0" destOrd="6" presId="urn:microsoft.com/office/officeart/2005/8/layout/hList1"/>
    <dgm:cxn modelId="{62322FE7-5E92-4CA3-95EB-E9D26BD42E90}" srcId="{2027432A-6A70-4427-BF3E-C9E64CF67983}" destId="{5DB0A11A-1015-42D2-8A36-305459FC6490}" srcOrd="1" destOrd="0" parTransId="{4608A84A-10CC-4978-A038-4D7C10DEF849}" sibTransId="{1D5CAC4A-A2F3-4CE5-9572-A452F3B07583}"/>
    <dgm:cxn modelId="{67388BEE-B396-4F05-B372-F965E201CC38}" type="presOf" srcId="{948F536B-3318-4D06-80B3-913A2F4B1F3A}" destId="{482FBD5A-66EE-418D-A29B-9C5D6039132D}" srcOrd="0" destOrd="11" presId="urn:microsoft.com/office/officeart/2005/8/layout/hList1"/>
    <dgm:cxn modelId="{2BDABDE0-3C37-4136-8694-3D9D0AEB8C69}" srcId="{F502BC8D-1709-4102-BAE5-51FB3FE9B6B0}" destId="{64118402-598A-4730-A174-AD3872D68796}" srcOrd="1" destOrd="0" parTransId="{9765BAC9-6B60-4078-8A43-D436A6DEB23B}" sibTransId="{7068CCA8-5E3A-415C-AB58-0C4BE9E973A6}"/>
    <dgm:cxn modelId="{F261E634-CE7B-41C1-8E69-3026A1A6FFED}" type="presOf" srcId="{55B6FF1C-67EA-49C1-8D26-E8298D505672}" destId="{0854C80C-375B-46F7-8606-958DE5497391}" srcOrd="0" destOrd="0" presId="urn:microsoft.com/office/officeart/2005/8/layout/hList1"/>
    <dgm:cxn modelId="{0E1BC247-0502-47B8-B02C-6E2F3EE7A857}" type="presOf" srcId="{38068EF9-AA1A-4951-A184-4D48E4941622}" destId="{4931E299-3DB7-4494-9F79-CAD182372280}" srcOrd="0" destOrd="3" presId="urn:microsoft.com/office/officeart/2005/8/layout/hList1"/>
    <dgm:cxn modelId="{8A3F3BDE-39DC-46B7-9F7B-C805ACD1D6A2}" type="presOf" srcId="{503ACA80-4D9C-4D9B-B1D1-91EBA03A7BDB}" destId="{0854C80C-375B-46F7-8606-958DE5497391}" srcOrd="0" destOrd="10" presId="urn:microsoft.com/office/officeart/2005/8/layout/hList1"/>
    <dgm:cxn modelId="{3F21E0E7-5F67-4EF4-98EF-8697B23F020E}" srcId="{F502BC8D-1709-4102-BAE5-51FB3FE9B6B0}" destId="{D8F882A7-976A-4F80-978F-D52A953B3439}" srcOrd="3" destOrd="0" parTransId="{6944922D-34AD-422C-815E-E7DB03F511E9}" sibTransId="{6D92FEFF-CA0E-452F-B08E-BE5B2135C1C8}"/>
    <dgm:cxn modelId="{35F3EF4E-2FA5-486E-8AA6-6CA29F181235}" type="presOf" srcId="{BF244834-31C9-427A-A6AD-BC066C62C105}" destId="{482FBD5A-66EE-418D-A29B-9C5D6039132D}" srcOrd="0" destOrd="4" presId="urn:microsoft.com/office/officeart/2005/8/layout/hList1"/>
    <dgm:cxn modelId="{D004AB3C-10D8-42A8-A835-77CE4F7E38F4}" srcId="{F502BC8D-1709-4102-BAE5-51FB3FE9B6B0}" destId="{2027432A-6A70-4427-BF3E-C9E64CF67983}" srcOrd="6" destOrd="0" parTransId="{67946EF4-E884-48FF-B82C-6BDFA0E56A05}" sibTransId="{58CC9E46-A3F6-4263-A088-75B977449ECF}"/>
    <dgm:cxn modelId="{4D9FE2FC-BA98-4333-A3C5-39BA898BE80C}" type="presOf" srcId="{2C05ABBA-B600-46FD-A54F-939B7F87A4D1}" destId="{4931E299-3DB7-4494-9F79-CAD182372280}" srcOrd="0" destOrd="0" presId="urn:microsoft.com/office/officeart/2005/8/layout/hList1"/>
    <dgm:cxn modelId="{CECE2BA2-1F69-4856-8718-2AACBE13FBB1}" type="presOf" srcId="{73198E3F-A5EC-4AFF-B7E8-551D8FF71C3B}" destId="{482FBD5A-66EE-418D-A29B-9C5D6039132D}" srcOrd="0" destOrd="13" presId="urn:microsoft.com/office/officeart/2005/8/layout/hList1"/>
    <dgm:cxn modelId="{580ECF17-2199-4826-AE41-0488948839B7}" srcId="{1590E3A0-4A58-4070-BBB5-E3AA34B6C4C7}" destId="{3E9ED83A-085B-4CA0-B403-AA226FE10E12}" srcOrd="0" destOrd="0" parTransId="{A62D8A85-5B59-4DF1-99F0-326444B8C49D}" sibTransId="{56CC5A29-8D3D-45FC-8127-0762C3429E13}"/>
    <dgm:cxn modelId="{05C7583C-B1AD-46EA-9377-0C917A3BF382}" type="presOf" srcId="{1590E3A0-4A58-4070-BBB5-E3AA34B6C4C7}" destId="{482FBD5A-66EE-418D-A29B-9C5D6039132D}" srcOrd="0" destOrd="1" presId="urn:microsoft.com/office/officeart/2005/8/layout/hList1"/>
    <dgm:cxn modelId="{363B9F57-3EA8-47FF-8892-923D61BF0151}" type="presOf" srcId="{74793E64-A0D2-45D0-AEE9-6EC181A7CDB2}" destId="{482FBD5A-66EE-418D-A29B-9C5D6039132D}" srcOrd="0" destOrd="9" presId="urn:microsoft.com/office/officeart/2005/8/layout/hList1"/>
    <dgm:cxn modelId="{6F8AA0CA-8ECA-4AFC-82C3-83B599948D66}" type="presOf" srcId="{02B5ACEF-0B08-42D8-9C19-D2733965F32F}" destId="{0854C80C-375B-46F7-8606-958DE5497391}" srcOrd="0" destOrd="7" presId="urn:microsoft.com/office/officeart/2005/8/layout/hList1"/>
    <dgm:cxn modelId="{A55E0408-5C97-42A7-8494-40CEC3AD7FAF}" srcId="{F502BC8D-1709-4102-BAE5-51FB3FE9B6B0}" destId="{55B6FF1C-67EA-49C1-8D26-E8298D505672}" srcOrd="0" destOrd="0" parTransId="{689A9D6B-F027-4A49-8349-989B0B67A408}" sibTransId="{202663EB-7D2E-4209-84DC-C2A1535E84A6}"/>
    <dgm:cxn modelId="{73126883-4143-4DAB-B6E9-582C9847202C}" srcId="{2C05ABBA-B600-46FD-A54F-939B7F87A4D1}" destId="{8A1C530D-A5D6-4044-96E8-AC828C283BAC}" srcOrd="1" destOrd="0" parTransId="{CD89E538-B837-41AE-985B-534D498756EE}" sibTransId="{E3B2AAF0-A777-424C-A03C-A15FE7226931}"/>
    <dgm:cxn modelId="{BC8E66C8-7256-4D54-8841-2CB7D0FDEE86}" srcId="{2027432A-6A70-4427-BF3E-C9E64CF67983}" destId="{02B5ACEF-0B08-42D8-9C19-D2733965F32F}" srcOrd="0" destOrd="0" parTransId="{7938E434-EBB3-4AAF-848E-DE4FDCD8523E}" sibTransId="{70CEA2E7-2A49-421A-898F-4BF583D4F667}"/>
    <dgm:cxn modelId="{8EA6A65A-1339-41BF-A342-BEDA1EF1A97A}" srcId="{0D3EFE69-7637-4412-8C0D-3F31A34BCA8F}" destId="{F502BC8D-1709-4102-BAE5-51FB3FE9B6B0}" srcOrd="2" destOrd="0" parTransId="{E7AC6D75-E1CF-4044-BA4E-66AB2D10B2FB}" sibTransId="{5F8D85AC-BD6A-46D4-97E1-A39CDC208151}"/>
    <dgm:cxn modelId="{9D435515-6ABE-4E10-90C1-C701B30BFB49}" type="presOf" srcId="{0D3EFE69-7637-4412-8C0D-3F31A34BCA8F}" destId="{80695853-913B-4C05-81EC-B36EF1CB33EB}" srcOrd="0" destOrd="0" presId="urn:microsoft.com/office/officeart/2005/8/layout/hList1"/>
    <dgm:cxn modelId="{15692030-04F5-4D9E-A717-6C6EF1FB19C0}" type="presOf" srcId="{9A80F750-AE0D-4999-AD13-2B1528F59710}" destId="{482FBD5A-66EE-418D-A29B-9C5D6039132D}" srcOrd="0" destOrd="6" presId="urn:microsoft.com/office/officeart/2005/8/layout/hList1"/>
    <dgm:cxn modelId="{0A5F6AA0-B167-4BC3-B571-3C84B297C1E4}" srcId="{A48BB460-DE6B-4376-B7CE-632C7207E37F}" destId="{A80C54A8-1244-4815-96CC-221B54FB2888}" srcOrd="3" destOrd="0" parTransId="{10AA46A3-C5CA-4A97-939A-3A742670BB76}" sibTransId="{AEBD7A02-EBBC-4CC3-A028-70A13212C83D}"/>
    <dgm:cxn modelId="{258A4760-2413-4F4C-9DF1-4DD83CF505CE}" type="presOf" srcId="{D8F882A7-976A-4F80-978F-D52A953B3439}" destId="{0854C80C-375B-46F7-8606-958DE5497391}" srcOrd="0" destOrd="3" presId="urn:microsoft.com/office/officeart/2005/8/layout/hList1"/>
    <dgm:cxn modelId="{863B15F5-258A-46CB-A500-1E9116022C33}" type="presOf" srcId="{2CBA0B9F-204D-4CF6-B550-FA0481F9BAFD}" destId="{0854C80C-375B-46F7-8606-958DE5497391}" srcOrd="0" destOrd="4" presId="urn:microsoft.com/office/officeart/2005/8/layout/hList1"/>
    <dgm:cxn modelId="{7AE15D2D-6432-403A-BC77-A3DFEFA51096}" srcId="{58015E98-45BD-4A35-8A73-7E91B2978D45}" destId="{0B97B9AC-3DD3-426C-B8F4-157F7E2225B2}" srcOrd="0" destOrd="0" parTransId="{8BE78617-9345-48EA-BD58-2BE1C4691333}" sibTransId="{9E10FD52-9D42-4353-AF19-53BA5CC9DAA8}"/>
    <dgm:cxn modelId="{408B284A-B227-4C77-8B96-E11598891EC7}" type="presOf" srcId="{059870DB-6FDE-4553-8262-038BDC76E9C5}" destId="{4931E299-3DB7-4494-9F79-CAD182372280}" srcOrd="0" destOrd="8" presId="urn:microsoft.com/office/officeart/2005/8/layout/hList1"/>
    <dgm:cxn modelId="{958AD0CD-9649-47E7-B5A6-AA2891533E41}" type="presOf" srcId="{F502BC8D-1709-4102-BAE5-51FB3FE9B6B0}" destId="{2CFF7B0F-FAE3-44AE-A2BF-1F6D745C491F}" srcOrd="0" destOrd="0" presId="urn:microsoft.com/office/officeart/2005/8/layout/hList1"/>
    <dgm:cxn modelId="{771FE9BE-0A34-4470-A7B4-DACF2F5998E3}" srcId="{A48BB460-DE6B-4376-B7CE-632C7207E37F}" destId="{4DF48A08-E01D-406E-B862-102CC1B0CB9C}" srcOrd="0" destOrd="0" parTransId="{EFFFA058-F921-4FAD-942D-B2C2EF51D12D}" sibTransId="{BD756F08-B074-4290-9CD2-F5F6574C6D09}"/>
    <dgm:cxn modelId="{38481FAC-12D3-469D-ACEA-40138BBD5843}" type="presOf" srcId="{5809F7FC-09B1-4B7D-8752-E8B74FF2B29F}" destId="{4931E299-3DB7-4494-9F79-CAD182372280}" srcOrd="0" destOrd="10" presId="urn:microsoft.com/office/officeart/2005/8/layout/hList1"/>
    <dgm:cxn modelId="{1AE42A96-16E2-4A55-ABBD-97C5A8661FCF}" type="presOf" srcId="{24740256-1CD1-4930-B6EF-00894DA8FE7E}" destId="{482FBD5A-66EE-418D-A29B-9C5D6039132D}" srcOrd="0" destOrd="12" presId="urn:microsoft.com/office/officeart/2005/8/layout/hList1"/>
    <dgm:cxn modelId="{025DF06B-072E-4FF7-A369-EB32A4DFD5F4}" srcId="{F502BC8D-1709-4102-BAE5-51FB3FE9B6B0}" destId="{2CBA0B9F-204D-4CF6-B550-FA0481F9BAFD}" srcOrd="4" destOrd="0" parTransId="{67AB18C7-9FFD-4032-9D3B-52B7E7737E77}" sibTransId="{8E221674-F95D-4167-AB9B-F7A7C99582BE}"/>
    <dgm:cxn modelId="{22951B36-7CAB-45E5-8436-6224CA3B0CF5}" type="presOf" srcId="{0D38A128-EB68-4A1A-BC47-B10B61E2A129}" destId="{0854C80C-375B-46F7-8606-958DE5497391}" srcOrd="0" destOrd="13" presId="urn:microsoft.com/office/officeart/2005/8/layout/hList1"/>
    <dgm:cxn modelId="{EE0C265B-4776-485E-B1DE-CFCF99C4D1AC}" srcId="{B0E48B3E-7CED-4335-9A6D-45BE0DC13160}" destId="{9A80F750-AE0D-4999-AD13-2B1528F59710}" srcOrd="0" destOrd="0" parTransId="{EE486BD3-0389-4428-9B7E-461EC40DDEA8}" sibTransId="{7D968D36-3835-4228-8114-CCC393BB1FF3}"/>
    <dgm:cxn modelId="{179F67CD-869A-4262-B133-0786DF35524D}" srcId="{F502BC8D-1709-4102-BAE5-51FB3FE9B6B0}" destId="{96C244AC-8DA7-4EC6-A323-D8CFB7882C1B}" srcOrd="8" destOrd="0" parTransId="{A4BAB666-4732-48E1-8FBA-FA1F2AAB4D18}" sibTransId="{280508A3-09B9-4637-ADC9-5C3FCBB16455}"/>
    <dgm:cxn modelId="{2CA1573F-AD6F-4818-B6FE-4FE61B90A2A0}" type="presOf" srcId="{A48BB460-DE6B-4376-B7CE-632C7207E37F}" destId="{4931E299-3DB7-4494-9F79-CAD182372280}" srcOrd="0" destOrd="5" presId="urn:microsoft.com/office/officeart/2005/8/layout/hList1"/>
    <dgm:cxn modelId="{061D7152-D3ED-4331-9CAB-7559DC17D552}" srcId="{2C05ABBA-B600-46FD-A54F-939B7F87A4D1}" destId="{894EAA52-6315-49C5-97B1-01726FFB9D59}" srcOrd="3" destOrd="0" parTransId="{ABAFE054-75CA-4B40-8D5E-0249AEA3CBCD}" sibTransId="{88DE1E6F-FE94-4AC1-9577-4AB9786FCC1E}"/>
    <dgm:cxn modelId="{DF6B8E0A-4BD2-4D8F-83CE-FA1870574A67}" type="presOf" srcId="{2C96F22A-D29C-4CE9-A83C-2A6F0702C044}" destId="{D0ED5825-994D-458B-9EAB-D6F457CE3FA3}" srcOrd="0" destOrd="0" presId="urn:microsoft.com/office/officeart/2005/8/layout/hList1"/>
    <dgm:cxn modelId="{1E6F5F6D-116A-4DE7-B0ED-68A5D003C933}" type="presOf" srcId="{B0E48B3E-7CED-4335-9A6D-45BE0DC13160}" destId="{482FBD5A-66EE-418D-A29B-9C5D6039132D}" srcOrd="0" destOrd="5" presId="urn:microsoft.com/office/officeart/2005/8/layout/hList1"/>
    <dgm:cxn modelId="{C0652FDB-7503-40F8-AF1E-D7D2E8F22429}" srcId="{F502BC8D-1709-4102-BAE5-51FB3FE9B6B0}" destId="{5200A567-5C19-4CAE-888A-10052F492003}" srcOrd="9" destOrd="0" parTransId="{D1D46B06-FE42-474C-97FC-273613394389}" sibTransId="{3CA1A997-FB92-42FA-92A9-E8127DC5D1A4}"/>
    <dgm:cxn modelId="{35AFD3C7-973F-4AD7-B5C2-ED6D3AF13C06}" type="presOf" srcId="{64118402-598A-4730-A174-AD3872D68796}" destId="{0854C80C-375B-46F7-8606-958DE5497391}" srcOrd="0" destOrd="1" presId="urn:microsoft.com/office/officeart/2005/8/layout/hList1"/>
    <dgm:cxn modelId="{A5AB682B-C5C3-49C7-858B-B83CD329EACF}" srcId="{B0E48B3E-7CED-4335-9A6D-45BE0DC13160}" destId="{AA06E676-F39B-4F33-8B5F-618E25F4ECE4}" srcOrd="1" destOrd="0" parTransId="{9CECCFC7-DD3B-4762-9920-8A730279029B}" sibTransId="{0A5FBF9B-9309-4CB9-9B6D-E1F53C451F79}"/>
    <dgm:cxn modelId="{56CFE0A8-B59F-4A42-97E3-DC42F8FA4C9A}" type="presOf" srcId="{A80C54A8-1244-4815-96CC-221B54FB2888}" destId="{4931E299-3DB7-4494-9F79-CAD182372280}" srcOrd="0" destOrd="11" presId="urn:microsoft.com/office/officeart/2005/8/layout/hList1"/>
    <dgm:cxn modelId="{41B75A42-6BAE-49D0-BF77-1C5D50ADC1F9}" srcId="{1590E3A0-4A58-4070-BBB5-E3AA34B6C4C7}" destId="{A8C8B838-FF79-428D-9F17-7F7B67BC80B5}" srcOrd="1" destOrd="0" parTransId="{5B07DDB3-9EDD-4852-9E33-7DE63571F46D}" sibTransId="{B944E019-2E25-461C-A1F2-FB0822DD7AA3}"/>
    <dgm:cxn modelId="{EFD0F2B2-429D-4F53-84F9-8FA5B3D63A1B}" srcId="{0D3EFE69-7637-4412-8C0D-3F31A34BCA8F}" destId="{58015E98-45BD-4A35-8A73-7E91B2978D45}" srcOrd="1" destOrd="0" parTransId="{70610EE0-7A51-40DD-AE85-EB89564602F8}" sibTransId="{C1144535-934D-4DA2-B366-EDC2537ECC26}"/>
    <dgm:cxn modelId="{DFF415E3-4544-4953-B636-974E939E41A4}" srcId="{059870DB-6FDE-4553-8262-038BDC76E9C5}" destId="{7DA7C07B-A486-432F-AD84-9D57998A2BAD}" srcOrd="0" destOrd="0" parTransId="{4B53EC42-396D-45A0-8250-FB59A128F7BF}" sibTransId="{DECAD35B-D672-423E-A9B0-5B09AB87861B}"/>
    <dgm:cxn modelId="{23BFEB7A-7353-48D8-B3AB-EBB4A1D3DEDD}" srcId="{059870DB-6FDE-4553-8262-038BDC76E9C5}" destId="{5809F7FC-09B1-4B7D-8752-E8B74FF2B29F}" srcOrd="1" destOrd="0" parTransId="{BA108CAF-092E-409B-8173-9E7F68EB7664}" sibTransId="{B41E3A25-EB48-4A6B-8003-316C046D2084}"/>
    <dgm:cxn modelId="{7E714428-1840-4701-8494-01CE52FBFE8F}" type="presOf" srcId="{7DA7C07B-A486-432F-AD84-9D57998A2BAD}" destId="{4931E299-3DB7-4494-9F79-CAD182372280}" srcOrd="0" destOrd="9" presId="urn:microsoft.com/office/officeart/2005/8/layout/hList1"/>
    <dgm:cxn modelId="{FA7C6F3F-36F2-43D1-A314-4F84946F5223}" srcId="{A48BB460-DE6B-4376-B7CE-632C7207E37F}" destId="{1321A1A2-0833-40EE-B589-E411C42CA9C1}" srcOrd="1" destOrd="0" parTransId="{D391A491-8CD1-4E8A-A3BF-FE5BF52AF519}" sibTransId="{57FCECC4-F794-4914-81A4-306706A7758E}"/>
    <dgm:cxn modelId="{5B022D35-B48C-466D-B929-D4FA83CF7F41}" srcId="{A48BB460-DE6B-4376-B7CE-632C7207E37F}" destId="{059870DB-6FDE-4553-8262-038BDC76E9C5}" srcOrd="2" destOrd="0" parTransId="{3F0B7587-1002-475D-8E79-40367A85B326}" sibTransId="{BC652416-13F5-4AC7-A8CD-8D8FDAFF4036}"/>
    <dgm:cxn modelId="{5836E014-77C6-4A1A-AE50-CF0AFB47826A}" type="presOf" srcId="{5200A567-5C19-4CAE-888A-10052F492003}" destId="{0854C80C-375B-46F7-8606-958DE5497391}" srcOrd="0" destOrd="12" presId="urn:microsoft.com/office/officeart/2005/8/layout/hList1"/>
    <dgm:cxn modelId="{0EA6D5BE-D164-4F87-B123-0F52F50E59F7}" type="presOf" srcId="{2BC6AF1F-F706-4554-BD8A-6F30D18EC283}" destId="{0854C80C-375B-46F7-8606-958DE5497391}" srcOrd="0" destOrd="5" presId="urn:microsoft.com/office/officeart/2005/8/layout/hList1"/>
    <dgm:cxn modelId="{77B357B9-E01E-4FFB-B62F-7A8486F67EDA}" srcId="{74793E64-A0D2-45D0-AEE9-6EC181A7CDB2}" destId="{73198E3F-A5EC-4AFF-B7E8-551D8FF71C3B}" srcOrd="3" destOrd="0" parTransId="{0268F33A-F60F-474B-BEB7-B9DAC0D6717B}" sibTransId="{B9551220-8DDF-435D-836E-D39BF77B6519}"/>
    <dgm:cxn modelId="{656B284C-2897-478C-A1F8-E0F4690B26AE}" type="presOf" srcId="{4492C550-88D1-41BF-BF12-642F75AE6551}" destId="{0854C80C-375B-46F7-8606-958DE5497391}" srcOrd="0" destOrd="9" presId="urn:microsoft.com/office/officeart/2005/8/layout/hList1"/>
    <dgm:cxn modelId="{3004F8F3-B506-4BD4-82A1-3869A9D20096}" srcId="{58015E98-45BD-4A35-8A73-7E91B2978D45}" destId="{B0E48B3E-7CED-4335-9A6D-45BE0DC13160}" srcOrd="2" destOrd="0" parTransId="{F31B7D6D-C9CD-4137-BDE3-81B8921D7D66}" sibTransId="{26FDC263-883E-4744-A9B0-B1894A28BB1A}"/>
    <dgm:cxn modelId="{7BBA626A-B55F-4A12-B4B4-F220C09FB750}" srcId="{2C96F22A-D29C-4CE9-A83C-2A6F0702C044}" destId="{A48BB460-DE6B-4376-B7CE-632C7207E37F}" srcOrd="1" destOrd="0" parTransId="{130C42C1-BCD0-424E-A5CB-3871CE57E01F}" sibTransId="{54798562-8E0C-4302-9C08-37DC41A8C0FA}"/>
    <dgm:cxn modelId="{BFEF77C6-7C81-4043-90B7-5FDF3AB4F47A}" srcId="{2C05ABBA-B600-46FD-A54F-939B7F87A4D1}" destId="{738E0E14-4FF8-464C-B959-444BBCD6FE16}" srcOrd="0" destOrd="0" parTransId="{CBDB6295-AD23-4F27-9E39-BD6EE80EC7CB}" sibTransId="{3B6AAE0E-C28E-473E-B077-C0A8DC987A92}"/>
    <dgm:cxn modelId="{6B08A82D-42F2-4E53-9482-EF17B387D8FF}" srcId="{58015E98-45BD-4A35-8A73-7E91B2978D45}" destId="{74793E64-A0D2-45D0-AEE9-6EC181A7CDB2}" srcOrd="3" destOrd="0" parTransId="{94E54122-3BC7-4151-94EC-A3472562CA7C}" sibTransId="{79006F63-74C8-40B4-B2D9-D88A0D219DB0}"/>
    <dgm:cxn modelId="{B8ACF60E-A634-435B-944A-A07743CF39BD}" type="presOf" srcId="{2B60F3D1-0560-49F5-B8AB-CF482EE352C9}" destId="{482FBD5A-66EE-418D-A29B-9C5D6039132D}" srcOrd="0" destOrd="10" presId="urn:microsoft.com/office/officeart/2005/8/layout/hList1"/>
    <dgm:cxn modelId="{9A8C7FF2-41BD-4F4C-B098-8A6C75AA62F7}" type="presParOf" srcId="{80695853-913B-4C05-81EC-B36EF1CB33EB}" destId="{14FFE622-6C6A-4443-A814-F19947B7E1BD}" srcOrd="0" destOrd="0" presId="urn:microsoft.com/office/officeart/2005/8/layout/hList1"/>
    <dgm:cxn modelId="{505B9FEE-7FAD-433C-A700-AB039CA0623A}" type="presParOf" srcId="{14FFE622-6C6A-4443-A814-F19947B7E1BD}" destId="{D0ED5825-994D-458B-9EAB-D6F457CE3FA3}" srcOrd="0" destOrd="0" presId="urn:microsoft.com/office/officeart/2005/8/layout/hList1"/>
    <dgm:cxn modelId="{6FB26746-206E-42A7-ADD5-2BE12C4B4A09}" type="presParOf" srcId="{14FFE622-6C6A-4443-A814-F19947B7E1BD}" destId="{4931E299-3DB7-4494-9F79-CAD182372280}" srcOrd="1" destOrd="0" presId="urn:microsoft.com/office/officeart/2005/8/layout/hList1"/>
    <dgm:cxn modelId="{DE38DFB4-B2C9-49E3-9C64-6DF927D58BD1}" type="presParOf" srcId="{80695853-913B-4C05-81EC-B36EF1CB33EB}" destId="{764AA347-F0A4-4F18-94AC-78790E2DE118}" srcOrd="1" destOrd="0" presId="urn:microsoft.com/office/officeart/2005/8/layout/hList1"/>
    <dgm:cxn modelId="{F6B8C65C-A390-4D71-8E2B-62B7EE9A2DB4}" type="presParOf" srcId="{80695853-913B-4C05-81EC-B36EF1CB33EB}" destId="{C18E42BD-9640-42F9-AD95-A8FF7FD0A507}" srcOrd="2" destOrd="0" presId="urn:microsoft.com/office/officeart/2005/8/layout/hList1"/>
    <dgm:cxn modelId="{601793AC-50E6-4ACC-9D6B-D294F9154810}" type="presParOf" srcId="{C18E42BD-9640-42F9-AD95-A8FF7FD0A507}" destId="{411F3875-3B67-41A6-AC26-516F637BE0B6}" srcOrd="0" destOrd="0" presId="urn:microsoft.com/office/officeart/2005/8/layout/hList1"/>
    <dgm:cxn modelId="{5470975D-4364-4895-922F-54813D80805F}" type="presParOf" srcId="{C18E42BD-9640-42F9-AD95-A8FF7FD0A507}" destId="{482FBD5A-66EE-418D-A29B-9C5D6039132D}" srcOrd="1" destOrd="0" presId="urn:microsoft.com/office/officeart/2005/8/layout/hList1"/>
    <dgm:cxn modelId="{D655F9E4-EDBC-4DA1-BF45-ED9B88DFEE94}" type="presParOf" srcId="{80695853-913B-4C05-81EC-B36EF1CB33EB}" destId="{AFDCBC61-AAB7-431D-A2B6-75AE6D2EEB80}" srcOrd="3" destOrd="0" presId="urn:microsoft.com/office/officeart/2005/8/layout/hList1"/>
    <dgm:cxn modelId="{96DB183D-F651-45FF-B538-1AC991177C8A}" type="presParOf" srcId="{80695853-913B-4C05-81EC-B36EF1CB33EB}" destId="{87248B0D-0DBE-4799-B240-A2FC6F2984FB}" srcOrd="4" destOrd="0" presId="urn:microsoft.com/office/officeart/2005/8/layout/hList1"/>
    <dgm:cxn modelId="{C1622D06-EC7C-4D1C-88CB-9FEB223BF861}" type="presParOf" srcId="{87248B0D-0DBE-4799-B240-A2FC6F2984FB}" destId="{2CFF7B0F-FAE3-44AE-A2BF-1F6D745C491F}" srcOrd="0" destOrd="0" presId="urn:microsoft.com/office/officeart/2005/8/layout/hList1"/>
    <dgm:cxn modelId="{77B7120A-D6AD-4E28-B4F4-329EE2FD0B66}" type="presParOf" srcId="{87248B0D-0DBE-4799-B240-A2FC6F2984FB}" destId="{0854C80C-375B-46F7-8606-958DE549739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716330-B1AA-4C99-88C7-C0D3574DB7D5}" type="doc">
      <dgm:prSet loTypeId="urn:microsoft.com/office/officeart/2005/8/layout/matrix1" loCatId="matrix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en-IN"/>
        </a:p>
      </dgm:t>
    </dgm:pt>
    <dgm:pt modelId="{4C7EF677-312C-4727-90D0-7557BDD080B1}">
      <dgm:prSet phldrT="[Text]" custT="1"/>
      <dgm:spPr/>
      <dgm:t>
        <a:bodyPr/>
        <a:lstStyle/>
        <a:p>
          <a:pPr algn="l"/>
          <a:r>
            <a:rPr lang="en-IN" sz="1600" b="1" dirty="0" smtClean="0">
              <a:latin typeface="+mj-lt"/>
              <a:cs typeface="Times New Roman" panose="02020603050405020304" pitchFamily="18" charset="0"/>
            </a:rPr>
            <a:t>Industry Attractiveness</a:t>
          </a:r>
          <a:endParaRPr lang="en-IN" sz="1600" b="1" dirty="0">
            <a:latin typeface="+mj-lt"/>
            <a:cs typeface="Times New Roman" panose="02020603050405020304" pitchFamily="18" charset="0"/>
          </a:endParaRPr>
        </a:p>
      </dgm:t>
    </dgm:pt>
    <dgm:pt modelId="{D8A73E37-81D4-48B4-BD2D-CB3C882D060F}" type="parTrans" cxnId="{E1A1436E-248F-424B-8D43-AF959D1CBCA7}">
      <dgm:prSet/>
      <dgm:spPr/>
      <dgm:t>
        <a:bodyPr/>
        <a:lstStyle/>
        <a:p>
          <a:endParaRPr lang="en-IN" sz="16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61096D6-D28C-4711-BA10-03155487280E}" type="sibTrans" cxnId="{E1A1436E-248F-424B-8D43-AF959D1CBCA7}">
      <dgm:prSet/>
      <dgm:spPr/>
      <dgm:t>
        <a:bodyPr/>
        <a:lstStyle/>
        <a:p>
          <a:endParaRPr lang="en-IN" sz="16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2C1C8AE-5257-44ED-AECB-F4F669481A8B}">
      <dgm:prSet phldrT="[Text]" custT="1"/>
      <dgm:spPr/>
      <dgm:t>
        <a:bodyPr/>
        <a:lstStyle/>
        <a:p>
          <a:pPr algn="l"/>
          <a:r>
            <a:rPr lang="en-US" sz="1600" b="1" dirty="0" smtClean="0">
              <a:latin typeface="+mj-lt"/>
              <a:cs typeface="Times New Roman" panose="02020603050405020304" pitchFamily="18" charset="0"/>
            </a:rPr>
            <a:t>Market Characteristics</a:t>
          </a:r>
          <a:endParaRPr lang="en-IN" sz="1600" b="1" dirty="0" smtClean="0">
            <a:latin typeface="+mj-lt"/>
            <a:cs typeface="Times New Roman" panose="02020603050405020304" pitchFamily="18" charset="0"/>
          </a:endParaRPr>
        </a:p>
        <a:p>
          <a:pPr algn="l"/>
          <a:r>
            <a:rPr lang="en-US" sz="1600" dirty="0" smtClean="0">
              <a:latin typeface="+mj-lt"/>
              <a:cs typeface="Times New Roman" panose="02020603050405020304" pitchFamily="18" charset="0"/>
            </a:rPr>
            <a:t>- Market Size</a:t>
          </a:r>
        </a:p>
        <a:p>
          <a:pPr algn="l"/>
          <a:r>
            <a:rPr lang="en-US" sz="1600" dirty="0" smtClean="0">
              <a:latin typeface="+mj-lt"/>
              <a:cs typeface="Times New Roman" panose="02020603050405020304" pitchFamily="18" charset="0"/>
            </a:rPr>
            <a:t>- Market Growth rate</a:t>
          </a:r>
        </a:p>
        <a:p>
          <a:pPr algn="l"/>
          <a:r>
            <a:rPr lang="en-US" sz="1600" dirty="0" smtClean="0">
              <a:latin typeface="+mj-lt"/>
              <a:cs typeface="Times New Roman" panose="02020603050405020304" pitchFamily="18" charset="0"/>
            </a:rPr>
            <a:t>- Pricing trends</a:t>
          </a:r>
        </a:p>
        <a:p>
          <a:pPr algn="l"/>
          <a:r>
            <a:rPr lang="en-US" sz="1600" dirty="0" smtClean="0">
              <a:latin typeface="+mj-lt"/>
              <a:cs typeface="Times New Roman" panose="02020603050405020304" pitchFamily="18" charset="0"/>
            </a:rPr>
            <a:t>- Profitability Trends</a:t>
          </a:r>
        </a:p>
      </dgm:t>
    </dgm:pt>
    <dgm:pt modelId="{99995BD6-491A-43EE-B35B-81574B33C1D7}" type="parTrans" cxnId="{29C54335-58D6-4AD8-8C85-EDAFDFD67134}">
      <dgm:prSet/>
      <dgm:spPr/>
      <dgm:t>
        <a:bodyPr/>
        <a:lstStyle/>
        <a:p>
          <a:endParaRPr lang="en-IN" sz="16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7FB22BF-B6C9-4BB6-9BB4-471CE7BAFB90}" type="sibTrans" cxnId="{29C54335-58D6-4AD8-8C85-EDAFDFD67134}">
      <dgm:prSet/>
      <dgm:spPr/>
      <dgm:t>
        <a:bodyPr/>
        <a:lstStyle/>
        <a:p>
          <a:endParaRPr lang="en-IN" sz="16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D8FD847F-6CA8-43D2-8385-D6139A63FFBA}">
      <dgm:prSet phldrT="[Text]" custT="1"/>
      <dgm:spPr/>
      <dgm:t>
        <a:bodyPr/>
        <a:lstStyle/>
        <a:p>
          <a:pPr algn="l"/>
          <a:endParaRPr lang="en-IN" sz="1600" b="1" dirty="0" smtClean="0">
            <a:latin typeface="+mj-lt"/>
            <a:cs typeface="Times New Roman" panose="02020603050405020304" pitchFamily="18" charset="0"/>
          </a:endParaRPr>
        </a:p>
        <a:p>
          <a:pPr algn="l"/>
          <a:r>
            <a:rPr lang="en-US" sz="1600" b="1" dirty="0" smtClean="0">
              <a:latin typeface="+mj-lt"/>
              <a:cs typeface="Times New Roman" panose="02020603050405020304" pitchFamily="18" charset="0"/>
            </a:rPr>
            <a:t>Direct Forces</a:t>
          </a:r>
          <a:endParaRPr lang="en-IN" sz="1600" b="1" dirty="0" smtClean="0">
            <a:latin typeface="+mj-lt"/>
            <a:cs typeface="Times New Roman" panose="02020603050405020304" pitchFamily="18" charset="0"/>
          </a:endParaRPr>
        </a:p>
        <a:p>
          <a:pPr algn="l"/>
          <a:r>
            <a:rPr lang="en-IN" sz="1600" dirty="0" smtClean="0">
              <a:latin typeface="+mj-lt"/>
              <a:cs typeface="Times New Roman" panose="02020603050405020304" pitchFamily="18" charset="0"/>
            </a:rPr>
            <a:t>- Intensity of competition</a:t>
          </a:r>
        </a:p>
        <a:p>
          <a:pPr algn="l"/>
          <a:r>
            <a:rPr lang="en-IN" sz="1600" dirty="0" smtClean="0">
              <a:latin typeface="+mj-lt"/>
              <a:cs typeface="Times New Roman" panose="02020603050405020304" pitchFamily="18" charset="0"/>
            </a:rPr>
            <a:t>- Customer purchasing power</a:t>
          </a:r>
        </a:p>
        <a:p>
          <a:pPr algn="l"/>
          <a:r>
            <a:rPr lang="en-US" sz="1600" dirty="0" smtClean="0">
              <a:latin typeface="+mj-lt"/>
              <a:cs typeface="Times New Roman" panose="02020603050405020304" pitchFamily="18" charset="0"/>
            </a:rPr>
            <a:t> </a:t>
          </a:r>
          <a:endParaRPr lang="en-IN" sz="1600" dirty="0" smtClean="0">
            <a:latin typeface="+mj-lt"/>
            <a:cs typeface="Times New Roman" panose="02020603050405020304" pitchFamily="18" charset="0"/>
          </a:endParaRPr>
        </a:p>
      </dgm:t>
    </dgm:pt>
    <dgm:pt modelId="{B82BC2CA-7C96-4790-A77C-283DA62EE721}" type="parTrans" cxnId="{BDC3C778-08B9-4410-BF16-9D6F78E8442E}">
      <dgm:prSet/>
      <dgm:spPr/>
      <dgm:t>
        <a:bodyPr/>
        <a:lstStyle/>
        <a:p>
          <a:endParaRPr lang="en-IN" sz="16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6ABB4C0F-7BFC-4F8B-A373-148348683B9E}" type="sibTrans" cxnId="{BDC3C778-08B9-4410-BF16-9D6F78E8442E}">
      <dgm:prSet/>
      <dgm:spPr/>
      <dgm:t>
        <a:bodyPr/>
        <a:lstStyle/>
        <a:p>
          <a:endParaRPr lang="en-IN" sz="16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3EC92D60-C082-482B-BF89-A62BFF8CE9BF}">
      <dgm:prSet phldrT="[Text]" custT="1"/>
      <dgm:spPr/>
      <dgm:t>
        <a:bodyPr/>
        <a:lstStyle/>
        <a:p>
          <a:pPr algn="l"/>
          <a:r>
            <a:rPr lang="en-US" sz="1600" b="1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Others</a:t>
          </a:r>
          <a:endParaRPr lang="en-IN" sz="1600" b="1" dirty="0" smtClean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algn="l"/>
          <a:r>
            <a:rPr lang="en-IN" sz="1600" dirty="0" smtClean="0">
              <a:latin typeface="+mj-lt"/>
              <a:cs typeface="Times New Roman" panose="02020603050405020304" pitchFamily="18" charset="0"/>
            </a:rPr>
            <a:t>- Regulatory reforms</a:t>
          </a:r>
          <a:endParaRPr lang="en-US" sz="1600" dirty="0" smtClean="0">
            <a:latin typeface="+mj-lt"/>
            <a:cs typeface="Times New Roman" panose="02020603050405020304" pitchFamily="18" charset="0"/>
          </a:endParaRPr>
        </a:p>
        <a:p>
          <a:pPr algn="l"/>
          <a:r>
            <a:rPr lang="en-US" sz="1600" dirty="0" smtClean="0">
              <a:latin typeface="+mj-lt"/>
              <a:cs typeface="Times New Roman" panose="02020603050405020304" pitchFamily="18" charset="0"/>
            </a:rPr>
            <a:t>- Political and economic environment</a:t>
          </a:r>
        </a:p>
        <a:p>
          <a:pPr algn="l"/>
          <a:endParaRPr lang="en-IN" sz="1600" dirty="0">
            <a:latin typeface="+mj-lt"/>
            <a:cs typeface="Times New Roman" panose="02020603050405020304" pitchFamily="18" charset="0"/>
          </a:endParaRPr>
        </a:p>
      </dgm:t>
    </dgm:pt>
    <dgm:pt modelId="{7A4434B9-2ACE-4878-B4B8-D43DB7F9E7E8}" type="parTrans" cxnId="{6818A722-D8A8-46E0-9A41-AE1C1648C906}">
      <dgm:prSet/>
      <dgm:spPr/>
      <dgm:t>
        <a:bodyPr/>
        <a:lstStyle/>
        <a:p>
          <a:endParaRPr lang="en-IN" sz="16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82D0F98-AB6C-424D-B8FB-AC36D2E10A1E}" type="sibTrans" cxnId="{6818A722-D8A8-46E0-9A41-AE1C1648C906}">
      <dgm:prSet/>
      <dgm:spPr/>
      <dgm:t>
        <a:bodyPr/>
        <a:lstStyle/>
        <a:p>
          <a:endParaRPr lang="en-IN" sz="16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2D64D25D-0B8D-472D-BD49-1D13BA35C2F9}">
      <dgm:prSet phldrT="[Text]" custT="1"/>
      <dgm:spPr/>
      <dgm:t>
        <a:bodyPr/>
        <a:lstStyle/>
        <a:p>
          <a:pPr algn="l"/>
          <a:r>
            <a:rPr lang="en-US" sz="1600" b="1" dirty="0" smtClean="0">
              <a:latin typeface="+mj-lt"/>
              <a:cs typeface="Times New Roman" panose="02020603050405020304" pitchFamily="18" charset="0"/>
            </a:rPr>
            <a:t>Limiting Forces</a:t>
          </a:r>
        </a:p>
        <a:p>
          <a:pPr algn="l"/>
          <a:r>
            <a:rPr lang="en-US" sz="1600" dirty="0" smtClean="0">
              <a:latin typeface="+mj-lt"/>
              <a:cs typeface="Times New Roman" panose="02020603050405020304" pitchFamily="18" charset="0"/>
            </a:rPr>
            <a:t>- Substitute products</a:t>
          </a:r>
        </a:p>
        <a:p>
          <a:pPr algn="l"/>
          <a:r>
            <a:rPr lang="en-US" sz="1600" dirty="0" smtClean="0">
              <a:latin typeface="+mj-lt"/>
              <a:cs typeface="Times New Roman" panose="02020603050405020304" pitchFamily="18" charset="0"/>
            </a:rPr>
            <a:t>- Barriers to entry</a:t>
          </a:r>
        </a:p>
        <a:p>
          <a:pPr algn="l"/>
          <a:r>
            <a:rPr lang="en-US" sz="1600" dirty="0" smtClean="0">
              <a:latin typeface="+mj-lt"/>
              <a:cs typeface="Times New Roman" panose="02020603050405020304" pitchFamily="18" charset="0"/>
            </a:rPr>
            <a:t>- Distributor dominance</a:t>
          </a:r>
        </a:p>
        <a:p>
          <a:pPr algn="l"/>
          <a:r>
            <a:rPr lang="en-US" sz="1600" dirty="0" smtClean="0">
              <a:latin typeface="+mj-lt"/>
              <a:cs typeface="Times New Roman" panose="02020603050405020304" pitchFamily="18" charset="0"/>
            </a:rPr>
            <a:t>- Regulatory restriction</a:t>
          </a:r>
        </a:p>
      </dgm:t>
    </dgm:pt>
    <dgm:pt modelId="{17C06999-8BCD-4C99-8E34-0AC4E34C8A9B}" type="parTrans" cxnId="{7EFB8C11-75C7-46CA-A0C4-0D584418299B}">
      <dgm:prSet/>
      <dgm:spPr/>
      <dgm:t>
        <a:bodyPr/>
        <a:lstStyle/>
        <a:p>
          <a:endParaRPr lang="en-IN" sz="16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9556AAD-4A4B-4659-9644-A249ACAFFA38}" type="sibTrans" cxnId="{7EFB8C11-75C7-46CA-A0C4-0D584418299B}">
      <dgm:prSet/>
      <dgm:spPr/>
      <dgm:t>
        <a:bodyPr/>
        <a:lstStyle/>
        <a:p>
          <a:endParaRPr lang="en-IN" sz="16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90929DF-5BF7-4883-ACCB-5A7D361F1F4C}" type="pres">
      <dgm:prSet presAssocID="{05716330-B1AA-4C99-88C7-C0D3574DB7D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1EB2B16-1FAD-4943-B219-8E51EFA2703F}" type="pres">
      <dgm:prSet presAssocID="{05716330-B1AA-4C99-88C7-C0D3574DB7D5}" presName="matrix" presStyleCnt="0"/>
      <dgm:spPr/>
      <dgm:t>
        <a:bodyPr/>
        <a:lstStyle/>
        <a:p>
          <a:endParaRPr lang="en-IN"/>
        </a:p>
      </dgm:t>
    </dgm:pt>
    <dgm:pt modelId="{1A5D4F1B-4E07-446B-9E86-5E7760A17D97}" type="pres">
      <dgm:prSet presAssocID="{05716330-B1AA-4C99-88C7-C0D3574DB7D5}" presName="tile1" presStyleLbl="node1" presStyleIdx="0" presStyleCnt="4" custLinFactNeighborX="388"/>
      <dgm:spPr/>
      <dgm:t>
        <a:bodyPr/>
        <a:lstStyle/>
        <a:p>
          <a:endParaRPr lang="en-IN"/>
        </a:p>
      </dgm:t>
    </dgm:pt>
    <dgm:pt modelId="{C8A2072E-AD50-4255-8BDC-B95A6AE12EF7}" type="pres">
      <dgm:prSet presAssocID="{05716330-B1AA-4C99-88C7-C0D3574DB7D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7E5B590-3BA4-4395-B3D3-9E2C34C6140A}" type="pres">
      <dgm:prSet presAssocID="{05716330-B1AA-4C99-88C7-C0D3574DB7D5}" presName="tile2" presStyleLbl="node1" presStyleIdx="1" presStyleCnt="4"/>
      <dgm:spPr/>
      <dgm:t>
        <a:bodyPr/>
        <a:lstStyle/>
        <a:p>
          <a:endParaRPr lang="en-IN"/>
        </a:p>
      </dgm:t>
    </dgm:pt>
    <dgm:pt modelId="{F1D3734F-4540-4EE3-B78E-200C2860CBB5}" type="pres">
      <dgm:prSet presAssocID="{05716330-B1AA-4C99-88C7-C0D3574DB7D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2A8559E-DEDC-4530-94A5-D76D8C18A5D9}" type="pres">
      <dgm:prSet presAssocID="{05716330-B1AA-4C99-88C7-C0D3574DB7D5}" presName="tile3" presStyleLbl="node1" presStyleIdx="2" presStyleCnt="4"/>
      <dgm:spPr/>
      <dgm:t>
        <a:bodyPr/>
        <a:lstStyle/>
        <a:p>
          <a:endParaRPr lang="en-IN"/>
        </a:p>
      </dgm:t>
    </dgm:pt>
    <dgm:pt modelId="{5E0BD527-33C0-4EDE-9392-68DCA001BA9D}" type="pres">
      <dgm:prSet presAssocID="{05716330-B1AA-4C99-88C7-C0D3574DB7D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1D897E5-BC95-4CF8-9784-4A0298183A53}" type="pres">
      <dgm:prSet presAssocID="{05716330-B1AA-4C99-88C7-C0D3574DB7D5}" presName="tile4" presStyleLbl="node1" presStyleIdx="3" presStyleCnt="4" custScaleY="100346" custLinFactNeighborY="1031"/>
      <dgm:spPr/>
      <dgm:t>
        <a:bodyPr/>
        <a:lstStyle/>
        <a:p>
          <a:endParaRPr lang="en-IN"/>
        </a:p>
      </dgm:t>
    </dgm:pt>
    <dgm:pt modelId="{01CB8861-1602-4F74-A911-78F16EA51526}" type="pres">
      <dgm:prSet presAssocID="{05716330-B1AA-4C99-88C7-C0D3574DB7D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1D7B098-CB9D-4F0E-A5A1-E991E27EBA08}" type="pres">
      <dgm:prSet presAssocID="{05716330-B1AA-4C99-88C7-C0D3574DB7D5}" presName="centerTile" presStyleLbl="fgShp" presStyleIdx="0" presStyleCnt="1" custScaleX="75380" custScaleY="75627" custLinFactNeighborX="-1264" custLinFactNeighborY="-4374">
        <dgm:presLayoutVars>
          <dgm:chMax val="0"/>
          <dgm:chPref val="0"/>
        </dgm:presLayoutVars>
      </dgm:prSet>
      <dgm:spPr/>
      <dgm:t>
        <a:bodyPr/>
        <a:lstStyle/>
        <a:p>
          <a:endParaRPr lang="en-IN"/>
        </a:p>
      </dgm:t>
    </dgm:pt>
  </dgm:ptLst>
  <dgm:cxnLst>
    <dgm:cxn modelId="{7EFB8C11-75C7-46CA-A0C4-0D584418299B}" srcId="{4C7EF677-312C-4727-90D0-7557BDD080B1}" destId="{2D64D25D-0B8D-472D-BD49-1D13BA35C2F9}" srcOrd="3" destOrd="0" parTransId="{17C06999-8BCD-4C99-8E34-0AC4E34C8A9B}" sibTransId="{49556AAD-4A4B-4659-9644-A249ACAFFA38}"/>
    <dgm:cxn modelId="{4F95E4F0-463B-4AF0-A6A9-14AE2AAAF133}" type="presOf" srcId="{2D64D25D-0B8D-472D-BD49-1D13BA35C2F9}" destId="{51D897E5-BC95-4CF8-9784-4A0298183A53}" srcOrd="0" destOrd="0" presId="urn:microsoft.com/office/officeart/2005/8/layout/matrix1"/>
    <dgm:cxn modelId="{29C54335-58D6-4AD8-8C85-EDAFDFD67134}" srcId="{4C7EF677-312C-4727-90D0-7557BDD080B1}" destId="{A2C1C8AE-5257-44ED-AECB-F4F669481A8B}" srcOrd="0" destOrd="0" parTransId="{99995BD6-491A-43EE-B35B-81574B33C1D7}" sibTransId="{07FB22BF-B6C9-4BB6-9BB4-471CE7BAFB90}"/>
    <dgm:cxn modelId="{266ABD97-BC6E-4781-B64F-4589C1DD2C50}" type="presOf" srcId="{A2C1C8AE-5257-44ED-AECB-F4F669481A8B}" destId="{1A5D4F1B-4E07-446B-9E86-5E7760A17D97}" srcOrd="0" destOrd="0" presId="urn:microsoft.com/office/officeart/2005/8/layout/matrix1"/>
    <dgm:cxn modelId="{BDC3C778-08B9-4410-BF16-9D6F78E8442E}" srcId="{4C7EF677-312C-4727-90D0-7557BDD080B1}" destId="{D8FD847F-6CA8-43D2-8385-D6139A63FFBA}" srcOrd="1" destOrd="0" parTransId="{B82BC2CA-7C96-4790-A77C-283DA62EE721}" sibTransId="{6ABB4C0F-7BFC-4F8B-A373-148348683B9E}"/>
    <dgm:cxn modelId="{621323A9-8671-4DC9-92C9-3433A4348D47}" type="presOf" srcId="{3EC92D60-C082-482B-BF89-A62BFF8CE9BF}" destId="{A2A8559E-DEDC-4530-94A5-D76D8C18A5D9}" srcOrd="0" destOrd="0" presId="urn:microsoft.com/office/officeart/2005/8/layout/matrix1"/>
    <dgm:cxn modelId="{7A4FA14C-51B9-4DFA-84A1-7B308CF82630}" type="presOf" srcId="{D8FD847F-6CA8-43D2-8385-D6139A63FFBA}" destId="{F1D3734F-4540-4EE3-B78E-200C2860CBB5}" srcOrd="1" destOrd="0" presId="urn:microsoft.com/office/officeart/2005/8/layout/matrix1"/>
    <dgm:cxn modelId="{14346FA5-AABB-4075-9011-3E6B20B122D9}" type="presOf" srcId="{D8FD847F-6CA8-43D2-8385-D6139A63FFBA}" destId="{07E5B590-3BA4-4395-B3D3-9E2C34C6140A}" srcOrd="0" destOrd="0" presId="urn:microsoft.com/office/officeart/2005/8/layout/matrix1"/>
    <dgm:cxn modelId="{BA5F19B2-7BEC-4D14-A041-E2540B3E3ABD}" type="presOf" srcId="{4C7EF677-312C-4727-90D0-7557BDD080B1}" destId="{91D7B098-CB9D-4F0E-A5A1-E991E27EBA08}" srcOrd="0" destOrd="0" presId="urn:microsoft.com/office/officeart/2005/8/layout/matrix1"/>
    <dgm:cxn modelId="{E1A1436E-248F-424B-8D43-AF959D1CBCA7}" srcId="{05716330-B1AA-4C99-88C7-C0D3574DB7D5}" destId="{4C7EF677-312C-4727-90D0-7557BDD080B1}" srcOrd="0" destOrd="0" parTransId="{D8A73E37-81D4-48B4-BD2D-CB3C882D060F}" sibTransId="{A61096D6-D28C-4711-BA10-03155487280E}"/>
    <dgm:cxn modelId="{6113A5B4-F6B4-4055-A97F-51316B609316}" type="presOf" srcId="{05716330-B1AA-4C99-88C7-C0D3574DB7D5}" destId="{490929DF-5BF7-4883-ACCB-5A7D361F1F4C}" srcOrd="0" destOrd="0" presId="urn:microsoft.com/office/officeart/2005/8/layout/matrix1"/>
    <dgm:cxn modelId="{83CF3F10-75CE-495E-AF38-F4EDD5F19D41}" type="presOf" srcId="{A2C1C8AE-5257-44ED-AECB-F4F669481A8B}" destId="{C8A2072E-AD50-4255-8BDC-B95A6AE12EF7}" srcOrd="1" destOrd="0" presId="urn:microsoft.com/office/officeart/2005/8/layout/matrix1"/>
    <dgm:cxn modelId="{6818A722-D8A8-46E0-9A41-AE1C1648C906}" srcId="{4C7EF677-312C-4727-90D0-7557BDD080B1}" destId="{3EC92D60-C082-482B-BF89-A62BFF8CE9BF}" srcOrd="2" destOrd="0" parTransId="{7A4434B9-2ACE-4878-B4B8-D43DB7F9E7E8}" sibTransId="{482D0F98-AB6C-424D-B8FB-AC36D2E10A1E}"/>
    <dgm:cxn modelId="{ADE63820-AEC6-4668-9266-CFAC25EF7FB5}" type="presOf" srcId="{3EC92D60-C082-482B-BF89-A62BFF8CE9BF}" destId="{5E0BD527-33C0-4EDE-9392-68DCA001BA9D}" srcOrd="1" destOrd="0" presId="urn:microsoft.com/office/officeart/2005/8/layout/matrix1"/>
    <dgm:cxn modelId="{6476CE21-5F4F-4439-8D47-A113EFBCAC95}" type="presOf" srcId="{2D64D25D-0B8D-472D-BD49-1D13BA35C2F9}" destId="{01CB8861-1602-4F74-A911-78F16EA51526}" srcOrd="1" destOrd="0" presId="urn:microsoft.com/office/officeart/2005/8/layout/matrix1"/>
    <dgm:cxn modelId="{B416A569-AC20-4668-AB63-519989F02691}" type="presParOf" srcId="{490929DF-5BF7-4883-ACCB-5A7D361F1F4C}" destId="{91EB2B16-1FAD-4943-B219-8E51EFA2703F}" srcOrd="0" destOrd="0" presId="urn:microsoft.com/office/officeart/2005/8/layout/matrix1"/>
    <dgm:cxn modelId="{81A62486-92D4-43A9-B29C-1AE861BA0BA9}" type="presParOf" srcId="{91EB2B16-1FAD-4943-B219-8E51EFA2703F}" destId="{1A5D4F1B-4E07-446B-9E86-5E7760A17D97}" srcOrd="0" destOrd="0" presId="urn:microsoft.com/office/officeart/2005/8/layout/matrix1"/>
    <dgm:cxn modelId="{85BE38AB-1B5C-45DC-88F3-E374D313277F}" type="presParOf" srcId="{91EB2B16-1FAD-4943-B219-8E51EFA2703F}" destId="{C8A2072E-AD50-4255-8BDC-B95A6AE12EF7}" srcOrd="1" destOrd="0" presId="urn:microsoft.com/office/officeart/2005/8/layout/matrix1"/>
    <dgm:cxn modelId="{401AA211-CC7C-4F75-B037-8AB3266B2509}" type="presParOf" srcId="{91EB2B16-1FAD-4943-B219-8E51EFA2703F}" destId="{07E5B590-3BA4-4395-B3D3-9E2C34C6140A}" srcOrd="2" destOrd="0" presId="urn:microsoft.com/office/officeart/2005/8/layout/matrix1"/>
    <dgm:cxn modelId="{8BFD1283-FE1B-4A32-B4A0-953E41CCC03B}" type="presParOf" srcId="{91EB2B16-1FAD-4943-B219-8E51EFA2703F}" destId="{F1D3734F-4540-4EE3-B78E-200C2860CBB5}" srcOrd="3" destOrd="0" presId="urn:microsoft.com/office/officeart/2005/8/layout/matrix1"/>
    <dgm:cxn modelId="{356A1A11-0F65-49D6-A497-2538F259224C}" type="presParOf" srcId="{91EB2B16-1FAD-4943-B219-8E51EFA2703F}" destId="{A2A8559E-DEDC-4530-94A5-D76D8C18A5D9}" srcOrd="4" destOrd="0" presId="urn:microsoft.com/office/officeart/2005/8/layout/matrix1"/>
    <dgm:cxn modelId="{37B43DE1-D8AA-45B5-9F7D-B9D4A868CE0C}" type="presParOf" srcId="{91EB2B16-1FAD-4943-B219-8E51EFA2703F}" destId="{5E0BD527-33C0-4EDE-9392-68DCA001BA9D}" srcOrd="5" destOrd="0" presId="urn:microsoft.com/office/officeart/2005/8/layout/matrix1"/>
    <dgm:cxn modelId="{0975F035-3918-4942-B152-912955ADF7B2}" type="presParOf" srcId="{91EB2B16-1FAD-4943-B219-8E51EFA2703F}" destId="{51D897E5-BC95-4CF8-9784-4A0298183A53}" srcOrd="6" destOrd="0" presId="urn:microsoft.com/office/officeart/2005/8/layout/matrix1"/>
    <dgm:cxn modelId="{D82FB29B-FEB8-4545-BA8C-681CB2358544}" type="presParOf" srcId="{91EB2B16-1FAD-4943-B219-8E51EFA2703F}" destId="{01CB8861-1602-4F74-A911-78F16EA51526}" srcOrd="7" destOrd="0" presId="urn:microsoft.com/office/officeart/2005/8/layout/matrix1"/>
    <dgm:cxn modelId="{96C43BCC-CCBE-42D5-8608-F55A1E66932C}" type="presParOf" srcId="{490929DF-5BF7-4883-ACCB-5A7D361F1F4C}" destId="{91D7B098-CB9D-4F0E-A5A1-E991E27EBA0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716330-B1AA-4C99-88C7-C0D3574DB7D5}" type="doc">
      <dgm:prSet loTypeId="urn:microsoft.com/office/officeart/2005/8/layout/matrix1" loCatId="matrix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en-IN"/>
        </a:p>
      </dgm:t>
    </dgm:pt>
    <dgm:pt modelId="{4C7EF677-312C-4727-90D0-7557BDD080B1}">
      <dgm:prSet phldrT="[Text]" custT="1"/>
      <dgm:spPr/>
      <dgm:t>
        <a:bodyPr/>
        <a:lstStyle/>
        <a:p>
          <a:pPr algn="l"/>
          <a:r>
            <a:rPr lang="en-IN" sz="1400" b="1" dirty="0" smtClean="0">
              <a:latin typeface="+mj-lt"/>
              <a:cs typeface="Times New Roman" panose="02020603050405020304" pitchFamily="18" charset="0"/>
            </a:rPr>
            <a:t>Industry Attractiveness</a:t>
          </a:r>
          <a:endParaRPr lang="en-IN" sz="1400" b="1" dirty="0">
            <a:latin typeface="+mj-lt"/>
            <a:cs typeface="Times New Roman" panose="02020603050405020304" pitchFamily="18" charset="0"/>
          </a:endParaRPr>
        </a:p>
      </dgm:t>
    </dgm:pt>
    <dgm:pt modelId="{D8A73E37-81D4-48B4-BD2D-CB3C882D060F}" type="parTrans" cxnId="{E1A1436E-248F-424B-8D43-AF959D1CBCA7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61096D6-D28C-4711-BA10-03155487280E}" type="sibTrans" cxnId="{E1A1436E-248F-424B-8D43-AF959D1CBCA7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A2C1C8AE-5257-44ED-AECB-F4F669481A8B}">
      <dgm:prSet phldrT="[Text]" custT="1"/>
      <dgm:spPr/>
      <dgm:t>
        <a:bodyPr/>
        <a:lstStyle/>
        <a:p>
          <a:pPr algn="l"/>
          <a:r>
            <a:rPr lang="en-US" sz="1400" b="1" dirty="0" smtClean="0">
              <a:latin typeface="+mj-lt"/>
              <a:cs typeface="Times New Roman" panose="02020603050405020304" pitchFamily="18" charset="0"/>
            </a:rPr>
            <a:t>Liquidity test</a:t>
          </a:r>
          <a:endParaRPr lang="en-IN" sz="1400" b="1" dirty="0" smtClean="0">
            <a:latin typeface="+mj-lt"/>
            <a:cs typeface="Times New Roman" panose="02020603050405020304" pitchFamily="18" charset="0"/>
          </a:endParaRP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- Quick Liquidity (Cash + ST Investment)  to total investments, </a:t>
          </a: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Current Liquidity – Current Assets to total liabilities, </a:t>
          </a:r>
        </a:p>
      </dgm:t>
    </dgm:pt>
    <dgm:pt modelId="{99995BD6-491A-43EE-B35B-81574B33C1D7}" type="parTrans" cxnId="{29C54335-58D6-4AD8-8C85-EDAFDFD67134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07FB22BF-B6C9-4BB6-9BB4-471CE7BAFB90}" type="sibTrans" cxnId="{29C54335-58D6-4AD8-8C85-EDAFDFD67134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D8FD847F-6CA8-43D2-8385-D6139A63FFBA}">
      <dgm:prSet phldrT="[Text]" custT="1"/>
      <dgm:spPr/>
      <dgm:t>
        <a:bodyPr/>
        <a:lstStyle/>
        <a:p>
          <a:pPr algn="l"/>
          <a:endParaRPr lang="en-IN" sz="1400" b="1" dirty="0" smtClean="0">
            <a:latin typeface="+mj-lt"/>
            <a:cs typeface="Times New Roman" panose="02020603050405020304" pitchFamily="18" charset="0"/>
          </a:endParaRPr>
        </a:p>
        <a:p>
          <a:pPr algn="l"/>
          <a:r>
            <a:rPr lang="en-US" sz="1400" b="1" dirty="0" smtClean="0">
              <a:latin typeface="+mj-lt"/>
              <a:cs typeface="Times New Roman" panose="02020603050405020304" pitchFamily="18" charset="0"/>
            </a:rPr>
            <a:t>Operating performance / Profitability</a:t>
          </a:r>
          <a:endParaRPr lang="en-IN" sz="1400" b="1" dirty="0" smtClean="0">
            <a:latin typeface="+mj-lt"/>
            <a:cs typeface="Times New Roman" panose="02020603050405020304" pitchFamily="18" charset="0"/>
          </a:endParaRPr>
        </a:p>
        <a:p>
          <a:pPr algn="l"/>
          <a:r>
            <a:rPr lang="en-IN" sz="1400" dirty="0" smtClean="0">
              <a:latin typeface="+mj-lt"/>
              <a:cs typeface="Times New Roman" panose="02020603050405020304" pitchFamily="18" charset="0"/>
            </a:rPr>
            <a:t>- Benefits paid to premium written</a:t>
          </a: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- Commission and expenses to Premium</a:t>
          </a: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- Return on invested assets</a:t>
          </a: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- NBAP Margin</a:t>
          </a: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- </a:t>
          </a:r>
          <a:endParaRPr lang="en-IN" sz="1400" dirty="0" smtClean="0">
            <a:latin typeface="+mj-lt"/>
            <a:cs typeface="Times New Roman" panose="02020603050405020304" pitchFamily="18" charset="0"/>
          </a:endParaRPr>
        </a:p>
      </dgm:t>
    </dgm:pt>
    <dgm:pt modelId="{B82BC2CA-7C96-4790-A77C-283DA62EE721}" type="parTrans" cxnId="{BDC3C778-08B9-4410-BF16-9D6F78E8442E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6ABB4C0F-7BFC-4F8B-A373-148348683B9E}" type="sibTrans" cxnId="{BDC3C778-08B9-4410-BF16-9D6F78E8442E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3EC92D60-C082-482B-BF89-A62BFF8CE9BF}">
      <dgm:prSet phldrT="[Text]" custT="1"/>
      <dgm:spPr/>
      <dgm:t>
        <a:bodyPr/>
        <a:lstStyle/>
        <a:p>
          <a:pPr algn="l"/>
          <a:r>
            <a:rPr lang="en-US" sz="1400" b="1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Balance sheet strength</a:t>
          </a:r>
          <a:endParaRPr lang="en-IN" sz="1400" b="1" dirty="0" smtClean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algn="l"/>
          <a:r>
            <a:rPr lang="en-IN" sz="1400" dirty="0" smtClean="0">
              <a:latin typeface="+mj-lt"/>
              <a:cs typeface="Times New Roman" panose="02020603050405020304" pitchFamily="18" charset="0"/>
            </a:rPr>
            <a:t>- </a:t>
          </a:r>
          <a:r>
            <a:rPr lang="en-US" sz="1400" dirty="0" smtClean="0">
              <a:latin typeface="+mj-lt"/>
              <a:cs typeface="Times New Roman" panose="02020603050405020304" pitchFamily="18" charset="0"/>
            </a:rPr>
            <a:t>Net Worth,</a:t>
          </a: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- Solvency ratio, </a:t>
          </a: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- Total capital and surplus to total liabilities</a:t>
          </a:r>
          <a:endParaRPr lang="en-IN" sz="1400" dirty="0">
            <a:latin typeface="+mj-lt"/>
            <a:cs typeface="Times New Roman" panose="02020603050405020304" pitchFamily="18" charset="0"/>
          </a:endParaRPr>
        </a:p>
      </dgm:t>
    </dgm:pt>
    <dgm:pt modelId="{7A4434B9-2ACE-4878-B4B8-D43DB7F9E7E8}" type="parTrans" cxnId="{6818A722-D8A8-46E0-9A41-AE1C1648C906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82D0F98-AB6C-424D-B8FB-AC36D2E10A1E}" type="sibTrans" cxnId="{6818A722-D8A8-46E0-9A41-AE1C1648C906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2D64D25D-0B8D-472D-BD49-1D13BA35C2F9}">
      <dgm:prSet phldrT="[Text]" custT="1"/>
      <dgm:spPr/>
      <dgm:t>
        <a:bodyPr/>
        <a:lstStyle/>
        <a:p>
          <a:pPr algn="l"/>
          <a:r>
            <a:rPr lang="en-US" sz="1400" b="1" dirty="0" smtClean="0">
              <a:latin typeface="+mj-lt"/>
              <a:cs typeface="Times New Roman" panose="02020603050405020304" pitchFamily="18" charset="0"/>
            </a:rPr>
            <a:t>Business Profile</a:t>
          </a:r>
          <a:endParaRPr lang="en-US" sz="1400" dirty="0" smtClean="0">
            <a:latin typeface="+mj-lt"/>
            <a:cs typeface="Times New Roman" panose="02020603050405020304" pitchFamily="18" charset="0"/>
          </a:endParaRP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- Spread of risk</a:t>
          </a: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- Revenue composition</a:t>
          </a: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- Competitive market position</a:t>
          </a: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- Management</a:t>
          </a:r>
        </a:p>
        <a:p>
          <a:pPr algn="l"/>
          <a:r>
            <a:rPr lang="en-US" sz="1400" dirty="0" smtClean="0">
              <a:latin typeface="+mj-lt"/>
              <a:cs typeface="Times New Roman" panose="02020603050405020304" pitchFamily="18" charset="0"/>
            </a:rPr>
            <a:t>- Insurance market risk</a:t>
          </a:r>
        </a:p>
      </dgm:t>
    </dgm:pt>
    <dgm:pt modelId="{17C06999-8BCD-4C99-8E34-0AC4E34C8A9B}" type="parTrans" cxnId="{7EFB8C11-75C7-46CA-A0C4-0D584418299B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9556AAD-4A4B-4659-9644-A249ACAFFA38}" type="sibTrans" cxnId="{7EFB8C11-75C7-46CA-A0C4-0D584418299B}">
      <dgm:prSet/>
      <dgm:spPr/>
      <dgm:t>
        <a:bodyPr/>
        <a:lstStyle/>
        <a:p>
          <a:endParaRPr lang="en-IN" sz="140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gm:t>
    </dgm:pt>
    <dgm:pt modelId="{490929DF-5BF7-4883-ACCB-5A7D361F1F4C}" type="pres">
      <dgm:prSet presAssocID="{05716330-B1AA-4C99-88C7-C0D3574DB7D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1EB2B16-1FAD-4943-B219-8E51EFA2703F}" type="pres">
      <dgm:prSet presAssocID="{05716330-B1AA-4C99-88C7-C0D3574DB7D5}" presName="matrix" presStyleCnt="0"/>
      <dgm:spPr/>
      <dgm:t>
        <a:bodyPr/>
        <a:lstStyle/>
        <a:p>
          <a:endParaRPr lang="en-IN"/>
        </a:p>
      </dgm:t>
    </dgm:pt>
    <dgm:pt modelId="{1A5D4F1B-4E07-446B-9E86-5E7760A17D97}" type="pres">
      <dgm:prSet presAssocID="{05716330-B1AA-4C99-88C7-C0D3574DB7D5}" presName="tile1" presStyleLbl="node1" presStyleIdx="0" presStyleCnt="4" custLinFactNeighborX="388"/>
      <dgm:spPr/>
      <dgm:t>
        <a:bodyPr/>
        <a:lstStyle/>
        <a:p>
          <a:endParaRPr lang="en-IN"/>
        </a:p>
      </dgm:t>
    </dgm:pt>
    <dgm:pt modelId="{C8A2072E-AD50-4255-8BDC-B95A6AE12EF7}" type="pres">
      <dgm:prSet presAssocID="{05716330-B1AA-4C99-88C7-C0D3574DB7D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7E5B590-3BA4-4395-B3D3-9E2C34C6140A}" type="pres">
      <dgm:prSet presAssocID="{05716330-B1AA-4C99-88C7-C0D3574DB7D5}" presName="tile2" presStyleLbl="node1" presStyleIdx="1" presStyleCnt="4"/>
      <dgm:spPr/>
      <dgm:t>
        <a:bodyPr/>
        <a:lstStyle/>
        <a:p>
          <a:endParaRPr lang="en-IN"/>
        </a:p>
      </dgm:t>
    </dgm:pt>
    <dgm:pt modelId="{F1D3734F-4540-4EE3-B78E-200C2860CBB5}" type="pres">
      <dgm:prSet presAssocID="{05716330-B1AA-4C99-88C7-C0D3574DB7D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2A8559E-DEDC-4530-94A5-D76D8C18A5D9}" type="pres">
      <dgm:prSet presAssocID="{05716330-B1AA-4C99-88C7-C0D3574DB7D5}" presName="tile3" presStyleLbl="node1" presStyleIdx="2" presStyleCnt="4"/>
      <dgm:spPr/>
      <dgm:t>
        <a:bodyPr/>
        <a:lstStyle/>
        <a:p>
          <a:endParaRPr lang="en-IN"/>
        </a:p>
      </dgm:t>
    </dgm:pt>
    <dgm:pt modelId="{5E0BD527-33C0-4EDE-9392-68DCA001BA9D}" type="pres">
      <dgm:prSet presAssocID="{05716330-B1AA-4C99-88C7-C0D3574DB7D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1D897E5-BC95-4CF8-9784-4A0298183A53}" type="pres">
      <dgm:prSet presAssocID="{05716330-B1AA-4C99-88C7-C0D3574DB7D5}" presName="tile4" presStyleLbl="node1" presStyleIdx="3" presStyleCnt="4" custScaleY="100346" custLinFactNeighborY="1031"/>
      <dgm:spPr/>
      <dgm:t>
        <a:bodyPr/>
        <a:lstStyle/>
        <a:p>
          <a:endParaRPr lang="en-IN"/>
        </a:p>
      </dgm:t>
    </dgm:pt>
    <dgm:pt modelId="{01CB8861-1602-4F74-A911-78F16EA51526}" type="pres">
      <dgm:prSet presAssocID="{05716330-B1AA-4C99-88C7-C0D3574DB7D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1D7B098-CB9D-4F0E-A5A1-E991E27EBA08}" type="pres">
      <dgm:prSet presAssocID="{05716330-B1AA-4C99-88C7-C0D3574DB7D5}" presName="centerTile" presStyleLbl="fgShp" presStyleIdx="0" presStyleCnt="1" custScaleX="75380" custScaleY="75627">
        <dgm:presLayoutVars>
          <dgm:chMax val="0"/>
          <dgm:chPref val="0"/>
        </dgm:presLayoutVars>
      </dgm:prSet>
      <dgm:spPr/>
      <dgm:t>
        <a:bodyPr/>
        <a:lstStyle/>
        <a:p>
          <a:endParaRPr lang="en-IN"/>
        </a:p>
      </dgm:t>
    </dgm:pt>
  </dgm:ptLst>
  <dgm:cxnLst>
    <dgm:cxn modelId="{423E04F9-365A-4736-B6ED-35E9793EEEC3}" type="presOf" srcId="{4C7EF677-312C-4727-90D0-7557BDD080B1}" destId="{91D7B098-CB9D-4F0E-A5A1-E991E27EBA08}" srcOrd="0" destOrd="0" presId="urn:microsoft.com/office/officeart/2005/8/layout/matrix1"/>
    <dgm:cxn modelId="{29C54335-58D6-4AD8-8C85-EDAFDFD67134}" srcId="{4C7EF677-312C-4727-90D0-7557BDD080B1}" destId="{A2C1C8AE-5257-44ED-AECB-F4F669481A8B}" srcOrd="0" destOrd="0" parTransId="{99995BD6-491A-43EE-B35B-81574B33C1D7}" sibTransId="{07FB22BF-B6C9-4BB6-9BB4-471CE7BAFB90}"/>
    <dgm:cxn modelId="{9A7D7F36-4A96-487B-A65F-2EF90251B7E6}" type="presOf" srcId="{A2C1C8AE-5257-44ED-AECB-F4F669481A8B}" destId="{1A5D4F1B-4E07-446B-9E86-5E7760A17D97}" srcOrd="0" destOrd="0" presId="urn:microsoft.com/office/officeart/2005/8/layout/matrix1"/>
    <dgm:cxn modelId="{3D914D2B-D1E0-48F1-B05A-CC2B78A532D3}" type="presOf" srcId="{3EC92D60-C082-482B-BF89-A62BFF8CE9BF}" destId="{5E0BD527-33C0-4EDE-9392-68DCA001BA9D}" srcOrd="1" destOrd="0" presId="urn:microsoft.com/office/officeart/2005/8/layout/matrix1"/>
    <dgm:cxn modelId="{C95FF376-77DE-423C-92E8-354E1CAB15B6}" type="presOf" srcId="{D8FD847F-6CA8-43D2-8385-D6139A63FFBA}" destId="{07E5B590-3BA4-4395-B3D3-9E2C34C6140A}" srcOrd="0" destOrd="0" presId="urn:microsoft.com/office/officeart/2005/8/layout/matrix1"/>
    <dgm:cxn modelId="{A71FD3D5-1E33-48BC-BBBF-1D15F1827297}" type="presOf" srcId="{05716330-B1AA-4C99-88C7-C0D3574DB7D5}" destId="{490929DF-5BF7-4883-ACCB-5A7D361F1F4C}" srcOrd="0" destOrd="0" presId="urn:microsoft.com/office/officeart/2005/8/layout/matrix1"/>
    <dgm:cxn modelId="{E1A1436E-248F-424B-8D43-AF959D1CBCA7}" srcId="{05716330-B1AA-4C99-88C7-C0D3574DB7D5}" destId="{4C7EF677-312C-4727-90D0-7557BDD080B1}" srcOrd="0" destOrd="0" parTransId="{D8A73E37-81D4-48B4-BD2D-CB3C882D060F}" sibTransId="{A61096D6-D28C-4711-BA10-03155487280E}"/>
    <dgm:cxn modelId="{6DB35264-FEDA-4156-9F40-A6163DCEDC8C}" type="presOf" srcId="{2D64D25D-0B8D-472D-BD49-1D13BA35C2F9}" destId="{51D897E5-BC95-4CF8-9784-4A0298183A53}" srcOrd="0" destOrd="0" presId="urn:microsoft.com/office/officeart/2005/8/layout/matrix1"/>
    <dgm:cxn modelId="{0D3A41D4-E983-4290-9F94-85DCDC4140F2}" type="presOf" srcId="{A2C1C8AE-5257-44ED-AECB-F4F669481A8B}" destId="{C8A2072E-AD50-4255-8BDC-B95A6AE12EF7}" srcOrd="1" destOrd="0" presId="urn:microsoft.com/office/officeart/2005/8/layout/matrix1"/>
    <dgm:cxn modelId="{6818A722-D8A8-46E0-9A41-AE1C1648C906}" srcId="{4C7EF677-312C-4727-90D0-7557BDD080B1}" destId="{3EC92D60-C082-482B-BF89-A62BFF8CE9BF}" srcOrd="2" destOrd="0" parTransId="{7A4434B9-2ACE-4878-B4B8-D43DB7F9E7E8}" sibTransId="{482D0F98-AB6C-424D-B8FB-AC36D2E10A1E}"/>
    <dgm:cxn modelId="{CC3152BD-78EA-43B0-955E-F2A83F2F720D}" type="presOf" srcId="{3EC92D60-C082-482B-BF89-A62BFF8CE9BF}" destId="{A2A8559E-DEDC-4530-94A5-D76D8C18A5D9}" srcOrd="0" destOrd="0" presId="urn:microsoft.com/office/officeart/2005/8/layout/matrix1"/>
    <dgm:cxn modelId="{BDC3C778-08B9-4410-BF16-9D6F78E8442E}" srcId="{4C7EF677-312C-4727-90D0-7557BDD080B1}" destId="{D8FD847F-6CA8-43D2-8385-D6139A63FFBA}" srcOrd="1" destOrd="0" parTransId="{B82BC2CA-7C96-4790-A77C-283DA62EE721}" sibTransId="{6ABB4C0F-7BFC-4F8B-A373-148348683B9E}"/>
    <dgm:cxn modelId="{31148942-375A-4274-819E-89CE041EF40D}" type="presOf" srcId="{2D64D25D-0B8D-472D-BD49-1D13BA35C2F9}" destId="{01CB8861-1602-4F74-A911-78F16EA51526}" srcOrd="1" destOrd="0" presId="urn:microsoft.com/office/officeart/2005/8/layout/matrix1"/>
    <dgm:cxn modelId="{324827B0-20C8-4BBE-93E0-CEBB7B390B53}" type="presOf" srcId="{D8FD847F-6CA8-43D2-8385-D6139A63FFBA}" destId="{F1D3734F-4540-4EE3-B78E-200C2860CBB5}" srcOrd="1" destOrd="0" presId="urn:microsoft.com/office/officeart/2005/8/layout/matrix1"/>
    <dgm:cxn modelId="{7EFB8C11-75C7-46CA-A0C4-0D584418299B}" srcId="{4C7EF677-312C-4727-90D0-7557BDD080B1}" destId="{2D64D25D-0B8D-472D-BD49-1D13BA35C2F9}" srcOrd="3" destOrd="0" parTransId="{17C06999-8BCD-4C99-8E34-0AC4E34C8A9B}" sibTransId="{49556AAD-4A4B-4659-9644-A249ACAFFA38}"/>
    <dgm:cxn modelId="{3B4E4565-34BB-4295-A336-B8CB4D70C163}" type="presParOf" srcId="{490929DF-5BF7-4883-ACCB-5A7D361F1F4C}" destId="{91EB2B16-1FAD-4943-B219-8E51EFA2703F}" srcOrd="0" destOrd="0" presId="urn:microsoft.com/office/officeart/2005/8/layout/matrix1"/>
    <dgm:cxn modelId="{27BC141E-2293-4076-9B8A-53DCF81D4A00}" type="presParOf" srcId="{91EB2B16-1FAD-4943-B219-8E51EFA2703F}" destId="{1A5D4F1B-4E07-446B-9E86-5E7760A17D97}" srcOrd="0" destOrd="0" presId="urn:microsoft.com/office/officeart/2005/8/layout/matrix1"/>
    <dgm:cxn modelId="{627E7BC7-BBD2-4BBC-A850-6AF3A58D5730}" type="presParOf" srcId="{91EB2B16-1FAD-4943-B219-8E51EFA2703F}" destId="{C8A2072E-AD50-4255-8BDC-B95A6AE12EF7}" srcOrd="1" destOrd="0" presId="urn:microsoft.com/office/officeart/2005/8/layout/matrix1"/>
    <dgm:cxn modelId="{0DFDCD36-8F75-48E7-9009-1D928CCB7A6A}" type="presParOf" srcId="{91EB2B16-1FAD-4943-B219-8E51EFA2703F}" destId="{07E5B590-3BA4-4395-B3D3-9E2C34C6140A}" srcOrd="2" destOrd="0" presId="urn:microsoft.com/office/officeart/2005/8/layout/matrix1"/>
    <dgm:cxn modelId="{16E44DE1-B643-475F-B473-2AEB0BA967C5}" type="presParOf" srcId="{91EB2B16-1FAD-4943-B219-8E51EFA2703F}" destId="{F1D3734F-4540-4EE3-B78E-200C2860CBB5}" srcOrd="3" destOrd="0" presId="urn:microsoft.com/office/officeart/2005/8/layout/matrix1"/>
    <dgm:cxn modelId="{2DED2521-892D-4A27-B439-71BDA6DFA436}" type="presParOf" srcId="{91EB2B16-1FAD-4943-B219-8E51EFA2703F}" destId="{A2A8559E-DEDC-4530-94A5-D76D8C18A5D9}" srcOrd="4" destOrd="0" presId="urn:microsoft.com/office/officeart/2005/8/layout/matrix1"/>
    <dgm:cxn modelId="{D6598093-6694-4B1D-B8F8-192FBF43CEAA}" type="presParOf" srcId="{91EB2B16-1FAD-4943-B219-8E51EFA2703F}" destId="{5E0BD527-33C0-4EDE-9392-68DCA001BA9D}" srcOrd="5" destOrd="0" presId="urn:microsoft.com/office/officeart/2005/8/layout/matrix1"/>
    <dgm:cxn modelId="{5316CBAB-1207-4FC4-8306-484052C367D0}" type="presParOf" srcId="{91EB2B16-1FAD-4943-B219-8E51EFA2703F}" destId="{51D897E5-BC95-4CF8-9784-4A0298183A53}" srcOrd="6" destOrd="0" presId="urn:microsoft.com/office/officeart/2005/8/layout/matrix1"/>
    <dgm:cxn modelId="{C8BABACD-F2E9-4DFA-8AB0-2515A9A15EEE}" type="presParOf" srcId="{91EB2B16-1FAD-4943-B219-8E51EFA2703F}" destId="{01CB8861-1602-4F74-A911-78F16EA51526}" srcOrd="7" destOrd="0" presId="urn:microsoft.com/office/officeart/2005/8/layout/matrix1"/>
    <dgm:cxn modelId="{1F8AE97A-47CD-4811-8484-D5CA15DBC9AB}" type="presParOf" srcId="{490929DF-5BF7-4883-ACCB-5A7D361F1F4C}" destId="{91D7B098-CB9D-4F0E-A5A1-E991E27EBA0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0ED5825-994D-458B-9EAB-D6F457CE3FA3}">
      <dsp:nvSpPr>
        <dsp:cNvPr id="0" name=""/>
        <dsp:cNvSpPr/>
      </dsp:nvSpPr>
      <dsp:spPr>
        <a:xfrm>
          <a:off x="2690" y="43235"/>
          <a:ext cx="2623542" cy="10494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VNB  = FYP  X  VNB Margins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sp:txBody>
      <dsp:txXfrm>
        <a:off x="2690" y="43235"/>
        <a:ext cx="2623542" cy="1049416"/>
      </dsp:txXfrm>
    </dsp:sp>
    <dsp:sp modelId="{4931E299-3DB7-4494-9F79-CAD182372280}">
      <dsp:nvSpPr>
        <dsp:cNvPr id="0" name=""/>
        <dsp:cNvSpPr/>
      </dsp:nvSpPr>
      <dsp:spPr>
        <a:xfrm>
          <a:off x="2690" y="1092652"/>
          <a:ext cx="2623542" cy="339007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First Year Premium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Distribution Network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Product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Brand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VNB Margins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Product Innovation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Product Mix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Risk Management Practices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342900" lvl="3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Mortality / Morbidity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342900" lvl="3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Investments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Brand and Marketing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Pricing Power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sp:txBody>
      <dsp:txXfrm>
        <a:off x="2690" y="1092652"/>
        <a:ext cx="2623542" cy="3390074"/>
      </dsp:txXfrm>
    </dsp:sp>
    <dsp:sp modelId="{411F3875-3B67-41A6-AC26-516F637BE0B6}">
      <dsp:nvSpPr>
        <dsp:cNvPr id="0" name=""/>
        <dsp:cNvSpPr/>
      </dsp:nvSpPr>
      <dsp:spPr>
        <a:xfrm>
          <a:off x="2993528" y="43235"/>
          <a:ext cx="2623542" cy="10494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Multiplier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sp:txBody>
      <dsp:txXfrm>
        <a:off x="2993528" y="43235"/>
        <a:ext cx="2623542" cy="1049416"/>
      </dsp:txXfrm>
    </dsp:sp>
    <dsp:sp modelId="{482FBD5A-66EE-418D-A29B-9C5D6039132D}">
      <dsp:nvSpPr>
        <dsp:cNvPr id="0" name=""/>
        <dsp:cNvSpPr/>
      </dsp:nvSpPr>
      <dsp:spPr>
        <a:xfrm>
          <a:off x="2993528" y="1092652"/>
          <a:ext cx="2623542" cy="339007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Future Growth 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Loyalty / Trust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Distributors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Customer / Referral/Cross Sell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Diversification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Product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Distribution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Continued excellence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Corporate Governance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Compliance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Quality and Scalability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Loyal employee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sp:txBody>
      <dsp:txXfrm>
        <a:off x="2993528" y="1092652"/>
        <a:ext cx="2623542" cy="3390074"/>
      </dsp:txXfrm>
    </dsp:sp>
    <dsp:sp modelId="{2CFF7B0F-FAE3-44AE-A2BF-1F6D745C491F}">
      <dsp:nvSpPr>
        <dsp:cNvPr id="0" name=""/>
        <dsp:cNvSpPr/>
      </dsp:nvSpPr>
      <dsp:spPr>
        <a:xfrm>
          <a:off x="5984366" y="43235"/>
          <a:ext cx="2623542" cy="10494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Embedded Value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sp:txBody>
      <dsp:txXfrm>
        <a:off x="5984366" y="43235"/>
        <a:ext cx="2623542" cy="1049416"/>
      </dsp:txXfrm>
    </dsp:sp>
    <dsp:sp modelId="{0854C80C-375B-46F7-8606-958DE5497391}">
      <dsp:nvSpPr>
        <dsp:cNvPr id="0" name=""/>
        <dsp:cNvSpPr/>
      </dsp:nvSpPr>
      <dsp:spPr>
        <a:xfrm>
          <a:off x="5984366" y="1092652"/>
          <a:ext cx="2623542" cy="339007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Product Mix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Expense Management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Claims Management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Persistency management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Policy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Premium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Withdrawals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Investment Performance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Risk management </a:t>
          </a:r>
          <a:endParaRPr lang="en-US" sz="1400" kern="1200" dirty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</dsp:txBody>
      <dsp:txXfrm>
        <a:off x="5984366" y="1092652"/>
        <a:ext cx="2623542" cy="339007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5D4F1B-4E07-446B-9E86-5E7760A17D97}">
      <dsp:nvSpPr>
        <dsp:cNvPr id="0" name=""/>
        <dsp:cNvSpPr/>
      </dsp:nvSpPr>
      <dsp:spPr>
        <a:xfrm rot="16200000">
          <a:off x="824431" y="-812174"/>
          <a:ext cx="1979476" cy="3600399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+mj-lt"/>
              <a:cs typeface="Times New Roman" panose="02020603050405020304" pitchFamily="18" charset="0"/>
            </a:rPr>
            <a:t>Market Characteristics</a:t>
          </a:r>
          <a:endParaRPr lang="en-IN" sz="1600" b="1" kern="1200" dirty="0" smtClean="0">
            <a:latin typeface="+mj-lt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  <a:cs typeface="Times New Roman" panose="02020603050405020304" pitchFamily="18" charset="0"/>
            </a:rPr>
            <a:t>- Market Size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  <a:cs typeface="Times New Roman" panose="02020603050405020304" pitchFamily="18" charset="0"/>
            </a:rPr>
            <a:t>- Market Growth rate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  <a:cs typeface="Times New Roman" panose="02020603050405020304" pitchFamily="18" charset="0"/>
            </a:rPr>
            <a:t>- Pricing trends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  <a:cs typeface="Times New Roman" panose="02020603050405020304" pitchFamily="18" charset="0"/>
            </a:rPr>
            <a:t>- Profitability Trends</a:t>
          </a:r>
        </a:p>
      </dsp:txBody>
      <dsp:txXfrm rot="16200000">
        <a:off x="1071866" y="-1059608"/>
        <a:ext cx="1484607" cy="3600399"/>
      </dsp:txXfrm>
    </dsp:sp>
    <dsp:sp modelId="{07E5B590-3BA4-4395-B3D3-9E2C34C6140A}">
      <dsp:nvSpPr>
        <dsp:cNvPr id="0" name=""/>
        <dsp:cNvSpPr/>
      </dsp:nvSpPr>
      <dsp:spPr>
        <a:xfrm>
          <a:off x="3600399" y="-1712"/>
          <a:ext cx="3600399" cy="1979476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600" b="1" kern="1200" dirty="0" smtClean="0">
            <a:latin typeface="+mj-lt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+mj-lt"/>
              <a:cs typeface="Times New Roman" panose="02020603050405020304" pitchFamily="18" charset="0"/>
            </a:rPr>
            <a:t>Direct Forces</a:t>
          </a:r>
          <a:endParaRPr lang="en-IN" sz="1600" b="1" kern="1200" dirty="0" smtClean="0">
            <a:latin typeface="+mj-lt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>
              <a:latin typeface="+mj-lt"/>
              <a:cs typeface="Times New Roman" panose="02020603050405020304" pitchFamily="18" charset="0"/>
            </a:rPr>
            <a:t>- Intensity of competition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>
              <a:latin typeface="+mj-lt"/>
              <a:cs typeface="Times New Roman" panose="02020603050405020304" pitchFamily="18" charset="0"/>
            </a:rPr>
            <a:t>- Customer purchasing power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  <a:cs typeface="Times New Roman" panose="02020603050405020304" pitchFamily="18" charset="0"/>
            </a:rPr>
            <a:t> </a:t>
          </a:r>
          <a:endParaRPr lang="en-IN" sz="1600" kern="1200" dirty="0" smtClean="0">
            <a:latin typeface="+mj-lt"/>
            <a:cs typeface="Times New Roman" panose="02020603050405020304" pitchFamily="18" charset="0"/>
          </a:endParaRPr>
        </a:p>
      </dsp:txBody>
      <dsp:txXfrm>
        <a:off x="3600399" y="-1712"/>
        <a:ext cx="3600399" cy="1484607"/>
      </dsp:txXfrm>
    </dsp:sp>
    <dsp:sp modelId="{A2A8559E-DEDC-4530-94A5-D76D8C18A5D9}">
      <dsp:nvSpPr>
        <dsp:cNvPr id="0" name=""/>
        <dsp:cNvSpPr/>
      </dsp:nvSpPr>
      <dsp:spPr>
        <a:xfrm rot="10800000">
          <a:off x="0" y="1977763"/>
          <a:ext cx="3600399" cy="1979476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Others</a:t>
          </a:r>
          <a:endParaRPr lang="en-IN" sz="1600" b="1" kern="1200" dirty="0" smtClean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>
              <a:latin typeface="+mj-lt"/>
              <a:cs typeface="Times New Roman" panose="02020603050405020304" pitchFamily="18" charset="0"/>
            </a:rPr>
            <a:t>- Regulatory reforms</a:t>
          </a:r>
          <a:endParaRPr lang="en-US" sz="1600" kern="1200" dirty="0" smtClean="0">
            <a:latin typeface="+mj-lt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  <a:cs typeface="Times New Roman" panose="02020603050405020304" pitchFamily="18" charset="0"/>
            </a:rPr>
            <a:t>- Political and economic environment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600" kern="1200" dirty="0">
            <a:latin typeface="+mj-lt"/>
            <a:cs typeface="Times New Roman" panose="02020603050405020304" pitchFamily="18" charset="0"/>
          </a:endParaRPr>
        </a:p>
      </dsp:txBody>
      <dsp:txXfrm rot="10800000">
        <a:off x="0" y="2472632"/>
        <a:ext cx="3600399" cy="1484607"/>
      </dsp:txXfrm>
    </dsp:sp>
    <dsp:sp modelId="{51D897E5-BC95-4CF8-9784-4A0298183A53}">
      <dsp:nvSpPr>
        <dsp:cNvPr id="0" name=""/>
        <dsp:cNvSpPr/>
      </dsp:nvSpPr>
      <dsp:spPr>
        <a:xfrm rot="5400000">
          <a:off x="4407437" y="1167301"/>
          <a:ext cx="1986324" cy="3600399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+mj-lt"/>
              <a:cs typeface="Times New Roman" panose="02020603050405020304" pitchFamily="18" charset="0"/>
            </a:rPr>
            <a:t>Limiting Forces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  <a:cs typeface="Times New Roman" panose="02020603050405020304" pitchFamily="18" charset="0"/>
            </a:rPr>
            <a:t>- Substitute products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  <a:cs typeface="Times New Roman" panose="02020603050405020304" pitchFamily="18" charset="0"/>
            </a:rPr>
            <a:t>- Barriers to entry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  <a:cs typeface="Times New Roman" panose="02020603050405020304" pitchFamily="18" charset="0"/>
            </a:rPr>
            <a:t>- Distributor dominance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  <a:cs typeface="Times New Roman" panose="02020603050405020304" pitchFamily="18" charset="0"/>
            </a:rPr>
            <a:t>- Regulatory restriction</a:t>
          </a:r>
        </a:p>
      </dsp:txBody>
      <dsp:txXfrm rot="5400000">
        <a:off x="4655728" y="1415592"/>
        <a:ext cx="1489743" cy="3600399"/>
      </dsp:txXfrm>
    </dsp:sp>
    <dsp:sp modelId="{91D7B098-CB9D-4F0E-A5A1-E991E27EBA08}">
      <dsp:nvSpPr>
        <dsp:cNvPr id="0" name=""/>
        <dsp:cNvSpPr/>
      </dsp:nvSpPr>
      <dsp:spPr>
        <a:xfrm>
          <a:off x="2758900" y="1561930"/>
          <a:ext cx="1628388" cy="748509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1" kern="1200" dirty="0" smtClean="0">
              <a:latin typeface="+mj-lt"/>
              <a:cs typeface="Times New Roman" panose="02020603050405020304" pitchFamily="18" charset="0"/>
            </a:rPr>
            <a:t>Industry Attractiveness</a:t>
          </a:r>
          <a:endParaRPr lang="en-IN" sz="1600" b="1" kern="1200" dirty="0">
            <a:latin typeface="+mj-lt"/>
            <a:cs typeface="Times New Roman" panose="02020603050405020304" pitchFamily="18" charset="0"/>
          </a:endParaRPr>
        </a:p>
      </dsp:txBody>
      <dsp:txXfrm>
        <a:off x="2758900" y="1561930"/>
        <a:ext cx="1628388" cy="74850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5D4F1B-4E07-446B-9E86-5E7760A17D97}">
      <dsp:nvSpPr>
        <dsp:cNvPr id="0" name=""/>
        <dsp:cNvSpPr/>
      </dsp:nvSpPr>
      <dsp:spPr>
        <a:xfrm rot="16200000">
          <a:off x="786331" y="-774140"/>
          <a:ext cx="2055676" cy="3600399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+mj-lt"/>
              <a:cs typeface="Times New Roman" panose="02020603050405020304" pitchFamily="18" charset="0"/>
            </a:rPr>
            <a:t>Liquidity test</a:t>
          </a:r>
          <a:endParaRPr lang="en-IN" sz="1400" b="1" kern="1200" dirty="0" smtClean="0">
            <a:latin typeface="+mj-lt"/>
            <a:cs typeface="Times New Roman" panose="02020603050405020304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- Quick Liquidity (Cash + ST Investment)  to total investments,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Current Liquidity – Current Assets to total liabilities, </a:t>
          </a:r>
        </a:p>
      </dsp:txBody>
      <dsp:txXfrm rot="16200000">
        <a:off x="1043291" y="-1031099"/>
        <a:ext cx="1541757" cy="3600399"/>
      </dsp:txXfrm>
    </dsp:sp>
    <dsp:sp modelId="{07E5B590-3BA4-4395-B3D3-9E2C34C6140A}">
      <dsp:nvSpPr>
        <dsp:cNvPr id="0" name=""/>
        <dsp:cNvSpPr/>
      </dsp:nvSpPr>
      <dsp:spPr>
        <a:xfrm>
          <a:off x="3600399" y="-1778"/>
          <a:ext cx="3600399" cy="2055676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b="1" kern="1200" dirty="0" smtClean="0">
            <a:latin typeface="+mj-lt"/>
            <a:cs typeface="Times New Roman" panose="02020603050405020304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+mj-lt"/>
              <a:cs typeface="Times New Roman" panose="02020603050405020304" pitchFamily="18" charset="0"/>
            </a:rPr>
            <a:t>Operating performance / Profitability</a:t>
          </a:r>
          <a:endParaRPr lang="en-IN" sz="1400" b="1" kern="1200" dirty="0" smtClean="0">
            <a:latin typeface="+mj-lt"/>
            <a:cs typeface="Times New Roman" panose="02020603050405020304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>
              <a:latin typeface="+mj-lt"/>
              <a:cs typeface="Times New Roman" panose="02020603050405020304" pitchFamily="18" charset="0"/>
            </a:rPr>
            <a:t>- Benefits paid to premium written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- Commission and expenses to Premium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- Return on invested assets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- NBAP Margin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- </a:t>
          </a:r>
          <a:endParaRPr lang="en-IN" sz="1400" kern="1200" dirty="0" smtClean="0">
            <a:latin typeface="+mj-lt"/>
            <a:cs typeface="Times New Roman" panose="02020603050405020304" pitchFamily="18" charset="0"/>
          </a:endParaRPr>
        </a:p>
      </dsp:txBody>
      <dsp:txXfrm>
        <a:off x="3600399" y="-1778"/>
        <a:ext cx="3600399" cy="1541757"/>
      </dsp:txXfrm>
    </dsp:sp>
    <dsp:sp modelId="{A2A8559E-DEDC-4530-94A5-D76D8C18A5D9}">
      <dsp:nvSpPr>
        <dsp:cNvPr id="0" name=""/>
        <dsp:cNvSpPr/>
      </dsp:nvSpPr>
      <dsp:spPr>
        <a:xfrm rot="10800000">
          <a:off x="0" y="2053897"/>
          <a:ext cx="3600399" cy="2055676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Balance sheet strength</a:t>
          </a:r>
          <a:endParaRPr lang="en-IN" sz="1400" b="1" kern="1200" dirty="0" smtClean="0">
            <a:solidFill>
              <a:schemeClr val="tx1"/>
            </a:solidFill>
            <a:latin typeface="+mj-lt"/>
            <a:cs typeface="Times New Roman" panose="02020603050405020304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>
              <a:latin typeface="+mj-lt"/>
              <a:cs typeface="Times New Roman" panose="02020603050405020304" pitchFamily="18" charset="0"/>
            </a:rPr>
            <a:t>- </a:t>
          </a: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Net Worth,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- Solvency ratio,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- Total capital and surplus to total liabilities</a:t>
          </a:r>
          <a:endParaRPr lang="en-IN" sz="1400" kern="1200" dirty="0">
            <a:latin typeface="+mj-lt"/>
            <a:cs typeface="Times New Roman" panose="02020603050405020304" pitchFamily="18" charset="0"/>
          </a:endParaRPr>
        </a:p>
      </dsp:txBody>
      <dsp:txXfrm rot="10800000">
        <a:off x="0" y="2567816"/>
        <a:ext cx="3600399" cy="1541757"/>
      </dsp:txXfrm>
    </dsp:sp>
    <dsp:sp modelId="{51D897E5-BC95-4CF8-9784-4A0298183A53}">
      <dsp:nvSpPr>
        <dsp:cNvPr id="0" name=""/>
        <dsp:cNvSpPr/>
      </dsp:nvSpPr>
      <dsp:spPr>
        <a:xfrm rot="5400000">
          <a:off x="4369205" y="1281535"/>
          <a:ext cx="2062788" cy="3600399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+mj-lt"/>
              <a:cs typeface="Times New Roman" panose="02020603050405020304" pitchFamily="18" charset="0"/>
            </a:rPr>
            <a:t>Business Profile</a:t>
          </a:r>
          <a:endParaRPr lang="en-US" sz="1400" kern="1200" dirty="0" smtClean="0">
            <a:latin typeface="+mj-lt"/>
            <a:cs typeface="Times New Roman" panose="02020603050405020304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- Spread of risk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- Revenue composition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- Competitive market position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- Management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j-lt"/>
              <a:cs typeface="Times New Roman" panose="02020603050405020304" pitchFamily="18" charset="0"/>
            </a:rPr>
            <a:t>- Insurance market risk</a:t>
          </a:r>
        </a:p>
      </dsp:txBody>
      <dsp:txXfrm rot="5400000">
        <a:off x="4627054" y="1539384"/>
        <a:ext cx="1547091" cy="3600399"/>
      </dsp:txXfrm>
    </dsp:sp>
    <dsp:sp modelId="{91D7B098-CB9D-4F0E-A5A1-E991E27EBA08}">
      <dsp:nvSpPr>
        <dsp:cNvPr id="0" name=""/>
        <dsp:cNvSpPr/>
      </dsp:nvSpPr>
      <dsp:spPr>
        <a:xfrm>
          <a:off x="2786205" y="1667014"/>
          <a:ext cx="1628388" cy="777323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b="1" kern="1200" dirty="0" smtClean="0">
              <a:latin typeface="+mj-lt"/>
              <a:cs typeface="Times New Roman" panose="02020603050405020304" pitchFamily="18" charset="0"/>
            </a:rPr>
            <a:t>Industry Attractiveness</a:t>
          </a:r>
          <a:endParaRPr lang="en-IN" sz="1400" b="1" kern="1200" dirty="0">
            <a:latin typeface="+mj-lt"/>
            <a:cs typeface="Times New Roman" panose="02020603050405020304" pitchFamily="18" charset="0"/>
          </a:endParaRPr>
        </a:p>
      </dsp:txBody>
      <dsp:txXfrm>
        <a:off x="2786205" y="1667014"/>
        <a:ext cx="1628388" cy="7773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0.15094</cdr:x>
      <cdr:y>0.39029</cdr:y>
    </cdr:from>
    <cdr:to>
      <cdr:x>0.41509</cdr:x>
      <cdr:y>0.5641</cdr:y>
    </cdr:to>
    <cdr:sp macro="" textlink="">
      <cdr:nvSpPr>
        <cdr:cNvPr id="7" name="Straight Connector 6"/>
        <cdr:cNvSpPr/>
      </cdr:nvSpPr>
      <cdr:spPr>
        <a:xfrm xmlns:a="http://schemas.openxmlformats.org/drawingml/2006/main" flipV="1">
          <a:off x="609600" y="1159877"/>
          <a:ext cx="1066800" cy="51652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F43B9-D185-4CF5-A4AC-990BCD54CA6C}" type="datetimeFigureOut">
              <a:rPr lang="en-IN" smtClean="0"/>
              <a:pPr/>
              <a:t>09-12-2014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24237-98BC-46DE-AED8-E06F48934B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582779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24237-98BC-46DE-AED8-E06F48934BF0}" type="slidenum">
              <a:rPr lang="en-IN" smtClean="0"/>
              <a:pPr/>
              <a:t>1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>
                <a:solidFill>
                  <a:prstClr val="black"/>
                </a:solidFill>
              </a:rPr>
              <a:pPr/>
              <a:t>8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1389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24237-98BC-46DE-AED8-E06F48934BF0}" type="slidenum">
              <a:rPr lang="en-IN" smtClean="0"/>
              <a:pPr/>
              <a:t>13</a:t>
            </a:fld>
            <a:endParaRPr lang="en-I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058210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9363" y="4558908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55407" y="6600247"/>
            <a:ext cx="716593" cy="241363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>
              <a:defRPr sz="1200"/>
            </a:lvl1pPr>
          </a:lstStyle>
          <a:p>
            <a:fld id="{58D5FF82-D66C-4B64-9E94-05A7A11E37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48467" y="6160864"/>
            <a:ext cx="331964" cy="239936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>
              <a:defRPr sz="1200"/>
            </a:lvl1pPr>
          </a:lstStyle>
          <a:p>
            <a:fld id="{58D5FF82-D66C-4B64-9E94-05A7A11E37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48467" y="6160864"/>
            <a:ext cx="331964" cy="239936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697541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07904" y="6616637"/>
            <a:ext cx="716593" cy="241363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>
              <a:defRPr sz="1200"/>
            </a:lvl1pPr>
          </a:lstStyle>
          <a:p>
            <a:fld id="{58D5FF82-D66C-4B64-9E94-05A7A11E37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4273" y="765408"/>
            <a:ext cx="6378716" cy="860400"/>
          </a:xfrm>
        </p:spPr>
        <p:txBody>
          <a:bodyPr/>
          <a:lstStyle>
            <a:lvl1pPr>
              <a:defRPr>
                <a:latin typeface="EYInterstate Regular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4272" y="1731938"/>
            <a:ext cx="4664785" cy="96840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2"/>
                </a:solidFill>
                <a:latin typeface="EYInterstate Light" pitchFamily="2" charset="0"/>
              </a:defRPr>
            </a:lvl1pPr>
            <a:lvl2pPr marL="0" indent="0" algn="l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800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0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00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00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1628775"/>
            <a:ext cx="9144000" cy="4469625"/>
            <a:chOff x="0" y="1628775"/>
            <a:chExt cx="12198350" cy="4469625"/>
          </a:xfrm>
        </p:grpSpPr>
        <p:sp>
          <p:nvSpPr>
            <p:cNvPr id="1032" name="Freeform 8"/>
            <p:cNvSpPr>
              <a:spLocks/>
            </p:cNvSpPr>
            <p:nvPr userDrawn="1"/>
          </p:nvSpPr>
          <p:spPr bwMode="gray">
            <a:xfrm>
              <a:off x="3072661" y="1628775"/>
              <a:ext cx="9125689" cy="3318440"/>
            </a:xfrm>
            <a:custGeom>
              <a:avLst/>
              <a:gdLst/>
              <a:ahLst/>
              <a:cxnLst>
                <a:cxn ang="0">
                  <a:pos x="0" y="2464"/>
                </a:cxn>
                <a:cxn ang="0">
                  <a:pos x="6761" y="0"/>
                </a:cxn>
                <a:cxn ang="0">
                  <a:pos x="6761" y="1290"/>
                </a:cxn>
                <a:cxn ang="0">
                  <a:pos x="0" y="2464"/>
                </a:cxn>
              </a:cxnLst>
              <a:rect l="0" t="0" r="r" b="b"/>
              <a:pathLst>
                <a:path w="6761" h="2464">
                  <a:moveTo>
                    <a:pt x="0" y="2464"/>
                  </a:moveTo>
                  <a:lnTo>
                    <a:pt x="6761" y="0"/>
                  </a:lnTo>
                  <a:lnTo>
                    <a:pt x="6761" y="1290"/>
                  </a:lnTo>
                  <a:lnTo>
                    <a:pt x="0" y="2464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800100"/>
              <a:endParaRPr lang="en-GB" sz="1600" dirty="0">
                <a:solidFill>
                  <a:srgbClr val="000000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91200"/>
              <a:ext cx="3078523" cy="180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8352" y="5865104"/>
            <a:ext cx="840609" cy="67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699016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EYInterstate Regular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1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1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8695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1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1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1090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1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457201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6889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6001"/>
            <a:ext cx="4042800" cy="3994963"/>
          </a:xfrm>
        </p:spPr>
        <p:txBody>
          <a:bodyPr/>
          <a:lstStyle>
            <a:lvl1pPr>
              <a:defRPr sz="1100"/>
            </a:lvl1pPr>
            <a:lvl2pPr>
              <a:defRPr sz="1100"/>
            </a:lvl2pPr>
            <a:lvl3pPr marL="448668" indent="-147241"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2178000"/>
            <a:ext cx="4042800" cy="3994963"/>
          </a:xfrm>
        </p:spPr>
        <p:txBody>
          <a:bodyPr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1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457201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2597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5615" y="1025527"/>
            <a:ext cx="82296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400" b="1">
                <a:solidFill>
                  <a:schemeClr val="bg2"/>
                </a:solidFill>
                <a:latin typeface="EYInterstate Light" pitchFamily="2" charset="0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457201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5739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23928" y="6612773"/>
            <a:ext cx="644585" cy="241363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>
              <a:defRPr sz="1200"/>
            </a:lvl1pPr>
          </a:lstStyle>
          <a:p>
            <a:fld id="{58D5FF82-D66C-4B64-9E94-05A7A11E373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1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1496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4102" name="Freeform 6"/>
          <p:cNvSpPr>
            <a:spLocks/>
          </p:cNvSpPr>
          <p:nvPr userDrawn="1"/>
        </p:nvSpPr>
        <p:spPr bwMode="gray">
          <a:xfrm>
            <a:off x="448632" y="1057275"/>
            <a:ext cx="8240786" cy="51958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80001" tIns="40000" rIns="80001" bIns="40000" numCol="1" anchor="t" anchorCtr="0" compatLnSpc="1">
            <a:prstTxWarp prst="textNoShape">
              <a:avLst/>
            </a:prstTxWarp>
          </a:bodyPr>
          <a:lstStyle/>
          <a:p>
            <a:pPr defTabSz="800100"/>
            <a:endParaRPr lang="en-GB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4113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1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1496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gray">
          <a:xfrm>
            <a:off x="448632" y="1057275"/>
            <a:ext cx="8240786" cy="51958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vert="horz" wrap="square" lIns="80001" tIns="40000" rIns="80001" bIns="40000" numCol="1" anchor="t" anchorCtr="0" compatLnSpc="1">
            <a:prstTxWarp prst="textNoShape">
              <a:avLst/>
            </a:prstTxWarp>
          </a:bodyPr>
          <a:lstStyle/>
          <a:p>
            <a:pPr defTabSz="800100"/>
            <a:endParaRPr lang="en-GB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7359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1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1496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968" y="1058400"/>
            <a:ext cx="8238118" cy="519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59260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/>
          <a:p>
            <a:pPr defTabSz="800100"/>
            <a:endParaRPr lang="en-US" sz="16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2159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/>
          <a:p>
            <a:pPr defTabSz="800100"/>
            <a:endParaRPr lang="en-US" sz="16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3448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1"/>
          <p:cNvSpPr>
            <a:spLocks noChangeShapeType="1"/>
          </p:cNvSpPr>
          <p:nvPr userDrawn="1"/>
        </p:nvSpPr>
        <p:spPr bwMode="auto">
          <a:xfrm>
            <a:off x="457201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5624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88424" y="6165304"/>
            <a:ext cx="732673" cy="288032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>
              <a:defRPr sz="1200"/>
            </a:lvl1pPr>
          </a:lstStyle>
          <a:p>
            <a:fld id="{58D5FF82-D66C-4B64-9E94-05A7A11E373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067944" y="6618064"/>
            <a:ext cx="331964" cy="239936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848467" y="6160864"/>
            <a:ext cx="331964" cy="239936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>
              <a:defRPr sz="1200"/>
            </a:lvl1pPr>
          </a:lstStyle>
          <a:p>
            <a:fld id="{58D5FF82-D66C-4B64-9E94-05A7A11E373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067944" y="6608036"/>
            <a:ext cx="331964" cy="239936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95936" y="6618064"/>
            <a:ext cx="331964" cy="239936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>
              <a:defRPr sz="1200"/>
            </a:lvl1pPr>
          </a:lstStyle>
          <a:p>
            <a:fld id="{58D5FF82-D66C-4B64-9E94-05A7A11E373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848467" y="6160864"/>
            <a:ext cx="331964" cy="239936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>
              <a:defRPr sz="1200"/>
            </a:lvl1pPr>
          </a:lstStyle>
          <a:p>
            <a:fld id="{58D5FF82-D66C-4B64-9E94-05A7A11E373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857877" y="4116833"/>
            <a:ext cx="2367282" cy="204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935874" y="1827547"/>
            <a:ext cx="2211288" cy="2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8864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3053" y="6616637"/>
            <a:ext cx="331964" cy="239936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58D5FF82-D66C-4B64-9E94-05A7A11E3736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58D5FF82-D66C-4B64-9E94-05A7A11E373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2089" r:id="rId14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48" r:id="rId2"/>
    <p:sldLayoutId id="2147484149" r:id="rId3"/>
    <p:sldLayoutId id="2147484150" r:id="rId4"/>
    <p:sldLayoutId id="2147484151" r:id="rId5"/>
    <p:sldLayoutId id="2147484152" r:id="rId6"/>
    <p:sldLayoutId id="2147484153" r:id="rId7"/>
    <p:sldLayoutId id="2147484154" r:id="rId8"/>
    <p:sldLayoutId id="2147484155" r:id="rId9"/>
    <p:sldLayoutId id="2147484156" r:id="rId10"/>
    <p:sldLayoutId id="214748415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7794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425600"/>
            <a:ext cx="82296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1" y="6422400"/>
            <a:ext cx="34344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bg1"/>
                </a:solidFill>
                <a:latin typeface="EYInterstate Light" pitchFamily="2" charset="0"/>
              </a:defRPr>
            </a:lvl1pPr>
          </a:lstStyle>
          <a:p>
            <a:pPr defTabSz="800100"/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1" y="6422401"/>
            <a:ext cx="663854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800100"/>
            <a:r>
              <a:rPr lang="en-GB" sz="1000" dirty="0" smtClean="0">
                <a:solidFill>
                  <a:srgbClr val="808080"/>
                </a:solidFill>
                <a:latin typeface="EYInterstate Light" pitchFamily="2" charset="0"/>
              </a:rPr>
              <a:t>Page </a:t>
            </a:r>
            <a:fld id="{9AE4D82F-B047-469B-AC52-A46321747EAF}" type="slidenum">
              <a:rPr lang="en-GB" sz="1000" smtClean="0">
                <a:solidFill>
                  <a:srgbClr val="808080"/>
                </a:solidFill>
                <a:latin typeface="EYInterstate Light" pitchFamily="2" charset="0"/>
              </a:rPr>
              <a:pPr defTabSz="800100"/>
              <a:t>‹#›</a:t>
            </a:fld>
            <a:endParaRPr lang="en-GB" sz="1000" dirty="0">
              <a:solidFill>
                <a:srgbClr val="808080"/>
              </a:solidFill>
              <a:latin typeface="EYInterstate Light" pitchFamily="2" charset="0"/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8440438" y="6450014"/>
            <a:ext cx="253471" cy="170387"/>
            <a:chOff x="8348663" y="6450013"/>
            <a:chExt cx="338137" cy="204787"/>
          </a:xfrm>
          <a:solidFill>
            <a:srgbClr val="808080"/>
          </a:solidFill>
        </p:grpSpPr>
        <p:sp>
          <p:nvSpPr>
            <p:cNvPr id="10" name="Freeform 9"/>
            <p:cNvSpPr>
              <a:spLocks/>
            </p:cNvSpPr>
            <p:nvPr userDrawn="1"/>
          </p:nvSpPr>
          <p:spPr bwMode="gray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800100"/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gray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800100"/>
              <a:endParaRPr lang="en-GB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457201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0001" tIns="40000" rIns="80001" bIns="4000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569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  <p:sldLayoutId id="214748417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00100" rtl="0" eaLnBrk="1" latinLnBrk="0" hangingPunct="1">
        <a:lnSpc>
          <a:spcPct val="85000"/>
        </a:lnSpc>
        <a:spcBef>
          <a:spcPct val="0"/>
        </a:spcBef>
        <a:buNone/>
        <a:defRPr sz="2600" b="1" kern="1200">
          <a:solidFill>
            <a:schemeClr val="bg2"/>
          </a:solidFill>
          <a:latin typeface="EYInterstate Light" pitchFamily="2" charset="0"/>
          <a:ea typeface="+mj-ea"/>
          <a:cs typeface="Arial" pitchFamily="34" charset="0"/>
        </a:defRPr>
      </a:lvl1pPr>
    </p:titleStyle>
    <p:bodyStyle>
      <a:lvl1pPr marL="150019" indent="-150019" algn="l" defTabSz="8001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100" kern="1200">
          <a:solidFill>
            <a:schemeClr val="bg1"/>
          </a:solidFill>
          <a:latin typeface="EYInterstate" pitchFamily="2" charset="0"/>
          <a:ea typeface="+mn-ea"/>
          <a:cs typeface="+mn-cs"/>
        </a:defRPr>
      </a:lvl1pPr>
      <a:lvl2pPr marL="300038" indent="-147241" algn="l" defTabSz="8001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1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2pPr>
      <a:lvl3pPr marL="452834" indent="-161131" algn="l" defTabSz="8001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1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3pPr>
      <a:lvl4pPr marL="600075" indent="-147241" algn="l" defTabSz="8001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1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4pPr>
      <a:lvl5pPr marL="752872" indent="-152797" algn="l" defTabSz="8001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100" kern="1200">
          <a:solidFill>
            <a:schemeClr val="bg1"/>
          </a:solidFill>
          <a:latin typeface="EYInterstate Light" pitchFamily="2" charset="0"/>
          <a:ea typeface="+mn-ea"/>
          <a:cs typeface="+mn-cs"/>
        </a:defRPr>
      </a:lvl5pPr>
      <a:lvl6pPr marL="2200275" indent="-200025" algn="l" defTabSz="8001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0325" indent="-200025" algn="l" defTabSz="8001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indent="-200025" algn="l" defTabSz="8001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0425" indent="-200025" algn="l" defTabSz="8001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01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050" algn="l" defTabSz="8001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algn="l" defTabSz="8001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algn="l" defTabSz="8001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algn="l" defTabSz="8001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0250" algn="l" defTabSz="8001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0300" algn="l" defTabSz="8001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0350" algn="l" defTabSz="8001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0400" algn="l" defTabSz="8001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3.xml"/><Relationship Id="rId7" Type="http://schemas.openxmlformats.org/officeDocument/2006/relationships/slide" Target="slide32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Relationship Id="rId6" Type="http://schemas.openxmlformats.org/officeDocument/2006/relationships/slide" Target="slide27.xml"/><Relationship Id="rId5" Type="http://schemas.openxmlformats.org/officeDocument/2006/relationships/slide" Target="slide16.xml"/><Relationship Id="rId4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28600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dirty="0" smtClean="0"/>
              <a:t>Capital infusion – Is the business appealing enough to attract investors?</a:t>
            </a:r>
            <a:endParaRPr lang="en-US" sz="3600" b="1" dirty="0" smtClean="0">
              <a:latin typeface="Garamond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762000" y="5715016"/>
            <a:ext cx="76962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172200"/>
            <a:ext cx="5791200" cy="381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5791200"/>
            <a:ext cx="5791200" cy="381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3837646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Vichitra Malhotra</a:t>
            </a:r>
          </a:p>
          <a:p>
            <a:pPr algn="ctr">
              <a:buNone/>
            </a:pPr>
            <a:r>
              <a:rPr lang="en-US" sz="24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Gopal Kumar</a:t>
            </a:r>
          </a:p>
          <a:p>
            <a:pPr algn="ctr">
              <a:buNone/>
            </a:pPr>
            <a:r>
              <a:rPr lang="en-US" sz="24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Ishwar Gopashetti</a:t>
            </a:r>
            <a:endParaRPr lang="en-US" sz="2400" b="1" dirty="0">
              <a:latin typeface="Garamond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en-US" sz="24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Guide: </a:t>
            </a:r>
            <a:r>
              <a:rPr lang="en-US" sz="2400" b="1" dirty="0" err="1" smtClean="0">
                <a:latin typeface="Garamond" pitchFamily="18" charset="0"/>
                <a:ea typeface="Verdana" pitchFamily="34" charset="0"/>
                <a:cs typeface="Verdana" pitchFamily="34" charset="0"/>
              </a:rPr>
              <a:t>Mayur</a:t>
            </a:r>
            <a:r>
              <a:rPr lang="en-US" sz="24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 smtClean="0">
                <a:latin typeface="Garamond" pitchFamily="18" charset="0"/>
                <a:ea typeface="Verdana" pitchFamily="34" charset="0"/>
                <a:cs typeface="Verdana" pitchFamily="34" charset="0"/>
              </a:rPr>
              <a:t>Ankolekar</a:t>
            </a:r>
            <a:endParaRPr lang="en-US" sz="2400" b="1" dirty="0" smtClean="0">
              <a:latin typeface="Garamond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933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IN" sz="2800" b="1" dirty="0" smtClean="0"/>
              <a:t>GI Industry – Profitability (low and fluctuating)</a:t>
            </a:r>
            <a:endParaRPr lang="en-IN" sz="2800" b="1" dirty="0"/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955725431"/>
              </p:ext>
            </p:extLst>
          </p:nvPr>
        </p:nvGraphicFramePr>
        <p:xfrm>
          <a:off x="304800" y="2590801"/>
          <a:ext cx="8610600" cy="380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638925"/>
            <a:ext cx="1752600" cy="14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1371600"/>
            <a:ext cx="868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latin typeface="+mj-lt"/>
              </a:rPr>
              <a:t>Profitability low</a:t>
            </a:r>
            <a:r>
              <a:rPr lang="en-US" dirty="0" smtClean="0">
                <a:latin typeface="+mj-lt"/>
              </a:rPr>
              <a:t> – driven by intense competition and regulated Motor TP prices.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De-</a:t>
            </a:r>
            <a:r>
              <a:rPr lang="en-US" dirty="0" err="1" smtClean="0">
                <a:latin typeface="+mj-lt"/>
              </a:rPr>
              <a:t>tariffication</a:t>
            </a:r>
            <a:r>
              <a:rPr lang="en-US" dirty="0" smtClean="0">
                <a:latin typeface="+mj-lt"/>
              </a:rPr>
              <a:t> has resulted in prices being cut significantly.</a:t>
            </a:r>
            <a:endParaRPr lang="en-IN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10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18960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66134"/>
            <a:ext cx="8686800" cy="5058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1524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IN" sz="2800" b="1" dirty="0" smtClean="0"/>
              <a:t>GI Industry – Profitability (low and fluctuating)</a:t>
            </a:r>
            <a:endParaRPr lang="en-IN" sz="2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11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93077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8752" y="571478"/>
            <a:ext cx="8229600" cy="639762"/>
          </a:xfrm>
        </p:spPr>
        <p:txBody>
          <a:bodyPr>
            <a:normAutofit/>
          </a:bodyPr>
          <a:lstStyle/>
          <a:p>
            <a:pPr algn="l"/>
            <a:r>
              <a:rPr lang="en-IN" sz="3200" b="1" dirty="0" smtClean="0"/>
              <a:t>GI Industry – Regulatory update</a:t>
            </a:r>
            <a:endParaRPr lang="en-IN" sz="3200" b="1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388424" y="6421512"/>
            <a:ext cx="658979" cy="436488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D5FF82-D66C-4B64-9E94-05A7A11E3736}" type="slidenum">
              <a:rPr lang="en-IN" smtClean="0"/>
              <a:pPr/>
              <a:t>12</a:t>
            </a:fld>
            <a:endParaRPr lang="en-IN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57200" y="3538184"/>
            <a:ext cx="8153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1599406" y="3539662"/>
            <a:ext cx="304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3504406" y="3539662"/>
            <a:ext cx="304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5333206" y="3533974"/>
            <a:ext cx="304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7162006" y="3533974"/>
            <a:ext cx="304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 rot="16200000">
            <a:off x="-455779" y="2058821"/>
            <a:ext cx="1828800" cy="4543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Key</a:t>
            </a:r>
            <a:r>
              <a:rPr lang="en-US" sz="1400" dirty="0" smtClean="0"/>
              <a:t> </a:t>
            </a:r>
            <a:r>
              <a:rPr lang="en-US" sz="1400" b="1" dirty="0" smtClean="0"/>
              <a:t>Regulatory Changes</a:t>
            </a:r>
            <a:endParaRPr lang="en-IN" sz="1400" b="1" dirty="0"/>
          </a:p>
        </p:txBody>
      </p:sp>
      <p:sp>
        <p:nvSpPr>
          <p:cNvPr id="22" name="Rectangle 21"/>
          <p:cNvSpPr/>
          <p:nvPr/>
        </p:nvSpPr>
        <p:spPr>
          <a:xfrm rot="16200000">
            <a:off x="-458622" y="4649621"/>
            <a:ext cx="1828800" cy="4543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Change in Industry</a:t>
            </a:r>
            <a:endParaRPr lang="en-IN" sz="1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483056" y="36576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2007</a:t>
            </a:r>
            <a:endParaRPr lang="en-IN" sz="1400" b="1" dirty="0"/>
          </a:p>
        </p:txBody>
      </p:sp>
      <p:sp>
        <p:nvSpPr>
          <p:cNvPr id="24" name="Rectangle 23"/>
          <p:cNvSpPr/>
          <p:nvPr/>
        </p:nvSpPr>
        <p:spPr>
          <a:xfrm>
            <a:off x="1129352" y="2541896"/>
            <a:ext cx="1295400" cy="609600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Price Detariffication</a:t>
            </a:r>
            <a:endParaRPr lang="en-IN" sz="1400" b="1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143000" y="1377288"/>
            <a:ext cx="1295400" cy="914400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Creation of Indian Motor Third Party Insurance Pool</a:t>
            </a:r>
            <a:endParaRPr lang="en-IN" sz="1400" b="1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43000" y="4114800"/>
            <a:ext cx="1295400" cy="990600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Mechanism to equitably share CVTP losses</a:t>
            </a:r>
            <a:endParaRPr lang="en-IN" sz="14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43000" y="5257800"/>
            <a:ext cx="1295400" cy="1143000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Significant change in premium rates for commercial lines</a:t>
            </a:r>
            <a:endParaRPr lang="en-IN" sz="1400" b="1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52800" y="36576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2011</a:t>
            </a:r>
            <a:endParaRPr lang="en-IN" sz="1400" b="1" dirty="0"/>
          </a:p>
        </p:txBody>
      </p:sp>
      <p:sp>
        <p:nvSpPr>
          <p:cNvPr id="29" name="Rectangle 28"/>
          <p:cNvSpPr/>
          <p:nvPr/>
        </p:nvSpPr>
        <p:spPr>
          <a:xfrm>
            <a:off x="3048000" y="2362200"/>
            <a:ext cx="1295400" cy="762000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Merger and Acquisition Guidelines</a:t>
            </a:r>
            <a:endParaRPr lang="en-IN" sz="1400" b="1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034352" y="4114800"/>
            <a:ext cx="1309048" cy="1219200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Enabled consolidations, inorganic transactions in the industry</a:t>
            </a:r>
            <a:endParaRPr lang="en-IN" sz="1400" b="1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81600" y="36576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2012</a:t>
            </a:r>
            <a:endParaRPr lang="en-IN" sz="1400" b="1" dirty="0"/>
          </a:p>
        </p:txBody>
      </p:sp>
      <p:sp>
        <p:nvSpPr>
          <p:cNvPr id="32" name="Rectangle 31"/>
          <p:cNvSpPr/>
          <p:nvPr/>
        </p:nvSpPr>
        <p:spPr>
          <a:xfrm>
            <a:off x="4876800" y="1828800"/>
            <a:ext cx="1295400" cy="1295400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Introduction of declined risk pool, TP premium rates increase</a:t>
            </a:r>
            <a:endParaRPr lang="en-IN" sz="1400" b="1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876800" y="4114800"/>
            <a:ext cx="1295400" cy="1295400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Improvement in overall profitability of the CV segment</a:t>
            </a:r>
            <a:endParaRPr lang="en-IN" sz="1400" b="1" dirty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10400" y="36576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mtClean="0"/>
              <a:t>2013</a:t>
            </a:r>
            <a:endParaRPr lang="en-IN" sz="1400" b="1" dirty="0"/>
          </a:p>
        </p:txBody>
      </p:sp>
      <p:sp>
        <p:nvSpPr>
          <p:cNvPr id="35" name="Rectangle 34"/>
          <p:cNvSpPr/>
          <p:nvPr/>
        </p:nvSpPr>
        <p:spPr>
          <a:xfrm>
            <a:off x="6691952" y="1828800"/>
            <a:ext cx="1295400" cy="1295400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New health insurance guidelines introduced</a:t>
            </a:r>
            <a:endParaRPr lang="en-IN" sz="1400" b="1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705600" y="4065896"/>
            <a:ext cx="1295400" cy="1295400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Streamlining of products</a:t>
            </a:r>
            <a:endParaRPr lang="en-IN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25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8752" y="519752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IN" sz="3200" b="1" dirty="0" smtClean="0"/>
              <a:t>GI Industry - Challenges</a:t>
            </a:r>
            <a:endParaRPr lang="en-IN" sz="3200" b="1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388424" y="6421512"/>
            <a:ext cx="658979" cy="436488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D5FF82-D66C-4B64-9E94-05A7A11E3736}" type="slidenum">
              <a:rPr lang="en-IN" smtClean="0"/>
              <a:pPr/>
              <a:t>13</a:t>
            </a:fld>
            <a:endParaRPr lang="en-IN" dirty="0"/>
          </a:p>
        </p:txBody>
      </p:sp>
      <p:grpSp>
        <p:nvGrpSpPr>
          <p:cNvPr id="12" name="Group 11"/>
          <p:cNvGrpSpPr/>
          <p:nvPr/>
        </p:nvGrpSpPr>
        <p:grpSpPr>
          <a:xfrm>
            <a:off x="304800" y="1371600"/>
            <a:ext cx="8458200" cy="1768520"/>
            <a:chOff x="457200" y="1600200"/>
            <a:chExt cx="8229600" cy="1768520"/>
          </a:xfrm>
        </p:grpSpPr>
        <p:sp>
          <p:nvSpPr>
            <p:cNvPr id="11" name="Rounded Rectangle 10"/>
            <p:cNvSpPr/>
            <p:nvPr/>
          </p:nvSpPr>
          <p:spPr>
            <a:xfrm>
              <a:off x="2590800" y="1844720"/>
              <a:ext cx="6096000" cy="1524000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</a:rPr>
                <a:t>Existing products mainly standardized</a:t>
              </a:r>
            </a:p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</a:rPr>
                <a:t>Some innovation seen in terms of add on benefits and customized products to some segments</a:t>
              </a:r>
            </a:p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</a:rPr>
                <a:t>Lack of proper customer segmentation with products for complete customer life cycle</a:t>
              </a:r>
              <a:endParaRPr lang="en-US" sz="16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57200" y="1600200"/>
              <a:ext cx="2362200" cy="6858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latin typeface="+mj-lt"/>
                </a:rPr>
                <a:t>Product Innovation</a:t>
              </a:r>
              <a:endParaRPr lang="en-US" sz="1600" b="1" dirty="0">
                <a:latin typeface="+mj-lt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04800" y="3336880"/>
            <a:ext cx="8458200" cy="1311320"/>
            <a:chOff x="457200" y="1600200"/>
            <a:chExt cx="8229600" cy="1311320"/>
          </a:xfrm>
        </p:grpSpPr>
        <p:sp>
          <p:nvSpPr>
            <p:cNvPr id="14" name="Rounded Rectangle 13"/>
            <p:cNvSpPr/>
            <p:nvPr/>
          </p:nvSpPr>
          <p:spPr>
            <a:xfrm>
              <a:off x="2590800" y="1844720"/>
              <a:ext cx="6096000" cy="1066800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</a:rPr>
                <a:t>Many new entrants seen since 2007</a:t>
              </a:r>
            </a:p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</a:rPr>
                <a:t>Focus on growth and competition only on price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57200" y="1600200"/>
              <a:ext cx="2362200" cy="6858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latin typeface="+mj-lt"/>
                </a:rPr>
                <a:t>Nature of Competition</a:t>
              </a:r>
              <a:endParaRPr lang="en-US" sz="1600" b="1" dirty="0">
                <a:latin typeface="+mj-lt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04800" y="4860880"/>
            <a:ext cx="8458200" cy="1463720"/>
            <a:chOff x="457200" y="1600200"/>
            <a:chExt cx="8229600" cy="1463720"/>
          </a:xfrm>
        </p:grpSpPr>
        <p:sp>
          <p:nvSpPr>
            <p:cNvPr id="17" name="Rounded Rectangle 16"/>
            <p:cNvSpPr/>
            <p:nvPr/>
          </p:nvSpPr>
          <p:spPr>
            <a:xfrm>
              <a:off x="2590800" y="1844720"/>
              <a:ext cx="6096000" cy="1219200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</a:rPr>
                <a:t>Limited or no increase in TP premium rates</a:t>
              </a:r>
            </a:p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</a:rPr>
                <a:t>Third Part liability caps under Motor Vehicles Act </a:t>
              </a:r>
            </a:p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</a:rPr>
                <a:t>Liability generally decided through court orders; high claim ratios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457200" y="1600200"/>
              <a:ext cx="2362200" cy="6858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latin typeface="+mj-lt"/>
                </a:rPr>
                <a:t>Third Party  Premium Rates</a:t>
              </a:r>
              <a:endParaRPr lang="en-US" sz="1600" b="1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3925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/>
          </p:cNvSpPr>
          <p:nvPr/>
        </p:nvSpPr>
        <p:spPr>
          <a:xfrm>
            <a:off x="8388424" y="6421512"/>
            <a:ext cx="658979" cy="436488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D5FF82-D66C-4B64-9E94-05A7A11E3736}" type="slidenum">
              <a:rPr lang="en-IN" smtClean="0"/>
              <a:pPr/>
              <a:t>14</a:t>
            </a:fld>
            <a:endParaRPr lang="en-IN" dirty="0"/>
          </a:p>
        </p:txBody>
      </p:sp>
      <p:grpSp>
        <p:nvGrpSpPr>
          <p:cNvPr id="2" name="Group 11"/>
          <p:cNvGrpSpPr/>
          <p:nvPr/>
        </p:nvGrpSpPr>
        <p:grpSpPr>
          <a:xfrm>
            <a:off x="304800" y="1371600"/>
            <a:ext cx="8458200" cy="1768520"/>
            <a:chOff x="457200" y="1600200"/>
            <a:chExt cx="8229600" cy="1768520"/>
          </a:xfrm>
        </p:grpSpPr>
        <p:sp>
          <p:nvSpPr>
            <p:cNvPr id="11" name="Rounded Rectangle 10"/>
            <p:cNvSpPr/>
            <p:nvPr/>
          </p:nvSpPr>
          <p:spPr>
            <a:xfrm>
              <a:off x="2590800" y="1844720"/>
              <a:ext cx="6096000" cy="1524000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</a:rPr>
                <a:t>Mainly Agents &amp; Brokers (60% of industry premium)</a:t>
              </a:r>
            </a:p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</a:rPr>
                <a:t>Agents: High churn out, low productivity and low customer connect</a:t>
              </a:r>
            </a:p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</a:rPr>
                <a:t>Brokers: Fragmented, unable to offer full range of services to customers</a:t>
              </a:r>
            </a:p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err="1" smtClean="0">
                  <a:solidFill>
                    <a:schemeClr val="tx1"/>
                  </a:solidFill>
                </a:rPr>
                <a:t>Bancassurance</a:t>
              </a:r>
              <a:r>
                <a:rPr lang="en-US" sz="1600" dirty="0" smtClean="0">
                  <a:solidFill>
                    <a:schemeClr val="tx1"/>
                  </a:solidFill>
                </a:rPr>
                <a:t> potential not utilized fully 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57200" y="1600200"/>
              <a:ext cx="2362200" cy="6858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Distribution Models</a:t>
              </a:r>
              <a:endParaRPr lang="en-US" sz="1600" b="1" dirty="0"/>
            </a:p>
          </p:txBody>
        </p:sp>
      </p:grpSp>
      <p:grpSp>
        <p:nvGrpSpPr>
          <p:cNvPr id="16" name="Group 11"/>
          <p:cNvGrpSpPr/>
          <p:nvPr/>
        </p:nvGrpSpPr>
        <p:grpSpPr>
          <a:xfrm>
            <a:off x="304800" y="3405120"/>
            <a:ext cx="8458200" cy="1395480"/>
            <a:chOff x="457200" y="1600200"/>
            <a:chExt cx="8229600" cy="1395480"/>
          </a:xfrm>
        </p:grpSpPr>
        <p:sp>
          <p:nvSpPr>
            <p:cNvPr id="19" name="Rounded Rectangle 18"/>
            <p:cNvSpPr/>
            <p:nvPr/>
          </p:nvSpPr>
          <p:spPr>
            <a:xfrm>
              <a:off x="2590800" y="1844720"/>
              <a:ext cx="6096000" cy="1150960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</a:rPr>
                <a:t>Potential for using risk based pricing, capturing data through new technologies (big data etc.) not exploited enough.</a:t>
              </a:r>
            </a:p>
            <a:p>
              <a:pPr marL="342900" indent="-233363" algn="just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tx1"/>
                  </a:solidFill>
                </a:rPr>
                <a:t>Need for having separate pricing approach for each line 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457200" y="1600200"/>
              <a:ext cx="2362200" cy="6858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Pricing Challenges</a:t>
              </a:r>
              <a:endParaRPr lang="en-US" sz="1600" b="1" dirty="0"/>
            </a:p>
          </p:txBody>
        </p:sp>
      </p:grpSp>
      <p:sp>
        <p:nvSpPr>
          <p:cNvPr id="13" name="Title 2"/>
          <p:cNvSpPr>
            <a:spLocks noGrp="1"/>
          </p:cNvSpPr>
          <p:nvPr>
            <p:ph type="title"/>
          </p:nvPr>
        </p:nvSpPr>
        <p:spPr>
          <a:xfrm>
            <a:off x="138752" y="519752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IN" sz="3200" b="1" dirty="0" smtClean="0"/>
              <a:t>GI Industry - Challenges</a:t>
            </a:r>
            <a:endParaRPr lang="en-IN" sz="3200" b="1" dirty="0"/>
          </a:p>
        </p:txBody>
      </p:sp>
    </p:spTree>
    <p:extLst>
      <p:ext uri="{BB962C8B-B14F-4D97-AF65-F5344CB8AC3E}">
        <p14:creationId xmlns="" xmlns:p14="http://schemas.microsoft.com/office/powerpoint/2010/main" val="23925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8752" y="547048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en-IN" sz="3200" b="1" dirty="0" smtClean="0"/>
              <a:t>GI Industry - Future prospects</a:t>
            </a:r>
            <a:endParaRPr lang="en-IN" sz="3200" b="1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388424" y="6421512"/>
            <a:ext cx="658979" cy="436488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D5FF82-D66C-4B64-9E94-05A7A11E3736}" type="slidenum">
              <a:rPr lang="en-IN" smtClean="0"/>
              <a:pPr/>
              <a:t>15</a:t>
            </a:fld>
            <a:endParaRPr lang="en-IN" dirty="0"/>
          </a:p>
        </p:txBody>
      </p:sp>
      <p:sp>
        <p:nvSpPr>
          <p:cNvPr id="14" name="Rectangle 13"/>
          <p:cNvSpPr/>
          <p:nvPr/>
        </p:nvSpPr>
        <p:spPr>
          <a:xfrm>
            <a:off x="201304" y="1295400"/>
            <a:ext cx="8610600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spcAft>
                <a:spcPts val="1200"/>
              </a:spcAft>
            </a:pPr>
            <a:r>
              <a:rPr lang="en-US" b="1" i="1" dirty="0" smtClean="0">
                <a:solidFill>
                  <a:schemeClr val="accent1"/>
                </a:solidFill>
                <a:latin typeface="+mj-lt"/>
              </a:rPr>
              <a:t>Industry has huge potential; but initiatives needed</a:t>
            </a:r>
            <a:r>
              <a:rPr lang="en-US" dirty="0" smtClean="0">
                <a:latin typeface="+mj-lt"/>
              </a:rPr>
              <a:t> to exploit full potential and grow irrespective of economic environment</a:t>
            </a:r>
          </a:p>
          <a:p>
            <a:pPr marL="342900" indent="-342900" algn="just">
              <a:spcBef>
                <a:spcPts val="18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Competition of </a:t>
            </a:r>
            <a:r>
              <a:rPr lang="en-US" b="1" dirty="0" smtClean="0">
                <a:latin typeface="+mj-lt"/>
              </a:rPr>
              <a:t>Product Differentiation versus Price Differentiation</a:t>
            </a:r>
          </a:p>
          <a:p>
            <a:pPr marL="342900" indent="-342900" algn="just">
              <a:spcBef>
                <a:spcPts val="18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dirty="0" smtClean="0">
                <a:latin typeface="+mj-lt"/>
              </a:rPr>
              <a:t>Better customer segmentation </a:t>
            </a:r>
            <a:r>
              <a:rPr lang="en-US" dirty="0" smtClean="0">
                <a:latin typeface="+mj-lt"/>
              </a:rPr>
              <a:t>to meet needs across life cycle; </a:t>
            </a:r>
            <a:r>
              <a:rPr lang="en-US" b="1" dirty="0" smtClean="0">
                <a:latin typeface="+mj-lt"/>
              </a:rPr>
              <a:t>Product innovation </a:t>
            </a:r>
            <a:r>
              <a:rPr lang="en-US" dirty="0" smtClean="0">
                <a:latin typeface="+mj-lt"/>
              </a:rPr>
              <a:t>need of hour.</a:t>
            </a:r>
          </a:p>
          <a:p>
            <a:pPr marL="342900" indent="-342900" algn="just">
              <a:spcBef>
                <a:spcPts val="18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Invest in building best in class </a:t>
            </a:r>
            <a:r>
              <a:rPr lang="en-US" b="1" dirty="0" smtClean="0">
                <a:latin typeface="+mj-lt"/>
              </a:rPr>
              <a:t>claims management </a:t>
            </a:r>
          </a:p>
          <a:p>
            <a:pPr marL="342900" indent="-342900" algn="just">
              <a:spcBef>
                <a:spcPts val="18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dirty="0" smtClean="0">
                <a:latin typeface="+mj-lt"/>
              </a:rPr>
              <a:t>Strengthen pricing mechanisms</a:t>
            </a:r>
            <a:r>
              <a:rPr lang="en-US" dirty="0" smtClean="0">
                <a:latin typeface="+mj-lt"/>
              </a:rPr>
              <a:t>; Talent development</a:t>
            </a:r>
          </a:p>
          <a:p>
            <a:pPr marL="342900" indent="-342900" algn="just">
              <a:spcBef>
                <a:spcPts val="18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dirty="0">
                <a:latin typeface="+mj-lt"/>
              </a:rPr>
              <a:t>Strengthen distribution model</a:t>
            </a:r>
            <a:r>
              <a:rPr lang="en-US" dirty="0">
                <a:latin typeface="+mj-lt"/>
              </a:rPr>
              <a:t> to </a:t>
            </a:r>
            <a:r>
              <a:rPr lang="en-US" dirty="0" err="1">
                <a:latin typeface="+mj-lt"/>
              </a:rPr>
              <a:t>maximise</a:t>
            </a:r>
            <a:r>
              <a:rPr lang="en-US" dirty="0">
                <a:latin typeface="+mj-lt"/>
              </a:rPr>
              <a:t> reach; Power of E-distribution and shared services should be leveraged </a:t>
            </a:r>
            <a:endParaRPr lang="en-IN" dirty="0">
              <a:latin typeface="+mj-lt"/>
            </a:endParaRPr>
          </a:p>
        </p:txBody>
      </p:sp>
      <p:sp>
        <p:nvSpPr>
          <p:cNvPr id="6" name="Right Arrow 5">
            <a:hlinkClick r:id="rId2" action="ppaction://hlinksldjump"/>
          </p:cNvPr>
          <p:cNvSpPr/>
          <p:nvPr/>
        </p:nvSpPr>
        <p:spPr>
          <a:xfrm rot="10800000">
            <a:off x="7848600" y="6068567"/>
            <a:ext cx="978408" cy="484632"/>
          </a:xfrm>
          <a:prstGeom prst="right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25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="" xmlns:p14="http://schemas.microsoft.com/office/powerpoint/2010/main" val="3345935651"/>
              </p:ext>
            </p:extLst>
          </p:nvPr>
        </p:nvGraphicFramePr>
        <p:xfrm>
          <a:off x="228601" y="955449"/>
          <a:ext cx="8572899" cy="4522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54844004"/>
              </p:ext>
            </p:extLst>
          </p:nvPr>
        </p:nvGraphicFramePr>
        <p:xfrm>
          <a:off x="644117" y="1383473"/>
          <a:ext cx="7289917" cy="334077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682170"/>
                <a:gridCol w="615776"/>
                <a:gridCol w="521041"/>
                <a:gridCol w="414465"/>
                <a:gridCol w="580250"/>
                <a:gridCol w="580251"/>
                <a:gridCol w="497357"/>
                <a:gridCol w="603934"/>
                <a:gridCol w="710510"/>
                <a:gridCol w="414465"/>
                <a:gridCol w="568408"/>
                <a:gridCol w="651301"/>
                <a:gridCol w="449989"/>
              </a:tblGrid>
              <a:tr h="400704"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Birla</a:t>
                      </a:r>
                      <a:r>
                        <a:rPr lang="en-US" sz="9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Sun Life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Bajaj Allianz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Aviva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Sahara</a:t>
                      </a:r>
                    </a:p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Life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Shriram</a:t>
                      </a:r>
                    </a:p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Life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Bharti</a:t>
                      </a:r>
                      <a:r>
                        <a:rPr lang="en-US" sz="9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AXA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IDBI Federal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Aegon Religare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India First</a:t>
                      </a:r>
                      <a:endParaRPr lang="en-IN" sz="900" b="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Edelweiss Tokio</a:t>
                      </a:r>
                      <a:endParaRPr lang="en-IN" sz="900" b="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6704"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HDFC Life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9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Exide Life</a:t>
                      </a:r>
                      <a:endParaRPr lang="en-IN" sz="9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Future Generali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Canara HSBC OBC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8033"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ICICI Prudential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Kotak Life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DHFL Pramerica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3086"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Max Life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PNB MetLife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Star Union Dai-chi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900" b="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900" b="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8033"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Reliance Life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0492"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SBI Life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0492"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Tata AIA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5017"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8209"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78156" marR="78156" marT="41312" marB="413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6" name="Title 1"/>
          <p:cNvSpPr>
            <a:spLocks noGrp="1"/>
          </p:cNvSpPr>
          <p:nvPr>
            <p:ph type="title"/>
          </p:nvPr>
        </p:nvSpPr>
        <p:spPr>
          <a:xfrm>
            <a:off x="76200" y="592138"/>
            <a:ext cx="8229600" cy="779462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GB" sz="3200" b="1" dirty="0"/>
              <a:t>The </a:t>
            </a:r>
            <a:r>
              <a:rPr lang="en-GB" sz="3200" b="1" dirty="0" smtClean="0"/>
              <a:t>Life </a:t>
            </a:r>
            <a:r>
              <a:rPr lang="en-GB" sz="3200" b="1" dirty="0"/>
              <a:t>Insurance </a:t>
            </a:r>
            <a:r>
              <a:rPr lang="en-GB" sz="3200" b="1" dirty="0" smtClean="0"/>
              <a:t>Industry - evolution</a:t>
            </a:r>
            <a:endParaRPr lang="en-GB" sz="32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984784" y="5532569"/>
            <a:ext cx="832148" cy="207519"/>
          </a:xfrm>
          <a:prstGeom prst="rect">
            <a:avLst/>
          </a:prstGeom>
          <a:noFill/>
        </p:spPr>
        <p:txBody>
          <a:bodyPr wrap="none" lIns="68356" tIns="34176" rIns="68356" bIns="34176" rtlCol="0">
            <a:spAutoFit/>
          </a:bodyPr>
          <a:lstStyle/>
          <a:p>
            <a:pPr defTabSz="799860"/>
            <a:r>
              <a:rPr lang="en-US" sz="900" dirty="0">
                <a:latin typeface="EYInterstate Light" panose="02000506000000020004" pitchFamily="2" charset="0"/>
              </a:rPr>
              <a:t>Source: IRDA</a:t>
            </a:r>
          </a:p>
        </p:txBody>
      </p:sp>
      <p:cxnSp>
        <p:nvCxnSpPr>
          <p:cNvPr id="50" name="Straight Connector 49"/>
          <p:cNvCxnSpPr/>
          <p:nvPr/>
        </p:nvCxnSpPr>
        <p:spPr bwMode="auto">
          <a:xfrm>
            <a:off x="4071037" y="1389123"/>
            <a:ext cx="1" cy="376806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976473" y="4823139"/>
            <a:ext cx="1338782" cy="276971"/>
          </a:xfrm>
          <a:prstGeom prst="rect">
            <a:avLst/>
          </a:prstGeom>
          <a:noFill/>
        </p:spPr>
        <p:txBody>
          <a:bodyPr wrap="square" lIns="76171" tIns="38086" rIns="76171" bIns="38086" rtlCol="0">
            <a:spAutoFit/>
          </a:bodyPr>
          <a:lstStyle/>
          <a:p>
            <a:pPr algn="ctr" defTabSz="799860"/>
            <a:r>
              <a:rPr lang="en-US" sz="1300" b="1" dirty="0">
                <a:latin typeface="EYInterstate Light" panose="02000506000000020004" pitchFamily="2" charset="0"/>
              </a:rPr>
              <a:t>Wave 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747907" y="1889744"/>
            <a:ext cx="1305901" cy="446248"/>
          </a:xfrm>
          <a:prstGeom prst="rect">
            <a:avLst/>
          </a:prstGeom>
          <a:noFill/>
          <a:ln>
            <a:noFill/>
          </a:ln>
        </p:spPr>
        <p:txBody>
          <a:bodyPr wrap="square" lIns="76171" tIns="38086" rIns="76171" bIns="38086" rtlCol="0" anchor="ctr">
            <a:spAutoFit/>
          </a:bodyPr>
          <a:lstStyle>
            <a:defPPr>
              <a:defRPr lang="en-US"/>
            </a:defPPr>
            <a:lvl1pPr algn="ctr" defTabSz="914126">
              <a:defRPr sz="1200" b="1">
                <a:latin typeface="EYInterstate Light" pitchFamily="2" charset="0"/>
              </a:defRPr>
            </a:lvl1pPr>
          </a:lstStyle>
          <a:p>
            <a:r>
              <a:rPr lang="en-US" dirty="0" smtClean="0">
                <a:latin typeface="+mj-lt"/>
              </a:rPr>
              <a:t>Total Premium</a:t>
            </a:r>
          </a:p>
          <a:p>
            <a:r>
              <a:rPr lang="en-US" dirty="0" smtClean="0">
                <a:latin typeface="+mj-lt"/>
              </a:rPr>
              <a:t>INR 3,13,000 Cr*</a:t>
            </a:r>
            <a:endParaRPr lang="en-US" dirty="0"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95536" y="4115136"/>
            <a:ext cx="1077836" cy="415470"/>
          </a:xfrm>
          <a:prstGeom prst="rect">
            <a:avLst/>
          </a:prstGeom>
          <a:noFill/>
          <a:ln>
            <a:noFill/>
          </a:ln>
        </p:spPr>
        <p:txBody>
          <a:bodyPr wrap="square" lIns="76171" tIns="38086" rIns="76171" bIns="38086" rtlCol="0" anchor="ctr">
            <a:spAutoFit/>
          </a:bodyPr>
          <a:lstStyle/>
          <a:p>
            <a:pPr algn="ctr" defTabSz="799860"/>
            <a:r>
              <a:rPr lang="en-US" sz="1100" b="1" dirty="0">
                <a:latin typeface="+mj-lt"/>
              </a:rPr>
              <a:t>Total Premium</a:t>
            </a:r>
          </a:p>
          <a:p>
            <a:pPr algn="ctr" defTabSz="799860"/>
            <a:r>
              <a:rPr lang="en-US" sz="1100" b="1" dirty="0">
                <a:latin typeface="+mj-lt"/>
              </a:rPr>
              <a:t>INR 35,000 Cr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020013" y="4823139"/>
            <a:ext cx="1338782" cy="276971"/>
          </a:xfrm>
          <a:prstGeom prst="rect">
            <a:avLst/>
          </a:prstGeom>
          <a:noFill/>
        </p:spPr>
        <p:txBody>
          <a:bodyPr wrap="square" lIns="76171" tIns="38086" rIns="76171" bIns="38086" rtlCol="0">
            <a:spAutoFit/>
          </a:bodyPr>
          <a:lstStyle/>
          <a:p>
            <a:pPr algn="ctr" defTabSz="799860"/>
            <a:r>
              <a:rPr lang="en-US" sz="1300" b="1" dirty="0">
                <a:latin typeface="+mj-lt"/>
              </a:rPr>
              <a:t>Wave 2</a:t>
            </a:r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945756" y="4075320"/>
            <a:ext cx="2501036" cy="747816"/>
          </a:xfrm>
          <a:prstGeom prst="straightConnector1">
            <a:avLst/>
          </a:prstGeom>
          <a:ln w="952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3840842" y="1929306"/>
            <a:ext cx="2626830" cy="2149216"/>
          </a:xfrm>
          <a:prstGeom prst="straightConnector1">
            <a:avLst/>
          </a:prstGeom>
          <a:ln w="952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6557779" y="1577851"/>
            <a:ext cx="1682223" cy="246866"/>
          </a:xfrm>
          <a:prstGeom prst="straightConnector1">
            <a:avLst/>
          </a:prstGeom>
          <a:ln w="952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 rot="20699550">
            <a:off x="1720842" y="4253883"/>
            <a:ext cx="968154" cy="172147"/>
          </a:xfrm>
          <a:prstGeom prst="rect">
            <a:avLst/>
          </a:prstGeom>
          <a:noFill/>
        </p:spPr>
        <p:txBody>
          <a:bodyPr wrap="square" lIns="0" tIns="27988" rIns="0" bIns="0" rtlCol="0">
            <a:spAutoFit/>
          </a:bodyPr>
          <a:lstStyle/>
          <a:p>
            <a:pPr algn="ctr" defTabSz="799860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CAGR: 25%</a:t>
            </a:r>
            <a:endParaRPr lang="en-IN" sz="1100" b="1" dirty="0">
              <a:latin typeface="+mj-lt"/>
            </a:endParaRPr>
          </a:p>
        </p:txBody>
      </p:sp>
      <p:sp>
        <p:nvSpPr>
          <p:cNvPr id="63" name="TextBox 62"/>
          <p:cNvSpPr txBox="1"/>
          <p:nvPr/>
        </p:nvSpPr>
        <p:spPr>
          <a:xfrm rot="19000428">
            <a:off x="4499129" y="3380209"/>
            <a:ext cx="968154" cy="172147"/>
          </a:xfrm>
          <a:prstGeom prst="rect">
            <a:avLst/>
          </a:prstGeom>
          <a:noFill/>
        </p:spPr>
        <p:txBody>
          <a:bodyPr wrap="square" lIns="0" tIns="27988" rIns="0" bIns="0" rtlCol="0" anchor="ctr">
            <a:spAutoFit/>
          </a:bodyPr>
          <a:lstStyle/>
          <a:p>
            <a:pPr algn="ctr" defTabSz="799860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CAGR: 22%</a:t>
            </a:r>
            <a:endParaRPr lang="en-IN" sz="1100" b="1" dirty="0">
              <a:latin typeface="+mj-lt"/>
            </a:endParaRP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04313335"/>
              </p:ext>
            </p:extLst>
          </p:nvPr>
        </p:nvGraphicFramePr>
        <p:xfrm>
          <a:off x="642993" y="5532569"/>
          <a:ext cx="737359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9835"/>
                <a:gridCol w="6743761"/>
              </a:tblGrid>
              <a:tr h="339309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Wave 1</a:t>
                      </a:r>
                      <a:endParaRPr lang="en-IN" sz="10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Bank-led: </a:t>
                      </a:r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ICICI Prudential, HDFC Life, Kotak Life, Exide life, SBI Life, PNB MetLife</a:t>
                      </a:r>
                    </a:p>
                    <a:p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Non bank-led</a:t>
                      </a:r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: Birla Sunlife, Max Life, Bajaj Allianz, Reliance Life, Tata AIA,  Aviva, Sahara Life, Shriram</a:t>
                      </a:r>
                      <a:r>
                        <a:rPr lang="en-US" sz="9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Life</a:t>
                      </a:r>
                      <a:endParaRPr lang="en-IN" sz="9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9309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Wave 2</a:t>
                      </a:r>
                      <a:endParaRPr lang="en-IN" sz="10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Bank-led: I</a:t>
                      </a:r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DBI</a:t>
                      </a:r>
                      <a:r>
                        <a:rPr lang="en-US" sz="9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Federal, </a:t>
                      </a:r>
                      <a:r>
                        <a:rPr lang="en-US" sz="9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Canara HSBC OBC, </a:t>
                      </a:r>
                      <a:r>
                        <a:rPr lang="en-US" sz="9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Star union Dai-chi Life, India First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</a:p>
                    <a:p>
                      <a:r>
                        <a:rPr lang="en-US" sz="900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Non bank-led: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Bharti AXA, Future Generali, Aegon Religare, DHFL Pramerica, Edelweiss Tokio</a:t>
                      </a:r>
                      <a:endParaRPr lang="en-IN" sz="9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5" name="TextBox 64"/>
          <p:cNvSpPr txBox="1"/>
          <p:nvPr/>
        </p:nvSpPr>
        <p:spPr>
          <a:xfrm rot="21132161">
            <a:off x="7459795" y="1405628"/>
            <a:ext cx="968154" cy="176167"/>
          </a:xfrm>
          <a:prstGeom prst="rect">
            <a:avLst/>
          </a:prstGeom>
          <a:noFill/>
        </p:spPr>
        <p:txBody>
          <a:bodyPr wrap="square" lIns="0" tIns="31969" rIns="0" bIns="0" rtlCol="0" anchor="ctr">
            <a:spAutoFit/>
          </a:bodyPr>
          <a:lstStyle/>
          <a:p>
            <a:pPr algn="ctr" defTabSz="799860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CAGR: 2.5%</a:t>
            </a:r>
            <a:endParaRPr lang="en-IN" sz="1100" b="1" dirty="0"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16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12534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96" y="655638"/>
            <a:ext cx="8229600" cy="868362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3200" b="1" dirty="0"/>
              <a:t>The regulatory changes overview</a:t>
            </a:r>
            <a:endParaRPr lang="en-IN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86941" y="1488434"/>
            <a:ext cx="2228451" cy="1862008"/>
          </a:xfrm>
          <a:prstGeom prst="rect">
            <a:avLst/>
          </a:prstGeom>
          <a:noFill/>
        </p:spPr>
        <p:txBody>
          <a:bodyPr wrap="square" lIns="0" tIns="36570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100" dirty="0">
                <a:latin typeface="+mj-lt"/>
              </a:rPr>
              <a:t>ULIP regulations (FY11)</a:t>
            </a:r>
          </a:p>
          <a:p>
            <a:pPr marL="177791" indent="-17779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+mj-lt"/>
              </a:rPr>
              <a:t>Increased lock-in period for ULIPs from 3 years to 5 years,</a:t>
            </a:r>
          </a:p>
          <a:p>
            <a:pPr marL="177791" indent="-17779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+mj-lt"/>
              </a:rPr>
              <a:t>Age based minimum mortality cover at ~ 10 times premium</a:t>
            </a:r>
          </a:p>
          <a:p>
            <a:pPr marL="177791" indent="-17779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+mj-lt"/>
              </a:rPr>
              <a:t>Caps on surrender charges</a:t>
            </a:r>
          </a:p>
          <a:p>
            <a:pPr marL="177791" indent="-17779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+mj-lt"/>
              </a:rPr>
              <a:t>Cap on reduction in yield basis policy term</a:t>
            </a:r>
          </a:p>
          <a:p>
            <a:pPr marL="177791" indent="-17779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+mj-lt"/>
              </a:rPr>
              <a:t>Pension to offer a minimum 4.5% p.a. guarantee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46340" y="1488435"/>
            <a:ext cx="2425700" cy="1564012"/>
          </a:xfrm>
          <a:prstGeom prst="rect">
            <a:avLst/>
          </a:prstGeom>
          <a:noFill/>
        </p:spPr>
        <p:txBody>
          <a:bodyPr wrap="square" lIns="0" tIns="36570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100" b="1" dirty="0">
                <a:latin typeface="+mj-lt"/>
              </a:rPr>
              <a:t>Linked and Non-linked products regulations (FY13)</a:t>
            </a:r>
          </a:p>
          <a:p>
            <a:pPr marL="177791" indent="-17779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+mj-lt"/>
              </a:rPr>
              <a:t>Minimum death benefit specifications for single and regular premium products</a:t>
            </a:r>
          </a:p>
          <a:p>
            <a:pPr marL="177791" indent="-17779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+mj-lt"/>
              </a:rPr>
              <a:t>Minimum premium payment term of 5 years for non-single premium policies</a:t>
            </a:r>
          </a:p>
          <a:p>
            <a:pPr marL="177791" indent="-17779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+mj-lt"/>
              </a:rPr>
              <a:t>Cap on commission basis premium payment term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39640" y="1488435"/>
            <a:ext cx="2400300" cy="1707897"/>
          </a:xfrm>
          <a:prstGeom prst="rect">
            <a:avLst/>
          </a:prstGeom>
          <a:noFill/>
        </p:spPr>
        <p:txBody>
          <a:bodyPr wrap="square" lIns="0" tIns="36570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100" b="1" dirty="0">
                <a:latin typeface="+mj-lt"/>
              </a:rPr>
              <a:t>Guidelines on pension products (FY12)</a:t>
            </a:r>
          </a:p>
          <a:p>
            <a:pPr marL="177791" indent="-17779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+mj-lt"/>
              </a:rPr>
              <a:t>Scrapped the 4.5% guaranteed annual return clause on ULIP pension</a:t>
            </a:r>
          </a:p>
          <a:p>
            <a:pPr marL="177791" indent="-17779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+mj-lt"/>
              </a:rPr>
              <a:t>However, all pension products to have a guarantee of a non-zero rate of return</a:t>
            </a:r>
          </a:p>
          <a:p>
            <a:pPr marL="177791" indent="-177791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1100" dirty="0">
                <a:latin typeface="+mj-lt"/>
              </a:rPr>
              <a:t>Company that contracts the original deferred pension policy is required to provide the annuity product to the policyholder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0004" y="1274078"/>
            <a:ext cx="8097652" cy="190689"/>
          </a:xfrm>
          <a:prstGeom prst="rect">
            <a:avLst/>
          </a:prstGeom>
          <a:solidFill>
            <a:schemeClr val="accent2"/>
          </a:solidFill>
        </p:spPr>
        <p:txBody>
          <a:bodyPr wrap="square" lIns="0" tIns="32000" rIns="0" bIns="0" rtlCol="0" anchor="ctr" anchorCtr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</a:pPr>
            <a:r>
              <a:rPr lang="en-US" sz="12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Key guidelines </a:t>
            </a:r>
            <a:r>
              <a:rPr lang="en-US" sz="1200" b="1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</a:t>
            </a:r>
            <a:endParaRPr lang="en-US" sz="1200" b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-114258" y="4831938"/>
            <a:ext cx="1619336" cy="31750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 anchorCtr="0"/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+mj-lt"/>
              </a:rPr>
              <a:t>Industry-wide impact</a:t>
            </a:r>
            <a:endParaRPr lang="en-IN" sz="11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97796" y="4168111"/>
            <a:ext cx="2146300" cy="16361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 anchorCtr="0"/>
          <a:lstStyle/>
          <a:p>
            <a:pPr marL="171441" indent="-171441">
              <a:buFont typeface="Wingdings" panose="05000000000000000000" pitchFamily="2" charset="2"/>
              <a:buChar char="§"/>
            </a:pPr>
            <a:endParaRPr lang="en-US" sz="1100" dirty="0">
              <a:solidFill>
                <a:schemeClr val="tx1"/>
              </a:solidFill>
              <a:latin typeface="+mj-lt"/>
            </a:endParaRPr>
          </a:p>
          <a:p>
            <a:pPr marL="171441" indent="-171441">
              <a:buFont typeface="Wingdings" panose="05000000000000000000" pitchFamily="2" charset="2"/>
              <a:buChar char="§"/>
            </a:pPr>
            <a:r>
              <a:rPr lang="en-US" sz="1100" dirty="0" smtClean="0">
                <a:solidFill>
                  <a:schemeClr val="tx1"/>
                </a:solidFill>
                <a:latin typeface="+mj-lt"/>
              </a:rPr>
              <a:t>Reduction in commission</a:t>
            </a:r>
            <a:endParaRPr lang="en-US" sz="1100" dirty="0">
              <a:solidFill>
                <a:schemeClr val="tx1"/>
              </a:solidFill>
              <a:latin typeface="+mj-lt"/>
            </a:endParaRPr>
          </a:p>
          <a:p>
            <a:pPr marL="171441" indent="-171441">
              <a:buFont typeface="Wingdings" panose="05000000000000000000" pitchFamily="2" charset="2"/>
              <a:buChar char="§"/>
            </a:pPr>
            <a:r>
              <a:rPr lang="en-US" sz="1100" dirty="0" smtClean="0">
                <a:solidFill>
                  <a:schemeClr val="tx1"/>
                </a:solidFill>
                <a:latin typeface="+mj-lt"/>
              </a:rPr>
              <a:t>Reduction in margin and loadings  leading to downsizing of Agency</a:t>
            </a:r>
            <a:endParaRPr lang="en-IN" sz="1100" dirty="0">
              <a:solidFill>
                <a:schemeClr val="tx1"/>
              </a:solidFill>
              <a:latin typeface="+mj-lt"/>
            </a:endParaRPr>
          </a:p>
          <a:p>
            <a:pPr marL="171441" indent="-171441">
              <a:buFont typeface="Wingdings" panose="05000000000000000000" pitchFamily="2" charset="2"/>
              <a:buChar char="§"/>
            </a:pPr>
            <a:endParaRPr lang="en-US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463195" y="4161292"/>
            <a:ext cx="2400300" cy="16361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 anchorCtr="0"/>
          <a:lstStyle/>
          <a:p>
            <a:pPr marL="171441" indent="-171441">
              <a:buFont typeface="Wingdings" panose="05000000000000000000" pitchFamily="2" charset="2"/>
              <a:buChar char="§"/>
            </a:pPr>
            <a:r>
              <a:rPr lang="en-US" sz="1100" dirty="0" smtClean="0">
                <a:solidFill>
                  <a:schemeClr val="tx1"/>
                </a:solidFill>
                <a:latin typeface="+mj-lt"/>
              </a:rPr>
              <a:t>No Pension products  available for sale for a long time. Hence, decline in new business.</a:t>
            </a:r>
            <a:endParaRPr lang="en-US" sz="1100" dirty="0">
              <a:solidFill>
                <a:schemeClr val="tx1"/>
              </a:solidFill>
              <a:latin typeface="+mj-lt"/>
            </a:endParaRPr>
          </a:p>
          <a:p>
            <a:endParaRPr lang="en-US" sz="1100" dirty="0">
              <a:solidFill>
                <a:schemeClr val="tx1"/>
              </a:solidFill>
              <a:latin typeface="+mj-lt"/>
            </a:endParaRPr>
          </a:p>
          <a:p>
            <a:pPr marL="171441" indent="-171441">
              <a:buFont typeface="Wingdings" panose="05000000000000000000" pitchFamily="2" charset="2"/>
              <a:buChar char="§"/>
            </a:pPr>
            <a:endParaRPr lang="en-IN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82595" y="4161290"/>
            <a:ext cx="2400300" cy="16361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 anchorCtr="0"/>
          <a:lstStyle/>
          <a:p>
            <a:pPr marL="171441" indent="-171441">
              <a:buFont typeface="Wingdings" panose="05000000000000000000" pitchFamily="2" charset="2"/>
              <a:buChar char="§"/>
            </a:pPr>
            <a:r>
              <a:rPr lang="en-US" sz="1100" dirty="0" smtClean="0">
                <a:solidFill>
                  <a:schemeClr val="tx1"/>
                </a:solidFill>
                <a:latin typeface="+mj-lt"/>
              </a:rPr>
              <a:t>Re-pricing of products</a:t>
            </a:r>
            <a:endParaRPr lang="en-US" sz="1100" dirty="0">
              <a:solidFill>
                <a:schemeClr val="tx1"/>
              </a:solidFill>
              <a:latin typeface="+mj-lt"/>
            </a:endParaRPr>
          </a:p>
          <a:p>
            <a:endParaRPr lang="en-US" sz="1100" dirty="0">
              <a:solidFill>
                <a:schemeClr val="tx1"/>
              </a:solidFill>
              <a:latin typeface="+mj-lt"/>
            </a:endParaRPr>
          </a:p>
          <a:p>
            <a:pPr marL="171441" indent="-171441">
              <a:buFont typeface="Wingdings" panose="05000000000000000000" pitchFamily="2" charset="2"/>
              <a:buChar char="§"/>
            </a:pPr>
            <a:r>
              <a:rPr lang="en-US" sz="1100" dirty="0" smtClean="0">
                <a:solidFill>
                  <a:schemeClr val="tx1"/>
                </a:solidFill>
                <a:latin typeface="+mj-lt"/>
              </a:rPr>
              <a:t>Reduced commission – reduced new business</a:t>
            </a:r>
            <a:endParaRPr lang="en-IN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Chevron 2"/>
          <p:cNvSpPr/>
          <p:nvPr/>
        </p:nvSpPr>
        <p:spPr>
          <a:xfrm rot="5400000">
            <a:off x="1673217" y="3025311"/>
            <a:ext cx="437902" cy="1353886"/>
          </a:xfrm>
          <a:prstGeom prst="chevron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01" tIns="40000" rIns="80001" bIns="40000" rtlCol="0" anchor="t" anchorCtr="0"/>
          <a:lstStyle/>
          <a:p>
            <a:pPr algn="ctr"/>
            <a:endParaRPr lang="en-IN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Chevron 13"/>
          <p:cNvSpPr/>
          <p:nvPr/>
        </p:nvSpPr>
        <p:spPr>
          <a:xfrm rot="5400000">
            <a:off x="4420839" y="3005588"/>
            <a:ext cx="437902" cy="1353886"/>
          </a:xfrm>
          <a:prstGeom prst="chevron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01" tIns="40000" rIns="80001" bIns="40000" rtlCol="0" anchor="t" anchorCtr="0"/>
          <a:lstStyle/>
          <a:p>
            <a:pPr algn="ctr"/>
            <a:endParaRPr lang="en-IN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Chevron 22"/>
          <p:cNvSpPr/>
          <p:nvPr/>
        </p:nvSpPr>
        <p:spPr>
          <a:xfrm rot="5400000">
            <a:off x="7263794" y="2955767"/>
            <a:ext cx="437902" cy="1353886"/>
          </a:xfrm>
          <a:prstGeom prst="chevron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01" tIns="40000" rIns="80001" bIns="40000" rtlCol="0" anchor="t" anchorCtr="0"/>
          <a:lstStyle/>
          <a:p>
            <a:pPr algn="ctr"/>
            <a:endParaRPr lang="en-IN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17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30761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 txBox="1">
            <a:spLocks noChangeArrowheads="1"/>
          </p:cNvSpPr>
          <p:nvPr/>
        </p:nvSpPr>
        <p:spPr>
          <a:xfrm>
            <a:off x="4811712" y="1752601"/>
            <a:ext cx="4027488" cy="4724400"/>
          </a:xfrm>
          <a:prstGeom prst="rect">
            <a:avLst/>
          </a:prstGeom>
        </p:spPr>
        <p:txBody>
          <a:bodyPr lIns="79988" tIns="39993" rIns="79988" bIns="39993"/>
          <a:lstStyle>
            <a:lvl1pPr marL="171450" indent="-17145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EYInterstate" pitchFamily="2" charset="0"/>
                <a:ea typeface="+mn-ea"/>
                <a:cs typeface="+mn-cs"/>
              </a:defRPr>
            </a:lvl1pPr>
            <a:lvl2pPr marL="342900" indent="-1682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EYInterstate Light" pitchFamily="2" charset="0"/>
                <a:ea typeface="+mn-ea"/>
                <a:cs typeface="+mn-cs"/>
              </a:defRPr>
            </a:lvl2pPr>
            <a:lvl3pPr marL="517525" indent="-18415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EYInterstate Light" pitchFamily="2" charset="0"/>
                <a:ea typeface="+mn-ea"/>
                <a:cs typeface="+mn-cs"/>
              </a:defRPr>
            </a:lvl3pPr>
            <a:lvl4pPr marL="685800" indent="-1682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EYInterstate Light" pitchFamily="2" charset="0"/>
                <a:ea typeface="+mn-ea"/>
                <a:cs typeface="+mn-cs"/>
              </a:defRPr>
            </a:lvl4pPr>
            <a:lvl5pPr marL="860425" indent="-17462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sz="1200" kern="1200">
                <a:solidFill>
                  <a:schemeClr val="bg1"/>
                </a:solidFill>
                <a:latin typeface="EYInterstate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E600"/>
              </a:buClr>
              <a:buNone/>
            </a:pPr>
            <a:r>
              <a:rPr lang="en-GB" sz="18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What are the drivers</a:t>
            </a:r>
            <a:r>
              <a:rPr lang="en-GB" sz="18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  <a:p>
            <a:pPr marL="0" indent="0">
              <a:buClr>
                <a:srgbClr val="FFE600"/>
              </a:buClr>
              <a:buNone/>
            </a:pPr>
            <a:endParaRPr lang="en-GB" sz="18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333375" lvl="2" indent="0">
              <a:spcAft>
                <a:spcPts val="525"/>
              </a:spcAft>
              <a:buClr>
                <a:srgbClr val="FFE600"/>
              </a:buClr>
              <a:buNone/>
            </a:pPr>
            <a:r>
              <a:rPr lang="en-GB" sz="18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Structural Value</a:t>
            </a:r>
            <a:r>
              <a:rPr lang="en-GB" sz="18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–</a:t>
            </a:r>
          </a:p>
          <a:p>
            <a:pPr marL="685800" lvl="4" indent="0">
              <a:spcAft>
                <a:spcPts val="525"/>
              </a:spcAft>
              <a:buClr>
                <a:srgbClr val="FFE600"/>
              </a:buClr>
              <a:buNone/>
            </a:pPr>
            <a:r>
              <a:rPr lang="en-GB" sz="18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Business Mix</a:t>
            </a:r>
          </a:p>
          <a:p>
            <a:pPr marL="685800" lvl="4" indent="0">
              <a:spcAft>
                <a:spcPts val="525"/>
              </a:spcAft>
              <a:buClr>
                <a:srgbClr val="FFE600"/>
              </a:buClr>
              <a:buNone/>
            </a:pPr>
            <a:r>
              <a:rPr lang="en-GB" sz="18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Future / Expected Profit </a:t>
            </a:r>
            <a:r>
              <a:rPr lang="en-GB" sz="18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Margin</a:t>
            </a:r>
          </a:p>
          <a:p>
            <a:pPr marL="685800" lvl="4" indent="0">
              <a:spcAft>
                <a:spcPts val="525"/>
              </a:spcAft>
              <a:buClr>
                <a:srgbClr val="FFE600"/>
              </a:buClr>
              <a:buNone/>
            </a:pPr>
            <a:r>
              <a:rPr lang="en-GB" sz="18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Future Growth Rate</a:t>
            </a:r>
          </a:p>
          <a:p>
            <a:pPr marL="685800" lvl="4" indent="0">
              <a:spcAft>
                <a:spcPts val="525"/>
              </a:spcAft>
              <a:buClr>
                <a:srgbClr val="FFE600"/>
              </a:buClr>
              <a:buNone/>
            </a:pPr>
            <a:r>
              <a:rPr lang="en-GB" sz="18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Risk Discount Rate</a:t>
            </a:r>
          </a:p>
          <a:p>
            <a:pPr marL="333375" lvl="2" indent="0">
              <a:spcAft>
                <a:spcPts val="525"/>
              </a:spcAft>
              <a:buClr>
                <a:srgbClr val="FFE600"/>
              </a:buClr>
              <a:buNone/>
            </a:pPr>
            <a:r>
              <a:rPr lang="en-GB" sz="18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Actual Expenses</a:t>
            </a:r>
          </a:p>
          <a:p>
            <a:pPr marL="333375" lvl="2" indent="0">
              <a:spcAft>
                <a:spcPts val="525"/>
              </a:spcAft>
              <a:buClr>
                <a:srgbClr val="FFE600"/>
              </a:buClr>
              <a:buNone/>
            </a:pPr>
            <a:r>
              <a:rPr lang="en-GB" sz="18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Persistency</a:t>
            </a:r>
          </a:p>
          <a:p>
            <a:pPr marL="333375" lvl="2" indent="0">
              <a:spcAft>
                <a:spcPts val="525"/>
              </a:spcAft>
              <a:buClr>
                <a:srgbClr val="FFE600"/>
              </a:buClr>
              <a:buNone/>
            </a:pPr>
            <a:r>
              <a:rPr lang="en-GB" sz="18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Miscellaneous</a:t>
            </a:r>
          </a:p>
          <a:p>
            <a:pPr marL="0" indent="0">
              <a:buClr>
                <a:srgbClr val="FFE600"/>
              </a:buClr>
              <a:buNone/>
            </a:pPr>
            <a:endParaRPr lang="en-US" sz="18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04800" y="1676400"/>
            <a:ext cx="3959241" cy="4876801"/>
            <a:chOff x="468313" y="2133601"/>
            <a:chExt cx="3959241" cy="2351089"/>
          </a:xfrm>
        </p:grpSpPr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1476391" y="3573465"/>
              <a:ext cx="2951163" cy="911225"/>
            </a:xfrm>
            <a:prstGeom prst="cube">
              <a:avLst>
                <a:gd name="adj" fmla="val 25000"/>
              </a:avLst>
            </a:prstGeom>
            <a:solidFill>
              <a:schemeClr val="hlink"/>
            </a:solidFill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lIns="91154" tIns="45578" rIns="91154" bIns="45578" anchor="ctr"/>
            <a:lstStyle/>
            <a:p>
              <a:pPr algn="ctr" defTabSz="80006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 smtClean="0">
                  <a:solidFill>
                    <a:srgbClr val="FFFFFF"/>
                  </a:solidFill>
                  <a:latin typeface="+mj-lt"/>
                  <a:cs typeface="Times New Roman" pitchFamily="18" charset="0"/>
                </a:rPr>
                <a:t>Structural Value</a:t>
              </a:r>
              <a:endParaRPr lang="en-GB" b="1" dirty="0">
                <a:solidFill>
                  <a:srgbClr val="FFFFFF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1476391" y="2854328"/>
              <a:ext cx="2951163" cy="787400"/>
            </a:xfrm>
            <a:prstGeom prst="cube">
              <a:avLst>
                <a:gd name="adj" fmla="val 25000"/>
              </a:avLst>
            </a:prstGeom>
            <a:solidFill>
              <a:schemeClr val="folHlink"/>
            </a:solidFill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lIns="91154" tIns="45578" rIns="91154" bIns="45578" anchor="ctr"/>
            <a:lstStyle/>
            <a:p>
              <a:pPr algn="ctr" defTabSz="80006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>
                  <a:solidFill>
                    <a:srgbClr val="FFFFFF"/>
                  </a:solidFill>
                  <a:latin typeface="+mj-lt"/>
                  <a:cs typeface="Times New Roman" pitchFamily="18" charset="0"/>
                </a:rPr>
                <a:t> </a:t>
              </a:r>
              <a:r>
                <a:rPr lang="en-GB" b="1" dirty="0" smtClean="0">
                  <a:solidFill>
                    <a:srgbClr val="FFFFFF"/>
                  </a:solidFill>
                  <a:latin typeface="+mj-lt"/>
                  <a:cs typeface="Times New Roman" pitchFamily="18" charset="0"/>
                </a:rPr>
                <a:t>– Acquisition Expense Overrun</a:t>
              </a:r>
              <a:r>
                <a:rPr lang="en-GB" sz="2000" b="1" dirty="0">
                  <a:solidFill>
                    <a:srgbClr val="FFFFFF"/>
                  </a:solidFill>
                  <a:latin typeface="+mj-lt"/>
                  <a:cs typeface="Times New Roman" pitchFamily="18" charset="0"/>
                </a:rPr>
                <a:t> </a:t>
              </a:r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1476375" y="2133601"/>
              <a:ext cx="2949575" cy="787400"/>
            </a:xfrm>
            <a:prstGeom prst="cube">
              <a:avLst>
                <a:gd name="adj" fmla="val 25000"/>
              </a:avLst>
            </a:prstGeom>
            <a:solidFill>
              <a:srgbClr val="F2F2F2"/>
            </a:solidFill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lIns="91154" tIns="45578" rIns="91154" bIns="45578" anchor="ctr"/>
            <a:lstStyle/>
            <a:p>
              <a:pPr algn="ctr" defTabSz="80006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 smtClean="0">
                  <a:solidFill>
                    <a:srgbClr val="808080"/>
                  </a:solidFill>
                  <a:latin typeface="+mj-lt"/>
                  <a:cs typeface="Times New Roman" pitchFamily="18" charset="0"/>
                </a:rPr>
                <a:t>Embedded Value</a:t>
              </a:r>
              <a:endParaRPr lang="en-GB" b="1" dirty="0">
                <a:solidFill>
                  <a:srgbClr val="808080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11" name="AutoShape 10"/>
            <p:cNvSpPr>
              <a:spLocks/>
            </p:cNvSpPr>
            <p:nvPr/>
          </p:nvSpPr>
          <p:spPr bwMode="auto">
            <a:xfrm>
              <a:off x="1187468" y="2206626"/>
              <a:ext cx="144463" cy="2278063"/>
            </a:xfrm>
            <a:prstGeom prst="leftBrace">
              <a:avLst>
                <a:gd name="adj1" fmla="val 131410"/>
                <a:gd name="adj2" fmla="val 50000"/>
              </a:avLst>
            </a:prstGeom>
            <a:noFill/>
            <a:ln w="50800">
              <a:solidFill>
                <a:srgbClr val="868686"/>
              </a:solidFill>
              <a:round/>
              <a:headEnd type="none" w="sm" len="sm"/>
              <a:tailEnd type="none" w="sm" len="sm"/>
            </a:ln>
          </p:spPr>
          <p:txBody>
            <a:bodyPr wrap="none" lIns="91154" tIns="45578" rIns="91154" bIns="45578" anchor="ctr"/>
            <a:lstStyle/>
            <a:p>
              <a:pPr algn="ctr" defTabSz="800060"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808080"/>
                </a:solidFill>
                <a:latin typeface="+mj-lt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468313" y="3122615"/>
              <a:ext cx="569912" cy="498475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91154" tIns="45578" rIns="91154" bIns="45578" anchor="ctr"/>
            <a:lstStyle/>
            <a:p>
              <a:pPr algn="ctr" defTabSz="80006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>
                  <a:solidFill>
                    <a:srgbClr val="FFFFFF"/>
                  </a:solidFill>
                  <a:latin typeface="+mj-lt"/>
                  <a:cs typeface="Times New Roman" pitchFamily="18" charset="0"/>
                </a:rPr>
                <a:t>A</a:t>
              </a:r>
              <a:r>
                <a:rPr lang="en-GB" b="1" dirty="0" smtClean="0">
                  <a:solidFill>
                    <a:srgbClr val="FFFFFF"/>
                  </a:solidFill>
                  <a:latin typeface="+mj-lt"/>
                  <a:cs typeface="Times New Roman" pitchFamily="18" charset="0"/>
                </a:rPr>
                <a:t>V</a:t>
              </a:r>
              <a:r>
                <a:rPr lang="en-GB" b="1" dirty="0" smtClean="0">
                  <a:solidFill>
                    <a:srgbClr val="808080"/>
                  </a:solidFill>
                  <a:latin typeface="+mj-lt"/>
                  <a:cs typeface="Times New Roman" pitchFamily="18" charset="0"/>
                </a:rPr>
                <a:t> </a:t>
              </a:r>
              <a:endParaRPr lang="en-GB" b="1" dirty="0">
                <a:solidFill>
                  <a:srgbClr val="808080"/>
                </a:solidFill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14" name="Title 2"/>
          <p:cNvSpPr>
            <a:spLocks noGrp="1"/>
          </p:cNvSpPr>
          <p:nvPr>
            <p:ph type="title"/>
          </p:nvPr>
        </p:nvSpPr>
        <p:spPr>
          <a:xfrm>
            <a:off x="111456" y="533400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Appraisal Value</a:t>
            </a:r>
            <a:endParaRPr lang="en-IN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18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90629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5179127"/>
              </p:ext>
            </p:extLst>
          </p:nvPr>
        </p:nvGraphicFramePr>
        <p:xfrm>
          <a:off x="304800" y="1874837"/>
          <a:ext cx="8610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" y="1371600"/>
            <a:ext cx="3873179" cy="369304"/>
          </a:xfrm>
          <a:prstGeom prst="rect">
            <a:avLst/>
          </a:prstGeom>
          <a:noFill/>
        </p:spPr>
        <p:txBody>
          <a:bodyPr wrap="none" lIns="91410" tIns="45706" rIns="91410" bIns="45706" rtlCol="0">
            <a:spAutoFit/>
          </a:bodyPr>
          <a:lstStyle/>
          <a:p>
            <a:pPr defTabSz="800060"/>
            <a:r>
              <a:rPr lang="en-US" b="1" i="1" dirty="0" smtClean="0">
                <a:latin typeface="+mj-lt"/>
              </a:rPr>
              <a:t>Business Value = VNB * Multiplier + EV</a:t>
            </a:r>
            <a:endParaRPr lang="en-US" b="1" i="1" dirty="0">
              <a:latin typeface="+mj-lt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111456" y="552142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Value Creation Framework</a:t>
            </a:r>
            <a:endParaRPr lang="en-IN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19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1116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1456" y="552142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Agenda</a:t>
            </a:r>
            <a:endParaRPr lang="en-IN" sz="3200" b="1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388424" y="6400800"/>
            <a:ext cx="658979" cy="436488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D5FF82-D66C-4B64-9E94-05A7A11E3736}" type="slidenum">
              <a:rPr lang="en-IN" smtClean="0"/>
              <a:pPr/>
              <a:t>2</a:t>
            </a:fld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166048" y="1379560"/>
            <a:ext cx="8610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000" dirty="0" smtClean="0">
                <a:hlinkClick r:id="rId3" action="ppaction://hlinksldjump"/>
              </a:rPr>
              <a:t>Introduction</a:t>
            </a:r>
            <a:endParaRPr lang="en-US" sz="2000" dirty="0" smtClean="0"/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000" dirty="0" smtClean="0"/>
              <a:t>Industry Analysis</a:t>
            </a:r>
          </a:p>
          <a:p>
            <a:pPr marL="573088" indent="-285750" algn="just">
              <a:spcBef>
                <a:spcPts val="600"/>
              </a:spcBef>
              <a:spcAft>
                <a:spcPts val="600"/>
              </a:spcAft>
              <a:buFont typeface="Symbol" pitchFamily="18" charset="2"/>
              <a:buChar char=""/>
            </a:pPr>
            <a:r>
              <a:rPr lang="en-US" sz="2000" dirty="0" smtClean="0">
                <a:hlinkClick r:id="rId4" action="ppaction://hlinksldjump"/>
              </a:rPr>
              <a:t>General Insurance</a:t>
            </a:r>
            <a:endParaRPr lang="en-US" sz="2000" dirty="0" smtClean="0"/>
          </a:p>
          <a:p>
            <a:pPr marL="573088" indent="-285750" algn="just">
              <a:spcBef>
                <a:spcPts val="600"/>
              </a:spcBef>
              <a:spcAft>
                <a:spcPts val="600"/>
              </a:spcAft>
              <a:buFont typeface="Symbol" pitchFamily="18" charset="2"/>
              <a:buChar char=""/>
            </a:pPr>
            <a:r>
              <a:rPr lang="en-US" sz="2000" dirty="0" smtClean="0">
                <a:hlinkClick r:id="rId5" action="ppaction://hlinksldjump"/>
              </a:rPr>
              <a:t>Life Insurance</a:t>
            </a:r>
            <a:endParaRPr lang="en-US" sz="2000" dirty="0" smtClean="0"/>
          </a:p>
          <a:p>
            <a:pPr marL="573088" indent="-285750" algn="just">
              <a:spcBef>
                <a:spcPts val="600"/>
              </a:spcBef>
              <a:spcAft>
                <a:spcPts val="600"/>
              </a:spcAft>
              <a:buFont typeface="Symbol" pitchFamily="18" charset="2"/>
              <a:buChar char=""/>
            </a:pPr>
            <a:r>
              <a:rPr lang="en-US" sz="2000" dirty="0" smtClean="0">
                <a:hlinkClick r:id="rId6" action="ppaction://hlinksldjump"/>
              </a:rPr>
              <a:t>E-Commerce</a:t>
            </a:r>
            <a:endParaRPr lang="en-US" sz="2000" dirty="0" smtClean="0"/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000" dirty="0" smtClean="0">
                <a:hlinkClick r:id="rId7" action="ppaction://hlinksldjump"/>
              </a:rPr>
              <a:t>Summary</a:t>
            </a:r>
            <a:endParaRPr lang="en-US" sz="2000" dirty="0" smtClean="0"/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000" dirty="0" smtClean="0">
                <a:hlinkClick r:id="rId8" action="ppaction://hlinksldjump"/>
              </a:rPr>
              <a:t>Questions</a:t>
            </a:r>
            <a:endParaRPr lang="en-US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239254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458200" cy="5181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 smtClean="0"/>
              <a:t>MACRO ANALYSIS</a:t>
            </a:r>
            <a:endParaRPr lang="en-IN" sz="24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482203110"/>
              </p:ext>
            </p:extLst>
          </p:nvPr>
        </p:nvGraphicFramePr>
        <p:xfrm>
          <a:off x="971600" y="2060848"/>
          <a:ext cx="7200800" cy="3958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111456" y="552142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Life Insurance: Industry Analysis</a:t>
            </a:r>
            <a:endParaRPr lang="en-IN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20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90560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21</a:t>
            </a:fld>
            <a:endParaRPr lang="en-IN" dirty="0"/>
          </a:p>
        </p:txBody>
      </p:sp>
      <p:grpSp>
        <p:nvGrpSpPr>
          <p:cNvPr id="5" name="Group 4"/>
          <p:cNvGrpSpPr/>
          <p:nvPr/>
        </p:nvGrpSpPr>
        <p:grpSpPr>
          <a:xfrm>
            <a:off x="304800" y="1371600"/>
            <a:ext cx="8458200" cy="1337320"/>
            <a:chOff x="457200" y="1600200"/>
            <a:chExt cx="8229600" cy="1768520"/>
          </a:xfrm>
        </p:grpSpPr>
        <p:sp>
          <p:nvSpPr>
            <p:cNvPr id="6" name="Rounded Rectangle 5"/>
            <p:cNvSpPr/>
            <p:nvPr/>
          </p:nvSpPr>
          <p:spPr>
            <a:xfrm>
              <a:off x="2590800" y="1844720"/>
              <a:ext cx="6096000" cy="1524000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- Market </a:t>
              </a:r>
              <a:r>
                <a:rPr lang="en-US" sz="1600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Size  - $ 1 trillion  by 2020, 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n-US" sz="1600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Market Growth rate – 12 % to 15</a:t>
              </a:r>
              <a:r>
                <a:rPr lang="en-US" sz="1600" dirty="0" smtClean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% pa</a:t>
              </a:r>
              <a:endParaRPr lang="en-US" sz="1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457200" y="1600200"/>
              <a:ext cx="2362200" cy="6858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latin typeface="+mj-lt"/>
                </a:rPr>
                <a:t>Potential</a:t>
              </a:r>
              <a:endParaRPr lang="en-US" sz="1600" b="1" dirty="0">
                <a:latin typeface="+mj-lt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90264" y="2789312"/>
            <a:ext cx="8458200" cy="1935089"/>
            <a:chOff x="457200" y="1717167"/>
            <a:chExt cx="8229600" cy="1485184"/>
          </a:xfrm>
        </p:grpSpPr>
        <p:sp>
          <p:nvSpPr>
            <p:cNvPr id="9" name="Rounded Rectangle 8"/>
            <p:cNvSpPr/>
            <p:nvPr/>
          </p:nvSpPr>
          <p:spPr>
            <a:xfrm>
              <a:off x="2590800" y="1844720"/>
              <a:ext cx="6096000" cy="1357631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endParaRPr lang="en-US" sz="16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Favorable </a:t>
              </a:r>
              <a:r>
                <a:rPr lang="en-US" sz="1600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demographics – Insurable population – 75 Crores lives, Average Age 27, 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n-US" sz="1600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Increased consumer awareness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n-US" sz="1600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Insurance premium % of Domestic savings – 35% by 2020 from 26% in 2010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n-US" sz="1600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Leveraging Digital Platform to tap into the target market</a:t>
              </a: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57200" y="1717167"/>
              <a:ext cx="2362200" cy="49096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  <a:latin typeface="+mj-lt"/>
                </a:rPr>
                <a:t>Reason</a:t>
              </a:r>
              <a:endParaRPr 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90264" y="4869160"/>
            <a:ext cx="8458200" cy="1337320"/>
            <a:chOff x="457200" y="1600200"/>
            <a:chExt cx="8229600" cy="1768520"/>
          </a:xfrm>
        </p:grpSpPr>
        <p:sp>
          <p:nvSpPr>
            <p:cNvPr id="12" name="Rounded Rectangle 11"/>
            <p:cNvSpPr/>
            <p:nvPr/>
          </p:nvSpPr>
          <p:spPr>
            <a:xfrm>
              <a:off x="2590800" y="1844720"/>
              <a:ext cx="6096000" cy="1524000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- Stable regulatory environment </a:t>
              </a:r>
              <a:endParaRPr lang="en-US" sz="1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Cost effective distribution channel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Untapped potential – Digital space</a:t>
              </a:r>
            </a:p>
            <a:p>
              <a:pPr marL="285750" lvl="0" indent="-28575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n-US" sz="1600" dirty="0" smtClean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Product innovation</a:t>
              </a:r>
              <a:endParaRPr lang="en-US" sz="1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57200" y="1600200"/>
              <a:ext cx="2362200" cy="6858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latin typeface="+mj-lt"/>
                </a:rPr>
                <a:t>Challenges</a:t>
              </a:r>
              <a:endParaRPr lang="en-US" sz="1600" b="1" dirty="0">
                <a:latin typeface="+mj-lt"/>
              </a:endParaRPr>
            </a:p>
          </p:txBody>
        </p:sp>
      </p:grpSp>
      <p:sp>
        <p:nvSpPr>
          <p:cNvPr id="15" name="Title 2"/>
          <p:cNvSpPr>
            <a:spLocks noGrp="1"/>
          </p:cNvSpPr>
          <p:nvPr>
            <p:ph type="title"/>
          </p:nvPr>
        </p:nvSpPr>
        <p:spPr>
          <a:xfrm>
            <a:off x="111456" y="552142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Future Outlook</a:t>
            </a:r>
            <a:endParaRPr lang="en-IN" sz="3200" b="1" dirty="0"/>
          </a:p>
        </p:txBody>
      </p:sp>
    </p:spTree>
    <p:extLst>
      <p:ext uri="{BB962C8B-B14F-4D97-AF65-F5344CB8AC3E}">
        <p14:creationId xmlns="" xmlns:p14="http://schemas.microsoft.com/office/powerpoint/2010/main" val="302677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686800" cy="5181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 smtClean="0"/>
              <a:t>RATIO ANALYSIS</a:t>
            </a:r>
            <a:endParaRPr lang="en-IN" sz="2400" b="1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29506890"/>
              </p:ext>
            </p:extLst>
          </p:nvPr>
        </p:nvGraphicFramePr>
        <p:xfrm>
          <a:off x="971600" y="2060848"/>
          <a:ext cx="7200800" cy="4111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-291377" y="3681640"/>
            <a:ext cx="1868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Risk Management</a:t>
            </a:r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7201045" y="3614568"/>
            <a:ext cx="2312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Corporate Governance</a:t>
            </a:r>
            <a:endParaRPr lang="en-IN" dirty="0"/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111456" y="552142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Industry Analysis</a:t>
            </a:r>
            <a:endParaRPr lang="en-IN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22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35798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85968600"/>
              </p:ext>
            </p:extLst>
          </p:nvPr>
        </p:nvGraphicFramePr>
        <p:xfrm>
          <a:off x="228600" y="1371600"/>
          <a:ext cx="6079104" cy="2478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17982786"/>
              </p:ext>
            </p:extLst>
          </p:nvPr>
        </p:nvGraphicFramePr>
        <p:xfrm>
          <a:off x="228600" y="4114800"/>
          <a:ext cx="5976664" cy="2478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400800" y="1563308"/>
            <a:ext cx="2438400" cy="3484540"/>
          </a:xfrm>
          <a:prstGeom prst="rect">
            <a:avLst/>
          </a:prstGeom>
          <a:noFill/>
        </p:spPr>
        <p:txBody>
          <a:bodyPr wrap="square" lIns="0" tIns="32000" rIns="0" bIns="0" rtlCol="0">
            <a:spAutoFit/>
          </a:bodyPr>
          <a:lstStyle/>
          <a:p>
            <a:pPr marL="250031" indent="-250031"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</a:pPr>
            <a:r>
              <a:rPr lang="en-US" sz="1400" b="1" dirty="0" smtClean="0">
                <a:latin typeface="+mj-lt"/>
              </a:rPr>
              <a:t>Expense </a:t>
            </a:r>
            <a:r>
              <a:rPr lang="en-US" sz="1400" b="1" dirty="0">
                <a:latin typeface="+mj-lt"/>
              </a:rPr>
              <a:t>Ratio</a:t>
            </a:r>
            <a:r>
              <a:rPr lang="en-US" sz="1400" dirty="0">
                <a:latin typeface="+mj-lt"/>
              </a:rPr>
              <a:t> = </a:t>
            </a:r>
          </a:p>
          <a:p>
            <a:pPr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</a:pPr>
            <a:r>
              <a:rPr lang="en-US" sz="1400" dirty="0">
                <a:latin typeface="+mj-lt"/>
              </a:rPr>
              <a:t>OPEX / Premium Income</a:t>
            </a:r>
          </a:p>
          <a:p>
            <a:pPr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</a:pPr>
            <a:r>
              <a:rPr lang="en-US" sz="1400" dirty="0">
                <a:latin typeface="+mj-lt"/>
              </a:rPr>
              <a:t>Other measures also followed – ex. OPEX to </a:t>
            </a:r>
            <a:r>
              <a:rPr lang="en-US" sz="1400" dirty="0" smtClean="0">
                <a:latin typeface="+mj-lt"/>
              </a:rPr>
              <a:t>FYP</a:t>
            </a:r>
          </a:p>
          <a:p>
            <a:pPr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</a:pPr>
            <a:endParaRPr lang="en-US" sz="1400" b="1" dirty="0">
              <a:latin typeface="+mj-lt"/>
            </a:endParaRPr>
          </a:p>
          <a:p>
            <a:pPr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</a:pPr>
            <a:r>
              <a:rPr lang="en-US" sz="1400" b="1" dirty="0">
                <a:latin typeface="+mj-lt"/>
              </a:rPr>
              <a:t>Adjusted </a:t>
            </a:r>
            <a:r>
              <a:rPr lang="en-US" sz="1400" b="1" dirty="0" err="1">
                <a:latin typeface="+mj-lt"/>
              </a:rPr>
              <a:t>Opex</a:t>
            </a:r>
            <a:r>
              <a:rPr lang="en-US" sz="1400" b="1" dirty="0">
                <a:latin typeface="+mj-lt"/>
              </a:rPr>
              <a:t> Ratio </a:t>
            </a:r>
            <a:r>
              <a:rPr lang="en-US" sz="1400" dirty="0">
                <a:latin typeface="+mj-lt"/>
              </a:rPr>
              <a:t>=  </a:t>
            </a:r>
          </a:p>
          <a:p>
            <a:pPr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</a:pPr>
            <a:r>
              <a:rPr lang="en-US" sz="1400" dirty="0">
                <a:latin typeface="+mj-lt"/>
              </a:rPr>
              <a:t>OPEX / (Premium Income + Investment Income -  Increase Reserve) </a:t>
            </a:r>
          </a:p>
          <a:p>
            <a:pPr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</a:pPr>
            <a:endParaRPr lang="en-US" sz="1400" dirty="0">
              <a:latin typeface="+mj-lt"/>
            </a:endParaRPr>
          </a:p>
          <a:p>
            <a:pPr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</a:pPr>
            <a:r>
              <a:rPr lang="en-US" sz="1400" dirty="0">
                <a:latin typeface="+mj-lt"/>
              </a:rPr>
              <a:t>OPEX Ratio</a:t>
            </a:r>
          </a:p>
          <a:p>
            <a:pPr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</a:pPr>
            <a:r>
              <a:rPr lang="en-US" sz="1400" dirty="0">
                <a:latin typeface="+mj-lt"/>
              </a:rPr>
              <a:t>China – 8.3%</a:t>
            </a:r>
          </a:p>
          <a:p>
            <a:pPr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</a:pPr>
            <a:r>
              <a:rPr lang="en-US" sz="1400" dirty="0">
                <a:latin typeface="+mj-lt"/>
              </a:rPr>
              <a:t>UK – 4.8%</a:t>
            </a:r>
          </a:p>
          <a:p>
            <a:pPr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</a:pPr>
            <a:r>
              <a:rPr lang="en-US" sz="1400" dirty="0">
                <a:latin typeface="+mj-lt"/>
              </a:rPr>
              <a:t>Singapore – 6.9%</a:t>
            </a:r>
          </a:p>
          <a:p>
            <a:pPr marL="250031" indent="-250031">
              <a:lnSpc>
                <a:spcPct val="85000"/>
              </a:lnSpc>
              <a:spcAft>
                <a:spcPts val="525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endParaRPr lang="en-IN" sz="1400" dirty="0">
              <a:latin typeface="+mj-lt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11456" y="552142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Industry Trend: Private Players vs. LIC</a:t>
            </a:r>
            <a:endParaRPr kumimoji="0" lang="en-IN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23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48208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Chart 5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925065232"/>
              </p:ext>
            </p:extLst>
          </p:nvPr>
        </p:nvGraphicFramePr>
        <p:xfrm>
          <a:off x="6586637" y="2282891"/>
          <a:ext cx="2246220" cy="1496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9" name="Chart 4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280373196"/>
              </p:ext>
            </p:extLst>
          </p:nvPr>
        </p:nvGraphicFramePr>
        <p:xfrm>
          <a:off x="1372197" y="3792258"/>
          <a:ext cx="2246220" cy="1496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5" name="Chart 5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267634683"/>
              </p:ext>
            </p:extLst>
          </p:nvPr>
        </p:nvGraphicFramePr>
        <p:xfrm>
          <a:off x="6674390" y="3897056"/>
          <a:ext cx="2246220" cy="1496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0" name="Chart 4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644821790"/>
              </p:ext>
            </p:extLst>
          </p:nvPr>
        </p:nvGraphicFramePr>
        <p:xfrm>
          <a:off x="4023293" y="3761657"/>
          <a:ext cx="2246220" cy="1615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6" name="Chart 3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26965940"/>
              </p:ext>
            </p:extLst>
          </p:nvPr>
        </p:nvGraphicFramePr>
        <p:xfrm>
          <a:off x="1372197" y="2191089"/>
          <a:ext cx="2246220" cy="1496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1" name="Chart 40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113207554"/>
              </p:ext>
            </p:extLst>
          </p:nvPr>
        </p:nvGraphicFramePr>
        <p:xfrm>
          <a:off x="4023293" y="2191089"/>
          <a:ext cx="2246220" cy="1496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14" name="Straight Connector 13"/>
          <p:cNvCxnSpPr/>
          <p:nvPr/>
        </p:nvCxnSpPr>
        <p:spPr>
          <a:xfrm>
            <a:off x="-108520" y="3739880"/>
            <a:ext cx="9144000" cy="0"/>
          </a:xfrm>
          <a:prstGeom prst="line">
            <a:avLst/>
          </a:prstGeom>
          <a:ln w="15875">
            <a:solidFill>
              <a:schemeClr val="accent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-39079" y="5361738"/>
            <a:ext cx="9144000" cy="0"/>
          </a:xfrm>
          <a:prstGeom prst="line">
            <a:avLst/>
          </a:prstGeom>
          <a:ln w="15875">
            <a:solidFill>
              <a:schemeClr val="accent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896448" y="1780808"/>
            <a:ext cx="0" cy="3545635"/>
          </a:xfrm>
          <a:prstGeom prst="line">
            <a:avLst/>
          </a:prstGeom>
          <a:ln w="15875">
            <a:solidFill>
              <a:schemeClr val="accent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516906" y="1798021"/>
            <a:ext cx="0" cy="3545635"/>
          </a:xfrm>
          <a:prstGeom prst="line">
            <a:avLst/>
          </a:prstGeom>
          <a:ln w="15875">
            <a:solidFill>
              <a:schemeClr val="accent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89979" y="2901799"/>
            <a:ext cx="969653" cy="346245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200" dirty="0">
                <a:latin typeface="+mj-lt"/>
              </a:rPr>
              <a:t>New Business margins</a:t>
            </a:r>
            <a:endParaRPr lang="en-IN" sz="1200" dirty="0"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3369" y="4361464"/>
            <a:ext cx="1016263" cy="410365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200" dirty="0">
                <a:latin typeface="+mj-lt"/>
              </a:rPr>
              <a:t>Profit</a:t>
            </a:r>
          </a:p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200" dirty="0">
                <a:latin typeface="+mj-lt"/>
              </a:rPr>
              <a:t> margins </a:t>
            </a:r>
            <a:endParaRPr lang="en-IN" sz="1200" dirty="0"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36346" y="1826460"/>
            <a:ext cx="1230806" cy="390345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none" lIns="0" tIns="32000" rIns="0" bIns="0" rtlCol="0" anchor="ctr">
            <a:noAutofit/>
          </a:bodyPr>
          <a:lstStyle/>
          <a:p>
            <a:pPr algn="ctr">
              <a:lnSpc>
                <a:spcPct val="85000"/>
              </a:lnSpc>
              <a:buClr>
                <a:srgbClr val="FFE600"/>
              </a:buClr>
              <a:buSzPct val="70000"/>
            </a:pPr>
            <a:r>
              <a:rPr lang="en-US" sz="1200" dirty="0">
                <a:latin typeface="+mj-lt"/>
              </a:rPr>
              <a:t>Participating</a:t>
            </a:r>
          </a:p>
          <a:p>
            <a:pPr algn="ctr">
              <a:lnSpc>
                <a:spcPct val="85000"/>
              </a:lnSpc>
              <a:buClr>
                <a:srgbClr val="FFE600"/>
              </a:buClr>
              <a:buSzPct val="70000"/>
            </a:pPr>
            <a:r>
              <a:rPr lang="en-US" sz="1200" dirty="0">
                <a:latin typeface="+mj-lt"/>
              </a:rPr>
              <a:t>products</a:t>
            </a:r>
            <a:endParaRPr lang="en-IN" sz="1200" dirty="0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35783" y="1826460"/>
            <a:ext cx="1230806" cy="390345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none" lIns="0" tIns="32000" rIns="0" bIns="0" rtlCol="0" anchor="ctr">
            <a:no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200" dirty="0">
                <a:latin typeface="+mj-lt"/>
              </a:rPr>
              <a:t>ULIPs</a:t>
            </a:r>
            <a:endParaRPr lang="en-IN" sz="1200" dirty="0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07585" y="1826460"/>
            <a:ext cx="1230806" cy="390345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none" lIns="0" tIns="32000" rIns="0" bIns="0" rtlCol="0" anchor="ctr">
            <a:no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200" dirty="0">
                <a:latin typeface="+mj-lt"/>
              </a:rPr>
              <a:t>Term insurance</a:t>
            </a:r>
            <a:endParaRPr lang="en-IN" sz="1200" dirty="0"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24183" y="2457960"/>
            <a:ext cx="572502" cy="1752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10-12%</a:t>
            </a:r>
            <a:endParaRPr lang="en-IN" sz="1100" b="1" dirty="0"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845042" y="2457960"/>
            <a:ext cx="572502" cy="1752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6-9%</a:t>
            </a:r>
            <a:endParaRPr lang="en-IN" sz="1100" b="1" dirty="0">
              <a:latin typeface="+mj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332092" y="2457960"/>
            <a:ext cx="572502" cy="1752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15-20%</a:t>
            </a:r>
            <a:endParaRPr lang="en-IN" sz="1100" b="1" dirty="0">
              <a:latin typeface="+mj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26905" y="2457960"/>
            <a:ext cx="572502" cy="1752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4-8%</a:t>
            </a:r>
            <a:endParaRPr lang="en-IN" sz="1100" b="1" dirty="0">
              <a:latin typeface="+mj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968453" y="2457960"/>
            <a:ext cx="572502" cy="1752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40-60%</a:t>
            </a:r>
            <a:endParaRPr lang="en-IN" sz="1100" b="1" dirty="0"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990330" y="2457960"/>
            <a:ext cx="572502" cy="1752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40-60%*</a:t>
            </a:r>
            <a:endParaRPr lang="en-IN" sz="1100" b="1" dirty="0"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924183" y="4056492"/>
            <a:ext cx="572502" cy="1752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2-4%</a:t>
            </a:r>
            <a:endParaRPr lang="en-IN" sz="1100" b="1" dirty="0">
              <a:latin typeface="+mj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845042" y="4056492"/>
            <a:ext cx="572502" cy="1752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1-3%</a:t>
            </a:r>
            <a:endParaRPr lang="en-IN" sz="1100" b="1" dirty="0">
              <a:latin typeface="+mj-lt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332092" y="4056492"/>
            <a:ext cx="572502" cy="1752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3-5%</a:t>
            </a:r>
            <a:endParaRPr lang="en-IN" sz="1100" b="1" dirty="0">
              <a:latin typeface="+mj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326905" y="4056492"/>
            <a:ext cx="572502" cy="1752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0.5-2%</a:t>
            </a:r>
            <a:endParaRPr lang="en-IN" sz="1100" b="1" dirty="0"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076707" y="4056492"/>
            <a:ext cx="572502" cy="1752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12-15%</a:t>
            </a:r>
            <a:endParaRPr lang="en-IN" sz="1100" b="1" dirty="0"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004806" y="4056492"/>
            <a:ext cx="572502" cy="17520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lIns="0" tIns="32000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b="1" dirty="0">
                <a:latin typeface="+mj-lt"/>
              </a:rPr>
              <a:t>12-15%*</a:t>
            </a:r>
            <a:endParaRPr lang="en-IN" sz="1100" b="1" dirty="0">
              <a:latin typeface="+mj-lt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859335" y="5351937"/>
            <a:ext cx="1930016" cy="309311"/>
          </a:xfrm>
          <a:prstGeom prst="rect">
            <a:avLst/>
          </a:prstGeom>
          <a:noFill/>
        </p:spPr>
        <p:txBody>
          <a:bodyPr wrap="none" lIns="0" tIns="32000" rIns="0" bIns="0" rtlCol="0">
            <a:spAutoFit/>
          </a:bodyPr>
          <a:lstStyle/>
          <a:p>
            <a:pPr algn="r" defTabSz="799945"/>
            <a:r>
              <a:rPr lang="en-US" sz="900" i="1" dirty="0">
                <a:latin typeface="+mj-lt"/>
                <a:cs typeface="Calibri" panose="020F0502020204030204" pitchFamily="34" charset="0"/>
              </a:rPr>
              <a:t>*For non-online term policies </a:t>
            </a:r>
          </a:p>
          <a:p>
            <a:pPr algn="r" defTabSz="799945"/>
            <a:r>
              <a:rPr lang="en-US" sz="900" i="1" dirty="0">
                <a:latin typeface="+mj-lt"/>
                <a:cs typeface="Calibri" panose="020F0502020204030204" pitchFamily="34" charset="0"/>
              </a:rPr>
              <a:t>Based on </a:t>
            </a:r>
            <a:r>
              <a:rPr lang="en-US" sz="900" i="1" dirty="0" smtClean="0">
                <a:latin typeface="+mj-lt"/>
                <a:cs typeface="Calibri" panose="020F0502020204030204" pitchFamily="34" charset="0"/>
              </a:rPr>
              <a:t>analysis </a:t>
            </a:r>
            <a:r>
              <a:rPr lang="en-US" sz="900" i="1" dirty="0">
                <a:latin typeface="+mj-lt"/>
                <a:cs typeface="Calibri" panose="020F0502020204030204" pitchFamily="34" charset="0"/>
              </a:rPr>
              <a:t>&amp; industry discussions  </a:t>
            </a:r>
          </a:p>
        </p:txBody>
      </p:sp>
      <p:sp>
        <p:nvSpPr>
          <p:cNvPr id="6" name="Rectangle 5"/>
          <p:cNvSpPr/>
          <p:nvPr/>
        </p:nvSpPr>
        <p:spPr>
          <a:xfrm>
            <a:off x="-64196" y="5377037"/>
            <a:ext cx="5527920" cy="496280"/>
          </a:xfrm>
          <a:prstGeom prst="rect">
            <a:avLst/>
          </a:prstGeom>
        </p:spPr>
        <p:txBody>
          <a:bodyPr wrap="square" lIns="80001" tIns="40000" rIns="80001" bIns="40000">
            <a:spAutoFit/>
          </a:bodyPr>
          <a:lstStyle/>
          <a:p>
            <a:pPr defTabSz="799945"/>
            <a:r>
              <a:rPr lang="en-US" sz="900" i="1" dirty="0" smtClean="0">
                <a:latin typeface="+mj-lt"/>
                <a:cs typeface="Calibri" panose="020F0502020204030204" pitchFamily="34" charset="0"/>
              </a:rPr>
              <a:t>New Business Margin = PV of Distributable earnings / </a:t>
            </a:r>
            <a:r>
              <a:rPr lang="en-US" sz="900" i="1" dirty="0" err="1" smtClean="0">
                <a:latin typeface="+mj-lt"/>
                <a:cs typeface="Calibri" panose="020F0502020204030204" pitchFamily="34" charset="0"/>
              </a:rPr>
              <a:t>Annualised</a:t>
            </a:r>
            <a:r>
              <a:rPr lang="en-US" sz="900" i="1" dirty="0" smtClean="0">
                <a:latin typeface="+mj-lt"/>
                <a:cs typeface="Calibri" panose="020F0502020204030204" pitchFamily="34" charset="0"/>
              </a:rPr>
              <a:t> First year premium</a:t>
            </a:r>
          </a:p>
          <a:p>
            <a:pPr defTabSz="799945"/>
            <a:endParaRPr lang="en-US" sz="900" i="1" dirty="0">
              <a:latin typeface="+mj-lt"/>
              <a:cs typeface="Calibri" panose="020F0502020204030204" pitchFamily="34" charset="0"/>
            </a:endParaRPr>
          </a:p>
          <a:p>
            <a:pPr defTabSz="799945"/>
            <a:r>
              <a:rPr lang="en-US" sz="900" i="1" dirty="0" smtClean="0">
                <a:latin typeface="+mj-lt"/>
                <a:cs typeface="Calibri" panose="020F0502020204030204" pitchFamily="34" charset="0"/>
              </a:rPr>
              <a:t>Profit Margin = PV of  distributable earnings /PV of premiums </a:t>
            </a:r>
            <a:endParaRPr lang="en-US" sz="900" i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33" name="Title 2"/>
          <p:cNvSpPr txBox="1">
            <a:spLocks/>
          </p:cNvSpPr>
          <p:nvPr/>
        </p:nvSpPr>
        <p:spPr>
          <a:xfrm>
            <a:off x="111456" y="552142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NBAP Margins</a:t>
            </a:r>
            <a:endParaRPr kumimoji="0" lang="en-IN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24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20857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26132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IN" dirty="0"/>
          </a:p>
        </p:txBody>
      </p:sp>
      <p:graphicFrame>
        <p:nvGraphicFramePr>
          <p:cNvPr id="5" name="Content Placeholder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934408899"/>
              </p:ext>
            </p:extLst>
          </p:nvPr>
        </p:nvGraphicFramePr>
        <p:xfrm>
          <a:off x="228600" y="1371600"/>
          <a:ext cx="8610600" cy="36133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5100"/>
                <a:gridCol w="1435100"/>
                <a:gridCol w="1435100"/>
                <a:gridCol w="1435100"/>
                <a:gridCol w="1435100"/>
                <a:gridCol w="1435100"/>
              </a:tblGrid>
              <a:tr h="42133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Category/Company</a:t>
                      </a:r>
                      <a:endParaRPr lang="en-IN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HDFC Life</a:t>
                      </a:r>
                      <a:endParaRPr lang="en-IN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Max Life</a:t>
                      </a:r>
                      <a:endParaRPr lang="en-IN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Reliance Life</a:t>
                      </a:r>
                      <a:endParaRPr lang="en-IN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Aviva Life</a:t>
                      </a:r>
                      <a:endParaRPr lang="en-IN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Exide</a:t>
                      </a:r>
                      <a:r>
                        <a:rPr lang="en-US" sz="10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Life</a:t>
                      </a:r>
                      <a:endParaRPr lang="en-IN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7310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Basis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MCEV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EEV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TEV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TEV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TEV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10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Year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Mar-13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Mar-12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Mar-11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Dec-13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Mar-13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358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EV- Before Overrun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6,020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3,786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2,730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1,800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844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24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Net Worth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6826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1,690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1,711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439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697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339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10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VIF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6826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4,330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2,075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2,291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1,103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505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52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Overruns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150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102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NA 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NA 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                    </a:t>
                      </a:r>
                      <a:r>
                        <a:rPr lang="en-IN" sz="100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NA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358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EV - after overrun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5,870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3,684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2,730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1,800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844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24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NB-Profits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584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168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340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60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89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224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NB Margins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17.80%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17.80%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12.80%</a:t>
                      </a:r>
                      <a:endParaRPr lang="en-IN" sz="1000" b="0" i="0" u="none" strike="noStrike" dirty="0"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14.00%</a:t>
                      </a:r>
                      <a:endParaRPr lang="en-IN" sz="1000" b="0" i="0" u="none" strike="noStrike" dirty="0"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14.00%</a:t>
                      </a:r>
                      <a:endParaRPr lang="en-IN" sz="1000" b="0" i="0" u="none" strike="noStrike" dirty="0"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10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AV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13,000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10,504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11,500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5,000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1,100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2246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Good will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7,130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6,820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8,770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3,200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256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10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NBM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41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26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53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10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AV/EV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2.21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2.85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4.21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2.78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1.3</a:t>
                      </a:r>
                      <a:endParaRPr lang="en-IN" sz="10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65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Capital Infused</a:t>
                      </a:r>
                      <a:endParaRPr lang="en-IN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2,160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2,127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3,094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2,005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1,465</a:t>
                      </a:r>
                      <a:endParaRPr lang="en-IN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759" marR="759" marT="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304800" y="5105400"/>
            <a:ext cx="8226026" cy="116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60245" indent="-36024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Char char="►"/>
              <a:defRPr sz="2400">
                <a:solidFill>
                  <a:srgbClr val="646464"/>
                </a:solidFill>
                <a:latin typeface="+mn-lt"/>
                <a:ea typeface="+mn-ea"/>
                <a:cs typeface="+mn-cs"/>
              </a:defRPr>
            </a:lvl1pPr>
            <a:lvl2pPr marL="717315" indent="-35548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Char char="►"/>
              <a:defRPr sz="2000">
                <a:solidFill>
                  <a:srgbClr val="646464"/>
                </a:solidFill>
                <a:latin typeface="+mn-lt"/>
              </a:defRPr>
            </a:lvl2pPr>
            <a:lvl3pPr marL="1080735" indent="-3618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Char char="►"/>
              <a:defRPr>
                <a:solidFill>
                  <a:srgbClr val="646464"/>
                </a:solidFill>
                <a:latin typeface="+mn-lt"/>
              </a:defRPr>
            </a:lvl3pPr>
            <a:lvl4pPr marL="1440980" indent="-358659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Char char="►"/>
              <a:defRPr sz="1600">
                <a:solidFill>
                  <a:srgbClr val="646464"/>
                </a:solidFill>
                <a:latin typeface="+mn-lt"/>
              </a:defRPr>
            </a:lvl4pPr>
            <a:lvl5pPr marL="1799638" indent="-357071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Char char="►"/>
              <a:defRPr sz="1600">
                <a:solidFill>
                  <a:srgbClr val="646464"/>
                </a:solidFill>
                <a:latin typeface="+mn-lt"/>
              </a:defRPr>
            </a:lvl5pPr>
            <a:lvl6pPr marL="2256688" indent="-357071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Char char="►"/>
              <a:defRPr sz="1600">
                <a:solidFill>
                  <a:srgbClr val="646464"/>
                </a:solidFill>
                <a:latin typeface="+mn-lt"/>
              </a:defRPr>
            </a:lvl6pPr>
            <a:lvl7pPr marL="2713739" indent="-357071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Char char="►"/>
              <a:defRPr sz="1600">
                <a:solidFill>
                  <a:srgbClr val="646464"/>
                </a:solidFill>
                <a:latin typeface="+mn-lt"/>
              </a:defRPr>
            </a:lvl7pPr>
            <a:lvl8pPr marL="3170791" indent="-357071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Char char="►"/>
              <a:defRPr sz="1600">
                <a:solidFill>
                  <a:srgbClr val="646464"/>
                </a:solidFill>
                <a:latin typeface="+mn-lt"/>
              </a:defRPr>
            </a:lvl8pPr>
            <a:lvl9pPr marL="3627839" indent="-357071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D200"/>
              </a:buClr>
              <a:buSzPct val="75000"/>
              <a:buFont typeface="Arial" charset="0"/>
              <a:buChar char="►"/>
              <a:defRPr sz="1600">
                <a:solidFill>
                  <a:srgbClr val="646464"/>
                </a:solidFill>
                <a:latin typeface="+mn-lt"/>
              </a:defRPr>
            </a:lvl9pPr>
          </a:lstStyle>
          <a:p>
            <a:pPr defTabSz="800060"/>
            <a:r>
              <a:rPr lang="en-US" sz="1400" kern="0" dirty="0">
                <a:solidFill>
                  <a:srgbClr val="808080"/>
                </a:solidFill>
                <a:latin typeface="+mj-lt"/>
              </a:rPr>
              <a:t>The numbers of Max Life, Reliance Life and </a:t>
            </a:r>
            <a:r>
              <a:rPr lang="en-US" sz="1400" kern="0" dirty="0" smtClean="0">
                <a:solidFill>
                  <a:srgbClr val="808080"/>
                </a:solidFill>
                <a:latin typeface="+mj-lt"/>
              </a:rPr>
              <a:t> Exide Life are </a:t>
            </a:r>
            <a:r>
              <a:rPr lang="en-US" sz="1400" kern="0" dirty="0">
                <a:solidFill>
                  <a:srgbClr val="808080"/>
                </a:solidFill>
                <a:latin typeface="+mj-lt"/>
              </a:rPr>
              <a:t>as per the transactions</a:t>
            </a:r>
          </a:p>
          <a:p>
            <a:pPr defTabSz="800060"/>
            <a:r>
              <a:rPr lang="en-US" sz="1400" kern="0" dirty="0">
                <a:solidFill>
                  <a:srgbClr val="808080"/>
                </a:solidFill>
                <a:latin typeface="+mj-lt"/>
              </a:rPr>
              <a:t>HDFC Life numbers </a:t>
            </a:r>
            <a:r>
              <a:rPr lang="en-US" sz="1400" kern="0" dirty="0" smtClean="0">
                <a:solidFill>
                  <a:srgbClr val="808080"/>
                </a:solidFill>
                <a:latin typeface="+mj-lt"/>
              </a:rPr>
              <a:t> (EV) are </a:t>
            </a:r>
            <a:r>
              <a:rPr lang="en-US" sz="1400" kern="0" dirty="0">
                <a:solidFill>
                  <a:srgbClr val="808080"/>
                </a:solidFill>
                <a:latin typeface="+mj-lt"/>
              </a:rPr>
              <a:t>published as a part of the Investor </a:t>
            </a:r>
            <a:r>
              <a:rPr lang="en-US" sz="1400" kern="0" dirty="0" smtClean="0">
                <a:solidFill>
                  <a:srgbClr val="808080"/>
                </a:solidFill>
                <a:latin typeface="+mj-lt"/>
              </a:rPr>
              <a:t>Presentation. AV is based on bankers publication</a:t>
            </a:r>
            <a:endParaRPr lang="en-US" sz="1400" kern="0" dirty="0">
              <a:solidFill>
                <a:srgbClr val="808080"/>
              </a:solidFill>
              <a:latin typeface="+mj-lt"/>
            </a:endParaRPr>
          </a:p>
          <a:p>
            <a:pPr defTabSz="800060"/>
            <a:r>
              <a:rPr lang="en-US" sz="1400" kern="0" dirty="0">
                <a:solidFill>
                  <a:srgbClr val="808080"/>
                </a:solidFill>
                <a:latin typeface="+mj-lt"/>
              </a:rPr>
              <a:t>The numbers of Aviva Life are as per the article published in the Economic Times</a:t>
            </a:r>
          </a:p>
          <a:p>
            <a:pPr defTabSz="800060"/>
            <a:r>
              <a:rPr lang="en-US" sz="1400" kern="0" dirty="0">
                <a:solidFill>
                  <a:srgbClr val="808080"/>
                </a:solidFill>
                <a:latin typeface="+mj-lt"/>
              </a:rPr>
              <a:t>The details of capital infused  and net worth are obtained from the financials disclosed in the public disclosures for each of the companies.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11456" y="350838"/>
            <a:ext cx="8041944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Comparative Statistics: Transactions &amp; public Disclosures</a:t>
            </a:r>
            <a:endParaRPr kumimoji="0" lang="en-IN" sz="2800" b="1" i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25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07555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26</a:t>
            </a:fld>
            <a:endParaRPr lang="en-IN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6868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" y="5559401"/>
            <a:ext cx="2789225" cy="384199"/>
          </a:xfrm>
          <a:prstGeom prst="rect">
            <a:avLst/>
          </a:prstGeom>
          <a:noFill/>
        </p:spPr>
        <p:txBody>
          <a:bodyPr wrap="none" lIns="0" tIns="31995" rIns="0" bIns="0" rtlCol="0">
            <a:spAutoFit/>
          </a:bodyPr>
          <a:lstStyle/>
          <a:p>
            <a:pPr defTabSz="800060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dirty="0">
                <a:solidFill>
                  <a:srgbClr val="000000"/>
                </a:solidFill>
              </a:rPr>
              <a:t>GW – Good Will (Market Value less EV)</a:t>
            </a:r>
          </a:p>
          <a:p>
            <a:pPr defTabSz="800060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100" dirty="0">
                <a:solidFill>
                  <a:srgbClr val="000000"/>
                </a:solidFill>
              </a:rPr>
              <a:t>EV – Does not include the expense overrun l</a:t>
            </a:r>
            <a:endParaRPr lang="en-IN" sz="1100" dirty="0">
              <a:solidFill>
                <a:srgbClr val="000000"/>
              </a:solidFill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27296" y="552142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 Multiple Comparison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for Life Companies</a:t>
            </a:r>
            <a:endParaRPr kumimoji="0" lang="en-IN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ight Arrow 7">
            <a:hlinkClick r:id="rId3" action="ppaction://hlinksldjump"/>
          </p:cNvPr>
          <p:cNvSpPr/>
          <p:nvPr/>
        </p:nvSpPr>
        <p:spPr>
          <a:xfrm rot="10800000">
            <a:off x="7848600" y="5916167"/>
            <a:ext cx="978408" cy="484632"/>
          </a:xfrm>
          <a:prstGeom prst="right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39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3962400" cy="4953000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en-IN" sz="2000" b="1" i="1" dirty="0" smtClean="0">
                <a:solidFill>
                  <a:schemeClr val="accent1"/>
                </a:solidFill>
                <a:latin typeface="+mj-lt"/>
              </a:rPr>
              <a:t>      E-commerce Industry on a roller coaster ride over the last five years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Picked up in 2011 and continued thereafter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Internet penetration in India has been </a:t>
            </a:r>
            <a:r>
              <a:rPr lang="en-IN" sz="2000" b="1" dirty="0" smtClean="0">
                <a:latin typeface="+mj-lt"/>
              </a:rPr>
              <a:t>increasing exponentially </a:t>
            </a:r>
            <a:r>
              <a:rPr lang="en-IN" sz="2000" dirty="0" smtClean="0">
                <a:latin typeface="+mj-lt"/>
              </a:rPr>
              <a:t>–  21 million in 2006 to 243 million users by June 2014.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Number of active mobile internet users grown to 185 million.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India’s ecommerce market at </a:t>
            </a:r>
            <a:r>
              <a:rPr lang="en-IN" sz="2000" b="1" dirty="0" smtClean="0">
                <a:latin typeface="+mj-lt"/>
              </a:rPr>
              <a:t>$10-16 billion last year</a:t>
            </a:r>
            <a:r>
              <a:rPr lang="en-IN" sz="2000" dirty="0" smtClean="0">
                <a:latin typeface="+mj-lt"/>
              </a:rPr>
              <a:t>, a</a:t>
            </a:r>
            <a:r>
              <a:rPr lang="en-IN" sz="2000" b="1" dirty="0" smtClean="0">
                <a:latin typeface="+mj-lt"/>
              </a:rPr>
              <a:t>nnual increase of 88% </a:t>
            </a:r>
            <a:r>
              <a:rPr lang="en-IN" sz="2000" dirty="0" smtClean="0">
                <a:latin typeface="+mj-lt"/>
              </a:rPr>
              <a:t>and by 2020 it could be 60-80 billion.</a:t>
            </a:r>
            <a:endParaRPr lang="en-IN" sz="2000" dirty="0">
              <a:latin typeface="+mj-lt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111456" y="552142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E-commerce Industry: Introduction</a:t>
            </a:r>
            <a:endParaRPr lang="en-IN" sz="3200" b="1" dirty="0"/>
          </a:p>
        </p:txBody>
      </p:sp>
      <p:pic>
        <p:nvPicPr>
          <p:cNvPr id="17410" name="Picture 2" descr="C:\Users\Public\Documents\GK\ACTUARIAL\IFS\ec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3962400"/>
            <a:ext cx="2895600" cy="2057400"/>
          </a:xfrm>
          <a:prstGeom prst="rect">
            <a:avLst/>
          </a:prstGeom>
          <a:noFill/>
        </p:spPr>
      </p:pic>
      <p:pic>
        <p:nvPicPr>
          <p:cNvPr id="6" name="Picture 2" descr="C:\Users\Public\Documents\GK\ACTUARIAL\IFS\internet user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1524000"/>
            <a:ext cx="2887772" cy="2189956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27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75939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610600" cy="5029200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1800"/>
              </a:spcAft>
            </a:pPr>
            <a:endParaRPr lang="en-US" sz="2000" dirty="0" smtClean="0">
              <a:latin typeface="+mj-lt"/>
            </a:endParaRPr>
          </a:p>
          <a:p>
            <a:pPr algn="just">
              <a:spcBef>
                <a:spcPts val="1200"/>
              </a:spcBef>
              <a:spcAft>
                <a:spcPts val="1800"/>
              </a:spcAft>
            </a:pPr>
            <a:endParaRPr lang="en-US" sz="2000" dirty="0" smtClean="0">
              <a:latin typeface="+mj-lt"/>
            </a:endParaRPr>
          </a:p>
          <a:p>
            <a:pPr algn="just">
              <a:spcBef>
                <a:spcPts val="1200"/>
              </a:spcBef>
              <a:spcAft>
                <a:spcPts val="1800"/>
              </a:spcAft>
            </a:pPr>
            <a:endParaRPr lang="en-US" sz="2000" dirty="0" smtClean="0">
              <a:latin typeface="+mj-lt"/>
            </a:endParaRPr>
          </a:p>
          <a:p>
            <a:pPr algn="just">
              <a:spcBef>
                <a:spcPts val="1200"/>
              </a:spcBef>
              <a:spcAft>
                <a:spcPts val="1800"/>
              </a:spcAft>
            </a:pPr>
            <a:r>
              <a:rPr lang="en-IN" sz="2000" dirty="0" smtClean="0">
                <a:latin typeface="+mj-lt"/>
              </a:rPr>
              <a:t>Opportunity: Growing sector in India;  Emerging sector, in long term at least 10 per cent of Indian retail will move to online. </a:t>
            </a:r>
          </a:p>
          <a:p>
            <a:pPr algn="just">
              <a:spcBef>
                <a:spcPts val="1200"/>
              </a:spcBef>
              <a:spcAft>
                <a:spcPts val="1800"/>
              </a:spcAft>
            </a:pPr>
            <a:r>
              <a:rPr lang="en-IN" sz="2000" dirty="0" smtClean="0">
                <a:latin typeface="+mj-lt"/>
              </a:rPr>
              <a:t>Bubble:  High gestation period, difficult to sustain losses, only top-line driven,  bottom line not in sight. </a:t>
            </a:r>
          </a:p>
          <a:p>
            <a:pPr algn="just">
              <a:spcBef>
                <a:spcPts val="1200"/>
              </a:spcBef>
              <a:spcAft>
                <a:spcPts val="1800"/>
              </a:spcAft>
            </a:pPr>
            <a:endParaRPr lang="en-IN" sz="2000" dirty="0" smtClean="0">
              <a:latin typeface="+mj-lt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111456" y="552142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Investment Opportunity or Bubble?</a:t>
            </a:r>
            <a:endParaRPr lang="en-IN" sz="3200" b="1" dirty="0"/>
          </a:p>
        </p:txBody>
      </p:sp>
      <p:pic>
        <p:nvPicPr>
          <p:cNvPr id="18436" name="Picture 4" descr="C:\Users\Public\Documents\GK\ACTUARIAL\IFS\opp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1143000"/>
            <a:ext cx="2209800" cy="1743075"/>
          </a:xfrm>
          <a:prstGeom prst="rect">
            <a:avLst/>
          </a:prstGeom>
          <a:noFill/>
        </p:spPr>
      </p:pic>
      <p:pic>
        <p:nvPicPr>
          <p:cNvPr id="18437" name="Picture 5" descr="C:\Users\Public\Documents\GK\ACTUARIAL\IFS\bub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1219200"/>
            <a:ext cx="1905000" cy="1781832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/>
          <p:nvPr/>
        </p:nvCxnSpPr>
        <p:spPr>
          <a:xfrm rot="5400000">
            <a:off x="3696494" y="5218906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457200" y="5181600"/>
            <a:ext cx="78486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atin typeface="+mj-lt"/>
              </a:rPr>
              <a:t>If you have a long term view and if you are cash surplus, then you can jump in and others who are not cash surplus and don't take a long term view, it probably will look like a bubble.</a:t>
            </a:r>
            <a:endParaRPr lang="en-IN" dirty="0"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28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686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763000" cy="5105400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Sector to reach $32 billion (Rs 1.9 lakh crore) in 2020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endParaRPr lang="en-IN" sz="2000" dirty="0" smtClean="0">
              <a:latin typeface="+mj-lt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Investors pumped in over $1.6 billion (Rs 9,700 crore) across 24 deals so far in 2014 vs $553 million (over Rs 3,300 crore) in 2013 across 36 deals.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endParaRPr lang="en-IN" sz="2000" dirty="0" smtClean="0">
              <a:latin typeface="+mj-lt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PE funds typically value companies on profitability and cash flow, while VCs value companies on multiple of sales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endParaRPr lang="en-IN" sz="2000" dirty="0" smtClean="0">
              <a:latin typeface="+mj-lt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E-Commerce in India cam a long way when eBay started its operations in India in 2004 by acquiring Baazee.com. 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111456" y="552142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Capital Infusion: Investor’s Rationale</a:t>
            </a:r>
            <a:endParaRPr lang="en-IN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29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85969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Introduction -  Appeal to Investors</a:t>
            </a:r>
            <a:endParaRPr lang="en-IN" sz="3200" b="1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388424" y="6421512"/>
            <a:ext cx="658979" cy="436488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D5FF82-D66C-4B64-9E94-05A7A11E3736}" type="slidenum">
              <a:rPr lang="en-IN" smtClean="0"/>
              <a:pPr/>
              <a:t>3</a:t>
            </a:fld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2157948"/>
            <a:ext cx="3352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800"/>
              </a:spcBef>
              <a:spcAft>
                <a:spcPts val="600"/>
              </a:spcAft>
            </a:pPr>
            <a:r>
              <a:rPr lang="en-US" sz="2000" dirty="0" smtClean="0"/>
              <a:t>From </a:t>
            </a:r>
            <a:r>
              <a:rPr lang="en-US" sz="2000" b="1" i="1" dirty="0" smtClean="0">
                <a:solidFill>
                  <a:schemeClr val="accent1"/>
                </a:solidFill>
              </a:rPr>
              <a:t>purely economic view point</a:t>
            </a:r>
            <a:r>
              <a:rPr lang="en-US" sz="2000" dirty="0" smtClean="0"/>
              <a:t>, business which earns </a:t>
            </a:r>
          </a:p>
          <a:p>
            <a:pPr marL="341313" indent="-341313" algn="just">
              <a:spcBef>
                <a:spcPts val="18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/>
              <a:t>highest</a:t>
            </a:r>
            <a:r>
              <a:rPr lang="en-US" sz="2000" dirty="0" smtClean="0"/>
              <a:t> risk adjusted return</a:t>
            </a:r>
          </a:p>
          <a:p>
            <a:pPr marL="341313" indent="-341313" algn="just">
              <a:spcBef>
                <a:spcPts val="18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compared to other investment  opportunities (</a:t>
            </a:r>
            <a:r>
              <a:rPr lang="en-US" sz="2000" b="1" dirty="0" smtClean="0"/>
              <a:t>opportunity cost</a:t>
            </a:r>
            <a:r>
              <a:rPr lang="en-US" sz="2000" dirty="0" smtClean="0"/>
              <a:t>)</a:t>
            </a:r>
          </a:p>
          <a:p>
            <a:pPr algn="just">
              <a:spcBef>
                <a:spcPts val="1800"/>
              </a:spcBef>
              <a:spcAft>
                <a:spcPts val="600"/>
              </a:spcAft>
            </a:pPr>
            <a:r>
              <a:rPr lang="en-US" sz="2000" dirty="0" smtClean="0"/>
              <a:t> is most appealing to investors.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81000" y="1371601"/>
            <a:ext cx="3505200" cy="4800600"/>
            <a:chOff x="5638800" y="1860247"/>
            <a:chExt cx="3505200" cy="4997753"/>
          </a:xfrm>
        </p:grpSpPr>
        <p:sp>
          <p:nvSpPr>
            <p:cNvPr id="21" name="Rounded Rectangle 20"/>
            <p:cNvSpPr/>
            <p:nvPr/>
          </p:nvSpPr>
          <p:spPr>
            <a:xfrm>
              <a:off x="5638800" y="1860247"/>
              <a:ext cx="3505200" cy="1219200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Calibri" pitchFamily="34" charset="0"/>
                </a:rPr>
                <a:t>What makes a business appealing for Investors?</a:t>
              </a:r>
              <a:endParaRPr lang="en-US" sz="2000" b="1" dirty="0">
                <a:solidFill>
                  <a:schemeClr val="tx1"/>
                </a:solidFill>
                <a:latin typeface="Calibri" pitchFamily="34" charset="0"/>
              </a:endParaRPr>
            </a:p>
          </p:txBody>
        </p:sp>
        <p:pic>
          <p:nvPicPr>
            <p:cNvPr id="22" name="Picture 2" descr="C:\Users\Khushwant Pahwa\Desktop\question-mark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651500" y="3365500"/>
              <a:ext cx="3492500" cy="34925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23925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763000" cy="5105400"/>
          </a:xfrm>
        </p:spPr>
        <p:txBody>
          <a:bodyPr>
            <a:no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Amazon - $2 billion investment in India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Flipkart - raised $1 billion from Tiger Global Management and Naspers.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err="1" smtClean="0">
                <a:latin typeface="+mj-lt"/>
              </a:rPr>
              <a:t>Snapdeal</a:t>
            </a:r>
            <a:r>
              <a:rPr lang="en-IN" sz="2000" dirty="0" smtClean="0">
                <a:latin typeface="+mj-lt"/>
              </a:rPr>
              <a:t> - </a:t>
            </a:r>
            <a:r>
              <a:rPr lang="en-IN" sz="2000" dirty="0" err="1" smtClean="0">
                <a:latin typeface="+mj-lt"/>
              </a:rPr>
              <a:t>SoftBank</a:t>
            </a:r>
            <a:r>
              <a:rPr lang="en-IN" sz="2000" dirty="0" smtClean="0">
                <a:latin typeface="+mj-lt"/>
              </a:rPr>
              <a:t> Internet and Media, committed $627 million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err="1" smtClean="0">
                <a:latin typeface="+mj-lt"/>
              </a:rPr>
              <a:t>Myntra</a:t>
            </a:r>
            <a:r>
              <a:rPr lang="en-IN" sz="2000" dirty="0" smtClean="0">
                <a:latin typeface="+mj-lt"/>
              </a:rPr>
              <a:t>- $50 million by </a:t>
            </a:r>
            <a:r>
              <a:rPr lang="en-IN" sz="2000" dirty="0" err="1" smtClean="0">
                <a:latin typeface="+mj-lt"/>
              </a:rPr>
              <a:t>Premji</a:t>
            </a:r>
            <a:r>
              <a:rPr lang="en-IN" sz="2000" dirty="0" smtClean="0">
                <a:latin typeface="+mj-lt"/>
              </a:rPr>
              <a:t>  &amp; others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err="1" smtClean="0">
                <a:latin typeface="+mj-lt"/>
              </a:rPr>
              <a:t>Bigbasket</a:t>
            </a:r>
            <a:r>
              <a:rPr lang="en-IN" sz="2000" dirty="0" smtClean="0">
                <a:latin typeface="+mj-lt"/>
              </a:rPr>
              <a:t> - $33 million from </a:t>
            </a:r>
            <a:r>
              <a:rPr lang="en-IN" sz="2000" dirty="0" err="1" smtClean="0">
                <a:latin typeface="+mj-lt"/>
              </a:rPr>
              <a:t>Helion</a:t>
            </a:r>
            <a:r>
              <a:rPr lang="en-IN" sz="2000" dirty="0" smtClean="0">
                <a:latin typeface="+mj-lt"/>
              </a:rPr>
              <a:t> Ventures and others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err="1" smtClean="0">
                <a:latin typeface="+mj-lt"/>
              </a:rPr>
              <a:t>Jabong</a:t>
            </a:r>
            <a:r>
              <a:rPr lang="en-IN" sz="2000" dirty="0" smtClean="0">
                <a:latin typeface="+mj-lt"/>
              </a:rPr>
              <a:t> - secured $27.5 million from British development finance institution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err="1" smtClean="0">
                <a:latin typeface="+mj-lt"/>
              </a:rPr>
              <a:t>Urbanladder</a:t>
            </a:r>
            <a:r>
              <a:rPr lang="en-IN" sz="2000" dirty="0" smtClean="0">
                <a:latin typeface="+mj-lt"/>
              </a:rPr>
              <a:t> - $21 million from </a:t>
            </a:r>
            <a:r>
              <a:rPr lang="en-IN" sz="2000" dirty="0" err="1" smtClean="0">
                <a:latin typeface="+mj-lt"/>
              </a:rPr>
              <a:t>Steadview</a:t>
            </a:r>
            <a:r>
              <a:rPr lang="en-IN" sz="2000" dirty="0" smtClean="0">
                <a:latin typeface="+mj-lt"/>
              </a:rPr>
              <a:t> Capital and others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err="1" smtClean="0">
                <a:latin typeface="+mj-lt"/>
              </a:rPr>
              <a:t>Firstcry</a:t>
            </a:r>
            <a:r>
              <a:rPr lang="en-IN" sz="2000" dirty="0" smtClean="0">
                <a:latin typeface="+mj-lt"/>
              </a:rPr>
              <a:t> - $15 million funding from Vertex Venture Management</a:t>
            </a:r>
          </a:p>
          <a:p>
            <a:endParaRPr lang="en-IN" sz="2000" dirty="0" smtClean="0">
              <a:latin typeface="+mj-lt"/>
            </a:endParaRPr>
          </a:p>
          <a:p>
            <a:endParaRPr lang="en-IN" sz="1800" dirty="0" smtClean="0">
              <a:latin typeface="+mj-lt"/>
            </a:endParaRPr>
          </a:p>
          <a:p>
            <a:endParaRPr lang="en-IN" sz="1800" dirty="0" smtClean="0">
              <a:latin typeface="+mj-lt"/>
            </a:endParaRPr>
          </a:p>
          <a:p>
            <a:endParaRPr lang="en-IN" sz="1800" dirty="0" smtClean="0">
              <a:latin typeface="+mj-lt"/>
            </a:endParaRPr>
          </a:p>
          <a:p>
            <a:endParaRPr lang="en-IN" sz="1800" dirty="0">
              <a:latin typeface="+mj-lt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111456" y="552142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Top Capital Infusions in the Sector</a:t>
            </a:r>
            <a:endParaRPr lang="en-IN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30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55135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610600" cy="4953000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Valuation is subjective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000" dirty="0" smtClean="0">
                <a:latin typeface="+mj-lt"/>
              </a:rPr>
              <a:t>Valuations depends on many qualitative and quantitative parameters.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000" dirty="0" smtClean="0">
                <a:latin typeface="+mj-lt"/>
              </a:rPr>
              <a:t>At this stage less of quantitative and more of qualitative parameters </a:t>
            </a:r>
            <a:endParaRPr lang="en-IN" sz="2000" dirty="0" smtClean="0">
              <a:latin typeface="+mj-lt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Depends on perception of potential and share of success in past (Softbank – Alibaba)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000" dirty="0" smtClean="0">
                <a:latin typeface="+mj-lt"/>
              </a:rPr>
              <a:t> Investors feel not investing in e-commerce may prove to be a lost opportunity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111456" y="552142"/>
            <a:ext cx="8229600" cy="7159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Valuation Game</a:t>
            </a:r>
            <a:endParaRPr lang="en-IN" sz="3200" b="1" dirty="0"/>
          </a:p>
        </p:txBody>
      </p:sp>
      <p:pic>
        <p:nvPicPr>
          <p:cNvPr id="19458" name="Picture 2" descr="C:\Users\Public\Documents\GK\ACTUARIAL\IFS\ind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648200"/>
            <a:ext cx="2628900" cy="1743075"/>
          </a:xfrm>
          <a:prstGeom prst="rect">
            <a:avLst/>
          </a:prstGeom>
          <a:noFill/>
        </p:spPr>
      </p:pic>
      <p:sp>
        <p:nvSpPr>
          <p:cNvPr id="6" name="Right Arrow 5">
            <a:hlinkClick r:id="rId3" action="ppaction://hlinksldjump"/>
          </p:cNvPr>
          <p:cNvSpPr/>
          <p:nvPr/>
        </p:nvSpPr>
        <p:spPr>
          <a:xfrm rot="10800000">
            <a:off x="7696201" y="5715000"/>
            <a:ext cx="978408" cy="484632"/>
          </a:xfrm>
          <a:prstGeom prst="right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31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51429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IN" dirty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388424" y="6421512"/>
            <a:ext cx="658979" cy="436488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D5FF82-D66C-4B64-9E94-05A7A11E3736}" type="slidenum">
              <a:rPr lang="en-IN" smtClean="0"/>
              <a:pPr/>
              <a:t>32</a:t>
            </a:fld>
            <a:endParaRPr lang="en-IN" dirty="0"/>
          </a:p>
        </p:txBody>
      </p:sp>
      <p:graphicFrame>
        <p:nvGraphicFramePr>
          <p:cNvPr id="8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87610389"/>
              </p:ext>
            </p:extLst>
          </p:nvPr>
        </p:nvGraphicFramePr>
        <p:xfrm>
          <a:off x="457200" y="1371600"/>
          <a:ext cx="8229599" cy="501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8576"/>
                <a:gridCol w="2625824"/>
                <a:gridCol w="1752600"/>
                <a:gridCol w="1752599"/>
              </a:tblGrid>
              <a:tr h="370840">
                <a:tc>
                  <a:txBody>
                    <a:bodyPr/>
                    <a:lstStyle/>
                    <a:p>
                      <a:endParaRPr lang="en-IN" sz="1400" dirty="0">
                        <a:solidFill>
                          <a:schemeClr val="tx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Life Insurance</a:t>
                      </a:r>
                      <a:endParaRPr lang="en-IN" sz="1400" dirty="0">
                        <a:solidFill>
                          <a:schemeClr val="tx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General Insurance</a:t>
                      </a:r>
                      <a:endParaRPr lang="en-IN" sz="1400" dirty="0">
                        <a:solidFill>
                          <a:schemeClr val="tx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2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400" baseline="0" dirty="0" smtClean="0">
                          <a:solidFill>
                            <a:schemeClr val="tx2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commerce</a:t>
                      </a:r>
                      <a:endParaRPr lang="en-IN" sz="1400" dirty="0">
                        <a:solidFill>
                          <a:schemeClr val="tx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+mj-lt"/>
                          <a:cs typeface="Times New Roman" panose="02020603050405020304" pitchFamily="18" charset="0"/>
                        </a:rPr>
                        <a:t>Market Characteristics</a:t>
                      </a:r>
                      <a:endParaRPr lang="en-IN" sz="14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Market Size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Large Potential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Large Potential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Large Potential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Market growth rate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Growing slowly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, flat or declining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Growing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at steady rate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Exponential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Growth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Pricing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trends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Prices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falling and becoming more competitive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Competitive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Competitive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Profitability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trends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Margins sinking and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pressure to squeeze out cost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Pressure to squeeze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cost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Potential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profits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+mj-lt"/>
                          <a:cs typeface="Times New Roman" panose="02020603050405020304" pitchFamily="18" charset="0"/>
                        </a:rPr>
                        <a:t>Direct</a:t>
                      </a:r>
                      <a:r>
                        <a:rPr lang="en-US" sz="1400" b="1" baseline="0" dirty="0" smtClean="0">
                          <a:latin typeface="+mj-lt"/>
                          <a:cs typeface="Times New Roman" panose="02020603050405020304" pitchFamily="18" charset="0"/>
                        </a:rPr>
                        <a:t> Forces</a:t>
                      </a:r>
                      <a:endParaRPr lang="en-IN" sz="14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Intensity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of direct competition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Market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dominated by few players with high market share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Market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dominated by few players with high market share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High competition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Customer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purchasing power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Plenty of customers with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high purchasing power</a:t>
                      </a:r>
                      <a:endParaRPr lang="en-IN" sz="1400" dirty="0" smtClean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Plenty of customers with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high purchasing power</a:t>
                      </a:r>
                      <a:endParaRPr lang="en-IN" sz="1400" dirty="0" smtClean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Plenty of customers with</a:t>
                      </a:r>
                      <a:r>
                        <a:rPr lang="en-US" sz="1400" baseline="0" dirty="0" smtClean="0">
                          <a:latin typeface="+mj-lt"/>
                          <a:cs typeface="Times New Roman" panose="02020603050405020304" pitchFamily="18" charset="0"/>
                        </a:rPr>
                        <a:t> high purchasing power</a:t>
                      </a:r>
                      <a:endParaRPr lang="en-IN" sz="1400" dirty="0" smtClean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Product/Services Innovation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Potential for Innovation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  <a:cs typeface="Times New Roman" panose="02020603050405020304" pitchFamily="18" charset="0"/>
                        </a:rPr>
                        <a:t>Potential for innovation</a:t>
                      </a:r>
                      <a:endParaRPr lang="en-IN" sz="14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</a:rPr>
                        <a:t>Potential for Innovation</a:t>
                      </a:r>
                      <a:endParaRPr lang="en-IN" sz="1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2037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IN" dirty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8388424" y="6421512"/>
            <a:ext cx="658979" cy="436488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D5FF82-D66C-4B64-9E94-05A7A11E3736}" type="slidenum">
              <a:rPr lang="en-IN" smtClean="0"/>
              <a:pPr/>
              <a:t>33</a:t>
            </a:fld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098824897"/>
              </p:ext>
            </p:extLst>
          </p:nvPr>
        </p:nvGraphicFramePr>
        <p:xfrm>
          <a:off x="457200" y="1772816"/>
          <a:ext cx="8229600" cy="378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9870"/>
                <a:gridCol w="1886921"/>
                <a:gridCol w="1886921"/>
                <a:gridCol w="2005888"/>
              </a:tblGrid>
              <a:tr h="370840">
                <a:tc>
                  <a:txBody>
                    <a:bodyPr/>
                    <a:lstStyle/>
                    <a:p>
                      <a:endParaRPr lang="en-IN" sz="1600" dirty="0">
                        <a:solidFill>
                          <a:schemeClr val="tx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Life Insurance</a:t>
                      </a:r>
                      <a:endParaRPr lang="en-IN" sz="1600" dirty="0">
                        <a:solidFill>
                          <a:schemeClr val="tx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General Insurance</a:t>
                      </a:r>
                      <a:endParaRPr lang="en-IN" sz="1600" dirty="0">
                        <a:solidFill>
                          <a:schemeClr val="tx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600" baseline="0" dirty="0" smtClean="0">
                          <a:solidFill>
                            <a:schemeClr val="tx2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commerce</a:t>
                      </a:r>
                      <a:endParaRPr lang="en-IN" sz="1600" dirty="0">
                        <a:solidFill>
                          <a:schemeClr val="tx2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+mj-lt"/>
                          <a:cs typeface="Times New Roman" panose="02020603050405020304" pitchFamily="18" charset="0"/>
                        </a:rPr>
                        <a:t>Limiting</a:t>
                      </a:r>
                      <a:r>
                        <a:rPr lang="en-US" sz="1600" b="1" baseline="0" dirty="0" smtClean="0">
                          <a:latin typeface="+mj-lt"/>
                          <a:cs typeface="Times New Roman" panose="02020603050405020304" pitchFamily="18" charset="0"/>
                        </a:rPr>
                        <a:t> forces</a:t>
                      </a:r>
                      <a:endParaRPr lang="en-IN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Intensity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of direct competition from substitution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Mediu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m to High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Medium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High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New competitors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and Barriers to entry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High barriers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to entry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Medium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Low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Supplier / distributor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dominance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Plenty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of distributors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Plenty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of distributors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Plenty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of distributors</a:t>
                      </a:r>
                      <a:endParaRPr lang="en-IN" sz="1600" dirty="0" smtClean="0">
                        <a:latin typeface="+mj-lt"/>
                        <a:cs typeface="Times New Roman" panose="02020603050405020304" pitchFamily="18" charset="0"/>
                      </a:endParaRPr>
                    </a:p>
                    <a:p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Regulatory restriction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Highly regulated 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Highly regulated 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No regulation</a:t>
                      </a:r>
                    </a:p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Untested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rules and regulations – Taxation</a:t>
                      </a:r>
                    </a:p>
                    <a:p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Industry lobby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>
            <a:hlinkClick r:id="rId2" action="ppaction://hlinksldjump"/>
          </p:cNvPr>
          <p:cNvSpPr/>
          <p:nvPr/>
        </p:nvSpPr>
        <p:spPr>
          <a:xfrm rot="10800000">
            <a:off x="7620001" y="5638800"/>
            <a:ext cx="978408" cy="484632"/>
          </a:xfrm>
          <a:prstGeom prst="right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82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hushwant Pahwa\Desktop\question-mar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7659" y="2057400"/>
            <a:ext cx="3492500" cy="3354727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34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34342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/>
              <a:t>Introduction – Appeal to investors</a:t>
            </a:r>
            <a:endParaRPr lang="en-IN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IN" dirty="0"/>
          </a:p>
        </p:txBody>
      </p:sp>
      <p:sp>
        <p:nvSpPr>
          <p:cNvPr id="4" name="Oval 3"/>
          <p:cNvSpPr>
            <a:spLocks noChangeAspect="1" noChangeArrowheads="1"/>
          </p:cNvSpPr>
          <p:nvPr/>
        </p:nvSpPr>
        <p:spPr bwMode="auto">
          <a:xfrm>
            <a:off x="2835275" y="2681287"/>
            <a:ext cx="3946525" cy="367665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5"/>
          <p:cNvSpPr>
            <a:spLocks noChangeAspect="1" noChangeArrowheads="1"/>
          </p:cNvSpPr>
          <p:nvPr/>
        </p:nvSpPr>
        <p:spPr bwMode="auto">
          <a:xfrm>
            <a:off x="1819275" y="5859462"/>
            <a:ext cx="2295525" cy="617538"/>
          </a:xfrm>
          <a:prstGeom prst="rect">
            <a:avLst/>
          </a:prstGeom>
          <a:solidFill>
            <a:schemeClr val="tx1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>
              <a:defRPr/>
            </a:pPr>
            <a:r>
              <a:rPr lang="en-US" sz="1400" b="1" dirty="0" smtClean="0">
                <a:solidFill>
                  <a:srgbClr val="FFFFFF"/>
                </a:solidFill>
              </a:rPr>
              <a:t>SURPLUS CAPITAL  &amp; OPPORTUNITY COST</a:t>
            </a: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ChangeAspect="1" noChangeArrowheads="1"/>
          </p:cNvSpPr>
          <p:nvPr/>
        </p:nvSpPr>
        <p:spPr bwMode="auto">
          <a:xfrm>
            <a:off x="5270500" y="5859462"/>
            <a:ext cx="2295525" cy="617538"/>
          </a:xfrm>
          <a:prstGeom prst="rect">
            <a:avLst/>
          </a:prstGeom>
          <a:solidFill>
            <a:schemeClr val="tx1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>
              <a:defRPr/>
            </a:pPr>
            <a:r>
              <a:rPr lang="en-US" sz="1400" b="1" dirty="0" smtClean="0">
                <a:solidFill>
                  <a:srgbClr val="FFFFFF"/>
                </a:solidFill>
              </a:rPr>
              <a:t>INVESTMENT TIME HORIZON &amp; PAST EXPERIENCE</a:t>
            </a: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7" name="Line 7"/>
          <p:cNvSpPr>
            <a:spLocks noChangeAspect="1" noChangeShapeType="1"/>
          </p:cNvSpPr>
          <p:nvPr/>
        </p:nvSpPr>
        <p:spPr bwMode="auto">
          <a:xfrm>
            <a:off x="4799013" y="2630487"/>
            <a:ext cx="0" cy="1801813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8" name="Line 8"/>
          <p:cNvSpPr>
            <a:spLocks noChangeAspect="1" noChangeShapeType="1"/>
          </p:cNvSpPr>
          <p:nvPr/>
        </p:nvSpPr>
        <p:spPr bwMode="auto">
          <a:xfrm flipH="1">
            <a:off x="3427413" y="4514850"/>
            <a:ext cx="1354137" cy="126365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9" name="Line 9"/>
          <p:cNvSpPr>
            <a:spLocks noChangeAspect="1" noChangeShapeType="1"/>
          </p:cNvSpPr>
          <p:nvPr/>
        </p:nvSpPr>
        <p:spPr bwMode="auto">
          <a:xfrm>
            <a:off x="4856163" y="4514850"/>
            <a:ext cx="1263650" cy="126365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10" name="Rectangle 10"/>
          <p:cNvSpPr>
            <a:spLocks noChangeAspect="1" noChangeArrowheads="1"/>
          </p:cNvSpPr>
          <p:nvPr/>
        </p:nvSpPr>
        <p:spPr bwMode="auto">
          <a:xfrm>
            <a:off x="3638550" y="2103437"/>
            <a:ext cx="2295525" cy="442913"/>
          </a:xfrm>
          <a:prstGeom prst="rect">
            <a:avLst/>
          </a:prstGeom>
          <a:solidFill>
            <a:schemeClr val="tx1"/>
          </a:solidFill>
          <a:ln w="6350" algn="ctr">
            <a:noFill/>
            <a:miter lim="800000"/>
            <a:headEnd/>
            <a:tailEnd/>
          </a:ln>
          <a:effectLst>
            <a:outerShdw dist="17961" dir="2700000" algn="ctr" rotWithShape="0">
              <a:srgbClr val="808080"/>
            </a:outerShdw>
          </a:effectLst>
        </p:spPr>
        <p:txBody>
          <a:bodyPr tIns="91440" bIns="91440" anchor="ctr"/>
          <a:lstStyle/>
          <a:p>
            <a:pPr>
              <a:defRPr/>
            </a:pPr>
            <a:r>
              <a:rPr lang="en-US" sz="1600" b="1" dirty="0" smtClean="0">
                <a:solidFill>
                  <a:schemeClr val="bg2">
                    <a:lumMod val="90000"/>
                  </a:schemeClr>
                </a:solidFill>
              </a:rPr>
              <a:t>RISK APPETITE &amp; VALUE</a:t>
            </a:r>
            <a:endParaRPr lang="en-US" sz="1600" b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11" name="Oval 4"/>
          <p:cNvSpPr>
            <a:spLocks noChangeAspect="1" noChangeArrowheads="1"/>
          </p:cNvSpPr>
          <p:nvPr/>
        </p:nvSpPr>
        <p:spPr bwMode="auto">
          <a:xfrm>
            <a:off x="3902075" y="3614737"/>
            <a:ext cx="1812925" cy="18097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nl-NL" altLang="zh-CN" sz="1600" b="1" dirty="0" smtClean="0">
                <a:solidFill>
                  <a:srgbClr val="FFFFFF"/>
                </a:solidFill>
                <a:ea typeface="宋体" charset="-122"/>
              </a:rPr>
              <a:t>Business Appealing</a:t>
            </a:r>
          </a:p>
          <a:p>
            <a:pPr algn="ctr"/>
            <a:r>
              <a:rPr lang="nl-NL" altLang="zh-CN" sz="1600" b="1" dirty="0" smtClean="0">
                <a:solidFill>
                  <a:srgbClr val="FFFFFF"/>
                </a:solidFill>
                <a:ea typeface="宋体" charset="-122"/>
              </a:rPr>
              <a:t> or Not ?</a:t>
            </a:r>
            <a:endParaRPr lang="nl-NL" altLang="zh-CN" sz="1600" b="1" dirty="0">
              <a:solidFill>
                <a:srgbClr val="FFFFFF"/>
              </a:solidFill>
              <a:ea typeface="宋体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0" y="1371600"/>
            <a:ext cx="8534400" cy="609598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</a:rPr>
              <a:t>Business Appealing also depends on investors’</a:t>
            </a:r>
            <a:endParaRPr lang="en-US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4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67529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23848941"/>
              </p:ext>
            </p:extLst>
          </p:nvPr>
        </p:nvGraphicFramePr>
        <p:xfrm>
          <a:off x="214952" y="1657220"/>
          <a:ext cx="8686800" cy="4972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3124200"/>
                <a:gridCol w="3124200"/>
              </a:tblGrid>
              <a:tr h="36654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Factor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Potential/Attractive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Challenge/Unattractive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66548">
                <a:tc gridSpan="3"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j-lt"/>
                          <a:cs typeface="Times New Roman" panose="02020603050405020304" pitchFamily="18" charset="0"/>
                        </a:rPr>
                        <a:t>Market Characteristics</a:t>
                      </a:r>
                      <a:endParaRPr lang="en-IN" sz="1600" b="1" i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66548">
                <a:tc>
                  <a:txBody>
                    <a:bodyPr/>
                    <a:lstStyle/>
                    <a:p>
                      <a:pPr marL="457200" lvl="1" indent="-457200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Market Size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Large potential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Small disparate market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</a:tr>
              <a:tr h="366548">
                <a:tc>
                  <a:txBody>
                    <a:bodyPr/>
                    <a:lstStyle/>
                    <a:p>
                      <a:pPr marL="457200" lvl="1" indent="-457200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Market growth rate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Growing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and will continue to grow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Growing slowly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, flat or declining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</a:tr>
              <a:tr h="572418">
                <a:tc>
                  <a:txBody>
                    <a:bodyPr/>
                    <a:lstStyle/>
                    <a:p>
                      <a:pPr marL="457200" lvl="1" indent="-457200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Pricing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trends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Holding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steady and moving with inflation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Prices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falling and becoming more competitive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</a:tr>
              <a:tr h="572418">
                <a:tc>
                  <a:txBody>
                    <a:bodyPr/>
                    <a:lstStyle/>
                    <a:p>
                      <a:pPr marL="457200" lvl="1" indent="-457200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Profitability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trends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Changes in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cost passed on to customer, profitability maintained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Margins sinking and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pressure to squeeze out cost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</a:tr>
              <a:tr h="366548">
                <a:tc gridSpan="3"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j-lt"/>
                          <a:cs typeface="Times New Roman" panose="02020603050405020304" pitchFamily="18" charset="0"/>
                        </a:rPr>
                        <a:t>Direct</a:t>
                      </a:r>
                      <a:r>
                        <a:rPr lang="en-US" sz="1600" b="1" i="1" baseline="0" dirty="0" smtClean="0">
                          <a:latin typeface="+mj-lt"/>
                          <a:cs typeface="Times New Roman" panose="02020603050405020304" pitchFamily="18" charset="0"/>
                        </a:rPr>
                        <a:t> Industry Forces</a:t>
                      </a:r>
                      <a:endParaRPr lang="en-IN" sz="1600" b="1" i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3DB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572418">
                <a:tc>
                  <a:txBody>
                    <a:bodyPr/>
                    <a:lstStyle/>
                    <a:p>
                      <a:pPr marL="0" lvl="1" indent="0">
                        <a:tabLst/>
                      </a:pPr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Intensity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of direct competition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Fragmented with no competitor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Market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dominated by few players with high market share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</a:tr>
              <a:tr h="572418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Customer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purchasing power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Plenty of customers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and low dependency on any one customer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Few dominant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customers with long term supply contracts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</a:tr>
              <a:tr h="572418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Product Innovation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Potential for Innovation, Intellectual  Property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(IP) rights protection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Standardized Products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</a:tr>
            </a:tbl>
          </a:graphicData>
        </a:graphic>
      </p:graphicFrame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76200" y="503238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Introduction – Industry attractiveness</a:t>
            </a:r>
            <a:endParaRPr lang="en-IN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3496" y="1295400"/>
            <a:ext cx="883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/>
              <a:t>Determining if the option at hand is the best depends on various factors:</a:t>
            </a:r>
            <a:endParaRPr lang="en-IN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5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4411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40223853"/>
              </p:ext>
            </p:extLst>
          </p:nvPr>
        </p:nvGraphicFramePr>
        <p:xfrm>
          <a:off x="152400" y="1475098"/>
          <a:ext cx="8763000" cy="4267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3124200"/>
                <a:gridCol w="3200400"/>
              </a:tblGrid>
              <a:tr h="53494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Factor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Potential/Attractive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Challenge/Unattractive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13554">
                <a:tc gridSpan="3">
                  <a:txBody>
                    <a:bodyPr/>
                    <a:lstStyle/>
                    <a:p>
                      <a:r>
                        <a:rPr lang="en-US" sz="1600" b="1" i="1" dirty="0" smtClean="0">
                          <a:latin typeface="+mj-lt"/>
                          <a:cs typeface="Times New Roman" panose="02020603050405020304" pitchFamily="18" charset="0"/>
                        </a:rPr>
                        <a:t>Other</a:t>
                      </a:r>
                      <a:r>
                        <a:rPr lang="en-US" sz="1600" b="1" i="1" baseline="0" dirty="0" smtClean="0">
                          <a:latin typeface="+mj-lt"/>
                          <a:cs typeface="Times New Roman" panose="02020603050405020304" pitchFamily="18" charset="0"/>
                        </a:rPr>
                        <a:t> Forces</a:t>
                      </a:r>
                      <a:endParaRPr lang="en-IN" sz="1600" b="1" i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IN" sz="1600" b="1" i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sz="1600" b="1" i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29675">
                <a:tc>
                  <a:txBody>
                    <a:bodyPr/>
                    <a:lstStyle/>
                    <a:p>
                      <a:pPr marL="0" lvl="1" indent="0" algn="l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Intensity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of direct competition from substitution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No significant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or viable alternatives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Plenty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of alternative ways to deliver the product or service benefit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</a:tr>
              <a:tr h="829675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Barriers to entry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High barriers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to entry deterring new entrants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Low barriers to entry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</a:tr>
              <a:tr h="829675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Supplier / distributor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dominance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Plenty of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suppliers with over supply and few of them have significant marker share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Few suppliers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</a:tr>
              <a:tr h="829675">
                <a:tc>
                  <a:txBody>
                    <a:bodyPr/>
                    <a:lstStyle/>
                    <a:p>
                      <a:pPr marL="457200" lvl="1" indent="-457200"/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Regulatory environment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Collaborative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environment between Regulator and Industry members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Restrictive environment</a:t>
                      </a:r>
                    </a:p>
                    <a:p>
                      <a:r>
                        <a:rPr lang="en-US" sz="1600" dirty="0" smtClean="0">
                          <a:latin typeface="+mj-lt"/>
                          <a:cs typeface="Times New Roman" panose="02020603050405020304" pitchFamily="18" charset="0"/>
                        </a:rPr>
                        <a:t>Uncertainty of</a:t>
                      </a:r>
                      <a:r>
                        <a:rPr lang="en-US" sz="1600" baseline="0" dirty="0" smtClean="0">
                          <a:latin typeface="+mj-lt"/>
                          <a:cs typeface="Times New Roman" panose="02020603050405020304" pitchFamily="18" charset="0"/>
                        </a:rPr>
                        <a:t> the future</a:t>
                      </a:r>
                      <a:endParaRPr lang="en-IN" sz="1600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BEFF5"/>
                    </a:solidFill>
                  </a:tcPr>
                </a:tc>
              </a:tr>
            </a:tbl>
          </a:graphicData>
        </a:graphic>
      </p:graphicFrame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76200" y="503238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Introduction – </a:t>
            </a:r>
            <a:r>
              <a:rPr lang="en-US" sz="3200" b="1" dirty="0"/>
              <a:t>Industry attractiveness</a:t>
            </a:r>
            <a:endParaRPr lang="en-IN" sz="3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6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85763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7</a:t>
            </a:fld>
            <a:endParaRPr lang="en-IN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43708"/>
            <a:ext cx="8054280" cy="3976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3496" y="1295400"/>
            <a:ext cx="883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/>
              <a:t>Alternative analysis</a:t>
            </a:r>
            <a:endParaRPr lang="en-IN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" y="27463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Introduction – Industry attractiveness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4223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80910463"/>
              </p:ext>
            </p:extLst>
          </p:nvPr>
        </p:nvGraphicFramePr>
        <p:xfrm>
          <a:off x="1317008" y="1828800"/>
          <a:ext cx="7141192" cy="41011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70596"/>
                <a:gridCol w="3570596"/>
              </a:tblGrid>
              <a:tr h="199298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Perpetuity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Valuation</a:t>
                      </a:r>
                    </a:p>
                    <a:p>
                      <a:pPr marL="285750" indent="-28575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Actual cash flow for return capitalisation</a:t>
                      </a:r>
                    </a:p>
                    <a:p>
                      <a:pPr marL="285750" indent="-28575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Actual profit for return capitalisaiton</a:t>
                      </a:r>
                    </a:p>
                    <a:p>
                      <a:pPr marL="0" indent="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Net asset value</a:t>
                      </a:r>
                    </a:p>
                    <a:p>
                      <a:pPr marL="285750" indent="-28575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Net assets</a:t>
                      </a:r>
                    </a:p>
                    <a:p>
                      <a:pPr marL="285750" indent="-28575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Liquidation value</a:t>
                      </a:r>
                      <a:endParaRPr lang="en-IN" sz="1400" b="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78156" marR="78156" marT="41312" marB="41312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Discounted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cash flows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Future cash flows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Future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Profit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Future dividend payments</a:t>
                      </a:r>
                    </a:p>
                  </a:txBody>
                  <a:tcPr marL="78156" marR="78156" marT="41312" marB="41312" anchor="ctr"/>
                </a:tc>
              </a:tr>
              <a:tr h="210817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Performance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Multiples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EBITDA multiple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Earnings multiple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Cash flow multiple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Revenue multiple</a:t>
                      </a:r>
                    </a:p>
                    <a:p>
                      <a:pPr mar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Net asset  value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Book value – multiple</a:t>
                      </a:r>
                      <a:endParaRPr lang="en-IN" sz="1400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78156" marR="78156" marT="41312" marB="41312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P/E – growth multiples</a:t>
                      </a:r>
                      <a:endParaRPr lang="en-IN" sz="14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78156" marR="78156" marT="41312" marB="41312" anchor="ctr"/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81032" y="1447800"/>
            <a:ext cx="8758169" cy="5209124"/>
            <a:chOff x="770930" y="1029436"/>
            <a:chExt cx="7581282" cy="5207778"/>
          </a:xfrm>
        </p:grpSpPr>
        <p:sp>
          <p:nvSpPr>
            <p:cNvPr id="6" name="TextBox 5"/>
            <p:cNvSpPr txBox="1"/>
            <p:nvPr/>
          </p:nvSpPr>
          <p:spPr>
            <a:xfrm rot="16200000">
              <a:off x="246387" y="1863996"/>
              <a:ext cx="2068689" cy="896047"/>
            </a:xfrm>
            <a:prstGeom prst="rect">
              <a:avLst/>
            </a:prstGeom>
            <a:noFill/>
          </p:spPr>
          <p:txBody>
            <a:bodyPr wrap="square" lIns="0" tIns="31995" rIns="0" bIns="0" rtlCol="0">
              <a:spAutoFit/>
            </a:bodyPr>
            <a:lstStyle/>
            <a:p>
              <a:pPr defTabSz="800060">
                <a:lnSpc>
                  <a:spcPct val="85000"/>
                </a:lnSpc>
                <a:spcAft>
                  <a:spcPts val="525"/>
                </a:spcAft>
                <a:buClr>
                  <a:srgbClr val="FFE600"/>
                </a:buClr>
                <a:buSzPct val="70000"/>
              </a:pPr>
              <a:r>
                <a:rPr lang="en-US" sz="1200" b="1" i="1" dirty="0" smtClean="0">
                  <a:solidFill>
                    <a:schemeClr val="accent1"/>
                  </a:solidFill>
                  <a:latin typeface="+mj-lt"/>
                  <a:cs typeface="Times New Roman" panose="02020603050405020304" pitchFamily="18" charset="0"/>
                </a:rPr>
                <a:t>Independent Measure</a:t>
              </a:r>
              <a:endParaRPr lang="en-US" sz="1200" b="1" i="1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endParaRPr>
            </a:p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1200" dirty="0" smtClean="0">
                  <a:latin typeface="+mj-lt"/>
                  <a:cs typeface="Times New Roman" panose="02020603050405020304" pitchFamily="18" charset="0"/>
                </a:rPr>
                <a:t>(</a:t>
              </a:r>
              <a:r>
                <a:rPr lang="en-US" sz="1200" dirty="0">
                  <a:latin typeface="+mj-lt"/>
                </a:rPr>
                <a:t>Basis: return </a:t>
              </a:r>
              <a:r>
                <a:rPr lang="en-US" sz="1200" dirty="0" smtClean="0">
                  <a:latin typeface="+mj-lt"/>
                </a:rPr>
                <a:t>expectation of Buyer </a:t>
              </a:r>
              <a:endParaRPr lang="en-US" sz="1200" dirty="0">
                <a:latin typeface="+mj-lt"/>
              </a:endParaRPr>
            </a:p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1200" dirty="0" smtClean="0">
                  <a:latin typeface="+mj-lt"/>
                </a:rPr>
                <a:t>Problems: Appropriate </a:t>
              </a:r>
              <a:r>
                <a:rPr lang="en-US" sz="1200" dirty="0">
                  <a:latin typeface="+mj-lt"/>
                </a:rPr>
                <a:t>return </a:t>
              </a:r>
            </a:p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1200" dirty="0">
                  <a:latin typeface="+mj-lt"/>
                </a:rPr>
                <a:t>On which to </a:t>
              </a:r>
              <a:r>
                <a:rPr lang="en-US" sz="1200" dirty="0" smtClean="0">
                  <a:latin typeface="+mj-lt"/>
                </a:rPr>
                <a:t>make A </a:t>
              </a:r>
              <a:r>
                <a:rPr lang="en-US" sz="1200" dirty="0">
                  <a:latin typeface="+mj-lt"/>
                </a:rPr>
                <a:t>valuation</a:t>
              </a:r>
              <a:endParaRPr lang="en-IN" sz="1200" dirty="0">
                <a:latin typeface="+mj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354200" y="3934183"/>
              <a:ext cx="1998589" cy="1165130"/>
            </a:xfrm>
            <a:prstGeom prst="rect">
              <a:avLst/>
            </a:prstGeom>
            <a:noFill/>
          </p:spPr>
          <p:txBody>
            <a:bodyPr wrap="square" lIns="0" tIns="31995" rIns="0" bIns="0" rtlCol="0">
              <a:spAutoFit/>
            </a:bodyPr>
            <a:lstStyle/>
            <a:p>
              <a:pPr defTabSz="800060">
                <a:lnSpc>
                  <a:spcPct val="85000"/>
                </a:lnSpc>
                <a:spcAft>
                  <a:spcPts val="525"/>
                </a:spcAft>
                <a:buClr>
                  <a:srgbClr val="FFE600"/>
                </a:buClr>
                <a:buSzPct val="70000"/>
              </a:pPr>
              <a:r>
                <a:rPr lang="en-US" sz="1200" b="1" i="1" dirty="0" smtClean="0">
                  <a:solidFill>
                    <a:schemeClr val="accent1"/>
                  </a:solidFill>
                  <a:latin typeface="+mj-lt"/>
                  <a:cs typeface="Times New Roman" panose="02020603050405020304" pitchFamily="18" charset="0"/>
                </a:rPr>
                <a:t>Comparative Measure</a:t>
              </a:r>
              <a:endParaRPr lang="en-US" sz="1200" b="1" i="1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endParaRPr>
            </a:p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1200" dirty="0" smtClean="0">
                  <a:latin typeface="+mj-lt"/>
                  <a:cs typeface="Times New Roman" panose="02020603050405020304" pitchFamily="18" charset="0"/>
                </a:rPr>
                <a:t>(</a:t>
              </a:r>
              <a:r>
                <a:rPr lang="en-US" sz="1200" dirty="0">
                  <a:latin typeface="+mj-lt"/>
                </a:rPr>
                <a:t>Basis: comparable</a:t>
              </a:r>
            </a:p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1200" dirty="0">
                  <a:latin typeface="+mj-lt"/>
                </a:rPr>
                <a:t>Data of market </a:t>
              </a:r>
              <a:r>
                <a:rPr lang="en-US" sz="1200" dirty="0" smtClean="0">
                  <a:latin typeface="+mj-lt"/>
                </a:rPr>
                <a:t>/ industry </a:t>
              </a:r>
              <a:endParaRPr lang="en-US" sz="1200" dirty="0">
                <a:latin typeface="+mj-lt"/>
              </a:endParaRPr>
            </a:p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1200" dirty="0">
                  <a:latin typeface="+mj-lt"/>
                </a:rPr>
                <a:t>Problems:</a:t>
              </a:r>
            </a:p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1200" dirty="0">
                  <a:latin typeface="+mj-lt"/>
                </a:rPr>
                <a:t>Availability of </a:t>
              </a:r>
              <a:r>
                <a:rPr lang="en-US" sz="1200" dirty="0" smtClean="0">
                  <a:latin typeface="+mj-lt"/>
                </a:rPr>
                <a:t>Comparable </a:t>
              </a:r>
              <a:r>
                <a:rPr lang="en-US" sz="1200" dirty="0">
                  <a:latin typeface="+mj-lt"/>
                </a:rPr>
                <a:t>data </a:t>
              </a:r>
            </a:p>
            <a:p>
              <a:pPr defTabSz="800060">
                <a:lnSpc>
                  <a:spcPct val="85000"/>
                </a:lnSpc>
                <a:spcAft>
                  <a:spcPts val="525"/>
                </a:spcAft>
                <a:buClr>
                  <a:srgbClr val="FFE600"/>
                </a:buClr>
                <a:buSzPct val="70000"/>
              </a:pPr>
              <a:r>
                <a:rPr lang="en-US" sz="1200" dirty="0" smtClean="0">
                  <a:latin typeface="+mj-lt"/>
                  <a:cs typeface="Times New Roman" panose="02020603050405020304" pitchFamily="18" charset="0"/>
                </a:rPr>
                <a:t>)</a:t>
              </a:r>
              <a:endParaRPr lang="en-US" sz="1200" dirty="0"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28800" y="5593110"/>
              <a:ext cx="3124200" cy="644104"/>
            </a:xfrm>
            <a:prstGeom prst="rect">
              <a:avLst/>
            </a:prstGeom>
            <a:noFill/>
          </p:spPr>
          <p:txBody>
            <a:bodyPr wrap="square" lIns="0" tIns="31995" rIns="0" bIns="0" rtlCol="0">
              <a:spAutoFit/>
            </a:bodyPr>
            <a:lstStyle/>
            <a:p>
              <a:pPr defTabSz="800060">
                <a:lnSpc>
                  <a:spcPct val="85000"/>
                </a:lnSpc>
                <a:spcAft>
                  <a:spcPts val="525"/>
                </a:spcAft>
                <a:buClr>
                  <a:srgbClr val="FFE600"/>
                </a:buClr>
                <a:buSzPct val="70000"/>
              </a:pPr>
              <a:r>
                <a:rPr lang="en-US" sz="1200" b="1" i="1" dirty="0" smtClean="0">
                  <a:solidFill>
                    <a:schemeClr val="accent1"/>
                  </a:solidFill>
                  <a:latin typeface="+mj-lt"/>
                  <a:cs typeface="Times New Roman" panose="02020603050405020304" pitchFamily="18" charset="0"/>
                </a:rPr>
                <a:t>     Current Value Measure</a:t>
              </a:r>
            </a:p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1200" b="1" dirty="0">
                  <a:latin typeface="+mj-lt"/>
                </a:rPr>
                <a:t>Problem</a:t>
              </a:r>
            </a:p>
            <a:p>
              <a:pPr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1200" b="1" dirty="0">
                  <a:latin typeface="+mj-lt"/>
                </a:rPr>
                <a:t>Buying the future and not the </a:t>
              </a:r>
              <a:r>
                <a:rPr lang="en-US" sz="1200" b="1" dirty="0" smtClean="0">
                  <a:latin typeface="+mj-lt"/>
                </a:rPr>
                <a:t>past</a:t>
              </a:r>
              <a:endParaRPr lang="en-US" sz="1200" b="1" dirty="0">
                <a:latin typeface="+mj-lt"/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1791807" y="5516042"/>
              <a:ext cx="6560405" cy="0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1808090" y="1029436"/>
              <a:ext cx="8987" cy="4513483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3" name="Title 2"/>
          <p:cNvSpPr>
            <a:spLocks noGrp="1"/>
          </p:cNvSpPr>
          <p:nvPr>
            <p:ph type="title"/>
          </p:nvPr>
        </p:nvSpPr>
        <p:spPr>
          <a:xfrm>
            <a:off x="76200" y="503238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Introduction – Industry valuation</a:t>
            </a:r>
            <a:endParaRPr lang="en-IN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029200" y="6019800"/>
            <a:ext cx="3124200" cy="645680"/>
          </a:xfrm>
          <a:prstGeom prst="rect">
            <a:avLst/>
          </a:prstGeom>
          <a:noFill/>
        </p:spPr>
        <p:txBody>
          <a:bodyPr wrap="square" lIns="0" tIns="31995" rIns="0" bIns="0" rtlCol="0">
            <a:spAutoFit/>
          </a:bodyPr>
          <a:lstStyle/>
          <a:p>
            <a:pPr defTabSz="800060">
              <a:lnSpc>
                <a:spcPct val="85000"/>
              </a:lnSpc>
              <a:spcAft>
                <a:spcPts val="525"/>
              </a:spcAft>
              <a:buClr>
                <a:srgbClr val="FFE600"/>
              </a:buClr>
              <a:buSzPct val="70000"/>
            </a:pPr>
            <a:r>
              <a:rPr lang="en-US" sz="1200" b="1" i="1" dirty="0" smtClean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     Future Oriented Measure</a:t>
            </a:r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 dirty="0">
                <a:latin typeface="+mj-lt"/>
              </a:rPr>
              <a:t>Problem</a:t>
            </a:r>
          </a:p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 dirty="0">
                <a:latin typeface="+mj-lt"/>
              </a:rPr>
              <a:t>Forecast </a:t>
            </a:r>
            <a:r>
              <a:rPr lang="en-US" sz="1200" b="1" dirty="0" smtClean="0">
                <a:latin typeface="+mj-lt"/>
              </a:rPr>
              <a:t>accuracy</a:t>
            </a:r>
            <a:endParaRPr lang="en-US" sz="1200" b="1" dirty="0">
              <a:latin typeface="+mj-lt"/>
            </a:endParaRPr>
          </a:p>
        </p:txBody>
      </p:sp>
      <p:sp>
        <p:nvSpPr>
          <p:cNvPr id="3" name="Right Arrow 2">
            <a:hlinkClick r:id="rId3" action="ppaction://hlinksldjump"/>
          </p:cNvPr>
          <p:cNvSpPr/>
          <p:nvPr/>
        </p:nvSpPr>
        <p:spPr>
          <a:xfrm rot="10800000">
            <a:off x="7848600" y="6248400"/>
            <a:ext cx="978408" cy="484632"/>
          </a:xfrm>
          <a:prstGeom prst="rightArrow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5FF82-D66C-4B64-9E94-05A7A11E3736}" type="slidenum">
              <a:rPr lang="en-IN" smtClean="0"/>
              <a:pPr/>
              <a:t>8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41185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IN" sz="2800" b="1" dirty="0" smtClean="0"/>
              <a:t>GI Industry – Growth &amp; Market Size</a:t>
            </a:r>
            <a:endParaRPr lang="en-IN" sz="2800" b="1" dirty="0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>
          <a:xfrm>
            <a:off x="8388424" y="6421512"/>
            <a:ext cx="658979" cy="436488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D5FF82-D66C-4B64-9E94-05A7A11E3736}" type="slidenum">
              <a:rPr lang="en-IN" smtClean="0"/>
              <a:pPr/>
              <a:t>9</a:t>
            </a:fld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228599" y="1295400"/>
            <a:ext cx="881880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Significant top line growth – EXPECTED TO CONTINUE IN FUTURE</a:t>
            </a:r>
          </a:p>
          <a:p>
            <a:pPr algn="just"/>
            <a:endParaRPr lang="en-US" sz="1600" dirty="0">
              <a:latin typeface="+mj-lt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IN" sz="1600" dirty="0" smtClean="0">
                <a:latin typeface="+mj-lt"/>
              </a:rPr>
              <a:t>From </a:t>
            </a:r>
            <a:r>
              <a:rPr lang="en-IN" sz="1600" dirty="0">
                <a:latin typeface="+mj-lt"/>
              </a:rPr>
              <a:t>a </a:t>
            </a:r>
            <a:r>
              <a:rPr lang="en-IN" sz="1600" dirty="0" smtClean="0">
                <a:latin typeface="+mj-lt"/>
              </a:rPr>
              <a:t>Rs 12,000 crore </a:t>
            </a:r>
            <a:r>
              <a:rPr lang="en-IN" sz="1600" dirty="0">
                <a:latin typeface="+mj-lt"/>
              </a:rPr>
              <a:t>top-line industry in 2001–02, today it is </a:t>
            </a:r>
            <a:r>
              <a:rPr lang="en-IN" sz="1600" dirty="0" smtClean="0">
                <a:latin typeface="+mj-lt"/>
              </a:rPr>
              <a:t>worth 70,000 </a:t>
            </a:r>
            <a:r>
              <a:rPr lang="en-IN" sz="1600" dirty="0">
                <a:latin typeface="+mj-lt"/>
              </a:rPr>
              <a:t>crore, clocking an </a:t>
            </a:r>
            <a:r>
              <a:rPr lang="en-IN" sz="1600" b="1" dirty="0">
                <a:latin typeface="+mj-lt"/>
              </a:rPr>
              <a:t>annual growth rate </a:t>
            </a:r>
            <a:r>
              <a:rPr lang="en-IN" sz="1600" b="1" dirty="0" smtClean="0">
                <a:latin typeface="+mj-lt"/>
              </a:rPr>
              <a:t>of 17% over the last decade</a:t>
            </a:r>
            <a:r>
              <a:rPr lang="en-IN" sz="1600" dirty="0" smtClean="0">
                <a:latin typeface="+mj-lt"/>
              </a:rPr>
              <a:t>. 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IN" sz="1600" dirty="0">
              <a:latin typeface="+mj-lt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IN" sz="1600" dirty="0" smtClean="0">
                <a:latin typeface="+mj-lt"/>
              </a:rPr>
              <a:t>The </a:t>
            </a:r>
            <a:r>
              <a:rPr lang="en-IN" sz="1600" dirty="0">
                <a:latin typeface="+mj-lt"/>
              </a:rPr>
              <a:t>industry today provides a </a:t>
            </a:r>
            <a:r>
              <a:rPr lang="en-IN" sz="1600" b="1" dirty="0">
                <a:latin typeface="+mj-lt"/>
              </a:rPr>
              <a:t>cover of </a:t>
            </a:r>
            <a:r>
              <a:rPr lang="en-IN" sz="1600" b="1" dirty="0" smtClean="0">
                <a:latin typeface="+mj-lt"/>
              </a:rPr>
              <a:t>Rs 1,000 lakh crore</a:t>
            </a:r>
            <a:r>
              <a:rPr lang="en-IN" sz="1600" dirty="0" smtClean="0">
                <a:latin typeface="+mj-lt"/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sz="1600" dirty="0">
              <a:latin typeface="+mj-lt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1600" dirty="0" smtClean="0">
                <a:latin typeface="+mj-lt"/>
              </a:rPr>
              <a:t>GI penetration still on the lower side.</a:t>
            </a:r>
          </a:p>
          <a:p>
            <a:pPr algn="just"/>
            <a:endParaRPr lang="en-US" sz="16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3855184"/>
            <a:ext cx="411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GI Industry,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with low startup capital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is projected to grow at 16% in medium to long term mainly on account of economic growth, socio economic drivers and greater penetration.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="" xmlns:p14="http://schemas.microsoft.com/office/powerpoint/2010/main" val="2857623936"/>
              </p:ext>
            </p:extLst>
          </p:nvPr>
        </p:nvGraphicFramePr>
        <p:xfrm>
          <a:off x="4648200" y="3276600"/>
          <a:ext cx="40386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0" y="6248400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Source: KPMG Analysis, IRDA Annual Report 2012</a:t>
            </a:r>
            <a:endParaRPr lang="en-IN" sz="12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6373504" y="4157246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16%</a:t>
            </a:r>
            <a:endParaRPr lang="en-IN" sz="1600" b="1" dirty="0"/>
          </a:p>
        </p:txBody>
      </p:sp>
      <p:sp>
        <p:nvSpPr>
          <p:cNvPr id="13" name="Straight Connector 12"/>
          <p:cNvSpPr/>
          <p:nvPr/>
        </p:nvSpPr>
        <p:spPr>
          <a:xfrm flipV="1">
            <a:off x="6830704" y="3651141"/>
            <a:ext cx="1170296" cy="5606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04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Y_Presentation_Regular_Print">
  <a:themeElements>
    <a:clrScheme name="Custom 2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3804</TotalTime>
  <Words>2625</Words>
  <Application>Microsoft Office PowerPoint</Application>
  <PresentationFormat>On-screen Show (4:3)</PresentationFormat>
  <Paragraphs>639</Paragraphs>
  <Slides>34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Adjacency</vt:lpstr>
      <vt:lpstr>Office Theme</vt:lpstr>
      <vt:lpstr>EY_Presentation_Regular_Print</vt:lpstr>
      <vt:lpstr>Slide 1</vt:lpstr>
      <vt:lpstr>Agenda</vt:lpstr>
      <vt:lpstr>Introduction -  Appeal to Investors</vt:lpstr>
      <vt:lpstr>Introduction – Appeal to investors</vt:lpstr>
      <vt:lpstr>Introduction – Industry attractiveness</vt:lpstr>
      <vt:lpstr>Introduction – Industry attractiveness</vt:lpstr>
      <vt:lpstr>Introduction – Industry attractiveness</vt:lpstr>
      <vt:lpstr>Introduction – Industry valuation</vt:lpstr>
      <vt:lpstr>GI Industry – Growth &amp; Market Size</vt:lpstr>
      <vt:lpstr>GI Industry – Profitability (low and fluctuating)</vt:lpstr>
      <vt:lpstr>GI Industry – Profitability (low and fluctuating)</vt:lpstr>
      <vt:lpstr>GI Industry – Regulatory update</vt:lpstr>
      <vt:lpstr>GI Industry - Challenges</vt:lpstr>
      <vt:lpstr>GI Industry - Challenges</vt:lpstr>
      <vt:lpstr>GI Industry - Future prospects</vt:lpstr>
      <vt:lpstr>The Life Insurance Industry - evolution</vt:lpstr>
      <vt:lpstr>The regulatory changes overview</vt:lpstr>
      <vt:lpstr>Appraisal Value</vt:lpstr>
      <vt:lpstr>Value Creation Framework</vt:lpstr>
      <vt:lpstr>Life Insurance: Industry Analysis</vt:lpstr>
      <vt:lpstr>Future Outlook</vt:lpstr>
      <vt:lpstr>Industry Analysis</vt:lpstr>
      <vt:lpstr>Slide 23</vt:lpstr>
      <vt:lpstr>Slide 24</vt:lpstr>
      <vt:lpstr>Slide 25</vt:lpstr>
      <vt:lpstr>Slide 26</vt:lpstr>
      <vt:lpstr>E-commerce Industry: Introduction</vt:lpstr>
      <vt:lpstr>Investment Opportunity or Bubble?</vt:lpstr>
      <vt:lpstr>Capital Infusion: Investor’s Rationale</vt:lpstr>
      <vt:lpstr>Top Capital Infusions in the Sector</vt:lpstr>
      <vt:lpstr>Valuation Game</vt:lpstr>
      <vt:lpstr>Summary</vt:lpstr>
      <vt:lpstr>Summary</vt:lpstr>
      <vt:lpstr>Slide 34</vt:lpstr>
    </vt:vector>
  </TitlesOfParts>
  <Company>Ernst &amp; Young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of Interest Rate Swaps in Indian Insurance Industry</dc:title>
  <dc:creator>Ishwar Gopashetti</dc:creator>
  <cp:lastModifiedBy>gk</cp:lastModifiedBy>
  <cp:revision>366</cp:revision>
  <dcterms:created xsi:type="dcterms:W3CDTF">2014-05-27T06:07:40Z</dcterms:created>
  <dcterms:modified xsi:type="dcterms:W3CDTF">2014-12-09T15:24:35Z</dcterms:modified>
</cp:coreProperties>
</file>