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08" r:id="rId3"/>
    <p:sldId id="310" r:id="rId4"/>
    <p:sldId id="262" r:id="rId5"/>
    <p:sldId id="263" r:id="rId6"/>
    <p:sldId id="264" r:id="rId7"/>
    <p:sldId id="307"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306" r:id="rId21"/>
    <p:sldId id="278" r:id="rId22"/>
    <p:sldId id="279" r:id="rId23"/>
    <p:sldId id="280" r:id="rId24"/>
    <p:sldId id="281" r:id="rId25"/>
    <p:sldId id="282" r:id="rId26"/>
    <p:sldId id="309"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312620-5354-4CA0-ACA0-91FC757348EB}"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IN"/>
        </a:p>
      </dgm:t>
    </dgm:pt>
    <dgm:pt modelId="{23607A98-1DD1-4725-A010-71989132367D}">
      <dgm:prSet/>
      <dgm:spPr/>
      <dgm:t>
        <a:bodyPr/>
        <a:lstStyle/>
        <a:p>
          <a:pPr rtl="0"/>
          <a:r>
            <a:rPr lang="en-IN" dirty="0" smtClean="0"/>
            <a:t>Obtaining data(Satellite &amp; Ground) </a:t>
          </a:r>
          <a:endParaRPr lang="en-IN" dirty="0"/>
        </a:p>
      </dgm:t>
    </dgm:pt>
    <dgm:pt modelId="{EBE0695F-17D0-4F50-9F8F-8BAF3AFA058F}" type="parTrans" cxnId="{9DACEBE3-EF18-4A07-907A-DF02CC122459}">
      <dgm:prSet/>
      <dgm:spPr/>
      <dgm:t>
        <a:bodyPr/>
        <a:lstStyle/>
        <a:p>
          <a:endParaRPr lang="en-IN"/>
        </a:p>
      </dgm:t>
    </dgm:pt>
    <dgm:pt modelId="{531C06E1-49B6-49BB-8A73-3A31D90C1996}" type="sibTrans" cxnId="{9DACEBE3-EF18-4A07-907A-DF02CC122459}">
      <dgm:prSet/>
      <dgm:spPr/>
      <dgm:t>
        <a:bodyPr/>
        <a:lstStyle/>
        <a:p>
          <a:endParaRPr lang="en-IN"/>
        </a:p>
      </dgm:t>
    </dgm:pt>
    <dgm:pt modelId="{BFB99EBE-0B56-4838-84B0-D448DA3FB109}">
      <dgm:prSet/>
      <dgm:spPr/>
      <dgm:t>
        <a:bodyPr/>
        <a:lstStyle/>
        <a:p>
          <a:pPr rtl="0"/>
          <a:r>
            <a:rPr lang="en-IN" dirty="0" smtClean="0"/>
            <a:t>Data Mining(Missing values,Trends,Validating satellite and ground Data)       </a:t>
          </a:r>
          <a:endParaRPr lang="en-IN" dirty="0"/>
        </a:p>
      </dgm:t>
    </dgm:pt>
    <dgm:pt modelId="{754A2671-86A3-49D3-86BE-09ED4F22055E}" type="parTrans" cxnId="{DE6A9725-4780-4C1F-BEAF-B14A04CE3020}">
      <dgm:prSet/>
      <dgm:spPr/>
      <dgm:t>
        <a:bodyPr/>
        <a:lstStyle/>
        <a:p>
          <a:endParaRPr lang="en-IN"/>
        </a:p>
      </dgm:t>
    </dgm:pt>
    <dgm:pt modelId="{09125B74-3E2B-4C4A-A460-4B2467F3CD7D}" type="sibTrans" cxnId="{DE6A9725-4780-4C1F-BEAF-B14A04CE3020}">
      <dgm:prSet/>
      <dgm:spPr/>
      <dgm:t>
        <a:bodyPr/>
        <a:lstStyle/>
        <a:p>
          <a:endParaRPr lang="en-IN"/>
        </a:p>
      </dgm:t>
    </dgm:pt>
    <dgm:pt modelId="{91D4CEFF-97FB-4CD9-8CD8-285438378A62}">
      <dgm:prSet/>
      <dgm:spPr/>
      <dgm:t>
        <a:bodyPr/>
        <a:lstStyle/>
        <a:p>
          <a:pPr rtl="0"/>
          <a:r>
            <a:rPr lang="en-IN" dirty="0" smtClean="0"/>
            <a:t>Developing the Indemnity Function</a:t>
          </a:r>
          <a:endParaRPr lang="en-IN" dirty="0"/>
        </a:p>
      </dgm:t>
    </dgm:pt>
    <dgm:pt modelId="{6A4BF7CD-5316-417C-91DD-335A38EAF316}" type="parTrans" cxnId="{FE347A5F-89A0-41E8-A694-744549C94671}">
      <dgm:prSet/>
      <dgm:spPr/>
      <dgm:t>
        <a:bodyPr/>
        <a:lstStyle/>
        <a:p>
          <a:endParaRPr lang="en-IN"/>
        </a:p>
      </dgm:t>
    </dgm:pt>
    <dgm:pt modelId="{0B979BE3-F88C-44E3-825E-E0B6D071D95B}" type="sibTrans" cxnId="{FE347A5F-89A0-41E8-A694-744549C94671}">
      <dgm:prSet/>
      <dgm:spPr/>
      <dgm:t>
        <a:bodyPr/>
        <a:lstStyle/>
        <a:p>
          <a:endParaRPr lang="en-IN"/>
        </a:p>
      </dgm:t>
    </dgm:pt>
    <dgm:pt modelId="{F7921CEF-5ADB-4EE7-9B4C-1BDC9312C1D3}">
      <dgm:prSet/>
      <dgm:spPr/>
      <dgm:t>
        <a:bodyPr/>
        <a:lstStyle/>
        <a:p>
          <a:pPr rtl="0"/>
          <a:r>
            <a:rPr lang="en-IN" dirty="0" smtClean="0"/>
            <a:t>Fitting PDF to the Weather data</a:t>
          </a:r>
          <a:endParaRPr lang="en-IN" dirty="0"/>
        </a:p>
      </dgm:t>
    </dgm:pt>
    <dgm:pt modelId="{4637E5B4-C30D-49DA-975B-C8AF797ADE7C}" type="parTrans" cxnId="{BD0169DE-6BB6-433D-BC75-2F095D7E0ADD}">
      <dgm:prSet/>
      <dgm:spPr/>
      <dgm:t>
        <a:bodyPr/>
        <a:lstStyle/>
        <a:p>
          <a:endParaRPr lang="en-IN"/>
        </a:p>
      </dgm:t>
    </dgm:pt>
    <dgm:pt modelId="{7EC4E99D-770C-4ACE-A608-E83404739C00}" type="sibTrans" cxnId="{BD0169DE-6BB6-433D-BC75-2F095D7E0ADD}">
      <dgm:prSet/>
      <dgm:spPr/>
      <dgm:t>
        <a:bodyPr/>
        <a:lstStyle/>
        <a:p>
          <a:endParaRPr lang="en-IN"/>
        </a:p>
      </dgm:t>
    </dgm:pt>
    <dgm:pt modelId="{2E2A7A79-5F08-4A39-B788-85E02ABD0BAC}">
      <dgm:prSet/>
      <dgm:spPr/>
      <dgm:t>
        <a:bodyPr/>
        <a:lstStyle/>
        <a:p>
          <a:pPr rtl="0"/>
          <a:r>
            <a:rPr lang="en-IN" dirty="0" smtClean="0"/>
            <a:t>Calculating the Premium(Burn Analysis, Index value Simulation)</a:t>
          </a:r>
          <a:endParaRPr lang="en-IN" dirty="0"/>
        </a:p>
      </dgm:t>
    </dgm:pt>
    <dgm:pt modelId="{332AEF4D-4BBA-4AAA-A3A0-88C298A5217E}" type="parTrans" cxnId="{DAB449B0-D687-49F6-A07A-2B0424B655D6}">
      <dgm:prSet/>
      <dgm:spPr/>
      <dgm:t>
        <a:bodyPr/>
        <a:lstStyle/>
        <a:p>
          <a:endParaRPr lang="en-IN"/>
        </a:p>
      </dgm:t>
    </dgm:pt>
    <dgm:pt modelId="{07D415D7-C5E5-43E5-B6DC-D17FE10260CA}" type="sibTrans" cxnId="{DAB449B0-D687-49F6-A07A-2B0424B655D6}">
      <dgm:prSet/>
      <dgm:spPr/>
      <dgm:t>
        <a:bodyPr/>
        <a:lstStyle/>
        <a:p>
          <a:endParaRPr lang="en-IN"/>
        </a:p>
      </dgm:t>
    </dgm:pt>
    <dgm:pt modelId="{78B1EFFB-80D1-4704-911F-A8AF4B7BBE28}">
      <dgm:prSet/>
      <dgm:spPr/>
      <dgm:t>
        <a:bodyPr/>
        <a:lstStyle/>
        <a:p>
          <a:pPr rtl="0"/>
          <a:r>
            <a:rPr lang="en-IN" dirty="0" smtClean="0"/>
            <a:t>Making  a Choice between the Premium Methods </a:t>
          </a:r>
          <a:endParaRPr lang="en-IN" dirty="0"/>
        </a:p>
      </dgm:t>
    </dgm:pt>
    <dgm:pt modelId="{81F68A20-6FCF-4AAA-B7BD-1EBC3160A8B5}" type="parTrans" cxnId="{C2C56BDD-3250-44BE-8B7A-8FBE364FBA34}">
      <dgm:prSet/>
      <dgm:spPr/>
      <dgm:t>
        <a:bodyPr/>
        <a:lstStyle/>
        <a:p>
          <a:endParaRPr lang="en-IN"/>
        </a:p>
      </dgm:t>
    </dgm:pt>
    <dgm:pt modelId="{368F7E2D-5446-41BB-8FBD-A20D9A81338F}" type="sibTrans" cxnId="{C2C56BDD-3250-44BE-8B7A-8FBE364FBA34}">
      <dgm:prSet/>
      <dgm:spPr/>
      <dgm:t>
        <a:bodyPr/>
        <a:lstStyle/>
        <a:p>
          <a:endParaRPr lang="en-IN"/>
        </a:p>
      </dgm:t>
    </dgm:pt>
    <dgm:pt modelId="{9C240D03-D4B3-426A-8CFC-8B922D3AFBCD}" type="pres">
      <dgm:prSet presAssocID="{9C312620-5354-4CA0-ACA0-91FC757348EB}" presName="Name0" presStyleCnt="0">
        <dgm:presLayoutVars>
          <dgm:dir/>
          <dgm:animLvl val="lvl"/>
          <dgm:resizeHandles val="exact"/>
        </dgm:presLayoutVars>
      </dgm:prSet>
      <dgm:spPr/>
      <dgm:t>
        <a:bodyPr/>
        <a:lstStyle/>
        <a:p>
          <a:endParaRPr lang="en-IN"/>
        </a:p>
      </dgm:t>
    </dgm:pt>
    <dgm:pt modelId="{845E2080-EA8F-416C-97A8-2826A997BC89}" type="pres">
      <dgm:prSet presAssocID="{78B1EFFB-80D1-4704-911F-A8AF4B7BBE28}" presName="boxAndChildren" presStyleCnt="0"/>
      <dgm:spPr/>
    </dgm:pt>
    <dgm:pt modelId="{904B9BF0-9C5F-4F79-A218-071E9E41A6D9}" type="pres">
      <dgm:prSet presAssocID="{78B1EFFB-80D1-4704-911F-A8AF4B7BBE28}" presName="parentTextBox" presStyleLbl="node1" presStyleIdx="0" presStyleCnt="6"/>
      <dgm:spPr/>
      <dgm:t>
        <a:bodyPr/>
        <a:lstStyle/>
        <a:p>
          <a:endParaRPr lang="en-IN"/>
        </a:p>
      </dgm:t>
    </dgm:pt>
    <dgm:pt modelId="{E5939F2A-4E4B-462E-BE1A-C2F48669F37F}" type="pres">
      <dgm:prSet presAssocID="{07D415D7-C5E5-43E5-B6DC-D17FE10260CA}" presName="sp" presStyleCnt="0"/>
      <dgm:spPr/>
    </dgm:pt>
    <dgm:pt modelId="{6887441C-BBA3-4C61-9ECA-734E4DC32FA8}" type="pres">
      <dgm:prSet presAssocID="{2E2A7A79-5F08-4A39-B788-85E02ABD0BAC}" presName="arrowAndChildren" presStyleCnt="0"/>
      <dgm:spPr/>
    </dgm:pt>
    <dgm:pt modelId="{3DBBCBA0-9CA9-4C56-835F-3D85726DB19F}" type="pres">
      <dgm:prSet presAssocID="{2E2A7A79-5F08-4A39-B788-85E02ABD0BAC}" presName="parentTextArrow" presStyleLbl="node1" presStyleIdx="1" presStyleCnt="6"/>
      <dgm:spPr/>
      <dgm:t>
        <a:bodyPr/>
        <a:lstStyle/>
        <a:p>
          <a:endParaRPr lang="en-IN"/>
        </a:p>
      </dgm:t>
    </dgm:pt>
    <dgm:pt modelId="{1764FB79-7944-4E3D-B7E1-18CD35FBB071}" type="pres">
      <dgm:prSet presAssocID="{7EC4E99D-770C-4ACE-A608-E83404739C00}" presName="sp" presStyleCnt="0"/>
      <dgm:spPr/>
    </dgm:pt>
    <dgm:pt modelId="{816AF7F7-7A5F-45F8-8638-AB065B960511}" type="pres">
      <dgm:prSet presAssocID="{F7921CEF-5ADB-4EE7-9B4C-1BDC9312C1D3}" presName="arrowAndChildren" presStyleCnt="0"/>
      <dgm:spPr/>
    </dgm:pt>
    <dgm:pt modelId="{09DDFB64-0D97-4B08-BC1B-1BB8D2587665}" type="pres">
      <dgm:prSet presAssocID="{F7921CEF-5ADB-4EE7-9B4C-1BDC9312C1D3}" presName="parentTextArrow" presStyleLbl="node1" presStyleIdx="2" presStyleCnt="6"/>
      <dgm:spPr/>
      <dgm:t>
        <a:bodyPr/>
        <a:lstStyle/>
        <a:p>
          <a:endParaRPr lang="en-IN"/>
        </a:p>
      </dgm:t>
    </dgm:pt>
    <dgm:pt modelId="{BAEF4446-3A22-4C33-9774-DCC142D0B6AE}" type="pres">
      <dgm:prSet presAssocID="{0B979BE3-F88C-44E3-825E-E0B6D071D95B}" presName="sp" presStyleCnt="0"/>
      <dgm:spPr/>
    </dgm:pt>
    <dgm:pt modelId="{26C66F2A-5E3F-4E25-A7E4-BEAD5A06AEA7}" type="pres">
      <dgm:prSet presAssocID="{91D4CEFF-97FB-4CD9-8CD8-285438378A62}" presName="arrowAndChildren" presStyleCnt="0"/>
      <dgm:spPr/>
    </dgm:pt>
    <dgm:pt modelId="{2A373C16-7F81-4C39-853A-538FC901F4A9}" type="pres">
      <dgm:prSet presAssocID="{91D4CEFF-97FB-4CD9-8CD8-285438378A62}" presName="parentTextArrow" presStyleLbl="node1" presStyleIdx="3" presStyleCnt="6"/>
      <dgm:spPr/>
      <dgm:t>
        <a:bodyPr/>
        <a:lstStyle/>
        <a:p>
          <a:endParaRPr lang="en-IN"/>
        </a:p>
      </dgm:t>
    </dgm:pt>
    <dgm:pt modelId="{8ECC9A96-8B5F-430C-A802-BB63D387BD0A}" type="pres">
      <dgm:prSet presAssocID="{09125B74-3E2B-4C4A-A460-4B2467F3CD7D}" presName="sp" presStyleCnt="0"/>
      <dgm:spPr/>
    </dgm:pt>
    <dgm:pt modelId="{237BFE7E-58DC-4287-83B8-7FAEFA55E7CE}" type="pres">
      <dgm:prSet presAssocID="{BFB99EBE-0B56-4838-84B0-D448DA3FB109}" presName="arrowAndChildren" presStyleCnt="0"/>
      <dgm:spPr/>
    </dgm:pt>
    <dgm:pt modelId="{E65C0D87-0A69-41C6-B9A2-07E471BEA817}" type="pres">
      <dgm:prSet presAssocID="{BFB99EBE-0B56-4838-84B0-D448DA3FB109}" presName="parentTextArrow" presStyleLbl="node1" presStyleIdx="4" presStyleCnt="6"/>
      <dgm:spPr/>
      <dgm:t>
        <a:bodyPr/>
        <a:lstStyle/>
        <a:p>
          <a:endParaRPr lang="en-IN"/>
        </a:p>
      </dgm:t>
    </dgm:pt>
    <dgm:pt modelId="{2376CC10-A531-45FB-9DF5-B59364E1264D}" type="pres">
      <dgm:prSet presAssocID="{531C06E1-49B6-49BB-8A73-3A31D90C1996}" presName="sp" presStyleCnt="0"/>
      <dgm:spPr/>
    </dgm:pt>
    <dgm:pt modelId="{F52658B1-B91A-4A0F-B248-BAA5FCEB4B72}" type="pres">
      <dgm:prSet presAssocID="{23607A98-1DD1-4725-A010-71989132367D}" presName="arrowAndChildren" presStyleCnt="0"/>
      <dgm:spPr/>
    </dgm:pt>
    <dgm:pt modelId="{A07F986A-B4AA-4487-921B-DE6608EE3C89}" type="pres">
      <dgm:prSet presAssocID="{23607A98-1DD1-4725-A010-71989132367D}" presName="parentTextArrow" presStyleLbl="node1" presStyleIdx="5" presStyleCnt="6"/>
      <dgm:spPr/>
      <dgm:t>
        <a:bodyPr/>
        <a:lstStyle/>
        <a:p>
          <a:endParaRPr lang="en-IN"/>
        </a:p>
      </dgm:t>
    </dgm:pt>
  </dgm:ptLst>
  <dgm:cxnLst>
    <dgm:cxn modelId="{FE347A5F-89A0-41E8-A694-744549C94671}" srcId="{9C312620-5354-4CA0-ACA0-91FC757348EB}" destId="{91D4CEFF-97FB-4CD9-8CD8-285438378A62}" srcOrd="2" destOrd="0" parTransId="{6A4BF7CD-5316-417C-91DD-335A38EAF316}" sibTransId="{0B979BE3-F88C-44E3-825E-E0B6D071D95B}"/>
    <dgm:cxn modelId="{9DACEBE3-EF18-4A07-907A-DF02CC122459}" srcId="{9C312620-5354-4CA0-ACA0-91FC757348EB}" destId="{23607A98-1DD1-4725-A010-71989132367D}" srcOrd="0" destOrd="0" parTransId="{EBE0695F-17D0-4F50-9F8F-8BAF3AFA058F}" sibTransId="{531C06E1-49B6-49BB-8A73-3A31D90C1996}"/>
    <dgm:cxn modelId="{BD0169DE-6BB6-433D-BC75-2F095D7E0ADD}" srcId="{9C312620-5354-4CA0-ACA0-91FC757348EB}" destId="{F7921CEF-5ADB-4EE7-9B4C-1BDC9312C1D3}" srcOrd="3" destOrd="0" parTransId="{4637E5B4-C30D-49DA-975B-C8AF797ADE7C}" sibTransId="{7EC4E99D-770C-4ACE-A608-E83404739C00}"/>
    <dgm:cxn modelId="{54965D0E-65DA-49F5-8E15-BFA348018E01}" type="presOf" srcId="{2E2A7A79-5F08-4A39-B788-85E02ABD0BAC}" destId="{3DBBCBA0-9CA9-4C56-835F-3D85726DB19F}" srcOrd="0" destOrd="0" presId="urn:microsoft.com/office/officeart/2005/8/layout/process4"/>
    <dgm:cxn modelId="{DE6A9725-4780-4C1F-BEAF-B14A04CE3020}" srcId="{9C312620-5354-4CA0-ACA0-91FC757348EB}" destId="{BFB99EBE-0B56-4838-84B0-D448DA3FB109}" srcOrd="1" destOrd="0" parTransId="{754A2671-86A3-49D3-86BE-09ED4F22055E}" sibTransId="{09125B74-3E2B-4C4A-A460-4B2467F3CD7D}"/>
    <dgm:cxn modelId="{C2C56BDD-3250-44BE-8B7A-8FBE364FBA34}" srcId="{9C312620-5354-4CA0-ACA0-91FC757348EB}" destId="{78B1EFFB-80D1-4704-911F-A8AF4B7BBE28}" srcOrd="5" destOrd="0" parTransId="{81F68A20-6FCF-4AAA-B7BD-1EBC3160A8B5}" sibTransId="{368F7E2D-5446-41BB-8FBD-A20D9A81338F}"/>
    <dgm:cxn modelId="{7E91C369-E821-4BA1-826C-D0425AE67796}" type="presOf" srcId="{9C312620-5354-4CA0-ACA0-91FC757348EB}" destId="{9C240D03-D4B3-426A-8CFC-8B922D3AFBCD}" srcOrd="0" destOrd="0" presId="urn:microsoft.com/office/officeart/2005/8/layout/process4"/>
    <dgm:cxn modelId="{C2084807-F685-430C-81A1-A5D7A94BFE63}" type="presOf" srcId="{78B1EFFB-80D1-4704-911F-A8AF4B7BBE28}" destId="{904B9BF0-9C5F-4F79-A218-071E9E41A6D9}" srcOrd="0" destOrd="0" presId="urn:microsoft.com/office/officeart/2005/8/layout/process4"/>
    <dgm:cxn modelId="{061A5FCF-52D6-4FB9-88B1-66D027DCFD98}" type="presOf" srcId="{F7921CEF-5ADB-4EE7-9B4C-1BDC9312C1D3}" destId="{09DDFB64-0D97-4B08-BC1B-1BB8D2587665}" srcOrd="0" destOrd="0" presId="urn:microsoft.com/office/officeart/2005/8/layout/process4"/>
    <dgm:cxn modelId="{E92A0FA9-4B19-4CA8-BDF0-73BBDC1E590F}" type="presOf" srcId="{23607A98-1DD1-4725-A010-71989132367D}" destId="{A07F986A-B4AA-4487-921B-DE6608EE3C89}" srcOrd="0" destOrd="0" presId="urn:microsoft.com/office/officeart/2005/8/layout/process4"/>
    <dgm:cxn modelId="{596C494A-0292-485E-8B66-97F263FD8471}" type="presOf" srcId="{BFB99EBE-0B56-4838-84B0-D448DA3FB109}" destId="{E65C0D87-0A69-41C6-B9A2-07E471BEA817}" srcOrd="0" destOrd="0" presId="urn:microsoft.com/office/officeart/2005/8/layout/process4"/>
    <dgm:cxn modelId="{D4894724-D458-4EEF-9621-F69DF49EB16D}" type="presOf" srcId="{91D4CEFF-97FB-4CD9-8CD8-285438378A62}" destId="{2A373C16-7F81-4C39-853A-538FC901F4A9}" srcOrd="0" destOrd="0" presId="urn:microsoft.com/office/officeart/2005/8/layout/process4"/>
    <dgm:cxn modelId="{DAB449B0-D687-49F6-A07A-2B0424B655D6}" srcId="{9C312620-5354-4CA0-ACA0-91FC757348EB}" destId="{2E2A7A79-5F08-4A39-B788-85E02ABD0BAC}" srcOrd="4" destOrd="0" parTransId="{332AEF4D-4BBA-4AAA-A3A0-88C298A5217E}" sibTransId="{07D415D7-C5E5-43E5-B6DC-D17FE10260CA}"/>
    <dgm:cxn modelId="{69DD9824-A259-4FE7-BD15-0C36577C8F2A}" type="presParOf" srcId="{9C240D03-D4B3-426A-8CFC-8B922D3AFBCD}" destId="{845E2080-EA8F-416C-97A8-2826A997BC89}" srcOrd="0" destOrd="0" presId="urn:microsoft.com/office/officeart/2005/8/layout/process4"/>
    <dgm:cxn modelId="{FF47607F-DAFD-4E5D-9073-72C20BC3F2BD}" type="presParOf" srcId="{845E2080-EA8F-416C-97A8-2826A997BC89}" destId="{904B9BF0-9C5F-4F79-A218-071E9E41A6D9}" srcOrd="0" destOrd="0" presId="urn:microsoft.com/office/officeart/2005/8/layout/process4"/>
    <dgm:cxn modelId="{FA33DF74-B60B-4CC0-A0B3-E506E7EF924F}" type="presParOf" srcId="{9C240D03-D4B3-426A-8CFC-8B922D3AFBCD}" destId="{E5939F2A-4E4B-462E-BE1A-C2F48669F37F}" srcOrd="1" destOrd="0" presId="urn:microsoft.com/office/officeart/2005/8/layout/process4"/>
    <dgm:cxn modelId="{A4968C2E-4AE3-4237-AF85-624975CF7FF1}" type="presParOf" srcId="{9C240D03-D4B3-426A-8CFC-8B922D3AFBCD}" destId="{6887441C-BBA3-4C61-9ECA-734E4DC32FA8}" srcOrd="2" destOrd="0" presId="urn:microsoft.com/office/officeart/2005/8/layout/process4"/>
    <dgm:cxn modelId="{7A05EB56-9F13-4155-91A1-D4B20AF9DFE8}" type="presParOf" srcId="{6887441C-BBA3-4C61-9ECA-734E4DC32FA8}" destId="{3DBBCBA0-9CA9-4C56-835F-3D85726DB19F}" srcOrd="0" destOrd="0" presId="urn:microsoft.com/office/officeart/2005/8/layout/process4"/>
    <dgm:cxn modelId="{AA386784-0B84-4526-9B34-8C15539F5886}" type="presParOf" srcId="{9C240D03-D4B3-426A-8CFC-8B922D3AFBCD}" destId="{1764FB79-7944-4E3D-B7E1-18CD35FBB071}" srcOrd="3" destOrd="0" presId="urn:microsoft.com/office/officeart/2005/8/layout/process4"/>
    <dgm:cxn modelId="{64FF518D-88A9-4A8D-A478-ECD449ED2287}" type="presParOf" srcId="{9C240D03-D4B3-426A-8CFC-8B922D3AFBCD}" destId="{816AF7F7-7A5F-45F8-8638-AB065B960511}" srcOrd="4" destOrd="0" presId="urn:microsoft.com/office/officeart/2005/8/layout/process4"/>
    <dgm:cxn modelId="{83AD4655-0CDC-40FE-A828-68F37BBC2AA5}" type="presParOf" srcId="{816AF7F7-7A5F-45F8-8638-AB065B960511}" destId="{09DDFB64-0D97-4B08-BC1B-1BB8D2587665}" srcOrd="0" destOrd="0" presId="urn:microsoft.com/office/officeart/2005/8/layout/process4"/>
    <dgm:cxn modelId="{E3D4798B-6E79-4C19-91AB-55A35EE973BD}" type="presParOf" srcId="{9C240D03-D4B3-426A-8CFC-8B922D3AFBCD}" destId="{BAEF4446-3A22-4C33-9774-DCC142D0B6AE}" srcOrd="5" destOrd="0" presId="urn:microsoft.com/office/officeart/2005/8/layout/process4"/>
    <dgm:cxn modelId="{CD1C395A-3110-43F7-93EF-69F51E15B137}" type="presParOf" srcId="{9C240D03-D4B3-426A-8CFC-8B922D3AFBCD}" destId="{26C66F2A-5E3F-4E25-A7E4-BEAD5A06AEA7}" srcOrd="6" destOrd="0" presId="urn:microsoft.com/office/officeart/2005/8/layout/process4"/>
    <dgm:cxn modelId="{521E31AE-3704-498D-B64C-4B022AC1A670}" type="presParOf" srcId="{26C66F2A-5E3F-4E25-A7E4-BEAD5A06AEA7}" destId="{2A373C16-7F81-4C39-853A-538FC901F4A9}" srcOrd="0" destOrd="0" presId="urn:microsoft.com/office/officeart/2005/8/layout/process4"/>
    <dgm:cxn modelId="{448DCB4C-9744-4E5C-8B58-8C21A5EDF7EA}" type="presParOf" srcId="{9C240D03-D4B3-426A-8CFC-8B922D3AFBCD}" destId="{8ECC9A96-8B5F-430C-A802-BB63D387BD0A}" srcOrd="7" destOrd="0" presId="urn:microsoft.com/office/officeart/2005/8/layout/process4"/>
    <dgm:cxn modelId="{F13D2399-60E2-4443-862B-9254F4460839}" type="presParOf" srcId="{9C240D03-D4B3-426A-8CFC-8B922D3AFBCD}" destId="{237BFE7E-58DC-4287-83B8-7FAEFA55E7CE}" srcOrd="8" destOrd="0" presId="urn:microsoft.com/office/officeart/2005/8/layout/process4"/>
    <dgm:cxn modelId="{9A7BA424-3258-49AC-BA9A-B6226681B024}" type="presParOf" srcId="{237BFE7E-58DC-4287-83B8-7FAEFA55E7CE}" destId="{E65C0D87-0A69-41C6-B9A2-07E471BEA817}" srcOrd="0" destOrd="0" presId="urn:microsoft.com/office/officeart/2005/8/layout/process4"/>
    <dgm:cxn modelId="{5E620FCA-1D9C-4704-B0B2-005BF492F3B1}" type="presParOf" srcId="{9C240D03-D4B3-426A-8CFC-8B922D3AFBCD}" destId="{2376CC10-A531-45FB-9DF5-B59364E1264D}" srcOrd="9" destOrd="0" presId="urn:microsoft.com/office/officeart/2005/8/layout/process4"/>
    <dgm:cxn modelId="{A3EA0F6C-46B7-4508-98DC-55124373FD9E}" type="presParOf" srcId="{9C240D03-D4B3-426A-8CFC-8B922D3AFBCD}" destId="{F52658B1-B91A-4A0F-B248-BAA5FCEB4B72}" srcOrd="10" destOrd="0" presId="urn:microsoft.com/office/officeart/2005/8/layout/process4"/>
    <dgm:cxn modelId="{5FF9B96F-9CBF-4C3B-AC02-5AB5113B086C}" type="presParOf" srcId="{F52658B1-B91A-4A0F-B248-BAA5FCEB4B72}" destId="{A07F986A-B4AA-4487-921B-DE6608EE3C89}"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70902C-70CF-4116-9213-7BD41F804B9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IN"/>
        </a:p>
      </dgm:t>
    </dgm:pt>
    <dgm:pt modelId="{7B0105A5-FD68-490A-909F-3AE51049C403}">
      <dgm:prSet custT="1"/>
      <dgm:spPr>
        <a:solidFill>
          <a:schemeClr val="tx1">
            <a:lumMod val="95000"/>
            <a:lumOff val="5000"/>
          </a:schemeClr>
        </a:solidFill>
      </dgm:spPr>
      <dgm:t>
        <a:bodyPr/>
        <a:lstStyle/>
        <a:p>
          <a:pPr rtl="0"/>
          <a:r>
            <a:rPr lang="en-US" sz="2000" dirty="0" smtClean="0">
              <a:solidFill>
                <a:schemeClr val="bg1"/>
              </a:solidFill>
            </a:rPr>
            <a:t>It is defined by three parameters</a:t>
          </a:r>
          <a:endParaRPr lang="en-IN" sz="2000" dirty="0">
            <a:solidFill>
              <a:schemeClr val="bg1"/>
            </a:solidFill>
          </a:endParaRPr>
        </a:p>
      </dgm:t>
    </dgm:pt>
    <dgm:pt modelId="{41988D72-B712-4193-B226-36D72A338A60}" type="parTrans" cxnId="{89FCD8C5-DD1C-4716-A45F-24EE95ED9FDB}">
      <dgm:prSet/>
      <dgm:spPr/>
      <dgm:t>
        <a:bodyPr/>
        <a:lstStyle/>
        <a:p>
          <a:endParaRPr lang="en-IN"/>
        </a:p>
      </dgm:t>
    </dgm:pt>
    <dgm:pt modelId="{B099173B-1373-4283-9B30-C1DC25928F56}" type="sibTrans" cxnId="{89FCD8C5-DD1C-4716-A45F-24EE95ED9FDB}">
      <dgm:prSet/>
      <dgm:spPr/>
      <dgm:t>
        <a:bodyPr/>
        <a:lstStyle/>
        <a:p>
          <a:endParaRPr lang="en-IN"/>
        </a:p>
      </dgm:t>
    </dgm:pt>
    <dgm:pt modelId="{0EC6F572-2370-4FFA-93EE-5F0EA98AC94B}">
      <dgm:prSet/>
      <dgm:spPr>
        <a:solidFill>
          <a:schemeClr val="tx1">
            <a:lumMod val="95000"/>
            <a:lumOff val="5000"/>
          </a:schemeClr>
        </a:solidFill>
      </dgm:spPr>
      <dgm:t>
        <a:bodyPr/>
        <a:lstStyle/>
        <a:p>
          <a:pPr rtl="0"/>
          <a:r>
            <a:rPr lang="en-US" dirty="0" smtClean="0"/>
            <a:t> </a:t>
          </a:r>
          <a:r>
            <a:rPr lang="en-US" b="1" dirty="0" smtClean="0"/>
            <a:t>Strike Rainfall </a:t>
          </a:r>
          <a:r>
            <a:rPr lang="en-US" dirty="0" smtClean="0"/>
            <a:t>:</a:t>
          </a:r>
        </a:p>
        <a:p>
          <a:pPr rtl="0"/>
          <a:r>
            <a:rPr lang="en-US" dirty="0" smtClean="0"/>
            <a:t> The value at which the Insurance is triggered</a:t>
          </a:r>
          <a:endParaRPr lang="en-IN" dirty="0"/>
        </a:p>
      </dgm:t>
    </dgm:pt>
    <dgm:pt modelId="{FC1BDD60-F62A-419E-88D3-3990A30858B4}" type="parTrans" cxnId="{A31BEE38-C134-426D-BCF1-0F6045ED46C9}">
      <dgm:prSet/>
      <dgm:spPr/>
      <dgm:t>
        <a:bodyPr/>
        <a:lstStyle/>
        <a:p>
          <a:endParaRPr lang="en-IN"/>
        </a:p>
      </dgm:t>
    </dgm:pt>
    <dgm:pt modelId="{1BD757A2-889C-4757-BDB4-515AAB99F364}" type="sibTrans" cxnId="{A31BEE38-C134-426D-BCF1-0F6045ED46C9}">
      <dgm:prSet/>
      <dgm:spPr/>
      <dgm:t>
        <a:bodyPr/>
        <a:lstStyle/>
        <a:p>
          <a:endParaRPr lang="en-IN"/>
        </a:p>
      </dgm:t>
    </dgm:pt>
    <dgm:pt modelId="{7D80708A-43A0-4484-8BC9-732D992F92C2}">
      <dgm:prSet/>
      <dgm:spPr>
        <a:solidFill>
          <a:schemeClr val="tx1">
            <a:lumMod val="95000"/>
            <a:lumOff val="5000"/>
          </a:schemeClr>
        </a:solidFill>
        <a:ln>
          <a:solidFill>
            <a:schemeClr val="tx1">
              <a:lumMod val="95000"/>
              <a:lumOff val="5000"/>
            </a:schemeClr>
          </a:solidFill>
        </a:ln>
      </dgm:spPr>
      <dgm:t>
        <a:bodyPr/>
        <a:lstStyle/>
        <a:p>
          <a:pPr rtl="0"/>
          <a:r>
            <a:rPr lang="en-US" dirty="0" smtClean="0"/>
            <a:t> Stop Loss : </a:t>
          </a:r>
        </a:p>
        <a:p>
          <a:pPr rtl="0"/>
          <a:r>
            <a:rPr lang="en-US" dirty="0" smtClean="0"/>
            <a:t>The value at which maximum damage has been done</a:t>
          </a:r>
          <a:endParaRPr lang="en-IN" dirty="0"/>
        </a:p>
      </dgm:t>
    </dgm:pt>
    <dgm:pt modelId="{171C4B73-6193-4B99-A90C-8A15666AE1D1}" type="parTrans" cxnId="{0A964EA2-9CC2-4B79-8CCE-CCF9E4906F90}">
      <dgm:prSet/>
      <dgm:spPr/>
      <dgm:t>
        <a:bodyPr/>
        <a:lstStyle/>
        <a:p>
          <a:endParaRPr lang="en-IN"/>
        </a:p>
      </dgm:t>
    </dgm:pt>
    <dgm:pt modelId="{E4AF1E55-5D63-41B2-973E-AB8FAAB43F84}" type="sibTrans" cxnId="{0A964EA2-9CC2-4B79-8CCE-CCF9E4906F90}">
      <dgm:prSet/>
      <dgm:spPr/>
      <dgm:t>
        <a:bodyPr/>
        <a:lstStyle/>
        <a:p>
          <a:endParaRPr lang="en-IN"/>
        </a:p>
      </dgm:t>
    </dgm:pt>
    <dgm:pt modelId="{63092A30-C59F-4C88-AFCD-14B33EF03E49}">
      <dgm:prSet/>
      <dgm:spPr>
        <a:solidFill>
          <a:schemeClr val="tx1">
            <a:lumMod val="95000"/>
            <a:lumOff val="5000"/>
          </a:schemeClr>
        </a:solidFill>
      </dgm:spPr>
      <dgm:t>
        <a:bodyPr/>
        <a:lstStyle/>
        <a:p>
          <a:pPr rtl="0"/>
          <a:r>
            <a:rPr lang="en-US" dirty="0" smtClean="0"/>
            <a:t>Notional Amount: </a:t>
          </a:r>
        </a:p>
        <a:p>
          <a:pPr rtl="0"/>
          <a:r>
            <a:rPr lang="en-US" dirty="0" smtClean="0"/>
            <a:t>Amount of money to be paid to the farmers per millimeter of deviation in rainfall from the strike rainfall level.</a:t>
          </a:r>
          <a:endParaRPr lang="en-IN" dirty="0"/>
        </a:p>
      </dgm:t>
    </dgm:pt>
    <dgm:pt modelId="{C2A5675F-EA98-4FFF-A8C6-4FEF71F634DF}" type="parTrans" cxnId="{3E6FA3EC-AA14-4F88-80D9-B57FFCF05609}">
      <dgm:prSet/>
      <dgm:spPr/>
      <dgm:t>
        <a:bodyPr/>
        <a:lstStyle/>
        <a:p>
          <a:endParaRPr lang="en-IN"/>
        </a:p>
      </dgm:t>
    </dgm:pt>
    <dgm:pt modelId="{5BAED599-88BE-4A14-A656-087E3CEAEB2F}" type="sibTrans" cxnId="{3E6FA3EC-AA14-4F88-80D9-B57FFCF05609}">
      <dgm:prSet/>
      <dgm:spPr/>
      <dgm:t>
        <a:bodyPr/>
        <a:lstStyle/>
        <a:p>
          <a:endParaRPr lang="en-IN"/>
        </a:p>
      </dgm:t>
    </dgm:pt>
    <dgm:pt modelId="{0DDF11F0-79A1-4939-8565-9CB0CC6A317B}" type="pres">
      <dgm:prSet presAssocID="{4870902C-70CF-4116-9213-7BD41F804B9F}" presName="hierChild1" presStyleCnt="0">
        <dgm:presLayoutVars>
          <dgm:orgChart val="1"/>
          <dgm:chPref val="1"/>
          <dgm:dir/>
          <dgm:animOne val="branch"/>
          <dgm:animLvl val="lvl"/>
          <dgm:resizeHandles/>
        </dgm:presLayoutVars>
      </dgm:prSet>
      <dgm:spPr/>
      <dgm:t>
        <a:bodyPr/>
        <a:lstStyle/>
        <a:p>
          <a:endParaRPr lang="en-IN"/>
        </a:p>
      </dgm:t>
    </dgm:pt>
    <dgm:pt modelId="{A7D5C7B0-1110-432D-96B7-788D61EB9E0C}" type="pres">
      <dgm:prSet presAssocID="{7B0105A5-FD68-490A-909F-3AE51049C403}" presName="hierRoot1" presStyleCnt="0">
        <dgm:presLayoutVars>
          <dgm:hierBranch val="init"/>
        </dgm:presLayoutVars>
      </dgm:prSet>
      <dgm:spPr/>
    </dgm:pt>
    <dgm:pt modelId="{E526C6CB-D626-497E-96E3-85943C08BA29}" type="pres">
      <dgm:prSet presAssocID="{7B0105A5-FD68-490A-909F-3AE51049C403}" presName="rootComposite1" presStyleCnt="0"/>
      <dgm:spPr/>
    </dgm:pt>
    <dgm:pt modelId="{6C997FBF-1B62-49C1-B2BD-0A84001188B9}" type="pres">
      <dgm:prSet presAssocID="{7B0105A5-FD68-490A-909F-3AE51049C403}" presName="rootText1" presStyleLbl="node0" presStyleIdx="0" presStyleCnt="1" custScaleX="204759" custScaleY="144993" custLinFactNeighborX="555" custLinFactNeighborY="-50768">
        <dgm:presLayoutVars>
          <dgm:chPref val="3"/>
        </dgm:presLayoutVars>
      </dgm:prSet>
      <dgm:spPr/>
      <dgm:t>
        <a:bodyPr/>
        <a:lstStyle/>
        <a:p>
          <a:endParaRPr lang="en-IN"/>
        </a:p>
      </dgm:t>
    </dgm:pt>
    <dgm:pt modelId="{68D15B6A-954C-4469-BD93-890D033A1227}" type="pres">
      <dgm:prSet presAssocID="{7B0105A5-FD68-490A-909F-3AE51049C403}" presName="rootConnector1" presStyleLbl="node1" presStyleIdx="0" presStyleCnt="0"/>
      <dgm:spPr/>
      <dgm:t>
        <a:bodyPr/>
        <a:lstStyle/>
        <a:p>
          <a:endParaRPr lang="en-IN"/>
        </a:p>
      </dgm:t>
    </dgm:pt>
    <dgm:pt modelId="{6D40CEFB-A300-44F2-9DC9-EDD0B4F878EC}" type="pres">
      <dgm:prSet presAssocID="{7B0105A5-FD68-490A-909F-3AE51049C403}" presName="hierChild2" presStyleCnt="0"/>
      <dgm:spPr/>
    </dgm:pt>
    <dgm:pt modelId="{C3C2C642-EB97-4012-96AC-D4FD242B15A0}" type="pres">
      <dgm:prSet presAssocID="{FC1BDD60-F62A-419E-88D3-3990A30858B4}" presName="Name37" presStyleLbl="parChTrans1D2" presStyleIdx="0" presStyleCnt="3"/>
      <dgm:spPr/>
      <dgm:t>
        <a:bodyPr/>
        <a:lstStyle/>
        <a:p>
          <a:endParaRPr lang="en-IN"/>
        </a:p>
      </dgm:t>
    </dgm:pt>
    <dgm:pt modelId="{D0BEB9BF-C194-4658-8210-F80A3DD1BC11}" type="pres">
      <dgm:prSet presAssocID="{0EC6F572-2370-4FFA-93EE-5F0EA98AC94B}" presName="hierRoot2" presStyleCnt="0">
        <dgm:presLayoutVars>
          <dgm:hierBranch val="init"/>
        </dgm:presLayoutVars>
      </dgm:prSet>
      <dgm:spPr/>
    </dgm:pt>
    <dgm:pt modelId="{9C4A8799-353C-4EFA-873A-3C0600D25520}" type="pres">
      <dgm:prSet presAssocID="{0EC6F572-2370-4FFA-93EE-5F0EA98AC94B}" presName="rootComposite" presStyleCnt="0"/>
      <dgm:spPr/>
    </dgm:pt>
    <dgm:pt modelId="{3393195F-51E2-408A-9D30-739ED3E8D838}" type="pres">
      <dgm:prSet presAssocID="{0EC6F572-2370-4FFA-93EE-5F0EA98AC94B}" presName="rootText" presStyleLbl="node2" presStyleIdx="0" presStyleCnt="3" custScaleY="147820" custLinFactNeighborX="-40262" custLinFactNeighborY="-4611">
        <dgm:presLayoutVars>
          <dgm:chPref val="3"/>
        </dgm:presLayoutVars>
      </dgm:prSet>
      <dgm:spPr/>
      <dgm:t>
        <a:bodyPr/>
        <a:lstStyle/>
        <a:p>
          <a:endParaRPr lang="en-IN"/>
        </a:p>
      </dgm:t>
    </dgm:pt>
    <dgm:pt modelId="{64C0ACF7-FD85-42D5-BE76-7C04B59E8550}" type="pres">
      <dgm:prSet presAssocID="{0EC6F572-2370-4FFA-93EE-5F0EA98AC94B}" presName="rootConnector" presStyleLbl="node2" presStyleIdx="0" presStyleCnt="3"/>
      <dgm:spPr/>
      <dgm:t>
        <a:bodyPr/>
        <a:lstStyle/>
        <a:p>
          <a:endParaRPr lang="en-IN"/>
        </a:p>
      </dgm:t>
    </dgm:pt>
    <dgm:pt modelId="{140B44D3-41DD-4AC2-B98C-0257228D327C}" type="pres">
      <dgm:prSet presAssocID="{0EC6F572-2370-4FFA-93EE-5F0EA98AC94B}" presName="hierChild4" presStyleCnt="0"/>
      <dgm:spPr/>
    </dgm:pt>
    <dgm:pt modelId="{95B84730-1839-4013-8631-A8429D7C3365}" type="pres">
      <dgm:prSet presAssocID="{0EC6F572-2370-4FFA-93EE-5F0EA98AC94B}" presName="hierChild5" presStyleCnt="0"/>
      <dgm:spPr/>
    </dgm:pt>
    <dgm:pt modelId="{EE294187-AB85-475E-8D70-2874F2F06950}" type="pres">
      <dgm:prSet presAssocID="{171C4B73-6193-4B99-A90C-8A15666AE1D1}" presName="Name37" presStyleLbl="parChTrans1D2" presStyleIdx="1" presStyleCnt="3"/>
      <dgm:spPr/>
      <dgm:t>
        <a:bodyPr/>
        <a:lstStyle/>
        <a:p>
          <a:endParaRPr lang="en-IN"/>
        </a:p>
      </dgm:t>
    </dgm:pt>
    <dgm:pt modelId="{CC20A4D9-68AD-4FAF-9BAA-6DC7C9A8CE5D}" type="pres">
      <dgm:prSet presAssocID="{7D80708A-43A0-4484-8BC9-732D992F92C2}" presName="hierRoot2" presStyleCnt="0">
        <dgm:presLayoutVars>
          <dgm:hierBranch val="init"/>
        </dgm:presLayoutVars>
      </dgm:prSet>
      <dgm:spPr/>
    </dgm:pt>
    <dgm:pt modelId="{2406117F-6864-42BC-9774-A79321DA44F7}" type="pres">
      <dgm:prSet presAssocID="{7D80708A-43A0-4484-8BC9-732D992F92C2}" presName="rootComposite" presStyleCnt="0"/>
      <dgm:spPr/>
    </dgm:pt>
    <dgm:pt modelId="{349B95DE-5F83-4CC9-91BA-04057DCFA48B}" type="pres">
      <dgm:prSet presAssocID="{7D80708A-43A0-4484-8BC9-732D992F92C2}" presName="rootText" presStyleLbl="node2" presStyleIdx="1" presStyleCnt="3" custScaleY="132522">
        <dgm:presLayoutVars>
          <dgm:chPref val="3"/>
        </dgm:presLayoutVars>
      </dgm:prSet>
      <dgm:spPr/>
      <dgm:t>
        <a:bodyPr/>
        <a:lstStyle/>
        <a:p>
          <a:endParaRPr lang="en-IN"/>
        </a:p>
      </dgm:t>
    </dgm:pt>
    <dgm:pt modelId="{CD3AB3AC-DD19-4B9B-9279-27061C03D211}" type="pres">
      <dgm:prSet presAssocID="{7D80708A-43A0-4484-8BC9-732D992F92C2}" presName="rootConnector" presStyleLbl="node2" presStyleIdx="1" presStyleCnt="3"/>
      <dgm:spPr/>
      <dgm:t>
        <a:bodyPr/>
        <a:lstStyle/>
        <a:p>
          <a:endParaRPr lang="en-IN"/>
        </a:p>
      </dgm:t>
    </dgm:pt>
    <dgm:pt modelId="{40801E75-830E-4D11-BE87-354FAEF61022}" type="pres">
      <dgm:prSet presAssocID="{7D80708A-43A0-4484-8BC9-732D992F92C2}" presName="hierChild4" presStyleCnt="0"/>
      <dgm:spPr/>
    </dgm:pt>
    <dgm:pt modelId="{4317E843-2651-410A-966F-610AE66726E8}" type="pres">
      <dgm:prSet presAssocID="{7D80708A-43A0-4484-8BC9-732D992F92C2}" presName="hierChild5" presStyleCnt="0"/>
      <dgm:spPr/>
    </dgm:pt>
    <dgm:pt modelId="{8B68EA50-68D8-4F16-B73D-5BDBB0E85E16}" type="pres">
      <dgm:prSet presAssocID="{C2A5675F-EA98-4FFF-A8C6-4FEF71F634DF}" presName="Name37" presStyleLbl="parChTrans1D2" presStyleIdx="2" presStyleCnt="3"/>
      <dgm:spPr/>
      <dgm:t>
        <a:bodyPr/>
        <a:lstStyle/>
        <a:p>
          <a:endParaRPr lang="en-IN"/>
        </a:p>
      </dgm:t>
    </dgm:pt>
    <dgm:pt modelId="{5728044F-A199-470C-A0B4-995A65C5DD27}" type="pres">
      <dgm:prSet presAssocID="{63092A30-C59F-4C88-AFCD-14B33EF03E49}" presName="hierRoot2" presStyleCnt="0">
        <dgm:presLayoutVars>
          <dgm:hierBranch val="init"/>
        </dgm:presLayoutVars>
      </dgm:prSet>
      <dgm:spPr/>
    </dgm:pt>
    <dgm:pt modelId="{51F1A351-9872-4080-A5CD-2C9B3EDCA81A}" type="pres">
      <dgm:prSet presAssocID="{63092A30-C59F-4C88-AFCD-14B33EF03E49}" presName="rootComposite" presStyleCnt="0"/>
      <dgm:spPr/>
    </dgm:pt>
    <dgm:pt modelId="{A0B6997B-8A37-4275-87BF-58F358543751}" type="pres">
      <dgm:prSet presAssocID="{63092A30-C59F-4C88-AFCD-14B33EF03E49}" presName="rootText" presStyleLbl="node2" presStyleIdx="2" presStyleCnt="3" custScaleY="147820" custLinFactNeighborX="-1032" custLinFactNeighborY="-1967">
        <dgm:presLayoutVars>
          <dgm:chPref val="3"/>
        </dgm:presLayoutVars>
      </dgm:prSet>
      <dgm:spPr/>
      <dgm:t>
        <a:bodyPr/>
        <a:lstStyle/>
        <a:p>
          <a:endParaRPr lang="en-IN"/>
        </a:p>
      </dgm:t>
    </dgm:pt>
    <dgm:pt modelId="{93F1C5C5-2C96-4CE7-8A20-9E6070E25758}" type="pres">
      <dgm:prSet presAssocID="{63092A30-C59F-4C88-AFCD-14B33EF03E49}" presName="rootConnector" presStyleLbl="node2" presStyleIdx="2" presStyleCnt="3"/>
      <dgm:spPr/>
      <dgm:t>
        <a:bodyPr/>
        <a:lstStyle/>
        <a:p>
          <a:endParaRPr lang="en-IN"/>
        </a:p>
      </dgm:t>
    </dgm:pt>
    <dgm:pt modelId="{DD036A23-EA2F-45A1-B08E-30036C568D2D}" type="pres">
      <dgm:prSet presAssocID="{63092A30-C59F-4C88-AFCD-14B33EF03E49}" presName="hierChild4" presStyleCnt="0"/>
      <dgm:spPr/>
    </dgm:pt>
    <dgm:pt modelId="{C025F57F-CAE9-43A2-B3CA-2E429450E3F5}" type="pres">
      <dgm:prSet presAssocID="{63092A30-C59F-4C88-AFCD-14B33EF03E49}" presName="hierChild5" presStyleCnt="0"/>
      <dgm:spPr/>
    </dgm:pt>
    <dgm:pt modelId="{96F8EDD0-5A3A-4545-BAD3-30591784E7BF}" type="pres">
      <dgm:prSet presAssocID="{7B0105A5-FD68-490A-909F-3AE51049C403}" presName="hierChild3" presStyleCnt="0"/>
      <dgm:spPr/>
    </dgm:pt>
  </dgm:ptLst>
  <dgm:cxnLst>
    <dgm:cxn modelId="{E3578A43-EEB8-455F-AF58-150BEEBFC8F9}" type="presOf" srcId="{7B0105A5-FD68-490A-909F-3AE51049C403}" destId="{68D15B6A-954C-4469-BD93-890D033A1227}" srcOrd="1" destOrd="0" presId="urn:microsoft.com/office/officeart/2005/8/layout/orgChart1"/>
    <dgm:cxn modelId="{A26980EA-8915-48BE-A03A-5551AABDA246}" type="presOf" srcId="{63092A30-C59F-4C88-AFCD-14B33EF03E49}" destId="{A0B6997B-8A37-4275-87BF-58F358543751}" srcOrd="0" destOrd="0" presId="urn:microsoft.com/office/officeart/2005/8/layout/orgChart1"/>
    <dgm:cxn modelId="{61EE2F62-D4EA-43B5-A07B-28C74613291D}" type="presOf" srcId="{7D80708A-43A0-4484-8BC9-732D992F92C2}" destId="{CD3AB3AC-DD19-4B9B-9279-27061C03D211}" srcOrd="1" destOrd="0" presId="urn:microsoft.com/office/officeart/2005/8/layout/orgChart1"/>
    <dgm:cxn modelId="{3D943D45-916F-43F4-99A8-5800CFAD18D3}" type="presOf" srcId="{C2A5675F-EA98-4FFF-A8C6-4FEF71F634DF}" destId="{8B68EA50-68D8-4F16-B73D-5BDBB0E85E16}" srcOrd="0" destOrd="0" presId="urn:microsoft.com/office/officeart/2005/8/layout/orgChart1"/>
    <dgm:cxn modelId="{0A964EA2-9CC2-4B79-8CCE-CCF9E4906F90}" srcId="{7B0105A5-FD68-490A-909F-3AE51049C403}" destId="{7D80708A-43A0-4484-8BC9-732D992F92C2}" srcOrd="1" destOrd="0" parTransId="{171C4B73-6193-4B99-A90C-8A15666AE1D1}" sibTransId="{E4AF1E55-5D63-41B2-973E-AB8FAAB43F84}"/>
    <dgm:cxn modelId="{AF0705C1-3E10-478B-A5D7-4CAB770DFB16}" type="presOf" srcId="{7D80708A-43A0-4484-8BC9-732D992F92C2}" destId="{349B95DE-5F83-4CC9-91BA-04057DCFA48B}" srcOrd="0" destOrd="0" presId="urn:microsoft.com/office/officeart/2005/8/layout/orgChart1"/>
    <dgm:cxn modelId="{308DE019-1BD7-44E4-A41C-4638D65A7283}" type="presOf" srcId="{171C4B73-6193-4B99-A90C-8A15666AE1D1}" destId="{EE294187-AB85-475E-8D70-2874F2F06950}" srcOrd="0" destOrd="0" presId="urn:microsoft.com/office/officeart/2005/8/layout/orgChart1"/>
    <dgm:cxn modelId="{8493BD84-66C6-4DFA-9938-622F51472577}" type="presOf" srcId="{0EC6F572-2370-4FFA-93EE-5F0EA98AC94B}" destId="{64C0ACF7-FD85-42D5-BE76-7C04B59E8550}" srcOrd="1" destOrd="0" presId="urn:microsoft.com/office/officeart/2005/8/layout/orgChart1"/>
    <dgm:cxn modelId="{A31BEE38-C134-426D-BCF1-0F6045ED46C9}" srcId="{7B0105A5-FD68-490A-909F-3AE51049C403}" destId="{0EC6F572-2370-4FFA-93EE-5F0EA98AC94B}" srcOrd="0" destOrd="0" parTransId="{FC1BDD60-F62A-419E-88D3-3990A30858B4}" sibTransId="{1BD757A2-889C-4757-BDB4-515AAB99F364}"/>
    <dgm:cxn modelId="{89FCD8C5-DD1C-4716-A45F-24EE95ED9FDB}" srcId="{4870902C-70CF-4116-9213-7BD41F804B9F}" destId="{7B0105A5-FD68-490A-909F-3AE51049C403}" srcOrd="0" destOrd="0" parTransId="{41988D72-B712-4193-B226-36D72A338A60}" sibTransId="{B099173B-1373-4283-9B30-C1DC25928F56}"/>
    <dgm:cxn modelId="{3DCFD9A3-AC70-4732-B551-01F08016C084}" type="presOf" srcId="{FC1BDD60-F62A-419E-88D3-3990A30858B4}" destId="{C3C2C642-EB97-4012-96AC-D4FD242B15A0}" srcOrd="0" destOrd="0" presId="urn:microsoft.com/office/officeart/2005/8/layout/orgChart1"/>
    <dgm:cxn modelId="{3E6FA3EC-AA14-4F88-80D9-B57FFCF05609}" srcId="{7B0105A5-FD68-490A-909F-3AE51049C403}" destId="{63092A30-C59F-4C88-AFCD-14B33EF03E49}" srcOrd="2" destOrd="0" parTransId="{C2A5675F-EA98-4FFF-A8C6-4FEF71F634DF}" sibTransId="{5BAED599-88BE-4A14-A656-087E3CEAEB2F}"/>
    <dgm:cxn modelId="{09B96B08-19AE-43B8-835D-2597649DFA0F}" type="presOf" srcId="{0EC6F572-2370-4FFA-93EE-5F0EA98AC94B}" destId="{3393195F-51E2-408A-9D30-739ED3E8D838}" srcOrd="0" destOrd="0" presId="urn:microsoft.com/office/officeart/2005/8/layout/orgChart1"/>
    <dgm:cxn modelId="{AC8430F8-8921-402C-A90F-CBD95FD491B8}" type="presOf" srcId="{7B0105A5-FD68-490A-909F-3AE51049C403}" destId="{6C997FBF-1B62-49C1-B2BD-0A84001188B9}" srcOrd="0" destOrd="0" presId="urn:microsoft.com/office/officeart/2005/8/layout/orgChart1"/>
    <dgm:cxn modelId="{D262D852-EF9D-42BE-ACBA-7D4674A8DB28}" type="presOf" srcId="{63092A30-C59F-4C88-AFCD-14B33EF03E49}" destId="{93F1C5C5-2C96-4CE7-8A20-9E6070E25758}" srcOrd="1" destOrd="0" presId="urn:microsoft.com/office/officeart/2005/8/layout/orgChart1"/>
    <dgm:cxn modelId="{13A1FEE5-9A06-455B-873F-C723D96E1D85}" type="presOf" srcId="{4870902C-70CF-4116-9213-7BD41F804B9F}" destId="{0DDF11F0-79A1-4939-8565-9CB0CC6A317B}" srcOrd="0" destOrd="0" presId="urn:microsoft.com/office/officeart/2005/8/layout/orgChart1"/>
    <dgm:cxn modelId="{93A00140-ECF6-429A-9030-AF25E2DE9890}" type="presParOf" srcId="{0DDF11F0-79A1-4939-8565-9CB0CC6A317B}" destId="{A7D5C7B0-1110-432D-96B7-788D61EB9E0C}" srcOrd="0" destOrd="0" presId="urn:microsoft.com/office/officeart/2005/8/layout/orgChart1"/>
    <dgm:cxn modelId="{B770527F-E85D-4151-A42F-73E5D22029C1}" type="presParOf" srcId="{A7D5C7B0-1110-432D-96B7-788D61EB9E0C}" destId="{E526C6CB-D626-497E-96E3-85943C08BA29}" srcOrd="0" destOrd="0" presId="urn:microsoft.com/office/officeart/2005/8/layout/orgChart1"/>
    <dgm:cxn modelId="{95B623FE-86AB-4EE9-9245-09596C0ECCFA}" type="presParOf" srcId="{E526C6CB-D626-497E-96E3-85943C08BA29}" destId="{6C997FBF-1B62-49C1-B2BD-0A84001188B9}" srcOrd="0" destOrd="0" presId="urn:microsoft.com/office/officeart/2005/8/layout/orgChart1"/>
    <dgm:cxn modelId="{8382726E-A062-41AA-B919-B22A5E643213}" type="presParOf" srcId="{E526C6CB-D626-497E-96E3-85943C08BA29}" destId="{68D15B6A-954C-4469-BD93-890D033A1227}" srcOrd="1" destOrd="0" presId="urn:microsoft.com/office/officeart/2005/8/layout/orgChart1"/>
    <dgm:cxn modelId="{2491AC50-424C-49EF-9FAC-908DAEBB8FF7}" type="presParOf" srcId="{A7D5C7B0-1110-432D-96B7-788D61EB9E0C}" destId="{6D40CEFB-A300-44F2-9DC9-EDD0B4F878EC}" srcOrd="1" destOrd="0" presId="urn:microsoft.com/office/officeart/2005/8/layout/orgChart1"/>
    <dgm:cxn modelId="{E806B6D7-E69E-449C-AE99-7C120D302D1B}" type="presParOf" srcId="{6D40CEFB-A300-44F2-9DC9-EDD0B4F878EC}" destId="{C3C2C642-EB97-4012-96AC-D4FD242B15A0}" srcOrd="0" destOrd="0" presId="urn:microsoft.com/office/officeart/2005/8/layout/orgChart1"/>
    <dgm:cxn modelId="{370FC0B5-7FD8-4C1B-9554-8DAD0589E7C8}" type="presParOf" srcId="{6D40CEFB-A300-44F2-9DC9-EDD0B4F878EC}" destId="{D0BEB9BF-C194-4658-8210-F80A3DD1BC11}" srcOrd="1" destOrd="0" presId="urn:microsoft.com/office/officeart/2005/8/layout/orgChart1"/>
    <dgm:cxn modelId="{7B88282C-27A0-41D2-9861-0E6FA33EDD86}" type="presParOf" srcId="{D0BEB9BF-C194-4658-8210-F80A3DD1BC11}" destId="{9C4A8799-353C-4EFA-873A-3C0600D25520}" srcOrd="0" destOrd="0" presId="urn:microsoft.com/office/officeart/2005/8/layout/orgChart1"/>
    <dgm:cxn modelId="{AAB8B04B-DB51-4EB7-862B-829323EAA8FD}" type="presParOf" srcId="{9C4A8799-353C-4EFA-873A-3C0600D25520}" destId="{3393195F-51E2-408A-9D30-739ED3E8D838}" srcOrd="0" destOrd="0" presId="urn:microsoft.com/office/officeart/2005/8/layout/orgChart1"/>
    <dgm:cxn modelId="{189A3F93-F985-4AF8-892C-58CDF391AE71}" type="presParOf" srcId="{9C4A8799-353C-4EFA-873A-3C0600D25520}" destId="{64C0ACF7-FD85-42D5-BE76-7C04B59E8550}" srcOrd="1" destOrd="0" presId="urn:microsoft.com/office/officeart/2005/8/layout/orgChart1"/>
    <dgm:cxn modelId="{18556438-6B40-4390-AFB3-145B8FDE1AC8}" type="presParOf" srcId="{D0BEB9BF-C194-4658-8210-F80A3DD1BC11}" destId="{140B44D3-41DD-4AC2-B98C-0257228D327C}" srcOrd="1" destOrd="0" presId="urn:microsoft.com/office/officeart/2005/8/layout/orgChart1"/>
    <dgm:cxn modelId="{171A9C4F-D08D-477A-8FC7-7B03369E9EDF}" type="presParOf" srcId="{D0BEB9BF-C194-4658-8210-F80A3DD1BC11}" destId="{95B84730-1839-4013-8631-A8429D7C3365}" srcOrd="2" destOrd="0" presId="urn:microsoft.com/office/officeart/2005/8/layout/orgChart1"/>
    <dgm:cxn modelId="{B3D3F43E-6E32-49B5-88E4-0155DFFC209B}" type="presParOf" srcId="{6D40CEFB-A300-44F2-9DC9-EDD0B4F878EC}" destId="{EE294187-AB85-475E-8D70-2874F2F06950}" srcOrd="2" destOrd="0" presId="urn:microsoft.com/office/officeart/2005/8/layout/orgChart1"/>
    <dgm:cxn modelId="{C9CC4F18-36E4-44B7-A47B-2F65D411E03C}" type="presParOf" srcId="{6D40CEFB-A300-44F2-9DC9-EDD0B4F878EC}" destId="{CC20A4D9-68AD-4FAF-9BAA-6DC7C9A8CE5D}" srcOrd="3" destOrd="0" presId="urn:microsoft.com/office/officeart/2005/8/layout/orgChart1"/>
    <dgm:cxn modelId="{DFB07BC8-C41A-4EB0-9E51-26F4051408DD}" type="presParOf" srcId="{CC20A4D9-68AD-4FAF-9BAA-6DC7C9A8CE5D}" destId="{2406117F-6864-42BC-9774-A79321DA44F7}" srcOrd="0" destOrd="0" presId="urn:microsoft.com/office/officeart/2005/8/layout/orgChart1"/>
    <dgm:cxn modelId="{B209282C-7C09-4F76-B58A-AAA43A9EC151}" type="presParOf" srcId="{2406117F-6864-42BC-9774-A79321DA44F7}" destId="{349B95DE-5F83-4CC9-91BA-04057DCFA48B}" srcOrd="0" destOrd="0" presId="urn:microsoft.com/office/officeart/2005/8/layout/orgChart1"/>
    <dgm:cxn modelId="{92D72B37-2A84-4CF5-93D0-225F21125AD5}" type="presParOf" srcId="{2406117F-6864-42BC-9774-A79321DA44F7}" destId="{CD3AB3AC-DD19-4B9B-9279-27061C03D211}" srcOrd="1" destOrd="0" presId="urn:microsoft.com/office/officeart/2005/8/layout/orgChart1"/>
    <dgm:cxn modelId="{6078C3E6-506E-4A53-923E-EAB4CFD768B2}" type="presParOf" srcId="{CC20A4D9-68AD-4FAF-9BAA-6DC7C9A8CE5D}" destId="{40801E75-830E-4D11-BE87-354FAEF61022}" srcOrd="1" destOrd="0" presId="urn:microsoft.com/office/officeart/2005/8/layout/orgChart1"/>
    <dgm:cxn modelId="{960D1BAA-CF14-482F-B05B-48CB387C76C3}" type="presParOf" srcId="{CC20A4D9-68AD-4FAF-9BAA-6DC7C9A8CE5D}" destId="{4317E843-2651-410A-966F-610AE66726E8}" srcOrd="2" destOrd="0" presId="urn:microsoft.com/office/officeart/2005/8/layout/orgChart1"/>
    <dgm:cxn modelId="{4F56ABAB-0EFA-49A7-BE0E-E83FCB38B1A0}" type="presParOf" srcId="{6D40CEFB-A300-44F2-9DC9-EDD0B4F878EC}" destId="{8B68EA50-68D8-4F16-B73D-5BDBB0E85E16}" srcOrd="4" destOrd="0" presId="urn:microsoft.com/office/officeart/2005/8/layout/orgChart1"/>
    <dgm:cxn modelId="{3129CEA0-7BEB-4C4B-B94D-D7625603063B}" type="presParOf" srcId="{6D40CEFB-A300-44F2-9DC9-EDD0B4F878EC}" destId="{5728044F-A199-470C-A0B4-995A65C5DD27}" srcOrd="5" destOrd="0" presId="urn:microsoft.com/office/officeart/2005/8/layout/orgChart1"/>
    <dgm:cxn modelId="{6C7A22F0-5142-4088-81D2-ADF1681601A3}" type="presParOf" srcId="{5728044F-A199-470C-A0B4-995A65C5DD27}" destId="{51F1A351-9872-4080-A5CD-2C9B3EDCA81A}" srcOrd="0" destOrd="0" presId="urn:microsoft.com/office/officeart/2005/8/layout/orgChart1"/>
    <dgm:cxn modelId="{DA2ACEA0-DD6B-4DCB-94D7-C7E1B4ADBBBA}" type="presParOf" srcId="{51F1A351-9872-4080-A5CD-2C9B3EDCA81A}" destId="{A0B6997B-8A37-4275-87BF-58F358543751}" srcOrd="0" destOrd="0" presId="urn:microsoft.com/office/officeart/2005/8/layout/orgChart1"/>
    <dgm:cxn modelId="{45A10C01-3DCB-4F83-8A6D-2FCA520A78A1}" type="presParOf" srcId="{51F1A351-9872-4080-A5CD-2C9B3EDCA81A}" destId="{93F1C5C5-2C96-4CE7-8A20-9E6070E25758}" srcOrd="1" destOrd="0" presId="urn:microsoft.com/office/officeart/2005/8/layout/orgChart1"/>
    <dgm:cxn modelId="{527D6431-A28B-4843-811A-88C50C5E360E}" type="presParOf" srcId="{5728044F-A199-470C-A0B4-995A65C5DD27}" destId="{DD036A23-EA2F-45A1-B08E-30036C568D2D}" srcOrd="1" destOrd="0" presId="urn:microsoft.com/office/officeart/2005/8/layout/orgChart1"/>
    <dgm:cxn modelId="{5B87F3ED-F3BD-4C5C-B81F-0A69D5D5AA74}" type="presParOf" srcId="{5728044F-A199-470C-A0B4-995A65C5DD27}" destId="{C025F57F-CAE9-43A2-B3CA-2E429450E3F5}" srcOrd="2" destOrd="0" presId="urn:microsoft.com/office/officeart/2005/8/layout/orgChart1"/>
    <dgm:cxn modelId="{023278C2-17B9-461C-A405-586EC4AA531D}" type="presParOf" srcId="{A7D5C7B0-1110-432D-96B7-788D61EB9E0C}" destId="{96F8EDD0-5A3A-4545-BAD3-30591784E7B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4B9BF0-9C5F-4F79-A218-071E9E41A6D9}">
      <dsp:nvSpPr>
        <dsp:cNvPr id="0" name=""/>
        <dsp:cNvSpPr/>
      </dsp:nvSpPr>
      <dsp:spPr>
        <a:xfrm>
          <a:off x="0" y="4507947"/>
          <a:ext cx="6172199" cy="591665"/>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Making  a Choice between the Premium Methods </a:t>
          </a:r>
          <a:endParaRPr lang="en-IN" sz="1300" kern="1200" dirty="0"/>
        </a:p>
      </dsp:txBody>
      <dsp:txXfrm>
        <a:off x="0" y="4507947"/>
        <a:ext cx="6172199" cy="591665"/>
      </dsp:txXfrm>
    </dsp:sp>
    <dsp:sp modelId="{3DBBCBA0-9CA9-4C56-835F-3D85726DB19F}">
      <dsp:nvSpPr>
        <dsp:cNvPr id="0" name=""/>
        <dsp:cNvSpPr/>
      </dsp:nvSpPr>
      <dsp:spPr>
        <a:xfrm rot="10800000">
          <a:off x="0" y="3606840"/>
          <a:ext cx="6172199" cy="909981"/>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Calculating the Premium(Burn Analysis, Index value Simulation)</a:t>
          </a:r>
          <a:endParaRPr lang="en-IN" sz="1300" kern="1200" dirty="0"/>
        </a:p>
      </dsp:txBody>
      <dsp:txXfrm rot="10800000">
        <a:off x="0" y="3606840"/>
        <a:ext cx="6172199" cy="591278"/>
      </dsp:txXfrm>
    </dsp:sp>
    <dsp:sp modelId="{09DDFB64-0D97-4B08-BC1B-1BB8D2587665}">
      <dsp:nvSpPr>
        <dsp:cNvPr id="0" name=""/>
        <dsp:cNvSpPr/>
      </dsp:nvSpPr>
      <dsp:spPr>
        <a:xfrm rot="10800000">
          <a:off x="0" y="2705734"/>
          <a:ext cx="6172199" cy="909981"/>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Fitting PDF to the Weather data</a:t>
          </a:r>
          <a:endParaRPr lang="en-IN" sz="1300" kern="1200" dirty="0"/>
        </a:p>
      </dsp:txBody>
      <dsp:txXfrm rot="10800000">
        <a:off x="0" y="2705734"/>
        <a:ext cx="6172199" cy="591278"/>
      </dsp:txXfrm>
    </dsp:sp>
    <dsp:sp modelId="{2A373C16-7F81-4C39-853A-538FC901F4A9}">
      <dsp:nvSpPr>
        <dsp:cNvPr id="0" name=""/>
        <dsp:cNvSpPr/>
      </dsp:nvSpPr>
      <dsp:spPr>
        <a:xfrm rot="10800000">
          <a:off x="0" y="1804627"/>
          <a:ext cx="6172199" cy="909981"/>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Developing the Indemnity Function</a:t>
          </a:r>
          <a:endParaRPr lang="en-IN" sz="1300" kern="1200" dirty="0"/>
        </a:p>
      </dsp:txBody>
      <dsp:txXfrm rot="10800000">
        <a:off x="0" y="1804627"/>
        <a:ext cx="6172199" cy="591278"/>
      </dsp:txXfrm>
    </dsp:sp>
    <dsp:sp modelId="{E65C0D87-0A69-41C6-B9A2-07E471BEA817}">
      <dsp:nvSpPr>
        <dsp:cNvPr id="0" name=""/>
        <dsp:cNvSpPr/>
      </dsp:nvSpPr>
      <dsp:spPr>
        <a:xfrm rot="10800000">
          <a:off x="0" y="903520"/>
          <a:ext cx="6172199" cy="909981"/>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Data Mining(Missing values,Trends,Validating satellite and ground Data)       </a:t>
          </a:r>
          <a:endParaRPr lang="en-IN" sz="1300" kern="1200" dirty="0"/>
        </a:p>
      </dsp:txBody>
      <dsp:txXfrm rot="10800000">
        <a:off x="0" y="903520"/>
        <a:ext cx="6172199" cy="591278"/>
      </dsp:txXfrm>
    </dsp:sp>
    <dsp:sp modelId="{A07F986A-B4AA-4487-921B-DE6608EE3C89}">
      <dsp:nvSpPr>
        <dsp:cNvPr id="0" name=""/>
        <dsp:cNvSpPr/>
      </dsp:nvSpPr>
      <dsp:spPr>
        <a:xfrm rot="10800000">
          <a:off x="0" y="2413"/>
          <a:ext cx="6172199" cy="909981"/>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IN" sz="1300" kern="1200" dirty="0" smtClean="0"/>
            <a:t>Obtaining data(Satellite &amp; Ground) </a:t>
          </a:r>
          <a:endParaRPr lang="en-IN" sz="1300" kern="1200" dirty="0"/>
        </a:p>
      </dsp:txBody>
      <dsp:txXfrm rot="10800000">
        <a:off x="0" y="2413"/>
        <a:ext cx="6172199" cy="5912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68EA50-68D8-4F16-B73D-5BDBB0E85E16}">
      <dsp:nvSpPr>
        <dsp:cNvPr id="0" name=""/>
        <dsp:cNvSpPr/>
      </dsp:nvSpPr>
      <dsp:spPr>
        <a:xfrm>
          <a:off x="3881340" y="1639975"/>
          <a:ext cx="2701294" cy="913576"/>
        </a:xfrm>
        <a:custGeom>
          <a:avLst/>
          <a:gdLst/>
          <a:ahLst/>
          <a:cxnLst/>
          <a:rect l="0" t="0" r="0" b="0"/>
          <a:pathLst>
            <a:path>
              <a:moveTo>
                <a:pt x="0" y="0"/>
              </a:moveTo>
              <a:lnTo>
                <a:pt x="0" y="676051"/>
              </a:lnTo>
              <a:lnTo>
                <a:pt x="2701294" y="676051"/>
              </a:lnTo>
              <a:lnTo>
                <a:pt x="2701294" y="913576"/>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294187-AB85-475E-8D70-2874F2F06950}">
      <dsp:nvSpPr>
        <dsp:cNvPr id="0" name=""/>
        <dsp:cNvSpPr/>
      </dsp:nvSpPr>
      <dsp:spPr>
        <a:xfrm>
          <a:off x="3823065" y="1639975"/>
          <a:ext cx="91440" cy="935824"/>
        </a:xfrm>
        <a:custGeom>
          <a:avLst/>
          <a:gdLst/>
          <a:ahLst/>
          <a:cxnLst/>
          <a:rect l="0" t="0" r="0" b="0"/>
          <a:pathLst>
            <a:path>
              <a:moveTo>
                <a:pt x="58274" y="0"/>
              </a:moveTo>
              <a:lnTo>
                <a:pt x="58274" y="698299"/>
              </a:lnTo>
              <a:lnTo>
                <a:pt x="45720" y="698299"/>
              </a:lnTo>
              <a:lnTo>
                <a:pt x="45720" y="935824"/>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C2C642-EB97-4012-96AC-D4FD242B15A0}">
      <dsp:nvSpPr>
        <dsp:cNvPr id="0" name=""/>
        <dsp:cNvSpPr/>
      </dsp:nvSpPr>
      <dsp:spPr>
        <a:xfrm>
          <a:off x="1131072" y="1639975"/>
          <a:ext cx="2750268" cy="883670"/>
        </a:xfrm>
        <a:custGeom>
          <a:avLst/>
          <a:gdLst/>
          <a:ahLst/>
          <a:cxnLst/>
          <a:rect l="0" t="0" r="0" b="0"/>
          <a:pathLst>
            <a:path>
              <a:moveTo>
                <a:pt x="2750268" y="0"/>
              </a:moveTo>
              <a:lnTo>
                <a:pt x="2750268" y="646145"/>
              </a:lnTo>
              <a:lnTo>
                <a:pt x="0" y="646145"/>
              </a:lnTo>
              <a:lnTo>
                <a:pt x="0" y="8836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997FBF-1B62-49C1-B2BD-0A84001188B9}">
      <dsp:nvSpPr>
        <dsp:cNvPr id="0" name=""/>
        <dsp:cNvSpPr/>
      </dsp:nvSpPr>
      <dsp:spPr>
        <a:xfrm>
          <a:off x="1565369" y="0"/>
          <a:ext cx="4631943" cy="1639975"/>
        </a:xfrm>
        <a:prstGeom prst="rect">
          <a:avLst/>
        </a:prstGeom>
        <a:solidFill>
          <a:schemeClr val="tx1">
            <a:lumMod val="95000"/>
            <a:lumOff val="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en-US" sz="2000" kern="1200" dirty="0" smtClean="0">
              <a:solidFill>
                <a:schemeClr val="bg1"/>
              </a:solidFill>
            </a:rPr>
            <a:t>It is defined by three parameters</a:t>
          </a:r>
          <a:endParaRPr lang="en-IN" sz="2000" kern="1200" dirty="0">
            <a:solidFill>
              <a:schemeClr val="bg1"/>
            </a:solidFill>
          </a:endParaRPr>
        </a:p>
      </dsp:txBody>
      <dsp:txXfrm>
        <a:off x="1565369" y="0"/>
        <a:ext cx="4631943" cy="1639975"/>
      </dsp:txXfrm>
    </dsp:sp>
    <dsp:sp modelId="{3393195F-51E2-408A-9D30-739ED3E8D838}">
      <dsp:nvSpPr>
        <dsp:cNvPr id="0" name=""/>
        <dsp:cNvSpPr/>
      </dsp:nvSpPr>
      <dsp:spPr>
        <a:xfrm>
          <a:off x="0" y="2523646"/>
          <a:ext cx="2262144" cy="1671950"/>
        </a:xfrm>
        <a:prstGeom prst="rect">
          <a:avLst/>
        </a:prstGeom>
        <a:solidFill>
          <a:schemeClr val="tx1">
            <a:lumMod val="95000"/>
            <a:lumOff val="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kern="1200" dirty="0" smtClean="0"/>
            <a:t> </a:t>
          </a:r>
          <a:r>
            <a:rPr lang="en-US" sz="1400" b="1" kern="1200" dirty="0" smtClean="0"/>
            <a:t>Strike Rainfall </a:t>
          </a:r>
          <a:r>
            <a:rPr lang="en-US" sz="1400" kern="1200" dirty="0" smtClean="0"/>
            <a:t>:</a:t>
          </a:r>
        </a:p>
        <a:p>
          <a:pPr lvl="0" algn="ctr" defTabSz="622300" rtl="0">
            <a:lnSpc>
              <a:spcPct val="90000"/>
            </a:lnSpc>
            <a:spcBef>
              <a:spcPct val="0"/>
            </a:spcBef>
            <a:spcAft>
              <a:spcPct val="35000"/>
            </a:spcAft>
          </a:pPr>
          <a:r>
            <a:rPr lang="en-US" sz="1400" kern="1200" dirty="0" smtClean="0"/>
            <a:t> The value at which the Insurance is triggered</a:t>
          </a:r>
          <a:endParaRPr lang="en-IN" sz="1400" kern="1200" dirty="0"/>
        </a:p>
      </dsp:txBody>
      <dsp:txXfrm>
        <a:off x="0" y="2523646"/>
        <a:ext cx="2262144" cy="1671950"/>
      </dsp:txXfrm>
    </dsp:sp>
    <dsp:sp modelId="{349B95DE-5F83-4CC9-91BA-04057DCFA48B}">
      <dsp:nvSpPr>
        <dsp:cNvPr id="0" name=""/>
        <dsp:cNvSpPr/>
      </dsp:nvSpPr>
      <dsp:spPr>
        <a:xfrm>
          <a:off x="2737713" y="2575799"/>
          <a:ext cx="2262144" cy="1498919"/>
        </a:xfrm>
        <a:prstGeom prst="rect">
          <a:avLst/>
        </a:prstGeom>
        <a:solidFill>
          <a:schemeClr val="tx1">
            <a:lumMod val="95000"/>
            <a:lumOff val="5000"/>
          </a:schemeClr>
        </a:solidFill>
        <a:ln w="55000" cap="flat" cmpd="thickThin" algn="ctr">
          <a:solidFill>
            <a:schemeClr val="tx1">
              <a:lumMod val="95000"/>
              <a:lumOff val="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kern="1200" dirty="0" smtClean="0"/>
            <a:t> Stop Loss : </a:t>
          </a:r>
        </a:p>
        <a:p>
          <a:pPr lvl="0" algn="ctr" defTabSz="622300" rtl="0">
            <a:lnSpc>
              <a:spcPct val="90000"/>
            </a:lnSpc>
            <a:spcBef>
              <a:spcPct val="0"/>
            </a:spcBef>
            <a:spcAft>
              <a:spcPct val="35000"/>
            </a:spcAft>
          </a:pPr>
          <a:r>
            <a:rPr lang="en-US" sz="1400" kern="1200" dirty="0" smtClean="0"/>
            <a:t>The value at which maximum damage has been done</a:t>
          </a:r>
          <a:endParaRPr lang="en-IN" sz="1400" kern="1200" dirty="0"/>
        </a:p>
      </dsp:txBody>
      <dsp:txXfrm>
        <a:off x="2737713" y="2575799"/>
        <a:ext cx="2262144" cy="1498919"/>
      </dsp:txXfrm>
    </dsp:sp>
    <dsp:sp modelId="{A0B6997B-8A37-4275-87BF-58F358543751}">
      <dsp:nvSpPr>
        <dsp:cNvPr id="0" name=""/>
        <dsp:cNvSpPr/>
      </dsp:nvSpPr>
      <dsp:spPr>
        <a:xfrm>
          <a:off x="5451563" y="2553551"/>
          <a:ext cx="2262144" cy="1671950"/>
        </a:xfrm>
        <a:prstGeom prst="rect">
          <a:avLst/>
        </a:prstGeom>
        <a:solidFill>
          <a:schemeClr val="tx1">
            <a:lumMod val="95000"/>
            <a:lumOff val="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kern="1200" dirty="0" smtClean="0"/>
            <a:t>Notional Amount: </a:t>
          </a:r>
        </a:p>
        <a:p>
          <a:pPr lvl="0" algn="ctr" defTabSz="622300" rtl="0">
            <a:lnSpc>
              <a:spcPct val="90000"/>
            </a:lnSpc>
            <a:spcBef>
              <a:spcPct val="0"/>
            </a:spcBef>
            <a:spcAft>
              <a:spcPct val="35000"/>
            </a:spcAft>
          </a:pPr>
          <a:r>
            <a:rPr lang="en-US" sz="1400" kern="1200" dirty="0" smtClean="0"/>
            <a:t>Amount of money to be paid to the farmers per millimeter of deviation in rainfall from the strike rainfall level.</a:t>
          </a:r>
          <a:endParaRPr lang="en-IN" sz="1400" kern="1200" dirty="0"/>
        </a:p>
      </dsp:txBody>
      <dsp:txXfrm>
        <a:off x="5451563" y="2553551"/>
        <a:ext cx="2262144" cy="167195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7DB59B4-314D-4ACF-B575-77E516D69CFD}" type="datetimeFigureOut">
              <a:rPr lang="en-US" smtClean="0"/>
              <a:pPr/>
              <a:t>2/4/2014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1032663-D14B-4F45-BD87-1856ED7B7B5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032663-D14B-4F45-BD87-1856ED7B7B5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032663-D14B-4F45-BD87-1856ED7B7B5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032663-D14B-4F45-BD87-1856ED7B7B5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1032663-D14B-4F45-BD87-1856ED7B7B5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1032663-D14B-4F45-BD87-1856ED7B7B5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1032663-D14B-4F45-BD87-1856ED7B7B5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1032663-D14B-4F45-BD87-1856ED7B7B5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7DB59B4-314D-4ACF-B575-77E516D69CFD}" type="datetimeFigureOut">
              <a:rPr lang="en-US" smtClean="0"/>
              <a:pPr/>
              <a:t>2/4/2014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1032663-D14B-4F45-BD87-1856ED7B7B5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7DB59B4-314D-4ACF-B575-77E516D69CFD}" type="datetimeFigureOut">
              <a:rPr lang="en-US" smtClean="0"/>
              <a:pPr/>
              <a:t>2/4/2014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1032663-D14B-4F45-BD87-1856ED7B7B5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7DB59B4-314D-4ACF-B575-77E516D69CFD}" type="datetimeFigureOut">
              <a:rPr lang="en-US" smtClean="0"/>
              <a:pPr/>
              <a:t>2/4/2014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1032663-D14B-4F45-BD87-1856ED7B7B5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7DB59B4-314D-4ACF-B575-77E516D69CFD}" type="datetimeFigureOut">
              <a:rPr lang="en-US" smtClean="0"/>
              <a:pPr/>
              <a:t>2/4/2014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1032663-D14B-4F45-BD87-1856ED7B7B5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hyperlink" Target="mailto:gautam@ka-pandit.com" TargetMode="External"/><Relationship Id="rId2" Type="http://schemas.openxmlformats.org/officeDocument/2006/relationships/hyperlink" Target="mailto:akshay@ka-pandit.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2209800"/>
            <a:ext cx="8305800" cy="4708981"/>
          </a:xfrm>
          <a:prstGeom prst="rect">
            <a:avLst/>
          </a:prstGeom>
        </p:spPr>
        <p:txBody>
          <a:bodyPr wrap="square">
            <a:spAutoFit/>
          </a:bodyPr>
          <a:lstStyle/>
          <a:p>
            <a:pPr fontAlgn="base" latinLnBrk="1">
              <a:spcBef>
                <a:spcPct val="0"/>
              </a:spcBef>
              <a:spcAft>
                <a:spcPct val="0"/>
              </a:spcAft>
            </a:pPr>
            <a:r>
              <a:rPr lang="en-US" sz="3600" b="1" dirty="0" smtClean="0">
                <a:latin typeface="Garamond" pitchFamily="18" charset="0"/>
                <a:ea typeface="Gulim" pitchFamily="34" charset="-127"/>
              </a:rPr>
              <a:t>  </a:t>
            </a:r>
            <a:r>
              <a:rPr lang="en-IN" sz="3600" dirty="0" smtClean="0"/>
              <a:t>Designing </a:t>
            </a:r>
            <a:r>
              <a:rPr lang="en-IN" sz="3600" dirty="0"/>
              <a:t>Weather Index Insurance</a:t>
            </a:r>
            <a:r>
              <a:rPr lang="en-IN" sz="3200" dirty="0"/>
              <a:t/>
            </a:r>
            <a:br>
              <a:rPr lang="en-IN" sz="3200" dirty="0"/>
            </a:br>
            <a:r>
              <a:rPr lang="en-US" sz="2400" b="1" dirty="0" smtClean="0">
                <a:latin typeface="Garamond" pitchFamily="18" charset="0"/>
                <a:ea typeface="Gulim" pitchFamily="34" charset="-127"/>
              </a:rPr>
              <a:t>       </a:t>
            </a:r>
          </a:p>
          <a:p>
            <a:pPr fontAlgn="base" latinLnBrk="1">
              <a:spcBef>
                <a:spcPct val="0"/>
              </a:spcBef>
              <a:spcAft>
                <a:spcPct val="0"/>
              </a:spcAft>
            </a:pPr>
            <a:r>
              <a:rPr lang="en-US" sz="2400" b="1" dirty="0" smtClean="0">
                <a:latin typeface="Garamond" pitchFamily="18" charset="0"/>
                <a:ea typeface="Gulim" pitchFamily="34" charset="-127"/>
              </a:rPr>
              <a:t>                                      </a:t>
            </a:r>
          </a:p>
          <a:p>
            <a:pPr fontAlgn="base" latinLnBrk="1">
              <a:spcBef>
                <a:spcPct val="0"/>
              </a:spcBef>
              <a:spcAft>
                <a:spcPct val="0"/>
              </a:spcAft>
            </a:pPr>
            <a:endParaRPr lang="en-US" sz="2400" b="1" dirty="0">
              <a:latin typeface="Garamond" pitchFamily="18" charset="0"/>
              <a:ea typeface="Gulim" pitchFamily="34" charset="-127"/>
            </a:endParaRPr>
          </a:p>
          <a:p>
            <a:pPr fontAlgn="base" latinLnBrk="1">
              <a:spcBef>
                <a:spcPct val="0"/>
              </a:spcBef>
              <a:spcAft>
                <a:spcPct val="0"/>
              </a:spcAft>
            </a:pPr>
            <a:r>
              <a:rPr lang="en-US" sz="2400" b="1" dirty="0" smtClean="0">
                <a:latin typeface="Garamond" pitchFamily="18" charset="0"/>
                <a:ea typeface="Gulim" pitchFamily="34" charset="-127"/>
              </a:rPr>
              <a:t>                                       </a:t>
            </a:r>
            <a:r>
              <a:rPr lang="en-US" sz="2400" b="1" dirty="0" smtClean="0">
                <a:latin typeface="Garamond" pitchFamily="18" charset="0"/>
                <a:ea typeface="Gulim" pitchFamily="34" charset="-127"/>
                <a:cs typeface="Arial" pitchFamily="34" charset="0"/>
              </a:rPr>
              <a:t>Akshay </a:t>
            </a:r>
            <a:r>
              <a:rPr lang="en-US" sz="2400" b="1" dirty="0">
                <a:latin typeface="Garamond" pitchFamily="18" charset="0"/>
                <a:ea typeface="Gulim" pitchFamily="34" charset="-127"/>
                <a:cs typeface="Arial" pitchFamily="34" charset="0"/>
              </a:rPr>
              <a:t>Pandit</a:t>
            </a:r>
          </a:p>
          <a:p>
            <a:pPr fontAlgn="base" latinLnBrk="1">
              <a:spcBef>
                <a:spcPct val="0"/>
              </a:spcBef>
              <a:spcAft>
                <a:spcPct val="0"/>
              </a:spcAft>
            </a:pPr>
            <a:r>
              <a:rPr lang="en-US" sz="2400" b="1" dirty="0">
                <a:latin typeface="Garamond" pitchFamily="18" charset="0"/>
                <a:ea typeface="Gulim" pitchFamily="34" charset="-127"/>
                <a:cs typeface="Arial" pitchFamily="34" charset="0"/>
              </a:rPr>
              <a:t>             Partner, M/S </a:t>
            </a:r>
            <a:r>
              <a:rPr lang="en-US" sz="2400" b="1" dirty="0" err="1">
                <a:latin typeface="Garamond" pitchFamily="18" charset="0"/>
                <a:ea typeface="Gulim" pitchFamily="34" charset="-127"/>
                <a:cs typeface="Arial" pitchFamily="34" charset="0"/>
              </a:rPr>
              <a:t>K.A.Pandit</a:t>
            </a:r>
            <a:r>
              <a:rPr lang="en-US" sz="2400" b="1" dirty="0">
                <a:latin typeface="Garamond" pitchFamily="18" charset="0"/>
                <a:ea typeface="Gulim" pitchFamily="34" charset="-127"/>
                <a:cs typeface="Arial" pitchFamily="34" charset="0"/>
              </a:rPr>
              <a:t> Consultants and Actuaries</a:t>
            </a:r>
          </a:p>
          <a:p>
            <a:pPr fontAlgn="base" latinLnBrk="1">
              <a:spcBef>
                <a:spcPct val="0"/>
              </a:spcBef>
              <a:spcAft>
                <a:spcPct val="0"/>
              </a:spcAft>
            </a:pPr>
            <a:r>
              <a:rPr lang="en-US" sz="2400" b="1" dirty="0">
                <a:latin typeface="Garamond" pitchFamily="18" charset="0"/>
                <a:ea typeface="Gulim" pitchFamily="34" charset="-127"/>
                <a:cs typeface="Arial" pitchFamily="34" charset="0"/>
              </a:rPr>
              <a:t>                                  Mumbai , India</a:t>
            </a:r>
            <a:endParaRPr lang="en-US" sz="2200" b="1" dirty="0">
              <a:latin typeface="Arial" pitchFamily="34" charset="0"/>
              <a:ea typeface="Gulim" pitchFamily="34" charset="-127"/>
              <a:cs typeface="Arial" pitchFamily="34" charset="0"/>
            </a:endParaRPr>
          </a:p>
          <a:p>
            <a:pPr fontAlgn="base" latinLnBrk="1">
              <a:spcBef>
                <a:spcPct val="0"/>
              </a:spcBef>
              <a:spcAft>
                <a:spcPct val="0"/>
              </a:spcAft>
            </a:pPr>
            <a:r>
              <a:rPr lang="en-US" sz="2400" b="1" dirty="0" smtClean="0">
                <a:latin typeface="Garamond" pitchFamily="18" charset="0"/>
                <a:ea typeface="Gulim" pitchFamily="34" charset="-127"/>
              </a:rPr>
              <a:t>                                </a:t>
            </a:r>
          </a:p>
          <a:p>
            <a:pPr fontAlgn="base" latinLnBrk="1">
              <a:spcBef>
                <a:spcPct val="0"/>
              </a:spcBef>
              <a:spcAft>
                <a:spcPct val="0"/>
              </a:spcAft>
            </a:pPr>
            <a:r>
              <a:rPr lang="en-US" sz="2400" b="1" dirty="0" smtClean="0">
                <a:latin typeface="Garamond" pitchFamily="18" charset="0"/>
                <a:ea typeface="Gulim" pitchFamily="34" charset="-127"/>
              </a:rPr>
              <a:t>                                           Manish Kumar </a:t>
            </a:r>
          </a:p>
          <a:p>
            <a:pPr fontAlgn="base" latinLnBrk="1">
              <a:spcBef>
                <a:spcPct val="0"/>
              </a:spcBef>
              <a:spcAft>
                <a:spcPct val="0"/>
              </a:spcAft>
            </a:pPr>
            <a:r>
              <a:rPr lang="en-US" sz="2400" b="1" dirty="0" smtClean="0">
                <a:latin typeface="Garamond" pitchFamily="18" charset="0"/>
                <a:ea typeface="Gulim" pitchFamily="34" charset="-127"/>
                <a:cs typeface="Arial" pitchFamily="34" charset="0"/>
              </a:rPr>
              <a:t>          Actuarial Analyst, </a:t>
            </a:r>
            <a:r>
              <a:rPr lang="en-US" sz="2400" b="1" dirty="0" err="1" smtClean="0">
                <a:latin typeface="Garamond" pitchFamily="18" charset="0"/>
                <a:ea typeface="Gulim" pitchFamily="34" charset="-127"/>
                <a:cs typeface="Arial" pitchFamily="34" charset="0"/>
              </a:rPr>
              <a:t>K.A.Pandit</a:t>
            </a:r>
            <a:r>
              <a:rPr lang="en-US" sz="2400" b="1" dirty="0" smtClean="0">
                <a:latin typeface="Garamond" pitchFamily="18" charset="0"/>
                <a:ea typeface="Gulim" pitchFamily="34" charset="-127"/>
                <a:cs typeface="Arial" pitchFamily="34" charset="0"/>
              </a:rPr>
              <a:t> Consultants and Actuaries</a:t>
            </a:r>
          </a:p>
          <a:p>
            <a:pPr fontAlgn="base" latinLnBrk="1">
              <a:spcBef>
                <a:spcPct val="0"/>
              </a:spcBef>
              <a:spcAft>
                <a:spcPct val="0"/>
              </a:spcAft>
            </a:pPr>
            <a:endParaRPr lang="en-US" sz="2400" b="1" dirty="0">
              <a:latin typeface="Garamond" pitchFamily="18" charset="0"/>
              <a:ea typeface="Gulim" pitchFamily="34" charset="-127"/>
              <a:cs typeface="Arial" pitchFamily="34" charset="0"/>
            </a:endParaRPr>
          </a:p>
          <a:p>
            <a:pPr fontAlgn="base" latinLnBrk="1">
              <a:spcBef>
                <a:spcPct val="0"/>
              </a:spcBef>
              <a:spcAft>
                <a:spcPct val="0"/>
              </a:spcAft>
            </a:pPr>
            <a:r>
              <a:rPr lang="en-US" sz="2400" b="1" dirty="0" smtClean="0">
                <a:latin typeface="Garamond" pitchFamily="18" charset="0"/>
                <a:ea typeface="Gulim" pitchFamily="34" charset="-127"/>
                <a:cs typeface="Arial" pitchFamily="34" charset="0"/>
              </a:rPr>
              <a:t>                                   </a:t>
            </a:r>
            <a:endParaRPr lang="en-US" sz="2200" b="1" dirty="0">
              <a:latin typeface="Arial" pitchFamily="34" charset="0"/>
              <a:ea typeface="Gulim" pitchFamily="34" charset="-127"/>
              <a:cs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228600" y="-1"/>
            <a:ext cx="1905000" cy="1447801"/>
          </a:xfrm>
          <a:prstGeom prst="rect">
            <a:avLst/>
          </a:prstGeom>
          <a:noFill/>
          <a:ln w="9525">
            <a:noFill/>
            <a:miter lim="800000"/>
            <a:headEnd/>
            <a:tailEnd/>
          </a:ln>
        </p:spPr>
      </p:pic>
      <p:sp>
        <p:nvSpPr>
          <p:cNvPr id="8" name="Rectangle 7"/>
          <p:cNvSpPr/>
          <p:nvPr/>
        </p:nvSpPr>
        <p:spPr>
          <a:xfrm>
            <a:off x="2743200" y="4419600"/>
            <a:ext cx="6172200" cy="461665"/>
          </a:xfrm>
          <a:prstGeom prst="rect">
            <a:avLst/>
          </a:prstGeom>
        </p:spPr>
        <p:txBody>
          <a:bodyPr wrap="square">
            <a:spAutoFit/>
          </a:bodyPr>
          <a:lstStyle/>
          <a:p>
            <a:r>
              <a:rPr lang="en-US" sz="2400" b="1" dirty="0" smtClean="0">
                <a:solidFill>
                  <a:srgbClr val="FF0000"/>
                </a:solidFill>
                <a:latin typeface="Arial" pitchFamily="34" charset="0"/>
                <a:cs typeface="Arial" pitchFamily="34" charset="0"/>
              </a:rPr>
              <a:t> </a:t>
            </a:r>
            <a:endParaRPr lang="en-US" sz="2400" b="1" dirty="0">
              <a:solidFill>
                <a:srgbClr val="FF0000"/>
              </a:solidFill>
              <a:latin typeface="Arial" pitchFamily="34" charset="0"/>
              <a:cs typeface="Arial" pitchFamily="34" charset="0"/>
            </a:endParaRPr>
          </a:p>
        </p:txBody>
      </p:sp>
      <p:sp>
        <p:nvSpPr>
          <p:cNvPr id="10" name="Freeform 32"/>
          <p:cNvSpPr>
            <a:spLocks/>
          </p:cNvSpPr>
          <p:nvPr/>
        </p:nvSpPr>
        <p:spPr bwMode="gray">
          <a:xfrm>
            <a:off x="2128838" y="1295400"/>
            <a:ext cx="7015162" cy="376238"/>
          </a:xfrm>
          <a:custGeom>
            <a:avLst/>
            <a:gdLst/>
            <a:ahLst/>
            <a:cxnLst>
              <a:cxn ang="0">
                <a:pos x="0" y="573"/>
              </a:cxn>
              <a:cxn ang="0">
                <a:pos x="4134" y="573"/>
              </a:cxn>
              <a:cxn ang="0">
                <a:pos x="4134" y="1"/>
              </a:cxn>
              <a:cxn ang="0">
                <a:pos x="322" y="0"/>
              </a:cxn>
              <a:cxn ang="0">
                <a:pos x="0" y="573"/>
              </a:cxn>
            </a:cxnLst>
            <a:rect l="0" t="0" r="r" b="b"/>
            <a:pathLst>
              <a:path w="4134" h="573">
                <a:moveTo>
                  <a:pt x="0" y="573"/>
                </a:moveTo>
                <a:lnTo>
                  <a:pt x="4134" y="573"/>
                </a:lnTo>
                <a:lnTo>
                  <a:pt x="4134" y="1"/>
                </a:lnTo>
                <a:lnTo>
                  <a:pt x="322" y="0"/>
                </a:lnTo>
                <a:lnTo>
                  <a:pt x="0" y="573"/>
                </a:lnTo>
                <a:close/>
              </a:path>
            </a:pathLst>
          </a:custGeom>
          <a:gradFill rotWithShape="1">
            <a:gsLst>
              <a:gs pos="0">
                <a:schemeClr val="accent1">
                  <a:gamma/>
                  <a:shade val="12549"/>
                  <a:invGamma/>
                </a:schemeClr>
              </a:gs>
              <a:gs pos="100000">
                <a:schemeClr val="accent1"/>
              </a:gs>
            </a:gsLst>
            <a:lin ang="0" scaled="1"/>
          </a:gradFill>
          <a:ln w="9525">
            <a:noFill/>
            <a:round/>
            <a:headEnd/>
            <a:tailEnd/>
          </a:ln>
          <a:effectLst/>
        </p:spPr>
        <p:txBody>
          <a:bodyPr/>
          <a:lstStyle/>
          <a:p>
            <a:pPr>
              <a:defRPr/>
            </a:pPr>
            <a:endParaRPr lang="en-US">
              <a:cs typeface="+mn-cs"/>
            </a:endParaRPr>
          </a:p>
        </p:txBody>
      </p:sp>
      <p:sp>
        <p:nvSpPr>
          <p:cNvPr id="11" name="Freeform 33"/>
          <p:cNvSpPr>
            <a:spLocks/>
          </p:cNvSpPr>
          <p:nvPr/>
        </p:nvSpPr>
        <p:spPr bwMode="invGray">
          <a:xfrm>
            <a:off x="0" y="1676400"/>
            <a:ext cx="2209800" cy="304800"/>
          </a:xfrm>
          <a:custGeom>
            <a:avLst/>
            <a:gdLst>
              <a:gd name="T0" fmla="*/ 0 w 1348"/>
              <a:gd name="T1" fmla="*/ 0 h 287"/>
              <a:gd name="T2" fmla="*/ 2147483647 w 1348"/>
              <a:gd name="T3" fmla="*/ 0 h 287"/>
              <a:gd name="T4" fmla="*/ 2147483647 w 1348"/>
              <a:gd name="T5" fmla="*/ 2147483647 h 287"/>
              <a:gd name="T6" fmla="*/ 0 w 1348"/>
              <a:gd name="T7" fmla="*/ 2147483647 h 287"/>
              <a:gd name="T8" fmla="*/ 0 w 1348"/>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8" h="287">
                <a:moveTo>
                  <a:pt x="0" y="0"/>
                </a:moveTo>
                <a:lnTo>
                  <a:pt x="1348" y="0"/>
                </a:lnTo>
                <a:lnTo>
                  <a:pt x="1170" y="287"/>
                </a:lnTo>
                <a:lnTo>
                  <a:pt x="0" y="286"/>
                </a:lnTo>
                <a:lnTo>
                  <a:pt x="0" y="0"/>
                </a:lnTo>
                <a:close/>
              </a:path>
            </a:pathLst>
          </a:custGeom>
          <a:solidFill>
            <a:schemeClr val="bg2">
              <a:lumMod val="25000"/>
            </a:schemeClr>
          </a:solidFill>
          <a:ln w="9525" cap="flat" cmpd="sng">
            <a:noFill/>
            <a:prstDash val="solid"/>
            <a:round/>
            <a:headEnd type="none" w="med" len="med"/>
            <a:tailEnd type="none" w="med" len="med"/>
          </a:ln>
        </p:spPr>
        <p:txBody>
          <a:bodyPr/>
          <a:lstStyle/>
          <a:p>
            <a:pPr>
              <a:defRPr/>
            </a:pPr>
            <a:endParaRPr lang="en-US">
              <a:latin typeface="Arial" pitchFamily="34" charset="0"/>
              <a:cs typeface="Arial" pitchFamily="34" charset="0"/>
            </a:endParaRPr>
          </a:p>
        </p:txBody>
      </p:sp>
      <p:pic>
        <p:nvPicPr>
          <p:cNvPr id="12" name="Picture 11" descr="KAP_logo1.gif"/>
          <p:cNvPicPr>
            <a:picLocks noChangeAspect="1"/>
          </p:cNvPicPr>
          <p:nvPr/>
        </p:nvPicPr>
        <p:blipFill>
          <a:blip r:embed="rId3" cstate="print"/>
          <a:stretch>
            <a:fillRect/>
          </a:stretch>
        </p:blipFill>
        <p:spPr>
          <a:xfrm>
            <a:off x="7581900" y="371284"/>
            <a:ext cx="922020" cy="91049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pPr eaLnBrk="1" hangingPunct="1">
              <a:defRPr/>
            </a:pPr>
            <a:r>
              <a:rPr lang="en-US" altLang="en-US" sz="4000" b="1" dirty="0" smtClean="0"/>
              <a:t>         Filling the </a:t>
            </a:r>
            <a:r>
              <a:rPr lang="en-US" altLang="en-US" sz="4000" b="1" dirty="0"/>
              <a:t>Missing Data</a:t>
            </a:r>
          </a:p>
        </p:txBody>
      </p:sp>
      <p:sp>
        <p:nvSpPr>
          <p:cNvPr id="8195" name="Rectangle 3"/>
          <p:cNvSpPr>
            <a:spLocks noGrp="1" noChangeArrowheads="1"/>
          </p:cNvSpPr>
          <p:nvPr>
            <p:ph type="body" idx="1"/>
          </p:nvPr>
        </p:nvSpPr>
        <p:spPr>
          <a:xfrm>
            <a:off x="1004553" y="1586247"/>
            <a:ext cx="6983569" cy="4183487"/>
          </a:xfrm>
        </p:spPr>
        <p:txBody>
          <a:bodyPr>
            <a:normAutofit/>
          </a:bodyPr>
          <a:lstStyle/>
          <a:p>
            <a:pPr eaLnBrk="1" hangingPunct="1">
              <a:defRPr/>
            </a:pPr>
            <a:r>
              <a:rPr lang="en-US" altLang="en-US" dirty="0" smtClean="0"/>
              <a:t>Station-average method</a:t>
            </a:r>
          </a:p>
          <a:p>
            <a:pPr eaLnBrk="1" hangingPunct="1">
              <a:defRPr/>
            </a:pPr>
            <a:r>
              <a:rPr lang="en-US" altLang="en-US" dirty="0" smtClean="0"/>
              <a:t>Normal-ratio method</a:t>
            </a:r>
          </a:p>
          <a:p>
            <a:pPr eaLnBrk="1" hangingPunct="1">
              <a:defRPr/>
            </a:pPr>
            <a:r>
              <a:rPr lang="en-US" altLang="en-US" dirty="0" smtClean="0"/>
              <a:t>Inverse-distance weighting</a:t>
            </a:r>
          </a:p>
          <a:p>
            <a:pPr eaLnBrk="1" hangingPunct="1">
              <a:defRPr/>
            </a:pPr>
            <a:r>
              <a:rPr lang="en-US" altLang="en-US" dirty="0" smtClean="0"/>
              <a:t>Ranked regression</a:t>
            </a:r>
          </a:p>
          <a:p>
            <a:pPr marL="0" indent="0" eaLnBrk="1" hangingPunct="1">
              <a:buNone/>
              <a:defRPr/>
            </a:pPr>
            <a:endParaRPr lang="en-US" altLang="en-US" dirty="0" smtClean="0"/>
          </a:p>
          <a:p>
            <a:pPr marL="0" indent="0" eaLnBrk="1" hangingPunct="1">
              <a:buNone/>
              <a:defRPr/>
            </a:pPr>
            <a:endParaRPr lang="en-US" altLang="en-US" dirty="0"/>
          </a:p>
          <a:p>
            <a:pPr eaLnBrk="1" hangingPunct="1">
              <a:defRPr/>
            </a:pPr>
            <a:endParaRPr lang="en-US" altLang="en-US" dirty="0" smtClean="0"/>
          </a:p>
        </p:txBody>
      </p:sp>
    </p:spTree>
    <p:extLst>
      <p:ext uri="{BB962C8B-B14F-4D97-AF65-F5344CB8AC3E}">
        <p14:creationId xmlns:p14="http://schemas.microsoft.com/office/powerpoint/2010/main" val="299628924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219200" y="457200"/>
            <a:ext cx="7010400" cy="904875"/>
          </a:xfrm>
        </p:spPr>
        <p:txBody>
          <a:bodyPr>
            <a:normAutofit/>
          </a:bodyPr>
          <a:lstStyle/>
          <a:p>
            <a:pPr>
              <a:defRPr/>
            </a:pPr>
            <a:r>
              <a:rPr lang="en-US" altLang="en-US" sz="4000" b="1" dirty="0" smtClean="0"/>
              <a:t>    </a:t>
            </a:r>
            <a:r>
              <a:rPr lang="en-US" altLang="en-US" sz="4000" dirty="0"/>
              <a:t>Station-Average Method</a:t>
            </a:r>
            <a:endParaRPr lang="en-US" altLang="en-US" sz="4000" b="1" dirty="0"/>
          </a:p>
        </p:txBody>
      </p:sp>
      <mc:AlternateContent xmlns:mc="http://schemas.openxmlformats.org/markup-compatibility/2006" xmlns:a14="http://schemas.microsoft.com/office/drawing/2010/main">
        <mc:Choice Requires="a14">
          <p:sp>
            <p:nvSpPr>
              <p:cNvPr id="25603" name="Rectangle 3"/>
              <p:cNvSpPr>
                <a:spLocks noGrp="1" noChangeArrowheads="1"/>
              </p:cNvSpPr>
              <p:nvPr>
                <p:ph type="body" idx="1"/>
              </p:nvPr>
            </p:nvSpPr>
            <p:spPr>
              <a:xfrm>
                <a:off x="1771650" y="1503947"/>
                <a:ext cx="5829300" cy="4969042"/>
              </a:xfrm>
            </p:spPr>
            <p:txBody>
              <a:bodyPr>
                <a:normAutofit/>
              </a:bodyPr>
              <a:lstStyle/>
              <a:p>
                <a:pPr eaLnBrk="1" hangingPunct="1">
                  <a:defRPr/>
                </a:pPr>
                <a:endParaRPr lang="en-US" altLang="en-US" sz="2400" i="1" dirty="0" smtClean="0"/>
              </a:p>
              <a:p>
                <a:pPr marL="0" indent="0">
                  <a:buNone/>
                  <a:defRPr/>
                </a:pPr>
                <a:r>
                  <a:rPr lang="en-IN" sz="4200" i="1" dirty="0" smtClean="0"/>
                  <a:t>      R</a:t>
                </a:r>
                <a:r>
                  <a:rPr lang="en-IN" sz="4200" i="1" baseline="-25000" dirty="0" smtClean="0"/>
                  <a:t>X</a:t>
                </a:r>
                <a:r>
                  <a:rPr lang="en-IN" sz="4200" i="1" dirty="0" smtClean="0"/>
                  <a:t> = </a:t>
                </a:r>
                <a14:m>
                  <m:oMath xmlns:m="http://schemas.openxmlformats.org/officeDocument/2006/math">
                    <m:f>
                      <m:fPr>
                        <m:ctrlPr>
                          <a:rPr lang="en-IN" sz="4200" i="1">
                            <a:latin typeface="Cambria Math" panose="02040503050406030204" pitchFamily="18" charset="0"/>
                          </a:rPr>
                        </m:ctrlPr>
                      </m:fPr>
                      <m:num>
                        <m:r>
                          <a:rPr lang="en-IN" sz="4200" i="1">
                            <a:latin typeface="Cambria Math" panose="02040503050406030204" pitchFamily="18" charset="0"/>
                          </a:rPr>
                          <m:t>1</m:t>
                        </m:r>
                      </m:num>
                      <m:den>
                        <m:r>
                          <a:rPr lang="en-IN" sz="4200" i="1">
                            <a:latin typeface="Cambria Math" panose="02040503050406030204" pitchFamily="18" charset="0"/>
                          </a:rPr>
                          <m:t>𝑛</m:t>
                        </m:r>
                      </m:den>
                    </m:f>
                    <m:nary>
                      <m:naryPr>
                        <m:chr m:val="∑"/>
                        <m:limLoc m:val="undOvr"/>
                        <m:ctrlPr>
                          <a:rPr lang="en-IN" sz="4200" i="1">
                            <a:latin typeface="Cambria Math" panose="02040503050406030204" pitchFamily="18" charset="0"/>
                          </a:rPr>
                        </m:ctrlPr>
                      </m:naryPr>
                      <m:sub>
                        <m:r>
                          <a:rPr lang="en-IN" sz="4200" i="1">
                            <a:latin typeface="Cambria Math" panose="02040503050406030204" pitchFamily="18" charset="0"/>
                          </a:rPr>
                          <m:t>𝑖</m:t>
                        </m:r>
                        <m:r>
                          <a:rPr lang="en-IN" sz="4200" i="1">
                            <a:latin typeface="Cambria Math" panose="02040503050406030204" pitchFamily="18" charset="0"/>
                          </a:rPr>
                          <m:t>=1</m:t>
                        </m:r>
                      </m:sub>
                      <m:sup>
                        <m:r>
                          <a:rPr lang="en-IN" sz="4200" i="1">
                            <a:latin typeface="Cambria Math" panose="02040503050406030204" pitchFamily="18" charset="0"/>
                          </a:rPr>
                          <m:t>𝑛</m:t>
                        </m:r>
                      </m:sup>
                      <m:e>
                        <m:sSub>
                          <m:sSubPr>
                            <m:ctrlPr>
                              <a:rPr lang="en-IN" sz="4200" i="1">
                                <a:latin typeface="Cambria Math" panose="02040503050406030204" pitchFamily="18" charset="0"/>
                              </a:rPr>
                            </m:ctrlPr>
                          </m:sSubPr>
                          <m:e>
                            <m:r>
                              <a:rPr lang="en-IN" sz="4200" i="1">
                                <a:latin typeface="Cambria Math" panose="02040503050406030204" pitchFamily="18" charset="0"/>
                              </a:rPr>
                              <m:t>𝑅</m:t>
                            </m:r>
                          </m:e>
                          <m:sub>
                            <m:r>
                              <a:rPr lang="en-IN" sz="4200" i="1">
                                <a:latin typeface="Cambria Math" panose="02040503050406030204" pitchFamily="18" charset="0"/>
                              </a:rPr>
                              <m:t>𝑖</m:t>
                            </m:r>
                          </m:sub>
                        </m:sSub>
                      </m:e>
                    </m:nary>
                  </m:oMath>
                </a14:m>
                <a:endParaRPr lang="en-IN" sz="4200" dirty="0"/>
              </a:p>
              <a:p>
                <a:pPr marL="0" indent="0">
                  <a:buNone/>
                  <a:defRPr/>
                </a:pPr>
                <a:endParaRPr lang="en-IN" sz="2400" dirty="0"/>
              </a:p>
              <a:p>
                <a:pPr eaLnBrk="1" hangingPunct="1">
                  <a:defRPr/>
                </a:pPr>
                <a:r>
                  <a:rPr lang="en-US" altLang="en-US" sz="2400" i="1" dirty="0" smtClean="0"/>
                  <a:t>R</a:t>
                </a:r>
                <a:r>
                  <a:rPr lang="en-US" altLang="en-US" sz="2400" i="1" baseline="-25000" dirty="0" smtClean="0"/>
                  <a:t>X</a:t>
                </a:r>
                <a:r>
                  <a:rPr lang="en-US" altLang="en-US" sz="2400" dirty="0"/>
                  <a:t>is the missing precipitation value for station </a:t>
                </a:r>
                <a:r>
                  <a:rPr lang="en-US" altLang="en-US" sz="2400" i="1" dirty="0"/>
                  <a:t>X </a:t>
                </a:r>
              </a:p>
              <a:p>
                <a:pPr eaLnBrk="1" hangingPunct="1">
                  <a:defRPr/>
                </a:pPr>
                <a:r>
                  <a:rPr lang="en-US" altLang="en-US" sz="2400" i="1" dirty="0"/>
                  <a:t>R</a:t>
                </a:r>
                <a:r>
                  <a:rPr lang="en-US" altLang="en-US" sz="2400" baseline="-25000" dirty="0" smtClean="0"/>
                  <a:t>1</a:t>
                </a:r>
                <a:r>
                  <a:rPr lang="en-US" altLang="en-US" sz="2400" dirty="0"/>
                  <a:t>, </a:t>
                </a:r>
                <a:r>
                  <a:rPr lang="en-US" altLang="en-US" sz="2400" i="1" dirty="0"/>
                  <a:t>R</a:t>
                </a:r>
                <a:r>
                  <a:rPr lang="en-US" altLang="en-US" sz="2400" baseline="-25000" dirty="0" smtClean="0"/>
                  <a:t>2</a:t>
                </a:r>
                <a:r>
                  <a:rPr lang="en-US" altLang="en-US" sz="2400" dirty="0"/>
                  <a:t>, …, </a:t>
                </a:r>
                <a:r>
                  <a:rPr lang="en-US" altLang="en-US" sz="2400" i="1" dirty="0" err="1" smtClean="0"/>
                  <a:t>R</a:t>
                </a:r>
                <a:r>
                  <a:rPr lang="en-US" altLang="en-US" sz="2400" i="1" baseline="-25000" dirty="0" err="1" smtClean="0"/>
                  <a:t>n</a:t>
                </a:r>
                <a:r>
                  <a:rPr lang="en-US" altLang="en-US" sz="2400" i="1" baseline="-25000" dirty="0" smtClean="0"/>
                  <a:t> </a:t>
                </a:r>
                <a:r>
                  <a:rPr lang="en-US" altLang="en-US" sz="2400" dirty="0" smtClean="0"/>
                  <a:t>are </a:t>
                </a:r>
                <a:r>
                  <a:rPr lang="en-US" altLang="en-US" sz="2400" dirty="0"/>
                  <a:t>precipitation values at the </a:t>
                </a:r>
                <a:r>
                  <a:rPr lang="en-US" altLang="en-US" sz="2400" dirty="0" smtClean="0"/>
                  <a:t>adjacent similar </a:t>
                </a:r>
                <a:r>
                  <a:rPr lang="en-US" altLang="en-US" sz="2400" dirty="0"/>
                  <a:t>stations for the current period </a:t>
                </a:r>
              </a:p>
              <a:p>
                <a:pPr eaLnBrk="1" hangingPunct="1">
                  <a:defRPr/>
                </a:pPr>
                <a:r>
                  <a:rPr lang="en-US" altLang="en-US" sz="2400" i="1" dirty="0"/>
                  <a:t>n</a:t>
                </a:r>
                <a:r>
                  <a:rPr lang="en-US" altLang="en-US" sz="2400" dirty="0"/>
                  <a:t> is the number of </a:t>
                </a:r>
                <a:r>
                  <a:rPr lang="en-US" altLang="en-US" sz="2400" dirty="0" smtClean="0"/>
                  <a:t>nearby similar stations.</a:t>
                </a:r>
                <a:endParaRPr lang="en-US" altLang="en-US" sz="2400" dirty="0"/>
              </a:p>
            </p:txBody>
          </p:sp>
        </mc:Choice>
        <mc:Fallback xmlns="">
          <p:sp>
            <p:nvSpPr>
              <p:cNvPr id="25603" name="Rectangle 3"/>
              <p:cNvSpPr>
                <a:spLocks noGrp="1" noRot="1" noChangeAspect="1" noMove="1" noResize="1" noEditPoints="1" noAdjustHandles="1" noChangeArrowheads="1" noChangeShapeType="1" noTextEdit="1"/>
              </p:cNvSpPr>
              <p:nvPr>
                <p:ph type="body" idx="1"/>
              </p:nvPr>
            </p:nvSpPr>
            <p:spPr>
              <a:xfrm>
                <a:off x="1771650" y="1503947"/>
                <a:ext cx="5829300" cy="4969042"/>
              </a:xfrm>
              <a:blipFill rotWithShape="1">
                <a:blip r:embed="rId2"/>
                <a:stretch>
                  <a:fillRect r="-2301"/>
                </a:stretch>
              </a:blipFill>
            </p:spPr>
            <p:txBody>
              <a:bodyPr/>
              <a:lstStyle/>
              <a:p>
                <a:r>
                  <a:rPr lang="en-IN">
                    <a:noFill/>
                  </a:rPr>
                  <a:t> </a:t>
                </a:r>
              </a:p>
            </p:txBody>
          </p:sp>
        </mc:Fallback>
      </mc:AlternateContent>
    </p:spTree>
    <p:extLst>
      <p:ext uri="{BB962C8B-B14F-4D97-AF65-F5344CB8AC3E}">
        <p14:creationId xmlns:p14="http://schemas.microsoft.com/office/powerpoint/2010/main" val="148786708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t>         Normal-Ratio </a:t>
            </a:r>
            <a:r>
              <a:rPr lang="en-US" altLang="en-US" b="1" dirty="0"/>
              <a:t>Method</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7500" lnSpcReduction="20000"/>
              </a:bodyPr>
              <a:lstStyle/>
              <a:p>
                <a:pPr marL="0" indent="0">
                  <a:buNone/>
                </a:pPr>
                <a:endParaRPr lang="en-IN" i="1" dirty="0" smtClean="0"/>
              </a:p>
              <a:p>
                <a:pPr marL="0" indent="0">
                  <a:buNone/>
                </a:pPr>
                <a:r>
                  <a:rPr lang="en-IN" sz="3500" i="1" dirty="0" smtClean="0"/>
                  <a:t>                          R</a:t>
                </a:r>
                <a:r>
                  <a:rPr lang="en-IN" sz="3500" i="1" baseline="-25000" dirty="0" smtClean="0"/>
                  <a:t>X</a:t>
                </a:r>
                <a:r>
                  <a:rPr lang="en-IN" sz="3500" dirty="0"/>
                  <a:t>= </a:t>
                </a:r>
                <a14:m>
                  <m:oMath xmlns:m="http://schemas.openxmlformats.org/officeDocument/2006/math">
                    <m:f>
                      <m:fPr>
                        <m:ctrlPr>
                          <a:rPr lang="en-IN" sz="3500" i="1">
                            <a:latin typeface="Cambria Math" panose="02040503050406030204" pitchFamily="18" charset="0"/>
                          </a:rPr>
                        </m:ctrlPr>
                      </m:fPr>
                      <m:num>
                        <m:nary>
                          <m:naryPr>
                            <m:chr m:val="∑"/>
                            <m:limLoc m:val="undOvr"/>
                            <m:subHide m:val="on"/>
                            <m:supHide m:val="on"/>
                            <m:ctrlPr>
                              <a:rPr lang="en-IN" sz="3500" i="1">
                                <a:latin typeface="Cambria Math" panose="02040503050406030204" pitchFamily="18" charset="0"/>
                              </a:rPr>
                            </m:ctrlPr>
                          </m:naryPr>
                          <m:sub/>
                          <m:sup/>
                          <m:e>
                            <m:sSub>
                              <m:sSubPr>
                                <m:ctrlPr>
                                  <a:rPr lang="en-IN" sz="3500" i="1">
                                    <a:latin typeface="Cambria Math" panose="02040503050406030204" pitchFamily="18" charset="0"/>
                                  </a:rPr>
                                </m:ctrlPr>
                              </m:sSubPr>
                              <m:e>
                                <m:r>
                                  <a:rPr lang="en-IN" sz="3500" i="1">
                                    <a:latin typeface="Cambria Math" panose="02040503050406030204" pitchFamily="18" charset="0"/>
                                  </a:rPr>
                                  <m:t>𝑊</m:t>
                                </m:r>
                              </m:e>
                              <m:sub>
                                <m:r>
                                  <a:rPr lang="en-IN" sz="3500" i="1">
                                    <a:latin typeface="Cambria Math" panose="02040503050406030204" pitchFamily="18" charset="0"/>
                                  </a:rPr>
                                  <m:t>𝑖</m:t>
                                </m:r>
                              </m:sub>
                            </m:sSub>
                            <m:sSub>
                              <m:sSubPr>
                                <m:ctrlPr>
                                  <a:rPr lang="en-IN" sz="3500" i="1">
                                    <a:latin typeface="Cambria Math" panose="02040503050406030204" pitchFamily="18" charset="0"/>
                                  </a:rPr>
                                </m:ctrlPr>
                              </m:sSubPr>
                              <m:e>
                                <m:r>
                                  <a:rPr lang="en-IN" sz="3500" i="1">
                                    <a:latin typeface="Cambria Math" panose="02040503050406030204" pitchFamily="18" charset="0"/>
                                  </a:rPr>
                                  <m:t>𝑅</m:t>
                                </m:r>
                              </m:e>
                              <m:sub>
                                <m:r>
                                  <a:rPr lang="en-IN" sz="3500" i="1">
                                    <a:latin typeface="Cambria Math" panose="02040503050406030204" pitchFamily="18" charset="0"/>
                                  </a:rPr>
                                  <m:t>𝑖</m:t>
                                </m:r>
                              </m:sub>
                            </m:sSub>
                          </m:e>
                        </m:nary>
                      </m:num>
                      <m:den>
                        <m:nary>
                          <m:naryPr>
                            <m:chr m:val="∑"/>
                            <m:limLoc m:val="undOvr"/>
                            <m:subHide m:val="on"/>
                            <m:supHide m:val="on"/>
                            <m:ctrlPr>
                              <a:rPr lang="en-IN" sz="3500" i="1">
                                <a:latin typeface="Cambria Math" panose="02040503050406030204" pitchFamily="18" charset="0"/>
                              </a:rPr>
                            </m:ctrlPr>
                          </m:naryPr>
                          <m:sub/>
                          <m:sup/>
                          <m:e>
                            <m:sSub>
                              <m:sSubPr>
                                <m:ctrlPr>
                                  <a:rPr lang="en-IN" sz="3500" i="1">
                                    <a:latin typeface="Cambria Math" panose="02040503050406030204" pitchFamily="18" charset="0"/>
                                  </a:rPr>
                                </m:ctrlPr>
                              </m:sSubPr>
                              <m:e>
                                <m:r>
                                  <a:rPr lang="en-IN" sz="3500" i="1">
                                    <a:latin typeface="Cambria Math" panose="02040503050406030204" pitchFamily="18" charset="0"/>
                                  </a:rPr>
                                  <m:t>𝑊</m:t>
                                </m:r>
                              </m:e>
                              <m:sub>
                                <m:r>
                                  <a:rPr lang="en-IN" sz="3500" i="1">
                                    <a:latin typeface="Cambria Math" panose="02040503050406030204" pitchFamily="18" charset="0"/>
                                  </a:rPr>
                                  <m:t>𝑖</m:t>
                                </m:r>
                              </m:sub>
                            </m:sSub>
                          </m:e>
                        </m:nary>
                      </m:den>
                    </m:f>
                  </m:oMath>
                </a14:m>
                <a:endParaRPr lang="en-IN" sz="3500" dirty="0"/>
              </a:p>
              <a:p>
                <a:pPr marL="0" indent="0">
                  <a:buNone/>
                </a:pPr>
                <a:endParaRPr lang="en-US" altLang="en-US" i="1" dirty="0" smtClean="0"/>
              </a:p>
              <a:p>
                <a:pPr marL="0" indent="0">
                  <a:buNone/>
                </a:pPr>
                <a:r>
                  <a:rPr lang="en-US" altLang="en-US" i="1" dirty="0" smtClean="0"/>
                  <a:t>R</a:t>
                </a:r>
                <a:r>
                  <a:rPr lang="en-US" altLang="en-US" i="1" baseline="-25000" dirty="0" smtClean="0"/>
                  <a:t>X        </a:t>
                </a:r>
                <a:r>
                  <a:rPr lang="en-US" altLang="en-US" dirty="0" smtClean="0"/>
                  <a:t>is </a:t>
                </a:r>
                <a:r>
                  <a:rPr lang="en-US" altLang="en-US" dirty="0"/>
                  <a:t>the missing precipitation value for station </a:t>
                </a:r>
                <a:r>
                  <a:rPr lang="en-US" altLang="en-US" i="1" dirty="0"/>
                  <a:t>X </a:t>
                </a:r>
              </a:p>
              <a:p>
                <a:pPr marL="0" indent="0">
                  <a:buNone/>
                </a:pPr>
                <a:r>
                  <a:rPr lang="en-IN" i="1" dirty="0"/>
                  <a:t>W</a:t>
                </a:r>
                <a:r>
                  <a:rPr lang="en-IN" i="1" baseline="-25000" dirty="0"/>
                  <a:t>i </a:t>
                </a:r>
                <a:r>
                  <a:rPr lang="en-IN" dirty="0"/>
                  <a:t> </a:t>
                </a:r>
                <a:r>
                  <a:rPr lang="en-IN" dirty="0" smtClean="0"/>
                  <a:t>    is </a:t>
                </a:r>
                <a:r>
                  <a:rPr lang="en-IN" dirty="0"/>
                  <a:t>the </a:t>
                </a:r>
                <a:r>
                  <a:rPr lang="en-IN" dirty="0" smtClean="0"/>
                  <a:t>weight of </a:t>
                </a:r>
                <a:r>
                  <a:rPr lang="en-IN" dirty="0"/>
                  <a:t>the </a:t>
                </a:r>
                <a:r>
                  <a:rPr lang="en-IN" dirty="0" err="1"/>
                  <a:t>ith</a:t>
                </a:r>
                <a:r>
                  <a:rPr lang="en-IN" dirty="0"/>
                  <a:t> nearest weather station</a:t>
                </a:r>
              </a:p>
              <a:p>
                <a:pPr marL="0" indent="0">
                  <a:buNone/>
                </a:pPr>
                <a:r>
                  <a:rPr lang="en-IN" i="1" dirty="0" err="1" smtClean="0"/>
                  <a:t>R</a:t>
                </a:r>
                <a:r>
                  <a:rPr lang="en-IN" i="1" baseline="-25000" dirty="0" err="1" smtClean="0"/>
                  <a:t>i</a:t>
                </a:r>
                <a:r>
                  <a:rPr lang="en-IN" i="1" baseline="-25000" dirty="0" smtClean="0"/>
                  <a:t>         </a:t>
                </a:r>
                <a:r>
                  <a:rPr lang="en-IN" dirty="0" smtClean="0"/>
                  <a:t>is </a:t>
                </a:r>
                <a:r>
                  <a:rPr lang="en-IN" dirty="0"/>
                  <a:t>the observational data of the </a:t>
                </a:r>
                <a:r>
                  <a:rPr lang="en-IN" dirty="0" err="1"/>
                  <a:t>ith</a:t>
                </a:r>
                <a:r>
                  <a:rPr lang="en-IN" dirty="0"/>
                  <a:t> nearest </a:t>
                </a:r>
                <a:r>
                  <a:rPr lang="en-IN" dirty="0" smtClean="0"/>
                  <a:t> </a:t>
                </a:r>
                <a:r>
                  <a:rPr lang="en-IN" dirty="0"/>
                  <a:t>station</a:t>
                </a:r>
              </a:p>
              <a:p>
                <a:pPr marL="0" indent="0">
                  <a:buNone/>
                </a:pPr>
                <a:endParaRPr lang="en-IN" dirty="0" smtClean="0"/>
              </a:p>
              <a:p>
                <a:pPr marL="0" indent="0">
                  <a:buNone/>
                </a:pPr>
                <a:r>
                  <a:rPr lang="en-IN" dirty="0" smtClean="0"/>
                  <a:t>Where </a:t>
                </a:r>
                <a:r>
                  <a:rPr lang="en-IN" i="1" dirty="0" smtClean="0"/>
                  <a:t>                         W</a:t>
                </a:r>
                <a:r>
                  <a:rPr lang="en-IN" i="1" baseline="-25000" dirty="0" smtClean="0"/>
                  <a:t>i </a:t>
                </a:r>
                <a:r>
                  <a:rPr lang="en-IN" dirty="0"/>
                  <a:t>= </a:t>
                </a:r>
                <a:r>
                  <a:rPr lang="en-IN" i="1" dirty="0"/>
                  <a:t>r</a:t>
                </a:r>
                <a:r>
                  <a:rPr lang="en-IN" i="1" baseline="30000" dirty="0"/>
                  <a:t>2</a:t>
                </a:r>
                <a:r>
                  <a:rPr lang="en-IN" i="1" baseline="-25000" dirty="0"/>
                  <a:t>i</a:t>
                </a:r>
                <a:r>
                  <a:rPr lang="en-IN" i="1" baseline="-25000" dirty="0" smtClean="0"/>
                  <a:t> </a:t>
                </a:r>
                <a:r>
                  <a:rPr lang="en-IN" dirty="0"/>
                  <a:t>(</a:t>
                </a:r>
                <a14:m>
                  <m:oMath xmlns:m="http://schemas.openxmlformats.org/officeDocument/2006/math">
                    <m:f>
                      <m:fPr>
                        <m:ctrlPr>
                          <a:rPr lang="en-IN" i="1">
                            <a:latin typeface="Cambria Math" panose="02040503050406030204" pitchFamily="18" charset="0"/>
                          </a:rPr>
                        </m:ctrlPr>
                      </m:fPr>
                      <m:num>
                        <m:sSub>
                          <m:sSubPr>
                            <m:ctrlPr>
                              <a:rPr lang="en-IN" i="1">
                                <a:latin typeface="Cambria Math" panose="02040503050406030204" pitchFamily="18" charset="0"/>
                              </a:rPr>
                            </m:ctrlPr>
                          </m:sSubPr>
                          <m:e>
                            <m:r>
                              <a:rPr lang="en-IN" i="1">
                                <a:latin typeface="Cambria Math" panose="02040503050406030204" pitchFamily="18" charset="0"/>
                              </a:rPr>
                              <m:t>𝑛</m:t>
                            </m:r>
                          </m:e>
                          <m:sub>
                            <m:r>
                              <a:rPr lang="en-IN" i="1">
                                <a:latin typeface="Cambria Math" panose="02040503050406030204" pitchFamily="18" charset="0"/>
                              </a:rPr>
                              <m:t>𝑖</m:t>
                            </m:r>
                          </m:sub>
                        </m:sSub>
                        <m:r>
                          <a:rPr lang="en-IN" i="1">
                            <a:latin typeface="Cambria Math" panose="02040503050406030204" pitchFamily="18" charset="0"/>
                          </a:rPr>
                          <m:t>−2</m:t>
                        </m:r>
                      </m:num>
                      <m:den>
                        <m:r>
                          <a:rPr lang="en-IN" i="1">
                            <a:latin typeface="Cambria Math" panose="02040503050406030204" pitchFamily="18" charset="0"/>
                          </a:rPr>
                          <m:t>1−</m:t>
                        </m:r>
                        <m:sSubSup>
                          <m:sSubSupPr>
                            <m:ctrlPr>
                              <a:rPr lang="en-IN" i="1">
                                <a:latin typeface="Cambria Math" panose="02040503050406030204" pitchFamily="18" charset="0"/>
                              </a:rPr>
                            </m:ctrlPr>
                          </m:sSubSupPr>
                          <m:e>
                            <m:r>
                              <a:rPr lang="en-IN" i="1">
                                <a:latin typeface="Cambria Math" panose="02040503050406030204" pitchFamily="18" charset="0"/>
                              </a:rPr>
                              <m:t>𝑟</m:t>
                            </m:r>
                          </m:e>
                          <m:sub>
                            <m:r>
                              <a:rPr lang="en-IN" i="1">
                                <a:latin typeface="Cambria Math" panose="02040503050406030204" pitchFamily="18" charset="0"/>
                              </a:rPr>
                              <m:t>𝑖</m:t>
                            </m:r>
                          </m:sub>
                          <m:sup>
                            <m:r>
                              <a:rPr lang="en-IN" i="1">
                                <a:latin typeface="Cambria Math" panose="02040503050406030204" pitchFamily="18" charset="0"/>
                              </a:rPr>
                              <m:t>2</m:t>
                            </m:r>
                          </m:sup>
                        </m:sSubSup>
                      </m:den>
                    </m:f>
                    <m:r>
                      <a:rPr lang="en-IN" i="1">
                        <a:latin typeface="Cambria Math" panose="02040503050406030204" pitchFamily="18" charset="0"/>
                      </a:rPr>
                      <m:t>)</m:t>
                    </m:r>
                  </m:oMath>
                </a14:m>
                <a:endParaRPr lang="en-IN" dirty="0" smtClean="0"/>
              </a:p>
              <a:p>
                <a:pPr marL="0" indent="0">
                  <a:buNone/>
                </a:pPr>
                <a:endParaRPr lang="en-IN" dirty="0" smtClean="0"/>
              </a:p>
              <a:p>
                <a:pPr marL="0" indent="0">
                  <a:buNone/>
                </a:pPr>
                <a:r>
                  <a:rPr lang="en-IN" i="1" dirty="0" err="1"/>
                  <a:t>r</a:t>
                </a:r>
                <a:r>
                  <a:rPr lang="en-IN" i="1" baseline="-25000" dirty="0" err="1" smtClean="0"/>
                  <a:t>i</a:t>
                </a:r>
                <a:r>
                  <a:rPr lang="en-IN" i="1" baseline="-25000" dirty="0" smtClean="0"/>
                  <a:t>   </a:t>
                </a:r>
                <a:r>
                  <a:rPr lang="en-IN" dirty="0" smtClean="0"/>
                  <a:t>is the correlation coefficient of the target and the </a:t>
                </a:r>
                <a:r>
                  <a:rPr lang="en-IN" dirty="0" err="1"/>
                  <a:t>i</a:t>
                </a:r>
                <a:r>
                  <a:rPr lang="en-IN" dirty="0" err="1" smtClean="0"/>
                  <a:t>th</a:t>
                </a:r>
                <a:r>
                  <a:rPr lang="en-IN" dirty="0" smtClean="0"/>
                  <a:t> surrounding station.</a:t>
                </a:r>
              </a:p>
              <a:p>
                <a:pPr marL="0" indent="0">
                  <a:buNone/>
                </a:pPr>
                <a:r>
                  <a:rPr lang="en-IN" i="1" dirty="0" err="1"/>
                  <a:t>n</a:t>
                </a:r>
                <a:r>
                  <a:rPr lang="en-IN" i="1" baseline="-25000" dirty="0" err="1" smtClean="0"/>
                  <a:t>i</a:t>
                </a:r>
                <a:r>
                  <a:rPr lang="en-IN" i="1" baseline="-25000" dirty="0" smtClean="0"/>
                  <a:t> </a:t>
                </a:r>
                <a:r>
                  <a:rPr lang="en-IN" dirty="0" smtClean="0"/>
                  <a:t>is the number of point used to derive the correlation coefficient.</a:t>
                </a:r>
              </a:p>
              <a:p>
                <a:pPr marL="0" indent="0">
                  <a:buNone/>
                </a:pPr>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815"/>
                </a:stretch>
              </a:blipFill>
            </p:spPr>
            <p:txBody>
              <a:bodyPr/>
              <a:lstStyle/>
              <a:p>
                <a:r>
                  <a:rPr lang="en-IN">
                    <a:noFill/>
                  </a:rPr>
                  <a:t> </a:t>
                </a:r>
              </a:p>
            </p:txBody>
          </p:sp>
        </mc:Fallback>
      </mc:AlternateContent>
    </p:spTree>
    <p:extLst>
      <p:ext uri="{BB962C8B-B14F-4D97-AF65-F5344CB8AC3E}">
        <p14:creationId xmlns:p14="http://schemas.microsoft.com/office/powerpoint/2010/main" val="22890053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smtClean="0"/>
              <a:t>       Inverse-Distance </a:t>
            </a:r>
            <a:r>
              <a:rPr lang="en-US" altLang="en-US" b="1" dirty="0"/>
              <a:t>Weighting</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IN" i="1" dirty="0" smtClean="0"/>
                  <a:t>                     R</a:t>
                </a:r>
                <a:r>
                  <a:rPr lang="en-IN" i="1" baseline="-25000" dirty="0" smtClean="0"/>
                  <a:t>X </a:t>
                </a:r>
                <a:r>
                  <a:rPr lang="en-IN" dirty="0"/>
                  <a:t>=  </a:t>
                </a:r>
                <a14:m>
                  <m:oMath xmlns:m="http://schemas.openxmlformats.org/officeDocument/2006/math">
                    <m:f>
                      <m:fPr>
                        <m:ctrlPr>
                          <a:rPr lang="en-IN" i="1">
                            <a:latin typeface="Cambria Math" panose="02040503050406030204" pitchFamily="18" charset="0"/>
                          </a:rPr>
                        </m:ctrlPr>
                      </m:fPr>
                      <m:num>
                        <m:nary>
                          <m:naryPr>
                            <m:chr m:val="∑"/>
                            <m:limLoc m:val="undOvr"/>
                            <m:ctrlPr>
                              <a:rPr lang="en-IN" i="1">
                                <a:latin typeface="Cambria Math" panose="02040503050406030204" pitchFamily="18" charset="0"/>
                              </a:rPr>
                            </m:ctrlPr>
                          </m:naryPr>
                          <m:sub>
                            <m:r>
                              <a:rPr lang="en-IN" i="1">
                                <a:latin typeface="Cambria Math" panose="02040503050406030204" pitchFamily="18" charset="0"/>
                              </a:rPr>
                              <m:t>𝑖</m:t>
                            </m:r>
                            <m:r>
                              <a:rPr lang="en-IN" i="1">
                                <a:latin typeface="Cambria Math" panose="02040503050406030204" pitchFamily="18" charset="0"/>
                              </a:rPr>
                              <m:t>=1</m:t>
                            </m:r>
                          </m:sub>
                          <m:sup>
                            <m:r>
                              <a:rPr lang="en-IN" i="1">
                                <a:latin typeface="Cambria Math" panose="02040503050406030204" pitchFamily="18" charset="0"/>
                              </a:rPr>
                              <m:t>𝑛</m:t>
                            </m:r>
                          </m:sup>
                          <m:e>
                            <m:sSub>
                              <m:sSubPr>
                                <m:ctrlPr>
                                  <a:rPr lang="en-IN" i="1">
                                    <a:latin typeface="Cambria Math" panose="02040503050406030204" pitchFamily="18" charset="0"/>
                                  </a:rPr>
                                </m:ctrlPr>
                              </m:sSubPr>
                              <m:e>
                                <m:r>
                                  <a:rPr lang="en-IN" i="1">
                                    <a:latin typeface="Cambria Math" panose="02040503050406030204" pitchFamily="18" charset="0"/>
                                  </a:rPr>
                                  <m:t>𝑅</m:t>
                                </m:r>
                              </m:e>
                              <m:sub>
                                <m:r>
                                  <a:rPr lang="en-IN" i="1">
                                    <a:latin typeface="Cambria Math" panose="02040503050406030204" pitchFamily="18" charset="0"/>
                                  </a:rPr>
                                  <m:t>𝑖</m:t>
                                </m:r>
                              </m:sub>
                            </m:sSub>
                            <m:r>
                              <a:rPr lang="en-IN" i="1">
                                <a:latin typeface="Cambria Math" panose="02040503050406030204" pitchFamily="18" charset="0"/>
                              </a:rPr>
                              <m:t>/</m:t>
                            </m:r>
                            <m:sSub>
                              <m:sSubPr>
                                <m:ctrlPr>
                                  <a:rPr lang="en-IN" i="1">
                                    <a:latin typeface="Cambria Math" panose="02040503050406030204" pitchFamily="18" charset="0"/>
                                  </a:rPr>
                                </m:ctrlPr>
                              </m:sSubPr>
                              <m:e>
                                <m:r>
                                  <a:rPr lang="en-IN" i="1">
                                    <a:latin typeface="Cambria Math" panose="02040503050406030204" pitchFamily="18" charset="0"/>
                                  </a:rPr>
                                  <m:t>𝑑</m:t>
                                </m:r>
                              </m:e>
                              <m:sub>
                                <m:r>
                                  <a:rPr lang="en-IN" i="1">
                                    <a:latin typeface="Cambria Math" panose="02040503050406030204" pitchFamily="18" charset="0"/>
                                  </a:rPr>
                                  <m:t>𝑖</m:t>
                                </m:r>
                              </m:sub>
                            </m:sSub>
                          </m:e>
                        </m:nary>
                      </m:num>
                      <m:den>
                        <m:nary>
                          <m:naryPr>
                            <m:chr m:val="∑"/>
                            <m:limLoc m:val="undOvr"/>
                            <m:ctrlPr>
                              <a:rPr lang="en-IN" i="1">
                                <a:latin typeface="Cambria Math" panose="02040503050406030204" pitchFamily="18" charset="0"/>
                              </a:rPr>
                            </m:ctrlPr>
                          </m:naryPr>
                          <m:sub>
                            <m:r>
                              <a:rPr lang="en-IN" i="1">
                                <a:latin typeface="Cambria Math" panose="02040503050406030204" pitchFamily="18" charset="0"/>
                              </a:rPr>
                              <m:t>𝑖</m:t>
                            </m:r>
                            <m:r>
                              <a:rPr lang="en-IN" i="1">
                                <a:latin typeface="Cambria Math" panose="02040503050406030204" pitchFamily="18" charset="0"/>
                              </a:rPr>
                              <m:t>=1</m:t>
                            </m:r>
                          </m:sub>
                          <m:sup>
                            <m:r>
                              <a:rPr lang="en-IN" i="1">
                                <a:latin typeface="Cambria Math" panose="02040503050406030204" pitchFamily="18" charset="0"/>
                              </a:rPr>
                              <m:t>𝑛</m:t>
                            </m:r>
                          </m:sup>
                          <m:e>
                            <m:r>
                              <a:rPr lang="en-IN" i="1">
                                <a:latin typeface="Cambria Math" panose="02040503050406030204" pitchFamily="18" charset="0"/>
                              </a:rPr>
                              <m:t>1/</m:t>
                            </m:r>
                            <m:sSub>
                              <m:sSubPr>
                                <m:ctrlPr>
                                  <a:rPr lang="en-IN" i="1">
                                    <a:latin typeface="Cambria Math" panose="02040503050406030204" pitchFamily="18" charset="0"/>
                                  </a:rPr>
                                </m:ctrlPr>
                              </m:sSubPr>
                              <m:e>
                                <m:r>
                                  <a:rPr lang="en-IN" i="1">
                                    <a:latin typeface="Cambria Math" panose="02040503050406030204" pitchFamily="18" charset="0"/>
                                  </a:rPr>
                                  <m:t>𝑑</m:t>
                                </m:r>
                              </m:e>
                              <m:sub>
                                <m:r>
                                  <a:rPr lang="en-IN" i="1">
                                    <a:latin typeface="Cambria Math" panose="02040503050406030204" pitchFamily="18" charset="0"/>
                                  </a:rPr>
                                  <m:t>𝑖</m:t>
                                </m:r>
                              </m:sub>
                            </m:sSub>
                          </m:e>
                        </m:nary>
                      </m:den>
                    </m:f>
                  </m:oMath>
                </a14:m>
                <a:endParaRPr lang="en-IN" dirty="0" smtClean="0"/>
              </a:p>
              <a:p>
                <a:pPr marL="0" indent="0">
                  <a:spcBef>
                    <a:spcPct val="20000"/>
                  </a:spcBef>
                  <a:buClr>
                    <a:schemeClr val="hlink"/>
                  </a:buClr>
                  <a:buSzPct val="80000"/>
                  <a:buNone/>
                  <a:defRPr/>
                </a:pPr>
                <a:endParaRPr lang="en-US" altLang="en-US" sz="2400" dirty="0"/>
              </a:p>
              <a:p>
                <a:pPr marL="0" indent="0">
                  <a:spcBef>
                    <a:spcPct val="20000"/>
                  </a:spcBef>
                  <a:buClr>
                    <a:schemeClr val="hlink"/>
                  </a:buClr>
                  <a:buSzPct val="80000"/>
                  <a:buNone/>
                  <a:defRPr/>
                </a:pPr>
                <a:r>
                  <a:rPr lang="en-US" altLang="en-US" sz="2400" dirty="0" smtClean="0"/>
                  <a:t>R</a:t>
                </a:r>
                <a:r>
                  <a:rPr lang="en-US" altLang="en-US" sz="2400" baseline="-25000" dirty="0" smtClean="0"/>
                  <a:t>X  </a:t>
                </a:r>
                <a:r>
                  <a:rPr lang="en-US" altLang="en-US" sz="2400" dirty="0" smtClean="0"/>
                  <a:t>is </a:t>
                </a:r>
                <a:r>
                  <a:rPr lang="en-US" altLang="en-US" sz="2400" dirty="0"/>
                  <a:t>the missing precipitation value for station X </a:t>
                </a:r>
              </a:p>
              <a:p>
                <a:pPr marL="0" indent="0">
                  <a:spcBef>
                    <a:spcPct val="20000"/>
                  </a:spcBef>
                  <a:buClr>
                    <a:schemeClr val="hlink"/>
                  </a:buClr>
                  <a:buSzPct val="80000"/>
                  <a:buNone/>
                  <a:defRPr/>
                </a:pPr>
                <a:r>
                  <a:rPr lang="en-US" altLang="en-US" sz="2400" dirty="0" err="1" smtClean="0"/>
                  <a:t>R</a:t>
                </a:r>
                <a:r>
                  <a:rPr lang="en-US" altLang="en-US" sz="2400" baseline="-25000" dirty="0" err="1" smtClean="0"/>
                  <a:t>i</a:t>
                </a:r>
                <a:r>
                  <a:rPr lang="en-US" altLang="en-US" sz="2400" baseline="-25000" dirty="0" smtClean="0"/>
                  <a:t>   </a:t>
                </a:r>
                <a:r>
                  <a:rPr lang="en-US" altLang="en-US" sz="2400" dirty="0" smtClean="0"/>
                  <a:t>are </a:t>
                </a:r>
                <a:r>
                  <a:rPr lang="en-US" altLang="en-US" sz="2400" dirty="0"/>
                  <a:t>precipitation values at adjacent stations for the </a:t>
                </a:r>
                <a:r>
                  <a:rPr lang="en-US" altLang="en-US" sz="2400" dirty="0" smtClean="0"/>
                  <a:t>current </a:t>
                </a:r>
                <a:r>
                  <a:rPr lang="en-US" altLang="en-US" sz="2400" dirty="0"/>
                  <a:t>period</a:t>
                </a:r>
              </a:p>
              <a:p>
                <a:pPr marL="0" indent="0">
                  <a:spcBef>
                    <a:spcPct val="20000"/>
                  </a:spcBef>
                  <a:buClr>
                    <a:schemeClr val="hlink"/>
                  </a:buClr>
                  <a:buSzPct val="80000"/>
                  <a:buNone/>
                  <a:defRPr/>
                </a:pPr>
                <a:r>
                  <a:rPr lang="en-IN" sz="2400" dirty="0" smtClean="0"/>
                  <a:t>d</a:t>
                </a:r>
                <a:r>
                  <a:rPr lang="en-IN" sz="2400" baseline="-25000" dirty="0" smtClean="0"/>
                  <a:t>i  </a:t>
                </a:r>
                <a:r>
                  <a:rPr lang="en-IN" sz="2400" dirty="0" smtClean="0"/>
                  <a:t>is </a:t>
                </a:r>
                <a:r>
                  <a:rPr lang="en-IN" sz="2400" dirty="0"/>
                  <a:t>the distance between the target and the </a:t>
                </a:r>
                <a:r>
                  <a:rPr lang="en-IN" sz="2400" dirty="0" err="1"/>
                  <a:t>ith</a:t>
                </a:r>
                <a:r>
                  <a:rPr lang="en-IN" sz="2400" dirty="0"/>
                  <a:t> surrounding </a:t>
                </a:r>
                <a:r>
                  <a:rPr lang="en-IN" sz="2400" dirty="0" smtClean="0"/>
                  <a:t>station</a:t>
                </a:r>
                <a:endParaRPr lang="en-US" altLang="en-US" sz="2400" dirty="0" smtClean="0"/>
              </a:p>
              <a:p>
                <a:pPr marL="0" indent="0">
                  <a:spcBef>
                    <a:spcPct val="20000"/>
                  </a:spcBef>
                  <a:buClr>
                    <a:schemeClr val="hlink"/>
                  </a:buClr>
                  <a:buSzPct val="80000"/>
                  <a:buNone/>
                  <a:defRPr/>
                </a:pPr>
                <a:r>
                  <a:rPr lang="en-US" altLang="en-US" sz="2400" dirty="0" smtClean="0"/>
                  <a:t>n </a:t>
                </a:r>
                <a:r>
                  <a:rPr lang="en-US" altLang="en-US" sz="2400" dirty="0"/>
                  <a:t>is the number of neighboring stations</a:t>
                </a:r>
              </a:p>
              <a:p>
                <a:pPr marL="0" indent="0">
                  <a:buNone/>
                </a:pPr>
                <a:endParaRPr lang="en-IN" dirty="0"/>
              </a:p>
              <a:p>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111" r="-1630"/>
                </a:stretch>
              </a:blipFill>
            </p:spPr>
            <p:txBody>
              <a:bodyPr/>
              <a:lstStyle/>
              <a:p>
                <a:r>
                  <a:rPr lang="en-IN">
                    <a:noFill/>
                  </a:rPr>
                  <a:t> </a:t>
                </a:r>
              </a:p>
            </p:txBody>
          </p:sp>
        </mc:Fallback>
      </mc:AlternateContent>
    </p:spTree>
    <p:extLst>
      <p:ext uri="{BB962C8B-B14F-4D97-AF65-F5344CB8AC3E}">
        <p14:creationId xmlns:p14="http://schemas.microsoft.com/office/powerpoint/2010/main" val="986927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724222" y="604741"/>
            <a:ext cx="5722144" cy="904875"/>
          </a:xfrm>
        </p:spPr>
        <p:txBody>
          <a:bodyPr>
            <a:normAutofit/>
          </a:bodyPr>
          <a:lstStyle/>
          <a:p>
            <a:pPr eaLnBrk="1" hangingPunct="1">
              <a:defRPr/>
            </a:pPr>
            <a:r>
              <a:rPr lang="en-US" altLang="en-US" sz="4000" b="1" dirty="0" smtClean="0"/>
              <a:t>            Regression</a:t>
            </a:r>
            <a:endParaRPr lang="en-US" altLang="en-US" sz="4000" b="1" dirty="0"/>
          </a:p>
        </p:txBody>
      </p:sp>
      <p:sp>
        <p:nvSpPr>
          <p:cNvPr id="27651" name="Rectangle 3"/>
          <p:cNvSpPr>
            <a:spLocks noGrp="1" noChangeArrowheads="1"/>
          </p:cNvSpPr>
          <p:nvPr>
            <p:ph type="body" idx="1"/>
          </p:nvPr>
        </p:nvSpPr>
        <p:spPr>
          <a:xfrm>
            <a:off x="1524000" y="1549582"/>
            <a:ext cx="5829300" cy="3352800"/>
          </a:xfrm>
        </p:spPr>
        <p:txBody>
          <a:bodyPr>
            <a:noAutofit/>
          </a:bodyPr>
          <a:lstStyle/>
          <a:p>
            <a:pPr marL="0" indent="0" eaLnBrk="1" hangingPunct="1">
              <a:buNone/>
              <a:defRPr/>
            </a:pPr>
            <a:r>
              <a:rPr lang="en-US" altLang="en-US" sz="2000" dirty="0" smtClean="0"/>
              <a:t>In this method we represent the missing value as a linear combination of the values from the similar stations</a:t>
            </a:r>
          </a:p>
          <a:p>
            <a:pPr eaLnBrk="1" hangingPunct="1">
              <a:defRPr/>
            </a:pPr>
            <a:endParaRPr lang="en-US" altLang="en-US" sz="2000" i="1" dirty="0" smtClean="0"/>
          </a:p>
          <a:p>
            <a:pPr eaLnBrk="1" hangingPunct="1">
              <a:defRPr/>
            </a:pPr>
            <a:endParaRPr lang="en-US" altLang="en-US" sz="2000" i="1" dirty="0"/>
          </a:p>
          <a:p>
            <a:pPr eaLnBrk="1" hangingPunct="1">
              <a:defRPr/>
            </a:pPr>
            <a:endParaRPr lang="en-US" altLang="en-US" sz="2000" i="1" dirty="0" smtClean="0"/>
          </a:p>
          <a:p>
            <a:pPr marL="109728" indent="0" eaLnBrk="1" hangingPunct="1">
              <a:buNone/>
              <a:defRPr/>
            </a:pPr>
            <a:r>
              <a:rPr lang="en-US" altLang="en-US" sz="2000" i="1" dirty="0" smtClean="0"/>
              <a:t>R</a:t>
            </a:r>
            <a:r>
              <a:rPr lang="en-US" altLang="en-US" sz="2000" i="1" baseline="-25000" dirty="0" smtClean="0"/>
              <a:t>X</a:t>
            </a:r>
            <a:r>
              <a:rPr lang="en-US" altLang="en-US" sz="2000" dirty="0" smtClean="0"/>
              <a:t> </a:t>
            </a:r>
            <a:r>
              <a:rPr lang="en-US" altLang="en-US" sz="2000" dirty="0"/>
              <a:t>is the missing precipitation value for station </a:t>
            </a:r>
            <a:r>
              <a:rPr lang="en-US" altLang="en-US" sz="2000" i="1" dirty="0"/>
              <a:t>X</a:t>
            </a:r>
            <a:r>
              <a:rPr lang="en-US" altLang="en-US" sz="2000" dirty="0"/>
              <a:t> </a:t>
            </a:r>
          </a:p>
          <a:p>
            <a:pPr marL="109728" indent="0" eaLnBrk="1" hangingPunct="1">
              <a:buNone/>
              <a:defRPr/>
            </a:pPr>
            <a:r>
              <a:rPr lang="en-US" altLang="en-US" sz="2000" i="1" dirty="0"/>
              <a:t>R</a:t>
            </a:r>
            <a:r>
              <a:rPr lang="en-US" altLang="en-US" sz="2000" baseline="-25000" dirty="0" smtClean="0"/>
              <a:t>1</a:t>
            </a:r>
            <a:r>
              <a:rPr lang="en-US" altLang="en-US" sz="2000" dirty="0"/>
              <a:t>, </a:t>
            </a:r>
            <a:r>
              <a:rPr lang="en-US" altLang="en-US" sz="2000" i="1" dirty="0"/>
              <a:t>R</a:t>
            </a:r>
            <a:r>
              <a:rPr lang="en-US" altLang="en-US" sz="2000" baseline="-25000" dirty="0" smtClean="0"/>
              <a:t>2</a:t>
            </a:r>
            <a:r>
              <a:rPr lang="en-US" altLang="en-US" sz="2000" dirty="0"/>
              <a:t>, …, </a:t>
            </a:r>
            <a:r>
              <a:rPr lang="en-US" altLang="en-US" sz="2000" i="1" dirty="0" err="1"/>
              <a:t>R</a:t>
            </a:r>
            <a:r>
              <a:rPr lang="en-US" altLang="en-US" sz="2000" i="1" baseline="-25000" dirty="0" err="1" smtClean="0"/>
              <a:t>n</a:t>
            </a:r>
            <a:r>
              <a:rPr lang="en-US" altLang="en-US" sz="2000" i="1" dirty="0" smtClean="0"/>
              <a:t> </a:t>
            </a:r>
            <a:r>
              <a:rPr lang="en-US" altLang="en-US" sz="2000" dirty="0"/>
              <a:t>are precipitation values at the neighboring stations for the current period</a:t>
            </a:r>
          </a:p>
          <a:p>
            <a:pPr marL="109728" indent="0" eaLnBrk="1" hangingPunct="1">
              <a:buNone/>
              <a:defRPr/>
            </a:pPr>
            <a:r>
              <a:rPr lang="en-US" altLang="en-US" sz="2000" i="1" dirty="0"/>
              <a:t>a</a:t>
            </a:r>
            <a:r>
              <a:rPr lang="en-US" altLang="en-US" sz="2000" baseline="-25000" dirty="0" smtClean="0"/>
              <a:t>0</a:t>
            </a:r>
            <a:r>
              <a:rPr lang="en-US" altLang="en-US" sz="2000" dirty="0"/>
              <a:t>, …, </a:t>
            </a:r>
            <a:r>
              <a:rPr lang="en-US" altLang="en-US" sz="2000" i="1" dirty="0"/>
              <a:t>a</a:t>
            </a:r>
            <a:r>
              <a:rPr lang="en-US" altLang="en-US" sz="2000" i="1" baseline="-25000" dirty="0" smtClean="0"/>
              <a:t>n</a:t>
            </a:r>
            <a:r>
              <a:rPr lang="en-US" altLang="en-US" sz="2000" dirty="0" smtClean="0"/>
              <a:t> </a:t>
            </a:r>
            <a:r>
              <a:rPr lang="en-US" altLang="en-US" sz="2000" dirty="0"/>
              <a:t>are coefficients calculated by least-squares methods</a:t>
            </a:r>
          </a:p>
          <a:p>
            <a:pPr marL="109728" indent="0" eaLnBrk="1" hangingPunct="1">
              <a:buNone/>
              <a:defRPr/>
            </a:pPr>
            <a:r>
              <a:rPr lang="en-US" altLang="en-US" sz="2000" i="1" dirty="0"/>
              <a:t>n</a:t>
            </a:r>
            <a:r>
              <a:rPr lang="en-US" altLang="en-US" sz="2000" dirty="0"/>
              <a:t> is the number of nearby </a:t>
            </a:r>
            <a:r>
              <a:rPr lang="en-US" altLang="en-US" sz="2000" dirty="0" smtClean="0"/>
              <a:t>gages</a:t>
            </a:r>
          </a:p>
          <a:p>
            <a:pPr marL="109728" indent="0" eaLnBrk="1" hangingPunct="1">
              <a:buNone/>
              <a:defRPr/>
            </a:pPr>
            <a:r>
              <a:rPr lang="en-US" altLang="en-US" sz="2000" b="1" i="1" dirty="0" smtClean="0"/>
              <a:t># Large data set is required</a:t>
            </a:r>
            <a:endParaRPr lang="en-US" altLang="en-US" sz="2000" b="1" i="1" dirty="0"/>
          </a:p>
        </p:txBody>
      </p:sp>
      <p:pic>
        <p:nvPicPr>
          <p:cNvPr id="6" name="Picture 5"/>
          <p:cNvPicPr>
            <a:picLocks noChangeAspect="1"/>
          </p:cNvPicPr>
          <p:nvPr/>
        </p:nvPicPr>
        <p:blipFill>
          <a:blip r:embed="rId2"/>
          <a:stretch>
            <a:fillRect/>
          </a:stretch>
        </p:blipFill>
        <p:spPr>
          <a:xfrm>
            <a:off x="2665692" y="2667000"/>
            <a:ext cx="4299895" cy="706010"/>
          </a:xfrm>
          <a:prstGeom prst="rect">
            <a:avLst/>
          </a:prstGeom>
        </p:spPr>
      </p:pic>
    </p:spTree>
    <p:extLst>
      <p:ext uri="{BB962C8B-B14F-4D97-AF65-F5344CB8AC3E}">
        <p14:creationId xmlns:p14="http://schemas.microsoft.com/office/powerpoint/2010/main" val="286037995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             Ranked regression</a:t>
            </a:r>
            <a:br>
              <a:rPr lang="en-IN" dirty="0" smtClean="0"/>
            </a:br>
            <a:r>
              <a:rPr lang="en-IN" dirty="0"/>
              <a:t> </a:t>
            </a:r>
            <a:r>
              <a:rPr lang="en-IN" dirty="0" smtClean="0"/>
              <a:t>             (Non Parametric)</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8650" y="1690688"/>
                <a:ext cx="7886700" cy="4486275"/>
              </a:xfrm>
            </p:spPr>
            <p:txBody>
              <a:bodyPr>
                <a:normAutofit lnSpcReduction="10000"/>
              </a:bodyPr>
              <a:lstStyle/>
              <a:p>
                <a:pPr marL="0" indent="0">
                  <a:buNone/>
                </a:pPr>
                <a:r>
                  <a:rPr lang="en-IN" dirty="0" smtClean="0"/>
                  <a:t>The method fits a linear regression equation to the rank of series Y and rank of series X.</a:t>
                </a:r>
              </a:p>
              <a:p>
                <a:pPr marL="0" indent="0">
                  <a:buNone/>
                </a:pPr>
                <a:r>
                  <a:rPr lang="en-US" dirty="0" smtClean="0"/>
                  <a:t>                 </a:t>
                </a:r>
                <a14:m>
                  <m:oMath xmlns:m="http://schemas.openxmlformats.org/officeDocument/2006/math">
                    <m:acc>
                      <m:accPr>
                        <m:chr m:val="̂"/>
                        <m:ctrlPr>
                          <a:rPr lang="en-IN" i="1">
                            <a:latin typeface="Cambria Math" panose="02040503050406030204" pitchFamily="18" charset="0"/>
                          </a:rPr>
                        </m:ctrlPr>
                      </m:accPr>
                      <m:e>
                        <m:r>
                          <a:rPr lang="en-IN" i="1">
                            <a:latin typeface="Cambria Math" panose="02040503050406030204" pitchFamily="18" charset="0"/>
                          </a:rPr>
                          <m:t>𝑅</m:t>
                        </m:r>
                      </m:e>
                    </m:acc>
                  </m:oMath>
                </a14:m>
                <a:r>
                  <a:rPr lang="en-IN" dirty="0"/>
                  <a:t> (y</a:t>
                </a:r>
                <a:r>
                  <a:rPr lang="en-IN" baseline="-25000" dirty="0"/>
                  <a:t>0</a:t>
                </a:r>
                <a:r>
                  <a:rPr lang="en-IN" dirty="0"/>
                  <a:t>) = </a:t>
                </a:r>
                <a:r>
                  <a:rPr lang="en-IN" i="1" dirty="0"/>
                  <a:t>b × R(x</a:t>
                </a:r>
                <a:r>
                  <a:rPr lang="en-IN" i="1" baseline="-25000" dirty="0"/>
                  <a:t>0</a:t>
                </a:r>
                <a:r>
                  <a:rPr lang="en-IN" i="1" dirty="0"/>
                  <a:t>) + a</a:t>
                </a:r>
              </a:p>
              <a:p>
                <a:pPr marL="0" indent="0">
                  <a:buNone/>
                </a:pPr>
                <a:endParaRPr lang="en-IN" dirty="0" smtClean="0"/>
              </a:p>
              <a:p>
                <a:pPr marL="0" indent="0">
                  <a:buNone/>
                </a:pPr>
                <a:r>
                  <a:rPr lang="en-IN" dirty="0" smtClean="0"/>
                  <a:t>Y: time series containing the gap to be filled</a:t>
                </a:r>
              </a:p>
              <a:p>
                <a:pPr marL="0" indent="0">
                  <a:buNone/>
                </a:pPr>
                <a:r>
                  <a:rPr lang="en-IN" dirty="0" smtClean="0"/>
                  <a:t>X: corresponding time series in one of the   similar sites</a:t>
                </a:r>
              </a:p>
              <a:p>
                <a:pPr marL="0" indent="0">
                  <a:buNone/>
                </a:pPr>
                <a:r>
                  <a:rPr lang="en-IN" dirty="0"/>
                  <a:t>b</a:t>
                </a:r>
                <a:r>
                  <a:rPr lang="en-IN" dirty="0" smtClean="0"/>
                  <a:t>: is the regression coefficient determined by method of least square</a:t>
                </a:r>
              </a:p>
              <a:p>
                <a:pPr marL="0" indent="0">
                  <a:buNone/>
                </a:pPr>
                <a:r>
                  <a:rPr lang="en-IN" dirty="0"/>
                  <a:t>a</a:t>
                </a:r>
                <a:r>
                  <a:rPr lang="en-IN" dirty="0" smtClean="0"/>
                  <a:t>: is the intercept value</a:t>
                </a:r>
                <a:endParaRPr lang="en-IN" dirty="0"/>
              </a:p>
              <a:p>
                <a:pPr marL="0" indent="0">
                  <a:buNone/>
                </a:pPr>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8650" y="1690688"/>
                <a:ext cx="7886700" cy="4486275"/>
              </a:xfrm>
              <a:blipFill rotWithShape="1">
                <a:blip r:embed="rId2"/>
                <a:stretch>
                  <a:fillRect l="-1391" t="-1902" r="-1005"/>
                </a:stretch>
              </a:blipFill>
            </p:spPr>
            <p:txBody>
              <a:bodyPr/>
              <a:lstStyle/>
              <a:p>
                <a:r>
                  <a:rPr lang="en-IN">
                    <a:noFill/>
                  </a:rPr>
                  <a:t> </a:t>
                </a:r>
              </a:p>
            </p:txBody>
          </p:sp>
        </mc:Fallback>
      </mc:AlternateContent>
    </p:spTree>
    <p:extLst>
      <p:ext uri="{BB962C8B-B14F-4D97-AF65-F5344CB8AC3E}">
        <p14:creationId xmlns:p14="http://schemas.microsoft.com/office/powerpoint/2010/main" val="594486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 Ranked regression Continued…..</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8650" y="1295401"/>
                <a:ext cx="7967998" cy="5562600"/>
              </a:xfrm>
            </p:spPr>
            <p:txBody>
              <a:bodyPr>
                <a:normAutofit fontScale="55000" lnSpcReduction="20000"/>
              </a:bodyPr>
              <a:lstStyle/>
              <a:p>
                <a:pPr marL="0" indent="0">
                  <a:buNone/>
                </a:pPr>
                <a:r>
                  <a:rPr lang="en-IN" sz="4200" dirty="0" smtClean="0"/>
                  <a:t>Finally the estimated rank value is back transformed into estimation</a:t>
                </a:r>
                <a14:m>
                  <m:oMath xmlns:m="http://schemas.openxmlformats.org/officeDocument/2006/math">
                    <m:r>
                      <a:rPr lang="en-IN" sz="4200">
                        <a:latin typeface="Cambria Math" panose="02040503050406030204" pitchFamily="18" charset="0"/>
                      </a:rPr>
                      <m:t> </m:t>
                    </m:r>
                    <m:acc>
                      <m:accPr>
                        <m:chr m:val="̂"/>
                        <m:ctrlPr>
                          <a:rPr lang="en-IN" sz="4200" i="1">
                            <a:latin typeface="Cambria Math" panose="02040503050406030204" pitchFamily="18" charset="0"/>
                          </a:rPr>
                        </m:ctrlPr>
                      </m:accPr>
                      <m:e>
                        <m:sSub>
                          <m:sSubPr>
                            <m:ctrlPr>
                              <a:rPr lang="en-IN" sz="4200" i="1">
                                <a:latin typeface="Cambria Math" panose="02040503050406030204" pitchFamily="18" charset="0"/>
                              </a:rPr>
                            </m:ctrlPr>
                          </m:sSubPr>
                          <m:e>
                            <m:r>
                              <a:rPr lang="en-IN" sz="4200" i="1">
                                <a:latin typeface="Cambria Math" panose="02040503050406030204" pitchFamily="18" charset="0"/>
                              </a:rPr>
                              <m:t>𝑦</m:t>
                            </m:r>
                          </m:e>
                          <m:sub>
                            <m:r>
                              <a:rPr lang="en-IN" sz="4200" i="1">
                                <a:latin typeface="Cambria Math" panose="02040503050406030204" pitchFamily="18" charset="0"/>
                              </a:rPr>
                              <m:t>0</m:t>
                            </m:r>
                          </m:sub>
                        </m:sSub>
                      </m:e>
                    </m:acc>
                  </m:oMath>
                </a14:m>
                <a:endParaRPr lang="en-IN" sz="4200" dirty="0" smtClean="0"/>
              </a:p>
              <a:p>
                <a:pPr marL="0" indent="0">
                  <a:buNone/>
                </a:pPr>
                <a:r>
                  <a:rPr lang="en-IN" sz="4200" dirty="0" smtClean="0"/>
                  <a:t>applying one of the following rules:</a:t>
                </a:r>
              </a:p>
              <a:p>
                <a:pPr marL="514350" indent="-514350">
                  <a:buFont typeface="+mj-lt"/>
                  <a:buAutoNum type="alphaLcParenR"/>
                </a:pPr>
                <a:endParaRPr lang="en-IN" sz="4200" dirty="0"/>
              </a:p>
              <a:p>
                <a:pPr marL="514350" indent="-514350">
                  <a:buFont typeface="+mj-lt"/>
                  <a:buAutoNum type="alphaLcParenR"/>
                </a:pPr>
                <a:r>
                  <a:rPr lang="en-IN" sz="4200" i="1" dirty="0"/>
                  <a:t>If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=R(</a:t>
                </a:r>
                <a:r>
                  <a:rPr lang="en-IN" sz="4200" i="1" dirty="0" err="1"/>
                  <a:t>y</a:t>
                </a:r>
                <a:r>
                  <a:rPr lang="en-IN" sz="4200" i="1" baseline="-25000" dirty="0" err="1"/>
                  <a:t>i</a:t>
                </a:r>
                <a:r>
                  <a:rPr lang="en-IN" sz="4200" i="1" dirty="0"/>
                  <a:t>)  then  </a:t>
                </a:r>
                <a14:m>
                  <m:oMath xmlns:m="http://schemas.openxmlformats.org/officeDocument/2006/math">
                    <m:acc>
                      <m:accPr>
                        <m:chr m:val="̂"/>
                        <m:ctrlPr>
                          <a:rPr lang="en-IN" sz="4200" i="1">
                            <a:latin typeface="Cambria Math" panose="02040503050406030204" pitchFamily="18" charset="0"/>
                          </a:rPr>
                        </m:ctrlPr>
                      </m:accPr>
                      <m:e>
                        <m:sSub>
                          <m:sSubPr>
                            <m:ctrlPr>
                              <a:rPr lang="en-IN" sz="4200" i="1">
                                <a:latin typeface="Cambria Math" panose="02040503050406030204" pitchFamily="18" charset="0"/>
                              </a:rPr>
                            </m:ctrlPr>
                          </m:sSubPr>
                          <m:e>
                            <m:r>
                              <a:rPr lang="en-IN" sz="4200" i="1">
                                <a:latin typeface="Cambria Math" panose="02040503050406030204" pitchFamily="18" charset="0"/>
                              </a:rPr>
                              <m:t>𝑦</m:t>
                            </m:r>
                          </m:e>
                          <m:sub>
                            <m:r>
                              <a:rPr lang="en-IN" sz="4200" i="1">
                                <a:latin typeface="Cambria Math" panose="02040503050406030204" pitchFamily="18" charset="0"/>
                              </a:rPr>
                              <m:t>0</m:t>
                            </m:r>
                          </m:sub>
                        </m:sSub>
                      </m:e>
                    </m:acc>
                  </m:oMath>
                </a14:m>
                <a:r>
                  <a:rPr lang="en-IN" sz="4200" i="1" dirty="0"/>
                  <a:t> = </a:t>
                </a:r>
                <a:r>
                  <a:rPr lang="en-IN" sz="4200" i="1" dirty="0" err="1"/>
                  <a:t>y</a:t>
                </a:r>
                <a:r>
                  <a:rPr lang="en-IN" sz="4200" i="1" baseline="-25000" dirty="0" err="1"/>
                  <a:t>i</a:t>
                </a:r>
                <a:endParaRPr lang="en-IN" sz="4200" i="1" baseline="-25000" dirty="0"/>
              </a:p>
              <a:p>
                <a:pPr marL="514350" indent="-514350">
                  <a:buFont typeface="+mj-lt"/>
                  <a:buAutoNum type="alphaLcParenR"/>
                </a:pPr>
                <a:r>
                  <a:rPr lang="en-IN" sz="4200" i="1" dirty="0"/>
                  <a:t>If    R(</a:t>
                </a:r>
                <a:r>
                  <a:rPr lang="en-IN" sz="4200" i="1" dirty="0" err="1"/>
                  <a:t>y</a:t>
                </a:r>
                <a:r>
                  <a:rPr lang="en-IN" sz="4200" i="1" baseline="-25000" dirty="0" err="1"/>
                  <a:t>i</a:t>
                </a:r>
                <a:r>
                  <a:rPr lang="en-IN" sz="4200" i="1" dirty="0"/>
                  <a:t>) ≤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 R(</a:t>
                </a:r>
                <a:r>
                  <a:rPr lang="en-IN" sz="4200" i="1" dirty="0" err="1"/>
                  <a:t>y</a:t>
                </a:r>
                <a:r>
                  <a:rPr lang="en-IN" sz="4200" i="1" baseline="-25000" dirty="0" err="1"/>
                  <a:t>j</a:t>
                </a:r>
                <a:r>
                  <a:rPr lang="en-IN" sz="4200" i="1" dirty="0"/>
                  <a:t>)  then </a:t>
                </a:r>
                <a:endParaRPr lang="en-IN" sz="4200" i="1" baseline="-25000" dirty="0"/>
              </a:p>
              <a:p>
                <a:pPr marL="0" indent="0">
                  <a:buNone/>
                </a:pPr>
                <a14:m>
                  <m:oMath xmlns:m="http://schemas.openxmlformats.org/officeDocument/2006/math">
                    <m:acc>
                      <m:accPr>
                        <m:chr m:val="̂"/>
                        <m:ctrlPr>
                          <a:rPr lang="en-IN" sz="4200" i="1">
                            <a:latin typeface="Cambria Math" panose="02040503050406030204" pitchFamily="18" charset="0"/>
                          </a:rPr>
                        </m:ctrlPr>
                      </m:accPr>
                      <m:e>
                        <m:sSub>
                          <m:sSubPr>
                            <m:ctrlPr>
                              <a:rPr lang="en-IN" sz="4200" i="1">
                                <a:latin typeface="Cambria Math" panose="02040503050406030204" pitchFamily="18" charset="0"/>
                              </a:rPr>
                            </m:ctrlPr>
                          </m:sSubPr>
                          <m:e>
                            <m:r>
                              <a:rPr lang="en-IN" sz="4200" i="1">
                                <a:latin typeface="Cambria Math" panose="02040503050406030204" pitchFamily="18" charset="0"/>
                              </a:rPr>
                              <m:t>𝑦</m:t>
                            </m:r>
                          </m:e>
                          <m:sub>
                            <m:r>
                              <a:rPr lang="en-IN" sz="4200" i="1">
                                <a:latin typeface="Cambria Math" panose="02040503050406030204" pitchFamily="18" charset="0"/>
                              </a:rPr>
                              <m:t>0</m:t>
                            </m:r>
                          </m:sub>
                        </m:sSub>
                      </m:e>
                    </m:acc>
                  </m:oMath>
                </a14:m>
                <a:r>
                  <a:rPr lang="en-IN" sz="4200" i="1" dirty="0"/>
                  <a:t> = </a:t>
                </a:r>
                <a:r>
                  <a:rPr lang="en-IN" sz="4200" i="1" dirty="0" err="1"/>
                  <a:t>y</a:t>
                </a:r>
                <a:r>
                  <a:rPr lang="en-IN" sz="4200" i="1" baseline="-25000" dirty="0" err="1"/>
                  <a:t>i</a:t>
                </a:r>
                <a:r>
                  <a:rPr lang="en-IN" sz="4200" i="1" dirty="0"/>
                  <a:t>  +  </a:t>
                </a:r>
                <a14:m>
                  <m:oMath xmlns:m="http://schemas.openxmlformats.org/officeDocument/2006/math">
                    <m:f>
                      <m:fPr>
                        <m:ctrlPr>
                          <a:rPr lang="en-IN" sz="4200" i="1">
                            <a:latin typeface="Cambria Math" panose="02040503050406030204" pitchFamily="18" charset="0"/>
                          </a:rPr>
                        </m:ctrlPr>
                      </m:fPr>
                      <m:num>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r>
                          <m:rPr>
                            <m:nor/>
                          </m:rPr>
                          <a:rPr lang="en-IN" sz="4200" i="1" dirty="0"/>
                          <m:t> (</m:t>
                        </m:r>
                        <m:r>
                          <m:rPr>
                            <m:nor/>
                          </m:rPr>
                          <a:rPr lang="en-IN" sz="4200" i="1" dirty="0"/>
                          <m:t>y</m:t>
                        </m:r>
                        <m:r>
                          <m:rPr>
                            <m:nor/>
                          </m:rPr>
                          <a:rPr lang="en-IN" sz="4200" i="1" baseline="-25000" dirty="0"/>
                          <m:t>0</m:t>
                        </m:r>
                        <m:r>
                          <m:rPr>
                            <m:nor/>
                          </m:rPr>
                          <a:rPr lang="en-IN" sz="4200" i="1" dirty="0"/>
                          <m:t>) − </m:t>
                        </m:r>
                        <m:r>
                          <m:rPr>
                            <m:nor/>
                          </m:rPr>
                          <a:rPr lang="en-IN" sz="4200" i="1" dirty="0"/>
                          <m:t>R</m:t>
                        </m:r>
                        <m:r>
                          <m:rPr>
                            <m:nor/>
                          </m:rPr>
                          <a:rPr lang="en-IN" sz="4200" i="1" dirty="0"/>
                          <m:t>(</m:t>
                        </m:r>
                        <m:r>
                          <m:rPr>
                            <m:nor/>
                          </m:rPr>
                          <a:rPr lang="en-IN" sz="4200" i="1" dirty="0" err="1"/>
                          <m:t>y</m:t>
                        </m:r>
                        <m:r>
                          <m:rPr>
                            <m:nor/>
                          </m:rPr>
                          <a:rPr lang="en-IN" sz="4200" i="1" baseline="-25000" dirty="0" err="1"/>
                          <m:t>j</m:t>
                        </m:r>
                        <m:r>
                          <m:rPr>
                            <m:nor/>
                          </m:rPr>
                          <a:rPr lang="en-IN" sz="4200" i="1" dirty="0"/>
                          <m:t>)</m:t>
                        </m:r>
                      </m:num>
                      <m:den>
                        <m:r>
                          <m:rPr>
                            <m:nor/>
                          </m:rPr>
                          <a:rPr lang="en-IN" sz="4200" i="1" dirty="0"/>
                          <m:t>R</m:t>
                        </m:r>
                        <m:r>
                          <m:rPr>
                            <m:nor/>
                          </m:rPr>
                          <a:rPr lang="en-IN" sz="4200" i="1" dirty="0"/>
                          <m:t>(</m:t>
                        </m:r>
                        <m:r>
                          <m:rPr>
                            <m:nor/>
                          </m:rPr>
                          <a:rPr lang="en-IN" sz="4200" i="1" dirty="0"/>
                          <m:t>yj</m:t>
                        </m:r>
                        <m:r>
                          <m:rPr>
                            <m:nor/>
                          </m:rPr>
                          <a:rPr lang="en-IN" sz="4200" i="1" dirty="0"/>
                          <m:t>)</m:t>
                        </m:r>
                        <m:r>
                          <a:rPr lang="en-IN" sz="4200" i="1" dirty="0">
                            <a:latin typeface="Cambria Math" panose="02040503050406030204" pitchFamily="18" charset="0"/>
                          </a:rPr>
                          <m:t> −</m:t>
                        </m:r>
                        <m:r>
                          <m:rPr>
                            <m:nor/>
                          </m:rPr>
                          <a:rPr lang="en-IN" sz="4200" i="1" dirty="0"/>
                          <m:t>R</m:t>
                        </m:r>
                        <m:r>
                          <m:rPr>
                            <m:nor/>
                          </m:rPr>
                          <a:rPr lang="en-IN" sz="4200" i="1" dirty="0"/>
                          <m:t>(</m:t>
                        </m:r>
                        <m:r>
                          <m:rPr>
                            <m:nor/>
                          </m:rPr>
                          <a:rPr lang="en-IN" sz="4200" i="1" dirty="0"/>
                          <m:t>yi</m:t>
                        </m:r>
                        <m:r>
                          <m:rPr>
                            <m:nor/>
                          </m:rPr>
                          <a:rPr lang="en-IN" sz="4200" i="1" baseline="-25000" dirty="0"/>
                          <m:t> </m:t>
                        </m:r>
                        <m:r>
                          <m:rPr>
                            <m:nor/>
                          </m:rPr>
                          <a:rPr lang="en-IN" sz="4200" i="1" dirty="0"/>
                          <m:t>)</m:t>
                        </m:r>
                      </m:den>
                    </m:f>
                  </m:oMath>
                </a14:m>
                <a:r>
                  <a:rPr lang="en-IN" sz="4200" i="1" dirty="0"/>
                  <a:t>(</a:t>
                </a:r>
                <a14:m>
                  <m:oMath xmlns:m="http://schemas.openxmlformats.org/officeDocument/2006/math">
                    <m:r>
                      <m:rPr>
                        <m:nor/>
                      </m:rPr>
                      <a:rPr lang="en-IN" sz="4200" i="1" dirty="0"/>
                      <m:t>yj</m:t>
                    </m:r>
                    <m:r>
                      <a:rPr lang="en-IN" sz="4200" i="1" dirty="0">
                        <a:latin typeface="Cambria Math" panose="02040503050406030204" pitchFamily="18" charset="0"/>
                      </a:rPr>
                      <m:t> −</m:t>
                    </m:r>
                    <m:r>
                      <m:rPr>
                        <m:nor/>
                      </m:rPr>
                      <a:rPr lang="en-IN" sz="4200" i="1" dirty="0"/>
                      <m:t>yi</m:t>
                    </m:r>
                    <m:r>
                      <m:rPr>
                        <m:nor/>
                      </m:rPr>
                      <a:rPr lang="en-IN" sz="4200" i="1" baseline="-25000" dirty="0"/>
                      <m:t> </m:t>
                    </m:r>
                    <m:r>
                      <m:rPr>
                        <m:nor/>
                      </m:rPr>
                      <a:rPr lang="en-IN" sz="4200" i="1" dirty="0"/>
                      <m:t>)</m:t>
                    </m:r>
                  </m:oMath>
                </a14:m>
                <a:endParaRPr lang="en-IN" sz="4200" i="1" dirty="0"/>
              </a:p>
              <a:p>
                <a:pPr marL="0" indent="0">
                  <a:buNone/>
                </a:pPr>
                <a:endParaRPr lang="en-IN" sz="4200" i="1" dirty="0"/>
              </a:p>
              <a:p>
                <a:pPr marL="0" indent="0">
                  <a:buNone/>
                </a:pPr>
                <a:r>
                  <a:rPr lang="en-IN" sz="4200" i="1" dirty="0"/>
                  <a:t>c) If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&gt; Max(R(</a:t>
                </a:r>
                <a:r>
                  <a:rPr lang="en-IN" sz="4200" i="1" dirty="0" err="1"/>
                  <a:t>y</a:t>
                </a:r>
                <a:r>
                  <a:rPr lang="en-IN" sz="4200" i="1" baseline="-25000" dirty="0" err="1"/>
                  <a:t>i</a:t>
                </a:r>
                <a:r>
                  <a:rPr lang="en-IN" sz="4200" i="1" dirty="0"/>
                  <a:t>))  then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=Max(R(</a:t>
                </a:r>
                <a:r>
                  <a:rPr lang="en-IN" sz="4200" i="1" dirty="0" err="1"/>
                  <a:t>y</a:t>
                </a:r>
                <a:r>
                  <a:rPr lang="en-IN" sz="4200" i="1" baseline="-25000" dirty="0" err="1"/>
                  <a:t>i</a:t>
                </a:r>
                <a:r>
                  <a:rPr lang="en-IN" sz="4200" i="1" dirty="0"/>
                  <a:t>)) </a:t>
                </a:r>
              </a:p>
              <a:p>
                <a:pPr marL="0" indent="0">
                  <a:buNone/>
                </a:pPr>
                <a:r>
                  <a:rPr lang="en-IN" sz="4200" i="1" dirty="0"/>
                  <a:t>d) If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&lt; Min(R(</a:t>
                </a:r>
                <a:r>
                  <a:rPr lang="en-IN" sz="4200" i="1" dirty="0" err="1"/>
                  <a:t>y</a:t>
                </a:r>
                <a:r>
                  <a:rPr lang="en-IN" sz="4200" i="1" baseline="-25000" dirty="0" err="1"/>
                  <a:t>i</a:t>
                </a:r>
                <a:r>
                  <a:rPr lang="en-IN" sz="4200" i="1" dirty="0"/>
                  <a:t>))  then  </a:t>
                </a:r>
                <a14:m>
                  <m:oMath xmlns:m="http://schemas.openxmlformats.org/officeDocument/2006/math">
                    <m:acc>
                      <m:accPr>
                        <m:chr m:val="̂"/>
                        <m:ctrlPr>
                          <a:rPr lang="en-IN" sz="4200" i="1">
                            <a:latin typeface="Cambria Math" panose="02040503050406030204" pitchFamily="18" charset="0"/>
                          </a:rPr>
                        </m:ctrlPr>
                      </m:accPr>
                      <m:e>
                        <m:r>
                          <a:rPr lang="en-IN" sz="4200" i="1">
                            <a:latin typeface="Cambria Math" panose="02040503050406030204" pitchFamily="18" charset="0"/>
                          </a:rPr>
                          <m:t>𝑅</m:t>
                        </m:r>
                      </m:e>
                    </m:acc>
                  </m:oMath>
                </a14:m>
                <a:r>
                  <a:rPr lang="en-IN" sz="4200" i="1" dirty="0"/>
                  <a:t> (y</a:t>
                </a:r>
                <a:r>
                  <a:rPr lang="en-IN" sz="4200" i="1" baseline="-25000" dirty="0"/>
                  <a:t>0</a:t>
                </a:r>
                <a:r>
                  <a:rPr lang="en-IN" sz="4200" i="1" dirty="0"/>
                  <a:t>) =  Min(R(</a:t>
                </a:r>
                <a:r>
                  <a:rPr lang="en-IN" sz="4200" i="1" dirty="0" err="1"/>
                  <a:t>y</a:t>
                </a:r>
                <a:r>
                  <a:rPr lang="en-IN" sz="4200" i="1" baseline="-25000" dirty="0" err="1"/>
                  <a:t>i</a:t>
                </a:r>
                <a:r>
                  <a:rPr lang="en-IN" sz="4200" i="1" dirty="0"/>
                  <a:t>)) </a:t>
                </a:r>
              </a:p>
              <a:p>
                <a:pPr marL="0" indent="0">
                  <a:buNone/>
                </a:pPr>
                <a:endParaRPr lang="en-IN" sz="4200" i="1" dirty="0" smtClean="0"/>
              </a:p>
              <a:p>
                <a:pPr marL="0" indent="0">
                  <a:buNone/>
                </a:pPr>
                <a:r>
                  <a:rPr lang="en-IN" sz="4200" i="1" dirty="0" smtClean="0"/>
                  <a:t>Where </a:t>
                </a:r>
                <a:r>
                  <a:rPr lang="en-IN" sz="4200" i="1" dirty="0" err="1"/>
                  <a:t>yi</a:t>
                </a:r>
                <a:r>
                  <a:rPr lang="en-IN" sz="4200" i="1" dirty="0"/>
                  <a:t> and </a:t>
                </a:r>
                <a:r>
                  <a:rPr lang="en-IN" sz="4200" i="1" dirty="0" err="1"/>
                  <a:t>yj</a:t>
                </a:r>
                <a:r>
                  <a:rPr lang="en-IN" sz="4200" i="1" dirty="0"/>
                  <a:t> are observed values and </a:t>
                </a:r>
                <a:r>
                  <a:rPr lang="en-IN" sz="4200" i="1" dirty="0" err="1"/>
                  <a:t>yi</a:t>
                </a:r>
                <a:r>
                  <a:rPr lang="en-IN" sz="4200" i="1" dirty="0"/>
                  <a:t>&lt;</a:t>
                </a:r>
                <a:r>
                  <a:rPr lang="en-IN" sz="4200" i="1" dirty="0" err="1"/>
                  <a:t>yj</a:t>
                </a:r>
                <a:r>
                  <a:rPr lang="en-IN" sz="4200" i="1" dirty="0"/>
                  <a:t>  .</a:t>
                </a:r>
              </a:p>
              <a:p>
                <a:pPr marL="0" indent="0">
                  <a:buNone/>
                </a:pPr>
                <a:r>
                  <a:rPr lang="en-IN" sz="4200" b="1" i="1" dirty="0" smtClean="0"/>
                  <a:t># </a:t>
                </a:r>
                <a:r>
                  <a:rPr lang="en-IN" sz="4200" dirty="0" smtClean="0"/>
                  <a:t>This </a:t>
                </a:r>
                <a:r>
                  <a:rPr lang="en-IN" sz="4200" dirty="0"/>
                  <a:t>method </a:t>
                </a:r>
                <a:r>
                  <a:rPr lang="en-IN" sz="4200" dirty="0" smtClean="0"/>
                  <a:t>does not require assumption about the </a:t>
                </a:r>
                <a:r>
                  <a:rPr lang="en-IN" sz="4200" dirty="0"/>
                  <a:t>sample frequency distribution</a:t>
                </a:r>
                <a:r>
                  <a:rPr lang="en-IN" dirty="0"/>
                  <a:t>.</a:t>
                </a:r>
                <a:endParaRPr lang="en-IN" i="1" dirty="0"/>
              </a:p>
              <a:p>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8650" y="1295401"/>
                <a:ext cx="7967998" cy="5562600"/>
              </a:xfrm>
              <a:blipFill rotWithShape="0">
                <a:blip r:embed="rId2"/>
                <a:stretch>
                  <a:fillRect l="-1071" t="-1974" r="-1148"/>
                </a:stretch>
              </a:blipFill>
            </p:spPr>
            <p:txBody>
              <a:bodyPr/>
              <a:lstStyle/>
              <a:p>
                <a:r>
                  <a:rPr lang="en-IN">
                    <a:noFill/>
                  </a:rPr>
                  <a:t> </a:t>
                </a:r>
              </a:p>
            </p:txBody>
          </p:sp>
        </mc:Fallback>
      </mc:AlternateContent>
    </p:spTree>
    <p:extLst>
      <p:ext uri="{BB962C8B-B14F-4D97-AF65-F5344CB8AC3E}">
        <p14:creationId xmlns:p14="http://schemas.microsoft.com/office/powerpoint/2010/main" val="28127922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smtClean="0"/>
              <a:t>       Trend Analysis of the Weather </a:t>
            </a:r>
            <a:r>
              <a:rPr lang="en-IN" dirty="0"/>
              <a:t>D</a:t>
            </a:r>
            <a:r>
              <a:rPr lang="en-IN" dirty="0" smtClean="0"/>
              <a:t>ata</a:t>
            </a:r>
            <a:endParaRPr lang="en-IN" dirty="0"/>
          </a:p>
        </p:txBody>
      </p:sp>
      <p:sp>
        <p:nvSpPr>
          <p:cNvPr id="3" name="Content Placeholder 2"/>
          <p:cNvSpPr>
            <a:spLocks noGrp="1"/>
          </p:cNvSpPr>
          <p:nvPr>
            <p:ph idx="1"/>
          </p:nvPr>
        </p:nvSpPr>
        <p:spPr/>
        <p:txBody>
          <a:bodyPr/>
          <a:lstStyle/>
          <a:p>
            <a:pPr marL="0" indent="0">
              <a:buNone/>
            </a:pPr>
            <a:r>
              <a:rPr lang="en-IN" dirty="0" smtClean="0"/>
              <a:t>As many climatic data are not normally distributed , non parametric tests are preferred over parametric tests.</a:t>
            </a:r>
          </a:p>
          <a:p>
            <a:pPr marL="0" indent="0">
              <a:buNone/>
            </a:pPr>
            <a:r>
              <a:rPr lang="en-IN" dirty="0" smtClean="0"/>
              <a:t>The hypothesis for the test is</a:t>
            </a:r>
          </a:p>
          <a:p>
            <a:pPr marL="0" indent="0">
              <a:buNone/>
            </a:pPr>
            <a:r>
              <a:rPr lang="en-IN" dirty="0" smtClean="0"/>
              <a:t>                 H0 : there is no trend in the data</a:t>
            </a:r>
          </a:p>
          <a:p>
            <a:pPr marL="0" indent="0">
              <a:buNone/>
            </a:pPr>
            <a:r>
              <a:rPr lang="en-IN" dirty="0"/>
              <a:t> </a:t>
            </a:r>
            <a:r>
              <a:rPr lang="en-IN" dirty="0" smtClean="0"/>
              <a:t>                                 </a:t>
            </a:r>
            <a:r>
              <a:rPr lang="en-IN" dirty="0" err="1" smtClean="0"/>
              <a:t>vs</a:t>
            </a:r>
            <a:endParaRPr lang="en-IN" dirty="0" smtClean="0"/>
          </a:p>
          <a:p>
            <a:pPr marL="0" indent="0">
              <a:buNone/>
            </a:pPr>
            <a:r>
              <a:rPr lang="en-IN" dirty="0" smtClean="0"/>
              <a:t>                 H1 : there is trend in the data</a:t>
            </a:r>
          </a:p>
          <a:p>
            <a:pPr marL="0" indent="0">
              <a:buNone/>
            </a:pPr>
            <a:endParaRPr lang="en-IN" dirty="0" smtClean="0"/>
          </a:p>
          <a:p>
            <a:pPr marL="0" indent="0">
              <a:buNone/>
            </a:pPr>
            <a:r>
              <a:rPr lang="en-IN" dirty="0" smtClean="0"/>
              <a:t>The tests used is </a:t>
            </a:r>
            <a:r>
              <a:rPr lang="en-IN" dirty="0"/>
              <a:t>M</a:t>
            </a:r>
            <a:r>
              <a:rPr lang="en-IN" dirty="0" smtClean="0"/>
              <a:t>ann Kendall test</a:t>
            </a:r>
            <a:endParaRPr lang="en-IN" dirty="0"/>
          </a:p>
        </p:txBody>
      </p:sp>
    </p:spTree>
    <p:extLst>
      <p:ext uri="{BB962C8B-B14F-4D97-AF65-F5344CB8AC3E}">
        <p14:creationId xmlns:p14="http://schemas.microsoft.com/office/powerpoint/2010/main" val="22756682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838200" y="990600"/>
            <a:ext cx="8001000" cy="4170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2800" dirty="0" smtClean="0"/>
              <a:t>          </a:t>
            </a:r>
            <a:r>
              <a:rPr lang="en-GB" sz="2800" b="1" dirty="0" smtClean="0"/>
              <a:t>        Mann Kendall test</a:t>
            </a:r>
          </a:p>
          <a:p>
            <a:pPr>
              <a:spcBef>
                <a:spcPct val="50000"/>
              </a:spcBef>
            </a:pPr>
            <a:r>
              <a:rPr lang="en-GB" sz="2800" dirty="0" smtClean="0"/>
              <a:t>If </a:t>
            </a:r>
            <a:r>
              <a:rPr lang="en-GB" sz="2800" dirty="0"/>
              <a:t>there is a trend, we do not assume that it has a specific </a:t>
            </a:r>
            <a:r>
              <a:rPr lang="en-GB" sz="2800" i="1" dirty="0" smtClean="0"/>
              <a:t>functional </a:t>
            </a:r>
            <a:r>
              <a:rPr lang="en-GB" sz="2800" dirty="0" smtClean="0"/>
              <a:t>form</a:t>
            </a:r>
            <a:r>
              <a:rPr lang="en-GB" sz="2800" dirty="0"/>
              <a:t>, such as linear or quadratic, just assume it is </a:t>
            </a:r>
            <a:r>
              <a:rPr lang="en-GB" sz="2800" i="1" dirty="0"/>
              <a:t>monotonic</a:t>
            </a:r>
            <a:r>
              <a:rPr lang="en-GB" sz="2800" dirty="0"/>
              <a:t>, i.e. decreasing or increasing.</a:t>
            </a:r>
          </a:p>
          <a:p>
            <a:pPr>
              <a:spcBef>
                <a:spcPct val="50000"/>
              </a:spcBef>
            </a:pPr>
            <a:endParaRPr lang="en-GB" sz="2800" dirty="0" smtClean="0"/>
          </a:p>
          <a:p>
            <a:pPr>
              <a:spcBef>
                <a:spcPct val="50000"/>
              </a:spcBef>
            </a:pPr>
            <a:r>
              <a:rPr lang="en-GB" sz="2800" dirty="0" smtClean="0"/>
              <a:t>We define a signum function :</a:t>
            </a:r>
            <a:endParaRPr lang="en-GB" sz="2800" dirty="0"/>
          </a:p>
          <a:p>
            <a:pPr>
              <a:spcBef>
                <a:spcPct val="50000"/>
              </a:spcBef>
            </a:pPr>
            <a:endParaRPr lang="en-GB" dirty="0"/>
          </a:p>
        </p:txBody>
      </p:sp>
      <p:graphicFrame>
        <p:nvGraphicFramePr>
          <p:cNvPr id="8195" name="Object 3"/>
          <p:cNvGraphicFramePr>
            <a:graphicFrameLocks noChangeAspect="1"/>
          </p:cNvGraphicFramePr>
          <p:nvPr>
            <p:extLst>
              <p:ext uri="{D42A27DB-BD31-4B8C-83A1-F6EECF244321}">
                <p14:modId xmlns:p14="http://schemas.microsoft.com/office/powerpoint/2010/main" val="2265521588"/>
              </p:ext>
            </p:extLst>
          </p:nvPr>
        </p:nvGraphicFramePr>
        <p:xfrm>
          <a:off x="3871912" y="4772174"/>
          <a:ext cx="1781175" cy="1328738"/>
        </p:xfrm>
        <a:graphic>
          <a:graphicData uri="http://schemas.openxmlformats.org/presentationml/2006/ole">
            <mc:AlternateContent xmlns:mc="http://schemas.openxmlformats.org/markup-compatibility/2006">
              <mc:Choice xmlns:v="urn:schemas-microsoft-com:vml" Requires="v">
                <p:oleObj spid="_x0000_s1129" name="Equation" r:id="rId3" imgW="1269720" imgH="711000" progId="Equation.3">
                  <p:embed/>
                </p:oleObj>
              </mc:Choice>
              <mc:Fallback>
                <p:oleObj name="Equation" r:id="rId3" imgW="1269720" imgH="711000" progId="Equation.3">
                  <p:embed/>
                  <p:pic>
                    <p:nvPicPr>
                      <p:cNvPr id="0" name=""/>
                      <p:cNvPicPr>
                        <a:picLocks noChangeAspect="1" noChangeArrowheads="1"/>
                      </p:cNvPicPr>
                      <p:nvPr/>
                    </p:nvPicPr>
                    <p:blipFill>
                      <a:blip r:embed="rId4"/>
                      <a:srcRect/>
                      <a:stretch>
                        <a:fillRect/>
                      </a:stretch>
                    </p:blipFill>
                    <p:spPr bwMode="auto">
                      <a:xfrm>
                        <a:off x="3871912" y="4772174"/>
                        <a:ext cx="1781175" cy="1328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815525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81000" y="260350"/>
            <a:ext cx="8610600"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endParaRPr lang="en-GB" sz="2800" dirty="0" smtClean="0"/>
          </a:p>
          <a:p>
            <a:pPr>
              <a:spcBef>
                <a:spcPct val="50000"/>
              </a:spcBef>
            </a:pPr>
            <a:r>
              <a:rPr lang="en-GB" sz="2800" b="1" dirty="0" smtClean="0"/>
              <a:t>                   Mann-Kendall Continued</a:t>
            </a:r>
            <a:r>
              <a:rPr lang="en-GB" sz="2800" dirty="0" smtClean="0"/>
              <a:t> </a:t>
            </a:r>
            <a:endParaRPr lang="en-GB" sz="2800" dirty="0"/>
          </a:p>
          <a:p>
            <a:pPr>
              <a:spcBef>
                <a:spcPct val="50000"/>
              </a:spcBef>
            </a:pPr>
            <a:r>
              <a:rPr lang="en-GB" sz="2800" dirty="0" smtClean="0"/>
              <a:t>Now </a:t>
            </a:r>
            <a:r>
              <a:rPr lang="en-GB" sz="2800" dirty="0"/>
              <a:t>define the Mann-Kendall test statistic as</a:t>
            </a:r>
          </a:p>
          <a:p>
            <a:pPr>
              <a:spcBef>
                <a:spcPct val="50000"/>
              </a:spcBef>
            </a:pPr>
            <a:endParaRPr lang="en-GB" sz="2800" dirty="0"/>
          </a:p>
          <a:p>
            <a:pPr>
              <a:spcBef>
                <a:spcPct val="50000"/>
              </a:spcBef>
            </a:pPr>
            <a:endParaRPr lang="en-GB" sz="2800" dirty="0" smtClean="0"/>
          </a:p>
          <a:p>
            <a:pPr>
              <a:spcBef>
                <a:spcPct val="50000"/>
              </a:spcBef>
            </a:pPr>
            <a:r>
              <a:rPr lang="en-GB" sz="2800" dirty="0" smtClean="0"/>
              <a:t>i.e</a:t>
            </a:r>
            <a:r>
              <a:rPr lang="en-GB" sz="2800" dirty="0"/>
              <a:t>. the statistic is a sum of  +1:s, –1:s and 0:s depending on whether </a:t>
            </a:r>
            <a:r>
              <a:rPr lang="en-GB" sz="2800" i="1" dirty="0" err="1"/>
              <a:t>y</a:t>
            </a:r>
            <a:r>
              <a:rPr lang="en-GB" sz="2800" i="1" baseline="-25000" dirty="0" err="1"/>
              <a:t>j</a:t>
            </a:r>
            <a:r>
              <a:rPr lang="en-GB" sz="2800" i="1" dirty="0"/>
              <a:t> </a:t>
            </a:r>
            <a:r>
              <a:rPr lang="en-GB" sz="2800" dirty="0"/>
              <a:t> is higher than, lower than or equal to </a:t>
            </a:r>
            <a:r>
              <a:rPr lang="en-GB" sz="2800" i="1" dirty="0" err="1"/>
              <a:t>y</a:t>
            </a:r>
            <a:r>
              <a:rPr lang="en-GB" sz="2800" i="1" baseline="-25000" dirty="0" err="1"/>
              <a:t>i</a:t>
            </a:r>
            <a:r>
              <a:rPr lang="en-GB" sz="2800" i="1" dirty="0"/>
              <a:t> </a:t>
            </a:r>
            <a:r>
              <a:rPr lang="en-GB" sz="2800" dirty="0"/>
              <a:t> for each pair of time points (</a:t>
            </a:r>
            <a:r>
              <a:rPr lang="en-GB" sz="2800" i="1" dirty="0"/>
              <a:t>i</a:t>
            </a:r>
            <a:r>
              <a:rPr lang="en-GB" sz="2800" dirty="0"/>
              <a:t>, </a:t>
            </a:r>
            <a:r>
              <a:rPr lang="en-GB" sz="2800" i="1" dirty="0"/>
              <a:t>j</a:t>
            </a:r>
            <a:r>
              <a:rPr lang="en-GB" sz="2800" dirty="0"/>
              <a:t> : </a:t>
            </a:r>
            <a:r>
              <a:rPr lang="en-GB" sz="2800" i="1" dirty="0"/>
              <a:t>i &lt; j</a:t>
            </a:r>
            <a:r>
              <a:rPr lang="en-GB" sz="2800" dirty="0"/>
              <a:t>) </a:t>
            </a:r>
            <a:r>
              <a:rPr lang="en-GB" sz="2800" dirty="0" smtClean="0"/>
              <a:t>.</a:t>
            </a:r>
            <a:endParaRPr lang="en-GB" sz="2800" dirty="0"/>
          </a:p>
        </p:txBody>
      </p:sp>
      <p:graphicFrame>
        <p:nvGraphicFramePr>
          <p:cNvPr id="9219" name="Object 3"/>
          <p:cNvGraphicFramePr>
            <a:graphicFrameLocks noChangeAspect="1"/>
          </p:cNvGraphicFramePr>
          <p:nvPr>
            <p:extLst>
              <p:ext uri="{D42A27DB-BD31-4B8C-83A1-F6EECF244321}">
                <p14:modId xmlns:p14="http://schemas.microsoft.com/office/powerpoint/2010/main" val="2803662364"/>
              </p:ext>
            </p:extLst>
          </p:nvPr>
        </p:nvGraphicFramePr>
        <p:xfrm>
          <a:off x="3352800" y="2380099"/>
          <a:ext cx="1835944" cy="808037"/>
        </p:xfrm>
        <a:graphic>
          <a:graphicData uri="http://schemas.openxmlformats.org/presentationml/2006/ole">
            <mc:AlternateContent xmlns:mc="http://schemas.openxmlformats.org/markup-compatibility/2006">
              <mc:Choice xmlns:v="urn:schemas-microsoft-com:vml" Requires="v">
                <p:oleObj spid="_x0000_s2153" name="Equation" r:id="rId3" imgW="1193800" imgH="393700" progId="Equation.3">
                  <p:embed/>
                </p:oleObj>
              </mc:Choice>
              <mc:Fallback>
                <p:oleObj name="Equation" r:id="rId3" imgW="1193800" imgH="393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380099"/>
                        <a:ext cx="1835944" cy="808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02839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IN" dirty="0" smtClean="0"/>
              <a:t>Overview of WII</a:t>
            </a:r>
          </a:p>
          <a:p>
            <a:r>
              <a:rPr lang="en-IN" dirty="0" smtClean="0"/>
              <a:t>Data mining techniques</a:t>
            </a:r>
          </a:p>
          <a:p>
            <a:r>
              <a:rPr lang="en-IN" dirty="0" smtClean="0"/>
              <a:t>Discussing Indemnity Function</a:t>
            </a:r>
          </a:p>
          <a:p>
            <a:r>
              <a:rPr lang="en-IN" dirty="0" smtClean="0"/>
              <a:t>Pricing methods</a:t>
            </a:r>
          </a:p>
          <a:p>
            <a:r>
              <a:rPr lang="en-IN" dirty="0" smtClean="0"/>
              <a:t>Challenges </a:t>
            </a:r>
            <a:endParaRPr lang="en-IN" dirty="0"/>
          </a:p>
        </p:txBody>
      </p:sp>
      <p:sp>
        <p:nvSpPr>
          <p:cNvPr id="3" name="Title 2"/>
          <p:cNvSpPr>
            <a:spLocks noGrp="1"/>
          </p:cNvSpPr>
          <p:nvPr>
            <p:ph type="title"/>
          </p:nvPr>
        </p:nvSpPr>
        <p:spPr/>
        <p:txBody>
          <a:bodyPr/>
          <a:lstStyle/>
          <a:p>
            <a:r>
              <a:rPr lang="en-IN" dirty="0" smtClean="0"/>
              <a:t>                Contents </a:t>
            </a:r>
            <a:endParaRPr lang="en-IN" dirty="0"/>
          </a:p>
        </p:txBody>
      </p:sp>
    </p:spTree>
    <p:extLst>
      <p:ext uri="{BB962C8B-B14F-4D97-AF65-F5344CB8AC3E}">
        <p14:creationId xmlns:p14="http://schemas.microsoft.com/office/powerpoint/2010/main" val="63647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ct val="50000"/>
              </a:spcBef>
            </a:pPr>
            <a:r>
              <a:rPr lang="en-GB" dirty="0"/>
              <a:t>Large positive values of </a:t>
            </a:r>
            <a:r>
              <a:rPr lang="en-GB" i="1" dirty="0"/>
              <a:t>T</a:t>
            </a:r>
            <a:r>
              <a:rPr lang="en-GB" dirty="0"/>
              <a:t> would then be consistent with an upward trend</a:t>
            </a:r>
          </a:p>
          <a:p>
            <a:pPr>
              <a:spcBef>
                <a:spcPct val="50000"/>
              </a:spcBef>
            </a:pPr>
            <a:r>
              <a:rPr lang="en-GB" dirty="0"/>
              <a:t>Large negative values of </a:t>
            </a:r>
            <a:r>
              <a:rPr lang="en-GB" i="1" dirty="0"/>
              <a:t>T</a:t>
            </a:r>
            <a:r>
              <a:rPr lang="en-GB" dirty="0"/>
              <a:t> would be consistent with a downward trend</a:t>
            </a:r>
          </a:p>
          <a:p>
            <a:pPr>
              <a:spcBef>
                <a:spcPct val="50000"/>
              </a:spcBef>
            </a:pPr>
            <a:r>
              <a:rPr lang="en-GB" dirty="0"/>
              <a:t>Values around 0 of </a:t>
            </a:r>
            <a:r>
              <a:rPr lang="en-GB" i="1" dirty="0"/>
              <a:t>T</a:t>
            </a:r>
            <a:r>
              <a:rPr lang="en-GB" dirty="0"/>
              <a:t> would be consistent with no trend</a:t>
            </a:r>
          </a:p>
          <a:p>
            <a:endParaRPr lang="en-IN" dirty="0"/>
          </a:p>
        </p:txBody>
      </p:sp>
      <p:sp>
        <p:nvSpPr>
          <p:cNvPr id="3" name="Title 2"/>
          <p:cNvSpPr>
            <a:spLocks noGrp="1"/>
          </p:cNvSpPr>
          <p:nvPr>
            <p:ph type="title"/>
          </p:nvPr>
        </p:nvSpPr>
        <p:spPr/>
        <p:txBody>
          <a:bodyPr/>
          <a:lstStyle/>
          <a:p>
            <a:r>
              <a:rPr lang="en-US" dirty="0" smtClean="0"/>
              <a:t>Results of Mann-Kendall test</a:t>
            </a:r>
            <a:endParaRPr lang="en-IN" dirty="0"/>
          </a:p>
        </p:txBody>
      </p:sp>
    </p:spTree>
    <p:extLst>
      <p:ext uri="{BB962C8B-B14F-4D97-AF65-F5344CB8AC3E}">
        <p14:creationId xmlns:p14="http://schemas.microsoft.com/office/powerpoint/2010/main" val="375038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057400" y="3953301"/>
            <a:ext cx="4800600" cy="380999"/>
          </a:xfrm>
        </p:spPr>
        <p:txBody>
          <a:bodyPr>
            <a:normAutofit/>
          </a:bodyPr>
          <a:lstStyle/>
          <a:p>
            <a:pPr marL="109728" indent="0">
              <a:buNone/>
            </a:pPr>
            <a:r>
              <a:rPr lang="en-IN" sz="1400" dirty="0" smtClean="0"/>
              <a:t>        Running total of base station</a:t>
            </a:r>
            <a:endParaRPr lang="en-IN" sz="1400" dirty="0"/>
          </a:p>
        </p:txBody>
      </p:sp>
      <p:pic>
        <p:nvPicPr>
          <p:cNvPr id="3" name="Picture 2"/>
          <p:cNvPicPr>
            <a:picLocks noChangeAspect="1"/>
          </p:cNvPicPr>
          <p:nvPr/>
        </p:nvPicPr>
        <p:blipFill>
          <a:blip r:embed="rId2"/>
          <a:stretch>
            <a:fillRect/>
          </a:stretch>
        </p:blipFill>
        <p:spPr>
          <a:xfrm>
            <a:off x="914400" y="381000"/>
            <a:ext cx="7905750" cy="3400425"/>
          </a:xfrm>
          <a:prstGeom prst="rect">
            <a:avLst/>
          </a:prstGeom>
        </p:spPr>
      </p:pic>
      <p:pic>
        <p:nvPicPr>
          <p:cNvPr id="4" name="Picture 3"/>
          <p:cNvPicPr>
            <a:picLocks noChangeAspect="1"/>
          </p:cNvPicPr>
          <p:nvPr/>
        </p:nvPicPr>
        <p:blipFill>
          <a:blip r:embed="rId3"/>
          <a:stretch>
            <a:fillRect/>
          </a:stretch>
        </p:blipFill>
        <p:spPr>
          <a:xfrm>
            <a:off x="1066800" y="4508591"/>
            <a:ext cx="7896225" cy="2171700"/>
          </a:xfrm>
          <a:prstGeom prst="rect">
            <a:avLst/>
          </a:prstGeom>
        </p:spPr>
      </p:pic>
      <p:cxnSp>
        <p:nvCxnSpPr>
          <p:cNvPr id="6" name="Straight Arrow Connector 5"/>
          <p:cNvCxnSpPr/>
          <p:nvPr/>
        </p:nvCxnSpPr>
        <p:spPr>
          <a:xfrm>
            <a:off x="5334000" y="4114800"/>
            <a:ext cx="540581"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rot="16200000">
            <a:off x="227621" y="2286235"/>
            <a:ext cx="2047690" cy="523220"/>
          </a:xfrm>
          <a:prstGeom prst="rect">
            <a:avLst/>
          </a:prstGeom>
        </p:spPr>
        <p:txBody>
          <a:bodyPr wrap="square">
            <a:spAutoFit/>
          </a:bodyPr>
          <a:lstStyle/>
          <a:p>
            <a:r>
              <a:rPr lang="en-US" sz="1400" b="1" dirty="0" smtClean="0"/>
              <a:t>Running total of other station  </a:t>
            </a:r>
            <a:endParaRPr lang="en-IN" sz="1400" dirty="0"/>
          </a:p>
        </p:txBody>
      </p:sp>
      <p:cxnSp>
        <p:nvCxnSpPr>
          <p:cNvPr id="8" name="Straight Arrow Connector 7"/>
          <p:cNvCxnSpPr/>
          <p:nvPr/>
        </p:nvCxnSpPr>
        <p:spPr>
          <a:xfrm flipV="1">
            <a:off x="1252602" y="1676400"/>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1318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smtClean="0"/>
              <a:t>      The Indemnity Function</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10170199"/>
              </p:ext>
            </p:extLst>
          </p:nvPr>
        </p:nvGraphicFramePr>
        <p:xfrm>
          <a:off x="949228" y="1443206"/>
          <a:ext cx="7737572"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546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IN" dirty="0" smtClean="0"/>
              <a:t>       The Indemnity Function</a:t>
            </a:r>
            <a:endParaRPr lang="en-IN" dirty="0"/>
          </a:p>
        </p:txBody>
      </p:sp>
      <p:sp>
        <p:nvSpPr>
          <p:cNvPr id="3" name="Content Placeholder 2"/>
          <p:cNvSpPr>
            <a:spLocks noGrp="1"/>
          </p:cNvSpPr>
          <p:nvPr>
            <p:ph idx="1"/>
          </p:nvPr>
        </p:nvSpPr>
        <p:spPr/>
        <p:txBody>
          <a:bodyPr>
            <a:noAutofit/>
          </a:bodyPr>
          <a:lstStyle/>
          <a:p>
            <a:pPr marL="0" indent="0">
              <a:buNone/>
            </a:pPr>
            <a:r>
              <a:rPr lang="en-IN" sz="2000" dirty="0" smtClean="0"/>
              <a:t>Let    </a:t>
            </a:r>
          </a:p>
          <a:p>
            <a:pPr marL="0" indent="0" algn="just">
              <a:buNone/>
            </a:pPr>
            <a:r>
              <a:rPr lang="en-IN" sz="2000" dirty="0" smtClean="0"/>
              <a:t>                  x </a:t>
            </a:r>
            <a:r>
              <a:rPr lang="en-IN" sz="2000" dirty="0"/>
              <a:t>= cumulative rainfall</a:t>
            </a:r>
          </a:p>
          <a:p>
            <a:pPr marL="0" indent="0" algn="just">
              <a:buNone/>
            </a:pPr>
            <a:r>
              <a:rPr lang="en-IN" sz="2000" dirty="0" smtClean="0"/>
              <a:t>                  y </a:t>
            </a:r>
            <a:r>
              <a:rPr lang="en-IN" sz="2000" dirty="0"/>
              <a:t>= Minimum Pay-out</a:t>
            </a:r>
          </a:p>
          <a:p>
            <a:pPr marL="0" indent="0" algn="just">
              <a:buNone/>
            </a:pPr>
            <a:r>
              <a:rPr lang="en-IN" sz="2000" dirty="0" smtClean="0"/>
              <a:t>                  z </a:t>
            </a:r>
            <a:r>
              <a:rPr lang="en-IN" sz="2000" dirty="0"/>
              <a:t>= Pay-out per mm</a:t>
            </a:r>
          </a:p>
          <a:p>
            <a:pPr marL="0" indent="0" algn="just">
              <a:buNone/>
            </a:pPr>
            <a:r>
              <a:rPr lang="en-IN" sz="2000" dirty="0" smtClean="0"/>
              <a:t>                  a </a:t>
            </a:r>
            <a:r>
              <a:rPr lang="en-IN" sz="2000" dirty="0"/>
              <a:t>= Trigger</a:t>
            </a:r>
          </a:p>
          <a:p>
            <a:pPr marL="0" indent="0" algn="just">
              <a:buNone/>
            </a:pPr>
            <a:r>
              <a:rPr lang="en-IN" sz="2000" dirty="0" smtClean="0"/>
              <a:t>                  b </a:t>
            </a:r>
            <a:r>
              <a:rPr lang="en-IN" sz="2000" dirty="0"/>
              <a:t>= Stop </a:t>
            </a:r>
            <a:r>
              <a:rPr lang="en-IN" sz="2000" dirty="0" smtClean="0"/>
              <a:t>loss</a:t>
            </a:r>
          </a:p>
          <a:p>
            <a:pPr marL="0" indent="0">
              <a:buNone/>
            </a:pPr>
            <a:r>
              <a:rPr lang="en-IN" sz="2000" b="1" dirty="0" smtClean="0"/>
              <a:t>Then we define the indemnity function as</a:t>
            </a:r>
            <a:endParaRPr lang="en-IN" sz="2000" b="1" dirty="0"/>
          </a:p>
          <a:p>
            <a:pPr marL="0" indent="0">
              <a:buNone/>
            </a:pPr>
            <a:r>
              <a:rPr lang="en-IN" sz="2000" b="1" dirty="0"/>
              <a:t> </a:t>
            </a:r>
          </a:p>
          <a:p>
            <a:pPr marL="0" indent="0">
              <a:buNone/>
            </a:pPr>
            <a:r>
              <a:rPr lang="en-IN" sz="2000" dirty="0" smtClean="0"/>
              <a:t>               </a:t>
            </a:r>
            <a:r>
              <a:rPr lang="en-IN" sz="2000" dirty="0" err="1" smtClean="0"/>
              <a:t>Payout</a:t>
            </a:r>
            <a:r>
              <a:rPr lang="en-IN" sz="2000" dirty="0" smtClean="0"/>
              <a:t> </a:t>
            </a:r>
            <a:r>
              <a:rPr lang="en-IN" sz="2000" dirty="0"/>
              <a:t>= 0                        </a:t>
            </a:r>
            <a:r>
              <a:rPr lang="en-IN" sz="2000" dirty="0" smtClean="0"/>
              <a:t>   </a:t>
            </a:r>
            <a:r>
              <a:rPr lang="en-IN" sz="2000" dirty="0"/>
              <a:t>if x &gt; a </a:t>
            </a:r>
            <a:endParaRPr lang="en-IN" sz="2000" dirty="0" smtClean="0"/>
          </a:p>
          <a:p>
            <a:pPr marL="0" indent="0">
              <a:buNone/>
            </a:pPr>
            <a:r>
              <a:rPr lang="en-IN" sz="2000" dirty="0" smtClean="0"/>
              <a:t>               </a:t>
            </a:r>
            <a:r>
              <a:rPr lang="en-IN" sz="2000" dirty="0" err="1" smtClean="0"/>
              <a:t>Payout</a:t>
            </a:r>
            <a:r>
              <a:rPr lang="en-IN" sz="2000" dirty="0" smtClean="0"/>
              <a:t> </a:t>
            </a:r>
            <a:r>
              <a:rPr lang="en-IN" sz="2000" dirty="0"/>
              <a:t>= y + (a-x)*z            </a:t>
            </a:r>
            <a:r>
              <a:rPr lang="en-IN" sz="2000" dirty="0" smtClean="0"/>
              <a:t>if </a:t>
            </a:r>
            <a:r>
              <a:rPr lang="en-IN" sz="2000" dirty="0"/>
              <a:t>b &lt; x &lt;= a </a:t>
            </a:r>
            <a:endParaRPr lang="en-IN" sz="2000" dirty="0" smtClean="0"/>
          </a:p>
          <a:p>
            <a:pPr marL="0" indent="0">
              <a:buNone/>
            </a:pPr>
            <a:r>
              <a:rPr lang="en-IN" sz="2000" dirty="0" smtClean="0"/>
              <a:t>               </a:t>
            </a:r>
            <a:r>
              <a:rPr lang="en-IN" sz="2000" dirty="0" err="1" smtClean="0"/>
              <a:t>Payout</a:t>
            </a:r>
            <a:r>
              <a:rPr lang="en-IN" sz="2000" dirty="0" smtClean="0"/>
              <a:t> </a:t>
            </a:r>
            <a:r>
              <a:rPr lang="en-IN" sz="2000" dirty="0"/>
              <a:t>= y + (a – b)* z         </a:t>
            </a:r>
            <a:r>
              <a:rPr lang="en-IN" sz="2000" dirty="0" smtClean="0"/>
              <a:t>if </a:t>
            </a:r>
            <a:r>
              <a:rPr lang="en-IN" sz="2000" dirty="0"/>
              <a:t>x &lt;= b</a:t>
            </a:r>
          </a:p>
          <a:p>
            <a:pPr marL="0" indent="0">
              <a:buNone/>
            </a:pPr>
            <a:r>
              <a:rPr lang="en-IN" sz="2000" dirty="0"/>
              <a:t/>
            </a:r>
            <a:br>
              <a:rPr lang="en-IN" sz="2000" dirty="0"/>
            </a:br>
            <a:endParaRPr lang="en-IN" sz="2000" dirty="0"/>
          </a:p>
        </p:txBody>
      </p:sp>
    </p:spTree>
    <p:extLst>
      <p:ext uri="{BB962C8B-B14F-4D97-AF65-F5344CB8AC3E}">
        <p14:creationId xmlns:p14="http://schemas.microsoft.com/office/powerpoint/2010/main" val="34853032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fld id="{C5FC7C51-BEFE-4430-88AE-3F5BED1168CF}" type="slidenum">
              <a:rPr lang="en-IN">
                <a:solidFill>
                  <a:srgbClr val="898989"/>
                </a:solidFill>
              </a:rPr>
              <a:pPr/>
              <a:t>24</a:t>
            </a:fld>
            <a:endParaRPr lang="en-IN">
              <a:solidFill>
                <a:srgbClr val="898989"/>
              </a:solidFill>
            </a:endParaRPr>
          </a:p>
        </p:txBody>
      </p:sp>
      <p:cxnSp>
        <p:nvCxnSpPr>
          <p:cNvPr id="6" name="Straight Connector 5"/>
          <p:cNvCxnSpPr/>
          <p:nvPr/>
        </p:nvCxnSpPr>
        <p:spPr>
          <a:xfrm>
            <a:off x="1980010" y="1628775"/>
            <a:ext cx="0" cy="381635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a:xfrm>
            <a:off x="1980011" y="5445125"/>
            <a:ext cx="4644628" cy="0"/>
          </a:xfrm>
          <a:prstGeom prst="line">
            <a:avLst/>
          </a:prstGeom>
        </p:spPr>
        <p:style>
          <a:lnRef idx="2">
            <a:schemeClr val="dk1"/>
          </a:lnRef>
          <a:fillRef idx="0">
            <a:schemeClr val="dk1"/>
          </a:fillRef>
          <a:effectRef idx="1">
            <a:schemeClr val="dk1"/>
          </a:effectRef>
          <a:fontRef idx="minor">
            <a:schemeClr val="tx1"/>
          </a:fontRef>
        </p:style>
      </p:cxnSp>
      <p:sp>
        <p:nvSpPr>
          <p:cNvPr id="14341" name="TextBox 9"/>
          <p:cNvSpPr txBox="1">
            <a:spLocks noChangeArrowheads="1"/>
          </p:cNvSpPr>
          <p:nvPr/>
        </p:nvSpPr>
        <p:spPr bwMode="auto">
          <a:xfrm rot="-5400000">
            <a:off x="232452" y="2555411"/>
            <a:ext cx="23764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IN" sz="2800" b="1" dirty="0" smtClean="0"/>
              <a:t>Payment</a:t>
            </a:r>
            <a:endParaRPr lang="en-IN" sz="2800" b="1" dirty="0"/>
          </a:p>
        </p:txBody>
      </p:sp>
      <p:sp>
        <p:nvSpPr>
          <p:cNvPr id="14342" name="TextBox 10"/>
          <p:cNvSpPr txBox="1">
            <a:spLocks noChangeArrowheads="1"/>
          </p:cNvSpPr>
          <p:nvPr/>
        </p:nvSpPr>
        <p:spPr bwMode="auto">
          <a:xfrm>
            <a:off x="3429000" y="6027508"/>
            <a:ext cx="27657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sz="2400" b="1" dirty="0"/>
              <a:t>Weather </a:t>
            </a:r>
            <a:r>
              <a:rPr lang="en-US" sz="2400" b="1" dirty="0" smtClean="0"/>
              <a:t>parameter</a:t>
            </a:r>
            <a:endParaRPr lang="en-IN" sz="2400" b="1" dirty="0"/>
          </a:p>
        </p:txBody>
      </p:sp>
      <p:cxnSp>
        <p:nvCxnSpPr>
          <p:cNvPr id="15" name="Straight Connector 14"/>
          <p:cNvCxnSpPr/>
          <p:nvPr/>
        </p:nvCxnSpPr>
        <p:spPr>
          <a:xfrm>
            <a:off x="1980010" y="2852738"/>
            <a:ext cx="594122" cy="0"/>
          </a:xfrm>
          <a:prstGeom prst="line">
            <a:avLst/>
          </a:prstGeom>
        </p:spPr>
        <p:style>
          <a:lnRef idx="2">
            <a:schemeClr val="accent2"/>
          </a:lnRef>
          <a:fillRef idx="0">
            <a:schemeClr val="accent2"/>
          </a:fillRef>
          <a:effectRef idx="1">
            <a:schemeClr val="accent2"/>
          </a:effectRef>
          <a:fontRef idx="minor">
            <a:schemeClr val="tx1"/>
          </a:fontRef>
        </p:style>
      </p:cxnSp>
      <p:sp>
        <p:nvSpPr>
          <p:cNvPr id="14344" name="TextBox 20"/>
          <p:cNvSpPr txBox="1">
            <a:spLocks noChangeArrowheads="1"/>
          </p:cNvSpPr>
          <p:nvPr/>
        </p:nvSpPr>
        <p:spPr bwMode="auto">
          <a:xfrm>
            <a:off x="2087167" y="1916115"/>
            <a:ext cx="162044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a:t>Max Payout</a:t>
            </a:r>
            <a:endParaRPr lang="en-IN"/>
          </a:p>
        </p:txBody>
      </p:sp>
      <p:sp>
        <p:nvSpPr>
          <p:cNvPr id="14345" name="TextBox 21"/>
          <p:cNvSpPr txBox="1">
            <a:spLocks noChangeArrowheads="1"/>
          </p:cNvSpPr>
          <p:nvPr/>
        </p:nvSpPr>
        <p:spPr bwMode="auto">
          <a:xfrm>
            <a:off x="4301729" y="2924175"/>
            <a:ext cx="2484834"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a:t>Payout per mm (slope)</a:t>
            </a:r>
            <a:endParaRPr lang="en-IN"/>
          </a:p>
        </p:txBody>
      </p:sp>
      <p:cxnSp>
        <p:nvCxnSpPr>
          <p:cNvPr id="25" name="Straight Arrow Connector 24"/>
          <p:cNvCxnSpPr/>
          <p:nvPr/>
        </p:nvCxnSpPr>
        <p:spPr>
          <a:xfrm>
            <a:off x="2580635" y="2286002"/>
            <a:ext cx="0" cy="50482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flipH="1">
            <a:off x="4139804" y="3357563"/>
            <a:ext cx="647700" cy="6477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348" name="TextBox 29"/>
          <p:cNvSpPr txBox="1">
            <a:spLocks noChangeArrowheads="1"/>
          </p:cNvSpPr>
          <p:nvPr/>
        </p:nvSpPr>
        <p:spPr bwMode="auto">
          <a:xfrm>
            <a:off x="4680348" y="5516563"/>
            <a:ext cx="86320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a:t>Strike level</a:t>
            </a:r>
            <a:endParaRPr lang="en-IN"/>
          </a:p>
        </p:txBody>
      </p:sp>
      <p:cxnSp>
        <p:nvCxnSpPr>
          <p:cNvPr id="34" name="Straight Connector 33"/>
          <p:cNvCxnSpPr/>
          <p:nvPr/>
        </p:nvCxnSpPr>
        <p:spPr>
          <a:xfrm>
            <a:off x="2574131" y="2852740"/>
            <a:ext cx="0" cy="2592387"/>
          </a:xfrm>
          <a:prstGeom prst="line">
            <a:avLst/>
          </a:prstGeom>
          <a:ln>
            <a:prstDash val="sysDash"/>
          </a:ln>
        </p:spPr>
        <p:style>
          <a:lnRef idx="2">
            <a:schemeClr val="accent2"/>
          </a:lnRef>
          <a:fillRef idx="0">
            <a:schemeClr val="accent2"/>
          </a:fillRef>
          <a:effectRef idx="1">
            <a:schemeClr val="accent2"/>
          </a:effectRef>
          <a:fontRef idx="minor">
            <a:schemeClr val="tx1"/>
          </a:fontRef>
        </p:style>
      </p:cxnSp>
      <p:sp>
        <p:nvSpPr>
          <p:cNvPr id="14350" name="TextBox 38"/>
          <p:cNvSpPr txBox="1">
            <a:spLocks noChangeArrowheads="1"/>
          </p:cNvSpPr>
          <p:nvPr/>
        </p:nvSpPr>
        <p:spPr bwMode="auto">
          <a:xfrm>
            <a:off x="2357439" y="5516563"/>
            <a:ext cx="702469"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a:t> Stop Loss</a:t>
            </a:r>
            <a:endParaRPr lang="en-IN"/>
          </a:p>
        </p:txBody>
      </p:sp>
      <p:cxnSp>
        <p:nvCxnSpPr>
          <p:cNvPr id="41" name="Straight Arrow Connector 40"/>
          <p:cNvCxnSpPr/>
          <p:nvPr/>
        </p:nvCxnSpPr>
        <p:spPr>
          <a:xfrm flipV="1">
            <a:off x="1980010" y="1412875"/>
            <a:ext cx="0" cy="215900"/>
          </a:xfrm>
          <a:prstGeom prst="straightConnector1">
            <a:avLst/>
          </a:prstGeom>
          <a:ln w="254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6624637" y="5445125"/>
            <a:ext cx="215504" cy="0"/>
          </a:xfrm>
          <a:prstGeom prst="straightConnector1">
            <a:avLst/>
          </a:prstGeom>
          <a:ln w="254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353" name="TextBox 45"/>
          <p:cNvSpPr txBox="1">
            <a:spLocks noChangeArrowheads="1"/>
          </p:cNvSpPr>
          <p:nvPr/>
        </p:nvSpPr>
        <p:spPr bwMode="auto">
          <a:xfrm>
            <a:off x="2574132" y="565152"/>
            <a:ext cx="4427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sz="2400" i="1" dirty="0"/>
              <a:t>The Graphical representation of the Indemnity </a:t>
            </a:r>
            <a:r>
              <a:rPr lang="en-US" sz="2400" i="1" dirty="0" smtClean="0"/>
              <a:t>    Function</a:t>
            </a:r>
            <a:endParaRPr lang="en-US" sz="2400" i="1" dirty="0"/>
          </a:p>
        </p:txBody>
      </p:sp>
      <p:cxnSp>
        <p:nvCxnSpPr>
          <p:cNvPr id="7" name="Straight Connector 6"/>
          <p:cNvCxnSpPr/>
          <p:nvPr/>
        </p:nvCxnSpPr>
        <p:spPr>
          <a:xfrm>
            <a:off x="2574132" y="2852740"/>
            <a:ext cx="2340769" cy="2592387"/>
          </a:xfrm>
          <a:prstGeom prst="line">
            <a:avLst/>
          </a:prstGeom>
        </p:spPr>
        <p:style>
          <a:lnRef idx="2">
            <a:schemeClr val="accent2"/>
          </a:lnRef>
          <a:fillRef idx="0">
            <a:schemeClr val="accent2"/>
          </a:fillRef>
          <a:effectRef idx="1">
            <a:schemeClr val="accent2"/>
          </a:effectRef>
          <a:fontRef idx="minor">
            <a:schemeClr val="tx1"/>
          </a:fontRef>
        </p:style>
      </p:cxnSp>
      <p:cxnSp>
        <p:nvCxnSpPr>
          <p:cNvPr id="3" name="Straight Arrow Connector 2"/>
          <p:cNvCxnSpPr/>
          <p:nvPr/>
        </p:nvCxnSpPr>
        <p:spPr>
          <a:xfrm>
            <a:off x="6194736" y="6248400"/>
            <a:ext cx="540581"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440012" y="1916115"/>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597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55576" y="476672"/>
            <a:ext cx="7515225" cy="838200"/>
          </a:xfrm>
        </p:spPr>
        <p:txBody>
          <a:bodyPr>
            <a:normAutofit fontScale="90000"/>
          </a:bodyPr>
          <a:lstStyle/>
          <a:p>
            <a:r>
              <a:rPr lang="en-US" sz="3200" b="1" dirty="0" smtClean="0"/>
              <a:t>The Graphical representation of  Two Sided Indemnity Function</a:t>
            </a:r>
            <a:r>
              <a:rPr lang="en-US" i="1" dirty="0" smtClean="0"/>
              <a:t/>
            </a:r>
            <a:br>
              <a:rPr lang="en-US" i="1" dirty="0" smtClean="0"/>
            </a:br>
            <a:endParaRPr lang="en-US" altLang="en-US" dirty="0"/>
          </a:p>
        </p:txBody>
      </p:sp>
      <p:sp>
        <p:nvSpPr>
          <p:cNvPr id="5" name="TextBox 9"/>
          <p:cNvSpPr txBox="1">
            <a:spLocks noChangeArrowheads="1"/>
          </p:cNvSpPr>
          <p:nvPr/>
        </p:nvSpPr>
        <p:spPr bwMode="auto">
          <a:xfrm rot="-5400000">
            <a:off x="-674785" y="2771459"/>
            <a:ext cx="23764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sz="2800" b="1" dirty="0" smtClean="0"/>
              <a:t>Payment</a:t>
            </a:r>
            <a:endParaRPr lang="en-IN" sz="2800" b="1" dirty="0"/>
          </a:p>
        </p:txBody>
      </p:sp>
      <p:cxnSp>
        <p:nvCxnSpPr>
          <p:cNvPr id="6" name="Straight Arrow Connector 5"/>
          <p:cNvCxnSpPr/>
          <p:nvPr/>
        </p:nvCxnSpPr>
        <p:spPr>
          <a:xfrm flipV="1">
            <a:off x="523116" y="2148126"/>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116013" y="1628775"/>
            <a:ext cx="0" cy="3816350"/>
          </a:xfrm>
          <a:prstGeom prst="line">
            <a:avLst/>
          </a:prstGeom>
          <a:ln>
            <a:solidFill>
              <a:schemeClr val="accent2">
                <a:lumMod val="75000"/>
              </a:schemeClr>
            </a:solidFill>
          </a:ln>
        </p:spPr>
        <p:style>
          <a:lnRef idx="2">
            <a:schemeClr val="dk1"/>
          </a:lnRef>
          <a:fillRef idx="0">
            <a:schemeClr val="dk1"/>
          </a:fillRef>
          <a:effectRef idx="1">
            <a:schemeClr val="dk1"/>
          </a:effectRef>
          <a:fontRef idx="minor">
            <a:schemeClr val="tx1"/>
          </a:fontRef>
        </p:style>
      </p:cxnSp>
      <p:cxnSp>
        <p:nvCxnSpPr>
          <p:cNvPr id="8" name="Straight Arrow Connector 7"/>
          <p:cNvCxnSpPr/>
          <p:nvPr/>
        </p:nvCxnSpPr>
        <p:spPr>
          <a:xfrm flipV="1">
            <a:off x="1116013" y="1412875"/>
            <a:ext cx="0" cy="215900"/>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135031" y="5445125"/>
            <a:ext cx="6192837" cy="0"/>
          </a:xfrm>
          <a:prstGeom prst="line">
            <a:avLst/>
          </a:prstGeom>
          <a:ln>
            <a:solidFill>
              <a:schemeClr val="accent2">
                <a:lumMod val="75000"/>
              </a:schemeClr>
            </a:solidFill>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a:off x="7308851" y="5445125"/>
            <a:ext cx="287338" cy="0"/>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908175" y="2852740"/>
            <a:ext cx="0" cy="2592387"/>
          </a:xfrm>
          <a:prstGeom prst="line">
            <a:avLst/>
          </a:prstGeom>
          <a:ln>
            <a:solidFill>
              <a:srgbClr val="FF0000"/>
            </a:solidFill>
            <a:prstDash val="sysDash"/>
          </a:ln>
        </p:spPr>
        <p:style>
          <a:lnRef idx="2">
            <a:schemeClr val="accent2"/>
          </a:lnRef>
          <a:fillRef idx="0">
            <a:schemeClr val="accent2"/>
          </a:fillRef>
          <a:effectRef idx="1">
            <a:schemeClr val="accent2"/>
          </a:effectRef>
          <a:fontRef idx="minor">
            <a:schemeClr val="tx1"/>
          </a:fontRef>
        </p:style>
      </p:cxnSp>
      <p:cxnSp>
        <p:nvCxnSpPr>
          <p:cNvPr id="12" name="Straight Connector 11"/>
          <p:cNvCxnSpPr/>
          <p:nvPr/>
        </p:nvCxnSpPr>
        <p:spPr>
          <a:xfrm>
            <a:off x="1116013" y="2852738"/>
            <a:ext cx="792162"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 name="Straight Connector 12"/>
          <p:cNvCxnSpPr/>
          <p:nvPr/>
        </p:nvCxnSpPr>
        <p:spPr>
          <a:xfrm>
            <a:off x="1908176" y="2852740"/>
            <a:ext cx="1367681" cy="259238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4" name="Straight Connector 13"/>
          <p:cNvCxnSpPr/>
          <p:nvPr/>
        </p:nvCxnSpPr>
        <p:spPr>
          <a:xfrm>
            <a:off x="6011888" y="2996954"/>
            <a:ext cx="0" cy="2448173"/>
          </a:xfrm>
          <a:prstGeom prst="line">
            <a:avLst/>
          </a:prstGeom>
          <a:ln>
            <a:solidFill>
              <a:srgbClr val="FF0000"/>
            </a:solidFill>
            <a:prstDash val="sysDash"/>
          </a:ln>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flipH="1">
            <a:off x="5076056" y="2996954"/>
            <a:ext cx="935832" cy="244817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6" name="Straight Connector 15"/>
          <p:cNvCxnSpPr/>
          <p:nvPr/>
        </p:nvCxnSpPr>
        <p:spPr>
          <a:xfrm>
            <a:off x="6011889" y="2996952"/>
            <a:ext cx="1800200"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a:off x="1844748" y="2353468"/>
            <a:ext cx="0" cy="499270"/>
          </a:xfrm>
          <a:prstGeom prst="straightConnector1">
            <a:avLst/>
          </a:prstGeom>
          <a:ln>
            <a:solidFill>
              <a:schemeClr val="accent2">
                <a:lumMod val="75000"/>
              </a:schemeClr>
            </a:solidFill>
            <a:tailEnd type="triangle"/>
          </a:ln>
        </p:spPr>
        <p:style>
          <a:lnRef idx="2">
            <a:schemeClr val="dk1"/>
          </a:lnRef>
          <a:fillRef idx="0">
            <a:schemeClr val="dk1"/>
          </a:fillRef>
          <a:effectRef idx="1">
            <a:schemeClr val="dk1"/>
          </a:effectRef>
          <a:fontRef idx="minor">
            <a:schemeClr val="tx1"/>
          </a:fontRef>
        </p:style>
      </p:cxnSp>
      <p:sp>
        <p:nvSpPr>
          <p:cNvPr id="2" name="Rectangle 1"/>
          <p:cNvSpPr/>
          <p:nvPr/>
        </p:nvSpPr>
        <p:spPr>
          <a:xfrm>
            <a:off x="1160182" y="1953358"/>
            <a:ext cx="1697901" cy="400110"/>
          </a:xfrm>
          <a:prstGeom prst="rect">
            <a:avLst/>
          </a:prstGeom>
        </p:spPr>
        <p:txBody>
          <a:bodyPr wrap="none">
            <a:spAutoFit/>
          </a:bodyPr>
          <a:lstStyle/>
          <a:p>
            <a:r>
              <a:rPr lang="en-US" sz="2000" b="1" dirty="0" smtClean="0"/>
              <a:t>Max Pay out</a:t>
            </a:r>
            <a:endParaRPr lang="en-IN" sz="2000" b="1" dirty="0"/>
          </a:p>
        </p:txBody>
      </p:sp>
      <p:cxnSp>
        <p:nvCxnSpPr>
          <p:cNvPr id="19" name="Straight Arrow Connector 18"/>
          <p:cNvCxnSpPr/>
          <p:nvPr/>
        </p:nvCxnSpPr>
        <p:spPr>
          <a:xfrm flipH="1">
            <a:off x="6241837" y="2400539"/>
            <a:ext cx="1" cy="596415"/>
          </a:xfrm>
          <a:prstGeom prst="straightConnector1">
            <a:avLst/>
          </a:prstGeom>
          <a:ln>
            <a:solidFill>
              <a:schemeClr val="accent2">
                <a:lumMod val="75000"/>
              </a:schemeClr>
            </a:solidFill>
            <a:tailEnd type="triangle"/>
          </a:ln>
        </p:spPr>
        <p:style>
          <a:lnRef idx="2">
            <a:schemeClr val="dk1"/>
          </a:lnRef>
          <a:fillRef idx="0">
            <a:schemeClr val="dk1"/>
          </a:fillRef>
          <a:effectRef idx="1">
            <a:schemeClr val="dk1"/>
          </a:effectRef>
          <a:fontRef idx="minor">
            <a:schemeClr val="tx1"/>
          </a:fontRef>
        </p:style>
      </p:cxnSp>
      <p:sp>
        <p:nvSpPr>
          <p:cNvPr id="20" name="Rectangle 19"/>
          <p:cNvSpPr/>
          <p:nvPr/>
        </p:nvSpPr>
        <p:spPr>
          <a:xfrm>
            <a:off x="5451396" y="1944931"/>
            <a:ext cx="1697901" cy="400110"/>
          </a:xfrm>
          <a:prstGeom prst="rect">
            <a:avLst/>
          </a:prstGeom>
        </p:spPr>
        <p:txBody>
          <a:bodyPr wrap="none">
            <a:spAutoFit/>
          </a:bodyPr>
          <a:lstStyle/>
          <a:p>
            <a:r>
              <a:rPr lang="en-US" sz="2000" b="1" dirty="0" smtClean="0"/>
              <a:t>Max Pay out</a:t>
            </a:r>
            <a:endParaRPr lang="en-IN" sz="2000" b="1" dirty="0"/>
          </a:p>
        </p:txBody>
      </p:sp>
      <p:sp>
        <p:nvSpPr>
          <p:cNvPr id="21" name="Rectangle 20"/>
          <p:cNvSpPr/>
          <p:nvPr/>
        </p:nvSpPr>
        <p:spPr>
          <a:xfrm>
            <a:off x="1539217" y="5467718"/>
            <a:ext cx="726481" cy="369332"/>
          </a:xfrm>
          <a:prstGeom prst="rect">
            <a:avLst/>
          </a:prstGeom>
        </p:spPr>
        <p:txBody>
          <a:bodyPr wrap="none">
            <a:spAutoFit/>
          </a:bodyPr>
          <a:lstStyle/>
          <a:p>
            <a:r>
              <a:rPr lang="en-IN" dirty="0"/>
              <a:t> SL 1</a:t>
            </a:r>
          </a:p>
        </p:txBody>
      </p:sp>
      <p:sp>
        <p:nvSpPr>
          <p:cNvPr id="22" name="Rectangle 21"/>
          <p:cNvSpPr/>
          <p:nvPr/>
        </p:nvSpPr>
        <p:spPr>
          <a:xfrm>
            <a:off x="2799573" y="5445125"/>
            <a:ext cx="1040670" cy="369332"/>
          </a:xfrm>
          <a:prstGeom prst="rect">
            <a:avLst/>
          </a:prstGeom>
        </p:spPr>
        <p:txBody>
          <a:bodyPr wrap="none">
            <a:spAutoFit/>
          </a:bodyPr>
          <a:lstStyle/>
          <a:p>
            <a:r>
              <a:rPr lang="en-IN" dirty="0"/>
              <a:t>Strike 1</a:t>
            </a:r>
          </a:p>
        </p:txBody>
      </p:sp>
      <p:sp>
        <p:nvSpPr>
          <p:cNvPr id="23" name="Rectangle 22"/>
          <p:cNvSpPr/>
          <p:nvPr/>
        </p:nvSpPr>
        <p:spPr>
          <a:xfrm>
            <a:off x="4697564" y="5467718"/>
            <a:ext cx="1040670" cy="369332"/>
          </a:xfrm>
          <a:prstGeom prst="rect">
            <a:avLst/>
          </a:prstGeom>
        </p:spPr>
        <p:txBody>
          <a:bodyPr wrap="none">
            <a:spAutoFit/>
          </a:bodyPr>
          <a:lstStyle/>
          <a:p>
            <a:r>
              <a:rPr lang="en-IN" dirty="0"/>
              <a:t>Strike </a:t>
            </a:r>
            <a:r>
              <a:rPr lang="en-IN" dirty="0" smtClean="0"/>
              <a:t>2</a:t>
            </a:r>
            <a:endParaRPr lang="en-IN" dirty="0"/>
          </a:p>
        </p:txBody>
      </p:sp>
      <p:sp>
        <p:nvSpPr>
          <p:cNvPr id="25" name="Rectangle 24"/>
          <p:cNvSpPr/>
          <p:nvPr/>
        </p:nvSpPr>
        <p:spPr>
          <a:xfrm>
            <a:off x="5832628" y="5445125"/>
            <a:ext cx="652743" cy="369332"/>
          </a:xfrm>
          <a:prstGeom prst="rect">
            <a:avLst/>
          </a:prstGeom>
        </p:spPr>
        <p:txBody>
          <a:bodyPr wrap="none">
            <a:spAutoFit/>
          </a:bodyPr>
          <a:lstStyle/>
          <a:p>
            <a:r>
              <a:rPr lang="en-IN" dirty="0"/>
              <a:t>SL </a:t>
            </a:r>
            <a:r>
              <a:rPr lang="en-IN" dirty="0" smtClean="0"/>
              <a:t>2</a:t>
            </a:r>
            <a:endParaRPr lang="en-IN" dirty="0"/>
          </a:p>
        </p:txBody>
      </p:sp>
      <p:sp>
        <p:nvSpPr>
          <p:cNvPr id="26" name="TextBox 10"/>
          <p:cNvSpPr txBox="1">
            <a:spLocks noChangeArrowheads="1"/>
          </p:cNvSpPr>
          <p:nvPr/>
        </p:nvSpPr>
        <p:spPr bwMode="auto">
          <a:xfrm>
            <a:off x="3101397" y="5980267"/>
            <a:ext cx="3168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fontAlgn="base">
              <a:spcBef>
                <a:spcPct val="0"/>
              </a:spcBef>
              <a:spcAft>
                <a:spcPct val="0"/>
              </a:spcAft>
              <a:defRPr>
                <a:solidFill>
                  <a:schemeClr val="tx1"/>
                </a:solidFill>
                <a:latin typeface="Corbel" panose="020B0503020204020204" pitchFamily="34" charset="0"/>
              </a:defRPr>
            </a:lvl6pPr>
            <a:lvl7pPr marL="2971800" indent="-228600" fontAlgn="base">
              <a:spcBef>
                <a:spcPct val="0"/>
              </a:spcBef>
              <a:spcAft>
                <a:spcPct val="0"/>
              </a:spcAft>
              <a:defRPr>
                <a:solidFill>
                  <a:schemeClr val="tx1"/>
                </a:solidFill>
                <a:latin typeface="Corbel" panose="020B0503020204020204" pitchFamily="34" charset="0"/>
              </a:defRPr>
            </a:lvl7pPr>
            <a:lvl8pPr marL="3429000" indent="-228600" fontAlgn="base">
              <a:spcBef>
                <a:spcPct val="0"/>
              </a:spcBef>
              <a:spcAft>
                <a:spcPct val="0"/>
              </a:spcAft>
              <a:defRPr>
                <a:solidFill>
                  <a:schemeClr val="tx1"/>
                </a:solidFill>
                <a:latin typeface="Corbel" panose="020B0503020204020204" pitchFamily="34" charset="0"/>
              </a:defRPr>
            </a:lvl8pPr>
            <a:lvl9pPr marL="3886200" indent="-228600" fontAlgn="base">
              <a:spcBef>
                <a:spcPct val="0"/>
              </a:spcBef>
              <a:spcAft>
                <a:spcPct val="0"/>
              </a:spcAft>
              <a:defRPr>
                <a:solidFill>
                  <a:schemeClr val="tx1"/>
                </a:solidFill>
                <a:latin typeface="Corbel" panose="020B0503020204020204" pitchFamily="34" charset="0"/>
              </a:defRPr>
            </a:lvl9pPr>
          </a:lstStyle>
          <a:p>
            <a:r>
              <a:rPr lang="en-US" sz="2400" b="1" dirty="0" smtClean="0"/>
              <a:t>Weather parameter</a:t>
            </a:r>
            <a:endParaRPr lang="en-IN" sz="2400" b="1" dirty="0"/>
          </a:p>
        </p:txBody>
      </p:sp>
      <p:cxnSp>
        <p:nvCxnSpPr>
          <p:cNvPr id="27" name="Straight Arrow Connector 26"/>
          <p:cNvCxnSpPr/>
          <p:nvPr/>
        </p:nvCxnSpPr>
        <p:spPr>
          <a:xfrm>
            <a:off x="5798612" y="6211836"/>
            <a:ext cx="72077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4877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2514600"/>
            <a:ext cx="8229600" cy="1143000"/>
          </a:xfrm>
        </p:spPr>
        <p:txBody>
          <a:bodyPr/>
          <a:lstStyle/>
          <a:p>
            <a:r>
              <a:rPr lang="en-IN" dirty="0" smtClean="0"/>
              <a:t>            Pricing Methods </a:t>
            </a:r>
            <a:endParaRPr lang="en-IN" dirty="0"/>
          </a:p>
        </p:txBody>
      </p:sp>
    </p:spTree>
    <p:extLst>
      <p:ext uri="{BB962C8B-B14F-4D97-AF65-F5344CB8AC3E}">
        <p14:creationId xmlns:p14="http://schemas.microsoft.com/office/powerpoint/2010/main" val="1771025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smtClean="0"/>
              <a:t>   Selecting the influential weather factor</a:t>
            </a:r>
            <a:endParaRPr lang="en-IN" dirty="0"/>
          </a:p>
        </p:txBody>
      </p:sp>
      <p:sp>
        <p:nvSpPr>
          <p:cNvPr id="3" name="Content Placeholder 2"/>
          <p:cNvSpPr>
            <a:spLocks noGrp="1"/>
          </p:cNvSpPr>
          <p:nvPr>
            <p:ph idx="1"/>
          </p:nvPr>
        </p:nvSpPr>
        <p:spPr/>
        <p:txBody>
          <a:bodyPr/>
          <a:lstStyle/>
          <a:p>
            <a:r>
              <a:rPr lang="en-US" dirty="0" smtClean="0"/>
              <a:t>This is a crucial step in pricing WII </a:t>
            </a:r>
          </a:p>
          <a:p>
            <a:endParaRPr lang="en-US" dirty="0" smtClean="0"/>
          </a:p>
          <a:p>
            <a:r>
              <a:rPr lang="en-US" dirty="0" smtClean="0"/>
              <a:t>Usually rainfall is taken as a factor by default but few other factors </a:t>
            </a:r>
            <a:r>
              <a:rPr lang="en-US" i="1" dirty="0" smtClean="0"/>
              <a:t>(</a:t>
            </a:r>
            <a:r>
              <a:rPr lang="en-US" i="1" dirty="0" err="1" smtClean="0"/>
              <a:t>i.e</a:t>
            </a:r>
            <a:r>
              <a:rPr lang="en-US" i="1" dirty="0" smtClean="0"/>
              <a:t> temperature) </a:t>
            </a:r>
            <a:r>
              <a:rPr lang="en-US" dirty="0" smtClean="0"/>
              <a:t>should be studied before taking a decision to go with a single factor model.</a:t>
            </a:r>
          </a:p>
          <a:p>
            <a:endParaRPr lang="en-US" dirty="0" smtClean="0"/>
          </a:p>
          <a:p>
            <a:r>
              <a:rPr lang="en-US" dirty="0" smtClean="0"/>
              <a:t>In-depth analysis of factors can help in increasing the accuracy of the model.</a:t>
            </a:r>
          </a:p>
          <a:p>
            <a:endParaRPr lang="en-IN" dirty="0"/>
          </a:p>
        </p:txBody>
      </p:sp>
    </p:spTree>
    <p:extLst>
      <p:ext uri="{BB962C8B-B14F-4D97-AF65-F5344CB8AC3E}">
        <p14:creationId xmlns:p14="http://schemas.microsoft.com/office/powerpoint/2010/main" val="11275996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09728" indent="0" algn="ctr">
              <a:buNone/>
            </a:pPr>
            <a:r>
              <a:rPr lang="en-US" b="1" dirty="0" smtClean="0"/>
              <a:t>The Statistical methods to study the influential weather factors are  </a:t>
            </a:r>
          </a:p>
          <a:p>
            <a:pPr marL="0" indent="0">
              <a:buNone/>
            </a:pPr>
            <a:endParaRPr lang="en-US" dirty="0" smtClean="0"/>
          </a:p>
          <a:p>
            <a:pPr marL="514350" indent="-514350">
              <a:buFont typeface="+mj-lt"/>
              <a:buAutoNum type="alphaLcPeriod"/>
            </a:pPr>
            <a:r>
              <a:rPr lang="en-US" dirty="0" smtClean="0"/>
              <a:t>      Principal Component Analysis </a:t>
            </a:r>
          </a:p>
          <a:p>
            <a:pPr marL="514350" indent="-514350">
              <a:buFont typeface="+mj-lt"/>
              <a:buAutoNum type="alphaLcPeriod"/>
            </a:pPr>
            <a:r>
              <a:rPr lang="en-US" dirty="0" smtClean="0"/>
              <a:t>      Yield – factor regression</a:t>
            </a:r>
            <a:endParaRPr lang="en-IN" dirty="0"/>
          </a:p>
        </p:txBody>
      </p:sp>
    </p:spTree>
    <p:extLst>
      <p:ext uri="{BB962C8B-B14F-4D97-AF65-F5344CB8AC3E}">
        <p14:creationId xmlns:p14="http://schemas.microsoft.com/office/powerpoint/2010/main" val="42847074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Principal Component Analysis</a:t>
            </a:r>
            <a:endParaRPr lang="en-IN" dirty="0"/>
          </a:p>
        </p:txBody>
      </p:sp>
      <p:sp>
        <p:nvSpPr>
          <p:cNvPr id="3" name="Content Placeholder 2"/>
          <p:cNvSpPr>
            <a:spLocks noGrp="1"/>
          </p:cNvSpPr>
          <p:nvPr>
            <p:ph idx="1"/>
          </p:nvPr>
        </p:nvSpPr>
        <p:spPr/>
        <p:txBody>
          <a:bodyPr/>
          <a:lstStyle/>
          <a:p>
            <a:r>
              <a:rPr lang="en-US" altLang="en-US" dirty="0" smtClean="0"/>
              <a:t>The goal of PCA is to summarize as much of the information (variation) in the data set as possible in the fewest number of dimensions</a:t>
            </a:r>
          </a:p>
          <a:p>
            <a:pPr marL="0" indent="0">
              <a:buNone/>
            </a:pPr>
            <a:endParaRPr lang="en-US" altLang="en-US" dirty="0" smtClean="0"/>
          </a:p>
          <a:p>
            <a:r>
              <a:rPr lang="en-US" altLang="en-US" dirty="0" smtClean="0"/>
              <a:t>If the first few PCs represent "most" of the variability in the original data (80 – 100%) then we have "succeeded" in reducing dimensions.</a:t>
            </a:r>
          </a:p>
          <a:p>
            <a:endParaRPr lang="en-IN" dirty="0"/>
          </a:p>
        </p:txBody>
      </p:sp>
    </p:spTree>
    <p:extLst>
      <p:ext uri="{BB962C8B-B14F-4D97-AF65-F5344CB8AC3E}">
        <p14:creationId xmlns:p14="http://schemas.microsoft.com/office/powerpoint/2010/main" val="1957877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438400"/>
            <a:ext cx="8229600" cy="1143000"/>
          </a:xfrm>
        </p:spPr>
        <p:txBody>
          <a:bodyPr>
            <a:normAutofit fontScale="90000"/>
          </a:bodyPr>
          <a:lstStyle/>
          <a:p>
            <a:pPr algn="ctr"/>
            <a:r>
              <a:rPr lang="en-IN" dirty="0" smtClean="0"/>
              <a:t>Overview of Weather index                   Insurance</a:t>
            </a:r>
            <a:endParaRPr lang="en-IN" dirty="0"/>
          </a:p>
        </p:txBody>
      </p:sp>
    </p:spTree>
    <p:extLst>
      <p:ext uri="{BB962C8B-B14F-4D97-AF65-F5344CB8AC3E}">
        <p14:creationId xmlns:p14="http://schemas.microsoft.com/office/powerpoint/2010/main" val="15573589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altLang="en-US" dirty="0"/>
              <a:t>The principal components are estimated from the eigenvectors of the covariance or correlation matrix of the original variables. </a:t>
            </a:r>
          </a:p>
          <a:p>
            <a:endParaRPr lang="en-US" altLang="en-US" dirty="0"/>
          </a:p>
          <a:p>
            <a:r>
              <a:rPr lang="en-US" altLang="en-US" dirty="0"/>
              <a:t>"This is done by finding a new set of mutually-orthogonal axes that successively explain the greatest amounts of variation remaining in the data set"</a:t>
            </a:r>
          </a:p>
          <a:p>
            <a:endParaRPr lang="en-IN" dirty="0"/>
          </a:p>
        </p:txBody>
      </p:sp>
    </p:spTree>
    <p:extLst>
      <p:ext uri="{BB962C8B-B14F-4D97-AF65-F5344CB8AC3E}">
        <p14:creationId xmlns:p14="http://schemas.microsoft.com/office/powerpoint/2010/main" val="39419693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Basic Steps  to do PCA</a:t>
            </a:r>
            <a:endParaRPr lang="en-IN" dirty="0"/>
          </a:p>
        </p:txBody>
      </p:sp>
      <p:sp>
        <p:nvSpPr>
          <p:cNvPr id="3" name="Content Placeholder 2"/>
          <p:cNvSpPr>
            <a:spLocks noGrp="1"/>
          </p:cNvSpPr>
          <p:nvPr>
            <p:ph idx="1"/>
          </p:nvPr>
        </p:nvSpPr>
        <p:spPr/>
        <p:txBody>
          <a:bodyPr>
            <a:normAutofit fontScale="70000" lnSpcReduction="20000"/>
          </a:bodyPr>
          <a:lstStyle/>
          <a:p>
            <a:pPr marL="624078" indent="-514350">
              <a:buFont typeface="+mj-lt"/>
              <a:buAutoNum type="arabicPeriod"/>
              <a:defRPr/>
            </a:pPr>
            <a:r>
              <a:rPr lang="en-US" dirty="0">
                <a:cs typeface="Courier"/>
              </a:rPr>
              <a:t>Center the data according to the mean. If using "mixed unit" data then center and scale to have unit variance.</a:t>
            </a:r>
          </a:p>
          <a:p>
            <a:pPr marL="624078" indent="-514350">
              <a:buFont typeface="+mj-lt"/>
              <a:buAutoNum type="arabicPeriod"/>
              <a:defRPr/>
            </a:pPr>
            <a:endParaRPr lang="en-US" dirty="0">
              <a:cs typeface="Courier"/>
            </a:endParaRPr>
          </a:p>
          <a:p>
            <a:pPr marL="624078" indent="-514350">
              <a:buFont typeface="+mj-lt"/>
              <a:buAutoNum type="arabicPeriod"/>
              <a:defRPr/>
            </a:pPr>
            <a:r>
              <a:rPr lang="en-US" dirty="0">
                <a:cs typeface="Courier"/>
              </a:rPr>
              <a:t>Build the covariance matrix (or correlation if using "mixed units"). R</a:t>
            </a:r>
            <a:r>
              <a:rPr lang="en-US" dirty="0"/>
              <a:t>ecall that the covariance of standardized variables equals the correlation</a:t>
            </a:r>
            <a:endParaRPr lang="en-US" dirty="0">
              <a:cs typeface="Courier"/>
            </a:endParaRPr>
          </a:p>
          <a:p>
            <a:pPr marL="624078" indent="-514350">
              <a:buFont typeface="+mj-lt"/>
              <a:buAutoNum type="arabicPeriod"/>
              <a:defRPr/>
            </a:pPr>
            <a:endParaRPr lang="en-US" dirty="0">
              <a:cs typeface="Courier"/>
            </a:endParaRPr>
          </a:p>
          <a:p>
            <a:pPr marL="624078" indent="-514350">
              <a:buFont typeface="+mj-lt"/>
              <a:buAutoNum type="arabicPeriod"/>
              <a:defRPr/>
            </a:pPr>
            <a:r>
              <a:rPr lang="en-US" dirty="0" smtClean="0">
                <a:cs typeface="Courier"/>
              </a:rPr>
              <a:t> </a:t>
            </a:r>
            <a:r>
              <a:rPr lang="en-US" dirty="0">
                <a:cs typeface="Courier"/>
              </a:rPr>
              <a:t>Find the Eigenvalues and Eigenvectors for the above matrix</a:t>
            </a:r>
          </a:p>
          <a:p>
            <a:pPr marL="624078" indent="-514350">
              <a:buFont typeface="+mj-lt"/>
              <a:buAutoNum type="arabicPeriod"/>
              <a:defRPr/>
            </a:pPr>
            <a:endParaRPr lang="en-US" dirty="0">
              <a:cs typeface="Courier"/>
            </a:endParaRPr>
          </a:p>
          <a:p>
            <a:pPr marL="624078" indent="-514350">
              <a:buFont typeface="+mj-lt"/>
              <a:buAutoNum type="arabicPeriod"/>
              <a:defRPr/>
            </a:pPr>
            <a:r>
              <a:rPr lang="en-US" dirty="0" smtClean="0">
                <a:cs typeface="Courier"/>
              </a:rPr>
              <a:t> </a:t>
            </a:r>
            <a:r>
              <a:rPr lang="en-US" dirty="0">
                <a:cs typeface="Courier"/>
              </a:rPr>
              <a:t>Plot the scaled data along with the Eigenvectors </a:t>
            </a:r>
          </a:p>
          <a:p>
            <a:pPr marL="624078" indent="-514350">
              <a:buFont typeface="+mj-lt"/>
              <a:buAutoNum type="arabicPeriod"/>
              <a:defRPr/>
            </a:pPr>
            <a:endParaRPr lang="en-US" dirty="0">
              <a:cs typeface="Courier"/>
            </a:endParaRPr>
          </a:p>
          <a:p>
            <a:pPr marL="624078" indent="-514350">
              <a:buFont typeface="+mj-lt"/>
              <a:buAutoNum type="arabicPeriod"/>
              <a:defRPr/>
            </a:pPr>
            <a:r>
              <a:rPr lang="en-US" dirty="0" smtClean="0">
                <a:cs typeface="Courier"/>
              </a:rPr>
              <a:t> </a:t>
            </a:r>
            <a:r>
              <a:rPr lang="en-US" dirty="0">
                <a:cs typeface="Courier"/>
              </a:rPr>
              <a:t>Express the scaled data in terms of the Eigenvectors (principal components). </a:t>
            </a:r>
          </a:p>
          <a:p>
            <a:pPr marL="624078" indent="-514350">
              <a:buFont typeface="+mj-lt"/>
              <a:buAutoNum type="arabicPeriod"/>
              <a:defRPr/>
            </a:pPr>
            <a:endParaRPr lang="en-US" dirty="0">
              <a:cs typeface="Courier"/>
            </a:endParaRPr>
          </a:p>
          <a:p>
            <a:pPr marL="624078" indent="-514350">
              <a:buFont typeface="+mj-lt"/>
              <a:buAutoNum type="arabicPeriod"/>
              <a:defRPr/>
            </a:pPr>
            <a:r>
              <a:rPr lang="en-US" dirty="0" smtClean="0">
                <a:cs typeface="Courier"/>
              </a:rPr>
              <a:t> </a:t>
            </a:r>
            <a:r>
              <a:rPr lang="en-US" dirty="0">
                <a:cs typeface="Courier"/>
              </a:rPr>
              <a:t>Plot the transformed data.</a:t>
            </a:r>
          </a:p>
          <a:p>
            <a:endParaRPr lang="en-IN" dirty="0"/>
          </a:p>
        </p:txBody>
      </p:sp>
    </p:spTree>
    <p:extLst>
      <p:ext uri="{BB962C8B-B14F-4D97-AF65-F5344CB8AC3E}">
        <p14:creationId xmlns:p14="http://schemas.microsoft.com/office/powerpoint/2010/main" val="33074748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Data before PCA</a:t>
            </a:r>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7466" y="1295401"/>
            <a:ext cx="7075868" cy="4865132"/>
          </a:xfrm>
        </p:spPr>
      </p:pic>
      <p:sp>
        <p:nvSpPr>
          <p:cNvPr id="5" name="TextBox 4"/>
          <p:cNvSpPr txBox="1"/>
          <p:nvPr/>
        </p:nvSpPr>
        <p:spPr>
          <a:xfrm>
            <a:off x="3886200" y="5791200"/>
            <a:ext cx="2438400" cy="369332"/>
          </a:xfrm>
          <a:prstGeom prst="rect">
            <a:avLst/>
          </a:prstGeom>
          <a:noFill/>
        </p:spPr>
        <p:txBody>
          <a:bodyPr wrap="square" rtlCol="0">
            <a:spAutoFit/>
          </a:bodyPr>
          <a:lstStyle/>
          <a:p>
            <a:r>
              <a:rPr lang="en-IN" dirty="0" smtClean="0"/>
              <a:t>       Factor 1</a:t>
            </a:r>
            <a:endParaRPr lang="en-IN" dirty="0"/>
          </a:p>
        </p:txBody>
      </p:sp>
      <p:cxnSp>
        <p:nvCxnSpPr>
          <p:cNvPr id="6" name="Straight Arrow Connector 5"/>
          <p:cNvCxnSpPr/>
          <p:nvPr/>
        </p:nvCxnSpPr>
        <p:spPr>
          <a:xfrm>
            <a:off x="5486400" y="5943600"/>
            <a:ext cx="72077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 y="3200400"/>
            <a:ext cx="461665" cy="1752600"/>
          </a:xfrm>
          <a:prstGeom prst="rect">
            <a:avLst/>
          </a:prstGeom>
          <a:noFill/>
        </p:spPr>
        <p:txBody>
          <a:bodyPr vert="vert270" wrap="square" rtlCol="0">
            <a:spAutoFit/>
          </a:bodyPr>
          <a:lstStyle/>
          <a:p>
            <a:r>
              <a:rPr lang="en-IN" dirty="0" smtClean="0"/>
              <a:t>      Factor 2</a:t>
            </a:r>
            <a:endParaRPr lang="en-IN" dirty="0"/>
          </a:p>
        </p:txBody>
      </p:sp>
      <p:cxnSp>
        <p:nvCxnSpPr>
          <p:cNvPr id="11" name="Straight Arrow Connector 10"/>
          <p:cNvCxnSpPr/>
          <p:nvPr/>
        </p:nvCxnSpPr>
        <p:spPr>
          <a:xfrm flipV="1">
            <a:off x="990600" y="2947987"/>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52457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Principal Components Plotted</a:t>
            </a:r>
            <a:endParaRPr lang="en-IN"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1485" y="1600199"/>
            <a:ext cx="7592096" cy="4419601"/>
          </a:xfrm>
        </p:spPr>
      </p:pic>
      <p:sp>
        <p:nvSpPr>
          <p:cNvPr id="3" name="TextBox 2"/>
          <p:cNvSpPr txBox="1"/>
          <p:nvPr/>
        </p:nvSpPr>
        <p:spPr>
          <a:xfrm>
            <a:off x="3581400" y="6096000"/>
            <a:ext cx="2590800" cy="369332"/>
          </a:xfrm>
          <a:prstGeom prst="rect">
            <a:avLst/>
          </a:prstGeom>
          <a:noFill/>
        </p:spPr>
        <p:txBody>
          <a:bodyPr wrap="square" rtlCol="0">
            <a:spAutoFit/>
          </a:bodyPr>
          <a:lstStyle/>
          <a:p>
            <a:r>
              <a:rPr lang="en-IN" dirty="0"/>
              <a:t> Factor 1</a:t>
            </a:r>
          </a:p>
        </p:txBody>
      </p:sp>
      <p:cxnSp>
        <p:nvCxnSpPr>
          <p:cNvPr id="6" name="Straight Arrow Connector 5"/>
          <p:cNvCxnSpPr/>
          <p:nvPr/>
        </p:nvCxnSpPr>
        <p:spPr>
          <a:xfrm>
            <a:off x="4724400" y="6248400"/>
            <a:ext cx="72077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1167" y="3009899"/>
            <a:ext cx="461665" cy="1600200"/>
          </a:xfrm>
          <a:prstGeom prst="rect">
            <a:avLst/>
          </a:prstGeom>
          <a:noFill/>
        </p:spPr>
        <p:txBody>
          <a:bodyPr vert="vert270" wrap="square" rtlCol="0">
            <a:spAutoFit/>
          </a:bodyPr>
          <a:lstStyle/>
          <a:p>
            <a:r>
              <a:rPr lang="en-IN" dirty="0" smtClean="0"/>
              <a:t>Factor 2</a:t>
            </a:r>
            <a:endParaRPr lang="en-IN" dirty="0"/>
          </a:p>
        </p:txBody>
      </p:sp>
      <p:cxnSp>
        <p:nvCxnSpPr>
          <p:cNvPr id="9" name="Straight Arrow Connector 8"/>
          <p:cNvCxnSpPr/>
          <p:nvPr/>
        </p:nvCxnSpPr>
        <p:spPr>
          <a:xfrm flipV="1">
            <a:off x="761999" y="3009899"/>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4012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381000"/>
            <a:ext cx="8077200" cy="5257800"/>
          </a:xfrm>
        </p:spPr>
      </p:pic>
      <p:sp>
        <p:nvSpPr>
          <p:cNvPr id="3" name="TextBox 2"/>
          <p:cNvSpPr txBox="1"/>
          <p:nvPr/>
        </p:nvSpPr>
        <p:spPr>
          <a:xfrm>
            <a:off x="3810000" y="6019800"/>
            <a:ext cx="2590800" cy="369332"/>
          </a:xfrm>
          <a:prstGeom prst="rect">
            <a:avLst/>
          </a:prstGeom>
          <a:noFill/>
        </p:spPr>
        <p:txBody>
          <a:bodyPr wrap="square" rtlCol="0">
            <a:spAutoFit/>
          </a:bodyPr>
          <a:lstStyle/>
          <a:p>
            <a:r>
              <a:rPr lang="en-IN"/>
              <a:t> Factor 1</a:t>
            </a:r>
            <a:endParaRPr lang="en-IN" dirty="0"/>
          </a:p>
        </p:txBody>
      </p:sp>
      <p:cxnSp>
        <p:nvCxnSpPr>
          <p:cNvPr id="5" name="Straight Arrow Connector 4"/>
          <p:cNvCxnSpPr/>
          <p:nvPr/>
        </p:nvCxnSpPr>
        <p:spPr>
          <a:xfrm>
            <a:off x="5029200" y="6172200"/>
            <a:ext cx="72077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33400" y="2590800"/>
            <a:ext cx="461665" cy="1600200"/>
          </a:xfrm>
          <a:prstGeom prst="rect">
            <a:avLst/>
          </a:prstGeom>
          <a:noFill/>
        </p:spPr>
        <p:txBody>
          <a:bodyPr vert="vert270" wrap="square" rtlCol="0">
            <a:spAutoFit/>
          </a:bodyPr>
          <a:lstStyle/>
          <a:p>
            <a:r>
              <a:rPr lang="en-IN" dirty="0"/>
              <a:t>Factor 2</a:t>
            </a:r>
          </a:p>
        </p:txBody>
      </p:sp>
      <p:cxnSp>
        <p:nvCxnSpPr>
          <p:cNvPr id="7" name="Straight Arrow Connector 6"/>
          <p:cNvCxnSpPr/>
          <p:nvPr/>
        </p:nvCxnSpPr>
        <p:spPr>
          <a:xfrm flipV="1">
            <a:off x="762000" y="2743200"/>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76578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350" y="228600"/>
            <a:ext cx="7886700" cy="1325563"/>
          </a:xfrm>
        </p:spPr>
        <p:txBody>
          <a:bodyPr>
            <a:normAutofit fontScale="90000"/>
          </a:bodyPr>
          <a:lstStyle/>
          <a:p>
            <a:pPr algn="ctr"/>
            <a:r>
              <a:rPr lang="en-US" dirty="0" smtClean="0"/>
              <a:t>Curve Fitting by </a:t>
            </a:r>
            <a:r>
              <a:rPr lang="en-US" dirty="0" err="1" smtClean="0"/>
              <a:t>Kernal</a:t>
            </a:r>
            <a:r>
              <a:rPr lang="en-US" dirty="0" smtClean="0"/>
              <a:t> regression     </a:t>
            </a:r>
            <a:endParaRPr lang="en-IN" dirty="0"/>
          </a:p>
        </p:txBody>
      </p:sp>
      <p:sp>
        <p:nvSpPr>
          <p:cNvPr id="4" name="Slide Number Placeholder 3"/>
          <p:cNvSpPr>
            <a:spLocks noGrp="1"/>
          </p:cNvSpPr>
          <p:nvPr>
            <p:ph type="sldNum" sz="quarter" idx="12"/>
          </p:nvPr>
        </p:nvSpPr>
        <p:spPr/>
        <p:txBody>
          <a:bodyPr/>
          <a:lstStyle/>
          <a:p>
            <a:fld id="{C0B91D6F-16A2-49F5-AF2F-4B84B5D9E1C5}" type="slidenum">
              <a:rPr lang="en-IN" smtClean="0"/>
              <a:pPr/>
              <a:t>35</a:t>
            </a:fld>
            <a:endParaRPr lang="en-IN"/>
          </a:p>
        </p:txBody>
      </p:sp>
      <p:pic>
        <p:nvPicPr>
          <p:cNvPr id="5" name="Chart 1"/>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07232" y="1554163"/>
            <a:ext cx="8305800" cy="43499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352800" y="5904094"/>
            <a:ext cx="1752600" cy="369332"/>
          </a:xfrm>
          <a:prstGeom prst="rect">
            <a:avLst/>
          </a:prstGeom>
          <a:noFill/>
        </p:spPr>
        <p:txBody>
          <a:bodyPr wrap="square" rtlCol="0">
            <a:spAutoFit/>
          </a:bodyPr>
          <a:lstStyle/>
          <a:p>
            <a:r>
              <a:rPr lang="en-IN" dirty="0" smtClean="0"/>
              <a:t>Rainfall</a:t>
            </a:r>
            <a:endParaRPr lang="en-IN" dirty="0"/>
          </a:p>
        </p:txBody>
      </p:sp>
      <p:cxnSp>
        <p:nvCxnSpPr>
          <p:cNvPr id="6" name="Straight Arrow Connector 5"/>
          <p:cNvCxnSpPr/>
          <p:nvPr/>
        </p:nvCxnSpPr>
        <p:spPr>
          <a:xfrm>
            <a:off x="4495800" y="6096000"/>
            <a:ext cx="720774"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8600" y="3200400"/>
            <a:ext cx="461665" cy="1524000"/>
          </a:xfrm>
          <a:prstGeom prst="rect">
            <a:avLst/>
          </a:prstGeom>
          <a:noFill/>
        </p:spPr>
        <p:txBody>
          <a:bodyPr vert="vert270" wrap="square" rtlCol="0">
            <a:spAutoFit/>
          </a:bodyPr>
          <a:lstStyle/>
          <a:p>
            <a:r>
              <a:rPr lang="en-IN" dirty="0" smtClean="0"/>
              <a:t> Yield </a:t>
            </a:r>
            <a:endParaRPr lang="en-IN" dirty="0"/>
          </a:p>
        </p:txBody>
      </p:sp>
      <p:cxnSp>
        <p:nvCxnSpPr>
          <p:cNvPr id="8" name="Straight Arrow Connector 7"/>
          <p:cNvCxnSpPr/>
          <p:nvPr/>
        </p:nvCxnSpPr>
        <p:spPr>
          <a:xfrm flipV="1">
            <a:off x="457200" y="3352800"/>
            <a:ext cx="0" cy="504825"/>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44951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sz="4000" dirty="0" smtClean="0"/>
              <a:t>     Identifying the strike value of the Factor</a:t>
            </a:r>
            <a:endParaRPr lang="en-IN" sz="4000" dirty="0"/>
          </a:p>
        </p:txBody>
      </p:sp>
      <p:sp>
        <p:nvSpPr>
          <p:cNvPr id="3" name="Content Placeholder 2"/>
          <p:cNvSpPr>
            <a:spLocks noGrp="1"/>
          </p:cNvSpPr>
          <p:nvPr>
            <p:ph idx="1"/>
          </p:nvPr>
        </p:nvSpPr>
        <p:spPr/>
        <p:txBody>
          <a:bodyPr/>
          <a:lstStyle/>
          <a:p>
            <a:endParaRPr lang="en-IN" dirty="0" smtClean="0"/>
          </a:p>
          <a:p>
            <a:endParaRPr lang="en-IN" dirty="0"/>
          </a:p>
          <a:p>
            <a:r>
              <a:rPr lang="en-IN" dirty="0" smtClean="0"/>
              <a:t>The yield plot shows the dynamic of yield versus the underlying weather factor</a:t>
            </a:r>
          </a:p>
          <a:p>
            <a:endParaRPr lang="en-IN" dirty="0" smtClean="0"/>
          </a:p>
          <a:p>
            <a:r>
              <a:rPr lang="en-IN" dirty="0" smtClean="0"/>
              <a:t>Analysing the farmer’s questionnaire</a:t>
            </a:r>
          </a:p>
          <a:p>
            <a:endParaRPr lang="en-IN" dirty="0" smtClean="0"/>
          </a:p>
          <a:p>
            <a:r>
              <a:rPr lang="en-IN" dirty="0" smtClean="0"/>
              <a:t>Discussion with agronomists</a:t>
            </a:r>
            <a:endParaRPr lang="en-IN" dirty="0"/>
          </a:p>
        </p:txBody>
      </p:sp>
    </p:spTree>
    <p:extLst>
      <p:ext uri="{BB962C8B-B14F-4D97-AF65-F5344CB8AC3E}">
        <p14:creationId xmlns:p14="http://schemas.microsoft.com/office/powerpoint/2010/main" val="17104392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Premium calculation</a:t>
            </a:r>
            <a:endParaRPr lang="en-IN" dirty="0"/>
          </a:p>
        </p:txBody>
      </p:sp>
      <p:sp>
        <p:nvSpPr>
          <p:cNvPr id="6" name="Content Placeholder 5"/>
          <p:cNvSpPr>
            <a:spLocks noGrp="1"/>
          </p:cNvSpPr>
          <p:nvPr>
            <p:ph idx="1"/>
          </p:nvPr>
        </p:nvSpPr>
        <p:spPr/>
        <p:txBody>
          <a:bodyPr/>
          <a:lstStyle/>
          <a:p>
            <a:r>
              <a:rPr lang="en-US" dirty="0" smtClean="0"/>
              <a:t>Now that we have the Payout/Policy Structure and all the Weather Data how do we calculate the Premium?</a:t>
            </a:r>
          </a:p>
          <a:p>
            <a:r>
              <a:rPr lang="en-US" dirty="0" smtClean="0"/>
              <a:t>Methods considered:</a:t>
            </a:r>
          </a:p>
          <a:p>
            <a:pPr lvl="1"/>
            <a:endParaRPr lang="en-US" dirty="0" smtClean="0"/>
          </a:p>
          <a:p>
            <a:pPr lvl="1"/>
            <a:r>
              <a:rPr lang="en-US" b="1" dirty="0" smtClean="0"/>
              <a:t>Burn Analysis</a:t>
            </a:r>
          </a:p>
          <a:p>
            <a:pPr lvl="1"/>
            <a:r>
              <a:rPr lang="en-US" b="1" dirty="0" smtClean="0"/>
              <a:t>Numerical Integration</a:t>
            </a:r>
            <a:endParaRPr lang="en-US" b="1" dirty="0"/>
          </a:p>
        </p:txBody>
      </p:sp>
      <p:sp>
        <p:nvSpPr>
          <p:cNvPr id="4" name="Slide Number Placeholder 3"/>
          <p:cNvSpPr>
            <a:spLocks noGrp="1"/>
          </p:cNvSpPr>
          <p:nvPr>
            <p:ph type="sldNum" sz="quarter" idx="12"/>
          </p:nvPr>
        </p:nvSpPr>
        <p:spPr/>
        <p:txBody>
          <a:bodyPr/>
          <a:lstStyle/>
          <a:p>
            <a:fld id="{C0B91D6F-16A2-49F5-AF2F-4B84B5D9E1C5}" type="slidenum">
              <a:rPr lang="en-IN" smtClean="0"/>
              <a:pPr/>
              <a:t>37</a:t>
            </a:fld>
            <a:endParaRPr lang="en-IN"/>
          </a:p>
        </p:txBody>
      </p:sp>
    </p:spTree>
    <p:extLst>
      <p:ext uri="{BB962C8B-B14F-4D97-AF65-F5344CB8AC3E}">
        <p14:creationId xmlns:p14="http://schemas.microsoft.com/office/powerpoint/2010/main" val="23078496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Burn Analysis</a:t>
            </a:r>
            <a:endParaRPr lang="en-IN" dirty="0"/>
          </a:p>
        </p:txBody>
      </p:sp>
      <p:sp>
        <p:nvSpPr>
          <p:cNvPr id="3" name="Content Placeholder 2"/>
          <p:cNvSpPr>
            <a:spLocks noGrp="1"/>
          </p:cNvSpPr>
          <p:nvPr>
            <p:ph idx="1"/>
          </p:nvPr>
        </p:nvSpPr>
        <p:spPr/>
        <p:txBody>
          <a:bodyPr>
            <a:normAutofit lnSpcReduction="10000"/>
          </a:bodyPr>
          <a:lstStyle/>
          <a:p>
            <a:r>
              <a:rPr lang="en-US" dirty="0" smtClean="0"/>
              <a:t>This is the first method used to calculate the Risk Premium for the contingent claim</a:t>
            </a:r>
          </a:p>
          <a:p>
            <a:r>
              <a:rPr lang="en-US" dirty="0"/>
              <a:t>A</a:t>
            </a:r>
            <a:r>
              <a:rPr lang="en-US" dirty="0" smtClean="0"/>
              <a:t> simple and a highly effective method, it gives us a good approximation of what the actual pure premium for each weather station would be.</a:t>
            </a:r>
          </a:p>
          <a:p>
            <a:r>
              <a:rPr lang="en-US" dirty="0" smtClean="0"/>
              <a:t>Based on past weather data, it assumes weather conditions in the future will be reminiscent of those experienced in the past. This method puts equal weights on all past events.</a:t>
            </a:r>
          </a:p>
          <a:p>
            <a:endParaRPr lang="en-US" dirty="0" smtClean="0"/>
          </a:p>
          <a:p>
            <a:endParaRPr lang="en-IN" dirty="0"/>
          </a:p>
        </p:txBody>
      </p:sp>
      <p:sp>
        <p:nvSpPr>
          <p:cNvPr id="4" name="Slide Number Placeholder 3"/>
          <p:cNvSpPr>
            <a:spLocks noGrp="1"/>
          </p:cNvSpPr>
          <p:nvPr>
            <p:ph type="sldNum" sz="quarter" idx="12"/>
          </p:nvPr>
        </p:nvSpPr>
        <p:spPr/>
        <p:txBody>
          <a:bodyPr/>
          <a:lstStyle/>
          <a:p>
            <a:fld id="{1C97D1C9-603C-4649-ACDC-62EA0A84502A}" type="slidenum">
              <a:rPr lang="en-IN" smtClean="0"/>
              <a:pPr/>
              <a:t>38</a:t>
            </a:fld>
            <a:endParaRPr lang="en-IN" dirty="0"/>
          </a:p>
        </p:txBody>
      </p:sp>
    </p:spTree>
    <p:extLst>
      <p:ext uri="{BB962C8B-B14F-4D97-AF65-F5344CB8AC3E}">
        <p14:creationId xmlns:p14="http://schemas.microsoft.com/office/powerpoint/2010/main" val="39296199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Applying Burn Analysis</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Historical weather data are cleaned and de-trended </a:t>
                </a:r>
              </a:p>
              <a:p>
                <a:r>
                  <a:rPr lang="en-US" dirty="0" smtClean="0"/>
                  <a:t>Determine the slope of the payoff diagram </a:t>
                </a:r>
              </a:p>
              <a:p>
                <a:r>
                  <a:rPr lang="en-US" dirty="0" smtClean="0"/>
                  <a:t>Determine index value – hypothetical payoffs for each year </a:t>
                </a:r>
              </a:p>
              <a:p>
                <a:r>
                  <a:rPr lang="en-US" dirty="0" smtClean="0"/>
                  <a:t>Calculate payoff average to get:</a:t>
                </a:r>
              </a:p>
              <a:p>
                <a:pPr marL="457200" lvl="1" indent="0">
                  <a:buNone/>
                </a:pPr>
                <a:r>
                  <a:rPr lang="en-US" dirty="0" smtClean="0"/>
                  <a:t>Pure Premium = </a:t>
                </a:r>
                <a14:m>
                  <m:oMath xmlns:m="http://schemas.openxmlformats.org/officeDocument/2006/math">
                    <m:d>
                      <m:dPr>
                        <m:begChr m:val="{"/>
                        <m:endChr m:val="}"/>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𝑛</m:t>
                            </m:r>
                          </m:den>
                        </m:f>
                      </m:e>
                    </m:d>
                    <m:r>
                      <a:rPr lang="en-US" b="0" i="1" smtClean="0">
                        <a:latin typeface="Cambria Math"/>
                      </a:rPr>
                      <m:t>∗</m:t>
                    </m:r>
                    <m:nary>
                      <m:naryPr>
                        <m:chr m:val="∑"/>
                        <m:ctrlPr>
                          <a:rPr lang="en-US" b="0" i="1" smtClean="0">
                            <a:latin typeface="Cambria Math" panose="02040503050406030204" pitchFamily="18" charset="0"/>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𝑛</m:t>
                        </m:r>
                      </m:sup>
                      <m:e>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𝑛</m:t>
                            </m:r>
                          </m:sub>
                        </m:sSub>
                      </m:e>
                    </m:nary>
                  </m:oMath>
                </a14:m>
                <a:endParaRPr lang="en-US" dirty="0" smtClean="0"/>
              </a:p>
              <a:p>
                <a:pPr lvl="1"/>
                <a:r>
                  <a:rPr lang="en-US" dirty="0" smtClean="0"/>
                  <a:t>Where n = number of years; </a:t>
                </a:r>
                <a:r>
                  <a:rPr lang="en-US" sz="2600" dirty="0" smtClean="0"/>
                  <a:t>X = Payout during year n</a:t>
                </a:r>
              </a:p>
              <a:p>
                <a:pPr marL="0" indent="0">
                  <a:buNone/>
                </a:pPr>
                <a:endParaRPr lang="en-US" dirty="0"/>
              </a:p>
              <a:p>
                <a:endParaRPr lang="en-US" dirty="0" smtClean="0"/>
              </a:p>
              <a:p>
                <a:endParaRPr lang="en-US" dirty="0" smtClean="0"/>
              </a:p>
              <a:p>
                <a:endParaRPr lang="en-US" dirty="0" smtClean="0"/>
              </a:p>
              <a:p>
                <a:endParaRPr lang="en-US" dirty="0" smtClean="0"/>
              </a:p>
              <a:p>
                <a:pPr algn="ctr">
                  <a:buNone/>
                </a:pP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t="-1213" r="-519"/>
                </a:stretch>
              </a:blipFill>
            </p:spPr>
            <p:txBody>
              <a:bodyPr/>
              <a:lstStyle/>
              <a:p>
                <a:r>
                  <a:rPr lang="en-IN">
                    <a:noFill/>
                  </a:rPr>
                  <a:t> </a:t>
                </a:r>
              </a:p>
            </p:txBody>
          </p:sp>
        </mc:Fallback>
      </mc:AlternateContent>
      <p:sp>
        <p:nvSpPr>
          <p:cNvPr id="4" name="Slide Number Placeholder 3"/>
          <p:cNvSpPr>
            <a:spLocks noGrp="1"/>
          </p:cNvSpPr>
          <p:nvPr>
            <p:ph type="sldNum" sz="quarter" idx="12"/>
          </p:nvPr>
        </p:nvSpPr>
        <p:spPr/>
        <p:txBody>
          <a:bodyPr/>
          <a:lstStyle/>
          <a:p>
            <a:fld id="{1C97D1C9-603C-4649-ACDC-62EA0A84502A}" type="slidenum">
              <a:rPr lang="en-IN" smtClean="0"/>
              <a:pPr/>
              <a:t>39</a:t>
            </a:fld>
            <a:endParaRPr lang="en-IN" dirty="0"/>
          </a:p>
        </p:txBody>
      </p:sp>
      <p:sp>
        <p:nvSpPr>
          <p:cNvPr id="1026" name="Rectangle 2"/>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N"/>
          </a:p>
        </p:txBody>
      </p:sp>
      <p:sp>
        <p:nvSpPr>
          <p:cNvPr id="1028" name="Rectangle 4"/>
          <p:cNvSpPr>
            <a:spLocks noChangeArrowheads="1"/>
          </p:cNvSpPr>
          <p:nvPr/>
        </p:nvSpPr>
        <p:spPr bwMode="auto">
          <a:xfrm>
            <a:off x="1"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28657923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       What is Weather Index     Insurance</a:t>
            </a:r>
            <a:endParaRPr lang="en-IN" i="1" dirty="0"/>
          </a:p>
        </p:txBody>
      </p:sp>
      <p:sp>
        <p:nvSpPr>
          <p:cNvPr id="3" name="Content Placeholder 2"/>
          <p:cNvSpPr>
            <a:spLocks noGrp="1"/>
          </p:cNvSpPr>
          <p:nvPr>
            <p:ph idx="1"/>
          </p:nvPr>
        </p:nvSpPr>
        <p:spPr/>
        <p:txBody>
          <a:bodyPr/>
          <a:lstStyle/>
          <a:p>
            <a:r>
              <a:rPr lang="en-US" dirty="0" smtClean="0"/>
              <a:t>Weather index insurance is a form of insurance that is linked to weather index such as rainfall rather than a possible consequence of weather, such as crop failure</a:t>
            </a:r>
          </a:p>
          <a:p>
            <a:r>
              <a:rPr lang="en-US" dirty="0" smtClean="0"/>
              <a:t>This distinction resolves number of fundamental problems that makes traditional insurance unworkable </a:t>
            </a:r>
            <a:r>
              <a:rPr lang="en-US" dirty="0"/>
              <a:t>.</a:t>
            </a:r>
            <a:endParaRPr lang="en-IN" dirty="0"/>
          </a:p>
        </p:txBody>
      </p:sp>
    </p:spTree>
    <p:extLst>
      <p:ext uri="{BB962C8B-B14F-4D97-AF65-F5344CB8AC3E}">
        <p14:creationId xmlns:p14="http://schemas.microsoft.com/office/powerpoint/2010/main" val="3657620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Applying Burn Analysis</a:t>
            </a:r>
            <a:endParaRPr lang="en-IN" dirty="0"/>
          </a:p>
        </p:txBody>
      </p:sp>
      <p:sp>
        <p:nvSpPr>
          <p:cNvPr id="3" name="Content Placeholder 2"/>
          <p:cNvSpPr>
            <a:spLocks noGrp="1"/>
          </p:cNvSpPr>
          <p:nvPr>
            <p:ph idx="1"/>
          </p:nvPr>
        </p:nvSpPr>
        <p:spPr/>
        <p:txBody>
          <a:bodyPr/>
          <a:lstStyle/>
          <a:p>
            <a:r>
              <a:rPr lang="en-US" dirty="0" smtClean="0"/>
              <a:t>For the Pure Premium Obtained:</a:t>
            </a:r>
          </a:p>
          <a:p>
            <a:pPr lvl="1"/>
            <a:endParaRPr lang="en-US" dirty="0" smtClean="0"/>
          </a:p>
          <a:p>
            <a:pPr lvl="1"/>
            <a:r>
              <a:rPr lang="en-US" dirty="0" smtClean="0"/>
              <a:t>No discount rate has been used – Short term business</a:t>
            </a:r>
          </a:p>
          <a:p>
            <a:pPr lvl="1"/>
            <a:endParaRPr lang="en-US" dirty="0" smtClean="0"/>
          </a:p>
          <a:p>
            <a:pPr lvl="1"/>
            <a:r>
              <a:rPr lang="en-US" dirty="0" smtClean="0"/>
              <a:t>A loading for expenses, commission, contingency and profit has to be added to obtain:</a:t>
            </a:r>
          </a:p>
          <a:p>
            <a:endParaRPr lang="en-US" dirty="0" smtClean="0"/>
          </a:p>
          <a:p>
            <a:pPr marL="109728" indent="0">
              <a:buNone/>
            </a:pPr>
            <a:r>
              <a:rPr lang="en-US" dirty="0" smtClean="0"/>
              <a:t>     The Office Premium</a:t>
            </a:r>
          </a:p>
          <a:p>
            <a:endParaRPr lang="en-IN" dirty="0"/>
          </a:p>
        </p:txBody>
      </p:sp>
      <p:sp>
        <p:nvSpPr>
          <p:cNvPr id="4" name="Slide Number Placeholder 3"/>
          <p:cNvSpPr>
            <a:spLocks noGrp="1"/>
          </p:cNvSpPr>
          <p:nvPr>
            <p:ph type="sldNum" sz="quarter" idx="12"/>
          </p:nvPr>
        </p:nvSpPr>
        <p:spPr/>
        <p:txBody>
          <a:bodyPr/>
          <a:lstStyle/>
          <a:p>
            <a:fld id="{C0B91D6F-16A2-49F5-AF2F-4B84B5D9E1C5}" type="slidenum">
              <a:rPr lang="en-IN" smtClean="0"/>
              <a:pPr/>
              <a:t>40</a:t>
            </a:fld>
            <a:endParaRPr lang="en-IN"/>
          </a:p>
        </p:txBody>
      </p:sp>
    </p:spTree>
    <p:extLst>
      <p:ext uri="{BB962C8B-B14F-4D97-AF65-F5344CB8AC3E}">
        <p14:creationId xmlns:p14="http://schemas.microsoft.com/office/powerpoint/2010/main" val="37738305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Numerical Integration</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The definite integral we need to approximate is:</a:t>
                </a:r>
              </a:p>
              <a:p>
                <a:pPr lvl="1"/>
                <a:endParaRPr lang="en-US" dirty="0" smtClean="0"/>
              </a:p>
              <a:p>
                <a:pPr lvl="1"/>
                <a:r>
                  <a:rPr lang="en-US" dirty="0" smtClean="0"/>
                  <a:t>Pure </a:t>
                </a:r>
                <a:r>
                  <a:rPr lang="en-US" dirty="0"/>
                  <a:t>Premium = </a:t>
                </a:r>
                <a14:m>
                  <m:oMath xmlns:m="http://schemas.openxmlformats.org/officeDocument/2006/math">
                    <m:nary>
                      <m:naryPr>
                        <m:ctrlPr>
                          <a:rPr lang="en-US" i="1">
                            <a:latin typeface="Cambria Math" panose="02040503050406030204" pitchFamily="18" charset="0"/>
                          </a:rPr>
                        </m:ctrlPr>
                      </m:naryPr>
                      <m:sub>
                        <m:r>
                          <m:rPr>
                            <m:brk m:alnAt="23"/>
                          </m:rPr>
                          <a:rPr lang="en-US" i="1">
                            <a:latin typeface="Cambria Math"/>
                          </a:rPr>
                          <m:t>𝑥</m:t>
                        </m:r>
                        <m:r>
                          <a:rPr lang="en-US" i="1">
                            <a:latin typeface="Cambria Math"/>
                          </a:rPr>
                          <m:t>=0</m:t>
                        </m:r>
                      </m:sub>
                      <m:sup>
                        <m:r>
                          <a:rPr lang="en-US" i="1">
                            <a:latin typeface="Cambria Math"/>
                          </a:rPr>
                          <m:t>𝑚𝑎𝑥</m:t>
                        </m:r>
                      </m:sup>
                      <m:e>
                        <m:r>
                          <a:rPr lang="en-US" i="1">
                            <a:latin typeface="Cambria Math"/>
                          </a:rPr>
                          <m:t>𝑓</m:t>
                        </m:r>
                        <m:d>
                          <m:dPr>
                            <m:ctrlPr>
                              <a:rPr lang="en-US" i="1">
                                <a:latin typeface="Cambria Math" panose="02040503050406030204" pitchFamily="18" charset="0"/>
                              </a:rPr>
                            </m:ctrlPr>
                          </m:dPr>
                          <m:e>
                            <m:r>
                              <a:rPr lang="en-US" i="1">
                                <a:latin typeface="Cambria Math"/>
                              </a:rPr>
                              <m:t>𝑥</m:t>
                            </m:r>
                          </m:e>
                        </m:d>
                        <m:r>
                          <a:rPr lang="en-US" b="0" i="1" smtClean="0">
                            <a:latin typeface="Cambria Math"/>
                          </a:rPr>
                          <m:t>𝑔</m:t>
                        </m:r>
                        <m:d>
                          <m:dPr>
                            <m:ctrlPr>
                              <a:rPr lang="en-US" i="1">
                                <a:latin typeface="Cambria Math" panose="02040503050406030204" pitchFamily="18" charset="0"/>
                              </a:rPr>
                            </m:ctrlPr>
                          </m:dPr>
                          <m:e>
                            <m:r>
                              <a:rPr lang="en-US" i="1">
                                <a:latin typeface="Cambria Math"/>
                              </a:rPr>
                              <m:t>𝑥</m:t>
                            </m:r>
                          </m:e>
                        </m:d>
                        <m:r>
                          <a:rPr lang="en-US" i="1">
                            <a:latin typeface="Cambria Math"/>
                          </a:rPr>
                          <m:t>𝑑𝑥</m:t>
                        </m:r>
                      </m:e>
                    </m:nary>
                  </m:oMath>
                </a14:m>
                <a:endParaRPr lang="en-US" dirty="0" smtClean="0"/>
              </a:p>
              <a:p>
                <a:pPr marL="457200" lvl="1" indent="0">
                  <a:buNone/>
                </a:pPr>
                <a:r>
                  <a:rPr lang="en-US" dirty="0" smtClean="0"/>
                  <a:t>		x    = </a:t>
                </a:r>
                <a:r>
                  <a:rPr lang="en-US" dirty="0"/>
                  <a:t>Rainfall </a:t>
                </a:r>
                <a:r>
                  <a:rPr lang="en-US" dirty="0" smtClean="0"/>
                  <a:t>values</a:t>
                </a:r>
                <a:endParaRPr lang="en-US" dirty="0"/>
              </a:p>
              <a:p>
                <a:pPr marL="457200" lvl="1" indent="0">
                  <a:buNone/>
                </a:pPr>
                <a:r>
                  <a:rPr lang="en-US" dirty="0"/>
                  <a:t>		f(x) = </a:t>
                </a:r>
                <a:r>
                  <a:rPr lang="en-US" dirty="0" err="1"/>
                  <a:t>pdf</a:t>
                </a:r>
                <a:r>
                  <a:rPr lang="en-US" dirty="0"/>
                  <a:t> of the fitted distribution</a:t>
                </a:r>
              </a:p>
              <a:p>
                <a:pPr marL="457200" lvl="1" indent="0">
                  <a:buNone/>
                </a:pPr>
                <a:r>
                  <a:rPr lang="en-US" dirty="0"/>
                  <a:t>		</a:t>
                </a:r>
                <a:r>
                  <a:rPr lang="en-US" dirty="0" smtClean="0"/>
                  <a:t>g(x</a:t>
                </a:r>
                <a:r>
                  <a:rPr lang="en-US" dirty="0"/>
                  <a:t>) = </a:t>
                </a:r>
                <a:r>
                  <a:rPr lang="en-US" dirty="0" smtClean="0"/>
                  <a:t>Payout for </a:t>
                </a:r>
                <a:r>
                  <a:rPr lang="en-US" dirty="0"/>
                  <a:t>x mm of Rainfall </a:t>
                </a:r>
              </a:p>
              <a:p>
                <a:r>
                  <a:rPr lang="en-US" dirty="0" smtClean="0"/>
                  <a:t>Consider this as the product of the payout and the probability of the payout, summed over all the possibilities of rainfall.</a:t>
                </a:r>
                <a:endParaRPr lang="en-US" dirty="0"/>
              </a:p>
              <a:p>
                <a:pPr lvl="1"/>
                <a:endParaRPr lang="en-US" dirty="0" smtClean="0"/>
              </a:p>
              <a:p>
                <a:pPr lvl="1"/>
                <a:endParaRPr lang="en-US" dirty="0" smtClean="0"/>
              </a:p>
              <a:p>
                <a:pPr lvl="1"/>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t="-1213" r="-667"/>
                </a:stretch>
              </a:blipFill>
            </p:spPr>
            <p:txBody>
              <a:bodyPr/>
              <a:lstStyle/>
              <a:p>
                <a:r>
                  <a:rPr lang="en-IN">
                    <a:noFill/>
                  </a:rPr>
                  <a:t> </a:t>
                </a:r>
              </a:p>
            </p:txBody>
          </p:sp>
        </mc:Fallback>
      </mc:AlternateContent>
      <p:sp>
        <p:nvSpPr>
          <p:cNvPr id="4" name="Slide Number Placeholder 3"/>
          <p:cNvSpPr>
            <a:spLocks noGrp="1"/>
          </p:cNvSpPr>
          <p:nvPr>
            <p:ph type="sldNum" sz="quarter" idx="12"/>
          </p:nvPr>
        </p:nvSpPr>
        <p:spPr/>
        <p:txBody>
          <a:bodyPr/>
          <a:lstStyle/>
          <a:p>
            <a:fld id="{C0B91D6F-16A2-49F5-AF2F-4B84B5D9E1C5}" type="slidenum">
              <a:rPr lang="en-IN" smtClean="0"/>
              <a:pPr/>
              <a:t>41</a:t>
            </a:fld>
            <a:endParaRPr lang="en-IN"/>
          </a:p>
        </p:txBody>
      </p:sp>
    </p:spTree>
    <p:extLst>
      <p:ext uri="{BB962C8B-B14F-4D97-AF65-F5344CB8AC3E}">
        <p14:creationId xmlns:p14="http://schemas.microsoft.com/office/powerpoint/2010/main" val="12069016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Numerical Integration</a:t>
            </a:r>
            <a:endParaRPr lang="en-IN" dirty="0"/>
          </a:p>
        </p:txBody>
      </p:sp>
      <p:sp>
        <p:nvSpPr>
          <p:cNvPr id="3" name="Content Placeholder 2"/>
          <p:cNvSpPr>
            <a:spLocks noGrp="1"/>
          </p:cNvSpPr>
          <p:nvPr>
            <p:ph idx="1"/>
          </p:nvPr>
        </p:nvSpPr>
        <p:spPr/>
        <p:txBody>
          <a:bodyPr>
            <a:normAutofit fontScale="92500"/>
          </a:bodyPr>
          <a:lstStyle/>
          <a:p>
            <a:r>
              <a:rPr lang="en-US" dirty="0" smtClean="0"/>
              <a:t>Steps involved:</a:t>
            </a:r>
          </a:p>
          <a:p>
            <a:pPr lvl="1"/>
            <a:r>
              <a:rPr lang="en-US" dirty="0" smtClean="0"/>
              <a:t>Fit a Probability Density Function to the rainfall data.</a:t>
            </a:r>
          </a:p>
          <a:p>
            <a:pPr lvl="2"/>
            <a:r>
              <a:rPr lang="en-US" dirty="0" smtClean="0"/>
              <a:t>Software that can do this: Easy Fit, R, </a:t>
            </a:r>
            <a:r>
              <a:rPr lang="en-US" dirty="0" err="1" smtClean="0"/>
              <a:t>Matlab</a:t>
            </a:r>
            <a:r>
              <a:rPr lang="en-US" dirty="0" smtClean="0"/>
              <a:t>, SPSS etc.</a:t>
            </a:r>
            <a:endParaRPr lang="en-US" dirty="0"/>
          </a:p>
          <a:p>
            <a:pPr lvl="1"/>
            <a:r>
              <a:rPr lang="en-US" dirty="0" smtClean="0"/>
              <a:t>Validate the best fit using Statistical tests such as Chi-Square, Kolmogorov-Smirnov and Anderson-Darling.</a:t>
            </a:r>
          </a:p>
          <a:p>
            <a:pPr lvl="1"/>
            <a:r>
              <a:rPr lang="en-US" dirty="0" smtClean="0"/>
              <a:t>Q-Q Plots</a:t>
            </a:r>
          </a:p>
          <a:p>
            <a:pPr lvl="1"/>
            <a:r>
              <a:rPr lang="en-US" dirty="0" smtClean="0"/>
              <a:t>Obtain the Payout Structure.</a:t>
            </a:r>
          </a:p>
          <a:p>
            <a:pPr lvl="1"/>
            <a:r>
              <a:rPr lang="en-US" dirty="0" smtClean="0"/>
              <a:t>Generate the PDF values for each value of rainfall possible in the time period</a:t>
            </a:r>
          </a:p>
          <a:p>
            <a:pPr lvl="1"/>
            <a:r>
              <a:rPr lang="en-US" dirty="0" smtClean="0"/>
              <a:t>Obtain the Pure Premium by Numerically Integrating the Product of the Payout and the PDF values for each value of the Rainfall. </a:t>
            </a:r>
            <a:endParaRPr lang="en-IN" dirty="0"/>
          </a:p>
        </p:txBody>
      </p:sp>
      <p:sp>
        <p:nvSpPr>
          <p:cNvPr id="4" name="Slide Number Placeholder 3"/>
          <p:cNvSpPr>
            <a:spLocks noGrp="1"/>
          </p:cNvSpPr>
          <p:nvPr>
            <p:ph type="sldNum" sz="quarter" idx="12"/>
          </p:nvPr>
        </p:nvSpPr>
        <p:spPr/>
        <p:txBody>
          <a:bodyPr/>
          <a:lstStyle/>
          <a:p>
            <a:fld id="{C0B91D6F-16A2-49F5-AF2F-4B84B5D9E1C5}" type="slidenum">
              <a:rPr lang="en-IN" smtClean="0"/>
              <a:pPr/>
              <a:t>42</a:t>
            </a:fld>
            <a:endParaRPr lang="en-IN"/>
          </a:p>
        </p:txBody>
      </p:sp>
    </p:spTree>
    <p:extLst>
      <p:ext uri="{BB962C8B-B14F-4D97-AF65-F5344CB8AC3E}">
        <p14:creationId xmlns:p14="http://schemas.microsoft.com/office/powerpoint/2010/main" val="39169947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653777"/>
          </a:xfrm>
        </p:spPr>
        <p:txBody>
          <a:bodyPr>
            <a:normAutofit fontScale="90000"/>
          </a:bodyPr>
          <a:lstStyle/>
          <a:p>
            <a:pPr algn="ctr"/>
            <a:r>
              <a:rPr lang="en-US" dirty="0" smtClean="0"/>
              <a:t>      PDF Fitting on monthly rainfall Data</a:t>
            </a:r>
            <a:endParaRPr lang="en-US" dirty="0"/>
          </a:p>
        </p:txBody>
      </p:sp>
      <p:sp>
        <p:nvSpPr>
          <p:cNvPr id="5" name="Content Placeholder 4"/>
          <p:cNvSpPr>
            <a:spLocks noGrp="1"/>
          </p:cNvSpPr>
          <p:nvPr>
            <p:ph idx="1"/>
          </p:nvPr>
        </p:nvSpPr>
        <p:spPr>
          <a:xfrm>
            <a:off x="381000" y="1423852"/>
            <a:ext cx="8349887" cy="5197249"/>
          </a:xfrm>
        </p:spPr>
        <p:txBody>
          <a:bodyPr/>
          <a:lstStyle/>
          <a:p>
            <a:pPr>
              <a:buNone/>
            </a:pPr>
            <a:r>
              <a:rPr lang="en-US" dirty="0" smtClean="0"/>
              <a:t>Data : Cumulative rainfall at a weather station in the month of April  </a:t>
            </a:r>
          </a:p>
          <a:p>
            <a:pPr>
              <a:buNone/>
            </a:pPr>
            <a:r>
              <a:rPr lang="en-US" dirty="0" smtClean="0"/>
              <a:t>Data Range: </a:t>
            </a:r>
            <a:r>
              <a:rPr lang="en-US" sz="2000" dirty="0" smtClean="0"/>
              <a:t>1981-2010</a:t>
            </a:r>
          </a:p>
          <a:p>
            <a:pPr>
              <a:buNone/>
            </a:pPr>
            <a:endParaRPr lang="en-US" dirty="0" smtClean="0"/>
          </a:p>
          <a:p>
            <a:pPr>
              <a:buNone/>
            </a:pPr>
            <a:r>
              <a:rPr lang="en-US" dirty="0" smtClean="0"/>
              <a:t>Fitted curve – GAMMA </a:t>
            </a:r>
          </a:p>
          <a:p>
            <a:pPr>
              <a:buNone/>
            </a:pPr>
            <a:endParaRPr lang="en-US" dirty="0" smtClean="0"/>
          </a:p>
          <a:p>
            <a:pPr>
              <a:buNone/>
            </a:pPr>
            <a:r>
              <a:rPr lang="en-US" dirty="0" smtClean="0"/>
              <a:t>MLE : </a:t>
            </a:r>
          </a:p>
          <a:p>
            <a:pPr>
              <a:buNone/>
            </a:pPr>
            <a:r>
              <a:rPr lang="en-US" dirty="0" smtClean="0"/>
              <a:t>   alpha =  6.3156</a:t>
            </a:r>
          </a:p>
          <a:p>
            <a:pPr>
              <a:buNone/>
            </a:pPr>
            <a:r>
              <a:rPr lang="en-US" dirty="0" smtClean="0"/>
              <a:t>   beta =   54.205 </a:t>
            </a:r>
          </a:p>
          <a:p>
            <a:pPr>
              <a:buNone/>
            </a:pPr>
            <a:endParaRPr lang="en-US" dirty="0"/>
          </a:p>
        </p:txBody>
      </p:sp>
      <p:pic>
        <p:nvPicPr>
          <p:cNvPr id="6" name="Picture 5"/>
          <p:cNvPicPr>
            <a:picLocks noChangeAspect="1"/>
          </p:cNvPicPr>
          <p:nvPr/>
        </p:nvPicPr>
        <p:blipFill>
          <a:blip r:embed="rId2" cstate="print"/>
          <a:stretch>
            <a:fillRect/>
          </a:stretch>
        </p:blipFill>
        <p:spPr>
          <a:xfrm>
            <a:off x="4893206" y="2299882"/>
            <a:ext cx="4266452" cy="4558117"/>
          </a:xfrm>
          <a:prstGeom prst="rect">
            <a:avLst/>
          </a:prstGeom>
        </p:spPr>
      </p:pic>
    </p:spTree>
    <p:extLst>
      <p:ext uri="{BB962C8B-B14F-4D97-AF65-F5344CB8AC3E}">
        <p14:creationId xmlns:p14="http://schemas.microsoft.com/office/powerpoint/2010/main" val="25558620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Goodness of Fit</a:t>
            </a:r>
            <a:endParaRPr lang="en-US" dirty="0"/>
          </a:p>
        </p:txBody>
      </p:sp>
      <p:sp>
        <p:nvSpPr>
          <p:cNvPr id="3" name="Content Placeholder 2"/>
          <p:cNvSpPr>
            <a:spLocks noGrp="1"/>
          </p:cNvSpPr>
          <p:nvPr>
            <p:ph idx="1"/>
          </p:nvPr>
        </p:nvSpPr>
        <p:spPr>
          <a:xfrm>
            <a:off x="76200" y="1481328"/>
            <a:ext cx="8991600" cy="4525963"/>
          </a:xfrm>
        </p:spPr>
        <p:txBody>
          <a:bodyPr/>
          <a:lstStyle/>
          <a:p>
            <a:pPr marL="109728" indent="0">
              <a:buNone/>
            </a:pPr>
            <a:r>
              <a:rPr lang="en-US" b="1" dirty="0" smtClean="0"/>
              <a:t>Gamma</a:t>
            </a:r>
            <a:r>
              <a:rPr lang="en-US" dirty="0" smtClean="0"/>
              <a:t>   </a:t>
            </a:r>
            <a:r>
              <a:rPr lang="en-US" dirty="0" err="1" smtClean="0"/>
              <a:t>Kolmogorov</a:t>
            </a:r>
            <a:r>
              <a:rPr lang="en-US" dirty="0" smtClean="0"/>
              <a:t>-Smirnov </a:t>
            </a:r>
          </a:p>
          <a:p>
            <a:pPr marL="109728" indent="0">
              <a:buNone/>
            </a:pPr>
            <a:endParaRPr lang="en-US" dirty="0" smtClean="0"/>
          </a:p>
          <a:p>
            <a:pPr marL="109728" indent="0">
              <a:buNone/>
            </a:pPr>
            <a:r>
              <a:rPr lang="en-US" dirty="0" smtClean="0"/>
              <a:t>Sample Size           30 </a:t>
            </a:r>
          </a:p>
          <a:p>
            <a:pPr marL="109728" indent="0">
              <a:buNone/>
            </a:pPr>
            <a:r>
              <a:rPr lang="en-US" dirty="0" smtClean="0"/>
              <a:t>Statistic                 0.08126 </a:t>
            </a:r>
          </a:p>
          <a:p>
            <a:pPr marL="109728" indent="0">
              <a:buNone/>
            </a:pPr>
            <a:r>
              <a:rPr lang="en-US" dirty="0" smtClean="0"/>
              <a:t>Alpha              0.2      0.1       0.05     0.02      0.01 </a:t>
            </a:r>
          </a:p>
          <a:p>
            <a:pPr marL="109728" indent="0">
              <a:buNone/>
            </a:pPr>
            <a:r>
              <a:rPr lang="en-US" dirty="0" smtClean="0"/>
              <a:t>Critical Value </a:t>
            </a:r>
            <a:r>
              <a:rPr lang="en-US" sz="2000" dirty="0" smtClean="0"/>
              <a:t>.19032   0.21756   0.2417      0.27023 </a:t>
            </a:r>
            <a:r>
              <a:rPr lang="en-US" sz="2000" dirty="0"/>
              <a:t>  0.28987 </a:t>
            </a:r>
          </a:p>
          <a:p>
            <a:pPr marL="109728" indent="0">
              <a:buNone/>
            </a:pPr>
            <a:r>
              <a:rPr lang="en-US" dirty="0" smtClean="0"/>
              <a:t>Reject?             No      </a:t>
            </a:r>
            <a:r>
              <a:rPr lang="en-US" dirty="0" err="1" smtClean="0"/>
              <a:t>No</a:t>
            </a:r>
            <a:r>
              <a:rPr lang="en-US" dirty="0" smtClean="0"/>
              <a:t>       </a:t>
            </a:r>
            <a:r>
              <a:rPr lang="en-US" dirty="0" err="1" smtClean="0"/>
              <a:t>No</a:t>
            </a:r>
            <a:r>
              <a:rPr lang="en-US" dirty="0" smtClean="0"/>
              <a:t>         </a:t>
            </a:r>
            <a:r>
              <a:rPr lang="en-US" dirty="0" err="1" smtClean="0"/>
              <a:t>No</a:t>
            </a:r>
            <a:r>
              <a:rPr lang="en-US" dirty="0" smtClean="0"/>
              <a:t>        </a:t>
            </a:r>
            <a:r>
              <a:rPr lang="en-US" dirty="0" err="1" smtClean="0"/>
              <a:t>No</a:t>
            </a:r>
            <a:r>
              <a:rPr lang="en-US" dirty="0" smtClean="0"/>
              <a:t>   </a:t>
            </a:r>
            <a:endParaRPr lang="en-US" dirty="0"/>
          </a:p>
        </p:txBody>
      </p:sp>
    </p:spTree>
    <p:extLst>
      <p:ext uri="{BB962C8B-B14F-4D97-AF65-F5344CB8AC3E}">
        <p14:creationId xmlns:p14="http://schemas.microsoft.com/office/powerpoint/2010/main" val="4070200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Premium Loading</a:t>
            </a:r>
            <a:endParaRPr lang="en-IN" dirty="0"/>
          </a:p>
        </p:txBody>
      </p:sp>
      <p:sp>
        <p:nvSpPr>
          <p:cNvPr id="3" name="Content Placeholder 2"/>
          <p:cNvSpPr>
            <a:spLocks noGrp="1"/>
          </p:cNvSpPr>
          <p:nvPr>
            <p:ph idx="1"/>
          </p:nvPr>
        </p:nvSpPr>
        <p:spPr/>
        <p:txBody>
          <a:bodyPr>
            <a:normAutofit/>
          </a:bodyPr>
          <a:lstStyle/>
          <a:p>
            <a:r>
              <a:rPr lang="en-US" dirty="0" smtClean="0"/>
              <a:t>Pure Premium to Office Premium</a:t>
            </a:r>
          </a:p>
          <a:p>
            <a:pPr lvl="1"/>
            <a:endParaRPr lang="en-US" dirty="0" smtClean="0"/>
          </a:p>
          <a:p>
            <a:pPr lvl="1"/>
            <a:r>
              <a:rPr lang="en-US" dirty="0" smtClean="0"/>
              <a:t>Expenses have to consider the cost of acquiring the business. This includes farmer awareness campaigns necessary for selling the product. To be able to incorporate this into the structure the future sales targets for each station have to be considered. </a:t>
            </a:r>
          </a:p>
          <a:p>
            <a:pPr lvl="1"/>
            <a:r>
              <a:rPr lang="en-US" dirty="0" smtClean="0"/>
              <a:t>A loading for contingencies can be added by considering the standard deviation of the payout over the weather variable.</a:t>
            </a:r>
          </a:p>
          <a:p>
            <a:pPr lvl="1"/>
            <a:r>
              <a:rPr lang="en-US" dirty="0" smtClean="0"/>
              <a:t>The sum of all the above gives us the Office Premium.</a:t>
            </a:r>
          </a:p>
          <a:p>
            <a:pPr lvl="1"/>
            <a:endParaRPr lang="en-US" dirty="0" smtClean="0"/>
          </a:p>
          <a:p>
            <a:pPr marL="0" indent="0">
              <a:buNone/>
            </a:pPr>
            <a:endParaRPr lang="en-IN" dirty="0"/>
          </a:p>
        </p:txBody>
      </p:sp>
      <p:sp>
        <p:nvSpPr>
          <p:cNvPr id="4" name="Slide Number Placeholder 3"/>
          <p:cNvSpPr>
            <a:spLocks noGrp="1"/>
          </p:cNvSpPr>
          <p:nvPr>
            <p:ph type="sldNum" sz="quarter" idx="12"/>
          </p:nvPr>
        </p:nvSpPr>
        <p:spPr/>
        <p:txBody>
          <a:bodyPr/>
          <a:lstStyle/>
          <a:p>
            <a:fld id="{C0B91D6F-16A2-49F5-AF2F-4B84B5D9E1C5}" type="slidenum">
              <a:rPr lang="en-IN" smtClean="0"/>
              <a:pPr/>
              <a:t>45</a:t>
            </a:fld>
            <a:endParaRPr lang="en-IN"/>
          </a:p>
        </p:txBody>
      </p:sp>
    </p:spTree>
    <p:extLst>
      <p:ext uri="{BB962C8B-B14F-4D97-AF65-F5344CB8AC3E}">
        <p14:creationId xmlns:p14="http://schemas.microsoft.com/office/powerpoint/2010/main" val="9907194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Example Policy</a:t>
            </a:r>
            <a:endParaRPr lang="en-IN" dirty="0"/>
          </a:p>
        </p:txBody>
      </p:sp>
      <p:sp>
        <p:nvSpPr>
          <p:cNvPr id="3" name="Content Placeholder 2"/>
          <p:cNvSpPr>
            <a:spLocks noGrp="1"/>
          </p:cNvSpPr>
          <p:nvPr>
            <p:ph idx="1"/>
          </p:nvPr>
        </p:nvSpPr>
        <p:spPr>
          <a:xfrm>
            <a:off x="76200" y="1481328"/>
            <a:ext cx="8991600" cy="5224272"/>
          </a:xfrm>
        </p:spPr>
        <p:txBody>
          <a:bodyPr>
            <a:normAutofit fontScale="92500" lnSpcReduction="10000"/>
          </a:bodyPr>
          <a:lstStyle/>
          <a:p>
            <a:r>
              <a:rPr lang="en-US" dirty="0" smtClean="0"/>
              <a:t>Strike Value= 100 mm</a:t>
            </a:r>
          </a:p>
          <a:p>
            <a:r>
              <a:rPr lang="en-US" dirty="0" smtClean="0"/>
              <a:t>Stop Loss   = 20 mm</a:t>
            </a:r>
          </a:p>
          <a:p>
            <a:endParaRPr lang="en-US" dirty="0"/>
          </a:p>
          <a:p>
            <a:pPr marL="109728" indent="0">
              <a:buNone/>
            </a:pPr>
            <a:r>
              <a:rPr lang="en-US" dirty="0" smtClean="0"/>
              <a:t>If a farmer is willing to pay  300 as premium per month then:</a:t>
            </a:r>
          </a:p>
          <a:p>
            <a:pPr lvl="1"/>
            <a:r>
              <a:rPr lang="en-US" dirty="0" smtClean="0"/>
              <a:t>Sum insured is :  3728 </a:t>
            </a:r>
          </a:p>
          <a:p>
            <a:pPr lvl="1"/>
            <a:r>
              <a:rPr lang="en-US" dirty="0" smtClean="0"/>
              <a:t>Minimum payout :  372.8 </a:t>
            </a:r>
          </a:p>
          <a:p>
            <a:pPr lvl="1"/>
            <a:r>
              <a:rPr lang="en-US" dirty="0" smtClean="0"/>
              <a:t>Payout per unit:  41.94</a:t>
            </a:r>
          </a:p>
          <a:p>
            <a:pPr lvl="1">
              <a:buNone/>
            </a:pPr>
            <a:endParaRPr lang="en-US" dirty="0" smtClean="0"/>
          </a:p>
          <a:p>
            <a:pPr lvl="1"/>
            <a:r>
              <a:rPr lang="en-US" dirty="0" smtClean="0"/>
              <a:t>If the cumulative rainfall is 70 mm then the payout is calculated as :</a:t>
            </a:r>
          </a:p>
          <a:p>
            <a:pPr lvl="1">
              <a:buNone/>
            </a:pPr>
            <a:r>
              <a:rPr lang="en-US" dirty="0" smtClean="0"/>
              <a:t>                372.8 + (100-70)*41.94 = 1631</a:t>
            </a:r>
          </a:p>
          <a:p>
            <a:pPr lvl="1"/>
            <a:r>
              <a:rPr lang="en-US" dirty="0" smtClean="0"/>
              <a:t>If cumulative rainfall falls below 20mm then payout is:</a:t>
            </a:r>
          </a:p>
          <a:p>
            <a:pPr lvl="1">
              <a:buNone/>
            </a:pPr>
            <a:r>
              <a:rPr lang="en-US" dirty="0" smtClean="0"/>
              <a:t>                 372.8+(80*41.94) = 3728</a:t>
            </a:r>
          </a:p>
          <a:p>
            <a:pPr lvl="1"/>
            <a:endParaRPr lang="en-US" dirty="0" smtClean="0"/>
          </a:p>
        </p:txBody>
      </p:sp>
    </p:spTree>
    <p:extLst>
      <p:ext uri="{BB962C8B-B14F-4D97-AF65-F5344CB8AC3E}">
        <p14:creationId xmlns:p14="http://schemas.microsoft.com/office/powerpoint/2010/main" val="27643768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IN" dirty="0" smtClean="0"/>
              <a:t>       Challenges and Solutions</a:t>
            </a:r>
            <a:endParaRPr lang="en-IN" dirty="0"/>
          </a:p>
        </p:txBody>
      </p:sp>
      <p:sp>
        <p:nvSpPr>
          <p:cNvPr id="3" name="Text Placeholder 2"/>
          <p:cNvSpPr>
            <a:spLocks noGrp="1"/>
          </p:cNvSpPr>
          <p:nvPr>
            <p:ph type="body" idx="1"/>
          </p:nvPr>
        </p:nvSpPr>
        <p:spPr>
          <a:xfrm>
            <a:off x="228600" y="1143000"/>
            <a:ext cx="4040188" cy="762000"/>
          </a:xfrm>
        </p:spPr>
        <p:txBody>
          <a:bodyPr/>
          <a:lstStyle/>
          <a:p>
            <a:r>
              <a:rPr lang="en-IN" dirty="0" smtClean="0"/>
              <a:t>            Challenges</a:t>
            </a:r>
            <a:endParaRPr lang="en-IN" dirty="0"/>
          </a:p>
        </p:txBody>
      </p:sp>
      <p:sp>
        <p:nvSpPr>
          <p:cNvPr id="4" name="Content Placeholder 3"/>
          <p:cNvSpPr>
            <a:spLocks noGrp="1"/>
          </p:cNvSpPr>
          <p:nvPr>
            <p:ph sz="half" idx="2"/>
          </p:nvPr>
        </p:nvSpPr>
        <p:spPr>
          <a:xfrm>
            <a:off x="457200" y="2057400"/>
            <a:ext cx="4040188" cy="3941763"/>
          </a:xfrm>
        </p:spPr>
        <p:txBody>
          <a:bodyPr>
            <a:normAutofit/>
          </a:bodyPr>
          <a:lstStyle/>
          <a:p>
            <a:endParaRPr lang="en-US" sz="2400" dirty="0" smtClean="0"/>
          </a:p>
          <a:p>
            <a:r>
              <a:rPr lang="en-US" sz="2400" dirty="0" smtClean="0"/>
              <a:t>Farmer </a:t>
            </a:r>
            <a:r>
              <a:rPr lang="en-US" sz="2400" dirty="0"/>
              <a:t>Awareness</a:t>
            </a:r>
          </a:p>
          <a:p>
            <a:endParaRPr lang="en-US" sz="2400" dirty="0" smtClean="0"/>
          </a:p>
          <a:p>
            <a:r>
              <a:rPr lang="en-US" sz="2400" dirty="0" smtClean="0"/>
              <a:t>Data </a:t>
            </a:r>
            <a:r>
              <a:rPr lang="en-US" sz="2400" dirty="0"/>
              <a:t>Collection</a:t>
            </a:r>
          </a:p>
          <a:p>
            <a:endParaRPr lang="en-US" sz="2400" dirty="0" smtClean="0"/>
          </a:p>
          <a:p>
            <a:r>
              <a:rPr lang="en-US" sz="2400" dirty="0" smtClean="0"/>
              <a:t>Reducing </a:t>
            </a:r>
            <a:r>
              <a:rPr lang="en-US" sz="2400" dirty="0"/>
              <a:t>Basis Risk</a:t>
            </a:r>
          </a:p>
          <a:p>
            <a:endParaRPr lang="en-US" sz="2400" dirty="0" smtClean="0"/>
          </a:p>
          <a:p>
            <a:r>
              <a:rPr lang="en-US" sz="2400" dirty="0" smtClean="0"/>
              <a:t>Affordability </a:t>
            </a:r>
            <a:r>
              <a:rPr lang="en-US" sz="2400" dirty="0"/>
              <a:t>of Premium </a:t>
            </a:r>
            <a:r>
              <a:rPr lang="en-US" sz="2400" dirty="0" smtClean="0"/>
              <a:t>Rates</a:t>
            </a:r>
            <a:endParaRPr lang="en-US" sz="2400" dirty="0"/>
          </a:p>
        </p:txBody>
      </p:sp>
      <p:sp>
        <p:nvSpPr>
          <p:cNvPr id="5" name="Text Placeholder 4"/>
          <p:cNvSpPr>
            <a:spLocks noGrp="1"/>
          </p:cNvSpPr>
          <p:nvPr>
            <p:ph type="body" sz="quarter" idx="3"/>
          </p:nvPr>
        </p:nvSpPr>
        <p:spPr>
          <a:xfrm>
            <a:off x="4419600" y="1143000"/>
            <a:ext cx="4041775" cy="762000"/>
          </a:xfrm>
        </p:spPr>
        <p:txBody>
          <a:bodyPr/>
          <a:lstStyle/>
          <a:p>
            <a:r>
              <a:rPr lang="en-IN" dirty="0" smtClean="0"/>
              <a:t>               Solutions</a:t>
            </a:r>
            <a:endParaRPr lang="en-IN" dirty="0"/>
          </a:p>
        </p:txBody>
      </p:sp>
      <p:sp>
        <p:nvSpPr>
          <p:cNvPr id="6" name="Content Placeholder 5"/>
          <p:cNvSpPr>
            <a:spLocks noGrp="1"/>
          </p:cNvSpPr>
          <p:nvPr>
            <p:ph sz="quarter" idx="4"/>
          </p:nvPr>
        </p:nvSpPr>
        <p:spPr>
          <a:xfrm>
            <a:off x="4648200" y="1905000"/>
            <a:ext cx="4041775" cy="3941763"/>
          </a:xfrm>
        </p:spPr>
        <p:txBody>
          <a:bodyPr>
            <a:normAutofit fontScale="92500"/>
          </a:bodyPr>
          <a:lstStyle/>
          <a:p>
            <a:endParaRPr lang="en-IN" sz="2400" dirty="0" smtClean="0"/>
          </a:p>
          <a:p>
            <a:r>
              <a:rPr lang="en-IN" sz="2400" dirty="0" smtClean="0"/>
              <a:t>Reach Farmers through workshops, field visits , NGO</a:t>
            </a:r>
          </a:p>
          <a:p>
            <a:r>
              <a:rPr lang="en-IN" sz="2400" dirty="0" smtClean="0"/>
              <a:t>Metrological Department, Department of Statistics , farmers records</a:t>
            </a:r>
          </a:p>
          <a:p>
            <a:r>
              <a:rPr lang="en-IN" sz="2400" dirty="0" smtClean="0"/>
              <a:t>Identifying more number of weather stations, Using satellite</a:t>
            </a:r>
          </a:p>
          <a:p>
            <a:r>
              <a:rPr lang="en-IN" sz="2400" dirty="0" smtClean="0"/>
              <a:t>Government Subsidy</a:t>
            </a:r>
          </a:p>
          <a:p>
            <a:endParaRPr lang="en-IN" sz="2400" dirty="0"/>
          </a:p>
        </p:txBody>
      </p:sp>
    </p:spTree>
    <p:extLst>
      <p:ext uri="{BB962C8B-B14F-4D97-AF65-F5344CB8AC3E}">
        <p14:creationId xmlns:p14="http://schemas.microsoft.com/office/powerpoint/2010/main" val="3233402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940491"/>
          </a:xfrm>
        </p:spPr>
        <p:txBody>
          <a:bodyPr>
            <a:normAutofit fontScale="70000" lnSpcReduction="20000"/>
          </a:bodyPr>
          <a:lstStyle/>
          <a:p>
            <a:pPr marL="0" indent="0">
              <a:buNone/>
            </a:pPr>
            <a:endParaRPr lang="en-US" dirty="0" smtClean="0"/>
          </a:p>
          <a:p>
            <a:pPr marL="0" indent="0">
              <a:buNone/>
            </a:pPr>
            <a:r>
              <a:rPr lang="en-US" sz="4000" dirty="0" smtClean="0"/>
              <a:t>                 </a:t>
            </a:r>
            <a:r>
              <a:rPr lang="en-US" sz="5700" dirty="0" smtClean="0"/>
              <a:t>THANK YOU </a:t>
            </a:r>
          </a:p>
          <a:p>
            <a:pPr marL="0" indent="0">
              <a:buNone/>
            </a:pPr>
            <a:endParaRPr lang="en-US" sz="4000" dirty="0"/>
          </a:p>
          <a:p>
            <a:pPr marL="0" indent="0">
              <a:buNone/>
            </a:pPr>
            <a:r>
              <a:rPr lang="en-US" sz="4000" dirty="0" smtClean="0"/>
              <a:t>                    Manish </a:t>
            </a:r>
            <a:r>
              <a:rPr lang="en-US" sz="4000" dirty="0"/>
              <a:t>Kumar </a:t>
            </a:r>
            <a:endParaRPr lang="en-US" sz="4000" dirty="0" smtClean="0"/>
          </a:p>
          <a:p>
            <a:pPr marL="0" indent="0">
              <a:buNone/>
            </a:pPr>
            <a:endParaRPr lang="en-US" sz="4000" dirty="0"/>
          </a:p>
          <a:p>
            <a:pPr marL="0" indent="0">
              <a:lnSpc>
                <a:spcPct val="120000"/>
              </a:lnSpc>
              <a:buNone/>
            </a:pPr>
            <a:r>
              <a:rPr lang="en-US" sz="3100" dirty="0" smtClean="0"/>
              <a:t>         Akshay Pandit : </a:t>
            </a:r>
            <a:r>
              <a:rPr lang="en-US" sz="3100" dirty="0" smtClean="0">
                <a:hlinkClick r:id="rId2"/>
              </a:rPr>
              <a:t>akshay@ka-pandit.com</a:t>
            </a:r>
            <a:r>
              <a:rPr lang="en-US" sz="4000" dirty="0" smtClean="0"/>
              <a:t>     </a:t>
            </a:r>
          </a:p>
          <a:p>
            <a:pPr marL="0" indent="0">
              <a:lnSpc>
                <a:spcPct val="120000"/>
              </a:lnSpc>
              <a:buNone/>
            </a:pPr>
            <a:r>
              <a:rPr lang="en-US" sz="4000" dirty="0" smtClean="0"/>
              <a:t>    </a:t>
            </a:r>
          </a:p>
          <a:p>
            <a:pPr marL="0" indent="0">
              <a:lnSpc>
                <a:spcPct val="120000"/>
              </a:lnSpc>
              <a:buNone/>
            </a:pPr>
            <a:r>
              <a:rPr lang="en-US" sz="4000" dirty="0"/>
              <a:t> </a:t>
            </a:r>
            <a:r>
              <a:rPr lang="en-US" sz="4000" dirty="0" smtClean="0"/>
              <a:t>      </a:t>
            </a:r>
            <a:r>
              <a:rPr lang="en-US" sz="2800" dirty="0" smtClean="0"/>
              <a:t>Gautam Kakar : </a:t>
            </a:r>
            <a:r>
              <a:rPr lang="en-US" sz="2800" dirty="0" smtClean="0">
                <a:hlinkClick r:id="rId3"/>
              </a:rPr>
              <a:t>gautam@ka-pandit.com</a:t>
            </a:r>
            <a:endParaRPr lang="en-US" sz="2800" dirty="0" smtClean="0"/>
          </a:p>
          <a:p>
            <a:pPr marL="0" indent="0">
              <a:lnSpc>
                <a:spcPct val="120000"/>
              </a:lnSpc>
              <a:buNone/>
            </a:pPr>
            <a:r>
              <a:rPr lang="en-US" sz="2800" dirty="0"/>
              <a:t> </a:t>
            </a:r>
            <a:r>
              <a:rPr lang="en-US" sz="2800" dirty="0" smtClean="0"/>
              <a:t>         </a:t>
            </a:r>
            <a:r>
              <a:rPr lang="en-US" sz="2800" b="1" dirty="0" smtClean="0"/>
              <a:t>(</a:t>
            </a:r>
            <a:r>
              <a:rPr lang="en-US" sz="2800" b="1" i="1" dirty="0" smtClean="0"/>
              <a:t>Business Leader – Actuarial Consultancy)</a:t>
            </a:r>
          </a:p>
          <a:p>
            <a:pPr marL="0" indent="0">
              <a:buNone/>
            </a:pPr>
            <a:r>
              <a:rPr lang="en-US" sz="2800" dirty="0" smtClean="0"/>
              <a:t>      </a:t>
            </a:r>
            <a:r>
              <a:rPr lang="en-US" sz="4000" dirty="0" smtClean="0"/>
              <a:t>        </a:t>
            </a:r>
          </a:p>
          <a:p>
            <a:pPr marL="0" indent="0">
              <a:buNone/>
            </a:pPr>
            <a:r>
              <a:rPr lang="en-US" sz="4000" dirty="0" smtClean="0"/>
              <a:t> </a:t>
            </a:r>
            <a:endParaRPr lang="en-US" dirty="0" smtClean="0"/>
          </a:p>
          <a:p>
            <a:pPr marL="0" indent="0">
              <a:buNone/>
            </a:pPr>
            <a:endParaRPr lang="en-IN" dirty="0"/>
          </a:p>
        </p:txBody>
      </p:sp>
    </p:spTree>
    <p:extLst>
      <p:ext uri="{BB962C8B-B14F-4D97-AF65-F5344CB8AC3E}">
        <p14:creationId xmlns:p14="http://schemas.microsoft.com/office/powerpoint/2010/main" val="446322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Features of WII</a:t>
            </a:r>
            <a:endParaRPr lang="en-IN" dirty="0"/>
          </a:p>
        </p:txBody>
      </p:sp>
      <p:sp>
        <p:nvSpPr>
          <p:cNvPr id="3" name="Content Placeholder 2"/>
          <p:cNvSpPr>
            <a:spLocks noGrp="1"/>
          </p:cNvSpPr>
          <p:nvPr>
            <p:ph idx="1"/>
          </p:nvPr>
        </p:nvSpPr>
        <p:spPr/>
        <p:txBody>
          <a:bodyPr>
            <a:normAutofit fontScale="92500" lnSpcReduction="10000"/>
          </a:bodyPr>
          <a:lstStyle/>
          <a:p>
            <a:pPr marL="285750" indent="-285750"/>
            <a:r>
              <a:rPr lang="en-US" dirty="0"/>
              <a:t>It reduces the high monitoring and administrative  </a:t>
            </a:r>
            <a:r>
              <a:rPr lang="en-US" dirty="0" smtClean="0"/>
              <a:t>costs</a:t>
            </a:r>
            <a:endParaRPr lang="en-US" dirty="0"/>
          </a:p>
          <a:p>
            <a:pPr marL="285750" indent="-285750"/>
            <a:endParaRPr lang="en-US" dirty="0"/>
          </a:p>
          <a:p>
            <a:pPr marL="285750" indent="-285750"/>
            <a:r>
              <a:rPr lang="en-US" dirty="0"/>
              <a:t>The structure of index insurance is such that it makes the payment more quickly and efficiently.</a:t>
            </a:r>
          </a:p>
          <a:p>
            <a:pPr marL="285750" indent="-285750"/>
            <a:endParaRPr lang="en-US" dirty="0"/>
          </a:p>
          <a:p>
            <a:pPr marL="285750" indent="-285750"/>
            <a:r>
              <a:rPr lang="en-US" dirty="0"/>
              <a:t>It </a:t>
            </a:r>
            <a:r>
              <a:rPr lang="en-US" dirty="0" smtClean="0"/>
              <a:t>limits </a:t>
            </a:r>
            <a:r>
              <a:rPr lang="en-US" dirty="0"/>
              <a:t>the possibility of moral hazard.</a:t>
            </a:r>
          </a:p>
          <a:p>
            <a:pPr marL="285750" indent="-285750"/>
            <a:endParaRPr lang="en-US" dirty="0"/>
          </a:p>
          <a:p>
            <a:pPr marL="285750" indent="-285750"/>
            <a:r>
              <a:rPr lang="en-US" dirty="0"/>
              <a:t>With the index insurance the payout is not based on crop failure , so the farmer has the incentive  to make the best possible decision for a good production</a:t>
            </a:r>
            <a:endParaRPr lang="en-IN" dirty="0"/>
          </a:p>
        </p:txBody>
      </p:sp>
    </p:spTree>
    <p:extLst>
      <p:ext uri="{BB962C8B-B14F-4D97-AF65-F5344CB8AC3E}">
        <p14:creationId xmlns:p14="http://schemas.microsoft.com/office/powerpoint/2010/main" val="12699872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The Pre-requisite of Weather Index Insurance</a:t>
            </a:r>
            <a:endParaRPr lang="en-IN" dirty="0"/>
          </a:p>
        </p:txBody>
      </p:sp>
      <p:sp>
        <p:nvSpPr>
          <p:cNvPr id="3" name="Content Placeholder 2"/>
          <p:cNvSpPr>
            <a:spLocks noGrp="1"/>
          </p:cNvSpPr>
          <p:nvPr>
            <p:ph idx="1"/>
          </p:nvPr>
        </p:nvSpPr>
        <p:spPr/>
        <p:txBody>
          <a:bodyPr/>
          <a:lstStyle/>
          <a:p>
            <a:pPr>
              <a:defRPr/>
            </a:pPr>
            <a:r>
              <a:rPr lang="en-US" dirty="0"/>
              <a:t>Reliable network of weather stations</a:t>
            </a:r>
          </a:p>
          <a:p>
            <a:pPr>
              <a:defRPr/>
            </a:pPr>
            <a:r>
              <a:rPr lang="en-US" dirty="0"/>
              <a:t>Quality Weather data</a:t>
            </a:r>
          </a:p>
          <a:p>
            <a:pPr>
              <a:defRPr/>
            </a:pPr>
            <a:r>
              <a:rPr lang="en-US" dirty="0"/>
              <a:t>High density of farmers around each specified weather stations</a:t>
            </a:r>
          </a:p>
          <a:p>
            <a:pPr>
              <a:defRPr/>
            </a:pPr>
            <a:r>
              <a:rPr lang="en-US" dirty="0"/>
              <a:t>Relatively Uniform weather pattern in pre defined </a:t>
            </a:r>
            <a:r>
              <a:rPr lang="en-US" dirty="0" smtClean="0"/>
              <a:t>radius</a:t>
            </a:r>
            <a:endParaRPr lang="en-US" dirty="0"/>
          </a:p>
          <a:p>
            <a:pPr>
              <a:defRPr/>
            </a:pPr>
            <a:r>
              <a:rPr lang="en-US" dirty="0"/>
              <a:t>Ability to provide training and education to the farmers</a:t>
            </a:r>
          </a:p>
          <a:p>
            <a:endParaRPr lang="en-IN" dirty="0"/>
          </a:p>
        </p:txBody>
      </p:sp>
    </p:spTree>
    <p:extLst>
      <p:ext uri="{BB962C8B-B14F-4D97-AF65-F5344CB8AC3E}">
        <p14:creationId xmlns:p14="http://schemas.microsoft.com/office/powerpoint/2010/main" val="1913547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2438400"/>
            <a:ext cx="8229600" cy="1828800"/>
          </a:xfrm>
        </p:spPr>
        <p:txBody>
          <a:bodyPr/>
          <a:lstStyle/>
          <a:p>
            <a:r>
              <a:rPr lang="en-IN" dirty="0" smtClean="0"/>
              <a:t>   Data Mining techniques</a:t>
            </a:r>
            <a:endParaRPr lang="en-IN" dirty="0"/>
          </a:p>
        </p:txBody>
      </p:sp>
    </p:spTree>
    <p:extLst>
      <p:ext uri="{BB962C8B-B14F-4D97-AF65-F5344CB8AC3E}">
        <p14:creationId xmlns:p14="http://schemas.microsoft.com/office/powerpoint/2010/main" val="128438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658" y="10525"/>
            <a:ext cx="6172200" cy="1228998"/>
          </a:xfrm>
        </p:spPr>
        <p:txBody>
          <a:bodyPr>
            <a:normAutofit/>
          </a:bodyPr>
          <a:lstStyle/>
          <a:p>
            <a:pPr algn="ctr"/>
            <a:r>
              <a:rPr lang="en-IN" sz="2800" dirty="0" smtClean="0"/>
              <a:t>Pricing Weather Index Contracts</a:t>
            </a:r>
            <a:br>
              <a:rPr lang="en-IN" sz="2800" dirty="0" smtClean="0"/>
            </a:br>
            <a:r>
              <a:rPr lang="en-IN" sz="1800" dirty="0" smtClean="0"/>
              <a:t>(</a:t>
            </a:r>
            <a:r>
              <a:rPr lang="en-IN" sz="1800" dirty="0" smtClean="0">
                <a:solidFill>
                  <a:schemeClr val="accent6">
                    <a:lumMod val="50000"/>
                  </a:schemeClr>
                </a:solidFill>
              </a:rPr>
              <a:t>The </a:t>
            </a:r>
            <a:r>
              <a:rPr lang="en-IN" sz="1800" dirty="0">
                <a:solidFill>
                  <a:schemeClr val="accent6">
                    <a:lumMod val="50000"/>
                  </a:schemeClr>
                </a:solidFill>
              </a:rPr>
              <a:t>flowchart)</a:t>
            </a:r>
          </a:p>
        </p:txBody>
      </p:sp>
      <p:graphicFrame>
        <p:nvGraphicFramePr>
          <p:cNvPr id="7" name="Content Placeholder 6"/>
          <p:cNvGraphicFramePr>
            <a:graphicFrameLocks noGrp="1"/>
          </p:cNvGraphicFramePr>
          <p:nvPr>
            <p:ph idx="1"/>
            <p:extLst/>
          </p:nvPr>
        </p:nvGraphicFramePr>
        <p:xfrm>
          <a:off x="1439652" y="1412778"/>
          <a:ext cx="6172200" cy="5102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00159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        Data Filling Techniques</a:t>
            </a:r>
            <a:endParaRPr lang="en-IN"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8650" y="1219200"/>
                <a:ext cx="7886700" cy="5217695"/>
              </a:xfrm>
            </p:spPr>
            <p:txBody>
              <a:bodyPr>
                <a:normAutofit fontScale="77500" lnSpcReduction="20000"/>
              </a:bodyPr>
              <a:lstStyle/>
              <a:p>
                <a:pPr marL="0" indent="0">
                  <a:buNone/>
                </a:pPr>
                <a:r>
                  <a:rPr lang="en-IN" dirty="0" smtClean="0"/>
                  <a:t>The techniques used to fill the missing weather data uses similar data from few nearby weather stations. In order to quantify the similarity, the non- parametric  Spearman correlation coefficient is calculated as</a:t>
                </a:r>
              </a:p>
              <a:p>
                <a:pPr marL="0" indent="0">
                  <a:buNone/>
                </a:pPr>
                <a:endParaRPr lang="en-IN" dirty="0" smtClean="0"/>
              </a:p>
              <a:p>
                <a:pPr marL="0" indent="0">
                  <a:buNone/>
                </a:pPr>
                <a:r>
                  <a:rPr lang="en-IN" i="1" dirty="0" smtClean="0">
                    <a:effectLst/>
                    <a:latin typeface="Calibri" panose="020F0502020204030204" pitchFamily="34" charset="0"/>
                    <a:ea typeface="Calibri" panose="020F0502020204030204" pitchFamily="34" charset="0"/>
                    <a:cs typeface="Times New Roman" panose="02020603050405020304" pitchFamily="18" charset="0"/>
                  </a:rPr>
                  <a:t>                                           ρ</a:t>
                </a:r>
                <a:r>
                  <a:rPr lang="en-IN" sz="1400" dirty="0">
                    <a:effectLst/>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f>
                      <m:fPr>
                        <m:ctrlPr>
                          <a:rPr lang="en-IN" i="1">
                            <a:effectLst/>
                            <a:latin typeface="Cambria Math" panose="02040503050406030204" pitchFamily="18" charset="0"/>
                            <a:ea typeface="Calibri" panose="020F0502020204030204" pitchFamily="34" charset="0"/>
                            <a:cs typeface="Times New Roman" panose="02020603050405020304" pitchFamily="18" charset="0"/>
                          </a:rPr>
                        </m:ctrlPr>
                      </m:fPr>
                      <m:num>
                        <m:r>
                          <a:rPr lang="en-IN">
                            <a:effectLst/>
                            <a:latin typeface="Cambria Math" panose="02040503050406030204" pitchFamily="18" charset="0"/>
                            <a:ea typeface="Calibri" panose="020F0502020204030204" pitchFamily="34" charset="0"/>
                            <a:cs typeface="Times New Roman" panose="02020603050405020304" pitchFamily="18" charset="0"/>
                          </a:rPr>
                          <m:t>  </m:t>
                        </m:r>
                        <m:nary>
                          <m:naryPr>
                            <m:chr m:val="∑"/>
                            <m:limLoc m:val="undOvr"/>
                            <m:ctrlPr>
                              <a:rPr lang="en-IN"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IN" i="1">
                                <a:effectLst/>
                                <a:latin typeface="Cambria Math" panose="02040503050406030204" pitchFamily="18" charset="0"/>
                                <a:ea typeface="Calibri" panose="020F0502020204030204" pitchFamily="34" charset="0"/>
                                <a:cs typeface="Times New Roman" panose="02020603050405020304" pitchFamily="18" charset="0"/>
                              </a:rPr>
                              <m:t>𝑖</m:t>
                            </m:r>
                            <m:r>
                              <a:rPr lang="en-IN" i="1">
                                <a:effectLst/>
                                <a:latin typeface="Cambria Math" panose="02040503050406030204" pitchFamily="18" charset="0"/>
                                <a:ea typeface="Calibri" panose="020F0502020204030204" pitchFamily="34" charset="0"/>
                                <a:cs typeface="Times New Roman" panose="02020603050405020304" pitchFamily="18" charset="0"/>
                              </a:rPr>
                              <m:t>=1</m:t>
                            </m:r>
                          </m:sub>
                          <m:sup>
                            <m:r>
                              <a:rPr lang="en-IN" i="1">
                                <a:effectLst/>
                                <a:latin typeface="Cambria Math" panose="02040503050406030204" pitchFamily="18" charset="0"/>
                                <a:ea typeface="Calibri" panose="020F0502020204030204" pitchFamily="34" charset="0"/>
                                <a:cs typeface="Times New Roman" panose="02020603050405020304" pitchFamily="18" charset="0"/>
                              </a:rPr>
                              <m:t>𝑁</m:t>
                            </m:r>
                          </m:sup>
                          <m:e>
                            <m:sSub>
                              <m:sSubPr>
                                <m:ctrlPr>
                                  <a:rPr lang="en-IN" i="1">
                                    <a:effectLst/>
                                    <a:latin typeface="Cambria Math" panose="02040503050406030204" pitchFamily="18" charset="0"/>
                                    <a:ea typeface="Calibri" panose="020F0502020204030204" pitchFamily="34" charset="0"/>
                                    <a:cs typeface="Times New Roman" panose="02020603050405020304" pitchFamily="18" charset="0"/>
                                  </a:rPr>
                                </m:ctrlPr>
                              </m:sSubPr>
                              <m:e>
                                <m:sSub>
                                  <m:sSubPr>
                                    <m:ctrlPr>
                                      <a:rPr lang="en-IN" i="1">
                                        <a:effectLst/>
                                        <a:latin typeface="Cambria Math" panose="02040503050406030204" pitchFamily="18" charset="0"/>
                                        <a:ea typeface="Calibri" panose="020F0502020204030204" pitchFamily="34" charset="0"/>
                                        <a:cs typeface="Times New Roman" panose="02020603050405020304" pitchFamily="18" charset="0"/>
                                      </a:rPr>
                                    </m:ctrlPr>
                                  </m:sSubPr>
                                  <m:e>
                                    <m:r>
                                      <a:rPr lang="en-IN" i="1">
                                        <a:effectLst/>
                                        <a:latin typeface="Cambria Math" panose="02040503050406030204" pitchFamily="18" charset="0"/>
                                        <a:ea typeface="Calibri" panose="020F0502020204030204" pitchFamily="34" charset="0"/>
                                        <a:cs typeface="Times New Roman" panose="02020603050405020304" pitchFamily="18" charset="0"/>
                                      </a:rPr>
                                      <m:t>( </m:t>
                                    </m:r>
                                    <m:r>
                                      <a:rPr lang="en-IN" i="1">
                                        <a:effectLst/>
                                        <a:latin typeface="Cambria Math" panose="02040503050406030204" pitchFamily="18" charset="0"/>
                                        <a:ea typeface="Calibri" panose="020F0502020204030204" pitchFamily="34" charset="0"/>
                                        <a:cs typeface="Times New Roman" panose="02020603050405020304" pitchFamily="18" charset="0"/>
                                      </a:rPr>
                                      <m:t>𝑅</m:t>
                                    </m:r>
                                  </m:e>
                                  <m:sub>
                                    <m:r>
                                      <a:rPr lang="en-IN" i="1">
                                        <a:effectLst/>
                                        <a:latin typeface="Cambria Math" panose="02040503050406030204" pitchFamily="18" charset="0"/>
                                        <a:ea typeface="Calibri" panose="020F0502020204030204" pitchFamily="34" charset="0"/>
                                        <a:cs typeface="Times New Roman" panose="02020603050405020304" pitchFamily="18" charset="0"/>
                                      </a:rPr>
                                      <m:t>𝑥</m:t>
                                    </m:r>
                                  </m:sub>
                                </m:sSub>
                              </m:e>
                              <m:sub>
                                <m:r>
                                  <a:rPr lang="en-IN" i="1">
                                    <a:effectLst/>
                                    <a:latin typeface="Cambria Math" panose="02040503050406030204" pitchFamily="18" charset="0"/>
                                    <a:ea typeface="Calibri" panose="020F0502020204030204" pitchFamily="34" charset="0"/>
                                    <a:cs typeface="Times New Roman" panose="02020603050405020304" pitchFamily="18" charset="0"/>
                                  </a:rPr>
                                  <m:t>𝑖</m:t>
                                </m:r>
                              </m:sub>
                            </m:sSub>
                          </m:e>
                        </m:nary>
                        <m:r>
                          <a:rPr lang="en-IN">
                            <a:effectLst/>
                            <a:latin typeface="Cambria Math" panose="02040503050406030204" pitchFamily="18" charset="0"/>
                            <a:ea typeface="Times New Roman" panose="02020603050405020304" pitchFamily="18" charset="0"/>
                            <a:cs typeface="Times New Roman" panose="02020603050405020304" pitchFamily="18" charset="0"/>
                          </a:rPr>
                          <m:t> </m:t>
                        </m:r>
                        <m:r>
                          <a:rPr lang="en-IN" i="1">
                            <a:effectLst/>
                            <a:latin typeface="Cambria Math" panose="02040503050406030204" pitchFamily="18" charset="0"/>
                            <a:ea typeface="Times New Roman" panose="02020603050405020304" pitchFamily="18" charset="0"/>
                            <a:cs typeface="Times New Roman" panose="02020603050405020304" pitchFamily="18" charset="0"/>
                          </a:rPr>
                          <m:t>−</m:t>
                        </m:r>
                        <m:r>
                          <a:rPr lang="en-IN">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IN"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IN" i="1">
                                <a:effectLst/>
                                <a:latin typeface="Cambria Math" panose="02040503050406030204" pitchFamily="18" charset="0"/>
                                <a:ea typeface="Times New Roman" panose="02020603050405020304" pitchFamily="18" charset="0"/>
                                <a:cs typeface="Times New Roman" panose="02020603050405020304" pitchFamily="18" charset="0"/>
                              </a:rPr>
                              <m:t>𝑁</m:t>
                            </m:r>
                            <m:r>
                              <a:rPr lang="en-IN"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IN"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IN" i="1">
                            <a:effectLst/>
                            <a:latin typeface="Cambria Math" panose="02040503050406030204" pitchFamily="18" charset="0"/>
                            <a:ea typeface="Times New Roman" panose="02020603050405020304" pitchFamily="18" charset="0"/>
                            <a:cs typeface="Times New Roman" panose="02020603050405020304" pitchFamily="18" charset="0"/>
                          </a:rPr>
                          <m:t> )×( </m:t>
                        </m:r>
                        <m:sSub>
                          <m:sSubPr>
                            <m:ctrlPr>
                              <a:rPr lang="en-IN" i="1">
                                <a:effectLst/>
                                <a:latin typeface="Cambria Math" panose="02040503050406030204" pitchFamily="18" charset="0"/>
                                <a:ea typeface="Times New Roman" panose="02020603050405020304" pitchFamily="18" charset="0"/>
                                <a:cs typeface="Times New Roman" panose="02020603050405020304" pitchFamily="18" charset="0"/>
                              </a:rPr>
                            </m:ctrlPr>
                          </m:sSubPr>
                          <m:e>
                            <m:sSub>
                              <m:sSubPr>
                                <m:ctrlPr>
                                  <a:rPr lang="en-IN"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IN" i="1">
                                    <a:effectLst/>
                                    <a:latin typeface="Cambria Math" panose="02040503050406030204" pitchFamily="18" charset="0"/>
                                    <a:ea typeface="Times New Roman" panose="02020603050405020304" pitchFamily="18" charset="0"/>
                                    <a:cs typeface="Times New Roman" panose="02020603050405020304" pitchFamily="18" charset="0"/>
                                  </a:rPr>
                                  <m:t>𝑅</m:t>
                                </m:r>
                              </m:e>
                              <m:sub>
                                <m:r>
                                  <a:rPr lang="en-IN" i="1">
                                    <a:effectLst/>
                                    <a:latin typeface="Cambria Math" panose="02040503050406030204" pitchFamily="18" charset="0"/>
                                    <a:ea typeface="Times New Roman" panose="02020603050405020304" pitchFamily="18" charset="0"/>
                                    <a:cs typeface="Times New Roman" panose="02020603050405020304" pitchFamily="18" charset="0"/>
                                  </a:rPr>
                                  <m:t>𝑦</m:t>
                                </m:r>
                              </m:sub>
                            </m:sSub>
                          </m:e>
                          <m:sub>
                            <m:r>
                              <a:rPr lang="en-IN" i="1">
                                <a:effectLst/>
                                <a:latin typeface="Cambria Math" panose="02040503050406030204" pitchFamily="18" charset="0"/>
                                <a:ea typeface="Times New Roman" panose="02020603050405020304" pitchFamily="18" charset="0"/>
                                <a:cs typeface="Times New Roman" panose="02020603050405020304" pitchFamily="18" charset="0"/>
                              </a:rPr>
                              <m:t>𝑖</m:t>
                            </m:r>
                          </m:sub>
                        </m:sSub>
                        <m:r>
                          <a:rPr lang="en-IN"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IN"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IN" i="1">
                                <a:effectLst/>
                                <a:latin typeface="Cambria Math" panose="02040503050406030204" pitchFamily="18" charset="0"/>
                                <a:ea typeface="Times New Roman" panose="02020603050405020304" pitchFamily="18" charset="0"/>
                                <a:cs typeface="Times New Roman" panose="02020603050405020304" pitchFamily="18" charset="0"/>
                              </a:rPr>
                              <m:t>𝑁</m:t>
                            </m:r>
                            <m:r>
                              <a:rPr lang="en-IN"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IN"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IN">
                            <a:effectLst/>
                            <a:latin typeface="Cambria Math" panose="02040503050406030204" pitchFamily="18" charset="0"/>
                            <a:ea typeface="Times New Roman" panose="02020603050405020304" pitchFamily="18" charset="0"/>
                            <a:cs typeface="Times New Roman" panose="02020603050405020304" pitchFamily="18" charset="0"/>
                          </a:rPr>
                          <m:t> )</m:t>
                        </m:r>
                      </m:num>
                      <m:den>
                        <m:f>
                          <m:fPr>
                            <m:ctrlPr>
                              <a:rPr lang="en-IN" i="1">
                                <a:effectLst/>
                                <a:latin typeface="Cambria Math" panose="02040503050406030204" pitchFamily="18" charset="0"/>
                                <a:ea typeface="Calibri" panose="020F0502020204030204" pitchFamily="34" charset="0"/>
                                <a:cs typeface="Times New Roman" panose="02020603050405020304" pitchFamily="18" charset="0"/>
                              </a:rPr>
                            </m:ctrlPr>
                          </m:fPr>
                          <m:num>
                            <m:r>
                              <a:rPr lang="en-IN" i="1">
                                <a:effectLst/>
                                <a:latin typeface="Cambria Math" panose="02040503050406030204" pitchFamily="18" charset="0"/>
                                <a:ea typeface="Calibri" panose="020F0502020204030204" pitchFamily="34" charset="0"/>
                                <a:cs typeface="Times New Roman" panose="02020603050405020304" pitchFamily="18" charset="0"/>
                              </a:rPr>
                              <m:t>𝑁</m:t>
                            </m:r>
                            <m:r>
                              <a:rPr lang="en-IN"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IN" i="1">
                                    <a:effectLst/>
                                    <a:latin typeface="Cambria Math" panose="02040503050406030204" pitchFamily="18" charset="0"/>
                                    <a:ea typeface="Calibri" panose="020F0502020204030204" pitchFamily="34" charset="0"/>
                                    <a:cs typeface="Times New Roman" panose="02020603050405020304" pitchFamily="18" charset="0"/>
                                  </a:rPr>
                                </m:ctrlPr>
                              </m:sSupPr>
                              <m:e>
                                <m:r>
                                  <a:rPr lang="en-IN" i="1">
                                    <a:effectLst/>
                                    <a:latin typeface="Cambria Math" panose="02040503050406030204" pitchFamily="18" charset="0"/>
                                    <a:ea typeface="Calibri" panose="020F0502020204030204" pitchFamily="34" charset="0"/>
                                    <a:cs typeface="Times New Roman" panose="02020603050405020304" pitchFamily="18" charset="0"/>
                                  </a:rPr>
                                  <m:t>𝑁</m:t>
                                </m:r>
                              </m:e>
                              <m:sup>
                                <m:r>
                                  <a:rPr lang="en-IN"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IN" i="1">
                                <a:effectLst/>
                                <a:latin typeface="Cambria Math" panose="02040503050406030204" pitchFamily="18" charset="0"/>
                                <a:ea typeface="Calibri" panose="020F0502020204030204" pitchFamily="34" charset="0"/>
                                <a:cs typeface="Times New Roman" panose="02020603050405020304" pitchFamily="18" charset="0"/>
                              </a:rPr>
                              <m:t>−1)</m:t>
                            </m:r>
                          </m:num>
                          <m:den>
                            <m:r>
                              <a:rPr lang="en-IN" i="1">
                                <a:effectLst/>
                                <a:latin typeface="Cambria Math" panose="02040503050406030204" pitchFamily="18" charset="0"/>
                                <a:ea typeface="Calibri" panose="020F0502020204030204" pitchFamily="34" charset="0"/>
                                <a:cs typeface="Times New Roman" panose="02020603050405020304" pitchFamily="18" charset="0"/>
                              </a:rPr>
                              <m:t>12</m:t>
                            </m:r>
                          </m:den>
                        </m:f>
                      </m:den>
                    </m:f>
                  </m:oMath>
                </a14:m>
                <a:endParaRPr lang="en-IN" dirty="0" smtClean="0"/>
              </a:p>
              <a:p>
                <a:pPr marL="0" indent="0">
                  <a:buNone/>
                </a:pPr>
                <a:endParaRPr lang="en-IN" dirty="0" smtClean="0"/>
              </a:p>
              <a:p>
                <a:pPr marL="0" indent="0">
                  <a:buNone/>
                </a:pPr>
                <a:r>
                  <a:rPr lang="en-IN" dirty="0" smtClean="0"/>
                  <a:t>Where   </a:t>
                </a:r>
                <a14:m>
                  <m:oMath xmlns:m="http://schemas.openxmlformats.org/officeDocument/2006/math">
                    <m:sSub>
                      <m:sSubPr>
                        <m:ctrlPr>
                          <a:rPr lang="en-IN" i="1">
                            <a:latin typeface="Cambria Math" panose="02040503050406030204" pitchFamily="18" charset="0"/>
                          </a:rPr>
                        </m:ctrlPr>
                      </m:sSubPr>
                      <m:e>
                        <m:sSub>
                          <m:sSubPr>
                            <m:ctrlPr>
                              <a:rPr lang="en-IN" i="1">
                                <a:latin typeface="Cambria Math" panose="02040503050406030204" pitchFamily="18" charset="0"/>
                              </a:rPr>
                            </m:ctrlPr>
                          </m:sSubPr>
                          <m:e>
                            <m:r>
                              <a:rPr lang="en-IN" i="1">
                                <a:latin typeface="Cambria Math" panose="02040503050406030204" pitchFamily="18" charset="0"/>
                              </a:rPr>
                              <m:t>𝑅</m:t>
                            </m:r>
                          </m:e>
                          <m:sub>
                            <m:r>
                              <a:rPr lang="en-IN" i="1">
                                <a:latin typeface="Cambria Math" panose="02040503050406030204" pitchFamily="18" charset="0"/>
                              </a:rPr>
                              <m:t>𝑥</m:t>
                            </m:r>
                          </m:sub>
                        </m:sSub>
                      </m:e>
                      <m:sub>
                        <m:r>
                          <a:rPr lang="en-IN" i="1">
                            <a:latin typeface="Cambria Math" panose="02040503050406030204" pitchFamily="18" charset="0"/>
                          </a:rPr>
                          <m:t>𝑖</m:t>
                        </m:r>
                      </m:sub>
                    </m:sSub>
                  </m:oMath>
                </a14:m>
                <a:r>
                  <a:rPr lang="en-IN" dirty="0" smtClean="0"/>
                  <a:t> is rank of variable x</a:t>
                </a:r>
              </a:p>
              <a:p>
                <a:pPr marL="0" indent="0">
                  <a:buNone/>
                </a:pPr>
                <a14:m>
                  <m:oMath xmlns:m="http://schemas.openxmlformats.org/officeDocument/2006/math">
                    <m:sSub>
                      <m:sSubPr>
                        <m:ctrlPr>
                          <a:rPr lang="en-IN" i="1">
                            <a:latin typeface="Cambria Math" panose="02040503050406030204" pitchFamily="18" charset="0"/>
                          </a:rPr>
                        </m:ctrlPr>
                      </m:sSubPr>
                      <m:e>
                        <m:sSub>
                          <m:sSubPr>
                            <m:ctrlPr>
                              <a:rPr lang="en-IN" i="1">
                                <a:latin typeface="Cambria Math" panose="02040503050406030204" pitchFamily="18" charset="0"/>
                              </a:rPr>
                            </m:ctrlPr>
                          </m:sSubPr>
                          <m:e>
                            <m:r>
                              <a:rPr lang="en-IN" b="0" i="1" smtClean="0">
                                <a:latin typeface="Cambria Math" panose="02040503050406030204" pitchFamily="18" charset="0"/>
                              </a:rPr>
                              <m:t>  </m:t>
                            </m:r>
                            <m:r>
                              <a:rPr lang="en-US" b="0" i="1" smtClean="0">
                                <a:latin typeface="Cambria Math"/>
                              </a:rPr>
                              <m:t>                </m:t>
                            </m:r>
                            <m:r>
                              <a:rPr lang="en-IN" i="1" smtClean="0">
                                <a:latin typeface="Cambria Math" panose="02040503050406030204" pitchFamily="18" charset="0"/>
                              </a:rPr>
                              <m:t>𝑅</m:t>
                            </m:r>
                          </m:e>
                          <m:sub>
                            <m:r>
                              <a:rPr lang="en-IN" i="1">
                                <a:latin typeface="Cambria Math" panose="02040503050406030204" pitchFamily="18" charset="0"/>
                              </a:rPr>
                              <m:t>𝑦</m:t>
                            </m:r>
                          </m:sub>
                        </m:sSub>
                      </m:e>
                      <m:sub>
                        <m:r>
                          <a:rPr lang="en-IN" i="1">
                            <a:latin typeface="Cambria Math" panose="02040503050406030204" pitchFamily="18" charset="0"/>
                          </a:rPr>
                          <m:t>𝑖</m:t>
                        </m:r>
                      </m:sub>
                    </m:sSub>
                  </m:oMath>
                </a14:m>
                <a:r>
                  <a:rPr lang="en-IN" dirty="0" smtClean="0"/>
                  <a:t> is rank of variable y </a:t>
                </a:r>
              </a:p>
              <a:p>
                <a:pPr marL="0" indent="0">
                  <a:buNone/>
                </a:pPr>
                <a:r>
                  <a:rPr lang="en-IN" dirty="0" smtClean="0"/>
                  <a:t>            N is time series length</a:t>
                </a:r>
              </a:p>
              <a:p>
                <a:pPr marL="0" indent="0">
                  <a:buNone/>
                </a:pPr>
                <a:r>
                  <a:rPr lang="en-IN" dirty="0" smtClean="0"/>
                  <a:t>            i refers to the i-</a:t>
                </a:r>
                <a:r>
                  <a:rPr lang="en-IN" dirty="0" err="1" smtClean="0"/>
                  <a:t>th</a:t>
                </a:r>
                <a:r>
                  <a:rPr lang="en-IN" dirty="0" smtClean="0"/>
                  <a:t> observation   </a:t>
                </a:r>
              </a:p>
              <a:p>
                <a:pPr marL="0" indent="0">
                  <a:buNone/>
                </a:pPr>
                <a:endParaRPr lang="en-IN" dirty="0" smtClean="0"/>
              </a:p>
              <a:p>
                <a:pPr marL="0" indent="0">
                  <a:buNone/>
                </a:pPr>
                <a:r>
                  <a:rPr lang="en-IN" dirty="0" smtClean="0"/>
                  <a:t>If   </a:t>
                </a:r>
                <a:r>
                  <a:rPr lang="en-IN" i="1" dirty="0" smtClean="0"/>
                  <a:t>ρ </a:t>
                </a:r>
                <a:r>
                  <a:rPr lang="en-IN" i="1" baseline="-25000" dirty="0" smtClean="0"/>
                  <a:t>calculated  </a:t>
                </a:r>
                <a:r>
                  <a:rPr lang="en-IN" dirty="0"/>
                  <a:t>&gt;</a:t>
                </a:r>
                <a:r>
                  <a:rPr lang="en-IN" i="1" dirty="0"/>
                  <a:t>ρ </a:t>
                </a:r>
                <a:r>
                  <a:rPr lang="en-IN" i="1" baseline="-25000" dirty="0" smtClean="0"/>
                  <a:t>Threshold  </a:t>
                </a:r>
                <a:r>
                  <a:rPr lang="en-IN" dirty="0" smtClean="0"/>
                  <a:t>then the stations can be considered as similar and can be used in filling the </a:t>
                </a:r>
                <a:r>
                  <a:rPr lang="en-IN" dirty="0"/>
                  <a:t>missing data.</a:t>
                </a:r>
              </a:p>
              <a:p>
                <a:pPr marL="0" indent="0">
                  <a:buNone/>
                </a:pPr>
                <a:endParaRPr lang="en-IN"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8650" y="1219200"/>
                <a:ext cx="7886700" cy="5217695"/>
              </a:xfrm>
              <a:blipFill rotWithShape="1">
                <a:blip r:embed="rId2"/>
                <a:stretch>
                  <a:fillRect l="-850" t="-1636" r="-2009"/>
                </a:stretch>
              </a:blipFill>
            </p:spPr>
            <p:txBody>
              <a:bodyPr/>
              <a:lstStyle/>
              <a:p>
                <a:r>
                  <a:rPr lang="en-IN">
                    <a:noFill/>
                  </a:rPr>
                  <a:t> </a:t>
                </a:r>
              </a:p>
            </p:txBody>
          </p:sp>
        </mc:Fallback>
      </mc:AlternateContent>
    </p:spTree>
    <p:extLst>
      <p:ext uri="{BB962C8B-B14F-4D97-AF65-F5344CB8AC3E}">
        <p14:creationId xmlns:p14="http://schemas.microsoft.com/office/powerpoint/2010/main" val="24921956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377</TotalTime>
  <Words>1685</Words>
  <Application>Microsoft Office PowerPoint</Application>
  <PresentationFormat>On-screen Show (4:3)</PresentationFormat>
  <Paragraphs>347</Paragraphs>
  <Slides>48</Slides>
  <Notes>0</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62" baseType="lpstr">
      <vt:lpstr>Gulim</vt:lpstr>
      <vt:lpstr>Arial</vt:lpstr>
      <vt:lpstr>Calibri</vt:lpstr>
      <vt:lpstr>Cambria Math</vt:lpstr>
      <vt:lpstr>Corbel</vt:lpstr>
      <vt:lpstr>Courier</vt:lpstr>
      <vt:lpstr>Garamond</vt:lpstr>
      <vt:lpstr>Lucida Sans Unicode</vt:lpstr>
      <vt:lpstr>Times New Roman</vt:lpstr>
      <vt:lpstr>Verdana</vt:lpstr>
      <vt:lpstr>Wingdings 2</vt:lpstr>
      <vt:lpstr>Wingdings 3</vt:lpstr>
      <vt:lpstr>Concourse</vt:lpstr>
      <vt:lpstr>Equation</vt:lpstr>
      <vt:lpstr>PowerPoint Presentation</vt:lpstr>
      <vt:lpstr>                Contents </vt:lpstr>
      <vt:lpstr>Overview of Weather index                   Insurance</vt:lpstr>
      <vt:lpstr>       What is Weather Index     Insurance</vt:lpstr>
      <vt:lpstr>           Features of WII</vt:lpstr>
      <vt:lpstr>The Pre-requisite of Weather Index Insurance</vt:lpstr>
      <vt:lpstr>   Data Mining techniques</vt:lpstr>
      <vt:lpstr>Pricing Weather Index Contracts (The flowchart)</vt:lpstr>
      <vt:lpstr>        Data Filling Techniques</vt:lpstr>
      <vt:lpstr>         Filling the Missing Data</vt:lpstr>
      <vt:lpstr>    Station-Average Method</vt:lpstr>
      <vt:lpstr>         Normal-Ratio Method</vt:lpstr>
      <vt:lpstr>       Inverse-Distance Weighting</vt:lpstr>
      <vt:lpstr>            Regression</vt:lpstr>
      <vt:lpstr>             Ranked regression               (Non Parametric)</vt:lpstr>
      <vt:lpstr> Ranked regression Continued…..</vt:lpstr>
      <vt:lpstr>       Trend Analysis of the Weather Data</vt:lpstr>
      <vt:lpstr>PowerPoint Presentation</vt:lpstr>
      <vt:lpstr>PowerPoint Presentation</vt:lpstr>
      <vt:lpstr>Results of Mann-Kendall test</vt:lpstr>
      <vt:lpstr>PowerPoint Presentation</vt:lpstr>
      <vt:lpstr>      The Indemnity Function</vt:lpstr>
      <vt:lpstr>       The Indemnity Function</vt:lpstr>
      <vt:lpstr>PowerPoint Presentation</vt:lpstr>
      <vt:lpstr>The Graphical representation of  Two Sided Indemnity Function </vt:lpstr>
      <vt:lpstr>            Pricing Methods </vt:lpstr>
      <vt:lpstr>   Selecting the influential weather factor</vt:lpstr>
      <vt:lpstr>PowerPoint Presentation</vt:lpstr>
      <vt:lpstr>    Principal Component Analysis</vt:lpstr>
      <vt:lpstr>PowerPoint Presentation</vt:lpstr>
      <vt:lpstr>        Basic Steps  to do PCA</vt:lpstr>
      <vt:lpstr>           Data before PCA</vt:lpstr>
      <vt:lpstr>   Principal Components Plotted</vt:lpstr>
      <vt:lpstr>PowerPoint Presentation</vt:lpstr>
      <vt:lpstr>Curve Fitting by Kernal regression     </vt:lpstr>
      <vt:lpstr>     Identifying the strike value of the Factor</vt:lpstr>
      <vt:lpstr>          Premium calculation</vt:lpstr>
      <vt:lpstr>            Burn Analysis</vt:lpstr>
      <vt:lpstr>      Applying Burn Analysis</vt:lpstr>
      <vt:lpstr>        Applying Burn Analysis</vt:lpstr>
      <vt:lpstr>        Numerical Integration</vt:lpstr>
      <vt:lpstr>          Numerical Integration</vt:lpstr>
      <vt:lpstr>      PDF Fitting on monthly rainfall Data</vt:lpstr>
      <vt:lpstr>             Goodness of Fit</vt:lpstr>
      <vt:lpstr>        Premium Loading</vt:lpstr>
      <vt:lpstr>            Example Policy</vt:lpstr>
      <vt:lpstr>       Challenges and Solutions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Quintus</dc:creator>
  <cp:lastModifiedBy>Manish Kumar</cp:lastModifiedBy>
  <cp:revision>95</cp:revision>
  <dcterms:created xsi:type="dcterms:W3CDTF">2014-01-11T04:58:48Z</dcterms:created>
  <dcterms:modified xsi:type="dcterms:W3CDTF">2014-02-04T10:04:25Z</dcterms:modified>
</cp:coreProperties>
</file>