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60" r:id="rId3"/>
    <p:sldId id="263" r:id="rId4"/>
    <p:sldId id="274" r:id="rId5"/>
    <p:sldId id="272" r:id="rId6"/>
    <p:sldId id="275" r:id="rId7"/>
    <p:sldId id="265" r:id="rId8"/>
    <p:sldId id="266" r:id="rId9"/>
    <p:sldId id="277" r:id="rId10"/>
    <p:sldId id="27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66" d="100"/>
          <a:sy n="66" d="100"/>
        </p:scale>
        <p:origin x="-151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2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lifeadvisory@actuariesindia.or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0362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47800" y="46738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Advisory Group on Life Insurance – CILA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1828800"/>
            <a:ext cx="7620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Presentation at CILA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by</a:t>
            </a:r>
            <a:b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B N Rangarajan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endParaRPr lang="en-US" sz="2400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828800" y="4953000"/>
            <a:ext cx="5715000" cy="10863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</a:rPr>
              <a:t>Presented By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</a:rPr>
              <a:t>Life Insurance Advisory Group (LIAG)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</a:rPr>
              <a:t>20</a:t>
            </a:r>
            <a:r>
              <a:rPr kumimoji="0" lang="en-US" sz="16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</a:rPr>
              <a:t>th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</a:rPr>
              <a:t> Feb 2017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4000" dirty="0" smtClean="0">
                <a:solidFill>
                  <a:schemeClr val="tx2"/>
                </a:solidFill>
              </a:rPr>
              <a:t>Happenings at AGLI</a:t>
            </a:r>
            <a:endParaRPr lang="en-IN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724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</a:rPr>
              <a:t>CILA – New Concept - Seminar with a Purpose 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</a:rPr>
              <a:t>Being proactive in the matters related to Life Insurance</a:t>
            </a:r>
          </a:p>
          <a:p>
            <a:pPr marL="74295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Annual Survey on topics of interest covering AAs and Peer reviewers</a:t>
            </a:r>
          </a:p>
          <a:p>
            <a:pPr marL="74295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Meeting with IRDAI on the areas of interest so as to bring more clarity or guidance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</a:rPr>
              <a:t>Introducing Young Actuaries’ Program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</a:rPr>
              <a:t>Creating a Platform for AAs or Practicing actuaries to raise their queries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</a:rPr>
              <a:t>Capacity Building Seminars </a:t>
            </a:r>
          </a:p>
          <a:p>
            <a:pPr marL="0" indent="0" algn="just">
              <a:buNone/>
            </a:pP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4000" dirty="0" smtClean="0">
                <a:solidFill>
                  <a:schemeClr val="tx2"/>
                </a:solidFill>
              </a:rPr>
              <a:t>Survey Results on GNs/APS</a:t>
            </a:r>
            <a:endParaRPr lang="en-IN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7244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400" b="1" dirty="0" smtClean="0">
                <a:solidFill>
                  <a:schemeClr val="tx2"/>
                </a:solidFill>
              </a:rPr>
              <a:t>While full report will be published the key takeaways are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tx2"/>
                </a:solidFill>
              </a:rPr>
              <a:t>Top 3 topics</a:t>
            </a:r>
          </a:p>
          <a:p>
            <a:pPr marL="742950" lvl="2" indent="-342900" algn="just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Managing With profits Business</a:t>
            </a:r>
          </a:p>
          <a:p>
            <a:pPr marL="742950" lvl="2" indent="-342900" algn="just"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chemeClr val="tx2"/>
                </a:solidFill>
              </a:rPr>
              <a:t>IndAS</a:t>
            </a:r>
            <a:r>
              <a:rPr lang="en-US" sz="1600" dirty="0" smtClean="0">
                <a:solidFill>
                  <a:schemeClr val="tx2"/>
                </a:solidFill>
              </a:rPr>
              <a:t> – Key consideration for first time implementation</a:t>
            </a:r>
          </a:p>
          <a:p>
            <a:pPr marL="742950" lvl="2" indent="-342900" algn="just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Role of Appointed Actuary in Expenses of Management</a:t>
            </a:r>
            <a:endParaRPr lang="en-US" sz="1600" b="1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tx2"/>
                </a:solidFill>
              </a:rPr>
              <a:t>Top 3 requests for APS/GNs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Role of Appointed Actuary in Expenses of Management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Managing  With profits business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Considerations for AA during IPO</a:t>
            </a:r>
            <a:endParaRPr lang="en-US" sz="1600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tx2"/>
                </a:solidFill>
              </a:rPr>
              <a:t>Top 3 requests for Concept / Technical Paper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Validating the ESG models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chemeClr val="tx2"/>
                </a:solidFill>
              </a:rPr>
              <a:t>IndAS</a:t>
            </a:r>
            <a:r>
              <a:rPr lang="en-US" sz="1600" dirty="0" smtClean="0">
                <a:solidFill>
                  <a:schemeClr val="tx2"/>
                </a:solidFill>
              </a:rPr>
              <a:t> – Key consideration for first time implementation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Key considerations under low interest rates / Use of derivatives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tx2"/>
                </a:solidFill>
              </a:rPr>
              <a:t>Top 3 Industry Survey requests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Management of With profits business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Principles and Practices of setting BE assumptions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Calculation of CNHR</a:t>
            </a:r>
          </a:p>
          <a:p>
            <a:pPr marL="0" indent="0" algn="just">
              <a:buNone/>
            </a:pP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0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4000" dirty="0" smtClean="0">
                <a:solidFill>
                  <a:schemeClr val="tx2"/>
                </a:solidFill>
              </a:rPr>
              <a:t>What is Young Actuaries’ Program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72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smtClean="0">
                <a:solidFill>
                  <a:schemeClr val="tx2"/>
                </a:solidFill>
              </a:rPr>
              <a:t>Encourage Participation </a:t>
            </a:r>
            <a:r>
              <a:rPr lang="en-US" sz="2400" b="1" dirty="0">
                <a:solidFill>
                  <a:schemeClr val="tx2"/>
                </a:solidFill>
              </a:rPr>
              <a:t>of wider group of Actuaries for the continuous skill development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Platform to bring Young Actuaries and Senior / Guiding Actuaries together in working towards a concept / technical paper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Encouragement to Young Actuaries to work on Concept Papers / Technical Papers on Life Insurance Topics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Young Actuaries and Guiding Actuaries have to enroll with a choice of published topics that they are willing to work on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Target is to publish at least 2 papers in this year in a small event of 3-4 </a:t>
            </a:r>
            <a:r>
              <a:rPr lang="en-US" sz="2000" smtClean="0">
                <a:solidFill>
                  <a:schemeClr val="tx2"/>
                </a:solidFill>
              </a:rPr>
              <a:t>hours each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sz="4000" dirty="0" smtClean="0">
                <a:solidFill>
                  <a:schemeClr val="tx2"/>
                </a:solidFill>
              </a:rPr>
              <a:t>Support to AAs and Practicing Actuaries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72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u="sng" dirty="0" smtClean="0">
                <a:hlinkClick r:id="rId2"/>
              </a:rPr>
              <a:t>lifeadvisory@actuariesindia.org</a:t>
            </a:r>
            <a:endParaRPr lang="en-US" sz="2400" u="sng" dirty="0" smtClean="0"/>
          </a:p>
          <a:p>
            <a:pPr marL="0" indent="0" algn="just">
              <a:buNone/>
            </a:pPr>
            <a:endParaRPr lang="en-US" sz="2400" u="sng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Idea is to provide a platform for AA’s and Practicing Actuaries a platform to raise any queries they may have on technical aspects of life insurance or any guidance they may require</a:t>
            </a:r>
            <a:endParaRPr lang="en-US" sz="2000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We are in the process of putting together a Guidance Note as this is complicated and </a:t>
            </a:r>
            <a:r>
              <a:rPr lang="en-US" sz="2000" dirty="0" smtClean="0">
                <a:solidFill>
                  <a:schemeClr val="tx2"/>
                </a:solidFill>
              </a:rPr>
              <a:t>has to be non-conflicting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Support that we need …..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343400" cy="39512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Participate actively in Young Actuaries’ Program</a:t>
            </a:r>
            <a:endParaRPr lang="en-US" sz="2000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Participate actively in Surveys that we may conduct in future</a:t>
            </a:r>
            <a:endParaRPr lang="en-US" sz="2000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  <a:sym typeface="Wingdings" pitchFamily="2" charset="2"/>
              </a:rPr>
              <a:t>Pass on any suggestions that you may have for AGLI to take up</a:t>
            </a:r>
            <a:endParaRPr lang="en-US" sz="2000" dirty="0" smtClean="0">
              <a:solidFill>
                <a:schemeClr val="tx2"/>
              </a:solidFill>
              <a:sym typeface="Wingdings" pitchFamily="2" charset="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 descr="http://wisdomcafe.berkeley.edu/wp-content/uploads/2015/10/Collaboration-people-and-co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33" y="1693036"/>
            <a:ext cx="3879396" cy="26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In </a:t>
            </a:r>
            <a:r>
              <a:rPr lang="en-US" sz="4000" dirty="0" smtClean="0">
                <a:solidFill>
                  <a:schemeClr val="tx2"/>
                </a:solidFill>
              </a:rPr>
              <a:t>a Nut </a:t>
            </a:r>
            <a:r>
              <a:rPr lang="en-US" sz="4000" dirty="0">
                <a:solidFill>
                  <a:schemeClr val="tx2"/>
                </a:solidFill>
              </a:rPr>
              <a:t>Shell…..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752600"/>
            <a:ext cx="7040880" cy="472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We aim to help Actuaries in Life Insurance Domain in fulfilling their duties and responsibilities by:</a:t>
            </a:r>
          </a:p>
          <a:p>
            <a:pPr marL="0" indent="0" algn="just">
              <a:buNone/>
            </a:pPr>
            <a:endParaRPr lang="en-US" sz="1200" dirty="0" smtClean="0">
              <a:solidFill>
                <a:schemeClr val="tx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Being proactive to the changes in market, products, practices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Being proactive to Regulatory changes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Balancing between quick response to changes and issuance of enduring standards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194" name="Picture 2" descr="C:\Users\in058908\Desktop\Picture\thBZH0N3H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5600"/>
            <a:ext cx="2209800" cy="1905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09600" y="5105400"/>
            <a:ext cx="8153400" cy="9906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 smtClean="0"/>
              <a:t>The overarching mission is to add value and support the life insurance industry as a whole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tx2"/>
                </a:solidFill>
              </a:rPr>
              <a:t>C</a:t>
            </a:r>
            <a:r>
              <a:rPr lang="en-US" sz="5400" dirty="0">
                <a:solidFill>
                  <a:schemeClr val="tx2"/>
                </a:solidFill>
              </a:rPr>
              <a:t>ILA_201</a:t>
            </a:r>
            <a:r>
              <a:rPr lang="en-US" sz="5400" dirty="0">
                <a:solidFill>
                  <a:schemeClr val="tx2"/>
                </a:solidFill>
              </a:rPr>
              <a:t>7</a:t>
            </a:r>
            <a:endParaRPr lang="en-US" sz="54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Seminar</a:t>
            </a:r>
            <a:r>
              <a:rPr lang="en-US" dirty="0" smtClean="0"/>
              <a:t> </a:t>
            </a:r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with Purpose</a:t>
            </a:r>
          </a:p>
          <a:p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Wider Participation – 8 panel </a:t>
            </a:r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discussions and ~36 panelists covering CEOs, AA’s, Senior Actuaries, CIOs and CROs</a:t>
            </a:r>
            <a:endParaRPr lang="en-US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Discussion on Issues and probable solutions</a:t>
            </a:r>
          </a:p>
          <a:p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Participation by all through voting / surveys</a:t>
            </a:r>
          </a:p>
          <a:p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Takeaways at the end of the Seminar</a:t>
            </a:r>
            <a:endParaRPr lang="en-US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dirty="0" smtClean="0"/>
          </a:p>
          <a:p>
            <a:pPr marL="0" indent="0" algn="ctr">
              <a:buNone/>
            </a:pPr>
            <a:r>
              <a:rPr lang="en-US" sz="7200" dirty="0" smtClean="0"/>
              <a:t>Thank you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98131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523</Words>
  <Application>Microsoft Office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LifeConvBirm02</vt:lpstr>
      <vt:lpstr>PowerPoint Presentation</vt:lpstr>
      <vt:lpstr>Happenings at AGLI</vt:lpstr>
      <vt:lpstr>Survey Results on GNs/APS</vt:lpstr>
      <vt:lpstr>What is Young Actuaries’ Program</vt:lpstr>
      <vt:lpstr>Support to AAs and Practicing Actuaries</vt:lpstr>
      <vt:lpstr>Support that we need …..</vt:lpstr>
      <vt:lpstr>In a Nut Shell…..</vt:lpstr>
      <vt:lpstr>CILA_2017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Rangarajan B N</cp:lastModifiedBy>
  <cp:revision>258</cp:revision>
  <dcterms:created xsi:type="dcterms:W3CDTF">2011-07-20T12:11:57Z</dcterms:created>
  <dcterms:modified xsi:type="dcterms:W3CDTF">2017-02-20T03:10:53Z</dcterms:modified>
</cp:coreProperties>
</file>