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6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4" r:id="rId3"/>
    <p:sldId id="296" r:id="rId4"/>
    <p:sldId id="285" r:id="rId5"/>
    <p:sldId id="286" r:id="rId6"/>
    <p:sldId id="287" r:id="rId7"/>
    <p:sldId id="288" r:id="rId8"/>
    <p:sldId id="298" r:id="rId9"/>
    <p:sldId id="299" r:id="rId10"/>
    <p:sldId id="300" r:id="rId11"/>
    <p:sldId id="301" r:id="rId12"/>
    <p:sldId id="302" r:id="rId13"/>
    <p:sldId id="304" r:id="rId14"/>
    <p:sldId id="305" r:id="rId15"/>
    <p:sldId id="291" r:id="rId16"/>
    <p:sldId id="292" r:id="rId17"/>
    <p:sldId id="293" r:id="rId18"/>
    <p:sldId id="295" r:id="rId19"/>
    <p:sldId id="307" r:id="rId20"/>
    <p:sldId id="294" r:id="rId21"/>
    <p:sldId id="283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9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D6F7B6-D1E7-410E-8B82-01A9011C048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4E15C0-BCE7-41A3-90AE-3E0FED0EDD2D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smtClean="0">
              <a:latin typeface="Book Antiqua" pitchFamily="18" charset="0"/>
            </a:rPr>
            <a:t>Financial Assets = Investments</a:t>
          </a:r>
          <a:endParaRPr lang="en-US" sz="1600" b="1" dirty="0">
            <a:latin typeface="Book Antiqua" pitchFamily="18" charset="0"/>
          </a:endParaRPr>
        </a:p>
      </dgm:t>
    </dgm:pt>
    <dgm:pt modelId="{4A819627-85CF-4ABE-8C13-F18ECDB1DEA9}" type="parTrans" cxnId="{439CFBE3-88A2-4415-A1C6-0539622F87CB}">
      <dgm:prSet/>
      <dgm:spPr/>
      <dgm:t>
        <a:bodyPr/>
        <a:lstStyle/>
        <a:p>
          <a:endParaRPr lang="en-US" sz="1400">
            <a:latin typeface="Book Antiqua" pitchFamily="18" charset="0"/>
          </a:endParaRPr>
        </a:p>
      </dgm:t>
    </dgm:pt>
    <dgm:pt modelId="{73A25827-C4BE-4D66-9E0E-248EB6078EE3}" type="sibTrans" cxnId="{439CFBE3-88A2-4415-A1C6-0539622F87CB}">
      <dgm:prSet/>
      <dgm:spPr/>
      <dgm:t>
        <a:bodyPr/>
        <a:lstStyle/>
        <a:p>
          <a:endParaRPr lang="en-US" sz="1400">
            <a:latin typeface="Book Antiqua" pitchFamily="18" charset="0"/>
          </a:endParaRPr>
        </a:p>
      </dgm:t>
    </dgm:pt>
    <dgm:pt modelId="{E33B234C-BB2C-40F0-9752-636BF1FB4CB7}">
      <dgm:prSet phldrT="[Text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Book Antiqua" pitchFamily="18" charset="0"/>
            </a:rPr>
            <a:t>Short Term</a:t>
          </a:r>
          <a:endParaRPr lang="en-US" sz="1400" dirty="0">
            <a:solidFill>
              <a:schemeClr val="tx1"/>
            </a:solidFill>
            <a:latin typeface="Book Antiqua" pitchFamily="18" charset="0"/>
          </a:endParaRPr>
        </a:p>
      </dgm:t>
    </dgm:pt>
    <dgm:pt modelId="{8E0B4D31-7FE4-41B6-97EA-972C7EB0F8DE}" type="parTrans" cxnId="{34FE55E5-94DD-4711-81C7-EE93249D2069}">
      <dgm:prSet custT="1"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n-US" sz="1400">
            <a:latin typeface="Book Antiqua" pitchFamily="18" charset="0"/>
          </a:endParaRPr>
        </a:p>
      </dgm:t>
    </dgm:pt>
    <dgm:pt modelId="{D9EB758C-7387-4891-A342-09D9D85AEC52}" type="sibTrans" cxnId="{34FE55E5-94DD-4711-81C7-EE93249D2069}">
      <dgm:prSet/>
      <dgm:spPr/>
      <dgm:t>
        <a:bodyPr/>
        <a:lstStyle/>
        <a:p>
          <a:endParaRPr lang="en-US" sz="1400">
            <a:latin typeface="Book Antiqua" pitchFamily="18" charset="0"/>
          </a:endParaRPr>
        </a:p>
      </dgm:t>
    </dgm:pt>
    <dgm:pt modelId="{D7F497EB-4D87-4900-A230-F9B80BCD7AA0}">
      <dgm:prSet phldrT="[Text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Book Antiqua" pitchFamily="18" charset="0"/>
            </a:rPr>
            <a:t>Long Term</a:t>
          </a:r>
          <a:endParaRPr lang="en-US" sz="1400" dirty="0">
            <a:solidFill>
              <a:schemeClr val="tx1"/>
            </a:solidFill>
            <a:latin typeface="Book Antiqua" pitchFamily="18" charset="0"/>
          </a:endParaRPr>
        </a:p>
      </dgm:t>
    </dgm:pt>
    <dgm:pt modelId="{F28F4DC7-1AD5-4286-8348-43BD388F8A88}" type="parTrans" cxnId="{B00DEDEB-B811-4A1C-B1E4-B706DFEFD526}">
      <dgm:prSet custT="1"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n-US" sz="1400">
            <a:latin typeface="Book Antiqua" pitchFamily="18" charset="0"/>
          </a:endParaRPr>
        </a:p>
      </dgm:t>
    </dgm:pt>
    <dgm:pt modelId="{DC8EC019-7587-4894-9A12-EA5EDBD38081}" type="sibTrans" cxnId="{B00DEDEB-B811-4A1C-B1E4-B706DFEFD526}">
      <dgm:prSet/>
      <dgm:spPr/>
      <dgm:t>
        <a:bodyPr/>
        <a:lstStyle/>
        <a:p>
          <a:endParaRPr lang="en-US" sz="1400">
            <a:latin typeface="Book Antiqua" pitchFamily="18" charset="0"/>
          </a:endParaRPr>
        </a:p>
      </dgm:t>
    </dgm:pt>
    <dgm:pt modelId="{9E32DCC7-6F1D-4D17-BF9E-8A08C701C537}" type="pres">
      <dgm:prSet presAssocID="{FAD6F7B6-D1E7-410E-8B82-01A9011C048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C9D45D-0D13-470A-94F6-B78308DE3A51}" type="pres">
      <dgm:prSet presAssocID="{364E15C0-BCE7-41A3-90AE-3E0FED0EDD2D}" presName="root1" presStyleCnt="0"/>
      <dgm:spPr/>
    </dgm:pt>
    <dgm:pt modelId="{A9962EC1-BF86-4F08-9FCC-3D0C0B79E470}" type="pres">
      <dgm:prSet presAssocID="{364E15C0-BCE7-41A3-90AE-3E0FED0EDD2D}" presName="LevelOneTextNode" presStyleLbl="node0" presStyleIdx="0" presStyleCnt="1" custScaleX="130577" custScaleY="524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5E9FC19-B8EB-453B-AE56-2B411BC46370}" type="pres">
      <dgm:prSet presAssocID="{364E15C0-BCE7-41A3-90AE-3E0FED0EDD2D}" presName="level2hierChild" presStyleCnt="0"/>
      <dgm:spPr/>
    </dgm:pt>
    <dgm:pt modelId="{DB4A2D2D-1E1C-4BAF-8D65-5971B68EABC1}" type="pres">
      <dgm:prSet presAssocID="{8E0B4D31-7FE4-41B6-97EA-972C7EB0F8DE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FB7C259D-50AD-42B5-8088-B21EFFD6C9D1}" type="pres">
      <dgm:prSet presAssocID="{8E0B4D31-7FE4-41B6-97EA-972C7EB0F8DE}" presName="connTx" presStyleLbl="parChTrans1D2" presStyleIdx="0" presStyleCnt="2"/>
      <dgm:spPr/>
      <dgm:t>
        <a:bodyPr/>
        <a:lstStyle/>
        <a:p>
          <a:endParaRPr lang="en-US"/>
        </a:p>
      </dgm:t>
    </dgm:pt>
    <dgm:pt modelId="{89F7C0E1-F643-45B0-8A1D-6D85337FD43A}" type="pres">
      <dgm:prSet presAssocID="{E33B234C-BB2C-40F0-9752-636BF1FB4CB7}" presName="root2" presStyleCnt="0"/>
      <dgm:spPr/>
    </dgm:pt>
    <dgm:pt modelId="{D3132CAE-C260-472A-A52C-36FAC28947F7}" type="pres">
      <dgm:prSet presAssocID="{E33B234C-BB2C-40F0-9752-636BF1FB4CB7}" presName="LevelTwoTextNode" presStyleLbl="node2" presStyleIdx="0" presStyleCnt="2" custScaleY="676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2C498E7-4CA8-4DE6-B80D-2AEC38185762}" type="pres">
      <dgm:prSet presAssocID="{E33B234C-BB2C-40F0-9752-636BF1FB4CB7}" presName="level3hierChild" presStyleCnt="0"/>
      <dgm:spPr/>
    </dgm:pt>
    <dgm:pt modelId="{E600F456-ED2E-4379-97DB-2EC8CBA0E0CE}" type="pres">
      <dgm:prSet presAssocID="{F28F4DC7-1AD5-4286-8348-43BD388F8A88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7C840760-A37B-49FA-83DC-1CD336D855B7}" type="pres">
      <dgm:prSet presAssocID="{F28F4DC7-1AD5-4286-8348-43BD388F8A88}" presName="connTx" presStyleLbl="parChTrans1D2" presStyleIdx="1" presStyleCnt="2"/>
      <dgm:spPr/>
      <dgm:t>
        <a:bodyPr/>
        <a:lstStyle/>
        <a:p>
          <a:endParaRPr lang="en-US"/>
        </a:p>
      </dgm:t>
    </dgm:pt>
    <dgm:pt modelId="{EC7F39E2-D89E-4829-AA6E-A3B3E6416D5B}" type="pres">
      <dgm:prSet presAssocID="{D7F497EB-4D87-4900-A230-F9B80BCD7AA0}" presName="root2" presStyleCnt="0"/>
      <dgm:spPr/>
    </dgm:pt>
    <dgm:pt modelId="{C815F3B4-D33E-409B-8372-15D0C01A14BC}" type="pres">
      <dgm:prSet presAssocID="{D7F497EB-4D87-4900-A230-F9B80BCD7AA0}" presName="LevelTwoTextNode" presStyleLbl="node2" presStyleIdx="1" presStyleCnt="2" custScaleY="643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FAFFDD-4935-42C5-B184-E1E99B08F97F}" type="pres">
      <dgm:prSet presAssocID="{D7F497EB-4D87-4900-A230-F9B80BCD7AA0}" presName="level3hierChild" presStyleCnt="0"/>
      <dgm:spPr/>
    </dgm:pt>
  </dgm:ptLst>
  <dgm:cxnLst>
    <dgm:cxn modelId="{BD875FB6-22DA-4668-835D-2D73C3483CD6}" type="presOf" srcId="{FAD6F7B6-D1E7-410E-8B82-01A9011C0480}" destId="{9E32DCC7-6F1D-4D17-BF9E-8A08C701C537}" srcOrd="0" destOrd="0" presId="urn:microsoft.com/office/officeart/2005/8/layout/hierarchy2"/>
    <dgm:cxn modelId="{C84FFF19-2D36-4471-9384-4ACBB549BB9E}" type="presOf" srcId="{8E0B4D31-7FE4-41B6-97EA-972C7EB0F8DE}" destId="{DB4A2D2D-1E1C-4BAF-8D65-5971B68EABC1}" srcOrd="0" destOrd="0" presId="urn:microsoft.com/office/officeart/2005/8/layout/hierarchy2"/>
    <dgm:cxn modelId="{C66D8737-D734-49FD-AE12-FDE622E62AAA}" type="presOf" srcId="{F28F4DC7-1AD5-4286-8348-43BD388F8A88}" destId="{E600F456-ED2E-4379-97DB-2EC8CBA0E0CE}" srcOrd="0" destOrd="0" presId="urn:microsoft.com/office/officeart/2005/8/layout/hierarchy2"/>
    <dgm:cxn modelId="{6854658C-789D-4B17-8AA1-7CB0D38AAD0F}" type="presOf" srcId="{364E15C0-BCE7-41A3-90AE-3E0FED0EDD2D}" destId="{A9962EC1-BF86-4F08-9FCC-3D0C0B79E470}" srcOrd="0" destOrd="0" presId="urn:microsoft.com/office/officeart/2005/8/layout/hierarchy2"/>
    <dgm:cxn modelId="{439CFBE3-88A2-4415-A1C6-0539622F87CB}" srcId="{FAD6F7B6-D1E7-410E-8B82-01A9011C0480}" destId="{364E15C0-BCE7-41A3-90AE-3E0FED0EDD2D}" srcOrd="0" destOrd="0" parTransId="{4A819627-85CF-4ABE-8C13-F18ECDB1DEA9}" sibTransId="{73A25827-C4BE-4D66-9E0E-248EB6078EE3}"/>
    <dgm:cxn modelId="{34FE55E5-94DD-4711-81C7-EE93249D2069}" srcId="{364E15C0-BCE7-41A3-90AE-3E0FED0EDD2D}" destId="{E33B234C-BB2C-40F0-9752-636BF1FB4CB7}" srcOrd="0" destOrd="0" parTransId="{8E0B4D31-7FE4-41B6-97EA-972C7EB0F8DE}" sibTransId="{D9EB758C-7387-4891-A342-09D9D85AEC52}"/>
    <dgm:cxn modelId="{A7C92995-2305-4574-86BC-65F2CE0E5908}" type="presOf" srcId="{D7F497EB-4D87-4900-A230-F9B80BCD7AA0}" destId="{C815F3B4-D33E-409B-8372-15D0C01A14BC}" srcOrd="0" destOrd="0" presId="urn:microsoft.com/office/officeart/2005/8/layout/hierarchy2"/>
    <dgm:cxn modelId="{E4A0129F-FA41-4E0C-B4F7-E2FC5BD947FC}" type="presOf" srcId="{E33B234C-BB2C-40F0-9752-636BF1FB4CB7}" destId="{D3132CAE-C260-472A-A52C-36FAC28947F7}" srcOrd="0" destOrd="0" presId="urn:microsoft.com/office/officeart/2005/8/layout/hierarchy2"/>
    <dgm:cxn modelId="{B00DEDEB-B811-4A1C-B1E4-B706DFEFD526}" srcId="{364E15C0-BCE7-41A3-90AE-3E0FED0EDD2D}" destId="{D7F497EB-4D87-4900-A230-F9B80BCD7AA0}" srcOrd="1" destOrd="0" parTransId="{F28F4DC7-1AD5-4286-8348-43BD388F8A88}" sibTransId="{DC8EC019-7587-4894-9A12-EA5EDBD38081}"/>
    <dgm:cxn modelId="{D8999C48-66A4-4463-AEB0-B205923C122B}" type="presOf" srcId="{F28F4DC7-1AD5-4286-8348-43BD388F8A88}" destId="{7C840760-A37B-49FA-83DC-1CD336D855B7}" srcOrd="1" destOrd="0" presId="urn:microsoft.com/office/officeart/2005/8/layout/hierarchy2"/>
    <dgm:cxn modelId="{773FAB62-2639-4101-BE2A-62D2EF00290A}" type="presOf" srcId="{8E0B4D31-7FE4-41B6-97EA-972C7EB0F8DE}" destId="{FB7C259D-50AD-42B5-8088-B21EFFD6C9D1}" srcOrd="1" destOrd="0" presId="urn:microsoft.com/office/officeart/2005/8/layout/hierarchy2"/>
    <dgm:cxn modelId="{48556531-7676-4B2E-9523-B18CA52BB680}" type="presParOf" srcId="{9E32DCC7-6F1D-4D17-BF9E-8A08C701C537}" destId="{56C9D45D-0D13-470A-94F6-B78308DE3A51}" srcOrd="0" destOrd="0" presId="urn:microsoft.com/office/officeart/2005/8/layout/hierarchy2"/>
    <dgm:cxn modelId="{F9A00059-E89A-4DDB-9296-65D9C64CFF1C}" type="presParOf" srcId="{56C9D45D-0D13-470A-94F6-B78308DE3A51}" destId="{A9962EC1-BF86-4F08-9FCC-3D0C0B79E470}" srcOrd="0" destOrd="0" presId="urn:microsoft.com/office/officeart/2005/8/layout/hierarchy2"/>
    <dgm:cxn modelId="{3500A718-32CC-43D1-8D27-2062D997DDDC}" type="presParOf" srcId="{56C9D45D-0D13-470A-94F6-B78308DE3A51}" destId="{25E9FC19-B8EB-453B-AE56-2B411BC46370}" srcOrd="1" destOrd="0" presId="urn:microsoft.com/office/officeart/2005/8/layout/hierarchy2"/>
    <dgm:cxn modelId="{3AC72A35-8B09-40F5-9D10-846D4F28ABE2}" type="presParOf" srcId="{25E9FC19-B8EB-453B-AE56-2B411BC46370}" destId="{DB4A2D2D-1E1C-4BAF-8D65-5971B68EABC1}" srcOrd="0" destOrd="0" presId="urn:microsoft.com/office/officeart/2005/8/layout/hierarchy2"/>
    <dgm:cxn modelId="{28D40DEC-A8C8-49EB-B8E0-B659EFF9D376}" type="presParOf" srcId="{DB4A2D2D-1E1C-4BAF-8D65-5971B68EABC1}" destId="{FB7C259D-50AD-42B5-8088-B21EFFD6C9D1}" srcOrd="0" destOrd="0" presId="urn:microsoft.com/office/officeart/2005/8/layout/hierarchy2"/>
    <dgm:cxn modelId="{33768338-0108-4BD7-9EBD-F55E3129E4B2}" type="presParOf" srcId="{25E9FC19-B8EB-453B-AE56-2B411BC46370}" destId="{89F7C0E1-F643-45B0-8A1D-6D85337FD43A}" srcOrd="1" destOrd="0" presId="urn:microsoft.com/office/officeart/2005/8/layout/hierarchy2"/>
    <dgm:cxn modelId="{264C565A-3200-4406-93CA-FB4F3AE03805}" type="presParOf" srcId="{89F7C0E1-F643-45B0-8A1D-6D85337FD43A}" destId="{D3132CAE-C260-472A-A52C-36FAC28947F7}" srcOrd="0" destOrd="0" presId="urn:microsoft.com/office/officeart/2005/8/layout/hierarchy2"/>
    <dgm:cxn modelId="{C07F3B27-5675-4AB2-BC8F-0E57B4AAF989}" type="presParOf" srcId="{89F7C0E1-F643-45B0-8A1D-6D85337FD43A}" destId="{82C498E7-4CA8-4DE6-B80D-2AEC38185762}" srcOrd="1" destOrd="0" presId="urn:microsoft.com/office/officeart/2005/8/layout/hierarchy2"/>
    <dgm:cxn modelId="{D08A21C8-8695-462A-BA4A-69500073E13F}" type="presParOf" srcId="{25E9FC19-B8EB-453B-AE56-2B411BC46370}" destId="{E600F456-ED2E-4379-97DB-2EC8CBA0E0CE}" srcOrd="2" destOrd="0" presId="urn:microsoft.com/office/officeart/2005/8/layout/hierarchy2"/>
    <dgm:cxn modelId="{2A770618-A75F-448F-AC1B-3E2EBDBDE923}" type="presParOf" srcId="{E600F456-ED2E-4379-97DB-2EC8CBA0E0CE}" destId="{7C840760-A37B-49FA-83DC-1CD336D855B7}" srcOrd="0" destOrd="0" presId="urn:microsoft.com/office/officeart/2005/8/layout/hierarchy2"/>
    <dgm:cxn modelId="{2E13469C-1FA8-4089-AEB7-2ECF27EA9540}" type="presParOf" srcId="{25E9FC19-B8EB-453B-AE56-2B411BC46370}" destId="{EC7F39E2-D89E-4829-AA6E-A3B3E6416D5B}" srcOrd="3" destOrd="0" presId="urn:microsoft.com/office/officeart/2005/8/layout/hierarchy2"/>
    <dgm:cxn modelId="{58DC9D08-E01D-469B-99BA-D1702BFC5694}" type="presParOf" srcId="{EC7F39E2-D89E-4829-AA6E-A3B3E6416D5B}" destId="{C815F3B4-D33E-409B-8372-15D0C01A14BC}" srcOrd="0" destOrd="0" presId="urn:microsoft.com/office/officeart/2005/8/layout/hierarchy2"/>
    <dgm:cxn modelId="{1DAE3D94-F0D1-46B6-B3C5-CFEB0036F416}" type="presParOf" srcId="{EC7F39E2-D89E-4829-AA6E-A3B3E6416D5B}" destId="{90FAFFDD-4935-42C5-B184-E1E99B08F97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962EC1-BF86-4F08-9FCC-3D0C0B79E470}">
      <dsp:nvSpPr>
        <dsp:cNvPr id="0" name=""/>
        <dsp:cNvSpPr/>
      </dsp:nvSpPr>
      <dsp:spPr>
        <a:xfrm>
          <a:off x="2380" y="495794"/>
          <a:ext cx="2586342" cy="519766"/>
        </a:xfrm>
        <a:prstGeom prst="roundRect">
          <a:avLst>
            <a:gd name="adj" fmla="val 10000"/>
          </a:avLst>
        </a:prstGeom>
        <a:solidFill>
          <a:schemeClr val="lt1"/>
        </a:solidFill>
        <a:ln w="480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Book Antiqua" pitchFamily="18" charset="0"/>
            </a:rPr>
            <a:t>Financial Assets = Investments</a:t>
          </a:r>
          <a:endParaRPr lang="en-US" sz="1600" b="1" kern="1200" dirty="0">
            <a:latin typeface="Book Antiqua" pitchFamily="18" charset="0"/>
          </a:endParaRPr>
        </a:p>
      </dsp:txBody>
      <dsp:txXfrm>
        <a:off x="2380" y="495794"/>
        <a:ext cx="2586342" cy="519766"/>
      </dsp:txXfrm>
    </dsp:sp>
    <dsp:sp modelId="{DB4A2D2D-1E1C-4BAF-8D65-5971B68EABC1}">
      <dsp:nvSpPr>
        <dsp:cNvPr id="0" name=""/>
        <dsp:cNvSpPr/>
      </dsp:nvSpPr>
      <dsp:spPr>
        <a:xfrm rot="20017098">
          <a:off x="2542670" y="500215"/>
          <a:ext cx="884386" cy="117949"/>
        </a:xfrm>
        <a:custGeom>
          <a:avLst/>
          <a:gdLst/>
          <a:ahLst/>
          <a:cxnLst/>
          <a:rect l="0" t="0" r="0" b="0"/>
          <a:pathLst>
            <a:path>
              <a:moveTo>
                <a:pt x="0" y="58974"/>
              </a:moveTo>
              <a:lnTo>
                <a:pt x="884386" y="58974"/>
              </a:lnTo>
            </a:path>
          </a:pathLst>
        </a:custGeom>
        <a:noFill/>
        <a:ln w="48000" cap="flat" cmpd="thickThin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>
            <a:latin typeface="Book Antiqua" pitchFamily="18" charset="0"/>
          </a:endParaRPr>
        </a:p>
      </dsp:txBody>
      <dsp:txXfrm rot="20017098">
        <a:off x="2962754" y="537080"/>
        <a:ext cx="44219" cy="44219"/>
      </dsp:txXfrm>
    </dsp:sp>
    <dsp:sp modelId="{D3132CAE-C260-472A-A52C-36FAC28947F7}">
      <dsp:nvSpPr>
        <dsp:cNvPr id="0" name=""/>
        <dsp:cNvSpPr/>
      </dsp:nvSpPr>
      <dsp:spPr>
        <a:xfrm>
          <a:off x="3381004" y="27888"/>
          <a:ext cx="1980702" cy="669626"/>
        </a:xfrm>
        <a:prstGeom prst="roundRect">
          <a:avLst>
            <a:gd name="adj" fmla="val 10000"/>
          </a:avLst>
        </a:prstGeom>
        <a:solidFill>
          <a:schemeClr val="accent1"/>
        </a:solidFill>
        <a:ln w="48500" cap="flat" cmpd="thickThin" algn="ctr">
          <a:solidFill>
            <a:schemeClr val="lt1"/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Book Antiqua" pitchFamily="18" charset="0"/>
            </a:rPr>
            <a:t>Short Term</a:t>
          </a:r>
          <a:endParaRPr lang="en-US" sz="1400" kern="1200" dirty="0">
            <a:solidFill>
              <a:schemeClr val="tx1"/>
            </a:solidFill>
            <a:latin typeface="Book Antiqua" pitchFamily="18" charset="0"/>
          </a:endParaRPr>
        </a:p>
      </dsp:txBody>
      <dsp:txXfrm>
        <a:off x="3381004" y="27888"/>
        <a:ext cx="1980702" cy="669626"/>
      </dsp:txXfrm>
    </dsp:sp>
    <dsp:sp modelId="{E600F456-ED2E-4379-97DB-2EC8CBA0E0CE}">
      <dsp:nvSpPr>
        <dsp:cNvPr id="0" name=""/>
        <dsp:cNvSpPr/>
      </dsp:nvSpPr>
      <dsp:spPr>
        <a:xfrm rot="1638557">
          <a:off x="2539032" y="901248"/>
          <a:ext cx="891663" cy="117949"/>
        </a:xfrm>
        <a:custGeom>
          <a:avLst/>
          <a:gdLst/>
          <a:ahLst/>
          <a:cxnLst/>
          <a:rect l="0" t="0" r="0" b="0"/>
          <a:pathLst>
            <a:path>
              <a:moveTo>
                <a:pt x="0" y="58974"/>
              </a:moveTo>
              <a:lnTo>
                <a:pt x="891663" y="58974"/>
              </a:lnTo>
            </a:path>
          </a:pathLst>
        </a:custGeom>
        <a:noFill/>
        <a:ln w="48000" cap="flat" cmpd="thickThin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>
            <a:latin typeface="Book Antiqua" pitchFamily="18" charset="0"/>
          </a:endParaRPr>
        </a:p>
      </dsp:txBody>
      <dsp:txXfrm rot="1638557">
        <a:off x="2962572" y="937931"/>
        <a:ext cx="44583" cy="44583"/>
      </dsp:txXfrm>
    </dsp:sp>
    <dsp:sp modelId="{C815F3B4-D33E-409B-8372-15D0C01A14BC}">
      <dsp:nvSpPr>
        <dsp:cNvPr id="0" name=""/>
        <dsp:cNvSpPr/>
      </dsp:nvSpPr>
      <dsp:spPr>
        <a:xfrm>
          <a:off x="3381004" y="846067"/>
          <a:ext cx="1980702" cy="637400"/>
        </a:xfrm>
        <a:prstGeom prst="roundRect">
          <a:avLst>
            <a:gd name="adj" fmla="val 10000"/>
          </a:avLst>
        </a:prstGeom>
        <a:solidFill>
          <a:schemeClr val="accent1"/>
        </a:solidFill>
        <a:ln w="48500" cap="flat" cmpd="thickThin" algn="ctr">
          <a:solidFill>
            <a:schemeClr val="lt1"/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Book Antiqua" pitchFamily="18" charset="0"/>
            </a:rPr>
            <a:t>Long Term</a:t>
          </a:r>
          <a:endParaRPr lang="en-US" sz="1400" kern="1200" dirty="0">
            <a:solidFill>
              <a:schemeClr val="tx1"/>
            </a:solidFill>
            <a:latin typeface="Book Antiqua" pitchFamily="18" charset="0"/>
          </a:endParaRPr>
        </a:p>
      </dsp:txBody>
      <dsp:txXfrm>
        <a:off x="3381004" y="846067"/>
        <a:ext cx="1980702" cy="637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F0E5D-3855-4ACC-A5D1-09C9F130AD7B}" type="datetimeFigureOut">
              <a:rPr lang="en-US" smtClean="0"/>
              <a:pPr/>
              <a:t>10/13/2016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A3D88-405C-4B97-9DD3-DAB0C9DC53F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143711A-A304-4AAB-8175-4FC15906C4F1}" type="datetimeFigureOut">
              <a:rPr lang="en-IN" smtClean="0"/>
              <a:pPr/>
              <a:t>13-10-2016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9FF9629-59CD-40EC-914B-DB3A78D37202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FB43F-D245-4F9D-84C4-AFD14D68A3D9}" type="slidenum">
              <a:rPr lang="en-GB" smtClean="0"/>
              <a:pPr/>
              <a:t>7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Ashutosh Pednekar</a:t>
            </a:r>
            <a:endParaRPr lang="en-IN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kumimoji="0"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D491A839-0DCC-4CA4-944E-EF2769DEFE37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Ashutosh Pednekar</a:t>
            </a:r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D491A839-0DCC-4CA4-944E-EF2769DEFE37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Ashutosh Pednekar</a:t>
            </a:r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D491A839-0DCC-4CA4-944E-EF2769DEFE37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604448" y="6541110"/>
            <a:ext cx="539552" cy="316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525344"/>
            <a:ext cx="1619672" cy="332656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Ashutosh Pednekar</a:t>
            </a:r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48464" y="6524297"/>
            <a:ext cx="733864" cy="2743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91A839-0DCC-4CA4-944E-EF2769DEFE37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Ashutosh Pednekar</a:t>
            </a:r>
            <a:endParaRPr lang="en-IN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kumimoji="0"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D491A839-0DCC-4CA4-944E-EF2769DEFE37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Ashutosh Pednekar</a:t>
            </a:r>
            <a:endParaRPr lang="en-IN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kumimoji="0"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D491A839-0DCC-4CA4-944E-EF2769DEFE37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Ashutosh Pednekar</a:t>
            </a:r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D491A839-0DCC-4CA4-944E-EF2769DEFE37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Ashutosh Pednekar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D491A839-0DCC-4CA4-944E-EF2769DEFE37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Ashutosh Pednekar</a:t>
            </a:r>
            <a:endParaRPr lang="en-IN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D491A839-0DCC-4CA4-944E-EF2769DEFE37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Ashutosh Pednekar</a:t>
            </a:r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D491A839-0DCC-4CA4-944E-EF2769DEFE37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Ashutosh Pednekar</a:t>
            </a:r>
            <a:endParaRPr lang="en-IN" dirty="0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</p:spPr>
        <p:txBody>
          <a:bodyPr/>
          <a:lstStyle/>
          <a:p>
            <a:fld id="{D491A839-0DCC-4CA4-944E-EF2769DEFE37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D491A839-0DCC-4CA4-944E-EF2769DEFE37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525344"/>
            <a:ext cx="1619672" cy="332656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Ashutosh Pednekar</a:t>
            </a:r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3456384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sz="4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44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IAS 39 to IFRS 9 &amp; </a:t>
            </a:r>
            <a:br>
              <a:rPr lang="en-US" sz="44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44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the interplay with IFRS 4</a:t>
            </a:r>
            <a:br>
              <a:rPr lang="en-US" sz="44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3200" b="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impact on Indian Life Insurers</a:t>
            </a:r>
            <a:br>
              <a:rPr lang="en-US" sz="3200" b="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4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sz="4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4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Ind AS Capacity Building Seminar</a:t>
            </a:r>
            <a:endParaRPr lang="en-IN" sz="28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5060776"/>
            <a:ext cx="7520880" cy="1752600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Ashutosh Pednekar, M P Chitale &amp; Co.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October  14, 2016</a:t>
            </a:r>
            <a:endParaRPr lang="en-IN" dirty="0">
              <a:solidFill>
                <a:schemeClr val="tx1"/>
              </a:solidFill>
            </a:endParaRPr>
          </a:p>
        </p:txBody>
      </p:sp>
      <p:pic>
        <p:nvPicPr>
          <p:cNvPr id="15362" name="Picture 2" descr="Institute of Actuaries of In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244429"/>
            <a:ext cx="4581525" cy="704851"/>
          </a:xfrm>
          <a:prstGeom prst="rect">
            <a:avLst/>
          </a:prstGeom>
          <a:noFill/>
        </p:spPr>
      </p:pic>
      <p:pic>
        <p:nvPicPr>
          <p:cNvPr id="15364" name="Picture 4" descr="Image result for insurance contrac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3275857" cy="2060848"/>
          </a:xfrm>
          <a:prstGeom prst="rect">
            <a:avLst/>
          </a:prstGeom>
          <a:noFill/>
        </p:spPr>
      </p:pic>
      <p:pic>
        <p:nvPicPr>
          <p:cNvPr id="15368" name="Picture 8" descr="Image result for gears coupl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0"/>
            <a:ext cx="3202883" cy="2057088"/>
          </a:xfrm>
          <a:prstGeom prst="rect">
            <a:avLst/>
          </a:prstGeom>
          <a:noFill/>
        </p:spPr>
      </p:pic>
      <p:pic>
        <p:nvPicPr>
          <p:cNvPr id="15366" name="Picture 6" descr="Image result for photographs of different financial instrument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-27384"/>
            <a:ext cx="3059832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0390"/>
            <a:ext cx="8748464" cy="1252728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>Overlay Approach-</a:t>
            </a:r>
            <a:br>
              <a:rPr lang="en-US" sz="4400" dirty="0" smtClean="0"/>
            </a:br>
            <a:r>
              <a:rPr lang="en-IN" sz="3100" dirty="0" smtClean="0">
                <a:latin typeface="Book Antiqua" pitchFamily="18" charset="0"/>
              </a:rPr>
              <a:t>Illustrative statement of comprehensive income</a:t>
            </a:r>
            <a:r>
              <a:rPr lang="en-US" sz="4000" dirty="0" smtClean="0"/>
              <a:t>…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10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827584" y="1541026"/>
          <a:ext cx="7776864" cy="4920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05994"/>
                <a:gridCol w="1070870"/>
              </a:tblGrid>
              <a:tr h="350392">
                <a:tc gridSpan="2"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Book Antiqua" pitchFamily="18" charset="0"/>
                        </a:rPr>
                        <a:t>Statement of Comprehensive</a:t>
                      </a:r>
                      <a:r>
                        <a:rPr lang="en-US" sz="1800" b="1" baseline="0" dirty="0" smtClean="0">
                          <a:latin typeface="Book Antiqua" pitchFamily="18" charset="0"/>
                        </a:rPr>
                        <a:t> Income</a:t>
                      </a:r>
                      <a:endParaRPr lang="en-US" sz="1800" b="1" dirty="0">
                        <a:latin typeface="Book Antiqu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50392">
                <a:tc>
                  <a:txBody>
                    <a:bodyPr/>
                    <a:lstStyle/>
                    <a:p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 Antiqua" pitchFamily="18" charset="0"/>
                        </a:rPr>
                        <a:t>20XX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50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Insurance contracts revenue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 Antiqua" pitchFamily="18" charset="0"/>
                        </a:rPr>
                        <a:t>X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50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Incurred claims and expenses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 Antiqua" pitchFamily="18" charset="0"/>
                        </a:rPr>
                        <a:t>(X)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50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Operating result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 Antiqua" pitchFamily="18" charset="0"/>
                        </a:rPr>
                        <a:t>X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50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Investment income ‘IFRS 9’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 Antiqua" pitchFamily="18" charset="0"/>
                        </a:rPr>
                        <a:t>X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50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Interest on insurance liability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 Antiqua" pitchFamily="18" charset="0"/>
                        </a:rPr>
                        <a:t>(X)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50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Overlay approach - adjustment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 Antiqua" pitchFamily="18" charset="0"/>
                        </a:rPr>
                        <a:t>(X)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50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Investment result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X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50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Profit or loss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X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50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Overlay approach - adjustment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 Antiqua" pitchFamily="18" charset="0"/>
                        </a:rPr>
                        <a:t>X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50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Effect of discount rate changes on  Insurance liability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 Antiqua" pitchFamily="18" charset="0"/>
                        </a:rPr>
                        <a:t>(X)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50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Other comprehensive income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 Antiqua" pitchFamily="18" charset="0"/>
                        </a:rPr>
                        <a:t>X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50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Book Antiqua" pitchFamily="18" charset="0"/>
                        </a:rPr>
                        <a:t>Total comprehensive income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 Antiqua" pitchFamily="18" charset="0"/>
                        </a:rPr>
                        <a:t>X</a:t>
                      </a:r>
                      <a:endParaRPr lang="en-US" sz="1600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" name="Oval 22"/>
          <p:cNvSpPr/>
          <p:nvPr/>
        </p:nvSpPr>
        <p:spPr>
          <a:xfrm>
            <a:off x="611560" y="3933056"/>
            <a:ext cx="4608512" cy="432048"/>
          </a:xfrm>
          <a:prstGeom prst="ellipse">
            <a:avLst/>
          </a:prstGeom>
          <a:noFill/>
          <a:ln w="2540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11560" y="5044708"/>
            <a:ext cx="4680520" cy="391572"/>
          </a:xfrm>
          <a:prstGeom prst="ellipse">
            <a:avLst/>
          </a:prstGeom>
          <a:noFill/>
          <a:ln w="2540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Elbow Connector 27"/>
          <p:cNvCxnSpPr>
            <a:stCxn id="23" idx="2"/>
            <a:endCxn id="24" idx="2"/>
          </p:cNvCxnSpPr>
          <p:nvPr/>
        </p:nvCxnSpPr>
        <p:spPr>
          <a:xfrm rot="10800000" flipV="1">
            <a:off x="611560" y="4149080"/>
            <a:ext cx="12700" cy="1091414"/>
          </a:xfrm>
          <a:prstGeom prst="bentConnector3">
            <a:avLst>
              <a:gd name="adj1" fmla="val 1800000"/>
            </a:avLst>
          </a:prstGeom>
          <a:ln w="25400" cmpd="sng">
            <a:solidFill>
              <a:srgbClr val="FF0000"/>
            </a:solidFill>
            <a:prstDash val="sys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/>
          </a:bodyPr>
          <a:lstStyle/>
          <a:p>
            <a:r>
              <a:rPr lang="en-US" dirty="0" smtClean="0"/>
              <a:t>Temporary Exemption Approach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11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12" name="Content Placeholder 6"/>
          <p:cNvSpPr>
            <a:spLocks noGrp="1"/>
          </p:cNvSpPr>
          <p:nvPr>
            <p:ph idx="1"/>
          </p:nvPr>
        </p:nvSpPr>
        <p:spPr>
          <a:xfrm>
            <a:off x="251520" y="1628801"/>
            <a:ext cx="8712968" cy="4680519"/>
          </a:xfrm>
        </p:spPr>
        <p:txBody>
          <a:bodyPr>
            <a:normAutofit/>
          </a:bodyPr>
          <a:lstStyle/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400" dirty="0" smtClean="0">
                <a:latin typeface="Book Antiqua" pitchFamily="18" charset="0"/>
              </a:rPr>
              <a:t>Permits entities to defer application of IFRS 9 until the earlier of forthcoming insurance contracts Standard or January 1, 2021</a:t>
            </a:r>
          </a:p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400" dirty="0" smtClean="0">
                <a:latin typeface="Book Antiqua" pitchFamily="18" charset="0"/>
              </a:rPr>
              <a:t>Entities need to have a pre-dominance of insurance activity at a reporting entity level (CFS as well as SFS) and IFRS 9 has never been applied</a:t>
            </a:r>
          </a:p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400" dirty="0" smtClean="0">
                <a:latin typeface="Book Antiqua" pitchFamily="18" charset="0"/>
              </a:rPr>
              <a:t>IAS 39 continues to apply</a:t>
            </a:r>
          </a:p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400" dirty="0" smtClean="0">
                <a:latin typeface="Book Antiqua" pitchFamily="18" charset="0"/>
              </a:rPr>
              <a:t>Additional disclosures required to make comparison with entities who have applied IFRS 9</a:t>
            </a:r>
          </a:p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endParaRPr lang="en-IN" sz="2400" dirty="0" smtClean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Temporary Exemption Approach…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12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12" name="Content Placeholder 6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5040559"/>
          </a:xfrm>
        </p:spPr>
        <p:txBody>
          <a:bodyPr>
            <a:normAutofit fontScale="85000" lnSpcReduction="20000"/>
          </a:bodyPr>
          <a:lstStyle/>
          <a:p>
            <a:pPr marL="438150" indent="-438150" algn="just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SzPct val="100000"/>
            </a:pPr>
            <a:r>
              <a:rPr lang="en-IN" sz="2800" dirty="0" smtClean="0">
                <a:latin typeface="Book Antiqua" pitchFamily="18" charset="0"/>
              </a:rPr>
              <a:t>Pre-dominance of insurance activity:-</a:t>
            </a:r>
          </a:p>
          <a:p>
            <a:pPr marL="730250" lvl="1" indent="-273050" algn="just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Clr>
                <a:srgbClr val="0070C0"/>
              </a:buClr>
              <a:buSzPct val="100000"/>
            </a:pPr>
            <a:r>
              <a:rPr lang="en-IN" sz="2400" dirty="0" smtClean="0">
                <a:latin typeface="Book Antiqua" pitchFamily="18" charset="0"/>
              </a:rPr>
              <a:t>Amount of </a:t>
            </a:r>
            <a:r>
              <a:rPr lang="en-IN" sz="2400" dirty="0" smtClean="0">
                <a:solidFill>
                  <a:srgbClr val="FF0000"/>
                </a:solidFill>
                <a:latin typeface="Book Antiqua" pitchFamily="18" charset="0"/>
              </a:rPr>
              <a:t>insurance liabilities</a:t>
            </a:r>
            <a:r>
              <a:rPr lang="en-IN" sz="2400" dirty="0" smtClean="0">
                <a:latin typeface="Book Antiqua" pitchFamily="18" charset="0"/>
              </a:rPr>
              <a:t> is significant compared with this its total amount of liabilities and</a:t>
            </a:r>
          </a:p>
          <a:p>
            <a:pPr marL="730250" lvl="1" indent="-273050" algn="just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Clr>
                <a:srgbClr val="0070C0"/>
              </a:buClr>
              <a:buSzPct val="100000"/>
            </a:pPr>
            <a:r>
              <a:rPr lang="en-IN" sz="2400" dirty="0" smtClean="0">
                <a:latin typeface="Book Antiqua" pitchFamily="18" charset="0"/>
              </a:rPr>
              <a:t>Percentage of its </a:t>
            </a:r>
            <a:r>
              <a:rPr lang="en-IN" sz="2400" dirty="0" smtClean="0">
                <a:solidFill>
                  <a:srgbClr val="FF0000"/>
                </a:solidFill>
                <a:latin typeface="Book Antiqua" pitchFamily="18" charset="0"/>
              </a:rPr>
              <a:t>liabilities connected with insurance</a:t>
            </a:r>
            <a:r>
              <a:rPr lang="en-IN" sz="2400" dirty="0" smtClean="0">
                <a:latin typeface="Book Antiqua" pitchFamily="18" charset="0"/>
              </a:rPr>
              <a:t> relative to its total liabilities is:-</a:t>
            </a:r>
          </a:p>
          <a:p>
            <a:pPr marL="995363" lvl="2" indent="-303213" algn="just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en-IN" sz="2100" dirty="0" smtClean="0">
                <a:latin typeface="Book Antiqua" pitchFamily="18" charset="0"/>
              </a:rPr>
              <a:t>Greater than 90% or</a:t>
            </a:r>
          </a:p>
          <a:p>
            <a:pPr marL="995363" lvl="2" indent="-303213" algn="just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en-IN" sz="2100" dirty="0" smtClean="0">
                <a:latin typeface="Book Antiqua" pitchFamily="18" charset="0"/>
              </a:rPr>
              <a:t>Less than or equal to 90% but greater than 80%, and the entity does not engage in a significant activity unconnected with insurance</a:t>
            </a:r>
          </a:p>
          <a:p>
            <a:pPr marL="730250" lvl="1" indent="-273050" algn="just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Clr>
                <a:srgbClr val="0070C0"/>
              </a:buClr>
              <a:buSzPct val="100000"/>
            </a:pPr>
            <a:r>
              <a:rPr lang="en-IN" sz="2400" dirty="0" smtClean="0">
                <a:latin typeface="Book Antiqua" pitchFamily="18" charset="0"/>
              </a:rPr>
              <a:t>Liabilities connected with insurance include:-</a:t>
            </a:r>
          </a:p>
          <a:p>
            <a:pPr marL="995363" lvl="2" indent="-303213" algn="just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en-IN" sz="2100" dirty="0" smtClean="0">
                <a:latin typeface="Book Antiqua" pitchFamily="18" charset="0"/>
              </a:rPr>
              <a:t>Investment contracts measured at FVTPL</a:t>
            </a:r>
          </a:p>
          <a:p>
            <a:pPr marL="995363" lvl="2" indent="-303213" algn="just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en-IN" sz="2100" dirty="0" smtClean="0">
                <a:latin typeface="Book Antiqua" pitchFamily="18" charset="0"/>
              </a:rPr>
              <a:t>Liabilities that arise because insurer issues, or fulfills obligations arising from such contracts (e.g. deferred tax liabilities arising from such contracts)</a:t>
            </a:r>
            <a:endParaRPr lang="en-IN" sz="2400" dirty="0" smtClean="0">
              <a:latin typeface="Book Antiqua" pitchFamily="18" charset="0"/>
            </a:endParaRPr>
          </a:p>
          <a:p>
            <a:pPr marL="730758" lvl="1" indent="-438150" algn="just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SzPct val="100000"/>
              <a:tabLst>
                <a:tab pos="6369050" algn="l"/>
              </a:tabLst>
            </a:pPr>
            <a:endParaRPr lang="en-IN" sz="2400" dirty="0" smtClean="0">
              <a:latin typeface="Book Antiqua" pitchFamily="18" charset="0"/>
            </a:endParaRPr>
          </a:p>
          <a:p>
            <a:pPr marL="438150" indent="-438150" algn="just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SzPct val="100000"/>
            </a:pPr>
            <a:endParaRPr lang="en-IN" sz="2800" dirty="0" smtClean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Temporary Exemption Approach…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13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12" name="Content Placeholder 6"/>
          <p:cNvSpPr>
            <a:spLocks noGrp="1"/>
          </p:cNvSpPr>
          <p:nvPr>
            <p:ph idx="1"/>
          </p:nvPr>
        </p:nvSpPr>
        <p:spPr>
          <a:xfrm>
            <a:off x="251520" y="1628801"/>
            <a:ext cx="8712968" cy="4680519"/>
          </a:xfrm>
        </p:spPr>
        <p:txBody>
          <a:bodyPr>
            <a:normAutofit/>
          </a:bodyPr>
          <a:lstStyle/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800" dirty="0" smtClean="0">
                <a:latin typeface="Book Antiqua" pitchFamily="18" charset="0"/>
              </a:rPr>
              <a:t>Pre-dominance of insurance activity…:-</a:t>
            </a: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400" dirty="0" smtClean="0">
                <a:latin typeface="Book Antiqua" pitchFamily="18" charset="0"/>
              </a:rPr>
              <a:t>Assessment to be done at end of annual reporting period immediately before April 1, 2016</a:t>
            </a: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400" dirty="0" smtClean="0">
                <a:latin typeface="Book Antiqua" pitchFamily="18" charset="0"/>
              </a:rPr>
              <a:t>Assessment to be revisited if, and only if there is a change in its activities</a:t>
            </a:r>
          </a:p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800" dirty="0" smtClean="0">
                <a:latin typeface="Book Antiqua" pitchFamily="18" charset="0"/>
              </a:rPr>
              <a:t>When an entity has chosen Temporary Exemption Approach, it needs to apply IAS 39 to all its financial assets</a:t>
            </a:r>
          </a:p>
          <a:p>
            <a:pPr marL="730758" lvl="1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endParaRPr lang="en-IN" sz="2400" dirty="0" smtClean="0">
              <a:latin typeface="Book Antiqua" pitchFamily="18" charset="0"/>
            </a:endParaRPr>
          </a:p>
          <a:p>
            <a:pPr marL="730758" lvl="1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endParaRPr lang="en-IN" sz="2400" dirty="0" smtClean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/>
          </a:bodyPr>
          <a:lstStyle/>
          <a:p>
            <a:r>
              <a:rPr lang="en-US" dirty="0" smtClean="0"/>
              <a:t>Third approach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14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12" name="Content Placeholder 6"/>
          <p:cNvSpPr>
            <a:spLocks noGrp="1"/>
          </p:cNvSpPr>
          <p:nvPr>
            <p:ph idx="1"/>
          </p:nvPr>
        </p:nvSpPr>
        <p:spPr>
          <a:xfrm>
            <a:off x="251520" y="1628801"/>
            <a:ext cx="8712968" cy="4680519"/>
          </a:xfrm>
        </p:spPr>
        <p:txBody>
          <a:bodyPr>
            <a:normAutofit/>
          </a:bodyPr>
          <a:lstStyle/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800" dirty="0" smtClean="0">
                <a:latin typeface="Book Antiqua" pitchFamily="18" charset="0"/>
              </a:rPr>
              <a:t>Apply IFRS 9</a:t>
            </a:r>
            <a:endParaRPr lang="en-IN" sz="2400" dirty="0" smtClean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/>
          </a:bodyPr>
          <a:lstStyle/>
          <a:p>
            <a:r>
              <a:rPr lang="en-IN" dirty="0" smtClean="0"/>
              <a:t>The Indian Situation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15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968551"/>
          </a:xfrm>
        </p:spPr>
        <p:txBody>
          <a:bodyPr>
            <a:normAutofit lnSpcReduction="10000"/>
          </a:bodyPr>
          <a:lstStyle/>
          <a:p>
            <a:pPr marL="438150" indent="-4381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400" dirty="0" smtClean="0">
                <a:latin typeface="Book Antiqua" pitchFamily="18" charset="0"/>
              </a:rPr>
              <a:t>India does not have an equivalent of IAS 39</a:t>
            </a:r>
          </a:p>
          <a:p>
            <a:pPr marL="438150" indent="-4381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400" dirty="0" smtClean="0">
                <a:latin typeface="Book Antiqua" pitchFamily="18" charset="0"/>
              </a:rPr>
              <a:t>India has early adopted IFRS 9 (Ind AS 109) – for non BFSI entities</a:t>
            </a:r>
          </a:p>
          <a:p>
            <a:pPr marL="730250" lvl="1" indent="-2730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2000" dirty="0" smtClean="0">
                <a:latin typeface="Book Antiqua" pitchFamily="18" charset="0"/>
              </a:rPr>
              <a:t>For BFSI,  effective date is April 1, 2018 for both Ind AS 109 and Ind AS 104</a:t>
            </a:r>
          </a:p>
          <a:p>
            <a:pPr marL="438150" indent="-4381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400" dirty="0" smtClean="0">
                <a:latin typeface="Book Antiqua" pitchFamily="18" charset="0"/>
              </a:rPr>
              <a:t>Indian Insurers are bound by IRDA regulations on accounting and valuing financial assets and liabilities</a:t>
            </a:r>
          </a:p>
          <a:p>
            <a:pPr marL="438150" indent="-4381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400" dirty="0" smtClean="0">
                <a:latin typeface="Book Antiqua" pitchFamily="18" charset="0"/>
              </a:rPr>
              <a:t>Some Indian Insurers have non-BFSI parents</a:t>
            </a:r>
          </a:p>
          <a:p>
            <a:pPr marL="438150" indent="-4381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400" dirty="0" smtClean="0">
                <a:latin typeface="Book Antiqua" pitchFamily="18" charset="0"/>
              </a:rPr>
              <a:t>Does the international issue apply to us? If so, what are we doing</a:t>
            </a:r>
          </a:p>
          <a:p>
            <a:pPr marL="438150" indent="-4381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ct val="100000"/>
            </a:pPr>
            <a:endParaRPr lang="en-IN" sz="2800" dirty="0" smtClean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/>
          </a:bodyPr>
          <a:lstStyle/>
          <a:p>
            <a:r>
              <a:rPr lang="en-IN" dirty="0" smtClean="0"/>
              <a:t>ICAI project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16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968551"/>
          </a:xfrm>
        </p:spPr>
        <p:txBody>
          <a:bodyPr>
            <a:normAutofit/>
          </a:bodyPr>
          <a:lstStyle/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400" dirty="0" smtClean="0">
                <a:latin typeface="Book Antiqua" pitchFamily="18" charset="0"/>
              </a:rPr>
              <a:t>Study Group set up by the Accounting Standards Board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400" dirty="0" smtClean="0">
                <a:latin typeface="Book Antiqua" pitchFamily="18" charset="0"/>
              </a:rPr>
              <a:t>Based on its recommendations, ASB will formulate an exposure draft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400" dirty="0" smtClean="0">
                <a:latin typeface="Book Antiqua" pitchFamily="18" charset="0"/>
              </a:rPr>
              <a:t>Based on comments received, ICAI will pronounce the final amendments to the accounting standard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400" dirty="0" smtClean="0">
                <a:latin typeface="Book Antiqua" pitchFamily="18" charset="0"/>
              </a:rPr>
              <a:t>NACAS &amp; MCA will notify the amended standard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400" dirty="0" smtClean="0">
                <a:latin typeface="Book Antiqua" pitchFamily="18" charset="0"/>
              </a:rPr>
              <a:t>Earliest expected time frame – around February - March 2017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/>
          </a:bodyPr>
          <a:lstStyle/>
          <a:p>
            <a:r>
              <a:rPr lang="en-IN" dirty="0" smtClean="0"/>
              <a:t>Matters being examined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17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968551"/>
          </a:xfrm>
        </p:spPr>
        <p:txBody>
          <a:bodyPr>
            <a:noAutofit/>
          </a:bodyPr>
          <a:lstStyle/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000" dirty="0" smtClean="0">
                <a:latin typeface="Book Antiqua" pitchFamily="18" charset="0"/>
              </a:rPr>
              <a:t>Defer applicability of Ind AS to date when new insurance contracts Standard becomes effective</a:t>
            </a:r>
          </a:p>
          <a:p>
            <a:pPr marL="730250" lvl="1" indent="-27305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1800" dirty="0" smtClean="0">
                <a:latin typeface="Book Antiqua" pitchFamily="18" charset="0"/>
              </a:rPr>
              <a:t>This option not available given MCA’s road map of convergence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000" dirty="0" smtClean="0">
                <a:latin typeface="Book Antiqua" pitchFamily="18" charset="0"/>
              </a:rPr>
              <a:t>Why deny options that are available internationally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000" dirty="0" smtClean="0">
                <a:latin typeface="Book Antiqua" pitchFamily="18" charset="0"/>
              </a:rPr>
              <a:t>If same options are given, then whether to permit reassessment of business activity for Temporary Exemption Approach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000" dirty="0" smtClean="0">
                <a:latin typeface="Book Antiqua" pitchFamily="18" charset="0"/>
              </a:rPr>
              <a:t>Does it matter that we have never applied IAS 39</a:t>
            </a:r>
          </a:p>
          <a:p>
            <a:pPr marL="730250" lvl="1" indent="-27305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1800" dirty="0" smtClean="0">
                <a:latin typeface="Book Antiqua" pitchFamily="18" charset="0"/>
              </a:rPr>
              <a:t>If entities are permitted to continue to apply IRDA Regulations, whether the financial statements so compiled, they can still be considered as Ind AS compliant</a:t>
            </a:r>
          </a:p>
          <a:p>
            <a:pPr marL="730250" lvl="1" indent="-27305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1800" dirty="0" smtClean="0">
                <a:latin typeface="Book Antiqua" pitchFamily="18" charset="0"/>
              </a:rPr>
              <a:t>What happens if IASB timeline for new Standard moves? IRDA Regulations will continue to apply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Overlay approach – the way it will work in India – present classification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18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grpSp>
        <p:nvGrpSpPr>
          <p:cNvPr id="19" name="Group 18"/>
          <p:cNvGrpSpPr/>
          <p:nvPr/>
        </p:nvGrpSpPr>
        <p:grpSpPr>
          <a:xfrm>
            <a:off x="0" y="1548997"/>
            <a:ext cx="9079612" cy="1536551"/>
            <a:chOff x="0" y="1604417"/>
            <a:chExt cx="9079612" cy="1536551"/>
          </a:xfrm>
        </p:grpSpPr>
        <p:graphicFrame>
          <p:nvGraphicFramePr>
            <p:cNvPr id="7" name="Diagram 6"/>
            <p:cNvGraphicFramePr/>
            <p:nvPr/>
          </p:nvGraphicFramePr>
          <p:xfrm>
            <a:off x="0" y="1613024"/>
            <a:ext cx="5364088" cy="151135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8" name="Rounded Rectangle 7"/>
            <p:cNvSpPr/>
            <p:nvPr/>
          </p:nvSpPr>
          <p:spPr>
            <a:xfrm>
              <a:off x="5875764" y="1604417"/>
              <a:ext cx="3203848" cy="82599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tIns="0" bIns="0" rtlCol="0" anchor="ctr"/>
            <a:lstStyle/>
            <a:p>
              <a:pPr marL="236538" indent="-236538">
                <a:buFont typeface="Arial" pitchFamily="34" charset="0"/>
                <a:buChar char="•"/>
              </a:pPr>
              <a:r>
                <a:rPr lang="en-US" sz="1200" dirty="0" smtClean="0">
                  <a:latin typeface="Book Antiqua" pitchFamily="18" charset="0"/>
                </a:rPr>
                <a:t> Maturing  within 12 months from BS date</a:t>
              </a:r>
            </a:p>
            <a:p>
              <a:pPr marL="236538" indent="-236538">
                <a:buFont typeface="Arial" pitchFamily="34" charset="0"/>
                <a:buChar char="•"/>
              </a:pPr>
              <a:r>
                <a:rPr lang="en-US" sz="1200" dirty="0" smtClean="0">
                  <a:latin typeface="Book Antiqua" pitchFamily="18" charset="0"/>
                </a:rPr>
                <a:t>Intention to dispose off within 12 months of BS date</a:t>
              </a:r>
              <a:endParaRPr lang="en-US" sz="1200" dirty="0">
                <a:latin typeface="Book Antiqua" pitchFamily="18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875764" y="2526804"/>
              <a:ext cx="3203848" cy="61416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36538" indent="-236538">
                <a:buFont typeface="Arial" pitchFamily="34" charset="0"/>
                <a:buChar char="•"/>
              </a:pPr>
              <a:r>
                <a:rPr lang="en-US" sz="1200" dirty="0" smtClean="0">
                  <a:latin typeface="Book Antiqua" pitchFamily="18" charset="0"/>
                </a:rPr>
                <a:t> Other than Short Term</a:t>
              </a:r>
              <a:endParaRPr lang="en-US" sz="1200" dirty="0">
                <a:latin typeface="Book Antiqua" pitchFamily="18" charset="0"/>
              </a:endParaRPr>
            </a:p>
          </p:txBody>
        </p:sp>
        <p:cxnSp>
          <p:nvCxnSpPr>
            <p:cNvPr id="11" name="Straight Connector 10"/>
            <p:cNvCxnSpPr>
              <a:endCxn id="8" idx="1"/>
            </p:cNvCxnSpPr>
            <p:nvPr/>
          </p:nvCxnSpPr>
          <p:spPr>
            <a:xfrm flipV="1">
              <a:off x="5363845" y="2017415"/>
              <a:ext cx="511919" cy="1885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5364088" y="2825651"/>
              <a:ext cx="511919" cy="1885"/>
            </a:xfrm>
            <a:prstGeom prst="line">
              <a:avLst/>
            </a:prstGeom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1115616" y="3326549"/>
            <a:ext cx="6264696" cy="1182571"/>
            <a:chOff x="1115616" y="3326549"/>
            <a:chExt cx="6264696" cy="1182571"/>
          </a:xfrm>
        </p:grpSpPr>
        <p:sp>
          <p:nvSpPr>
            <p:cNvPr id="21" name="Rounded Rectangle 20"/>
            <p:cNvSpPr/>
            <p:nvPr/>
          </p:nvSpPr>
          <p:spPr>
            <a:xfrm>
              <a:off x="3419872" y="3326549"/>
              <a:ext cx="1944216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Valuation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115616" y="4077072"/>
              <a:ext cx="1944216" cy="432048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Shareholders &amp; non-linked policy holders</a:t>
              </a:r>
              <a:endParaRPr 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5436096" y="4077072"/>
              <a:ext cx="1944216" cy="432048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Linked Business</a:t>
              </a:r>
              <a:endParaRPr lang="en-US" sz="1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36" name="Shape 35"/>
            <p:cNvCxnSpPr>
              <a:stCxn id="21" idx="2"/>
              <a:endCxn id="22" idx="0"/>
            </p:cNvCxnSpPr>
            <p:nvPr/>
          </p:nvCxnSpPr>
          <p:spPr>
            <a:xfrm rot="5400000">
              <a:off x="3080615" y="2765706"/>
              <a:ext cx="318475" cy="230425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Elbow Connector 39"/>
            <p:cNvCxnSpPr>
              <a:stCxn id="21" idx="2"/>
              <a:endCxn id="24" idx="0"/>
            </p:cNvCxnSpPr>
            <p:nvPr/>
          </p:nvCxnSpPr>
          <p:spPr>
            <a:xfrm rot="16200000" flipH="1">
              <a:off x="5240855" y="2909722"/>
              <a:ext cx="318475" cy="2016224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4846177" y="4509120"/>
            <a:ext cx="4190319" cy="2284935"/>
            <a:chOff x="4846177" y="4509120"/>
            <a:chExt cx="4190319" cy="2284935"/>
          </a:xfrm>
        </p:grpSpPr>
        <p:sp>
          <p:nvSpPr>
            <p:cNvPr id="28" name="Rounded Rectangle 27"/>
            <p:cNvSpPr/>
            <p:nvPr/>
          </p:nvSpPr>
          <p:spPr>
            <a:xfrm>
              <a:off x="5861795" y="4809852"/>
              <a:ext cx="1268433" cy="93610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marL="111125" indent="-111125">
                <a:buFont typeface="Wingdings" pitchFamily="2" charset="2"/>
                <a:buChar char="§"/>
              </a:pPr>
              <a:r>
                <a:rPr lang="en-US" sz="1200" dirty="0" smtClean="0">
                  <a:solidFill>
                    <a:schemeClr val="tx1"/>
                  </a:solidFill>
                </a:rPr>
                <a:t>Debt securities at  Market value considering CRISIL Bond valuation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4846177" y="4810294"/>
              <a:ext cx="877951" cy="93610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marL="111125" indent="-111125">
                <a:buFont typeface="Wingdings" pitchFamily="2" charset="2"/>
                <a:buChar char="§"/>
              </a:pPr>
              <a:r>
                <a:rPr lang="en-US" sz="1200" dirty="0" smtClean="0">
                  <a:solidFill>
                    <a:schemeClr val="tx1"/>
                  </a:solidFill>
                </a:rPr>
                <a:t>Money Market Securities at cost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7236297" y="4808274"/>
              <a:ext cx="936103" cy="93610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marL="111125" indent="-111125">
                <a:buFont typeface="Wingdings" pitchFamily="2" charset="2"/>
                <a:buChar char="§"/>
              </a:pPr>
              <a:r>
                <a:rPr lang="en-US" sz="1200" dirty="0" smtClean="0">
                  <a:solidFill>
                    <a:schemeClr val="tx1"/>
                  </a:solidFill>
                </a:rPr>
                <a:t>Listed Equity Shares at NSE/BSE rates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8316416" y="4808274"/>
              <a:ext cx="720080" cy="93610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marL="111125" indent="-111125">
                <a:buFont typeface="Wingdings" pitchFamily="2" charset="2"/>
                <a:buChar char="§"/>
              </a:pPr>
              <a:r>
                <a:rPr lang="en-US" sz="1200" dirty="0" smtClean="0">
                  <a:solidFill>
                    <a:schemeClr val="tx1"/>
                  </a:solidFill>
                </a:rPr>
                <a:t>MF at closing NAV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6372200" y="6087830"/>
              <a:ext cx="2232248" cy="70622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marL="111125" indent="-111125">
                <a:buFont typeface="Wingdings" pitchFamily="2" charset="2"/>
                <a:buChar char="§"/>
              </a:pPr>
              <a:r>
                <a:rPr lang="en-US" sz="1200" dirty="0" err="1" smtClean="0">
                  <a:solidFill>
                    <a:schemeClr val="tx1"/>
                  </a:solidFill>
                </a:rPr>
                <a:t>Unrealised</a:t>
              </a:r>
              <a:r>
                <a:rPr lang="en-US" sz="1200" dirty="0" smtClean="0">
                  <a:solidFill>
                    <a:schemeClr val="tx1"/>
                  </a:solidFill>
                </a:rPr>
                <a:t> gains/losses  routed through P/L with corresponding increase/decrease in Fund value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52" name="Elbow Connector 51"/>
            <p:cNvCxnSpPr>
              <a:stCxn id="24" idx="2"/>
              <a:endCxn id="29" idx="0"/>
            </p:cNvCxnSpPr>
            <p:nvPr/>
          </p:nvCxnSpPr>
          <p:spPr>
            <a:xfrm rot="5400000">
              <a:off x="5696092" y="4098182"/>
              <a:ext cx="301174" cy="1123051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Elbow Connector 53"/>
            <p:cNvCxnSpPr>
              <a:stCxn id="24" idx="2"/>
              <a:endCxn id="28" idx="0"/>
            </p:cNvCxnSpPr>
            <p:nvPr/>
          </p:nvCxnSpPr>
          <p:spPr>
            <a:xfrm rot="16200000" flipH="1">
              <a:off x="6301742" y="4615582"/>
              <a:ext cx="300732" cy="87808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Elbow Connector 55"/>
            <p:cNvCxnSpPr>
              <a:stCxn id="24" idx="2"/>
              <a:endCxn id="31" idx="0"/>
            </p:cNvCxnSpPr>
            <p:nvPr/>
          </p:nvCxnSpPr>
          <p:spPr>
            <a:xfrm rot="16200000" flipH="1">
              <a:off x="6906699" y="4010624"/>
              <a:ext cx="299154" cy="1296145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Elbow Connector 57"/>
            <p:cNvCxnSpPr>
              <a:stCxn id="24" idx="2"/>
              <a:endCxn id="32" idx="0"/>
            </p:cNvCxnSpPr>
            <p:nvPr/>
          </p:nvCxnSpPr>
          <p:spPr>
            <a:xfrm rot="16200000" flipH="1">
              <a:off x="7392753" y="3524571"/>
              <a:ext cx="299154" cy="2268252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Elbow Connector 59"/>
            <p:cNvCxnSpPr>
              <a:stCxn id="28" idx="2"/>
              <a:endCxn id="34" idx="0"/>
            </p:cNvCxnSpPr>
            <p:nvPr/>
          </p:nvCxnSpPr>
          <p:spPr>
            <a:xfrm rot="16200000" flipH="1">
              <a:off x="6821231" y="5420737"/>
              <a:ext cx="341874" cy="992312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Elbow Connector 61"/>
            <p:cNvCxnSpPr>
              <a:stCxn id="34" idx="0"/>
              <a:endCxn id="32" idx="2"/>
            </p:cNvCxnSpPr>
            <p:nvPr/>
          </p:nvCxnSpPr>
          <p:spPr>
            <a:xfrm rot="5400000" flipH="1" flipV="1">
              <a:off x="7910664" y="5322038"/>
              <a:ext cx="343452" cy="1188132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Elbow Connector 63"/>
            <p:cNvCxnSpPr>
              <a:stCxn id="34" idx="0"/>
              <a:endCxn id="31" idx="2"/>
            </p:cNvCxnSpPr>
            <p:nvPr/>
          </p:nvCxnSpPr>
          <p:spPr>
            <a:xfrm rot="5400000" flipH="1" flipV="1">
              <a:off x="7424610" y="5808092"/>
              <a:ext cx="343452" cy="216025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143432" y="4509119"/>
            <a:ext cx="3492464" cy="2304257"/>
            <a:chOff x="143432" y="4509119"/>
            <a:chExt cx="3492464" cy="2304257"/>
          </a:xfrm>
        </p:grpSpPr>
        <p:sp>
          <p:nvSpPr>
            <p:cNvPr id="25" name="Rounded Rectangle 24"/>
            <p:cNvSpPr/>
            <p:nvPr/>
          </p:nvSpPr>
          <p:spPr>
            <a:xfrm>
              <a:off x="143432" y="4768577"/>
              <a:ext cx="1598031" cy="93610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marL="111125" indent="-111125">
                <a:buFont typeface="Wingdings" pitchFamily="2" charset="2"/>
                <a:buChar char="§"/>
              </a:pPr>
              <a:r>
                <a:rPr lang="en-US" sz="1200" dirty="0" smtClean="0">
                  <a:solidFill>
                    <a:schemeClr val="tx1"/>
                  </a:solidFill>
                </a:rPr>
                <a:t>Debt &amp; Money Market securities</a:t>
              </a:r>
            </a:p>
            <a:p>
              <a:pPr marL="111125" indent="-111125">
                <a:buFont typeface="Wingdings" pitchFamily="2" charset="2"/>
                <a:buChar char="§"/>
              </a:pPr>
              <a:r>
                <a:rPr lang="en-US" sz="1200" dirty="0" smtClean="0">
                  <a:solidFill>
                    <a:schemeClr val="tx1"/>
                  </a:solidFill>
                </a:rPr>
                <a:t>Considered HTM</a:t>
              </a:r>
            </a:p>
            <a:p>
              <a:pPr marL="111125" indent="-111125">
                <a:buFont typeface="Wingdings" pitchFamily="2" charset="2"/>
                <a:buChar char="§"/>
              </a:pPr>
              <a:r>
                <a:rPr lang="en-US" sz="1200" dirty="0" smtClean="0">
                  <a:solidFill>
                    <a:schemeClr val="tx1"/>
                  </a:solidFill>
                </a:rPr>
                <a:t>Discount accreted on time basis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838872" y="4766709"/>
              <a:ext cx="936103" cy="93610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marL="111125" indent="-111125">
                <a:buFont typeface="Wingdings" pitchFamily="2" charset="2"/>
                <a:buChar char="§"/>
              </a:pPr>
              <a:r>
                <a:rPr lang="en-US" sz="1200" dirty="0" smtClean="0">
                  <a:solidFill>
                    <a:schemeClr val="tx1"/>
                  </a:solidFill>
                </a:rPr>
                <a:t>Listed Equity Shares at NSE/BSE rates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2915816" y="4766709"/>
              <a:ext cx="720080" cy="93610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marL="111125" indent="-111125">
                <a:buFont typeface="Wingdings" pitchFamily="2" charset="2"/>
                <a:buChar char="§"/>
              </a:pPr>
              <a:r>
                <a:rPr lang="en-US" sz="1200" dirty="0" smtClean="0">
                  <a:solidFill>
                    <a:schemeClr val="tx1"/>
                  </a:solidFill>
                </a:rPr>
                <a:t>MF at closing NAV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1965857" y="6107151"/>
              <a:ext cx="1598031" cy="70622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marL="111125" indent="-111125">
                <a:buFont typeface="Wingdings" pitchFamily="2" charset="2"/>
                <a:buChar char="§"/>
              </a:pPr>
              <a:r>
                <a:rPr lang="en-US" sz="1200" dirty="0" err="1" smtClean="0">
                  <a:solidFill>
                    <a:schemeClr val="tx1"/>
                  </a:solidFill>
                </a:rPr>
                <a:t>Unrealised</a:t>
              </a:r>
              <a:r>
                <a:rPr lang="en-US" sz="1200" dirty="0" smtClean="0">
                  <a:solidFill>
                    <a:schemeClr val="tx1"/>
                  </a:solidFill>
                </a:rPr>
                <a:t> gains/losses in BS as FV Change Account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42" name="Elbow Connector 41"/>
            <p:cNvCxnSpPr>
              <a:stCxn id="22" idx="2"/>
              <a:endCxn id="25" idx="0"/>
            </p:cNvCxnSpPr>
            <p:nvPr/>
          </p:nvCxnSpPr>
          <p:spPr>
            <a:xfrm rot="5400000">
              <a:off x="1385358" y="4066210"/>
              <a:ext cx="259457" cy="114527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Elbow Connector 45"/>
            <p:cNvCxnSpPr>
              <a:stCxn id="22" idx="2"/>
              <a:endCxn id="26" idx="0"/>
            </p:cNvCxnSpPr>
            <p:nvPr/>
          </p:nvCxnSpPr>
          <p:spPr>
            <a:xfrm rot="16200000" flipH="1">
              <a:off x="2068530" y="4528314"/>
              <a:ext cx="257589" cy="219200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Elbow Connector 47"/>
            <p:cNvCxnSpPr>
              <a:stCxn id="22" idx="2"/>
              <a:endCxn id="27" idx="0"/>
            </p:cNvCxnSpPr>
            <p:nvPr/>
          </p:nvCxnSpPr>
          <p:spPr>
            <a:xfrm rot="16200000" flipH="1">
              <a:off x="2552996" y="4043848"/>
              <a:ext cx="257589" cy="1188132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Elbow Connector 67"/>
            <p:cNvCxnSpPr>
              <a:stCxn id="26" idx="2"/>
              <a:endCxn id="33" idx="0"/>
            </p:cNvCxnSpPr>
            <p:nvPr/>
          </p:nvCxnSpPr>
          <p:spPr>
            <a:xfrm rot="16200000" flipH="1">
              <a:off x="2333729" y="5676007"/>
              <a:ext cx="404338" cy="457949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Elbow Connector 69"/>
            <p:cNvCxnSpPr>
              <a:stCxn id="27" idx="2"/>
              <a:endCxn id="33" idx="0"/>
            </p:cNvCxnSpPr>
            <p:nvPr/>
          </p:nvCxnSpPr>
          <p:spPr>
            <a:xfrm rot="5400000">
              <a:off x="2818196" y="5649491"/>
              <a:ext cx="404338" cy="510983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Overlay approach – the way it will work in India…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19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1028" name="AutoShape 4"/>
          <p:cNvSpPr>
            <a:spLocks noChangeAspect="1" noChangeArrowheads="1" noTextEdit="1"/>
          </p:cNvSpPr>
          <p:nvPr/>
        </p:nvSpPr>
        <p:spPr bwMode="auto">
          <a:xfrm>
            <a:off x="138113" y="1477094"/>
            <a:ext cx="8867775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3995738" y="1581869"/>
            <a:ext cx="9525" cy="4838700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252413" y="1581869"/>
            <a:ext cx="9525" cy="4838700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8891588" y="1581869"/>
            <a:ext cx="9525" cy="4838700"/>
          </a:xfrm>
          <a:prstGeom prst="rect">
            <a:avLst/>
          </a:pr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242888" y="1586632"/>
            <a:ext cx="8662988" cy="1285875"/>
            <a:chOff x="242888" y="1586632"/>
            <a:chExt cx="8662988" cy="1285875"/>
          </a:xfrm>
        </p:grpSpPr>
        <p:sp>
          <p:nvSpPr>
            <p:cNvPr id="1030" name="Rectangle 6"/>
            <p:cNvSpPr>
              <a:spLocks noChangeArrowheads="1"/>
            </p:cNvSpPr>
            <p:nvPr/>
          </p:nvSpPr>
          <p:spPr bwMode="auto">
            <a:xfrm>
              <a:off x="252413" y="1586632"/>
              <a:ext cx="3743325" cy="126682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3995738" y="1586632"/>
              <a:ext cx="4895850" cy="126682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242888" y="2834407"/>
              <a:ext cx="8658225" cy="38100"/>
            </a:xfrm>
            <a:prstGeom prst="rect">
              <a:avLst/>
            </a:prstGeom>
            <a:solidFill>
              <a:srgbClr val="FFFFFF"/>
            </a:solidFill>
            <a:ln w="0" cap="flat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4" name="Rectangle 20"/>
            <p:cNvSpPr>
              <a:spLocks noChangeArrowheads="1"/>
            </p:cNvSpPr>
            <p:nvPr/>
          </p:nvSpPr>
          <p:spPr bwMode="auto">
            <a:xfrm>
              <a:off x="247651" y="1586632"/>
              <a:ext cx="8658225" cy="9525"/>
            </a:xfrm>
            <a:prstGeom prst="rect">
              <a:avLst/>
            </a:prstGeom>
            <a:solidFill>
              <a:srgbClr val="FFFFFF"/>
            </a:solidFill>
            <a:ln w="0" cap="flat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6" name="Rectangle 22"/>
            <p:cNvSpPr>
              <a:spLocks noChangeArrowheads="1"/>
            </p:cNvSpPr>
            <p:nvPr/>
          </p:nvSpPr>
          <p:spPr bwMode="auto">
            <a:xfrm>
              <a:off x="347663" y="1637432"/>
              <a:ext cx="1447800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Investments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/>
          </p:nvSpPr>
          <p:spPr bwMode="auto">
            <a:xfrm>
              <a:off x="347663" y="1913657"/>
              <a:ext cx="2085975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(irrespective, whether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/>
          </p:nvSpPr>
          <p:spPr bwMode="auto">
            <a:xfrm>
              <a:off x="2414588" y="1913657"/>
              <a:ext cx="137160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shareholders,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/>
          </p:nvSpPr>
          <p:spPr bwMode="auto">
            <a:xfrm>
              <a:off x="347663" y="2151782"/>
              <a:ext cx="2466975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policyholders, traditional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0" name="Rectangle 26"/>
            <p:cNvSpPr>
              <a:spLocks noChangeArrowheads="1"/>
            </p:cNvSpPr>
            <p:nvPr/>
          </p:nvSpPr>
          <p:spPr bwMode="auto">
            <a:xfrm>
              <a:off x="2747963" y="2151782"/>
              <a:ext cx="161925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/>
          </p:nvSpPr>
          <p:spPr bwMode="auto">
            <a:xfrm>
              <a:off x="2919413" y="2151782"/>
              <a:ext cx="809625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par/non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/>
          </p:nvSpPr>
          <p:spPr bwMode="auto">
            <a:xfrm>
              <a:off x="3643313" y="2151782"/>
              <a:ext cx="161925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347663" y="2399432"/>
              <a:ext cx="135255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par or linked)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4" name="Rectangle 30"/>
            <p:cNvSpPr>
              <a:spLocks noChangeArrowheads="1"/>
            </p:cNvSpPr>
            <p:nvPr/>
          </p:nvSpPr>
          <p:spPr bwMode="auto">
            <a:xfrm>
              <a:off x="4092576" y="1637432"/>
              <a:ext cx="2124075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IFRS 9 / Ind AS 109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247651" y="2853457"/>
            <a:ext cx="8658225" cy="1495425"/>
            <a:chOff x="247651" y="2853457"/>
            <a:chExt cx="8658225" cy="1495425"/>
          </a:xfrm>
        </p:grpSpPr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252413" y="2853457"/>
              <a:ext cx="3743325" cy="1485900"/>
            </a:xfrm>
            <a:prstGeom prst="rect">
              <a:avLst/>
            </a:prstGeom>
            <a:solidFill>
              <a:srgbClr val="F9E3CB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3995738" y="2853457"/>
              <a:ext cx="4895850" cy="1485900"/>
            </a:xfrm>
            <a:prstGeom prst="rect">
              <a:avLst/>
            </a:prstGeom>
            <a:solidFill>
              <a:srgbClr val="F9E3CB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247651" y="4339357"/>
              <a:ext cx="8658225" cy="9525"/>
            </a:xfrm>
            <a:prstGeom prst="rect">
              <a:avLst/>
            </a:prstGeom>
            <a:solidFill>
              <a:srgbClr val="FFFFFF"/>
            </a:solidFill>
            <a:ln w="0" cap="flat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5" name="Rectangle 31"/>
            <p:cNvSpPr>
              <a:spLocks noChangeArrowheads="1"/>
            </p:cNvSpPr>
            <p:nvPr/>
          </p:nvSpPr>
          <p:spPr bwMode="auto">
            <a:xfrm>
              <a:off x="347663" y="2889969"/>
              <a:ext cx="310515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Investment in debt and other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6" name="Rectangle 32"/>
            <p:cNvSpPr>
              <a:spLocks noChangeArrowheads="1"/>
            </p:cNvSpPr>
            <p:nvPr/>
          </p:nvSpPr>
          <p:spPr bwMode="auto">
            <a:xfrm>
              <a:off x="347663" y="3166194"/>
              <a:ext cx="105727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securities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7" name="Rectangle 33"/>
            <p:cNvSpPr>
              <a:spLocks noChangeArrowheads="1"/>
            </p:cNvSpPr>
            <p:nvPr/>
          </p:nvSpPr>
          <p:spPr bwMode="auto">
            <a:xfrm>
              <a:off x="4092576" y="2899494"/>
              <a:ext cx="2286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8" name="Rectangle 34"/>
            <p:cNvSpPr>
              <a:spLocks noChangeArrowheads="1"/>
            </p:cNvSpPr>
            <p:nvPr/>
          </p:nvSpPr>
          <p:spPr bwMode="auto">
            <a:xfrm>
              <a:off x="4330701" y="2889969"/>
              <a:ext cx="170497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Amortised</a:t>
              </a: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 cost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9" name="Rectangle 35"/>
            <p:cNvSpPr>
              <a:spLocks noChangeArrowheads="1"/>
            </p:cNvSpPr>
            <p:nvPr/>
          </p:nvSpPr>
          <p:spPr bwMode="auto">
            <a:xfrm>
              <a:off x="5911851" y="2889969"/>
              <a:ext cx="21907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0" name="Rectangle 36"/>
            <p:cNvSpPr>
              <a:spLocks noChangeArrowheads="1"/>
            </p:cNvSpPr>
            <p:nvPr/>
          </p:nvSpPr>
          <p:spPr bwMode="auto">
            <a:xfrm>
              <a:off x="6083301" y="2889969"/>
              <a:ext cx="196215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if SPPL is satisfied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1" name="Rectangle 37"/>
            <p:cNvSpPr>
              <a:spLocks noChangeArrowheads="1"/>
            </p:cNvSpPr>
            <p:nvPr/>
          </p:nvSpPr>
          <p:spPr bwMode="auto">
            <a:xfrm>
              <a:off x="4092576" y="3175719"/>
              <a:ext cx="2286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2" name="Rectangle 38"/>
            <p:cNvSpPr>
              <a:spLocks noChangeArrowheads="1"/>
            </p:cNvSpPr>
            <p:nvPr/>
          </p:nvSpPr>
          <p:spPr bwMode="auto">
            <a:xfrm>
              <a:off x="4378326" y="3166194"/>
              <a:ext cx="87630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FVOCI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3" name="Rectangle 39"/>
            <p:cNvSpPr>
              <a:spLocks noChangeArrowheads="1"/>
            </p:cNvSpPr>
            <p:nvPr/>
          </p:nvSpPr>
          <p:spPr bwMode="auto">
            <a:xfrm>
              <a:off x="5149851" y="3166194"/>
              <a:ext cx="21907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5321301" y="3166194"/>
              <a:ext cx="336232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if intention is “Hold,  Collect &amp;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5" name="Rectangle 41"/>
            <p:cNvSpPr>
              <a:spLocks noChangeArrowheads="1"/>
            </p:cNvSpPr>
            <p:nvPr/>
          </p:nvSpPr>
          <p:spPr bwMode="auto">
            <a:xfrm>
              <a:off x="4330701" y="3442419"/>
              <a:ext cx="75247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Sell”.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6" name="Rectangle 42"/>
            <p:cNvSpPr>
              <a:spLocks noChangeArrowheads="1"/>
            </p:cNvSpPr>
            <p:nvPr/>
          </p:nvSpPr>
          <p:spPr bwMode="auto">
            <a:xfrm>
              <a:off x="4968876" y="3442419"/>
              <a:ext cx="57150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SPPl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7" name="Rectangle 43"/>
            <p:cNvSpPr>
              <a:spLocks noChangeArrowheads="1"/>
            </p:cNvSpPr>
            <p:nvPr/>
          </p:nvSpPr>
          <p:spPr bwMode="auto">
            <a:xfrm>
              <a:off x="5492751" y="3442419"/>
              <a:ext cx="133350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not satisfied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8" name="Rectangle 44"/>
            <p:cNvSpPr>
              <a:spLocks noChangeArrowheads="1"/>
            </p:cNvSpPr>
            <p:nvPr/>
          </p:nvSpPr>
          <p:spPr bwMode="auto">
            <a:xfrm>
              <a:off x="4092576" y="3728169"/>
              <a:ext cx="2286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9" name="Rectangle 45"/>
            <p:cNvSpPr>
              <a:spLocks noChangeArrowheads="1"/>
            </p:cNvSpPr>
            <p:nvPr/>
          </p:nvSpPr>
          <p:spPr bwMode="auto">
            <a:xfrm>
              <a:off x="4330701" y="3718644"/>
              <a:ext cx="3593933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Book Antiqua" pitchFamily="18" charset="0"/>
                  <a:cs typeface="Arial" pitchFamily="34" charset="0"/>
                </a:rPr>
                <a:t>FVTPL (designated or mandated 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247651" y="4339357"/>
            <a:ext cx="8658225" cy="809625"/>
            <a:chOff x="247651" y="4339357"/>
            <a:chExt cx="8658225" cy="809625"/>
          </a:xfrm>
        </p:grpSpPr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252413" y="4339357"/>
              <a:ext cx="3743325" cy="800100"/>
            </a:xfrm>
            <a:prstGeom prst="rect">
              <a:avLst/>
            </a:prstGeom>
            <a:solidFill>
              <a:srgbClr val="FCF1E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3995738" y="4339357"/>
              <a:ext cx="4895850" cy="800100"/>
            </a:xfrm>
            <a:prstGeom prst="rect">
              <a:avLst/>
            </a:prstGeom>
            <a:solidFill>
              <a:srgbClr val="FCF1E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247651" y="5139457"/>
              <a:ext cx="8658225" cy="9525"/>
            </a:xfrm>
            <a:prstGeom prst="rect">
              <a:avLst/>
            </a:prstGeom>
            <a:solidFill>
              <a:srgbClr val="FFFFFF"/>
            </a:solidFill>
            <a:ln w="0" cap="flat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0" name="Rectangle 46"/>
            <p:cNvSpPr>
              <a:spLocks noChangeArrowheads="1"/>
            </p:cNvSpPr>
            <p:nvPr/>
          </p:nvSpPr>
          <p:spPr bwMode="auto">
            <a:xfrm>
              <a:off x="347663" y="4377457"/>
              <a:ext cx="353377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Investment in equity instruments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1" name="Rectangle 47"/>
            <p:cNvSpPr>
              <a:spLocks noChangeArrowheads="1"/>
            </p:cNvSpPr>
            <p:nvPr/>
          </p:nvSpPr>
          <p:spPr bwMode="auto">
            <a:xfrm>
              <a:off x="347663" y="4653682"/>
              <a:ext cx="68580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&amp; MF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2" name="Rectangle 48"/>
            <p:cNvSpPr>
              <a:spLocks noChangeArrowheads="1"/>
            </p:cNvSpPr>
            <p:nvPr/>
          </p:nvSpPr>
          <p:spPr bwMode="auto">
            <a:xfrm>
              <a:off x="976313" y="4653682"/>
              <a:ext cx="65722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Units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3" name="Rectangle 49"/>
            <p:cNvSpPr>
              <a:spLocks noChangeArrowheads="1"/>
            </p:cNvSpPr>
            <p:nvPr/>
          </p:nvSpPr>
          <p:spPr bwMode="auto">
            <a:xfrm>
              <a:off x="4092576" y="4386982"/>
              <a:ext cx="2286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4" name="Rectangle 50"/>
            <p:cNvSpPr>
              <a:spLocks noChangeArrowheads="1"/>
            </p:cNvSpPr>
            <p:nvPr/>
          </p:nvSpPr>
          <p:spPr bwMode="auto">
            <a:xfrm>
              <a:off x="4330701" y="4377457"/>
              <a:ext cx="93345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FV OCI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5" name="Rectangle 51"/>
            <p:cNvSpPr>
              <a:spLocks noChangeArrowheads="1"/>
            </p:cNvSpPr>
            <p:nvPr/>
          </p:nvSpPr>
          <p:spPr bwMode="auto">
            <a:xfrm>
              <a:off x="5149851" y="4377457"/>
              <a:ext cx="21907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6" name="Rectangle 52"/>
            <p:cNvSpPr>
              <a:spLocks noChangeArrowheads="1"/>
            </p:cNvSpPr>
            <p:nvPr/>
          </p:nvSpPr>
          <p:spPr bwMode="auto">
            <a:xfrm>
              <a:off x="5321301" y="4377457"/>
              <a:ext cx="218122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if conditions are met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7" name="Rectangle 53"/>
            <p:cNvSpPr>
              <a:spLocks noChangeArrowheads="1"/>
            </p:cNvSpPr>
            <p:nvPr/>
          </p:nvSpPr>
          <p:spPr bwMode="auto">
            <a:xfrm>
              <a:off x="4092576" y="4663207"/>
              <a:ext cx="2286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8" name="Rectangle 54"/>
            <p:cNvSpPr>
              <a:spLocks noChangeArrowheads="1"/>
            </p:cNvSpPr>
            <p:nvPr/>
          </p:nvSpPr>
          <p:spPr bwMode="auto">
            <a:xfrm>
              <a:off x="4330701" y="4653682"/>
              <a:ext cx="81915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Book Antiqua" pitchFamily="18" charset="0"/>
                  <a:cs typeface="Arial" pitchFamily="34" charset="0"/>
                </a:rPr>
                <a:t>FVTPL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247651" y="5139457"/>
            <a:ext cx="8658225" cy="1285875"/>
            <a:chOff x="247651" y="5139457"/>
            <a:chExt cx="8658225" cy="1285875"/>
          </a:xfrm>
        </p:grpSpPr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252413" y="5139457"/>
              <a:ext cx="3743325" cy="1276350"/>
            </a:xfrm>
            <a:prstGeom prst="rect">
              <a:avLst/>
            </a:prstGeom>
            <a:solidFill>
              <a:srgbClr val="F9E3CB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3995738" y="5139457"/>
              <a:ext cx="4895850" cy="1276350"/>
            </a:xfrm>
            <a:prstGeom prst="rect">
              <a:avLst/>
            </a:prstGeom>
            <a:solidFill>
              <a:srgbClr val="F9E3CB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5" name="Rectangle 21"/>
            <p:cNvSpPr>
              <a:spLocks noChangeArrowheads="1"/>
            </p:cNvSpPr>
            <p:nvPr/>
          </p:nvSpPr>
          <p:spPr bwMode="auto">
            <a:xfrm>
              <a:off x="247651" y="6415807"/>
              <a:ext cx="8658225" cy="9525"/>
            </a:xfrm>
            <a:prstGeom prst="rect">
              <a:avLst/>
            </a:prstGeom>
            <a:solidFill>
              <a:srgbClr val="FFFFFF"/>
            </a:solidFill>
            <a:ln w="0" cap="flat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9" name="Rectangle 55"/>
            <p:cNvSpPr>
              <a:spLocks noChangeArrowheads="1"/>
            </p:cNvSpPr>
            <p:nvPr/>
          </p:nvSpPr>
          <p:spPr bwMode="auto">
            <a:xfrm>
              <a:off x="347663" y="5179144"/>
              <a:ext cx="251460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Derivatives for hedging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0" name="Rectangle 56"/>
            <p:cNvSpPr>
              <a:spLocks noChangeArrowheads="1"/>
            </p:cNvSpPr>
            <p:nvPr/>
          </p:nvSpPr>
          <p:spPr bwMode="auto">
            <a:xfrm>
              <a:off x="4092576" y="5188669"/>
              <a:ext cx="2286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–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1" name="Rectangle 57"/>
            <p:cNvSpPr>
              <a:spLocks noChangeArrowheads="1"/>
            </p:cNvSpPr>
            <p:nvPr/>
          </p:nvSpPr>
          <p:spPr bwMode="auto">
            <a:xfrm>
              <a:off x="4330701" y="5179144"/>
              <a:ext cx="187642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Follow principles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2" name="Rectangle 58"/>
            <p:cNvSpPr>
              <a:spLocks noChangeArrowheads="1"/>
            </p:cNvSpPr>
            <p:nvPr/>
          </p:nvSpPr>
          <p:spPr bwMode="auto">
            <a:xfrm>
              <a:off x="6140451" y="5179144"/>
              <a:ext cx="273367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of hedge accounting with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3" name="Rectangle 59"/>
            <p:cNvSpPr>
              <a:spLocks noChangeArrowheads="1"/>
            </p:cNvSpPr>
            <p:nvPr/>
          </p:nvSpPr>
          <p:spPr bwMode="auto">
            <a:xfrm>
              <a:off x="4330701" y="5455369"/>
              <a:ext cx="407670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fair valuation of both hedged item and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4" name="Rectangle 60"/>
            <p:cNvSpPr>
              <a:spLocks noChangeArrowheads="1"/>
            </p:cNvSpPr>
            <p:nvPr/>
          </p:nvSpPr>
          <p:spPr bwMode="auto">
            <a:xfrm>
              <a:off x="4330701" y="5731594"/>
              <a:ext cx="217170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Book Antiqua" pitchFamily="18" charset="0"/>
                  <a:cs typeface="Arial" pitchFamily="34" charset="0"/>
                </a:rPr>
                <a:t>hedging instrument.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2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1520" y="2276872"/>
            <a:ext cx="8640960" cy="2160240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300"/>
              </a:spcBef>
              <a:buSzPct val="100000"/>
              <a:buNone/>
            </a:pPr>
            <a:r>
              <a:rPr lang="en-IN" sz="4000" b="1" i="1" dirty="0" smtClean="0">
                <a:solidFill>
                  <a:srgbClr val="FF0000"/>
                </a:solidFill>
                <a:latin typeface="Garamond" pitchFamily="18" charset="0"/>
              </a:rPr>
              <a:t>Insurance Accounting is too important to be left to the accountants!  </a:t>
            </a:r>
            <a:br>
              <a:rPr lang="en-IN" sz="4000" b="1" i="1" dirty="0" smtClean="0">
                <a:solidFill>
                  <a:srgbClr val="FF0000"/>
                </a:solidFill>
                <a:latin typeface="Garamond" pitchFamily="18" charset="0"/>
              </a:rPr>
            </a:br>
            <a:r>
              <a:rPr lang="en-IN" sz="4000" b="1" i="1" dirty="0" smtClean="0">
                <a:solidFill>
                  <a:srgbClr val="FF0000"/>
                </a:solidFill>
                <a:latin typeface="Garamond" pitchFamily="18" charset="0"/>
              </a:rPr>
              <a:t>- </a:t>
            </a:r>
            <a:r>
              <a:rPr lang="de-DE" sz="2800" b="1" dirty="0" smtClean="0">
                <a:solidFill>
                  <a:srgbClr val="FF0000"/>
                </a:solidFill>
                <a:latin typeface="Garamond" pitchFamily="18" charset="0"/>
              </a:rPr>
              <a:t>Henry W. Siegel, FSA, MAAA</a:t>
            </a:r>
            <a:r>
              <a:rPr lang="en-IN" sz="4000" b="1" dirty="0" smtClean="0">
                <a:latin typeface="Garamond" pitchFamily="18" charset="0"/>
              </a:rPr>
              <a:t/>
            </a:r>
            <a:br>
              <a:rPr lang="en-IN" sz="4000" b="1" dirty="0" smtClean="0">
                <a:latin typeface="Garamond" pitchFamily="18" charset="0"/>
              </a:rPr>
            </a:br>
            <a:endParaRPr lang="en-IN" sz="4000" b="1" dirty="0" smtClean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Concluding thoughts as the story continues.....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20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968551"/>
          </a:xfrm>
        </p:spPr>
        <p:txBody>
          <a:bodyPr>
            <a:noAutofit/>
          </a:bodyPr>
          <a:lstStyle/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400" dirty="0" smtClean="0">
                <a:latin typeface="Book Antiqua" pitchFamily="18" charset="0"/>
              </a:rPr>
              <a:t>Is this a significant issue for Indian insurers given that accounting principles are regulated</a:t>
            </a:r>
          </a:p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400" dirty="0" smtClean="0">
                <a:latin typeface="Book Antiqua" pitchFamily="18" charset="0"/>
              </a:rPr>
              <a:t>Opting for Temporary Exemption Approach does not reduce cost &amp; effort</a:t>
            </a: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000" dirty="0" smtClean="0">
                <a:latin typeface="Book Antiqua" pitchFamily="18" charset="0"/>
              </a:rPr>
              <a:t>Impact of IFRS 9 (Ind AS 109) will need a disclosure</a:t>
            </a:r>
          </a:p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400" dirty="0" smtClean="0">
                <a:latin typeface="Book Antiqua" pitchFamily="18" charset="0"/>
              </a:rPr>
              <a:t>Is this a welcome reprieve to insurers as they will get time to prepare for the nuances of Ind AS 109</a:t>
            </a:r>
          </a:p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400" dirty="0" smtClean="0">
                <a:latin typeface="Book Antiqua" pitchFamily="18" charset="0"/>
              </a:rPr>
              <a:t>Overlay Approach – will this be the default option for Indian insurers</a:t>
            </a: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000" dirty="0" smtClean="0">
                <a:latin typeface="Book Antiqua" pitchFamily="18" charset="0"/>
              </a:rPr>
              <a:t>Requires lesser costs and efforts</a:t>
            </a: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000" dirty="0" smtClean="0">
                <a:latin typeface="Book Antiqua" pitchFamily="18" charset="0"/>
              </a:rPr>
              <a:t>Gels well with non-BFSI parents who are already in </a:t>
            </a:r>
            <a:r>
              <a:rPr lang="en-IN" sz="2000" dirty="0" err="1" smtClean="0">
                <a:latin typeface="Book Antiqua" pitchFamily="18" charset="0"/>
              </a:rPr>
              <a:t>Ind</a:t>
            </a:r>
            <a:r>
              <a:rPr lang="en-IN" sz="2000" dirty="0" smtClean="0">
                <a:latin typeface="Book Antiqua" pitchFamily="18" charset="0"/>
              </a:rPr>
              <a:t> 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1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762000"/>
            <a:ext cx="9144000" cy="5619328"/>
          </a:xfrm>
          <a:noFill/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</a:pPr>
            <a:r>
              <a:rPr lang="en-US" sz="6700" b="1" i="1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Calligraphy" pitchFamily="66" charset="0"/>
              </a:rPr>
              <a:t>Thank you</a:t>
            </a:r>
            <a:r>
              <a:rPr lang="en-US" sz="2000" b="1" u="sng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Calligraphy" pitchFamily="66" charset="0"/>
              </a:rPr>
              <a:t/>
            </a:r>
            <a:br>
              <a:rPr lang="en-US" sz="2000" b="1" u="sng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Calligraphy" pitchFamily="66" charset="0"/>
              </a:rPr>
            </a:br>
            <a:r>
              <a:rPr lang="en-US" sz="2400" b="1" u="sng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Calligraphy" pitchFamily="66" charset="0"/>
              </a:rPr>
              <a:t/>
            </a:r>
            <a:br>
              <a:rPr lang="en-US" sz="2400" b="1" u="sng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Calligraphy" pitchFamily="66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Lucida Calligraphy" pitchFamily="66" charset="0"/>
              </a:rPr>
              <a:t>Views expressed today are ours and not necessarily of </a:t>
            </a:r>
            <a:br>
              <a:rPr lang="en-US" sz="2400" b="1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Lucida Calligraphy" pitchFamily="66" charset="0"/>
              </a:rPr>
              <a:t>ICAI / IRDAI / IAI / IASB / M P Chitale &amp; Co</a:t>
            </a:r>
            <a:r>
              <a:rPr lang="en-US" sz="2400" b="1" u="sng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Calligraphy" pitchFamily="66" charset="0"/>
              </a:rPr>
              <a:t/>
            </a:r>
            <a:br>
              <a:rPr lang="en-US" sz="2400" b="1" u="sng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Calligraphy" pitchFamily="66" charset="0"/>
              </a:rPr>
            </a:br>
            <a:r>
              <a:rPr lang="en-US" sz="2400" b="1" u="sng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Calligraphy" pitchFamily="66" charset="0"/>
              </a:rPr>
              <a:t/>
            </a:r>
            <a:br>
              <a:rPr lang="en-US" sz="2400" b="1" u="sng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Calligraphy" pitchFamily="66" charset="0"/>
              </a:rPr>
            </a:br>
            <a:r>
              <a:rPr lang="en-US" sz="2400" b="1" u="sng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Calligraphy" pitchFamily="66" charset="0"/>
              </a:rPr>
              <a:t/>
            </a:r>
            <a:br>
              <a:rPr lang="en-US" sz="2400" b="1" u="sng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Calligraphy" pitchFamily="66" charset="0"/>
              </a:rPr>
            </a:br>
            <a:r>
              <a:rPr lang="en-US" sz="2400" dirty="0" smtClean="0">
                <a:solidFill>
                  <a:schemeClr val="tx1"/>
                </a:solidFill>
                <a:latin typeface="Tahoma" pitchFamily="34" charset="0"/>
                <a:sym typeface="Wingdings" pitchFamily="2" charset="2"/>
              </a:rPr>
              <a:t>: ashu01@mpchitale.com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21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Ashutosh Pednekar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/>
          </a:bodyPr>
          <a:lstStyle/>
          <a:p>
            <a:r>
              <a:rPr lang="en-US" dirty="0" smtClean="0"/>
              <a:t>Global position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3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968551"/>
          </a:xfrm>
        </p:spPr>
        <p:txBody>
          <a:bodyPr>
            <a:normAutofit/>
          </a:bodyPr>
          <a:lstStyle/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000" dirty="0" smtClean="0">
                <a:latin typeface="Book Antiqua" pitchFamily="18" charset="0"/>
              </a:rPr>
              <a:t>IAS 39 – Financial Instruments: Recognition and Measurement</a:t>
            </a:r>
          </a:p>
          <a:p>
            <a:pPr marL="730250" lvl="1" indent="-27305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1800" dirty="0" smtClean="0">
                <a:latin typeface="Book Antiqua" pitchFamily="18" charset="0"/>
              </a:rPr>
              <a:t>Crisis of 2008 – economic / business or accounting?</a:t>
            </a:r>
          </a:p>
          <a:p>
            <a:pPr marL="730250" lvl="1" indent="-27305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1800" dirty="0" smtClean="0">
                <a:latin typeface="Book Antiqua" pitchFamily="18" charset="0"/>
              </a:rPr>
              <a:t>Too little, too late</a:t>
            </a:r>
          </a:p>
          <a:p>
            <a:pPr marL="730250" lvl="1" indent="-27305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1800" dirty="0" smtClean="0">
                <a:latin typeface="Book Antiqua" pitchFamily="18" charset="0"/>
              </a:rPr>
              <a:t>Move to creating a new standard on FI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000" dirty="0" smtClean="0">
                <a:latin typeface="Book Antiqua" pitchFamily="18" charset="0"/>
              </a:rPr>
              <a:t>IFRS 9 develops – a 7-8 year international effort</a:t>
            </a:r>
          </a:p>
          <a:p>
            <a:pPr marL="730250" lvl="1" indent="-27305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1800" dirty="0" smtClean="0">
                <a:latin typeface="Book Antiqua" pitchFamily="18" charset="0"/>
              </a:rPr>
              <a:t>Applicable effective January 2018</a:t>
            </a:r>
          </a:p>
          <a:p>
            <a:pPr marL="730250" lvl="1" indent="-27305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1800" dirty="0" smtClean="0">
                <a:latin typeface="Book Antiqua" pitchFamily="18" charset="0"/>
              </a:rPr>
              <a:t>Has introduced new concepts </a:t>
            </a:r>
          </a:p>
          <a:p>
            <a:pPr marL="995363" lvl="2" indent="-303213" algn="just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en-IN" sz="1600" dirty="0" smtClean="0">
                <a:latin typeface="Book Antiqua" pitchFamily="18" charset="0"/>
              </a:rPr>
              <a:t>Structured approach to classification &amp; measurement based on business model and cash flow characteristics</a:t>
            </a:r>
          </a:p>
          <a:p>
            <a:pPr marL="995363" lvl="2" indent="-303213" algn="just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en-IN" sz="1600" dirty="0" smtClean="0">
                <a:latin typeface="Book Antiqua" pitchFamily="18" charset="0"/>
              </a:rPr>
              <a:t>More timely recognition of losses using forward looking Expected Credit Loss model</a:t>
            </a:r>
          </a:p>
          <a:p>
            <a:pPr marL="995363" lvl="2" indent="-303213" algn="just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en-IN" sz="1600" dirty="0" smtClean="0">
                <a:latin typeface="Book Antiqua" pitchFamily="18" charset="0"/>
              </a:rPr>
              <a:t>Improved hedge accounting model linking economics of risk management with accounting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/>
          </a:bodyPr>
          <a:lstStyle/>
          <a:p>
            <a:r>
              <a:rPr lang="en-US" dirty="0" smtClean="0"/>
              <a:t>Global position…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4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968551"/>
          </a:xfrm>
        </p:spPr>
        <p:txBody>
          <a:bodyPr>
            <a:normAutofit/>
          </a:bodyPr>
          <a:lstStyle/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400" dirty="0" smtClean="0">
                <a:latin typeface="Book Antiqua" pitchFamily="18" charset="0"/>
              </a:rPr>
              <a:t>IFRS 4 Insurance Contracts</a:t>
            </a: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000" dirty="0" smtClean="0">
                <a:latin typeface="Book Antiqua" pitchFamily="18" charset="0"/>
              </a:rPr>
              <a:t>Insurance is long term; life insurance more so. </a:t>
            </a: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000" dirty="0" smtClean="0">
                <a:latin typeface="Book Antiqua" pitchFamily="18" charset="0"/>
              </a:rPr>
              <a:t>Prescribing how to account for insurance contracts was also a long term project</a:t>
            </a: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000" dirty="0" smtClean="0">
                <a:latin typeface="Book Antiqua" pitchFamily="18" charset="0"/>
              </a:rPr>
              <a:t>IFRS 4 (Phase I) was introduced after a research period of 8 years</a:t>
            </a: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000" dirty="0" smtClean="0">
                <a:latin typeface="Book Antiqua" pitchFamily="18" charset="0"/>
              </a:rPr>
              <a:t>Introduced as an interim standard with no new method of recognition</a:t>
            </a: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000" dirty="0" smtClean="0">
                <a:latin typeface="Book Antiqua" pitchFamily="18" charset="0"/>
              </a:rPr>
              <a:t>New IFRS (Phase II / IFRS </a:t>
            </a:r>
            <a:r>
              <a:rPr lang="en-IN" sz="2000" dirty="0" smtClean="0">
                <a:latin typeface="Book Antiqua" pitchFamily="18" charset="0"/>
              </a:rPr>
              <a:t>17), </a:t>
            </a:r>
            <a:r>
              <a:rPr lang="en-IN" sz="2000" dirty="0" smtClean="0">
                <a:latin typeface="Book Antiqua" pitchFamily="18" charset="0"/>
              </a:rPr>
              <a:t>that will set out more comprehensive requirements,  is in advanced stages of development</a:t>
            </a: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000" dirty="0" smtClean="0">
                <a:latin typeface="Book Antiqua" pitchFamily="18" charset="0"/>
              </a:rPr>
              <a:t>Will be effective not before January 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/>
          </a:bodyPr>
          <a:lstStyle/>
          <a:p>
            <a:r>
              <a:rPr lang="en-US" dirty="0" smtClean="0"/>
              <a:t>Global position…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5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1628800"/>
            <a:ext cx="8964488" cy="4968551"/>
          </a:xfrm>
        </p:spPr>
        <p:txBody>
          <a:bodyPr>
            <a:normAutofit/>
          </a:bodyPr>
          <a:lstStyle/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600" dirty="0" smtClean="0">
                <a:latin typeface="Book Antiqua" pitchFamily="18" charset="0"/>
              </a:rPr>
              <a:t>IFRS on Insurance Contracts </a:t>
            </a:r>
            <a:r>
              <a:rPr lang="en-IN" sz="2600" dirty="0" smtClean="0">
                <a:latin typeface="Book Antiqua" pitchFamily="18" charset="0"/>
              </a:rPr>
              <a:t> </a:t>
            </a:r>
            <a:r>
              <a:rPr lang="en-IN" sz="2600" dirty="0" smtClean="0">
                <a:latin typeface="Book Antiqua" pitchFamily="18" charset="0"/>
              </a:rPr>
              <a:t>(IFRS 17)</a:t>
            </a:r>
            <a:endParaRPr lang="en-IN" sz="2600" dirty="0" smtClean="0">
              <a:latin typeface="Book Antiqua" pitchFamily="18" charset="0"/>
            </a:endParaRP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400" dirty="0" smtClean="0">
                <a:latin typeface="Book Antiqua" pitchFamily="18" charset="0"/>
              </a:rPr>
              <a:t>Prescribes a building block approach</a:t>
            </a: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400" dirty="0" smtClean="0">
                <a:latin typeface="Book Antiqua" pitchFamily="18" charset="0"/>
              </a:rPr>
              <a:t>Recognise insurance contract liability or asset on the date when an insurer is bound by the contract or assumes risk, whichever is earlier</a:t>
            </a:r>
          </a:p>
          <a:p>
            <a:pPr marL="730250" lvl="1" indent="-273050" algn="just">
              <a:lnSpc>
                <a:spcPct val="120000"/>
              </a:lnSpc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IN" sz="2400" dirty="0" smtClean="0">
                <a:latin typeface="Book Antiqua" pitchFamily="18" charset="0"/>
              </a:rPr>
              <a:t>Measure based on a </a:t>
            </a:r>
            <a:r>
              <a:rPr lang="en-IN" sz="2400" i="1" dirty="0" smtClean="0">
                <a:latin typeface="Book Antiqua" pitchFamily="18" charset="0"/>
              </a:rPr>
              <a:t>fulfillment objective </a:t>
            </a:r>
            <a:r>
              <a:rPr lang="en-IN" sz="2400" dirty="0" smtClean="0">
                <a:latin typeface="Book Antiqua" pitchFamily="18" charset="0"/>
              </a:rPr>
              <a:t>– insurer will generally </a:t>
            </a:r>
            <a:r>
              <a:rPr lang="en-IN" sz="2400" dirty="0" smtClean="0">
                <a:latin typeface="Book Antiqua" pitchFamily="18" charset="0"/>
              </a:rPr>
              <a:t>expect </a:t>
            </a:r>
            <a:r>
              <a:rPr lang="en-IN" sz="2400" dirty="0" smtClean="0">
                <a:latin typeface="Book Antiqua" pitchFamily="18" charset="0"/>
              </a:rPr>
              <a:t>to fulfill its liabilities over time by paying benefits and claims to policyholders as they become due, rather than transferring liabilities to third parties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/>
          </a:bodyPr>
          <a:lstStyle/>
          <a:p>
            <a:r>
              <a:rPr lang="en-US" dirty="0" smtClean="0"/>
              <a:t>IFRS 9 versus IFRS X (Phase II)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6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4536503"/>
          </a:xfrm>
        </p:spPr>
        <p:txBody>
          <a:bodyPr>
            <a:normAutofit/>
          </a:bodyPr>
          <a:lstStyle/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400" dirty="0" smtClean="0">
                <a:latin typeface="Book Antiqua" pitchFamily="18" charset="0"/>
              </a:rPr>
              <a:t>Concerns that financial statements of issuers of insurance contracts will be difficult to understand due to different applicability dates  (2018 &amp; 2021/ 2020)</a:t>
            </a:r>
          </a:p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400" dirty="0" smtClean="0">
                <a:latin typeface="Book Antiqua" pitchFamily="18" charset="0"/>
              </a:rPr>
              <a:t>Additional accounting mismatches and apparent volatility that may arise in profit or loss</a:t>
            </a:r>
          </a:p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400" dirty="0" smtClean="0">
                <a:latin typeface="Book Antiqua" pitchFamily="18" charset="0"/>
              </a:rPr>
              <a:t>Period between the two effective dates is short</a:t>
            </a:r>
          </a:p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r>
              <a:rPr lang="en-IN" sz="2400" dirty="0" smtClean="0">
                <a:latin typeface="Book Antiqua" pitchFamily="18" charset="0"/>
              </a:rPr>
              <a:t>Insurance players were concerned that all above mismatches would be difficult to explain to users of financial statements</a:t>
            </a:r>
          </a:p>
          <a:p>
            <a:pPr marL="438150" indent="-438150" algn="just">
              <a:lnSpc>
                <a:spcPct val="120000"/>
              </a:lnSpc>
              <a:spcBef>
                <a:spcPts val="300"/>
              </a:spcBef>
              <a:buSzPct val="100000"/>
            </a:pPr>
            <a:endParaRPr lang="en-IN" sz="2400" dirty="0" smtClean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1520" y="2420888"/>
            <a:ext cx="8602216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sz="900" dirty="0" smtClean="0">
              <a:latin typeface="Book Antiqua" pitchFamily="18" charset="0"/>
            </a:endParaRPr>
          </a:p>
          <a:p>
            <a:r>
              <a:rPr lang="en-IN" sz="2800" b="1" dirty="0" smtClean="0">
                <a:latin typeface="Book Antiqua" pitchFamily="18" charset="0"/>
              </a:rPr>
              <a:t>Timeline</a:t>
            </a:r>
          </a:p>
          <a:p>
            <a:r>
              <a:rPr lang="en-IN" b="1" dirty="0" smtClean="0">
                <a:latin typeface="Book Antiqua" pitchFamily="18" charset="0"/>
              </a:rPr>
              <a:t>       IAS 39 + IFRS 4  	          IFRS 9 + IFRS 4                 IFRS 9 + new insurance </a:t>
            </a:r>
          </a:p>
          <a:p>
            <a:r>
              <a:rPr lang="en-IN" b="1" dirty="0" smtClean="0">
                <a:latin typeface="Book Antiqua" pitchFamily="18" charset="0"/>
              </a:rPr>
              <a:t>                                                                                                         contracts Standard </a:t>
            </a:r>
          </a:p>
          <a:p>
            <a:endParaRPr lang="en-IN" b="1" dirty="0" smtClean="0">
              <a:latin typeface="Book Antiqua" pitchFamily="18" charset="0"/>
            </a:endParaRPr>
          </a:p>
          <a:p>
            <a:endParaRPr lang="en-IN" b="1" dirty="0" smtClean="0">
              <a:latin typeface="Book Antiqua" pitchFamily="18" charset="0"/>
            </a:endParaRPr>
          </a:p>
          <a:p>
            <a:endParaRPr lang="en-IN" b="1" dirty="0" smtClean="0">
              <a:latin typeface="Book Antiqua" pitchFamily="18" charset="0"/>
            </a:endParaRPr>
          </a:p>
          <a:p>
            <a:endParaRPr lang="en-IN" b="1" dirty="0" smtClean="0">
              <a:latin typeface="Book Antiqua" pitchFamily="18" charset="0"/>
            </a:endParaRPr>
          </a:p>
          <a:p>
            <a:endParaRPr lang="en-IN" b="1" dirty="0" smtClean="0">
              <a:latin typeface="Book Antiqua" pitchFamily="18" charset="0"/>
            </a:endParaRPr>
          </a:p>
          <a:p>
            <a:endParaRPr lang="en-IN" b="1" dirty="0" smtClean="0">
              <a:latin typeface="Book Antiqua" pitchFamily="18" charset="0"/>
            </a:endParaRPr>
          </a:p>
          <a:p>
            <a:endParaRPr lang="en-IN" b="1" dirty="0" smtClean="0">
              <a:latin typeface="Book Antiqua" pitchFamily="18" charset="0"/>
            </a:endParaRPr>
          </a:p>
          <a:p>
            <a:endParaRPr lang="en-IN" b="1" dirty="0" smtClean="0">
              <a:latin typeface="Book Antiqua" pitchFamily="18" charset="0"/>
            </a:endParaRPr>
          </a:p>
          <a:p>
            <a:r>
              <a:rPr lang="en-IN" b="1" dirty="0" smtClean="0">
                <a:latin typeface="Book Antiqua" pitchFamily="18" charset="0"/>
              </a:rPr>
              <a:t>	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1484784"/>
            <a:ext cx="2971800" cy="11430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en-IN" sz="2000" b="1" dirty="0" smtClean="0">
                <a:solidFill>
                  <a:schemeClr val="tx1"/>
                </a:solidFill>
                <a:latin typeface="Book Antiqua" pitchFamily="18" charset="0"/>
                <a:ea typeface="+mn-ea"/>
                <a:cs typeface="Times New Roman" pitchFamily="18" charset="0"/>
              </a:rPr>
              <a:t>Effective date of IFRS 9 1</a:t>
            </a:r>
            <a:r>
              <a:rPr lang="en-IN" sz="2000" b="1" baseline="30000" dirty="0" smtClean="0">
                <a:solidFill>
                  <a:schemeClr val="tx1"/>
                </a:solidFill>
                <a:latin typeface="Book Antiqua" pitchFamily="18" charset="0"/>
                <a:ea typeface="+mn-ea"/>
                <a:cs typeface="Times New Roman" pitchFamily="18" charset="0"/>
              </a:rPr>
              <a:t>st</a:t>
            </a:r>
            <a:r>
              <a:rPr lang="en-IN" sz="2000" b="1" dirty="0" smtClean="0">
                <a:solidFill>
                  <a:schemeClr val="tx1"/>
                </a:solidFill>
                <a:latin typeface="Book Antiqua" pitchFamily="18" charset="0"/>
                <a:ea typeface="+mn-ea"/>
                <a:cs typeface="Times New Roman" pitchFamily="18" charset="0"/>
              </a:rPr>
              <a:t> January 2018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800600" y="1498104"/>
            <a:ext cx="3886200" cy="1066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spcBef>
                <a:spcPct val="0"/>
              </a:spcBef>
            </a:pPr>
            <a:r>
              <a:rPr lang="en-IN" sz="2000" b="1" dirty="0" smtClean="0">
                <a:latin typeface="Book Antiqua" pitchFamily="18" charset="0"/>
              </a:rPr>
              <a:t>Effective date of new insurance contracts Standard – not before 2020?</a:t>
            </a:r>
            <a:endParaRPr kumimoji="0" lang="en-IN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cs typeface="Times New Roman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81890" y="3616424"/>
          <a:ext cx="8001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2667000"/>
                <a:gridCol w="2667000"/>
              </a:tblGrid>
              <a:tr h="0">
                <a:tc>
                  <a:txBody>
                    <a:bodyPr/>
                    <a:lstStyle/>
                    <a:p>
                      <a:r>
                        <a:rPr lang="en-IN" dirty="0" smtClean="0">
                          <a:latin typeface="Book Antiqua" pitchFamily="18" charset="0"/>
                        </a:rPr>
                        <a:t>Flexibility of both IAS 39* and IFRS 4** </a:t>
                      </a:r>
                      <a:endParaRPr lang="en-IN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latin typeface="Book Antiqua" pitchFamily="18" charset="0"/>
                        </a:rPr>
                        <a:t>Interaction of IFRS 9 &amp; IFRS 4 </a:t>
                      </a:r>
                      <a:endParaRPr lang="en-IN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latin typeface="Book Antiqua" pitchFamily="18" charset="0"/>
                        </a:rPr>
                        <a:t>Interaction of IFRS 9 &amp; </a:t>
                      </a:r>
                    </a:p>
                    <a:p>
                      <a:r>
                        <a:rPr lang="en-IN" dirty="0" smtClean="0">
                          <a:latin typeface="Book Antiqua" pitchFamily="18" charset="0"/>
                        </a:rPr>
                        <a:t>new insurance contracts Standard </a:t>
                      </a:r>
                      <a:endParaRPr lang="en-IN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n-IN" dirty="0" smtClean="0">
                          <a:latin typeface="Book Antiqua" pitchFamily="18" charset="0"/>
                        </a:rPr>
                        <a:t>Little volatility </a:t>
                      </a:r>
                    </a:p>
                    <a:p>
                      <a:r>
                        <a:rPr lang="en-IN" dirty="0" smtClean="0">
                          <a:latin typeface="Book Antiqua" pitchFamily="18" charset="0"/>
                        </a:rPr>
                        <a:t>in profit or loss 	</a:t>
                      </a:r>
                      <a:endParaRPr lang="en-IN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latin typeface="Book Antiqua" pitchFamily="18" charset="0"/>
                        </a:rPr>
                        <a:t>Increased volatility </a:t>
                      </a:r>
                    </a:p>
                    <a:p>
                      <a:r>
                        <a:rPr lang="en-IN" dirty="0" smtClean="0">
                          <a:latin typeface="Book Antiqua" pitchFamily="18" charset="0"/>
                        </a:rPr>
                        <a:t>in profit or loss </a:t>
                      </a:r>
                      <a:endParaRPr lang="en-IN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latin typeface="Book Antiqua" pitchFamily="18" charset="0"/>
                        </a:rPr>
                        <a:t>Reduced volatility </a:t>
                      </a:r>
                    </a:p>
                    <a:p>
                      <a:r>
                        <a:rPr lang="en-IN" dirty="0" smtClean="0">
                          <a:latin typeface="Book Antiqua" pitchFamily="18" charset="0"/>
                        </a:rPr>
                        <a:t>in profit or loss 	</a:t>
                      </a:r>
                    </a:p>
                    <a:p>
                      <a:endParaRPr lang="en-IN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>
          <a:xfrm>
            <a:off x="457200" y="60390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IFRS 9 versus IFRS X (Phase II…)</a:t>
            </a:r>
            <a:endParaRPr kumimoji="0" lang="en-IN" sz="45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552" y="5530006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dirty="0" smtClean="0">
                <a:latin typeface="Book Antiqua" pitchFamily="18" charset="0"/>
              </a:rPr>
              <a:t>*IAS 39 Financial Instruments: Recognition and Measurement (pre-IFRS 9)</a:t>
            </a:r>
          </a:p>
          <a:p>
            <a:pPr algn="just"/>
            <a:r>
              <a:rPr lang="en-IN" b="1" dirty="0" smtClean="0">
                <a:latin typeface="Book Antiqua" pitchFamily="18" charset="0"/>
              </a:rPr>
              <a:t>** IFRS 4 Insurance Contracts (existing accounting requirements for insurance contracts)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Issues addressed by the amendments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8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4536503"/>
          </a:xfrm>
        </p:spPr>
        <p:txBody>
          <a:bodyPr>
            <a:normAutofit/>
          </a:bodyPr>
          <a:lstStyle/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2800" dirty="0" smtClean="0">
                <a:latin typeface="Book Antiqua" pitchFamily="18" charset="0"/>
              </a:rPr>
              <a:t>IASB has given options for accounting:-</a:t>
            </a:r>
          </a:p>
          <a:p>
            <a:pPr marL="730250" lvl="1" indent="-27305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2400" dirty="0" smtClean="0">
                <a:latin typeface="Book Antiqua" pitchFamily="18" charset="0"/>
              </a:rPr>
              <a:t>Overlay Approach</a:t>
            </a:r>
          </a:p>
          <a:p>
            <a:pPr marL="995363" lvl="2" indent="-303213" algn="just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en-IN" sz="2000" dirty="0" smtClean="0">
                <a:latin typeface="Book Antiqua" pitchFamily="18" charset="0"/>
              </a:rPr>
              <a:t>Permits insurers to adjust profit or loss for eligible financial assets by removing additional accounting volatility that may arise from applying IFRS 9</a:t>
            </a:r>
          </a:p>
          <a:p>
            <a:pPr marL="730250" lvl="1" indent="-27305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2400" dirty="0" smtClean="0">
                <a:latin typeface="Book Antiqua" pitchFamily="18" charset="0"/>
              </a:rPr>
              <a:t>Temporary Exemption</a:t>
            </a:r>
          </a:p>
          <a:p>
            <a:pPr marL="995363" lvl="2" indent="-303213" algn="just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en-IN" sz="2000" dirty="0" smtClean="0">
                <a:latin typeface="Book Antiqua" pitchFamily="18" charset="0"/>
              </a:rPr>
              <a:t>Permits a temporary exemption for companies whose activities are predominantly connected with insurance</a:t>
            </a:r>
          </a:p>
          <a:p>
            <a:pPr marL="995363" lvl="2" indent="-303213" algn="just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en-IN" sz="2000" dirty="0" smtClean="0">
                <a:latin typeface="Book Antiqua" pitchFamily="18" charset="0"/>
              </a:rPr>
              <a:t>These will continue to apply IAS 39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390"/>
            <a:ext cx="8229600" cy="1252728"/>
          </a:xfrm>
        </p:spPr>
        <p:txBody>
          <a:bodyPr>
            <a:normAutofit/>
          </a:bodyPr>
          <a:lstStyle/>
          <a:p>
            <a:r>
              <a:rPr lang="en-US" dirty="0" smtClean="0"/>
              <a:t>Overlay Approach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839-0DCC-4CA4-944E-EF2769DEFE37}" type="slidenum">
              <a:rPr lang="en-IN" smtClean="0"/>
              <a:pPr/>
              <a:t>9</a:t>
            </a:fld>
            <a:endParaRPr lang="en-IN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Ashutosh  Pednekar</a:t>
            </a:r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1495580"/>
            <a:ext cx="8712968" cy="5445224"/>
          </a:xfrm>
        </p:spPr>
        <p:txBody>
          <a:bodyPr>
            <a:noAutofit/>
          </a:bodyPr>
          <a:lstStyle/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1800" dirty="0" smtClean="0">
                <a:latin typeface="Book Antiqua" pitchFamily="18" charset="0"/>
              </a:rPr>
              <a:t>Available for all issuers of insurance contracts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1800" dirty="0" smtClean="0">
                <a:latin typeface="Book Antiqua" pitchFamily="18" charset="0"/>
              </a:rPr>
              <a:t>IFRS 9 applied in full</a:t>
            </a:r>
          </a:p>
          <a:p>
            <a:pPr marL="730250" lvl="1" indent="-27305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1600" dirty="0" smtClean="0">
                <a:latin typeface="Book Antiqua" pitchFamily="18" charset="0"/>
              </a:rPr>
              <a:t>Information provided in FS is comparable with other entities who have applied IFRS 9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1800" dirty="0" smtClean="0">
                <a:latin typeface="Book Antiqua" pitchFamily="18" charset="0"/>
              </a:rPr>
              <a:t>Entity has to choose to apply Overlay Approach only when it first applies IFRS 9 (on effective date or early adoption)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1800" dirty="0" smtClean="0">
                <a:latin typeface="Book Antiqua" pitchFamily="18" charset="0"/>
              </a:rPr>
              <a:t>Entities </a:t>
            </a:r>
            <a:r>
              <a:rPr lang="en-IN" sz="1800" dirty="0" smtClean="0">
                <a:latin typeface="Book Antiqua" pitchFamily="18" charset="0"/>
              </a:rPr>
              <a:t>may apply IAS 39 to eligible financial assets and reclassify between profit or loss and OCI</a:t>
            </a:r>
          </a:p>
          <a:p>
            <a:pPr marL="730250" lvl="1" indent="-27305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1600" dirty="0" smtClean="0">
                <a:latin typeface="Book Antiqua" pitchFamily="18" charset="0"/>
              </a:rPr>
              <a:t>Resultant effect is that profit or loss for eligible financial asset is as per IAS 39</a:t>
            </a:r>
          </a:p>
          <a:p>
            <a:pPr marL="730250" lvl="1" indent="-27305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en-IN" sz="1600" dirty="0" smtClean="0">
                <a:latin typeface="Book Antiqua" pitchFamily="18" charset="0"/>
              </a:rPr>
              <a:t>Effect to be shown as a single line adjustment on the face of profit or loss and OCI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1800" dirty="0" smtClean="0">
                <a:latin typeface="Book Antiqua" pitchFamily="18" charset="0"/>
              </a:rPr>
              <a:t>Eligible </a:t>
            </a:r>
            <a:r>
              <a:rPr lang="en-IN" sz="1800" dirty="0" smtClean="0">
                <a:latin typeface="Book Antiqua" pitchFamily="18" charset="0"/>
              </a:rPr>
              <a:t>financial assets = measured at FVTPL in IFRS 9 but not in IAS 39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1800" dirty="0" smtClean="0">
                <a:latin typeface="Book Antiqua" pitchFamily="18" charset="0"/>
              </a:rPr>
              <a:t>Choice can be for some or all such eligible assets</a:t>
            </a:r>
          </a:p>
          <a:p>
            <a:pPr marL="438150" indent="-438150" algn="just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IN" sz="1800" dirty="0" smtClean="0">
                <a:latin typeface="Book Antiqua" pitchFamily="18" charset="0"/>
              </a:rPr>
              <a:t>Not permitted to apply Overlay Approach to financial assets not connected with insurance business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1602</TotalTime>
  <Words>1609</Words>
  <Application>Microsoft Office PowerPoint</Application>
  <PresentationFormat>On-screen Show (4:3)</PresentationFormat>
  <Paragraphs>258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Module</vt:lpstr>
      <vt:lpstr> IAS 39 to IFRS 9 &amp;  the interplay with IFRS 4 - impact on Indian Life Insurers  Ind AS Capacity Building Seminar</vt:lpstr>
      <vt:lpstr>Slide 2</vt:lpstr>
      <vt:lpstr>Global position</vt:lpstr>
      <vt:lpstr>Global position…</vt:lpstr>
      <vt:lpstr>Global position…</vt:lpstr>
      <vt:lpstr>IFRS 9 versus IFRS X (Phase II)</vt:lpstr>
      <vt:lpstr>Effective date of IFRS 9 1st January 2018</vt:lpstr>
      <vt:lpstr>Issues addressed by the amendments</vt:lpstr>
      <vt:lpstr>Overlay Approach</vt:lpstr>
      <vt:lpstr>Overlay Approach- Illustrative statement of comprehensive income…</vt:lpstr>
      <vt:lpstr>Temporary Exemption Approach</vt:lpstr>
      <vt:lpstr>Temporary Exemption Approach…</vt:lpstr>
      <vt:lpstr>Temporary Exemption Approach…</vt:lpstr>
      <vt:lpstr>Third approach</vt:lpstr>
      <vt:lpstr>The Indian Situation</vt:lpstr>
      <vt:lpstr>ICAI project</vt:lpstr>
      <vt:lpstr>Matters being examined</vt:lpstr>
      <vt:lpstr>Overlay approach – the way it will work in India – present classification</vt:lpstr>
      <vt:lpstr>Overlay approach – the way it will work in India…</vt:lpstr>
      <vt:lpstr>Concluding thoughts as the story continues.....</vt:lpstr>
      <vt:lpstr>Thank you  Views expressed today are ours and not necessarily of  ICAI / IRDAI / IAI / IASB / M P Chitale &amp; Co   : ashu01@mpchitale.com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Ashutosh</dc:creator>
  <cp:lastModifiedBy>Ashutosh Pednekar</cp:lastModifiedBy>
  <cp:revision>361</cp:revision>
  <dcterms:created xsi:type="dcterms:W3CDTF">2012-02-19T15:07:56Z</dcterms:created>
  <dcterms:modified xsi:type="dcterms:W3CDTF">2016-10-13T08:12:06Z</dcterms:modified>
</cp:coreProperties>
</file>