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22"/>
  </p:notesMasterIdLst>
  <p:sldIdLst>
    <p:sldId id="259" r:id="rId2"/>
    <p:sldId id="272" r:id="rId3"/>
    <p:sldId id="283" r:id="rId4"/>
    <p:sldId id="295" r:id="rId5"/>
    <p:sldId id="265" r:id="rId6"/>
    <p:sldId id="281" r:id="rId7"/>
    <p:sldId id="280" r:id="rId8"/>
    <p:sldId id="279" r:id="rId9"/>
    <p:sldId id="273" r:id="rId10"/>
    <p:sldId id="284" r:id="rId11"/>
    <p:sldId id="285" r:id="rId12"/>
    <p:sldId id="293" r:id="rId13"/>
    <p:sldId id="292" r:id="rId14"/>
    <p:sldId id="276" r:id="rId15"/>
    <p:sldId id="289" r:id="rId16"/>
    <p:sldId id="291" r:id="rId17"/>
    <p:sldId id="290" r:id="rId18"/>
    <p:sldId id="294" r:id="rId19"/>
    <p:sldId id="287" r:id="rId20"/>
    <p:sldId id="282" r:id="rId21"/>
  </p:sldIdLst>
  <p:sldSz cx="9144000" cy="6858000" type="screen4x3"/>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5032"/>
    <a:srgbClr val="FFFFFF"/>
    <a:srgbClr val="A00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6" autoAdjust="0"/>
    <p:restoredTop sz="92751" autoAdjust="0"/>
  </p:normalViewPr>
  <p:slideViewPr>
    <p:cSldViewPr>
      <p:cViewPr>
        <p:scale>
          <a:sx n="70" d="100"/>
          <a:sy n="70" d="100"/>
        </p:scale>
        <p:origin x="-1080" y="-18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2CEEF3-F82E-4A2B-AA3A-1EFA99D3D4B3}" type="datetimeFigureOut">
              <a:rPr lang="en-GB" smtClean="0"/>
              <a:pPr/>
              <a:t>10/12/2014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4B384F-1A4C-409C-A7B3-E26CBCB40244}" type="slidenum">
              <a:rPr lang="en-GB" smtClean="0"/>
              <a:pPr/>
              <a:t>‹#›</a:t>
            </a:fld>
            <a:endParaRPr lang="en-GB"/>
          </a:p>
        </p:txBody>
      </p:sp>
    </p:spTree>
    <p:extLst>
      <p:ext uri="{BB962C8B-B14F-4D97-AF65-F5344CB8AC3E}">
        <p14:creationId xmlns:p14="http://schemas.microsoft.com/office/powerpoint/2010/main" val="3670382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4B384F-1A4C-409C-A7B3-E26CBCB40244}" type="slidenum">
              <a:rPr lang="en-GB" smtClean="0"/>
              <a:pPr/>
              <a:t>2</a:t>
            </a:fld>
            <a:endParaRPr lang="en-GB"/>
          </a:p>
        </p:txBody>
      </p:sp>
    </p:spTree>
    <p:extLst>
      <p:ext uri="{BB962C8B-B14F-4D97-AF65-F5344CB8AC3E}">
        <p14:creationId xmlns:p14="http://schemas.microsoft.com/office/powerpoint/2010/main" val="3020957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effectLst/>
              </a:rPr>
              <a:t>All professionals face significant legal risks in any society which</a:t>
            </a:r>
            <a:r>
              <a:rPr lang="en-US" baseline="0" dirty="0" smtClean="0">
                <a:effectLst/>
              </a:rPr>
              <a:t> is becoming incr</a:t>
            </a:r>
            <a:r>
              <a:rPr lang="en-US" dirty="0" smtClean="0">
                <a:effectLst/>
              </a:rPr>
              <a:t>easingly litigious in</a:t>
            </a:r>
            <a:r>
              <a:rPr lang="en-US" baseline="0" dirty="0" smtClean="0">
                <a:effectLst/>
              </a:rPr>
              <a:t> nature. Actuaries are no different.</a:t>
            </a:r>
          </a:p>
          <a:p>
            <a:pPr marL="228600" indent="-228600">
              <a:buAutoNum type="arabicPeriod"/>
            </a:pPr>
            <a:r>
              <a:rPr lang="en-US" baseline="0" dirty="0" smtClean="0">
                <a:effectLst/>
              </a:rPr>
              <a:t>The difference can be of considerable importance in deciding whether the actuary’s decision is susceptible to challenge.</a:t>
            </a:r>
          </a:p>
          <a:p>
            <a:pPr marL="228600" indent="-228600">
              <a:buAutoNum type="arabicPeriod"/>
            </a:pPr>
            <a:r>
              <a:rPr lang="en-US" baseline="0" dirty="0" smtClean="0">
                <a:effectLst/>
              </a:rPr>
              <a:t>AA</a:t>
            </a:r>
            <a:r>
              <a:rPr lang="en-US" baseline="0" dirty="0" smtClean="0"/>
              <a:t> is mandatory requirement for any insurance company operating in India. Need to have IRDA approval in place before appointment.</a:t>
            </a:r>
          </a:p>
          <a:p>
            <a:pPr marL="228600" indent="-228600">
              <a:buAutoNum type="arabicPeriod"/>
            </a:pPr>
            <a:r>
              <a:rPr lang="en-US" baseline="0" dirty="0" smtClean="0"/>
              <a:t>AA is considered to work as IRDA’s eye on insurance company, they should monitor company activity and report to IRDA on company’s financial health and also advice company on various actuarial issues.</a:t>
            </a:r>
          </a:p>
          <a:p>
            <a:pPr marL="228600" indent="-228600">
              <a:buAutoNum type="arabicPeriod"/>
            </a:pPr>
            <a:r>
              <a:rPr lang="en-US" baseline="0" dirty="0" smtClean="0"/>
              <a:t>Many of AA’s responsibilities should be an Independent opinion and not prejudiced by management view. </a:t>
            </a:r>
            <a:endParaRPr lang="en-US" dirty="0" smtClean="0"/>
          </a:p>
        </p:txBody>
      </p:sp>
      <p:sp>
        <p:nvSpPr>
          <p:cNvPr id="4" name="Slide Number Placeholder 3"/>
          <p:cNvSpPr>
            <a:spLocks noGrp="1"/>
          </p:cNvSpPr>
          <p:nvPr>
            <p:ph type="sldNum" sz="quarter" idx="10"/>
          </p:nvPr>
        </p:nvSpPr>
        <p:spPr/>
        <p:txBody>
          <a:bodyPr/>
          <a:lstStyle/>
          <a:p>
            <a:fld id="{E74B384F-1A4C-409C-A7B3-E26CBCB40244}" type="slidenum">
              <a:rPr lang="en-GB" smtClean="0"/>
              <a:pPr/>
              <a:t>3</a:t>
            </a:fld>
            <a:endParaRPr lang="en-GB"/>
          </a:p>
        </p:txBody>
      </p:sp>
    </p:spTree>
    <p:extLst>
      <p:ext uri="{BB962C8B-B14F-4D97-AF65-F5344CB8AC3E}">
        <p14:creationId xmlns:p14="http://schemas.microsoft.com/office/powerpoint/2010/main" val="309128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dirty="0" smtClean="0"/>
              <a:t>We are focusing mainly on the responsibilities of an Appointed Actuary in General Insurance</a:t>
            </a:r>
            <a:r>
              <a:rPr lang="en-US" baseline="0" dirty="0" smtClean="0"/>
              <a:t> Company in this and subsequent slides.</a:t>
            </a:r>
            <a:endParaRPr lang="en-US" dirty="0"/>
          </a:p>
        </p:txBody>
      </p:sp>
      <p:sp>
        <p:nvSpPr>
          <p:cNvPr id="4" name="Slide Number Placeholder 3"/>
          <p:cNvSpPr>
            <a:spLocks noGrp="1"/>
          </p:cNvSpPr>
          <p:nvPr>
            <p:ph type="sldNum" sz="quarter" idx="10"/>
          </p:nvPr>
        </p:nvSpPr>
        <p:spPr/>
        <p:txBody>
          <a:bodyPr/>
          <a:lstStyle/>
          <a:p>
            <a:fld id="{E74B384F-1A4C-409C-A7B3-E26CBCB40244}" type="slidenum">
              <a:rPr lang="en-GB" smtClean="0"/>
              <a:pPr/>
              <a:t>5</a:t>
            </a:fld>
            <a:endParaRPr lang="en-GB"/>
          </a:p>
        </p:txBody>
      </p:sp>
    </p:spTree>
    <p:extLst>
      <p:ext uri="{BB962C8B-B14F-4D97-AF65-F5344CB8AC3E}">
        <p14:creationId xmlns:p14="http://schemas.microsoft.com/office/powerpoint/2010/main" val="2892526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An individual actuary who is employed by a company will only be personally liable in relation to any statutory duties he or she performs in his or her role as AA, or if he or she has objectively been taken to have assumed a personal responsibility for the advice.</a:t>
            </a:r>
          </a:p>
          <a:p>
            <a:endParaRPr lang="en-GB"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Q. Are all Appointed Actuaries to be judged equally? Does a newly AA have to meet the same standard as someone </a:t>
            </a:r>
            <a:r>
              <a:rPr lang="en-US" sz="1200" dirty="0" err="1" smtClean="0"/>
              <a:t>practising</a:t>
            </a:r>
            <a:r>
              <a:rPr lang="en-US" sz="1200" dirty="0" smtClean="0"/>
              <a:t> for 10-15 years?</a:t>
            </a:r>
            <a:endParaRPr lang="en-US" sz="1200" b="1" dirty="0" smtClean="0">
              <a:solidFill>
                <a:srgbClr val="000000"/>
              </a:solidFill>
            </a:endParaRPr>
          </a:p>
          <a:p>
            <a:endParaRPr lang="en-US" dirty="0"/>
          </a:p>
        </p:txBody>
      </p:sp>
      <p:sp>
        <p:nvSpPr>
          <p:cNvPr id="4" name="Slide Number Placeholder 3"/>
          <p:cNvSpPr>
            <a:spLocks noGrp="1"/>
          </p:cNvSpPr>
          <p:nvPr>
            <p:ph type="sldNum" sz="quarter" idx="10"/>
          </p:nvPr>
        </p:nvSpPr>
        <p:spPr/>
        <p:txBody>
          <a:bodyPr/>
          <a:lstStyle/>
          <a:p>
            <a:fld id="{E74B384F-1A4C-409C-A7B3-E26CBCB40244}" type="slidenum">
              <a:rPr lang="en-GB" smtClean="0"/>
              <a:pPr/>
              <a:t>12</a:t>
            </a:fld>
            <a:endParaRPr lang="en-GB"/>
          </a:p>
        </p:txBody>
      </p:sp>
    </p:spTree>
    <p:extLst>
      <p:ext uri="{BB962C8B-B14F-4D97-AF65-F5344CB8AC3E}">
        <p14:creationId xmlns:p14="http://schemas.microsoft.com/office/powerpoint/2010/main" val="2635124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 </a:t>
            </a:r>
            <a:r>
              <a:rPr lang="en-US" sz="1200" kern="1200" dirty="0" smtClean="0">
                <a:solidFill>
                  <a:schemeClr val="tx1"/>
                </a:solidFill>
                <a:latin typeface="+mn-lt"/>
                <a:ea typeface="+mn-ea"/>
                <a:cs typeface="+mn-cs"/>
              </a:rPr>
              <a:t>Can</a:t>
            </a:r>
            <a:r>
              <a:rPr lang="en-US" sz="1200" kern="1200" baseline="0" dirty="0" smtClean="0">
                <a:solidFill>
                  <a:schemeClr val="tx1"/>
                </a:solidFill>
                <a:latin typeface="+mn-lt"/>
                <a:ea typeface="+mn-ea"/>
                <a:cs typeface="+mn-cs"/>
              </a:rPr>
              <a:t> be removed from the membership of the Institute on being found on inquiry to have been guilty of professional or other misconduct (The Actuaries Act, 2006)</a:t>
            </a: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74B384F-1A4C-409C-A7B3-E26CBCB40244}" type="slidenum">
              <a:rPr lang="en-GB" smtClean="0"/>
              <a:pPr/>
              <a:t>13</a:t>
            </a:fld>
            <a:endParaRPr lang="en-GB"/>
          </a:p>
        </p:txBody>
      </p:sp>
    </p:spTree>
    <p:extLst>
      <p:ext uri="{BB962C8B-B14F-4D97-AF65-F5344CB8AC3E}">
        <p14:creationId xmlns:p14="http://schemas.microsoft.com/office/powerpoint/2010/main" val="2870019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Many a times operational risk pose the greatest threat in fulfilling contractual obligations – be it an individual or an organization. Liability exposure for wrong actuarial advice resulting from operational mistakes can be reduced by doing the basics right! </a:t>
            </a:r>
          </a:p>
        </p:txBody>
      </p:sp>
      <p:sp>
        <p:nvSpPr>
          <p:cNvPr id="4" name="Slide Number Placeholder 3"/>
          <p:cNvSpPr>
            <a:spLocks noGrp="1"/>
          </p:cNvSpPr>
          <p:nvPr>
            <p:ph type="sldNum" sz="quarter" idx="10"/>
          </p:nvPr>
        </p:nvSpPr>
        <p:spPr/>
        <p:txBody>
          <a:bodyPr/>
          <a:lstStyle/>
          <a:p>
            <a:fld id="{E74B384F-1A4C-409C-A7B3-E26CBCB40244}" type="slidenum">
              <a:rPr lang="en-GB" smtClean="0"/>
              <a:pPr/>
              <a:t>15</a:t>
            </a:fld>
            <a:endParaRPr lang="en-GB"/>
          </a:p>
        </p:txBody>
      </p:sp>
    </p:spTree>
    <p:extLst>
      <p:ext uri="{BB962C8B-B14F-4D97-AF65-F5344CB8AC3E}">
        <p14:creationId xmlns:p14="http://schemas.microsoft.com/office/powerpoint/2010/main" val="490220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To follow mandatory guidelines in order to remain safe,</a:t>
            </a:r>
            <a:r>
              <a:rPr lang="en-US" baseline="0" dirty="0" smtClean="0"/>
              <a:t> but certain situations demand individual skillful judgment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dirty="0" smtClean="0">
                <a:solidFill>
                  <a:schemeClr val="tx1"/>
                </a:solidFill>
              </a:rPr>
              <a:t>To ensure that the Appointed Actuary system works well, the IAI does the parenting by issuing Guidance Notes – lack of professional support internally can be overcome by getting support from outside the company! </a:t>
            </a:r>
          </a:p>
        </p:txBody>
      </p:sp>
      <p:sp>
        <p:nvSpPr>
          <p:cNvPr id="4" name="Slide Number Placeholder 3"/>
          <p:cNvSpPr>
            <a:spLocks noGrp="1"/>
          </p:cNvSpPr>
          <p:nvPr>
            <p:ph type="sldNum" sz="quarter" idx="10"/>
          </p:nvPr>
        </p:nvSpPr>
        <p:spPr/>
        <p:txBody>
          <a:bodyPr/>
          <a:lstStyle/>
          <a:p>
            <a:fld id="{E74B384F-1A4C-409C-A7B3-E26CBCB40244}" type="slidenum">
              <a:rPr lang="en-GB" smtClean="0"/>
              <a:pPr/>
              <a:t>16</a:t>
            </a:fld>
            <a:endParaRPr lang="en-GB"/>
          </a:p>
        </p:txBody>
      </p:sp>
    </p:spTree>
    <p:extLst>
      <p:ext uri="{BB962C8B-B14F-4D97-AF65-F5344CB8AC3E}">
        <p14:creationId xmlns:p14="http://schemas.microsoft.com/office/powerpoint/2010/main" val="3507466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Apart from demonstrating the highest level of professional standards, an Appointed Actuary needs to possess abilities to deal with conflicting matters and succeed in performing corporate responsibilities!</a:t>
            </a:r>
          </a:p>
          <a:p>
            <a:endParaRPr lang="en-US" dirty="0"/>
          </a:p>
        </p:txBody>
      </p:sp>
      <p:sp>
        <p:nvSpPr>
          <p:cNvPr id="4" name="Slide Number Placeholder 3"/>
          <p:cNvSpPr>
            <a:spLocks noGrp="1"/>
          </p:cNvSpPr>
          <p:nvPr>
            <p:ph type="sldNum" sz="quarter" idx="10"/>
          </p:nvPr>
        </p:nvSpPr>
        <p:spPr/>
        <p:txBody>
          <a:bodyPr/>
          <a:lstStyle/>
          <a:p>
            <a:fld id="{E74B384F-1A4C-409C-A7B3-E26CBCB40244}" type="slidenum">
              <a:rPr lang="en-GB" smtClean="0"/>
              <a:pPr/>
              <a:t>17</a:t>
            </a:fld>
            <a:endParaRPr lang="en-GB"/>
          </a:p>
        </p:txBody>
      </p:sp>
    </p:spTree>
    <p:extLst>
      <p:ext uri="{BB962C8B-B14F-4D97-AF65-F5344CB8AC3E}">
        <p14:creationId xmlns:p14="http://schemas.microsoft.com/office/powerpoint/2010/main" val="1054534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Prudent employees may wish to confirm with their employer that the firm’s professional indemnity cover extends to claims made against the actuary as an individual.</a:t>
            </a:r>
            <a:endParaRPr lang="en-US" sz="1200" kern="120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74B384F-1A4C-409C-A7B3-E26CBCB40244}" type="slidenum">
              <a:rPr lang="en-GB" smtClean="0"/>
              <a:pPr/>
              <a:t>18</a:t>
            </a:fld>
            <a:endParaRPr lang="en-GB"/>
          </a:p>
        </p:txBody>
      </p:sp>
    </p:spTree>
    <p:extLst>
      <p:ext uri="{BB962C8B-B14F-4D97-AF65-F5344CB8AC3E}">
        <p14:creationId xmlns:p14="http://schemas.microsoft.com/office/powerpoint/2010/main" val="2115077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smtClean="0"/>
              <a:t>www.actuariesindia.org </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49249854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dirty="0">
              <a:solidFill>
                <a:prstClr val="black"/>
              </a:solidFill>
            </a:endParaRPr>
          </a:p>
        </p:txBody>
      </p:sp>
      <p:sp>
        <p:nvSpPr>
          <p:cNvPr id="6" name="Footer Placeholder 5"/>
          <p:cNvSpPr>
            <a:spLocks noGrp="1"/>
          </p:cNvSpPr>
          <p:nvPr>
            <p:ph type="ftr" sz="quarter" idx="11"/>
          </p:nvPr>
        </p:nvSpPr>
        <p:spPr/>
        <p:txBody>
          <a:bodyPr/>
          <a:lstStyle/>
          <a:p>
            <a:r>
              <a:rPr lang="en-US" smtClean="0"/>
              <a:t>www.actuariesindia.org </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73525704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solidFill>
                <a:prstClr val="black"/>
              </a:solidFill>
            </a:endParaRPr>
          </a:p>
        </p:txBody>
      </p:sp>
      <p:sp>
        <p:nvSpPr>
          <p:cNvPr id="5" name="Footer Placeholder 4"/>
          <p:cNvSpPr>
            <a:spLocks noGrp="1"/>
          </p:cNvSpPr>
          <p:nvPr>
            <p:ph type="ftr" sz="quarter" idx="11"/>
          </p:nvPr>
        </p:nvSpPr>
        <p:spPr/>
        <p:txBody>
          <a:bodyPr/>
          <a:lstStyle/>
          <a:p>
            <a:r>
              <a:rPr lang="en-US" smtClean="0"/>
              <a:t>www.actuariesindia.org </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424289895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solidFill>
                <a:prstClr val="black"/>
              </a:solidFill>
            </a:endParaRPr>
          </a:p>
        </p:txBody>
      </p:sp>
      <p:sp>
        <p:nvSpPr>
          <p:cNvPr id="5" name="Footer Placeholder 4"/>
          <p:cNvSpPr>
            <a:spLocks noGrp="1"/>
          </p:cNvSpPr>
          <p:nvPr>
            <p:ph type="ftr" sz="quarter" idx="11"/>
          </p:nvPr>
        </p:nvSpPr>
        <p:spPr/>
        <p:txBody>
          <a:bodyPr/>
          <a:lstStyle/>
          <a:p>
            <a:r>
              <a:rPr lang="en-US" smtClean="0"/>
              <a:t>www.actuariesindia.org </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387353436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grpSp>
        <p:nvGrpSpPr>
          <p:cNvPr id="8" name="Group 10"/>
          <p:cNvGrpSpPr/>
          <p:nvPr/>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dirty="0" smtClean="0">
                  <a:solidFill>
                    <a:srgbClr val="1F497D"/>
                  </a:solidFill>
                  <a:latin typeface="Bahamas" pitchFamily="34" charset="0"/>
                  <a:cs typeface="Times New Roman" pitchFamily="18" charset="0"/>
                </a:rPr>
                <a:t>Institute of Actuaries of India</a:t>
              </a:r>
              <a:endParaRPr lang="en-US" sz="4000" b="1" dirty="0" smtClean="0">
                <a:solidFill>
                  <a:prstClr val="black"/>
                </a:solidFill>
                <a:latin typeface="Bahamas" pitchFamily="34" charset="0"/>
                <a:cs typeface="Times New Roman" pitchFamily="18" charset="0"/>
              </a:endParaRPr>
            </a:p>
          </p:txBody>
        </p:sp>
      </p:grpSp>
      <p:sp>
        <p:nvSpPr>
          <p:cNvPr id="11" name="Rectangle 10"/>
          <p:cNvSpPr/>
          <p:nvPr/>
        </p:nvSpPr>
        <p:spPr>
          <a:xfrm>
            <a:off x="0" y="2060848"/>
            <a:ext cx="9144000" cy="1200329"/>
          </a:xfrm>
          <a:prstGeom prst="rect">
            <a:avLst/>
          </a:prstGeom>
        </p:spPr>
        <p:txBody>
          <a:bodyPr wrap="square">
            <a:spAutoFit/>
          </a:bodyPr>
          <a:lstStyle/>
          <a:p>
            <a:pPr algn="ctr"/>
            <a:r>
              <a:rPr lang="en-US" sz="3600" b="1" kern="1200" dirty="0" smtClean="0">
                <a:solidFill>
                  <a:schemeClr val="tx1"/>
                </a:solidFill>
                <a:effectLst/>
                <a:latin typeface="+mn-lt"/>
                <a:ea typeface="+mn-ea"/>
                <a:cs typeface="+mn-cs"/>
              </a:rPr>
              <a:t>Actuarial advice and resultant liabilities of an Appointed Actuary</a:t>
            </a:r>
            <a:endParaRPr lang="en-US" sz="8000" b="1" dirty="0" smtClean="0">
              <a:solidFill>
                <a:prstClr val="black"/>
              </a:solidFill>
              <a:latin typeface="Garamond" pitchFamily="18" charset="0"/>
              <a:ea typeface="Verdana" pitchFamily="34" charset="0"/>
              <a:cs typeface="Verdana" pitchFamily="34" charset="0"/>
            </a:endParaRPr>
          </a:p>
        </p:txBody>
      </p:sp>
      <p:sp>
        <p:nvSpPr>
          <p:cNvPr id="13" name="Rectangle 12"/>
          <p:cNvSpPr/>
          <p:nvPr/>
        </p:nvSpPr>
        <p:spPr>
          <a:xfrm>
            <a:off x="3635896" y="5333146"/>
            <a:ext cx="4798368" cy="400110"/>
          </a:xfrm>
          <a:prstGeom prst="rect">
            <a:avLst/>
          </a:prstGeom>
        </p:spPr>
        <p:txBody>
          <a:bodyPr wrap="square">
            <a:spAutoFit/>
          </a:bodyPr>
          <a:lstStyle/>
          <a:p>
            <a:pPr algn="r"/>
            <a:r>
              <a:rPr lang="en-US" sz="2000" b="1" dirty="0" smtClean="0">
                <a:solidFill>
                  <a:prstClr val="black"/>
                </a:solidFill>
                <a:latin typeface="Garamond" pitchFamily="18" charset="0"/>
                <a:ea typeface="Verdana" pitchFamily="34" charset="0"/>
                <a:cs typeface="Verdana" pitchFamily="34" charset="0"/>
              </a:rPr>
              <a:t>India Fellowship Seminar-December 2014</a:t>
            </a:r>
          </a:p>
        </p:txBody>
      </p:sp>
      <p:sp>
        <p:nvSpPr>
          <p:cNvPr id="14" name="Line 5"/>
          <p:cNvSpPr>
            <a:spLocks noChangeShapeType="1"/>
          </p:cNvSpPr>
          <p:nvPr/>
        </p:nvSpPr>
        <p:spPr bwMode="auto">
          <a:xfrm>
            <a:off x="762000" y="5715016"/>
            <a:ext cx="7696200" cy="0"/>
          </a:xfrm>
          <a:prstGeom prst="line">
            <a:avLst/>
          </a:prstGeom>
          <a:noFill/>
          <a:ln w="38100">
            <a:solidFill>
              <a:srgbClr val="A50021"/>
            </a:solidFill>
            <a:round/>
            <a:headEnd/>
            <a:tailEnd/>
          </a:ln>
        </p:spPr>
        <p:txBody>
          <a:bodyPr wrap="none" anchor="ctr"/>
          <a:lstStyle/>
          <a:p>
            <a:endParaRPr lang="en-US">
              <a:solidFill>
                <a:prstClr val="black"/>
              </a:solidFill>
            </a:endParaRPr>
          </a:p>
        </p:txBody>
      </p:sp>
      <p:sp>
        <p:nvSpPr>
          <p:cNvPr id="15" name="Footer Placeholder 4"/>
          <p:cNvSpPr txBox="1">
            <a:spLocks/>
          </p:cNvSpPr>
          <p:nvPr/>
        </p:nvSpPr>
        <p:spPr>
          <a:xfrm>
            <a:off x="1600200" y="6172200"/>
            <a:ext cx="5791200" cy="381000"/>
          </a:xfrm>
          <a:prstGeom prst="rect">
            <a:avLst/>
          </a:prstGeom>
        </p:spPr>
        <p:txBody>
          <a:bodyPr/>
          <a:lstStyle/>
          <a:p>
            <a:pPr algn="ctr">
              <a:defRPr/>
            </a:pPr>
            <a:r>
              <a:rPr lang="en-US" sz="2000" b="1" i="1" dirty="0" smtClean="0">
                <a:solidFill>
                  <a:srgbClr val="1F497D"/>
                </a:solidFill>
              </a:rPr>
              <a:t>Serving the Cause of Public Interest</a:t>
            </a:r>
            <a:endParaRPr lang="en-US" sz="2000" b="1" i="1" dirty="0">
              <a:solidFill>
                <a:srgbClr val="1F497D"/>
              </a:solidFill>
            </a:endParaRPr>
          </a:p>
        </p:txBody>
      </p:sp>
      <p:sp>
        <p:nvSpPr>
          <p:cNvPr id="16" name="Footer Placeholder 4"/>
          <p:cNvSpPr txBox="1">
            <a:spLocks/>
          </p:cNvSpPr>
          <p:nvPr/>
        </p:nvSpPr>
        <p:spPr>
          <a:xfrm>
            <a:off x="1676400" y="5791200"/>
            <a:ext cx="5791200" cy="381000"/>
          </a:xfrm>
          <a:prstGeom prst="rect">
            <a:avLst/>
          </a:prstGeom>
        </p:spPr>
        <p:txBody>
          <a:bodyPr/>
          <a:lstStyle/>
          <a:p>
            <a:pPr algn="ctr">
              <a:defRPr/>
            </a:pPr>
            <a:r>
              <a:rPr lang="en-US" sz="2000" b="1" i="1" dirty="0" smtClean="0">
                <a:solidFill>
                  <a:srgbClr val="1F497D"/>
                </a:solidFill>
              </a:rPr>
              <a:t>Indian Actuarial Profession</a:t>
            </a:r>
            <a:endParaRPr lang="en-US" sz="2000" b="1" i="1" dirty="0">
              <a:solidFill>
                <a:srgbClr val="1F497D"/>
              </a:solidFill>
            </a:endParaRPr>
          </a:p>
        </p:txBody>
      </p:sp>
      <p:sp>
        <p:nvSpPr>
          <p:cNvPr id="17" name="Rectangle 16"/>
          <p:cNvSpPr/>
          <p:nvPr userDrawn="1"/>
        </p:nvSpPr>
        <p:spPr>
          <a:xfrm>
            <a:off x="762000" y="3486487"/>
            <a:ext cx="2801888" cy="2246769"/>
          </a:xfrm>
          <a:prstGeom prst="rect">
            <a:avLst/>
          </a:prstGeom>
        </p:spPr>
        <p:txBody>
          <a:bodyPr wrap="square">
            <a:spAutoFit/>
          </a:bodyPr>
          <a:lstStyle/>
          <a:p>
            <a:pPr algn="l"/>
            <a:r>
              <a:rPr lang="en-US" sz="2000" b="1" dirty="0" smtClean="0">
                <a:solidFill>
                  <a:prstClr val="black"/>
                </a:solidFill>
                <a:latin typeface="Garamond" pitchFamily="18" charset="0"/>
                <a:ea typeface="Verdana" pitchFamily="34" charset="0"/>
                <a:cs typeface="Verdana" pitchFamily="34" charset="0"/>
              </a:rPr>
              <a:t>Sipika Tandon</a:t>
            </a:r>
          </a:p>
          <a:p>
            <a:pPr algn="l"/>
            <a:r>
              <a:rPr lang="en-US" sz="2000" b="1" dirty="0" smtClean="0">
                <a:solidFill>
                  <a:prstClr val="black"/>
                </a:solidFill>
                <a:latin typeface="Garamond" pitchFamily="18" charset="0"/>
                <a:ea typeface="Verdana" pitchFamily="34" charset="0"/>
                <a:cs typeface="Verdana" pitchFamily="34" charset="0"/>
              </a:rPr>
              <a:t>Supriyo Chaki</a:t>
            </a:r>
          </a:p>
          <a:p>
            <a:pPr algn="l"/>
            <a:r>
              <a:rPr lang="en-US" sz="2000" b="1" dirty="0" smtClean="0">
                <a:solidFill>
                  <a:prstClr val="black"/>
                </a:solidFill>
                <a:latin typeface="Garamond" pitchFamily="18" charset="0"/>
                <a:ea typeface="Verdana" pitchFamily="34" charset="0"/>
                <a:cs typeface="Verdana" pitchFamily="34" charset="0"/>
              </a:rPr>
              <a:t>Adarsh Kishor Agarwal</a:t>
            </a:r>
          </a:p>
          <a:p>
            <a:pPr algn="l"/>
            <a:r>
              <a:rPr lang="en-US" sz="2000" b="1" dirty="0" smtClean="0">
                <a:solidFill>
                  <a:prstClr val="black"/>
                </a:solidFill>
                <a:latin typeface="Garamond" pitchFamily="18" charset="0"/>
                <a:ea typeface="Verdana" pitchFamily="34" charset="0"/>
                <a:cs typeface="Verdana" pitchFamily="34" charset="0"/>
              </a:rPr>
              <a:t>A V Karthikeyan</a:t>
            </a:r>
          </a:p>
          <a:p>
            <a:pPr algn="l"/>
            <a:endParaRPr lang="en-US" sz="2000" b="1" baseline="0" dirty="0" smtClean="0">
              <a:solidFill>
                <a:prstClr val="black"/>
              </a:solidFill>
              <a:latin typeface="Garamond" pitchFamily="18" charset="0"/>
              <a:ea typeface="Verdana" pitchFamily="34" charset="0"/>
              <a:cs typeface="Verdana" pitchFamily="34" charset="0"/>
            </a:endParaRPr>
          </a:p>
          <a:p>
            <a:pPr algn="l"/>
            <a:r>
              <a:rPr lang="en-US" sz="2000" b="1" baseline="0" dirty="0" smtClean="0">
                <a:solidFill>
                  <a:prstClr val="black"/>
                </a:solidFill>
                <a:latin typeface="Garamond" pitchFamily="18" charset="0"/>
                <a:ea typeface="Verdana" pitchFamily="34" charset="0"/>
                <a:cs typeface="Verdana" pitchFamily="34" charset="0"/>
              </a:rPr>
              <a:t>Under the guidance of</a:t>
            </a:r>
          </a:p>
          <a:p>
            <a:pPr algn="l"/>
            <a:r>
              <a:rPr lang="en-US" sz="2000" b="1" baseline="0" dirty="0" smtClean="0">
                <a:solidFill>
                  <a:prstClr val="black"/>
                </a:solidFill>
                <a:latin typeface="Garamond" pitchFamily="18" charset="0"/>
                <a:ea typeface="Verdana" pitchFamily="34" charset="0"/>
                <a:cs typeface="Verdana" pitchFamily="34" charset="0"/>
              </a:rPr>
              <a:t>Mr. </a:t>
            </a:r>
            <a:r>
              <a:rPr lang="en-US" sz="2000" b="1" baseline="0" dirty="0" err="1" smtClean="0">
                <a:solidFill>
                  <a:prstClr val="black"/>
                </a:solidFill>
                <a:latin typeface="Garamond" pitchFamily="18" charset="0"/>
                <a:ea typeface="Verdana" pitchFamily="34" charset="0"/>
                <a:cs typeface="Verdana" pitchFamily="34" charset="0"/>
              </a:rPr>
              <a:t>Saket</a:t>
            </a:r>
            <a:r>
              <a:rPr lang="en-US" sz="2000" b="1" baseline="0" dirty="0" smtClean="0">
                <a:solidFill>
                  <a:prstClr val="black"/>
                </a:solidFill>
                <a:latin typeface="Garamond" pitchFamily="18" charset="0"/>
                <a:ea typeface="Verdana" pitchFamily="34" charset="0"/>
                <a:cs typeface="Verdana" pitchFamily="34" charset="0"/>
              </a:rPr>
              <a:t> </a:t>
            </a:r>
            <a:r>
              <a:rPr lang="en-US" sz="2000" b="1" baseline="0" dirty="0" err="1" smtClean="0">
                <a:solidFill>
                  <a:prstClr val="black"/>
                </a:solidFill>
                <a:latin typeface="Garamond" pitchFamily="18" charset="0"/>
                <a:ea typeface="Verdana" pitchFamily="34" charset="0"/>
                <a:cs typeface="Verdana" pitchFamily="34" charset="0"/>
              </a:rPr>
              <a:t>Singhal</a:t>
            </a:r>
            <a:r>
              <a:rPr lang="en-US" sz="2000" b="1" baseline="0" dirty="0" smtClean="0">
                <a:solidFill>
                  <a:prstClr val="black"/>
                </a:solidFill>
                <a:latin typeface="Garamond" pitchFamily="18" charset="0"/>
                <a:ea typeface="Verdana" pitchFamily="34" charset="0"/>
                <a:cs typeface="Verdana" pitchFamily="34" charset="0"/>
              </a:rPr>
              <a:t> </a:t>
            </a:r>
            <a:endParaRPr lang="en-US" sz="2000" b="1" dirty="0" smtClean="0">
              <a:solidFill>
                <a:prstClr val="black"/>
              </a:solidFill>
              <a:latin typeface="Garamond" pitchFamily="18" charset="0"/>
              <a:ea typeface="Verdana" pitchFamily="34" charset="0"/>
              <a:cs typeface="Verdana" pitchFamily="34" charset="0"/>
            </a:endParaRPr>
          </a:p>
        </p:txBody>
      </p:sp>
    </p:spTree>
    <p:extLst>
      <p:ext uri="{BB962C8B-B14F-4D97-AF65-F5344CB8AC3E}">
        <p14:creationId xmlns:p14="http://schemas.microsoft.com/office/powerpoint/2010/main" val="4107239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ormAutofit/>
          </a:bodyPr>
          <a:lstStyle>
            <a:lvl1pPr algn="l">
              <a:defRPr sz="3200" b="1">
                <a:solidFill>
                  <a:schemeClr val="tx2"/>
                </a:solidFill>
                <a:latin typeface="Garamond" panose="02020404030301010803" pitchFamily="18" charset="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lvl1pPr marL="0" marR="0" indent="0" algn="ctr" defTabSz="914400" rtl="0" eaLnBrk="1" fontAlgn="auto" latinLnBrk="0" hangingPunct="1">
              <a:lnSpc>
                <a:spcPct val="100000"/>
              </a:lnSpc>
              <a:spcBef>
                <a:spcPts val="0"/>
              </a:spcBef>
              <a:spcAft>
                <a:spcPts val="0"/>
              </a:spcAft>
              <a:buClrTx/>
              <a:buSzTx/>
              <a:buFontTx/>
              <a:buNone/>
              <a:tabLst/>
              <a:defRPr/>
            </a:lvl1pPr>
          </a:lstStyle>
          <a:p>
            <a:r>
              <a:rPr lang="en-US" dirty="0" smtClean="0"/>
              <a:t>www.actuariesindia.org</a:t>
            </a:r>
          </a:p>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graphicFrame>
        <p:nvGraphicFramePr>
          <p:cNvPr id="7" name="Object 6"/>
          <p:cNvGraphicFramePr>
            <a:graphicFrameLocks noChangeAspect="1"/>
          </p:cNvGraphicFramePr>
          <p:nvPr/>
        </p:nvGraphicFramePr>
        <p:xfrm>
          <a:off x="7959725" y="279400"/>
          <a:ext cx="955675" cy="695325"/>
        </p:xfrm>
        <a:graphic>
          <a:graphicData uri="http://schemas.openxmlformats.org/presentationml/2006/ole">
            <mc:AlternateContent xmlns:mc="http://schemas.openxmlformats.org/markup-compatibility/2006">
              <mc:Choice xmlns:v="urn:schemas-microsoft-com:vml" Requires="v">
                <p:oleObj spid="_x0000_s1233" r:id="rId3" imgW="3961905" imgH="3415873" progId="">
                  <p:embed/>
                </p:oleObj>
              </mc:Choice>
              <mc:Fallback>
                <p:oleObj r:id="rId3" imgW="3961905" imgH="341587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9725" y="279400"/>
                        <a:ext cx="955675" cy="69532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Line 15"/>
          <p:cNvSpPr>
            <a:spLocks noChangeShapeType="1"/>
          </p:cNvSpPr>
          <p:nvPr/>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solidFill>
                <a:prstClr val="black"/>
              </a:solidFill>
            </a:endParaRPr>
          </a:p>
        </p:txBody>
      </p:sp>
    </p:spTree>
    <p:extLst>
      <p:ext uri="{BB962C8B-B14F-4D97-AF65-F5344CB8AC3E}">
        <p14:creationId xmlns:p14="http://schemas.microsoft.com/office/powerpoint/2010/main" val="37866818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ormAutofit/>
          </a:bodyPr>
          <a:lstStyle>
            <a:lvl1pPr algn="l">
              <a:defRPr sz="3200" b="1">
                <a:solidFill>
                  <a:schemeClr val="tx2"/>
                </a:solidFill>
                <a:latin typeface="Garamond" panose="02020404030301010803" pitchFamily="18" charset="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lvl1pPr marL="0" marR="0" indent="0" algn="ctr" defTabSz="914400" rtl="0" eaLnBrk="1" fontAlgn="auto" latinLnBrk="0" hangingPunct="1">
              <a:lnSpc>
                <a:spcPct val="100000"/>
              </a:lnSpc>
              <a:spcBef>
                <a:spcPts val="0"/>
              </a:spcBef>
              <a:spcAft>
                <a:spcPts val="0"/>
              </a:spcAft>
              <a:buClrTx/>
              <a:buSzTx/>
              <a:buFontTx/>
              <a:buNone/>
              <a:tabLst/>
              <a:defRPr/>
            </a:lvl1pPr>
          </a:lstStyle>
          <a:p>
            <a:r>
              <a:rPr lang="en-US" dirty="0" smtClean="0"/>
              <a:t>www.actuariesindia.org</a:t>
            </a:r>
          </a:p>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396875368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1"/>
          </p:nvPr>
        </p:nvSpPr>
        <p:spPr>
          <a:xfrm>
            <a:off x="467544" y="6356350"/>
            <a:ext cx="2895600" cy="365125"/>
          </a:xfrm>
        </p:spPr>
        <p:txBody>
          <a:bodyPr/>
          <a:lstStyle/>
          <a:p>
            <a:r>
              <a:rPr lang="en-US" smtClean="0"/>
              <a:t>www.actuariesindia.org </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5812901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US" dirty="0">
              <a:solidFill>
                <a:prstClr val="black"/>
              </a:solidFill>
            </a:endParaRPr>
          </a:p>
        </p:txBody>
      </p:sp>
      <p:sp>
        <p:nvSpPr>
          <p:cNvPr id="8" name="Footer Placeholder 7"/>
          <p:cNvSpPr>
            <a:spLocks noGrp="1"/>
          </p:cNvSpPr>
          <p:nvPr>
            <p:ph type="ftr" sz="quarter" idx="11"/>
          </p:nvPr>
        </p:nvSpPr>
        <p:spPr/>
        <p:txBody>
          <a:bodyPr/>
          <a:lstStyle/>
          <a:p>
            <a:r>
              <a:rPr lang="en-US" smtClean="0"/>
              <a:t>www.actuariesindia.org </a:t>
            </a:r>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61701538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dirty="0">
              <a:solidFill>
                <a:prstClr val="black"/>
              </a:solidFill>
            </a:endParaRPr>
          </a:p>
        </p:txBody>
      </p:sp>
      <p:sp>
        <p:nvSpPr>
          <p:cNvPr id="4" name="Footer Placeholder 3"/>
          <p:cNvSpPr>
            <a:spLocks noGrp="1"/>
          </p:cNvSpPr>
          <p:nvPr>
            <p:ph type="ftr" sz="quarter" idx="11"/>
          </p:nvPr>
        </p:nvSpPr>
        <p:spPr/>
        <p:txBody>
          <a:bodyPr/>
          <a:lstStyle/>
          <a:p>
            <a:r>
              <a:rPr lang="en-US" smtClean="0"/>
              <a:t>www.actuariesindia.org </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17864491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dirty="0">
              <a:solidFill>
                <a:prstClr val="black"/>
              </a:solidFill>
            </a:endParaRPr>
          </a:p>
        </p:txBody>
      </p:sp>
      <p:sp>
        <p:nvSpPr>
          <p:cNvPr id="3" name="Footer Placeholder 2"/>
          <p:cNvSpPr>
            <a:spLocks noGrp="1"/>
          </p:cNvSpPr>
          <p:nvPr>
            <p:ph type="ftr" sz="quarter" idx="11"/>
          </p:nvPr>
        </p:nvSpPr>
        <p:spPr/>
        <p:txBody>
          <a:bodyPr/>
          <a:lstStyle/>
          <a:p>
            <a:r>
              <a:rPr lang="en-US" smtClean="0"/>
              <a:t>www.actuariesindia.org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372438069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dirty="0">
              <a:solidFill>
                <a:prstClr val="black"/>
              </a:solidFill>
            </a:endParaRPr>
          </a:p>
        </p:txBody>
      </p:sp>
      <p:sp>
        <p:nvSpPr>
          <p:cNvPr id="6" name="Footer Placeholder 5"/>
          <p:cNvSpPr>
            <a:spLocks noGrp="1"/>
          </p:cNvSpPr>
          <p:nvPr>
            <p:ph type="ftr" sz="quarter" idx="11"/>
          </p:nvPr>
        </p:nvSpPr>
        <p:spPr/>
        <p:txBody>
          <a:bodyPr/>
          <a:lstStyle/>
          <a:p>
            <a:r>
              <a:rPr lang="en-US" smtClean="0"/>
              <a:t>www.actuariesindia.org </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66600560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76200" y="6448251"/>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 </a:t>
            </a:r>
            <a:endParaRPr lang="en-US" dirty="0"/>
          </a:p>
        </p:txBody>
      </p:sp>
      <p:sp>
        <p:nvSpPr>
          <p:cNvPr id="6" name="Slide Number Placeholder 5"/>
          <p:cNvSpPr>
            <a:spLocks noGrp="1"/>
          </p:cNvSpPr>
          <p:nvPr>
            <p:ph type="sldNum" sz="quarter" idx="4"/>
          </p:nvPr>
        </p:nvSpPr>
        <p:spPr>
          <a:xfrm>
            <a:off x="6553200" y="6448251"/>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extLst>
      <p:ext uri="{BB962C8B-B14F-4D97-AF65-F5344CB8AC3E}">
        <p14:creationId xmlns:p14="http://schemas.microsoft.com/office/powerpoint/2010/main" val="374997565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0"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2" Type="http://schemas.openxmlformats.org/officeDocument/2006/relationships/hyperlink" Target="http://actuariesindia.org/downloads/gcadata/8thGCA/Appointed%20Actuary-%20Insure%20thyself_S%20N%20Bhattacharya.pdf"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92009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10</a:t>
            </a:fld>
            <a:endParaRPr lang="en-US" dirty="0">
              <a:solidFill>
                <a:srgbClr val="1F497D">
                  <a:lumMod val="75000"/>
                </a:srgbClr>
              </a:solidFill>
            </a:endParaRPr>
          </a:p>
        </p:txBody>
      </p:sp>
      <p:sp>
        <p:nvSpPr>
          <p:cNvPr id="6" name="Title 1"/>
          <p:cNvSpPr>
            <a:spLocks noGrp="1"/>
          </p:cNvSpPr>
          <p:nvPr>
            <p:ph type="title"/>
          </p:nvPr>
        </p:nvSpPr>
        <p:spPr>
          <a:xfrm>
            <a:off x="457200" y="209773"/>
            <a:ext cx="7497763" cy="842963"/>
          </a:xfrm>
        </p:spPr>
        <p:txBody>
          <a:bodyPr>
            <a:normAutofit fontScale="90000"/>
          </a:bodyPr>
          <a:lstStyle/>
          <a:p>
            <a:r>
              <a:rPr lang="en-US" sz="3300" dirty="0" smtClean="0">
                <a:latin typeface="+mj-lt"/>
                <a:cs typeface="Arial" pitchFamily="34" charset="0"/>
              </a:rPr>
              <a:t>Stakeholders</a:t>
            </a:r>
            <a:r>
              <a:rPr lang="en-US" sz="2700" dirty="0" smtClean="0">
                <a:latin typeface="Arial" pitchFamily="34" charset="0"/>
                <a:cs typeface="Arial" pitchFamily="34" charset="0"/>
              </a:rPr>
              <a:t/>
            </a:r>
            <a:br>
              <a:rPr lang="en-US" sz="2700" dirty="0" smtClean="0">
                <a:latin typeface="Arial" pitchFamily="34" charset="0"/>
                <a:cs typeface="Arial" pitchFamily="34" charset="0"/>
              </a:rPr>
            </a:br>
            <a:r>
              <a:rPr lang="en-US" sz="2200" dirty="0" smtClean="0">
                <a:solidFill>
                  <a:schemeClr val="bg1">
                    <a:lumMod val="50000"/>
                  </a:schemeClr>
                </a:solidFill>
                <a:latin typeface="+mj-lt"/>
                <a:cs typeface="Arial" pitchFamily="34" charset="0"/>
              </a:rPr>
              <a:t>Expectations and governing regulations</a:t>
            </a:r>
            <a:endParaRPr lang="en-US" sz="2200" dirty="0" smtClean="0">
              <a:solidFill>
                <a:schemeClr val="bg1">
                  <a:lumMod val="50000"/>
                </a:schemeClr>
              </a:solidFill>
              <a:latin typeface="+mj-lt"/>
            </a:endParaRPr>
          </a:p>
        </p:txBody>
      </p:sp>
      <p:sp>
        <p:nvSpPr>
          <p:cNvPr id="8" name="Pentagon 7"/>
          <p:cNvSpPr>
            <a:spLocks noChangeArrowheads="1"/>
          </p:cNvSpPr>
          <p:nvPr/>
        </p:nvSpPr>
        <p:spPr bwMode="auto">
          <a:xfrm>
            <a:off x="107505" y="1268760"/>
            <a:ext cx="1872207" cy="447268"/>
          </a:xfrm>
          <a:prstGeom prst="homePlate">
            <a:avLst>
              <a:gd name="adj" fmla="val 49989"/>
            </a:avLst>
          </a:prstGeom>
          <a:solidFill>
            <a:schemeClr val="accent6">
              <a:lumMod val="50000"/>
            </a:schemeClr>
          </a:solidFill>
          <a:ln w="9525">
            <a:noFill/>
            <a:miter lim="800000"/>
            <a:headEnd/>
            <a:tailEnd/>
          </a:ln>
        </p:spPr>
        <p:txBody>
          <a:bodyPr anchor="ctr"/>
          <a:lstStyle/>
          <a:p>
            <a:pPr algn="ctr"/>
            <a:r>
              <a:rPr lang="en-US" sz="1400" b="1" dirty="0" smtClean="0">
                <a:solidFill>
                  <a:schemeClr val="bg1"/>
                </a:solidFill>
              </a:rPr>
              <a:t>Stakeholders</a:t>
            </a:r>
            <a:endParaRPr lang="en-US" sz="1400" b="1" dirty="0">
              <a:solidFill>
                <a:schemeClr val="bg1"/>
              </a:solidFill>
            </a:endParaRPr>
          </a:p>
        </p:txBody>
      </p:sp>
      <p:sp>
        <p:nvSpPr>
          <p:cNvPr id="9" name="Chevron 8"/>
          <p:cNvSpPr/>
          <p:nvPr/>
        </p:nvSpPr>
        <p:spPr>
          <a:xfrm>
            <a:off x="6444207" y="1268760"/>
            <a:ext cx="2607717" cy="447268"/>
          </a:xfrm>
          <a:prstGeom prst="chevron">
            <a:avLst/>
          </a:prstGeom>
          <a:solidFill>
            <a:schemeClr val="accent3">
              <a:lumMod val="75000"/>
            </a:schemeClr>
          </a:solidFill>
        </p:spPr>
        <p:txBody>
          <a:bodyPr anchor="ctr"/>
          <a:lstStyle/>
          <a:p>
            <a:pPr algn="ctr">
              <a:defRPr/>
            </a:pPr>
            <a:r>
              <a:rPr lang="en-US" sz="1400" b="1" dirty="0" smtClean="0">
                <a:solidFill>
                  <a:schemeClr val="bg1"/>
                </a:solidFill>
              </a:rPr>
              <a:t>Governing Regulations</a:t>
            </a:r>
            <a:endParaRPr lang="en-US" sz="1400" b="1" dirty="0">
              <a:solidFill>
                <a:schemeClr val="bg1"/>
              </a:solidFill>
            </a:endParaRPr>
          </a:p>
        </p:txBody>
      </p:sp>
      <p:grpSp>
        <p:nvGrpSpPr>
          <p:cNvPr id="10" name="Group 65"/>
          <p:cNvGrpSpPr>
            <a:grpSpLocks/>
          </p:cNvGrpSpPr>
          <p:nvPr/>
        </p:nvGrpSpPr>
        <p:grpSpPr bwMode="auto">
          <a:xfrm>
            <a:off x="92075" y="1738603"/>
            <a:ext cx="8959850" cy="742389"/>
            <a:chOff x="92075" y="1697296"/>
            <a:chExt cx="8959850" cy="1128392"/>
          </a:xfrm>
        </p:grpSpPr>
        <p:sp>
          <p:nvSpPr>
            <p:cNvPr id="11" name="Rounded Rectangle 10"/>
            <p:cNvSpPr/>
            <p:nvPr/>
          </p:nvSpPr>
          <p:spPr bwMode="auto">
            <a:xfrm>
              <a:off x="92075" y="1697296"/>
              <a:ext cx="8959850" cy="1128392"/>
            </a:xfrm>
            <a:prstGeom prst="roundRect">
              <a:avLst>
                <a:gd name="adj" fmla="val 11840"/>
              </a:avLst>
            </a:prstGeom>
            <a:solidFill>
              <a:schemeClr val="accent3">
                <a:lumMod val="20000"/>
                <a:lumOff val="80000"/>
              </a:schemeClr>
            </a:solidFill>
            <a:ln w="19050" cap="flat" cmpd="sng" algn="ctr">
              <a:solidFill>
                <a:schemeClr val="bg2"/>
              </a:solidFill>
              <a:prstDash val="solid"/>
              <a:round/>
              <a:headEnd type="none" w="med" len="med"/>
              <a:tailEnd type="none" w="med" len="med"/>
            </a:ln>
            <a:effectLst/>
          </p:spPr>
          <p:txBody>
            <a:bodyPr anchor="ctr"/>
            <a:lstStyle/>
            <a:p>
              <a:pPr>
                <a:defRPr/>
              </a:pPr>
              <a:endParaRPr lang="en-US" sz="1100" b="1" i="1" dirty="0">
                <a:latin typeface="Arial" pitchFamily="34" charset="0"/>
              </a:endParaRPr>
            </a:p>
          </p:txBody>
        </p:sp>
        <p:sp>
          <p:nvSpPr>
            <p:cNvPr id="12" name="Rectangle 11"/>
            <p:cNvSpPr>
              <a:spLocks noChangeArrowheads="1"/>
            </p:cNvSpPr>
            <p:nvPr/>
          </p:nvSpPr>
          <p:spPr bwMode="auto">
            <a:xfrm>
              <a:off x="251520" y="1917369"/>
              <a:ext cx="1457623" cy="795267"/>
            </a:xfrm>
            <a:prstGeom prst="rect">
              <a:avLst/>
            </a:prstGeom>
            <a:noFill/>
            <a:ln w="9525">
              <a:noFill/>
              <a:miter lim="800000"/>
              <a:headEnd/>
              <a:tailEnd/>
            </a:ln>
          </p:spPr>
          <p:txBody>
            <a:bodyPr wrap="square" anchor="ctr">
              <a:spAutoFit/>
            </a:bodyPr>
            <a:lstStyle/>
            <a:p>
              <a:pPr algn="ctr"/>
              <a:r>
                <a:rPr lang="en-US" sz="1400" b="1" dirty="0" smtClean="0"/>
                <a:t>Insurance Regulator</a:t>
              </a:r>
              <a:endParaRPr lang="en-US" sz="1400" b="1" dirty="0"/>
            </a:p>
          </p:txBody>
        </p:sp>
        <p:sp>
          <p:nvSpPr>
            <p:cNvPr id="14" name="Rectangle 13"/>
            <p:cNvSpPr>
              <a:spLocks noChangeArrowheads="1"/>
            </p:cNvSpPr>
            <p:nvPr/>
          </p:nvSpPr>
          <p:spPr bwMode="auto">
            <a:xfrm>
              <a:off x="1979712" y="1804315"/>
              <a:ext cx="4608510" cy="1021372"/>
            </a:xfrm>
            <a:prstGeom prst="rect">
              <a:avLst/>
            </a:prstGeom>
            <a:noFill/>
            <a:ln w="9525">
              <a:noFill/>
              <a:miter lim="800000"/>
              <a:headEnd/>
              <a:tailEnd/>
            </a:ln>
          </p:spPr>
          <p:txBody>
            <a:bodyPr wrap="square" anchor="ctr">
              <a:spAutoFit/>
            </a:bodyPr>
            <a:lstStyle/>
            <a:p>
              <a:pPr marL="168275" indent="-168275">
                <a:spcBef>
                  <a:spcPts val="100"/>
                </a:spcBef>
                <a:buClr>
                  <a:schemeClr val="tx1"/>
                </a:buClr>
                <a:buFont typeface="Wingdings" pitchFamily="2" charset="2"/>
                <a:buChar char="§"/>
              </a:pPr>
              <a:r>
                <a:rPr lang="en-US" sz="1200" dirty="0" smtClean="0">
                  <a:solidFill>
                    <a:srgbClr val="000000"/>
                  </a:solidFill>
                </a:rPr>
                <a:t>Complying with Authority’s directions from time to time</a:t>
              </a:r>
            </a:p>
            <a:p>
              <a:pPr marL="168275" indent="-168275">
                <a:spcBef>
                  <a:spcPts val="100"/>
                </a:spcBef>
                <a:buClr>
                  <a:schemeClr val="tx1"/>
                </a:buClr>
                <a:buFont typeface="Wingdings" pitchFamily="2" charset="2"/>
                <a:buChar char="§"/>
              </a:pPr>
              <a:r>
                <a:rPr lang="en-US" sz="1200" dirty="0" smtClean="0">
                  <a:solidFill>
                    <a:srgbClr val="000000"/>
                  </a:solidFill>
                </a:rPr>
                <a:t>Complying with various provisions and regulations</a:t>
              </a:r>
            </a:p>
            <a:p>
              <a:pPr marL="168275" indent="-168275">
                <a:spcBef>
                  <a:spcPts val="100"/>
                </a:spcBef>
                <a:buClr>
                  <a:schemeClr val="tx1"/>
                </a:buClr>
                <a:buFont typeface="Wingdings" pitchFamily="2" charset="2"/>
                <a:buChar char="§"/>
              </a:pPr>
              <a:r>
                <a:rPr lang="en-US" sz="1200" dirty="0" smtClean="0">
                  <a:solidFill>
                    <a:srgbClr val="000000"/>
                  </a:solidFill>
                </a:rPr>
                <a:t>Drawing management attention to avoid contravention of Act</a:t>
              </a:r>
            </a:p>
          </p:txBody>
        </p:sp>
      </p:grpSp>
      <p:grpSp>
        <p:nvGrpSpPr>
          <p:cNvPr id="19" name="Group 61"/>
          <p:cNvGrpSpPr>
            <a:grpSpLocks/>
          </p:cNvGrpSpPr>
          <p:nvPr/>
        </p:nvGrpSpPr>
        <p:grpSpPr bwMode="auto">
          <a:xfrm>
            <a:off x="92075" y="2492896"/>
            <a:ext cx="8959850" cy="856645"/>
            <a:chOff x="92075" y="3005558"/>
            <a:chExt cx="8959850" cy="1091092"/>
          </a:xfrm>
        </p:grpSpPr>
        <p:sp>
          <p:nvSpPr>
            <p:cNvPr id="20" name="Rounded Rectangle 19"/>
            <p:cNvSpPr/>
            <p:nvPr/>
          </p:nvSpPr>
          <p:spPr bwMode="auto">
            <a:xfrm>
              <a:off x="92075" y="3078854"/>
              <a:ext cx="8959850" cy="944506"/>
            </a:xfrm>
            <a:prstGeom prst="roundRect">
              <a:avLst>
                <a:gd name="adj" fmla="val 15715"/>
              </a:avLst>
            </a:prstGeom>
            <a:solidFill>
              <a:schemeClr val="accent3">
                <a:lumMod val="20000"/>
                <a:lumOff val="80000"/>
              </a:schemeClr>
            </a:solidFill>
            <a:ln w="19050" cap="flat" cmpd="sng" algn="ctr">
              <a:solidFill>
                <a:schemeClr val="bg2"/>
              </a:solidFill>
              <a:prstDash val="solid"/>
              <a:round/>
              <a:headEnd type="none" w="med" len="med"/>
              <a:tailEnd type="none" w="med" len="med"/>
            </a:ln>
            <a:effectLst/>
          </p:spPr>
          <p:txBody>
            <a:bodyPr anchor="ctr"/>
            <a:lstStyle/>
            <a:p>
              <a:pPr>
                <a:defRPr/>
              </a:pPr>
              <a:endParaRPr lang="en-US" sz="1100" b="1" i="1" dirty="0">
                <a:latin typeface="Arial" pitchFamily="34" charset="0"/>
              </a:endParaRPr>
            </a:p>
          </p:txBody>
        </p:sp>
        <p:sp>
          <p:nvSpPr>
            <p:cNvPr id="21" name="Rectangle 21"/>
            <p:cNvSpPr>
              <a:spLocks noChangeArrowheads="1"/>
            </p:cNvSpPr>
            <p:nvPr/>
          </p:nvSpPr>
          <p:spPr bwMode="auto">
            <a:xfrm>
              <a:off x="251520" y="3217895"/>
              <a:ext cx="1457622" cy="666414"/>
            </a:xfrm>
            <a:prstGeom prst="rect">
              <a:avLst/>
            </a:prstGeom>
            <a:noFill/>
            <a:ln w="9525">
              <a:noFill/>
              <a:miter lim="800000"/>
              <a:headEnd/>
              <a:tailEnd/>
            </a:ln>
          </p:spPr>
          <p:txBody>
            <a:bodyPr wrap="square" anchor="ctr">
              <a:spAutoFit/>
            </a:bodyPr>
            <a:lstStyle/>
            <a:p>
              <a:pPr algn="ctr"/>
              <a:r>
                <a:rPr lang="en-US" sz="1400" b="1" dirty="0" smtClean="0"/>
                <a:t>Internal Stakeholders</a:t>
              </a:r>
              <a:endParaRPr lang="en-US" sz="1400" b="1" dirty="0"/>
            </a:p>
          </p:txBody>
        </p:sp>
        <p:sp>
          <p:nvSpPr>
            <p:cNvPr id="22" name="Rectangle 23"/>
            <p:cNvSpPr>
              <a:spLocks noChangeArrowheads="1"/>
            </p:cNvSpPr>
            <p:nvPr/>
          </p:nvSpPr>
          <p:spPr bwMode="auto">
            <a:xfrm>
              <a:off x="1979711" y="3005558"/>
              <a:ext cx="4608511" cy="1091092"/>
            </a:xfrm>
            <a:prstGeom prst="rect">
              <a:avLst/>
            </a:prstGeom>
            <a:noFill/>
            <a:ln w="9525">
              <a:noFill/>
              <a:miter lim="800000"/>
              <a:headEnd/>
              <a:tailEnd/>
            </a:ln>
          </p:spPr>
          <p:txBody>
            <a:bodyPr wrap="square" anchor="ctr">
              <a:spAutoFit/>
            </a:bodyPr>
            <a:lstStyle/>
            <a:p>
              <a:pPr marL="168275" indent="-168275">
                <a:spcBef>
                  <a:spcPts val="100"/>
                </a:spcBef>
                <a:buClr>
                  <a:schemeClr val="tx1"/>
                </a:buClr>
                <a:buFont typeface="Wingdings" pitchFamily="2" charset="2"/>
                <a:buChar char="§"/>
              </a:pPr>
              <a:r>
                <a:rPr lang="en-US" sz="1200" dirty="0" smtClean="0">
                  <a:solidFill>
                    <a:srgbClr val="000000"/>
                  </a:solidFill>
                </a:rPr>
                <a:t>Providing actuarial advice on pricing, product design, contract wording, investments and reinsurance</a:t>
              </a:r>
            </a:p>
            <a:p>
              <a:pPr marL="168275" indent="-168275">
                <a:spcBef>
                  <a:spcPts val="100"/>
                </a:spcBef>
                <a:buClr>
                  <a:schemeClr val="tx1"/>
                </a:buClr>
                <a:buFont typeface="Wingdings" pitchFamily="2" charset="2"/>
                <a:buChar char="§"/>
              </a:pPr>
              <a:r>
                <a:rPr lang="en-US" sz="1200" dirty="0" smtClean="0">
                  <a:solidFill>
                    <a:srgbClr val="000000"/>
                  </a:solidFill>
                </a:rPr>
                <a:t>Ensuring the solvency at all time</a:t>
              </a:r>
            </a:p>
            <a:p>
              <a:pPr marL="168275" indent="-168275">
                <a:spcBef>
                  <a:spcPts val="100"/>
                </a:spcBef>
                <a:buClr>
                  <a:schemeClr val="tx1"/>
                </a:buClr>
                <a:buFont typeface="Wingdings" pitchFamily="2" charset="2"/>
                <a:buChar char="§"/>
              </a:pPr>
              <a:r>
                <a:rPr lang="en-US" sz="1200" dirty="0" smtClean="0">
                  <a:solidFill>
                    <a:srgbClr val="000000"/>
                  </a:solidFill>
                </a:rPr>
                <a:t>Working towards increasing the shareholder’s value</a:t>
              </a:r>
            </a:p>
          </p:txBody>
        </p:sp>
        <p:sp>
          <p:nvSpPr>
            <p:cNvPr id="24" name="Rectangle 26"/>
            <p:cNvSpPr>
              <a:spLocks noChangeArrowheads="1"/>
            </p:cNvSpPr>
            <p:nvPr/>
          </p:nvSpPr>
          <p:spPr bwMode="auto">
            <a:xfrm>
              <a:off x="6444208" y="3248933"/>
              <a:ext cx="2607716" cy="604347"/>
            </a:xfrm>
            <a:prstGeom prst="rect">
              <a:avLst/>
            </a:prstGeom>
            <a:noFill/>
            <a:ln w="9525">
              <a:noFill/>
              <a:miter lim="800000"/>
              <a:headEnd/>
              <a:tailEnd/>
            </a:ln>
          </p:spPr>
          <p:txBody>
            <a:bodyPr wrap="square" anchor="ctr">
              <a:spAutoFit/>
            </a:bodyPr>
            <a:lstStyle/>
            <a:p>
              <a:pPr marL="168275" indent="-168275">
                <a:spcBef>
                  <a:spcPts val="100"/>
                </a:spcBef>
                <a:buClr>
                  <a:schemeClr val="tx1"/>
                </a:buClr>
                <a:buFont typeface="Wingdings" pitchFamily="2" charset="2"/>
                <a:buChar char="§"/>
              </a:pPr>
              <a:r>
                <a:rPr lang="en-US" sz="1200" dirty="0" smtClean="0">
                  <a:solidFill>
                    <a:srgbClr val="000000"/>
                  </a:solidFill>
                </a:rPr>
                <a:t>Company specific policies</a:t>
              </a:r>
              <a:endParaRPr lang="en-US" sz="1200" dirty="0">
                <a:solidFill>
                  <a:srgbClr val="000000"/>
                </a:solidFill>
              </a:endParaRPr>
            </a:p>
            <a:p>
              <a:pPr marL="168275" indent="-168275">
                <a:spcBef>
                  <a:spcPts val="100"/>
                </a:spcBef>
                <a:buClr>
                  <a:schemeClr val="tx1"/>
                </a:buClr>
                <a:buFont typeface="Wingdings" pitchFamily="2" charset="2"/>
                <a:buChar char="§"/>
              </a:pPr>
              <a:r>
                <a:rPr lang="en-US" sz="1200" dirty="0" smtClean="0">
                  <a:solidFill>
                    <a:srgbClr val="000000"/>
                  </a:solidFill>
                </a:rPr>
                <a:t>Corporate Governance Guidelines</a:t>
              </a:r>
              <a:endParaRPr lang="en-US" sz="1200" dirty="0">
                <a:solidFill>
                  <a:srgbClr val="000000"/>
                </a:solidFill>
              </a:endParaRPr>
            </a:p>
          </p:txBody>
        </p:sp>
      </p:grpSp>
      <p:grpSp>
        <p:nvGrpSpPr>
          <p:cNvPr id="29" name="Group 62"/>
          <p:cNvGrpSpPr>
            <a:grpSpLocks/>
          </p:cNvGrpSpPr>
          <p:nvPr/>
        </p:nvGrpSpPr>
        <p:grpSpPr bwMode="auto">
          <a:xfrm>
            <a:off x="92075" y="3356992"/>
            <a:ext cx="8959850" cy="753733"/>
            <a:chOff x="92075" y="4170680"/>
            <a:chExt cx="8959850" cy="960125"/>
          </a:xfrm>
        </p:grpSpPr>
        <p:sp>
          <p:nvSpPr>
            <p:cNvPr id="30" name="Rounded Rectangle 29"/>
            <p:cNvSpPr/>
            <p:nvPr/>
          </p:nvSpPr>
          <p:spPr bwMode="auto">
            <a:xfrm>
              <a:off x="92075" y="4170680"/>
              <a:ext cx="8959850" cy="960125"/>
            </a:xfrm>
            <a:prstGeom prst="roundRect">
              <a:avLst/>
            </a:prstGeom>
            <a:solidFill>
              <a:schemeClr val="accent3">
                <a:lumMod val="20000"/>
                <a:lumOff val="80000"/>
              </a:schemeClr>
            </a:solidFill>
            <a:ln w="19050" cap="flat" cmpd="sng" algn="ctr">
              <a:solidFill>
                <a:schemeClr val="bg2"/>
              </a:solidFill>
              <a:prstDash val="solid"/>
              <a:round/>
              <a:headEnd type="none" w="med" len="med"/>
              <a:tailEnd type="none" w="med" len="med"/>
            </a:ln>
            <a:effectLst/>
          </p:spPr>
          <p:txBody>
            <a:bodyPr anchor="ctr"/>
            <a:lstStyle/>
            <a:p>
              <a:pPr>
                <a:defRPr/>
              </a:pPr>
              <a:endParaRPr lang="en-US" sz="1100" b="1" i="1" dirty="0">
                <a:latin typeface="Arial" pitchFamily="34" charset="0"/>
              </a:endParaRPr>
            </a:p>
          </p:txBody>
        </p:sp>
        <p:sp>
          <p:nvSpPr>
            <p:cNvPr id="31" name="Rectangle 31"/>
            <p:cNvSpPr>
              <a:spLocks noChangeArrowheads="1"/>
            </p:cNvSpPr>
            <p:nvPr/>
          </p:nvSpPr>
          <p:spPr bwMode="auto">
            <a:xfrm>
              <a:off x="395536" y="4473898"/>
              <a:ext cx="1181477" cy="353689"/>
            </a:xfrm>
            <a:prstGeom prst="rect">
              <a:avLst/>
            </a:prstGeom>
            <a:noFill/>
            <a:ln w="9525">
              <a:noFill/>
              <a:miter lim="800000"/>
              <a:headEnd/>
              <a:tailEnd/>
            </a:ln>
          </p:spPr>
          <p:txBody>
            <a:bodyPr wrap="none" anchor="ctr">
              <a:spAutoFit/>
            </a:bodyPr>
            <a:lstStyle/>
            <a:p>
              <a:pPr algn="ctr"/>
              <a:r>
                <a:rPr lang="en-US" sz="1400" b="1" dirty="0" smtClean="0"/>
                <a:t>Policyholders</a:t>
              </a:r>
              <a:endParaRPr lang="en-US" sz="1400" b="1" dirty="0"/>
            </a:p>
          </p:txBody>
        </p:sp>
        <p:sp>
          <p:nvSpPr>
            <p:cNvPr id="32" name="Rectangle 33"/>
            <p:cNvSpPr>
              <a:spLocks noChangeArrowheads="1"/>
            </p:cNvSpPr>
            <p:nvPr/>
          </p:nvSpPr>
          <p:spPr bwMode="auto">
            <a:xfrm>
              <a:off x="1979712" y="4222749"/>
              <a:ext cx="4608511" cy="855985"/>
            </a:xfrm>
            <a:prstGeom prst="rect">
              <a:avLst/>
            </a:prstGeom>
            <a:noFill/>
            <a:ln w="9525">
              <a:noFill/>
              <a:miter lim="800000"/>
              <a:headEnd/>
              <a:tailEnd/>
            </a:ln>
          </p:spPr>
          <p:txBody>
            <a:bodyPr wrap="square" anchor="ctr">
              <a:spAutoFit/>
            </a:bodyPr>
            <a:lstStyle/>
            <a:p>
              <a:pPr marL="168275" indent="-168275">
                <a:spcBef>
                  <a:spcPts val="100"/>
                </a:spcBef>
                <a:buClr>
                  <a:schemeClr val="tx1"/>
                </a:buClr>
                <a:buFont typeface="Wingdings" pitchFamily="2" charset="2"/>
                <a:buChar char="§"/>
              </a:pPr>
              <a:r>
                <a:rPr lang="en-US" sz="1200" dirty="0" smtClean="0"/>
                <a:t>Fair pricing and policy conditions of new and existing products</a:t>
              </a:r>
            </a:p>
            <a:p>
              <a:pPr marL="168275" indent="-168275">
                <a:spcBef>
                  <a:spcPts val="100"/>
                </a:spcBef>
                <a:buClr>
                  <a:schemeClr val="tx1"/>
                </a:buClr>
                <a:buFont typeface="Wingdings" pitchFamily="2" charset="2"/>
                <a:buChar char="§"/>
              </a:pPr>
              <a:r>
                <a:rPr lang="en-US" sz="1200" dirty="0" smtClean="0"/>
                <a:t>Maintenance of financial strength to meet future liabilities</a:t>
              </a:r>
            </a:p>
            <a:p>
              <a:pPr marL="168275" indent="-168275">
                <a:spcBef>
                  <a:spcPts val="100"/>
                </a:spcBef>
                <a:buClr>
                  <a:schemeClr val="tx1"/>
                </a:buClr>
                <a:buFont typeface="Wingdings" pitchFamily="2" charset="2"/>
                <a:buChar char="§"/>
              </a:pPr>
              <a:r>
                <a:rPr lang="en-US" sz="1200" dirty="0" smtClean="0"/>
                <a:t>Monitor practices, likely to be prejudicial to their interests</a:t>
              </a:r>
            </a:p>
          </p:txBody>
        </p:sp>
        <p:sp>
          <p:nvSpPr>
            <p:cNvPr id="34" name="Rectangle 36"/>
            <p:cNvSpPr>
              <a:spLocks noChangeArrowheads="1"/>
            </p:cNvSpPr>
            <p:nvPr/>
          </p:nvSpPr>
          <p:spPr bwMode="auto">
            <a:xfrm>
              <a:off x="6444208" y="4272004"/>
              <a:ext cx="2607716" cy="757484"/>
            </a:xfrm>
            <a:prstGeom prst="rect">
              <a:avLst/>
            </a:prstGeom>
            <a:noFill/>
            <a:ln w="9525">
              <a:noFill/>
              <a:miter lim="800000"/>
              <a:headEnd/>
              <a:tailEnd/>
            </a:ln>
          </p:spPr>
          <p:txBody>
            <a:bodyPr wrap="square" anchor="ctr">
              <a:spAutoFit/>
            </a:bodyPr>
            <a:lstStyle/>
            <a:p>
              <a:pPr marL="168275" indent="-168275">
                <a:spcBef>
                  <a:spcPts val="100"/>
                </a:spcBef>
                <a:buClr>
                  <a:schemeClr val="tx1"/>
                </a:buClr>
                <a:buFont typeface="Wingdings" pitchFamily="2" charset="2"/>
                <a:buChar char="§"/>
              </a:pPr>
              <a:r>
                <a:rPr lang="en-US" sz="1200" dirty="0" smtClean="0">
                  <a:solidFill>
                    <a:srgbClr val="000000"/>
                  </a:solidFill>
                </a:rPr>
                <a:t>IRDA (Protection of Policyholders’ Interest) Regulations, 2002</a:t>
              </a:r>
            </a:p>
            <a:p>
              <a:pPr marL="168275" indent="-168275">
                <a:spcBef>
                  <a:spcPts val="100"/>
                </a:spcBef>
                <a:buClr>
                  <a:schemeClr val="tx1"/>
                </a:buClr>
                <a:buFont typeface="Wingdings" pitchFamily="2" charset="2"/>
                <a:buChar char="§"/>
              </a:pPr>
              <a:r>
                <a:rPr lang="en-US" sz="1200" dirty="0" smtClean="0">
                  <a:solidFill>
                    <a:srgbClr val="000000"/>
                  </a:solidFill>
                </a:rPr>
                <a:t>Actuarial Practice Standard (APS) 21</a:t>
              </a:r>
              <a:endParaRPr lang="en-US" sz="1200" dirty="0">
                <a:solidFill>
                  <a:srgbClr val="000000"/>
                </a:solidFill>
              </a:endParaRPr>
            </a:p>
          </p:txBody>
        </p:sp>
      </p:grpSp>
      <p:grpSp>
        <p:nvGrpSpPr>
          <p:cNvPr id="39" name="Group 63"/>
          <p:cNvGrpSpPr>
            <a:grpSpLocks/>
          </p:cNvGrpSpPr>
          <p:nvPr/>
        </p:nvGrpSpPr>
        <p:grpSpPr bwMode="auto">
          <a:xfrm>
            <a:off x="92075" y="5053599"/>
            <a:ext cx="8959850" cy="856645"/>
            <a:chOff x="92075" y="5166658"/>
            <a:chExt cx="8959850" cy="1180012"/>
          </a:xfrm>
        </p:grpSpPr>
        <p:sp>
          <p:nvSpPr>
            <p:cNvPr id="40" name="Rounded Rectangle 39"/>
            <p:cNvSpPr/>
            <p:nvPr/>
          </p:nvSpPr>
          <p:spPr bwMode="auto">
            <a:xfrm>
              <a:off x="92075" y="5212080"/>
              <a:ext cx="8959850" cy="1089173"/>
            </a:xfrm>
            <a:prstGeom prst="roundRect">
              <a:avLst/>
            </a:prstGeom>
            <a:solidFill>
              <a:schemeClr val="accent3">
                <a:lumMod val="20000"/>
                <a:lumOff val="80000"/>
              </a:schemeClr>
            </a:solidFill>
            <a:ln w="19050" cap="flat" cmpd="sng" algn="ctr">
              <a:solidFill>
                <a:schemeClr val="bg2"/>
              </a:solidFill>
              <a:prstDash val="solid"/>
              <a:round/>
              <a:headEnd type="none" w="med" len="med"/>
              <a:tailEnd type="none" w="med" len="med"/>
            </a:ln>
            <a:effectLst/>
          </p:spPr>
          <p:txBody>
            <a:bodyPr anchor="ctr"/>
            <a:lstStyle/>
            <a:p>
              <a:pPr>
                <a:defRPr/>
              </a:pPr>
              <a:endParaRPr lang="en-US" sz="1100" b="1" i="1" dirty="0">
                <a:latin typeface="Arial" pitchFamily="34" charset="0"/>
              </a:endParaRPr>
            </a:p>
          </p:txBody>
        </p:sp>
        <p:sp>
          <p:nvSpPr>
            <p:cNvPr id="41" name="Rectangle 41"/>
            <p:cNvSpPr>
              <a:spLocks noChangeArrowheads="1"/>
            </p:cNvSpPr>
            <p:nvPr/>
          </p:nvSpPr>
          <p:spPr bwMode="auto">
            <a:xfrm>
              <a:off x="251520" y="5396302"/>
              <a:ext cx="1457623" cy="720725"/>
            </a:xfrm>
            <a:prstGeom prst="rect">
              <a:avLst/>
            </a:prstGeom>
            <a:noFill/>
            <a:ln w="9525">
              <a:noFill/>
              <a:miter lim="800000"/>
              <a:headEnd/>
              <a:tailEnd/>
            </a:ln>
          </p:spPr>
          <p:txBody>
            <a:bodyPr wrap="square" anchor="ctr">
              <a:spAutoFit/>
            </a:bodyPr>
            <a:lstStyle/>
            <a:p>
              <a:pPr algn="ctr"/>
              <a:r>
                <a:rPr lang="en-US" sz="1400" b="1" dirty="0" smtClean="0"/>
                <a:t>Professional Associations</a:t>
              </a:r>
              <a:endParaRPr lang="en-US" sz="1400" b="1" dirty="0"/>
            </a:p>
          </p:txBody>
        </p:sp>
        <p:sp>
          <p:nvSpPr>
            <p:cNvPr id="42" name="Rectangle 43"/>
            <p:cNvSpPr>
              <a:spLocks noChangeArrowheads="1"/>
            </p:cNvSpPr>
            <p:nvPr/>
          </p:nvSpPr>
          <p:spPr bwMode="auto">
            <a:xfrm>
              <a:off x="1979714" y="5293848"/>
              <a:ext cx="4608508" cy="925638"/>
            </a:xfrm>
            <a:prstGeom prst="rect">
              <a:avLst/>
            </a:prstGeom>
            <a:noFill/>
            <a:ln w="9525">
              <a:noFill/>
              <a:miter lim="800000"/>
              <a:headEnd/>
              <a:tailEnd/>
            </a:ln>
          </p:spPr>
          <p:txBody>
            <a:bodyPr wrap="square" anchor="ctr">
              <a:spAutoFit/>
            </a:bodyPr>
            <a:lstStyle/>
            <a:p>
              <a:pPr marL="168275" indent="-168275">
                <a:spcBef>
                  <a:spcPts val="100"/>
                </a:spcBef>
                <a:buClr>
                  <a:schemeClr val="tx1"/>
                </a:buClr>
                <a:buFont typeface="Wingdings" pitchFamily="2" charset="2"/>
                <a:buChar char="§"/>
              </a:pPr>
              <a:r>
                <a:rPr lang="en-US" sz="1200" dirty="0" smtClean="0"/>
                <a:t>To maintain highest professional standard envisaged by  the IAI</a:t>
              </a:r>
            </a:p>
            <a:p>
              <a:pPr marL="168275" indent="-168275">
                <a:spcBef>
                  <a:spcPts val="100"/>
                </a:spcBef>
                <a:buClr>
                  <a:schemeClr val="tx1"/>
                </a:buClr>
                <a:buFont typeface="Wingdings" pitchFamily="2" charset="2"/>
                <a:buChar char="§"/>
              </a:pPr>
              <a:r>
                <a:rPr lang="en-US" sz="1200" dirty="0" smtClean="0"/>
                <a:t>To make properly reasoned comments on work of fellow actuaries</a:t>
              </a:r>
            </a:p>
            <a:p>
              <a:pPr marL="168275" indent="-168275">
                <a:spcBef>
                  <a:spcPts val="100"/>
                </a:spcBef>
                <a:buClr>
                  <a:schemeClr val="tx1"/>
                </a:buClr>
                <a:buFont typeface="Wingdings" pitchFamily="2" charset="2"/>
                <a:buChar char="§"/>
              </a:pPr>
              <a:r>
                <a:rPr lang="en-US" sz="1200" dirty="0" smtClean="0"/>
                <a:t>Participate in Industry Working Parties</a:t>
              </a:r>
            </a:p>
          </p:txBody>
        </p:sp>
        <p:sp>
          <p:nvSpPr>
            <p:cNvPr id="44" name="Rectangle 46"/>
            <p:cNvSpPr>
              <a:spLocks noChangeArrowheads="1"/>
            </p:cNvSpPr>
            <p:nvPr/>
          </p:nvSpPr>
          <p:spPr bwMode="auto">
            <a:xfrm>
              <a:off x="6444208" y="5166658"/>
              <a:ext cx="2607716" cy="1180012"/>
            </a:xfrm>
            <a:prstGeom prst="rect">
              <a:avLst/>
            </a:prstGeom>
            <a:noFill/>
            <a:ln w="9525">
              <a:noFill/>
              <a:miter lim="800000"/>
              <a:headEnd/>
              <a:tailEnd/>
            </a:ln>
          </p:spPr>
          <p:txBody>
            <a:bodyPr wrap="square" anchor="ctr">
              <a:spAutoFit/>
            </a:bodyPr>
            <a:lstStyle/>
            <a:p>
              <a:pPr marL="168275" indent="-168275">
                <a:spcBef>
                  <a:spcPts val="100"/>
                </a:spcBef>
                <a:buClr>
                  <a:schemeClr val="tx1"/>
                </a:buClr>
                <a:buFont typeface="Wingdings" pitchFamily="2" charset="2"/>
                <a:buChar char="§"/>
              </a:pPr>
              <a:r>
                <a:rPr lang="en-US" sz="1200" dirty="0">
                  <a:solidFill>
                    <a:srgbClr val="000000"/>
                  </a:solidFill>
                </a:rPr>
                <a:t>Actuarial Practice Standard (APS) </a:t>
              </a:r>
              <a:r>
                <a:rPr lang="en-US" sz="1200" dirty="0" smtClean="0">
                  <a:solidFill>
                    <a:srgbClr val="000000"/>
                  </a:solidFill>
                </a:rPr>
                <a:t>21</a:t>
              </a:r>
            </a:p>
            <a:p>
              <a:pPr marL="168275" indent="-168275">
                <a:spcBef>
                  <a:spcPts val="100"/>
                </a:spcBef>
                <a:buClr>
                  <a:schemeClr val="tx1"/>
                </a:buClr>
                <a:buFont typeface="Wingdings" pitchFamily="2" charset="2"/>
                <a:buChar char="§"/>
              </a:pPr>
              <a:r>
                <a:rPr lang="en-US" sz="1200" dirty="0" smtClean="0">
                  <a:solidFill>
                    <a:srgbClr val="000000"/>
                  </a:solidFill>
                </a:rPr>
                <a:t>Certificate of Practice (</a:t>
              </a:r>
              <a:r>
                <a:rPr lang="en-US" sz="1200" dirty="0" err="1" smtClean="0">
                  <a:solidFill>
                    <a:srgbClr val="000000"/>
                  </a:solidFill>
                </a:rPr>
                <a:t>CoP</a:t>
              </a:r>
              <a:r>
                <a:rPr lang="en-US" sz="1200" dirty="0" smtClean="0">
                  <a:solidFill>
                    <a:srgbClr val="000000"/>
                  </a:solidFill>
                </a:rPr>
                <a:t>)</a:t>
              </a:r>
            </a:p>
            <a:p>
              <a:pPr marL="168275" indent="-168275">
                <a:spcBef>
                  <a:spcPts val="100"/>
                </a:spcBef>
                <a:buClr>
                  <a:schemeClr val="tx1"/>
                </a:buClr>
                <a:buFont typeface="Wingdings" pitchFamily="2" charset="2"/>
                <a:buChar char="§"/>
              </a:pPr>
              <a:r>
                <a:rPr lang="en-US" sz="1200" dirty="0">
                  <a:solidFill>
                    <a:srgbClr val="000000"/>
                  </a:solidFill>
                </a:rPr>
                <a:t>Guidance </a:t>
              </a:r>
              <a:r>
                <a:rPr lang="en-US" sz="1200" dirty="0" smtClean="0">
                  <a:solidFill>
                    <a:srgbClr val="000000"/>
                  </a:solidFill>
                </a:rPr>
                <a:t>Notes  &amp; Professional Conduct Standards (PCS)</a:t>
              </a:r>
              <a:endParaRPr lang="en-US" sz="1200" dirty="0">
                <a:solidFill>
                  <a:srgbClr val="000000"/>
                </a:solidFill>
              </a:endParaRPr>
            </a:p>
          </p:txBody>
        </p:sp>
      </p:grpSp>
      <p:sp>
        <p:nvSpPr>
          <p:cNvPr id="49" name="Rectangle 26"/>
          <p:cNvSpPr>
            <a:spLocks noChangeArrowheads="1"/>
          </p:cNvSpPr>
          <p:nvPr/>
        </p:nvSpPr>
        <p:spPr bwMode="auto">
          <a:xfrm>
            <a:off x="6444208" y="1782374"/>
            <a:ext cx="2612480" cy="659155"/>
          </a:xfrm>
          <a:prstGeom prst="rect">
            <a:avLst/>
          </a:prstGeom>
          <a:noFill/>
          <a:ln w="9525">
            <a:noFill/>
            <a:miter lim="800000"/>
            <a:headEnd/>
            <a:tailEnd/>
          </a:ln>
        </p:spPr>
        <p:txBody>
          <a:bodyPr wrap="square" anchor="ctr">
            <a:spAutoFit/>
          </a:bodyPr>
          <a:lstStyle/>
          <a:p>
            <a:pPr marL="168275" indent="-168275">
              <a:spcBef>
                <a:spcPts val="100"/>
              </a:spcBef>
              <a:buClr>
                <a:schemeClr val="tx1"/>
              </a:buClr>
              <a:buFont typeface="Wingdings" pitchFamily="2" charset="2"/>
              <a:buChar char="§"/>
            </a:pPr>
            <a:r>
              <a:rPr lang="en-US" sz="1200" dirty="0" smtClean="0">
                <a:solidFill>
                  <a:srgbClr val="000000"/>
                </a:solidFill>
              </a:rPr>
              <a:t>IRDA (Appointed Actuary) Regulations, 2000</a:t>
            </a:r>
          </a:p>
          <a:p>
            <a:pPr marL="168275" indent="-168275">
              <a:spcBef>
                <a:spcPts val="100"/>
              </a:spcBef>
              <a:buClr>
                <a:schemeClr val="tx1"/>
              </a:buClr>
              <a:buFont typeface="Wingdings" pitchFamily="2" charset="2"/>
              <a:buChar char="§"/>
            </a:pPr>
            <a:r>
              <a:rPr lang="en-US" sz="1200" dirty="0" smtClean="0">
                <a:solidFill>
                  <a:srgbClr val="000000"/>
                </a:solidFill>
              </a:rPr>
              <a:t>The Actuary’s Act, 2006</a:t>
            </a:r>
          </a:p>
        </p:txBody>
      </p:sp>
      <p:grpSp>
        <p:nvGrpSpPr>
          <p:cNvPr id="50" name="Group 63"/>
          <p:cNvGrpSpPr>
            <a:grpSpLocks/>
          </p:cNvGrpSpPr>
          <p:nvPr/>
        </p:nvGrpSpPr>
        <p:grpSpPr bwMode="auto">
          <a:xfrm>
            <a:off x="107504" y="4197096"/>
            <a:ext cx="8959850" cy="888088"/>
            <a:chOff x="92075" y="4930018"/>
            <a:chExt cx="8959850" cy="1596759"/>
          </a:xfrm>
        </p:grpSpPr>
        <p:sp>
          <p:nvSpPr>
            <p:cNvPr id="51" name="Rounded Rectangle 50"/>
            <p:cNvSpPr/>
            <p:nvPr/>
          </p:nvSpPr>
          <p:spPr bwMode="auto">
            <a:xfrm>
              <a:off x="92075" y="4930018"/>
              <a:ext cx="8959850" cy="1479660"/>
            </a:xfrm>
            <a:prstGeom prst="roundRect">
              <a:avLst/>
            </a:prstGeom>
            <a:solidFill>
              <a:schemeClr val="accent3">
                <a:lumMod val="20000"/>
                <a:lumOff val="80000"/>
              </a:schemeClr>
            </a:solidFill>
            <a:ln w="19050" cap="flat" cmpd="sng" algn="ctr">
              <a:solidFill>
                <a:schemeClr val="bg2"/>
              </a:solidFill>
              <a:prstDash val="solid"/>
              <a:round/>
              <a:headEnd type="none" w="med" len="med"/>
              <a:tailEnd type="none" w="med" len="med"/>
            </a:ln>
            <a:effectLst/>
          </p:spPr>
          <p:txBody>
            <a:bodyPr anchor="ctr"/>
            <a:lstStyle/>
            <a:p>
              <a:pPr>
                <a:defRPr/>
              </a:pPr>
              <a:endParaRPr lang="en-US" sz="1100" b="1" i="1" dirty="0">
                <a:latin typeface="Arial" pitchFamily="34" charset="0"/>
              </a:endParaRPr>
            </a:p>
          </p:txBody>
        </p:sp>
        <p:sp>
          <p:nvSpPr>
            <p:cNvPr id="52" name="Rectangle 41"/>
            <p:cNvSpPr>
              <a:spLocks noChangeArrowheads="1"/>
            </p:cNvSpPr>
            <p:nvPr/>
          </p:nvSpPr>
          <p:spPr bwMode="auto">
            <a:xfrm>
              <a:off x="236091" y="5300135"/>
              <a:ext cx="1442194" cy="913067"/>
            </a:xfrm>
            <a:prstGeom prst="rect">
              <a:avLst/>
            </a:prstGeom>
            <a:noFill/>
            <a:ln w="9525">
              <a:noFill/>
              <a:miter lim="800000"/>
              <a:headEnd/>
              <a:tailEnd/>
            </a:ln>
          </p:spPr>
          <p:txBody>
            <a:bodyPr wrap="square" anchor="ctr">
              <a:spAutoFit/>
            </a:bodyPr>
            <a:lstStyle/>
            <a:p>
              <a:pPr algn="ctr"/>
              <a:r>
                <a:rPr lang="en-US" sz="1300" b="1" dirty="0" smtClean="0"/>
                <a:t>External </a:t>
              </a:r>
              <a:r>
                <a:rPr lang="en-US" sz="1400" b="1" dirty="0" smtClean="0"/>
                <a:t>Stakeholders</a:t>
              </a:r>
              <a:endParaRPr lang="en-US" sz="1400" b="1" dirty="0"/>
            </a:p>
          </p:txBody>
        </p:sp>
        <p:sp>
          <p:nvSpPr>
            <p:cNvPr id="53" name="Rectangle 43"/>
            <p:cNvSpPr>
              <a:spLocks noChangeArrowheads="1"/>
            </p:cNvSpPr>
            <p:nvPr/>
          </p:nvSpPr>
          <p:spPr bwMode="auto">
            <a:xfrm>
              <a:off x="1964285" y="4986552"/>
              <a:ext cx="4608508" cy="1540225"/>
            </a:xfrm>
            <a:prstGeom prst="rect">
              <a:avLst/>
            </a:prstGeom>
            <a:noFill/>
            <a:ln w="9525">
              <a:noFill/>
              <a:miter lim="800000"/>
              <a:headEnd/>
              <a:tailEnd/>
            </a:ln>
          </p:spPr>
          <p:txBody>
            <a:bodyPr wrap="square" anchor="ctr">
              <a:spAutoFit/>
            </a:bodyPr>
            <a:lstStyle/>
            <a:p>
              <a:pPr marL="168275" indent="-168275">
                <a:spcBef>
                  <a:spcPts val="100"/>
                </a:spcBef>
                <a:buClr>
                  <a:schemeClr val="tx1"/>
                </a:buClr>
                <a:buFont typeface="Wingdings" pitchFamily="2" charset="2"/>
                <a:buChar char="§"/>
              </a:pPr>
              <a:r>
                <a:rPr lang="en-US" sz="1200" dirty="0" smtClean="0"/>
                <a:t>Perform high end actuarial analyses to meet rating agency needs</a:t>
              </a:r>
            </a:p>
            <a:p>
              <a:pPr marL="168275" indent="-168275">
                <a:spcBef>
                  <a:spcPts val="100"/>
                </a:spcBef>
                <a:buClr>
                  <a:schemeClr val="tx1"/>
                </a:buClr>
                <a:buFont typeface="Wingdings" pitchFamily="2" charset="2"/>
                <a:buChar char="§"/>
              </a:pPr>
              <a:r>
                <a:rPr lang="en-US" sz="1200" dirty="0" smtClean="0"/>
                <a:t>Provision of appropriate data and insights to reinsurers</a:t>
              </a:r>
            </a:p>
            <a:p>
              <a:pPr marL="168275" indent="-168275">
                <a:spcBef>
                  <a:spcPts val="100"/>
                </a:spcBef>
                <a:buClr>
                  <a:schemeClr val="tx1"/>
                </a:buClr>
                <a:buFont typeface="Wingdings" pitchFamily="2" charset="2"/>
                <a:buChar char="§"/>
              </a:pPr>
              <a:r>
                <a:rPr lang="en-US" sz="1200" dirty="0" smtClean="0"/>
                <a:t>Understand brokers’ views which can be incorporated in product development process</a:t>
              </a:r>
            </a:p>
          </p:txBody>
        </p:sp>
        <p:sp>
          <p:nvSpPr>
            <p:cNvPr id="55" name="Rectangle 46"/>
            <p:cNvSpPr>
              <a:spLocks noChangeArrowheads="1"/>
            </p:cNvSpPr>
            <p:nvPr/>
          </p:nvSpPr>
          <p:spPr bwMode="auto">
            <a:xfrm>
              <a:off x="6428779" y="5164095"/>
              <a:ext cx="2623145" cy="1185144"/>
            </a:xfrm>
            <a:prstGeom prst="rect">
              <a:avLst/>
            </a:prstGeom>
            <a:noFill/>
            <a:ln w="9525">
              <a:noFill/>
              <a:miter lim="800000"/>
              <a:headEnd/>
              <a:tailEnd/>
            </a:ln>
          </p:spPr>
          <p:txBody>
            <a:bodyPr wrap="square" anchor="ctr">
              <a:spAutoFit/>
            </a:bodyPr>
            <a:lstStyle/>
            <a:p>
              <a:pPr marL="168275" indent="-168275">
                <a:spcBef>
                  <a:spcPts val="100"/>
                </a:spcBef>
                <a:buClr>
                  <a:schemeClr val="tx1"/>
                </a:buClr>
                <a:buFont typeface="Wingdings" pitchFamily="2" charset="2"/>
                <a:buChar char="§"/>
              </a:pPr>
              <a:r>
                <a:rPr lang="en-US" sz="1200" dirty="0" smtClean="0">
                  <a:solidFill>
                    <a:srgbClr val="000000"/>
                  </a:solidFill>
                </a:rPr>
                <a:t>IRDA (General Insurance – Reinsurance) Regulations, 2000</a:t>
              </a:r>
            </a:p>
            <a:p>
              <a:pPr marL="168275" indent="-168275">
                <a:spcBef>
                  <a:spcPts val="100"/>
                </a:spcBef>
                <a:buClr>
                  <a:schemeClr val="tx1"/>
                </a:buClr>
                <a:buFont typeface="Wingdings" pitchFamily="2" charset="2"/>
                <a:buChar char="§"/>
              </a:pPr>
              <a:r>
                <a:rPr lang="en-US" sz="1200" dirty="0" smtClean="0">
                  <a:solidFill>
                    <a:srgbClr val="000000"/>
                  </a:solidFill>
                </a:rPr>
                <a:t>File &amp; Use Guidelines</a:t>
              </a:r>
              <a:endParaRPr lang="en-US" sz="1200" dirty="0"/>
            </a:p>
          </p:txBody>
        </p:sp>
      </p:grpSp>
      <p:sp>
        <p:nvSpPr>
          <p:cNvPr id="61" name="Chevron 60"/>
          <p:cNvSpPr/>
          <p:nvPr/>
        </p:nvSpPr>
        <p:spPr>
          <a:xfrm>
            <a:off x="1979712" y="1268760"/>
            <a:ext cx="4464496" cy="447268"/>
          </a:xfrm>
          <a:prstGeom prst="chevron">
            <a:avLst/>
          </a:prstGeom>
          <a:solidFill>
            <a:schemeClr val="bg1">
              <a:lumMod val="50000"/>
            </a:schemeClr>
          </a:solidFill>
        </p:spPr>
        <p:txBody>
          <a:bodyPr anchor="ctr"/>
          <a:lstStyle/>
          <a:p>
            <a:pPr algn="ctr">
              <a:defRPr/>
            </a:pPr>
            <a:r>
              <a:rPr lang="en-US" sz="1400" b="1" dirty="0" smtClean="0">
                <a:solidFill>
                  <a:schemeClr val="bg1"/>
                </a:solidFill>
              </a:rPr>
              <a:t>Expectations from Appointed Actuary</a:t>
            </a:r>
            <a:endParaRPr lang="en-US" sz="1400" b="1" dirty="0">
              <a:solidFill>
                <a:schemeClr val="bg1"/>
              </a:solidFill>
            </a:endParaRPr>
          </a:p>
        </p:txBody>
      </p:sp>
      <p:sp>
        <p:nvSpPr>
          <p:cNvPr id="62" name="Rounded Rectangle 6"/>
          <p:cNvSpPr>
            <a:spLocks noChangeArrowheads="1"/>
          </p:cNvSpPr>
          <p:nvPr/>
        </p:nvSpPr>
        <p:spPr bwMode="auto">
          <a:xfrm>
            <a:off x="107504" y="6035040"/>
            <a:ext cx="8944420" cy="365760"/>
          </a:xfrm>
          <a:prstGeom prst="roundRect">
            <a:avLst>
              <a:gd name="adj" fmla="val 16667"/>
            </a:avLst>
          </a:prstGeom>
          <a:solidFill>
            <a:srgbClr val="FFC000"/>
          </a:solidFill>
          <a:ln w="9525">
            <a:noFill/>
            <a:round/>
            <a:headEnd/>
            <a:tailEnd/>
          </a:ln>
        </p:spPr>
        <p:txBody>
          <a:bodyPr anchor="ctr"/>
          <a:lstStyle/>
          <a:p>
            <a:pPr algn="ctr"/>
            <a:r>
              <a:rPr lang="en-US" sz="1400" b="1" i="1" dirty="0" smtClean="0"/>
              <a:t>Liability : Risk of failing to abide by the stipulated regulations and guidelines in providing actuarial advice </a:t>
            </a:r>
            <a:endParaRPr lang="en-US" sz="1400" b="1" i="1" dirty="0"/>
          </a:p>
        </p:txBody>
      </p:sp>
      <p:sp>
        <p:nvSpPr>
          <p:cNvPr id="63" name="Down Arrow 62"/>
          <p:cNvSpPr/>
          <p:nvPr/>
        </p:nvSpPr>
        <p:spPr>
          <a:xfrm>
            <a:off x="1691680" y="1809013"/>
            <a:ext cx="365760" cy="4171163"/>
          </a:xfrm>
          <a:prstGeom prst="downArrow">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US"/>
          </a:p>
        </p:txBody>
      </p:sp>
      <p:sp>
        <p:nvSpPr>
          <p:cNvPr id="64" name="Down Arrow 63"/>
          <p:cNvSpPr/>
          <p:nvPr/>
        </p:nvSpPr>
        <p:spPr>
          <a:xfrm>
            <a:off x="6222464" y="1816054"/>
            <a:ext cx="365760" cy="4171163"/>
          </a:xfrm>
          <a:prstGeom prst="downArrow">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US"/>
          </a:p>
        </p:txBody>
      </p:sp>
    </p:spTree>
    <p:extLst>
      <p:ext uri="{BB962C8B-B14F-4D97-AF65-F5344CB8AC3E}">
        <p14:creationId xmlns:p14="http://schemas.microsoft.com/office/powerpoint/2010/main" val="118652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11</a:t>
            </a:fld>
            <a:endParaRPr lang="en-US" dirty="0">
              <a:solidFill>
                <a:srgbClr val="1F497D">
                  <a:lumMod val="75000"/>
                </a:srgbClr>
              </a:solidFill>
            </a:endParaRPr>
          </a:p>
        </p:txBody>
      </p:sp>
      <p:sp>
        <p:nvSpPr>
          <p:cNvPr id="6" name="Title 1"/>
          <p:cNvSpPr txBox="1">
            <a:spLocks/>
          </p:cNvSpPr>
          <p:nvPr/>
        </p:nvSpPr>
        <p:spPr>
          <a:xfrm>
            <a:off x="457200" y="209773"/>
            <a:ext cx="7497763" cy="842963"/>
          </a:xfrm>
          <a:prstGeom prst="rect">
            <a:avLst/>
          </a:prstGeom>
        </p:spPr>
        <p:txBody>
          <a:bodyPr vert="horz" lIns="91440" tIns="45720" rIns="91440" bIns="45720" rtlCol="0" anchor="ctr">
            <a:normAutofit fontScale="92500" lnSpcReduction="10000"/>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dirty="0" smtClean="0">
                <a:latin typeface="+mj-lt"/>
              </a:rPr>
              <a:t>Challenges of Appointed Actuaries</a:t>
            </a:r>
          </a:p>
          <a:p>
            <a:r>
              <a:rPr lang="en-US" sz="2400" dirty="0" smtClean="0">
                <a:solidFill>
                  <a:schemeClr val="bg1">
                    <a:lumMod val="50000"/>
                  </a:schemeClr>
                </a:solidFill>
                <a:latin typeface="+mj-lt"/>
              </a:rPr>
              <a:t>Too much to carry, too many forces to balance</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6878" y="2100263"/>
            <a:ext cx="5075402" cy="3575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611560" y="2278613"/>
            <a:ext cx="2736304" cy="646331"/>
          </a:xfrm>
          <a:prstGeom prst="rect">
            <a:avLst/>
          </a:prstGeom>
          <a:noFill/>
        </p:spPr>
        <p:txBody>
          <a:bodyPr wrap="square" rtlCol="0">
            <a:spAutoFit/>
          </a:bodyPr>
          <a:lstStyle/>
          <a:p>
            <a:r>
              <a:rPr lang="en-US" dirty="0" smtClean="0"/>
              <a:t>Data integrity </a:t>
            </a:r>
            <a:r>
              <a:rPr lang="en-US" dirty="0"/>
              <a:t>and </a:t>
            </a:r>
            <a:r>
              <a:rPr lang="en-US" dirty="0" smtClean="0"/>
              <a:t>unavailability</a:t>
            </a:r>
            <a:endParaRPr lang="en-US" dirty="0"/>
          </a:p>
        </p:txBody>
      </p:sp>
      <p:sp>
        <p:nvSpPr>
          <p:cNvPr id="9" name="TextBox 8"/>
          <p:cNvSpPr txBox="1"/>
          <p:nvPr/>
        </p:nvSpPr>
        <p:spPr>
          <a:xfrm>
            <a:off x="6012160" y="1412775"/>
            <a:ext cx="2664297" cy="646331"/>
          </a:xfrm>
          <a:prstGeom prst="rect">
            <a:avLst/>
          </a:prstGeom>
          <a:noFill/>
        </p:spPr>
        <p:txBody>
          <a:bodyPr wrap="square" rtlCol="0">
            <a:spAutoFit/>
          </a:bodyPr>
          <a:lstStyle/>
          <a:p>
            <a:r>
              <a:rPr lang="en-US" dirty="0" smtClean="0"/>
              <a:t>Unavailability of skilled actuaries to support</a:t>
            </a:r>
            <a:endParaRPr lang="en-US" dirty="0"/>
          </a:p>
        </p:txBody>
      </p:sp>
      <p:sp>
        <p:nvSpPr>
          <p:cNvPr id="10" name="TextBox 9"/>
          <p:cNvSpPr txBox="1"/>
          <p:nvPr/>
        </p:nvSpPr>
        <p:spPr>
          <a:xfrm>
            <a:off x="611560" y="1412776"/>
            <a:ext cx="2736304" cy="646331"/>
          </a:xfrm>
          <a:prstGeom prst="rect">
            <a:avLst/>
          </a:prstGeom>
          <a:noFill/>
        </p:spPr>
        <p:txBody>
          <a:bodyPr wrap="square" rtlCol="0">
            <a:spAutoFit/>
          </a:bodyPr>
          <a:lstStyle/>
          <a:p>
            <a:r>
              <a:rPr lang="en-US" dirty="0" smtClean="0"/>
              <a:t>Ever changing insurance landscape</a:t>
            </a:r>
            <a:endParaRPr lang="en-US" dirty="0"/>
          </a:p>
        </p:txBody>
      </p:sp>
      <p:sp>
        <p:nvSpPr>
          <p:cNvPr id="11" name="TextBox 10"/>
          <p:cNvSpPr txBox="1"/>
          <p:nvPr/>
        </p:nvSpPr>
        <p:spPr>
          <a:xfrm>
            <a:off x="6129086" y="2417112"/>
            <a:ext cx="2187330" cy="369332"/>
          </a:xfrm>
          <a:prstGeom prst="rect">
            <a:avLst/>
          </a:prstGeom>
          <a:noFill/>
        </p:spPr>
        <p:txBody>
          <a:bodyPr wrap="square" rtlCol="0">
            <a:spAutoFit/>
          </a:bodyPr>
          <a:lstStyle/>
          <a:p>
            <a:r>
              <a:rPr lang="en-US" dirty="0" smtClean="0"/>
              <a:t>Product innovation</a:t>
            </a:r>
            <a:endParaRPr lang="en-US" dirty="0"/>
          </a:p>
        </p:txBody>
      </p:sp>
      <p:sp>
        <p:nvSpPr>
          <p:cNvPr id="12" name="TextBox 11"/>
          <p:cNvSpPr txBox="1"/>
          <p:nvPr/>
        </p:nvSpPr>
        <p:spPr>
          <a:xfrm>
            <a:off x="673224" y="3933056"/>
            <a:ext cx="2602632" cy="646331"/>
          </a:xfrm>
          <a:prstGeom prst="rect">
            <a:avLst/>
          </a:prstGeom>
          <a:noFill/>
        </p:spPr>
        <p:txBody>
          <a:bodyPr wrap="square" rtlCol="0">
            <a:spAutoFit/>
          </a:bodyPr>
          <a:lstStyle/>
          <a:p>
            <a:r>
              <a:rPr lang="en-US" dirty="0" smtClean="0"/>
              <a:t>New regulatory requirements</a:t>
            </a:r>
            <a:endParaRPr lang="en-US" dirty="0"/>
          </a:p>
        </p:txBody>
      </p:sp>
      <p:sp>
        <p:nvSpPr>
          <p:cNvPr id="13" name="TextBox 12"/>
          <p:cNvSpPr txBox="1"/>
          <p:nvPr/>
        </p:nvSpPr>
        <p:spPr>
          <a:xfrm>
            <a:off x="6198896" y="3933055"/>
            <a:ext cx="2488880" cy="646331"/>
          </a:xfrm>
          <a:prstGeom prst="rect">
            <a:avLst/>
          </a:prstGeom>
          <a:noFill/>
        </p:spPr>
        <p:txBody>
          <a:bodyPr wrap="square" rtlCol="0">
            <a:spAutoFit/>
          </a:bodyPr>
          <a:lstStyle/>
          <a:p>
            <a:r>
              <a:rPr lang="en-US" dirty="0" smtClean="0"/>
              <a:t>Demands of different stakeholders</a:t>
            </a:r>
            <a:endParaRPr lang="en-US" dirty="0"/>
          </a:p>
        </p:txBody>
      </p:sp>
      <p:sp>
        <p:nvSpPr>
          <p:cNvPr id="14" name="TextBox 13"/>
          <p:cNvSpPr txBox="1"/>
          <p:nvPr/>
        </p:nvSpPr>
        <p:spPr>
          <a:xfrm>
            <a:off x="1403648" y="5661248"/>
            <a:ext cx="6538521" cy="369332"/>
          </a:xfrm>
          <a:prstGeom prst="rect">
            <a:avLst/>
          </a:prstGeom>
          <a:noFill/>
        </p:spPr>
        <p:txBody>
          <a:bodyPr wrap="none" rtlCol="0">
            <a:spAutoFit/>
          </a:bodyPr>
          <a:lstStyle/>
          <a:p>
            <a:r>
              <a:rPr lang="en-US" b="1" i="1" u="sng" dirty="0" smtClean="0"/>
              <a:t>Understanding </a:t>
            </a:r>
            <a:r>
              <a:rPr lang="en-US" b="1" i="1" u="sng" dirty="0"/>
              <a:t>the risks being placed upon the Appointed Actuary</a:t>
            </a:r>
            <a:r>
              <a:rPr lang="en-US" b="1" i="1" u="sng" dirty="0" smtClean="0"/>
              <a:t> </a:t>
            </a:r>
            <a:endParaRPr lang="en-US" b="1" i="1" u="sng" dirty="0"/>
          </a:p>
        </p:txBody>
      </p:sp>
      <p:sp>
        <p:nvSpPr>
          <p:cNvPr id="16" name="Curved Right Arrow 15"/>
          <p:cNvSpPr/>
          <p:nvPr/>
        </p:nvSpPr>
        <p:spPr>
          <a:xfrm>
            <a:off x="4704576" y="1894112"/>
            <a:ext cx="731520" cy="1216152"/>
          </a:xfrm>
          <a:prstGeom prst="curvedRightArrow">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solidFill>
                <a:schemeClr val="tx1"/>
              </a:solidFill>
            </a:endParaRPr>
          </a:p>
        </p:txBody>
      </p:sp>
      <p:sp>
        <p:nvSpPr>
          <p:cNvPr id="18" name="Curved Left Arrow 17"/>
          <p:cNvSpPr/>
          <p:nvPr/>
        </p:nvSpPr>
        <p:spPr>
          <a:xfrm>
            <a:off x="3563888" y="1894112"/>
            <a:ext cx="731520" cy="1216152"/>
          </a:xfrm>
          <a:prstGeom prst="curvedLeftArrow">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solidFill>
                <a:schemeClr val="tx1"/>
              </a:solidFill>
            </a:endParaRPr>
          </a:p>
        </p:txBody>
      </p:sp>
      <p:sp>
        <p:nvSpPr>
          <p:cNvPr id="19" name="Up Arrow 18"/>
          <p:cNvSpPr/>
          <p:nvPr/>
        </p:nvSpPr>
        <p:spPr>
          <a:xfrm>
            <a:off x="2843808" y="4581128"/>
            <a:ext cx="484632" cy="978408"/>
          </a:xfrm>
          <a:prstGeom prst="upArrow">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solidFill>
                <a:schemeClr val="tx1"/>
              </a:solidFill>
            </a:endParaRPr>
          </a:p>
        </p:txBody>
      </p:sp>
      <p:sp>
        <p:nvSpPr>
          <p:cNvPr id="21" name="Up Arrow 20"/>
          <p:cNvSpPr/>
          <p:nvPr/>
        </p:nvSpPr>
        <p:spPr>
          <a:xfrm>
            <a:off x="5769844" y="4581128"/>
            <a:ext cx="484632" cy="978408"/>
          </a:xfrm>
          <a:prstGeom prst="upArrow">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687688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12</a:t>
            </a:fld>
            <a:endParaRPr lang="en-US" dirty="0">
              <a:solidFill>
                <a:srgbClr val="1F497D">
                  <a:lumMod val="75000"/>
                </a:srgbClr>
              </a:solidFill>
            </a:endParaRPr>
          </a:p>
        </p:txBody>
      </p:sp>
      <p:sp>
        <p:nvSpPr>
          <p:cNvPr id="6" name="Title 1"/>
          <p:cNvSpPr txBox="1">
            <a:spLocks/>
          </p:cNvSpPr>
          <p:nvPr/>
        </p:nvSpPr>
        <p:spPr>
          <a:xfrm>
            <a:off x="457200" y="209773"/>
            <a:ext cx="7497763" cy="842963"/>
          </a:xfrm>
          <a:prstGeom prst="rect">
            <a:avLst/>
          </a:prstGeom>
        </p:spPr>
        <p:txBody>
          <a:bodyPr vert="horz" lIns="91440" tIns="45720" rIns="91440" bIns="45720" rtlCol="0" anchor="ctr">
            <a:normAutofit fontScale="92500" lnSpcReduction="10000"/>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dirty="0" smtClean="0">
                <a:latin typeface="+mj-lt"/>
              </a:rPr>
              <a:t>Liabilities of Appointed Actuaries (1/2)</a:t>
            </a:r>
          </a:p>
          <a:p>
            <a:r>
              <a:rPr lang="en-US" sz="2400" dirty="0" smtClean="0">
                <a:solidFill>
                  <a:schemeClr val="bg1">
                    <a:lumMod val="50000"/>
                  </a:schemeClr>
                </a:solidFill>
                <a:latin typeface="+mj-lt"/>
              </a:rPr>
              <a:t>Carrying unlimited liabilities…</a:t>
            </a:r>
          </a:p>
        </p:txBody>
      </p:sp>
      <p:sp>
        <p:nvSpPr>
          <p:cNvPr id="7" name="Striped Right Arrow 6"/>
          <p:cNvSpPr/>
          <p:nvPr/>
        </p:nvSpPr>
        <p:spPr bwMode="auto">
          <a:xfrm>
            <a:off x="533400" y="1196752"/>
            <a:ext cx="8357616" cy="1322832"/>
          </a:xfrm>
          <a:prstGeom prst="stripedRightArrow">
            <a:avLst/>
          </a:prstGeom>
          <a:solidFill>
            <a:schemeClr val="accent6">
              <a:lumMod val="60000"/>
              <a:lumOff val="40000"/>
            </a:schemeClr>
          </a:solidFill>
          <a:ln w="9525">
            <a:noFill/>
            <a:miter lim="800000"/>
            <a:headEnd/>
            <a:tailEnd/>
          </a:ln>
          <a:scene3d>
            <a:camera prst="orthographicFront"/>
            <a:lightRig rig="threePt" dir="t"/>
          </a:scene3d>
          <a:sp3d>
            <a:bevelT w="139700" h="139700" prst="divot"/>
          </a:sp3d>
        </p:spPr>
        <p:txBody>
          <a:bodyPr wrap="square" lIns="91440" rIns="91440" rtlCol="0" anchor="ctr" anchorCtr="0">
            <a:noAutofit/>
          </a:bodyPr>
          <a:lstStyle/>
          <a:p>
            <a:pPr eaLnBrk="0" hangingPunct="0">
              <a:spcAft>
                <a:spcPts val="300"/>
              </a:spcAft>
              <a:buClr>
                <a:srgbClr val="000000"/>
              </a:buClr>
            </a:pPr>
            <a:r>
              <a:rPr lang="en-US" sz="1600" dirty="0" smtClean="0"/>
              <a:t>An AA virtually </a:t>
            </a:r>
            <a:r>
              <a:rPr lang="en-US" sz="1600" dirty="0"/>
              <a:t>carries unlimited liability for any misdeed/mistake/error of judgment</a:t>
            </a:r>
            <a:endParaRPr lang="en-US" sz="1600" b="1" dirty="0" smtClean="0">
              <a:solidFill>
                <a:srgbClr val="000000"/>
              </a:solidFill>
            </a:endParaRPr>
          </a:p>
        </p:txBody>
      </p:sp>
      <p:sp>
        <p:nvSpPr>
          <p:cNvPr id="8" name="Striped Right Arrow 7"/>
          <p:cNvSpPr/>
          <p:nvPr/>
        </p:nvSpPr>
        <p:spPr bwMode="auto">
          <a:xfrm>
            <a:off x="533400" y="2084416"/>
            <a:ext cx="7566992" cy="1322832"/>
          </a:xfrm>
          <a:prstGeom prst="stripedRightArrow">
            <a:avLst/>
          </a:prstGeom>
          <a:solidFill>
            <a:schemeClr val="accent6">
              <a:lumMod val="60000"/>
              <a:lumOff val="40000"/>
            </a:schemeClr>
          </a:solidFill>
          <a:ln w="9525">
            <a:noFill/>
            <a:miter lim="800000"/>
            <a:headEnd/>
            <a:tailEnd/>
          </a:ln>
          <a:scene3d>
            <a:camera prst="orthographicFront"/>
            <a:lightRig rig="threePt" dir="t"/>
          </a:scene3d>
          <a:sp3d>
            <a:bevelT w="139700" h="139700" prst="divot"/>
          </a:sp3d>
        </p:spPr>
        <p:txBody>
          <a:bodyPr wrap="square" lIns="91440" rIns="91440" rtlCol="0" anchor="ctr" anchorCtr="0">
            <a:noAutofit/>
          </a:bodyPr>
          <a:lstStyle/>
          <a:p>
            <a:pPr lvl="0"/>
            <a:r>
              <a:rPr lang="en-US" sz="1600" dirty="0"/>
              <a:t>AA can face significant legal risk because of the magnitude of the liabilities belonging to the companies and schemes they advise</a:t>
            </a:r>
          </a:p>
        </p:txBody>
      </p:sp>
      <p:sp>
        <p:nvSpPr>
          <p:cNvPr id="9" name="Striped Right Arrow 8"/>
          <p:cNvSpPr/>
          <p:nvPr/>
        </p:nvSpPr>
        <p:spPr bwMode="auto">
          <a:xfrm>
            <a:off x="533401" y="2970264"/>
            <a:ext cx="6774903" cy="1322832"/>
          </a:xfrm>
          <a:prstGeom prst="stripedRightArrow">
            <a:avLst/>
          </a:prstGeom>
          <a:solidFill>
            <a:schemeClr val="accent6">
              <a:lumMod val="60000"/>
              <a:lumOff val="40000"/>
            </a:schemeClr>
          </a:solidFill>
          <a:ln w="9525">
            <a:noFill/>
            <a:miter lim="800000"/>
            <a:headEnd/>
            <a:tailEnd/>
          </a:ln>
          <a:scene3d>
            <a:camera prst="orthographicFront"/>
            <a:lightRig rig="threePt" dir="t"/>
          </a:scene3d>
          <a:sp3d>
            <a:bevelT w="139700" h="139700" prst="divot"/>
          </a:sp3d>
        </p:spPr>
        <p:txBody>
          <a:bodyPr wrap="square" lIns="91440" rIns="91440" rtlCol="0" anchor="ctr" anchorCtr="0">
            <a:noAutofit/>
          </a:bodyPr>
          <a:lstStyle/>
          <a:p>
            <a:r>
              <a:rPr lang="en-US" sz="1600" dirty="0"/>
              <a:t>Various stakeholders are very much affected by AA’s actions in providing advice and services</a:t>
            </a:r>
          </a:p>
        </p:txBody>
      </p:sp>
      <p:sp>
        <p:nvSpPr>
          <p:cNvPr id="10" name="Striped Right Arrow 9"/>
          <p:cNvSpPr/>
          <p:nvPr/>
        </p:nvSpPr>
        <p:spPr bwMode="auto">
          <a:xfrm>
            <a:off x="533401" y="3822708"/>
            <a:ext cx="5982815" cy="1478500"/>
          </a:xfrm>
          <a:prstGeom prst="stripedRightArrow">
            <a:avLst/>
          </a:prstGeom>
          <a:solidFill>
            <a:schemeClr val="accent6">
              <a:lumMod val="60000"/>
              <a:lumOff val="40000"/>
            </a:schemeClr>
          </a:solidFill>
          <a:ln w="9525">
            <a:noFill/>
            <a:miter lim="800000"/>
            <a:headEnd/>
            <a:tailEnd/>
          </a:ln>
          <a:scene3d>
            <a:camera prst="orthographicFront"/>
            <a:lightRig rig="threePt" dir="t"/>
          </a:scene3d>
          <a:sp3d>
            <a:bevelT w="139700" h="139700" prst="divot"/>
          </a:sp3d>
        </p:spPr>
        <p:txBody>
          <a:bodyPr wrap="square" lIns="91440" rIns="91440" rtlCol="0" anchor="ctr" anchorCtr="0">
            <a:noAutofit/>
          </a:bodyPr>
          <a:lstStyle/>
          <a:p>
            <a:r>
              <a:rPr lang="en-GB" sz="1600" dirty="0"/>
              <a:t>AA can possibly be sued individually for the entire amount of the loss suffered by a claimant</a:t>
            </a:r>
            <a:endParaRPr lang="en-US" sz="1600" dirty="0"/>
          </a:p>
        </p:txBody>
      </p:sp>
      <p:sp>
        <p:nvSpPr>
          <p:cNvPr id="11" name="Striped Right Arrow 10"/>
          <p:cNvSpPr/>
          <p:nvPr/>
        </p:nvSpPr>
        <p:spPr bwMode="auto">
          <a:xfrm>
            <a:off x="533401" y="4797152"/>
            <a:ext cx="5046711" cy="1420736"/>
          </a:xfrm>
          <a:prstGeom prst="stripedRightArrow">
            <a:avLst/>
          </a:prstGeom>
          <a:solidFill>
            <a:schemeClr val="accent6">
              <a:lumMod val="60000"/>
              <a:lumOff val="40000"/>
            </a:schemeClr>
          </a:solidFill>
          <a:ln w="9525">
            <a:noFill/>
            <a:miter lim="800000"/>
            <a:headEnd/>
            <a:tailEnd/>
          </a:ln>
          <a:scene3d>
            <a:camera prst="orthographicFront"/>
            <a:lightRig rig="threePt" dir="t"/>
          </a:scene3d>
          <a:sp3d>
            <a:bevelT w="139700" h="139700" prst="divot"/>
          </a:sp3d>
        </p:spPr>
        <p:txBody>
          <a:bodyPr wrap="square" lIns="91440" rIns="91440" rtlCol="0" anchor="ctr" anchorCtr="0">
            <a:noAutofit/>
          </a:bodyPr>
          <a:lstStyle/>
          <a:p>
            <a:r>
              <a:rPr lang="en-US" sz="1600" dirty="0"/>
              <a:t>High liability due to unavailability of any financial instrument to provide financial indemnity to AA</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4904" y="3429000"/>
            <a:ext cx="1459584" cy="145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9199" y="5085184"/>
            <a:ext cx="2321233"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39474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13</a:t>
            </a:fld>
            <a:endParaRPr lang="en-US" dirty="0">
              <a:solidFill>
                <a:srgbClr val="1F497D">
                  <a:lumMod val="75000"/>
                </a:srgbClr>
              </a:solidFill>
            </a:endParaRPr>
          </a:p>
        </p:txBody>
      </p:sp>
      <p:sp>
        <p:nvSpPr>
          <p:cNvPr id="6" name="Content Placeholder 2"/>
          <p:cNvSpPr txBox="1">
            <a:spLocks/>
          </p:cNvSpPr>
          <p:nvPr/>
        </p:nvSpPr>
        <p:spPr bwMode="auto">
          <a:xfrm>
            <a:off x="457200" y="1285118"/>
            <a:ext cx="8229600" cy="619882"/>
          </a:xfrm>
          <a:prstGeom prst="roundRect">
            <a:avLst>
              <a:gd name="adj" fmla="val 18008"/>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0" scaled="1"/>
            <a:tileRect/>
          </a:gradFill>
          <a:ln w="9525" algn="ctr">
            <a:noFill/>
            <a:miter lim="800000"/>
            <a:headEnd/>
            <a:tailEnd/>
          </a:ln>
          <a:effectLst>
            <a:outerShdw blurRad="50800" dist="38100" dir="10800000" algn="r" rotWithShape="0">
              <a:prstClr val="black">
                <a:alpha val="40000"/>
              </a:prstClr>
            </a:outerShdw>
          </a:effectLst>
        </p:spPr>
        <p:txBody>
          <a:bodyPr vert="horz" wrap="square" lIns="45720" tIns="45720" rIns="45720" bIns="45720" numCol="1" anchor="ctr" anchorCtr="0" compatLnSpc="1">
            <a:prstTxWarp prst="textNoShape">
              <a:avLst/>
            </a:prstTxWarp>
            <a:noAutofit/>
          </a:bodyPr>
          <a:lstStyle>
            <a:defPPr>
              <a:defRPr lang="en-US"/>
            </a:defPPr>
            <a:lvl1pPr marL="228600" lvl="0" indent="-228600" eaLnBrk="0" fontAlgn="base" hangingPunct="0">
              <a:spcBef>
                <a:spcPct val="50000"/>
              </a:spcBef>
              <a:spcAft>
                <a:spcPct val="25000"/>
              </a:spcAft>
              <a:buClr>
                <a:schemeClr val="tx1"/>
              </a:buClr>
              <a:buFont typeface="Wingdings" pitchFamily="2" charset="2"/>
              <a:buChar char="§"/>
              <a:defRPr b="1" kern="0"/>
            </a:lvl1pPr>
          </a:lstStyle>
          <a:p>
            <a:r>
              <a:rPr lang="en-US" sz="2400" dirty="0" smtClean="0"/>
              <a:t>Disciplinary action by IRDA</a:t>
            </a:r>
            <a:endParaRPr lang="en-US" sz="2400" dirty="0"/>
          </a:p>
        </p:txBody>
      </p:sp>
      <p:grpSp>
        <p:nvGrpSpPr>
          <p:cNvPr id="7" name="Group 6"/>
          <p:cNvGrpSpPr/>
          <p:nvPr/>
        </p:nvGrpSpPr>
        <p:grpSpPr>
          <a:xfrm>
            <a:off x="191192" y="1367444"/>
            <a:ext cx="465512" cy="465512"/>
            <a:chOff x="191192" y="1367444"/>
            <a:chExt cx="465512" cy="465512"/>
          </a:xfrm>
          <a:solidFill>
            <a:schemeClr val="bg1">
              <a:lumMod val="50000"/>
            </a:schemeClr>
          </a:solidFill>
        </p:grpSpPr>
        <p:sp>
          <p:nvSpPr>
            <p:cNvPr id="8" name="Oval 7"/>
            <p:cNvSpPr/>
            <p:nvPr/>
          </p:nvSpPr>
          <p:spPr bwMode="auto">
            <a:xfrm>
              <a:off x="191192" y="1367444"/>
              <a:ext cx="465512" cy="465512"/>
            </a:xfrm>
            <a:prstGeom prst="ellipse">
              <a:avLst/>
            </a:prstGeom>
            <a:grp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nvGrpSpPr>
            <p:cNvPr id="9" name="Group 8"/>
            <p:cNvGrpSpPr/>
            <p:nvPr/>
          </p:nvGrpSpPr>
          <p:grpSpPr>
            <a:xfrm>
              <a:off x="315190" y="1457498"/>
              <a:ext cx="217517" cy="285405"/>
              <a:chOff x="304799" y="1447801"/>
              <a:chExt cx="217517" cy="285405"/>
            </a:xfrm>
            <a:grpFill/>
          </p:grpSpPr>
          <p:sp>
            <p:nvSpPr>
              <p:cNvPr id="10" name="Isosceles Triangle 9"/>
              <p:cNvSpPr/>
              <p:nvPr/>
            </p:nvSpPr>
            <p:spPr bwMode="auto">
              <a:xfrm rot="5400000">
                <a:off x="304800" y="1515688"/>
                <a:ext cx="285404" cy="149629"/>
              </a:xfrm>
              <a:prstGeom prst="triangle">
                <a:avLst/>
              </a:prstGeom>
              <a:solidFill>
                <a:schemeClr val="accent6">
                  <a:lumMod val="60000"/>
                  <a:lumOff val="40000"/>
                </a:schemeClr>
              </a:solid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sp>
            <p:nvSpPr>
              <p:cNvPr id="11" name="Isosceles Triangle 10"/>
              <p:cNvSpPr/>
              <p:nvPr/>
            </p:nvSpPr>
            <p:spPr bwMode="auto">
              <a:xfrm rot="5400000">
                <a:off x="236912" y="1515689"/>
                <a:ext cx="285404" cy="149629"/>
              </a:xfrm>
              <a:prstGeom prst="triangle">
                <a:avLst/>
              </a:prstGeom>
              <a:solidFill>
                <a:schemeClr val="accent6">
                  <a:lumMod val="75000"/>
                </a:schemeClr>
              </a:solid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grpSp>
      <p:sp>
        <p:nvSpPr>
          <p:cNvPr id="12" name="Content Placeholder 2"/>
          <p:cNvSpPr txBox="1">
            <a:spLocks/>
          </p:cNvSpPr>
          <p:nvPr/>
        </p:nvSpPr>
        <p:spPr bwMode="auto">
          <a:xfrm>
            <a:off x="457200" y="2209800"/>
            <a:ext cx="8229600" cy="619882"/>
          </a:xfrm>
          <a:prstGeom prst="roundRect">
            <a:avLst>
              <a:gd name="adj" fmla="val 18008"/>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0" scaled="1"/>
            <a:tileRect/>
          </a:gradFill>
          <a:ln w="9525" algn="ctr">
            <a:noFill/>
            <a:miter lim="800000"/>
            <a:headEnd/>
            <a:tailEnd/>
          </a:ln>
          <a:effectLst>
            <a:outerShdw blurRad="50800" dist="38100" dir="10800000" algn="r" rotWithShape="0">
              <a:prstClr val="black">
                <a:alpha val="40000"/>
              </a:prstClr>
            </a:outerShdw>
          </a:effectLst>
        </p:spPr>
        <p:txBody>
          <a:bodyPr vert="horz" wrap="square" lIns="45720" tIns="45720" rIns="45720" bIns="45720" numCol="1" anchor="ctr" anchorCtr="0" compatLnSpc="1">
            <a:prstTxWarp prst="textNoShape">
              <a:avLst/>
            </a:prstTxWarp>
            <a:noAutofit/>
          </a:bodyPr>
          <a:lstStyle/>
          <a:p>
            <a:pPr marL="285750" indent="-285750">
              <a:buFont typeface="Wingdings" pitchFamily="2" charset="2"/>
              <a:buChar char="§"/>
            </a:pPr>
            <a:r>
              <a:rPr lang="en-US" sz="2400" b="1" dirty="0"/>
              <a:t>Disciplinary Action by IAI</a:t>
            </a:r>
          </a:p>
        </p:txBody>
      </p:sp>
      <p:grpSp>
        <p:nvGrpSpPr>
          <p:cNvPr id="13" name="Group 12"/>
          <p:cNvGrpSpPr/>
          <p:nvPr/>
        </p:nvGrpSpPr>
        <p:grpSpPr>
          <a:xfrm>
            <a:off x="191192" y="2292126"/>
            <a:ext cx="465512" cy="465512"/>
            <a:chOff x="191192" y="1367444"/>
            <a:chExt cx="465512" cy="465512"/>
          </a:xfrm>
          <a:solidFill>
            <a:schemeClr val="bg1">
              <a:lumMod val="50000"/>
            </a:schemeClr>
          </a:solidFill>
        </p:grpSpPr>
        <p:sp>
          <p:nvSpPr>
            <p:cNvPr id="14" name="Oval 13"/>
            <p:cNvSpPr/>
            <p:nvPr/>
          </p:nvSpPr>
          <p:spPr bwMode="auto">
            <a:xfrm>
              <a:off x="191192" y="1367444"/>
              <a:ext cx="465512" cy="465512"/>
            </a:xfrm>
            <a:prstGeom prst="ellipse">
              <a:avLst/>
            </a:prstGeom>
            <a:grp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nvGrpSpPr>
            <p:cNvPr id="15" name="Group 14"/>
            <p:cNvGrpSpPr/>
            <p:nvPr/>
          </p:nvGrpSpPr>
          <p:grpSpPr>
            <a:xfrm>
              <a:off x="315190" y="1457498"/>
              <a:ext cx="217517" cy="285405"/>
              <a:chOff x="304799" y="1447801"/>
              <a:chExt cx="217517" cy="285405"/>
            </a:xfrm>
            <a:grpFill/>
          </p:grpSpPr>
          <p:sp>
            <p:nvSpPr>
              <p:cNvPr id="16" name="Isosceles Triangle 15"/>
              <p:cNvSpPr/>
              <p:nvPr/>
            </p:nvSpPr>
            <p:spPr bwMode="auto">
              <a:xfrm rot="5400000">
                <a:off x="304800" y="1515688"/>
                <a:ext cx="285404" cy="149629"/>
              </a:xfrm>
              <a:prstGeom prst="triangle">
                <a:avLst/>
              </a:prstGeom>
              <a:solidFill>
                <a:schemeClr val="accent6">
                  <a:lumMod val="40000"/>
                  <a:lumOff val="60000"/>
                </a:schemeClr>
              </a:solid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sp>
            <p:nvSpPr>
              <p:cNvPr id="17" name="Isosceles Triangle 16"/>
              <p:cNvSpPr/>
              <p:nvPr/>
            </p:nvSpPr>
            <p:spPr bwMode="auto">
              <a:xfrm rot="5400000">
                <a:off x="236912" y="1515689"/>
                <a:ext cx="285404" cy="149629"/>
              </a:xfrm>
              <a:prstGeom prst="triangle">
                <a:avLst/>
              </a:prstGeom>
              <a:solidFill>
                <a:schemeClr val="accent6">
                  <a:lumMod val="75000"/>
                </a:schemeClr>
              </a:solid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grpSp>
      <p:sp>
        <p:nvSpPr>
          <p:cNvPr id="18" name="Content Placeholder 2"/>
          <p:cNvSpPr txBox="1">
            <a:spLocks/>
          </p:cNvSpPr>
          <p:nvPr/>
        </p:nvSpPr>
        <p:spPr bwMode="auto">
          <a:xfrm>
            <a:off x="457200" y="3119059"/>
            <a:ext cx="8229600" cy="619882"/>
          </a:xfrm>
          <a:prstGeom prst="roundRect">
            <a:avLst>
              <a:gd name="adj" fmla="val 18008"/>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0" scaled="1"/>
            <a:tileRect/>
          </a:gradFill>
          <a:ln w="9525" algn="ctr">
            <a:noFill/>
            <a:miter lim="800000"/>
            <a:headEnd/>
            <a:tailEnd/>
          </a:ln>
          <a:effectLst>
            <a:outerShdw blurRad="50800" dist="38100" dir="10800000" algn="r" rotWithShape="0">
              <a:prstClr val="black">
                <a:alpha val="40000"/>
              </a:prstClr>
            </a:outerShdw>
          </a:effectLst>
        </p:spPr>
        <p:txBody>
          <a:bodyPr vert="horz" wrap="square" lIns="45720" tIns="45720" rIns="45720" bIns="45720" numCol="1" anchor="ctr" anchorCtr="0" compatLnSpc="1">
            <a:prstTxWarp prst="textNoShape">
              <a:avLst/>
            </a:prstTxWarp>
            <a:noAutofit/>
          </a:bodyPr>
          <a:lstStyle/>
          <a:p>
            <a:pPr marL="285750" indent="-285750">
              <a:buFont typeface="Wingdings" pitchFamily="2" charset="2"/>
              <a:buChar char="§"/>
            </a:pPr>
            <a:r>
              <a:rPr lang="en-US" sz="2400" b="1" dirty="0"/>
              <a:t>Lawsuits filed by s</a:t>
            </a:r>
            <a:r>
              <a:rPr lang="en-US" sz="2400" b="1" dirty="0" smtClean="0"/>
              <a:t>takeholders against inappropriate </a:t>
            </a:r>
            <a:r>
              <a:rPr lang="en-US" sz="2400" b="1" dirty="0"/>
              <a:t>advice</a:t>
            </a:r>
          </a:p>
        </p:txBody>
      </p:sp>
      <p:grpSp>
        <p:nvGrpSpPr>
          <p:cNvPr id="24" name="Group 23"/>
          <p:cNvGrpSpPr/>
          <p:nvPr/>
        </p:nvGrpSpPr>
        <p:grpSpPr>
          <a:xfrm>
            <a:off x="179512" y="3212976"/>
            <a:ext cx="465512" cy="465512"/>
            <a:chOff x="191192" y="1367444"/>
            <a:chExt cx="465512" cy="465512"/>
          </a:xfrm>
          <a:solidFill>
            <a:schemeClr val="bg1">
              <a:lumMod val="50000"/>
            </a:schemeClr>
          </a:solidFill>
        </p:grpSpPr>
        <p:sp>
          <p:nvSpPr>
            <p:cNvPr id="25" name="Oval 24"/>
            <p:cNvSpPr/>
            <p:nvPr/>
          </p:nvSpPr>
          <p:spPr bwMode="auto">
            <a:xfrm>
              <a:off x="191192" y="1367444"/>
              <a:ext cx="465512" cy="465512"/>
            </a:xfrm>
            <a:prstGeom prst="ellipse">
              <a:avLst/>
            </a:prstGeom>
            <a:grp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nvGrpSpPr>
            <p:cNvPr id="26" name="Group 25"/>
            <p:cNvGrpSpPr/>
            <p:nvPr/>
          </p:nvGrpSpPr>
          <p:grpSpPr>
            <a:xfrm>
              <a:off x="315190" y="1457498"/>
              <a:ext cx="217517" cy="285405"/>
              <a:chOff x="304799" y="1447801"/>
              <a:chExt cx="217517" cy="285405"/>
            </a:xfrm>
            <a:grpFill/>
          </p:grpSpPr>
          <p:sp>
            <p:nvSpPr>
              <p:cNvPr id="27" name="Isosceles Triangle 26"/>
              <p:cNvSpPr/>
              <p:nvPr/>
            </p:nvSpPr>
            <p:spPr bwMode="auto">
              <a:xfrm rot="5400000">
                <a:off x="304800" y="1515688"/>
                <a:ext cx="285404" cy="149629"/>
              </a:xfrm>
              <a:prstGeom prst="triangle">
                <a:avLst/>
              </a:prstGeom>
              <a:solidFill>
                <a:schemeClr val="accent6">
                  <a:lumMod val="40000"/>
                  <a:lumOff val="60000"/>
                </a:schemeClr>
              </a:solid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sp>
            <p:nvSpPr>
              <p:cNvPr id="28" name="Isosceles Triangle 27"/>
              <p:cNvSpPr/>
              <p:nvPr/>
            </p:nvSpPr>
            <p:spPr bwMode="auto">
              <a:xfrm rot="5400000">
                <a:off x="236912" y="1515689"/>
                <a:ext cx="285404" cy="149629"/>
              </a:xfrm>
              <a:prstGeom prst="triangle">
                <a:avLst/>
              </a:prstGeom>
              <a:solidFill>
                <a:schemeClr val="accent6">
                  <a:lumMod val="75000"/>
                </a:schemeClr>
              </a:solid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grpSp>
      <p:sp>
        <p:nvSpPr>
          <p:cNvPr id="29" name="Content Placeholder 2"/>
          <p:cNvSpPr txBox="1">
            <a:spLocks/>
          </p:cNvSpPr>
          <p:nvPr/>
        </p:nvSpPr>
        <p:spPr bwMode="auto">
          <a:xfrm>
            <a:off x="457200" y="3927505"/>
            <a:ext cx="8229600" cy="619882"/>
          </a:xfrm>
          <a:prstGeom prst="roundRect">
            <a:avLst>
              <a:gd name="adj" fmla="val 18008"/>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0" scaled="1"/>
            <a:tileRect/>
          </a:gradFill>
          <a:ln w="9525" algn="ctr">
            <a:noFill/>
            <a:miter lim="800000"/>
            <a:headEnd/>
            <a:tailEnd/>
          </a:ln>
          <a:effectLst>
            <a:outerShdw blurRad="50800" dist="38100" dir="10800000" algn="r" rotWithShape="0">
              <a:prstClr val="black">
                <a:alpha val="40000"/>
              </a:prstClr>
            </a:outerShdw>
          </a:effectLst>
        </p:spPr>
        <p:txBody>
          <a:bodyPr vert="horz" wrap="square" lIns="45720" tIns="45720" rIns="45720" bIns="45720" numCol="1" anchor="ctr" anchorCtr="0" compatLnSpc="1">
            <a:prstTxWarp prst="textNoShape">
              <a:avLst/>
            </a:prstTxWarp>
            <a:noAutofit/>
          </a:bodyPr>
          <a:lstStyle>
            <a:defPPr>
              <a:defRPr lang="en-US"/>
            </a:defPPr>
            <a:lvl1pPr marL="228600" lvl="0" indent="-228600" eaLnBrk="0" fontAlgn="base" hangingPunct="0">
              <a:spcBef>
                <a:spcPct val="50000"/>
              </a:spcBef>
              <a:spcAft>
                <a:spcPct val="25000"/>
              </a:spcAft>
              <a:buClr>
                <a:schemeClr val="tx1"/>
              </a:buClr>
              <a:buFont typeface="Wingdings" pitchFamily="2" charset="2"/>
              <a:buChar char="§"/>
              <a:defRPr b="1" kern="0"/>
            </a:lvl1pPr>
          </a:lstStyle>
          <a:p>
            <a:r>
              <a:rPr lang="en-US" sz="2400" dirty="0"/>
              <a:t>Termination </a:t>
            </a:r>
            <a:r>
              <a:rPr lang="en-US" sz="2400" dirty="0" smtClean="0"/>
              <a:t>from </a:t>
            </a:r>
            <a:r>
              <a:rPr lang="en-US" sz="2400" dirty="0"/>
              <a:t>duties by the Employer</a:t>
            </a:r>
          </a:p>
        </p:txBody>
      </p:sp>
      <p:grpSp>
        <p:nvGrpSpPr>
          <p:cNvPr id="30" name="Group 29"/>
          <p:cNvGrpSpPr/>
          <p:nvPr/>
        </p:nvGrpSpPr>
        <p:grpSpPr>
          <a:xfrm>
            <a:off x="191192" y="4009831"/>
            <a:ext cx="465512" cy="465512"/>
            <a:chOff x="191192" y="1367444"/>
            <a:chExt cx="465512" cy="465512"/>
          </a:xfrm>
          <a:solidFill>
            <a:schemeClr val="bg1">
              <a:lumMod val="50000"/>
            </a:schemeClr>
          </a:solidFill>
        </p:grpSpPr>
        <p:sp>
          <p:nvSpPr>
            <p:cNvPr id="31" name="Oval 30"/>
            <p:cNvSpPr/>
            <p:nvPr/>
          </p:nvSpPr>
          <p:spPr bwMode="auto">
            <a:xfrm>
              <a:off x="191192" y="1367444"/>
              <a:ext cx="465512" cy="465512"/>
            </a:xfrm>
            <a:prstGeom prst="ellipse">
              <a:avLst/>
            </a:prstGeom>
            <a:grp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nvGrpSpPr>
            <p:cNvPr id="32" name="Group 31"/>
            <p:cNvGrpSpPr/>
            <p:nvPr/>
          </p:nvGrpSpPr>
          <p:grpSpPr>
            <a:xfrm>
              <a:off x="315190" y="1457498"/>
              <a:ext cx="217517" cy="285405"/>
              <a:chOff x="304799" y="1447801"/>
              <a:chExt cx="217517" cy="285405"/>
            </a:xfrm>
            <a:grpFill/>
          </p:grpSpPr>
          <p:sp>
            <p:nvSpPr>
              <p:cNvPr id="33" name="Isosceles Triangle 32"/>
              <p:cNvSpPr/>
              <p:nvPr/>
            </p:nvSpPr>
            <p:spPr bwMode="auto">
              <a:xfrm rot="5400000">
                <a:off x="304800" y="1515688"/>
                <a:ext cx="285404" cy="149629"/>
              </a:xfrm>
              <a:prstGeom prst="triangle">
                <a:avLst/>
              </a:prstGeom>
              <a:solidFill>
                <a:schemeClr val="accent6">
                  <a:lumMod val="60000"/>
                  <a:lumOff val="40000"/>
                </a:schemeClr>
              </a:solid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sp>
            <p:nvSpPr>
              <p:cNvPr id="34" name="Isosceles Triangle 33"/>
              <p:cNvSpPr/>
              <p:nvPr/>
            </p:nvSpPr>
            <p:spPr bwMode="auto">
              <a:xfrm rot="5400000">
                <a:off x="236912" y="1515689"/>
                <a:ext cx="285404" cy="149629"/>
              </a:xfrm>
              <a:prstGeom prst="triangle">
                <a:avLst/>
              </a:prstGeom>
              <a:solidFill>
                <a:schemeClr val="accent6">
                  <a:lumMod val="75000"/>
                </a:schemeClr>
              </a:solid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grpSp>
      <p:sp>
        <p:nvSpPr>
          <p:cNvPr id="35" name="Content Placeholder 2"/>
          <p:cNvSpPr txBox="1">
            <a:spLocks/>
          </p:cNvSpPr>
          <p:nvPr/>
        </p:nvSpPr>
        <p:spPr bwMode="auto">
          <a:xfrm>
            <a:off x="457200" y="4852187"/>
            <a:ext cx="8229600" cy="619882"/>
          </a:xfrm>
          <a:prstGeom prst="roundRect">
            <a:avLst>
              <a:gd name="adj" fmla="val 18008"/>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0" scaled="1"/>
            <a:tileRect/>
          </a:gradFill>
          <a:ln w="9525" algn="ctr">
            <a:noFill/>
            <a:miter lim="800000"/>
            <a:headEnd/>
            <a:tailEnd/>
          </a:ln>
          <a:effectLst>
            <a:outerShdw blurRad="50800" dist="38100" dir="10800000" algn="r" rotWithShape="0">
              <a:prstClr val="black">
                <a:alpha val="40000"/>
              </a:prstClr>
            </a:outerShdw>
          </a:effectLst>
        </p:spPr>
        <p:txBody>
          <a:bodyPr vert="horz" wrap="square" lIns="45720" tIns="45720" rIns="45720" bIns="45720" numCol="1" anchor="ctr" anchorCtr="0" compatLnSpc="1">
            <a:prstTxWarp prst="textNoShape">
              <a:avLst/>
            </a:prstTxWarp>
            <a:noAutofit/>
          </a:bodyPr>
          <a:lstStyle/>
          <a:p>
            <a:pPr marL="285750" indent="-285750">
              <a:buFont typeface="Wingdings" pitchFamily="2" charset="2"/>
              <a:buChar char="§"/>
            </a:pPr>
            <a:r>
              <a:rPr lang="en-US" sz="2400" b="1" dirty="0"/>
              <a:t>Financial penalties</a:t>
            </a:r>
          </a:p>
        </p:txBody>
      </p:sp>
      <p:grpSp>
        <p:nvGrpSpPr>
          <p:cNvPr id="36" name="Group 35"/>
          <p:cNvGrpSpPr/>
          <p:nvPr/>
        </p:nvGrpSpPr>
        <p:grpSpPr>
          <a:xfrm>
            <a:off x="191192" y="4934513"/>
            <a:ext cx="465512" cy="465512"/>
            <a:chOff x="191192" y="1367444"/>
            <a:chExt cx="465512" cy="465512"/>
          </a:xfrm>
          <a:solidFill>
            <a:schemeClr val="bg1">
              <a:lumMod val="50000"/>
            </a:schemeClr>
          </a:solidFill>
        </p:grpSpPr>
        <p:sp>
          <p:nvSpPr>
            <p:cNvPr id="37" name="Oval 36"/>
            <p:cNvSpPr/>
            <p:nvPr/>
          </p:nvSpPr>
          <p:spPr bwMode="auto">
            <a:xfrm>
              <a:off x="191192" y="1367444"/>
              <a:ext cx="465512" cy="465512"/>
            </a:xfrm>
            <a:prstGeom prst="ellipse">
              <a:avLst/>
            </a:prstGeom>
            <a:grp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nvGrpSpPr>
            <p:cNvPr id="38" name="Group 37"/>
            <p:cNvGrpSpPr/>
            <p:nvPr/>
          </p:nvGrpSpPr>
          <p:grpSpPr>
            <a:xfrm>
              <a:off x="315190" y="1457498"/>
              <a:ext cx="217517" cy="285405"/>
              <a:chOff x="304799" y="1447801"/>
              <a:chExt cx="217517" cy="285405"/>
            </a:xfrm>
            <a:grpFill/>
          </p:grpSpPr>
          <p:sp>
            <p:nvSpPr>
              <p:cNvPr id="39" name="Isosceles Triangle 38"/>
              <p:cNvSpPr/>
              <p:nvPr/>
            </p:nvSpPr>
            <p:spPr bwMode="auto">
              <a:xfrm rot="5400000">
                <a:off x="304800" y="1515688"/>
                <a:ext cx="285404" cy="149629"/>
              </a:xfrm>
              <a:prstGeom prst="triangle">
                <a:avLst/>
              </a:prstGeom>
              <a:solidFill>
                <a:schemeClr val="accent6">
                  <a:lumMod val="40000"/>
                  <a:lumOff val="60000"/>
                </a:schemeClr>
              </a:solid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sp>
            <p:nvSpPr>
              <p:cNvPr id="40" name="Isosceles Triangle 39"/>
              <p:cNvSpPr/>
              <p:nvPr/>
            </p:nvSpPr>
            <p:spPr bwMode="auto">
              <a:xfrm rot="5400000">
                <a:off x="236912" y="1515689"/>
                <a:ext cx="285404" cy="149629"/>
              </a:xfrm>
              <a:prstGeom prst="triangle">
                <a:avLst/>
              </a:prstGeom>
              <a:solidFill>
                <a:schemeClr val="accent6">
                  <a:lumMod val="75000"/>
                </a:schemeClr>
              </a:solid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grpSp>
      <p:sp>
        <p:nvSpPr>
          <p:cNvPr id="41" name="Content Placeholder 2"/>
          <p:cNvSpPr txBox="1">
            <a:spLocks/>
          </p:cNvSpPr>
          <p:nvPr/>
        </p:nvSpPr>
        <p:spPr bwMode="auto">
          <a:xfrm>
            <a:off x="457200" y="5761446"/>
            <a:ext cx="8229600" cy="619882"/>
          </a:xfrm>
          <a:prstGeom prst="roundRect">
            <a:avLst>
              <a:gd name="adj" fmla="val 18008"/>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0" scaled="1"/>
            <a:tileRect/>
          </a:gradFill>
          <a:ln w="9525" algn="ctr">
            <a:noFill/>
            <a:miter lim="800000"/>
            <a:headEnd/>
            <a:tailEnd/>
          </a:ln>
          <a:effectLst>
            <a:outerShdw blurRad="50800" dist="38100" dir="10800000" algn="r" rotWithShape="0">
              <a:prstClr val="black">
                <a:alpha val="40000"/>
              </a:prstClr>
            </a:outerShdw>
          </a:effectLst>
        </p:spPr>
        <p:txBody>
          <a:bodyPr vert="horz" wrap="square" lIns="45720" tIns="45720" rIns="45720" bIns="45720" numCol="1" anchor="ctr" anchorCtr="0" compatLnSpc="1">
            <a:prstTxWarp prst="textNoShape">
              <a:avLst/>
            </a:prstTxWarp>
            <a:noAutofit/>
          </a:bodyPr>
          <a:lstStyle/>
          <a:p>
            <a:pPr marL="228600" lvl="0" indent="-228600" eaLnBrk="0" fontAlgn="base" hangingPunct="0">
              <a:spcBef>
                <a:spcPct val="50000"/>
              </a:spcBef>
              <a:spcAft>
                <a:spcPct val="25000"/>
              </a:spcAft>
              <a:buClr>
                <a:schemeClr val="tx1"/>
              </a:buClr>
              <a:buFont typeface="Wingdings" pitchFamily="2" charset="2"/>
              <a:buChar char="§"/>
            </a:pPr>
            <a:r>
              <a:rPr lang="en-US" sz="2400" b="1" kern="0" dirty="0" smtClean="0"/>
              <a:t>Reputational damage</a:t>
            </a:r>
          </a:p>
        </p:txBody>
      </p:sp>
      <p:grpSp>
        <p:nvGrpSpPr>
          <p:cNvPr id="42" name="Group 41"/>
          <p:cNvGrpSpPr/>
          <p:nvPr/>
        </p:nvGrpSpPr>
        <p:grpSpPr>
          <a:xfrm>
            <a:off x="179512" y="5855363"/>
            <a:ext cx="465512" cy="465512"/>
            <a:chOff x="191192" y="1367444"/>
            <a:chExt cx="465512" cy="465512"/>
          </a:xfrm>
          <a:solidFill>
            <a:schemeClr val="bg1">
              <a:lumMod val="50000"/>
            </a:schemeClr>
          </a:solidFill>
        </p:grpSpPr>
        <p:sp>
          <p:nvSpPr>
            <p:cNvPr id="43" name="Oval 42"/>
            <p:cNvSpPr/>
            <p:nvPr/>
          </p:nvSpPr>
          <p:spPr bwMode="auto">
            <a:xfrm>
              <a:off x="191192" y="1367444"/>
              <a:ext cx="465512" cy="465512"/>
            </a:xfrm>
            <a:prstGeom prst="ellipse">
              <a:avLst/>
            </a:prstGeom>
            <a:grp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nvGrpSpPr>
            <p:cNvPr id="44" name="Group 43"/>
            <p:cNvGrpSpPr/>
            <p:nvPr/>
          </p:nvGrpSpPr>
          <p:grpSpPr>
            <a:xfrm>
              <a:off x="315190" y="1457498"/>
              <a:ext cx="217517" cy="285405"/>
              <a:chOff x="304799" y="1447801"/>
              <a:chExt cx="217517" cy="285405"/>
            </a:xfrm>
            <a:grpFill/>
          </p:grpSpPr>
          <p:sp>
            <p:nvSpPr>
              <p:cNvPr id="45" name="Isosceles Triangle 44"/>
              <p:cNvSpPr/>
              <p:nvPr/>
            </p:nvSpPr>
            <p:spPr bwMode="auto">
              <a:xfrm rot="5400000">
                <a:off x="304800" y="1515688"/>
                <a:ext cx="285404" cy="149629"/>
              </a:xfrm>
              <a:prstGeom prst="triangle">
                <a:avLst/>
              </a:prstGeom>
              <a:solidFill>
                <a:schemeClr val="accent6">
                  <a:lumMod val="40000"/>
                  <a:lumOff val="60000"/>
                </a:schemeClr>
              </a:solid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sp>
            <p:nvSpPr>
              <p:cNvPr id="46" name="Isosceles Triangle 45"/>
              <p:cNvSpPr/>
              <p:nvPr/>
            </p:nvSpPr>
            <p:spPr bwMode="auto">
              <a:xfrm rot="5400000">
                <a:off x="236912" y="1515689"/>
                <a:ext cx="285404" cy="149629"/>
              </a:xfrm>
              <a:prstGeom prst="triangle">
                <a:avLst/>
              </a:prstGeom>
              <a:solidFill>
                <a:schemeClr val="accent6">
                  <a:lumMod val="75000"/>
                </a:schemeClr>
              </a:solid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grpSp>
      <p:sp>
        <p:nvSpPr>
          <p:cNvPr id="48" name="Title 1"/>
          <p:cNvSpPr txBox="1">
            <a:spLocks/>
          </p:cNvSpPr>
          <p:nvPr/>
        </p:nvSpPr>
        <p:spPr>
          <a:xfrm>
            <a:off x="457200" y="209773"/>
            <a:ext cx="7497763" cy="842963"/>
          </a:xfrm>
          <a:prstGeom prst="rect">
            <a:avLst/>
          </a:prstGeom>
        </p:spPr>
        <p:txBody>
          <a:bodyPr vert="horz" lIns="91440" tIns="45720" rIns="91440" bIns="45720" rtlCol="0" anchor="ctr">
            <a:normAutofit fontScale="92500" lnSpcReduction="10000"/>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dirty="0" smtClean="0">
                <a:latin typeface="+mj-lt"/>
              </a:rPr>
              <a:t>Liabilities of Appointed Actuaries (2/2)</a:t>
            </a:r>
          </a:p>
          <a:p>
            <a:r>
              <a:rPr lang="en-US" sz="2400" dirty="0" smtClean="0">
                <a:solidFill>
                  <a:schemeClr val="bg1">
                    <a:lumMod val="50000"/>
                  </a:schemeClr>
                </a:solidFill>
                <a:latin typeface="+mj-lt"/>
              </a:rPr>
              <a:t>Possible consequences of carrying unlimited liabilities</a:t>
            </a:r>
          </a:p>
        </p:txBody>
      </p:sp>
    </p:spTree>
    <p:extLst>
      <p:ext uri="{BB962C8B-B14F-4D97-AF65-F5344CB8AC3E}">
        <p14:creationId xmlns:p14="http://schemas.microsoft.com/office/powerpoint/2010/main" val="20638508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14</a:t>
            </a:fld>
            <a:endParaRPr lang="en-US" dirty="0">
              <a:solidFill>
                <a:srgbClr val="1F497D">
                  <a:lumMod val="75000"/>
                </a:srgbClr>
              </a:solidFill>
            </a:endParaRPr>
          </a:p>
        </p:txBody>
      </p:sp>
      <p:sp>
        <p:nvSpPr>
          <p:cNvPr id="6" name="Title 1"/>
          <p:cNvSpPr txBox="1">
            <a:spLocks/>
          </p:cNvSpPr>
          <p:nvPr/>
        </p:nvSpPr>
        <p:spPr>
          <a:xfrm>
            <a:off x="457200" y="209773"/>
            <a:ext cx="7497763" cy="842963"/>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sz="3000" dirty="0" smtClean="0">
                <a:latin typeface="+mj-lt"/>
                <a:cs typeface="Arial" pitchFamily="34" charset="0"/>
              </a:rPr>
              <a:t>Impact of Legislation and Regulations</a:t>
            </a:r>
            <a:endParaRPr lang="en-US" sz="3000" dirty="0" smtClean="0">
              <a:solidFill>
                <a:schemeClr val="bg1">
                  <a:lumMod val="50000"/>
                </a:schemeClr>
              </a:solidFill>
              <a:latin typeface="+mj-lt"/>
            </a:endParaRPr>
          </a:p>
        </p:txBody>
      </p:sp>
      <p:sp>
        <p:nvSpPr>
          <p:cNvPr id="7" name="Rectangle 3"/>
          <p:cNvSpPr>
            <a:spLocks noChangeArrowheads="1"/>
          </p:cNvSpPr>
          <p:nvPr/>
        </p:nvSpPr>
        <p:spPr bwMode="gray">
          <a:xfrm>
            <a:off x="457200" y="1222825"/>
            <a:ext cx="8458200" cy="338554"/>
          </a:xfrm>
          <a:prstGeom prst="rect">
            <a:avLst/>
          </a:prstGeom>
          <a:solidFill>
            <a:schemeClr val="accent2">
              <a:lumMod val="50000"/>
            </a:schemeClr>
          </a:solidFill>
          <a:ln w="12700" algn="ctr">
            <a:solidFill>
              <a:schemeClr val="bg2"/>
            </a:solidFill>
            <a:miter lim="800000"/>
            <a:headEnd/>
            <a:tailEnd/>
          </a:ln>
        </p:spPr>
        <p:txBody>
          <a:bodyPr>
            <a:spAutoFit/>
          </a:bodyPr>
          <a:lstStyle>
            <a:lvl1pPr eaLnBrk="0" hangingPunct="0">
              <a:defRPr sz="1200">
                <a:solidFill>
                  <a:schemeClr val="tx1"/>
                </a:solidFill>
                <a:latin typeface="Arial" charset="0"/>
              </a:defRPr>
            </a:lvl1pPr>
            <a:lvl2pPr marL="742950" indent="-285750" eaLnBrk="0" hangingPunct="0">
              <a:defRPr sz="1200">
                <a:solidFill>
                  <a:schemeClr val="tx1"/>
                </a:solidFill>
                <a:latin typeface="Arial" charset="0"/>
              </a:defRPr>
            </a:lvl2pPr>
            <a:lvl3pPr marL="1143000" indent="-228600" eaLnBrk="0" hangingPunct="0">
              <a:defRPr sz="1200">
                <a:solidFill>
                  <a:schemeClr val="tx1"/>
                </a:solidFill>
                <a:latin typeface="Arial" charset="0"/>
              </a:defRPr>
            </a:lvl3pPr>
            <a:lvl4pPr marL="1600200" indent="-228600" eaLnBrk="0" hangingPunct="0">
              <a:defRPr sz="1200">
                <a:solidFill>
                  <a:schemeClr val="tx1"/>
                </a:solidFill>
                <a:latin typeface="Arial" charset="0"/>
              </a:defRPr>
            </a:lvl4pPr>
            <a:lvl5pPr marL="2057400" indent="-228600" eaLnBrk="0" hangingPunct="0">
              <a:defRPr sz="1200">
                <a:solidFill>
                  <a:schemeClr val="tx1"/>
                </a:solidFill>
                <a:latin typeface="Arial" charset="0"/>
              </a:defRPr>
            </a:lvl5pPr>
            <a:lvl6pPr marL="2514600" indent="-228600" eaLnBrk="0" fontAlgn="base" hangingPunct="0">
              <a:spcBef>
                <a:spcPct val="0"/>
              </a:spcBef>
              <a:spcAft>
                <a:spcPct val="0"/>
              </a:spcAft>
              <a:defRPr sz="1200">
                <a:solidFill>
                  <a:schemeClr val="tx1"/>
                </a:solidFill>
                <a:latin typeface="Arial" charset="0"/>
              </a:defRPr>
            </a:lvl6pPr>
            <a:lvl7pPr marL="2971800" indent="-228600" eaLnBrk="0" fontAlgn="base" hangingPunct="0">
              <a:spcBef>
                <a:spcPct val="0"/>
              </a:spcBef>
              <a:spcAft>
                <a:spcPct val="0"/>
              </a:spcAft>
              <a:defRPr sz="1200">
                <a:solidFill>
                  <a:schemeClr val="tx1"/>
                </a:solidFill>
                <a:latin typeface="Arial" charset="0"/>
              </a:defRPr>
            </a:lvl7pPr>
            <a:lvl8pPr marL="3429000" indent="-228600" eaLnBrk="0" fontAlgn="base" hangingPunct="0">
              <a:spcBef>
                <a:spcPct val="0"/>
              </a:spcBef>
              <a:spcAft>
                <a:spcPct val="0"/>
              </a:spcAft>
              <a:defRPr sz="1200">
                <a:solidFill>
                  <a:schemeClr val="tx1"/>
                </a:solidFill>
                <a:latin typeface="Arial" charset="0"/>
              </a:defRPr>
            </a:lvl8pPr>
            <a:lvl9pPr marL="3886200" indent="-228600" eaLnBrk="0" fontAlgn="base" hangingPunct="0">
              <a:spcBef>
                <a:spcPct val="0"/>
              </a:spcBef>
              <a:spcAft>
                <a:spcPct val="0"/>
              </a:spcAft>
              <a:defRPr sz="1200">
                <a:solidFill>
                  <a:schemeClr val="tx1"/>
                </a:solidFill>
                <a:latin typeface="Arial" charset="0"/>
              </a:defRPr>
            </a:lvl9pPr>
          </a:lstStyle>
          <a:p>
            <a:pPr eaLnBrk="1" hangingPunct="1"/>
            <a:r>
              <a:rPr lang="en-US" altLang="en-US" sz="1500" b="1" dirty="0" smtClean="0">
                <a:solidFill>
                  <a:schemeClr val="bg1"/>
                </a:solidFill>
              </a:rPr>
              <a:t>	</a:t>
            </a:r>
            <a:r>
              <a:rPr lang="en-US" altLang="en-US" sz="1600" b="1" dirty="0" smtClean="0">
                <a:solidFill>
                  <a:schemeClr val="bg1"/>
                </a:solidFill>
                <a:latin typeface="+mn-lt"/>
              </a:rPr>
              <a:t>Key Objectives</a:t>
            </a:r>
            <a:endParaRPr lang="en-US" altLang="en-US" sz="1600" b="1" dirty="0">
              <a:solidFill>
                <a:schemeClr val="bg1"/>
              </a:solidFill>
              <a:latin typeface="+mn-lt"/>
            </a:endParaRPr>
          </a:p>
        </p:txBody>
      </p:sp>
      <p:sp>
        <p:nvSpPr>
          <p:cNvPr id="8" name="Rectangle 4"/>
          <p:cNvSpPr>
            <a:spLocks noChangeArrowheads="1"/>
          </p:cNvSpPr>
          <p:nvPr/>
        </p:nvSpPr>
        <p:spPr bwMode="auto">
          <a:xfrm>
            <a:off x="457199" y="1682000"/>
            <a:ext cx="844391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45720" rIns="45720">
            <a:spAutoFit/>
          </a:bodyPr>
          <a:lstStyle>
            <a:lvl1pPr marL="169863" indent="-169863" eaLnBrk="0" hangingPunct="0">
              <a:tabLst>
                <a:tab pos="2743200" algn="l"/>
              </a:tabLst>
              <a:defRPr sz="1200">
                <a:solidFill>
                  <a:schemeClr val="tx1"/>
                </a:solidFill>
                <a:latin typeface="Arial" charset="0"/>
              </a:defRPr>
            </a:lvl1pPr>
            <a:lvl2pPr marL="742950" indent="-285750" eaLnBrk="0" hangingPunct="0">
              <a:tabLst>
                <a:tab pos="2743200" algn="l"/>
              </a:tabLst>
              <a:defRPr sz="1200">
                <a:solidFill>
                  <a:schemeClr val="tx1"/>
                </a:solidFill>
                <a:latin typeface="Arial" charset="0"/>
              </a:defRPr>
            </a:lvl2pPr>
            <a:lvl3pPr marL="1143000" indent="-228600" eaLnBrk="0" hangingPunct="0">
              <a:tabLst>
                <a:tab pos="2743200" algn="l"/>
              </a:tabLst>
              <a:defRPr sz="1200">
                <a:solidFill>
                  <a:schemeClr val="tx1"/>
                </a:solidFill>
                <a:latin typeface="Arial" charset="0"/>
              </a:defRPr>
            </a:lvl3pPr>
            <a:lvl4pPr marL="1600200" indent="-228600" eaLnBrk="0" hangingPunct="0">
              <a:tabLst>
                <a:tab pos="2743200" algn="l"/>
              </a:tabLst>
              <a:defRPr sz="1200">
                <a:solidFill>
                  <a:schemeClr val="tx1"/>
                </a:solidFill>
                <a:latin typeface="Arial" charset="0"/>
              </a:defRPr>
            </a:lvl4pPr>
            <a:lvl5pPr marL="2057400" indent="-228600" eaLnBrk="0" hangingPunct="0">
              <a:tabLst>
                <a:tab pos="2743200" algn="l"/>
              </a:tabLst>
              <a:defRPr sz="1200">
                <a:solidFill>
                  <a:schemeClr val="tx1"/>
                </a:solidFill>
                <a:latin typeface="Arial" charset="0"/>
              </a:defRPr>
            </a:lvl5pPr>
            <a:lvl6pPr marL="2514600" indent="-228600" eaLnBrk="0" fontAlgn="base" hangingPunct="0">
              <a:spcBef>
                <a:spcPct val="0"/>
              </a:spcBef>
              <a:spcAft>
                <a:spcPct val="0"/>
              </a:spcAft>
              <a:tabLst>
                <a:tab pos="2743200" algn="l"/>
              </a:tabLst>
              <a:defRPr sz="1200">
                <a:solidFill>
                  <a:schemeClr val="tx1"/>
                </a:solidFill>
                <a:latin typeface="Arial" charset="0"/>
              </a:defRPr>
            </a:lvl6pPr>
            <a:lvl7pPr marL="2971800" indent="-228600" eaLnBrk="0" fontAlgn="base" hangingPunct="0">
              <a:spcBef>
                <a:spcPct val="0"/>
              </a:spcBef>
              <a:spcAft>
                <a:spcPct val="0"/>
              </a:spcAft>
              <a:tabLst>
                <a:tab pos="2743200" algn="l"/>
              </a:tabLst>
              <a:defRPr sz="1200">
                <a:solidFill>
                  <a:schemeClr val="tx1"/>
                </a:solidFill>
                <a:latin typeface="Arial" charset="0"/>
              </a:defRPr>
            </a:lvl7pPr>
            <a:lvl8pPr marL="3429000" indent="-228600" eaLnBrk="0" fontAlgn="base" hangingPunct="0">
              <a:spcBef>
                <a:spcPct val="0"/>
              </a:spcBef>
              <a:spcAft>
                <a:spcPct val="0"/>
              </a:spcAft>
              <a:tabLst>
                <a:tab pos="2743200" algn="l"/>
              </a:tabLst>
              <a:defRPr sz="1200">
                <a:solidFill>
                  <a:schemeClr val="tx1"/>
                </a:solidFill>
                <a:latin typeface="Arial" charset="0"/>
              </a:defRPr>
            </a:lvl8pPr>
            <a:lvl9pPr marL="3886200" indent="-228600" eaLnBrk="0" fontAlgn="base" hangingPunct="0">
              <a:spcBef>
                <a:spcPct val="0"/>
              </a:spcBef>
              <a:spcAft>
                <a:spcPct val="0"/>
              </a:spcAft>
              <a:tabLst>
                <a:tab pos="2743200" algn="l"/>
              </a:tabLst>
              <a:defRPr sz="1200">
                <a:solidFill>
                  <a:schemeClr val="tx1"/>
                </a:solidFill>
                <a:latin typeface="Arial" charset="0"/>
              </a:defRPr>
            </a:lvl9pPr>
          </a:lstStyle>
          <a:p>
            <a:pPr marL="0" indent="0" algn="just">
              <a:spcAft>
                <a:spcPct val="25000"/>
              </a:spcAft>
              <a:buClr>
                <a:schemeClr val="tx1"/>
              </a:buClr>
            </a:pPr>
            <a:r>
              <a:rPr lang="en-US" sz="1600" dirty="0" smtClean="0">
                <a:latin typeface="+mn-lt"/>
              </a:rPr>
              <a:t>The various roles performed by Appointed Actuaries in India are regulated and governed by The Actuaries Act, 2006 and the IRDA (Appointed Actuary) Regulations, 2000. The overarching objectives of these are to provide a framework within which the Actuaries need to work and perform contractual obligations.  </a:t>
            </a:r>
            <a:endParaRPr lang="en-US" altLang="en-US" sz="1600" dirty="0">
              <a:latin typeface="+mn-lt"/>
            </a:endParaRPr>
          </a:p>
        </p:txBody>
      </p:sp>
      <p:sp>
        <p:nvSpPr>
          <p:cNvPr id="9" name="Rectangle 7"/>
          <p:cNvSpPr>
            <a:spLocks noChangeArrowheads="1"/>
          </p:cNvSpPr>
          <p:nvPr/>
        </p:nvSpPr>
        <p:spPr bwMode="gray">
          <a:xfrm>
            <a:off x="463550" y="2822739"/>
            <a:ext cx="22638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45720" tIns="0" rIns="0" bIns="0" anchor="b">
            <a:spAutoFit/>
          </a:bodyPr>
          <a:lstStyle>
            <a:lvl1pPr eaLnBrk="0" hangingPunct="0">
              <a:defRPr sz="1200">
                <a:solidFill>
                  <a:schemeClr val="tx1"/>
                </a:solidFill>
                <a:latin typeface="Arial" charset="0"/>
              </a:defRPr>
            </a:lvl1pPr>
            <a:lvl2pPr marL="742950" indent="-285750" eaLnBrk="0" hangingPunct="0">
              <a:defRPr sz="1200">
                <a:solidFill>
                  <a:schemeClr val="tx1"/>
                </a:solidFill>
                <a:latin typeface="Arial" charset="0"/>
              </a:defRPr>
            </a:lvl2pPr>
            <a:lvl3pPr marL="1143000" indent="-228600" eaLnBrk="0" hangingPunct="0">
              <a:defRPr sz="1200">
                <a:solidFill>
                  <a:schemeClr val="tx1"/>
                </a:solidFill>
                <a:latin typeface="Arial" charset="0"/>
              </a:defRPr>
            </a:lvl3pPr>
            <a:lvl4pPr marL="1600200" indent="-228600" eaLnBrk="0" hangingPunct="0">
              <a:defRPr sz="1200">
                <a:solidFill>
                  <a:schemeClr val="tx1"/>
                </a:solidFill>
                <a:latin typeface="Arial" charset="0"/>
              </a:defRPr>
            </a:lvl4pPr>
            <a:lvl5pPr marL="2057400" indent="-228600" eaLnBrk="0" hangingPunct="0">
              <a:defRPr sz="1200">
                <a:solidFill>
                  <a:schemeClr val="tx1"/>
                </a:solidFill>
                <a:latin typeface="Arial" charset="0"/>
              </a:defRPr>
            </a:lvl5pPr>
            <a:lvl6pPr marL="2514600" indent="-228600" eaLnBrk="0" fontAlgn="base" hangingPunct="0">
              <a:spcBef>
                <a:spcPct val="0"/>
              </a:spcBef>
              <a:spcAft>
                <a:spcPct val="0"/>
              </a:spcAft>
              <a:defRPr sz="1200">
                <a:solidFill>
                  <a:schemeClr val="tx1"/>
                </a:solidFill>
                <a:latin typeface="Arial" charset="0"/>
              </a:defRPr>
            </a:lvl6pPr>
            <a:lvl7pPr marL="2971800" indent="-228600" eaLnBrk="0" fontAlgn="base" hangingPunct="0">
              <a:spcBef>
                <a:spcPct val="0"/>
              </a:spcBef>
              <a:spcAft>
                <a:spcPct val="0"/>
              </a:spcAft>
              <a:defRPr sz="1200">
                <a:solidFill>
                  <a:schemeClr val="tx1"/>
                </a:solidFill>
                <a:latin typeface="Arial" charset="0"/>
              </a:defRPr>
            </a:lvl7pPr>
            <a:lvl8pPr marL="3429000" indent="-228600" eaLnBrk="0" fontAlgn="base" hangingPunct="0">
              <a:spcBef>
                <a:spcPct val="0"/>
              </a:spcBef>
              <a:spcAft>
                <a:spcPct val="0"/>
              </a:spcAft>
              <a:defRPr sz="1200">
                <a:solidFill>
                  <a:schemeClr val="tx1"/>
                </a:solidFill>
                <a:latin typeface="Arial" charset="0"/>
              </a:defRPr>
            </a:lvl8pPr>
            <a:lvl9pPr marL="3886200" indent="-228600" eaLnBrk="0" fontAlgn="base" hangingPunct="0">
              <a:spcBef>
                <a:spcPct val="0"/>
              </a:spcBef>
              <a:spcAft>
                <a:spcPct val="0"/>
              </a:spcAft>
              <a:defRPr sz="1200">
                <a:solidFill>
                  <a:schemeClr val="tx1"/>
                </a:solidFill>
                <a:latin typeface="Arial" charset="0"/>
              </a:defRPr>
            </a:lvl9pPr>
          </a:lstStyle>
          <a:p>
            <a:pPr eaLnBrk="1" hangingPunct="1"/>
            <a:r>
              <a:rPr lang="en-US" altLang="en-US" sz="1600" b="1" dirty="0" smtClean="0">
                <a:latin typeface="+mn-lt"/>
              </a:rPr>
              <a:t>Surrounding</a:t>
            </a:r>
            <a:r>
              <a:rPr lang="en-US" altLang="en-US" sz="1600" b="1" dirty="0" smtClean="0"/>
              <a:t> regulations</a:t>
            </a:r>
            <a:endParaRPr lang="en-US" altLang="en-US" sz="1600" b="1" dirty="0"/>
          </a:p>
        </p:txBody>
      </p:sp>
      <p:sp>
        <p:nvSpPr>
          <p:cNvPr id="10" name="Line 8"/>
          <p:cNvSpPr>
            <a:spLocks noChangeShapeType="1"/>
          </p:cNvSpPr>
          <p:nvPr/>
        </p:nvSpPr>
        <p:spPr bwMode="gray">
          <a:xfrm>
            <a:off x="457200" y="1682000"/>
            <a:ext cx="84582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dirty="0"/>
          </a:p>
        </p:txBody>
      </p:sp>
      <p:sp>
        <p:nvSpPr>
          <p:cNvPr id="11" name="Line 9"/>
          <p:cNvSpPr>
            <a:spLocks noChangeShapeType="1"/>
          </p:cNvSpPr>
          <p:nvPr/>
        </p:nvSpPr>
        <p:spPr bwMode="gray">
          <a:xfrm>
            <a:off x="457200" y="3140968"/>
            <a:ext cx="84582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dirty="0"/>
          </a:p>
        </p:txBody>
      </p:sp>
      <p:sp>
        <p:nvSpPr>
          <p:cNvPr id="12" name="Content Placeholder 2"/>
          <p:cNvSpPr txBox="1">
            <a:spLocks/>
          </p:cNvSpPr>
          <p:nvPr/>
        </p:nvSpPr>
        <p:spPr bwMode="auto">
          <a:xfrm>
            <a:off x="459471" y="3645023"/>
            <a:ext cx="4158567" cy="1363051"/>
          </a:xfrm>
          <a:prstGeom prst="rect">
            <a:avLst/>
          </a:prstGeom>
          <a:solidFill>
            <a:schemeClr val="accent6">
              <a:lumMod val="20000"/>
              <a:lumOff val="80000"/>
            </a:schemeClr>
          </a:solidFill>
          <a:ln>
            <a:solidFill>
              <a:srgbClr val="BA732C"/>
            </a:solidFill>
          </a:ln>
          <a:extLst/>
        </p:spPr>
        <p:txBody>
          <a:bodyPr vert="horz" wrap="square" lIns="45720" tIns="45720" rIns="45720" bIns="45720" numCol="1" anchor="ctr" anchorCtr="0" compatLnSpc="1">
            <a:prstTxWarp prst="textNoShape">
              <a:avLst/>
            </a:prstTxWarp>
            <a:noAutofit/>
          </a:bodyPr>
          <a:lstStyle>
            <a:lvl1pPr marL="228600" indent="-228600" algn="l" rtl="0" eaLnBrk="0" fontAlgn="base" hangingPunct="0">
              <a:spcBef>
                <a:spcPct val="50000"/>
              </a:spcBef>
              <a:spcAft>
                <a:spcPct val="25000"/>
              </a:spcAft>
              <a:buClr>
                <a:schemeClr val="tx1"/>
              </a:buClr>
              <a:buFont typeface="Wingdings" pitchFamily="2" charset="2"/>
              <a:buChar char="§"/>
              <a:defRPr b="1">
                <a:solidFill>
                  <a:schemeClr val="tx1"/>
                </a:solidFill>
                <a:latin typeface="+mn-lt"/>
                <a:ea typeface="+mn-ea"/>
                <a:cs typeface="+mn-cs"/>
              </a:defRPr>
            </a:lvl1pPr>
            <a:lvl2pPr marL="457200" indent="-228600" algn="l" rtl="0" eaLnBrk="0" fontAlgn="base" hangingPunct="0">
              <a:spcBef>
                <a:spcPct val="0"/>
              </a:spcBef>
              <a:spcAft>
                <a:spcPct val="25000"/>
              </a:spcAft>
              <a:buClr>
                <a:schemeClr val="tx1"/>
              </a:buClr>
              <a:buChar char="–"/>
              <a:defRPr sz="1600" b="1">
                <a:solidFill>
                  <a:schemeClr val="tx1"/>
                </a:solidFill>
                <a:latin typeface="+mn-lt"/>
              </a:defRPr>
            </a:lvl2pPr>
            <a:lvl3pPr marL="682625" indent="-223838" algn="l" rtl="0" eaLnBrk="0" fontAlgn="base" hangingPunct="0">
              <a:spcBef>
                <a:spcPct val="0"/>
              </a:spcBef>
              <a:spcAft>
                <a:spcPct val="25000"/>
              </a:spcAft>
              <a:buClr>
                <a:schemeClr val="bg2"/>
              </a:buClr>
              <a:buFont typeface="Arial" pitchFamily="34" charset="0"/>
              <a:buChar char="□"/>
              <a:defRPr sz="1400" b="1">
                <a:solidFill>
                  <a:schemeClr val="bg2"/>
                </a:solidFill>
                <a:latin typeface="+mn-lt"/>
              </a:defRPr>
            </a:lvl3pPr>
            <a:lvl4pPr marL="1373188" indent="-222250" algn="l" rtl="0" eaLnBrk="0" fontAlgn="base" hangingPunct="0">
              <a:spcBef>
                <a:spcPct val="20000"/>
              </a:spcBef>
              <a:spcAft>
                <a:spcPct val="0"/>
              </a:spcAft>
              <a:buChar char="–"/>
              <a:defRPr sz="2000">
                <a:solidFill>
                  <a:schemeClr val="tx1"/>
                </a:solidFill>
                <a:latin typeface="+mn-lt"/>
              </a:defRPr>
            </a:lvl4pPr>
            <a:lvl5pPr marL="1822450" indent="-233363" algn="l" rtl="0" eaLnBrk="0" fontAlgn="base" hangingPunct="0">
              <a:spcBef>
                <a:spcPct val="20000"/>
              </a:spcBef>
              <a:spcAft>
                <a:spcPct val="0"/>
              </a:spcAft>
              <a:buChar char="»"/>
              <a:defRPr sz="2000">
                <a:solidFill>
                  <a:schemeClr val="tx1"/>
                </a:solidFill>
                <a:latin typeface="+mn-lt"/>
              </a:defRPr>
            </a:lvl5pPr>
            <a:lvl6pPr marL="2279650" indent="-233363" algn="l" rtl="0" eaLnBrk="1" fontAlgn="base" hangingPunct="1">
              <a:spcBef>
                <a:spcPct val="20000"/>
              </a:spcBef>
              <a:spcAft>
                <a:spcPct val="0"/>
              </a:spcAft>
              <a:buChar char="»"/>
              <a:defRPr sz="2000">
                <a:solidFill>
                  <a:schemeClr val="tx1"/>
                </a:solidFill>
                <a:latin typeface="+mn-lt"/>
              </a:defRPr>
            </a:lvl6pPr>
            <a:lvl7pPr marL="2736850" indent="-233363" algn="l" rtl="0" eaLnBrk="1" fontAlgn="base" hangingPunct="1">
              <a:spcBef>
                <a:spcPct val="20000"/>
              </a:spcBef>
              <a:spcAft>
                <a:spcPct val="0"/>
              </a:spcAft>
              <a:buChar char="»"/>
              <a:defRPr sz="2000">
                <a:solidFill>
                  <a:schemeClr val="tx1"/>
                </a:solidFill>
                <a:latin typeface="+mn-lt"/>
              </a:defRPr>
            </a:lvl7pPr>
            <a:lvl8pPr marL="3194050" indent="-233363" algn="l" rtl="0" eaLnBrk="1" fontAlgn="base" hangingPunct="1">
              <a:spcBef>
                <a:spcPct val="20000"/>
              </a:spcBef>
              <a:spcAft>
                <a:spcPct val="0"/>
              </a:spcAft>
              <a:buChar char="»"/>
              <a:defRPr sz="2000">
                <a:solidFill>
                  <a:schemeClr val="tx1"/>
                </a:solidFill>
                <a:latin typeface="+mn-lt"/>
              </a:defRPr>
            </a:lvl8pPr>
            <a:lvl9pPr marL="3651250" indent="-233363" algn="l" rtl="0" eaLnBrk="1" fontAlgn="base" hangingPunct="1">
              <a:spcBef>
                <a:spcPct val="20000"/>
              </a:spcBef>
              <a:spcAft>
                <a:spcPct val="0"/>
              </a:spcAft>
              <a:buChar char="»"/>
              <a:defRPr sz="2000">
                <a:solidFill>
                  <a:schemeClr val="tx1"/>
                </a:solidFill>
                <a:latin typeface="+mn-lt"/>
              </a:defRPr>
            </a:lvl9pPr>
          </a:lstStyle>
          <a:p>
            <a:pPr lvl="1">
              <a:spcBef>
                <a:spcPts val="0"/>
              </a:spcBef>
              <a:spcAft>
                <a:spcPts val="0"/>
              </a:spcAft>
              <a:buFont typeface="Arial" pitchFamily="34" charset="0"/>
              <a:buChar char="–"/>
            </a:pPr>
            <a:r>
              <a:rPr lang="en-US" b="0" dirty="0" smtClean="0"/>
              <a:t>Defines professional misconduct</a:t>
            </a:r>
          </a:p>
          <a:p>
            <a:pPr lvl="1">
              <a:spcBef>
                <a:spcPts val="0"/>
              </a:spcBef>
              <a:spcAft>
                <a:spcPts val="0"/>
              </a:spcAft>
              <a:buFont typeface="Arial" pitchFamily="34" charset="0"/>
              <a:buChar char="–"/>
            </a:pPr>
            <a:r>
              <a:rPr lang="en-US" b="0" dirty="0" smtClean="0"/>
              <a:t>Actions of Authority, Disciplinary Committee and Council</a:t>
            </a:r>
          </a:p>
          <a:p>
            <a:pPr lvl="1">
              <a:spcBef>
                <a:spcPts val="0"/>
              </a:spcBef>
              <a:spcAft>
                <a:spcPts val="0"/>
              </a:spcAft>
              <a:buFont typeface="Arial" pitchFamily="34" charset="0"/>
              <a:buChar char="–"/>
            </a:pPr>
            <a:r>
              <a:rPr lang="en-US" b="0" dirty="0" smtClean="0"/>
              <a:t>Appeal procedure and penalties</a:t>
            </a:r>
          </a:p>
          <a:p>
            <a:pPr lvl="1">
              <a:spcBef>
                <a:spcPts val="0"/>
              </a:spcBef>
              <a:spcAft>
                <a:spcPts val="0"/>
              </a:spcAft>
              <a:buFont typeface="Arial" pitchFamily="34" charset="0"/>
              <a:buChar char="–"/>
            </a:pPr>
            <a:r>
              <a:rPr lang="en-US" b="0" dirty="0" smtClean="0"/>
              <a:t>Quality Review Board</a:t>
            </a:r>
          </a:p>
        </p:txBody>
      </p:sp>
      <p:sp>
        <p:nvSpPr>
          <p:cNvPr id="13" name="Rectangle 12"/>
          <p:cNvSpPr/>
          <p:nvPr/>
        </p:nvSpPr>
        <p:spPr bwMode="gray">
          <a:xfrm>
            <a:off x="459470" y="3207256"/>
            <a:ext cx="4158568" cy="365760"/>
          </a:xfrm>
          <a:prstGeom prst="rect">
            <a:avLst/>
          </a:prstGeom>
          <a:solidFill>
            <a:schemeClr val="accent6">
              <a:lumMod val="75000"/>
            </a:schemeClr>
          </a:solidFill>
          <a:ln>
            <a:solidFill>
              <a:schemeClr val="bg1"/>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181465" tIns="20175" rIns="181465" bIns="20175" spcCol="1270" anchor="ctr"/>
          <a:lstStyle/>
          <a:p>
            <a:pPr>
              <a:spcAft>
                <a:spcPts val="0"/>
              </a:spcAft>
              <a:buClr>
                <a:schemeClr val="tx1"/>
              </a:buClr>
            </a:pPr>
            <a:r>
              <a:rPr lang="en-US" sz="1600" b="1" dirty="0" smtClean="0"/>
              <a:t>The Actuaries Act, 2006</a:t>
            </a:r>
            <a:endParaRPr lang="en-US" sz="1600" b="1" dirty="0"/>
          </a:p>
        </p:txBody>
      </p:sp>
      <p:sp>
        <p:nvSpPr>
          <p:cNvPr id="14" name="Content Placeholder 2"/>
          <p:cNvSpPr txBox="1">
            <a:spLocks/>
          </p:cNvSpPr>
          <p:nvPr/>
        </p:nvSpPr>
        <p:spPr bwMode="auto">
          <a:xfrm>
            <a:off x="4880758" y="3645024"/>
            <a:ext cx="4020354" cy="1363051"/>
          </a:xfrm>
          <a:prstGeom prst="rect">
            <a:avLst/>
          </a:prstGeom>
          <a:solidFill>
            <a:schemeClr val="accent6">
              <a:lumMod val="20000"/>
              <a:lumOff val="80000"/>
            </a:schemeClr>
          </a:solidFill>
          <a:ln>
            <a:solidFill>
              <a:srgbClr val="BA732C"/>
            </a:solidFill>
          </a:ln>
          <a:extLst/>
        </p:spPr>
        <p:txBody>
          <a:bodyPr vert="horz" wrap="square" lIns="45720" tIns="45720" rIns="45720" bIns="45720" numCol="1" anchor="ctr" anchorCtr="0" compatLnSpc="1">
            <a:prstTxWarp prst="textNoShape">
              <a:avLst/>
            </a:prstTxWarp>
            <a:noAutofit/>
          </a:bodyPr>
          <a:lstStyle>
            <a:lvl1pPr marL="228600" indent="-228600" algn="l" rtl="0" eaLnBrk="0" fontAlgn="base" hangingPunct="0">
              <a:spcBef>
                <a:spcPct val="50000"/>
              </a:spcBef>
              <a:spcAft>
                <a:spcPct val="25000"/>
              </a:spcAft>
              <a:buClr>
                <a:schemeClr val="tx1"/>
              </a:buClr>
              <a:buFont typeface="Wingdings" pitchFamily="2" charset="2"/>
              <a:buChar char="§"/>
              <a:defRPr b="1">
                <a:solidFill>
                  <a:schemeClr val="tx1"/>
                </a:solidFill>
                <a:latin typeface="+mn-lt"/>
                <a:ea typeface="+mn-ea"/>
                <a:cs typeface="+mn-cs"/>
              </a:defRPr>
            </a:lvl1pPr>
            <a:lvl2pPr marL="457200" indent="-228600" algn="l" rtl="0" eaLnBrk="0" fontAlgn="base" hangingPunct="0">
              <a:spcBef>
                <a:spcPct val="0"/>
              </a:spcBef>
              <a:spcAft>
                <a:spcPct val="25000"/>
              </a:spcAft>
              <a:buClr>
                <a:schemeClr val="tx1"/>
              </a:buClr>
              <a:buChar char="–"/>
              <a:defRPr sz="1600" b="1">
                <a:solidFill>
                  <a:schemeClr val="tx1"/>
                </a:solidFill>
                <a:latin typeface="+mn-lt"/>
              </a:defRPr>
            </a:lvl2pPr>
            <a:lvl3pPr marL="682625" indent="-223838" algn="l" rtl="0" eaLnBrk="0" fontAlgn="base" hangingPunct="0">
              <a:spcBef>
                <a:spcPct val="0"/>
              </a:spcBef>
              <a:spcAft>
                <a:spcPct val="25000"/>
              </a:spcAft>
              <a:buClr>
                <a:schemeClr val="bg2"/>
              </a:buClr>
              <a:buFont typeface="Arial" pitchFamily="34" charset="0"/>
              <a:buChar char="□"/>
              <a:defRPr sz="1400" b="1">
                <a:solidFill>
                  <a:schemeClr val="bg2"/>
                </a:solidFill>
                <a:latin typeface="+mn-lt"/>
              </a:defRPr>
            </a:lvl3pPr>
            <a:lvl4pPr marL="1373188" indent="-222250" algn="l" rtl="0" eaLnBrk="0" fontAlgn="base" hangingPunct="0">
              <a:spcBef>
                <a:spcPct val="20000"/>
              </a:spcBef>
              <a:spcAft>
                <a:spcPct val="0"/>
              </a:spcAft>
              <a:buChar char="–"/>
              <a:defRPr sz="2000">
                <a:solidFill>
                  <a:schemeClr val="tx1"/>
                </a:solidFill>
                <a:latin typeface="+mn-lt"/>
              </a:defRPr>
            </a:lvl4pPr>
            <a:lvl5pPr marL="1822450" indent="-233363" algn="l" rtl="0" eaLnBrk="0" fontAlgn="base" hangingPunct="0">
              <a:spcBef>
                <a:spcPct val="20000"/>
              </a:spcBef>
              <a:spcAft>
                <a:spcPct val="0"/>
              </a:spcAft>
              <a:buChar char="»"/>
              <a:defRPr sz="2000">
                <a:solidFill>
                  <a:schemeClr val="tx1"/>
                </a:solidFill>
                <a:latin typeface="+mn-lt"/>
              </a:defRPr>
            </a:lvl5pPr>
            <a:lvl6pPr marL="2279650" indent="-233363" algn="l" rtl="0" eaLnBrk="1" fontAlgn="base" hangingPunct="1">
              <a:spcBef>
                <a:spcPct val="20000"/>
              </a:spcBef>
              <a:spcAft>
                <a:spcPct val="0"/>
              </a:spcAft>
              <a:buChar char="»"/>
              <a:defRPr sz="2000">
                <a:solidFill>
                  <a:schemeClr val="tx1"/>
                </a:solidFill>
                <a:latin typeface="+mn-lt"/>
              </a:defRPr>
            </a:lvl6pPr>
            <a:lvl7pPr marL="2736850" indent="-233363" algn="l" rtl="0" eaLnBrk="1" fontAlgn="base" hangingPunct="1">
              <a:spcBef>
                <a:spcPct val="20000"/>
              </a:spcBef>
              <a:spcAft>
                <a:spcPct val="0"/>
              </a:spcAft>
              <a:buChar char="»"/>
              <a:defRPr sz="2000">
                <a:solidFill>
                  <a:schemeClr val="tx1"/>
                </a:solidFill>
                <a:latin typeface="+mn-lt"/>
              </a:defRPr>
            </a:lvl7pPr>
            <a:lvl8pPr marL="3194050" indent="-233363" algn="l" rtl="0" eaLnBrk="1" fontAlgn="base" hangingPunct="1">
              <a:spcBef>
                <a:spcPct val="20000"/>
              </a:spcBef>
              <a:spcAft>
                <a:spcPct val="0"/>
              </a:spcAft>
              <a:buChar char="»"/>
              <a:defRPr sz="2000">
                <a:solidFill>
                  <a:schemeClr val="tx1"/>
                </a:solidFill>
                <a:latin typeface="+mn-lt"/>
              </a:defRPr>
            </a:lvl8pPr>
            <a:lvl9pPr marL="3651250" indent="-233363" algn="l" rtl="0" eaLnBrk="1" fontAlgn="base" hangingPunct="1">
              <a:spcBef>
                <a:spcPct val="20000"/>
              </a:spcBef>
              <a:spcAft>
                <a:spcPct val="0"/>
              </a:spcAft>
              <a:buChar char="»"/>
              <a:defRPr sz="2000">
                <a:solidFill>
                  <a:schemeClr val="tx1"/>
                </a:solidFill>
                <a:latin typeface="+mn-lt"/>
              </a:defRPr>
            </a:lvl9pPr>
          </a:lstStyle>
          <a:p>
            <a:pPr marL="457200">
              <a:spcBef>
                <a:spcPts val="0"/>
              </a:spcBef>
              <a:spcAft>
                <a:spcPts val="0"/>
              </a:spcAft>
              <a:buFont typeface="Arial" pitchFamily="34" charset="0"/>
              <a:buChar char="–"/>
            </a:pPr>
            <a:r>
              <a:rPr lang="en-US" sz="1600" b="0" dirty="0" smtClean="0"/>
              <a:t>Specifies duties and obligations</a:t>
            </a:r>
          </a:p>
          <a:p>
            <a:pPr marL="457200">
              <a:spcBef>
                <a:spcPts val="0"/>
              </a:spcBef>
              <a:spcAft>
                <a:spcPts val="0"/>
              </a:spcAft>
              <a:buFont typeface="Arial" pitchFamily="34" charset="0"/>
              <a:buChar char="–"/>
            </a:pPr>
            <a:r>
              <a:rPr lang="en-US" sz="1600" b="0" dirty="0" smtClean="0"/>
              <a:t>Elucidate the powers of AA</a:t>
            </a:r>
          </a:p>
          <a:p>
            <a:pPr marL="457200">
              <a:spcBef>
                <a:spcPts val="0"/>
              </a:spcBef>
              <a:spcAft>
                <a:spcPts val="0"/>
              </a:spcAft>
              <a:buFont typeface="Arial" pitchFamily="34" charset="0"/>
              <a:buChar char="–"/>
            </a:pPr>
            <a:r>
              <a:rPr lang="en-US" sz="1600" b="0" dirty="0" smtClean="0"/>
              <a:t>Cessation of appointment of AA</a:t>
            </a:r>
          </a:p>
          <a:p>
            <a:pPr marL="457200">
              <a:spcBef>
                <a:spcPts val="0"/>
              </a:spcBef>
              <a:spcAft>
                <a:spcPts val="0"/>
              </a:spcAft>
              <a:buFont typeface="Arial" pitchFamily="34" charset="0"/>
              <a:buChar char="–"/>
            </a:pPr>
            <a:r>
              <a:rPr lang="en-US" sz="1600" b="0" dirty="0" smtClean="0"/>
              <a:t>Mentions about absolute </a:t>
            </a:r>
            <a:r>
              <a:rPr lang="en-US" sz="1600" b="0" dirty="0"/>
              <a:t>p</a:t>
            </a:r>
            <a:r>
              <a:rPr lang="en-US" sz="1600" b="0" dirty="0" smtClean="0"/>
              <a:t>rivilege of AA</a:t>
            </a:r>
          </a:p>
        </p:txBody>
      </p:sp>
      <p:sp>
        <p:nvSpPr>
          <p:cNvPr id="15" name="Rectangle 14"/>
          <p:cNvSpPr/>
          <p:nvPr/>
        </p:nvSpPr>
        <p:spPr bwMode="gray">
          <a:xfrm>
            <a:off x="4863119" y="3207256"/>
            <a:ext cx="4059423" cy="365760"/>
          </a:xfrm>
          <a:prstGeom prst="rect">
            <a:avLst/>
          </a:prstGeom>
          <a:solidFill>
            <a:schemeClr val="accent6">
              <a:lumMod val="75000"/>
            </a:schemeClr>
          </a:solidFill>
          <a:ln>
            <a:solidFill>
              <a:schemeClr val="bg1"/>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181465" tIns="20175" rIns="181465" bIns="20175" spcCol="1270" anchor="ctr"/>
          <a:lstStyle/>
          <a:p>
            <a:pPr>
              <a:spcAft>
                <a:spcPts val="0"/>
              </a:spcAft>
              <a:buClr>
                <a:schemeClr val="tx1"/>
              </a:buClr>
            </a:pPr>
            <a:r>
              <a:rPr lang="en-US" sz="1600" b="1" dirty="0" smtClean="0"/>
              <a:t>IRDA Appointed Actuary Regulations, 2000</a:t>
            </a:r>
            <a:endParaRPr lang="en-US" sz="1600" b="1" dirty="0"/>
          </a:p>
        </p:txBody>
      </p:sp>
      <p:sp>
        <p:nvSpPr>
          <p:cNvPr id="16" name="Line 9"/>
          <p:cNvSpPr>
            <a:spLocks noChangeShapeType="1"/>
          </p:cNvSpPr>
          <p:nvPr/>
        </p:nvSpPr>
        <p:spPr bwMode="gray">
          <a:xfrm>
            <a:off x="457200" y="5115688"/>
            <a:ext cx="841248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dirty="0"/>
          </a:p>
        </p:txBody>
      </p:sp>
      <p:sp>
        <p:nvSpPr>
          <p:cNvPr id="17" name="Rectangle 4"/>
          <p:cNvSpPr>
            <a:spLocks noChangeArrowheads="1"/>
          </p:cNvSpPr>
          <p:nvPr/>
        </p:nvSpPr>
        <p:spPr bwMode="auto">
          <a:xfrm>
            <a:off x="478631" y="5637728"/>
            <a:ext cx="2797226"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45720" rIns="45720">
            <a:spAutoFit/>
          </a:bodyPr>
          <a:lstStyle>
            <a:lvl1pPr marL="169863" indent="-169863" eaLnBrk="0" hangingPunct="0">
              <a:tabLst>
                <a:tab pos="2743200" algn="l"/>
              </a:tabLst>
              <a:defRPr sz="1200">
                <a:solidFill>
                  <a:schemeClr val="tx1"/>
                </a:solidFill>
                <a:latin typeface="Arial" charset="0"/>
              </a:defRPr>
            </a:lvl1pPr>
            <a:lvl2pPr marL="742950" indent="-285750" eaLnBrk="0" hangingPunct="0">
              <a:tabLst>
                <a:tab pos="2743200" algn="l"/>
              </a:tabLst>
              <a:defRPr sz="1200">
                <a:solidFill>
                  <a:schemeClr val="tx1"/>
                </a:solidFill>
                <a:latin typeface="Arial" charset="0"/>
              </a:defRPr>
            </a:lvl2pPr>
            <a:lvl3pPr marL="1143000" indent="-228600" eaLnBrk="0" hangingPunct="0">
              <a:tabLst>
                <a:tab pos="2743200" algn="l"/>
              </a:tabLst>
              <a:defRPr sz="1200">
                <a:solidFill>
                  <a:schemeClr val="tx1"/>
                </a:solidFill>
                <a:latin typeface="Arial" charset="0"/>
              </a:defRPr>
            </a:lvl3pPr>
            <a:lvl4pPr marL="1600200" indent="-228600" eaLnBrk="0" hangingPunct="0">
              <a:tabLst>
                <a:tab pos="2743200" algn="l"/>
              </a:tabLst>
              <a:defRPr sz="1200">
                <a:solidFill>
                  <a:schemeClr val="tx1"/>
                </a:solidFill>
                <a:latin typeface="Arial" charset="0"/>
              </a:defRPr>
            </a:lvl4pPr>
            <a:lvl5pPr marL="2057400" indent="-228600" eaLnBrk="0" hangingPunct="0">
              <a:tabLst>
                <a:tab pos="2743200" algn="l"/>
              </a:tabLst>
              <a:defRPr sz="1200">
                <a:solidFill>
                  <a:schemeClr val="tx1"/>
                </a:solidFill>
                <a:latin typeface="Arial" charset="0"/>
              </a:defRPr>
            </a:lvl5pPr>
            <a:lvl6pPr marL="2514600" indent="-228600" eaLnBrk="0" fontAlgn="base" hangingPunct="0">
              <a:spcBef>
                <a:spcPct val="0"/>
              </a:spcBef>
              <a:spcAft>
                <a:spcPct val="0"/>
              </a:spcAft>
              <a:tabLst>
                <a:tab pos="2743200" algn="l"/>
              </a:tabLst>
              <a:defRPr sz="1200">
                <a:solidFill>
                  <a:schemeClr val="tx1"/>
                </a:solidFill>
                <a:latin typeface="Arial" charset="0"/>
              </a:defRPr>
            </a:lvl6pPr>
            <a:lvl7pPr marL="2971800" indent="-228600" eaLnBrk="0" fontAlgn="base" hangingPunct="0">
              <a:spcBef>
                <a:spcPct val="0"/>
              </a:spcBef>
              <a:spcAft>
                <a:spcPct val="0"/>
              </a:spcAft>
              <a:tabLst>
                <a:tab pos="2743200" algn="l"/>
              </a:tabLst>
              <a:defRPr sz="1200">
                <a:solidFill>
                  <a:schemeClr val="tx1"/>
                </a:solidFill>
                <a:latin typeface="Arial" charset="0"/>
              </a:defRPr>
            </a:lvl7pPr>
            <a:lvl8pPr marL="3429000" indent="-228600" eaLnBrk="0" fontAlgn="base" hangingPunct="0">
              <a:spcBef>
                <a:spcPct val="0"/>
              </a:spcBef>
              <a:spcAft>
                <a:spcPct val="0"/>
              </a:spcAft>
              <a:tabLst>
                <a:tab pos="2743200" algn="l"/>
              </a:tabLst>
              <a:defRPr sz="1200">
                <a:solidFill>
                  <a:schemeClr val="tx1"/>
                </a:solidFill>
                <a:latin typeface="Arial" charset="0"/>
              </a:defRPr>
            </a:lvl8pPr>
            <a:lvl9pPr marL="3886200" indent="-228600" eaLnBrk="0" fontAlgn="base" hangingPunct="0">
              <a:spcBef>
                <a:spcPct val="0"/>
              </a:spcBef>
              <a:spcAft>
                <a:spcPct val="0"/>
              </a:spcAft>
              <a:tabLst>
                <a:tab pos="2743200" algn="l"/>
              </a:tabLst>
              <a:defRPr sz="1200">
                <a:solidFill>
                  <a:schemeClr val="tx1"/>
                </a:solidFill>
                <a:latin typeface="Arial" charset="0"/>
              </a:defRPr>
            </a:lvl9pPr>
          </a:lstStyle>
          <a:p>
            <a:pPr marL="171450" indent="-171450">
              <a:spcBef>
                <a:spcPts val="300"/>
              </a:spcBef>
              <a:spcAft>
                <a:spcPts val="300"/>
              </a:spcAft>
              <a:buFont typeface="Wingdings" pitchFamily="2" charset="2"/>
              <a:buChar char="§"/>
              <a:defRPr/>
            </a:pPr>
            <a:r>
              <a:rPr lang="en-US" sz="1600" kern="0" dirty="0" smtClean="0">
                <a:latin typeface="+mn-lt"/>
              </a:rPr>
              <a:t>Actuarial Practice Standards </a:t>
            </a:r>
          </a:p>
          <a:p>
            <a:pPr marL="171450" indent="-171450">
              <a:spcBef>
                <a:spcPts val="300"/>
              </a:spcBef>
              <a:spcAft>
                <a:spcPts val="300"/>
              </a:spcAft>
              <a:buFont typeface="Wingdings" pitchFamily="2" charset="2"/>
              <a:buChar char="§"/>
              <a:defRPr/>
            </a:pPr>
            <a:r>
              <a:rPr lang="en-US" sz="1600" kern="0" dirty="0" smtClean="0">
                <a:latin typeface="+mn-lt"/>
              </a:rPr>
              <a:t>Guidance Notes</a:t>
            </a:r>
          </a:p>
        </p:txBody>
      </p:sp>
      <p:sp>
        <p:nvSpPr>
          <p:cNvPr id="18" name="Rectangle 3"/>
          <p:cNvSpPr>
            <a:spLocks noChangeArrowheads="1"/>
          </p:cNvSpPr>
          <p:nvPr/>
        </p:nvSpPr>
        <p:spPr bwMode="gray">
          <a:xfrm>
            <a:off x="464343" y="5209768"/>
            <a:ext cx="8458200" cy="338554"/>
          </a:xfrm>
          <a:prstGeom prst="rect">
            <a:avLst/>
          </a:prstGeom>
          <a:solidFill>
            <a:schemeClr val="accent2">
              <a:lumMod val="50000"/>
            </a:schemeClr>
          </a:solidFill>
          <a:ln w="12700" algn="ctr">
            <a:solidFill>
              <a:schemeClr val="bg2"/>
            </a:solidFill>
            <a:miter lim="800000"/>
            <a:headEnd/>
            <a:tailEnd/>
          </a:ln>
        </p:spPr>
        <p:txBody>
          <a:bodyPr>
            <a:spAutoFit/>
          </a:bodyPr>
          <a:lstStyle/>
          <a:p>
            <a:r>
              <a:rPr lang="en-US" altLang="en-US" sz="1500" b="1" dirty="0">
                <a:solidFill>
                  <a:schemeClr val="bg1"/>
                </a:solidFill>
                <a:latin typeface="Arial" charset="0"/>
              </a:rPr>
              <a:t>	</a:t>
            </a:r>
            <a:r>
              <a:rPr lang="en-US" altLang="en-US" sz="1600" b="1" dirty="0">
                <a:solidFill>
                  <a:schemeClr val="bg1"/>
                </a:solidFill>
              </a:rPr>
              <a:t>Professional Guidance</a:t>
            </a:r>
          </a:p>
        </p:txBody>
      </p:sp>
      <p:sp>
        <p:nvSpPr>
          <p:cNvPr id="19" name="Oval 18"/>
          <p:cNvSpPr/>
          <p:nvPr/>
        </p:nvSpPr>
        <p:spPr bwMode="auto">
          <a:xfrm>
            <a:off x="639632" y="5242722"/>
            <a:ext cx="268762" cy="267126"/>
          </a:xfrm>
          <a:prstGeom prst="ellipse">
            <a:avLst/>
          </a:prstGeom>
          <a:solidFill>
            <a:schemeClr val="accent6">
              <a:lumMod val="40000"/>
              <a:lumOff val="60000"/>
            </a:schemeClr>
          </a:solidFill>
          <a:ln w="12700" cap="flat" cmpd="sng" algn="ctr">
            <a:solidFill>
              <a:schemeClr val="accent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gn="ctr" fontAlgn="base">
              <a:spcBef>
                <a:spcPct val="0"/>
              </a:spcBef>
              <a:spcAft>
                <a:spcPct val="0"/>
              </a:spcAft>
            </a:pPr>
            <a:r>
              <a:rPr lang="en-US" sz="1100" b="1" dirty="0">
                <a:latin typeface="Arial" pitchFamily="34" charset="0"/>
              </a:rPr>
              <a:t>2</a:t>
            </a:r>
          </a:p>
        </p:txBody>
      </p:sp>
      <p:sp>
        <p:nvSpPr>
          <p:cNvPr id="20" name="Oval 19"/>
          <p:cNvSpPr/>
          <p:nvPr/>
        </p:nvSpPr>
        <p:spPr bwMode="auto">
          <a:xfrm>
            <a:off x="639632" y="1255949"/>
            <a:ext cx="268762" cy="267126"/>
          </a:xfrm>
          <a:prstGeom prst="ellipse">
            <a:avLst/>
          </a:prstGeom>
          <a:solidFill>
            <a:schemeClr val="accent6">
              <a:lumMod val="40000"/>
              <a:lumOff val="60000"/>
            </a:schemeClr>
          </a:solidFill>
          <a:ln w="12700" cap="flat" cmpd="sng" algn="ctr">
            <a:solidFill>
              <a:schemeClr val="accent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100" b="1" u="none" strike="noStrike" cap="none" normalizeH="0" baseline="0" dirty="0" smtClean="0">
                <a:ln>
                  <a:noFill/>
                </a:ln>
                <a:solidFill>
                  <a:schemeClr val="tx1"/>
                </a:solidFill>
                <a:effectLst/>
                <a:latin typeface="Arial" pitchFamily="34" charset="0"/>
              </a:rPr>
              <a:t>1</a:t>
            </a:r>
          </a:p>
        </p:txBody>
      </p:sp>
      <p:sp>
        <p:nvSpPr>
          <p:cNvPr id="21" name="Rectangle 4"/>
          <p:cNvSpPr>
            <a:spLocks noChangeArrowheads="1"/>
          </p:cNvSpPr>
          <p:nvPr/>
        </p:nvSpPr>
        <p:spPr bwMode="auto">
          <a:xfrm>
            <a:off x="4943125" y="5641848"/>
            <a:ext cx="3979417"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45720" rIns="45720">
            <a:spAutoFit/>
          </a:bodyPr>
          <a:lstStyle>
            <a:lvl1pPr marL="169863" indent="-169863" eaLnBrk="0" hangingPunct="0">
              <a:tabLst>
                <a:tab pos="2743200" algn="l"/>
              </a:tabLst>
              <a:defRPr sz="1200">
                <a:solidFill>
                  <a:schemeClr val="tx1"/>
                </a:solidFill>
                <a:latin typeface="Arial" charset="0"/>
              </a:defRPr>
            </a:lvl1pPr>
            <a:lvl2pPr marL="742950" indent="-285750" eaLnBrk="0" hangingPunct="0">
              <a:tabLst>
                <a:tab pos="2743200" algn="l"/>
              </a:tabLst>
              <a:defRPr sz="1200">
                <a:solidFill>
                  <a:schemeClr val="tx1"/>
                </a:solidFill>
                <a:latin typeface="Arial" charset="0"/>
              </a:defRPr>
            </a:lvl2pPr>
            <a:lvl3pPr marL="1143000" indent="-228600" eaLnBrk="0" hangingPunct="0">
              <a:tabLst>
                <a:tab pos="2743200" algn="l"/>
              </a:tabLst>
              <a:defRPr sz="1200">
                <a:solidFill>
                  <a:schemeClr val="tx1"/>
                </a:solidFill>
                <a:latin typeface="Arial" charset="0"/>
              </a:defRPr>
            </a:lvl3pPr>
            <a:lvl4pPr marL="1600200" indent="-228600" eaLnBrk="0" hangingPunct="0">
              <a:tabLst>
                <a:tab pos="2743200" algn="l"/>
              </a:tabLst>
              <a:defRPr sz="1200">
                <a:solidFill>
                  <a:schemeClr val="tx1"/>
                </a:solidFill>
                <a:latin typeface="Arial" charset="0"/>
              </a:defRPr>
            </a:lvl4pPr>
            <a:lvl5pPr marL="2057400" indent="-228600" eaLnBrk="0" hangingPunct="0">
              <a:tabLst>
                <a:tab pos="2743200" algn="l"/>
              </a:tabLst>
              <a:defRPr sz="1200">
                <a:solidFill>
                  <a:schemeClr val="tx1"/>
                </a:solidFill>
                <a:latin typeface="Arial" charset="0"/>
              </a:defRPr>
            </a:lvl5pPr>
            <a:lvl6pPr marL="2514600" indent="-228600" eaLnBrk="0" fontAlgn="base" hangingPunct="0">
              <a:spcBef>
                <a:spcPct val="0"/>
              </a:spcBef>
              <a:spcAft>
                <a:spcPct val="0"/>
              </a:spcAft>
              <a:tabLst>
                <a:tab pos="2743200" algn="l"/>
              </a:tabLst>
              <a:defRPr sz="1200">
                <a:solidFill>
                  <a:schemeClr val="tx1"/>
                </a:solidFill>
                <a:latin typeface="Arial" charset="0"/>
              </a:defRPr>
            </a:lvl6pPr>
            <a:lvl7pPr marL="2971800" indent="-228600" eaLnBrk="0" fontAlgn="base" hangingPunct="0">
              <a:spcBef>
                <a:spcPct val="0"/>
              </a:spcBef>
              <a:spcAft>
                <a:spcPct val="0"/>
              </a:spcAft>
              <a:tabLst>
                <a:tab pos="2743200" algn="l"/>
              </a:tabLst>
              <a:defRPr sz="1200">
                <a:solidFill>
                  <a:schemeClr val="tx1"/>
                </a:solidFill>
                <a:latin typeface="Arial" charset="0"/>
              </a:defRPr>
            </a:lvl7pPr>
            <a:lvl8pPr marL="3429000" indent="-228600" eaLnBrk="0" fontAlgn="base" hangingPunct="0">
              <a:spcBef>
                <a:spcPct val="0"/>
              </a:spcBef>
              <a:spcAft>
                <a:spcPct val="0"/>
              </a:spcAft>
              <a:tabLst>
                <a:tab pos="2743200" algn="l"/>
              </a:tabLst>
              <a:defRPr sz="1200">
                <a:solidFill>
                  <a:schemeClr val="tx1"/>
                </a:solidFill>
                <a:latin typeface="Arial" charset="0"/>
              </a:defRPr>
            </a:lvl8pPr>
            <a:lvl9pPr marL="3886200" indent="-228600" eaLnBrk="0" fontAlgn="base" hangingPunct="0">
              <a:spcBef>
                <a:spcPct val="0"/>
              </a:spcBef>
              <a:spcAft>
                <a:spcPct val="0"/>
              </a:spcAft>
              <a:tabLst>
                <a:tab pos="2743200" algn="l"/>
              </a:tabLst>
              <a:defRPr sz="1200">
                <a:solidFill>
                  <a:schemeClr val="tx1"/>
                </a:solidFill>
                <a:latin typeface="Arial" charset="0"/>
              </a:defRPr>
            </a:lvl9pPr>
          </a:lstStyle>
          <a:p>
            <a:pPr marL="171450" indent="-171450">
              <a:spcBef>
                <a:spcPts val="300"/>
              </a:spcBef>
              <a:spcAft>
                <a:spcPts val="300"/>
              </a:spcAft>
              <a:buFont typeface="Wingdings" pitchFamily="2" charset="2"/>
              <a:buChar char="§"/>
              <a:defRPr/>
            </a:pPr>
            <a:r>
              <a:rPr lang="en-US" sz="1600" kern="0" dirty="0" smtClean="0">
                <a:latin typeface="+mn-lt"/>
              </a:rPr>
              <a:t>Professional Conduct Standards </a:t>
            </a:r>
          </a:p>
          <a:p>
            <a:pPr marL="171450" indent="-171450">
              <a:spcBef>
                <a:spcPts val="300"/>
              </a:spcBef>
              <a:spcAft>
                <a:spcPts val="300"/>
              </a:spcAft>
              <a:buFont typeface="Wingdings" pitchFamily="2" charset="2"/>
              <a:buChar char="§"/>
              <a:defRPr/>
            </a:pPr>
            <a:r>
              <a:rPr lang="en-US" sz="1600" kern="0" dirty="0" smtClean="0">
                <a:latin typeface="+mn-lt"/>
              </a:rPr>
              <a:t>Certificate of Practice</a:t>
            </a:r>
          </a:p>
        </p:txBody>
      </p:sp>
    </p:spTree>
    <p:extLst>
      <p:ext uri="{BB962C8B-B14F-4D97-AF65-F5344CB8AC3E}">
        <p14:creationId xmlns:p14="http://schemas.microsoft.com/office/powerpoint/2010/main" val="35766849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15</a:t>
            </a:fld>
            <a:endParaRPr lang="en-US" dirty="0">
              <a:solidFill>
                <a:srgbClr val="1F497D">
                  <a:lumMod val="75000"/>
                </a:srgbClr>
              </a:solidFill>
            </a:endParaRPr>
          </a:p>
        </p:txBody>
      </p:sp>
      <p:sp>
        <p:nvSpPr>
          <p:cNvPr id="7" name="Title 1"/>
          <p:cNvSpPr txBox="1">
            <a:spLocks/>
          </p:cNvSpPr>
          <p:nvPr/>
        </p:nvSpPr>
        <p:spPr>
          <a:xfrm>
            <a:off x="457200" y="209773"/>
            <a:ext cx="7497763" cy="842963"/>
          </a:xfrm>
          <a:prstGeom prst="rect">
            <a:avLst/>
          </a:prstGeom>
        </p:spPr>
        <p:txBody>
          <a:bodyPr vert="horz" lIns="91440" tIns="45720" rIns="91440" bIns="45720" rtlCol="0" anchor="ctr">
            <a:normAutofit fontScale="92500" lnSpcReduction="10000"/>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dirty="0" smtClean="0">
                <a:latin typeface="+mj-lt"/>
              </a:rPr>
              <a:t>Mitigation Plan</a:t>
            </a:r>
          </a:p>
          <a:p>
            <a:r>
              <a:rPr lang="en-US" sz="2400" dirty="0" smtClean="0">
                <a:solidFill>
                  <a:schemeClr val="bg1">
                    <a:lumMod val="50000"/>
                  </a:schemeClr>
                </a:solidFill>
                <a:latin typeface="+mj-lt"/>
              </a:rPr>
              <a:t>Operational ways to minimise exposure</a:t>
            </a:r>
          </a:p>
        </p:txBody>
      </p:sp>
      <p:sp>
        <p:nvSpPr>
          <p:cNvPr id="6" name="Pentagon 5"/>
          <p:cNvSpPr/>
          <p:nvPr/>
        </p:nvSpPr>
        <p:spPr bwMode="auto">
          <a:xfrm>
            <a:off x="1452785" y="1369910"/>
            <a:ext cx="3883120" cy="3137193"/>
          </a:xfrm>
          <a:prstGeom prst="homePlate">
            <a:avLst>
              <a:gd name="adj" fmla="val 18490"/>
            </a:avLst>
          </a:prstGeom>
          <a:solidFill>
            <a:schemeClr val="accent6">
              <a:lumMod val="75000"/>
            </a:schemeClr>
          </a:solidFill>
          <a:ln w="12700"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bg1"/>
              </a:solidFill>
              <a:effectLst/>
              <a:latin typeface="Arial" pitchFamily="34" charset="0"/>
            </a:endParaRPr>
          </a:p>
        </p:txBody>
      </p:sp>
      <p:sp>
        <p:nvSpPr>
          <p:cNvPr id="8" name="Rectangle 7"/>
          <p:cNvSpPr/>
          <p:nvPr/>
        </p:nvSpPr>
        <p:spPr>
          <a:xfrm>
            <a:off x="1843968" y="1487520"/>
            <a:ext cx="2900779" cy="289823"/>
          </a:xfrm>
          <a:prstGeom prst="rect">
            <a:avLst/>
          </a:prstGeom>
        </p:spPr>
        <p:txBody>
          <a:bodyPr wrap="square" lIns="91440" tIns="44450" rIns="44450" bIns="44450" anchor="t" anchorCtr="0">
            <a:noAutofit/>
          </a:bodyPr>
          <a:lstStyle/>
          <a:p>
            <a:r>
              <a:rPr lang="en-US" sz="1400" b="1" dirty="0">
                <a:solidFill>
                  <a:schemeClr val="bg1"/>
                </a:solidFill>
              </a:rPr>
              <a:t>4 eye principle to eliminate errors and omissions</a:t>
            </a:r>
            <a:endParaRPr lang="en-US" sz="1400" b="1" i="1" dirty="0">
              <a:solidFill>
                <a:schemeClr val="bg1"/>
              </a:solidFill>
            </a:endParaRPr>
          </a:p>
        </p:txBody>
      </p:sp>
      <p:sp>
        <p:nvSpPr>
          <p:cNvPr id="9" name="Rectangle 8"/>
          <p:cNvSpPr/>
          <p:nvPr/>
        </p:nvSpPr>
        <p:spPr>
          <a:xfrm>
            <a:off x="1843966" y="2203073"/>
            <a:ext cx="3139514" cy="289823"/>
          </a:xfrm>
          <a:prstGeom prst="rect">
            <a:avLst/>
          </a:prstGeom>
        </p:spPr>
        <p:txBody>
          <a:bodyPr wrap="square" lIns="91440" tIns="44450" rIns="44450" bIns="44450" anchor="t" anchorCtr="0">
            <a:noAutofit/>
          </a:bodyPr>
          <a:lstStyle/>
          <a:p>
            <a:r>
              <a:rPr lang="en-US" sz="1400" b="1" dirty="0">
                <a:solidFill>
                  <a:schemeClr val="bg1"/>
                </a:solidFill>
              </a:rPr>
              <a:t>Maker-Checker-Reviewer Approach</a:t>
            </a:r>
            <a:endParaRPr lang="en-US" sz="1300" b="1" dirty="0">
              <a:solidFill>
                <a:schemeClr val="bg1"/>
              </a:solidFill>
            </a:endParaRPr>
          </a:p>
        </p:txBody>
      </p:sp>
      <p:sp>
        <p:nvSpPr>
          <p:cNvPr id="10" name="Rectangle 9"/>
          <p:cNvSpPr/>
          <p:nvPr/>
        </p:nvSpPr>
        <p:spPr>
          <a:xfrm>
            <a:off x="1843969" y="2780928"/>
            <a:ext cx="3322391" cy="289823"/>
          </a:xfrm>
          <a:prstGeom prst="rect">
            <a:avLst/>
          </a:prstGeom>
        </p:spPr>
        <p:txBody>
          <a:bodyPr wrap="square" lIns="91440" tIns="44450" rIns="44450" bIns="44450" anchor="t" anchorCtr="0">
            <a:noAutofit/>
          </a:bodyPr>
          <a:lstStyle/>
          <a:p>
            <a:r>
              <a:rPr lang="en-US" sz="1400" b="1" dirty="0" smtClean="0">
                <a:solidFill>
                  <a:schemeClr val="bg1"/>
                </a:solidFill>
              </a:rPr>
              <a:t>Sense check on actuarial analyses</a:t>
            </a:r>
            <a:endParaRPr lang="en-US" sz="1400" b="1" dirty="0">
              <a:solidFill>
                <a:schemeClr val="bg1"/>
              </a:solidFill>
            </a:endParaRPr>
          </a:p>
        </p:txBody>
      </p:sp>
      <p:sp>
        <p:nvSpPr>
          <p:cNvPr id="11" name="Rectangle 10"/>
          <p:cNvSpPr/>
          <p:nvPr/>
        </p:nvSpPr>
        <p:spPr>
          <a:xfrm>
            <a:off x="1843968" y="3320112"/>
            <a:ext cx="3185232" cy="289823"/>
          </a:xfrm>
          <a:prstGeom prst="rect">
            <a:avLst/>
          </a:prstGeom>
        </p:spPr>
        <p:txBody>
          <a:bodyPr wrap="square" lIns="91440" tIns="44450" rIns="44450" bIns="44450" anchor="t" anchorCtr="0">
            <a:noAutofit/>
          </a:bodyPr>
          <a:lstStyle/>
          <a:p>
            <a:r>
              <a:rPr lang="en-US" sz="1400" b="1" dirty="0" smtClean="0">
                <a:solidFill>
                  <a:schemeClr val="bg1"/>
                </a:solidFill>
              </a:rPr>
              <a:t>Clearly defined Standard Operating Procedure for different activities</a:t>
            </a:r>
            <a:endParaRPr lang="en-US" sz="1400" b="1" dirty="0">
              <a:solidFill>
                <a:schemeClr val="bg1"/>
              </a:solidFill>
            </a:endParaRPr>
          </a:p>
        </p:txBody>
      </p:sp>
      <p:sp>
        <p:nvSpPr>
          <p:cNvPr id="12" name="Rectangle 11"/>
          <p:cNvSpPr/>
          <p:nvPr/>
        </p:nvSpPr>
        <p:spPr>
          <a:xfrm>
            <a:off x="1843970" y="3930975"/>
            <a:ext cx="2900778" cy="289823"/>
          </a:xfrm>
          <a:prstGeom prst="rect">
            <a:avLst/>
          </a:prstGeom>
        </p:spPr>
        <p:txBody>
          <a:bodyPr wrap="square" lIns="91440" tIns="44450" rIns="44450" bIns="44450" anchor="t" anchorCtr="0">
            <a:noAutofit/>
          </a:bodyPr>
          <a:lstStyle/>
          <a:p>
            <a:r>
              <a:rPr lang="en-US" sz="1400" b="1" dirty="0">
                <a:solidFill>
                  <a:schemeClr val="bg1"/>
                </a:solidFill>
              </a:rPr>
              <a:t>Ensure data quality – Garbage in-Garbage Out</a:t>
            </a:r>
            <a:endParaRPr lang="en-US" sz="1300" b="1" dirty="0">
              <a:solidFill>
                <a:schemeClr val="bg1"/>
              </a:solidFill>
            </a:endParaRPr>
          </a:p>
        </p:txBody>
      </p:sp>
      <p:cxnSp>
        <p:nvCxnSpPr>
          <p:cNvPr id="13" name="Straight Connector 12"/>
          <p:cNvCxnSpPr/>
          <p:nvPr/>
        </p:nvCxnSpPr>
        <p:spPr bwMode="auto">
          <a:xfrm>
            <a:off x="1737360" y="2037891"/>
            <a:ext cx="3429000" cy="0"/>
          </a:xfrm>
          <a:prstGeom prst="line">
            <a:avLst/>
          </a:prstGeom>
          <a:noFill/>
          <a:ln w="9525" cap="flat" cmpd="sng" algn="ctr">
            <a:solidFill>
              <a:schemeClr val="bg1"/>
            </a:solidFill>
            <a:prstDash val="sysDot"/>
            <a:round/>
            <a:headEnd type="none" w="med" len="med"/>
            <a:tailEnd type="none" w="med" len="med"/>
          </a:ln>
          <a:effectLst/>
        </p:spPr>
      </p:cxnSp>
      <p:cxnSp>
        <p:nvCxnSpPr>
          <p:cNvPr id="14" name="Straight Connector 13"/>
          <p:cNvCxnSpPr/>
          <p:nvPr/>
        </p:nvCxnSpPr>
        <p:spPr bwMode="auto">
          <a:xfrm>
            <a:off x="1737360" y="2648755"/>
            <a:ext cx="3665855" cy="0"/>
          </a:xfrm>
          <a:prstGeom prst="line">
            <a:avLst/>
          </a:prstGeom>
          <a:noFill/>
          <a:ln w="9525" cap="flat" cmpd="sng" algn="ctr">
            <a:solidFill>
              <a:schemeClr val="bg1"/>
            </a:solidFill>
            <a:prstDash val="sysDot"/>
            <a:round/>
            <a:headEnd type="none" w="med" len="med"/>
            <a:tailEnd type="none" w="med" len="med"/>
          </a:ln>
          <a:effectLst/>
        </p:spPr>
      </p:cxnSp>
      <p:cxnSp>
        <p:nvCxnSpPr>
          <p:cNvPr id="15" name="Straight Connector 14"/>
          <p:cNvCxnSpPr/>
          <p:nvPr/>
        </p:nvCxnSpPr>
        <p:spPr bwMode="auto">
          <a:xfrm>
            <a:off x="1737360" y="3208939"/>
            <a:ext cx="3749040" cy="0"/>
          </a:xfrm>
          <a:prstGeom prst="line">
            <a:avLst/>
          </a:prstGeom>
          <a:noFill/>
          <a:ln w="9525" cap="flat" cmpd="sng" algn="ctr">
            <a:solidFill>
              <a:schemeClr val="bg1"/>
            </a:solidFill>
            <a:prstDash val="sysDot"/>
            <a:round/>
            <a:headEnd type="none" w="med" len="med"/>
            <a:tailEnd type="none" w="med" len="med"/>
          </a:ln>
          <a:effectLst/>
        </p:spPr>
      </p:cxnSp>
      <p:cxnSp>
        <p:nvCxnSpPr>
          <p:cNvPr id="16" name="Straight Connector 15"/>
          <p:cNvCxnSpPr/>
          <p:nvPr/>
        </p:nvCxnSpPr>
        <p:spPr bwMode="auto">
          <a:xfrm>
            <a:off x="1737360" y="3870483"/>
            <a:ext cx="3497580" cy="0"/>
          </a:xfrm>
          <a:prstGeom prst="line">
            <a:avLst/>
          </a:prstGeom>
          <a:noFill/>
          <a:ln w="9525" cap="flat" cmpd="sng" algn="ctr">
            <a:solidFill>
              <a:schemeClr val="bg1"/>
            </a:solidFill>
            <a:prstDash val="sysDot"/>
            <a:round/>
            <a:headEnd type="none" w="med" len="med"/>
            <a:tailEnd type="none" w="med" len="med"/>
          </a:ln>
          <a:effectLst/>
        </p:spPr>
      </p:cxnSp>
      <p:sp>
        <p:nvSpPr>
          <p:cNvPr id="17" name="Rounded Rectangle 16"/>
          <p:cNvSpPr/>
          <p:nvPr/>
        </p:nvSpPr>
        <p:spPr bwMode="auto">
          <a:xfrm>
            <a:off x="444502" y="1369910"/>
            <a:ext cx="1104263" cy="3137193"/>
          </a:xfrm>
          <a:prstGeom prst="roundRect">
            <a:avLst>
              <a:gd name="adj" fmla="val 7258"/>
            </a:avLst>
          </a:prstGeom>
          <a:solidFill>
            <a:schemeClr val="accent6">
              <a:lumMod val="5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algn="ctr"/>
            <a:r>
              <a:rPr lang="en-US" b="1" dirty="0" smtClean="0">
                <a:solidFill>
                  <a:schemeClr val="bg1"/>
                </a:solidFill>
              </a:rPr>
              <a:t>Possible Options</a:t>
            </a:r>
            <a:endParaRPr kumimoji="0" lang="en-US" b="1" u="none" strike="noStrike" cap="none" normalizeH="0" baseline="0" dirty="0" smtClean="0">
              <a:ln>
                <a:noFill/>
              </a:ln>
              <a:solidFill>
                <a:schemeClr val="bg1"/>
              </a:solidFill>
              <a:effectLst/>
            </a:endParaRPr>
          </a:p>
        </p:txBody>
      </p:sp>
      <p:sp>
        <p:nvSpPr>
          <p:cNvPr id="18" name="Rounded Rectangle 17"/>
          <p:cNvSpPr/>
          <p:nvPr/>
        </p:nvSpPr>
        <p:spPr bwMode="auto">
          <a:xfrm>
            <a:off x="1548764" y="5134032"/>
            <a:ext cx="6938287" cy="1103281"/>
          </a:xfrm>
          <a:prstGeom prst="roundRect">
            <a:avLst/>
          </a:prstGeom>
          <a:solidFill>
            <a:schemeClr val="accent6">
              <a:lumMod val="60000"/>
              <a:lumOff val="40000"/>
            </a:schemeClr>
          </a:solidFill>
          <a:ln w="19050">
            <a:solidFill>
              <a:schemeClr val="accent1"/>
            </a:solidFill>
            <a:headEnd type="none" w="med" len="med"/>
            <a:tailEnd type="none" w="med" len="med"/>
          </a:ln>
          <a:effectLst>
            <a:outerShdw blurRad="63500" sx="102000" sy="102000" algn="ctr" rotWithShape="0">
              <a:prstClr val="black">
                <a:alpha val="40000"/>
              </a:prstClr>
            </a:outerShdw>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vert="horz" wrap="square" lIns="91440" tIns="91440" rIns="91440" bIns="91440" numCol="1" rtlCol="0" anchor="ctr" anchorCtr="0" compatLnSpc="1">
            <a:prstTxWarp prst="textNoShape">
              <a:avLst/>
            </a:prstTxWarp>
            <a:spAutoFit/>
          </a:bodyPr>
          <a:lstStyle/>
          <a:p>
            <a:pPr>
              <a:lnSpc>
                <a:spcPct val="110000"/>
              </a:lnSpc>
            </a:pPr>
            <a:r>
              <a:rPr lang="en-US" sz="1600" dirty="0" smtClean="0">
                <a:solidFill>
                  <a:schemeClr val="tx1"/>
                </a:solidFill>
              </a:rPr>
              <a:t>Wrong methodology or model is used</a:t>
            </a:r>
          </a:p>
          <a:p>
            <a:pPr>
              <a:lnSpc>
                <a:spcPct val="110000"/>
              </a:lnSpc>
            </a:pPr>
            <a:r>
              <a:rPr lang="en-US" sz="1600" dirty="0" smtClean="0">
                <a:solidFill>
                  <a:schemeClr val="tx1"/>
                </a:solidFill>
              </a:rPr>
              <a:t>Inaccurate actuarial calculation</a:t>
            </a:r>
          </a:p>
          <a:p>
            <a:pPr>
              <a:lnSpc>
                <a:spcPct val="110000"/>
              </a:lnSpc>
            </a:pPr>
            <a:r>
              <a:rPr lang="en-US" sz="1600" dirty="0" smtClean="0">
                <a:solidFill>
                  <a:schemeClr val="tx1"/>
                </a:solidFill>
              </a:rPr>
              <a:t>Miss out on relevant aspects in actuarial investigations </a:t>
            </a:r>
            <a:endParaRPr lang="en-US" sz="1600" dirty="0">
              <a:solidFill>
                <a:schemeClr val="tx1"/>
              </a:solidFill>
            </a:endParaRPr>
          </a:p>
        </p:txBody>
      </p:sp>
      <p:grpSp>
        <p:nvGrpSpPr>
          <p:cNvPr id="19" name="Group 18"/>
          <p:cNvGrpSpPr/>
          <p:nvPr/>
        </p:nvGrpSpPr>
        <p:grpSpPr>
          <a:xfrm>
            <a:off x="6383470" y="4654608"/>
            <a:ext cx="1215390" cy="381000"/>
            <a:chOff x="6192803" y="4297680"/>
            <a:chExt cx="1215390" cy="381000"/>
          </a:xfrm>
          <a:solidFill>
            <a:schemeClr val="bg1">
              <a:lumMod val="65000"/>
            </a:schemeClr>
          </a:solidFill>
        </p:grpSpPr>
        <p:sp>
          <p:nvSpPr>
            <p:cNvPr id="20" name="Down Arrow 19"/>
            <p:cNvSpPr/>
            <p:nvPr/>
          </p:nvSpPr>
          <p:spPr bwMode="auto">
            <a:xfrm>
              <a:off x="6192803" y="4297680"/>
              <a:ext cx="320040" cy="381000"/>
            </a:xfrm>
            <a:prstGeom prst="downArrow">
              <a:avLst/>
            </a:prstGeom>
            <a:grp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sp>
          <p:nvSpPr>
            <p:cNvPr id="21" name="Down Arrow 20"/>
            <p:cNvSpPr/>
            <p:nvPr/>
          </p:nvSpPr>
          <p:spPr bwMode="auto">
            <a:xfrm>
              <a:off x="6640478" y="4297680"/>
              <a:ext cx="320040" cy="381000"/>
            </a:xfrm>
            <a:prstGeom prst="downArrow">
              <a:avLst/>
            </a:prstGeom>
            <a:grp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sp>
          <p:nvSpPr>
            <p:cNvPr id="22" name="Down Arrow 21"/>
            <p:cNvSpPr/>
            <p:nvPr/>
          </p:nvSpPr>
          <p:spPr bwMode="auto">
            <a:xfrm>
              <a:off x="7088153" y="4297680"/>
              <a:ext cx="320040" cy="381000"/>
            </a:xfrm>
            <a:prstGeom prst="downArrow">
              <a:avLst/>
            </a:prstGeom>
            <a:grp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grpSp>
        <p:nvGrpSpPr>
          <p:cNvPr id="23" name="Group 22"/>
          <p:cNvGrpSpPr/>
          <p:nvPr/>
        </p:nvGrpSpPr>
        <p:grpSpPr>
          <a:xfrm>
            <a:off x="5495278" y="1420168"/>
            <a:ext cx="3185750" cy="3086934"/>
            <a:chOff x="5809957" y="1174971"/>
            <a:chExt cx="2976683" cy="3086934"/>
          </a:xfrm>
        </p:grpSpPr>
        <p:grpSp>
          <p:nvGrpSpPr>
            <p:cNvPr id="24" name="Group 23"/>
            <p:cNvGrpSpPr/>
            <p:nvPr/>
          </p:nvGrpSpPr>
          <p:grpSpPr>
            <a:xfrm>
              <a:off x="5809957" y="1174971"/>
              <a:ext cx="2976683" cy="3086934"/>
              <a:chOff x="5809957" y="1174971"/>
              <a:chExt cx="2976683" cy="3086934"/>
            </a:xfrm>
          </p:grpSpPr>
          <p:sp>
            <p:nvSpPr>
              <p:cNvPr id="26" name="Rounded Rectangle 25"/>
              <p:cNvSpPr/>
              <p:nvPr/>
            </p:nvSpPr>
            <p:spPr bwMode="auto">
              <a:xfrm>
                <a:off x="6100930" y="1174971"/>
                <a:ext cx="2394736" cy="441325"/>
              </a:xfrm>
              <a:prstGeom prst="roundRect">
                <a:avLst/>
              </a:prstGeom>
              <a:solidFill>
                <a:srgbClr val="FFFFFF"/>
              </a:solidFill>
              <a:ln w="12700" cap="flat" cmpd="sng" algn="ctr">
                <a:solidFill>
                  <a:schemeClr val="tx2"/>
                </a:solidFill>
                <a:prstDash val="solid"/>
                <a:round/>
                <a:headEnd type="none" w="med" len="med"/>
                <a:tailEnd type="none" w="med" len="med"/>
              </a:ln>
              <a:effectLst>
                <a:outerShdw blurRad="63500" sx="102000" sy="102000" algn="ctr" rotWithShape="0">
                  <a:prstClr val="black">
                    <a:alpha val="40000"/>
                  </a:prstClr>
                </a:outerShdw>
              </a:effectLst>
            </p:spPr>
            <p:txBody>
              <a:bodyPr anchor="ctr"/>
              <a:lstStyle/>
              <a:p>
                <a:pPr>
                  <a:defRPr/>
                </a:pPr>
                <a:endParaRPr lang="en-US" sz="1400" kern="0">
                  <a:solidFill>
                    <a:srgbClr val="000000"/>
                  </a:solidFill>
                  <a:cs typeface="Arial" pitchFamily="34" charset="0"/>
                </a:endParaRPr>
              </a:p>
            </p:txBody>
          </p:sp>
          <p:sp>
            <p:nvSpPr>
              <p:cNvPr id="27" name="Rounded Rectangle 26"/>
              <p:cNvSpPr/>
              <p:nvPr/>
            </p:nvSpPr>
            <p:spPr bwMode="auto">
              <a:xfrm>
                <a:off x="5809957" y="1500994"/>
                <a:ext cx="2976683" cy="2760911"/>
              </a:xfrm>
              <a:prstGeom prst="roundRect">
                <a:avLst>
                  <a:gd name="adj" fmla="val 6250"/>
                </a:avLst>
              </a:prstGeom>
              <a:solidFill>
                <a:schemeClr val="accent3">
                  <a:lumMod val="40000"/>
                  <a:lumOff val="60000"/>
                </a:schemeClr>
              </a:solidFill>
              <a:ln w="6350" cap="flat" cmpd="sng" algn="ctr">
                <a:solidFill>
                  <a:srgbClr val="FFFFFF"/>
                </a:solidFill>
                <a:prstDash val="solid"/>
                <a:round/>
                <a:headEnd type="none" w="med" len="med"/>
                <a:tailEnd type="none" w="med" len="med"/>
              </a:ln>
              <a:effectLst>
                <a:outerShdw blurRad="50800" dist="38100" dir="5400000" algn="t" rotWithShape="0">
                  <a:prstClr val="black">
                    <a:alpha val="40000"/>
                  </a:prstClr>
                </a:outerShdw>
              </a:effectLst>
            </p:spPr>
            <p:txBody>
              <a:bodyPr lIns="73152" tIns="44450" rIns="44450" bIns="44450"/>
              <a:lstStyle/>
              <a:p>
                <a:pPr marL="160338" indent="-160338">
                  <a:lnSpc>
                    <a:spcPct val="120000"/>
                  </a:lnSpc>
                  <a:spcBef>
                    <a:spcPts val="300"/>
                  </a:spcBef>
                  <a:spcAft>
                    <a:spcPts val="300"/>
                  </a:spcAft>
                  <a:buClr>
                    <a:srgbClr val="F68B1F"/>
                  </a:buClr>
                  <a:buFont typeface="Wingdings" pitchFamily="2" charset="2"/>
                  <a:buChar char="§"/>
                  <a:defRPr/>
                </a:pPr>
                <a:endParaRPr lang="en-US" sz="1200" b="0" kern="0" dirty="0">
                  <a:solidFill>
                    <a:sysClr val="windowText" lastClr="000000"/>
                  </a:solidFill>
                  <a:cs typeface="Arial" pitchFamily="34" charset="0"/>
                </a:endParaRPr>
              </a:p>
            </p:txBody>
          </p:sp>
          <p:sp>
            <p:nvSpPr>
              <p:cNvPr id="28" name="Rounded Rectangle 27"/>
              <p:cNvSpPr/>
              <p:nvPr/>
            </p:nvSpPr>
            <p:spPr bwMode="auto">
              <a:xfrm>
                <a:off x="6131830" y="1211483"/>
                <a:ext cx="2332937" cy="600186"/>
              </a:xfrm>
              <a:prstGeom prst="roundRect">
                <a:avLst/>
              </a:prstGeom>
              <a:solidFill>
                <a:schemeClr val="bg1">
                  <a:lumMod val="50000"/>
                </a:schemeClr>
              </a:solidFill>
              <a:ln w="12700" cap="flat" cmpd="sng" algn="ctr">
                <a:solidFill>
                  <a:srgbClr val="FFFFFF"/>
                </a:solidFill>
                <a:prstDash val="solid"/>
                <a:round/>
                <a:headEnd type="none" w="med" len="med"/>
                <a:tailEnd type="none" w="med" len="med"/>
              </a:ln>
              <a:effectLst/>
            </p:spPr>
            <p:txBody>
              <a:bodyPr lIns="44450" tIns="44450" rIns="44450" bIns="44450" anchor="ctr"/>
              <a:lstStyle/>
              <a:p>
                <a:pPr algn="ctr">
                  <a:defRPr/>
                </a:pPr>
                <a:r>
                  <a:rPr lang="en-US" sz="1500" b="1" kern="0" dirty="0" smtClean="0">
                    <a:solidFill>
                      <a:srgbClr val="FFFFFF"/>
                    </a:solidFill>
                    <a:cs typeface="Arial" pitchFamily="34" charset="0"/>
                  </a:rPr>
                  <a:t>Follow the basic principles</a:t>
                </a:r>
                <a:endParaRPr lang="en-US" sz="1500" b="1" kern="0" dirty="0">
                  <a:solidFill>
                    <a:srgbClr val="FFFFFF"/>
                  </a:solidFill>
                  <a:cs typeface="Arial" pitchFamily="34" charset="0"/>
                </a:endParaRPr>
              </a:p>
            </p:txBody>
          </p:sp>
        </p:grpSp>
        <p:sp>
          <p:nvSpPr>
            <p:cNvPr id="25" name="Rectangle 24"/>
            <p:cNvSpPr/>
            <p:nvPr/>
          </p:nvSpPr>
          <p:spPr bwMode="auto">
            <a:xfrm>
              <a:off x="5868022" y="1977929"/>
              <a:ext cx="2860553" cy="1997672"/>
            </a:xfrm>
            <a:prstGeom prst="rect">
              <a:avLst/>
            </a:prstGeom>
            <a:noFill/>
            <a:ln w="6350" cap="flat" cmpd="sng" algn="ctr">
              <a:noFill/>
              <a:prstDash val="solid"/>
              <a:round/>
              <a:headEnd type="none" w="med" len="med"/>
              <a:tailEnd type="none" w="med" len="med"/>
            </a:ln>
            <a:effectLst/>
          </p:spPr>
          <p:txBody>
            <a:bodyPr tIns="44450" rIns="91440" bIns="44450"/>
            <a:lstStyle/>
            <a:p>
              <a:pPr marL="230188" indent="-230188">
                <a:spcBef>
                  <a:spcPts val="600"/>
                </a:spcBef>
                <a:spcAft>
                  <a:spcPts val="600"/>
                </a:spcAft>
                <a:buClr>
                  <a:schemeClr val="tx1"/>
                </a:buClr>
                <a:buFont typeface="Wingdings" pitchFamily="2" charset="2"/>
                <a:buChar char="§"/>
                <a:defRPr/>
              </a:pPr>
              <a:r>
                <a:rPr lang="en-US" sz="1400" kern="0" dirty="0" smtClean="0">
                  <a:solidFill>
                    <a:sysClr val="windowText" lastClr="000000"/>
                  </a:solidFill>
                  <a:cs typeface="Arial" pitchFamily="34" charset="0"/>
                </a:rPr>
                <a:t>Data extensive work – validation checks are useful ways to minimise over-reliance on data as it is</a:t>
              </a:r>
              <a:endParaRPr lang="en-US" sz="1400" kern="0" dirty="0">
                <a:solidFill>
                  <a:sysClr val="windowText" lastClr="000000"/>
                </a:solidFill>
                <a:cs typeface="Arial" pitchFamily="34" charset="0"/>
              </a:endParaRPr>
            </a:p>
            <a:p>
              <a:pPr marL="230188" indent="-230188">
                <a:spcBef>
                  <a:spcPts val="600"/>
                </a:spcBef>
                <a:spcAft>
                  <a:spcPts val="600"/>
                </a:spcAft>
                <a:buClr>
                  <a:schemeClr val="tx1"/>
                </a:buClr>
                <a:buFont typeface="Wingdings" pitchFamily="2" charset="2"/>
                <a:buChar char="§"/>
                <a:defRPr/>
              </a:pPr>
              <a:r>
                <a:rPr lang="en-US" sz="1400" kern="0" dirty="0" smtClean="0">
                  <a:solidFill>
                    <a:sysClr val="windowText" lastClr="000000"/>
                  </a:solidFill>
                  <a:cs typeface="Arial" pitchFamily="34" charset="0"/>
                </a:rPr>
                <a:t>Many of the tasks are process oriented and periodic in nature – following updated process documents can reduce the risk of process error</a:t>
              </a:r>
              <a:endParaRPr lang="en-US" sz="1400" kern="0" dirty="0">
                <a:solidFill>
                  <a:sysClr val="windowText" lastClr="000000"/>
                </a:solidFill>
                <a:cs typeface="Arial" pitchFamily="34" charset="0"/>
              </a:endParaRPr>
            </a:p>
          </p:txBody>
        </p:sp>
      </p:grpSp>
      <p:cxnSp>
        <p:nvCxnSpPr>
          <p:cNvPr id="29" name="Elbow Connector 28"/>
          <p:cNvCxnSpPr>
            <a:stCxn id="8" idx="1"/>
            <a:endCxn id="12" idx="1"/>
          </p:cNvCxnSpPr>
          <p:nvPr/>
        </p:nvCxnSpPr>
        <p:spPr bwMode="auto">
          <a:xfrm rot="10800000" flipH="1" flipV="1">
            <a:off x="1843968" y="1632431"/>
            <a:ext cx="2" cy="2443455"/>
          </a:xfrm>
          <a:prstGeom prst="bentConnector3">
            <a:avLst>
              <a:gd name="adj1" fmla="val -11430000000"/>
            </a:avLst>
          </a:prstGeom>
          <a:noFill/>
          <a:ln w="12700" cap="flat" cmpd="sng" algn="ctr">
            <a:solidFill>
              <a:schemeClr val="bg1"/>
            </a:solidFill>
            <a:prstDash val="solid"/>
            <a:round/>
            <a:headEnd type="oval" w="med" len="med"/>
            <a:tailEnd type="oval" w="med" len="med"/>
          </a:ln>
          <a:effectLst/>
        </p:spPr>
      </p:cxnSp>
      <p:cxnSp>
        <p:nvCxnSpPr>
          <p:cNvPr id="30" name="Elbow Connector 29"/>
          <p:cNvCxnSpPr/>
          <p:nvPr/>
        </p:nvCxnSpPr>
        <p:spPr bwMode="auto">
          <a:xfrm rot="10800000" flipH="1" flipV="1">
            <a:off x="1843966" y="2351288"/>
            <a:ext cx="2" cy="1221728"/>
          </a:xfrm>
          <a:prstGeom prst="bentConnector3">
            <a:avLst>
              <a:gd name="adj1" fmla="val -11430000000"/>
            </a:avLst>
          </a:prstGeom>
          <a:noFill/>
          <a:ln w="12700" cap="flat" cmpd="sng" algn="ctr">
            <a:solidFill>
              <a:schemeClr val="bg1"/>
            </a:solidFill>
            <a:prstDash val="solid"/>
            <a:round/>
            <a:headEnd type="oval" w="med" len="med"/>
            <a:tailEnd type="oval" w="med" len="med"/>
          </a:ln>
          <a:effectLst/>
        </p:spPr>
      </p:cxnSp>
      <p:cxnSp>
        <p:nvCxnSpPr>
          <p:cNvPr id="31" name="Elbow Connector 30"/>
          <p:cNvCxnSpPr/>
          <p:nvPr/>
        </p:nvCxnSpPr>
        <p:spPr bwMode="auto">
          <a:xfrm rot="10800000" flipH="1" flipV="1">
            <a:off x="1843965" y="2348880"/>
            <a:ext cx="3" cy="610864"/>
          </a:xfrm>
          <a:prstGeom prst="bentConnector3">
            <a:avLst>
              <a:gd name="adj1" fmla="val -7620000000"/>
            </a:avLst>
          </a:prstGeom>
          <a:noFill/>
          <a:ln w="12700" cap="flat" cmpd="sng" algn="ctr">
            <a:solidFill>
              <a:schemeClr val="bg1"/>
            </a:solidFill>
            <a:prstDash val="solid"/>
            <a:round/>
            <a:headEnd type="oval" w="med" len="med"/>
            <a:tailEnd type="oval" w="med" len="med"/>
          </a:ln>
          <a:effectLst/>
        </p:spPr>
      </p:cxnSp>
      <p:sp>
        <p:nvSpPr>
          <p:cNvPr id="32" name="Rounded Rectangle 31"/>
          <p:cNvSpPr/>
          <p:nvPr/>
        </p:nvSpPr>
        <p:spPr bwMode="auto">
          <a:xfrm>
            <a:off x="719169" y="4654608"/>
            <a:ext cx="2496791" cy="600186"/>
          </a:xfrm>
          <a:prstGeom prst="roundRect">
            <a:avLst/>
          </a:prstGeom>
          <a:solidFill>
            <a:schemeClr val="bg1">
              <a:lumMod val="50000"/>
            </a:schemeClr>
          </a:solidFill>
          <a:ln w="12700" cap="flat" cmpd="sng" algn="ctr">
            <a:solidFill>
              <a:srgbClr val="FFFFFF"/>
            </a:solidFill>
            <a:prstDash val="solid"/>
            <a:round/>
            <a:headEnd type="none" w="med" len="med"/>
            <a:tailEnd type="none" w="med" len="med"/>
          </a:ln>
          <a:effectLst/>
        </p:spPr>
        <p:txBody>
          <a:bodyPr lIns="44450" tIns="44450" rIns="44450" bIns="44450" anchor="ctr"/>
          <a:lstStyle/>
          <a:p>
            <a:pPr algn="ctr">
              <a:defRPr/>
            </a:pPr>
            <a:r>
              <a:rPr lang="en-US" sz="1500" b="1" kern="0" dirty="0" smtClean="0">
                <a:solidFill>
                  <a:srgbClr val="FFFFFF"/>
                </a:solidFill>
                <a:cs typeface="Arial" pitchFamily="34" charset="0"/>
              </a:rPr>
              <a:t>Which risks are mitigated?</a:t>
            </a:r>
            <a:endParaRPr lang="en-US" sz="1500" b="1" kern="0" dirty="0">
              <a:solidFill>
                <a:srgbClr val="FFFFFF"/>
              </a:solidFill>
              <a:cs typeface="Arial" pitchFamily="34" charset="0"/>
            </a:endParaRPr>
          </a:p>
        </p:txBody>
      </p:sp>
      <p:sp>
        <p:nvSpPr>
          <p:cNvPr id="2" name="Right Arrow 1"/>
          <p:cNvSpPr/>
          <p:nvPr/>
        </p:nvSpPr>
        <p:spPr>
          <a:xfrm>
            <a:off x="899592" y="5301208"/>
            <a:ext cx="384048" cy="32004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p:cNvSpPr/>
          <p:nvPr/>
        </p:nvSpPr>
        <p:spPr>
          <a:xfrm>
            <a:off x="899592" y="5557232"/>
            <a:ext cx="384048" cy="32004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Arrow 33"/>
          <p:cNvSpPr/>
          <p:nvPr/>
        </p:nvSpPr>
        <p:spPr>
          <a:xfrm>
            <a:off x="899592" y="5845264"/>
            <a:ext cx="384048" cy="32004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56345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16</a:t>
            </a:fld>
            <a:endParaRPr lang="en-US" dirty="0">
              <a:solidFill>
                <a:srgbClr val="1F497D">
                  <a:lumMod val="75000"/>
                </a:srgbClr>
              </a:solidFill>
            </a:endParaRPr>
          </a:p>
        </p:txBody>
      </p:sp>
      <p:sp>
        <p:nvSpPr>
          <p:cNvPr id="7" name="Title 1"/>
          <p:cNvSpPr txBox="1">
            <a:spLocks/>
          </p:cNvSpPr>
          <p:nvPr/>
        </p:nvSpPr>
        <p:spPr>
          <a:xfrm>
            <a:off x="457200" y="209773"/>
            <a:ext cx="7497763" cy="842963"/>
          </a:xfrm>
          <a:prstGeom prst="rect">
            <a:avLst/>
          </a:prstGeom>
        </p:spPr>
        <p:txBody>
          <a:bodyPr vert="horz" lIns="91440" tIns="45720" rIns="91440" bIns="45720" rtlCol="0" anchor="ctr">
            <a:normAutofit fontScale="92500" lnSpcReduction="10000"/>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dirty="0" smtClean="0">
                <a:latin typeface="+mj-lt"/>
              </a:rPr>
              <a:t>Mitigation Plan</a:t>
            </a:r>
          </a:p>
          <a:p>
            <a:r>
              <a:rPr lang="en-US" sz="2400" dirty="0" smtClean="0">
                <a:solidFill>
                  <a:schemeClr val="bg1">
                    <a:lumMod val="50000"/>
                  </a:schemeClr>
                </a:solidFill>
                <a:latin typeface="+mj-lt"/>
              </a:rPr>
              <a:t>Use of professional guidance and other inputs</a:t>
            </a:r>
          </a:p>
        </p:txBody>
      </p:sp>
      <p:sp>
        <p:nvSpPr>
          <p:cNvPr id="6" name="Pentagon 5"/>
          <p:cNvSpPr/>
          <p:nvPr/>
        </p:nvSpPr>
        <p:spPr bwMode="auto">
          <a:xfrm>
            <a:off x="1452785" y="1369910"/>
            <a:ext cx="3883120" cy="3137193"/>
          </a:xfrm>
          <a:prstGeom prst="homePlate">
            <a:avLst>
              <a:gd name="adj" fmla="val 18490"/>
            </a:avLst>
          </a:prstGeom>
          <a:solidFill>
            <a:schemeClr val="accent6">
              <a:lumMod val="75000"/>
            </a:schemeClr>
          </a:solidFill>
          <a:ln w="12700"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bg1"/>
              </a:solidFill>
              <a:effectLst/>
              <a:latin typeface="Arial" pitchFamily="34" charset="0"/>
            </a:endParaRPr>
          </a:p>
        </p:txBody>
      </p:sp>
      <p:sp>
        <p:nvSpPr>
          <p:cNvPr id="8" name="Rectangle 7"/>
          <p:cNvSpPr/>
          <p:nvPr/>
        </p:nvSpPr>
        <p:spPr>
          <a:xfrm>
            <a:off x="1843968" y="1487520"/>
            <a:ext cx="2900779" cy="289823"/>
          </a:xfrm>
          <a:prstGeom prst="rect">
            <a:avLst/>
          </a:prstGeom>
        </p:spPr>
        <p:txBody>
          <a:bodyPr wrap="square" lIns="91440" tIns="44450" rIns="44450" bIns="44450" anchor="t" anchorCtr="0">
            <a:noAutofit/>
          </a:bodyPr>
          <a:lstStyle/>
          <a:p>
            <a:r>
              <a:rPr lang="en-US" sz="1400" b="1" dirty="0" smtClean="0">
                <a:solidFill>
                  <a:schemeClr val="bg1"/>
                </a:solidFill>
              </a:rPr>
              <a:t>Follow various Guidance Notes issued by the IAI</a:t>
            </a:r>
            <a:endParaRPr lang="en-US" sz="1400" b="1" i="1" dirty="0">
              <a:solidFill>
                <a:schemeClr val="bg1"/>
              </a:solidFill>
            </a:endParaRPr>
          </a:p>
        </p:txBody>
      </p:sp>
      <p:sp>
        <p:nvSpPr>
          <p:cNvPr id="9" name="Rectangle 8"/>
          <p:cNvSpPr/>
          <p:nvPr/>
        </p:nvSpPr>
        <p:spPr>
          <a:xfrm>
            <a:off x="1843966" y="2132856"/>
            <a:ext cx="3322394" cy="289823"/>
          </a:xfrm>
          <a:prstGeom prst="rect">
            <a:avLst/>
          </a:prstGeom>
        </p:spPr>
        <p:txBody>
          <a:bodyPr wrap="square" lIns="91440" tIns="44450" rIns="44450" bIns="44450" anchor="t" anchorCtr="0">
            <a:noAutofit/>
          </a:bodyPr>
          <a:lstStyle/>
          <a:p>
            <a:r>
              <a:rPr lang="en-US" sz="1400" b="1" dirty="0">
                <a:solidFill>
                  <a:schemeClr val="bg1"/>
                </a:solidFill>
              </a:rPr>
              <a:t>Interaction with Peer Actuaries - </a:t>
            </a:r>
            <a:r>
              <a:rPr lang="en-US" sz="1400" b="1" dirty="0" smtClean="0">
                <a:solidFill>
                  <a:schemeClr val="bg1"/>
                </a:solidFill>
              </a:rPr>
              <a:t>Compare high level KPI with </a:t>
            </a:r>
            <a:r>
              <a:rPr lang="en-US" sz="1400" b="1" dirty="0">
                <a:solidFill>
                  <a:schemeClr val="bg1"/>
                </a:solidFill>
              </a:rPr>
              <a:t>Peer </a:t>
            </a:r>
            <a:r>
              <a:rPr lang="en-US" sz="1400" b="1" dirty="0" smtClean="0">
                <a:solidFill>
                  <a:schemeClr val="bg1"/>
                </a:solidFill>
              </a:rPr>
              <a:t>companies</a:t>
            </a:r>
            <a:endParaRPr lang="en-US" sz="1300" b="1" dirty="0">
              <a:solidFill>
                <a:schemeClr val="bg1"/>
              </a:solidFill>
            </a:endParaRPr>
          </a:p>
        </p:txBody>
      </p:sp>
      <p:sp>
        <p:nvSpPr>
          <p:cNvPr id="10" name="Rectangle 9"/>
          <p:cNvSpPr/>
          <p:nvPr/>
        </p:nvSpPr>
        <p:spPr>
          <a:xfrm>
            <a:off x="1843969" y="2708920"/>
            <a:ext cx="3322391" cy="289823"/>
          </a:xfrm>
          <a:prstGeom prst="rect">
            <a:avLst/>
          </a:prstGeom>
        </p:spPr>
        <p:txBody>
          <a:bodyPr wrap="square" lIns="91440" tIns="44450" rIns="44450" bIns="44450" anchor="t" anchorCtr="0">
            <a:noAutofit/>
          </a:bodyPr>
          <a:lstStyle/>
          <a:p>
            <a:r>
              <a:rPr lang="en-US" sz="1400" b="1" dirty="0" smtClean="0">
                <a:solidFill>
                  <a:schemeClr val="bg1"/>
                </a:solidFill>
              </a:rPr>
              <a:t>Continuous professional developments and regular trainings</a:t>
            </a:r>
            <a:endParaRPr lang="en-US" sz="1400" b="1" dirty="0">
              <a:solidFill>
                <a:schemeClr val="bg1"/>
              </a:solidFill>
            </a:endParaRPr>
          </a:p>
        </p:txBody>
      </p:sp>
      <p:sp>
        <p:nvSpPr>
          <p:cNvPr id="11" name="Rectangle 10"/>
          <p:cNvSpPr/>
          <p:nvPr/>
        </p:nvSpPr>
        <p:spPr>
          <a:xfrm>
            <a:off x="1843968" y="3320112"/>
            <a:ext cx="3185232" cy="289823"/>
          </a:xfrm>
          <a:prstGeom prst="rect">
            <a:avLst/>
          </a:prstGeom>
        </p:spPr>
        <p:txBody>
          <a:bodyPr wrap="square" lIns="91440" tIns="44450" rIns="44450" bIns="44450" anchor="t" anchorCtr="0">
            <a:noAutofit/>
          </a:bodyPr>
          <a:lstStyle/>
          <a:p>
            <a:r>
              <a:rPr lang="en-US" sz="1400" b="1" dirty="0" smtClean="0">
                <a:solidFill>
                  <a:schemeClr val="bg1"/>
                </a:solidFill>
              </a:rPr>
              <a:t>Keep abreast of the various regulatory developments</a:t>
            </a:r>
            <a:endParaRPr lang="en-US" sz="1400" b="1" dirty="0">
              <a:solidFill>
                <a:schemeClr val="bg1"/>
              </a:solidFill>
            </a:endParaRPr>
          </a:p>
        </p:txBody>
      </p:sp>
      <p:sp>
        <p:nvSpPr>
          <p:cNvPr id="12" name="Rectangle 11"/>
          <p:cNvSpPr/>
          <p:nvPr/>
        </p:nvSpPr>
        <p:spPr>
          <a:xfrm>
            <a:off x="1843970" y="3930975"/>
            <a:ext cx="2900778" cy="289823"/>
          </a:xfrm>
          <a:prstGeom prst="rect">
            <a:avLst/>
          </a:prstGeom>
        </p:spPr>
        <p:txBody>
          <a:bodyPr wrap="square" lIns="91440" tIns="44450" rIns="44450" bIns="44450" anchor="t" anchorCtr="0">
            <a:noAutofit/>
          </a:bodyPr>
          <a:lstStyle/>
          <a:p>
            <a:r>
              <a:rPr lang="en-US" sz="1400" b="1" dirty="0" smtClean="0">
                <a:solidFill>
                  <a:schemeClr val="bg1"/>
                </a:solidFill>
              </a:rPr>
              <a:t>Keep up-to-date with legal and socio economic changes</a:t>
            </a:r>
            <a:endParaRPr lang="en-US" sz="1300" b="1" dirty="0">
              <a:solidFill>
                <a:schemeClr val="bg1"/>
              </a:solidFill>
            </a:endParaRPr>
          </a:p>
        </p:txBody>
      </p:sp>
      <p:cxnSp>
        <p:nvCxnSpPr>
          <p:cNvPr id="13" name="Straight Connector 12"/>
          <p:cNvCxnSpPr/>
          <p:nvPr/>
        </p:nvCxnSpPr>
        <p:spPr bwMode="auto">
          <a:xfrm>
            <a:off x="1737360" y="2037891"/>
            <a:ext cx="3429000" cy="0"/>
          </a:xfrm>
          <a:prstGeom prst="line">
            <a:avLst/>
          </a:prstGeom>
          <a:noFill/>
          <a:ln w="9525" cap="flat" cmpd="sng" algn="ctr">
            <a:solidFill>
              <a:schemeClr val="bg1"/>
            </a:solidFill>
            <a:prstDash val="sysDot"/>
            <a:round/>
            <a:headEnd type="none" w="med" len="med"/>
            <a:tailEnd type="none" w="med" len="med"/>
          </a:ln>
          <a:effectLst/>
        </p:spPr>
      </p:cxnSp>
      <p:cxnSp>
        <p:nvCxnSpPr>
          <p:cNvPr id="14" name="Straight Connector 13"/>
          <p:cNvCxnSpPr/>
          <p:nvPr/>
        </p:nvCxnSpPr>
        <p:spPr bwMode="auto">
          <a:xfrm>
            <a:off x="1737360" y="2648755"/>
            <a:ext cx="3665855" cy="0"/>
          </a:xfrm>
          <a:prstGeom prst="line">
            <a:avLst/>
          </a:prstGeom>
          <a:noFill/>
          <a:ln w="9525" cap="flat" cmpd="sng" algn="ctr">
            <a:solidFill>
              <a:schemeClr val="bg1"/>
            </a:solidFill>
            <a:prstDash val="sysDot"/>
            <a:round/>
            <a:headEnd type="none" w="med" len="med"/>
            <a:tailEnd type="none" w="med" len="med"/>
          </a:ln>
          <a:effectLst/>
        </p:spPr>
      </p:cxnSp>
      <p:cxnSp>
        <p:nvCxnSpPr>
          <p:cNvPr id="15" name="Straight Connector 14"/>
          <p:cNvCxnSpPr/>
          <p:nvPr/>
        </p:nvCxnSpPr>
        <p:spPr bwMode="auto">
          <a:xfrm>
            <a:off x="1737360" y="3208939"/>
            <a:ext cx="3749040" cy="0"/>
          </a:xfrm>
          <a:prstGeom prst="line">
            <a:avLst/>
          </a:prstGeom>
          <a:noFill/>
          <a:ln w="9525" cap="flat" cmpd="sng" algn="ctr">
            <a:solidFill>
              <a:schemeClr val="bg1"/>
            </a:solidFill>
            <a:prstDash val="sysDot"/>
            <a:round/>
            <a:headEnd type="none" w="med" len="med"/>
            <a:tailEnd type="none" w="med" len="med"/>
          </a:ln>
          <a:effectLst/>
        </p:spPr>
      </p:cxnSp>
      <p:cxnSp>
        <p:nvCxnSpPr>
          <p:cNvPr id="16" name="Straight Connector 15"/>
          <p:cNvCxnSpPr/>
          <p:nvPr/>
        </p:nvCxnSpPr>
        <p:spPr bwMode="auto">
          <a:xfrm>
            <a:off x="1737360" y="3870483"/>
            <a:ext cx="3497580" cy="0"/>
          </a:xfrm>
          <a:prstGeom prst="line">
            <a:avLst/>
          </a:prstGeom>
          <a:noFill/>
          <a:ln w="9525" cap="flat" cmpd="sng" algn="ctr">
            <a:solidFill>
              <a:schemeClr val="bg1"/>
            </a:solidFill>
            <a:prstDash val="sysDot"/>
            <a:round/>
            <a:headEnd type="none" w="med" len="med"/>
            <a:tailEnd type="none" w="med" len="med"/>
          </a:ln>
          <a:effectLst/>
        </p:spPr>
      </p:cxnSp>
      <p:sp>
        <p:nvSpPr>
          <p:cNvPr id="17" name="Rounded Rectangle 16"/>
          <p:cNvSpPr/>
          <p:nvPr/>
        </p:nvSpPr>
        <p:spPr bwMode="auto">
          <a:xfrm>
            <a:off x="444502" y="1369910"/>
            <a:ext cx="1104263" cy="3137193"/>
          </a:xfrm>
          <a:prstGeom prst="roundRect">
            <a:avLst>
              <a:gd name="adj" fmla="val 7258"/>
            </a:avLst>
          </a:prstGeom>
          <a:solidFill>
            <a:schemeClr val="accent6">
              <a:lumMod val="5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algn="ctr"/>
            <a:r>
              <a:rPr lang="en-US" b="1" dirty="0" smtClean="0">
                <a:solidFill>
                  <a:schemeClr val="bg1"/>
                </a:solidFill>
              </a:rPr>
              <a:t>Possible Options</a:t>
            </a:r>
            <a:endParaRPr kumimoji="0" lang="en-US" b="1" u="none" strike="noStrike" cap="none" normalizeH="0" baseline="0" dirty="0" smtClean="0">
              <a:ln>
                <a:noFill/>
              </a:ln>
              <a:solidFill>
                <a:schemeClr val="bg1"/>
              </a:solidFill>
              <a:effectLst/>
            </a:endParaRPr>
          </a:p>
        </p:txBody>
      </p:sp>
      <p:grpSp>
        <p:nvGrpSpPr>
          <p:cNvPr id="23" name="Group 22"/>
          <p:cNvGrpSpPr/>
          <p:nvPr/>
        </p:nvGrpSpPr>
        <p:grpSpPr>
          <a:xfrm>
            <a:off x="5495278" y="1420168"/>
            <a:ext cx="3185750" cy="3086934"/>
            <a:chOff x="5809957" y="1174971"/>
            <a:chExt cx="2976683" cy="3086934"/>
          </a:xfrm>
        </p:grpSpPr>
        <p:grpSp>
          <p:nvGrpSpPr>
            <p:cNvPr id="24" name="Group 23"/>
            <p:cNvGrpSpPr/>
            <p:nvPr/>
          </p:nvGrpSpPr>
          <p:grpSpPr>
            <a:xfrm>
              <a:off x="5809957" y="1174971"/>
              <a:ext cx="2976683" cy="3086934"/>
              <a:chOff x="5809957" y="1174971"/>
              <a:chExt cx="2976683" cy="3086934"/>
            </a:xfrm>
          </p:grpSpPr>
          <p:sp>
            <p:nvSpPr>
              <p:cNvPr id="26" name="Rounded Rectangle 25"/>
              <p:cNvSpPr/>
              <p:nvPr/>
            </p:nvSpPr>
            <p:spPr bwMode="auto">
              <a:xfrm>
                <a:off x="6100930" y="1174971"/>
                <a:ext cx="2394736" cy="441325"/>
              </a:xfrm>
              <a:prstGeom prst="roundRect">
                <a:avLst/>
              </a:prstGeom>
              <a:solidFill>
                <a:srgbClr val="FFFFFF"/>
              </a:solidFill>
              <a:ln w="12700" cap="flat" cmpd="sng" algn="ctr">
                <a:solidFill>
                  <a:schemeClr val="tx2"/>
                </a:solidFill>
                <a:prstDash val="solid"/>
                <a:round/>
                <a:headEnd type="none" w="med" len="med"/>
                <a:tailEnd type="none" w="med" len="med"/>
              </a:ln>
              <a:effectLst>
                <a:outerShdw blurRad="63500" sx="102000" sy="102000" algn="ctr" rotWithShape="0">
                  <a:prstClr val="black">
                    <a:alpha val="40000"/>
                  </a:prstClr>
                </a:outerShdw>
              </a:effectLst>
            </p:spPr>
            <p:txBody>
              <a:bodyPr anchor="ctr"/>
              <a:lstStyle/>
              <a:p>
                <a:pPr>
                  <a:defRPr/>
                </a:pPr>
                <a:endParaRPr lang="en-US" sz="1400" kern="0">
                  <a:solidFill>
                    <a:srgbClr val="000000"/>
                  </a:solidFill>
                  <a:cs typeface="Arial" pitchFamily="34" charset="0"/>
                </a:endParaRPr>
              </a:p>
            </p:txBody>
          </p:sp>
          <p:sp>
            <p:nvSpPr>
              <p:cNvPr id="27" name="Rounded Rectangle 26"/>
              <p:cNvSpPr/>
              <p:nvPr/>
            </p:nvSpPr>
            <p:spPr bwMode="auto">
              <a:xfrm>
                <a:off x="5809957" y="1500994"/>
                <a:ext cx="2976683" cy="2760911"/>
              </a:xfrm>
              <a:prstGeom prst="roundRect">
                <a:avLst>
                  <a:gd name="adj" fmla="val 6250"/>
                </a:avLst>
              </a:prstGeom>
              <a:solidFill>
                <a:schemeClr val="accent3">
                  <a:lumMod val="40000"/>
                  <a:lumOff val="60000"/>
                </a:schemeClr>
              </a:solidFill>
              <a:ln w="6350" cap="flat" cmpd="sng" algn="ctr">
                <a:solidFill>
                  <a:srgbClr val="FFFFFF"/>
                </a:solidFill>
                <a:prstDash val="solid"/>
                <a:round/>
                <a:headEnd type="none" w="med" len="med"/>
                <a:tailEnd type="none" w="med" len="med"/>
              </a:ln>
              <a:effectLst>
                <a:outerShdw blurRad="50800" dist="38100" dir="5400000" algn="t" rotWithShape="0">
                  <a:prstClr val="black">
                    <a:alpha val="40000"/>
                  </a:prstClr>
                </a:outerShdw>
              </a:effectLst>
            </p:spPr>
            <p:txBody>
              <a:bodyPr lIns="73152" tIns="44450" rIns="44450" bIns="44450"/>
              <a:lstStyle/>
              <a:p>
                <a:pPr marL="160338" indent="-160338">
                  <a:lnSpc>
                    <a:spcPct val="120000"/>
                  </a:lnSpc>
                  <a:spcBef>
                    <a:spcPts val="300"/>
                  </a:spcBef>
                  <a:spcAft>
                    <a:spcPts val="300"/>
                  </a:spcAft>
                  <a:buClr>
                    <a:srgbClr val="F68B1F"/>
                  </a:buClr>
                  <a:buFont typeface="Wingdings" pitchFamily="2" charset="2"/>
                  <a:buChar char="§"/>
                  <a:defRPr/>
                </a:pPr>
                <a:endParaRPr lang="en-US" sz="1200" b="0" kern="0" dirty="0">
                  <a:solidFill>
                    <a:sysClr val="windowText" lastClr="000000"/>
                  </a:solidFill>
                  <a:cs typeface="Arial" pitchFamily="34" charset="0"/>
                </a:endParaRPr>
              </a:p>
            </p:txBody>
          </p:sp>
          <p:sp>
            <p:nvSpPr>
              <p:cNvPr id="28" name="Rounded Rectangle 27"/>
              <p:cNvSpPr/>
              <p:nvPr/>
            </p:nvSpPr>
            <p:spPr bwMode="auto">
              <a:xfrm>
                <a:off x="6131830" y="1211483"/>
                <a:ext cx="2332937" cy="600186"/>
              </a:xfrm>
              <a:prstGeom prst="roundRect">
                <a:avLst/>
              </a:prstGeom>
              <a:solidFill>
                <a:schemeClr val="bg1">
                  <a:lumMod val="50000"/>
                </a:schemeClr>
              </a:solidFill>
              <a:ln w="12700" cap="flat" cmpd="sng" algn="ctr">
                <a:solidFill>
                  <a:srgbClr val="FFFFFF"/>
                </a:solidFill>
                <a:prstDash val="solid"/>
                <a:round/>
                <a:headEnd type="none" w="med" len="med"/>
                <a:tailEnd type="none" w="med" len="med"/>
              </a:ln>
              <a:effectLst/>
            </p:spPr>
            <p:txBody>
              <a:bodyPr lIns="44450" tIns="44450" rIns="44450" bIns="44450" anchor="ctr"/>
              <a:lstStyle/>
              <a:p>
                <a:pPr algn="ctr">
                  <a:defRPr/>
                </a:pPr>
                <a:r>
                  <a:rPr lang="en-US" sz="1500" b="1" kern="0" dirty="0" smtClean="0">
                    <a:solidFill>
                      <a:srgbClr val="FFFFFF"/>
                    </a:solidFill>
                    <a:cs typeface="Arial" pitchFamily="34" charset="0"/>
                  </a:rPr>
                  <a:t>Seek professional guidance</a:t>
                </a:r>
                <a:endParaRPr lang="en-US" sz="1500" b="1" kern="0" dirty="0">
                  <a:solidFill>
                    <a:srgbClr val="FFFFFF"/>
                  </a:solidFill>
                  <a:cs typeface="Arial" pitchFamily="34" charset="0"/>
                </a:endParaRPr>
              </a:p>
            </p:txBody>
          </p:sp>
        </p:grpSp>
        <p:sp>
          <p:nvSpPr>
            <p:cNvPr id="25" name="Rectangle 24"/>
            <p:cNvSpPr/>
            <p:nvPr/>
          </p:nvSpPr>
          <p:spPr bwMode="auto">
            <a:xfrm>
              <a:off x="5868022" y="1977929"/>
              <a:ext cx="2860553" cy="1302994"/>
            </a:xfrm>
            <a:prstGeom prst="rect">
              <a:avLst/>
            </a:prstGeom>
            <a:noFill/>
            <a:ln w="6350" cap="flat" cmpd="sng" algn="ctr">
              <a:noFill/>
              <a:prstDash val="solid"/>
              <a:round/>
              <a:headEnd type="none" w="med" len="med"/>
              <a:tailEnd type="none" w="med" len="med"/>
            </a:ln>
            <a:effectLst/>
          </p:spPr>
          <p:txBody>
            <a:bodyPr tIns="44450" rIns="91440" bIns="44450"/>
            <a:lstStyle/>
            <a:p>
              <a:pPr marL="230188" indent="-230188">
                <a:spcBef>
                  <a:spcPts val="600"/>
                </a:spcBef>
                <a:spcAft>
                  <a:spcPts val="600"/>
                </a:spcAft>
                <a:buClr>
                  <a:schemeClr val="tx1"/>
                </a:buClr>
                <a:buFont typeface="Wingdings" pitchFamily="2" charset="2"/>
                <a:buChar char="§"/>
                <a:defRPr/>
              </a:pPr>
              <a:r>
                <a:rPr lang="en-US" sz="1400" kern="0" dirty="0" smtClean="0">
                  <a:solidFill>
                    <a:sysClr val="windowText" lastClr="000000"/>
                  </a:solidFill>
                  <a:cs typeface="Arial" pitchFamily="34" charset="0"/>
                </a:rPr>
                <a:t>Different guidance notes are meant to assist in the provision of actuarial advice and certification in various areas</a:t>
              </a:r>
              <a:endParaRPr lang="en-US" sz="1400" kern="0" dirty="0">
                <a:solidFill>
                  <a:sysClr val="windowText" lastClr="000000"/>
                </a:solidFill>
                <a:cs typeface="Arial" pitchFamily="34" charset="0"/>
              </a:endParaRPr>
            </a:p>
            <a:p>
              <a:pPr marL="230188" indent="-230188">
                <a:spcBef>
                  <a:spcPts val="600"/>
                </a:spcBef>
                <a:spcAft>
                  <a:spcPts val="600"/>
                </a:spcAft>
                <a:buClr>
                  <a:schemeClr val="tx1"/>
                </a:buClr>
                <a:buFont typeface="Wingdings" pitchFamily="2" charset="2"/>
                <a:buChar char="§"/>
                <a:defRPr/>
              </a:pPr>
              <a:r>
                <a:rPr lang="en-US" sz="1400" kern="0" dirty="0" smtClean="0">
                  <a:solidFill>
                    <a:sysClr val="windowText" lastClr="000000"/>
                  </a:solidFill>
                  <a:cs typeface="Arial" pitchFamily="34" charset="0"/>
                </a:rPr>
                <a:t>Important to remain conscious about the legal aspects of professional services and its implications</a:t>
              </a:r>
            </a:p>
            <a:p>
              <a:pPr marL="230188" indent="-230188">
                <a:spcBef>
                  <a:spcPts val="600"/>
                </a:spcBef>
                <a:spcAft>
                  <a:spcPts val="600"/>
                </a:spcAft>
                <a:buClr>
                  <a:schemeClr val="tx1"/>
                </a:buClr>
                <a:buFont typeface="Wingdings" pitchFamily="2" charset="2"/>
                <a:buChar char="§"/>
                <a:defRPr/>
              </a:pPr>
              <a:endParaRPr lang="en-US" sz="1400" kern="0" dirty="0">
                <a:solidFill>
                  <a:sysClr val="windowText" lastClr="000000"/>
                </a:solidFill>
                <a:cs typeface="Arial" pitchFamily="34" charset="0"/>
              </a:endParaRPr>
            </a:p>
          </p:txBody>
        </p:sp>
      </p:grpSp>
      <p:cxnSp>
        <p:nvCxnSpPr>
          <p:cNvPr id="29" name="Elbow Connector 28"/>
          <p:cNvCxnSpPr>
            <a:stCxn id="8" idx="1"/>
            <a:endCxn id="12" idx="1"/>
          </p:cNvCxnSpPr>
          <p:nvPr/>
        </p:nvCxnSpPr>
        <p:spPr bwMode="auto">
          <a:xfrm rot="10800000" flipH="1" flipV="1">
            <a:off x="1843968" y="1632431"/>
            <a:ext cx="2" cy="2443455"/>
          </a:xfrm>
          <a:prstGeom prst="bentConnector3">
            <a:avLst>
              <a:gd name="adj1" fmla="val -11430000000"/>
            </a:avLst>
          </a:prstGeom>
          <a:noFill/>
          <a:ln w="12700" cap="flat" cmpd="sng" algn="ctr">
            <a:solidFill>
              <a:schemeClr val="bg1"/>
            </a:solidFill>
            <a:prstDash val="solid"/>
            <a:round/>
            <a:headEnd type="oval" w="med" len="med"/>
            <a:tailEnd type="oval" w="med" len="med"/>
          </a:ln>
          <a:effectLst/>
        </p:spPr>
      </p:cxnSp>
      <p:cxnSp>
        <p:nvCxnSpPr>
          <p:cNvPr id="30" name="Elbow Connector 29"/>
          <p:cNvCxnSpPr/>
          <p:nvPr/>
        </p:nvCxnSpPr>
        <p:spPr bwMode="auto">
          <a:xfrm rot="10800000" flipH="1" flipV="1">
            <a:off x="1843966" y="2351288"/>
            <a:ext cx="2" cy="1221728"/>
          </a:xfrm>
          <a:prstGeom prst="bentConnector3">
            <a:avLst>
              <a:gd name="adj1" fmla="val -11430000000"/>
            </a:avLst>
          </a:prstGeom>
          <a:noFill/>
          <a:ln w="12700" cap="flat" cmpd="sng" algn="ctr">
            <a:solidFill>
              <a:schemeClr val="bg1"/>
            </a:solidFill>
            <a:prstDash val="solid"/>
            <a:round/>
            <a:headEnd type="oval" w="med" len="med"/>
            <a:tailEnd type="oval" w="med" len="med"/>
          </a:ln>
          <a:effectLst/>
        </p:spPr>
      </p:cxnSp>
      <p:cxnSp>
        <p:nvCxnSpPr>
          <p:cNvPr id="31" name="Elbow Connector 30"/>
          <p:cNvCxnSpPr/>
          <p:nvPr/>
        </p:nvCxnSpPr>
        <p:spPr bwMode="auto">
          <a:xfrm rot="10800000" flipH="1" flipV="1">
            <a:off x="1843965" y="2348880"/>
            <a:ext cx="3" cy="610864"/>
          </a:xfrm>
          <a:prstGeom prst="bentConnector3">
            <a:avLst>
              <a:gd name="adj1" fmla="val -7620000000"/>
            </a:avLst>
          </a:prstGeom>
          <a:noFill/>
          <a:ln w="12700" cap="flat" cmpd="sng" algn="ctr">
            <a:solidFill>
              <a:schemeClr val="bg1"/>
            </a:solidFill>
            <a:prstDash val="solid"/>
            <a:round/>
            <a:headEnd type="oval" w="med" len="med"/>
            <a:tailEnd type="oval" w="med" len="med"/>
          </a:ln>
          <a:effectLst/>
        </p:spPr>
      </p:cxnSp>
      <p:sp>
        <p:nvSpPr>
          <p:cNvPr id="32" name="Rounded Rectangle 31"/>
          <p:cNvSpPr/>
          <p:nvPr/>
        </p:nvSpPr>
        <p:spPr bwMode="auto">
          <a:xfrm>
            <a:off x="1548764" y="5134032"/>
            <a:ext cx="6938287" cy="1103281"/>
          </a:xfrm>
          <a:prstGeom prst="roundRect">
            <a:avLst/>
          </a:prstGeom>
          <a:solidFill>
            <a:schemeClr val="accent6">
              <a:lumMod val="60000"/>
              <a:lumOff val="40000"/>
            </a:schemeClr>
          </a:solidFill>
          <a:ln w="19050">
            <a:solidFill>
              <a:schemeClr val="accent1"/>
            </a:solidFill>
            <a:headEnd type="none" w="med" len="med"/>
            <a:tailEnd type="none" w="med" len="med"/>
          </a:ln>
          <a:effectLst>
            <a:outerShdw blurRad="63500" sx="102000" sy="102000" algn="ctr" rotWithShape="0">
              <a:prstClr val="black">
                <a:alpha val="40000"/>
              </a:prstClr>
            </a:outerShdw>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vert="horz" wrap="square" lIns="91440" tIns="91440" rIns="91440" bIns="91440" numCol="1" rtlCol="0" anchor="ctr" anchorCtr="0" compatLnSpc="1">
            <a:prstTxWarp prst="textNoShape">
              <a:avLst/>
            </a:prstTxWarp>
            <a:spAutoFit/>
          </a:bodyPr>
          <a:lstStyle/>
          <a:p>
            <a:pPr>
              <a:lnSpc>
                <a:spcPct val="110000"/>
              </a:lnSpc>
            </a:pPr>
            <a:r>
              <a:rPr lang="en-US" sz="1600" dirty="0" smtClean="0">
                <a:solidFill>
                  <a:schemeClr val="tx1"/>
                </a:solidFill>
              </a:rPr>
              <a:t>Inappropriate assumptions are used</a:t>
            </a:r>
          </a:p>
          <a:p>
            <a:pPr>
              <a:lnSpc>
                <a:spcPct val="110000"/>
              </a:lnSpc>
            </a:pPr>
            <a:r>
              <a:rPr lang="en-US" sz="1600" dirty="0" smtClean="0">
                <a:solidFill>
                  <a:schemeClr val="tx1"/>
                </a:solidFill>
              </a:rPr>
              <a:t>Failing to consider factors having significant relevance to business</a:t>
            </a:r>
          </a:p>
          <a:p>
            <a:pPr>
              <a:lnSpc>
                <a:spcPct val="110000"/>
              </a:lnSpc>
            </a:pPr>
            <a:r>
              <a:rPr lang="en-US" sz="1600" dirty="0" smtClean="0">
                <a:solidFill>
                  <a:schemeClr val="tx1"/>
                </a:solidFill>
              </a:rPr>
              <a:t>Data issues not effectively dealt with </a:t>
            </a:r>
            <a:endParaRPr lang="en-US" sz="1600" dirty="0">
              <a:solidFill>
                <a:schemeClr val="tx1"/>
              </a:solidFill>
            </a:endParaRPr>
          </a:p>
        </p:txBody>
      </p:sp>
      <p:grpSp>
        <p:nvGrpSpPr>
          <p:cNvPr id="33" name="Group 32"/>
          <p:cNvGrpSpPr/>
          <p:nvPr/>
        </p:nvGrpSpPr>
        <p:grpSpPr>
          <a:xfrm>
            <a:off x="6383470" y="4654608"/>
            <a:ext cx="1215390" cy="381000"/>
            <a:chOff x="6192803" y="4297680"/>
            <a:chExt cx="1215390" cy="381000"/>
          </a:xfrm>
          <a:solidFill>
            <a:schemeClr val="bg1">
              <a:lumMod val="65000"/>
            </a:schemeClr>
          </a:solidFill>
        </p:grpSpPr>
        <p:sp>
          <p:nvSpPr>
            <p:cNvPr id="34" name="Down Arrow 33"/>
            <p:cNvSpPr/>
            <p:nvPr/>
          </p:nvSpPr>
          <p:spPr bwMode="auto">
            <a:xfrm>
              <a:off x="6192803" y="4297680"/>
              <a:ext cx="320040" cy="381000"/>
            </a:xfrm>
            <a:prstGeom prst="downArrow">
              <a:avLst/>
            </a:prstGeom>
            <a:grp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sp>
          <p:nvSpPr>
            <p:cNvPr id="35" name="Down Arrow 34"/>
            <p:cNvSpPr/>
            <p:nvPr/>
          </p:nvSpPr>
          <p:spPr bwMode="auto">
            <a:xfrm>
              <a:off x="6640478" y="4297680"/>
              <a:ext cx="320040" cy="381000"/>
            </a:xfrm>
            <a:prstGeom prst="downArrow">
              <a:avLst/>
            </a:prstGeom>
            <a:grp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sp>
          <p:nvSpPr>
            <p:cNvPr id="36" name="Down Arrow 35"/>
            <p:cNvSpPr/>
            <p:nvPr/>
          </p:nvSpPr>
          <p:spPr bwMode="auto">
            <a:xfrm>
              <a:off x="7088153" y="4297680"/>
              <a:ext cx="320040" cy="381000"/>
            </a:xfrm>
            <a:prstGeom prst="downArrow">
              <a:avLst/>
            </a:prstGeom>
            <a:grp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sp>
        <p:nvSpPr>
          <p:cNvPr id="37" name="Rounded Rectangle 36"/>
          <p:cNvSpPr/>
          <p:nvPr/>
        </p:nvSpPr>
        <p:spPr bwMode="auto">
          <a:xfrm>
            <a:off x="719169" y="4654608"/>
            <a:ext cx="2496791" cy="600186"/>
          </a:xfrm>
          <a:prstGeom prst="roundRect">
            <a:avLst/>
          </a:prstGeom>
          <a:solidFill>
            <a:schemeClr val="bg1">
              <a:lumMod val="50000"/>
            </a:schemeClr>
          </a:solidFill>
          <a:ln w="12700" cap="flat" cmpd="sng" algn="ctr">
            <a:solidFill>
              <a:srgbClr val="FFFFFF"/>
            </a:solidFill>
            <a:prstDash val="solid"/>
            <a:round/>
            <a:headEnd type="none" w="med" len="med"/>
            <a:tailEnd type="none" w="med" len="med"/>
          </a:ln>
          <a:effectLst/>
        </p:spPr>
        <p:txBody>
          <a:bodyPr lIns="44450" tIns="44450" rIns="44450" bIns="44450" anchor="ctr"/>
          <a:lstStyle/>
          <a:p>
            <a:pPr algn="ctr">
              <a:defRPr/>
            </a:pPr>
            <a:r>
              <a:rPr lang="en-US" sz="1500" b="1" kern="0" dirty="0" smtClean="0">
                <a:solidFill>
                  <a:srgbClr val="FFFFFF"/>
                </a:solidFill>
                <a:cs typeface="Arial" pitchFamily="34" charset="0"/>
              </a:rPr>
              <a:t>Which risks are mitigated?</a:t>
            </a:r>
            <a:endParaRPr lang="en-US" sz="1500" b="1" kern="0" dirty="0">
              <a:solidFill>
                <a:srgbClr val="FFFFFF"/>
              </a:solidFill>
              <a:cs typeface="Arial" pitchFamily="34" charset="0"/>
            </a:endParaRPr>
          </a:p>
        </p:txBody>
      </p:sp>
      <p:sp>
        <p:nvSpPr>
          <p:cNvPr id="38" name="Right Arrow 37"/>
          <p:cNvSpPr/>
          <p:nvPr/>
        </p:nvSpPr>
        <p:spPr>
          <a:xfrm>
            <a:off x="899592" y="5301208"/>
            <a:ext cx="384048" cy="32004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ight Arrow 38"/>
          <p:cNvSpPr/>
          <p:nvPr/>
        </p:nvSpPr>
        <p:spPr>
          <a:xfrm>
            <a:off x="899592" y="5557232"/>
            <a:ext cx="384048" cy="32004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ight Arrow 39"/>
          <p:cNvSpPr/>
          <p:nvPr/>
        </p:nvSpPr>
        <p:spPr>
          <a:xfrm>
            <a:off x="899592" y="5845264"/>
            <a:ext cx="384048" cy="32004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71013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17</a:t>
            </a:fld>
            <a:endParaRPr lang="en-US" dirty="0">
              <a:solidFill>
                <a:srgbClr val="1F497D">
                  <a:lumMod val="75000"/>
                </a:srgbClr>
              </a:solidFill>
            </a:endParaRPr>
          </a:p>
        </p:txBody>
      </p:sp>
      <p:sp>
        <p:nvSpPr>
          <p:cNvPr id="7" name="Title 1"/>
          <p:cNvSpPr txBox="1">
            <a:spLocks/>
          </p:cNvSpPr>
          <p:nvPr/>
        </p:nvSpPr>
        <p:spPr>
          <a:xfrm>
            <a:off x="457200" y="209773"/>
            <a:ext cx="7497763" cy="842963"/>
          </a:xfrm>
          <a:prstGeom prst="rect">
            <a:avLst/>
          </a:prstGeom>
        </p:spPr>
        <p:txBody>
          <a:bodyPr vert="horz" lIns="91440" tIns="45720" rIns="91440" bIns="45720" rtlCol="0" anchor="ctr">
            <a:normAutofit fontScale="92500" lnSpcReduction="10000"/>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dirty="0" smtClean="0">
                <a:latin typeface="+mj-lt"/>
              </a:rPr>
              <a:t>Mitigation Plan</a:t>
            </a:r>
          </a:p>
          <a:p>
            <a:r>
              <a:rPr lang="en-US" sz="2400" dirty="0" smtClean="0">
                <a:solidFill>
                  <a:schemeClr val="bg1">
                    <a:lumMod val="50000"/>
                  </a:schemeClr>
                </a:solidFill>
                <a:latin typeface="+mj-lt"/>
              </a:rPr>
              <a:t>Some other areas to lean upon</a:t>
            </a:r>
          </a:p>
        </p:txBody>
      </p:sp>
      <p:sp>
        <p:nvSpPr>
          <p:cNvPr id="6" name="Pentagon 5"/>
          <p:cNvSpPr/>
          <p:nvPr/>
        </p:nvSpPr>
        <p:spPr bwMode="auto">
          <a:xfrm>
            <a:off x="1452785" y="1369910"/>
            <a:ext cx="3883120" cy="3137193"/>
          </a:xfrm>
          <a:prstGeom prst="homePlate">
            <a:avLst>
              <a:gd name="adj" fmla="val 18490"/>
            </a:avLst>
          </a:prstGeom>
          <a:solidFill>
            <a:schemeClr val="accent6">
              <a:lumMod val="75000"/>
            </a:schemeClr>
          </a:solidFill>
          <a:ln w="12700"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bg1"/>
              </a:solidFill>
              <a:effectLst/>
              <a:latin typeface="Arial" pitchFamily="34" charset="0"/>
            </a:endParaRPr>
          </a:p>
        </p:txBody>
      </p:sp>
      <p:sp>
        <p:nvSpPr>
          <p:cNvPr id="8" name="Rectangle 7"/>
          <p:cNvSpPr/>
          <p:nvPr/>
        </p:nvSpPr>
        <p:spPr>
          <a:xfrm>
            <a:off x="1843968" y="1487520"/>
            <a:ext cx="2900779" cy="289823"/>
          </a:xfrm>
          <a:prstGeom prst="rect">
            <a:avLst/>
          </a:prstGeom>
        </p:spPr>
        <p:txBody>
          <a:bodyPr wrap="square" lIns="91440" tIns="44450" rIns="44450" bIns="44450" anchor="t" anchorCtr="0">
            <a:noAutofit/>
          </a:bodyPr>
          <a:lstStyle/>
          <a:p>
            <a:r>
              <a:rPr lang="en-US" sz="1400" b="1" dirty="0" smtClean="0">
                <a:solidFill>
                  <a:schemeClr val="bg1"/>
                </a:solidFill>
              </a:rPr>
              <a:t>Get Professional Indemnity insurance</a:t>
            </a:r>
            <a:endParaRPr lang="en-US" sz="1400" b="1" i="1" dirty="0">
              <a:solidFill>
                <a:schemeClr val="bg1"/>
              </a:solidFill>
            </a:endParaRPr>
          </a:p>
        </p:txBody>
      </p:sp>
      <p:sp>
        <p:nvSpPr>
          <p:cNvPr id="9" name="Rectangle 8"/>
          <p:cNvSpPr/>
          <p:nvPr/>
        </p:nvSpPr>
        <p:spPr>
          <a:xfrm>
            <a:off x="1843966" y="2060848"/>
            <a:ext cx="3139514" cy="289823"/>
          </a:xfrm>
          <a:prstGeom prst="rect">
            <a:avLst/>
          </a:prstGeom>
        </p:spPr>
        <p:txBody>
          <a:bodyPr wrap="square" lIns="91440" tIns="44450" rIns="44450" bIns="44450" anchor="t" anchorCtr="0">
            <a:noAutofit/>
          </a:bodyPr>
          <a:lstStyle/>
          <a:p>
            <a:r>
              <a:rPr lang="en-US" sz="1400" b="1" dirty="0" smtClean="0">
                <a:solidFill>
                  <a:schemeClr val="bg1"/>
                </a:solidFill>
              </a:rPr>
              <a:t>Self awareness of various potential conflicts of interest</a:t>
            </a:r>
            <a:endParaRPr lang="en-US" sz="1300" b="1" dirty="0">
              <a:solidFill>
                <a:schemeClr val="bg1"/>
              </a:solidFill>
            </a:endParaRPr>
          </a:p>
        </p:txBody>
      </p:sp>
      <p:sp>
        <p:nvSpPr>
          <p:cNvPr id="10" name="Rectangle 9"/>
          <p:cNvSpPr/>
          <p:nvPr/>
        </p:nvSpPr>
        <p:spPr>
          <a:xfrm>
            <a:off x="1843969" y="2636912"/>
            <a:ext cx="3322391" cy="289823"/>
          </a:xfrm>
          <a:prstGeom prst="rect">
            <a:avLst/>
          </a:prstGeom>
        </p:spPr>
        <p:txBody>
          <a:bodyPr wrap="square" lIns="91440" tIns="44450" rIns="44450" bIns="44450" anchor="t" anchorCtr="0">
            <a:noAutofit/>
          </a:bodyPr>
          <a:lstStyle/>
          <a:p>
            <a:r>
              <a:rPr lang="en-US" sz="1400" b="1" dirty="0" smtClean="0">
                <a:solidFill>
                  <a:schemeClr val="bg1"/>
                </a:solidFill>
              </a:rPr>
              <a:t>Support from appropriate qualified and experienced team members</a:t>
            </a:r>
            <a:endParaRPr lang="en-US" sz="1400" b="1" dirty="0">
              <a:solidFill>
                <a:schemeClr val="bg1"/>
              </a:solidFill>
            </a:endParaRPr>
          </a:p>
        </p:txBody>
      </p:sp>
      <p:sp>
        <p:nvSpPr>
          <p:cNvPr id="11" name="Rectangle 10"/>
          <p:cNvSpPr/>
          <p:nvPr/>
        </p:nvSpPr>
        <p:spPr>
          <a:xfrm>
            <a:off x="1843968" y="3284984"/>
            <a:ext cx="3185232" cy="289823"/>
          </a:xfrm>
          <a:prstGeom prst="rect">
            <a:avLst/>
          </a:prstGeom>
        </p:spPr>
        <p:txBody>
          <a:bodyPr wrap="square" lIns="91440" tIns="44450" rIns="44450" bIns="44450" anchor="t" anchorCtr="0">
            <a:noAutofit/>
          </a:bodyPr>
          <a:lstStyle/>
          <a:p>
            <a:r>
              <a:rPr lang="en-US" sz="1400" b="1" dirty="0">
                <a:solidFill>
                  <a:schemeClr val="bg1"/>
                </a:solidFill>
              </a:rPr>
              <a:t>Monitor developments concerning legal liabilities of </a:t>
            </a:r>
            <a:r>
              <a:rPr lang="en-US" sz="1400" b="1" dirty="0" smtClean="0">
                <a:solidFill>
                  <a:schemeClr val="bg1"/>
                </a:solidFill>
              </a:rPr>
              <a:t>actuaries in other countries</a:t>
            </a:r>
            <a:endParaRPr lang="en-US" sz="1400" b="1" dirty="0">
              <a:solidFill>
                <a:schemeClr val="bg1"/>
              </a:solidFill>
            </a:endParaRPr>
          </a:p>
        </p:txBody>
      </p:sp>
      <p:sp>
        <p:nvSpPr>
          <p:cNvPr id="12" name="Rectangle 11"/>
          <p:cNvSpPr/>
          <p:nvPr/>
        </p:nvSpPr>
        <p:spPr>
          <a:xfrm>
            <a:off x="1843970" y="3930975"/>
            <a:ext cx="2900778" cy="289823"/>
          </a:xfrm>
          <a:prstGeom prst="rect">
            <a:avLst/>
          </a:prstGeom>
        </p:spPr>
        <p:txBody>
          <a:bodyPr wrap="square" lIns="91440" tIns="44450" rIns="44450" bIns="44450" anchor="t" anchorCtr="0">
            <a:noAutofit/>
          </a:bodyPr>
          <a:lstStyle/>
          <a:p>
            <a:r>
              <a:rPr lang="en-US" sz="1400" b="1" dirty="0">
                <a:solidFill>
                  <a:schemeClr val="bg1"/>
                </a:solidFill>
              </a:rPr>
              <a:t>Imposing liability caps to limit the liabilities</a:t>
            </a:r>
            <a:endParaRPr lang="en-US" sz="1300" b="1" dirty="0">
              <a:solidFill>
                <a:schemeClr val="bg1"/>
              </a:solidFill>
            </a:endParaRPr>
          </a:p>
        </p:txBody>
      </p:sp>
      <p:cxnSp>
        <p:nvCxnSpPr>
          <p:cNvPr id="13" name="Straight Connector 12"/>
          <p:cNvCxnSpPr/>
          <p:nvPr/>
        </p:nvCxnSpPr>
        <p:spPr bwMode="auto">
          <a:xfrm>
            <a:off x="1737360" y="1988840"/>
            <a:ext cx="3429000" cy="0"/>
          </a:xfrm>
          <a:prstGeom prst="line">
            <a:avLst/>
          </a:prstGeom>
          <a:noFill/>
          <a:ln w="9525" cap="flat" cmpd="sng" algn="ctr">
            <a:solidFill>
              <a:schemeClr val="bg1"/>
            </a:solidFill>
            <a:prstDash val="sysDot"/>
            <a:round/>
            <a:headEnd type="none" w="med" len="med"/>
            <a:tailEnd type="none" w="med" len="med"/>
          </a:ln>
          <a:effectLst/>
        </p:spPr>
      </p:cxnSp>
      <p:cxnSp>
        <p:nvCxnSpPr>
          <p:cNvPr id="14" name="Straight Connector 13"/>
          <p:cNvCxnSpPr/>
          <p:nvPr/>
        </p:nvCxnSpPr>
        <p:spPr bwMode="auto">
          <a:xfrm>
            <a:off x="1737360" y="2648755"/>
            <a:ext cx="3665855" cy="0"/>
          </a:xfrm>
          <a:prstGeom prst="line">
            <a:avLst/>
          </a:prstGeom>
          <a:noFill/>
          <a:ln w="9525" cap="flat" cmpd="sng" algn="ctr">
            <a:solidFill>
              <a:schemeClr val="bg1"/>
            </a:solidFill>
            <a:prstDash val="sysDot"/>
            <a:round/>
            <a:headEnd type="none" w="med" len="med"/>
            <a:tailEnd type="none" w="med" len="med"/>
          </a:ln>
          <a:effectLst/>
        </p:spPr>
      </p:cxnSp>
      <p:cxnSp>
        <p:nvCxnSpPr>
          <p:cNvPr id="15" name="Straight Connector 14"/>
          <p:cNvCxnSpPr/>
          <p:nvPr/>
        </p:nvCxnSpPr>
        <p:spPr bwMode="auto">
          <a:xfrm>
            <a:off x="1737360" y="3208939"/>
            <a:ext cx="3749040" cy="0"/>
          </a:xfrm>
          <a:prstGeom prst="line">
            <a:avLst/>
          </a:prstGeom>
          <a:noFill/>
          <a:ln w="9525" cap="flat" cmpd="sng" algn="ctr">
            <a:solidFill>
              <a:schemeClr val="bg1"/>
            </a:solidFill>
            <a:prstDash val="sysDot"/>
            <a:round/>
            <a:headEnd type="none" w="med" len="med"/>
            <a:tailEnd type="none" w="med" len="med"/>
          </a:ln>
          <a:effectLst/>
        </p:spPr>
      </p:cxnSp>
      <p:cxnSp>
        <p:nvCxnSpPr>
          <p:cNvPr id="16" name="Straight Connector 15"/>
          <p:cNvCxnSpPr/>
          <p:nvPr/>
        </p:nvCxnSpPr>
        <p:spPr bwMode="auto">
          <a:xfrm>
            <a:off x="1737360" y="3870483"/>
            <a:ext cx="3497580" cy="0"/>
          </a:xfrm>
          <a:prstGeom prst="line">
            <a:avLst/>
          </a:prstGeom>
          <a:noFill/>
          <a:ln w="9525" cap="flat" cmpd="sng" algn="ctr">
            <a:solidFill>
              <a:schemeClr val="bg1"/>
            </a:solidFill>
            <a:prstDash val="sysDot"/>
            <a:round/>
            <a:headEnd type="none" w="med" len="med"/>
            <a:tailEnd type="none" w="med" len="med"/>
          </a:ln>
          <a:effectLst/>
        </p:spPr>
      </p:cxnSp>
      <p:sp>
        <p:nvSpPr>
          <p:cNvPr id="17" name="Rounded Rectangle 16"/>
          <p:cNvSpPr/>
          <p:nvPr/>
        </p:nvSpPr>
        <p:spPr bwMode="auto">
          <a:xfrm>
            <a:off x="444502" y="1369910"/>
            <a:ext cx="1104263" cy="3137193"/>
          </a:xfrm>
          <a:prstGeom prst="roundRect">
            <a:avLst>
              <a:gd name="adj" fmla="val 7258"/>
            </a:avLst>
          </a:prstGeom>
          <a:solidFill>
            <a:schemeClr val="accent6">
              <a:lumMod val="5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algn="ctr"/>
            <a:r>
              <a:rPr lang="en-US" b="1" dirty="0" smtClean="0">
                <a:solidFill>
                  <a:schemeClr val="bg1"/>
                </a:solidFill>
              </a:rPr>
              <a:t>Possible Options</a:t>
            </a:r>
            <a:endParaRPr kumimoji="0" lang="en-US" b="1" u="none" strike="noStrike" cap="none" normalizeH="0" baseline="0" dirty="0" smtClean="0">
              <a:ln>
                <a:noFill/>
              </a:ln>
              <a:solidFill>
                <a:schemeClr val="bg1"/>
              </a:solidFill>
              <a:effectLst/>
            </a:endParaRPr>
          </a:p>
        </p:txBody>
      </p:sp>
      <p:grpSp>
        <p:nvGrpSpPr>
          <p:cNvPr id="23" name="Group 22"/>
          <p:cNvGrpSpPr/>
          <p:nvPr/>
        </p:nvGrpSpPr>
        <p:grpSpPr>
          <a:xfrm>
            <a:off x="5495278" y="1420168"/>
            <a:ext cx="3185750" cy="3086934"/>
            <a:chOff x="5809957" y="1174971"/>
            <a:chExt cx="2976683" cy="3086934"/>
          </a:xfrm>
        </p:grpSpPr>
        <p:grpSp>
          <p:nvGrpSpPr>
            <p:cNvPr id="24" name="Group 23"/>
            <p:cNvGrpSpPr/>
            <p:nvPr/>
          </p:nvGrpSpPr>
          <p:grpSpPr>
            <a:xfrm>
              <a:off x="5809957" y="1174971"/>
              <a:ext cx="2976683" cy="3086934"/>
              <a:chOff x="5809957" y="1174971"/>
              <a:chExt cx="2976683" cy="3086934"/>
            </a:xfrm>
          </p:grpSpPr>
          <p:sp>
            <p:nvSpPr>
              <p:cNvPr id="26" name="Rounded Rectangle 25"/>
              <p:cNvSpPr/>
              <p:nvPr/>
            </p:nvSpPr>
            <p:spPr bwMode="auto">
              <a:xfrm>
                <a:off x="6100930" y="1174971"/>
                <a:ext cx="2394736" cy="441325"/>
              </a:xfrm>
              <a:prstGeom prst="roundRect">
                <a:avLst/>
              </a:prstGeom>
              <a:solidFill>
                <a:srgbClr val="FFFFFF"/>
              </a:solidFill>
              <a:ln w="12700" cap="flat" cmpd="sng" algn="ctr">
                <a:solidFill>
                  <a:schemeClr val="tx2"/>
                </a:solidFill>
                <a:prstDash val="solid"/>
                <a:round/>
                <a:headEnd type="none" w="med" len="med"/>
                <a:tailEnd type="none" w="med" len="med"/>
              </a:ln>
              <a:effectLst>
                <a:outerShdw blurRad="63500" sx="102000" sy="102000" algn="ctr" rotWithShape="0">
                  <a:prstClr val="black">
                    <a:alpha val="40000"/>
                  </a:prstClr>
                </a:outerShdw>
              </a:effectLst>
            </p:spPr>
            <p:txBody>
              <a:bodyPr anchor="ctr"/>
              <a:lstStyle/>
              <a:p>
                <a:pPr>
                  <a:defRPr/>
                </a:pPr>
                <a:endParaRPr lang="en-US" sz="1400" kern="0">
                  <a:solidFill>
                    <a:srgbClr val="000000"/>
                  </a:solidFill>
                  <a:cs typeface="Arial" pitchFamily="34" charset="0"/>
                </a:endParaRPr>
              </a:p>
            </p:txBody>
          </p:sp>
          <p:sp>
            <p:nvSpPr>
              <p:cNvPr id="27" name="Rounded Rectangle 26"/>
              <p:cNvSpPr/>
              <p:nvPr/>
            </p:nvSpPr>
            <p:spPr bwMode="auto">
              <a:xfrm>
                <a:off x="5809957" y="1500994"/>
                <a:ext cx="2976683" cy="2760911"/>
              </a:xfrm>
              <a:prstGeom prst="roundRect">
                <a:avLst>
                  <a:gd name="adj" fmla="val 6250"/>
                </a:avLst>
              </a:prstGeom>
              <a:solidFill>
                <a:schemeClr val="accent3">
                  <a:lumMod val="40000"/>
                  <a:lumOff val="60000"/>
                </a:schemeClr>
              </a:solidFill>
              <a:ln w="6350" cap="flat" cmpd="sng" algn="ctr">
                <a:solidFill>
                  <a:srgbClr val="FFFFFF"/>
                </a:solidFill>
                <a:prstDash val="solid"/>
                <a:round/>
                <a:headEnd type="none" w="med" len="med"/>
                <a:tailEnd type="none" w="med" len="med"/>
              </a:ln>
              <a:effectLst>
                <a:outerShdw blurRad="50800" dist="38100" dir="5400000" algn="t" rotWithShape="0">
                  <a:prstClr val="black">
                    <a:alpha val="40000"/>
                  </a:prstClr>
                </a:outerShdw>
              </a:effectLst>
            </p:spPr>
            <p:txBody>
              <a:bodyPr lIns="73152" tIns="44450" rIns="44450" bIns="44450"/>
              <a:lstStyle/>
              <a:p>
                <a:pPr marL="160338" indent="-160338">
                  <a:lnSpc>
                    <a:spcPct val="120000"/>
                  </a:lnSpc>
                  <a:spcBef>
                    <a:spcPts val="300"/>
                  </a:spcBef>
                  <a:spcAft>
                    <a:spcPts val="300"/>
                  </a:spcAft>
                  <a:buClr>
                    <a:srgbClr val="F68B1F"/>
                  </a:buClr>
                  <a:buFont typeface="Wingdings" pitchFamily="2" charset="2"/>
                  <a:buChar char="§"/>
                  <a:defRPr/>
                </a:pPr>
                <a:endParaRPr lang="en-US" sz="1200" b="0" kern="0" dirty="0">
                  <a:solidFill>
                    <a:sysClr val="windowText" lastClr="000000"/>
                  </a:solidFill>
                  <a:cs typeface="Arial" pitchFamily="34" charset="0"/>
                </a:endParaRPr>
              </a:p>
            </p:txBody>
          </p:sp>
          <p:sp>
            <p:nvSpPr>
              <p:cNvPr id="28" name="Rounded Rectangle 27"/>
              <p:cNvSpPr/>
              <p:nvPr/>
            </p:nvSpPr>
            <p:spPr bwMode="auto">
              <a:xfrm>
                <a:off x="6131830" y="1211483"/>
                <a:ext cx="2332937" cy="600186"/>
              </a:xfrm>
              <a:prstGeom prst="roundRect">
                <a:avLst/>
              </a:prstGeom>
              <a:solidFill>
                <a:schemeClr val="bg1">
                  <a:lumMod val="50000"/>
                </a:schemeClr>
              </a:solidFill>
              <a:ln w="12700" cap="flat" cmpd="sng" algn="ctr">
                <a:solidFill>
                  <a:srgbClr val="FFFFFF"/>
                </a:solidFill>
                <a:prstDash val="solid"/>
                <a:round/>
                <a:headEnd type="none" w="med" len="med"/>
                <a:tailEnd type="none" w="med" len="med"/>
              </a:ln>
              <a:effectLst/>
            </p:spPr>
            <p:txBody>
              <a:bodyPr lIns="44450" tIns="44450" rIns="44450" bIns="44450" anchor="ctr"/>
              <a:lstStyle/>
              <a:p>
                <a:pPr algn="ctr">
                  <a:defRPr/>
                </a:pPr>
                <a:r>
                  <a:rPr lang="en-US" sz="1500" b="1" kern="0" dirty="0" smtClean="0">
                    <a:solidFill>
                      <a:srgbClr val="FFFFFF"/>
                    </a:solidFill>
                    <a:cs typeface="Arial" pitchFamily="34" charset="0"/>
                  </a:rPr>
                  <a:t>Be aware of external environment</a:t>
                </a:r>
                <a:endParaRPr lang="en-US" sz="1500" b="1" kern="0" dirty="0">
                  <a:solidFill>
                    <a:srgbClr val="FFFFFF"/>
                  </a:solidFill>
                  <a:cs typeface="Arial" pitchFamily="34" charset="0"/>
                </a:endParaRPr>
              </a:p>
            </p:txBody>
          </p:sp>
        </p:grpSp>
        <p:sp>
          <p:nvSpPr>
            <p:cNvPr id="25" name="Rectangle 24"/>
            <p:cNvSpPr/>
            <p:nvPr/>
          </p:nvSpPr>
          <p:spPr bwMode="auto">
            <a:xfrm>
              <a:off x="5868022" y="1977929"/>
              <a:ext cx="2860553" cy="1302994"/>
            </a:xfrm>
            <a:prstGeom prst="rect">
              <a:avLst/>
            </a:prstGeom>
            <a:noFill/>
            <a:ln w="6350" cap="flat" cmpd="sng" algn="ctr">
              <a:noFill/>
              <a:prstDash val="solid"/>
              <a:round/>
              <a:headEnd type="none" w="med" len="med"/>
              <a:tailEnd type="none" w="med" len="med"/>
            </a:ln>
            <a:effectLst/>
          </p:spPr>
          <p:txBody>
            <a:bodyPr tIns="44450" rIns="91440" bIns="44450"/>
            <a:lstStyle/>
            <a:p>
              <a:pPr marL="230188" indent="-230188">
                <a:spcBef>
                  <a:spcPts val="600"/>
                </a:spcBef>
                <a:spcAft>
                  <a:spcPts val="600"/>
                </a:spcAft>
                <a:buClr>
                  <a:schemeClr val="tx1"/>
                </a:buClr>
                <a:buFont typeface="Wingdings" pitchFamily="2" charset="2"/>
                <a:buChar char="§"/>
                <a:defRPr/>
              </a:pPr>
              <a:r>
                <a:rPr lang="en-US" sz="1400" kern="0" dirty="0" smtClean="0">
                  <a:solidFill>
                    <a:sysClr val="windowText" lastClr="000000"/>
                  </a:solidFill>
                  <a:cs typeface="Arial" pitchFamily="34" charset="0"/>
                </a:rPr>
                <a:t>Understand own risk and use suitable insurance plan to protect unforeseen liabilities </a:t>
              </a:r>
            </a:p>
            <a:p>
              <a:pPr marL="230188" indent="-230188">
                <a:spcBef>
                  <a:spcPts val="600"/>
                </a:spcBef>
                <a:spcAft>
                  <a:spcPts val="600"/>
                </a:spcAft>
                <a:buClr>
                  <a:schemeClr val="tx1"/>
                </a:buClr>
                <a:buFont typeface="Wingdings" pitchFamily="2" charset="2"/>
                <a:buChar char="§"/>
                <a:defRPr/>
              </a:pPr>
              <a:r>
                <a:rPr lang="en-US" sz="1400" kern="0" dirty="0" smtClean="0">
                  <a:solidFill>
                    <a:sysClr val="windowText" lastClr="000000"/>
                  </a:solidFill>
                  <a:cs typeface="Arial" pitchFamily="34" charset="0"/>
                </a:rPr>
                <a:t>Awareness of various forces around and their dimensions can help to act knowledgeably</a:t>
              </a:r>
            </a:p>
            <a:p>
              <a:pPr marL="230188" indent="-230188">
                <a:spcBef>
                  <a:spcPts val="600"/>
                </a:spcBef>
                <a:spcAft>
                  <a:spcPts val="600"/>
                </a:spcAft>
                <a:buClr>
                  <a:schemeClr val="tx1"/>
                </a:buClr>
                <a:buFont typeface="Wingdings" pitchFamily="2" charset="2"/>
                <a:buChar char="§"/>
                <a:defRPr/>
              </a:pPr>
              <a:r>
                <a:rPr lang="en-US" sz="1400" kern="0" dirty="0" smtClean="0">
                  <a:solidFill>
                    <a:sysClr val="windowText" lastClr="000000"/>
                  </a:solidFill>
                  <a:cs typeface="Arial" pitchFamily="34" charset="0"/>
                </a:rPr>
                <a:t>Acquire and demonstrate high level of corporate skill </a:t>
              </a:r>
              <a:endParaRPr lang="en-US" sz="1400" kern="0" dirty="0">
                <a:solidFill>
                  <a:sysClr val="windowText" lastClr="000000"/>
                </a:solidFill>
                <a:cs typeface="Arial" pitchFamily="34" charset="0"/>
              </a:endParaRPr>
            </a:p>
          </p:txBody>
        </p:sp>
      </p:grpSp>
      <p:cxnSp>
        <p:nvCxnSpPr>
          <p:cNvPr id="29" name="Elbow Connector 28"/>
          <p:cNvCxnSpPr>
            <a:stCxn id="8" idx="1"/>
            <a:endCxn id="12" idx="1"/>
          </p:cNvCxnSpPr>
          <p:nvPr/>
        </p:nvCxnSpPr>
        <p:spPr bwMode="auto">
          <a:xfrm rot="10800000" flipH="1" flipV="1">
            <a:off x="1843968" y="1632431"/>
            <a:ext cx="2" cy="2443455"/>
          </a:xfrm>
          <a:prstGeom prst="bentConnector3">
            <a:avLst>
              <a:gd name="adj1" fmla="val -11430000000"/>
            </a:avLst>
          </a:prstGeom>
          <a:noFill/>
          <a:ln w="12700" cap="flat" cmpd="sng" algn="ctr">
            <a:solidFill>
              <a:schemeClr val="bg1"/>
            </a:solidFill>
            <a:prstDash val="solid"/>
            <a:round/>
            <a:headEnd type="oval" w="med" len="med"/>
            <a:tailEnd type="oval" w="med" len="med"/>
          </a:ln>
          <a:effectLst/>
        </p:spPr>
      </p:cxnSp>
      <p:cxnSp>
        <p:nvCxnSpPr>
          <p:cNvPr id="30" name="Elbow Connector 29"/>
          <p:cNvCxnSpPr/>
          <p:nvPr/>
        </p:nvCxnSpPr>
        <p:spPr bwMode="auto">
          <a:xfrm rot="10800000" flipH="1" flipV="1">
            <a:off x="1843966" y="2276872"/>
            <a:ext cx="2" cy="1221728"/>
          </a:xfrm>
          <a:prstGeom prst="bentConnector3">
            <a:avLst>
              <a:gd name="adj1" fmla="val -11430000000"/>
            </a:avLst>
          </a:prstGeom>
          <a:noFill/>
          <a:ln w="12700" cap="flat" cmpd="sng" algn="ctr">
            <a:solidFill>
              <a:schemeClr val="bg1"/>
            </a:solidFill>
            <a:prstDash val="solid"/>
            <a:round/>
            <a:headEnd type="oval" w="med" len="med"/>
            <a:tailEnd type="oval" w="med" len="med"/>
          </a:ln>
          <a:effectLst/>
        </p:spPr>
      </p:cxnSp>
      <p:cxnSp>
        <p:nvCxnSpPr>
          <p:cNvPr id="31" name="Elbow Connector 30"/>
          <p:cNvCxnSpPr/>
          <p:nvPr/>
        </p:nvCxnSpPr>
        <p:spPr bwMode="auto">
          <a:xfrm rot="10800000" flipH="1" flipV="1">
            <a:off x="1843965" y="2276872"/>
            <a:ext cx="3" cy="610864"/>
          </a:xfrm>
          <a:prstGeom prst="bentConnector3">
            <a:avLst>
              <a:gd name="adj1" fmla="val -7620000000"/>
            </a:avLst>
          </a:prstGeom>
          <a:noFill/>
          <a:ln w="12700" cap="flat" cmpd="sng" algn="ctr">
            <a:solidFill>
              <a:schemeClr val="bg1"/>
            </a:solidFill>
            <a:prstDash val="solid"/>
            <a:round/>
            <a:headEnd type="oval" w="med" len="med"/>
            <a:tailEnd type="oval" w="med" len="med"/>
          </a:ln>
          <a:effectLst/>
        </p:spPr>
      </p:cxnSp>
      <p:sp>
        <p:nvSpPr>
          <p:cNvPr id="32" name="Rounded Rectangle 31"/>
          <p:cNvSpPr/>
          <p:nvPr/>
        </p:nvSpPr>
        <p:spPr bwMode="auto">
          <a:xfrm>
            <a:off x="1548764" y="5134032"/>
            <a:ext cx="6938287" cy="1103281"/>
          </a:xfrm>
          <a:prstGeom prst="roundRect">
            <a:avLst/>
          </a:prstGeom>
          <a:solidFill>
            <a:schemeClr val="accent6">
              <a:lumMod val="60000"/>
              <a:lumOff val="40000"/>
            </a:schemeClr>
          </a:solidFill>
          <a:ln w="19050">
            <a:solidFill>
              <a:schemeClr val="accent1"/>
            </a:solidFill>
            <a:headEnd type="none" w="med" len="med"/>
            <a:tailEnd type="none" w="med" len="med"/>
          </a:ln>
          <a:effectLst>
            <a:outerShdw blurRad="63500" sx="102000" sy="102000" algn="ctr" rotWithShape="0">
              <a:prstClr val="black">
                <a:alpha val="40000"/>
              </a:prstClr>
            </a:outerShdw>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vert="horz" wrap="square" lIns="91440" tIns="91440" rIns="91440" bIns="91440" numCol="1" rtlCol="0" anchor="ctr" anchorCtr="0" compatLnSpc="1">
            <a:prstTxWarp prst="textNoShape">
              <a:avLst/>
            </a:prstTxWarp>
            <a:spAutoFit/>
          </a:bodyPr>
          <a:lstStyle/>
          <a:p>
            <a:pPr>
              <a:lnSpc>
                <a:spcPct val="110000"/>
              </a:lnSpc>
            </a:pPr>
            <a:r>
              <a:rPr lang="en-US" sz="1600" dirty="0" smtClean="0">
                <a:solidFill>
                  <a:schemeClr val="tx1"/>
                </a:solidFill>
              </a:rPr>
              <a:t>Influenced to deviate from appropriate pricing structure</a:t>
            </a:r>
          </a:p>
          <a:p>
            <a:pPr>
              <a:lnSpc>
                <a:spcPct val="110000"/>
              </a:lnSpc>
            </a:pPr>
            <a:r>
              <a:rPr lang="en-US" sz="1600" dirty="0" smtClean="0">
                <a:solidFill>
                  <a:schemeClr val="tx1"/>
                </a:solidFill>
              </a:rPr>
              <a:t>Failure to convince all parties that the actuarial advice has been fair to all</a:t>
            </a:r>
          </a:p>
          <a:p>
            <a:pPr>
              <a:lnSpc>
                <a:spcPct val="110000"/>
              </a:lnSpc>
            </a:pPr>
            <a:r>
              <a:rPr lang="en-US" sz="1600" dirty="0" smtClean="0">
                <a:solidFill>
                  <a:schemeClr val="tx1"/>
                </a:solidFill>
              </a:rPr>
              <a:t>Underestimation of emerging risks and financial liabilities </a:t>
            </a:r>
            <a:endParaRPr lang="en-US" sz="1600" dirty="0">
              <a:solidFill>
                <a:schemeClr val="tx1"/>
              </a:solidFill>
            </a:endParaRPr>
          </a:p>
        </p:txBody>
      </p:sp>
      <p:grpSp>
        <p:nvGrpSpPr>
          <p:cNvPr id="33" name="Group 32"/>
          <p:cNvGrpSpPr/>
          <p:nvPr/>
        </p:nvGrpSpPr>
        <p:grpSpPr>
          <a:xfrm>
            <a:off x="6383470" y="4654608"/>
            <a:ext cx="1215390" cy="381000"/>
            <a:chOff x="6192803" y="4297680"/>
            <a:chExt cx="1215390" cy="381000"/>
          </a:xfrm>
          <a:solidFill>
            <a:schemeClr val="bg1">
              <a:lumMod val="65000"/>
            </a:schemeClr>
          </a:solidFill>
        </p:grpSpPr>
        <p:sp>
          <p:nvSpPr>
            <p:cNvPr id="34" name="Down Arrow 33"/>
            <p:cNvSpPr/>
            <p:nvPr/>
          </p:nvSpPr>
          <p:spPr bwMode="auto">
            <a:xfrm>
              <a:off x="6192803" y="4297680"/>
              <a:ext cx="320040" cy="381000"/>
            </a:xfrm>
            <a:prstGeom prst="downArrow">
              <a:avLst/>
            </a:prstGeom>
            <a:grp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sp>
          <p:nvSpPr>
            <p:cNvPr id="35" name="Down Arrow 34"/>
            <p:cNvSpPr/>
            <p:nvPr/>
          </p:nvSpPr>
          <p:spPr bwMode="auto">
            <a:xfrm>
              <a:off x="6640478" y="4297680"/>
              <a:ext cx="320040" cy="381000"/>
            </a:xfrm>
            <a:prstGeom prst="downArrow">
              <a:avLst/>
            </a:prstGeom>
            <a:grp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sp>
          <p:nvSpPr>
            <p:cNvPr id="36" name="Down Arrow 35"/>
            <p:cNvSpPr/>
            <p:nvPr/>
          </p:nvSpPr>
          <p:spPr bwMode="auto">
            <a:xfrm>
              <a:off x="7088153" y="4297680"/>
              <a:ext cx="320040" cy="381000"/>
            </a:xfrm>
            <a:prstGeom prst="downArrow">
              <a:avLst/>
            </a:prstGeom>
            <a:grp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sp>
        <p:nvSpPr>
          <p:cNvPr id="37" name="Rounded Rectangle 36"/>
          <p:cNvSpPr/>
          <p:nvPr/>
        </p:nvSpPr>
        <p:spPr bwMode="auto">
          <a:xfrm>
            <a:off x="719169" y="4654608"/>
            <a:ext cx="2496791" cy="600186"/>
          </a:xfrm>
          <a:prstGeom prst="roundRect">
            <a:avLst/>
          </a:prstGeom>
          <a:solidFill>
            <a:schemeClr val="bg1">
              <a:lumMod val="50000"/>
            </a:schemeClr>
          </a:solidFill>
          <a:ln w="12700" cap="flat" cmpd="sng" algn="ctr">
            <a:solidFill>
              <a:srgbClr val="FFFFFF"/>
            </a:solidFill>
            <a:prstDash val="solid"/>
            <a:round/>
            <a:headEnd type="none" w="med" len="med"/>
            <a:tailEnd type="none" w="med" len="med"/>
          </a:ln>
          <a:effectLst/>
        </p:spPr>
        <p:txBody>
          <a:bodyPr lIns="44450" tIns="44450" rIns="44450" bIns="44450" anchor="ctr"/>
          <a:lstStyle/>
          <a:p>
            <a:pPr algn="ctr">
              <a:defRPr/>
            </a:pPr>
            <a:r>
              <a:rPr lang="en-US" sz="1500" b="1" kern="0" dirty="0" smtClean="0">
                <a:solidFill>
                  <a:srgbClr val="FFFFFF"/>
                </a:solidFill>
                <a:cs typeface="Arial" pitchFamily="34" charset="0"/>
              </a:rPr>
              <a:t>Which risks are mitigated?</a:t>
            </a:r>
            <a:endParaRPr lang="en-US" sz="1500" b="1" kern="0" dirty="0">
              <a:solidFill>
                <a:srgbClr val="FFFFFF"/>
              </a:solidFill>
              <a:cs typeface="Arial" pitchFamily="34" charset="0"/>
            </a:endParaRPr>
          </a:p>
        </p:txBody>
      </p:sp>
      <p:sp>
        <p:nvSpPr>
          <p:cNvPr id="38" name="Right Arrow 37"/>
          <p:cNvSpPr/>
          <p:nvPr/>
        </p:nvSpPr>
        <p:spPr>
          <a:xfrm>
            <a:off x="899592" y="5301208"/>
            <a:ext cx="384048" cy="32004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ight Arrow 38"/>
          <p:cNvSpPr/>
          <p:nvPr/>
        </p:nvSpPr>
        <p:spPr>
          <a:xfrm>
            <a:off x="899592" y="5557232"/>
            <a:ext cx="384048" cy="32004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ight Arrow 39"/>
          <p:cNvSpPr/>
          <p:nvPr/>
        </p:nvSpPr>
        <p:spPr>
          <a:xfrm>
            <a:off x="899592" y="5845264"/>
            <a:ext cx="384048" cy="320040"/>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71013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18</a:t>
            </a:fld>
            <a:endParaRPr lang="en-US" dirty="0">
              <a:solidFill>
                <a:srgbClr val="1F497D">
                  <a:lumMod val="75000"/>
                </a:srgbClr>
              </a:solidFill>
            </a:endParaRPr>
          </a:p>
        </p:txBody>
      </p:sp>
      <p:sp>
        <p:nvSpPr>
          <p:cNvPr id="6" name="Title 1"/>
          <p:cNvSpPr txBox="1">
            <a:spLocks/>
          </p:cNvSpPr>
          <p:nvPr/>
        </p:nvSpPr>
        <p:spPr>
          <a:xfrm>
            <a:off x="457200" y="209773"/>
            <a:ext cx="7497763" cy="842963"/>
          </a:xfrm>
          <a:prstGeom prst="rect">
            <a:avLst/>
          </a:prstGeom>
        </p:spPr>
        <p:txBody>
          <a:bodyPr vert="horz" lIns="91440" tIns="45720" rIns="91440" bIns="45720" rtlCol="0" anchor="ctr">
            <a:normAutofit fontScale="92500" lnSpcReduction="10000"/>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dirty="0" smtClean="0">
                <a:latin typeface="+mj-lt"/>
              </a:rPr>
              <a:t>Insure Us?</a:t>
            </a:r>
          </a:p>
          <a:p>
            <a:r>
              <a:rPr lang="en-US" sz="2400" dirty="0" smtClean="0">
                <a:solidFill>
                  <a:schemeClr val="bg1">
                    <a:lumMod val="50000"/>
                  </a:schemeClr>
                </a:solidFill>
                <a:latin typeface="+mj-lt"/>
              </a:rPr>
              <a:t>Devise Professional Indemnity insurance cover</a:t>
            </a:r>
          </a:p>
        </p:txBody>
      </p:sp>
      <p:sp>
        <p:nvSpPr>
          <p:cNvPr id="7" name="Right Arrow 37"/>
          <p:cNvSpPr>
            <a:spLocks noChangeArrowheads="1"/>
          </p:cNvSpPr>
          <p:nvPr/>
        </p:nvSpPr>
        <p:spPr bwMode="auto">
          <a:xfrm>
            <a:off x="307977" y="1277616"/>
            <a:ext cx="7348570" cy="927248"/>
          </a:xfrm>
          <a:prstGeom prst="rightArrow">
            <a:avLst>
              <a:gd name="adj1" fmla="val 65537"/>
              <a:gd name="adj2" fmla="val 50011"/>
            </a:avLst>
          </a:prstGeom>
          <a:solidFill>
            <a:srgbClr val="857662"/>
          </a:solidFill>
          <a:ln w="12700" algn="ctr">
            <a:solidFill>
              <a:schemeClr val="bg1"/>
            </a:solidFill>
            <a:round/>
            <a:headEnd/>
            <a:tailEnd/>
          </a:ln>
        </p:spPr>
        <p:txBody>
          <a:bodyPr wrap="none" anchor="ctr"/>
          <a:lstStyle/>
          <a:p>
            <a:r>
              <a:rPr lang="en-US" altLang="en-US" b="1" dirty="0" smtClean="0">
                <a:solidFill>
                  <a:schemeClr val="bg1"/>
                </a:solidFill>
              </a:rPr>
              <a:t>….  So we have discussed</a:t>
            </a:r>
            <a:endParaRPr lang="en-US" altLang="en-US" b="1" dirty="0">
              <a:solidFill>
                <a:schemeClr val="bg1"/>
              </a:solidFill>
            </a:endParaRPr>
          </a:p>
        </p:txBody>
      </p:sp>
      <p:sp>
        <p:nvSpPr>
          <p:cNvPr id="9" name="Rounded Rectangle 8"/>
          <p:cNvSpPr/>
          <p:nvPr/>
        </p:nvSpPr>
        <p:spPr bwMode="auto">
          <a:xfrm>
            <a:off x="2916040" y="1500198"/>
            <a:ext cx="2016000" cy="491206"/>
          </a:xfrm>
          <a:prstGeom prst="roundRect">
            <a:avLst/>
          </a:prstGeom>
          <a:solidFill>
            <a:schemeClr val="bg1">
              <a:lumMod val="85000"/>
            </a:schemeClr>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High legal risk</a:t>
            </a:r>
            <a:endParaRPr kumimoji="0" lang="en-IN" sz="1600" b="1" u="none" strike="noStrike" cap="none" normalizeH="0" baseline="0" dirty="0" smtClean="0">
              <a:ln>
                <a:noFill/>
              </a:ln>
              <a:effectLst/>
            </a:endParaRPr>
          </a:p>
        </p:txBody>
      </p:sp>
      <p:sp>
        <p:nvSpPr>
          <p:cNvPr id="10" name="Rounded Rectangle 9"/>
          <p:cNvSpPr/>
          <p:nvPr/>
        </p:nvSpPr>
        <p:spPr bwMode="auto">
          <a:xfrm>
            <a:off x="5024880" y="1500198"/>
            <a:ext cx="2016000" cy="491206"/>
          </a:xfrm>
          <a:prstGeom prst="roundRect">
            <a:avLst/>
          </a:prstGeom>
          <a:solidFill>
            <a:schemeClr val="bg1">
              <a:lumMod val="85000"/>
            </a:schemeClr>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algn="ctr" fontAlgn="base">
              <a:spcBef>
                <a:spcPct val="0"/>
              </a:spcBef>
              <a:spcAft>
                <a:spcPct val="0"/>
              </a:spcAft>
            </a:pPr>
            <a:r>
              <a:rPr lang="en-US" sz="1600" b="1" dirty="0"/>
              <a:t>Potential unlimited liability</a:t>
            </a:r>
            <a:endParaRPr lang="en-IN" sz="1600" b="1" dirty="0"/>
          </a:p>
        </p:txBody>
      </p:sp>
      <p:sp>
        <p:nvSpPr>
          <p:cNvPr id="11" name="TextBox 10"/>
          <p:cNvSpPr txBox="1"/>
          <p:nvPr/>
        </p:nvSpPr>
        <p:spPr>
          <a:xfrm>
            <a:off x="7691134" y="1386021"/>
            <a:ext cx="1373301" cy="715089"/>
          </a:xfrm>
          <a:prstGeom prst="roundRect">
            <a:avLst/>
          </a:prstGeom>
          <a:solidFill>
            <a:srgbClr val="CD7823"/>
          </a:solidFill>
          <a:ln>
            <a:solidFill>
              <a:schemeClr val="tx1"/>
            </a:solidFill>
          </a:ln>
        </p:spPr>
        <p:txBody>
          <a:bodyPr wrap="square" rtlCol="0" anchor="ctr">
            <a:spAutoFit/>
          </a:bodyPr>
          <a:lstStyle/>
          <a:p>
            <a:pPr algn="ctr"/>
            <a:r>
              <a:rPr lang="en-US" b="1" dirty="0" smtClean="0">
                <a:solidFill>
                  <a:schemeClr val="bg1"/>
                </a:solidFill>
              </a:rPr>
              <a:t>What to do?</a:t>
            </a:r>
            <a:endParaRPr lang="en-IN" b="1" dirty="0">
              <a:solidFill>
                <a:schemeClr val="bg1"/>
              </a:solidFill>
            </a:endParaRPr>
          </a:p>
        </p:txBody>
      </p:sp>
      <p:sp>
        <p:nvSpPr>
          <p:cNvPr id="15" name="Right Arrow 34"/>
          <p:cNvSpPr>
            <a:spLocks noChangeArrowheads="1"/>
          </p:cNvSpPr>
          <p:nvPr/>
        </p:nvSpPr>
        <p:spPr bwMode="auto">
          <a:xfrm>
            <a:off x="2730500" y="2204864"/>
            <a:ext cx="3785716" cy="927248"/>
          </a:xfrm>
          <a:prstGeom prst="rightArrow">
            <a:avLst>
              <a:gd name="adj1" fmla="val 65537"/>
              <a:gd name="adj2" fmla="val 50011"/>
            </a:avLst>
          </a:prstGeom>
          <a:solidFill>
            <a:srgbClr val="AFA546"/>
          </a:solidFill>
          <a:ln w="12700" algn="ctr">
            <a:solidFill>
              <a:schemeClr val="bg1"/>
            </a:solidFill>
            <a:round/>
            <a:headEnd/>
            <a:tailEnd/>
          </a:ln>
        </p:spPr>
        <p:txBody>
          <a:bodyPr wrap="none"/>
          <a:lstStyle/>
          <a:p>
            <a:endParaRPr lang="en-US" altLang="en-US" sz="1100" b="1" i="1" dirty="0"/>
          </a:p>
        </p:txBody>
      </p:sp>
      <p:sp>
        <p:nvSpPr>
          <p:cNvPr id="16" name="Right Arrow 33"/>
          <p:cNvSpPr>
            <a:spLocks noChangeArrowheads="1"/>
          </p:cNvSpPr>
          <p:nvPr/>
        </p:nvSpPr>
        <p:spPr bwMode="auto">
          <a:xfrm>
            <a:off x="1501775" y="2204864"/>
            <a:ext cx="2566169" cy="927248"/>
          </a:xfrm>
          <a:prstGeom prst="rightArrow">
            <a:avLst>
              <a:gd name="adj1" fmla="val 65537"/>
              <a:gd name="adj2" fmla="val 50011"/>
            </a:avLst>
          </a:prstGeom>
          <a:solidFill>
            <a:srgbClr val="CD7823"/>
          </a:solidFill>
          <a:ln w="12700" algn="ctr">
            <a:solidFill>
              <a:schemeClr val="bg1"/>
            </a:solidFill>
            <a:round/>
            <a:headEnd/>
            <a:tailEnd/>
          </a:ln>
        </p:spPr>
        <p:txBody>
          <a:bodyPr wrap="none"/>
          <a:lstStyle/>
          <a:p>
            <a:endParaRPr lang="en-US" altLang="en-US" sz="1100" b="1" i="1" dirty="0"/>
          </a:p>
        </p:txBody>
      </p:sp>
      <p:sp>
        <p:nvSpPr>
          <p:cNvPr id="17" name="Right Arrow 32"/>
          <p:cNvSpPr>
            <a:spLocks noChangeArrowheads="1"/>
          </p:cNvSpPr>
          <p:nvPr/>
        </p:nvSpPr>
        <p:spPr bwMode="auto">
          <a:xfrm>
            <a:off x="314325" y="2204864"/>
            <a:ext cx="3033539" cy="927248"/>
          </a:xfrm>
          <a:prstGeom prst="rightArrow">
            <a:avLst>
              <a:gd name="adj1" fmla="val 65537"/>
              <a:gd name="adj2" fmla="val 50011"/>
            </a:avLst>
          </a:prstGeom>
          <a:solidFill>
            <a:srgbClr val="AFA546"/>
          </a:solidFill>
          <a:ln w="12700" algn="ctr">
            <a:solidFill>
              <a:schemeClr val="bg1"/>
            </a:solidFill>
            <a:round/>
            <a:headEnd/>
            <a:tailEnd/>
          </a:ln>
        </p:spPr>
        <p:txBody>
          <a:bodyPr wrap="none" anchor="ctr"/>
          <a:lstStyle/>
          <a:p>
            <a:r>
              <a:rPr lang="en-US" altLang="en-US" b="1" dirty="0" smtClean="0">
                <a:solidFill>
                  <a:schemeClr val="bg1"/>
                </a:solidFill>
              </a:rPr>
              <a:t>Follow operational controls        and       professional guidance </a:t>
            </a:r>
            <a:endParaRPr lang="en-US" altLang="en-US" b="1" dirty="0">
              <a:solidFill>
                <a:schemeClr val="bg1"/>
              </a:solidFill>
            </a:endParaRPr>
          </a:p>
        </p:txBody>
      </p:sp>
      <p:sp>
        <p:nvSpPr>
          <p:cNvPr id="19" name="Oval Callout 18"/>
          <p:cNvSpPr/>
          <p:nvPr/>
        </p:nvSpPr>
        <p:spPr>
          <a:xfrm>
            <a:off x="6634163" y="2214057"/>
            <a:ext cx="2402333" cy="777240"/>
          </a:xfrm>
          <a:prstGeom prst="wedgeEllipseCallout">
            <a:avLst/>
          </a:prstGeom>
          <a:solidFill>
            <a:srgbClr val="CD7823"/>
          </a:solidFill>
          <a:ln>
            <a:solidFill>
              <a:schemeClr val="tx1"/>
            </a:solidFill>
          </a:ln>
        </p:spPr>
        <p:txBody>
          <a:bodyPr wrap="square" rtlCol="0" anchor="ctr">
            <a:spAutoFit/>
          </a:bodyPr>
          <a:lstStyle/>
          <a:p>
            <a:pPr algn="ctr"/>
            <a:r>
              <a:rPr lang="en-US" b="1" dirty="0" smtClean="0">
                <a:solidFill>
                  <a:schemeClr val="bg1"/>
                </a:solidFill>
              </a:rPr>
              <a:t>Possibly not enough!!!</a:t>
            </a:r>
            <a:endParaRPr lang="en-US" b="1" dirty="0">
              <a:solidFill>
                <a:schemeClr val="bg1"/>
              </a:solidFill>
            </a:endParaRPr>
          </a:p>
        </p:txBody>
      </p:sp>
      <p:sp>
        <p:nvSpPr>
          <p:cNvPr id="45" name="Rounded Rectangle 44"/>
          <p:cNvSpPr/>
          <p:nvPr/>
        </p:nvSpPr>
        <p:spPr bwMode="auto">
          <a:xfrm>
            <a:off x="4576763" y="3284984"/>
            <a:ext cx="4114800" cy="1608160"/>
          </a:xfrm>
          <a:prstGeom prst="roundRect">
            <a:avLst>
              <a:gd name="adj" fmla="val 4981"/>
            </a:avLst>
          </a:prstGeom>
          <a:gradFill>
            <a:gsLst>
              <a:gs pos="0">
                <a:schemeClr val="accent3">
                  <a:lumMod val="60000"/>
                  <a:lumOff val="40000"/>
                </a:schemeClr>
              </a:gs>
              <a:gs pos="70000">
                <a:schemeClr val="bg1"/>
              </a:gs>
            </a:gsLst>
            <a:lin ang="5400000" scaled="0"/>
          </a:gradFill>
          <a:ln w="12700" cap="flat" cmpd="sng" algn="ctr">
            <a:solidFill>
              <a:schemeClr val="bg2"/>
            </a:solidFill>
            <a:prstDash val="solid"/>
            <a:round/>
            <a:headEnd type="none" w="med" len="med"/>
            <a:tailEnd type="none" w="med" len="med"/>
          </a:ln>
          <a:effectLst/>
        </p:spPr>
        <p:txBody>
          <a:bodyPr wrap="none"/>
          <a:lstStyle/>
          <a:p>
            <a:pPr>
              <a:defRPr/>
            </a:pPr>
            <a:endParaRPr lang="en-US" sz="1100" b="1" i="1" dirty="0"/>
          </a:p>
        </p:txBody>
      </p:sp>
      <p:sp>
        <p:nvSpPr>
          <p:cNvPr id="46" name="Rounded Rectangle 45"/>
          <p:cNvSpPr/>
          <p:nvPr/>
        </p:nvSpPr>
        <p:spPr bwMode="auto">
          <a:xfrm>
            <a:off x="461963" y="3284984"/>
            <a:ext cx="4114800" cy="1617241"/>
          </a:xfrm>
          <a:prstGeom prst="roundRect">
            <a:avLst>
              <a:gd name="adj" fmla="val 4981"/>
            </a:avLst>
          </a:prstGeom>
          <a:gradFill flip="none" rotWithShape="1">
            <a:gsLst>
              <a:gs pos="0">
                <a:schemeClr val="accent6">
                  <a:lumMod val="60000"/>
                  <a:lumOff val="40000"/>
                </a:schemeClr>
              </a:gs>
              <a:gs pos="69000">
                <a:schemeClr val="bg1"/>
              </a:gs>
            </a:gsLst>
            <a:lin ang="5400000" scaled="1"/>
            <a:tileRect/>
          </a:gradFill>
          <a:ln w="12700" cap="flat" cmpd="sng" algn="ctr">
            <a:solidFill>
              <a:schemeClr val="bg2"/>
            </a:solidFill>
            <a:prstDash val="solid"/>
            <a:round/>
            <a:headEnd type="none" w="med" len="med"/>
            <a:tailEnd type="none" w="med" len="med"/>
          </a:ln>
          <a:effectLst/>
        </p:spPr>
        <p:txBody>
          <a:bodyPr wrap="none"/>
          <a:lstStyle/>
          <a:p>
            <a:pPr>
              <a:defRPr/>
            </a:pPr>
            <a:endParaRPr lang="en-US" sz="1100" b="1" i="1" dirty="0"/>
          </a:p>
        </p:txBody>
      </p:sp>
      <p:sp>
        <p:nvSpPr>
          <p:cNvPr id="47" name="Rounded Rectangle 46"/>
          <p:cNvSpPr/>
          <p:nvPr/>
        </p:nvSpPr>
        <p:spPr bwMode="auto">
          <a:xfrm>
            <a:off x="461963" y="4902224"/>
            <a:ext cx="4114800" cy="1417320"/>
          </a:xfrm>
          <a:prstGeom prst="roundRect">
            <a:avLst>
              <a:gd name="adj" fmla="val 4981"/>
            </a:avLst>
          </a:prstGeom>
          <a:gradFill>
            <a:gsLst>
              <a:gs pos="0">
                <a:schemeClr val="accent3">
                  <a:lumMod val="60000"/>
                  <a:lumOff val="40000"/>
                </a:schemeClr>
              </a:gs>
              <a:gs pos="70000">
                <a:schemeClr val="bg1"/>
              </a:gs>
            </a:gsLst>
            <a:lin ang="5400000" scaled="0"/>
          </a:gradFill>
          <a:ln w="12700" cap="flat" cmpd="sng" algn="ctr">
            <a:solidFill>
              <a:schemeClr val="bg2"/>
            </a:solidFill>
            <a:prstDash val="solid"/>
            <a:round/>
            <a:headEnd type="none" w="med" len="med"/>
            <a:tailEnd type="none" w="med" len="med"/>
          </a:ln>
          <a:effectLst/>
        </p:spPr>
        <p:txBody>
          <a:bodyPr wrap="none"/>
          <a:lstStyle/>
          <a:p>
            <a:pPr>
              <a:defRPr/>
            </a:pPr>
            <a:endParaRPr lang="en-US" sz="1100" b="1" i="1" dirty="0"/>
          </a:p>
        </p:txBody>
      </p:sp>
      <p:sp>
        <p:nvSpPr>
          <p:cNvPr id="48" name="Rounded Rectangle 47"/>
          <p:cNvSpPr/>
          <p:nvPr/>
        </p:nvSpPr>
        <p:spPr bwMode="auto">
          <a:xfrm>
            <a:off x="4576763" y="4902225"/>
            <a:ext cx="4114800" cy="1417319"/>
          </a:xfrm>
          <a:prstGeom prst="roundRect">
            <a:avLst>
              <a:gd name="adj" fmla="val 4981"/>
            </a:avLst>
          </a:prstGeom>
          <a:gradFill>
            <a:gsLst>
              <a:gs pos="0">
                <a:schemeClr val="accent6">
                  <a:lumMod val="60000"/>
                  <a:lumOff val="40000"/>
                </a:schemeClr>
              </a:gs>
              <a:gs pos="69000">
                <a:schemeClr val="bg1"/>
              </a:gs>
            </a:gsLst>
            <a:lin ang="5400000" scaled="0"/>
          </a:gradFill>
          <a:ln w="12700" cap="flat" cmpd="sng" algn="ctr">
            <a:solidFill>
              <a:schemeClr val="bg2"/>
            </a:solidFill>
            <a:prstDash val="solid"/>
            <a:round/>
            <a:headEnd type="none" w="med" len="med"/>
            <a:tailEnd type="none" w="med" len="med"/>
          </a:ln>
          <a:effectLst/>
        </p:spPr>
        <p:txBody>
          <a:bodyPr wrap="none"/>
          <a:lstStyle/>
          <a:p>
            <a:pPr>
              <a:defRPr/>
            </a:pPr>
            <a:endParaRPr lang="en-US" sz="1100" b="1" i="1" dirty="0"/>
          </a:p>
        </p:txBody>
      </p:sp>
      <p:sp>
        <p:nvSpPr>
          <p:cNvPr id="49" name="Rectangle 153"/>
          <p:cNvSpPr>
            <a:spLocks noChangeArrowheads="1"/>
          </p:cNvSpPr>
          <p:nvPr/>
        </p:nvSpPr>
        <p:spPr bwMode="auto">
          <a:xfrm>
            <a:off x="4932040" y="3212976"/>
            <a:ext cx="3769047" cy="584775"/>
          </a:xfrm>
          <a:prstGeom prst="rect">
            <a:avLst/>
          </a:prstGeom>
          <a:noFill/>
          <a:ln w="9525">
            <a:noFill/>
            <a:miter lim="800000"/>
            <a:headEnd/>
            <a:tailEnd/>
          </a:ln>
        </p:spPr>
        <p:txBody>
          <a:bodyPr wrap="square" tIns="91440" bIns="91440">
            <a:spAutoFit/>
          </a:bodyPr>
          <a:lstStyle/>
          <a:p>
            <a:pPr marL="171450" indent="-171450" algn="just">
              <a:spcBef>
                <a:spcPts val="300"/>
              </a:spcBef>
              <a:spcAft>
                <a:spcPts val="300"/>
              </a:spcAft>
              <a:buFont typeface="Wingdings" pitchFamily="2" charset="2"/>
              <a:buChar char="§"/>
            </a:pPr>
            <a:r>
              <a:rPr lang="en-US" sz="1300" dirty="0" smtClean="0">
                <a:solidFill>
                  <a:srgbClr val="000000"/>
                </a:solidFill>
                <a:cs typeface="Arial" charset="0"/>
              </a:rPr>
              <a:t>Not available in Indian market – possibly PSU insurers cover actuaries, but uncommon</a:t>
            </a:r>
            <a:endParaRPr lang="en-US" sz="1300" dirty="0">
              <a:solidFill>
                <a:srgbClr val="000000"/>
              </a:solidFill>
              <a:cs typeface="Arial" charset="0"/>
            </a:endParaRPr>
          </a:p>
        </p:txBody>
      </p:sp>
      <p:sp>
        <p:nvSpPr>
          <p:cNvPr id="50" name="Rectangle 154"/>
          <p:cNvSpPr>
            <a:spLocks noChangeArrowheads="1"/>
          </p:cNvSpPr>
          <p:nvPr/>
        </p:nvSpPr>
        <p:spPr bwMode="auto">
          <a:xfrm>
            <a:off x="4586288" y="4911750"/>
            <a:ext cx="4114800" cy="784830"/>
          </a:xfrm>
          <a:prstGeom prst="rect">
            <a:avLst/>
          </a:prstGeom>
          <a:noFill/>
          <a:ln w="9525">
            <a:noFill/>
            <a:miter lim="800000"/>
            <a:headEnd/>
            <a:tailEnd/>
          </a:ln>
        </p:spPr>
        <p:txBody>
          <a:bodyPr tIns="91440" bIns="91440">
            <a:spAutoFit/>
          </a:bodyPr>
          <a:lstStyle/>
          <a:p>
            <a:pPr marL="1150938" lvl="2" indent="-171450">
              <a:spcBef>
                <a:spcPts val="300"/>
              </a:spcBef>
              <a:spcAft>
                <a:spcPts val="300"/>
              </a:spcAft>
              <a:buClr>
                <a:srgbClr val="000000"/>
              </a:buClr>
              <a:buFont typeface="Wingdings" pitchFamily="2" charset="2"/>
              <a:buChar char="§"/>
            </a:pPr>
            <a:r>
              <a:rPr lang="en-US" sz="1300" dirty="0" smtClean="0">
                <a:solidFill>
                  <a:srgbClr val="000000"/>
                </a:solidFill>
                <a:cs typeface="Arial" charset="0"/>
              </a:rPr>
              <a:t>Risks and associated financial liabilities associated in carrying out duties of AA will certainly be minimized</a:t>
            </a:r>
          </a:p>
        </p:txBody>
      </p:sp>
      <p:grpSp>
        <p:nvGrpSpPr>
          <p:cNvPr id="51" name="Group 39"/>
          <p:cNvGrpSpPr>
            <a:grpSpLocks/>
          </p:cNvGrpSpPr>
          <p:nvPr/>
        </p:nvGrpSpPr>
        <p:grpSpPr bwMode="auto">
          <a:xfrm>
            <a:off x="3603625" y="3925912"/>
            <a:ext cx="1946275" cy="1951038"/>
            <a:chOff x="3598862" y="2591276"/>
            <a:chExt cx="1946275" cy="1951037"/>
          </a:xfrm>
        </p:grpSpPr>
        <p:grpSp>
          <p:nvGrpSpPr>
            <p:cNvPr id="52" name="Group 37"/>
            <p:cNvGrpSpPr>
              <a:grpSpLocks/>
            </p:cNvGrpSpPr>
            <p:nvPr/>
          </p:nvGrpSpPr>
          <p:grpSpPr bwMode="auto">
            <a:xfrm rot="16200000">
              <a:off x="3596482" y="2593658"/>
              <a:ext cx="1951036" cy="1946276"/>
              <a:chOff x="2676526" y="1533526"/>
              <a:chExt cx="3790950" cy="3790950"/>
            </a:xfrm>
            <a:effectLst>
              <a:outerShdw blurRad="63500" sx="102000" sy="102000" algn="ctr" rotWithShape="0">
                <a:prstClr val="black">
                  <a:alpha val="40000"/>
                </a:prstClr>
              </a:outerShdw>
            </a:effectLst>
          </p:grpSpPr>
          <p:sp>
            <p:nvSpPr>
              <p:cNvPr id="59" name="Freeform 14"/>
              <p:cNvSpPr>
                <a:spLocks/>
              </p:cNvSpPr>
              <p:nvPr/>
            </p:nvSpPr>
            <p:spPr bwMode="auto">
              <a:xfrm>
                <a:off x="4572001" y="1533526"/>
                <a:ext cx="1895475" cy="1895475"/>
              </a:xfrm>
              <a:custGeom>
                <a:avLst/>
                <a:gdLst>
                  <a:gd name="T0" fmla="*/ 3184 w 3184"/>
                  <a:gd name="T1" fmla="*/ 3184 h 3184"/>
                  <a:gd name="T2" fmla="*/ 0 w 3184"/>
                  <a:gd name="T3" fmla="*/ 0 h 3184"/>
                  <a:gd name="T4" fmla="*/ 0 w 3184"/>
                  <a:gd name="T5" fmla="*/ 0 h 3184"/>
                  <a:gd name="T6" fmla="*/ 0 w 3184"/>
                  <a:gd name="T7" fmla="*/ 3184 h 3184"/>
                  <a:gd name="T8" fmla="*/ 3184 w 3184"/>
                  <a:gd name="T9" fmla="*/ 3184 h 3184"/>
                  <a:gd name="T10" fmla="*/ 0 60000 65536"/>
                  <a:gd name="T11" fmla="*/ 0 60000 65536"/>
                  <a:gd name="T12" fmla="*/ 0 60000 65536"/>
                  <a:gd name="T13" fmla="*/ 0 60000 65536"/>
                  <a:gd name="T14" fmla="*/ 0 60000 65536"/>
                  <a:gd name="T15" fmla="*/ 0 w 3184"/>
                  <a:gd name="T16" fmla="*/ 0 h 3184"/>
                  <a:gd name="T17" fmla="*/ 3184 w 3184"/>
                  <a:gd name="T18" fmla="*/ 3184 h 3184"/>
                </a:gdLst>
                <a:ahLst/>
                <a:cxnLst>
                  <a:cxn ang="T10">
                    <a:pos x="T0" y="T1"/>
                  </a:cxn>
                  <a:cxn ang="T11">
                    <a:pos x="T2" y="T3"/>
                  </a:cxn>
                  <a:cxn ang="T12">
                    <a:pos x="T4" y="T5"/>
                  </a:cxn>
                  <a:cxn ang="T13">
                    <a:pos x="T6" y="T7"/>
                  </a:cxn>
                  <a:cxn ang="T14">
                    <a:pos x="T8" y="T9"/>
                  </a:cxn>
                </a:cxnLst>
                <a:rect l="T15" t="T16" r="T17" b="T18"/>
                <a:pathLst>
                  <a:path w="3184" h="3184">
                    <a:moveTo>
                      <a:pt x="3184" y="3184"/>
                    </a:moveTo>
                    <a:cubicBezTo>
                      <a:pt x="3184" y="1426"/>
                      <a:pt x="1759" y="0"/>
                      <a:pt x="0" y="0"/>
                    </a:cubicBezTo>
                    <a:cubicBezTo>
                      <a:pt x="0" y="0"/>
                      <a:pt x="0" y="0"/>
                      <a:pt x="0" y="0"/>
                    </a:cubicBezTo>
                    <a:lnTo>
                      <a:pt x="0" y="3184"/>
                    </a:lnTo>
                    <a:lnTo>
                      <a:pt x="3184" y="3184"/>
                    </a:lnTo>
                    <a:close/>
                  </a:path>
                </a:pathLst>
              </a:custGeom>
              <a:solidFill>
                <a:srgbClr val="8C4B32"/>
              </a:solidFill>
              <a:ln w="28575">
                <a:solidFill>
                  <a:schemeClr val="bg1"/>
                </a:solidFill>
                <a:prstDash val="solid"/>
                <a:round/>
                <a:headEnd/>
                <a:tailEnd/>
              </a:ln>
            </p:spPr>
            <p:txBody>
              <a:bodyPr/>
              <a:lstStyle/>
              <a:p>
                <a:pPr>
                  <a:defRPr/>
                </a:pPr>
                <a:endParaRPr lang="en-US" dirty="0"/>
              </a:p>
            </p:txBody>
          </p:sp>
          <p:sp>
            <p:nvSpPr>
              <p:cNvPr id="60" name="Freeform 15"/>
              <p:cNvSpPr>
                <a:spLocks/>
              </p:cNvSpPr>
              <p:nvPr/>
            </p:nvSpPr>
            <p:spPr bwMode="auto">
              <a:xfrm>
                <a:off x="4572001" y="3429001"/>
                <a:ext cx="1895475" cy="1895475"/>
              </a:xfrm>
              <a:custGeom>
                <a:avLst/>
                <a:gdLst>
                  <a:gd name="T0" fmla="*/ 0 w 3184"/>
                  <a:gd name="T1" fmla="*/ 3184 h 3184"/>
                  <a:gd name="T2" fmla="*/ 3184 w 3184"/>
                  <a:gd name="T3" fmla="*/ 0 h 3184"/>
                  <a:gd name="T4" fmla="*/ 0 w 3184"/>
                  <a:gd name="T5" fmla="*/ 0 h 3184"/>
                  <a:gd name="T6" fmla="*/ 0 w 3184"/>
                  <a:gd name="T7" fmla="*/ 3184 h 3184"/>
                  <a:gd name="T8" fmla="*/ 0 60000 65536"/>
                  <a:gd name="T9" fmla="*/ 0 60000 65536"/>
                  <a:gd name="T10" fmla="*/ 0 60000 65536"/>
                  <a:gd name="T11" fmla="*/ 0 60000 65536"/>
                  <a:gd name="T12" fmla="*/ 0 w 3184"/>
                  <a:gd name="T13" fmla="*/ 0 h 3184"/>
                  <a:gd name="T14" fmla="*/ 3184 w 3184"/>
                  <a:gd name="T15" fmla="*/ 3184 h 3184"/>
                </a:gdLst>
                <a:ahLst/>
                <a:cxnLst>
                  <a:cxn ang="T8">
                    <a:pos x="T0" y="T1"/>
                  </a:cxn>
                  <a:cxn ang="T9">
                    <a:pos x="T2" y="T3"/>
                  </a:cxn>
                  <a:cxn ang="T10">
                    <a:pos x="T4" y="T5"/>
                  </a:cxn>
                  <a:cxn ang="T11">
                    <a:pos x="T6" y="T7"/>
                  </a:cxn>
                </a:cxnLst>
                <a:rect l="T12" t="T13" r="T14" b="T15"/>
                <a:pathLst>
                  <a:path w="3184" h="3184">
                    <a:moveTo>
                      <a:pt x="0" y="3184"/>
                    </a:moveTo>
                    <a:cubicBezTo>
                      <a:pt x="1759" y="3184"/>
                      <a:pt x="3184" y="1759"/>
                      <a:pt x="3184" y="0"/>
                    </a:cubicBezTo>
                    <a:lnTo>
                      <a:pt x="0" y="0"/>
                    </a:lnTo>
                    <a:lnTo>
                      <a:pt x="0" y="3184"/>
                    </a:lnTo>
                    <a:close/>
                  </a:path>
                </a:pathLst>
              </a:custGeom>
              <a:solidFill>
                <a:schemeClr val="accent3"/>
              </a:solidFill>
              <a:ln w="28575">
                <a:solidFill>
                  <a:schemeClr val="bg1"/>
                </a:solidFill>
                <a:prstDash val="solid"/>
                <a:round/>
                <a:headEnd/>
                <a:tailEnd/>
              </a:ln>
            </p:spPr>
            <p:txBody>
              <a:bodyPr/>
              <a:lstStyle/>
              <a:p>
                <a:pPr>
                  <a:defRPr/>
                </a:pPr>
                <a:endParaRPr lang="en-US" dirty="0"/>
              </a:p>
            </p:txBody>
          </p:sp>
          <p:sp>
            <p:nvSpPr>
              <p:cNvPr id="61" name="Freeform 16"/>
              <p:cNvSpPr>
                <a:spLocks/>
              </p:cNvSpPr>
              <p:nvPr/>
            </p:nvSpPr>
            <p:spPr bwMode="auto">
              <a:xfrm>
                <a:off x="2676526" y="3429001"/>
                <a:ext cx="1895475" cy="1895475"/>
              </a:xfrm>
              <a:custGeom>
                <a:avLst/>
                <a:gdLst>
                  <a:gd name="T0" fmla="*/ 0 w 3184"/>
                  <a:gd name="T1" fmla="*/ 0 h 3184"/>
                  <a:gd name="T2" fmla="*/ 3184 w 3184"/>
                  <a:gd name="T3" fmla="*/ 3184 h 3184"/>
                  <a:gd name="T4" fmla="*/ 3184 w 3184"/>
                  <a:gd name="T5" fmla="*/ 0 h 3184"/>
                  <a:gd name="T6" fmla="*/ 0 w 3184"/>
                  <a:gd name="T7" fmla="*/ 0 h 3184"/>
                  <a:gd name="T8" fmla="*/ 0 60000 65536"/>
                  <a:gd name="T9" fmla="*/ 0 60000 65536"/>
                  <a:gd name="T10" fmla="*/ 0 60000 65536"/>
                  <a:gd name="T11" fmla="*/ 0 60000 65536"/>
                  <a:gd name="T12" fmla="*/ 0 w 3184"/>
                  <a:gd name="T13" fmla="*/ 0 h 3184"/>
                  <a:gd name="T14" fmla="*/ 3184 w 3184"/>
                  <a:gd name="T15" fmla="*/ 3184 h 3184"/>
                </a:gdLst>
                <a:ahLst/>
                <a:cxnLst>
                  <a:cxn ang="T8">
                    <a:pos x="T0" y="T1"/>
                  </a:cxn>
                  <a:cxn ang="T9">
                    <a:pos x="T2" y="T3"/>
                  </a:cxn>
                  <a:cxn ang="T10">
                    <a:pos x="T4" y="T5"/>
                  </a:cxn>
                  <a:cxn ang="T11">
                    <a:pos x="T6" y="T7"/>
                  </a:cxn>
                </a:cxnLst>
                <a:rect l="T12" t="T13" r="T14" b="T15"/>
                <a:pathLst>
                  <a:path w="3184" h="3184">
                    <a:moveTo>
                      <a:pt x="0" y="0"/>
                    </a:moveTo>
                    <a:cubicBezTo>
                      <a:pt x="0" y="1759"/>
                      <a:pt x="1426" y="3184"/>
                      <a:pt x="3184" y="3184"/>
                    </a:cubicBezTo>
                    <a:lnTo>
                      <a:pt x="3184" y="0"/>
                    </a:lnTo>
                    <a:lnTo>
                      <a:pt x="0" y="0"/>
                    </a:lnTo>
                    <a:close/>
                  </a:path>
                </a:pathLst>
              </a:custGeom>
              <a:solidFill>
                <a:schemeClr val="accent2"/>
              </a:solidFill>
              <a:ln w="28575">
                <a:solidFill>
                  <a:schemeClr val="bg1"/>
                </a:solidFill>
                <a:prstDash val="solid"/>
                <a:round/>
                <a:headEnd/>
                <a:tailEnd/>
              </a:ln>
            </p:spPr>
            <p:txBody>
              <a:bodyPr/>
              <a:lstStyle/>
              <a:p>
                <a:pPr>
                  <a:defRPr/>
                </a:pPr>
                <a:endParaRPr lang="en-US" dirty="0"/>
              </a:p>
            </p:txBody>
          </p:sp>
          <p:sp>
            <p:nvSpPr>
              <p:cNvPr id="62" name="Freeform 17"/>
              <p:cNvSpPr>
                <a:spLocks/>
              </p:cNvSpPr>
              <p:nvPr/>
            </p:nvSpPr>
            <p:spPr bwMode="auto">
              <a:xfrm>
                <a:off x="2676526" y="1533526"/>
                <a:ext cx="1895475" cy="1895475"/>
              </a:xfrm>
              <a:custGeom>
                <a:avLst/>
                <a:gdLst>
                  <a:gd name="T0" fmla="*/ 3184 w 3184"/>
                  <a:gd name="T1" fmla="*/ 0 h 3184"/>
                  <a:gd name="T2" fmla="*/ 0 w 3184"/>
                  <a:gd name="T3" fmla="*/ 3184 h 3184"/>
                  <a:gd name="T4" fmla="*/ 3184 w 3184"/>
                  <a:gd name="T5" fmla="*/ 3184 h 3184"/>
                  <a:gd name="T6" fmla="*/ 3184 w 3184"/>
                  <a:gd name="T7" fmla="*/ 0 h 3184"/>
                  <a:gd name="T8" fmla="*/ 0 60000 65536"/>
                  <a:gd name="T9" fmla="*/ 0 60000 65536"/>
                  <a:gd name="T10" fmla="*/ 0 60000 65536"/>
                  <a:gd name="T11" fmla="*/ 0 60000 65536"/>
                  <a:gd name="T12" fmla="*/ 0 w 3184"/>
                  <a:gd name="T13" fmla="*/ 0 h 3184"/>
                  <a:gd name="T14" fmla="*/ 3184 w 3184"/>
                  <a:gd name="T15" fmla="*/ 3184 h 3184"/>
                </a:gdLst>
                <a:ahLst/>
                <a:cxnLst>
                  <a:cxn ang="T8">
                    <a:pos x="T0" y="T1"/>
                  </a:cxn>
                  <a:cxn ang="T9">
                    <a:pos x="T2" y="T3"/>
                  </a:cxn>
                  <a:cxn ang="T10">
                    <a:pos x="T4" y="T5"/>
                  </a:cxn>
                  <a:cxn ang="T11">
                    <a:pos x="T6" y="T7"/>
                  </a:cxn>
                </a:cxnLst>
                <a:rect l="T12" t="T13" r="T14" b="T15"/>
                <a:pathLst>
                  <a:path w="3184" h="3184">
                    <a:moveTo>
                      <a:pt x="3184" y="0"/>
                    </a:moveTo>
                    <a:cubicBezTo>
                      <a:pt x="1426" y="0"/>
                      <a:pt x="0" y="1426"/>
                      <a:pt x="0" y="3184"/>
                    </a:cubicBezTo>
                    <a:lnTo>
                      <a:pt x="3184" y="3184"/>
                    </a:lnTo>
                    <a:lnTo>
                      <a:pt x="3184" y="0"/>
                    </a:lnTo>
                    <a:close/>
                  </a:path>
                </a:pathLst>
              </a:custGeom>
              <a:solidFill>
                <a:srgbClr val="AFA546"/>
              </a:solidFill>
              <a:ln w="28575">
                <a:solidFill>
                  <a:schemeClr val="bg1"/>
                </a:solidFill>
                <a:prstDash val="solid"/>
                <a:round/>
                <a:headEnd/>
                <a:tailEnd/>
              </a:ln>
            </p:spPr>
            <p:txBody>
              <a:bodyPr/>
              <a:lstStyle/>
              <a:p>
                <a:pPr>
                  <a:defRPr/>
                </a:pPr>
                <a:endParaRPr lang="en-US" dirty="0"/>
              </a:p>
            </p:txBody>
          </p:sp>
        </p:grpSp>
        <p:sp>
          <p:nvSpPr>
            <p:cNvPr id="53" name="Oval 40"/>
            <p:cNvSpPr>
              <a:spLocks noChangeArrowheads="1"/>
            </p:cNvSpPr>
            <p:nvPr/>
          </p:nvSpPr>
          <p:spPr bwMode="auto">
            <a:xfrm>
              <a:off x="3968750" y="2961164"/>
              <a:ext cx="1206500" cy="1211261"/>
            </a:xfrm>
            <a:prstGeom prst="ellipse">
              <a:avLst/>
            </a:prstGeom>
            <a:solidFill>
              <a:schemeClr val="bg1"/>
            </a:solidFill>
            <a:ln w="12700" algn="ctr">
              <a:solidFill>
                <a:schemeClr val="bg2"/>
              </a:solidFill>
              <a:prstDash val="solid"/>
              <a:round/>
              <a:headEnd/>
              <a:tailEnd/>
            </a:ln>
            <a:effectLst>
              <a:outerShdw blurRad="50800" dist="38100" dir="2700000" algn="tl" rotWithShape="0">
                <a:prstClr val="black">
                  <a:alpha val="40000"/>
                </a:prstClr>
              </a:outerShdw>
            </a:effectLst>
          </p:spPr>
          <p:txBody>
            <a:bodyPr wrap="none"/>
            <a:lstStyle/>
            <a:p>
              <a:pPr>
                <a:defRPr/>
              </a:pPr>
              <a:endParaRPr lang="en-US" sz="1100" b="1" i="1" dirty="0"/>
            </a:p>
          </p:txBody>
        </p:sp>
        <p:sp>
          <p:nvSpPr>
            <p:cNvPr id="54" name="Rectangle 153"/>
            <p:cNvSpPr>
              <a:spLocks noChangeArrowheads="1"/>
            </p:cNvSpPr>
            <p:nvPr/>
          </p:nvSpPr>
          <p:spPr bwMode="auto">
            <a:xfrm rot="2799653">
              <a:off x="3953888" y="2867430"/>
              <a:ext cx="1410972" cy="1296206"/>
            </a:xfrm>
            <a:prstGeom prst="rect">
              <a:avLst/>
            </a:prstGeom>
            <a:noFill/>
            <a:ln w="9525">
              <a:noFill/>
              <a:miter lim="800000"/>
              <a:headEnd/>
              <a:tailEnd/>
            </a:ln>
          </p:spPr>
          <p:txBody>
            <a:bodyPr spcFirstLastPara="1">
              <a:prstTxWarp prst="textArchUp">
                <a:avLst>
                  <a:gd name="adj" fmla="val 10282072"/>
                </a:avLst>
              </a:prstTxWarp>
              <a:spAutoFit/>
            </a:bodyPr>
            <a:lstStyle/>
            <a:p>
              <a:pPr marL="182563" indent="-182563" algn="ctr">
                <a:spcBef>
                  <a:spcPts val="400"/>
                </a:spcBef>
                <a:spcAft>
                  <a:spcPts val="400"/>
                </a:spcAft>
                <a:defRPr/>
              </a:pPr>
              <a:r>
                <a:rPr lang="en-US" sz="1400" b="1" dirty="0"/>
                <a:t>Challenges</a:t>
              </a:r>
            </a:p>
          </p:txBody>
        </p:sp>
        <p:sp>
          <p:nvSpPr>
            <p:cNvPr id="55" name="Rectangle 153"/>
            <p:cNvSpPr>
              <a:spLocks noChangeArrowheads="1"/>
            </p:cNvSpPr>
            <p:nvPr/>
          </p:nvSpPr>
          <p:spPr bwMode="auto">
            <a:xfrm rot="18882750">
              <a:off x="3963845" y="2787911"/>
              <a:ext cx="1353435" cy="1611392"/>
            </a:xfrm>
            <a:prstGeom prst="rect">
              <a:avLst/>
            </a:prstGeom>
            <a:noFill/>
            <a:ln w="9525">
              <a:noFill/>
              <a:miter lim="800000"/>
              <a:headEnd/>
              <a:tailEnd/>
            </a:ln>
          </p:spPr>
          <p:txBody>
            <a:bodyPr spcFirstLastPara="1">
              <a:prstTxWarp prst="textArchUp">
                <a:avLst>
                  <a:gd name="adj" fmla="val 10282072"/>
                </a:avLst>
              </a:prstTxWarp>
              <a:spAutoFit/>
            </a:bodyPr>
            <a:lstStyle/>
            <a:p>
              <a:pPr marL="182563" indent="-182563" algn="ctr">
                <a:spcBef>
                  <a:spcPts val="400"/>
                </a:spcBef>
                <a:spcAft>
                  <a:spcPts val="400"/>
                </a:spcAft>
                <a:defRPr/>
              </a:pPr>
              <a:r>
                <a:rPr lang="en-US" sz="1400" b="1" dirty="0">
                  <a:solidFill>
                    <a:schemeClr val="bg1"/>
                  </a:solidFill>
                </a:rPr>
                <a:t>Scope</a:t>
              </a:r>
            </a:p>
          </p:txBody>
        </p:sp>
        <p:sp>
          <p:nvSpPr>
            <p:cNvPr id="56" name="Rectangle 153"/>
            <p:cNvSpPr>
              <a:spLocks noChangeArrowheads="1"/>
            </p:cNvSpPr>
            <p:nvPr/>
          </p:nvSpPr>
          <p:spPr bwMode="auto">
            <a:xfrm rot="18952101">
              <a:off x="3956637" y="2953422"/>
              <a:ext cx="1377664" cy="1401190"/>
            </a:xfrm>
            <a:prstGeom prst="rect">
              <a:avLst/>
            </a:prstGeom>
            <a:noFill/>
            <a:ln w="9525">
              <a:noFill/>
              <a:miter lim="800000"/>
              <a:headEnd/>
              <a:tailEnd/>
            </a:ln>
          </p:spPr>
          <p:txBody>
            <a:bodyPr spcFirstLastPara="1">
              <a:prstTxWarp prst="textArchDown">
                <a:avLst/>
              </a:prstTxWarp>
              <a:spAutoFit/>
            </a:bodyPr>
            <a:lstStyle/>
            <a:p>
              <a:pPr marL="182563" indent="-182563" algn="ctr">
                <a:spcBef>
                  <a:spcPts val="400"/>
                </a:spcBef>
                <a:spcAft>
                  <a:spcPts val="400"/>
                </a:spcAft>
                <a:defRPr/>
              </a:pPr>
              <a:r>
                <a:rPr lang="en-US" sz="1400" b="1" dirty="0">
                  <a:solidFill>
                    <a:schemeClr val="bg1"/>
                  </a:solidFill>
                </a:rPr>
                <a:t>Benefits</a:t>
              </a:r>
            </a:p>
          </p:txBody>
        </p:sp>
        <p:sp>
          <p:nvSpPr>
            <p:cNvPr id="57" name="Rectangle 153"/>
            <p:cNvSpPr>
              <a:spLocks noChangeArrowheads="1"/>
            </p:cNvSpPr>
            <p:nvPr/>
          </p:nvSpPr>
          <p:spPr bwMode="auto">
            <a:xfrm rot="2864437">
              <a:off x="3657810" y="3164330"/>
              <a:ext cx="1530774" cy="1174846"/>
            </a:xfrm>
            <a:prstGeom prst="rect">
              <a:avLst/>
            </a:prstGeom>
            <a:noFill/>
            <a:ln w="9525">
              <a:noFill/>
              <a:miter lim="800000"/>
              <a:headEnd/>
              <a:tailEnd/>
            </a:ln>
          </p:spPr>
          <p:txBody>
            <a:bodyPr spcFirstLastPara="1">
              <a:prstTxWarp prst="textArchDown">
                <a:avLst/>
              </a:prstTxWarp>
              <a:spAutoFit/>
            </a:bodyPr>
            <a:lstStyle/>
            <a:p>
              <a:pPr marL="182563" indent="-182563" algn="ctr">
                <a:spcBef>
                  <a:spcPts val="400"/>
                </a:spcBef>
                <a:spcAft>
                  <a:spcPts val="400"/>
                </a:spcAft>
                <a:defRPr/>
              </a:pPr>
              <a:r>
                <a:rPr lang="en-US" sz="1400" b="1" dirty="0">
                  <a:solidFill>
                    <a:schemeClr val="bg1"/>
                  </a:solidFill>
                </a:rPr>
                <a:t>Solution</a:t>
              </a:r>
            </a:p>
          </p:txBody>
        </p:sp>
        <p:pic>
          <p:nvPicPr>
            <p:cNvPr id="58" name="Picture 22" descr="c:\Documents and Settings\u140039\Desktop\insurance.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956438" y="2968620"/>
              <a:ext cx="1192212" cy="1128712"/>
            </a:xfrm>
            <a:prstGeom prst="rect">
              <a:avLst/>
            </a:prstGeom>
            <a:noFill/>
            <a:ln w="9525">
              <a:noFill/>
              <a:miter lim="800000"/>
              <a:headEnd/>
              <a:tailEnd/>
            </a:ln>
          </p:spPr>
        </p:pic>
      </p:grpSp>
      <p:sp>
        <p:nvSpPr>
          <p:cNvPr id="63" name="Rectangle 154"/>
          <p:cNvSpPr>
            <a:spLocks noChangeArrowheads="1"/>
          </p:cNvSpPr>
          <p:nvPr/>
        </p:nvSpPr>
        <p:spPr bwMode="auto">
          <a:xfrm>
            <a:off x="471489" y="4911750"/>
            <a:ext cx="3132136" cy="584775"/>
          </a:xfrm>
          <a:prstGeom prst="rect">
            <a:avLst/>
          </a:prstGeom>
          <a:noFill/>
          <a:ln w="9525">
            <a:noFill/>
            <a:miter lim="800000"/>
            <a:headEnd/>
            <a:tailEnd/>
          </a:ln>
        </p:spPr>
        <p:txBody>
          <a:bodyPr wrap="square" tIns="91440" bIns="91440">
            <a:spAutoFit/>
          </a:bodyPr>
          <a:lstStyle/>
          <a:p>
            <a:pPr marL="171450" indent="-171450">
              <a:spcBef>
                <a:spcPts val="300"/>
              </a:spcBef>
              <a:spcAft>
                <a:spcPts val="300"/>
              </a:spcAft>
              <a:buFont typeface="Wingdings" pitchFamily="2" charset="2"/>
              <a:buChar char="§"/>
            </a:pPr>
            <a:r>
              <a:rPr lang="en-US" altLang="zh-CN" sz="1300" dirty="0" smtClean="0">
                <a:solidFill>
                  <a:srgbClr val="000000"/>
                </a:solidFill>
              </a:rPr>
              <a:t>Limit of indemnity can be decided based upon assessment of own risk </a:t>
            </a:r>
          </a:p>
        </p:txBody>
      </p:sp>
      <p:sp>
        <p:nvSpPr>
          <p:cNvPr id="64" name="Rectangle 154"/>
          <p:cNvSpPr>
            <a:spLocks noChangeArrowheads="1"/>
          </p:cNvSpPr>
          <p:nvPr/>
        </p:nvSpPr>
        <p:spPr bwMode="auto">
          <a:xfrm>
            <a:off x="471487" y="3212976"/>
            <a:ext cx="3956473" cy="784830"/>
          </a:xfrm>
          <a:prstGeom prst="rect">
            <a:avLst/>
          </a:prstGeom>
          <a:noFill/>
          <a:ln w="9525">
            <a:noFill/>
            <a:miter lim="800000"/>
            <a:headEnd/>
            <a:tailEnd/>
          </a:ln>
        </p:spPr>
        <p:txBody>
          <a:bodyPr wrap="square" tIns="91440" bIns="91440">
            <a:spAutoFit/>
          </a:bodyPr>
          <a:lstStyle/>
          <a:p>
            <a:pPr marL="171450" indent="-171450" algn="just">
              <a:spcBef>
                <a:spcPts val="300"/>
              </a:spcBef>
              <a:spcAft>
                <a:spcPts val="300"/>
              </a:spcAft>
              <a:buFont typeface="Wingdings" pitchFamily="2" charset="2"/>
              <a:buChar char="§"/>
              <a:defRPr/>
            </a:pPr>
            <a:r>
              <a:rPr lang="en-US" sz="1300" dirty="0" smtClean="0"/>
              <a:t>To cover </a:t>
            </a:r>
            <a:r>
              <a:rPr lang="en-US" sz="1300" dirty="0"/>
              <a:t>liability falling on </a:t>
            </a:r>
            <a:r>
              <a:rPr lang="en-US" sz="1300" dirty="0" smtClean="0"/>
              <a:t>AAs as </a:t>
            </a:r>
            <a:r>
              <a:rPr lang="en-US" sz="1300" dirty="0"/>
              <a:t>a result of errors and omissions committed by them whilst rendering </a:t>
            </a:r>
            <a:r>
              <a:rPr lang="en-US" sz="1300" dirty="0" smtClean="0"/>
              <a:t>actuarial advice</a:t>
            </a:r>
            <a:endParaRPr lang="en-US" sz="1300" dirty="0">
              <a:solidFill>
                <a:srgbClr val="000000"/>
              </a:solidFill>
              <a:cs typeface="Arial" pitchFamily="34" charset="0"/>
            </a:endParaRPr>
          </a:p>
        </p:txBody>
      </p:sp>
      <p:sp>
        <p:nvSpPr>
          <p:cNvPr id="65" name="Rectangle 154"/>
          <p:cNvSpPr>
            <a:spLocks noChangeArrowheads="1"/>
          </p:cNvSpPr>
          <p:nvPr/>
        </p:nvSpPr>
        <p:spPr bwMode="auto">
          <a:xfrm>
            <a:off x="471489" y="3861048"/>
            <a:ext cx="3010568" cy="984885"/>
          </a:xfrm>
          <a:prstGeom prst="rect">
            <a:avLst/>
          </a:prstGeom>
          <a:noFill/>
          <a:ln w="9525">
            <a:noFill/>
            <a:miter lim="800000"/>
            <a:headEnd/>
            <a:tailEnd/>
          </a:ln>
        </p:spPr>
        <p:txBody>
          <a:bodyPr wrap="square" tIns="91440" bIns="91440">
            <a:spAutoFit/>
          </a:bodyPr>
          <a:lstStyle/>
          <a:p>
            <a:pPr marL="171450" indent="-171450" algn="just">
              <a:spcBef>
                <a:spcPts val="300"/>
              </a:spcBef>
              <a:spcAft>
                <a:spcPts val="300"/>
              </a:spcAft>
              <a:buFont typeface="Wingdings" pitchFamily="2" charset="2"/>
              <a:buChar char="§"/>
              <a:defRPr/>
            </a:pPr>
            <a:r>
              <a:rPr lang="en-US" sz="1300" dirty="0" smtClean="0">
                <a:solidFill>
                  <a:srgbClr val="000000"/>
                </a:solidFill>
                <a:cs typeface="Arial" pitchFamily="34" charset="0"/>
              </a:rPr>
              <a:t>Cover can be extended to other actuarial professionals, including independent consultants and actuarial contractors</a:t>
            </a:r>
            <a:endParaRPr lang="en-US" sz="1300" dirty="0">
              <a:solidFill>
                <a:srgbClr val="000000"/>
              </a:solidFill>
              <a:cs typeface="Arial" pitchFamily="34" charset="0"/>
            </a:endParaRPr>
          </a:p>
        </p:txBody>
      </p:sp>
      <p:sp>
        <p:nvSpPr>
          <p:cNvPr id="66" name="Rectangle 153"/>
          <p:cNvSpPr>
            <a:spLocks noChangeArrowheads="1"/>
          </p:cNvSpPr>
          <p:nvPr/>
        </p:nvSpPr>
        <p:spPr bwMode="auto">
          <a:xfrm>
            <a:off x="5292081" y="3789040"/>
            <a:ext cx="3409008" cy="384721"/>
          </a:xfrm>
          <a:prstGeom prst="rect">
            <a:avLst/>
          </a:prstGeom>
          <a:noFill/>
          <a:ln w="9525">
            <a:noFill/>
            <a:miter lim="800000"/>
            <a:headEnd/>
            <a:tailEnd/>
          </a:ln>
        </p:spPr>
        <p:txBody>
          <a:bodyPr wrap="square" tIns="91440" bIns="91440">
            <a:spAutoFit/>
          </a:bodyPr>
          <a:lstStyle/>
          <a:p>
            <a:pPr marL="171450" indent="-171450" algn="just">
              <a:spcBef>
                <a:spcPts val="300"/>
              </a:spcBef>
              <a:spcAft>
                <a:spcPts val="300"/>
              </a:spcAft>
              <a:buFont typeface="Wingdings" pitchFamily="2" charset="2"/>
              <a:buChar char="§"/>
            </a:pPr>
            <a:r>
              <a:rPr lang="en-US" sz="1300" dirty="0" smtClean="0">
                <a:solidFill>
                  <a:srgbClr val="000000"/>
                </a:solidFill>
                <a:cs typeface="Arial" charset="0"/>
              </a:rPr>
              <a:t>If available at all, it may be very expensive</a:t>
            </a:r>
            <a:endParaRPr lang="en-US" sz="1300" dirty="0">
              <a:solidFill>
                <a:srgbClr val="000000"/>
              </a:solidFill>
              <a:cs typeface="Arial" charset="0"/>
            </a:endParaRPr>
          </a:p>
        </p:txBody>
      </p:sp>
      <p:sp>
        <p:nvSpPr>
          <p:cNvPr id="67" name="Rectangle 153"/>
          <p:cNvSpPr>
            <a:spLocks noChangeArrowheads="1"/>
          </p:cNvSpPr>
          <p:nvPr/>
        </p:nvSpPr>
        <p:spPr bwMode="auto">
          <a:xfrm>
            <a:off x="5508104" y="4077072"/>
            <a:ext cx="3183459" cy="584775"/>
          </a:xfrm>
          <a:prstGeom prst="rect">
            <a:avLst/>
          </a:prstGeom>
          <a:noFill/>
          <a:ln w="9525">
            <a:noFill/>
            <a:miter lim="800000"/>
            <a:headEnd/>
            <a:tailEnd/>
          </a:ln>
        </p:spPr>
        <p:txBody>
          <a:bodyPr wrap="square" tIns="91440" bIns="91440">
            <a:spAutoFit/>
          </a:bodyPr>
          <a:lstStyle/>
          <a:p>
            <a:pPr marL="171450" indent="-171450" algn="just">
              <a:spcBef>
                <a:spcPts val="300"/>
              </a:spcBef>
              <a:spcAft>
                <a:spcPts val="300"/>
              </a:spcAft>
              <a:buFont typeface="Wingdings" pitchFamily="2" charset="2"/>
              <a:buChar char="§"/>
            </a:pPr>
            <a:r>
              <a:rPr lang="en-US" sz="1300" dirty="0" smtClean="0">
                <a:solidFill>
                  <a:srgbClr val="000000"/>
                </a:solidFill>
                <a:cs typeface="Arial" charset="0"/>
              </a:rPr>
              <a:t>Not much clarity whether the Companies’ D&amp;O cover can provide safeguard to AAs</a:t>
            </a:r>
            <a:endParaRPr lang="en-US" sz="1300" dirty="0">
              <a:solidFill>
                <a:srgbClr val="000000"/>
              </a:solidFill>
              <a:cs typeface="Arial" charset="0"/>
            </a:endParaRPr>
          </a:p>
        </p:txBody>
      </p:sp>
      <p:sp>
        <p:nvSpPr>
          <p:cNvPr id="68" name="Rectangle 154"/>
          <p:cNvSpPr>
            <a:spLocks noChangeArrowheads="1"/>
          </p:cNvSpPr>
          <p:nvPr/>
        </p:nvSpPr>
        <p:spPr bwMode="auto">
          <a:xfrm>
            <a:off x="4738688" y="5700444"/>
            <a:ext cx="3952875" cy="584775"/>
          </a:xfrm>
          <a:prstGeom prst="rect">
            <a:avLst/>
          </a:prstGeom>
          <a:noFill/>
          <a:ln w="9525">
            <a:noFill/>
            <a:miter lim="800000"/>
            <a:headEnd/>
            <a:tailEnd/>
          </a:ln>
        </p:spPr>
        <p:txBody>
          <a:bodyPr wrap="square" tIns="91440" bIns="91440">
            <a:spAutoFit/>
          </a:bodyPr>
          <a:lstStyle/>
          <a:p>
            <a:pPr marL="365760" lvl="2" indent="-171450">
              <a:spcBef>
                <a:spcPts val="300"/>
              </a:spcBef>
              <a:spcAft>
                <a:spcPts val="300"/>
              </a:spcAft>
              <a:buClr>
                <a:srgbClr val="000000"/>
              </a:buClr>
              <a:buFont typeface="Wingdings" pitchFamily="2" charset="2"/>
              <a:buChar char="§"/>
            </a:pPr>
            <a:r>
              <a:rPr lang="en-US" sz="1300" dirty="0" smtClean="0">
                <a:solidFill>
                  <a:srgbClr val="000000"/>
                </a:solidFill>
                <a:cs typeface="Arial" charset="0"/>
              </a:rPr>
              <a:t>Promote a sense of professional confidence among the Actuaries to do their job better </a:t>
            </a:r>
          </a:p>
        </p:txBody>
      </p:sp>
      <p:sp>
        <p:nvSpPr>
          <p:cNvPr id="69" name="Rectangle 154"/>
          <p:cNvSpPr>
            <a:spLocks noChangeArrowheads="1"/>
          </p:cNvSpPr>
          <p:nvPr/>
        </p:nvSpPr>
        <p:spPr bwMode="auto">
          <a:xfrm>
            <a:off x="479794" y="5805264"/>
            <a:ext cx="3948166" cy="584775"/>
          </a:xfrm>
          <a:prstGeom prst="rect">
            <a:avLst/>
          </a:prstGeom>
          <a:noFill/>
          <a:ln w="9525">
            <a:noFill/>
            <a:miter lim="800000"/>
            <a:headEnd/>
            <a:tailEnd/>
          </a:ln>
        </p:spPr>
        <p:txBody>
          <a:bodyPr wrap="square" tIns="91440" bIns="91440">
            <a:spAutoFit/>
          </a:bodyPr>
          <a:lstStyle/>
          <a:p>
            <a:pPr marL="171450" indent="-171450">
              <a:spcBef>
                <a:spcPts val="300"/>
              </a:spcBef>
              <a:spcAft>
                <a:spcPts val="300"/>
              </a:spcAft>
              <a:buFont typeface="Wingdings" pitchFamily="2" charset="2"/>
              <a:buChar char="§"/>
            </a:pPr>
            <a:r>
              <a:rPr lang="en-US" altLang="zh-CN" sz="1300" dirty="0" smtClean="0">
                <a:solidFill>
                  <a:srgbClr val="000000"/>
                </a:solidFill>
              </a:rPr>
              <a:t>Reasonable pricing is required in view of </a:t>
            </a:r>
            <a:r>
              <a:rPr lang="en-US" sz="1300" dirty="0"/>
              <a:t>reported cases of </a:t>
            </a:r>
            <a:r>
              <a:rPr lang="en-US" sz="1300" dirty="0" smtClean="0"/>
              <a:t>professional negligence </a:t>
            </a:r>
            <a:r>
              <a:rPr lang="en-US" sz="1300" dirty="0"/>
              <a:t>involving </a:t>
            </a:r>
            <a:r>
              <a:rPr lang="en-US" sz="1300" dirty="0" smtClean="0"/>
              <a:t>actuaries</a:t>
            </a:r>
          </a:p>
        </p:txBody>
      </p:sp>
      <p:sp>
        <p:nvSpPr>
          <p:cNvPr id="70" name="Rectangle 154"/>
          <p:cNvSpPr>
            <a:spLocks noChangeArrowheads="1"/>
          </p:cNvSpPr>
          <p:nvPr/>
        </p:nvSpPr>
        <p:spPr bwMode="auto">
          <a:xfrm>
            <a:off x="479794" y="5373216"/>
            <a:ext cx="3734592" cy="584775"/>
          </a:xfrm>
          <a:prstGeom prst="rect">
            <a:avLst/>
          </a:prstGeom>
          <a:noFill/>
          <a:ln w="9525">
            <a:noFill/>
            <a:miter lim="800000"/>
            <a:headEnd/>
            <a:tailEnd/>
          </a:ln>
        </p:spPr>
        <p:txBody>
          <a:bodyPr wrap="square" tIns="91440" bIns="91440">
            <a:spAutoFit/>
          </a:bodyPr>
          <a:lstStyle/>
          <a:p>
            <a:pPr marL="171450" indent="-171450">
              <a:spcBef>
                <a:spcPts val="300"/>
              </a:spcBef>
              <a:spcAft>
                <a:spcPts val="300"/>
              </a:spcAft>
              <a:buFont typeface="Wingdings" pitchFamily="2" charset="2"/>
              <a:buChar char="§"/>
            </a:pPr>
            <a:r>
              <a:rPr lang="en-US" sz="1300" dirty="0" smtClean="0"/>
              <a:t>T</a:t>
            </a:r>
            <a:r>
              <a:rPr lang="en-US" sz="1300" dirty="0" smtClean="0">
                <a:solidFill>
                  <a:srgbClr val="000000"/>
                </a:solidFill>
                <a:cs typeface="Arial" charset="0"/>
              </a:rPr>
              <a:t>ake support from international market and reinsurers</a:t>
            </a:r>
            <a:endParaRPr lang="en-US" altLang="zh-CN" sz="1300" dirty="0" smtClean="0">
              <a:solidFill>
                <a:srgbClr val="000000"/>
              </a:solidFill>
              <a:ea typeface="宋体" charset="-122"/>
            </a:endParaRPr>
          </a:p>
        </p:txBody>
      </p:sp>
      <p:pic>
        <p:nvPicPr>
          <p:cNvPr id="74" name="Picture 3" descr="Z:\WIP\Images\_0PURCHASED\Purchased Images\3D\237_shutterstock_13872781.jpg"/>
          <p:cNvPicPr>
            <a:picLocks noChangeAspect="1" noChangeArrowheads="1"/>
          </p:cNvPicPr>
          <p:nvPr/>
        </p:nvPicPr>
        <p:blipFill>
          <a:blip r:embed="rId4"/>
          <a:srcRect/>
          <a:stretch>
            <a:fillRect/>
          </a:stretch>
        </p:blipFill>
        <p:spPr bwMode="auto">
          <a:xfrm>
            <a:off x="113998" y="1196752"/>
            <a:ext cx="641578" cy="458803"/>
          </a:xfrm>
          <a:prstGeom prst="rect">
            <a:avLst/>
          </a:prstGeom>
          <a:noFill/>
          <a:ln w="9525">
            <a:noFill/>
            <a:miter lim="800000"/>
            <a:headEnd/>
            <a:tailEnd/>
          </a:ln>
        </p:spPr>
      </p:pic>
      <p:pic>
        <p:nvPicPr>
          <p:cNvPr id="75" name="Picture 3" descr="Z:\WIP\Images\_0PURCHASED\Purchased Images\3D\237_shutterstock_13872781.jpg"/>
          <p:cNvPicPr>
            <a:picLocks noChangeAspect="1" noChangeArrowheads="1"/>
          </p:cNvPicPr>
          <p:nvPr/>
        </p:nvPicPr>
        <p:blipFill>
          <a:blip r:embed="rId4"/>
          <a:srcRect/>
          <a:stretch>
            <a:fillRect/>
          </a:stretch>
        </p:blipFill>
        <p:spPr bwMode="auto">
          <a:xfrm>
            <a:off x="107504" y="2106101"/>
            <a:ext cx="641578" cy="458803"/>
          </a:xfrm>
          <a:prstGeom prst="rect">
            <a:avLst/>
          </a:prstGeom>
          <a:noFill/>
          <a:ln w="9525">
            <a:noFill/>
            <a:miter lim="800000"/>
            <a:headEnd/>
            <a:tailEnd/>
          </a:ln>
        </p:spPr>
      </p:pic>
    </p:spTree>
    <p:extLst>
      <p:ext uri="{BB962C8B-B14F-4D97-AF65-F5344CB8AC3E}">
        <p14:creationId xmlns:p14="http://schemas.microsoft.com/office/powerpoint/2010/main" val="38945642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19</a:t>
            </a:fld>
            <a:endParaRPr lang="en-US" dirty="0">
              <a:solidFill>
                <a:srgbClr val="1F497D">
                  <a:lumMod val="75000"/>
                </a:srgbClr>
              </a:solidFill>
            </a:endParaRPr>
          </a:p>
        </p:txBody>
      </p:sp>
      <p:sp>
        <p:nvSpPr>
          <p:cNvPr id="6" name="Title 1"/>
          <p:cNvSpPr txBox="1">
            <a:spLocks/>
          </p:cNvSpPr>
          <p:nvPr/>
        </p:nvSpPr>
        <p:spPr>
          <a:xfrm>
            <a:off x="457200" y="209773"/>
            <a:ext cx="7497763" cy="842963"/>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sz="3000" dirty="0" smtClean="0">
                <a:latin typeface="+mj-lt"/>
                <a:cs typeface="Arial" pitchFamily="34" charset="0"/>
              </a:rPr>
              <a:t>References</a:t>
            </a:r>
            <a:endParaRPr lang="en-US" sz="3000" dirty="0" smtClean="0">
              <a:solidFill>
                <a:schemeClr val="bg1">
                  <a:lumMod val="50000"/>
                </a:schemeClr>
              </a:solidFill>
              <a:latin typeface="+mj-lt"/>
            </a:endParaRPr>
          </a:p>
        </p:txBody>
      </p:sp>
      <p:sp>
        <p:nvSpPr>
          <p:cNvPr id="2" name="TextBox 1"/>
          <p:cNvSpPr txBox="1"/>
          <p:nvPr/>
        </p:nvSpPr>
        <p:spPr>
          <a:xfrm>
            <a:off x="1475656" y="1268760"/>
            <a:ext cx="6161303" cy="369332"/>
          </a:xfrm>
          <a:prstGeom prst="rect">
            <a:avLst/>
          </a:prstGeom>
          <a:noFill/>
        </p:spPr>
        <p:txBody>
          <a:bodyPr wrap="none" rtlCol="0">
            <a:spAutoFit/>
          </a:bodyPr>
          <a:lstStyle/>
          <a:p>
            <a:pPr algn="ctr"/>
            <a:r>
              <a:rPr lang="en-US" b="1" dirty="0" smtClean="0">
                <a:solidFill>
                  <a:schemeClr val="accent6">
                    <a:lumMod val="50000"/>
                  </a:schemeClr>
                </a:solidFill>
              </a:rPr>
              <a:t>In preparing this, we have taken assistance from the following:</a:t>
            </a:r>
            <a:endParaRPr lang="en-US" b="1" dirty="0">
              <a:solidFill>
                <a:schemeClr val="accent6">
                  <a:lumMod val="50000"/>
                </a:schemeClr>
              </a:solidFill>
            </a:endParaRPr>
          </a:p>
        </p:txBody>
      </p:sp>
      <p:cxnSp>
        <p:nvCxnSpPr>
          <p:cNvPr id="7" name="Straight Connector 28"/>
          <p:cNvCxnSpPr>
            <a:cxnSpLocks noChangeShapeType="1"/>
          </p:cNvCxnSpPr>
          <p:nvPr/>
        </p:nvCxnSpPr>
        <p:spPr bwMode="gray">
          <a:xfrm>
            <a:off x="683568" y="1700808"/>
            <a:ext cx="7772400" cy="0"/>
          </a:xfrm>
          <a:prstGeom prst="line">
            <a:avLst/>
          </a:prstGeom>
          <a:noFill/>
          <a:ln w="38100" algn="ctr">
            <a:solidFill>
              <a:schemeClr val="accent6">
                <a:lumMod val="50000"/>
              </a:schemeClr>
            </a:solidFill>
            <a:round/>
            <a:headEnd/>
            <a:tailEnd/>
          </a:ln>
        </p:spPr>
      </p:cxnSp>
      <p:sp>
        <p:nvSpPr>
          <p:cNvPr id="3" name="TextBox 2"/>
          <p:cNvSpPr txBox="1"/>
          <p:nvPr/>
        </p:nvSpPr>
        <p:spPr>
          <a:xfrm>
            <a:off x="457200" y="1772816"/>
            <a:ext cx="8219256" cy="4632037"/>
          </a:xfrm>
          <a:prstGeom prst="rect">
            <a:avLst/>
          </a:prstGeom>
          <a:noFill/>
        </p:spPr>
        <p:txBody>
          <a:bodyPr wrap="square" rtlCol="0">
            <a:spAutoFit/>
          </a:bodyPr>
          <a:lstStyle/>
          <a:p>
            <a:pPr marL="285750" indent="-285750">
              <a:spcAft>
                <a:spcPts val="300"/>
              </a:spcAft>
              <a:buClr>
                <a:schemeClr val="accent6">
                  <a:lumMod val="50000"/>
                </a:schemeClr>
              </a:buClr>
              <a:buFont typeface="Wingdings" pitchFamily="2" charset="2"/>
              <a:buChar char="ü"/>
            </a:pPr>
            <a:r>
              <a:rPr lang="en-US" dirty="0" smtClean="0"/>
              <a:t>The Actuaries Act, 2006 (As passed by the House of Parliament)</a:t>
            </a:r>
          </a:p>
          <a:p>
            <a:pPr marL="285750" indent="-285750">
              <a:spcAft>
                <a:spcPts val="300"/>
              </a:spcAft>
              <a:buClr>
                <a:schemeClr val="accent6">
                  <a:lumMod val="50000"/>
                </a:schemeClr>
              </a:buClr>
              <a:buFont typeface="Wingdings" pitchFamily="2" charset="2"/>
              <a:buChar char="ü"/>
            </a:pPr>
            <a:r>
              <a:rPr lang="en-US" dirty="0"/>
              <a:t>Insurance Regulatory and Development Authority (Appointed Actuary) Regulations, </a:t>
            </a:r>
            <a:r>
              <a:rPr lang="en-US" dirty="0" smtClean="0"/>
              <a:t>2000</a:t>
            </a:r>
          </a:p>
          <a:p>
            <a:pPr marL="285750" indent="-285750">
              <a:spcAft>
                <a:spcPts val="300"/>
              </a:spcAft>
              <a:buClr>
                <a:schemeClr val="accent6">
                  <a:lumMod val="50000"/>
                </a:schemeClr>
              </a:buClr>
              <a:buFont typeface="Wingdings" pitchFamily="2" charset="2"/>
              <a:buChar char="ü"/>
            </a:pPr>
            <a:r>
              <a:rPr lang="en-US" dirty="0" smtClean="0"/>
              <a:t>Guidance Note (GN) 21: Appointed Actuary and General Insurance Business</a:t>
            </a:r>
          </a:p>
          <a:p>
            <a:pPr marL="285750" indent="-285750">
              <a:spcAft>
                <a:spcPts val="300"/>
              </a:spcAft>
              <a:buClr>
                <a:schemeClr val="accent6">
                  <a:lumMod val="50000"/>
                </a:schemeClr>
              </a:buClr>
              <a:buFont typeface="Wingdings" pitchFamily="2" charset="2"/>
              <a:buChar char="ü"/>
            </a:pPr>
            <a:r>
              <a:rPr lang="en-US" dirty="0" smtClean="0"/>
              <a:t>Actuarial Practice Standard (APS) 1: Appointed Actuary and Life Insurance Business</a:t>
            </a:r>
          </a:p>
          <a:p>
            <a:pPr marL="285750" indent="-285750">
              <a:spcAft>
                <a:spcPts val="300"/>
              </a:spcAft>
              <a:buClr>
                <a:schemeClr val="accent6">
                  <a:lumMod val="50000"/>
                </a:schemeClr>
              </a:buClr>
              <a:buFont typeface="Wingdings" pitchFamily="2" charset="2"/>
              <a:buChar char="ü"/>
            </a:pPr>
            <a:r>
              <a:rPr lang="en-US" dirty="0"/>
              <a:t>Actuarial Practice Standard (APS) 1: Appointed Actuary and Life Insurance Business</a:t>
            </a:r>
          </a:p>
          <a:p>
            <a:pPr marL="285750" indent="-285750">
              <a:spcAft>
                <a:spcPts val="300"/>
              </a:spcAft>
              <a:buClr>
                <a:schemeClr val="accent6">
                  <a:lumMod val="50000"/>
                </a:schemeClr>
              </a:buClr>
              <a:buFont typeface="Wingdings" pitchFamily="2" charset="2"/>
              <a:buChar char="ü"/>
            </a:pPr>
            <a:r>
              <a:rPr lang="en-US" dirty="0" smtClean="0"/>
              <a:t>Professional Conduct Standards (PCS Version 3.00) issued by the Institute of Actuaries of India</a:t>
            </a:r>
          </a:p>
          <a:p>
            <a:pPr marL="285750" indent="-285750">
              <a:spcAft>
                <a:spcPts val="300"/>
              </a:spcAft>
              <a:buClr>
                <a:schemeClr val="accent6">
                  <a:lumMod val="50000"/>
                </a:schemeClr>
              </a:buClr>
              <a:buFont typeface="Wingdings" pitchFamily="2" charset="2"/>
              <a:buChar char="ü"/>
            </a:pPr>
            <a:r>
              <a:rPr lang="en-US" dirty="0" smtClean="0"/>
              <a:t>Other regulations and guidelines issued by IRDA and IAI</a:t>
            </a:r>
          </a:p>
          <a:p>
            <a:pPr marL="285750" indent="-285750">
              <a:spcAft>
                <a:spcPts val="300"/>
              </a:spcAft>
              <a:buClr>
                <a:schemeClr val="accent6">
                  <a:lumMod val="50000"/>
                </a:schemeClr>
              </a:buClr>
              <a:buFont typeface="Wingdings" pitchFamily="2" charset="2"/>
              <a:buChar char="ü"/>
            </a:pPr>
            <a:r>
              <a:rPr lang="en-US" dirty="0" smtClean="0"/>
              <a:t>“Appointed Actuary – Insure Thyself” by </a:t>
            </a:r>
            <a:r>
              <a:rPr lang="en-US" dirty="0" err="1"/>
              <a:t>Sampad</a:t>
            </a:r>
            <a:r>
              <a:rPr lang="en-US" dirty="0"/>
              <a:t> N</a:t>
            </a:r>
            <a:r>
              <a:rPr lang="en-US" dirty="0" smtClean="0"/>
              <a:t>arayan Bhattacharya</a:t>
            </a:r>
          </a:p>
          <a:p>
            <a:pPr marL="285750" indent="-285750">
              <a:spcAft>
                <a:spcPts val="300"/>
              </a:spcAft>
              <a:buClr>
                <a:schemeClr val="accent6">
                  <a:lumMod val="50000"/>
                </a:schemeClr>
              </a:buClr>
              <a:buFont typeface="Wingdings" pitchFamily="2" charset="2"/>
              <a:buChar char="ü"/>
            </a:pPr>
            <a:r>
              <a:rPr lang="en-US" dirty="0" smtClean="0">
                <a:hlinkClick r:id="rId2"/>
              </a:rPr>
              <a:t>http</a:t>
            </a:r>
            <a:r>
              <a:rPr lang="en-US" dirty="0">
                <a:hlinkClick r:id="rId2"/>
              </a:rPr>
              <a:t>://actuariesindia.org/downloads/gcadata/8thGCA/Appointed%20Actuary-%</a:t>
            </a:r>
            <a:r>
              <a:rPr lang="en-US" dirty="0" smtClean="0">
                <a:hlinkClick r:id="rId2"/>
              </a:rPr>
              <a:t>20Insure%20thyself_S%20N%20Bhattacharya.pdf</a:t>
            </a:r>
            <a:endParaRPr lang="en-US" dirty="0" smtClean="0"/>
          </a:p>
          <a:p>
            <a:pPr marL="285750" indent="-285750">
              <a:spcAft>
                <a:spcPts val="300"/>
              </a:spcAft>
              <a:buClr>
                <a:schemeClr val="accent6">
                  <a:lumMod val="50000"/>
                </a:schemeClr>
              </a:buClr>
              <a:buFont typeface="Wingdings" pitchFamily="2" charset="2"/>
              <a:buChar char="ü"/>
            </a:pPr>
            <a:r>
              <a:rPr lang="en-US" dirty="0" smtClean="0"/>
              <a:t>“Actuaries’ Liabilities” by </a:t>
            </a:r>
            <a:r>
              <a:rPr lang="en-US" i="1" dirty="0"/>
              <a:t>Jonathan </a:t>
            </a:r>
            <a:r>
              <a:rPr lang="en-US" i="1" dirty="0" smtClean="0"/>
              <a:t>Evans and </a:t>
            </a:r>
            <a:r>
              <a:rPr lang="en-US" i="1" dirty="0"/>
              <a:t>Wilberforce </a:t>
            </a:r>
            <a:r>
              <a:rPr lang="en-US" i="1" dirty="0" smtClean="0"/>
              <a:t>Chambers for </a:t>
            </a:r>
            <a:r>
              <a:rPr lang="en-US" dirty="0"/>
              <a:t>Professional Indemnity Forum </a:t>
            </a:r>
            <a:r>
              <a:rPr lang="en-US" dirty="0" smtClean="0"/>
              <a:t>Conference, Cambridge</a:t>
            </a:r>
            <a:r>
              <a:rPr lang="en-US" dirty="0"/>
              <a:t>, July 2009</a:t>
            </a:r>
            <a:endParaRPr lang="en-US" dirty="0" smtClean="0"/>
          </a:p>
          <a:p>
            <a:pPr marL="285750" indent="-285750">
              <a:buFont typeface="Wingdings" pitchFamily="2" charset="2"/>
              <a:buChar char="ü"/>
            </a:pPr>
            <a:endParaRPr lang="en-US" dirty="0"/>
          </a:p>
        </p:txBody>
      </p:sp>
    </p:spTree>
    <p:extLst>
      <p:ext uri="{BB962C8B-B14F-4D97-AF65-F5344CB8AC3E}">
        <p14:creationId xmlns:p14="http://schemas.microsoft.com/office/powerpoint/2010/main" val="15526558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2</a:t>
            </a:fld>
            <a:endParaRPr lang="en-US" dirty="0">
              <a:solidFill>
                <a:srgbClr val="1F497D">
                  <a:lumMod val="75000"/>
                </a:srgbClr>
              </a:solidFill>
            </a:endParaRPr>
          </a:p>
        </p:txBody>
      </p:sp>
      <p:sp>
        <p:nvSpPr>
          <p:cNvPr id="7" name="Title 1"/>
          <p:cNvSpPr>
            <a:spLocks noGrp="1"/>
          </p:cNvSpPr>
          <p:nvPr>
            <p:ph type="title"/>
          </p:nvPr>
        </p:nvSpPr>
        <p:spPr>
          <a:xfrm>
            <a:off x="457200" y="209773"/>
            <a:ext cx="7497763" cy="842963"/>
          </a:xfrm>
        </p:spPr>
        <p:txBody>
          <a:bodyPr>
            <a:normAutofit/>
          </a:bodyPr>
          <a:lstStyle/>
          <a:p>
            <a:r>
              <a:rPr lang="en-US" sz="3000" dirty="0" smtClean="0">
                <a:latin typeface="+mj-lt"/>
                <a:cs typeface="Arial" pitchFamily="34" charset="0"/>
              </a:rPr>
              <a:t>Agenda</a:t>
            </a:r>
            <a:endParaRPr lang="en-US" sz="3000" dirty="0" smtClean="0">
              <a:solidFill>
                <a:schemeClr val="bg1">
                  <a:lumMod val="50000"/>
                </a:schemeClr>
              </a:solidFill>
              <a:latin typeface="+mj-lt"/>
            </a:endParaRPr>
          </a:p>
        </p:txBody>
      </p:sp>
      <p:sp>
        <p:nvSpPr>
          <p:cNvPr id="8" name="Rectangle 4"/>
          <p:cNvSpPr>
            <a:spLocks noChangeArrowheads="1"/>
          </p:cNvSpPr>
          <p:nvPr/>
        </p:nvSpPr>
        <p:spPr bwMode="gray">
          <a:xfrm>
            <a:off x="365760" y="1395016"/>
            <a:ext cx="7302584" cy="558800"/>
          </a:xfrm>
          <a:prstGeom prst="roundRect">
            <a:avLst>
              <a:gd name="adj" fmla="val 50000"/>
            </a:avLst>
          </a:prstGeom>
          <a:solidFill>
            <a:schemeClr val="bg1">
              <a:lumMod val="65000"/>
            </a:schemeClr>
          </a:solidFill>
          <a:ln w="12700" algn="ctr">
            <a:solidFill>
              <a:schemeClr val="tx2"/>
            </a:solidFill>
            <a:miter lim="800000"/>
            <a:headEnd/>
            <a:tailEnd/>
          </a:ln>
        </p:spPr>
        <p:txBody>
          <a:bodyPr wrap="none" lIns="365760" anchor="ctr"/>
          <a:lstStyle/>
          <a:p>
            <a:pPr marL="115888">
              <a:defRPr/>
            </a:pPr>
            <a:r>
              <a:rPr lang="en-US" sz="2200" b="1" dirty="0" smtClean="0">
                <a:solidFill>
                  <a:schemeClr val="bg1"/>
                </a:solidFill>
                <a:cs typeface="Arial" panose="020B0604020202020204" pitchFamily="34" charset="0"/>
              </a:rPr>
              <a:t>Introduction</a:t>
            </a:r>
            <a:endParaRPr lang="en-US" sz="2200" b="1" dirty="0">
              <a:solidFill>
                <a:schemeClr val="bg1"/>
              </a:solidFill>
              <a:cs typeface="Arial" panose="020B0604020202020204" pitchFamily="34" charset="0"/>
            </a:endParaRPr>
          </a:p>
        </p:txBody>
      </p:sp>
      <p:sp>
        <p:nvSpPr>
          <p:cNvPr id="9" name="Rectangle 5"/>
          <p:cNvSpPr>
            <a:spLocks noChangeArrowheads="1"/>
          </p:cNvSpPr>
          <p:nvPr/>
        </p:nvSpPr>
        <p:spPr bwMode="gray">
          <a:xfrm>
            <a:off x="456248" y="1498203"/>
            <a:ext cx="352425" cy="352425"/>
          </a:xfrm>
          <a:custGeom>
            <a:avLst/>
            <a:gdLst/>
            <a:ahLst/>
            <a:cxnLst/>
            <a:rect l="l" t="t" r="r" b="b"/>
            <a:pathLst>
              <a:path w="352926" h="352926">
                <a:moveTo>
                  <a:pt x="156427" y="35175"/>
                </a:moveTo>
                <a:lnTo>
                  <a:pt x="156427" y="105819"/>
                </a:lnTo>
                <a:lnTo>
                  <a:pt x="97078" y="105819"/>
                </a:lnTo>
                <a:lnTo>
                  <a:pt x="97078" y="247107"/>
                </a:lnTo>
                <a:lnTo>
                  <a:pt x="156427" y="247107"/>
                </a:lnTo>
                <a:lnTo>
                  <a:pt x="156427" y="317751"/>
                </a:lnTo>
                <a:lnTo>
                  <a:pt x="294348" y="176463"/>
                </a:lnTo>
                <a:close/>
                <a:moveTo>
                  <a:pt x="176463" y="0"/>
                </a:moveTo>
                <a:cubicBezTo>
                  <a:pt x="273921" y="0"/>
                  <a:pt x="352926" y="79005"/>
                  <a:pt x="352926" y="176463"/>
                </a:cubicBezTo>
                <a:cubicBezTo>
                  <a:pt x="352926" y="273921"/>
                  <a:pt x="273921" y="352926"/>
                  <a:pt x="176463" y="352926"/>
                </a:cubicBezTo>
                <a:cubicBezTo>
                  <a:pt x="79005" y="352926"/>
                  <a:pt x="0" y="273921"/>
                  <a:pt x="0" y="176463"/>
                </a:cubicBezTo>
                <a:cubicBezTo>
                  <a:pt x="0" y="79005"/>
                  <a:pt x="79005" y="0"/>
                  <a:pt x="176463" y="0"/>
                </a:cubicBezTo>
                <a:close/>
              </a:path>
            </a:pathLst>
          </a:custGeom>
          <a:solidFill>
            <a:schemeClr val="bg1"/>
          </a:solidFill>
          <a:ln w="12700" algn="ctr">
            <a:noFill/>
            <a:miter lim="800000"/>
            <a:headEnd/>
            <a:tailEnd/>
          </a:ln>
          <a:effectLst>
            <a:outerShdw blurRad="63500" sx="102000" sy="102000" algn="ctr" rotWithShape="0">
              <a:prstClr val="black">
                <a:alpha val="40000"/>
              </a:prstClr>
            </a:outerShdw>
          </a:effectLst>
        </p:spPr>
        <p:txBody>
          <a:bodyPr wrap="none" anchor="ctr"/>
          <a:lstStyle/>
          <a:p>
            <a:pPr algn="ctr">
              <a:defRPr/>
            </a:pPr>
            <a:endParaRPr lang="en-US" sz="1100" b="1" i="1" dirty="0">
              <a:latin typeface="Arial" panose="020B0604020202020204" pitchFamily="34" charset="0"/>
              <a:cs typeface="Arial" panose="020B0604020202020204" pitchFamily="34" charset="0"/>
            </a:endParaRPr>
          </a:p>
        </p:txBody>
      </p:sp>
      <p:sp>
        <p:nvSpPr>
          <p:cNvPr id="10" name="Rectangle 4"/>
          <p:cNvSpPr>
            <a:spLocks noChangeArrowheads="1"/>
          </p:cNvSpPr>
          <p:nvPr/>
        </p:nvSpPr>
        <p:spPr bwMode="gray">
          <a:xfrm>
            <a:off x="365760" y="2060848"/>
            <a:ext cx="7302584" cy="558800"/>
          </a:xfrm>
          <a:prstGeom prst="roundRect">
            <a:avLst>
              <a:gd name="adj" fmla="val 50000"/>
            </a:avLst>
          </a:prstGeom>
          <a:solidFill>
            <a:schemeClr val="bg1">
              <a:lumMod val="65000"/>
            </a:schemeClr>
          </a:solidFill>
          <a:ln w="12700" algn="ctr">
            <a:solidFill>
              <a:schemeClr val="tx2"/>
            </a:solidFill>
            <a:miter lim="800000"/>
            <a:headEnd/>
            <a:tailEnd/>
          </a:ln>
        </p:spPr>
        <p:txBody>
          <a:bodyPr wrap="none" lIns="365760" anchor="ctr"/>
          <a:lstStyle/>
          <a:p>
            <a:pPr marL="115888"/>
            <a:r>
              <a:rPr lang="en-US" sz="2200" b="1" dirty="0" smtClean="0">
                <a:solidFill>
                  <a:schemeClr val="bg1"/>
                </a:solidFill>
                <a:cs typeface="Arial" panose="020B0604020202020204" pitchFamily="34" charset="0"/>
              </a:rPr>
              <a:t>Appointed Actuaries in India</a:t>
            </a:r>
            <a:endParaRPr lang="en-US" sz="2200" b="1" dirty="0">
              <a:solidFill>
                <a:schemeClr val="bg1"/>
              </a:solidFill>
              <a:cs typeface="Arial" panose="020B0604020202020204" pitchFamily="34" charset="0"/>
            </a:endParaRPr>
          </a:p>
        </p:txBody>
      </p:sp>
      <p:sp>
        <p:nvSpPr>
          <p:cNvPr id="11" name="Rectangle 4"/>
          <p:cNvSpPr>
            <a:spLocks noChangeArrowheads="1"/>
          </p:cNvSpPr>
          <p:nvPr/>
        </p:nvSpPr>
        <p:spPr bwMode="gray">
          <a:xfrm>
            <a:off x="365760" y="2780928"/>
            <a:ext cx="7302584" cy="558800"/>
          </a:xfrm>
          <a:prstGeom prst="roundRect">
            <a:avLst>
              <a:gd name="adj" fmla="val 50000"/>
            </a:avLst>
          </a:prstGeom>
          <a:solidFill>
            <a:schemeClr val="bg1">
              <a:lumMod val="65000"/>
            </a:schemeClr>
          </a:solidFill>
          <a:ln w="12700" algn="ctr">
            <a:solidFill>
              <a:schemeClr val="tx2"/>
            </a:solidFill>
            <a:miter lim="800000"/>
            <a:headEnd/>
            <a:tailEnd/>
          </a:ln>
        </p:spPr>
        <p:txBody>
          <a:bodyPr wrap="none" lIns="365760" anchor="ctr"/>
          <a:lstStyle/>
          <a:p>
            <a:pPr marL="115888"/>
            <a:r>
              <a:rPr lang="en-US" sz="2200" b="1" dirty="0" smtClean="0">
                <a:solidFill>
                  <a:schemeClr val="bg1"/>
                </a:solidFill>
                <a:cs typeface="Arial" panose="020B0604020202020204" pitchFamily="34" charset="0"/>
              </a:rPr>
              <a:t>Actuarial advice and risks associated with it </a:t>
            </a:r>
            <a:endParaRPr lang="en-US" sz="2200" b="1" dirty="0">
              <a:solidFill>
                <a:schemeClr val="bg1"/>
              </a:solidFill>
              <a:cs typeface="Arial" panose="020B0604020202020204" pitchFamily="34" charset="0"/>
            </a:endParaRPr>
          </a:p>
        </p:txBody>
      </p:sp>
      <p:sp>
        <p:nvSpPr>
          <p:cNvPr id="12" name="Rectangle 4"/>
          <p:cNvSpPr>
            <a:spLocks noChangeArrowheads="1"/>
          </p:cNvSpPr>
          <p:nvPr/>
        </p:nvSpPr>
        <p:spPr bwMode="gray">
          <a:xfrm>
            <a:off x="365760" y="3501008"/>
            <a:ext cx="7302584" cy="558800"/>
          </a:xfrm>
          <a:prstGeom prst="roundRect">
            <a:avLst>
              <a:gd name="adj" fmla="val 50000"/>
            </a:avLst>
          </a:prstGeom>
          <a:solidFill>
            <a:schemeClr val="bg1">
              <a:lumMod val="65000"/>
            </a:schemeClr>
          </a:solidFill>
          <a:ln w="12700" algn="ctr">
            <a:solidFill>
              <a:schemeClr val="tx2"/>
            </a:solidFill>
            <a:miter lim="800000"/>
            <a:headEnd/>
            <a:tailEnd/>
          </a:ln>
        </p:spPr>
        <p:txBody>
          <a:bodyPr wrap="none" lIns="365760" anchor="ctr"/>
          <a:lstStyle/>
          <a:p>
            <a:pPr marL="115888"/>
            <a:r>
              <a:rPr lang="en-US" sz="2200" b="1" dirty="0" smtClean="0">
                <a:solidFill>
                  <a:schemeClr val="bg1"/>
                </a:solidFill>
                <a:cs typeface="Arial" panose="020B0604020202020204" pitchFamily="34" charset="0"/>
              </a:rPr>
              <a:t>Stakeholders – expectations &amp; governing  regulations</a:t>
            </a:r>
            <a:endParaRPr lang="en-US" sz="2200" b="1" dirty="0">
              <a:solidFill>
                <a:schemeClr val="bg1"/>
              </a:solidFill>
              <a:cs typeface="Arial" panose="020B0604020202020204" pitchFamily="34" charset="0"/>
            </a:endParaRPr>
          </a:p>
        </p:txBody>
      </p:sp>
      <p:sp>
        <p:nvSpPr>
          <p:cNvPr id="13" name="Rectangle 5"/>
          <p:cNvSpPr>
            <a:spLocks noChangeArrowheads="1"/>
          </p:cNvSpPr>
          <p:nvPr/>
        </p:nvSpPr>
        <p:spPr bwMode="gray">
          <a:xfrm>
            <a:off x="456248" y="2164035"/>
            <a:ext cx="352425" cy="352425"/>
          </a:xfrm>
          <a:custGeom>
            <a:avLst/>
            <a:gdLst/>
            <a:ahLst/>
            <a:cxnLst/>
            <a:rect l="l" t="t" r="r" b="b"/>
            <a:pathLst>
              <a:path w="352926" h="352926">
                <a:moveTo>
                  <a:pt x="156427" y="35175"/>
                </a:moveTo>
                <a:lnTo>
                  <a:pt x="156427" y="105819"/>
                </a:lnTo>
                <a:lnTo>
                  <a:pt x="97078" y="105819"/>
                </a:lnTo>
                <a:lnTo>
                  <a:pt x="97078" y="247107"/>
                </a:lnTo>
                <a:lnTo>
                  <a:pt x="156427" y="247107"/>
                </a:lnTo>
                <a:lnTo>
                  <a:pt x="156427" y="317751"/>
                </a:lnTo>
                <a:lnTo>
                  <a:pt x="294348" y="176463"/>
                </a:lnTo>
                <a:close/>
                <a:moveTo>
                  <a:pt x="176463" y="0"/>
                </a:moveTo>
                <a:cubicBezTo>
                  <a:pt x="273921" y="0"/>
                  <a:pt x="352926" y="79005"/>
                  <a:pt x="352926" y="176463"/>
                </a:cubicBezTo>
                <a:cubicBezTo>
                  <a:pt x="352926" y="273921"/>
                  <a:pt x="273921" y="352926"/>
                  <a:pt x="176463" y="352926"/>
                </a:cubicBezTo>
                <a:cubicBezTo>
                  <a:pt x="79005" y="352926"/>
                  <a:pt x="0" y="273921"/>
                  <a:pt x="0" y="176463"/>
                </a:cubicBezTo>
                <a:cubicBezTo>
                  <a:pt x="0" y="79005"/>
                  <a:pt x="79005" y="0"/>
                  <a:pt x="176463" y="0"/>
                </a:cubicBezTo>
                <a:close/>
              </a:path>
            </a:pathLst>
          </a:custGeom>
          <a:solidFill>
            <a:schemeClr val="bg1"/>
          </a:solidFill>
          <a:ln w="12700" algn="ctr">
            <a:noFill/>
            <a:miter lim="800000"/>
            <a:headEnd/>
            <a:tailEnd/>
          </a:ln>
          <a:effectLst>
            <a:outerShdw blurRad="63500" sx="102000" sy="102000" algn="ctr" rotWithShape="0">
              <a:prstClr val="black">
                <a:alpha val="40000"/>
              </a:prstClr>
            </a:outerShdw>
          </a:effectLst>
        </p:spPr>
        <p:txBody>
          <a:bodyPr wrap="none" anchor="ctr"/>
          <a:lstStyle/>
          <a:p>
            <a:pPr algn="ctr">
              <a:defRPr/>
            </a:pPr>
            <a:endParaRPr lang="en-US" sz="1100" b="1" i="1" dirty="0">
              <a:latin typeface="Arial" panose="020B0604020202020204" pitchFamily="34" charset="0"/>
              <a:cs typeface="Arial" panose="020B0604020202020204" pitchFamily="34" charset="0"/>
            </a:endParaRPr>
          </a:p>
        </p:txBody>
      </p:sp>
      <p:sp>
        <p:nvSpPr>
          <p:cNvPr id="14" name="Rectangle 5"/>
          <p:cNvSpPr>
            <a:spLocks noChangeArrowheads="1"/>
          </p:cNvSpPr>
          <p:nvPr/>
        </p:nvSpPr>
        <p:spPr bwMode="gray">
          <a:xfrm>
            <a:off x="456248" y="2884115"/>
            <a:ext cx="352425" cy="352425"/>
          </a:xfrm>
          <a:custGeom>
            <a:avLst/>
            <a:gdLst/>
            <a:ahLst/>
            <a:cxnLst/>
            <a:rect l="l" t="t" r="r" b="b"/>
            <a:pathLst>
              <a:path w="352926" h="352926">
                <a:moveTo>
                  <a:pt x="156427" y="35175"/>
                </a:moveTo>
                <a:lnTo>
                  <a:pt x="156427" y="105819"/>
                </a:lnTo>
                <a:lnTo>
                  <a:pt x="97078" y="105819"/>
                </a:lnTo>
                <a:lnTo>
                  <a:pt x="97078" y="247107"/>
                </a:lnTo>
                <a:lnTo>
                  <a:pt x="156427" y="247107"/>
                </a:lnTo>
                <a:lnTo>
                  <a:pt x="156427" y="317751"/>
                </a:lnTo>
                <a:lnTo>
                  <a:pt x="294348" y="176463"/>
                </a:lnTo>
                <a:close/>
                <a:moveTo>
                  <a:pt x="176463" y="0"/>
                </a:moveTo>
                <a:cubicBezTo>
                  <a:pt x="273921" y="0"/>
                  <a:pt x="352926" y="79005"/>
                  <a:pt x="352926" y="176463"/>
                </a:cubicBezTo>
                <a:cubicBezTo>
                  <a:pt x="352926" y="273921"/>
                  <a:pt x="273921" y="352926"/>
                  <a:pt x="176463" y="352926"/>
                </a:cubicBezTo>
                <a:cubicBezTo>
                  <a:pt x="79005" y="352926"/>
                  <a:pt x="0" y="273921"/>
                  <a:pt x="0" y="176463"/>
                </a:cubicBezTo>
                <a:cubicBezTo>
                  <a:pt x="0" y="79005"/>
                  <a:pt x="79005" y="0"/>
                  <a:pt x="176463" y="0"/>
                </a:cubicBezTo>
                <a:close/>
              </a:path>
            </a:pathLst>
          </a:custGeom>
          <a:solidFill>
            <a:schemeClr val="bg1"/>
          </a:solidFill>
          <a:ln w="12700" algn="ctr">
            <a:noFill/>
            <a:miter lim="800000"/>
            <a:headEnd/>
            <a:tailEnd/>
          </a:ln>
          <a:effectLst>
            <a:outerShdw blurRad="63500" sx="102000" sy="102000" algn="ctr" rotWithShape="0">
              <a:prstClr val="black">
                <a:alpha val="40000"/>
              </a:prstClr>
            </a:outerShdw>
          </a:effectLst>
        </p:spPr>
        <p:txBody>
          <a:bodyPr wrap="none" anchor="ctr"/>
          <a:lstStyle/>
          <a:p>
            <a:pPr algn="ctr">
              <a:defRPr/>
            </a:pPr>
            <a:endParaRPr lang="en-US" sz="1100" b="1" i="1" dirty="0">
              <a:latin typeface="Arial" panose="020B0604020202020204" pitchFamily="34" charset="0"/>
              <a:cs typeface="Arial" panose="020B0604020202020204" pitchFamily="34" charset="0"/>
            </a:endParaRPr>
          </a:p>
        </p:txBody>
      </p:sp>
      <p:sp>
        <p:nvSpPr>
          <p:cNvPr id="15" name="Rectangle 5"/>
          <p:cNvSpPr>
            <a:spLocks noChangeArrowheads="1"/>
          </p:cNvSpPr>
          <p:nvPr/>
        </p:nvSpPr>
        <p:spPr bwMode="gray">
          <a:xfrm>
            <a:off x="456248" y="3604196"/>
            <a:ext cx="352425" cy="352425"/>
          </a:xfrm>
          <a:custGeom>
            <a:avLst/>
            <a:gdLst/>
            <a:ahLst/>
            <a:cxnLst/>
            <a:rect l="l" t="t" r="r" b="b"/>
            <a:pathLst>
              <a:path w="352926" h="352926">
                <a:moveTo>
                  <a:pt x="156427" y="35175"/>
                </a:moveTo>
                <a:lnTo>
                  <a:pt x="156427" y="105819"/>
                </a:lnTo>
                <a:lnTo>
                  <a:pt x="97078" y="105819"/>
                </a:lnTo>
                <a:lnTo>
                  <a:pt x="97078" y="247107"/>
                </a:lnTo>
                <a:lnTo>
                  <a:pt x="156427" y="247107"/>
                </a:lnTo>
                <a:lnTo>
                  <a:pt x="156427" y="317751"/>
                </a:lnTo>
                <a:lnTo>
                  <a:pt x="294348" y="176463"/>
                </a:lnTo>
                <a:close/>
                <a:moveTo>
                  <a:pt x="176463" y="0"/>
                </a:moveTo>
                <a:cubicBezTo>
                  <a:pt x="273921" y="0"/>
                  <a:pt x="352926" y="79005"/>
                  <a:pt x="352926" y="176463"/>
                </a:cubicBezTo>
                <a:cubicBezTo>
                  <a:pt x="352926" y="273921"/>
                  <a:pt x="273921" y="352926"/>
                  <a:pt x="176463" y="352926"/>
                </a:cubicBezTo>
                <a:cubicBezTo>
                  <a:pt x="79005" y="352926"/>
                  <a:pt x="0" y="273921"/>
                  <a:pt x="0" y="176463"/>
                </a:cubicBezTo>
                <a:cubicBezTo>
                  <a:pt x="0" y="79005"/>
                  <a:pt x="79005" y="0"/>
                  <a:pt x="176463" y="0"/>
                </a:cubicBezTo>
                <a:close/>
              </a:path>
            </a:pathLst>
          </a:custGeom>
          <a:solidFill>
            <a:schemeClr val="bg1"/>
          </a:solidFill>
          <a:ln w="12700" algn="ctr">
            <a:noFill/>
            <a:miter lim="800000"/>
            <a:headEnd/>
            <a:tailEnd/>
          </a:ln>
          <a:effectLst>
            <a:outerShdw blurRad="63500" sx="102000" sy="102000" algn="ctr" rotWithShape="0">
              <a:prstClr val="black">
                <a:alpha val="40000"/>
              </a:prstClr>
            </a:outerShdw>
          </a:effectLst>
        </p:spPr>
        <p:txBody>
          <a:bodyPr wrap="none" anchor="ctr"/>
          <a:lstStyle/>
          <a:p>
            <a:pPr algn="ctr">
              <a:defRPr/>
            </a:pPr>
            <a:endParaRPr lang="en-US" sz="1100" b="1" i="1" dirty="0">
              <a:latin typeface="Arial" panose="020B0604020202020204" pitchFamily="34" charset="0"/>
              <a:cs typeface="Arial" panose="020B0604020202020204" pitchFamily="34" charset="0"/>
            </a:endParaRPr>
          </a:p>
        </p:txBody>
      </p:sp>
      <p:sp>
        <p:nvSpPr>
          <p:cNvPr id="19" name="Rectangle 4"/>
          <p:cNvSpPr>
            <a:spLocks noChangeArrowheads="1"/>
          </p:cNvSpPr>
          <p:nvPr/>
        </p:nvSpPr>
        <p:spPr bwMode="gray">
          <a:xfrm>
            <a:off x="365760" y="4221088"/>
            <a:ext cx="7268964" cy="558800"/>
          </a:xfrm>
          <a:prstGeom prst="roundRect">
            <a:avLst>
              <a:gd name="adj" fmla="val 50000"/>
            </a:avLst>
          </a:prstGeom>
          <a:solidFill>
            <a:schemeClr val="bg1">
              <a:lumMod val="65000"/>
            </a:schemeClr>
          </a:solidFill>
          <a:ln w="12700" algn="ctr">
            <a:solidFill>
              <a:schemeClr val="tx2"/>
            </a:solidFill>
            <a:miter lim="800000"/>
            <a:headEnd/>
            <a:tailEnd/>
          </a:ln>
        </p:spPr>
        <p:txBody>
          <a:bodyPr wrap="none" lIns="365760" anchor="ctr"/>
          <a:lstStyle/>
          <a:p>
            <a:pPr marL="115888"/>
            <a:r>
              <a:rPr lang="en-US" sz="2200" b="1" dirty="0">
                <a:solidFill>
                  <a:schemeClr val="bg1"/>
                </a:solidFill>
                <a:cs typeface="Arial" panose="020B0604020202020204" pitchFamily="34" charset="0"/>
              </a:rPr>
              <a:t>Challenges and liabilities of Appointed Actuaries</a:t>
            </a:r>
          </a:p>
        </p:txBody>
      </p:sp>
      <p:sp>
        <p:nvSpPr>
          <p:cNvPr id="20" name="Rectangle 5"/>
          <p:cNvSpPr>
            <a:spLocks noChangeArrowheads="1"/>
          </p:cNvSpPr>
          <p:nvPr/>
        </p:nvSpPr>
        <p:spPr bwMode="gray">
          <a:xfrm>
            <a:off x="457200" y="4320424"/>
            <a:ext cx="352425" cy="352425"/>
          </a:xfrm>
          <a:custGeom>
            <a:avLst/>
            <a:gdLst/>
            <a:ahLst/>
            <a:cxnLst/>
            <a:rect l="l" t="t" r="r" b="b"/>
            <a:pathLst>
              <a:path w="352926" h="352926">
                <a:moveTo>
                  <a:pt x="156427" y="35175"/>
                </a:moveTo>
                <a:lnTo>
                  <a:pt x="156427" y="105819"/>
                </a:lnTo>
                <a:lnTo>
                  <a:pt x="97078" y="105819"/>
                </a:lnTo>
                <a:lnTo>
                  <a:pt x="97078" y="247107"/>
                </a:lnTo>
                <a:lnTo>
                  <a:pt x="156427" y="247107"/>
                </a:lnTo>
                <a:lnTo>
                  <a:pt x="156427" y="317751"/>
                </a:lnTo>
                <a:lnTo>
                  <a:pt x="294348" y="176463"/>
                </a:lnTo>
                <a:close/>
                <a:moveTo>
                  <a:pt x="176463" y="0"/>
                </a:moveTo>
                <a:cubicBezTo>
                  <a:pt x="273921" y="0"/>
                  <a:pt x="352926" y="79005"/>
                  <a:pt x="352926" y="176463"/>
                </a:cubicBezTo>
                <a:cubicBezTo>
                  <a:pt x="352926" y="273921"/>
                  <a:pt x="273921" y="352926"/>
                  <a:pt x="176463" y="352926"/>
                </a:cubicBezTo>
                <a:cubicBezTo>
                  <a:pt x="79005" y="352926"/>
                  <a:pt x="0" y="273921"/>
                  <a:pt x="0" y="176463"/>
                </a:cubicBezTo>
                <a:cubicBezTo>
                  <a:pt x="0" y="79005"/>
                  <a:pt x="79005" y="0"/>
                  <a:pt x="176463" y="0"/>
                </a:cubicBezTo>
                <a:close/>
              </a:path>
            </a:pathLst>
          </a:custGeom>
          <a:solidFill>
            <a:schemeClr val="bg1"/>
          </a:solidFill>
          <a:ln w="12700" algn="ctr">
            <a:noFill/>
            <a:miter lim="800000"/>
            <a:headEnd/>
            <a:tailEnd/>
          </a:ln>
          <a:effectLst>
            <a:outerShdw blurRad="63500" sx="102000" sy="102000" algn="ctr" rotWithShape="0">
              <a:prstClr val="black">
                <a:alpha val="40000"/>
              </a:prstClr>
            </a:outerShdw>
          </a:effectLst>
        </p:spPr>
        <p:txBody>
          <a:bodyPr wrap="none" anchor="ctr"/>
          <a:lstStyle/>
          <a:p>
            <a:pPr algn="ctr">
              <a:defRPr/>
            </a:pPr>
            <a:endParaRPr lang="en-US" sz="1100" b="1" i="1" dirty="0">
              <a:latin typeface="Arial" panose="020B0604020202020204" pitchFamily="34" charset="0"/>
              <a:cs typeface="Arial" panose="020B0604020202020204" pitchFamily="34" charset="0"/>
            </a:endParaRPr>
          </a:p>
        </p:txBody>
      </p:sp>
      <p:sp>
        <p:nvSpPr>
          <p:cNvPr id="21" name="Rectangle 4"/>
          <p:cNvSpPr>
            <a:spLocks noChangeArrowheads="1"/>
          </p:cNvSpPr>
          <p:nvPr/>
        </p:nvSpPr>
        <p:spPr bwMode="gray">
          <a:xfrm>
            <a:off x="399380" y="4941168"/>
            <a:ext cx="7268964" cy="558800"/>
          </a:xfrm>
          <a:prstGeom prst="roundRect">
            <a:avLst>
              <a:gd name="adj" fmla="val 50000"/>
            </a:avLst>
          </a:prstGeom>
          <a:solidFill>
            <a:schemeClr val="bg1">
              <a:lumMod val="65000"/>
            </a:schemeClr>
          </a:solidFill>
          <a:ln w="12700" algn="ctr">
            <a:solidFill>
              <a:schemeClr val="tx2"/>
            </a:solidFill>
            <a:miter lim="800000"/>
            <a:headEnd/>
            <a:tailEnd/>
          </a:ln>
        </p:spPr>
        <p:txBody>
          <a:bodyPr wrap="none" lIns="365760" anchor="ctr"/>
          <a:lstStyle/>
          <a:p>
            <a:pPr marL="115888"/>
            <a:r>
              <a:rPr lang="en-US" sz="2200" b="1" dirty="0" smtClean="0">
                <a:solidFill>
                  <a:schemeClr val="bg1"/>
                </a:solidFill>
                <a:cs typeface="Arial" panose="020B0604020202020204" pitchFamily="34" charset="0"/>
              </a:rPr>
              <a:t>Impact </a:t>
            </a:r>
            <a:r>
              <a:rPr lang="en-US" sz="2200" b="1" dirty="0">
                <a:solidFill>
                  <a:schemeClr val="bg1"/>
                </a:solidFill>
                <a:cs typeface="Arial" panose="020B0604020202020204" pitchFamily="34" charset="0"/>
              </a:rPr>
              <a:t>of Legislation and </a:t>
            </a:r>
            <a:r>
              <a:rPr lang="en-US" sz="2200" b="1" dirty="0" smtClean="0">
                <a:solidFill>
                  <a:schemeClr val="bg1"/>
                </a:solidFill>
                <a:cs typeface="Arial" panose="020B0604020202020204" pitchFamily="34" charset="0"/>
              </a:rPr>
              <a:t>Regulation</a:t>
            </a:r>
            <a:endParaRPr lang="en-US" sz="2200" b="1" dirty="0">
              <a:solidFill>
                <a:schemeClr val="bg1"/>
              </a:solidFill>
              <a:cs typeface="Arial" panose="020B0604020202020204" pitchFamily="34" charset="0"/>
            </a:endParaRPr>
          </a:p>
        </p:txBody>
      </p:sp>
      <p:sp>
        <p:nvSpPr>
          <p:cNvPr id="22" name="Rectangle 5"/>
          <p:cNvSpPr>
            <a:spLocks noChangeArrowheads="1"/>
          </p:cNvSpPr>
          <p:nvPr/>
        </p:nvSpPr>
        <p:spPr bwMode="gray">
          <a:xfrm>
            <a:off x="490820" y="5040504"/>
            <a:ext cx="352425" cy="352425"/>
          </a:xfrm>
          <a:custGeom>
            <a:avLst/>
            <a:gdLst/>
            <a:ahLst/>
            <a:cxnLst/>
            <a:rect l="l" t="t" r="r" b="b"/>
            <a:pathLst>
              <a:path w="352926" h="352926">
                <a:moveTo>
                  <a:pt x="156427" y="35175"/>
                </a:moveTo>
                <a:lnTo>
                  <a:pt x="156427" y="105819"/>
                </a:lnTo>
                <a:lnTo>
                  <a:pt x="97078" y="105819"/>
                </a:lnTo>
                <a:lnTo>
                  <a:pt x="97078" y="247107"/>
                </a:lnTo>
                <a:lnTo>
                  <a:pt x="156427" y="247107"/>
                </a:lnTo>
                <a:lnTo>
                  <a:pt x="156427" y="317751"/>
                </a:lnTo>
                <a:lnTo>
                  <a:pt x="294348" y="176463"/>
                </a:lnTo>
                <a:close/>
                <a:moveTo>
                  <a:pt x="176463" y="0"/>
                </a:moveTo>
                <a:cubicBezTo>
                  <a:pt x="273921" y="0"/>
                  <a:pt x="352926" y="79005"/>
                  <a:pt x="352926" y="176463"/>
                </a:cubicBezTo>
                <a:cubicBezTo>
                  <a:pt x="352926" y="273921"/>
                  <a:pt x="273921" y="352926"/>
                  <a:pt x="176463" y="352926"/>
                </a:cubicBezTo>
                <a:cubicBezTo>
                  <a:pt x="79005" y="352926"/>
                  <a:pt x="0" y="273921"/>
                  <a:pt x="0" y="176463"/>
                </a:cubicBezTo>
                <a:cubicBezTo>
                  <a:pt x="0" y="79005"/>
                  <a:pt x="79005" y="0"/>
                  <a:pt x="176463" y="0"/>
                </a:cubicBezTo>
                <a:close/>
              </a:path>
            </a:pathLst>
          </a:custGeom>
          <a:solidFill>
            <a:schemeClr val="bg1"/>
          </a:solidFill>
          <a:ln w="12700" algn="ctr">
            <a:noFill/>
            <a:miter lim="800000"/>
            <a:headEnd/>
            <a:tailEnd/>
          </a:ln>
          <a:effectLst>
            <a:outerShdw blurRad="63500" sx="102000" sy="102000" algn="ctr" rotWithShape="0">
              <a:prstClr val="black">
                <a:alpha val="40000"/>
              </a:prstClr>
            </a:outerShdw>
          </a:effectLst>
        </p:spPr>
        <p:txBody>
          <a:bodyPr wrap="none" anchor="ctr"/>
          <a:lstStyle/>
          <a:p>
            <a:pPr algn="ctr">
              <a:defRPr/>
            </a:pPr>
            <a:endParaRPr lang="en-US" sz="1100" b="1" i="1" dirty="0">
              <a:latin typeface="Arial" panose="020B0604020202020204" pitchFamily="34" charset="0"/>
              <a:cs typeface="Arial" panose="020B0604020202020204" pitchFamily="34" charset="0"/>
            </a:endParaRPr>
          </a:p>
        </p:txBody>
      </p:sp>
      <p:sp>
        <p:nvSpPr>
          <p:cNvPr id="23" name="Rectangle 4"/>
          <p:cNvSpPr>
            <a:spLocks noChangeArrowheads="1"/>
          </p:cNvSpPr>
          <p:nvPr/>
        </p:nvSpPr>
        <p:spPr bwMode="gray">
          <a:xfrm>
            <a:off x="395536" y="5606504"/>
            <a:ext cx="7268964" cy="558800"/>
          </a:xfrm>
          <a:prstGeom prst="roundRect">
            <a:avLst>
              <a:gd name="adj" fmla="val 50000"/>
            </a:avLst>
          </a:prstGeom>
          <a:solidFill>
            <a:schemeClr val="bg1">
              <a:lumMod val="65000"/>
            </a:schemeClr>
          </a:solidFill>
          <a:ln w="12700" algn="ctr">
            <a:solidFill>
              <a:schemeClr val="tx2"/>
            </a:solidFill>
            <a:miter lim="800000"/>
            <a:headEnd/>
            <a:tailEnd/>
          </a:ln>
        </p:spPr>
        <p:txBody>
          <a:bodyPr wrap="none" lIns="365760" anchor="ctr"/>
          <a:lstStyle/>
          <a:p>
            <a:pPr marL="115888"/>
            <a:r>
              <a:rPr lang="en-US" sz="2200" b="1" dirty="0">
                <a:solidFill>
                  <a:schemeClr val="bg1"/>
                </a:solidFill>
                <a:cs typeface="Arial" panose="020B0604020202020204" pitchFamily="34" charset="0"/>
              </a:rPr>
              <a:t>Mitigation </a:t>
            </a:r>
            <a:r>
              <a:rPr lang="en-US" sz="2200" b="1" dirty="0" smtClean="0">
                <a:solidFill>
                  <a:schemeClr val="bg1"/>
                </a:solidFill>
                <a:cs typeface="Arial" panose="020B0604020202020204" pitchFamily="34" charset="0"/>
              </a:rPr>
              <a:t>Plan and insurance protection</a:t>
            </a:r>
            <a:endParaRPr lang="en-US" sz="2200" b="1" dirty="0">
              <a:solidFill>
                <a:schemeClr val="bg1"/>
              </a:solidFill>
              <a:cs typeface="Arial" panose="020B0604020202020204" pitchFamily="34" charset="0"/>
            </a:endParaRPr>
          </a:p>
        </p:txBody>
      </p:sp>
      <p:sp>
        <p:nvSpPr>
          <p:cNvPr id="24" name="Rectangle 5"/>
          <p:cNvSpPr>
            <a:spLocks noChangeArrowheads="1"/>
          </p:cNvSpPr>
          <p:nvPr/>
        </p:nvSpPr>
        <p:spPr bwMode="gray">
          <a:xfrm>
            <a:off x="486976" y="5705840"/>
            <a:ext cx="352425" cy="352425"/>
          </a:xfrm>
          <a:custGeom>
            <a:avLst/>
            <a:gdLst/>
            <a:ahLst/>
            <a:cxnLst/>
            <a:rect l="l" t="t" r="r" b="b"/>
            <a:pathLst>
              <a:path w="352926" h="352926">
                <a:moveTo>
                  <a:pt x="156427" y="35175"/>
                </a:moveTo>
                <a:lnTo>
                  <a:pt x="156427" y="105819"/>
                </a:lnTo>
                <a:lnTo>
                  <a:pt x="97078" y="105819"/>
                </a:lnTo>
                <a:lnTo>
                  <a:pt x="97078" y="247107"/>
                </a:lnTo>
                <a:lnTo>
                  <a:pt x="156427" y="247107"/>
                </a:lnTo>
                <a:lnTo>
                  <a:pt x="156427" y="317751"/>
                </a:lnTo>
                <a:lnTo>
                  <a:pt x="294348" y="176463"/>
                </a:lnTo>
                <a:close/>
                <a:moveTo>
                  <a:pt x="176463" y="0"/>
                </a:moveTo>
                <a:cubicBezTo>
                  <a:pt x="273921" y="0"/>
                  <a:pt x="352926" y="79005"/>
                  <a:pt x="352926" y="176463"/>
                </a:cubicBezTo>
                <a:cubicBezTo>
                  <a:pt x="352926" y="273921"/>
                  <a:pt x="273921" y="352926"/>
                  <a:pt x="176463" y="352926"/>
                </a:cubicBezTo>
                <a:cubicBezTo>
                  <a:pt x="79005" y="352926"/>
                  <a:pt x="0" y="273921"/>
                  <a:pt x="0" y="176463"/>
                </a:cubicBezTo>
                <a:cubicBezTo>
                  <a:pt x="0" y="79005"/>
                  <a:pt x="79005" y="0"/>
                  <a:pt x="176463" y="0"/>
                </a:cubicBezTo>
                <a:close/>
              </a:path>
            </a:pathLst>
          </a:custGeom>
          <a:solidFill>
            <a:schemeClr val="bg1"/>
          </a:solidFill>
          <a:ln w="12700" algn="ctr">
            <a:noFill/>
            <a:miter lim="800000"/>
            <a:headEnd/>
            <a:tailEnd/>
          </a:ln>
          <a:effectLst>
            <a:outerShdw blurRad="63500" sx="102000" sy="102000" algn="ctr" rotWithShape="0">
              <a:prstClr val="black">
                <a:alpha val="40000"/>
              </a:prstClr>
            </a:outerShdw>
          </a:effectLst>
        </p:spPr>
        <p:txBody>
          <a:bodyPr wrap="none" anchor="ctr"/>
          <a:lstStyle/>
          <a:p>
            <a:pPr algn="ctr">
              <a:defRPr/>
            </a:pPr>
            <a:endParaRPr lang="en-US" sz="1100" b="1" i="1" dirty="0">
              <a:latin typeface="Arial" panose="020B0604020202020204" pitchFamily="34" charset="0"/>
              <a:cs typeface="Arial" panose="020B0604020202020204" pitchFamily="34" charset="0"/>
            </a:endParaRPr>
          </a:p>
        </p:txBody>
      </p:sp>
      <p:sp>
        <p:nvSpPr>
          <p:cNvPr id="25" name="Left-Right Arrow 112"/>
          <p:cNvSpPr>
            <a:spLocks noChangeArrowheads="1"/>
          </p:cNvSpPr>
          <p:nvPr/>
        </p:nvSpPr>
        <p:spPr bwMode="auto">
          <a:xfrm rot="-5400000">
            <a:off x="6111981" y="3329181"/>
            <a:ext cx="4770288" cy="937477"/>
          </a:xfrm>
          <a:prstGeom prst="leftRightArrow">
            <a:avLst>
              <a:gd name="adj1" fmla="val 50000"/>
              <a:gd name="adj2" fmla="val 50049"/>
            </a:avLst>
          </a:prstGeom>
          <a:solidFill>
            <a:schemeClr val="bg1">
              <a:lumMod val="85000"/>
            </a:schemeClr>
          </a:solidFill>
          <a:ln w="12700" algn="ctr">
            <a:solidFill>
              <a:schemeClr val="tx1"/>
            </a:solidFill>
            <a:round/>
            <a:headEnd/>
            <a:tailEnd/>
          </a:ln>
          <a:extLst/>
        </p:spPr>
        <p:txBody>
          <a:bodyPr wrap="square" anchor="ctr">
            <a:noAutofit/>
          </a:bodyPr>
          <a:lstStyle/>
          <a:p>
            <a:pPr algn="ctr"/>
            <a:r>
              <a:rPr lang="en-US" sz="1600" b="1" dirty="0" smtClean="0"/>
              <a:t>Professionalism, Ethics and Conduct</a:t>
            </a:r>
            <a:endParaRPr lang="en-GB" sz="1600" b="1" dirty="0"/>
          </a:p>
        </p:txBody>
      </p:sp>
    </p:spTree>
    <p:extLst>
      <p:ext uri="{BB962C8B-B14F-4D97-AF65-F5344CB8AC3E}">
        <p14:creationId xmlns:p14="http://schemas.microsoft.com/office/powerpoint/2010/main" val="21163950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20</a:t>
            </a:fld>
            <a:endParaRPr lang="en-US" dirty="0">
              <a:solidFill>
                <a:srgbClr val="1F497D">
                  <a:lumMod val="75000"/>
                </a:srgbClr>
              </a:solidFill>
            </a:endParaRPr>
          </a:p>
        </p:txBody>
      </p:sp>
      <p:pic>
        <p:nvPicPr>
          <p:cNvPr id="7" name="Picture 3" descr="D:\Data\fotolia\other 5\use.jpg"/>
          <p:cNvPicPr>
            <a:picLocks noChangeAspect="1" noChangeArrowheads="1"/>
          </p:cNvPicPr>
          <p:nvPr/>
        </p:nvPicPr>
        <p:blipFill>
          <a:blip r:embed="rId2" cstate="print"/>
          <a:srcRect/>
          <a:stretch>
            <a:fillRect/>
          </a:stretch>
        </p:blipFill>
        <p:spPr bwMode="auto">
          <a:xfrm>
            <a:off x="2057400" y="1481957"/>
            <a:ext cx="4724400" cy="4539331"/>
          </a:xfrm>
          <a:prstGeom prst="rect">
            <a:avLst/>
          </a:prstGeom>
          <a:noFill/>
          <a:ln w="9525">
            <a:noFill/>
            <a:miter lim="800000"/>
            <a:headEnd/>
            <a:tailEnd/>
          </a:ln>
        </p:spPr>
      </p:pic>
      <p:pic>
        <p:nvPicPr>
          <p:cNvPr id="8" name="Picture 4" descr="D:\Documents and Settings\u140039\Desktop\help.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106863" y="2913008"/>
            <a:ext cx="746125" cy="617494"/>
          </a:xfrm>
          <a:prstGeom prst="rect">
            <a:avLst/>
          </a:prstGeom>
          <a:noFill/>
          <a:ln w="9525">
            <a:noFill/>
            <a:miter lim="800000"/>
            <a:headEnd/>
            <a:tailEnd/>
          </a:ln>
        </p:spPr>
      </p:pic>
      <p:sp>
        <p:nvSpPr>
          <p:cNvPr id="9" name="Title 1"/>
          <p:cNvSpPr txBox="1">
            <a:spLocks/>
          </p:cNvSpPr>
          <p:nvPr/>
        </p:nvSpPr>
        <p:spPr>
          <a:xfrm>
            <a:off x="457200" y="209773"/>
            <a:ext cx="7497763" cy="842963"/>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sz="3000" dirty="0" smtClean="0">
                <a:latin typeface="+mj-lt"/>
                <a:cs typeface="Arial" pitchFamily="34" charset="0"/>
              </a:rPr>
              <a:t>Q &amp; A</a:t>
            </a:r>
            <a:endParaRPr lang="en-US" sz="3000" dirty="0" smtClean="0">
              <a:solidFill>
                <a:schemeClr val="bg1">
                  <a:lumMod val="50000"/>
                </a:schemeClr>
              </a:solidFill>
              <a:latin typeface="+mj-lt"/>
            </a:endParaRPr>
          </a:p>
        </p:txBody>
      </p:sp>
    </p:spTree>
    <p:extLst>
      <p:ext uri="{BB962C8B-B14F-4D97-AF65-F5344CB8AC3E}">
        <p14:creationId xmlns:p14="http://schemas.microsoft.com/office/powerpoint/2010/main" val="34942497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3</a:t>
            </a:fld>
            <a:endParaRPr lang="en-US" dirty="0">
              <a:solidFill>
                <a:srgbClr val="1F497D">
                  <a:lumMod val="75000"/>
                </a:srgbClr>
              </a:solidFill>
            </a:endParaRPr>
          </a:p>
        </p:txBody>
      </p:sp>
      <p:grpSp>
        <p:nvGrpSpPr>
          <p:cNvPr id="6" name="Group 21"/>
          <p:cNvGrpSpPr/>
          <p:nvPr/>
        </p:nvGrpSpPr>
        <p:grpSpPr>
          <a:xfrm>
            <a:off x="459639" y="1772816"/>
            <a:ext cx="8227160" cy="1426954"/>
            <a:chOff x="459639" y="1050925"/>
            <a:chExt cx="8227160" cy="1426954"/>
          </a:xfrm>
        </p:grpSpPr>
        <p:sp>
          <p:nvSpPr>
            <p:cNvPr id="7" name="Round Single Corner Rectangle 6"/>
            <p:cNvSpPr/>
            <p:nvPr/>
          </p:nvSpPr>
          <p:spPr bwMode="auto">
            <a:xfrm>
              <a:off x="782804" y="1050925"/>
              <a:ext cx="3920560" cy="338554"/>
            </a:xfrm>
            <a:prstGeom prst="round1Rect">
              <a:avLst/>
            </a:prstGeom>
            <a:solidFill>
              <a:schemeClr val="accent6">
                <a:lumMod val="50000"/>
              </a:schemeClr>
            </a:solidFill>
            <a:ln w="12700" cap="flat" cmpd="sng" algn="ctr">
              <a:solidFill>
                <a:schemeClr val="accent4"/>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r>
                <a:rPr lang="en-US" sz="1600" b="1" dirty="0" smtClean="0">
                  <a:solidFill>
                    <a:schemeClr val="bg1"/>
                  </a:solidFill>
                </a:rPr>
                <a:t>Actuarial advice – expert or a mere adviser?</a:t>
              </a:r>
              <a:endParaRPr lang="en-US" sz="1600" b="1" dirty="0">
                <a:solidFill>
                  <a:schemeClr val="bg1"/>
                </a:solidFill>
              </a:endParaRPr>
            </a:p>
          </p:txBody>
        </p:sp>
        <p:sp>
          <p:nvSpPr>
            <p:cNvPr id="8" name="Rectangle 7"/>
            <p:cNvSpPr/>
            <p:nvPr/>
          </p:nvSpPr>
          <p:spPr bwMode="auto">
            <a:xfrm>
              <a:off x="782804" y="1400661"/>
              <a:ext cx="7903995" cy="1077218"/>
            </a:xfrm>
            <a:prstGeom prst="rect">
              <a:avLst/>
            </a:prstGeom>
            <a:noFill/>
            <a:ln w="12700" cap="flat" cmpd="sng" algn="ctr">
              <a:solidFill>
                <a:schemeClr val="accent4"/>
              </a:solidFill>
              <a:prstDash val="solid"/>
              <a:round/>
              <a:headEnd type="none" w="med" len="med"/>
              <a:tailEnd type="none" w="med" len="med"/>
            </a:ln>
            <a:effectLst/>
          </p:spPr>
          <p:txBody>
            <a:bodyPr vert="horz" wrap="square" lIns="91440" tIns="91440" rIns="91440" bIns="91440" numCol="1" rtlCol="0" anchor="t" anchorCtr="0" compatLnSpc="1">
              <a:prstTxWarp prst="textNoShape">
                <a:avLst/>
              </a:prstTxWarp>
              <a:spAutoFit/>
            </a:bodyPr>
            <a:lstStyle/>
            <a:p>
              <a:pPr marL="230188" indent="-230188">
                <a:spcBef>
                  <a:spcPts val="300"/>
                </a:spcBef>
                <a:spcAft>
                  <a:spcPts val="300"/>
                </a:spcAft>
                <a:buFont typeface="Wingdings" panose="05000000000000000000" pitchFamily="2" charset="2"/>
                <a:buChar char="§"/>
              </a:pPr>
              <a:r>
                <a:rPr lang="en-US" sz="1600" dirty="0" smtClean="0"/>
                <a:t>Actuaries can act as expert in a specific area or a mere professional adviser</a:t>
              </a:r>
              <a:endParaRPr lang="en-US" sz="1600" dirty="0"/>
            </a:p>
            <a:p>
              <a:pPr marL="230188" indent="-230188">
                <a:spcBef>
                  <a:spcPts val="300"/>
                </a:spcBef>
                <a:spcAft>
                  <a:spcPts val="300"/>
                </a:spcAft>
                <a:buFont typeface="Wingdings" panose="05000000000000000000" pitchFamily="2" charset="2"/>
                <a:buChar char="§"/>
              </a:pPr>
              <a:r>
                <a:rPr lang="en-US" sz="1600" dirty="0" smtClean="0"/>
                <a:t>Expert may fail to follow instructions and unable to explain the deviation</a:t>
              </a:r>
            </a:p>
            <a:p>
              <a:pPr marL="230188" indent="-230188">
                <a:spcBef>
                  <a:spcPts val="300"/>
                </a:spcBef>
                <a:spcAft>
                  <a:spcPts val="300"/>
                </a:spcAft>
                <a:buFont typeface="Wingdings" panose="05000000000000000000" pitchFamily="2" charset="2"/>
                <a:buChar char="§"/>
              </a:pPr>
              <a:r>
                <a:rPr lang="en-US" sz="1600" dirty="0" smtClean="0"/>
                <a:t>May be liable in negligence for making a mistake in arriving at conclusion</a:t>
              </a:r>
              <a:endParaRPr lang="en-US" sz="1600" dirty="0"/>
            </a:p>
          </p:txBody>
        </p:sp>
        <p:sp>
          <p:nvSpPr>
            <p:cNvPr id="9" name="Rectangle 8"/>
            <p:cNvSpPr/>
            <p:nvPr/>
          </p:nvSpPr>
          <p:spPr bwMode="auto">
            <a:xfrm>
              <a:off x="459639" y="1050925"/>
              <a:ext cx="323165" cy="323165"/>
            </a:xfrm>
            <a:prstGeom prst="rect">
              <a:avLst/>
            </a:prstGeom>
            <a:noFill/>
            <a:ln w="12700" cap="flat" cmpd="sng" algn="ctr">
              <a:solidFill>
                <a:schemeClr val="accent4"/>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dirty="0" smtClean="0">
                <a:ln>
                  <a:noFill/>
                </a:ln>
                <a:solidFill>
                  <a:schemeClr val="tx1"/>
                </a:solidFill>
                <a:effectLst/>
                <a:latin typeface="Arial" pitchFamily="34" charset="0"/>
              </a:endParaRPr>
            </a:p>
          </p:txBody>
        </p:sp>
        <p:sp>
          <p:nvSpPr>
            <p:cNvPr id="10" name="Isosceles Triangle 9"/>
            <p:cNvSpPr/>
            <p:nvPr/>
          </p:nvSpPr>
          <p:spPr bwMode="auto">
            <a:xfrm rot="5400000">
              <a:off x="504139" y="1111574"/>
              <a:ext cx="234164" cy="201866"/>
            </a:xfrm>
            <a:prstGeom prst="triangle">
              <a:avLst/>
            </a:prstGeom>
            <a:solidFill>
              <a:schemeClr val="accent6">
                <a:lumMod val="40000"/>
                <a:lumOff val="60000"/>
              </a:schemeClr>
            </a:solidFill>
            <a:ln w="12700" cap="flat" cmpd="sng" algn="ctr">
              <a:solidFill>
                <a:schemeClr val="tx2"/>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dirty="0" smtClean="0">
                <a:ln>
                  <a:noFill/>
                </a:ln>
                <a:solidFill>
                  <a:schemeClr val="tx1"/>
                </a:solidFill>
                <a:effectLst/>
                <a:latin typeface="Arial" pitchFamily="34" charset="0"/>
              </a:endParaRPr>
            </a:p>
          </p:txBody>
        </p:sp>
      </p:grpSp>
      <p:grpSp>
        <p:nvGrpSpPr>
          <p:cNvPr id="11" name="Group 20"/>
          <p:cNvGrpSpPr/>
          <p:nvPr/>
        </p:nvGrpSpPr>
        <p:grpSpPr>
          <a:xfrm>
            <a:off x="459639" y="3723263"/>
            <a:ext cx="8227162" cy="1094214"/>
            <a:chOff x="459639" y="3101667"/>
            <a:chExt cx="8227162" cy="1094214"/>
          </a:xfrm>
        </p:grpSpPr>
        <p:sp>
          <p:nvSpPr>
            <p:cNvPr id="12" name="Round Single Corner Rectangle 11"/>
            <p:cNvSpPr/>
            <p:nvPr/>
          </p:nvSpPr>
          <p:spPr bwMode="auto">
            <a:xfrm>
              <a:off x="782805" y="3101667"/>
              <a:ext cx="7903996" cy="323165"/>
            </a:xfrm>
            <a:prstGeom prst="round1Rect">
              <a:avLst/>
            </a:prstGeom>
            <a:solidFill>
              <a:schemeClr val="accent6">
                <a:lumMod val="50000"/>
              </a:schemeClr>
            </a:solidFill>
            <a:ln w="12700"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r>
                <a:rPr lang="en-US" sz="1500" b="1" dirty="0" smtClean="0">
                  <a:solidFill>
                    <a:schemeClr val="bg1"/>
                  </a:solidFill>
                  <a:latin typeface="Arial" pitchFamily="34" charset="0"/>
                </a:rPr>
                <a:t>Appointed Actuary – working as IRDA’s eye</a:t>
              </a:r>
              <a:endParaRPr lang="en-US" sz="1500" b="1" dirty="0">
                <a:solidFill>
                  <a:schemeClr val="bg1"/>
                </a:solidFill>
                <a:latin typeface="Arial" pitchFamily="34" charset="0"/>
              </a:endParaRPr>
            </a:p>
          </p:txBody>
        </p:sp>
        <p:sp>
          <p:nvSpPr>
            <p:cNvPr id="13" name="Rectangle 12"/>
            <p:cNvSpPr/>
            <p:nvPr/>
          </p:nvSpPr>
          <p:spPr bwMode="auto">
            <a:xfrm>
              <a:off x="782804" y="3441828"/>
              <a:ext cx="7903995" cy="754053"/>
            </a:xfrm>
            <a:prstGeom prst="rect">
              <a:avLst/>
            </a:prstGeom>
            <a:noFill/>
            <a:ln w="12700" cap="flat" cmpd="sng" algn="ctr">
              <a:solidFill>
                <a:schemeClr val="accent4"/>
              </a:solidFill>
              <a:prstDash val="solid"/>
              <a:round/>
              <a:headEnd type="none" w="med" len="med"/>
              <a:tailEnd type="none" w="med" len="med"/>
            </a:ln>
            <a:effectLst/>
          </p:spPr>
          <p:txBody>
            <a:bodyPr vert="horz" wrap="square" lIns="91440" tIns="91440" rIns="91440" bIns="91440" numCol="1" rtlCol="0" anchor="t" anchorCtr="0" compatLnSpc="1">
              <a:prstTxWarp prst="textNoShape">
                <a:avLst/>
              </a:prstTxWarp>
              <a:spAutoFit/>
            </a:bodyPr>
            <a:lstStyle/>
            <a:p>
              <a:pPr marL="230188" indent="-230188">
                <a:spcBef>
                  <a:spcPts val="300"/>
                </a:spcBef>
                <a:spcAft>
                  <a:spcPts val="300"/>
                </a:spcAft>
                <a:buFont typeface="Wingdings" panose="05000000000000000000" pitchFamily="2" charset="2"/>
                <a:buChar char="§"/>
              </a:pPr>
              <a:r>
                <a:rPr lang="en-US" sz="1600" dirty="0" smtClean="0"/>
                <a:t>To inform Authority of own opinion whether insurer has contravened any act</a:t>
              </a:r>
              <a:endParaRPr lang="en-US" sz="1600" dirty="0"/>
            </a:p>
            <a:p>
              <a:pPr marL="230188" indent="-230188">
                <a:spcBef>
                  <a:spcPts val="300"/>
                </a:spcBef>
                <a:spcAft>
                  <a:spcPts val="300"/>
                </a:spcAft>
                <a:buFont typeface="Wingdings" panose="05000000000000000000" pitchFamily="2" charset="2"/>
                <a:buChar char="§"/>
              </a:pPr>
              <a:r>
                <a:rPr lang="en-US" sz="1600" dirty="0" smtClean="0"/>
                <a:t>At the same time needs to contribute to business growth – potential conflict of interest</a:t>
              </a:r>
              <a:endParaRPr lang="en-US" sz="1600" dirty="0"/>
            </a:p>
          </p:txBody>
        </p:sp>
        <p:sp>
          <p:nvSpPr>
            <p:cNvPr id="14" name="Rectangle 13"/>
            <p:cNvSpPr/>
            <p:nvPr/>
          </p:nvSpPr>
          <p:spPr bwMode="auto">
            <a:xfrm>
              <a:off x="459639" y="3101667"/>
              <a:ext cx="323165" cy="323165"/>
            </a:xfrm>
            <a:prstGeom prst="rect">
              <a:avLst/>
            </a:prstGeom>
            <a:noFill/>
            <a:ln w="12700" cap="flat" cmpd="sng" algn="ctr">
              <a:solidFill>
                <a:schemeClr val="accent4"/>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dirty="0" smtClean="0">
                <a:ln>
                  <a:noFill/>
                </a:ln>
                <a:solidFill>
                  <a:schemeClr val="tx1"/>
                </a:solidFill>
                <a:effectLst/>
                <a:latin typeface="Arial" pitchFamily="34" charset="0"/>
              </a:endParaRPr>
            </a:p>
          </p:txBody>
        </p:sp>
        <p:sp>
          <p:nvSpPr>
            <p:cNvPr id="15" name="Isosceles Triangle 14"/>
            <p:cNvSpPr/>
            <p:nvPr/>
          </p:nvSpPr>
          <p:spPr bwMode="auto">
            <a:xfrm rot="5400000">
              <a:off x="504139" y="3162316"/>
              <a:ext cx="234164" cy="201866"/>
            </a:xfrm>
            <a:prstGeom prst="triangle">
              <a:avLst/>
            </a:prstGeom>
            <a:solidFill>
              <a:schemeClr val="accent6">
                <a:lumMod val="40000"/>
                <a:lumOff val="60000"/>
              </a:schemeClr>
            </a:solidFill>
            <a:ln w="12700" cap="flat" cmpd="sng" algn="ctr">
              <a:solidFill>
                <a:schemeClr val="tx2"/>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dirty="0" smtClean="0">
                <a:ln>
                  <a:noFill/>
                </a:ln>
                <a:solidFill>
                  <a:schemeClr val="tx1"/>
                </a:solidFill>
                <a:effectLst/>
                <a:latin typeface="Arial" pitchFamily="34" charset="0"/>
              </a:endParaRPr>
            </a:p>
          </p:txBody>
        </p:sp>
      </p:grpSp>
      <p:grpSp>
        <p:nvGrpSpPr>
          <p:cNvPr id="16" name="Group 19"/>
          <p:cNvGrpSpPr/>
          <p:nvPr/>
        </p:nvGrpSpPr>
        <p:grpSpPr>
          <a:xfrm>
            <a:off x="459639" y="4892040"/>
            <a:ext cx="8227162" cy="338554"/>
            <a:chOff x="459639" y="4522094"/>
            <a:chExt cx="8227162" cy="338554"/>
          </a:xfrm>
        </p:grpSpPr>
        <p:sp>
          <p:nvSpPr>
            <p:cNvPr id="17" name="Round Single Corner Rectangle 16"/>
            <p:cNvSpPr/>
            <p:nvPr/>
          </p:nvSpPr>
          <p:spPr bwMode="auto">
            <a:xfrm>
              <a:off x="782805" y="4522094"/>
              <a:ext cx="7903996" cy="338554"/>
            </a:xfrm>
            <a:prstGeom prst="round1Rect">
              <a:avLst/>
            </a:prstGeom>
            <a:solidFill>
              <a:schemeClr val="accent6">
                <a:lumMod val="50000"/>
              </a:schemeClr>
            </a:solidFill>
            <a:ln w="12700"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r>
                <a:rPr lang="en-US" sz="1600" b="1" dirty="0">
                  <a:solidFill>
                    <a:schemeClr val="bg1"/>
                  </a:solidFill>
                </a:rPr>
                <a:t> </a:t>
              </a:r>
              <a:r>
                <a:rPr lang="en-US" sz="1600" b="1" dirty="0" smtClean="0">
                  <a:solidFill>
                    <a:schemeClr val="bg1"/>
                  </a:solidFill>
                </a:rPr>
                <a:t>Independence of Opinion</a:t>
              </a:r>
              <a:endParaRPr lang="en-US" sz="1600" b="1" dirty="0">
                <a:solidFill>
                  <a:schemeClr val="bg1"/>
                </a:solidFill>
              </a:endParaRPr>
            </a:p>
          </p:txBody>
        </p:sp>
        <p:sp>
          <p:nvSpPr>
            <p:cNvPr id="18" name="Rectangle 17"/>
            <p:cNvSpPr/>
            <p:nvPr/>
          </p:nvSpPr>
          <p:spPr bwMode="auto">
            <a:xfrm>
              <a:off x="459639" y="4522094"/>
              <a:ext cx="323165" cy="323165"/>
            </a:xfrm>
            <a:prstGeom prst="rect">
              <a:avLst/>
            </a:prstGeom>
            <a:noFill/>
            <a:ln w="12700" cap="flat" cmpd="sng" algn="ctr">
              <a:solidFill>
                <a:schemeClr val="accent4"/>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dirty="0" smtClean="0">
                <a:ln>
                  <a:noFill/>
                </a:ln>
                <a:solidFill>
                  <a:schemeClr val="tx1"/>
                </a:solidFill>
                <a:effectLst/>
                <a:latin typeface="Arial" pitchFamily="34" charset="0"/>
              </a:endParaRPr>
            </a:p>
          </p:txBody>
        </p:sp>
        <p:sp>
          <p:nvSpPr>
            <p:cNvPr id="19" name="Isosceles Triangle 18"/>
            <p:cNvSpPr/>
            <p:nvPr/>
          </p:nvSpPr>
          <p:spPr bwMode="auto">
            <a:xfrm rot="5400000">
              <a:off x="504139" y="4582743"/>
              <a:ext cx="234164" cy="201866"/>
            </a:xfrm>
            <a:prstGeom prst="triangle">
              <a:avLst/>
            </a:prstGeom>
            <a:solidFill>
              <a:schemeClr val="accent6">
                <a:lumMod val="40000"/>
                <a:lumOff val="60000"/>
              </a:schemeClr>
            </a:solidFill>
            <a:ln w="12700" cap="flat" cmpd="sng" algn="ctr">
              <a:solidFill>
                <a:schemeClr val="tx2"/>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dirty="0" smtClean="0">
                <a:ln>
                  <a:noFill/>
                </a:ln>
                <a:solidFill>
                  <a:schemeClr val="tx1"/>
                </a:solidFill>
                <a:effectLst/>
                <a:latin typeface="Arial" pitchFamily="34" charset="0"/>
              </a:endParaRPr>
            </a:p>
          </p:txBody>
        </p:sp>
      </p:grpSp>
      <p:grpSp>
        <p:nvGrpSpPr>
          <p:cNvPr id="20" name="Group 18"/>
          <p:cNvGrpSpPr/>
          <p:nvPr/>
        </p:nvGrpSpPr>
        <p:grpSpPr>
          <a:xfrm>
            <a:off x="459639" y="5373216"/>
            <a:ext cx="8227162" cy="584775"/>
            <a:chOff x="459639" y="5276696"/>
            <a:chExt cx="8227162" cy="584775"/>
          </a:xfrm>
        </p:grpSpPr>
        <p:sp>
          <p:nvSpPr>
            <p:cNvPr id="21" name="Round Single Corner Rectangle 20"/>
            <p:cNvSpPr/>
            <p:nvPr/>
          </p:nvSpPr>
          <p:spPr bwMode="auto">
            <a:xfrm>
              <a:off x="782805" y="5276696"/>
              <a:ext cx="7903996" cy="584775"/>
            </a:xfrm>
            <a:prstGeom prst="round1Rect">
              <a:avLst/>
            </a:prstGeom>
            <a:solidFill>
              <a:schemeClr val="accent6">
                <a:lumMod val="50000"/>
              </a:schemeClr>
            </a:solidFill>
            <a:ln w="12700"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r>
                <a:rPr lang="en-US" sz="1600" b="1" dirty="0" smtClean="0">
                  <a:solidFill>
                    <a:schemeClr val="bg1"/>
                  </a:solidFill>
                </a:rPr>
                <a:t>Responsibilities towards various stakeholders – their expectations and liabilities associated with Appointed Actuary’s advice</a:t>
              </a:r>
              <a:endParaRPr lang="en-US" sz="1600" b="1" dirty="0">
                <a:solidFill>
                  <a:schemeClr val="bg1"/>
                </a:solidFill>
              </a:endParaRPr>
            </a:p>
          </p:txBody>
        </p:sp>
        <p:sp>
          <p:nvSpPr>
            <p:cNvPr id="22" name="Rectangle 21"/>
            <p:cNvSpPr/>
            <p:nvPr/>
          </p:nvSpPr>
          <p:spPr bwMode="auto">
            <a:xfrm>
              <a:off x="459639" y="5276696"/>
              <a:ext cx="323165" cy="323165"/>
            </a:xfrm>
            <a:prstGeom prst="rect">
              <a:avLst/>
            </a:prstGeom>
            <a:noFill/>
            <a:ln w="12700" cap="flat" cmpd="sng" algn="ctr">
              <a:solidFill>
                <a:schemeClr val="accent4"/>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dirty="0" smtClean="0">
                <a:ln>
                  <a:noFill/>
                </a:ln>
                <a:solidFill>
                  <a:schemeClr val="tx1"/>
                </a:solidFill>
                <a:effectLst/>
                <a:latin typeface="Arial" pitchFamily="34" charset="0"/>
              </a:endParaRPr>
            </a:p>
          </p:txBody>
        </p:sp>
        <p:sp>
          <p:nvSpPr>
            <p:cNvPr id="23" name="Isosceles Triangle 22"/>
            <p:cNvSpPr/>
            <p:nvPr/>
          </p:nvSpPr>
          <p:spPr bwMode="auto">
            <a:xfrm rot="5400000">
              <a:off x="504139" y="5337345"/>
              <a:ext cx="234164" cy="201866"/>
            </a:xfrm>
            <a:prstGeom prst="triangle">
              <a:avLst/>
            </a:prstGeom>
            <a:solidFill>
              <a:schemeClr val="accent6">
                <a:lumMod val="40000"/>
                <a:lumOff val="60000"/>
              </a:schemeClr>
            </a:solidFill>
            <a:ln w="12700" cap="flat" cmpd="sng" algn="ctr">
              <a:solidFill>
                <a:schemeClr val="tx2"/>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dirty="0" smtClean="0">
                <a:ln>
                  <a:noFill/>
                </a:ln>
                <a:solidFill>
                  <a:schemeClr val="tx1"/>
                </a:solidFill>
                <a:effectLst/>
                <a:latin typeface="Arial" pitchFamily="34" charset="0"/>
              </a:endParaRPr>
            </a:p>
          </p:txBody>
        </p:sp>
      </p:grpSp>
      <p:grpSp>
        <p:nvGrpSpPr>
          <p:cNvPr id="24" name="Group 19"/>
          <p:cNvGrpSpPr/>
          <p:nvPr/>
        </p:nvGrpSpPr>
        <p:grpSpPr>
          <a:xfrm>
            <a:off x="449294" y="1340768"/>
            <a:ext cx="8227162" cy="338554"/>
            <a:chOff x="459639" y="4522094"/>
            <a:chExt cx="8227162" cy="338554"/>
          </a:xfrm>
        </p:grpSpPr>
        <p:sp>
          <p:nvSpPr>
            <p:cNvPr id="25" name="Round Single Corner Rectangle 24"/>
            <p:cNvSpPr/>
            <p:nvPr/>
          </p:nvSpPr>
          <p:spPr bwMode="auto">
            <a:xfrm>
              <a:off x="782805" y="4522094"/>
              <a:ext cx="7903996" cy="338554"/>
            </a:xfrm>
            <a:prstGeom prst="round1Rect">
              <a:avLst/>
            </a:prstGeom>
            <a:solidFill>
              <a:schemeClr val="accent6">
                <a:lumMod val="50000"/>
              </a:schemeClr>
            </a:solidFill>
            <a:ln w="12700"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r>
                <a:rPr lang="en-US" sz="1600" b="1" dirty="0">
                  <a:solidFill>
                    <a:schemeClr val="bg1"/>
                  </a:solidFill>
                </a:rPr>
                <a:t> </a:t>
              </a:r>
              <a:r>
                <a:rPr lang="en-US" sz="1600" b="1" dirty="0" smtClean="0">
                  <a:solidFill>
                    <a:schemeClr val="bg1"/>
                  </a:solidFill>
                </a:rPr>
                <a:t>Actuaries as professionals</a:t>
              </a:r>
              <a:endParaRPr lang="en-US" sz="1600" b="1" dirty="0">
                <a:solidFill>
                  <a:schemeClr val="bg1"/>
                </a:solidFill>
              </a:endParaRPr>
            </a:p>
          </p:txBody>
        </p:sp>
        <p:sp>
          <p:nvSpPr>
            <p:cNvPr id="26" name="Rectangle 25"/>
            <p:cNvSpPr/>
            <p:nvPr/>
          </p:nvSpPr>
          <p:spPr bwMode="auto">
            <a:xfrm>
              <a:off x="459639" y="4522094"/>
              <a:ext cx="323165" cy="323165"/>
            </a:xfrm>
            <a:prstGeom prst="rect">
              <a:avLst/>
            </a:prstGeom>
            <a:noFill/>
            <a:ln w="12700" cap="flat" cmpd="sng" algn="ctr">
              <a:solidFill>
                <a:schemeClr val="accent4"/>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dirty="0" smtClean="0">
                <a:ln>
                  <a:noFill/>
                </a:ln>
                <a:solidFill>
                  <a:schemeClr val="tx1"/>
                </a:solidFill>
                <a:effectLst/>
                <a:latin typeface="Arial" pitchFamily="34" charset="0"/>
              </a:endParaRPr>
            </a:p>
          </p:txBody>
        </p:sp>
        <p:sp>
          <p:nvSpPr>
            <p:cNvPr id="27" name="Isosceles Triangle 26"/>
            <p:cNvSpPr/>
            <p:nvPr/>
          </p:nvSpPr>
          <p:spPr bwMode="auto">
            <a:xfrm rot="5400000">
              <a:off x="504139" y="4582743"/>
              <a:ext cx="234164" cy="201866"/>
            </a:xfrm>
            <a:prstGeom prst="triangle">
              <a:avLst/>
            </a:prstGeom>
            <a:solidFill>
              <a:schemeClr val="accent6">
                <a:lumMod val="60000"/>
                <a:lumOff val="40000"/>
              </a:schemeClr>
            </a:solidFill>
            <a:ln w="12700" cap="flat" cmpd="sng" algn="ctr">
              <a:solidFill>
                <a:schemeClr val="tx2"/>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dirty="0" smtClean="0">
                <a:ln>
                  <a:noFill/>
                </a:ln>
                <a:solidFill>
                  <a:schemeClr val="tx1"/>
                </a:solidFill>
                <a:effectLst/>
                <a:latin typeface="Arial" pitchFamily="34" charset="0"/>
              </a:endParaRPr>
            </a:p>
          </p:txBody>
        </p:sp>
      </p:grpSp>
      <p:grpSp>
        <p:nvGrpSpPr>
          <p:cNvPr id="28" name="Group 19"/>
          <p:cNvGrpSpPr/>
          <p:nvPr/>
        </p:nvGrpSpPr>
        <p:grpSpPr>
          <a:xfrm>
            <a:off x="467544" y="3249851"/>
            <a:ext cx="8227162" cy="338554"/>
            <a:chOff x="459639" y="4522094"/>
            <a:chExt cx="8227162" cy="338554"/>
          </a:xfrm>
        </p:grpSpPr>
        <p:sp>
          <p:nvSpPr>
            <p:cNvPr id="29" name="Round Single Corner Rectangle 28"/>
            <p:cNvSpPr/>
            <p:nvPr/>
          </p:nvSpPr>
          <p:spPr bwMode="auto">
            <a:xfrm>
              <a:off x="782805" y="4522094"/>
              <a:ext cx="7903996" cy="338554"/>
            </a:xfrm>
            <a:prstGeom prst="round1Rect">
              <a:avLst/>
            </a:prstGeom>
            <a:solidFill>
              <a:schemeClr val="accent6">
                <a:lumMod val="50000"/>
              </a:schemeClr>
            </a:solidFill>
            <a:ln w="12700"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r>
                <a:rPr lang="en-US" sz="1600" b="1" dirty="0" smtClean="0">
                  <a:solidFill>
                    <a:schemeClr val="bg1"/>
                  </a:solidFill>
                </a:rPr>
                <a:t>Appointed Actuary – a mandatory requirement in Indian insurance industry</a:t>
              </a:r>
              <a:endParaRPr lang="en-US" sz="1600" b="1" dirty="0">
                <a:solidFill>
                  <a:schemeClr val="bg1"/>
                </a:solidFill>
              </a:endParaRPr>
            </a:p>
          </p:txBody>
        </p:sp>
        <p:sp>
          <p:nvSpPr>
            <p:cNvPr id="30" name="Rectangle 29"/>
            <p:cNvSpPr/>
            <p:nvPr/>
          </p:nvSpPr>
          <p:spPr bwMode="auto">
            <a:xfrm>
              <a:off x="459639" y="4522094"/>
              <a:ext cx="323165" cy="323165"/>
            </a:xfrm>
            <a:prstGeom prst="rect">
              <a:avLst/>
            </a:prstGeom>
            <a:noFill/>
            <a:ln w="12700" cap="flat" cmpd="sng" algn="ctr">
              <a:solidFill>
                <a:schemeClr val="accent4"/>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dirty="0" smtClean="0">
                <a:ln>
                  <a:noFill/>
                </a:ln>
                <a:solidFill>
                  <a:schemeClr val="tx1"/>
                </a:solidFill>
                <a:effectLst/>
                <a:latin typeface="Arial" pitchFamily="34" charset="0"/>
              </a:endParaRPr>
            </a:p>
          </p:txBody>
        </p:sp>
        <p:sp>
          <p:nvSpPr>
            <p:cNvPr id="31" name="Isosceles Triangle 30"/>
            <p:cNvSpPr/>
            <p:nvPr/>
          </p:nvSpPr>
          <p:spPr bwMode="auto">
            <a:xfrm rot="5400000">
              <a:off x="504139" y="4582743"/>
              <a:ext cx="234164" cy="201866"/>
            </a:xfrm>
            <a:prstGeom prst="triangle">
              <a:avLst/>
            </a:prstGeom>
            <a:solidFill>
              <a:schemeClr val="accent6">
                <a:lumMod val="40000"/>
                <a:lumOff val="60000"/>
              </a:schemeClr>
            </a:solidFill>
            <a:ln w="12700" cap="flat" cmpd="sng" algn="ctr">
              <a:solidFill>
                <a:schemeClr val="tx2"/>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dirty="0" smtClean="0">
                <a:ln>
                  <a:noFill/>
                </a:ln>
                <a:solidFill>
                  <a:schemeClr val="tx1"/>
                </a:solidFill>
                <a:effectLst/>
                <a:latin typeface="Arial" pitchFamily="34" charset="0"/>
              </a:endParaRPr>
            </a:p>
          </p:txBody>
        </p:sp>
      </p:grpSp>
      <p:sp>
        <p:nvSpPr>
          <p:cNvPr id="32" name="Title 1"/>
          <p:cNvSpPr>
            <a:spLocks noGrp="1"/>
          </p:cNvSpPr>
          <p:nvPr>
            <p:ph type="title"/>
          </p:nvPr>
        </p:nvSpPr>
        <p:spPr>
          <a:xfrm>
            <a:off x="457200" y="209773"/>
            <a:ext cx="7497763" cy="842963"/>
          </a:xfrm>
        </p:spPr>
        <p:txBody>
          <a:bodyPr>
            <a:normAutofit/>
          </a:bodyPr>
          <a:lstStyle/>
          <a:p>
            <a:r>
              <a:rPr lang="en-US" sz="3000" dirty="0" smtClean="0">
                <a:latin typeface="+mj-lt"/>
                <a:cs typeface="Arial" pitchFamily="34" charset="0"/>
              </a:rPr>
              <a:t>Introduction</a:t>
            </a:r>
          </a:p>
        </p:txBody>
      </p:sp>
    </p:spTree>
    <p:extLst>
      <p:ext uri="{BB962C8B-B14F-4D97-AF65-F5344CB8AC3E}">
        <p14:creationId xmlns:p14="http://schemas.microsoft.com/office/powerpoint/2010/main" val="4245516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4</a:t>
            </a:fld>
            <a:endParaRPr lang="en-US" dirty="0">
              <a:solidFill>
                <a:srgbClr val="1F497D">
                  <a:lumMod val="75000"/>
                </a:srgbClr>
              </a:solidFill>
            </a:endParaRPr>
          </a:p>
        </p:txBody>
      </p:sp>
      <p:sp>
        <p:nvSpPr>
          <p:cNvPr id="6" name="Title 1"/>
          <p:cNvSpPr>
            <a:spLocks noGrp="1"/>
          </p:cNvSpPr>
          <p:nvPr>
            <p:ph type="title"/>
          </p:nvPr>
        </p:nvSpPr>
        <p:spPr>
          <a:xfrm>
            <a:off x="457200" y="209773"/>
            <a:ext cx="7497763" cy="842963"/>
          </a:xfrm>
        </p:spPr>
        <p:txBody>
          <a:bodyPr>
            <a:normAutofit fontScale="90000"/>
          </a:bodyPr>
          <a:lstStyle/>
          <a:p>
            <a:r>
              <a:rPr lang="en-US" sz="3300" dirty="0" smtClean="0">
                <a:latin typeface="+mj-lt"/>
                <a:cs typeface="Arial" pitchFamily="34" charset="0"/>
              </a:rPr>
              <a:t>Appointed Actuaries in India</a:t>
            </a:r>
            <a:r>
              <a:rPr lang="en-US" sz="3000" dirty="0" smtClean="0">
                <a:latin typeface="+mj-lt"/>
              </a:rPr>
              <a:t/>
            </a:r>
            <a:br>
              <a:rPr lang="en-US" sz="3000" dirty="0" smtClean="0">
                <a:latin typeface="+mj-lt"/>
              </a:rPr>
            </a:br>
            <a:r>
              <a:rPr lang="en-US" sz="2400" dirty="0" smtClean="0">
                <a:solidFill>
                  <a:schemeClr val="bg1">
                    <a:lumMod val="50000"/>
                  </a:schemeClr>
                </a:solidFill>
                <a:latin typeface="+mj-lt"/>
                <a:cs typeface="Arial" pitchFamily="34" charset="0"/>
              </a:rPr>
              <a:t>Performing a multifaceted role in life and general insurance</a:t>
            </a:r>
          </a:p>
        </p:txBody>
      </p:sp>
      <p:sp>
        <p:nvSpPr>
          <p:cNvPr id="7" name="TextBox 6"/>
          <p:cNvSpPr txBox="1"/>
          <p:nvPr/>
        </p:nvSpPr>
        <p:spPr>
          <a:xfrm>
            <a:off x="103188" y="1268760"/>
            <a:ext cx="8959850" cy="1071563"/>
          </a:xfrm>
          <a:prstGeom prst="roundRect">
            <a:avLst>
              <a:gd name="adj" fmla="val 11644"/>
            </a:avLst>
          </a:prstGeom>
          <a:solidFill>
            <a:schemeClr val="accent6">
              <a:lumMod val="50000"/>
            </a:schemeClr>
          </a:solidFill>
          <a:ln w="12700">
            <a:solidFill>
              <a:schemeClr val="tx2"/>
            </a:solidFill>
          </a:ln>
        </p:spPr>
        <p:txBody>
          <a:bodyPr tIns="91440" bIns="91440"/>
          <a:lstStyle/>
          <a:p>
            <a:r>
              <a:rPr lang="en-US" sz="1400" dirty="0">
                <a:solidFill>
                  <a:schemeClr val="bg1"/>
                </a:solidFill>
              </a:rPr>
              <a:t>C</a:t>
            </a:r>
            <a:r>
              <a:rPr lang="en-US" sz="1400" dirty="0" smtClean="0">
                <a:solidFill>
                  <a:schemeClr val="bg1"/>
                </a:solidFill>
              </a:rPr>
              <a:t>entral </a:t>
            </a:r>
            <a:r>
              <a:rPr lang="en-US" sz="1400" dirty="0">
                <a:solidFill>
                  <a:schemeClr val="bg1"/>
                </a:solidFill>
              </a:rPr>
              <a:t>to </a:t>
            </a:r>
            <a:r>
              <a:rPr lang="en-US" sz="1400" dirty="0" smtClean="0">
                <a:solidFill>
                  <a:schemeClr val="bg1"/>
                </a:solidFill>
              </a:rPr>
              <a:t>financial </a:t>
            </a:r>
            <a:r>
              <a:rPr lang="en-US" sz="1400" dirty="0">
                <a:solidFill>
                  <a:schemeClr val="bg1"/>
                </a:solidFill>
              </a:rPr>
              <a:t>soundness of </a:t>
            </a:r>
            <a:r>
              <a:rPr lang="en-US" sz="1400" dirty="0" smtClean="0">
                <a:solidFill>
                  <a:schemeClr val="bg1"/>
                </a:solidFill>
              </a:rPr>
              <a:t>the company – to ensure that business is conducted in sound financial lines and monitor unfair actions </a:t>
            </a:r>
            <a:endParaRPr lang="en-US" sz="1350" b="1" dirty="0">
              <a:solidFill>
                <a:schemeClr val="bg1"/>
              </a:solidFill>
            </a:endParaRPr>
          </a:p>
        </p:txBody>
      </p:sp>
      <p:sp>
        <p:nvSpPr>
          <p:cNvPr id="8" name="TextBox 7"/>
          <p:cNvSpPr txBox="1"/>
          <p:nvPr/>
        </p:nvSpPr>
        <p:spPr>
          <a:xfrm>
            <a:off x="103188" y="3933056"/>
            <a:ext cx="8959850" cy="1182911"/>
          </a:xfrm>
          <a:prstGeom prst="roundRect">
            <a:avLst>
              <a:gd name="adj" fmla="val 11644"/>
            </a:avLst>
          </a:prstGeom>
          <a:solidFill>
            <a:schemeClr val="accent3">
              <a:lumMod val="50000"/>
            </a:schemeClr>
          </a:solidFill>
          <a:ln w="12700">
            <a:solidFill>
              <a:schemeClr val="accent4"/>
            </a:solidFill>
          </a:ln>
        </p:spPr>
        <p:txBody>
          <a:bodyPr tIns="91440" bIns="91440"/>
          <a:lstStyle/>
          <a:p>
            <a:r>
              <a:rPr lang="en-US" sz="1400" dirty="0">
                <a:solidFill>
                  <a:schemeClr val="bg1"/>
                </a:solidFill>
              </a:rPr>
              <a:t>C</a:t>
            </a:r>
            <a:r>
              <a:rPr lang="en-US" sz="1400" dirty="0" smtClean="0">
                <a:solidFill>
                  <a:schemeClr val="bg1"/>
                </a:solidFill>
              </a:rPr>
              <a:t>entral </a:t>
            </a:r>
            <a:r>
              <a:rPr lang="en-US" sz="1400" dirty="0">
                <a:solidFill>
                  <a:schemeClr val="bg1"/>
                </a:solidFill>
              </a:rPr>
              <a:t>to the financial soundness of the general insurance company – to ensure that business is conducted in sound financial </a:t>
            </a:r>
            <a:r>
              <a:rPr lang="en-US" sz="1400" dirty="0" smtClean="0">
                <a:solidFill>
                  <a:schemeClr val="bg1"/>
                </a:solidFill>
              </a:rPr>
              <a:t>lines having regard to Policyholders</a:t>
            </a:r>
            <a:r>
              <a:rPr lang="en-US" sz="1400" dirty="0">
                <a:solidFill>
                  <a:schemeClr val="bg1"/>
                </a:solidFill>
              </a:rPr>
              <a:t>’ Reasonable </a:t>
            </a:r>
            <a:r>
              <a:rPr lang="en-US" sz="1400" dirty="0" smtClean="0">
                <a:solidFill>
                  <a:schemeClr val="bg1"/>
                </a:solidFill>
              </a:rPr>
              <a:t>Expectations</a:t>
            </a:r>
            <a:endParaRPr lang="en-US" sz="1400" b="1" dirty="0">
              <a:solidFill>
                <a:schemeClr val="bg1"/>
              </a:solidFill>
            </a:endParaRPr>
          </a:p>
        </p:txBody>
      </p:sp>
      <p:sp>
        <p:nvSpPr>
          <p:cNvPr id="9" name="TextBox 19"/>
          <p:cNvSpPr>
            <a:spLocks noChangeArrowheads="1"/>
          </p:cNvSpPr>
          <p:nvPr/>
        </p:nvSpPr>
        <p:spPr bwMode="auto">
          <a:xfrm>
            <a:off x="103188" y="1868835"/>
            <a:ext cx="7178675" cy="1920205"/>
          </a:xfrm>
          <a:prstGeom prst="roundRect">
            <a:avLst>
              <a:gd name="adj" fmla="val 4167"/>
            </a:avLst>
          </a:prstGeom>
          <a:solidFill>
            <a:schemeClr val="bg1"/>
          </a:solidFill>
          <a:ln w="12700">
            <a:solidFill>
              <a:schemeClr val="tx2"/>
            </a:solidFill>
            <a:round/>
            <a:headEnd/>
            <a:tailEnd/>
          </a:ln>
        </p:spPr>
        <p:txBody>
          <a:bodyPr tIns="91440" bIns="91440"/>
          <a:lstStyle/>
          <a:p>
            <a:pPr marL="169863" indent="-169863">
              <a:spcBef>
                <a:spcPts val="300"/>
              </a:spcBef>
              <a:spcAft>
                <a:spcPts val="300"/>
              </a:spcAft>
              <a:buFont typeface="Wingdings" pitchFamily="2" charset="2"/>
              <a:buChar char="§"/>
            </a:pPr>
            <a:endParaRPr lang="en-US" sz="1200" b="1" dirty="0">
              <a:solidFill>
                <a:srgbClr val="000000"/>
              </a:solidFill>
            </a:endParaRPr>
          </a:p>
        </p:txBody>
      </p:sp>
      <p:sp>
        <p:nvSpPr>
          <p:cNvPr id="10" name="TextBox 9"/>
          <p:cNvSpPr txBox="1"/>
          <p:nvPr/>
        </p:nvSpPr>
        <p:spPr>
          <a:xfrm>
            <a:off x="1349375" y="1865661"/>
            <a:ext cx="7713663" cy="1923379"/>
          </a:xfrm>
          <a:prstGeom prst="roundRect">
            <a:avLst>
              <a:gd name="adj" fmla="val 4165"/>
            </a:avLst>
          </a:prstGeom>
          <a:solidFill>
            <a:schemeClr val="accent3">
              <a:lumMod val="40000"/>
              <a:lumOff val="60000"/>
            </a:schemeClr>
          </a:solidFill>
          <a:ln w="12700">
            <a:solidFill>
              <a:schemeClr val="tx2"/>
            </a:solidFill>
          </a:ln>
        </p:spPr>
        <p:txBody>
          <a:bodyPr tIns="91440" bIns="91440" anchor="ctr"/>
          <a:lstStyle/>
          <a:p>
            <a:pPr marL="171450" indent="-171450">
              <a:spcAft>
                <a:spcPts val="300"/>
              </a:spcAft>
              <a:buFont typeface="Wingdings" pitchFamily="2" charset="2"/>
              <a:buChar char="§"/>
            </a:pPr>
            <a:r>
              <a:rPr lang="en-US" sz="1400" dirty="0">
                <a:solidFill>
                  <a:srgbClr val="000000"/>
                </a:solidFill>
              </a:rPr>
              <a:t>To perform an annual </a:t>
            </a:r>
            <a:r>
              <a:rPr lang="en-US" sz="1400" dirty="0" smtClean="0">
                <a:solidFill>
                  <a:srgbClr val="000000"/>
                </a:solidFill>
              </a:rPr>
              <a:t>actuarial investigations </a:t>
            </a:r>
            <a:r>
              <a:rPr lang="en-US" sz="1400" dirty="0">
                <a:solidFill>
                  <a:srgbClr val="000000"/>
                </a:solidFill>
              </a:rPr>
              <a:t>into the financial condition </a:t>
            </a:r>
            <a:r>
              <a:rPr lang="en-US" sz="1400" dirty="0" smtClean="0">
                <a:solidFill>
                  <a:srgbClr val="000000"/>
                </a:solidFill>
              </a:rPr>
              <a:t>of GI business</a:t>
            </a:r>
          </a:p>
          <a:p>
            <a:pPr marL="171450" indent="-171450">
              <a:spcAft>
                <a:spcPts val="300"/>
              </a:spcAft>
              <a:buFont typeface="Wingdings" pitchFamily="2" charset="2"/>
              <a:buChar char="§"/>
            </a:pPr>
            <a:r>
              <a:rPr lang="en-US" sz="1400" dirty="0" smtClean="0">
                <a:solidFill>
                  <a:srgbClr val="000000"/>
                </a:solidFill>
              </a:rPr>
              <a:t>Certify the adequacy of the claim reserves </a:t>
            </a:r>
          </a:p>
          <a:p>
            <a:pPr marL="171450" indent="-171450">
              <a:spcAft>
                <a:spcPts val="300"/>
              </a:spcAft>
              <a:buFont typeface="Wingdings" pitchFamily="2" charset="2"/>
              <a:buChar char="§"/>
            </a:pPr>
            <a:r>
              <a:rPr lang="en-US" sz="1400" dirty="0">
                <a:solidFill>
                  <a:srgbClr val="000000"/>
                </a:solidFill>
              </a:rPr>
              <a:t>Ensure appropriateness of premium rates and policy conditions</a:t>
            </a:r>
          </a:p>
          <a:p>
            <a:pPr marL="171450" indent="-171450">
              <a:spcAft>
                <a:spcPts val="300"/>
              </a:spcAft>
              <a:buFont typeface="Wingdings" pitchFamily="2" charset="2"/>
              <a:buChar char="§"/>
            </a:pPr>
            <a:r>
              <a:rPr lang="en-US" sz="1400" dirty="0" smtClean="0">
                <a:solidFill>
                  <a:srgbClr val="000000"/>
                </a:solidFill>
              </a:rPr>
              <a:t>Advise </a:t>
            </a:r>
            <a:r>
              <a:rPr lang="en-US" sz="1400" dirty="0">
                <a:solidFill>
                  <a:srgbClr val="000000"/>
                </a:solidFill>
              </a:rPr>
              <a:t>the Board on capital requirements</a:t>
            </a:r>
          </a:p>
          <a:p>
            <a:pPr marL="171450" indent="-171450">
              <a:spcAft>
                <a:spcPts val="300"/>
              </a:spcAft>
              <a:buFont typeface="Wingdings" pitchFamily="2" charset="2"/>
              <a:buChar char="§"/>
            </a:pPr>
            <a:r>
              <a:rPr lang="en-US" sz="1400" dirty="0" smtClean="0">
                <a:solidFill>
                  <a:srgbClr val="000000"/>
                </a:solidFill>
              </a:rPr>
              <a:t>To carry out economic capital calculation</a:t>
            </a:r>
            <a:endParaRPr lang="en-US" sz="1400" dirty="0">
              <a:solidFill>
                <a:srgbClr val="000000"/>
              </a:solidFill>
            </a:endParaRPr>
          </a:p>
          <a:p>
            <a:pPr marL="171450" indent="-171450">
              <a:spcAft>
                <a:spcPts val="300"/>
              </a:spcAft>
              <a:buFont typeface="Wingdings" pitchFamily="2" charset="2"/>
              <a:buChar char="§"/>
            </a:pPr>
            <a:r>
              <a:rPr lang="en-US" sz="1400" dirty="0" smtClean="0">
                <a:solidFill>
                  <a:srgbClr val="000000"/>
                </a:solidFill>
              </a:rPr>
              <a:t>To </a:t>
            </a:r>
            <a:r>
              <a:rPr lang="en-US" sz="1400" dirty="0" smtClean="0"/>
              <a:t>report </a:t>
            </a:r>
            <a:r>
              <a:rPr lang="en-US" sz="1400" dirty="0"/>
              <a:t>in writing to the </a:t>
            </a:r>
            <a:r>
              <a:rPr lang="en-US" sz="1400" dirty="0" smtClean="0"/>
              <a:t>Board </a:t>
            </a:r>
            <a:r>
              <a:rPr lang="en-US" sz="1400" dirty="0"/>
              <a:t>on the results and implications of any valuation carried out for </a:t>
            </a:r>
            <a:r>
              <a:rPr lang="en-US" sz="1400" dirty="0" smtClean="0"/>
              <a:t>statutory purposes</a:t>
            </a:r>
            <a:endParaRPr lang="en-US" sz="1400" b="1" dirty="0">
              <a:solidFill>
                <a:srgbClr val="000000"/>
              </a:solidFill>
            </a:endParaRPr>
          </a:p>
        </p:txBody>
      </p:sp>
      <p:sp>
        <p:nvSpPr>
          <p:cNvPr id="11" name="TextBox 10"/>
          <p:cNvSpPr txBox="1"/>
          <p:nvPr/>
        </p:nvSpPr>
        <p:spPr>
          <a:xfrm>
            <a:off x="103188" y="4524511"/>
            <a:ext cx="7178675" cy="1883621"/>
          </a:xfrm>
          <a:prstGeom prst="roundRect">
            <a:avLst>
              <a:gd name="adj" fmla="val 4165"/>
            </a:avLst>
          </a:prstGeom>
          <a:solidFill>
            <a:schemeClr val="bg1"/>
          </a:solidFill>
          <a:ln w="12700">
            <a:solidFill>
              <a:schemeClr val="accent4"/>
            </a:solidFill>
          </a:ln>
        </p:spPr>
        <p:txBody>
          <a:bodyPr tIns="91440" bIns="91440"/>
          <a:lstStyle/>
          <a:p>
            <a:pPr marL="169863" indent="-169863">
              <a:spcBef>
                <a:spcPts val="300"/>
              </a:spcBef>
              <a:spcAft>
                <a:spcPts val="300"/>
              </a:spcAft>
              <a:buFont typeface="Wingdings" pitchFamily="2" charset="2"/>
              <a:buChar char="§"/>
              <a:defRPr/>
            </a:pPr>
            <a:endParaRPr lang="en-US" sz="1200" b="1" dirty="0">
              <a:solidFill>
                <a:srgbClr val="000000"/>
              </a:solidFill>
            </a:endParaRPr>
          </a:p>
        </p:txBody>
      </p:sp>
      <p:sp>
        <p:nvSpPr>
          <p:cNvPr id="12" name="TextBox 11"/>
          <p:cNvSpPr txBox="1"/>
          <p:nvPr/>
        </p:nvSpPr>
        <p:spPr>
          <a:xfrm>
            <a:off x="1349375" y="4524511"/>
            <a:ext cx="7713663" cy="1883622"/>
          </a:xfrm>
          <a:prstGeom prst="roundRect">
            <a:avLst>
              <a:gd name="adj" fmla="val 4165"/>
            </a:avLst>
          </a:prstGeom>
          <a:solidFill>
            <a:schemeClr val="accent3">
              <a:lumMod val="40000"/>
              <a:lumOff val="60000"/>
            </a:schemeClr>
          </a:solidFill>
          <a:ln w="12700">
            <a:solidFill>
              <a:schemeClr val="accent4"/>
            </a:solidFill>
          </a:ln>
        </p:spPr>
        <p:txBody>
          <a:bodyPr tIns="91440" bIns="91440" anchor="ctr"/>
          <a:lstStyle/>
          <a:p>
            <a:pPr marL="169863" indent="-169863">
              <a:spcAft>
                <a:spcPts val="300"/>
              </a:spcAft>
              <a:buFont typeface="Wingdings" pitchFamily="2" charset="2"/>
              <a:buChar char="§"/>
              <a:defRPr/>
            </a:pPr>
            <a:r>
              <a:rPr lang="en-US" sz="1400" dirty="0" smtClean="0">
                <a:solidFill>
                  <a:srgbClr val="000000"/>
                </a:solidFill>
              </a:rPr>
              <a:t>To carry out actuarial investigations to assess financial soundness of the insurer – FCR requirement</a:t>
            </a:r>
            <a:endParaRPr lang="en-US" sz="1400" dirty="0">
              <a:solidFill>
                <a:srgbClr val="000000"/>
              </a:solidFill>
            </a:endParaRPr>
          </a:p>
          <a:p>
            <a:pPr marL="169863" lvl="1" indent="-169863">
              <a:spcAft>
                <a:spcPts val="300"/>
              </a:spcAft>
              <a:buFont typeface="Wingdings" pitchFamily="2" charset="2"/>
              <a:buChar char="§"/>
              <a:defRPr/>
            </a:pPr>
            <a:r>
              <a:rPr lang="en-US" sz="1400" dirty="0" smtClean="0">
                <a:solidFill>
                  <a:srgbClr val="000000"/>
                </a:solidFill>
              </a:rPr>
              <a:t>Carrying out valuation of liabilities</a:t>
            </a:r>
            <a:endParaRPr lang="en-US" sz="1400" dirty="0">
              <a:solidFill>
                <a:srgbClr val="000000"/>
              </a:solidFill>
            </a:endParaRPr>
          </a:p>
          <a:p>
            <a:pPr marL="169863" indent="-169863">
              <a:spcAft>
                <a:spcPts val="300"/>
              </a:spcAft>
              <a:buFont typeface="Wingdings" pitchFamily="2" charset="2"/>
              <a:buChar char="§"/>
              <a:defRPr/>
            </a:pPr>
            <a:r>
              <a:rPr lang="en-US" sz="1400" dirty="0" smtClean="0">
                <a:solidFill>
                  <a:srgbClr val="000000"/>
                </a:solidFill>
              </a:rPr>
              <a:t>Ensure appropriateness of premium rates and policy conditions</a:t>
            </a:r>
          </a:p>
          <a:p>
            <a:pPr marL="169863" indent="-169863">
              <a:spcAft>
                <a:spcPts val="300"/>
              </a:spcAft>
              <a:buFont typeface="Wingdings" pitchFamily="2" charset="2"/>
              <a:buChar char="§"/>
              <a:defRPr/>
            </a:pPr>
            <a:r>
              <a:rPr lang="en-US" sz="1400" dirty="0" smtClean="0">
                <a:solidFill>
                  <a:srgbClr val="000000"/>
                </a:solidFill>
              </a:rPr>
              <a:t>Advise the Board on capital requirements</a:t>
            </a:r>
            <a:endParaRPr lang="en-US" sz="1400" dirty="0">
              <a:solidFill>
                <a:srgbClr val="000000"/>
              </a:solidFill>
            </a:endParaRPr>
          </a:p>
          <a:p>
            <a:pPr marL="169863" lvl="1" indent="-169863">
              <a:spcAft>
                <a:spcPts val="300"/>
              </a:spcAft>
              <a:buFont typeface="Wingdings" pitchFamily="2" charset="2"/>
              <a:buChar char="§"/>
              <a:defRPr/>
            </a:pPr>
            <a:r>
              <a:rPr lang="en-US" sz="1400" dirty="0" smtClean="0">
                <a:solidFill>
                  <a:srgbClr val="000000"/>
                </a:solidFill>
              </a:rPr>
              <a:t>Advise and report on allocation of surplus</a:t>
            </a:r>
          </a:p>
          <a:p>
            <a:pPr marL="171450" indent="-171450">
              <a:spcAft>
                <a:spcPts val="300"/>
              </a:spcAft>
              <a:buFont typeface="Wingdings" pitchFamily="2" charset="2"/>
              <a:buChar char="§"/>
            </a:pPr>
            <a:r>
              <a:rPr lang="en-US" sz="1400" dirty="0">
                <a:solidFill>
                  <a:srgbClr val="000000"/>
                </a:solidFill>
              </a:rPr>
              <a:t>To </a:t>
            </a:r>
            <a:r>
              <a:rPr lang="en-US" sz="1400" dirty="0"/>
              <a:t>report in writing to the Board on the results and implications of any valuation carried out for statutory purposes</a:t>
            </a:r>
            <a:endParaRPr lang="en-US" sz="1400" b="1" dirty="0">
              <a:solidFill>
                <a:srgbClr val="000000"/>
              </a:solidFill>
            </a:endParaRPr>
          </a:p>
        </p:txBody>
      </p:sp>
      <p:pic>
        <p:nvPicPr>
          <p:cNvPr id="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17" y="5002813"/>
            <a:ext cx="1221358" cy="1124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2" descr="c:\Documents and Settings\u140039\Desktop\insurance.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03187" y="2300523"/>
            <a:ext cx="1246187" cy="1128713"/>
          </a:xfrm>
          <a:prstGeom prst="rect">
            <a:avLst/>
          </a:prstGeom>
          <a:noFill/>
          <a:ln w="9525">
            <a:noFill/>
            <a:miter lim="800000"/>
            <a:headEnd/>
            <a:tailEnd/>
          </a:ln>
        </p:spPr>
      </p:pic>
    </p:spTree>
    <p:extLst>
      <p:ext uri="{BB962C8B-B14F-4D97-AF65-F5344CB8AC3E}">
        <p14:creationId xmlns:p14="http://schemas.microsoft.com/office/powerpoint/2010/main" val="2389285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5</a:t>
            </a:fld>
            <a:endParaRPr lang="en-US" dirty="0">
              <a:solidFill>
                <a:srgbClr val="1F497D">
                  <a:lumMod val="75000"/>
                </a:srgbClr>
              </a:solidFill>
            </a:endParaRPr>
          </a:p>
        </p:txBody>
      </p:sp>
      <p:sp>
        <p:nvSpPr>
          <p:cNvPr id="8" name="Title 1"/>
          <p:cNvSpPr>
            <a:spLocks noGrp="1"/>
          </p:cNvSpPr>
          <p:nvPr>
            <p:ph type="title"/>
          </p:nvPr>
        </p:nvSpPr>
        <p:spPr>
          <a:xfrm>
            <a:off x="457200" y="209773"/>
            <a:ext cx="7497763" cy="842963"/>
          </a:xfrm>
        </p:spPr>
        <p:txBody>
          <a:bodyPr>
            <a:normAutofit fontScale="90000"/>
          </a:bodyPr>
          <a:lstStyle/>
          <a:p>
            <a:r>
              <a:rPr lang="en-US" sz="3300" dirty="0" smtClean="0">
                <a:latin typeface="+mj-lt"/>
                <a:cs typeface="Arial" pitchFamily="34" charset="0"/>
              </a:rPr>
              <a:t>Actuarial Advice</a:t>
            </a:r>
            <a:r>
              <a:rPr lang="en-US" sz="3000" dirty="0" smtClean="0">
                <a:latin typeface="+mj-lt"/>
              </a:rPr>
              <a:t/>
            </a:r>
            <a:br>
              <a:rPr lang="en-US" sz="3000" dirty="0" smtClean="0">
                <a:latin typeface="+mj-lt"/>
              </a:rPr>
            </a:br>
            <a:r>
              <a:rPr lang="en-US" sz="2400" dirty="0" smtClean="0">
                <a:solidFill>
                  <a:schemeClr val="bg1">
                    <a:lumMod val="50000"/>
                  </a:schemeClr>
                </a:solidFill>
                <a:latin typeface="+mj-lt"/>
                <a:cs typeface="Arial" pitchFamily="34" charset="0"/>
              </a:rPr>
              <a:t>Responsibilities of Appointed Actuary in General Insurance</a:t>
            </a:r>
          </a:p>
        </p:txBody>
      </p:sp>
      <p:cxnSp>
        <p:nvCxnSpPr>
          <p:cNvPr id="9" name="Straight Arrow Connector 8"/>
          <p:cNvCxnSpPr/>
          <p:nvPr/>
        </p:nvCxnSpPr>
        <p:spPr bwMode="auto">
          <a:xfrm>
            <a:off x="1609344" y="3284984"/>
            <a:ext cx="284511" cy="0"/>
          </a:xfrm>
          <a:prstGeom prst="straightConnector1">
            <a:avLst/>
          </a:prstGeom>
          <a:noFill/>
          <a:ln w="9525" cap="flat" cmpd="sng" algn="ctr">
            <a:solidFill>
              <a:schemeClr val="tx2"/>
            </a:solidFill>
            <a:prstDash val="solid"/>
            <a:round/>
            <a:headEnd type="none" w="med" len="med"/>
            <a:tailEnd type="oval"/>
          </a:ln>
          <a:effectLst/>
        </p:spPr>
      </p:cxnSp>
      <p:cxnSp>
        <p:nvCxnSpPr>
          <p:cNvPr id="10" name="Straight Arrow Connector 9"/>
          <p:cNvCxnSpPr/>
          <p:nvPr/>
        </p:nvCxnSpPr>
        <p:spPr bwMode="auto">
          <a:xfrm>
            <a:off x="1609344" y="4509120"/>
            <a:ext cx="284511" cy="0"/>
          </a:xfrm>
          <a:prstGeom prst="straightConnector1">
            <a:avLst/>
          </a:prstGeom>
          <a:noFill/>
          <a:ln w="9525" cap="flat" cmpd="sng" algn="ctr">
            <a:solidFill>
              <a:schemeClr val="accent2"/>
            </a:solidFill>
            <a:prstDash val="solid"/>
            <a:round/>
            <a:headEnd type="none" w="med" len="med"/>
            <a:tailEnd type="oval"/>
          </a:ln>
          <a:effectLst/>
        </p:spPr>
      </p:cxnSp>
      <p:cxnSp>
        <p:nvCxnSpPr>
          <p:cNvPr id="11" name="Straight Arrow Connector 10"/>
          <p:cNvCxnSpPr/>
          <p:nvPr/>
        </p:nvCxnSpPr>
        <p:spPr bwMode="auto">
          <a:xfrm>
            <a:off x="1623193" y="5733256"/>
            <a:ext cx="284511" cy="0"/>
          </a:xfrm>
          <a:prstGeom prst="straightConnector1">
            <a:avLst/>
          </a:prstGeom>
          <a:noFill/>
          <a:ln w="9525" cap="flat" cmpd="sng" algn="ctr">
            <a:solidFill>
              <a:schemeClr val="accent6"/>
            </a:solidFill>
            <a:prstDash val="solid"/>
            <a:round/>
            <a:headEnd type="none" w="med" len="med"/>
            <a:tailEnd type="oval"/>
          </a:ln>
          <a:effectLst/>
        </p:spPr>
      </p:cxnSp>
      <p:sp>
        <p:nvSpPr>
          <p:cNvPr id="13" name="Rectangle 12"/>
          <p:cNvSpPr/>
          <p:nvPr/>
        </p:nvSpPr>
        <p:spPr>
          <a:xfrm>
            <a:off x="1967028" y="1340768"/>
            <a:ext cx="6613451" cy="1274440"/>
          </a:xfrm>
          <a:prstGeom prst="rect">
            <a:avLst/>
          </a:prstGeom>
        </p:spPr>
        <p:txBody>
          <a:bodyPr wrap="square">
            <a:noAutofit/>
          </a:bodyPr>
          <a:lstStyle/>
          <a:p>
            <a:pPr marL="0" lvl="1" algn="just">
              <a:spcBef>
                <a:spcPts val="0"/>
              </a:spcBef>
              <a:spcAft>
                <a:spcPts val="0"/>
              </a:spcAft>
              <a:defRPr/>
            </a:pPr>
            <a:r>
              <a:rPr lang="en-US" sz="1600" b="1" dirty="0" smtClean="0">
                <a:solidFill>
                  <a:schemeClr val="accent5"/>
                </a:solidFill>
                <a:latin typeface="+mj-lt"/>
                <a:cs typeface="Arial" pitchFamily="34" charset="0"/>
              </a:rPr>
              <a:t>Managing actuarial function – Business As Usual (BAU)</a:t>
            </a:r>
          </a:p>
          <a:p>
            <a:pPr marL="174625" indent="-174625">
              <a:lnSpc>
                <a:spcPts val="600"/>
              </a:lnSpc>
              <a:buFont typeface="Wingdings" pitchFamily="2" charset="2"/>
              <a:buChar char="§"/>
              <a:defRPr/>
            </a:pPr>
            <a:endParaRPr lang="en-GB" sz="1600" dirty="0" smtClean="0"/>
          </a:p>
          <a:p>
            <a:pPr marL="174625" indent="-174625">
              <a:buFont typeface="Wingdings" pitchFamily="2" charset="2"/>
              <a:buChar char="§"/>
              <a:defRPr/>
            </a:pPr>
            <a:r>
              <a:rPr lang="en-GB" sz="1600" dirty="0" smtClean="0"/>
              <a:t>Reserve calculation and estimation of reserving uncertainty</a:t>
            </a:r>
          </a:p>
          <a:p>
            <a:pPr marL="174625" indent="-174625">
              <a:buFont typeface="Wingdings" pitchFamily="2" charset="2"/>
              <a:buChar char="§"/>
              <a:defRPr/>
            </a:pPr>
            <a:r>
              <a:rPr lang="en-GB" sz="1600" dirty="0" smtClean="0"/>
              <a:t>Pricing and product design</a:t>
            </a:r>
          </a:p>
          <a:p>
            <a:pPr marL="174625" indent="-174625">
              <a:buFont typeface="Wingdings" pitchFamily="2" charset="2"/>
              <a:buChar char="§"/>
              <a:defRPr/>
            </a:pPr>
            <a:r>
              <a:rPr lang="en-GB" sz="1600" dirty="0" smtClean="0"/>
              <a:t>Asset – liability management and solvency calculation</a:t>
            </a:r>
          </a:p>
          <a:p>
            <a:pPr marL="174625" indent="-174625">
              <a:buFont typeface="Wingdings" pitchFamily="2" charset="2"/>
              <a:buChar char="§"/>
              <a:defRPr/>
            </a:pPr>
            <a:r>
              <a:rPr lang="en-GB" sz="1600" dirty="0" smtClean="0"/>
              <a:t>Insurance contract wording, investment and reinsurance</a:t>
            </a:r>
            <a:endParaRPr lang="en-GB" sz="1600" dirty="0"/>
          </a:p>
        </p:txBody>
      </p:sp>
      <p:cxnSp>
        <p:nvCxnSpPr>
          <p:cNvPr id="14" name="Straight Arrow Connector 13"/>
          <p:cNvCxnSpPr/>
          <p:nvPr/>
        </p:nvCxnSpPr>
        <p:spPr bwMode="auto">
          <a:xfrm>
            <a:off x="1607944" y="1988840"/>
            <a:ext cx="284511" cy="0"/>
          </a:xfrm>
          <a:prstGeom prst="straightConnector1">
            <a:avLst/>
          </a:prstGeom>
          <a:noFill/>
          <a:ln w="9525" cap="flat" cmpd="sng" algn="ctr">
            <a:solidFill>
              <a:schemeClr val="accent5"/>
            </a:solidFill>
            <a:prstDash val="solid"/>
            <a:round/>
            <a:headEnd type="none" w="med" len="med"/>
            <a:tailEnd type="oval"/>
          </a:ln>
          <a:effectLst/>
        </p:spPr>
      </p:cxnSp>
      <p:cxnSp>
        <p:nvCxnSpPr>
          <p:cNvPr id="15" name="Straight Connector 14"/>
          <p:cNvCxnSpPr/>
          <p:nvPr/>
        </p:nvCxnSpPr>
        <p:spPr bwMode="auto">
          <a:xfrm>
            <a:off x="1355660" y="2708920"/>
            <a:ext cx="7132320" cy="0"/>
          </a:xfrm>
          <a:prstGeom prst="line">
            <a:avLst/>
          </a:prstGeom>
          <a:noFill/>
          <a:ln w="6350" cap="flat" cmpd="sng" algn="ctr">
            <a:solidFill>
              <a:schemeClr val="accent6">
                <a:lumMod val="60000"/>
                <a:lumOff val="40000"/>
              </a:schemeClr>
            </a:solidFill>
            <a:prstDash val="dash"/>
            <a:round/>
            <a:headEnd type="none" w="med" len="med"/>
            <a:tailEnd type="none" w="med" len="med"/>
          </a:ln>
          <a:effectLst/>
        </p:spPr>
      </p:cxnSp>
      <p:cxnSp>
        <p:nvCxnSpPr>
          <p:cNvPr id="16" name="Straight Connector 15"/>
          <p:cNvCxnSpPr/>
          <p:nvPr/>
        </p:nvCxnSpPr>
        <p:spPr bwMode="auto">
          <a:xfrm>
            <a:off x="1353312" y="3861048"/>
            <a:ext cx="7132320" cy="0"/>
          </a:xfrm>
          <a:prstGeom prst="line">
            <a:avLst/>
          </a:prstGeom>
          <a:noFill/>
          <a:ln w="6350" cap="flat" cmpd="sng" algn="ctr">
            <a:solidFill>
              <a:schemeClr val="accent6">
                <a:lumMod val="60000"/>
                <a:lumOff val="40000"/>
              </a:schemeClr>
            </a:solidFill>
            <a:prstDash val="dash"/>
            <a:round/>
            <a:headEnd type="none" w="med" len="med"/>
            <a:tailEnd type="none" w="med" len="med"/>
          </a:ln>
          <a:effectLst/>
        </p:spPr>
      </p:cxnSp>
      <p:cxnSp>
        <p:nvCxnSpPr>
          <p:cNvPr id="17" name="Straight Connector 16"/>
          <p:cNvCxnSpPr/>
          <p:nvPr/>
        </p:nvCxnSpPr>
        <p:spPr bwMode="auto">
          <a:xfrm>
            <a:off x="1353312" y="5229200"/>
            <a:ext cx="7132320" cy="0"/>
          </a:xfrm>
          <a:prstGeom prst="line">
            <a:avLst/>
          </a:prstGeom>
          <a:noFill/>
          <a:ln w="6350" cap="flat" cmpd="sng" algn="ctr">
            <a:solidFill>
              <a:schemeClr val="accent6">
                <a:lumMod val="60000"/>
                <a:lumOff val="40000"/>
              </a:schemeClr>
            </a:solidFill>
            <a:prstDash val="dash"/>
            <a:round/>
            <a:headEnd type="none" w="med" len="med"/>
            <a:tailEnd type="none" w="med" len="med"/>
          </a:ln>
          <a:effectLst/>
        </p:spPr>
      </p:cxnSp>
      <p:cxnSp>
        <p:nvCxnSpPr>
          <p:cNvPr id="18" name="Straight Connector 17"/>
          <p:cNvCxnSpPr/>
          <p:nvPr/>
        </p:nvCxnSpPr>
        <p:spPr bwMode="auto">
          <a:xfrm>
            <a:off x="1353312" y="6165304"/>
            <a:ext cx="7132320" cy="0"/>
          </a:xfrm>
          <a:prstGeom prst="line">
            <a:avLst/>
          </a:prstGeom>
          <a:noFill/>
          <a:ln w="6350" cap="flat" cmpd="sng" algn="ctr">
            <a:solidFill>
              <a:schemeClr val="accent6">
                <a:lumMod val="60000"/>
                <a:lumOff val="40000"/>
              </a:schemeClr>
            </a:solidFill>
            <a:prstDash val="dash"/>
            <a:round/>
            <a:headEnd type="none" w="med" len="med"/>
            <a:tailEnd type="none" w="med" len="med"/>
          </a:ln>
          <a:effectLst/>
        </p:spPr>
      </p:cxnSp>
      <p:sp>
        <p:nvSpPr>
          <p:cNvPr id="19" name="Rectangle 18"/>
          <p:cNvSpPr/>
          <p:nvPr/>
        </p:nvSpPr>
        <p:spPr>
          <a:xfrm>
            <a:off x="1965960" y="2706886"/>
            <a:ext cx="6611112" cy="1154162"/>
          </a:xfrm>
          <a:prstGeom prst="rect">
            <a:avLst/>
          </a:prstGeom>
        </p:spPr>
        <p:txBody>
          <a:bodyPr wrap="square">
            <a:spAutoFit/>
          </a:bodyPr>
          <a:lstStyle/>
          <a:p>
            <a:pPr marL="0" lvl="1" algn="just">
              <a:spcBef>
                <a:spcPts val="300"/>
              </a:spcBef>
              <a:spcAft>
                <a:spcPts val="0"/>
              </a:spcAft>
              <a:defRPr/>
            </a:pPr>
            <a:r>
              <a:rPr lang="en-US" sz="1600" b="1" dirty="0" smtClean="0">
                <a:solidFill>
                  <a:schemeClr val="tx2"/>
                </a:solidFill>
                <a:latin typeface="+mj-lt"/>
                <a:cs typeface="Arial" pitchFamily="34" charset="0"/>
              </a:rPr>
              <a:t>Internal Management Reporting</a:t>
            </a:r>
          </a:p>
          <a:p>
            <a:pPr marL="174625" indent="-174625">
              <a:lnSpc>
                <a:spcPts val="600"/>
              </a:lnSpc>
              <a:buFont typeface="Wingdings" pitchFamily="2" charset="2"/>
              <a:buChar char="§"/>
              <a:defRPr/>
            </a:pPr>
            <a:endParaRPr lang="en-GB" sz="1600" dirty="0" smtClean="0">
              <a:solidFill>
                <a:srgbClr val="000000"/>
              </a:solidFill>
            </a:endParaRPr>
          </a:p>
          <a:p>
            <a:pPr marL="174625" indent="-174625">
              <a:buFont typeface="Wingdings" pitchFamily="2" charset="2"/>
              <a:buChar char="§"/>
              <a:defRPr/>
            </a:pPr>
            <a:r>
              <a:rPr lang="en-GB" sz="1600" dirty="0" smtClean="0">
                <a:solidFill>
                  <a:srgbClr val="000000"/>
                </a:solidFill>
              </a:rPr>
              <a:t>Rendering actuarial advice to management of insurer</a:t>
            </a:r>
            <a:endParaRPr lang="en-GB" sz="1600" dirty="0">
              <a:solidFill>
                <a:srgbClr val="000000"/>
              </a:solidFill>
            </a:endParaRPr>
          </a:p>
          <a:p>
            <a:pPr marL="174625" indent="-174625">
              <a:buFont typeface="Wingdings" pitchFamily="2" charset="2"/>
              <a:buChar char="§"/>
              <a:defRPr/>
            </a:pPr>
            <a:r>
              <a:rPr lang="en-GB" sz="1600" dirty="0" smtClean="0">
                <a:solidFill>
                  <a:srgbClr val="000000"/>
                </a:solidFill>
              </a:rPr>
              <a:t>Participation in Board Meetings</a:t>
            </a:r>
            <a:endParaRPr lang="en-GB" sz="1600" dirty="0">
              <a:solidFill>
                <a:srgbClr val="000000"/>
              </a:solidFill>
            </a:endParaRPr>
          </a:p>
          <a:p>
            <a:pPr marL="174625" indent="-174625">
              <a:buFont typeface="Wingdings" pitchFamily="2" charset="2"/>
              <a:buChar char="§"/>
              <a:defRPr/>
            </a:pPr>
            <a:r>
              <a:rPr lang="en-GB" sz="1600" dirty="0" smtClean="0">
                <a:solidFill>
                  <a:srgbClr val="000000"/>
                </a:solidFill>
              </a:rPr>
              <a:t>Drawing management attention to any potential violation of rule/regulation</a:t>
            </a:r>
            <a:endParaRPr lang="en-GB" sz="1600" dirty="0">
              <a:solidFill>
                <a:srgbClr val="000000"/>
              </a:solidFill>
            </a:endParaRPr>
          </a:p>
        </p:txBody>
      </p:sp>
      <p:sp>
        <p:nvSpPr>
          <p:cNvPr id="20" name="Rectangle 19"/>
          <p:cNvSpPr/>
          <p:nvPr/>
        </p:nvSpPr>
        <p:spPr>
          <a:xfrm>
            <a:off x="1965961" y="3861048"/>
            <a:ext cx="6611112" cy="1400383"/>
          </a:xfrm>
          <a:prstGeom prst="rect">
            <a:avLst/>
          </a:prstGeom>
        </p:spPr>
        <p:txBody>
          <a:bodyPr wrap="square">
            <a:spAutoFit/>
          </a:bodyPr>
          <a:lstStyle/>
          <a:p>
            <a:pPr marL="0" lvl="1" algn="just">
              <a:spcBef>
                <a:spcPts val="300"/>
              </a:spcBef>
              <a:spcAft>
                <a:spcPts val="0"/>
              </a:spcAft>
              <a:defRPr/>
            </a:pPr>
            <a:r>
              <a:rPr lang="en-US" sz="1600" b="1" dirty="0" smtClean="0">
                <a:solidFill>
                  <a:schemeClr val="accent2"/>
                </a:solidFill>
                <a:latin typeface="+mj-lt"/>
                <a:cs typeface="Arial" pitchFamily="34" charset="0"/>
              </a:rPr>
              <a:t>Regulatory Submission</a:t>
            </a:r>
          </a:p>
          <a:p>
            <a:pPr marL="0" lvl="1" algn="just">
              <a:lnSpc>
                <a:spcPts val="600"/>
              </a:lnSpc>
              <a:spcBef>
                <a:spcPts val="0"/>
              </a:spcBef>
              <a:spcAft>
                <a:spcPts val="0"/>
              </a:spcAft>
              <a:defRPr/>
            </a:pPr>
            <a:endParaRPr lang="en-US" sz="1600" b="1" dirty="0" smtClean="0">
              <a:solidFill>
                <a:schemeClr val="accent2"/>
              </a:solidFill>
              <a:latin typeface="+mj-lt"/>
              <a:cs typeface="Arial" pitchFamily="34" charset="0"/>
            </a:endParaRPr>
          </a:p>
          <a:p>
            <a:pPr marL="174625" indent="-174625">
              <a:buFont typeface="Wingdings" pitchFamily="2" charset="2"/>
              <a:buChar char="§"/>
              <a:defRPr/>
            </a:pPr>
            <a:r>
              <a:rPr lang="en-GB" sz="1600" dirty="0" smtClean="0"/>
              <a:t>Certification of  IBNR and other reserves</a:t>
            </a:r>
          </a:p>
          <a:p>
            <a:pPr marL="174625" indent="-174625">
              <a:buFont typeface="Wingdings" pitchFamily="2" charset="2"/>
              <a:buChar char="§"/>
              <a:defRPr/>
            </a:pPr>
            <a:r>
              <a:rPr lang="en-GB" sz="1600" dirty="0" smtClean="0"/>
              <a:t>Prepare and submit Financial Condition Report</a:t>
            </a:r>
          </a:p>
          <a:p>
            <a:pPr marL="174625" indent="-174625">
              <a:buFont typeface="Wingdings" pitchFamily="2" charset="2"/>
              <a:buChar char="§"/>
              <a:defRPr/>
            </a:pPr>
            <a:r>
              <a:rPr lang="en-GB" sz="1600" dirty="0" smtClean="0"/>
              <a:t>Economic Capital related submission</a:t>
            </a:r>
          </a:p>
          <a:p>
            <a:pPr marL="174625" indent="-174625">
              <a:buFont typeface="Wingdings" pitchFamily="2" charset="2"/>
              <a:buChar char="§"/>
              <a:defRPr/>
            </a:pPr>
            <a:r>
              <a:rPr lang="en-GB" sz="1600" dirty="0" smtClean="0"/>
              <a:t>Handling associated queries from IRDA</a:t>
            </a:r>
            <a:endParaRPr lang="en-GB" sz="1600" dirty="0"/>
          </a:p>
        </p:txBody>
      </p:sp>
      <p:sp>
        <p:nvSpPr>
          <p:cNvPr id="22" name="Rectangle 21"/>
          <p:cNvSpPr/>
          <p:nvPr/>
        </p:nvSpPr>
        <p:spPr>
          <a:xfrm>
            <a:off x="1965960" y="5257363"/>
            <a:ext cx="6611112" cy="907941"/>
          </a:xfrm>
          <a:prstGeom prst="rect">
            <a:avLst/>
          </a:prstGeom>
        </p:spPr>
        <p:txBody>
          <a:bodyPr wrap="square">
            <a:spAutoFit/>
          </a:bodyPr>
          <a:lstStyle/>
          <a:p>
            <a:pPr marL="0" lvl="1" algn="just">
              <a:spcBef>
                <a:spcPts val="300"/>
              </a:spcBef>
              <a:spcAft>
                <a:spcPts val="0"/>
              </a:spcAft>
              <a:defRPr/>
            </a:pPr>
            <a:r>
              <a:rPr lang="en-US" sz="1600" b="1" dirty="0" smtClean="0">
                <a:solidFill>
                  <a:schemeClr val="accent6"/>
                </a:solidFill>
                <a:latin typeface="+mj-lt"/>
                <a:cs typeface="Arial" pitchFamily="34" charset="0"/>
              </a:rPr>
              <a:t>Other Professional Responsibilities</a:t>
            </a:r>
          </a:p>
          <a:p>
            <a:pPr marL="0" lvl="1" algn="just">
              <a:lnSpc>
                <a:spcPts val="600"/>
              </a:lnSpc>
              <a:spcBef>
                <a:spcPts val="0"/>
              </a:spcBef>
              <a:spcAft>
                <a:spcPts val="0"/>
              </a:spcAft>
              <a:defRPr/>
            </a:pPr>
            <a:endParaRPr lang="en-US" sz="1600" b="1" dirty="0" smtClean="0">
              <a:solidFill>
                <a:schemeClr val="accent6"/>
              </a:solidFill>
              <a:latin typeface="+mj-lt"/>
              <a:cs typeface="Arial" pitchFamily="34" charset="0"/>
            </a:endParaRPr>
          </a:p>
          <a:p>
            <a:pPr marL="174625" indent="-174625">
              <a:buFont typeface="Wingdings" pitchFamily="2" charset="2"/>
              <a:buChar char="§"/>
              <a:defRPr/>
            </a:pPr>
            <a:r>
              <a:rPr lang="en-GB" sz="1600" dirty="0" smtClean="0"/>
              <a:t>Participation in industry bodies and various actuarial committees</a:t>
            </a:r>
            <a:endParaRPr lang="en-GB" sz="1600" dirty="0"/>
          </a:p>
          <a:p>
            <a:pPr marL="174625" indent="-174625">
              <a:buFont typeface="Wingdings" pitchFamily="2" charset="2"/>
              <a:buChar char="§"/>
              <a:defRPr/>
            </a:pPr>
            <a:r>
              <a:rPr lang="en-GB" sz="1600" dirty="0" smtClean="0"/>
              <a:t>Contribution to the development of actuarial profession in India</a:t>
            </a:r>
            <a:endParaRPr lang="en-GB" sz="1600" dirty="0"/>
          </a:p>
        </p:txBody>
      </p:sp>
      <p:grpSp>
        <p:nvGrpSpPr>
          <p:cNvPr id="33" name="Group 86"/>
          <p:cNvGrpSpPr/>
          <p:nvPr/>
        </p:nvGrpSpPr>
        <p:grpSpPr>
          <a:xfrm>
            <a:off x="329183" y="5250904"/>
            <a:ext cx="1294009" cy="914400"/>
            <a:chOff x="5126038" y="4246563"/>
            <a:chExt cx="2119312" cy="2130425"/>
          </a:xfrm>
        </p:grpSpPr>
        <p:sp>
          <p:nvSpPr>
            <p:cNvPr id="34" name="Freeform 24"/>
            <p:cNvSpPr>
              <a:spLocks/>
            </p:cNvSpPr>
            <p:nvPr/>
          </p:nvSpPr>
          <p:spPr bwMode="auto">
            <a:xfrm>
              <a:off x="5129213" y="4246563"/>
              <a:ext cx="2116137" cy="2130425"/>
            </a:xfrm>
            <a:custGeom>
              <a:avLst/>
              <a:gdLst>
                <a:gd name="T0" fmla="*/ 282 w 564"/>
                <a:gd name="T1" fmla="*/ 0 h 568"/>
                <a:gd name="T2" fmla="*/ 0 w 564"/>
                <a:gd name="T3" fmla="*/ 272 h 568"/>
                <a:gd name="T4" fmla="*/ 35 w 564"/>
                <a:gd name="T5" fmla="*/ 228 h 568"/>
                <a:gd name="T6" fmla="*/ 282 w 564"/>
                <a:gd name="T7" fmla="*/ 29 h 568"/>
                <a:gd name="T8" fmla="*/ 535 w 564"/>
                <a:gd name="T9" fmla="*/ 284 h 568"/>
                <a:gd name="T10" fmla="*/ 282 w 564"/>
                <a:gd name="T11" fmla="*/ 539 h 568"/>
                <a:gd name="T12" fmla="*/ 66 w 564"/>
                <a:gd name="T13" fmla="*/ 418 h 568"/>
                <a:gd name="T14" fmla="*/ 32 w 564"/>
                <a:gd name="T15" fmla="*/ 418 h 568"/>
                <a:gd name="T16" fmla="*/ 282 w 564"/>
                <a:gd name="T17" fmla="*/ 568 h 568"/>
                <a:gd name="T18" fmla="*/ 564 w 564"/>
                <a:gd name="T19" fmla="*/ 284 h 568"/>
                <a:gd name="T20" fmla="*/ 282 w 564"/>
                <a:gd name="T21" fmla="*/ 0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4" h="568">
                  <a:moveTo>
                    <a:pt x="282" y="0"/>
                  </a:moveTo>
                  <a:cubicBezTo>
                    <a:pt x="130" y="0"/>
                    <a:pt x="6" y="120"/>
                    <a:pt x="0" y="272"/>
                  </a:cubicBezTo>
                  <a:cubicBezTo>
                    <a:pt x="35" y="228"/>
                    <a:pt x="35" y="228"/>
                    <a:pt x="35" y="228"/>
                  </a:cubicBezTo>
                  <a:cubicBezTo>
                    <a:pt x="60" y="114"/>
                    <a:pt x="161" y="29"/>
                    <a:pt x="282" y="29"/>
                  </a:cubicBezTo>
                  <a:cubicBezTo>
                    <a:pt x="422" y="29"/>
                    <a:pt x="535" y="143"/>
                    <a:pt x="535" y="284"/>
                  </a:cubicBezTo>
                  <a:cubicBezTo>
                    <a:pt x="535" y="425"/>
                    <a:pt x="422" y="539"/>
                    <a:pt x="282" y="539"/>
                  </a:cubicBezTo>
                  <a:cubicBezTo>
                    <a:pt x="190" y="539"/>
                    <a:pt x="111" y="491"/>
                    <a:pt x="66" y="418"/>
                  </a:cubicBezTo>
                  <a:cubicBezTo>
                    <a:pt x="32" y="418"/>
                    <a:pt x="32" y="418"/>
                    <a:pt x="32" y="418"/>
                  </a:cubicBezTo>
                  <a:cubicBezTo>
                    <a:pt x="80" y="507"/>
                    <a:pt x="174" y="568"/>
                    <a:pt x="282" y="568"/>
                  </a:cubicBezTo>
                  <a:cubicBezTo>
                    <a:pt x="438" y="568"/>
                    <a:pt x="564" y="441"/>
                    <a:pt x="564" y="284"/>
                  </a:cubicBezTo>
                  <a:cubicBezTo>
                    <a:pt x="564" y="127"/>
                    <a:pt x="438" y="0"/>
                    <a:pt x="282" y="0"/>
                  </a:cubicBezTo>
                  <a:close/>
                </a:path>
              </a:pathLst>
            </a:custGeom>
            <a:solidFill>
              <a:schemeClr val="accent6"/>
            </a:solidFill>
            <a:ln w="12700">
              <a:solidFill>
                <a:schemeClr val="accent6"/>
              </a:solidFill>
            </a:ln>
          </p:spPr>
          <p:txBody>
            <a:bodyPr vert="horz" wrap="square" lIns="91440" tIns="45720" rIns="91440" bIns="45720" numCol="1" anchor="t" anchorCtr="0" compatLnSpc="1">
              <a:prstTxWarp prst="textNoShape">
                <a:avLst/>
              </a:prstTxWarp>
            </a:bodyPr>
            <a:lstStyle/>
            <a:p>
              <a:endParaRPr lang="en-US" dirty="0"/>
            </a:p>
          </p:txBody>
        </p:sp>
        <p:sp>
          <p:nvSpPr>
            <p:cNvPr id="35" name="Freeform 25"/>
            <p:cNvSpPr>
              <a:spLocks/>
            </p:cNvSpPr>
            <p:nvPr/>
          </p:nvSpPr>
          <p:spPr bwMode="auto">
            <a:xfrm>
              <a:off x="5216525" y="5735638"/>
              <a:ext cx="160337" cy="79375"/>
            </a:xfrm>
            <a:custGeom>
              <a:avLst/>
              <a:gdLst>
                <a:gd name="T0" fmla="*/ 32 w 43"/>
                <a:gd name="T1" fmla="*/ 0 h 21"/>
                <a:gd name="T2" fmla="*/ 30 w 43"/>
                <a:gd name="T3" fmla="*/ 0 h 21"/>
                <a:gd name="T4" fmla="*/ 0 w 43"/>
                <a:gd name="T5" fmla="*/ 0 h 21"/>
                <a:gd name="T6" fmla="*/ 9 w 43"/>
                <a:gd name="T7" fmla="*/ 21 h 21"/>
                <a:gd name="T8" fmla="*/ 43 w 43"/>
                <a:gd name="T9" fmla="*/ 21 h 21"/>
                <a:gd name="T10" fmla="*/ 32 w 43"/>
                <a:gd name="T11" fmla="*/ 0 h 21"/>
              </a:gdLst>
              <a:ahLst/>
              <a:cxnLst>
                <a:cxn ang="0">
                  <a:pos x="T0" y="T1"/>
                </a:cxn>
                <a:cxn ang="0">
                  <a:pos x="T2" y="T3"/>
                </a:cxn>
                <a:cxn ang="0">
                  <a:pos x="T4" y="T5"/>
                </a:cxn>
                <a:cxn ang="0">
                  <a:pos x="T6" y="T7"/>
                </a:cxn>
                <a:cxn ang="0">
                  <a:pos x="T8" y="T9"/>
                </a:cxn>
                <a:cxn ang="0">
                  <a:pos x="T10" y="T11"/>
                </a:cxn>
              </a:cxnLst>
              <a:rect l="0" t="0" r="r" b="b"/>
              <a:pathLst>
                <a:path w="43" h="21">
                  <a:moveTo>
                    <a:pt x="32" y="0"/>
                  </a:moveTo>
                  <a:cubicBezTo>
                    <a:pt x="31" y="0"/>
                    <a:pt x="30" y="0"/>
                    <a:pt x="30" y="0"/>
                  </a:cubicBezTo>
                  <a:cubicBezTo>
                    <a:pt x="0" y="0"/>
                    <a:pt x="0" y="0"/>
                    <a:pt x="0" y="0"/>
                  </a:cubicBezTo>
                  <a:cubicBezTo>
                    <a:pt x="3" y="7"/>
                    <a:pt x="6" y="14"/>
                    <a:pt x="9" y="21"/>
                  </a:cubicBezTo>
                  <a:cubicBezTo>
                    <a:pt x="43" y="21"/>
                    <a:pt x="43" y="21"/>
                    <a:pt x="43" y="21"/>
                  </a:cubicBezTo>
                  <a:cubicBezTo>
                    <a:pt x="39" y="14"/>
                    <a:pt x="35" y="7"/>
                    <a:pt x="32" y="0"/>
                  </a:cubicBezTo>
                  <a:close/>
                </a:path>
              </a:pathLst>
            </a:custGeom>
            <a:solidFill>
              <a:schemeClr val="accent6"/>
            </a:solidFill>
            <a:ln w="12700">
              <a:solidFill>
                <a:schemeClr val="accent6"/>
              </a:solidFill>
            </a:ln>
          </p:spPr>
          <p:txBody>
            <a:bodyPr vert="horz" wrap="square" lIns="91440" tIns="45720" rIns="91440" bIns="45720" numCol="1" anchor="t" anchorCtr="0" compatLnSpc="1">
              <a:prstTxWarp prst="textNoShape">
                <a:avLst/>
              </a:prstTxWarp>
            </a:bodyPr>
            <a:lstStyle/>
            <a:p>
              <a:endParaRPr lang="en-US" dirty="0"/>
            </a:p>
          </p:txBody>
        </p:sp>
        <p:sp>
          <p:nvSpPr>
            <p:cNvPr id="36" name="Freeform 26"/>
            <p:cNvSpPr>
              <a:spLocks/>
            </p:cNvSpPr>
            <p:nvPr/>
          </p:nvSpPr>
          <p:spPr bwMode="auto">
            <a:xfrm>
              <a:off x="5126038" y="5102226"/>
              <a:ext cx="134937" cy="296863"/>
            </a:xfrm>
            <a:custGeom>
              <a:avLst/>
              <a:gdLst>
                <a:gd name="T0" fmla="*/ 1 w 36"/>
                <a:gd name="T1" fmla="*/ 79 h 79"/>
                <a:gd name="T2" fmla="*/ 30 w 36"/>
                <a:gd name="T3" fmla="*/ 47 h 79"/>
                <a:gd name="T4" fmla="*/ 36 w 36"/>
                <a:gd name="T5" fmla="*/ 0 h 79"/>
                <a:gd name="T6" fmla="*/ 1 w 36"/>
                <a:gd name="T7" fmla="*/ 44 h 79"/>
                <a:gd name="T8" fmla="*/ 0 w 36"/>
                <a:gd name="T9" fmla="*/ 56 h 79"/>
                <a:gd name="T10" fmla="*/ 1 w 36"/>
                <a:gd name="T11" fmla="*/ 79 h 79"/>
              </a:gdLst>
              <a:ahLst/>
              <a:cxnLst>
                <a:cxn ang="0">
                  <a:pos x="T0" y="T1"/>
                </a:cxn>
                <a:cxn ang="0">
                  <a:pos x="T2" y="T3"/>
                </a:cxn>
                <a:cxn ang="0">
                  <a:pos x="T4" y="T5"/>
                </a:cxn>
                <a:cxn ang="0">
                  <a:pos x="T6" y="T7"/>
                </a:cxn>
                <a:cxn ang="0">
                  <a:pos x="T8" y="T9"/>
                </a:cxn>
                <a:cxn ang="0">
                  <a:pos x="T10" y="T11"/>
                </a:cxn>
              </a:cxnLst>
              <a:rect l="0" t="0" r="r" b="b"/>
              <a:pathLst>
                <a:path w="36" h="79">
                  <a:moveTo>
                    <a:pt x="1" y="79"/>
                  </a:moveTo>
                  <a:cubicBezTo>
                    <a:pt x="30" y="47"/>
                    <a:pt x="30" y="47"/>
                    <a:pt x="30" y="47"/>
                  </a:cubicBezTo>
                  <a:cubicBezTo>
                    <a:pt x="30" y="31"/>
                    <a:pt x="32" y="15"/>
                    <a:pt x="36" y="0"/>
                  </a:cubicBezTo>
                  <a:cubicBezTo>
                    <a:pt x="1" y="44"/>
                    <a:pt x="1" y="44"/>
                    <a:pt x="1" y="44"/>
                  </a:cubicBezTo>
                  <a:cubicBezTo>
                    <a:pt x="0" y="48"/>
                    <a:pt x="0" y="52"/>
                    <a:pt x="0" y="56"/>
                  </a:cubicBezTo>
                  <a:cubicBezTo>
                    <a:pt x="0" y="64"/>
                    <a:pt x="1" y="71"/>
                    <a:pt x="1" y="79"/>
                  </a:cubicBezTo>
                  <a:close/>
                </a:path>
              </a:pathLst>
            </a:custGeom>
            <a:solidFill>
              <a:schemeClr val="accent6"/>
            </a:solidFill>
            <a:ln w="12700">
              <a:solidFill>
                <a:schemeClr val="accent6"/>
              </a:solidFill>
            </a:ln>
          </p:spPr>
          <p:txBody>
            <a:bodyPr vert="horz" wrap="square" lIns="91440" tIns="45720" rIns="91440" bIns="45720" numCol="1" anchor="t" anchorCtr="0" compatLnSpc="1">
              <a:prstTxWarp prst="textNoShape">
                <a:avLst/>
              </a:prstTxWarp>
            </a:bodyPr>
            <a:lstStyle/>
            <a:p>
              <a:endParaRPr lang="en-US" dirty="0"/>
            </a:p>
          </p:txBody>
        </p:sp>
        <p:sp>
          <p:nvSpPr>
            <p:cNvPr id="37" name="Freeform 27"/>
            <p:cNvSpPr>
              <a:spLocks/>
            </p:cNvSpPr>
            <p:nvPr/>
          </p:nvSpPr>
          <p:spPr bwMode="auto">
            <a:xfrm>
              <a:off x="5133975" y="5429251"/>
              <a:ext cx="127000" cy="93663"/>
            </a:xfrm>
            <a:custGeom>
              <a:avLst/>
              <a:gdLst>
                <a:gd name="T0" fmla="*/ 29 w 34"/>
                <a:gd name="T1" fmla="*/ 0 h 25"/>
                <a:gd name="T2" fmla="*/ 0 w 34"/>
                <a:gd name="T3" fmla="*/ 0 h 25"/>
                <a:gd name="T4" fmla="*/ 4 w 34"/>
                <a:gd name="T5" fmla="*/ 25 h 25"/>
                <a:gd name="T6" fmla="*/ 34 w 34"/>
                <a:gd name="T7" fmla="*/ 25 h 25"/>
                <a:gd name="T8" fmla="*/ 29 w 34"/>
                <a:gd name="T9" fmla="*/ 0 h 25"/>
              </a:gdLst>
              <a:ahLst/>
              <a:cxnLst>
                <a:cxn ang="0">
                  <a:pos x="T0" y="T1"/>
                </a:cxn>
                <a:cxn ang="0">
                  <a:pos x="T2" y="T3"/>
                </a:cxn>
                <a:cxn ang="0">
                  <a:pos x="T4" y="T5"/>
                </a:cxn>
                <a:cxn ang="0">
                  <a:pos x="T6" y="T7"/>
                </a:cxn>
                <a:cxn ang="0">
                  <a:pos x="T8" y="T9"/>
                </a:cxn>
              </a:cxnLst>
              <a:rect l="0" t="0" r="r" b="b"/>
              <a:pathLst>
                <a:path w="34" h="25">
                  <a:moveTo>
                    <a:pt x="29" y="0"/>
                  </a:moveTo>
                  <a:cubicBezTo>
                    <a:pt x="0" y="0"/>
                    <a:pt x="0" y="0"/>
                    <a:pt x="0" y="0"/>
                  </a:cubicBezTo>
                  <a:cubicBezTo>
                    <a:pt x="1" y="9"/>
                    <a:pt x="2" y="17"/>
                    <a:pt x="4" y="25"/>
                  </a:cubicBezTo>
                  <a:cubicBezTo>
                    <a:pt x="34" y="25"/>
                    <a:pt x="34" y="25"/>
                    <a:pt x="34" y="25"/>
                  </a:cubicBezTo>
                  <a:cubicBezTo>
                    <a:pt x="32" y="17"/>
                    <a:pt x="30" y="9"/>
                    <a:pt x="29" y="0"/>
                  </a:cubicBezTo>
                  <a:close/>
                </a:path>
              </a:pathLst>
            </a:custGeom>
            <a:solidFill>
              <a:schemeClr val="accent6"/>
            </a:solidFill>
            <a:ln w="12700">
              <a:solidFill>
                <a:schemeClr val="accent6"/>
              </a:solidFill>
            </a:ln>
          </p:spPr>
          <p:txBody>
            <a:bodyPr vert="horz" wrap="square" lIns="91440" tIns="45720" rIns="91440" bIns="45720" numCol="1" anchor="t" anchorCtr="0" compatLnSpc="1">
              <a:prstTxWarp prst="textNoShape">
                <a:avLst/>
              </a:prstTxWarp>
            </a:bodyPr>
            <a:lstStyle/>
            <a:p>
              <a:endParaRPr lang="en-US" dirty="0"/>
            </a:p>
          </p:txBody>
        </p:sp>
        <p:sp>
          <p:nvSpPr>
            <p:cNvPr id="38" name="Freeform 28"/>
            <p:cNvSpPr>
              <a:spLocks/>
            </p:cNvSpPr>
            <p:nvPr/>
          </p:nvSpPr>
          <p:spPr bwMode="auto">
            <a:xfrm>
              <a:off x="5260975" y="4356101"/>
              <a:ext cx="1874837" cy="1912938"/>
            </a:xfrm>
            <a:custGeom>
              <a:avLst/>
              <a:gdLst>
                <a:gd name="T0" fmla="*/ 62 w 500"/>
                <a:gd name="T1" fmla="*/ 126 h 510"/>
                <a:gd name="T2" fmla="*/ 95 w 500"/>
                <a:gd name="T3" fmla="*/ 126 h 510"/>
                <a:gd name="T4" fmla="*/ 95 w 500"/>
                <a:gd name="T5" fmla="*/ 177 h 510"/>
                <a:gd name="T6" fmla="*/ 95 w 500"/>
                <a:gd name="T7" fmla="*/ 286 h 510"/>
                <a:gd name="T8" fmla="*/ 139 w 500"/>
                <a:gd name="T9" fmla="*/ 286 h 510"/>
                <a:gd name="T10" fmla="*/ 139 w 500"/>
                <a:gd name="T11" fmla="*/ 311 h 510"/>
                <a:gd name="T12" fmla="*/ 95 w 500"/>
                <a:gd name="T13" fmla="*/ 311 h 510"/>
                <a:gd name="T14" fmla="*/ 98 w 500"/>
                <a:gd name="T15" fmla="*/ 350 h 510"/>
                <a:gd name="T16" fmla="*/ 102 w 500"/>
                <a:gd name="T17" fmla="*/ 364 h 510"/>
                <a:gd name="T18" fmla="*/ 116 w 500"/>
                <a:gd name="T19" fmla="*/ 368 h 510"/>
                <a:gd name="T20" fmla="*/ 133 w 500"/>
                <a:gd name="T21" fmla="*/ 368 h 510"/>
                <a:gd name="T22" fmla="*/ 133 w 500"/>
                <a:gd name="T23" fmla="*/ 389 h 510"/>
                <a:gd name="T24" fmla="*/ 67 w 500"/>
                <a:gd name="T25" fmla="*/ 389 h 510"/>
                <a:gd name="T26" fmla="*/ 31 w 500"/>
                <a:gd name="T27" fmla="*/ 389 h 510"/>
                <a:gd name="T28" fmla="*/ 247 w 500"/>
                <a:gd name="T29" fmla="*/ 510 h 510"/>
                <a:gd name="T30" fmla="*/ 500 w 500"/>
                <a:gd name="T31" fmla="*/ 255 h 510"/>
                <a:gd name="T32" fmla="*/ 247 w 500"/>
                <a:gd name="T33" fmla="*/ 0 h 510"/>
                <a:gd name="T34" fmla="*/ 0 w 500"/>
                <a:gd name="T35" fmla="*/ 199 h 510"/>
                <a:gd name="T36" fmla="*/ 27 w 500"/>
                <a:gd name="T37" fmla="*/ 165 h 510"/>
                <a:gd name="T38" fmla="*/ 62 w 500"/>
                <a:gd name="T39" fmla="*/ 126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0" h="510">
                  <a:moveTo>
                    <a:pt x="62" y="126"/>
                  </a:moveTo>
                  <a:cubicBezTo>
                    <a:pt x="95" y="126"/>
                    <a:pt x="95" y="126"/>
                    <a:pt x="95" y="126"/>
                  </a:cubicBezTo>
                  <a:cubicBezTo>
                    <a:pt x="95" y="177"/>
                    <a:pt x="95" y="177"/>
                    <a:pt x="95" y="177"/>
                  </a:cubicBezTo>
                  <a:cubicBezTo>
                    <a:pt x="95" y="286"/>
                    <a:pt x="95" y="286"/>
                    <a:pt x="95" y="286"/>
                  </a:cubicBezTo>
                  <a:cubicBezTo>
                    <a:pt x="139" y="286"/>
                    <a:pt x="139" y="286"/>
                    <a:pt x="139" y="286"/>
                  </a:cubicBezTo>
                  <a:cubicBezTo>
                    <a:pt x="139" y="311"/>
                    <a:pt x="139" y="311"/>
                    <a:pt x="139" y="311"/>
                  </a:cubicBezTo>
                  <a:cubicBezTo>
                    <a:pt x="95" y="311"/>
                    <a:pt x="95" y="311"/>
                    <a:pt x="95" y="311"/>
                  </a:cubicBezTo>
                  <a:cubicBezTo>
                    <a:pt x="98" y="350"/>
                    <a:pt x="98" y="350"/>
                    <a:pt x="98" y="350"/>
                  </a:cubicBezTo>
                  <a:cubicBezTo>
                    <a:pt x="98" y="357"/>
                    <a:pt x="99" y="361"/>
                    <a:pt x="102" y="364"/>
                  </a:cubicBezTo>
                  <a:cubicBezTo>
                    <a:pt x="104" y="367"/>
                    <a:pt x="109" y="368"/>
                    <a:pt x="116" y="368"/>
                  </a:cubicBezTo>
                  <a:cubicBezTo>
                    <a:pt x="133" y="368"/>
                    <a:pt x="133" y="368"/>
                    <a:pt x="133" y="368"/>
                  </a:cubicBezTo>
                  <a:cubicBezTo>
                    <a:pt x="133" y="389"/>
                    <a:pt x="133" y="389"/>
                    <a:pt x="133" y="389"/>
                  </a:cubicBezTo>
                  <a:cubicBezTo>
                    <a:pt x="67" y="389"/>
                    <a:pt x="67" y="389"/>
                    <a:pt x="67" y="389"/>
                  </a:cubicBezTo>
                  <a:cubicBezTo>
                    <a:pt x="31" y="389"/>
                    <a:pt x="31" y="389"/>
                    <a:pt x="31" y="389"/>
                  </a:cubicBezTo>
                  <a:cubicBezTo>
                    <a:pt x="76" y="462"/>
                    <a:pt x="155" y="510"/>
                    <a:pt x="247" y="510"/>
                  </a:cubicBezTo>
                  <a:cubicBezTo>
                    <a:pt x="387" y="510"/>
                    <a:pt x="500" y="396"/>
                    <a:pt x="500" y="255"/>
                  </a:cubicBezTo>
                  <a:cubicBezTo>
                    <a:pt x="500" y="114"/>
                    <a:pt x="387" y="0"/>
                    <a:pt x="247" y="0"/>
                  </a:cubicBezTo>
                  <a:cubicBezTo>
                    <a:pt x="126" y="0"/>
                    <a:pt x="25" y="85"/>
                    <a:pt x="0" y="199"/>
                  </a:cubicBezTo>
                  <a:cubicBezTo>
                    <a:pt x="27" y="165"/>
                    <a:pt x="27" y="165"/>
                    <a:pt x="27" y="165"/>
                  </a:cubicBezTo>
                  <a:cubicBezTo>
                    <a:pt x="51" y="135"/>
                    <a:pt x="63" y="126"/>
                    <a:pt x="62" y="126"/>
                  </a:cubicBezTo>
                  <a:close/>
                </a:path>
              </a:pathLst>
            </a:custGeom>
            <a:noFill/>
            <a:ln w="12700">
              <a:noFill/>
            </a:ln>
            <a:effectLst>
              <a:innerShdw blurRad="63500" dist="50800">
                <a:prstClr val="black">
                  <a:alpha val="25000"/>
                </a:prstClr>
              </a:innerShdw>
            </a:effectLst>
          </p:spPr>
          <p:txBody>
            <a:bodyPr vert="horz" wrap="square" lIns="91440" tIns="45720" rIns="91440" bIns="45720" numCol="1" anchor="t" anchorCtr="0" compatLnSpc="1">
              <a:prstTxWarp prst="textNoShape">
                <a:avLst/>
              </a:prstTxWarp>
            </a:bodyPr>
            <a:lstStyle/>
            <a:p>
              <a:endParaRPr lang="en-US" dirty="0"/>
            </a:p>
          </p:txBody>
        </p:sp>
        <p:sp>
          <p:nvSpPr>
            <p:cNvPr id="39" name="Freeform 31"/>
            <p:cNvSpPr>
              <a:spLocks/>
            </p:cNvSpPr>
            <p:nvPr/>
          </p:nvSpPr>
          <p:spPr bwMode="auto">
            <a:xfrm>
              <a:off x="5238750" y="4829175"/>
              <a:ext cx="948530" cy="985839"/>
            </a:xfrm>
            <a:custGeom>
              <a:avLst/>
              <a:gdLst>
                <a:gd name="T0" fmla="*/ 44 w 145"/>
                <a:gd name="T1" fmla="*/ 69 h 263"/>
                <a:gd name="T2" fmla="*/ 44 w 145"/>
                <a:gd name="T3" fmla="*/ 160 h 263"/>
                <a:gd name="T4" fmla="*/ 1 w 145"/>
                <a:gd name="T5" fmla="*/ 160 h 263"/>
                <a:gd name="T6" fmla="*/ 6 w 145"/>
                <a:gd name="T7" fmla="*/ 185 h 263"/>
                <a:gd name="T8" fmla="*/ 44 w 145"/>
                <a:gd name="T9" fmla="*/ 185 h 263"/>
                <a:gd name="T10" fmla="*/ 44 w 145"/>
                <a:gd name="T11" fmla="*/ 224 h 263"/>
                <a:gd name="T12" fmla="*/ 40 w 145"/>
                <a:gd name="T13" fmla="*/ 238 h 263"/>
                <a:gd name="T14" fmla="*/ 26 w 145"/>
                <a:gd name="T15" fmla="*/ 242 h 263"/>
                <a:gd name="T16" fmla="*/ 37 w 145"/>
                <a:gd name="T17" fmla="*/ 263 h 263"/>
                <a:gd name="T18" fmla="*/ 73 w 145"/>
                <a:gd name="T19" fmla="*/ 263 h 263"/>
                <a:gd name="T20" fmla="*/ 139 w 145"/>
                <a:gd name="T21" fmla="*/ 263 h 263"/>
                <a:gd name="T22" fmla="*/ 139 w 145"/>
                <a:gd name="T23" fmla="*/ 242 h 263"/>
                <a:gd name="T24" fmla="*/ 122 w 145"/>
                <a:gd name="T25" fmla="*/ 242 h 263"/>
                <a:gd name="T26" fmla="*/ 108 w 145"/>
                <a:gd name="T27" fmla="*/ 238 h 263"/>
                <a:gd name="T28" fmla="*/ 104 w 145"/>
                <a:gd name="T29" fmla="*/ 224 h 263"/>
                <a:gd name="T30" fmla="*/ 101 w 145"/>
                <a:gd name="T31" fmla="*/ 185 h 263"/>
                <a:gd name="T32" fmla="*/ 145 w 145"/>
                <a:gd name="T33" fmla="*/ 185 h 263"/>
                <a:gd name="T34" fmla="*/ 145 w 145"/>
                <a:gd name="T35" fmla="*/ 160 h 263"/>
                <a:gd name="T36" fmla="*/ 101 w 145"/>
                <a:gd name="T37" fmla="*/ 160 h 263"/>
                <a:gd name="T38" fmla="*/ 101 w 145"/>
                <a:gd name="T39" fmla="*/ 51 h 263"/>
                <a:gd name="T40" fmla="*/ 101 w 145"/>
                <a:gd name="T41" fmla="*/ 0 h 263"/>
                <a:gd name="T42" fmla="*/ 68 w 145"/>
                <a:gd name="T43" fmla="*/ 0 h 263"/>
                <a:gd name="T44" fmla="*/ 33 w 145"/>
                <a:gd name="T45" fmla="*/ 39 h 263"/>
                <a:gd name="T46" fmla="*/ 6 w 145"/>
                <a:gd name="T47" fmla="*/ 73 h 263"/>
                <a:gd name="T48" fmla="*/ 0 w 145"/>
                <a:gd name="T49" fmla="*/ 120 h 263"/>
                <a:gd name="T50" fmla="*/ 44 w 145"/>
                <a:gd name="T51" fmla="*/ 69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263">
                  <a:moveTo>
                    <a:pt x="44" y="69"/>
                  </a:moveTo>
                  <a:cubicBezTo>
                    <a:pt x="44" y="160"/>
                    <a:pt x="44" y="160"/>
                    <a:pt x="44" y="160"/>
                  </a:cubicBezTo>
                  <a:cubicBezTo>
                    <a:pt x="1" y="160"/>
                    <a:pt x="1" y="160"/>
                    <a:pt x="1" y="160"/>
                  </a:cubicBezTo>
                  <a:cubicBezTo>
                    <a:pt x="2" y="169"/>
                    <a:pt x="4" y="177"/>
                    <a:pt x="6" y="185"/>
                  </a:cubicBezTo>
                  <a:cubicBezTo>
                    <a:pt x="44" y="185"/>
                    <a:pt x="44" y="185"/>
                    <a:pt x="44" y="185"/>
                  </a:cubicBezTo>
                  <a:cubicBezTo>
                    <a:pt x="44" y="224"/>
                    <a:pt x="44" y="224"/>
                    <a:pt x="44" y="224"/>
                  </a:cubicBezTo>
                  <a:cubicBezTo>
                    <a:pt x="44" y="231"/>
                    <a:pt x="43" y="235"/>
                    <a:pt x="40" y="238"/>
                  </a:cubicBezTo>
                  <a:cubicBezTo>
                    <a:pt x="37" y="241"/>
                    <a:pt x="32" y="242"/>
                    <a:pt x="26" y="242"/>
                  </a:cubicBezTo>
                  <a:cubicBezTo>
                    <a:pt x="29" y="249"/>
                    <a:pt x="33" y="256"/>
                    <a:pt x="37" y="263"/>
                  </a:cubicBezTo>
                  <a:cubicBezTo>
                    <a:pt x="73" y="263"/>
                    <a:pt x="73" y="263"/>
                    <a:pt x="73" y="263"/>
                  </a:cubicBezTo>
                  <a:cubicBezTo>
                    <a:pt x="139" y="263"/>
                    <a:pt x="139" y="263"/>
                    <a:pt x="139" y="263"/>
                  </a:cubicBezTo>
                  <a:cubicBezTo>
                    <a:pt x="139" y="242"/>
                    <a:pt x="139" y="242"/>
                    <a:pt x="139" y="242"/>
                  </a:cubicBezTo>
                  <a:cubicBezTo>
                    <a:pt x="122" y="242"/>
                    <a:pt x="122" y="242"/>
                    <a:pt x="122" y="242"/>
                  </a:cubicBezTo>
                  <a:cubicBezTo>
                    <a:pt x="115" y="242"/>
                    <a:pt x="110" y="241"/>
                    <a:pt x="108" y="238"/>
                  </a:cubicBezTo>
                  <a:cubicBezTo>
                    <a:pt x="105" y="235"/>
                    <a:pt x="104" y="231"/>
                    <a:pt x="104" y="224"/>
                  </a:cubicBezTo>
                  <a:cubicBezTo>
                    <a:pt x="101" y="185"/>
                    <a:pt x="101" y="185"/>
                    <a:pt x="101" y="185"/>
                  </a:cubicBezTo>
                  <a:cubicBezTo>
                    <a:pt x="145" y="185"/>
                    <a:pt x="145" y="185"/>
                    <a:pt x="145" y="185"/>
                  </a:cubicBezTo>
                  <a:cubicBezTo>
                    <a:pt x="145" y="160"/>
                    <a:pt x="145" y="160"/>
                    <a:pt x="145" y="160"/>
                  </a:cubicBezTo>
                  <a:cubicBezTo>
                    <a:pt x="101" y="160"/>
                    <a:pt x="101" y="160"/>
                    <a:pt x="101" y="160"/>
                  </a:cubicBezTo>
                  <a:cubicBezTo>
                    <a:pt x="101" y="51"/>
                    <a:pt x="101" y="51"/>
                    <a:pt x="101" y="51"/>
                  </a:cubicBezTo>
                  <a:cubicBezTo>
                    <a:pt x="101" y="0"/>
                    <a:pt x="101" y="0"/>
                    <a:pt x="101" y="0"/>
                  </a:cubicBezTo>
                  <a:cubicBezTo>
                    <a:pt x="68" y="0"/>
                    <a:pt x="68" y="0"/>
                    <a:pt x="68" y="0"/>
                  </a:cubicBezTo>
                  <a:cubicBezTo>
                    <a:pt x="69" y="0"/>
                    <a:pt x="57" y="9"/>
                    <a:pt x="33" y="39"/>
                  </a:cubicBezTo>
                  <a:cubicBezTo>
                    <a:pt x="6" y="73"/>
                    <a:pt x="6" y="73"/>
                    <a:pt x="6" y="73"/>
                  </a:cubicBezTo>
                  <a:cubicBezTo>
                    <a:pt x="2" y="88"/>
                    <a:pt x="0" y="104"/>
                    <a:pt x="0" y="120"/>
                  </a:cubicBezTo>
                  <a:lnTo>
                    <a:pt x="44" y="69"/>
                  </a:lnTo>
                  <a:close/>
                </a:path>
              </a:pathLst>
            </a:custGeom>
            <a:solidFill>
              <a:schemeClr val="accent6"/>
            </a:solidFill>
            <a:ln w="12700">
              <a:solidFill>
                <a:schemeClr val="accent6"/>
              </a:solidFill>
            </a:ln>
            <a:effectLst>
              <a:outerShdw blurRad="50800" dist="38100" algn="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grpSp>
      <p:grpSp>
        <p:nvGrpSpPr>
          <p:cNvPr id="40" name="Group 85"/>
          <p:cNvGrpSpPr/>
          <p:nvPr/>
        </p:nvGrpSpPr>
        <p:grpSpPr>
          <a:xfrm>
            <a:off x="329183" y="4026768"/>
            <a:ext cx="1294009" cy="914400"/>
            <a:chOff x="6668453" y="1100138"/>
            <a:chExt cx="2097087" cy="2135188"/>
          </a:xfrm>
        </p:grpSpPr>
        <p:sp>
          <p:nvSpPr>
            <p:cNvPr id="41" name="Freeform 19"/>
            <p:cNvSpPr>
              <a:spLocks/>
            </p:cNvSpPr>
            <p:nvPr/>
          </p:nvSpPr>
          <p:spPr bwMode="auto">
            <a:xfrm>
              <a:off x="6720840" y="1100138"/>
              <a:ext cx="2044700" cy="2135188"/>
            </a:xfrm>
            <a:custGeom>
              <a:avLst/>
              <a:gdLst>
                <a:gd name="T0" fmla="*/ 263 w 545"/>
                <a:gd name="T1" fmla="*/ 0 h 569"/>
                <a:gd name="T2" fmla="*/ 2 w 545"/>
                <a:gd name="T3" fmla="*/ 175 h 569"/>
                <a:gd name="T4" fmla="*/ 15 w 545"/>
                <a:gd name="T5" fmla="*/ 165 h 569"/>
                <a:gd name="T6" fmla="*/ 48 w 545"/>
                <a:gd name="T7" fmla="*/ 149 h 569"/>
                <a:gd name="T8" fmla="*/ 263 w 545"/>
                <a:gd name="T9" fmla="*/ 29 h 569"/>
                <a:gd name="T10" fmla="*/ 516 w 545"/>
                <a:gd name="T11" fmla="*/ 285 h 569"/>
                <a:gd name="T12" fmla="*/ 263 w 545"/>
                <a:gd name="T13" fmla="*/ 540 h 569"/>
                <a:gd name="T14" fmla="*/ 44 w 545"/>
                <a:gd name="T15" fmla="*/ 413 h 569"/>
                <a:gd name="T16" fmla="*/ 13 w 545"/>
                <a:gd name="T17" fmla="*/ 399 h 569"/>
                <a:gd name="T18" fmla="*/ 0 w 545"/>
                <a:gd name="T19" fmla="*/ 389 h 569"/>
                <a:gd name="T20" fmla="*/ 263 w 545"/>
                <a:gd name="T21" fmla="*/ 569 h 569"/>
                <a:gd name="T22" fmla="*/ 545 w 545"/>
                <a:gd name="T23" fmla="*/ 285 h 569"/>
                <a:gd name="T24" fmla="*/ 263 w 545"/>
                <a:gd name="T25" fmla="*/ 0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5" h="569">
                  <a:moveTo>
                    <a:pt x="263" y="0"/>
                  </a:moveTo>
                  <a:cubicBezTo>
                    <a:pt x="145" y="0"/>
                    <a:pt x="44" y="72"/>
                    <a:pt x="2" y="175"/>
                  </a:cubicBezTo>
                  <a:cubicBezTo>
                    <a:pt x="6" y="171"/>
                    <a:pt x="10" y="168"/>
                    <a:pt x="15" y="165"/>
                  </a:cubicBezTo>
                  <a:cubicBezTo>
                    <a:pt x="26" y="157"/>
                    <a:pt x="35" y="152"/>
                    <a:pt x="48" y="149"/>
                  </a:cubicBezTo>
                  <a:cubicBezTo>
                    <a:pt x="93" y="77"/>
                    <a:pt x="172" y="29"/>
                    <a:pt x="263" y="29"/>
                  </a:cubicBezTo>
                  <a:cubicBezTo>
                    <a:pt x="403" y="29"/>
                    <a:pt x="516" y="144"/>
                    <a:pt x="516" y="285"/>
                  </a:cubicBezTo>
                  <a:cubicBezTo>
                    <a:pt x="516" y="425"/>
                    <a:pt x="403" y="540"/>
                    <a:pt x="263" y="540"/>
                  </a:cubicBezTo>
                  <a:cubicBezTo>
                    <a:pt x="169" y="540"/>
                    <a:pt x="88" y="489"/>
                    <a:pt x="44" y="413"/>
                  </a:cubicBezTo>
                  <a:cubicBezTo>
                    <a:pt x="32" y="411"/>
                    <a:pt x="25" y="406"/>
                    <a:pt x="13" y="399"/>
                  </a:cubicBezTo>
                  <a:cubicBezTo>
                    <a:pt x="8" y="396"/>
                    <a:pt x="4" y="393"/>
                    <a:pt x="0" y="389"/>
                  </a:cubicBezTo>
                  <a:cubicBezTo>
                    <a:pt x="42" y="495"/>
                    <a:pt x="143" y="569"/>
                    <a:pt x="263" y="569"/>
                  </a:cubicBezTo>
                  <a:cubicBezTo>
                    <a:pt x="419" y="569"/>
                    <a:pt x="545" y="442"/>
                    <a:pt x="545" y="285"/>
                  </a:cubicBezTo>
                  <a:cubicBezTo>
                    <a:pt x="545" y="127"/>
                    <a:pt x="419" y="0"/>
                    <a:pt x="263" y="0"/>
                  </a:cubicBezTo>
                  <a:close/>
                </a:path>
              </a:pathLst>
            </a:custGeom>
            <a:solidFill>
              <a:schemeClr val="accent2"/>
            </a:solidFill>
            <a:ln w="12700">
              <a:solidFill>
                <a:schemeClr val="accent2"/>
              </a:solidFill>
            </a:ln>
          </p:spPr>
          <p:txBody>
            <a:bodyPr vert="horz" wrap="square" lIns="91440" tIns="45720" rIns="91440" bIns="45720" numCol="1" anchor="t" anchorCtr="0" compatLnSpc="1">
              <a:prstTxWarp prst="textNoShape">
                <a:avLst/>
              </a:prstTxWarp>
            </a:bodyPr>
            <a:lstStyle/>
            <a:p>
              <a:endParaRPr lang="en-US" dirty="0"/>
            </a:p>
          </p:txBody>
        </p:sp>
        <p:sp>
          <p:nvSpPr>
            <p:cNvPr id="43" name="Freeform 21"/>
            <p:cNvSpPr>
              <a:spLocks/>
            </p:cNvSpPr>
            <p:nvPr/>
          </p:nvSpPr>
          <p:spPr bwMode="auto">
            <a:xfrm>
              <a:off x="6668453" y="2300288"/>
              <a:ext cx="217487" cy="349250"/>
            </a:xfrm>
            <a:custGeom>
              <a:avLst/>
              <a:gdLst>
                <a:gd name="T0" fmla="*/ 27 w 58"/>
                <a:gd name="T1" fmla="*/ 79 h 93"/>
                <a:gd name="T2" fmla="*/ 58 w 58"/>
                <a:gd name="T3" fmla="*/ 93 h 93"/>
                <a:gd name="T4" fmla="*/ 26 w 58"/>
                <a:gd name="T5" fmla="*/ 0 h 93"/>
                <a:gd name="T6" fmla="*/ 9 w 58"/>
                <a:gd name="T7" fmla="*/ 9 h 93"/>
                <a:gd name="T8" fmla="*/ 0 w 58"/>
                <a:gd name="T9" fmla="*/ 22 h 93"/>
                <a:gd name="T10" fmla="*/ 14 w 58"/>
                <a:gd name="T11" fmla="*/ 69 h 93"/>
                <a:gd name="T12" fmla="*/ 27 w 58"/>
                <a:gd name="T13" fmla="*/ 79 h 93"/>
              </a:gdLst>
              <a:ahLst/>
              <a:cxnLst>
                <a:cxn ang="0">
                  <a:pos x="T0" y="T1"/>
                </a:cxn>
                <a:cxn ang="0">
                  <a:pos x="T2" y="T3"/>
                </a:cxn>
                <a:cxn ang="0">
                  <a:pos x="T4" y="T5"/>
                </a:cxn>
                <a:cxn ang="0">
                  <a:pos x="T6" y="T7"/>
                </a:cxn>
                <a:cxn ang="0">
                  <a:pos x="T8" y="T9"/>
                </a:cxn>
                <a:cxn ang="0">
                  <a:pos x="T10" y="T11"/>
                </a:cxn>
                <a:cxn ang="0">
                  <a:pos x="T12" y="T13"/>
                </a:cxn>
              </a:cxnLst>
              <a:rect l="0" t="0" r="r" b="b"/>
              <a:pathLst>
                <a:path w="58" h="93">
                  <a:moveTo>
                    <a:pt x="27" y="79"/>
                  </a:moveTo>
                  <a:cubicBezTo>
                    <a:pt x="39" y="86"/>
                    <a:pt x="46" y="91"/>
                    <a:pt x="58" y="93"/>
                  </a:cubicBezTo>
                  <a:cubicBezTo>
                    <a:pt x="42" y="65"/>
                    <a:pt x="30" y="34"/>
                    <a:pt x="26" y="0"/>
                  </a:cubicBezTo>
                  <a:cubicBezTo>
                    <a:pt x="19" y="2"/>
                    <a:pt x="14" y="5"/>
                    <a:pt x="9" y="9"/>
                  </a:cubicBezTo>
                  <a:cubicBezTo>
                    <a:pt x="5" y="13"/>
                    <a:pt x="2" y="17"/>
                    <a:pt x="0" y="22"/>
                  </a:cubicBezTo>
                  <a:cubicBezTo>
                    <a:pt x="3" y="39"/>
                    <a:pt x="8" y="54"/>
                    <a:pt x="14" y="69"/>
                  </a:cubicBezTo>
                  <a:cubicBezTo>
                    <a:pt x="18" y="73"/>
                    <a:pt x="22" y="76"/>
                    <a:pt x="27" y="79"/>
                  </a:cubicBezTo>
                  <a:close/>
                </a:path>
              </a:pathLst>
            </a:custGeom>
            <a:solidFill>
              <a:schemeClr val="accent2"/>
            </a:solidFill>
            <a:ln w="12700">
              <a:solidFill>
                <a:schemeClr val="accent2"/>
              </a:solidFill>
            </a:ln>
          </p:spPr>
          <p:txBody>
            <a:bodyPr vert="horz" wrap="square" lIns="91440" tIns="45720" rIns="91440" bIns="45720" numCol="1" anchor="t" anchorCtr="0" compatLnSpc="1">
              <a:prstTxWarp prst="textNoShape">
                <a:avLst/>
              </a:prstTxWarp>
            </a:bodyPr>
            <a:lstStyle/>
            <a:p>
              <a:endParaRPr lang="en-US" dirty="0"/>
            </a:p>
          </p:txBody>
        </p:sp>
        <p:sp>
          <p:nvSpPr>
            <p:cNvPr id="44" name="Freeform 22"/>
            <p:cNvSpPr>
              <a:spLocks/>
            </p:cNvSpPr>
            <p:nvPr/>
          </p:nvSpPr>
          <p:spPr bwMode="auto">
            <a:xfrm>
              <a:off x="6679565" y="1658938"/>
              <a:ext cx="222250" cy="341313"/>
            </a:xfrm>
            <a:custGeom>
              <a:avLst/>
              <a:gdLst>
                <a:gd name="T0" fmla="*/ 10 w 59"/>
                <a:gd name="T1" fmla="*/ 84 h 91"/>
                <a:gd name="T2" fmla="*/ 24 w 59"/>
                <a:gd name="T3" fmla="*/ 91 h 91"/>
                <a:gd name="T4" fmla="*/ 59 w 59"/>
                <a:gd name="T5" fmla="*/ 0 h 91"/>
                <a:gd name="T6" fmla="*/ 26 w 59"/>
                <a:gd name="T7" fmla="*/ 16 h 91"/>
                <a:gd name="T8" fmla="*/ 13 w 59"/>
                <a:gd name="T9" fmla="*/ 26 h 91"/>
                <a:gd name="T10" fmla="*/ 0 w 59"/>
                <a:gd name="T11" fmla="*/ 67 h 91"/>
                <a:gd name="T12" fmla="*/ 10 w 59"/>
                <a:gd name="T13" fmla="*/ 84 h 91"/>
              </a:gdLst>
              <a:ahLst/>
              <a:cxnLst>
                <a:cxn ang="0">
                  <a:pos x="T0" y="T1"/>
                </a:cxn>
                <a:cxn ang="0">
                  <a:pos x="T2" y="T3"/>
                </a:cxn>
                <a:cxn ang="0">
                  <a:pos x="T4" y="T5"/>
                </a:cxn>
                <a:cxn ang="0">
                  <a:pos x="T6" y="T7"/>
                </a:cxn>
                <a:cxn ang="0">
                  <a:pos x="T8" y="T9"/>
                </a:cxn>
                <a:cxn ang="0">
                  <a:pos x="T10" y="T11"/>
                </a:cxn>
                <a:cxn ang="0">
                  <a:pos x="T12" y="T13"/>
                </a:cxn>
              </a:cxnLst>
              <a:rect l="0" t="0" r="r" b="b"/>
              <a:pathLst>
                <a:path w="59" h="91">
                  <a:moveTo>
                    <a:pt x="10" y="84"/>
                  </a:moveTo>
                  <a:cubicBezTo>
                    <a:pt x="13" y="87"/>
                    <a:pt x="18" y="89"/>
                    <a:pt x="24" y="91"/>
                  </a:cubicBezTo>
                  <a:cubicBezTo>
                    <a:pt x="30" y="58"/>
                    <a:pt x="42" y="28"/>
                    <a:pt x="59" y="0"/>
                  </a:cubicBezTo>
                  <a:cubicBezTo>
                    <a:pt x="46" y="3"/>
                    <a:pt x="37" y="8"/>
                    <a:pt x="26" y="16"/>
                  </a:cubicBezTo>
                  <a:cubicBezTo>
                    <a:pt x="21" y="19"/>
                    <a:pt x="17" y="22"/>
                    <a:pt x="13" y="26"/>
                  </a:cubicBezTo>
                  <a:cubicBezTo>
                    <a:pt x="7" y="39"/>
                    <a:pt x="3" y="53"/>
                    <a:pt x="0" y="67"/>
                  </a:cubicBezTo>
                  <a:cubicBezTo>
                    <a:pt x="1" y="73"/>
                    <a:pt x="4" y="79"/>
                    <a:pt x="10" y="84"/>
                  </a:cubicBezTo>
                  <a:close/>
                </a:path>
              </a:pathLst>
            </a:custGeom>
            <a:solidFill>
              <a:schemeClr val="accent2"/>
            </a:solidFill>
            <a:ln w="12700">
              <a:solidFill>
                <a:schemeClr val="accent2"/>
              </a:solidFill>
            </a:ln>
          </p:spPr>
          <p:txBody>
            <a:bodyPr vert="horz" wrap="square" lIns="91440" tIns="45720" rIns="91440" bIns="45720" numCol="1" anchor="t" anchorCtr="0" compatLnSpc="1">
              <a:prstTxWarp prst="textNoShape">
                <a:avLst/>
              </a:prstTxWarp>
            </a:bodyPr>
            <a:lstStyle/>
            <a:p>
              <a:endParaRPr lang="en-US" dirty="0"/>
            </a:p>
          </p:txBody>
        </p:sp>
        <p:sp>
          <p:nvSpPr>
            <p:cNvPr id="45" name="Freeform 23"/>
            <p:cNvSpPr>
              <a:spLocks/>
            </p:cNvSpPr>
            <p:nvPr/>
          </p:nvSpPr>
          <p:spPr bwMode="auto">
            <a:xfrm>
              <a:off x="6766878" y="1652588"/>
              <a:ext cx="990540" cy="1004888"/>
            </a:xfrm>
            <a:custGeom>
              <a:avLst/>
              <a:gdLst>
                <a:gd name="T0" fmla="*/ 20 w 165"/>
                <a:gd name="T1" fmla="*/ 96 h 268"/>
                <a:gd name="T2" fmla="*/ 52 w 165"/>
                <a:gd name="T3" fmla="*/ 76 h 268"/>
                <a:gd name="T4" fmla="*/ 39 w 165"/>
                <a:gd name="T5" fmla="*/ 41 h 268"/>
                <a:gd name="T6" fmla="*/ 39 w 165"/>
                <a:gd name="T7" fmla="*/ 26 h 268"/>
                <a:gd name="T8" fmla="*/ 65 w 165"/>
                <a:gd name="T9" fmla="*/ 19 h 268"/>
                <a:gd name="T10" fmla="*/ 98 w 165"/>
                <a:gd name="T11" fmla="*/ 31 h 268"/>
                <a:gd name="T12" fmla="*/ 109 w 165"/>
                <a:gd name="T13" fmla="*/ 69 h 268"/>
                <a:gd name="T14" fmla="*/ 100 w 165"/>
                <a:gd name="T15" fmla="*/ 106 h 268"/>
                <a:gd name="T16" fmla="*/ 80 w 165"/>
                <a:gd name="T17" fmla="*/ 120 h 268"/>
                <a:gd name="T18" fmla="*/ 72 w 165"/>
                <a:gd name="T19" fmla="*/ 119 h 268"/>
                <a:gd name="T20" fmla="*/ 64 w 165"/>
                <a:gd name="T21" fmla="*/ 117 h 268"/>
                <a:gd name="T22" fmla="*/ 56 w 165"/>
                <a:gd name="T23" fmla="*/ 116 h 268"/>
                <a:gd name="T24" fmla="*/ 48 w 165"/>
                <a:gd name="T25" fmla="*/ 115 h 268"/>
                <a:gd name="T26" fmla="*/ 36 w 165"/>
                <a:gd name="T27" fmla="*/ 118 h 268"/>
                <a:gd name="T28" fmla="*/ 32 w 165"/>
                <a:gd name="T29" fmla="*/ 128 h 268"/>
                <a:gd name="T30" fmla="*/ 36 w 165"/>
                <a:gd name="T31" fmla="*/ 137 h 268"/>
                <a:gd name="T32" fmla="*/ 48 w 165"/>
                <a:gd name="T33" fmla="*/ 140 h 268"/>
                <a:gd name="T34" fmla="*/ 55 w 165"/>
                <a:gd name="T35" fmla="*/ 140 h 268"/>
                <a:gd name="T36" fmla="*/ 62 w 165"/>
                <a:gd name="T37" fmla="*/ 139 h 268"/>
                <a:gd name="T38" fmla="*/ 70 w 165"/>
                <a:gd name="T39" fmla="*/ 138 h 268"/>
                <a:gd name="T40" fmla="*/ 77 w 165"/>
                <a:gd name="T41" fmla="*/ 138 h 268"/>
                <a:gd name="T42" fmla="*/ 103 w 165"/>
                <a:gd name="T43" fmla="*/ 152 h 268"/>
                <a:gd name="T44" fmla="*/ 112 w 165"/>
                <a:gd name="T45" fmla="*/ 194 h 268"/>
                <a:gd name="T46" fmla="*/ 100 w 165"/>
                <a:gd name="T47" fmla="*/ 235 h 268"/>
                <a:gd name="T48" fmla="*/ 64 w 165"/>
                <a:gd name="T49" fmla="*/ 250 h 268"/>
                <a:gd name="T50" fmla="*/ 31 w 165"/>
                <a:gd name="T51" fmla="*/ 242 h 268"/>
                <a:gd name="T52" fmla="*/ 36 w 165"/>
                <a:gd name="T53" fmla="*/ 223 h 268"/>
                <a:gd name="T54" fmla="*/ 44 w 165"/>
                <a:gd name="T55" fmla="*/ 190 h 268"/>
                <a:gd name="T56" fmla="*/ 9 w 165"/>
                <a:gd name="T57" fmla="*/ 172 h 268"/>
                <a:gd name="T58" fmla="*/ 0 w 165"/>
                <a:gd name="T59" fmla="*/ 173 h 268"/>
                <a:gd name="T60" fmla="*/ 32 w 165"/>
                <a:gd name="T61" fmla="*/ 266 h 268"/>
                <a:gd name="T62" fmla="*/ 59 w 165"/>
                <a:gd name="T63" fmla="*/ 268 h 268"/>
                <a:gd name="T64" fmla="*/ 136 w 165"/>
                <a:gd name="T65" fmla="*/ 248 h 268"/>
                <a:gd name="T66" fmla="*/ 165 w 165"/>
                <a:gd name="T67" fmla="*/ 194 h 268"/>
                <a:gd name="T68" fmla="*/ 94 w 165"/>
                <a:gd name="T69" fmla="*/ 128 h 268"/>
                <a:gd name="T70" fmla="*/ 156 w 165"/>
                <a:gd name="T71" fmla="*/ 65 h 268"/>
                <a:gd name="T72" fmla="*/ 130 w 165"/>
                <a:gd name="T73" fmla="*/ 18 h 268"/>
                <a:gd name="T74" fmla="*/ 60 w 165"/>
                <a:gd name="T75" fmla="*/ 0 h 268"/>
                <a:gd name="T76" fmla="*/ 36 w 165"/>
                <a:gd name="T77" fmla="*/ 2 h 268"/>
                <a:gd name="T78" fmla="*/ 1 w 165"/>
                <a:gd name="T79" fmla="*/ 93 h 268"/>
                <a:gd name="T80" fmla="*/ 20 w 165"/>
                <a:gd name="T81" fmla="*/ 96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5" h="268">
                  <a:moveTo>
                    <a:pt x="20" y="96"/>
                  </a:moveTo>
                  <a:cubicBezTo>
                    <a:pt x="37" y="96"/>
                    <a:pt x="47" y="89"/>
                    <a:pt x="52" y="76"/>
                  </a:cubicBezTo>
                  <a:cubicBezTo>
                    <a:pt x="57" y="64"/>
                    <a:pt x="52" y="52"/>
                    <a:pt x="39" y="41"/>
                  </a:cubicBezTo>
                  <a:cubicBezTo>
                    <a:pt x="34" y="36"/>
                    <a:pt x="34" y="31"/>
                    <a:pt x="39" y="26"/>
                  </a:cubicBezTo>
                  <a:cubicBezTo>
                    <a:pt x="45" y="21"/>
                    <a:pt x="54" y="19"/>
                    <a:pt x="65" y="19"/>
                  </a:cubicBezTo>
                  <a:cubicBezTo>
                    <a:pt x="80" y="19"/>
                    <a:pt x="91" y="23"/>
                    <a:pt x="98" y="31"/>
                  </a:cubicBezTo>
                  <a:cubicBezTo>
                    <a:pt x="105" y="39"/>
                    <a:pt x="109" y="52"/>
                    <a:pt x="109" y="69"/>
                  </a:cubicBezTo>
                  <a:cubicBezTo>
                    <a:pt x="109" y="85"/>
                    <a:pt x="106" y="98"/>
                    <a:pt x="100" y="106"/>
                  </a:cubicBezTo>
                  <a:cubicBezTo>
                    <a:pt x="95" y="115"/>
                    <a:pt x="90" y="120"/>
                    <a:pt x="80" y="120"/>
                  </a:cubicBezTo>
                  <a:cubicBezTo>
                    <a:pt x="80" y="120"/>
                    <a:pt x="77" y="120"/>
                    <a:pt x="72" y="119"/>
                  </a:cubicBezTo>
                  <a:cubicBezTo>
                    <a:pt x="67" y="118"/>
                    <a:pt x="64" y="118"/>
                    <a:pt x="64" y="117"/>
                  </a:cubicBezTo>
                  <a:cubicBezTo>
                    <a:pt x="63" y="117"/>
                    <a:pt x="61" y="117"/>
                    <a:pt x="56" y="116"/>
                  </a:cubicBezTo>
                  <a:cubicBezTo>
                    <a:pt x="51" y="115"/>
                    <a:pt x="48" y="115"/>
                    <a:pt x="48" y="115"/>
                  </a:cubicBezTo>
                  <a:cubicBezTo>
                    <a:pt x="43" y="115"/>
                    <a:pt x="39" y="116"/>
                    <a:pt x="36" y="118"/>
                  </a:cubicBezTo>
                  <a:cubicBezTo>
                    <a:pt x="34" y="120"/>
                    <a:pt x="32" y="124"/>
                    <a:pt x="32" y="128"/>
                  </a:cubicBezTo>
                  <a:cubicBezTo>
                    <a:pt x="32" y="132"/>
                    <a:pt x="34" y="135"/>
                    <a:pt x="36" y="137"/>
                  </a:cubicBezTo>
                  <a:cubicBezTo>
                    <a:pt x="39" y="139"/>
                    <a:pt x="43" y="140"/>
                    <a:pt x="48" y="140"/>
                  </a:cubicBezTo>
                  <a:cubicBezTo>
                    <a:pt x="48" y="140"/>
                    <a:pt x="51" y="140"/>
                    <a:pt x="55" y="140"/>
                  </a:cubicBezTo>
                  <a:cubicBezTo>
                    <a:pt x="60" y="139"/>
                    <a:pt x="62" y="139"/>
                    <a:pt x="62" y="139"/>
                  </a:cubicBezTo>
                  <a:cubicBezTo>
                    <a:pt x="63" y="139"/>
                    <a:pt x="65" y="139"/>
                    <a:pt x="70" y="138"/>
                  </a:cubicBezTo>
                  <a:cubicBezTo>
                    <a:pt x="74" y="138"/>
                    <a:pt x="77" y="138"/>
                    <a:pt x="77" y="138"/>
                  </a:cubicBezTo>
                  <a:cubicBezTo>
                    <a:pt x="89" y="138"/>
                    <a:pt x="96" y="143"/>
                    <a:pt x="103" y="152"/>
                  </a:cubicBezTo>
                  <a:cubicBezTo>
                    <a:pt x="109" y="162"/>
                    <a:pt x="112" y="176"/>
                    <a:pt x="112" y="194"/>
                  </a:cubicBezTo>
                  <a:cubicBezTo>
                    <a:pt x="112" y="212"/>
                    <a:pt x="108" y="226"/>
                    <a:pt x="100" y="235"/>
                  </a:cubicBezTo>
                  <a:cubicBezTo>
                    <a:pt x="92" y="245"/>
                    <a:pt x="80" y="250"/>
                    <a:pt x="64" y="250"/>
                  </a:cubicBezTo>
                  <a:cubicBezTo>
                    <a:pt x="47" y="250"/>
                    <a:pt x="36" y="247"/>
                    <a:pt x="31" y="242"/>
                  </a:cubicBezTo>
                  <a:cubicBezTo>
                    <a:pt x="26" y="237"/>
                    <a:pt x="27" y="231"/>
                    <a:pt x="36" y="223"/>
                  </a:cubicBezTo>
                  <a:cubicBezTo>
                    <a:pt x="48" y="213"/>
                    <a:pt x="50" y="202"/>
                    <a:pt x="44" y="190"/>
                  </a:cubicBezTo>
                  <a:cubicBezTo>
                    <a:pt x="38" y="178"/>
                    <a:pt x="26" y="172"/>
                    <a:pt x="9" y="172"/>
                  </a:cubicBezTo>
                  <a:cubicBezTo>
                    <a:pt x="6" y="172"/>
                    <a:pt x="3" y="172"/>
                    <a:pt x="0" y="173"/>
                  </a:cubicBezTo>
                  <a:cubicBezTo>
                    <a:pt x="4" y="207"/>
                    <a:pt x="16" y="238"/>
                    <a:pt x="32" y="266"/>
                  </a:cubicBezTo>
                  <a:cubicBezTo>
                    <a:pt x="39" y="268"/>
                    <a:pt x="47" y="268"/>
                    <a:pt x="59" y="268"/>
                  </a:cubicBezTo>
                  <a:cubicBezTo>
                    <a:pt x="91" y="268"/>
                    <a:pt x="117" y="262"/>
                    <a:pt x="136" y="248"/>
                  </a:cubicBezTo>
                  <a:cubicBezTo>
                    <a:pt x="155" y="235"/>
                    <a:pt x="165" y="217"/>
                    <a:pt x="165" y="194"/>
                  </a:cubicBezTo>
                  <a:cubicBezTo>
                    <a:pt x="165" y="143"/>
                    <a:pt x="119" y="130"/>
                    <a:pt x="94" y="128"/>
                  </a:cubicBezTo>
                  <a:cubicBezTo>
                    <a:pt x="112" y="125"/>
                    <a:pt x="156" y="117"/>
                    <a:pt x="156" y="65"/>
                  </a:cubicBezTo>
                  <a:cubicBezTo>
                    <a:pt x="156" y="45"/>
                    <a:pt x="148" y="29"/>
                    <a:pt x="130" y="18"/>
                  </a:cubicBezTo>
                  <a:cubicBezTo>
                    <a:pt x="113" y="6"/>
                    <a:pt x="90" y="0"/>
                    <a:pt x="60" y="0"/>
                  </a:cubicBezTo>
                  <a:cubicBezTo>
                    <a:pt x="50" y="0"/>
                    <a:pt x="43" y="1"/>
                    <a:pt x="36" y="2"/>
                  </a:cubicBezTo>
                  <a:cubicBezTo>
                    <a:pt x="19" y="30"/>
                    <a:pt x="7" y="60"/>
                    <a:pt x="1" y="93"/>
                  </a:cubicBezTo>
                  <a:cubicBezTo>
                    <a:pt x="8" y="95"/>
                    <a:pt x="14" y="96"/>
                    <a:pt x="20" y="96"/>
                  </a:cubicBezTo>
                  <a:close/>
                </a:path>
              </a:pathLst>
            </a:custGeom>
            <a:solidFill>
              <a:schemeClr val="accent2"/>
            </a:solidFill>
            <a:ln w="12700">
              <a:solidFill>
                <a:schemeClr val="accent2"/>
              </a:solidFill>
            </a:ln>
            <a:effectLst>
              <a:outerShdw blurRad="50800" dist="38100" algn="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grpSp>
      <p:grpSp>
        <p:nvGrpSpPr>
          <p:cNvPr id="46" name="Group 84"/>
          <p:cNvGrpSpPr/>
          <p:nvPr/>
        </p:nvGrpSpPr>
        <p:grpSpPr>
          <a:xfrm>
            <a:off x="329183" y="2799307"/>
            <a:ext cx="1294009" cy="914400"/>
            <a:chOff x="1893888" y="1123951"/>
            <a:chExt cx="2100262" cy="2133600"/>
          </a:xfrm>
        </p:grpSpPr>
        <p:sp>
          <p:nvSpPr>
            <p:cNvPr id="47" name="Freeform 11"/>
            <p:cNvSpPr>
              <a:spLocks/>
            </p:cNvSpPr>
            <p:nvPr/>
          </p:nvSpPr>
          <p:spPr bwMode="auto">
            <a:xfrm>
              <a:off x="2020888" y="1836738"/>
              <a:ext cx="30162" cy="52388"/>
            </a:xfrm>
            <a:custGeom>
              <a:avLst/>
              <a:gdLst>
                <a:gd name="T0" fmla="*/ 3 w 8"/>
                <a:gd name="T1" fmla="*/ 14 h 14"/>
                <a:gd name="T2" fmla="*/ 8 w 8"/>
                <a:gd name="T3" fmla="*/ 0 h 14"/>
                <a:gd name="T4" fmla="*/ 3 w 8"/>
                <a:gd name="T5" fmla="*/ 14 h 14"/>
              </a:gdLst>
              <a:ahLst/>
              <a:cxnLst>
                <a:cxn ang="0">
                  <a:pos x="T0" y="T1"/>
                </a:cxn>
                <a:cxn ang="0">
                  <a:pos x="T2" y="T3"/>
                </a:cxn>
                <a:cxn ang="0">
                  <a:pos x="T4" y="T5"/>
                </a:cxn>
              </a:cxnLst>
              <a:rect l="0" t="0" r="r" b="b"/>
              <a:pathLst>
                <a:path w="8" h="14">
                  <a:moveTo>
                    <a:pt x="3" y="14"/>
                  </a:moveTo>
                  <a:cubicBezTo>
                    <a:pt x="5" y="9"/>
                    <a:pt x="6" y="5"/>
                    <a:pt x="8" y="0"/>
                  </a:cubicBezTo>
                  <a:cubicBezTo>
                    <a:pt x="3" y="6"/>
                    <a:pt x="0" y="11"/>
                    <a:pt x="3" y="14"/>
                  </a:cubicBezTo>
                  <a:close/>
                </a:path>
              </a:pathLst>
            </a:custGeom>
            <a:solidFill>
              <a:schemeClr val="tx2"/>
            </a:solidFill>
            <a:ln w="12700">
              <a:solidFill>
                <a:schemeClr val="tx2"/>
              </a:solidFill>
            </a:ln>
          </p:spPr>
          <p:txBody>
            <a:bodyPr vert="horz" wrap="square" lIns="91440" tIns="45720" rIns="91440" bIns="45720" numCol="1" anchor="t" anchorCtr="0" compatLnSpc="1">
              <a:prstTxWarp prst="textNoShape">
                <a:avLst/>
              </a:prstTxWarp>
            </a:bodyPr>
            <a:lstStyle/>
            <a:p>
              <a:endParaRPr lang="en-US" dirty="0"/>
            </a:p>
          </p:txBody>
        </p:sp>
        <p:sp>
          <p:nvSpPr>
            <p:cNvPr id="48" name="Freeform 12"/>
            <p:cNvSpPr>
              <a:spLocks/>
            </p:cNvSpPr>
            <p:nvPr/>
          </p:nvSpPr>
          <p:spPr bwMode="auto">
            <a:xfrm>
              <a:off x="1927225" y="1123951"/>
              <a:ext cx="2066925" cy="2133600"/>
            </a:xfrm>
            <a:custGeom>
              <a:avLst/>
              <a:gdLst>
                <a:gd name="T0" fmla="*/ 269 w 551"/>
                <a:gd name="T1" fmla="*/ 0 h 569"/>
                <a:gd name="T2" fmla="*/ 0 w 551"/>
                <a:gd name="T3" fmla="*/ 196 h 569"/>
                <a:gd name="T4" fmla="*/ 19 w 551"/>
                <a:gd name="T5" fmla="*/ 177 h 569"/>
                <a:gd name="T6" fmla="*/ 46 w 551"/>
                <a:gd name="T7" fmla="*/ 163 h 569"/>
                <a:gd name="T8" fmla="*/ 269 w 551"/>
                <a:gd name="T9" fmla="*/ 29 h 569"/>
                <a:gd name="T10" fmla="*/ 522 w 551"/>
                <a:gd name="T11" fmla="*/ 284 h 569"/>
                <a:gd name="T12" fmla="*/ 269 w 551"/>
                <a:gd name="T13" fmla="*/ 539 h 569"/>
                <a:gd name="T14" fmla="*/ 51 w 551"/>
                <a:gd name="T15" fmla="*/ 414 h 569"/>
                <a:gd name="T16" fmla="*/ 17 w 551"/>
                <a:gd name="T17" fmla="*/ 414 h 569"/>
                <a:gd name="T18" fmla="*/ 269 w 551"/>
                <a:gd name="T19" fmla="*/ 569 h 569"/>
                <a:gd name="T20" fmla="*/ 551 w 551"/>
                <a:gd name="T21" fmla="*/ 284 h 569"/>
                <a:gd name="T22" fmla="*/ 269 w 551"/>
                <a:gd name="T23" fmla="*/ 0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1" h="569">
                  <a:moveTo>
                    <a:pt x="269" y="0"/>
                  </a:moveTo>
                  <a:cubicBezTo>
                    <a:pt x="143" y="0"/>
                    <a:pt x="37" y="82"/>
                    <a:pt x="0" y="196"/>
                  </a:cubicBezTo>
                  <a:cubicBezTo>
                    <a:pt x="5" y="189"/>
                    <a:pt x="11" y="183"/>
                    <a:pt x="19" y="177"/>
                  </a:cubicBezTo>
                  <a:cubicBezTo>
                    <a:pt x="27" y="171"/>
                    <a:pt x="36" y="166"/>
                    <a:pt x="46" y="163"/>
                  </a:cubicBezTo>
                  <a:cubicBezTo>
                    <a:pt x="89" y="83"/>
                    <a:pt x="172" y="29"/>
                    <a:pt x="269" y="29"/>
                  </a:cubicBezTo>
                  <a:cubicBezTo>
                    <a:pt x="409" y="29"/>
                    <a:pt x="522" y="143"/>
                    <a:pt x="522" y="284"/>
                  </a:cubicBezTo>
                  <a:cubicBezTo>
                    <a:pt x="522" y="425"/>
                    <a:pt x="409" y="539"/>
                    <a:pt x="269" y="539"/>
                  </a:cubicBezTo>
                  <a:cubicBezTo>
                    <a:pt x="176" y="539"/>
                    <a:pt x="95" y="489"/>
                    <a:pt x="51" y="414"/>
                  </a:cubicBezTo>
                  <a:cubicBezTo>
                    <a:pt x="17" y="414"/>
                    <a:pt x="17" y="414"/>
                    <a:pt x="17" y="414"/>
                  </a:cubicBezTo>
                  <a:cubicBezTo>
                    <a:pt x="64" y="506"/>
                    <a:pt x="159" y="569"/>
                    <a:pt x="269" y="569"/>
                  </a:cubicBezTo>
                  <a:cubicBezTo>
                    <a:pt x="425" y="569"/>
                    <a:pt x="551" y="441"/>
                    <a:pt x="551" y="284"/>
                  </a:cubicBezTo>
                  <a:cubicBezTo>
                    <a:pt x="551" y="127"/>
                    <a:pt x="425" y="0"/>
                    <a:pt x="269" y="0"/>
                  </a:cubicBezTo>
                  <a:close/>
                </a:path>
              </a:pathLst>
            </a:custGeom>
            <a:solidFill>
              <a:schemeClr val="tx2"/>
            </a:solidFill>
            <a:ln w="12700">
              <a:solidFill>
                <a:schemeClr val="tx2"/>
              </a:solidFill>
            </a:ln>
          </p:spPr>
          <p:txBody>
            <a:bodyPr vert="horz" wrap="square" lIns="91440" tIns="45720" rIns="91440" bIns="45720" numCol="1" anchor="t" anchorCtr="0" compatLnSpc="1">
              <a:prstTxWarp prst="textNoShape">
                <a:avLst/>
              </a:prstTxWarp>
            </a:bodyPr>
            <a:lstStyle/>
            <a:p>
              <a:endParaRPr lang="en-US" dirty="0"/>
            </a:p>
          </p:txBody>
        </p:sp>
        <p:sp>
          <p:nvSpPr>
            <p:cNvPr id="49" name="Freeform 13"/>
            <p:cNvSpPr>
              <a:spLocks/>
            </p:cNvSpPr>
            <p:nvPr/>
          </p:nvSpPr>
          <p:spPr bwMode="auto">
            <a:xfrm>
              <a:off x="1935163" y="2443163"/>
              <a:ext cx="184150" cy="233363"/>
            </a:xfrm>
            <a:custGeom>
              <a:avLst/>
              <a:gdLst>
                <a:gd name="T0" fmla="*/ 22 w 49"/>
                <a:gd name="T1" fmla="*/ 0 h 62"/>
                <a:gd name="T2" fmla="*/ 6 w 49"/>
                <a:gd name="T3" fmla="*/ 17 h 62"/>
                <a:gd name="T4" fmla="*/ 0 w 49"/>
                <a:gd name="T5" fmla="*/ 25 h 62"/>
                <a:gd name="T6" fmla="*/ 15 w 49"/>
                <a:gd name="T7" fmla="*/ 62 h 62"/>
                <a:gd name="T8" fmla="*/ 49 w 49"/>
                <a:gd name="T9" fmla="*/ 62 h 62"/>
                <a:gd name="T10" fmla="*/ 22 w 49"/>
                <a:gd name="T11" fmla="*/ 0 h 62"/>
              </a:gdLst>
              <a:ahLst/>
              <a:cxnLst>
                <a:cxn ang="0">
                  <a:pos x="T0" y="T1"/>
                </a:cxn>
                <a:cxn ang="0">
                  <a:pos x="T2" y="T3"/>
                </a:cxn>
                <a:cxn ang="0">
                  <a:pos x="T4" y="T5"/>
                </a:cxn>
                <a:cxn ang="0">
                  <a:pos x="T6" y="T7"/>
                </a:cxn>
                <a:cxn ang="0">
                  <a:pos x="T8" y="T9"/>
                </a:cxn>
                <a:cxn ang="0">
                  <a:pos x="T10" y="T11"/>
                </a:cxn>
              </a:cxnLst>
              <a:rect l="0" t="0" r="r" b="b"/>
              <a:pathLst>
                <a:path w="49" h="62">
                  <a:moveTo>
                    <a:pt x="22" y="0"/>
                  </a:moveTo>
                  <a:cubicBezTo>
                    <a:pt x="16" y="6"/>
                    <a:pt x="11" y="12"/>
                    <a:pt x="6" y="17"/>
                  </a:cubicBezTo>
                  <a:cubicBezTo>
                    <a:pt x="4" y="19"/>
                    <a:pt x="2" y="22"/>
                    <a:pt x="0" y="25"/>
                  </a:cubicBezTo>
                  <a:cubicBezTo>
                    <a:pt x="4" y="38"/>
                    <a:pt x="9" y="50"/>
                    <a:pt x="15" y="62"/>
                  </a:cubicBezTo>
                  <a:cubicBezTo>
                    <a:pt x="49" y="62"/>
                    <a:pt x="49" y="62"/>
                    <a:pt x="49" y="62"/>
                  </a:cubicBezTo>
                  <a:cubicBezTo>
                    <a:pt x="37" y="43"/>
                    <a:pt x="28" y="22"/>
                    <a:pt x="22" y="0"/>
                  </a:cubicBezTo>
                  <a:close/>
                </a:path>
              </a:pathLst>
            </a:custGeom>
            <a:solidFill>
              <a:schemeClr val="tx2"/>
            </a:solidFill>
            <a:ln w="12700">
              <a:solidFill>
                <a:schemeClr val="tx2"/>
              </a:solidFill>
            </a:ln>
          </p:spPr>
          <p:txBody>
            <a:bodyPr vert="horz" wrap="square" lIns="91440" tIns="45720" rIns="91440" bIns="45720" numCol="1" anchor="t" anchorCtr="0" compatLnSpc="1">
              <a:prstTxWarp prst="textNoShape">
                <a:avLst/>
              </a:prstTxWarp>
            </a:bodyPr>
            <a:lstStyle/>
            <a:p>
              <a:endParaRPr lang="en-US" dirty="0"/>
            </a:p>
          </p:txBody>
        </p:sp>
        <p:sp>
          <p:nvSpPr>
            <p:cNvPr id="50" name="Freeform 14"/>
            <p:cNvSpPr>
              <a:spLocks/>
            </p:cNvSpPr>
            <p:nvPr/>
          </p:nvSpPr>
          <p:spPr bwMode="auto">
            <a:xfrm>
              <a:off x="1893888" y="1735138"/>
              <a:ext cx="206375" cy="396875"/>
            </a:xfrm>
            <a:custGeom>
              <a:avLst/>
              <a:gdLst>
                <a:gd name="T0" fmla="*/ 25 w 55"/>
                <a:gd name="T1" fmla="*/ 106 h 106"/>
                <a:gd name="T2" fmla="*/ 37 w 55"/>
                <a:gd name="T3" fmla="*/ 41 h 106"/>
                <a:gd name="T4" fmla="*/ 42 w 55"/>
                <a:gd name="T5" fmla="*/ 27 h 106"/>
                <a:gd name="T6" fmla="*/ 55 w 55"/>
                <a:gd name="T7" fmla="*/ 0 h 106"/>
                <a:gd name="T8" fmla="*/ 28 w 55"/>
                <a:gd name="T9" fmla="*/ 14 h 106"/>
                <a:gd name="T10" fmla="*/ 9 w 55"/>
                <a:gd name="T11" fmla="*/ 33 h 106"/>
                <a:gd name="T12" fmla="*/ 0 w 55"/>
                <a:gd name="T13" fmla="*/ 70 h 106"/>
                <a:gd name="T14" fmla="*/ 7 w 55"/>
                <a:gd name="T15" fmla="*/ 95 h 106"/>
                <a:gd name="T16" fmla="*/ 25 w 55"/>
                <a:gd name="T17"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06">
                  <a:moveTo>
                    <a:pt x="25" y="106"/>
                  </a:moveTo>
                  <a:cubicBezTo>
                    <a:pt x="26" y="83"/>
                    <a:pt x="30" y="62"/>
                    <a:pt x="37" y="41"/>
                  </a:cubicBezTo>
                  <a:cubicBezTo>
                    <a:pt x="34" y="38"/>
                    <a:pt x="37" y="33"/>
                    <a:pt x="42" y="27"/>
                  </a:cubicBezTo>
                  <a:cubicBezTo>
                    <a:pt x="46" y="17"/>
                    <a:pt x="50" y="8"/>
                    <a:pt x="55" y="0"/>
                  </a:cubicBezTo>
                  <a:cubicBezTo>
                    <a:pt x="45" y="3"/>
                    <a:pt x="36" y="8"/>
                    <a:pt x="28" y="14"/>
                  </a:cubicBezTo>
                  <a:cubicBezTo>
                    <a:pt x="20" y="20"/>
                    <a:pt x="14" y="26"/>
                    <a:pt x="9" y="33"/>
                  </a:cubicBezTo>
                  <a:cubicBezTo>
                    <a:pt x="5" y="45"/>
                    <a:pt x="2" y="57"/>
                    <a:pt x="0" y="70"/>
                  </a:cubicBezTo>
                  <a:cubicBezTo>
                    <a:pt x="0" y="81"/>
                    <a:pt x="1" y="89"/>
                    <a:pt x="7" y="95"/>
                  </a:cubicBezTo>
                  <a:cubicBezTo>
                    <a:pt x="12" y="102"/>
                    <a:pt x="17" y="105"/>
                    <a:pt x="25" y="106"/>
                  </a:cubicBezTo>
                  <a:close/>
                </a:path>
              </a:pathLst>
            </a:custGeom>
            <a:solidFill>
              <a:schemeClr val="tx2"/>
            </a:solidFill>
            <a:ln w="12700">
              <a:solidFill>
                <a:schemeClr val="tx2"/>
              </a:solidFill>
            </a:ln>
          </p:spPr>
          <p:txBody>
            <a:bodyPr vert="horz" wrap="square" lIns="91440" tIns="45720" rIns="91440" bIns="45720" numCol="1" anchor="t" anchorCtr="0" compatLnSpc="1">
              <a:prstTxWarp prst="textNoShape">
                <a:avLst/>
              </a:prstTxWarp>
            </a:bodyPr>
            <a:lstStyle/>
            <a:p>
              <a:endParaRPr lang="en-US" dirty="0"/>
            </a:p>
          </p:txBody>
        </p:sp>
        <p:sp>
          <p:nvSpPr>
            <p:cNvPr id="51" name="Freeform 15"/>
            <p:cNvSpPr>
              <a:spLocks/>
            </p:cNvSpPr>
            <p:nvPr/>
          </p:nvSpPr>
          <p:spPr bwMode="auto">
            <a:xfrm>
              <a:off x="2084388" y="1231901"/>
              <a:ext cx="1800225" cy="1912938"/>
            </a:xfrm>
            <a:custGeom>
              <a:avLst/>
              <a:gdLst>
                <a:gd name="T0" fmla="*/ 114 w 480"/>
                <a:gd name="T1" fmla="*/ 146 h 510"/>
                <a:gd name="T2" fmla="*/ 141 w 480"/>
                <a:gd name="T3" fmla="*/ 195 h 510"/>
                <a:gd name="T4" fmla="*/ 121 w 480"/>
                <a:gd name="T5" fmla="*/ 246 h 510"/>
                <a:gd name="T6" fmla="*/ 22 w 480"/>
                <a:gd name="T7" fmla="*/ 322 h 510"/>
                <a:gd name="T8" fmla="*/ 0 w 480"/>
                <a:gd name="T9" fmla="*/ 344 h 510"/>
                <a:gd name="T10" fmla="*/ 96 w 480"/>
                <a:gd name="T11" fmla="*/ 344 h 510"/>
                <a:gd name="T12" fmla="*/ 114 w 480"/>
                <a:gd name="T13" fmla="*/ 331 h 510"/>
                <a:gd name="T14" fmla="*/ 122 w 480"/>
                <a:gd name="T15" fmla="*/ 309 h 510"/>
                <a:gd name="T16" fmla="*/ 143 w 480"/>
                <a:gd name="T17" fmla="*/ 309 h 510"/>
                <a:gd name="T18" fmla="*/ 139 w 480"/>
                <a:gd name="T19" fmla="*/ 337 h 510"/>
                <a:gd name="T20" fmla="*/ 135 w 480"/>
                <a:gd name="T21" fmla="*/ 385 h 510"/>
                <a:gd name="T22" fmla="*/ 9 w 480"/>
                <a:gd name="T23" fmla="*/ 385 h 510"/>
                <a:gd name="T24" fmla="*/ 227 w 480"/>
                <a:gd name="T25" fmla="*/ 510 h 510"/>
                <a:gd name="T26" fmla="*/ 480 w 480"/>
                <a:gd name="T27" fmla="*/ 255 h 510"/>
                <a:gd name="T28" fmla="*/ 227 w 480"/>
                <a:gd name="T29" fmla="*/ 0 h 510"/>
                <a:gd name="T30" fmla="*/ 4 w 480"/>
                <a:gd name="T31" fmla="*/ 134 h 510"/>
                <a:gd name="T32" fmla="*/ 45 w 480"/>
                <a:gd name="T33" fmla="*/ 127 h 510"/>
                <a:gd name="T34" fmla="*/ 114 w 480"/>
                <a:gd name="T35" fmla="*/ 146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0" h="510">
                  <a:moveTo>
                    <a:pt x="114" y="146"/>
                  </a:moveTo>
                  <a:cubicBezTo>
                    <a:pt x="132" y="159"/>
                    <a:pt x="141" y="175"/>
                    <a:pt x="141" y="195"/>
                  </a:cubicBezTo>
                  <a:cubicBezTo>
                    <a:pt x="141" y="215"/>
                    <a:pt x="134" y="232"/>
                    <a:pt x="121" y="246"/>
                  </a:cubicBezTo>
                  <a:cubicBezTo>
                    <a:pt x="107" y="260"/>
                    <a:pt x="74" y="289"/>
                    <a:pt x="22" y="322"/>
                  </a:cubicBezTo>
                  <a:cubicBezTo>
                    <a:pt x="15" y="327"/>
                    <a:pt x="8" y="337"/>
                    <a:pt x="0" y="344"/>
                  </a:cubicBezTo>
                  <a:cubicBezTo>
                    <a:pt x="96" y="344"/>
                    <a:pt x="96" y="344"/>
                    <a:pt x="96" y="344"/>
                  </a:cubicBezTo>
                  <a:cubicBezTo>
                    <a:pt x="105" y="344"/>
                    <a:pt x="111" y="336"/>
                    <a:pt x="114" y="331"/>
                  </a:cubicBezTo>
                  <a:cubicBezTo>
                    <a:pt x="117" y="325"/>
                    <a:pt x="120" y="327"/>
                    <a:pt x="122" y="309"/>
                  </a:cubicBezTo>
                  <a:cubicBezTo>
                    <a:pt x="143" y="309"/>
                    <a:pt x="143" y="309"/>
                    <a:pt x="143" y="309"/>
                  </a:cubicBezTo>
                  <a:cubicBezTo>
                    <a:pt x="139" y="337"/>
                    <a:pt x="139" y="337"/>
                    <a:pt x="139" y="337"/>
                  </a:cubicBezTo>
                  <a:cubicBezTo>
                    <a:pt x="135" y="385"/>
                    <a:pt x="135" y="385"/>
                    <a:pt x="135" y="385"/>
                  </a:cubicBezTo>
                  <a:cubicBezTo>
                    <a:pt x="9" y="385"/>
                    <a:pt x="9" y="385"/>
                    <a:pt x="9" y="385"/>
                  </a:cubicBezTo>
                  <a:cubicBezTo>
                    <a:pt x="53" y="460"/>
                    <a:pt x="134" y="510"/>
                    <a:pt x="227" y="510"/>
                  </a:cubicBezTo>
                  <a:cubicBezTo>
                    <a:pt x="367" y="510"/>
                    <a:pt x="480" y="396"/>
                    <a:pt x="480" y="255"/>
                  </a:cubicBezTo>
                  <a:cubicBezTo>
                    <a:pt x="480" y="114"/>
                    <a:pt x="367" y="0"/>
                    <a:pt x="227" y="0"/>
                  </a:cubicBezTo>
                  <a:cubicBezTo>
                    <a:pt x="130" y="0"/>
                    <a:pt x="47" y="54"/>
                    <a:pt x="4" y="134"/>
                  </a:cubicBezTo>
                  <a:cubicBezTo>
                    <a:pt x="16" y="129"/>
                    <a:pt x="30" y="127"/>
                    <a:pt x="45" y="127"/>
                  </a:cubicBezTo>
                  <a:cubicBezTo>
                    <a:pt x="72" y="127"/>
                    <a:pt x="95" y="133"/>
                    <a:pt x="114" y="146"/>
                  </a:cubicBezTo>
                  <a:close/>
                </a:path>
              </a:pathLst>
            </a:custGeom>
            <a:noFill/>
            <a:ln w="12700">
              <a:noFill/>
            </a:ln>
            <a:effectLst>
              <a:innerShdw blurRad="63500" dist="50800">
                <a:prstClr val="black">
                  <a:alpha val="25000"/>
                </a:prstClr>
              </a:innerShdw>
            </a:effectLst>
          </p:spPr>
          <p:txBody>
            <a:bodyPr vert="horz" wrap="square" lIns="91440" tIns="45720" rIns="91440" bIns="45720" numCol="1" anchor="t" anchorCtr="0" compatLnSpc="1">
              <a:prstTxWarp prst="textNoShape">
                <a:avLst/>
              </a:prstTxWarp>
            </a:bodyPr>
            <a:lstStyle/>
            <a:p>
              <a:endParaRPr lang="en-US" dirty="0"/>
            </a:p>
          </p:txBody>
        </p:sp>
        <p:sp>
          <p:nvSpPr>
            <p:cNvPr id="52" name="Freeform 17"/>
            <p:cNvSpPr>
              <a:spLocks/>
            </p:cNvSpPr>
            <p:nvPr/>
          </p:nvSpPr>
          <p:spPr bwMode="auto">
            <a:xfrm>
              <a:off x="2017713" y="1708150"/>
              <a:ext cx="938891" cy="968375"/>
            </a:xfrm>
            <a:custGeom>
              <a:avLst/>
              <a:gdLst>
                <a:gd name="T0" fmla="*/ 10 w 161"/>
                <a:gd name="T1" fmla="*/ 34 h 258"/>
                <a:gd name="T2" fmla="*/ 50 w 161"/>
                <a:gd name="T3" fmla="*/ 20 h 258"/>
                <a:gd name="T4" fmla="*/ 87 w 161"/>
                <a:gd name="T5" fmla="*/ 32 h 258"/>
                <a:gd name="T6" fmla="*/ 99 w 161"/>
                <a:gd name="T7" fmla="*/ 64 h 258"/>
                <a:gd name="T8" fmla="*/ 86 w 161"/>
                <a:gd name="T9" fmla="*/ 106 h 258"/>
                <a:gd name="T10" fmla="*/ 31 w 161"/>
                <a:gd name="T11" fmla="*/ 164 h 258"/>
                <a:gd name="T12" fmla="*/ 0 w 161"/>
                <a:gd name="T13" fmla="*/ 196 h 258"/>
                <a:gd name="T14" fmla="*/ 27 w 161"/>
                <a:gd name="T15" fmla="*/ 258 h 258"/>
                <a:gd name="T16" fmla="*/ 153 w 161"/>
                <a:gd name="T17" fmla="*/ 258 h 258"/>
                <a:gd name="T18" fmla="*/ 157 w 161"/>
                <a:gd name="T19" fmla="*/ 210 h 258"/>
                <a:gd name="T20" fmla="*/ 161 w 161"/>
                <a:gd name="T21" fmla="*/ 182 h 258"/>
                <a:gd name="T22" fmla="*/ 140 w 161"/>
                <a:gd name="T23" fmla="*/ 182 h 258"/>
                <a:gd name="T24" fmla="*/ 132 w 161"/>
                <a:gd name="T25" fmla="*/ 204 h 258"/>
                <a:gd name="T26" fmla="*/ 114 w 161"/>
                <a:gd name="T27" fmla="*/ 217 h 258"/>
                <a:gd name="T28" fmla="*/ 18 w 161"/>
                <a:gd name="T29" fmla="*/ 217 h 258"/>
                <a:gd name="T30" fmla="*/ 40 w 161"/>
                <a:gd name="T31" fmla="*/ 195 h 258"/>
                <a:gd name="T32" fmla="*/ 139 w 161"/>
                <a:gd name="T33" fmla="*/ 119 h 258"/>
                <a:gd name="T34" fmla="*/ 159 w 161"/>
                <a:gd name="T35" fmla="*/ 68 h 258"/>
                <a:gd name="T36" fmla="*/ 132 w 161"/>
                <a:gd name="T37" fmla="*/ 19 h 258"/>
                <a:gd name="T38" fmla="*/ 63 w 161"/>
                <a:gd name="T39" fmla="*/ 0 h 258"/>
                <a:gd name="T40" fmla="*/ 22 w 161"/>
                <a:gd name="T41" fmla="*/ 7 h 258"/>
                <a:gd name="T42" fmla="*/ 9 w 161"/>
                <a:gd name="T43" fmla="*/ 34 h 258"/>
                <a:gd name="T44" fmla="*/ 10 w 161"/>
                <a:gd name="T45" fmla="*/ 34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1" h="258">
                  <a:moveTo>
                    <a:pt x="10" y="34"/>
                  </a:moveTo>
                  <a:cubicBezTo>
                    <a:pt x="18" y="24"/>
                    <a:pt x="33" y="20"/>
                    <a:pt x="50" y="20"/>
                  </a:cubicBezTo>
                  <a:cubicBezTo>
                    <a:pt x="63" y="20"/>
                    <a:pt x="78" y="24"/>
                    <a:pt x="87" y="32"/>
                  </a:cubicBezTo>
                  <a:cubicBezTo>
                    <a:pt x="95" y="40"/>
                    <a:pt x="99" y="50"/>
                    <a:pt x="99" y="64"/>
                  </a:cubicBezTo>
                  <a:cubicBezTo>
                    <a:pt x="99" y="78"/>
                    <a:pt x="95" y="92"/>
                    <a:pt x="86" y="106"/>
                  </a:cubicBezTo>
                  <a:cubicBezTo>
                    <a:pt x="77" y="120"/>
                    <a:pt x="56" y="140"/>
                    <a:pt x="31" y="164"/>
                  </a:cubicBezTo>
                  <a:cubicBezTo>
                    <a:pt x="19" y="176"/>
                    <a:pt x="9" y="187"/>
                    <a:pt x="0" y="196"/>
                  </a:cubicBezTo>
                  <a:cubicBezTo>
                    <a:pt x="6" y="218"/>
                    <a:pt x="15" y="239"/>
                    <a:pt x="27" y="258"/>
                  </a:cubicBezTo>
                  <a:cubicBezTo>
                    <a:pt x="153" y="258"/>
                    <a:pt x="153" y="258"/>
                    <a:pt x="153" y="258"/>
                  </a:cubicBezTo>
                  <a:cubicBezTo>
                    <a:pt x="157" y="210"/>
                    <a:pt x="157" y="210"/>
                    <a:pt x="157" y="210"/>
                  </a:cubicBezTo>
                  <a:cubicBezTo>
                    <a:pt x="161" y="182"/>
                    <a:pt x="161" y="182"/>
                    <a:pt x="161" y="182"/>
                  </a:cubicBezTo>
                  <a:cubicBezTo>
                    <a:pt x="140" y="182"/>
                    <a:pt x="140" y="182"/>
                    <a:pt x="140" y="182"/>
                  </a:cubicBezTo>
                  <a:cubicBezTo>
                    <a:pt x="138" y="200"/>
                    <a:pt x="135" y="198"/>
                    <a:pt x="132" y="204"/>
                  </a:cubicBezTo>
                  <a:cubicBezTo>
                    <a:pt x="129" y="209"/>
                    <a:pt x="123" y="217"/>
                    <a:pt x="114" y="217"/>
                  </a:cubicBezTo>
                  <a:cubicBezTo>
                    <a:pt x="18" y="217"/>
                    <a:pt x="18" y="217"/>
                    <a:pt x="18" y="217"/>
                  </a:cubicBezTo>
                  <a:cubicBezTo>
                    <a:pt x="26" y="210"/>
                    <a:pt x="33" y="200"/>
                    <a:pt x="40" y="195"/>
                  </a:cubicBezTo>
                  <a:cubicBezTo>
                    <a:pt x="92" y="162"/>
                    <a:pt x="125" y="133"/>
                    <a:pt x="139" y="119"/>
                  </a:cubicBezTo>
                  <a:cubicBezTo>
                    <a:pt x="152" y="105"/>
                    <a:pt x="159" y="88"/>
                    <a:pt x="159" y="68"/>
                  </a:cubicBezTo>
                  <a:cubicBezTo>
                    <a:pt x="159" y="48"/>
                    <a:pt x="150" y="32"/>
                    <a:pt x="132" y="19"/>
                  </a:cubicBezTo>
                  <a:cubicBezTo>
                    <a:pt x="113" y="6"/>
                    <a:pt x="90" y="0"/>
                    <a:pt x="63" y="0"/>
                  </a:cubicBezTo>
                  <a:cubicBezTo>
                    <a:pt x="48" y="0"/>
                    <a:pt x="34" y="2"/>
                    <a:pt x="22" y="7"/>
                  </a:cubicBezTo>
                  <a:cubicBezTo>
                    <a:pt x="17" y="15"/>
                    <a:pt x="13" y="24"/>
                    <a:pt x="9" y="34"/>
                  </a:cubicBezTo>
                  <a:cubicBezTo>
                    <a:pt x="9" y="34"/>
                    <a:pt x="9" y="34"/>
                    <a:pt x="10" y="34"/>
                  </a:cubicBezTo>
                  <a:close/>
                </a:path>
              </a:pathLst>
            </a:custGeom>
            <a:solidFill>
              <a:schemeClr val="tx2"/>
            </a:solidFill>
            <a:ln w="12700">
              <a:solidFill>
                <a:schemeClr val="tx2"/>
              </a:solidFill>
            </a:ln>
            <a:effectLst>
              <a:outerShdw blurRad="50800" dist="38100" algn="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53" name="Freeform 18"/>
            <p:cNvSpPr>
              <a:spLocks/>
            </p:cNvSpPr>
            <p:nvPr/>
          </p:nvSpPr>
          <p:spPr bwMode="auto">
            <a:xfrm>
              <a:off x="1987550" y="1889126"/>
              <a:ext cx="165100" cy="242888"/>
            </a:xfrm>
            <a:custGeom>
              <a:avLst/>
              <a:gdLst>
                <a:gd name="T0" fmla="*/ 40 w 44"/>
                <a:gd name="T1" fmla="*/ 39 h 65"/>
                <a:gd name="T2" fmla="*/ 20 w 44"/>
                <a:gd name="T3" fmla="*/ 5 h 65"/>
                <a:gd name="T4" fmla="*/ 12 w 44"/>
                <a:gd name="T5" fmla="*/ 0 h 65"/>
                <a:gd name="T6" fmla="*/ 0 w 44"/>
                <a:gd name="T7" fmla="*/ 65 h 65"/>
                <a:gd name="T8" fmla="*/ 6 w 44"/>
                <a:gd name="T9" fmla="*/ 65 h 65"/>
                <a:gd name="T10" fmla="*/ 40 w 44"/>
                <a:gd name="T11" fmla="*/ 39 h 65"/>
              </a:gdLst>
              <a:ahLst/>
              <a:cxnLst>
                <a:cxn ang="0">
                  <a:pos x="T0" y="T1"/>
                </a:cxn>
                <a:cxn ang="0">
                  <a:pos x="T2" y="T3"/>
                </a:cxn>
                <a:cxn ang="0">
                  <a:pos x="T4" y="T5"/>
                </a:cxn>
                <a:cxn ang="0">
                  <a:pos x="T6" y="T7"/>
                </a:cxn>
                <a:cxn ang="0">
                  <a:pos x="T8" y="T9"/>
                </a:cxn>
                <a:cxn ang="0">
                  <a:pos x="T10" y="T11"/>
                </a:cxn>
              </a:cxnLst>
              <a:rect l="0" t="0" r="r" b="b"/>
              <a:pathLst>
                <a:path w="44" h="65">
                  <a:moveTo>
                    <a:pt x="40" y="39"/>
                  </a:moveTo>
                  <a:cubicBezTo>
                    <a:pt x="44" y="22"/>
                    <a:pt x="39" y="12"/>
                    <a:pt x="20" y="5"/>
                  </a:cubicBezTo>
                  <a:cubicBezTo>
                    <a:pt x="16" y="4"/>
                    <a:pt x="13" y="2"/>
                    <a:pt x="12" y="0"/>
                  </a:cubicBezTo>
                  <a:cubicBezTo>
                    <a:pt x="5" y="21"/>
                    <a:pt x="1" y="42"/>
                    <a:pt x="0" y="65"/>
                  </a:cubicBezTo>
                  <a:cubicBezTo>
                    <a:pt x="2" y="65"/>
                    <a:pt x="4" y="65"/>
                    <a:pt x="6" y="65"/>
                  </a:cubicBezTo>
                  <a:cubicBezTo>
                    <a:pt x="26" y="65"/>
                    <a:pt x="37" y="56"/>
                    <a:pt x="40" y="39"/>
                  </a:cubicBezTo>
                  <a:close/>
                </a:path>
              </a:pathLst>
            </a:custGeom>
            <a:solidFill>
              <a:schemeClr val="tx2"/>
            </a:solidFill>
            <a:ln w="12700">
              <a:solidFill>
                <a:schemeClr val="tx2"/>
              </a:solidFill>
            </a:ln>
          </p:spPr>
          <p:txBody>
            <a:bodyPr vert="horz" wrap="square" lIns="91440" tIns="45720" rIns="91440" bIns="45720" numCol="1" anchor="t" anchorCtr="0" compatLnSpc="1">
              <a:prstTxWarp prst="textNoShape">
                <a:avLst/>
              </a:prstTxWarp>
            </a:bodyPr>
            <a:lstStyle/>
            <a:p>
              <a:endParaRPr lang="en-US" dirty="0"/>
            </a:p>
          </p:txBody>
        </p:sp>
      </p:grpSp>
      <p:grpSp>
        <p:nvGrpSpPr>
          <p:cNvPr id="54" name="Group 83"/>
          <p:cNvGrpSpPr/>
          <p:nvPr/>
        </p:nvGrpSpPr>
        <p:grpSpPr>
          <a:xfrm>
            <a:off x="329185" y="1556792"/>
            <a:ext cx="1294008" cy="914400"/>
            <a:chOff x="3540125" y="2657476"/>
            <a:chExt cx="2070100" cy="2133600"/>
          </a:xfrm>
        </p:grpSpPr>
        <p:sp>
          <p:nvSpPr>
            <p:cNvPr id="55" name="Freeform 6"/>
            <p:cNvSpPr>
              <a:spLocks/>
            </p:cNvSpPr>
            <p:nvPr/>
          </p:nvSpPr>
          <p:spPr bwMode="auto">
            <a:xfrm>
              <a:off x="3570288" y="2657476"/>
              <a:ext cx="2039937" cy="2133600"/>
            </a:xfrm>
            <a:custGeom>
              <a:avLst/>
              <a:gdLst>
                <a:gd name="T0" fmla="*/ 261 w 544"/>
                <a:gd name="T1" fmla="*/ 0 h 569"/>
                <a:gd name="T2" fmla="*/ 0 w 544"/>
                <a:gd name="T3" fmla="*/ 176 h 569"/>
                <a:gd name="T4" fmla="*/ 29 w 544"/>
                <a:gd name="T5" fmla="*/ 171 h 569"/>
                <a:gd name="T6" fmla="*/ 35 w 544"/>
                <a:gd name="T7" fmla="*/ 170 h 569"/>
                <a:gd name="T8" fmla="*/ 261 w 544"/>
                <a:gd name="T9" fmla="*/ 30 h 569"/>
                <a:gd name="T10" fmla="*/ 514 w 544"/>
                <a:gd name="T11" fmla="*/ 285 h 569"/>
                <a:gd name="T12" fmla="*/ 261 w 544"/>
                <a:gd name="T13" fmla="*/ 540 h 569"/>
                <a:gd name="T14" fmla="*/ 44 w 544"/>
                <a:gd name="T15" fmla="*/ 416 h 569"/>
                <a:gd name="T16" fmla="*/ 11 w 544"/>
                <a:gd name="T17" fmla="*/ 416 h 569"/>
                <a:gd name="T18" fmla="*/ 261 w 544"/>
                <a:gd name="T19" fmla="*/ 569 h 569"/>
                <a:gd name="T20" fmla="*/ 544 w 544"/>
                <a:gd name="T21" fmla="*/ 285 h 569"/>
                <a:gd name="T22" fmla="*/ 261 w 544"/>
                <a:gd name="T23" fmla="*/ 0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4" h="569">
                  <a:moveTo>
                    <a:pt x="261" y="0"/>
                  </a:moveTo>
                  <a:cubicBezTo>
                    <a:pt x="143" y="0"/>
                    <a:pt x="42" y="73"/>
                    <a:pt x="0" y="176"/>
                  </a:cubicBezTo>
                  <a:cubicBezTo>
                    <a:pt x="11" y="175"/>
                    <a:pt x="21" y="174"/>
                    <a:pt x="29" y="171"/>
                  </a:cubicBezTo>
                  <a:cubicBezTo>
                    <a:pt x="31" y="171"/>
                    <a:pt x="33" y="170"/>
                    <a:pt x="35" y="170"/>
                  </a:cubicBezTo>
                  <a:cubicBezTo>
                    <a:pt x="77" y="87"/>
                    <a:pt x="162" y="30"/>
                    <a:pt x="261" y="30"/>
                  </a:cubicBezTo>
                  <a:cubicBezTo>
                    <a:pt x="401" y="30"/>
                    <a:pt x="514" y="144"/>
                    <a:pt x="514" y="285"/>
                  </a:cubicBezTo>
                  <a:cubicBezTo>
                    <a:pt x="514" y="426"/>
                    <a:pt x="401" y="540"/>
                    <a:pt x="261" y="540"/>
                  </a:cubicBezTo>
                  <a:cubicBezTo>
                    <a:pt x="169" y="540"/>
                    <a:pt x="88" y="490"/>
                    <a:pt x="44" y="416"/>
                  </a:cubicBezTo>
                  <a:cubicBezTo>
                    <a:pt x="11" y="416"/>
                    <a:pt x="11" y="416"/>
                    <a:pt x="11" y="416"/>
                  </a:cubicBezTo>
                  <a:cubicBezTo>
                    <a:pt x="58" y="507"/>
                    <a:pt x="152" y="569"/>
                    <a:pt x="261" y="569"/>
                  </a:cubicBezTo>
                  <a:cubicBezTo>
                    <a:pt x="417" y="569"/>
                    <a:pt x="544" y="442"/>
                    <a:pt x="544" y="285"/>
                  </a:cubicBezTo>
                  <a:cubicBezTo>
                    <a:pt x="544" y="128"/>
                    <a:pt x="417" y="0"/>
                    <a:pt x="261" y="0"/>
                  </a:cubicBezTo>
                  <a:close/>
                </a:path>
              </a:pathLst>
            </a:custGeom>
            <a:solidFill>
              <a:schemeClr val="accent5"/>
            </a:solidFill>
            <a:ln w="12700">
              <a:solidFill>
                <a:schemeClr val="accent5"/>
              </a:solidFill>
            </a:ln>
          </p:spPr>
          <p:txBody>
            <a:bodyPr vert="horz" wrap="square" lIns="91440" tIns="45720" rIns="91440" bIns="45720" numCol="1" anchor="t" anchorCtr="0" compatLnSpc="1">
              <a:prstTxWarp prst="textNoShape">
                <a:avLst/>
              </a:prstTxWarp>
            </a:bodyPr>
            <a:lstStyle/>
            <a:p>
              <a:endParaRPr lang="en-US" dirty="0"/>
            </a:p>
          </p:txBody>
        </p:sp>
        <p:sp>
          <p:nvSpPr>
            <p:cNvPr id="56" name="Freeform 7"/>
            <p:cNvSpPr>
              <a:spLocks/>
            </p:cNvSpPr>
            <p:nvPr/>
          </p:nvSpPr>
          <p:spPr bwMode="auto">
            <a:xfrm>
              <a:off x="3540125" y="3294063"/>
              <a:ext cx="160337" cy="142875"/>
            </a:xfrm>
            <a:custGeom>
              <a:avLst/>
              <a:gdLst>
                <a:gd name="T0" fmla="*/ 31 w 43"/>
                <a:gd name="T1" fmla="*/ 38 h 38"/>
                <a:gd name="T2" fmla="*/ 43 w 43"/>
                <a:gd name="T3" fmla="*/ 0 h 38"/>
                <a:gd name="T4" fmla="*/ 37 w 43"/>
                <a:gd name="T5" fmla="*/ 1 h 38"/>
                <a:gd name="T6" fmla="*/ 8 w 43"/>
                <a:gd name="T7" fmla="*/ 6 h 38"/>
                <a:gd name="T8" fmla="*/ 0 w 43"/>
                <a:gd name="T9" fmla="*/ 36 h 38"/>
                <a:gd name="T10" fmla="*/ 20 w 43"/>
                <a:gd name="T11" fmla="*/ 36 h 38"/>
                <a:gd name="T12" fmla="*/ 31 w 43"/>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43" h="38">
                  <a:moveTo>
                    <a:pt x="31" y="38"/>
                  </a:moveTo>
                  <a:cubicBezTo>
                    <a:pt x="34" y="28"/>
                    <a:pt x="38" y="9"/>
                    <a:pt x="43" y="0"/>
                  </a:cubicBezTo>
                  <a:cubicBezTo>
                    <a:pt x="41" y="0"/>
                    <a:pt x="39" y="1"/>
                    <a:pt x="37" y="1"/>
                  </a:cubicBezTo>
                  <a:cubicBezTo>
                    <a:pt x="29" y="4"/>
                    <a:pt x="19" y="5"/>
                    <a:pt x="8" y="6"/>
                  </a:cubicBezTo>
                  <a:cubicBezTo>
                    <a:pt x="5" y="13"/>
                    <a:pt x="3" y="29"/>
                    <a:pt x="0" y="36"/>
                  </a:cubicBezTo>
                  <a:cubicBezTo>
                    <a:pt x="20" y="36"/>
                    <a:pt x="20" y="36"/>
                    <a:pt x="20" y="36"/>
                  </a:cubicBezTo>
                  <a:cubicBezTo>
                    <a:pt x="24" y="36"/>
                    <a:pt x="28" y="37"/>
                    <a:pt x="31" y="38"/>
                  </a:cubicBezTo>
                  <a:close/>
                </a:path>
              </a:pathLst>
            </a:custGeom>
            <a:solidFill>
              <a:schemeClr val="accent5"/>
            </a:solidFill>
            <a:ln w="12700">
              <a:solidFill>
                <a:schemeClr val="accent5"/>
              </a:solidFill>
            </a:ln>
          </p:spPr>
          <p:txBody>
            <a:bodyPr vert="horz" wrap="square" lIns="91440" tIns="45720" rIns="91440" bIns="45720" numCol="1" anchor="t" anchorCtr="0" compatLnSpc="1">
              <a:prstTxWarp prst="textNoShape">
                <a:avLst/>
              </a:prstTxWarp>
            </a:bodyPr>
            <a:lstStyle/>
            <a:p>
              <a:endParaRPr lang="en-US" dirty="0"/>
            </a:p>
          </p:txBody>
        </p:sp>
        <p:sp>
          <p:nvSpPr>
            <p:cNvPr id="57" name="Freeform 9"/>
            <p:cNvSpPr>
              <a:spLocks/>
            </p:cNvSpPr>
            <p:nvPr/>
          </p:nvSpPr>
          <p:spPr bwMode="auto">
            <a:xfrm>
              <a:off x="3700463" y="2770188"/>
              <a:ext cx="1797050" cy="1911350"/>
            </a:xfrm>
            <a:custGeom>
              <a:avLst/>
              <a:gdLst>
                <a:gd name="T0" fmla="*/ 54 w 479"/>
                <a:gd name="T1" fmla="*/ 121 h 510"/>
                <a:gd name="T2" fmla="*/ 54 w 479"/>
                <a:gd name="T3" fmla="*/ 348 h 510"/>
                <a:gd name="T4" fmla="*/ 60 w 479"/>
                <a:gd name="T5" fmla="*/ 362 h 510"/>
                <a:gd name="T6" fmla="*/ 81 w 479"/>
                <a:gd name="T7" fmla="*/ 366 h 510"/>
                <a:gd name="T8" fmla="*/ 102 w 479"/>
                <a:gd name="T9" fmla="*/ 366 h 510"/>
                <a:gd name="T10" fmla="*/ 102 w 479"/>
                <a:gd name="T11" fmla="*/ 386 h 510"/>
                <a:gd name="T12" fmla="*/ 24 w 479"/>
                <a:gd name="T13" fmla="*/ 386 h 510"/>
                <a:gd name="T14" fmla="*/ 9 w 479"/>
                <a:gd name="T15" fmla="*/ 386 h 510"/>
                <a:gd name="T16" fmla="*/ 226 w 479"/>
                <a:gd name="T17" fmla="*/ 510 h 510"/>
                <a:gd name="T18" fmla="*/ 479 w 479"/>
                <a:gd name="T19" fmla="*/ 255 h 510"/>
                <a:gd name="T20" fmla="*/ 226 w 479"/>
                <a:gd name="T21" fmla="*/ 0 h 510"/>
                <a:gd name="T22" fmla="*/ 0 w 479"/>
                <a:gd name="T23" fmla="*/ 140 h 510"/>
                <a:gd name="T24" fmla="*/ 41 w 479"/>
                <a:gd name="T25" fmla="*/ 121 h 510"/>
                <a:gd name="T26" fmla="*/ 54 w 479"/>
                <a:gd name="T27" fmla="*/ 121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9" h="510">
                  <a:moveTo>
                    <a:pt x="54" y="121"/>
                  </a:moveTo>
                  <a:cubicBezTo>
                    <a:pt x="54" y="348"/>
                    <a:pt x="54" y="348"/>
                    <a:pt x="54" y="348"/>
                  </a:cubicBezTo>
                  <a:cubicBezTo>
                    <a:pt x="54" y="355"/>
                    <a:pt x="56" y="359"/>
                    <a:pt x="60" y="362"/>
                  </a:cubicBezTo>
                  <a:cubicBezTo>
                    <a:pt x="64" y="365"/>
                    <a:pt x="71" y="366"/>
                    <a:pt x="81" y="366"/>
                  </a:cubicBezTo>
                  <a:cubicBezTo>
                    <a:pt x="102" y="366"/>
                    <a:pt x="102" y="366"/>
                    <a:pt x="102" y="366"/>
                  </a:cubicBezTo>
                  <a:cubicBezTo>
                    <a:pt x="102" y="386"/>
                    <a:pt x="102" y="386"/>
                    <a:pt x="102" y="386"/>
                  </a:cubicBezTo>
                  <a:cubicBezTo>
                    <a:pt x="24" y="386"/>
                    <a:pt x="24" y="386"/>
                    <a:pt x="24" y="386"/>
                  </a:cubicBezTo>
                  <a:cubicBezTo>
                    <a:pt x="9" y="386"/>
                    <a:pt x="9" y="386"/>
                    <a:pt x="9" y="386"/>
                  </a:cubicBezTo>
                  <a:cubicBezTo>
                    <a:pt x="53" y="460"/>
                    <a:pt x="134" y="510"/>
                    <a:pt x="226" y="510"/>
                  </a:cubicBezTo>
                  <a:cubicBezTo>
                    <a:pt x="366" y="510"/>
                    <a:pt x="479" y="396"/>
                    <a:pt x="479" y="255"/>
                  </a:cubicBezTo>
                  <a:cubicBezTo>
                    <a:pt x="479" y="114"/>
                    <a:pt x="366" y="0"/>
                    <a:pt x="226" y="0"/>
                  </a:cubicBezTo>
                  <a:cubicBezTo>
                    <a:pt x="127" y="0"/>
                    <a:pt x="42" y="57"/>
                    <a:pt x="0" y="140"/>
                  </a:cubicBezTo>
                  <a:cubicBezTo>
                    <a:pt x="12" y="136"/>
                    <a:pt x="26" y="130"/>
                    <a:pt x="41" y="121"/>
                  </a:cubicBezTo>
                  <a:lnTo>
                    <a:pt x="54" y="121"/>
                  </a:lnTo>
                  <a:close/>
                </a:path>
              </a:pathLst>
            </a:custGeom>
            <a:noFill/>
            <a:ln>
              <a:noFill/>
            </a:ln>
            <a:effectLst>
              <a:innerShdw blurRad="63500" dist="50800">
                <a:prstClr val="black">
                  <a:alpha val="25000"/>
                </a:prstClr>
              </a:innerShdw>
            </a:effectLst>
          </p:spPr>
          <p:txBody>
            <a:bodyPr vert="horz" wrap="square" lIns="91440" tIns="45720" rIns="91440" bIns="45720" numCol="1" anchor="t" anchorCtr="0" compatLnSpc="1">
              <a:prstTxWarp prst="textNoShape">
                <a:avLst/>
              </a:prstTxWarp>
            </a:bodyPr>
            <a:lstStyle/>
            <a:p>
              <a:endParaRPr lang="en-US" dirty="0"/>
            </a:p>
          </p:txBody>
        </p:sp>
        <p:sp>
          <p:nvSpPr>
            <p:cNvPr id="58" name="Freeform 8"/>
            <p:cNvSpPr>
              <a:spLocks/>
            </p:cNvSpPr>
            <p:nvPr/>
          </p:nvSpPr>
          <p:spPr bwMode="auto">
            <a:xfrm>
              <a:off x="3573463" y="4102894"/>
              <a:ext cx="161925" cy="117475"/>
            </a:xfrm>
            <a:custGeom>
              <a:avLst/>
              <a:gdLst>
                <a:gd name="T0" fmla="*/ 27 w 43"/>
                <a:gd name="T1" fmla="*/ 0 h 31"/>
                <a:gd name="T2" fmla="*/ 23 w 43"/>
                <a:gd name="T3" fmla="*/ 7 h 31"/>
                <a:gd name="T4" fmla="*/ 1 w 43"/>
                <a:gd name="T5" fmla="*/ 11 h 31"/>
                <a:gd name="T6" fmla="*/ 0 w 43"/>
                <a:gd name="T7" fmla="*/ 11 h 31"/>
                <a:gd name="T8" fmla="*/ 10 w 43"/>
                <a:gd name="T9" fmla="*/ 31 h 31"/>
                <a:gd name="T10" fmla="*/ 43 w 43"/>
                <a:gd name="T11" fmla="*/ 31 h 31"/>
                <a:gd name="T12" fmla="*/ 27 w 43"/>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43" h="31">
                  <a:moveTo>
                    <a:pt x="27" y="0"/>
                  </a:moveTo>
                  <a:cubicBezTo>
                    <a:pt x="26" y="3"/>
                    <a:pt x="25" y="5"/>
                    <a:pt x="23" y="7"/>
                  </a:cubicBezTo>
                  <a:cubicBezTo>
                    <a:pt x="19" y="9"/>
                    <a:pt x="12" y="11"/>
                    <a:pt x="1" y="11"/>
                  </a:cubicBezTo>
                  <a:cubicBezTo>
                    <a:pt x="0" y="11"/>
                    <a:pt x="0" y="11"/>
                    <a:pt x="0" y="11"/>
                  </a:cubicBezTo>
                  <a:cubicBezTo>
                    <a:pt x="3" y="18"/>
                    <a:pt x="6" y="24"/>
                    <a:pt x="10" y="31"/>
                  </a:cubicBezTo>
                  <a:cubicBezTo>
                    <a:pt x="43" y="31"/>
                    <a:pt x="43" y="31"/>
                    <a:pt x="43" y="31"/>
                  </a:cubicBezTo>
                  <a:cubicBezTo>
                    <a:pt x="37" y="21"/>
                    <a:pt x="32" y="11"/>
                    <a:pt x="27" y="0"/>
                  </a:cubicBezTo>
                  <a:close/>
                </a:path>
              </a:pathLst>
            </a:custGeom>
            <a:solidFill>
              <a:schemeClr val="accent5"/>
            </a:solidFill>
            <a:ln w="12700">
              <a:solidFill>
                <a:schemeClr val="accent5"/>
              </a:solidFill>
            </a:ln>
          </p:spPr>
          <p:txBody>
            <a:bodyPr vert="horz" wrap="square" lIns="91440" tIns="45720" rIns="91440" bIns="45720" numCol="1" anchor="t" anchorCtr="0" compatLnSpc="1">
              <a:prstTxWarp prst="textNoShape">
                <a:avLst/>
              </a:prstTxWarp>
            </a:bodyPr>
            <a:lstStyle/>
            <a:p>
              <a:endParaRPr lang="en-US" dirty="0"/>
            </a:p>
          </p:txBody>
        </p:sp>
        <p:sp>
          <p:nvSpPr>
            <p:cNvPr id="59" name="Freeform 10"/>
            <p:cNvSpPr>
              <a:spLocks/>
            </p:cNvSpPr>
            <p:nvPr/>
          </p:nvSpPr>
          <p:spPr bwMode="auto">
            <a:xfrm>
              <a:off x="3651250" y="3226595"/>
              <a:ext cx="925472" cy="993776"/>
            </a:xfrm>
            <a:custGeom>
              <a:avLst/>
              <a:gdLst>
                <a:gd name="T0" fmla="*/ 3 w 114"/>
                <a:gd name="T1" fmla="*/ 59 h 265"/>
                <a:gd name="T2" fmla="*/ 7 w 114"/>
                <a:gd name="T3" fmla="*/ 73 h 265"/>
                <a:gd name="T4" fmla="*/ 7 w 114"/>
                <a:gd name="T5" fmla="*/ 227 h 265"/>
                <a:gd name="T6" fmla="*/ 5 w 114"/>
                <a:gd name="T7" fmla="*/ 234 h 265"/>
                <a:gd name="T8" fmla="*/ 21 w 114"/>
                <a:gd name="T9" fmla="*/ 265 h 265"/>
                <a:gd name="T10" fmla="*/ 36 w 114"/>
                <a:gd name="T11" fmla="*/ 265 h 265"/>
                <a:gd name="T12" fmla="*/ 114 w 114"/>
                <a:gd name="T13" fmla="*/ 265 h 265"/>
                <a:gd name="T14" fmla="*/ 114 w 114"/>
                <a:gd name="T15" fmla="*/ 245 h 265"/>
                <a:gd name="T16" fmla="*/ 93 w 114"/>
                <a:gd name="T17" fmla="*/ 245 h 265"/>
                <a:gd name="T18" fmla="*/ 72 w 114"/>
                <a:gd name="T19" fmla="*/ 241 h 265"/>
                <a:gd name="T20" fmla="*/ 66 w 114"/>
                <a:gd name="T21" fmla="*/ 227 h 265"/>
                <a:gd name="T22" fmla="*/ 66 w 114"/>
                <a:gd name="T23" fmla="*/ 0 h 265"/>
                <a:gd name="T24" fmla="*/ 53 w 114"/>
                <a:gd name="T25" fmla="*/ 0 h 265"/>
                <a:gd name="T26" fmla="*/ 12 w 114"/>
                <a:gd name="T27" fmla="*/ 19 h 265"/>
                <a:gd name="T28" fmla="*/ 0 w 114"/>
                <a:gd name="T29" fmla="*/ 57 h 265"/>
                <a:gd name="T30" fmla="*/ 3 w 114"/>
                <a:gd name="T31" fmla="*/ 59 h 265"/>
                <a:gd name="connsiteX0" fmla="*/ 263 w 10000"/>
                <a:gd name="connsiteY0" fmla="*/ 2226 h 10000"/>
                <a:gd name="connsiteX1" fmla="*/ 614 w 10000"/>
                <a:gd name="connsiteY1" fmla="*/ 2755 h 10000"/>
                <a:gd name="connsiteX2" fmla="*/ 614 w 10000"/>
                <a:gd name="connsiteY2" fmla="*/ 8566 h 10000"/>
                <a:gd name="connsiteX3" fmla="*/ 551 w 10000"/>
                <a:gd name="connsiteY3" fmla="*/ 8902 h 10000"/>
                <a:gd name="connsiteX4" fmla="*/ 1842 w 10000"/>
                <a:gd name="connsiteY4" fmla="*/ 10000 h 10000"/>
                <a:gd name="connsiteX5" fmla="*/ 3158 w 10000"/>
                <a:gd name="connsiteY5" fmla="*/ 10000 h 10000"/>
                <a:gd name="connsiteX6" fmla="*/ 10000 w 10000"/>
                <a:gd name="connsiteY6" fmla="*/ 10000 h 10000"/>
                <a:gd name="connsiteX7" fmla="*/ 10000 w 10000"/>
                <a:gd name="connsiteY7" fmla="*/ 9245 h 10000"/>
                <a:gd name="connsiteX8" fmla="*/ 8158 w 10000"/>
                <a:gd name="connsiteY8" fmla="*/ 9245 h 10000"/>
                <a:gd name="connsiteX9" fmla="*/ 6316 w 10000"/>
                <a:gd name="connsiteY9" fmla="*/ 9094 h 10000"/>
                <a:gd name="connsiteX10" fmla="*/ 5789 w 10000"/>
                <a:gd name="connsiteY10" fmla="*/ 8566 h 10000"/>
                <a:gd name="connsiteX11" fmla="*/ 5789 w 10000"/>
                <a:gd name="connsiteY11" fmla="*/ 0 h 10000"/>
                <a:gd name="connsiteX12" fmla="*/ 4649 w 10000"/>
                <a:gd name="connsiteY12" fmla="*/ 0 h 10000"/>
                <a:gd name="connsiteX13" fmla="*/ 1053 w 10000"/>
                <a:gd name="connsiteY13" fmla="*/ 717 h 10000"/>
                <a:gd name="connsiteX14" fmla="*/ 0 w 10000"/>
                <a:gd name="connsiteY14" fmla="*/ 2151 h 10000"/>
                <a:gd name="connsiteX15" fmla="*/ 263 w 10000"/>
                <a:gd name="connsiteY15" fmla="*/ 222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00" h="10000">
                  <a:moveTo>
                    <a:pt x="263" y="2226"/>
                  </a:moveTo>
                  <a:cubicBezTo>
                    <a:pt x="439" y="2302"/>
                    <a:pt x="614" y="2491"/>
                    <a:pt x="614" y="2755"/>
                  </a:cubicBezTo>
                  <a:cubicBezTo>
                    <a:pt x="614" y="8566"/>
                    <a:pt x="624" y="7542"/>
                    <a:pt x="614" y="8566"/>
                  </a:cubicBezTo>
                  <a:cubicBezTo>
                    <a:pt x="604" y="9590"/>
                    <a:pt x="638" y="8827"/>
                    <a:pt x="551" y="8902"/>
                  </a:cubicBezTo>
                  <a:cubicBezTo>
                    <a:pt x="989" y="9317"/>
                    <a:pt x="1316" y="9623"/>
                    <a:pt x="1842" y="10000"/>
                  </a:cubicBezTo>
                  <a:lnTo>
                    <a:pt x="3158" y="10000"/>
                  </a:lnTo>
                  <a:lnTo>
                    <a:pt x="10000" y="10000"/>
                  </a:lnTo>
                  <a:lnTo>
                    <a:pt x="10000" y="9245"/>
                  </a:lnTo>
                  <a:lnTo>
                    <a:pt x="8158" y="9245"/>
                  </a:lnTo>
                  <a:cubicBezTo>
                    <a:pt x="7281" y="9245"/>
                    <a:pt x="6667" y="9208"/>
                    <a:pt x="6316" y="9094"/>
                  </a:cubicBezTo>
                  <a:cubicBezTo>
                    <a:pt x="5965" y="8981"/>
                    <a:pt x="5789" y="8830"/>
                    <a:pt x="5789" y="8566"/>
                  </a:cubicBezTo>
                  <a:lnTo>
                    <a:pt x="5789" y="0"/>
                  </a:lnTo>
                  <a:lnTo>
                    <a:pt x="4649" y="0"/>
                  </a:lnTo>
                  <a:cubicBezTo>
                    <a:pt x="3333" y="340"/>
                    <a:pt x="2105" y="566"/>
                    <a:pt x="1053" y="717"/>
                  </a:cubicBezTo>
                  <a:cubicBezTo>
                    <a:pt x="614" y="1057"/>
                    <a:pt x="263" y="1774"/>
                    <a:pt x="0" y="2151"/>
                  </a:cubicBezTo>
                  <a:cubicBezTo>
                    <a:pt x="88" y="2151"/>
                    <a:pt x="175" y="2189"/>
                    <a:pt x="263" y="2226"/>
                  </a:cubicBezTo>
                  <a:close/>
                </a:path>
              </a:pathLst>
            </a:custGeom>
            <a:solidFill>
              <a:schemeClr val="accent5"/>
            </a:solidFill>
            <a:ln w="12700">
              <a:solidFill>
                <a:schemeClr val="accent5"/>
              </a:solidFill>
            </a:ln>
            <a:effectLst>
              <a:outerShdw blurRad="50800" dist="38100" algn="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3160291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www.actuariesindia.org</a:t>
            </a:r>
          </a:p>
          <a:p>
            <a:endParaRPr lang="en-US" dirty="0"/>
          </a:p>
        </p:txBody>
      </p:sp>
      <p:sp>
        <p:nvSpPr>
          <p:cNvPr id="6" name="Title 1"/>
          <p:cNvSpPr>
            <a:spLocks noGrp="1"/>
          </p:cNvSpPr>
          <p:nvPr>
            <p:ph type="title"/>
          </p:nvPr>
        </p:nvSpPr>
        <p:spPr>
          <a:xfrm>
            <a:off x="457200" y="209773"/>
            <a:ext cx="7497763" cy="842963"/>
          </a:xfrm>
        </p:spPr>
        <p:txBody>
          <a:bodyPr>
            <a:noAutofit/>
          </a:bodyPr>
          <a:lstStyle/>
          <a:p>
            <a:r>
              <a:rPr lang="en-US" sz="3000" dirty="0" smtClean="0">
                <a:latin typeface="+mj-lt"/>
                <a:cs typeface="Arial" pitchFamily="34" charset="0"/>
              </a:rPr>
              <a:t>Risks associated with Actuarial Advice</a:t>
            </a:r>
            <a:r>
              <a:rPr lang="en-US" sz="3000" dirty="0">
                <a:latin typeface="+mj-lt"/>
              </a:rPr>
              <a:t> </a:t>
            </a:r>
            <a:r>
              <a:rPr lang="en-US" sz="3000" dirty="0" smtClean="0">
                <a:latin typeface="+mj-lt"/>
              </a:rPr>
              <a:t>(1/3)</a:t>
            </a:r>
            <a:endParaRPr lang="en-US" sz="3000" dirty="0" smtClean="0">
              <a:solidFill>
                <a:schemeClr val="bg1">
                  <a:lumMod val="50000"/>
                </a:schemeClr>
              </a:solidFill>
              <a:latin typeface="+mj-lt"/>
            </a:endParaRPr>
          </a:p>
        </p:txBody>
      </p:sp>
      <p:pic>
        <p:nvPicPr>
          <p:cNvPr id="7" name="Picture 15" descr="GB_21-10_WNS Pharmaceutical Services_fi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84312"/>
            <a:ext cx="9144000" cy="4953000"/>
          </a:xfrm>
          <a:prstGeom prst="rect">
            <a:avLst/>
          </a:prstGeom>
          <a:noFill/>
          <a:ln w="9525">
            <a:solidFill>
              <a:srgbClr val="BA732C"/>
            </a:solidFill>
            <a:miter lim="800000"/>
            <a:headEnd/>
            <a:tailEnd/>
          </a:ln>
          <a:extLst>
            <a:ext uri="{909E8E84-426E-40DD-AFC4-6F175D3DCCD1}">
              <a14:hiddenFill xmlns:a14="http://schemas.microsoft.com/office/drawing/2010/main">
                <a:solidFill>
                  <a:srgbClr val="FFFFFF"/>
                </a:solidFill>
              </a14:hiddenFill>
            </a:ext>
          </a:extLst>
        </p:spPr>
      </p:pic>
      <p:sp>
        <p:nvSpPr>
          <p:cNvPr id="12" name="Pentagon 11"/>
          <p:cNvSpPr/>
          <p:nvPr/>
        </p:nvSpPr>
        <p:spPr>
          <a:xfrm>
            <a:off x="3086100" y="2211978"/>
            <a:ext cx="2849562" cy="1188720"/>
          </a:xfrm>
          <a:prstGeom prst="homePlate">
            <a:avLst>
              <a:gd name="adj" fmla="val 18774"/>
            </a:avLst>
          </a:prstGeom>
          <a:solidFill>
            <a:schemeClr val="accent6">
              <a:lumMod val="75000"/>
            </a:schemeClr>
          </a:solidFill>
          <a:ln>
            <a:solidFill>
              <a:schemeClr val="bg1"/>
            </a:solidFill>
          </a:ln>
          <a:effectLst>
            <a:outerShdw blurRad="50800" dist="38100" algn="l" rotWithShape="0">
              <a:prstClr val="black">
                <a:alpha val="40000"/>
              </a:prstClr>
            </a:outerShdw>
          </a:effectLst>
        </p:spPr>
        <p:txBody>
          <a:bodyPr lIns="45720" rIns="18288" anchor="ctr"/>
          <a:lstStyle/>
          <a:p>
            <a:pPr marL="230400" indent="-114300">
              <a:spcBef>
                <a:spcPts val="0"/>
              </a:spcBef>
              <a:buFont typeface="Arial" pitchFamily="34" charset="0"/>
              <a:buChar char="•"/>
              <a:defRPr/>
            </a:pPr>
            <a:r>
              <a:rPr lang="en-US" sz="1600" b="1" dirty="0">
                <a:solidFill>
                  <a:schemeClr val="bg1"/>
                </a:solidFill>
              </a:rPr>
              <a:t>Certifying reserve including IBNR</a:t>
            </a:r>
          </a:p>
          <a:p>
            <a:pPr marL="230400" indent="-114300">
              <a:spcBef>
                <a:spcPts val="300"/>
              </a:spcBef>
              <a:buFont typeface="Arial" pitchFamily="34" charset="0"/>
              <a:buChar char="•"/>
              <a:defRPr/>
            </a:pPr>
            <a:r>
              <a:rPr lang="en-US" sz="1600" b="1" dirty="0">
                <a:solidFill>
                  <a:schemeClr val="bg1"/>
                </a:solidFill>
              </a:rPr>
              <a:t>Solvency margin certification</a:t>
            </a:r>
          </a:p>
        </p:txBody>
      </p:sp>
      <p:sp>
        <p:nvSpPr>
          <p:cNvPr id="17" name="Oval 16"/>
          <p:cNvSpPr/>
          <p:nvPr/>
        </p:nvSpPr>
        <p:spPr bwMode="auto">
          <a:xfrm>
            <a:off x="2897188" y="2060848"/>
            <a:ext cx="274637" cy="273050"/>
          </a:xfrm>
          <a:prstGeom prst="ellipse">
            <a:avLst/>
          </a:prstGeom>
          <a:solidFill>
            <a:schemeClr val="accent6">
              <a:lumMod val="60000"/>
              <a:lumOff val="4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r>
              <a:rPr lang="en-US" sz="1100" b="1" dirty="0">
                <a:latin typeface="Arial" pitchFamily="34" charset="0"/>
              </a:rPr>
              <a:t>1</a:t>
            </a:r>
          </a:p>
        </p:txBody>
      </p:sp>
      <p:sp>
        <p:nvSpPr>
          <p:cNvPr id="19" name="Content Placeholder 3"/>
          <p:cNvSpPr txBox="1">
            <a:spLocks/>
          </p:cNvSpPr>
          <p:nvPr/>
        </p:nvSpPr>
        <p:spPr bwMode="auto">
          <a:xfrm>
            <a:off x="6019799" y="2197372"/>
            <a:ext cx="3008314" cy="1203325"/>
          </a:xfrm>
          <a:prstGeom prst="rect">
            <a:avLst/>
          </a:prstGeom>
          <a:noFill/>
          <a:ln w="9525" algn="ctr">
            <a:noFill/>
            <a:miter lim="800000"/>
            <a:headEnd/>
            <a:tailEnd/>
          </a:ln>
        </p:spPr>
        <p:txBody>
          <a:bodyPr lIns="45720" rIns="45720" anchor="ctr"/>
          <a:lstStyle/>
          <a:p>
            <a:pPr marL="228600" indent="-228600" eaLnBrk="0" hangingPunct="0">
              <a:spcBef>
                <a:spcPts val="300"/>
              </a:spcBef>
              <a:spcAft>
                <a:spcPts val="0"/>
              </a:spcAft>
              <a:buClr>
                <a:schemeClr val="tx1"/>
              </a:buClr>
              <a:buFont typeface="Wingdings" pitchFamily="2" charset="2"/>
              <a:buChar char="§"/>
              <a:defRPr/>
            </a:pPr>
            <a:r>
              <a:rPr lang="en-US" sz="1600" b="1" kern="0" dirty="0">
                <a:solidFill>
                  <a:schemeClr val="tx1">
                    <a:lumMod val="95000"/>
                    <a:lumOff val="5000"/>
                  </a:schemeClr>
                </a:solidFill>
              </a:rPr>
              <a:t>Insufficient IBNR leading to risk of insolvency</a:t>
            </a:r>
          </a:p>
          <a:p>
            <a:pPr marL="228600" indent="-228600" eaLnBrk="0" hangingPunct="0">
              <a:spcBef>
                <a:spcPts val="300"/>
              </a:spcBef>
              <a:spcAft>
                <a:spcPts val="0"/>
              </a:spcAft>
              <a:buClr>
                <a:schemeClr val="tx1"/>
              </a:buClr>
              <a:buFont typeface="Wingdings" pitchFamily="2" charset="2"/>
              <a:buChar char="§"/>
              <a:defRPr/>
            </a:pPr>
            <a:r>
              <a:rPr lang="en-US" sz="1600" b="1" kern="0" dirty="0">
                <a:solidFill>
                  <a:schemeClr val="tx1">
                    <a:lumMod val="95000"/>
                    <a:lumOff val="5000"/>
                  </a:schemeClr>
                </a:solidFill>
              </a:rPr>
              <a:t>Over or under estimation of solvency position</a:t>
            </a:r>
          </a:p>
        </p:txBody>
      </p:sp>
      <p:sp>
        <p:nvSpPr>
          <p:cNvPr id="20" name="Rectangle 19"/>
          <p:cNvSpPr/>
          <p:nvPr/>
        </p:nvSpPr>
        <p:spPr>
          <a:xfrm>
            <a:off x="3065462" y="1397788"/>
            <a:ext cx="2649538" cy="457200"/>
          </a:xfrm>
          <a:prstGeom prst="rect">
            <a:avLst/>
          </a:prstGeom>
          <a:solidFill>
            <a:schemeClr val="accent6">
              <a:lumMod val="50000"/>
            </a:schemeClr>
          </a:solidFill>
          <a:ln>
            <a:solidFill>
              <a:schemeClr val="tx2"/>
            </a:solidFill>
          </a:ln>
        </p:spPr>
        <p:txBody>
          <a:bodyPr wrap="square" anchor="ctr">
            <a:noAutofit/>
          </a:bodyPr>
          <a:lstStyle/>
          <a:p>
            <a:pPr algn="ctr">
              <a:defRPr/>
            </a:pPr>
            <a:r>
              <a:rPr lang="en-US" sz="1600" b="1" dirty="0" smtClean="0">
                <a:solidFill>
                  <a:schemeClr val="bg1"/>
                </a:solidFill>
              </a:rPr>
              <a:t>Areas of AA advice</a:t>
            </a:r>
            <a:endParaRPr lang="en-US" sz="1600" b="1" dirty="0">
              <a:solidFill>
                <a:schemeClr val="bg1"/>
              </a:solidFill>
            </a:endParaRPr>
          </a:p>
        </p:txBody>
      </p:sp>
      <p:sp>
        <p:nvSpPr>
          <p:cNvPr id="21" name="Rectangle 20"/>
          <p:cNvSpPr/>
          <p:nvPr/>
        </p:nvSpPr>
        <p:spPr>
          <a:xfrm>
            <a:off x="6308725" y="1397787"/>
            <a:ext cx="2590800" cy="457200"/>
          </a:xfrm>
          <a:prstGeom prst="rect">
            <a:avLst/>
          </a:prstGeom>
          <a:solidFill>
            <a:schemeClr val="accent6">
              <a:lumMod val="50000"/>
            </a:schemeClr>
          </a:solidFill>
          <a:ln>
            <a:solidFill>
              <a:schemeClr val="tx2"/>
            </a:solidFill>
          </a:ln>
        </p:spPr>
        <p:txBody>
          <a:bodyPr wrap="square" anchor="ctr">
            <a:noAutofit/>
          </a:bodyPr>
          <a:lstStyle/>
          <a:p>
            <a:pPr algn="ctr"/>
            <a:r>
              <a:rPr lang="en-US" sz="1600" b="1" dirty="0">
                <a:solidFill>
                  <a:schemeClr val="bg1"/>
                </a:solidFill>
              </a:rPr>
              <a:t>What can go wrong?</a:t>
            </a:r>
          </a:p>
        </p:txBody>
      </p:sp>
      <p:sp>
        <p:nvSpPr>
          <p:cNvPr id="23" name="Pentagon 22"/>
          <p:cNvSpPr/>
          <p:nvPr/>
        </p:nvSpPr>
        <p:spPr>
          <a:xfrm>
            <a:off x="3070671" y="4466471"/>
            <a:ext cx="2849562" cy="1188720"/>
          </a:xfrm>
          <a:prstGeom prst="homePlate">
            <a:avLst>
              <a:gd name="adj" fmla="val 18774"/>
            </a:avLst>
          </a:prstGeom>
          <a:solidFill>
            <a:schemeClr val="accent6">
              <a:lumMod val="75000"/>
            </a:schemeClr>
          </a:solidFill>
          <a:ln>
            <a:solidFill>
              <a:schemeClr val="bg1"/>
            </a:solidFill>
          </a:ln>
          <a:effectLst>
            <a:outerShdw blurRad="50800" dist="38100" algn="l" rotWithShape="0">
              <a:prstClr val="black">
                <a:alpha val="40000"/>
              </a:prstClr>
            </a:outerShdw>
          </a:effectLst>
        </p:spPr>
        <p:txBody>
          <a:bodyPr lIns="45720" rIns="18288" anchor="ctr"/>
          <a:lstStyle/>
          <a:p>
            <a:pPr marL="230400" indent="-114300">
              <a:buFont typeface="Arial" pitchFamily="34" charset="0"/>
              <a:buChar char="•"/>
            </a:pPr>
            <a:r>
              <a:rPr lang="en-US" sz="1600" b="1" dirty="0">
                <a:solidFill>
                  <a:schemeClr val="bg1"/>
                </a:solidFill>
              </a:rPr>
              <a:t>Financial Condition Report certification</a:t>
            </a:r>
          </a:p>
        </p:txBody>
      </p:sp>
      <p:cxnSp>
        <p:nvCxnSpPr>
          <p:cNvPr id="24" name="Straight Connector 19"/>
          <p:cNvCxnSpPr>
            <a:cxnSpLocks noChangeShapeType="1"/>
          </p:cNvCxnSpPr>
          <p:nvPr/>
        </p:nvCxnSpPr>
        <p:spPr bwMode="auto">
          <a:xfrm>
            <a:off x="2803971" y="3859461"/>
            <a:ext cx="6232525" cy="1587"/>
          </a:xfrm>
          <a:prstGeom prst="line">
            <a:avLst/>
          </a:prstGeom>
          <a:noFill/>
          <a:ln w="12700" algn="ctr">
            <a:solidFill>
              <a:schemeClr val="tx1"/>
            </a:solidFill>
            <a:prstDash val="sysDot"/>
            <a:round/>
            <a:headEnd/>
            <a:tailEnd/>
          </a:ln>
          <a:extLst>
            <a:ext uri="{909E8E84-426E-40DD-AFC4-6F175D3DCCD1}">
              <a14:hiddenFill xmlns:a14="http://schemas.microsoft.com/office/drawing/2010/main">
                <a:noFill/>
              </a14:hiddenFill>
            </a:ext>
          </a:extLst>
        </p:spPr>
      </p:cxnSp>
      <p:sp>
        <p:nvSpPr>
          <p:cNvPr id="25" name="Oval 24"/>
          <p:cNvSpPr/>
          <p:nvPr/>
        </p:nvSpPr>
        <p:spPr bwMode="auto">
          <a:xfrm>
            <a:off x="2881759" y="4293096"/>
            <a:ext cx="274637" cy="273050"/>
          </a:xfrm>
          <a:prstGeom prst="ellipse">
            <a:avLst/>
          </a:prstGeom>
          <a:solidFill>
            <a:schemeClr val="accent6">
              <a:lumMod val="60000"/>
              <a:lumOff val="4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r>
              <a:rPr lang="en-US" sz="1100" b="1" dirty="0">
                <a:latin typeface="Arial" pitchFamily="34" charset="0"/>
              </a:rPr>
              <a:t>2</a:t>
            </a:r>
          </a:p>
        </p:txBody>
      </p:sp>
      <p:sp>
        <p:nvSpPr>
          <p:cNvPr id="26" name="Content Placeholder 3"/>
          <p:cNvSpPr txBox="1">
            <a:spLocks/>
          </p:cNvSpPr>
          <p:nvPr/>
        </p:nvSpPr>
        <p:spPr bwMode="auto">
          <a:xfrm>
            <a:off x="6004370" y="4451865"/>
            <a:ext cx="3008314" cy="1203325"/>
          </a:xfrm>
          <a:prstGeom prst="rect">
            <a:avLst/>
          </a:prstGeom>
          <a:noFill/>
          <a:ln w="9525" algn="ctr">
            <a:noFill/>
            <a:miter lim="800000"/>
            <a:headEnd/>
            <a:tailEnd/>
          </a:ln>
        </p:spPr>
        <p:txBody>
          <a:bodyPr lIns="45720" rIns="45720" anchor="ctr"/>
          <a:lstStyle/>
          <a:p>
            <a:pPr marL="228600" indent="-228600">
              <a:buFont typeface="Wingdings" pitchFamily="2" charset="2"/>
              <a:buChar char="§"/>
            </a:pPr>
            <a:r>
              <a:rPr lang="en-US" sz="1600" b="1" kern="0" dirty="0">
                <a:solidFill>
                  <a:schemeClr val="tx1">
                    <a:lumMod val="95000"/>
                    <a:lumOff val="5000"/>
                  </a:schemeClr>
                </a:solidFill>
              </a:rPr>
              <a:t>Too many aspects of the business needs to be analyzed</a:t>
            </a:r>
          </a:p>
          <a:p>
            <a:pPr marL="228600" indent="-228600" eaLnBrk="0" hangingPunct="0">
              <a:spcBef>
                <a:spcPts val="300"/>
              </a:spcBef>
              <a:spcAft>
                <a:spcPts val="0"/>
              </a:spcAft>
              <a:buClr>
                <a:schemeClr val="tx1"/>
              </a:buClr>
              <a:buFont typeface="Wingdings" pitchFamily="2" charset="2"/>
              <a:buChar char="§"/>
              <a:defRPr/>
            </a:pPr>
            <a:r>
              <a:rPr lang="en-US" sz="1600" b="1" kern="0" dirty="0">
                <a:solidFill>
                  <a:schemeClr val="tx1">
                    <a:lumMod val="95000"/>
                    <a:lumOff val="5000"/>
                  </a:schemeClr>
                </a:solidFill>
              </a:rPr>
              <a:t>Difficulties to confirm with certainty</a:t>
            </a:r>
          </a:p>
        </p:txBody>
      </p:sp>
      <p:sp>
        <p:nvSpPr>
          <p:cNvPr id="15" name="Slide Number Placeholder 4"/>
          <p:cNvSpPr txBox="1">
            <a:spLocks/>
          </p:cNvSpPr>
          <p:nvPr/>
        </p:nvSpPr>
        <p:spPr>
          <a:xfrm>
            <a:off x="6553200" y="644825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b="1" kern="1200">
                <a:solidFill>
                  <a:schemeClr val="tx2">
                    <a:lumMod val="75000"/>
                  </a:schemeClr>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solidFill>
                  <a:srgbClr val="1F497D">
                    <a:lumMod val="75000"/>
                  </a:srgbClr>
                </a:solidFill>
              </a:rPr>
              <a:pPr/>
              <a:t>6</a:t>
            </a:fld>
            <a:endParaRPr lang="en-US" dirty="0">
              <a:solidFill>
                <a:srgbClr val="1F497D">
                  <a:lumMod val="75000"/>
                </a:srgbClr>
              </a:solidFill>
            </a:endParaRPr>
          </a:p>
        </p:txBody>
      </p:sp>
    </p:spTree>
    <p:extLst>
      <p:ext uri="{BB962C8B-B14F-4D97-AF65-F5344CB8AC3E}">
        <p14:creationId xmlns:p14="http://schemas.microsoft.com/office/powerpoint/2010/main" val="30976098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6" name="Title 1"/>
          <p:cNvSpPr>
            <a:spLocks noGrp="1"/>
          </p:cNvSpPr>
          <p:nvPr>
            <p:ph type="title"/>
          </p:nvPr>
        </p:nvSpPr>
        <p:spPr>
          <a:xfrm>
            <a:off x="457200" y="209773"/>
            <a:ext cx="7497763" cy="842963"/>
          </a:xfrm>
        </p:spPr>
        <p:txBody>
          <a:bodyPr>
            <a:normAutofit/>
          </a:bodyPr>
          <a:lstStyle/>
          <a:p>
            <a:r>
              <a:rPr lang="en-US" sz="3000" dirty="0" smtClean="0">
                <a:latin typeface="+mj-lt"/>
                <a:cs typeface="Arial" pitchFamily="34" charset="0"/>
              </a:rPr>
              <a:t>Risks associated with Actuarial Advice</a:t>
            </a:r>
            <a:r>
              <a:rPr lang="en-US" sz="3000" dirty="0">
                <a:latin typeface="+mj-lt"/>
              </a:rPr>
              <a:t> </a:t>
            </a:r>
            <a:r>
              <a:rPr lang="en-US" sz="3000" dirty="0" smtClean="0">
                <a:latin typeface="+mj-lt"/>
              </a:rPr>
              <a:t>(2/3)</a:t>
            </a:r>
            <a:endParaRPr lang="en-US" sz="3000" dirty="0" smtClean="0">
              <a:solidFill>
                <a:schemeClr val="bg1">
                  <a:lumMod val="50000"/>
                </a:schemeClr>
              </a:solidFill>
              <a:latin typeface="+mj-lt"/>
            </a:endParaRPr>
          </a:p>
        </p:txBody>
      </p:sp>
      <p:pic>
        <p:nvPicPr>
          <p:cNvPr id="7" name="Picture 15" descr="GB_21-10_WNS Pharmaceutical Services_fi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84312"/>
            <a:ext cx="9144000" cy="4953000"/>
          </a:xfrm>
          <a:prstGeom prst="rect">
            <a:avLst/>
          </a:prstGeom>
          <a:noFill/>
          <a:ln w="9525">
            <a:solidFill>
              <a:srgbClr val="BA732C"/>
            </a:solidFill>
            <a:miter lim="800000"/>
            <a:headEnd/>
            <a:tailEnd/>
          </a:ln>
          <a:extLst>
            <a:ext uri="{909E8E84-426E-40DD-AFC4-6F175D3DCCD1}">
              <a14:hiddenFill xmlns:a14="http://schemas.microsoft.com/office/drawing/2010/main">
                <a:solidFill>
                  <a:srgbClr val="FFFFFF"/>
                </a:solidFill>
              </a14:hiddenFill>
            </a:ext>
          </a:extLst>
        </p:spPr>
      </p:pic>
      <p:sp>
        <p:nvSpPr>
          <p:cNvPr id="12" name="Pentagon 11"/>
          <p:cNvSpPr/>
          <p:nvPr/>
        </p:nvSpPr>
        <p:spPr>
          <a:xfrm>
            <a:off x="3086100" y="2211978"/>
            <a:ext cx="2849562" cy="1188720"/>
          </a:xfrm>
          <a:prstGeom prst="homePlate">
            <a:avLst>
              <a:gd name="adj" fmla="val 18774"/>
            </a:avLst>
          </a:prstGeom>
          <a:solidFill>
            <a:schemeClr val="accent6">
              <a:lumMod val="75000"/>
            </a:schemeClr>
          </a:solidFill>
          <a:ln>
            <a:solidFill>
              <a:schemeClr val="bg1"/>
            </a:solidFill>
          </a:ln>
          <a:effectLst>
            <a:outerShdw blurRad="50800" dist="38100" algn="l" rotWithShape="0">
              <a:prstClr val="black">
                <a:alpha val="40000"/>
              </a:prstClr>
            </a:outerShdw>
          </a:effectLst>
        </p:spPr>
        <p:txBody>
          <a:bodyPr lIns="45720" rIns="18288" anchor="ctr"/>
          <a:lstStyle/>
          <a:p>
            <a:pPr marL="230400" indent="-114300">
              <a:spcBef>
                <a:spcPts val="0"/>
              </a:spcBef>
              <a:buFont typeface="Arial" pitchFamily="34" charset="0"/>
              <a:buChar char="•"/>
              <a:defRPr/>
            </a:pPr>
            <a:r>
              <a:rPr lang="en-US" sz="1600" b="1" dirty="0">
                <a:solidFill>
                  <a:schemeClr val="bg1"/>
                </a:solidFill>
              </a:rPr>
              <a:t>Pricing - certifying financial viability of filed products</a:t>
            </a:r>
          </a:p>
        </p:txBody>
      </p:sp>
      <p:sp>
        <p:nvSpPr>
          <p:cNvPr id="17" name="Oval 16"/>
          <p:cNvSpPr/>
          <p:nvPr/>
        </p:nvSpPr>
        <p:spPr bwMode="auto">
          <a:xfrm>
            <a:off x="2897188" y="2060848"/>
            <a:ext cx="274637" cy="273050"/>
          </a:xfrm>
          <a:prstGeom prst="ellipse">
            <a:avLst/>
          </a:prstGeom>
          <a:solidFill>
            <a:schemeClr val="accent6">
              <a:lumMod val="60000"/>
              <a:lumOff val="4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r>
              <a:rPr lang="en-US" sz="1100" b="1" dirty="0">
                <a:latin typeface="Arial" pitchFamily="34" charset="0"/>
              </a:rPr>
              <a:t>3</a:t>
            </a:r>
          </a:p>
        </p:txBody>
      </p:sp>
      <p:sp>
        <p:nvSpPr>
          <p:cNvPr id="19" name="Content Placeholder 3"/>
          <p:cNvSpPr txBox="1">
            <a:spLocks/>
          </p:cNvSpPr>
          <p:nvPr/>
        </p:nvSpPr>
        <p:spPr bwMode="auto">
          <a:xfrm>
            <a:off x="6019799" y="2197372"/>
            <a:ext cx="3008314" cy="1203325"/>
          </a:xfrm>
          <a:prstGeom prst="rect">
            <a:avLst/>
          </a:prstGeom>
          <a:noFill/>
          <a:ln w="9525" algn="ctr">
            <a:noFill/>
            <a:miter lim="800000"/>
            <a:headEnd/>
            <a:tailEnd/>
          </a:ln>
        </p:spPr>
        <p:txBody>
          <a:bodyPr lIns="45720" rIns="45720" anchor="ctr"/>
          <a:lstStyle/>
          <a:p>
            <a:pPr marL="228600" indent="-228600" eaLnBrk="0" hangingPunct="0">
              <a:spcBef>
                <a:spcPts val="300"/>
              </a:spcBef>
              <a:spcAft>
                <a:spcPts val="0"/>
              </a:spcAft>
              <a:buClr>
                <a:schemeClr val="tx1"/>
              </a:buClr>
              <a:buFont typeface="Wingdings" pitchFamily="2" charset="2"/>
              <a:buChar char="§"/>
              <a:defRPr/>
            </a:pPr>
            <a:r>
              <a:rPr lang="en-US" sz="1600" b="1" kern="0" dirty="0">
                <a:solidFill>
                  <a:schemeClr val="tx1">
                    <a:lumMod val="95000"/>
                    <a:lumOff val="5000"/>
                  </a:schemeClr>
                </a:solidFill>
              </a:rPr>
              <a:t>Inaccurate pricing</a:t>
            </a:r>
          </a:p>
          <a:p>
            <a:pPr marL="228600" indent="-228600" eaLnBrk="0" hangingPunct="0">
              <a:spcBef>
                <a:spcPts val="300"/>
              </a:spcBef>
              <a:spcAft>
                <a:spcPts val="0"/>
              </a:spcAft>
              <a:buClr>
                <a:schemeClr val="tx1"/>
              </a:buClr>
              <a:buFont typeface="Wingdings" pitchFamily="2" charset="2"/>
              <a:buChar char="§"/>
              <a:defRPr/>
            </a:pPr>
            <a:r>
              <a:rPr lang="en-US" sz="1600" b="1" kern="0" dirty="0">
                <a:solidFill>
                  <a:schemeClr val="tx1">
                    <a:lumMod val="95000"/>
                    <a:lumOff val="5000"/>
                  </a:schemeClr>
                </a:solidFill>
              </a:rPr>
              <a:t>Internal and external factors to deviate from appropriate pricing structure</a:t>
            </a:r>
          </a:p>
          <a:p>
            <a:pPr marL="228600" indent="-228600" eaLnBrk="0" hangingPunct="0">
              <a:spcBef>
                <a:spcPts val="300"/>
              </a:spcBef>
              <a:spcAft>
                <a:spcPts val="0"/>
              </a:spcAft>
              <a:buClr>
                <a:schemeClr val="tx1"/>
              </a:buClr>
              <a:buFont typeface="Wingdings" pitchFamily="2" charset="2"/>
              <a:buChar char="§"/>
              <a:defRPr/>
            </a:pPr>
            <a:r>
              <a:rPr lang="en-US" sz="1600" b="1" kern="0" dirty="0">
                <a:solidFill>
                  <a:schemeClr val="tx1">
                    <a:lumMod val="95000"/>
                    <a:lumOff val="5000"/>
                  </a:schemeClr>
                </a:solidFill>
              </a:rPr>
              <a:t>Risk of anti-selection and moral hazard</a:t>
            </a:r>
          </a:p>
        </p:txBody>
      </p:sp>
      <p:sp>
        <p:nvSpPr>
          <p:cNvPr id="20" name="Rectangle 19"/>
          <p:cNvSpPr/>
          <p:nvPr/>
        </p:nvSpPr>
        <p:spPr>
          <a:xfrm>
            <a:off x="3065462" y="1397788"/>
            <a:ext cx="2649538" cy="457200"/>
          </a:xfrm>
          <a:prstGeom prst="rect">
            <a:avLst/>
          </a:prstGeom>
          <a:solidFill>
            <a:schemeClr val="accent6">
              <a:lumMod val="50000"/>
            </a:schemeClr>
          </a:solidFill>
          <a:ln>
            <a:solidFill>
              <a:schemeClr val="tx2"/>
            </a:solidFill>
          </a:ln>
        </p:spPr>
        <p:txBody>
          <a:bodyPr wrap="square" anchor="ctr">
            <a:noAutofit/>
          </a:bodyPr>
          <a:lstStyle/>
          <a:p>
            <a:pPr algn="ctr">
              <a:defRPr/>
            </a:pPr>
            <a:r>
              <a:rPr lang="en-US" sz="1600" b="1" dirty="0" smtClean="0">
                <a:solidFill>
                  <a:schemeClr val="bg1"/>
                </a:solidFill>
              </a:rPr>
              <a:t>Areas of AA advice</a:t>
            </a:r>
            <a:endParaRPr lang="en-US" sz="1600" b="1" dirty="0">
              <a:solidFill>
                <a:schemeClr val="bg1"/>
              </a:solidFill>
            </a:endParaRPr>
          </a:p>
        </p:txBody>
      </p:sp>
      <p:sp>
        <p:nvSpPr>
          <p:cNvPr id="21" name="Rectangle 20"/>
          <p:cNvSpPr/>
          <p:nvPr/>
        </p:nvSpPr>
        <p:spPr>
          <a:xfrm>
            <a:off x="6308725" y="1397787"/>
            <a:ext cx="2590800" cy="457200"/>
          </a:xfrm>
          <a:prstGeom prst="rect">
            <a:avLst/>
          </a:prstGeom>
          <a:solidFill>
            <a:schemeClr val="accent6">
              <a:lumMod val="50000"/>
            </a:schemeClr>
          </a:solidFill>
          <a:ln>
            <a:solidFill>
              <a:schemeClr val="tx2"/>
            </a:solidFill>
          </a:ln>
        </p:spPr>
        <p:txBody>
          <a:bodyPr wrap="square" anchor="ctr">
            <a:noAutofit/>
          </a:bodyPr>
          <a:lstStyle/>
          <a:p>
            <a:pPr algn="ctr"/>
            <a:r>
              <a:rPr lang="en-US" sz="1600" b="1" dirty="0">
                <a:solidFill>
                  <a:schemeClr val="bg1"/>
                </a:solidFill>
              </a:rPr>
              <a:t>What can go wrong?</a:t>
            </a:r>
          </a:p>
        </p:txBody>
      </p:sp>
      <p:sp>
        <p:nvSpPr>
          <p:cNvPr id="23" name="Pentagon 22"/>
          <p:cNvSpPr/>
          <p:nvPr/>
        </p:nvSpPr>
        <p:spPr>
          <a:xfrm>
            <a:off x="3070671" y="4466471"/>
            <a:ext cx="2849562" cy="1188720"/>
          </a:xfrm>
          <a:prstGeom prst="homePlate">
            <a:avLst>
              <a:gd name="adj" fmla="val 18774"/>
            </a:avLst>
          </a:prstGeom>
          <a:solidFill>
            <a:schemeClr val="accent6">
              <a:lumMod val="75000"/>
            </a:schemeClr>
          </a:solidFill>
          <a:ln>
            <a:solidFill>
              <a:schemeClr val="bg1"/>
            </a:solidFill>
          </a:ln>
          <a:effectLst>
            <a:outerShdw blurRad="50800" dist="38100" algn="l" rotWithShape="0">
              <a:prstClr val="black">
                <a:alpha val="40000"/>
              </a:prstClr>
            </a:outerShdw>
          </a:effectLst>
        </p:spPr>
        <p:txBody>
          <a:bodyPr lIns="45720" rIns="18288" anchor="ctr"/>
          <a:lstStyle/>
          <a:p>
            <a:pPr marL="230400" indent="-114300">
              <a:buFont typeface="Arial" pitchFamily="34" charset="0"/>
              <a:buChar char="•"/>
            </a:pPr>
            <a:r>
              <a:rPr lang="en-US" sz="1600" b="1" dirty="0">
                <a:solidFill>
                  <a:schemeClr val="bg1"/>
                </a:solidFill>
              </a:rPr>
              <a:t>Joint sale advertisement certification</a:t>
            </a:r>
          </a:p>
          <a:p>
            <a:pPr marL="230400" indent="-114300">
              <a:buFont typeface="Arial" pitchFamily="34" charset="0"/>
              <a:buChar char="•"/>
            </a:pPr>
            <a:r>
              <a:rPr lang="en-US" sz="1600" b="1" dirty="0">
                <a:solidFill>
                  <a:schemeClr val="bg1"/>
                </a:solidFill>
              </a:rPr>
              <a:t>Mass schemes pricing certification</a:t>
            </a:r>
          </a:p>
        </p:txBody>
      </p:sp>
      <p:cxnSp>
        <p:nvCxnSpPr>
          <p:cNvPr id="24" name="Straight Connector 19"/>
          <p:cNvCxnSpPr>
            <a:cxnSpLocks noChangeShapeType="1"/>
          </p:cNvCxnSpPr>
          <p:nvPr/>
        </p:nvCxnSpPr>
        <p:spPr bwMode="auto">
          <a:xfrm>
            <a:off x="2803971" y="3859461"/>
            <a:ext cx="6232525" cy="1587"/>
          </a:xfrm>
          <a:prstGeom prst="line">
            <a:avLst/>
          </a:prstGeom>
          <a:noFill/>
          <a:ln w="12700" algn="ctr">
            <a:solidFill>
              <a:schemeClr val="tx1"/>
            </a:solidFill>
            <a:prstDash val="sysDot"/>
            <a:round/>
            <a:headEnd/>
            <a:tailEnd/>
          </a:ln>
          <a:extLst>
            <a:ext uri="{909E8E84-426E-40DD-AFC4-6F175D3DCCD1}">
              <a14:hiddenFill xmlns:a14="http://schemas.microsoft.com/office/drawing/2010/main">
                <a:noFill/>
              </a14:hiddenFill>
            </a:ext>
          </a:extLst>
        </p:spPr>
      </p:cxnSp>
      <p:sp>
        <p:nvSpPr>
          <p:cNvPr id="25" name="Oval 24"/>
          <p:cNvSpPr/>
          <p:nvPr/>
        </p:nvSpPr>
        <p:spPr bwMode="auto">
          <a:xfrm>
            <a:off x="2881759" y="4293096"/>
            <a:ext cx="274637" cy="273050"/>
          </a:xfrm>
          <a:prstGeom prst="ellipse">
            <a:avLst/>
          </a:prstGeom>
          <a:solidFill>
            <a:schemeClr val="accent6">
              <a:lumMod val="60000"/>
              <a:lumOff val="4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r>
              <a:rPr lang="en-US" sz="1100" b="1" dirty="0">
                <a:latin typeface="Arial" pitchFamily="34" charset="0"/>
              </a:rPr>
              <a:t>4</a:t>
            </a:r>
          </a:p>
        </p:txBody>
      </p:sp>
      <p:sp>
        <p:nvSpPr>
          <p:cNvPr id="26" name="Content Placeholder 3"/>
          <p:cNvSpPr txBox="1">
            <a:spLocks/>
          </p:cNvSpPr>
          <p:nvPr/>
        </p:nvSpPr>
        <p:spPr bwMode="auto">
          <a:xfrm>
            <a:off x="6004370" y="4451865"/>
            <a:ext cx="3008314" cy="1203325"/>
          </a:xfrm>
          <a:prstGeom prst="rect">
            <a:avLst/>
          </a:prstGeom>
          <a:noFill/>
          <a:ln w="9525" algn="ctr">
            <a:noFill/>
            <a:miter lim="800000"/>
            <a:headEnd/>
            <a:tailEnd/>
          </a:ln>
        </p:spPr>
        <p:txBody>
          <a:bodyPr lIns="45720" rIns="45720" anchor="ctr"/>
          <a:lstStyle/>
          <a:p>
            <a:pPr marL="228600" indent="-228600">
              <a:buFont typeface="Wingdings" pitchFamily="2" charset="2"/>
              <a:buChar char="§"/>
            </a:pPr>
            <a:r>
              <a:rPr lang="en-US" sz="1600" b="1" kern="0" dirty="0">
                <a:solidFill>
                  <a:schemeClr val="tx1">
                    <a:lumMod val="95000"/>
                    <a:lumOff val="5000"/>
                  </a:schemeClr>
                </a:solidFill>
              </a:rPr>
              <a:t>Information provided is misleading, not consistent with filed product</a:t>
            </a:r>
          </a:p>
          <a:p>
            <a:pPr marL="228600" indent="-228600" eaLnBrk="0" hangingPunct="0">
              <a:spcBef>
                <a:spcPts val="300"/>
              </a:spcBef>
              <a:spcAft>
                <a:spcPts val="0"/>
              </a:spcAft>
              <a:buClr>
                <a:schemeClr val="tx1"/>
              </a:buClr>
              <a:buFont typeface="Wingdings" pitchFamily="2" charset="2"/>
              <a:buChar char="§"/>
              <a:defRPr/>
            </a:pPr>
            <a:r>
              <a:rPr lang="en-US" sz="1600" b="1" kern="0" dirty="0">
                <a:solidFill>
                  <a:schemeClr val="tx1">
                    <a:lumMod val="95000"/>
                    <a:lumOff val="5000"/>
                  </a:schemeClr>
                </a:solidFill>
              </a:rPr>
              <a:t>Inadequacy of pricing</a:t>
            </a:r>
          </a:p>
        </p:txBody>
      </p:sp>
      <p:sp>
        <p:nvSpPr>
          <p:cNvPr id="15" name="Slide Number Placeholder 4"/>
          <p:cNvSpPr txBox="1">
            <a:spLocks/>
          </p:cNvSpPr>
          <p:nvPr/>
        </p:nvSpPr>
        <p:spPr>
          <a:xfrm>
            <a:off x="6553200" y="644825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b="1" kern="1200">
                <a:solidFill>
                  <a:schemeClr val="tx2">
                    <a:lumMod val="75000"/>
                  </a:schemeClr>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solidFill>
                  <a:srgbClr val="1F497D">
                    <a:lumMod val="75000"/>
                  </a:srgbClr>
                </a:solidFill>
              </a:rPr>
              <a:pPr/>
              <a:t>7</a:t>
            </a:fld>
            <a:endParaRPr lang="en-US" dirty="0">
              <a:solidFill>
                <a:srgbClr val="1F497D">
                  <a:lumMod val="75000"/>
                </a:srgbClr>
              </a:solidFill>
            </a:endParaRPr>
          </a:p>
        </p:txBody>
      </p:sp>
    </p:spTree>
    <p:extLst>
      <p:ext uri="{BB962C8B-B14F-4D97-AF65-F5344CB8AC3E}">
        <p14:creationId xmlns:p14="http://schemas.microsoft.com/office/powerpoint/2010/main" val="8469362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6" name="Title 1"/>
          <p:cNvSpPr>
            <a:spLocks noGrp="1"/>
          </p:cNvSpPr>
          <p:nvPr>
            <p:ph type="title"/>
          </p:nvPr>
        </p:nvSpPr>
        <p:spPr>
          <a:xfrm>
            <a:off x="457200" y="209773"/>
            <a:ext cx="7497763" cy="842963"/>
          </a:xfrm>
        </p:spPr>
        <p:txBody>
          <a:bodyPr>
            <a:normAutofit/>
          </a:bodyPr>
          <a:lstStyle/>
          <a:p>
            <a:r>
              <a:rPr lang="en-US" sz="3000" dirty="0" smtClean="0">
                <a:latin typeface="+mj-lt"/>
                <a:cs typeface="Arial" pitchFamily="34" charset="0"/>
              </a:rPr>
              <a:t>Risks associated with Actuarial Advice</a:t>
            </a:r>
            <a:r>
              <a:rPr lang="en-US" sz="3000" dirty="0">
                <a:latin typeface="+mj-lt"/>
              </a:rPr>
              <a:t> </a:t>
            </a:r>
            <a:r>
              <a:rPr lang="en-US" sz="3000" dirty="0" smtClean="0">
                <a:latin typeface="+mj-lt"/>
              </a:rPr>
              <a:t>(3/3)</a:t>
            </a:r>
            <a:endParaRPr lang="en-US" sz="3000" dirty="0" smtClean="0">
              <a:solidFill>
                <a:schemeClr val="bg1">
                  <a:lumMod val="50000"/>
                </a:schemeClr>
              </a:solidFill>
              <a:latin typeface="+mj-lt"/>
            </a:endParaRPr>
          </a:p>
        </p:txBody>
      </p:sp>
      <p:pic>
        <p:nvPicPr>
          <p:cNvPr id="7" name="Picture 15" descr="GB_21-10_WNS Pharmaceutical Services_fi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84312"/>
            <a:ext cx="9144000" cy="4953000"/>
          </a:xfrm>
          <a:prstGeom prst="rect">
            <a:avLst/>
          </a:prstGeom>
          <a:noFill/>
          <a:ln w="9525">
            <a:solidFill>
              <a:srgbClr val="BA732C"/>
            </a:solidFill>
            <a:miter lim="800000"/>
            <a:headEnd/>
            <a:tailEnd/>
          </a:ln>
          <a:extLst>
            <a:ext uri="{909E8E84-426E-40DD-AFC4-6F175D3DCCD1}">
              <a14:hiddenFill xmlns:a14="http://schemas.microsoft.com/office/drawing/2010/main">
                <a:solidFill>
                  <a:srgbClr val="FFFFFF"/>
                </a:solidFill>
              </a14:hiddenFill>
            </a:ext>
          </a:extLst>
        </p:spPr>
      </p:pic>
      <p:sp>
        <p:nvSpPr>
          <p:cNvPr id="12" name="Pentagon 11"/>
          <p:cNvSpPr/>
          <p:nvPr/>
        </p:nvSpPr>
        <p:spPr>
          <a:xfrm>
            <a:off x="3086100" y="2211978"/>
            <a:ext cx="2849562" cy="1188720"/>
          </a:xfrm>
          <a:prstGeom prst="homePlate">
            <a:avLst>
              <a:gd name="adj" fmla="val 18774"/>
            </a:avLst>
          </a:prstGeom>
          <a:solidFill>
            <a:schemeClr val="accent6">
              <a:lumMod val="75000"/>
            </a:schemeClr>
          </a:solidFill>
          <a:ln>
            <a:solidFill>
              <a:schemeClr val="bg1"/>
            </a:solidFill>
          </a:ln>
          <a:effectLst>
            <a:outerShdw blurRad="50800" dist="38100" algn="l" rotWithShape="0">
              <a:prstClr val="black">
                <a:alpha val="40000"/>
              </a:prstClr>
            </a:outerShdw>
          </a:effectLst>
        </p:spPr>
        <p:txBody>
          <a:bodyPr lIns="45720" rIns="18288" anchor="ctr"/>
          <a:lstStyle/>
          <a:p>
            <a:pPr marL="230400" indent="-114300">
              <a:buFont typeface="Arial" pitchFamily="34" charset="0"/>
              <a:buChar char="•"/>
            </a:pPr>
            <a:r>
              <a:rPr lang="en-US" sz="1600" b="1" dirty="0" smtClean="0">
                <a:solidFill>
                  <a:schemeClr val="bg1"/>
                </a:solidFill>
              </a:rPr>
              <a:t>Economic Capital certification</a:t>
            </a:r>
            <a:endParaRPr lang="en-US" sz="1600" b="1" dirty="0">
              <a:solidFill>
                <a:schemeClr val="bg1"/>
              </a:solidFill>
            </a:endParaRPr>
          </a:p>
        </p:txBody>
      </p:sp>
      <p:sp>
        <p:nvSpPr>
          <p:cNvPr id="17" name="Oval 16"/>
          <p:cNvSpPr/>
          <p:nvPr/>
        </p:nvSpPr>
        <p:spPr bwMode="auto">
          <a:xfrm>
            <a:off x="2897188" y="2060848"/>
            <a:ext cx="274637" cy="273050"/>
          </a:xfrm>
          <a:prstGeom prst="ellipse">
            <a:avLst/>
          </a:prstGeom>
          <a:solidFill>
            <a:schemeClr val="accent6">
              <a:lumMod val="60000"/>
              <a:lumOff val="4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r>
              <a:rPr lang="en-US" sz="1100" b="1" dirty="0" smtClean="0">
                <a:latin typeface="Arial" pitchFamily="34" charset="0"/>
              </a:rPr>
              <a:t>5</a:t>
            </a:r>
            <a:endParaRPr lang="en-US" sz="1100" b="1" dirty="0">
              <a:latin typeface="Arial" pitchFamily="34" charset="0"/>
            </a:endParaRPr>
          </a:p>
        </p:txBody>
      </p:sp>
      <p:sp>
        <p:nvSpPr>
          <p:cNvPr id="19" name="Content Placeholder 3"/>
          <p:cNvSpPr txBox="1">
            <a:spLocks/>
          </p:cNvSpPr>
          <p:nvPr/>
        </p:nvSpPr>
        <p:spPr bwMode="auto">
          <a:xfrm>
            <a:off x="6019799" y="2197372"/>
            <a:ext cx="3008314" cy="1203325"/>
          </a:xfrm>
          <a:prstGeom prst="rect">
            <a:avLst/>
          </a:prstGeom>
          <a:noFill/>
          <a:ln w="9525" algn="ctr">
            <a:noFill/>
            <a:miter lim="800000"/>
            <a:headEnd/>
            <a:tailEnd/>
          </a:ln>
        </p:spPr>
        <p:txBody>
          <a:bodyPr lIns="45720" rIns="45720" anchor="ctr"/>
          <a:lstStyle/>
          <a:p>
            <a:pPr marL="228600" indent="-228600">
              <a:buFont typeface="Wingdings" pitchFamily="2" charset="2"/>
              <a:buChar char="§"/>
            </a:pPr>
            <a:r>
              <a:rPr lang="en-US" sz="1600" b="1" kern="0" dirty="0" smtClean="0">
                <a:solidFill>
                  <a:schemeClr val="tx1">
                    <a:lumMod val="95000"/>
                    <a:lumOff val="5000"/>
                  </a:schemeClr>
                </a:solidFill>
              </a:rPr>
              <a:t>Use of wrong methodology or model</a:t>
            </a:r>
          </a:p>
          <a:p>
            <a:pPr marL="228600" indent="-228600">
              <a:buFont typeface="Wingdings" pitchFamily="2" charset="2"/>
              <a:buChar char="§"/>
            </a:pPr>
            <a:r>
              <a:rPr lang="en-US" sz="1600" b="1" kern="0" dirty="0" smtClean="0">
                <a:solidFill>
                  <a:schemeClr val="tx1">
                    <a:lumMod val="95000"/>
                    <a:lumOff val="5000"/>
                  </a:schemeClr>
                </a:solidFill>
              </a:rPr>
              <a:t>Inappropriate assumptions</a:t>
            </a:r>
          </a:p>
          <a:p>
            <a:pPr marL="228600" indent="-228600">
              <a:buFont typeface="Wingdings" pitchFamily="2" charset="2"/>
              <a:buChar char="§"/>
            </a:pPr>
            <a:r>
              <a:rPr lang="en-US" sz="1600" b="1" kern="0" dirty="0" smtClean="0">
                <a:solidFill>
                  <a:schemeClr val="tx1">
                    <a:lumMod val="95000"/>
                    <a:lumOff val="5000"/>
                  </a:schemeClr>
                </a:solidFill>
              </a:rPr>
              <a:t>Data issues – unavailability and less granular</a:t>
            </a:r>
            <a:endParaRPr lang="en-US" sz="1600" b="1" kern="0" dirty="0">
              <a:solidFill>
                <a:schemeClr val="tx1">
                  <a:lumMod val="95000"/>
                  <a:lumOff val="5000"/>
                </a:schemeClr>
              </a:solidFill>
            </a:endParaRPr>
          </a:p>
        </p:txBody>
      </p:sp>
      <p:sp>
        <p:nvSpPr>
          <p:cNvPr id="20" name="Rectangle 19"/>
          <p:cNvSpPr/>
          <p:nvPr/>
        </p:nvSpPr>
        <p:spPr>
          <a:xfrm>
            <a:off x="3065462" y="1397788"/>
            <a:ext cx="2649538" cy="457200"/>
          </a:xfrm>
          <a:prstGeom prst="rect">
            <a:avLst/>
          </a:prstGeom>
          <a:solidFill>
            <a:schemeClr val="accent6">
              <a:lumMod val="50000"/>
            </a:schemeClr>
          </a:solidFill>
          <a:ln>
            <a:solidFill>
              <a:schemeClr val="tx2"/>
            </a:solidFill>
          </a:ln>
        </p:spPr>
        <p:txBody>
          <a:bodyPr wrap="square" anchor="ctr">
            <a:noAutofit/>
          </a:bodyPr>
          <a:lstStyle/>
          <a:p>
            <a:pPr algn="ctr">
              <a:defRPr/>
            </a:pPr>
            <a:r>
              <a:rPr lang="en-US" sz="1600" b="1" dirty="0" smtClean="0">
                <a:solidFill>
                  <a:schemeClr val="bg1"/>
                </a:solidFill>
              </a:rPr>
              <a:t>Areas of AA advice</a:t>
            </a:r>
            <a:endParaRPr lang="en-US" sz="1600" b="1" dirty="0">
              <a:solidFill>
                <a:schemeClr val="bg1"/>
              </a:solidFill>
            </a:endParaRPr>
          </a:p>
        </p:txBody>
      </p:sp>
      <p:sp>
        <p:nvSpPr>
          <p:cNvPr id="21" name="Rectangle 20"/>
          <p:cNvSpPr/>
          <p:nvPr/>
        </p:nvSpPr>
        <p:spPr>
          <a:xfrm>
            <a:off x="6308725" y="1397787"/>
            <a:ext cx="2590800" cy="457200"/>
          </a:xfrm>
          <a:prstGeom prst="rect">
            <a:avLst/>
          </a:prstGeom>
          <a:solidFill>
            <a:schemeClr val="accent6">
              <a:lumMod val="50000"/>
            </a:schemeClr>
          </a:solidFill>
          <a:ln>
            <a:solidFill>
              <a:schemeClr val="tx2"/>
            </a:solidFill>
          </a:ln>
        </p:spPr>
        <p:txBody>
          <a:bodyPr wrap="square" anchor="ctr">
            <a:noAutofit/>
          </a:bodyPr>
          <a:lstStyle/>
          <a:p>
            <a:pPr algn="ctr"/>
            <a:r>
              <a:rPr lang="en-US" sz="1600" b="1" dirty="0">
                <a:solidFill>
                  <a:schemeClr val="bg1"/>
                </a:solidFill>
              </a:rPr>
              <a:t>What can go wrong?</a:t>
            </a:r>
          </a:p>
        </p:txBody>
      </p:sp>
      <p:sp>
        <p:nvSpPr>
          <p:cNvPr id="23" name="Pentagon 22"/>
          <p:cNvSpPr/>
          <p:nvPr/>
        </p:nvSpPr>
        <p:spPr>
          <a:xfrm>
            <a:off x="3070671" y="4466471"/>
            <a:ext cx="2849562" cy="1188720"/>
          </a:xfrm>
          <a:prstGeom prst="homePlate">
            <a:avLst>
              <a:gd name="adj" fmla="val 18774"/>
            </a:avLst>
          </a:prstGeom>
          <a:solidFill>
            <a:schemeClr val="accent6">
              <a:lumMod val="75000"/>
            </a:schemeClr>
          </a:solidFill>
          <a:ln>
            <a:solidFill>
              <a:schemeClr val="bg1"/>
            </a:solidFill>
          </a:ln>
          <a:effectLst>
            <a:outerShdw blurRad="50800" dist="38100" algn="l" rotWithShape="0">
              <a:prstClr val="black">
                <a:alpha val="40000"/>
              </a:prstClr>
            </a:outerShdw>
          </a:effectLst>
        </p:spPr>
        <p:txBody>
          <a:bodyPr lIns="45720" rIns="18288" anchor="ctr"/>
          <a:lstStyle/>
          <a:p>
            <a:pPr marL="230400" indent="-114300">
              <a:buFont typeface="Arial" pitchFamily="34" charset="0"/>
              <a:buChar char="•"/>
            </a:pPr>
            <a:r>
              <a:rPr lang="en-US" sz="1600" b="1" dirty="0" smtClean="0">
                <a:solidFill>
                  <a:schemeClr val="bg1"/>
                </a:solidFill>
              </a:rPr>
              <a:t>Asset Liability certification</a:t>
            </a:r>
            <a:endParaRPr lang="en-US" sz="1600" b="1" dirty="0">
              <a:solidFill>
                <a:schemeClr val="bg1"/>
              </a:solidFill>
            </a:endParaRPr>
          </a:p>
        </p:txBody>
      </p:sp>
      <p:cxnSp>
        <p:nvCxnSpPr>
          <p:cNvPr id="24" name="Straight Connector 19"/>
          <p:cNvCxnSpPr>
            <a:cxnSpLocks noChangeShapeType="1"/>
          </p:cNvCxnSpPr>
          <p:nvPr/>
        </p:nvCxnSpPr>
        <p:spPr bwMode="auto">
          <a:xfrm>
            <a:off x="2803971" y="3859461"/>
            <a:ext cx="6232525" cy="1587"/>
          </a:xfrm>
          <a:prstGeom prst="line">
            <a:avLst/>
          </a:prstGeom>
          <a:noFill/>
          <a:ln w="12700" algn="ctr">
            <a:solidFill>
              <a:schemeClr val="tx1"/>
            </a:solidFill>
            <a:prstDash val="sysDot"/>
            <a:round/>
            <a:headEnd/>
            <a:tailEnd/>
          </a:ln>
          <a:extLst>
            <a:ext uri="{909E8E84-426E-40DD-AFC4-6F175D3DCCD1}">
              <a14:hiddenFill xmlns:a14="http://schemas.microsoft.com/office/drawing/2010/main">
                <a:noFill/>
              </a14:hiddenFill>
            </a:ext>
          </a:extLst>
        </p:spPr>
      </p:cxnSp>
      <p:sp>
        <p:nvSpPr>
          <p:cNvPr id="25" name="Oval 24"/>
          <p:cNvSpPr/>
          <p:nvPr/>
        </p:nvSpPr>
        <p:spPr bwMode="auto">
          <a:xfrm>
            <a:off x="2881759" y="4293096"/>
            <a:ext cx="274637" cy="273050"/>
          </a:xfrm>
          <a:prstGeom prst="ellipse">
            <a:avLst/>
          </a:prstGeom>
          <a:solidFill>
            <a:schemeClr val="accent6">
              <a:lumMod val="60000"/>
              <a:lumOff val="4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r>
              <a:rPr lang="en-US" sz="1100" b="1" dirty="0">
                <a:latin typeface="Arial" pitchFamily="34" charset="0"/>
              </a:rPr>
              <a:t>6</a:t>
            </a:r>
          </a:p>
        </p:txBody>
      </p:sp>
      <p:sp>
        <p:nvSpPr>
          <p:cNvPr id="26" name="Content Placeholder 3"/>
          <p:cNvSpPr txBox="1">
            <a:spLocks/>
          </p:cNvSpPr>
          <p:nvPr/>
        </p:nvSpPr>
        <p:spPr bwMode="auto">
          <a:xfrm>
            <a:off x="6004370" y="4451865"/>
            <a:ext cx="3008314" cy="1203325"/>
          </a:xfrm>
          <a:prstGeom prst="rect">
            <a:avLst/>
          </a:prstGeom>
          <a:noFill/>
          <a:ln w="9525" algn="ctr">
            <a:noFill/>
            <a:miter lim="800000"/>
            <a:headEnd/>
            <a:tailEnd/>
          </a:ln>
        </p:spPr>
        <p:txBody>
          <a:bodyPr lIns="45720" rIns="45720" anchor="ctr"/>
          <a:lstStyle/>
          <a:p>
            <a:pPr marL="228600" indent="-228600">
              <a:buFont typeface="Wingdings" pitchFamily="2" charset="2"/>
              <a:buChar char="§"/>
            </a:pPr>
            <a:r>
              <a:rPr lang="en-US" sz="1600" b="1" kern="0" dirty="0" smtClean="0">
                <a:solidFill>
                  <a:schemeClr val="tx1">
                    <a:lumMod val="95000"/>
                    <a:lumOff val="5000"/>
                  </a:schemeClr>
                </a:solidFill>
              </a:rPr>
              <a:t>Failing to consider factors having significant relevance to business</a:t>
            </a:r>
            <a:endParaRPr lang="en-US" sz="1600" b="1" kern="0" dirty="0">
              <a:solidFill>
                <a:schemeClr val="tx1">
                  <a:lumMod val="95000"/>
                  <a:lumOff val="5000"/>
                </a:schemeClr>
              </a:solidFill>
            </a:endParaRPr>
          </a:p>
          <a:p>
            <a:pPr marL="228600" indent="-228600" eaLnBrk="0" hangingPunct="0">
              <a:spcBef>
                <a:spcPts val="300"/>
              </a:spcBef>
              <a:spcAft>
                <a:spcPts val="0"/>
              </a:spcAft>
              <a:buClr>
                <a:schemeClr val="tx1"/>
              </a:buClr>
              <a:buFont typeface="Wingdings" pitchFamily="2" charset="2"/>
              <a:buChar char="§"/>
              <a:defRPr/>
            </a:pPr>
            <a:r>
              <a:rPr lang="en-US" sz="1600" b="1" kern="0" dirty="0" smtClean="0">
                <a:solidFill>
                  <a:schemeClr val="tx1">
                    <a:lumMod val="95000"/>
                    <a:lumOff val="5000"/>
                  </a:schemeClr>
                </a:solidFill>
              </a:rPr>
              <a:t>Not including relevant shock scenarios</a:t>
            </a:r>
            <a:endParaRPr lang="en-US" sz="1600" b="1" kern="0" dirty="0">
              <a:solidFill>
                <a:schemeClr val="tx1">
                  <a:lumMod val="95000"/>
                  <a:lumOff val="5000"/>
                </a:schemeClr>
              </a:solidFill>
            </a:endParaRPr>
          </a:p>
        </p:txBody>
      </p:sp>
      <p:sp>
        <p:nvSpPr>
          <p:cNvPr id="16" name="Slide Number Placeholder 4"/>
          <p:cNvSpPr txBox="1">
            <a:spLocks/>
          </p:cNvSpPr>
          <p:nvPr/>
        </p:nvSpPr>
        <p:spPr>
          <a:xfrm>
            <a:off x="6553200" y="644825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b="1" kern="1200">
                <a:solidFill>
                  <a:schemeClr val="tx2">
                    <a:lumMod val="75000"/>
                  </a:schemeClr>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solidFill>
                  <a:srgbClr val="1F497D">
                    <a:lumMod val="75000"/>
                  </a:srgbClr>
                </a:solidFill>
              </a:rPr>
              <a:pPr/>
              <a:t>8</a:t>
            </a:fld>
            <a:endParaRPr lang="en-US" dirty="0">
              <a:solidFill>
                <a:srgbClr val="1F497D">
                  <a:lumMod val="75000"/>
                </a:srgbClr>
              </a:solidFill>
            </a:endParaRPr>
          </a:p>
        </p:txBody>
      </p:sp>
    </p:spTree>
    <p:extLst>
      <p:ext uri="{BB962C8B-B14F-4D97-AF65-F5344CB8AC3E}">
        <p14:creationId xmlns:p14="http://schemas.microsoft.com/office/powerpoint/2010/main" val="12849608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9</a:t>
            </a:fld>
            <a:endParaRPr lang="en-US" dirty="0">
              <a:solidFill>
                <a:srgbClr val="1F497D">
                  <a:lumMod val="75000"/>
                </a:srgbClr>
              </a:solidFill>
            </a:endParaRPr>
          </a:p>
        </p:txBody>
      </p:sp>
      <p:sp>
        <p:nvSpPr>
          <p:cNvPr id="6" name="Title 1"/>
          <p:cNvSpPr>
            <a:spLocks noGrp="1"/>
          </p:cNvSpPr>
          <p:nvPr>
            <p:ph type="title"/>
          </p:nvPr>
        </p:nvSpPr>
        <p:spPr>
          <a:xfrm>
            <a:off x="457200" y="209773"/>
            <a:ext cx="7497763" cy="842963"/>
          </a:xfrm>
        </p:spPr>
        <p:txBody>
          <a:bodyPr>
            <a:normAutofit/>
          </a:bodyPr>
          <a:lstStyle/>
          <a:p>
            <a:r>
              <a:rPr lang="en-US" sz="3000" dirty="0" smtClean="0">
                <a:latin typeface="+mj-lt"/>
                <a:cs typeface="Arial" pitchFamily="34" charset="0"/>
              </a:rPr>
              <a:t>Spectrum of Stakeholders</a:t>
            </a:r>
            <a:endParaRPr lang="en-US" sz="3000" dirty="0" smtClean="0">
              <a:solidFill>
                <a:schemeClr val="bg1">
                  <a:lumMod val="50000"/>
                </a:schemeClr>
              </a:solidFill>
              <a:latin typeface="+mj-lt"/>
            </a:endParaRPr>
          </a:p>
        </p:txBody>
      </p:sp>
      <p:sp>
        <p:nvSpPr>
          <p:cNvPr id="7" name="Rectangle 6"/>
          <p:cNvSpPr/>
          <p:nvPr/>
        </p:nvSpPr>
        <p:spPr bwMode="auto">
          <a:xfrm>
            <a:off x="467544" y="1268760"/>
            <a:ext cx="4104456" cy="1497293"/>
          </a:xfrm>
          <a:prstGeom prst="rect">
            <a:avLst/>
          </a:prstGeom>
          <a:solidFill>
            <a:schemeClr val="accent3">
              <a:lumMod val="40000"/>
              <a:lumOff val="60000"/>
            </a:schemeClr>
          </a:solidFill>
          <a:ln w="12700" cap="flat" cmpd="sng" algn="ctr">
            <a:solidFill>
              <a:schemeClr val="hlink"/>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R="0" algn="l" defTabSz="914400" rtl="0" eaLnBrk="1" fontAlgn="base" latinLnBrk="0" hangingPunct="1">
              <a:lnSpc>
                <a:spcPct val="100000"/>
              </a:lnSpc>
              <a:spcBef>
                <a:spcPct val="0"/>
              </a:spcBef>
              <a:spcAft>
                <a:spcPct val="0"/>
              </a:spcAft>
              <a:buClrTx/>
              <a:buSzTx/>
              <a:tabLst/>
            </a:pPr>
            <a:endParaRPr kumimoji="0" lang="en-US" sz="1100" b="1" i="1" u="none" strike="noStrike" cap="none" normalizeH="0" baseline="0" dirty="0" smtClean="0">
              <a:ln>
                <a:noFill/>
              </a:ln>
              <a:solidFill>
                <a:schemeClr val="tx1"/>
              </a:solidFill>
              <a:effectLst/>
              <a:latin typeface="Arial" pitchFamily="34" charset="0"/>
            </a:endParaRPr>
          </a:p>
        </p:txBody>
      </p:sp>
      <p:sp>
        <p:nvSpPr>
          <p:cNvPr id="8" name="Rectangle 7"/>
          <p:cNvSpPr/>
          <p:nvPr/>
        </p:nvSpPr>
        <p:spPr bwMode="auto">
          <a:xfrm>
            <a:off x="4716016" y="1268760"/>
            <a:ext cx="4104456" cy="1497292"/>
          </a:xfrm>
          <a:prstGeom prst="rect">
            <a:avLst/>
          </a:prstGeom>
          <a:solidFill>
            <a:schemeClr val="bg2">
              <a:lumMod val="90000"/>
            </a:schemeClr>
          </a:solidFill>
          <a:ln w="12700" cap="flat" cmpd="sng" algn="ctr">
            <a:solidFill>
              <a:schemeClr val="hlink"/>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sp>
        <p:nvSpPr>
          <p:cNvPr id="9" name="Rectangle 8"/>
          <p:cNvSpPr/>
          <p:nvPr/>
        </p:nvSpPr>
        <p:spPr bwMode="auto">
          <a:xfrm>
            <a:off x="467544" y="5330952"/>
            <a:ext cx="8352928" cy="762344"/>
          </a:xfrm>
          <a:prstGeom prst="rect">
            <a:avLst/>
          </a:prstGeom>
          <a:solidFill>
            <a:schemeClr val="accent6">
              <a:lumMod val="20000"/>
              <a:lumOff val="80000"/>
            </a:schemeClr>
          </a:solidFill>
          <a:ln w="12700" cap="flat" cmpd="sng" algn="ctr">
            <a:solidFill>
              <a:schemeClr val="hlink"/>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dirty="0" smtClean="0">
              <a:ln>
                <a:noFill/>
              </a:ln>
              <a:solidFill>
                <a:schemeClr val="tx1"/>
              </a:solidFill>
              <a:effectLst/>
              <a:latin typeface="Arial" pitchFamily="34" charset="0"/>
            </a:endParaRPr>
          </a:p>
        </p:txBody>
      </p:sp>
      <p:sp>
        <p:nvSpPr>
          <p:cNvPr id="10" name="Rectangle 9"/>
          <p:cNvSpPr/>
          <p:nvPr/>
        </p:nvSpPr>
        <p:spPr bwMode="auto">
          <a:xfrm>
            <a:off x="457200" y="2795752"/>
            <a:ext cx="4104456" cy="2487168"/>
          </a:xfrm>
          <a:prstGeom prst="rect">
            <a:avLst/>
          </a:prstGeom>
          <a:solidFill>
            <a:schemeClr val="bg1">
              <a:lumMod val="85000"/>
            </a:schemeClr>
          </a:solidFill>
          <a:ln w="12700" cap="flat" cmpd="sng" algn="ctr">
            <a:solidFill>
              <a:schemeClr val="hlink"/>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dirty="0" smtClean="0">
              <a:ln>
                <a:noFill/>
              </a:ln>
              <a:solidFill>
                <a:schemeClr val="tx1"/>
              </a:solidFill>
              <a:effectLst/>
              <a:latin typeface="Arial" pitchFamily="34" charset="0"/>
            </a:endParaRPr>
          </a:p>
        </p:txBody>
      </p:sp>
      <p:sp>
        <p:nvSpPr>
          <p:cNvPr id="11" name="Rectangle 10"/>
          <p:cNvSpPr/>
          <p:nvPr/>
        </p:nvSpPr>
        <p:spPr bwMode="auto">
          <a:xfrm>
            <a:off x="4716016" y="2797594"/>
            <a:ext cx="4104456" cy="2487168"/>
          </a:xfrm>
          <a:prstGeom prst="rect">
            <a:avLst/>
          </a:prstGeom>
          <a:solidFill>
            <a:schemeClr val="accent2">
              <a:lumMod val="20000"/>
              <a:lumOff val="80000"/>
            </a:schemeClr>
          </a:solidFill>
          <a:ln w="12700" cap="flat" cmpd="sng" algn="ctr">
            <a:solidFill>
              <a:schemeClr val="hlink"/>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grpSp>
        <p:nvGrpSpPr>
          <p:cNvPr id="12" name="Group 8"/>
          <p:cNvGrpSpPr/>
          <p:nvPr/>
        </p:nvGrpSpPr>
        <p:grpSpPr>
          <a:xfrm>
            <a:off x="2218530" y="1411569"/>
            <a:ext cx="4873750" cy="4681727"/>
            <a:chOff x="2835566" y="2103120"/>
            <a:chExt cx="3472869" cy="3303657"/>
          </a:xfrm>
        </p:grpSpPr>
        <p:grpSp>
          <p:nvGrpSpPr>
            <p:cNvPr id="13" name="Group 9"/>
            <p:cNvGrpSpPr/>
            <p:nvPr/>
          </p:nvGrpSpPr>
          <p:grpSpPr>
            <a:xfrm>
              <a:off x="2835566" y="2103120"/>
              <a:ext cx="3472869" cy="3303657"/>
              <a:chOff x="2519364" y="1541463"/>
              <a:chExt cx="4105275" cy="3905249"/>
            </a:xfrm>
          </p:grpSpPr>
          <p:sp>
            <p:nvSpPr>
              <p:cNvPr id="20" name="Freeform 19"/>
              <p:cNvSpPr>
                <a:spLocks/>
              </p:cNvSpPr>
              <p:nvPr/>
            </p:nvSpPr>
            <p:spPr bwMode="auto">
              <a:xfrm>
                <a:off x="4572002" y="1541463"/>
                <a:ext cx="1800225" cy="1892300"/>
              </a:xfrm>
              <a:custGeom>
                <a:avLst/>
                <a:gdLst>
                  <a:gd name="T0" fmla="*/ 3024 w 3024"/>
                  <a:gd name="T1" fmla="*/ 2197 h 3179"/>
                  <a:gd name="T2" fmla="*/ 0 w 3024"/>
                  <a:gd name="T3" fmla="*/ 0 h 3179"/>
                  <a:gd name="T4" fmla="*/ 0 w 3024"/>
                  <a:gd name="T5" fmla="*/ 3179 h 3179"/>
                  <a:gd name="T6" fmla="*/ 3024 w 3024"/>
                  <a:gd name="T7" fmla="*/ 2197 h 3179"/>
                </a:gdLst>
                <a:ahLst/>
                <a:cxnLst>
                  <a:cxn ang="0">
                    <a:pos x="T0" y="T1"/>
                  </a:cxn>
                  <a:cxn ang="0">
                    <a:pos x="T2" y="T3"/>
                  </a:cxn>
                  <a:cxn ang="0">
                    <a:pos x="T4" y="T5"/>
                  </a:cxn>
                  <a:cxn ang="0">
                    <a:pos x="T6" y="T7"/>
                  </a:cxn>
                </a:cxnLst>
                <a:rect l="0" t="0" r="r" b="b"/>
                <a:pathLst>
                  <a:path w="3024" h="3179">
                    <a:moveTo>
                      <a:pt x="3024" y="2197"/>
                    </a:moveTo>
                    <a:cubicBezTo>
                      <a:pt x="2598" y="887"/>
                      <a:pt x="1378" y="0"/>
                      <a:pt x="0" y="0"/>
                    </a:cubicBezTo>
                    <a:lnTo>
                      <a:pt x="0" y="3179"/>
                    </a:lnTo>
                    <a:lnTo>
                      <a:pt x="3024" y="2197"/>
                    </a:lnTo>
                    <a:close/>
                  </a:path>
                </a:pathLst>
              </a:custGeom>
              <a:solidFill>
                <a:schemeClr val="bg2">
                  <a:lumMod val="50000"/>
                </a:schemeClr>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algn="ctr"/>
                <a:endParaRPr lang="en-US" dirty="0"/>
              </a:p>
            </p:txBody>
          </p:sp>
          <p:sp>
            <p:nvSpPr>
              <p:cNvPr id="21" name="Freeform 20"/>
              <p:cNvSpPr>
                <a:spLocks/>
              </p:cNvSpPr>
              <p:nvPr/>
            </p:nvSpPr>
            <p:spPr bwMode="auto">
              <a:xfrm>
                <a:off x="4572001" y="2849563"/>
                <a:ext cx="2052638" cy="2114550"/>
              </a:xfrm>
              <a:custGeom>
                <a:avLst/>
                <a:gdLst>
                  <a:gd name="T0" fmla="*/ 1869 w 3449"/>
                  <a:gd name="T1" fmla="*/ 3553 h 3553"/>
                  <a:gd name="T2" fmla="*/ 3024 w 3449"/>
                  <a:gd name="T3" fmla="*/ 0 h 3553"/>
                  <a:gd name="T4" fmla="*/ 0 w 3449"/>
                  <a:gd name="T5" fmla="*/ 982 h 3553"/>
                  <a:gd name="T6" fmla="*/ 1869 w 3449"/>
                  <a:gd name="T7" fmla="*/ 3553 h 3553"/>
                </a:gdLst>
                <a:ahLst/>
                <a:cxnLst>
                  <a:cxn ang="0">
                    <a:pos x="T0" y="T1"/>
                  </a:cxn>
                  <a:cxn ang="0">
                    <a:pos x="T2" y="T3"/>
                  </a:cxn>
                  <a:cxn ang="0">
                    <a:pos x="T4" y="T5"/>
                  </a:cxn>
                  <a:cxn ang="0">
                    <a:pos x="T6" y="T7"/>
                  </a:cxn>
                </a:cxnLst>
                <a:rect l="0" t="0" r="r" b="b"/>
                <a:pathLst>
                  <a:path w="3449" h="3553">
                    <a:moveTo>
                      <a:pt x="1869" y="3553"/>
                    </a:moveTo>
                    <a:cubicBezTo>
                      <a:pt x="2983" y="2744"/>
                      <a:pt x="3449" y="1309"/>
                      <a:pt x="3024" y="0"/>
                    </a:cubicBezTo>
                    <a:lnTo>
                      <a:pt x="0" y="982"/>
                    </a:lnTo>
                    <a:lnTo>
                      <a:pt x="1869" y="3553"/>
                    </a:lnTo>
                    <a:close/>
                  </a:path>
                </a:pathLst>
              </a:custGeom>
              <a:solidFill>
                <a:srgbClr val="BE8264"/>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algn="ctr"/>
                <a:endParaRPr lang="en-US" dirty="0"/>
              </a:p>
            </p:txBody>
          </p:sp>
          <p:sp>
            <p:nvSpPr>
              <p:cNvPr id="22" name="Freeform 21"/>
              <p:cNvSpPr>
                <a:spLocks/>
              </p:cNvSpPr>
              <p:nvPr/>
            </p:nvSpPr>
            <p:spPr bwMode="auto">
              <a:xfrm>
                <a:off x="3459163" y="3433763"/>
                <a:ext cx="2225675" cy="2012949"/>
              </a:xfrm>
              <a:custGeom>
                <a:avLst/>
                <a:gdLst>
                  <a:gd name="T0" fmla="*/ 0 w 3737"/>
                  <a:gd name="T1" fmla="*/ 2571 h 3381"/>
                  <a:gd name="T2" fmla="*/ 3737 w 3737"/>
                  <a:gd name="T3" fmla="*/ 2571 h 3381"/>
                  <a:gd name="T4" fmla="*/ 1868 w 3737"/>
                  <a:gd name="T5" fmla="*/ 0 h 3381"/>
                  <a:gd name="T6" fmla="*/ 0 w 3737"/>
                  <a:gd name="T7" fmla="*/ 2571 h 3381"/>
                </a:gdLst>
                <a:ahLst/>
                <a:cxnLst>
                  <a:cxn ang="0">
                    <a:pos x="T0" y="T1"/>
                  </a:cxn>
                  <a:cxn ang="0">
                    <a:pos x="T2" y="T3"/>
                  </a:cxn>
                  <a:cxn ang="0">
                    <a:pos x="T4" y="T5"/>
                  </a:cxn>
                  <a:cxn ang="0">
                    <a:pos x="T6" y="T7"/>
                  </a:cxn>
                </a:cxnLst>
                <a:rect l="0" t="0" r="r" b="b"/>
                <a:pathLst>
                  <a:path w="3737" h="3381">
                    <a:moveTo>
                      <a:pt x="0" y="2571"/>
                    </a:moveTo>
                    <a:cubicBezTo>
                      <a:pt x="1114" y="3381"/>
                      <a:pt x="2623" y="3381"/>
                      <a:pt x="3737" y="2571"/>
                    </a:cubicBezTo>
                    <a:lnTo>
                      <a:pt x="1868" y="0"/>
                    </a:lnTo>
                    <a:lnTo>
                      <a:pt x="0" y="2571"/>
                    </a:lnTo>
                    <a:close/>
                  </a:path>
                </a:pathLst>
              </a:custGeom>
              <a:solidFill>
                <a:schemeClr val="accent6">
                  <a:lumMod val="75000"/>
                </a:schemeClr>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algn="ctr"/>
                <a:endParaRPr lang="en-US" dirty="0"/>
              </a:p>
            </p:txBody>
          </p:sp>
          <p:sp>
            <p:nvSpPr>
              <p:cNvPr id="23" name="Freeform 22"/>
              <p:cNvSpPr>
                <a:spLocks/>
              </p:cNvSpPr>
              <p:nvPr/>
            </p:nvSpPr>
            <p:spPr bwMode="auto">
              <a:xfrm>
                <a:off x="2519364" y="2849563"/>
                <a:ext cx="2052638" cy="2114550"/>
              </a:xfrm>
              <a:custGeom>
                <a:avLst/>
                <a:gdLst>
                  <a:gd name="T0" fmla="*/ 425 w 3448"/>
                  <a:gd name="T1" fmla="*/ 0 h 3553"/>
                  <a:gd name="T2" fmla="*/ 1580 w 3448"/>
                  <a:gd name="T3" fmla="*/ 3553 h 3553"/>
                  <a:gd name="T4" fmla="*/ 3448 w 3448"/>
                  <a:gd name="T5" fmla="*/ 982 h 3553"/>
                  <a:gd name="T6" fmla="*/ 425 w 3448"/>
                  <a:gd name="T7" fmla="*/ 0 h 3553"/>
                </a:gdLst>
                <a:ahLst/>
                <a:cxnLst>
                  <a:cxn ang="0">
                    <a:pos x="T0" y="T1"/>
                  </a:cxn>
                  <a:cxn ang="0">
                    <a:pos x="T2" y="T3"/>
                  </a:cxn>
                  <a:cxn ang="0">
                    <a:pos x="T4" y="T5"/>
                  </a:cxn>
                  <a:cxn ang="0">
                    <a:pos x="T6" y="T7"/>
                  </a:cxn>
                </a:cxnLst>
                <a:rect l="0" t="0" r="r" b="b"/>
                <a:pathLst>
                  <a:path w="3448" h="3553">
                    <a:moveTo>
                      <a:pt x="425" y="0"/>
                    </a:moveTo>
                    <a:cubicBezTo>
                      <a:pt x="0" y="1309"/>
                      <a:pt x="466" y="2744"/>
                      <a:pt x="1580" y="3553"/>
                    </a:cubicBezTo>
                    <a:lnTo>
                      <a:pt x="3448" y="982"/>
                    </a:lnTo>
                    <a:lnTo>
                      <a:pt x="425" y="0"/>
                    </a:lnTo>
                    <a:close/>
                  </a:path>
                </a:pathLst>
              </a:custGeom>
              <a:solidFill>
                <a:schemeClr val="bg1">
                  <a:lumMod val="50000"/>
                </a:schemeClr>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algn="ctr"/>
                <a:endParaRPr lang="en-US" dirty="0"/>
              </a:p>
            </p:txBody>
          </p:sp>
          <p:sp>
            <p:nvSpPr>
              <p:cNvPr id="24" name="Freeform 10"/>
              <p:cNvSpPr>
                <a:spLocks/>
              </p:cNvSpPr>
              <p:nvPr/>
            </p:nvSpPr>
            <p:spPr bwMode="auto">
              <a:xfrm>
                <a:off x="2771776" y="1541463"/>
                <a:ext cx="1800225" cy="1892300"/>
              </a:xfrm>
              <a:custGeom>
                <a:avLst/>
                <a:gdLst>
                  <a:gd name="T0" fmla="*/ 3023 w 3023"/>
                  <a:gd name="T1" fmla="*/ 0 h 3179"/>
                  <a:gd name="T2" fmla="*/ 0 w 3023"/>
                  <a:gd name="T3" fmla="*/ 2197 h 3179"/>
                  <a:gd name="T4" fmla="*/ 3023 w 3023"/>
                  <a:gd name="T5" fmla="*/ 3179 h 3179"/>
                  <a:gd name="T6" fmla="*/ 3023 w 3023"/>
                  <a:gd name="T7" fmla="*/ 0 h 3179"/>
                </a:gdLst>
                <a:ahLst/>
                <a:cxnLst>
                  <a:cxn ang="0">
                    <a:pos x="T0" y="T1"/>
                  </a:cxn>
                  <a:cxn ang="0">
                    <a:pos x="T2" y="T3"/>
                  </a:cxn>
                  <a:cxn ang="0">
                    <a:pos x="T4" y="T5"/>
                  </a:cxn>
                  <a:cxn ang="0">
                    <a:pos x="T6" y="T7"/>
                  </a:cxn>
                </a:cxnLst>
                <a:rect l="0" t="0" r="r" b="b"/>
                <a:pathLst>
                  <a:path w="3023" h="3179">
                    <a:moveTo>
                      <a:pt x="3023" y="0"/>
                    </a:moveTo>
                    <a:cubicBezTo>
                      <a:pt x="1646" y="0"/>
                      <a:pt x="426" y="887"/>
                      <a:pt x="0" y="2197"/>
                    </a:cubicBezTo>
                    <a:lnTo>
                      <a:pt x="3023" y="3179"/>
                    </a:lnTo>
                    <a:lnTo>
                      <a:pt x="3023" y="0"/>
                    </a:lnTo>
                    <a:close/>
                  </a:path>
                </a:pathLst>
              </a:custGeom>
              <a:solidFill>
                <a:srgbClr val="5A692D"/>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algn="ctr"/>
                <a:endParaRPr lang="en-US" dirty="0"/>
              </a:p>
            </p:txBody>
          </p:sp>
        </p:grpSp>
        <p:sp>
          <p:nvSpPr>
            <p:cNvPr id="14" name="Oval 13"/>
            <p:cNvSpPr/>
            <p:nvPr/>
          </p:nvSpPr>
          <p:spPr bwMode="auto">
            <a:xfrm>
              <a:off x="3741225" y="2863691"/>
              <a:ext cx="1694083" cy="1677639"/>
            </a:xfrm>
            <a:prstGeom prst="ellipse">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dirty="0" smtClean="0">
                <a:ln>
                  <a:noFill/>
                </a:ln>
                <a:solidFill>
                  <a:schemeClr val="tx1"/>
                </a:solidFill>
                <a:effectLst/>
                <a:latin typeface="Arial" pitchFamily="34" charset="0"/>
              </a:endParaRPr>
            </a:p>
          </p:txBody>
        </p:sp>
        <p:sp>
          <p:nvSpPr>
            <p:cNvPr id="15" name="Rectangle 14"/>
            <p:cNvSpPr/>
            <p:nvPr/>
          </p:nvSpPr>
          <p:spPr>
            <a:xfrm rot="19363079">
              <a:off x="3635365" y="2751934"/>
              <a:ext cx="1390439" cy="1132367"/>
            </a:xfrm>
            <a:prstGeom prst="rect">
              <a:avLst/>
            </a:prstGeom>
          </p:spPr>
          <p:txBody>
            <a:bodyPr wrap="none">
              <a:prstTxWarp prst="textArchUp">
                <a:avLst/>
              </a:prstTxWarp>
              <a:spAutoFit/>
            </a:bodyPr>
            <a:lstStyle/>
            <a:p>
              <a:pPr algn="ctr"/>
              <a:endParaRPr lang="en-US" sz="1600" b="1" dirty="0" smtClean="0">
                <a:solidFill>
                  <a:schemeClr val="bg1"/>
                </a:solidFill>
              </a:endParaRPr>
            </a:p>
            <a:p>
              <a:pPr algn="ctr"/>
              <a:endParaRPr lang="en-US" sz="1600" b="1" dirty="0">
                <a:solidFill>
                  <a:schemeClr val="bg1"/>
                </a:solidFill>
              </a:endParaRPr>
            </a:p>
            <a:p>
              <a:pPr algn="ctr"/>
              <a:endParaRPr lang="en-US" sz="1600" b="1" dirty="0" smtClean="0">
                <a:solidFill>
                  <a:schemeClr val="bg1"/>
                </a:solidFill>
              </a:endParaRPr>
            </a:p>
            <a:p>
              <a:pPr algn="ctr"/>
              <a:r>
                <a:rPr lang="en-US" sz="1600" b="1" dirty="0" smtClean="0">
                  <a:solidFill>
                    <a:schemeClr val="bg1"/>
                  </a:solidFill>
                </a:rPr>
                <a:t>Internal </a:t>
              </a:r>
            </a:p>
            <a:p>
              <a:pPr algn="ctr"/>
              <a:r>
                <a:rPr lang="en-US" sz="1600" b="1" dirty="0" smtClean="0">
                  <a:solidFill>
                    <a:schemeClr val="bg1"/>
                  </a:solidFill>
                </a:rPr>
                <a:t>Stakeholders</a:t>
              </a:r>
              <a:endParaRPr lang="en-US" sz="1600" b="1" dirty="0">
                <a:solidFill>
                  <a:schemeClr val="bg1"/>
                </a:solidFill>
              </a:endParaRPr>
            </a:p>
          </p:txBody>
        </p:sp>
        <p:sp>
          <p:nvSpPr>
            <p:cNvPr id="16" name="Rectangle 15"/>
            <p:cNvSpPr/>
            <p:nvPr/>
          </p:nvSpPr>
          <p:spPr>
            <a:xfrm rot="2213114">
              <a:off x="4507665" y="2866397"/>
              <a:ext cx="989374" cy="461665"/>
            </a:xfrm>
            <a:prstGeom prst="rect">
              <a:avLst/>
            </a:prstGeom>
          </p:spPr>
          <p:txBody>
            <a:bodyPr wrap="none">
              <a:prstTxWarp prst="textArchUp">
                <a:avLst/>
              </a:prstTxWarp>
              <a:spAutoFit/>
            </a:bodyPr>
            <a:lstStyle/>
            <a:p>
              <a:pPr algn="ctr"/>
              <a:r>
                <a:rPr lang="en-US" sz="1600" b="1" dirty="0" smtClean="0">
                  <a:solidFill>
                    <a:schemeClr val="bg1"/>
                  </a:solidFill>
                </a:rPr>
                <a:t> Insurance </a:t>
              </a:r>
            </a:p>
            <a:p>
              <a:pPr algn="ctr"/>
              <a:r>
                <a:rPr lang="en-US" sz="1600" b="1" dirty="0" smtClean="0">
                  <a:solidFill>
                    <a:schemeClr val="bg1"/>
                  </a:solidFill>
                </a:rPr>
                <a:t>Regulator</a:t>
              </a:r>
            </a:p>
          </p:txBody>
        </p:sp>
        <p:sp>
          <p:nvSpPr>
            <p:cNvPr id="17" name="Rectangle 16"/>
            <p:cNvSpPr/>
            <p:nvPr/>
          </p:nvSpPr>
          <p:spPr>
            <a:xfrm rot="17099484">
              <a:off x="4806581" y="3669901"/>
              <a:ext cx="1173830" cy="461665"/>
            </a:xfrm>
            <a:prstGeom prst="rect">
              <a:avLst/>
            </a:prstGeom>
          </p:spPr>
          <p:txBody>
            <a:bodyPr wrap="none">
              <a:prstTxWarp prst="textArchDown">
                <a:avLst/>
              </a:prstTxWarp>
              <a:spAutoFit/>
            </a:bodyPr>
            <a:lstStyle/>
            <a:p>
              <a:pPr algn="ctr"/>
              <a:r>
                <a:rPr lang="en-US" sz="1600" b="1" dirty="0" smtClean="0">
                  <a:solidFill>
                    <a:schemeClr val="bg1"/>
                  </a:solidFill>
                </a:rPr>
                <a:t>Policyholders</a:t>
              </a:r>
              <a:endParaRPr lang="en-US" sz="1600" b="1" dirty="0">
                <a:solidFill>
                  <a:schemeClr val="bg1"/>
                </a:solidFill>
              </a:endParaRPr>
            </a:p>
          </p:txBody>
        </p:sp>
        <p:sp>
          <p:nvSpPr>
            <p:cNvPr id="18" name="Rectangle 17"/>
            <p:cNvSpPr/>
            <p:nvPr/>
          </p:nvSpPr>
          <p:spPr>
            <a:xfrm>
              <a:off x="3948154" y="4287268"/>
              <a:ext cx="1173830" cy="461665"/>
            </a:xfrm>
            <a:prstGeom prst="rect">
              <a:avLst/>
            </a:prstGeom>
          </p:spPr>
          <p:txBody>
            <a:bodyPr wrap="none">
              <a:prstTxWarp prst="textArchDown">
                <a:avLst/>
              </a:prstTxWarp>
              <a:spAutoFit/>
            </a:bodyPr>
            <a:lstStyle/>
            <a:p>
              <a:pPr algn="ctr"/>
              <a:r>
                <a:rPr lang="en-US" sz="1600" b="1" dirty="0" smtClean="0"/>
                <a:t>External </a:t>
              </a:r>
            </a:p>
            <a:p>
              <a:pPr algn="ctr"/>
              <a:r>
                <a:rPr lang="en-US" sz="1600" b="1" dirty="0" smtClean="0"/>
                <a:t>Stakeholders</a:t>
              </a:r>
              <a:endParaRPr lang="en-US" sz="1600" b="1" dirty="0"/>
            </a:p>
          </p:txBody>
        </p:sp>
        <p:sp>
          <p:nvSpPr>
            <p:cNvPr id="19" name="Rectangle 18"/>
            <p:cNvSpPr/>
            <p:nvPr/>
          </p:nvSpPr>
          <p:spPr>
            <a:xfrm rot="4427136">
              <a:off x="3178489" y="3733910"/>
              <a:ext cx="1173830" cy="461665"/>
            </a:xfrm>
            <a:prstGeom prst="rect">
              <a:avLst/>
            </a:prstGeom>
          </p:spPr>
          <p:txBody>
            <a:bodyPr wrap="none">
              <a:prstTxWarp prst="textArchDown">
                <a:avLst>
                  <a:gd name="adj" fmla="val 21460062"/>
                </a:avLst>
              </a:prstTxWarp>
              <a:spAutoFit/>
            </a:bodyPr>
            <a:lstStyle/>
            <a:p>
              <a:pPr algn="ctr"/>
              <a:r>
                <a:rPr lang="en-US" sz="1600" b="1" dirty="0" smtClean="0">
                  <a:solidFill>
                    <a:schemeClr val="bg1"/>
                  </a:solidFill>
                </a:rPr>
                <a:t>Professional </a:t>
              </a:r>
            </a:p>
            <a:p>
              <a:pPr algn="ctr"/>
              <a:r>
                <a:rPr lang="en-US" sz="1600" b="1" dirty="0" smtClean="0">
                  <a:solidFill>
                    <a:schemeClr val="bg1"/>
                  </a:solidFill>
                </a:rPr>
                <a:t>Associations</a:t>
              </a:r>
            </a:p>
          </p:txBody>
        </p:sp>
      </p:grpSp>
      <p:sp>
        <p:nvSpPr>
          <p:cNvPr id="25" name="Oval 24"/>
          <p:cNvSpPr/>
          <p:nvPr/>
        </p:nvSpPr>
        <p:spPr bwMode="auto">
          <a:xfrm>
            <a:off x="3634705" y="2634593"/>
            <a:ext cx="2057400" cy="2011680"/>
          </a:xfrm>
          <a:prstGeom prst="ellipse">
            <a:avLst/>
          </a:prstGeom>
          <a:solidFill>
            <a:schemeClr val="accent6">
              <a:lumMod val="60000"/>
              <a:lumOff val="40000"/>
            </a:schemeClr>
          </a:solidFill>
          <a:ln w="12700" cap="flat" cmpd="sng" algn="ctr">
            <a:solidFill>
              <a:schemeClr val="hlink"/>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sp>
        <p:nvSpPr>
          <p:cNvPr id="26" name="Rectangle 25"/>
          <p:cNvSpPr/>
          <p:nvPr/>
        </p:nvSpPr>
        <p:spPr>
          <a:xfrm>
            <a:off x="3751879" y="3269792"/>
            <a:ext cx="1777331" cy="741282"/>
          </a:xfrm>
          <a:prstGeom prst="rect">
            <a:avLst/>
          </a:prstGeom>
        </p:spPr>
        <p:txBody>
          <a:bodyPr wrap="square" anchor="ctr" anchorCtr="0">
            <a:noAutofit/>
          </a:bodyPr>
          <a:lstStyle/>
          <a:p>
            <a:pPr algn="ctr">
              <a:defRPr/>
            </a:pPr>
            <a:r>
              <a:rPr lang="en-US" sz="1800" b="1" dirty="0" smtClean="0"/>
              <a:t>Appointed Actuary’s Advice</a:t>
            </a:r>
            <a:endParaRPr lang="en-US" sz="1800" b="1" dirty="0"/>
          </a:p>
        </p:txBody>
      </p:sp>
      <p:sp>
        <p:nvSpPr>
          <p:cNvPr id="27" name="Donut 26"/>
          <p:cNvSpPr/>
          <p:nvPr/>
        </p:nvSpPr>
        <p:spPr bwMode="auto">
          <a:xfrm>
            <a:off x="2218530" y="1266441"/>
            <a:ext cx="4873750" cy="4826855"/>
          </a:xfrm>
          <a:prstGeom prst="donut">
            <a:avLst>
              <a:gd name="adj" fmla="val 2366"/>
            </a:avLst>
          </a:prstGeom>
          <a:solidFill>
            <a:schemeClr val="bg2">
              <a:lumMod val="50000"/>
            </a:schemeClr>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100" b="1" i="1" u="none" strike="noStrike" cap="none" normalizeH="0" baseline="0" smtClean="0">
              <a:ln>
                <a:noFill/>
              </a:ln>
              <a:solidFill>
                <a:schemeClr val="tx1"/>
              </a:solidFill>
              <a:effectLst/>
              <a:latin typeface="Arial" pitchFamily="34" charset="0"/>
            </a:endParaRPr>
          </a:p>
        </p:txBody>
      </p:sp>
      <p:sp>
        <p:nvSpPr>
          <p:cNvPr id="33" name="TextBox 32"/>
          <p:cNvSpPr txBox="1"/>
          <p:nvPr/>
        </p:nvSpPr>
        <p:spPr>
          <a:xfrm>
            <a:off x="395536" y="1405806"/>
            <a:ext cx="2242592" cy="1231106"/>
          </a:xfrm>
          <a:prstGeom prst="rect">
            <a:avLst/>
          </a:prstGeom>
          <a:noFill/>
        </p:spPr>
        <p:txBody>
          <a:bodyPr wrap="square" rtlCol="0">
            <a:spAutoFit/>
          </a:bodyPr>
          <a:lstStyle/>
          <a:p>
            <a:pPr marL="171450" indent="-171450">
              <a:buFont typeface="Wingdings" pitchFamily="2" charset="2"/>
              <a:buChar char="§"/>
            </a:pPr>
            <a:r>
              <a:rPr lang="en-US" b="1" dirty="0" smtClean="0"/>
              <a:t>Board of Directors</a:t>
            </a:r>
          </a:p>
          <a:p>
            <a:pPr marL="171450" indent="-171450">
              <a:lnSpc>
                <a:spcPts val="1200"/>
              </a:lnSpc>
              <a:buFont typeface="Wingdings" pitchFamily="2" charset="2"/>
              <a:buChar char="§"/>
            </a:pPr>
            <a:endParaRPr lang="en-US" b="1" dirty="0" smtClean="0"/>
          </a:p>
          <a:p>
            <a:pPr marL="171450" indent="-171450">
              <a:buFont typeface="Wingdings" pitchFamily="2" charset="2"/>
              <a:buChar char="§"/>
            </a:pPr>
            <a:r>
              <a:rPr lang="en-US" b="1" dirty="0" smtClean="0"/>
              <a:t>Shareholders</a:t>
            </a:r>
          </a:p>
          <a:p>
            <a:pPr marL="171450" indent="-171450">
              <a:lnSpc>
                <a:spcPts val="1200"/>
              </a:lnSpc>
              <a:buFont typeface="Wingdings" pitchFamily="2" charset="2"/>
              <a:buChar char="§"/>
            </a:pPr>
            <a:endParaRPr lang="en-US" b="1" dirty="0"/>
          </a:p>
          <a:p>
            <a:pPr marL="171450" indent="-171450">
              <a:buFont typeface="Wingdings" pitchFamily="2" charset="2"/>
              <a:buChar char="§"/>
            </a:pPr>
            <a:r>
              <a:rPr lang="en-US" b="1" dirty="0" smtClean="0"/>
              <a:t>Employees</a:t>
            </a:r>
          </a:p>
        </p:txBody>
      </p:sp>
      <p:sp>
        <p:nvSpPr>
          <p:cNvPr id="34" name="TextBox 33"/>
          <p:cNvSpPr txBox="1"/>
          <p:nvPr/>
        </p:nvSpPr>
        <p:spPr>
          <a:xfrm>
            <a:off x="395536" y="5301208"/>
            <a:ext cx="2456122" cy="800219"/>
          </a:xfrm>
          <a:prstGeom prst="rect">
            <a:avLst/>
          </a:prstGeom>
          <a:noFill/>
        </p:spPr>
        <p:txBody>
          <a:bodyPr wrap="none" rtlCol="0">
            <a:spAutoFit/>
          </a:bodyPr>
          <a:lstStyle/>
          <a:p>
            <a:pPr marL="171450" indent="-171450">
              <a:buFont typeface="Wingdings" pitchFamily="2" charset="2"/>
              <a:buChar char="§"/>
            </a:pPr>
            <a:r>
              <a:rPr lang="en-US" b="1" dirty="0" smtClean="0"/>
              <a:t>Credit rating agencies</a:t>
            </a:r>
          </a:p>
          <a:p>
            <a:pPr marL="171450" indent="-171450">
              <a:lnSpc>
                <a:spcPts val="1200"/>
              </a:lnSpc>
              <a:buFont typeface="Wingdings" pitchFamily="2" charset="2"/>
              <a:buChar char="§"/>
            </a:pPr>
            <a:endParaRPr lang="en-US" b="1" dirty="0" smtClean="0"/>
          </a:p>
          <a:p>
            <a:pPr marL="171450" indent="-171450">
              <a:buFont typeface="Wingdings" pitchFamily="2" charset="2"/>
              <a:buChar char="§"/>
            </a:pPr>
            <a:r>
              <a:rPr lang="en-US" b="1" dirty="0" smtClean="0"/>
              <a:t>Brokers</a:t>
            </a:r>
            <a:endParaRPr lang="en-US" b="1" dirty="0"/>
          </a:p>
        </p:txBody>
      </p:sp>
      <p:sp>
        <p:nvSpPr>
          <p:cNvPr id="35" name="TextBox 34"/>
          <p:cNvSpPr txBox="1"/>
          <p:nvPr/>
        </p:nvSpPr>
        <p:spPr>
          <a:xfrm>
            <a:off x="7080651" y="1487686"/>
            <a:ext cx="1667813" cy="1077218"/>
          </a:xfrm>
          <a:prstGeom prst="rect">
            <a:avLst/>
          </a:prstGeom>
          <a:noFill/>
        </p:spPr>
        <p:txBody>
          <a:bodyPr wrap="square" rtlCol="0">
            <a:spAutoFit/>
          </a:bodyPr>
          <a:lstStyle/>
          <a:p>
            <a:pPr marL="171450" indent="-171450">
              <a:buFont typeface="Wingdings" pitchFamily="2" charset="2"/>
              <a:buChar char="§"/>
            </a:pPr>
            <a:r>
              <a:rPr lang="en-US" b="1" dirty="0" smtClean="0"/>
              <a:t>IRDA</a:t>
            </a:r>
          </a:p>
          <a:p>
            <a:pPr marL="171450" indent="-171450">
              <a:lnSpc>
                <a:spcPts val="1200"/>
              </a:lnSpc>
              <a:buFont typeface="Wingdings" pitchFamily="2" charset="2"/>
              <a:buChar char="§"/>
            </a:pPr>
            <a:endParaRPr lang="en-US" b="1" dirty="0"/>
          </a:p>
          <a:p>
            <a:pPr marL="171450" indent="-171450">
              <a:buFont typeface="Wingdings" pitchFamily="2" charset="2"/>
              <a:buChar char="§"/>
            </a:pPr>
            <a:r>
              <a:rPr lang="en-US" b="1" dirty="0" smtClean="0"/>
              <a:t>Government of India</a:t>
            </a:r>
            <a:endParaRPr lang="en-US" b="1" dirty="0"/>
          </a:p>
        </p:txBody>
      </p:sp>
      <p:sp>
        <p:nvSpPr>
          <p:cNvPr id="36" name="TextBox 35"/>
          <p:cNvSpPr txBox="1"/>
          <p:nvPr/>
        </p:nvSpPr>
        <p:spPr>
          <a:xfrm>
            <a:off x="7080651" y="3247816"/>
            <a:ext cx="1667813" cy="1354217"/>
          </a:xfrm>
          <a:prstGeom prst="rect">
            <a:avLst/>
          </a:prstGeom>
          <a:noFill/>
        </p:spPr>
        <p:txBody>
          <a:bodyPr wrap="square" rtlCol="0">
            <a:spAutoFit/>
          </a:bodyPr>
          <a:lstStyle/>
          <a:p>
            <a:pPr marL="171450" indent="-171450">
              <a:buFont typeface="Wingdings" pitchFamily="2" charset="2"/>
              <a:buChar char="§"/>
            </a:pPr>
            <a:r>
              <a:rPr lang="en-US" b="1" dirty="0" smtClean="0"/>
              <a:t>Existing policyholders</a:t>
            </a:r>
            <a:endParaRPr lang="en-US" b="1" dirty="0"/>
          </a:p>
          <a:p>
            <a:pPr marL="171450" indent="-171450">
              <a:lnSpc>
                <a:spcPts val="1200"/>
              </a:lnSpc>
              <a:buFont typeface="Wingdings" pitchFamily="2" charset="2"/>
              <a:buChar char="§"/>
            </a:pPr>
            <a:endParaRPr lang="en-US" b="1" dirty="0" smtClean="0"/>
          </a:p>
          <a:p>
            <a:pPr marL="171450" indent="-171450">
              <a:buFont typeface="Wingdings" pitchFamily="2" charset="2"/>
              <a:buChar char="§"/>
            </a:pPr>
            <a:r>
              <a:rPr lang="en-US" b="1" dirty="0" smtClean="0"/>
              <a:t>Prospective policyholders</a:t>
            </a:r>
          </a:p>
        </p:txBody>
      </p:sp>
      <p:sp>
        <p:nvSpPr>
          <p:cNvPr id="37" name="TextBox 36"/>
          <p:cNvSpPr txBox="1"/>
          <p:nvPr/>
        </p:nvSpPr>
        <p:spPr>
          <a:xfrm>
            <a:off x="395536" y="2852936"/>
            <a:ext cx="1944216" cy="2339102"/>
          </a:xfrm>
          <a:prstGeom prst="rect">
            <a:avLst/>
          </a:prstGeom>
          <a:noFill/>
        </p:spPr>
        <p:txBody>
          <a:bodyPr wrap="square" rtlCol="0">
            <a:spAutoFit/>
          </a:bodyPr>
          <a:lstStyle/>
          <a:p>
            <a:pPr marL="171450" indent="-171450">
              <a:buFont typeface="Wingdings" pitchFamily="2" charset="2"/>
              <a:buChar char="§"/>
            </a:pPr>
            <a:r>
              <a:rPr lang="en-US" b="1" dirty="0" smtClean="0"/>
              <a:t>Institute of Actuaries </a:t>
            </a:r>
          </a:p>
          <a:p>
            <a:r>
              <a:rPr lang="en-US" b="1" dirty="0" smtClean="0"/>
              <a:t>    of India</a:t>
            </a:r>
          </a:p>
          <a:p>
            <a:pPr marL="171450" indent="-171450">
              <a:lnSpc>
                <a:spcPts val="1200"/>
              </a:lnSpc>
              <a:buFont typeface="Wingdings" pitchFamily="2" charset="2"/>
              <a:buChar char="§"/>
            </a:pPr>
            <a:endParaRPr lang="en-US" b="1" dirty="0" smtClean="0"/>
          </a:p>
          <a:p>
            <a:pPr marL="171450" indent="-171450">
              <a:buFont typeface="Wingdings" pitchFamily="2" charset="2"/>
              <a:buChar char="§"/>
            </a:pPr>
            <a:r>
              <a:rPr lang="en-US" b="1" dirty="0" smtClean="0"/>
              <a:t>General Insurance Council</a:t>
            </a:r>
          </a:p>
          <a:p>
            <a:pPr marL="171450" indent="-171450">
              <a:lnSpc>
                <a:spcPts val="1200"/>
              </a:lnSpc>
              <a:buFont typeface="Wingdings" pitchFamily="2" charset="2"/>
              <a:buChar char="§"/>
            </a:pPr>
            <a:endParaRPr lang="en-US" b="1" dirty="0"/>
          </a:p>
          <a:p>
            <a:pPr marL="171450" indent="-171450">
              <a:buFont typeface="Wingdings" pitchFamily="2" charset="2"/>
              <a:buChar char="§"/>
            </a:pPr>
            <a:r>
              <a:rPr lang="en-US" b="1" dirty="0" smtClean="0"/>
              <a:t>Fellow Actuaries</a:t>
            </a:r>
            <a:endParaRPr lang="en-US" b="1" dirty="0"/>
          </a:p>
        </p:txBody>
      </p:sp>
      <p:sp>
        <p:nvSpPr>
          <p:cNvPr id="38" name="TextBox 37"/>
          <p:cNvSpPr txBox="1"/>
          <p:nvPr/>
        </p:nvSpPr>
        <p:spPr>
          <a:xfrm>
            <a:off x="6444208" y="5293077"/>
            <a:ext cx="2304256" cy="800219"/>
          </a:xfrm>
          <a:prstGeom prst="rect">
            <a:avLst/>
          </a:prstGeom>
          <a:noFill/>
        </p:spPr>
        <p:txBody>
          <a:bodyPr wrap="square" rtlCol="0">
            <a:spAutoFit/>
          </a:bodyPr>
          <a:lstStyle/>
          <a:p>
            <a:pPr marL="171450" indent="-171450">
              <a:buFont typeface="Wingdings" pitchFamily="2" charset="2"/>
              <a:buChar char="§"/>
            </a:pPr>
            <a:r>
              <a:rPr lang="en-US" b="1" dirty="0" smtClean="0"/>
              <a:t>Reinsurers</a:t>
            </a:r>
          </a:p>
          <a:p>
            <a:pPr marL="171450" indent="-171450">
              <a:lnSpc>
                <a:spcPts val="1200"/>
              </a:lnSpc>
              <a:buFont typeface="Wingdings" pitchFamily="2" charset="2"/>
              <a:buChar char="§"/>
            </a:pPr>
            <a:endParaRPr lang="en-US" b="1" dirty="0" smtClean="0"/>
          </a:p>
          <a:p>
            <a:pPr marL="171450" indent="-171450">
              <a:buFont typeface="Wingdings" pitchFamily="2" charset="2"/>
              <a:buChar char="§"/>
            </a:pPr>
            <a:r>
              <a:rPr lang="en-US" b="1" dirty="0" smtClean="0"/>
              <a:t>Corporate Agents</a:t>
            </a:r>
            <a:endParaRPr lang="en-US" b="1" dirty="0"/>
          </a:p>
        </p:txBody>
      </p:sp>
    </p:spTree>
    <p:extLst>
      <p:ext uri="{BB962C8B-B14F-4D97-AF65-F5344CB8AC3E}">
        <p14:creationId xmlns:p14="http://schemas.microsoft.com/office/powerpoint/2010/main" val="276974430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AGPREFIX" val="TW_"/>
  <p:tag name="TW_FOOTER" val="Watermark"/>
  <p:tag name="TW_TEMPLATENAME" val="Towers Watson.pptx"/>
  <p:tag name="TW_CREATEDATE" val="24 February 2014"/>
  <p:tag name="TW_DPI" val=""/>
</p:tagLst>
</file>

<file path=ppt/theme/theme1.xml><?xml version="1.0" encoding="utf-8"?>
<a:theme xmlns:a="http://schemas.openxmlformats.org/drawingml/2006/main" name="G2-Whistleblow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5152</TotalTime>
  <Words>2275</Words>
  <Application>Microsoft Office PowerPoint</Application>
  <PresentationFormat>On-screen Show (4:3)</PresentationFormat>
  <Paragraphs>356</Paragraphs>
  <Slides>20</Slides>
  <Notes>9</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20</vt:i4>
      </vt:variant>
    </vt:vector>
  </HeadingPairs>
  <TitlesOfParts>
    <vt:vector size="21" baseType="lpstr">
      <vt:lpstr>G2-Whistleblowing</vt:lpstr>
      <vt:lpstr>PowerPoint Presentation</vt:lpstr>
      <vt:lpstr>Agenda</vt:lpstr>
      <vt:lpstr>Introduction</vt:lpstr>
      <vt:lpstr>Appointed Actuaries in India Performing a multifaceted role in life and general insurance</vt:lpstr>
      <vt:lpstr>Actuarial Advice Responsibilities of Appointed Actuary in General Insurance</vt:lpstr>
      <vt:lpstr>Risks associated with Actuarial Advice (1/3)</vt:lpstr>
      <vt:lpstr>Risks associated with Actuarial Advice (2/3)</vt:lpstr>
      <vt:lpstr>Risks associated with Actuarial Advice (3/3)</vt:lpstr>
      <vt:lpstr>Spectrum of Stakeholders</vt:lpstr>
      <vt:lpstr>Stakeholders Expectations and governing regulations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Towers Watson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VirtualG2</dc:creator>
  <cp:lastModifiedBy>Supriyo Chaki</cp:lastModifiedBy>
  <cp:revision>322</cp:revision>
  <cp:lastPrinted>2014-12-08T12:35:16Z</cp:lastPrinted>
  <dcterms:created xsi:type="dcterms:W3CDTF">2011-05-25T11:39:35Z</dcterms:created>
  <dcterms:modified xsi:type="dcterms:W3CDTF">2014-12-10T18:00:21Z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atermark">
    <vt:lpwstr/>
  </property>
</Properties>
</file>